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9"/>
  </p:notesMasterIdLst>
  <p:sldIdLst>
    <p:sldId id="325" r:id="rId2"/>
    <p:sldId id="326" r:id="rId3"/>
    <p:sldId id="286" r:id="rId4"/>
    <p:sldId id="288" r:id="rId5"/>
    <p:sldId id="289" r:id="rId6"/>
    <p:sldId id="285" r:id="rId7"/>
    <p:sldId id="328" r:id="rId8"/>
    <p:sldId id="329" r:id="rId9"/>
    <p:sldId id="321" r:id="rId10"/>
    <p:sldId id="332" r:id="rId11"/>
    <p:sldId id="277" r:id="rId12"/>
    <p:sldId id="284" r:id="rId13"/>
    <p:sldId id="330" r:id="rId14"/>
    <p:sldId id="310" r:id="rId15"/>
    <p:sldId id="316" r:id="rId16"/>
    <p:sldId id="331" r:id="rId17"/>
    <p:sldId id="263" r:id="rId18"/>
    <p:sldId id="291" r:id="rId19"/>
    <p:sldId id="292" r:id="rId20"/>
    <p:sldId id="309" r:id="rId21"/>
    <p:sldId id="293" r:id="rId22"/>
    <p:sldId id="323" r:id="rId23"/>
    <p:sldId id="308" r:id="rId24"/>
    <p:sldId id="294" r:id="rId25"/>
    <p:sldId id="312" r:id="rId26"/>
    <p:sldId id="295" r:id="rId27"/>
    <p:sldId id="31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ilie Mallecot" initials="E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BE82"/>
    <a:srgbClr val="A7D971"/>
    <a:srgbClr val="FFC50D"/>
    <a:srgbClr val="FFCF37"/>
    <a:srgbClr val="4AAC79"/>
    <a:srgbClr val="10D247"/>
    <a:srgbClr val="000000"/>
    <a:srgbClr val="E2912E"/>
    <a:srgbClr val="E9E7E8"/>
    <a:srgbClr val="F4F7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99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B48027-CA39-48BA-975C-451EDCAE6FA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F4D8CC6-2E97-4089-AF9C-E96D9FC3129E}">
      <dgm:prSet phldrT="[Texte]"/>
      <dgm:spPr/>
      <dgm:t>
        <a:bodyPr/>
        <a:lstStyle/>
        <a:p>
          <a:r>
            <a:rPr lang="fr-FR" dirty="0"/>
            <a:t>IMMUNODEPRIME</a:t>
          </a:r>
        </a:p>
      </dgm:t>
    </dgm:pt>
    <dgm:pt modelId="{763A0FBA-08D8-4827-A790-52A4DFCEBCD2}" type="parTrans" cxnId="{C232DEF3-E115-4C43-9CA9-42AED4C2FE08}">
      <dgm:prSet/>
      <dgm:spPr/>
      <dgm:t>
        <a:bodyPr/>
        <a:lstStyle/>
        <a:p>
          <a:endParaRPr lang="fr-FR"/>
        </a:p>
      </dgm:t>
    </dgm:pt>
    <dgm:pt modelId="{4D205D61-C92E-4C34-8229-540F8F6B569C}" type="sibTrans" cxnId="{C232DEF3-E115-4C43-9CA9-42AED4C2FE08}">
      <dgm:prSet/>
      <dgm:spPr/>
      <dgm:t>
        <a:bodyPr/>
        <a:lstStyle/>
        <a:p>
          <a:endParaRPr lang="fr-FR"/>
        </a:p>
      </dgm:t>
    </dgm:pt>
    <dgm:pt modelId="{7F933B27-BDF6-47D3-B239-15D24C607CA1}">
      <dgm:prSet phldrT="[Texte]"/>
      <dgm:spPr/>
      <dgm:t>
        <a:bodyPr/>
        <a:lstStyle/>
        <a:p>
          <a:r>
            <a:rPr lang="fr-FR" dirty="0"/>
            <a:t>Neutropénie</a:t>
          </a:r>
        </a:p>
      </dgm:t>
    </dgm:pt>
    <dgm:pt modelId="{45334965-4D8C-4B72-AA3E-10901FE2EE65}" type="parTrans" cxnId="{D5B7890D-E93F-4DB0-B192-9BDFA47D9CE8}">
      <dgm:prSet/>
      <dgm:spPr/>
      <dgm:t>
        <a:bodyPr/>
        <a:lstStyle/>
        <a:p>
          <a:endParaRPr lang="fr-FR"/>
        </a:p>
      </dgm:t>
    </dgm:pt>
    <dgm:pt modelId="{F8377DD7-8501-4AC9-9A9F-31E29A4099B2}" type="sibTrans" cxnId="{D5B7890D-E93F-4DB0-B192-9BDFA47D9CE8}">
      <dgm:prSet/>
      <dgm:spPr/>
      <dgm:t>
        <a:bodyPr/>
        <a:lstStyle/>
        <a:p>
          <a:endParaRPr lang="fr-FR"/>
        </a:p>
      </dgm:t>
    </dgm:pt>
    <dgm:pt modelId="{DF5C707C-A922-4079-98E1-98E24A62F5C9}">
      <dgm:prSet phldrT="[Texte]"/>
      <dgm:spPr/>
      <dgm:t>
        <a:bodyPr/>
        <a:lstStyle/>
        <a:p>
          <a:r>
            <a:rPr lang="fr-FR" dirty="0"/>
            <a:t>Greffe de cellules souches</a:t>
          </a:r>
        </a:p>
      </dgm:t>
    </dgm:pt>
    <dgm:pt modelId="{71656D12-C379-4A45-AE37-DDC6A92D3E91}" type="parTrans" cxnId="{28BB75D4-26A4-47BD-973B-1E84A509EF90}">
      <dgm:prSet/>
      <dgm:spPr/>
      <dgm:t>
        <a:bodyPr/>
        <a:lstStyle/>
        <a:p>
          <a:endParaRPr lang="fr-FR"/>
        </a:p>
      </dgm:t>
    </dgm:pt>
    <dgm:pt modelId="{610C1BA5-F538-44E5-BE2C-ED927361E526}" type="sibTrans" cxnId="{28BB75D4-26A4-47BD-973B-1E84A509EF90}">
      <dgm:prSet/>
      <dgm:spPr/>
      <dgm:t>
        <a:bodyPr/>
        <a:lstStyle/>
        <a:p>
          <a:endParaRPr lang="fr-FR"/>
        </a:p>
      </dgm:t>
    </dgm:pt>
    <dgm:pt modelId="{C6BE1D55-35E5-41E6-BCFC-C4886C80BCC3}">
      <dgm:prSet phldrT="[Texte]"/>
      <dgm:spPr/>
      <dgm:t>
        <a:bodyPr/>
        <a:lstStyle/>
        <a:p>
          <a:r>
            <a:rPr lang="fr-FR" dirty="0"/>
            <a:t>Mucite</a:t>
          </a:r>
        </a:p>
      </dgm:t>
    </dgm:pt>
    <dgm:pt modelId="{2480CCA3-588E-4E04-B01F-08C9416CE96D}" type="parTrans" cxnId="{C67CB355-BEAE-45DF-89B5-0D634FAEA5F3}">
      <dgm:prSet/>
      <dgm:spPr/>
      <dgm:t>
        <a:bodyPr/>
        <a:lstStyle/>
        <a:p>
          <a:endParaRPr lang="fr-FR"/>
        </a:p>
      </dgm:t>
    </dgm:pt>
    <dgm:pt modelId="{DE34A113-4421-455A-9770-0734F1CAF7B8}" type="sibTrans" cxnId="{C67CB355-BEAE-45DF-89B5-0D634FAEA5F3}">
      <dgm:prSet/>
      <dgm:spPr/>
      <dgm:t>
        <a:bodyPr/>
        <a:lstStyle/>
        <a:p>
          <a:endParaRPr lang="fr-FR"/>
        </a:p>
      </dgm:t>
    </dgm:pt>
    <dgm:pt modelId="{9D25E7FD-37C0-468E-9AC9-35200018DCCD}">
      <dgm:prSet phldrT="[Texte]"/>
      <dgm:spPr/>
      <dgm:t>
        <a:bodyPr/>
        <a:lstStyle/>
        <a:p>
          <a:r>
            <a:rPr lang="fr-FR" dirty="0"/>
            <a:t>NON IMMUNODEPRIME</a:t>
          </a:r>
        </a:p>
      </dgm:t>
    </dgm:pt>
    <dgm:pt modelId="{0F80BE1A-BEF5-436C-963D-11A2386CA216}" type="parTrans" cxnId="{EF0C9B26-F389-4E6D-B6D0-553DD03C0DCA}">
      <dgm:prSet/>
      <dgm:spPr/>
      <dgm:t>
        <a:bodyPr/>
        <a:lstStyle/>
        <a:p>
          <a:endParaRPr lang="fr-FR"/>
        </a:p>
      </dgm:t>
    </dgm:pt>
    <dgm:pt modelId="{F424BA4B-D416-4BD7-919B-C54988EB5B54}" type="sibTrans" cxnId="{EF0C9B26-F389-4E6D-B6D0-553DD03C0DCA}">
      <dgm:prSet/>
      <dgm:spPr/>
      <dgm:t>
        <a:bodyPr/>
        <a:lstStyle/>
        <a:p>
          <a:endParaRPr lang="fr-FR"/>
        </a:p>
      </dgm:t>
    </dgm:pt>
    <dgm:pt modelId="{E7351D15-0B6C-4154-8432-5E372E1B0BA0}">
      <dgm:prSet phldrT="[Texte]"/>
      <dgm:spPr/>
      <dgm:t>
        <a:bodyPr/>
        <a:lstStyle/>
        <a:p>
          <a:r>
            <a:rPr lang="fr-FR" dirty="0"/>
            <a:t>ATB à large spectre</a:t>
          </a:r>
        </a:p>
      </dgm:t>
    </dgm:pt>
    <dgm:pt modelId="{D9FE5A23-0198-48C9-8DFE-DB5E6B3D2794}" type="parTrans" cxnId="{919E2F51-6AF9-4A02-8780-9C12B59B40D8}">
      <dgm:prSet/>
      <dgm:spPr/>
      <dgm:t>
        <a:bodyPr/>
        <a:lstStyle/>
        <a:p>
          <a:endParaRPr lang="fr-FR"/>
        </a:p>
      </dgm:t>
    </dgm:pt>
    <dgm:pt modelId="{238AB235-C2B7-4D19-846C-7F0CBE8DFE86}" type="sibTrans" cxnId="{919E2F51-6AF9-4A02-8780-9C12B59B40D8}">
      <dgm:prSet/>
      <dgm:spPr/>
      <dgm:t>
        <a:bodyPr/>
        <a:lstStyle/>
        <a:p>
          <a:endParaRPr lang="fr-FR"/>
        </a:p>
      </dgm:t>
    </dgm:pt>
    <dgm:pt modelId="{630F435A-288A-4B6F-9C28-B07FB7BA8B45}">
      <dgm:prSet phldrT="[Texte]"/>
      <dgm:spPr/>
      <dgm:t>
        <a:bodyPr/>
        <a:lstStyle/>
        <a:p>
          <a:r>
            <a:rPr lang="fr-FR" dirty="0"/>
            <a:t>Dialyse</a:t>
          </a:r>
        </a:p>
      </dgm:t>
    </dgm:pt>
    <dgm:pt modelId="{6DDFBDF0-750C-4AEA-8F03-57D62FD29E1C}" type="parTrans" cxnId="{8E808D67-1E18-454A-ADFE-20320EB1EED9}">
      <dgm:prSet/>
      <dgm:spPr/>
      <dgm:t>
        <a:bodyPr/>
        <a:lstStyle/>
        <a:p>
          <a:endParaRPr lang="fr-FR"/>
        </a:p>
      </dgm:t>
    </dgm:pt>
    <dgm:pt modelId="{9FF7DED5-58D5-4689-824A-CD2392D9D921}" type="sibTrans" cxnId="{8E808D67-1E18-454A-ADFE-20320EB1EED9}">
      <dgm:prSet/>
      <dgm:spPr/>
      <dgm:t>
        <a:bodyPr/>
        <a:lstStyle/>
        <a:p>
          <a:endParaRPr lang="fr-FR"/>
        </a:p>
      </dgm:t>
    </dgm:pt>
    <dgm:pt modelId="{9CFD0843-AC4E-4317-BFFA-BFD02EC13A2A}">
      <dgm:prSet phldrT="[Texte]"/>
      <dgm:spPr/>
      <dgm:t>
        <a:bodyPr/>
        <a:lstStyle/>
        <a:p>
          <a:r>
            <a:rPr lang="fr-FR" dirty="0"/>
            <a:t>Cathéter veineux central</a:t>
          </a:r>
        </a:p>
      </dgm:t>
    </dgm:pt>
    <dgm:pt modelId="{DB8CB31D-E8BC-48B4-A500-72EF77B7DFC2}" type="parTrans" cxnId="{E58CF279-182B-477C-8398-6073A9FEBF43}">
      <dgm:prSet/>
      <dgm:spPr/>
      <dgm:t>
        <a:bodyPr/>
        <a:lstStyle/>
        <a:p>
          <a:endParaRPr lang="fr-FR"/>
        </a:p>
      </dgm:t>
    </dgm:pt>
    <dgm:pt modelId="{54D1D4EA-659A-4567-A955-F8601ACA0CC4}" type="sibTrans" cxnId="{E58CF279-182B-477C-8398-6073A9FEBF43}">
      <dgm:prSet/>
      <dgm:spPr/>
      <dgm:t>
        <a:bodyPr/>
        <a:lstStyle/>
        <a:p>
          <a:endParaRPr lang="fr-FR"/>
        </a:p>
      </dgm:t>
    </dgm:pt>
    <dgm:pt modelId="{0C1E50ED-C4E0-4854-AC0C-FDC4AF8F1BB3}">
      <dgm:prSet/>
      <dgm:spPr/>
      <dgm:t>
        <a:bodyPr/>
        <a:lstStyle/>
        <a:p>
          <a:r>
            <a:rPr lang="fr-FR" dirty="0" err="1"/>
            <a:t>GvH</a:t>
          </a:r>
          <a:endParaRPr lang="fr-FR" dirty="0"/>
        </a:p>
      </dgm:t>
    </dgm:pt>
    <dgm:pt modelId="{0E7B022C-3991-41E4-B205-D151AB9CD378}" type="parTrans" cxnId="{E45D4C73-5A40-4877-AB50-A5FE67553AAB}">
      <dgm:prSet/>
      <dgm:spPr/>
      <dgm:t>
        <a:bodyPr/>
        <a:lstStyle/>
        <a:p>
          <a:endParaRPr lang="fr-FR"/>
        </a:p>
      </dgm:t>
    </dgm:pt>
    <dgm:pt modelId="{CAA59BCF-F8A6-4CCF-996B-7AF659285CC4}" type="sibTrans" cxnId="{E45D4C73-5A40-4877-AB50-A5FE67553AAB}">
      <dgm:prSet/>
      <dgm:spPr/>
      <dgm:t>
        <a:bodyPr/>
        <a:lstStyle/>
        <a:p>
          <a:endParaRPr lang="fr-FR"/>
        </a:p>
      </dgm:t>
    </dgm:pt>
    <dgm:pt modelId="{0D578132-236F-4DED-9AC8-9662FD6F07F3}">
      <dgm:prSet/>
      <dgm:spPr/>
      <dgm:t>
        <a:bodyPr/>
        <a:lstStyle/>
        <a:p>
          <a:r>
            <a:rPr lang="fr-FR" dirty="0"/>
            <a:t>Chimiothérapie</a:t>
          </a:r>
        </a:p>
      </dgm:t>
    </dgm:pt>
    <dgm:pt modelId="{3631B98C-6393-40D8-B503-295C328F6F72}" type="parTrans" cxnId="{C128D06C-3FE1-4CAC-B867-4ED5FFB01842}">
      <dgm:prSet/>
      <dgm:spPr/>
      <dgm:t>
        <a:bodyPr/>
        <a:lstStyle/>
        <a:p>
          <a:endParaRPr lang="fr-FR"/>
        </a:p>
      </dgm:t>
    </dgm:pt>
    <dgm:pt modelId="{25FC7EAA-7513-4E57-BDBC-4036A608F893}" type="sibTrans" cxnId="{C128D06C-3FE1-4CAC-B867-4ED5FFB01842}">
      <dgm:prSet/>
      <dgm:spPr/>
      <dgm:t>
        <a:bodyPr/>
        <a:lstStyle/>
        <a:p>
          <a:endParaRPr lang="fr-FR"/>
        </a:p>
      </dgm:t>
    </dgm:pt>
    <dgm:pt modelId="{78342482-7D89-4074-B552-E318DB866E43}">
      <dgm:prSet/>
      <dgm:spPr/>
      <dgm:t>
        <a:bodyPr/>
        <a:lstStyle/>
        <a:p>
          <a:r>
            <a:rPr lang="fr-FR" dirty="0"/>
            <a:t>Transplantation d’organe</a:t>
          </a:r>
        </a:p>
      </dgm:t>
    </dgm:pt>
    <dgm:pt modelId="{8A26A2C1-2EF4-410F-BEF9-7C1461747EDC}" type="parTrans" cxnId="{09008FEE-1A84-42F5-A8F0-60CFE51A59E4}">
      <dgm:prSet/>
      <dgm:spPr/>
      <dgm:t>
        <a:bodyPr/>
        <a:lstStyle/>
        <a:p>
          <a:endParaRPr lang="fr-FR"/>
        </a:p>
      </dgm:t>
    </dgm:pt>
    <dgm:pt modelId="{BE787456-5936-478F-9BBF-8FA7FC771E5E}" type="sibTrans" cxnId="{09008FEE-1A84-42F5-A8F0-60CFE51A59E4}">
      <dgm:prSet/>
      <dgm:spPr/>
      <dgm:t>
        <a:bodyPr/>
        <a:lstStyle/>
        <a:p>
          <a:endParaRPr lang="fr-FR"/>
        </a:p>
      </dgm:t>
    </dgm:pt>
    <dgm:pt modelId="{727DAC84-76CB-4C5F-A775-520CA4F38F35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Administration </a:t>
          </a:r>
          <a:r>
            <a:rPr lang="fr-FR" dirty="0"/>
            <a:t>IV</a:t>
          </a:r>
        </a:p>
      </dgm:t>
    </dgm:pt>
    <dgm:pt modelId="{83BEA3A4-9BC0-4E4C-A6BD-90FC0ED0D187}" type="parTrans" cxnId="{7A54CCAB-88C9-4F2A-BCF0-538271ED8824}">
      <dgm:prSet/>
      <dgm:spPr/>
      <dgm:t>
        <a:bodyPr/>
        <a:lstStyle/>
        <a:p>
          <a:endParaRPr lang="fr-FR"/>
        </a:p>
      </dgm:t>
    </dgm:pt>
    <dgm:pt modelId="{C71C462F-6EDA-4A3F-B529-DD51DB7D9335}" type="sibTrans" cxnId="{7A54CCAB-88C9-4F2A-BCF0-538271ED8824}">
      <dgm:prSet/>
      <dgm:spPr/>
      <dgm:t>
        <a:bodyPr/>
        <a:lstStyle/>
        <a:p>
          <a:endParaRPr lang="fr-FR"/>
        </a:p>
      </dgm:t>
    </dgm:pt>
    <dgm:pt modelId="{EC981FB3-F0EB-4CB2-BF88-EC35751B0A80}">
      <dgm:prSet phldrT="[Texte]"/>
      <dgm:spPr/>
      <dgm:t>
        <a:bodyPr/>
        <a:lstStyle/>
        <a:p>
          <a:r>
            <a:rPr lang="fr-FR" dirty="0"/>
            <a:t>Sévérité de la maladie sous-jacente</a:t>
          </a:r>
        </a:p>
      </dgm:t>
    </dgm:pt>
    <dgm:pt modelId="{9DCA773C-5F2B-47AB-B28E-7989925A21E9}" type="parTrans" cxnId="{E4C4ADDA-404C-4ABC-B7D5-F9F216E6E586}">
      <dgm:prSet/>
      <dgm:spPr/>
      <dgm:t>
        <a:bodyPr/>
        <a:lstStyle/>
        <a:p>
          <a:endParaRPr lang="fr-FR"/>
        </a:p>
      </dgm:t>
    </dgm:pt>
    <dgm:pt modelId="{C50A644C-4800-4543-9575-A909AF04B4BF}" type="sibTrans" cxnId="{E4C4ADDA-404C-4ABC-B7D5-F9F216E6E586}">
      <dgm:prSet/>
      <dgm:spPr/>
      <dgm:t>
        <a:bodyPr/>
        <a:lstStyle/>
        <a:p>
          <a:endParaRPr lang="fr-FR"/>
        </a:p>
      </dgm:t>
    </dgm:pt>
    <dgm:pt modelId="{0DF1C4BC-43D4-496A-84E4-5A29027C391F}">
      <dgm:prSet phldrT="[Texte]"/>
      <dgm:spPr/>
      <dgm:t>
        <a:bodyPr/>
        <a:lstStyle/>
        <a:p>
          <a:r>
            <a:rPr lang="fr-FR" dirty="0"/>
            <a:t>Nutrition parentérale</a:t>
          </a:r>
        </a:p>
      </dgm:t>
    </dgm:pt>
    <dgm:pt modelId="{19C7E392-C571-4C8E-8223-560EE793E80C}" type="parTrans" cxnId="{7638A07C-5376-41F5-8942-8577F67CBF7A}">
      <dgm:prSet/>
      <dgm:spPr/>
      <dgm:t>
        <a:bodyPr/>
        <a:lstStyle/>
        <a:p>
          <a:endParaRPr lang="fr-FR"/>
        </a:p>
      </dgm:t>
    </dgm:pt>
    <dgm:pt modelId="{05C2F574-E628-4661-B416-786DF3767CF1}" type="sibTrans" cxnId="{7638A07C-5376-41F5-8942-8577F67CBF7A}">
      <dgm:prSet/>
      <dgm:spPr/>
      <dgm:t>
        <a:bodyPr/>
        <a:lstStyle/>
        <a:p>
          <a:endParaRPr lang="fr-FR"/>
        </a:p>
      </dgm:t>
    </dgm:pt>
    <dgm:pt modelId="{9C8D7EAC-9179-4DFE-85A1-92994E6D8A4E}">
      <dgm:prSet phldrT="[Texte]"/>
      <dgm:spPr/>
      <dgm:t>
        <a:bodyPr/>
        <a:lstStyle/>
        <a:p>
          <a:r>
            <a:rPr lang="fr-FR" dirty="0"/>
            <a:t>Chirurgie ou perforation GI</a:t>
          </a:r>
        </a:p>
      </dgm:t>
    </dgm:pt>
    <dgm:pt modelId="{C63BEC7B-ABEE-47C2-9A4E-D88397FB12D6}" type="parTrans" cxnId="{282FB68E-C8BA-4513-B8C8-5EB17E6B24F3}">
      <dgm:prSet/>
      <dgm:spPr/>
      <dgm:t>
        <a:bodyPr/>
        <a:lstStyle/>
        <a:p>
          <a:endParaRPr lang="fr-FR"/>
        </a:p>
      </dgm:t>
    </dgm:pt>
    <dgm:pt modelId="{19BBC285-30EA-4704-A9D9-B26E0BFBE796}" type="sibTrans" cxnId="{282FB68E-C8BA-4513-B8C8-5EB17E6B24F3}">
      <dgm:prSet/>
      <dgm:spPr/>
      <dgm:t>
        <a:bodyPr/>
        <a:lstStyle/>
        <a:p>
          <a:endParaRPr lang="fr-FR"/>
        </a:p>
      </dgm:t>
    </dgm:pt>
    <dgm:pt modelId="{32781386-D224-4DFD-83EC-1174D14BC44F}">
      <dgm:prSet phldrT="[Texte]"/>
      <dgm:spPr/>
      <dgm:t>
        <a:bodyPr/>
        <a:lstStyle/>
        <a:p>
          <a:r>
            <a:rPr lang="fr-FR" dirty="0"/>
            <a:t>Colonisation préalable </a:t>
          </a:r>
        </a:p>
      </dgm:t>
    </dgm:pt>
    <dgm:pt modelId="{B6B5C9FE-042E-497B-83F8-77AB4842B2F4}" type="parTrans" cxnId="{C8752159-ADAC-4D93-A5BB-5C717A543052}">
      <dgm:prSet/>
      <dgm:spPr/>
      <dgm:t>
        <a:bodyPr/>
        <a:lstStyle/>
        <a:p>
          <a:endParaRPr lang="fr-FR"/>
        </a:p>
      </dgm:t>
    </dgm:pt>
    <dgm:pt modelId="{F1A1F9A0-42AE-470D-A09A-7AE657D6CD63}" type="sibTrans" cxnId="{C8752159-ADAC-4D93-A5BB-5C717A543052}">
      <dgm:prSet/>
      <dgm:spPr/>
      <dgm:t>
        <a:bodyPr/>
        <a:lstStyle/>
        <a:p>
          <a:endParaRPr lang="fr-FR"/>
        </a:p>
      </dgm:t>
    </dgm:pt>
    <dgm:pt modelId="{445F2700-E43A-4A54-9AFD-9EC8466A2462}">
      <dgm:prSet phldrT="[Texte]"/>
      <dgm:spPr/>
      <dgm:t>
        <a:bodyPr/>
        <a:lstStyle/>
        <a:p>
          <a:r>
            <a:rPr lang="fr-FR" dirty="0"/>
            <a:t>Diabète</a:t>
          </a:r>
        </a:p>
      </dgm:t>
    </dgm:pt>
    <dgm:pt modelId="{9431C5B6-9901-43D2-9741-42718FC26965}" type="parTrans" cxnId="{F754F2B8-98E0-4A3D-A8F4-8ED1A345CBF5}">
      <dgm:prSet/>
      <dgm:spPr/>
      <dgm:t>
        <a:bodyPr/>
        <a:lstStyle/>
        <a:p>
          <a:endParaRPr lang="fr-FR"/>
        </a:p>
      </dgm:t>
    </dgm:pt>
    <dgm:pt modelId="{7D8B2668-D8F7-46D5-B21F-63726B8C3422}" type="sibTrans" cxnId="{F754F2B8-98E0-4A3D-A8F4-8ED1A345CBF5}">
      <dgm:prSet/>
      <dgm:spPr/>
      <dgm:t>
        <a:bodyPr/>
        <a:lstStyle/>
        <a:p>
          <a:endParaRPr lang="fr-FR"/>
        </a:p>
      </dgm:t>
    </dgm:pt>
    <dgm:pt modelId="{35BB5998-8BF8-426C-AC38-391AC61CB562}">
      <dgm:prSet phldrT="[Texte]"/>
      <dgm:spPr/>
      <dgm:t>
        <a:bodyPr/>
        <a:lstStyle/>
        <a:p>
          <a:r>
            <a:rPr lang="fr-FR" dirty="0"/>
            <a:t>Durée de séjour en réanimation </a:t>
          </a:r>
        </a:p>
      </dgm:t>
    </dgm:pt>
    <dgm:pt modelId="{95E39353-549B-4896-AF34-7A2A76D57D4B}" type="parTrans" cxnId="{4F353A91-E890-4B54-95A0-C7A50EEBE8E4}">
      <dgm:prSet/>
      <dgm:spPr/>
      <dgm:t>
        <a:bodyPr/>
        <a:lstStyle/>
        <a:p>
          <a:endParaRPr lang="fr-FR"/>
        </a:p>
      </dgm:t>
    </dgm:pt>
    <dgm:pt modelId="{68A928B7-AE4B-41C0-B933-8CED62E3FB23}" type="sibTrans" cxnId="{4F353A91-E890-4B54-95A0-C7A50EEBE8E4}">
      <dgm:prSet/>
      <dgm:spPr/>
      <dgm:t>
        <a:bodyPr/>
        <a:lstStyle/>
        <a:p>
          <a:endParaRPr lang="fr-FR"/>
        </a:p>
      </dgm:t>
    </dgm:pt>
    <dgm:pt modelId="{80F1A121-7842-46E1-88A4-9A5F85C477B1}">
      <dgm:prSet phldrT="[Texte]"/>
      <dgm:spPr/>
      <dgm:t>
        <a:bodyPr/>
        <a:lstStyle/>
        <a:p>
          <a:r>
            <a:rPr lang="fr-FR" dirty="0"/>
            <a:t>Pancréatite</a:t>
          </a:r>
        </a:p>
      </dgm:t>
    </dgm:pt>
    <dgm:pt modelId="{3C4624BA-41D7-4B10-BA0A-4F52DE862B0D}" type="parTrans" cxnId="{2F675110-3970-4816-831E-509CAC2E67E9}">
      <dgm:prSet/>
      <dgm:spPr/>
      <dgm:t>
        <a:bodyPr/>
        <a:lstStyle/>
        <a:p>
          <a:endParaRPr lang="fr-FR"/>
        </a:p>
      </dgm:t>
    </dgm:pt>
    <dgm:pt modelId="{D07503DD-E8D6-4A7A-A002-29255A6069CC}" type="sibTrans" cxnId="{2F675110-3970-4816-831E-509CAC2E67E9}">
      <dgm:prSet/>
      <dgm:spPr/>
      <dgm:t>
        <a:bodyPr/>
        <a:lstStyle/>
        <a:p>
          <a:endParaRPr lang="fr-FR"/>
        </a:p>
      </dgm:t>
    </dgm:pt>
    <dgm:pt modelId="{21D572D8-2BB0-493A-9788-5F62A628E84F}">
      <dgm:prSet phldrT="[Texte]"/>
      <dgm:spPr/>
      <dgm:t>
        <a:bodyPr/>
        <a:lstStyle/>
        <a:p>
          <a:r>
            <a:rPr lang="fr-FR" dirty="0"/>
            <a:t>Sepsis</a:t>
          </a:r>
        </a:p>
      </dgm:t>
    </dgm:pt>
    <dgm:pt modelId="{7082626C-B337-4A99-898D-E73133BF04E7}" type="parTrans" cxnId="{37D0C487-ADE6-4199-90EC-9DF3C2F36936}">
      <dgm:prSet/>
      <dgm:spPr/>
      <dgm:t>
        <a:bodyPr/>
        <a:lstStyle/>
        <a:p>
          <a:endParaRPr lang="fr-FR"/>
        </a:p>
      </dgm:t>
    </dgm:pt>
    <dgm:pt modelId="{85AA9D67-3E8F-4BEA-8DD4-0DA77505FB46}" type="sibTrans" cxnId="{37D0C487-ADE6-4199-90EC-9DF3C2F36936}">
      <dgm:prSet/>
      <dgm:spPr/>
      <dgm:t>
        <a:bodyPr/>
        <a:lstStyle/>
        <a:p>
          <a:endParaRPr lang="fr-FR"/>
        </a:p>
      </dgm:t>
    </dgm:pt>
    <dgm:pt modelId="{761CA5E4-9411-4259-896D-1658CE7F3D37}">
      <dgm:prSet/>
      <dgm:spPr/>
      <dgm:t>
        <a:bodyPr/>
        <a:lstStyle/>
        <a:p>
          <a:r>
            <a:rPr lang="fr-FR" dirty="0"/>
            <a:t>NOUVEAU NE</a:t>
          </a:r>
        </a:p>
      </dgm:t>
    </dgm:pt>
    <dgm:pt modelId="{CD48C82D-7C21-4D3B-9D37-C304354EBCE4}" type="sibTrans" cxnId="{7C907294-4717-4E9A-84F6-815F305C2395}">
      <dgm:prSet/>
      <dgm:spPr/>
      <dgm:t>
        <a:bodyPr/>
        <a:lstStyle/>
        <a:p>
          <a:endParaRPr lang="fr-FR"/>
        </a:p>
      </dgm:t>
    </dgm:pt>
    <dgm:pt modelId="{17A66B69-E909-4199-AD22-7C029FCFF483}" type="parTrans" cxnId="{7C907294-4717-4E9A-84F6-815F305C2395}">
      <dgm:prSet/>
      <dgm:spPr/>
      <dgm:t>
        <a:bodyPr/>
        <a:lstStyle/>
        <a:p>
          <a:endParaRPr lang="fr-FR"/>
        </a:p>
      </dgm:t>
    </dgm:pt>
    <dgm:pt modelId="{1D89B527-CD9A-422C-8C00-B59D7B589288}">
      <dgm:prSet/>
      <dgm:spPr/>
      <dgm:t>
        <a:bodyPr/>
        <a:lstStyle/>
        <a:p>
          <a:r>
            <a:rPr lang="fr-FR" dirty="0"/>
            <a:t>Âge gestationnel</a:t>
          </a:r>
        </a:p>
      </dgm:t>
    </dgm:pt>
    <dgm:pt modelId="{18870E35-5F44-4CAB-9C73-C5B6E5B5DC49}" type="parTrans" cxnId="{37FEEBED-AD90-4828-98EF-0ADE9C1E3D85}">
      <dgm:prSet/>
      <dgm:spPr/>
      <dgm:t>
        <a:bodyPr/>
        <a:lstStyle/>
        <a:p>
          <a:endParaRPr lang="fr-FR"/>
        </a:p>
      </dgm:t>
    </dgm:pt>
    <dgm:pt modelId="{F56C8FCA-DF47-4E86-885E-479987AD0008}" type="sibTrans" cxnId="{37FEEBED-AD90-4828-98EF-0ADE9C1E3D85}">
      <dgm:prSet/>
      <dgm:spPr/>
      <dgm:t>
        <a:bodyPr/>
        <a:lstStyle/>
        <a:p>
          <a:endParaRPr lang="fr-FR"/>
        </a:p>
      </dgm:t>
    </dgm:pt>
    <dgm:pt modelId="{35068EFF-63FC-453C-8750-3F84366FD547}">
      <dgm:prSet/>
      <dgm:spPr/>
      <dgm:t>
        <a:bodyPr/>
        <a:lstStyle/>
        <a:p>
          <a:r>
            <a:rPr lang="fr-FR" dirty="0"/>
            <a:t>Score APGAR faible</a:t>
          </a:r>
        </a:p>
      </dgm:t>
    </dgm:pt>
    <dgm:pt modelId="{58876408-5AC3-4B96-ACAD-37A87F96096D}" type="parTrans" cxnId="{88394D5D-8EDC-4548-8F01-BD825003717B}">
      <dgm:prSet/>
      <dgm:spPr/>
      <dgm:t>
        <a:bodyPr/>
        <a:lstStyle/>
        <a:p>
          <a:endParaRPr lang="fr-FR"/>
        </a:p>
      </dgm:t>
    </dgm:pt>
    <dgm:pt modelId="{AF4CADFB-CC50-40EF-B594-8F6EB17B8F1E}" type="sibTrans" cxnId="{88394D5D-8EDC-4548-8F01-BD825003717B}">
      <dgm:prSet/>
      <dgm:spPr/>
      <dgm:t>
        <a:bodyPr/>
        <a:lstStyle/>
        <a:p>
          <a:endParaRPr lang="fr-FR"/>
        </a:p>
      </dgm:t>
    </dgm:pt>
    <dgm:pt modelId="{4D64B233-9110-41D0-82EA-BDB3DA4411EC}">
      <dgm:prSet/>
      <dgm:spPr/>
      <dgm:t>
        <a:bodyPr/>
        <a:lstStyle/>
        <a:p>
          <a:r>
            <a:rPr lang="fr-FR" dirty="0"/>
            <a:t>Durée de séjour en réanimation néonatale</a:t>
          </a:r>
        </a:p>
      </dgm:t>
    </dgm:pt>
    <dgm:pt modelId="{AC7D4F2D-A93F-4B0B-8066-99D542231FA4}" type="parTrans" cxnId="{4B93A287-CA47-4D5F-9C9E-62C050086188}">
      <dgm:prSet/>
      <dgm:spPr/>
      <dgm:t>
        <a:bodyPr/>
        <a:lstStyle/>
        <a:p>
          <a:endParaRPr lang="fr-FR"/>
        </a:p>
      </dgm:t>
    </dgm:pt>
    <dgm:pt modelId="{4F231731-14DC-43C8-AA6A-13D59F04E8E3}" type="sibTrans" cxnId="{4B93A287-CA47-4D5F-9C9E-62C050086188}">
      <dgm:prSet/>
      <dgm:spPr/>
      <dgm:t>
        <a:bodyPr/>
        <a:lstStyle/>
        <a:p>
          <a:endParaRPr lang="fr-FR"/>
        </a:p>
      </dgm:t>
    </dgm:pt>
    <dgm:pt modelId="{B0AC52C1-15A7-4320-915E-9A1638AEB9D4}">
      <dgm:prSet/>
      <dgm:spPr/>
      <dgm:t>
        <a:bodyPr/>
        <a:lstStyle/>
        <a:p>
          <a:r>
            <a:rPr lang="fr-FR" dirty="0"/>
            <a:t>Anti-H2</a:t>
          </a:r>
        </a:p>
      </dgm:t>
    </dgm:pt>
    <dgm:pt modelId="{72666CE6-C44E-48C7-A7E3-3E03A23D5838}" type="parTrans" cxnId="{598E6A8C-0F0A-4616-9681-9F3C8C27CBD3}">
      <dgm:prSet/>
      <dgm:spPr/>
      <dgm:t>
        <a:bodyPr/>
        <a:lstStyle/>
        <a:p>
          <a:endParaRPr lang="fr-FR"/>
        </a:p>
      </dgm:t>
    </dgm:pt>
    <dgm:pt modelId="{AF43B10B-E88B-4760-9F09-12302A95E486}" type="sibTrans" cxnId="{598E6A8C-0F0A-4616-9681-9F3C8C27CBD3}">
      <dgm:prSet/>
      <dgm:spPr/>
      <dgm:t>
        <a:bodyPr/>
        <a:lstStyle/>
        <a:p>
          <a:endParaRPr lang="fr-FR"/>
        </a:p>
      </dgm:t>
    </dgm:pt>
    <dgm:pt modelId="{25D68B1F-FC6A-4760-BE49-1E480A253210}">
      <dgm:prSet/>
      <dgm:spPr/>
      <dgm:t>
        <a:bodyPr/>
        <a:lstStyle/>
        <a:p>
          <a:r>
            <a:rPr lang="fr-FR" dirty="0"/>
            <a:t>Intubation</a:t>
          </a:r>
        </a:p>
      </dgm:t>
    </dgm:pt>
    <dgm:pt modelId="{DB50533C-AB25-4F78-9CC7-2082C9EFA351}" type="parTrans" cxnId="{642EB592-22FD-4DA4-A43A-F23F115F6BCD}">
      <dgm:prSet/>
      <dgm:spPr/>
      <dgm:t>
        <a:bodyPr/>
        <a:lstStyle/>
        <a:p>
          <a:endParaRPr lang="fr-FR"/>
        </a:p>
      </dgm:t>
    </dgm:pt>
    <dgm:pt modelId="{4D6A39CD-42EA-4752-8966-7151E518B5C3}" type="sibTrans" cxnId="{642EB592-22FD-4DA4-A43A-F23F115F6BCD}">
      <dgm:prSet/>
      <dgm:spPr/>
      <dgm:t>
        <a:bodyPr/>
        <a:lstStyle/>
        <a:p>
          <a:endParaRPr lang="fr-FR"/>
        </a:p>
      </dgm:t>
    </dgm:pt>
    <dgm:pt modelId="{5F09993B-7AFC-45D3-858D-B2A220682B2F}">
      <dgm:prSet/>
      <dgm:spPr/>
      <dgm:t>
        <a:bodyPr/>
        <a:lstStyle/>
        <a:p>
          <a:r>
            <a:rPr lang="fr-FR" dirty="0"/>
            <a:t>Maladie GI</a:t>
          </a:r>
        </a:p>
      </dgm:t>
    </dgm:pt>
    <dgm:pt modelId="{C6CB3784-E0E1-4CCA-A048-54E3B02B7033}" type="parTrans" cxnId="{7E5A0B97-6839-4543-B934-D9D59EC4AC8A}">
      <dgm:prSet/>
      <dgm:spPr/>
      <dgm:t>
        <a:bodyPr/>
        <a:lstStyle/>
        <a:p>
          <a:endParaRPr lang="fr-FR"/>
        </a:p>
      </dgm:t>
    </dgm:pt>
    <dgm:pt modelId="{9561685B-FDF5-4BB1-9AD2-D3E99736FF6B}" type="sibTrans" cxnId="{7E5A0B97-6839-4543-B934-D9D59EC4AC8A}">
      <dgm:prSet/>
      <dgm:spPr/>
      <dgm:t>
        <a:bodyPr/>
        <a:lstStyle/>
        <a:p>
          <a:endParaRPr lang="fr-FR"/>
        </a:p>
      </dgm:t>
    </dgm:pt>
    <dgm:pt modelId="{7349BF54-1E91-4CDF-A9CF-E631F70295CF}">
      <dgm:prSet/>
      <dgm:spPr/>
      <dgm:t>
        <a:bodyPr/>
        <a:lstStyle/>
        <a:p>
          <a:r>
            <a:rPr lang="fr-FR" dirty="0"/>
            <a:t>Choc</a:t>
          </a:r>
        </a:p>
      </dgm:t>
    </dgm:pt>
    <dgm:pt modelId="{E01987FF-DF0D-4D8E-8308-C29C6F526553}" type="parTrans" cxnId="{9E882FFA-D768-42C4-B8E1-B9FF75BE842D}">
      <dgm:prSet/>
      <dgm:spPr/>
      <dgm:t>
        <a:bodyPr/>
        <a:lstStyle/>
        <a:p>
          <a:endParaRPr lang="fr-FR"/>
        </a:p>
      </dgm:t>
    </dgm:pt>
    <dgm:pt modelId="{066AD000-45BA-4CE2-AF3A-31E26E7CA4FE}" type="sibTrans" cxnId="{9E882FFA-D768-42C4-B8E1-B9FF75BE842D}">
      <dgm:prSet/>
      <dgm:spPr/>
      <dgm:t>
        <a:bodyPr/>
        <a:lstStyle/>
        <a:p>
          <a:endParaRPr lang="fr-FR"/>
        </a:p>
      </dgm:t>
    </dgm:pt>
    <dgm:pt modelId="{D84FFBD9-2408-44B8-929F-E377B77677B6}">
      <dgm:prSet/>
      <dgm:spPr/>
      <dgm:t>
        <a:bodyPr/>
        <a:lstStyle/>
        <a:p>
          <a:r>
            <a:rPr lang="fr-FR" dirty="0"/>
            <a:t>Malformations congénitales</a:t>
          </a:r>
        </a:p>
      </dgm:t>
    </dgm:pt>
    <dgm:pt modelId="{D0B3BD45-98AE-47F1-8ECF-B7E43FD52C5B}" type="parTrans" cxnId="{BEB16E5C-0791-454F-BE94-A9A1EB8524C6}">
      <dgm:prSet/>
      <dgm:spPr/>
      <dgm:t>
        <a:bodyPr/>
        <a:lstStyle/>
        <a:p>
          <a:endParaRPr lang="fr-FR"/>
        </a:p>
      </dgm:t>
    </dgm:pt>
    <dgm:pt modelId="{61485A12-A807-4999-9E3E-B04E17ABAB05}" type="sibTrans" cxnId="{BEB16E5C-0791-454F-BE94-A9A1EB8524C6}">
      <dgm:prSet/>
      <dgm:spPr/>
      <dgm:t>
        <a:bodyPr/>
        <a:lstStyle/>
        <a:p>
          <a:endParaRPr lang="fr-FR"/>
        </a:p>
      </dgm:t>
    </dgm:pt>
    <dgm:pt modelId="{F3A352C3-02E3-4D1C-9BF6-6EC2653E5F57}" type="pres">
      <dgm:prSet presAssocID="{B5B48027-CA39-48BA-975C-451EDCAE6FA7}" presName="Name0" presStyleCnt="0">
        <dgm:presLayoutVars>
          <dgm:dir/>
          <dgm:animLvl val="lvl"/>
          <dgm:resizeHandles val="exact"/>
        </dgm:presLayoutVars>
      </dgm:prSet>
      <dgm:spPr/>
    </dgm:pt>
    <dgm:pt modelId="{3F3C2A97-94BB-49A0-9D42-C3485FBDE10C}" type="pres">
      <dgm:prSet presAssocID="{DF4D8CC6-2E97-4089-AF9C-E96D9FC3129E}" presName="composite" presStyleCnt="0"/>
      <dgm:spPr/>
    </dgm:pt>
    <dgm:pt modelId="{266FD1CE-7D16-4170-98D5-E023BB517B2C}" type="pres">
      <dgm:prSet presAssocID="{DF4D8CC6-2E97-4089-AF9C-E96D9FC3129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44C4EB04-8558-4DC7-87C0-5F40D0E3FB26}" type="pres">
      <dgm:prSet presAssocID="{DF4D8CC6-2E97-4089-AF9C-E96D9FC3129E}" presName="desTx" presStyleLbl="alignAccFollowNode1" presStyleIdx="0" presStyleCnt="3">
        <dgm:presLayoutVars>
          <dgm:bulletEnabled val="1"/>
        </dgm:presLayoutVars>
      </dgm:prSet>
      <dgm:spPr/>
    </dgm:pt>
    <dgm:pt modelId="{7477A40D-2D4E-4A35-B666-FFE80B6885E2}" type="pres">
      <dgm:prSet presAssocID="{4D205D61-C92E-4C34-8229-540F8F6B569C}" presName="space" presStyleCnt="0"/>
      <dgm:spPr/>
    </dgm:pt>
    <dgm:pt modelId="{D29879AE-005D-44B3-BE97-A099E47E6230}" type="pres">
      <dgm:prSet presAssocID="{9D25E7FD-37C0-468E-9AC9-35200018DCCD}" presName="composite" presStyleCnt="0"/>
      <dgm:spPr/>
    </dgm:pt>
    <dgm:pt modelId="{CD6088B4-F42A-4FAF-88F4-ABFC179183CA}" type="pres">
      <dgm:prSet presAssocID="{9D25E7FD-37C0-468E-9AC9-35200018DCC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E2974B3F-E20B-488C-8AD4-44438A666C9D}" type="pres">
      <dgm:prSet presAssocID="{9D25E7FD-37C0-468E-9AC9-35200018DCCD}" presName="desTx" presStyleLbl="alignAccFollowNode1" presStyleIdx="1" presStyleCnt="3">
        <dgm:presLayoutVars>
          <dgm:bulletEnabled val="1"/>
        </dgm:presLayoutVars>
      </dgm:prSet>
      <dgm:spPr/>
    </dgm:pt>
    <dgm:pt modelId="{13E54710-78A1-432A-820F-2042476345B7}" type="pres">
      <dgm:prSet presAssocID="{F424BA4B-D416-4BD7-919B-C54988EB5B54}" presName="space" presStyleCnt="0"/>
      <dgm:spPr/>
    </dgm:pt>
    <dgm:pt modelId="{A95AACDD-097C-42D9-963B-D3D37EDB1AA9}" type="pres">
      <dgm:prSet presAssocID="{761CA5E4-9411-4259-896D-1658CE7F3D37}" presName="composite" presStyleCnt="0"/>
      <dgm:spPr/>
    </dgm:pt>
    <dgm:pt modelId="{BF233161-F106-49FA-BDB2-1A1B5BD88916}" type="pres">
      <dgm:prSet presAssocID="{761CA5E4-9411-4259-896D-1658CE7F3D3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E07DBB43-DEED-42E9-8DF4-4AFDDBE9325C}" type="pres">
      <dgm:prSet presAssocID="{761CA5E4-9411-4259-896D-1658CE7F3D37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7359B09-4B5A-4627-9766-25C421E9B10B}" type="presOf" srcId="{9C8D7EAC-9179-4DFE-85A1-92994E6D8A4E}" destId="{E2974B3F-E20B-488C-8AD4-44438A666C9D}" srcOrd="0" destOrd="6" presId="urn:microsoft.com/office/officeart/2005/8/layout/hList1"/>
    <dgm:cxn modelId="{D5B7890D-E93F-4DB0-B192-9BDFA47D9CE8}" srcId="{DF4D8CC6-2E97-4089-AF9C-E96D9FC3129E}" destId="{7F933B27-BDF6-47D3-B239-15D24C607CA1}" srcOrd="0" destOrd="0" parTransId="{45334965-4D8C-4B72-AA3E-10901FE2EE65}" sibTransId="{F8377DD7-8501-4AC9-9A9F-31E29A4099B2}"/>
    <dgm:cxn modelId="{2F675110-3970-4816-831E-509CAC2E67E9}" srcId="{9D25E7FD-37C0-468E-9AC9-35200018DCCD}" destId="{80F1A121-7842-46E1-88A4-9A5F85C477B1}" srcOrd="10" destOrd="0" parTransId="{3C4624BA-41D7-4B10-BA0A-4F52DE862B0D}" sibTransId="{D07503DD-E8D6-4A7A-A002-29255A6069CC}"/>
    <dgm:cxn modelId="{7C53B71F-4E6E-454B-97E5-E4BB889D399D}" type="presOf" srcId="{80F1A121-7842-46E1-88A4-9A5F85C477B1}" destId="{E2974B3F-E20B-488C-8AD4-44438A666C9D}" srcOrd="0" destOrd="10" presId="urn:microsoft.com/office/officeart/2005/8/layout/hList1"/>
    <dgm:cxn modelId="{EF0C9B26-F389-4E6D-B6D0-553DD03C0DCA}" srcId="{B5B48027-CA39-48BA-975C-451EDCAE6FA7}" destId="{9D25E7FD-37C0-468E-9AC9-35200018DCCD}" srcOrd="1" destOrd="0" parTransId="{0F80BE1A-BEF5-436C-963D-11A2386CA216}" sibTransId="{F424BA4B-D416-4BD7-919B-C54988EB5B54}"/>
    <dgm:cxn modelId="{63B54528-C528-4914-B553-781D8EC81BA4}" type="presOf" srcId="{4D64B233-9110-41D0-82EA-BDB3DA4411EC}" destId="{E07DBB43-DEED-42E9-8DF4-4AFDDBE9325C}" srcOrd="0" destOrd="2" presId="urn:microsoft.com/office/officeart/2005/8/layout/hList1"/>
    <dgm:cxn modelId="{C4F1A92A-A8AD-4419-9ADD-E403E268408F}" type="presOf" srcId="{9CFD0843-AC4E-4317-BFFA-BFD02EC13A2A}" destId="{E2974B3F-E20B-488C-8AD4-44438A666C9D}" srcOrd="0" destOrd="2" presId="urn:microsoft.com/office/officeart/2005/8/layout/hList1"/>
    <dgm:cxn modelId="{624AED30-B494-45F2-BEFE-FFDC05C60EBE}" type="presOf" srcId="{B5B48027-CA39-48BA-975C-451EDCAE6FA7}" destId="{F3A352C3-02E3-4D1C-9BF6-6EC2653E5F57}" srcOrd="0" destOrd="0" presId="urn:microsoft.com/office/officeart/2005/8/layout/hList1"/>
    <dgm:cxn modelId="{FD40D431-7682-4614-B3CA-6432048D4837}" type="presOf" srcId="{445F2700-E43A-4A54-9AFD-9EC8466A2462}" destId="{E2974B3F-E20B-488C-8AD4-44438A666C9D}" srcOrd="0" destOrd="8" presId="urn:microsoft.com/office/officeart/2005/8/layout/hList1"/>
    <dgm:cxn modelId="{5E1FB335-2C5A-45C7-8B92-4232F7E3BFF9}" type="presOf" srcId="{761CA5E4-9411-4259-896D-1658CE7F3D37}" destId="{BF233161-F106-49FA-BDB2-1A1B5BD88916}" srcOrd="0" destOrd="0" presId="urn:microsoft.com/office/officeart/2005/8/layout/hList1"/>
    <dgm:cxn modelId="{9A32FA36-440B-4A40-9368-3A3A3B72AA73}" type="presOf" srcId="{0D578132-236F-4DED-9AC8-9662FD6F07F3}" destId="{44C4EB04-8558-4DC7-87C0-5F40D0E3FB26}" srcOrd="0" destOrd="4" presId="urn:microsoft.com/office/officeart/2005/8/layout/hList1"/>
    <dgm:cxn modelId="{BEB16E5C-0791-454F-BE94-A9A1EB8524C6}" srcId="{761CA5E4-9411-4259-896D-1658CE7F3D37}" destId="{D84FFBD9-2408-44B8-929F-E377B77677B6}" srcOrd="6" destOrd="0" parTransId="{D0B3BD45-98AE-47F1-8ECF-B7E43FD52C5B}" sibTransId="{61485A12-A807-4999-9E3E-B04E17ABAB05}"/>
    <dgm:cxn modelId="{88394D5D-8EDC-4548-8F01-BD825003717B}" srcId="{761CA5E4-9411-4259-896D-1658CE7F3D37}" destId="{35068EFF-63FC-453C-8750-3F84366FD547}" srcOrd="1" destOrd="0" parTransId="{58876408-5AC3-4B96-ACAD-37A87F96096D}" sibTransId="{AF4CADFB-CC50-40EF-B594-8F6EB17B8F1E}"/>
    <dgm:cxn modelId="{52031F60-D2A6-4BF6-8C05-324BE7A427EA}" type="presOf" srcId="{35068EFF-63FC-453C-8750-3F84366FD547}" destId="{E07DBB43-DEED-42E9-8DF4-4AFDDBE9325C}" srcOrd="0" destOrd="1" presId="urn:microsoft.com/office/officeart/2005/8/layout/hList1"/>
    <dgm:cxn modelId="{812ADE41-D29C-4042-A58F-BF234BE94518}" type="presOf" srcId="{630F435A-288A-4B6F-9C28-B07FB7BA8B45}" destId="{E2974B3F-E20B-488C-8AD4-44438A666C9D}" srcOrd="0" destOrd="1" presId="urn:microsoft.com/office/officeart/2005/8/layout/hList1"/>
    <dgm:cxn modelId="{ADBDD042-A678-482C-BE65-3B2B5178452C}" type="presOf" srcId="{C6BE1D55-35E5-41E6-BCFC-C4886C80BCC3}" destId="{44C4EB04-8558-4DC7-87C0-5F40D0E3FB26}" srcOrd="0" destOrd="2" presId="urn:microsoft.com/office/officeart/2005/8/layout/hList1"/>
    <dgm:cxn modelId="{BCE24163-E6B4-49D3-9CE7-58AB037786DF}" type="presOf" srcId="{35BB5998-8BF8-426C-AC38-391AC61CB562}" destId="{E2974B3F-E20B-488C-8AD4-44438A666C9D}" srcOrd="0" destOrd="9" presId="urn:microsoft.com/office/officeart/2005/8/layout/hList1"/>
    <dgm:cxn modelId="{496CB563-4DA9-4D43-8F2C-90E20795E6B3}" type="presOf" srcId="{DF4D8CC6-2E97-4089-AF9C-E96D9FC3129E}" destId="{266FD1CE-7D16-4170-98D5-E023BB517B2C}" srcOrd="0" destOrd="0" presId="urn:microsoft.com/office/officeart/2005/8/layout/hList1"/>
    <dgm:cxn modelId="{8E808D67-1E18-454A-ADFE-20320EB1EED9}" srcId="{9D25E7FD-37C0-468E-9AC9-35200018DCCD}" destId="{630F435A-288A-4B6F-9C28-B07FB7BA8B45}" srcOrd="1" destOrd="0" parTransId="{6DDFBDF0-750C-4AEA-8F03-57D62FD29E1C}" sibTransId="{9FF7DED5-58D5-4689-824A-CD2392D9D921}"/>
    <dgm:cxn modelId="{C128D06C-3FE1-4CAC-B867-4ED5FFB01842}" srcId="{DF4D8CC6-2E97-4089-AF9C-E96D9FC3129E}" destId="{0D578132-236F-4DED-9AC8-9662FD6F07F3}" srcOrd="4" destOrd="0" parTransId="{3631B98C-6393-40D8-B503-295C328F6F72}" sibTransId="{25FC7EAA-7513-4E57-BDBC-4036A608F893}"/>
    <dgm:cxn modelId="{9DCAEF4E-267B-4EE9-9C35-59DFD63D3B0B}" type="presOf" srcId="{7F933B27-BDF6-47D3-B239-15D24C607CA1}" destId="{44C4EB04-8558-4DC7-87C0-5F40D0E3FB26}" srcOrd="0" destOrd="0" presId="urn:microsoft.com/office/officeart/2005/8/layout/hList1"/>
    <dgm:cxn modelId="{5EB5CE4F-94A7-4403-A995-F164AF6D34F3}" type="presOf" srcId="{E7351D15-0B6C-4154-8432-5E372E1B0BA0}" destId="{E2974B3F-E20B-488C-8AD4-44438A666C9D}" srcOrd="0" destOrd="0" presId="urn:microsoft.com/office/officeart/2005/8/layout/hList1"/>
    <dgm:cxn modelId="{919E2F51-6AF9-4A02-8780-9C12B59B40D8}" srcId="{9D25E7FD-37C0-468E-9AC9-35200018DCCD}" destId="{E7351D15-0B6C-4154-8432-5E372E1B0BA0}" srcOrd="0" destOrd="0" parTransId="{D9FE5A23-0198-48C9-8DFE-DB5E6B3D2794}" sibTransId="{238AB235-C2B7-4D19-846C-7F0CBE8DFE86}"/>
    <dgm:cxn modelId="{E45D4C73-5A40-4877-AB50-A5FE67553AAB}" srcId="{DF4D8CC6-2E97-4089-AF9C-E96D9FC3129E}" destId="{0C1E50ED-C4E0-4854-AC0C-FDC4AF8F1BB3}" srcOrd="3" destOrd="0" parTransId="{0E7B022C-3991-41E4-B205-D151AB9CD378}" sibTransId="{CAA59BCF-F8A6-4CCF-996B-7AF659285CC4}"/>
    <dgm:cxn modelId="{C67CB355-BEAE-45DF-89B5-0D634FAEA5F3}" srcId="{DF4D8CC6-2E97-4089-AF9C-E96D9FC3129E}" destId="{C6BE1D55-35E5-41E6-BCFC-C4886C80BCC3}" srcOrd="2" destOrd="0" parTransId="{2480CCA3-588E-4E04-B01F-08C9416CE96D}" sibTransId="{DE34A113-4421-455A-9770-0734F1CAF7B8}"/>
    <dgm:cxn modelId="{C8752159-ADAC-4D93-A5BB-5C717A543052}" srcId="{9D25E7FD-37C0-468E-9AC9-35200018DCCD}" destId="{32781386-D224-4DFD-83EC-1174D14BC44F}" srcOrd="7" destOrd="0" parTransId="{B6B5C9FE-042E-497B-83F8-77AB4842B2F4}" sibTransId="{F1A1F9A0-42AE-470D-A09A-7AE657D6CD63}"/>
    <dgm:cxn modelId="{E58CF279-182B-477C-8398-6073A9FEBF43}" srcId="{9D25E7FD-37C0-468E-9AC9-35200018DCCD}" destId="{9CFD0843-AC4E-4317-BFFA-BFD02EC13A2A}" srcOrd="2" destOrd="0" parTransId="{DB8CB31D-E8BC-48B4-A500-72EF77B7DFC2}" sibTransId="{54D1D4EA-659A-4567-A955-F8601ACA0CC4}"/>
    <dgm:cxn modelId="{7638A07C-5376-41F5-8942-8577F67CBF7A}" srcId="{9D25E7FD-37C0-468E-9AC9-35200018DCCD}" destId="{0DF1C4BC-43D4-496A-84E4-5A29027C391F}" srcOrd="5" destOrd="0" parTransId="{19C7E392-C571-4C8E-8223-560EE793E80C}" sibTransId="{05C2F574-E628-4661-B416-786DF3767CF1}"/>
    <dgm:cxn modelId="{4B93A287-CA47-4D5F-9C9E-62C050086188}" srcId="{761CA5E4-9411-4259-896D-1658CE7F3D37}" destId="{4D64B233-9110-41D0-82EA-BDB3DA4411EC}" srcOrd="2" destOrd="0" parTransId="{AC7D4F2D-A93F-4B0B-8066-99D542231FA4}" sibTransId="{4F231731-14DC-43C8-AA6A-13D59F04E8E3}"/>
    <dgm:cxn modelId="{37D0C487-ADE6-4199-90EC-9DF3C2F36936}" srcId="{9D25E7FD-37C0-468E-9AC9-35200018DCCD}" destId="{21D572D8-2BB0-493A-9788-5F62A628E84F}" srcOrd="11" destOrd="0" parTransId="{7082626C-B337-4A99-898D-E73133BF04E7}" sibTransId="{85AA9D67-3E8F-4BEA-8DD4-0DA77505FB46}"/>
    <dgm:cxn modelId="{85643D88-8F38-43E1-82BB-55EC374268A8}" type="presOf" srcId="{DF5C707C-A922-4079-98E1-98E24A62F5C9}" destId="{44C4EB04-8558-4DC7-87C0-5F40D0E3FB26}" srcOrd="0" destOrd="1" presId="urn:microsoft.com/office/officeart/2005/8/layout/hList1"/>
    <dgm:cxn modelId="{C6C87D88-1632-48FC-8BC7-5BE6E2DEECAC}" type="presOf" srcId="{21D572D8-2BB0-493A-9788-5F62A628E84F}" destId="{E2974B3F-E20B-488C-8AD4-44438A666C9D}" srcOrd="0" destOrd="11" presId="urn:microsoft.com/office/officeart/2005/8/layout/hList1"/>
    <dgm:cxn modelId="{6BC9448C-EB71-49D9-9967-CA98756C9E8A}" type="presOf" srcId="{25D68B1F-FC6A-4760-BE49-1E480A253210}" destId="{E07DBB43-DEED-42E9-8DF4-4AFDDBE9325C}" srcOrd="0" destOrd="4" presId="urn:microsoft.com/office/officeart/2005/8/layout/hList1"/>
    <dgm:cxn modelId="{598E6A8C-0F0A-4616-9681-9F3C8C27CBD3}" srcId="{761CA5E4-9411-4259-896D-1658CE7F3D37}" destId="{B0AC52C1-15A7-4320-915E-9A1638AEB9D4}" srcOrd="3" destOrd="0" parTransId="{72666CE6-C44E-48C7-A7E3-3E03A23D5838}" sibTransId="{AF43B10B-E88B-4760-9F09-12302A95E486}"/>
    <dgm:cxn modelId="{282FB68E-C8BA-4513-B8C8-5EB17E6B24F3}" srcId="{9D25E7FD-37C0-468E-9AC9-35200018DCCD}" destId="{9C8D7EAC-9179-4DFE-85A1-92994E6D8A4E}" srcOrd="6" destOrd="0" parTransId="{C63BEC7B-ABEE-47C2-9A4E-D88397FB12D6}" sibTransId="{19BBC285-30EA-4704-A9D9-B26E0BFBE796}"/>
    <dgm:cxn modelId="{4F353A91-E890-4B54-95A0-C7A50EEBE8E4}" srcId="{9D25E7FD-37C0-468E-9AC9-35200018DCCD}" destId="{35BB5998-8BF8-426C-AC38-391AC61CB562}" srcOrd="9" destOrd="0" parTransId="{95E39353-549B-4896-AF34-7A2A76D57D4B}" sibTransId="{68A928B7-AE4B-41C0-B933-8CED62E3FB23}"/>
    <dgm:cxn modelId="{642EB592-22FD-4DA4-A43A-F23F115F6BCD}" srcId="{761CA5E4-9411-4259-896D-1658CE7F3D37}" destId="{25D68B1F-FC6A-4760-BE49-1E480A253210}" srcOrd="4" destOrd="0" parTransId="{DB50533C-AB25-4F78-9CC7-2082C9EFA351}" sibTransId="{4D6A39CD-42EA-4752-8966-7151E518B5C3}"/>
    <dgm:cxn modelId="{7C907294-4717-4E9A-84F6-815F305C2395}" srcId="{B5B48027-CA39-48BA-975C-451EDCAE6FA7}" destId="{761CA5E4-9411-4259-896D-1658CE7F3D37}" srcOrd="2" destOrd="0" parTransId="{17A66B69-E909-4199-AD22-7C029FCFF483}" sibTransId="{CD48C82D-7C21-4D3B-9D37-C304354EBCE4}"/>
    <dgm:cxn modelId="{7E5A0B97-6839-4543-B934-D9D59EC4AC8A}" srcId="{761CA5E4-9411-4259-896D-1658CE7F3D37}" destId="{5F09993B-7AFC-45D3-858D-B2A220682B2F}" srcOrd="5" destOrd="0" parTransId="{C6CB3784-E0E1-4CCA-A048-54E3B02B7033}" sibTransId="{9561685B-FDF5-4BB1-9AD2-D3E99736FF6B}"/>
    <dgm:cxn modelId="{EA8CC998-D31C-4CFE-A807-3EE497EB3F36}" type="presOf" srcId="{0C1E50ED-C4E0-4854-AC0C-FDC4AF8F1BB3}" destId="{44C4EB04-8558-4DC7-87C0-5F40D0E3FB26}" srcOrd="0" destOrd="3" presId="urn:microsoft.com/office/officeart/2005/8/layout/hList1"/>
    <dgm:cxn modelId="{475A309C-74E4-40C4-AA47-00E097A93028}" type="presOf" srcId="{5F09993B-7AFC-45D3-858D-B2A220682B2F}" destId="{E07DBB43-DEED-42E9-8DF4-4AFDDBE9325C}" srcOrd="0" destOrd="5" presId="urn:microsoft.com/office/officeart/2005/8/layout/hList1"/>
    <dgm:cxn modelId="{C8676A9F-BBD9-4CE0-AB31-BDF0AF81CE90}" type="presOf" srcId="{0DF1C4BC-43D4-496A-84E4-5A29027C391F}" destId="{E2974B3F-E20B-488C-8AD4-44438A666C9D}" srcOrd="0" destOrd="5" presId="urn:microsoft.com/office/officeart/2005/8/layout/hList1"/>
    <dgm:cxn modelId="{9B25BAA4-6946-47BE-9675-EB8FB6850F55}" type="presOf" srcId="{B0AC52C1-15A7-4320-915E-9A1638AEB9D4}" destId="{E07DBB43-DEED-42E9-8DF4-4AFDDBE9325C}" srcOrd="0" destOrd="3" presId="urn:microsoft.com/office/officeart/2005/8/layout/hList1"/>
    <dgm:cxn modelId="{7A54CCAB-88C9-4F2A-BCF0-538271ED8824}" srcId="{9D25E7FD-37C0-468E-9AC9-35200018DCCD}" destId="{727DAC84-76CB-4C5F-A775-520CA4F38F35}" srcOrd="3" destOrd="0" parTransId="{83BEA3A4-9BC0-4E4C-A6BD-90FC0ED0D187}" sibTransId="{C71C462F-6EDA-4A3F-B529-DD51DB7D9335}"/>
    <dgm:cxn modelId="{F754F2B8-98E0-4A3D-A8F4-8ED1A345CBF5}" srcId="{9D25E7FD-37C0-468E-9AC9-35200018DCCD}" destId="{445F2700-E43A-4A54-9AFD-9EC8466A2462}" srcOrd="8" destOrd="0" parTransId="{9431C5B6-9901-43D2-9741-42718FC26965}" sibTransId="{7D8B2668-D8F7-46D5-B21F-63726B8C3422}"/>
    <dgm:cxn modelId="{89326CBB-D9B0-4F74-AD63-8EA845D685CA}" type="presOf" srcId="{78342482-7D89-4074-B552-E318DB866E43}" destId="{44C4EB04-8558-4DC7-87C0-5F40D0E3FB26}" srcOrd="0" destOrd="5" presId="urn:microsoft.com/office/officeart/2005/8/layout/hList1"/>
    <dgm:cxn modelId="{A6A7EFD0-B64E-4283-9325-9936FFB4DD24}" type="presOf" srcId="{EC981FB3-F0EB-4CB2-BF88-EC35751B0A80}" destId="{E2974B3F-E20B-488C-8AD4-44438A666C9D}" srcOrd="0" destOrd="4" presId="urn:microsoft.com/office/officeart/2005/8/layout/hList1"/>
    <dgm:cxn modelId="{28BB75D4-26A4-47BD-973B-1E84A509EF90}" srcId="{DF4D8CC6-2E97-4089-AF9C-E96D9FC3129E}" destId="{DF5C707C-A922-4079-98E1-98E24A62F5C9}" srcOrd="1" destOrd="0" parTransId="{71656D12-C379-4A45-AE37-DDC6A92D3E91}" sibTransId="{610C1BA5-F538-44E5-BE2C-ED927361E526}"/>
    <dgm:cxn modelId="{CE86E3D7-FC27-48D7-91BD-6BF69E24EA43}" type="presOf" srcId="{1D89B527-CD9A-422C-8C00-B59D7B589288}" destId="{E07DBB43-DEED-42E9-8DF4-4AFDDBE9325C}" srcOrd="0" destOrd="0" presId="urn:microsoft.com/office/officeart/2005/8/layout/hList1"/>
    <dgm:cxn modelId="{E4C4ADDA-404C-4ABC-B7D5-F9F216E6E586}" srcId="{9D25E7FD-37C0-468E-9AC9-35200018DCCD}" destId="{EC981FB3-F0EB-4CB2-BF88-EC35751B0A80}" srcOrd="4" destOrd="0" parTransId="{9DCA773C-5F2B-47AB-B28E-7989925A21E9}" sibTransId="{C50A644C-4800-4543-9575-A909AF04B4BF}"/>
    <dgm:cxn modelId="{D95825DE-4B3E-42C4-99EB-2152E12536D9}" type="presOf" srcId="{9D25E7FD-37C0-468E-9AC9-35200018DCCD}" destId="{CD6088B4-F42A-4FAF-88F4-ABFC179183CA}" srcOrd="0" destOrd="0" presId="urn:microsoft.com/office/officeart/2005/8/layout/hList1"/>
    <dgm:cxn modelId="{B3D4DAED-1594-4607-9594-FFEE9C65A07E}" type="presOf" srcId="{32781386-D224-4DFD-83EC-1174D14BC44F}" destId="{E2974B3F-E20B-488C-8AD4-44438A666C9D}" srcOrd="0" destOrd="7" presId="urn:microsoft.com/office/officeart/2005/8/layout/hList1"/>
    <dgm:cxn modelId="{37FEEBED-AD90-4828-98EF-0ADE9C1E3D85}" srcId="{761CA5E4-9411-4259-896D-1658CE7F3D37}" destId="{1D89B527-CD9A-422C-8C00-B59D7B589288}" srcOrd="0" destOrd="0" parTransId="{18870E35-5F44-4CAB-9C73-C5B6E5B5DC49}" sibTransId="{F56C8FCA-DF47-4E86-885E-479987AD0008}"/>
    <dgm:cxn modelId="{09008FEE-1A84-42F5-A8F0-60CFE51A59E4}" srcId="{DF4D8CC6-2E97-4089-AF9C-E96D9FC3129E}" destId="{78342482-7D89-4074-B552-E318DB866E43}" srcOrd="5" destOrd="0" parTransId="{8A26A2C1-2EF4-410F-BEF9-7C1461747EDC}" sibTransId="{BE787456-5936-478F-9BBF-8FA7FC771E5E}"/>
    <dgm:cxn modelId="{1E0239F0-4EF4-4DA8-8EFD-8FC021169BDA}" type="presOf" srcId="{727DAC84-76CB-4C5F-A775-520CA4F38F35}" destId="{E2974B3F-E20B-488C-8AD4-44438A666C9D}" srcOrd="0" destOrd="3" presId="urn:microsoft.com/office/officeart/2005/8/layout/hList1"/>
    <dgm:cxn modelId="{C232DEF3-E115-4C43-9CA9-42AED4C2FE08}" srcId="{B5B48027-CA39-48BA-975C-451EDCAE6FA7}" destId="{DF4D8CC6-2E97-4089-AF9C-E96D9FC3129E}" srcOrd="0" destOrd="0" parTransId="{763A0FBA-08D8-4827-A790-52A4DFCEBCD2}" sibTransId="{4D205D61-C92E-4C34-8229-540F8F6B569C}"/>
    <dgm:cxn modelId="{9E882FFA-D768-42C4-B8E1-B9FF75BE842D}" srcId="{761CA5E4-9411-4259-896D-1658CE7F3D37}" destId="{7349BF54-1E91-4CDF-A9CF-E631F70295CF}" srcOrd="7" destOrd="0" parTransId="{E01987FF-DF0D-4D8E-8308-C29C6F526553}" sibTransId="{066AD000-45BA-4CE2-AF3A-31E26E7CA4FE}"/>
    <dgm:cxn modelId="{A6B5C6FD-9C65-46B1-B415-296FC7298340}" type="presOf" srcId="{D84FFBD9-2408-44B8-929F-E377B77677B6}" destId="{E07DBB43-DEED-42E9-8DF4-4AFDDBE9325C}" srcOrd="0" destOrd="6" presId="urn:microsoft.com/office/officeart/2005/8/layout/hList1"/>
    <dgm:cxn modelId="{74294BFF-3190-4CFB-8784-BCCE913768D0}" type="presOf" srcId="{7349BF54-1E91-4CDF-A9CF-E631F70295CF}" destId="{E07DBB43-DEED-42E9-8DF4-4AFDDBE9325C}" srcOrd="0" destOrd="7" presId="urn:microsoft.com/office/officeart/2005/8/layout/hList1"/>
    <dgm:cxn modelId="{AF34C534-9B70-40FE-B8AB-74A9FBEC3040}" type="presParOf" srcId="{F3A352C3-02E3-4D1C-9BF6-6EC2653E5F57}" destId="{3F3C2A97-94BB-49A0-9D42-C3485FBDE10C}" srcOrd="0" destOrd="0" presId="urn:microsoft.com/office/officeart/2005/8/layout/hList1"/>
    <dgm:cxn modelId="{AFD63AC2-D234-4767-A0FC-BC3101107B6E}" type="presParOf" srcId="{3F3C2A97-94BB-49A0-9D42-C3485FBDE10C}" destId="{266FD1CE-7D16-4170-98D5-E023BB517B2C}" srcOrd="0" destOrd="0" presId="urn:microsoft.com/office/officeart/2005/8/layout/hList1"/>
    <dgm:cxn modelId="{68D37A52-524C-4E39-9202-6135F82B7A7E}" type="presParOf" srcId="{3F3C2A97-94BB-49A0-9D42-C3485FBDE10C}" destId="{44C4EB04-8558-4DC7-87C0-5F40D0E3FB26}" srcOrd="1" destOrd="0" presId="urn:microsoft.com/office/officeart/2005/8/layout/hList1"/>
    <dgm:cxn modelId="{02C489B6-B54A-4818-A383-E2991105B7A7}" type="presParOf" srcId="{F3A352C3-02E3-4D1C-9BF6-6EC2653E5F57}" destId="{7477A40D-2D4E-4A35-B666-FFE80B6885E2}" srcOrd="1" destOrd="0" presId="urn:microsoft.com/office/officeart/2005/8/layout/hList1"/>
    <dgm:cxn modelId="{A165EA86-F1E0-48EE-BC5F-C08A85A81049}" type="presParOf" srcId="{F3A352C3-02E3-4D1C-9BF6-6EC2653E5F57}" destId="{D29879AE-005D-44B3-BE97-A099E47E6230}" srcOrd="2" destOrd="0" presId="urn:microsoft.com/office/officeart/2005/8/layout/hList1"/>
    <dgm:cxn modelId="{91DAFB07-2FF3-4247-B6BB-A06C96D98E7B}" type="presParOf" srcId="{D29879AE-005D-44B3-BE97-A099E47E6230}" destId="{CD6088B4-F42A-4FAF-88F4-ABFC179183CA}" srcOrd="0" destOrd="0" presId="urn:microsoft.com/office/officeart/2005/8/layout/hList1"/>
    <dgm:cxn modelId="{A2147B55-7291-4045-95A4-9E91EC693429}" type="presParOf" srcId="{D29879AE-005D-44B3-BE97-A099E47E6230}" destId="{E2974B3F-E20B-488C-8AD4-44438A666C9D}" srcOrd="1" destOrd="0" presId="urn:microsoft.com/office/officeart/2005/8/layout/hList1"/>
    <dgm:cxn modelId="{C2B4F0ED-397C-41C2-AEF1-6B06C2A5FB3A}" type="presParOf" srcId="{F3A352C3-02E3-4D1C-9BF6-6EC2653E5F57}" destId="{13E54710-78A1-432A-820F-2042476345B7}" srcOrd="3" destOrd="0" presId="urn:microsoft.com/office/officeart/2005/8/layout/hList1"/>
    <dgm:cxn modelId="{1C6B3789-D3A5-4D6D-8E92-A986FC041CF5}" type="presParOf" srcId="{F3A352C3-02E3-4D1C-9BF6-6EC2653E5F57}" destId="{A95AACDD-097C-42D9-963B-D3D37EDB1AA9}" srcOrd="4" destOrd="0" presId="urn:microsoft.com/office/officeart/2005/8/layout/hList1"/>
    <dgm:cxn modelId="{82388F0D-E82B-413C-87C0-AEFECCD39D1C}" type="presParOf" srcId="{A95AACDD-097C-42D9-963B-D3D37EDB1AA9}" destId="{BF233161-F106-49FA-BDB2-1A1B5BD88916}" srcOrd="0" destOrd="0" presId="urn:microsoft.com/office/officeart/2005/8/layout/hList1"/>
    <dgm:cxn modelId="{2F5488F5-D007-4AD0-887B-9C9D6199F8E6}" type="presParOf" srcId="{A95AACDD-097C-42D9-963B-D3D37EDB1AA9}" destId="{E07DBB43-DEED-42E9-8DF4-4AFDDBE9325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B48027-CA39-48BA-975C-451EDCAE6FA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F4D8CC6-2E97-4089-AF9C-E96D9FC3129E}">
      <dgm:prSet phldrT="[Texte]"/>
      <dgm:spPr/>
      <dgm:t>
        <a:bodyPr/>
        <a:lstStyle/>
        <a:p>
          <a:r>
            <a:rPr lang="fr-FR" dirty="0"/>
            <a:t>IMMUNODEPRIME</a:t>
          </a:r>
        </a:p>
      </dgm:t>
    </dgm:pt>
    <dgm:pt modelId="{763A0FBA-08D8-4827-A790-52A4DFCEBCD2}" type="parTrans" cxnId="{C232DEF3-E115-4C43-9CA9-42AED4C2FE08}">
      <dgm:prSet/>
      <dgm:spPr/>
      <dgm:t>
        <a:bodyPr/>
        <a:lstStyle/>
        <a:p>
          <a:endParaRPr lang="fr-FR"/>
        </a:p>
      </dgm:t>
    </dgm:pt>
    <dgm:pt modelId="{4D205D61-C92E-4C34-8229-540F8F6B569C}" type="sibTrans" cxnId="{C232DEF3-E115-4C43-9CA9-42AED4C2FE08}">
      <dgm:prSet/>
      <dgm:spPr/>
      <dgm:t>
        <a:bodyPr/>
        <a:lstStyle/>
        <a:p>
          <a:endParaRPr lang="fr-FR"/>
        </a:p>
      </dgm:t>
    </dgm:pt>
    <dgm:pt modelId="{7F933B27-BDF6-47D3-B239-15D24C607CA1}">
      <dgm:prSet phldrT="[Texte]"/>
      <dgm:spPr/>
      <dgm:t>
        <a:bodyPr/>
        <a:lstStyle/>
        <a:p>
          <a:r>
            <a:rPr lang="fr-FR" dirty="0"/>
            <a:t>Neutropénie</a:t>
          </a:r>
        </a:p>
      </dgm:t>
    </dgm:pt>
    <dgm:pt modelId="{45334965-4D8C-4B72-AA3E-10901FE2EE65}" type="parTrans" cxnId="{D5B7890D-E93F-4DB0-B192-9BDFA47D9CE8}">
      <dgm:prSet/>
      <dgm:spPr/>
      <dgm:t>
        <a:bodyPr/>
        <a:lstStyle/>
        <a:p>
          <a:endParaRPr lang="fr-FR"/>
        </a:p>
      </dgm:t>
    </dgm:pt>
    <dgm:pt modelId="{F8377DD7-8501-4AC9-9A9F-31E29A4099B2}" type="sibTrans" cxnId="{D5B7890D-E93F-4DB0-B192-9BDFA47D9CE8}">
      <dgm:prSet/>
      <dgm:spPr/>
      <dgm:t>
        <a:bodyPr/>
        <a:lstStyle/>
        <a:p>
          <a:endParaRPr lang="fr-FR"/>
        </a:p>
      </dgm:t>
    </dgm:pt>
    <dgm:pt modelId="{DF5C707C-A922-4079-98E1-98E24A62F5C9}">
      <dgm:prSet phldrT="[Texte]"/>
      <dgm:spPr/>
      <dgm:t>
        <a:bodyPr/>
        <a:lstStyle/>
        <a:p>
          <a:r>
            <a:rPr lang="fr-FR" dirty="0"/>
            <a:t>Greffe de cellules souches</a:t>
          </a:r>
        </a:p>
      </dgm:t>
    </dgm:pt>
    <dgm:pt modelId="{71656D12-C379-4A45-AE37-DDC6A92D3E91}" type="parTrans" cxnId="{28BB75D4-26A4-47BD-973B-1E84A509EF90}">
      <dgm:prSet/>
      <dgm:spPr/>
      <dgm:t>
        <a:bodyPr/>
        <a:lstStyle/>
        <a:p>
          <a:endParaRPr lang="fr-FR"/>
        </a:p>
      </dgm:t>
    </dgm:pt>
    <dgm:pt modelId="{610C1BA5-F538-44E5-BE2C-ED927361E526}" type="sibTrans" cxnId="{28BB75D4-26A4-47BD-973B-1E84A509EF90}">
      <dgm:prSet/>
      <dgm:spPr/>
      <dgm:t>
        <a:bodyPr/>
        <a:lstStyle/>
        <a:p>
          <a:endParaRPr lang="fr-FR"/>
        </a:p>
      </dgm:t>
    </dgm:pt>
    <dgm:pt modelId="{C6BE1D55-35E5-41E6-BCFC-C4886C80BCC3}">
      <dgm:prSet phldrT="[Texte]"/>
      <dgm:spPr/>
      <dgm:t>
        <a:bodyPr/>
        <a:lstStyle/>
        <a:p>
          <a:r>
            <a:rPr lang="fr-FR" dirty="0"/>
            <a:t>Mucite</a:t>
          </a:r>
        </a:p>
      </dgm:t>
    </dgm:pt>
    <dgm:pt modelId="{2480CCA3-588E-4E04-B01F-08C9416CE96D}" type="parTrans" cxnId="{C67CB355-BEAE-45DF-89B5-0D634FAEA5F3}">
      <dgm:prSet/>
      <dgm:spPr/>
      <dgm:t>
        <a:bodyPr/>
        <a:lstStyle/>
        <a:p>
          <a:endParaRPr lang="fr-FR"/>
        </a:p>
      </dgm:t>
    </dgm:pt>
    <dgm:pt modelId="{DE34A113-4421-455A-9770-0734F1CAF7B8}" type="sibTrans" cxnId="{C67CB355-BEAE-45DF-89B5-0D634FAEA5F3}">
      <dgm:prSet/>
      <dgm:spPr/>
      <dgm:t>
        <a:bodyPr/>
        <a:lstStyle/>
        <a:p>
          <a:endParaRPr lang="fr-FR"/>
        </a:p>
      </dgm:t>
    </dgm:pt>
    <dgm:pt modelId="{9D25E7FD-37C0-468E-9AC9-35200018DCCD}">
      <dgm:prSet phldrT="[Texte]"/>
      <dgm:spPr/>
      <dgm:t>
        <a:bodyPr/>
        <a:lstStyle/>
        <a:p>
          <a:r>
            <a:rPr lang="fr-FR" dirty="0"/>
            <a:t>NON IMMUNODEPRIME</a:t>
          </a:r>
        </a:p>
      </dgm:t>
    </dgm:pt>
    <dgm:pt modelId="{0F80BE1A-BEF5-436C-963D-11A2386CA216}" type="parTrans" cxnId="{EF0C9B26-F389-4E6D-B6D0-553DD03C0DCA}">
      <dgm:prSet/>
      <dgm:spPr/>
      <dgm:t>
        <a:bodyPr/>
        <a:lstStyle/>
        <a:p>
          <a:endParaRPr lang="fr-FR"/>
        </a:p>
      </dgm:t>
    </dgm:pt>
    <dgm:pt modelId="{F424BA4B-D416-4BD7-919B-C54988EB5B54}" type="sibTrans" cxnId="{EF0C9B26-F389-4E6D-B6D0-553DD03C0DCA}">
      <dgm:prSet/>
      <dgm:spPr/>
      <dgm:t>
        <a:bodyPr/>
        <a:lstStyle/>
        <a:p>
          <a:endParaRPr lang="fr-FR"/>
        </a:p>
      </dgm:t>
    </dgm:pt>
    <dgm:pt modelId="{E7351D15-0B6C-4154-8432-5E372E1B0BA0}">
      <dgm:prSet phldrT="[Texte]"/>
      <dgm:spPr/>
      <dgm:t>
        <a:bodyPr/>
        <a:lstStyle/>
        <a:p>
          <a:r>
            <a:rPr lang="fr-FR" b="1" dirty="0"/>
            <a:t>ATB à large spectre</a:t>
          </a:r>
        </a:p>
      </dgm:t>
    </dgm:pt>
    <dgm:pt modelId="{D9FE5A23-0198-48C9-8DFE-DB5E6B3D2794}" type="parTrans" cxnId="{919E2F51-6AF9-4A02-8780-9C12B59B40D8}">
      <dgm:prSet/>
      <dgm:spPr/>
      <dgm:t>
        <a:bodyPr/>
        <a:lstStyle/>
        <a:p>
          <a:endParaRPr lang="fr-FR"/>
        </a:p>
      </dgm:t>
    </dgm:pt>
    <dgm:pt modelId="{238AB235-C2B7-4D19-846C-7F0CBE8DFE86}" type="sibTrans" cxnId="{919E2F51-6AF9-4A02-8780-9C12B59B40D8}">
      <dgm:prSet/>
      <dgm:spPr/>
      <dgm:t>
        <a:bodyPr/>
        <a:lstStyle/>
        <a:p>
          <a:endParaRPr lang="fr-FR"/>
        </a:p>
      </dgm:t>
    </dgm:pt>
    <dgm:pt modelId="{630F435A-288A-4B6F-9C28-B07FB7BA8B45}">
      <dgm:prSet phldrT="[Texte]"/>
      <dgm:spPr/>
      <dgm:t>
        <a:bodyPr/>
        <a:lstStyle/>
        <a:p>
          <a:r>
            <a:rPr lang="fr-FR" b="1" dirty="0"/>
            <a:t>Dialyse</a:t>
          </a:r>
        </a:p>
      </dgm:t>
    </dgm:pt>
    <dgm:pt modelId="{6DDFBDF0-750C-4AEA-8F03-57D62FD29E1C}" type="parTrans" cxnId="{8E808D67-1E18-454A-ADFE-20320EB1EED9}">
      <dgm:prSet/>
      <dgm:spPr/>
      <dgm:t>
        <a:bodyPr/>
        <a:lstStyle/>
        <a:p>
          <a:endParaRPr lang="fr-FR"/>
        </a:p>
      </dgm:t>
    </dgm:pt>
    <dgm:pt modelId="{9FF7DED5-58D5-4689-824A-CD2392D9D921}" type="sibTrans" cxnId="{8E808D67-1E18-454A-ADFE-20320EB1EED9}">
      <dgm:prSet/>
      <dgm:spPr/>
      <dgm:t>
        <a:bodyPr/>
        <a:lstStyle/>
        <a:p>
          <a:endParaRPr lang="fr-FR"/>
        </a:p>
      </dgm:t>
    </dgm:pt>
    <dgm:pt modelId="{9CFD0843-AC4E-4317-BFFA-BFD02EC13A2A}">
      <dgm:prSet phldrT="[Texte]"/>
      <dgm:spPr/>
      <dgm:t>
        <a:bodyPr/>
        <a:lstStyle/>
        <a:p>
          <a:r>
            <a:rPr lang="fr-FR" dirty="0"/>
            <a:t>Cathéter veineux central</a:t>
          </a:r>
        </a:p>
      </dgm:t>
    </dgm:pt>
    <dgm:pt modelId="{DB8CB31D-E8BC-48B4-A500-72EF77B7DFC2}" type="parTrans" cxnId="{E58CF279-182B-477C-8398-6073A9FEBF43}">
      <dgm:prSet/>
      <dgm:spPr/>
      <dgm:t>
        <a:bodyPr/>
        <a:lstStyle/>
        <a:p>
          <a:endParaRPr lang="fr-FR"/>
        </a:p>
      </dgm:t>
    </dgm:pt>
    <dgm:pt modelId="{54D1D4EA-659A-4567-A955-F8601ACA0CC4}" type="sibTrans" cxnId="{E58CF279-182B-477C-8398-6073A9FEBF43}">
      <dgm:prSet/>
      <dgm:spPr/>
      <dgm:t>
        <a:bodyPr/>
        <a:lstStyle/>
        <a:p>
          <a:endParaRPr lang="fr-FR"/>
        </a:p>
      </dgm:t>
    </dgm:pt>
    <dgm:pt modelId="{0C1E50ED-C4E0-4854-AC0C-FDC4AF8F1BB3}">
      <dgm:prSet/>
      <dgm:spPr/>
      <dgm:t>
        <a:bodyPr/>
        <a:lstStyle/>
        <a:p>
          <a:r>
            <a:rPr lang="fr-FR" dirty="0" err="1"/>
            <a:t>GvH</a:t>
          </a:r>
          <a:endParaRPr lang="fr-FR" dirty="0"/>
        </a:p>
      </dgm:t>
    </dgm:pt>
    <dgm:pt modelId="{0E7B022C-3991-41E4-B205-D151AB9CD378}" type="parTrans" cxnId="{E45D4C73-5A40-4877-AB50-A5FE67553AAB}">
      <dgm:prSet/>
      <dgm:spPr/>
      <dgm:t>
        <a:bodyPr/>
        <a:lstStyle/>
        <a:p>
          <a:endParaRPr lang="fr-FR"/>
        </a:p>
      </dgm:t>
    </dgm:pt>
    <dgm:pt modelId="{CAA59BCF-F8A6-4CCF-996B-7AF659285CC4}" type="sibTrans" cxnId="{E45D4C73-5A40-4877-AB50-A5FE67553AAB}">
      <dgm:prSet/>
      <dgm:spPr/>
      <dgm:t>
        <a:bodyPr/>
        <a:lstStyle/>
        <a:p>
          <a:endParaRPr lang="fr-FR"/>
        </a:p>
      </dgm:t>
    </dgm:pt>
    <dgm:pt modelId="{0D578132-236F-4DED-9AC8-9662FD6F07F3}">
      <dgm:prSet/>
      <dgm:spPr/>
      <dgm:t>
        <a:bodyPr/>
        <a:lstStyle/>
        <a:p>
          <a:r>
            <a:rPr lang="fr-FR" b="1" dirty="0"/>
            <a:t>Chimiothérapie</a:t>
          </a:r>
        </a:p>
      </dgm:t>
    </dgm:pt>
    <dgm:pt modelId="{3631B98C-6393-40D8-B503-295C328F6F72}" type="parTrans" cxnId="{C128D06C-3FE1-4CAC-B867-4ED5FFB01842}">
      <dgm:prSet/>
      <dgm:spPr/>
      <dgm:t>
        <a:bodyPr/>
        <a:lstStyle/>
        <a:p>
          <a:endParaRPr lang="fr-FR"/>
        </a:p>
      </dgm:t>
    </dgm:pt>
    <dgm:pt modelId="{25FC7EAA-7513-4E57-BDBC-4036A608F893}" type="sibTrans" cxnId="{C128D06C-3FE1-4CAC-B867-4ED5FFB01842}">
      <dgm:prSet/>
      <dgm:spPr/>
      <dgm:t>
        <a:bodyPr/>
        <a:lstStyle/>
        <a:p>
          <a:endParaRPr lang="fr-FR"/>
        </a:p>
      </dgm:t>
    </dgm:pt>
    <dgm:pt modelId="{78342482-7D89-4074-B552-E318DB866E43}">
      <dgm:prSet/>
      <dgm:spPr/>
      <dgm:t>
        <a:bodyPr/>
        <a:lstStyle/>
        <a:p>
          <a:r>
            <a:rPr lang="fr-FR" dirty="0"/>
            <a:t>Transplantation d’organe</a:t>
          </a:r>
        </a:p>
      </dgm:t>
    </dgm:pt>
    <dgm:pt modelId="{8A26A2C1-2EF4-410F-BEF9-7C1461747EDC}" type="parTrans" cxnId="{09008FEE-1A84-42F5-A8F0-60CFE51A59E4}">
      <dgm:prSet/>
      <dgm:spPr/>
      <dgm:t>
        <a:bodyPr/>
        <a:lstStyle/>
        <a:p>
          <a:endParaRPr lang="fr-FR"/>
        </a:p>
      </dgm:t>
    </dgm:pt>
    <dgm:pt modelId="{BE787456-5936-478F-9BBF-8FA7FC771E5E}" type="sibTrans" cxnId="{09008FEE-1A84-42F5-A8F0-60CFE51A59E4}">
      <dgm:prSet/>
      <dgm:spPr/>
      <dgm:t>
        <a:bodyPr/>
        <a:lstStyle/>
        <a:p>
          <a:endParaRPr lang="fr-FR"/>
        </a:p>
      </dgm:t>
    </dgm:pt>
    <dgm:pt modelId="{727DAC84-76CB-4C5F-A775-520CA4F38F35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Administration </a:t>
          </a:r>
          <a:r>
            <a:rPr lang="fr-FR" dirty="0"/>
            <a:t>IV</a:t>
          </a:r>
        </a:p>
      </dgm:t>
    </dgm:pt>
    <dgm:pt modelId="{83BEA3A4-9BC0-4E4C-A6BD-90FC0ED0D187}" type="parTrans" cxnId="{7A54CCAB-88C9-4F2A-BCF0-538271ED8824}">
      <dgm:prSet/>
      <dgm:spPr/>
      <dgm:t>
        <a:bodyPr/>
        <a:lstStyle/>
        <a:p>
          <a:endParaRPr lang="fr-FR"/>
        </a:p>
      </dgm:t>
    </dgm:pt>
    <dgm:pt modelId="{C71C462F-6EDA-4A3F-B529-DD51DB7D9335}" type="sibTrans" cxnId="{7A54CCAB-88C9-4F2A-BCF0-538271ED8824}">
      <dgm:prSet/>
      <dgm:spPr/>
      <dgm:t>
        <a:bodyPr/>
        <a:lstStyle/>
        <a:p>
          <a:endParaRPr lang="fr-FR"/>
        </a:p>
      </dgm:t>
    </dgm:pt>
    <dgm:pt modelId="{EC981FB3-F0EB-4CB2-BF88-EC35751B0A80}">
      <dgm:prSet phldrT="[Texte]"/>
      <dgm:spPr/>
      <dgm:t>
        <a:bodyPr/>
        <a:lstStyle/>
        <a:p>
          <a:r>
            <a:rPr lang="fr-FR" dirty="0"/>
            <a:t>Sévérité de la maladie sous-jacente</a:t>
          </a:r>
        </a:p>
      </dgm:t>
    </dgm:pt>
    <dgm:pt modelId="{9DCA773C-5F2B-47AB-B28E-7989925A21E9}" type="parTrans" cxnId="{E4C4ADDA-404C-4ABC-B7D5-F9F216E6E586}">
      <dgm:prSet/>
      <dgm:spPr/>
      <dgm:t>
        <a:bodyPr/>
        <a:lstStyle/>
        <a:p>
          <a:endParaRPr lang="fr-FR"/>
        </a:p>
      </dgm:t>
    </dgm:pt>
    <dgm:pt modelId="{C50A644C-4800-4543-9575-A909AF04B4BF}" type="sibTrans" cxnId="{E4C4ADDA-404C-4ABC-B7D5-F9F216E6E586}">
      <dgm:prSet/>
      <dgm:spPr/>
      <dgm:t>
        <a:bodyPr/>
        <a:lstStyle/>
        <a:p>
          <a:endParaRPr lang="fr-FR"/>
        </a:p>
      </dgm:t>
    </dgm:pt>
    <dgm:pt modelId="{0DF1C4BC-43D4-496A-84E4-5A29027C391F}">
      <dgm:prSet phldrT="[Texte]"/>
      <dgm:spPr/>
      <dgm:t>
        <a:bodyPr/>
        <a:lstStyle/>
        <a:p>
          <a:r>
            <a:rPr lang="fr-FR" dirty="0"/>
            <a:t>Nutrition parentérale</a:t>
          </a:r>
        </a:p>
      </dgm:t>
    </dgm:pt>
    <dgm:pt modelId="{19C7E392-C571-4C8E-8223-560EE793E80C}" type="parTrans" cxnId="{7638A07C-5376-41F5-8942-8577F67CBF7A}">
      <dgm:prSet/>
      <dgm:spPr/>
      <dgm:t>
        <a:bodyPr/>
        <a:lstStyle/>
        <a:p>
          <a:endParaRPr lang="fr-FR"/>
        </a:p>
      </dgm:t>
    </dgm:pt>
    <dgm:pt modelId="{05C2F574-E628-4661-B416-786DF3767CF1}" type="sibTrans" cxnId="{7638A07C-5376-41F5-8942-8577F67CBF7A}">
      <dgm:prSet/>
      <dgm:spPr/>
      <dgm:t>
        <a:bodyPr/>
        <a:lstStyle/>
        <a:p>
          <a:endParaRPr lang="fr-FR"/>
        </a:p>
      </dgm:t>
    </dgm:pt>
    <dgm:pt modelId="{9C8D7EAC-9179-4DFE-85A1-92994E6D8A4E}">
      <dgm:prSet phldrT="[Texte]"/>
      <dgm:spPr/>
      <dgm:t>
        <a:bodyPr/>
        <a:lstStyle/>
        <a:p>
          <a:r>
            <a:rPr lang="fr-FR" b="1" dirty="0"/>
            <a:t>Chirurgie ou perforation GI</a:t>
          </a:r>
        </a:p>
      </dgm:t>
    </dgm:pt>
    <dgm:pt modelId="{C63BEC7B-ABEE-47C2-9A4E-D88397FB12D6}" type="parTrans" cxnId="{282FB68E-C8BA-4513-B8C8-5EB17E6B24F3}">
      <dgm:prSet/>
      <dgm:spPr/>
      <dgm:t>
        <a:bodyPr/>
        <a:lstStyle/>
        <a:p>
          <a:endParaRPr lang="fr-FR"/>
        </a:p>
      </dgm:t>
    </dgm:pt>
    <dgm:pt modelId="{19BBC285-30EA-4704-A9D9-B26E0BFBE796}" type="sibTrans" cxnId="{282FB68E-C8BA-4513-B8C8-5EB17E6B24F3}">
      <dgm:prSet/>
      <dgm:spPr/>
      <dgm:t>
        <a:bodyPr/>
        <a:lstStyle/>
        <a:p>
          <a:endParaRPr lang="fr-FR"/>
        </a:p>
      </dgm:t>
    </dgm:pt>
    <dgm:pt modelId="{32781386-D224-4DFD-83EC-1174D14BC44F}">
      <dgm:prSet phldrT="[Texte]"/>
      <dgm:spPr/>
      <dgm:t>
        <a:bodyPr/>
        <a:lstStyle/>
        <a:p>
          <a:r>
            <a:rPr lang="fr-FR" b="1" dirty="0"/>
            <a:t>Colonisation préalable </a:t>
          </a:r>
        </a:p>
      </dgm:t>
    </dgm:pt>
    <dgm:pt modelId="{B6B5C9FE-042E-497B-83F8-77AB4842B2F4}" type="parTrans" cxnId="{C8752159-ADAC-4D93-A5BB-5C717A543052}">
      <dgm:prSet/>
      <dgm:spPr/>
      <dgm:t>
        <a:bodyPr/>
        <a:lstStyle/>
        <a:p>
          <a:endParaRPr lang="fr-FR"/>
        </a:p>
      </dgm:t>
    </dgm:pt>
    <dgm:pt modelId="{F1A1F9A0-42AE-470D-A09A-7AE657D6CD63}" type="sibTrans" cxnId="{C8752159-ADAC-4D93-A5BB-5C717A543052}">
      <dgm:prSet/>
      <dgm:spPr/>
      <dgm:t>
        <a:bodyPr/>
        <a:lstStyle/>
        <a:p>
          <a:endParaRPr lang="fr-FR"/>
        </a:p>
      </dgm:t>
    </dgm:pt>
    <dgm:pt modelId="{445F2700-E43A-4A54-9AFD-9EC8466A2462}">
      <dgm:prSet phldrT="[Texte]"/>
      <dgm:spPr/>
      <dgm:t>
        <a:bodyPr/>
        <a:lstStyle/>
        <a:p>
          <a:r>
            <a:rPr lang="fr-FR" b="1" dirty="0"/>
            <a:t>Diabète</a:t>
          </a:r>
        </a:p>
      </dgm:t>
    </dgm:pt>
    <dgm:pt modelId="{9431C5B6-9901-43D2-9741-42718FC26965}" type="parTrans" cxnId="{F754F2B8-98E0-4A3D-A8F4-8ED1A345CBF5}">
      <dgm:prSet/>
      <dgm:spPr/>
      <dgm:t>
        <a:bodyPr/>
        <a:lstStyle/>
        <a:p>
          <a:endParaRPr lang="fr-FR"/>
        </a:p>
      </dgm:t>
    </dgm:pt>
    <dgm:pt modelId="{7D8B2668-D8F7-46D5-B21F-63726B8C3422}" type="sibTrans" cxnId="{F754F2B8-98E0-4A3D-A8F4-8ED1A345CBF5}">
      <dgm:prSet/>
      <dgm:spPr/>
      <dgm:t>
        <a:bodyPr/>
        <a:lstStyle/>
        <a:p>
          <a:endParaRPr lang="fr-FR"/>
        </a:p>
      </dgm:t>
    </dgm:pt>
    <dgm:pt modelId="{35BB5998-8BF8-426C-AC38-391AC61CB562}">
      <dgm:prSet phldrT="[Texte]"/>
      <dgm:spPr/>
      <dgm:t>
        <a:bodyPr/>
        <a:lstStyle/>
        <a:p>
          <a:r>
            <a:rPr lang="fr-FR" dirty="0"/>
            <a:t>Durée de séjour en réanimation </a:t>
          </a:r>
        </a:p>
      </dgm:t>
    </dgm:pt>
    <dgm:pt modelId="{95E39353-549B-4896-AF34-7A2A76D57D4B}" type="parTrans" cxnId="{4F353A91-E890-4B54-95A0-C7A50EEBE8E4}">
      <dgm:prSet/>
      <dgm:spPr/>
      <dgm:t>
        <a:bodyPr/>
        <a:lstStyle/>
        <a:p>
          <a:endParaRPr lang="fr-FR"/>
        </a:p>
      </dgm:t>
    </dgm:pt>
    <dgm:pt modelId="{68A928B7-AE4B-41C0-B933-8CED62E3FB23}" type="sibTrans" cxnId="{4F353A91-E890-4B54-95A0-C7A50EEBE8E4}">
      <dgm:prSet/>
      <dgm:spPr/>
      <dgm:t>
        <a:bodyPr/>
        <a:lstStyle/>
        <a:p>
          <a:endParaRPr lang="fr-FR"/>
        </a:p>
      </dgm:t>
    </dgm:pt>
    <dgm:pt modelId="{80F1A121-7842-46E1-88A4-9A5F85C477B1}">
      <dgm:prSet phldrT="[Texte]"/>
      <dgm:spPr/>
      <dgm:t>
        <a:bodyPr/>
        <a:lstStyle/>
        <a:p>
          <a:r>
            <a:rPr lang="fr-FR" dirty="0"/>
            <a:t>Pancréatite</a:t>
          </a:r>
        </a:p>
      </dgm:t>
    </dgm:pt>
    <dgm:pt modelId="{3C4624BA-41D7-4B10-BA0A-4F52DE862B0D}" type="parTrans" cxnId="{2F675110-3970-4816-831E-509CAC2E67E9}">
      <dgm:prSet/>
      <dgm:spPr/>
      <dgm:t>
        <a:bodyPr/>
        <a:lstStyle/>
        <a:p>
          <a:endParaRPr lang="fr-FR"/>
        </a:p>
      </dgm:t>
    </dgm:pt>
    <dgm:pt modelId="{D07503DD-E8D6-4A7A-A002-29255A6069CC}" type="sibTrans" cxnId="{2F675110-3970-4816-831E-509CAC2E67E9}">
      <dgm:prSet/>
      <dgm:spPr/>
      <dgm:t>
        <a:bodyPr/>
        <a:lstStyle/>
        <a:p>
          <a:endParaRPr lang="fr-FR"/>
        </a:p>
      </dgm:t>
    </dgm:pt>
    <dgm:pt modelId="{21D572D8-2BB0-493A-9788-5F62A628E84F}">
      <dgm:prSet phldrT="[Texte]"/>
      <dgm:spPr/>
      <dgm:t>
        <a:bodyPr/>
        <a:lstStyle/>
        <a:p>
          <a:r>
            <a:rPr lang="fr-FR" dirty="0"/>
            <a:t>Sepsis</a:t>
          </a:r>
        </a:p>
      </dgm:t>
    </dgm:pt>
    <dgm:pt modelId="{7082626C-B337-4A99-898D-E73133BF04E7}" type="parTrans" cxnId="{37D0C487-ADE6-4199-90EC-9DF3C2F36936}">
      <dgm:prSet/>
      <dgm:spPr/>
      <dgm:t>
        <a:bodyPr/>
        <a:lstStyle/>
        <a:p>
          <a:endParaRPr lang="fr-FR"/>
        </a:p>
      </dgm:t>
    </dgm:pt>
    <dgm:pt modelId="{85AA9D67-3E8F-4BEA-8DD4-0DA77505FB46}" type="sibTrans" cxnId="{37D0C487-ADE6-4199-90EC-9DF3C2F36936}">
      <dgm:prSet/>
      <dgm:spPr/>
      <dgm:t>
        <a:bodyPr/>
        <a:lstStyle/>
        <a:p>
          <a:endParaRPr lang="fr-FR"/>
        </a:p>
      </dgm:t>
    </dgm:pt>
    <dgm:pt modelId="{761CA5E4-9411-4259-896D-1658CE7F3D37}">
      <dgm:prSet/>
      <dgm:spPr/>
      <dgm:t>
        <a:bodyPr/>
        <a:lstStyle/>
        <a:p>
          <a:r>
            <a:rPr lang="fr-FR" dirty="0"/>
            <a:t>NOUVEAU NE</a:t>
          </a:r>
        </a:p>
      </dgm:t>
    </dgm:pt>
    <dgm:pt modelId="{CD48C82D-7C21-4D3B-9D37-C304354EBCE4}" type="sibTrans" cxnId="{7C907294-4717-4E9A-84F6-815F305C2395}">
      <dgm:prSet/>
      <dgm:spPr/>
      <dgm:t>
        <a:bodyPr/>
        <a:lstStyle/>
        <a:p>
          <a:endParaRPr lang="fr-FR"/>
        </a:p>
      </dgm:t>
    </dgm:pt>
    <dgm:pt modelId="{17A66B69-E909-4199-AD22-7C029FCFF483}" type="parTrans" cxnId="{7C907294-4717-4E9A-84F6-815F305C2395}">
      <dgm:prSet/>
      <dgm:spPr/>
      <dgm:t>
        <a:bodyPr/>
        <a:lstStyle/>
        <a:p>
          <a:endParaRPr lang="fr-FR"/>
        </a:p>
      </dgm:t>
    </dgm:pt>
    <dgm:pt modelId="{1D89B527-CD9A-422C-8C00-B59D7B589288}">
      <dgm:prSet/>
      <dgm:spPr/>
      <dgm:t>
        <a:bodyPr/>
        <a:lstStyle/>
        <a:p>
          <a:r>
            <a:rPr lang="fr-FR" dirty="0"/>
            <a:t>Âge gestationnel</a:t>
          </a:r>
        </a:p>
      </dgm:t>
    </dgm:pt>
    <dgm:pt modelId="{18870E35-5F44-4CAB-9C73-C5B6E5B5DC49}" type="parTrans" cxnId="{37FEEBED-AD90-4828-98EF-0ADE9C1E3D85}">
      <dgm:prSet/>
      <dgm:spPr/>
      <dgm:t>
        <a:bodyPr/>
        <a:lstStyle/>
        <a:p>
          <a:endParaRPr lang="fr-FR"/>
        </a:p>
      </dgm:t>
    </dgm:pt>
    <dgm:pt modelId="{F56C8FCA-DF47-4E86-885E-479987AD0008}" type="sibTrans" cxnId="{37FEEBED-AD90-4828-98EF-0ADE9C1E3D85}">
      <dgm:prSet/>
      <dgm:spPr/>
      <dgm:t>
        <a:bodyPr/>
        <a:lstStyle/>
        <a:p>
          <a:endParaRPr lang="fr-FR"/>
        </a:p>
      </dgm:t>
    </dgm:pt>
    <dgm:pt modelId="{35068EFF-63FC-453C-8750-3F84366FD547}">
      <dgm:prSet/>
      <dgm:spPr/>
      <dgm:t>
        <a:bodyPr/>
        <a:lstStyle/>
        <a:p>
          <a:r>
            <a:rPr lang="fr-FR" dirty="0"/>
            <a:t>Score APGAR faible</a:t>
          </a:r>
        </a:p>
      </dgm:t>
    </dgm:pt>
    <dgm:pt modelId="{58876408-5AC3-4B96-ACAD-37A87F96096D}" type="parTrans" cxnId="{88394D5D-8EDC-4548-8F01-BD825003717B}">
      <dgm:prSet/>
      <dgm:spPr/>
      <dgm:t>
        <a:bodyPr/>
        <a:lstStyle/>
        <a:p>
          <a:endParaRPr lang="fr-FR"/>
        </a:p>
      </dgm:t>
    </dgm:pt>
    <dgm:pt modelId="{AF4CADFB-CC50-40EF-B594-8F6EB17B8F1E}" type="sibTrans" cxnId="{88394D5D-8EDC-4548-8F01-BD825003717B}">
      <dgm:prSet/>
      <dgm:spPr/>
      <dgm:t>
        <a:bodyPr/>
        <a:lstStyle/>
        <a:p>
          <a:endParaRPr lang="fr-FR"/>
        </a:p>
      </dgm:t>
    </dgm:pt>
    <dgm:pt modelId="{4D64B233-9110-41D0-82EA-BDB3DA4411EC}">
      <dgm:prSet/>
      <dgm:spPr/>
      <dgm:t>
        <a:bodyPr/>
        <a:lstStyle/>
        <a:p>
          <a:r>
            <a:rPr lang="fr-FR" dirty="0"/>
            <a:t>Durée de séjour en réanimation néonatale</a:t>
          </a:r>
        </a:p>
      </dgm:t>
    </dgm:pt>
    <dgm:pt modelId="{AC7D4F2D-A93F-4B0B-8066-99D542231FA4}" type="parTrans" cxnId="{4B93A287-CA47-4D5F-9C9E-62C050086188}">
      <dgm:prSet/>
      <dgm:spPr/>
      <dgm:t>
        <a:bodyPr/>
        <a:lstStyle/>
        <a:p>
          <a:endParaRPr lang="fr-FR"/>
        </a:p>
      </dgm:t>
    </dgm:pt>
    <dgm:pt modelId="{4F231731-14DC-43C8-AA6A-13D59F04E8E3}" type="sibTrans" cxnId="{4B93A287-CA47-4D5F-9C9E-62C050086188}">
      <dgm:prSet/>
      <dgm:spPr/>
      <dgm:t>
        <a:bodyPr/>
        <a:lstStyle/>
        <a:p>
          <a:endParaRPr lang="fr-FR"/>
        </a:p>
      </dgm:t>
    </dgm:pt>
    <dgm:pt modelId="{B0AC52C1-15A7-4320-915E-9A1638AEB9D4}">
      <dgm:prSet/>
      <dgm:spPr/>
      <dgm:t>
        <a:bodyPr/>
        <a:lstStyle/>
        <a:p>
          <a:r>
            <a:rPr lang="fr-FR" dirty="0"/>
            <a:t>Anti-H2</a:t>
          </a:r>
        </a:p>
      </dgm:t>
    </dgm:pt>
    <dgm:pt modelId="{72666CE6-C44E-48C7-A7E3-3E03A23D5838}" type="parTrans" cxnId="{598E6A8C-0F0A-4616-9681-9F3C8C27CBD3}">
      <dgm:prSet/>
      <dgm:spPr/>
      <dgm:t>
        <a:bodyPr/>
        <a:lstStyle/>
        <a:p>
          <a:endParaRPr lang="fr-FR"/>
        </a:p>
      </dgm:t>
    </dgm:pt>
    <dgm:pt modelId="{AF43B10B-E88B-4760-9F09-12302A95E486}" type="sibTrans" cxnId="{598E6A8C-0F0A-4616-9681-9F3C8C27CBD3}">
      <dgm:prSet/>
      <dgm:spPr/>
      <dgm:t>
        <a:bodyPr/>
        <a:lstStyle/>
        <a:p>
          <a:endParaRPr lang="fr-FR"/>
        </a:p>
      </dgm:t>
    </dgm:pt>
    <dgm:pt modelId="{25D68B1F-FC6A-4760-BE49-1E480A253210}">
      <dgm:prSet/>
      <dgm:spPr/>
      <dgm:t>
        <a:bodyPr/>
        <a:lstStyle/>
        <a:p>
          <a:r>
            <a:rPr lang="fr-FR" dirty="0"/>
            <a:t>Intubation</a:t>
          </a:r>
        </a:p>
      </dgm:t>
    </dgm:pt>
    <dgm:pt modelId="{DB50533C-AB25-4F78-9CC7-2082C9EFA351}" type="parTrans" cxnId="{642EB592-22FD-4DA4-A43A-F23F115F6BCD}">
      <dgm:prSet/>
      <dgm:spPr/>
      <dgm:t>
        <a:bodyPr/>
        <a:lstStyle/>
        <a:p>
          <a:endParaRPr lang="fr-FR"/>
        </a:p>
      </dgm:t>
    </dgm:pt>
    <dgm:pt modelId="{4D6A39CD-42EA-4752-8966-7151E518B5C3}" type="sibTrans" cxnId="{642EB592-22FD-4DA4-A43A-F23F115F6BCD}">
      <dgm:prSet/>
      <dgm:spPr/>
      <dgm:t>
        <a:bodyPr/>
        <a:lstStyle/>
        <a:p>
          <a:endParaRPr lang="fr-FR"/>
        </a:p>
      </dgm:t>
    </dgm:pt>
    <dgm:pt modelId="{5F09993B-7AFC-45D3-858D-B2A220682B2F}">
      <dgm:prSet/>
      <dgm:spPr/>
      <dgm:t>
        <a:bodyPr/>
        <a:lstStyle/>
        <a:p>
          <a:r>
            <a:rPr lang="fr-FR" dirty="0"/>
            <a:t>Maladie GI</a:t>
          </a:r>
        </a:p>
      </dgm:t>
    </dgm:pt>
    <dgm:pt modelId="{C6CB3784-E0E1-4CCA-A048-54E3B02B7033}" type="parTrans" cxnId="{7E5A0B97-6839-4543-B934-D9D59EC4AC8A}">
      <dgm:prSet/>
      <dgm:spPr/>
      <dgm:t>
        <a:bodyPr/>
        <a:lstStyle/>
        <a:p>
          <a:endParaRPr lang="fr-FR"/>
        </a:p>
      </dgm:t>
    </dgm:pt>
    <dgm:pt modelId="{9561685B-FDF5-4BB1-9AD2-D3E99736FF6B}" type="sibTrans" cxnId="{7E5A0B97-6839-4543-B934-D9D59EC4AC8A}">
      <dgm:prSet/>
      <dgm:spPr/>
      <dgm:t>
        <a:bodyPr/>
        <a:lstStyle/>
        <a:p>
          <a:endParaRPr lang="fr-FR"/>
        </a:p>
      </dgm:t>
    </dgm:pt>
    <dgm:pt modelId="{7349BF54-1E91-4CDF-A9CF-E631F70295CF}">
      <dgm:prSet/>
      <dgm:spPr/>
      <dgm:t>
        <a:bodyPr/>
        <a:lstStyle/>
        <a:p>
          <a:r>
            <a:rPr lang="fr-FR" dirty="0"/>
            <a:t>Choc</a:t>
          </a:r>
        </a:p>
      </dgm:t>
    </dgm:pt>
    <dgm:pt modelId="{E01987FF-DF0D-4D8E-8308-C29C6F526553}" type="parTrans" cxnId="{9E882FFA-D768-42C4-B8E1-B9FF75BE842D}">
      <dgm:prSet/>
      <dgm:spPr/>
      <dgm:t>
        <a:bodyPr/>
        <a:lstStyle/>
        <a:p>
          <a:endParaRPr lang="fr-FR"/>
        </a:p>
      </dgm:t>
    </dgm:pt>
    <dgm:pt modelId="{066AD000-45BA-4CE2-AF3A-31E26E7CA4FE}" type="sibTrans" cxnId="{9E882FFA-D768-42C4-B8E1-B9FF75BE842D}">
      <dgm:prSet/>
      <dgm:spPr/>
      <dgm:t>
        <a:bodyPr/>
        <a:lstStyle/>
        <a:p>
          <a:endParaRPr lang="fr-FR"/>
        </a:p>
      </dgm:t>
    </dgm:pt>
    <dgm:pt modelId="{D84FFBD9-2408-44B8-929F-E377B77677B6}">
      <dgm:prSet/>
      <dgm:spPr/>
      <dgm:t>
        <a:bodyPr/>
        <a:lstStyle/>
        <a:p>
          <a:r>
            <a:rPr lang="fr-FR" dirty="0"/>
            <a:t>Malformations congénitales</a:t>
          </a:r>
        </a:p>
      </dgm:t>
    </dgm:pt>
    <dgm:pt modelId="{D0B3BD45-98AE-47F1-8ECF-B7E43FD52C5B}" type="parTrans" cxnId="{BEB16E5C-0791-454F-BE94-A9A1EB8524C6}">
      <dgm:prSet/>
      <dgm:spPr/>
      <dgm:t>
        <a:bodyPr/>
        <a:lstStyle/>
        <a:p>
          <a:endParaRPr lang="fr-FR"/>
        </a:p>
      </dgm:t>
    </dgm:pt>
    <dgm:pt modelId="{61485A12-A807-4999-9E3E-B04E17ABAB05}" type="sibTrans" cxnId="{BEB16E5C-0791-454F-BE94-A9A1EB8524C6}">
      <dgm:prSet/>
      <dgm:spPr/>
      <dgm:t>
        <a:bodyPr/>
        <a:lstStyle/>
        <a:p>
          <a:endParaRPr lang="fr-FR"/>
        </a:p>
      </dgm:t>
    </dgm:pt>
    <dgm:pt modelId="{F3A352C3-02E3-4D1C-9BF6-6EC2653E5F57}" type="pres">
      <dgm:prSet presAssocID="{B5B48027-CA39-48BA-975C-451EDCAE6FA7}" presName="Name0" presStyleCnt="0">
        <dgm:presLayoutVars>
          <dgm:dir/>
          <dgm:animLvl val="lvl"/>
          <dgm:resizeHandles val="exact"/>
        </dgm:presLayoutVars>
      </dgm:prSet>
      <dgm:spPr/>
    </dgm:pt>
    <dgm:pt modelId="{3F3C2A97-94BB-49A0-9D42-C3485FBDE10C}" type="pres">
      <dgm:prSet presAssocID="{DF4D8CC6-2E97-4089-AF9C-E96D9FC3129E}" presName="composite" presStyleCnt="0"/>
      <dgm:spPr/>
    </dgm:pt>
    <dgm:pt modelId="{266FD1CE-7D16-4170-98D5-E023BB517B2C}" type="pres">
      <dgm:prSet presAssocID="{DF4D8CC6-2E97-4089-AF9C-E96D9FC3129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44C4EB04-8558-4DC7-87C0-5F40D0E3FB26}" type="pres">
      <dgm:prSet presAssocID="{DF4D8CC6-2E97-4089-AF9C-E96D9FC3129E}" presName="desTx" presStyleLbl="alignAccFollowNode1" presStyleIdx="0" presStyleCnt="3">
        <dgm:presLayoutVars>
          <dgm:bulletEnabled val="1"/>
        </dgm:presLayoutVars>
      </dgm:prSet>
      <dgm:spPr/>
    </dgm:pt>
    <dgm:pt modelId="{7477A40D-2D4E-4A35-B666-FFE80B6885E2}" type="pres">
      <dgm:prSet presAssocID="{4D205D61-C92E-4C34-8229-540F8F6B569C}" presName="space" presStyleCnt="0"/>
      <dgm:spPr/>
    </dgm:pt>
    <dgm:pt modelId="{D29879AE-005D-44B3-BE97-A099E47E6230}" type="pres">
      <dgm:prSet presAssocID="{9D25E7FD-37C0-468E-9AC9-35200018DCCD}" presName="composite" presStyleCnt="0"/>
      <dgm:spPr/>
    </dgm:pt>
    <dgm:pt modelId="{CD6088B4-F42A-4FAF-88F4-ABFC179183CA}" type="pres">
      <dgm:prSet presAssocID="{9D25E7FD-37C0-468E-9AC9-35200018DCC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E2974B3F-E20B-488C-8AD4-44438A666C9D}" type="pres">
      <dgm:prSet presAssocID="{9D25E7FD-37C0-468E-9AC9-35200018DCCD}" presName="desTx" presStyleLbl="alignAccFollowNode1" presStyleIdx="1" presStyleCnt="3">
        <dgm:presLayoutVars>
          <dgm:bulletEnabled val="1"/>
        </dgm:presLayoutVars>
      </dgm:prSet>
      <dgm:spPr/>
    </dgm:pt>
    <dgm:pt modelId="{13E54710-78A1-432A-820F-2042476345B7}" type="pres">
      <dgm:prSet presAssocID="{F424BA4B-D416-4BD7-919B-C54988EB5B54}" presName="space" presStyleCnt="0"/>
      <dgm:spPr/>
    </dgm:pt>
    <dgm:pt modelId="{A95AACDD-097C-42D9-963B-D3D37EDB1AA9}" type="pres">
      <dgm:prSet presAssocID="{761CA5E4-9411-4259-896D-1658CE7F3D37}" presName="composite" presStyleCnt="0"/>
      <dgm:spPr/>
    </dgm:pt>
    <dgm:pt modelId="{BF233161-F106-49FA-BDB2-1A1B5BD88916}" type="pres">
      <dgm:prSet presAssocID="{761CA5E4-9411-4259-896D-1658CE7F3D3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E07DBB43-DEED-42E9-8DF4-4AFDDBE9325C}" type="pres">
      <dgm:prSet presAssocID="{761CA5E4-9411-4259-896D-1658CE7F3D37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7359B09-4B5A-4627-9766-25C421E9B10B}" type="presOf" srcId="{9C8D7EAC-9179-4DFE-85A1-92994E6D8A4E}" destId="{E2974B3F-E20B-488C-8AD4-44438A666C9D}" srcOrd="0" destOrd="6" presId="urn:microsoft.com/office/officeart/2005/8/layout/hList1"/>
    <dgm:cxn modelId="{D5B7890D-E93F-4DB0-B192-9BDFA47D9CE8}" srcId="{DF4D8CC6-2E97-4089-AF9C-E96D9FC3129E}" destId="{7F933B27-BDF6-47D3-B239-15D24C607CA1}" srcOrd="0" destOrd="0" parTransId="{45334965-4D8C-4B72-AA3E-10901FE2EE65}" sibTransId="{F8377DD7-8501-4AC9-9A9F-31E29A4099B2}"/>
    <dgm:cxn modelId="{2F675110-3970-4816-831E-509CAC2E67E9}" srcId="{9D25E7FD-37C0-468E-9AC9-35200018DCCD}" destId="{80F1A121-7842-46E1-88A4-9A5F85C477B1}" srcOrd="10" destOrd="0" parTransId="{3C4624BA-41D7-4B10-BA0A-4F52DE862B0D}" sibTransId="{D07503DD-E8D6-4A7A-A002-29255A6069CC}"/>
    <dgm:cxn modelId="{7C53B71F-4E6E-454B-97E5-E4BB889D399D}" type="presOf" srcId="{80F1A121-7842-46E1-88A4-9A5F85C477B1}" destId="{E2974B3F-E20B-488C-8AD4-44438A666C9D}" srcOrd="0" destOrd="10" presId="urn:microsoft.com/office/officeart/2005/8/layout/hList1"/>
    <dgm:cxn modelId="{EF0C9B26-F389-4E6D-B6D0-553DD03C0DCA}" srcId="{B5B48027-CA39-48BA-975C-451EDCAE6FA7}" destId="{9D25E7FD-37C0-468E-9AC9-35200018DCCD}" srcOrd="1" destOrd="0" parTransId="{0F80BE1A-BEF5-436C-963D-11A2386CA216}" sibTransId="{F424BA4B-D416-4BD7-919B-C54988EB5B54}"/>
    <dgm:cxn modelId="{63B54528-C528-4914-B553-781D8EC81BA4}" type="presOf" srcId="{4D64B233-9110-41D0-82EA-BDB3DA4411EC}" destId="{E07DBB43-DEED-42E9-8DF4-4AFDDBE9325C}" srcOrd="0" destOrd="2" presId="urn:microsoft.com/office/officeart/2005/8/layout/hList1"/>
    <dgm:cxn modelId="{C4F1A92A-A8AD-4419-9ADD-E403E268408F}" type="presOf" srcId="{9CFD0843-AC4E-4317-BFFA-BFD02EC13A2A}" destId="{E2974B3F-E20B-488C-8AD4-44438A666C9D}" srcOrd="0" destOrd="2" presId="urn:microsoft.com/office/officeart/2005/8/layout/hList1"/>
    <dgm:cxn modelId="{624AED30-B494-45F2-BEFE-FFDC05C60EBE}" type="presOf" srcId="{B5B48027-CA39-48BA-975C-451EDCAE6FA7}" destId="{F3A352C3-02E3-4D1C-9BF6-6EC2653E5F57}" srcOrd="0" destOrd="0" presId="urn:microsoft.com/office/officeart/2005/8/layout/hList1"/>
    <dgm:cxn modelId="{FD40D431-7682-4614-B3CA-6432048D4837}" type="presOf" srcId="{445F2700-E43A-4A54-9AFD-9EC8466A2462}" destId="{E2974B3F-E20B-488C-8AD4-44438A666C9D}" srcOrd="0" destOrd="8" presId="urn:microsoft.com/office/officeart/2005/8/layout/hList1"/>
    <dgm:cxn modelId="{5E1FB335-2C5A-45C7-8B92-4232F7E3BFF9}" type="presOf" srcId="{761CA5E4-9411-4259-896D-1658CE7F3D37}" destId="{BF233161-F106-49FA-BDB2-1A1B5BD88916}" srcOrd="0" destOrd="0" presId="urn:microsoft.com/office/officeart/2005/8/layout/hList1"/>
    <dgm:cxn modelId="{9A32FA36-440B-4A40-9368-3A3A3B72AA73}" type="presOf" srcId="{0D578132-236F-4DED-9AC8-9662FD6F07F3}" destId="{44C4EB04-8558-4DC7-87C0-5F40D0E3FB26}" srcOrd="0" destOrd="4" presId="urn:microsoft.com/office/officeart/2005/8/layout/hList1"/>
    <dgm:cxn modelId="{BEB16E5C-0791-454F-BE94-A9A1EB8524C6}" srcId="{761CA5E4-9411-4259-896D-1658CE7F3D37}" destId="{D84FFBD9-2408-44B8-929F-E377B77677B6}" srcOrd="6" destOrd="0" parTransId="{D0B3BD45-98AE-47F1-8ECF-B7E43FD52C5B}" sibTransId="{61485A12-A807-4999-9E3E-B04E17ABAB05}"/>
    <dgm:cxn modelId="{88394D5D-8EDC-4548-8F01-BD825003717B}" srcId="{761CA5E4-9411-4259-896D-1658CE7F3D37}" destId="{35068EFF-63FC-453C-8750-3F84366FD547}" srcOrd="1" destOrd="0" parTransId="{58876408-5AC3-4B96-ACAD-37A87F96096D}" sibTransId="{AF4CADFB-CC50-40EF-B594-8F6EB17B8F1E}"/>
    <dgm:cxn modelId="{52031F60-D2A6-4BF6-8C05-324BE7A427EA}" type="presOf" srcId="{35068EFF-63FC-453C-8750-3F84366FD547}" destId="{E07DBB43-DEED-42E9-8DF4-4AFDDBE9325C}" srcOrd="0" destOrd="1" presId="urn:microsoft.com/office/officeart/2005/8/layout/hList1"/>
    <dgm:cxn modelId="{812ADE41-D29C-4042-A58F-BF234BE94518}" type="presOf" srcId="{630F435A-288A-4B6F-9C28-B07FB7BA8B45}" destId="{E2974B3F-E20B-488C-8AD4-44438A666C9D}" srcOrd="0" destOrd="1" presId="urn:microsoft.com/office/officeart/2005/8/layout/hList1"/>
    <dgm:cxn modelId="{ADBDD042-A678-482C-BE65-3B2B5178452C}" type="presOf" srcId="{C6BE1D55-35E5-41E6-BCFC-C4886C80BCC3}" destId="{44C4EB04-8558-4DC7-87C0-5F40D0E3FB26}" srcOrd="0" destOrd="2" presId="urn:microsoft.com/office/officeart/2005/8/layout/hList1"/>
    <dgm:cxn modelId="{BCE24163-E6B4-49D3-9CE7-58AB037786DF}" type="presOf" srcId="{35BB5998-8BF8-426C-AC38-391AC61CB562}" destId="{E2974B3F-E20B-488C-8AD4-44438A666C9D}" srcOrd="0" destOrd="9" presId="urn:microsoft.com/office/officeart/2005/8/layout/hList1"/>
    <dgm:cxn modelId="{496CB563-4DA9-4D43-8F2C-90E20795E6B3}" type="presOf" srcId="{DF4D8CC6-2E97-4089-AF9C-E96D9FC3129E}" destId="{266FD1CE-7D16-4170-98D5-E023BB517B2C}" srcOrd="0" destOrd="0" presId="urn:microsoft.com/office/officeart/2005/8/layout/hList1"/>
    <dgm:cxn modelId="{8E808D67-1E18-454A-ADFE-20320EB1EED9}" srcId="{9D25E7FD-37C0-468E-9AC9-35200018DCCD}" destId="{630F435A-288A-4B6F-9C28-B07FB7BA8B45}" srcOrd="1" destOrd="0" parTransId="{6DDFBDF0-750C-4AEA-8F03-57D62FD29E1C}" sibTransId="{9FF7DED5-58D5-4689-824A-CD2392D9D921}"/>
    <dgm:cxn modelId="{C128D06C-3FE1-4CAC-B867-4ED5FFB01842}" srcId="{DF4D8CC6-2E97-4089-AF9C-E96D9FC3129E}" destId="{0D578132-236F-4DED-9AC8-9662FD6F07F3}" srcOrd="4" destOrd="0" parTransId="{3631B98C-6393-40D8-B503-295C328F6F72}" sibTransId="{25FC7EAA-7513-4E57-BDBC-4036A608F893}"/>
    <dgm:cxn modelId="{9DCAEF4E-267B-4EE9-9C35-59DFD63D3B0B}" type="presOf" srcId="{7F933B27-BDF6-47D3-B239-15D24C607CA1}" destId="{44C4EB04-8558-4DC7-87C0-5F40D0E3FB26}" srcOrd="0" destOrd="0" presId="urn:microsoft.com/office/officeart/2005/8/layout/hList1"/>
    <dgm:cxn modelId="{5EB5CE4F-94A7-4403-A995-F164AF6D34F3}" type="presOf" srcId="{E7351D15-0B6C-4154-8432-5E372E1B0BA0}" destId="{E2974B3F-E20B-488C-8AD4-44438A666C9D}" srcOrd="0" destOrd="0" presId="urn:microsoft.com/office/officeart/2005/8/layout/hList1"/>
    <dgm:cxn modelId="{919E2F51-6AF9-4A02-8780-9C12B59B40D8}" srcId="{9D25E7FD-37C0-468E-9AC9-35200018DCCD}" destId="{E7351D15-0B6C-4154-8432-5E372E1B0BA0}" srcOrd="0" destOrd="0" parTransId="{D9FE5A23-0198-48C9-8DFE-DB5E6B3D2794}" sibTransId="{238AB235-C2B7-4D19-846C-7F0CBE8DFE86}"/>
    <dgm:cxn modelId="{E45D4C73-5A40-4877-AB50-A5FE67553AAB}" srcId="{DF4D8CC6-2E97-4089-AF9C-E96D9FC3129E}" destId="{0C1E50ED-C4E0-4854-AC0C-FDC4AF8F1BB3}" srcOrd="3" destOrd="0" parTransId="{0E7B022C-3991-41E4-B205-D151AB9CD378}" sibTransId="{CAA59BCF-F8A6-4CCF-996B-7AF659285CC4}"/>
    <dgm:cxn modelId="{C67CB355-BEAE-45DF-89B5-0D634FAEA5F3}" srcId="{DF4D8CC6-2E97-4089-AF9C-E96D9FC3129E}" destId="{C6BE1D55-35E5-41E6-BCFC-C4886C80BCC3}" srcOrd="2" destOrd="0" parTransId="{2480CCA3-588E-4E04-B01F-08C9416CE96D}" sibTransId="{DE34A113-4421-455A-9770-0734F1CAF7B8}"/>
    <dgm:cxn modelId="{C8752159-ADAC-4D93-A5BB-5C717A543052}" srcId="{9D25E7FD-37C0-468E-9AC9-35200018DCCD}" destId="{32781386-D224-4DFD-83EC-1174D14BC44F}" srcOrd="7" destOrd="0" parTransId="{B6B5C9FE-042E-497B-83F8-77AB4842B2F4}" sibTransId="{F1A1F9A0-42AE-470D-A09A-7AE657D6CD63}"/>
    <dgm:cxn modelId="{E58CF279-182B-477C-8398-6073A9FEBF43}" srcId="{9D25E7FD-37C0-468E-9AC9-35200018DCCD}" destId="{9CFD0843-AC4E-4317-BFFA-BFD02EC13A2A}" srcOrd="2" destOrd="0" parTransId="{DB8CB31D-E8BC-48B4-A500-72EF77B7DFC2}" sibTransId="{54D1D4EA-659A-4567-A955-F8601ACA0CC4}"/>
    <dgm:cxn modelId="{7638A07C-5376-41F5-8942-8577F67CBF7A}" srcId="{9D25E7FD-37C0-468E-9AC9-35200018DCCD}" destId="{0DF1C4BC-43D4-496A-84E4-5A29027C391F}" srcOrd="5" destOrd="0" parTransId="{19C7E392-C571-4C8E-8223-560EE793E80C}" sibTransId="{05C2F574-E628-4661-B416-786DF3767CF1}"/>
    <dgm:cxn modelId="{4B93A287-CA47-4D5F-9C9E-62C050086188}" srcId="{761CA5E4-9411-4259-896D-1658CE7F3D37}" destId="{4D64B233-9110-41D0-82EA-BDB3DA4411EC}" srcOrd="2" destOrd="0" parTransId="{AC7D4F2D-A93F-4B0B-8066-99D542231FA4}" sibTransId="{4F231731-14DC-43C8-AA6A-13D59F04E8E3}"/>
    <dgm:cxn modelId="{37D0C487-ADE6-4199-90EC-9DF3C2F36936}" srcId="{9D25E7FD-37C0-468E-9AC9-35200018DCCD}" destId="{21D572D8-2BB0-493A-9788-5F62A628E84F}" srcOrd="11" destOrd="0" parTransId="{7082626C-B337-4A99-898D-E73133BF04E7}" sibTransId="{85AA9D67-3E8F-4BEA-8DD4-0DA77505FB46}"/>
    <dgm:cxn modelId="{85643D88-8F38-43E1-82BB-55EC374268A8}" type="presOf" srcId="{DF5C707C-A922-4079-98E1-98E24A62F5C9}" destId="{44C4EB04-8558-4DC7-87C0-5F40D0E3FB26}" srcOrd="0" destOrd="1" presId="urn:microsoft.com/office/officeart/2005/8/layout/hList1"/>
    <dgm:cxn modelId="{C6C87D88-1632-48FC-8BC7-5BE6E2DEECAC}" type="presOf" srcId="{21D572D8-2BB0-493A-9788-5F62A628E84F}" destId="{E2974B3F-E20B-488C-8AD4-44438A666C9D}" srcOrd="0" destOrd="11" presId="urn:microsoft.com/office/officeart/2005/8/layout/hList1"/>
    <dgm:cxn modelId="{6BC9448C-EB71-49D9-9967-CA98756C9E8A}" type="presOf" srcId="{25D68B1F-FC6A-4760-BE49-1E480A253210}" destId="{E07DBB43-DEED-42E9-8DF4-4AFDDBE9325C}" srcOrd="0" destOrd="4" presId="urn:microsoft.com/office/officeart/2005/8/layout/hList1"/>
    <dgm:cxn modelId="{598E6A8C-0F0A-4616-9681-9F3C8C27CBD3}" srcId="{761CA5E4-9411-4259-896D-1658CE7F3D37}" destId="{B0AC52C1-15A7-4320-915E-9A1638AEB9D4}" srcOrd="3" destOrd="0" parTransId="{72666CE6-C44E-48C7-A7E3-3E03A23D5838}" sibTransId="{AF43B10B-E88B-4760-9F09-12302A95E486}"/>
    <dgm:cxn modelId="{282FB68E-C8BA-4513-B8C8-5EB17E6B24F3}" srcId="{9D25E7FD-37C0-468E-9AC9-35200018DCCD}" destId="{9C8D7EAC-9179-4DFE-85A1-92994E6D8A4E}" srcOrd="6" destOrd="0" parTransId="{C63BEC7B-ABEE-47C2-9A4E-D88397FB12D6}" sibTransId="{19BBC285-30EA-4704-A9D9-B26E0BFBE796}"/>
    <dgm:cxn modelId="{4F353A91-E890-4B54-95A0-C7A50EEBE8E4}" srcId="{9D25E7FD-37C0-468E-9AC9-35200018DCCD}" destId="{35BB5998-8BF8-426C-AC38-391AC61CB562}" srcOrd="9" destOrd="0" parTransId="{95E39353-549B-4896-AF34-7A2A76D57D4B}" sibTransId="{68A928B7-AE4B-41C0-B933-8CED62E3FB23}"/>
    <dgm:cxn modelId="{642EB592-22FD-4DA4-A43A-F23F115F6BCD}" srcId="{761CA5E4-9411-4259-896D-1658CE7F3D37}" destId="{25D68B1F-FC6A-4760-BE49-1E480A253210}" srcOrd="4" destOrd="0" parTransId="{DB50533C-AB25-4F78-9CC7-2082C9EFA351}" sibTransId="{4D6A39CD-42EA-4752-8966-7151E518B5C3}"/>
    <dgm:cxn modelId="{7C907294-4717-4E9A-84F6-815F305C2395}" srcId="{B5B48027-CA39-48BA-975C-451EDCAE6FA7}" destId="{761CA5E4-9411-4259-896D-1658CE7F3D37}" srcOrd="2" destOrd="0" parTransId="{17A66B69-E909-4199-AD22-7C029FCFF483}" sibTransId="{CD48C82D-7C21-4D3B-9D37-C304354EBCE4}"/>
    <dgm:cxn modelId="{7E5A0B97-6839-4543-B934-D9D59EC4AC8A}" srcId="{761CA5E4-9411-4259-896D-1658CE7F3D37}" destId="{5F09993B-7AFC-45D3-858D-B2A220682B2F}" srcOrd="5" destOrd="0" parTransId="{C6CB3784-E0E1-4CCA-A048-54E3B02B7033}" sibTransId="{9561685B-FDF5-4BB1-9AD2-D3E99736FF6B}"/>
    <dgm:cxn modelId="{EA8CC998-D31C-4CFE-A807-3EE497EB3F36}" type="presOf" srcId="{0C1E50ED-C4E0-4854-AC0C-FDC4AF8F1BB3}" destId="{44C4EB04-8558-4DC7-87C0-5F40D0E3FB26}" srcOrd="0" destOrd="3" presId="urn:microsoft.com/office/officeart/2005/8/layout/hList1"/>
    <dgm:cxn modelId="{475A309C-74E4-40C4-AA47-00E097A93028}" type="presOf" srcId="{5F09993B-7AFC-45D3-858D-B2A220682B2F}" destId="{E07DBB43-DEED-42E9-8DF4-4AFDDBE9325C}" srcOrd="0" destOrd="5" presId="urn:microsoft.com/office/officeart/2005/8/layout/hList1"/>
    <dgm:cxn modelId="{C8676A9F-BBD9-4CE0-AB31-BDF0AF81CE90}" type="presOf" srcId="{0DF1C4BC-43D4-496A-84E4-5A29027C391F}" destId="{E2974B3F-E20B-488C-8AD4-44438A666C9D}" srcOrd="0" destOrd="5" presId="urn:microsoft.com/office/officeart/2005/8/layout/hList1"/>
    <dgm:cxn modelId="{9B25BAA4-6946-47BE-9675-EB8FB6850F55}" type="presOf" srcId="{B0AC52C1-15A7-4320-915E-9A1638AEB9D4}" destId="{E07DBB43-DEED-42E9-8DF4-4AFDDBE9325C}" srcOrd="0" destOrd="3" presId="urn:microsoft.com/office/officeart/2005/8/layout/hList1"/>
    <dgm:cxn modelId="{7A54CCAB-88C9-4F2A-BCF0-538271ED8824}" srcId="{9D25E7FD-37C0-468E-9AC9-35200018DCCD}" destId="{727DAC84-76CB-4C5F-A775-520CA4F38F35}" srcOrd="3" destOrd="0" parTransId="{83BEA3A4-9BC0-4E4C-A6BD-90FC0ED0D187}" sibTransId="{C71C462F-6EDA-4A3F-B529-DD51DB7D9335}"/>
    <dgm:cxn modelId="{F754F2B8-98E0-4A3D-A8F4-8ED1A345CBF5}" srcId="{9D25E7FD-37C0-468E-9AC9-35200018DCCD}" destId="{445F2700-E43A-4A54-9AFD-9EC8466A2462}" srcOrd="8" destOrd="0" parTransId="{9431C5B6-9901-43D2-9741-42718FC26965}" sibTransId="{7D8B2668-D8F7-46D5-B21F-63726B8C3422}"/>
    <dgm:cxn modelId="{89326CBB-D9B0-4F74-AD63-8EA845D685CA}" type="presOf" srcId="{78342482-7D89-4074-B552-E318DB866E43}" destId="{44C4EB04-8558-4DC7-87C0-5F40D0E3FB26}" srcOrd="0" destOrd="5" presId="urn:microsoft.com/office/officeart/2005/8/layout/hList1"/>
    <dgm:cxn modelId="{A6A7EFD0-B64E-4283-9325-9936FFB4DD24}" type="presOf" srcId="{EC981FB3-F0EB-4CB2-BF88-EC35751B0A80}" destId="{E2974B3F-E20B-488C-8AD4-44438A666C9D}" srcOrd="0" destOrd="4" presId="urn:microsoft.com/office/officeart/2005/8/layout/hList1"/>
    <dgm:cxn modelId="{28BB75D4-26A4-47BD-973B-1E84A509EF90}" srcId="{DF4D8CC6-2E97-4089-AF9C-E96D9FC3129E}" destId="{DF5C707C-A922-4079-98E1-98E24A62F5C9}" srcOrd="1" destOrd="0" parTransId="{71656D12-C379-4A45-AE37-DDC6A92D3E91}" sibTransId="{610C1BA5-F538-44E5-BE2C-ED927361E526}"/>
    <dgm:cxn modelId="{CE86E3D7-FC27-48D7-91BD-6BF69E24EA43}" type="presOf" srcId="{1D89B527-CD9A-422C-8C00-B59D7B589288}" destId="{E07DBB43-DEED-42E9-8DF4-4AFDDBE9325C}" srcOrd="0" destOrd="0" presId="urn:microsoft.com/office/officeart/2005/8/layout/hList1"/>
    <dgm:cxn modelId="{E4C4ADDA-404C-4ABC-B7D5-F9F216E6E586}" srcId="{9D25E7FD-37C0-468E-9AC9-35200018DCCD}" destId="{EC981FB3-F0EB-4CB2-BF88-EC35751B0A80}" srcOrd="4" destOrd="0" parTransId="{9DCA773C-5F2B-47AB-B28E-7989925A21E9}" sibTransId="{C50A644C-4800-4543-9575-A909AF04B4BF}"/>
    <dgm:cxn modelId="{D95825DE-4B3E-42C4-99EB-2152E12536D9}" type="presOf" srcId="{9D25E7FD-37C0-468E-9AC9-35200018DCCD}" destId="{CD6088B4-F42A-4FAF-88F4-ABFC179183CA}" srcOrd="0" destOrd="0" presId="urn:microsoft.com/office/officeart/2005/8/layout/hList1"/>
    <dgm:cxn modelId="{B3D4DAED-1594-4607-9594-FFEE9C65A07E}" type="presOf" srcId="{32781386-D224-4DFD-83EC-1174D14BC44F}" destId="{E2974B3F-E20B-488C-8AD4-44438A666C9D}" srcOrd="0" destOrd="7" presId="urn:microsoft.com/office/officeart/2005/8/layout/hList1"/>
    <dgm:cxn modelId="{37FEEBED-AD90-4828-98EF-0ADE9C1E3D85}" srcId="{761CA5E4-9411-4259-896D-1658CE7F3D37}" destId="{1D89B527-CD9A-422C-8C00-B59D7B589288}" srcOrd="0" destOrd="0" parTransId="{18870E35-5F44-4CAB-9C73-C5B6E5B5DC49}" sibTransId="{F56C8FCA-DF47-4E86-885E-479987AD0008}"/>
    <dgm:cxn modelId="{09008FEE-1A84-42F5-A8F0-60CFE51A59E4}" srcId="{DF4D8CC6-2E97-4089-AF9C-E96D9FC3129E}" destId="{78342482-7D89-4074-B552-E318DB866E43}" srcOrd="5" destOrd="0" parTransId="{8A26A2C1-2EF4-410F-BEF9-7C1461747EDC}" sibTransId="{BE787456-5936-478F-9BBF-8FA7FC771E5E}"/>
    <dgm:cxn modelId="{1E0239F0-4EF4-4DA8-8EFD-8FC021169BDA}" type="presOf" srcId="{727DAC84-76CB-4C5F-A775-520CA4F38F35}" destId="{E2974B3F-E20B-488C-8AD4-44438A666C9D}" srcOrd="0" destOrd="3" presId="urn:microsoft.com/office/officeart/2005/8/layout/hList1"/>
    <dgm:cxn modelId="{C232DEF3-E115-4C43-9CA9-42AED4C2FE08}" srcId="{B5B48027-CA39-48BA-975C-451EDCAE6FA7}" destId="{DF4D8CC6-2E97-4089-AF9C-E96D9FC3129E}" srcOrd="0" destOrd="0" parTransId="{763A0FBA-08D8-4827-A790-52A4DFCEBCD2}" sibTransId="{4D205D61-C92E-4C34-8229-540F8F6B569C}"/>
    <dgm:cxn modelId="{9E882FFA-D768-42C4-B8E1-B9FF75BE842D}" srcId="{761CA5E4-9411-4259-896D-1658CE7F3D37}" destId="{7349BF54-1E91-4CDF-A9CF-E631F70295CF}" srcOrd="7" destOrd="0" parTransId="{E01987FF-DF0D-4D8E-8308-C29C6F526553}" sibTransId="{066AD000-45BA-4CE2-AF3A-31E26E7CA4FE}"/>
    <dgm:cxn modelId="{A6B5C6FD-9C65-46B1-B415-296FC7298340}" type="presOf" srcId="{D84FFBD9-2408-44B8-929F-E377B77677B6}" destId="{E07DBB43-DEED-42E9-8DF4-4AFDDBE9325C}" srcOrd="0" destOrd="6" presId="urn:microsoft.com/office/officeart/2005/8/layout/hList1"/>
    <dgm:cxn modelId="{74294BFF-3190-4CFB-8784-BCCE913768D0}" type="presOf" srcId="{7349BF54-1E91-4CDF-A9CF-E631F70295CF}" destId="{E07DBB43-DEED-42E9-8DF4-4AFDDBE9325C}" srcOrd="0" destOrd="7" presId="urn:microsoft.com/office/officeart/2005/8/layout/hList1"/>
    <dgm:cxn modelId="{AF34C534-9B70-40FE-B8AB-74A9FBEC3040}" type="presParOf" srcId="{F3A352C3-02E3-4D1C-9BF6-6EC2653E5F57}" destId="{3F3C2A97-94BB-49A0-9D42-C3485FBDE10C}" srcOrd="0" destOrd="0" presId="urn:microsoft.com/office/officeart/2005/8/layout/hList1"/>
    <dgm:cxn modelId="{AFD63AC2-D234-4767-A0FC-BC3101107B6E}" type="presParOf" srcId="{3F3C2A97-94BB-49A0-9D42-C3485FBDE10C}" destId="{266FD1CE-7D16-4170-98D5-E023BB517B2C}" srcOrd="0" destOrd="0" presId="urn:microsoft.com/office/officeart/2005/8/layout/hList1"/>
    <dgm:cxn modelId="{68D37A52-524C-4E39-9202-6135F82B7A7E}" type="presParOf" srcId="{3F3C2A97-94BB-49A0-9D42-C3485FBDE10C}" destId="{44C4EB04-8558-4DC7-87C0-5F40D0E3FB26}" srcOrd="1" destOrd="0" presId="urn:microsoft.com/office/officeart/2005/8/layout/hList1"/>
    <dgm:cxn modelId="{02C489B6-B54A-4818-A383-E2991105B7A7}" type="presParOf" srcId="{F3A352C3-02E3-4D1C-9BF6-6EC2653E5F57}" destId="{7477A40D-2D4E-4A35-B666-FFE80B6885E2}" srcOrd="1" destOrd="0" presId="urn:microsoft.com/office/officeart/2005/8/layout/hList1"/>
    <dgm:cxn modelId="{A165EA86-F1E0-48EE-BC5F-C08A85A81049}" type="presParOf" srcId="{F3A352C3-02E3-4D1C-9BF6-6EC2653E5F57}" destId="{D29879AE-005D-44B3-BE97-A099E47E6230}" srcOrd="2" destOrd="0" presId="urn:microsoft.com/office/officeart/2005/8/layout/hList1"/>
    <dgm:cxn modelId="{91DAFB07-2FF3-4247-B6BB-A06C96D98E7B}" type="presParOf" srcId="{D29879AE-005D-44B3-BE97-A099E47E6230}" destId="{CD6088B4-F42A-4FAF-88F4-ABFC179183CA}" srcOrd="0" destOrd="0" presId="urn:microsoft.com/office/officeart/2005/8/layout/hList1"/>
    <dgm:cxn modelId="{A2147B55-7291-4045-95A4-9E91EC693429}" type="presParOf" srcId="{D29879AE-005D-44B3-BE97-A099E47E6230}" destId="{E2974B3F-E20B-488C-8AD4-44438A666C9D}" srcOrd="1" destOrd="0" presId="urn:microsoft.com/office/officeart/2005/8/layout/hList1"/>
    <dgm:cxn modelId="{C2B4F0ED-397C-41C2-AEF1-6B06C2A5FB3A}" type="presParOf" srcId="{F3A352C3-02E3-4D1C-9BF6-6EC2653E5F57}" destId="{13E54710-78A1-432A-820F-2042476345B7}" srcOrd="3" destOrd="0" presId="urn:microsoft.com/office/officeart/2005/8/layout/hList1"/>
    <dgm:cxn modelId="{1C6B3789-D3A5-4D6D-8E92-A986FC041CF5}" type="presParOf" srcId="{F3A352C3-02E3-4D1C-9BF6-6EC2653E5F57}" destId="{A95AACDD-097C-42D9-963B-D3D37EDB1AA9}" srcOrd="4" destOrd="0" presId="urn:microsoft.com/office/officeart/2005/8/layout/hList1"/>
    <dgm:cxn modelId="{82388F0D-E82B-413C-87C0-AEFECCD39D1C}" type="presParOf" srcId="{A95AACDD-097C-42D9-963B-D3D37EDB1AA9}" destId="{BF233161-F106-49FA-BDB2-1A1B5BD88916}" srcOrd="0" destOrd="0" presId="urn:microsoft.com/office/officeart/2005/8/layout/hList1"/>
    <dgm:cxn modelId="{2F5488F5-D007-4AD0-887B-9C9D6199F8E6}" type="presParOf" srcId="{A95AACDD-097C-42D9-963B-D3D37EDB1AA9}" destId="{E07DBB43-DEED-42E9-8DF4-4AFDDBE9325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B46D69-7192-4D4E-83CF-149507E3679C}" type="doc">
      <dgm:prSet loTypeId="urn:microsoft.com/office/officeart/2008/layout/Bending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EA4183F-42BB-4AE3-B4C5-E5464848B781}">
      <dgm:prSet phldrT="[Texte]"/>
      <dgm:spPr/>
      <dgm:t>
        <a:bodyPr/>
        <a:lstStyle/>
        <a:p>
          <a:r>
            <a:rPr lang="fr-FR" dirty="0"/>
            <a:t>TAP</a:t>
          </a:r>
        </a:p>
      </dgm:t>
    </dgm:pt>
    <dgm:pt modelId="{4708FED8-E0B8-4CB3-A11B-51B8D5082BA1}" type="parTrans" cxnId="{8D72495F-A4FB-4FDB-B568-579601F824E6}">
      <dgm:prSet/>
      <dgm:spPr/>
      <dgm:t>
        <a:bodyPr/>
        <a:lstStyle/>
        <a:p>
          <a:endParaRPr lang="fr-FR"/>
        </a:p>
      </dgm:t>
    </dgm:pt>
    <dgm:pt modelId="{6369953C-B537-4F04-86F6-C66A58832105}" type="sibTrans" cxnId="{8D72495F-A4FB-4FDB-B568-579601F824E6}">
      <dgm:prSet/>
      <dgm:spPr/>
      <dgm:t>
        <a:bodyPr/>
        <a:lstStyle/>
        <a:p>
          <a:endParaRPr lang="fr-FR"/>
        </a:p>
      </dgm:t>
    </dgm:pt>
    <dgm:pt modelId="{E9A14CC4-2AAC-4A9C-B927-91C80AAC03D3}">
      <dgm:prSet phldrT="[Texte]"/>
      <dgm:spPr/>
      <dgm:t>
        <a:bodyPr/>
        <a:lstStyle/>
        <a:p>
          <a:r>
            <a:rPr lang="fr-FR" dirty="0"/>
            <a:t>ETT/ETO</a:t>
          </a:r>
        </a:p>
      </dgm:t>
    </dgm:pt>
    <dgm:pt modelId="{47ACEA47-C5A0-419C-89EC-479643CEC3EA}" type="parTrans" cxnId="{E4B88527-9B37-4139-825D-1F1938B16CB1}">
      <dgm:prSet/>
      <dgm:spPr/>
      <dgm:t>
        <a:bodyPr/>
        <a:lstStyle/>
        <a:p>
          <a:endParaRPr lang="fr-FR"/>
        </a:p>
      </dgm:t>
    </dgm:pt>
    <dgm:pt modelId="{5F37DF40-2020-453F-9EC0-60ED10504335}" type="sibTrans" cxnId="{E4B88527-9B37-4139-825D-1F1938B16CB1}">
      <dgm:prSet/>
      <dgm:spPr/>
      <dgm:t>
        <a:bodyPr/>
        <a:lstStyle/>
        <a:p>
          <a:endParaRPr lang="fr-FR"/>
        </a:p>
      </dgm:t>
    </dgm:pt>
    <dgm:pt modelId="{D0E36F97-C187-46BD-84DD-A7934DDEB9D2}">
      <dgm:prSet phldrT="[Texte]"/>
      <dgm:spPr/>
      <dgm:t>
        <a:bodyPr/>
        <a:lstStyle/>
        <a:p>
          <a:r>
            <a:rPr lang="fr-FR" dirty="0"/>
            <a:t>Fond d’</a:t>
          </a:r>
          <a:r>
            <a:rPr lang="fr-FR" dirty="0" err="1"/>
            <a:t>oeil</a:t>
          </a:r>
          <a:endParaRPr lang="fr-FR" dirty="0"/>
        </a:p>
      </dgm:t>
    </dgm:pt>
    <dgm:pt modelId="{0D583450-771E-46A0-9D6D-E21B9532068C}" type="parTrans" cxnId="{28A827F2-1906-4C27-B5AC-C537B671F522}">
      <dgm:prSet/>
      <dgm:spPr/>
      <dgm:t>
        <a:bodyPr/>
        <a:lstStyle/>
        <a:p>
          <a:endParaRPr lang="fr-FR"/>
        </a:p>
      </dgm:t>
    </dgm:pt>
    <dgm:pt modelId="{AE7B9801-ED85-43DB-9E0F-301A442DF00D}" type="sibTrans" cxnId="{28A827F2-1906-4C27-B5AC-C537B671F522}">
      <dgm:prSet/>
      <dgm:spPr/>
      <dgm:t>
        <a:bodyPr/>
        <a:lstStyle/>
        <a:p>
          <a:endParaRPr lang="fr-FR"/>
        </a:p>
      </dgm:t>
    </dgm:pt>
    <dgm:pt modelId="{0F7405F8-C1F5-4C7E-9562-B71AC1F22F44}" type="pres">
      <dgm:prSet presAssocID="{91B46D69-7192-4D4E-83CF-149507E3679C}" presName="Name0" presStyleCnt="0">
        <dgm:presLayoutVars>
          <dgm:dir/>
          <dgm:resizeHandles/>
        </dgm:presLayoutVars>
      </dgm:prSet>
      <dgm:spPr/>
    </dgm:pt>
    <dgm:pt modelId="{944EC152-3D54-4C0C-8495-8B0FEE7EC4E3}" type="pres">
      <dgm:prSet presAssocID="{AEA4183F-42BB-4AE3-B4C5-E5464848B781}" presName="composite" presStyleCnt="0"/>
      <dgm:spPr/>
    </dgm:pt>
    <dgm:pt modelId="{6C3980A6-AC76-409F-B183-BB6AD59F8F9C}" type="pres">
      <dgm:prSet presAssocID="{AEA4183F-42BB-4AE3-B4C5-E5464848B781}" presName="rect1" presStyleLbl="bgImgPlace1" presStyleIdx="0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1249D5DE-54CB-430B-828B-5082BFDDE471}" type="pres">
      <dgm:prSet presAssocID="{AEA4183F-42BB-4AE3-B4C5-E5464848B781}" presName="rect2" presStyleLbl="node1" presStyleIdx="0" presStyleCnt="3">
        <dgm:presLayoutVars>
          <dgm:bulletEnabled val="1"/>
        </dgm:presLayoutVars>
      </dgm:prSet>
      <dgm:spPr/>
    </dgm:pt>
    <dgm:pt modelId="{B6C19B93-37F1-4BFA-B330-B219F3A3D604}" type="pres">
      <dgm:prSet presAssocID="{6369953C-B537-4F04-86F6-C66A58832105}" presName="sibTrans" presStyleCnt="0"/>
      <dgm:spPr/>
    </dgm:pt>
    <dgm:pt modelId="{FC72EDB2-CFB6-4184-A436-BE6C6D17BE5F}" type="pres">
      <dgm:prSet presAssocID="{E9A14CC4-2AAC-4A9C-B927-91C80AAC03D3}" presName="composite" presStyleCnt="0"/>
      <dgm:spPr/>
    </dgm:pt>
    <dgm:pt modelId="{42176CA0-7D94-419D-B600-C6BFF12AF231}" type="pres">
      <dgm:prSet presAssocID="{E9A14CC4-2AAC-4A9C-B927-91C80AAC03D3}" presName="rect1" presStyleLbl="bgImgPlace1" presStyleIdx="1" presStyleCnt="3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81A2B64D-24B9-4897-8F67-3F8C1A477469}" type="pres">
      <dgm:prSet presAssocID="{E9A14CC4-2AAC-4A9C-B927-91C80AAC03D3}" presName="rect2" presStyleLbl="node1" presStyleIdx="1" presStyleCnt="3">
        <dgm:presLayoutVars>
          <dgm:bulletEnabled val="1"/>
        </dgm:presLayoutVars>
      </dgm:prSet>
      <dgm:spPr/>
    </dgm:pt>
    <dgm:pt modelId="{FB538558-3306-40B0-934A-5B1589009748}" type="pres">
      <dgm:prSet presAssocID="{5F37DF40-2020-453F-9EC0-60ED10504335}" presName="sibTrans" presStyleCnt="0"/>
      <dgm:spPr/>
    </dgm:pt>
    <dgm:pt modelId="{9358DE60-E086-4D55-9938-EE4DC7948C57}" type="pres">
      <dgm:prSet presAssocID="{D0E36F97-C187-46BD-84DD-A7934DDEB9D2}" presName="composite" presStyleCnt="0"/>
      <dgm:spPr/>
    </dgm:pt>
    <dgm:pt modelId="{3A93E823-981C-4627-845A-08CFB6D08F8C}" type="pres">
      <dgm:prSet presAssocID="{D0E36F97-C187-46BD-84DD-A7934DDEB9D2}" presName="rect1" presStyleLbl="bgImgPlace1" presStyleIdx="2" presStyleCnt="3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C5580B7E-F2C9-4476-B17C-9545E1B6F914}" type="pres">
      <dgm:prSet presAssocID="{D0E36F97-C187-46BD-84DD-A7934DDEB9D2}" presName="rect2" presStyleLbl="node1" presStyleIdx="2" presStyleCnt="3">
        <dgm:presLayoutVars>
          <dgm:bulletEnabled val="1"/>
        </dgm:presLayoutVars>
      </dgm:prSet>
      <dgm:spPr/>
    </dgm:pt>
  </dgm:ptLst>
  <dgm:cxnLst>
    <dgm:cxn modelId="{E4B88527-9B37-4139-825D-1F1938B16CB1}" srcId="{91B46D69-7192-4D4E-83CF-149507E3679C}" destId="{E9A14CC4-2AAC-4A9C-B927-91C80AAC03D3}" srcOrd="1" destOrd="0" parTransId="{47ACEA47-C5A0-419C-89EC-479643CEC3EA}" sibTransId="{5F37DF40-2020-453F-9EC0-60ED10504335}"/>
    <dgm:cxn modelId="{8D72495F-A4FB-4FDB-B568-579601F824E6}" srcId="{91B46D69-7192-4D4E-83CF-149507E3679C}" destId="{AEA4183F-42BB-4AE3-B4C5-E5464848B781}" srcOrd="0" destOrd="0" parTransId="{4708FED8-E0B8-4CB3-A11B-51B8D5082BA1}" sibTransId="{6369953C-B537-4F04-86F6-C66A58832105}"/>
    <dgm:cxn modelId="{3248EC7C-0BAC-40FC-B747-3965CBC067A2}" type="presOf" srcId="{D0E36F97-C187-46BD-84DD-A7934DDEB9D2}" destId="{C5580B7E-F2C9-4476-B17C-9545E1B6F914}" srcOrd="0" destOrd="0" presId="urn:microsoft.com/office/officeart/2008/layout/BendingPictureBlocks"/>
    <dgm:cxn modelId="{F5FE61AF-F944-4C15-9B21-D515D4887E93}" type="presOf" srcId="{E9A14CC4-2AAC-4A9C-B927-91C80AAC03D3}" destId="{81A2B64D-24B9-4897-8F67-3F8C1A477469}" srcOrd="0" destOrd="0" presId="urn:microsoft.com/office/officeart/2008/layout/BendingPictureBlocks"/>
    <dgm:cxn modelId="{28A827F2-1906-4C27-B5AC-C537B671F522}" srcId="{91B46D69-7192-4D4E-83CF-149507E3679C}" destId="{D0E36F97-C187-46BD-84DD-A7934DDEB9D2}" srcOrd="2" destOrd="0" parTransId="{0D583450-771E-46A0-9D6D-E21B9532068C}" sibTransId="{AE7B9801-ED85-43DB-9E0F-301A442DF00D}"/>
    <dgm:cxn modelId="{60C22AF3-BCDB-4CE1-8F4A-4BE77343660F}" type="presOf" srcId="{91B46D69-7192-4D4E-83CF-149507E3679C}" destId="{0F7405F8-C1F5-4C7E-9562-B71AC1F22F44}" srcOrd="0" destOrd="0" presId="urn:microsoft.com/office/officeart/2008/layout/BendingPictureBlocks"/>
    <dgm:cxn modelId="{791DEBF9-9E4D-438D-96B1-505D288FF013}" type="presOf" srcId="{AEA4183F-42BB-4AE3-B4C5-E5464848B781}" destId="{1249D5DE-54CB-430B-828B-5082BFDDE471}" srcOrd="0" destOrd="0" presId="urn:microsoft.com/office/officeart/2008/layout/BendingPictureBlocks"/>
    <dgm:cxn modelId="{A167B387-ED42-412D-B531-3B104F698443}" type="presParOf" srcId="{0F7405F8-C1F5-4C7E-9562-B71AC1F22F44}" destId="{944EC152-3D54-4C0C-8495-8B0FEE7EC4E3}" srcOrd="0" destOrd="0" presId="urn:microsoft.com/office/officeart/2008/layout/BendingPictureBlocks"/>
    <dgm:cxn modelId="{2B0DDD2A-29B5-4ED2-9DED-97621C6AF25A}" type="presParOf" srcId="{944EC152-3D54-4C0C-8495-8B0FEE7EC4E3}" destId="{6C3980A6-AC76-409F-B183-BB6AD59F8F9C}" srcOrd="0" destOrd="0" presId="urn:microsoft.com/office/officeart/2008/layout/BendingPictureBlocks"/>
    <dgm:cxn modelId="{8419EA5B-AB5C-483F-BD9F-87D26743A6B8}" type="presParOf" srcId="{944EC152-3D54-4C0C-8495-8B0FEE7EC4E3}" destId="{1249D5DE-54CB-430B-828B-5082BFDDE471}" srcOrd="1" destOrd="0" presId="urn:microsoft.com/office/officeart/2008/layout/BendingPictureBlocks"/>
    <dgm:cxn modelId="{9E165017-CEF4-4208-B33B-D3B02941F297}" type="presParOf" srcId="{0F7405F8-C1F5-4C7E-9562-B71AC1F22F44}" destId="{B6C19B93-37F1-4BFA-B330-B219F3A3D604}" srcOrd="1" destOrd="0" presId="urn:microsoft.com/office/officeart/2008/layout/BendingPictureBlocks"/>
    <dgm:cxn modelId="{92E21ECB-6B0D-4562-8E10-E2E0B1D4DCDD}" type="presParOf" srcId="{0F7405F8-C1F5-4C7E-9562-B71AC1F22F44}" destId="{FC72EDB2-CFB6-4184-A436-BE6C6D17BE5F}" srcOrd="2" destOrd="0" presId="urn:microsoft.com/office/officeart/2008/layout/BendingPictureBlocks"/>
    <dgm:cxn modelId="{6DB47DB9-4DFA-4F5A-9FD1-B2E2E7507C38}" type="presParOf" srcId="{FC72EDB2-CFB6-4184-A436-BE6C6D17BE5F}" destId="{42176CA0-7D94-419D-B600-C6BFF12AF231}" srcOrd="0" destOrd="0" presId="urn:microsoft.com/office/officeart/2008/layout/BendingPictureBlocks"/>
    <dgm:cxn modelId="{29F97997-7CCD-4485-A088-36C6B4A5B31B}" type="presParOf" srcId="{FC72EDB2-CFB6-4184-A436-BE6C6D17BE5F}" destId="{81A2B64D-24B9-4897-8F67-3F8C1A477469}" srcOrd="1" destOrd="0" presId="urn:microsoft.com/office/officeart/2008/layout/BendingPictureBlocks"/>
    <dgm:cxn modelId="{FCB1BF34-899D-427E-9FC6-68CB1D94C3BE}" type="presParOf" srcId="{0F7405F8-C1F5-4C7E-9562-B71AC1F22F44}" destId="{FB538558-3306-40B0-934A-5B1589009748}" srcOrd="3" destOrd="0" presId="urn:microsoft.com/office/officeart/2008/layout/BendingPictureBlocks"/>
    <dgm:cxn modelId="{10D32AB2-A13D-4ED9-AEDC-74D52FC8F569}" type="presParOf" srcId="{0F7405F8-C1F5-4C7E-9562-B71AC1F22F44}" destId="{9358DE60-E086-4D55-9938-EE4DC7948C57}" srcOrd="4" destOrd="0" presId="urn:microsoft.com/office/officeart/2008/layout/BendingPictureBlocks"/>
    <dgm:cxn modelId="{6167472B-4255-4868-9624-5FB69A15C619}" type="presParOf" srcId="{9358DE60-E086-4D55-9938-EE4DC7948C57}" destId="{3A93E823-981C-4627-845A-08CFB6D08F8C}" srcOrd="0" destOrd="0" presId="urn:microsoft.com/office/officeart/2008/layout/BendingPictureBlocks"/>
    <dgm:cxn modelId="{1D019624-AFA3-4101-83DF-F2400D5BC03A}" type="presParOf" srcId="{9358DE60-E086-4D55-9938-EE4DC7948C57}" destId="{C5580B7E-F2C9-4476-B17C-9545E1B6F914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A1DE52-0027-416B-8CAF-1707B0A8744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FDB9494-07B6-4E7A-9611-D64501ECAA17}">
      <dgm:prSet phldrT="[Texte]" custT="1"/>
      <dgm:spPr/>
      <dgm:t>
        <a:bodyPr/>
        <a:lstStyle/>
        <a:p>
          <a:r>
            <a:rPr lang="fr-FR" sz="1600" i="1" dirty="0"/>
            <a:t>C. </a:t>
          </a:r>
          <a:r>
            <a:rPr lang="fr-FR" sz="1600" i="1" dirty="0" err="1"/>
            <a:t>albicans</a:t>
          </a:r>
          <a:endParaRPr lang="fr-FR" sz="1600" i="1" dirty="0"/>
        </a:p>
      </dgm:t>
    </dgm:pt>
    <dgm:pt modelId="{D5489813-A308-491A-8A63-4655E50CE56F}" type="parTrans" cxnId="{E7114FD1-91D5-4E5E-9AD0-0D7EE59943ED}">
      <dgm:prSet/>
      <dgm:spPr/>
      <dgm:t>
        <a:bodyPr/>
        <a:lstStyle/>
        <a:p>
          <a:endParaRPr lang="fr-FR" sz="1600"/>
        </a:p>
      </dgm:t>
    </dgm:pt>
    <dgm:pt modelId="{8716E358-3EDB-460D-9D99-251A1D8E51BB}" type="sibTrans" cxnId="{E7114FD1-91D5-4E5E-9AD0-0D7EE59943ED}">
      <dgm:prSet/>
      <dgm:spPr/>
      <dgm:t>
        <a:bodyPr/>
        <a:lstStyle/>
        <a:p>
          <a:endParaRPr lang="fr-FR" sz="1600"/>
        </a:p>
      </dgm:t>
    </dgm:pt>
    <dgm:pt modelId="{69638401-08DD-4FE9-8337-3CCD9FAF8638}">
      <dgm:prSet phldrT="[Texte]" custT="1"/>
      <dgm:spPr/>
      <dgm:t>
        <a:bodyPr/>
        <a:lstStyle/>
        <a:p>
          <a:r>
            <a:rPr lang="fr-FR" sz="1600" i="1" dirty="0"/>
            <a:t>C. </a:t>
          </a:r>
          <a:r>
            <a:rPr lang="fr-FR" sz="1600" i="1" dirty="0" err="1"/>
            <a:t>glabrata</a:t>
          </a:r>
          <a:endParaRPr lang="fr-FR" sz="1600" dirty="0"/>
        </a:p>
      </dgm:t>
    </dgm:pt>
    <dgm:pt modelId="{B0F31AED-64ED-4F14-B4CF-883B139ED156}" type="parTrans" cxnId="{5AE9AD09-11C8-4EA5-AB74-09539FCCADA8}">
      <dgm:prSet/>
      <dgm:spPr/>
      <dgm:t>
        <a:bodyPr/>
        <a:lstStyle/>
        <a:p>
          <a:endParaRPr lang="fr-FR" sz="1600"/>
        </a:p>
      </dgm:t>
    </dgm:pt>
    <dgm:pt modelId="{A545EAE2-A6CE-40E0-A75B-E38F31E5E996}" type="sibTrans" cxnId="{5AE9AD09-11C8-4EA5-AB74-09539FCCADA8}">
      <dgm:prSet/>
      <dgm:spPr/>
      <dgm:t>
        <a:bodyPr/>
        <a:lstStyle/>
        <a:p>
          <a:endParaRPr lang="fr-FR" sz="1600"/>
        </a:p>
      </dgm:t>
    </dgm:pt>
    <dgm:pt modelId="{A49E2F7E-41AC-4A7B-9AA6-3C10CA6A08BE}">
      <dgm:prSet phldrT="[Texte]" custT="1"/>
      <dgm:spPr/>
      <dgm:t>
        <a:bodyPr/>
        <a:lstStyle/>
        <a:p>
          <a:r>
            <a:rPr lang="fr-FR" sz="1600" i="1" dirty="0"/>
            <a:t>C. </a:t>
          </a:r>
          <a:r>
            <a:rPr lang="fr-FR" sz="1600" i="1" dirty="0" err="1"/>
            <a:t>parapsilosis</a:t>
          </a:r>
          <a:endParaRPr lang="fr-FR" sz="1600" dirty="0"/>
        </a:p>
      </dgm:t>
    </dgm:pt>
    <dgm:pt modelId="{CFE0AF58-FC24-40B0-8D3E-86BFC619881B}" type="parTrans" cxnId="{A661E2D2-2773-45C0-AE09-567F24A8AC38}">
      <dgm:prSet/>
      <dgm:spPr/>
      <dgm:t>
        <a:bodyPr/>
        <a:lstStyle/>
        <a:p>
          <a:endParaRPr lang="fr-FR" sz="1600"/>
        </a:p>
      </dgm:t>
    </dgm:pt>
    <dgm:pt modelId="{07BDD76F-7626-4096-8588-1547CE54C3F9}" type="sibTrans" cxnId="{A661E2D2-2773-45C0-AE09-567F24A8AC38}">
      <dgm:prSet/>
      <dgm:spPr/>
      <dgm:t>
        <a:bodyPr/>
        <a:lstStyle/>
        <a:p>
          <a:endParaRPr lang="fr-FR" sz="1600"/>
        </a:p>
      </dgm:t>
    </dgm:pt>
    <dgm:pt modelId="{E0702A5B-0EDB-4D74-BAE4-CF47312534D2}">
      <dgm:prSet custT="1"/>
      <dgm:spPr/>
      <dgm:t>
        <a:bodyPr/>
        <a:lstStyle/>
        <a:p>
          <a:r>
            <a:rPr lang="fr-FR" sz="1600" i="1" dirty="0"/>
            <a:t>C. </a:t>
          </a:r>
          <a:r>
            <a:rPr lang="fr-FR" sz="1600" i="1" dirty="0" err="1"/>
            <a:t>krusei</a:t>
          </a:r>
          <a:endParaRPr lang="fr-FR" sz="1600" dirty="0"/>
        </a:p>
      </dgm:t>
    </dgm:pt>
    <dgm:pt modelId="{B366B93F-4322-4A68-AC42-4A014C12CB0A}" type="parTrans" cxnId="{CB60AB60-3CC4-4D91-8CF7-470EB32B2815}">
      <dgm:prSet/>
      <dgm:spPr/>
      <dgm:t>
        <a:bodyPr/>
        <a:lstStyle/>
        <a:p>
          <a:endParaRPr lang="fr-FR" sz="1600"/>
        </a:p>
      </dgm:t>
    </dgm:pt>
    <dgm:pt modelId="{701555C2-ED78-4857-A82F-1702358121C2}" type="sibTrans" cxnId="{CB60AB60-3CC4-4D91-8CF7-470EB32B2815}">
      <dgm:prSet/>
      <dgm:spPr/>
      <dgm:t>
        <a:bodyPr/>
        <a:lstStyle/>
        <a:p>
          <a:endParaRPr lang="fr-FR" sz="1600"/>
        </a:p>
      </dgm:t>
    </dgm:pt>
    <dgm:pt modelId="{BF5ACA29-CF64-41F0-879E-352D20B3CF65}">
      <dgm:prSet custT="1"/>
      <dgm:spPr/>
      <dgm:t>
        <a:bodyPr/>
        <a:lstStyle/>
        <a:p>
          <a:r>
            <a:rPr lang="fr-FR" sz="1600" i="1" dirty="0"/>
            <a:t>C. </a:t>
          </a:r>
          <a:r>
            <a:rPr lang="fr-FR" sz="1600" i="1" dirty="0" err="1"/>
            <a:t>tropicalis</a:t>
          </a:r>
          <a:endParaRPr lang="fr-FR" sz="1600" dirty="0"/>
        </a:p>
      </dgm:t>
    </dgm:pt>
    <dgm:pt modelId="{35698B8A-87AB-4AE9-9AF4-F8747BB1C508}" type="parTrans" cxnId="{0AE00761-BA3D-4585-8962-06D959C0470C}">
      <dgm:prSet/>
      <dgm:spPr/>
      <dgm:t>
        <a:bodyPr/>
        <a:lstStyle/>
        <a:p>
          <a:endParaRPr lang="fr-FR" sz="1600"/>
        </a:p>
      </dgm:t>
    </dgm:pt>
    <dgm:pt modelId="{CC1D4C09-6562-4E4F-934C-8965405E580F}" type="sibTrans" cxnId="{0AE00761-BA3D-4585-8962-06D959C0470C}">
      <dgm:prSet/>
      <dgm:spPr/>
      <dgm:t>
        <a:bodyPr/>
        <a:lstStyle/>
        <a:p>
          <a:endParaRPr lang="fr-FR" sz="1600"/>
        </a:p>
      </dgm:t>
    </dgm:pt>
    <dgm:pt modelId="{B033F186-0049-4AFE-9E38-32E0240014D6}">
      <dgm:prSet custT="1"/>
      <dgm:spPr/>
      <dgm:t>
        <a:bodyPr/>
        <a:lstStyle/>
        <a:p>
          <a:r>
            <a:rPr lang="fr-FR" sz="1600" dirty="0"/>
            <a:t>Rare résistance acquise</a:t>
          </a:r>
        </a:p>
      </dgm:t>
    </dgm:pt>
    <dgm:pt modelId="{EF59B0D3-A7F6-437B-B725-1B9A73C6C720}" type="parTrans" cxnId="{1C8B8589-71FE-40E6-A2A4-8CE08DAD1456}">
      <dgm:prSet/>
      <dgm:spPr/>
      <dgm:t>
        <a:bodyPr/>
        <a:lstStyle/>
        <a:p>
          <a:endParaRPr lang="fr-FR" sz="1600"/>
        </a:p>
      </dgm:t>
    </dgm:pt>
    <dgm:pt modelId="{B7251973-EDDF-418F-B706-FB1534ABBCEA}" type="sibTrans" cxnId="{1C8B8589-71FE-40E6-A2A4-8CE08DAD1456}">
      <dgm:prSet/>
      <dgm:spPr/>
      <dgm:t>
        <a:bodyPr/>
        <a:lstStyle/>
        <a:p>
          <a:endParaRPr lang="fr-FR" sz="1600"/>
        </a:p>
      </dgm:t>
    </dgm:pt>
    <dgm:pt modelId="{BD323CCC-74C1-4D33-B500-5A0420F51D97}">
      <dgm:prSet custT="1"/>
      <dgm:spPr/>
      <dgm:t>
        <a:bodyPr/>
        <a:lstStyle/>
        <a:p>
          <a:r>
            <a:rPr lang="fr-FR" sz="1600" dirty="0"/>
            <a:t>SSD/R au </a:t>
          </a:r>
          <a:r>
            <a:rPr lang="fr-FR" sz="1600" dirty="0" err="1"/>
            <a:t>fluconazole</a:t>
          </a:r>
          <a:r>
            <a:rPr lang="fr-FR" sz="1600" dirty="0"/>
            <a:t> (R :16,5%) et voriconazole</a:t>
          </a:r>
        </a:p>
      </dgm:t>
    </dgm:pt>
    <dgm:pt modelId="{6FE01F84-326B-4572-929F-779621EE1AA5}" type="parTrans" cxnId="{56BED275-031C-4F61-B4B9-6DEC436B9320}">
      <dgm:prSet/>
      <dgm:spPr/>
      <dgm:t>
        <a:bodyPr/>
        <a:lstStyle/>
        <a:p>
          <a:endParaRPr lang="fr-FR" sz="1600"/>
        </a:p>
      </dgm:t>
    </dgm:pt>
    <dgm:pt modelId="{A7CE597A-B419-4F0D-AF45-9AFCB4291D0E}" type="sibTrans" cxnId="{56BED275-031C-4F61-B4B9-6DEC436B9320}">
      <dgm:prSet/>
      <dgm:spPr/>
      <dgm:t>
        <a:bodyPr/>
        <a:lstStyle/>
        <a:p>
          <a:endParaRPr lang="fr-FR" sz="1600"/>
        </a:p>
      </dgm:t>
    </dgm:pt>
    <dgm:pt modelId="{98DD693A-EC7C-470B-BFA0-5D14025B4F68}">
      <dgm:prSet custT="1"/>
      <dgm:spPr/>
      <dgm:t>
        <a:bodyPr/>
        <a:lstStyle/>
        <a:p>
          <a:r>
            <a:rPr lang="fr-FR" sz="1600" dirty="0"/>
            <a:t>Résistance possible aux </a:t>
          </a:r>
          <a:r>
            <a:rPr lang="fr-FR" sz="1600" dirty="0" err="1"/>
            <a:t>échinocandines</a:t>
          </a:r>
          <a:r>
            <a:rPr lang="fr-FR" sz="1600" dirty="0"/>
            <a:t> (2,2%)</a:t>
          </a:r>
        </a:p>
      </dgm:t>
    </dgm:pt>
    <dgm:pt modelId="{98BF034C-A7C9-46ED-AC80-7E3557E11CFF}" type="parTrans" cxnId="{CE0F0BF9-87DE-4228-81A1-0D61698BD189}">
      <dgm:prSet/>
      <dgm:spPr/>
      <dgm:t>
        <a:bodyPr/>
        <a:lstStyle/>
        <a:p>
          <a:endParaRPr lang="fr-FR" sz="1600"/>
        </a:p>
      </dgm:t>
    </dgm:pt>
    <dgm:pt modelId="{FCDA0642-4D46-4ACE-B7DF-9211A4D01D63}" type="sibTrans" cxnId="{CE0F0BF9-87DE-4228-81A1-0D61698BD189}">
      <dgm:prSet/>
      <dgm:spPr/>
      <dgm:t>
        <a:bodyPr/>
        <a:lstStyle/>
        <a:p>
          <a:endParaRPr lang="fr-FR" sz="1600"/>
        </a:p>
      </dgm:t>
    </dgm:pt>
    <dgm:pt modelId="{DE461696-04E1-4643-B470-CA4A2DF3C50E}">
      <dgm:prSet custT="1"/>
      <dgm:spPr/>
      <dgm:t>
        <a:bodyPr/>
        <a:lstStyle/>
        <a:p>
          <a:r>
            <a:rPr lang="fr-FR" sz="1600" dirty="0"/>
            <a:t>Résistance au </a:t>
          </a:r>
          <a:r>
            <a:rPr lang="fr-FR" sz="1600" dirty="0" err="1"/>
            <a:t>fluconazole</a:t>
          </a:r>
          <a:r>
            <a:rPr lang="fr-FR" sz="1600" dirty="0"/>
            <a:t> et à la 5FC</a:t>
          </a:r>
        </a:p>
      </dgm:t>
    </dgm:pt>
    <dgm:pt modelId="{BACC8E81-6537-422B-8EB8-445211EC0BAB}" type="parTrans" cxnId="{D3273C2C-F0FB-4FFA-9A10-658C62261569}">
      <dgm:prSet/>
      <dgm:spPr/>
      <dgm:t>
        <a:bodyPr/>
        <a:lstStyle/>
        <a:p>
          <a:endParaRPr lang="fr-FR" sz="1600"/>
        </a:p>
      </dgm:t>
    </dgm:pt>
    <dgm:pt modelId="{472987EB-C858-4247-AA78-9EE5AC8DBB63}" type="sibTrans" cxnId="{D3273C2C-F0FB-4FFA-9A10-658C62261569}">
      <dgm:prSet/>
      <dgm:spPr/>
      <dgm:t>
        <a:bodyPr/>
        <a:lstStyle/>
        <a:p>
          <a:endParaRPr lang="fr-FR" sz="1600"/>
        </a:p>
      </dgm:t>
    </dgm:pt>
    <dgm:pt modelId="{F0B82CB2-E37A-475B-8CF9-6E0BFBA13EA6}">
      <dgm:prSet custT="1"/>
      <dgm:spPr/>
      <dgm:t>
        <a:bodyPr/>
        <a:lstStyle/>
        <a:p>
          <a:r>
            <a:rPr lang="fr-FR" sz="1600" dirty="0"/>
            <a:t>Résistance possible aux azolés (</a:t>
          </a:r>
          <a:r>
            <a:rPr lang="fr-FR" sz="1600" dirty="0" err="1"/>
            <a:t>Fluconazole</a:t>
          </a:r>
          <a:r>
            <a:rPr lang="fr-FR" sz="1600" dirty="0"/>
            <a:t> R : 6,9 %;  Voriconazole R : 2,5%) et à la 5FC</a:t>
          </a:r>
        </a:p>
      </dgm:t>
    </dgm:pt>
    <dgm:pt modelId="{DBD1698C-3634-4EFC-88CA-1AE45581E816}" type="parTrans" cxnId="{5C3B55ED-FD7F-4DB6-B86F-1DE48FECA424}">
      <dgm:prSet/>
      <dgm:spPr/>
      <dgm:t>
        <a:bodyPr/>
        <a:lstStyle/>
        <a:p>
          <a:endParaRPr lang="fr-FR" sz="1600"/>
        </a:p>
      </dgm:t>
    </dgm:pt>
    <dgm:pt modelId="{718021E2-B52F-4708-A6BE-F580863AD99D}" type="sibTrans" cxnId="{5C3B55ED-FD7F-4DB6-B86F-1DE48FECA424}">
      <dgm:prSet/>
      <dgm:spPr/>
      <dgm:t>
        <a:bodyPr/>
        <a:lstStyle/>
        <a:p>
          <a:endParaRPr lang="fr-FR" sz="1600"/>
        </a:p>
      </dgm:t>
    </dgm:pt>
    <dgm:pt modelId="{EF7376B4-258B-4F59-8B74-99897BB5B86D}">
      <dgm:prSet custT="1"/>
      <dgm:spPr/>
      <dgm:t>
        <a:bodyPr/>
        <a:lstStyle/>
        <a:p>
          <a:r>
            <a:rPr lang="fr-FR" sz="1600" dirty="0"/>
            <a:t>CMI aux </a:t>
          </a:r>
          <a:r>
            <a:rPr lang="fr-FR" sz="1600" dirty="0" err="1"/>
            <a:t>échinocandines</a:t>
          </a:r>
          <a:r>
            <a:rPr lang="fr-FR" sz="1600" dirty="0"/>
            <a:t> plus élevées </a:t>
          </a:r>
          <a:r>
            <a:rPr lang="fr-FR" sz="1600" i="1" dirty="0"/>
            <a:t>in vitro</a:t>
          </a:r>
        </a:p>
      </dgm:t>
    </dgm:pt>
    <dgm:pt modelId="{397A96A7-253B-44BC-8796-18ACCDCC780D}" type="parTrans" cxnId="{402DEA48-C4FD-4B8B-84D4-0C041BACA01F}">
      <dgm:prSet/>
      <dgm:spPr/>
      <dgm:t>
        <a:bodyPr/>
        <a:lstStyle/>
        <a:p>
          <a:endParaRPr lang="fr-FR" sz="1600"/>
        </a:p>
      </dgm:t>
    </dgm:pt>
    <dgm:pt modelId="{F12E47A2-DB0C-4932-8500-8FE312F54CF6}" type="sibTrans" cxnId="{402DEA48-C4FD-4B8B-84D4-0C041BACA01F}">
      <dgm:prSet/>
      <dgm:spPr/>
      <dgm:t>
        <a:bodyPr/>
        <a:lstStyle/>
        <a:p>
          <a:endParaRPr lang="fr-FR" sz="1600"/>
        </a:p>
      </dgm:t>
    </dgm:pt>
    <dgm:pt modelId="{8E9AA817-2EA5-425E-A49C-C6A077766A9C}">
      <dgm:prSet custT="1"/>
      <dgm:spPr/>
      <dgm:t>
        <a:bodyPr/>
        <a:lstStyle/>
        <a:p>
          <a:r>
            <a:rPr lang="fr-FR" sz="1600" dirty="0"/>
            <a:t>Résistance possible aux azolés (</a:t>
          </a:r>
          <a:r>
            <a:rPr lang="fr-FR" sz="1600" dirty="0" err="1"/>
            <a:t>Fluconazole</a:t>
          </a:r>
          <a:r>
            <a:rPr lang="fr-FR" sz="1600" dirty="0"/>
            <a:t> R : 6,1%;  Voriconazole R : 8,9%)</a:t>
          </a:r>
        </a:p>
      </dgm:t>
    </dgm:pt>
    <dgm:pt modelId="{30872152-76A7-4A37-AF23-1A620BAB1B94}" type="parTrans" cxnId="{9DD4463A-D158-4266-9DBF-4F5A81957BEE}">
      <dgm:prSet/>
      <dgm:spPr/>
      <dgm:t>
        <a:bodyPr/>
        <a:lstStyle/>
        <a:p>
          <a:endParaRPr lang="fr-FR" sz="1600"/>
        </a:p>
      </dgm:t>
    </dgm:pt>
    <dgm:pt modelId="{31742AA3-01B1-4C03-B082-A12F8DE33C9E}" type="sibTrans" cxnId="{9DD4463A-D158-4266-9DBF-4F5A81957BEE}">
      <dgm:prSet/>
      <dgm:spPr/>
      <dgm:t>
        <a:bodyPr/>
        <a:lstStyle/>
        <a:p>
          <a:endParaRPr lang="fr-FR" sz="1600"/>
        </a:p>
      </dgm:t>
    </dgm:pt>
    <dgm:pt modelId="{A62650E3-0C2B-417E-B37D-BA9ABEDE5E02}" type="pres">
      <dgm:prSet presAssocID="{4CA1DE52-0027-416B-8CAF-1707B0A8744E}" presName="linear" presStyleCnt="0">
        <dgm:presLayoutVars>
          <dgm:dir/>
          <dgm:animLvl val="lvl"/>
          <dgm:resizeHandles val="exact"/>
        </dgm:presLayoutVars>
      </dgm:prSet>
      <dgm:spPr/>
    </dgm:pt>
    <dgm:pt modelId="{32E6BD2A-CB88-4901-AEA4-6F70727ED157}" type="pres">
      <dgm:prSet presAssocID="{8FDB9494-07B6-4E7A-9611-D64501ECAA17}" presName="parentLin" presStyleCnt="0"/>
      <dgm:spPr/>
    </dgm:pt>
    <dgm:pt modelId="{26F7F0C5-A415-4663-9E59-AE5F9AC365A8}" type="pres">
      <dgm:prSet presAssocID="{8FDB9494-07B6-4E7A-9611-D64501ECAA17}" presName="parentLeftMargin" presStyleLbl="node1" presStyleIdx="0" presStyleCnt="5"/>
      <dgm:spPr/>
    </dgm:pt>
    <dgm:pt modelId="{B34B30B5-F1FD-411C-8AEA-02727B364DA4}" type="pres">
      <dgm:prSet presAssocID="{8FDB9494-07B6-4E7A-9611-D64501ECAA1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C2471D6-C426-42A2-9C71-8A23D318F462}" type="pres">
      <dgm:prSet presAssocID="{8FDB9494-07B6-4E7A-9611-D64501ECAA17}" presName="negativeSpace" presStyleCnt="0"/>
      <dgm:spPr/>
    </dgm:pt>
    <dgm:pt modelId="{E955E2D3-6342-4EFB-B9DF-3254CC9E2CCA}" type="pres">
      <dgm:prSet presAssocID="{8FDB9494-07B6-4E7A-9611-D64501ECAA17}" presName="childText" presStyleLbl="conFgAcc1" presStyleIdx="0" presStyleCnt="5">
        <dgm:presLayoutVars>
          <dgm:bulletEnabled val="1"/>
        </dgm:presLayoutVars>
      </dgm:prSet>
      <dgm:spPr/>
    </dgm:pt>
    <dgm:pt modelId="{CCD50F9A-52F1-4489-99D9-8C287E8ECB87}" type="pres">
      <dgm:prSet presAssocID="{8716E358-3EDB-460D-9D99-251A1D8E51BB}" presName="spaceBetweenRectangles" presStyleCnt="0"/>
      <dgm:spPr/>
    </dgm:pt>
    <dgm:pt modelId="{10D95834-2A2A-407E-8E33-58CE739051DC}" type="pres">
      <dgm:prSet presAssocID="{69638401-08DD-4FE9-8337-3CCD9FAF8638}" presName="parentLin" presStyleCnt="0"/>
      <dgm:spPr/>
    </dgm:pt>
    <dgm:pt modelId="{584EB652-F3B4-4DA2-BB09-85114F482533}" type="pres">
      <dgm:prSet presAssocID="{69638401-08DD-4FE9-8337-3CCD9FAF8638}" presName="parentLeftMargin" presStyleLbl="node1" presStyleIdx="0" presStyleCnt="5"/>
      <dgm:spPr/>
    </dgm:pt>
    <dgm:pt modelId="{6B581B21-238C-4CF1-9723-060F2D33F839}" type="pres">
      <dgm:prSet presAssocID="{69638401-08DD-4FE9-8337-3CCD9FAF863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706E3F3-5064-4C2A-90FD-59932EF2AE05}" type="pres">
      <dgm:prSet presAssocID="{69638401-08DD-4FE9-8337-3CCD9FAF8638}" presName="negativeSpace" presStyleCnt="0"/>
      <dgm:spPr/>
    </dgm:pt>
    <dgm:pt modelId="{8D2CD020-88EE-48B0-9623-B9A9287F2465}" type="pres">
      <dgm:prSet presAssocID="{69638401-08DD-4FE9-8337-3CCD9FAF8638}" presName="childText" presStyleLbl="conFgAcc1" presStyleIdx="1" presStyleCnt="5">
        <dgm:presLayoutVars>
          <dgm:bulletEnabled val="1"/>
        </dgm:presLayoutVars>
      </dgm:prSet>
      <dgm:spPr/>
    </dgm:pt>
    <dgm:pt modelId="{BA11E663-C9DF-4F50-9771-C116CFC1DFD3}" type="pres">
      <dgm:prSet presAssocID="{A545EAE2-A6CE-40E0-A75B-E38F31E5E996}" presName="spaceBetweenRectangles" presStyleCnt="0"/>
      <dgm:spPr/>
    </dgm:pt>
    <dgm:pt modelId="{3B9DF1E6-7B0D-420C-A4FB-E189E356A81D}" type="pres">
      <dgm:prSet presAssocID="{E0702A5B-0EDB-4D74-BAE4-CF47312534D2}" presName="parentLin" presStyleCnt="0"/>
      <dgm:spPr/>
    </dgm:pt>
    <dgm:pt modelId="{CF6B2F8C-CE1C-4533-AF03-2F3363C19E24}" type="pres">
      <dgm:prSet presAssocID="{E0702A5B-0EDB-4D74-BAE4-CF47312534D2}" presName="parentLeftMargin" presStyleLbl="node1" presStyleIdx="1" presStyleCnt="5"/>
      <dgm:spPr/>
    </dgm:pt>
    <dgm:pt modelId="{63A3A273-0F67-4E4B-8CF6-ADAD85C5F57D}" type="pres">
      <dgm:prSet presAssocID="{E0702A5B-0EDB-4D74-BAE4-CF47312534D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18784D0-DCE5-46BD-AF3C-8EFCE001337C}" type="pres">
      <dgm:prSet presAssocID="{E0702A5B-0EDB-4D74-BAE4-CF47312534D2}" presName="negativeSpace" presStyleCnt="0"/>
      <dgm:spPr/>
    </dgm:pt>
    <dgm:pt modelId="{CC605E9E-E2E8-4805-B16A-388C03975D59}" type="pres">
      <dgm:prSet presAssocID="{E0702A5B-0EDB-4D74-BAE4-CF47312534D2}" presName="childText" presStyleLbl="conFgAcc1" presStyleIdx="2" presStyleCnt="5">
        <dgm:presLayoutVars>
          <dgm:bulletEnabled val="1"/>
        </dgm:presLayoutVars>
      </dgm:prSet>
      <dgm:spPr/>
    </dgm:pt>
    <dgm:pt modelId="{BA7DFBA2-1169-4AF6-A70D-B35D813368D6}" type="pres">
      <dgm:prSet presAssocID="{701555C2-ED78-4857-A82F-1702358121C2}" presName="spaceBetweenRectangles" presStyleCnt="0"/>
      <dgm:spPr/>
    </dgm:pt>
    <dgm:pt modelId="{D2591C81-433F-4D4C-AAEF-1673A8569586}" type="pres">
      <dgm:prSet presAssocID="{BF5ACA29-CF64-41F0-879E-352D20B3CF65}" presName="parentLin" presStyleCnt="0"/>
      <dgm:spPr/>
    </dgm:pt>
    <dgm:pt modelId="{6003B6B8-A09B-4DFB-B7CD-61BFF42971CA}" type="pres">
      <dgm:prSet presAssocID="{BF5ACA29-CF64-41F0-879E-352D20B3CF65}" presName="parentLeftMargin" presStyleLbl="node1" presStyleIdx="2" presStyleCnt="5"/>
      <dgm:spPr/>
    </dgm:pt>
    <dgm:pt modelId="{3A463E92-AEAC-4E16-95DC-EE23B0AE5A70}" type="pres">
      <dgm:prSet presAssocID="{BF5ACA29-CF64-41F0-879E-352D20B3CF6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837916C-40E0-47C5-BCA0-2D28E71E37B8}" type="pres">
      <dgm:prSet presAssocID="{BF5ACA29-CF64-41F0-879E-352D20B3CF65}" presName="negativeSpace" presStyleCnt="0"/>
      <dgm:spPr/>
    </dgm:pt>
    <dgm:pt modelId="{0F11C088-1D69-4874-98EF-173AA2A645AF}" type="pres">
      <dgm:prSet presAssocID="{BF5ACA29-CF64-41F0-879E-352D20B3CF65}" presName="childText" presStyleLbl="conFgAcc1" presStyleIdx="3" presStyleCnt="5">
        <dgm:presLayoutVars>
          <dgm:bulletEnabled val="1"/>
        </dgm:presLayoutVars>
      </dgm:prSet>
      <dgm:spPr/>
    </dgm:pt>
    <dgm:pt modelId="{0FF621EB-578D-4815-BB71-5FC0914DAF76}" type="pres">
      <dgm:prSet presAssocID="{CC1D4C09-6562-4E4F-934C-8965405E580F}" presName="spaceBetweenRectangles" presStyleCnt="0"/>
      <dgm:spPr/>
    </dgm:pt>
    <dgm:pt modelId="{6F97600C-2F33-44C4-BCD3-872B775586EC}" type="pres">
      <dgm:prSet presAssocID="{A49E2F7E-41AC-4A7B-9AA6-3C10CA6A08BE}" presName="parentLin" presStyleCnt="0"/>
      <dgm:spPr/>
    </dgm:pt>
    <dgm:pt modelId="{98C5186F-D312-4D37-AD7E-708D99746781}" type="pres">
      <dgm:prSet presAssocID="{A49E2F7E-41AC-4A7B-9AA6-3C10CA6A08BE}" presName="parentLeftMargin" presStyleLbl="node1" presStyleIdx="3" presStyleCnt="5"/>
      <dgm:spPr/>
    </dgm:pt>
    <dgm:pt modelId="{3310556F-F20A-4F5D-8563-74CCFE6DBC7C}" type="pres">
      <dgm:prSet presAssocID="{A49E2F7E-41AC-4A7B-9AA6-3C10CA6A08BE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0456C667-0F8E-4BC7-8676-2BF923B7AE8C}" type="pres">
      <dgm:prSet presAssocID="{A49E2F7E-41AC-4A7B-9AA6-3C10CA6A08BE}" presName="negativeSpace" presStyleCnt="0"/>
      <dgm:spPr/>
    </dgm:pt>
    <dgm:pt modelId="{8B97F584-C604-46DA-B628-928ED63B0DA1}" type="pres">
      <dgm:prSet presAssocID="{A49E2F7E-41AC-4A7B-9AA6-3C10CA6A08B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1F4D008-DF22-4A10-BE06-39D615D4EB22}" type="presOf" srcId="{69638401-08DD-4FE9-8337-3CCD9FAF8638}" destId="{584EB652-F3B4-4DA2-BB09-85114F482533}" srcOrd="0" destOrd="0" presId="urn:microsoft.com/office/officeart/2005/8/layout/list1"/>
    <dgm:cxn modelId="{5AE9AD09-11C8-4EA5-AB74-09539FCCADA8}" srcId="{4CA1DE52-0027-416B-8CAF-1707B0A8744E}" destId="{69638401-08DD-4FE9-8337-3CCD9FAF8638}" srcOrd="1" destOrd="0" parTransId="{B0F31AED-64ED-4F14-B4CF-883B139ED156}" sibTransId="{A545EAE2-A6CE-40E0-A75B-E38F31E5E996}"/>
    <dgm:cxn modelId="{420E661C-A4DA-400E-AF96-0093BD2BC635}" type="presOf" srcId="{BF5ACA29-CF64-41F0-879E-352D20B3CF65}" destId="{6003B6B8-A09B-4DFB-B7CD-61BFF42971CA}" srcOrd="0" destOrd="0" presId="urn:microsoft.com/office/officeart/2005/8/layout/list1"/>
    <dgm:cxn modelId="{39587D23-CEE8-4FB6-BBD7-A270DD5BC0C7}" type="presOf" srcId="{BD323CCC-74C1-4D33-B500-5A0420F51D97}" destId="{8D2CD020-88EE-48B0-9623-B9A9287F2465}" srcOrd="0" destOrd="0" presId="urn:microsoft.com/office/officeart/2005/8/layout/list1"/>
    <dgm:cxn modelId="{F81AC525-4E6D-4C77-834A-34275B8C8D1D}" type="presOf" srcId="{8E9AA817-2EA5-425E-A49C-C6A077766A9C}" destId="{8B97F584-C604-46DA-B628-928ED63B0DA1}" srcOrd="0" destOrd="1" presId="urn:microsoft.com/office/officeart/2005/8/layout/list1"/>
    <dgm:cxn modelId="{FA7B602B-3965-4D72-81E4-CB6C0F5A6C8C}" type="presOf" srcId="{A49E2F7E-41AC-4A7B-9AA6-3C10CA6A08BE}" destId="{3310556F-F20A-4F5D-8563-74CCFE6DBC7C}" srcOrd="1" destOrd="0" presId="urn:microsoft.com/office/officeart/2005/8/layout/list1"/>
    <dgm:cxn modelId="{D3273C2C-F0FB-4FFA-9A10-658C62261569}" srcId="{E0702A5B-0EDB-4D74-BAE4-CF47312534D2}" destId="{DE461696-04E1-4643-B470-CA4A2DF3C50E}" srcOrd="0" destOrd="0" parTransId="{BACC8E81-6537-422B-8EB8-445211EC0BAB}" sibTransId="{472987EB-C858-4247-AA78-9EE5AC8DBB63}"/>
    <dgm:cxn modelId="{D9ADE62F-9E12-46E7-ABCF-D5669EC1AFF2}" type="presOf" srcId="{EF7376B4-258B-4F59-8B74-99897BB5B86D}" destId="{8B97F584-C604-46DA-B628-928ED63B0DA1}" srcOrd="0" destOrd="0" presId="urn:microsoft.com/office/officeart/2005/8/layout/list1"/>
    <dgm:cxn modelId="{9DD4463A-D158-4266-9DBF-4F5A81957BEE}" srcId="{A49E2F7E-41AC-4A7B-9AA6-3C10CA6A08BE}" destId="{8E9AA817-2EA5-425E-A49C-C6A077766A9C}" srcOrd="1" destOrd="0" parTransId="{30872152-76A7-4A37-AF23-1A620BAB1B94}" sibTransId="{31742AA3-01B1-4C03-B082-A12F8DE33C9E}"/>
    <dgm:cxn modelId="{CB60AB60-3CC4-4D91-8CF7-470EB32B2815}" srcId="{4CA1DE52-0027-416B-8CAF-1707B0A8744E}" destId="{E0702A5B-0EDB-4D74-BAE4-CF47312534D2}" srcOrd="2" destOrd="0" parTransId="{B366B93F-4322-4A68-AC42-4A014C12CB0A}" sibTransId="{701555C2-ED78-4857-A82F-1702358121C2}"/>
    <dgm:cxn modelId="{0AE00761-BA3D-4585-8962-06D959C0470C}" srcId="{4CA1DE52-0027-416B-8CAF-1707B0A8744E}" destId="{BF5ACA29-CF64-41F0-879E-352D20B3CF65}" srcOrd="3" destOrd="0" parTransId="{35698B8A-87AB-4AE9-9AF4-F8747BB1C508}" sibTransId="{CC1D4C09-6562-4E4F-934C-8965405E580F}"/>
    <dgm:cxn modelId="{1B1DB767-E584-4043-8070-C92B77E7D84A}" type="presOf" srcId="{98DD693A-EC7C-470B-BFA0-5D14025B4F68}" destId="{8D2CD020-88EE-48B0-9623-B9A9287F2465}" srcOrd="0" destOrd="1" presId="urn:microsoft.com/office/officeart/2005/8/layout/list1"/>
    <dgm:cxn modelId="{402DEA48-C4FD-4B8B-84D4-0C041BACA01F}" srcId="{A49E2F7E-41AC-4A7B-9AA6-3C10CA6A08BE}" destId="{EF7376B4-258B-4F59-8B74-99897BB5B86D}" srcOrd="0" destOrd="0" parTransId="{397A96A7-253B-44BC-8796-18ACCDCC780D}" sibTransId="{F12E47A2-DB0C-4932-8500-8FE312F54CF6}"/>
    <dgm:cxn modelId="{7E929153-7EB3-4687-B4E8-4DC42CDDA915}" type="presOf" srcId="{E0702A5B-0EDB-4D74-BAE4-CF47312534D2}" destId="{63A3A273-0F67-4E4B-8CF6-ADAD85C5F57D}" srcOrd="1" destOrd="0" presId="urn:microsoft.com/office/officeart/2005/8/layout/list1"/>
    <dgm:cxn modelId="{AF6BF473-2A56-46B7-9F55-5B19C449EDE2}" type="presOf" srcId="{8FDB9494-07B6-4E7A-9611-D64501ECAA17}" destId="{26F7F0C5-A415-4663-9E59-AE5F9AC365A8}" srcOrd="0" destOrd="0" presId="urn:microsoft.com/office/officeart/2005/8/layout/list1"/>
    <dgm:cxn modelId="{2BD26954-2A51-47FE-9523-542C36B655B9}" type="presOf" srcId="{BF5ACA29-CF64-41F0-879E-352D20B3CF65}" destId="{3A463E92-AEAC-4E16-95DC-EE23B0AE5A70}" srcOrd="1" destOrd="0" presId="urn:microsoft.com/office/officeart/2005/8/layout/list1"/>
    <dgm:cxn modelId="{56BED275-031C-4F61-B4B9-6DEC436B9320}" srcId="{69638401-08DD-4FE9-8337-3CCD9FAF8638}" destId="{BD323CCC-74C1-4D33-B500-5A0420F51D97}" srcOrd="0" destOrd="0" parTransId="{6FE01F84-326B-4572-929F-779621EE1AA5}" sibTransId="{A7CE597A-B419-4F0D-AF45-9AFCB4291D0E}"/>
    <dgm:cxn modelId="{78950C7D-ED12-4009-953A-4C412A68DAC1}" type="presOf" srcId="{8FDB9494-07B6-4E7A-9611-D64501ECAA17}" destId="{B34B30B5-F1FD-411C-8AEA-02727B364DA4}" srcOrd="1" destOrd="0" presId="urn:microsoft.com/office/officeart/2005/8/layout/list1"/>
    <dgm:cxn modelId="{72386B7F-02DE-413A-B2F5-3BC086630930}" type="presOf" srcId="{B033F186-0049-4AFE-9E38-32E0240014D6}" destId="{E955E2D3-6342-4EFB-B9DF-3254CC9E2CCA}" srcOrd="0" destOrd="0" presId="urn:microsoft.com/office/officeart/2005/8/layout/list1"/>
    <dgm:cxn modelId="{37E07D89-A8EE-41F0-AD0B-5F2CB2E4183D}" type="presOf" srcId="{A49E2F7E-41AC-4A7B-9AA6-3C10CA6A08BE}" destId="{98C5186F-D312-4D37-AD7E-708D99746781}" srcOrd="0" destOrd="0" presId="urn:microsoft.com/office/officeart/2005/8/layout/list1"/>
    <dgm:cxn modelId="{1C8B8589-71FE-40E6-A2A4-8CE08DAD1456}" srcId="{8FDB9494-07B6-4E7A-9611-D64501ECAA17}" destId="{B033F186-0049-4AFE-9E38-32E0240014D6}" srcOrd="0" destOrd="0" parTransId="{EF59B0D3-A7F6-437B-B725-1B9A73C6C720}" sibTransId="{B7251973-EDDF-418F-B706-FB1534ABBCEA}"/>
    <dgm:cxn modelId="{F547F289-029F-495D-BE25-305C892D399C}" type="presOf" srcId="{DE461696-04E1-4643-B470-CA4A2DF3C50E}" destId="{CC605E9E-E2E8-4805-B16A-388C03975D59}" srcOrd="0" destOrd="0" presId="urn:microsoft.com/office/officeart/2005/8/layout/list1"/>
    <dgm:cxn modelId="{235C3F8F-AFB3-41EF-B0C8-A1D870608B9F}" type="presOf" srcId="{4CA1DE52-0027-416B-8CAF-1707B0A8744E}" destId="{A62650E3-0C2B-417E-B37D-BA9ABEDE5E02}" srcOrd="0" destOrd="0" presId="urn:microsoft.com/office/officeart/2005/8/layout/list1"/>
    <dgm:cxn modelId="{CADA1892-CF3B-4EA1-B2FB-8F17EA4643CF}" type="presOf" srcId="{69638401-08DD-4FE9-8337-3CCD9FAF8638}" destId="{6B581B21-238C-4CF1-9723-060F2D33F839}" srcOrd="1" destOrd="0" presId="urn:microsoft.com/office/officeart/2005/8/layout/list1"/>
    <dgm:cxn modelId="{55A8F6C0-E6C8-4D05-846D-EB1FD62023CF}" type="presOf" srcId="{E0702A5B-0EDB-4D74-BAE4-CF47312534D2}" destId="{CF6B2F8C-CE1C-4533-AF03-2F3363C19E24}" srcOrd="0" destOrd="0" presId="urn:microsoft.com/office/officeart/2005/8/layout/list1"/>
    <dgm:cxn modelId="{E7114FD1-91D5-4E5E-9AD0-0D7EE59943ED}" srcId="{4CA1DE52-0027-416B-8CAF-1707B0A8744E}" destId="{8FDB9494-07B6-4E7A-9611-D64501ECAA17}" srcOrd="0" destOrd="0" parTransId="{D5489813-A308-491A-8A63-4655E50CE56F}" sibTransId="{8716E358-3EDB-460D-9D99-251A1D8E51BB}"/>
    <dgm:cxn modelId="{A661E2D2-2773-45C0-AE09-567F24A8AC38}" srcId="{4CA1DE52-0027-416B-8CAF-1707B0A8744E}" destId="{A49E2F7E-41AC-4A7B-9AA6-3C10CA6A08BE}" srcOrd="4" destOrd="0" parTransId="{CFE0AF58-FC24-40B0-8D3E-86BFC619881B}" sibTransId="{07BDD76F-7626-4096-8588-1547CE54C3F9}"/>
    <dgm:cxn modelId="{5C3B55ED-FD7F-4DB6-B86F-1DE48FECA424}" srcId="{BF5ACA29-CF64-41F0-879E-352D20B3CF65}" destId="{F0B82CB2-E37A-475B-8CF9-6E0BFBA13EA6}" srcOrd="0" destOrd="0" parTransId="{DBD1698C-3634-4EFC-88CA-1AE45581E816}" sibTransId="{718021E2-B52F-4708-A6BE-F580863AD99D}"/>
    <dgm:cxn modelId="{7AC721F5-1BB9-46ED-B262-E199825B9B3F}" type="presOf" srcId="{F0B82CB2-E37A-475B-8CF9-6E0BFBA13EA6}" destId="{0F11C088-1D69-4874-98EF-173AA2A645AF}" srcOrd="0" destOrd="0" presId="urn:microsoft.com/office/officeart/2005/8/layout/list1"/>
    <dgm:cxn modelId="{CE0F0BF9-87DE-4228-81A1-0D61698BD189}" srcId="{69638401-08DD-4FE9-8337-3CCD9FAF8638}" destId="{98DD693A-EC7C-470B-BFA0-5D14025B4F68}" srcOrd="1" destOrd="0" parTransId="{98BF034C-A7C9-46ED-AC80-7E3557E11CFF}" sibTransId="{FCDA0642-4D46-4ACE-B7DF-9211A4D01D63}"/>
    <dgm:cxn modelId="{B64CA251-D52B-49AB-BC97-3FD50A5A696F}" type="presParOf" srcId="{A62650E3-0C2B-417E-B37D-BA9ABEDE5E02}" destId="{32E6BD2A-CB88-4901-AEA4-6F70727ED157}" srcOrd="0" destOrd="0" presId="urn:microsoft.com/office/officeart/2005/8/layout/list1"/>
    <dgm:cxn modelId="{B22C84BC-6B7E-4A43-9C50-12ABB89B8825}" type="presParOf" srcId="{32E6BD2A-CB88-4901-AEA4-6F70727ED157}" destId="{26F7F0C5-A415-4663-9E59-AE5F9AC365A8}" srcOrd="0" destOrd="0" presId="urn:microsoft.com/office/officeart/2005/8/layout/list1"/>
    <dgm:cxn modelId="{5F0D300B-A3ED-4EE3-A0C2-665BC68FB077}" type="presParOf" srcId="{32E6BD2A-CB88-4901-AEA4-6F70727ED157}" destId="{B34B30B5-F1FD-411C-8AEA-02727B364DA4}" srcOrd="1" destOrd="0" presId="urn:microsoft.com/office/officeart/2005/8/layout/list1"/>
    <dgm:cxn modelId="{CD4E3D9A-09CA-447F-995A-0BFAE750484C}" type="presParOf" srcId="{A62650E3-0C2B-417E-B37D-BA9ABEDE5E02}" destId="{2C2471D6-C426-42A2-9C71-8A23D318F462}" srcOrd="1" destOrd="0" presId="urn:microsoft.com/office/officeart/2005/8/layout/list1"/>
    <dgm:cxn modelId="{4FB6B42D-2340-4A25-9AB3-EA7C2FB535A7}" type="presParOf" srcId="{A62650E3-0C2B-417E-B37D-BA9ABEDE5E02}" destId="{E955E2D3-6342-4EFB-B9DF-3254CC9E2CCA}" srcOrd="2" destOrd="0" presId="urn:microsoft.com/office/officeart/2005/8/layout/list1"/>
    <dgm:cxn modelId="{6355A307-2A14-4CCF-94F7-61EDFC3D1012}" type="presParOf" srcId="{A62650E3-0C2B-417E-B37D-BA9ABEDE5E02}" destId="{CCD50F9A-52F1-4489-99D9-8C287E8ECB87}" srcOrd="3" destOrd="0" presId="urn:microsoft.com/office/officeart/2005/8/layout/list1"/>
    <dgm:cxn modelId="{FFA22A50-20CC-4CCE-9B60-A20CC79B0EEF}" type="presParOf" srcId="{A62650E3-0C2B-417E-B37D-BA9ABEDE5E02}" destId="{10D95834-2A2A-407E-8E33-58CE739051DC}" srcOrd="4" destOrd="0" presId="urn:microsoft.com/office/officeart/2005/8/layout/list1"/>
    <dgm:cxn modelId="{27D841CF-1DCB-45B2-8330-4CCE7688A528}" type="presParOf" srcId="{10D95834-2A2A-407E-8E33-58CE739051DC}" destId="{584EB652-F3B4-4DA2-BB09-85114F482533}" srcOrd="0" destOrd="0" presId="urn:microsoft.com/office/officeart/2005/8/layout/list1"/>
    <dgm:cxn modelId="{BA575203-88AA-4FE3-8392-090D287A4378}" type="presParOf" srcId="{10D95834-2A2A-407E-8E33-58CE739051DC}" destId="{6B581B21-238C-4CF1-9723-060F2D33F839}" srcOrd="1" destOrd="0" presId="urn:microsoft.com/office/officeart/2005/8/layout/list1"/>
    <dgm:cxn modelId="{92193718-610E-4916-ABB7-4163C8E5EC76}" type="presParOf" srcId="{A62650E3-0C2B-417E-B37D-BA9ABEDE5E02}" destId="{F706E3F3-5064-4C2A-90FD-59932EF2AE05}" srcOrd="5" destOrd="0" presId="urn:microsoft.com/office/officeart/2005/8/layout/list1"/>
    <dgm:cxn modelId="{381117C6-848A-4B9F-A1F1-8BF338254AAD}" type="presParOf" srcId="{A62650E3-0C2B-417E-B37D-BA9ABEDE5E02}" destId="{8D2CD020-88EE-48B0-9623-B9A9287F2465}" srcOrd="6" destOrd="0" presId="urn:microsoft.com/office/officeart/2005/8/layout/list1"/>
    <dgm:cxn modelId="{22210FD6-4CD2-4FCD-9AB4-520B3B2A5186}" type="presParOf" srcId="{A62650E3-0C2B-417E-B37D-BA9ABEDE5E02}" destId="{BA11E663-C9DF-4F50-9771-C116CFC1DFD3}" srcOrd="7" destOrd="0" presId="urn:microsoft.com/office/officeart/2005/8/layout/list1"/>
    <dgm:cxn modelId="{3734EDB1-F23D-4139-9771-B8626239BB1D}" type="presParOf" srcId="{A62650E3-0C2B-417E-B37D-BA9ABEDE5E02}" destId="{3B9DF1E6-7B0D-420C-A4FB-E189E356A81D}" srcOrd="8" destOrd="0" presId="urn:microsoft.com/office/officeart/2005/8/layout/list1"/>
    <dgm:cxn modelId="{63490BEB-57E6-486A-AB90-2A8A454106A2}" type="presParOf" srcId="{3B9DF1E6-7B0D-420C-A4FB-E189E356A81D}" destId="{CF6B2F8C-CE1C-4533-AF03-2F3363C19E24}" srcOrd="0" destOrd="0" presId="urn:microsoft.com/office/officeart/2005/8/layout/list1"/>
    <dgm:cxn modelId="{55A73CCB-69B8-415D-A62B-31DE00A94154}" type="presParOf" srcId="{3B9DF1E6-7B0D-420C-A4FB-E189E356A81D}" destId="{63A3A273-0F67-4E4B-8CF6-ADAD85C5F57D}" srcOrd="1" destOrd="0" presId="urn:microsoft.com/office/officeart/2005/8/layout/list1"/>
    <dgm:cxn modelId="{044FFDC6-712F-418C-A309-7F4AA512E8FF}" type="presParOf" srcId="{A62650E3-0C2B-417E-B37D-BA9ABEDE5E02}" destId="{218784D0-DCE5-46BD-AF3C-8EFCE001337C}" srcOrd="9" destOrd="0" presId="urn:microsoft.com/office/officeart/2005/8/layout/list1"/>
    <dgm:cxn modelId="{DA60A81E-EBB3-4ED1-8442-A0DC625A0F9E}" type="presParOf" srcId="{A62650E3-0C2B-417E-B37D-BA9ABEDE5E02}" destId="{CC605E9E-E2E8-4805-B16A-388C03975D59}" srcOrd="10" destOrd="0" presId="urn:microsoft.com/office/officeart/2005/8/layout/list1"/>
    <dgm:cxn modelId="{841326F0-F925-4617-AC2D-05F1D2FB5E99}" type="presParOf" srcId="{A62650E3-0C2B-417E-B37D-BA9ABEDE5E02}" destId="{BA7DFBA2-1169-4AF6-A70D-B35D813368D6}" srcOrd="11" destOrd="0" presId="urn:microsoft.com/office/officeart/2005/8/layout/list1"/>
    <dgm:cxn modelId="{4B611882-FACE-46E2-9BC2-0982FC6D8390}" type="presParOf" srcId="{A62650E3-0C2B-417E-B37D-BA9ABEDE5E02}" destId="{D2591C81-433F-4D4C-AAEF-1673A8569586}" srcOrd="12" destOrd="0" presId="urn:microsoft.com/office/officeart/2005/8/layout/list1"/>
    <dgm:cxn modelId="{4072A3FC-6C7D-444B-8874-E429A4CF6D14}" type="presParOf" srcId="{D2591C81-433F-4D4C-AAEF-1673A8569586}" destId="{6003B6B8-A09B-4DFB-B7CD-61BFF42971CA}" srcOrd="0" destOrd="0" presId="urn:microsoft.com/office/officeart/2005/8/layout/list1"/>
    <dgm:cxn modelId="{66B45CE0-A3F1-40AC-AA30-69EFC871C4F9}" type="presParOf" srcId="{D2591C81-433F-4D4C-AAEF-1673A8569586}" destId="{3A463E92-AEAC-4E16-95DC-EE23B0AE5A70}" srcOrd="1" destOrd="0" presId="urn:microsoft.com/office/officeart/2005/8/layout/list1"/>
    <dgm:cxn modelId="{B06C53A2-EDDC-4497-BCFE-9AA1A9C11701}" type="presParOf" srcId="{A62650E3-0C2B-417E-B37D-BA9ABEDE5E02}" destId="{4837916C-40E0-47C5-BCA0-2D28E71E37B8}" srcOrd="13" destOrd="0" presId="urn:microsoft.com/office/officeart/2005/8/layout/list1"/>
    <dgm:cxn modelId="{199D5558-A0DD-43E5-9D32-5BBD7027E3DB}" type="presParOf" srcId="{A62650E3-0C2B-417E-B37D-BA9ABEDE5E02}" destId="{0F11C088-1D69-4874-98EF-173AA2A645AF}" srcOrd="14" destOrd="0" presId="urn:microsoft.com/office/officeart/2005/8/layout/list1"/>
    <dgm:cxn modelId="{60269A3C-9122-4ACA-8349-B7E09E03C039}" type="presParOf" srcId="{A62650E3-0C2B-417E-B37D-BA9ABEDE5E02}" destId="{0FF621EB-578D-4815-BB71-5FC0914DAF76}" srcOrd="15" destOrd="0" presId="urn:microsoft.com/office/officeart/2005/8/layout/list1"/>
    <dgm:cxn modelId="{BF5DFE2C-24B7-413B-B8DD-285AA56B4A88}" type="presParOf" srcId="{A62650E3-0C2B-417E-B37D-BA9ABEDE5E02}" destId="{6F97600C-2F33-44C4-BCD3-872B775586EC}" srcOrd="16" destOrd="0" presId="urn:microsoft.com/office/officeart/2005/8/layout/list1"/>
    <dgm:cxn modelId="{CCE2E5B5-6E14-46A1-9111-CCFC2C6EA9C0}" type="presParOf" srcId="{6F97600C-2F33-44C4-BCD3-872B775586EC}" destId="{98C5186F-D312-4D37-AD7E-708D99746781}" srcOrd="0" destOrd="0" presId="urn:microsoft.com/office/officeart/2005/8/layout/list1"/>
    <dgm:cxn modelId="{0883E601-38A4-4639-8A29-7C6CA8534184}" type="presParOf" srcId="{6F97600C-2F33-44C4-BCD3-872B775586EC}" destId="{3310556F-F20A-4F5D-8563-74CCFE6DBC7C}" srcOrd="1" destOrd="0" presId="urn:microsoft.com/office/officeart/2005/8/layout/list1"/>
    <dgm:cxn modelId="{F3506F5A-CFC1-4EB8-B3BF-DABEFC11000D}" type="presParOf" srcId="{A62650E3-0C2B-417E-B37D-BA9ABEDE5E02}" destId="{0456C667-0F8E-4BC7-8676-2BF923B7AE8C}" srcOrd="17" destOrd="0" presId="urn:microsoft.com/office/officeart/2005/8/layout/list1"/>
    <dgm:cxn modelId="{D39BFEA1-6A94-4D19-8576-FA4D74977B7E}" type="presParOf" srcId="{A62650E3-0C2B-417E-B37D-BA9ABEDE5E02}" destId="{8B97F584-C604-46DA-B628-928ED63B0DA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FD1CE-7D16-4170-98D5-E023BB517B2C}">
      <dsp:nvSpPr>
        <dsp:cNvPr id="0" name=""/>
        <dsp:cNvSpPr/>
      </dsp:nvSpPr>
      <dsp:spPr>
        <a:xfrm>
          <a:off x="3328" y="56599"/>
          <a:ext cx="3245588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IMMUNODEPRIME</a:t>
          </a:r>
        </a:p>
      </dsp:txBody>
      <dsp:txXfrm>
        <a:off x="3328" y="56599"/>
        <a:ext cx="3245588" cy="460800"/>
      </dsp:txXfrm>
    </dsp:sp>
    <dsp:sp modelId="{44C4EB04-8558-4DC7-87C0-5F40D0E3FB26}">
      <dsp:nvSpPr>
        <dsp:cNvPr id="0" name=""/>
        <dsp:cNvSpPr/>
      </dsp:nvSpPr>
      <dsp:spPr>
        <a:xfrm>
          <a:off x="3328" y="517399"/>
          <a:ext cx="3245588" cy="31814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Neutropénie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Greffe de cellules souches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Mucite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 err="1"/>
            <a:t>GvH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Chimiothérapie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Transplantation d’organe</a:t>
          </a:r>
        </a:p>
      </dsp:txBody>
      <dsp:txXfrm>
        <a:off x="3328" y="517399"/>
        <a:ext cx="3245588" cy="3181454"/>
      </dsp:txXfrm>
    </dsp:sp>
    <dsp:sp modelId="{CD6088B4-F42A-4FAF-88F4-ABFC179183CA}">
      <dsp:nvSpPr>
        <dsp:cNvPr id="0" name=""/>
        <dsp:cNvSpPr/>
      </dsp:nvSpPr>
      <dsp:spPr>
        <a:xfrm>
          <a:off x="3703299" y="56599"/>
          <a:ext cx="3245588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NON IMMUNODEPRIME</a:t>
          </a:r>
        </a:p>
      </dsp:txBody>
      <dsp:txXfrm>
        <a:off x="3703299" y="56599"/>
        <a:ext cx="3245588" cy="460800"/>
      </dsp:txXfrm>
    </dsp:sp>
    <dsp:sp modelId="{E2974B3F-E20B-488C-8AD4-44438A666C9D}">
      <dsp:nvSpPr>
        <dsp:cNvPr id="0" name=""/>
        <dsp:cNvSpPr/>
      </dsp:nvSpPr>
      <dsp:spPr>
        <a:xfrm>
          <a:off x="3703299" y="517399"/>
          <a:ext cx="3245588" cy="31814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ATB à large spectre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Dialyse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Cathéter veineux central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solidFill>
                <a:schemeClr val="tx1"/>
              </a:solidFill>
            </a:rPr>
            <a:t>Administration </a:t>
          </a:r>
          <a:r>
            <a:rPr lang="fr-FR" sz="1600" kern="1200" dirty="0"/>
            <a:t>IV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Sévérité de la maladie sous-jacente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Nutrition parentérale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Chirurgie ou perforation GI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Colonisation préalable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Diabète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Durée de séjour en réanimation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Pancréatite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Sepsis</a:t>
          </a:r>
        </a:p>
      </dsp:txBody>
      <dsp:txXfrm>
        <a:off x="3703299" y="517399"/>
        <a:ext cx="3245588" cy="3181454"/>
      </dsp:txXfrm>
    </dsp:sp>
    <dsp:sp modelId="{BF233161-F106-49FA-BDB2-1A1B5BD88916}">
      <dsp:nvSpPr>
        <dsp:cNvPr id="0" name=""/>
        <dsp:cNvSpPr/>
      </dsp:nvSpPr>
      <dsp:spPr>
        <a:xfrm>
          <a:off x="7403269" y="56599"/>
          <a:ext cx="3245588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NOUVEAU NE</a:t>
          </a:r>
        </a:p>
      </dsp:txBody>
      <dsp:txXfrm>
        <a:off x="7403269" y="56599"/>
        <a:ext cx="3245588" cy="460800"/>
      </dsp:txXfrm>
    </dsp:sp>
    <dsp:sp modelId="{E07DBB43-DEED-42E9-8DF4-4AFDDBE9325C}">
      <dsp:nvSpPr>
        <dsp:cNvPr id="0" name=""/>
        <dsp:cNvSpPr/>
      </dsp:nvSpPr>
      <dsp:spPr>
        <a:xfrm>
          <a:off x="7403269" y="517399"/>
          <a:ext cx="3245588" cy="31814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Âge gestationnel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Score APGAR faible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Durée de séjour en réanimation néonatale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Anti-H2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Intubation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Maladie GI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Malformations congénitales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Choc</a:t>
          </a:r>
        </a:p>
      </dsp:txBody>
      <dsp:txXfrm>
        <a:off x="7403269" y="517399"/>
        <a:ext cx="3245588" cy="31814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FD1CE-7D16-4170-98D5-E023BB517B2C}">
      <dsp:nvSpPr>
        <dsp:cNvPr id="0" name=""/>
        <dsp:cNvSpPr/>
      </dsp:nvSpPr>
      <dsp:spPr>
        <a:xfrm>
          <a:off x="3328" y="56599"/>
          <a:ext cx="3245588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IMMUNODEPRIME</a:t>
          </a:r>
        </a:p>
      </dsp:txBody>
      <dsp:txXfrm>
        <a:off x="3328" y="56599"/>
        <a:ext cx="3245588" cy="460800"/>
      </dsp:txXfrm>
    </dsp:sp>
    <dsp:sp modelId="{44C4EB04-8558-4DC7-87C0-5F40D0E3FB26}">
      <dsp:nvSpPr>
        <dsp:cNvPr id="0" name=""/>
        <dsp:cNvSpPr/>
      </dsp:nvSpPr>
      <dsp:spPr>
        <a:xfrm>
          <a:off x="3328" y="517399"/>
          <a:ext cx="3245588" cy="31814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Neutropénie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Greffe de cellules souches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Mucite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 err="1"/>
            <a:t>GvH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b="1" kern="1200" dirty="0"/>
            <a:t>Chimiothérapie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Transplantation d’organe</a:t>
          </a:r>
        </a:p>
      </dsp:txBody>
      <dsp:txXfrm>
        <a:off x="3328" y="517399"/>
        <a:ext cx="3245588" cy="3181454"/>
      </dsp:txXfrm>
    </dsp:sp>
    <dsp:sp modelId="{CD6088B4-F42A-4FAF-88F4-ABFC179183CA}">
      <dsp:nvSpPr>
        <dsp:cNvPr id="0" name=""/>
        <dsp:cNvSpPr/>
      </dsp:nvSpPr>
      <dsp:spPr>
        <a:xfrm>
          <a:off x="3703299" y="56599"/>
          <a:ext cx="3245588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NON IMMUNODEPRIME</a:t>
          </a:r>
        </a:p>
      </dsp:txBody>
      <dsp:txXfrm>
        <a:off x="3703299" y="56599"/>
        <a:ext cx="3245588" cy="460800"/>
      </dsp:txXfrm>
    </dsp:sp>
    <dsp:sp modelId="{E2974B3F-E20B-488C-8AD4-44438A666C9D}">
      <dsp:nvSpPr>
        <dsp:cNvPr id="0" name=""/>
        <dsp:cNvSpPr/>
      </dsp:nvSpPr>
      <dsp:spPr>
        <a:xfrm>
          <a:off x="3703299" y="517399"/>
          <a:ext cx="3245588" cy="31814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b="1" kern="1200" dirty="0"/>
            <a:t>ATB à large spectre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b="1" kern="1200" dirty="0"/>
            <a:t>Dialyse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Cathéter veineux central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solidFill>
                <a:schemeClr val="tx1"/>
              </a:solidFill>
            </a:rPr>
            <a:t>Administration </a:t>
          </a:r>
          <a:r>
            <a:rPr lang="fr-FR" sz="1600" kern="1200" dirty="0"/>
            <a:t>IV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Sévérité de la maladie sous-jacente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Nutrition parentérale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b="1" kern="1200" dirty="0"/>
            <a:t>Chirurgie ou perforation GI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b="1" kern="1200" dirty="0"/>
            <a:t>Colonisation préalable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b="1" kern="1200" dirty="0"/>
            <a:t>Diabète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Durée de séjour en réanimation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Pancréatite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Sepsis</a:t>
          </a:r>
        </a:p>
      </dsp:txBody>
      <dsp:txXfrm>
        <a:off x="3703299" y="517399"/>
        <a:ext cx="3245588" cy="3181454"/>
      </dsp:txXfrm>
    </dsp:sp>
    <dsp:sp modelId="{BF233161-F106-49FA-BDB2-1A1B5BD88916}">
      <dsp:nvSpPr>
        <dsp:cNvPr id="0" name=""/>
        <dsp:cNvSpPr/>
      </dsp:nvSpPr>
      <dsp:spPr>
        <a:xfrm>
          <a:off x="7403269" y="56599"/>
          <a:ext cx="3245588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NOUVEAU NE</a:t>
          </a:r>
        </a:p>
      </dsp:txBody>
      <dsp:txXfrm>
        <a:off x="7403269" y="56599"/>
        <a:ext cx="3245588" cy="460800"/>
      </dsp:txXfrm>
    </dsp:sp>
    <dsp:sp modelId="{E07DBB43-DEED-42E9-8DF4-4AFDDBE9325C}">
      <dsp:nvSpPr>
        <dsp:cNvPr id="0" name=""/>
        <dsp:cNvSpPr/>
      </dsp:nvSpPr>
      <dsp:spPr>
        <a:xfrm>
          <a:off x="7403269" y="517399"/>
          <a:ext cx="3245588" cy="31814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Âge gestationnel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Score APGAR faible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Durée de séjour en réanimation néonatale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Anti-H2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Intubation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Maladie GI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Malformations congénitales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Choc</a:t>
          </a:r>
        </a:p>
      </dsp:txBody>
      <dsp:txXfrm>
        <a:off x="7403269" y="517399"/>
        <a:ext cx="3245588" cy="31814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980A6-AC76-409F-B183-BB6AD59F8F9C}">
      <dsp:nvSpPr>
        <dsp:cNvPr id="0" name=""/>
        <dsp:cNvSpPr/>
      </dsp:nvSpPr>
      <dsp:spPr>
        <a:xfrm>
          <a:off x="1524996" y="531112"/>
          <a:ext cx="2593591" cy="2181396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49D5DE-54CB-430B-828B-5082BFDDE471}">
      <dsp:nvSpPr>
        <dsp:cNvPr id="0" name=""/>
        <dsp:cNvSpPr/>
      </dsp:nvSpPr>
      <dsp:spPr>
        <a:xfrm>
          <a:off x="558790" y="1448132"/>
          <a:ext cx="1405634" cy="1405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TAP</a:t>
          </a:r>
        </a:p>
      </dsp:txBody>
      <dsp:txXfrm>
        <a:off x="558790" y="1448132"/>
        <a:ext cx="1405634" cy="1405634"/>
      </dsp:txXfrm>
    </dsp:sp>
    <dsp:sp modelId="{42176CA0-7D94-419D-B600-C6BFF12AF231}">
      <dsp:nvSpPr>
        <dsp:cNvPr id="0" name=""/>
        <dsp:cNvSpPr/>
      </dsp:nvSpPr>
      <dsp:spPr>
        <a:xfrm>
          <a:off x="5540350" y="531112"/>
          <a:ext cx="2593591" cy="2181396"/>
        </a:xfrm>
        <a:prstGeom prst="rect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A2B64D-24B9-4897-8F67-3F8C1A477469}">
      <dsp:nvSpPr>
        <dsp:cNvPr id="0" name=""/>
        <dsp:cNvSpPr/>
      </dsp:nvSpPr>
      <dsp:spPr>
        <a:xfrm>
          <a:off x="4574145" y="1448132"/>
          <a:ext cx="1405634" cy="1405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ETT/ETO</a:t>
          </a:r>
        </a:p>
      </dsp:txBody>
      <dsp:txXfrm>
        <a:off x="4574145" y="1448132"/>
        <a:ext cx="1405634" cy="1405634"/>
      </dsp:txXfrm>
    </dsp:sp>
    <dsp:sp modelId="{3A93E823-981C-4627-845A-08CFB6D08F8C}">
      <dsp:nvSpPr>
        <dsp:cNvPr id="0" name=""/>
        <dsp:cNvSpPr/>
      </dsp:nvSpPr>
      <dsp:spPr>
        <a:xfrm>
          <a:off x="9555705" y="531112"/>
          <a:ext cx="2593591" cy="2181396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580B7E-F2C9-4476-B17C-9545E1B6F914}">
      <dsp:nvSpPr>
        <dsp:cNvPr id="0" name=""/>
        <dsp:cNvSpPr/>
      </dsp:nvSpPr>
      <dsp:spPr>
        <a:xfrm>
          <a:off x="8589499" y="1448132"/>
          <a:ext cx="1405634" cy="1405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Fond d’</a:t>
          </a:r>
          <a:r>
            <a:rPr lang="fr-FR" sz="2400" kern="1200" dirty="0" err="1"/>
            <a:t>oeil</a:t>
          </a:r>
          <a:endParaRPr lang="fr-FR" sz="2400" kern="1200" dirty="0"/>
        </a:p>
      </dsp:txBody>
      <dsp:txXfrm>
        <a:off x="8589499" y="1448132"/>
        <a:ext cx="1405634" cy="14056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55E2D3-6342-4EFB-B9DF-3254CC9E2CCA}">
      <dsp:nvSpPr>
        <dsp:cNvPr id="0" name=""/>
        <dsp:cNvSpPr/>
      </dsp:nvSpPr>
      <dsp:spPr>
        <a:xfrm>
          <a:off x="0" y="283197"/>
          <a:ext cx="8324212" cy="576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6051" tIns="249936" rIns="64605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Rare résistance acquise</a:t>
          </a:r>
        </a:p>
      </dsp:txBody>
      <dsp:txXfrm>
        <a:off x="0" y="283197"/>
        <a:ext cx="8324212" cy="576450"/>
      </dsp:txXfrm>
    </dsp:sp>
    <dsp:sp modelId="{B34B30B5-F1FD-411C-8AEA-02727B364DA4}">
      <dsp:nvSpPr>
        <dsp:cNvPr id="0" name=""/>
        <dsp:cNvSpPr/>
      </dsp:nvSpPr>
      <dsp:spPr>
        <a:xfrm>
          <a:off x="416210" y="106077"/>
          <a:ext cx="5826948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245" tIns="0" rIns="22024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i="1" kern="1200" dirty="0"/>
            <a:t>C. </a:t>
          </a:r>
          <a:r>
            <a:rPr lang="fr-FR" sz="1600" i="1" kern="1200" dirty="0" err="1"/>
            <a:t>albicans</a:t>
          </a:r>
          <a:endParaRPr lang="fr-FR" sz="1600" i="1" kern="1200" dirty="0"/>
        </a:p>
      </dsp:txBody>
      <dsp:txXfrm>
        <a:off x="433503" y="123370"/>
        <a:ext cx="5792362" cy="319654"/>
      </dsp:txXfrm>
    </dsp:sp>
    <dsp:sp modelId="{8D2CD020-88EE-48B0-9623-B9A9287F2465}">
      <dsp:nvSpPr>
        <dsp:cNvPr id="0" name=""/>
        <dsp:cNvSpPr/>
      </dsp:nvSpPr>
      <dsp:spPr>
        <a:xfrm>
          <a:off x="0" y="1101567"/>
          <a:ext cx="8324212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6051" tIns="249936" rIns="64605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SSD/R au </a:t>
          </a:r>
          <a:r>
            <a:rPr lang="fr-FR" sz="1600" kern="1200" dirty="0" err="1"/>
            <a:t>fluconazole</a:t>
          </a:r>
          <a:r>
            <a:rPr lang="fr-FR" sz="1600" kern="1200" dirty="0"/>
            <a:t> (R :16,5%) et voriconazole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Résistance possible aux </a:t>
          </a:r>
          <a:r>
            <a:rPr lang="fr-FR" sz="1600" kern="1200" dirty="0" err="1"/>
            <a:t>échinocandines</a:t>
          </a:r>
          <a:r>
            <a:rPr lang="fr-FR" sz="1600" kern="1200" dirty="0"/>
            <a:t> (2,2%)</a:t>
          </a:r>
        </a:p>
      </dsp:txBody>
      <dsp:txXfrm>
        <a:off x="0" y="1101567"/>
        <a:ext cx="8324212" cy="831600"/>
      </dsp:txXfrm>
    </dsp:sp>
    <dsp:sp modelId="{6B581B21-238C-4CF1-9723-060F2D33F839}">
      <dsp:nvSpPr>
        <dsp:cNvPr id="0" name=""/>
        <dsp:cNvSpPr/>
      </dsp:nvSpPr>
      <dsp:spPr>
        <a:xfrm>
          <a:off x="416210" y="924447"/>
          <a:ext cx="5826948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245" tIns="0" rIns="22024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i="1" kern="1200" dirty="0"/>
            <a:t>C. </a:t>
          </a:r>
          <a:r>
            <a:rPr lang="fr-FR" sz="1600" i="1" kern="1200" dirty="0" err="1"/>
            <a:t>glabrata</a:t>
          </a:r>
          <a:endParaRPr lang="fr-FR" sz="1600" kern="1200" dirty="0"/>
        </a:p>
      </dsp:txBody>
      <dsp:txXfrm>
        <a:off x="433503" y="941740"/>
        <a:ext cx="5792362" cy="319654"/>
      </dsp:txXfrm>
    </dsp:sp>
    <dsp:sp modelId="{CC605E9E-E2E8-4805-B16A-388C03975D59}">
      <dsp:nvSpPr>
        <dsp:cNvPr id="0" name=""/>
        <dsp:cNvSpPr/>
      </dsp:nvSpPr>
      <dsp:spPr>
        <a:xfrm>
          <a:off x="0" y="2175087"/>
          <a:ext cx="8324212" cy="576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6051" tIns="249936" rIns="64605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Résistance au </a:t>
          </a:r>
          <a:r>
            <a:rPr lang="fr-FR" sz="1600" kern="1200" dirty="0" err="1"/>
            <a:t>fluconazole</a:t>
          </a:r>
          <a:r>
            <a:rPr lang="fr-FR" sz="1600" kern="1200" dirty="0"/>
            <a:t> et à la 5FC</a:t>
          </a:r>
        </a:p>
      </dsp:txBody>
      <dsp:txXfrm>
        <a:off x="0" y="2175087"/>
        <a:ext cx="8324212" cy="576450"/>
      </dsp:txXfrm>
    </dsp:sp>
    <dsp:sp modelId="{63A3A273-0F67-4E4B-8CF6-ADAD85C5F57D}">
      <dsp:nvSpPr>
        <dsp:cNvPr id="0" name=""/>
        <dsp:cNvSpPr/>
      </dsp:nvSpPr>
      <dsp:spPr>
        <a:xfrm>
          <a:off x="416210" y="1997967"/>
          <a:ext cx="5826948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245" tIns="0" rIns="22024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i="1" kern="1200" dirty="0"/>
            <a:t>C. </a:t>
          </a:r>
          <a:r>
            <a:rPr lang="fr-FR" sz="1600" i="1" kern="1200" dirty="0" err="1"/>
            <a:t>krusei</a:t>
          </a:r>
          <a:endParaRPr lang="fr-FR" sz="1600" kern="1200" dirty="0"/>
        </a:p>
      </dsp:txBody>
      <dsp:txXfrm>
        <a:off x="433503" y="2015260"/>
        <a:ext cx="5792362" cy="319654"/>
      </dsp:txXfrm>
    </dsp:sp>
    <dsp:sp modelId="{0F11C088-1D69-4874-98EF-173AA2A645AF}">
      <dsp:nvSpPr>
        <dsp:cNvPr id="0" name=""/>
        <dsp:cNvSpPr/>
      </dsp:nvSpPr>
      <dsp:spPr>
        <a:xfrm>
          <a:off x="0" y="2993457"/>
          <a:ext cx="8324212" cy="793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6051" tIns="249936" rIns="64605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Résistance possible aux azolés (</a:t>
          </a:r>
          <a:r>
            <a:rPr lang="fr-FR" sz="1600" kern="1200" dirty="0" err="1"/>
            <a:t>Fluconazole</a:t>
          </a:r>
          <a:r>
            <a:rPr lang="fr-FR" sz="1600" kern="1200" dirty="0"/>
            <a:t> R : 6,9 %;  Voriconazole R : 2,5%) et à la 5FC</a:t>
          </a:r>
        </a:p>
      </dsp:txBody>
      <dsp:txXfrm>
        <a:off x="0" y="2993457"/>
        <a:ext cx="8324212" cy="793800"/>
      </dsp:txXfrm>
    </dsp:sp>
    <dsp:sp modelId="{3A463E92-AEAC-4E16-95DC-EE23B0AE5A70}">
      <dsp:nvSpPr>
        <dsp:cNvPr id="0" name=""/>
        <dsp:cNvSpPr/>
      </dsp:nvSpPr>
      <dsp:spPr>
        <a:xfrm>
          <a:off x="416210" y="2816337"/>
          <a:ext cx="5826948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245" tIns="0" rIns="22024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i="1" kern="1200" dirty="0"/>
            <a:t>C. </a:t>
          </a:r>
          <a:r>
            <a:rPr lang="fr-FR" sz="1600" i="1" kern="1200" dirty="0" err="1"/>
            <a:t>tropicalis</a:t>
          </a:r>
          <a:endParaRPr lang="fr-FR" sz="1600" kern="1200" dirty="0"/>
        </a:p>
      </dsp:txBody>
      <dsp:txXfrm>
        <a:off x="433503" y="2833630"/>
        <a:ext cx="5792362" cy="319654"/>
      </dsp:txXfrm>
    </dsp:sp>
    <dsp:sp modelId="{8B97F584-C604-46DA-B628-928ED63B0DA1}">
      <dsp:nvSpPr>
        <dsp:cNvPr id="0" name=""/>
        <dsp:cNvSpPr/>
      </dsp:nvSpPr>
      <dsp:spPr>
        <a:xfrm>
          <a:off x="0" y="4029177"/>
          <a:ext cx="8324212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6051" tIns="249936" rIns="64605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CMI aux </a:t>
          </a:r>
          <a:r>
            <a:rPr lang="fr-FR" sz="1600" kern="1200" dirty="0" err="1"/>
            <a:t>échinocandines</a:t>
          </a:r>
          <a:r>
            <a:rPr lang="fr-FR" sz="1600" kern="1200" dirty="0"/>
            <a:t> plus élevées </a:t>
          </a:r>
          <a:r>
            <a:rPr lang="fr-FR" sz="1600" i="1" kern="1200" dirty="0"/>
            <a:t>in vitro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Résistance possible aux azolés (</a:t>
          </a:r>
          <a:r>
            <a:rPr lang="fr-FR" sz="1600" kern="1200" dirty="0" err="1"/>
            <a:t>Fluconazole</a:t>
          </a:r>
          <a:r>
            <a:rPr lang="fr-FR" sz="1600" kern="1200" dirty="0"/>
            <a:t> R : 6,1%;  Voriconazole R : 8,9%)</a:t>
          </a:r>
        </a:p>
      </dsp:txBody>
      <dsp:txXfrm>
        <a:off x="0" y="4029177"/>
        <a:ext cx="8324212" cy="831600"/>
      </dsp:txXfrm>
    </dsp:sp>
    <dsp:sp modelId="{3310556F-F20A-4F5D-8563-74CCFE6DBC7C}">
      <dsp:nvSpPr>
        <dsp:cNvPr id="0" name=""/>
        <dsp:cNvSpPr/>
      </dsp:nvSpPr>
      <dsp:spPr>
        <a:xfrm>
          <a:off x="416210" y="3852057"/>
          <a:ext cx="5826948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245" tIns="0" rIns="22024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i="1" kern="1200" dirty="0"/>
            <a:t>C. </a:t>
          </a:r>
          <a:r>
            <a:rPr lang="fr-FR" sz="1600" i="1" kern="1200" dirty="0" err="1"/>
            <a:t>parapsilosis</a:t>
          </a:r>
          <a:endParaRPr lang="fr-FR" sz="1600" kern="1200" dirty="0"/>
        </a:p>
      </dsp:txBody>
      <dsp:txXfrm>
        <a:off x="433503" y="3869350"/>
        <a:ext cx="5792362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2EB57-6869-482A-8669-CD6F949C2033}" type="datetimeFigureOut">
              <a:rPr lang="fr-FR" smtClean="0"/>
              <a:t>12/04/2024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25048-4C8D-4693-A047-FCC7140EE8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4406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/>
              <a:t>04/02/2020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23A26EE-715B-4C3F-BA4A-26A4DF486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9889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04/02/2020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26EE-715B-4C3F-BA4A-26A4DF486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6125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/>
              <a:t>04/02/2020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23A26EE-715B-4C3F-BA4A-26A4DF486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757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04/02/2020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923A26EE-715B-4C3F-BA4A-26A4DF486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6422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/>
              <a:t>04/02/2020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23A26EE-715B-4C3F-BA4A-26A4DF486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099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04/02/2020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26EE-715B-4C3F-BA4A-26A4DF486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301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04/02/2020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26EE-715B-4C3F-BA4A-26A4DF486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8922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04/02/2020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26EE-715B-4C3F-BA4A-26A4DF486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2499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04/02/2020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26EE-715B-4C3F-BA4A-26A4DF486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2284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/>
              <a:t>04/02/2020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23A26EE-715B-4C3F-BA4A-26A4DF486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061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04/02/2020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26EE-715B-4C3F-BA4A-26A4DF486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65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fr-FR"/>
              <a:t>04/02/2020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23A26EE-715B-4C3F-BA4A-26A4DF48614E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8461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Mr D – 75 ans – Dt2 – HTA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26EE-715B-4C3F-BA4A-26A4DF48614E}" type="slidenum">
              <a:rPr lang="fr-FR" smtClean="0"/>
              <a:t>1</a:t>
            </a:fld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A17DB7-D9B7-420F-ABE2-B90A46237F0B}"/>
              </a:ext>
            </a:extLst>
          </p:cNvPr>
          <p:cNvSpPr/>
          <p:nvPr/>
        </p:nvSpPr>
        <p:spPr>
          <a:xfrm>
            <a:off x="182325" y="2618412"/>
            <a:ext cx="6686477" cy="80936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Flèche : droite 19">
            <a:extLst>
              <a:ext uri="{FF2B5EF4-FFF2-40B4-BE49-F238E27FC236}">
                <a16:creationId xmlns:a16="http://schemas.microsoft.com/office/drawing/2014/main" id="{DAD1C1AB-382B-44B3-828D-A38C876D594D}"/>
              </a:ext>
            </a:extLst>
          </p:cNvPr>
          <p:cNvSpPr/>
          <p:nvPr/>
        </p:nvSpPr>
        <p:spPr>
          <a:xfrm>
            <a:off x="435077" y="3606853"/>
            <a:ext cx="11321846" cy="167860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2638848-8F09-4588-877A-CE6CAB106318}"/>
              </a:ext>
            </a:extLst>
          </p:cNvPr>
          <p:cNvSpPr/>
          <p:nvPr/>
        </p:nvSpPr>
        <p:spPr>
          <a:xfrm>
            <a:off x="2821860" y="541146"/>
            <a:ext cx="3305165" cy="117421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D9AD7D6-A60B-42CE-9281-B7A143D7B5A1}"/>
              </a:ext>
            </a:extLst>
          </p:cNvPr>
          <p:cNvSpPr/>
          <p:nvPr/>
        </p:nvSpPr>
        <p:spPr>
          <a:xfrm>
            <a:off x="8070540" y="5686213"/>
            <a:ext cx="2468858" cy="79811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endParaRPr lang="fr-FR"/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2358DBB6-2D94-4C03-8F24-C7B5D0AFF9AA}"/>
              </a:ext>
            </a:extLst>
          </p:cNvPr>
          <p:cNvGrpSpPr/>
          <p:nvPr/>
        </p:nvGrpSpPr>
        <p:grpSpPr>
          <a:xfrm>
            <a:off x="854243" y="4868196"/>
            <a:ext cx="4620126" cy="1399742"/>
            <a:chOff x="-466810" y="1977480"/>
            <a:chExt cx="4620126" cy="1399742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0494102-F903-4C15-8BB7-95C2F5DBDAD2}"/>
                </a:ext>
              </a:extLst>
            </p:cNvPr>
            <p:cNvSpPr/>
            <p:nvPr/>
          </p:nvSpPr>
          <p:spPr>
            <a:xfrm>
              <a:off x="-466810" y="2657323"/>
              <a:ext cx="4620126" cy="71989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400" kern="1200" dirty="0">
                  <a:solidFill>
                    <a:sysClr val="windowText" lastClr="000000"/>
                  </a:solidFill>
                </a:rPr>
                <a:t>11/2019  : </a:t>
              </a:r>
              <a:r>
                <a:rPr lang="fr-FR" sz="1400" b="1" dirty="0" err="1">
                  <a:solidFill>
                    <a:srgbClr val="C00000"/>
                  </a:solidFill>
                </a:rPr>
                <a:t>Candidémie</a:t>
              </a:r>
              <a:r>
                <a:rPr lang="fr-FR" sz="1400" dirty="0">
                  <a:solidFill>
                    <a:sysClr val="windowText" lastClr="000000"/>
                  </a:solidFill>
                </a:rPr>
                <a:t> à point de départ urinaire à </a:t>
              </a:r>
            </a:p>
            <a:p>
              <a:r>
                <a:rPr lang="fr-FR" sz="1400" i="1" dirty="0">
                  <a:solidFill>
                    <a:sysClr val="windowText" lastClr="000000"/>
                  </a:solidFill>
                </a:rPr>
                <a:t>C. </a:t>
              </a:r>
              <a:r>
                <a:rPr lang="fr-FR" sz="1400" i="1" dirty="0" err="1">
                  <a:solidFill>
                    <a:sysClr val="windowText" lastClr="000000"/>
                  </a:solidFill>
                </a:rPr>
                <a:t>glabrata</a:t>
              </a:r>
              <a:r>
                <a:rPr lang="fr-FR" sz="1400" i="1" dirty="0">
                  <a:solidFill>
                    <a:sysClr val="windowText" lastClr="000000"/>
                  </a:solidFill>
                </a:rPr>
                <a:t> </a:t>
              </a:r>
              <a:r>
                <a:rPr lang="fr-FR" sz="1400" dirty="0">
                  <a:solidFill>
                    <a:sysClr val="windowText" lastClr="000000"/>
                  </a:solidFill>
                </a:rPr>
                <a:t>SSD </a:t>
              </a:r>
              <a:r>
                <a:rPr lang="fr-FR" sz="1400" dirty="0" err="1">
                  <a:solidFill>
                    <a:sysClr val="windowText" lastClr="000000"/>
                  </a:solidFill>
                </a:rPr>
                <a:t>Fluconazole</a:t>
              </a:r>
              <a:r>
                <a:rPr lang="fr-FR" sz="1400" dirty="0">
                  <a:solidFill>
                    <a:sysClr val="windowText" lastClr="000000"/>
                  </a:solidFill>
                </a:rPr>
                <a:t> traitée par </a:t>
              </a:r>
              <a:r>
                <a:rPr lang="fr-FR" sz="1400" b="1" dirty="0" err="1">
                  <a:solidFill>
                    <a:srgbClr val="4AAC79"/>
                  </a:solidFill>
                </a:rPr>
                <a:t>Caspofungine</a:t>
              </a:r>
              <a:endParaRPr lang="fr-FR" sz="1400" b="1" dirty="0">
                <a:solidFill>
                  <a:srgbClr val="4AAC79"/>
                </a:solidFill>
              </a:endParaRPr>
            </a:p>
          </p:txBody>
        </p: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4964F4F8-0D0F-4F95-B947-01BBFFE7BF17}"/>
                </a:ext>
              </a:extLst>
            </p:cNvPr>
            <p:cNvCxnSpPr>
              <a:cxnSpLocks/>
            </p:cNvCxnSpPr>
            <p:nvPr/>
          </p:nvCxnSpPr>
          <p:spPr>
            <a:xfrm>
              <a:off x="652554" y="1977480"/>
              <a:ext cx="0" cy="679843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59C47B6D-6A27-4C47-A055-E31FED5FECBC}"/>
              </a:ext>
            </a:extLst>
          </p:cNvPr>
          <p:cNvGrpSpPr/>
          <p:nvPr/>
        </p:nvGrpSpPr>
        <p:grpSpPr>
          <a:xfrm>
            <a:off x="3674170" y="2874755"/>
            <a:ext cx="3968319" cy="1139379"/>
            <a:chOff x="435077" y="3086392"/>
            <a:chExt cx="3968319" cy="1139379"/>
          </a:xfrm>
          <a:solidFill>
            <a:schemeClr val="bg1"/>
          </a:solidFill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AEA9516-AADF-4FD3-9D93-1B86AE440AA8}"/>
                </a:ext>
              </a:extLst>
            </p:cNvPr>
            <p:cNvSpPr/>
            <p:nvPr/>
          </p:nvSpPr>
          <p:spPr>
            <a:xfrm>
              <a:off x="435077" y="3086392"/>
              <a:ext cx="3968319" cy="729683"/>
            </a:xfrm>
            <a:prstGeom prst="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0" indent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>
                  <a:solidFill>
                    <a:sysClr val="windowText" lastClr="000000"/>
                  </a:solidFill>
                </a:rPr>
                <a:t>23/09/20 : </a:t>
              </a:r>
              <a:r>
                <a:rPr lang="fr-FR" sz="1400" b="1" kern="1200" dirty="0">
                  <a:solidFill>
                    <a:sysClr val="windowText" lastClr="000000"/>
                  </a:solidFill>
                </a:rPr>
                <a:t>Cure d’une hernie inguinale droite étranglée avec pose de prothèse</a:t>
              </a:r>
            </a:p>
          </p:txBody>
        </p: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651D7E03-5D1B-4D65-B36A-9BD57D7914BC}"/>
                </a:ext>
              </a:extLst>
            </p:cNvPr>
            <p:cNvCxnSpPr>
              <a:cxnSpLocks/>
            </p:cNvCxnSpPr>
            <p:nvPr/>
          </p:nvCxnSpPr>
          <p:spPr>
            <a:xfrm>
              <a:off x="781235" y="3826276"/>
              <a:ext cx="0" cy="399495"/>
            </a:xfrm>
            <a:prstGeom prst="line">
              <a:avLst/>
            </a:prstGeom>
            <a:grp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AB008D5-882D-4B3F-B0C9-C0BA2B462AE0}"/>
              </a:ext>
            </a:extLst>
          </p:cNvPr>
          <p:cNvGrpSpPr/>
          <p:nvPr/>
        </p:nvGrpSpPr>
        <p:grpSpPr>
          <a:xfrm>
            <a:off x="182325" y="2508936"/>
            <a:ext cx="3309021" cy="2348541"/>
            <a:chOff x="182325" y="2508936"/>
            <a:chExt cx="3309021" cy="2348541"/>
          </a:xfrm>
        </p:grpSpPr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01C36B60-22FE-4B62-806A-53E339122FD6}"/>
                </a:ext>
              </a:extLst>
            </p:cNvPr>
            <p:cNvGrpSpPr/>
            <p:nvPr/>
          </p:nvGrpSpPr>
          <p:grpSpPr>
            <a:xfrm>
              <a:off x="182325" y="2508936"/>
              <a:ext cx="3309021" cy="1716835"/>
              <a:chOff x="106897" y="2508936"/>
              <a:chExt cx="4296499" cy="1716835"/>
            </a:xfrm>
            <a:solidFill>
              <a:schemeClr val="bg1"/>
            </a:solidFill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4549AF5-9DB8-4659-A395-F4E22B67CFB3}"/>
                  </a:ext>
                </a:extLst>
              </p:cNvPr>
              <p:cNvSpPr/>
              <p:nvPr/>
            </p:nvSpPr>
            <p:spPr>
              <a:xfrm>
                <a:off x="106897" y="2508936"/>
                <a:ext cx="4296499" cy="1307139"/>
              </a:xfrm>
              <a:prstGeom prst="rect">
                <a:avLst/>
              </a:prstGeom>
              <a:grp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0" indent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400" b="1" kern="1200" dirty="0">
                    <a:solidFill>
                      <a:sysClr val="windowText" lastClr="000000"/>
                    </a:solidFill>
                  </a:rPr>
                  <a:t>Adénocarcinome colique </a:t>
                </a:r>
                <a:r>
                  <a:rPr lang="fr-FR" sz="1400" kern="1200" dirty="0">
                    <a:solidFill>
                      <a:sysClr val="windowText" lastClr="000000"/>
                    </a:solidFill>
                  </a:rPr>
                  <a:t>métastatique (foie, poumon et os) → </a:t>
                </a:r>
                <a:r>
                  <a:rPr lang="fr-FR" sz="1400" b="1" kern="1200" dirty="0">
                    <a:solidFill>
                      <a:sysClr val="windowText" lastClr="000000"/>
                    </a:solidFill>
                  </a:rPr>
                  <a:t>colectomie</a:t>
                </a:r>
                <a:r>
                  <a:rPr lang="fr-FR" sz="1400" kern="1200" dirty="0">
                    <a:solidFill>
                      <a:sysClr val="windowText" lastClr="000000"/>
                    </a:solidFill>
                  </a:rPr>
                  <a:t> gauche avec colostomie.</a:t>
                </a:r>
              </a:p>
              <a:p>
                <a:pPr marL="0" lvl="0" indent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400" kern="1200" dirty="0" err="1">
                    <a:solidFill>
                      <a:sysClr val="windowText" lastClr="000000"/>
                    </a:solidFill>
                  </a:rPr>
                  <a:t>Urétéronéphrose</a:t>
                </a:r>
                <a:r>
                  <a:rPr lang="fr-FR" sz="1400" kern="1200" dirty="0">
                    <a:solidFill>
                      <a:sysClr val="windowText" lastClr="000000"/>
                    </a:solidFill>
                  </a:rPr>
                  <a:t> → résection de l’uretère gauche + </a:t>
                </a:r>
                <a:r>
                  <a:rPr lang="fr-FR" sz="1400" b="1" kern="1200" dirty="0">
                    <a:solidFill>
                      <a:sysClr val="windowText" lastClr="000000"/>
                    </a:solidFill>
                  </a:rPr>
                  <a:t>sonde JJ</a:t>
                </a:r>
              </a:p>
            </p:txBody>
          </p:sp>
          <p:cxnSp>
            <p:nvCxnSpPr>
              <p:cNvPr id="9" name="Connecteur droit 8">
                <a:extLst>
                  <a:ext uri="{FF2B5EF4-FFF2-40B4-BE49-F238E27FC236}">
                    <a16:creationId xmlns:a16="http://schemas.microsoft.com/office/drawing/2014/main" id="{AB9455D9-CA30-4780-82AD-4472CC8204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1235" y="3826276"/>
                <a:ext cx="0" cy="399495"/>
              </a:xfrm>
              <a:prstGeom prst="line">
                <a:avLst/>
              </a:prstGeom>
              <a:grpFill/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118EAE6-1203-46DC-BB4F-A4EF21CAA852}"/>
                </a:ext>
              </a:extLst>
            </p:cNvPr>
            <p:cNvSpPr/>
            <p:nvPr/>
          </p:nvSpPr>
          <p:spPr>
            <a:xfrm>
              <a:off x="451243" y="4041470"/>
              <a:ext cx="500102" cy="81600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fr-FR" sz="1400" kern="1200" dirty="0">
                  <a:solidFill>
                    <a:sysClr val="windowText" lastClr="000000"/>
                  </a:solidFill>
                </a:rPr>
                <a:t>10/2019</a:t>
              </a:r>
              <a:endParaRPr lang="fr-FR" sz="14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5CF1F101-3483-42E1-8069-E680067FB1F3}"/>
              </a:ext>
            </a:extLst>
          </p:cNvPr>
          <p:cNvGrpSpPr/>
          <p:nvPr/>
        </p:nvGrpSpPr>
        <p:grpSpPr>
          <a:xfrm>
            <a:off x="6169429" y="4868197"/>
            <a:ext cx="3968319" cy="1878832"/>
            <a:chOff x="-2096150" y="4581833"/>
            <a:chExt cx="3968319" cy="795457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DC31F99C-A19E-49CB-ADCB-D6854A93F24B}"/>
                </a:ext>
              </a:extLst>
            </p:cNvPr>
            <p:cNvSpPr/>
            <p:nvPr/>
          </p:nvSpPr>
          <p:spPr>
            <a:xfrm>
              <a:off x="-2096150" y="4694590"/>
              <a:ext cx="3968319" cy="6827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0" indent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>
                  <a:solidFill>
                    <a:schemeClr val="tx1"/>
                  </a:solidFill>
                </a:rPr>
                <a:t>25/11, SAU : traumatisme crânien.</a:t>
              </a:r>
            </a:p>
            <a:p>
              <a:pPr marL="0" lvl="0" indent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>
                  <a:solidFill>
                    <a:schemeClr val="tx1"/>
                  </a:solidFill>
                </a:rPr>
                <a:t>Apyrétique (36,5 °C)</a:t>
              </a:r>
            </a:p>
            <a:p>
              <a:pPr marL="285750" lvl="0" indent="-28575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FR" sz="1200" kern="1200" dirty="0">
                  <a:solidFill>
                    <a:schemeClr val="tx1"/>
                  </a:solidFill>
                </a:rPr>
                <a:t>GB : 2,2 G/L, PNN : 2,1 G/L, </a:t>
              </a:r>
              <a:r>
                <a:rPr lang="fr-FR" sz="1200" b="1" kern="1200" dirty="0">
                  <a:solidFill>
                    <a:schemeClr val="tx1"/>
                  </a:solidFill>
                </a:rPr>
                <a:t>Ly : 0,1 G/L</a:t>
              </a:r>
              <a:r>
                <a:rPr lang="fr-FR" sz="1200" kern="1200" dirty="0">
                  <a:solidFill>
                    <a:schemeClr val="tx1"/>
                  </a:solidFill>
                </a:rPr>
                <a:t>, </a:t>
              </a:r>
              <a:r>
                <a:rPr lang="fr-FR" sz="1200" b="1" kern="1200" dirty="0" err="1">
                  <a:solidFill>
                    <a:schemeClr val="tx1"/>
                  </a:solidFill>
                </a:rPr>
                <a:t>Hb</a:t>
              </a:r>
              <a:r>
                <a:rPr lang="fr-FR" sz="1200" b="1" kern="1200" dirty="0">
                  <a:solidFill>
                    <a:schemeClr val="tx1"/>
                  </a:solidFill>
                </a:rPr>
                <a:t> : 92 g/L, </a:t>
              </a:r>
              <a:r>
                <a:rPr lang="fr-FR" sz="1200" b="1" kern="1200" dirty="0" err="1">
                  <a:solidFill>
                    <a:schemeClr val="tx1"/>
                  </a:solidFill>
                </a:rPr>
                <a:t>Plq</a:t>
              </a:r>
              <a:r>
                <a:rPr lang="fr-FR" sz="1200" b="1" kern="1200" dirty="0">
                  <a:solidFill>
                    <a:schemeClr val="tx1"/>
                  </a:solidFill>
                </a:rPr>
                <a:t> : 31 G/L,</a:t>
              </a:r>
            </a:p>
            <a:p>
              <a:pPr marL="285750" lvl="0" indent="-28575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fr-FR" sz="1200" b="1" kern="1200" dirty="0">
                  <a:solidFill>
                    <a:schemeClr val="tx1"/>
                  </a:solidFill>
                </a:rPr>
                <a:t>Prot : 53 g/L, Na : 123 </a:t>
              </a:r>
              <a:r>
                <a:rPr lang="fr-FR" sz="1200" b="1" kern="1200" dirty="0" err="1">
                  <a:solidFill>
                    <a:schemeClr val="tx1"/>
                  </a:solidFill>
                </a:rPr>
                <a:t>mmol</a:t>
              </a:r>
              <a:r>
                <a:rPr lang="fr-FR" sz="1200" b="1" kern="1200" dirty="0">
                  <a:solidFill>
                    <a:schemeClr val="tx1"/>
                  </a:solidFill>
                </a:rPr>
                <a:t>/L</a:t>
              </a:r>
              <a:r>
                <a:rPr lang="fr-FR" sz="1200" kern="1200" dirty="0">
                  <a:solidFill>
                    <a:schemeClr val="tx1"/>
                  </a:solidFill>
                </a:rPr>
                <a:t>, K : 4,4 </a:t>
              </a:r>
              <a:r>
                <a:rPr lang="fr-FR" sz="1200" kern="1200" dirty="0" err="1">
                  <a:solidFill>
                    <a:schemeClr val="tx1"/>
                  </a:solidFill>
                </a:rPr>
                <a:t>mmol</a:t>
              </a:r>
              <a:r>
                <a:rPr lang="fr-FR" sz="1200" kern="1200" dirty="0">
                  <a:solidFill>
                    <a:schemeClr val="tx1"/>
                  </a:solidFill>
                </a:rPr>
                <a:t>/L, </a:t>
              </a:r>
            </a:p>
            <a:p>
              <a:pPr marL="285750" lvl="0" indent="-28575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fr-FR" sz="1200" b="1" kern="1200" dirty="0">
                  <a:solidFill>
                    <a:schemeClr val="tx1"/>
                  </a:solidFill>
                </a:rPr>
                <a:t>Cl : 86 </a:t>
              </a:r>
              <a:r>
                <a:rPr lang="fr-FR" sz="1200" b="1" kern="1200" dirty="0" err="1">
                  <a:solidFill>
                    <a:schemeClr val="tx1"/>
                  </a:solidFill>
                </a:rPr>
                <a:t>mmol</a:t>
              </a:r>
              <a:r>
                <a:rPr lang="fr-FR" sz="1200" b="1" kern="1200" dirty="0">
                  <a:solidFill>
                    <a:schemeClr val="tx1"/>
                  </a:solidFill>
                </a:rPr>
                <a:t>/L, CRP : 55,9 mg/L</a:t>
              </a:r>
            </a:p>
          </p:txBody>
        </p:sp>
        <p:cxnSp>
          <p:nvCxnSpPr>
            <p:cNvPr id="58" name="Connecteur droit 57">
              <a:extLst>
                <a:ext uri="{FF2B5EF4-FFF2-40B4-BE49-F238E27FC236}">
                  <a16:creationId xmlns:a16="http://schemas.microsoft.com/office/drawing/2014/main" id="{2B6D8C84-0A99-45A5-B8F0-88E4275DA0A5}"/>
                </a:ext>
              </a:extLst>
            </p:cNvPr>
            <p:cNvCxnSpPr>
              <a:cxnSpLocks/>
            </p:cNvCxnSpPr>
            <p:nvPr/>
          </p:nvCxnSpPr>
          <p:spPr>
            <a:xfrm>
              <a:off x="-543468" y="4581833"/>
              <a:ext cx="0" cy="112757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F17D5ADB-5B8E-4841-AE56-E6E8A3AFDC00}"/>
              </a:ext>
            </a:extLst>
          </p:cNvPr>
          <p:cNvSpPr/>
          <p:nvPr/>
        </p:nvSpPr>
        <p:spPr>
          <a:xfrm>
            <a:off x="7788604" y="1997831"/>
            <a:ext cx="3968319" cy="145809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400" kern="1200" dirty="0">
                <a:solidFill>
                  <a:schemeClr val="tx1"/>
                </a:solidFill>
              </a:rPr>
              <a:t>26/11 :  </a:t>
            </a:r>
            <a:r>
              <a:rPr lang="fr-FR" sz="1400" b="1" kern="1200" dirty="0">
                <a:solidFill>
                  <a:schemeClr val="tx1"/>
                </a:solidFill>
              </a:rPr>
              <a:t>Transfert en oncologie</a:t>
            </a:r>
          </a:p>
          <a:p>
            <a:pPr marL="742950" lvl="1" indent="-28575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fr-FR" sz="1200" kern="1200" dirty="0">
                <a:solidFill>
                  <a:schemeClr val="tx1"/>
                </a:solidFill>
              </a:rPr>
              <a:t>OMI, ascite et épanchement pleural</a:t>
            </a:r>
          </a:p>
          <a:p>
            <a:pPr marL="1200150" lvl="2" indent="-28575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fr-FR" sz="1200" kern="1200" dirty="0">
                <a:solidFill>
                  <a:schemeClr val="tx1"/>
                </a:solidFill>
              </a:rPr>
              <a:t>Spironolactone </a:t>
            </a:r>
          </a:p>
          <a:p>
            <a:pPr marL="742950" lvl="1" indent="-28575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fr-FR" sz="1200" kern="1200" dirty="0">
                <a:solidFill>
                  <a:schemeClr val="tx1"/>
                </a:solidFill>
              </a:rPr>
              <a:t>Douleurs neuropathiques et sciatalgie </a:t>
            </a:r>
          </a:p>
          <a:p>
            <a:pPr marL="1200150" lvl="2" indent="-28575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fr-FR" sz="1200" kern="1200" dirty="0" err="1">
                <a:solidFill>
                  <a:schemeClr val="tx1"/>
                </a:solidFill>
              </a:rPr>
              <a:t>Prégabaline</a:t>
            </a:r>
            <a:r>
              <a:rPr lang="fr-FR" sz="1200" kern="1200" dirty="0">
                <a:solidFill>
                  <a:schemeClr val="tx1"/>
                </a:solidFill>
              </a:rPr>
              <a:t> + paracétamol + oxycodone + </a:t>
            </a:r>
            <a:r>
              <a:rPr lang="fr-FR" sz="1200" b="1" kern="1200" dirty="0">
                <a:solidFill>
                  <a:srgbClr val="4AAC79"/>
                </a:solidFill>
              </a:rPr>
              <a:t>méthylprednisolone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DBFD87F-682F-4F95-B761-00F67780EC80}"/>
              </a:ext>
            </a:extLst>
          </p:cNvPr>
          <p:cNvSpPr/>
          <p:nvPr/>
        </p:nvSpPr>
        <p:spPr>
          <a:xfrm>
            <a:off x="4388851" y="4032792"/>
            <a:ext cx="3333260" cy="809367"/>
          </a:xfrm>
          <a:prstGeom prst="rect">
            <a:avLst/>
          </a:prstGeom>
          <a:solidFill>
            <a:schemeClr val="bg2">
              <a:alpha val="51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10/20-11/20 :  AEG et sciatalgie → Antalgie par </a:t>
            </a:r>
            <a:r>
              <a:rPr lang="fr-FR" sz="1400" b="1" dirty="0">
                <a:solidFill>
                  <a:srgbClr val="4AAC79"/>
                </a:solidFill>
              </a:rPr>
              <a:t>Méthylprednisolone</a:t>
            </a:r>
            <a:r>
              <a:rPr lang="fr-FR" sz="1400" dirty="0">
                <a:solidFill>
                  <a:schemeClr val="tx1"/>
                </a:solidFill>
              </a:rPr>
              <a:t> 40mg/j et radiothérapies palliatives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00CB4F06-2E70-413A-99EB-D2A52402F6A1}"/>
              </a:ext>
            </a:extLst>
          </p:cNvPr>
          <p:cNvGrpSpPr/>
          <p:nvPr/>
        </p:nvGrpSpPr>
        <p:grpSpPr>
          <a:xfrm>
            <a:off x="3491346" y="4769569"/>
            <a:ext cx="5089237" cy="335653"/>
            <a:chOff x="3491346" y="4769569"/>
            <a:chExt cx="5089237" cy="335653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3A8A489-8570-46D1-AA92-933E36ED62AD}"/>
                </a:ext>
              </a:extLst>
            </p:cNvPr>
            <p:cNvSpPr/>
            <p:nvPr/>
          </p:nvSpPr>
          <p:spPr>
            <a:xfrm>
              <a:off x="3592945" y="4769569"/>
              <a:ext cx="4987638" cy="3356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kern="1200" dirty="0">
                  <a:solidFill>
                    <a:schemeClr val="accent6"/>
                  </a:solidFill>
                </a:rPr>
                <a:t>07/01/20-17/11/20 : Chimiothérapie </a:t>
              </a:r>
              <a:endParaRPr lang="fr-FR" sz="1400" dirty="0">
                <a:solidFill>
                  <a:schemeClr val="accent6"/>
                </a:solidFill>
              </a:endParaRPr>
            </a:p>
          </p:txBody>
        </p:sp>
        <p:cxnSp>
          <p:nvCxnSpPr>
            <p:cNvPr id="16" name="Connecteur droit avec flèche 15">
              <a:extLst>
                <a:ext uri="{FF2B5EF4-FFF2-40B4-BE49-F238E27FC236}">
                  <a16:creationId xmlns:a16="http://schemas.microsoft.com/office/drawing/2014/main" id="{EF55369F-A7CB-439A-8D30-BE68AEF8A009}"/>
                </a:ext>
              </a:extLst>
            </p:cNvPr>
            <p:cNvCxnSpPr>
              <a:cxnSpLocks/>
            </p:cNvCxnSpPr>
            <p:nvPr/>
          </p:nvCxnSpPr>
          <p:spPr>
            <a:xfrm>
              <a:off x="3491346" y="4834080"/>
              <a:ext cx="4151143" cy="0"/>
            </a:xfrm>
            <a:prstGeom prst="straightConnector1">
              <a:avLst/>
            </a:prstGeom>
            <a:ln w="38100">
              <a:solidFill>
                <a:schemeClr val="accent6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DB1EE0EF-7F2C-4B37-9589-AADD78BA1624}"/>
              </a:ext>
            </a:extLst>
          </p:cNvPr>
          <p:cNvCxnSpPr>
            <a:cxnSpLocks/>
          </p:cNvCxnSpPr>
          <p:nvPr/>
        </p:nvCxnSpPr>
        <p:spPr>
          <a:xfrm>
            <a:off x="8052037" y="3455921"/>
            <a:ext cx="1" cy="558213"/>
          </a:xfrm>
          <a:prstGeom prst="lin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60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Facteurs de risque de </a:t>
            </a:r>
            <a:r>
              <a:rPr lang="fr-FR" dirty="0" err="1"/>
              <a:t>candidemie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04/02/2020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26EE-715B-4C3F-BA4A-26A4DF48614E}" type="slidenum">
              <a:rPr lang="fr-FR" smtClean="0"/>
              <a:t>10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AB10E9B-8B0B-4140-AA00-1EE7B2276F8C}"/>
              </a:ext>
            </a:extLst>
          </p:cNvPr>
          <p:cNvSpPr txBox="1"/>
          <p:nvPr/>
        </p:nvSpPr>
        <p:spPr>
          <a:xfrm>
            <a:off x="769906" y="6034452"/>
            <a:ext cx="352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Mc </a:t>
            </a:r>
            <a:r>
              <a:rPr lang="fr-FR" sz="1400" dirty="0" err="1"/>
              <a:t>Carty</a:t>
            </a:r>
            <a:r>
              <a:rPr lang="fr-FR" sz="1400" dirty="0"/>
              <a:t> </a:t>
            </a:r>
            <a:r>
              <a:rPr lang="fr-FR" sz="1400" i="1" dirty="0"/>
              <a:t>et al</a:t>
            </a:r>
            <a:r>
              <a:rPr lang="fr-FR" sz="1400" dirty="0"/>
              <a:t>. </a:t>
            </a:r>
            <a:r>
              <a:rPr lang="en-US" sz="1400" dirty="0"/>
              <a:t>Infect </a:t>
            </a:r>
            <a:r>
              <a:rPr lang="en-US" sz="1400" dirty="0" err="1"/>
              <a:t>Dis</a:t>
            </a:r>
            <a:r>
              <a:rPr lang="en-US" sz="1400" dirty="0"/>
              <a:t> </a:t>
            </a:r>
            <a:r>
              <a:rPr lang="en-US" sz="1400" dirty="0" err="1"/>
              <a:t>Clin</a:t>
            </a:r>
            <a:r>
              <a:rPr lang="en-US" sz="1400" dirty="0"/>
              <a:t> North Am</a:t>
            </a:r>
            <a:r>
              <a:rPr lang="fr-FR" sz="1400" dirty="0"/>
              <a:t>. 2016</a:t>
            </a:r>
          </a:p>
        </p:txBody>
      </p:sp>
      <p:graphicFrame>
        <p:nvGraphicFramePr>
          <p:cNvPr id="14" name="Espace réservé du contenu 13">
            <a:extLst>
              <a:ext uri="{FF2B5EF4-FFF2-40B4-BE49-F238E27FC236}">
                <a16:creationId xmlns:a16="http://schemas.microsoft.com/office/drawing/2014/main" id="{B6375578-9C1C-4267-981B-B61D007DAF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0795206"/>
              </p:ext>
            </p:extLst>
          </p:nvPr>
        </p:nvGraphicFramePr>
        <p:xfrm>
          <a:off x="769906" y="1997477"/>
          <a:ext cx="10652187" cy="3755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Croix 16">
            <a:extLst>
              <a:ext uri="{FF2B5EF4-FFF2-40B4-BE49-F238E27FC236}">
                <a16:creationId xmlns:a16="http://schemas.microsoft.com/office/drawing/2014/main" id="{A6AEFAD4-9E63-4C39-A016-6155F0B30F3D}"/>
              </a:ext>
            </a:extLst>
          </p:cNvPr>
          <p:cNvSpPr/>
          <p:nvPr/>
        </p:nvSpPr>
        <p:spPr>
          <a:xfrm>
            <a:off x="2824580" y="4845174"/>
            <a:ext cx="469782" cy="467732"/>
          </a:xfrm>
          <a:prstGeom prst="plus">
            <a:avLst>
              <a:gd name="adj" fmla="val 363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 : droite 18">
            <a:extLst>
              <a:ext uri="{FF2B5EF4-FFF2-40B4-BE49-F238E27FC236}">
                <a16:creationId xmlns:a16="http://schemas.microsoft.com/office/drawing/2014/main" id="{7DFA54B2-D931-4E98-B0FF-7D4575C12510}"/>
              </a:ext>
            </a:extLst>
          </p:cNvPr>
          <p:cNvSpPr/>
          <p:nvPr/>
        </p:nvSpPr>
        <p:spPr>
          <a:xfrm>
            <a:off x="3446017" y="4845174"/>
            <a:ext cx="941033" cy="4677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Croix 19">
            <a:extLst>
              <a:ext uri="{FF2B5EF4-FFF2-40B4-BE49-F238E27FC236}">
                <a16:creationId xmlns:a16="http://schemas.microsoft.com/office/drawing/2014/main" id="{758CE46C-7467-4B38-970D-FB2E56EAEB97}"/>
              </a:ext>
            </a:extLst>
          </p:cNvPr>
          <p:cNvSpPr/>
          <p:nvPr/>
        </p:nvSpPr>
        <p:spPr>
          <a:xfrm rot="10800000">
            <a:off x="8897639" y="4845174"/>
            <a:ext cx="469782" cy="467732"/>
          </a:xfrm>
          <a:prstGeom prst="plus">
            <a:avLst>
              <a:gd name="adj" fmla="val 363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 : droite 20">
            <a:extLst>
              <a:ext uri="{FF2B5EF4-FFF2-40B4-BE49-F238E27FC236}">
                <a16:creationId xmlns:a16="http://schemas.microsoft.com/office/drawing/2014/main" id="{8AB79B45-3878-4133-A1A7-D64B28729FDF}"/>
              </a:ext>
            </a:extLst>
          </p:cNvPr>
          <p:cNvSpPr/>
          <p:nvPr/>
        </p:nvSpPr>
        <p:spPr>
          <a:xfrm rot="10800000">
            <a:off x="7804951" y="4845174"/>
            <a:ext cx="941033" cy="4677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2991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Hémoculture du 08/12 par ponction franche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1134" y="5676368"/>
            <a:ext cx="5796713" cy="92466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sz="1600" dirty="0" err="1"/>
              <a:t>Blastoconidies</a:t>
            </a:r>
            <a:r>
              <a:rPr lang="fr-FR" sz="1600" dirty="0"/>
              <a:t> ellipsoïdales (3,4 x 2,0 µm) bourgeonnantes. </a:t>
            </a:r>
          </a:p>
          <a:p>
            <a:pPr marL="0" indent="0">
              <a:buNone/>
            </a:pPr>
            <a:r>
              <a:rPr lang="fr-FR" sz="1600" dirty="0"/>
              <a:t>Absence de </a:t>
            </a:r>
            <a:r>
              <a:rPr lang="fr-FR" sz="1600" dirty="0" err="1"/>
              <a:t>pseudomycélium</a:t>
            </a:r>
            <a:r>
              <a:rPr lang="fr-FR" sz="1600" dirty="0"/>
              <a:t>.</a:t>
            </a:r>
          </a:p>
          <a:p>
            <a:pPr marL="0" indent="0">
              <a:buNone/>
            </a:pPr>
            <a:endParaRPr lang="fr-FR" sz="1600" i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3" t="14533" r="22066" b="9866"/>
          <a:stretch/>
        </p:blipFill>
        <p:spPr>
          <a:xfrm>
            <a:off x="7907618" y="3267226"/>
            <a:ext cx="2764988" cy="26937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34" y="3344581"/>
            <a:ext cx="2855115" cy="2139279"/>
          </a:xfrm>
          <a:prstGeom prst="rect">
            <a:avLst/>
          </a:prstGeom>
        </p:spPr>
      </p:pic>
      <p:pic>
        <p:nvPicPr>
          <p:cNvPr id="1026" name="Picture 2" descr="\\hmn-cifs-hnas.wprod.ds.aphp.fr\shares\PARASITOLOGIE-MYCOLOGIE\10 HOPITAL\8_Photos_Myco_Para\Calcofluor_ED\Untitled25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772" y="3344581"/>
            <a:ext cx="2856247" cy="213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411496" y="5960951"/>
            <a:ext cx="4539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sz="1500" dirty="0">
                <a:solidFill>
                  <a:schemeClr val="tx2"/>
                </a:solidFill>
              </a:rPr>
              <a:t>Identification par </a:t>
            </a:r>
            <a:r>
              <a:rPr lang="fr-FR" sz="1500" dirty="0" err="1">
                <a:solidFill>
                  <a:schemeClr val="tx2"/>
                </a:solidFill>
              </a:rPr>
              <a:t>Maldi</a:t>
            </a:r>
            <a:r>
              <a:rPr lang="fr-FR" sz="1500" dirty="0">
                <a:solidFill>
                  <a:schemeClr val="tx2"/>
                </a:solidFill>
              </a:rPr>
              <a:t>-TOF : C. </a:t>
            </a:r>
            <a:r>
              <a:rPr lang="fr-FR" sz="1500" dirty="0" err="1">
                <a:solidFill>
                  <a:schemeClr val="tx2"/>
                </a:solidFill>
              </a:rPr>
              <a:t>glabrata</a:t>
            </a:r>
            <a:endParaRPr lang="fr-FR" sz="1500" dirty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endParaRPr lang="fr-FR" sz="1600" i="1" dirty="0"/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7066340" y="1883229"/>
            <a:ext cx="4544468" cy="1482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600" dirty="0" err="1"/>
              <a:t>Réisolement</a:t>
            </a:r>
            <a:r>
              <a:rPr lang="fr-FR" sz="1600" dirty="0"/>
              <a:t> sur :</a:t>
            </a:r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fr-FR" dirty="0"/>
              <a:t>gélose Sabouraud + ATB : 35 °C et 27°C</a:t>
            </a:r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fr-FR" dirty="0"/>
              <a:t>gélose </a:t>
            </a:r>
            <a:r>
              <a:rPr lang="fr-FR" dirty="0" err="1"/>
              <a:t>Chromagar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®</a:t>
            </a:r>
            <a:r>
              <a:rPr lang="fr-FR" dirty="0"/>
              <a:t> à 35°C </a:t>
            </a:r>
          </a:p>
          <a:p>
            <a:pPr marL="0" indent="0">
              <a:buSzPct val="100000"/>
              <a:buNone/>
            </a:pPr>
            <a:r>
              <a:rPr lang="fr-FR" sz="1600" dirty="0"/>
              <a:t>Colonies roses humides sur </a:t>
            </a:r>
            <a:r>
              <a:rPr lang="fr-FR" sz="1600" dirty="0" err="1"/>
              <a:t>Chromagar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®</a:t>
            </a:r>
            <a:endParaRPr lang="fr-FR" sz="1600" dirty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803534" y="2294717"/>
            <a:ext cx="5767885" cy="9246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/>
              <a:t>Examen</a:t>
            </a:r>
            <a:r>
              <a:rPr lang="fr-FR" sz="1600" i="1" dirty="0"/>
              <a:t> </a:t>
            </a:r>
            <a:r>
              <a:rPr lang="fr-FR" sz="1600" dirty="0"/>
              <a:t>direct : présence de nombreuses levures à l’état frais et </a:t>
            </a:r>
            <a:r>
              <a:rPr lang="fr-FR" sz="1600" dirty="0" err="1"/>
              <a:t>Calcofluor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®</a:t>
            </a:r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159226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Hémoculture du 08/12 par ponction franche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04/02/2020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26EE-715B-4C3F-BA4A-26A4DF48614E}" type="slidenum">
              <a:rPr lang="fr-FR" smtClean="0"/>
              <a:t>12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0" t="15631" r="16267" b="1526"/>
          <a:stretch/>
        </p:blipFill>
        <p:spPr>
          <a:xfrm rot="5400000">
            <a:off x="-83573" y="1955713"/>
            <a:ext cx="3747260" cy="36762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Flèche droite 14"/>
          <p:cNvSpPr/>
          <p:nvPr/>
        </p:nvSpPr>
        <p:spPr>
          <a:xfrm>
            <a:off x="3628187" y="3900881"/>
            <a:ext cx="393090" cy="393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droite 15"/>
          <p:cNvSpPr/>
          <p:nvPr/>
        </p:nvSpPr>
        <p:spPr>
          <a:xfrm>
            <a:off x="6315127" y="3900881"/>
            <a:ext cx="429036" cy="393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748117"/>
              </p:ext>
            </p:extLst>
          </p:nvPr>
        </p:nvGraphicFramePr>
        <p:xfrm>
          <a:off x="6777243" y="2000403"/>
          <a:ext cx="5225867" cy="4194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4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9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57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974">
                  <a:extLst>
                    <a:ext uri="{9D8B030D-6E8A-4147-A177-3AD203B41FA5}">
                      <a16:colId xmlns:a16="http://schemas.microsoft.com/office/drawing/2014/main" val="2994933681"/>
                    </a:ext>
                  </a:extLst>
                </a:gridCol>
                <a:gridCol w="1158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25861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Molécule</a:t>
                      </a:r>
                      <a:r>
                        <a:rPr lang="fr-FR" sz="1400" baseline="0" dirty="0"/>
                        <a:t>s testées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CMI µg/</a:t>
                      </a:r>
                      <a:r>
                        <a:rPr lang="fr-FR" sz="1400" dirty="0" err="1"/>
                        <a:t>mL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Valeurs </a:t>
                      </a:r>
                    </a:p>
                    <a:p>
                      <a:pPr algn="ctr"/>
                      <a:r>
                        <a:rPr lang="fr-FR" sz="1400" dirty="0"/>
                        <a:t>ETEST</a:t>
                      </a:r>
                      <a:r>
                        <a:rPr lang="fr-FR" sz="1000" dirty="0"/>
                        <a:t>®</a:t>
                      </a:r>
                      <a:r>
                        <a:rPr lang="fr-FR" sz="1400" dirty="0"/>
                        <a:t> &gt;R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ECOFF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Sensibilités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923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5-Flucytosine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&gt;32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V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2569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/>
                        <a:t>Amphotéricine</a:t>
                      </a:r>
                      <a:r>
                        <a:rPr lang="fr-FR" sz="1400" dirty="0"/>
                        <a:t>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923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/>
                        <a:t>Fluconazole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&gt;256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R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96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/>
                        <a:t>Voriconazole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0,19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96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/>
                        <a:t>Micafungine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0,25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0,03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R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96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/>
                        <a:t>Anidulafungine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0,06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R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96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/>
                        <a:t>Caspofungine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&gt;32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R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292744"/>
                  </a:ext>
                </a:extLst>
              </a:tr>
            </a:tbl>
          </a:graphicData>
        </a:graphic>
      </p:graphicFrame>
      <p:grpSp>
        <p:nvGrpSpPr>
          <p:cNvPr id="21" name="Groupe 20">
            <a:extLst>
              <a:ext uri="{FF2B5EF4-FFF2-40B4-BE49-F238E27FC236}">
                <a16:creationId xmlns:a16="http://schemas.microsoft.com/office/drawing/2014/main" id="{4422F5F9-5BC3-4579-8623-3A6330647A6D}"/>
              </a:ext>
            </a:extLst>
          </p:cNvPr>
          <p:cNvGrpSpPr/>
          <p:nvPr/>
        </p:nvGrpSpPr>
        <p:grpSpPr>
          <a:xfrm>
            <a:off x="213453" y="5760781"/>
            <a:ext cx="6455818" cy="989013"/>
            <a:chOff x="862001" y="5809831"/>
            <a:chExt cx="9388423" cy="621223"/>
          </a:xfrm>
        </p:grpSpPr>
        <p:sp>
          <p:nvSpPr>
            <p:cNvPr id="22" name="Rectangle à coins arrondis 5">
              <a:extLst>
                <a:ext uri="{FF2B5EF4-FFF2-40B4-BE49-F238E27FC236}">
                  <a16:creationId xmlns:a16="http://schemas.microsoft.com/office/drawing/2014/main" id="{32B5DECE-0D08-4815-8553-C7ECC3F11021}"/>
                </a:ext>
              </a:extLst>
            </p:cNvPr>
            <p:cNvSpPr/>
            <p:nvPr/>
          </p:nvSpPr>
          <p:spPr>
            <a:xfrm>
              <a:off x="1674515" y="5809831"/>
              <a:ext cx="8575909" cy="62122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fr-F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2F865C5-5B97-483F-A5F0-519852603CD2}"/>
                </a:ext>
              </a:extLst>
            </p:cNvPr>
            <p:cNvSpPr/>
            <p:nvPr/>
          </p:nvSpPr>
          <p:spPr>
            <a:xfrm>
              <a:off x="1683660" y="5900926"/>
              <a:ext cx="8493464" cy="367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600" dirty="0"/>
                <a:t>Souche résistante au </a:t>
              </a:r>
              <a:r>
                <a:rPr lang="fr-FR" sz="1600" dirty="0" err="1"/>
                <a:t>fluconazole</a:t>
              </a:r>
              <a:r>
                <a:rPr lang="fr-FR" sz="1600" dirty="0"/>
                <a:t> et aux </a:t>
              </a:r>
              <a:r>
                <a:rPr lang="fr-FR" sz="1600" dirty="0" err="1"/>
                <a:t>échinocandines</a:t>
              </a:r>
              <a:r>
                <a:rPr lang="fr-FR" sz="1600" dirty="0"/>
                <a:t>. CMI élevée à la 5FC (phénotype non sauvage).</a:t>
              </a:r>
            </a:p>
          </p:txBody>
        </p:sp>
        <p:sp>
          <p:nvSpPr>
            <p:cNvPr id="24" name="Flèche droite 8">
              <a:extLst>
                <a:ext uri="{FF2B5EF4-FFF2-40B4-BE49-F238E27FC236}">
                  <a16:creationId xmlns:a16="http://schemas.microsoft.com/office/drawing/2014/main" id="{97CB043D-EFE8-45BC-A3AA-812EC78311B9}"/>
                </a:ext>
              </a:extLst>
            </p:cNvPr>
            <p:cNvSpPr/>
            <p:nvPr/>
          </p:nvSpPr>
          <p:spPr>
            <a:xfrm>
              <a:off x="862001" y="5872827"/>
              <a:ext cx="655495" cy="4754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4065371" y="2575249"/>
            <a:ext cx="2127096" cy="2808514"/>
            <a:chOff x="7367745" y="2510422"/>
            <a:chExt cx="2169447" cy="2889504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33" t="21333" r="30459" b="59467"/>
            <a:stretch/>
          </p:blipFill>
          <p:spPr>
            <a:xfrm rot="16200000">
              <a:off x="7057263" y="3565746"/>
              <a:ext cx="2880357" cy="778065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66" t="56311" r="28596" b="27555"/>
            <a:stretch/>
          </p:blipFill>
          <p:spPr>
            <a:xfrm rot="5400000">
              <a:off x="7769564" y="3627332"/>
              <a:ext cx="2884538" cy="650718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0" t="22451" r="37399" b="21372"/>
            <a:stretch/>
          </p:blipFill>
          <p:spPr>
            <a:xfrm rot="10800000">
              <a:off x="7367745" y="2510422"/>
              <a:ext cx="740664" cy="28895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212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Mr D – 75 ans – Dt2 – HTA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26EE-715B-4C3F-BA4A-26A4DF48614E}" type="slidenum">
              <a:rPr lang="fr-FR" smtClean="0"/>
              <a:t>13</a:t>
            </a:fld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A17DB7-D9B7-420F-ABE2-B90A46237F0B}"/>
              </a:ext>
            </a:extLst>
          </p:cNvPr>
          <p:cNvSpPr/>
          <p:nvPr/>
        </p:nvSpPr>
        <p:spPr>
          <a:xfrm>
            <a:off x="182325" y="2618412"/>
            <a:ext cx="6686477" cy="80936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Flèche : droite 19">
            <a:extLst>
              <a:ext uri="{FF2B5EF4-FFF2-40B4-BE49-F238E27FC236}">
                <a16:creationId xmlns:a16="http://schemas.microsoft.com/office/drawing/2014/main" id="{DAD1C1AB-382B-44B3-828D-A38C876D594D}"/>
              </a:ext>
            </a:extLst>
          </p:cNvPr>
          <p:cNvSpPr/>
          <p:nvPr/>
        </p:nvSpPr>
        <p:spPr>
          <a:xfrm>
            <a:off x="435077" y="3606853"/>
            <a:ext cx="11321846" cy="167860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2638848-8F09-4588-877A-CE6CAB106318}"/>
              </a:ext>
            </a:extLst>
          </p:cNvPr>
          <p:cNvSpPr/>
          <p:nvPr/>
        </p:nvSpPr>
        <p:spPr>
          <a:xfrm>
            <a:off x="2821860" y="541146"/>
            <a:ext cx="3305165" cy="117421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1B04C516-F2B8-4943-A2FA-43BE3462FBE6}"/>
              </a:ext>
            </a:extLst>
          </p:cNvPr>
          <p:cNvGrpSpPr/>
          <p:nvPr/>
        </p:nvGrpSpPr>
        <p:grpSpPr>
          <a:xfrm>
            <a:off x="3410261" y="4857477"/>
            <a:ext cx="2677555" cy="1626846"/>
            <a:chOff x="-323177" y="2158679"/>
            <a:chExt cx="2854711" cy="1298367"/>
          </a:xfrm>
          <a:solidFill>
            <a:schemeClr val="bg1"/>
          </a:solidFill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B02AD8F-9550-47F4-AA74-05D23CAC61E3}"/>
                </a:ext>
              </a:extLst>
            </p:cNvPr>
            <p:cNvSpPr/>
            <p:nvPr/>
          </p:nvSpPr>
          <p:spPr>
            <a:xfrm>
              <a:off x="-323177" y="2547168"/>
              <a:ext cx="2854711" cy="909878"/>
            </a:xfrm>
            <a:prstGeom prst="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0" indent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>
                  <a:solidFill>
                    <a:sysClr val="windowText" lastClr="000000"/>
                  </a:solidFill>
                </a:rPr>
                <a:t>04/12 : Introduction </a:t>
              </a:r>
              <a:r>
                <a:rPr lang="fr-FR" sz="1400" b="1" kern="1200" dirty="0">
                  <a:solidFill>
                    <a:srgbClr val="4AAC79"/>
                  </a:solidFill>
                </a:rPr>
                <a:t>Tazocilline</a:t>
              </a:r>
              <a:endParaRPr lang="fr-FR" sz="1400" b="1" kern="1200" dirty="0">
                <a:solidFill>
                  <a:srgbClr val="C00000"/>
                </a:solidFill>
              </a:endParaRPr>
            </a:p>
            <a:p>
              <a:pPr marL="0" lvl="0" indent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>
                  <a:solidFill>
                    <a:sysClr val="windowText" lastClr="000000"/>
                  </a:solidFill>
                </a:rPr>
                <a:t>→ Hémocultures </a:t>
              </a:r>
              <a:r>
                <a:rPr lang="fr-FR" sz="1400" dirty="0">
                  <a:solidFill>
                    <a:sysClr val="windowText" lastClr="000000"/>
                  </a:solidFill>
                </a:rPr>
                <a:t>: négatives</a:t>
              </a:r>
              <a:endParaRPr lang="fr-FR" sz="1400" kern="1200" dirty="0">
                <a:solidFill>
                  <a:sysClr val="windowText" lastClr="000000"/>
                </a:solidFill>
              </a:endParaRPr>
            </a:p>
            <a:p>
              <a:pPr marL="0" lvl="0" indent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dirty="0">
                  <a:solidFill>
                    <a:sysClr val="windowText" lastClr="000000"/>
                  </a:solidFill>
                </a:rPr>
                <a:t>→ </a:t>
              </a:r>
              <a:r>
                <a:rPr lang="fr-FR" sz="1400" b="1" dirty="0">
                  <a:solidFill>
                    <a:srgbClr val="C00000"/>
                  </a:solidFill>
                </a:rPr>
                <a:t>ECBU positif à </a:t>
              </a:r>
              <a:r>
                <a:rPr lang="fr-FR" sz="1400" b="1" i="1" dirty="0">
                  <a:solidFill>
                    <a:srgbClr val="C00000"/>
                  </a:solidFill>
                </a:rPr>
                <a:t>C. </a:t>
              </a:r>
              <a:r>
                <a:rPr lang="fr-FR" sz="1400" b="1" i="1" dirty="0" err="1">
                  <a:solidFill>
                    <a:srgbClr val="C00000"/>
                  </a:solidFill>
                </a:rPr>
                <a:t>glabrata</a:t>
              </a:r>
              <a:r>
                <a:rPr lang="fr-FR" sz="1400" b="1" i="1" dirty="0">
                  <a:solidFill>
                    <a:srgbClr val="C00000"/>
                  </a:solidFill>
                </a:rPr>
                <a:t> </a:t>
              </a:r>
              <a:r>
                <a:rPr lang="fr-FR" sz="1400" b="1" dirty="0">
                  <a:solidFill>
                    <a:srgbClr val="C00000"/>
                  </a:solidFill>
                </a:rPr>
                <a:t>multirésistant</a:t>
              </a:r>
              <a:endParaRPr lang="fr-FR" sz="1400" b="1" kern="1200" dirty="0">
                <a:solidFill>
                  <a:srgbClr val="C00000"/>
                </a:solidFill>
              </a:endParaRPr>
            </a:p>
          </p:txBody>
        </p: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75A4F5E4-8F34-4ABF-B4B2-B06A9D89CCFF}"/>
                </a:ext>
              </a:extLst>
            </p:cNvPr>
            <p:cNvCxnSpPr>
              <a:cxnSpLocks/>
            </p:cNvCxnSpPr>
            <p:nvPr/>
          </p:nvCxnSpPr>
          <p:spPr>
            <a:xfrm>
              <a:off x="755991" y="2158679"/>
              <a:ext cx="0" cy="388489"/>
            </a:xfrm>
            <a:prstGeom prst="line">
              <a:avLst/>
            </a:prstGeom>
            <a:grp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64818E19-ACC1-4F26-8765-F2B4FF7F1948}"/>
              </a:ext>
            </a:extLst>
          </p:cNvPr>
          <p:cNvGrpSpPr/>
          <p:nvPr/>
        </p:nvGrpSpPr>
        <p:grpSpPr>
          <a:xfrm>
            <a:off x="2707019" y="4459832"/>
            <a:ext cx="3275470" cy="370149"/>
            <a:chOff x="1650409" y="4678288"/>
            <a:chExt cx="4987638" cy="370149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1C112BF-0A8E-42CF-BA53-B50643970A08}"/>
                </a:ext>
              </a:extLst>
            </p:cNvPr>
            <p:cNvSpPr/>
            <p:nvPr/>
          </p:nvSpPr>
          <p:spPr>
            <a:xfrm>
              <a:off x="1650409" y="4678288"/>
              <a:ext cx="4987638" cy="3356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kern="1200" dirty="0">
                  <a:solidFill>
                    <a:srgbClr val="C00000"/>
                  </a:solidFill>
                </a:rPr>
                <a:t>03/12-04/12 : </a:t>
              </a:r>
              <a:r>
                <a:rPr lang="fr-FR" sz="1400" b="1" kern="1200" dirty="0">
                  <a:solidFill>
                    <a:srgbClr val="C00000"/>
                  </a:solidFill>
                </a:rPr>
                <a:t>Pics fébriles </a:t>
              </a:r>
              <a:endParaRPr lang="fr-FR" sz="14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47" name="Connecteur droit avec flèche 46">
              <a:extLst>
                <a:ext uri="{FF2B5EF4-FFF2-40B4-BE49-F238E27FC236}">
                  <a16:creationId xmlns:a16="http://schemas.microsoft.com/office/drawing/2014/main" id="{32469A52-3976-4B5B-9859-007F81C374BB}"/>
                </a:ext>
              </a:extLst>
            </p:cNvPr>
            <p:cNvCxnSpPr>
              <a:cxnSpLocks/>
            </p:cNvCxnSpPr>
            <p:nvPr/>
          </p:nvCxnSpPr>
          <p:spPr>
            <a:xfrm>
              <a:off x="3592945" y="5048437"/>
              <a:ext cx="748762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DF5740C-DAE5-4118-A4C8-090B5F30A330}"/>
              </a:ext>
            </a:extLst>
          </p:cNvPr>
          <p:cNvGrpSpPr/>
          <p:nvPr/>
        </p:nvGrpSpPr>
        <p:grpSpPr>
          <a:xfrm>
            <a:off x="4897121" y="2439335"/>
            <a:ext cx="4246880" cy="1574797"/>
            <a:chOff x="-984615" y="2539561"/>
            <a:chExt cx="4457623" cy="1256827"/>
          </a:xfrm>
          <a:solidFill>
            <a:schemeClr val="bg1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CA1222C-2879-451C-8707-F53E0722C4CA}"/>
                </a:ext>
              </a:extLst>
            </p:cNvPr>
            <p:cNvSpPr/>
            <p:nvPr/>
          </p:nvSpPr>
          <p:spPr>
            <a:xfrm>
              <a:off x="-984615" y="2539561"/>
              <a:ext cx="4457623" cy="330676"/>
            </a:xfrm>
            <a:prstGeom prst="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0" indent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>
                  <a:solidFill>
                    <a:sysClr val="windowText" lastClr="000000"/>
                  </a:solidFill>
                </a:rPr>
                <a:t>07/12 : </a:t>
              </a:r>
              <a:r>
                <a:rPr lang="fr-FR" sz="1400" kern="1200" dirty="0">
                  <a:solidFill>
                    <a:srgbClr val="C00000"/>
                  </a:solidFill>
                </a:rPr>
                <a:t>→ </a:t>
              </a:r>
              <a:r>
                <a:rPr lang="fr-FR" sz="1400" b="1" kern="1200" dirty="0">
                  <a:solidFill>
                    <a:srgbClr val="C00000"/>
                  </a:solidFill>
                </a:rPr>
                <a:t>Hémocultures positives à </a:t>
              </a:r>
              <a:r>
                <a:rPr lang="fr-FR" sz="1400" b="1" i="1" kern="1200" dirty="0">
                  <a:solidFill>
                    <a:srgbClr val="C00000"/>
                  </a:solidFill>
                </a:rPr>
                <a:t>C. </a:t>
              </a:r>
              <a:r>
                <a:rPr lang="fr-FR" sz="1400" b="1" i="1" kern="1200" dirty="0" err="1">
                  <a:solidFill>
                    <a:srgbClr val="C00000"/>
                  </a:solidFill>
                </a:rPr>
                <a:t>glabrata</a:t>
              </a:r>
              <a:endParaRPr lang="fr-FR" sz="1400" i="1" kern="120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DE157F37-0B73-47D2-848B-48C988850906}"/>
                </a:ext>
              </a:extLst>
            </p:cNvPr>
            <p:cNvCxnSpPr>
              <a:cxnSpLocks/>
            </p:cNvCxnSpPr>
            <p:nvPr/>
          </p:nvCxnSpPr>
          <p:spPr>
            <a:xfrm>
              <a:off x="625363" y="2870237"/>
              <a:ext cx="0" cy="926151"/>
            </a:xfrm>
            <a:prstGeom prst="line">
              <a:avLst/>
            </a:prstGeom>
            <a:grp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06844AB4-3B4B-4F4E-BDDD-2A5DB07C8586}"/>
              </a:ext>
            </a:extLst>
          </p:cNvPr>
          <p:cNvGrpSpPr/>
          <p:nvPr/>
        </p:nvGrpSpPr>
        <p:grpSpPr>
          <a:xfrm>
            <a:off x="6213874" y="4857477"/>
            <a:ext cx="5280134" cy="1801871"/>
            <a:chOff x="6315474" y="4857477"/>
            <a:chExt cx="5280134" cy="180187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E8BCBC7-EE6E-4C95-A9EF-E941B15A1191}"/>
                </a:ext>
              </a:extLst>
            </p:cNvPr>
            <p:cNvSpPr/>
            <p:nvPr/>
          </p:nvSpPr>
          <p:spPr>
            <a:xfrm>
              <a:off x="6315474" y="6135278"/>
              <a:ext cx="5280134" cy="524070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0" indent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>
                  <a:solidFill>
                    <a:sysClr val="windowText" lastClr="000000"/>
                  </a:solidFill>
                </a:rPr>
                <a:t>08/12 : </a:t>
              </a:r>
              <a:r>
                <a:rPr lang="fr-FR" sz="1400" b="1" kern="1200" dirty="0">
                  <a:solidFill>
                    <a:srgbClr val="C00000"/>
                  </a:solidFill>
                </a:rPr>
                <a:t>→ Hémocultures positives </a:t>
              </a:r>
              <a:r>
                <a:rPr lang="fr-FR" sz="1400" b="1" i="1" kern="1200" dirty="0">
                  <a:solidFill>
                    <a:srgbClr val="C00000"/>
                  </a:solidFill>
                </a:rPr>
                <a:t>C. </a:t>
              </a:r>
              <a:r>
                <a:rPr lang="fr-FR" sz="1400" b="1" i="1" kern="1200" dirty="0" err="1">
                  <a:solidFill>
                    <a:srgbClr val="C00000"/>
                  </a:solidFill>
                </a:rPr>
                <a:t>glabrata</a:t>
              </a:r>
              <a:r>
                <a:rPr lang="fr-FR" sz="1400" b="1" dirty="0">
                  <a:solidFill>
                    <a:srgbClr val="C00000"/>
                  </a:solidFill>
                </a:rPr>
                <a:t> multirésistant</a:t>
              </a:r>
              <a:r>
                <a:rPr lang="fr-FR" sz="1400" b="1" i="1" kern="1200" dirty="0">
                  <a:solidFill>
                    <a:srgbClr val="C00000"/>
                  </a:solidFill>
                </a:rPr>
                <a:t> </a:t>
              </a:r>
              <a:endParaRPr lang="fr-FR" sz="1400" b="1" kern="1200" dirty="0">
                <a:solidFill>
                  <a:srgbClr val="C00000"/>
                </a:solidFill>
              </a:endParaRPr>
            </a:p>
          </p:txBody>
        </p: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DF8EE362-6C10-4336-96B9-E41FFB0647B5}"/>
                </a:ext>
              </a:extLst>
            </p:cNvPr>
            <p:cNvCxnSpPr>
              <a:cxnSpLocks/>
            </p:cNvCxnSpPr>
            <p:nvPr/>
          </p:nvCxnSpPr>
          <p:spPr>
            <a:xfrm>
              <a:off x="7149923" y="4857477"/>
              <a:ext cx="0" cy="1277801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00A8240E-C87F-47D8-891E-40F7B5664C17}"/>
              </a:ext>
            </a:extLst>
          </p:cNvPr>
          <p:cNvGrpSpPr/>
          <p:nvPr/>
        </p:nvGrpSpPr>
        <p:grpSpPr>
          <a:xfrm>
            <a:off x="7324660" y="4866582"/>
            <a:ext cx="2936984" cy="793741"/>
            <a:chOff x="132464" y="1211595"/>
            <a:chExt cx="3025093" cy="1568702"/>
          </a:xfrm>
          <a:solidFill>
            <a:schemeClr val="bg1"/>
          </a:solidFill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42B8600-DF20-4A33-A067-EAD95A9EB2B0}"/>
                </a:ext>
              </a:extLst>
            </p:cNvPr>
            <p:cNvSpPr/>
            <p:nvPr/>
          </p:nvSpPr>
          <p:spPr>
            <a:xfrm>
              <a:off x="132464" y="1744556"/>
              <a:ext cx="3025093" cy="1035741"/>
            </a:xfrm>
            <a:prstGeom prst="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0" indent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>
                  <a:solidFill>
                    <a:sysClr val="windowText" lastClr="000000"/>
                  </a:solidFill>
                </a:rPr>
                <a:t>10/12 :  Aggravation de l’état du patient → </a:t>
              </a:r>
              <a:r>
                <a:rPr lang="fr-FR" sz="1400" b="1" kern="1200" dirty="0">
                  <a:solidFill>
                    <a:sysClr val="windowText" lastClr="000000"/>
                  </a:solidFill>
                </a:rPr>
                <a:t>coma</a:t>
              </a:r>
            </a:p>
          </p:txBody>
        </p: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1A2C15D0-00B4-4A29-AEB0-C9A21B8E61BB}"/>
                </a:ext>
              </a:extLst>
            </p:cNvPr>
            <p:cNvCxnSpPr>
              <a:cxnSpLocks/>
            </p:cNvCxnSpPr>
            <p:nvPr/>
          </p:nvCxnSpPr>
          <p:spPr>
            <a:xfrm>
              <a:off x="471042" y="1211595"/>
              <a:ext cx="0" cy="503180"/>
            </a:xfrm>
            <a:prstGeom prst="line">
              <a:avLst/>
            </a:prstGeom>
            <a:grp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8F012D12-E5A9-4355-90A9-3104DA407E03}"/>
              </a:ext>
            </a:extLst>
          </p:cNvPr>
          <p:cNvGrpSpPr/>
          <p:nvPr/>
        </p:nvGrpSpPr>
        <p:grpSpPr>
          <a:xfrm>
            <a:off x="9218871" y="1895032"/>
            <a:ext cx="2790800" cy="2146438"/>
            <a:chOff x="-181503" y="1950201"/>
            <a:chExt cx="4318289" cy="1788968"/>
          </a:xfrm>
          <a:solidFill>
            <a:schemeClr val="bg1"/>
          </a:solidFill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ED3B0C0-4F74-44DC-A784-712EC3F7E2FA}"/>
                </a:ext>
              </a:extLst>
            </p:cNvPr>
            <p:cNvSpPr/>
            <p:nvPr/>
          </p:nvSpPr>
          <p:spPr>
            <a:xfrm>
              <a:off x="-181503" y="1950201"/>
              <a:ext cx="4318289" cy="1424722"/>
            </a:xfrm>
            <a:prstGeom prst="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533400"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dirty="0">
                  <a:solidFill>
                    <a:schemeClr val="tx1"/>
                  </a:solidFill>
                </a:rPr>
                <a:t>Non instauration d’un traitement antifongique devant l’état du patient : soins palliatifs </a:t>
              </a:r>
            </a:p>
            <a:p>
              <a:pPr lvl="0" algn="ctr" defTabSz="533400"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dirty="0">
                  <a:solidFill>
                    <a:schemeClr val="tx1"/>
                  </a:solidFill>
                </a:rPr>
                <a:t>Non réalisation d’un bilan d’extension</a:t>
              </a:r>
            </a:p>
          </p:txBody>
        </p:sp>
        <p:cxnSp>
          <p:nvCxnSpPr>
            <p:cNvPr id="51" name="Connecteur droit 50">
              <a:extLst>
                <a:ext uri="{FF2B5EF4-FFF2-40B4-BE49-F238E27FC236}">
                  <a16:creationId xmlns:a16="http://schemas.microsoft.com/office/drawing/2014/main" id="{6759BE80-2F15-411F-8CA9-17CFD94B3386}"/>
                </a:ext>
              </a:extLst>
            </p:cNvPr>
            <p:cNvCxnSpPr>
              <a:cxnSpLocks/>
            </p:cNvCxnSpPr>
            <p:nvPr/>
          </p:nvCxnSpPr>
          <p:spPr>
            <a:xfrm>
              <a:off x="625362" y="3374922"/>
              <a:ext cx="0" cy="364247"/>
            </a:xfrm>
            <a:prstGeom prst="line">
              <a:avLst/>
            </a:prstGeom>
            <a:grp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4AB008D5-882D-4B3F-B0C9-C0BA2B462AE0}"/>
              </a:ext>
            </a:extLst>
          </p:cNvPr>
          <p:cNvGrpSpPr/>
          <p:nvPr/>
        </p:nvGrpSpPr>
        <p:grpSpPr>
          <a:xfrm>
            <a:off x="435078" y="2954461"/>
            <a:ext cx="2271942" cy="1903018"/>
            <a:chOff x="435078" y="3143541"/>
            <a:chExt cx="2271942" cy="1713936"/>
          </a:xfrm>
        </p:grpSpPr>
        <p:grpSp>
          <p:nvGrpSpPr>
            <p:cNvPr id="48" name="Groupe 47">
              <a:extLst>
                <a:ext uri="{FF2B5EF4-FFF2-40B4-BE49-F238E27FC236}">
                  <a16:creationId xmlns:a16="http://schemas.microsoft.com/office/drawing/2014/main" id="{01C36B60-22FE-4B62-806A-53E339122FD6}"/>
                </a:ext>
              </a:extLst>
            </p:cNvPr>
            <p:cNvGrpSpPr/>
            <p:nvPr/>
          </p:nvGrpSpPr>
          <p:grpSpPr>
            <a:xfrm>
              <a:off x="435078" y="3143541"/>
              <a:ext cx="2271942" cy="1082230"/>
              <a:chOff x="435076" y="3143541"/>
              <a:chExt cx="2949935" cy="1082230"/>
            </a:xfrm>
            <a:solidFill>
              <a:schemeClr val="bg1"/>
            </a:solidFill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4549AF5-9DB8-4659-A395-F4E22B67CFB3}"/>
                  </a:ext>
                </a:extLst>
              </p:cNvPr>
              <p:cNvSpPr/>
              <p:nvPr/>
            </p:nvSpPr>
            <p:spPr>
              <a:xfrm>
                <a:off x="435076" y="3143541"/>
                <a:ext cx="2949935" cy="445286"/>
              </a:xfrm>
              <a:prstGeom prst="rect">
                <a:avLst/>
              </a:prstGeom>
              <a:grp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400" kern="1200" dirty="0">
                    <a:solidFill>
                      <a:schemeClr val="tx1"/>
                    </a:solidFill>
                  </a:rPr>
                  <a:t>25/11, SAU : </a:t>
                </a:r>
              </a:p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400" kern="1200" dirty="0">
                    <a:solidFill>
                      <a:schemeClr val="tx1"/>
                    </a:solidFill>
                  </a:rPr>
                  <a:t>traumatisme crânien</a:t>
                </a:r>
              </a:p>
            </p:txBody>
          </p:sp>
          <p:cxnSp>
            <p:nvCxnSpPr>
              <p:cNvPr id="60" name="Connecteur droit 59">
                <a:extLst>
                  <a:ext uri="{FF2B5EF4-FFF2-40B4-BE49-F238E27FC236}">
                    <a16:creationId xmlns:a16="http://schemas.microsoft.com/office/drawing/2014/main" id="{AB9455D9-CA30-4780-82AD-4472CC8204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0737" y="3604438"/>
                <a:ext cx="499" cy="621333"/>
              </a:xfrm>
              <a:prstGeom prst="line">
                <a:avLst/>
              </a:prstGeom>
              <a:grpFill/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118EAE6-1203-46DC-BB4F-A4EF21CAA852}"/>
                </a:ext>
              </a:extLst>
            </p:cNvPr>
            <p:cNvSpPr/>
            <p:nvPr/>
          </p:nvSpPr>
          <p:spPr>
            <a:xfrm>
              <a:off x="451243" y="4097926"/>
              <a:ext cx="500102" cy="75955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fr-FR" sz="1400" kern="1200" dirty="0">
                  <a:solidFill>
                    <a:sysClr val="windowText" lastClr="000000"/>
                  </a:solidFill>
                </a:rPr>
                <a:t>25/11/20</a:t>
              </a:r>
              <a:endParaRPr lang="fr-FR" sz="14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2BC0C497-C924-4B65-BEEB-749581351D5E}"/>
              </a:ext>
            </a:extLst>
          </p:cNvPr>
          <p:cNvGrpSpPr/>
          <p:nvPr/>
        </p:nvGrpSpPr>
        <p:grpSpPr>
          <a:xfrm>
            <a:off x="451244" y="4868192"/>
            <a:ext cx="2850754" cy="740125"/>
            <a:chOff x="-685112" y="1977480"/>
            <a:chExt cx="2627069" cy="500692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3B92FFB5-0737-4D19-8D27-6FA6494E350C}"/>
                </a:ext>
              </a:extLst>
            </p:cNvPr>
            <p:cNvSpPr/>
            <p:nvPr/>
          </p:nvSpPr>
          <p:spPr>
            <a:xfrm>
              <a:off x="-685112" y="2157651"/>
              <a:ext cx="2627069" cy="3205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0" indent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>
                  <a:solidFill>
                    <a:schemeClr val="tx1"/>
                  </a:solidFill>
                </a:rPr>
                <a:t>26/11 :  </a:t>
              </a:r>
              <a:r>
                <a:rPr lang="fr-FR" sz="1400" b="1" kern="1200" dirty="0">
                  <a:solidFill>
                    <a:schemeClr val="tx1"/>
                  </a:solidFill>
                </a:rPr>
                <a:t>Transfert en oncologie</a:t>
              </a:r>
            </a:p>
          </p:txBody>
        </p: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B5FC1771-7A57-4071-9560-3EDADD306D92}"/>
                </a:ext>
              </a:extLst>
            </p:cNvPr>
            <p:cNvCxnSpPr>
              <a:cxnSpLocks/>
            </p:cNvCxnSpPr>
            <p:nvPr/>
          </p:nvCxnSpPr>
          <p:spPr>
            <a:xfrm>
              <a:off x="652554" y="1977480"/>
              <a:ext cx="0" cy="180171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F05BC3D3-D216-4F89-BC14-F35C15A96BE0}"/>
              </a:ext>
            </a:extLst>
          </p:cNvPr>
          <p:cNvGrpSpPr/>
          <p:nvPr/>
        </p:nvGrpSpPr>
        <p:grpSpPr>
          <a:xfrm>
            <a:off x="2973130" y="3206096"/>
            <a:ext cx="3020037" cy="808038"/>
            <a:chOff x="-435843" y="3417733"/>
            <a:chExt cx="3751890" cy="808038"/>
          </a:xfrm>
          <a:solidFill>
            <a:schemeClr val="bg1"/>
          </a:solidFill>
        </p:grpSpPr>
        <p:cxnSp>
          <p:nvCxnSpPr>
            <p:cNvPr id="65" name="Connecteur droit 64">
              <a:extLst>
                <a:ext uri="{FF2B5EF4-FFF2-40B4-BE49-F238E27FC236}">
                  <a16:creationId xmlns:a16="http://schemas.microsoft.com/office/drawing/2014/main" id="{3B6AC363-2F3D-4DF4-9948-2FCA511CE11D}"/>
                </a:ext>
              </a:extLst>
            </p:cNvPr>
            <p:cNvCxnSpPr>
              <a:cxnSpLocks/>
            </p:cNvCxnSpPr>
            <p:nvPr/>
          </p:nvCxnSpPr>
          <p:spPr>
            <a:xfrm>
              <a:off x="781235" y="4001317"/>
              <a:ext cx="0" cy="224454"/>
            </a:xfrm>
            <a:prstGeom prst="line">
              <a:avLst/>
            </a:prstGeom>
            <a:grp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97E0063-7EE3-4FA9-93C7-15F9EBF19766}"/>
                </a:ext>
              </a:extLst>
            </p:cNvPr>
            <p:cNvSpPr/>
            <p:nvPr/>
          </p:nvSpPr>
          <p:spPr>
            <a:xfrm>
              <a:off x="-435843" y="3417733"/>
              <a:ext cx="3751890" cy="667380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0" indent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>
                  <a:solidFill>
                    <a:sysClr val="windowText" lastClr="000000"/>
                  </a:solidFill>
                </a:rPr>
                <a:t>01/12 : </a:t>
              </a:r>
              <a:r>
                <a:rPr lang="fr-FR" sz="1400" b="1" kern="1200" dirty="0">
                  <a:solidFill>
                    <a:sysClr val="windowText" lastClr="000000"/>
                  </a:solidFill>
                </a:rPr>
                <a:t>Urines malodorantes </a:t>
              </a:r>
              <a:r>
                <a:rPr lang="fr-FR" sz="1400" kern="1200" dirty="0">
                  <a:solidFill>
                    <a:sysClr val="windowText" lastClr="000000"/>
                  </a:solidFill>
                </a:rPr>
                <a:t>sans dysurie, sans brulures mictionnelles. </a:t>
              </a:r>
            </a:p>
          </p:txBody>
        </p:sp>
      </p:grp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A2059791-5B46-46EF-B56B-F7EB6196F3C7}"/>
              </a:ext>
            </a:extLst>
          </p:cNvPr>
          <p:cNvGrpSpPr/>
          <p:nvPr/>
        </p:nvGrpSpPr>
        <p:grpSpPr>
          <a:xfrm>
            <a:off x="6608258" y="3223916"/>
            <a:ext cx="2515133" cy="780415"/>
            <a:chOff x="-292829" y="2196804"/>
            <a:chExt cx="3891741" cy="1542365"/>
          </a:xfrm>
          <a:solidFill>
            <a:schemeClr val="bg1"/>
          </a:solidFill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A319F931-D2F2-4F1B-A322-2280903976F5}"/>
                </a:ext>
              </a:extLst>
            </p:cNvPr>
            <p:cNvSpPr/>
            <p:nvPr/>
          </p:nvSpPr>
          <p:spPr>
            <a:xfrm>
              <a:off x="-292829" y="2196804"/>
              <a:ext cx="3891741" cy="910901"/>
            </a:xfrm>
            <a:prstGeom prst="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0" indent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>
                  <a:solidFill>
                    <a:sysClr val="windowText" lastClr="000000"/>
                  </a:solidFill>
                </a:rPr>
                <a:t>09/12 :  PCR </a:t>
              </a:r>
              <a:r>
                <a:rPr lang="fr-FR" sz="1400" kern="1200" dirty="0" err="1">
                  <a:solidFill>
                    <a:sysClr val="windowText" lastClr="000000"/>
                  </a:solidFill>
                </a:rPr>
                <a:t>Covid</a:t>
              </a:r>
              <a:r>
                <a:rPr lang="fr-FR" sz="1400" kern="1200" dirty="0">
                  <a:solidFill>
                    <a:sysClr val="windowText" lastClr="000000"/>
                  </a:solidFill>
                </a:rPr>
                <a:t> positive</a:t>
              </a:r>
            </a:p>
          </p:txBody>
        </p:sp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B18460EB-8F96-4782-9F35-C40E08E02650}"/>
                </a:ext>
              </a:extLst>
            </p:cNvPr>
            <p:cNvCxnSpPr>
              <a:cxnSpLocks/>
            </p:cNvCxnSpPr>
            <p:nvPr/>
          </p:nvCxnSpPr>
          <p:spPr>
            <a:xfrm>
              <a:off x="625362" y="3107705"/>
              <a:ext cx="0" cy="631464"/>
            </a:xfrm>
            <a:prstGeom prst="line">
              <a:avLst/>
            </a:prstGeom>
            <a:grp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5617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Fongemie</a:t>
            </a:r>
            <a:r>
              <a:rPr lang="fr-FR" dirty="0"/>
              <a:t> - Prise en charge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859045" y="3318487"/>
            <a:ext cx="3992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1600" b="1" dirty="0" err="1"/>
              <a:t>Echinocandines</a:t>
            </a:r>
            <a:r>
              <a:rPr lang="fr-FR" sz="1600" b="1" dirty="0"/>
              <a:t> ou </a:t>
            </a:r>
            <a:r>
              <a:rPr lang="fr-FR" sz="1600" b="1" dirty="0" err="1"/>
              <a:t>Ambisome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®</a:t>
            </a:r>
            <a:endParaRPr lang="fr-FR" sz="1600" b="1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fr-FR" sz="140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1400" dirty="0" err="1"/>
              <a:t>Fluconazole</a:t>
            </a:r>
            <a:r>
              <a:rPr lang="fr-FR" sz="1400" dirty="0"/>
              <a:t> IV :  si état non grave et faible probabilité d’avoir une souche résistante aux azolés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910876" y="5328973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1600" b="1" dirty="0" err="1"/>
              <a:t>Echinocandines</a:t>
            </a:r>
            <a:r>
              <a:rPr lang="fr-FR" sz="1600" b="1" dirty="0"/>
              <a:t> 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fr-FR" sz="140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1400" dirty="0" err="1"/>
              <a:t>Fluconazole</a:t>
            </a:r>
            <a:r>
              <a:rPr lang="fr-FR" sz="1400" dirty="0"/>
              <a:t> VO ou IV si état non grave et faible probabilité d’avoir une souche résistante aux azolés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942318" y="6550224"/>
            <a:ext cx="2725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/>
              <a:t>Pappas</a:t>
            </a:r>
            <a:r>
              <a:rPr lang="fr-FR" sz="1400" dirty="0"/>
              <a:t> </a:t>
            </a:r>
            <a:r>
              <a:rPr lang="fr-FR" sz="1400" i="1" dirty="0"/>
              <a:t>et al</a:t>
            </a:r>
            <a:r>
              <a:rPr lang="fr-FR" sz="1400" dirty="0"/>
              <a:t>. IDSA guidelines. 2016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CF06D5-04B1-43AA-BFCE-F23AA899998B}"/>
              </a:ext>
            </a:extLst>
          </p:cNvPr>
          <p:cNvSpPr/>
          <p:nvPr/>
        </p:nvSpPr>
        <p:spPr>
          <a:xfrm>
            <a:off x="443884" y="2061004"/>
            <a:ext cx="5421298" cy="447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        Traitement curatif probabiliste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F1F3CA-03F1-4581-A71C-EDCEA53DC18D}"/>
              </a:ext>
            </a:extLst>
          </p:cNvPr>
          <p:cNvSpPr/>
          <p:nvPr/>
        </p:nvSpPr>
        <p:spPr>
          <a:xfrm>
            <a:off x="5871608" y="2063343"/>
            <a:ext cx="5876508" cy="44732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           Traitement curatif adapté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C6B836-DB8F-4EC1-BDEA-801B56732A2D}"/>
              </a:ext>
            </a:extLst>
          </p:cNvPr>
          <p:cNvSpPr/>
          <p:nvPr/>
        </p:nvSpPr>
        <p:spPr>
          <a:xfrm rot="5400000">
            <a:off x="-951130" y="3904529"/>
            <a:ext cx="4194311" cy="140191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600" b="1" dirty="0"/>
              <a:t>Isolement de la levure (</a:t>
            </a:r>
            <a:r>
              <a:rPr lang="fr-FR" sz="1600" b="1" dirty="0" err="1"/>
              <a:t>Hc</a:t>
            </a:r>
            <a:r>
              <a:rPr lang="fr-FR" sz="1600" b="1" dirty="0"/>
              <a:t>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5AD641-5961-4E2E-A0AA-E080938DC22B}"/>
              </a:ext>
            </a:extLst>
          </p:cNvPr>
          <p:cNvSpPr/>
          <p:nvPr/>
        </p:nvSpPr>
        <p:spPr>
          <a:xfrm rot="5400000">
            <a:off x="4454942" y="3904527"/>
            <a:ext cx="4194311" cy="140191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600" b="1" dirty="0"/>
              <a:t>Identification et </a:t>
            </a:r>
            <a:r>
              <a:rPr lang="fr-FR" sz="1600" b="1" dirty="0" err="1"/>
              <a:t>ATFg</a:t>
            </a:r>
            <a:endParaRPr lang="fr-FR" sz="16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17F6018-2793-4702-9D8A-6CE73D9B1CAE}"/>
              </a:ext>
            </a:extLst>
          </p:cNvPr>
          <p:cNvSpPr/>
          <p:nvPr/>
        </p:nvSpPr>
        <p:spPr>
          <a:xfrm>
            <a:off x="2569867" y="2731500"/>
            <a:ext cx="2769200" cy="4399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Patient neutropénique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FC5E9A-A646-487E-8812-03D67DC94AF3}"/>
              </a:ext>
            </a:extLst>
          </p:cNvPr>
          <p:cNvSpPr/>
          <p:nvPr/>
        </p:nvSpPr>
        <p:spPr>
          <a:xfrm>
            <a:off x="2580634" y="4673865"/>
            <a:ext cx="2758433" cy="62934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Patient non neutropénique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BD0424-41B0-4A8D-A2EE-B0929C0FAE6C}"/>
              </a:ext>
            </a:extLst>
          </p:cNvPr>
          <p:cNvSpPr/>
          <p:nvPr/>
        </p:nvSpPr>
        <p:spPr>
          <a:xfrm>
            <a:off x="8115985" y="2731499"/>
            <a:ext cx="2725684" cy="58698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Souche S au </a:t>
            </a:r>
            <a:r>
              <a:rPr lang="fr-FR" dirty="0" err="1">
                <a:solidFill>
                  <a:schemeClr val="tx1"/>
                </a:solidFill>
              </a:rPr>
              <a:t>Fluconazole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21392A8-2A71-4DE5-935C-CA3CE809D1B1}"/>
              </a:ext>
            </a:extLst>
          </p:cNvPr>
          <p:cNvSpPr txBox="1"/>
          <p:nvPr/>
        </p:nvSpPr>
        <p:spPr>
          <a:xfrm>
            <a:off x="7309111" y="3392259"/>
            <a:ext cx="3992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1600" dirty="0"/>
              <a:t>Rétrocède au </a:t>
            </a:r>
            <a:r>
              <a:rPr lang="fr-FR" sz="1600" dirty="0" err="1"/>
              <a:t>Fluconazole</a:t>
            </a:r>
            <a:endParaRPr lang="fr-FR" sz="16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F596393-7196-4D4E-A3A9-07E99AA9FC9F}"/>
              </a:ext>
            </a:extLst>
          </p:cNvPr>
          <p:cNvSpPr/>
          <p:nvPr/>
        </p:nvSpPr>
        <p:spPr>
          <a:xfrm>
            <a:off x="8115985" y="3967638"/>
            <a:ext cx="2725684" cy="55117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Souche R au </a:t>
            </a:r>
            <a:r>
              <a:rPr lang="fr-FR" dirty="0" err="1">
                <a:solidFill>
                  <a:schemeClr val="tx1"/>
                </a:solidFill>
              </a:rPr>
              <a:t>Fluconazole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B2943C4-CF3E-41B5-B40D-4D31A8F5CFC6}"/>
              </a:ext>
            </a:extLst>
          </p:cNvPr>
          <p:cNvSpPr txBox="1"/>
          <p:nvPr/>
        </p:nvSpPr>
        <p:spPr>
          <a:xfrm>
            <a:off x="7310568" y="4581034"/>
            <a:ext cx="3992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1600" dirty="0"/>
              <a:t>Poursuite des </a:t>
            </a:r>
            <a:r>
              <a:rPr lang="fr-FR" sz="1600" dirty="0" err="1"/>
              <a:t>échinocandines</a:t>
            </a:r>
            <a:endParaRPr lang="fr-FR" sz="1600" dirty="0"/>
          </a:p>
        </p:txBody>
      </p:sp>
      <p:sp>
        <p:nvSpPr>
          <p:cNvPr id="26" name="Flèche droite 25">
            <a:extLst>
              <a:ext uri="{FF2B5EF4-FFF2-40B4-BE49-F238E27FC236}">
                <a16:creationId xmlns:a16="http://schemas.microsoft.com/office/drawing/2014/main" id="{4EBF1457-6A5A-4A9A-BFC1-EC323E8EF897}"/>
              </a:ext>
            </a:extLst>
          </p:cNvPr>
          <p:cNvSpPr/>
          <p:nvPr/>
        </p:nvSpPr>
        <p:spPr>
          <a:xfrm>
            <a:off x="7350349" y="5421028"/>
            <a:ext cx="808024" cy="522788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4B31205-7419-4AAF-A0D6-DF4A9CAA4EFB}"/>
              </a:ext>
            </a:extLst>
          </p:cNvPr>
          <p:cNvSpPr/>
          <p:nvPr/>
        </p:nvSpPr>
        <p:spPr>
          <a:xfrm>
            <a:off x="8265791" y="5139552"/>
            <a:ext cx="2961801" cy="100960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Arrêt du traitement</a:t>
            </a:r>
            <a:r>
              <a:rPr lang="fr-FR" sz="1600" b="1" dirty="0">
                <a:solidFill>
                  <a:schemeClr val="tx1"/>
                </a:solidFill>
              </a:rPr>
              <a:t>14j</a:t>
            </a:r>
            <a:r>
              <a:rPr lang="fr-FR" sz="1600" dirty="0">
                <a:solidFill>
                  <a:schemeClr val="tx1"/>
                </a:solidFill>
              </a:rPr>
              <a:t> après la négativation des hémocultures si absence de foyers secondaires</a:t>
            </a:r>
          </a:p>
        </p:txBody>
      </p:sp>
    </p:spTree>
    <p:extLst>
      <p:ext uri="{BB962C8B-B14F-4D97-AF65-F5344CB8AC3E}">
        <p14:creationId xmlns:p14="http://schemas.microsoft.com/office/powerpoint/2010/main" val="325651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5" grpId="0" animBg="1"/>
      <p:bldP spid="17" grpId="0" animBg="1"/>
      <p:bldP spid="20" grpId="0" animBg="1"/>
      <p:bldP spid="21" grpId="0" animBg="1"/>
      <p:bldP spid="22" grpId="0" animBg="1"/>
      <p:bldP spid="23" grpId="0"/>
      <p:bldP spid="24" grpId="0" animBg="1"/>
      <p:bldP spid="25" grpId="0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Bilan d’extension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04/02/2020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26EE-715B-4C3F-BA4A-26A4DF48614E}" type="slidenum">
              <a:rPr lang="fr-FR" smtClean="0"/>
              <a:t>15</a:t>
            </a:fld>
            <a:endParaRPr lang="fr-FR"/>
          </a:p>
        </p:txBody>
      </p:sp>
      <p:sp>
        <p:nvSpPr>
          <p:cNvPr id="31" name="Espace réservé du contenu 2">
            <a:extLst>
              <a:ext uri="{FF2B5EF4-FFF2-40B4-BE49-F238E27FC236}">
                <a16:creationId xmlns:a16="http://schemas.microsoft.com/office/drawing/2014/main" id="{D2354D0E-C1D2-4851-974A-B2BA727AC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832" y="2420571"/>
            <a:ext cx="6784808" cy="4034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600" b="1" dirty="0">
                <a:solidFill>
                  <a:schemeClr val="accent2"/>
                </a:solidFill>
              </a:rPr>
              <a:t>Recherche de localisations secondaires :</a:t>
            </a:r>
          </a:p>
        </p:txBody>
      </p:sp>
      <p:graphicFrame>
        <p:nvGraphicFramePr>
          <p:cNvPr id="10" name="Diagramme 9">
            <a:extLst>
              <a:ext uri="{FF2B5EF4-FFF2-40B4-BE49-F238E27FC236}">
                <a16:creationId xmlns:a16="http://schemas.microsoft.com/office/drawing/2014/main" id="{54D8C605-11CB-4368-B432-4FAC7F7B66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2354602"/>
              </p:ext>
            </p:extLst>
          </p:nvPr>
        </p:nvGraphicFramePr>
        <p:xfrm>
          <a:off x="-258044" y="2571258"/>
          <a:ext cx="12708088" cy="3384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6810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Mr D – 75 ans – Dt2 – HTA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26EE-715B-4C3F-BA4A-26A4DF48614E}" type="slidenum">
              <a:rPr lang="fr-FR" smtClean="0"/>
              <a:t>16</a:t>
            </a:fld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A17DB7-D9B7-420F-ABE2-B90A46237F0B}"/>
              </a:ext>
            </a:extLst>
          </p:cNvPr>
          <p:cNvSpPr/>
          <p:nvPr/>
        </p:nvSpPr>
        <p:spPr>
          <a:xfrm>
            <a:off x="182325" y="2618412"/>
            <a:ext cx="6686477" cy="80936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Flèche : droite 19">
            <a:extLst>
              <a:ext uri="{FF2B5EF4-FFF2-40B4-BE49-F238E27FC236}">
                <a16:creationId xmlns:a16="http://schemas.microsoft.com/office/drawing/2014/main" id="{DAD1C1AB-382B-44B3-828D-A38C876D594D}"/>
              </a:ext>
            </a:extLst>
          </p:cNvPr>
          <p:cNvSpPr/>
          <p:nvPr/>
        </p:nvSpPr>
        <p:spPr>
          <a:xfrm>
            <a:off x="435077" y="3606853"/>
            <a:ext cx="11321846" cy="167860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2638848-8F09-4588-877A-CE6CAB106318}"/>
              </a:ext>
            </a:extLst>
          </p:cNvPr>
          <p:cNvSpPr/>
          <p:nvPr/>
        </p:nvSpPr>
        <p:spPr>
          <a:xfrm>
            <a:off x="2821860" y="541146"/>
            <a:ext cx="3305165" cy="117421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1B04C516-F2B8-4943-A2FA-43BE3462FBE6}"/>
              </a:ext>
            </a:extLst>
          </p:cNvPr>
          <p:cNvGrpSpPr/>
          <p:nvPr/>
        </p:nvGrpSpPr>
        <p:grpSpPr>
          <a:xfrm>
            <a:off x="3410261" y="4857477"/>
            <a:ext cx="2677555" cy="1626846"/>
            <a:chOff x="-323177" y="2158679"/>
            <a:chExt cx="2854711" cy="1298367"/>
          </a:xfrm>
          <a:solidFill>
            <a:schemeClr val="bg1"/>
          </a:solidFill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B02AD8F-9550-47F4-AA74-05D23CAC61E3}"/>
                </a:ext>
              </a:extLst>
            </p:cNvPr>
            <p:cNvSpPr/>
            <p:nvPr/>
          </p:nvSpPr>
          <p:spPr>
            <a:xfrm>
              <a:off x="-323177" y="2547168"/>
              <a:ext cx="2854711" cy="909878"/>
            </a:xfrm>
            <a:prstGeom prst="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0" indent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>
                  <a:solidFill>
                    <a:sysClr val="windowText" lastClr="000000"/>
                  </a:solidFill>
                </a:rPr>
                <a:t>04/12 : Introduction </a:t>
              </a:r>
              <a:r>
                <a:rPr lang="fr-FR" sz="1400" b="1" kern="1200" dirty="0">
                  <a:solidFill>
                    <a:srgbClr val="4AAC79"/>
                  </a:solidFill>
                </a:rPr>
                <a:t>Tazocilline</a:t>
              </a:r>
              <a:endParaRPr lang="fr-FR" sz="1400" b="1" kern="1200" dirty="0">
                <a:solidFill>
                  <a:srgbClr val="C00000"/>
                </a:solidFill>
              </a:endParaRPr>
            </a:p>
            <a:p>
              <a:pPr marL="0" lvl="0" indent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>
                  <a:solidFill>
                    <a:sysClr val="windowText" lastClr="000000"/>
                  </a:solidFill>
                </a:rPr>
                <a:t>→ Hémocultures </a:t>
              </a:r>
              <a:r>
                <a:rPr lang="fr-FR" sz="1400" dirty="0">
                  <a:solidFill>
                    <a:sysClr val="windowText" lastClr="000000"/>
                  </a:solidFill>
                </a:rPr>
                <a:t>: négatives</a:t>
              </a:r>
              <a:endParaRPr lang="fr-FR" sz="1400" kern="1200" dirty="0">
                <a:solidFill>
                  <a:sysClr val="windowText" lastClr="000000"/>
                </a:solidFill>
              </a:endParaRPr>
            </a:p>
            <a:p>
              <a:pPr marL="0" lvl="0" indent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dirty="0">
                  <a:solidFill>
                    <a:sysClr val="windowText" lastClr="000000"/>
                  </a:solidFill>
                </a:rPr>
                <a:t>→ </a:t>
              </a:r>
              <a:r>
                <a:rPr lang="fr-FR" sz="1400" b="1" dirty="0">
                  <a:solidFill>
                    <a:srgbClr val="C00000"/>
                  </a:solidFill>
                </a:rPr>
                <a:t>ECBU positif à </a:t>
              </a:r>
              <a:r>
                <a:rPr lang="fr-FR" sz="1400" b="1" i="1" dirty="0">
                  <a:solidFill>
                    <a:srgbClr val="C00000"/>
                  </a:solidFill>
                </a:rPr>
                <a:t>C. </a:t>
              </a:r>
              <a:r>
                <a:rPr lang="fr-FR" sz="1400" b="1" i="1" dirty="0" err="1">
                  <a:solidFill>
                    <a:srgbClr val="C00000"/>
                  </a:solidFill>
                </a:rPr>
                <a:t>glabrata</a:t>
              </a:r>
              <a:r>
                <a:rPr lang="fr-FR" sz="1400" b="1" i="1" dirty="0">
                  <a:solidFill>
                    <a:srgbClr val="C00000"/>
                  </a:solidFill>
                </a:rPr>
                <a:t> </a:t>
              </a:r>
              <a:r>
                <a:rPr lang="fr-FR" sz="1400" b="1" dirty="0">
                  <a:solidFill>
                    <a:srgbClr val="C00000"/>
                  </a:solidFill>
                </a:rPr>
                <a:t>multirésistant</a:t>
              </a:r>
              <a:endParaRPr lang="fr-FR" sz="1400" b="1" kern="1200" dirty="0">
                <a:solidFill>
                  <a:srgbClr val="C00000"/>
                </a:solidFill>
              </a:endParaRPr>
            </a:p>
          </p:txBody>
        </p: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75A4F5E4-8F34-4ABF-B4B2-B06A9D89CCFF}"/>
                </a:ext>
              </a:extLst>
            </p:cNvPr>
            <p:cNvCxnSpPr>
              <a:cxnSpLocks/>
            </p:cNvCxnSpPr>
            <p:nvPr/>
          </p:nvCxnSpPr>
          <p:spPr>
            <a:xfrm>
              <a:off x="755991" y="2158679"/>
              <a:ext cx="0" cy="388489"/>
            </a:xfrm>
            <a:prstGeom prst="line">
              <a:avLst/>
            </a:prstGeom>
            <a:grp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64818E19-ACC1-4F26-8765-F2B4FF7F1948}"/>
              </a:ext>
            </a:extLst>
          </p:cNvPr>
          <p:cNvGrpSpPr/>
          <p:nvPr/>
        </p:nvGrpSpPr>
        <p:grpSpPr>
          <a:xfrm>
            <a:off x="2707019" y="4459832"/>
            <a:ext cx="3275470" cy="370149"/>
            <a:chOff x="1650409" y="4678288"/>
            <a:chExt cx="4987638" cy="370149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1C112BF-0A8E-42CF-BA53-B50643970A08}"/>
                </a:ext>
              </a:extLst>
            </p:cNvPr>
            <p:cNvSpPr/>
            <p:nvPr/>
          </p:nvSpPr>
          <p:spPr>
            <a:xfrm>
              <a:off x="1650409" y="4678288"/>
              <a:ext cx="4987638" cy="3356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kern="1200" dirty="0">
                  <a:solidFill>
                    <a:srgbClr val="C00000"/>
                  </a:solidFill>
                </a:rPr>
                <a:t>03/12-04/12 : </a:t>
              </a:r>
              <a:r>
                <a:rPr lang="fr-FR" sz="1400" b="1" kern="1200" dirty="0">
                  <a:solidFill>
                    <a:srgbClr val="C00000"/>
                  </a:solidFill>
                </a:rPr>
                <a:t>Pics fébriles </a:t>
              </a:r>
              <a:endParaRPr lang="fr-FR" sz="14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47" name="Connecteur droit avec flèche 46">
              <a:extLst>
                <a:ext uri="{FF2B5EF4-FFF2-40B4-BE49-F238E27FC236}">
                  <a16:creationId xmlns:a16="http://schemas.microsoft.com/office/drawing/2014/main" id="{32469A52-3976-4B5B-9859-007F81C374BB}"/>
                </a:ext>
              </a:extLst>
            </p:cNvPr>
            <p:cNvCxnSpPr>
              <a:cxnSpLocks/>
            </p:cNvCxnSpPr>
            <p:nvPr/>
          </p:nvCxnSpPr>
          <p:spPr>
            <a:xfrm>
              <a:off x="3592945" y="5048437"/>
              <a:ext cx="748762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DF5740C-DAE5-4118-A4C8-090B5F30A330}"/>
              </a:ext>
            </a:extLst>
          </p:cNvPr>
          <p:cNvGrpSpPr/>
          <p:nvPr/>
        </p:nvGrpSpPr>
        <p:grpSpPr>
          <a:xfrm>
            <a:off x="4897120" y="2439335"/>
            <a:ext cx="4356608" cy="1574797"/>
            <a:chOff x="-984616" y="2539561"/>
            <a:chExt cx="4572796" cy="1256827"/>
          </a:xfrm>
          <a:solidFill>
            <a:schemeClr val="bg1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CA1222C-2879-451C-8707-F53E0722C4CA}"/>
                </a:ext>
              </a:extLst>
            </p:cNvPr>
            <p:cNvSpPr/>
            <p:nvPr/>
          </p:nvSpPr>
          <p:spPr>
            <a:xfrm>
              <a:off x="-984616" y="2539561"/>
              <a:ext cx="4572796" cy="330676"/>
            </a:xfrm>
            <a:prstGeom prst="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0" indent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>
                  <a:solidFill>
                    <a:sysClr val="windowText" lastClr="000000"/>
                  </a:solidFill>
                </a:rPr>
                <a:t>07/12 : </a:t>
              </a:r>
              <a:r>
                <a:rPr lang="fr-FR" sz="1400" kern="1200" dirty="0">
                  <a:solidFill>
                    <a:srgbClr val="C00000"/>
                  </a:solidFill>
                </a:rPr>
                <a:t>→ </a:t>
              </a:r>
              <a:r>
                <a:rPr lang="fr-FR" sz="1400" b="1" kern="1200" dirty="0">
                  <a:solidFill>
                    <a:srgbClr val="C00000"/>
                  </a:solidFill>
                </a:rPr>
                <a:t>Hémocultures positives à </a:t>
              </a:r>
              <a:r>
                <a:rPr lang="fr-FR" sz="1400" b="1" i="1" kern="1200" dirty="0">
                  <a:solidFill>
                    <a:srgbClr val="C00000"/>
                  </a:solidFill>
                </a:rPr>
                <a:t>C. </a:t>
              </a:r>
              <a:r>
                <a:rPr lang="fr-FR" sz="1400" b="1" i="1" kern="1200" dirty="0" err="1">
                  <a:solidFill>
                    <a:srgbClr val="C00000"/>
                  </a:solidFill>
                </a:rPr>
                <a:t>glabrata</a:t>
              </a:r>
              <a:endParaRPr lang="fr-FR" sz="1400" i="1" kern="120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DE157F37-0B73-47D2-848B-48C988850906}"/>
                </a:ext>
              </a:extLst>
            </p:cNvPr>
            <p:cNvCxnSpPr>
              <a:cxnSpLocks/>
            </p:cNvCxnSpPr>
            <p:nvPr/>
          </p:nvCxnSpPr>
          <p:spPr>
            <a:xfrm>
              <a:off x="625363" y="2870237"/>
              <a:ext cx="0" cy="926151"/>
            </a:xfrm>
            <a:prstGeom prst="line">
              <a:avLst/>
            </a:prstGeom>
            <a:grp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06844AB4-3B4B-4F4E-BDDD-2A5DB07C8586}"/>
              </a:ext>
            </a:extLst>
          </p:cNvPr>
          <p:cNvGrpSpPr/>
          <p:nvPr/>
        </p:nvGrpSpPr>
        <p:grpSpPr>
          <a:xfrm>
            <a:off x="6213874" y="4857477"/>
            <a:ext cx="5252702" cy="1801871"/>
            <a:chOff x="6315474" y="4857477"/>
            <a:chExt cx="5252702" cy="180187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E8BCBC7-EE6E-4C95-A9EF-E941B15A1191}"/>
                </a:ext>
              </a:extLst>
            </p:cNvPr>
            <p:cNvSpPr/>
            <p:nvPr/>
          </p:nvSpPr>
          <p:spPr>
            <a:xfrm>
              <a:off x="6315474" y="6135278"/>
              <a:ext cx="5252702" cy="524070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0" indent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>
                  <a:solidFill>
                    <a:sysClr val="windowText" lastClr="000000"/>
                  </a:solidFill>
                </a:rPr>
                <a:t>08/12 : </a:t>
              </a:r>
              <a:r>
                <a:rPr lang="fr-FR" sz="1400" b="1" kern="1200" dirty="0">
                  <a:solidFill>
                    <a:srgbClr val="C00000"/>
                  </a:solidFill>
                </a:rPr>
                <a:t>→ Hémocultures positives </a:t>
              </a:r>
              <a:r>
                <a:rPr lang="fr-FR" sz="1400" b="1" i="1" kern="1200" dirty="0">
                  <a:solidFill>
                    <a:srgbClr val="C00000"/>
                  </a:solidFill>
                </a:rPr>
                <a:t>C. </a:t>
              </a:r>
              <a:r>
                <a:rPr lang="fr-FR" sz="1400" b="1" i="1" kern="1200" dirty="0" err="1">
                  <a:solidFill>
                    <a:srgbClr val="C00000"/>
                  </a:solidFill>
                </a:rPr>
                <a:t>glabrata</a:t>
              </a:r>
              <a:r>
                <a:rPr lang="fr-FR" sz="1400" b="1" dirty="0">
                  <a:solidFill>
                    <a:srgbClr val="C00000"/>
                  </a:solidFill>
                </a:rPr>
                <a:t> multirésistant</a:t>
              </a:r>
              <a:r>
                <a:rPr lang="fr-FR" sz="1400" b="1" i="1" kern="1200" dirty="0">
                  <a:solidFill>
                    <a:srgbClr val="C00000"/>
                  </a:solidFill>
                </a:rPr>
                <a:t> </a:t>
              </a:r>
              <a:endParaRPr lang="fr-FR" sz="1400" b="1" kern="1200" dirty="0">
                <a:solidFill>
                  <a:srgbClr val="C00000"/>
                </a:solidFill>
              </a:endParaRPr>
            </a:p>
          </p:txBody>
        </p: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DF8EE362-6C10-4336-96B9-E41FFB0647B5}"/>
                </a:ext>
              </a:extLst>
            </p:cNvPr>
            <p:cNvCxnSpPr>
              <a:cxnSpLocks/>
            </p:cNvCxnSpPr>
            <p:nvPr/>
          </p:nvCxnSpPr>
          <p:spPr>
            <a:xfrm>
              <a:off x="7149923" y="4857477"/>
              <a:ext cx="0" cy="1277801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00A8240E-C87F-47D8-891E-40F7B5664C17}"/>
              </a:ext>
            </a:extLst>
          </p:cNvPr>
          <p:cNvGrpSpPr/>
          <p:nvPr/>
        </p:nvGrpSpPr>
        <p:grpSpPr>
          <a:xfrm>
            <a:off x="7324660" y="4866582"/>
            <a:ext cx="2936984" cy="793741"/>
            <a:chOff x="132464" y="1211595"/>
            <a:chExt cx="3025093" cy="1568702"/>
          </a:xfrm>
          <a:solidFill>
            <a:schemeClr val="bg1"/>
          </a:solidFill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42B8600-DF20-4A33-A067-EAD95A9EB2B0}"/>
                </a:ext>
              </a:extLst>
            </p:cNvPr>
            <p:cNvSpPr/>
            <p:nvPr/>
          </p:nvSpPr>
          <p:spPr>
            <a:xfrm>
              <a:off x="132464" y="1744556"/>
              <a:ext cx="3025093" cy="1035741"/>
            </a:xfrm>
            <a:prstGeom prst="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0" indent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>
                  <a:solidFill>
                    <a:sysClr val="windowText" lastClr="000000"/>
                  </a:solidFill>
                </a:rPr>
                <a:t>10/12 :  Aggravation de l’état du patient → </a:t>
              </a:r>
              <a:r>
                <a:rPr lang="fr-FR" sz="1400" b="1" kern="1200" dirty="0">
                  <a:solidFill>
                    <a:sysClr val="windowText" lastClr="000000"/>
                  </a:solidFill>
                </a:rPr>
                <a:t>coma</a:t>
              </a:r>
            </a:p>
          </p:txBody>
        </p: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1A2C15D0-00B4-4A29-AEB0-C9A21B8E61BB}"/>
                </a:ext>
              </a:extLst>
            </p:cNvPr>
            <p:cNvCxnSpPr>
              <a:cxnSpLocks/>
            </p:cNvCxnSpPr>
            <p:nvPr/>
          </p:nvCxnSpPr>
          <p:spPr>
            <a:xfrm>
              <a:off x="471042" y="1211595"/>
              <a:ext cx="0" cy="503180"/>
            </a:xfrm>
            <a:prstGeom prst="line">
              <a:avLst/>
            </a:prstGeom>
            <a:grp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A2059791-5B46-46EF-B56B-F7EB6196F3C7}"/>
              </a:ext>
            </a:extLst>
          </p:cNvPr>
          <p:cNvGrpSpPr/>
          <p:nvPr/>
        </p:nvGrpSpPr>
        <p:grpSpPr>
          <a:xfrm>
            <a:off x="6745418" y="3223916"/>
            <a:ext cx="2515133" cy="780415"/>
            <a:chOff x="-80596" y="2196804"/>
            <a:chExt cx="3891741" cy="1542365"/>
          </a:xfrm>
          <a:solidFill>
            <a:schemeClr val="bg1"/>
          </a:solidFill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319F931-D2F2-4F1B-A322-2280903976F5}"/>
                </a:ext>
              </a:extLst>
            </p:cNvPr>
            <p:cNvSpPr/>
            <p:nvPr/>
          </p:nvSpPr>
          <p:spPr>
            <a:xfrm>
              <a:off x="-80596" y="2196804"/>
              <a:ext cx="3891741" cy="910901"/>
            </a:xfrm>
            <a:prstGeom prst="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0" indent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>
                  <a:solidFill>
                    <a:sysClr val="windowText" lastClr="000000"/>
                  </a:solidFill>
                </a:rPr>
                <a:t>09/12 :  PCR </a:t>
              </a:r>
              <a:r>
                <a:rPr lang="fr-FR" sz="1400" kern="1200" dirty="0" err="1">
                  <a:solidFill>
                    <a:sysClr val="windowText" lastClr="000000"/>
                  </a:solidFill>
                </a:rPr>
                <a:t>Covid</a:t>
              </a:r>
              <a:r>
                <a:rPr lang="fr-FR" sz="1400" kern="1200" dirty="0">
                  <a:solidFill>
                    <a:sysClr val="windowText" lastClr="000000"/>
                  </a:solidFill>
                </a:rPr>
                <a:t> positive</a:t>
              </a:r>
            </a:p>
          </p:txBody>
        </p:sp>
        <p:cxnSp>
          <p:nvCxnSpPr>
            <p:cNvPr id="58" name="Connecteur droit 57">
              <a:extLst>
                <a:ext uri="{FF2B5EF4-FFF2-40B4-BE49-F238E27FC236}">
                  <a16:creationId xmlns:a16="http://schemas.microsoft.com/office/drawing/2014/main" id="{B18460EB-8F96-4782-9F35-C40E08E02650}"/>
                </a:ext>
              </a:extLst>
            </p:cNvPr>
            <p:cNvCxnSpPr>
              <a:cxnSpLocks/>
            </p:cNvCxnSpPr>
            <p:nvPr/>
          </p:nvCxnSpPr>
          <p:spPr>
            <a:xfrm>
              <a:off x="625362" y="3107705"/>
              <a:ext cx="0" cy="631464"/>
            </a:xfrm>
            <a:prstGeom prst="line">
              <a:avLst/>
            </a:prstGeom>
            <a:grp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8F012D12-E5A9-4355-90A9-3104DA407E03}"/>
              </a:ext>
            </a:extLst>
          </p:cNvPr>
          <p:cNvGrpSpPr/>
          <p:nvPr/>
        </p:nvGrpSpPr>
        <p:grpSpPr>
          <a:xfrm>
            <a:off x="9406855" y="3127072"/>
            <a:ext cx="1799625" cy="914399"/>
            <a:chOff x="109370" y="2977055"/>
            <a:chExt cx="2784614" cy="762114"/>
          </a:xfrm>
          <a:solidFill>
            <a:schemeClr val="bg1"/>
          </a:solidFill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ED3B0C0-4F74-44DC-A784-712EC3F7E2FA}"/>
                </a:ext>
              </a:extLst>
            </p:cNvPr>
            <p:cNvSpPr/>
            <p:nvPr/>
          </p:nvSpPr>
          <p:spPr>
            <a:xfrm>
              <a:off x="109370" y="2977055"/>
              <a:ext cx="2784614" cy="397868"/>
            </a:xfrm>
            <a:prstGeom prst="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533400"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dirty="0">
                  <a:solidFill>
                    <a:srgbClr val="C00000"/>
                  </a:solidFill>
                </a:rPr>
                <a:t>16/12 : Décès</a:t>
              </a:r>
            </a:p>
          </p:txBody>
        </p:sp>
        <p:cxnSp>
          <p:nvCxnSpPr>
            <p:cNvPr id="51" name="Connecteur droit 50">
              <a:extLst>
                <a:ext uri="{FF2B5EF4-FFF2-40B4-BE49-F238E27FC236}">
                  <a16:creationId xmlns:a16="http://schemas.microsoft.com/office/drawing/2014/main" id="{6759BE80-2F15-411F-8CA9-17CFD94B3386}"/>
                </a:ext>
              </a:extLst>
            </p:cNvPr>
            <p:cNvCxnSpPr>
              <a:cxnSpLocks/>
            </p:cNvCxnSpPr>
            <p:nvPr/>
          </p:nvCxnSpPr>
          <p:spPr>
            <a:xfrm>
              <a:off x="625362" y="3374922"/>
              <a:ext cx="0" cy="364247"/>
            </a:xfrm>
            <a:prstGeom prst="line">
              <a:avLst/>
            </a:prstGeom>
            <a:grp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4AB008D5-882D-4B3F-B0C9-C0BA2B462AE0}"/>
              </a:ext>
            </a:extLst>
          </p:cNvPr>
          <p:cNvGrpSpPr/>
          <p:nvPr/>
        </p:nvGrpSpPr>
        <p:grpSpPr>
          <a:xfrm>
            <a:off x="435078" y="2954461"/>
            <a:ext cx="2271942" cy="1903018"/>
            <a:chOff x="435078" y="3143541"/>
            <a:chExt cx="2271942" cy="1713936"/>
          </a:xfrm>
        </p:grpSpPr>
        <p:grpSp>
          <p:nvGrpSpPr>
            <p:cNvPr id="48" name="Groupe 47">
              <a:extLst>
                <a:ext uri="{FF2B5EF4-FFF2-40B4-BE49-F238E27FC236}">
                  <a16:creationId xmlns:a16="http://schemas.microsoft.com/office/drawing/2014/main" id="{01C36B60-22FE-4B62-806A-53E339122FD6}"/>
                </a:ext>
              </a:extLst>
            </p:cNvPr>
            <p:cNvGrpSpPr/>
            <p:nvPr/>
          </p:nvGrpSpPr>
          <p:grpSpPr>
            <a:xfrm>
              <a:off x="435078" y="3143541"/>
              <a:ext cx="2271942" cy="1082230"/>
              <a:chOff x="435076" y="3143541"/>
              <a:chExt cx="2949935" cy="1082230"/>
            </a:xfrm>
            <a:solidFill>
              <a:schemeClr val="bg1"/>
            </a:solidFill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4549AF5-9DB8-4659-A395-F4E22B67CFB3}"/>
                  </a:ext>
                </a:extLst>
              </p:cNvPr>
              <p:cNvSpPr/>
              <p:nvPr/>
            </p:nvSpPr>
            <p:spPr>
              <a:xfrm>
                <a:off x="435076" y="3143541"/>
                <a:ext cx="2949935" cy="445286"/>
              </a:xfrm>
              <a:prstGeom prst="rect">
                <a:avLst/>
              </a:prstGeom>
              <a:grp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400" kern="1200" dirty="0">
                    <a:solidFill>
                      <a:schemeClr val="tx1"/>
                    </a:solidFill>
                  </a:rPr>
                  <a:t>25/11, SAU : </a:t>
                </a:r>
              </a:p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400" kern="1200" dirty="0">
                    <a:solidFill>
                      <a:schemeClr val="tx1"/>
                    </a:solidFill>
                  </a:rPr>
                  <a:t>traumatisme crânien</a:t>
                </a:r>
              </a:p>
            </p:txBody>
          </p:sp>
          <p:cxnSp>
            <p:nvCxnSpPr>
              <p:cNvPr id="60" name="Connecteur droit 59">
                <a:extLst>
                  <a:ext uri="{FF2B5EF4-FFF2-40B4-BE49-F238E27FC236}">
                    <a16:creationId xmlns:a16="http://schemas.microsoft.com/office/drawing/2014/main" id="{AB9455D9-CA30-4780-82AD-4472CC8204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0737" y="3604438"/>
                <a:ext cx="499" cy="621333"/>
              </a:xfrm>
              <a:prstGeom prst="line">
                <a:avLst/>
              </a:prstGeom>
              <a:grpFill/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118EAE6-1203-46DC-BB4F-A4EF21CAA852}"/>
                </a:ext>
              </a:extLst>
            </p:cNvPr>
            <p:cNvSpPr/>
            <p:nvPr/>
          </p:nvSpPr>
          <p:spPr>
            <a:xfrm>
              <a:off x="451243" y="4097926"/>
              <a:ext cx="500102" cy="75955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fr-FR" sz="1400" kern="1200" dirty="0">
                  <a:solidFill>
                    <a:sysClr val="windowText" lastClr="000000"/>
                  </a:solidFill>
                </a:rPr>
                <a:t>25/11/20</a:t>
              </a:r>
              <a:endParaRPr lang="fr-FR" sz="14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2BC0C497-C924-4B65-BEEB-749581351D5E}"/>
              </a:ext>
            </a:extLst>
          </p:cNvPr>
          <p:cNvGrpSpPr/>
          <p:nvPr/>
        </p:nvGrpSpPr>
        <p:grpSpPr>
          <a:xfrm>
            <a:off x="451244" y="4868192"/>
            <a:ext cx="2850754" cy="740125"/>
            <a:chOff x="-685112" y="1977480"/>
            <a:chExt cx="2627069" cy="500692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3B92FFB5-0737-4D19-8D27-6FA6494E350C}"/>
                </a:ext>
              </a:extLst>
            </p:cNvPr>
            <p:cNvSpPr/>
            <p:nvPr/>
          </p:nvSpPr>
          <p:spPr>
            <a:xfrm>
              <a:off x="-685112" y="2157651"/>
              <a:ext cx="2627069" cy="3205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0" indent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>
                  <a:solidFill>
                    <a:schemeClr val="tx1"/>
                  </a:solidFill>
                </a:rPr>
                <a:t>26/11 :  </a:t>
              </a:r>
              <a:r>
                <a:rPr lang="fr-FR" sz="1400" b="1" kern="1200" dirty="0">
                  <a:solidFill>
                    <a:schemeClr val="tx1"/>
                  </a:solidFill>
                </a:rPr>
                <a:t>Transfert en oncologie</a:t>
              </a:r>
            </a:p>
          </p:txBody>
        </p: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B5FC1771-7A57-4071-9560-3EDADD306D92}"/>
                </a:ext>
              </a:extLst>
            </p:cNvPr>
            <p:cNvCxnSpPr>
              <a:cxnSpLocks/>
            </p:cNvCxnSpPr>
            <p:nvPr/>
          </p:nvCxnSpPr>
          <p:spPr>
            <a:xfrm>
              <a:off x="652554" y="1977480"/>
              <a:ext cx="0" cy="180171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F05BC3D3-D216-4F89-BC14-F35C15A96BE0}"/>
              </a:ext>
            </a:extLst>
          </p:cNvPr>
          <p:cNvGrpSpPr/>
          <p:nvPr/>
        </p:nvGrpSpPr>
        <p:grpSpPr>
          <a:xfrm>
            <a:off x="2973130" y="3206096"/>
            <a:ext cx="3020037" cy="808038"/>
            <a:chOff x="-435843" y="3417733"/>
            <a:chExt cx="3751890" cy="808038"/>
          </a:xfrm>
          <a:solidFill>
            <a:schemeClr val="bg1"/>
          </a:solidFill>
        </p:grpSpPr>
        <p:cxnSp>
          <p:nvCxnSpPr>
            <p:cNvPr id="65" name="Connecteur droit 64">
              <a:extLst>
                <a:ext uri="{FF2B5EF4-FFF2-40B4-BE49-F238E27FC236}">
                  <a16:creationId xmlns:a16="http://schemas.microsoft.com/office/drawing/2014/main" id="{3B6AC363-2F3D-4DF4-9948-2FCA511CE11D}"/>
                </a:ext>
              </a:extLst>
            </p:cNvPr>
            <p:cNvCxnSpPr>
              <a:cxnSpLocks/>
            </p:cNvCxnSpPr>
            <p:nvPr/>
          </p:nvCxnSpPr>
          <p:spPr>
            <a:xfrm>
              <a:off x="781235" y="4001317"/>
              <a:ext cx="0" cy="224454"/>
            </a:xfrm>
            <a:prstGeom prst="line">
              <a:avLst/>
            </a:prstGeom>
            <a:grp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97E0063-7EE3-4FA9-93C7-15F9EBF19766}"/>
                </a:ext>
              </a:extLst>
            </p:cNvPr>
            <p:cNvSpPr/>
            <p:nvPr/>
          </p:nvSpPr>
          <p:spPr>
            <a:xfrm>
              <a:off x="-435843" y="3417733"/>
              <a:ext cx="3751890" cy="667380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0" indent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>
                  <a:solidFill>
                    <a:sysClr val="windowText" lastClr="000000"/>
                  </a:solidFill>
                </a:rPr>
                <a:t>01/12 : </a:t>
              </a:r>
              <a:r>
                <a:rPr lang="fr-FR" sz="1400" b="1" kern="1200" dirty="0">
                  <a:solidFill>
                    <a:sysClr val="windowText" lastClr="000000"/>
                  </a:solidFill>
                </a:rPr>
                <a:t>Urines malodorantes </a:t>
              </a:r>
              <a:r>
                <a:rPr lang="fr-FR" sz="1400" kern="1200" dirty="0">
                  <a:solidFill>
                    <a:sysClr val="windowText" lastClr="000000"/>
                  </a:solidFill>
                </a:rPr>
                <a:t>sans dysurie, sans brulures mictionnelles.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3319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Rappels sur les antifongiques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2074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Mécanismes d’action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04/02/2020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26EE-715B-4C3F-BA4A-26A4DF48614E}" type="slidenum">
              <a:rPr lang="fr-FR" smtClean="0"/>
              <a:t>18</a:t>
            </a:fld>
            <a:endParaRPr lang="fr-FR"/>
          </a:p>
        </p:txBody>
      </p: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A17EACC0-DA91-4DCF-B531-D89EDBE4561B}"/>
              </a:ext>
            </a:extLst>
          </p:cNvPr>
          <p:cNvGrpSpPr/>
          <p:nvPr/>
        </p:nvGrpSpPr>
        <p:grpSpPr>
          <a:xfrm>
            <a:off x="3107682" y="2335049"/>
            <a:ext cx="4931229" cy="4310743"/>
            <a:chOff x="3107682" y="2090707"/>
            <a:chExt cx="4931229" cy="4310743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E82120B4-DD64-4424-B89A-40CE1D094CCD}"/>
                </a:ext>
              </a:extLst>
            </p:cNvPr>
            <p:cNvSpPr/>
            <p:nvPr/>
          </p:nvSpPr>
          <p:spPr>
            <a:xfrm>
              <a:off x="3107682" y="2090707"/>
              <a:ext cx="4931229" cy="431074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DB9F21B2-9C9B-4ACC-B5EA-328B081FE6AE}"/>
                </a:ext>
              </a:extLst>
            </p:cNvPr>
            <p:cNvSpPr/>
            <p:nvPr/>
          </p:nvSpPr>
          <p:spPr>
            <a:xfrm>
              <a:off x="3428999" y="2318657"/>
              <a:ext cx="4294415" cy="38371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81E5F86C-63C5-4784-9703-6854033B8EB5}"/>
                </a:ext>
              </a:extLst>
            </p:cNvPr>
            <p:cNvSpPr/>
            <p:nvPr/>
          </p:nvSpPr>
          <p:spPr>
            <a:xfrm>
              <a:off x="3812670" y="3045204"/>
              <a:ext cx="1325711" cy="1263055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40" name="Groupe 39">
              <a:extLst>
                <a:ext uri="{FF2B5EF4-FFF2-40B4-BE49-F238E27FC236}">
                  <a16:creationId xmlns:a16="http://schemas.microsoft.com/office/drawing/2014/main" id="{FB328E5E-C5A4-44BD-A7D1-4DAA38A47DC8}"/>
                </a:ext>
              </a:extLst>
            </p:cNvPr>
            <p:cNvGrpSpPr/>
            <p:nvPr/>
          </p:nvGrpSpPr>
          <p:grpSpPr>
            <a:xfrm>
              <a:off x="5145204" y="5097440"/>
              <a:ext cx="928048" cy="416256"/>
              <a:chOff x="5629701" y="4988257"/>
              <a:chExt cx="928048" cy="416256"/>
            </a:xfrm>
          </p:grpSpPr>
          <p:sp>
            <p:nvSpPr>
              <p:cNvPr id="10" name="Rectangle : coins arrondis 9">
                <a:extLst>
                  <a:ext uri="{FF2B5EF4-FFF2-40B4-BE49-F238E27FC236}">
                    <a16:creationId xmlns:a16="http://schemas.microsoft.com/office/drawing/2014/main" id="{C86101CF-637A-4BD0-B1A3-EC9F2F5FEA90}"/>
                  </a:ext>
                </a:extLst>
              </p:cNvPr>
              <p:cNvSpPr/>
              <p:nvPr/>
            </p:nvSpPr>
            <p:spPr>
              <a:xfrm>
                <a:off x="5629701" y="4988257"/>
                <a:ext cx="928048" cy="416256"/>
              </a:xfrm>
              <a:prstGeom prst="roundRect">
                <a:avLst/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2" name="Connecteur droit 11">
                <a:extLst>
                  <a:ext uri="{FF2B5EF4-FFF2-40B4-BE49-F238E27FC236}">
                    <a16:creationId xmlns:a16="http://schemas.microsoft.com/office/drawing/2014/main" id="{74548A20-7612-45F4-8172-CEDCD3A7FF39}"/>
                  </a:ext>
                </a:extLst>
              </p:cNvPr>
              <p:cNvCxnSpPr/>
              <p:nvPr/>
            </p:nvCxnSpPr>
            <p:spPr>
              <a:xfrm>
                <a:off x="5841242" y="5001904"/>
                <a:ext cx="0" cy="197893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>
                <a:extLst>
                  <a:ext uri="{FF2B5EF4-FFF2-40B4-BE49-F238E27FC236}">
                    <a16:creationId xmlns:a16="http://schemas.microsoft.com/office/drawing/2014/main" id="{39F8ABD5-4E47-431E-8668-327EB5392CDF}"/>
                  </a:ext>
                </a:extLst>
              </p:cNvPr>
              <p:cNvCxnSpPr/>
              <p:nvPr/>
            </p:nvCxnSpPr>
            <p:spPr>
              <a:xfrm>
                <a:off x="5993642" y="5195248"/>
                <a:ext cx="0" cy="197893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13">
                <a:extLst>
                  <a:ext uri="{FF2B5EF4-FFF2-40B4-BE49-F238E27FC236}">
                    <a16:creationId xmlns:a16="http://schemas.microsoft.com/office/drawing/2014/main" id="{4C7C47DD-A604-401F-A00A-DF67327BA996}"/>
                  </a:ext>
                </a:extLst>
              </p:cNvPr>
              <p:cNvCxnSpPr/>
              <p:nvPr/>
            </p:nvCxnSpPr>
            <p:spPr>
              <a:xfrm>
                <a:off x="6143770" y="4997352"/>
                <a:ext cx="0" cy="197893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>
                <a:extLst>
                  <a:ext uri="{FF2B5EF4-FFF2-40B4-BE49-F238E27FC236}">
                    <a16:creationId xmlns:a16="http://schemas.microsoft.com/office/drawing/2014/main" id="{0CD956C7-9CB8-4465-BC88-C0831618B5F2}"/>
                  </a:ext>
                </a:extLst>
              </p:cNvPr>
              <p:cNvCxnSpPr/>
              <p:nvPr/>
            </p:nvCxnSpPr>
            <p:spPr>
              <a:xfrm>
                <a:off x="6259774" y="5188424"/>
                <a:ext cx="0" cy="197893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15">
                <a:extLst>
                  <a:ext uri="{FF2B5EF4-FFF2-40B4-BE49-F238E27FC236}">
                    <a16:creationId xmlns:a16="http://schemas.microsoft.com/office/drawing/2014/main" id="{4C23E2F0-37D6-44D1-BD14-EFF870B4BEC9}"/>
                  </a:ext>
                </a:extLst>
              </p:cNvPr>
              <p:cNvCxnSpPr/>
              <p:nvPr/>
            </p:nvCxnSpPr>
            <p:spPr>
              <a:xfrm>
                <a:off x="6444017" y="4990529"/>
                <a:ext cx="0" cy="197893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02B79FBC-45E1-456D-8DC7-92F327C0B0C6}"/>
                </a:ext>
              </a:extLst>
            </p:cNvPr>
            <p:cNvSpPr/>
            <p:nvPr/>
          </p:nvSpPr>
          <p:spPr>
            <a:xfrm>
              <a:off x="4200645" y="4278484"/>
              <a:ext cx="1194146" cy="585907"/>
            </a:xfrm>
            <a:custGeom>
              <a:avLst/>
              <a:gdLst>
                <a:gd name="connsiteX0" fmla="*/ 471075 w 1708215"/>
                <a:gd name="connsiteY0" fmla="*/ 523268 h 1057828"/>
                <a:gd name="connsiteX1" fmla="*/ 1139816 w 1708215"/>
                <a:gd name="connsiteY1" fmla="*/ 25124 h 1057828"/>
                <a:gd name="connsiteX2" fmla="*/ 1303589 w 1708215"/>
                <a:gd name="connsiteY2" fmla="*/ 107011 h 1057828"/>
                <a:gd name="connsiteX3" fmla="*/ 907804 w 1708215"/>
                <a:gd name="connsiteY3" fmla="*/ 393614 h 1057828"/>
                <a:gd name="connsiteX4" fmla="*/ 935099 w 1708215"/>
                <a:gd name="connsiteY4" fmla="*/ 530091 h 1057828"/>
                <a:gd name="connsiteX5" fmla="*/ 1556072 w 1708215"/>
                <a:gd name="connsiteY5" fmla="*/ 72891 h 1057828"/>
                <a:gd name="connsiteX6" fmla="*/ 1624311 w 1708215"/>
                <a:gd name="connsiteY6" fmla="*/ 216193 h 1057828"/>
                <a:gd name="connsiteX7" fmla="*/ 532490 w 1708215"/>
                <a:gd name="connsiteY7" fmla="*/ 1021411 h 1057828"/>
                <a:gd name="connsiteX8" fmla="*/ 505195 w 1708215"/>
                <a:gd name="connsiteY8" fmla="*/ 898581 h 1057828"/>
                <a:gd name="connsiteX9" fmla="*/ 716735 w 1708215"/>
                <a:gd name="connsiteY9" fmla="*/ 707512 h 1057828"/>
                <a:gd name="connsiteX10" fmla="*/ 655320 w 1708215"/>
                <a:gd name="connsiteY10" fmla="*/ 605154 h 1057828"/>
                <a:gd name="connsiteX11" fmla="*/ 95762 w 1708215"/>
                <a:gd name="connsiteY11" fmla="*/ 980468 h 1057828"/>
                <a:gd name="connsiteX12" fmla="*/ 34347 w 1708215"/>
                <a:gd name="connsiteY12" fmla="*/ 823518 h 1057828"/>
                <a:gd name="connsiteX13" fmla="*/ 471075 w 1708215"/>
                <a:gd name="connsiteY13" fmla="*/ 523268 h 105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08215" h="1057828">
                  <a:moveTo>
                    <a:pt x="471075" y="523268"/>
                  </a:moveTo>
                  <a:cubicBezTo>
                    <a:pt x="655320" y="390202"/>
                    <a:pt x="1001064" y="94500"/>
                    <a:pt x="1139816" y="25124"/>
                  </a:cubicBezTo>
                  <a:cubicBezTo>
                    <a:pt x="1278568" y="-44252"/>
                    <a:pt x="1342258" y="45596"/>
                    <a:pt x="1303589" y="107011"/>
                  </a:cubicBezTo>
                  <a:cubicBezTo>
                    <a:pt x="1264920" y="168426"/>
                    <a:pt x="969219" y="323101"/>
                    <a:pt x="907804" y="393614"/>
                  </a:cubicBezTo>
                  <a:cubicBezTo>
                    <a:pt x="846389" y="464127"/>
                    <a:pt x="827054" y="583545"/>
                    <a:pt x="935099" y="530091"/>
                  </a:cubicBezTo>
                  <a:cubicBezTo>
                    <a:pt x="1043144" y="476637"/>
                    <a:pt x="1441203" y="125207"/>
                    <a:pt x="1556072" y="72891"/>
                  </a:cubicBezTo>
                  <a:cubicBezTo>
                    <a:pt x="1670941" y="20575"/>
                    <a:pt x="1794908" y="58106"/>
                    <a:pt x="1624311" y="216193"/>
                  </a:cubicBezTo>
                  <a:cubicBezTo>
                    <a:pt x="1453714" y="374280"/>
                    <a:pt x="719009" y="907680"/>
                    <a:pt x="532490" y="1021411"/>
                  </a:cubicBezTo>
                  <a:cubicBezTo>
                    <a:pt x="345971" y="1135142"/>
                    <a:pt x="474488" y="950897"/>
                    <a:pt x="505195" y="898581"/>
                  </a:cubicBezTo>
                  <a:cubicBezTo>
                    <a:pt x="535902" y="846265"/>
                    <a:pt x="691714" y="756417"/>
                    <a:pt x="716735" y="707512"/>
                  </a:cubicBezTo>
                  <a:cubicBezTo>
                    <a:pt x="741756" y="658608"/>
                    <a:pt x="758815" y="559661"/>
                    <a:pt x="655320" y="605154"/>
                  </a:cubicBezTo>
                  <a:cubicBezTo>
                    <a:pt x="551825" y="650647"/>
                    <a:pt x="199257" y="944074"/>
                    <a:pt x="95762" y="980468"/>
                  </a:cubicBezTo>
                  <a:cubicBezTo>
                    <a:pt x="-7733" y="1016862"/>
                    <a:pt x="-25930" y="898581"/>
                    <a:pt x="34347" y="823518"/>
                  </a:cubicBezTo>
                  <a:cubicBezTo>
                    <a:pt x="94624" y="748455"/>
                    <a:pt x="286830" y="656334"/>
                    <a:pt x="471075" y="5232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109373D3-04FC-43F7-8178-898D7D738E93}"/>
                </a:ext>
              </a:extLst>
            </p:cNvPr>
            <p:cNvSpPr/>
            <p:nvPr/>
          </p:nvSpPr>
          <p:spPr>
            <a:xfrm rot="16671625">
              <a:off x="4797718" y="2937600"/>
              <a:ext cx="1194146" cy="585907"/>
            </a:xfrm>
            <a:custGeom>
              <a:avLst/>
              <a:gdLst>
                <a:gd name="connsiteX0" fmla="*/ 471075 w 1708215"/>
                <a:gd name="connsiteY0" fmla="*/ 523268 h 1057828"/>
                <a:gd name="connsiteX1" fmla="*/ 1139816 w 1708215"/>
                <a:gd name="connsiteY1" fmla="*/ 25124 h 1057828"/>
                <a:gd name="connsiteX2" fmla="*/ 1303589 w 1708215"/>
                <a:gd name="connsiteY2" fmla="*/ 107011 h 1057828"/>
                <a:gd name="connsiteX3" fmla="*/ 907804 w 1708215"/>
                <a:gd name="connsiteY3" fmla="*/ 393614 h 1057828"/>
                <a:gd name="connsiteX4" fmla="*/ 935099 w 1708215"/>
                <a:gd name="connsiteY4" fmla="*/ 530091 h 1057828"/>
                <a:gd name="connsiteX5" fmla="*/ 1556072 w 1708215"/>
                <a:gd name="connsiteY5" fmla="*/ 72891 h 1057828"/>
                <a:gd name="connsiteX6" fmla="*/ 1624311 w 1708215"/>
                <a:gd name="connsiteY6" fmla="*/ 216193 h 1057828"/>
                <a:gd name="connsiteX7" fmla="*/ 532490 w 1708215"/>
                <a:gd name="connsiteY7" fmla="*/ 1021411 h 1057828"/>
                <a:gd name="connsiteX8" fmla="*/ 505195 w 1708215"/>
                <a:gd name="connsiteY8" fmla="*/ 898581 h 1057828"/>
                <a:gd name="connsiteX9" fmla="*/ 716735 w 1708215"/>
                <a:gd name="connsiteY9" fmla="*/ 707512 h 1057828"/>
                <a:gd name="connsiteX10" fmla="*/ 655320 w 1708215"/>
                <a:gd name="connsiteY10" fmla="*/ 605154 h 1057828"/>
                <a:gd name="connsiteX11" fmla="*/ 95762 w 1708215"/>
                <a:gd name="connsiteY11" fmla="*/ 980468 h 1057828"/>
                <a:gd name="connsiteX12" fmla="*/ 34347 w 1708215"/>
                <a:gd name="connsiteY12" fmla="*/ 823518 h 1057828"/>
                <a:gd name="connsiteX13" fmla="*/ 471075 w 1708215"/>
                <a:gd name="connsiteY13" fmla="*/ 523268 h 105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08215" h="1057828">
                  <a:moveTo>
                    <a:pt x="471075" y="523268"/>
                  </a:moveTo>
                  <a:cubicBezTo>
                    <a:pt x="655320" y="390202"/>
                    <a:pt x="1001064" y="94500"/>
                    <a:pt x="1139816" y="25124"/>
                  </a:cubicBezTo>
                  <a:cubicBezTo>
                    <a:pt x="1278568" y="-44252"/>
                    <a:pt x="1342258" y="45596"/>
                    <a:pt x="1303589" y="107011"/>
                  </a:cubicBezTo>
                  <a:cubicBezTo>
                    <a:pt x="1264920" y="168426"/>
                    <a:pt x="969219" y="323101"/>
                    <a:pt x="907804" y="393614"/>
                  </a:cubicBezTo>
                  <a:cubicBezTo>
                    <a:pt x="846389" y="464127"/>
                    <a:pt x="827054" y="583545"/>
                    <a:pt x="935099" y="530091"/>
                  </a:cubicBezTo>
                  <a:cubicBezTo>
                    <a:pt x="1043144" y="476637"/>
                    <a:pt x="1441203" y="125207"/>
                    <a:pt x="1556072" y="72891"/>
                  </a:cubicBezTo>
                  <a:cubicBezTo>
                    <a:pt x="1670941" y="20575"/>
                    <a:pt x="1794908" y="58106"/>
                    <a:pt x="1624311" y="216193"/>
                  </a:cubicBezTo>
                  <a:cubicBezTo>
                    <a:pt x="1453714" y="374280"/>
                    <a:pt x="719009" y="907680"/>
                    <a:pt x="532490" y="1021411"/>
                  </a:cubicBezTo>
                  <a:cubicBezTo>
                    <a:pt x="345971" y="1135142"/>
                    <a:pt x="474488" y="950897"/>
                    <a:pt x="505195" y="898581"/>
                  </a:cubicBezTo>
                  <a:cubicBezTo>
                    <a:pt x="535902" y="846265"/>
                    <a:pt x="691714" y="756417"/>
                    <a:pt x="716735" y="707512"/>
                  </a:cubicBezTo>
                  <a:cubicBezTo>
                    <a:pt x="741756" y="658608"/>
                    <a:pt x="758815" y="559661"/>
                    <a:pt x="655320" y="605154"/>
                  </a:cubicBezTo>
                  <a:cubicBezTo>
                    <a:pt x="551825" y="650647"/>
                    <a:pt x="199257" y="944074"/>
                    <a:pt x="95762" y="980468"/>
                  </a:cubicBezTo>
                  <a:cubicBezTo>
                    <a:pt x="-7733" y="1016862"/>
                    <a:pt x="-25930" y="898581"/>
                    <a:pt x="34347" y="823518"/>
                  </a:cubicBezTo>
                  <a:cubicBezTo>
                    <a:pt x="94624" y="748455"/>
                    <a:pt x="286830" y="656334"/>
                    <a:pt x="471075" y="5232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A650C189-FB1C-41AF-A33D-BC13ED304882}"/>
              </a:ext>
            </a:extLst>
          </p:cNvPr>
          <p:cNvSpPr/>
          <p:nvPr/>
        </p:nvSpPr>
        <p:spPr>
          <a:xfrm>
            <a:off x="7246001" y="4907331"/>
            <a:ext cx="2498117" cy="887091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Membrane plasmique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E9D71D-17CB-48A8-9A2D-D1BEBD605FD4}"/>
              </a:ext>
            </a:extLst>
          </p:cNvPr>
          <p:cNvSpPr/>
          <p:nvPr/>
        </p:nvSpPr>
        <p:spPr>
          <a:xfrm>
            <a:off x="7246001" y="2843368"/>
            <a:ext cx="2498117" cy="887091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Paroi : </a:t>
            </a:r>
            <a:r>
              <a:rPr lang="el-GR" dirty="0"/>
              <a:t>β</a:t>
            </a:r>
            <a:r>
              <a:rPr lang="fr-FR" dirty="0"/>
              <a:t>D-Glucanes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0636266-72B4-4A78-8771-C2E4D3A206F4}"/>
              </a:ext>
            </a:extLst>
          </p:cNvPr>
          <p:cNvSpPr/>
          <p:nvPr/>
        </p:nvSpPr>
        <p:spPr>
          <a:xfrm>
            <a:off x="1702528" y="2399822"/>
            <a:ext cx="2498117" cy="887091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Noyau</a:t>
            </a:r>
          </a:p>
        </p:txBody>
      </p:sp>
    </p:spTree>
    <p:extLst>
      <p:ext uri="{BB962C8B-B14F-4D97-AF65-F5344CB8AC3E}">
        <p14:creationId xmlns:p14="http://schemas.microsoft.com/office/powerpoint/2010/main" val="1212569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" name="Groupe 380">
            <a:extLst>
              <a:ext uri="{FF2B5EF4-FFF2-40B4-BE49-F238E27FC236}">
                <a16:creationId xmlns:a16="http://schemas.microsoft.com/office/drawing/2014/main" id="{8BB8ADFC-DCED-49FA-A9A1-F470E86B75A4}"/>
              </a:ext>
            </a:extLst>
          </p:cNvPr>
          <p:cNvGrpSpPr/>
          <p:nvPr/>
        </p:nvGrpSpPr>
        <p:grpSpPr>
          <a:xfrm>
            <a:off x="470009" y="4263550"/>
            <a:ext cx="2741060" cy="813473"/>
            <a:chOff x="8422046" y="4483063"/>
            <a:chExt cx="3422219" cy="813473"/>
          </a:xfrm>
        </p:grpSpPr>
        <p:grpSp>
          <p:nvGrpSpPr>
            <p:cNvPr id="329" name="Groupe 328">
              <a:extLst>
                <a:ext uri="{FF2B5EF4-FFF2-40B4-BE49-F238E27FC236}">
                  <a16:creationId xmlns:a16="http://schemas.microsoft.com/office/drawing/2014/main" id="{1860248A-D0D2-46D0-ADF4-DC4DA266EC07}"/>
                </a:ext>
              </a:extLst>
            </p:cNvPr>
            <p:cNvGrpSpPr/>
            <p:nvPr/>
          </p:nvGrpSpPr>
          <p:grpSpPr>
            <a:xfrm>
              <a:off x="8426598" y="4483063"/>
              <a:ext cx="3417667" cy="388113"/>
              <a:chOff x="8269646" y="4749199"/>
              <a:chExt cx="3417667" cy="388113"/>
            </a:xfrm>
          </p:grpSpPr>
          <p:grpSp>
            <p:nvGrpSpPr>
              <p:cNvPr id="26" name="Groupe 25">
                <a:extLst>
                  <a:ext uri="{FF2B5EF4-FFF2-40B4-BE49-F238E27FC236}">
                    <a16:creationId xmlns:a16="http://schemas.microsoft.com/office/drawing/2014/main" id="{82084DBE-478E-4DAA-B436-352FFFC4CD81}"/>
                  </a:ext>
                </a:extLst>
              </p:cNvPr>
              <p:cNvGrpSpPr/>
              <p:nvPr/>
            </p:nvGrpSpPr>
            <p:grpSpPr>
              <a:xfrm>
                <a:off x="8275368" y="4863451"/>
                <a:ext cx="3402319" cy="273861"/>
                <a:chOff x="8275368" y="4713323"/>
                <a:chExt cx="3402319" cy="273861"/>
              </a:xfrm>
            </p:grpSpPr>
            <p:sp>
              <p:nvSpPr>
                <p:cNvPr id="197" name="Forme libre : forme 196">
                  <a:extLst>
                    <a:ext uri="{FF2B5EF4-FFF2-40B4-BE49-F238E27FC236}">
                      <a16:creationId xmlns:a16="http://schemas.microsoft.com/office/drawing/2014/main" id="{68142836-ED52-4744-B3B8-083FDBCD9E9B}"/>
                    </a:ext>
                  </a:extLst>
                </p:cNvPr>
                <p:cNvSpPr/>
                <p:nvPr/>
              </p:nvSpPr>
              <p:spPr>
                <a:xfrm>
                  <a:off x="8275368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98" name="Forme libre : forme 197">
                  <a:extLst>
                    <a:ext uri="{FF2B5EF4-FFF2-40B4-BE49-F238E27FC236}">
                      <a16:creationId xmlns:a16="http://schemas.microsoft.com/office/drawing/2014/main" id="{152A58BB-CB0D-4032-8877-A2B94CEFEA76}"/>
                    </a:ext>
                  </a:extLst>
                </p:cNvPr>
                <p:cNvSpPr/>
                <p:nvPr/>
              </p:nvSpPr>
              <p:spPr>
                <a:xfrm>
                  <a:off x="8420458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30" name="Forme libre : forme 229">
                  <a:extLst>
                    <a:ext uri="{FF2B5EF4-FFF2-40B4-BE49-F238E27FC236}">
                      <a16:creationId xmlns:a16="http://schemas.microsoft.com/office/drawing/2014/main" id="{21FE9236-1097-4088-B75F-1F4A33FBFBC4}"/>
                    </a:ext>
                  </a:extLst>
                </p:cNvPr>
                <p:cNvSpPr/>
                <p:nvPr/>
              </p:nvSpPr>
              <p:spPr>
                <a:xfrm>
                  <a:off x="8564248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31" name="Forme libre : forme 230">
                  <a:extLst>
                    <a:ext uri="{FF2B5EF4-FFF2-40B4-BE49-F238E27FC236}">
                      <a16:creationId xmlns:a16="http://schemas.microsoft.com/office/drawing/2014/main" id="{DE1B17B1-6053-4CE1-BB99-31F1E37F31E0}"/>
                    </a:ext>
                  </a:extLst>
                </p:cNvPr>
                <p:cNvSpPr/>
                <p:nvPr/>
              </p:nvSpPr>
              <p:spPr>
                <a:xfrm>
                  <a:off x="8702514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36" name="Forme libre : forme 235">
                  <a:extLst>
                    <a:ext uri="{FF2B5EF4-FFF2-40B4-BE49-F238E27FC236}">
                      <a16:creationId xmlns:a16="http://schemas.microsoft.com/office/drawing/2014/main" id="{E9BFBCA8-EC30-44FB-AEA1-29973F540524}"/>
                    </a:ext>
                  </a:extLst>
                </p:cNvPr>
                <p:cNvSpPr/>
                <p:nvPr/>
              </p:nvSpPr>
              <p:spPr>
                <a:xfrm>
                  <a:off x="8844142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37" name="Forme libre : forme 236">
                  <a:extLst>
                    <a:ext uri="{FF2B5EF4-FFF2-40B4-BE49-F238E27FC236}">
                      <a16:creationId xmlns:a16="http://schemas.microsoft.com/office/drawing/2014/main" id="{FDC95530-0545-4463-826B-AFC7FF07A1CA}"/>
                    </a:ext>
                  </a:extLst>
                </p:cNvPr>
                <p:cNvSpPr/>
                <p:nvPr/>
              </p:nvSpPr>
              <p:spPr>
                <a:xfrm>
                  <a:off x="8989232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39" name="Forme libre : forme 238">
                  <a:extLst>
                    <a:ext uri="{FF2B5EF4-FFF2-40B4-BE49-F238E27FC236}">
                      <a16:creationId xmlns:a16="http://schemas.microsoft.com/office/drawing/2014/main" id="{BA9373BF-0155-4DBE-AC85-E9046B286F82}"/>
                    </a:ext>
                  </a:extLst>
                </p:cNvPr>
                <p:cNvSpPr/>
                <p:nvPr/>
              </p:nvSpPr>
              <p:spPr>
                <a:xfrm>
                  <a:off x="9133022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40" name="Forme libre : forme 239">
                  <a:extLst>
                    <a:ext uri="{FF2B5EF4-FFF2-40B4-BE49-F238E27FC236}">
                      <a16:creationId xmlns:a16="http://schemas.microsoft.com/office/drawing/2014/main" id="{E4259F6F-4889-4F53-ABFC-DC211876A1DA}"/>
                    </a:ext>
                  </a:extLst>
                </p:cNvPr>
                <p:cNvSpPr/>
                <p:nvPr/>
              </p:nvSpPr>
              <p:spPr>
                <a:xfrm>
                  <a:off x="9271288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44" name="Forme libre : forme 243">
                  <a:extLst>
                    <a:ext uri="{FF2B5EF4-FFF2-40B4-BE49-F238E27FC236}">
                      <a16:creationId xmlns:a16="http://schemas.microsoft.com/office/drawing/2014/main" id="{B33F2B16-55DF-411E-9F62-DFA95BC24C93}"/>
                    </a:ext>
                  </a:extLst>
                </p:cNvPr>
                <p:cNvSpPr/>
                <p:nvPr/>
              </p:nvSpPr>
              <p:spPr>
                <a:xfrm>
                  <a:off x="9426004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45" name="Forme libre : forme 244">
                  <a:extLst>
                    <a:ext uri="{FF2B5EF4-FFF2-40B4-BE49-F238E27FC236}">
                      <a16:creationId xmlns:a16="http://schemas.microsoft.com/office/drawing/2014/main" id="{CB7B42BC-92D9-4C2A-AEA9-7444A6584A28}"/>
                    </a:ext>
                  </a:extLst>
                </p:cNvPr>
                <p:cNvSpPr/>
                <p:nvPr/>
              </p:nvSpPr>
              <p:spPr>
                <a:xfrm>
                  <a:off x="9571094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47" name="Forme libre : forme 246">
                  <a:extLst>
                    <a:ext uri="{FF2B5EF4-FFF2-40B4-BE49-F238E27FC236}">
                      <a16:creationId xmlns:a16="http://schemas.microsoft.com/office/drawing/2014/main" id="{91C83119-34D7-45FC-A94B-00CCC154E830}"/>
                    </a:ext>
                  </a:extLst>
                </p:cNvPr>
                <p:cNvSpPr/>
                <p:nvPr/>
              </p:nvSpPr>
              <p:spPr>
                <a:xfrm>
                  <a:off x="9714884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48" name="Forme libre : forme 247">
                  <a:extLst>
                    <a:ext uri="{FF2B5EF4-FFF2-40B4-BE49-F238E27FC236}">
                      <a16:creationId xmlns:a16="http://schemas.microsoft.com/office/drawing/2014/main" id="{0BE19FF0-FD38-4A2C-A958-8B46DCE98A29}"/>
                    </a:ext>
                  </a:extLst>
                </p:cNvPr>
                <p:cNvSpPr/>
                <p:nvPr/>
              </p:nvSpPr>
              <p:spPr>
                <a:xfrm>
                  <a:off x="9853150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52" name="Forme libre : forme 251">
                  <a:extLst>
                    <a:ext uri="{FF2B5EF4-FFF2-40B4-BE49-F238E27FC236}">
                      <a16:creationId xmlns:a16="http://schemas.microsoft.com/office/drawing/2014/main" id="{0B823779-5E05-4C34-B00B-8E5BB98125EB}"/>
                    </a:ext>
                  </a:extLst>
                </p:cNvPr>
                <p:cNvSpPr/>
                <p:nvPr/>
              </p:nvSpPr>
              <p:spPr>
                <a:xfrm>
                  <a:off x="9996585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53" name="Forme libre : forme 252">
                  <a:extLst>
                    <a:ext uri="{FF2B5EF4-FFF2-40B4-BE49-F238E27FC236}">
                      <a16:creationId xmlns:a16="http://schemas.microsoft.com/office/drawing/2014/main" id="{D5486BBE-92CE-409C-A686-7EA15066F54E}"/>
                    </a:ext>
                  </a:extLst>
                </p:cNvPr>
                <p:cNvSpPr/>
                <p:nvPr/>
              </p:nvSpPr>
              <p:spPr>
                <a:xfrm>
                  <a:off x="10141675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55" name="Forme libre : forme 254">
                  <a:extLst>
                    <a:ext uri="{FF2B5EF4-FFF2-40B4-BE49-F238E27FC236}">
                      <a16:creationId xmlns:a16="http://schemas.microsoft.com/office/drawing/2014/main" id="{61B82F0C-51D7-49C3-99F2-1CF5A2A6EA78}"/>
                    </a:ext>
                  </a:extLst>
                </p:cNvPr>
                <p:cNvSpPr/>
                <p:nvPr/>
              </p:nvSpPr>
              <p:spPr>
                <a:xfrm>
                  <a:off x="10285465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56" name="Forme libre : forme 255">
                  <a:extLst>
                    <a:ext uri="{FF2B5EF4-FFF2-40B4-BE49-F238E27FC236}">
                      <a16:creationId xmlns:a16="http://schemas.microsoft.com/office/drawing/2014/main" id="{410091E4-4DCF-41C7-B451-71E0049EC7AE}"/>
                    </a:ext>
                  </a:extLst>
                </p:cNvPr>
                <p:cNvSpPr/>
                <p:nvPr/>
              </p:nvSpPr>
              <p:spPr>
                <a:xfrm>
                  <a:off x="10423731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60" name="Forme libre : forme 259">
                  <a:extLst>
                    <a:ext uri="{FF2B5EF4-FFF2-40B4-BE49-F238E27FC236}">
                      <a16:creationId xmlns:a16="http://schemas.microsoft.com/office/drawing/2014/main" id="{D6CEC201-DA60-4BDE-BF89-746F396E871D}"/>
                    </a:ext>
                  </a:extLst>
                </p:cNvPr>
                <p:cNvSpPr/>
                <p:nvPr/>
              </p:nvSpPr>
              <p:spPr>
                <a:xfrm>
                  <a:off x="10564799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61" name="Forme libre : forme 260">
                  <a:extLst>
                    <a:ext uri="{FF2B5EF4-FFF2-40B4-BE49-F238E27FC236}">
                      <a16:creationId xmlns:a16="http://schemas.microsoft.com/office/drawing/2014/main" id="{3222CBE6-65AE-48FE-8FD0-5EB339D1ED08}"/>
                    </a:ext>
                  </a:extLst>
                </p:cNvPr>
                <p:cNvSpPr/>
                <p:nvPr/>
              </p:nvSpPr>
              <p:spPr>
                <a:xfrm>
                  <a:off x="10709889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63" name="Forme libre : forme 262">
                  <a:extLst>
                    <a:ext uri="{FF2B5EF4-FFF2-40B4-BE49-F238E27FC236}">
                      <a16:creationId xmlns:a16="http://schemas.microsoft.com/office/drawing/2014/main" id="{043252A3-5469-4BC6-B8A3-C0F1D699E6B5}"/>
                    </a:ext>
                  </a:extLst>
                </p:cNvPr>
                <p:cNvSpPr/>
                <p:nvPr/>
              </p:nvSpPr>
              <p:spPr>
                <a:xfrm>
                  <a:off x="10853679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64" name="Forme libre : forme 263">
                  <a:extLst>
                    <a:ext uri="{FF2B5EF4-FFF2-40B4-BE49-F238E27FC236}">
                      <a16:creationId xmlns:a16="http://schemas.microsoft.com/office/drawing/2014/main" id="{53755EC2-167F-4595-9C87-40874E4C262C}"/>
                    </a:ext>
                  </a:extLst>
                </p:cNvPr>
                <p:cNvSpPr/>
                <p:nvPr/>
              </p:nvSpPr>
              <p:spPr>
                <a:xfrm>
                  <a:off x="10991945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68" name="Forme libre : forme 267">
                  <a:extLst>
                    <a:ext uri="{FF2B5EF4-FFF2-40B4-BE49-F238E27FC236}">
                      <a16:creationId xmlns:a16="http://schemas.microsoft.com/office/drawing/2014/main" id="{54956C2F-C34B-4890-BECE-6456D07C52E7}"/>
                    </a:ext>
                  </a:extLst>
                </p:cNvPr>
                <p:cNvSpPr/>
                <p:nvPr/>
              </p:nvSpPr>
              <p:spPr>
                <a:xfrm>
                  <a:off x="11127153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69" name="Forme libre : forme 268">
                  <a:extLst>
                    <a:ext uri="{FF2B5EF4-FFF2-40B4-BE49-F238E27FC236}">
                      <a16:creationId xmlns:a16="http://schemas.microsoft.com/office/drawing/2014/main" id="{4D51DC52-137C-4113-B491-AB82BD435D60}"/>
                    </a:ext>
                  </a:extLst>
                </p:cNvPr>
                <p:cNvSpPr/>
                <p:nvPr/>
              </p:nvSpPr>
              <p:spPr>
                <a:xfrm>
                  <a:off x="11272243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71" name="Forme libre : forme 270">
                  <a:extLst>
                    <a:ext uri="{FF2B5EF4-FFF2-40B4-BE49-F238E27FC236}">
                      <a16:creationId xmlns:a16="http://schemas.microsoft.com/office/drawing/2014/main" id="{E824FC00-D481-44A2-A8AE-54FE6D100CE2}"/>
                    </a:ext>
                  </a:extLst>
                </p:cNvPr>
                <p:cNvSpPr/>
                <p:nvPr/>
              </p:nvSpPr>
              <p:spPr>
                <a:xfrm>
                  <a:off x="11416033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72" name="Forme libre : forme 271">
                  <a:extLst>
                    <a:ext uri="{FF2B5EF4-FFF2-40B4-BE49-F238E27FC236}">
                      <a16:creationId xmlns:a16="http://schemas.microsoft.com/office/drawing/2014/main" id="{CDDAD00E-7A21-4AA0-AFB7-63F279E033A0}"/>
                    </a:ext>
                  </a:extLst>
                </p:cNvPr>
                <p:cNvSpPr/>
                <p:nvPr/>
              </p:nvSpPr>
              <p:spPr>
                <a:xfrm>
                  <a:off x="11554299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27" name="Groupe 26">
                <a:extLst>
                  <a:ext uri="{FF2B5EF4-FFF2-40B4-BE49-F238E27FC236}">
                    <a16:creationId xmlns:a16="http://schemas.microsoft.com/office/drawing/2014/main" id="{B459DEA4-FE87-48EE-A99F-F2E5659A1301}"/>
                  </a:ext>
                </a:extLst>
              </p:cNvPr>
              <p:cNvGrpSpPr/>
              <p:nvPr/>
            </p:nvGrpSpPr>
            <p:grpSpPr>
              <a:xfrm>
                <a:off x="8269646" y="4749199"/>
                <a:ext cx="3417667" cy="129654"/>
                <a:chOff x="8276470" y="4626367"/>
                <a:chExt cx="3417667" cy="129654"/>
              </a:xfrm>
            </p:grpSpPr>
            <p:sp>
              <p:nvSpPr>
                <p:cNvPr id="174" name="Ellipse 173">
                  <a:extLst>
                    <a:ext uri="{FF2B5EF4-FFF2-40B4-BE49-F238E27FC236}">
                      <a16:creationId xmlns:a16="http://schemas.microsoft.com/office/drawing/2014/main" id="{45849B70-80A4-4902-9CE2-413E94C9DD5C}"/>
                    </a:ext>
                  </a:extLst>
                </p:cNvPr>
                <p:cNvSpPr/>
                <p:nvPr/>
              </p:nvSpPr>
              <p:spPr>
                <a:xfrm rot="10800000">
                  <a:off x="8428867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75" name="Ellipse 174">
                  <a:extLst>
                    <a:ext uri="{FF2B5EF4-FFF2-40B4-BE49-F238E27FC236}">
                      <a16:creationId xmlns:a16="http://schemas.microsoft.com/office/drawing/2014/main" id="{B62D445D-26DA-4F8C-824A-7B595327FDEF}"/>
                    </a:ext>
                  </a:extLst>
                </p:cNvPr>
                <p:cNvSpPr/>
                <p:nvPr/>
              </p:nvSpPr>
              <p:spPr>
                <a:xfrm rot="10800000">
                  <a:off x="8276470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9" name="Ellipse 228">
                  <a:extLst>
                    <a:ext uri="{FF2B5EF4-FFF2-40B4-BE49-F238E27FC236}">
                      <a16:creationId xmlns:a16="http://schemas.microsoft.com/office/drawing/2014/main" id="{4BA91352-780B-4080-A5A4-874FA15452B6}"/>
                    </a:ext>
                  </a:extLst>
                </p:cNvPr>
                <p:cNvSpPr/>
                <p:nvPr/>
              </p:nvSpPr>
              <p:spPr>
                <a:xfrm rot="10800000">
                  <a:off x="8576135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33" name="Ellipse 232">
                  <a:extLst>
                    <a:ext uri="{FF2B5EF4-FFF2-40B4-BE49-F238E27FC236}">
                      <a16:creationId xmlns:a16="http://schemas.microsoft.com/office/drawing/2014/main" id="{2B2DEC32-D46E-4234-AA65-82093C3FEEB4}"/>
                    </a:ext>
                  </a:extLst>
                </p:cNvPr>
                <p:cNvSpPr/>
                <p:nvPr/>
              </p:nvSpPr>
              <p:spPr>
                <a:xfrm rot="10800000">
                  <a:off x="8714887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34" name="Ellipse 233">
                  <a:extLst>
                    <a:ext uri="{FF2B5EF4-FFF2-40B4-BE49-F238E27FC236}">
                      <a16:creationId xmlns:a16="http://schemas.microsoft.com/office/drawing/2014/main" id="{BA0DAE56-0736-4F63-9D2E-D7D4D936C23C}"/>
                    </a:ext>
                  </a:extLst>
                </p:cNvPr>
                <p:cNvSpPr/>
                <p:nvPr/>
              </p:nvSpPr>
              <p:spPr>
                <a:xfrm rot="10800000">
                  <a:off x="8997641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35" name="Ellipse 234">
                  <a:extLst>
                    <a:ext uri="{FF2B5EF4-FFF2-40B4-BE49-F238E27FC236}">
                      <a16:creationId xmlns:a16="http://schemas.microsoft.com/office/drawing/2014/main" id="{885C6B11-E1DE-48CB-A162-AEC9821E8FDD}"/>
                    </a:ext>
                  </a:extLst>
                </p:cNvPr>
                <p:cNvSpPr/>
                <p:nvPr/>
              </p:nvSpPr>
              <p:spPr>
                <a:xfrm rot="10800000">
                  <a:off x="8845244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38" name="Ellipse 237">
                  <a:extLst>
                    <a:ext uri="{FF2B5EF4-FFF2-40B4-BE49-F238E27FC236}">
                      <a16:creationId xmlns:a16="http://schemas.microsoft.com/office/drawing/2014/main" id="{A853EAEA-4B90-4194-ACDA-4D1F9D052EA3}"/>
                    </a:ext>
                  </a:extLst>
                </p:cNvPr>
                <p:cNvSpPr/>
                <p:nvPr/>
              </p:nvSpPr>
              <p:spPr>
                <a:xfrm rot="10800000">
                  <a:off x="9144909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41" name="Ellipse 240">
                  <a:extLst>
                    <a:ext uri="{FF2B5EF4-FFF2-40B4-BE49-F238E27FC236}">
                      <a16:creationId xmlns:a16="http://schemas.microsoft.com/office/drawing/2014/main" id="{4BF89579-063B-4BF4-8B2F-F1F29013C38F}"/>
                    </a:ext>
                  </a:extLst>
                </p:cNvPr>
                <p:cNvSpPr/>
                <p:nvPr/>
              </p:nvSpPr>
              <p:spPr>
                <a:xfrm rot="10800000">
                  <a:off x="9283661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42" name="Ellipse 241">
                  <a:extLst>
                    <a:ext uri="{FF2B5EF4-FFF2-40B4-BE49-F238E27FC236}">
                      <a16:creationId xmlns:a16="http://schemas.microsoft.com/office/drawing/2014/main" id="{D0CF4BD1-4B51-4288-96A3-E0410051A8FF}"/>
                    </a:ext>
                  </a:extLst>
                </p:cNvPr>
                <p:cNvSpPr/>
                <p:nvPr/>
              </p:nvSpPr>
              <p:spPr>
                <a:xfrm rot="10800000">
                  <a:off x="9579503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43" name="Ellipse 242">
                  <a:extLst>
                    <a:ext uri="{FF2B5EF4-FFF2-40B4-BE49-F238E27FC236}">
                      <a16:creationId xmlns:a16="http://schemas.microsoft.com/office/drawing/2014/main" id="{691F2A83-57AA-4E71-A42E-8F90122BE949}"/>
                    </a:ext>
                  </a:extLst>
                </p:cNvPr>
                <p:cNvSpPr/>
                <p:nvPr/>
              </p:nvSpPr>
              <p:spPr>
                <a:xfrm rot="10800000">
                  <a:off x="9427106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46" name="Ellipse 245">
                  <a:extLst>
                    <a:ext uri="{FF2B5EF4-FFF2-40B4-BE49-F238E27FC236}">
                      <a16:creationId xmlns:a16="http://schemas.microsoft.com/office/drawing/2014/main" id="{F0309D2A-9592-4C43-BC6A-A27016D16330}"/>
                    </a:ext>
                  </a:extLst>
                </p:cNvPr>
                <p:cNvSpPr/>
                <p:nvPr/>
              </p:nvSpPr>
              <p:spPr>
                <a:xfrm rot="10800000">
                  <a:off x="9726771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49" name="Ellipse 248">
                  <a:extLst>
                    <a:ext uri="{FF2B5EF4-FFF2-40B4-BE49-F238E27FC236}">
                      <a16:creationId xmlns:a16="http://schemas.microsoft.com/office/drawing/2014/main" id="{A77FADA5-67BB-4658-836E-79EB6386E900}"/>
                    </a:ext>
                  </a:extLst>
                </p:cNvPr>
                <p:cNvSpPr/>
                <p:nvPr/>
              </p:nvSpPr>
              <p:spPr>
                <a:xfrm rot="10800000">
                  <a:off x="9865523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50" name="Ellipse 249">
                  <a:extLst>
                    <a:ext uri="{FF2B5EF4-FFF2-40B4-BE49-F238E27FC236}">
                      <a16:creationId xmlns:a16="http://schemas.microsoft.com/office/drawing/2014/main" id="{5F300FAF-C15A-4C8C-8BBE-3B4CB0256FDE}"/>
                    </a:ext>
                  </a:extLst>
                </p:cNvPr>
                <p:cNvSpPr/>
                <p:nvPr/>
              </p:nvSpPr>
              <p:spPr>
                <a:xfrm rot="10800000">
                  <a:off x="10150084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51" name="Ellipse 250">
                  <a:extLst>
                    <a:ext uri="{FF2B5EF4-FFF2-40B4-BE49-F238E27FC236}">
                      <a16:creationId xmlns:a16="http://schemas.microsoft.com/office/drawing/2014/main" id="{9C396327-6160-4F38-A346-B0AFA33191AE}"/>
                    </a:ext>
                  </a:extLst>
                </p:cNvPr>
                <p:cNvSpPr/>
                <p:nvPr/>
              </p:nvSpPr>
              <p:spPr>
                <a:xfrm rot="10800000">
                  <a:off x="9997687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54" name="Ellipse 253">
                  <a:extLst>
                    <a:ext uri="{FF2B5EF4-FFF2-40B4-BE49-F238E27FC236}">
                      <a16:creationId xmlns:a16="http://schemas.microsoft.com/office/drawing/2014/main" id="{1FC6F859-A98C-44C0-8092-C41FC5475F6A}"/>
                    </a:ext>
                  </a:extLst>
                </p:cNvPr>
                <p:cNvSpPr/>
                <p:nvPr/>
              </p:nvSpPr>
              <p:spPr>
                <a:xfrm rot="10800000">
                  <a:off x="10297352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57" name="Ellipse 256">
                  <a:extLst>
                    <a:ext uri="{FF2B5EF4-FFF2-40B4-BE49-F238E27FC236}">
                      <a16:creationId xmlns:a16="http://schemas.microsoft.com/office/drawing/2014/main" id="{9A45BDB1-6D6D-4B72-A7A7-EC0F82FC633A}"/>
                    </a:ext>
                  </a:extLst>
                </p:cNvPr>
                <p:cNvSpPr/>
                <p:nvPr/>
              </p:nvSpPr>
              <p:spPr>
                <a:xfrm rot="10800000">
                  <a:off x="10436104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58" name="Ellipse 257">
                  <a:extLst>
                    <a:ext uri="{FF2B5EF4-FFF2-40B4-BE49-F238E27FC236}">
                      <a16:creationId xmlns:a16="http://schemas.microsoft.com/office/drawing/2014/main" id="{15AF5CCA-EE2E-4951-97B8-3265A3DB18FC}"/>
                    </a:ext>
                  </a:extLst>
                </p:cNvPr>
                <p:cNvSpPr/>
                <p:nvPr/>
              </p:nvSpPr>
              <p:spPr>
                <a:xfrm rot="10800000">
                  <a:off x="10718298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59" name="Ellipse 258">
                  <a:extLst>
                    <a:ext uri="{FF2B5EF4-FFF2-40B4-BE49-F238E27FC236}">
                      <a16:creationId xmlns:a16="http://schemas.microsoft.com/office/drawing/2014/main" id="{91E0F7D0-7DF2-449B-B3FC-5B19F58568EB}"/>
                    </a:ext>
                  </a:extLst>
                </p:cNvPr>
                <p:cNvSpPr/>
                <p:nvPr/>
              </p:nvSpPr>
              <p:spPr>
                <a:xfrm rot="10800000">
                  <a:off x="10565901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62" name="Ellipse 261">
                  <a:extLst>
                    <a:ext uri="{FF2B5EF4-FFF2-40B4-BE49-F238E27FC236}">
                      <a16:creationId xmlns:a16="http://schemas.microsoft.com/office/drawing/2014/main" id="{5C45B416-59F0-4F9E-839A-9F10B3A1B3F0}"/>
                    </a:ext>
                  </a:extLst>
                </p:cNvPr>
                <p:cNvSpPr/>
                <p:nvPr/>
              </p:nvSpPr>
              <p:spPr>
                <a:xfrm rot="10800000">
                  <a:off x="10865566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65" name="Ellipse 264">
                  <a:extLst>
                    <a:ext uri="{FF2B5EF4-FFF2-40B4-BE49-F238E27FC236}">
                      <a16:creationId xmlns:a16="http://schemas.microsoft.com/office/drawing/2014/main" id="{7B2892D6-C110-47C2-82D1-0CBC74A66AA2}"/>
                    </a:ext>
                  </a:extLst>
                </p:cNvPr>
                <p:cNvSpPr/>
                <p:nvPr/>
              </p:nvSpPr>
              <p:spPr>
                <a:xfrm rot="10800000">
                  <a:off x="11004318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66" name="Ellipse 265">
                  <a:extLst>
                    <a:ext uri="{FF2B5EF4-FFF2-40B4-BE49-F238E27FC236}">
                      <a16:creationId xmlns:a16="http://schemas.microsoft.com/office/drawing/2014/main" id="{C05A5DE2-C753-4FEC-914F-DD15D45F1F6E}"/>
                    </a:ext>
                  </a:extLst>
                </p:cNvPr>
                <p:cNvSpPr/>
                <p:nvPr/>
              </p:nvSpPr>
              <p:spPr>
                <a:xfrm rot="10800000">
                  <a:off x="11280652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67" name="Ellipse 266">
                  <a:extLst>
                    <a:ext uri="{FF2B5EF4-FFF2-40B4-BE49-F238E27FC236}">
                      <a16:creationId xmlns:a16="http://schemas.microsoft.com/office/drawing/2014/main" id="{42E0C0B3-E42C-4F2F-91FD-E30A2C54C08D}"/>
                    </a:ext>
                  </a:extLst>
                </p:cNvPr>
                <p:cNvSpPr/>
                <p:nvPr/>
              </p:nvSpPr>
              <p:spPr>
                <a:xfrm rot="10800000">
                  <a:off x="11128255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70" name="Ellipse 269">
                  <a:extLst>
                    <a:ext uri="{FF2B5EF4-FFF2-40B4-BE49-F238E27FC236}">
                      <a16:creationId xmlns:a16="http://schemas.microsoft.com/office/drawing/2014/main" id="{735E4256-0869-4B09-BEB1-C4F282D7C202}"/>
                    </a:ext>
                  </a:extLst>
                </p:cNvPr>
                <p:cNvSpPr/>
                <p:nvPr/>
              </p:nvSpPr>
              <p:spPr>
                <a:xfrm rot="10800000">
                  <a:off x="11427920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73" name="Ellipse 272">
                  <a:extLst>
                    <a:ext uri="{FF2B5EF4-FFF2-40B4-BE49-F238E27FC236}">
                      <a16:creationId xmlns:a16="http://schemas.microsoft.com/office/drawing/2014/main" id="{569A4712-9193-4082-9C1B-D96541256246}"/>
                    </a:ext>
                  </a:extLst>
                </p:cNvPr>
                <p:cNvSpPr/>
                <p:nvPr/>
              </p:nvSpPr>
              <p:spPr>
                <a:xfrm rot="10800000">
                  <a:off x="11566672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330" name="Groupe 329">
              <a:extLst>
                <a:ext uri="{FF2B5EF4-FFF2-40B4-BE49-F238E27FC236}">
                  <a16:creationId xmlns:a16="http://schemas.microsoft.com/office/drawing/2014/main" id="{21D02BF0-CE72-4714-9CA5-DB883FB4954C}"/>
                </a:ext>
              </a:extLst>
            </p:cNvPr>
            <p:cNvGrpSpPr/>
            <p:nvPr/>
          </p:nvGrpSpPr>
          <p:grpSpPr>
            <a:xfrm rot="10800000">
              <a:off x="8422046" y="4908423"/>
              <a:ext cx="3417667" cy="388113"/>
              <a:chOff x="8269646" y="4749199"/>
              <a:chExt cx="3417667" cy="388113"/>
            </a:xfrm>
          </p:grpSpPr>
          <p:grpSp>
            <p:nvGrpSpPr>
              <p:cNvPr id="331" name="Groupe 330">
                <a:extLst>
                  <a:ext uri="{FF2B5EF4-FFF2-40B4-BE49-F238E27FC236}">
                    <a16:creationId xmlns:a16="http://schemas.microsoft.com/office/drawing/2014/main" id="{E958678F-3BE8-4A14-9CB7-CE23E6B68506}"/>
                  </a:ext>
                </a:extLst>
              </p:cNvPr>
              <p:cNvGrpSpPr/>
              <p:nvPr/>
            </p:nvGrpSpPr>
            <p:grpSpPr>
              <a:xfrm>
                <a:off x="8275368" y="4863451"/>
                <a:ext cx="3402319" cy="273861"/>
                <a:chOff x="8275368" y="4713323"/>
                <a:chExt cx="3402319" cy="273861"/>
              </a:xfrm>
            </p:grpSpPr>
            <p:sp>
              <p:nvSpPr>
                <p:cNvPr id="357" name="Forme libre : forme 356">
                  <a:extLst>
                    <a:ext uri="{FF2B5EF4-FFF2-40B4-BE49-F238E27FC236}">
                      <a16:creationId xmlns:a16="http://schemas.microsoft.com/office/drawing/2014/main" id="{8EE517D9-ED77-43C7-BEB5-5655618C965E}"/>
                    </a:ext>
                  </a:extLst>
                </p:cNvPr>
                <p:cNvSpPr/>
                <p:nvPr/>
              </p:nvSpPr>
              <p:spPr>
                <a:xfrm>
                  <a:off x="8275368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58" name="Forme libre : forme 357">
                  <a:extLst>
                    <a:ext uri="{FF2B5EF4-FFF2-40B4-BE49-F238E27FC236}">
                      <a16:creationId xmlns:a16="http://schemas.microsoft.com/office/drawing/2014/main" id="{2A302B87-0663-4BCD-9ACB-BB7CD13B5D01}"/>
                    </a:ext>
                  </a:extLst>
                </p:cNvPr>
                <p:cNvSpPr/>
                <p:nvPr/>
              </p:nvSpPr>
              <p:spPr>
                <a:xfrm>
                  <a:off x="8420458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59" name="Forme libre : forme 358">
                  <a:extLst>
                    <a:ext uri="{FF2B5EF4-FFF2-40B4-BE49-F238E27FC236}">
                      <a16:creationId xmlns:a16="http://schemas.microsoft.com/office/drawing/2014/main" id="{9597B75B-4AFA-4EC5-A484-E95C0D8F8636}"/>
                    </a:ext>
                  </a:extLst>
                </p:cNvPr>
                <p:cNvSpPr/>
                <p:nvPr/>
              </p:nvSpPr>
              <p:spPr>
                <a:xfrm>
                  <a:off x="8564248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60" name="Forme libre : forme 359">
                  <a:extLst>
                    <a:ext uri="{FF2B5EF4-FFF2-40B4-BE49-F238E27FC236}">
                      <a16:creationId xmlns:a16="http://schemas.microsoft.com/office/drawing/2014/main" id="{BAB5E7FF-61AE-477C-A8AA-016A8E21E54A}"/>
                    </a:ext>
                  </a:extLst>
                </p:cNvPr>
                <p:cNvSpPr/>
                <p:nvPr/>
              </p:nvSpPr>
              <p:spPr>
                <a:xfrm>
                  <a:off x="8702514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61" name="Forme libre : forme 360">
                  <a:extLst>
                    <a:ext uri="{FF2B5EF4-FFF2-40B4-BE49-F238E27FC236}">
                      <a16:creationId xmlns:a16="http://schemas.microsoft.com/office/drawing/2014/main" id="{EC808410-7109-44B0-9BDB-0692BCD6306B}"/>
                    </a:ext>
                  </a:extLst>
                </p:cNvPr>
                <p:cNvSpPr/>
                <p:nvPr/>
              </p:nvSpPr>
              <p:spPr>
                <a:xfrm>
                  <a:off x="8844142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62" name="Forme libre : forme 361">
                  <a:extLst>
                    <a:ext uri="{FF2B5EF4-FFF2-40B4-BE49-F238E27FC236}">
                      <a16:creationId xmlns:a16="http://schemas.microsoft.com/office/drawing/2014/main" id="{0C431483-93CB-41E3-868B-69D51553148A}"/>
                    </a:ext>
                  </a:extLst>
                </p:cNvPr>
                <p:cNvSpPr/>
                <p:nvPr/>
              </p:nvSpPr>
              <p:spPr>
                <a:xfrm>
                  <a:off x="8989232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63" name="Forme libre : forme 362">
                  <a:extLst>
                    <a:ext uri="{FF2B5EF4-FFF2-40B4-BE49-F238E27FC236}">
                      <a16:creationId xmlns:a16="http://schemas.microsoft.com/office/drawing/2014/main" id="{E50C8198-A3B1-46B8-BE20-9EBBC187EDBF}"/>
                    </a:ext>
                  </a:extLst>
                </p:cNvPr>
                <p:cNvSpPr/>
                <p:nvPr/>
              </p:nvSpPr>
              <p:spPr>
                <a:xfrm>
                  <a:off x="9133022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64" name="Forme libre : forme 363">
                  <a:extLst>
                    <a:ext uri="{FF2B5EF4-FFF2-40B4-BE49-F238E27FC236}">
                      <a16:creationId xmlns:a16="http://schemas.microsoft.com/office/drawing/2014/main" id="{15BEDD6D-524E-4BDF-BC96-3723BAAE8609}"/>
                    </a:ext>
                  </a:extLst>
                </p:cNvPr>
                <p:cNvSpPr/>
                <p:nvPr/>
              </p:nvSpPr>
              <p:spPr>
                <a:xfrm>
                  <a:off x="9271288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65" name="Forme libre : forme 364">
                  <a:extLst>
                    <a:ext uri="{FF2B5EF4-FFF2-40B4-BE49-F238E27FC236}">
                      <a16:creationId xmlns:a16="http://schemas.microsoft.com/office/drawing/2014/main" id="{492B5BE0-8FF1-40BE-B94C-163CB98A99CB}"/>
                    </a:ext>
                  </a:extLst>
                </p:cNvPr>
                <p:cNvSpPr/>
                <p:nvPr/>
              </p:nvSpPr>
              <p:spPr>
                <a:xfrm>
                  <a:off x="9426004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66" name="Forme libre : forme 365">
                  <a:extLst>
                    <a:ext uri="{FF2B5EF4-FFF2-40B4-BE49-F238E27FC236}">
                      <a16:creationId xmlns:a16="http://schemas.microsoft.com/office/drawing/2014/main" id="{718D49FA-571A-4272-88AC-986DEF8B0541}"/>
                    </a:ext>
                  </a:extLst>
                </p:cNvPr>
                <p:cNvSpPr/>
                <p:nvPr/>
              </p:nvSpPr>
              <p:spPr>
                <a:xfrm>
                  <a:off x="9571094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67" name="Forme libre : forme 366">
                  <a:extLst>
                    <a:ext uri="{FF2B5EF4-FFF2-40B4-BE49-F238E27FC236}">
                      <a16:creationId xmlns:a16="http://schemas.microsoft.com/office/drawing/2014/main" id="{BD89532F-1501-4E82-BE45-F390F03CEEB5}"/>
                    </a:ext>
                  </a:extLst>
                </p:cNvPr>
                <p:cNvSpPr/>
                <p:nvPr/>
              </p:nvSpPr>
              <p:spPr>
                <a:xfrm>
                  <a:off x="9714884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68" name="Forme libre : forme 367">
                  <a:extLst>
                    <a:ext uri="{FF2B5EF4-FFF2-40B4-BE49-F238E27FC236}">
                      <a16:creationId xmlns:a16="http://schemas.microsoft.com/office/drawing/2014/main" id="{7D94C252-DACB-42D6-BCB4-BC60FA171A81}"/>
                    </a:ext>
                  </a:extLst>
                </p:cNvPr>
                <p:cNvSpPr/>
                <p:nvPr/>
              </p:nvSpPr>
              <p:spPr>
                <a:xfrm>
                  <a:off x="9853150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69" name="Forme libre : forme 368">
                  <a:extLst>
                    <a:ext uri="{FF2B5EF4-FFF2-40B4-BE49-F238E27FC236}">
                      <a16:creationId xmlns:a16="http://schemas.microsoft.com/office/drawing/2014/main" id="{202FA098-56CF-4B1A-8A74-08846D93CFCD}"/>
                    </a:ext>
                  </a:extLst>
                </p:cNvPr>
                <p:cNvSpPr/>
                <p:nvPr/>
              </p:nvSpPr>
              <p:spPr>
                <a:xfrm>
                  <a:off x="9996585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70" name="Forme libre : forme 369">
                  <a:extLst>
                    <a:ext uri="{FF2B5EF4-FFF2-40B4-BE49-F238E27FC236}">
                      <a16:creationId xmlns:a16="http://schemas.microsoft.com/office/drawing/2014/main" id="{290D9AAC-7C3E-45A9-A637-C2DAF00060F8}"/>
                    </a:ext>
                  </a:extLst>
                </p:cNvPr>
                <p:cNvSpPr/>
                <p:nvPr/>
              </p:nvSpPr>
              <p:spPr>
                <a:xfrm>
                  <a:off x="10141675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71" name="Forme libre : forme 370">
                  <a:extLst>
                    <a:ext uri="{FF2B5EF4-FFF2-40B4-BE49-F238E27FC236}">
                      <a16:creationId xmlns:a16="http://schemas.microsoft.com/office/drawing/2014/main" id="{F20FC7FC-93E0-437A-BC9C-8AF067ED3822}"/>
                    </a:ext>
                  </a:extLst>
                </p:cNvPr>
                <p:cNvSpPr/>
                <p:nvPr/>
              </p:nvSpPr>
              <p:spPr>
                <a:xfrm>
                  <a:off x="10285465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72" name="Forme libre : forme 371">
                  <a:extLst>
                    <a:ext uri="{FF2B5EF4-FFF2-40B4-BE49-F238E27FC236}">
                      <a16:creationId xmlns:a16="http://schemas.microsoft.com/office/drawing/2014/main" id="{D2E8F793-A69F-487E-B8C9-9A74A401AC66}"/>
                    </a:ext>
                  </a:extLst>
                </p:cNvPr>
                <p:cNvSpPr/>
                <p:nvPr/>
              </p:nvSpPr>
              <p:spPr>
                <a:xfrm>
                  <a:off x="10423731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73" name="Forme libre : forme 372">
                  <a:extLst>
                    <a:ext uri="{FF2B5EF4-FFF2-40B4-BE49-F238E27FC236}">
                      <a16:creationId xmlns:a16="http://schemas.microsoft.com/office/drawing/2014/main" id="{860289E0-5E88-405F-BFE1-305B965E7DD1}"/>
                    </a:ext>
                  </a:extLst>
                </p:cNvPr>
                <p:cNvSpPr/>
                <p:nvPr/>
              </p:nvSpPr>
              <p:spPr>
                <a:xfrm>
                  <a:off x="10564799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74" name="Forme libre : forme 373">
                  <a:extLst>
                    <a:ext uri="{FF2B5EF4-FFF2-40B4-BE49-F238E27FC236}">
                      <a16:creationId xmlns:a16="http://schemas.microsoft.com/office/drawing/2014/main" id="{57B3129D-3BD8-49C0-84FB-8F8A1523BA14}"/>
                    </a:ext>
                  </a:extLst>
                </p:cNvPr>
                <p:cNvSpPr/>
                <p:nvPr/>
              </p:nvSpPr>
              <p:spPr>
                <a:xfrm>
                  <a:off x="10709889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75" name="Forme libre : forme 374">
                  <a:extLst>
                    <a:ext uri="{FF2B5EF4-FFF2-40B4-BE49-F238E27FC236}">
                      <a16:creationId xmlns:a16="http://schemas.microsoft.com/office/drawing/2014/main" id="{3FF370B7-F2D4-4142-813E-A103222CA79C}"/>
                    </a:ext>
                  </a:extLst>
                </p:cNvPr>
                <p:cNvSpPr/>
                <p:nvPr/>
              </p:nvSpPr>
              <p:spPr>
                <a:xfrm>
                  <a:off x="10853679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76" name="Forme libre : forme 375">
                  <a:extLst>
                    <a:ext uri="{FF2B5EF4-FFF2-40B4-BE49-F238E27FC236}">
                      <a16:creationId xmlns:a16="http://schemas.microsoft.com/office/drawing/2014/main" id="{8B1ECD40-868D-4601-A860-F7106C449576}"/>
                    </a:ext>
                  </a:extLst>
                </p:cNvPr>
                <p:cNvSpPr/>
                <p:nvPr/>
              </p:nvSpPr>
              <p:spPr>
                <a:xfrm>
                  <a:off x="10991945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77" name="Forme libre : forme 376">
                  <a:extLst>
                    <a:ext uri="{FF2B5EF4-FFF2-40B4-BE49-F238E27FC236}">
                      <a16:creationId xmlns:a16="http://schemas.microsoft.com/office/drawing/2014/main" id="{6FD18195-A7FE-4472-BB49-E7E9B3F5D512}"/>
                    </a:ext>
                  </a:extLst>
                </p:cNvPr>
                <p:cNvSpPr/>
                <p:nvPr/>
              </p:nvSpPr>
              <p:spPr>
                <a:xfrm>
                  <a:off x="11127153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78" name="Forme libre : forme 377">
                  <a:extLst>
                    <a:ext uri="{FF2B5EF4-FFF2-40B4-BE49-F238E27FC236}">
                      <a16:creationId xmlns:a16="http://schemas.microsoft.com/office/drawing/2014/main" id="{E6B2BEE6-EC13-4C25-87A0-36B692C2A65B}"/>
                    </a:ext>
                  </a:extLst>
                </p:cNvPr>
                <p:cNvSpPr/>
                <p:nvPr/>
              </p:nvSpPr>
              <p:spPr>
                <a:xfrm>
                  <a:off x="11272243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79" name="Forme libre : forme 378">
                  <a:extLst>
                    <a:ext uri="{FF2B5EF4-FFF2-40B4-BE49-F238E27FC236}">
                      <a16:creationId xmlns:a16="http://schemas.microsoft.com/office/drawing/2014/main" id="{32C9389E-FF1A-4312-A6A5-68265E7FDDED}"/>
                    </a:ext>
                  </a:extLst>
                </p:cNvPr>
                <p:cNvSpPr/>
                <p:nvPr/>
              </p:nvSpPr>
              <p:spPr>
                <a:xfrm>
                  <a:off x="11416033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80" name="Forme libre : forme 379">
                  <a:extLst>
                    <a:ext uri="{FF2B5EF4-FFF2-40B4-BE49-F238E27FC236}">
                      <a16:creationId xmlns:a16="http://schemas.microsoft.com/office/drawing/2014/main" id="{DA59821A-75C8-45D9-90D9-80862226B598}"/>
                    </a:ext>
                  </a:extLst>
                </p:cNvPr>
                <p:cNvSpPr/>
                <p:nvPr/>
              </p:nvSpPr>
              <p:spPr>
                <a:xfrm>
                  <a:off x="11554299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332" name="Groupe 331">
                <a:extLst>
                  <a:ext uri="{FF2B5EF4-FFF2-40B4-BE49-F238E27FC236}">
                    <a16:creationId xmlns:a16="http://schemas.microsoft.com/office/drawing/2014/main" id="{6B101E2E-ED1E-4685-94B9-5C2D8D74C981}"/>
                  </a:ext>
                </a:extLst>
              </p:cNvPr>
              <p:cNvGrpSpPr/>
              <p:nvPr/>
            </p:nvGrpSpPr>
            <p:grpSpPr>
              <a:xfrm>
                <a:off x="8269646" y="4749199"/>
                <a:ext cx="3417667" cy="129654"/>
                <a:chOff x="8276470" y="4626367"/>
                <a:chExt cx="3417667" cy="129654"/>
              </a:xfrm>
            </p:grpSpPr>
            <p:sp>
              <p:nvSpPr>
                <p:cNvPr id="333" name="Ellipse 332">
                  <a:extLst>
                    <a:ext uri="{FF2B5EF4-FFF2-40B4-BE49-F238E27FC236}">
                      <a16:creationId xmlns:a16="http://schemas.microsoft.com/office/drawing/2014/main" id="{46D46EC7-EE87-47E7-AFB9-7704BC3B5B47}"/>
                    </a:ext>
                  </a:extLst>
                </p:cNvPr>
                <p:cNvSpPr/>
                <p:nvPr/>
              </p:nvSpPr>
              <p:spPr>
                <a:xfrm rot="10800000">
                  <a:off x="8428867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34" name="Ellipse 333">
                  <a:extLst>
                    <a:ext uri="{FF2B5EF4-FFF2-40B4-BE49-F238E27FC236}">
                      <a16:creationId xmlns:a16="http://schemas.microsoft.com/office/drawing/2014/main" id="{576286C9-8148-49A5-9F47-041149FB269F}"/>
                    </a:ext>
                  </a:extLst>
                </p:cNvPr>
                <p:cNvSpPr/>
                <p:nvPr/>
              </p:nvSpPr>
              <p:spPr>
                <a:xfrm rot="10800000">
                  <a:off x="8276470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35" name="Ellipse 334">
                  <a:extLst>
                    <a:ext uri="{FF2B5EF4-FFF2-40B4-BE49-F238E27FC236}">
                      <a16:creationId xmlns:a16="http://schemas.microsoft.com/office/drawing/2014/main" id="{8E78EFD7-5E09-4B7C-BC7F-BE60DC43692C}"/>
                    </a:ext>
                  </a:extLst>
                </p:cNvPr>
                <p:cNvSpPr/>
                <p:nvPr/>
              </p:nvSpPr>
              <p:spPr>
                <a:xfrm rot="10800000">
                  <a:off x="8576135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36" name="Ellipse 335">
                  <a:extLst>
                    <a:ext uri="{FF2B5EF4-FFF2-40B4-BE49-F238E27FC236}">
                      <a16:creationId xmlns:a16="http://schemas.microsoft.com/office/drawing/2014/main" id="{7581F9B4-0188-4900-823B-1BB5A83E5D0D}"/>
                    </a:ext>
                  </a:extLst>
                </p:cNvPr>
                <p:cNvSpPr/>
                <p:nvPr/>
              </p:nvSpPr>
              <p:spPr>
                <a:xfrm rot="10800000">
                  <a:off x="8714887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37" name="Ellipse 336">
                  <a:extLst>
                    <a:ext uri="{FF2B5EF4-FFF2-40B4-BE49-F238E27FC236}">
                      <a16:creationId xmlns:a16="http://schemas.microsoft.com/office/drawing/2014/main" id="{AC42A828-76CD-4C0F-A4EB-640E0A5C05DC}"/>
                    </a:ext>
                  </a:extLst>
                </p:cNvPr>
                <p:cNvSpPr/>
                <p:nvPr/>
              </p:nvSpPr>
              <p:spPr>
                <a:xfrm rot="10800000">
                  <a:off x="8997641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38" name="Ellipse 337">
                  <a:extLst>
                    <a:ext uri="{FF2B5EF4-FFF2-40B4-BE49-F238E27FC236}">
                      <a16:creationId xmlns:a16="http://schemas.microsoft.com/office/drawing/2014/main" id="{F01CAEB8-7B3F-4774-B67E-72888E2D0A78}"/>
                    </a:ext>
                  </a:extLst>
                </p:cNvPr>
                <p:cNvSpPr/>
                <p:nvPr/>
              </p:nvSpPr>
              <p:spPr>
                <a:xfrm rot="10800000">
                  <a:off x="8845244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39" name="Ellipse 338">
                  <a:extLst>
                    <a:ext uri="{FF2B5EF4-FFF2-40B4-BE49-F238E27FC236}">
                      <a16:creationId xmlns:a16="http://schemas.microsoft.com/office/drawing/2014/main" id="{8EC79A53-CEFC-40A7-A816-56845E265AAE}"/>
                    </a:ext>
                  </a:extLst>
                </p:cNvPr>
                <p:cNvSpPr/>
                <p:nvPr/>
              </p:nvSpPr>
              <p:spPr>
                <a:xfrm rot="10800000">
                  <a:off x="9144909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40" name="Ellipse 339">
                  <a:extLst>
                    <a:ext uri="{FF2B5EF4-FFF2-40B4-BE49-F238E27FC236}">
                      <a16:creationId xmlns:a16="http://schemas.microsoft.com/office/drawing/2014/main" id="{76358B22-31D0-46EC-9427-ECDEAFA35115}"/>
                    </a:ext>
                  </a:extLst>
                </p:cNvPr>
                <p:cNvSpPr/>
                <p:nvPr/>
              </p:nvSpPr>
              <p:spPr>
                <a:xfrm rot="10800000">
                  <a:off x="9283661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41" name="Ellipse 340">
                  <a:extLst>
                    <a:ext uri="{FF2B5EF4-FFF2-40B4-BE49-F238E27FC236}">
                      <a16:creationId xmlns:a16="http://schemas.microsoft.com/office/drawing/2014/main" id="{64B2896E-1932-41AA-AB68-8ACFCBE7DD73}"/>
                    </a:ext>
                  </a:extLst>
                </p:cNvPr>
                <p:cNvSpPr/>
                <p:nvPr/>
              </p:nvSpPr>
              <p:spPr>
                <a:xfrm rot="10800000">
                  <a:off x="9579503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42" name="Ellipse 341">
                  <a:extLst>
                    <a:ext uri="{FF2B5EF4-FFF2-40B4-BE49-F238E27FC236}">
                      <a16:creationId xmlns:a16="http://schemas.microsoft.com/office/drawing/2014/main" id="{71D31C61-2B7E-4298-B3A8-A1C84BB05718}"/>
                    </a:ext>
                  </a:extLst>
                </p:cNvPr>
                <p:cNvSpPr/>
                <p:nvPr/>
              </p:nvSpPr>
              <p:spPr>
                <a:xfrm rot="10800000">
                  <a:off x="9427106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43" name="Ellipse 342">
                  <a:extLst>
                    <a:ext uri="{FF2B5EF4-FFF2-40B4-BE49-F238E27FC236}">
                      <a16:creationId xmlns:a16="http://schemas.microsoft.com/office/drawing/2014/main" id="{5AB0E552-4015-4C2D-B807-7856BF18653D}"/>
                    </a:ext>
                  </a:extLst>
                </p:cNvPr>
                <p:cNvSpPr/>
                <p:nvPr/>
              </p:nvSpPr>
              <p:spPr>
                <a:xfrm rot="10800000">
                  <a:off x="9726771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44" name="Ellipse 343">
                  <a:extLst>
                    <a:ext uri="{FF2B5EF4-FFF2-40B4-BE49-F238E27FC236}">
                      <a16:creationId xmlns:a16="http://schemas.microsoft.com/office/drawing/2014/main" id="{A9CBA561-6EE0-40EB-ACCE-E0FFFAEEE6F3}"/>
                    </a:ext>
                  </a:extLst>
                </p:cNvPr>
                <p:cNvSpPr/>
                <p:nvPr/>
              </p:nvSpPr>
              <p:spPr>
                <a:xfrm rot="10800000">
                  <a:off x="9865523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45" name="Ellipse 344">
                  <a:extLst>
                    <a:ext uri="{FF2B5EF4-FFF2-40B4-BE49-F238E27FC236}">
                      <a16:creationId xmlns:a16="http://schemas.microsoft.com/office/drawing/2014/main" id="{9324E167-457F-4082-88F4-0AD9442A7A6A}"/>
                    </a:ext>
                  </a:extLst>
                </p:cNvPr>
                <p:cNvSpPr/>
                <p:nvPr/>
              </p:nvSpPr>
              <p:spPr>
                <a:xfrm rot="10800000">
                  <a:off x="10150084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46" name="Ellipse 345">
                  <a:extLst>
                    <a:ext uri="{FF2B5EF4-FFF2-40B4-BE49-F238E27FC236}">
                      <a16:creationId xmlns:a16="http://schemas.microsoft.com/office/drawing/2014/main" id="{35FC8437-D0A4-440E-B0EA-29F5B28C6D40}"/>
                    </a:ext>
                  </a:extLst>
                </p:cNvPr>
                <p:cNvSpPr/>
                <p:nvPr/>
              </p:nvSpPr>
              <p:spPr>
                <a:xfrm rot="10800000">
                  <a:off x="9997687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47" name="Ellipse 346">
                  <a:extLst>
                    <a:ext uri="{FF2B5EF4-FFF2-40B4-BE49-F238E27FC236}">
                      <a16:creationId xmlns:a16="http://schemas.microsoft.com/office/drawing/2014/main" id="{BAB1C836-7F54-41E6-B378-B7E1AFA51299}"/>
                    </a:ext>
                  </a:extLst>
                </p:cNvPr>
                <p:cNvSpPr/>
                <p:nvPr/>
              </p:nvSpPr>
              <p:spPr>
                <a:xfrm rot="10800000">
                  <a:off x="10297352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48" name="Ellipse 347">
                  <a:extLst>
                    <a:ext uri="{FF2B5EF4-FFF2-40B4-BE49-F238E27FC236}">
                      <a16:creationId xmlns:a16="http://schemas.microsoft.com/office/drawing/2014/main" id="{8AA5F66B-6093-4BBD-ACCA-08C0770726CA}"/>
                    </a:ext>
                  </a:extLst>
                </p:cNvPr>
                <p:cNvSpPr/>
                <p:nvPr/>
              </p:nvSpPr>
              <p:spPr>
                <a:xfrm rot="10800000">
                  <a:off x="10436104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49" name="Ellipse 348">
                  <a:extLst>
                    <a:ext uri="{FF2B5EF4-FFF2-40B4-BE49-F238E27FC236}">
                      <a16:creationId xmlns:a16="http://schemas.microsoft.com/office/drawing/2014/main" id="{7969918F-19D7-41BD-BE50-D92B1AE6B17B}"/>
                    </a:ext>
                  </a:extLst>
                </p:cNvPr>
                <p:cNvSpPr/>
                <p:nvPr/>
              </p:nvSpPr>
              <p:spPr>
                <a:xfrm rot="10800000">
                  <a:off x="10718298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50" name="Ellipse 349">
                  <a:extLst>
                    <a:ext uri="{FF2B5EF4-FFF2-40B4-BE49-F238E27FC236}">
                      <a16:creationId xmlns:a16="http://schemas.microsoft.com/office/drawing/2014/main" id="{5CEFF51B-FF47-4052-8C80-8AE6411817A0}"/>
                    </a:ext>
                  </a:extLst>
                </p:cNvPr>
                <p:cNvSpPr/>
                <p:nvPr/>
              </p:nvSpPr>
              <p:spPr>
                <a:xfrm rot="10800000">
                  <a:off x="10565901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51" name="Ellipse 350">
                  <a:extLst>
                    <a:ext uri="{FF2B5EF4-FFF2-40B4-BE49-F238E27FC236}">
                      <a16:creationId xmlns:a16="http://schemas.microsoft.com/office/drawing/2014/main" id="{A0591362-C8E9-4F1C-B7A2-D1D036C0398D}"/>
                    </a:ext>
                  </a:extLst>
                </p:cNvPr>
                <p:cNvSpPr/>
                <p:nvPr/>
              </p:nvSpPr>
              <p:spPr>
                <a:xfrm rot="10800000">
                  <a:off x="10865566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52" name="Ellipse 351">
                  <a:extLst>
                    <a:ext uri="{FF2B5EF4-FFF2-40B4-BE49-F238E27FC236}">
                      <a16:creationId xmlns:a16="http://schemas.microsoft.com/office/drawing/2014/main" id="{3DA96F66-2BE9-40BD-858C-CB53B4AB4191}"/>
                    </a:ext>
                  </a:extLst>
                </p:cNvPr>
                <p:cNvSpPr/>
                <p:nvPr/>
              </p:nvSpPr>
              <p:spPr>
                <a:xfrm rot="10800000">
                  <a:off x="11004318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53" name="Ellipse 352">
                  <a:extLst>
                    <a:ext uri="{FF2B5EF4-FFF2-40B4-BE49-F238E27FC236}">
                      <a16:creationId xmlns:a16="http://schemas.microsoft.com/office/drawing/2014/main" id="{DFA5772D-2E05-404E-9993-2F3F360BD754}"/>
                    </a:ext>
                  </a:extLst>
                </p:cNvPr>
                <p:cNvSpPr/>
                <p:nvPr/>
              </p:nvSpPr>
              <p:spPr>
                <a:xfrm rot="10800000">
                  <a:off x="11280652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54" name="Ellipse 353">
                  <a:extLst>
                    <a:ext uri="{FF2B5EF4-FFF2-40B4-BE49-F238E27FC236}">
                      <a16:creationId xmlns:a16="http://schemas.microsoft.com/office/drawing/2014/main" id="{599BA371-5E21-4F93-B48A-535A904384D7}"/>
                    </a:ext>
                  </a:extLst>
                </p:cNvPr>
                <p:cNvSpPr/>
                <p:nvPr/>
              </p:nvSpPr>
              <p:spPr>
                <a:xfrm rot="10800000">
                  <a:off x="11128255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55" name="Ellipse 354">
                  <a:extLst>
                    <a:ext uri="{FF2B5EF4-FFF2-40B4-BE49-F238E27FC236}">
                      <a16:creationId xmlns:a16="http://schemas.microsoft.com/office/drawing/2014/main" id="{BE4A0AA1-6AA3-4B4D-9713-A8D6E505DE8A}"/>
                    </a:ext>
                  </a:extLst>
                </p:cNvPr>
                <p:cNvSpPr/>
                <p:nvPr/>
              </p:nvSpPr>
              <p:spPr>
                <a:xfrm rot="10800000">
                  <a:off x="11427920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56" name="Ellipse 355">
                  <a:extLst>
                    <a:ext uri="{FF2B5EF4-FFF2-40B4-BE49-F238E27FC236}">
                      <a16:creationId xmlns:a16="http://schemas.microsoft.com/office/drawing/2014/main" id="{1C190D31-7716-4430-B109-3DDD10694911}"/>
                    </a:ext>
                  </a:extLst>
                </p:cNvPr>
                <p:cNvSpPr/>
                <p:nvPr/>
              </p:nvSpPr>
              <p:spPr>
                <a:xfrm rot="10800000">
                  <a:off x="11566672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69FFC88A-92DE-41B0-AAC0-FBD3EF6677BD}"/>
              </a:ext>
            </a:extLst>
          </p:cNvPr>
          <p:cNvGrpSpPr/>
          <p:nvPr/>
        </p:nvGrpSpPr>
        <p:grpSpPr>
          <a:xfrm>
            <a:off x="412982" y="4048786"/>
            <a:ext cx="2436501" cy="2465146"/>
            <a:chOff x="412982" y="4048786"/>
            <a:chExt cx="2436501" cy="2465146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BFE099C1-2290-4C96-8BBE-98ECA1BFECD8}"/>
                </a:ext>
              </a:extLst>
            </p:cNvPr>
            <p:cNvGrpSpPr/>
            <p:nvPr/>
          </p:nvGrpSpPr>
          <p:grpSpPr>
            <a:xfrm>
              <a:off x="1472865" y="4048786"/>
              <a:ext cx="558459" cy="1399227"/>
              <a:chOff x="8460097" y="4189863"/>
              <a:chExt cx="697237" cy="1399227"/>
            </a:xfrm>
          </p:grpSpPr>
          <p:sp>
            <p:nvSpPr>
              <p:cNvPr id="5" name="Ellipse 4">
                <a:extLst>
                  <a:ext uri="{FF2B5EF4-FFF2-40B4-BE49-F238E27FC236}">
                    <a16:creationId xmlns:a16="http://schemas.microsoft.com/office/drawing/2014/main" id="{3A39F627-728E-4294-ABC5-60681D20268D}"/>
                  </a:ext>
                </a:extLst>
              </p:cNvPr>
              <p:cNvSpPr/>
              <p:nvPr/>
            </p:nvSpPr>
            <p:spPr>
              <a:xfrm>
                <a:off x="8460097" y="4189863"/>
                <a:ext cx="249648" cy="131956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5" name="Ellipse 274">
                <a:extLst>
                  <a:ext uri="{FF2B5EF4-FFF2-40B4-BE49-F238E27FC236}">
                    <a16:creationId xmlns:a16="http://schemas.microsoft.com/office/drawing/2014/main" id="{8C3A5D6F-47D4-4BE5-AE86-1ED6C3AE955C}"/>
                  </a:ext>
                </a:extLst>
              </p:cNvPr>
              <p:cNvSpPr/>
              <p:nvPr/>
            </p:nvSpPr>
            <p:spPr>
              <a:xfrm>
                <a:off x="8603012" y="4205108"/>
                <a:ext cx="249648" cy="137682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6" name="Ellipse 275">
                <a:extLst>
                  <a:ext uri="{FF2B5EF4-FFF2-40B4-BE49-F238E27FC236}">
                    <a16:creationId xmlns:a16="http://schemas.microsoft.com/office/drawing/2014/main" id="{856D9CC7-1C9A-44BF-AE1E-AE0A0F499737}"/>
                  </a:ext>
                </a:extLst>
              </p:cNvPr>
              <p:cNvSpPr/>
              <p:nvPr/>
            </p:nvSpPr>
            <p:spPr>
              <a:xfrm>
                <a:off x="8761715" y="4212265"/>
                <a:ext cx="249648" cy="137682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7" name="Ellipse 276">
                <a:extLst>
                  <a:ext uri="{FF2B5EF4-FFF2-40B4-BE49-F238E27FC236}">
                    <a16:creationId xmlns:a16="http://schemas.microsoft.com/office/drawing/2014/main" id="{FC683E08-EBE5-4254-8F1D-79BA015FB30A}"/>
                  </a:ext>
                </a:extLst>
              </p:cNvPr>
              <p:cNvSpPr/>
              <p:nvPr/>
            </p:nvSpPr>
            <p:spPr>
              <a:xfrm>
                <a:off x="8907686" y="4212264"/>
                <a:ext cx="249648" cy="12971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7" name="Flèche : droite 16">
              <a:extLst>
                <a:ext uri="{FF2B5EF4-FFF2-40B4-BE49-F238E27FC236}">
                  <a16:creationId xmlns:a16="http://schemas.microsoft.com/office/drawing/2014/main" id="{49D91078-91B5-4640-AE46-6B57E6BF7F73}"/>
                </a:ext>
              </a:extLst>
            </p:cNvPr>
            <p:cNvSpPr/>
            <p:nvPr/>
          </p:nvSpPr>
          <p:spPr>
            <a:xfrm rot="16200000">
              <a:off x="1446127" y="5735473"/>
              <a:ext cx="653351" cy="19995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9" name="Groupe 28">
              <a:extLst>
                <a:ext uri="{FF2B5EF4-FFF2-40B4-BE49-F238E27FC236}">
                  <a16:creationId xmlns:a16="http://schemas.microsoft.com/office/drawing/2014/main" id="{E5466CAA-836D-4546-B56B-B135B60C85A4}"/>
                </a:ext>
              </a:extLst>
            </p:cNvPr>
            <p:cNvGrpSpPr/>
            <p:nvPr/>
          </p:nvGrpSpPr>
          <p:grpSpPr>
            <a:xfrm>
              <a:off x="412982" y="6206155"/>
              <a:ext cx="2436501" cy="307777"/>
              <a:chOff x="7169979" y="6359692"/>
              <a:chExt cx="3041976" cy="307777"/>
            </a:xfrm>
          </p:grpSpPr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53454C61-637D-44A7-A627-6A1D6F74F7E7}"/>
                  </a:ext>
                </a:extLst>
              </p:cNvPr>
              <p:cNvSpPr txBox="1"/>
              <p:nvPr/>
            </p:nvSpPr>
            <p:spPr>
              <a:xfrm>
                <a:off x="7169979" y="6359692"/>
                <a:ext cx="304197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/>
                  <a:t>Fuite de cations intracellulaires</a:t>
                </a:r>
              </a:p>
            </p:txBody>
          </p:sp>
          <p:cxnSp>
            <p:nvCxnSpPr>
              <p:cNvPr id="23" name="Connecteur droit 22">
                <a:extLst>
                  <a:ext uri="{FF2B5EF4-FFF2-40B4-BE49-F238E27FC236}">
                    <a16:creationId xmlns:a16="http://schemas.microsoft.com/office/drawing/2014/main" id="{0B668FE9-02C8-4D2F-97B1-6611FAF002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65315" y="6629803"/>
                <a:ext cx="1933242" cy="0"/>
              </a:xfrm>
              <a:prstGeom prst="line">
                <a:avLst/>
              </a:prstGeom>
              <a:ln w="381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56" name="Picture 2" descr="Amphotéricine B — Wikipédia">
            <a:extLst>
              <a:ext uri="{FF2B5EF4-FFF2-40B4-BE49-F238E27FC236}">
                <a16:creationId xmlns:a16="http://schemas.microsoft.com/office/drawing/2014/main" id="{DC9EDB52-03A0-4D55-9A46-F98DBEFA8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11" y="1914915"/>
            <a:ext cx="2408518" cy="121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" name="Rectangle 154">
            <a:extLst>
              <a:ext uri="{FF2B5EF4-FFF2-40B4-BE49-F238E27FC236}">
                <a16:creationId xmlns:a16="http://schemas.microsoft.com/office/drawing/2014/main" id="{B2923363-42BA-4906-AF3A-AC290EC78118}"/>
              </a:ext>
            </a:extLst>
          </p:cNvPr>
          <p:cNvSpPr/>
          <p:nvPr/>
        </p:nvSpPr>
        <p:spPr>
          <a:xfrm>
            <a:off x="447041" y="1787316"/>
            <a:ext cx="2759455" cy="507068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Classe pharmaceutique : Polyène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F2D252F8-8532-46E6-9CB3-3F168E33CF57}"/>
              </a:ext>
            </a:extLst>
          </p:cNvPr>
          <p:cNvGrpSpPr/>
          <p:nvPr/>
        </p:nvGrpSpPr>
        <p:grpSpPr>
          <a:xfrm>
            <a:off x="10492676" y="628255"/>
            <a:ext cx="1242630" cy="1168105"/>
            <a:chOff x="10492676" y="628255"/>
            <a:chExt cx="1242630" cy="1168105"/>
          </a:xfrm>
        </p:grpSpPr>
        <p:grpSp>
          <p:nvGrpSpPr>
            <p:cNvPr id="137" name="Groupe 136">
              <a:extLst>
                <a:ext uri="{FF2B5EF4-FFF2-40B4-BE49-F238E27FC236}">
                  <a16:creationId xmlns:a16="http://schemas.microsoft.com/office/drawing/2014/main" id="{5D0FEAF3-4001-4CB6-AD69-0587A27CDD33}"/>
                </a:ext>
              </a:extLst>
            </p:cNvPr>
            <p:cNvGrpSpPr/>
            <p:nvPr/>
          </p:nvGrpSpPr>
          <p:grpSpPr>
            <a:xfrm>
              <a:off x="10492676" y="628255"/>
              <a:ext cx="1242630" cy="1168105"/>
              <a:chOff x="10492676" y="628256"/>
              <a:chExt cx="1242630" cy="1156520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94416E29-F00C-4416-8BD1-9F7625D71CEA}"/>
                  </a:ext>
                </a:extLst>
              </p:cNvPr>
              <p:cNvSpPr/>
              <p:nvPr/>
            </p:nvSpPr>
            <p:spPr>
              <a:xfrm>
                <a:off x="10492676" y="628256"/>
                <a:ext cx="1242630" cy="115652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139" name="Groupe 138">
                <a:extLst>
                  <a:ext uri="{FF2B5EF4-FFF2-40B4-BE49-F238E27FC236}">
                    <a16:creationId xmlns:a16="http://schemas.microsoft.com/office/drawing/2014/main" id="{E56CFEF3-33A4-4EEE-9781-3A947E1DDCE7}"/>
                  </a:ext>
                </a:extLst>
              </p:cNvPr>
              <p:cNvGrpSpPr/>
              <p:nvPr/>
            </p:nvGrpSpPr>
            <p:grpSpPr>
              <a:xfrm>
                <a:off x="10517241" y="628256"/>
                <a:ext cx="1173290" cy="1144152"/>
                <a:chOff x="3107682" y="2090707"/>
                <a:chExt cx="4931229" cy="4310743"/>
              </a:xfrm>
            </p:grpSpPr>
            <p:sp>
              <p:nvSpPr>
                <p:cNvPr id="141" name="Ellipse 140">
                  <a:extLst>
                    <a:ext uri="{FF2B5EF4-FFF2-40B4-BE49-F238E27FC236}">
                      <a16:creationId xmlns:a16="http://schemas.microsoft.com/office/drawing/2014/main" id="{C44CD08F-9F25-44B4-9B57-EE2A43438B76}"/>
                    </a:ext>
                  </a:extLst>
                </p:cNvPr>
                <p:cNvSpPr/>
                <p:nvPr/>
              </p:nvSpPr>
              <p:spPr>
                <a:xfrm>
                  <a:off x="3107682" y="2090707"/>
                  <a:ext cx="4931229" cy="4310743"/>
                </a:xfrm>
                <a:prstGeom prst="ellipse">
                  <a:avLst/>
                </a:prstGeom>
                <a:solidFill>
                  <a:schemeClr val="bg1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42" name="Ellipse 141">
                  <a:extLst>
                    <a:ext uri="{FF2B5EF4-FFF2-40B4-BE49-F238E27FC236}">
                      <a16:creationId xmlns:a16="http://schemas.microsoft.com/office/drawing/2014/main" id="{68579852-B0EE-4465-929F-1534B53CF643}"/>
                    </a:ext>
                  </a:extLst>
                </p:cNvPr>
                <p:cNvSpPr/>
                <p:nvPr/>
              </p:nvSpPr>
              <p:spPr>
                <a:xfrm>
                  <a:off x="3428999" y="2318657"/>
                  <a:ext cx="4294415" cy="383718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43" name="Ellipse 142">
                  <a:extLst>
                    <a:ext uri="{FF2B5EF4-FFF2-40B4-BE49-F238E27FC236}">
                      <a16:creationId xmlns:a16="http://schemas.microsoft.com/office/drawing/2014/main" id="{2BFA53C5-065F-44C0-9DA1-1E475CC8A50D}"/>
                    </a:ext>
                  </a:extLst>
                </p:cNvPr>
                <p:cNvSpPr/>
                <p:nvPr/>
              </p:nvSpPr>
              <p:spPr>
                <a:xfrm>
                  <a:off x="3812670" y="3045204"/>
                  <a:ext cx="1325711" cy="1263055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144" name="Groupe 143">
                  <a:extLst>
                    <a:ext uri="{FF2B5EF4-FFF2-40B4-BE49-F238E27FC236}">
                      <a16:creationId xmlns:a16="http://schemas.microsoft.com/office/drawing/2014/main" id="{EF277D49-ADDB-44D3-AD8D-7A9FC6BC86CC}"/>
                    </a:ext>
                  </a:extLst>
                </p:cNvPr>
                <p:cNvGrpSpPr/>
                <p:nvPr/>
              </p:nvGrpSpPr>
              <p:grpSpPr>
                <a:xfrm>
                  <a:off x="5145204" y="5097440"/>
                  <a:ext cx="928048" cy="416256"/>
                  <a:chOff x="5629701" y="4988257"/>
                  <a:chExt cx="928048" cy="416256"/>
                </a:xfrm>
              </p:grpSpPr>
              <p:sp>
                <p:nvSpPr>
                  <p:cNvPr id="147" name="Rectangle : coins arrondis 146">
                    <a:extLst>
                      <a:ext uri="{FF2B5EF4-FFF2-40B4-BE49-F238E27FC236}">
                        <a16:creationId xmlns:a16="http://schemas.microsoft.com/office/drawing/2014/main" id="{DF9622C1-99D2-486D-BD0C-CE2827A0D1F9}"/>
                      </a:ext>
                    </a:extLst>
                  </p:cNvPr>
                  <p:cNvSpPr/>
                  <p:nvPr/>
                </p:nvSpPr>
                <p:spPr>
                  <a:xfrm>
                    <a:off x="5629701" y="4988257"/>
                    <a:ext cx="928048" cy="416256"/>
                  </a:xfrm>
                  <a:prstGeom prst="roundRect">
                    <a:avLst/>
                  </a:prstGeom>
                  <a:noFill/>
                  <a:ln w="38100"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cxnSp>
                <p:nvCxnSpPr>
                  <p:cNvPr id="148" name="Connecteur droit 147">
                    <a:extLst>
                      <a:ext uri="{FF2B5EF4-FFF2-40B4-BE49-F238E27FC236}">
                        <a16:creationId xmlns:a16="http://schemas.microsoft.com/office/drawing/2014/main" id="{A7F5D8E9-21C6-473C-888F-1970AC5E88E2}"/>
                      </a:ext>
                    </a:extLst>
                  </p:cNvPr>
                  <p:cNvCxnSpPr/>
                  <p:nvPr/>
                </p:nvCxnSpPr>
                <p:spPr>
                  <a:xfrm>
                    <a:off x="5841242" y="5001904"/>
                    <a:ext cx="0" cy="197893"/>
                  </a:xfrm>
                  <a:prstGeom prst="line">
                    <a:avLst/>
                  </a:prstGeom>
                  <a:ln w="38100"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Connecteur droit 148">
                    <a:extLst>
                      <a:ext uri="{FF2B5EF4-FFF2-40B4-BE49-F238E27FC236}">
                        <a16:creationId xmlns:a16="http://schemas.microsoft.com/office/drawing/2014/main" id="{B2AD18AD-BFCA-45AE-AF5E-7BB3C1EF125C}"/>
                      </a:ext>
                    </a:extLst>
                  </p:cNvPr>
                  <p:cNvCxnSpPr/>
                  <p:nvPr/>
                </p:nvCxnSpPr>
                <p:spPr>
                  <a:xfrm>
                    <a:off x="5993642" y="5195248"/>
                    <a:ext cx="0" cy="197893"/>
                  </a:xfrm>
                  <a:prstGeom prst="line">
                    <a:avLst/>
                  </a:prstGeom>
                  <a:ln w="38100"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Connecteur droit 149">
                    <a:extLst>
                      <a:ext uri="{FF2B5EF4-FFF2-40B4-BE49-F238E27FC236}">
                        <a16:creationId xmlns:a16="http://schemas.microsoft.com/office/drawing/2014/main" id="{4A0EA0D2-C5AC-4655-99CC-E06E086731D2}"/>
                      </a:ext>
                    </a:extLst>
                  </p:cNvPr>
                  <p:cNvCxnSpPr/>
                  <p:nvPr/>
                </p:nvCxnSpPr>
                <p:spPr>
                  <a:xfrm>
                    <a:off x="6143770" y="4997352"/>
                    <a:ext cx="0" cy="197893"/>
                  </a:xfrm>
                  <a:prstGeom prst="line">
                    <a:avLst/>
                  </a:prstGeom>
                  <a:ln w="38100"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Connecteur droit 150">
                    <a:extLst>
                      <a:ext uri="{FF2B5EF4-FFF2-40B4-BE49-F238E27FC236}">
                        <a16:creationId xmlns:a16="http://schemas.microsoft.com/office/drawing/2014/main" id="{204A74A6-F04D-4157-813A-A8BE23567F6A}"/>
                      </a:ext>
                    </a:extLst>
                  </p:cNvPr>
                  <p:cNvCxnSpPr/>
                  <p:nvPr/>
                </p:nvCxnSpPr>
                <p:spPr>
                  <a:xfrm>
                    <a:off x="6259774" y="5188424"/>
                    <a:ext cx="0" cy="197893"/>
                  </a:xfrm>
                  <a:prstGeom prst="line">
                    <a:avLst/>
                  </a:prstGeom>
                  <a:ln w="38100"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Connecteur droit 151">
                    <a:extLst>
                      <a:ext uri="{FF2B5EF4-FFF2-40B4-BE49-F238E27FC236}">
                        <a16:creationId xmlns:a16="http://schemas.microsoft.com/office/drawing/2014/main" id="{BAC5F903-60D7-414A-8295-A0E805241AC4}"/>
                      </a:ext>
                    </a:extLst>
                  </p:cNvPr>
                  <p:cNvCxnSpPr/>
                  <p:nvPr/>
                </p:nvCxnSpPr>
                <p:spPr>
                  <a:xfrm>
                    <a:off x="6444017" y="4990529"/>
                    <a:ext cx="0" cy="197893"/>
                  </a:xfrm>
                  <a:prstGeom prst="line">
                    <a:avLst/>
                  </a:prstGeom>
                  <a:ln w="38100"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5" name="Forme libre : forme 144">
                  <a:extLst>
                    <a:ext uri="{FF2B5EF4-FFF2-40B4-BE49-F238E27FC236}">
                      <a16:creationId xmlns:a16="http://schemas.microsoft.com/office/drawing/2014/main" id="{15B2B19A-49DC-4EEB-9DA2-7BD64BD27D74}"/>
                    </a:ext>
                  </a:extLst>
                </p:cNvPr>
                <p:cNvSpPr/>
                <p:nvPr/>
              </p:nvSpPr>
              <p:spPr>
                <a:xfrm>
                  <a:off x="4200645" y="4278484"/>
                  <a:ext cx="1194146" cy="585907"/>
                </a:xfrm>
                <a:custGeom>
                  <a:avLst/>
                  <a:gdLst>
                    <a:gd name="connsiteX0" fmla="*/ 471075 w 1708215"/>
                    <a:gd name="connsiteY0" fmla="*/ 523268 h 1057828"/>
                    <a:gd name="connsiteX1" fmla="*/ 1139816 w 1708215"/>
                    <a:gd name="connsiteY1" fmla="*/ 25124 h 1057828"/>
                    <a:gd name="connsiteX2" fmla="*/ 1303589 w 1708215"/>
                    <a:gd name="connsiteY2" fmla="*/ 107011 h 1057828"/>
                    <a:gd name="connsiteX3" fmla="*/ 907804 w 1708215"/>
                    <a:gd name="connsiteY3" fmla="*/ 393614 h 1057828"/>
                    <a:gd name="connsiteX4" fmla="*/ 935099 w 1708215"/>
                    <a:gd name="connsiteY4" fmla="*/ 530091 h 1057828"/>
                    <a:gd name="connsiteX5" fmla="*/ 1556072 w 1708215"/>
                    <a:gd name="connsiteY5" fmla="*/ 72891 h 1057828"/>
                    <a:gd name="connsiteX6" fmla="*/ 1624311 w 1708215"/>
                    <a:gd name="connsiteY6" fmla="*/ 216193 h 1057828"/>
                    <a:gd name="connsiteX7" fmla="*/ 532490 w 1708215"/>
                    <a:gd name="connsiteY7" fmla="*/ 1021411 h 1057828"/>
                    <a:gd name="connsiteX8" fmla="*/ 505195 w 1708215"/>
                    <a:gd name="connsiteY8" fmla="*/ 898581 h 1057828"/>
                    <a:gd name="connsiteX9" fmla="*/ 716735 w 1708215"/>
                    <a:gd name="connsiteY9" fmla="*/ 707512 h 1057828"/>
                    <a:gd name="connsiteX10" fmla="*/ 655320 w 1708215"/>
                    <a:gd name="connsiteY10" fmla="*/ 605154 h 1057828"/>
                    <a:gd name="connsiteX11" fmla="*/ 95762 w 1708215"/>
                    <a:gd name="connsiteY11" fmla="*/ 980468 h 1057828"/>
                    <a:gd name="connsiteX12" fmla="*/ 34347 w 1708215"/>
                    <a:gd name="connsiteY12" fmla="*/ 823518 h 1057828"/>
                    <a:gd name="connsiteX13" fmla="*/ 471075 w 1708215"/>
                    <a:gd name="connsiteY13" fmla="*/ 523268 h 10578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08215" h="1057828">
                      <a:moveTo>
                        <a:pt x="471075" y="523268"/>
                      </a:moveTo>
                      <a:cubicBezTo>
                        <a:pt x="655320" y="390202"/>
                        <a:pt x="1001064" y="94500"/>
                        <a:pt x="1139816" y="25124"/>
                      </a:cubicBezTo>
                      <a:cubicBezTo>
                        <a:pt x="1278568" y="-44252"/>
                        <a:pt x="1342258" y="45596"/>
                        <a:pt x="1303589" y="107011"/>
                      </a:cubicBezTo>
                      <a:cubicBezTo>
                        <a:pt x="1264920" y="168426"/>
                        <a:pt x="969219" y="323101"/>
                        <a:pt x="907804" y="393614"/>
                      </a:cubicBezTo>
                      <a:cubicBezTo>
                        <a:pt x="846389" y="464127"/>
                        <a:pt x="827054" y="583545"/>
                        <a:pt x="935099" y="530091"/>
                      </a:cubicBezTo>
                      <a:cubicBezTo>
                        <a:pt x="1043144" y="476637"/>
                        <a:pt x="1441203" y="125207"/>
                        <a:pt x="1556072" y="72891"/>
                      </a:cubicBezTo>
                      <a:cubicBezTo>
                        <a:pt x="1670941" y="20575"/>
                        <a:pt x="1794908" y="58106"/>
                        <a:pt x="1624311" y="216193"/>
                      </a:cubicBezTo>
                      <a:cubicBezTo>
                        <a:pt x="1453714" y="374280"/>
                        <a:pt x="719009" y="907680"/>
                        <a:pt x="532490" y="1021411"/>
                      </a:cubicBezTo>
                      <a:cubicBezTo>
                        <a:pt x="345971" y="1135142"/>
                        <a:pt x="474488" y="950897"/>
                        <a:pt x="505195" y="898581"/>
                      </a:cubicBezTo>
                      <a:cubicBezTo>
                        <a:pt x="535902" y="846265"/>
                        <a:pt x="691714" y="756417"/>
                        <a:pt x="716735" y="707512"/>
                      </a:cubicBezTo>
                      <a:cubicBezTo>
                        <a:pt x="741756" y="658608"/>
                        <a:pt x="758815" y="559661"/>
                        <a:pt x="655320" y="605154"/>
                      </a:cubicBezTo>
                      <a:cubicBezTo>
                        <a:pt x="551825" y="650647"/>
                        <a:pt x="199257" y="944074"/>
                        <a:pt x="95762" y="980468"/>
                      </a:cubicBezTo>
                      <a:cubicBezTo>
                        <a:pt x="-7733" y="1016862"/>
                        <a:pt x="-25930" y="898581"/>
                        <a:pt x="34347" y="823518"/>
                      </a:cubicBezTo>
                      <a:cubicBezTo>
                        <a:pt x="94624" y="748455"/>
                        <a:pt x="286830" y="656334"/>
                        <a:pt x="471075" y="52326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46" name="Forme libre : forme 145">
                  <a:extLst>
                    <a:ext uri="{FF2B5EF4-FFF2-40B4-BE49-F238E27FC236}">
                      <a16:creationId xmlns:a16="http://schemas.microsoft.com/office/drawing/2014/main" id="{8B8AF964-970E-49F0-8A19-42A659AB8EF5}"/>
                    </a:ext>
                  </a:extLst>
                </p:cNvPr>
                <p:cNvSpPr/>
                <p:nvPr/>
              </p:nvSpPr>
              <p:spPr>
                <a:xfrm rot="16671625">
                  <a:off x="4797718" y="2937600"/>
                  <a:ext cx="1194146" cy="585907"/>
                </a:xfrm>
                <a:custGeom>
                  <a:avLst/>
                  <a:gdLst>
                    <a:gd name="connsiteX0" fmla="*/ 471075 w 1708215"/>
                    <a:gd name="connsiteY0" fmla="*/ 523268 h 1057828"/>
                    <a:gd name="connsiteX1" fmla="*/ 1139816 w 1708215"/>
                    <a:gd name="connsiteY1" fmla="*/ 25124 h 1057828"/>
                    <a:gd name="connsiteX2" fmla="*/ 1303589 w 1708215"/>
                    <a:gd name="connsiteY2" fmla="*/ 107011 h 1057828"/>
                    <a:gd name="connsiteX3" fmla="*/ 907804 w 1708215"/>
                    <a:gd name="connsiteY3" fmla="*/ 393614 h 1057828"/>
                    <a:gd name="connsiteX4" fmla="*/ 935099 w 1708215"/>
                    <a:gd name="connsiteY4" fmla="*/ 530091 h 1057828"/>
                    <a:gd name="connsiteX5" fmla="*/ 1556072 w 1708215"/>
                    <a:gd name="connsiteY5" fmla="*/ 72891 h 1057828"/>
                    <a:gd name="connsiteX6" fmla="*/ 1624311 w 1708215"/>
                    <a:gd name="connsiteY6" fmla="*/ 216193 h 1057828"/>
                    <a:gd name="connsiteX7" fmla="*/ 532490 w 1708215"/>
                    <a:gd name="connsiteY7" fmla="*/ 1021411 h 1057828"/>
                    <a:gd name="connsiteX8" fmla="*/ 505195 w 1708215"/>
                    <a:gd name="connsiteY8" fmla="*/ 898581 h 1057828"/>
                    <a:gd name="connsiteX9" fmla="*/ 716735 w 1708215"/>
                    <a:gd name="connsiteY9" fmla="*/ 707512 h 1057828"/>
                    <a:gd name="connsiteX10" fmla="*/ 655320 w 1708215"/>
                    <a:gd name="connsiteY10" fmla="*/ 605154 h 1057828"/>
                    <a:gd name="connsiteX11" fmla="*/ 95762 w 1708215"/>
                    <a:gd name="connsiteY11" fmla="*/ 980468 h 1057828"/>
                    <a:gd name="connsiteX12" fmla="*/ 34347 w 1708215"/>
                    <a:gd name="connsiteY12" fmla="*/ 823518 h 1057828"/>
                    <a:gd name="connsiteX13" fmla="*/ 471075 w 1708215"/>
                    <a:gd name="connsiteY13" fmla="*/ 523268 h 10578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08215" h="1057828">
                      <a:moveTo>
                        <a:pt x="471075" y="523268"/>
                      </a:moveTo>
                      <a:cubicBezTo>
                        <a:pt x="655320" y="390202"/>
                        <a:pt x="1001064" y="94500"/>
                        <a:pt x="1139816" y="25124"/>
                      </a:cubicBezTo>
                      <a:cubicBezTo>
                        <a:pt x="1278568" y="-44252"/>
                        <a:pt x="1342258" y="45596"/>
                        <a:pt x="1303589" y="107011"/>
                      </a:cubicBezTo>
                      <a:cubicBezTo>
                        <a:pt x="1264920" y="168426"/>
                        <a:pt x="969219" y="323101"/>
                        <a:pt x="907804" y="393614"/>
                      </a:cubicBezTo>
                      <a:cubicBezTo>
                        <a:pt x="846389" y="464127"/>
                        <a:pt x="827054" y="583545"/>
                        <a:pt x="935099" y="530091"/>
                      </a:cubicBezTo>
                      <a:cubicBezTo>
                        <a:pt x="1043144" y="476637"/>
                        <a:pt x="1441203" y="125207"/>
                        <a:pt x="1556072" y="72891"/>
                      </a:cubicBezTo>
                      <a:cubicBezTo>
                        <a:pt x="1670941" y="20575"/>
                        <a:pt x="1794908" y="58106"/>
                        <a:pt x="1624311" y="216193"/>
                      </a:cubicBezTo>
                      <a:cubicBezTo>
                        <a:pt x="1453714" y="374280"/>
                        <a:pt x="719009" y="907680"/>
                        <a:pt x="532490" y="1021411"/>
                      </a:cubicBezTo>
                      <a:cubicBezTo>
                        <a:pt x="345971" y="1135142"/>
                        <a:pt x="474488" y="950897"/>
                        <a:pt x="505195" y="898581"/>
                      </a:cubicBezTo>
                      <a:cubicBezTo>
                        <a:pt x="535902" y="846265"/>
                        <a:pt x="691714" y="756417"/>
                        <a:pt x="716735" y="707512"/>
                      </a:cubicBezTo>
                      <a:cubicBezTo>
                        <a:pt x="741756" y="658608"/>
                        <a:pt x="758815" y="559661"/>
                        <a:pt x="655320" y="605154"/>
                      </a:cubicBezTo>
                      <a:cubicBezTo>
                        <a:pt x="551825" y="650647"/>
                        <a:pt x="199257" y="944074"/>
                        <a:pt x="95762" y="980468"/>
                      </a:cubicBezTo>
                      <a:cubicBezTo>
                        <a:pt x="-7733" y="1016862"/>
                        <a:pt x="-25930" y="898581"/>
                        <a:pt x="34347" y="823518"/>
                      </a:cubicBezTo>
                      <a:cubicBezTo>
                        <a:pt x="94624" y="748455"/>
                        <a:pt x="286830" y="656334"/>
                        <a:pt x="471075" y="52326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140" name="Flèche : droite 139">
                <a:extLst>
                  <a:ext uri="{FF2B5EF4-FFF2-40B4-BE49-F238E27FC236}">
                    <a16:creationId xmlns:a16="http://schemas.microsoft.com/office/drawing/2014/main" id="{4BD85570-1D06-45E0-B8BB-551F5400C771}"/>
                  </a:ext>
                </a:extLst>
              </p:cNvPr>
              <p:cNvSpPr/>
              <p:nvPr/>
            </p:nvSpPr>
            <p:spPr>
              <a:xfrm rot="2278700">
                <a:off x="11216461" y="1149354"/>
                <a:ext cx="297140" cy="250971"/>
              </a:xfrm>
              <a:prstGeom prst="rightArrow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53" name="Ellipse 152">
              <a:extLst>
                <a:ext uri="{FF2B5EF4-FFF2-40B4-BE49-F238E27FC236}">
                  <a16:creationId xmlns:a16="http://schemas.microsoft.com/office/drawing/2014/main" id="{371E6540-D50D-460D-87FE-34BF29D76B13}"/>
                </a:ext>
              </a:extLst>
            </p:cNvPr>
            <p:cNvSpPr/>
            <p:nvPr/>
          </p:nvSpPr>
          <p:spPr>
            <a:xfrm>
              <a:off x="11488420" y="1343660"/>
              <a:ext cx="122385" cy="135766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1E35F8CE-C0C9-47AB-963E-571099393E5D}"/>
              </a:ext>
            </a:extLst>
          </p:cNvPr>
          <p:cNvSpPr/>
          <p:nvPr/>
        </p:nvSpPr>
        <p:spPr>
          <a:xfrm>
            <a:off x="919886" y="2834640"/>
            <a:ext cx="605938" cy="1143000"/>
          </a:xfrm>
          <a:custGeom>
            <a:avLst/>
            <a:gdLst>
              <a:gd name="connsiteX0" fmla="*/ 573635 w 756515"/>
              <a:gd name="connsiteY0" fmla="*/ 0 h 1143000"/>
              <a:gd name="connsiteX1" fmla="*/ 2135 w 756515"/>
              <a:gd name="connsiteY1" fmla="*/ 464820 h 1143000"/>
              <a:gd name="connsiteX2" fmla="*/ 756515 w 756515"/>
              <a:gd name="connsiteY2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6515" h="1143000">
                <a:moveTo>
                  <a:pt x="573635" y="0"/>
                </a:moveTo>
                <a:cubicBezTo>
                  <a:pt x="272645" y="137160"/>
                  <a:pt x="-28345" y="274320"/>
                  <a:pt x="2135" y="464820"/>
                </a:cubicBezTo>
                <a:cubicBezTo>
                  <a:pt x="32615" y="655320"/>
                  <a:pt x="394565" y="899160"/>
                  <a:pt x="756515" y="1143000"/>
                </a:cubicBezTo>
              </a:path>
            </a:pathLst>
          </a:custGeom>
          <a:noFill/>
          <a:ln w="57150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67D12C4-3BFB-46D2-9BE6-85D35A683955}"/>
              </a:ext>
            </a:extLst>
          </p:cNvPr>
          <p:cNvSpPr txBox="1"/>
          <p:nvPr/>
        </p:nvSpPr>
        <p:spPr>
          <a:xfrm>
            <a:off x="3237644" y="1847429"/>
            <a:ext cx="6872872" cy="8309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fr-FR" sz="1600" b="1" u="sng" dirty="0"/>
              <a:t>Molécules :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1600" dirty="0"/>
              <a:t>Amphotéricine B → Fungizone</a:t>
            </a:r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® suspension </a:t>
            </a:r>
            <a:r>
              <a:rPr lang="fr-F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buv</a:t>
            </a:r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IV</a:t>
            </a:r>
            <a:endParaRPr lang="fr-FR" sz="16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1600" dirty="0"/>
              <a:t>Formulation lipidique → </a:t>
            </a:r>
            <a:r>
              <a:rPr lang="fr-FR" sz="1600" dirty="0" err="1"/>
              <a:t>Ambisome</a:t>
            </a:r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®</a:t>
            </a:r>
            <a:r>
              <a:rPr lang="fr-FR" sz="1600" dirty="0"/>
              <a:t> IV;  </a:t>
            </a:r>
            <a:r>
              <a:rPr lang="fr-FR" sz="1600" dirty="0" err="1"/>
              <a:t>Abelcet</a:t>
            </a:r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®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/>
              <a:t>IV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78257786-1891-4385-AA11-C64277AFCD3E}"/>
              </a:ext>
            </a:extLst>
          </p:cNvPr>
          <p:cNvSpPr/>
          <p:nvPr/>
        </p:nvSpPr>
        <p:spPr>
          <a:xfrm>
            <a:off x="7989903" y="585927"/>
            <a:ext cx="2498117" cy="1237069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Cible :</a:t>
            </a:r>
          </a:p>
          <a:p>
            <a:pPr algn="ctr"/>
            <a:r>
              <a:rPr lang="fr-FR" dirty="0"/>
              <a:t>Membrane plasmique</a:t>
            </a:r>
          </a:p>
        </p:txBody>
      </p:sp>
      <p:sp>
        <p:nvSpPr>
          <p:cNvPr id="160" name="ZoneTexte 159">
            <a:extLst>
              <a:ext uri="{FF2B5EF4-FFF2-40B4-BE49-F238E27FC236}">
                <a16:creationId xmlns:a16="http://schemas.microsoft.com/office/drawing/2014/main" id="{DFA65067-531B-446A-BA43-142A0A6D5DF0}"/>
              </a:ext>
            </a:extLst>
          </p:cNvPr>
          <p:cNvSpPr txBox="1"/>
          <p:nvPr/>
        </p:nvSpPr>
        <p:spPr>
          <a:xfrm>
            <a:off x="3237644" y="2878659"/>
            <a:ext cx="8040773" cy="107721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fr-FR" sz="1600" b="1" u="sng" dirty="0"/>
              <a:t>Pharmacocinétique :</a:t>
            </a:r>
            <a:r>
              <a:rPr lang="fr-FR" sz="1600" dirty="0"/>
              <a:t> → </a:t>
            </a:r>
            <a:r>
              <a:rPr lang="fr-FR" sz="1600" b="1" dirty="0"/>
              <a:t>Concentration dépendant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1600" dirty="0"/>
              <a:t>Pas d’absorption digestive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1600" dirty="0"/>
              <a:t>Bonne diffusion tissulaire; diffusion modérée dans les urines et LCR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1600" dirty="0"/>
              <a:t>Elimination lente (hépatique +++, rénale +) non modifiée par IR</a:t>
            </a:r>
          </a:p>
        </p:txBody>
      </p:sp>
      <p:sp>
        <p:nvSpPr>
          <p:cNvPr id="161" name="ZoneTexte 160">
            <a:extLst>
              <a:ext uri="{FF2B5EF4-FFF2-40B4-BE49-F238E27FC236}">
                <a16:creationId xmlns:a16="http://schemas.microsoft.com/office/drawing/2014/main" id="{2CEB8996-BE8B-47F5-B3D0-61E42A863535}"/>
              </a:ext>
            </a:extLst>
          </p:cNvPr>
          <p:cNvSpPr txBox="1"/>
          <p:nvPr/>
        </p:nvSpPr>
        <p:spPr>
          <a:xfrm>
            <a:off x="3181815" y="4234288"/>
            <a:ext cx="8040773" cy="156966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fr-FR" sz="1600" b="1" u="sng" dirty="0"/>
              <a:t>Principaux effets indésirables :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1600" b="1" dirty="0"/>
              <a:t>Néphrotoxicité → diminuée avec formes lipidique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1600" dirty="0"/>
              <a:t>Hépatotoxicité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1600" dirty="0"/>
              <a:t>Troubles </a:t>
            </a:r>
            <a:r>
              <a:rPr lang="fr-FR" sz="1600" dirty="0" err="1"/>
              <a:t>hydro-électrolytiques</a:t>
            </a:r>
            <a:r>
              <a:rPr lang="fr-FR" sz="1600" dirty="0"/>
              <a:t> (</a:t>
            </a:r>
            <a:r>
              <a:rPr lang="fr-FR" sz="1600" dirty="0" err="1"/>
              <a:t>hypoK</a:t>
            </a:r>
            <a:r>
              <a:rPr lang="fr-FR" sz="1600" dirty="0"/>
              <a:t>, </a:t>
            </a:r>
            <a:r>
              <a:rPr lang="fr-FR" sz="1600" dirty="0" err="1"/>
              <a:t>hypoMg</a:t>
            </a:r>
            <a:r>
              <a:rPr lang="fr-FR" sz="1600" dirty="0"/>
              <a:t>)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1600" dirty="0"/>
              <a:t>Fièvre, frissons pendant ou à la suite de la perfusion (fréquent)</a:t>
            </a:r>
          </a:p>
          <a:p>
            <a:pPr>
              <a:buClr>
                <a:schemeClr val="accent2"/>
              </a:buClr>
            </a:pPr>
            <a:endParaRPr lang="fr-FR" sz="1600" dirty="0"/>
          </a:p>
        </p:txBody>
      </p:sp>
      <p:sp>
        <p:nvSpPr>
          <p:cNvPr id="154" name="ZoneTexte 153">
            <a:extLst>
              <a:ext uri="{FF2B5EF4-FFF2-40B4-BE49-F238E27FC236}">
                <a16:creationId xmlns:a16="http://schemas.microsoft.com/office/drawing/2014/main" id="{6807A9FB-8F9F-4D1C-B9E5-635A598BE3E5}"/>
              </a:ext>
            </a:extLst>
          </p:cNvPr>
          <p:cNvSpPr txBox="1"/>
          <p:nvPr/>
        </p:nvSpPr>
        <p:spPr>
          <a:xfrm>
            <a:off x="3202840" y="5668631"/>
            <a:ext cx="6872872" cy="107721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fr-FR" sz="1600" b="1" u="sng" dirty="0"/>
              <a:t>Posologies :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1600" dirty="0" err="1"/>
              <a:t>AmB</a:t>
            </a:r>
            <a:r>
              <a:rPr lang="fr-FR" sz="1600" dirty="0"/>
              <a:t> </a:t>
            </a:r>
            <a:r>
              <a:rPr lang="fr-FR" sz="1600" dirty="0" err="1"/>
              <a:t>déoxycholate</a:t>
            </a:r>
            <a:r>
              <a:rPr lang="fr-FR" sz="1600" dirty="0"/>
              <a:t>: 0,7-1mg/kg/j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1600" dirty="0" err="1"/>
              <a:t>AmB</a:t>
            </a:r>
            <a:r>
              <a:rPr lang="fr-FR" sz="1600" dirty="0"/>
              <a:t> </a:t>
            </a:r>
            <a:r>
              <a:rPr lang="fr-FR" sz="1600" dirty="0" err="1"/>
              <a:t>Liposomale</a:t>
            </a:r>
            <a:r>
              <a:rPr lang="fr-FR" sz="1600" dirty="0"/>
              <a:t> : 3 à 5 mg/kg/j; jusqu’à 10 mg/kg/j (selon IFI)</a:t>
            </a:r>
          </a:p>
          <a:p>
            <a:pPr>
              <a:buClr>
                <a:schemeClr val="accent2"/>
              </a:buClr>
            </a:pP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451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  <p:bldP spid="11" grpId="0" animBg="1"/>
      <p:bldP spid="3" grpId="0"/>
      <p:bldP spid="160" grpId="0"/>
      <p:bldP spid="161" grpId="0"/>
      <p:bldP spid="1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Mr D – 75 ans – Dt2 – HTA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26EE-715B-4C3F-BA4A-26A4DF48614E}" type="slidenum">
              <a:rPr lang="fr-FR" smtClean="0"/>
              <a:t>2</a:t>
            </a:fld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A17DB7-D9B7-420F-ABE2-B90A46237F0B}"/>
              </a:ext>
            </a:extLst>
          </p:cNvPr>
          <p:cNvSpPr/>
          <p:nvPr/>
        </p:nvSpPr>
        <p:spPr>
          <a:xfrm>
            <a:off x="182325" y="2618412"/>
            <a:ext cx="6686477" cy="80936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Flèche : droite 19">
            <a:extLst>
              <a:ext uri="{FF2B5EF4-FFF2-40B4-BE49-F238E27FC236}">
                <a16:creationId xmlns:a16="http://schemas.microsoft.com/office/drawing/2014/main" id="{DAD1C1AB-382B-44B3-828D-A38C876D594D}"/>
              </a:ext>
            </a:extLst>
          </p:cNvPr>
          <p:cNvSpPr/>
          <p:nvPr/>
        </p:nvSpPr>
        <p:spPr>
          <a:xfrm>
            <a:off x="435077" y="3606853"/>
            <a:ext cx="11321846" cy="167860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2638848-8F09-4588-877A-CE6CAB106318}"/>
              </a:ext>
            </a:extLst>
          </p:cNvPr>
          <p:cNvSpPr/>
          <p:nvPr/>
        </p:nvSpPr>
        <p:spPr>
          <a:xfrm>
            <a:off x="2821860" y="541146"/>
            <a:ext cx="3305165" cy="117421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D9AD7D6-A60B-42CE-9281-B7A143D7B5A1}"/>
              </a:ext>
            </a:extLst>
          </p:cNvPr>
          <p:cNvSpPr/>
          <p:nvPr/>
        </p:nvSpPr>
        <p:spPr>
          <a:xfrm>
            <a:off x="8070540" y="5686213"/>
            <a:ext cx="2468858" cy="79811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endParaRPr lang="fr-FR"/>
          </a:p>
        </p:txBody>
      </p: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59C47B6D-6A27-4C47-A055-E31FED5FECBC}"/>
              </a:ext>
            </a:extLst>
          </p:cNvPr>
          <p:cNvGrpSpPr/>
          <p:nvPr/>
        </p:nvGrpSpPr>
        <p:grpSpPr>
          <a:xfrm>
            <a:off x="3674170" y="2335531"/>
            <a:ext cx="3266126" cy="1678603"/>
            <a:chOff x="435077" y="2547168"/>
            <a:chExt cx="3968319" cy="1678603"/>
          </a:xfrm>
          <a:solidFill>
            <a:schemeClr val="bg1"/>
          </a:solidFill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AEA9516-AADF-4FD3-9D93-1B86AE440AA8}"/>
                </a:ext>
              </a:extLst>
            </p:cNvPr>
            <p:cNvSpPr/>
            <p:nvPr/>
          </p:nvSpPr>
          <p:spPr>
            <a:xfrm>
              <a:off x="435077" y="2547168"/>
              <a:ext cx="3968319" cy="1268908"/>
            </a:xfrm>
            <a:prstGeom prst="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0" indent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>
                  <a:solidFill>
                    <a:sysClr val="windowText" lastClr="000000"/>
                  </a:solidFill>
                </a:rPr>
                <a:t>01/12 : </a:t>
              </a:r>
              <a:r>
                <a:rPr lang="fr-FR" sz="1400" b="1" kern="1200" dirty="0">
                  <a:solidFill>
                    <a:sysClr val="windowText" lastClr="000000"/>
                  </a:solidFill>
                </a:rPr>
                <a:t>Urines malodorantes </a:t>
              </a:r>
              <a:r>
                <a:rPr lang="fr-FR" sz="1400" kern="1200" dirty="0">
                  <a:solidFill>
                    <a:sysClr val="windowText" lastClr="000000"/>
                  </a:solidFill>
                </a:rPr>
                <a:t>sans dysurie, sans brulures mictionnelles. </a:t>
              </a:r>
            </a:p>
            <a:p>
              <a:pPr marL="0" lvl="0" indent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>
                  <a:solidFill>
                    <a:sysClr val="windowText" lastClr="000000"/>
                  </a:solidFill>
                </a:rPr>
                <a:t>→ ECBU avec une flore polymorphe (mais leucocyte </a:t>
              </a:r>
              <a:r>
                <a:rPr lang="fr-FR" sz="1400" kern="1200" dirty="0">
                  <a:solidFill>
                    <a:schemeClr val="tx1"/>
                  </a:solidFill>
                </a:rPr>
                <a:t>à </a:t>
              </a:r>
              <a:r>
                <a:rPr lang="fr-FR" sz="1400" dirty="0">
                  <a:solidFill>
                    <a:schemeClr val="tx1"/>
                  </a:solidFill>
                  <a:latin typeface="CalibrGill Sans MT"/>
                  <a:ea typeface="Calibri" panose="020F0502020204030204" pitchFamily="34" charset="0"/>
                  <a:cs typeface="Times New Roman" panose="02020603050405020304" pitchFamily="18" charset="0"/>
                </a:rPr>
                <a:t>10</a:t>
              </a:r>
              <a:r>
                <a:rPr lang="fr-FR" sz="1400" baseline="30000" dirty="0">
                  <a:solidFill>
                    <a:schemeClr val="tx1"/>
                  </a:solidFill>
                  <a:latin typeface="CalibrGill Sans MT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r>
                <a:rPr lang="fr-FR" sz="1400" kern="1200" dirty="0">
                  <a:solidFill>
                    <a:schemeClr val="tx1"/>
                  </a:solidFill>
                </a:rPr>
                <a:t>). </a:t>
              </a:r>
              <a:endParaRPr lang="fr-FR" sz="1400" b="1" kern="1200" dirty="0">
                <a:solidFill>
                  <a:schemeClr val="tx1"/>
                </a:solidFill>
              </a:endParaRPr>
            </a:p>
          </p:txBody>
        </p: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651D7E03-5D1B-4D65-B36A-9BD57D7914BC}"/>
                </a:ext>
              </a:extLst>
            </p:cNvPr>
            <p:cNvCxnSpPr>
              <a:cxnSpLocks/>
            </p:cNvCxnSpPr>
            <p:nvPr/>
          </p:nvCxnSpPr>
          <p:spPr>
            <a:xfrm>
              <a:off x="781235" y="3826276"/>
              <a:ext cx="0" cy="399495"/>
            </a:xfrm>
            <a:prstGeom prst="line">
              <a:avLst/>
            </a:prstGeom>
            <a:grp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1B04C516-F2B8-4943-A2FA-43BE3462FBE6}"/>
              </a:ext>
            </a:extLst>
          </p:cNvPr>
          <p:cNvGrpSpPr/>
          <p:nvPr/>
        </p:nvGrpSpPr>
        <p:grpSpPr>
          <a:xfrm>
            <a:off x="4121460" y="4857477"/>
            <a:ext cx="3806387" cy="1626846"/>
            <a:chOff x="435076" y="2158679"/>
            <a:chExt cx="4058230" cy="1298367"/>
          </a:xfrm>
          <a:solidFill>
            <a:schemeClr val="bg1"/>
          </a:solidFill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B02AD8F-9550-47F4-AA74-05D23CAC61E3}"/>
                </a:ext>
              </a:extLst>
            </p:cNvPr>
            <p:cNvSpPr/>
            <p:nvPr/>
          </p:nvSpPr>
          <p:spPr>
            <a:xfrm>
              <a:off x="435076" y="2547168"/>
              <a:ext cx="4058230" cy="909878"/>
            </a:xfrm>
            <a:prstGeom prst="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0" indent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>
                  <a:solidFill>
                    <a:sysClr val="windowText" lastClr="000000"/>
                  </a:solidFill>
                </a:rPr>
                <a:t>04/12 : </a:t>
              </a:r>
              <a:endParaRPr lang="fr-FR" sz="1400" b="1" kern="1200" dirty="0">
                <a:solidFill>
                  <a:srgbClr val="C00000"/>
                </a:solidFill>
              </a:endParaRPr>
            </a:p>
            <a:p>
              <a:pPr marL="0" lvl="0" indent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>
                  <a:solidFill>
                    <a:sysClr val="windowText" lastClr="000000"/>
                  </a:solidFill>
                </a:rPr>
                <a:t>→ Hémocultures PAC, </a:t>
              </a:r>
              <a:r>
                <a:rPr lang="fr-FR" sz="1400" kern="1200" dirty="0" err="1">
                  <a:solidFill>
                    <a:sysClr val="windowText" lastClr="000000"/>
                  </a:solidFill>
                </a:rPr>
                <a:t>Kta</a:t>
              </a:r>
              <a:r>
                <a:rPr lang="fr-FR" sz="1400" kern="1200" dirty="0">
                  <a:solidFill>
                    <a:sysClr val="windowText" lastClr="000000"/>
                  </a:solidFill>
                </a:rPr>
                <a:t> et en périphérique</a:t>
              </a:r>
            </a:p>
            <a:p>
              <a:pPr marL="0" lvl="0" indent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dirty="0">
                  <a:solidFill>
                    <a:sysClr val="windowText" lastClr="000000"/>
                  </a:solidFill>
                </a:rPr>
                <a:t>→ </a:t>
              </a:r>
              <a:r>
                <a:rPr lang="fr-FR" sz="1400" b="1" dirty="0">
                  <a:solidFill>
                    <a:schemeClr val="accent1"/>
                  </a:solidFill>
                </a:rPr>
                <a:t>Nouveau ECBU</a:t>
              </a:r>
            </a:p>
            <a:p>
              <a:pPr marL="0" lvl="0" indent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kern="1200" dirty="0">
                  <a:solidFill>
                    <a:schemeClr val="accent1"/>
                  </a:solidFill>
                </a:rPr>
                <a:t>→</a:t>
              </a:r>
              <a:r>
                <a:rPr lang="fr-FR" sz="1400" kern="1200" dirty="0">
                  <a:solidFill>
                    <a:sysClr val="windowText" lastClr="000000"/>
                  </a:solidFill>
                </a:rPr>
                <a:t> </a:t>
              </a:r>
              <a:r>
                <a:rPr lang="fr-FR" sz="1400" b="1" kern="1200" dirty="0">
                  <a:solidFill>
                    <a:srgbClr val="4AAC79"/>
                  </a:solidFill>
                </a:rPr>
                <a:t>Tazocilline</a:t>
              </a:r>
              <a:r>
                <a:rPr lang="fr-FR" sz="1400" kern="1200" dirty="0">
                  <a:solidFill>
                    <a:sysClr val="windowText" lastClr="000000"/>
                  </a:solidFill>
                </a:rPr>
                <a:t>.</a:t>
              </a:r>
              <a:endParaRPr lang="fr-FR" sz="1400" b="1" kern="1200" dirty="0">
                <a:solidFill>
                  <a:schemeClr val="accent1"/>
                </a:solidFill>
              </a:endParaRPr>
            </a:p>
          </p:txBody>
        </p: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75A4F5E4-8F34-4ABF-B4B2-B06A9D89CCFF}"/>
                </a:ext>
              </a:extLst>
            </p:cNvPr>
            <p:cNvCxnSpPr>
              <a:cxnSpLocks/>
            </p:cNvCxnSpPr>
            <p:nvPr/>
          </p:nvCxnSpPr>
          <p:spPr>
            <a:xfrm>
              <a:off x="755991" y="2158679"/>
              <a:ext cx="0" cy="388489"/>
            </a:xfrm>
            <a:prstGeom prst="line">
              <a:avLst/>
            </a:prstGeom>
            <a:grp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64818E19-ACC1-4F26-8765-F2B4FF7F1948}"/>
              </a:ext>
            </a:extLst>
          </p:cNvPr>
          <p:cNvGrpSpPr/>
          <p:nvPr/>
        </p:nvGrpSpPr>
        <p:grpSpPr>
          <a:xfrm>
            <a:off x="2707019" y="4459832"/>
            <a:ext cx="3275470" cy="370149"/>
            <a:chOff x="1650409" y="4678288"/>
            <a:chExt cx="4987638" cy="370149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1C112BF-0A8E-42CF-BA53-B50643970A08}"/>
                </a:ext>
              </a:extLst>
            </p:cNvPr>
            <p:cNvSpPr/>
            <p:nvPr/>
          </p:nvSpPr>
          <p:spPr>
            <a:xfrm>
              <a:off x="1650409" y="4678288"/>
              <a:ext cx="4987638" cy="3356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kern="1200" dirty="0">
                  <a:solidFill>
                    <a:srgbClr val="C00000"/>
                  </a:solidFill>
                </a:rPr>
                <a:t>03/12-04/12 : </a:t>
              </a:r>
              <a:r>
                <a:rPr lang="fr-FR" sz="1400" b="1" kern="1200" dirty="0">
                  <a:solidFill>
                    <a:srgbClr val="C00000"/>
                  </a:solidFill>
                </a:rPr>
                <a:t>Pics fébriles </a:t>
              </a:r>
              <a:endParaRPr lang="fr-FR" sz="14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47" name="Connecteur droit avec flèche 46">
              <a:extLst>
                <a:ext uri="{FF2B5EF4-FFF2-40B4-BE49-F238E27FC236}">
                  <a16:creationId xmlns:a16="http://schemas.microsoft.com/office/drawing/2014/main" id="{32469A52-3976-4B5B-9859-007F81C374BB}"/>
                </a:ext>
              </a:extLst>
            </p:cNvPr>
            <p:cNvCxnSpPr>
              <a:cxnSpLocks/>
            </p:cNvCxnSpPr>
            <p:nvPr/>
          </p:nvCxnSpPr>
          <p:spPr>
            <a:xfrm>
              <a:off x="3592945" y="5048437"/>
              <a:ext cx="748762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EB99031C-DE6E-47EF-A395-4B64C8B1C800}"/>
              </a:ext>
            </a:extLst>
          </p:cNvPr>
          <p:cNvGrpSpPr/>
          <p:nvPr/>
        </p:nvGrpSpPr>
        <p:grpSpPr>
          <a:xfrm>
            <a:off x="624442" y="4868192"/>
            <a:ext cx="2786270" cy="740125"/>
            <a:chOff x="-685112" y="1977480"/>
            <a:chExt cx="2733734" cy="500692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8AA6990-F0F6-484D-879D-61C9ED6858AC}"/>
                </a:ext>
              </a:extLst>
            </p:cNvPr>
            <p:cNvSpPr/>
            <p:nvPr/>
          </p:nvSpPr>
          <p:spPr>
            <a:xfrm>
              <a:off x="-685112" y="2157651"/>
              <a:ext cx="2733734" cy="3205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0" indent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>
                  <a:solidFill>
                    <a:schemeClr val="tx1"/>
                  </a:solidFill>
                </a:rPr>
                <a:t>26/11 :  </a:t>
              </a:r>
              <a:r>
                <a:rPr lang="fr-FR" sz="1400" b="1" kern="1200" dirty="0">
                  <a:solidFill>
                    <a:schemeClr val="tx1"/>
                  </a:solidFill>
                </a:rPr>
                <a:t>Transfert en oncologie</a:t>
              </a:r>
            </a:p>
          </p:txBody>
        </p:sp>
        <p:cxnSp>
          <p:nvCxnSpPr>
            <p:cNvPr id="51" name="Connecteur droit 50">
              <a:extLst>
                <a:ext uri="{FF2B5EF4-FFF2-40B4-BE49-F238E27FC236}">
                  <a16:creationId xmlns:a16="http://schemas.microsoft.com/office/drawing/2014/main" id="{4CB15686-CE9D-497C-A20E-F22B3D117566}"/>
                </a:ext>
              </a:extLst>
            </p:cNvPr>
            <p:cNvCxnSpPr>
              <a:cxnSpLocks/>
            </p:cNvCxnSpPr>
            <p:nvPr/>
          </p:nvCxnSpPr>
          <p:spPr>
            <a:xfrm>
              <a:off x="652554" y="1977480"/>
              <a:ext cx="0" cy="180171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4AB008D5-882D-4B3F-B0C9-C0BA2B462AE0}"/>
              </a:ext>
            </a:extLst>
          </p:cNvPr>
          <p:cNvGrpSpPr/>
          <p:nvPr/>
        </p:nvGrpSpPr>
        <p:grpSpPr>
          <a:xfrm>
            <a:off x="435078" y="2954461"/>
            <a:ext cx="2271942" cy="1903018"/>
            <a:chOff x="435078" y="3143541"/>
            <a:chExt cx="2271942" cy="1713936"/>
          </a:xfrm>
        </p:grpSpPr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01C36B60-22FE-4B62-806A-53E339122FD6}"/>
                </a:ext>
              </a:extLst>
            </p:cNvPr>
            <p:cNvGrpSpPr/>
            <p:nvPr/>
          </p:nvGrpSpPr>
          <p:grpSpPr>
            <a:xfrm>
              <a:off x="435078" y="3143541"/>
              <a:ext cx="2271942" cy="1082230"/>
              <a:chOff x="435076" y="3143541"/>
              <a:chExt cx="2949935" cy="1082230"/>
            </a:xfrm>
            <a:solidFill>
              <a:schemeClr val="bg1"/>
            </a:solidFill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4549AF5-9DB8-4659-A395-F4E22B67CFB3}"/>
                  </a:ext>
                </a:extLst>
              </p:cNvPr>
              <p:cNvSpPr/>
              <p:nvPr/>
            </p:nvSpPr>
            <p:spPr>
              <a:xfrm>
                <a:off x="435076" y="3143541"/>
                <a:ext cx="2949935" cy="445286"/>
              </a:xfrm>
              <a:prstGeom prst="rect">
                <a:avLst/>
              </a:prstGeom>
              <a:grp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400" kern="1200" dirty="0">
                    <a:solidFill>
                      <a:schemeClr val="tx1"/>
                    </a:solidFill>
                  </a:rPr>
                  <a:t>25/11, SAU : </a:t>
                </a:r>
              </a:p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400" kern="1200" dirty="0">
                    <a:solidFill>
                      <a:schemeClr val="tx1"/>
                    </a:solidFill>
                  </a:rPr>
                  <a:t>traumatisme crânien</a:t>
                </a:r>
              </a:p>
            </p:txBody>
          </p:sp>
          <p:cxnSp>
            <p:nvCxnSpPr>
              <p:cNvPr id="31" name="Connecteur droit 30">
                <a:extLst>
                  <a:ext uri="{FF2B5EF4-FFF2-40B4-BE49-F238E27FC236}">
                    <a16:creationId xmlns:a16="http://schemas.microsoft.com/office/drawing/2014/main" id="{AB9455D9-CA30-4780-82AD-4472CC8204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0737" y="3604438"/>
                <a:ext cx="499" cy="621333"/>
              </a:xfrm>
              <a:prstGeom prst="line">
                <a:avLst/>
              </a:prstGeom>
              <a:grpFill/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118EAE6-1203-46DC-BB4F-A4EF21CAA852}"/>
                </a:ext>
              </a:extLst>
            </p:cNvPr>
            <p:cNvSpPr/>
            <p:nvPr/>
          </p:nvSpPr>
          <p:spPr>
            <a:xfrm>
              <a:off x="451243" y="4097926"/>
              <a:ext cx="500102" cy="75955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fr-FR" sz="1400" kern="1200" dirty="0">
                  <a:solidFill>
                    <a:sysClr val="windowText" lastClr="000000"/>
                  </a:solidFill>
                </a:rPr>
                <a:t>25/11/20</a:t>
              </a:r>
              <a:endParaRPr lang="fr-FR" sz="1400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236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C533AB-71F6-45BB-84C0-C95E91AF0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04/02/2020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805AE73-B679-45CC-8562-38C6D76DD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26EE-715B-4C3F-BA4A-26A4DF48614E}" type="slidenum">
              <a:rPr lang="fr-FR" smtClean="0"/>
              <a:t>20</a:t>
            </a:fld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7CB020C5-9419-4F6E-A4A5-69F8BD541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fr-FR" dirty="0"/>
              <a:t>Classe pharmaceutique : Polyène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37451C74-8FC4-4EC4-9630-37A7A8006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764395"/>
            <a:ext cx="11029615" cy="770489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fr-FR" sz="1600" b="1" u="sng" dirty="0">
                <a:solidFill>
                  <a:schemeClr val="accent2"/>
                </a:solidFill>
              </a:rPr>
              <a:t>Spectre : </a:t>
            </a:r>
          </a:p>
          <a:p>
            <a:pPr marL="0" indent="0">
              <a:buNone/>
            </a:pPr>
            <a:r>
              <a:rPr lang="fr-FR" sz="1600" b="1" dirty="0">
                <a:solidFill>
                  <a:schemeClr val="tx1"/>
                </a:solidFill>
              </a:rPr>
              <a:t>Fongicide large spectre avec de rares résistances</a:t>
            </a:r>
          </a:p>
          <a:p>
            <a:pPr marL="0" indent="0">
              <a:buNone/>
            </a:pPr>
            <a:endParaRPr lang="fr-FR" sz="1600" b="1" u="sng" dirty="0">
              <a:solidFill>
                <a:schemeClr val="accent2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4BD705E-F7CF-420F-86BC-A3491EFBE6EF}"/>
              </a:ext>
            </a:extLst>
          </p:cNvPr>
          <p:cNvSpPr/>
          <p:nvPr/>
        </p:nvSpPr>
        <p:spPr>
          <a:xfrm>
            <a:off x="8131453" y="2757975"/>
            <a:ext cx="2426847" cy="3102429"/>
          </a:xfrm>
          <a:prstGeom prst="rect">
            <a:avLst/>
          </a:prstGeom>
          <a:solidFill>
            <a:srgbClr val="46BE82"/>
          </a:solidFill>
          <a:ln>
            <a:solidFill>
              <a:srgbClr val="46BE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i="1" dirty="0"/>
              <a:t>Candida</a:t>
            </a:r>
            <a:r>
              <a:rPr lang="fr-FR" dirty="0"/>
              <a:t> </a:t>
            </a:r>
            <a:r>
              <a:rPr lang="fr-FR" dirty="0" err="1"/>
              <a:t>sp</a:t>
            </a:r>
            <a:r>
              <a:rPr lang="fr-FR" dirty="0"/>
              <a:t>. 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i="1" dirty="0"/>
              <a:t>C. </a:t>
            </a:r>
            <a:r>
              <a:rPr lang="fr-FR" sz="1600" i="1" dirty="0" err="1"/>
              <a:t>albicans</a:t>
            </a:r>
            <a:endParaRPr lang="fr-FR" sz="1600" i="1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i="1" dirty="0"/>
              <a:t>C. </a:t>
            </a:r>
            <a:r>
              <a:rPr lang="fr-FR" sz="1600" i="1" dirty="0" err="1"/>
              <a:t>tropicalis</a:t>
            </a:r>
            <a:endParaRPr lang="fr-FR" sz="1600" i="1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i="1" dirty="0"/>
              <a:t>C. </a:t>
            </a:r>
            <a:r>
              <a:rPr lang="fr-FR" sz="1600" i="1" dirty="0" err="1"/>
              <a:t>parapsilosis</a:t>
            </a:r>
            <a:endParaRPr lang="fr-FR" sz="1600" i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i="1" dirty="0" err="1"/>
              <a:t>Cryptococcus</a:t>
            </a:r>
            <a:r>
              <a:rPr lang="fr-FR" dirty="0"/>
              <a:t> </a:t>
            </a:r>
            <a:r>
              <a:rPr lang="fr-FR" dirty="0" err="1"/>
              <a:t>sp</a:t>
            </a:r>
            <a:r>
              <a:rPr lang="fr-FR" dirty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err="1"/>
              <a:t>Coccidioides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err="1"/>
              <a:t>Histoplasma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DF50821-1EE1-4E68-BAEA-0029C894BB7F}"/>
              </a:ext>
            </a:extLst>
          </p:cNvPr>
          <p:cNvSpPr/>
          <p:nvPr/>
        </p:nvSpPr>
        <p:spPr>
          <a:xfrm>
            <a:off x="4789503" y="2757978"/>
            <a:ext cx="3200400" cy="3102429"/>
          </a:xfrm>
          <a:prstGeom prst="rect">
            <a:avLst/>
          </a:prstGeom>
          <a:solidFill>
            <a:srgbClr val="A7D971"/>
          </a:solidFill>
          <a:ln>
            <a:solidFill>
              <a:srgbClr val="A7D9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i="1" dirty="0"/>
              <a:t>Candida</a:t>
            </a:r>
            <a:r>
              <a:rPr lang="fr-FR" dirty="0"/>
              <a:t> </a:t>
            </a:r>
            <a:r>
              <a:rPr lang="fr-FR" dirty="0" err="1"/>
              <a:t>sp</a:t>
            </a:r>
            <a:r>
              <a:rPr lang="fr-FR" dirty="0"/>
              <a:t>. :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i="1" dirty="0"/>
              <a:t>C. </a:t>
            </a:r>
            <a:r>
              <a:rPr lang="fr-FR" sz="1600" i="1" dirty="0" err="1"/>
              <a:t>glabrata</a:t>
            </a:r>
            <a:endParaRPr lang="fr-FR" sz="1600" i="1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i="1" dirty="0"/>
              <a:t>C. </a:t>
            </a:r>
            <a:r>
              <a:rPr lang="fr-FR" sz="1600" i="1" dirty="0" err="1"/>
              <a:t>krusei</a:t>
            </a:r>
            <a:endParaRPr lang="fr-FR" sz="1600" i="1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i="1" dirty="0"/>
              <a:t>C. </a:t>
            </a:r>
            <a:r>
              <a:rPr lang="fr-FR" sz="1600" i="1" dirty="0" err="1"/>
              <a:t>guillermondi</a:t>
            </a:r>
            <a:endParaRPr lang="fr-FR" sz="1600" i="1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i="1" dirty="0"/>
              <a:t>C. </a:t>
            </a:r>
            <a:r>
              <a:rPr lang="fr-FR" sz="1600" i="1" dirty="0" err="1"/>
              <a:t>lusitaniae</a:t>
            </a:r>
            <a:endParaRPr lang="fr-FR" sz="1600" i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i="1" dirty="0" err="1"/>
              <a:t>Apergillus</a:t>
            </a:r>
            <a:r>
              <a:rPr lang="fr-FR" dirty="0"/>
              <a:t> </a:t>
            </a:r>
            <a:r>
              <a:rPr lang="fr-FR" dirty="0" err="1"/>
              <a:t>sp</a:t>
            </a:r>
            <a:r>
              <a:rPr lang="fr-FR" dirty="0"/>
              <a:t>. 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i="1" dirty="0"/>
              <a:t>A. </a:t>
            </a:r>
            <a:r>
              <a:rPr lang="fr-FR" sz="1600" i="1" dirty="0" err="1"/>
              <a:t>fumigatus</a:t>
            </a:r>
            <a:endParaRPr lang="fr-FR" sz="1600" i="1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i="1" dirty="0"/>
              <a:t>A. </a:t>
            </a:r>
            <a:r>
              <a:rPr lang="fr-FR" sz="1600" i="1" dirty="0" err="1"/>
              <a:t>flavus</a:t>
            </a:r>
            <a:endParaRPr lang="fr-FR" sz="1600" i="1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i="1" dirty="0"/>
              <a:t>A. </a:t>
            </a:r>
            <a:r>
              <a:rPr lang="fr-FR" sz="1600" i="1" dirty="0" err="1"/>
              <a:t>niger</a:t>
            </a:r>
            <a:endParaRPr lang="fr-FR" sz="1600" i="1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i="1" dirty="0"/>
              <a:t>A. </a:t>
            </a:r>
            <a:r>
              <a:rPr lang="fr-FR" sz="1600" i="1" dirty="0" err="1"/>
              <a:t>nidulans</a:t>
            </a:r>
            <a:endParaRPr lang="fr-FR" sz="1600" i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err="1"/>
              <a:t>Blastomyces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Mucorales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7A56CB2-E875-4308-BC64-6E223505C83C}"/>
              </a:ext>
            </a:extLst>
          </p:cNvPr>
          <p:cNvSpPr/>
          <p:nvPr/>
        </p:nvSpPr>
        <p:spPr>
          <a:xfrm>
            <a:off x="1447553" y="2757976"/>
            <a:ext cx="3200400" cy="3102429"/>
          </a:xfrm>
          <a:prstGeom prst="rect">
            <a:avLst/>
          </a:prstGeom>
          <a:solidFill>
            <a:srgbClr val="FFC50D"/>
          </a:solidFill>
          <a:ln>
            <a:solidFill>
              <a:srgbClr val="FFC5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i="1" dirty="0"/>
              <a:t>Candida</a:t>
            </a:r>
            <a:r>
              <a:rPr lang="fr-FR" dirty="0"/>
              <a:t> </a:t>
            </a:r>
            <a:r>
              <a:rPr lang="fr-FR" dirty="0" err="1"/>
              <a:t>sp</a:t>
            </a:r>
            <a:r>
              <a:rPr lang="fr-FR" dirty="0"/>
              <a:t>. :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i="1" dirty="0"/>
              <a:t>C. </a:t>
            </a:r>
            <a:r>
              <a:rPr lang="fr-FR" sz="1600" i="1" dirty="0" err="1"/>
              <a:t>haemulonii</a:t>
            </a:r>
            <a:endParaRPr lang="fr-FR" sz="1600" i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i="1" dirty="0" err="1"/>
              <a:t>Apergillus</a:t>
            </a:r>
            <a:r>
              <a:rPr lang="fr-FR" dirty="0"/>
              <a:t> </a:t>
            </a:r>
            <a:r>
              <a:rPr lang="fr-FR" dirty="0" err="1"/>
              <a:t>sp</a:t>
            </a:r>
            <a:r>
              <a:rPr lang="fr-FR" dirty="0"/>
              <a:t>. 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i="1" dirty="0"/>
              <a:t>A. </a:t>
            </a:r>
            <a:r>
              <a:rPr lang="fr-FR" sz="1600" i="1" dirty="0" err="1"/>
              <a:t>terreus</a:t>
            </a:r>
            <a:endParaRPr lang="fr-FR" sz="1600" i="1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i="1" dirty="0"/>
              <a:t>A. </a:t>
            </a:r>
            <a:r>
              <a:rPr lang="fr-FR" sz="1600" dirty="0"/>
              <a:t>section</a:t>
            </a:r>
            <a:r>
              <a:rPr lang="fr-FR" sz="1600" i="1" dirty="0"/>
              <a:t> </a:t>
            </a:r>
            <a:r>
              <a:rPr lang="fr-FR" sz="1600" i="1" dirty="0" err="1"/>
              <a:t>Nidulantes</a:t>
            </a:r>
            <a:endParaRPr lang="fr-FR" sz="1600" i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i="1" dirty="0"/>
              <a:t>Fusarium</a:t>
            </a:r>
            <a:r>
              <a:rPr lang="fr-FR" dirty="0"/>
              <a:t> </a:t>
            </a:r>
            <a:r>
              <a:rPr lang="fr-FR" dirty="0" err="1"/>
              <a:t>sp</a:t>
            </a:r>
            <a:r>
              <a:rPr lang="fr-FR" dirty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i="1" dirty="0" err="1"/>
              <a:t>Scedosporium</a:t>
            </a:r>
            <a:r>
              <a:rPr lang="fr-FR" dirty="0"/>
              <a:t> </a:t>
            </a:r>
            <a:r>
              <a:rPr lang="fr-FR" dirty="0" err="1"/>
              <a:t>sp</a:t>
            </a:r>
            <a:r>
              <a:rPr lang="fr-FR" dirty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i="1" dirty="0" err="1"/>
              <a:t>Trichosporon</a:t>
            </a:r>
            <a:r>
              <a:rPr lang="fr-FR" dirty="0"/>
              <a:t> </a:t>
            </a:r>
            <a:r>
              <a:rPr lang="fr-FR" dirty="0" err="1"/>
              <a:t>sp</a:t>
            </a:r>
            <a:r>
              <a:rPr lang="fr-FR" dirty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i="1" dirty="0" err="1"/>
              <a:t>Cunninghamella</a:t>
            </a:r>
            <a:r>
              <a:rPr lang="fr-FR" dirty="0"/>
              <a:t> </a:t>
            </a:r>
            <a:r>
              <a:rPr lang="fr-FR" dirty="0" err="1"/>
              <a:t>sp</a:t>
            </a:r>
            <a:r>
              <a:rPr lang="fr-FR" dirty="0"/>
              <a:t>.</a:t>
            </a:r>
          </a:p>
        </p:txBody>
      </p:sp>
      <p:sp>
        <p:nvSpPr>
          <p:cNvPr id="31" name="Flèche : droite 30">
            <a:extLst>
              <a:ext uri="{FF2B5EF4-FFF2-40B4-BE49-F238E27FC236}">
                <a16:creationId xmlns:a16="http://schemas.microsoft.com/office/drawing/2014/main" id="{473992A0-838E-4169-838C-3F4E7C2D35E8}"/>
              </a:ext>
            </a:extLst>
          </p:cNvPr>
          <p:cNvSpPr/>
          <p:nvPr/>
        </p:nvSpPr>
        <p:spPr>
          <a:xfrm>
            <a:off x="1447553" y="5805122"/>
            <a:ext cx="9404603" cy="544104"/>
          </a:xfrm>
          <a:prstGeom prst="rightArrow">
            <a:avLst/>
          </a:prstGeom>
          <a:gradFill flip="none" rotWithShape="1">
            <a:gsLst>
              <a:gs pos="16000">
                <a:srgbClr val="FFCF37"/>
              </a:gs>
              <a:gs pos="100000">
                <a:srgbClr val="46BE8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SENSIBILITE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32DE31AD-E66B-4575-958D-3EFA6CF5F12A}"/>
              </a:ext>
            </a:extLst>
          </p:cNvPr>
          <p:cNvSpPr txBox="1"/>
          <p:nvPr/>
        </p:nvSpPr>
        <p:spPr>
          <a:xfrm>
            <a:off x="5613936" y="2057475"/>
            <a:ext cx="5035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r-FR" sz="1600" dirty="0">
                <a:solidFill>
                  <a:schemeClr val="tx1"/>
                </a:solidFill>
              </a:rPr>
              <a:t>→ modification de la synthèse de l’ergostérol ; </a:t>
            </a:r>
          </a:p>
          <a:p>
            <a:pPr marL="0" indent="0">
              <a:buNone/>
            </a:pPr>
            <a:r>
              <a:rPr lang="fr-FR" sz="1600" dirty="0">
                <a:solidFill>
                  <a:schemeClr val="tx1"/>
                </a:solidFill>
              </a:rPr>
              <a:t>→ ↓ d’ergostérols membranaires.</a:t>
            </a:r>
          </a:p>
          <a:p>
            <a:endParaRPr lang="fr-FR" sz="16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FB17EE7-73AE-4553-BA62-145A94AD1B68}"/>
              </a:ext>
            </a:extLst>
          </p:cNvPr>
          <p:cNvSpPr/>
          <p:nvPr/>
        </p:nvSpPr>
        <p:spPr>
          <a:xfrm>
            <a:off x="825623" y="2757975"/>
            <a:ext cx="498680" cy="344787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 err="1"/>
              <a:t>Pneumocystis</a:t>
            </a:r>
            <a:r>
              <a:rPr lang="fr-FR" dirty="0"/>
              <a:t> </a:t>
            </a:r>
            <a:r>
              <a:rPr lang="fr-FR" dirty="0" err="1"/>
              <a:t>jirovecii</a:t>
            </a:r>
            <a:endParaRPr lang="fr-FR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841116D-20A5-42AB-B08F-CBB512B2FC60}"/>
              </a:ext>
            </a:extLst>
          </p:cNvPr>
          <p:cNvSpPr/>
          <p:nvPr/>
        </p:nvSpPr>
        <p:spPr>
          <a:xfrm>
            <a:off x="1447553" y="6229744"/>
            <a:ext cx="9110747" cy="49648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fr-FR" dirty="0">
                <a:solidFill>
                  <a:schemeClr val="tx1"/>
                </a:solidFill>
              </a:rPr>
              <a:t>Candidoses, cryptococcose méningée,  </a:t>
            </a:r>
            <a:r>
              <a:rPr lang="fr-FR" dirty="0" err="1">
                <a:solidFill>
                  <a:schemeClr val="tx1"/>
                </a:solidFill>
              </a:rPr>
              <a:t>aspergillome</a:t>
            </a:r>
            <a:r>
              <a:rPr lang="fr-FR" dirty="0">
                <a:solidFill>
                  <a:schemeClr val="tx1"/>
                </a:solidFill>
              </a:rPr>
              <a:t>, mucorales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AC0932F-9779-4CB2-93F1-41DCA677EAD2}"/>
              </a:ext>
            </a:extLst>
          </p:cNvPr>
          <p:cNvSpPr/>
          <p:nvPr/>
        </p:nvSpPr>
        <p:spPr>
          <a:xfrm>
            <a:off x="7989903" y="585927"/>
            <a:ext cx="2498117" cy="1237069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Cible :</a:t>
            </a:r>
          </a:p>
          <a:p>
            <a:pPr algn="ctr"/>
            <a:r>
              <a:rPr lang="fr-FR" dirty="0"/>
              <a:t>Membrane plasmique</a:t>
            </a:r>
          </a:p>
        </p:txBody>
      </p: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BA1AFA1F-CAEB-4966-993F-DF703A97294E}"/>
              </a:ext>
            </a:extLst>
          </p:cNvPr>
          <p:cNvGrpSpPr/>
          <p:nvPr/>
        </p:nvGrpSpPr>
        <p:grpSpPr>
          <a:xfrm>
            <a:off x="10492676" y="628255"/>
            <a:ext cx="1242630" cy="1168105"/>
            <a:chOff x="10492676" y="628255"/>
            <a:chExt cx="1242630" cy="1168105"/>
          </a:xfrm>
        </p:grpSpPr>
        <p:grpSp>
          <p:nvGrpSpPr>
            <p:cNvPr id="51" name="Groupe 50">
              <a:extLst>
                <a:ext uri="{FF2B5EF4-FFF2-40B4-BE49-F238E27FC236}">
                  <a16:creationId xmlns:a16="http://schemas.microsoft.com/office/drawing/2014/main" id="{38AFA363-93D3-4594-B991-9A976965E7BF}"/>
                </a:ext>
              </a:extLst>
            </p:cNvPr>
            <p:cNvGrpSpPr/>
            <p:nvPr/>
          </p:nvGrpSpPr>
          <p:grpSpPr>
            <a:xfrm>
              <a:off x="10492676" y="628255"/>
              <a:ext cx="1242630" cy="1168105"/>
              <a:chOff x="10492676" y="628256"/>
              <a:chExt cx="1242630" cy="1156520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6C525F5-B2DA-4BD6-8D21-14607B519BC7}"/>
                  </a:ext>
                </a:extLst>
              </p:cNvPr>
              <p:cNvSpPr/>
              <p:nvPr/>
            </p:nvSpPr>
            <p:spPr>
              <a:xfrm>
                <a:off x="10492676" y="628256"/>
                <a:ext cx="1242630" cy="115652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54" name="Groupe 53">
                <a:extLst>
                  <a:ext uri="{FF2B5EF4-FFF2-40B4-BE49-F238E27FC236}">
                    <a16:creationId xmlns:a16="http://schemas.microsoft.com/office/drawing/2014/main" id="{AA7E75EC-175D-42D4-8E43-EEE1B948A860}"/>
                  </a:ext>
                </a:extLst>
              </p:cNvPr>
              <p:cNvGrpSpPr/>
              <p:nvPr/>
            </p:nvGrpSpPr>
            <p:grpSpPr>
              <a:xfrm>
                <a:off x="10517241" y="628256"/>
                <a:ext cx="1173290" cy="1144152"/>
                <a:chOff x="3107682" y="2090707"/>
                <a:chExt cx="4931229" cy="4310743"/>
              </a:xfrm>
            </p:grpSpPr>
            <p:sp>
              <p:nvSpPr>
                <p:cNvPr id="56" name="Ellipse 55">
                  <a:extLst>
                    <a:ext uri="{FF2B5EF4-FFF2-40B4-BE49-F238E27FC236}">
                      <a16:creationId xmlns:a16="http://schemas.microsoft.com/office/drawing/2014/main" id="{DB01E655-9515-460A-8C09-C87D8BD14F91}"/>
                    </a:ext>
                  </a:extLst>
                </p:cNvPr>
                <p:cNvSpPr/>
                <p:nvPr/>
              </p:nvSpPr>
              <p:spPr>
                <a:xfrm>
                  <a:off x="3107682" y="2090707"/>
                  <a:ext cx="4931229" cy="4310743"/>
                </a:xfrm>
                <a:prstGeom prst="ellipse">
                  <a:avLst/>
                </a:prstGeom>
                <a:solidFill>
                  <a:schemeClr val="bg1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7" name="Ellipse 56">
                  <a:extLst>
                    <a:ext uri="{FF2B5EF4-FFF2-40B4-BE49-F238E27FC236}">
                      <a16:creationId xmlns:a16="http://schemas.microsoft.com/office/drawing/2014/main" id="{5DF90464-CDD6-4A93-8238-E52F4FF6D977}"/>
                    </a:ext>
                  </a:extLst>
                </p:cNvPr>
                <p:cNvSpPr/>
                <p:nvPr/>
              </p:nvSpPr>
              <p:spPr>
                <a:xfrm>
                  <a:off x="3428999" y="2318657"/>
                  <a:ext cx="4294415" cy="383718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8" name="Ellipse 57">
                  <a:extLst>
                    <a:ext uri="{FF2B5EF4-FFF2-40B4-BE49-F238E27FC236}">
                      <a16:creationId xmlns:a16="http://schemas.microsoft.com/office/drawing/2014/main" id="{FBA24589-43DE-4D7E-A567-9D3D94A591BE}"/>
                    </a:ext>
                  </a:extLst>
                </p:cNvPr>
                <p:cNvSpPr/>
                <p:nvPr/>
              </p:nvSpPr>
              <p:spPr>
                <a:xfrm>
                  <a:off x="3812670" y="3045204"/>
                  <a:ext cx="1325711" cy="1263055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59" name="Groupe 58">
                  <a:extLst>
                    <a:ext uri="{FF2B5EF4-FFF2-40B4-BE49-F238E27FC236}">
                      <a16:creationId xmlns:a16="http://schemas.microsoft.com/office/drawing/2014/main" id="{CBD61F45-29D4-46C7-B1BB-966B180A0F73}"/>
                    </a:ext>
                  </a:extLst>
                </p:cNvPr>
                <p:cNvGrpSpPr/>
                <p:nvPr/>
              </p:nvGrpSpPr>
              <p:grpSpPr>
                <a:xfrm>
                  <a:off x="5145204" y="5097440"/>
                  <a:ext cx="928048" cy="416256"/>
                  <a:chOff x="5629701" y="4988257"/>
                  <a:chExt cx="928048" cy="416256"/>
                </a:xfrm>
              </p:grpSpPr>
              <p:sp>
                <p:nvSpPr>
                  <p:cNvPr id="62" name="Rectangle : coins arrondis 61">
                    <a:extLst>
                      <a:ext uri="{FF2B5EF4-FFF2-40B4-BE49-F238E27FC236}">
                        <a16:creationId xmlns:a16="http://schemas.microsoft.com/office/drawing/2014/main" id="{2C3CA8C6-F086-46E1-9066-595A5B877B33}"/>
                      </a:ext>
                    </a:extLst>
                  </p:cNvPr>
                  <p:cNvSpPr/>
                  <p:nvPr/>
                </p:nvSpPr>
                <p:spPr>
                  <a:xfrm>
                    <a:off x="5629701" y="4988257"/>
                    <a:ext cx="928048" cy="416256"/>
                  </a:xfrm>
                  <a:prstGeom prst="roundRect">
                    <a:avLst/>
                  </a:prstGeom>
                  <a:noFill/>
                  <a:ln w="38100"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cxnSp>
                <p:nvCxnSpPr>
                  <p:cNvPr id="63" name="Connecteur droit 62">
                    <a:extLst>
                      <a:ext uri="{FF2B5EF4-FFF2-40B4-BE49-F238E27FC236}">
                        <a16:creationId xmlns:a16="http://schemas.microsoft.com/office/drawing/2014/main" id="{3C0F6FE0-47E3-4C95-803D-EF6687A8A221}"/>
                      </a:ext>
                    </a:extLst>
                  </p:cNvPr>
                  <p:cNvCxnSpPr/>
                  <p:nvPr/>
                </p:nvCxnSpPr>
                <p:spPr>
                  <a:xfrm>
                    <a:off x="5841242" y="5001904"/>
                    <a:ext cx="0" cy="197893"/>
                  </a:xfrm>
                  <a:prstGeom prst="line">
                    <a:avLst/>
                  </a:prstGeom>
                  <a:ln w="38100"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Connecteur droit 63">
                    <a:extLst>
                      <a:ext uri="{FF2B5EF4-FFF2-40B4-BE49-F238E27FC236}">
                        <a16:creationId xmlns:a16="http://schemas.microsoft.com/office/drawing/2014/main" id="{3632A6E5-9F8E-491B-B057-398BD03B42C0}"/>
                      </a:ext>
                    </a:extLst>
                  </p:cNvPr>
                  <p:cNvCxnSpPr/>
                  <p:nvPr/>
                </p:nvCxnSpPr>
                <p:spPr>
                  <a:xfrm>
                    <a:off x="5993642" y="5195248"/>
                    <a:ext cx="0" cy="197893"/>
                  </a:xfrm>
                  <a:prstGeom prst="line">
                    <a:avLst/>
                  </a:prstGeom>
                  <a:ln w="38100"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Connecteur droit 64">
                    <a:extLst>
                      <a:ext uri="{FF2B5EF4-FFF2-40B4-BE49-F238E27FC236}">
                        <a16:creationId xmlns:a16="http://schemas.microsoft.com/office/drawing/2014/main" id="{C4A2E7DD-5C86-419B-8DAD-80AA1775DD98}"/>
                      </a:ext>
                    </a:extLst>
                  </p:cNvPr>
                  <p:cNvCxnSpPr/>
                  <p:nvPr/>
                </p:nvCxnSpPr>
                <p:spPr>
                  <a:xfrm>
                    <a:off x="6143770" y="4997352"/>
                    <a:ext cx="0" cy="197893"/>
                  </a:xfrm>
                  <a:prstGeom prst="line">
                    <a:avLst/>
                  </a:prstGeom>
                  <a:ln w="38100"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Connecteur droit 65">
                    <a:extLst>
                      <a:ext uri="{FF2B5EF4-FFF2-40B4-BE49-F238E27FC236}">
                        <a16:creationId xmlns:a16="http://schemas.microsoft.com/office/drawing/2014/main" id="{55A4EDE4-2C9A-45B8-8F67-B3148E1FD347}"/>
                      </a:ext>
                    </a:extLst>
                  </p:cNvPr>
                  <p:cNvCxnSpPr/>
                  <p:nvPr/>
                </p:nvCxnSpPr>
                <p:spPr>
                  <a:xfrm>
                    <a:off x="6259774" y="5188424"/>
                    <a:ext cx="0" cy="197893"/>
                  </a:xfrm>
                  <a:prstGeom prst="line">
                    <a:avLst/>
                  </a:prstGeom>
                  <a:ln w="38100"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Connecteur droit 66">
                    <a:extLst>
                      <a:ext uri="{FF2B5EF4-FFF2-40B4-BE49-F238E27FC236}">
                        <a16:creationId xmlns:a16="http://schemas.microsoft.com/office/drawing/2014/main" id="{138271DE-A4F1-4498-B1A3-DA6FF6F91ACC}"/>
                      </a:ext>
                    </a:extLst>
                  </p:cNvPr>
                  <p:cNvCxnSpPr/>
                  <p:nvPr/>
                </p:nvCxnSpPr>
                <p:spPr>
                  <a:xfrm>
                    <a:off x="6444017" y="4990529"/>
                    <a:ext cx="0" cy="197893"/>
                  </a:xfrm>
                  <a:prstGeom prst="line">
                    <a:avLst/>
                  </a:prstGeom>
                  <a:ln w="38100"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0" name="Forme libre : forme 59">
                  <a:extLst>
                    <a:ext uri="{FF2B5EF4-FFF2-40B4-BE49-F238E27FC236}">
                      <a16:creationId xmlns:a16="http://schemas.microsoft.com/office/drawing/2014/main" id="{490842C4-FF6B-4368-A981-2BBE74A0F261}"/>
                    </a:ext>
                  </a:extLst>
                </p:cNvPr>
                <p:cNvSpPr/>
                <p:nvPr/>
              </p:nvSpPr>
              <p:spPr>
                <a:xfrm>
                  <a:off x="4200645" y="4278484"/>
                  <a:ext cx="1194146" cy="585907"/>
                </a:xfrm>
                <a:custGeom>
                  <a:avLst/>
                  <a:gdLst>
                    <a:gd name="connsiteX0" fmla="*/ 471075 w 1708215"/>
                    <a:gd name="connsiteY0" fmla="*/ 523268 h 1057828"/>
                    <a:gd name="connsiteX1" fmla="*/ 1139816 w 1708215"/>
                    <a:gd name="connsiteY1" fmla="*/ 25124 h 1057828"/>
                    <a:gd name="connsiteX2" fmla="*/ 1303589 w 1708215"/>
                    <a:gd name="connsiteY2" fmla="*/ 107011 h 1057828"/>
                    <a:gd name="connsiteX3" fmla="*/ 907804 w 1708215"/>
                    <a:gd name="connsiteY3" fmla="*/ 393614 h 1057828"/>
                    <a:gd name="connsiteX4" fmla="*/ 935099 w 1708215"/>
                    <a:gd name="connsiteY4" fmla="*/ 530091 h 1057828"/>
                    <a:gd name="connsiteX5" fmla="*/ 1556072 w 1708215"/>
                    <a:gd name="connsiteY5" fmla="*/ 72891 h 1057828"/>
                    <a:gd name="connsiteX6" fmla="*/ 1624311 w 1708215"/>
                    <a:gd name="connsiteY6" fmla="*/ 216193 h 1057828"/>
                    <a:gd name="connsiteX7" fmla="*/ 532490 w 1708215"/>
                    <a:gd name="connsiteY7" fmla="*/ 1021411 h 1057828"/>
                    <a:gd name="connsiteX8" fmla="*/ 505195 w 1708215"/>
                    <a:gd name="connsiteY8" fmla="*/ 898581 h 1057828"/>
                    <a:gd name="connsiteX9" fmla="*/ 716735 w 1708215"/>
                    <a:gd name="connsiteY9" fmla="*/ 707512 h 1057828"/>
                    <a:gd name="connsiteX10" fmla="*/ 655320 w 1708215"/>
                    <a:gd name="connsiteY10" fmla="*/ 605154 h 1057828"/>
                    <a:gd name="connsiteX11" fmla="*/ 95762 w 1708215"/>
                    <a:gd name="connsiteY11" fmla="*/ 980468 h 1057828"/>
                    <a:gd name="connsiteX12" fmla="*/ 34347 w 1708215"/>
                    <a:gd name="connsiteY12" fmla="*/ 823518 h 1057828"/>
                    <a:gd name="connsiteX13" fmla="*/ 471075 w 1708215"/>
                    <a:gd name="connsiteY13" fmla="*/ 523268 h 10578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08215" h="1057828">
                      <a:moveTo>
                        <a:pt x="471075" y="523268"/>
                      </a:moveTo>
                      <a:cubicBezTo>
                        <a:pt x="655320" y="390202"/>
                        <a:pt x="1001064" y="94500"/>
                        <a:pt x="1139816" y="25124"/>
                      </a:cubicBezTo>
                      <a:cubicBezTo>
                        <a:pt x="1278568" y="-44252"/>
                        <a:pt x="1342258" y="45596"/>
                        <a:pt x="1303589" y="107011"/>
                      </a:cubicBezTo>
                      <a:cubicBezTo>
                        <a:pt x="1264920" y="168426"/>
                        <a:pt x="969219" y="323101"/>
                        <a:pt x="907804" y="393614"/>
                      </a:cubicBezTo>
                      <a:cubicBezTo>
                        <a:pt x="846389" y="464127"/>
                        <a:pt x="827054" y="583545"/>
                        <a:pt x="935099" y="530091"/>
                      </a:cubicBezTo>
                      <a:cubicBezTo>
                        <a:pt x="1043144" y="476637"/>
                        <a:pt x="1441203" y="125207"/>
                        <a:pt x="1556072" y="72891"/>
                      </a:cubicBezTo>
                      <a:cubicBezTo>
                        <a:pt x="1670941" y="20575"/>
                        <a:pt x="1794908" y="58106"/>
                        <a:pt x="1624311" y="216193"/>
                      </a:cubicBezTo>
                      <a:cubicBezTo>
                        <a:pt x="1453714" y="374280"/>
                        <a:pt x="719009" y="907680"/>
                        <a:pt x="532490" y="1021411"/>
                      </a:cubicBezTo>
                      <a:cubicBezTo>
                        <a:pt x="345971" y="1135142"/>
                        <a:pt x="474488" y="950897"/>
                        <a:pt x="505195" y="898581"/>
                      </a:cubicBezTo>
                      <a:cubicBezTo>
                        <a:pt x="535902" y="846265"/>
                        <a:pt x="691714" y="756417"/>
                        <a:pt x="716735" y="707512"/>
                      </a:cubicBezTo>
                      <a:cubicBezTo>
                        <a:pt x="741756" y="658608"/>
                        <a:pt x="758815" y="559661"/>
                        <a:pt x="655320" y="605154"/>
                      </a:cubicBezTo>
                      <a:cubicBezTo>
                        <a:pt x="551825" y="650647"/>
                        <a:pt x="199257" y="944074"/>
                        <a:pt x="95762" y="980468"/>
                      </a:cubicBezTo>
                      <a:cubicBezTo>
                        <a:pt x="-7733" y="1016862"/>
                        <a:pt x="-25930" y="898581"/>
                        <a:pt x="34347" y="823518"/>
                      </a:cubicBezTo>
                      <a:cubicBezTo>
                        <a:pt x="94624" y="748455"/>
                        <a:pt x="286830" y="656334"/>
                        <a:pt x="471075" y="52326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1" name="Forme libre : forme 60">
                  <a:extLst>
                    <a:ext uri="{FF2B5EF4-FFF2-40B4-BE49-F238E27FC236}">
                      <a16:creationId xmlns:a16="http://schemas.microsoft.com/office/drawing/2014/main" id="{3A421F3D-EA59-4862-9F5E-D306E8FCD61A}"/>
                    </a:ext>
                  </a:extLst>
                </p:cNvPr>
                <p:cNvSpPr/>
                <p:nvPr/>
              </p:nvSpPr>
              <p:spPr>
                <a:xfrm rot="16671625">
                  <a:off x="4797718" y="2937600"/>
                  <a:ext cx="1194146" cy="585907"/>
                </a:xfrm>
                <a:custGeom>
                  <a:avLst/>
                  <a:gdLst>
                    <a:gd name="connsiteX0" fmla="*/ 471075 w 1708215"/>
                    <a:gd name="connsiteY0" fmla="*/ 523268 h 1057828"/>
                    <a:gd name="connsiteX1" fmla="*/ 1139816 w 1708215"/>
                    <a:gd name="connsiteY1" fmla="*/ 25124 h 1057828"/>
                    <a:gd name="connsiteX2" fmla="*/ 1303589 w 1708215"/>
                    <a:gd name="connsiteY2" fmla="*/ 107011 h 1057828"/>
                    <a:gd name="connsiteX3" fmla="*/ 907804 w 1708215"/>
                    <a:gd name="connsiteY3" fmla="*/ 393614 h 1057828"/>
                    <a:gd name="connsiteX4" fmla="*/ 935099 w 1708215"/>
                    <a:gd name="connsiteY4" fmla="*/ 530091 h 1057828"/>
                    <a:gd name="connsiteX5" fmla="*/ 1556072 w 1708215"/>
                    <a:gd name="connsiteY5" fmla="*/ 72891 h 1057828"/>
                    <a:gd name="connsiteX6" fmla="*/ 1624311 w 1708215"/>
                    <a:gd name="connsiteY6" fmla="*/ 216193 h 1057828"/>
                    <a:gd name="connsiteX7" fmla="*/ 532490 w 1708215"/>
                    <a:gd name="connsiteY7" fmla="*/ 1021411 h 1057828"/>
                    <a:gd name="connsiteX8" fmla="*/ 505195 w 1708215"/>
                    <a:gd name="connsiteY8" fmla="*/ 898581 h 1057828"/>
                    <a:gd name="connsiteX9" fmla="*/ 716735 w 1708215"/>
                    <a:gd name="connsiteY9" fmla="*/ 707512 h 1057828"/>
                    <a:gd name="connsiteX10" fmla="*/ 655320 w 1708215"/>
                    <a:gd name="connsiteY10" fmla="*/ 605154 h 1057828"/>
                    <a:gd name="connsiteX11" fmla="*/ 95762 w 1708215"/>
                    <a:gd name="connsiteY11" fmla="*/ 980468 h 1057828"/>
                    <a:gd name="connsiteX12" fmla="*/ 34347 w 1708215"/>
                    <a:gd name="connsiteY12" fmla="*/ 823518 h 1057828"/>
                    <a:gd name="connsiteX13" fmla="*/ 471075 w 1708215"/>
                    <a:gd name="connsiteY13" fmla="*/ 523268 h 10578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08215" h="1057828">
                      <a:moveTo>
                        <a:pt x="471075" y="523268"/>
                      </a:moveTo>
                      <a:cubicBezTo>
                        <a:pt x="655320" y="390202"/>
                        <a:pt x="1001064" y="94500"/>
                        <a:pt x="1139816" y="25124"/>
                      </a:cubicBezTo>
                      <a:cubicBezTo>
                        <a:pt x="1278568" y="-44252"/>
                        <a:pt x="1342258" y="45596"/>
                        <a:pt x="1303589" y="107011"/>
                      </a:cubicBezTo>
                      <a:cubicBezTo>
                        <a:pt x="1264920" y="168426"/>
                        <a:pt x="969219" y="323101"/>
                        <a:pt x="907804" y="393614"/>
                      </a:cubicBezTo>
                      <a:cubicBezTo>
                        <a:pt x="846389" y="464127"/>
                        <a:pt x="827054" y="583545"/>
                        <a:pt x="935099" y="530091"/>
                      </a:cubicBezTo>
                      <a:cubicBezTo>
                        <a:pt x="1043144" y="476637"/>
                        <a:pt x="1441203" y="125207"/>
                        <a:pt x="1556072" y="72891"/>
                      </a:cubicBezTo>
                      <a:cubicBezTo>
                        <a:pt x="1670941" y="20575"/>
                        <a:pt x="1794908" y="58106"/>
                        <a:pt x="1624311" y="216193"/>
                      </a:cubicBezTo>
                      <a:cubicBezTo>
                        <a:pt x="1453714" y="374280"/>
                        <a:pt x="719009" y="907680"/>
                        <a:pt x="532490" y="1021411"/>
                      </a:cubicBezTo>
                      <a:cubicBezTo>
                        <a:pt x="345971" y="1135142"/>
                        <a:pt x="474488" y="950897"/>
                        <a:pt x="505195" y="898581"/>
                      </a:cubicBezTo>
                      <a:cubicBezTo>
                        <a:pt x="535902" y="846265"/>
                        <a:pt x="691714" y="756417"/>
                        <a:pt x="716735" y="707512"/>
                      </a:cubicBezTo>
                      <a:cubicBezTo>
                        <a:pt x="741756" y="658608"/>
                        <a:pt x="758815" y="559661"/>
                        <a:pt x="655320" y="605154"/>
                      </a:cubicBezTo>
                      <a:cubicBezTo>
                        <a:pt x="551825" y="650647"/>
                        <a:pt x="199257" y="944074"/>
                        <a:pt x="95762" y="980468"/>
                      </a:cubicBezTo>
                      <a:cubicBezTo>
                        <a:pt x="-7733" y="1016862"/>
                        <a:pt x="-25930" y="898581"/>
                        <a:pt x="34347" y="823518"/>
                      </a:cubicBezTo>
                      <a:cubicBezTo>
                        <a:pt x="94624" y="748455"/>
                        <a:pt x="286830" y="656334"/>
                        <a:pt x="471075" y="52326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55" name="Flèche : droite 54">
                <a:extLst>
                  <a:ext uri="{FF2B5EF4-FFF2-40B4-BE49-F238E27FC236}">
                    <a16:creationId xmlns:a16="http://schemas.microsoft.com/office/drawing/2014/main" id="{4C56E4DB-831A-4DB9-AECA-B977025208DD}"/>
                  </a:ext>
                </a:extLst>
              </p:cNvPr>
              <p:cNvSpPr/>
              <p:nvPr/>
            </p:nvSpPr>
            <p:spPr>
              <a:xfrm rot="2278700">
                <a:off x="11216461" y="1149354"/>
                <a:ext cx="297140" cy="250971"/>
              </a:xfrm>
              <a:prstGeom prst="rightArrow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EAFB8693-69B3-4683-8866-4E8F26FAB009}"/>
                </a:ext>
              </a:extLst>
            </p:cNvPr>
            <p:cNvSpPr/>
            <p:nvPr/>
          </p:nvSpPr>
          <p:spPr>
            <a:xfrm>
              <a:off x="11488420" y="1343660"/>
              <a:ext cx="122385" cy="135766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68871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1" grpId="0" animBg="1"/>
      <p:bldP spid="33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EFA60F9B-66D6-4DF9-861D-2C05A0B91F6F}"/>
              </a:ext>
            </a:extLst>
          </p:cNvPr>
          <p:cNvSpPr/>
          <p:nvPr/>
        </p:nvSpPr>
        <p:spPr>
          <a:xfrm>
            <a:off x="952559" y="6014218"/>
            <a:ext cx="1805095" cy="5284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14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déméthylase</a:t>
            </a:r>
            <a:endParaRPr lang="fr-FR" dirty="0"/>
          </a:p>
        </p:txBody>
      </p:sp>
      <p:grpSp>
        <p:nvGrpSpPr>
          <p:cNvPr id="10" name="Groupe 9"/>
          <p:cNvGrpSpPr/>
          <p:nvPr/>
        </p:nvGrpSpPr>
        <p:grpSpPr>
          <a:xfrm>
            <a:off x="482136" y="3454812"/>
            <a:ext cx="2765462" cy="813473"/>
            <a:chOff x="482136" y="4094005"/>
            <a:chExt cx="2765462" cy="813473"/>
          </a:xfrm>
        </p:grpSpPr>
        <p:grpSp>
          <p:nvGrpSpPr>
            <p:cNvPr id="328" name="Groupe 327">
              <a:extLst>
                <a:ext uri="{FF2B5EF4-FFF2-40B4-BE49-F238E27FC236}">
                  <a16:creationId xmlns:a16="http://schemas.microsoft.com/office/drawing/2014/main" id="{DC5F22C3-A7B4-4BB5-B04B-4C5691CF278B}"/>
                </a:ext>
              </a:extLst>
            </p:cNvPr>
            <p:cNvGrpSpPr/>
            <p:nvPr/>
          </p:nvGrpSpPr>
          <p:grpSpPr>
            <a:xfrm>
              <a:off x="485814" y="4094005"/>
              <a:ext cx="2761784" cy="388113"/>
              <a:chOff x="8269646" y="4749199"/>
              <a:chExt cx="3417667" cy="388113"/>
            </a:xfrm>
          </p:grpSpPr>
          <p:grpSp>
            <p:nvGrpSpPr>
              <p:cNvPr id="433" name="Groupe 432">
                <a:extLst>
                  <a:ext uri="{FF2B5EF4-FFF2-40B4-BE49-F238E27FC236}">
                    <a16:creationId xmlns:a16="http://schemas.microsoft.com/office/drawing/2014/main" id="{EBB9259B-F96A-4E5D-886F-65E45F04DF58}"/>
                  </a:ext>
                </a:extLst>
              </p:cNvPr>
              <p:cNvGrpSpPr/>
              <p:nvPr/>
            </p:nvGrpSpPr>
            <p:grpSpPr>
              <a:xfrm>
                <a:off x="8275368" y="4863451"/>
                <a:ext cx="3402319" cy="273861"/>
                <a:chOff x="8275368" y="4713323"/>
                <a:chExt cx="3402319" cy="273861"/>
              </a:xfrm>
            </p:grpSpPr>
            <p:sp>
              <p:nvSpPr>
                <p:cNvPr id="459" name="Forme libre : forme 458">
                  <a:extLst>
                    <a:ext uri="{FF2B5EF4-FFF2-40B4-BE49-F238E27FC236}">
                      <a16:creationId xmlns:a16="http://schemas.microsoft.com/office/drawing/2014/main" id="{831FD2CA-DE0D-4FD5-9E06-D6786E13B298}"/>
                    </a:ext>
                  </a:extLst>
                </p:cNvPr>
                <p:cNvSpPr/>
                <p:nvPr/>
              </p:nvSpPr>
              <p:spPr>
                <a:xfrm>
                  <a:off x="8275368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60" name="Forme libre : forme 459">
                  <a:extLst>
                    <a:ext uri="{FF2B5EF4-FFF2-40B4-BE49-F238E27FC236}">
                      <a16:creationId xmlns:a16="http://schemas.microsoft.com/office/drawing/2014/main" id="{7B285541-EDF0-4294-86F1-53D969A30735}"/>
                    </a:ext>
                  </a:extLst>
                </p:cNvPr>
                <p:cNvSpPr/>
                <p:nvPr/>
              </p:nvSpPr>
              <p:spPr>
                <a:xfrm>
                  <a:off x="8420458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61" name="Forme libre : forme 460">
                  <a:extLst>
                    <a:ext uri="{FF2B5EF4-FFF2-40B4-BE49-F238E27FC236}">
                      <a16:creationId xmlns:a16="http://schemas.microsoft.com/office/drawing/2014/main" id="{480ABFFD-85FB-436A-BCA9-D116A1487CED}"/>
                    </a:ext>
                  </a:extLst>
                </p:cNvPr>
                <p:cNvSpPr/>
                <p:nvPr/>
              </p:nvSpPr>
              <p:spPr>
                <a:xfrm>
                  <a:off x="8564248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62" name="Forme libre : forme 461">
                  <a:extLst>
                    <a:ext uri="{FF2B5EF4-FFF2-40B4-BE49-F238E27FC236}">
                      <a16:creationId xmlns:a16="http://schemas.microsoft.com/office/drawing/2014/main" id="{42D5ACB2-D53F-47A1-8F0E-F35985C2A23F}"/>
                    </a:ext>
                  </a:extLst>
                </p:cNvPr>
                <p:cNvSpPr/>
                <p:nvPr/>
              </p:nvSpPr>
              <p:spPr>
                <a:xfrm>
                  <a:off x="8702514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63" name="Forme libre : forme 462">
                  <a:extLst>
                    <a:ext uri="{FF2B5EF4-FFF2-40B4-BE49-F238E27FC236}">
                      <a16:creationId xmlns:a16="http://schemas.microsoft.com/office/drawing/2014/main" id="{C2B16E37-CE26-4CD7-BFC2-9FC1BF4671A4}"/>
                    </a:ext>
                  </a:extLst>
                </p:cNvPr>
                <p:cNvSpPr/>
                <p:nvPr/>
              </p:nvSpPr>
              <p:spPr>
                <a:xfrm>
                  <a:off x="8844142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64" name="Forme libre : forme 463">
                  <a:extLst>
                    <a:ext uri="{FF2B5EF4-FFF2-40B4-BE49-F238E27FC236}">
                      <a16:creationId xmlns:a16="http://schemas.microsoft.com/office/drawing/2014/main" id="{4BB43347-C34A-487E-A6F8-8A941E084A53}"/>
                    </a:ext>
                  </a:extLst>
                </p:cNvPr>
                <p:cNvSpPr/>
                <p:nvPr/>
              </p:nvSpPr>
              <p:spPr>
                <a:xfrm>
                  <a:off x="8989232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65" name="Forme libre : forme 464">
                  <a:extLst>
                    <a:ext uri="{FF2B5EF4-FFF2-40B4-BE49-F238E27FC236}">
                      <a16:creationId xmlns:a16="http://schemas.microsoft.com/office/drawing/2014/main" id="{A1792177-CAC9-4B46-BC2D-54621450631A}"/>
                    </a:ext>
                  </a:extLst>
                </p:cNvPr>
                <p:cNvSpPr/>
                <p:nvPr/>
              </p:nvSpPr>
              <p:spPr>
                <a:xfrm>
                  <a:off x="9133022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66" name="Forme libre : forme 465">
                  <a:extLst>
                    <a:ext uri="{FF2B5EF4-FFF2-40B4-BE49-F238E27FC236}">
                      <a16:creationId xmlns:a16="http://schemas.microsoft.com/office/drawing/2014/main" id="{431C9493-3DE7-4B4B-B189-F30B43B2B765}"/>
                    </a:ext>
                  </a:extLst>
                </p:cNvPr>
                <p:cNvSpPr/>
                <p:nvPr/>
              </p:nvSpPr>
              <p:spPr>
                <a:xfrm>
                  <a:off x="9271288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67" name="Forme libre : forme 466">
                  <a:extLst>
                    <a:ext uri="{FF2B5EF4-FFF2-40B4-BE49-F238E27FC236}">
                      <a16:creationId xmlns:a16="http://schemas.microsoft.com/office/drawing/2014/main" id="{59D977E4-51A3-4E59-B41B-D3A98D633CEF}"/>
                    </a:ext>
                  </a:extLst>
                </p:cNvPr>
                <p:cNvSpPr/>
                <p:nvPr/>
              </p:nvSpPr>
              <p:spPr>
                <a:xfrm>
                  <a:off x="9426004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68" name="Forme libre : forme 467">
                  <a:extLst>
                    <a:ext uri="{FF2B5EF4-FFF2-40B4-BE49-F238E27FC236}">
                      <a16:creationId xmlns:a16="http://schemas.microsoft.com/office/drawing/2014/main" id="{3EECF71F-39D5-45F6-9212-CAA91A016014}"/>
                    </a:ext>
                  </a:extLst>
                </p:cNvPr>
                <p:cNvSpPr/>
                <p:nvPr/>
              </p:nvSpPr>
              <p:spPr>
                <a:xfrm>
                  <a:off x="9571094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69" name="Forme libre : forme 468">
                  <a:extLst>
                    <a:ext uri="{FF2B5EF4-FFF2-40B4-BE49-F238E27FC236}">
                      <a16:creationId xmlns:a16="http://schemas.microsoft.com/office/drawing/2014/main" id="{339B9D06-B91A-4158-8FBD-E683B7939925}"/>
                    </a:ext>
                  </a:extLst>
                </p:cNvPr>
                <p:cNvSpPr/>
                <p:nvPr/>
              </p:nvSpPr>
              <p:spPr>
                <a:xfrm>
                  <a:off x="9714884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70" name="Forme libre : forme 469">
                  <a:extLst>
                    <a:ext uri="{FF2B5EF4-FFF2-40B4-BE49-F238E27FC236}">
                      <a16:creationId xmlns:a16="http://schemas.microsoft.com/office/drawing/2014/main" id="{66D37F9F-C31E-40AF-800A-33F2900A1CDC}"/>
                    </a:ext>
                  </a:extLst>
                </p:cNvPr>
                <p:cNvSpPr/>
                <p:nvPr/>
              </p:nvSpPr>
              <p:spPr>
                <a:xfrm>
                  <a:off x="9853150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71" name="Forme libre : forme 470">
                  <a:extLst>
                    <a:ext uri="{FF2B5EF4-FFF2-40B4-BE49-F238E27FC236}">
                      <a16:creationId xmlns:a16="http://schemas.microsoft.com/office/drawing/2014/main" id="{8AD5C8BB-F0B4-49B3-A73D-A82FB3DF4C97}"/>
                    </a:ext>
                  </a:extLst>
                </p:cNvPr>
                <p:cNvSpPr/>
                <p:nvPr/>
              </p:nvSpPr>
              <p:spPr>
                <a:xfrm>
                  <a:off x="9996585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72" name="Forme libre : forme 471">
                  <a:extLst>
                    <a:ext uri="{FF2B5EF4-FFF2-40B4-BE49-F238E27FC236}">
                      <a16:creationId xmlns:a16="http://schemas.microsoft.com/office/drawing/2014/main" id="{3B7E1444-98C2-452A-8CF2-917A2127A685}"/>
                    </a:ext>
                  </a:extLst>
                </p:cNvPr>
                <p:cNvSpPr/>
                <p:nvPr/>
              </p:nvSpPr>
              <p:spPr>
                <a:xfrm>
                  <a:off x="10141675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73" name="Forme libre : forme 472">
                  <a:extLst>
                    <a:ext uri="{FF2B5EF4-FFF2-40B4-BE49-F238E27FC236}">
                      <a16:creationId xmlns:a16="http://schemas.microsoft.com/office/drawing/2014/main" id="{2F55072F-42F3-469E-8532-F92C9782C8A4}"/>
                    </a:ext>
                  </a:extLst>
                </p:cNvPr>
                <p:cNvSpPr/>
                <p:nvPr/>
              </p:nvSpPr>
              <p:spPr>
                <a:xfrm>
                  <a:off x="10285465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74" name="Forme libre : forme 473">
                  <a:extLst>
                    <a:ext uri="{FF2B5EF4-FFF2-40B4-BE49-F238E27FC236}">
                      <a16:creationId xmlns:a16="http://schemas.microsoft.com/office/drawing/2014/main" id="{016DF140-6A9A-4654-8C18-EBD7EA34E685}"/>
                    </a:ext>
                  </a:extLst>
                </p:cNvPr>
                <p:cNvSpPr/>
                <p:nvPr/>
              </p:nvSpPr>
              <p:spPr>
                <a:xfrm>
                  <a:off x="10423731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75" name="Forme libre : forme 474">
                  <a:extLst>
                    <a:ext uri="{FF2B5EF4-FFF2-40B4-BE49-F238E27FC236}">
                      <a16:creationId xmlns:a16="http://schemas.microsoft.com/office/drawing/2014/main" id="{21475244-14CE-4511-903E-0043843C4B29}"/>
                    </a:ext>
                  </a:extLst>
                </p:cNvPr>
                <p:cNvSpPr/>
                <p:nvPr/>
              </p:nvSpPr>
              <p:spPr>
                <a:xfrm>
                  <a:off x="10564799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76" name="Forme libre : forme 475">
                  <a:extLst>
                    <a:ext uri="{FF2B5EF4-FFF2-40B4-BE49-F238E27FC236}">
                      <a16:creationId xmlns:a16="http://schemas.microsoft.com/office/drawing/2014/main" id="{9C5F8968-4CA2-4537-9977-C6B6CBF7DA9A}"/>
                    </a:ext>
                  </a:extLst>
                </p:cNvPr>
                <p:cNvSpPr/>
                <p:nvPr/>
              </p:nvSpPr>
              <p:spPr>
                <a:xfrm>
                  <a:off x="10709889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77" name="Forme libre : forme 476">
                  <a:extLst>
                    <a:ext uri="{FF2B5EF4-FFF2-40B4-BE49-F238E27FC236}">
                      <a16:creationId xmlns:a16="http://schemas.microsoft.com/office/drawing/2014/main" id="{F6BD1D34-D7B1-4DC8-A76B-2ED472F41CF2}"/>
                    </a:ext>
                  </a:extLst>
                </p:cNvPr>
                <p:cNvSpPr/>
                <p:nvPr/>
              </p:nvSpPr>
              <p:spPr>
                <a:xfrm>
                  <a:off x="10853679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78" name="Forme libre : forme 477">
                  <a:extLst>
                    <a:ext uri="{FF2B5EF4-FFF2-40B4-BE49-F238E27FC236}">
                      <a16:creationId xmlns:a16="http://schemas.microsoft.com/office/drawing/2014/main" id="{8AD75CC3-F4C1-43E8-B599-7DA1219CD696}"/>
                    </a:ext>
                  </a:extLst>
                </p:cNvPr>
                <p:cNvSpPr/>
                <p:nvPr/>
              </p:nvSpPr>
              <p:spPr>
                <a:xfrm>
                  <a:off x="10991945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79" name="Forme libre : forme 478">
                  <a:extLst>
                    <a:ext uri="{FF2B5EF4-FFF2-40B4-BE49-F238E27FC236}">
                      <a16:creationId xmlns:a16="http://schemas.microsoft.com/office/drawing/2014/main" id="{3CBFD376-086C-422A-B161-2AA5C870A1EC}"/>
                    </a:ext>
                  </a:extLst>
                </p:cNvPr>
                <p:cNvSpPr/>
                <p:nvPr/>
              </p:nvSpPr>
              <p:spPr>
                <a:xfrm>
                  <a:off x="11127153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80" name="Forme libre : forme 479">
                  <a:extLst>
                    <a:ext uri="{FF2B5EF4-FFF2-40B4-BE49-F238E27FC236}">
                      <a16:creationId xmlns:a16="http://schemas.microsoft.com/office/drawing/2014/main" id="{4EA7E0CA-DA59-44D0-942B-8C3F08E84DB0}"/>
                    </a:ext>
                  </a:extLst>
                </p:cNvPr>
                <p:cNvSpPr/>
                <p:nvPr/>
              </p:nvSpPr>
              <p:spPr>
                <a:xfrm>
                  <a:off x="11272243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81" name="Forme libre : forme 480">
                  <a:extLst>
                    <a:ext uri="{FF2B5EF4-FFF2-40B4-BE49-F238E27FC236}">
                      <a16:creationId xmlns:a16="http://schemas.microsoft.com/office/drawing/2014/main" id="{5FFD560D-6CE5-4AA4-9490-84295446697A}"/>
                    </a:ext>
                  </a:extLst>
                </p:cNvPr>
                <p:cNvSpPr/>
                <p:nvPr/>
              </p:nvSpPr>
              <p:spPr>
                <a:xfrm>
                  <a:off x="11416033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82" name="Forme libre : forme 481">
                  <a:extLst>
                    <a:ext uri="{FF2B5EF4-FFF2-40B4-BE49-F238E27FC236}">
                      <a16:creationId xmlns:a16="http://schemas.microsoft.com/office/drawing/2014/main" id="{236AE3C1-AD01-4C5E-A5B3-0AA1C1141264}"/>
                    </a:ext>
                  </a:extLst>
                </p:cNvPr>
                <p:cNvSpPr/>
                <p:nvPr/>
              </p:nvSpPr>
              <p:spPr>
                <a:xfrm>
                  <a:off x="11554299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434" name="Groupe 433">
                <a:extLst>
                  <a:ext uri="{FF2B5EF4-FFF2-40B4-BE49-F238E27FC236}">
                    <a16:creationId xmlns:a16="http://schemas.microsoft.com/office/drawing/2014/main" id="{C2E670CB-9B69-4C07-8359-322E557BE75E}"/>
                  </a:ext>
                </a:extLst>
              </p:cNvPr>
              <p:cNvGrpSpPr/>
              <p:nvPr/>
            </p:nvGrpSpPr>
            <p:grpSpPr>
              <a:xfrm>
                <a:off x="8269646" y="4749199"/>
                <a:ext cx="3417667" cy="129654"/>
                <a:chOff x="8276470" y="4626367"/>
                <a:chExt cx="3417667" cy="129654"/>
              </a:xfrm>
            </p:grpSpPr>
            <p:sp>
              <p:nvSpPr>
                <p:cNvPr id="435" name="Ellipse 434">
                  <a:extLst>
                    <a:ext uri="{FF2B5EF4-FFF2-40B4-BE49-F238E27FC236}">
                      <a16:creationId xmlns:a16="http://schemas.microsoft.com/office/drawing/2014/main" id="{DE6945D4-855F-44E0-8274-1CC4504E8119}"/>
                    </a:ext>
                  </a:extLst>
                </p:cNvPr>
                <p:cNvSpPr/>
                <p:nvPr/>
              </p:nvSpPr>
              <p:spPr>
                <a:xfrm rot="10800000">
                  <a:off x="8428867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36" name="Ellipse 435">
                  <a:extLst>
                    <a:ext uri="{FF2B5EF4-FFF2-40B4-BE49-F238E27FC236}">
                      <a16:creationId xmlns:a16="http://schemas.microsoft.com/office/drawing/2014/main" id="{E71F9F2F-5D76-4957-91B4-1C2C0C27F8B6}"/>
                    </a:ext>
                  </a:extLst>
                </p:cNvPr>
                <p:cNvSpPr/>
                <p:nvPr/>
              </p:nvSpPr>
              <p:spPr>
                <a:xfrm rot="10800000">
                  <a:off x="8276470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37" name="Ellipse 436">
                  <a:extLst>
                    <a:ext uri="{FF2B5EF4-FFF2-40B4-BE49-F238E27FC236}">
                      <a16:creationId xmlns:a16="http://schemas.microsoft.com/office/drawing/2014/main" id="{EF67448A-1586-4DDF-B090-C9E614AE3536}"/>
                    </a:ext>
                  </a:extLst>
                </p:cNvPr>
                <p:cNvSpPr/>
                <p:nvPr/>
              </p:nvSpPr>
              <p:spPr>
                <a:xfrm rot="10800000">
                  <a:off x="8576135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38" name="Ellipse 437">
                  <a:extLst>
                    <a:ext uri="{FF2B5EF4-FFF2-40B4-BE49-F238E27FC236}">
                      <a16:creationId xmlns:a16="http://schemas.microsoft.com/office/drawing/2014/main" id="{D17DF878-36BB-4897-8A9E-5D5025852C33}"/>
                    </a:ext>
                  </a:extLst>
                </p:cNvPr>
                <p:cNvSpPr/>
                <p:nvPr/>
              </p:nvSpPr>
              <p:spPr>
                <a:xfrm rot="10800000">
                  <a:off x="8714887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39" name="Ellipse 438">
                  <a:extLst>
                    <a:ext uri="{FF2B5EF4-FFF2-40B4-BE49-F238E27FC236}">
                      <a16:creationId xmlns:a16="http://schemas.microsoft.com/office/drawing/2014/main" id="{F9F5D0DD-41B9-4453-8CEB-A1797FEF9AD1}"/>
                    </a:ext>
                  </a:extLst>
                </p:cNvPr>
                <p:cNvSpPr/>
                <p:nvPr/>
              </p:nvSpPr>
              <p:spPr>
                <a:xfrm rot="10800000">
                  <a:off x="8997641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40" name="Ellipse 439">
                  <a:extLst>
                    <a:ext uri="{FF2B5EF4-FFF2-40B4-BE49-F238E27FC236}">
                      <a16:creationId xmlns:a16="http://schemas.microsoft.com/office/drawing/2014/main" id="{E9045D2D-6844-46D1-AE91-54EC5CF82149}"/>
                    </a:ext>
                  </a:extLst>
                </p:cNvPr>
                <p:cNvSpPr/>
                <p:nvPr/>
              </p:nvSpPr>
              <p:spPr>
                <a:xfrm rot="10800000">
                  <a:off x="8845244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41" name="Ellipse 440">
                  <a:extLst>
                    <a:ext uri="{FF2B5EF4-FFF2-40B4-BE49-F238E27FC236}">
                      <a16:creationId xmlns:a16="http://schemas.microsoft.com/office/drawing/2014/main" id="{11C73001-D9BD-4AA2-9350-984DD506253B}"/>
                    </a:ext>
                  </a:extLst>
                </p:cNvPr>
                <p:cNvSpPr/>
                <p:nvPr/>
              </p:nvSpPr>
              <p:spPr>
                <a:xfrm rot="10800000">
                  <a:off x="9144909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42" name="Ellipse 441">
                  <a:extLst>
                    <a:ext uri="{FF2B5EF4-FFF2-40B4-BE49-F238E27FC236}">
                      <a16:creationId xmlns:a16="http://schemas.microsoft.com/office/drawing/2014/main" id="{0EEAB073-5088-4A19-95B0-227335762EFD}"/>
                    </a:ext>
                  </a:extLst>
                </p:cNvPr>
                <p:cNvSpPr/>
                <p:nvPr/>
              </p:nvSpPr>
              <p:spPr>
                <a:xfrm rot="10800000">
                  <a:off x="9283661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43" name="Ellipse 442">
                  <a:extLst>
                    <a:ext uri="{FF2B5EF4-FFF2-40B4-BE49-F238E27FC236}">
                      <a16:creationId xmlns:a16="http://schemas.microsoft.com/office/drawing/2014/main" id="{D5FBAB58-DE99-4D5D-BF78-69E18873C6AB}"/>
                    </a:ext>
                  </a:extLst>
                </p:cNvPr>
                <p:cNvSpPr/>
                <p:nvPr/>
              </p:nvSpPr>
              <p:spPr>
                <a:xfrm rot="10800000">
                  <a:off x="9579503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44" name="Ellipse 443">
                  <a:extLst>
                    <a:ext uri="{FF2B5EF4-FFF2-40B4-BE49-F238E27FC236}">
                      <a16:creationId xmlns:a16="http://schemas.microsoft.com/office/drawing/2014/main" id="{41E10A98-FC0B-4570-9C8D-FEB94B10C658}"/>
                    </a:ext>
                  </a:extLst>
                </p:cNvPr>
                <p:cNvSpPr/>
                <p:nvPr/>
              </p:nvSpPr>
              <p:spPr>
                <a:xfrm rot="10800000">
                  <a:off x="9427106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45" name="Ellipse 444">
                  <a:extLst>
                    <a:ext uri="{FF2B5EF4-FFF2-40B4-BE49-F238E27FC236}">
                      <a16:creationId xmlns:a16="http://schemas.microsoft.com/office/drawing/2014/main" id="{4D9106A8-67A9-448E-80F8-6369A726652E}"/>
                    </a:ext>
                  </a:extLst>
                </p:cNvPr>
                <p:cNvSpPr/>
                <p:nvPr/>
              </p:nvSpPr>
              <p:spPr>
                <a:xfrm rot="10800000">
                  <a:off x="9726771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46" name="Ellipse 445">
                  <a:extLst>
                    <a:ext uri="{FF2B5EF4-FFF2-40B4-BE49-F238E27FC236}">
                      <a16:creationId xmlns:a16="http://schemas.microsoft.com/office/drawing/2014/main" id="{5873732D-2097-4557-B4E5-EAC436DF8A64}"/>
                    </a:ext>
                  </a:extLst>
                </p:cNvPr>
                <p:cNvSpPr/>
                <p:nvPr/>
              </p:nvSpPr>
              <p:spPr>
                <a:xfrm rot="10800000">
                  <a:off x="9865523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47" name="Ellipse 446">
                  <a:extLst>
                    <a:ext uri="{FF2B5EF4-FFF2-40B4-BE49-F238E27FC236}">
                      <a16:creationId xmlns:a16="http://schemas.microsoft.com/office/drawing/2014/main" id="{EA0CC3D7-4D03-4CA1-97E3-368A3FD55FF1}"/>
                    </a:ext>
                  </a:extLst>
                </p:cNvPr>
                <p:cNvSpPr/>
                <p:nvPr/>
              </p:nvSpPr>
              <p:spPr>
                <a:xfrm rot="10800000">
                  <a:off x="10150084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48" name="Ellipse 447">
                  <a:extLst>
                    <a:ext uri="{FF2B5EF4-FFF2-40B4-BE49-F238E27FC236}">
                      <a16:creationId xmlns:a16="http://schemas.microsoft.com/office/drawing/2014/main" id="{33C6447A-1DC5-4DB2-9ECF-FDD6DEE7F722}"/>
                    </a:ext>
                  </a:extLst>
                </p:cNvPr>
                <p:cNvSpPr/>
                <p:nvPr/>
              </p:nvSpPr>
              <p:spPr>
                <a:xfrm rot="10800000">
                  <a:off x="9997687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49" name="Ellipse 448">
                  <a:extLst>
                    <a:ext uri="{FF2B5EF4-FFF2-40B4-BE49-F238E27FC236}">
                      <a16:creationId xmlns:a16="http://schemas.microsoft.com/office/drawing/2014/main" id="{F14E26F7-90F3-426A-83E2-32BB8F3AEA0F}"/>
                    </a:ext>
                  </a:extLst>
                </p:cNvPr>
                <p:cNvSpPr/>
                <p:nvPr/>
              </p:nvSpPr>
              <p:spPr>
                <a:xfrm rot="10800000">
                  <a:off x="10297352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50" name="Ellipse 449">
                  <a:extLst>
                    <a:ext uri="{FF2B5EF4-FFF2-40B4-BE49-F238E27FC236}">
                      <a16:creationId xmlns:a16="http://schemas.microsoft.com/office/drawing/2014/main" id="{B9158B54-DBB3-4051-B004-E906934538FA}"/>
                    </a:ext>
                  </a:extLst>
                </p:cNvPr>
                <p:cNvSpPr/>
                <p:nvPr/>
              </p:nvSpPr>
              <p:spPr>
                <a:xfrm rot="10800000">
                  <a:off x="10436104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51" name="Ellipse 450">
                  <a:extLst>
                    <a:ext uri="{FF2B5EF4-FFF2-40B4-BE49-F238E27FC236}">
                      <a16:creationId xmlns:a16="http://schemas.microsoft.com/office/drawing/2014/main" id="{91926058-50E0-4BC3-AF0A-CD95AB9605D3}"/>
                    </a:ext>
                  </a:extLst>
                </p:cNvPr>
                <p:cNvSpPr/>
                <p:nvPr/>
              </p:nvSpPr>
              <p:spPr>
                <a:xfrm rot="10800000">
                  <a:off x="10718298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52" name="Ellipse 451">
                  <a:extLst>
                    <a:ext uri="{FF2B5EF4-FFF2-40B4-BE49-F238E27FC236}">
                      <a16:creationId xmlns:a16="http://schemas.microsoft.com/office/drawing/2014/main" id="{30365B80-2A43-4AC1-9C6A-2985B4E1CC6B}"/>
                    </a:ext>
                  </a:extLst>
                </p:cNvPr>
                <p:cNvSpPr/>
                <p:nvPr/>
              </p:nvSpPr>
              <p:spPr>
                <a:xfrm rot="10800000">
                  <a:off x="10565901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53" name="Ellipse 452">
                  <a:extLst>
                    <a:ext uri="{FF2B5EF4-FFF2-40B4-BE49-F238E27FC236}">
                      <a16:creationId xmlns:a16="http://schemas.microsoft.com/office/drawing/2014/main" id="{6D756F6C-720D-48EA-8BDF-525359FEF426}"/>
                    </a:ext>
                  </a:extLst>
                </p:cNvPr>
                <p:cNvSpPr/>
                <p:nvPr/>
              </p:nvSpPr>
              <p:spPr>
                <a:xfrm rot="10800000">
                  <a:off x="10865566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54" name="Ellipse 453">
                  <a:extLst>
                    <a:ext uri="{FF2B5EF4-FFF2-40B4-BE49-F238E27FC236}">
                      <a16:creationId xmlns:a16="http://schemas.microsoft.com/office/drawing/2014/main" id="{843E776F-E934-47EE-B0CA-BED726F58AE2}"/>
                    </a:ext>
                  </a:extLst>
                </p:cNvPr>
                <p:cNvSpPr/>
                <p:nvPr/>
              </p:nvSpPr>
              <p:spPr>
                <a:xfrm rot="10800000">
                  <a:off x="11004318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55" name="Ellipse 454">
                  <a:extLst>
                    <a:ext uri="{FF2B5EF4-FFF2-40B4-BE49-F238E27FC236}">
                      <a16:creationId xmlns:a16="http://schemas.microsoft.com/office/drawing/2014/main" id="{DBD0E7FC-81AA-4C7C-95E9-B5BF3F9EDC9E}"/>
                    </a:ext>
                  </a:extLst>
                </p:cNvPr>
                <p:cNvSpPr/>
                <p:nvPr/>
              </p:nvSpPr>
              <p:spPr>
                <a:xfrm rot="10800000">
                  <a:off x="11280652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56" name="Ellipse 455">
                  <a:extLst>
                    <a:ext uri="{FF2B5EF4-FFF2-40B4-BE49-F238E27FC236}">
                      <a16:creationId xmlns:a16="http://schemas.microsoft.com/office/drawing/2014/main" id="{95A8E7BB-C7AF-4E8B-BF90-38358312554D}"/>
                    </a:ext>
                  </a:extLst>
                </p:cNvPr>
                <p:cNvSpPr/>
                <p:nvPr/>
              </p:nvSpPr>
              <p:spPr>
                <a:xfrm rot="10800000">
                  <a:off x="11128255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57" name="Ellipse 456">
                  <a:extLst>
                    <a:ext uri="{FF2B5EF4-FFF2-40B4-BE49-F238E27FC236}">
                      <a16:creationId xmlns:a16="http://schemas.microsoft.com/office/drawing/2014/main" id="{10E93C6F-CA41-48AB-93DF-4A3A43084A41}"/>
                    </a:ext>
                  </a:extLst>
                </p:cNvPr>
                <p:cNvSpPr/>
                <p:nvPr/>
              </p:nvSpPr>
              <p:spPr>
                <a:xfrm rot="10800000">
                  <a:off x="11427920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58" name="Ellipse 457">
                  <a:extLst>
                    <a:ext uri="{FF2B5EF4-FFF2-40B4-BE49-F238E27FC236}">
                      <a16:creationId xmlns:a16="http://schemas.microsoft.com/office/drawing/2014/main" id="{205F49DB-E443-4606-81A4-38078B3DF506}"/>
                    </a:ext>
                  </a:extLst>
                </p:cNvPr>
                <p:cNvSpPr/>
                <p:nvPr/>
              </p:nvSpPr>
              <p:spPr>
                <a:xfrm rot="10800000">
                  <a:off x="11566672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382" name="Groupe 381">
              <a:extLst>
                <a:ext uri="{FF2B5EF4-FFF2-40B4-BE49-F238E27FC236}">
                  <a16:creationId xmlns:a16="http://schemas.microsoft.com/office/drawing/2014/main" id="{6BF25372-BEA2-4FDE-80BB-F3E21CC4A94E}"/>
                </a:ext>
              </a:extLst>
            </p:cNvPr>
            <p:cNvGrpSpPr/>
            <p:nvPr/>
          </p:nvGrpSpPr>
          <p:grpSpPr>
            <a:xfrm rot="10800000">
              <a:off x="482136" y="4519365"/>
              <a:ext cx="2761784" cy="388113"/>
              <a:chOff x="8269646" y="4749199"/>
              <a:chExt cx="3417667" cy="388113"/>
            </a:xfrm>
          </p:grpSpPr>
          <p:grpSp>
            <p:nvGrpSpPr>
              <p:cNvPr id="383" name="Groupe 382">
                <a:extLst>
                  <a:ext uri="{FF2B5EF4-FFF2-40B4-BE49-F238E27FC236}">
                    <a16:creationId xmlns:a16="http://schemas.microsoft.com/office/drawing/2014/main" id="{522628CF-4CFA-4195-8554-78E0DA378656}"/>
                  </a:ext>
                </a:extLst>
              </p:cNvPr>
              <p:cNvGrpSpPr/>
              <p:nvPr/>
            </p:nvGrpSpPr>
            <p:grpSpPr>
              <a:xfrm>
                <a:off x="8275368" y="4863451"/>
                <a:ext cx="3402319" cy="273861"/>
                <a:chOff x="8275368" y="4713323"/>
                <a:chExt cx="3402319" cy="273861"/>
              </a:xfrm>
            </p:grpSpPr>
            <p:sp>
              <p:nvSpPr>
                <p:cNvPr id="409" name="Forme libre : forme 408">
                  <a:extLst>
                    <a:ext uri="{FF2B5EF4-FFF2-40B4-BE49-F238E27FC236}">
                      <a16:creationId xmlns:a16="http://schemas.microsoft.com/office/drawing/2014/main" id="{61721C3F-1110-4EA3-B2FD-FB21C385F687}"/>
                    </a:ext>
                  </a:extLst>
                </p:cNvPr>
                <p:cNvSpPr/>
                <p:nvPr/>
              </p:nvSpPr>
              <p:spPr>
                <a:xfrm>
                  <a:off x="8275368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10" name="Forme libre : forme 409">
                  <a:extLst>
                    <a:ext uri="{FF2B5EF4-FFF2-40B4-BE49-F238E27FC236}">
                      <a16:creationId xmlns:a16="http://schemas.microsoft.com/office/drawing/2014/main" id="{C4DB5490-08BF-4F23-89BB-0886F1E21E82}"/>
                    </a:ext>
                  </a:extLst>
                </p:cNvPr>
                <p:cNvSpPr/>
                <p:nvPr/>
              </p:nvSpPr>
              <p:spPr>
                <a:xfrm>
                  <a:off x="8420458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11" name="Forme libre : forme 410">
                  <a:extLst>
                    <a:ext uri="{FF2B5EF4-FFF2-40B4-BE49-F238E27FC236}">
                      <a16:creationId xmlns:a16="http://schemas.microsoft.com/office/drawing/2014/main" id="{AC20D610-8AFB-46F7-ABA1-49C6FFCECEAA}"/>
                    </a:ext>
                  </a:extLst>
                </p:cNvPr>
                <p:cNvSpPr/>
                <p:nvPr/>
              </p:nvSpPr>
              <p:spPr>
                <a:xfrm>
                  <a:off x="8564248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12" name="Forme libre : forme 411">
                  <a:extLst>
                    <a:ext uri="{FF2B5EF4-FFF2-40B4-BE49-F238E27FC236}">
                      <a16:creationId xmlns:a16="http://schemas.microsoft.com/office/drawing/2014/main" id="{95E6CD63-B038-431E-AFB1-C1A13D637264}"/>
                    </a:ext>
                  </a:extLst>
                </p:cNvPr>
                <p:cNvSpPr/>
                <p:nvPr/>
              </p:nvSpPr>
              <p:spPr>
                <a:xfrm>
                  <a:off x="8702514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13" name="Forme libre : forme 412">
                  <a:extLst>
                    <a:ext uri="{FF2B5EF4-FFF2-40B4-BE49-F238E27FC236}">
                      <a16:creationId xmlns:a16="http://schemas.microsoft.com/office/drawing/2014/main" id="{8EDB3629-DA69-42B5-9522-DCE875664EBF}"/>
                    </a:ext>
                  </a:extLst>
                </p:cNvPr>
                <p:cNvSpPr/>
                <p:nvPr/>
              </p:nvSpPr>
              <p:spPr>
                <a:xfrm>
                  <a:off x="8844142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14" name="Forme libre : forme 413">
                  <a:extLst>
                    <a:ext uri="{FF2B5EF4-FFF2-40B4-BE49-F238E27FC236}">
                      <a16:creationId xmlns:a16="http://schemas.microsoft.com/office/drawing/2014/main" id="{92051F6E-63C7-4656-B33A-D212D774B266}"/>
                    </a:ext>
                  </a:extLst>
                </p:cNvPr>
                <p:cNvSpPr/>
                <p:nvPr/>
              </p:nvSpPr>
              <p:spPr>
                <a:xfrm>
                  <a:off x="8989232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15" name="Forme libre : forme 414">
                  <a:extLst>
                    <a:ext uri="{FF2B5EF4-FFF2-40B4-BE49-F238E27FC236}">
                      <a16:creationId xmlns:a16="http://schemas.microsoft.com/office/drawing/2014/main" id="{66AABA1A-8BD3-4A57-88DC-FC7BD05CC48A}"/>
                    </a:ext>
                  </a:extLst>
                </p:cNvPr>
                <p:cNvSpPr/>
                <p:nvPr/>
              </p:nvSpPr>
              <p:spPr>
                <a:xfrm>
                  <a:off x="9133022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16" name="Forme libre : forme 415">
                  <a:extLst>
                    <a:ext uri="{FF2B5EF4-FFF2-40B4-BE49-F238E27FC236}">
                      <a16:creationId xmlns:a16="http://schemas.microsoft.com/office/drawing/2014/main" id="{8E9899AE-39D1-4A8C-9833-CDFDD53A7FD3}"/>
                    </a:ext>
                  </a:extLst>
                </p:cNvPr>
                <p:cNvSpPr/>
                <p:nvPr/>
              </p:nvSpPr>
              <p:spPr>
                <a:xfrm>
                  <a:off x="9271288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17" name="Forme libre : forme 416">
                  <a:extLst>
                    <a:ext uri="{FF2B5EF4-FFF2-40B4-BE49-F238E27FC236}">
                      <a16:creationId xmlns:a16="http://schemas.microsoft.com/office/drawing/2014/main" id="{8998B172-6280-4A0C-950A-A12FBF60EC3B}"/>
                    </a:ext>
                  </a:extLst>
                </p:cNvPr>
                <p:cNvSpPr/>
                <p:nvPr/>
              </p:nvSpPr>
              <p:spPr>
                <a:xfrm>
                  <a:off x="9426004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18" name="Forme libre : forme 417">
                  <a:extLst>
                    <a:ext uri="{FF2B5EF4-FFF2-40B4-BE49-F238E27FC236}">
                      <a16:creationId xmlns:a16="http://schemas.microsoft.com/office/drawing/2014/main" id="{39B89BC2-6F96-4ED0-947C-6D41E3FE3513}"/>
                    </a:ext>
                  </a:extLst>
                </p:cNvPr>
                <p:cNvSpPr/>
                <p:nvPr/>
              </p:nvSpPr>
              <p:spPr>
                <a:xfrm>
                  <a:off x="9571094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19" name="Forme libre : forme 418">
                  <a:extLst>
                    <a:ext uri="{FF2B5EF4-FFF2-40B4-BE49-F238E27FC236}">
                      <a16:creationId xmlns:a16="http://schemas.microsoft.com/office/drawing/2014/main" id="{1FAF5AF2-077E-4F8F-8623-63A49A23618B}"/>
                    </a:ext>
                  </a:extLst>
                </p:cNvPr>
                <p:cNvSpPr/>
                <p:nvPr/>
              </p:nvSpPr>
              <p:spPr>
                <a:xfrm>
                  <a:off x="9714884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20" name="Forme libre : forme 419">
                  <a:extLst>
                    <a:ext uri="{FF2B5EF4-FFF2-40B4-BE49-F238E27FC236}">
                      <a16:creationId xmlns:a16="http://schemas.microsoft.com/office/drawing/2014/main" id="{525A7E37-2627-442B-AE24-B29F17FFC88D}"/>
                    </a:ext>
                  </a:extLst>
                </p:cNvPr>
                <p:cNvSpPr/>
                <p:nvPr/>
              </p:nvSpPr>
              <p:spPr>
                <a:xfrm>
                  <a:off x="9853150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21" name="Forme libre : forme 420">
                  <a:extLst>
                    <a:ext uri="{FF2B5EF4-FFF2-40B4-BE49-F238E27FC236}">
                      <a16:creationId xmlns:a16="http://schemas.microsoft.com/office/drawing/2014/main" id="{23002DB1-5B94-484C-9196-B0637273DF30}"/>
                    </a:ext>
                  </a:extLst>
                </p:cNvPr>
                <p:cNvSpPr/>
                <p:nvPr/>
              </p:nvSpPr>
              <p:spPr>
                <a:xfrm>
                  <a:off x="9996585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22" name="Forme libre : forme 421">
                  <a:extLst>
                    <a:ext uri="{FF2B5EF4-FFF2-40B4-BE49-F238E27FC236}">
                      <a16:creationId xmlns:a16="http://schemas.microsoft.com/office/drawing/2014/main" id="{268BED9D-34D5-41EA-ACA8-41438C9BCA78}"/>
                    </a:ext>
                  </a:extLst>
                </p:cNvPr>
                <p:cNvSpPr/>
                <p:nvPr/>
              </p:nvSpPr>
              <p:spPr>
                <a:xfrm>
                  <a:off x="10141675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23" name="Forme libre : forme 422">
                  <a:extLst>
                    <a:ext uri="{FF2B5EF4-FFF2-40B4-BE49-F238E27FC236}">
                      <a16:creationId xmlns:a16="http://schemas.microsoft.com/office/drawing/2014/main" id="{C5AB529C-C7C7-4D53-A875-296E17744AE0}"/>
                    </a:ext>
                  </a:extLst>
                </p:cNvPr>
                <p:cNvSpPr/>
                <p:nvPr/>
              </p:nvSpPr>
              <p:spPr>
                <a:xfrm>
                  <a:off x="10285465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24" name="Forme libre : forme 423">
                  <a:extLst>
                    <a:ext uri="{FF2B5EF4-FFF2-40B4-BE49-F238E27FC236}">
                      <a16:creationId xmlns:a16="http://schemas.microsoft.com/office/drawing/2014/main" id="{3232EB81-77C7-489C-8817-6905A09F69AF}"/>
                    </a:ext>
                  </a:extLst>
                </p:cNvPr>
                <p:cNvSpPr/>
                <p:nvPr/>
              </p:nvSpPr>
              <p:spPr>
                <a:xfrm>
                  <a:off x="10423731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25" name="Forme libre : forme 424">
                  <a:extLst>
                    <a:ext uri="{FF2B5EF4-FFF2-40B4-BE49-F238E27FC236}">
                      <a16:creationId xmlns:a16="http://schemas.microsoft.com/office/drawing/2014/main" id="{E2A7BAC3-0F74-42BF-84E9-69CEE8B59C1E}"/>
                    </a:ext>
                  </a:extLst>
                </p:cNvPr>
                <p:cNvSpPr/>
                <p:nvPr/>
              </p:nvSpPr>
              <p:spPr>
                <a:xfrm>
                  <a:off x="10564799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26" name="Forme libre : forme 425">
                  <a:extLst>
                    <a:ext uri="{FF2B5EF4-FFF2-40B4-BE49-F238E27FC236}">
                      <a16:creationId xmlns:a16="http://schemas.microsoft.com/office/drawing/2014/main" id="{E0F2573F-EB83-42E3-8E43-7243DD632C3E}"/>
                    </a:ext>
                  </a:extLst>
                </p:cNvPr>
                <p:cNvSpPr/>
                <p:nvPr/>
              </p:nvSpPr>
              <p:spPr>
                <a:xfrm>
                  <a:off x="10709889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27" name="Forme libre : forme 426">
                  <a:extLst>
                    <a:ext uri="{FF2B5EF4-FFF2-40B4-BE49-F238E27FC236}">
                      <a16:creationId xmlns:a16="http://schemas.microsoft.com/office/drawing/2014/main" id="{1A38C875-382C-4258-9C1B-05E1769348D7}"/>
                    </a:ext>
                  </a:extLst>
                </p:cNvPr>
                <p:cNvSpPr/>
                <p:nvPr/>
              </p:nvSpPr>
              <p:spPr>
                <a:xfrm>
                  <a:off x="10853679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28" name="Forme libre : forme 427">
                  <a:extLst>
                    <a:ext uri="{FF2B5EF4-FFF2-40B4-BE49-F238E27FC236}">
                      <a16:creationId xmlns:a16="http://schemas.microsoft.com/office/drawing/2014/main" id="{E3744333-09D8-41B1-BB76-3CA1E57FC155}"/>
                    </a:ext>
                  </a:extLst>
                </p:cNvPr>
                <p:cNvSpPr/>
                <p:nvPr/>
              </p:nvSpPr>
              <p:spPr>
                <a:xfrm>
                  <a:off x="10991945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29" name="Forme libre : forme 428">
                  <a:extLst>
                    <a:ext uri="{FF2B5EF4-FFF2-40B4-BE49-F238E27FC236}">
                      <a16:creationId xmlns:a16="http://schemas.microsoft.com/office/drawing/2014/main" id="{5C6CAF20-5BE1-4697-8B8C-613DAD5A5BAA}"/>
                    </a:ext>
                  </a:extLst>
                </p:cNvPr>
                <p:cNvSpPr/>
                <p:nvPr/>
              </p:nvSpPr>
              <p:spPr>
                <a:xfrm>
                  <a:off x="11127153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30" name="Forme libre : forme 429">
                  <a:extLst>
                    <a:ext uri="{FF2B5EF4-FFF2-40B4-BE49-F238E27FC236}">
                      <a16:creationId xmlns:a16="http://schemas.microsoft.com/office/drawing/2014/main" id="{59101809-9063-4755-8E9F-1113512B97AD}"/>
                    </a:ext>
                  </a:extLst>
                </p:cNvPr>
                <p:cNvSpPr/>
                <p:nvPr/>
              </p:nvSpPr>
              <p:spPr>
                <a:xfrm>
                  <a:off x="11272243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31" name="Forme libre : forme 430">
                  <a:extLst>
                    <a:ext uri="{FF2B5EF4-FFF2-40B4-BE49-F238E27FC236}">
                      <a16:creationId xmlns:a16="http://schemas.microsoft.com/office/drawing/2014/main" id="{F162E6C2-1092-4C64-BA0F-08A8186EF250}"/>
                    </a:ext>
                  </a:extLst>
                </p:cNvPr>
                <p:cNvSpPr/>
                <p:nvPr/>
              </p:nvSpPr>
              <p:spPr>
                <a:xfrm>
                  <a:off x="11416033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32" name="Forme libre : forme 431">
                  <a:extLst>
                    <a:ext uri="{FF2B5EF4-FFF2-40B4-BE49-F238E27FC236}">
                      <a16:creationId xmlns:a16="http://schemas.microsoft.com/office/drawing/2014/main" id="{3AB9322D-6EB9-486A-8346-3F7CDBBAA52B}"/>
                    </a:ext>
                  </a:extLst>
                </p:cNvPr>
                <p:cNvSpPr/>
                <p:nvPr/>
              </p:nvSpPr>
              <p:spPr>
                <a:xfrm>
                  <a:off x="11554299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384" name="Groupe 383">
                <a:extLst>
                  <a:ext uri="{FF2B5EF4-FFF2-40B4-BE49-F238E27FC236}">
                    <a16:creationId xmlns:a16="http://schemas.microsoft.com/office/drawing/2014/main" id="{95744D85-7D55-41AD-8C80-7BC6C64F1895}"/>
                  </a:ext>
                </a:extLst>
              </p:cNvPr>
              <p:cNvGrpSpPr/>
              <p:nvPr/>
            </p:nvGrpSpPr>
            <p:grpSpPr>
              <a:xfrm>
                <a:off x="8269646" y="4749199"/>
                <a:ext cx="3417667" cy="129654"/>
                <a:chOff x="8276470" y="4626367"/>
                <a:chExt cx="3417667" cy="129654"/>
              </a:xfrm>
            </p:grpSpPr>
            <p:sp>
              <p:nvSpPr>
                <p:cNvPr id="385" name="Ellipse 384">
                  <a:extLst>
                    <a:ext uri="{FF2B5EF4-FFF2-40B4-BE49-F238E27FC236}">
                      <a16:creationId xmlns:a16="http://schemas.microsoft.com/office/drawing/2014/main" id="{7164D4E8-9C2B-47B0-AA11-9F377180CCE2}"/>
                    </a:ext>
                  </a:extLst>
                </p:cNvPr>
                <p:cNvSpPr/>
                <p:nvPr/>
              </p:nvSpPr>
              <p:spPr>
                <a:xfrm rot="10800000">
                  <a:off x="8428867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86" name="Ellipse 385">
                  <a:extLst>
                    <a:ext uri="{FF2B5EF4-FFF2-40B4-BE49-F238E27FC236}">
                      <a16:creationId xmlns:a16="http://schemas.microsoft.com/office/drawing/2014/main" id="{D52FFB49-DD3D-4DD7-A9E5-CBC9A034B916}"/>
                    </a:ext>
                  </a:extLst>
                </p:cNvPr>
                <p:cNvSpPr/>
                <p:nvPr/>
              </p:nvSpPr>
              <p:spPr>
                <a:xfrm rot="10800000">
                  <a:off x="8276470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87" name="Ellipse 386">
                  <a:extLst>
                    <a:ext uri="{FF2B5EF4-FFF2-40B4-BE49-F238E27FC236}">
                      <a16:creationId xmlns:a16="http://schemas.microsoft.com/office/drawing/2014/main" id="{E3FC4292-070B-4C1A-BA42-ACD79896E9D0}"/>
                    </a:ext>
                  </a:extLst>
                </p:cNvPr>
                <p:cNvSpPr/>
                <p:nvPr/>
              </p:nvSpPr>
              <p:spPr>
                <a:xfrm rot="10800000">
                  <a:off x="8576135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88" name="Ellipse 387">
                  <a:extLst>
                    <a:ext uri="{FF2B5EF4-FFF2-40B4-BE49-F238E27FC236}">
                      <a16:creationId xmlns:a16="http://schemas.microsoft.com/office/drawing/2014/main" id="{02F7EA56-5FA9-4C0D-B4E5-FF6EFDABEFD1}"/>
                    </a:ext>
                  </a:extLst>
                </p:cNvPr>
                <p:cNvSpPr/>
                <p:nvPr/>
              </p:nvSpPr>
              <p:spPr>
                <a:xfrm rot="10800000">
                  <a:off x="8714887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89" name="Ellipse 388">
                  <a:extLst>
                    <a:ext uri="{FF2B5EF4-FFF2-40B4-BE49-F238E27FC236}">
                      <a16:creationId xmlns:a16="http://schemas.microsoft.com/office/drawing/2014/main" id="{F3441699-5697-46C0-B27F-A53E7C613FD6}"/>
                    </a:ext>
                  </a:extLst>
                </p:cNvPr>
                <p:cNvSpPr/>
                <p:nvPr/>
              </p:nvSpPr>
              <p:spPr>
                <a:xfrm rot="10800000">
                  <a:off x="8997641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90" name="Ellipse 389">
                  <a:extLst>
                    <a:ext uri="{FF2B5EF4-FFF2-40B4-BE49-F238E27FC236}">
                      <a16:creationId xmlns:a16="http://schemas.microsoft.com/office/drawing/2014/main" id="{E4131306-4892-468D-A945-AB960104D390}"/>
                    </a:ext>
                  </a:extLst>
                </p:cNvPr>
                <p:cNvSpPr/>
                <p:nvPr/>
              </p:nvSpPr>
              <p:spPr>
                <a:xfrm rot="10800000">
                  <a:off x="8845244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91" name="Ellipse 390">
                  <a:extLst>
                    <a:ext uri="{FF2B5EF4-FFF2-40B4-BE49-F238E27FC236}">
                      <a16:creationId xmlns:a16="http://schemas.microsoft.com/office/drawing/2014/main" id="{C0F5878C-F015-4A70-8326-A2FE6BA05F6C}"/>
                    </a:ext>
                  </a:extLst>
                </p:cNvPr>
                <p:cNvSpPr/>
                <p:nvPr/>
              </p:nvSpPr>
              <p:spPr>
                <a:xfrm rot="10800000">
                  <a:off x="9144909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92" name="Ellipse 391">
                  <a:extLst>
                    <a:ext uri="{FF2B5EF4-FFF2-40B4-BE49-F238E27FC236}">
                      <a16:creationId xmlns:a16="http://schemas.microsoft.com/office/drawing/2014/main" id="{B751DF5D-6CF7-4606-9669-7B0963EAD5DD}"/>
                    </a:ext>
                  </a:extLst>
                </p:cNvPr>
                <p:cNvSpPr/>
                <p:nvPr/>
              </p:nvSpPr>
              <p:spPr>
                <a:xfrm rot="10800000">
                  <a:off x="9283661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93" name="Ellipse 392">
                  <a:extLst>
                    <a:ext uri="{FF2B5EF4-FFF2-40B4-BE49-F238E27FC236}">
                      <a16:creationId xmlns:a16="http://schemas.microsoft.com/office/drawing/2014/main" id="{552E9C18-05D5-4C99-B877-37CDF88B400E}"/>
                    </a:ext>
                  </a:extLst>
                </p:cNvPr>
                <p:cNvSpPr/>
                <p:nvPr/>
              </p:nvSpPr>
              <p:spPr>
                <a:xfrm rot="10800000">
                  <a:off x="9579503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94" name="Ellipse 393">
                  <a:extLst>
                    <a:ext uri="{FF2B5EF4-FFF2-40B4-BE49-F238E27FC236}">
                      <a16:creationId xmlns:a16="http://schemas.microsoft.com/office/drawing/2014/main" id="{62F49C5A-16B0-4385-9F35-4132C1378752}"/>
                    </a:ext>
                  </a:extLst>
                </p:cNvPr>
                <p:cNvSpPr/>
                <p:nvPr/>
              </p:nvSpPr>
              <p:spPr>
                <a:xfrm rot="10800000">
                  <a:off x="9427106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95" name="Ellipse 394">
                  <a:extLst>
                    <a:ext uri="{FF2B5EF4-FFF2-40B4-BE49-F238E27FC236}">
                      <a16:creationId xmlns:a16="http://schemas.microsoft.com/office/drawing/2014/main" id="{E4572C54-FE39-4FB2-8B4B-33FD57810176}"/>
                    </a:ext>
                  </a:extLst>
                </p:cNvPr>
                <p:cNvSpPr/>
                <p:nvPr/>
              </p:nvSpPr>
              <p:spPr>
                <a:xfrm rot="10800000">
                  <a:off x="9726771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96" name="Ellipse 395">
                  <a:extLst>
                    <a:ext uri="{FF2B5EF4-FFF2-40B4-BE49-F238E27FC236}">
                      <a16:creationId xmlns:a16="http://schemas.microsoft.com/office/drawing/2014/main" id="{276A8E04-DAFF-4534-B449-87A2863D2DCB}"/>
                    </a:ext>
                  </a:extLst>
                </p:cNvPr>
                <p:cNvSpPr/>
                <p:nvPr/>
              </p:nvSpPr>
              <p:spPr>
                <a:xfrm rot="10800000">
                  <a:off x="9865523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97" name="Ellipse 396">
                  <a:extLst>
                    <a:ext uri="{FF2B5EF4-FFF2-40B4-BE49-F238E27FC236}">
                      <a16:creationId xmlns:a16="http://schemas.microsoft.com/office/drawing/2014/main" id="{34ED0A58-AD50-4CDD-AED6-F8494D7640FA}"/>
                    </a:ext>
                  </a:extLst>
                </p:cNvPr>
                <p:cNvSpPr/>
                <p:nvPr/>
              </p:nvSpPr>
              <p:spPr>
                <a:xfrm rot="10800000">
                  <a:off x="10150084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98" name="Ellipse 397">
                  <a:extLst>
                    <a:ext uri="{FF2B5EF4-FFF2-40B4-BE49-F238E27FC236}">
                      <a16:creationId xmlns:a16="http://schemas.microsoft.com/office/drawing/2014/main" id="{17569DDE-9EF4-4459-B576-B950D5499588}"/>
                    </a:ext>
                  </a:extLst>
                </p:cNvPr>
                <p:cNvSpPr/>
                <p:nvPr/>
              </p:nvSpPr>
              <p:spPr>
                <a:xfrm rot="10800000">
                  <a:off x="9997687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99" name="Ellipse 398">
                  <a:extLst>
                    <a:ext uri="{FF2B5EF4-FFF2-40B4-BE49-F238E27FC236}">
                      <a16:creationId xmlns:a16="http://schemas.microsoft.com/office/drawing/2014/main" id="{190247ED-EEEB-401F-A316-12BB76026E2D}"/>
                    </a:ext>
                  </a:extLst>
                </p:cNvPr>
                <p:cNvSpPr/>
                <p:nvPr/>
              </p:nvSpPr>
              <p:spPr>
                <a:xfrm rot="10800000">
                  <a:off x="10297352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00" name="Ellipse 399">
                  <a:extLst>
                    <a:ext uri="{FF2B5EF4-FFF2-40B4-BE49-F238E27FC236}">
                      <a16:creationId xmlns:a16="http://schemas.microsoft.com/office/drawing/2014/main" id="{70A83382-7471-4BB0-BC06-7968477BB6DA}"/>
                    </a:ext>
                  </a:extLst>
                </p:cNvPr>
                <p:cNvSpPr/>
                <p:nvPr/>
              </p:nvSpPr>
              <p:spPr>
                <a:xfrm rot="10800000">
                  <a:off x="10436104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01" name="Ellipse 400">
                  <a:extLst>
                    <a:ext uri="{FF2B5EF4-FFF2-40B4-BE49-F238E27FC236}">
                      <a16:creationId xmlns:a16="http://schemas.microsoft.com/office/drawing/2014/main" id="{39BF54F7-DACE-49CC-A7F2-8A1D210C5849}"/>
                    </a:ext>
                  </a:extLst>
                </p:cNvPr>
                <p:cNvSpPr/>
                <p:nvPr/>
              </p:nvSpPr>
              <p:spPr>
                <a:xfrm rot="10800000">
                  <a:off x="10718298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02" name="Ellipse 401">
                  <a:extLst>
                    <a:ext uri="{FF2B5EF4-FFF2-40B4-BE49-F238E27FC236}">
                      <a16:creationId xmlns:a16="http://schemas.microsoft.com/office/drawing/2014/main" id="{FD72E565-E993-42A5-8C3E-8A6C56448051}"/>
                    </a:ext>
                  </a:extLst>
                </p:cNvPr>
                <p:cNvSpPr/>
                <p:nvPr/>
              </p:nvSpPr>
              <p:spPr>
                <a:xfrm rot="10800000">
                  <a:off x="10565901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03" name="Ellipse 402">
                  <a:extLst>
                    <a:ext uri="{FF2B5EF4-FFF2-40B4-BE49-F238E27FC236}">
                      <a16:creationId xmlns:a16="http://schemas.microsoft.com/office/drawing/2014/main" id="{F93B68EC-3118-4C0F-A167-CAC439FDCBBE}"/>
                    </a:ext>
                  </a:extLst>
                </p:cNvPr>
                <p:cNvSpPr/>
                <p:nvPr/>
              </p:nvSpPr>
              <p:spPr>
                <a:xfrm rot="10800000">
                  <a:off x="10865566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04" name="Ellipse 403">
                  <a:extLst>
                    <a:ext uri="{FF2B5EF4-FFF2-40B4-BE49-F238E27FC236}">
                      <a16:creationId xmlns:a16="http://schemas.microsoft.com/office/drawing/2014/main" id="{7D4009AD-4F9A-4E52-96BC-818DED950DC5}"/>
                    </a:ext>
                  </a:extLst>
                </p:cNvPr>
                <p:cNvSpPr/>
                <p:nvPr/>
              </p:nvSpPr>
              <p:spPr>
                <a:xfrm rot="10800000">
                  <a:off x="11004318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05" name="Ellipse 404">
                  <a:extLst>
                    <a:ext uri="{FF2B5EF4-FFF2-40B4-BE49-F238E27FC236}">
                      <a16:creationId xmlns:a16="http://schemas.microsoft.com/office/drawing/2014/main" id="{8BBA36CF-7D0E-4EBE-87F3-5E82C474EF97}"/>
                    </a:ext>
                  </a:extLst>
                </p:cNvPr>
                <p:cNvSpPr/>
                <p:nvPr/>
              </p:nvSpPr>
              <p:spPr>
                <a:xfrm rot="10800000">
                  <a:off x="11280652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06" name="Ellipse 405">
                  <a:extLst>
                    <a:ext uri="{FF2B5EF4-FFF2-40B4-BE49-F238E27FC236}">
                      <a16:creationId xmlns:a16="http://schemas.microsoft.com/office/drawing/2014/main" id="{08C6F134-B918-4A6E-91C2-631E86982592}"/>
                    </a:ext>
                  </a:extLst>
                </p:cNvPr>
                <p:cNvSpPr/>
                <p:nvPr/>
              </p:nvSpPr>
              <p:spPr>
                <a:xfrm rot="10800000">
                  <a:off x="11128255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07" name="Ellipse 406">
                  <a:extLst>
                    <a:ext uri="{FF2B5EF4-FFF2-40B4-BE49-F238E27FC236}">
                      <a16:creationId xmlns:a16="http://schemas.microsoft.com/office/drawing/2014/main" id="{F47E2D78-1570-42D3-B6AF-AA8F96C581D2}"/>
                    </a:ext>
                  </a:extLst>
                </p:cNvPr>
                <p:cNvSpPr/>
                <p:nvPr/>
              </p:nvSpPr>
              <p:spPr>
                <a:xfrm rot="10800000">
                  <a:off x="11427920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08" name="Ellipse 407">
                  <a:extLst>
                    <a:ext uri="{FF2B5EF4-FFF2-40B4-BE49-F238E27FC236}">
                      <a16:creationId xmlns:a16="http://schemas.microsoft.com/office/drawing/2014/main" id="{A185BD13-5894-429E-917F-0348CE934375}"/>
                    </a:ext>
                  </a:extLst>
                </p:cNvPr>
                <p:cNvSpPr/>
                <p:nvPr/>
              </p:nvSpPr>
              <p:spPr>
                <a:xfrm rot="10800000">
                  <a:off x="11566672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</p:grpSp>
      <p:sp>
        <p:nvSpPr>
          <p:cNvPr id="164" name="ZoneTexte 163">
            <a:extLst>
              <a:ext uri="{FF2B5EF4-FFF2-40B4-BE49-F238E27FC236}">
                <a16:creationId xmlns:a16="http://schemas.microsoft.com/office/drawing/2014/main" id="{9942ED18-B232-44A6-ACC0-45370964E2D8}"/>
              </a:ext>
            </a:extLst>
          </p:cNvPr>
          <p:cNvSpPr txBox="1"/>
          <p:nvPr/>
        </p:nvSpPr>
        <p:spPr>
          <a:xfrm>
            <a:off x="3216362" y="1882529"/>
            <a:ext cx="7560928" cy="8309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fr-FR" sz="1600" b="1" u="sng" dirty="0"/>
              <a:t>Molécules :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1600" dirty="0" err="1">
                <a:solidFill>
                  <a:sysClr val="windowText" lastClr="000000"/>
                </a:solidFill>
              </a:rPr>
              <a:t>Fluconazole</a:t>
            </a:r>
            <a:r>
              <a:rPr lang="fr-FR" sz="1600" dirty="0">
                <a:solidFill>
                  <a:sysClr val="windowText" lastClr="000000"/>
                </a:solidFill>
              </a:rPr>
              <a:t> (Triflucan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®</a:t>
            </a:r>
            <a:r>
              <a:rPr lang="fr-FR" sz="1600" dirty="0">
                <a:solidFill>
                  <a:sysClr val="windowText" lastClr="000000"/>
                </a:solidFill>
              </a:rPr>
              <a:t>), Voriconazole (</a:t>
            </a:r>
            <a:r>
              <a:rPr lang="fr-FR" sz="1600" dirty="0" err="1">
                <a:solidFill>
                  <a:sysClr val="windowText" lastClr="000000"/>
                </a:solidFill>
              </a:rPr>
              <a:t>Vfend</a:t>
            </a:r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®</a:t>
            </a:r>
            <a:r>
              <a:rPr lang="fr-FR" sz="1600" dirty="0">
                <a:solidFill>
                  <a:sysClr val="windowText" lastClr="000000"/>
                </a:solidFill>
              </a:rPr>
              <a:t>)</a:t>
            </a:r>
            <a:r>
              <a:rPr lang="fr-FR" sz="1600" dirty="0">
                <a:solidFill>
                  <a:schemeClr val="accent2"/>
                </a:solidFill>
              </a:rPr>
              <a:t>, </a:t>
            </a:r>
            <a:r>
              <a:rPr lang="fr-FR" sz="1600" dirty="0" err="1">
                <a:solidFill>
                  <a:sysClr val="windowText" lastClr="000000"/>
                </a:solidFill>
              </a:rPr>
              <a:t>Posaconazole</a:t>
            </a:r>
            <a:r>
              <a:rPr lang="fr-FR" sz="1600" dirty="0">
                <a:solidFill>
                  <a:sysClr val="windowText" lastClr="000000"/>
                </a:solidFill>
              </a:rPr>
              <a:t> (</a:t>
            </a:r>
            <a:r>
              <a:rPr lang="fr-FR" sz="1600" dirty="0" err="1">
                <a:solidFill>
                  <a:sysClr val="windowText" lastClr="000000"/>
                </a:solidFill>
              </a:rPr>
              <a:t>Noxafil</a:t>
            </a:r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®</a:t>
            </a:r>
            <a:r>
              <a:rPr lang="fr-FR" sz="1600" dirty="0">
                <a:solidFill>
                  <a:sysClr val="windowText" lastClr="000000"/>
                </a:solidFill>
              </a:rPr>
              <a:t>), </a:t>
            </a:r>
            <a:r>
              <a:rPr lang="fr-FR" sz="1600" dirty="0" err="1">
                <a:solidFill>
                  <a:sysClr val="windowText" lastClr="000000"/>
                </a:solidFill>
              </a:rPr>
              <a:t>Itraconazole</a:t>
            </a:r>
            <a:r>
              <a:rPr lang="fr-FR" sz="1600" dirty="0">
                <a:solidFill>
                  <a:sysClr val="windowText" lastClr="000000"/>
                </a:solidFill>
              </a:rPr>
              <a:t> (</a:t>
            </a:r>
            <a:r>
              <a:rPr lang="fr-FR" sz="1600" dirty="0" err="1">
                <a:solidFill>
                  <a:sysClr val="windowText" lastClr="000000"/>
                </a:solidFill>
              </a:rPr>
              <a:t>Sporanox</a:t>
            </a:r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®</a:t>
            </a:r>
            <a:r>
              <a:rPr lang="fr-FR" sz="1600" dirty="0">
                <a:solidFill>
                  <a:sysClr val="windowText" lastClr="000000"/>
                </a:solidFill>
              </a:rPr>
              <a:t>), </a:t>
            </a:r>
            <a:r>
              <a:rPr lang="fr-FR" sz="1600" dirty="0" err="1">
                <a:solidFill>
                  <a:sysClr val="windowText" lastClr="000000"/>
                </a:solidFill>
              </a:rPr>
              <a:t>Isavuconazole</a:t>
            </a:r>
            <a:r>
              <a:rPr lang="fr-FR" sz="1600" dirty="0">
                <a:solidFill>
                  <a:sysClr val="windowText" lastClr="000000"/>
                </a:solidFill>
              </a:rPr>
              <a:t> (</a:t>
            </a:r>
            <a:r>
              <a:rPr lang="fr-FR" sz="1600" dirty="0" err="1">
                <a:solidFill>
                  <a:sysClr val="windowText" lastClr="000000"/>
                </a:solidFill>
              </a:rPr>
              <a:t>Cresemba</a:t>
            </a:r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®</a:t>
            </a:r>
            <a:r>
              <a:rPr lang="fr-FR" sz="1600" dirty="0">
                <a:solidFill>
                  <a:sysClr val="windowText" lastClr="000000"/>
                </a:solidFill>
              </a:rPr>
              <a:t>) → IV et Per os sauf </a:t>
            </a:r>
            <a:r>
              <a:rPr lang="fr-FR" sz="1600" dirty="0" err="1">
                <a:solidFill>
                  <a:sysClr val="windowText" lastClr="000000"/>
                </a:solidFill>
              </a:rPr>
              <a:t>Itraconazole</a:t>
            </a:r>
            <a:endParaRPr lang="fr-FR" sz="1600" dirty="0">
              <a:solidFill>
                <a:sysClr val="windowText" lastClr="000000"/>
              </a:solidFill>
            </a:endParaRPr>
          </a:p>
        </p:txBody>
      </p:sp>
      <p:sp>
        <p:nvSpPr>
          <p:cNvPr id="166" name="ZoneTexte 165">
            <a:extLst>
              <a:ext uri="{FF2B5EF4-FFF2-40B4-BE49-F238E27FC236}">
                <a16:creationId xmlns:a16="http://schemas.microsoft.com/office/drawing/2014/main" id="{4600ECBD-767A-48A9-A4B2-4FEFD5CC430A}"/>
              </a:ext>
            </a:extLst>
          </p:cNvPr>
          <p:cNvSpPr txBox="1"/>
          <p:nvPr/>
        </p:nvSpPr>
        <p:spPr>
          <a:xfrm>
            <a:off x="3292544" y="3043616"/>
            <a:ext cx="8612000" cy="181588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fr-FR" sz="1600" b="1" u="sng" dirty="0"/>
              <a:t>Pharmacocinétique : </a:t>
            </a:r>
            <a:r>
              <a:rPr lang="fr-FR" sz="1600" dirty="0"/>
              <a:t>→ </a:t>
            </a:r>
            <a:r>
              <a:rPr lang="fr-FR" sz="1600" b="1" dirty="0"/>
              <a:t>Temps dépendant</a:t>
            </a:r>
            <a:endParaRPr lang="fr-FR" sz="1600" b="1" u="sng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1600" dirty="0"/>
              <a:t>Bonne distribution tissulaire (</a:t>
            </a:r>
            <a:r>
              <a:rPr lang="fr-FR" sz="1600" dirty="0" err="1"/>
              <a:t>Flu</a:t>
            </a:r>
            <a:r>
              <a:rPr lang="fr-FR" sz="1600" dirty="0"/>
              <a:t>/</a:t>
            </a:r>
            <a:r>
              <a:rPr lang="fr-FR" sz="1600" dirty="0" err="1"/>
              <a:t>Isavu</a:t>
            </a:r>
            <a:r>
              <a:rPr lang="fr-FR" sz="1600" dirty="0"/>
              <a:t>) et dans le LCR (Vor/</a:t>
            </a:r>
            <a:r>
              <a:rPr lang="fr-FR" sz="1600" dirty="0" err="1"/>
              <a:t>Flu</a:t>
            </a:r>
            <a:r>
              <a:rPr lang="fr-FR" sz="1600" dirty="0"/>
              <a:t>)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1600" dirty="0"/>
              <a:t>Elimination hépatique (CYP 450) → Interactions médicamenteuses (</a:t>
            </a:r>
            <a:r>
              <a:rPr lang="fr-FR" sz="1600" dirty="0" err="1"/>
              <a:t>Vori</a:t>
            </a:r>
            <a:r>
              <a:rPr lang="fr-FR" sz="1600" dirty="0"/>
              <a:t> +++) 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1600" b="1" dirty="0"/>
              <a:t>Cinétique non linéaire : dose de charge + dosage du taux résiduel à J5 </a:t>
            </a:r>
            <a:r>
              <a:rPr lang="fr-FR" sz="1600" dirty="0"/>
              <a:t>(sauf </a:t>
            </a:r>
            <a:r>
              <a:rPr lang="fr-FR" sz="1600" dirty="0" err="1"/>
              <a:t>Isavu</a:t>
            </a:r>
            <a:r>
              <a:rPr lang="fr-FR" sz="1600" dirty="0"/>
              <a:t> et Posa per os)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1600" dirty="0"/>
              <a:t>Influence des repas selon la molécule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1600" dirty="0"/>
              <a:t>T1/2 la plus longue : </a:t>
            </a:r>
            <a:r>
              <a:rPr lang="fr-FR" sz="1600" dirty="0" err="1"/>
              <a:t>Isavuconazole</a:t>
            </a:r>
            <a:r>
              <a:rPr lang="fr-FR" sz="1600" dirty="0"/>
              <a:t> (56-104h) ; la plus courte : voriconazole (6-12h)</a:t>
            </a:r>
          </a:p>
        </p:txBody>
      </p:sp>
      <p:sp>
        <p:nvSpPr>
          <p:cNvPr id="167" name="ZoneTexte 166">
            <a:extLst>
              <a:ext uri="{FF2B5EF4-FFF2-40B4-BE49-F238E27FC236}">
                <a16:creationId xmlns:a16="http://schemas.microsoft.com/office/drawing/2014/main" id="{E61C8D47-AB7A-4966-9694-7C0DAFF3D71C}"/>
              </a:ext>
            </a:extLst>
          </p:cNvPr>
          <p:cNvSpPr txBox="1"/>
          <p:nvPr/>
        </p:nvSpPr>
        <p:spPr>
          <a:xfrm>
            <a:off x="3285431" y="4947064"/>
            <a:ext cx="8040773" cy="181588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fr-FR" sz="1600" b="1" u="sng" dirty="0"/>
              <a:t>Principaux effets indésirables :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1600" b="1" dirty="0"/>
              <a:t>Hépatotoxicité</a:t>
            </a:r>
            <a:r>
              <a:rPr lang="fr-FR" sz="1600" dirty="0"/>
              <a:t> (cytolyse, cholestase) → </a:t>
            </a:r>
            <a:r>
              <a:rPr lang="fr-FR" sz="1600" b="1" dirty="0"/>
              <a:t>diminuée avec </a:t>
            </a:r>
            <a:r>
              <a:rPr lang="fr-FR" sz="1600" b="1" dirty="0" err="1"/>
              <a:t>Isavuconazole</a:t>
            </a:r>
            <a:endParaRPr lang="fr-FR" sz="1600" b="1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1600" dirty="0"/>
              <a:t>Troubles gastro-intestinaux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1600" dirty="0"/>
              <a:t>Rash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1600" dirty="0" err="1"/>
              <a:t>Nephrotoxicité</a:t>
            </a:r>
            <a:r>
              <a:rPr lang="fr-FR" sz="1600" dirty="0"/>
              <a:t>, cytopénie et </a:t>
            </a:r>
            <a:r>
              <a:rPr lang="fr-FR" sz="1600" b="1" dirty="0"/>
              <a:t>trouble visuel </a:t>
            </a:r>
            <a:r>
              <a:rPr lang="fr-FR" sz="1600" dirty="0"/>
              <a:t>pour Voriconazole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1600" dirty="0"/>
              <a:t>Allongement du QT pour </a:t>
            </a:r>
            <a:r>
              <a:rPr lang="fr-FR" sz="1600" dirty="0" err="1"/>
              <a:t>Posaconazole</a:t>
            </a:r>
            <a:endParaRPr lang="fr-FR" sz="1600" dirty="0"/>
          </a:p>
          <a:p>
            <a:pPr>
              <a:buClr>
                <a:schemeClr val="accent2"/>
              </a:buClr>
            </a:pPr>
            <a:endParaRPr lang="fr-FR" sz="16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Classe pharmaceutique : azolés</a:t>
            </a:r>
          </a:p>
        </p:txBody>
      </p:sp>
      <p:sp>
        <p:nvSpPr>
          <p:cNvPr id="138" name="Ellipse 137">
            <a:extLst>
              <a:ext uri="{FF2B5EF4-FFF2-40B4-BE49-F238E27FC236}">
                <a16:creationId xmlns:a16="http://schemas.microsoft.com/office/drawing/2014/main" id="{3E4E0F28-4396-4E29-9296-E707D10E205F}"/>
              </a:ext>
            </a:extLst>
          </p:cNvPr>
          <p:cNvSpPr/>
          <p:nvPr/>
        </p:nvSpPr>
        <p:spPr>
          <a:xfrm>
            <a:off x="816270" y="3608945"/>
            <a:ext cx="133790" cy="45876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0" name="Ellipse 139">
            <a:extLst>
              <a:ext uri="{FF2B5EF4-FFF2-40B4-BE49-F238E27FC236}">
                <a16:creationId xmlns:a16="http://schemas.microsoft.com/office/drawing/2014/main" id="{E6880520-54AC-45CA-8F22-D69C08406086}"/>
              </a:ext>
            </a:extLst>
          </p:cNvPr>
          <p:cNvSpPr/>
          <p:nvPr/>
        </p:nvSpPr>
        <p:spPr>
          <a:xfrm>
            <a:off x="1231800" y="3568868"/>
            <a:ext cx="133790" cy="45876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Ellipse 140">
            <a:extLst>
              <a:ext uri="{FF2B5EF4-FFF2-40B4-BE49-F238E27FC236}">
                <a16:creationId xmlns:a16="http://schemas.microsoft.com/office/drawing/2014/main" id="{0570BEAF-4543-4A7E-830C-370EC0F19686}"/>
              </a:ext>
            </a:extLst>
          </p:cNvPr>
          <p:cNvSpPr/>
          <p:nvPr/>
        </p:nvSpPr>
        <p:spPr>
          <a:xfrm>
            <a:off x="2649189" y="3691464"/>
            <a:ext cx="133790" cy="45876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3" name="Ellipse 142">
            <a:extLst>
              <a:ext uri="{FF2B5EF4-FFF2-40B4-BE49-F238E27FC236}">
                <a16:creationId xmlns:a16="http://schemas.microsoft.com/office/drawing/2014/main" id="{475F26BB-3CEB-49D4-ABDE-22FDD08469BD}"/>
              </a:ext>
            </a:extLst>
          </p:cNvPr>
          <p:cNvSpPr/>
          <p:nvPr/>
        </p:nvSpPr>
        <p:spPr>
          <a:xfrm>
            <a:off x="2199572" y="3645608"/>
            <a:ext cx="133790" cy="45876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8" name="Ellipse 487">
            <a:extLst>
              <a:ext uri="{FF2B5EF4-FFF2-40B4-BE49-F238E27FC236}">
                <a16:creationId xmlns:a16="http://schemas.microsoft.com/office/drawing/2014/main" id="{A59C6E8E-689F-48D1-B8B4-61204A8C910B}"/>
              </a:ext>
            </a:extLst>
          </p:cNvPr>
          <p:cNvSpPr/>
          <p:nvPr/>
        </p:nvSpPr>
        <p:spPr>
          <a:xfrm>
            <a:off x="1763522" y="3532306"/>
            <a:ext cx="133790" cy="45876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1" name="Connecteur droit avec flèche 150">
            <a:extLst>
              <a:ext uri="{FF2B5EF4-FFF2-40B4-BE49-F238E27FC236}">
                <a16:creationId xmlns:a16="http://schemas.microsoft.com/office/drawing/2014/main" id="{FEA9B0A6-371B-41E8-8632-646B7F2C4EE6}"/>
              </a:ext>
            </a:extLst>
          </p:cNvPr>
          <p:cNvCxnSpPr>
            <a:cxnSpLocks/>
          </p:cNvCxnSpPr>
          <p:nvPr/>
        </p:nvCxnSpPr>
        <p:spPr>
          <a:xfrm>
            <a:off x="1468323" y="5155254"/>
            <a:ext cx="206731" cy="6237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ZoneTexte 149">
            <a:extLst>
              <a:ext uri="{FF2B5EF4-FFF2-40B4-BE49-F238E27FC236}">
                <a16:creationId xmlns:a16="http://schemas.microsoft.com/office/drawing/2014/main" id="{065B29B9-5F4B-42FD-9B87-17E1D78E6906}"/>
              </a:ext>
            </a:extLst>
          </p:cNvPr>
          <p:cNvSpPr txBox="1"/>
          <p:nvPr/>
        </p:nvSpPr>
        <p:spPr>
          <a:xfrm>
            <a:off x="501411" y="5012205"/>
            <a:ext cx="763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Ergostérol</a:t>
            </a:r>
          </a:p>
        </p:txBody>
      </p:sp>
      <p:grpSp>
        <p:nvGrpSpPr>
          <p:cNvPr id="14" name="Groupe 13"/>
          <p:cNvGrpSpPr/>
          <p:nvPr/>
        </p:nvGrpSpPr>
        <p:grpSpPr>
          <a:xfrm>
            <a:off x="843481" y="4825856"/>
            <a:ext cx="1872603" cy="1305037"/>
            <a:chOff x="807040" y="4954902"/>
            <a:chExt cx="1872603" cy="1305037"/>
          </a:xfrm>
        </p:grpSpPr>
        <p:grpSp>
          <p:nvGrpSpPr>
            <p:cNvPr id="136" name="Groupe 135">
              <a:extLst>
                <a:ext uri="{FF2B5EF4-FFF2-40B4-BE49-F238E27FC236}">
                  <a16:creationId xmlns:a16="http://schemas.microsoft.com/office/drawing/2014/main" id="{4DD4CB10-ADDE-4AAD-8412-9C905D1A3891}"/>
                </a:ext>
              </a:extLst>
            </p:cNvPr>
            <p:cNvGrpSpPr/>
            <p:nvPr/>
          </p:nvGrpSpPr>
          <p:grpSpPr>
            <a:xfrm>
              <a:off x="807040" y="5427609"/>
              <a:ext cx="1872603" cy="832330"/>
              <a:chOff x="8781391" y="5591375"/>
              <a:chExt cx="2317319" cy="832330"/>
            </a:xfrm>
          </p:grpSpPr>
          <p:sp>
            <p:nvSpPr>
              <p:cNvPr id="483" name="Forme libre : forme 482">
                <a:extLst>
                  <a:ext uri="{FF2B5EF4-FFF2-40B4-BE49-F238E27FC236}">
                    <a16:creationId xmlns:a16="http://schemas.microsoft.com/office/drawing/2014/main" id="{E7D30E09-BC27-4D09-A6C7-F4FC52480936}"/>
                  </a:ext>
                </a:extLst>
              </p:cNvPr>
              <p:cNvSpPr/>
              <p:nvPr/>
            </p:nvSpPr>
            <p:spPr>
              <a:xfrm rot="11570308">
                <a:off x="8781391" y="5591375"/>
                <a:ext cx="2317319" cy="832330"/>
              </a:xfrm>
              <a:custGeom>
                <a:avLst/>
                <a:gdLst>
                  <a:gd name="connsiteX0" fmla="*/ 471075 w 1708215"/>
                  <a:gd name="connsiteY0" fmla="*/ 523268 h 1057828"/>
                  <a:gd name="connsiteX1" fmla="*/ 1139816 w 1708215"/>
                  <a:gd name="connsiteY1" fmla="*/ 25124 h 1057828"/>
                  <a:gd name="connsiteX2" fmla="*/ 1303589 w 1708215"/>
                  <a:gd name="connsiteY2" fmla="*/ 107011 h 1057828"/>
                  <a:gd name="connsiteX3" fmla="*/ 907804 w 1708215"/>
                  <a:gd name="connsiteY3" fmla="*/ 393614 h 1057828"/>
                  <a:gd name="connsiteX4" fmla="*/ 935099 w 1708215"/>
                  <a:gd name="connsiteY4" fmla="*/ 530091 h 1057828"/>
                  <a:gd name="connsiteX5" fmla="*/ 1556072 w 1708215"/>
                  <a:gd name="connsiteY5" fmla="*/ 72891 h 1057828"/>
                  <a:gd name="connsiteX6" fmla="*/ 1624311 w 1708215"/>
                  <a:gd name="connsiteY6" fmla="*/ 216193 h 1057828"/>
                  <a:gd name="connsiteX7" fmla="*/ 532490 w 1708215"/>
                  <a:gd name="connsiteY7" fmla="*/ 1021411 h 1057828"/>
                  <a:gd name="connsiteX8" fmla="*/ 505195 w 1708215"/>
                  <a:gd name="connsiteY8" fmla="*/ 898581 h 1057828"/>
                  <a:gd name="connsiteX9" fmla="*/ 716735 w 1708215"/>
                  <a:gd name="connsiteY9" fmla="*/ 707512 h 1057828"/>
                  <a:gd name="connsiteX10" fmla="*/ 655320 w 1708215"/>
                  <a:gd name="connsiteY10" fmla="*/ 605154 h 1057828"/>
                  <a:gd name="connsiteX11" fmla="*/ 95762 w 1708215"/>
                  <a:gd name="connsiteY11" fmla="*/ 980468 h 1057828"/>
                  <a:gd name="connsiteX12" fmla="*/ 34347 w 1708215"/>
                  <a:gd name="connsiteY12" fmla="*/ 823518 h 1057828"/>
                  <a:gd name="connsiteX13" fmla="*/ 471075 w 1708215"/>
                  <a:gd name="connsiteY13" fmla="*/ 523268 h 1057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08215" h="1057828">
                    <a:moveTo>
                      <a:pt x="471075" y="523268"/>
                    </a:moveTo>
                    <a:cubicBezTo>
                      <a:pt x="655320" y="390202"/>
                      <a:pt x="1001064" y="94500"/>
                      <a:pt x="1139816" y="25124"/>
                    </a:cubicBezTo>
                    <a:cubicBezTo>
                      <a:pt x="1278568" y="-44252"/>
                      <a:pt x="1342258" y="45596"/>
                      <a:pt x="1303589" y="107011"/>
                    </a:cubicBezTo>
                    <a:cubicBezTo>
                      <a:pt x="1264920" y="168426"/>
                      <a:pt x="969219" y="323101"/>
                      <a:pt x="907804" y="393614"/>
                    </a:cubicBezTo>
                    <a:cubicBezTo>
                      <a:pt x="846389" y="464127"/>
                      <a:pt x="827054" y="583545"/>
                      <a:pt x="935099" y="530091"/>
                    </a:cubicBezTo>
                    <a:cubicBezTo>
                      <a:pt x="1043144" y="476637"/>
                      <a:pt x="1441203" y="125207"/>
                      <a:pt x="1556072" y="72891"/>
                    </a:cubicBezTo>
                    <a:cubicBezTo>
                      <a:pt x="1670941" y="20575"/>
                      <a:pt x="1794908" y="58106"/>
                      <a:pt x="1624311" y="216193"/>
                    </a:cubicBezTo>
                    <a:cubicBezTo>
                      <a:pt x="1453714" y="374280"/>
                      <a:pt x="719009" y="907680"/>
                      <a:pt x="532490" y="1021411"/>
                    </a:cubicBezTo>
                    <a:cubicBezTo>
                      <a:pt x="345971" y="1135142"/>
                      <a:pt x="474488" y="950897"/>
                      <a:pt x="505195" y="898581"/>
                    </a:cubicBezTo>
                    <a:cubicBezTo>
                      <a:pt x="535902" y="846265"/>
                      <a:pt x="691714" y="756417"/>
                      <a:pt x="716735" y="707512"/>
                    </a:cubicBezTo>
                    <a:cubicBezTo>
                      <a:pt x="741756" y="658608"/>
                      <a:pt x="758815" y="559661"/>
                      <a:pt x="655320" y="605154"/>
                    </a:cubicBezTo>
                    <a:cubicBezTo>
                      <a:pt x="551825" y="650647"/>
                      <a:pt x="199257" y="944074"/>
                      <a:pt x="95762" y="980468"/>
                    </a:cubicBezTo>
                    <a:cubicBezTo>
                      <a:pt x="-7733" y="1016862"/>
                      <a:pt x="-25930" y="898581"/>
                      <a:pt x="34347" y="823518"/>
                    </a:cubicBezTo>
                    <a:cubicBezTo>
                      <a:pt x="94624" y="748455"/>
                      <a:pt x="286830" y="656334"/>
                      <a:pt x="471075" y="52326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84" name="Rectangle : coins arrondis 483">
                <a:extLst>
                  <a:ext uri="{FF2B5EF4-FFF2-40B4-BE49-F238E27FC236}">
                    <a16:creationId xmlns:a16="http://schemas.microsoft.com/office/drawing/2014/main" id="{9DDD8948-6106-4CED-BAD5-CA3E583D8AA8}"/>
                  </a:ext>
                </a:extLst>
              </p:cNvPr>
              <p:cNvSpPr/>
              <p:nvPr/>
            </p:nvSpPr>
            <p:spPr>
              <a:xfrm>
                <a:off x="9544266" y="5746666"/>
                <a:ext cx="921224" cy="595699"/>
              </a:xfrm>
              <a:prstGeom prst="roundRect">
                <a:avLst/>
              </a:prstGeom>
              <a:solidFill>
                <a:schemeClr val="accent5">
                  <a:lumMod val="5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00" dirty="0"/>
                  <a:t>ERG11</a:t>
                </a:r>
              </a:p>
              <a:p>
                <a:pPr algn="ctr"/>
                <a:r>
                  <a:rPr lang="fr-FR" sz="1000" dirty="0"/>
                  <a:t>CYP450</a:t>
                </a:r>
              </a:p>
            </p:txBody>
          </p:sp>
        </p:grpSp>
        <p:sp>
          <p:nvSpPr>
            <p:cNvPr id="4" name="Flèche : droite 3">
              <a:extLst>
                <a:ext uri="{FF2B5EF4-FFF2-40B4-BE49-F238E27FC236}">
                  <a16:creationId xmlns:a16="http://schemas.microsoft.com/office/drawing/2014/main" id="{9E154FC8-4208-4025-A526-2E456E2EA135}"/>
                </a:ext>
              </a:extLst>
            </p:cNvPr>
            <p:cNvSpPr/>
            <p:nvPr/>
          </p:nvSpPr>
          <p:spPr>
            <a:xfrm rot="16200000">
              <a:off x="1640504" y="4981181"/>
              <a:ext cx="273862" cy="221304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A8CF8B30-894F-4377-9302-BBCE7F63AA20}"/>
              </a:ext>
            </a:extLst>
          </p:cNvPr>
          <p:cNvSpPr/>
          <p:nvPr/>
        </p:nvSpPr>
        <p:spPr>
          <a:xfrm>
            <a:off x="195112" y="3290383"/>
            <a:ext cx="3634741" cy="7909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ysClr val="windowText" lastClr="000000"/>
              </a:solidFill>
            </a:endParaRPr>
          </a:p>
        </p:txBody>
      </p:sp>
      <p:sp>
        <p:nvSpPr>
          <p:cNvPr id="139" name="Ellipse 138">
            <a:extLst>
              <a:ext uri="{FF2B5EF4-FFF2-40B4-BE49-F238E27FC236}">
                <a16:creationId xmlns:a16="http://schemas.microsoft.com/office/drawing/2014/main" id="{2228242F-DAFE-4065-9DFA-59804CE5F00F}"/>
              </a:ext>
            </a:extLst>
          </p:cNvPr>
          <p:cNvSpPr/>
          <p:nvPr/>
        </p:nvSpPr>
        <p:spPr>
          <a:xfrm>
            <a:off x="1748689" y="5196919"/>
            <a:ext cx="133790" cy="45876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2BAC48AA-ECE5-4E77-BBF2-C530E0A3C9FB}"/>
              </a:ext>
            </a:extLst>
          </p:cNvPr>
          <p:cNvGrpSpPr/>
          <p:nvPr/>
        </p:nvGrpSpPr>
        <p:grpSpPr>
          <a:xfrm>
            <a:off x="1660747" y="5281005"/>
            <a:ext cx="340497" cy="307777"/>
            <a:chOff x="1608103" y="5390586"/>
            <a:chExt cx="340497" cy="307777"/>
          </a:xfrm>
        </p:grpSpPr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80BDD828-AC59-42D3-9E16-35C6B9F13A39}"/>
                </a:ext>
              </a:extLst>
            </p:cNvPr>
            <p:cNvCxnSpPr/>
            <p:nvPr/>
          </p:nvCxnSpPr>
          <p:spPr>
            <a:xfrm flipH="1">
              <a:off x="1608103" y="5390586"/>
              <a:ext cx="271957" cy="30777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Connecteur droit 488">
              <a:extLst>
                <a:ext uri="{FF2B5EF4-FFF2-40B4-BE49-F238E27FC236}">
                  <a16:creationId xmlns:a16="http://schemas.microsoft.com/office/drawing/2014/main" id="{45FAE661-F2F9-432E-9CC0-B9777D15758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25163" y="5399297"/>
              <a:ext cx="323437" cy="2825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Ellipse 2">
            <a:extLst>
              <a:ext uri="{FF2B5EF4-FFF2-40B4-BE49-F238E27FC236}">
                <a16:creationId xmlns:a16="http://schemas.microsoft.com/office/drawing/2014/main" id="{9077E8F6-AAB6-4238-B905-C07FD57526DA}"/>
              </a:ext>
            </a:extLst>
          </p:cNvPr>
          <p:cNvSpPr/>
          <p:nvPr/>
        </p:nvSpPr>
        <p:spPr>
          <a:xfrm>
            <a:off x="10855960" y="1181100"/>
            <a:ext cx="424179" cy="586622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F8C066C4-298C-4115-95EE-52516B81A064}"/>
              </a:ext>
            </a:extLst>
          </p:cNvPr>
          <p:cNvSpPr/>
          <p:nvPr/>
        </p:nvSpPr>
        <p:spPr>
          <a:xfrm>
            <a:off x="447041" y="1764201"/>
            <a:ext cx="2784020" cy="507068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687D634A-7B18-4B76-873D-511B2B0D12E7}"/>
              </a:ext>
            </a:extLst>
          </p:cNvPr>
          <p:cNvGrpSpPr/>
          <p:nvPr/>
        </p:nvGrpSpPr>
        <p:grpSpPr>
          <a:xfrm>
            <a:off x="985055" y="6055449"/>
            <a:ext cx="1740102" cy="457601"/>
            <a:chOff x="950059" y="6056126"/>
            <a:chExt cx="1740102" cy="457601"/>
          </a:xfrm>
        </p:grpSpPr>
        <p:cxnSp>
          <p:nvCxnSpPr>
            <p:cNvPr id="171" name="Connecteur droit 170">
              <a:extLst>
                <a:ext uri="{FF2B5EF4-FFF2-40B4-BE49-F238E27FC236}">
                  <a16:creationId xmlns:a16="http://schemas.microsoft.com/office/drawing/2014/main" id="{D755896A-4A49-4EE7-9B5C-8D364543A8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0059" y="6076705"/>
              <a:ext cx="1740102" cy="43702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cteur droit 171">
              <a:extLst>
                <a:ext uri="{FF2B5EF4-FFF2-40B4-BE49-F238E27FC236}">
                  <a16:creationId xmlns:a16="http://schemas.microsoft.com/office/drawing/2014/main" id="{27441171-024D-4E68-A3E2-2C1E65D07A3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50059" y="6056126"/>
              <a:ext cx="1740102" cy="4477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3" name="Ellipse 172">
            <a:extLst>
              <a:ext uri="{FF2B5EF4-FFF2-40B4-BE49-F238E27FC236}">
                <a16:creationId xmlns:a16="http://schemas.microsoft.com/office/drawing/2014/main" id="{C16C8D6C-01FF-415B-BE7E-C5409A51DEE1}"/>
              </a:ext>
            </a:extLst>
          </p:cNvPr>
          <p:cNvSpPr/>
          <p:nvPr/>
        </p:nvSpPr>
        <p:spPr>
          <a:xfrm>
            <a:off x="1748689" y="4320616"/>
            <a:ext cx="133790" cy="458768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2E6BABB6-A1C7-40A1-B137-E0F24FBAAFC3}"/>
              </a:ext>
            </a:extLst>
          </p:cNvPr>
          <p:cNvSpPr/>
          <p:nvPr/>
        </p:nvSpPr>
        <p:spPr>
          <a:xfrm>
            <a:off x="7989903" y="585927"/>
            <a:ext cx="2498117" cy="1237069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Cible :</a:t>
            </a:r>
          </a:p>
          <a:p>
            <a:pPr algn="ctr"/>
            <a:r>
              <a:rPr lang="fr-FR" dirty="0"/>
              <a:t>Membrane plasmique</a:t>
            </a:r>
          </a:p>
        </p:txBody>
      </p:sp>
      <p:grpSp>
        <p:nvGrpSpPr>
          <p:cNvPr id="186" name="Groupe 185">
            <a:extLst>
              <a:ext uri="{FF2B5EF4-FFF2-40B4-BE49-F238E27FC236}">
                <a16:creationId xmlns:a16="http://schemas.microsoft.com/office/drawing/2014/main" id="{9FF2B7E2-0EF8-48F3-806C-895D5296C8A1}"/>
              </a:ext>
            </a:extLst>
          </p:cNvPr>
          <p:cNvGrpSpPr/>
          <p:nvPr/>
        </p:nvGrpSpPr>
        <p:grpSpPr>
          <a:xfrm>
            <a:off x="10492676" y="628255"/>
            <a:ext cx="1242630" cy="1168105"/>
            <a:chOff x="10492676" y="628255"/>
            <a:chExt cx="1242630" cy="1168105"/>
          </a:xfrm>
        </p:grpSpPr>
        <p:grpSp>
          <p:nvGrpSpPr>
            <p:cNvPr id="187" name="Groupe 186">
              <a:extLst>
                <a:ext uri="{FF2B5EF4-FFF2-40B4-BE49-F238E27FC236}">
                  <a16:creationId xmlns:a16="http://schemas.microsoft.com/office/drawing/2014/main" id="{F396DB43-C64D-4729-BF9E-2C583D621D97}"/>
                </a:ext>
              </a:extLst>
            </p:cNvPr>
            <p:cNvGrpSpPr/>
            <p:nvPr/>
          </p:nvGrpSpPr>
          <p:grpSpPr>
            <a:xfrm>
              <a:off x="10492676" y="628255"/>
              <a:ext cx="1242630" cy="1168105"/>
              <a:chOff x="10492676" y="628256"/>
              <a:chExt cx="1242630" cy="1156520"/>
            </a:xfrm>
          </p:grpSpPr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9EA77C2D-8802-41E3-AE59-C31EF7CD0454}"/>
                  </a:ext>
                </a:extLst>
              </p:cNvPr>
              <p:cNvSpPr/>
              <p:nvPr/>
            </p:nvSpPr>
            <p:spPr>
              <a:xfrm>
                <a:off x="10492676" y="628256"/>
                <a:ext cx="1242630" cy="115652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190" name="Groupe 189">
                <a:extLst>
                  <a:ext uri="{FF2B5EF4-FFF2-40B4-BE49-F238E27FC236}">
                    <a16:creationId xmlns:a16="http://schemas.microsoft.com/office/drawing/2014/main" id="{E0055447-E5DD-436A-83DA-F2DD3B6826C2}"/>
                  </a:ext>
                </a:extLst>
              </p:cNvPr>
              <p:cNvGrpSpPr/>
              <p:nvPr/>
            </p:nvGrpSpPr>
            <p:grpSpPr>
              <a:xfrm>
                <a:off x="10517241" y="628256"/>
                <a:ext cx="1173290" cy="1144152"/>
                <a:chOff x="3107682" y="2090707"/>
                <a:chExt cx="4931229" cy="4310743"/>
              </a:xfrm>
            </p:grpSpPr>
            <p:sp>
              <p:nvSpPr>
                <p:cNvPr id="192" name="Ellipse 191">
                  <a:extLst>
                    <a:ext uri="{FF2B5EF4-FFF2-40B4-BE49-F238E27FC236}">
                      <a16:creationId xmlns:a16="http://schemas.microsoft.com/office/drawing/2014/main" id="{8609FC74-8C07-4A75-B2CA-1D9F69A9BF48}"/>
                    </a:ext>
                  </a:extLst>
                </p:cNvPr>
                <p:cNvSpPr/>
                <p:nvPr/>
              </p:nvSpPr>
              <p:spPr>
                <a:xfrm>
                  <a:off x="3107682" y="2090707"/>
                  <a:ext cx="4931229" cy="4310743"/>
                </a:xfrm>
                <a:prstGeom prst="ellipse">
                  <a:avLst/>
                </a:prstGeom>
                <a:solidFill>
                  <a:schemeClr val="bg1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93" name="Ellipse 192">
                  <a:extLst>
                    <a:ext uri="{FF2B5EF4-FFF2-40B4-BE49-F238E27FC236}">
                      <a16:creationId xmlns:a16="http://schemas.microsoft.com/office/drawing/2014/main" id="{473A5764-5B7F-46CD-9533-4E24C6310B42}"/>
                    </a:ext>
                  </a:extLst>
                </p:cNvPr>
                <p:cNvSpPr/>
                <p:nvPr/>
              </p:nvSpPr>
              <p:spPr>
                <a:xfrm>
                  <a:off x="3428999" y="2318657"/>
                  <a:ext cx="4294415" cy="383718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94" name="Ellipse 193">
                  <a:extLst>
                    <a:ext uri="{FF2B5EF4-FFF2-40B4-BE49-F238E27FC236}">
                      <a16:creationId xmlns:a16="http://schemas.microsoft.com/office/drawing/2014/main" id="{37749542-8B05-4D09-BB86-42CE35BA6467}"/>
                    </a:ext>
                  </a:extLst>
                </p:cNvPr>
                <p:cNvSpPr/>
                <p:nvPr/>
              </p:nvSpPr>
              <p:spPr>
                <a:xfrm>
                  <a:off x="3812670" y="3045204"/>
                  <a:ext cx="1325711" cy="1263055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195" name="Groupe 194">
                  <a:extLst>
                    <a:ext uri="{FF2B5EF4-FFF2-40B4-BE49-F238E27FC236}">
                      <a16:creationId xmlns:a16="http://schemas.microsoft.com/office/drawing/2014/main" id="{C2DA3624-E682-4DFF-9D72-A1F30812C0ED}"/>
                    </a:ext>
                  </a:extLst>
                </p:cNvPr>
                <p:cNvGrpSpPr/>
                <p:nvPr/>
              </p:nvGrpSpPr>
              <p:grpSpPr>
                <a:xfrm>
                  <a:off x="5145204" y="5097440"/>
                  <a:ext cx="928048" cy="416256"/>
                  <a:chOff x="5629701" y="4988257"/>
                  <a:chExt cx="928048" cy="416256"/>
                </a:xfrm>
              </p:grpSpPr>
              <p:sp>
                <p:nvSpPr>
                  <p:cNvPr id="198" name="Rectangle : coins arrondis 197">
                    <a:extLst>
                      <a:ext uri="{FF2B5EF4-FFF2-40B4-BE49-F238E27FC236}">
                        <a16:creationId xmlns:a16="http://schemas.microsoft.com/office/drawing/2014/main" id="{94663F2A-C7DD-4BCA-A912-D02D82CEDA5E}"/>
                      </a:ext>
                    </a:extLst>
                  </p:cNvPr>
                  <p:cNvSpPr/>
                  <p:nvPr/>
                </p:nvSpPr>
                <p:spPr>
                  <a:xfrm>
                    <a:off x="5629701" y="4988257"/>
                    <a:ext cx="928048" cy="416256"/>
                  </a:xfrm>
                  <a:prstGeom prst="roundRect">
                    <a:avLst/>
                  </a:prstGeom>
                  <a:noFill/>
                  <a:ln w="38100"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cxnSp>
                <p:nvCxnSpPr>
                  <p:cNvPr id="199" name="Connecteur droit 198">
                    <a:extLst>
                      <a:ext uri="{FF2B5EF4-FFF2-40B4-BE49-F238E27FC236}">
                        <a16:creationId xmlns:a16="http://schemas.microsoft.com/office/drawing/2014/main" id="{844A4E17-1838-4D5C-9380-765C37A221DB}"/>
                      </a:ext>
                    </a:extLst>
                  </p:cNvPr>
                  <p:cNvCxnSpPr/>
                  <p:nvPr/>
                </p:nvCxnSpPr>
                <p:spPr>
                  <a:xfrm>
                    <a:off x="5841242" y="5001904"/>
                    <a:ext cx="0" cy="197893"/>
                  </a:xfrm>
                  <a:prstGeom prst="line">
                    <a:avLst/>
                  </a:prstGeom>
                  <a:ln w="38100"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Connecteur droit 199">
                    <a:extLst>
                      <a:ext uri="{FF2B5EF4-FFF2-40B4-BE49-F238E27FC236}">
                        <a16:creationId xmlns:a16="http://schemas.microsoft.com/office/drawing/2014/main" id="{6CA20027-4518-46D3-9A10-C483E353C4B3}"/>
                      </a:ext>
                    </a:extLst>
                  </p:cNvPr>
                  <p:cNvCxnSpPr/>
                  <p:nvPr/>
                </p:nvCxnSpPr>
                <p:spPr>
                  <a:xfrm>
                    <a:off x="5993642" y="5195248"/>
                    <a:ext cx="0" cy="197893"/>
                  </a:xfrm>
                  <a:prstGeom prst="line">
                    <a:avLst/>
                  </a:prstGeom>
                  <a:ln w="38100"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Connecteur droit 200">
                    <a:extLst>
                      <a:ext uri="{FF2B5EF4-FFF2-40B4-BE49-F238E27FC236}">
                        <a16:creationId xmlns:a16="http://schemas.microsoft.com/office/drawing/2014/main" id="{6146370E-3C31-42EC-A733-4F7456C6D1D7}"/>
                      </a:ext>
                    </a:extLst>
                  </p:cNvPr>
                  <p:cNvCxnSpPr/>
                  <p:nvPr/>
                </p:nvCxnSpPr>
                <p:spPr>
                  <a:xfrm>
                    <a:off x="6143770" y="4997352"/>
                    <a:ext cx="0" cy="197893"/>
                  </a:xfrm>
                  <a:prstGeom prst="line">
                    <a:avLst/>
                  </a:prstGeom>
                  <a:ln w="38100"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Connecteur droit 201">
                    <a:extLst>
                      <a:ext uri="{FF2B5EF4-FFF2-40B4-BE49-F238E27FC236}">
                        <a16:creationId xmlns:a16="http://schemas.microsoft.com/office/drawing/2014/main" id="{DD3382B6-C329-4149-8765-F5D75E5AC69D}"/>
                      </a:ext>
                    </a:extLst>
                  </p:cNvPr>
                  <p:cNvCxnSpPr/>
                  <p:nvPr/>
                </p:nvCxnSpPr>
                <p:spPr>
                  <a:xfrm>
                    <a:off x="6259774" y="5188424"/>
                    <a:ext cx="0" cy="197893"/>
                  </a:xfrm>
                  <a:prstGeom prst="line">
                    <a:avLst/>
                  </a:prstGeom>
                  <a:ln w="38100"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Connecteur droit 202">
                    <a:extLst>
                      <a:ext uri="{FF2B5EF4-FFF2-40B4-BE49-F238E27FC236}">
                        <a16:creationId xmlns:a16="http://schemas.microsoft.com/office/drawing/2014/main" id="{689FCF73-2811-4686-BDC4-446A6C053528}"/>
                      </a:ext>
                    </a:extLst>
                  </p:cNvPr>
                  <p:cNvCxnSpPr/>
                  <p:nvPr/>
                </p:nvCxnSpPr>
                <p:spPr>
                  <a:xfrm>
                    <a:off x="6444017" y="4990529"/>
                    <a:ext cx="0" cy="197893"/>
                  </a:xfrm>
                  <a:prstGeom prst="line">
                    <a:avLst/>
                  </a:prstGeom>
                  <a:ln w="38100"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96" name="Forme libre : forme 195">
                  <a:extLst>
                    <a:ext uri="{FF2B5EF4-FFF2-40B4-BE49-F238E27FC236}">
                      <a16:creationId xmlns:a16="http://schemas.microsoft.com/office/drawing/2014/main" id="{DD42B99B-808D-476E-A404-33C5F6E5B899}"/>
                    </a:ext>
                  </a:extLst>
                </p:cNvPr>
                <p:cNvSpPr/>
                <p:nvPr/>
              </p:nvSpPr>
              <p:spPr>
                <a:xfrm>
                  <a:off x="4200645" y="4278484"/>
                  <a:ext cx="1194146" cy="585907"/>
                </a:xfrm>
                <a:custGeom>
                  <a:avLst/>
                  <a:gdLst>
                    <a:gd name="connsiteX0" fmla="*/ 471075 w 1708215"/>
                    <a:gd name="connsiteY0" fmla="*/ 523268 h 1057828"/>
                    <a:gd name="connsiteX1" fmla="*/ 1139816 w 1708215"/>
                    <a:gd name="connsiteY1" fmla="*/ 25124 h 1057828"/>
                    <a:gd name="connsiteX2" fmla="*/ 1303589 w 1708215"/>
                    <a:gd name="connsiteY2" fmla="*/ 107011 h 1057828"/>
                    <a:gd name="connsiteX3" fmla="*/ 907804 w 1708215"/>
                    <a:gd name="connsiteY3" fmla="*/ 393614 h 1057828"/>
                    <a:gd name="connsiteX4" fmla="*/ 935099 w 1708215"/>
                    <a:gd name="connsiteY4" fmla="*/ 530091 h 1057828"/>
                    <a:gd name="connsiteX5" fmla="*/ 1556072 w 1708215"/>
                    <a:gd name="connsiteY5" fmla="*/ 72891 h 1057828"/>
                    <a:gd name="connsiteX6" fmla="*/ 1624311 w 1708215"/>
                    <a:gd name="connsiteY6" fmla="*/ 216193 h 1057828"/>
                    <a:gd name="connsiteX7" fmla="*/ 532490 w 1708215"/>
                    <a:gd name="connsiteY7" fmla="*/ 1021411 h 1057828"/>
                    <a:gd name="connsiteX8" fmla="*/ 505195 w 1708215"/>
                    <a:gd name="connsiteY8" fmla="*/ 898581 h 1057828"/>
                    <a:gd name="connsiteX9" fmla="*/ 716735 w 1708215"/>
                    <a:gd name="connsiteY9" fmla="*/ 707512 h 1057828"/>
                    <a:gd name="connsiteX10" fmla="*/ 655320 w 1708215"/>
                    <a:gd name="connsiteY10" fmla="*/ 605154 h 1057828"/>
                    <a:gd name="connsiteX11" fmla="*/ 95762 w 1708215"/>
                    <a:gd name="connsiteY11" fmla="*/ 980468 h 1057828"/>
                    <a:gd name="connsiteX12" fmla="*/ 34347 w 1708215"/>
                    <a:gd name="connsiteY12" fmla="*/ 823518 h 1057828"/>
                    <a:gd name="connsiteX13" fmla="*/ 471075 w 1708215"/>
                    <a:gd name="connsiteY13" fmla="*/ 523268 h 10578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08215" h="1057828">
                      <a:moveTo>
                        <a:pt x="471075" y="523268"/>
                      </a:moveTo>
                      <a:cubicBezTo>
                        <a:pt x="655320" y="390202"/>
                        <a:pt x="1001064" y="94500"/>
                        <a:pt x="1139816" y="25124"/>
                      </a:cubicBezTo>
                      <a:cubicBezTo>
                        <a:pt x="1278568" y="-44252"/>
                        <a:pt x="1342258" y="45596"/>
                        <a:pt x="1303589" y="107011"/>
                      </a:cubicBezTo>
                      <a:cubicBezTo>
                        <a:pt x="1264920" y="168426"/>
                        <a:pt x="969219" y="323101"/>
                        <a:pt x="907804" y="393614"/>
                      </a:cubicBezTo>
                      <a:cubicBezTo>
                        <a:pt x="846389" y="464127"/>
                        <a:pt x="827054" y="583545"/>
                        <a:pt x="935099" y="530091"/>
                      </a:cubicBezTo>
                      <a:cubicBezTo>
                        <a:pt x="1043144" y="476637"/>
                        <a:pt x="1441203" y="125207"/>
                        <a:pt x="1556072" y="72891"/>
                      </a:cubicBezTo>
                      <a:cubicBezTo>
                        <a:pt x="1670941" y="20575"/>
                        <a:pt x="1794908" y="58106"/>
                        <a:pt x="1624311" y="216193"/>
                      </a:cubicBezTo>
                      <a:cubicBezTo>
                        <a:pt x="1453714" y="374280"/>
                        <a:pt x="719009" y="907680"/>
                        <a:pt x="532490" y="1021411"/>
                      </a:cubicBezTo>
                      <a:cubicBezTo>
                        <a:pt x="345971" y="1135142"/>
                        <a:pt x="474488" y="950897"/>
                        <a:pt x="505195" y="898581"/>
                      </a:cubicBezTo>
                      <a:cubicBezTo>
                        <a:pt x="535902" y="846265"/>
                        <a:pt x="691714" y="756417"/>
                        <a:pt x="716735" y="707512"/>
                      </a:cubicBezTo>
                      <a:cubicBezTo>
                        <a:pt x="741756" y="658608"/>
                        <a:pt x="758815" y="559661"/>
                        <a:pt x="655320" y="605154"/>
                      </a:cubicBezTo>
                      <a:cubicBezTo>
                        <a:pt x="551825" y="650647"/>
                        <a:pt x="199257" y="944074"/>
                        <a:pt x="95762" y="980468"/>
                      </a:cubicBezTo>
                      <a:cubicBezTo>
                        <a:pt x="-7733" y="1016862"/>
                        <a:pt x="-25930" y="898581"/>
                        <a:pt x="34347" y="823518"/>
                      </a:cubicBezTo>
                      <a:cubicBezTo>
                        <a:pt x="94624" y="748455"/>
                        <a:pt x="286830" y="656334"/>
                        <a:pt x="471075" y="52326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97" name="Forme libre : forme 196">
                  <a:extLst>
                    <a:ext uri="{FF2B5EF4-FFF2-40B4-BE49-F238E27FC236}">
                      <a16:creationId xmlns:a16="http://schemas.microsoft.com/office/drawing/2014/main" id="{2DFD793D-FAB9-469F-BC93-6998E7A67D32}"/>
                    </a:ext>
                  </a:extLst>
                </p:cNvPr>
                <p:cNvSpPr/>
                <p:nvPr/>
              </p:nvSpPr>
              <p:spPr>
                <a:xfrm rot="16671625">
                  <a:off x="4797718" y="2937600"/>
                  <a:ext cx="1194146" cy="585907"/>
                </a:xfrm>
                <a:custGeom>
                  <a:avLst/>
                  <a:gdLst>
                    <a:gd name="connsiteX0" fmla="*/ 471075 w 1708215"/>
                    <a:gd name="connsiteY0" fmla="*/ 523268 h 1057828"/>
                    <a:gd name="connsiteX1" fmla="*/ 1139816 w 1708215"/>
                    <a:gd name="connsiteY1" fmla="*/ 25124 h 1057828"/>
                    <a:gd name="connsiteX2" fmla="*/ 1303589 w 1708215"/>
                    <a:gd name="connsiteY2" fmla="*/ 107011 h 1057828"/>
                    <a:gd name="connsiteX3" fmla="*/ 907804 w 1708215"/>
                    <a:gd name="connsiteY3" fmla="*/ 393614 h 1057828"/>
                    <a:gd name="connsiteX4" fmla="*/ 935099 w 1708215"/>
                    <a:gd name="connsiteY4" fmla="*/ 530091 h 1057828"/>
                    <a:gd name="connsiteX5" fmla="*/ 1556072 w 1708215"/>
                    <a:gd name="connsiteY5" fmla="*/ 72891 h 1057828"/>
                    <a:gd name="connsiteX6" fmla="*/ 1624311 w 1708215"/>
                    <a:gd name="connsiteY6" fmla="*/ 216193 h 1057828"/>
                    <a:gd name="connsiteX7" fmla="*/ 532490 w 1708215"/>
                    <a:gd name="connsiteY7" fmla="*/ 1021411 h 1057828"/>
                    <a:gd name="connsiteX8" fmla="*/ 505195 w 1708215"/>
                    <a:gd name="connsiteY8" fmla="*/ 898581 h 1057828"/>
                    <a:gd name="connsiteX9" fmla="*/ 716735 w 1708215"/>
                    <a:gd name="connsiteY9" fmla="*/ 707512 h 1057828"/>
                    <a:gd name="connsiteX10" fmla="*/ 655320 w 1708215"/>
                    <a:gd name="connsiteY10" fmla="*/ 605154 h 1057828"/>
                    <a:gd name="connsiteX11" fmla="*/ 95762 w 1708215"/>
                    <a:gd name="connsiteY11" fmla="*/ 980468 h 1057828"/>
                    <a:gd name="connsiteX12" fmla="*/ 34347 w 1708215"/>
                    <a:gd name="connsiteY12" fmla="*/ 823518 h 1057828"/>
                    <a:gd name="connsiteX13" fmla="*/ 471075 w 1708215"/>
                    <a:gd name="connsiteY13" fmla="*/ 523268 h 10578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08215" h="1057828">
                      <a:moveTo>
                        <a:pt x="471075" y="523268"/>
                      </a:moveTo>
                      <a:cubicBezTo>
                        <a:pt x="655320" y="390202"/>
                        <a:pt x="1001064" y="94500"/>
                        <a:pt x="1139816" y="25124"/>
                      </a:cubicBezTo>
                      <a:cubicBezTo>
                        <a:pt x="1278568" y="-44252"/>
                        <a:pt x="1342258" y="45596"/>
                        <a:pt x="1303589" y="107011"/>
                      </a:cubicBezTo>
                      <a:cubicBezTo>
                        <a:pt x="1264920" y="168426"/>
                        <a:pt x="969219" y="323101"/>
                        <a:pt x="907804" y="393614"/>
                      </a:cubicBezTo>
                      <a:cubicBezTo>
                        <a:pt x="846389" y="464127"/>
                        <a:pt x="827054" y="583545"/>
                        <a:pt x="935099" y="530091"/>
                      </a:cubicBezTo>
                      <a:cubicBezTo>
                        <a:pt x="1043144" y="476637"/>
                        <a:pt x="1441203" y="125207"/>
                        <a:pt x="1556072" y="72891"/>
                      </a:cubicBezTo>
                      <a:cubicBezTo>
                        <a:pt x="1670941" y="20575"/>
                        <a:pt x="1794908" y="58106"/>
                        <a:pt x="1624311" y="216193"/>
                      </a:cubicBezTo>
                      <a:cubicBezTo>
                        <a:pt x="1453714" y="374280"/>
                        <a:pt x="719009" y="907680"/>
                        <a:pt x="532490" y="1021411"/>
                      </a:cubicBezTo>
                      <a:cubicBezTo>
                        <a:pt x="345971" y="1135142"/>
                        <a:pt x="474488" y="950897"/>
                        <a:pt x="505195" y="898581"/>
                      </a:cubicBezTo>
                      <a:cubicBezTo>
                        <a:pt x="535902" y="846265"/>
                        <a:pt x="691714" y="756417"/>
                        <a:pt x="716735" y="707512"/>
                      </a:cubicBezTo>
                      <a:cubicBezTo>
                        <a:pt x="741756" y="658608"/>
                        <a:pt x="758815" y="559661"/>
                        <a:pt x="655320" y="605154"/>
                      </a:cubicBezTo>
                      <a:cubicBezTo>
                        <a:pt x="551825" y="650647"/>
                        <a:pt x="199257" y="944074"/>
                        <a:pt x="95762" y="980468"/>
                      </a:cubicBezTo>
                      <a:cubicBezTo>
                        <a:pt x="-7733" y="1016862"/>
                        <a:pt x="-25930" y="898581"/>
                        <a:pt x="34347" y="823518"/>
                      </a:cubicBezTo>
                      <a:cubicBezTo>
                        <a:pt x="94624" y="748455"/>
                        <a:pt x="286830" y="656334"/>
                        <a:pt x="471075" y="52326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191" name="Flèche : droite 190">
                <a:extLst>
                  <a:ext uri="{FF2B5EF4-FFF2-40B4-BE49-F238E27FC236}">
                    <a16:creationId xmlns:a16="http://schemas.microsoft.com/office/drawing/2014/main" id="{4FC50CA9-F262-4688-85A7-87BA10FB5B75}"/>
                  </a:ext>
                </a:extLst>
              </p:cNvPr>
              <p:cNvSpPr/>
              <p:nvPr/>
            </p:nvSpPr>
            <p:spPr>
              <a:xfrm rot="2278700">
                <a:off x="11216461" y="1149354"/>
                <a:ext cx="297140" cy="250971"/>
              </a:xfrm>
              <a:prstGeom prst="rightArrow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88" name="Ellipse 187">
              <a:extLst>
                <a:ext uri="{FF2B5EF4-FFF2-40B4-BE49-F238E27FC236}">
                  <a16:creationId xmlns:a16="http://schemas.microsoft.com/office/drawing/2014/main" id="{FA288892-2260-4515-9CA7-62D793BED883}"/>
                </a:ext>
              </a:extLst>
            </p:cNvPr>
            <p:cNvSpPr/>
            <p:nvPr/>
          </p:nvSpPr>
          <p:spPr>
            <a:xfrm>
              <a:off x="11488420" y="1343660"/>
              <a:ext cx="122385" cy="135766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88711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4" grpId="0"/>
      <p:bldP spid="166" grpId="0"/>
      <p:bldP spid="167" grpId="0"/>
      <p:bldP spid="138" grpId="0" animBg="1"/>
      <p:bldP spid="140" grpId="0" animBg="1"/>
      <p:bldP spid="141" grpId="0" animBg="1"/>
      <p:bldP spid="143" grpId="0" animBg="1"/>
      <p:bldP spid="488" grpId="0" animBg="1"/>
      <p:bldP spid="150" grpId="0"/>
      <p:bldP spid="139" grpId="0" animBg="1"/>
      <p:bldP spid="161" grpId="0" animBg="1"/>
      <p:bldP spid="17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EFA60F9B-66D6-4DF9-861D-2C05A0B91F6F}"/>
              </a:ext>
            </a:extLst>
          </p:cNvPr>
          <p:cNvSpPr/>
          <p:nvPr/>
        </p:nvSpPr>
        <p:spPr>
          <a:xfrm>
            <a:off x="952559" y="6014218"/>
            <a:ext cx="1805095" cy="5284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14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déméthylase</a:t>
            </a:r>
            <a:endParaRPr lang="fr-FR" dirty="0"/>
          </a:p>
        </p:txBody>
      </p:sp>
      <p:grpSp>
        <p:nvGrpSpPr>
          <p:cNvPr id="10" name="Groupe 9"/>
          <p:cNvGrpSpPr/>
          <p:nvPr/>
        </p:nvGrpSpPr>
        <p:grpSpPr>
          <a:xfrm>
            <a:off x="482136" y="3454812"/>
            <a:ext cx="2765462" cy="813473"/>
            <a:chOff x="482136" y="4094005"/>
            <a:chExt cx="2765462" cy="813473"/>
          </a:xfrm>
        </p:grpSpPr>
        <p:grpSp>
          <p:nvGrpSpPr>
            <p:cNvPr id="328" name="Groupe 327">
              <a:extLst>
                <a:ext uri="{FF2B5EF4-FFF2-40B4-BE49-F238E27FC236}">
                  <a16:creationId xmlns:a16="http://schemas.microsoft.com/office/drawing/2014/main" id="{DC5F22C3-A7B4-4BB5-B04B-4C5691CF278B}"/>
                </a:ext>
              </a:extLst>
            </p:cNvPr>
            <p:cNvGrpSpPr/>
            <p:nvPr/>
          </p:nvGrpSpPr>
          <p:grpSpPr>
            <a:xfrm>
              <a:off x="485814" y="4094005"/>
              <a:ext cx="2761784" cy="388113"/>
              <a:chOff x="8269646" y="4749199"/>
              <a:chExt cx="3417667" cy="388113"/>
            </a:xfrm>
          </p:grpSpPr>
          <p:grpSp>
            <p:nvGrpSpPr>
              <p:cNvPr id="433" name="Groupe 432">
                <a:extLst>
                  <a:ext uri="{FF2B5EF4-FFF2-40B4-BE49-F238E27FC236}">
                    <a16:creationId xmlns:a16="http://schemas.microsoft.com/office/drawing/2014/main" id="{EBB9259B-F96A-4E5D-886F-65E45F04DF58}"/>
                  </a:ext>
                </a:extLst>
              </p:cNvPr>
              <p:cNvGrpSpPr/>
              <p:nvPr/>
            </p:nvGrpSpPr>
            <p:grpSpPr>
              <a:xfrm>
                <a:off x="8275368" y="4863451"/>
                <a:ext cx="3402319" cy="273861"/>
                <a:chOff x="8275368" y="4713323"/>
                <a:chExt cx="3402319" cy="273861"/>
              </a:xfrm>
            </p:grpSpPr>
            <p:sp>
              <p:nvSpPr>
                <p:cNvPr id="459" name="Forme libre : forme 458">
                  <a:extLst>
                    <a:ext uri="{FF2B5EF4-FFF2-40B4-BE49-F238E27FC236}">
                      <a16:creationId xmlns:a16="http://schemas.microsoft.com/office/drawing/2014/main" id="{831FD2CA-DE0D-4FD5-9E06-D6786E13B298}"/>
                    </a:ext>
                  </a:extLst>
                </p:cNvPr>
                <p:cNvSpPr/>
                <p:nvPr/>
              </p:nvSpPr>
              <p:spPr>
                <a:xfrm>
                  <a:off x="8275368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60" name="Forme libre : forme 459">
                  <a:extLst>
                    <a:ext uri="{FF2B5EF4-FFF2-40B4-BE49-F238E27FC236}">
                      <a16:creationId xmlns:a16="http://schemas.microsoft.com/office/drawing/2014/main" id="{7B285541-EDF0-4294-86F1-53D969A30735}"/>
                    </a:ext>
                  </a:extLst>
                </p:cNvPr>
                <p:cNvSpPr/>
                <p:nvPr/>
              </p:nvSpPr>
              <p:spPr>
                <a:xfrm>
                  <a:off x="8420458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61" name="Forme libre : forme 460">
                  <a:extLst>
                    <a:ext uri="{FF2B5EF4-FFF2-40B4-BE49-F238E27FC236}">
                      <a16:creationId xmlns:a16="http://schemas.microsoft.com/office/drawing/2014/main" id="{480ABFFD-85FB-436A-BCA9-D116A1487CED}"/>
                    </a:ext>
                  </a:extLst>
                </p:cNvPr>
                <p:cNvSpPr/>
                <p:nvPr/>
              </p:nvSpPr>
              <p:spPr>
                <a:xfrm>
                  <a:off x="8564248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62" name="Forme libre : forme 461">
                  <a:extLst>
                    <a:ext uri="{FF2B5EF4-FFF2-40B4-BE49-F238E27FC236}">
                      <a16:creationId xmlns:a16="http://schemas.microsoft.com/office/drawing/2014/main" id="{42D5ACB2-D53F-47A1-8F0E-F35985C2A23F}"/>
                    </a:ext>
                  </a:extLst>
                </p:cNvPr>
                <p:cNvSpPr/>
                <p:nvPr/>
              </p:nvSpPr>
              <p:spPr>
                <a:xfrm>
                  <a:off x="8702514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63" name="Forme libre : forme 462">
                  <a:extLst>
                    <a:ext uri="{FF2B5EF4-FFF2-40B4-BE49-F238E27FC236}">
                      <a16:creationId xmlns:a16="http://schemas.microsoft.com/office/drawing/2014/main" id="{C2B16E37-CE26-4CD7-BFC2-9FC1BF4671A4}"/>
                    </a:ext>
                  </a:extLst>
                </p:cNvPr>
                <p:cNvSpPr/>
                <p:nvPr/>
              </p:nvSpPr>
              <p:spPr>
                <a:xfrm>
                  <a:off x="8844142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64" name="Forme libre : forme 463">
                  <a:extLst>
                    <a:ext uri="{FF2B5EF4-FFF2-40B4-BE49-F238E27FC236}">
                      <a16:creationId xmlns:a16="http://schemas.microsoft.com/office/drawing/2014/main" id="{4BB43347-C34A-487E-A6F8-8A941E084A53}"/>
                    </a:ext>
                  </a:extLst>
                </p:cNvPr>
                <p:cNvSpPr/>
                <p:nvPr/>
              </p:nvSpPr>
              <p:spPr>
                <a:xfrm>
                  <a:off x="8989232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65" name="Forme libre : forme 464">
                  <a:extLst>
                    <a:ext uri="{FF2B5EF4-FFF2-40B4-BE49-F238E27FC236}">
                      <a16:creationId xmlns:a16="http://schemas.microsoft.com/office/drawing/2014/main" id="{A1792177-CAC9-4B46-BC2D-54621450631A}"/>
                    </a:ext>
                  </a:extLst>
                </p:cNvPr>
                <p:cNvSpPr/>
                <p:nvPr/>
              </p:nvSpPr>
              <p:spPr>
                <a:xfrm>
                  <a:off x="9133022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66" name="Forme libre : forme 465">
                  <a:extLst>
                    <a:ext uri="{FF2B5EF4-FFF2-40B4-BE49-F238E27FC236}">
                      <a16:creationId xmlns:a16="http://schemas.microsoft.com/office/drawing/2014/main" id="{431C9493-3DE7-4B4B-B189-F30B43B2B765}"/>
                    </a:ext>
                  </a:extLst>
                </p:cNvPr>
                <p:cNvSpPr/>
                <p:nvPr/>
              </p:nvSpPr>
              <p:spPr>
                <a:xfrm>
                  <a:off x="9271288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67" name="Forme libre : forme 466">
                  <a:extLst>
                    <a:ext uri="{FF2B5EF4-FFF2-40B4-BE49-F238E27FC236}">
                      <a16:creationId xmlns:a16="http://schemas.microsoft.com/office/drawing/2014/main" id="{59D977E4-51A3-4E59-B41B-D3A98D633CEF}"/>
                    </a:ext>
                  </a:extLst>
                </p:cNvPr>
                <p:cNvSpPr/>
                <p:nvPr/>
              </p:nvSpPr>
              <p:spPr>
                <a:xfrm>
                  <a:off x="9426004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68" name="Forme libre : forme 467">
                  <a:extLst>
                    <a:ext uri="{FF2B5EF4-FFF2-40B4-BE49-F238E27FC236}">
                      <a16:creationId xmlns:a16="http://schemas.microsoft.com/office/drawing/2014/main" id="{3EECF71F-39D5-45F6-9212-CAA91A016014}"/>
                    </a:ext>
                  </a:extLst>
                </p:cNvPr>
                <p:cNvSpPr/>
                <p:nvPr/>
              </p:nvSpPr>
              <p:spPr>
                <a:xfrm>
                  <a:off x="9571094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69" name="Forme libre : forme 468">
                  <a:extLst>
                    <a:ext uri="{FF2B5EF4-FFF2-40B4-BE49-F238E27FC236}">
                      <a16:creationId xmlns:a16="http://schemas.microsoft.com/office/drawing/2014/main" id="{339B9D06-B91A-4158-8FBD-E683B7939925}"/>
                    </a:ext>
                  </a:extLst>
                </p:cNvPr>
                <p:cNvSpPr/>
                <p:nvPr/>
              </p:nvSpPr>
              <p:spPr>
                <a:xfrm>
                  <a:off x="9714884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70" name="Forme libre : forme 469">
                  <a:extLst>
                    <a:ext uri="{FF2B5EF4-FFF2-40B4-BE49-F238E27FC236}">
                      <a16:creationId xmlns:a16="http://schemas.microsoft.com/office/drawing/2014/main" id="{66D37F9F-C31E-40AF-800A-33F2900A1CDC}"/>
                    </a:ext>
                  </a:extLst>
                </p:cNvPr>
                <p:cNvSpPr/>
                <p:nvPr/>
              </p:nvSpPr>
              <p:spPr>
                <a:xfrm>
                  <a:off x="9853150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71" name="Forme libre : forme 470">
                  <a:extLst>
                    <a:ext uri="{FF2B5EF4-FFF2-40B4-BE49-F238E27FC236}">
                      <a16:creationId xmlns:a16="http://schemas.microsoft.com/office/drawing/2014/main" id="{8AD5C8BB-F0B4-49B3-A73D-A82FB3DF4C97}"/>
                    </a:ext>
                  </a:extLst>
                </p:cNvPr>
                <p:cNvSpPr/>
                <p:nvPr/>
              </p:nvSpPr>
              <p:spPr>
                <a:xfrm>
                  <a:off x="9996585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72" name="Forme libre : forme 471">
                  <a:extLst>
                    <a:ext uri="{FF2B5EF4-FFF2-40B4-BE49-F238E27FC236}">
                      <a16:creationId xmlns:a16="http://schemas.microsoft.com/office/drawing/2014/main" id="{3B7E1444-98C2-452A-8CF2-917A2127A685}"/>
                    </a:ext>
                  </a:extLst>
                </p:cNvPr>
                <p:cNvSpPr/>
                <p:nvPr/>
              </p:nvSpPr>
              <p:spPr>
                <a:xfrm>
                  <a:off x="10141675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73" name="Forme libre : forme 472">
                  <a:extLst>
                    <a:ext uri="{FF2B5EF4-FFF2-40B4-BE49-F238E27FC236}">
                      <a16:creationId xmlns:a16="http://schemas.microsoft.com/office/drawing/2014/main" id="{2F55072F-42F3-469E-8532-F92C9782C8A4}"/>
                    </a:ext>
                  </a:extLst>
                </p:cNvPr>
                <p:cNvSpPr/>
                <p:nvPr/>
              </p:nvSpPr>
              <p:spPr>
                <a:xfrm>
                  <a:off x="10285465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74" name="Forme libre : forme 473">
                  <a:extLst>
                    <a:ext uri="{FF2B5EF4-FFF2-40B4-BE49-F238E27FC236}">
                      <a16:creationId xmlns:a16="http://schemas.microsoft.com/office/drawing/2014/main" id="{016DF140-6A9A-4654-8C18-EBD7EA34E685}"/>
                    </a:ext>
                  </a:extLst>
                </p:cNvPr>
                <p:cNvSpPr/>
                <p:nvPr/>
              </p:nvSpPr>
              <p:spPr>
                <a:xfrm>
                  <a:off x="10423731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75" name="Forme libre : forme 474">
                  <a:extLst>
                    <a:ext uri="{FF2B5EF4-FFF2-40B4-BE49-F238E27FC236}">
                      <a16:creationId xmlns:a16="http://schemas.microsoft.com/office/drawing/2014/main" id="{21475244-14CE-4511-903E-0043843C4B29}"/>
                    </a:ext>
                  </a:extLst>
                </p:cNvPr>
                <p:cNvSpPr/>
                <p:nvPr/>
              </p:nvSpPr>
              <p:spPr>
                <a:xfrm>
                  <a:off x="10564799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76" name="Forme libre : forme 475">
                  <a:extLst>
                    <a:ext uri="{FF2B5EF4-FFF2-40B4-BE49-F238E27FC236}">
                      <a16:creationId xmlns:a16="http://schemas.microsoft.com/office/drawing/2014/main" id="{9C5F8968-4CA2-4537-9977-C6B6CBF7DA9A}"/>
                    </a:ext>
                  </a:extLst>
                </p:cNvPr>
                <p:cNvSpPr/>
                <p:nvPr/>
              </p:nvSpPr>
              <p:spPr>
                <a:xfrm>
                  <a:off x="10709889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77" name="Forme libre : forme 476">
                  <a:extLst>
                    <a:ext uri="{FF2B5EF4-FFF2-40B4-BE49-F238E27FC236}">
                      <a16:creationId xmlns:a16="http://schemas.microsoft.com/office/drawing/2014/main" id="{F6BD1D34-D7B1-4DC8-A76B-2ED472F41CF2}"/>
                    </a:ext>
                  </a:extLst>
                </p:cNvPr>
                <p:cNvSpPr/>
                <p:nvPr/>
              </p:nvSpPr>
              <p:spPr>
                <a:xfrm>
                  <a:off x="10853679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78" name="Forme libre : forme 477">
                  <a:extLst>
                    <a:ext uri="{FF2B5EF4-FFF2-40B4-BE49-F238E27FC236}">
                      <a16:creationId xmlns:a16="http://schemas.microsoft.com/office/drawing/2014/main" id="{8AD75CC3-F4C1-43E8-B599-7DA1219CD696}"/>
                    </a:ext>
                  </a:extLst>
                </p:cNvPr>
                <p:cNvSpPr/>
                <p:nvPr/>
              </p:nvSpPr>
              <p:spPr>
                <a:xfrm>
                  <a:off x="10991945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79" name="Forme libre : forme 478">
                  <a:extLst>
                    <a:ext uri="{FF2B5EF4-FFF2-40B4-BE49-F238E27FC236}">
                      <a16:creationId xmlns:a16="http://schemas.microsoft.com/office/drawing/2014/main" id="{3CBFD376-086C-422A-B161-2AA5C870A1EC}"/>
                    </a:ext>
                  </a:extLst>
                </p:cNvPr>
                <p:cNvSpPr/>
                <p:nvPr/>
              </p:nvSpPr>
              <p:spPr>
                <a:xfrm>
                  <a:off x="11127153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80" name="Forme libre : forme 479">
                  <a:extLst>
                    <a:ext uri="{FF2B5EF4-FFF2-40B4-BE49-F238E27FC236}">
                      <a16:creationId xmlns:a16="http://schemas.microsoft.com/office/drawing/2014/main" id="{4EA7E0CA-DA59-44D0-942B-8C3F08E84DB0}"/>
                    </a:ext>
                  </a:extLst>
                </p:cNvPr>
                <p:cNvSpPr/>
                <p:nvPr/>
              </p:nvSpPr>
              <p:spPr>
                <a:xfrm>
                  <a:off x="11272243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81" name="Forme libre : forme 480">
                  <a:extLst>
                    <a:ext uri="{FF2B5EF4-FFF2-40B4-BE49-F238E27FC236}">
                      <a16:creationId xmlns:a16="http://schemas.microsoft.com/office/drawing/2014/main" id="{5FFD560D-6CE5-4AA4-9490-84295446697A}"/>
                    </a:ext>
                  </a:extLst>
                </p:cNvPr>
                <p:cNvSpPr/>
                <p:nvPr/>
              </p:nvSpPr>
              <p:spPr>
                <a:xfrm>
                  <a:off x="11416033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82" name="Forme libre : forme 481">
                  <a:extLst>
                    <a:ext uri="{FF2B5EF4-FFF2-40B4-BE49-F238E27FC236}">
                      <a16:creationId xmlns:a16="http://schemas.microsoft.com/office/drawing/2014/main" id="{236AE3C1-AD01-4C5E-A5B3-0AA1C1141264}"/>
                    </a:ext>
                  </a:extLst>
                </p:cNvPr>
                <p:cNvSpPr/>
                <p:nvPr/>
              </p:nvSpPr>
              <p:spPr>
                <a:xfrm>
                  <a:off x="11554299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434" name="Groupe 433">
                <a:extLst>
                  <a:ext uri="{FF2B5EF4-FFF2-40B4-BE49-F238E27FC236}">
                    <a16:creationId xmlns:a16="http://schemas.microsoft.com/office/drawing/2014/main" id="{C2E670CB-9B69-4C07-8359-322E557BE75E}"/>
                  </a:ext>
                </a:extLst>
              </p:cNvPr>
              <p:cNvGrpSpPr/>
              <p:nvPr/>
            </p:nvGrpSpPr>
            <p:grpSpPr>
              <a:xfrm>
                <a:off x="8269646" y="4749199"/>
                <a:ext cx="3417667" cy="129654"/>
                <a:chOff x="8276470" y="4626367"/>
                <a:chExt cx="3417667" cy="129654"/>
              </a:xfrm>
            </p:grpSpPr>
            <p:sp>
              <p:nvSpPr>
                <p:cNvPr id="435" name="Ellipse 434">
                  <a:extLst>
                    <a:ext uri="{FF2B5EF4-FFF2-40B4-BE49-F238E27FC236}">
                      <a16:creationId xmlns:a16="http://schemas.microsoft.com/office/drawing/2014/main" id="{DE6945D4-855F-44E0-8274-1CC4504E8119}"/>
                    </a:ext>
                  </a:extLst>
                </p:cNvPr>
                <p:cNvSpPr/>
                <p:nvPr/>
              </p:nvSpPr>
              <p:spPr>
                <a:xfrm rot="10800000">
                  <a:off x="8428867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36" name="Ellipse 435">
                  <a:extLst>
                    <a:ext uri="{FF2B5EF4-FFF2-40B4-BE49-F238E27FC236}">
                      <a16:creationId xmlns:a16="http://schemas.microsoft.com/office/drawing/2014/main" id="{E71F9F2F-5D76-4957-91B4-1C2C0C27F8B6}"/>
                    </a:ext>
                  </a:extLst>
                </p:cNvPr>
                <p:cNvSpPr/>
                <p:nvPr/>
              </p:nvSpPr>
              <p:spPr>
                <a:xfrm rot="10800000">
                  <a:off x="8276470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37" name="Ellipse 436">
                  <a:extLst>
                    <a:ext uri="{FF2B5EF4-FFF2-40B4-BE49-F238E27FC236}">
                      <a16:creationId xmlns:a16="http://schemas.microsoft.com/office/drawing/2014/main" id="{EF67448A-1586-4DDF-B090-C9E614AE3536}"/>
                    </a:ext>
                  </a:extLst>
                </p:cNvPr>
                <p:cNvSpPr/>
                <p:nvPr/>
              </p:nvSpPr>
              <p:spPr>
                <a:xfrm rot="10800000">
                  <a:off x="8576135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38" name="Ellipse 437">
                  <a:extLst>
                    <a:ext uri="{FF2B5EF4-FFF2-40B4-BE49-F238E27FC236}">
                      <a16:creationId xmlns:a16="http://schemas.microsoft.com/office/drawing/2014/main" id="{D17DF878-36BB-4897-8A9E-5D5025852C33}"/>
                    </a:ext>
                  </a:extLst>
                </p:cNvPr>
                <p:cNvSpPr/>
                <p:nvPr/>
              </p:nvSpPr>
              <p:spPr>
                <a:xfrm rot="10800000">
                  <a:off x="8714887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39" name="Ellipse 438">
                  <a:extLst>
                    <a:ext uri="{FF2B5EF4-FFF2-40B4-BE49-F238E27FC236}">
                      <a16:creationId xmlns:a16="http://schemas.microsoft.com/office/drawing/2014/main" id="{F9F5D0DD-41B9-4453-8CEB-A1797FEF9AD1}"/>
                    </a:ext>
                  </a:extLst>
                </p:cNvPr>
                <p:cNvSpPr/>
                <p:nvPr/>
              </p:nvSpPr>
              <p:spPr>
                <a:xfrm rot="10800000">
                  <a:off x="8997641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40" name="Ellipse 439">
                  <a:extLst>
                    <a:ext uri="{FF2B5EF4-FFF2-40B4-BE49-F238E27FC236}">
                      <a16:creationId xmlns:a16="http://schemas.microsoft.com/office/drawing/2014/main" id="{E9045D2D-6844-46D1-AE91-54EC5CF82149}"/>
                    </a:ext>
                  </a:extLst>
                </p:cNvPr>
                <p:cNvSpPr/>
                <p:nvPr/>
              </p:nvSpPr>
              <p:spPr>
                <a:xfrm rot="10800000">
                  <a:off x="8845244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41" name="Ellipse 440">
                  <a:extLst>
                    <a:ext uri="{FF2B5EF4-FFF2-40B4-BE49-F238E27FC236}">
                      <a16:creationId xmlns:a16="http://schemas.microsoft.com/office/drawing/2014/main" id="{11C73001-D9BD-4AA2-9350-984DD506253B}"/>
                    </a:ext>
                  </a:extLst>
                </p:cNvPr>
                <p:cNvSpPr/>
                <p:nvPr/>
              </p:nvSpPr>
              <p:spPr>
                <a:xfrm rot="10800000">
                  <a:off x="9144909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42" name="Ellipse 441">
                  <a:extLst>
                    <a:ext uri="{FF2B5EF4-FFF2-40B4-BE49-F238E27FC236}">
                      <a16:creationId xmlns:a16="http://schemas.microsoft.com/office/drawing/2014/main" id="{0EEAB073-5088-4A19-95B0-227335762EFD}"/>
                    </a:ext>
                  </a:extLst>
                </p:cNvPr>
                <p:cNvSpPr/>
                <p:nvPr/>
              </p:nvSpPr>
              <p:spPr>
                <a:xfrm rot="10800000">
                  <a:off x="9283661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43" name="Ellipse 442">
                  <a:extLst>
                    <a:ext uri="{FF2B5EF4-FFF2-40B4-BE49-F238E27FC236}">
                      <a16:creationId xmlns:a16="http://schemas.microsoft.com/office/drawing/2014/main" id="{D5FBAB58-DE99-4D5D-BF78-69E18873C6AB}"/>
                    </a:ext>
                  </a:extLst>
                </p:cNvPr>
                <p:cNvSpPr/>
                <p:nvPr/>
              </p:nvSpPr>
              <p:spPr>
                <a:xfrm rot="10800000">
                  <a:off x="9579503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44" name="Ellipse 443">
                  <a:extLst>
                    <a:ext uri="{FF2B5EF4-FFF2-40B4-BE49-F238E27FC236}">
                      <a16:creationId xmlns:a16="http://schemas.microsoft.com/office/drawing/2014/main" id="{41E10A98-FC0B-4570-9C8D-FEB94B10C658}"/>
                    </a:ext>
                  </a:extLst>
                </p:cNvPr>
                <p:cNvSpPr/>
                <p:nvPr/>
              </p:nvSpPr>
              <p:spPr>
                <a:xfrm rot="10800000">
                  <a:off x="9427106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45" name="Ellipse 444">
                  <a:extLst>
                    <a:ext uri="{FF2B5EF4-FFF2-40B4-BE49-F238E27FC236}">
                      <a16:creationId xmlns:a16="http://schemas.microsoft.com/office/drawing/2014/main" id="{4D9106A8-67A9-448E-80F8-6369A726652E}"/>
                    </a:ext>
                  </a:extLst>
                </p:cNvPr>
                <p:cNvSpPr/>
                <p:nvPr/>
              </p:nvSpPr>
              <p:spPr>
                <a:xfrm rot="10800000">
                  <a:off x="9726771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46" name="Ellipse 445">
                  <a:extLst>
                    <a:ext uri="{FF2B5EF4-FFF2-40B4-BE49-F238E27FC236}">
                      <a16:creationId xmlns:a16="http://schemas.microsoft.com/office/drawing/2014/main" id="{5873732D-2097-4557-B4E5-EAC436DF8A64}"/>
                    </a:ext>
                  </a:extLst>
                </p:cNvPr>
                <p:cNvSpPr/>
                <p:nvPr/>
              </p:nvSpPr>
              <p:spPr>
                <a:xfrm rot="10800000">
                  <a:off x="9865523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47" name="Ellipse 446">
                  <a:extLst>
                    <a:ext uri="{FF2B5EF4-FFF2-40B4-BE49-F238E27FC236}">
                      <a16:creationId xmlns:a16="http://schemas.microsoft.com/office/drawing/2014/main" id="{EA0CC3D7-4D03-4CA1-97E3-368A3FD55FF1}"/>
                    </a:ext>
                  </a:extLst>
                </p:cNvPr>
                <p:cNvSpPr/>
                <p:nvPr/>
              </p:nvSpPr>
              <p:spPr>
                <a:xfrm rot="10800000">
                  <a:off x="10150084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48" name="Ellipse 447">
                  <a:extLst>
                    <a:ext uri="{FF2B5EF4-FFF2-40B4-BE49-F238E27FC236}">
                      <a16:creationId xmlns:a16="http://schemas.microsoft.com/office/drawing/2014/main" id="{33C6447A-1DC5-4DB2-9ECF-FDD6DEE7F722}"/>
                    </a:ext>
                  </a:extLst>
                </p:cNvPr>
                <p:cNvSpPr/>
                <p:nvPr/>
              </p:nvSpPr>
              <p:spPr>
                <a:xfrm rot="10800000">
                  <a:off x="9997687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49" name="Ellipse 448">
                  <a:extLst>
                    <a:ext uri="{FF2B5EF4-FFF2-40B4-BE49-F238E27FC236}">
                      <a16:creationId xmlns:a16="http://schemas.microsoft.com/office/drawing/2014/main" id="{F14E26F7-90F3-426A-83E2-32BB8F3AEA0F}"/>
                    </a:ext>
                  </a:extLst>
                </p:cNvPr>
                <p:cNvSpPr/>
                <p:nvPr/>
              </p:nvSpPr>
              <p:spPr>
                <a:xfrm rot="10800000">
                  <a:off x="10297352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50" name="Ellipse 449">
                  <a:extLst>
                    <a:ext uri="{FF2B5EF4-FFF2-40B4-BE49-F238E27FC236}">
                      <a16:creationId xmlns:a16="http://schemas.microsoft.com/office/drawing/2014/main" id="{B9158B54-DBB3-4051-B004-E906934538FA}"/>
                    </a:ext>
                  </a:extLst>
                </p:cNvPr>
                <p:cNvSpPr/>
                <p:nvPr/>
              </p:nvSpPr>
              <p:spPr>
                <a:xfrm rot="10800000">
                  <a:off x="10436104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51" name="Ellipse 450">
                  <a:extLst>
                    <a:ext uri="{FF2B5EF4-FFF2-40B4-BE49-F238E27FC236}">
                      <a16:creationId xmlns:a16="http://schemas.microsoft.com/office/drawing/2014/main" id="{91926058-50E0-4BC3-AF0A-CD95AB9605D3}"/>
                    </a:ext>
                  </a:extLst>
                </p:cNvPr>
                <p:cNvSpPr/>
                <p:nvPr/>
              </p:nvSpPr>
              <p:spPr>
                <a:xfrm rot="10800000">
                  <a:off x="10718298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52" name="Ellipse 451">
                  <a:extLst>
                    <a:ext uri="{FF2B5EF4-FFF2-40B4-BE49-F238E27FC236}">
                      <a16:creationId xmlns:a16="http://schemas.microsoft.com/office/drawing/2014/main" id="{30365B80-2A43-4AC1-9C6A-2985B4E1CC6B}"/>
                    </a:ext>
                  </a:extLst>
                </p:cNvPr>
                <p:cNvSpPr/>
                <p:nvPr/>
              </p:nvSpPr>
              <p:spPr>
                <a:xfrm rot="10800000">
                  <a:off x="10565901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53" name="Ellipse 452">
                  <a:extLst>
                    <a:ext uri="{FF2B5EF4-FFF2-40B4-BE49-F238E27FC236}">
                      <a16:creationId xmlns:a16="http://schemas.microsoft.com/office/drawing/2014/main" id="{6D756F6C-720D-48EA-8BDF-525359FEF426}"/>
                    </a:ext>
                  </a:extLst>
                </p:cNvPr>
                <p:cNvSpPr/>
                <p:nvPr/>
              </p:nvSpPr>
              <p:spPr>
                <a:xfrm rot="10800000">
                  <a:off x="10865566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54" name="Ellipse 453">
                  <a:extLst>
                    <a:ext uri="{FF2B5EF4-FFF2-40B4-BE49-F238E27FC236}">
                      <a16:creationId xmlns:a16="http://schemas.microsoft.com/office/drawing/2014/main" id="{843E776F-E934-47EE-B0CA-BED726F58AE2}"/>
                    </a:ext>
                  </a:extLst>
                </p:cNvPr>
                <p:cNvSpPr/>
                <p:nvPr/>
              </p:nvSpPr>
              <p:spPr>
                <a:xfrm rot="10800000">
                  <a:off x="11004318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55" name="Ellipse 454">
                  <a:extLst>
                    <a:ext uri="{FF2B5EF4-FFF2-40B4-BE49-F238E27FC236}">
                      <a16:creationId xmlns:a16="http://schemas.microsoft.com/office/drawing/2014/main" id="{DBD0E7FC-81AA-4C7C-95E9-B5BF3F9EDC9E}"/>
                    </a:ext>
                  </a:extLst>
                </p:cNvPr>
                <p:cNvSpPr/>
                <p:nvPr/>
              </p:nvSpPr>
              <p:spPr>
                <a:xfrm rot="10800000">
                  <a:off x="11280652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56" name="Ellipse 455">
                  <a:extLst>
                    <a:ext uri="{FF2B5EF4-FFF2-40B4-BE49-F238E27FC236}">
                      <a16:creationId xmlns:a16="http://schemas.microsoft.com/office/drawing/2014/main" id="{95A8E7BB-C7AF-4E8B-BF90-38358312554D}"/>
                    </a:ext>
                  </a:extLst>
                </p:cNvPr>
                <p:cNvSpPr/>
                <p:nvPr/>
              </p:nvSpPr>
              <p:spPr>
                <a:xfrm rot="10800000">
                  <a:off x="11128255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57" name="Ellipse 456">
                  <a:extLst>
                    <a:ext uri="{FF2B5EF4-FFF2-40B4-BE49-F238E27FC236}">
                      <a16:creationId xmlns:a16="http://schemas.microsoft.com/office/drawing/2014/main" id="{10E93C6F-CA41-48AB-93DF-4A3A43084A41}"/>
                    </a:ext>
                  </a:extLst>
                </p:cNvPr>
                <p:cNvSpPr/>
                <p:nvPr/>
              </p:nvSpPr>
              <p:spPr>
                <a:xfrm rot="10800000">
                  <a:off x="11427920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58" name="Ellipse 457">
                  <a:extLst>
                    <a:ext uri="{FF2B5EF4-FFF2-40B4-BE49-F238E27FC236}">
                      <a16:creationId xmlns:a16="http://schemas.microsoft.com/office/drawing/2014/main" id="{205F49DB-E443-4606-81A4-38078B3DF506}"/>
                    </a:ext>
                  </a:extLst>
                </p:cNvPr>
                <p:cNvSpPr/>
                <p:nvPr/>
              </p:nvSpPr>
              <p:spPr>
                <a:xfrm rot="10800000">
                  <a:off x="11566672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382" name="Groupe 381">
              <a:extLst>
                <a:ext uri="{FF2B5EF4-FFF2-40B4-BE49-F238E27FC236}">
                  <a16:creationId xmlns:a16="http://schemas.microsoft.com/office/drawing/2014/main" id="{6BF25372-BEA2-4FDE-80BB-F3E21CC4A94E}"/>
                </a:ext>
              </a:extLst>
            </p:cNvPr>
            <p:cNvGrpSpPr/>
            <p:nvPr/>
          </p:nvGrpSpPr>
          <p:grpSpPr>
            <a:xfrm rot="10800000">
              <a:off x="482136" y="4519365"/>
              <a:ext cx="2761784" cy="388113"/>
              <a:chOff x="8269646" y="4749199"/>
              <a:chExt cx="3417667" cy="388113"/>
            </a:xfrm>
          </p:grpSpPr>
          <p:grpSp>
            <p:nvGrpSpPr>
              <p:cNvPr id="383" name="Groupe 382">
                <a:extLst>
                  <a:ext uri="{FF2B5EF4-FFF2-40B4-BE49-F238E27FC236}">
                    <a16:creationId xmlns:a16="http://schemas.microsoft.com/office/drawing/2014/main" id="{522628CF-4CFA-4195-8554-78E0DA378656}"/>
                  </a:ext>
                </a:extLst>
              </p:cNvPr>
              <p:cNvGrpSpPr/>
              <p:nvPr/>
            </p:nvGrpSpPr>
            <p:grpSpPr>
              <a:xfrm>
                <a:off x="8275368" y="4863451"/>
                <a:ext cx="3402319" cy="273861"/>
                <a:chOff x="8275368" y="4713323"/>
                <a:chExt cx="3402319" cy="273861"/>
              </a:xfrm>
            </p:grpSpPr>
            <p:sp>
              <p:nvSpPr>
                <p:cNvPr id="409" name="Forme libre : forme 408">
                  <a:extLst>
                    <a:ext uri="{FF2B5EF4-FFF2-40B4-BE49-F238E27FC236}">
                      <a16:creationId xmlns:a16="http://schemas.microsoft.com/office/drawing/2014/main" id="{61721C3F-1110-4EA3-B2FD-FB21C385F687}"/>
                    </a:ext>
                  </a:extLst>
                </p:cNvPr>
                <p:cNvSpPr/>
                <p:nvPr/>
              </p:nvSpPr>
              <p:spPr>
                <a:xfrm>
                  <a:off x="8275368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10" name="Forme libre : forme 409">
                  <a:extLst>
                    <a:ext uri="{FF2B5EF4-FFF2-40B4-BE49-F238E27FC236}">
                      <a16:creationId xmlns:a16="http://schemas.microsoft.com/office/drawing/2014/main" id="{C4DB5490-08BF-4F23-89BB-0886F1E21E82}"/>
                    </a:ext>
                  </a:extLst>
                </p:cNvPr>
                <p:cNvSpPr/>
                <p:nvPr/>
              </p:nvSpPr>
              <p:spPr>
                <a:xfrm>
                  <a:off x="8420458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11" name="Forme libre : forme 410">
                  <a:extLst>
                    <a:ext uri="{FF2B5EF4-FFF2-40B4-BE49-F238E27FC236}">
                      <a16:creationId xmlns:a16="http://schemas.microsoft.com/office/drawing/2014/main" id="{AC20D610-8AFB-46F7-ABA1-49C6FFCECEAA}"/>
                    </a:ext>
                  </a:extLst>
                </p:cNvPr>
                <p:cNvSpPr/>
                <p:nvPr/>
              </p:nvSpPr>
              <p:spPr>
                <a:xfrm>
                  <a:off x="8564248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12" name="Forme libre : forme 411">
                  <a:extLst>
                    <a:ext uri="{FF2B5EF4-FFF2-40B4-BE49-F238E27FC236}">
                      <a16:creationId xmlns:a16="http://schemas.microsoft.com/office/drawing/2014/main" id="{95E6CD63-B038-431E-AFB1-C1A13D637264}"/>
                    </a:ext>
                  </a:extLst>
                </p:cNvPr>
                <p:cNvSpPr/>
                <p:nvPr/>
              </p:nvSpPr>
              <p:spPr>
                <a:xfrm>
                  <a:off x="8702514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13" name="Forme libre : forme 412">
                  <a:extLst>
                    <a:ext uri="{FF2B5EF4-FFF2-40B4-BE49-F238E27FC236}">
                      <a16:creationId xmlns:a16="http://schemas.microsoft.com/office/drawing/2014/main" id="{8EDB3629-DA69-42B5-9522-DCE875664EBF}"/>
                    </a:ext>
                  </a:extLst>
                </p:cNvPr>
                <p:cNvSpPr/>
                <p:nvPr/>
              </p:nvSpPr>
              <p:spPr>
                <a:xfrm>
                  <a:off x="8844142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14" name="Forme libre : forme 413">
                  <a:extLst>
                    <a:ext uri="{FF2B5EF4-FFF2-40B4-BE49-F238E27FC236}">
                      <a16:creationId xmlns:a16="http://schemas.microsoft.com/office/drawing/2014/main" id="{92051F6E-63C7-4656-B33A-D212D774B266}"/>
                    </a:ext>
                  </a:extLst>
                </p:cNvPr>
                <p:cNvSpPr/>
                <p:nvPr/>
              </p:nvSpPr>
              <p:spPr>
                <a:xfrm>
                  <a:off x="8989232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15" name="Forme libre : forme 414">
                  <a:extLst>
                    <a:ext uri="{FF2B5EF4-FFF2-40B4-BE49-F238E27FC236}">
                      <a16:creationId xmlns:a16="http://schemas.microsoft.com/office/drawing/2014/main" id="{66AABA1A-8BD3-4A57-88DC-FC7BD05CC48A}"/>
                    </a:ext>
                  </a:extLst>
                </p:cNvPr>
                <p:cNvSpPr/>
                <p:nvPr/>
              </p:nvSpPr>
              <p:spPr>
                <a:xfrm>
                  <a:off x="9133022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16" name="Forme libre : forme 415">
                  <a:extLst>
                    <a:ext uri="{FF2B5EF4-FFF2-40B4-BE49-F238E27FC236}">
                      <a16:creationId xmlns:a16="http://schemas.microsoft.com/office/drawing/2014/main" id="{8E9899AE-39D1-4A8C-9833-CDFDD53A7FD3}"/>
                    </a:ext>
                  </a:extLst>
                </p:cNvPr>
                <p:cNvSpPr/>
                <p:nvPr/>
              </p:nvSpPr>
              <p:spPr>
                <a:xfrm>
                  <a:off x="9271288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17" name="Forme libre : forme 416">
                  <a:extLst>
                    <a:ext uri="{FF2B5EF4-FFF2-40B4-BE49-F238E27FC236}">
                      <a16:creationId xmlns:a16="http://schemas.microsoft.com/office/drawing/2014/main" id="{8998B172-6280-4A0C-950A-A12FBF60EC3B}"/>
                    </a:ext>
                  </a:extLst>
                </p:cNvPr>
                <p:cNvSpPr/>
                <p:nvPr/>
              </p:nvSpPr>
              <p:spPr>
                <a:xfrm>
                  <a:off x="9426004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18" name="Forme libre : forme 417">
                  <a:extLst>
                    <a:ext uri="{FF2B5EF4-FFF2-40B4-BE49-F238E27FC236}">
                      <a16:creationId xmlns:a16="http://schemas.microsoft.com/office/drawing/2014/main" id="{39B89BC2-6F96-4ED0-947C-6D41E3FE3513}"/>
                    </a:ext>
                  </a:extLst>
                </p:cNvPr>
                <p:cNvSpPr/>
                <p:nvPr/>
              </p:nvSpPr>
              <p:spPr>
                <a:xfrm>
                  <a:off x="9571094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19" name="Forme libre : forme 418">
                  <a:extLst>
                    <a:ext uri="{FF2B5EF4-FFF2-40B4-BE49-F238E27FC236}">
                      <a16:creationId xmlns:a16="http://schemas.microsoft.com/office/drawing/2014/main" id="{1FAF5AF2-077E-4F8F-8623-63A49A23618B}"/>
                    </a:ext>
                  </a:extLst>
                </p:cNvPr>
                <p:cNvSpPr/>
                <p:nvPr/>
              </p:nvSpPr>
              <p:spPr>
                <a:xfrm>
                  <a:off x="9714884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20" name="Forme libre : forme 419">
                  <a:extLst>
                    <a:ext uri="{FF2B5EF4-FFF2-40B4-BE49-F238E27FC236}">
                      <a16:creationId xmlns:a16="http://schemas.microsoft.com/office/drawing/2014/main" id="{525A7E37-2627-442B-AE24-B29F17FFC88D}"/>
                    </a:ext>
                  </a:extLst>
                </p:cNvPr>
                <p:cNvSpPr/>
                <p:nvPr/>
              </p:nvSpPr>
              <p:spPr>
                <a:xfrm>
                  <a:off x="9853150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21" name="Forme libre : forme 420">
                  <a:extLst>
                    <a:ext uri="{FF2B5EF4-FFF2-40B4-BE49-F238E27FC236}">
                      <a16:creationId xmlns:a16="http://schemas.microsoft.com/office/drawing/2014/main" id="{23002DB1-5B94-484C-9196-B0637273DF30}"/>
                    </a:ext>
                  </a:extLst>
                </p:cNvPr>
                <p:cNvSpPr/>
                <p:nvPr/>
              </p:nvSpPr>
              <p:spPr>
                <a:xfrm>
                  <a:off x="9996585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22" name="Forme libre : forme 421">
                  <a:extLst>
                    <a:ext uri="{FF2B5EF4-FFF2-40B4-BE49-F238E27FC236}">
                      <a16:creationId xmlns:a16="http://schemas.microsoft.com/office/drawing/2014/main" id="{268BED9D-34D5-41EA-ACA8-41438C9BCA78}"/>
                    </a:ext>
                  </a:extLst>
                </p:cNvPr>
                <p:cNvSpPr/>
                <p:nvPr/>
              </p:nvSpPr>
              <p:spPr>
                <a:xfrm>
                  <a:off x="10141675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23" name="Forme libre : forme 422">
                  <a:extLst>
                    <a:ext uri="{FF2B5EF4-FFF2-40B4-BE49-F238E27FC236}">
                      <a16:creationId xmlns:a16="http://schemas.microsoft.com/office/drawing/2014/main" id="{C5AB529C-C7C7-4D53-A875-296E17744AE0}"/>
                    </a:ext>
                  </a:extLst>
                </p:cNvPr>
                <p:cNvSpPr/>
                <p:nvPr/>
              </p:nvSpPr>
              <p:spPr>
                <a:xfrm>
                  <a:off x="10285465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24" name="Forme libre : forme 423">
                  <a:extLst>
                    <a:ext uri="{FF2B5EF4-FFF2-40B4-BE49-F238E27FC236}">
                      <a16:creationId xmlns:a16="http://schemas.microsoft.com/office/drawing/2014/main" id="{3232EB81-77C7-489C-8817-6905A09F69AF}"/>
                    </a:ext>
                  </a:extLst>
                </p:cNvPr>
                <p:cNvSpPr/>
                <p:nvPr/>
              </p:nvSpPr>
              <p:spPr>
                <a:xfrm>
                  <a:off x="10423731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25" name="Forme libre : forme 424">
                  <a:extLst>
                    <a:ext uri="{FF2B5EF4-FFF2-40B4-BE49-F238E27FC236}">
                      <a16:creationId xmlns:a16="http://schemas.microsoft.com/office/drawing/2014/main" id="{E2A7BAC3-0F74-42BF-84E9-69CEE8B59C1E}"/>
                    </a:ext>
                  </a:extLst>
                </p:cNvPr>
                <p:cNvSpPr/>
                <p:nvPr/>
              </p:nvSpPr>
              <p:spPr>
                <a:xfrm>
                  <a:off x="10564799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26" name="Forme libre : forme 425">
                  <a:extLst>
                    <a:ext uri="{FF2B5EF4-FFF2-40B4-BE49-F238E27FC236}">
                      <a16:creationId xmlns:a16="http://schemas.microsoft.com/office/drawing/2014/main" id="{E0F2573F-EB83-42E3-8E43-7243DD632C3E}"/>
                    </a:ext>
                  </a:extLst>
                </p:cNvPr>
                <p:cNvSpPr/>
                <p:nvPr/>
              </p:nvSpPr>
              <p:spPr>
                <a:xfrm>
                  <a:off x="10709889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27" name="Forme libre : forme 426">
                  <a:extLst>
                    <a:ext uri="{FF2B5EF4-FFF2-40B4-BE49-F238E27FC236}">
                      <a16:creationId xmlns:a16="http://schemas.microsoft.com/office/drawing/2014/main" id="{1A38C875-382C-4258-9C1B-05E1769348D7}"/>
                    </a:ext>
                  </a:extLst>
                </p:cNvPr>
                <p:cNvSpPr/>
                <p:nvPr/>
              </p:nvSpPr>
              <p:spPr>
                <a:xfrm>
                  <a:off x="10853679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28" name="Forme libre : forme 427">
                  <a:extLst>
                    <a:ext uri="{FF2B5EF4-FFF2-40B4-BE49-F238E27FC236}">
                      <a16:creationId xmlns:a16="http://schemas.microsoft.com/office/drawing/2014/main" id="{E3744333-09D8-41B1-BB76-3CA1E57FC155}"/>
                    </a:ext>
                  </a:extLst>
                </p:cNvPr>
                <p:cNvSpPr/>
                <p:nvPr/>
              </p:nvSpPr>
              <p:spPr>
                <a:xfrm>
                  <a:off x="10991945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29" name="Forme libre : forme 428">
                  <a:extLst>
                    <a:ext uri="{FF2B5EF4-FFF2-40B4-BE49-F238E27FC236}">
                      <a16:creationId xmlns:a16="http://schemas.microsoft.com/office/drawing/2014/main" id="{5C6CAF20-5BE1-4697-8B8C-613DAD5A5BAA}"/>
                    </a:ext>
                  </a:extLst>
                </p:cNvPr>
                <p:cNvSpPr/>
                <p:nvPr/>
              </p:nvSpPr>
              <p:spPr>
                <a:xfrm>
                  <a:off x="11127153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30" name="Forme libre : forme 429">
                  <a:extLst>
                    <a:ext uri="{FF2B5EF4-FFF2-40B4-BE49-F238E27FC236}">
                      <a16:creationId xmlns:a16="http://schemas.microsoft.com/office/drawing/2014/main" id="{59101809-9063-4755-8E9F-1113512B97AD}"/>
                    </a:ext>
                  </a:extLst>
                </p:cNvPr>
                <p:cNvSpPr/>
                <p:nvPr/>
              </p:nvSpPr>
              <p:spPr>
                <a:xfrm>
                  <a:off x="11272243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31" name="Forme libre : forme 430">
                  <a:extLst>
                    <a:ext uri="{FF2B5EF4-FFF2-40B4-BE49-F238E27FC236}">
                      <a16:creationId xmlns:a16="http://schemas.microsoft.com/office/drawing/2014/main" id="{F162E6C2-1092-4C64-BA0F-08A8186EF250}"/>
                    </a:ext>
                  </a:extLst>
                </p:cNvPr>
                <p:cNvSpPr/>
                <p:nvPr/>
              </p:nvSpPr>
              <p:spPr>
                <a:xfrm>
                  <a:off x="11416033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32" name="Forme libre : forme 431">
                  <a:extLst>
                    <a:ext uri="{FF2B5EF4-FFF2-40B4-BE49-F238E27FC236}">
                      <a16:creationId xmlns:a16="http://schemas.microsoft.com/office/drawing/2014/main" id="{3AB9322D-6EB9-486A-8346-3F7CDBBAA52B}"/>
                    </a:ext>
                  </a:extLst>
                </p:cNvPr>
                <p:cNvSpPr/>
                <p:nvPr/>
              </p:nvSpPr>
              <p:spPr>
                <a:xfrm>
                  <a:off x="11554299" y="4713323"/>
                  <a:ext cx="123388" cy="273861"/>
                </a:xfrm>
                <a:custGeom>
                  <a:avLst/>
                  <a:gdLst>
                    <a:gd name="connsiteX0" fmla="*/ 0 w 196122"/>
                    <a:gd name="connsiteY0" fmla="*/ 252059 h 266844"/>
                    <a:gd name="connsiteX1" fmla="*/ 61415 w 196122"/>
                    <a:gd name="connsiteY1" fmla="*/ 238411 h 266844"/>
                    <a:gd name="connsiteX2" fmla="*/ 81886 w 196122"/>
                    <a:gd name="connsiteY2" fmla="*/ 26870 h 266844"/>
                    <a:gd name="connsiteX3" fmla="*/ 122830 w 196122"/>
                    <a:gd name="connsiteY3" fmla="*/ 26870 h 266844"/>
                    <a:gd name="connsiteX4" fmla="*/ 122830 w 196122"/>
                    <a:gd name="connsiteY4" fmla="*/ 245235 h 266844"/>
                    <a:gd name="connsiteX5" fmla="*/ 191068 w 196122"/>
                    <a:gd name="connsiteY5" fmla="*/ 258882 h 266844"/>
                    <a:gd name="connsiteX6" fmla="*/ 191068 w 196122"/>
                    <a:gd name="connsiteY6" fmla="*/ 245235 h 266844"/>
                    <a:gd name="connsiteX7" fmla="*/ 191068 w 196122"/>
                    <a:gd name="connsiteY7" fmla="*/ 245235 h 2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122" h="266844">
                      <a:moveTo>
                        <a:pt x="0" y="252059"/>
                      </a:moveTo>
                      <a:cubicBezTo>
                        <a:pt x="23883" y="264000"/>
                        <a:pt x="47767" y="275942"/>
                        <a:pt x="61415" y="238411"/>
                      </a:cubicBezTo>
                      <a:cubicBezTo>
                        <a:pt x="75063" y="200880"/>
                        <a:pt x="71650" y="62127"/>
                        <a:pt x="81886" y="26870"/>
                      </a:cubicBezTo>
                      <a:cubicBezTo>
                        <a:pt x="92122" y="-8387"/>
                        <a:pt x="116006" y="-9524"/>
                        <a:pt x="122830" y="26870"/>
                      </a:cubicBezTo>
                      <a:cubicBezTo>
                        <a:pt x="129654" y="63264"/>
                        <a:pt x="111457" y="206566"/>
                        <a:pt x="122830" y="245235"/>
                      </a:cubicBezTo>
                      <a:cubicBezTo>
                        <a:pt x="134203" y="283904"/>
                        <a:pt x="179695" y="258882"/>
                        <a:pt x="191068" y="258882"/>
                      </a:cubicBezTo>
                      <a:cubicBezTo>
                        <a:pt x="202441" y="258882"/>
                        <a:pt x="191068" y="245235"/>
                        <a:pt x="191068" y="245235"/>
                      </a:cubicBezTo>
                      <a:lnTo>
                        <a:pt x="191068" y="245235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384" name="Groupe 383">
                <a:extLst>
                  <a:ext uri="{FF2B5EF4-FFF2-40B4-BE49-F238E27FC236}">
                    <a16:creationId xmlns:a16="http://schemas.microsoft.com/office/drawing/2014/main" id="{95744D85-7D55-41AD-8C80-7BC6C64F1895}"/>
                  </a:ext>
                </a:extLst>
              </p:cNvPr>
              <p:cNvGrpSpPr/>
              <p:nvPr/>
            </p:nvGrpSpPr>
            <p:grpSpPr>
              <a:xfrm>
                <a:off x="8269646" y="4749199"/>
                <a:ext cx="3417667" cy="129654"/>
                <a:chOff x="8276470" y="4626367"/>
                <a:chExt cx="3417667" cy="129654"/>
              </a:xfrm>
            </p:grpSpPr>
            <p:sp>
              <p:nvSpPr>
                <p:cNvPr id="385" name="Ellipse 384">
                  <a:extLst>
                    <a:ext uri="{FF2B5EF4-FFF2-40B4-BE49-F238E27FC236}">
                      <a16:creationId xmlns:a16="http://schemas.microsoft.com/office/drawing/2014/main" id="{7164D4E8-9C2B-47B0-AA11-9F377180CCE2}"/>
                    </a:ext>
                  </a:extLst>
                </p:cNvPr>
                <p:cNvSpPr/>
                <p:nvPr/>
              </p:nvSpPr>
              <p:spPr>
                <a:xfrm rot="10800000">
                  <a:off x="8428867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86" name="Ellipse 385">
                  <a:extLst>
                    <a:ext uri="{FF2B5EF4-FFF2-40B4-BE49-F238E27FC236}">
                      <a16:creationId xmlns:a16="http://schemas.microsoft.com/office/drawing/2014/main" id="{D52FFB49-DD3D-4DD7-A9E5-CBC9A034B916}"/>
                    </a:ext>
                  </a:extLst>
                </p:cNvPr>
                <p:cNvSpPr/>
                <p:nvPr/>
              </p:nvSpPr>
              <p:spPr>
                <a:xfrm rot="10800000">
                  <a:off x="8276470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87" name="Ellipse 386">
                  <a:extLst>
                    <a:ext uri="{FF2B5EF4-FFF2-40B4-BE49-F238E27FC236}">
                      <a16:creationId xmlns:a16="http://schemas.microsoft.com/office/drawing/2014/main" id="{E3FC4292-070B-4C1A-BA42-ACD79896E9D0}"/>
                    </a:ext>
                  </a:extLst>
                </p:cNvPr>
                <p:cNvSpPr/>
                <p:nvPr/>
              </p:nvSpPr>
              <p:spPr>
                <a:xfrm rot="10800000">
                  <a:off x="8576135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88" name="Ellipse 387">
                  <a:extLst>
                    <a:ext uri="{FF2B5EF4-FFF2-40B4-BE49-F238E27FC236}">
                      <a16:creationId xmlns:a16="http://schemas.microsoft.com/office/drawing/2014/main" id="{02F7EA56-5FA9-4C0D-B4E5-FF6EFDABEFD1}"/>
                    </a:ext>
                  </a:extLst>
                </p:cNvPr>
                <p:cNvSpPr/>
                <p:nvPr/>
              </p:nvSpPr>
              <p:spPr>
                <a:xfrm rot="10800000">
                  <a:off x="8714887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89" name="Ellipse 388">
                  <a:extLst>
                    <a:ext uri="{FF2B5EF4-FFF2-40B4-BE49-F238E27FC236}">
                      <a16:creationId xmlns:a16="http://schemas.microsoft.com/office/drawing/2014/main" id="{F3441699-5697-46C0-B27F-A53E7C613FD6}"/>
                    </a:ext>
                  </a:extLst>
                </p:cNvPr>
                <p:cNvSpPr/>
                <p:nvPr/>
              </p:nvSpPr>
              <p:spPr>
                <a:xfrm rot="10800000">
                  <a:off x="8997641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90" name="Ellipse 389">
                  <a:extLst>
                    <a:ext uri="{FF2B5EF4-FFF2-40B4-BE49-F238E27FC236}">
                      <a16:creationId xmlns:a16="http://schemas.microsoft.com/office/drawing/2014/main" id="{E4131306-4892-468D-A945-AB960104D390}"/>
                    </a:ext>
                  </a:extLst>
                </p:cNvPr>
                <p:cNvSpPr/>
                <p:nvPr/>
              </p:nvSpPr>
              <p:spPr>
                <a:xfrm rot="10800000">
                  <a:off x="8845244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91" name="Ellipse 390">
                  <a:extLst>
                    <a:ext uri="{FF2B5EF4-FFF2-40B4-BE49-F238E27FC236}">
                      <a16:creationId xmlns:a16="http://schemas.microsoft.com/office/drawing/2014/main" id="{C0F5878C-F015-4A70-8326-A2FE6BA05F6C}"/>
                    </a:ext>
                  </a:extLst>
                </p:cNvPr>
                <p:cNvSpPr/>
                <p:nvPr/>
              </p:nvSpPr>
              <p:spPr>
                <a:xfrm rot="10800000">
                  <a:off x="9144909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92" name="Ellipse 391">
                  <a:extLst>
                    <a:ext uri="{FF2B5EF4-FFF2-40B4-BE49-F238E27FC236}">
                      <a16:creationId xmlns:a16="http://schemas.microsoft.com/office/drawing/2014/main" id="{B751DF5D-6CF7-4606-9669-7B0963EAD5DD}"/>
                    </a:ext>
                  </a:extLst>
                </p:cNvPr>
                <p:cNvSpPr/>
                <p:nvPr/>
              </p:nvSpPr>
              <p:spPr>
                <a:xfrm rot="10800000">
                  <a:off x="9283661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93" name="Ellipse 392">
                  <a:extLst>
                    <a:ext uri="{FF2B5EF4-FFF2-40B4-BE49-F238E27FC236}">
                      <a16:creationId xmlns:a16="http://schemas.microsoft.com/office/drawing/2014/main" id="{552E9C18-05D5-4C99-B877-37CDF88B400E}"/>
                    </a:ext>
                  </a:extLst>
                </p:cNvPr>
                <p:cNvSpPr/>
                <p:nvPr/>
              </p:nvSpPr>
              <p:spPr>
                <a:xfrm rot="10800000">
                  <a:off x="9579503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94" name="Ellipse 393">
                  <a:extLst>
                    <a:ext uri="{FF2B5EF4-FFF2-40B4-BE49-F238E27FC236}">
                      <a16:creationId xmlns:a16="http://schemas.microsoft.com/office/drawing/2014/main" id="{62F49C5A-16B0-4385-9F35-4132C1378752}"/>
                    </a:ext>
                  </a:extLst>
                </p:cNvPr>
                <p:cNvSpPr/>
                <p:nvPr/>
              </p:nvSpPr>
              <p:spPr>
                <a:xfrm rot="10800000">
                  <a:off x="9427106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95" name="Ellipse 394">
                  <a:extLst>
                    <a:ext uri="{FF2B5EF4-FFF2-40B4-BE49-F238E27FC236}">
                      <a16:creationId xmlns:a16="http://schemas.microsoft.com/office/drawing/2014/main" id="{E4572C54-FE39-4FB2-8B4B-33FD57810176}"/>
                    </a:ext>
                  </a:extLst>
                </p:cNvPr>
                <p:cNvSpPr/>
                <p:nvPr/>
              </p:nvSpPr>
              <p:spPr>
                <a:xfrm rot="10800000">
                  <a:off x="9726771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96" name="Ellipse 395">
                  <a:extLst>
                    <a:ext uri="{FF2B5EF4-FFF2-40B4-BE49-F238E27FC236}">
                      <a16:creationId xmlns:a16="http://schemas.microsoft.com/office/drawing/2014/main" id="{276A8E04-DAFF-4534-B449-87A2863D2DCB}"/>
                    </a:ext>
                  </a:extLst>
                </p:cNvPr>
                <p:cNvSpPr/>
                <p:nvPr/>
              </p:nvSpPr>
              <p:spPr>
                <a:xfrm rot="10800000">
                  <a:off x="9865523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97" name="Ellipse 396">
                  <a:extLst>
                    <a:ext uri="{FF2B5EF4-FFF2-40B4-BE49-F238E27FC236}">
                      <a16:creationId xmlns:a16="http://schemas.microsoft.com/office/drawing/2014/main" id="{34ED0A58-AD50-4CDD-AED6-F8494D7640FA}"/>
                    </a:ext>
                  </a:extLst>
                </p:cNvPr>
                <p:cNvSpPr/>
                <p:nvPr/>
              </p:nvSpPr>
              <p:spPr>
                <a:xfrm rot="10800000">
                  <a:off x="10150084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98" name="Ellipse 397">
                  <a:extLst>
                    <a:ext uri="{FF2B5EF4-FFF2-40B4-BE49-F238E27FC236}">
                      <a16:creationId xmlns:a16="http://schemas.microsoft.com/office/drawing/2014/main" id="{17569DDE-9EF4-4459-B576-B950D5499588}"/>
                    </a:ext>
                  </a:extLst>
                </p:cNvPr>
                <p:cNvSpPr/>
                <p:nvPr/>
              </p:nvSpPr>
              <p:spPr>
                <a:xfrm rot="10800000">
                  <a:off x="9997687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99" name="Ellipse 398">
                  <a:extLst>
                    <a:ext uri="{FF2B5EF4-FFF2-40B4-BE49-F238E27FC236}">
                      <a16:creationId xmlns:a16="http://schemas.microsoft.com/office/drawing/2014/main" id="{190247ED-EEEB-401F-A316-12BB76026E2D}"/>
                    </a:ext>
                  </a:extLst>
                </p:cNvPr>
                <p:cNvSpPr/>
                <p:nvPr/>
              </p:nvSpPr>
              <p:spPr>
                <a:xfrm rot="10800000">
                  <a:off x="10297352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00" name="Ellipse 399">
                  <a:extLst>
                    <a:ext uri="{FF2B5EF4-FFF2-40B4-BE49-F238E27FC236}">
                      <a16:creationId xmlns:a16="http://schemas.microsoft.com/office/drawing/2014/main" id="{70A83382-7471-4BB0-BC06-7968477BB6DA}"/>
                    </a:ext>
                  </a:extLst>
                </p:cNvPr>
                <p:cNvSpPr/>
                <p:nvPr/>
              </p:nvSpPr>
              <p:spPr>
                <a:xfrm rot="10800000">
                  <a:off x="10436104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01" name="Ellipse 400">
                  <a:extLst>
                    <a:ext uri="{FF2B5EF4-FFF2-40B4-BE49-F238E27FC236}">
                      <a16:creationId xmlns:a16="http://schemas.microsoft.com/office/drawing/2014/main" id="{39BF54F7-DACE-49CC-A7F2-8A1D210C5849}"/>
                    </a:ext>
                  </a:extLst>
                </p:cNvPr>
                <p:cNvSpPr/>
                <p:nvPr/>
              </p:nvSpPr>
              <p:spPr>
                <a:xfrm rot="10800000">
                  <a:off x="10718298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02" name="Ellipse 401">
                  <a:extLst>
                    <a:ext uri="{FF2B5EF4-FFF2-40B4-BE49-F238E27FC236}">
                      <a16:creationId xmlns:a16="http://schemas.microsoft.com/office/drawing/2014/main" id="{FD72E565-E993-42A5-8C3E-8A6C56448051}"/>
                    </a:ext>
                  </a:extLst>
                </p:cNvPr>
                <p:cNvSpPr/>
                <p:nvPr/>
              </p:nvSpPr>
              <p:spPr>
                <a:xfrm rot="10800000">
                  <a:off x="10565901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03" name="Ellipse 402">
                  <a:extLst>
                    <a:ext uri="{FF2B5EF4-FFF2-40B4-BE49-F238E27FC236}">
                      <a16:creationId xmlns:a16="http://schemas.microsoft.com/office/drawing/2014/main" id="{F93B68EC-3118-4C0F-A167-CAC439FDCBBE}"/>
                    </a:ext>
                  </a:extLst>
                </p:cNvPr>
                <p:cNvSpPr/>
                <p:nvPr/>
              </p:nvSpPr>
              <p:spPr>
                <a:xfrm rot="10800000">
                  <a:off x="10865566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04" name="Ellipse 403">
                  <a:extLst>
                    <a:ext uri="{FF2B5EF4-FFF2-40B4-BE49-F238E27FC236}">
                      <a16:creationId xmlns:a16="http://schemas.microsoft.com/office/drawing/2014/main" id="{7D4009AD-4F9A-4E52-96BC-818DED950DC5}"/>
                    </a:ext>
                  </a:extLst>
                </p:cNvPr>
                <p:cNvSpPr/>
                <p:nvPr/>
              </p:nvSpPr>
              <p:spPr>
                <a:xfrm rot="10800000">
                  <a:off x="11004318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05" name="Ellipse 404">
                  <a:extLst>
                    <a:ext uri="{FF2B5EF4-FFF2-40B4-BE49-F238E27FC236}">
                      <a16:creationId xmlns:a16="http://schemas.microsoft.com/office/drawing/2014/main" id="{8BBA36CF-7D0E-4EBE-87F3-5E82C474EF97}"/>
                    </a:ext>
                  </a:extLst>
                </p:cNvPr>
                <p:cNvSpPr/>
                <p:nvPr/>
              </p:nvSpPr>
              <p:spPr>
                <a:xfrm rot="10800000">
                  <a:off x="11280652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06" name="Ellipse 405">
                  <a:extLst>
                    <a:ext uri="{FF2B5EF4-FFF2-40B4-BE49-F238E27FC236}">
                      <a16:creationId xmlns:a16="http://schemas.microsoft.com/office/drawing/2014/main" id="{08C6F134-B918-4A6E-91C2-631E86982592}"/>
                    </a:ext>
                  </a:extLst>
                </p:cNvPr>
                <p:cNvSpPr/>
                <p:nvPr/>
              </p:nvSpPr>
              <p:spPr>
                <a:xfrm rot="10800000">
                  <a:off x="11128255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07" name="Ellipse 406">
                  <a:extLst>
                    <a:ext uri="{FF2B5EF4-FFF2-40B4-BE49-F238E27FC236}">
                      <a16:creationId xmlns:a16="http://schemas.microsoft.com/office/drawing/2014/main" id="{F47E2D78-1570-42D3-B6AF-AA8F96C581D2}"/>
                    </a:ext>
                  </a:extLst>
                </p:cNvPr>
                <p:cNvSpPr/>
                <p:nvPr/>
              </p:nvSpPr>
              <p:spPr>
                <a:xfrm rot="10800000">
                  <a:off x="11427920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08" name="Ellipse 407">
                  <a:extLst>
                    <a:ext uri="{FF2B5EF4-FFF2-40B4-BE49-F238E27FC236}">
                      <a16:creationId xmlns:a16="http://schemas.microsoft.com/office/drawing/2014/main" id="{A185BD13-5894-429E-917F-0348CE934375}"/>
                    </a:ext>
                  </a:extLst>
                </p:cNvPr>
                <p:cNvSpPr/>
                <p:nvPr/>
              </p:nvSpPr>
              <p:spPr>
                <a:xfrm rot="10800000">
                  <a:off x="11566672" y="4626367"/>
                  <a:ext cx="127465" cy="1296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</p:grpSp>
      <p:sp>
        <p:nvSpPr>
          <p:cNvPr id="164" name="ZoneTexte 163">
            <a:extLst>
              <a:ext uri="{FF2B5EF4-FFF2-40B4-BE49-F238E27FC236}">
                <a16:creationId xmlns:a16="http://schemas.microsoft.com/office/drawing/2014/main" id="{9942ED18-B232-44A6-ACC0-45370964E2D8}"/>
              </a:ext>
            </a:extLst>
          </p:cNvPr>
          <p:cNvSpPr txBox="1"/>
          <p:nvPr/>
        </p:nvSpPr>
        <p:spPr>
          <a:xfrm>
            <a:off x="3283322" y="1829295"/>
            <a:ext cx="8135543" cy="120032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fr-FR" sz="1600" b="1" u="sng" dirty="0"/>
              <a:t>Posologie :</a:t>
            </a:r>
          </a:p>
          <a:p>
            <a:pPr>
              <a:buClr>
                <a:schemeClr val="accent2"/>
              </a:buClr>
            </a:pPr>
            <a:endParaRPr lang="fr-FR" sz="800" b="1" u="sng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1600" dirty="0" err="1">
                <a:solidFill>
                  <a:sysClr val="windowText" lastClr="000000"/>
                </a:solidFill>
              </a:rPr>
              <a:t>Fluconazole</a:t>
            </a:r>
            <a:r>
              <a:rPr lang="fr-FR" sz="1600" dirty="0">
                <a:solidFill>
                  <a:sysClr val="windowText" lastClr="000000"/>
                </a:solidFill>
              </a:rPr>
              <a:t> : 50-400 (800) mg/j en une prise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1600" dirty="0" err="1">
                <a:solidFill>
                  <a:sysClr val="windowText" lastClr="000000"/>
                </a:solidFill>
              </a:rPr>
              <a:t>Itraconazole</a:t>
            </a:r>
            <a:r>
              <a:rPr lang="fr-FR" sz="1600" dirty="0">
                <a:solidFill>
                  <a:sysClr val="windowText" lastClr="000000"/>
                </a:solidFill>
              </a:rPr>
              <a:t> : 200 – 400 mg/j en 1 prise, Dose charge J1-J4</a:t>
            </a:r>
          </a:p>
          <a:p>
            <a:pPr>
              <a:buClr>
                <a:schemeClr val="accent2"/>
              </a:buClr>
            </a:pPr>
            <a:endParaRPr lang="fr-FR" sz="1600" dirty="0">
              <a:solidFill>
                <a:sysClr val="windowText" lastClr="0000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Classe pharmaceutique : azolés</a:t>
            </a:r>
          </a:p>
        </p:txBody>
      </p:sp>
      <p:sp>
        <p:nvSpPr>
          <p:cNvPr id="138" name="Ellipse 137">
            <a:extLst>
              <a:ext uri="{FF2B5EF4-FFF2-40B4-BE49-F238E27FC236}">
                <a16:creationId xmlns:a16="http://schemas.microsoft.com/office/drawing/2014/main" id="{3E4E0F28-4396-4E29-9296-E707D10E205F}"/>
              </a:ext>
            </a:extLst>
          </p:cNvPr>
          <p:cNvSpPr/>
          <p:nvPr/>
        </p:nvSpPr>
        <p:spPr>
          <a:xfrm>
            <a:off x="816270" y="3608945"/>
            <a:ext cx="133790" cy="45876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0" name="Ellipse 139">
            <a:extLst>
              <a:ext uri="{FF2B5EF4-FFF2-40B4-BE49-F238E27FC236}">
                <a16:creationId xmlns:a16="http://schemas.microsoft.com/office/drawing/2014/main" id="{E6880520-54AC-45CA-8F22-D69C08406086}"/>
              </a:ext>
            </a:extLst>
          </p:cNvPr>
          <p:cNvSpPr/>
          <p:nvPr/>
        </p:nvSpPr>
        <p:spPr>
          <a:xfrm>
            <a:off x="1231800" y="3568868"/>
            <a:ext cx="133790" cy="45876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Ellipse 140">
            <a:extLst>
              <a:ext uri="{FF2B5EF4-FFF2-40B4-BE49-F238E27FC236}">
                <a16:creationId xmlns:a16="http://schemas.microsoft.com/office/drawing/2014/main" id="{0570BEAF-4543-4A7E-830C-370EC0F19686}"/>
              </a:ext>
            </a:extLst>
          </p:cNvPr>
          <p:cNvSpPr/>
          <p:nvPr/>
        </p:nvSpPr>
        <p:spPr>
          <a:xfrm>
            <a:off x="2649189" y="3691464"/>
            <a:ext cx="133790" cy="45876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3" name="Ellipse 142">
            <a:extLst>
              <a:ext uri="{FF2B5EF4-FFF2-40B4-BE49-F238E27FC236}">
                <a16:creationId xmlns:a16="http://schemas.microsoft.com/office/drawing/2014/main" id="{475F26BB-3CEB-49D4-ABDE-22FDD08469BD}"/>
              </a:ext>
            </a:extLst>
          </p:cNvPr>
          <p:cNvSpPr/>
          <p:nvPr/>
        </p:nvSpPr>
        <p:spPr>
          <a:xfrm>
            <a:off x="2199572" y="3645608"/>
            <a:ext cx="133790" cy="45876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8" name="Ellipse 487">
            <a:extLst>
              <a:ext uri="{FF2B5EF4-FFF2-40B4-BE49-F238E27FC236}">
                <a16:creationId xmlns:a16="http://schemas.microsoft.com/office/drawing/2014/main" id="{A59C6E8E-689F-48D1-B8B4-61204A8C910B}"/>
              </a:ext>
            </a:extLst>
          </p:cNvPr>
          <p:cNvSpPr/>
          <p:nvPr/>
        </p:nvSpPr>
        <p:spPr>
          <a:xfrm>
            <a:off x="1763522" y="3532306"/>
            <a:ext cx="133790" cy="45876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1" name="Connecteur droit avec flèche 150">
            <a:extLst>
              <a:ext uri="{FF2B5EF4-FFF2-40B4-BE49-F238E27FC236}">
                <a16:creationId xmlns:a16="http://schemas.microsoft.com/office/drawing/2014/main" id="{FEA9B0A6-371B-41E8-8632-646B7F2C4EE6}"/>
              </a:ext>
            </a:extLst>
          </p:cNvPr>
          <p:cNvCxnSpPr>
            <a:cxnSpLocks/>
          </p:cNvCxnSpPr>
          <p:nvPr/>
        </p:nvCxnSpPr>
        <p:spPr>
          <a:xfrm>
            <a:off x="1468323" y="5155254"/>
            <a:ext cx="206731" cy="6237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ZoneTexte 149">
            <a:extLst>
              <a:ext uri="{FF2B5EF4-FFF2-40B4-BE49-F238E27FC236}">
                <a16:creationId xmlns:a16="http://schemas.microsoft.com/office/drawing/2014/main" id="{065B29B9-5F4B-42FD-9B87-17E1D78E6906}"/>
              </a:ext>
            </a:extLst>
          </p:cNvPr>
          <p:cNvSpPr txBox="1"/>
          <p:nvPr/>
        </p:nvSpPr>
        <p:spPr>
          <a:xfrm>
            <a:off x="501411" y="5012205"/>
            <a:ext cx="763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Ergostérol</a:t>
            </a:r>
          </a:p>
        </p:txBody>
      </p:sp>
      <p:grpSp>
        <p:nvGrpSpPr>
          <p:cNvPr id="14" name="Groupe 13"/>
          <p:cNvGrpSpPr/>
          <p:nvPr/>
        </p:nvGrpSpPr>
        <p:grpSpPr>
          <a:xfrm>
            <a:off x="843481" y="4825856"/>
            <a:ext cx="1872603" cy="1305037"/>
            <a:chOff x="807040" y="4954902"/>
            <a:chExt cx="1872603" cy="1305037"/>
          </a:xfrm>
        </p:grpSpPr>
        <p:grpSp>
          <p:nvGrpSpPr>
            <p:cNvPr id="136" name="Groupe 135">
              <a:extLst>
                <a:ext uri="{FF2B5EF4-FFF2-40B4-BE49-F238E27FC236}">
                  <a16:creationId xmlns:a16="http://schemas.microsoft.com/office/drawing/2014/main" id="{4DD4CB10-ADDE-4AAD-8412-9C905D1A3891}"/>
                </a:ext>
              </a:extLst>
            </p:cNvPr>
            <p:cNvGrpSpPr/>
            <p:nvPr/>
          </p:nvGrpSpPr>
          <p:grpSpPr>
            <a:xfrm>
              <a:off x="807040" y="5427609"/>
              <a:ext cx="1872603" cy="832330"/>
              <a:chOff x="8781391" y="5591375"/>
              <a:chExt cx="2317319" cy="832330"/>
            </a:xfrm>
          </p:grpSpPr>
          <p:sp>
            <p:nvSpPr>
              <p:cNvPr id="483" name="Forme libre : forme 482">
                <a:extLst>
                  <a:ext uri="{FF2B5EF4-FFF2-40B4-BE49-F238E27FC236}">
                    <a16:creationId xmlns:a16="http://schemas.microsoft.com/office/drawing/2014/main" id="{E7D30E09-BC27-4D09-A6C7-F4FC52480936}"/>
                  </a:ext>
                </a:extLst>
              </p:cNvPr>
              <p:cNvSpPr/>
              <p:nvPr/>
            </p:nvSpPr>
            <p:spPr>
              <a:xfrm rot="11570308">
                <a:off x="8781391" y="5591375"/>
                <a:ext cx="2317319" cy="832330"/>
              </a:xfrm>
              <a:custGeom>
                <a:avLst/>
                <a:gdLst>
                  <a:gd name="connsiteX0" fmla="*/ 471075 w 1708215"/>
                  <a:gd name="connsiteY0" fmla="*/ 523268 h 1057828"/>
                  <a:gd name="connsiteX1" fmla="*/ 1139816 w 1708215"/>
                  <a:gd name="connsiteY1" fmla="*/ 25124 h 1057828"/>
                  <a:gd name="connsiteX2" fmla="*/ 1303589 w 1708215"/>
                  <a:gd name="connsiteY2" fmla="*/ 107011 h 1057828"/>
                  <a:gd name="connsiteX3" fmla="*/ 907804 w 1708215"/>
                  <a:gd name="connsiteY3" fmla="*/ 393614 h 1057828"/>
                  <a:gd name="connsiteX4" fmla="*/ 935099 w 1708215"/>
                  <a:gd name="connsiteY4" fmla="*/ 530091 h 1057828"/>
                  <a:gd name="connsiteX5" fmla="*/ 1556072 w 1708215"/>
                  <a:gd name="connsiteY5" fmla="*/ 72891 h 1057828"/>
                  <a:gd name="connsiteX6" fmla="*/ 1624311 w 1708215"/>
                  <a:gd name="connsiteY6" fmla="*/ 216193 h 1057828"/>
                  <a:gd name="connsiteX7" fmla="*/ 532490 w 1708215"/>
                  <a:gd name="connsiteY7" fmla="*/ 1021411 h 1057828"/>
                  <a:gd name="connsiteX8" fmla="*/ 505195 w 1708215"/>
                  <a:gd name="connsiteY8" fmla="*/ 898581 h 1057828"/>
                  <a:gd name="connsiteX9" fmla="*/ 716735 w 1708215"/>
                  <a:gd name="connsiteY9" fmla="*/ 707512 h 1057828"/>
                  <a:gd name="connsiteX10" fmla="*/ 655320 w 1708215"/>
                  <a:gd name="connsiteY10" fmla="*/ 605154 h 1057828"/>
                  <a:gd name="connsiteX11" fmla="*/ 95762 w 1708215"/>
                  <a:gd name="connsiteY11" fmla="*/ 980468 h 1057828"/>
                  <a:gd name="connsiteX12" fmla="*/ 34347 w 1708215"/>
                  <a:gd name="connsiteY12" fmla="*/ 823518 h 1057828"/>
                  <a:gd name="connsiteX13" fmla="*/ 471075 w 1708215"/>
                  <a:gd name="connsiteY13" fmla="*/ 523268 h 1057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08215" h="1057828">
                    <a:moveTo>
                      <a:pt x="471075" y="523268"/>
                    </a:moveTo>
                    <a:cubicBezTo>
                      <a:pt x="655320" y="390202"/>
                      <a:pt x="1001064" y="94500"/>
                      <a:pt x="1139816" y="25124"/>
                    </a:cubicBezTo>
                    <a:cubicBezTo>
                      <a:pt x="1278568" y="-44252"/>
                      <a:pt x="1342258" y="45596"/>
                      <a:pt x="1303589" y="107011"/>
                    </a:cubicBezTo>
                    <a:cubicBezTo>
                      <a:pt x="1264920" y="168426"/>
                      <a:pt x="969219" y="323101"/>
                      <a:pt x="907804" y="393614"/>
                    </a:cubicBezTo>
                    <a:cubicBezTo>
                      <a:pt x="846389" y="464127"/>
                      <a:pt x="827054" y="583545"/>
                      <a:pt x="935099" y="530091"/>
                    </a:cubicBezTo>
                    <a:cubicBezTo>
                      <a:pt x="1043144" y="476637"/>
                      <a:pt x="1441203" y="125207"/>
                      <a:pt x="1556072" y="72891"/>
                    </a:cubicBezTo>
                    <a:cubicBezTo>
                      <a:pt x="1670941" y="20575"/>
                      <a:pt x="1794908" y="58106"/>
                      <a:pt x="1624311" y="216193"/>
                    </a:cubicBezTo>
                    <a:cubicBezTo>
                      <a:pt x="1453714" y="374280"/>
                      <a:pt x="719009" y="907680"/>
                      <a:pt x="532490" y="1021411"/>
                    </a:cubicBezTo>
                    <a:cubicBezTo>
                      <a:pt x="345971" y="1135142"/>
                      <a:pt x="474488" y="950897"/>
                      <a:pt x="505195" y="898581"/>
                    </a:cubicBezTo>
                    <a:cubicBezTo>
                      <a:pt x="535902" y="846265"/>
                      <a:pt x="691714" y="756417"/>
                      <a:pt x="716735" y="707512"/>
                    </a:cubicBezTo>
                    <a:cubicBezTo>
                      <a:pt x="741756" y="658608"/>
                      <a:pt x="758815" y="559661"/>
                      <a:pt x="655320" y="605154"/>
                    </a:cubicBezTo>
                    <a:cubicBezTo>
                      <a:pt x="551825" y="650647"/>
                      <a:pt x="199257" y="944074"/>
                      <a:pt x="95762" y="980468"/>
                    </a:cubicBezTo>
                    <a:cubicBezTo>
                      <a:pt x="-7733" y="1016862"/>
                      <a:pt x="-25930" y="898581"/>
                      <a:pt x="34347" y="823518"/>
                    </a:cubicBezTo>
                    <a:cubicBezTo>
                      <a:pt x="94624" y="748455"/>
                      <a:pt x="286830" y="656334"/>
                      <a:pt x="471075" y="52326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84" name="Rectangle : coins arrondis 483">
                <a:extLst>
                  <a:ext uri="{FF2B5EF4-FFF2-40B4-BE49-F238E27FC236}">
                    <a16:creationId xmlns:a16="http://schemas.microsoft.com/office/drawing/2014/main" id="{9DDD8948-6106-4CED-BAD5-CA3E583D8AA8}"/>
                  </a:ext>
                </a:extLst>
              </p:cNvPr>
              <p:cNvSpPr/>
              <p:nvPr/>
            </p:nvSpPr>
            <p:spPr>
              <a:xfrm>
                <a:off x="9544266" y="5746666"/>
                <a:ext cx="921224" cy="595699"/>
              </a:xfrm>
              <a:prstGeom prst="roundRect">
                <a:avLst/>
              </a:prstGeom>
              <a:solidFill>
                <a:schemeClr val="accent5">
                  <a:lumMod val="5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00" dirty="0"/>
                  <a:t>ERG11</a:t>
                </a:r>
              </a:p>
              <a:p>
                <a:pPr algn="ctr"/>
                <a:r>
                  <a:rPr lang="fr-FR" sz="1000" dirty="0"/>
                  <a:t>CYP450</a:t>
                </a:r>
              </a:p>
            </p:txBody>
          </p:sp>
        </p:grpSp>
        <p:sp>
          <p:nvSpPr>
            <p:cNvPr id="4" name="Flèche : droite 3">
              <a:extLst>
                <a:ext uri="{FF2B5EF4-FFF2-40B4-BE49-F238E27FC236}">
                  <a16:creationId xmlns:a16="http://schemas.microsoft.com/office/drawing/2014/main" id="{9E154FC8-4208-4025-A526-2E456E2EA135}"/>
                </a:ext>
              </a:extLst>
            </p:cNvPr>
            <p:cNvSpPr/>
            <p:nvPr/>
          </p:nvSpPr>
          <p:spPr>
            <a:xfrm rot="16200000">
              <a:off x="1640504" y="4981181"/>
              <a:ext cx="273862" cy="221304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A8CF8B30-894F-4377-9302-BBCE7F63AA20}"/>
              </a:ext>
            </a:extLst>
          </p:cNvPr>
          <p:cNvSpPr/>
          <p:nvPr/>
        </p:nvSpPr>
        <p:spPr>
          <a:xfrm>
            <a:off x="195112" y="3290383"/>
            <a:ext cx="3634741" cy="7909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ysClr val="windowText" lastClr="000000"/>
              </a:solidFill>
            </a:endParaRPr>
          </a:p>
        </p:txBody>
      </p:sp>
      <p:sp>
        <p:nvSpPr>
          <p:cNvPr id="139" name="Ellipse 138">
            <a:extLst>
              <a:ext uri="{FF2B5EF4-FFF2-40B4-BE49-F238E27FC236}">
                <a16:creationId xmlns:a16="http://schemas.microsoft.com/office/drawing/2014/main" id="{2228242F-DAFE-4065-9DFA-59804CE5F00F}"/>
              </a:ext>
            </a:extLst>
          </p:cNvPr>
          <p:cNvSpPr/>
          <p:nvPr/>
        </p:nvSpPr>
        <p:spPr>
          <a:xfrm>
            <a:off x="1748689" y="5196919"/>
            <a:ext cx="133790" cy="45876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2BAC48AA-ECE5-4E77-BBF2-C530E0A3C9FB}"/>
              </a:ext>
            </a:extLst>
          </p:cNvPr>
          <p:cNvGrpSpPr/>
          <p:nvPr/>
        </p:nvGrpSpPr>
        <p:grpSpPr>
          <a:xfrm>
            <a:off x="1660747" y="5281005"/>
            <a:ext cx="340497" cy="307777"/>
            <a:chOff x="1608103" y="5390586"/>
            <a:chExt cx="340497" cy="307777"/>
          </a:xfrm>
        </p:grpSpPr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80BDD828-AC59-42D3-9E16-35C6B9F13A39}"/>
                </a:ext>
              </a:extLst>
            </p:cNvPr>
            <p:cNvCxnSpPr/>
            <p:nvPr/>
          </p:nvCxnSpPr>
          <p:spPr>
            <a:xfrm flipH="1">
              <a:off x="1608103" y="5390586"/>
              <a:ext cx="271957" cy="30777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Connecteur droit 488">
              <a:extLst>
                <a:ext uri="{FF2B5EF4-FFF2-40B4-BE49-F238E27FC236}">
                  <a16:creationId xmlns:a16="http://schemas.microsoft.com/office/drawing/2014/main" id="{45FAE661-F2F9-432E-9CC0-B9777D15758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25163" y="5399297"/>
              <a:ext cx="323437" cy="2825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Ellipse 2">
            <a:extLst>
              <a:ext uri="{FF2B5EF4-FFF2-40B4-BE49-F238E27FC236}">
                <a16:creationId xmlns:a16="http://schemas.microsoft.com/office/drawing/2014/main" id="{9077E8F6-AAB6-4238-B905-C07FD57526DA}"/>
              </a:ext>
            </a:extLst>
          </p:cNvPr>
          <p:cNvSpPr/>
          <p:nvPr/>
        </p:nvSpPr>
        <p:spPr>
          <a:xfrm>
            <a:off x="10855960" y="1181100"/>
            <a:ext cx="424179" cy="586622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F8C066C4-298C-4115-95EE-52516B81A064}"/>
              </a:ext>
            </a:extLst>
          </p:cNvPr>
          <p:cNvSpPr/>
          <p:nvPr/>
        </p:nvSpPr>
        <p:spPr>
          <a:xfrm>
            <a:off x="447041" y="1764201"/>
            <a:ext cx="2784020" cy="507068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687D634A-7B18-4B76-873D-511B2B0D12E7}"/>
              </a:ext>
            </a:extLst>
          </p:cNvPr>
          <p:cNvGrpSpPr/>
          <p:nvPr/>
        </p:nvGrpSpPr>
        <p:grpSpPr>
          <a:xfrm>
            <a:off x="985055" y="6055449"/>
            <a:ext cx="1740102" cy="457601"/>
            <a:chOff x="950059" y="6056126"/>
            <a:chExt cx="1740102" cy="457601"/>
          </a:xfrm>
        </p:grpSpPr>
        <p:cxnSp>
          <p:nvCxnSpPr>
            <p:cNvPr id="171" name="Connecteur droit 170">
              <a:extLst>
                <a:ext uri="{FF2B5EF4-FFF2-40B4-BE49-F238E27FC236}">
                  <a16:creationId xmlns:a16="http://schemas.microsoft.com/office/drawing/2014/main" id="{D755896A-4A49-4EE7-9B5C-8D364543A8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0059" y="6076705"/>
              <a:ext cx="1740102" cy="43702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cteur droit 171">
              <a:extLst>
                <a:ext uri="{FF2B5EF4-FFF2-40B4-BE49-F238E27FC236}">
                  <a16:creationId xmlns:a16="http://schemas.microsoft.com/office/drawing/2014/main" id="{27441171-024D-4E68-A3E2-2C1E65D07A3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50059" y="6056126"/>
              <a:ext cx="1740102" cy="4477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3" name="Ellipse 172">
            <a:extLst>
              <a:ext uri="{FF2B5EF4-FFF2-40B4-BE49-F238E27FC236}">
                <a16:creationId xmlns:a16="http://schemas.microsoft.com/office/drawing/2014/main" id="{C16C8D6C-01FF-415B-BE7E-C5409A51DEE1}"/>
              </a:ext>
            </a:extLst>
          </p:cNvPr>
          <p:cNvSpPr/>
          <p:nvPr/>
        </p:nvSpPr>
        <p:spPr>
          <a:xfrm>
            <a:off x="1748689" y="4320616"/>
            <a:ext cx="133790" cy="458768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2E6BABB6-A1C7-40A1-B137-E0F24FBAAFC3}"/>
              </a:ext>
            </a:extLst>
          </p:cNvPr>
          <p:cNvSpPr/>
          <p:nvPr/>
        </p:nvSpPr>
        <p:spPr>
          <a:xfrm>
            <a:off x="7989903" y="585927"/>
            <a:ext cx="2498117" cy="1237069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Cible :</a:t>
            </a:r>
          </a:p>
          <a:p>
            <a:pPr algn="ctr"/>
            <a:r>
              <a:rPr lang="fr-FR" dirty="0"/>
              <a:t>Membrane plasmique</a:t>
            </a:r>
          </a:p>
        </p:txBody>
      </p:sp>
      <p:grpSp>
        <p:nvGrpSpPr>
          <p:cNvPr id="186" name="Groupe 185">
            <a:extLst>
              <a:ext uri="{FF2B5EF4-FFF2-40B4-BE49-F238E27FC236}">
                <a16:creationId xmlns:a16="http://schemas.microsoft.com/office/drawing/2014/main" id="{9FF2B7E2-0EF8-48F3-806C-895D5296C8A1}"/>
              </a:ext>
            </a:extLst>
          </p:cNvPr>
          <p:cNvGrpSpPr/>
          <p:nvPr/>
        </p:nvGrpSpPr>
        <p:grpSpPr>
          <a:xfrm>
            <a:off x="10492676" y="628255"/>
            <a:ext cx="1242630" cy="1168105"/>
            <a:chOff x="10492676" y="628255"/>
            <a:chExt cx="1242630" cy="1168105"/>
          </a:xfrm>
        </p:grpSpPr>
        <p:grpSp>
          <p:nvGrpSpPr>
            <p:cNvPr id="187" name="Groupe 186">
              <a:extLst>
                <a:ext uri="{FF2B5EF4-FFF2-40B4-BE49-F238E27FC236}">
                  <a16:creationId xmlns:a16="http://schemas.microsoft.com/office/drawing/2014/main" id="{F396DB43-C64D-4729-BF9E-2C583D621D97}"/>
                </a:ext>
              </a:extLst>
            </p:cNvPr>
            <p:cNvGrpSpPr/>
            <p:nvPr/>
          </p:nvGrpSpPr>
          <p:grpSpPr>
            <a:xfrm>
              <a:off x="10492676" y="628255"/>
              <a:ext cx="1242630" cy="1168105"/>
              <a:chOff x="10492676" y="628256"/>
              <a:chExt cx="1242630" cy="1156520"/>
            </a:xfrm>
          </p:grpSpPr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9EA77C2D-8802-41E3-AE59-C31EF7CD0454}"/>
                  </a:ext>
                </a:extLst>
              </p:cNvPr>
              <p:cNvSpPr/>
              <p:nvPr/>
            </p:nvSpPr>
            <p:spPr>
              <a:xfrm>
                <a:off x="10492676" y="628256"/>
                <a:ext cx="1242630" cy="115652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190" name="Groupe 189">
                <a:extLst>
                  <a:ext uri="{FF2B5EF4-FFF2-40B4-BE49-F238E27FC236}">
                    <a16:creationId xmlns:a16="http://schemas.microsoft.com/office/drawing/2014/main" id="{E0055447-E5DD-436A-83DA-F2DD3B6826C2}"/>
                  </a:ext>
                </a:extLst>
              </p:cNvPr>
              <p:cNvGrpSpPr/>
              <p:nvPr/>
            </p:nvGrpSpPr>
            <p:grpSpPr>
              <a:xfrm>
                <a:off x="10517241" y="628256"/>
                <a:ext cx="1173290" cy="1144152"/>
                <a:chOff x="3107682" y="2090707"/>
                <a:chExt cx="4931229" cy="4310743"/>
              </a:xfrm>
            </p:grpSpPr>
            <p:sp>
              <p:nvSpPr>
                <p:cNvPr id="192" name="Ellipse 191">
                  <a:extLst>
                    <a:ext uri="{FF2B5EF4-FFF2-40B4-BE49-F238E27FC236}">
                      <a16:creationId xmlns:a16="http://schemas.microsoft.com/office/drawing/2014/main" id="{8609FC74-8C07-4A75-B2CA-1D9F69A9BF48}"/>
                    </a:ext>
                  </a:extLst>
                </p:cNvPr>
                <p:cNvSpPr/>
                <p:nvPr/>
              </p:nvSpPr>
              <p:spPr>
                <a:xfrm>
                  <a:off x="3107682" y="2090707"/>
                  <a:ext cx="4931229" cy="4310743"/>
                </a:xfrm>
                <a:prstGeom prst="ellipse">
                  <a:avLst/>
                </a:prstGeom>
                <a:solidFill>
                  <a:schemeClr val="bg1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93" name="Ellipse 192">
                  <a:extLst>
                    <a:ext uri="{FF2B5EF4-FFF2-40B4-BE49-F238E27FC236}">
                      <a16:creationId xmlns:a16="http://schemas.microsoft.com/office/drawing/2014/main" id="{473A5764-5B7F-46CD-9533-4E24C6310B42}"/>
                    </a:ext>
                  </a:extLst>
                </p:cNvPr>
                <p:cNvSpPr/>
                <p:nvPr/>
              </p:nvSpPr>
              <p:spPr>
                <a:xfrm>
                  <a:off x="3428999" y="2318657"/>
                  <a:ext cx="4294415" cy="383718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94" name="Ellipse 193">
                  <a:extLst>
                    <a:ext uri="{FF2B5EF4-FFF2-40B4-BE49-F238E27FC236}">
                      <a16:creationId xmlns:a16="http://schemas.microsoft.com/office/drawing/2014/main" id="{37749542-8B05-4D09-BB86-42CE35BA6467}"/>
                    </a:ext>
                  </a:extLst>
                </p:cNvPr>
                <p:cNvSpPr/>
                <p:nvPr/>
              </p:nvSpPr>
              <p:spPr>
                <a:xfrm>
                  <a:off x="3812670" y="3045204"/>
                  <a:ext cx="1325711" cy="1263055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195" name="Groupe 194">
                  <a:extLst>
                    <a:ext uri="{FF2B5EF4-FFF2-40B4-BE49-F238E27FC236}">
                      <a16:creationId xmlns:a16="http://schemas.microsoft.com/office/drawing/2014/main" id="{C2DA3624-E682-4DFF-9D72-A1F30812C0ED}"/>
                    </a:ext>
                  </a:extLst>
                </p:cNvPr>
                <p:cNvGrpSpPr/>
                <p:nvPr/>
              </p:nvGrpSpPr>
              <p:grpSpPr>
                <a:xfrm>
                  <a:off x="5145204" y="5097440"/>
                  <a:ext cx="928048" cy="416256"/>
                  <a:chOff x="5629701" y="4988257"/>
                  <a:chExt cx="928048" cy="416256"/>
                </a:xfrm>
              </p:grpSpPr>
              <p:sp>
                <p:nvSpPr>
                  <p:cNvPr id="198" name="Rectangle : coins arrondis 197">
                    <a:extLst>
                      <a:ext uri="{FF2B5EF4-FFF2-40B4-BE49-F238E27FC236}">
                        <a16:creationId xmlns:a16="http://schemas.microsoft.com/office/drawing/2014/main" id="{94663F2A-C7DD-4BCA-A912-D02D82CEDA5E}"/>
                      </a:ext>
                    </a:extLst>
                  </p:cNvPr>
                  <p:cNvSpPr/>
                  <p:nvPr/>
                </p:nvSpPr>
                <p:spPr>
                  <a:xfrm>
                    <a:off x="5629701" y="4988257"/>
                    <a:ext cx="928048" cy="416256"/>
                  </a:xfrm>
                  <a:prstGeom prst="roundRect">
                    <a:avLst/>
                  </a:prstGeom>
                  <a:noFill/>
                  <a:ln w="38100"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cxnSp>
                <p:nvCxnSpPr>
                  <p:cNvPr id="199" name="Connecteur droit 198">
                    <a:extLst>
                      <a:ext uri="{FF2B5EF4-FFF2-40B4-BE49-F238E27FC236}">
                        <a16:creationId xmlns:a16="http://schemas.microsoft.com/office/drawing/2014/main" id="{844A4E17-1838-4D5C-9380-765C37A221DB}"/>
                      </a:ext>
                    </a:extLst>
                  </p:cNvPr>
                  <p:cNvCxnSpPr/>
                  <p:nvPr/>
                </p:nvCxnSpPr>
                <p:spPr>
                  <a:xfrm>
                    <a:off x="5841242" y="5001904"/>
                    <a:ext cx="0" cy="197893"/>
                  </a:xfrm>
                  <a:prstGeom prst="line">
                    <a:avLst/>
                  </a:prstGeom>
                  <a:ln w="38100"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Connecteur droit 199">
                    <a:extLst>
                      <a:ext uri="{FF2B5EF4-FFF2-40B4-BE49-F238E27FC236}">
                        <a16:creationId xmlns:a16="http://schemas.microsoft.com/office/drawing/2014/main" id="{6CA20027-4518-46D3-9A10-C483E353C4B3}"/>
                      </a:ext>
                    </a:extLst>
                  </p:cNvPr>
                  <p:cNvCxnSpPr/>
                  <p:nvPr/>
                </p:nvCxnSpPr>
                <p:spPr>
                  <a:xfrm>
                    <a:off x="5993642" y="5195248"/>
                    <a:ext cx="0" cy="197893"/>
                  </a:xfrm>
                  <a:prstGeom prst="line">
                    <a:avLst/>
                  </a:prstGeom>
                  <a:ln w="38100"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Connecteur droit 200">
                    <a:extLst>
                      <a:ext uri="{FF2B5EF4-FFF2-40B4-BE49-F238E27FC236}">
                        <a16:creationId xmlns:a16="http://schemas.microsoft.com/office/drawing/2014/main" id="{6146370E-3C31-42EC-A733-4F7456C6D1D7}"/>
                      </a:ext>
                    </a:extLst>
                  </p:cNvPr>
                  <p:cNvCxnSpPr/>
                  <p:nvPr/>
                </p:nvCxnSpPr>
                <p:spPr>
                  <a:xfrm>
                    <a:off x="6143770" y="4997352"/>
                    <a:ext cx="0" cy="197893"/>
                  </a:xfrm>
                  <a:prstGeom prst="line">
                    <a:avLst/>
                  </a:prstGeom>
                  <a:ln w="38100"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Connecteur droit 201">
                    <a:extLst>
                      <a:ext uri="{FF2B5EF4-FFF2-40B4-BE49-F238E27FC236}">
                        <a16:creationId xmlns:a16="http://schemas.microsoft.com/office/drawing/2014/main" id="{DD3382B6-C329-4149-8765-F5D75E5AC69D}"/>
                      </a:ext>
                    </a:extLst>
                  </p:cNvPr>
                  <p:cNvCxnSpPr/>
                  <p:nvPr/>
                </p:nvCxnSpPr>
                <p:spPr>
                  <a:xfrm>
                    <a:off x="6259774" y="5188424"/>
                    <a:ext cx="0" cy="197893"/>
                  </a:xfrm>
                  <a:prstGeom prst="line">
                    <a:avLst/>
                  </a:prstGeom>
                  <a:ln w="38100"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Connecteur droit 202">
                    <a:extLst>
                      <a:ext uri="{FF2B5EF4-FFF2-40B4-BE49-F238E27FC236}">
                        <a16:creationId xmlns:a16="http://schemas.microsoft.com/office/drawing/2014/main" id="{689FCF73-2811-4686-BDC4-446A6C053528}"/>
                      </a:ext>
                    </a:extLst>
                  </p:cNvPr>
                  <p:cNvCxnSpPr/>
                  <p:nvPr/>
                </p:nvCxnSpPr>
                <p:spPr>
                  <a:xfrm>
                    <a:off x="6444017" y="4990529"/>
                    <a:ext cx="0" cy="197893"/>
                  </a:xfrm>
                  <a:prstGeom prst="line">
                    <a:avLst/>
                  </a:prstGeom>
                  <a:ln w="38100"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96" name="Forme libre : forme 195">
                  <a:extLst>
                    <a:ext uri="{FF2B5EF4-FFF2-40B4-BE49-F238E27FC236}">
                      <a16:creationId xmlns:a16="http://schemas.microsoft.com/office/drawing/2014/main" id="{DD42B99B-808D-476E-A404-33C5F6E5B899}"/>
                    </a:ext>
                  </a:extLst>
                </p:cNvPr>
                <p:cNvSpPr/>
                <p:nvPr/>
              </p:nvSpPr>
              <p:spPr>
                <a:xfrm>
                  <a:off x="4200645" y="4278484"/>
                  <a:ext cx="1194146" cy="585907"/>
                </a:xfrm>
                <a:custGeom>
                  <a:avLst/>
                  <a:gdLst>
                    <a:gd name="connsiteX0" fmla="*/ 471075 w 1708215"/>
                    <a:gd name="connsiteY0" fmla="*/ 523268 h 1057828"/>
                    <a:gd name="connsiteX1" fmla="*/ 1139816 w 1708215"/>
                    <a:gd name="connsiteY1" fmla="*/ 25124 h 1057828"/>
                    <a:gd name="connsiteX2" fmla="*/ 1303589 w 1708215"/>
                    <a:gd name="connsiteY2" fmla="*/ 107011 h 1057828"/>
                    <a:gd name="connsiteX3" fmla="*/ 907804 w 1708215"/>
                    <a:gd name="connsiteY3" fmla="*/ 393614 h 1057828"/>
                    <a:gd name="connsiteX4" fmla="*/ 935099 w 1708215"/>
                    <a:gd name="connsiteY4" fmla="*/ 530091 h 1057828"/>
                    <a:gd name="connsiteX5" fmla="*/ 1556072 w 1708215"/>
                    <a:gd name="connsiteY5" fmla="*/ 72891 h 1057828"/>
                    <a:gd name="connsiteX6" fmla="*/ 1624311 w 1708215"/>
                    <a:gd name="connsiteY6" fmla="*/ 216193 h 1057828"/>
                    <a:gd name="connsiteX7" fmla="*/ 532490 w 1708215"/>
                    <a:gd name="connsiteY7" fmla="*/ 1021411 h 1057828"/>
                    <a:gd name="connsiteX8" fmla="*/ 505195 w 1708215"/>
                    <a:gd name="connsiteY8" fmla="*/ 898581 h 1057828"/>
                    <a:gd name="connsiteX9" fmla="*/ 716735 w 1708215"/>
                    <a:gd name="connsiteY9" fmla="*/ 707512 h 1057828"/>
                    <a:gd name="connsiteX10" fmla="*/ 655320 w 1708215"/>
                    <a:gd name="connsiteY10" fmla="*/ 605154 h 1057828"/>
                    <a:gd name="connsiteX11" fmla="*/ 95762 w 1708215"/>
                    <a:gd name="connsiteY11" fmla="*/ 980468 h 1057828"/>
                    <a:gd name="connsiteX12" fmla="*/ 34347 w 1708215"/>
                    <a:gd name="connsiteY12" fmla="*/ 823518 h 1057828"/>
                    <a:gd name="connsiteX13" fmla="*/ 471075 w 1708215"/>
                    <a:gd name="connsiteY13" fmla="*/ 523268 h 10578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08215" h="1057828">
                      <a:moveTo>
                        <a:pt x="471075" y="523268"/>
                      </a:moveTo>
                      <a:cubicBezTo>
                        <a:pt x="655320" y="390202"/>
                        <a:pt x="1001064" y="94500"/>
                        <a:pt x="1139816" y="25124"/>
                      </a:cubicBezTo>
                      <a:cubicBezTo>
                        <a:pt x="1278568" y="-44252"/>
                        <a:pt x="1342258" y="45596"/>
                        <a:pt x="1303589" y="107011"/>
                      </a:cubicBezTo>
                      <a:cubicBezTo>
                        <a:pt x="1264920" y="168426"/>
                        <a:pt x="969219" y="323101"/>
                        <a:pt x="907804" y="393614"/>
                      </a:cubicBezTo>
                      <a:cubicBezTo>
                        <a:pt x="846389" y="464127"/>
                        <a:pt x="827054" y="583545"/>
                        <a:pt x="935099" y="530091"/>
                      </a:cubicBezTo>
                      <a:cubicBezTo>
                        <a:pt x="1043144" y="476637"/>
                        <a:pt x="1441203" y="125207"/>
                        <a:pt x="1556072" y="72891"/>
                      </a:cubicBezTo>
                      <a:cubicBezTo>
                        <a:pt x="1670941" y="20575"/>
                        <a:pt x="1794908" y="58106"/>
                        <a:pt x="1624311" y="216193"/>
                      </a:cubicBezTo>
                      <a:cubicBezTo>
                        <a:pt x="1453714" y="374280"/>
                        <a:pt x="719009" y="907680"/>
                        <a:pt x="532490" y="1021411"/>
                      </a:cubicBezTo>
                      <a:cubicBezTo>
                        <a:pt x="345971" y="1135142"/>
                        <a:pt x="474488" y="950897"/>
                        <a:pt x="505195" y="898581"/>
                      </a:cubicBezTo>
                      <a:cubicBezTo>
                        <a:pt x="535902" y="846265"/>
                        <a:pt x="691714" y="756417"/>
                        <a:pt x="716735" y="707512"/>
                      </a:cubicBezTo>
                      <a:cubicBezTo>
                        <a:pt x="741756" y="658608"/>
                        <a:pt x="758815" y="559661"/>
                        <a:pt x="655320" y="605154"/>
                      </a:cubicBezTo>
                      <a:cubicBezTo>
                        <a:pt x="551825" y="650647"/>
                        <a:pt x="199257" y="944074"/>
                        <a:pt x="95762" y="980468"/>
                      </a:cubicBezTo>
                      <a:cubicBezTo>
                        <a:pt x="-7733" y="1016862"/>
                        <a:pt x="-25930" y="898581"/>
                        <a:pt x="34347" y="823518"/>
                      </a:cubicBezTo>
                      <a:cubicBezTo>
                        <a:pt x="94624" y="748455"/>
                        <a:pt x="286830" y="656334"/>
                        <a:pt x="471075" y="52326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97" name="Forme libre : forme 196">
                  <a:extLst>
                    <a:ext uri="{FF2B5EF4-FFF2-40B4-BE49-F238E27FC236}">
                      <a16:creationId xmlns:a16="http://schemas.microsoft.com/office/drawing/2014/main" id="{2DFD793D-FAB9-469F-BC93-6998E7A67D32}"/>
                    </a:ext>
                  </a:extLst>
                </p:cNvPr>
                <p:cNvSpPr/>
                <p:nvPr/>
              </p:nvSpPr>
              <p:spPr>
                <a:xfrm rot="16671625">
                  <a:off x="4797718" y="2937600"/>
                  <a:ext cx="1194146" cy="585907"/>
                </a:xfrm>
                <a:custGeom>
                  <a:avLst/>
                  <a:gdLst>
                    <a:gd name="connsiteX0" fmla="*/ 471075 w 1708215"/>
                    <a:gd name="connsiteY0" fmla="*/ 523268 h 1057828"/>
                    <a:gd name="connsiteX1" fmla="*/ 1139816 w 1708215"/>
                    <a:gd name="connsiteY1" fmla="*/ 25124 h 1057828"/>
                    <a:gd name="connsiteX2" fmla="*/ 1303589 w 1708215"/>
                    <a:gd name="connsiteY2" fmla="*/ 107011 h 1057828"/>
                    <a:gd name="connsiteX3" fmla="*/ 907804 w 1708215"/>
                    <a:gd name="connsiteY3" fmla="*/ 393614 h 1057828"/>
                    <a:gd name="connsiteX4" fmla="*/ 935099 w 1708215"/>
                    <a:gd name="connsiteY4" fmla="*/ 530091 h 1057828"/>
                    <a:gd name="connsiteX5" fmla="*/ 1556072 w 1708215"/>
                    <a:gd name="connsiteY5" fmla="*/ 72891 h 1057828"/>
                    <a:gd name="connsiteX6" fmla="*/ 1624311 w 1708215"/>
                    <a:gd name="connsiteY6" fmla="*/ 216193 h 1057828"/>
                    <a:gd name="connsiteX7" fmla="*/ 532490 w 1708215"/>
                    <a:gd name="connsiteY7" fmla="*/ 1021411 h 1057828"/>
                    <a:gd name="connsiteX8" fmla="*/ 505195 w 1708215"/>
                    <a:gd name="connsiteY8" fmla="*/ 898581 h 1057828"/>
                    <a:gd name="connsiteX9" fmla="*/ 716735 w 1708215"/>
                    <a:gd name="connsiteY9" fmla="*/ 707512 h 1057828"/>
                    <a:gd name="connsiteX10" fmla="*/ 655320 w 1708215"/>
                    <a:gd name="connsiteY10" fmla="*/ 605154 h 1057828"/>
                    <a:gd name="connsiteX11" fmla="*/ 95762 w 1708215"/>
                    <a:gd name="connsiteY11" fmla="*/ 980468 h 1057828"/>
                    <a:gd name="connsiteX12" fmla="*/ 34347 w 1708215"/>
                    <a:gd name="connsiteY12" fmla="*/ 823518 h 1057828"/>
                    <a:gd name="connsiteX13" fmla="*/ 471075 w 1708215"/>
                    <a:gd name="connsiteY13" fmla="*/ 523268 h 10578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08215" h="1057828">
                      <a:moveTo>
                        <a:pt x="471075" y="523268"/>
                      </a:moveTo>
                      <a:cubicBezTo>
                        <a:pt x="655320" y="390202"/>
                        <a:pt x="1001064" y="94500"/>
                        <a:pt x="1139816" y="25124"/>
                      </a:cubicBezTo>
                      <a:cubicBezTo>
                        <a:pt x="1278568" y="-44252"/>
                        <a:pt x="1342258" y="45596"/>
                        <a:pt x="1303589" y="107011"/>
                      </a:cubicBezTo>
                      <a:cubicBezTo>
                        <a:pt x="1264920" y="168426"/>
                        <a:pt x="969219" y="323101"/>
                        <a:pt x="907804" y="393614"/>
                      </a:cubicBezTo>
                      <a:cubicBezTo>
                        <a:pt x="846389" y="464127"/>
                        <a:pt x="827054" y="583545"/>
                        <a:pt x="935099" y="530091"/>
                      </a:cubicBezTo>
                      <a:cubicBezTo>
                        <a:pt x="1043144" y="476637"/>
                        <a:pt x="1441203" y="125207"/>
                        <a:pt x="1556072" y="72891"/>
                      </a:cubicBezTo>
                      <a:cubicBezTo>
                        <a:pt x="1670941" y="20575"/>
                        <a:pt x="1794908" y="58106"/>
                        <a:pt x="1624311" y="216193"/>
                      </a:cubicBezTo>
                      <a:cubicBezTo>
                        <a:pt x="1453714" y="374280"/>
                        <a:pt x="719009" y="907680"/>
                        <a:pt x="532490" y="1021411"/>
                      </a:cubicBezTo>
                      <a:cubicBezTo>
                        <a:pt x="345971" y="1135142"/>
                        <a:pt x="474488" y="950897"/>
                        <a:pt x="505195" y="898581"/>
                      </a:cubicBezTo>
                      <a:cubicBezTo>
                        <a:pt x="535902" y="846265"/>
                        <a:pt x="691714" y="756417"/>
                        <a:pt x="716735" y="707512"/>
                      </a:cubicBezTo>
                      <a:cubicBezTo>
                        <a:pt x="741756" y="658608"/>
                        <a:pt x="758815" y="559661"/>
                        <a:pt x="655320" y="605154"/>
                      </a:cubicBezTo>
                      <a:cubicBezTo>
                        <a:pt x="551825" y="650647"/>
                        <a:pt x="199257" y="944074"/>
                        <a:pt x="95762" y="980468"/>
                      </a:cubicBezTo>
                      <a:cubicBezTo>
                        <a:pt x="-7733" y="1016862"/>
                        <a:pt x="-25930" y="898581"/>
                        <a:pt x="34347" y="823518"/>
                      </a:cubicBezTo>
                      <a:cubicBezTo>
                        <a:pt x="94624" y="748455"/>
                        <a:pt x="286830" y="656334"/>
                        <a:pt x="471075" y="52326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191" name="Flèche : droite 190">
                <a:extLst>
                  <a:ext uri="{FF2B5EF4-FFF2-40B4-BE49-F238E27FC236}">
                    <a16:creationId xmlns:a16="http://schemas.microsoft.com/office/drawing/2014/main" id="{4FC50CA9-F262-4688-85A7-87BA10FB5B75}"/>
                  </a:ext>
                </a:extLst>
              </p:cNvPr>
              <p:cNvSpPr/>
              <p:nvPr/>
            </p:nvSpPr>
            <p:spPr>
              <a:xfrm rot="2278700">
                <a:off x="11216461" y="1149354"/>
                <a:ext cx="297140" cy="250971"/>
              </a:xfrm>
              <a:prstGeom prst="rightArrow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88" name="Ellipse 187">
              <a:extLst>
                <a:ext uri="{FF2B5EF4-FFF2-40B4-BE49-F238E27FC236}">
                  <a16:creationId xmlns:a16="http://schemas.microsoft.com/office/drawing/2014/main" id="{FA288892-2260-4515-9CA7-62D793BED883}"/>
                </a:ext>
              </a:extLst>
            </p:cNvPr>
            <p:cNvSpPr/>
            <p:nvPr/>
          </p:nvSpPr>
          <p:spPr>
            <a:xfrm>
              <a:off x="11488420" y="1343660"/>
              <a:ext cx="122385" cy="135766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5" name="Tableau 6">
            <a:extLst>
              <a:ext uri="{FF2B5EF4-FFF2-40B4-BE49-F238E27FC236}">
                <a16:creationId xmlns:a16="http://schemas.microsoft.com/office/drawing/2014/main" id="{47114A4E-1C77-4898-99E9-18133C6E4A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037205"/>
              </p:ext>
            </p:extLst>
          </p:nvPr>
        </p:nvGraphicFramePr>
        <p:xfrm>
          <a:off x="3395278" y="2821309"/>
          <a:ext cx="6823492" cy="1083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5873">
                  <a:extLst>
                    <a:ext uri="{9D8B030D-6E8A-4147-A177-3AD203B41FA5}">
                      <a16:colId xmlns:a16="http://schemas.microsoft.com/office/drawing/2014/main" val="2787816773"/>
                    </a:ext>
                  </a:extLst>
                </a:gridCol>
                <a:gridCol w="1705873">
                  <a:extLst>
                    <a:ext uri="{9D8B030D-6E8A-4147-A177-3AD203B41FA5}">
                      <a16:colId xmlns:a16="http://schemas.microsoft.com/office/drawing/2014/main" val="27458478"/>
                    </a:ext>
                  </a:extLst>
                </a:gridCol>
                <a:gridCol w="1705873">
                  <a:extLst>
                    <a:ext uri="{9D8B030D-6E8A-4147-A177-3AD203B41FA5}">
                      <a16:colId xmlns:a16="http://schemas.microsoft.com/office/drawing/2014/main" val="2819912288"/>
                    </a:ext>
                  </a:extLst>
                </a:gridCol>
                <a:gridCol w="1705873">
                  <a:extLst>
                    <a:ext uri="{9D8B030D-6E8A-4147-A177-3AD203B41FA5}">
                      <a16:colId xmlns:a16="http://schemas.microsoft.com/office/drawing/2014/main" val="1517830309"/>
                    </a:ext>
                  </a:extLst>
                </a:gridCol>
              </a:tblGrid>
              <a:tr h="161050">
                <a:tc rowSpan="2"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Voriconazole</a:t>
                      </a:r>
                    </a:p>
                  </a:txBody>
                  <a:tcPr marL="70394" marR="70394" marT="35197" marB="35197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IV</a:t>
                      </a:r>
                    </a:p>
                  </a:txBody>
                  <a:tcPr marL="70394" marR="70394" marT="35197" marB="35197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Oral</a:t>
                      </a:r>
                    </a:p>
                  </a:txBody>
                  <a:tcPr marL="70394" marR="70394" marT="35197" marB="35197"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535440"/>
                  </a:ext>
                </a:extLst>
              </a:tr>
              <a:tr h="174167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&gt; 40 kg</a:t>
                      </a:r>
                    </a:p>
                  </a:txBody>
                  <a:tcPr marL="70394" marR="70394" marT="35197" marB="351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&lt; 40 kg</a:t>
                      </a:r>
                    </a:p>
                  </a:txBody>
                  <a:tcPr marL="70394" marR="70394" marT="35197" marB="35197" anchor="ctr"/>
                </a:tc>
                <a:extLst>
                  <a:ext uri="{0D108BD9-81ED-4DB2-BD59-A6C34878D82A}">
                    <a16:rowId xmlns:a16="http://schemas.microsoft.com/office/drawing/2014/main" val="644665132"/>
                  </a:ext>
                </a:extLst>
              </a:tr>
              <a:tr h="276478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Dose charge (J1)</a:t>
                      </a:r>
                    </a:p>
                  </a:txBody>
                  <a:tcPr marL="70394" marR="70394" marT="35197" marB="351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6 mg/kg/12h</a:t>
                      </a:r>
                    </a:p>
                  </a:txBody>
                  <a:tcPr marL="70394" marR="70394" marT="35197" marB="351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400 mg/12h</a:t>
                      </a:r>
                    </a:p>
                  </a:txBody>
                  <a:tcPr marL="70394" marR="70394" marT="35197" marB="3519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200 mg/12h</a:t>
                      </a:r>
                    </a:p>
                  </a:txBody>
                  <a:tcPr marL="70394" marR="70394" marT="35197" marB="35197" anchor="ctr"/>
                </a:tc>
                <a:extLst>
                  <a:ext uri="{0D108BD9-81ED-4DB2-BD59-A6C34878D82A}">
                    <a16:rowId xmlns:a16="http://schemas.microsoft.com/office/drawing/2014/main" val="111962283"/>
                  </a:ext>
                </a:extLst>
              </a:tr>
              <a:tr h="300617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Dose entretien</a:t>
                      </a:r>
                    </a:p>
                  </a:txBody>
                  <a:tcPr marL="70394" marR="70394" marT="35197" marB="3519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4 mg/kg/12h</a:t>
                      </a:r>
                    </a:p>
                  </a:txBody>
                  <a:tcPr marL="70394" marR="70394" marT="35197" marB="3519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200 mg/12h</a:t>
                      </a:r>
                    </a:p>
                  </a:txBody>
                  <a:tcPr marL="70394" marR="70394" marT="35197" marB="3519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100 mg/12h</a:t>
                      </a:r>
                    </a:p>
                  </a:txBody>
                  <a:tcPr marL="70394" marR="70394" marT="35197" marB="35197" anchor="ctr"/>
                </a:tc>
                <a:extLst>
                  <a:ext uri="{0D108BD9-81ED-4DB2-BD59-A6C34878D82A}">
                    <a16:rowId xmlns:a16="http://schemas.microsoft.com/office/drawing/2014/main" val="3685036004"/>
                  </a:ext>
                </a:extLst>
              </a:tr>
            </a:tbl>
          </a:graphicData>
        </a:graphic>
      </p:graphicFrame>
      <p:graphicFrame>
        <p:nvGraphicFramePr>
          <p:cNvPr id="152" name="Tableau 6">
            <a:extLst>
              <a:ext uri="{FF2B5EF4-FFF2-40B4-BE49-F238E27FC236}">
                <a16:creationId xmlns:a16="http://schemas.microsoft.com/office/drawing/2014/main" id="{47114A4E-1C77-4898-99E9-18133C6E4A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801743"/>
              </p:ext>
            </p:extLst>
          </p:nvPr>
        </p:nvGraphicFramePr>
        <p:xfrm>
          <a:off x="3431855" y="4052850"/>
          <a:ext cx="5117619" cy="1060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5873">
                  <a:extLst>
                    <a:ext uri="{9D8B030D-6E8A-4147-A177-3AD203B41FA5}">
                      <a16:colId xmlns:a16="http://schemas.microsoft.com/office/drawing/2014/main" val="2787816773"/>
                    </a:ext>
                  </a:extLst>
                </a:gridCol>
                <a:gridCol w="1705873">
                  <a:extLst>
                    <a:ext uri="{9D8B030D-6E8A-4147-A177-3AD203B41FA5}">
                      <a16:colId xmlns:a16="http://schemas.microsoft.com/office/drawing/2014/main" val="27458478"/>
                    </a:ext>
                  </a:extLst>
                </a:gridCol>
                <a:gridCol w="1705873">
                  <a:extLst>
                    <a:ext uri="{9D8B030D-6E8A-4147-A177-3AD203B41FA5}">
                      <a16:colId xmlns:a16="http://schemas.microsoft.com/office/drawing/2014/main" val="2819912288"/>
                    </a:ext>
                  </a:extLst>
                </a:gridCol>
              </a:tblGrid>
              <a:tr h="161050">
                <a:tc rowSpan="2">
                  <a:txBody>
                    <a:bodyPr/>
                    <a:lstStyle/>
                    <a:p>
                      <a:pPr algn="ctr"/>
                      <a:r>
                        <a:rPr lang="fr-FR" sz="1400" dirty="0" err="1">
                          <a:solidFill>
                            <a:schemeClr val="tx1"/>
                          </a:solidFill>
                        </a:rPr>
                        <a:t>Posaconazole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marL="70394" marR="70394" marT="35197" marB="35197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IV</a:t>
                      </a:r>
                    </a:p>
                  </a:txBody>
                  <a:tcPr marL="70394" marR="70394" marT="35197" marB="351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Oral</a:t>
                      </a:r>
                    </a:p>
                  </a:txBody>
                  <a:tcPr marL="70394" marR="70394" marT="35197" marB="35197" anchor="ctr"/>
                </a:tc>
                <a:extLst>
                  <a:ext uri="{0D108BD9-81ED-4DB2-BD59-A6C34878D82A}">
                    <a16:rowId xmlns:a16="http://schemas.microsoft.com/office/drawing/2014/main" val="3156535440"/>
                  </a:ext>
                </a:extLst>
              </a:tr>
              <a:tr h="174167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Cp gastro-résistant</a:t>
                      </a:r>
                    </a:p>
                  </a:txBody>
                  <a:tcPr marL="70394" marR="70394" marT="35197" marB="35197" anchor="ctr"/>
                </a:tc>
                <a:extLst>
                  <a:ext uri="{0D108BD9-81ED-4DB2-BD59-A6C34878D82A}">
                    <a16:rowId xmlns:a16="http://schemas.microsoft.com/office/drawing/2014/main" val="644665132"/>
                  </a:ext>
                </a:extLst>
              </a:tr>
              <a:tr h="234544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Dose charge (J1)</a:t>
                      </a:r>
                    </a:p>
                  </a:txBody>
                  <a:tcPr marL="70394" marR="70394" marT="35197" marB="351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300 mg x2/j*</a:t>
                      </a:r>
                    </a:p>
                  </a:txBody>
                  <a:tcPr marL="70394" marR="70394" marT="35197" marB="351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300 mg x2/j*</a:t>
                      </a:r>
                    </a:p>
                  </a:txBody>
                  <a:tcPr marL="70394" marR="70394" marT="35197" marB="35197" anchor="ctr"/>
                </a:tc>
                <a:extLst>
                  <a:ext uri="{0D108BD9-81ED-4DB2-BD59-A6C34878D82A}">
                    <a16:rowId xmlns:a16="http://schemas.microsoft.com/office/drawing/2014/main" val="111962283"/>
                  </a:ext>
                </a:extLst>
              </a:tr>
              <a:tr h="300617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Dose entretien</a:t>
                      </a:r>
                    </a:p>
                  </a:txBody>
                  <a:tcPr marL="70394" marR="70394" marT="35197" marB="3519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300 mg /j*</a:t>
                      </a:r>
                    </a:p>
                  </a:txBody>
                  <a:tcPr marL="70394" marR="70394" marT="35197" marB="3519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300 mg /j*</a:t>
                      </a:r>
                    </a:p>
                  </a:txBody>
                  <a:tcPr marL="70394" marR="70394" marT="35197" marB="35197" anchor="ctr"/>
                </a:tc>
                <a:extLst>
                  <a:ext uri="{0D108BD9-81ED-4DB2-BD59-A6C34878D82A}">
                    <a16:rowId xmlns:a16="http://schemas.microsoft.com/office/drawing/2014/main" val="3685036004"/>
                  </a:ext>
                </a:extLst>
              </a:tr>
            </a:tbl>
          </a:graphicData>
        </a:graphic>
      </p:graphicFrame>
      <p:graphicFrame>
        <p:nvGraphicFramePr>
          <p:cNvPr id="153" name="Tableau 6">
            <a:extLst>
              <a:ext uri="{FF2B5EF4-FFF2-40B4-BE49-F238E27FC236}">
                <a16:creationId xmlns:a16="http://schemas.microsoft.com/office/drawing/2014/main" id="{47114A4E-1C77-4898-99E9-18133C6E4A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517481"/>
              </p:ext>
            </p:extLst>
          </p:nvPr>
        </p:nvGraphicFramePr>
        <p:xfrm>
          <a:off x="3395278" y="5459991"/>
          <a:ext cx="5117619" cy="1107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6916">
                  <a:extLst>
                    <a:ext uri="{9D8B030D-6E8A-4147-A177-3AD203B41FA5}">
                      <a16:colId xmlns:a16="http://schemas.microsoft.com/office/drawing/2014/main" val="2787816773"/>
                    </a:ext>
                  </a:extLst>
                </a:gridCol>
                <a:gridCol w="1564830">
                  <a:extLst>
                    <a:ext uri="{9D8B030D-6E8A-4147-A177-3AD203B41FA5}">
                      <a16:colId xmlns:a16="http://schemas.microsoft.com/office/drawing/2014/main" val="27458478"/>
                    </a:ext>
                  </a:extLst>
                </a:gridCol>
                <a:gridCol w="1705873">
                  <a:extLst>
                    <a:ext uri="{9D8B030D-6E8A-4147-A177-3AD203B41FA5}">
                      <a16:colId xmlns:a16="http://schemas.microsoft.com/office/drawing/2014/main" val="2819912288"/>
                    </a:ext>
                  </a:extLst>
                </a:gridCol>
              </a:tblGrid>
              <a:tr h="161050">
                <a:tc rowSpan="2">
                  <a:txBody>
                    <a:bodyPr/>
                    <a:lstStyle/>
                    <a:p>
                      <a:pPr algn="ctr"/>
                      <a:r>
                        <a:rPr lang="fr-FR" sz="1400" dirty="0" err="1">
                          <a:solidFill>
                            <a:schemeClr val="tx1"/>
                          </a:solidFill>
                        </a:rPr>
                        <a:t>Isavuconazole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fr-FR" sz="1100" dirty="0" err="1">
                          <a:solidFill>
                            <a:schemeClr val="tx1"/>
                          </a:solidFill>
                        </a:rPr>
                        <a:t>ATUn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70394" marR="70394" marT="35197" marB="35197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IV</a:t>
                      </a:r>
                    </a:p>
                  </a:txBody>
                  <a:tcPr marL="70394" marR="70394" marT="35197" marB="351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Oral</a:t>
                      </a:r>
                    </a:p>
                  </a:txBody>
                  <a:tcPr marL="70394" marR="70394" marT="35197" marB="35197" anchor="ctr"/>
                </a:tc>
                <a:extLst>
                  <a:ext uri="{0D108BD9-81ED-4DB2-BD59-A6C34878D82A}">
                    <a16:rowId xmlns:a16="http://schemas.microsoft.com/office/drawing/2014/main" val="3156535440"/>
                  </a:ext>
                </a:extLst>
              </a:tr>
              <a:tr h="174167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Gélules</a:t>
                      </a:r>
                    </a:p>
                  </a:txBody>
                  <a:tcPr marL="70394" marR="70394" marT="35197" marB="35197" anchor="ctr"/>
                </a:tc>
                <a:extLst>
                  <a:ext uri="{0D108BD9-81ED-4DB2-BD59-A6C34878D82A}">
                    <a16:rowId xmlns:a16="http://schemas.microsoft.com/office/drawing/2014/main" val="644665132"/>
                  </a:ext>
                </a:extLst>
              </a:tr>
              <a:tr h="300617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Dose charge (J1,</a:t>
                      </a:r>
                      <a:r>
                        <a:rPr lang="fr-FR" sz="1200" baseline="0" dirty="0"/>
                        <a:t> J2)</a:t>
                      </a:r>
                      <a:endParaRPr lang="fr-FR" sz="1200" dirty="0"/>
                    </a:p>
                  </a:txBody>
                  <a:tcPr marL="70394" marR="70394" marT="35197" marB="351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200 mg</a:t>
                      </a:r>
                      <a:r>
                        <a:rPr lang="fr-FR" sz="1200" baseline="0" dirty="0"/>
                        <a:t> x3 /j</a:t>
                      </a:r>
                      <a:endParaRPr lang="fr-FR" sz="1200" dirty="0"/>
                    </a:p>
                  </a:txBody>
                  <a:tcPr marL="70394" marR="70394" marT="35197" marB="351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200 mg</a:t>
                      </a:r>
                      <a:r>
                        <a:rPr lang="fr-FR" sz="1200" baseline="0" dirty="0"/>
                        <a:t> x3 /j</a:t>
                      </a:r>
                      <a:endParaRPr lang="fr-FR" sz="1200" dirty="0"/>
                    </a:p>
                  </a:txBody>
                  <a:tcPr marL="70394" marR="70394" marT="35197" marB="35197" anchor="ctr"/>
                </a:tc>
                <a:extLst>
                  <a:ext uri="{0D108BD9-81ED-4DB2-BD59-A6C34878D82A}">
                    <a16:rowId xmlns:a16="http://schemas.microsoft.com/office/drawing/2014/main" val="111962283"/>
                  </a:ext>
                </a:extLst>
              </a:tr>
              <a:tr h="300617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Dose entretien</a:t>
                      </a:r>
                    </a:p>
                  </a:txBody>
                  <a:tcPr marL="70394" marR="70394" marT="35197" marB="3519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200 mg</a:t>
                      </a:r>
                      <a:r>
                        <a:rPr lang="fr-FR" sz="1200" baseline="0" dirty="0"/>
                        <a:t> /j</a:t>
                      </a:r>
                      <a:endParaRPr lang="fr-FR" sz="1200" dirty="0"/>
                    </a:p>
                  </a:txBody>
                  <a:tcPr marL="70394" marR="70394" marT="35197" marB="3519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200 mg</a:t>
                      </a:r>
                      <a:r>
                        <a:rPr lang="fr-FR" sz="1200" baseline="0" dirty="0"/>
                        <a:t> /j</a:t>
                      </a:r>
                      <a:endParaRPr lang="fr-FR" sz="1200" dirty="0"/>
                    </a:p>
                  </a:txBody>
                  <a:tcPr marL="70394" marR="70394" marT="35197" marB="35197" anchor="ctr"/>
                </a:tc>
                <a:extLst>
                  <a:ext uri="{0D108BD9-81ED-4DB2-BD59-A6C34878D82A}">
                    <a16:rowId xmlns:a16="http://schemas.microsoft.com/office/drawing/2014/main" val="3685036004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7725E17B-A5D5-4615-932F-8828CA1014F9}"/>
              </a:ext>
            </a:extLst>
          </p:cNvPr>
          <p:cNvSpPr txBox="1"/>
          <p:nvPr/>
        </p:nvSpPr>
        <p:spPr>
          <a:xfrm>
            <a:off x="3395278" y="5105115"/>
            <a:ext cx="20697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*Même posologie en prophylaxie</a:t>
            </a:r>
          </a:p>
        </p:txBody>
      </p:sp>
    </p:spTree>
    <p:extLst>
      <p:ext uri="{BB962C8B-B14F-4D97-AF65-F5344CB8AC3E}">
        <p14:creationId xmlns:p14="http://schemas.microsoft.com/office/powerpoint/2010/main" val="1937285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3F6691-E82E-4550-8F8B-3B8396364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1" y="1822996"/>
            <a:ext cx="11474451" cy="6314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600" b="1" u="sng" dirty="0">
                <a:solidFill>
                  <a:schemeClr val="accent2"/>
                </a:solidFill>
              </a:rPr>
              <a:t>Spectre :</a:t>
            </a:r>
            <a:r>
              <a:rPr lang="fr-FR" sz="1600" dirty="0">
                <a:solidFill>
                  <a:schemeClr val="accent2"/>
                </a:solidFill>
              </a:rPr>
              <a:t> </a:t>
            </a:r>
            <a:r>
              <a:rPr lang="fr-FR" sz="1600" dirty="0">
                <a:solidFill>
                  <a:schemeClr val="tx1"/>
                </a:solidFill>
              </a:rPr>
              <a:t>R. acquises : pompes à efflux, modification de la cible (mutation du gène ERG11), surexpression de la cible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600" dirty="0">
                <a:solidFill>
                  <a:schemeClr val="tx1"/>
                </a:solidFill>
              </a:rPr>
              <a:t>(up-mutation) …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43C788-89AB-48FF-BA87-897ED1B2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72281" y="6232463"/>
            <a:ext cx="2844799" cy="365125"/>
          </a:xfrm>
        </p:spPr>
        <p:txBody>
          <a:bodyPr/>
          <a:lstStyle/>
          <a:p>
            <a:r>
              <a:rPr lang="fr-FR" dirty="0"/>
              <a:t>04/02/2020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E848437A-4588-495B-9D70-E35568B8C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fr-FR" dirty="0"/>
              <a:t>Classe pharmaceutique : azolés</a:t>
            </a:r>
          </a:p>
        </p:txBody>
      </p:sp>
      <p:sp>
        <p:nvSpPr>
          <p:cNvPr id="29" name="Flèche : virage 28">
            <a:extLst>
              <a:ext uri="{FF2B5EF4-FFF2-40B4-BE49-F238E27FC236}">
                <a16:creationId xmlns:a16="http://schemas.microsoft.com/office/drawing/2014/main" id="{D803F780-0B31-4EF9-8811-45540EB948B7}"/>
              </a:ext>
            </a:extLst>
          </p:cNvPr>
          <p:cNvSpPr/>
          <p:nvPr/>
        </p:nvSpPr>
        <p:spPr>
          <a:xfrm flipV="1">
            <a:off x="787524" y="6309373"/>
            <a:ext cx="1679670" cy="40194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aphicFrame>
        <p:nvGraphicFramePr>
          <p:cNvPr id="45" name="Tableau 23">
            <a:extLst>
              <a:ext uri="{FF2B5EF4-FFF2-40B4-BE49-F238E27FC236}">
                <a16:creationId xmlns:a16="http://schemas.microsoft.com/office/drawing/2014/main" id="{D6A14120-892A-4EFC-BD4A-A08588DD4B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297620"/>
              </p:ext>
            </p:extLst>
          </p:nvPr>
        </p:nvGraphicFramePr>
        <p:xfrm>
          <a:off x="4379648" y="2465491"/>
          <a:ext cx="1689754" cy="3508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9754">
                  <a:extLst>
                    <a:ext uri="{9D8B030D-6E8A-4147-A177-3AD203B41FA5}">
                      <a16:colId xmlns:a16="http://schemas.microsoft.com/office/drawing/2014/main" val="3086531559"/>
                    </a:ext>
                  </a:extLst>
                </a:gridCol>
              </a:tblGrid>
              <a:tr h="33785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u="sng" dirty="0" err="1"/>
                        <a:t>Itraconazole</a:t>
                      </a:r>
                      <a:endParaRPr lang="fr-FR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286915"/>
                  </a:ext>
                </a:extLst>
              </a:tr>
              <a:tr h="81079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dirty="0">
                          <a:solidFill>
                            <a:schemeClr val="bg1"/>
                          </a:solidFill>
                        </a:rPr>
                        <a:t>Fongistatique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936134"/>
                  </a:ext>
                </a:extLst>
              </a:tr>
              <a:tr h="55289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dirty="0">
                          <a:solidFill>
                            <a:schemeClr val="bg1"/>
                          </a:solidFill>
                        </a:rPr>
                        <a:t>Fongicide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96048"/>
                  </a:ext>
                </a:extLst>
              </a:tr>
              <a:tr h="1468873">
                <a:tc>
                  <a:txBody>
                    <a:bodyPr/>
                    <a:lstStyle/>
                    <a:p>
                      <a:pPr algn="ctr"/>
                      <a:endParaRPr lang="fr-FR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332077"/>
                  </a:ext>
                </a:extLst>
              </a:tr>
              <a:tr h="337858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bg1"/>
                          </a:solidFill>
                        </a:rPr>
                        <a:t>Efficace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17492"/>
                  </a:ext>
                </a:extLst>
              </a:tr>
            </a:tbl>
          </a:graphicData>
        </a:graphic>
      </p:graphicFrame>
      <p:graphicFrame>
        <p:nvGraphicFramePr>
          <p:cNvPr id="46" name="Tableau 23">
            <a:extLst>
              <a:ext uri="{FF2B5EF4-FFF2-40B4-BE49-F238E27FC236}">
                <a16:creationId xmlns:a16="http://schemas.microsoft.com/office/drawing/2014/main" id="{F9FCA4AE-87B5-43DB-84B9-6A98D48363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524798"/>
              </p:ext>
            </p:extLst>
          </p:nvPr>
        </p:nvGraphicFramePr>
        <p:xfrm>
          <a:off x="6059422" y="2477407"/>
          <a:ext cx="2212513" cy="3496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2513">
                  <a:extLst>
                    <a:ext uri="{9D8B030D-6E8A-4147-A177-3AD203B41FA5}">
                      <a16:colId xmlns:a16="http://schemas.microsoft.com/office/drawing/2014/main" val="3585796220"/>
                    </a:ext>
                  </a:extLst>
                </a:gridCol>
              </a:tblGrid>
              <a:tr h="33681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u="sng" dirty="0"/>
                        <a:t>Voriconazole</a:t>
                      </a:r>
                      <a:endParaRPr lang="fr-FR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286915"/>
                  </a:ext>
                </a:extLst>
              </a:tr>
              <a:tr h="44421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dirty="0">
                          <a:solidFill>
                            <a:schemeClr val="bg1"/>
                          </a:solidFill>
                        </a:rPr>
                        <a:t>Fongistatique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936134"/>
                  </a:ext>
                </a:extLst>
              </a:tr>
              <a:tr h="3611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793998"/>
                  </a:ext>
                </a:extLst>
              </a:tr>
              <a:tr h="58177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dirty="0">
                          <a:solidFill>
                            <a:schemeClr val="bg1"/>
                          </a:solidFill>
                        </a:rPr>
                        <a:t>Fongicide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1400" b="0" i="0" dirty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fr-FR" sz="1400" b="0" i="1" dirty="0">
                          <a:solidFill>
                            <a:schemeClr val="bg1"/>
                          </a:solidFill>
                        </a:rPr>
                        <a:t>A. </a:t>
                      </a:r>
                      <a:r>
                        <a:rPr lang="fr-FR" sz="1400" b="0" i="1" dirty="0" err="1">
                          <a:solidFill>
                            <a:schemeClr val="bg1"/>
                          </a:solidFill>
                        </a:rPr>
                        <a:t>fumigatus</a:t>
                      </a:r>
                      <a:r>
                        <a:rPr lang="fr-FR" sz="1400" b="0" i="1" dirty="0">
                          <a:solidFill>
                            <a:schemeClr val="bg1"/>
                          </a:solidFill>
                        </a:rPr>
                        <a:t>/A. </a:t>
                      </a:r>
                      <a:r>
                        <a:rPr lang="fr-FR" sz="1400" b="0" i="1" dirty="0" err="1">
                          <a:solidFill>
                            <a:schemeClr val="bg1"/>
                          </a:solidFill>
                        </a:rPr>
                        <a:t>flavus</a:t>
                      </a:r>
                      <a:r>
                        <a:rPr lang="fr-FR" sz="1400" b="0" i="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fr-FR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96048"/>
                  </a:ext>
                </a:extLst>
              </a:tr>
              <a:tr h="716817">
                <a:tc>
                  <a:txBody>
                    <a:bodyPr/>
                    <a:lstStyle/>
                    <a:p>
                      <a:pPr algn="ctr"/>
                      <a:r>
                        <a:rPr lang="fr-FR" sz="1600" b="0" i="0" dirty="0">
                          <a:solidFill>
                            <a:schemeClr val="bg1"/>
                          </a:solidFill>
                        </a:rPr>
                        <a:t>+/- efficace 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332077"/>
                  </a:ext>
                </a:extLst>
              </a:tr>
              <a:tr h="105564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429728"/>
                  </a:ext>
                </a:extLst>
              </a:tr>
            </a:tbl>
          </a:graphicData>
        </a:graphic>
      </p:graphicFrame>
      <p:graphicFrame>
        <p:nvGraphicFramePr>
          <p:cNvPr id="47" name="Tableau 23">
            <a:extLst>
              <a:ext uri="{FF2B5EF4-FFF2-40B4-BE49-F238E27FC236}">
                <a16:creationId xmlns:a16="http://schemas.microsoft.com/office/drawing/2014/main" id="{6F7ECCD6-EF26-4A3A-A310-9A1BD0C7C3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566133"/>
              </p:ext>
            </p:extLst>
          </p:nvPr>
        </p:nvGraphicFramePr>
        <p:xfrm>
          <a:off x="490810" y="2477407"/>
          <a:ext cx="2264853" cy="3508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33">
                  <a:extLst>
                    <a:ext uri="{9D8B030D-6E8A-4147-A177-3AD203B41FA5}">
                      <a16:colId xmlns:a16="http://schemas.microsoft.com/office/drawing/2014/main" val="1113936971"/>
                    </a:ext>
                  </a:extLst>
                </a:gridCol>
                <a:gridCol w="1838120">
                  <a:extLst>
                    <a:ext uri="{9D8B030D-6E8A-4147-A177-3AD203B41FA5}">
                      <a16:colId xmlns:a16="http://schemas.microsoft.com/office/drawing/2014/main" val="1340078880"/>
                    </a:ext>
                  </a:extLst>
                </a:gridCol>
              </a:tblGrid>
              <a:tr h="338149">
                <a:tc>
                  <a:txBody>
                    <a:bodyPr/>
                    <a:lstStyle/>
                    <a:p>
                      <a:endParaRPr lang="fr-FR" sz="1600" b="1" i="0" u="sng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286915"/>
                  </a:ext>
                </a:extLst>
              </a:tr>
              <a:tr h="492938">
                <a:tc rowSpan="2">
                  <a:txBody>
                    <a:bodyPr/>
                    <a:lstStyle/>
                    <a:p>
                      <a:r>
                        <a:rPr lang="fr-FR" sz="1600" b="1" i="0" u="sng" dirty="0">
                          <a:solidFill>
                            <a:schemeClr val="bg1"/>
                          </a:solidFill>
                        </a:rPr>
                        <a:t>Levures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1" dirty="0">
                          <a:solidFill>
                            <a:schemeClr val="tx1"/>
                          </a:solidFill>
                        </a:rPr>
                        <a:t>Candida</a:t>
                      </a:r>
                      <a:r>
                        <a:rPr lang="fr-FR" sz="1600" b="0" i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600" b="0" i="0" dirty="0" err="1">
                          <a:solidFill>
                            <a:schemeClr val="tx1"/>
                          </a:solidFill>
                        </a:rPr>
                        <a:t>sp</a:t>
                      </a:r>
                      <a:r>
                        <a:rPr lang="fr-FR" sz="1600" b="0" i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solidFill>
                      <a:srgbClr val="E9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936134"/>
                  </a:ext>
                </a:extLst>
              </a:tr>
              <a:tr h="371986">
                <a:tc vMerge="1">
                  <a:txBody>
                    <a:bodyPr/>
                    <a:lstStyle/>
                    <a:p>
                      <a:endParaRPr lang="fr-FR" b="1" i="0" u="sng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i="1" dirty="0" err="1"/>
                        <a:t>Cryptococcus</a:t>
                      </a:r>
                      <a:r>
                        <a:rPr lang="fr-FR" sz="1600" i="0" dirty="0"/>
                        <a:t> </a:t>
                      </a:r>
                      <a:r>
                        <a:rPr lang="fr-FR" sz="1600" i="0" dirty="0" err="1"/>
                        <a:t>sp</a:t>
                      </a:r>
                      <a:r>
                        <a:rPr lang="fr-FR" sz="1600" i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793998"/>
                  </a:ext>
                </a:extLst>
              </a:tr>
              <a:tr h="520888">
                <a:tc rowSpan="4">
                  <a:txBody>
                    <a:bodyPr/>
                    <a:lstStyle/>
                    <a:p>
                      <a:r>
                        <a:rPr lang="fr-FR" sz="1600" b="1" u="sng" dirty="0">
                          <a:solidFill>
                            <a:schemeClr val="bg1"/>
                          </a:solidFill>
                        </a:rPr>
                        <a:t>Filamenteux</a:t>
                      </a:r>
                    </a:p>
                  </a:txBody>
                  <a:tcPr vert="vert27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i="1" dirty="0"/>
                        <a:t>Aspergillus</a:t>
                      </a:r>
                      <a:r>
                        <a:rPr lang="fr-FR" sz="1600" i="0" dirty="0"/>
                        <a:t> </a:t>
                      </a:r>
                      <a:r>
                        <a:rPr lang="fr-FR" sz="1600" i="0" dirty="0" err="1"/>
                        <a:t>sp</a:t>
                      </a:r>
                      <a:r>
                        <a:rPr lang="fr-FR" sz="1600" i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596048"/>
                  </a:ext>
                </a:extLst>
              </a:tr>
              <a:tr h="356811">
                <a:tc vMerge="1">
                  <a:txBody>
                    <a:bodyPr/>
                    <a:lstStyle/>
                    <a:p>
                      <a:endParaRPr lang="fr-FR" b="1" u="sng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altLang="fr-FR" sz="1600" i="1" dirty="0" err="1"/>
                        <a:t>Fusarium</a:t>
                      </a:r>
                      <a:r>
                        <a:rPr lang="fr-FR" altLang="fr-FR" sz="1600" i="0" dirty="0"/>
                        <a:t> </a:t>
                      </a:r>
                      <a:r>
                        <a:rPr lang="fr-FR" altLang="fr-FR" sz="1600" i="0" dirty="0" err="1"/>
                        <a:t>sp</a:t>
                      </a:r>
                      <a:r>
                        <a:rPr lang="fr-FR" altLang="fr-FR" sz="1600" i="0" dirty="0"/>
                        <a:t>.</a:t>
                      </a:r>
                      <a:endParaRPr lang="fr-FR" sz="16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332077"/>
                  </a:ext>
                </a:extLst>
              </a:tr>
              <a:tr h="356811">
                <a:tc vMerge="1">
                  <a:txBody>
                    <a:bodyPr/>
                    <a:lstStyle/>
                    <a:p>
                      <a:endParaRPr lang="fr-FR" b="1" u="sng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altLang="fr-FR" sz="1600" i="1" dirty="0" err="1"/>
                        <a:t>Scedosporium</a:t>
                      </a:r>
                      <a:r>
                        <a:rPr lang="fr-FR" altLang="fr-FR" sz="1600" i="0" dirty="0"/>
                        <a:t> </a:t>
                      </a:r>
                      <a:r>
                        <a:rPr lang="fr-FR" altLang="fr-FR" sz="1600" i="0" dirty="0" err="1"/>
                        <a:t>sp</a:t>
                      </a:r>
                      <a:r>
                        <a:rPr lang="fr-FR" altLang="fr-FR" sz="1600" i="0" dirty="0"/>
                        <a:t>. </a:t>
                      </a:r>
                      <a:endParaRPr lang="fr-FR" sz="16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874370"/>
                  </a:ext>
                </a:extLst>
              </a:tr>
              <a:tr h="356811">
                <a:tc vMerge="1">
                  <a:txBody>
                    <a:bodyPr/>
                    <a:lstStyle/>
                    <a:p>
                      <a:endParaRPr lang="fr-FR" b="1" u="sng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600" i="1" dirty="0"/>
                        <a:t>Mucorales</a:t>
                      </a:r>
                      <a:r>
                        <a:rPr lang="fr-FR" altLang="fr-FR" sz="1600" i="0" dirty="0"/>
                        <a:t> </a:t>
                      </a:r>
                      <a:r>
                        <a:rPr lang="fr-FR" altLang="fr-FR" sz="1600" i="0" dirty="0" err="1"/>
                        <a:t>sp</a:t>
                      </a:r>
                      <a:r>
                        <a:rPr lang="fr-FR" altLang="fr-FR" sz="1600" i="0" dirty="0"/>
                        <a:t>.</a:t>
                      </a:r>
                      <a:endParaRPr lang="fr-FR" sz="16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429728"/>
                  </a:ext>
                </a:extLst>
              </a:tr>
              <a:tr h="356811">
                <a:tc rowSpan="2">
                  <a:txBody>
                    <a:bodyPr/>
                    <a:lstStyle/>
                    <a:p>
                      <a:endParaRPr lang="fr-FR" sz="16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600" dirty="0"/>
                        <a:t>Dermatophytes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763419"/>
                  </a:ext>
                </a:extLst>
              </a:tr>
              <a:tr h="356811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err="1"/>
                        <a:t>Dimorphiques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717492"/>
                  </a:ext>
                </a:extLst>
              </a:tr>
            </a:tbl>
          </a:graphicData>
        </a:graphic>
      </p:graphicFrame>
      <p:graphicFrame>
        <p:nvGraphicFramePr>
          <p:cNvPr id="48" name="Tableau 23">
            <a:extLst>
              <a:ext uri="{FF2B5EF4-FFF2-40B4-BE49-F238E27FC236}">
                <a16:creationId xmlns:a16="http://schemas.microsoft.com/office/drawing/2014/main" id="{2743C228-3312-4446-8ADF-284FDFD267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131271"/>
              </p:ext>
            </p:extLst>
          </p:nvPr>
        </p:nvGraphicFramePr>
        <p:xfrm>
          <a:off x="8275922" y="2479694"/>
          <a:ext cx="1597427" cy="3506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7427">
                  <a:extLst>
                    <a:ext uri="{9D8B030D-6E8A-4147-A177-3AD203B41FA5}">
                      <a16:colId xmlns:a16="http://schemas.microsoft.com/office/drawing/2014/main" val="1471264807"/>
                    </a:ext>
                  </a:extLst>
                </a:gridCol>
              </a:tblGrid>
              <a:tr h="33233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u="sng" dirty="0" err="1"/>
                        <a:t>Posaconazole</a:t>
                      </a:r>
                      <a:endParaRPr lang="fr-FR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286915"/>
                  </a:ext>
                </a:extLst>
              </a:tr>
              <a:tr h="4423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dirty="0">
                          <a:solidFill>
                            <a:schemeClr val="bg1"/>
                          </a:solidFill>
                        </a:rPr>
                        <a:t>Fongistatique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936134"/>
                  </a:ext>
                </a:extLst>
              </a:tr>
              <a:tr h="35883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793998"/>
                  </a:ext>
                </a:extLst>
              </a:tr>
              <a:tr h="55463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dirty="0">
                          <a:solidFill>
                            <a:schemeClr val="bg1"/>
                          </a:solidFill>
                        </a:rPr>
                        <a:t>Fongicide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96048"/>
                  </a:ext>
                </a:extLst>
              </a:tr>
              <a:tr h="117499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dirty="0">
                          <a:solidFill>
                            <a:schemeClr val="bg1"/>
                          </a:solidFill>
                        </a:rPr>
                        <a:t>+/- efficace 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332077"/>
                  </a:ext>
                </a:extLst>
              </a:tr>
              <a:tr h="64031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</a:rPr>
                        <a:t>Efficace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763419"/>
                  </a:ext>
                </a:extLst>
              </a:tr>
            </a:tbl>
          </a:graphicData>
        </a:graphic>
      </p:graphicFrame>
      <p:graphicFrame>
        <p:nvGraphicFramePr>
          <p:cNvPr id="49" name="Tableau 23">
            <a:extLst>
              <a:ext uri="{FF2B5EF4-FFF2-40B4-BE49-F238E27FC236}">
                <a16:creationId xmlns:a16="http://schemas.microsoft.com/office/drawing/2014/main" id="{71781026-0F62-4DD1-AFD3-88EABD6282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803373"/>
              </p:ext>
            </p:extLst>
          </p:nvPr>
        </p:nvGraphicFramePr>
        <p:xfrm>
          <a:off x="9877940" y="2480002"/>
          <a:ext cx="1812049" cy="3508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2049">
                  <a:extLst>
                    <a:ext uri="{9D8B030D-6E8A-4147-A177-3AD203B41FA5}">
                      <a16:colId xmlns:a16="http://schemas.microsoft.com/office/drawing/2014/main" val="3481130105"/>
                    </a:ext>
                  </a:extLst>
                </a:gridCol>
              </a:tblGrid>
              <a:tr h="33289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u="sng" dirty="0" err="1"/>
                        <a:t>Isavuconazole</a:t>
                      </a:r>
                      <a:r>
                        <a:rPr lang="fr-FR" sz="1600" b="1" u="sng" dirty="0"/>
                        <a:t> </a:t>
                      </a:r>
                      <a:endParaRPr lang="fr-FR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286915"/>
                  </a:ext>
                </a:extLst>
              </a:tr>
              <a:tr h="41964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dirty="0">
                          <a:solidFill>
                            <a:schemeClr val="bg1"/>
                          </a:solidFill>
                        </a:rPr>
                        <a:t>Fongistatique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936134"/>
                  </a:ext>
                </a:extLst>
              </a:tr>
              <a:tr h="38216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793998"/>
                  </a:ext>
                </a:extLst>
              </a:tr>
              <a:tr h="47174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dirty="0">
                          <a:solidFill>
                            <a:schemeClr val="bg1"/>
                          </a:solidFill>
                        </a:rPr>
                        <a:t>Fongicide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dirty="0">
                          <a:solidFill>
                            <a:schemeClr val="bg1"/>
                          </a:solidFill>
                        </a:rPr>
                        <a:t>(↓</a:t>
                      </a:r>
                      <a:r>
                        <a:rPr lang="fr-FR" sz="1400" b="0" i="1" dirty="0">
                          <a:solidFill>
                            <a:schemeClr val="bg1"/>
                          </a:solidFill>
                        </a:rPr>
                        <a:t> A. </a:t>
                      </a:r>
                      <a:r>
                        <a:rPr lang="fr-FR" sz="1400" b="0" i="1" dirty="0" err="1">
                          <a:solidFill>
                            <a:schemeClr val="bg1"/>
                          </a:solidFill>
                        </a:rPr>
                        <a:t>flavus</a:t>
                      </a:r>
                      <a:r>
                        <a:rPr lang="fr-FR" sz="1400" b="0" i="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96048"/>
                  </a:ext>
                </a:extLst>
              </a:tr>
              <a:tr h="121503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dirty="0">
                          <a:solidFill>
                            <a:schemeClr val="bg1"/>
                          </a:solidFill>
                        </a:rPr>
                        <a:t>+/- efficace 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332077"/>
                  </a:ext>
                </a:extLst>
              </a:tr>
              <a:tr h="60751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</a:rPr>
                        <a:t>Efficace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763419"/>
                  </a:ext>
                </a:extLst>
              </a:tr>
            </a:tbl>
          </a:graphicData>
        </a:graphic>
      </p:graphicFrame>
      <p:sp>
        <p:nvSpPr>
          <p:cNvPr id="41" name="Rectangle 40">
            <a:extLst>
              <a:ext uri="{FF2B5EF4-FFF2-40B4-BE49-F238E27FC236}">
                <a16:creationId xmlns:a16="http://schemas.microsoft.com/office/drawing/2014/main" id="{D842FF98-01D9-484D-B204-A03A54C94A40}"/>
              </a:ext>
            </a:extLst>
          </p:cNvPr>
          <p:cNvSpPr/>
          <p:nvPr/>
        </p:nvSpPr>
        <p:spPr>
          <a:xfrm>
            <a:off x="4372869" y="5991522"/>
            <a:ext cx="1686553" cy="74412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fr-FR" sz="1600" dirty="0" err="1">
                <a:solidFill>
                  <a:schemeClr val="tx1"/>
                </a:solidFill>
              </a:rPr>
              <a:t>Dimorphiques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5623753-951D-4D24-AF98-CAA67BBD7530}"/>
              </a:ext>
            </a:extLst>
          </p:cNvPr>
          <p:cNvSpPr/>
          <p:nvPr/>
        </p:nvSpPr>
        <p:spPr>
          <a:xfrm>
            <a:off x="6059422" y="5993274"/>
            <a:ext cx="2212513" cy="7441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fr-FR" sz="1600" dirty="0">
                <a:solidFill>
                  <a:schemeClr val="tx1"/>
                </a:solidFill>
              </a:rPr>
              <a:t>Aspergillose invasive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07102AB-9723-4648-BF68-5CC666952C0F}"/>
              </a:ext>
            </a:extLst>
          </p:cNvPr>
          <p:cNvSpPr/>
          <p:nvPr/>
        </p:nvSpPr>
        <p:spPr>
          <a:xfrm>
            <a:off x="9873349" y="5991522"/>
            <a:ext cx="1812049" cy="7441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fr-FR" sz="1200" dirty="0">
                <a:solidFill>
                  <a:schemeClr val="tx1"/>
                </a:solidFill>
              </a:rPr>
              <a:t>Aspergillose invasive</a:t>
            </a:r>
            <a:endParaRPr lang="fr-FR" sz="1200" dirty="0">
              <a:solidFill>
                <a:schemeClr val="tx1"/>
              </a:solidFill>
            </a:endParaRPr>
          </a:p>
          <a:p>
            <a:pPr algn="ctr"/>
            <a:r>
              <a:rPr lang="fr-FR" altLang="fr-FR" sz="1200" dirty="0">
                <a:solidFill>
                  <a:schemeClr val="tx1"/>
                </a:solidFill>
              </a:rPr>
              <a:t>chez l’insuffisant rénal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C840261-0057-44A2-9574-34E9C8C2988C}"/>
              </a:ext>
            </a:extLst>
          </p:cNvPr>
          <p:cNvSpPr/>
          <p:nvPr/>
        </p:nvSpPr>
        <p:spPr>
          <a:xfrm>
            <a:off x="8256233" y="5991522"/>
            <a:ext cx="1617116" cy="74412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2</a:t>
            </a:r>
            <a:r>
              <a:rPr lang="fr-FR" sz="1200" baseline="30000" dirty="0">
                <a:solidFill>
                  <a:schemeClr val="tx1"/>
                </a:solidFill>
              </a:rPr>
              <a:t>ème</a:t>
            </a:r>
            <a:r>
              <a:rPr lang="fr-FR" sz="1200" dirty="0">
                <a:solidFill>
                  <a:schemeClr val="tx1"/>
                </a:solidFill>
              </a:rPr>
              <a:t> intention : Aspergillose invasive</a:t>
            </a:r>
          </a:p>
          <a:p>
            <a:pPr algn="ctr"/>
            <a:r>
              <a:rPr lang="fr-FR" sz="1200" dirty="0">
                <a:solidFill>
                  <a:schemeClr val="tx1"/>
                </a:solidFill>
              </a:rPr>
              <a:t>Prophylaxie</a:t>
            </a:r>
          </a:p>
        </p:txBody>
      </p:sp>
      <p:graphicFrame>
        <p:nvGraphicFramePr>
          <p:cNvPr id="2" name="Tableau 23">
            <a:extLst>
              <a:ext uri="{FF2B5EF4-FFF2-40B4-BE49-F238E27FC236}">
                <a16:creationId xmlns:a16="http://schemas.microsoft.com/office/drawing/2014/main" id="{A1CABEC8-3D1A-4A3E-B836-82250164E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145818"/>
              </p:ext>
            </p:extLst>
          </p:nvPr>
        </p:nvGraphicFramePr>
        <p:xfrm>
          <a:off x="2612217" y="2464942"/>
          <a:ext cx="1767431" cy="3518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431">
                  <a:extLst>
                    <a:ext uri="{9D8B030D-6E8A-4147-A177-3AD203B41FA5}">
                      <a16:colId xmlns:a16="http://schemas.microsoft.com/office/drawing/2014/main" val="4009508090"/>
                    </a:ext>
                  </a:extLst>
                </a:gridCol>
              </a:tblGrid>
              <a:tr h="32513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u="sng" dirty="0" err="1"/>
                        <a:t>Fluconazole</a:t>
                      </a:r>
                      <a:endParaRPr lang="fr-FR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286915"/>
                  </a:ext>
                </a:extLst>
              </a:tr>
              <a:tr h="78136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dirty="0">
                          <a:solidFill>
                            <a:schemeClr val="bg1"/>
                          </a:solidFill>
                        </a:rPr>
                        <a:t>Fongistatique</a:t>
                      </a:r>
                      <a:r>
                        <a:rPr lang="fr-FR" sz="1400" b="0" i="0" dirty="0">
                          <a:solidFill>
                            <a:schemeClr val="bg1"/>
                          </a:solidFill>
                        </a:rPr>
                        <a:t> (sauf </a:t>
                      </a:r>
                      <a:r>
                        <a:rPr lang="fr-FR" sz="1400" b="0" i="1" dirty="0">
                          <a:solidFill>
                            <a:schemeClr val="bg1"/>
                          </a:solidFill>
                        </a:rPr>
                        <a:t>C. </a:t>
                      </a:r>
                      <a:r>
                        <a:rPr lang="fr-FR" sz="1400" b="0" i="1" dirty="0" err="1">
                          <a:solidFill>
                            <a:schemeClr val="bg1"/>
                          </a:solidFill>
                        </a:rPr>
                        <a:t>krusei</a:t>
                      </a:r>
                      <a:r>
                        <a:rPr lang="fr-FR" sz="1400" b="0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1400" b="0" i="0" dirty="0">
                          <a:solidFill>
                            <a:schemeClr val="bg1"/>
                          </a:solidFill>
                        </a:rPr>
                        <a:t>et +/- </a:t>
                      </a:r>
                      <a:r>
                        <a:rPr lang="fr-FR" sz="1400" b="0" i="1" dirty="0">
                          <a:solidFill>
                            <a:schemeClr val="bg1"/>
                          </a:solidFill>
                        </a:rPr>
                        <a:t>C. </a:t>
                      </a:r>
                      <a:r>
                        <a:rPr lang="fr-FR" sz="1400" b="0" i="1" dirty="0" err="1">
                          <a:solidFill>
                            <a:schemeClr val="bg1"/>
                          </a:solidFill>
                        </a:rPr>
                        <a:t>glabrata</a:t>
                      </a:r>
                      <a:r>
                        <a:rPr lang="fr-FR" sz="1400" b="0" i="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936134"/>
                  </a:ext>
                </a:extLst>
              </a:tr>
              <a:tr h="240152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96048"/>
                  </a:ext>
                </a:extLst>
              </a:tr>
            </a:tbl>
          </a:graphicData>
        </a:graphic>
      </p:graphicFrame>
      <p:sp>
        <p:nvSpPr>
          <p:cNvPr id="40" name="Rectangle 39">
            <a:extLst>
              <a:ext uri="{FF2B5EF4-FFF2-40B4-BE49-F238E27FC236}">
                <a16:creationId xmlns:a16="http://schemas.microsoft.com/office/drawing/2014/main" id="{816FA9BD-C8DE-4610-B8E6-453845A2B197}"/>
              </a:ext>
            </a:extLst>
          </p:cNvPr>
          <p:cNvSpPr/>
          <p:nvPr/>
        </p:nvSpPr>
        <p:spPr>
          <a:xfrm>
            <a:off x="2595678" y="5991522"/>
            <a:ext cx="1767431" cy="7441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fr-FR" sz="1600" dirty="0">
                <a:solidFill>
                  <a:schemeClr val="tx1"/>
                </a:solidFill>
              </a:rPr>
              <a:t>Candidoses</a:t>
            </a:r>
          </a:p>
          <a:p>
            <a:pPr algn="ctr"/>
            <a:r>
              <a:rPr lang="fr-FR" altLang="fr-FR" sz="1600" dirty="0">
                <a:solidFill>
                  <a:schemeClr val="tx1"/>
                </a:solidFill>
              </a:rPr>
              <a:t>Cryptococcose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8171F6D-5985-4C7C-98BD-936DF4369A1B}"/>
              </a:ext>
            </a:extLst>
          </p:cNvPr>
          <p:cNvSpPr/>
          <p:nvPr/>
        </p:nvSpPr>
        <p:spPr>
          <a:xfrm>
            <a:off x="7989903" y="585927"/>
            <a:ext cx="2498117" cy="1237069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Cible :</a:t>
            </a:r>
          </a:p>
          <a:p>
            <a:pPr algn="ctr"/>
            <a:r>
              <a:rPr lang="fr-FR" dirty="0"/>
              <a:t>Membrane plasmique</a:t>
            </a:r>
          </a:p>
        </p:txBody>
      </p: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515AA355-8207-4B2B-B50C-F9D726E7B6D7}"/>
              </a:ext>
            </a:extLst>
          </p:cNvPr>
          <p:cNvGrpSpPr/>
          <p:nvPr/>
        </p:nvGrpSpPr>
        <p:grpSpPr>
          <a:xfrm>
            <a:off x="10492676" y="628255"/>
            <a:ext cx="1242630" cy="1168105"/>
            <a:chOff x="10492676" y="628255"/>
            <a:chExt cx="1242630" cy="1168105"/>
          </a:xfrm>
        </p:grpSpPr>
        <p:grpSp>
          <p:nvGrpSpPr>
            <p:cNvPr id="62" name="Groupe 61">
              <a:extLst>
                <a:ext uri="{FF2B5EF4-FFF2-40B4-BE49-F238E27FC236}">
                  <a16:creationId xmlns:a16="http://schemas.microsoft.com/office/drawing/2014/main" id="{7A571E0D-EDA8-4616-909F-09CC8204ADE4}"/>
                </a:ext>
              </a:extLst>
            </p:cNvPr>
            <p:cNvGrpSpPr/>
            <p:nvPr/>
          </p:nvGrpSpPr>
          <p:grpSpPr>
            <a:xfrm>
              <a:off x="10492676" y="628255"/>
              <a:ext cx="1242630" cy="1168105"/>
              <a:chOff x="10492676" y="628256"/>
              <a:chExt cx="1242630" cy="1156520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487FADCA-E5E2-4D11-978F-D8D917B9C986}"/>
                  </a:ext>
                </a:extLst>
              </p:cNvPr>
              <p:cNvSpPr/>
              <p:nvPr/>
            </p:nvSpPr>
            <p:spPr>
              <a:xfrm>
                <a:off x="10492676" y="628256"/>
                <a:ext cx="1242630" cy="115652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65" name="Groupe 64">
                <a:extLst>
                  <a:ext uri="{FF2B5EF4-FFF2-40B4-BE49-F238E27FC236}">
                    <a16:creationId xmlns:a16="http://schemas.microsoft.com/office/drawing/2014/main" id="{677D816C-A04E-4EF3-B5A1-3AD389DED7AF}"/>
                  </a:ext>
                </a:extLst>
              </p:cNvPr>
              <p:cNvGrpSpPr/>
              <p:nvPr/>
            </p:nvGrpSpPr>
            <p:grpSpPr>
              <a:xfrm>
                <a:off x="10517241" y="628256"/>
                <a:ext cx="1173290" cy="1144152"/>
                <a:chOff x="3107682" y="2090707"/>
                <a:chExt cx="4931229" cy="4310743"/>
              </a:xfrm>
            </p:grpSpPr>
            <p:sp>
              <p:nvSpPr>
                <p:cNvPr id="67" name="Ellipse 66">
                  <a:extLst>
                    <a:ext uri="{FF2B5EF4-FFF2-40B4-BE49-F238E27FC236}">
                      <a16:creationId xmlns:a16="http://schemas.microsoft.com/office/drawing/2014/main" id="{72292774-A08A-44C4-BA8C-75B449EA137D}"/>
                    </a:ext>
                  </a:extLst>
                </p:cNvPr>
                <p:cNvSpPr/>
                <p:nvPr/>
              </p:nvSpPr>
              <p:spPr>
                <a:xfrm>
                  <a:off x="3107682" y="2090707"/>
                  <a:ext cx="4931229" cy="4310743"/>
                </a:xfrm>
                <a:prstGeom prst="ellipse">
                  <a:avLst/>
                </a:prstGeom>
                <a:solidFill>
                  <a:schemeClr val="bg1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8" name="Ellipse 67">
                  <a:extLst>
                    <a:ext uri="{FF2B5EF4-FFF2-40B4-BE49-F238E27FC236}">
                      <a16:creationId xmlns:a16="http://schemas.microsoft.com/office/drawing/2014/main" id="{A5092050-E2DC-46A0-8F72-FFFECAC303E0}"/>
                    </a:ext>
                  </a:extLst>
                </p:cNvPr>
                <p:cNvSpPr/>
                <p:nvPr/>
              </p:nvSpPr>
              <p:spPr>
                <a:xfrm>
                  <a:off x="3428999" y="2318657"/>
                  <a:ext cx="4294415" cy="383718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9" name="Ellipse 68">
                  <a:extLst>
                    <a:ext uri="{FF2B5EF4-FFF2-40B4-BE49-F238E27FC236}">
                      <a16:creationId xmlns:a16="http://schemas.microsoft.com/office/drawing/2014/main" id="{C387383C-DD2D-41AC-A8C8-E0D0299578E7}"/>
                    </a:ext>
                  </a:extLst>
                </p:cNvPr>
                <p:cNvSpPr/>
                <p:nvPr/>
              </p:nvSpPr>
              <p:spPr>
                <a:xfrm>
                  <a:off x="3812670" y="3045204"/>
                  <a:ext cx="1325711" cy="1263055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70" name="Groupe 69">
                  <a:extLst>
                    <a:ext uri="{FF2B5EF4-FFF2-40B4-BE49-F238E27FC236}">
                      <a16:creationId xmlns:a16="http://schemas.microsoft.com/office/drawing/2014/main" id="{35A16958-333B-43B3-A294-45F88F1E4315}"/>
                    </a:ext>
                  </a:extLst>
                </p:cNvPr>
                <p:cNvGrpSpPr/>
                <p:nvPr/>
              </p:nvGrpSpPr>
              <p:grpSpPr>
                <a:xfrm>
                  <a:off x="5145204" y="5097440"/>
                  <a:ext cx="928048" cy="416256"/>
                  <a:chOff x="5629701" y="4988257"/>
                  <a:chExt cx="928048" cy="416256"/>
                </a:xfrm>
              </p:grpSpPr>
              <p:sp>
                <p:nvSpPr>
                  <p:cNvPr id="73" name="Rectangle : coins arrondis 72">
                    <a:extLst>
                      <a:ext uri="{FF2B5EF4-FFF2-40B4-BE49-F238E27FC236}">
                        <a16:creationId xmlns:a16="http://schemas.microsoft.com/office/drawing/2014/main" id="{02F5C287-F29D-405B-A719-64C022E93F13}"/>
                      </a:ext>
                    </a:extLst>
                  </p:cNvPr>
                  <p:cNvSpPr/>
                  <p:nvPr/>
                </p:nvSpPr>
                <p:spPr>
                  <a:xfrm>
                    <a:off x="5629701" y="4988257"/>
                    <a:ext cx="928048" cy="416256"/>
                  </a:xfrm>
                  <a:prstGeom prst="roundRect">
                    <a:avLst/>
                  </a:prstGeom>
                  <a:noFill/>
                  <a:ln w="38100"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cxnSp>
                <p:nvCxnSpPr>
                  <p:cNvPr id="74" name="Connecteur droit 73">
                    <a:extLst>
                      <a:ext uri="{FF2B5EF4-FFF2-40B4-BE49-F238E27FC236}">
                        <a16:creationId xmlns:a16="http://schemas.microsoft.com/office/drawing/2014/main" id="{4BCA8498-CE37-4843-B643-327D70265773}"/>
                      </a:ext>
                    </a:extLst>
                  </p:cNvPr>
                  <p:cNvCxnSpPr/>
                  <p:nvPr/>
                </p:nvCxnSpPr>
                <p:spPr>
                  <a:xfrm>
                    <a:off x="5841242" y="5001904"/>
                    <a:ext cx="0" cy="197893"/>
                  </a:xfrm>
                  <a:prstGeom prst="line">
                    <a:avLst/>
                  </a:prstGeom>
                  <a:ln w="38100"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Connecteur droit 74">
                    <a:extLst>
                      <a:ext uri="{FF2B5EF4-FFF2-40B4-BE49-F238E27FC236}">
                        <a16:creationId xmlns:a16="http://schemas.microsoft.com/office/drawing/2014/main" id="{603F0B89-54B3-4BE4-A57E-294DD442919A}"/>
                      </a:ext>
                    </a:extLst>
                  </p:cNvPr>
                  <p:cNvCxnSpPr/>
                  <p:nvPr/>
                </p:nvCxnSpPr>
                <p:spPr>
                  <a:xfrm>
                    <a:off x="5993642" y="5195248"/>
                    <a:ext cx="0" cy="197893"/>
                  </a:xfrm>
                  <a:prstGeom prst="line">
                    <a:avLst/>
                  </a:prstGeom>
                  <a:ln w="38100"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Connecteur droit 75">
                    <a:extLst>
                      <a:ext uri="{FF2B5EF4-FFF2-40B4-BE49-F238E27FC236}">
                        <a16:creationId xmlns:a16="http://schemas.microsoft.com/office/drawing/2014/main" id="{B3937776-A73D-4D55-A825-AE1E78A8AE1E}"/>
                      </a:ext>
                    </a:extLst>
                  </p:cNvPr>
                  <p:cNvCxnSpPr/>
                  <p:nvPr/>
                </p:nvCxnSpPr>
                <p:spPr>
                  <a:xfrm>
                    <a:off x="6143770" y="4997352"/>
                    <a:ext cx="0" cy="197893"/>
                  </a:xfrm>
                  <a:prstGeom prst="line">
                    <a:avLst/>
                  </a:prstGeom>
                  <a:ln w="38100"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Connecteur droit 76">
                    <a:extLst>
                      <a:ext uri="{FF2B5EF4-FFF2-40B4-BE49-F238E27FC236}">
                        <a16:creationId xmlns:a16="http://schemas.microsoft.com/office/drawing/2014/main" id="{DED38F7F-B38A-41FC-814C-BFCA93208377}"/>
                      </a:ext>
                    </a:extLst>
                  </p:cNvPr>
                  <p:cNvCxnSpPr/>
                  <p:nvPr/>
                </p:nvCxnSpPr>
                <p:spPr>
                  <a:xfrm>
                    <a:off x="6259774" y="5188424"/>
                    <a:ext cx="0" cy="197893"/>
                  </a:xfrm>
                  <a:prstGeom prst="line">
                    <a:avLst/>
                  </a:prstGeom>
                  <a:ln w="38100"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Connecteur droit 77">
                    <a:extLst>
                      <a:ext uri="{FF2B5EF4-FFF2-40B4-BE49-F238E27FC236}">
                        <a16:creationId xmlns:a16="http://schemas.microsoft.com/office/drawing/2014/main" id="{9C99DB38-8222-4CE0-A8F4-BA1E80CDC436}"/>
                      </a:ext>
                    </a:extLst>
                  </p:cNvPr>
                  <p:cNvCxnSpPr/>
                  <p:nvPr/>
                </p:nvCxnSpPr>
                <p:spPr>
                  <a:xfrm>
                    <a:off x="6444017" y="4990529"/>
                    <a:ext cx="0" cy="197893"/>
                  </a:xfrm>
                  <a:prstGeom prst="line">
                    <a:avLst/>
                  </a:prstGeom>
                  <a:ln w="38100"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1" name="Forme libre : forme 70">
                  <a:extLst>
                    <a:ext uri="{FF2B5EF4-FFF2-40B4-BE49-F238E27FC236}">
                      <a16:creationId xmlns:a16="http://schemas.microsoft.com/office/drawing/2014/main" id="{C81A65B3-14CA-423D-831E-808F981213B8}"/>
                    </a:ext>
                  </a:extLst>
                </p:cNvPr>
                <p:cNvSpPr/>
                <p:nvPr/>
              </p:nvSpPr>
              <p:spPr>
                <a:xfrm>
                  <a:off x="4200645" y="4278484"/>
                  <a:ext cx="1194146" cy="585907"/>
                </a:xfrm>
                <a:custGeom>
                  <a:avLst/>
                  <a:gdLst>
                    <a:gd name="connsiteX0" fmla="*/ 471075 w 1708215"/>
                    <a:gd name="connsiteY0" fmla="*/ 523268 h 1057828"/>
                    <a:gd name="connsiteX1" fmla="*/ 1139816 w 1708215"/>
                    <a:gd name="connsiteY1" fmla="*/ 25124 h 1057828"/>
                    <a:gd name="connsiteX2" fmla="*/ 1303589 w 1708215"/>
                    <a:gd name="connsiteY2" fmla="*/ 107011 h 1057828"/>
                    <a:gd name="connsiteX3" fmla="*/ 907804 w 1708215"/>
                    <a:gd name="connsiteY3" fmla="*/ 393614 h 1057828"/>
                    <a:gd name="connsiteX4" fmla="*/ 935099 w 1708215"/>
                    <a:gd name="connsiteY4" fmla="*/ 530091 h 1057828"/>
                    <a:gd name="connsiteX5" fmla="*/ 1556072 w 1708215"/>
                    <a:gd name="connsiteY5" fmla="*/ 72891 h 1057828"/>
                    <a:gd name="connsiteX6" fmla="*/ 1624311 w 1708215"/>
                    <a:gd name="connsiteY6" fmla="*/ 216193 h 1057828"/>
                    <a:gd name="connsiteX7" fmla="*/ 532490 w 1708215"/>
                    <a:gd name="connsiteY7" fmla="*/ 1021411 h 1057828"/>
                    <a:gd name="connsiteX8" fmla="*/ 505195 w 1708215"/>
                    <a:gd name="connsiteY8" fmla="*/ 898581 h 1057828"/>
                    <a:gd name="connsiteX9" fmla="*/ 716735 w 1708215"/>
                    <a:gd name="connsiteY9" fmla="*/ 707512 h 1057828"/>
                    <a:gd name="connsiteX10" fmla="*/ 655320 w 1708215"/>
                    <a:gd name="connsiteY10" fmla="*/ 605154 h 1057828"/>
                    <a:gd name="connsiteX11" fmla="*/ 95762 w 1708215"/>
                    <a:gd name="connsiteY11" fmla="*/ 980468 h 1057828"/>
                    <a:gd name="connsiteX12" fmla="*/ 34347 w 1708215"/>
                    <a:gd name="connsiteY12" fmla="*/ 823518 h 1057828"/>
                    <a:gd name="connsiteX13" fmla="*/ 471075 w 1708215"/>
                    <a:gd name="connsiteY13" fmla="*/ 523268 h 10578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08215" h="1057828">
                      <a:moveTo>
                        <a:pt x="471075" y="523268"/>
                      </a:moveTo>
                      <a:cubicBezTo>
                        <a:pt x="655320" y="390202"/>
                        <a:pt x="1001064" y="94500"/>
                        <a:pt x="1139816" y="25124"/>
                      </a:cubicBezTo>
                      <a:cubicBezTo>
                        <a:pt x="1278568" y="-44252"/>
                        <a:pt x="1342258" y="45596"/>
                        <a:pt x="1303589" y="107011"/>
                      </a:cubicBezTo>
                      <a:cubicBezTo>
                        <a:pt x="1264920" y="168426"/>
                        <a:pt x="969219" y="323101"/>
                        <a:pt x="907804" y="393614"/>
                      </a:cubicBezTo>
                      <a:cubicBezTo>
                        <a:pt x="846389" y="464127"/>
                        <a:pt x="827054" y="583545"/>
                        <a:pt x="935099" y="530091"/>
                      </a:cubicBezTo>
                      <a:cubicBezTo>
                        <a:pt x="1043144" y="476637"/>
                        <a:pt x="1441203" y="125207"/>
                        <a:pt x="1556072" y="72891"/>
                      </a:cubicBezTo>
                      <a:cubicBezTo>
                        <a:pt x="1670941" y="20575"/>
                        <a:pt x="1794908" y="58106"/>
                        <a:pt x="1624311" y="216193"/>
                      </a:cubicBezTo>
                      <a:cubicBezTo>
                        <a:pt x="1453714" y="374280"/>
                        <a:pt x="719009" y="907680"/>
                        <a:pt x="532490" y="1021411"/>
                      </a:cubicBezTo>
                      <a:cubicBezTo>
                        <a:pt x="345971" y="1135142"/>
                        <a:pt x="474488" y="950897"/>
                        <a:pt x="505195" y="898581"/>
                      </a:cubicBezTo>
                      <a:cubicBezTo>
                        <a:pt x="535902" y="846265"/>
                        <a:pt x="691714" y="756417"/>
                        <a:pt x="716735" y="707512"/>
                      </a:cubicBezTo>
                      <a:cubicBezTo>
                        <a:pt x="741756" y="658608"/>
                        <a:pt x="758815" y="559661"/>
                        <a:pt x="655320" y="605154"/>
                      </a:cubicBezTo>
                      <a:cubicBezTo>
                        <a:pt x="551825" y="650647"/>
                        <a:pt x="199257" y="944074"/>
                        <a:pt x="95762" y="980468"/>
                      </a:cubicBezTo>
                      <a:cubicBezTo>
                        <a:pt x="-7733" y="1016862"/>
                        <a:pt x="-25930" y="898581"/>
                        <a:pt x="34347" y="823518"/>
                      </a:cubicBezTo>
                      <a:cubicBezTo>
                        <a:pt x="94624" y="748455"/>
                        <a:pt x="286830" y="656334"/>
                        <a:pt x="471075" y="52326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2" name="Forme libre : forme 71">
                  <a:extLst>
                    <a:ext uri="{FF2B5EF4-FFF2-40B4-BE49-F238E27FC236}">
                      <a16:creationId xmlns:a16="http://schemas.microsoft.com/office/drawing/2014/main" id="{6FF8D036-131C-4FE8-B73D-1026D1DDA44C}"/>
                    </a:ext>
                  </a:extLst>
                </p:cNvPr>
                <p:cNvSpPr/>
                <p:nvPr/>
              </p:nvSpPr>
              <p:spPr>
                <a:xfrm rot="16671625">
                  <a:off x="4797718" y="2937600"/>
                  <a:ext cx="1194146" cy="585907"/>
                </a:xfrm>
                <a:custGeom>
                  <a:avLst/>
                  <a:gdLst>
                    <a:gd name="connsiteX0" fmla="*/ 471075 w 1708215"/>
                    <a:gd name="connsiteY0" fmla="*/ 523268 h 1057828"/>
                    <a:gd name="connsiteX1" fmla="*/ 1139816 w 1708215"/>
                    <a:gd name="connsiteY1" fmla="*/ 25124 h 1057828"/>
                    <a:gd name="connsiteX2" fmla="*/ 1303589 w 1708215"/>
                    <a:gd name="connsiteY2" fmla="*/ 107011 h 1057828"/>
                    <a:gd name="connsiteX3" fmla="*/ 907804 w 1708215"/>
                    <a:gd name="connsiteY3" fmla="*/ 393614 h 1057828"/>
                    <a:gd name="connsiteX4" fmla="*/ 935099 w 1708215"/>
                    <a:gd name="connsiteY4" fmla="*/ 530091 h 1057828"/>
                    <a:gd name="connsiteX5" fmla="*/ 1556072 w 1708215"/>
                    <a:gd name="connsiteY5" fmla="*/ 72891 h 1057828"/>
                    <a:gd name="connsiteX6" fmla="*/ 1624311 w 1708215"/>
                    <a:gd name="connsiteY6" fmla="*/ 216193 h 1057828"/>
                    <a:gd name="connsiteX7" fmla="*/ 532490 w 1708215"/>
                    <a:gd name="connsiteY7" fmla="*/ 1021411 h 1057828"/>
                    <a:gd name="connsiteX8" fmla="*/ 505195 w 1708215"/>
                    <a:gd name="connsiteY8" fmla="*/ 898581 h 1057828"/>
                    <a:gd name="connsiteX9" fmla="*/ 716735 w 1708215"/>
                    <a:gd name="connsiteY9" fmla="*/ 707512 h 1057828"/>
                    <a:gd name="connsiteX10" fmla="*/ 655320 w 1708215"/>
                    <a:gd name="connsiteY10" fmla="*/ 605154 h 1057828"/>
                    <a:gd name="connsiteX11" fmla="*/ 95762 w 1708215"/>
                    <a:gd name="connsiteY11" fmla="*/ 980468 h 1057828"/>
                    <a:gd name="connsiteX12" fmla="*/ 34347 w 1708215"/>
                    <a:gd name="connsiteY12" fmla="*/ 823518 h 1057828"/>
                    <a:gd name="connsiteX13" fmla="*/ 471075 w 1708215"/>
                    <a:gd name="connsiteY13" fmla="*/ 523268 h 10578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08215" h="1057828">
                      <a:moveTo>
                        <a:pt x="471075" y="523268"/>
                      </a:moveTo>
                      <a:cubicBezTo>
                        <a:pt x="655320" y="390202"/>
                        <a:pt x="1001064" y="94500"/>
                        <a:pt x="1139816" y="25124"/>
                      </a:cubicBezTo>
                      <a:cubicBezTo>
                        <a:pt x="1278568" y="-44252"/>
                        <a:pt x="1342258" y="45596"/>
                        <a:pt x="1303589" y="107011"/>
                      </a:cubicBezTo>
                      <a:cubicBezTo>
                        <a:pt x="1264920" y="168426"/>
                        <a:pt x="969219" y="323101"/>
                        <a:pt x="907804" y="393614"/>
                      </a:cubicBezTo>
                      <a:cubicBezTo>
                        <a:pt x="846389" y="464127"/>
                        <a:pt x="827054" y="583545"/>
                        <a:pt x="935099" y="530091"/>
                      </a:cubicBezTo>
                      <a:cubicBezTo>
                        <a:pt x="1043144" y="476637"/>
                        <a:pt x="1441203" y="125207"/>
                        <a:pt x="1556072" y="72891"/>
                      </a:cubicBezTo>
                      <a:cubicBezTo>
                        <a:pt x="1670941" y="20575"/>
                        <a:pt x="1794908" y="58106"/>
                        <a:pt x="1624311" y="216193"/>
                      </a:cubicBezTo>
                      <a:cubicBezTo>
                        <a:pt x="1453714" y="374280"/>
                        <a:pt x="719009" y="907680"/>
                        <a:pt x="532490" y="1021411"/>
                      </a:cubicBezTo>
                      <a:cubicBezTo>
                        <a:pt x="345971" y="1135142"/>
                        <a:pt x="474488" y="950897"/>
                        <a:pt x="505195" y="898581"/>
                      </a:cubicBezTo>
                      <a:cubicBezTo>
                        <a:pt x="535902" y="846265"/>
                        <a:pt x="691714" y="756417"/>
                        <a:pt x="716735" y="707512"/>
                      </a:cubicBezTo>
                      <a:cubicBezTo>
                        <a:pt x="741756" y="658608"/>
                        <a:pt x="758815" y="559661"/>
                        <a:pt x="655320" y="605154"/>
                      </a:cubicBezTo>
                      <a:cubicBezTo>
                        <a:pt x="551825" y="650647"/>
                        <a:pt x="199257" y="944074"/>
                        <a:pt x="95762" y="980468"/>
                      </a:cubicBezTo>
                      <a:cubicBezTo>
                        <a:pt x="-7733" y="1016862"/>
                        <a:pt x="-25930" y="898581"/>
                        <a:pt x="34347" y="823518"/>
                      </a:cubicBezTo>
                      <a:cubicBezTo>
                        <a:pt x="94624" y="748455"/>
                        <a:pt x="286830" y="656334"/>
                        <a:pt x="471075" y="52326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66" name="Flèche : droite 65">
                <a:extLst>
                  <a:ext uri="{FF2B5EF4-FFF2-40B4-BE49-F238E27FC236}">
                    <a16:creationId xmlns:a16="http://schemas.microsoft.com/office/drawing/2014/main" id="{A1A8A52D-8A40-4D00-B63C-23D65D314EF8}"/>
                  </a:ext>
                </a:extLst>
              </p:cNvPr>
              <p:cNvSpPr/>
              <p:nvPr/>
            </p:nvSpPr>
            <p:spPr>
              <a:xfrm rot="2278700">
                <a:off x="11216461" y="1149354"/>
                <a:ext cx="297140" cy="250971"/>
              </a:xfrm>
              <a:prstGeom prst="rightArrow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F7DD1F5B-0A45-4EF3-A778-46556BF8F9CE}"/>
                </a:ext>
              </a:extLst>
            </p:cNvPr>
            <p:cNvSpPr/>
            <p:nvPr/>
          </p:nvSpPr>
          <p:spPr>
            <a:xfrm>
              <a:off x="11488420" y="1343660"/>
              <a:ext cx="122385" cy="135766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14638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1" grpId="0" animBg="1"/>
      <p:bldP spid="42" grpId="0" animBg="1"/>
      <p:bldP spid="43" grpId="0" animBg="1"/>
      <p:bldP spid="44" grpId="0" animBg="1"/>
      <p:bldP spid="4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e 143">
            <a:extLst>
              <a:ext uri="{FF2B5EF4-FFF2-40B4-BE49-F238E27FC236}">
                <a16:creationId xmlns:a16="http://schemas.microsoft.com/office/drawing/2014/main" id="{1958B076-3606-4680-B436-9B5FB6EBD549}"/>
              </a:ext>
            </a:extLst>
          </p:cNvPr>
          <p:cNvGrpSpPr/>
          <p:nvPr/>
        </p:nvGrpSpPr>
        <p:grpSpPr>
          <a:xfrm>
            <a:off x="349391" y="2069231"/>
            <a:ext cx="2881670" cy="3020501"/>
            <a:chOff x="8255510" y="2158909"/>
            <a:chExt cx="3605480" cy="3041840"/>
          </a:xfrm>
        </p:grpSpPr>
        <p:grpSp>
          <p:nvGrpSpPr>
            <p:cNvPr id="146" name="Groupe 145">
              <a:extLst>
                <a:ext uri="{FF2B5EF4-FFF2-40B4-BE49-F238E27FC236}">
                  <a16:creationId xmlns:a16="http://schemas.microsoft.com/office/drawing/2014/main" id="{E24301C3-8026-4B24-9C2F-2EB05C85D41F}"/>
                </a:ext>
              </a:extLst>
            </p:cNvPr>
            <p:cNvGrpSpPr/>
            <p:nvPr/>
          </p:nvGrpSpPr>
          <p:grpSpPr>
            <a:xfrm>
              <a:off x="8422046" y="4346583"/>
              <a:ext cx="3422219" cy="813473"/>
              <a:chOff x="8422046" y="4483063"/>
              <a:chExt cx="3422219" cy="813473"/>
            </a:xfrm>
          </p:grpSpPr>
          <p:grpSp>
            <p:nvGrpSpPr>
              <p:cNvPr id="287" name="Groupe 286">
                <a:extLst>
                  <a:ext uri="{FF2B5EF4-FFF2-40B4-BE49-F238E27FC236}">
                    <a16:creationId xmlns:a16="http://schemas.microsoft.com/office/drawing/2014/main" id="{D2E6F2DF-F14F-4C62-89F5-69F64080697F}"/>
                  </a:ext>
                </a:extLst>
              </p:cNvPr>
              <p:cNvGrpSpPr/>
              <p:nvPr/>
            </p:nvGrpSpPr>
            <p:grpSpPr>
              <a:xfrm>
                <a:off x="8426598" y="4483063"/>
                <a:ext cx="3417667" cy="388113"/>
                <a:chOff x="8269646" y="4749199"/>
                <a:chExt cx="3417667" cy="388113"/>
              </a:xfrm>
            </p:grpSpPr>
            <p:grpSp>
              <p:nvGrpSpPr>
                <p:cNvPr id="340" name="Groupe 339">
                  <a:extLst>
                    <a:ext uri="{FF2B5EF4-FFF2-40B4-BE49-F238E27FC236}">
                      <a16:creationId xmlns:a16="http://schemas.microsoft.com/office/drawing/2014/main" id="{04123D99-ED1A-43F8-8EE2-249A02E3C5E1}"/>
                    </a:ext>
                  </a:extLst>
                </p:cNvPr>
                <p:cNvGrpSpPr/>
                <p:nvPr/>
              </p:nvGrpSpPr>
              <p:grpSpPr>
                <a:xfrm>
                  <a:off x="8275368" y="4863451"/>
                  <a:ext cx="3402319" cy="273861"/>
                  <a:chOff x="8275368" y="4713323"/>
                  <a:chExt cx="3402319" cy="273861"/>
                </a:xfrm>
              </p:grpSpPr>
              <p:sp>
                <p:nvSpPr>
                  <p:cNvPr id="366" name="Forme libre : forme 365">
                    <a:extLst>
                      <a:ext uri="{FF2B5EF4-FFF2-40B4-BE49-F238E27FC236}">
                        <a16:creationId xmlns:a16="http://schemas.microsoft.com/office/drawing/2014/main" id="{E26CCB8F-26B9-4F17-A79F-D47CCF5E72CD}"/>
                      </a:ext>
                    </a:extLst>
                  </p:cNvPr>
                  <p:cNvSpPr/>
                  <p:nvPr/>
                </p:nvSpPr>
                <p:spPr>
                  <a:xfrm>
                    <a:off x="8275368" y="4713323"/>
                    <a:ext cx="123388" cy="273861"/>
                  </a:xfrm>
                  <a:custGeom>
                    <a:avLst/>
                    <a:gdLst>
                      <a:gd name="connsiteX0" fmla="*/ 0 w 196122"/>
                      <a:gd name="connsiteY0" fmla="*/ 252059 h 266844"/>
                      <a:gd name="connsiteX1" fmla="*/ 61415 w 196122"/>
                      <a:gd name="connsiteY1" fmla="*/ 238411 h 266844"/>
                      <a:gd name="connsiteX2" fmla="*/ 81886 w 196122"/>
                      <a:gd name="connsiteY2" fmla="*/ 26870 h 266844"/>
                      <a:gd name="connsiteX3" fmla="*/ 122830 w 196122"/>
                      <a:gd name="connsiteY3" fmla="*/ 26870 h 266844"/>
                      <a:gd name="connsiteX4" fmla="*/ 122830 w 196122"/>
                      <a:gd name="connsiteY4" fmla="*/ 245235 h 266844"/>
                      <a:gd name="connsiteX5" fmla="*/ 191068 w 196122"/>
                      <a:gd name="connsiteY5" fmla="*/ 258882 h 266844"/>
                      <a:gd name="connsiteX6" fmla="*/ 191068 w 196122"/>
                      <a:gd name="connsiteY6" fmla="*/ 245235 h 266844"/>
                      <a:gd name="connsiteX7" fmla="*/ 191068 w 196122"/>
                      <a:gd name="connsiteY7" fmla="*/ 245235 h 266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6122" h="266844">
                        <a:moveTo>
                          <a:pt x="0" y="252059"/>
                        </a:moveTo>
                        <a:cubicBezTo>
                          <a:pt x="23883" y="264000"/>
                          <a:pt x="47767" y="275942"/>
                          <a:pt x="61415" y="238411"/>
                        </a:cubicBezTo>
                        <a:cubicBezTo>
                          <a:pt x="75063" y="200880"/>
                          <a:pt x="71650" y="62127"/>
                          <a:pt x="81886" y="26870"/>
                        </a:cubicBezTo>
                        <a:cubicBezTo>
                          <a:pt x="92122" y="-8387"/>
                          <a:pt x="116006" y="-9524"/>
                          <a:pt x="122830" y="26870"/>
                        </a:cubicBezTo>
                        <a:cubicBezTo>
                          <a:pt x="129654" y="63264"/>
                          <a:pt x="111457" y="206566"/>
                          <a:pt x="122830" y="245235"/>
                        </a:cubicBezTo>
                        <a:cubicBezTo>
                          <a:pt x="134203" y="283904"/>
                          <a:pt x="179695" y="258882"/>
                          <a:pt x="191068" y="258882"/>
                        </a:cubicBezTo>
                        <a:cubicBezTo>
                          <a:pt x="202441" y="258882"/>
                          <a:pt x="191068" y="245235"/>
                          <a:pt x="191068" y="245235"/>
                        </a:cubicBezTo>
                        <a:lnTo>
                          <a:pt x="191068" y="245235"/>
                        </a:lnTo>
                      </a:path>
                    </a:pathLst>
                  </a:custGeom>
                  <a:no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67" name="Forme libre : forme 366">
                    <a:extLst>
                      <a:ext uri="{FF2B5EF4-FFF2-40B4-BE49-F238E27FC236}">
                        <a16:creationId xmlns:a16="http://schemas.microsoft.com/office/drawing/2014/main" id="{6E3D2D5C-DB9D-420E-95D0-D9497384B16F}"/>
                      </a:ext>
                    </a:extLst>
                  </p:cNvPr>
                  <p:cNvSpPr/>
                  <p:nvPr/>
                </p:nvSpPr>
                <p:spPr>
                  <a:xfrm>
                    <a:off x="8420458" y="4713323"/>
                    <a:ext cx="123388" cy="273861"/>
                  </a:xfrm>
                  <a:custGeom>
                    <a:avLst/>
                    <a:gdLst>
                      <a:gd name="connsiteX0" fmla="*/ 0 w 196122"/>
                      <a:gd name="connsiteY0" fmla="*/ 252059 h 266844"/>
                      <a:gd name="connsiteX1" fmla="*/ 61415 w 196122"/>
                      <a:gd name="connsiteY1" fmla="*/ 238411 h 266844"/>
                      <a:gd name="connsiteX2" fmla="*/ 81886 w 196122"/>
                      <a:gd name="connsiteY2" fmla="*/ 26870 h 266844"/>
                      <a:gd name="connsiteX3" fmla="*/ 122830 w 196122"/>
                      <a:gd name="connsiteY3" fmla="*/ 26870 h 266844"/>
                      <a:gd name="connsiteX4" fmla="*/ 122830 w 196122"/>
                      <a:gd name="connsiteY4" fmla="*/ 245235 h 266844"/>
                      <a:gd name="connsiteX5" fmla="*/ 191068 w 196122"/>
                      <a:gd name="connsiteY5" fmla="*/ 258882 h 266844"/>
                      <a:gd name="connsiteX6" fmla="*/ 191068 w 196122"/>
                      <a:gd name="connsiteY6" fmla="*/ 245235 h 266844"/>
                      <a:gd name="connsiteX7" fmla="*/ 191068 w 196122"/>
                      <a:gd name="connsiteY7" fmla="*/ 245235 h 266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6122" h="266844">
                        <a:moveTo>
                          <a:pt x="0" y="252059"/>
                        </a:moveTo>
                        <a:cubicBezTo>
                          <a:pt x="23883" y="264000"/>
                          <a:pt x="47767" y="275942"/>
                          <a:pt x="61415" y="238411"/>
                        </a:cubicBezTo>
                        <a:cubicBezTo>
                          <a:pt x="75063" y="200880"/>
                          <a:pt x="71650" y="62127"/>
                          <a:pt x="81886" y="26870"/>
                        </a:cubicBezTo>
                        <a:cubicBezTo>
                          <a:pt x="92122" y="-8387"/>
                          <a:pt x="116006" y="-9524"/>
                          <a:pt x="122830" y="26870"/>
                        </a:cubicBezTo>
                        <a:cubicBezTo>
                          <a:pt x="129654" y="63264"/>
                          <a:pt x="111457" y="206566"/>
                          <a:pt x="122830" y="245235"/>
                        </a:cubicBezTo>
                        <a:cubicBezTo>
                          <a:pt x="134203" y="283904"/>
                          <a:pt x="179695" y="258882"/>
                          <a:pt x="191068" y="258882"/>
                        </a:cubicBezTo>
                        <a:cubicBezTo>
                          <a:pt x="202441" y="258882"/>
                          <a:pt x="191068" y="245235"/>
                          <a:pt x="191068" y="245235"/>
                        </a:cubicBezTo>
                        <a:lnTo>
                          <a:pt x="191068" y="245235"/>
                        </a:lnTo>
                      </a:path>
                    </a:pathLst>
                  </a:custGeom>
                  <a:no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68" name="Forme libre : forme 367">
                    <a:extLst>
                      <a:ext uri="{FF2B5EF4-FFF2-40B4-BE49-F238E27FC236}">
                        <a16:creationId xmlns:a16="http://schemas.microsoft.com/office/drawing/2014/main" id="{7DB42146-22F3-418F-86E5-6B92CC1F7493}"/>
                      </a:ext>
                    </a:extLst>
                  </p:cNvPr>
                  <p:cNvSpPr/>
                  <p:nvPr/>
                </p:nvSpPr>
                <p:spPr>
                  <a:xfrm>
                    <a:off x="8564248" y="4713323"/>
                    <a:ext cx="123388" cy="273861"/>
                  </a:xfrm>
                  <a:custGeom>
                    <a:avLst/>
                    <a:gdLst>
                      <a:gd name="connsiteX0" fmla="*/ 0 w 196122"/>
                      <a:gd name="connsiteY0" fmla="*/ 252059 h 266844"/>
                      <a:gd name="connsiteX1" fmla="*/ 61415 w 196122"/>
                      <a:gd name="connsiteY1" fmla="*/ 238411 h 266844"/>
                      <a:gd name="connsiteX2" fmla="*/ 81886 w 196122"/>
                      <a:gd name="connsiteY2" fmla="*/ 26870 h 266844"/>
                      <a:gd name="connsiteX3" fmla="*/ 122830 w 196122"/>
                      <a:gd name="connsiteY3" fmla="*/ 26870 h 266844"/>
                      <a:gd name="connsiteX4" fmla="*/ 122830 w 196122"/>
                      <a:gd name="connsiteY4" fmla="*/ 245235 h 266844"/>
                      <a:gd name="connsiteX5" fmla="*/ 191068 w 196122"/>
                      <a:gd name="connsiteY5" fmla="*/ 258882 h 266844"/>
                      <a:gd name="connsiteX6" fmla="*/ 191068 w 196122"/>
                      <a:gd name="connsiteY6" fmla="*/ 245235 h 266844"/>
                      <a:gd name="connsiteX7" fmla="*/ 191068 w 196122"/>
                      <a:gd name="connsiteY7" fmla="*/ 245235 h 266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6122" h="266844">
                        <a:moveTo>
                          <a:pt x="0" y="252059"/>
                        </a:moveTo>
                        <a:cubicBezTo>
                          <a:pt x="23883" y="264000"/>
                          <a:pt x="47767" y="275942"/>
                          <a:pt x="61415" y="238411"/>
                        </a:cubicBezTo>
                        <a:cubicBezTo>
                          <a:pt x="75063" y="200880"/>
                          <a:pt x="71650" y="62127"/>
                          <a:pt x="81886" y="26870"/>
                        </a:cubicBezTo>
                        <a:cubicBezTo>
                          <a:pt x="92122" y="-8387"/>
                          <a:pt x="116006" y="-9524"/>
                          <a:pt x="122830" y="26870"/>
                        </a:cubicBezTo>
                        <a:cubicBezTo>
                          <a:pt x="129654" y="63264"/>
                          <a:pt x="111457" y="206566"/>
                          <a:pt x="122830" y="245235"/>
                        </a:cubicBezTo>
                        <a:cubicBezTo>
                          <a:pt x="134203" y="283904"/>
                          <a:pt x="179695" y="258882"/>
                          <a:pt x="191068" y="258882"/>
                        </a:cubicBezTo>
                        <a:cubicBezTo>
                          <a:pt x="202441" y="258882"/>
                          <a:pt x="191068" y="245235"/>
                          <a:pt x="191068" y="245235"/>
                        </a:cubicBezTo>
                        <a:lnTo>
                          <a:pt x="191068" y="245235"/>
                        </a:lnTo>
                      </a:path>
                    </a:pathLst>
                  </a:custGeom>
                  <a:no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69" name="Forme libre : forme 368">
                    <a:extLst>
                      <a:ext uri="{FF2B5EF4-FFF2-40B4-BE49-F238E27FC236}">
                        <a16:creationId xmlns:a16="http://schemas.microsoft.com/office/drawing/2014/main" id="{4F47D42E-F9C4-4992-9E8E-5FA19022CDC4}"/>
                      </a:ext>
                    </a:extLst>
                  </p:cNvPr>
                  <p:cNvSpPr/>
                  <p:nvPr/>
                </p:nvSpPr>
                <p:spPr>
                  <a:xfrm>
                    <a:off x="8702514" y="4713323"/>
                    <a:ext cx="123388" cy="273861"/>
                  </a:xfrm>
                  <a:custGeom>
                    <a:avLst/>
                    <a:gdLst>
                      <a:gd name="connsiteX0" fmla="*/ 0 w 196122"/>
                      <a:gd name="connsiteY0" fmla="*/ 252059 h 266844"/>
                      <a:gd name="connsiteX1" fmla="*/ 61415 w 196122"/>
                      <a:gd name="connsiteY1" fmla="*/ 238411 h 266844"/>
                      <a:gd name="connsiteX2" fmla="*/ 81886 w 196122"/>
                      <a:gd name="connsiteY2" fmla="*/ 26870 h 266844"/>
                      <a:gd name="connsiteX3" fmla="*/ 122830 w 196122"/>
                      <a:gd name="connsiteY3" fmla="*/ 26870 h 266844"/>
                      <a:gd name="connsiteX4" fmla="*/ 122830 w 196122"/>
                      <a:gd name="connsiteY4" fmla="*/ 245235 h 266844"/>
                      <a:gd name="connsiteX5" fmla="*/ 191068 w 196122"/>
                      <a:gd name="connsiteY5" fmla="*/ 258882 h 266844"/>
                      <a:gd name="connsiteX6" fmla="*/ 191068 w 196122"/>
                      <a:gd name="connsiteY6" fmla="*/ 245235 h 266844"/>
                      <a:gd name="connsiteX7" fmla="*/ 191068 w 196122"/>
                      <a:gd name="connsiteY7" fmla="*/ 245235 h 266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6122" h="266844">
                        <a:moveTo>
                          <a:pt x="0" y="252059"/>
                        </a:moveTo>
                        <a:cubicBezTo>
                          <a:pt x="23883" y="264000"/>
                          <a:pt x="47767" y="275942"/>
                          <a:pt x="61415" y="238411"/>
                        </a:cubicBezTo>
                        <a:cubicBezTo>
                          <a:pt x="75063" y="200880"/>
                          <a:pt x="71650" y="62127"/>
                          <a:pt x="81886" y="26870"/>
                        </a:cubicBezTo>
                        <a:cubicBezTo>
                          <a:pt x="92122" y="-8387"/>
                          <a:pt x="116006" y="-9524"/>
                          <a:pt x="122830" y="26870"/>
                        </a:cubicBezTo>
                        <a:cubicBezTo>
                          <a:pt x="129654" y="63264"/>
                          <a:pt x="111457" y="206566"/>
                          <a:pt x="122830" y="245235"/>
                        </a:cubicBezTo>
                        <a:cubicBezTo>
                          <a:pt x="134203" y="283904"/>
                          <a:pt x="179695" y="258882"/>
                          <a:pt x="191068" y="258882"/>
                        </a:cubicBezTo>
                        <a:cubicBezTo>
                          <a:pt x="202441" y="258882"/>
                          <a:pt x="191068" y="245235"/>
                          <a:pt x="191068" y="245235"/>
                        </a:cubicBezTo>
                        <a:lnTo>
                          <a:pt x="191068" y="245235"/>
                        </a:lnTo>
                      </a:path>
                    </a:pathLst>
                  </a:custGeom>
                  <a:no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70" name="Forme libre : forme 369">
                    <a:extLst>
                      <a:ext uri="{FF2B5EF4-FFF2-40B4-BE49-F238E27FC236}">
                        <a16:creationId xmlns:a16="http://schemas.microsoft.com/office/drawing/2014/main" id="{A999DE96-BF45-4096-8CB9-144A20886B48}"/>
                      </a:ext>
                    </a:extLst>
                  </p:cNvPr>
                  <p:cNvSpPr/>
                  <p:nvPr/>
                </p:nvSpPr>
                <p:spPr>
                  <a:xfrm>
                    <a:off x="8844142" y="4713323"/>
                    <a:ext cx="123388" cy="273861"/>
                  </a:xfrm>
                  <a:custGeom>
                    <a:avLst/>
                    <a:gdLst>
                      <a:gd name="connsiteX0" fmla="*/ 0 w 196122"/>
                      <a:gd name="connsiteY0" fmla="*/ 252059 h 266844"/>
                      <a:gd name="connsiteX1" fmla="*/ 61415 w 196122"/>
                      <a:gd name="connsiteY1" fmla="*/ 238411 h 266844"/>
                      <a:gd name="connsiteX2" fmla="*/ 81886 w 196122"/>
                      <a:gd name="connsiteY2" fmla="*/ 26870 h 266844"/>
                      <a:gd name="connsiteX3" fmla="*/ 122830 w 196122"/>
                      <a:gd name="connsiteY3" fmla="*/ 26870 h 266844"/>
                      <a:gd name="connsiteX4" fmla="*/ 122830 w 196122"/>
                      <a:gd name="connsiteY4" fmla="*/ 245235 h 266844"/>
                      <a:gd name="connsiteX5" fmla="*/ 191068 w 196122"/>
                      <a:gd name="connsiteY5" fmla="*/ 258882 h 266844"/>
                      <a:gd name="connsiteX6" fmla="*/ 191068 w 196122"/>
                      <a:gd name="connsiteY6" fmla="*/ 245235 h 266844"/>
                      <a:gd name="connsiteX7" fmla="*/ 191068 w 196122"/>
                      <a:gd name="connsiteY7" fmla="*/ 245235 h 266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6122" h="266844">
                        <a:moveTo>
                          <a:pt x="0" y="252059"/>
                        </a:moveTo>
                        <a:cubicBezTo>
                          <a:pt x="23883" y="264000"/>
                          <a:pt x="47767" y="275942"/>
                          <a:pt x="61415" y="238411"/>
                        </a:cubicBezTo>
                        <a:cubicBezTo>
                          <a:pt x="75063" y="200880"/>
                          <a:pt x="71650" y="62127"/>
                          <a:pt x="81886" y="26870"/>
                        </a:cubicBezTo>
                        <a:cubicBezTo>
                          <a:pt x="92122" y="-8387"/>
                          <a:pt x="116006" y="-9524"/>
                          <a:pt x="122830" y="26870"/>
                        </a:cubicBezTo>
                        <a:cubicBezTo>
                          <a:pt x="129654" y="63264"/>
                          <a:pt x="111457" y="206566"/>
                          <a:pt x="122830" y="245235"/>
                        </a:cubicBezTo>
                        <a:cubicBezTo>
                          <a:pt x="134203" y="283904"/>
                          <a:pt x="179695" y="258882"/>
                          <a:pt x="191068" y="258882"/>
                        </a:cubicBezTo>
                        <a:cubicBezTo>
                          <a:pt x="202441" y="258882"/>
                          <a:pt x="191068" y="245235"/>
                          <a:pt x="191068" y="245235"/>
                        </a:cubicBezTo>
                        <a:lnTo>
                          <a:pt x="191068" y="245235"/>
                        </a:lnTo>
                      </a:path>
                    </a:pathLst>
                  </a:custGeom>
                  <a:no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71" name="Forme libre : forme 370">
                    <a:extLst>
                      <a:ext uri="{FF2B5EF4-FFF2-40B4-BE49-F238E27FC236}">
                        <a16:creationId xmlns:a16="http://schemas.microsoft.com/office/drawing/2014/main" id="{119E146D-5493-44F6-A085-C2E6DBD2F2C0}"/>
                      </a:ext>
                    </a:extLst>
                  </p:cNvPr>
                  <p:cNvSpPr/>
                  <p:nvPr/>
                </p:nvSpPr>
                <p:spPr>
                  <a:xfrm>
                    <a:off x="8989232" y="4713323"/>
                    <a:ext cx="123388" cy="273861"/>
                  </a:xfrm>
                  <a:custGeom>
                    <a:avLst/>
                    <a:gdLst>
                      <a:gd name="connsiteX0" fmla="*/ 0 w 196122"/>
                      <a:gd name="connsiteY0" fmla="*/ 252059 h 266844"/>
                      <a:gd name="connsiteX1" fmla="*/ 61415 w 196122"/>
                      <a:gd name="connsiteY1" fmla="*/ 238411 h 266844"/>
                      <a:gd name="connsiteX2" fmla="*/ 81886 w 196122"/>
                      <a:gd name="connsiteY2" fmla="*/ 26870 h 266844"/>
                      <a:gd name="connsiteX3" fmla="*/ 122830 w 196122"/>
                      <a:gd name="connsiteY3" fmla="*/ 26870 h 266844"/>
                      <a:gd name="connsiteX4" fmla="*/ 122830 w 196122"/>
                      <a:gd name="connsiteY4" fmla="*/ 245235 h 266844"/>
                      <a:gd name="connsiteX5" fmla="*/ 191068 w 196122"/>
                      <a:gd name="connsiteY5" fmla="*/ 258882 h 266844"/>
                      <a:gd name="connsiteX6" fmla="*/ 191068 w 196122"/>
                      <a:gd name="connsiteY6" fmla="*/ 245235 h 266844"/>
                      <a:gd name="connsiteX7" fmla="*/ 191068 w 196122"/>
                      <a:gd name="connsiteY7" fmla="*/ 245235 h 266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6122" h="266844">
                        <a:moveTo>
                          <a:pt x="0" y="252059"/>
                        </a:moveTo>
                        <a:cubicBezTo>
                          <a:pt x="23883" y="264000"/>
                          <a:pt x="47767" y="275942"/>
                          <a:pt x="61415" y="238411"/>
                        </a:cubicBezTo>
                        <a:cubicBezTo>
                          <a:pt x="75063" y="200880"/>
                          <a:pt x="71650" y="62127"/>
                          <a:pt x="81886" y="26870"/>
                        </a:cubicBezTo>
                        <a:cubicBezTo>
                          <a:pt x="92122" y="-8387"/>
                          <a:pt x="116006" y="-9524"/>
                          <a:pt x="122830" y="26870"/>
                        </a:cubicBezTo>
                        <a:cubicBezTo>
                          <a:pt x="129654" y="63264"/>
                          <a:pt x="111457" y="206566"/>
                          <a:pt x="122830" y="245235"/>
                        </a:cubicBezTo>
                        <a:cubicBezTo>
                          <a:pt x="134203" y="283904"/>
                          <a:pt x="179695" y="258882"/>
                          <a:pt x="191068" y="258882"/>
                        </a:cubicBezTo>
                        <a:cubicBezTo>
                          <a:pt x="202441" y="258882"/>
                          <a:pt x="191068" y="245235"/>
                          <a:pt x="191068" y="245235"/>
                        </a:cubicBezTo>
                        <a:lnTo>
                          <a:pt x="191068" y="245235"/>
                        </a:lnTo>
                      </a:path>
                    </a:pathLst>
                  </a:custGeom>
                  <a:no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72" name="Forme libre : forme 371">
                    <a:extLst>
                      <a:ext uri="{FF2B5EF4-FFF2-40B4-BE49-F238E27FC236}">
                        <a16:creationId xmlns:a16="http://schemas.microsoft.com/office/drawing/2014/main" id="{B9B2FC56-BDFB-4D94-AC56-74A2FC3B2F84}"/>
                      </a:ext>
                    </a:extLst>
                  </p:cNvPr>
                  <p:cNvSpPr/>
                  <p:nvPr/>
                </p:nvSpPr>
                <p:spPr>
                  <a:xfrm>
                    <a:off x="9133022" y="4713323"/>
                    <a:ext cx="123388" cy="273861"/>
                  </a:xfrm>
                  <a:custGeom>
                    <a:avLst/>
                    <a:gdLst>
                      <a:gd name="connsiteX0" fmla="*/ 0 w 196122"/>
                      <a:gd name="connsiteY0" fmla="*/ 252059 h 266844"/>
                      <a:gd name="connsiteX1" fmla="*/ 61415 w 196122"/>
                      <a:gd name="connsiteY1" fmla="*/ 238411 h 266844"/>
                      <a:gd name="connsiteX2" fmla="*/ 81886 w 196122"/>
                      <a:gd name="connsiteY2" fmla="*/ 26870 h 266844"/>
                      <a:gd name="connsiteX3" fmla="*/ 122830 w 196122"/>
                      <a:gd name="connsiteY3" fmla="*/ 26870 h 266844"/>
                      <a:gd name="connsiteX4" fmla="*/ 122830 w 196122"/>
                      <a:gd name="connsiteY4" fmla="*/ 245235 h 266844"/>
                      <a:gd name="connsiteX5" fmla="*/ 191068 w 196122"/>
                      <a:gd name="connsiteY5" fmla="*/ 258882 h 266844"/>
                      <a:gd name="connsiteX6" fmla="*/ 191068 w 196122"/>
                      <a:gd name="connsiteY6" fmla="*/ 245235 h 266844"/>
                      <a:gd name="connsiteX7" fmla="*/ 191068 w 196122"/>
                      <a:gd name="connsiteY7" fmla="*/ 245235 h 266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6122" h="266844">
                        <a:moveTo>
                          <a:pt x="0" y="252059"/>
                        </a:moveTo>
                        <a:cubicBezTo>
                          <a:pt x="23883" y="264000"/>
                          <a:pt x="47767" y="275942"/>
                          <a:pt x="61415" y="238411"/>
                        </a:cubicBezTo>
                        <a:cubicBezTo>
                          <a:pt x="75063" y="200880"/>
                          <a:pt x="71650" y="62127"/>
                          <a:pt x="81886" y="26870"/>
                        </a:cubicBezTo>
                        <a:cubicBezTo>
                          <a:pt x="92122" y="-8387"/>
                          <a:pt x="116006" y="-9524"/>
                          <a:pt x="122830" y="26870"/>
                        </a:cubicBezTo>
                        <a:cubicBezTo>
                          <a:pt x="129654" y="63264"/>
                          <a:pt x="111457" y="206566"/>
                          <a:pt x="122830" y="245235"/>
                        </a:cubicBezTo>
                        <a:cubicBezTo>
                          <a:pt x="134203" y="283904"/>
                          <a:pt x="179695" y="258882"/>
                          <a:pt x="191068" y="258882"/>
                        </a:cubicBezTo>
                        <a:cubicBezTo>
                          <a:pt x="202441" y="258882"/>
                          <a:pt x="191068" y="245235"/>
                          <a:pt x="191068" y="245235"/>
                        </a:cubicBezTo>
                        <a:lnTo>
                          <a:pt x="191068" y="245235"/>
                        </a:lnTo>
                      </a:path>
                    </a:pathLst>
                  </a:custGeom>
                  <a:no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73" name="Forme libre : forme 372">
                    <a:extLst>
                      <a:ext uri="{FF2B5EF4-FFF2-40B4-BE49-F238E27FC236}">
                        <a16:creationId xmlns:a16="http://schemas.microsoft.com/office/drawing/2014/main" id="{1AB0CDB1-F7BB-4C17-BF73-28FD8766136F}"/>
                      </a:ext>
                    </a:extLst>
                  </p:cNvPr>
                  <p:cNvSpPr/>
                  <p:nvPr/>
                </p:nvSpPr>
                <p:spPr>
                  <a:xfrm>
                    <a:off x="9271288" y="4713323"/>
                    <a:ext cx="123388" cy="273861"/>
                  </a:xfrm>
                  <a:custGeom>
                    <a:avLst/>
                    <a:gdLst>
                      <a:gd name="connsiteX0" fmla="*/ 0 w 196122"/>
                      <a:gd name="connsiteY0" fmla="*/ 252059 h 266844"/>
                      <a:gd name="connsiteX1" fmla="*/ 61415 w 196122"/>
                      <a:gd name="connsiteY1" fmla="*/ 238411 h 266844"/>
                      <a:gd name="connsiteX2" fmla="*/ 81886 w 196122"/>
                      <a:gd name="connsiteY2" fmla="*/ 26870 h 266844"/>
                      <a:gd name="connsiteX3" fmla="*/ 122830 w 196122"/>
                      <a:gd name="connsiteY3" fmla="*/ 26870 h 266844"/>
                      <a:gd name="connsiteX4" fmla="*/ 122830 w 196122"/>
                      <a:gd name="connsiteY4" fmla="*/ 245235 h 266844"/>
                      <a:gd name="connsiteX5" fmla="*/ 191068 w 196122"/>
                      <a:gd name="connsiteY5" fmla="*/ 258882 h 266844"/>
                      <a:gd name="connsiteX6" fmla="*/ 191068 w 196122"/>
                      <a:gd name="connsiteY6" fmla="*/ 245235 h 266844"/>
                      <a:gd name="connsiteX7" fmla="*/ 191068 w 196122"/>
                      <a:gd name="connsiteY7" fmla="*/ 245235 h 266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6122" h="266844">
                        <a:moveTo>
                          <a:pt x="0" y="252059"/>
                        </a:moveTo>
                        <a:cubicBezTo>
                          <a:pt x="23883" y="264000"/>
                          <a:pt x="47767" y="275942"/>
                          <a:pt x="61415" y="238411"/>
                        </a:cubicBezTo>
                        <a:cubicBezTo>
                          <a:pt x="75063" y="200880"/>
                          <a:pt x="71650" y="62127"/>
                          <a:pt x="81886" y="26870"/>
                        </a:cubicBezTo>
                        <a:cubicBezTo>
                          <a:pt x="92122" y="-8387"/>
                          <a:pt x="116006" y="-9524"/>
                          <a:pt x="122830" y="26870"/>
                        </a:cubicBezTo>
                        <a:cubicBezTo>
                          <a:pt x="129654" y="63264"/>
                          <a:pt x="111457" y="206566"/>
                          <a:pt x="122830" y="245235"/>
                        </a:cubicBezTo>
                        <a:cubicBezTo>
                          <a:pt x="134203" y="283904"/>
                          <a:pt x="179695" y="258882"/>
                          <a:pt x="191068" y="258882"/>
                        </a:cubicBezTo>
                        <a:cubicBezTo>
                          <a:pt x="202441" y="258882"/>
                          <a:pt x="191068" y="245235"/>
                          <a:pt x="191068" y="245235"/>
                        </a:cubicBezTo>
                        <a:lnTo>
                          <a:pt x="191068" y="245235"/>
                        </a:lnTo>
                      </a:path>
                    </a:pathLst>
                  </a:custGeom>
                  <a:no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74" name="Forme libre : forme 373">
                    <a:extLst>
                      <a:ext uri="{FF2B5EF4-FFF2-40B4-BE49-F238E27FC236}">
                        <a16:creationId xmlns:a16="http://schemas.microsoft.com/office/drawing/2014/main" id="{917F3C0A-AFF3-485E-9E32-EBD2ACB0504C}"/>
                      </a:ext>
                    </a:extLst>
                  </p:cNvPr>
                  <p:cNvSpPr/>
                  <p:nvPr/>
                </p:nvSpPr>
                <p:spPr>
                  <a:xfrm>
                    <a:off x="9426004" y="4713323"/>
                    <a:ext cx="123388" cy="273861"/>
                  </a:xfrm>
                  <a:custGeom>
                    <a:avLst/>
                    <a:gdLst>
                      <a:gd name="connsiteX0" fmla="*/ 0 w 196122"/>
                      <a:gd name="connsiteY0" fmla="*/ 252059 h 266844"/>
                      <a:gd name="connsiteX1" fmla="*/ 61415 w 196122"/>
                      <a:gd name="connsiteY1" fmla="*/ 238411 h 266844"/>
                      <a:gd name="connsiteX2" fmla="*/ 81886 w 196122"/>
                      <a:gd name="connsiteY2" fmla="*/ 26870 h 266844"/>
                      <a:gd name="connsiteX3" fmla="*/ 122830 w 196122"/>
                      <a:gd name="connsiteY3" fmla="*/ 26870 h 266844"/>
                      <a:gd name="connsiteX4" fmla="*/ 122830 w 196122"/>
                      <a:gd name="connsiteY4" fmla="*/ 245235 h 266844"/>
                      <a:gd name="connsiteX5" fmla="*/ 191068 w 196122"/>
                      <a:gd name="connsiteY5" fmla="*/ 258882 h 266844"/>
                      <a:gd name="connsiteX6" fmla="*/ 191068 w 196122"/>
                      <a:gd name="connsiteY6" fmla="*/ 245235 h 266844"/>
                      <a:gd name="connsiteX7" fmla="*/ 191068 w 196122"/>
                      <a:gd name="connsiteY7" fmla="*/ 245235 h 266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6122" h="266844">
                        <a:moveTo>
                          <a:pt x="0" y="252059"/>
                        </a:moveTo>
                        <a:cubicBezTo>
                          <a:pt x="23883" y="264000"/>
                          <a:pt x="47767" y="275942"/>
                          <a:pt x="61415" y="238411"/>
                        </a:cubicBezTo>
                        <a:cubicBezTo>
                          <a:pt x="75063" y="200880"/>
                          <a:pt x="71650" y="62127"/>
                          <a:pt x="81886" y="26870"/>
                        </a:cubicBezTo>
                        <a:cubicBezTo>
                          <a:pt x="92122" y="-8387"/>
                          <a:pt x="116006" y="-9524"/>
                          <a:pt x="122830" y="26870"/>
                        </a:cubicBezTo>
                        <a:cubicBezTo>
                          <a:pt x="129654" y="63264"/>
                          <a:pt x="111457" y="206566"/>
                          <a:pt x="122830" y="245235"/>
                        </a:cubicBezTo>
                        <a:cubicBezTo>
                          <a:pt x="134203" y="283904"/>
                          <a:pt x="179695" y="258882"/>
                          <a:pt x="191068" y="258882"/>
                        </a:cubicBezTo>
                        <a:cubicBezTo>
                          <a:pt x="202441" y="258882"/>
                          <a:pt x="191068" y="245235"/>
                          <a:pt x="191068" y="245235"/>
                        </a:cubicBezTo>
                        <a:lnTo>
                          <a:pt x="191068" y="245235"/>
                        </a:lnTo>
                      </a:path>
                    </a:pathLst>
                  </a:custGeom>
                  <a:no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75" name="Forme libre : forme 374">
                    <a:extLst>
                      <a:ext uri="{FF2B5EF4-FFF2-40B4-BE49-F238E27FC236}">
                        <a16:creationId xmlns:a16="http://schemas.microsoft.com/office/drawing/2014/main" id="{485EFE24-EC00-4256-81CE-F89FE54B6000}"/>
                      </a:ext>
                    </a:extLst>
                  </p:cNvPr>
                  <p:cNvSpPr/>
                  <p:nvPr/>
                </p:nvSpPr>
                <p:spPr>
                  <a:xfrm>
                    <a:off x="9571094" y="4713323"/>
                    <a:ext cx="123388" cy="273861"/>
                  </a:xfrm>
                  <a:custGeom>
                    <a:avLst/>
                    <a:gdLst>
                      <a:gd name="connsiteX0" fmla="*/ 0 w 196122"/>
                      <a:gd name="connsiteY0" fmla="*/ 252059 h 266844"/>
                      <a:gd name="connsiteX1" fmla="*/ 61415 w 196122"/>
                      <a:gd name="connsiteY1" fmla="*/ 238411 h 266844"/>
                      <a:gd name="connsiteX2" fmla="*/ 81886 w 196122"/>
                      <a:gd name="connsiteY2" fmla="*/ 26870 h 266844"/>
                      <a:gd name="connsiteX3" fmla="*/ 122830 w 196122"/>
                      <a:gd name="connsiteY3" fmla="*/ 26870 h 266844"/>
                      <a:gd name="connsiteX4" fmla="*/ 122830 w 196122"/>
                      <a:gd name="connsiteY4" fmla="*/ 245235 h 266844"/>
                      <a:gd name="connsiteX5" fmla="*/ 191068 w 196122"/>
                      <a:gd name="connsiteY5" fmla="*/ 258882 h 266844"/>
                      <a:gd name="connsiteX6" fmla="*/ 191068 w 196122"/>
                      <a:gd name="connsiteY6" fmla="*/ 245235 h 266844"/>
                      <a:gd name="connsiteX7" fmla="*/ 191068 w 196122"/>
                      <a:gd name="connsiteY7" fmla="*/ 245235 h 266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6122" h="266844">
                        <a:moveTo>
                          <a:pt x="0" y="252059"/>
                        </a:moveTo>
                        <a:cubicBezTo>
                          <a:pt x="23883" y="264000"/>
                          <a:pt x="47767" y="275942"/>
                          <a:pt x="61415" y="238411"/>
                        </a:cubicBezTo>
                        <a:cubicBezTo>
                          <a:pt x="75063" y="200880"/>
                          <a:pt x="71650" y="62127"/>
                          <a:pt x="81886" y="26870"/>
                        </a:cubicBezTo>
                        <a:cubicBezTo>
                          <a:pt x="92122" y="-8387"/>
                          <a:pt x="116006" y="-9524"/>
                          <a:pt x="122830" y="26870"/>
                        </a:cubicBezTo>
                        <a:cubicBezTo>
                          <a:pt x="129654" y="63264"/>
                          <a:pt x="111457" y="206566"/>
                          <a:pt x="122830" y="245235"/>
                        </a:cubicBezTo>
                        <a:cubicBezTo>
                          <a:pt x="134203" y="283904"/>
                          <a:pt x="179695" y="258882"/>
                          <a:pt x="191068" y="258882"/>
                        </a:cubicBezTo>
                        <a:cubicBezTo>
                          <a:pt x="202441" y="258882"/>
                          <a:pt x="191068" y="245235"/>
                          <a:pt x="191068" y="245235"/>
                        </a:cubicBezTo>
                        <a:lnTo>
                          <a:pt x="191068" y="245235"/>
                        </a:lnTo>
                      </a:path>
                    </a:pathLst>
                  </a:custGeom>
                  <a:no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76" name="Forme libre : forme 375">
                    <a:extLst>
                      <a:ext uri="{FF2B5EF4-FFF2-40B4-BE49-F238E27FC236}">
                        <a16:creationId xmlns:a16="http://schemas.microsoft.com/office/drawing/2014/main" id="{B48AF998-A2ED-4FC6-BA4D-DDF6E0EF2840}"/>
                      </a:ext>
                    </a:extLst>
                  </p:cNvPr>
                  <p:cNvSpPr/>
                  <p:nvPr/>
                </p:nvSpPr>
                <p:spPr>
                  <a:xfrm>
                    <a:off x="9714884" y="4713323"/>
                    <a:ext cx="123388" cy="273861"/>
                  </a:xfrm>
                  <a:custGeom>
                    <a:avLst/>
                    <a:gdLst>
                      <a:gd name="connsiteX0" fmla="*/ 0 w 196122"/>
                      <a:gd name="connsiteY0" fmla="*/ 252059 h 266844"/>
                      <a:gd name="connsiteX1" fmla="*/ 61415 w 196122"/>
                      <a:gd name="connsiteY1" fmla="*/ 238411 h 266844"/>
                      <a:gd name="connsiteX2" fmla="*/ 81886 w 196122"/>
                      <a:gd name="connsiteY2" fmla="*/ 26870 h 266844"/>
                      <a:gd name="connsiteX3" fmla="*/ 122830 w 196122"/>
                      <a:gd name="connsiteY3" fmla="*/ 26870 h 266844"/>
                      <a:gd name="connsiteX4" fmla="*/ 122830 w 196122"/>
                      <a:gd name="connsiteY4" fmla="*/ 245235 h 266844"/>
                      <a:gd name="connsiteX5" fmla="*/ 191068 w 196122"/>
                      <a:gd name="connsiteY5" fmla="*/ 258882 h 266844"/>
                      <a:gd name="connsiteX6" fmla="*/ 191068 w 196122"/>
                      <a:gd name="connsiteY6" fmla="*/ 245235 h 266844"/>
                      <a:gd name="connsiteX7" fmla="*/ 191068 w 196122"/>
                      <a:gd name="connsiteY7" fmla="*/ 245235 h 266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6122" h="266844">
                        <a:moveTo>
                          <a:pt x="0" y="252059"/>
                        </a:moveTo>
                        <a:cubicBezTo>
                          <a:pt x="23883" y="264000"/>
                          <a:pt x="47767" y="275942"/>
                          <a:pt x="61415" y="238411"/>
                        </a:cubicBezTo>
                        <a:cubicBezTo>
                          <a:pt x="75063" y="200880"/>
                          <a:pt x="71650" y="62127"/>
                          <a:pt x="81886" y="26870"/>
                        </a:cubicBezTo>
                        <a:cubicBezTo>
                          <a:pt x="92122" y="-8387"/>
                          <a:pt x="116006" y="-9524"/>
                          <a:pt x="122830" y="26870"/>
                        </a:cubicBezTo>
                        <a:cubicBezTo>
                          <a:pt x="129654" y="63264"/>
                          <a:pt x="111457" y="206566"/>
                          <a:pt x="122830" y="245235"/>
                        </a:cubicBezTo>
                        <a:cubicBezTo>
                          <a:pt x="134203" y="283904"/>
                          <a:pt x="179695" y="258882"/>
                          <a:pt x="191068" y="258882"/>
                        </a:cubicBezTo>
                        <a:cubicBezTo>
                          <a:pt x="202441" y="258882"/>
                          <a:pt x="191068" y="245235"/>
                          <a:pt x="191068" y="245235"/>
                        </a:cubicBezTo>
                        <a:lnTo>
                          <a:pt x="191068" y="245235"/>
                        </a:lnTo>
                      </a:path>
                    </a:pathLst>
                  </a:custGeom>
                  <a:no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77" name="Forme libre : forme 376">
                    <a:extLst>
                      <a:ext uri="{FF2B5EF4-FFF2-40B4-BE49-F238E27FC236}">
                        <a16:creationId xmlns:a16="http://schemas.microsoft.com/office/drawing/2014/main" id="{DC114642-13DE-4D1D-B27C-3CB9ABC23F81}"/>
                      </a:ext>
                    </a:extLst>
                  </p:cNvPr>
                  <p:cNvSpPr/>
                  <p:nvPr/>
                </p:nvSpPr>
                <p:spPr>
                  <a:xfrm>
                    <a:off x="9853150" y="4713323"/>
                    <a:ext cx="123388" cy="273861"/>
                  </a:xfrm>
                  <a:custGeom>
                    <a:avLst/>
                    <a:gdLst>
                      <a:gd name="connsiteX0" fmla="*/ 0 w 196122"/>
                      <a:gd name="connsiteY0" fmla="*/ 252059 h 266844"/>
                      <a:gd name="connsiteX1" fmla="*/ 61415 w 196122"/>
                      <a:gd name="connsiteY1" fmla="*/ 238411 h 266844"/>
                      <a:gd name="connsiteX2" fmla="*/ 81886 w 196122"/>
                      <a:gd name="connsiteY2" fmla="*/ 26870 h 266844"/>
                      <a:gd name="connsiteX3" fmla="*/ 122830 w 196122"/>
                      <a:gd name="connsiteY3" fmla="*/ 26870 h 266844"/>
                      <a:gd name="connsiteX4" fmla="*/ 122830 w 196122"/>
                      <a:gd name="connsiteY4" fmla="*/ 245235 h 266844"/>
                      <a:gd name="connsiteX5" fmla="*/ 191068 w 196122"/>
                      <a:gd name="connsiteY5" fmla="*/ 258882 h 266844"/>
                      <a:gd name="connsiteX6" fmla="*/ 191068 w 196122"/>
                      <a:gd name="connsiteY6" fmla="*/ 245235 h 266844"/>
                      <a:gd name="connsiteX7" fmla="*/ 191068 w 196122"/>
                      <a:gd name="connsiteY7" fmla="*/ 245235 h 266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6122" h="266844">
                        <a:moveTo>
                          <a:pt x="0" y="252059"/>
                        </a:moveTo>
                        <a:cubicBezTo>
                          <a:pt x="23883" y="264000"/>
                          <a:pt x="47767" y="275942"/>
                          <a:pt x="61415" y="238411"/>
                        </a:cubicBezTo>
                        <a:cubicBezTo>
                          <a:pt x="75063" y="200880"/>
                          <a:pt x="71650" y="62127"/>
                          <a:pt x="81886" y="26870"/>
                        </a:cubicBezTo>
                        <a:cubicBezTo>
                          <a:pt x="92122" y="-8387"/>
                          <a:pt x="116006" y="-9524"/>
                          <a:pt x="122830" y="26870"/>
                        </a:cubicBezTo>
                        <a:cubicBezTo>
                          <a:pt x="129654" y="63264"/>
                          <a:pt x="111457" y="206566"/>
                          <a:pt x="122830" y="245235"/>
                        </a:cubicBezTo>
                        <a:cubicBezTo>
                          <a:pt x="134203" y="283904"/>
                          <a:pt x="179695" y="258882"/>
                          <a:pt x="191068" y="258882"/>
                        </a:cubicBezTo>
                        <a:cubicBezTo>
                          <a:pt x="202441" y="258882"/>
                          <a:pt x="191068" y="245235"/>
                          <a:pt x="191068" y="245235"/>
                        </a:cubicBezTo>
                        <a:lnTo>
                          <a:pt x="191068" y="245235"/>
                        </a:lnTo>
                      </a:path>
                    </a:pathLst>
                  </a:custGeom>
                  <a:no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78" name="Forme libre : forme 377">
                    <a:extLst>
                      <a:ext uri="{FF2B5EF4-FFF2-40B4-BE49-F238E27FC236}">
                        <a16:creationId xmlns:a16="http://schemas.microsoft.com/office/drawing/2014/main" id="{06F55444-E382-44A3-AAF9-E7B74A9B4043}"/>
                      </a:ext>
                    </a:extLst>
                  </p:cNvPr>
                  <p:cNvSpPr/>
                  <p:nvPr/>
                </p:nvSpPr>
                <p:spPr>
                  <a:xfrm>
                    <a:off x="9996585" y="4713323"/>
                    <a:ext cx="123388" cy="273861"/>
                  </a:xfrm>
                  <a:custGeom>
                    <a:avLst/>
                    <a:gdLst>
                      <a:gd name="connsiteX0" fmla="*/ 0 w 196122"/>
                      <a:gd name="connsiteY0" fmla="*/ 252059 h 266844"/>
                      <a:gd name="connsiteX1" fmla="*/ 61415 w 196122"/>
                      <a:gd name="connsiteY1" fmla="*/ 238411 h 266844"/>
                      <a:gd name="connsiteX2" fmla="*/ 81886 w 196122"/>
                      <a:gd name="connsiteY2" fmla="*/ 26870 h 266844"/>
                      <a:gd name="connsiteX3" fmla="*/ 122830 w 196122"/>
                      <a:gd name="connsiteY3" fmla="*/ 26870 h 266844"/>
                      <a:gd name="connsiteX4" fmla="*/ 122830 w 196122"/>
                      <a:gd name="connsiteY4" fmla="*/ 245235 h 266844"/>
                      <a:gd name="connsiteX5" fmla="*/ 191068 w 196122"/>
                      <a:gd name="connsiteY5" fmla="*/ 258882 h 266844"/>
                      <a:gd name="connsiteX6" fmla="*/ 191068 w 196122"/>
                      <a:gd name="connsiteY6" fmla="*/ 245235 h 266844"/>
                      <a:gd name="connsiteX7" fmla="*/ 191068 w 196122"/>
                      <a:gd name="connsiteY7" fmla="*/ 245235 h 266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6122" h="266844">
                        <a:moveTo>
                          <a:pt x="0" y="252059"/>
                        </a:moveTo>
                        <a:cubicBezTo>
                          <a:pt x="23883" y="264000"/>
                          <a:pt x="47767" y="275942"/>
                          <a:pt x="61415" y="238411"/>
                        </a:cubicBezTo>
                        <a:cubicBezTo>
                          <a:pt x="75063" y="200880"/>
                          <a:pt x="71650" y="62127"/>
                          <a:pt x="81886" y="26870"/>
                        </a:cubicBezTo>
                        <a:cubicBezTo>
                          <a:pt x="92122" y="-8387"/>
                          <a:pt x="116006" y="-9524"/>
                          <a:pt x="122830" y="26870"/>
                        </a:cubicBezTo>
                        <a:cubicBezTo>
                          <a:pt x="129654" y="63264"/>
                          <a:pt x="111457" y="206566"/>
                          <a:pt x="122830" y="245235"/>
                        </a:cubicBezTo>
                        <a:cubicBezTo>
                          <a:pt x="134203" y="283904"/>
                          <a:pt x="179695" y="258882"/>
                          <a:pt x="191068" y="258882"/>
                        </a:cubicBezTo>
                        <a:cubicBezTo>
                          <a:pt x="202441" y="258882"/>
                          <a:pt x="191068" y="245235"/>
                          <a:pt x="191068" y="245235"/>
                        </a:cubicBezTo>
                        <a:lnTo>
                          <a:pt x="191068" y="245235"/>
                        </a:lnTo>
                      </a:path>
                    </a:pathLst>
                  </a:custGeom>
                  <a:no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79" name="Forme libre : forme 378">
                    <a:extLst>
                      <a:ext uri="{FF2B5EF4-FFF2-40B4-BE49-F238E27FC236}">
                        <a16:creationId xmlns:a16="http://schemas.microsoft.com/office/drawing/2014/main" id="{F40CCB84-6B4A-42DB-A939-D9B3F6B90960}"/>
                      </a:ext>
                    </a:extLst>
                  </p:cNvPr>
                  <p:cNvSpPr/>
                  <p:nvPr/>
                </p:nvSpPr>
                <p:spPr>
                  <a:xfrm>
                    <a:off x="10141675" y="4713323"/>
                    <a:ext cx="123388" cy="273861"/>
                  </a:xfrm>
                  <a:custGeom>
                    <a:avLst/>
                    <a:gdLst>
                      <a:gd name="connsiteX0" fmla="*/ 0 w 196122"/>
                      <a:gd name="connsiteY0" fmla="*/ 252059 h 266844"/>
                      <a:gd name="connsiteX1" fmla="*/ 61415 w 196122"/>
                      <a:gd name="connsiteY1" fmla="*/ 238411 h 266844"/>
                      <a:gd name="connsiteX2" fmla="*/ 81886 w 196122"/>
                      <a:gd name="connsiteY2" fmla="*/ 26870 h 266844"/>
                      <a:gd name="connsiteX3" fmla="*/ 122830 w 196122"/>
                      <a:gd name="connsiteY3" fmla="*/ 26870 h 266844"/>
                      <a:gd name="connsiteX4" fmla="*/ 122830 w 196122"/>
                      <a:gd name="connsiteY4" fmla="*/ 245235 h 266844"/>
                      <a:gd name="connsiteX5" fmla="*/ 191068 w 196122"/>
                      <a:gd name="connsiteY5" fmla="*/ 258882 h 266844"/>
                      <a:gd name="connsiteX6" fmla="*/ 191068 w 196122"/>
                      <a:gd name="connsiteY6" fmla="*/ 245235 h 266844"/>
                      <a:gd name="connsiteX7" fmla="*/ 191068 w 196122"/>
                      <a:gd name="connsiteY7" fmla="*/ 245235 h 266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6122" h="266844">
                        <a:moveTo>
                          <a:pt x="0" y="252059"/>
                        </a:moveTo>
                        <a:cubicBezTo>
                          <a:pt x="23883" y="264000"/>
                          <a:pt x="47767" y="275942"/>
                          <a:pt x="61415" y="238411"/>
                        </a:cubicBezTo>
                        <a:cubicBezTo>
                          <a:pt x="75063" y="200880"/>
                          <a:pt x="71650" y="62127"/>
                          <a:pt x="81886" y="26870"/>
                        </a:cubicBezTo>
                        <a:cubicBezTo>
                          <a:pt x="92122" y="-8387"/>
                          <a:pt x="116006" y="-9524"/>
                          <a:pt x="122830" y="26870"/>
                        </a:cubicBezTo>
                        <a:cubicBezTo>
                          <a:pt x="129654" y="63264"/>
                          <a:pt x="111457" y="206566"/>
                          <a:pt x="122830" y="245235"/>
                        </a:cubicBezTo>
                        <a:cubicBezTo>
                          <a:pt x="134203" y="283904"/>
                          <a:pt x="179695" y="258882"/>
                          <a:pt x="191068" y="258882"/>
                        </a:cubicBezTo>
                        <a:cubicBezTo>
                          <a:pt x="202441" y="258882"/>
                          <a:pt x="191068" y="245235"/>
                          <a:pt x="191068" y="245235"/>
                        </a:cubicBezTo>
                        <a:lnTo>
                          <a:pt x="191068" y="245235"/>
                        </a:lnTo>
                      </a:path>
                    </a:pathLst>
                  </a:custGeom>
                  <a:no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80" name="Forme libre : forme 379">
                    <a:extLst>
                      <a:ext uri="{FF2B5EF4-FFF2-40B4-BE49-F238E27FC236}">
                        <a16:creationId xmlns:a16="http://schemas.microsoft.com/office/drawing/2014/main" id="{61731B56-9ED7-4849-AC9A-8AC9F84D15F3}"/>
                      </a:ext>
                    </a:extLst>
                  </p:cNvPr>
                  <p:cNvSpPr/>
                  <p:nvPr/>
                </p:nvSpPr>
                <p:spPr>
                  <a:xfrm>
                    <a:off x="10285465" y="4713323"/>
                    <a:ext cx="123388" cy="273861"/>
                  </a:xfrm>
                  <a:custGeom>
                    <a:avLst/>
                    <a:gdLst>
                      <a:gd name="connsiteX0" fmla="*/ 0 w 196122"/>
                      <a:gd name="connsiteY0" fmla="*/ 252059 h 266844"/>
                      <a:gd name="connsiteX1" fmla="*/ 61415 w 196122"/>
                      <a:gd name="connsiteY1" fmla="*/ 238411 h 266844"/>
                      <a:gd name="connsiteX2" fmla="*/ 81886 w 196122"/>
                      <a:gd name="connsiteY2" fmla="*/ 26870 h 266844"/>
                      <a:gd name="connsiteX3" fmla="*/ 122830 w 196122"/>
                      <a:gd name="connsiteY3" fmla="*/ 26870 h 266844"/>
                      <a:gd name="connsiteX4" fmla="*/ 122830 w 196122"/>
                      <a:gd name="connsiteY4" fmla="*/ 245235 h 266844"/>
                      <a:gd name="connsiteX5" fmla="*/ 191068 w 196122"/>
                      <a:gd name="connsiteY5" fmla="*/ 258882 h 266844"/>
                      <a:gd name="connsiteX6" fmla="*/ 191068 w 196122"/>
                      <a:gd name="connsiteY6" fmla="*/ 245235 h 266844"/>
                      <a:gd name="connsiteX7" fmla="*/ 191068 w 196122"/>
                      <a:gd name="connsiteY7" fmla="*/ 245235 h 266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6122" h="266844">
                        <a:moveTo>
                          <a:pt x="0" y="252059"/>
                        </a:moveTo>
                        <a:cubicBezTo>
                          <a:pt x="23883" y="264000"/>
                          <a:pt x="47767" y="275942"/>
                          <a:pt x="61415" y="238411"/>
                        </a:cubicBezTo>
                        <a:cubicBezTo>
                          <a:pt x="75063" y="200880"/>
                          <a:pt x="71650" y="62127"/>
                          <a:pt x="81886" y="26870"/>
                        </a:cubicBezTo>
                        <a:cubicBezTo>
                          <a:pt x="92122" y="-8387"/>
                          <a:pt x="116006" y="-9524"/>
                          <a:pt x="122830" y="26870"/>
                        </a:cubicBezTo>
                        <a:cubicBezTo>
                          <a:pt x="129654" y="63264"/>
                          <a:pt x="111457" y="206566"/>
                          <a:pt x="122830" y="245235"/>
                        </a:cubicBezTo>
                        <a:cubicBezTo>
                          <a:pt x="134203" y="283904"/>
                          <a:pt x="179695" y="258882"/>
                          <a:pt x="191068" y="258882"/>
                        </a:cubicBezTo>
                        <a:cubicBezTo>
                          <a:pt x="202441" y="258882"/>
                          <a:pt x="191068" y="245235"/>
                          <a:pt x="191068" y="245235"/>
                        </a:cubicBezTo>
                        <a:lnTo>
                          <a:pt x="191068" y="245235"/>
                        </a:lnTo>
                      </a:path>
                    </a:pathLst>
                  </a:custGeom>
                  <a:no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81" name="Forme libre : forme 380">
                    <a:extLst>
                      <a:ext uri="{FF2B5EF4-FFF2-40B4-BE49-F238E27FC236}">
                        <a16:creationId xmlns:a16="http://schemas.microsoft.com/office/drawing/2014/main" id="{D59AE133-16C1-42EE-91BE-D405B92DA51E}"/>
                      </a:ext>
                    </a:extLst>
                  </p:cNvPr>
                  <p:cNvSpPr/>
                  <p:nvPr/>
                </p:nvSpPr>
                <p:spPr>
                  <a:xfrm>
                    <a:off x="10423731" y="4713323"/>
                    <a:ext cx="123388" cy="273861"/>
                  </a:xfrm>
                  <a:custGeom>
                    <a:avLst/>
                    <a:gdLst>
                      <a:gd name="connsiteX0" fmla="*/ 0 w 196122"/>
                      <a:gd name="connsiteY0" fmla="*/ 252059 h 266844"/>
                      <a:gd name="connsiteX1" fmla="*/ 61415 w 196122"/>
                      <a:gd name="connsiteY1" fmla="*/ 238411 h 266844"/>
                      <a:gd name="connsiteX2" fmla="*/ 81886 w 196122"/>
                      <a:gd name="connsiteY2" fmla="*/ 26870 h 266844"/>
                      <a:gd name="connsiteX3" fmla="*/ 122830 w 196122"/>
                      <a:gd name="connsiteY3" fmla="*/ 26870 h 266844"/>
                      <a:gd name="connsiteX4" fmla="*/ 122830 w 196122"/>
                      <a:gd name="connsiteY4" fmla="*/ 245235 h 266844"/>
                      <a:gd name="connsiteX5" fmla="*/ 191068 w 196122"/>
                      <a:gd name="connsiteY5" fmla="*/ 258882 h 266844"/>
                      <a:gd name="connsiteX6" fmla="*/ 191068 w 196122"/>
                      <a:gd name="connsiteY6" fmla="*/ 245235 h 266844"/>
                      <a:gd name="connsiteX7" fmla="*/ 191068 w 196122"/>
                      <a:gd name="connsiteY7" fmla="*/ 245235 h 266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6122" h="266844">
                        <a:moveTo>
                          <a:pt x="0" y="252059"/>
                        </a:moveTo>
                        <a:cubicBezTo>
                          <a:pt x="23883" y="264000"/>
                          <a:pt x="47767" y="275942"/>
                          <a:pt x="61415" y="238411"/>
                        </a:cubicBezTo>
                        <a:cubicBezTo>
                          <a:pt x="75063" y="200880"/>
                          <a:pt x="71650" y="62127"/>
                          <a:pt x="81886" y="26870"/>
                        </a:cubicBezTo>
                        <a:cubicBezTo>
                          <a:pt x="92122" y="-8387"/>
                          <a:pt x="116006" y="-9524"/>
                          <a:pt x="122830" y="26870"/>
                        </a:cubicBezTo>
                        <a:cubicBezTo>
                          <a:pt x="129654" y="63264"/>
                          <a:pt x="111457" y="206566"/>
                          <a:pt x="122830" y="245235"/>
                        </a:cubicBezTo>
                        <a:cubicBezTo>
                          <a:pt x="134203" y="283904"/>
                          <a:pt x="179695" y="258882"/>
                          <a:pt x="191068" y="258882"/>
                        </a:cubicBezTo>
                        <a:cubicBezTo>
                          <a:pt x="202441" y="258882"/>
                          <a:pt x="191068" y="245235"/>
                          <a:pt x="191068" y="245235"/>
                        </a:cubicBezTo>
                        <a:lnTo>
                          <a:pt x="191068" y="245235"/>
                        </a:lnTo>
                      </a:path>
                    </a:pathLst>
                  </a:custGeom>
                  <a:no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85" name="Forme libre : forme 484">
                    <a:extLst>
                      <a:ext uri="{FF2B5EF4-FFF2-40B4-BE49-F238E27FC236}">
                        <a16:creationId xmlns:a16="http://schemas.microsoft.com/office/drawing/2014/main" id="{E4761D18-00C6-4464-8D8E-43970CEC6B5A}"/>
                      </a:ext>
                    </a:extLst>
                  </p:cNvPr>
                  <p:cNvSpPr/>
                  <p:nvPr/>
                </p:nvSpPr>
                <p:spPr>
                  <a:xfrm>
                    <a:off x="10564799" y="4713323"/>
                    <a:ext cx="123388" cy="273861"/>
                  </a:xfrm>
                  <a:custGeom>
                    <a:avLst/>
                    <a:gdLst>
                      <a:gd name="connsiteX0" fmla="*/ 0 w 196122"/>
                      <a:gd name="connsiteY0" fmla="*/ 252059 h 266844"/>
                      <a:gd name="connsiteX1" fmla="*/ 61415 w 196122"/>
                      <a:gd name="connsiteY1" fmla="*/ 238411 h 266844"/>
                      <a:gd name="connsiteX2" fmla="*/ 81886 w 196122"/>
                      <a:gd name="connsiteY2" fmla="*/ 26870 h 266844"/>
                      <a:gd name="connsiteX3" fmla="*/ 122830 w 196122"/>
                      <a:gd name="connsiteY3" fmla="*/ 26870 h 266844"/>
                      <a:gd name="connsiteX4" fmla="*/ 122830 w 196122"/>
                      <a:gd name="connsiteY4" fmla="*/ 245235 h 266844"/>
                      <a:gd name="connsiteX5" fmla="*/ 191068 w 196122"/>
                      <a:gd name="connsiteY5" fmla="*/ 258882 h 266844"/>
                      <a:gd name="connsiteX6" fmla="*/ 191068 w 196122"/>
                      <a:gd name="connsiteY6" fmla="*/ 245235 h 266844"/>
                      <a:gd name="connsiteX7" fmla="*/ 191068 w 196122"/>
                      <a:gd name="connsiteY7" fmla="*/ 245235 h 266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6122" h="266844">
                        <a:moveTo>
                          <a:pt x="0" y="252059"/>
                        </a:moveTo>
                        <a:cubicBezTo>
                          <a:pt x="23883" y="264000"/>
                          <a:pt x="47767" y="275942"/>
                          <a:pt x="61415" y="238411"/>
                        </a:cubicBezTo>
                        <a:cubicBezTo>
                          <a:pt x="75063" y="200880"/>
                          <a:pt x="71650" y="62127"/>
                          <a:pt x="81886" y="26870"/>
                        </a:cubicBezTo>
                        <a:cubicBezTo>
                          <a:pt x="92122" y="-8387"/>
                          <a:pt x="116006" y="-9524"/>
                          <a:pt x="122830" y="26870"/>
                        </a:cubicBezTo>
                        <a:cubicBezTo>
                          <a:pt x="129654" y="63264"/>
                          <a:pt x="111457" y="206566"/>
                          <a:pt x="122830" y="245235"/>
                        </a:cubicBezTo>
                        <a:cubicBezTo>
                          <a:pt x="134203" y="283904"/>
                          <a:pt x="179695" y="258882"/>
                          <a:pt x="191068" y="258882"/>
                        </a:cubicBezTo>
                        <a:cubicBezTo>
                          <a:pt x="202441" y="258882"/>
                          <a:pt x="191068" y="245235"/>
                          <a:pt x="191068" y="245235"/>
                        </a:cubicBezTo>
                        <a:lnTo>
                          <a:pt x="191068" y="245235"/>
                        </a:lnTo>
                      </a:path>
                    </a:pathLst>
                  </a:custGeom>
                  <a:no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90" name="Forme libre : forme 489">
                    <a:extLst>
                      <a:ext uri="{FF2B5EF4-FFF2-40B4-BE49-F238E27FC236}">
                        <a16:creationId xmlns:a16="http://schemas.microsoft.com/office/drawing/2014/main" id="{101D6B46-24F8-411F-B1DD-3779EE7A53FF}"/>
                      </a:ext>
                    </a:extLst>
                  </p:cNvPr>
                  <p:cNvSpPr/>
                  <p:nvPr/>
                </p:nvSpPr>
                <p:spPr>
                  <a:xfrm>
                    <a:off x="10709889" y="4713323"/>
                    <a:ext cx="123388" cy="273861"/>
                  </a:xfrm>
                  <a:custGeom>
                    <a:avLst/>
                    <a:gdLst>
                      <a:gd name="connsiteX0" fmla="*/ 0 w 196122"/>
                      <a:gd name="connsiteY0" fmla="*/ 252059 h 266844"/>
                      <a:gd name="connsiteX1" fmla="*/ 61415 w 196122"/>
                      <a:gd name="connsiteY1" fmla="*/ 238411 h 266844"/>
                      <a:gd name="connsiteX2" fmla="*/ 81886 w 196122"/>
                      <a:gd name="connsiteY2" fmla="*/ 26870 h 266844"/>
                      <a:gd name="connsiteX3" fmla="*/ 122830 w 196122"/>
                      <a:gd name="connsiteY3" fmla="*/ 26870 h 266844"/>
                      <a:gd name="connsiteX4" fmla="*/ 122830 w 196122"/>
                      <a:gd name="connsiteY4" fmla="*/ 245235 h 266844"/>
                      <a:gd name="connsiteX5" fmla="*/ 191068 w 196122"/>
                      <a:gd name="connsiteY5" fmla="*/ 258882 h 266844"/>
                      <a:gd name="connsiteX6" fmla="*/ 191068 w 196122"/>
                      <a:gd name="connsiteY6" fmla="*/ 245235 h 266844"/>
                      <a:gd name="connsiteX7" fmla="*/ 191068 w 196122"/>
                      <a:gd name="connsiteY7" fmla="*/ 245235 h 266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6122" h="266844">
                        <a:moveTo>
                          <a:pt x="0" y="252059"/>
                        </a:moveTo>
                        <a:cubicBezTo>
                          <a:pt x="23883" y="264000"/>
                          <a:pt x="47767" y="275942"/>
                          <a:pt x="61415" y="238411"/>
                        </a:cubicBezTo>
                        <a:cubicBezTo>
                          <a:pt x="75063" y="200880"/>
                          <a:pt x="71650" y="62127"/>
                          <a:pt x="81886" y="26870"/>
                        </a:cubicBezTo>
                        <a:cubicBezTo>
                          <a:pt x="92122" y="-8387"/>
                          <a:pt x="116006" y="-9524"/>
                          <a:pt x="122830" y="26870"/>
                        </a:cubicBezTo>
                        <a:cubicBezTo>
                          <a:pt x="129654" y="63264"/>
                          <a:pt x="111457" y="206566"/>
                          <a:pt x="122830" y="245235"/>
                        </a:cubicBezTo>
                        <a:cubicBezTo>
                          <a:pt x="134203" y="283904"/>
                          <a:pt x="179695" y="258882"/>
                          <a:pt x="191068" y="258882"/>
                        </a:cubicBezTo>
                        <a:cubicBezTo>
                          <a:pt x="202441" y="258882"/>
                          <a:pt x="191068" y="245235"/>
                          <a:pt x="191068" y="245235"/>
                        </a:cubicBezTo>
                        <a:lnTo>
                          <a:pt x="191068" y="245235"/>
                        </a:lnTo>
                      </a:path>
                    </a:pathLst>
                  </a:custGeom>
                  <a:no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91" name="Forme libre : forme 490">
                    <a:extLst>
                      <a:ext uri="{FF2B5EF4-FFF2-40B4-BE49-F238E27FC236}">
                        <a16:creationId xmlns:a16="http://schemas.microsoft.com/office/drawing/2014/main" id="{BDDC485D-1D13-435A-9537-A53150A6B661}"/>
                      </a:ext>
                    </a:extLst>
                  </p:cNvPr>
                  <p:cNvSpPr/>
                  <p:nvPr/>
                </p:nvSpPr>
                <p:spPr>
                  <a:xfrm>
                    <a:off x="10853679" y="4713323"/>
                    <a:ext cx="123388" cy="273861"/>
                  </a:xfrm>
                  <a:custGeom>
                    <a:avLst/>
                    <a:gdLst>
                      <a:gd name="connsiteX0" fmla="*/ 0 w 196122"/>
                      <a:gd name="connsiteY0" fmla="*/ 252059 h 266844"/>
                      <a:gd name="connsiteX1" fmla="*/ 61415 w 196122"/>
                      <a:gd name="connsiteY1" fmla="*/ 238411 h 266844"/>
                      <a:gd name="connsiteX2" fmla="*/ 81886 w 196122"/>
                      <a:gd name="connsiteY2" fmla="*/ 26870 h 266844"/>
                      <a:gd name="connsiteX3" fmla="*/ 122830 w 196122"/>
                      <a:gd name="connsiteY3" fmla="*/ 26870 h 266844"/>
                      <a:gd name="connsiteX4" fmla="*/ 122830 w 196122"/>
                      <a:gd name="connsiteY4" fmla="*/ 245235 h 266844"/>
                      <a:gd name="connsiteX5" fmla="*/ 191068 w 196122"/>
                      <a:gd name="connsiteY5" fmla="*/ 258882 h 266844"/>
                      <a:gd name="connsiteX6" fmla="*/ 191068 w 196122"/>
                      <a:gd name="connsiteY6" fmla="*/ 245235 h 266844"/>
                      <a:gd name="connsiteX7" fmla="*/ 191068 w 196122"/>
                      <a:gd name="connsiteY7" fmla="*/ 245235 h 266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6122" h="266844">
                        <a:moveTo>
                          <a:pt x="0" y="252059"/>
                        </a:moveTo>
                        <a:cubicBezTo>
                          <a:pt x="23883" y="264000"/>
                          <a:pt x="47767" y="275942"/>
                          <a:pt x="61415" y="238411"/>
                        </a:cubicBezTo>
                        <a:cubicBezTo>
                          <a:pt x="75063" y="200880"/>
                          <a:pt x="71650" y="62127"/>
                          <a:pt x="81886" y="26870"/>
                        </a:cubicBezTo>
                        <a:cubicBezTo>
                          <a:pt x="92122" y="-8387"/>
                          <a:pt x="116006" y="-9524"/>
                          <a:pt x="122830" y="26870"/>
                        </a:cubicBezTo>
                        <a:cubicBezTo>
                          <a:pt x="129654" y="63264"/>
                          <a:pt x="111457" y="206566"/>
                          <a:pt x="122830" y="245235"/>
                        </a:cubicBezTo>
                        <a:cubicBezTo>
                          <a:pt x="134203" y="283904"/>
                          <a:pt x="179695" y="258882"/>
                          <a:pt x="191068" y="258882"/>
                        </a:cubicBezTo>
                        <a:cubicBezTo>
                          <a:pt x="202441" y="258882"/>
                          <a:pt x="191068" y="245235"/>
                          <a:pt x="191068" y="245235"/>
                        </a:cubicBezTo>
                        <a:lnTo>
                          <a:pt x="191068" y="245235"/>
                        </a:lnTo>
                      </a:path>
                    </a:pathLst>
                  </a:custGeom>
                  <a:no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92" name="Forme libre : forme 491">
                    <a:extLst>
                      <a:ext uri="{FF2B5EF4-FFF2-40B4-BE49-F238E27FC236}">
                        <a16:creationId xmlns:a16="http://schemas.microsoft.com/office/drawing/2014/main" id="{B0387DB7-06A2-464F-A8D2-894AB0D72CAA}"/>
                      </a:ext>
                    </a:extLst>
                  </p:cNvPr>
                  <p:cNvSpPr/>
                  <p:nvPr/>
                </p:nvSpPr>
                <p:spPr>
                  <a:xfrm>
                    <a:off x="10991945" y="4713323"/>
                    <a:ext cx="123388" cy="273861"/>
                  </a:xfrm>
                  <a:custGeom>
                    <a:avLst/>
                    <a:gdLst>
                      <a:gd name="connsiteX0" fmla="*/ 0 w 196122"/>
                      <a:gd name="connsiteY0" fmla="*/ 252059 h 266844"/>
                      <a:gd name="connsiteX1" fmla="*/ 61415 w 196122"/>
                      <a:gd name="connsiteY1" fmla="*/ 238411 h 266844"/>
                      <a:gd name="connsiteX2" fmla="*/ 81886 w 196122"/>
                      <a:gd name="connsiteY2" fmla="*/ 26870 h 266844"/>
                      <a:gd name="connsiteX3" fmla="*/ 122830 w 196122"/>
                      <a:gd name="connsiteY3" fmla="*/ 26870 h 266844"/>
                      <a:gd name="connsiteX4" fmla="*/ 122830 w 196122"/>
                      <a:gd name="connsiteY4" fmla="*/ 245235 h 266844"/>
                      <a:gd name="connsiteX5" fmla="*/ 191068 w 196122"/>
                      <a:gd name="connsiteY5" fmla="*/ 258882 h 266844"/>
                      <a:gd name="connsiteX6" fmla="*/ 191068 w 196122"/>
                      <a:gd name="connsiteY6" fmla="*/ 245235 h 266844"/>
                      <a:gd name="connsiteX7" fmla="*/ 191068 w 196122"/>
                      <a:gd name="connsiteY7" fmla="*/ 245235 h 266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6122" h="266844">
                        <a:moveTo>
                          <a:pt x="0" y="252059"/>
                        </a:moveTo>
                        <a:cubicBezTo>
                          <a:pt x="23883" y="264000"/>
                          <a:pt x="47767" y="275942"/>
                          <a:pt x="61415" y="238411"/>
                        </a:cubicBezTo>
                        <a:cubicBezTo>
                          <a:pt x="75063" y="200880"/>
                          <a:pt x="71650" y="62127"/>
                          <a:pt x="81886" y="26870"/>
                        </a:cubicBezTo>
                        <a:cubicBezTo>
                          <a:pt x="92122" y="-8387"/>
                          <a:pt x="116006" y="-9524"/>
                          <a:pt x="122830" y="26870"/>
                        </a:cubicBezTo>
                        <a:cubicBezTo>
                          <a:pt x="129654" y="63264"/>
                          <a:pt x="111457" y="206566"/>
                          <a:pt x="122830" y="245235"/>
                        </a:cubicBezTo>
                        <a:cubicBezTo>
                          <a:pt x="134203" y="283904"/>
                          <a:pt x="179695" y="258882"/>
                          <a:pt x="191068" y="258882"/>
                        </a:cubicBezTo>
                        <a:cubicBezTo>
                          <a:pt x="202441" y="258882"/>
                          <a:pt x="191068" y="245235"/>
                          <a:pt x="191068" y="245235"/>
                        </a:cubicBezTo>
                        <a:lnTo>
                          <a:pt x="191068" y="245235"/>
                        </a:lnTo>
                      </a:path>
                    </a:pathLst>
                  </a:custGeom>
                  <a:no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93" name="Forme libre : forme 492">
                    <a:extLst>
                      <a:ext uri="{FF2B5EF4-FFF2-40B4-BE49-F238E27FC236}">
                        <a16:creationId xmlns:a16="http://schemas.microsoft.com/office/drawing/2014/main" id="{6E461D3C-65A4-4FF0-8E4A-528D0ED31AFA}"/>
                      </a:ext>
                    </a:extLst>
                  </p:cNvPr>
                  <p:cNvSpPr/>
                  <p:nvPr/>
                </p:nvSpPr>
                <p:spPr>
                  <a:xfrm>
                    <a:off x="11127153" y="4713323"/>
                    <a:ext cx="123388" cy="273861"/>
                  </a:xfrm>
                  <a:custGeom>
                    <a:avLst/>
                    <a:gdLst>
                      <a:gd name="connsiteX0" fmla="*/ 0 w 196122"/>
                      <a:gd name="connsiteY0" fmla="*/ 252059 h 266844"/>
                      <a:gd name="connsiteX1" fmla="*/ 61415 w 196122"/>
                      <a:gd name="connsiteY1" fmla="*/ 238411 h 266844"/>
                      <a:gd name="connsiteX2" fmla="*/ 81886 w 196122"/>
                      <a:gd name="connsiteY2" fmla="*/ 26870 h 266844"/>
                      <a:gd name="connsiteX3" fmla="*/ 122830 w 196122"/>
                      <a:gd name="connsiteY3" fmla="*/ 26870 h 266844"/>
                      <a:gd name="connsiteX4" fmla="*/ 122830 w 196122"/>
                      <a:gd name="connsiteY4" fmla="*/ 245235 h 266844"/>
                      <a:gd name="connsiteX5" fmla="*/ 191068 w 196122"/>
                      <a:gd name="connsiteY5" fmla="*/ 258882 h 266844"/>
                      <a:gd name="connsiteX6" fmla="*/ 191068 w 196122"/>
                      <a:gd name="connsiteY6" fmla="*/ 245235 h 266844"/>
                      <a:gd name="connsiteX7" fmla="*/ 191068 w 196122"/>
                      <a:gd name="connsiteY7" fmla="*/ 245235 h 266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6122" h="266844">
                        <a:moveTo>
                          <a:pt x="0" y="252059"/>
                        </a:moveTo>
                        <a:cubicBezTo>
                          <a:pt x="23883" y="264000"/>
                          <a:pt x="47767" y="275942"/>
                          <a:pt x="61415" y="238411"/>
                        </a:cubicBezTo>
                        <a:cubicBezTo>
                          <a:pt x="75063" y="200880"/>
                          <a:pt x="71650" y="62127"/>
                          <a:pt x="81886" y="26870"/>
                        </a:cubicBezTo>
                        <a:cubicBezTo>
                          <a:pt x="92122" y="-8387"/>
                          <a:pt x="116006" y="-9524"/>
                          <a:pt x="122830" y="26870"/>
                        </a:cubicBezTo>
                        <a:cubicBezTo>
                          <a:pt x="129654" y="63264"/>
                          <a:pt x="111457" y="206566"/>
                          <a:pt x="122830" y="245235"/>
                        </a:cubicBezTo>
                        <a:cubicBezTo>
                          <a:pt x="134203" y="283904"/>
                          <a:pt x="179695" y="258882"/>
                          <a:pt x="191068" y="258882"/>
                        </a:cubicBezTo>
                        <a:cubicBezTo>
                          <a:pt x="202441" y="258882"/>
                          <a:pt x="191068" y="245235"/>
                          <a:pt x="191068" y="245235"/>
                        </a:cubicBezTo>
                        <a:lnTo>
                          <a:pt x="191068" y="245235"/>
                        </a:lnTo>
                      </a:path>
                    </a:pathLst>
                  </a:custGeom>
                  <a:no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94" name="Forme libre : forme 493">
                    <a:extLst>
                      <a:ext uri="{FF2B5EF4-FFF2-40B4-BE49-F238E27FC236}">
                        <a16:creationId xmlns:a16="http://schemas.microsoft.com/office/drawing/2014/main" id="{CDAE4098-10D8-4881-A7DE-34EDD7DA945F}"/>
                      </a:ext>
                    </a:extLst>
                  </p:cNvPr>
                  <p:cNvSpPr/>
                  <p:nvPr/>
                </p:nvSpPr>
                <p:spPr>
                  <a:xfrm>
                    <a:off x="11272243" y="4713323"/>
                    <a:ext cx="123388" cy="273861"/>
                  </a:xfrm>
                  <a:custGeom>
                    <a:avLst/>
                    <a:gdLst>
                      <a:gd name="connsiteX0" fmla="*/ 0 w 196122"/>
                      <a:gd name="connsiteY0" fmla="*/ 252059 h 266844"/>
                      <a:gd name="connsiteX1" fmla="*/ 61415 w 196122"/>
                      <a:gd name="connsiteY1" fmla="*/ 238411 h 266844"/>
                      <a:gd name="connsiteX2" fmla="*/ 81886 w 196122"/>
                      <a:gd name="connsiteY2" fmla="*/ 26870 h 266844"/>
                      <a:gd name="connsiteX3" fmla="*/ 122830 w 196122"/>
                      <a:gd name="connsiteY3" fmla="*/ 26870 h 266844"/>
                      <a:gd name="connsiteX4" fmla="*/ 122830 w 196122"/>
                      <a:gd name="connsiteY4" fmla="*/ 245235 h 266844"/>
                      <a:gd name="connsiteX5" fmla="*/ 191068 w 196122"/>
                      <a:gd name="connsiteY5" fmla="*/ 258882 h 266844"/>
                      <a:gd name="connsiteX6" fmla="*/ 191068 w 196122"/>
                      <a:gd name="connsiteY6" fmla="*/ 245235 h 266844"/>
                      <a:gd name="connsiteX7" fmla="*/ 191068 w 196122"/>
                      <a:gd name="connsiteY7" fmla="*/ 245235 h 266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6122" h="266844">
                        <a:moveTo>
                          <a:pt x="0" y="252059"/>
                        </a:moveTo>
                        <a:cubicBezTo>
                          <a:pt x="23883" y="264000"/>
                          <a:pt x="47767" y="275942"/>
                          <a:pt x="61415" y="238411"/>
                        </a:cubicBezTo>
                        <a:cubicBezTo>
                          <a:pt x="75063" y="200880"/>
                          <a:pt x="71650" y="62127"/>
                          <a:pt x="81886" y="26870"/>
                        </a:cubicBezTo>
                        <a:cubicBezTo>
                          <a:pt x="92122" y="-8387"/>
                          <a:pt x="116006" y="-9524"/>
                          <a:pt x="122830" y="26870"/>
                        </a:cubicBezTo>
                        <a:cubicBezTo>
                          <a:pt x="129654" y="63264"/>
                          <a:pt x="111457" y="206566"/>
                          <a:pt x="122830" y="245235"/>
                        </a:cubicBezTo>
                        <a:cubicBezTo>
                          <a:pt x="134203" y="283904"/>
                          <a:pt x="179695" y="258882"/>
                          <a:pt x="191068" y="258882"/>
                        </a:cubicBezTo>
                        <a:cubicBezTo>
                          <a:pt x="202441" y="258882"/>
                          <a:pt x="191068" y="245235"/>
                          <a:pt x="191068" y="245235"/>
                        </a:cubicBezTo>
                        <a:lnTo>
                          <a:pt x="191068" y="245235"/>
                        </a:lnTo>
                      </a:path>
                    </a:pathLst>
                  </a:custGeom>
                  <a:no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95" name="Forme libre : forme 494">
                    <a:extLst>
                      <a:ext uri="{FF2B5EF4-FFF2-40B4-BE49-F238E27FC236}">
                        <a16:creationId xmlns:a16="http://schemas.microsoft.com/office/drawing/2014/main" id="{B7EE3F3E-73B8-493F-A8D4-BA0EA05AA58B}"/>
                      </a:ext>
                    </a:extLst>
                  </p:cNvPr>
                  <p:cNvSpPr/>
                  <p:nvPr/>
                </p:nvSpPr>
                <p:spPr>
                  <a:xfrm>
                    <a:off x="11416033" y="4713323"/>
                    <a:ext cx="123388" cy="273861"/>
                  </a:xfrm>
                  <a:custGeom>
                    <a:avLst/>
                    <a:gdLst>
                      <a:gd name="connsiteX0" fmla="*/ 0 w 196122"/>
                      <a:gd name="connsiteY0" fmla="*/ 252059 h 266844"/>
                      <a:gd name="connsiteX1" fmla="*/ 61415 w 196122"/>
                      <a:gd name="connsiteY1" fmla="*/ 238411 h 266844"/>
                      <a:gd name="connsiteX2" fmla="*/ 81886 w 196122"/>
                      <a:gd name="connsiteY2" fmla="*/ 26870 h 266844"/>
                      <a:gd name="connsiteX3" fmla="*/ 122830 w 196122"/>
                      <a:gd name="connsiteY3" fmla="*/ 26870 h 266844"/>
                      <a:gd name="connsiteX4" fmla="*/ 122830 w 196122"/>
                      <a:gd name="connsiteY4" fmla="*/ 245235 h 266844"/>
                      <a:gd name="connsiteX5" fmla="*/ 191068 w 196122"/>
                      <a:gd name="connsiteY5" fmla="*/ 258882 h 266844"/>
                      <a:gd name="connsiteX6" fmla="*/ 191068 w 196122"/>
                      <a:gd name="connsiteY6" fmla="*/ 245235 h 266844"/>
                      <a:gd name="connsiteX7" fmla="*/ 191068 w 196122"/>
                      <a:gd name="connsiteY7" fmla="*/ 245235 h 266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6122" h="266844">
                        <a:moveTo>
                          <a:pt x="0" y="252059"/>
                        </a:moveTo>
                        <a:cubicBezTo>
                          <a:pt x="23883" y="264000"/>
                          <a:pt x="47767" y="275942"/>
                          <a:pt x="61415" y="238411"/>
                        </a:cubicBezTo>
                        <a:cubicBezTo>
                          <a:pt x="75063" y="200880"/>
                          <a:pt x="71650" y="62127"/>
                          <a:pt x="81886" y="26870"/>
                        </a:cubicBezTo>
                        <a:cubicBezTo>
                          <a:pt x="92122" y="-8387"/>
                          <a:pt x="116006" y="-9524"/>
                          <a:pt x="122830" y="26870"/>
                        </a:cubicBezTo>
                        <a:cubicBezTo>
                          <a:pt x="129654" y="63264"/>
                          <a:pt x="111457" y="206566"/>
                          <a:pt x="122830" y="245235"/>
                        </a:cubicBezTo>
                        <a:cubicBezTo>
                          <a:pt x="134203" y="283904"/>
                          <a:pt x="179695" y="258882"/>
                          <a:pt x="191068" y="258882"/>
                        </a:cubicBezTo>
                        <a:cubicBezTo>
                          <a:pt x="202441" y="258882"/>
                          <a:pt x="191068" y="245235"/>
                          <a:pt x="191068" y="245235"/>
                        </a:cubicBezTo>
                        <a:lnTo>
                          <a:pt x="191068" y="245235"/>
                        </a:lnTo>
                      </a:path>
                    </a:pathLst>
                  </a:custGeom>
                  <a:no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96" name="Forme libre : forme 495">
                    <a:extLst>
                      <a:ext uri="{FF2B5EF4-FFF2-40B4-BE49-F238E27FC236}">
                        <a16:creationId xmlns:a16="http://schemas.microsoft.com/office/drawing/2014/main" id="{6391D7E7-FD4C-481C-95F4-DAEE2FE7C989}"/>
                      </a:ext>
                    </a:extLst>
                  </p:cNvPr>
                  <p:cNvSpPr/>
                  <p:nvPr/>
                </p:nvSpPr>
                <p:spPr>
                  <a:xfrm>
                    <a:off x="11554299" y="4713323"/>
                    <a:ext cx="123388" cy="273861"/>
                  </a:xfrm>
                  <a:custGeom>
                    <a:avLst/>
                    <a:gdLst>
                      <a:gd name="connsiteX0" fmla="*/ 0 w 196122"/>
                      <a:gd name="connsiteY0" fmla="*/ 252059 h 266844"/>
                      <a:gd name="connsiteX1" fmla="*/ 61415 w 196122"/>
                      <a:gd name="connsiteY1" fmla="*/ 238411 h 266844"/>
                      <a:gd name="connsiteX2" fmla="*/ 81886 w 196122"/>
                      <a:gd name="connsiteY2" fmla="*/ 26870 h 266844"/>
                      <a:gd name="connsiteX3" fmla="*/ 122830 w 196122"/>
                      <a:gd name="connsiteY3" fmla="*/ 26870 h 266844"/>
                      <a:gd name="connsiteX4" fmla="*/ 122830 w 196122"/>
                      <a:gd name="connsiteY4" fmla="*/ 245235 h 266844"/>
                      <a:gd name="connsiteX5" fmla="*/ 191068 w 196122"/>
                      <a:gd name="connsiteY5" fmla="*/ 258882 h 266844"/>
                      <a:gd name="connsiteX6" fmla="*/ 191068 w 196122"/>
                      <a:gd name="connsiteY6" fmla="*/ 245235 h 266844"/>
                      <a:gd name="connsiteX7" fmla="*/ 191068 w 196122"/>
                      <a:gd name="connsiteY7" fmla="*/ 245235 h 266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6122" h="266844">
                        <a:moveTo>
                          <a:pt x="0" y="252059"/>
                        </a:moveTo>
                        <a:cubicBezTo>
                          <a:pt x="23883" y="264000"/>
                          <a:pt x="47767" y="275942"/>
                          <a:pt x="61415" y="238411"/>
                        </a:cubicBezTo>
                        <a:cubicBezTo>
                          <a:pt x="75063" y="200880"/>
                          <a:pt x="71650" y="62127"/>
                          <a:pt x="81886" y="26870"/>
                        </a:cubicBezTo>
                        <a:cubicBezTo>
                          <a:pt x="92122" y="-8387"/>
                          <a:pt x="116006" y="-9524"/>
                          <a:pt x="122830" y="26870"/>
                        </a:cubicBezTo>
                        <a:cubicBezTo>
                          <a:pt x="129654" y="63264"/>
                          <a:pt x="111457" y="206566"/>
                          <a:pt x="122830" y="245235"/>
                        </a:cubicBezTo>
                        <a:cubicBezTo>
                          <a:pt x="134203" y="283904"/>
                          <a:pt x="179695" y="258882"/>
                          <a:pt x="191068" y="258882"/>
                        </a:cubicBezTo>
                        <a:cubicBezTo>
                          <a:pt x="202441" y="258882"/>
                          <a:pt x="191068" y="245235"/>
                          <a:pt x="191068" y="245235"/>
                        </a:cubicBezTo>
                        <a:lnTo>
                          <a:pt x="191068" y="245235"/>
                        </a:lnTo>
                      </a:path>
                    </a:pathLst>
                  </a:custGeom>
                  <a:no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341" name="Groupe 340">
                  <a:extLst>
                    <a:ext uri="{FF2B5EF4-FFF2-40B4-BE49-F238E27FC236}">
                      <a16:creationId xmlns:a16="http://schemas.microsoft.com/office/drawing/2014/main" id="{FE296DA9-6AD2-4C1A-BFF4-F15062DC910E}"/>
                    </a:ext>
                  </a:extLst>
                </p:cNvPr>
                <p:cNvGrpSpPr/>
                <p:nvPr/>
              </p:nvGrpSpPr>
              <p:grpSpPr>
                <a:xfrm>
                  <a:off x="8269646" y="4749199"/>
                  <a:ext cx="3417667" cy="129654"/>
                  <a:chOff x="8276470" y="4626367"/>
                  <a:chExt cx="3417667" cy="129654"/>
                </a:xfrm>
              </p:grpSpPr>
              <p:sp>
                <p:nvSpPr>
                  <p:cNvPr id="342" name="Ellipse 341">
                    <a:extLst>
                      <a:ext uri="{FF2B5EF4-FFF2-40B4-BE49-F238E27FC236}">
                        <a16:creationId xmlns:a16="http://schemas.microsoft.com/office/drawing/2014/main" id="{7B10ACC2-02AF-42FB-866D-3AB042F70A10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8428867" y="4626367"/>
                    <a:ext cx="127465" cy="129654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43" name="Ellipse 342">
                    <a:extLst>
                      <a:ext uri="{FF2B5EF4-FFF2-40B4-BE49-F238E27FC236}">
                        <a16:creationId xmlns:a16="http://schemas.microsoft.com/office/drawing/2014/main" id="{785E1026-C8DF-488E-BC40-319EFC8DE52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8276470" y="4626367"/>
                    <a:ext cx="127465" cy="129654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44" name="Ellipse 343">
                    <a:extLst>
                      <a:ext uri="{FF2B5EF4-FFF2-40B4-BE49-F238E27FC236}">
                        <a16:creationId xmlns:a16="http://schemas.microsoft.com/office/drawing/2014/main" id="{22264CBB-0791-4C02-B7E6-840F3F07BF8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8576135" y="4626367"/>
                    <a:ext cx="127465" cy="129654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45" name="Ellipse 344">
                    <a:extLst>
                      <a:ext uri="{FF2B5EF4-FFF2-40B4-BE49-F238E27FC236}">
                        <a16:creationId xmlns:a16="http://schemas.microsoft.com/office/drawing/2014/main" id="{98183282-1605-4CF4-90E1-04D0DB71EC0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8714887" y="4626367"/>
                    <a:ext cx="127465" cy="129654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46" name="Ellipse 345">
                    <a:extLst>
                      <a:ext uri="{FF2B5EF4-FFF2-40B4-BE49-F238E27FC236}">
                        <a16:creationId xmlns:a16="http://schemas.microsoft.com/office/drawing/2014/main" id="{3549ACFC-5B90-4563-9180-673CDCAFB7A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8997641" y="4626367"/>
                    <a:ext cx="127465" cy="129654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47" name="Ellipse 346">
                    <a:extLst>
                      <a:ext uri="{FF2B5EF4-FFF2-40B4-BE49-F238E27FC236}">
                        <a16:creationId xmlns:a16="http://schemas.microsoft.com/office/drawing/2014/main" id="{9BC656FB-54C7-4C5C-B191-6B97DBBCCCC3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8845244" y="4626367"/>
                    <a:ext cx="127465" cy="129654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48" name="Ellipse 347">
                    <a:extLst>
                      <a:ext uri="{FF2B5EF4-FFF2-40B4-BE49-F238E27FC236}">
                        <a16:creationId xmlns:a16="http://schemas.microsoft.com/office/drawing/2014/main" id="{44974E60-033B-4782-8946-E7D1FD2A2670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9144909" y="4626367"/>
                    <a:ext cx="127465" cy="129654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49" name="Ellipse 348">
                    <a:extLst>
                      <a:ext uri="{FF2B5EF4-FFF2-40B4-BE49-F238E27FC236}">
                        <a16:creationId xmlns:a16="http://schemas.microsoft.com/office/drawing/2014/main" id="{158C6E8E-A9DA-4EB5-B13E-9FD92E54EAA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9283661" y="4626367"/>
                    <a:ext cx="127465" cy="129654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50" name="Ellipse 349">
                    <a:extLst>
                      <a:ext uri="{FF2B5EF4-FFF2-40B4-BE49-F238E27FC236}">
                        <a16:creationId xmlns:a16="http://schemas.microsoft.com/office/drawing/2014/main" id="{C7A7A0C9-84F7-40C2-B5B7-5F75E33B8123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9579503" y="4626367"/>
                    <a:ext cx="127465" cy="129654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51" name="Ellipse 350">
                    <a:extLst>
                      <a:ext uri="{FF2B5EF4-FFF2-40B4-BE49-F238E27FC236}">
                        <a16:creationId xmlns:a16="http://schemas.microsoft.com/office/drawing/2014/main" id="{C2633D60-0C76-4155-8C5D-56F15A87C96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9427106" y="4626367"/>
                    <a:ext cx="127465" cy="129654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52" name="Ellipse 351">
                    <a:extLst>
                      <a:ext uri="{FF2B5EF4-FFF2-40B4-BE49-F238E27FC236}">
                        <a16:creationId xmlns:a16="http://schemas.microsoft.com/office/drawing/2014/main" id="{EAFAB369-D516-43E6-AF20-0A704A6BD90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9726771" y="4626367"/>
                    <a:ext cx="127465" cy="129654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53" name="Ellipse 352">
                    <a:extLst>
                      <a:ext uri="{FF2B5EF4-FFF2-40B4-BE49-F238E27FC236}">
                        <a16:creationId xmlns:a16="http://schemas.microsoft.com/office/drawing/2014/main" id="{D25C4945-FE37-4E33-AC25-A779AF42A46D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9865523" y="4626367"/>
                    <a:ext cx="127465" cy="129654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54" name="Ellipse 353">
                    <a:extLst>
                      <a:ext uri="{FF2B5EF4-FFF2-40B4-BE49-F238E27FC236}">
                        <a16:creationId xmlns:a16="http://schemas.microsoft.com/office/drawing/2014/main" id="{E66F3A92-D35C-41E0-89A4-A720383F4A9B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0150084" y="4626367"/>
                    <a:ext cx="127465" cy="129654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55" name="Ellipse 354">
                    <a:extLst>
                      <a:ext uri="{FF2B5EF4-FFF2-40B4-BE49-F238E27FC236}">
                        <a16:creationId xmlns:a16="http://schemas.microsoft.com/office/drawing/2014/main" id="{CD7FF1CC-5779-44E4-9ECA-62E597F5BEB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9997687" y="4626367"/>
                    <a:ext cx="127465" cy="129654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56" name="Ellipse 355">
                    <a:extLst>
                      <a:ext uri="{FF2B5EF4-FFF2-40B4-BE49-F238E27FC236}">
                        <a16:creationId xmlns:a16="http://schemas.microsoft.com/office/drawing/2014/main" id="{9984F958-016E-4E9B-B476-CFE98EB8366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0297352" y="4626367"/>
                    <a:ext cx="127465" cy="129654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57" name="Ellipse 356">
                    <a:extLst>
                      <a:ext uri="{FF2B5EF4-FFF2-40B4-BE49-F238E27FC236}">
                        <a16:creationId xmlns:a16="http://schemas.microsoft.com/office/drawing/2014/main" id="{9F50A470-D991-4645-BDF1-69C63FBFD850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0436104" y="4626367"/>
                    <a:ext cx="127465" cy="129654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58" name="Ellipse 357">
                    <a:extLst>
                      <a:ext uri="{FF2B5EF4-FFF2-40B4-BE49-F238E27FC236}">
                        <a16:creationId xmlns:a16="http://schemas.microsoft.com/office/drawing/2014/main" id="{B6685CEF-9BE5-4901-A7AD-E062D1B558E8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0718298" y="4626367"/>
                    <a:ext cx="127465" cy="129654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59" name="Ellipse 358">
                    <a:extLst>
                      <a:ext uri="{FF2B5EF4-FFF2-40B4-BE49-F238E27FC236}">
                        <a16:creationId xmlns:a16="http://schemas.microsoft.com/office/drawing/2014/main" id="{BA442359-E6B2-4841-BB73-C56FCC5CC111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0565901" y="4626367"/>
                    <a:ext cx="127465" cy="129654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60" name="Ellipse 359">
                    <a:extLst>
                      <a:ext uri="{FF2B5EF4-FFF2-40B4-BE49-F238E27FC236}">
                        <a16:creationId xmlns:a16="http://schemas.microsoft.com/office/drawing/2014/main" id="{7E382D96-C693-4913-B9C6-E3CF92497F2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0865566" y="4626367"/>
                    <a:ext cx="127465" cy="129654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61" name="Ellipse 360">
                    <a:extLst>
                      <a:ext uri="{FF2B5EF4-FFF2-40B4-BE49-F238E27FC236}">
                        <a16:creationId xmlns:a16="http://schemas.microsoft.com/office/drawing/2014/main" id="{6B216A25-38C7-4215-8B58-61E327A49B43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1004318" y="4626367"/>
                    <a:ext cx="127465" cy="129654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62" name="Ellipse 361">
                    <a:extLst>
                      <a:ext uri="{FF2B5EF4-FFF2-40B4-BE49-F238E27FC236}">
                        <a16:creationId xmlns:a16="http://schemas.microsoft.com/office/drawing/2014/main" id="{58D2D0E2-06B3-483B-8C9D-5021AD4D0E2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1280652" y="4626367"/>
                    <a:ext cx="127465" cy="129654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63" name="Ellipse 362">
                    <a:extLst>
                      <a:ext uri="{FF2B5EF4-FFF2-40B4-BE49-F238E27FC236}">
                        <a16:creationId xmlns:a16="http://schemas.microsoft.com/office/drawing/2014/main" id="{D5EE87F1-9080-4BE6-BFBD-210DB37C3D43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1128255" y="4626367"/>
                    <a:ext cx="127465" cy="129654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64" name="Ellipse 363">
                    <a:extLst>
                      <a:ext uri="{FF2B5EF4-FFF2-40B4-BE49-F238E27FC236}">
                        <a16:creationId xmlns:a16="http://schemas.microsoft.com/office/drawing/2014/main" id="{A29450AF-4FB4-49D4-8EA4-A8DFFD0156C0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1427920" y="4626367"/>
                    <a:ext cx="127465" cy="129654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65" name="Ellipse 364">
                    <a:extLst>
                      <a:ext uri="{FF2B5EF4-FFF2-40B4-BE49-F238E27FC236}">
                        <a16:creationId xmlns:a16="http://schemas.microsoft.com/office/drawing/2014/main" id="{4639A182-1AF7-445C-8EC0-9861A72BBE68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1566672" y="4626367"/>
                    <a:ext cx="127465" cy="129654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</p:grpSp>
          <p:grpSp>
            <p:nvGrpSpPr>
              <p:cNvPr id="288" name="Groupe 287">
                <a:extLst>
                  <a:ext uri="{FF2B5EF4-FFF2-40B4-BE49-F238E27FC236}">
                    <a16:creationId xmlns:a16="http://schemas.microsoft.com/office/drawing/2014/main" id="{CE1CE0F1-8DE0-46A4-BBFE-EB3540CFC1A9}"/>
                  </a:ext>
                </a:extLst>
              </p:cNvPr>
              <p:cNvGrpSpPr/>
              <p:nvPr/>
            </p:nvGrpSpPr>
            <p:grpSpPr>
              <a:xfrm rot="10800000">
                <a:off x="8422046" y="4908423"/>
                <a:ext cx="3417667" cy="388113"/>
                <a:chOff x="8269646" y="4749199"/>
                <a:chExt cx="3417667" cy="388113"/>
              </a:xfrm>
            </p:grpSpPr>
            <p:grpSp>
              <p:nvGrpSpPr>
                <p:cNvPr id="289" name="Groupe 288">
                  <a:extLst>
                    <a:ext uri="{FF2B5EF4-FFF2-40B4-BE49-F238E27FC236}">
                      <a16:creationId xmlns:a16="http://schemas.microsoft.com/office/drawing/2014/main" id="{B9991853-B4E8-499A-82C7-180A74EB865C}"/>
                    </a:ext>
                  </a:extLst>
                </p:cNvPr>
                <p:cNvGrpSpPr/>
                <p:nvPr/>
              </p:nvGrpSpPr>
              <p:grpSpPr>
                <a:xfrm>
                  <a:off x="8275368" y="4863451"/>
                  <a:ext cx="3402319" cy="273861"/>
                  <a:chOff x="8275368" y="4713323"/>
                  <a:chExt cx="3402319" cy="273861"/>
                </a:xfrm>
              </p:grpSpPr>
              <p:sp>
                <p:nvSpPr>
                  <p:cNvPr id="315" name="Forme libre : forme 314">
                    <a:extLst>
                      <a:ext uri="{FF2B5EF4-FFF2-40B4-BE49-F238E27FC236}">
                        <a16:creationId xmlns:a16="http://schemas.microsoft.com/office/drawing/2014/main" id="{8DF1C140-353F-46EC-BEAB-9C661E947ACB}"/>
                      </a:ext>
                    </a:extLst>
                  </p:cNvPr>
                  <p:cNvSpPr/>
                  <p:nvPr/>
                </p:nvSpPr>
                <p:spPr>
                  <a:xfrm>
                    <a:off x="8275368" y="4713323"/>
                    <a:ext cx="123388" cy="273861"/>
                  </a:xfrm>
                  <a:custGeom>
                    <a:avLst/>
                    <a:gdLst>
                      <a:gd name="connsiteX0" fmla="*/ 0 w 196122"/>
                      <a:gd name="connsiteY0" fmla="*/ 252059 h 266844"/>
                      <a:gd name="connsiteX1" fmla="*/ 61415 w 196122"/>
                      <a:gd name="connsiteY1" fmla="*/ 238411 h 266844"/>
                      <a:gd name="connsiteX2" fmla="*/ 81886 w 196122"/>
                      <a:gd name="connsiteY2" fmla="*/ 26870 h 266844"/>
                      <a:gd name="connsiteX3" fmla="*/ 122830 w 196122"/>
                      <a:gd name="connsiteY3" fmla="*/ 26870 h 266844"/>
                      <a:gd name="connsiteX4" fmla="*/ 122830 w 196122"/>
                      <a:gd name="connsiteY4" fmla="*/ 245235 h 266844"/>
                      <a:gd name="connsiteX5" fmla="*/ 191068 w 196122"/>
                      <a:gd name="connsiteY5" fmla="*/ 258882 h 266844"/>
                      <a:gd name="connsiteX6" fmla="*/ 191068 w 196122"/>
                      <a:gd name="connsiteY6" fmla="*/ 245235 h 266844"/>
                      <a:gd name="connsiteX7" fmla="*/ 191068 w 196122"/>
                      <a:gd name="connsiteY7" fmla="*/ 245235 h 266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6122" h="266844">
                        <a:moveTo>
                          <a:pt x="0" y="252059"/>
                        </a:moveTo>
                        <a:cubicBezTo>
                          <a:pt x="23883" y="264000"/>
                          <a:pt x="47767" y="275942"/>
                          <a:pt x="61415" y="238411"/>
                        </a:cubicBezTo>
                        <a:cubicBezTo>
                          <a:pt x="75063" y="200880"/>
                          <a:pt x="71650" y="62127"/>
                          <a:pt x="81886" y="26870"/>
                        </a:cubicBezTo>
                        <a:cubicBezTo>
                          <a:pt x="92122" y="-8387"/>
                          <a:pt x="116006" y="-9524"/>
                          <a:pt x="122830" y="26870"/>
                        </a:cubicBezTo>
                        <a:cubicBezTo>
                          <a:pt x="129654" y="63264"/>
                          <a:pt x="111457" y="206566"/>
                          <a:pt x="122830" y="245235"/>
                        </a:cubicBezTo>
                        <a:cubicBezTo>
                          <a:pt x="134203" y="283904"/>
                          <a:pt x="179695" y="258882"/>
                          <a:pt x="191068" y="258882"/>
                        </a:cubicBezTo>
                        <a:cubicBezTo>
                          <a:pt x="202441" y="258882"/>
                          <a:pt x="191068" y="245235"/>
                          <a:pt x="191068" y="245235"/>
                        </a:cubicBezTo>
                        <a:lnTo>
                          <a:pt x="191068" y="245235"/>
                        </a:lnTo>
                      </a:path>
                    </a:pathLst>
                  </a:custGeom>
                  <a:no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16" name="Forme libre : forme 315">
                    <a:extLst>
                      <a:ext uri="{FF2B5EF4-FFF2-40B4-BE49-F238E27FC236}">
                        <a16:creationId xmlns:a16="http://schemas.microsoft.com/office/drawing/2014/main" id="{F405AEC4-E2AF-4EDF-B2F6-36700A92C761}"/>
                      </a:ext>
                    </a:extLst>
                  </p:cNvPr>
                  <p:cNvSpPr/>
                  <p:nvPr/>
                </p:nvSpPr>
                <p:spPr>
                  <a:xfrm>
                    <a:off x="8420458" y="4713323"/>
                    <a:ext cx="123388" cy="273861"/>
                  </a:xfrm>
                  <a:custGeom>
                    <a:avLst/>
                    <a:gdLst>
                      <a:gd name="connsiteX0" fmla="*/ 0 w 196122"/>
                      <a:gd name="connsiteY0" fmla="*/ 252059 h 266844"/>
                      <a:gd name="connsiteX1" fmla="*/ 61415 w 196122"/>
                      <a:gd name="connsiteY1" fmla="*/ 238411 h 266844"/>
                      <a:gd name="connsiteX2" fmla="*/ 81886 w 196122"/>
                      <a:gd name="connsiteY2" fmla="*/ 26870 h 266844"/>
                      <a:gd name="connsiteX3" fmla="*/ 122830 w 196122"/>
                      <a:gd name="connsiteY3" fmla="*/ 26870 h 266844"/>
                      <a:gd name="connsiteX4" fmla="*/ 122830 w 196122"/>
                      <a:gd name="connsiteY4" fmla="*/ 245235 h 266844"/>
                      <a:gd name="connsiteX5" fmla="*/ 191068 w 196122"/>
                      <a:gd name="connsiteY5" fmla="*/ 258882 h 266844"/>
                      <a:gd name="connsiteX6" fmla="*/ 191068 w 196122"/>
                      <a:gd name="connsiteY6" fmla="*/ 245235 h 266844"/>
                      <a:gd name="connsiteX7" fmla="*/ 191068 w 196122"/>
                      <a:gd name="connsiteY7" fmla="*/ 245235 h 266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6122" h="266844">
                        <a:moveTo>
                          <a:pt x="0" y="252059"/>
                        </a:moveTo>
                        <a:cubicBezTo>
                          <a:pt x="23883" y="264000"/>
                          <a:pt x="47767" y="275942"/>
                          <a:pt x="61415" y="238411"/>
                        </a:cubicBezTo>
                        <a:cubicBezTo>
                          <a:pt x="75063" y="200880"/>
                          <a:pt x="71650" y="62127"/>
                          <a:pt x="81886" y="26870"/>
                        </a:cubicBezTo>
                        <a:cubicBezTo>
                          <a:pt x="92122" y="-8387"/>
                          <a:pt x="116006" y="-9524"/>
                          <a:pt x="122830" y="26870"/>
                        </a:cubicBezTo>
                        <a:cubicBezTo>
                          <a:pt x="129654" y="63264"/>
                          <a:pt x="111457" y="206566"/>
                          <a:pt x="122830" y="245235"/>
                        </a:cubicBezTo>
                        <a:cubicBezTo>
                          <a:pt x="134203" y="283904"/>
                          <a:pt x="179695" y="258882"/>
                          <a:pt x="191068" y="258882"/>
                        </a:cubicBezTo>
                        <a:cubicBezTo>
                          <a:pt x="202441" y="258882"/>
                          <a:pt x="191068" y="245235"/>
                          <a:pt x="191068" y="245235"/>
                        </a:cubicBezTo>
                        <a:lnTo>
                          <a:pt x="191068" y="245235"/>
                        </a:lnTo>
                      </a:path>
                    </a:pathLst>
                  </a:custGeom>
                  <a:no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17" name="Forme libre : forme 316">
                    <a:extLst>
                      <a:ext uri="{FF2B5EF4-FFF2-40B4-BE49-F238E27FC236}">
                        <a16:creationId xmlns:a16="http://schemas.microsoft.com/office/drawing/2014/main" id="{122D1487-F6A6-42BF-B6E8-3884F1CCCE4F}"/>
                      </a:ext>
                    </a:extLst>
                  </p:cNvPr>
                  <p:cNvSpPr/>
                  <p:nvPr/>
                </p:nvSpPr>
                <p:spPr>
                  <a:xfrm>
                    <a:off x="8564248" y="4713323"/>
                    <a:ext cx="123388" cy="273861"/>
                  </a:xfrm>
                  <a:custGeom>
                    <a:avLst/>
                    <a:gdLst>
                      <a:gd name="connsiteX0" fmla="*/ 0 w 196122"/>
                      <a:gd name="connsiteY0" fmla="*/ 252059 h 266844"/>
                      <a:gd name="connsiteX1" fmla="*/ 61415 w 196122"/>
                      <a:gd name="connsiteY1" fmla="*/ 238411 h 266844"/>
                      <a:gd name="connsiteX2" fmla="*/ 81886 w 196122"/>
                      <a:gd name="connsiteY2" fmla="*/ 26870 h 266844"/>
                      <a:gd name="connsiteX3" fmla="*/ 122830 w 196122"/>
                      <a:gd name="connsiteY3" fmla="*/ 26870 h 266844"/>
                      <a:gd name="connsiteX4" fmla="*/ 122830 w 196122"/>
                      <a:gd name="connsiteY4" fmla="*/ 245235 h 266844"/>
                      <a:gd name="connsiteX5" fmla="*/ 191068 w 196122"/>
                      <a:gd name="connsiteY5" fmla="*/ 258882 h 266844"/>
                      <a:gd name="connsiteX6" fmla="*/ 191068 w 196122"/>
                      <a:gd name="connsiteY6" fmla="*/ 245235 h 266844"/>
                      <a:gd name="connsiteX7" fmla="*/ 191068 w 196122"/>
                      <a:gd name="connsiteY7" fmla="*/ 245235 h 266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6122" h="266844">
                        <a:moveTo>
                          <a:pt x="0" y="252059"/>
                        </a:moveTo>
                        <a:cubicBezTo>
                          <a:pt x="23883" y="264000"/>
                          <a:pt x="47767" y="275942"/>
                          <a:pt x="61415" y="238411"/>
                        </a:cubicBezTo>
                        <a:cubicBezTo>
                          <a:pt x="75063" y="200880"/>
                          <a:pt x="71650" y="62127"/>
                          <a:pt x="81886" y="26870"/>
                        </a:cubicBezTo>
                        <a:cubicBezTo>
                          <a:pt x="92122" y="-8387"/>
                          <a:pt x="116006" y="-9524"/>
                          <a:pt x="122830" y="26870"/>
                        </a:cubicBezTo>
                        <a:cubicBezTo>
                          <a:pt x="129654" y="63264"/>
                          <a:pt x="111457" y="206566"/>
                          <a:pt x="122830" y="245235"/>
                        </a:cubicBezTo>
                        <a:cubicBezTo>
                          <a:pt x="134203" y="283904"/>
                          <a:pt x="179695" y="258882"/>
                          <a:pt x="191068" y="258882"/>
                        </a:cubicBezTo>
                        <a:cubicBezTo>
                          <a:pt x="202441" y="258882"/>
                          <a:pt x="191068" y="245235"/>
                          <a:pt x="191068" y="245235"/>
                        </a:cubicBezTo>
                        <a:lnTo>
                          <a:pt x="191068" y="245235"/>
                        </a:lnTo>
                      </a:path>
                    </a:pathLst>
                  </a:custGeom>
                  <a:no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18" name="Forme libre : forme 317">
                    <a:extLst>
                      <a:ext uri="{FF2B5EF4-FFF2-40B4-BE49-F238E27FC236}">
                        <a16:creationId xmlns:a16="http://schemas.microsoft.com/office/drawing/2014/main" id="{391A5182-C976-4EA6-86FB-0D0FBCB4B6C4}"/>
                      </a:ext>
                    </a:extLst>
                  </p:cNvPr>
                  <p:cNvSpPr/>
                  <p:nvPr/>
                </p:nvSpPr>
                <p:spPr>
                  <a:xfrm>
                    <a:off x="8702514" y="4713323"/>
                    <a:ext cx="123388" cy="273861"/>
                  </a:xfrm>
                  <a:custGeom>
                    <a:avLst/>
                    <a:gdLst>
                      <a:gd name="connsiteX0" fmla="*/ 0 w 196122"/>
                      <a:gd name="connsiteY0" fmla="*/ 252059 h 266844"/>
                      <a:gd name="connsiteX1" fmla="*/ 61415 w 196122"/>
                      <a:gd name="connsiteY1" fmla="*/ 238411 h 266844"/>
                      <a:gd name="connsiteX2" fmla="*/ 81886 w 196122"/>
                      <a:gd name="connsiteY2" fmla="*/ 26870 h 266844"/>
                      <a:gd name="connsiteX3" fmla="*/ 122830 w 196122"/>
                      <a:gd name="connsiteY3" fmla="*/ 26870 h 266844"/>
                      <a:gd name="connsiteX4" fmla="*/ 122830 w 196122"/>
                      <a:gd name="connsiteY4" fmla="*/ 245235 h 266844"/>
                      <a:gd name="connsiteX5" fmla="*/ 191068 w 196122"/>
                      <a:gd name="connsiteY5" fmla="*/ 258882 h 266844"/>
                      <a:gd name="connsiteX6" fmla="*/ 191068 w 196122"/>
                      <a:gd name="connsiteY6" fmla="*/ 245235 h 266844"/>
                      <a:gd name="connsiteX7" fmla="*/ 191068 w 196122"/>
                      <a:gd name="connsiteY7" fmla="*/ 245235 h 266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6122" h="266844">
                        <a:moveTo>
                          <a:pt x="0" y="252059"/>
                        </a:moveTo>
                        <a:cubicBezTo>
                          <a:pt x="23883" y="264000"/>
                          <a:pt x="47767" y="275942"/>
                          <a:pt x="61415" y="238411"/>
                        </a:cubicBezTo>
                        <a:cubicBezTo>
                          <a:pt x="75063" y="200880"/>
                          <a:pt x="71650" y="62127"/>
                          <a:pt x="81886" y="26870"/>
                        </a:cubicBezTo>
                        <a:cubicBezTo>
                          <a:pt x="92122" y="-8387"/>
                          <a:pt x="116006" y="-9524"/>
                          <a:pt x="122830" y="26870"/>
                        </a:cubicBezTo>
                        <a:cubicBezTo>
                          <a:pt x="129654" y="63264"/>
                          <a:pt x="111457" y="206566"/>
                          <a:pt x="122830" y="245235"/>
                        </a:cubicBezTo>
                        <a:cubicBezTo>
                          <a:pt x="134203" y="283904"/>
                          <a:pt x="179695" y="258882"/>
                          <a:pt x="191068" y="258882"/>
                        </a:cubicBezTo>
                        <a:cubicBezTo>
                          <a:pt x="202441" y="258882"/>
                          <a:pt x="191068" y="245235"/>
                          <a:pt x="191068" y="245235"/>
                        </a:cubicBezTo>
                        <a:lnTo>
                          <a:pt x="191068" y="245235"/>
                        </a:lnTo>
                      </a:path>
                    </a:pathLst>
                  </a:custGeom>
                  <a:no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19" name="Forme libre : forme 318">
                    <a:extLst>
                      <a:ext uri="{FF2B5EF4-FFF2-40B4-BE49-F238E27FC236}">
                        <a16:creationId xmlns:a16="http://schemas.microsoft.com/office/drawing/2014/main" id="{22A2EC5D-B33D-4EF1-B82A-79DCD72DE5D8}"/>
                      </a:ext>
                    </a:extLst>
                  </p:cNvPr>
                  <p:cNvSpPr/>
                  <p:nvPr/>
                </p:nvSpPr>
                <p:spPr>
                  <a:xfrm>
                    <a:off x="8844142" y="4713323"/>
                    <a:ext cx="123388" cy="273861"/>
                  </a:xfrm>
                  <a:custGeom>
                    <a:avLst/>
                    <a:gdLst>
                      <a:gd name="connsiteX0" fmla="*/ 0 w 196122"/>
                      <a:gd name="connsiteY0" fmla="*/ 252059 h 266844"/>
                      <a:gd name="connsiteX1" fmla="*/ 61415 w 196122"/>
                      <a:gd name="connsiteY1" fmla="*/ 238411 h 266844"/>
                      <a:gd name="connsiteX2" fmla="*/ 81886 w 196122"/>
                      <a:gd name="connsiteY2" fmla="*/ 26870 h 266844"/>
                      <a:gd name="connsiteX3" fmla="*/ 122830 w 196122"/>
                      <a:gd name="connsiteY3" fmla="*/ 26870 h 266844"/>
                      <a:gd name="connsiteX4" fmla="*/ 122830 w 196122"/>
                      <a:gd name="connsiteY4" fmla="*/ 245235 h 266844"/>
                      <a:gd name="connsiteX5" fmla="*/ 191068 w 196122"/>
                      <a:gd name="connsiteY5" fmla="*/ 258882 h 266844"/>
                      <a:gd name="connsiteX6" fmla="*/ 191068 w 196122"/>
                      <a:gd name="connsiteY6" fmla="*/ 245235 h 266844"/>
                      <a:gd name="connsiteX7" fmla="*/ 191068 w 196122"/>
                      <a:gd name="connsiteY7" fmla="*/ 245235 h 266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6122" h="266844">
                        <a:moveTo>
                          <a:pt x="0" y="252059"/>
                        </a:moveTo>
                        <a:cubicBezTo>
                          <a:pt x="23883" y="264000"/>
                          <a:pt x="47767" y="275942"/>
                          <a:pt x="61415" y="238411"/>
                        </a:cubicBezTo>
                        <a:cubicBezTo>
                          <a:pt x="75063" y="200880"/>
                          <a:pt x="71650" y="62127"/>
                          <a:pt x="81886" y="26870"/>
                        </a:cubicBezTo>
                        <a:cubicBezTo>
                          <a:pt x="92122" y="-8387"/>
                          <a:pt x="116006" y="-9524"/>
                          <a:pt x="122830" y="26870"/>
                        </a:cubicBezTo>
                        <a:cubicBezTo>
                          <a:pt x="129654" y="63264"/>
                          <a:pt x="111457" y="206566"/>
                          <a:pt x="122830" y="245235"/>
                        </a:cubicBezTo>
                        <a:cubicBezTo>
                          <a:pt x="134203" y="283904"/>
                          <a:pt x="179695" y="258882"/>
                          <a:pt x="191068" y="258882"/>
                        </a:cubicBezTo>
                        <a:cubicBezTo>
                          <a:pt x="202441" y="258882"/>
                          <a:pt x="191068" y="245235"/>
                          <a:pt x="191068" y="245235"/>
                        </a:cubicBezTo>
                        <a:lnTo>
                          <a:pt x="191068" y="245235"/>
                        </a:lnTo>
                      </a:path>
                    </a:pathLst>
                  </a:custGeom>
                  <a:no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20" name="Forme libre : forme 319">
                    <a:extLst>
                      <a:ext uri="{FF2B5EF4-FFF2-40B4-BE49-F238E27FC236}">
                        <a16:creationId xmlns:a16="http://schemas.microsoft.com/office/drawing/2014/main" id="{2E73DA22-94D5-4671-BE11-4F65FBD3BFED}"/>
                      </a:ext>
                    </a:extLst>
                  </p:cNvPr>
                  <p:cNvSpPr/>
                  <p:nvPr/>
                </p:nvSpPr>
                <p:spPr>
                  <a:xfrm>
                    <a:off x="8989232" y="4713323"/>
                    <a:ext cx="123388" cy="273861"/>
                  </a:xfrm>
                  <a:custGeom>
                    <a:avLst/>
                    <a:gdLst>
                      <a:gd name="connsiteX0" fmla="*/ 0 w 196122"/>
                      <a:gd name="connsiteY0" fmla="*/ 252059 h 266844"/>
                      <a:gd name="connsiteX1" fmla="*/ 61415 w 196122"/>
                      <a:gd name="connsiteY1" fmla="*/ 238411 h 266844"/>
                      <a:gd name="connsiteX2" fmla="*/ 81886 w 196122"/>
                      <a:gd name="connsiteY2" fmla="*/ 26870 h 266844"/>
                      <a:gd name="connsiteX3" fmla="*/ 122830 w 196122"/>
                      <a:gd name="connsiteY3" fmla="*/ 26870 h 266844"/>
                      <a:gd name="connsiteX4" fmla="*/ 122830 w 196122"/>
                      <a:gd name="connsiteY4" fmla="*/ 245235 h 266844"/>
                      <a:gd name="connsiteX5" fmla="*/ 191068 w 196122"/>
                      <a:gd name="connsiteY5" fmla="*/ 258882 h 266844"/>
                      <a:gd name="connsiteX6" fmla="*/ 191068 w 196122"/>
                      <a:gd name="connsiteY6" fmla="*/ 245235 h 266844"/>
                      <a:gd name="connsiteX7" fmla="*/ 191068 w 196122"/>
                      <a:gd name="connsiteY7" fmla="*/ 245235 h 266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6122" h="266844">
                        <a:moveTo>
                          <a:pt x="0" y="252059"/>
                        </a:moveTo>
                        <a:cubicBezTo>
                          <a:pt x="23883" y="264000"/>
                          <a:pt x="47767" y="275942"/>
                          <a:pt x="61415" y="238411"/>
                        </a:cubicBezTo>
                        <a:cubicBezTo>
                          <a:pt x="75063" y="200880"/>
                          <a:pt x="71650" y="62127"/>
                          <a:pt x="81886" y="26870"/>
                        </a:cubicBezTo>
                        <a:cubicBezTo>
                          <a:pt x="92122" y="-8387"/>
                          <a:pt x="116006" y="-9524"/>
                          <a:pt x="122830" y="26870"/>
                        </a:cubicBezTo>
                        <a:cubicBezTo>
                          <a:pt x="129654" y="63264"/>
                          <a:pt x="111457" y="206566"/>
                          <a:pt x="122830" y="245235"/>
                        </a:cubicBezTo>
                        <a:cubicBezTo>
                          <a:pt x="134203" y="283904"/>
                          <a:pt x="179695" y="258882"/>
                          <a:pt x="191068" y="258882"/>
                        </a:cubicBezTo>
                        <a:cubicBezTo>
                          <a:pt x="202441" y="258882"/>
                          <a:pt x="191068" y="245235"/>
                          <a:pt x="191068" y="245235"/>
                        </a:cubicBezTo>
                        <a:lnTo>
                          <a:pt x="191068" y="245235"/>
                        </a:lnTo>
                      </a:path>
                    </a:pathLst>
                  </a:custGeom>
                  <a:no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21" name="Forme libre : forme 320">
                    <a:extLst>
                      <a:ext uri="{FF2B5EF4-FFF2-40B4-BE49-F238E27FC236}">
                        <a16:creationId xmlns:a16="http://schemas.microsoft.com/office/drawing/2014/main" id="{764AA2C1-1F6F-4EF6-B07A-DBD8D68E4837}"/>
                      </a:ext>
                    </a:extLst>
                  </p:cNvPr>
                  <p:cNvSpPr/>
                  <p:nvPr/>
                </p:nvSpPr>
                <p:spPr>
                  <a:xfrm>
                    <a:off x="9133022" y="4713323"/>
                    <a:ext cx="123388" cy="273861"/>
                  </a:xfrm>
                  <a:custGeom>
                    <a:avLst/>
                    <a:gdLst>
                      <a:gd name="connsiteX0" fmla="*/ 0 w 196122"/>
                      <a:gd name="connsiteY0" fmla="*/ 252059 h 266844"/>
                      <a:gd name="connsiteX1" fmla="*/ 61415 w 196122"/>
                      <a:gd name="connsiteY1" fmla="*/ 238411 h 266844"/>
                      <a:gd name="connsiteX2" fmla="*/ 81886 w 196122"/>
                      <a:gd name="connsiteY2" fmla="*/ 26870 h 266844"/>
                      <a:gd name="connsiteX3" fmla="*/ 122830 w 196122"/>
                      <a:gd name="connsiteY3" fmla="*/ 26870 h 266844"/>
                      <a:gd name="connsiteX4" fmla="*/ 122830 w 196122"/>
                      <a:gd name="connsiteY4" fmla="*/ 245235 h 266844"/>
                      <a:gd name="connsiteX5" fmla="*/ 191068 w 196122"/>
                      <a:gd name="connsiteY5" fmla="*/ 258882 h 266844"/>
                      <a:gd name="connsiteX6" fmla="*/ 191068 w 196122"/>
                      <a:gd name="connsiteY6" fmla="*/ 245235 h 266844"/>
                      <a:gd name="connsiteX7" fmla="*/ 191068 w 196122"/>
                      <a:gd name="connsiteY7" fmla="*/ 245235 h 266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6122" h="266844">
                        <a:moveTo>
                          <a:pt x="0" y="252059"/>
                        </a:moveTo>
                        <a:cubicBezTo>
                          <a:pt x="23883" y="264000"/>
                          <a:pt x="47767" y="275942"/>
                          <a:pt x="61415" y="238411"/>
                        </a:cubicBezTo>
                        <a:cubicBezTo>
                          <a:pt x="75063" y="200880"/>
                          <a:pt x="71650" y="62127"/>
                          <a:pt x="81886" y="26870"/>
                        </a:cubicBezTo>
                        <a:cubicBezTo>
                          <a:pt x="92122" y="-8387"/>
                          <a:pt x="116006" y="-9524"/>
                          <a:pt x="122830" y="26870"/>
                        </a:cubicBezTo>
                        <a:cubicBezTo>
                          <a:pt x="129654" y="63264"/>
                          <a:pt x="111457" y="206566"/>
                          <a:pt x="122830" y="245235"/>
                        </a:cubicBezTo>
                        <a:cubicBezTo>
                          <a:pt x="134203" y="283904"/>
                          <a:pt x="179695" y="258882"/>
                          <a:pt x="191068" y="258882"/>
                        </a:cubicBezTo>
                        <a:cubicBezTo>
                          <a:pt x="202441" y="258882"/>
                          <a:pt x="191068" y="245235"/>
                          <a:pt x="191068" y="245235"/>
                        </a:cubicBezTo>
                        <a:lnTo>
                          <a:pt x="191068" y="245235"/>
                        </a:lnTo>
                      </a:path>
                    </a:pathLst>
                  </a:custGeom>
                  <a:no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22" name="Forme libre : forme 321">
                    <a:extLst>
                      <a:ext uri="{FF2B5EF4-FFF2-40B4-BE49-F238E27FC236}">
                        <a16:creationId xmlns:a16="http://schemas.microsoft.com/office/drawing/2014/main" id="{1E3D98C0-2065-4662-A9D9-186283AE9046}"/>
                      </a:ext>
                    </a:extLst>
                  </p:cNvPr>
                  <p:cNvSpPr/>
                  <p:nvPr/>
                </p:nvSpPr>
                <p:spPr>
                  <a:xfrm>
                    <a:off x="9271288" y="4713323"/>
                    <a:ext cx="123388" cy="273861"/>
                  </a:xfrm>
                  <a:custGeom>
                    <a:avLst/>
                    <a:gdLst>
                      <a:gd name="connsiteX0" fmla="*/ 0 w 196122"/>
                      <a:gd name="connsiteY0" fmla="*/ 252059 h 266844"/>
                      <a:gd name="connsiteX1" fmla="*/ 61415 w 196122"/>
                      <a:gd name="connsiteY1" fmla="*/ 238411 h 266844"/>
                      <a:gd name="connsiteX2" fmla="*/ 81886 w 196122"/>
                      <a:gd name="connsiteY2" fmla="*/ 26870 h 266844"/>
                      <a:gd name="connsiteX3" fmla="*/ 122830 w 196122"/>
                      <a:gd name="connsiteY3" fmla="*/ 26870 h 266844"/>
                      <a:gd name="connsiteX4" fmla="*/ 122830 w 196122"/>
                      <a:gd name="connsiteY4" fmla="*/ 245235 h 266844"/>
                      <a:gd name="connsiteX5" fmla="*/ 191068 w 196122"/>
                      <a:gd name="connsiteY5" fmla="*/ 258882 h 266844"/>
                      <a:gd name="connsiteX6" fmla="*/ 191068 w 196122"/>
                      <a:gd name="connsiteY6" fmla="*/ 245235 h 266844"/>
                      <a:gd name="connsiteX7" fmla="*/ 191068 w 196122"/>
                      <a:gd name="connsiteY7" fmla="*/ 245235 h 266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6122" h="266844">
                        <a:moveTo>
                          <a:pt x="0" y="252059"/>
                        </a:moveTo>
                        <a:cubicBezTo>
                          <a:pt x="23883" y="264000"/>
                          <a:pt x="47767" y="275942"/>
                          <a:pt x="61415" y="238411"/>
                        </a:cubicBezTo>
                        <a:cubicBezTo>
                          <a:pt x="75063" y="200880"/>
                          <a:pt x="71650" y="62127"/>
                          <a:pt x="81886" y="26870"/>
                        </a:cubicBezTo>
                        <a:cubicBezTo>
                          <a:pt x="92122" y="-8387"/>
                          <a:pt x="116006" y="-9524"/>
                          <a:pt x="122830" y="26870"/>
                        </a:cubicBezTo>
                        <a:cubicBezTo>
                          <a:pt x="129654" y="63264"/>
                          <a:pt x="111457" y="206566"/>
                          <a:pt x="122830" y="245235"/>
                        </a:cubicBezTo>
                        <a:cubicBezTo>
                          <a:pt x="134203" y="283904"/>
                          <a:pt x="179695" y="258882"/>
                          <a:pt x="191068" y="258882"/>
                        </a:cubicBezTo>
                        <a:cubicBezTo>
                          <a:pt x="202441" y="258882"/>
                          <a:pt x="191068" y="245235"/>
                          <a:pt x="191068" y="245235"/>
                        </a:cubicBezTo>
                        <a:lnTo>
                          <a:pt x="191068" y="245235"/>
                        </a:lnTo>
                      </a:path>
                    </a:pathLst>
                  </a:custGeom>
                  <a:no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23" name="Forme libre : forme 322">
                    <a:extLst>
                      <a:ext uri="{FF2B5EF4-FFF2-40B4-BE49-F238E27FC236}">
                        <a16:creationId xmlns:a16="http://schemas.microsoft.com/office/drawing/2014/main" id="{30B41B65-6A63-4A20-A2BE-203B3089B1EB}"/>
                      </a:ext>
                    </a:extLst>
                  </p:cNvPr>
                  <p:cNvSpPr/>
                  <p:nvPr/>
                </p:nvSpPr>
                <p:spPr>
                  <a:xfrm>
                    <a:off x="9426004" y="4713323"/>
                    <a:ext cx="123388" cy="273861"/>
                  </a:xfrm>
                  <a:custGeom>
                    <a:avLst/>
                    <a:gdLst>
                      <a:gd name="connsiteX0" fmla="*/ 0 w 196122"/>
                      <a:gd name="connsiteY0" fmla="*/ 252059 h 266844"/>
                      <a:gd name="connsiteX1" fmla="*/ 61415 w 196122"/>
                      <a:gd name="connsiteY1" fmla="*/ 238411 h 266844"/>
                      <a:gd name="connsiteX2" fmla="*/ 81886 w 196122"/>
                      <a:gd name="connsiteY2" fmla="*/ 26870 h 266844"/>
                      <a:gd name="connsiteX3" fmla="*/ 122830 w 196122"/>
                      <a:gd name="connsiteY3" fmla="*/ 26870 h 266844"/>
                      <a:gd name="connsiteX4" fmla="*/ 122830 w 196122"/>
                      <a:gd name="connsiteY4" fmla="*/ 245235 h 266844"/>
                      <a:gd name="connsiteX5" fmla="*/ 191068 w 196122"/>
                      <a:gd name="connsiteY5" fmla="*/ 258882 h 266844"/>
                      <a:gd name="connsiteX6" fmla="*/ 191068 w 196122"/>
                      <a:gd name="connsiteY6" fmla="*/ 245235 h 266844"/>
                      <a:gd name="connsiteX7" fmla="*/ 191068 w 196122"/>
                      <a:gd name="connsiteY7" fmla="*/ 245235 h 266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6122" h="266844">
                        <a:moveTo>
                          <a:pt x="0" y="252059"/>
                        </a:moveTo>
                        <a:cubicBezTo>
                          <a:pt x="23883" y="264000"/>
                          <a:pt x="47767" y="275942"/>
                          <a:pt x="61415" y="238411"/>
                        </a:cubicBezTo>
                        <a:cubicBezTo>
                          <a:pt x="75063" y="200880"/>
                          <a:pt x="71650" y="62127"/>
                          <a:pt x="81886" y="26870"/>
                        </a:cubicBezTo>
                        <a:cubicBezTo>
                          <a:pt x="92122" y="-8387"/>
                          <a:pt x="116006" y="-9524"/>
                          <a:pt x="122830" y="26870"/>
                        </a:cubicBezTo>
                        <a:cubicBezTo>
                          <a:pt x="129654" y="63264"/>
                          <a:pt x="111457" y="206566"/>
                          <a:pt x="122830" y="245235"/>
                        </a:cubicBezTo>
                        <a:cubicBezTo>
                          <a:pt x="134203" y="283904"/>
                          <a:pt x="179695" y="258882"/>
                          <a:pt x="191068" y="258882"/>
                        </a:cubicBezTo>
                        <a:cubicBezTo>
                          <a:pt x="202441" y="258882"/>
                          <a:pt x="191068" y="245235"/>
                          <a:pt x="191068" y="245235"/>
                        </a:cubicBezTo>
                        <a:lnTo>
                          <a:pt x="191068" y="245235"/>
                        </a:lnTo>
                      </a:path>
                    </a:pathLst>
                  </a:custGeom>
                  <a:no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24" name="Forme libre : forme 323">
                    <a:extLst>
                      <a:ext uri="{FF2B5EF4-FFF2-40B4-BE49-F238E27FC236}">
                        <a16:creationId xmlns:a16="http://schemas.microsoft.com/office/drawing/2014/main" id="{5F70EB78-1D78-49CF-B43F-21AF36555BC7}"/>
                      </a:ext>
                    </a:extLst>
                  </p:cNvPr>
                  <p:cNvSpPr/>
                  <p:nvPr/>
                </p:nvSpPr>
                <p:spPr>
                  <a:xfrm>
                    <a:off x="9571094" y="4713323"/>
                    <a:ext cx="123388" cy="273861"/>
                  </a:xfrm>
                  <a:custGeom>
                    <a:avLst/>
                    <a:gdLst>
                      <a:gd name="connsiteX0" fmla="*/ 0 w 196122"/>
                      <a:gd name="connsiteY0" fmla="*/ 252059 h 266844"/>
                      <a:gd name="connsiteX1" fmla="*/ 61415 w 196122"/>
                      <a:gd name="connsiteY1" fmla="*/ 238411 h 266844"/>
                      <a:gd name="connsiteX2" fmla="*/ 81886 w 196122"/>
                      <a:gd name="connsiteY2" fmla="*/ 26870 h 266844"/>
                      <a:gd name="connsiteX3" fmla="*/ 122830 w 196122"/>
                      <a:gd name="connsiteY3" fmla="*/ 26870 h 266844"/>
                      <a:gd name="connsiteX4" fmla="*/ 122830 w 196122"/>
                      <a:gd name="connsiteY4" fmla="*/ 245235 h 266844"/>
                      <a:gd name="connsiteX5" fmla="*/ 191068 w 196122"/>
                      <a:gd name="connsiteY5" fmla="*/ 258882 h 266844"/>
                      <a:gd name="connsiteX6" fmla="*/ 191068 w 196122"/>
                      <a:gd name="connsiteY6" fmla="*/ 245235 h 266844"/>
                      <a:gd name="connsiteX7" fmla="*/ 191068 w 196122"/>
                      <a:gd name="connsiteY7" fmla="*/ 245235 h 266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6122" h="266844">
                        <a:moveTo>
                          <a:pt x="0" y="252059"/>
                        </a:moveTo>
                        <a:cubicBezTo>
                          <a:pt x="23883" y="264000"/>
                          <a:pt x="47767" y="275942"/>
                          <a:pt x="61415" y="238411"/>
                        </a:cubicBezTo>
                        <a:cubicBezTo>
                          <a:pt x="75063" y="200880"/>
                          <a:pt x="71650" y="62127"/>
                          <a:pt x="81886" y="26870"/>
                        </a:cubicBezTo>
                        <a:cubicBezTo>
                          <a:pt x="92122" y="-8387"/>
                          <a:pt x="116006" y="-9524"/>
                          <a:pt x="122830" y="26870"/>
                        </a:cubicBezTo>
                        <a:cubicBezTo>
                          <a:pt x="129654" y="63264"/>
                          <a:pt x="111457" y="206566"/>
                          <a:pt x="122830" y="245235"/>
                        </a:cubicBezTo>
                        <a:cubicBezTo>
                          <a:pt x="134203" y="283904"/>
                          <a:pt x="179695" y="258882"/>
                          <a:pt x="191068" y="258882"/>
                        </a:cubicBezTo>
                        <a:cubicBezTo>
                          <a:pt x="202441" y="258882"/>
                          <a:pt x="191068" y="245235"/>
                          <a:pt x="191068" y="245235"/>
                        </a:cubicBezTo>
                        <a:lnTo>
                          <a:pt x="191068" y="245235"/>
                        </a:lnTo>
                      </a:path>
                    </a:pathLst>
                  </a:custGeom>
                  <a:no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25" name="Forme libre : forme 324">
                    <a:extLst>
                      <a:ext uri="{FF2B5EF4-FFF2-40B4-BE49-F238E27FC236}">
                        <a16:creationId xmlns:a16="http://schemas.microsoft.com/office/drawing/2014/main" id="{FF2828E6-B125-4C39-BA40-7ADD8EC1AC2B}"/>
                      </a:ext>
                    </a:extLst>
                  </p:cNvPr>
                  <p:cNvSpPr/>
                  <p:nvPr/>
                </p:nvSpPr>
                <p:spPr>
                  <a:xfrm>
                    <a:off x="9714884" y="4713323"/>
                    <a:ext cx="123388" cy="273861"/>
                  </a:xfrm>
                  <a:custGeom>
                    <a:avLst/>
                    <a:gdLst>
                      <a:gd name="connsiteX0" fmla="*/ 0 w 196122"/>
                      <a:gd name="connsiteY0" fmla="*/ 252059 h 266844"/>
                      <a:gd name="connsiteX1" fmla="*/ 61415 w 196122"/>
                      <a:gd name="connsiteY1" fmla="*/ 238411 h 266844"/>
                      <a:gd name="connsiteX2" fmla="*/ 81886 w 196122"/>
                      <a:gd name="connsiteY2" fmla="*/ 26870 h 266844"/>
                      <a:gd name="connsiteX3" fmla="*/ 122830 w 196122"/>
                      <a:gd name="connsiteY3" fmla="*/ 26870 h 266844"/>
                      <a:gd name="connsiteX4" fmla="*/ 122830 w 196122"/>
                      <a:gd name="connsiteY4" fmla="*/ 245235 h 266844"/>
                      <a:gd name="connsiteX5" fmla="*/ 191068 w 196122"/>
                      <a:gd name="connsiteY5" fmla="*/ 258882 h 266844"/>
                      <a:gd name="connsiteX6" fmla="*/ 191068 w 196122"/>
                      <a:gd name="connsiteY6" fmla="*/ 245235 h 266844"/>
                      <a:gd name="connsiteX7" fmla="*/ 191068 w 196122"/>
                      <a:gd name="connsiteY7" fmla="*/ 245235 h 266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6122" h="266844">
                        <a:moveTo>
                          <a:pt x="0" y="252059"/>
                        </a:moveTo>
                        <a:cubicBezTo>
                          <a:pt x="23883" y="264000"/>
                          <a:pt x="47767" y="275942"/>
                          <a:pt x="61415" y="238411"/>
                        </a:cubicBezTo>
                        <a:cubicBezTo>
                          <a:pt x="75063" y="200880"/>
                          <a:pt x="71650" y="62127"/>
                          <a:pt x="81886" y="26870"/>
                        </a:cubicBezTo>
                        <a:cubicBezTo>
                          <a:pt x="92122" y="-8387"/>
                          <a:pt x="116006" y="-9524"/>
                          <a:pt x="122830" y="26870"/>
                        </a:cubicBezTo>
                        <a:cubicBezTo>
                          <a:pt x="129654" y="63264"/>
                          <a:pt x="111457" y="206566"/>
                          <a:pt x="122830" y="245235"/>
                        </a:cubicBezTo>
                        <a:cubicBezTo>
                          <a:pt x="134203" y="283904"/>
                          <a:pt x="179695" y="258882"/>
                          <a:pt x="191068" y="258882"/>
                        </a:cubicBezTo>
                        <a:cubicBezTo>
                          <a:pt x="202441" y="258882"/>
                          <a:pt x="191068" y="245235"/>
                          <a:pt x="191068" y="245235"/>
                        </a:cubicBezTo>
                        <a:lnTo>
                          <a:pt x="191068" y="245235"/>
                        </a:lnTo>
                      </a:path>
                    </a:pathLst>
                  </a:custGeom>
                  <a:no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26" name="Forme libre : forme 325">
                    <a:extLst>
                      <a:ext uri="{FF2B5EF4-FFF2-40B4-BE49-F238E27FC236}">
                        <a16:creationId xmlns:a16="http://schemas.microsoft.com/office/drawing/2014/main" id="{31694C92-9B82-46F3-B7AA-C781A8A6712D}"/>
                      </a:ext>
                    </a:extLst>
                  </p:cNvPr>
                  <p:cNvSpPr/>
                  <p:nvPr/>
                </p:nvSpPr>
                <p:spPr>
                  <a:xfrm>
                    <a:off x="9853150" y="4713323"/>
                    <a:ext cx="123388" cy="273861"/>
                  </a:xfrm>
                  <a:custGeom>
                    <a:avLst/>
                    <a:gdLst>
                      <a:gd name="connsiteX0" fmla="*/ 0 w 196122"/>
                      <a:gd name="connsiteY0" fmla="*/ 252059 h 266844"/>
                      <a:gd name="connsiteX1" fmla="*/ 61415 w 196122"/>
                      <a:gd name="connsiteY1" fmla="*/ 238411 h 266844"/>
                      <a:gd name="connsiteX2" fmla="*/ 81886 w 196122"/>
                      <a:gd name="connsiteY2" fmla="*/ 26870 h 266844"/>
                      <a:gd name="connsiteX3" fmla="*/ 122830 w 196122"/>
                      <a:gd name="connsiteY3" fmla="*/ 26870 h 266844"/>
                      <a:gd name="connsiteX4" fmla="*/ 122830 w 196122"/>
                      <a:gd name="connsiteY4" fmla="*/ 245235 h 266844"/>
                      <a:gd name="connsiteX5" fmla="*/ 191068 w 196122"/>
                      <a:gd name="connsiteY5" fmla="*/ 258882 h 266844"/>
                      <a:gd name="connsiteX6" fmla="*/ 191068 w 196122"/>
                      <a:gd name="connsiteY6" fmla="*/ 245235 h 266844"/>
                      <a:gd name="connsiteX7" fmla="*/ 191068 w 196122"/>
                      <a:gd name="connsiteY7" fmla="*/ 245235 h 266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6122" h="266844">
                        <a:moveTo>
                          <a:pt x="0" y="252059"/>
                        </a:moveTo>
                        <a:cubicBezTo>
                          <a:pt x="23883" y="264000"/>
                          <a:pt x="47767" y="275942"/>
                          <a:pt x="61415" y="238411"/>
                        </a:cubicBezTo>
                        <a:cubicBezTo>
                          <a:pt x="75063" y="200880"/>
                          <a:pt x="71650" y="62127"/>
                          <a:pt x="81886" y="26870"/>
                        </a:cubicBezTo>
                        <a:cubicBezTo>
                          <a:pt x="92122" y="-8387"/>
                          <a:pt x="116006" y="-9524"/>
                          <a:pt x="122830" y="26870"/>
                        </a:cubicBezTo>
                        <a:cubicBezTo>
                          <a:pt x="129654" y="63264"/>
                          <a:pt x="111457" y="206566"/>
                          <a:pt x="122830" y="245235"/>
                        </a:cubicBezTo>
                        <a:cubicBezTo>
                          <a:pt x="134203" y="283904"/>
                          <a:pt x="179695" y="258882"/>
                          <a:pt x="191068" y="258882"/>
                        </a:cubicBezTo>
                        <a:cubicBezTo>
                          <a:pt x="202441" y="258882"/>
                          <a:pt x="191068" y="245235"/>
                          <a:pt x="191068" y="245235"/>
                        </a:cubicBezTo>
                        <a:lnTo>
                          <a:pt x="191068" y="245235"/>
                        </a:lnTo>
                      </a:path>
                    </a:pathLst>
                  </a:custGeom>
                  <a:no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27" name="Forme libre : forme 326">
                    <a:extLst>
                      <a:ext uri="{FF2B5EF4-FFF2-40B4-BE49-F238E27FC236}">
                        <a16:creationId xmlns:a16="http://schemas.microsoft.com/office/drawing/2014/main" id="{1FE5D8F3-020F-4B1F-8DAE-9852B58EE25E}"/>
                      </a:ext>
                    </a:extLst>
                  </p:cNvPr>
                  <p:cNvSpPr/>
                  <p:nvPr/>
                </p:nvSpPr>
                <p:spPr>
                  <a:xfrm>
                    <a:off x="9996585" y="4713323"/>
                    <a:ext cx="123388" cy="273861"/>
                  </a:xfrm>
                  <a:custGeom>
                    <a:avLst/>
                    <a:gdLst>
                      <a:gd name="connsiteX0" fmla="*/ 0 w 196122"/>
                      <a:gd name="connsiteY0" fmla="*/ 252059 h 266844"/>
                      <a:gd name="connsiteX1" fmla="*/ 61415 w 196122"/>
                      <a:gd name="connsiteY1" fmla="*/ 238411 h 266844"/>
                      <a:gd name="connsiteX2" fmla="*/ 81886 w 196122"/>
                      <a:gd name="connsiteY2" fmla="*/ 26870 h 266844"/>
                      <a:gd name="connsiteX3" fmla="*/ 122830 w 196122"/>
                      <a:gd name="connsiteY3" fmla="*/ 26870 h 266844"/>
                      <a:gd name="connsiteX4" fmla="*/ 122830 w 196122"/>
                      <a:gd name="connsiteY4" fmla="*/ 245235 h 266844"/>
                      <a:gd name="connsiteX5" fmla="*/ 191068 w 196122"/>
                      <a:gd name="connsiteY5" fmla="*/ 258882 h 266844"/>
                      <a:gd name="connsiteX6" fmla="*/ 191068 w 196122"/>
                      <a:gd name="connsiteY6" fmla="*/ 245235 h 266844"/>
                      <a:gd name="connsiteX7" fmla="*/ 191068 w 196122"/>
                      <a:gd name="connsiteY7" fmla="*/ 245235 h 266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6122" h="266844">
                        <a:moveTo>
                          <a:pt x="0" y="252059"/>
                        </a:moveTo>
                        <a:cubicBezTo>
                          <a:pt x="23883" y="264000"/>
                          <a:pt x="47767" y="275942"/>
                          <a:pt x="61415" y="238411"/>
                        </a:cubicBezTo>
                        <a:cubicBezTo>
                          <a:pt x="75063" y="200880"/>
                          <a:pt x="71650" y="62127"/>
                          <a:pt x="81886" y="26870"/>
                        </a:cubicBezTo>
                        <a:cubicBezTo>
                          <a:pt x="92122" y="-8387"/>
                          <a:pt x="116006" y="-9524"/>
                          <a:pt x="122830" y="26870"/>
                        </a:cubicBezTo>
                        <a:cubicBezTo>
                          <a:pt x="129654" y="63264"/>
                          <a:pt x="111457" y="206566"/>
                          <a:pt x="122830" y="245235"/>
                        </a:cubicBezTo>
                        <a:cubicBezTo>
                          <a:pt x="134203" y="283904"/>
                          <a:pt x="179695" y="258882"/>
                          <a:pt x="191068" y="258882"/>
                        </a:cubicBezTo>
                        <a:cubicBezTo>
                          <a:pt x="202441" y="258882"/>
                          <a:pt x="191068" y="245235"/>
                          <a:pt x="191068" y="245235"/>
                        </a:cubicBezTo>
                        <a:lnTo>
                          <a:pt x="191068" y="245235"/>
                        </a:lnTo>
                      </a:path>
                    </a:pathLst>
                  </a:custGeom>
                  <a:no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29" name="Forme libre : forme 328">
                    <a:extLst>
                      <a:ext uri="{FF2B5EF4-FFF2-40B4-BE49-F238E27FC236}">
                        <a16:creationId xmlns:a16="http://schemas.microsoft.com/office/drawing/2014/main" id="{2028ED0D-9843-4166-AE1F-D6ED36702B81}"/>
                      </a:ext>
                    </a:extLst>
                  </p:cNvPr>
                  <p:cNvSpPr/>
                  <p:nvPr/>
                </p:nvSpPr>
                <p:spPr>
                  <a:xfrm>
                    <a:off x="10141675" y="4713323"/>
                    <a:ext cx="123388" cy="273861"/>
                  </a:xfrm>
                  <a:custGeom>
                    <a:avLst/>
                    <a:gdLst>
                      <a:gd name="connsiteX0" fmla="*/ 0 w 196122"/>
                      <a:gd name="connsiteY0" fmla="*/ 252059 h 266844"/>
                      <a:gd name="connsiteX1" fmla="*/ 61415 w 196122"/>
                      <a:gd name="connsiteY1" fmla="*/ 238411 h 266844"/>
                      <a:gd name="connsiteX2" fmla="*/ 81886 w 196122"/>
                      <a:gd name="connsiteY2" fmla="*/ 26870 h 266844"/>
                      <a:gd name="connsiteX3" fmla="*/ 122830 w 196122"/>
                      <a:gd name="connsiteY3" fmla="*/ 26870 h 266844"/>
                      <a:gd name="connsiteX4" fmla="*/ 122830 w 196122"/>
                      <a:gd name="connsiteY4" fmla="*/ 245235 h 266844"/>
                      <a:gd name="connsiteX5" fmla="*/ 191068 w 196122"/>
                      <a:gd name="connsiteY5" fmla="*/ 258882 h 266844"/>
                      <a:gd name="connsiteX6" fmla="*/ 191068 w 196122"/>
                      <a:gd name="connsiteY6" fmla="*/ 245235 h 266844"/>
                      <a:gd name="connsiteX7" fmla="*/ 191068 w 196122"/>
                      <a:gd name="connsiteY7" fmla="*/ 245235 h 266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6122" h="266844">
                        <a:moveTo>
                          <a:pt x="0" y="252059"/>
                        </a:moveTo>
                        <a:cubicBezTo>
                          <a:pt x="23883" y="264000"/>
                          <a:pt x="47767" y="275942"/>
                          <a:pt x="61415" y="238411"/>
                        </a:cubicBezTo>
                        <a:cubicBezTo>
                          <a:pt x="75063" y="200880"/>
                          <a:pt x="71650" y="62127"/>
                          <a:pt x="81886" y="26870"/>
                        </a:cubicBezTo>
                        <a:cubicBezTo>
                          <a:pt x="92122" y="-8387"/>
                          <a:pt x="116006" y="-9524"/>
                          <a:pt x="122830" y="26870"/>
                        </a:cubicBezTo>
                        <a:cubicBezTo>
                          <a:pt x="129654" y="63264"/>
                          <a:pt x="111457" y="206566"/>
                          <a:pt x="122830" y="245235"/>
                        </a:cubicBezTo>
                        <a:cubicBezTo>
                          <a:pt x="134203" y="283904"/>
                          <a:pt x="179695" y="258882"/>
                          <a:pt x="191068" y="258882"/>
                        </a:cubicBezTo>
                        <a:cubicBezTo>
                          <a:pt x="202441" y="258882"/>
                          <a:pt x="191068" y="245235"/>
                          <a:pt x="191068" y="245235"/>
                        </a:cubicBezTo>
                        <a:lnTo>
                          <a:pt x="191068" y="245235"/>
                        </a:lnTo>
                      </a:path>
                    </a:pathLst>
                  </a:custGeom>
                  <a:no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30" name="Forme libre : forme 329">
                    <a:extLst>
                      <a:ext uri="{FF2B5EF4-FFF2-40B4-BE49-F238E27FC236}">
                        <a16:creationId xmlns:a16="http://schemas.microsoft.com/office/drawing/2014/main" id="{45529D0D-FC97-4E97-B054-07EFDEC174B6}"/>
                      </a:ext>
                    </a:extLst>
                  </p:cNvPr>
                  <p:cNvSpPr/>
                  <p:nvPr/>
                </p:nvSpPr>
                <p:spPr>
                  <a:xfrm>
                    <a:off x="10285465" y="4713323"/>
                    <a:ext cx="123388" cy="273861"/>
                  </a:xfrm>
                  <a:custGeom>
                    <a:avLst/>
                    <a:gdLst>
                      <a:gd name="connsiteX0" fmla="*/ 0 w 196122"/>
                      <a:gd name="connsiteY0" fmla="*/ 252059 h 266844"/>
                      <a:gd name="connsiteX1" fmla="*/ 61415 w 196122"/>
                      <a:gd name="connsiteY1" fmla="*/ 238411 h 266844"/>
                      <a:gd name="connsiteX2" fmla="*/ 81886 w 196122"/>
                      <a:gd name="connsiteY2" fmla="*/ 26870 h 266844"/>
                      <a:gd name="connsiteX3" fmla="*/ 122830 w 196122"/>
                      <a:gd name="connsiteY3" fmla="*/ 26870 h 266844"/>
                      <a:gd name="connsiteX4" fmla="*/ 122830 w 196122"/>
                      <a:gd name="connsiteY4" fmla="*/ 245235 h 266844"/>
                      <a:gd name="connsiteX5" fmla="*/ 191068 w 196122"/>
                      <a:gd name="connsiteY5" fmla="*/ 258882 h 266844"/>
                      <a:gd name="connsiteX6" fmla="*/ 191068 w 196122"/>
                      <a:gd name="connsiteY6" fmla="*/ 245235 h 266844"/>
                      <a:gd name="connsiteX7" fmla="*/ 191068 w 196122"/>
                      <a:gd name="connsiteY7" fmla="*/ 245235 h 266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6122" h="266844">
                        <a:moveTo>
                          <a:pt x="0" y="252059"/>
                        </a:moveTo>
                        <a:cubicBezTo>
                          <a:pt x="23883" y="264000"/>
                          <a:pt x="47767" y="275942"/>
                          <a:pt x="61415" y="238411"/>
                        </a:cubicBezTo>
                        <a:cubicBezTo>
                          <a:pt x="75063" y="200880"/>
                          <a:pt x="71650" y="62127"/>
                          <a:pt x="81886" y="26870"/>
                        </a:cubicBezTo>
                        <a:cubicBezTo>
                          <a:pt x="92122" y="-8387"/>
                          <a:pt x="116006" y="-9524"/>
                          <a:pt x="122830" y="26870"/>
                        </a:cubicBezTo>
                        <a:cubicBezTo>
                          <a:pt x="129654" y="63264"/>
                          <a:pt x="111457" y="206566"/>
                          <a:pt x="122830" y="245235"/>
                        </a:cubicBezTo>
                        <a:cubicBezTo>
                          <a:pt x="134203" y="283904"/>
                          <a:pt x="179695" y="258882"/>
                          <a:pt x="191068" y="258882"/>
                        </a:cubicBezTo>
                        <a:cubicBezTo>
                          <a:pt x="202441" y="258882"/>
                          <a:pt x="191068" y="245235"/>
                          <a:pt x="191068" y="245235"/>
                        </a:cubicBezTo>
                        <a:lnTo>
                          <a:pt x="191068" y="245235"/>
                        </a:lnTo>
                      </a:path>
                    </a:pathLst>
                  </a:custGeom>
                  <a:no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31" name="Forme libre : forme 330">
                    <a:extLst>
                      <a:ext uri="{FF2B5EF4-FFF2-40B4-BE49-F238E27FC236}">
                        <a16:creationId xmlns:a16="http://schemas.microsoft.com/office/drawing/2014/main" id="{7692FE8B-5A3D-4931-928D-15C082CE1787}"/>
                      </a:ext>
                    </a:extLst>
                  </p:cNvPr>
                  <p:cNvSpPr/>
                  <p:nvPr/>
                </p:nvSpPr>
                <p:spPr>
                  <a:xfrm>
                    <a:off x="10423731" y="4713323"/>
                    <a:ext cx="123388" cy="273861"/>
                  </a:xfrm>
                  <a:custGeom>
                    <a:avLst/>
                    <a:gdLst>
                      <a:gd name="connsiteX0" fmla="*/ 0 w 196122"/>
                      <a:gd name="connsiteY0" fmla="*/ 252059 h 266844"/>
                      <a:gd name="connsiteX1" fmla="*/ 61415 w 196122"/>
                      <a:gd name="connsiteY1" fmla="*/ 238411 h 266844"/>
                      <a:gd name="connsiteX2" fmla="*/ 81886 w 196122"/>
                      <a:gd name="connsiteY2" fmla="*/ 26870 h 266844"/>
                      <a:gd name="connsiteX3" fmla="*/ 122830 w 196122"/>
                      <a:gd name="connsiteY3" fmla="*/ 26870 h 266844"/>
                      <a:gd name="connsiteX4" fmla="*/ 122830 w 196122"/>
                      <a:gd name="connsiteY4" fmla="*/ 245235 h 266844"/>
                      <a:gd name="connsiteX5" fmla="*/ 191068 w 196122"/>
                      <a:gd name="connsiteY5" fmla="*/ 258882 h 266844"/>
                      <a:gd name="connsiteX6" fmla="*/ 191068 w 196122"/>
                      <a:gd name="connsiteY6" fmla="*/ 245235 h 266844"/>
                      <a:gd name="connsiteX7" fmla="*/ 191068 w 196122"/>
                      <a:gd name="connsiteY7" fmla="*/ 245235 h 266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6122" h="266844">
                        <a:moveTo>
                          <a:pt x="0" y="252059"/>
                        </a:moveTo>
                        <a:cubicBezTo>
                          <a:pt x="23883" y="264000"/>
                          <a:pt x="47767" y="275942"/>
                          <a:pt x="61415" y="238411"/>
                        </a:cubicBezTo>
                        <a:cubicBezTo>
                          <a:pt x="75063" y="200880"/>
                          <a:pt x="71650" y="62127"/>
                          <a:pt x="81886" y="26870"/>
                        </a:cubicBezTo>
                        <a:cubicBezTo>
                          <a:pt x="92122" y="-8387"/>
                          <a:pt x="116006" y="-9524"/>
                          <a:pt x="122830" y="26870"/>
                        </a:cubicBezTo>
                        <a:cubicBezTo>
                          <a:pt x="129654" y="63264"/>
                          <a:pt x="111457" y="206566"/>
                          <a:pt x="122830" y="245235"/>
                        </a:cubicBezTo>
                        <a:cubicBezTo>
                          <a:pt x="134203" y="283904"/>
                          <a:pt x="179695" y="258882"/>
                          <a:pt x="191068" y="258882"/>
                        </a:cubicBezTo>
                        <a:cubicBezTo>
                          <a:pt x="202441" y="258882"/>
                          <a:pt x="191068" y="245235"/>
                          <a:pt x="191068" y="245235"/>
                        </a:cubicBezTo>
                        <a:lnTo>
                          <a:pt x="191068" y="245235"/>
                        </a:lnTo>
                      </a:path>
                    </a:pathLst>
                  </a:custGeom>
                  <a:no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32" name="Forme libre : forme 331">
                    <a:extLst>
                      <a:ext uri="{FF2B5EF4-FFF2-40B4-BE49-F238E27FC236}">
                        <a16:creationId xmlns:a16="http://schemas.microsoft.com/office/drawing/2014/main" id="{D23A9D50-678A-4153-B4A2-5DBC1D6D9B83}"/>
                      </a:ext>
                    </a:extLst>
                  </p:cNvPr>
                  <p:cNvSpPr/>
                  <p:nvPr/>
                </p:nvSpPr>
                <p:spPr>
                  <a:xfrm>
                    <a:off x="10564799" y="4713323"/>
                    <a:ext cx="123388" cy="273861"/>
                  </a:xfrm>
                  <a:custGeom>
                    <a:avLst/>
                    <a:gdLst>
                      <a:gd name="connsiteX0" fmla="*/ 0 w 196122"/>
                      <a:gd name="connsiteY0" fmla="*/ 252059 h 266844"/>
                      <a:gd name="connsiteX1" fmla="*/ 61415 w 196122"/>
                      <a:gd name="connsiteY1" fmla="*/ 238411 h 266844"/>
                      <a:gd name="connsiteX2" fmla="*/ 81886 w 196122"/>
                      <a:gd name="connsiteY2" fmla="*/ 26870 h 266844"/>
                      <a:gd name="connsiteX3" fmla="*/ 122830 w 196122"/>
                      <a:gd name="connsiteY3" fmla="*/ 26870 h 266844"/>
                      <a:gd name="connsiteX4" fmla="*/ 122830 w 196122"/>
                      <a:gd name="connsiteY4" fmla="*/ 245235 h 266844"/>
                      <a:gd name="connsiteX5" fmla="*/ 191068 w 196122"/>
                      <a:gd name="connsiteY5" fmla="*/ 258882 h 266844"/>
                      <a:gd name="connsiteX6" fmla="*/ 191068 w 196122"/>
                      <a:gd name="connsiteY6" fmla="*/ 245235 h 266844"/>
                      <a:gd name="connsiteX7" fmla="*/ 191068 w 196122"/>
                      <a:gd name="connsiteY7" fmla="*/ 245235 h 266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6122" h="266844">
                        <a:moveTo>
                          <a:pt x="0" y="252059"/>
                        </a:moveTo>
                        <a:cubicBezTo>
                          <a:pt x="23883" y="264000"/>
                          <a:pt x="47767" y="275942"/>
                          <a:pt x="61415" y="238411"/>
                        </a:cubicBezTo>
                        <a:cubicBezTo>
                          <a:pt x="75063" y="200880"/>
                          <a:pt x="71650" y="62127"/>
                          <a:pt x="81886" y="26870"/>
                        </a:cubicBezTo>
                        <a:cubicBezTo>
                          <a:pt x="92122" y="-8387"/>
                          <a:pt x="116006" y="-9524"/>
                          <a:pt x="122830" y="26870"/>
                        </a:cubicBezTo>
                        <a:cubicBezTo>
                          <a:pt x="129654" y="63264"/>
                          <a:pt x="111457" y="206566"/>
                          <a:pt x="122830" y="245235"/>
                        </a:cubicBezTo>
                        <a:cubicBezTo>
                          <a:pt x="134203" y="283904"/>
                          <a:pt x="179695" y="258882"/>
                          <a:pt x="191068" y="258882"/>
                        </a:cubicBezTo>
                        <a:cubicBezTo>
                          <a:pt x="202441" y="258882"/>
                          <a:pt x="191068" y="245235"/>
                          <a:pt x="191068" y="245235"/>
                        </a:cubicBezTo>
                        <a:lnTo>
                          <a:pt x="191068" y="245235"/>
                        </a:lnTo>
                      </a:path>
                    </a:pathLst>
                  </a:custGeom>
                  <a:no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33" name="Forme libre : forme 332">
                    <a:extLst>
                      <a:ext uri="{FF2B5EF4-FFF2-40B4-BE49-F238E27FC236}">
                        <a16:creationId xmlns:a16="http://schemas.microsoft.com/office/drawing/2014/main" id="{3DE6FA08-8965-4E61-AB70-5DA46C9B4C36}"/>
                      </a:ext>
                    </a:extLst>
                  </p:cNvPr>
                  <p:cNvSpPr/>
                  <p:nvPr/>
                </p:nvSpPr>
                <p:spPr>
                  <a:xfrm>
                    <a:off x="10709889" y="4713323"/>
                    <a:ext cx="123388" cy="273861"/>
                  </a:xfrm>
                  <a:custGeom>
                    <a:avLst/>
                    <a:gdLst>
                      <a:gd name="connsiteX0" fmla="*/ 0 w 196122"/>
                      <a:gd name="connsiteY0" fmla="*/ 252059 h 266844"/>
                      <a:gd name="connsiteX1" fmla="*/ 61415 w 196122"/>
                      <a:gd name="connsiteY1" fmla="*/ 238411 h 266844"/>
                      <a:gd name="connsiteX2" fmla="*/ 81886 w 196122"/>
                      <a:gd name="connsiteY2" fmla="*/ 26870 h 266844"/>
                      <a:gd name="connsiteX3" fmla="*/ 122830 w 196122"/>
                      <a:gd name="connsiteY3" fmla="*/ 26870 h 266844"/>
                      <a:gd name="connsiteX4" fmla="*/ 122830 w 196122"/>
                      <a:gd name="connsiteY4" fmla="*/ 245235 h 266844"/>
                      <a:gd name="connsiteX5" fmla="*/ 191068 w 196122"/>
                      <a:gd name="connsiteY5" fmla="*/ 258882 h 266844"/>
                      <a:gd name="connsiteX6" fmla="*/ 191068 w 196122"/>
                      <a:gd name="connsiteY6" fmla="*/ 245235 h 266844"/>
                      <a:gd name="connsiteX7" fmla="*/ 191068 w 196122"/>
                      <a:gd name="connsiteY7" fmla="*/ 245235 h 266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6122" h="266844">
                        <a:moveTo>
                          <a:pt x="0" y="252059"/>
                        </a:moveTo>
                        <a:cubicBezTo>
                          <a:pt x="23883" y="264000"/>
                          <a:pt x="47767" y="275942"/>
                          <a:pt x="61415" y="238411"/>
                        </a:cubicBezTo>
                        <a:cubicBezTo>
                          <a:pt x="75063" y="200880"/>
                          <a:pt x="71650" y="62127"/>
                          <a:pt x="81886" y="26870"/>
                        </a:cubicBezTo>
                        <a:cubicBezTo>
                          <a:pt x="92122" y="-8387"/>
                          <a:pt x="116006" y="-9524"/>
                          <a:pt x="122830" y="26870"/>
                        </a:cubicBezTo>
                        <a:cubicBezTo>
                          <a:pt x="129654" y="63264"/>
                          <a:pt x="111457" y="206566"/>
                          <a:pt x="122830" y="245235"/>
                        </a:cubicBezTo>
                        <a:cubicBezTo>
                          <a:pt x="134203" y="283904"/>
                          <a:pt x="179695" y="258882"/>
                          <a:pt x="191068" y="258882"/>
                        </a:cubicBezTo>
                        <a:cubicBezTo>
                          <a:pt x="202441" y="258882"/>
                          <a:pt x="191068" y="245235"/>
                          <a:pt x="191068" y="245235"/>
                        </a:cubicBezTo>
                        <a:lnTo>
                          <a:pt x="191068" y="245235"/>
                        </a:lnTo>
                      </a:path>
                    </a:pathLst>
                  </a:custGeom>
                  <a:no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34" name="Forme libre : forme 333">
                    <a:extLst>
                      <a:ext uri="{FF2B5EF4-FFF2-40B4-BE49-F238E27FC236}">
                        <a16:creationId xmlns:a16="http://schemas.microsoft.com/office/drawing/2014/main" id="{9C493E6B-131F-481E-90B7-3B5AFCBF1B38}"/>
                      </a:ext>
                    </a:extLst>
                  </p:cNvPr>
                  <p:cNvSpPr/>
                  <p:nvPr/>
                </p:nvSpPr>
                <p:spPr>
                  <a:xfrm>
                    <a:off x="10853679" y="4713323"/>
                    <a:ext cx="123388" cy="273861"/>
                  </a:xfrm>
                  <a:custGeom>
                    <a:avLst/>
                    <a:gdLst>
                      <a:gd name="connsiteX0" fmla="*/ 0 w 196122"/>
                      <a:gd name="connsiteY0" fmla="*/ 252059 h 266844"/>
                      <a:gd name="connsiteX1" fmla="*/ 61415 w 196122"/>
                      <a:gd name="connsiteY1" fmla="*/ 238411 h 266844"/>
                      <a:gd name="connsiteX2" fmla="*/ 81886 w 196122"/>
                      <a:gd name="connsiteY2" fmla="*/ 26870 h 266844"/>
                      <a:gd name="connsiteX3" fmla="*/ 122830 w 196122"/>
                      <a:gd name="connsiteY3" fmla="*/ 26870 h 266844"/>
                      <a:gd name="connsiteX4" fmla="*/ 122830 w 196122"/>
                      <a:gd name="connsiteY4" fmla="*/ 245235 h 266844"/>
                      <a:gd name="connsiteX5" fmla="*/ 191068 w 196122"/>
                      <a:gd name="connsiteY5" fmla="*/ 258882 h 266844"/>
                      <a:gd name="connsiteX6" fmla="*/ 191068 w 196122"/>
                      <a:gd name="connsiteY6" fmla="*/ 245235 h 266844"/>
                      <a:gd name="connsiteX7" fmla="*/ 191068 w 196122"/>
                      <a:gd name="connsiteY7" fmla="*/ 245235 h 266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6122" h="266844">
                        <a:moveTo>
                          <a:pt x="0" y="252059"/>
                        </a:moveTo>
                        <a:cubicBezTo>
                          <a:pt x="23883" y="264000"/>
                          <a:pt x="47767" y="275942"/>
                          <a:pt x="61415" y="238411"/>
                        </a:cubicBezTo>
                        <a:cubicBezTo>
                          <a:pt x="75063" y="200880"/>
                          <a:pt x="71650" y="62127"/>
                          <a:pt x="81886" y="26870"/>
                        </a:cubicBezTo>
                        <a:cubicBezTo>
                          <a:pt x="92122" y="-8387"/>
                          <a:pt x="116006" y="-9524"/>
                          <a:pt x="122830" y="26870"/>
                        </a:cubicBezTo>
                        <a:cubicBezTo>
                          <a:pt x="129654" y="63264"/>
                          <a:pt x="111457" y="206566"/>
                          <a:pt x="122830" y="245235"/>
                        </a:cubicBezTo>
                        <a:cubicBezTo>
                          <a:pt x="134203" y="283904"/>
                          <a:pt x="179695" y="258882"/>
                          <a:pt x="191068" y="258882"/>
                        </a:cubicBezTo>
                        <a:cubicBezTo>
                          <a:pt x="202441" y="258882"/>
                          <a:pt x="191068" y="245235"/>
                          <a:pt x="191068" y="245235"/>
                        </a:cubicBezTo>
                        <a:lnTo>
                          <a:pt x="191068" y="245235"/>
                        </a:lnTo>
                      </a:path>
                    </a:pathLst>
                  </a:custGeom>
                  <a:no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35" name="Forme libre : forme 334">
                    <a:extLst>
                      <a:ext uri="{FF2B5EF4-FFF2-40B4-BE49-F238E27FC236}">
                        <a16:creationId xmlns:a16="http://schemas.microsoft.com/office/drawing/2014/main" id="{DBBDA940-A905-484F-B585-CD966D4A5E46}"/>
                      </a:ext>
                    </a:extLst>
                  </p:cNvPr>
                  <p:cNvSpPr/>
                  <p:nvPr/>
                </p:nvSpPr>
                <p:spPr>
                  <a:xfrm>
                    <a:off x="10991945" y="4713323"/>
                    <a:ext cx="123388" cy="273861"/>
                  </a:xfrm>
                  <a:custGeom>
                    <a:avLst/>
                    <a:gdLst>
                      <a:gd name="connsiteX0" fmla="*/ 0 w 196122"/>
                      <a:gd name="connsiteY0" fmla="*/ 252059 h 266844"/>
                      <a:gd name="connsiteX1" fmla="*/ 61415 w 196122"/>
                      <a:gd name="connsiteY1" fmla="*/ 238411 h 266844"/>
                      <a:gd name="connsiteX2" fmla="*/ 81886 w 196122"/>
                      <a:gd name="connsiteY2" fmla="*/ 26870 h 266844"/>
                      <a:gd name="connsiteX3" fmla="*/ 122830 w 196122"/>
                      <a:gd name="connsiteY3" fmla="*/ 26870 h 266844"/>
                      <a:gd name="connsiteX4" fmla="*/ 122830 w 196122"/>
                      <a:gd name="connsiteY4" fmla="*/ 245235 h 266844"/>
                      <a:gd name="connsiteX5" fmla="*/ 191068 w 196122"/>
                      <a:gd name="connsiteY5" fmla="*/ 258882 h 266844"/>
                      <a:gd name="connsiteX6" fmla="*/ 191068 w 196122"/>
                      <a:gd name="connsiteY6" fmla="*/ 245235 h 266844"/>
                      <a:gd name="connsiteX7" fmla="*/ 191068 w 196122"/>
                      <a:gd name="connsiteY7" fmla="*/ 245235 h 266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6122" h="266844">
                        <a:moveTo>
                          <a:pt x="0" y="252059"/>
                        </a:moveTo>
                        <a:cubicBezTo>
                          <a:pt x="23883" y="264000"/>
                          <a:pt x="47767" y="275942"/>
                          <a:pt x="61415" y="238411"/>
                        </a:cubicBezTo>
                        <a:cubicBezTo>
                          <a:pt x="75063" y="200880"/>
                          <a:pt x="71650" y="62127"/>
                          <a:pt x="81886" y="26870"/>
                        </a:cubicBezTo>
                        <a:cubicBezTo>
                          <a:pt x="92122" y="-8387"/>
                          <a:pt x="116006" y="-9524"/>
                          <a:pt x="122830" y="26870"/>
                        </a:cubicBezTo>
                        <a:cubicBezTo>
                          <a:pt x="129654" y="63264"/>
                          <a:pt x="111457" y="206566"/>
                          <a:pt x="122830" y="245235"/>
                        </a:cubicBezTo>
                        <a:cubicBezTo>
                          <a:pt x="134203" y="283904"/>
                          <a:pt x="179695" y="258882"/>
                          <a:pt x="191068" y="258882"/>
                        </a:cubicBezTo>
                        <a:cubicBezTo>
                          <a:pt x="202441" y="258882"/>
                          <a:pt x="191068" y="245235"/>
                          <a:pt x="191068" y="245235"/>
                        </a:cubicBezTo>
                        <a:lnTo>
                          <a:pt x="191068" y="245235"/>
                        </a:lnTo>
                      </a:path>
                    </a:pathLst>
                  </a:custGeom>
                  <a:no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36" name="Forme libre : forme 335">
                    <a:extLst>
                      <a:ext uri="{FF2B5EF4-FFF2-40B4-BE49-F238E27FC236}">
                        <a16:creationId xmlns:a16="http://schemas.microsoft.com/office/drawing/2014/main" id="{8F8FDFAE-2BBB-4544-807E-D547BF098695}"/>
                      </a:ext>
                    </a:extLst>
                  </p:cNvPr>
                  <p:cNvSpPr/>
                  <p:nvPr/>
                </p:nvSpPr>
                <p:spPr>
                  <a:xfrm>
                    <a:off x="11127153" y="4713323"/>
                    <a:ext cx="123388" cy="273861"/>
                  </a:xfrm>
                  <a:custGeom>
                    <a:avLst/>
                    <a:gdLst>
                      <a:gd name="connsiteX0" fmla="*/ 0 w 196122"/>
                      <a:gd name="connsiteY0" fmla="*/ 252059 h 266844"/>
                      <a:gd name="connsiteX1" fmla="*/ 61415 w 196122"/>
                      <a:gd name="connsiteY1" fmla="*/ 238411 h 266844"/>
                      <a:gd name="connsiteX2" fmla="*/ 81886 w 196122"/>
                      <a:gd name="connsiteY2" fmla="*/ 26870 h 266844"/>
                      <a:gd name="connsiteX3" fmla="*/ 122830 w 196122"/>
                      <a:gd name="connsiteY3" fmla="*/ 26870 h 266844"/>
                      <a:gd name="connsiteX4" fmla="*/ 122830 w 196122"/>
                      <a:gd name="connsiteY4" fmla="*/ 245235 h 266844"/>
                      <a:gd name="connsiteX5" fmla="*/ 191068 w 196122"/>
                      <a:gd name="connsiteY5" fmla="*/ 258882 h 266844"/>
                      <a:gd name="connsiteX6" fmla="*/ 191068 w 196122"/>
                      <a:gd name="connsiteY6" fmla="*/ 245235 h 266844"/>
                      <a:gd name="connsiteX7" fmla="*/ 191068 w 196122"/>
                      <a:gd name="connsiteY7" fmla="*/ 245235 h 266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6122" h="266844">
                        <a:moveTo>
                          <a:pt x="0" y="252059"/>
                        </a:moveTo>
                        <a:cubicBezTo>
                          <a:pt x="23883" y="264000"/>
                          <a:pt x="47767" y="275942"/>
                          <a:pt x="61415" y="238411"/>
                        </a:cubicBezTo>
                        <a:cubicBezTo>
                          <a:pt x="75063" y="200880"/>
                          <a:pt x="71650" y="62127"/>
                          <a:pt x="81886" y="26870"/>
                        </a:cubicBezTo>
                        <a:cubicBezTo>
                          <a:pt x="92122" y="-8387"/>
                          <a:pt x="116006" y="-9524"/>
                          <a:pt x="122830" y="26870"/>
                        </a:cubicBezTo>
                        <a:cubicBezTo>
                          <a:pt x="129654" y="63264"/>
                          <a:pt x="111457" y="206566"/>
                          <a:pt x="122830" y="245235"/>
                        </a:cubicBezTo>
                        <a:cubicBezTo>
                          <a:pt x="134203" y="283904"/>
                          <a:pt x="179695" y="258882"/>
                          <a:pt x="191068" y="258882"/>
                        </a:cubicBezTo>
                        <a:cubicBezTo>
                          <a:pt x="202441" y="258882"/>
                          <a:pt x="191068" y="245235"/>
                          <a:pt x="191068" y="245235"/>
                        </a:cubicBezTo>
                        <a:lnTo>
                          <a:pt x="191068" y="245235"/>
                        </a:lnTo>
                      </a:path>
                    </a:pathLst>
                  </a:custGeom>
                  <a:no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37" name="Forme libre : forme 336">
                    <a:extLst>
                      <a:ext uri="{FF2B5EF4-FFF2-40B4-BE49-F238E27FC236}">
                        <a16:creationId xmlns:a16="http://schemas.microsoft.com/office/drawing/2014/main" id="{397EA88B-24B7-498F-9EC1-1D48B6532E77}"/>
                      </a:ext>
                    </a:extLst>
                  </p:cNvPr>
                  <p:cNvSpPr/>
                  <p:nvPr/>
                </p:nvSpPr>
                <p:spPr>
                  <a:xfrm>
                    <a:off x="11272243" y="4713323"/>
                    <a:ext cx="123388" cy="273861"/>
                  </a:xfrm>
                  <a:custGeom>
                    <a:avLst/>
                    <a:gdLst>
                      <a:gd name="connsiteX0" fmla="*/ 0 w 196122"/>
                      <a:gd name="connsiteY0" fmla="*/ 252059 h 266844"/>
                      <a:gd name="connsiteX1" fmla="*/ 61415 w 196122"/>
                      <a:gd name="connsiteY1" fmla="*/ 238411 h 266844"/>
                      <a:gd name="connsiteX2" fmla="*/ 81886 w 196122"/>
                      <a:gd name="connsiteY2" fmla="*/ 26870 h 266844"/>
                      <a:gd name="connsiteX3" fmla="*/ 122830 w 196122"/>
                      <a:gd name="connsiteY3" fmla="*/ 26870 h 266844"/>
                      <a:gd name="connsiteX4" fmla="*/ 122830 w 196122"/>
                      <a:gd name="connsiteY4" fmla="*/ 245235 h 266844"/>
                      <a:gd name="connsiteX5" fmla="*/ 191068 w 196122"/>
                      <a:gd name="connsiteY5" fmla="*/ 258882 h 266844"/>
                      <a:gd name="connsiteX6" fmla="*/ 191068 w 196122"/>
                      <a:gd name="connsiteY6" fmla="*/ 245235 h 266844"/>
                      <a:gd name="connsiteX7" fmla="*/ 191068 w 196122"/>
                      <a:gd name="connsiteY7" fmla="*/ 245235 h 266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6122" h="266844">
                        <a:moveTo>
                          <a:pt x="0" y="252059"/>
                        </a:moveTo>
                        <a:cubicBezTo>
                          <a:pt x="23883" y="264000"/>
                          <a:pt x="47767" y="275942"/>
                          <a:pt x="61415" y="238411"/>
                        </a:cubicBezTo>
                        <a:cubicBezTo>
                          <a:pt x="75063" y="200880"/>
                          <a:pt x="71650" y="62127"/>
                          <a:pt x="81886" y="26870"/>
                        </a:cubicBezTo>
                        <a:cubicBezTo>
                          <a:pt x="92122" y="-8387"/>
                          <a:pt x="116006" y="-9524"/>
                          <a:pt x="122830" y="26870"/>
                        </a:cubicBezTo>
                        <a:cubicBezTo>
                          <a:pt x="129654" y="63264"/>
                          <a:pt x="111457" y="206566"/>
                          <a:pt x="122830" y="245235"/>
                        </a:cubicBezTo>
                        <a:cubicBezTo>
                          <a:pt x="134203" y="283904"/>
                          <a:pt x="179695" y="258882"/>
                          <a:pt x="191068" y="258882"/>
                        </a:cubicBezTo>
                        <a:cubicBezTo>
                          <a:pt x="202441" y="258882"/>
                          <a:pt x="191068" y="245235"/>
                          <a:pt x="191068" y="245235"/>
                        </a:cubicBezTo>
                        <a:lnTo>
                          <a:pt x="191068" y="245235"/>
                        </a:lnTo>
                      </a:path>
                    </a:pathLst>
                  </a:custGeom>
                  <a:no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38" name="Forme libre : forme 337">
                    <a:extLst>
                      <a:ext uri="{FF2B5EF4-FFF2-40B4-BE49-F238E27FC236}">
                        <a16:creationId xmlns:a16="http://schemas.microsoft.com/office/drawing/2014/main" id="{59E9C2A7-1985-41E7-B403-95527C371ACD}"/>
                      </a:ext>
                    </a:extLst>
                  </p:cNvPr>
                  <p:cNvSpPr/>
                  <p:nvPr/>
                </p:nvSpPr>
                <p:spPr>
                  <a:xfrm>
                    <a:off x="11416033" y="4713323"/>
                    <a:ext cx="123388" cy="273861"/>
                  </a:xfrm>
                  <a:custGeom>
                    <a:avLst/>
                    <a:gdLst>
                      <a:gd name="connsiteX0" fmla="*/ 0 w 196122"/>
                      <a:gd name="connsiteY0" fmla="*/ 252059 h 266844"/>
                      <a:gd name="connsiteX1" fmla="*/ 61415 w 196122"/>
                      <a:gd name="connsiteY1" fmla="*/ 238411 h 266844"/>
                      <a:gd name="connsiteX2" fmla="*/ 81886 w 196122"/>
                      <a:gd name="connsiteY2" fmla="*/ 26870 h 266844"/>
                      <a:gd name="connsiteX3" fmla="*/ 122830 w 196122"/>
                      <a:gd name="connsiteY3" fmla="*/ 26870 h 266844"/>
                      <a:gd name="connsiteX4" fmla="*/ 122830 w 196122"/>
                      <a:gd name="connsiteY4" fmla="*/ 245235 h 266844"/>
                      <a:gd name="connsiteX5" fmla="*/ 191068 w 196122"/>
                      <a:gd name="connsiteY5" fmla="*/ 258882 h 266844"/>
                      <a:gd name="connsiteX6" fmla="*/ 191068 w 196122"/>
                      <a:gd name="connsiteY6" fmla="*/ 245235 h 266844"/>
                      <a:gd name="connsiteX7" fmla="*/ 191068 w 196122"/>
                      <a:gd name="connsiteY7" fmla="*/ 245235 h 266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6122" h="266844">
                        <a:moveTo>
                          <a:pt x="0" y="252059"/>
                        </a:moveTo>
                        <a:cubicBezTo>
                          <a:pt x="23883" y="264000"/>
                          <a:pt x="47767" y="275942"/>
                          <a:pt x="61415" y="238411"/>
                        </a:cubicBezTo>
                        <a:cubicBezTo>
                          <a:pt x="75063" y="200880"/>
                          <a:pt x="71650" y="62127"/>
                          <a:pt x="81886" y="26870"/>
                        </a:cubicBezTo>
                        <a:cubicBezTo>
                          <a:pt x="92122" y="-8387"/>
                          <a:pt x="116006" y="-9524"/>
                          <a:pt x="122830" y="26870"/>
                        </a:cubicBezTo>
                        <a:cubicBezTo>
                          <a:pt x="129654" y="63264"/>
                          <a:pt x="111457" y="206566"/>
                          <a:pt x="122830" y="245235"/>
                        </a:cubicBezTo>
                        <a:cubicBezTo>
                          <a:pt x="134203" y="283904"/>
                          <a:pt x="179695" y="258882"/>
                          <a:pt x="191068" y="258882"/>
                        </a:cubicBezTo>
                        <a:cubicBezTo>
                          <a:pt x="202441" y="258882"/>
                          <a:pt x="191068" y="245235"/>
                          <a:pt x="191068" y="245235"/>
                        </a:cubicBezTo>
                        <a:lnTo>
                          <a:pt x="191068" y="245235"/>
                        </a:lnTo>
                      </a:path>
                    </a:pathLst>
                  </a:custGeom>
                  <a:no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39" name="Forme libre : forme 338">
                    <a:extLst>
                      <a:ext uri="{FF2B5EF4-FFF2-40B4-BE49-F238E27FC236}">
                        <a16:creationId xmlns:a16="http://schemas.microsoft.com/office/drawing/2014/main" id="{ABA3DB92-664C-480E-A1AD-32D210BDD12B}"/>
                      </a:ext>
                    </a:extLst>
                  </p:cNvPr>
                  <p:cNvSpPr/>
                  <p:nvPr/>
                </p:nvSpPr>
                <p:spPr>
                  <a:xfrm>
                    <a:off x="11554299" y="4713323"/>
                    <a:ext cx="123388" cy="273861"/>
                  </a:xfrm>
                  <a:custGeom>
                    <a:avLst/>
                    <a:gdLst>
                      <a:gd name="connsiteX0" fmla="*/ 0 w 196122"/>
                      <a:gd name="connsiteY0" fmla="*/ 252059 h 266844"/>
                      <a:gd name="connsiteX1" fmla="*/ 61415 w 196122"/>
                      <a:gd name="connsiteY1" fmla="*/ 238411 h 266844"/>
                      <a:gd name="connsiteX2" fmla="*/ 81886 w 196122"/>
                      <a:gd name="connsiteY2" fmla="*/ 26870 h 266844"/>
                      <a:gd name="connsiteX3" fmla="*/ 122830 w 196122"/>
                      <a:gd name="connsiteY3" fmla="*/ 26870 h 266844"/>
                      <a:gd name="connsiteX4" fmla="*/ 122830 w 196122"/>
                      <a:gd name="connsiteY4" fmla="*/ 245235 h 266844"/>
                      <a:gd name="connsiteX5" fmla="*/ 191068 w 196122"/>
                      <a:gd name="connsiteY5" fmla="*/ 258882 h 266844"/>
                      <a:gd name="connsiteX6" fmla="*/ 191068 w 196122"/>
                      <a:gd name="connsiteY6" fmla="*/ 245235 h 266844"/>
                      <a:gd name="connsiteX7" fmla="*/ 191068 w 196122"/>
                      <a:gd name="connsiteY7" fmla="*/ 245235 h 266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6122" h="266844">
                        <a:moveTo>
                          <a:pt x="0" y="252059"/>
                        </a:moveTo>
                        <a:cubicBezTo>
                          <a:pt x="23883" y="264000"/>
                          <a:pt x="47767" y="275942"/>
                          <a:pt x="61415" y="238411"/>
                        </a:cubicBezTo>
                        <a:cubicBezTo>
                          <a:pt x="75063" y="200880"/>
                          <a:pt x="71650" y="62127"/>
                          <a:pt x="81886" y="26870"/>
                        </a:cubicBezTo>
                        <a:cubicBezTo>
                          <a:pt x="92122" y="-8387"/>
                          <a:pt x="116006" y="-9524"/>
                          <a:pt x="122830" y="26870"/>
                        </a:cubicBezTo>
                        <a:cubicBezTo>
                          <a:pt x="129654" y="63264"/>
                          <a:pt x="111457" y="206566"/>
                          <a:pt x="122830" y="245235"/>
                        </a:cubicBezTo>
                        <a:cubicBezTo>
                          <a:pt x="134203" y="283904"/>
                          <a:pt x="179695" y="258882"/>
                          <a:pt x="191068" y="258882"/>
                        </a:cubicBezTo>
                        <a:cubicBezTo>
                          <a:pt x="202441" y="258882"/>
                          <a:pt x="191068" y="245235"/>
                          <a:pt x="191068" y="245235"/>
                        </a:cubicBezTo>
                        <a:lnTo>
                          <a:pt x="191068" y="245235"/>
                        </a:lnTo>
                      </a:path>
                    </a:pathLst>
                  </a:custGeom>
                  <a:no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290" name="Groupe 289">
                  <a:extLst>
                    <a:ext uri="{FF2B5EF4-FFF2-40B4-BE49-F238E27FC236}">
                      <a16:creationId xmlns:a16="http://schemas.microsoft.com/office/drawing/2014/main" id="{8777F65C-9371-45F1-B491-9E8C9863BA68}"/>
                    </a:ext>
                  </a:extLst>
                </p:cNvPr>
                <p:cNvGrpSpPr/>
                <p:nvPr/>
              </p:nvGrpSpPr>
              <p:grpSpPr>
                <a:xfrm>
                  <a:off x="8269646" y="4749199"/>
                  <a:ext cx="3417667" cy="129654"/>
                  <a:chOff x="8276470" y="4626367"/>
                  <a:chExt cx="3417667" cy="129654"/>
                </a:xfrm>
              </p:grpSpPr>
              <p:sp>
                <p:nvSpPr>
                  <p:cNvPr id="291" name="Ellipse 290">
                    <a:extLst>
                      <a:ext uri="{FF2B5EF4-FFF2-40B4-BE49-F238E27FC236}">
                        <a16:creationId xmlns:a16="http://schemas.microsoft.com/office/drawing/2014/main" id="{B9921B48-1545-4F1B-A251-5172072A5260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8428867" y="4626367"/>
                    <a:ext cx="127465" cy="129654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92" name="Ellipse 291">
                    <a:extLst>
                      <a:ext uri="{FF2B5EF4-FFF2-40B4-BE49-F238E27FC236}">
                        <a16:creationId xmlns:a16="http://schemas.microsoft.com/office/drawing/2014/main" id="{4141DB4B-5FD0-45BF-AE7F-B8857ABE44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8276470" y="4626367"/>
                    <a:ext cx="127465" cy="129654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93" name="Ellipse 292">
                    <a:extLst>
                      <a:ext uri="{FF2B5EF4-FFF2-40B4-BE49-F238E27FC236}">
                        <a16:creationId xmlns:a16="http://schemas.microsoft.com/office/drawing/2014/main" id="{12682EAB-FB39-48CB-A5B0-B5F2EE8DA65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8576135" y="4626367"/>
                    <a:ext cx="127465" cy="129654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94" name="Ellipse 293">
                    <a:extLst>
                      <a:ext uri="{FF2B5EF4-FFF2-40B4-BE49-F238E27FC236}">
                        <a16:creationId xmlns:a16="http://schemas.microsoft.com/office/drawing/2014/main" id="{50D5F58F-B900-41FD-85DE-9D6D87A783C2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8714887" y="4626367"/>
                    <a:ext cx="127465" cy="129654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95" name="Ellipse 294">
                    <a:extLst>
                      <a:ext uri="{FF2B5EF4-FFF2-40B4-BE49-F238E27FC236}">
                        <a16:creationId xmlns:a16="http://schemas.microsoft.com/office/drawing/2014/main" id="{D2B72B9E-F1D7-4243-9A73-30C26AC9BDE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8997641" y="4626367"/>
                    <a:ext cx="127465" cy="129654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96" name="Ellipse 295">
                    <a:extLst>
                      <a:ext uri="{FF2B5EF4-FFF2-40B4-BE49-F238E27FC236}">
                        <a16:creationId xmlns:a16="http://schemas.microsoft.com/office/drawing/2014/main" id="{6CE55F27-D52A-4119-9ECF-2BD8C16B9F6D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8845244" y="4626367"/>
                    <a:ext cx="127465" cy="129654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97" name="Ellipse 296">
                    <a:extLst>
                      <a:ext uri="{FF2B5EF4-FFF2-40B4-BE49-F238E27FC236}">
                        <a16:creationId xmlns:a16="http://schemas.microsoft.com/office/drawing/2014/main" id="{2662EB1D-498C-4AF8-9EDB-AFEE4FDC4CB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9144909" y="4626367"/>
                    <a:ext cx="127465" cy="129654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98" name="Ellipse 297">
                    <a:extLst>
                      <a:ext uri="{FF2B5EF4-FFF2-40B4-BE49-F238E27FC236}">
                        <a16:creationId xmlns:a16="http://schemas.microsoft.com/office/drawing/2014/main" id="{E22E0D34-2DD5-4F18-8B38-B6E89BFE001B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9283661" y="4626367"/>
                    <a:ext cx="127465" cy="129654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99" name="Ellipse 298">
                    <a:extLst>
                      <a:ext uri="{FF2B5EF4-FFF2-40B4-BE49-F238E27FC236}">
                        <a16:creationId xmlns:a16="http://schemas.microsoft.com/office/drawing/2014/main" id="{FA641104-9C9D-4A50-AF3A-2AE810741F2D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9579503" y="4626367"/>
                    <a:ext cx="127465" cy="129654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00" name="Ellipse 299">
                    <a:extLst>
                      <a:ext uri="{FF2B5EF4-FFF2-40B4-BE49-F238E27FC236}">
                        <a16:creationId xmlns:a16="http://schemas.microsoft.com/office/drawing/2014/main" id="{FD8BF6F3-CCA4-42AD-B425-8651A654F6E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9427106" y="4626367"/>
                    <a:ext cx="127465" cy="129654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01" name="Ellipse 300">
                    <a:extLst>
                      <a:ext uri="{FF2B5EF4-FFF2-40B4-BE49-F238E27FC236}">
                        <a16:creationId xmlns:a16="http://schemas.microsoft.com/office/drawing/2014/main" id="{42682582-1D93-49D5-A124-46AABA146BF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9726771" y="4626367"/>
                    <a:ext cx="127465" cy="129654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02" name="Ellipse 301">
                    <a:extLst>
                      <a:ext uri="{FF2B5EF4-FFF2-40B4-BE49-F238E27FC236}">
                        <a16:creationId xmlns:a16="http://schemas.microsoft.com/office/drawing/2014/main" id="{9C1FA584-77D7-4DCE-9E70-FFEB6CAC045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9865523" y="4626367"/>
                    <a:ext cx="127465" cy="129654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03" name="Ellipse 302">
                    <a:extLst>
                      <a:ext uri="{FF2B5EF4-FFF2-40B4-BE49-F238E27FC236}">
                        <a16:creationId xmlns:a16="http://schemas.microsoft.com/office/drawing/2014/main" id="{CBA16779-6794-430B-BE3A-901AF300C142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0150084" y="4626367"/>
                    <a:ext cx="127465" cy="129654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04" name="Ellipse 303">
                    <a:extLst>
                      <a:ext uri="{FF2B5EF4-FFF2-40B4-BE49-F238E27FC236}">
                        <a16:creationId xmlns:a16="http://schemas.microsoft.com/office/drawing/2014/main" id="{3C7324F9-E8B5-440C-B6D2-D5D61CCEAF48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9997687" y="4626367"/>
                    <a:ext cx="127465" cy="129654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05" name="Ellipse 304">
                    <a:extLst>
                      <a:ext uri="{FF2B5EF4-FFF2-40B4-BE49-F238E27FC236}">
                        <a16:creationId xmlns:a16="http://schemas.microsoft.com/office/drawing/2014/main" id="{C9B15694-41A8-40D5-9D26-543AD8379DAD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0297352" y="4626367"/>
                    <a:ext cx="127465" cy="129654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06" name="Ellipse 305">
                    <a:extLst>
                      <a:ext uri="{FF2B5EF4-FFF2-40B4-BE49-F238E27FC236}">
                        <a16:creationId xmlns:a16="http://schemas.microsoft.com/office/drawing/2014/main" id="{1D3E503E-D3A7-407A-9834-6B66ED0D8DEB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0436104" y="4626367"/>
                    <a:ext cx="127465" cy="129654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07" name="Ellipse 306">
                    <a:extLst>
                      <a:ext uri="{FF2B5EF4-FFF2-40B4-BE49-F238E27FC236}">
                        <a16:creationId xmlns:a16="http://schemas.microsoft.com/office/drawing/2014/main" id="{AE36E794-C769-4C14-9104-9127800E6843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0718298" y="4626367"/>
                    <a:ext cx="127465" cy="129654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08" name="Ellipse 307">
                    <a:extLst>
                      <a:ext uri="{FF2B5EF4-FFF2-40B4-BE49-F238E27FC236}">
                        <a16:creationId xmlns:a16="http://schemas.microsoft.com/office/drawing/2014/main" id="{3B0A67E5-A7D7-4A96-9815-01A8655E0BD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0565901" y="4626367"/>
                    <a:ext cx="127465" cy="129654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09" name="Ellipse 308">
                    <a:extLst>
                      <a:ext uri="{FF2B5EF4-FFF2-40B4-BE49-F238E27FC236}">
                        <a16:creationId xmlns:a16="http://schemas.microsoft.com/office/drawing/2014/main" id="{08D5DFEA-6FA6-4E3F-97B8-2EB655D91D82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0865566" y="4626367"/>
                    <a:ext cx="127465" cy="129654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10" name="Ellipse 309">
                    <a:extLst>
                      <a:ext uri="{FF2B5EF4-FFF2-40B4-BE49-F238E27FC236}">
                        <a16:creationId xmlns:a16="http://schemas.microsoft.com/office/drawing/2014/main" id="{F40111F2-8BE1-4C84-8A46-3BF17D11754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1004318" y="4626367"/>
                    <a:ext cx="127465" cy="129654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11" name="Ellipse 310">
                    <a:extLst>
                      <a:ext uri="{FF2B5EF4-FFF2-40B4-BE49-F238E27FC236}">
                        <a16:creationId xmlns:a16="http://schemas.microsoft.com/office/drawing/2014/main" id="{2DF91CE9-3FFF-49C5-80B1-59C08892859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1280652" y="4626367"/>
                    <a:ext cx="127465" cy="129654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12" name="Ellipse 311">
                    <a:extLst>
                      <a:ext uri="{FF2B5EF4-FFF2-40B4-BE49-F238E27FC236}">
                        <a16:creationId xmlns:a16="http://schemas.microsoft.com/office/drawing/2014/main" id="{1E6196CC-CA24-4F59-9F8C-C6B8B68CF483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1128255" y="4626367"/>
                    <a:ext cx="127465" cy="129654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13" name="Ellipse 312">
                    <a:extLst>
                      <a:ext uri="{FF2B5EF4-FFF2-40B4-BE49-F238E27FC236}">
                        <a16:creationId xmlns:a16="http://schemas.microsoft.com/office/drawing/2014/main" id="{74011106-FCBE-4491-B06F-1AF3532233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1427920" y="4626367"/>
                    <a:ext cx="127465" cy="129654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14" name="Ellipse 313">
                    <a:extLst>
                      <a:ext uri="{FF2B5EF4-FFF2-40B4-BE49-F238E27FC236}">
                        <a16:creationId xmlns:a16="http://schemas.microsoft.com/office/drawing/2014/main" id="{A4F21897-26CB-4D55-8EFA-D751302954E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1566672" y="4626367"/>
                    <a:ext cx="127465" cy="129654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</p:grpSp>
        </p:grpSp>
        <p:sp>
          <p:nvSpPr>
            <p:cNvPr id="147" name="Ellipse 146">
              <a:extLst>
                <a:ext uri="{FF2B5EF4-FFF2-40B4-BE49-F238E27FC236}">
                  <a16:creationId xmlns:a16="http://schemas.microsoft.com/office/drawing/2014/main" id="{843100D0-CFA2-43EE-BC88-4380A3A86A58}"/>
                </a:ext>
              </a:extLst>
            </p:cNvPr>
            <p:cNvSpPr/>
            <p:nvPr/>
          </p:nvSpPr>
          <p:spPr>
            <a:xfrm>
              <a:off x="8835531" y="4513485"/>
              <a:ext cx="165563" cy="458768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9" name="Ellipse 148">
              <a:extLst>
                <a:ext uri="{FF2B5EF4-FFF2-40B4-BE49-F238E27FC236}">
                  <a16:creationId xmlns:a16="http://schemas.microsoft.com/office/drawing/2014/main" id="{37291DAD-2763-4244-BEE0-ABD81DF1E060}"/>
                </a:ext>
              </a:extLst>
            </p:cNvPr>
            <p:cNvSpPr/>
            <p:nvPr/>
          </p:nvSpPr>
          <p:spPr>
            <a:xfrm>
              <a:off x="9349744" y="4473408"/>
              <a:ext cx="165563" cy="458768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2" name="Ellipse 151">
              <a:extLst>
                <a:ext uri="{FF2B5EF4-FFF2-40B4-BE49-F238E27FC236}">
                  <a16:creationId xmlns:a16="http://schemas.microsoft.com/office/drawing/2014/main" id="{3FB6759C-178B-4D46-81E4-1872C42A62A6}"/>
                </a:ext>
              </a:extLst>
            </p:cNvPr>
            <p:cNvSpPr/>
            <p:nvPr/>
          </p:nvSpPr>
          <p:spPr>
            <a:xfrm>
              <a:off x="11103742" y="4596004"/>
              <a:ext cx="165563" cy="458768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53" name="Groupe 152">
              <a:extLst>
                <a:ext uri="{FF2B5EF4-FFF2-40B4-BE49-F238E27FC236}">
                  <a16:creationId xmlns:a16="http://schemas.microsoft.com/office/drawing/2014/main" id="{D74ECBE3-E611-4F17-AD70-321DEBD22863}"/>
                </a:ext>
              </a:extLst>
            </p:cNvPr>
            <p:cNvGrpSpPr/>
            <p:nvPr/>
          </p:nvGrpSpPr>
          <p:grpSpPr>
            <a:xfrm>
              <a:off x="8404651" y="3561187"/>
              <a:ext cx="3456339" cy="757561"/>
              <a:chOff x="8404651" y="3561187"/>
              <a:chExt cx="3456339" cy="757561"/>
            </a:xfrm>
          </p:grpSpPr>
          <p:grpSp>
            <p:nvGrpSpPr>
              <p:cNvPr id="219" name="Groupe 218">
                <a:extLst>
                  <a:ext uri="{FF2B5EF4-FFF2-40B4-BE49-F238E27FC236}">
                    <a16:creationId xmlns:a16="http://schemas.microsoft.com/office/drawing/2014/main" id="{5D13BB4C-D8B9-4CC7-93BA-8B8417A73D46}"/>
                  </a:ext>
                </a:extLst>
              </p:cNvPr>
              <p:cNvGrpSpPr/>
              <p:nvPr/>
            </p:nvGrpSpPr>
            <p:grpSpPr>
              <a:xfrm>
                <a:off x="8404651" y="3561187"/>
                <a:ext cx="3456339" cy="757561"/>
                <a:chOff x="8404651" y="3561187"/>
                <a:chExt cx="3456339" cy="757561"/>
              </a:xfrm>
            </p:grpSpPr>
            <p:grpSp>
              <p:nvGrpSpPr>
                <p:cNvPr id="223" name="Groupe 222">
                  <a:extLst>
                    <a:ext uri="{FF2B5EF4-FFF2-40B4-BE49-F238E27FC236}">
                      <a16:creationId xmlns:a16="http://schemas.microsoft.com/office/drawing/2014/main" id="{099C61B3-AFCB-4860-8588-0138DC674416}"/>
                    </a:ext>
                  </a:extLst>
                </p:cNvPr>
                <p:cNvGrpSpPr/>
                <p:nvPr/>
              </p:nvGrpSpPr>
              <p:grpSpPr>
                <a:xfrm>
                  <a:off x="8404651" y="3843223"/>
                  <a:ext cx="3456339" cy="475525"/>
                  <a:chOff x="8436743" y="3856928"/>
                  <a:chExt cx="3456339" cy="475525"/>
                </a:xfrm>
              </p:grpSpPr>
              <p:sp>
                <p:nvSpPr>
                  <p:cNvPr id="251" name="Ellipse 250">
                    <a:extLst>
                      <a:ext uri="{FF2B5EF4-FFF2-40B4-BE49-F238E27FC236}">
                        <a16:creationId xmlns:a16="http://schemas.microsoft.com/office/drawing/2014/main" id="{EE517657-25D9-43CA-BF33-B3B573B3D68E}"/>
                      </a:ext>
                    </a:extLst>
                  </p:cNvPr>
                  <p:cNvSpPr/>
                  <p:nvPr/>
                </p:nvSpPr>
                <p:spPr>
                  <a:xfrm>
                    <a:off x="9914335" y="4128217"/>
                    <a:ext cx="122172" cy="12558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52" name="Ellipse 251">
                    <a:extLst>
                      <a:ext uri="{FF2B5EF4-FFF2-40B4-BE49-F238E27FC236}">
                        <a16:creationId xmlns:a16="http://schemas.microsoft.com/office/drawing/2014/main" id="{D8409BAF-2DE7-4F6B-A87A-8E139E2FFDB4}"/>
                      </a:ext>
                    </a:extLst>
                  </p:cNvPr>
                  <p:cNvSpPr/>
                  <p:nvPr/>
                </p:nvSpPr>
                <p:spPr>
                  <a:xfrm>
                    <a:off x="8436743" y="3976799"/>
                    <a:ext cx="122172" cy="12558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53" name="Ellipse 252">
                    <a:extLst>
                      <a:ext uri="{FF2B5EF4-FFF2-40B4-BE49-F238E27FC236}">
                        <a16:creationId xmlns:a16="http://schemas.microsoft.com/office/drawing/2014/main" id="{5F2F1B31-BED9-4E4D-ABE4-639E24F53607}"/>
                      </a:ext>
                    </a:extLst>
                  </p:cNvPr>
                  <p:cNvSpPr/>
                  <p:nvPr/>
                </p:nvSpPr>
                <p:spPr>
                  <a:xfrm>
                    <a:off x="8549511" y="4043631"/>
                    <a:ext cx="122172" cy="12558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54" name="Ellipse 253">
                    <a:extLst>
                      <a:ext uri="{FF2B5EF4-FFF2-40B4-BE49-F238E27FC236}">
                        <a16:creationId xmlns:a16="http://schemas.microsoft.com/office/drawing/2014/main" id="{991913F1-0CAB-474F-A930-519494B3BFA3}"/>
                      </a:ext>
                    </a:extLst>
                  </p:cNvPr>
                  <p:cNvSpPr/>
                  <p:nvPr/>
                </p:nvSpPr>
                <p:spPr>
                  <a:xfrm>
                    <a:off x="8663635" y="4126077"/>
                    <a:ext cx="122172" cy="12558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55" name="Ellipse 254">
                    <a:extLst>
                      <a:ext uri="{FF2B5EF4-FFF2-40B4-BE49-F238E27FC236}">
                        <a16:creationId xmlns:a16="http://schemas.microsoft.com/office/drawing/2014/main" id="{0D05081B-438F-450F-93F7-C1934D904CAF}"/>
                      </a:ext>
                    </a:extLst>
                  </p:cNvPr>
                  <p:cNvSpPr/>
                  <p:nvPr/>
                </p:nvSpPr>
                <p:spPr>
                  <a:xfrm>
                    <a:off x="8776059" y="4206870"/>
                    <a:ext cx="122172" cy="12558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56" name="Ellipse 255">
                    <a:extLst>
                      <a:ext uri="{FF2B5EF4-FFF2-40B4-BE49-F238E27FC236}">
                        <a16:creationId xmlns:a16="http://schemas.microsoft.com/office/drawing/2014/main" id="{3D182A93-621B-4FC1-9C95-05E43C8A42B7}"/>
                      </a:ext>
                    </a:extLst>
                  </p:cNvPr>
                  <p:cNvSpPr/>
                  <p:nvPr/>
                </p:nvSpPr>
                <p:spPr>
                  <a:xfrm rot="7500135">
                    <a:off x="8874636" y="4108766"/>
                    <a:ext cx="122172" cy="12558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57" name="Ellipse 256">
                    <a:extLst>
                      <a:ext uri="{FF2B5EF4-FFF2-40B4-BE49-F238E27FC236}">
                        <a16:creationId xmlns:a16="http://schemas.microsoft.com/office/drawing/2014/main" id="{DAC7E9D5-47B4-47C8-9350-F294ECBB5C96}"/>
                      </a:ext>
                    </a:extLst>
                  </p:cNvPr>
                  <p:cNvSpPr/>
                  <p:nvPr/>
                </p:nvSpPr>
                <p:spPr>
                  <a:xfrm rot="7500135">
                    <a:off x="8950676" y="4004272"/>
                    <a:ext cx="122172" cy="12558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58" name="Ellipse 257">
                    <a:extLst>
                      <a:ext uri="{FF2B5EF4-FFF2-40B4-BE49-F238E27FC236}">
                        <a16:creationId xmlns:a16="http://schemas.microsoft.com/office/drawing/2014/main" id="{B8950745-0699-4DA7-8534-CAA2B61584AD}"/>
                      </a:ext>
                    </a:extLst>
                  </p:cNvPr>
                  <p:cNvSpPr/>
                  <p:nvPr/>
                </p:nvSpPr>
                <p:spPr>
                  <a:xfrm rot="9344095">
                    <a:off x="9051406" y="3921923"/>
                    <a:ext cx="122172" cy="12558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59" name="Ellipse 258">
                    <a:extLst>
                      <a:ext uri="{FF2B5EF4-FFF2-40B4-BE49-F238E27FC236}">
                        <a16:creationId xmlns:a16="http://schemas.microsoft.com/office/drawing/2014/main" id="{4B580460-B72A-44B1-81E9-262F08A4D855}"/>
                      </a:ext>
                    </a:extLst>
                  </p:cNvPr>
                  <p:cNvSpPr/>
                  <p:nvPr/>
                </p:nvSpPr>
                <p:spPr>
                  <a:xfrm rot="7500135">
                    <a:off x="9173413" y="4000850"/>
                    <a:ext cx="122172" cy="12558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60" name="Ellipse 259">
                    <a:extLst>
                      <a:ext uri="{FF2B5EF4-FFF2-40B4-BE49-F238E27FC236}">
                        <a16:creationId xmlns:a16="http://schemas.microsoft.com/office/drawing/2014/main" id="{2EEB3511-C5EB-4D43-9DCE-BC5C5733FA3E}"/>
                      </a:ext>
                    </a:extLst>
                  </p:cNvPr>
                  <p:cNvSpPr/>
                  <p:nvPr/>
                </p:nvSpPr>
                <p:spPr>
                  <a:xfrm>
                    <a:off x="9350414" y="4170291"/>
                    <a:ext cx="122172" cy="12558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61" name="Ellipse 260">
                    <a:extLst>
                      <a:ext uri="{FF2B5EF4-FFF2-40B4-BE49-F238E27FC236}">
                        <a16:creationId xmlns:a16="http://schemas.microsoft.com/office/drawing/2014/main" id="{4BCF97E4-EB6F-41B3-B1E1-970A4B462507}"/>
                      </a:ext>
                    </a:extLst>
                  </p:cNvPr>
                  <p:cNvSpPr/>
                  <p:nvPr/>
                </p:nvSpPr>
                <p:spPr>
                  <a:xfrm>
                    <a:off x="9259452" y="4090551"/>
                    <a:ext cx="122172" cy="12558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62" name="Ellipse 261">
                    <a:extLst>
                      <a:ext uri="{FF2B5EF4-FFF2-40B4-BE49-F238E27FC236}">
                        <a16:creationId xmlns:a16="http://schemas.microsoft.com/office/drawing/2014/main" id="{86956620-9671-4428-8F6C-EAD2D24806AE}"/>
                      </a:ext>
                    </a:extLst>
                  </p:cNvPr>
                  <p:cNvSpPr/>
                  <p:nvPr/>
                </p:nvSpPr>
                <p:spPr>
                  <a:xfrm rot="7500135">
                    <a:off x="9442260" y="4081615"/>
                    <a:ext cx="122172" cy="12558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63" name="Ellipse 262">
                    <a:extLst>
                      <a:ext uri="{FF2B5EF4-FFF2-40B4-BE49-F238E27FC236}">
                        <a16:creationId xmlns:a16="http://schemas.microsoft.com/office/drawing/2014/main" id="{34F330E8-FFDE-4B38-A8D0-0D0D693658A2}"/>
                      </a:ext>
                    </a:extLst>
                  </p:cNvPr>
                  <p:cNvSpPr/>
                  <p:nvPr/>
                </p:nvSpPr>
                <p:spPr>
                  <a:xfrm rot="7500135">
                    <a:off x="9518300" y="3977121"/>
                    <a:ext cx="122172" cy="12558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64" name="Ellipse 263">
                    <a:extLst>
                      <a:ext uri="{FF2B5EF4-FFF2-40B4-BE49-F238E27FC236}">
                        <a16:creationId xmlns:a16="http://schemas.microsoft.com/office/drawing/2014/main" id="{918FCC67-4186-4005-8613-C5679C0E78AE}"/>
                      </a:ext>
                    </a:extLst>
                  </p:cNvPr>
                  <p:cNvSpPr/>
                  <p:nvPr/>
                </p:nvSpPr>
                <p:spPr>
                  <a:xfrm rot="9344095">
                    <a:off x="9619030" y="3894772"/>
                    <a:ext cx="122172" cy="12558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65" name="Ellipse 264">
                    <a:extLst>
                      <a:ext uri="{FF2B5EF4-FFF2-40B4-BE49-F238E27FC236}">
                        <a16:creationId xmlns:a16="http://schemas.microsoft.com/office/drawing/2014/main" id="{A520F884-67C8-4FF1-9C4D-5D48FA8CDA0F}"/>
                      </a:ext>
                    </a:extLst>
                  </p:cNvPr>
                  <p:cNvSpPr/>
                  <p:nvPr/>
                </p:nvSpPr>
                <p:spPr>
                  <a:xfrm>
                    <a:off x="9687443" y="3978939"/>
                    <a:ext cx="122172" cy="12558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66" name="Ellipse 265">
                    <a:extLst>
                      <a:ext uri="{FF2B5EF4-FFF2-40B4-BE49-F238E27FC236}">
                        <a16:creationId xmlns:a16="http://schemas.microsoft.com/office/drawing/2014/main" id="{951ED6D3-3941-4A9F-8873-F0A2C48DEE16}"/>
                      </a:ext>
                    </a:extLst>
                  </p:cNvPr>
                  <p:cNvSpPr/>
                  <p:nvPr/>
                </p:nvSpPr>
                <p:spPr>
                  <a:xfrm>
                    <a:off x="9800211" y="4045771"/>
                    <a:ext cx="122172" cy="12558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67" name="Ellipse 266">
                    <a:extLst>
                      <a:ext uri="{FF2B5EF4-FFF2-40B4-BE49-F238E27FC236}">
                        <a16:creationId xmlns:a16="http://schemas.microsoft.com/office/drawing/2014/main" id="{79C6F6C0-8D82-4421-8593-4EEEFE052DC6}"/>
                      </a:ext>
                    </a:extLst>
                  </p:cNvPr>
                  <p:cNvSpPr/>
                  <p:nvPr/>
                </p:nvSpPr>
                <p:spPr>
                  <a:xfrm rot="7500135">
                    <a:off x="9995648" y="4043771"/>
                    <a:ext cx="122172" cy="12558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68" name="Ellipse 267">
                    <a:extLst>
                      <a:ext uri="{FF2B5EF4-FFF2-40B4-BE49-F238E27FC236}">
                        <a16:creationId xmlns:a16="http://schemas.microsoft.com/office/drawing/2014/main" id="{1FB86F3C-1C3A-4924-B99B-E362C9D43890}"/>
                      </a:ext>
                    </a:extLst>
                  </p:cNvPr>
                  <p:cNvSpPr/>
                  <p:nvPr/>
                </p:nvSpPr>
                <p:spPr>
                  <a:xfrm rot="7500135">
                    <a:off x="10071688" y="3939277"/>
                    <a:ext cx="122172" cy="12558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69" name="Ellipse 268">
                    <a:extLst>
                      <a:ext uri="{FF2B5EF4-FFF2-40B4-BE49-F238E27FC236}">
                        <a16:creationId xmlns:a16="http://schemas.microsoft.com/office/drawing/2014/main" id="{F3385CCC-4BC8-459D-B99E-56101DD4D78A}"/>
                      </a:ext>
                    </a:extLst>
                  </p:cNvPr>
                  <p:cNvSpPr/>
                  <p:nvPr/>
                </p:nvSpPr>
                <p:spPr>
                  <a:xfrm rot="9344095">
                    <a:off x="10172418" y="3856928"/>
                    <a:ext cx="122172" cy="12558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70" name="Ellipse 269">
                    <a:extLst>
                      <a:ext uri="{FF2B5EF4-FFF2-40B4-BE49-F238E27FC236}">
                        <a16:creationId xmlns:a16="http://schemas.microsoft.com/office/drawing/2014/main" id="{59A75D70-52BD-4B22-8FAE-7E5DA5357AD1}"/>
                      </a:ext>
                    </a:extLst>
                  </p:cNvPr>
                  <p:cNvSpPr/>
                  <p:nvPr/>
                </p:nvSpPr>
                <p:spPr>
                  <a:xfrm>
                    <a:off x="10260110" y="3932540"/>
                    <a:ext cx="122172" cy="12558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71" name="Ellipse 270">
                    <a:extLst>
                      <a:ext uri="{FF2B5EF4-FFF2-40B4-BE49-F238E27FC236}">
                        <a16:creationId xmlns:a16="http://schemas.microsoft.com/office/drawing/2014/main" id="{5640B051-14EE-49E3-8DC5-C91CF80DD637}"/>
                      </a:ext>
                    </a:extLst>
                  </p:cNvPr>
                  <p:cNvSpPr/>
                  <p:nvPr/>
                </p:nvSpPr>
                <p:spPr>
                  <a:xfrm>
                    <a:off x="10372878" y="3999372"/>
                    <a:ext cx="122172" cy="12558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72" name="Ellipse 271">
                    <a:extLst>
                      <a:ext uri="{FF2B5EF4-FFF2-40B4-BE49-F238E27FC236}">
                        <a16:creationId xmlns:a16="http://schemas.microsoft.com/office/drawing/2014/main" id="{7F4F7368-A304-486C-88BB-02085855846C}"/>
                      </a:ext>
                    </a:extLst>
                  </p:cNvPr>
                  <p:cNvSpPr/>
                  <p:nvPr/>
                </p:nvSpPr>
                <p:spPr>
                  <a:xfrm>
                    <a:off x="10487002" y="4081818"/>
                    <a:ext cx="122172" cy="12558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73" name="Ellipse 272">
                    <a:extLst>
                      <a:ext uri="{FF2B5EF4-FFF2-40B4-BE49-F238E27FC236}">
                        <a16:creationId xmlns:a16="http://schemas.microsoft.com/office/drawing/2014/main" id="{4D72EC1D-E207-4026-90C1-D23E12311BC1}"/>
                      </a:ext>
                    </a:extLst>
                  </p:cNvPr>
                  <p:cNvSpPr/>
                  <p:nvPr/>
                </p:nvSpPr>
                <p:spPr>
                  <a:xfrm>
                    <a:off x="10571564" y="4177026"/>
                    <a:ext cx="122172" cy="12558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74" name="Ellipse 273">
                    <a:extLst>
                      <a:ext uri="{FF2B5EF4-FFF2-40B4-BE49-F238E27FC236}">
                        <a16:creationId xmlns:a16="http://schemas.microsoft.com/office/drawing/2014/main" id="{2F154435-6E1A-4DDE-BB4B-85635D949082}"/>
                      </a:ext>
                    </a:extLst>
                  </p:cNvPr>
                  <p:cNvSpPr/>
                  <p:nvPr/>
                </p:nvSpPr>
                <p:spPr>
                  <a:xfrm rot="7500135">
                    <a:off x="10652877" y="4092580"/>
                    <a:ext cx="122172" cy="12558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75" name="Ellipse 274">
                    <a:extLst>
                      <a:ext uri="{FF2B5EF4-FFF2-40B4-BE49-F238E27FC236}">
                        <a16:creationId xmlns:a16="http://schemas.microsoft.com/office/drawing/2014/main" id="{0F2BA5A9-FBA2-4B83-BAA0-4ED07CD14CAB}"/>
                      </a:ext>
                    </a:extLst>
                  </p:cNvPr>
                  <p:cNvSpPr/>
                  <p:nvPr/>
                </p:nvSpPr>
                <p:spPr>
                  <a:xfrm rot="7500135">
                    <a:off x="10728917" y="3988086"/>
                    <a:ext cx="122172" cy="12558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76" name="Ellipse 275">
                    <a:extLst>
                      <a:ext uri="{FF2B5EF4-FFF2-40B4-BE49-F238E27FC236}">
                        <a16:creationId xmlns:a16="http://schemas.microsoft.com/office/drawing/2014/main" id="{B53B9743-2CCC-4961-ADFA-CF66B3C5FDA7}"/>
                      </a:ext>
                    </a:extLst>
                  </p:cNvPr>
                  <p:cNvSpPr/>
                  <p:nvPr/>
                </p:nvSpPr>
                <p:spPr>
                  <a:xfrm rot="9344095">
                    <a:off x="10829647" y="3905737"/>
                    <a:ext cx="122172" cy="12558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77" name="Ellipse 276">
                    <a:extLst>
                      <a:ext uri="{FF2B5EF4-FFF2-40B4-BE49-F238E27FC236}">
                        <a16:creationId xmlns:a16="http://schemas.microsoft.com/office/drawing/2014/main" id="{FFEB52BD-AF71-4C87-A67C-557D9C150B38}"/>
                      </a:ext>
                    </a:extLst>
                  </p:cNvPr>
                  <p:cNvSpPr/>
                  <p:nvPr/>
                </p:nvSpPr>
                <p:spPr>
                  <a:xfrm>
                    <a:off x="11206853" y="4172741"/>
                    <a:ext cx="122172" cy="12558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78" name="Ellipse 277">
                    <a:extLst>
                      <a:ext uri="{FF2B5EF4-FFF2-40B4-BE49-F238E27FC236}">
                        <a16:creationId xmlns:a16="http://schemas.microsoft.com/office/drawing/2014/main" id="{7B194AD7-161A-45AF-9415-2D87D5D02A94}"/>
                      </a:ext>
                    </a:extLst>
                  </p:cNvPr>
                  <p:cNvSpPr/>
                  <p:nvPr/>
                </p:nvSpPr>
                <p:spPr>
                  <a:xfrm rot="7500135">
                    <a:off x="11288166" y="4088295"/>
                    <a:ext cx="122172" cy="12558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79" name="Ellipse 278">
                    <a:extLst>
                      <a:ext uri="{FF2B5EF4-FFF2-40B4-BE49-F238E27FC236}">
                        <a16:creationId xmlns:a16="http://schemas.microsoft.com/office/drawing/2014/main" id="{A815F9DF-9D19-4B0E-AE67-FB3547E81FF3}"/>
                      </a:ext>
                    </a:extLst>
                  </p:cNvPr>
                  <p:cNvSpPr/>
                  <p:nvPr/>
                </p:nvSpPr>
                <p:spPr>
                  <a:xfrm rot="7500135">
                    <a:off x="11364206" y="3983801"/>
                    <a:ext cx="122172" cy="12558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80" name="Ellipse 279">
                    <a:extLst>
                      <a:ext uri="{FF2B5EF4-FFF2-40B4-BE49-F238E27FC236}">
                        <a16:creationId xmlns:a16="http://schemas.microsoft.com/office/drawing/2014/main" id="{E06CB0A4-CA60-476D-A352-6DDA6372847D}"/>
                      </a:ext>
                    </a:extLst>
                  </p:cNvPr>
                  <p:cNvSpPr/>
                  <p:nvPr/>
                </p:nvSpPr>
                <p:spPr>
                  <a:xfrm rot="9344095">
                    <a:off x="11464936" y="3901452"/>
                    <a:ext cx="122172" cy="12558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81" name="Ellipse 280">
                    <a:extLst>
                      <a:ext uri="{FF2B5EF4-FFF2-40B4-BE49-F238E27FC236}">
                        <a16:creationId xmlns:a16="http://schemas.microsoft.com/office/drawing/2014/main" id="{8F94F2C9-2E12-4ACF-BF84-E5758ABACFF2}"/>
                      </a:ext>
                    </a:extLst>
                  </p:cNvPr>
                  <p:cNvSpPr/>
                  <p:nvPr/>
                </p:nvSpPr>
                <p:spPr>
                  <a:xfrm>
                    <a:off x="10913958" y="3951235"/>
                    <a:ext cx="122172" cy="12558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82" name="Ellipse 281">
                    <a:extLst>
                      <a:ext uri="{FF2B5EF4-FFF2-40B4-BE49-F238E27FC236}">
                        <a16:creationId xmlns:a16="http://schemas.microsoft.com/office/drawing/2014/main" id="{960B2923-AD1D-4F40-868B-C8AB3F56B19F}"/>
                      </a:ext>
                    </a:extLst>
                  </p:cNvPr>
                  <p:cNvSpPr/>
                  <p:nvPr/>
                </p:nvSpPr>
                <p:spPr>
                  <a:xfrm>
                    <a:off x="11006003" y="4021860"/>
                    <a:ext cx="122172" cy="12558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83" name="Ellipse 282">
                    <a:extLst>
                      <a:ext uri="{FF2B5EF4-FFF2-40B4-BE49-F238E27FC236}">
                        <a16:creationId xmlns:a16="http://schemas.microsoft.com/office/drawing/2014/main" id="{0CF08BBE-01E7-44A3-9FAD-9FE037230221}"/>
                      </a:ext>
                    </a:extLst>
                  </p:cNvPr>
                  <p:cNvSpPr/>
                  <p:nvPr/>
                </p:nvSpPr>
                <p:spPr>
                  <a:xfrm>
                    <a:off x="11120127" y="4104306"/>
                    <a:ext cx="122172" cy="12558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84" name="Ellipse 283">
                    <a:extLst>
                      <a:ext uri="{FF2B5EF4-FFF2-40B4-BE49-F238E27FC236}">
                        <a16:creationId xmlns:a16="http://schemas.microsoft.com/office/drawing/2014/main" id="{B6074929-644E-4B5A-BABF-09211239DF4D}"/>
                      </a:ext>
                    </a:extLst>
                  </p:cNvPr>
                  <p:cNvSpPr/>
                  <p:nvPr/>
                </p:nvSpPr>
                <p:spPr>
                  <a:xfrm>
                    <a:off x="11564741" y="3974686"/>
                    <a:ext cx="122172" cy="12558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85" name="Ellipse 284">
                    <a:extLst>
                      <a:ext uri="{FF2B5EF4-FFF2-40B4-BE49-F238E27FC236}">
                        <a16:creationId xmlns:a16="http://schemas.microsoft.com/office/drawing/2014/main" id="{1E95177C-FFDD-43FA-A80B-9A0AAAF2D9AC}"/>
                      </a:ext>
                    </a:extLst>
                  </p:cNvPr>
                  <p:cNvSpPr/>
                  <p:nvPr/>
                </p:nvSpPr>
                <p:spPr>
                  <a:xfrm>
                    <a:off x="11656786" y="4045311"/>
                    <a:ext cx="122172" cy="12558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86" name="Ellipse 285">
                    <a:extLst>
                      <a:ext uri="{FF2B5EF4-FFF2-40B4-BE49-F238E27FC236}">
                        <a16:creationId xmlns:a16="http://schemas.microsoft.com/office/drawing/2014/main" id="{45F12CAC-9E92-4BBA-A8D6-C849EC1FA276}"/>
                      </a:ext>
                    </a:extLst>
                  </p:cNvPr>
                  <p:cNvSpPr/>
                  <p:nvPr/>
                </p:nvSpPr>
                <p:spPr>
                  <a:xfrm>
                    <a:off x="11770910" y="4127757"/>
                    <a:ext cx="122172" cy="12558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224" name="Groupe 223">
                  <a:extLst>
                    <a:ext uri="{FF2B5EF4-FFF2-40B4-BE49-F238E27FC236}">
                      <a16:creationId xmlns:a16="http://schemas.microsoft.com/office/drawing/2014/main" id="{188CD86F-BEBB-4ED3-8F1A-6EDEE7480ED0}"/>
                    </a:ext>
                  </a:extLst>
                </p:cNvPr>
                <p:cNvGrpSpPr/>
                <p:nvPr/>
              </p:nvGrpSpPr>
              <p:grpSpPr>
                <a:xfrm>
                  <a:off x="8903630" y="3561187"/>
                  <a:ext cx="2721374" cy="445681"/>
                  <a:chOff x="8903630" y="3561187"/>
                  <a:chExt cx="2721374" cy="445681"/>
                </a:xfrm>
              </p:grpSpPr>
              <p:sp>
                <p:nvSpPr>
                  <p:cNvPr id="225" name="Ellipse 224">
                    <a:extLst>
                      <a:ext uri="{FF2B5EF4-FFF2-40B4-BE49-F238E27FC236}">
                        <a16:creationId xmlns:a16="http://schemas.microsoft.com/office/drawing/2014/main" id="{557769FA-0055-4ABB-B067-2F1587A4B740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0760205" y="3609996"/>
                    <a:ext cx="122172" cy="12558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26" name="Ellipse 225">
                    <a:extLst>
                      <a:ext uri="{FF2B5EF4-FFF2-40B4-BE49-F238E27FC236}">
                        <a16:creationId xmlns:a16="http://schemas.microsoft.com/office/drawing/2014/main" id="{B6BDAF61-FD92-4E9E-A11C-78CA97108680}"/>
                      </a:ext>
                    </a:extLst>
                  </p:cNvPr>
                  <p:cNvSpPr/>
                  <p:nvPr/>
                </p:nvSpPr>
                <p:spPr>
                  <a:xfrm rot="18300135">
                    <a:off x="11501127" y="3737363"/>
                    <a:ext cx="122172" cy="12558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27" name="Ellipse 226">
                    <a:extLst>
                      <a:ext uri="{FF2B5EF4-FFF2-40B4-BE49-F238E27FC236}">
                        <a16:creationId xmlns:a16="http://schemas.microsoft.com/office/drawing/2014/main" id="{87DFBDAF-A519-4EBB-B7BC-D2A219A9AF81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1324126" y="3567922"/>
                    <a:ext cx="122172" cy="12558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28" name="Ellipse 227">
                    <a:extLst>
                      <a:ext uri="{FF2B5EF4-FFF2-40B4-BE49-F238E27FC236}">
                        <a16:creationId xmlns:a16="http://schemas.microsoft.com/office/drawing/2014/main" id="{E95E6A47-7184-47FF-9F2C-52A990452F1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1415088" y="3647662"/>
                    <a:ext cx="122172" cy="12558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29" name="Ellipse 228">
                    <a:extLst>
                      <a:ext uri="{FF2B5EF4-FFF2-40B4-BE49-F238E27FC236}">
                        <a16:creationId xmlns:a16="http://schemas.microsoft.com/office/drawing/2014/main" id="{AC404C7F-7BCE-4321-82AE-28C1937E04C6}"/>
                      </a:ext>
                    </a:extLst>
                  </p:cNvPr>
                  <p:cNvSpPr/>
                  <p:nvPr/>
                </p:nvSpPr>
                <p:spPr>
                  <a:xfrm rot="18300135">
                    <a:off x="11156240" y="3761092"/>
                    <a:ext cx="122172" cy="12558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30" name="Ellipse 229">
                    <a:extLst>
                      <a:ext uri="{FF2B5EF4-FFF2-40B4-BE49-F238E27FC236}">
                        <a16:creationId xmlns:a16="http://schemas.microsoft.com/office/drawing/2014/main" id="{66153CE2-BA62-4533-BEC9-263C1715C9AA}"/>
                      </a:ext>
                    </a:extLst>
                  </p:cNvPr>
                  <p:cNvSpPr/>
                  <p:nvPr/>
                </p:nvSpPr>
                <p:spPr>
                  <a:xfrm rot="20144095">
                    <a:off x="11055510" y="3843441"/>
                    <a:ext cx="122172" cy="12558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31" name="Ellipse 230">
                    <a:extLst>
                      <a:ext uri="{FF2B5EF4-FFF2-40B4-BE49-F238E27FC236}">
                        <a16:creationId xmlns:a16="http://schemas.microsoft.com/office/drawing/2014/main" id="{ABB0F8A8-BE0A-4AEB-900D-AA655686FF6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0987097" y="3759274"/>
                    <a:ext cx="122172" cy="12558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32" name="Ellipse 231">
                    <a:extLst>
                      <a:ext uri="{FF2B5EF4-FFF2-40B4-BE49-F238E27FC236}">
                        <a16:creationId xmlns:a16="http://schemas.microsoft.com/office/drawing/2014/main" id="{FF7C4A59-9C48-4592-A710-12F34D66EA5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0874329" y="3692442"/>
                    <a:ext cx="122172" cy="12558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33" name="Ellipse 232">
                    <a:extLst>
                      <a:ext uri="{FF2B5EF4-FFF2-40B4-BE49-F238E27FC236}">
                        <a16:creationId xmlns:a16="http://schemas.microsoft.com/office/drawing/2014/main" id="{2608EB8E-623A-4114-BE12-2EBBBC0203D1}"/>
                      </a:ext>
                    </a:extLst>
                  </p:cNvPr>
                  <p:cNvSpPr/>
                  <p:nvPr/>
                </p:nvSpPr>
                <p:spPr>
                  <a:xfrm rot="18300135">
                    <a:off x="10678892" y="3694442"/>
                    <a:ext cx="122172" cy="12558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34" name="Ellipse 233">
                    <a:extLst>
                      <a:ext uri="{FF2B5EF4-FFF2-40B4-BE49-F238E27FC236}">
                        <a16:creationId xmlns:a16="http://schemas.microsoft.com/office/drawing/2014/main" id="{21464976-7D99-4B92-A733-7F27E98B7DD9}"/>
                      </a:ext>
                    </a:extLst>
                  </p:cNvPr>
                  <p:cNvSpPr/>
                  <p:nvPr/>
                </p:nvSpPr>
                <p:spPr>
                  <a:xfrm rot="18300135">
                    <a:off x="10602852" y="3798936"/>
                    <a:ext cx="122172" cy="12558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35" name="Ellipse 234">
                    <a:extLst>
                      <a:ext uri="{FF2B5EF4-FFF2-40B4-BE49-F238E27FC236}">
                        <a16:creationId xmlns:a16="http://schemas.microsoft.com/office/drawing/2014/main" id="{640A14F7-9874-4B74-94E2-A144D6D1B06E}"/>
                      </a:ext>
                    </a:extLst>
                  </p:cNvPr>
                  <p:cNvSpPr/>
                  <p:nvPr/>
                </p:nvSpPr>
                <p:spPr>
                  <a:xfrm rot="20144095">
                    <a:off x="10502122" y="3881285"/>
                    <a:ext cx="122172" cy="12558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36" name="Ellipse 235">
                    <a:extLst>
                      <a:ext uri="{FF2B5EF4-FFF2-40B4-BE49-F238E27FC236}">
                        <a16:creationId xmlns:a16="http://schemas.microsoft.com/office/drawing/2014/main" id="{5A3B63F1-8FEA-4700-8DF4-102ECFB1589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0414430" y="3805673"/>
                    <a:ext cx="122172" cy="12558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37" name="Ellipse 236">
                    <a:extLst>
                      <a:ext uri="{FF2B5EF4-FFF2-40B4-BE49-F238E27FC236}">
                        <a16:creationId xmlns:a16="http://schemas.microsoft.com/office/drawing/2014/main" id="{711F1FC3-FB79-466C-9228-52BC699D8552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0301662" y="3738841"/>
                    <a:ext cx="122172" cy="12558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38" name="Ellipse 237">
                    <a:extLst>
                      <a:ext uri="{FF2B5EF4-FFF2-40B4-BE49-F238E27FC236}">
                        <a16:creationId xmlns:a16="http://schemas.microsoft.com/office/drawing/2014/main" id="{788795C4-853E-46DF-B29D-6F8BAE1BE4D0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0187538" y="3656395"/>
                    <a:ext cx="122172" cy="12558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39" name="Ellipse 238">
                    <a:extLst>
                      <a:ext uri="{FF2B5EF4-FFF2-40B4-BE49-F238E27FC236}">
                        <a16:creationId xmlns:a16="http://schemas.microsoft.com/office/drawing/2014/main" id="{18A590A5-BFA5-4F5E-8B65-640D2754C8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0102976" y="3561187"/>
                    <a:ext cx="122172" cy="12558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40" name="Ellipse 239">
                    <a:extLst>
                      <a:ext uri="{FF2B5EF4-FFF2-40B4-BE49-F238E27FC236}">
                        <a16:creationId xmlns:a16="http://schemas.microsoft.com/office/drawing/2014/main" id="{F40C7F9D-FA4F-4F9E-B745-511588EE32B5}"/>
                      </a:ext>
                    </a:extLst>
                  </p:cNvPr>
                  <p:cNvSpPr/>
                  <p:nvPr/>
                </p:nvSpPr>
                <p:spPr>
                  <a:xfrm rot="18300135">
                    <a:off x="9945623" y="3750127"/>
                    <a:ext cx="122172" cy="12558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41" name="Ellipse 240">
                    <a:extLst>
                      <a:ext uri="{FF2B5EF4-FFF2-40B4-BE49-F238E27FC236}">
                        <a16:creationId xmlns:a16="http://schemas.microsoft.com/office/drawing/2014/main" id="{5A7AE65D-0BEA-4EE4-80B0-34548FEE5387}"/>
                      </a:ext>
                    </a:extLst>
                  </p:cNvPr>
                  <p:cNvSpPr/>
                  <p:nvPr/>
                </p:nvSpPr>
                <p:spPr>
                  <a:xfrm rot="20144095">
                    <a:off x="9844893" y="3832476"/>
                    <a:ext cx="122172" cy="12558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42" name="Ellipse 241">
                    <a:extLst>
                      <a:ext uri="{FF2B5EF4-FFF2-40B4-BE49-F238E27FC236}">
                        <a16:creationId xmlns:a16="http://schemas.microsoft.com/office/drawing/2014/main" id="{91E9EE1E-7376-4664-A26B-5796E925D040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9467687" y="3565472"/>
                    <a:ext cx="122172" cy="12558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43" name="Ellipse 242">
                    <a:extLst>
                      <a:ext uri="{FF2B5EF4-FFF2-40B4-BE49-F238E27FC236}">
                        <a16:creationId xmlns:a16="http://schemas.microsoft.com/office/drawing/2014/main" id="{CFEEA2B7-21B8-4FC0-B637-55BED7CF70FD}"/>
                      </a:ext>
                    </a:extLst>
                  </p:cNvPr>
                  <p:cNvSpPr/>
                  <p:nvPr/>
                </p:nvSpPr>
                <p:spPr>
                  <a:xfrm rot="18300135">
                    <a:off x="9310334" y="3754412"/>
                    <a:ext cx="122172" cy="12558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44" name="Ellipse 243">
                    <a:extLst>
                      <a:ext uri="{FF2B5EF4-FFF2-40B4-BE49-F238E27FC236}">
                        <a16:creationId xmlns:a16="http://schemas.microsoft.com/office/drawing/2014/main" id="{A4FABF96-DA19-40A7-AD5B-AFB45A941B14}"/>
                      </a:ext>
                    </a:extLst>
                  </p:cNvPr>
                  <p:cNvSpPr/>
                  <p:nvPr/>
                </p:nvSpPr>
                <p:spPr>
                  <a:xfrm rot="20144095">
                    <a:off x="9209604" y="3836761"/>
                    <a:ext cx="122172" cy="12558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45" name="Ellipse 244">
                    <a:extLst>
                      <a:ext uri="{FF2B5EF4-FFF2-40B4-BE49-F238E27FC236}">
                        <a16:creationId xmlns:a16="http://schemas.microsoft.com/office/drawing/2014/main" id="{5A557FDB-F50A-4051-8077-9B2AE721D25D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9760582" y="3786978"/>
                    <a:ext cx="122172" cy="12558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46" name="Ellipse 245">
                    <a:extLst>
                      <a:ext uri="{FF2B5EF4-FFF2-40B4-BE49-F238E27FC236}">
                        <a16:creationId xmlns:a16="http://schemas.microsoft.com/office/drawing/2014/main" id="{6685A931-2F98-4A74-B9C4-3AEEC6A7338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9668537" y="3716353"/>
                    <a:ext cx="122172" cy="12558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47" name="Ellipse 246">
                    <a:extLst>
                      <a:ext uri="{FF2B5EF4-FFF2-40B4-BE49-F238E27FC236}">
                        <a16:creationId xmlns:a16="http://schemas.microsoft.com/office/drawing/2014/main" id="{1883E014-32C2-4C93-8878-C495D126410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9554413" y="3633907"/>
                    <a:ext cx="122172" cy="12558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48" name="Ellipse 247">
                    <a:extLst>
                      <a:ext uri="{FF2B5EF4-FFF2-40B4-BE49-F238E27FC236}">
                        <a16:creationId xmlns:a16="http://schemas.microsoft.com/office/drawing/2014/main" id="{04AF8309-2ABF-42B8-B6FD-2115B3089ED1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9109799" y="3763527"/>
                    <a:ext cx="122172" cy="12558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49" name="Ellipse 248">
                    <a:extLst>
                      <a:ext uri="{FF2B5EF4-FFF2-40B4-BE49-F238E27FC236}">
                        <a16:creationId xmlns:a16="http://schemas.microsoft.com/office/drawing/2014/main" id="{7FE1781C-6351-40F4-883D-417F616F6173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9017754" y="3692902"/>
                    <a:ext cx="122172" cy="12558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50" name="Ellipse 249">
                    <a:extLst>
                      <a:ext uri="{FF2B5EF4-FFF2-40B4-BE49-F238E27FC236}">
                        <a16:creationId xmlns:a16="http://schemas.microsoft.com/office/drawing/2014/main" id="{A68FCF1A-2DB8-4340-A39D-B719FC5B28C0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8903630" y="3610456"/>
                    <a:ext cx="122172" cy="12558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</p:grpSp>
          <p:sp>
            <p:nvSpPr>
              <p:cNvPr id="220" name="Ellipse 219">
                <a:extLst>
                  <a:ext uri="{FF2B5EF4-FFF2-40B4-BE49-F238E27FC236}">
                    <a16:creationId xmlns:a16="http://schemas.microsoft.com/office/drawing/2014/main" id="{B2D97BD6-0F1B-4B71-897C-0C7D113B6A37}"/>
                  </a:ext>
                </a:extLst>
              </p:cNvPr>
              <p:cNvSpPr/>
              <p:nvPr/>
            </p:nvSpPr>
            <p:spPr>
              <a:xfrm rot="18300135">
                <a:off x="11232280" y="3656598"/>
                <a:ext cx="122172" cy="125583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1" name="Ellipse 220">
                <a:extLst>
                  <a:ext uri="{FF2B5EF4-FFF2-40B4-BE49-F238E27FC236}">
                    <a16:creationId xmlns:a16="http://schemas.microsoft.com/office/drawing/2014/main" id="{2631EC14-D64A-4504-8E61-4E36F0890E5C}"/>
                  </a:ext>
                </a:extLst>
              </p:cNvPr>
              <p:cNvSpPr/>
              <p:nvPr/>
            </p:nvSpPr>
            <p:spPr>
              <a:xfrm rot="18300135">
                <a:off x="10021663" y="3645633"/>
                <a:ext cx="122172" cy="125583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2" name="Ellipse 221">
                <a:extLst>
                  <a:ext uri="{FF2B5EF4-FFF2-40B4-BE49-F238E27FC236}">
                    <a16:creationId xmlns:a16="http://schemas.microsoft.com/office/drawing/2014/main" id="{7D3B87B7-FBDE-4CF7-B693-9CE04DF92176}"/>
                  </a:ext>
                </a:extLst>
              </p:cNvPr>
              <p:cNvSpPr/>
              <p:nvPr/>
            </p:nvSpPr>
            <p:spPr>
              <a:xfrm rot="18300135">
                <a:off x="9386374" y="3649918"/>
                <a:ext cx="122172" cy="125583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54" name="Ellipse 153">
              <a:extLst>
                <a:ext uri="{FF2B5EF4-FFF2-40B4-BE49-F238E27FC236}">
                  <a16:creationId xmlns:a16="http://schemas.microsoft.com/office/drawing/2014/main" id="{3BAC1F99-177D-4F15-9EB7-993699A14289}"/>
                </a:ext>
              </a:extLst>
            </p:cNvPr>
            <p:cNvSpPr/>
            <p:nvPr/>
          </p:nvSpPr>
          <p:spPr>
            <a:xfrm>
              <a:off x="10547348" y="4550148"/>
              <a:ext cx="165563" cy="458768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55" name="Groupe 154">
              <a:extLst>
                <a:ext uri="{FF2B5EF4-FFF2-40B4-BE49-F238E27FC236}">
                  <a16:creationId xmlns:a16="http://schemas.microsoft.com/office/drawing/2014/main" id="{E259FF3B-F904-4392-BB18-AC220F2A0BA1}"/>
                </a:ext>
              </a:extLst>
            </p:cNvPr>
            <p:cNvGrpSpPr/>
            <p:nvPr/>
          </p:nvGrpSpPr>
          <p:grpSpPr>
            <a:xfrm>
              <a:off x="9783897" y="4204467"/>
              <a:ext cx="473002" cy="996282"/>
              <a:chOff x="9770249" y="4354595"/>
              <a:chExt cx="473002" cy="996282"/>
            </a:xfrm>
          </p:grpSpPr>
          <p:sp>
            <p:nvSpPr>
              <p:cNvPr id="216" name="Ellipse 215">
                <a:extLst>
                  <a:ext uri="{FF2B5EF4-FFF2-40B4-BE49-F238E27FC236}">
                    <a16:creationId xmlns:a16="http://schemas.microsoft.com/office/drawing/2014/main" id="{E6DB4BEB-AD22-46D0-8257-E7209A6183EA}"/>
                  </a:ext>
                </a:extLst>
              </p:cNvPr>
              <p:cNvSpPr/>
              <p:nvPr/>
            </p:nvSpPr>
            <p:spPr>
              <a:xfrm>
                <a:off x="9997360" y="4363263"/>
                <a:ext cx="245891" cy="965834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7" name="Ellipse 216">
                <a:extLst>
                  <a:ext uri="{FF2B5EF4-FFF2-40B4-BE49-F238E27FC236}">
                    <a16:creationId xmlns:a16="http://schemas.microsoft.com/office/drawing/2014/main" id="{6225EE49-F8C9-434D-993C-0976C092C6C8}"/>
                  </a:ext>
                </a:extLst>
              </p:cNvPr>
              <p:cNvSpPr/>
              <p:nvPr/>
            </p:nvSpPr>
            <p:spPr>
              <a:xfrm>
                <a:off x="9770249" y="4354595"/>
                <a:ext cx="245891" cy="965834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8" name="Ellipse 217">
                <a:extLst>
                  <a:ext uri="{FF2B5EF4-FFF2-40B4-BE49-F238E27FC236}">
                    <a16:creationId xmlns:a16="http://schemas.microsoft.com/office/drawing/2014/main" id="{7EF1EBCF-C346-40B9-A8A1-799E5C5AF340}"/>
                  </a:ext>
                </a:extLst>
              </p:cNvPr>
              <p:cNvSpPr/>
              <p:nvPr/>
            </p:nvSpPr>
            <p:spPr>
              <a:xfrm>
                <a:off x="9867381" y="4385043"/>
                <a:ext cx="245891" cy="965834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56" name="Groupe 155">
              <a:extLst>
                <a:ext uri="{FF2B5EF4-FFF2-40B4-BE49-F238E27FC236}">
                  <a16:creationId xmlns:a16="http://schemas.microsoft.com/office/drawing/2014/main" id="{9ED30C29-4A4C-4FFD-946F-CB988E269444}"/>
                </a:ext>
              </a:extLst>
            </p:cNvPr>
            <p:cNvGrpSpPr/>
            <p:nvPr/>
          </p:nvGrpSpPr>
          <p:grpSpPr>
            <a:xfrm>
              <a:off x="8390514" y="2567599"/>
              <a:ext cx="3139106" cy="1689347"/>
              <a:chOff x="8383690" y="2547127"/>
              <a:chExt cx="3139106" cy="1689347"/>
            </a:xfrm>
          </p:grpSpPr>
          <p:grpSp>
            <p:nvGrpSpPr>
              <p:cNvPr id="163" name="Groupe 162">
                <a:extLst>
                  <a:ext uri="{FF2B5EF4-FFF2-40B4-BE49-F238E27FC236}">
                    <a16:creationId xmlns:a16="http://schemas.microsoft.com/office/drawing/2014/main" id="{585BB18B-A19A-4E20-8BDB-92810ED0D0E6}"/>
                  </a:ext>
                </a:extLst>
              </p:cNvPr>
              <p:cNvGrpSpPr/>
              <p:nvPr/>
            </p:nvGrpSpPr>
            <p:grpSpPr>
              <a:xfrm>
                <a:off x="9936293" y="2595288"/>
                <a:ext cx="1152551" cy="1641186"/>
                <a:chOff x="9936293" y="2595288"/>
                <a:chExt cx="1152551" cy="1641186"/>
              </a:xfrm>
            </p:grpSpPr>
            <p:sp>
              <p:nvSpPr>
                <p:cNvPr id="200" name="Ellipse 199">
                  <a:extLst>
                    <a:ext uri="{FF2B5EF4-FFF2-40B4-BE49-F238E27FC236}">
                      <a16:creationId xmlns:a16="http://schemas.microsoft.com/office/drawing/2014/main" id="{22B88E47-0C8A-41F0-B8CE-45AB5F05BC7D}"/>
                    </a:ext>
                  </a:extLst>
                </p:cNvPr>
                <p:cNvSpPr/>
                <p:nvPr/>
              </p:nvSpPr>
              <p:spPr>
                <a:xfrm>
                  <a:off x="9941109" y="3839510"/>
                  <a:ext cx="139481" cy="12558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1" name="Ellipse 200">
                  <a:extLst>
                    <a:ext uri="{FF2B5EF4-FFF2-40B4-BE49-F238E27FC236}">
                      <a16:creationId xmlns:a16="http://schemas.microsoft.com/office/drawing/2014/main" id="{10DEDA26-8FFF-49E2-B084-06724E7A1E59}"/>
                    </a:ext>
                  </a:extLst>
                </p:cNvPr>
                <p:cNvSpPr/>
                <p:nvPr/>
              </p:nvSpPr>
              <p:spPr>
                <a:xfrm>
                  <a:off x="9936293" y="3974125"/>
                  <a:ext cx="139481" cy="12558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2" name="Ellipse 201">
                  <a:extLst>
                    <a:ext uri="{FF2B5EF4-FFF2-40B4-BE49-F238E27FC236}">
                      <a16:creationId xmlns:a16="http://schemas.microsoft.com/office/drawing/2014/main" id="{DC634455-2880-4363-93CA-DEC4433C0FAD}"/>
                    </a:ext>
                  </a:extLst>
                </p:cNvPr>
                <p:cNvSpPr/>
                <p:nvPr/>
              </p:nvSpPr>
              <p:spPr>
                <a:xfrm>
                  <a:off x="9936293" y="4110891"/>
                  <a:ext cx="139481" cy="12558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203" name="Groupe 202">
                  <a:extLst>
                    <a:ext uri="{FF2B5EF4-FFF2-40B4-BE49-F238E27FC236}">
                      <a16:creationId xmlns:a16="http://schemas.microsoft.com/office/drawing/2014/main" id="{1086C7BC-49C9-4482-ADFE-D3B3717F5919}"/>
                    </a:ext>
                  </a:extLst>
                </p:cNvPr>
                <p:cNvGrpSpPr/>
                <p:nvPr/>
              </p:nvGrpSpPr>
              <p:grpSpPr>
                <a:xfrm>
                  <a:off x="9936293" y="2595288"/>
                  <a:ext cx="1152551" cy="1252928"/>
                  <a:chOff x="9936293" y="2595288"/>
                  <a:chExt cx="1152551" cy="1252928"/>
                </a:xfrm>
              </p:grpSpPr>
              <p:sp>
                <p:nvSpPr>
                  <p:cNvPr id="204" name="Ellipse 203">
                    <a:extLst>
                      <a:ext uri="{FF2B5EF4-FFF2-40B4-BE49-F238E27FC236}">
                        <a16:creationId xmlns:a16="http://schemas.microsoft.com/office/drawing/2014/main" id="{D6198195-5395-4794-8AB0-215263422D72}"/>
                      </a:ext>
                    </a:extLst>
                  </p:cNvPr>
                  <p:cNvSpPr/>
                  <p:nvPr/>
                </p:nvSpPr>
                <p:spPr>
                  <a:xfrm>
                    <a:off x="10010849" y="3479771"/>
                    <a:ext cx="139481" cy="12558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05" name="Ellipse 204">
                    <a:extLst>
                      <a:ext uri="{FF2B5EF4-FFF2-40B4-BE49-F238E27FC236}">
                        <a16:creationId xmlns:a16="http://schemas.microsoft.com/office/drawing/2014/main" id="{D1BD24F9-5D67-4E28-9662-AA78E9FE460B}"/>
                      </a:ext>
                    </a:extLst>
                  </p:cNvPr>
                  <p:cNvSpPr/>
                  <p:nvPr/>
                </p:nvSpPr>
                <p:spPr>
                  <a:xfrm>
                    <a:off x="9936293" y="3591600"/>
                    <a:ext cx="139481" cy="12558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06" name="Ellipse 205">
                    <a:extLst>
                      <a:ext uri="{FF2B5EF4-FFF2-40B4-BE49-F238E27FC236}">
                        <a16:creationId xmlns:a16="http://schemas.microsoft.com/office/drawing/2014/main" id="{2C034CAB-A3D5-44F1-9A7D-3B5D2D33743A}"/>
                      </a:ext>
                    </a:extLst>
                  </p:cNvPr>
                  <p:cNvSpPr/>
                  <p:nvPr/>
                </p:nvSpPr>
                <p:spPr>
                  <a:xfrm>
                    <a:off x="9936293" y="3722633"/>
                    <a:ext cx="139481" cy="12558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07" name="Ellipse 206">
                    <a:extLst>
                      <a:ext uri="{FF2B5EF4-FFF2-40B4-BE49-F238E27FC236}">
                        <a16:creationId xmlns:a16="http://schemas.microsoft.com/office/drawing/2014/main" id="{E824FE07-01D4-4EEF-BE31-00085DE2E0AD}"/>
                      </a:ext>
                    </a:extLst>
                  </p:cNvPr>
                  <p:cNvSpPr/>
                  <p:nvPr/>
                </p:nvSpPr>
                <p:spPr>
                  <a:xfrm>
                    <a:off x="10064953" y="3358794"/>
                    <a:ext cx="139481" cy="12558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08" name="Ellipse 207">
                    <a:extLst>
                      <a:ext uri="{FF2B5EF4-FFF2-40B4-BE49-F238E27FC236}">
                        <a16:creationId xmlns:a16="http://schemas.microsoft.com/office/drawing/2014/main" id="{3FEE2C59-2C11-4B3D-BA31-9BD35E4DC427}"/>
                      </a:ext>
                    </a:extLst>
                  </p:cNvPr>
                  <p:cNvSpPr/>
                  <p:nvPr/>
                </p:nvSpPr>
                <p:spPr>
                  <a:xfrm>
                    <a:off x="10151049" y="3270713"/>
                    <a:ext cx="139481" cy="12558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09" name="Ellipse 208">
                    <a:extLst>
                      <a:ext uri="{FF2B5EF4-FFF2-40B4-BE49-F238E27FC236}">
                        <a16:creationId xmlns:a16="http://schemas.microsoft.com/office/drawing/2014/main" id="{506C1CA7-851A-404E-963D-A8F863476111}"/>
                      </a:ext>
                    </a:extLst>
                  </p:cNvPr>
                  <p:cNvSpPr/>
                  <p:nvPr/>
                </p:nvSpPr>
                <p:spPr>
                  <a:xfrm>
                    <a:off x="10233118" y="3183330"/>
                    <a:ext cx="139481" cy="12558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10" name="Ellipse 209">
                    <a:extLst>
                      <a:ext uri="{FF2B5EF4-FFF2-40B4-BE49-F238E27FC236}">
                        <a16:creationId xmlns:a16="http://schemas.microsoft.com/office/drawing/2014/main" id="{F60DD84F-F3E6-4300-8381-E4612DF0DACD}"/>
                      </a:ext>
                    </a:extLst>
                  </p:cNvPr>
                  <p:cNvSpPr/>
                  <p:nvPr/>
                </p:nvSpPr>
                <p:spPr>
                  <a:xfrm>
                    <a:off x="10339474" y="3088614"/>
                    <a:ext cx="139481" cy="12558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11" name="Ellipse 210">
                    <a:extLst>
                      <a:ext uri="{FF2B5EF4-FFF2-40B4-BE49-F238E27FC236}">
                        <a16:creationId xmlns:a16="http://schemas.microsoft.com/office/drawing/2014/main" id="{FD204139-840F-4215-A4A6-D27B34745532}"/>
                      </a:ext>
                    </a:extLst>
                  </p:cNvPr>
                  <p:cNvSpPr/>
                  <p:nvPr/>
                </p:nvSpPr>
                <p:spPr>
                  <a:xfrm>
                    <a:off x="10447131" y="3004336"/>
                    <a:ext cx="139481" cy="12558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12" name="Ellipse 211">
                    <a:extLst>
                      <a:ext uri="{FF2B5EF4-FFF2-40B4-BE49-F238E27FC236}">
                        <a16:creationId xmlns:a16="http://schemas.microsoft.com/office/drawing/2014/main" id="{FE5FB35A-55F3-4D0C-9082-21480B8E20FA}"/>
                      </a:ext>
                    </a:extLst>
                  </p:cNvPr>
                  <p:cNvSpPr/>
                  <p:nvPr/>
                </p:nvSpPr>
                <p:spPr>
                  <a:xfrm>
                    <a:off x="10545885" y="2913766"/>
                    <a:ext cx="139481" cy="12558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13" name="Ellipse 212">
                    <a:extLst>
                      <a:ext uri="{FF2B5EF4-FFF2-40B4-BE49-F238E27FC236}">
                        <a16:creationId xmlns:a16="http://schemas.microsoft.com/office/drawing/2014/main" id="{E5EA8A80-CD02-4E47-8041-E88D4AA3B4CB}"/>
                      </a:ext>
                    </a:extLst>
                  </p:cNvPr>
                  <p:cNvSpPr/>
                  <p:nvPr/>
                </p:nvSpPr>
                <p:spPr>
                  <a:xfrm>
                    <a:off x="10725226" y="2757408"/>
                    <a:ext cx="139481" cy="12558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14" name="Ellipse 213">
                    <a:extLst>
                      <a:ext uri="{FF2B5EF4-FFF2-40B4-BE49-F238E27FC236}">
                        <a16:creationId xmlns:a16="http://schemas.microsoft.com/office/drawing/2014/main" id="{0DB95DAE-A276-4BFB-AFEC-07CCEFF7E533}"/>
                      </a:ext>
                    </a:extLst>
                  </p:cNvPr>
                  <p:cNvSpPr/>
                  <p:nvPr/>
                </p:nvSpPr>
                <p:spPr>
                  <a:xfrm>
                    <a:off x="10847616" y="2670113"/>
                    <a:ext cx="139481" cy="12558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15" name="Ellipse 214">
                    <a:extLst>
                      <a:ext uri="{FF2B5EF4-FFF2-40B4-BE49-F238E27FC236}">
                        <a16:creationId xmlns:a16="http://schemas.microsoft.com/office/drawing/2014/main" id="{3CAD5FD8-5FBC-4FBE-9BC4-1DDD7C9AF2F9}"/>
                      </a:ext>
                    </a:extLst>
                  </p:cNvPr>
                  <p:cNvSpPr/>
                  <p:nvPr/>
                </p:nvSpPr>
                <p:spPr>
                  <a:xfrm>
                    <a:off x="10949363" y="2595288"/>
                    <a:ext cx="139481" cy="12558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</p:grpSp>
          <p:grpSp>
            <p:nvGrpSpPr>
              <p:cNvPr id="164" name="Groupe 163">
                <a:extLst>
                  <a:ext uri="{FF2B5EF4-FFF2-40B4-BE49-F238E27FC236}">
                    <a16:creationId xmlns:a16="http://schemas.microsoft.com/office/drawing/2014/main" id="{7B33D825-C16C-4283-9A59-BD16420B8623}"/>
                  </a:ext>
                </a:extLst>
              </p:cNvPr>
              <p:cNvGrpSpPr/>
              <p:nvPr/>
            </p:nvGrpSpPr>
            <p:grpSpPr>
              <a:xfrm>
                <a:off x="8383690" y="2547127"/>
                <a:ext cx="3139106" cy="1066390"/>
                <a:chOff x="8383690" y="2547127"/>
                <a:chExt cx="3139106" cy="1066390"/>
              </a:xfrm>
            </p:grpSpPr>
            <p:grpSp>
              <p:nvGrpSpPr>
                <p:cNvPr id="165" name="Groupe 164">
                  <a:extLst>
                    <a:ext uri="{FF2B5EF4-FFF2-40B4-BE49-F238E27FC236}">
                      <a16:creationId xmlns:a16="http://schemas.microsoft.com/office/drawing/2014/main" id="{E292ECA1-7331-41C2-929A-82E0DEA166DB}"/>
                    </a:ext>
                  </a:extLst>
                </p:cNvPr>
                <p:cNvGrpSpPr/>
                <p:nvPr/>
              </p:nvGrpSpPr>
              <p:grpSpPr>
                <a:xfrm>
                  <a:off x="8383690" y="2554087"/>
                  <a:ext cx="3139106" cy="1007059"/>
                  <a:chOff x="8383690" y="2554087"/>
                  <a:chExt cx="3139106" cy="1007059"/>
                </a:xfrm>
              </p:grpSpPr>
              <p:grpSp>
                <p:nvGrpSpPr>
                  <p:cNvPr id="168" name="Groupe 167">
                    <a:extLst>
                      <a:ext uri="{FF2B5EF4-FFF2-40B4-BE49-F238E27FC236}">
                        <a16:creationId xmlns:a16="http://schemas.microsoft.com/office/drawing/2014/main" id="{6C0F7DE8-FC06-4EDD-948D-ABBDC247C506}"/>
                      </a:ext>
                    </a:extLst>
                  </p:cNvPr>
                  <p:cNvGrpSpPr/>
                  <p:nvPr/>
                </p:nvGrpSpPr>
                <p:grpSpPr>
                  <a:xfrm>
                    <a:off x="8383690" y="2554087"/>
                    <a:ext cx="3018809" cy="1007059"/>
                    <a:chOff x="8372174" y="2513840"/>
                    <a:chExt cx="3018809" cy="1007059"/>
                  </a:xfrm>
                </p:grpSpPr>
                <p:grpSp>
                  <p:nvGrpSpPr>
                    <p:cNvPr id="170" name="Groupe 169">
                      <a:extLst>
                        <a:ext uri="{FF2B5EF4-FFF2-40B4-BE49-F238E27FC236}">
                          <a16:creationId xmlns:a16="http://schemas.microsoft.com/office/drawing/2014/main" id="{48885B05-2445-4D90-A465-4779A83AE01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372174" y="2695229"/>
                      <a:ext cx="1007059" cy="790269"/>
                      <a:chOff x="8372174" y="2695229"/>
                      <a:chExt cx="1007059" cy="790269"/>
                    </a:xfrm>
                  </p:grpSpPr>
                  <p:sp>
                    <p:nvSpPr>
                      <p:cNvPr id="191" name="Ellipse 190">
                        <a:extLst>
                          <a:ext uri="{FF2B5EF4-FFF2-40B4-BE49-F238E27FC236}">
                            <a16:creationId xmlns:a16="http://schemas.microsoft.com/office/drawing/2014/main" id="{7940EF9B-2CE8-46BD-A918-BA9A5785E9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372174" y="2695229"/>
                        <a:ext cx="139481" cy="125583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192" name="Ellipse 191">
                        <a:extLst>
                          <a:ext uri="{FF2B5EF4-FFF2-40B4-BE49-F238E27FC236}">
                            <a16:creationId xmlns:a16="http://schemas.microsoft.com/office/drawing/2014/main" id="{EAFFD551-9850-46BF-86A9-0E3D393130A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84432" y="2780290"/>
                        <a:ext cx="139481" cy="125583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193" name="Ellipse 192">
                        <a:extLst>
                          <a:ext uri="{FF2B5EF4-FFF2-40B4-BE49-F238E27FC236}">
                            <a16:creationId xmlns:a16="http://schemas.microsoft.com/office/drawing/2014/main" id="{02E45B92-B570-4CC8-A7E9-512C82370B3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98534" y="2861083"/>
                        <a:ext cx="139481" cy="125583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194" name="Ellipse 193">
                        <a:extLst>
                          <a:ext uri="{FF2B5EF4-FFF2-40B4-BE49-F238E27FC236}">
                            <a16:creationId xmlns:a16="http://schemas.microsoft.com/office/drawing/2014/main" id="{9973E20F-FB96-454E-97B1-70B7E21B3F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689486" y="2929440"/>
                        <a:ext cx="139481" cy="125583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195" name="Ellipse 194">
                        <a:extLst>
                          <a:ext uri="{FF2B5EF4-FFF2-40B4-BE49-F238E27FC236}">
                            <a16:creationId xmlns:a16="http://schemas.microsoft.com/office/drawing/2014/main" id="{1C443554-834F-46E6-A8AB-9FE1990A0F7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801744" y="3014501"/>
                        <a:ext cx="139481" cy="125583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196" name="Ellipse 195">
                        <a:extLst>
                          <a:ext uri="{FF2B5EF4-FFF2-40B4-BE49-F238E27FC236}">
                            <a16:creationId xmlns:a16="http://schemas.microsoft.com/office/drawing/2014/main" id="{9A64019F-2932-4196-9FBA-69F0E24FC17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15846" y="3095294"/>
                        <a:ext cx="139481" cy="125583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197" name="Ellipse 196">
                        <a:extLst>
                          <a:ext uri="{FF2B5EF4-FFF2-40B4-BE49-F238E27FC236}">
                            <a16:creationId xmlns:a16="http://schemas.microsoft.com/office/drawing/2014/main" id="{EBC3E632-819A-49DA-8847-EBB88A35121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013392" y="3194061"/>
                        <a:ext cx="139481" cy="125583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198" name="Ellipse 197">
                        <a:extLst>
                          <a:ext uri="{FF2B5EF4-FFF2-40B4-BE49-F238E27FC236}">
                            <a16:creationId xmlns:a16="http://schemas.microsoft.com/office/drawing/2014/main" id="{2D75EEAD-EACA-4AE9-B9FE-CEB15E85372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25650" y="3279122"/>
                        <a:ext cx="139481" cy="125583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199" name="Ellipse 198">
                        <a:extLst>
                          <a:ext uri="{FF2B5EF4-FFF2-40B4-BE49-F238E27FC236}">
                            <a16:creationId xmlns:a16="http://schemas.microsoft.com/office/drawing/2014/main" id="{1D58CDBD-A3E9-4615-B468-E41B43A22BE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239752" y="3359915"/>
                        <a:ext cx="139481" cy="125583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</p:grpSp>
                <p:grpSp>
                  <p:nvGrpSpPr>
                    <p:cNvPr id="171" name="Groupe 170">
                      <a:extLst>
                        <a:ext uri="{FF2B5EF4-FFF2-40B4-BE49-F238E27FC236}">
                          <a16:creationId xmlns:a16="http://schemas.microsoft.com/office/drawing/2014/main" id="{6FA37F69-1A71-45F7-B7D7-09E31922A6E8}"/>
                        </a:ext>
                      </a:extLst>
                    </p:cNvPr>
                    <p:cNvGrpSpPr/>
                    <p:nvPr/>
                  </p:nvGrpSpPr>
                  <p:grpSpPr>
                    <a:xfrm rot="17232878">
                      <a:off x="9358532" y="2622235"/>
                      <a:ext cx="1007059" cy="790269"/>
                      <a:chOff x="8372174" y="2695229"/>
                      <a:chExt cx="1007059" cy="790269"/>
                    </a:xfrm>
                  </p:grpSpPr>
                  <p:sp>
                    <p:nvSpPr>
                      <p:cNvPr id="182" name="Ellipse 181">
                        <a:extLst>
                          <a:ext uri="{FF2B5EF4-FFF2-40B4-BE49-F238E27FC236}">
                            <a16:creationId xmlns:a16="http://schemas.microsoft.com/office/drawing/2014/main" id="{F30EAB35-352D-465A-B378-B53EA11B225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372174" y="2695229"/>
                        <a:ext cx="139481" cy="125583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183" name="Ellipse 182">
                        <a:extLst>
                          <a:ext uri="{FF2B5EF4-FFF2-40B4-BE49-F238E27FC236}">
                            <a16:creationId xmlns:a16="http://schemas.microsoft.com/office/drawing/2014/main" id="{29BCD2AC-8C29-4316-AE2F-BB10D35395A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84432" y="2780290"/>
                        <a:ext cx="139481" cy="125583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184" name="Ellipse 183">
                        <a:extLst>
                          <a:ext uri="{FF2B5EF4-FFF2-40B4-BE49-F238E27FC236}">
                            <a16:creationId xmlns:a16="http://schemas.microsoft.com/office/drawing/2014/main" id="{09C5D740-FCEC-48D8-BFFB-EAF8A248196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98534" y="2861083"/>
                        <a:ext cx="139481" cy="125583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185" name="Ellipse 184">
                        <a:extLst>
                          <a:ext uri="{FF2B5EF4-FFF2-40B4-BE49-F238E27FC236}">
                            <a16:creationId xmlns:a16="http://schemas.microsoft.com/office/drawing/2014/main" id="{BFD0F71F-A3FF-4D99-83F4-2A40EF0A88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689486" y="2929440"/>
                        <a:ext cx="139481" cy="125583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186" name="Ellipse 185">
                        <a:extLst>
                          <a:ext uri="{FF2B5EF4-FFF2-40B4-BE49-F238E27FC236}">
                            <a16:creationId xmlns:a16="http://schemas.microsoft.com/office/drawing/2014/main" id="{992071B7-0997-4715-8B50-70182CB7ADC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801744" y="3014501"/>
                        <a:ext cx="139481" cy="125583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187" name="Ellipse 186">
                        <a:extLst>
                          <a:ext uri="{FF2B5EF4-FFF2-40B4-BE49-F238E27FC236}">
                            <a16:creationId xmlns:a16="http://schemas.microsoft.com/office/drawing/2014/main" id="{CFFEE74F-776A-4248-AB72-5ED8A508EB8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15846" y="3095294"/>
                        <a:ext cx="139481" cy="125583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188" name="Ellipse 187">
                        <a:extLst>
                          <a:ext uri="{FF2B5EF4-FFF2-40B4-BE49-F238E27FC236}">
                            <a16:creationId xmlns:a16="http://schemas.microsoft.com/office/drawing/2014/main" id="{453D1E14-5C41-46C5-A3C6-1F597F22225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013392" y="3194061"/>
                        <a:ext cx="139481" cy="125583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189" name="Ellipse 188">
                        <a:extLst>
                          <a:ext uri="{FF2B5EF4-FFF2-40B4-BE49-F238E27FC236}">
                            <a16:creationId xmlns:a16="http://schemas.microsoft.com/office/drawing/2014/main" id="{09FB7FD6-6BFD-4906-988B-C08D67AE3C9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25650" y="3279122"/>
                        <a:ext cx="139481" cy="125583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190" name="Ellipse 189">
                        <a:extLst>
                          <a:ext uri="{FF2B5EF4-FFF2-40B4-BE49-F238E27FC236}">
                            <a16:creationId xmlns:a16="http://schemas.microsoft.com/office/drawing/2014/main" id="{B13E430C-2C6E-4119-A6F9-4E8A0FCDC4E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239752" y="3359915"/>
                        <a:ext cx="139481" cy="125583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</p:grpSp>
                <p:grpSp>
                  <p:nvGrpSpPr>
                    <p:cNvPr id="172" name="Groupe 171">
                      <a:extLst>
                        <a:ext uri="{FF2B5EF4-FFF2-40B4-BE49-F238E27FC236}">
                          <a16:creationId xmlns:a16="http://schemas.microsoft.com/office/drawing/2014/main" id="{2312F7BE-CE40-423C-A0C6-456C7C430EC2}"/>
                        </a:ext>
                      </a:extLst>
                    </p:cNvPr>
                    <p:cNvGrpSpPr/>
                    <p:nvPr/>
                  </p:nvGrpSpPr>
                  <p:grpSpPr>
                    <a:xfrm rot="21435019">
                      <a:off x="10383924" y="2616392"/>
                      <a:ext cx="1007059" cy="790269"/>
                      <a:chOff x="8372174" y="2695229"/>
                      <a:chExt cx="1007059" cy="790269"/>
                    </a:xfrm>
                  </p:grpSpPr>
                  <p:sp>
                    <p:nvSpPr>
                      <p:cNvPr id="173" name="Ellipse 172">
                        <a:extLst>
                          <a:ext uri="{FF2B5EF4-FFF2-40B4-BE49-F238E27FC236}">
                            <a16:creationId xmlns:a16="http://schemas.microsoft.com/office/drawing/2014/main" id="{D1ABF549-2A52-41E1-9BAB-12F156A0A6F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372174" y="2695229"/>
                        <a:ext cx="139481" cy="125583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174" name="Ellipse 173">
                        <a:extLst>
                          <a:ext uri="{FF2B5EF4-FFF2-40B4-BE49-F238E27FC236}">
                            <a16:creationId xmlns:a16="http://schemas.microsoft.com/office/drawing/2014/main" id="{FD2D8F1A-7760-47BA-9EDC-BF08A302160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84432" y="2780290"/>
                        <a:ext cx="139481" cy="125583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175" name="Ellipse 174">
                        <a:extLst>
                          <a:ext uri="{FF2B5EF4-FFF2-40B4-BE49-F238E27FC236}">
                            <a16:creationId xmlns:a16="http://schemas.microsoft.com/office/drawing/2014/main" id="{2CC58CEE-DF51-4980-AA89-BBAFA99D64D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98534" y="2861083"/>
                        <a:ext cx="139481" cy="125583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176" name="Ellipse 175">
                        <a:extLst>
                          <a:ext uri="{FF2B5EF4-FFF2-40B4-BE49-F238E27FC236}">
                            <a16:creationId xmlns:a16="http://schemas.microsoft.com/office/drawing/2014/main" id="{1534633D-E6E0-4567-9CC1-4953BF16E45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689486" y="2929440"/>
                        <a:ext cx="139481" cy="125583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177" name="Ellipse 176">
                        <a:extLst>
                          <a:ext uri="{FF2B5EF4-FFF2-40B4-BE49-F238E27FC236}">
                            <a16:creationId xmlns:a16="http://schemas.microsoft.com/office/drawing/2014/main" id="{08F4317D-325E-47C4-B666-F6F104DF70D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801744" y="3014501"/>
                        <a:ext cx="139481" cy="125583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178" name="Ellipse 177">
                        <a:extLst>
                          <a:ext uri="{FF2B5EF4-FFF2-40B4-BE49-F238E27FC236}">
                            <a16:creationId xmlns:a16="http://schemas.microsoft.com/office/drawing/2014/main" id="{6100C0CC-0546-45D3-9FF3-0B5B059D22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15846" y="3095294"/>
                        <a:ext cx="139481" cy="125583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179" name="Ellipse 178">
                        <a:extLst>
                          <a:ext uri="{FF2B5EF4-FFF2-40B4-BE49-F238E27FC236}">
                            <a16:creationId xmlns:a16="http://schemas.microsoft.com/office/drawing/2014/main" id="{D3637C23-FE98-469F-B958-5E1FC0213E7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013392" y="3194061"/>
                        <a:ext cx="139481" cy="125583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180" name="Ellipse 179">
                        <a:extLst>
                          <a:ext uri="{FF2B5EF4-FFF2-40B4-BE49-F238E27FC236}">
                            <a16:creationId xmlns:a16="http://schemas.microsoft.com/office/drawing/2014/main" id="{9DD39E5C-DC5D-4A31-AC7D-70231652B0D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25650" y="3279122"/>
                        <a:ext cx="139481" cy="125583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181" name="Ellipse 180">
                        <a:extLst>
                          <a:ext uri="{FF2B5EF4-FFF2-40B4-BE49-F238E27FC236}">
                            <a16:creationId xmlns:a16="http://schemas.microsoft.com/office/drawing/2014/main" id="{12C31B78-2946-400C-8D70-223B28449C7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239752" y="3359915"/>
                        <a:ext cx="139481" cy="125583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</p:grpSp>
              </p:grpSp>
              <p:sp>
                <p:nvSpPr>
                  <p:cNvPr id="169" name="Ellipse 168">
                    <a:extLst>
                      <a:ext uri="{FF2B5EF4-FFF2-40B4-BE49-F238E27FC236}">
                        <a16:creationId xmlns:a16="http://schemas.microsoft.com/office/drawing/2014/main" id="{DAD850E7-CA24-4B11-AD64-460BA1C7B1DD}"/>
                      </a:ext>
                    </a:extLst>
                  </p:cNvPr>
                  <p:cNvSpPr/>
                  <p:nvPr/>
                </p:nvSpPr>
                <p:spPr>
                  <a:xfrm>
                    <a:off x="11383315" y="3367580"/>
                    <a:ext cx="139481" cy="12558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166" name="Ellipse 165">
                  <a:extLst>
                    <a:ext uri="{FF2B5EF4-FFF2-40B4-BE49-F238E27FC236}">
                      <a16:creationId xmlns:a16="http://schemas.microsoft.com/office/drawing/2014/main" id="{5AF4C6F0-3F09-41D1-BF07-2552F60F3D1C}"/>
                    </a:ext>
                  </a:extLst>
                </p:cNvPr>
                <p:cNvSpPr/>
                <p:nvPr/>
              </p:nvSpPr>
              <p:spPr>
                <a:xfrm>
                  <a:off x="10323477" y="2547127"/>
                  <a:ext cx="139481" cy="12558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67" name="Ellipse 166">
                  <a:extLst>
                    <a:ext uri="{FF2B5EF4-FFF2-40B4-BE49-F238E27FC236}">
                      <a16:creationId xmlns:a16="http://schemas.microsoft.com/office/drawing/2014/main" id="{8D252B79-E0D3-4F5E-A3A6-0FD2314C0033}"/>
                    </a:ext>
                  </a:extLst>
                </p:cNvPr>
                <p:cNvSpPr/>
                <p:nvPr/>
              </p:nvSpPr>
              <p:spPr>
                <a:xfrm>
                  <a:off x="9128191" y="3487934"/>
                  <a:ext cx="139481" cy="12558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sp>
          <p:nvSpPr>
            <p:cNvPr id="157" name="ZoneTexte 156">
              <a:extLst>
                <a:ext uri="{FF2B5EF4-FFF2-40B4-BE49-F238E27FC236}">
                  <a16:creationId xmlns:a16="http://schemas.microsoft.com/office/drawing/2014/main" id="{AC4BD935-297D-4065-9E0F-83DBE3E9F14A}"/>
                </a:ext>
              </a:extLst>
            </p:cNvPr>
            <p:cNvSpPr txBox="1"/>
            <p:nvPr/>
          </p:nvSpPr>
          <p:spPr>
            <a:xfrm>
              <a:off x="8798739" y="2158909"/>
              <a:ext cx="1854011" cy="316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/>
                <a:t>β</a:t>
              </a:r>
              <a:r>
                <a:rPr lang="fr-FR" sz="1400" dirty="0"/>
                <a:t>D-glucanes</a:t>
              </a:r>
            </a:p>
          </p:txBody>
        </p:sp>
        <p:cxnSp>
          <p:nvCxnSpPr>
            <p:cNvPr id="158" name="Connecteur droit avec flèche 157">
              <a:extLst>
                <a:ext uri="{FF2B5EF4-FFF2-40B4-BE49-F238E27FC236}">
                  <a16:creationId xmlns:a16="http://schemas.microsoft.com/office/drawing/2014/main" id="{743B2ADE-2EC9-4319-84B5-00CA0BCAE903}"/>
                </a:ext>
              </a:extLst>
            </p:cNvPr>
            <p:cNvCxnSpPr>
              <a:cxnSpLocks/>
              <a:stCxn id="157" idx="2"/>
            </p:cNvCxnSpPr>
            <p:nvPr/>
          </p:nvCxnSpPr>
          <p:spPr>
            <a:xfrm>
              <a:off x="9896991" y="2491077"/>
              <a:ext cx="178493" cy="284617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ZoneTexte 158">
              <a:extLst>
                <a:ext uri="{FF2B5EF4-FFF2-40B4-BE49-F238E27FC236}">
                  <a16:creationId xmlns:a16="http://schemas.microsoft.com/office/drawing/2014/main" id="{59BEF330-8680-4F60-BEFF-A5F012156355}"/>
                </a:ext>
              </a:extLst>
            </p:cNvPr>
            <p:cNvSpPr txBox="1"/>
            <p:nvPr/>
          </p:nvSpPr>
          <p:spPr>
            <a:xfrm>
              <a:off x="8255510" y="3321871"/>
              <a:ext cx="7136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Chitine</a:t>
              </a:r>
            </a:p>
          </p:txBody>
        </p:sp>
        <p:cxnSp>
          <p:nvCxnSpPr>
            <p:cNvPr id="160" name="Connecteur droit avec flèche 159">
              <a:extLst>
                <a:ext uri="{FF2B5EF4-FFF2-40B4-BE49-F238E27FC236}">
                  <a16:creationId xmlns:a16="http://schemas.microsoft.com/office/drawing/2014/main" id="{8E450164-BE2F-44F2-BBD5-8F6A6F3E9F9E}"/>
                </a:ext>
              </a:extLst>
            </p:cNvPr>
            <p:cNvCxnSpPr>
              <a:cxnSpLocks/>
            </p:cNvCxnSpPr>
            <p:nvPr/>
          </p:nvCxnSpPr>
          <p:spPr>
            <a:xfrm>
              <a:off x="8650850" y="3612438"/>
              <a:ext cx="178493" cy="284617"/>
            </a:xfrm>
            <a:prstGeom prst="straightConnector1">
              <a:avLst/>
            </a:prstGeom>
            <a:ln w="28575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Classe pharmaceutique :</a:t>
            </a:r>
            <a:br>
              <a:rPr lang="fr-FR" dirty="0"/>
            </a:br>
            <a:r>
              <a:rPr lang="fr-FR" dirty="0"/>
              <a:t> </a:t>
            </a:r>
            <a:r>
              <a:rPr lang="fr-FR" dirty="0" err="1"/>
              <a:t>echinocandines</a:t>
            </a:r>
            <a:endParaRPr lang="fr-FR" dirty="0"/>
          </a:p>
        </p:txBody>
      </p:sp>
      <p:cxnSp>
        <p:nvCxnSpPr>
          <p:cNvPr id="603" name="Connecteur droit avec flèche 602">
            <a:extLst>
              <a:ext uri="{FF2B5EF4-FFF2-40B4-BE49-F238E27FC236}">
                <a16:creationId xmlns:a16="http://schemas.microsoft.com/office/drawing/2014/main" id="{DB777850-5F0E-4AE6-85F3-33ECD671B606}"/>
              </a:ext>
            </a:extLst>
          </p:cNvPr>
          <p:cNvCxnSpPr>
            <a:cxnSpLocks/>
          </p:cNvCxnSpPr>
          <p:nvPr/>
        </p:nvCxnSpPr>
        <p:spPr>
          <a:xfrm flipH="1" flipV="1">
            <a:off x="1949327" y="5089733"/>
            <a:ext cx="383808" cy="502987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" name="ZoneTexte 603">
            <a:extLst>
              <a:ext uri="{FF2B5EF4-FFF2-40B4-BE49-F238E27FC236}">
                <a16:creationId xmlns:a16="http://schemas.microsoft.com/office/drawing/2014/main" id="{684637FE-34AD-448A-AB78-488227C870A6}"/>
              </a:ext>
            </a:extLst>
          </p:cNvPr>
          <p:cNvSpPr txBox="1"/>
          <p:nvPr/>
        </p:nvSpPr>
        <p:spPr>
          <a:xfrm>
            <a:off x="1750938" y="5585194"/>
            <a:ext cx="1608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1,3</a:t>
            </a:r>
            <a:r>
              <a:rPr lang="el-GR" sz="1400" dirty="0"/>
              <a:t>β</a:t>
            </a:r>
            <a:r>
              <a:rPr lang="fr-FR" sz="1400" dirty="0"/>
              <a:t>D-glucane synthase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64083053-2E46-4BDC-9A8D-CF7290681C2E}"/>
              </a:ext>
            </a:extLst>
          </p:cNvPr>
          <p:cNvGrpSpPr/>
          <p:nvPr/>
        </p:nvGrpSpPr>
        <p:grpSpPr>
          <a:xfrm>
            <a:off x="10492676" y="628255"/>
            <a:ext cx="1242630" cy="1168105"/>
            <a:chOff x="10492676" y="628255"/>
            <a:chExt cx="1242630" cy="1168105"/>
          </a:xfrm>
        </p:grpSpPr>
        <p:grpSp>
          <p:nvGrpSpPr>
            <p:cNvPr id="328" name="Groupe 327">
              <a:extLst>
                <a:ext uri="{FF2B5EF4-FFF2-40B4-BE49-F238E27FC236}">
                  <a16:creationId xmlns:a16="http://schemas.microsoft.com/office/drawing/2014/main" id="{AB09A8B0-68E7-4443-86E7-C656198D14E6}"/>
                </a:ext>
              </a:extLst>
            </p:cNvPr>
            <p:cNvGrpSpPr/>
            <p:nvPr/>
          </p:nvGrpSpPr>
          <p:grpSpPr>
            <a:xfrm>
              <a:off x="10492676" y="628255"/>
              <a:ext cx="1242630" cy="1168105"/>
              <a:chOff x="10492676" y="628256"/>
              <a:chExt cx="1242630" cy="1156520"/>
            </a:xfrm>
          </p:grpSpPr>
          <p:sp>
            <p:nvSpPr>
              <p:cNvPr id="382" name="Rectangle 381">
                <a:extLst>
                  <a:ext uri="{FF2B5EF4-FFF2-40B4-BE49-F238E27FC236}">
                    <a16:creationId xmlns:a16="http://schemas.microsoft.com/office/drawing/2014/main" id="{AD4C88D5-18F9-432F-B7AA-3359C35BEB98}"/>
                  </a:ext>
                </a:extLst>
              </p:cNvPr>
              <p:cNvSpPr/>
              <p:nvPr/>
            </p:nvSpPr>
            <p:spPr>
              <a:xfrm>
                <a:off x="10492676" y="628256"/>
                <a:ext cx="1242630" cy="115652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383" name="Groupe 382">
                <a:extLst>
                  <a:ext uri="{FF2B5EF4-FFF2-40B4-BE49-F238E27FC236}">
                    <a16:creationId xmlns:a16="http://schemas.microsoft.com/office/drawing/2014/main" id="{188E6217-6A07-43DD-B6C4-902FCD6B8FD7}"/>
                  </a:ext>
                </a:extLst>
              </p:cNvPr>
              <p:cNvGrpSpPr/>
              <p:nvPr/>
            </p:nvGrpSpPr>
            <p:grpSpPr>
              <a:xfrm>
                <a:off x="10517241" y="628256"/>
                <a:ext cx="1173290" cy="1144152"/>
                <a:chOff x="3107682" y="2090707"/>
                <a:chExt cx="4931229" cy="4310743"/>
              </a:xfrm>
            </p:grpSpPr>
            <p:sp>
              <p:nvSpPr>
                <p:cNvPr id="385" name="Ellipse 384">
                  <a:extLst>
                    <a:ext uri="{FF2B5EF4-FFF2-40B4-BE49-F238E27FC236}">
                      <a16:creationId xmlns:a16="http://schemas.microsoft.com/office/drawing/2014/main" id="{C344AD9D-06F1-4DF1-88F9-D06D85352992}"/>
                    </a:ext>
                  </a:extLst>
                </p:cNvPr>
                <p:cNvSpPr/>
                <p:nvPr/>
              </p:nvSpPr>
              <p:spPr>
                <a:xfrm>
                  <a:off x="3107682" y="2090707"/>
                  <a:ext cx="4931229" cy="4310743"/>
                </a:xfrm>
                <a:prstGeom prst="ellipse">
                  <a:avLst/>
                </a:prstGeom>
                <a:solidFill>
                  <a:schemeClr val="bg1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86" name="Ellipse 385">
                  <a:extLst>
                    <a:ext uri="{FF2B5EF4-FFF2-40B4-BE49-F238E27FC236}">
                      <a16:creationId xmlns:a16="http://schemas.microsoft.com/office/drawing/2014/main" id="{01625E7B-6C6B-4850-B245-8CCEA2E9A9F5}"/>
                    </a:ext>
                  </a:extLst>
                </p:cNvPr>
                <p:cNvSpPr/>
                <p:nvPr/>
              </p:nvSpPr>
              <p:spPr>
                <a:xfrm>
                  <a:off x="3428999" y="2318657"/>
                  <a:ext cx="4294415" cy="383718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87" name="Ellipse 386">
                  <a:extLst>
                    <a:ext uri="{FF2B5EF4-FFF2-40B4-BE49-F238E27FC236}">
                      <a16:creationId xmlns:a16="http://schemas.microsoft.com/office/drawing/2014/main" id="{531E4C9F-25A7-4BE7-A166-DB72789E05E7}"/>
                    </a:ext>
                  </a:extLst>
                </p:cNvPr>
                <p:cNvSpPr/>
                <p:nvPr/>
              </p:nvSpPr>
              <p:spPr>
                <a:xfrm>
                  <a:off x="3812670" y="3045204"/>
                  <a:ext cx="1325711" cy="1263055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388" name="Groupe 387">
                  <a:extLst>
                    <a:ext uri="{FF2B5EF4-FFF2-40B4-BE49-F238E27FC236}">
                      <a16:creationId xmlns:a16="http://schemas.microsoft.com/office/drawing/2014/main" id="{530FCA23-6EFA-4C74-B531-03C3C74D3238}"/>
                    </a:ext>
                  </a:extLst>
                </p:cNvPr>
                <p:cNvGrpSpPr/>
                <p:nvPr/>
              </p:nvGrpSpPr>
              <p:grpSpPr>
                <a:xfrm>
                  <a:off x="5145204" y="5097440"/>
                  <a:ext cx="928048" cy="416256"/>
                  <a:chOff x="5629701" y="4988257"/>
                  <a:chExt cx="928048" cy="416256"/>
                </a:xfrm>
              </p:grpSpPr>
              <p:sp>
                <p:nvSpPr>
                  <p:cNvPr id="391" name="Rectangle : coins arrondis 390">
                    <a:extLst>
                      <a:ext uri="{FF2B5EF4-FFF2-40B4-BE49-F238E27FC236}">
                        <a16:creationId xmlns:a16="http://schemas.microsoft.com/office/drawing/2014/main" id="{8EC7FC1E-E0B1-48BE-B998-C5F66558AAC9}"/>
                      </a:ext>
                    </a:extLst>
                  </p:cNvPr>
                  <p:cNvSpPr/>
                  <p:nvPr/>
                </p:nvSpPr>
                <p:spPr>
                  <a:xfrm>
                    <a:off x="5629701" y="4988257"/>
                    <a:ext cx="928048" cy="416256"/>
                  </a:xfrm>
                  <a:prstGeom prst="roundRect">
                    <a:avLst/>
                  </a:prstGeom>
                  <a:noFill/>
                  <a:ln w="38100"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cxnSp>
                <p:nvCxnSpPr>
                  <p:cNvPr id="392" name="Connecteur droit 391">
                    <a:extLst>
                      <a:ext uri="{FF2B5EF4-FFF2-40B4-BE49-F238E27FC236}">
                        <a16:creationId xmlns:a16="http://schemas.microsoft.com/office/drawing/2014/main" id="{C238F529-724F-4BF8-A3B0-912FCC92B534}"/>
                      </a:ext>
                    </a:extLst>
                  </p:cNvPr>
                  <p:cNvCxnSpPr/>
                  <p:nvPr/>
                </p:nvCxnSpPr>
                <p:spPr>
                  <a:xfrm>
                    <a:off x="5841242" y="5001904"/>
                    <a:ext cx="0" cy="197893"/>
                  </a:xfrm>
                  <a:prstGeom prst="line">
                    <a:avLst/>
                  </a:prstGeom>
                  <a:ln w="38100"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3" name="Connecteur droit 392">
                    <a:extLst>
                      <a:ext uri="{FF2B5EF4-FFF2-40B4-BE49-F238E27FC236}">
                        <a16:creationId xmlns:a16="http://schemas.microsoft.com/office/drawing/2014/main" id="{B0B9CBAC-8FE1-4180-9535-A6296C4B2F41}"/>
                      </a:ext>
                    </a:extLst>
                  </p:cNvPr>
                  <p:cNvCxnSpPr/>
                  <p:nvPr/>
                </p:nvCxnSpPr>
                <p:spPr>
                  <a:xfrm>
                    <a:off x="5993642" y="5195248"/>
                    <a:ext cx="0" cy="197893"/>
                  </a:xfrm>
                  <a:prstGeom prst="line">
                    <a:avLst/>
                  </a:prstGeom>
                  <a:ln w="38100"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4" name="Connecteur droit 393">
                    <a:extLst>
                      <a:ext uri="{FF2B5EF4-FFF2-40B4-BE49-F238E27FC236}">
                        <a16:creationId xmlns:a16="http://schemas.microsoft.com/office/drawing/2014/main" id="{924160AB-E139-48A1-9CE6-A3C1011AF4E9}"/>
                      </a:ext>
                    </a:extLst>
                  </p:cNvPr>
                  <p:cNvCxnSpPr/>
                  <p:nvPr/>
                </p:nvCxnSpPr>
                <p:spPr>
                  <a:xfrm>
                    <a:off x="6143770" y="4997352"/>
                    <a:ext cx="0" cy="197893"/>
                  </a:xfrm>
                  <a:prstGeom prst="line">
                    <a:avLst/>
                  </a:prstGeom>
                  <a:ln w="38100"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5" name="Connecteur droit 394">
                    <a:extLst>
                      <a:ext uri="{FF2B5EF4-FFF2-40B4-BE49-F238E27FC236}">
                        <a16:creationId xmlns:a16="http://schemas.microsoft.com/office/drawing/2014/main" id="{1A65CF93-CB53-4D30-A70A-F45908E2CD2B}"/>
                      </a:ext>
                    </a:extLst>
                  </p:cNvPr>
                  <p:cNvCxnSpPr/>
                  <p:nvPr/>
                </p:nvCxnSpPr>
                <p:spPr>
                  <a:xfrm>
                    <a:off x="6259774" y="5188424"/>
                    <a:ext cx="0" cy="197893"/>
                  </a:xfrm>
                  <a:prstGeom prst="line">
                    <a:avLst/>
                  </a:prstGeom>
                  <a:ln w="38100"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6" name="Connecteur droit 395">
                    <a:extLst>
                      <a:ext uri="{FF2B5EF4-FFF2-40B4-BE49-F238E27FC236}">
                        <a16:creationId xmlns:a16="http://schemas.microsoft.com/office/drawing/2014/main" id="{89ED8964-4EB4-441A-93AB-5009E047ED19}"/>
                      </a:ext>
                    </a:extLst>
                  </p:cNvPr>
                  <p:cNvCxnSpPr/>
                  <p:nvPr/>
                </p:nvCxnSpPr>
                <p:spPr>
                  <a:xfrm>
                    <a:off x="6444017" y="4990529"/>
                    <a:ext cx="0" cy="197893"/>
                  </a:xfrm>
                  <a:prstGeom prst="line">
                    <a:avLst/>
                  </a:prstGeom>
                  <a:ln w="38100"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89" name="Forme libre : forme 388">
                  <a:extLst>
                    <a:ext uri="{FF2B5EF4-FFF2-40B4-BE49-F238E27FC236}">
                      <a16:creationId xmlns:a16="http://schemas.microsoft.com/office/drawing/2014/main" id="{D4D44BF0-943B-46C9-B178-6B4CBCD4C4C8}"/>
                    </a:ext>
                  </a:extLst>
                </p:cNvPr>
                <p:cNvSpPr/>
                <p:nvPr/>
              </p:nvSpPr>
              <p:spPr>
                <a:xfrm>
                  <a:off x="4200645" y="4278484"/>
                  <a:ext cx="1194146" cy="585907"/>
                </a:xfrm>
                <a:custGeom>
                  <a:avLst/>
                  <a:gdLst>
                    <a:gd name="connsiteX0" fmla="*/ 471075 w 1708215"/>
                    <a:gd name="connsiteY0" fmla="*/ 523268 h 1057828"/>
                    <a:gd name="connsiteX1" fmla="*/ 1139816 w 1708215"/>
                    <a:gd name="connsiteY1" fmla="*/ 25124 h 1057828"/>
                    <a:gd name="connsiteX2" fmla="*/ 1303589 w 1708215"/>
                    <a:gd name="connsiteY2" fmla="*/ 107011 h 1057828"/>
                    <a:gd name="connsiteX3" fmla="*/ 907804 w 1708215"/>
                    <a:gd name="connsiteY3" fmla="*/ 393614 h 1057828"/>
                    <a:gd name="connsiteX4" fmla="*/ 935099 w 1708215"/>
                    <a:gd name="connsiteY4" fmla="*/ 530091 h 1057828"/>
                    <a:gd name="connsiteX5" fmla="*/ 1556072 w 1708215"/>
                    <a:gd name="connsiteY5" fmla="*/ 72891 h 1057828"/>
                    <a:gd name="connsiteX6" fmla="*/ 1624311 w 1708215"/>
                    <a:gd name="connsiteY6" fmla="*/ 216193 h 1057828"/>
                    <a:gd name="connsiteX7" fmla="*/ 532490 w 1708215"/>
                    <a:gd name="connsiteY7" fmla="*/ 1021411 h 1057828"/>
                    <a:gd name="connsiteX8" fmla="*/ 505195 w 1708215"/>
                    <a:gd name="connsiteY8" fmla="*/ 898581 h 1057828"/>
                    <a:gd name="connsiteX9" fmla="*/ 716735 w 1708215"/>
                    <a:gd name="connsiteY9" fmla="*/ 707512 h 1057828"/>
                    <a:gd name="connsiteX10" fmla="*/ 655320 w 1708215"/>
                    <a:gd name="connsiteY10" fmla="*/ 605154 h 1057828"/>
                    <a:gd name="connsiteX11" fmla="*/ 95762 w 1708215"/>
                    <a:gd name="connsiteY11" fmla="*/ 980468 h 1057828"/>
                    <a:gd name="connsiteX12" fmla="*/ 34347 w 1708215"/>
                    <a:gd name="connsiteY12" fmla="*/ 823518 h 1057828"/>
                    <a:gd name="connsiteX13" fmla="*/ 471075 w 1708215"/>
                    <a:gd name="connsiteY13" fmla="*/ 523268 h 10578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08215" h="1057828">
                      <a:moveTo>
                        <a:pt x="471075" y="523268"/>
                      </a:moveTo>
                      <a:cubicBezTo>
                        <a:pt x="655320" y="390202"/>
                        <a:pt x="1001064" y="94500"/>
                        <a:pt x="1139816" y="25124"/>
                      </a:cubicBezTo>
                      <a:cubicBezTo>
                        <a:pt x="1278568" y="-44252"/>
                        <a:pt x="1342258" y="45596"/>
                        <a:pt x="1303589" y="107011"/>
                      </a:cubicBezTo>
                      <a:cubicBezTo>
                        <a:pt x="1264920" y="168426"/>
                        <a:pt x="969219" y="323101"/>
                        <a:pt x="907804" y="393614"/>
                      </a:cubicBezTo>
                      <a:cubicBezTo>
                        <a:pt x="846389" y="464127"/>
                        <a:pt x="827054" y="583545"/>
                        <a:pt x="935099" y="530091"/>
                      </a:cubicBezTo>
                      <a:cubicBezTo>
                        <a:pt x="1043144" y="476637"/>
                        <a:pt x="1441203" y="125207"/>
                        <a:pt x="1556072" y="72891"/>
                      </a:cubicBezTo>
                      <a:cubicBezTo>
                        <a:pt x="1670941" y="20575"/>
                        <a:pt x="1794908" y="58106"/>
                        <a:pt x="1624311" y="216193"/>
                      </a:cubicBezTo>
                      <a:cubicBezTo>
                        <a:pt x="1453714" y="374280"/>
                        <a:pt x="719009" y="907680"/>
                        <a:pt x="532490" y="1021411"/>
                      </a:cubicBezTo>
                      <a:cubicBezTo>
                        <a:pt x="345971" y="1135142"/>
                        <a:pt x="474488" y="950897"/>
                        <a:pt x="505195" y="898581"/>
                      </a:cubicBezTo>
                      <a:cubicBezTo>
                        <a:pt x="535902" y="846265"/>
                        <a:pt x="691714" y="756417"/>
                        <a:pt x="716735" y="707512"/>
                      </a:cubicBezTo>
                      <a:cubicBezTo>
                        <a:pt x="741756" y="658608"/>
                        <a:pt x="758815" y="559661"/>
                        <a:pt x="655320" y="605154"/>
                      </a:cubicBezTo>
                      <a:cubicBezTo>
                        <a:pt x="551825" y="650647"/>
                        <a:pt x="199257" y="944074"/>
                        <a:pt x="95762" y="980468"/>
                      </a:cubicBezTo>
                      <a:cubicBezTo>
                        <a:pt x="-7733" y="1016862"/>
                        <a:pt x="-25930" y="898581"/>
                        <a:pt x="34347" y="823518"/>
                      </a:cubicBezTo>
                      <a:cubicBezTo>
                        <a:pt x="94624" y="748455"/>
                        <a:pt x="286830" y="656334"/>
                        <a:pt x="471075" y="52326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90" name="Forme libre : forme 389">
                  <a:extLst>
                    <a:ext uri="{FF2B5EF4-FFF2-40B4-BE49-F238E27FC236}">
                      <a16:creationId xmlns:a16="http://schemas.microsoft.com/office/drawing/2014/main" id="{FC20B59A-86D1-4785-AC49-0CE8636A532B}"/>
                    </a:ext>
                  </a:extLst>
                </p:cNvPr>
                <p:cNvSpPr/>
                <p:nvPr/>
              </p:nvSpPr>
              <p:spPr>
                <a:xfrm rot="16671625">
                  <a:off x="4797718" y="2937600"/>
                  <a:ext cx="1194146" cy="585907"/>
                </a:xfrm>
                <a:custGeom>
                  <a:avLst/>
                  <a:gdLst>
                    <a:gd name="connsiteX0" fmla="*/ 471075 w 1708215"/>
                    <a:gd name="connsiteY0" fmla="*/ 523268 h 1057828"/>
                    <a:gd name="connsiteX1" fmla="*/ 1139816 w 1708215"/>
                    <a:gd name="connsiteY1" fmla="*/ 25124 h 1057828"/>
                    <a:gd name="connsiteX2" fmla="*/ 1303589 w 1708215"/>
                    <a:gd name="connsiteY2" fmla="*/ 107011 h 1057828"/>
                    <a:gd name="connsiteX3" fmla="*/ 907804 w 1708215"/>
                    <a:gd name="connsiteY3" fmla="*/ 393614 h 1057828"/>
                    <a:gd name="connsiteX4" fmla="*/ 935099 w 1708215"/>
                    <a:gd name="connsiteY4" fmla="*/ 530091 h 1057828"/>
                    <a:gd name="connsiteX5" fmla="*/ 1556072 w 1708215"/>
                    <a:gd name="connsiteY5" fmla="*/ 72891 h 1057828"/>
                    <a:gd name="connsiteX6" fmla="*/ 1624311 w 1708215"/>
                    <a:gd name="connsiteY6" fmla="*/ 216193 h 1057828"/>
                    <a:gd name="connsiteX7" fmla="*/ 532490 w 1708215"/>
                    <a:gd name="connsiteY7" fmla="*/ 1021411 h 1057828"/>
                    <a:gd name="connsiteX8" fmla="*/ 505195 w 1708215"/>
                    <a:gd name="connsiteY8" fmla="*/ 898581 h 1057828"/>
                    <a:gd name="connsiteX9" fmla="*/ 716735 w 1708215"/>
                    <a:gd name="connsiteY9" fmla="*/ 707512 h 1057828"/>
                    <a:gd name="connsiteX10" fmla="*/ 655320 w 1708215"/>
                    <a:gd name="connsiteY10" fmla="*/ 605154 h 1057828"/>
                    <a:gd name="connsiteX11" fmla="*/ 95762 w 1708215"/>
                    <a:gd name="connsiteY11" fmla="*/ 980468 h 1057828"/>
                    <a:gd name="connsiteX12" fmla="*/ 34347 w 1708215"/>
                    <a:gd name="connsiteY12" fmla="*/ 823518 h 1057828"/>
                    <a:gd name="connsiteX13" fmla="*/ 471075 w 1708215"/>
                    <a:gd name="connsiteY13" fmla="*/ 523268 h 10578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08215" h="1057828">
                      <a:moveTo>
                        <a:pt x="471075" y="523268"/>
                      </a:moveTo>
                      <a:cubicBezTo>
                        <a:pt x="655320" y="390202"/>
                        <a:pt x="1001064" y="94500"/>
                        <a:pt x="1139816" y="25124"/>
                      </a:cubicBezTo>
                      <a:cubicBezTo>
                        <a:pt x="1278568" y="-44252"/>
                        <a:pt x="1342258" y="45596"/>
                        <a:pt x="1303589" y="107011"/>
                      </a:cubicBezTo>
                      <a:cubicBezTo>
                        <a:pt x="1264920" y="168426"/>
                        <a:pt x="969219" y="323101"/>
                        <a:pt x="907804" y="393614"/>
                      </a:cubicBezTo>
                      <a:cubicBezTo>
                        <a:pt x="846389" y="464127"/>
                        <a:pt x="827054" y="583545"/>
                        <a:pt x="935099" y="530091"/>
                      </a:cubicBezTo>
                      <a:cubicBezTo>
                        <a:pt x="1043144" y="476637"/>
                        <a:pt x="1441203" y="125207"/>
                        <a:pt x="1556072" y="72891"/>
                      </a:cubicBezTo>
                      <a:cubicBezTo>
                        <a:pt x="1670941" y="20575"/>
                        <a:pt x="1794908" y="58106"/>
                        <a:pt x="1624311" y="216193"/>
                      </a:cubicBezTo>
                      <a:cubicBezTo>
                        <a:pt x="1453714" y="374280"/>
                        <a:pt x="719009" y="907680"/>
                        <a:pt x="532490" y="1021411"/>
                      </a:cubicBezTo>
                      <a:cubicBezTo>
                        <a:pt x="345971" y="1135142"/>
                        <a:pt x="474488" y="950897"/>
                        <a:pt x="505195" y="898581"/>
                      </a:cubicBezTo>
                      <a:cubicBezTo>
                        <a:pt x="535902" y="846265"/>
                        <a:pt x="691714" y="756417"/>
                        <a:pt x="716735" y="707512"/>
                      </a:cubicBezTo>
                      <a:cubicBezTo>
                        <a:pt x="741756" y="658608"/>
                        <a:pt x="758815" y="559661"/>
                        <a:pt x="655320" y="605154"/>
                      </a:cubicBezTo>
                      <a:cubicBezTo>
                        <a:pt x="551825" y="650647"/>
                        <a:pt x="199257" y="944074"/>
                        <a:pt x="95762" y="980468"/>
                      </a:cubicBezTo>
                      <a:cubicBezTo>
                        <a:pt x="-7733" y="1016862"/>
                        <a:pt x="-25930" y="898581"/>
                        <a:pt x="34347" y="823518"/>
                      </a:cubicBezTo>
                      <a:cubicBezTo>
                        <a:pt x="94624" y="748455"/>
                        <a:pt x="286830" y="656334"/>
                        <a:pt x="471075" y="52326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384" name="Flèche : droite 383">
                <a:extLst>
                  <a:ext uri="{FF2B5EF4-FFF2-40B4-BE49-F238E27FC236}">
                    <a16:creationId xmlns:a16="http://schemas.microsoft.com/office/drawing/2014/main" id="{32E2C599-A4F9-4FAF-B729-37AC11684882}"/>
                  </a:ext>
                </a:extLst>
              </p:cNvPr>
              <p:cNvSpPr/>
              <p:nvPr/>
            </p:nvSpPr>
            <p:spPr>
              <a:xfrm rot="19923253">
                <a:off x="11224293" y="859577"/>
                <a:ext cx="297140" cy="250971"/>
              </a:xfrm>
              <a:prstGeom prst="rightArrow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397" name="Ellipse 396">
              <a:extLst>
                <a:ext uri="{FF2B5EF4-FFF2-40B4-BE49-F238E27FC236}">
                  <a16:creationId xmlns:a16="http://schemas.microsoft.com/office/drawing/2014/main" id="{A4BD58E1-0373-4841-B89A-0C9B46D13476}"/>
                </a:ext>
              </a:extLst>
            </p:cNvPr>
            <p:cNvSpPr/>
            <p:nvPr/>
          </p:nvSpPr>
          <p:spPr>
            <a:xfrm>
              <a:off x="11529137" y="802657"/>
              <a:ext cx="120246" cy="121903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99" name="Rectangle 398">
            <a:extLst>
              <a:ext uri="{FF2B5EF4-FFF2-40B4-BE49-F238E27FC236}">
                <a16:creationId xmlns:a16="http://schemas.microsoft.com/office/drawing/2014/main" id="{3DA604DB-9838-433D-B42E-8BCC0F82AD52}"/>
              </a:ext>
            </a:extLst>
          </p:cNvPr>
          <p:cNvSpPr/>
          <p:nvPr/>
        </p:nvSpPr>
        <p:spPr>
          <a:xfrm>
            <a:off x="7989903" y="585927"/>
            <a:ext cx="2498117" cy="1237069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Cible :</a:t>
            </a:r>
          </a:p>
          <a:p>
            <a:pPr algn="ctr"/>
            <a:r>
              <a:rPr lang="fr-FR" dirty="0"/>
              <a:t>Paroi (</a:t>
            </a:r>
            <a:r>
              <a:rPr lang="el-GR" dirty="0"/>
              <a:t>β</a:t>
            </a:r>
            <a:r>
              <a:rPr lang="fr-FR" dirty="0"/>
              <a:t>D-glucanes)</a:t>
            </a:r>
          </a:p>
        </p:txBody>
      </p:sp>
      <p:sp>
        <p:nvSpPr>
          <p:cNvPr id="400" name="ZoneTexte 399">
            <a:extLst>
              <a:ext uri="{FF2B5EF4-FFF2-40B4-BE49-F238E27FC236}">
                <a16:creationId xmlns:a16="http://schemas.microsoft.com/office/drawing/2014/main" id="{4D36BFA2-0F5B-4BFC-8FDA-D496467E0358}"/>
              </a:ext>
            </a:extLst>
          </p:cNvPr>
          <p:cNvSpPr txBox="1"/>
          <p:nvPr/>
        </p:nvSpPr>
        <p:spPr>
          <a:xfrm>
            <a:off x="3329912" y="1812912"/>
            <a:ext cx="6872872" cy="8309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fr-FR" sz="1600" b="1" u="sng" dirty="0"/>
              <a:t>Molécules :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1600" dirty="0" err="1"/>
              <a:t>Caspofungine</a:t>
            </a:r>
            <a:r>
              <a:rPr lang="fr-FR" sz="1600" dirty="0"/>
              <a:t> (</a:t>
            </a:r>
            <a:r>
              <a:rPr lang="fr-FR" sz="1600" dirty="0" err="1"/>
              <a:t>Cancidas</a:t>
            </a:r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®</a:t>
            </a:r>
            <a:r>
              <a:rPr lang="fr-FR" sz="1600" dirty="0"/>
              <a:t>), </a:t>
            </a:r>
            <a:r>
              <a:rPr lang="fr-FR" sz="1600" dirty="0" err="1"/>
              <a:t>Micafungine</a:t>
            </a:r>
            <a:r>
              <a:rPr lang="fr-FR" sz="1600" dirty="0"/>
              <a:t> (</a:t>
            </a:r>
            <a:r>
              <a:rPr lang="fr-FR" sz="1600" dirty="0" err="1"/>
              <a:t>Micamin</a:t>
            </a:r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®</a:t>
            </a:r>
            <a:r>
              <a:rPr lang="fr-FR" sz="1600" dirty="0"/>
              <a:t>),  </a:t>
            </a:r>
            <a:r>
              <a:rPr lang="fr-FR" sz="1600" dirty="0" err="1">
                <a:solidFill>
                  <a:schemeClr val="bg2">
                    <a:lumMod val="50000"/>
                  </a:schemeClr>
                </a:solidFill>
              </a:rPr>
              <a:t>Anidulafugine</a:t>
            </a:r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fr-FR" sz="1600" dirty="0" err="1">
                <a:solidFill>
                  <a:schemeClr val="bg2">
                    <a:lumMod val="50000"/>
                  </a:schemeClr>
                </a:solidFill>
              </a:rPr>
              <a:t>Eraxis</a:t>
            </a:r>
            <a:r>
              <a:rPr lang="fr-FR" sz="160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®</a:t>
            </a:r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) 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fr-FR" sz="1600" dirty="0">
              <a:solidFill>
                <a:sysClr val="windowText" lastClr="000000"/>
              </a:solidFill>
            </a:endParaRPr>
          </a:p>
        </p:txBody>
      </p:sp>
      <p:sp>
        <p:nvSpPr>
          <p:cNvPr id="402" name="Rectangle 401">
            <a:extLst>
              <a:ext uri="{FF2B5EF4-FFF2-40B4-BE49-F238E27FC236}">
                <a16:creationId xmlns:a16="http://schemas.microsoft.com/office/drawing/2014/main" id="{F8C066C4-298C-4115-95EE-52516B81A064}"/>
              </a:ext>
            </a:extLst>
          </p:cNvPr>
          <p:cNvSpPr/>
          <p:nvPr/>
        </p:nvSpPr>
        <p:spPr>
          <a:xfrm>
            <a:off x="447041" y="1764201"/>
            <a:ext cx="2784020" cy="507068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5" name="ZoneTexte 404">
            <a:extLst>
              <a:ext uri="{FF2B5EF4-FFF2-40B4-BE49-F238E27FC236}">
                <a16:creationId xmlns:a16="http://schemas.microsoft.com/office/drawing/2014/main" id="{E61C8D47-AB7A-4966-9694-7C0DAFF3D71C}"/>
              </a:ext>
            </a:extLst>
          </p:cNvPr>
          <p:cNvSpPr txBox="1"/>
          <p:nvPr/>
        </p:nvSpPr>
        <p:spPr>
          <a:xfrm>
            <a:off x="3359872" y="3951487"/>
            <a:ext cx="8040773" cy="83099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fr-FR" sz="1600" b="1" u="sng" dirty="0"/>
              <a:t>Peu d’effets indésirables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1600" dirty="0"/>
              <a:t>Perturbation du bilan hépatique.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fr-FR" sz="1600" dirty="0"/>
          </a:p>
          <a:p>
            <a:pPr>
              <a:buClr>
                <a:schemeClr val="accent2"/>
              </a:buClr>
            </a:pPr>
            <a:endParaRPr lang="fr-FR" sz="1600" dirty="0"/>
          </a:p>
        </p:txBody>
      </p:sp>
      <p:sp>
        <p:nvSpPr>
          <p:cNvPr id="398" name="ZoneTexte 397">
            <a:extLst>
              <a:ext uri="{FF2B5EF4-FFF2-40B4-BE49-F238E27FC236}">
                <a16:creationId xmlns:a16="http://schemas.microsoft.com/office/drawing/2014/main" id="{19658A43-00AB-4165-997D-C341249F3A85}"/>
              </a:ext>
            </a:extLst>
          </p:cNvPr>
          <p:cNvSpPr txBox="1"/>
          <p:nvPr/>
        </p:nvSpPr>
        <p:spPr>
          <a:xfrm>
            <a:off x="3332090" y="2722675"/>
            <a:ext cx="8040773" cy="107721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fr-FR" sz="1600" b="1" u="sng" dirty="0"/>
              <a:t>Pharmacocinétique : </a:t>
            </a:r>
            <a:r>
              <a:rPr lang="fr-FR" sz="1600" dirty="0"/>
              <a:t>→ </a:t>
            </a:r>
            <a:r>
              <a:rPr lang="fr-FR" sz="1600" b="1" dirty="0"/>
              <a:t>Concentration dépendant</a:t>
            </a:r>
            <a:endParaRPr lang="fr-FR" sz="1600" b="1" u="sng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1600" dirty="0"/>
              <a:t>Mauvaise absorption digestive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1600" dirty="0"/>
              <a:t>Pharmacocinétique linéaire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1600" dirty="0"/>
              <a:t>Métabolisme hépatique</a:t>
            </a:r>
          </a:p>
        </p:txBody>
      </p:sp>
      <p:grpSp>
        <p:nvGrpSpPr>
          <p:cNvPr id="407" name="Groupe 406">
            <a:extLst>
              <a:ext uri="{FF2B5EF4-FFF2-40B4-BE49-F238E27FC236}">
                <a16:creationId xmlns:a16="http://schemas.microsoft.com/office/drawing/2014/main" id="{1AB2AED3-F6E8-4A59-BB94-65238E5B594C}"/>
              </a:ext>
            </a:extLst>
          </p:cNvPr>
          <p:cNvGrpSpPr/>
          <p:nvPr/>
        </p:nvGrpSpPr>
        <p:grpSpPr>
          <a:xfrm>
            <a:off x="1395816" y="4219049"/>
            <a:ext cx="676000" cy="742238"/>
            <a:chOff x="950059" y="6056126"/>
            <a:chExt cx="1740102" cy="457601"/>
          </a:xfrm>
        </p:grpSpPr>
        <p:cxnSp>
          <p:nvCxnSpPr>
            <p:cNvPr id="408" name="Connecteur droit 407">
              <a:extLst>
                <a:ext uri="{FF2B5EF4-FFF2-40B4-BE49-F238E27FC236}">
                  <a16:creationId xmlns:a16="http://schemas.microsoft.com/office/drawing/2014/main" id="{A8CB17F0-EC7B-49F6-89A2-2BFFB270C2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0059" y="6076705"/>
              <a:ext cx="1740102" cy="43702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Connecteur droit 408">
              <a:extLst>
                <a:ext uri="{FF2B5EF4-FFF2-40B4-BE49-F238E27FC236}">
                  <a16:creationId xmlns:a16="http://schemas.microsoft.com/office/drawing/2014/main" id="{ADE7B63B-7FD5-4146-B808-A10823B8FE3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50059" y="6056126"/>
              <a:ext cx="1740102" cy="4477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1" name="ZoneTexte 400">
            <a:extLst>
              <a:ext uri="{FF2B5EF4-FFF2-40B4-BE49-F238E27FC236}">
                <a16:creationId xmlns:a16="http://schemas.microsoft.com/office/drawing/2014/main" id="{58020B2C-1A33-4A72-B4F3-D03D485916F2}"/>
              </a:ext>
            </a:extLst>
          </p:cNvPr>
          <p:cNvSpPr txBox="1"/>
          <p:nvPr/>
        </p:nvSpPr>
        <p:spPr>
          <a:xfrm>
            <a:off x="3342866" y="4585526"/>
            <a:ext cx="8040773" cy="83099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fr-FR" sz="1600" b="1" u="sng" dirty="0"/>
              <a:t>Posologies :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fr-FR" sz="1600" dirty="0"/>
          </a:p>
          <a:p>
            <a:pPr>
              <a:buClr>
                <a:schemeClr val="accent2"/>
              </a:buClr>
            </a:pPr>
            <a:endParaRPr lang="fr-FR"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D26CC8-47ED-4AEA-8380-B2823DEA1590}"/>
              </a:ext>
            </a:extLst>
          </p:cNvPr>
          <p:cNvSpPr/>
          <p:nvPr/>
        </p:nvSpPr>
        <p:spPr>
          <a:xfrm>
            <a:off x="3429450" y="4971205"/>
            <a:ext cx="3095944" cy="138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altLang="fr-FR" sz="1100" dirty="0" err="1">
                <a:ea typeface="ＭＳ Ｐゴシック" panose="020B0600070205080204" pitchFamily="34" charset="-128"/>
              </a:rPr>
              <a:t>Caspofungine</a:t>
            </a:r>
            <a:r>
              <a:rPr lang="fr-FR" altLang="fr-FR" sz="1100" dirty="0">
                <a:ea typeface="ＭＳ Ｐゴシック" panose="020B0600070205080204" pitchFamily="34" charset="-128"/>
              </a:rPr>
              <a:t> :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fr-FR" altLang="fr-FR" sz="1100" dirty="0">
                <a:ea typeface="ＭＳ Ｐゴシック" panose="020B0600070205080204" pitchFamily="34" charset="-128"/>
              </a:rPr>
              <a:t>Dose de charge : 70 mg J1 puis 50mg/j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fr-FR" altLang="fr-FR" sz="1100" dirty="0">
                <a:ea typeface="ＭＳ Ｐゴシック" panose="020B0600070205080204" pitchFamily="34" charset="-128"/>
              </a:rPr>
              <a:t>Garder dose à 70mg/j si poids élevé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fr-FR" altLang="fr-FR" sz="1100" dirty="0">
                <a:ea typeface="ＭＳ Ｐゴシック" panose="020B0600070205080204" pitchFamily="34" charset="-128"/>
              </a:rPr>
              <a:t>1 perfusion/j</a:t>
            </a:r>
          </a:p>
          <a:p>
            <a:pPr lvl="4"/>
            <a:endParaRPr lang="fr-FR" altLang="fr-FR" sz="1100" dirty="0"/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A2674032-9273-49C2-90BC-87D6883FE8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21813"/>
              </p:ext>
            </p:extLst>
          </p:nvPr>
        </p:nvGraphicFramePr>
        <p:xfrm>
          <a:off x="6654205" y="4659719"/>
          <a:ext cx="5047608" cy="172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2536">
                  <a:extLst>
                    <a:ext uri="{9D8B030D-6E8A-4147-A177-3AD203B41FA5}">
                      <a16:colId xmlns:a16="http://schemas.microsoft.com/office/drawing/2014/main" val="2213130337"/>
                    </a:ext>
                  </a:extLst>
                </a:gridCol>
                <a:gridCol w="1682536">
                  <a:extLst>
                    <a:ext uri="{9D8B030D-6E8A-4147-A177-3AD203B41FA5}">
                      <a16:colId xmlns:a16="http://schemas.microsoft.com/office/drawing/2014/main" val="2340152171"/>
                    </a:ext>
                  </a:extLst>
                </a:gridCol>
                <a:gridCol w="1682536">
                  <a:extLst>
                    <a:ext uri="{9D8B030D-6E8A-4147-A177-3AD203B41FA5}">
                      <a16:colId xmlns:a16="http://schemas.microsoft.com/office/drawing/2014/main" val="2482184350"/>
                    </a:ext>
                  </a:extLst>
                </a:gridCol>
              </a:tblGrid>
              <a:tr h="190611">
                <a:tc gridSpan="3">
                  <a:txBody>
                    <a:bodyPr/>
                    <a:lstStyle/>
                    <a:p>
                      <a:pPr algn="ctr"/>
                      <a:r>
                        <a:rPr lang="fr-FR" sz="1100" dirty="0" err="1"/>
                        <a:t>Micafungine</a:t>
                      </a:r>
                      <a:endParaRPr lang="fr-FR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804163"/>
                  </a:ext>
                </a:extLst>
              </a:tr>
              <a:tr h="190611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Indication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&gt; 40 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&lt; 40 kg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0597670"/>
                  </a:ext>
                </a:extLst>
              </a:tr>
              <a:tr h="190611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Candidose invasive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100 mg/j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2 mg/kg/j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0948957"/>
                  </a:ext>
                </a:extLst>
              </a:tr>
              <a:tr h="207142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Candidose œsophagienne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150 mg/j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3 mg/kg/j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5329015"/>
                  </a:ext>
                </a:extLst>
              </a:tr>
              <a:tr h="313947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Prévention infection à </a:t>
                      </a:r>
                      <a:r>
                        <a:rPr lang="fr-FR" sz="1100" i="1" dirty="0"/>
                        <a:t>Candida </a:t>
                      </a:r>
                      <a:r>
                        <a:rPr lang="fr-FR" sz="1100" i="0" dirty="0" err="1"/>
                        <a:t>spp</a:t>
                      </a:r>
                      <a:r>
                        <a:rPr lang="fr-FR" sz="1100" i="0" dirty="0"/>
                        <a:t>.</a:t>
                      </a:r>
                      <a:endParaRPr lang="fr-FR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50 mg/j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1 mg/kg/j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6452216"/>
                  </a:ext>
                </a:extLst>
              </a:tr>
              <a:tr h="190611">
                <a:tc gridSpan="3">
                  <a:txBody>
                    <a:bodyPr/>
                    <a:lstStyle/>
                    <a:p>
                      <a:pPr algn="ctr"/>
                      <a:r>
                        <a:rPr lang="fr-FR" sz="1100" i="1" dirty="0"/>
                        <a:t>Candidose disséminée avec infection  SNC du NN : ↑ possible à 10 mg/kg/j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1677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790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" grpId="0"/>
      <p:bldP spid="400" grpId="0"/>
      <p:bldP spid="402" grpId="0" animBg="1"/>
      <p:bldP spid="405" grpId="0"/>
      <p:bldP spid="398" grpId="0"/>
      <p:bldP spid="401" grpId="0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Espace réservé du contenu 2">
            <a:extLst>
              <a:ext uri="{FF2B5EF4-FFF2-40B4-BE49-F238E27FC236}">
                <a16:creationId xmlns:a16="http://schemas.microsoft.com/office/drawing/2014/main" id="{9C5B359A-1403-495A-A6E0-B2E78D98F39F}"/>
              </a:ext>
            </a:extLst>
          </p:cNvPr>
          <p:cNvSpPr txBox="1">
            <a:spLocks/>
          </p:cNvSpPr>
          <p:nvPr/>
        </p:nvSpPr>
        <p:spPr>
          <a:xfrm>
            <a:off x="581192" y="1975000"/>
            <a:ext cx="11029615" cy="5167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 u="sng" dirty="0">
                <a:solidFill>
                  <a:schemeClr val="accent2"/>
                </a:solidFill>
              </a:rPr>
              <a:t>Spectre :</a:t>
            </a:r>
            <a:r>
              <a:rPr lang="fr-FR" sz="1600" dirty="0">
                <a:solidFill>
                  <a:schemeClr val="tx1"/>
                </a:solidFill>
              </a:rPr>
              <a:t>  R. acquise par mutation du gène de la 1,3βD-</a:t>
            </a:r>
            <a:r>
              <a:rPr lang="fr-FR" sz="1600" dirty="0" err="1">
                <a:solidFill>
                  <a:schemeClr val="tx1"/>
                </a:solidFill>
              </a:rPr>
              <a:t>glucane</a:t>
            </a:r>
            <a:r>
              <a:rPr lang="fr-FR" sz="1600" dirty="0">
                <a:solidFill>
                  <a:schemeClr val="tx1"/>
                </a:solidFill>
              </a:rPr>
              <a:t> synthase 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fr-FR" sz="1600" b="1" u="sng" dirty="0">
              <a:solidFill>
                <a:schemeClr val="accent2"/>
              </a:solidFill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47AA35-5695-4FD6-910D-B3C3802EA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04/02/2020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9F259B9-870F-4008-A93B-6097292CD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26EE-715B-4C3F-BA4A-26A4DF48614E}" type="slidenum">
              <a:rPr lang="fr-FR" smtClean="0"/>
              <a:t>25</a:t>
            </a:fld>
            <a:endParaRPr lang="fr-FR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80561C9D-66F5-413D-9D3B-A3DDFF256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fr-FR" dirty="0"/>
              <a:t>Classe pharmaceutique :</a:t>
            </a:r>
            <a:br>
              <a:rPr lang="fr-FR" dirty="0"/>
            </a:br>
            <a:r>
              <a:rPr lang="fr-FR" dirty="0"/>
              <a:t> </a:t>
            </a:r>
            <a:r>
              <a:rPr lang="fr-FR" dirty="0" err="1"/>
              <a:t>echinocandines</a:t>
            </a:r>
            <a:endParaRPr lang="fr-FR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29A3144-1AAF-4F3C-A6B9-3A1B27FF82D2}"/>
              </a:ext>
            </a:extLst>
          </p:cNvPr>
          <p:cNvSpPr/>
          <p:nvPr/>
        </p:nvSpPr>
        <p:spPr>
          <a:xfrm>
            <a:off x="7265092" y="2499624"/>
            <a:ext cx="3185658" cy="3102429"/>
          </a:xfrm>
          <a:prstGeom prst="rect">
            <a:avLst/>
          </a:prstGeom>
          <a:solidFill>
            <a:srgbClr val="46BE82"/>
          </a:solidFill>
          <a:ln>
            <a:solidFill>
              <a:srgbClr val="46BE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u="sng" dirty="0"/>
              <a:t>Fongicide :</a:t>
            </a:r>
          </a:p>
          <a:p>
            <a:endParaRPr lang="fr-FR" u="sng" dirty="0"/>
          </a:p>
          <a:p>
            <a:pPr lvl="1"/>
            <a:r>
              <a:rPr lang="fr-FR" b="1" i="1" u="sng" dirty="0"/>
              <a:t>Candida</a:t>
            </a:r>
            <a:r>
              <a:rPr lang="fr-FR" b="1" u="sng" dirty="0"/>
              <a:t> </a:t>
            </a:r>
            <a:r>
              <a:rPr lang="fr-FR" b="1" u="sng" dirty="0" err="1"/>
              <a:t>sp</a:t>
            </a:r>
            <a:r>
              <a:rPr lang="fr-FR" b="1" u="sng" dirty="0"/>
              <a:t>.</a:t>
            </a:r>
          </a:p>
          <a:p>
            <a:pPr lvl="1"/>
            <a:r>
              <a:rPr lang="fr-FR" b="1" u="sng" dirty="0"/>
              <a:t>SSD/R pour :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i="1" dirty="0"/>
              <a:t>C. </a:t>
            </a:r>
            <a:r>
              <a:rPr lang="fr-FR" i="1" dirty="0" err="1"/>
              <a:t>guillermondi</a:t>
            </a:r>
            <a:endParaRPr lang="fr-FR" i="1" dirty="0"/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i="1" dirty="0"/>
              <a:t>C. </a:t>
            </a:r>
            <a:r>
              <a:rPr lang="fr-FR" i="1" dirty="0" err="1"/>
              <a:t>lusitaniae</a:t>
            </a:r>
            <a:endParaRPr lang="fr-FR" i="1" dirty="0"/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i="1" dirty="0"/>
              <a:t>C. </a:t>
            </a:r>
            <a:r>
              <a:rPr lang="fr-FR" i="1" dirty="0" err="1"/>
              <a:t>parapsilosis</a:t>
            </a:r>
            <a:endParaRPr lang="fr-FR" i="1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fr-FR" i="1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5852931-61E6-46A6-8B2C-70FACF24194F}"/>
              </a:ext>
            </a:extLst>
          </p:cNvPr>
          <p:cNvSpPr/>
          <p:nvPr/>
        </p:nvSpPr>
        <p:spPr>
          <a:xfrm>
            <a:off x="3923142" y="2499627"/>
            <a:ext cx="3200400" cy="3102429"/>
          </a:xfrm>
          <a:prstGeom prst="rect">
            <a:avLst/>
          </a:prstGeom>
          <a:solidFill>
            <a:srgbClr val="A7D971"/>
          </a:solidFill>
          <a:ln>
            <a:solidFill>
              <a:srgbClr val="A7D9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u="sng" dirty="0"/>
              <a:t>Fongistatique :</a:t>
            </a:r>
          </a:p>
          <a:p>
            <a:endParaRPr lang="fr-FR" u="sng" dirty="0"/>
          </a:p>
          <a:p>
            <a:pPr lvl="1"/>
            <a:r>
              <a:rPr lang="fr-FR" b="1" i="1" u="sng" dirty="0"/>
              <a:t>Aspergillus </a:t>
            </a:r>
            <a:r>
              <a:rPr lang="fr-FR" b="1" u="sng" dirty="0" err="1"/>
              <a:t>sp</a:t>
            </a:r>
            <a:r>
              <a:rPr lang="fr-FR" b="1" u="sng" dirty="0"/>
              <a:t>.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F699720-747E-4F2B-A4C1-472A13B66EC3}"/>
              </a:ext>
            </a:extLst>
          </p:cNvPr>
          <p:cNvSpPr/>
          <p:nvPr/>
        </p:nvSpPr>
        <p:spPr>
          <a:xfrm>
            <a:off x="581192" y="2499625"/>
            <a:ext cx="3200400" cy="3102429"/>
          </a:xfrm>
          <a:prstGeom prst="rect">
            <a:avLst/>
          </a:prstGeom>
          <a:solidFill>
            <a:srgbClr val="FFC50D"/>
          </a:solidFill>
          <a:ln>
            <a:solidFill>
              <a:srgbClr val="FFC5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u="sng" dirty="0"/>
              <a:t>Inefficace :</a:t>
            </a:r>
          </a:p>
          <a:p>
            <a:r>
              <a:rPr lang="fr-FR" i="1" dirty="0"/>
              <a:t>Absence ou peu de BDG dans la paroi</a:t>
            </a:r>
          </a:p>
          <a:p>
            <a:r>
              <a:rPr lang="fr-FR" b="1" u="sng" dirty="0" err="1"/>
              <a:t>Basidiomycota</a:t>
            </a:r>
            <a:r>
              <a:rPr lang="fr-FR" b="1" u="sng" dirty="0"/>
              <a:t>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 err="1"/>
              <a:t>Cryptococcus</a:t>
            </a:r>
            <a:r>
              <a:rPr lang="fr-FR" dirty="0"/>
              <a:t> </a:t>
            </a:r>
            <a:r>
              <a:rPr lang="fr-FR" dirty="0" err="1"/>
              <a:t>sp</a:t>
            </a:r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 err="1"/>
              <a:t>Trichosporon</a:t>
            </a:r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/>
              <a:t>…</a:t>
            </a:r>
          </a:p>
          <a:p>
            <a:r>
              <a:rPr lang="fr-FR" b="1" u="sng" dirty="0"/>
              <a:t>Mucorales</a:t>
            </a:r>
          </a:p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58" name="Flèche : virage 57">
            <a:extLst>
              <a:ext uri="{FF2B5EF4-FFF2-40B4-BE49-F238E27FC236}">
                <a16:creationId xmlns:a16="http://schemas.microsoft.com/office/drawing/2014/main" id="{DD15E34C-EB64-46E6-BFD4-75E664F1EFCF}"/>
              </a:ext>
            </a:extLst>
          </p:cNvPr>
          <p:cNvSpPr/>
          <p:nvPr/>
        </p:nvSpPr>
        <p:spPr>
          <a:xfrm flipH="1" flipV="1">
            <a:off x="7522305" y="5602053"/>
            <a:ext cx="1506045" cy="763509"/>
          </a:xfrm>
          <a:prstGeom prst="ben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A3CE190-E92E-4817-992D-5B9F01138E26}"/>
              </a:ext>
            </a:extLst>
          </p:cNvPr>
          <p:cNvSpPr/>
          <p:nvPr/>
        </p:nvSpPr>
        <p:spPr>
          <a:xfrm>
            <a:off x="2786434" y="5829033"/>
            <a:ext cx="4536490" cy="63955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fr-FR" sz="1600" dirty="0">
                <a:solidFill>
                  <a:schemeClr val="tx1"/>
                </a:solidFill>
              </a:rPr>
              <a:t>Candidose invasive (curatif)</a:t>
            </a:r>
          </a:p>
        </p:txBody>
      </p: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1EC607D2-ED94-4BFD-931F-8D901614DC35}"/>
              </a:ext>
            </a:extLst>
          </p:cNvPr>
          <p:cNvGrpSpPr/>
          <p:nvPr/>
        </p:nvGrpSpPr>
        <p:grpSpPr>
          <a:xfrm>
            <a:off x="10492676" y="628255"/>
            <a:ext cx="1242630" cy="1168105"/>
            <a:chOff x="10492676" y="628255"/>
            <a:chExt cx="1242630" cy="1168105"/>
          </a:xfrm>
        </p:grpSpPr>
        <p:grpSp>
          <p:nvGrpSpPr>
            <p:cNvPr id="43" name="Groupe 42">
              <a:extLst>
                <a:ext uri="{FF2B5EF4-FFF2-40B4-BE49-F238E27FC236}">
                  <a16:creationId xmlns:a16="http://schemas.microsoft.com/office/drawing/2014/main" id="{06707412-D574-462A-9F9F-BAD8F3151677}"/>
                </a:ext>
              </a:extLst>
            </p:cNvPr>
            <p:cNvGrpSpPr/>
            <p:nvPr/>
          </p:nvGrpSpPr>
          <p:grpSpPr>
            <a:xfrm>
              <a:off x="10492676" y="628255"/>
              <a:ext cx="1242630" cy="1168105"/>
              <a:chOff x="10492676" y="628256"/>
              <a:chExt cx="1242630" cy="1156520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5253F98C-667C-4E0E-B848-334B12D40968}"/>
                  </a:ext>
                </a:extLst>
              </p:cNvPr>
              <p:cNvSpPr/>
              <p:nvPr/>
            </p:nvSpPr>
            <p:spPr>
              <a:xfrm>
                <a:off x="10492676" y="628256"/>
                <a:ext cx="1242630" cy="115652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50" name="Groupe 49">
                <a:extLst>
                  <a:ext uri="{FF2B5EF4-FFF2-40B4-BE49-F238E27FC236}">
                    <a16:creationId xmlns:a16="http://schemas.microsoft.com/office/drawing/2014/main" id="{11D911B3-4CFE-4D55-8205-364913914FAB}"/>
                  </a:ext>
                </a:extLst>
              </p:cNvPr>
              <p:cNvGrpSpPr/>
              <p:nvPr/>
            </p:nvGrpSpPr>
            <p:grpSpPr>
              <a:xfrm>
                <a:off x="10517241" y="628256"/>
                <a:ext cx="1173290" cy="1144152"/>
                <a:chOff x="3107682" y="2090707"/>
                <a:chExt cx="4931229" cy="4310743"/>
              </a:xfrm>
            </p:grpSpPr>
            <p:sp>
              <p:nvSpPr>
                <p:cNvPr id="52" name="Ellipse 51">
                  <a:extLst>
                    <a:ext uri="{FF2B5EF4-FFF2-40B4-BE49-F238E27FC236}">
                      <a16:creationId xmlns:a16="http://schemas.microsoft.com/office/drawing/2014/main" id="{B473CF4E-34AF-42A2-9CB7-0304F145E4B2}"/>
                    </a:ext>
                  </a:extLst>
                </p:cNvPr>
                <p:cNvSpPr/>
                <p:nvPr/>
              </p:nvSpPr>
              <p:spPr>
                <a:xfrm>
                  <a:off x="3107682" y="2090707"/>
                  <a:ext cx="4931229" cy="4310743"/>
                </a:xfrm>
                <a:prstGeom prst="ellipse">
                  <a:avLst/>
                </a:prstGeom>
                <a:solidFill>
                  <a:schemeClr val="bg1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3" name="Ellipse 52">
                  <a:extLst>
                    <a:ext uri="{FF2B5EF4-FFF2-40B4-BE49-F238E27FC236}">
                      <a16:creationId xmlns:a16="http://schemas.microsoft.com/office/drawing/2014/main" id="{7CBE5703-5939-41FA-9274-40ED0F10F710}"/>
                    </a:ext>
                  </a:extLst>
                </p:cNvPr>
                <p:cNvSpPr/>
                <p:nvPr/>
              </p:nvSpPr>
              <p:spPr>
                <a:xfrm>
                  <a:off x="3428999" y="2318657"/>
                  <a:ext cx="4294415" cy="383718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54" name="Ellipse 53">
                  <a:extLst>
                    <a:ext uri="{FF2B5EF4-FFF2-40B4-BE49-F238E27FC236}">
                      <a16:creationId xmlns:a16="http://schemas.microsoft.com/office/drawing/2014/main" id="{0D265136-3F18-4884-8FAF-4839B0B03D0A}"/>
                    </a:ext>
                  </a:extLst>
                </p:cNvPr>
                <p:cNvSpPr/>
                <p:nvPr/>
              </p:nvSpPr>
              <p:spPr>
                <a:xfrm>
                  <a:off x="3812670" y="3045204"/>
                  <a:ext cx="1325711" cy="1263055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55" name="Groupe 54">
                  <a:extLst>
                    <a:ext uri="{FF2B5EF4-FFF2-40B4-BE49-F238E27FC236}">
                      <a16:creationId xmlns:a16="http://schemas.microsoft.com/office/drawing/2014/main" id="{382FCB88-CFFE-4F48-A812-75DCFDCE97B7}"/>
                    </a:ext>
                  </a:extLst>
                </p:cNvPr>
                <p:cNvGrpSpPr/>
                <p:nvPr/>
              </p:nvGrpSpPr>
              <p:grpSpPr>
                <a:xfrm>
                  <a:off x="5145204" y="5097440"/>
                  <a:ext cx="928048" cy="416256"/>
                  <a:chOff x="5629701" y="4988257"/>
                  <a:chExt cx="928048" cy="416256"/>
                </a:xfrm>
              </p:grpSpPr>
              <p:sp>
                <p:nvSpPr>
                  <p:cNvPr id="60" name="Rectangle : coins arrondis 59">
                    <a:extLst>
                      <a:ext uri="{FF2B5EF4-FFF2-40B4-BE49-F238E27FC236}">
                        <a16:creationId xmlns:a16="http://schemas.microsoft.com/office/drawing/2014/main" id="{CA021D31-CD84-4853-BC1D-40C506D50553}"/>
                      </a:ext>
                    </a:extLst>
                  </p:cNvPr>
                  <p:cNvSpPr/>
                  <p:nvPr/>
                </p:nvSpPr>
                <p:spPr>
                  <a:xfrm>
                    <a:off x="5629701" y="4988257"/>
                    <a:ext cx="928048" cy="416256"/>
                  </a:xfrm>
                  <a:prstGeom prst="roundRect">
                    <a:avLst/>
                  </a:prstGeom>
                  <a:noFill/>
                  <a:ln w="38100"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cxnSp>
                <p:nvCxnSpPr>
                  <p:cNvPr id="62" name="Connecteur droit 61">
                    <a:extLst>
                      <a:ext uri="{FF2B5EF4-FFF2-40B4-BE49-F238E27FC236}">
                        <a16:creationId xmlns:a16="http://schemas.microsoft.com/office/drawing/2014/main" id="{BFDFF915-5FE3-4280-A7C3-7CD007523AD5}"/>
                      </a:ext>
                    </a:extLst>
                  </p:cNvPr>
                  <p:cNvCxnSpPr/>
                  <p:nvPr/>
                </p:nvCxnSpPr>
                <p:spPr>
                  <a:xfrm>
                    <a:off x="5841242" y="5001904"/>
                    <a:ext cx="0" cy="197893"/>
                  </a:xfrm>
                  <a:prstGeom prst="line">
                    <a:avLst/>
                  </a:prstGeom>
                  <a:ln w="38100"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Connecteur droit 62">
                    <a:extLst>
                      <a:ext uri="{FF2B5EF4-FFF2-40B4-BE49-F238E27FC236}">
                        <a16:creationId xmlns:a16="http://schemas.microsoft.com/office/drawing/2014/main" id="{A297D762-8562-4E4C-9444-F9878B9C65FB}"/>
                      </a:ext>
                    </a:extLst>
                  </p:cNvPr>
                  <p:cNvCxnSpPr/>
                  <p:nvPr/>
                </p:nvCxnSpPr>
                <p:spPr>
                  <a:xfrm>
                    <a:off x="5993642" y="5195248"/>
                    <a:ext cx="0" cy="197893"/>
                  </a:xfrm>
                  <a:prstGeom prst="line">
                    <a:avLst/>
                  </a:prstGeom>
                  <a:ln w="38100"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Connecteur droit 63">
                    <a:extLst>
                      <a:ext uri="{FF2B5EF4-FFF2-40B4-BE49-F238E27FC236}">
                        <a16:creationId xmlns:a16="http://schemas.microsoft.com/office/drawing/2014/main" id="{343AF39F-8289-4851-AD70-0009D7E103AE}"/>
                      </a:ext>
                    </a:extLst>
                  </p:cNvPr>
                  <p:cNvCxnSpPr/>
                  <p:nvPr/>
                </p:nvCxnSpPr>
                <p:spPr>
                  <a:xfrm>
                    <a:off x="6143770" y="4997352"/>
                    <a:ext cx="0" cy="197893"/>
                  </a:xfrm>
                  <a:prstGeom prst="line">
                    <a:avLst/>
                  </a:prstGeom>
                  <a:ln w="38100"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Connecteur droit 64">
                    <a:extLst>
                      <a:ext uri="{FF2B5EF4-FFF2-40B4-BE49-F238E27FC236}">
                        <a16:creationId xmlns:a16="http://schemas.microsoft.com/office/drawing/2014/main" id="{A817A623-937D-4A7A-AC4B-2507CED46218}"/>
                      </a:ext>
                    </a:extLst>
                  </p:cNvPr>
                  <p:cNvCxnSpPr/>
                  <p:nvPr/>
                </p:nvCxnSpPr>
                <p:spPr>
                  <a:xfrm>
                    <a:off x="6259774" y="5188424"/>
                    <a:ext cx="0" cy="197893"/>
                  </a:xfrm>
                  <a:prstGeom prst="line">
                    <a:avLst/>
                  </a:prstGeom>
                  <a:ln w="38100"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Connecteur droit 65">
                    <a:extLst>
                      <a:ext uri="{FF2B5EF4-FFF2-40B4-BE49-F238E27FC236}">
                        <a16:creationId xmlns:a16="http://schemas.microsoft.com/office/drawing/2014/main" id="{CDD50A7C-F09F-4D64-8FBE-B6588A0A9ED2}"/>
                      </a:ext>
                    </a:extLst>
                  </p:cNvPr>
                  <p:cNvCxnSpPr/>
                  <p:nvPr/>
                </p:nvCxnSpPr>
                <p:spPr>
                  <a:xfrm>
                    <a:off x="6444017" y="4990529"/>
                    <a:ext cx="0" cy="197893"/>
                  </a:xfrm>
                  <a:prstGeom prst="line">
                    <a:avLst/>
                  </a:prstGeom>
                  <a:ln w="38100"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6" name="Forme libre : forme 55">
                  <a:extLst>
                    <a:ext uri="{FF2B5EF4-FFF2-40B4-BE49-F238E27FC236}">
                      <a16:creationId xmlns:a16="http://schemas.microsoft.com/office/drawing/2014/main" id="{B9456D60-9AB0-4C88-BD71-3DB83B9CE8AB}"/>
                    </a:ext>
                  </a:extLst>
                </p:cNvPr>
                <p:cNvSpPr/>
                <p:nvPr/>
              </p:nvSpPr>
              <p:spPr>
                <a:xfrm>
                  <a:off x="4200645" y="4278484"/>
                  <a:ext cx="1194146" cy="585907"/>
                </a:xfrm>
                <a:custGeom>
                  <a:avLst/>
                  <a:gdLst>
                    <a:gd name="connsiteX0" fmla="*/ 471075 w 1708215"/>
                    <a:gd name="connsiteY0" fmla="*/ 523268 h 1057828"/>
                    <a:gd name="connsiteX1" fmla="*/ 1139816 w 1708215"/>
                    <a:gd name="connsiteY1" fmla="*/ 25124 h 1057828"/>
                    <a:gd name="connsiteX2" fmla="*/ 1303589 w 1708215"/>
                    <a:gd name="connsiteY2" fmla="*/ 107011 h 1057828"/>
                    <a:gd name="connsiteX3" fmla="*/ 907804 w 1708215"/>
                    <a:gd name="connsiteY3" fmla="*/ 393614 h 1057828"/>
                    <a:gd name="connsiteX4" fmla="*/ 935099 w 1708215"/>
                    <a:gd name="connsiteY4" fmla="*/ 530091 h 1057828"/>
                    <a:gd name="connsiteX5" fmla="*/ 1556072 w 1708215"/>
                    <a:gd name="connsiteY5" fmla="*/ 72891 h 1057828"/>
                    <a:gd name="connsiteX6" fmla="*/ 1624311 w 1708215"/>
                    <a:gd name="connsiteY6" fmla="*/ 216193 h 1057828"/>
                    <a:gd name="connsiteX7" fmla="*/ 532490 w 1708215"/>
                    <a:gd name="connsiteY7" fmla="*/ 1021411 h 1057828"/>
                    <a:gd name="connsiteX8" fmla="*/ 505195 w 1708215"/>
                    <a:gd name="connsiteY8" fmla="*/ 898581 h 1057828"/>
                    <a:gd name="connsiteX9" fmla="*/ 716735 w 1708215"/>
                    <a:gd name="connsiteY9" fmla="*/ 707512 h 1057828"/>
                    <a:gd name="connsiteX10" fmla="*/ 655320 w 1708215"/>
                    <a:gd name="connsiteY10" fmla="*/ 605154 h 1057828"/>
                    <a:gd name="connsiteX11" fmla="*/ 95762 w 1708215"/>
                    <a:gd name="connsiteY11" fmla="*/ 980468 h 1057828"/>
                    <a:gd name="connsiteX12" fmla="*/ 34347 w 1708215"/>
                    <a:gd name="connsiteY12" fmla="*/ 823518 h 1057828"/>
                    <a:gd name="connsiteX13" fmla="*/ 471075 w 1708215"/>
                    <a:gd name="connsiteY13" fmla="*/ 523268 h 10578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08215" h="1057828">
                      <a:moveTo>
                        <a:pt x="471075" y="523268"/>
                      </a:moveTo>
                      <a:cubicBezTo>
                        <a:pt x="655320" y="390202"/>
                        <a:pt x="1001064" y="94500"/>
                        <a:pt x="1139816" y="25124"/>
                      </a:cubicBezTo>
                      <a:cubicBezTo>
                        <a:pt x="1278568" y="-44252"/>
                        <a:pt x="1342258" y="45596"/>
                        <a:pt x="1303589" y="107011"/>
                      </a:cubicBezTo>
                      <a:cubicBezTo>
                        <a:pt x="1264920" y="168426"/>
                        <a:pt x="969219" y="323101"/>
                        <a:pt x="907804" y="393614"/>
                      </a:cubicBezTo>
                      <a:cubicBezTo>
                        <a:pt x="846389" y="464127"/>
                        <a:pt x="827054" y="583545"/>
                        <a:pt x="935099" y="530091"/>
                      </a:cubicBezTo>
                      <a:cubicBezTo>
                        <a:pt x="1043144" y="476637"/>
                        <a:pt x="1441203" y="125207"/>
                        <a:pt x="1556072" y="72891"/>
                      </a:cubicBezTo>
                      <a:cubicBezTo>
                        <a:pt x="1670941" y="20575"/>
                        <a:pt x="1794908" y="58106"/>
                        <a:pt x="1624311" y="216193"/>
                      </a:cubicBezTo>
                      <a:cubicBezTo>
                        <a:pt x="1453714" y="374280"/>
                        <a:pt x="719009" y="907680"/>
                        <a:pt x="532490" y="1021411"/>
                      </a:cubicBezTo>
                      <a:cubicBezTo>
                        <a:pt x="345971" y="1135142"/>
                        <a:pt x="474488" y="950897"/>
                        <a:pt x="505195" y="898581"/>
                      </a:cubicBezTo>
                      <a:cubicBezTo>
                        <a:pt x="535902" y="846265"/>
                        <a:pt x="691714" y="756417"/>
                        <a:pt x="716735" y="707512"/>
                      </a:cubicBezTo>
                      <a:cubicBezTo>
                        <a:pt x="741756" y="658608"/>
                        <a:pt x="758815" y="559661"/>
                        <a:pt x="655320" y="605154"/>
                      </a:cubicBezTo>
                      <a:cubicBezTo>
                        <a:pt x="551825" y="650647"/>
                        <a:pt x="199257" y="944074"/>
                        <a:pt x="95762" y="980468"/>
                      </a:cubicBezTo>
                      <a:cubicBezTo>
                        <a:pt x="-7733" y="1016862"/>
                        <a:pt x="-25930" y="898581"/>
                        <a:pt x="34347" y="823518"/>
                      </a:cubicBezTo>
                      <a:cubicBezTo>
                        <a:pt x="94624" y="748455"/>
                        <a:pt x="286830" y="656334"/>
                        <a:pt x="471075" y="52326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7" name="Forme libre : forme 56">
                  <a:extLst>
                    <a:ext uri="{FF2B5EF4-FFF2-40B4-BE49-F238E27FC236}">
                      <a16:creationId xmlns:a16="http://schemas.microsoft.com/office/drawing/2014/main" id="{443F2F97-CF71-4A95-BEF0-F0D4E742C907}"/>
                    </a:ext>
                  </a:extLst>
                </p:cNvPr>
                <p:cNvSpPr/>
                <p:nvPr/>
              </p:nvSpPr>
              <p:spPr>
                <a:xfrm rot="16671625">
                  <a:off x="4797718" y="2937600"/>
                  <a:ext cx="1194146" cy="585907"/>
                </a:xfrm>
                <a:custGeom>
                  <a:avLst/>
                  <a:gdLst>
                    <a:gd name="connsiteX0" fmla="*/ 471075 w 1708215"/>
                    <a:gd name="connsiteY0" fmla="*/ 523268 h 1057828"/>
                    <a:gd name="connsiteX1" fmla="*/ 1139816 w 1708215"/>
                    <a:gd name="connsiteY1" fmla="*/ 25124 h 1057828"/>
                    <a:gd name="connsiteX2" fmla="*/ 1303589 w 1708215"/>
                    <a:gd name="connsiteY2" fmla="*/ 107011 h 1057828"/>
                    <a:gd name="connsiteX3" fmla="*/ 907804 w 1708215"/>
                    <a:gd name="connsiteY3" fmla="*/ 393614 h 1057828"/>
                    <a:gd name="connsiteX4" fmla="*/ 935099 w 1708215"/>
                    <a:gd name="connsiteY4" fmla="*/ 530091 h 1057828"/>
                    <a:gd name="connsiteX5" fmla="*/ 1556072 w 1708215"/>
                    <a:gd name="connsiteY5" fmla="*/ 72891 h 1057828"/>
                    <a:gd name="connsiteX6" fmla="*/ 1624311 w 1708215"/>
                    <a:gd name="connsiteY6" fmla="*/ 216193 h 1057828"/>
                    <a:gd name="connsiteX7" fmla="*/ 532490 w 1708215"/>
                    <a:gd name="connsiteY7" fmla="*/ 1021411 h 1057828"/>
                    <a:gd name="connsiteX8" fmla="*/ 505195 w 1708215"/>
                    <a:gd name="connsiteY8" fmla="*/ 898581 h 1057828"/>
                    <a:gd name="connsiteX9" fmla="*/ 716735 w 1708215"/>
                    <a:gd name="connsiteY9" fmla="*/ 707512 h 1057828"/>
                    <a:gd name="connsiteX10" fmla="*/ 655320 w 1708215"/>
                    <a:gd name="connsiteY10" fmla="*/ 605154 h 1057828"/>
                    <a:gd name="connsiteX11" fmla="*/ 95762 w 1708215"/>
                    <a:gd name="connsiteY11" fmla="*/ 980468 h 1057828"/>
                    <a:gd name="connsiteX12" fmla="*/ 34347 w 1708215"/>
                    <a:gd name="connsiteY12" fmla="*/ 823518 h 1057828"/>
                    <a:gd name="connsiteX13" fmla="*/ 471075 w 1708215"/>
                    <a:gd name="connsiteY13" fmla="*/ 523268 h 10578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08215" h="1057828">
                      <a:moveTo>
                        <a:pt x="471075" y="523268"/>
                      </a:moveTo>
                      <a:cubicBezTo>
                        <a:pt x="655320" y="390202"/>
                        <a:pt x="1001064" y="94500"/>
                        <a:pt x="1139816" y="25124"/>
                      </a:cubicBezTo>
                      <a:cubicBezTo>
                        <a:pt x="1278568" y="-44252"/>
                        <a:pt x="1342258" y="45596"/>
                        <a:pt x="1303589" y="107011"/>
                      </a:cubicBezTo>
                      <a:cubicBezTo>
                        <a:pt x="1264920" y="168426"/>
                        <a:pt x="969219" y="323101"/>
                        <a:pt x="907804" y="393614"/>
                      </a:cubicBezTo>
                      <a:cubicBezTo>
                        <a:pt x="846389" y="464127"/>
                        <a:pt x="827054" y="583545"/>
                        <a:pt x="935099" y="530091"/>
                      </a:cubicBezTo>
                      <a:cubicBezTo>
                        <a:pt x="1043144" y="476637"/>
                        <a:pt x="1441203" y="125207"/>
                        <a:pt x="1556072" y="72891"/>
                      </a:cubicBezTo>
                      <a:cubicBezTo>
                        <a:pt x="1670941" y="20575"/>
                        <a:pt x="1794908" y="58106"/>
                        <a:pt x="1624311" y="216193"/>
                      </a:cubicBezTo>
                      <a:cubicBezTo>
                        <a:pt x="1453714" y="374280"/>
                        <a:pt x="719009" y="907680"/>
                        <a:pt x="532490" y="1021411"/>
                      </a:cubicBezTo>
                      <a:cubicBezTo>
                        <a:pt x="345971" y="1135142"/>
                        <a:pt x="474488" y="950897"/>
                        <a:pt x="505195" y="898581"/>
                      </a:cubicBezTo>
                      <a:cubicBezTo>
                        <a:pt x="535902" y="846265"/>
                        <a:pt x="691714" y="756417"/>
                        <a:pt x="716735" y="707512"/>
                      </a:cubicBezTo>
                      <a:cubicBezTo>
                        <a:pt x="741756" y="658608"/>
                        <a:pt x="758815" y="559661"/>
                        <a:pt x="655320" y="605154"/>
                      </a:cubicBezTo>
                      <a:cubicBezTo>
                        <a:pt x="551825" y="650647"/>
                        <a:pt x="199257" y="944074"/>
                        <a:pt x="95762" y="980468"/>
                      </a:cubicBezTo>
                      <a:cubicBezTo>
                        <a:pt x="-7733" y="1016862"/>
                        <a:pt x="-25930" y="898581"/>
                        <a:pt x="34347" y="823518"/>
                      </a:cubicBezTo>
                      <a:cubicBezTo>
                        <a:pt x="94624" y="748455"/>
                        <a:pt x="286830" y="656334"/>
                        <a:pt x="471075" y="52326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51" name="Flèche : droite 50">
                <a:extLst>
                  <a:ext uri="{FF2B5EF4-FFF2-40B4-BE49-F238E27FC236}">
                    <a16:creationId xmlns:a16="http://schemas.microsoft.com/office/drawing/2014/main" id="{0EF52708-0F47-478B-961E-D294CD41EA65}"/>
                  </a:ext>
                </a:extLst>
              </p:cNvPr>
              <p:cNvSpPr/>
              <p:nvPr/>
            </p:nvSpPr>
            <p:spPr>
              <a:xfrm rot="19923253">
                <a:off x="11224293" y="859577"/>
                <a:ext cx="297140" cy="250971"/>
              </a:xfrm>
              <a:prstGeom prst="rightArrow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48" name="Ellipse 47">
              <a:extLst>
                <a:ext uri="{FF2B5EF4-FFF2-40B4-BE49-F238E27FC236}">
                  <a16:creationId xmlns:a16="http://schemas.microsoft.com/office/drawing/2014/main" id="{30B720A1-ED1A-4813-A3AA-382D77B474D9}"/>
                </a:ext>
              </a:extLst>
            </p:cNvPr>
            <p:cNvSpPr/>
            <p:nvPr/>
          </p:nvSpPr>
          <p:spPr>
            <a:xfrm>
              <a:off x="11529137" y="802657"/>
              <a:ext cx="120246" cy="121903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5C651E34-2274-476B-BB7B-43F254BE0257}"/>
              </a:ext>
            </a:extLst>
          </p:cNvPr>
          <p:cNvSpPr/>
          <p:nvPr/>
        </p:nvSpPr>
        <p:spPr>
          <a:xfrm>
            <a:off x="7989903" y="585927"/>
            <a:ext cx="2498117" cy="1237069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Cible :</a:t>
            </a:r>
          </a:p>
          <a:p>
            <a:pPr algn="ctr"/>
            <a:r>
              <a:rPr lang="fr-FR" dirty="0"/>
              <a:t>Paroi (</a:t>
            </a:r>
            <a:r>
              <a:rPr lang="el-GR" dirty="0"/>
              <a:t>β</a:t>
            </a:r>
            <a:r>
              <a:rPr lang="fr-FR" dirty="0"/>
              <a:t>D-glucanes)</a:t>
            </a:r>
          </a:p>
        </p:txBody>
      </p:sp>
      <p:sp>
        <p:nvSpPr>
          <p:cNvPr id="61" name="Explosion : 8 points 60">
            <a:extLst>
              <a:ext uri="{FF2B5EF4-FFF2-40B4-BE49-F238E27FC236}">
                <a16:creationId xmlns:a16="http://schemas.microsoft.com/office/drawing/2014/main" id="{71BE3873-537D-4196-B98F-D4962297F22C}"/>
              </a:ext>
            </a:extLst>
          </p:cNvPr>
          <p:cNvSpPr/>
          <p:nvPr/>
        </p:nvSpPr>
        <p:spPr>
          <a:xfrm rot="700225">
            <a:off x="8576055" y="1725680"/>
            <a:ext cx="3229113" cy="2418974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accent3"/>
                </a:solidFill>
              </a:rPr>
              <a:t>ACTION </a:t>
            </a:r>
          </a:p>
          <a:p>
            <a:pPr algn="ctr"/>
            <a:r>
              <a:rPr lang="fr-FR" sz="1600" b="1" dirty="0">
                <a:solidFill>
                  <a:schemeClr val="accent3"/>
                </a:solidFill>
              </a:rPr>
              <a:t>ANTI-BIOFILM</a:t>
            </a:r>
          </a:p>
        </p:txBody>
      </p:sp>
    </p:spTree>
    <p:extLst>
      <p:ext uri="{BB962C8B-B14F-4D97-AF65-F5344CB8AC3E}">
        <p14:creationId xmlns:p14="http://schemas.microsoft.com/office/powerpoint/2010/main" val="159838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ZoneTexte 122">
            <a:extLst>
              <a:ext uri="{FF2B5EF4-FFF2-40B4-BE49-F238E27FC236}">
                <a16:creationId xmlns:a16="http://schemas.microsoft.com/office/drawing/2014/main" id="{C57647BC-6C6E-400D-A144-341457AC831F}"/>
              </a:ext>
            </a:extLst>
          </p:cNvPr>
          <p:cNvSpPr txBox="1"/>
          <p:nvPr/>
        </p:nvSpPr>
        <p:spPr>
          <a:xfrm>
            <a:off x="3231061" y="4198255"/>
            <a:ext cx="8882313" cy="181588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fr-FR" sz="1600" b="1" u="sng" dirty="0"/>
              <a:t>Principaux effets indésirables :</a:t>
            </a:r>
            <a:r>
              <a:rPr lang="fr-FR" sz="1600" b="1" dirty="0"/>
              <a:t> </a:t>
            </a:r>
          </a:p>
          <a:p>
            <a:pPr>
              <a:buClr>
                <a:schemeClr val="accent2"/>
              </a:buClr>
            </a:pPr>
            <a:r>
              <a:rPr lang="fr-FR" sz="1600" b="1" dirty="0"/>
              <a:t>Toxicité dose dépendante → Dosage au pic (2h après administration)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1600" dirty="0" err="1"/>
              <a:t>Hématotoxicité</a:t>
            </a:r>
            <a:endParaRPr lang="fr-FR" sz="16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1600" dirty="0"/>
              <a:t>Toxicité hépatique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fr-FR" sz="1600" dirty="0"/>
          </a:p>
          <a:p>
            <a:pPr>
              <a:buClr>
                <a:schemeClr val="accent2"/>
              </a:buClr>
            </a:pPr>
            <a:endParaRPr lang="fr-FR" sz="1600" dirty="0"/>
          </a:p>
          <a:p>
            <a:pPr>
              <a:buClr>
                <a:schemeClr val="accent2"/>
              </a:buClr>
            </a:pPr>
            <a:endParaRPr lang="fr-FR" sz="16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Classe pharmaceutique : </a:t>
            </a:r>
            <a:br>
              <a:rPr lang="fr-FR" dirty="0"/>
            </a:br>
            <a:r>
              <a:rPr lang="fr-FR" dirty="0" err="1"/>
              <a:t>Fluoropyrimidines</a:t>
            </a:r>
            <a:endParaRPr lang="fr-FR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5EC711F5-33C5-415F-8492-07595590FCF2}"/>
              </a:ext>
            </a:extLst>
          </p:cNvPr>
          <p:cNvGrpSpPr/>
          <p:nvPr/>
        </p:nvGrpSpPr>
        <p:grpSpPr>
          <a:xfrm>
            <a:off x="10492676" y="628256"/>
            <a:ext cx="1240090" cy="1168106"/>
            <a:chOff x="10492676" y="628256"/>
            <a:chExt cx="1242630" cy="11565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00D2742-0716-4373-8D85-E7F33F93359A}"/>
                </a:ext>
              </a:extLst>
            </p:cNvPr>
            <p:cNvSpPr/>
            <p:nvPr/>
          </p:nvSpPr>
          <p:spPr>
            <a:xfrm>
              <a:off x="10492676" y="628256"/>
              <a:ext cx="1242630" cy="115652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A17EACC0-DA91-4DCF-B531-D89EDBE4561B}"/>
                </a:ext>
              </a:extLst>
            </p:cNvPr>
            <p:cNvGrpSpPr/>
            <p:nvPr/>
          </p:nvGrpSpPr>
          <p:grpSpPr>
            <a:xfrm>
              <a:off x="10517241" y="628256"/>
              <a:ext cx="1173290" cy="1144152"/>
              <a:chOff x="3107682" y="2090707"/>
              <a:chExt cx="4931229" cy="4310743"/>
            </a:xfrm>
          </p:grpSpPr>
          <p:sp>
            <p:nvSpPr>
              <p:cNvPr id="6" name="Ellipse 5">
                <a:extLst>
                  <a:ext uri="{FF2B5EF4-FFF2-40B4-BE49-F238E27FC236}">
                    <a16:creationId xmlns:a16="http://schemas.microsoft.com/office/drawing/2014/main" id="{E82120B4-DD64-4424-B89A-40CE1D094CCD}"/>
                  </a:ext>
                </a:extLst>
              </p:cNvPr>
              <p:cNvSpPr/>
              <p:nvPr/>
            </p:nvSpPr>
            <p:spPr>
              <a:xfrm>
                <a:off x="3107682" y="2090707"/>
                <a:ext cx="4931229" cy="4310743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" name="Ellipse 7">
                <a:extLst>
                  <a:ext uri="{FF2B5EF4-FFF2-40B4-BE49-F238E27FC236}">
                    <a16:creationId xmlns:a16="http://schemas.microsoft.com/office/drawing/2014/main" id="{DB9F21B2-9C9B-4ACC-B5EA-328B081FE6AE}"/>
                  </a:ext>
                </a:extLst>
              </p:cNvPr>
              <p:cNvSpPr/>
              <p:nvPr/>
            </p:nvSpPr>
            <p:spPr>
              <a:xfrm>
                <a:off x="3428999" y="2318657"/>
                <a:ext cx="4294415" cy="38371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" name="Ellipse 8">
                <a:extLst>
                  <a:ext uri="{FF2B5EF4-FFF2-40B4-BE49-F238E27FC236}">
                    <a16:creationId xmlns:a16="http://schemas.microsoft.com/office/drawing/2014/main" id="{81E5F86C-63C5-4784-9703-6854033B8EB5}"/>
                  </a:ext>
                </a:extLst>
              </p:cNvPr>
              <p:cNvSpPr/>
              <p:nvPr/>
            </p:nvSpPr>
            <p:spPr>
              <a:xfrm>
                <a:off x="3812670" y="3045204"/>
                <a:ext cx="1325711" cy="1263055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40" name="Groupe 39">
                <a:extLst>
                  <a:ext uri="{FF2B5EF4-FFF2-40B4-BE49-F238E27FC236}">
                    <a16:creationId xmlns:a16="http://schemas.microsoft.com/office/drawing/2014/main" id="{FB328E5E-C5A4-44BD-A7D1-4DAA38A47DC8}"/>
                  </a:ext>
                </a:extLst>
              </p:cNvPr>
              <p:cNvGrpSpPr/>
              <p:nvPr/>
            </p:nvGrpSpPr>
            <p:grpSpPr>
              <a:xfrm>
                <a:off x="5145204" y="5097440"/>
                <a:ext cx="928048" cy="416256"/>
                <a:chOff x="5629701" y="4988257"/>
                <a:chExt cx="928048" cy="416256"/>
              </a:xfrm>
            </p:grpSpPr>
            <p:sp>
              <p:nvSpPr>
                <p:cNvPr id="10" name="Rectangle : coins arrondis 9">
                  <a:extLst>
                    <a:ext uri="{FF2B5EF4-FFF2-40B4-BE49-F238E27FC236}">
                      <a16:creationId xmlns:a16="http://schemas.microsoft.com/office/drawing/2014/main" id="{C86101CF-637A-4BD0-B1A3-EC9F2F5FEA90}"/>
                    </a:ext>
                  </a:extLst>
                </p:cNvPr>
                <p:cNvSpPr/>
                <p:nvPr/>
              </p:nvSpPr>
              <p:spPr>
                <a:xfrm>
                  <a:off x="5629701" y="4988257"/>
                  <a:ext cx="928048" cy="416256"/>
                </a:xfrm>
                <a:prstGeom prst="roundRect">
                  <a:avLst/>
                </a:prstGeom>
                <a:noFill/>
                <a:ln w="3810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12" name="Connecteur droit 11">
                  <a:extLst>
                    <a:ext uri="{FF2B5EF4-FFF2-40B4-BE49-F238E27FC236}">
                      <a16:creationId xmlns:a16="http://schemas.microsoft.com/office/drawing/2014/main" id="{74548A20-7612-45F4-8172-CEDCD3A7FF39}"/>
                    </a:ext>
                  </a:extLst>
                </p:cNvPr>
                <p:cNvCxnSpPr/>
                <p:nvPr/>
              </p:nvCxnSpPr>
              <p:spPr>
                <a:xfrm>
                  <a:off x="5841242" y="5001904"/>
                  <a:ext cx="0" cy="197893"/>
                </a:xfrm>
                <a:prstGeom prst="line">
                  <a:avLst/>
                </a:prstGeom>
                <a:ln w="3810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necteur droit 12">
                  <a:extLst>
                    <a:ext uri="{FF2B5EF4-FFF2-40B4-BE49-F238E27FC236}">
                      <a16:creationId xmlns:a16="http://schemas.microsoft.com/office/drawing/2014/main" id="{39F8ABD5-4E47-431E-8668-327EB5392CDF}"/>
                    </a:ext>
                  </a:extLst>
                </p:cNvPr>
                <p:cNvCxnSpPr/>
                <p:nvPr/>
              </p:nvCxnSpPr>
              <p:spPr>
                <a:xfrm>
                  <a:off x="5993642" y="5195248"/>
                  <a:ext cx="0" cy="197893"/>
                </a:xfrm>
                <a:prstGeom prst="line">
                  <a:avLst/>
                </a:prstGeom>
                <a:ln w="3810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necteur droit 13">
                  <a:extLst>
                    <a:ext uri="{FF2B5EF4-FFF2-40B4-BE49-F238E27FC236}">
                      <a16:creationId xmlns:a16="http://schemas.microsoft.com/office/drawing/2014/main" id="{4C7C47DD-A604-401F-A00A-DF67327BA996}"/>
                    </a:ext>
                  </a:extLst>
                </p:cNvPr>
                <p:cNvCxnSpPr/>
                <p:nvPr/>
              </p:nvCxnSpPr>
              <p:spPr>
                <a:xfrm>
                  <a:off x="6143770" y="4997352"/>
                  <a:ext cx="0" cy="197893"/>
                </a:xfrm>
                <a:prstGeom prst="line">
                  <a:avLst/>
                </a:prstGeom>
                <a:ln w="3810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Connecteur droit 14">
                  <a:extLst>
                    <a:ext uri="{FF2B5EF4-FFF2-40B4-BE49-F238E27FC236}">
                      <a16:creationId xmlns:a16="http://schemas.microsoft.com/office/drawing/2014/main" id="{0CD956C7-9CB8-4465-BC88-C0831618B5F2}"/>
                    </a:ext>
                  </a:extLst>
                </p:cNvPr>
                <p:cNvCxnSpPr/>
                <p:nvPr/>
              </p:nvCxnSpPr>
              <p:spPr>
                <a:xfrm>
                  <a:off x="6259774" y="5188424"/>
                  <a:ext cx="0" cy="197893"/>
                </a:xfrm>
                <a:prstGeom prst="line">
                  <a:avLst/>
                </a:prstGeom>
                <a:ln w="3810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Connecteur droit 15">
                  <a:extLst>
                    <a:ext uri="{FF2B5EF4-FFF2-40B4-BE49-F238E27FC236}">
                      <a16:creationId xmlns:a16="http://schemas.microsoft.com/office/drawing/2014/main" id="{4C23E2F0-37D6-44D1-BD14-EFF870B4BEC9}"/>
                    </a:ext>
                  </a:extLst>
                </p:cNvPr>
                <p:cNvCxnSpPr/>
                <p:nvPr/>
              </p:nvCxnSpPr>
              <p:spPr>
                <a:xfrm>
                  <a:off x="6444017" y="4990529"/>
                  <a:ext cx="0" cy="197893"/>
                </a:xfrm>
                <a:prstGeom prst="line">
                  <a:avLst/>
                </a:prstGeom>
                <a:ln w="3810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Forme libre : forme 37">
                <a:extLst>
                  <a:ext uri="{FF2B5EF4-FFF2-40B4-BE49-F238E27FC236}">
                    <a16:creationId xmlns:a16="http://schemas.microsoft.com/office/drawing/2014/main" id="{02B79FBC-45E1-456D-8DC7-92F327C0B0C6}"/>
                  </a:ext>
                </a:extLst>
              </p:cNvPr>
              <p:cNvSpPr/>
              <p:nvPr/>
            </p:nvSpPr>
            <p:spPr>
              <a:xfrm>
                <a:off x="4200645" y="4278484"/>
                <a:ext cx="1194146" cy="585907"/>
              </a:xfrm>
              <a:custGeom>
                <a:avLst/>
                <a:gdLst>
                  <a:gd name="connsiteX0" fmla="*/ 471075 w 1708215"/>
                  <a:gd name="connsiteY0" fmla="*/ 523268 h 1057828"/>
                  <a:gd name="connsiteX1" fmla="*/ 1139816 w 1708215"/>
                  <a:gd name="connsiteY1" fmla="*/ 25124 h 1057828"/>
                  <a:gd name="connsiteX2" fmla="*/ 1303589 w 1708215"/>
                  <a:gd name="connsiteY2" fmla="*/ 107011 h 1057828"/>
                  <a:gd name="connsiteX3" fmla="*/ 907804 w 1708215"/>
                  <a:gd name="connsiteY3" fmla="*/ 393614 h 1057828"/>
                  <a:gd name="connsiteX4" fmla="*/ 935099 w 1708215"/>
                  <a:gd name="connsiteY4" fmla="*/ 530091 h 1057828"/>
                  <a:gd name="connsiteX5" fmla="*/ 1556072 w 1708215"/>
                  <a:gd name="connsiteY5" fmla="*/ 72891 h 1057828"/>
                  <a:gd name="connsiteX6" fmla="*/ 1624311 w 1708215"/>
                  <a:gd name="connsiteY6" fmla="*/ 216193 h 1057828"/>
                  <a:gd name="connsiteX7" fmla="*/ 532490 w 1708215"/>
                  <a:gd name="connsiteY7" fmla="*/ 1021411 h 1057828"/>
                  <a:gd name="connsiteX8" fmla="*/ 505195 w 1708215"/>
                  <a:gd name="connsiteY8" fmla="*/ 898581 h 1057828"/>
                  <a:gd name="connsiteX9" fmla="*/ 716735 w 1708215"/>
                  <a:gd name="connsiteY9" fmla="*/ 707512 h 1057828"/>
                  <a:gd name="connsiteX10" fmla="*/ 655320 w 1708215"/>
                  <a:gd name="connsiteY10" fmla="*/ 605154 h 1057828"/>
                  <a:gd name="connsiteX11" fmla="*/ 95762 w 1708215"/>
                  <a:gd name="connsiteY11" fmla="*/ 980468 h 1057828"/>
                  <a:gd name="connsiteX12" fmla="*/ 34347 w 1708215"/>
                  <a:gd name="connsiteY12" fmla="*/ 823518 h 1057828"/>
                  <a:gd name="connsiteX13" fmla="*/ 471075 w 1708215"/>
                  <a:gd name="connsiteY13" fmla="*/ 523268 h 1057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08215" h="1057828">
                    <a:moveTo>
                      <a:pt x="471075" y="523268"/>
                    </a:moveTo>
                    <a:cubicBezTo>
                      <a:pt x="655320" y="390202"/>
                      <a:pt x="1001064" y="94500"/>
                      <a:pt x="1139816" y="25124"/>
                    </a:cubicBezTo>
                    <a:cubicBezTo>
                      <a:pt x="1278568" y="-44252"/>
                      <a:pt x="1342258" y="45596"/>
                      <a:pt x="1303589" y="107011"/>
                    </a:cubicBezTo>
                    <a:cubicBezTo>
                      <a:pt x="1264920" y="168426"/>
                      <a:pt x="969219" y="323101"/>
                      <a:pt x="907804" y="393614"/>
                    </a:cubicBezTo>
                    <a:cubicBezTo>
                      <a:pt x="846389" y="464127"/>
                      <a:pt x="827054" y="583545"/>
                      <a:pt x="935099" y="530091"/>
                    </a:cubicBezTo>
                    <a:cubicBezTo>
                      <a:pt x="1043144" y="476637"/>
                      <a:pt x="1441203" y="125207"/>
                      <a:pt x="1556072" y="72891"/>
                    </a:cubicBezTo>
                    <a:cubicBezTo>
                      <a:pt x="1670941" y="20575"/>
                      <a:pt x="1794908" y="58106"/>
                      <a:pt x="1624311" y="216193"/>
                    </a:cubicBezTo>
                    <a:cubicBezTo>
                      <a:pt x="1453714" y="374280"/>
                      <a:pt x="719009" y="907680"/>
                      <a:pt x="532490" y="1021411"/>
                    </a:cubicBezTo>
                    <a:cubicBezTo>
                      <a:pt x="345971" y="1135142"/>
                      <a:pt x="474488" y="950897"/>
                      <a:pt x="505195" y="898581"/>
                    </a:cubicBezTo>
                    <a:cubicBezTo>
                      <a:pt x="535902" y="846265"/>
                      <a:pt x="691714" y="756417"/>
                      <a:pt x="716735" y="707512"/>
                    </a:cubicBezTo>
                    <a:cubicBezTo>
                      <a:pt x="741756" y="658608"/>
                      <a:pt x="758815" y="559661"/>
                      <a:pt x="655320" y="605154"/>
                    </a:cubicBezTo>
                    <a:cubicBezTo>
                      <a:pt x="551825" y="650647"/>
                      <a:pt x="199257" y="944074"/>
                      <a:pt x="95762" y="980468"/>
                    </a:cubicBezTo>
                    <a:cubicBezTo>
                      <a:pt x="-7733" y="1016862"/>
                      <a:pt x="-25930" y="898581"/>
                      <a:pt x="34347" y="823518"/>
                    </a:cubicBezTo>
                    <a:cubicBezTo>
                      <a:pt x="94624" y="748455"/>
                      <a:pt x="286830" y="656334"/>
                      <a:pt x="471075" y="52326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Forme libre : forme 38">
                <a:extLst>
                  <a:ext uri="{FF2B5EF4-FFF2-40B4-BE49-F238E27FC236}">
                    <a16:creationId xmlns:a16="http://schemas.microsoft.com/office/drawing/2014/main" id="{109373D3-04FC-43F7-8178-898D7D738E93}"/>
                  </a:ext>
                </a:extLst>
              </p:cNvPr>
              <p:cNvSpPr/>
              <p:nvPr/>
            </p:nvSpPr>
            <p:spPr>
              <a:xfrm rot="16671625">
                <a:off x="4797718" y="2937600"/>
                <a:ext cx="1194146" cy="585907"/>
              </a:xfrm>
              <a:custGeom>
                <a:avLst/>
                <a:gdLst>
                  <a:gd name="connsiteX0" fmla="*/ 471075 w 1708215"/>
                  <a:gd name="connsiteY0" fmla="*/ 523268 h 1057828"/>
                  <a:gd name="connsiteX1" fmla="*/ 1139816 w 1708215"/>
                  <a:gd name="connsiteY1" fmla="*/ 25124 h 1057828"/>
                  <a:gd name="connsiteX2" fmla="*/ 1303589 w 1708215"/>
                  <a:gd name="connsiteY2" fmla="*/ 107011 h 1057828"/>
                  <a:gd name="connsiteX3" fmla="*/ 907804 w 1708215"/>
                  <a:gd name="connsiteY3" fmla="*/ 393614 h 1057828"/>
                  <a:gd name="connsiteX4" fmla="*/ 935099 w 1708215"/>
                  <a:gd name="connsiteY4" fmla="*/ 530091 h 1057828"/>
                  <a:gd name="connsiteX5" fmla="*/ 1556072 w 1708215"/>
                  <a:gd name="connsiteY5" fmla="*/ 72891 h 1057828"/>
                  <a:gd name="connsiteX6" fmla="*/ 1624311 w 1708215"/>
                  <a:gd name="connsiteY6" fmla="*/ 216193 h 1057828"/>
                  <a:gd name="connsiteX7" fmla="*/ 532490 w 1708215"/>
                  <a:gd name="connsiteY7" fmla="*/ 1021411 h 1057828"/>
                  <a:gd name="connsiteX8" fmla="*/ 505195 w 1708215"/>
                  <a:gd name="connsiteY8" fmla="*/ 898581 h 1057828"/>
                  <a:gd name="connsiteX9" fmla="*/ 716735 w 1708215"/>
                  <a:gd name="connsiteY9" fmla="*/ 707512 h 1057828"/>
                  <a:gd name="connsiteX10" fmla="*/ 655320 w 1708215"/>
                  <a:gd name="connsiteY10" fmla="*/ 605154 h 1057828"/>
                  <a:gd name="connsiteX11" fmla="*/ 95762 w 1708215"/>
                  <a:gd name="connsiteY11" fmla="*/ 980468 h 1057828"/>
                  <a:gd name="connsiteX12" fmla="*/ 34347 w 1708215"/>
                  <a:gd name="connsiteY12" fmla="*/ 823518 h 1057828"/>
                  <a:gd name="connsiteX13" fmla="*/ 471075 w 1708215"/>
                  <a:gd name="connsiteY13" fmla="*/ 523268 h 1057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08215" h="1057828">
                    <a:moveTo>
                      <a:pt x="471075" y="523268"/>
                    </a:moveTo>
                    <a:cubicBezTo>
                      <a:pt x="655320" y="390202"/>
                      <a:pt x="1001064" y="94500"/>
                      <a:pt x="1139816" y="25124"/>
                    </a:cubicBezTo>
                    <a:cubicBezTo>
                      <a:pt x="1278568" y="-44252"/>
                      <a:pt x="1342258" y="45596"/>
                      <a:pt x="1303589" y="107011"/>
                    </a:cubicBezTo>
                    <a:cubicBezTo>
                      <a:pt x="1264920" y="168426"/>
                      <a:pt x="969219" y="323101"/>
                      <a:pt x="907804" y="393614"/>
                    </a:cubicBezTo>
                    <a:cubicBezTo>
                      <a:pt x="846389" y="464127"/>
                      <a:pt x="827054" y="583545"/>
                      <a:pt x="935099" y="530091"/>
                    </a:cubicBezTo>
                    <a:cubicBezTo>
                      <a:pt x="1043144" y="476637"/>
                      <a:pt x="1441203" y="125207"/>
                      <a:pt x="1556072" y="72891"/>
                    </a:cubicBezTo>
                    <a:cubicBezTo>
                      <a:pt x="1670941" y="20575"/>
                      <a:pt x="1794908" y="58106"/>
                      <a:pt x="1624311" y="216193"/>
                    </a:cubicBezTo>
                    <a:cubicBezTo>
                      <a:pt x="1453714" y="374280"/>
                      <a:pt x="719009" y="907680"/>
                      <a:pt x="532490" y="1021411"/>
                    </a:cubicBezTo>
                    <a:cubicBezTo>
                      <a:pt x="345971" y="1135142"/>
                      <a:pt x="474488" y="950897"/>
                      <a:pt x="505195" y="898581"/>
                    </a:cubicBezTo>
                    <a:cubicBezTo>
                      <a:pt x="535902" y="846265"/>
                      <a:pt x="691714" y="756417"/>
                      <a:pt x="716735" y="707512"/>
                    </a:cubicBezTo>
                    <a:cubicBezTo>
                      <a:pt x="741756" y="658608"/>
                      <a:pt x="758815" y="559661"/>
                      <a:pt x="655320" y="605154"/>
                    </a:cubicBezTo>
                    <a:cubicBezTo>
                      <a:pt x="551825" y="650647"/>
                      <a:pt x="199257" y="944074"/>
                      <a:pt x="95762" y="980468"/>
                    </a:cubicBezTo>
                    <a:cubicBezTo>
                      <a:pt x="-7733" y="1016862"/>
                      <a:pt x="-25930" y="898581"/>
                      <a:pt x="34347" y="823518"/>
                    </a:cubicBezTo>
                    <a:cubicBezTo>
                      <a:pt x="94624" y="748455"/>
                      <a:pt x="286830" y="656334"/>
                      <a:pt x="471075" y="52326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779" name="Flèche : droite 778">
              <a:extLst>
                <a:ext uri="{FF2B5EF4-FFF2-40B4-BE49-F238E27FC236}">
                  <a16:creationId xmlns:a16="http://schemas.microsoft.com/office/drawing/2014/main" id="{857EF55F-3824-433A-B362-52B8927D9D18}"/>
                </a:ext>
              </a:extLst>
            </p:cNvPr>
            <p:cNvSpPr/>
            <p:nvPr/>
          </p:nvSpPr>
          <p:spPr>
            <a:xfrm rot="2278700">
              <a:off x="10566786" y="839092"/>
              <a:ext cx="297140" cy="250971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76" name="Groupe 975">
            <a:extLst>
              <a:ext uri="{FF2B5EF4-FFF2-40B4-BE49-F238E27FC236}">
                <a16:creationId xmlns:a16="http://schemas.microsoft.com/office/drawing/2014/main" id="{1449B370-1FB2-49F6-A02C-88491C0C0BBB}"/>
              </a:ext>
            </a:extLst>
          </p:cNvPr>
          <p:cNvGrpSpPr/>
          <p:nvPr/>
        </p:nvGrpSpPr>
        <p:grpSpPr>
          <a:xfrm>
            <a:off x="662818" y="2082560"/>
            <a:ext cx="2546536" cy="1477459"/>
            <a:chOff x="452609" y="3439004"/>
            <a:chExt cx="2890255" cy="1581237"/>
          </a:xfrm>
        </p:grpSpPr>
        <p:grpSp>
          <p:nvGrpSpPr>
            <p:cNvPr id="945" name="Groupe 944">
              <a:extLst>
                <a:ext uri="{FF2B5EF4-FFF2-40B4-BE49-F238E27FC236}">
                  <a16:creationId xmlns:a16="http://schemas.microsoft.com/office/drawing/2014/main" id="{FC162D4A-EB42-45EA-8862-196F06362516}"/>
                </a:ext>
              </a:extLst>
            </p:cNvPr>
            <p:cNvGrpSpPr/>
            <p:nvPr/>
          </p:nvGrpSpPr>
          <p:grpSpPr>
            <a:xfrm>
              <a:off x="452609" y="3439004"/>
              <a:ext cx="2423160" cy="1340133"/>
              <a:chOff x="457200" y="3429000"/>
              <a:chExt cx="2423160" cy="1340133"/>
            </a:xfrm>
          </p:grpSpPr>
          <p:cxnSp>
            <p:nvCxnSpPr>
              <p:cNvPr id="944" name="Connecteur droit 943">
                <a:extLst>
                  <a:ext uri="{FF2B5EF4-FFF2-40B4-BE49-F238E27FC236}">
                    <a16:creationId xmlns:a16="http://schemas.microsoft.com/office/drawing/2014/main" id="{3B64B0F4-5615-4EE9-B6D7-DB46D416957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46540" y="4318265"/>
                <a:ext cx="29134" cy="71433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3" name="Connecteur droit 942">
                <a:extLst>
                  <a:ext uri="{FF2B5EF4-FFF2-40B4-BE49-F238E27FC236}">
                    <a16:creationId xmlns:a16="http://schemas.microsoft.com/office/drawing/2014/main" id="{FBCCBBCB-98D7-4A0B-A4E9-19550314CDA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67201" y="4443496"/>
                <a:ext cx="29134" cy="71433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28" name="Groupe 927">
                <a:extLst>
                  <a:ext uri="{FF2B5EF4-FFF2-40B4-BE49-F238E27FC236}">
                    <a16:creationId xmlns:a16="http://schemas.microsoft.com/office/drawing/2014/main" id="{7A950D5F-12E5-40D0-BD85-BB080EE4D305}"/>
                  </a:ext>
                </a:extLst>
              </p:cNvPr>
              <p:cNvGrpSpPr/>
              <p:nvPr/>
            </p:nvGrpSpPr>
            <p:grpSpPr>
              <a:xfrm>
                <a:off x="457200" y="3429000"/>
                <a:ext cx="2423160" cy="1303854"/>
                <a:chOff x="457200" y="3429000"/>
                <a:chExt cx="2423160" cy="1303854"/>
              </a:xfrm>
            </p:grpSpPr>
            <p:cxnSp>
              <p:nvCxnSpPr>
                <p:cNvPr id="926" name="Connecteur droit 925">
                  <a:extLst>
                    <a:ext uri="{FF2B5EF4-FFF2-40B4-BE49-F238E27FC236}">
                      <a16:creationId xmlns:a16="http://schemas.microsoft.com/office/drawing/2014/main" id="{6E256D1C-F115-4D1F-A9B7-84B3D4657C9E}"/>
                    </a:ext>
                  </a:extLst>
                </p:cNvPr>
                <p:cNvCxnSpPr>
                  <a:cxnSpLocks/>
                  <a:stCxn id="790" idx="2"/>
                </p:cNvCxnSpPr>
                <p:nvPr/>
              </p:nvCxnSpPr>
              <p:spPr>
                <a:xfrm>
                  <a:off x="1356360" y="3429226"/>
                  <a:ext cx="1531" cy="223660"/>
                </a:xfrm>
                <a:prstGeom prst="line">
                  <a:avLst/>
                </a:prstGeom>
                <a:ln w="28575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2" name="Connecteur droit 911">
                  <a:extLst>
                    <a:ext uri="{FF2B5EF4-FFF2-40B4-BE49-F238E27FC236}">
                      <a16:creationId xmlns:a16="http://schemas.microsoft.com/office/drawing/2014/main" id="{512A3DBA-E712-4D15-8865-50ED3BD1E0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374408" y="3928263"/>
                  <a:ext cx="0" cy="75156"/>
                </a:xfrm>
                <a:prstGeom prst="line">
                  <a:avLst/>
                </a:prstGeom>
                <a:ln w="28575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5" name="Connecteur droit 914">
                  <a:extLst>
                    <a:ext uri="{FF2B5EF4-FFF2-40B4-BE49-F238E27FC236}">
                      <a16:creationId xmlns:a16="http://schemas.microsoft.com/office/drawing/2014/main" id="{C6CD3007-0739-45B0-8D5B-594D94B144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498115" y="4027719"/>
                  <a:ext cx="0" cy="82901"/>
                </a:xfrm>
                <a:prstGeom prst="line">
                  <a:avLst/>
                </a:prstGeom>
                <a:ln w="28575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7" name="Connecteur droit 886">
                  <a:extLst>
                    <a:ext uri="{FF2B5EF4-FFF2-40B4-BE49-F238E27FC236}">
                      <a16:creationId xmlns:a16="http://schemas.microsoft.com/office/drawing/2014/main" id="{D3863D86-A210-4F59-8C94-66DA5668A1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644436" y="4257070"/>
                  <a:ext cx="1878" cy="80613"/>
                </a:xfrm>
                <a:prstGeom prst="line">
                  <a:avLst/>
                </a:prstGeom>
                <a:ln w="28575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7" name="Connecteur droit 876">
                  <a:extLst>
                    <a:ext uri="{FF2B5EF4-FFF2-40B4-BE49-F238E27FC236}">
                      <a16:creationId xmlns:a16="http://schemas.microsoft.com/office/drawing/2014/main" id="{CF07C2BB-81EC-4EDE-9D20-B870E7C1A8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509183" y="4326321"/>
                  <a:ext cx="679" cy="165088"/>
                </a:xfrm>
                <a:prstGeom prst="line">
                  <a:avLst/>
                </a:prstGeom>
                <a:ln w="28575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4" name="Connecteur droit 873">
                  <a:extLst>
                    <a:ext uri="{FF2B5EF4-FFF2-40B4-BE49-F238E27FC236}">
                      <a16:creationId xmlns:a16="http://schemas.microsoft.com/office/drawing/2014/main" id="{56B65149-A7D0-493B-84E5-A55E01EA67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50518" y="4320807"/>
                  <a:ext cx="48" cy="157512"/>
                </a:xfrm>
                <a:prstGeom prst="line">
                  <a:avLst/>
                </a:prstGeom>
                <a:ln w="28575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2" name="Connecteur droit 871">
                  <a:extLst>
                    <a:ext uri="{FF2B5EF4-FFF2-40B4-BE49-F238E27FC236}">
                      <a16:creationId xmlns:a16="http://schemas.microsoft.com/office/drawing/2014/main" id="{6465D830-1C27-47A3-A02D-AE5FA31DBB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09443" y="4079397"/>
                  <a:ext cx="3812" cy="202288"/>
                </a:xfrm>
                <a:prstGeom prst="line">
                  <a:avLst/>
                </a:prstGeom>
                <a:ln w="28575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2" name="Connecteur droit 851">
                  <a:extLst>
                    <a:ext uri="{FF2B5EF4-FFF2-40B4-BE49-F238E27FC236}">
                      <a16:creationId xmlns:a16="http://schemas.microsoft.com/office/drawing/2014/main" id="{B19A13B7-7FAD-4A49-8505-447A2E0EDD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32420" y="4046082"/>
                  <a:ext cx="9132" cy="474399"/>
                </a:xfrm>
                <a:prstGeom prst="line">
                  <a:avLst/>
                </a:prstGeom>
                <a:ln w="28575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1" name="Connecteur droit 850">
                  <a:extLst>
                    <a:ext uri="{FF2B5EF4-FFF2-40B4-BE49-F238E27FC236}">
                      <a16:creationId xmlns:a16="http://schemas.microsoft.com/office/drawing/2014/main" id="{FF385BA5-18D2-4348-AB75-CFFBCE1C31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243434" y="3909060"/>
                  <a:ext cx="89462" cy="709237"/>
                </a:xfrm>
                <a:prstGeom prst="line">
                  <a:avLst/>
                </a:prstGeom>
                <a:ln w="28575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8" name="Connecteur droit 847">
                  <a:extLst>
                    <a:ext uri="{FF2B5EF4-FFF2-40B4-BE49-F238E27FC236}">
                      <a16:creationId xmlns:a16="http://schemas.microsoft.com/office/drawing/2014/main" id="{EDA15503-13C5-47D5-B4AD-DA8E0E660B99}"/>
                    </a:ext>
                  </a:extLst>
                </p:cNvPr>
                <p:cNvCxnSpPr>
                  <a:cxnSpLocks/>
                  <a:stCxn id="788" idx="3"/>
                </p:cNvCxnSpPr>
                <p:nvPr/>
              </p:nvCxnSpPr>
              <p:spPr>
                <a:xfrm flipH="1">
                  <a:off x="2056419" y="3787661"/>
                  <a:ext cx="100041" cy="726308"/>
                </a:xfrm>
                <a:prstGeom prst="line">
                  <a:avLst/>
                </a:prstGeom>
                <a:ln w="28575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5" name="Connecteur droit 844">
                  <a:extLst>
                    <a:ext uri="{FF2B5EF4-FFF2-40B4-BE49-F238E27FC236}">
                      <a16:creationId xmlns:a16="http://schemas.microsoft.com/office/drawing/2014/main" id="{A39FC322-7CCF-40C6-A677-95A0CD8E11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950576" y="3894932"/>
                  <a:ext cx="45088" cy="470286"/>
                </a:xfrm>
                <a:prstGeom prst="line">
                  <a:avLst/>
                </a:prstGeom>
                <a:ln w="28575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2" name="Connecteur droit 841">
                  <a:extLst>
                    <a:ext uri="{FF2B5EF4-FFF2-40B4-BE49-F238E27FC236}">
                      <a16:creationId xmlns:a16="http://schemas.microsoft.com/office/drawing/2014/main" id="{D47573BF-1EF0-4FC8-96A5-645E1FC278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632428" y="3791487"/>
                  <a:ext cx="12007" cy="165112"/>
                </a:xfrm>
                <a:prstGeom prst="line">
                  <a:avLst/>
                </a:prstGeom>
                <a:ln w="28575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88" name="Forme libre : forme 787">
                  <a:extLst>
                    <a:ext uri="{FF2B5EF4-FFF2-40B4-BE49-F238E27FC236}">
                      <a16:creationId xmlns:a16="http://schemas.microsoft.com/office/drawing/2014/main" id="{FCF6CF2D-374F-4C2C-8FC7-F6DD016B02ED}"/>
                    </a:ext>
                  </a:extLst>
                </p:cNvPr>
                <p:cNvSpPr/>
                <p:nvPr/>
              </p:nvSpPr>
              <p:spPr>
                <a:xfrm>
                  <a:off x="548640" y="3712593"/>
                  <a:ext cx="2255520" cy="1011231"/>
                </a:xfrm>
                <a:custGeom>
                  <a:avLst/>
                  <a:gdLst>
                    <a:gd name="connsiteX0" fmla="*/ 0 w 2255520"/>
                    <a:gd name="connsiteY0" fmla="*/ 364680 h 806640"/>
                    <a:gd name="connsiteX1" fmla="*/ 327660 w 2255520"/>
                    <a:gd name="connsiteY1" fmla="*/ 6540 h 806640"/>
                    <a:gd name="connsiteX2" fmla="*/ 883920 w 2255520"/>
                    <a:gd name="connsiteY2" fmla="*/ 639000 h 806640"/>
                    <a:gd name="connsiteX3" fmla="*/ 1607820 w 2255520"/>
                    <a:gd name="connsiteY3" fmla="*/ 59880 h 806640"/>
                    <a:gd name="connsiteX4" fmla="*/ 2255520 w 2255520"/>
                    <a:gd name="connsiteY4" fmla="*/ 806640 h 806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5520" h="806640">
                      <a:moveTo>
                        <a:pt x="0" y="364680"/>
                      </a:moveTo>
                      <a:cubicBezTo>
                        <a:pt x="90170" y="162750"/>
                        <a:pt x="180340" y="-39180"/>
                        <a:pt x="327660" y="6540"/>
                      </a:cubicBezTo>
                      <a:cubicBezTo>
                        <a:pt x="474980" y="52260"/>
                        <a:pt x="670560" y="630110"/>
                        <a:pt x="883920" y="639000"/>
                      </a:cubicBezTo>
                      <a:cubicBezTo>
                        <a:pt x="1097280" y="647890"/>
                        <a:pt x="1379220" y="31940"/>
                        <a:pt x="1607820" y="59880"/>
                      </a:cubicBezTo>
                      <a:cubicBezTo>
                        <a:pt x="1836420" y="87820"/>
                        <a:pt x="2045970" y="447230"/>
                        <a:pt x="2255520" y="806640"/>
                      </a:cubicBezTo>
                    </a:path>
                  </a:pathLst>
                </a:custGeom>
                <a:ln w="28575"/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790" name="Forme libre : forme 789">
                  <a:extLst>
                    <a:ext uri="{FF2B5EF4-FFF2-40B4-BE49-F238E27FC236}">
                      <a16:creationId xmlns:a16="http://schemas.microsoft.com/office/drawing/2014/main" id="{FFF90F2C-6567-46E7-87FA-87E2A9AFA2FD}"/>
                    </a:ext>
                  </a:extLst>
                </p:cNvPr>
                <p:cNvSpPr/>
                <p:nvPr/>
              </p:nvSpPr>
              <p:spPr>
                <a:xfrm>
                  <a:off x="457200" y="3429000"/>
                  <a:ext cx="2423160" cy="1189297"/>
                </a:xfrm>
                <a:custGeom>
                  <a:avLst/>
                  <a:gdLst>
                    <a:gd name="connsiteX0" fmla="*/ 0 w 2423160"/>
                    <a:gd name="connsiteY0" fmla="*/ 244033 h 1013656"/>
                    <a:gd name="connsiteX1" fmla="*/ 358140 w 2423160"/>
                    <a:gd name="connsiteY1" fmla="*/ 914593 h 1013656"/>
                    <a:gd name="connsiteX2" fmla="*/ 899160 w 2423160"/>
                    <a:gd name="connsiteY2" fmla="*/ 193 h 1013656"/>
                    <a:gd name="connsiteX3" fmla="*/ 1706880 w 2423160"/>
                    <a:gd name="connsiteY3" fmla="*/ 1006033 h 1013656"/>
                    <a:gd name="connsiteX4" fmla="*/ 2423160 w 2423160"/>
                    <a:gd name="connsiteY4" fmla="*/ 381193 h 1013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23160" h="1013656">
                      <a:moveTo>
                        <a:pt x="0" y="244033"/>
                      </a:moveTo>
                      <a:cubicBezTo>
                        <a:pt x="104140" y="599633"/>
                        <a:pt x="208280" y="955233"/>
                        <a:pt x="358140" y="914593"/>
                      </a:cubicBezTo>
                      <a:cubicBezTo>
                        <a:pt x="508000" y="873953"/>
                        <a:pt x="674370" y="-15047"/>
                        <a:pt x="899160" y="193"/>
                      </a:cubicBezTo>
                      <a:cubicBezTo>
                        <a:pt x="1123950" y="15433"/>
                        <a:pt x="1452880" y="942533"/>
                        <a:pt x="1706880" y="1006033"/>
                      </a:cubicBezTo>
                      <a:cubicBezTo>
                        <a:pt x="1960880" y="1069533"/>
                        <a:pt x="2192020" y="725363"/>
                        <a:pt x="2423160" y="381193"/>
                      </a:cubicBezTo>
                    </a:path>
                  </a:pathLst>
                </a:custGeom>
                <a:noFill/>
                <a:ln w="28575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792" name="Connecteur droit 791">
                  <a:extLst>
                    <a:ext uri="{FF2B5EF4-FFF2-40B4-BE49-F238E27FC236}">
                      <a16:creationId xmlns:a16="http://schemas.microsoft.com/office/drawing/2014/main" id="{77919F95-6AFB-44FA-87FF-370A9120FF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73148" y="4174203"/>
                  <a:ext cx="76200" cy="155670"/>
                </a:xfrm>
                <a:prstGeom prst="line">
                  <a:avLst/>
                </a:prstGeom>
                <a:ln w="28575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6" name="Connecteur droit 805">
                  <a:extLst>
                    <a:ext uri="{FF2B5EF4-FFF2-40B4-BE49-F238E27FC236}">
                      <a16:creationId xmlns:a16="http://schemas.microsoft.com/office/drawing/2014/main" id="{5221EDF5-850D-4DA7-9C76-9FB82730DF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00491" y="3712869"/>
                  <a:ext cx="113038" cy="729428"/>
                </a:xfrm>
                <a:prstGeom prst="line">
                  <a:avLst/>
                </a:prstGeom>
                <a:ln w="28575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2" name="Connecteur droit 801">
                  <a:extLst>
                    <a:ext uri="{FF2B5EF4-FFF2-40B4-BE49-F238E27FC236}">
                      <a16:creationId xmlns:a16="http://schemas.microsoft.com/office/drawing/2014/main" id="{021D36ED-19BB-4333-A82D-E835963897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39620" y="3893650"/>
                  <a:ext cx="22442" cy="435637"/>
                </a:xfrm>
                <a:prstGeom prst="line">
                  <a:avLst/>
                </a:prstGeom>
                <a:ln w="28575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0" name="Connecteur droit 839">
                  <a:extLst>
                    <a:ext uri="{FF2B5EF4-FFF2-40B4-BE49-F238E27FC236}">
                      <a16:creationId xmlns:a16="http://schemas.microsoft.com/office/drawing/2014/main" id="{36F5BBFB-12B1-4EBE-A15F-F854B94444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509183" y="3579361"/>
                  <a:ext cx="7889" cy="223019"/>
                </a:xfrm>
                <a:prstGeom prst="line">
                  <a:avLst/>
                </a:prstGeom>
                <a:ln w="28575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2" name="Connecteur droit 831">
                  <a:extLst>
                    <a:ext uri="{FF2B5EF4-FFF2-40B4-BE49-F238E27FC236}">
                      <a16:creationId xmlns:a16="http://schemas.microsoft.com/office/drawing/2014/main" id="{39E7A186-DC83-43A3-98AD-75B3D7E704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04474" y="3570022"/>
                  <a:ext cx="8781" cy="189714"/>
                </a:xfrm>
                <a:prstGeom prst="line">
                  <a:avLst/>
                </a:prstGeom>
                <a:ln w="28575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4" name="Connecteur droit 813">
                  <a:extLst>
                    <a:ext uri="{FF2B5EF4-FFF2-40B4-BE49-F238E27FC236}">
                      <a16:creationId xmlns:a16="http://schemas.microsoft.com/office/drawing/2014/main" id="{0FB666D4-E8E6-414B-A3C7-88AF1600C887}"/>
                    </a:ext>
                  </a:extLst>
                </p:cNvPr>
                <p:cNvCxnSpPr>
                  <a:cxnSpLocks/>
                  <a:endCxn id="790" idx="1"/>
                </p:cNvCxnSpPr>
                <p:nvPr/>
              </p:nvCxnSpPr>
              <p:spPr>
                <a:xfrm flipH="1">
                  <a:off x="815340" y="3800597"/>
                  <a:ext cx="141401" cy="701472"/>
                </a:xfrm>
                <a:prstGeom prst="line">
                  <a:avLst/>
                </a:prstGeom>
                <a:ln w="28575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5" name="Connecteur droit 834">
                  <a:extLst>
                    <a:ext uri="{FF2B5EF4-FFF2-40B4-BE49-F238E27FC236}">
                      <a16:creationId xmlns:a16="http://schemas.microsoft.com/office/drawing/2014/main" id="{3B808A15-5940-4842-A716-9C43D49446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41663" y="3894103"/>
                  <a:ext cx="0" cy="47873"/>
                </a:xfrm>
                <a:prstGeom prst="line">
                  <a:avLst/>
                </a:prstGeom>
                <a:ln w="28575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89" name="Forme libre : forme 888">
                  <a:extLst>
                    <a:ext uri="{FF2B5EF4-FFF2-40B4-BE49-F238E27FC236}">
                      <a16:creationId xmlns:a16="http://schemas.microsoft.com/office/drawing/2014/main" id="{164B2E0A-6FC2-4F14-9135-F4D7552C7852}"/>
                    </a:ext>
                  </a:extLst>
                </p:cNvPr>
                <p:cNvSpPr/>
                <p:nvPr/>
              </p:nvSpPr>
              <p:spPr>
                <a:xfrm>
                  <a:off x="1078811" y="3891172"/>
                  <a:ext cx="1147610" cy="841682"/>
                </a:xfrm>
                <a:custGeom>
                  <a:avLst/>
                  <a:gdLst>
                    <a:gd name="connsiteX0" fmla="*/ 0 w 1005840"/>
                    <a:gd name="connsiteY0" fmla="*/ 71264 h 970424"/>
                    <a:gd name="connsiteX1" fmla="*/ 259080 w 1005840"/>
                    <a:gd name="connsiteY1" fmla="*/ 35704 h 970424"/>
                    <a:gd name="connsiteX2" fmla="*/ 632460 w 1005840"/>
                    <a:gd name="connsiteY2" fmla="*/ 513224 h 970424"/>
                    <a:gd name="connsiteX3" fmla="*/ 1005840 w 1005840"/>
                    <a:gd name="connsiteY3" fmla="*/ 970424 h 970424"/>
                    <a:gd name="connsiteX4" fmla="*/ 1005840 w 1005840"/>
                    <a:gd name="connsiteY4" fmla="*/ 970424 h 9704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5840" h="970424">
                      <a:moveTo>
                        <a:pt x="0" y="71264"/>
                      </a:moveTo>
                      <a:cubicBezTo>
                        <a:pt x="76835" y="16654"/>
                        <a:pt x="153670" y="-37956"/>
                        <a:pt x="259080" y="35704"/>
                      </a:cubicBezTo>
                      <a:cubicBezTo>
                        <a:pt x="364490" y="109364"/>
                        <a:pt x="508000" y="357437"/>
                        <a:pt x="632460" y="513224"/>
                      </a:cubicBezTo>
                      <a:cubicBezTo>
                        <a:pt x="756920" y="669011"/>
                        <a:pt x="1005840" y="970424"/>
                        <a:pt x="1005840" y="970424"/>
                      </a:cubicBezTo>
                      <a:lnTo>
                        <a:pt x="1005840" y="970424"/>
                      </a:lnTo>
                    </a:path>
                  </a:pathLst>
                </a:custGeom>
                <a:noFill/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cxnSp>
            <p:nvCxnSpPr>
              <p:cNvPr id="942" name="Connecteur droit 941">
                <a:extLst>
                  <a:ext uri="{FF2B5EF4-FFF2-40B4-BE49-F238E27FC236}">
                    <a16:creationId xmlns:a16="http://schemas.microsoft.com/office/drawing/2014/main" id="{3378E97C-2A0B-49E8-9AE7-80D5E71A685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10356" y="4560994"/>
                <a:ext cx="29134" cy="71433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7" name="Connecteur droit 936">
                <a:extLst>
                  <a:ext uri="{FF2B5EF4-FFF2-40B4-BE49-F238E27FC236}">
                    <a16:creationId xmlns:a16="http://schemas.microsoft.com/office/drawing/2014/main" id="{8B458AE8-6A43-49E8-9404-AB7C636D647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52326" y="4697700"/>
                <a:ext cx="29134" cy="71433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50" name="ZoneTexte 949">
              <a:extLst>
                <a:ext uri="{FF2B5EF4-FFF2-40B4-BE49-F238E27FC236}">
                  <a16:creationId xmlns:a16="http://schemas.microsoft.com/office/drawing/2014/main" id="{60B96DA7-45BB-4A80-942D-4B6B8CC04FEB}"/>
                </a:ext>
              </a:extLst>
            </p:cNvPr>
            <p:cNvSpPr txBox="1"/>
            <p:nvPr/>
          </p:nvSpPr>
          <p:spPr>
            <a:xfrm>
              <a:off x="2722181" y="3560770"/>
              <a:ext cx="6206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solidFill>
                    <a:schemeClr val="accent6"/>
                  </a:solidFill>
                </a:rPr>
                <a:t>ADN</a:t>
              </a:r>
            </a:p>
          </p:txBody>
        </p:sp>
        <p:sp>
          <p:nvSpPr>
            <p:cNvPr id="951" name="ZoneTexte 950">
              <a:extLst>
                <a:ext uri="{FF2B5EF4-FFF2-40B4-BE49-F238E27FC236}">
                  <a16:creationId xmlns:a16="http://schemas.microsoft.com/office/drawing/2014/main" id="{753E724D-2330-41F4-8B3F-BBFFB9A1A9AA}"/>
                </a:ext>
              </a:extLst>
            </p:cNvPr>
            <p:cNvSpPr txBox="1"/>
            <p:nvPr/>
          </p:nvSpPr>
          <p:spPr>
            <a:xfrm>
              <a:off x="2143165" y="4712464"/>
              <a:ext cx="7697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solidFill>
                    <a:schemeClr val="accent5"/>
                  </a:solidFill>
                </a:rPr>
                <a:t>ARNm</a:t>
              </a:r>
            </a:p>
          </p:txBody>
        </p:sp>
      </p:grpSp>
      <p:grpSp>
        <p:nvGrpSpPr>
          <p:cNvPr id="948" name="Groupe 947">
            <a:extLst>
              <a:ext uri="{FF2B5EF4-FFF2-40B4-BE49-F238E27FC236}">
                <a16:creationId xmlns:a16="http://schemas.microsoft.com/office/drawing/2014/main" id="{67F5872C-8672-43B2-AD4B-CD7D86C00ECF}"/>
              </a:ext>
            </a:extLst>
          </p:cNvPr>
          <p:cNvGrpSpPr/>
          <p:nvPr/>
        </p:nvGrpSpPr>
        <p:grpSpPr>
          <a:xfrm>
            <a:off x="794308" y="2215491"/>
            <a:ext cx="1657229" cy="1231143"/>
            <a:chOff x="584100" y="3571935"/>
            <a:chExt cx="1917352" cy="1281069"/>
          </a:xfrm>
        </p:grpSpPr>
        <p:grpSp>
          <p:nvGrpSpPr>
            <p:cNvPr id="929" name="Groupe 928">
              <a:extLst>
                <a:ext uri="{FF2B5EF4-FFF2-40B4-BE49-F238E27FC236}">
                  <a16:creationId xmlns:a16="http://schemas.microsoft.com/office/drawing/2014/main" id="{AFADA0E9-0B0E-49C6-9DD4-7AC01D19BF19}"/>
                </a:ext>
              </a:extLst>
            </p:cNvPr>
            <p:cNvGrpSpPr/>
            <p:nvPr/>
          </p:nvGrpSpPr>
          <p:grpSpPr>
            <a:xfrm>
              <a:off x="584100" y="3571935"/>
              <a:ext cx="1917352" cy="947299"/>
              <a:chOff x="584100" y="3571935"/>
              <a:chExt cx="1917352" cy="947299"/>
            </a:xfrm>
          </p:grpSpPr>
          <p:sp>
            <p:nvSpPr>
              <p:cNvPr id="797" name="Ellipse 796">
                <a:extLst>
                  <a:ext uri="{FF2B5EF4-FFF2-40B4-BE49-F238E27FC236}">
                    <a16:creationId xmlns:a16="http://schemas.microsoft.com/office/drawing/2014/main" id="{74BC884F-0C2F-40F6-A441-55D8349C407A}"/>
                  </a:ext>
                </a:extLst>
              </p:cNvPr>
              <p:cNvSpPr/>
              <p:nvPr/>
            </p:nvSpPr>
            <p:spPr>
              <a:xfrm>
                <a:off x="728712" y="3842939"/>
                <a:ext cx="105843" cy="10859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98" name="Ellipse 797">
                <a:extLst>
                  <a:ext uri="{FF2B5EF4-FFF2-40B4-BE49-F238E27FC236}">
                    <a16:creationId xmlns:a16="http://schemas.microsoft.com/office/drawing/2014/main" id="{D1A04050-3CE7-473C-BEB3-A9CE31722F29}"/>
                  </a:ext>
                </a:extLst>
              </p:cNvPr>
              <p:cNvSpPr/>
              <p:nvPr/>
            </p:nvSpPr>
            <p:spPr>
              <a:xfrm>
                <a:off x="606542" y="4002877"/>
                <a:ext cx="105843" cy="108592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99" name="Ellipse 798">
                <a:extLst>
                  <a:ext uri="{FF2B5EF4-FFF2-40B4-BE49-F238E27FC236}">
                    <a16:creationId xmlns:a16="http://schemas.microsoft.com/office/drawing/2014/main" id="{B5F3EE0A-73F1-4DC1-9C89-B882EAC09A6E}"/>
                  </a:ext>
                </a:extLst>
              </p:cNvPr>
              <p:cNvSpPr/>
              <p:nvPr/>
            </p:nvSpPr>
            <p:spPr>
              <a:xfrm>
                <a:off x="584100" y="4174203"/>
                <a:ext cx="105843" cy="108592"/>
              </a:xfrm>
              <a:prstGeom prst="ellipse">
                <a:avLst/>
              </a:prstGeom>
              <a:solidFill>
                <a:srgbClr val="9EE08C"/>
              </a:solidFill>
              <a:ln>
                <a:solidFill>
                  <a:srgbClr val="9EE0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00" name="Ellipse 799">
                <a:extLst>
                  <a:ext uri="{FF2B5EF4-FFF2-40B4-BE49-F238E27FC236}">
                    <a16:creationId xmlns:a16="http://schemas.microsoft.com/office/drawing/2014/main" id="{3043C082-239D-4C91-A7E3-C0019371B492}"/>
                  </a:ext>
                </a:extLst>
              </p:cNvPr>
              <p:cNvSpPr/>
              <p:nvPr/>
            </p:nvSpPr>
            <p:spPr>
              <a:xfrm>
                <a:off x="684196" y="4257672"/>
                <a:ext cx="105843" cy="108592"/>
              </a:xfrm>
              <a:prstGeom prst="ellipse">
                <a:avLst/>
              </a:prstGeom>
              <a:solidFill>
                <a:srgbClr val="E2912E"/>
              </a:solidFill>
              <a:ln>
                <a:solidFill>
                  <a:srgbClr val="E291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12" name="Ellipse 811">
                <a:extLst>
                  <a:ext uri="{FF2B5EF4-FFF2-40B4-BE49-F238E27FC236}">
                    <a16:creationId xmlns:a16="http://schemas.microsoft.com/office/drawing/2014/main" id="{0CFBA86D-74B2-44AF-833D-DFD663A9D54E}"/>
                  </a:ext>
                </a:extLst>
              </p:cNvPr>
              <p:cNvSpPr/>
              <p:nvPr/>
            </p:nvSpPr>
            <p:spPr>
              <a:xfrm>
                <a:off x="810137" y="4188465"/>
                <a:ext cx="105843" cy="10859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13" name="Ellipse 812">
                <a:extLst>
                  <a:ext uri="{FF2B5EF4-FFF2-40B4-BE49-F238E27FC236}">
                    <a16:creationId xmlns:a16="http://schemas.microsoft.com/office/drawing/2014/main" id="{B711577E-C951-4217-8EE5-24A4E62545EC}"/>
                  </a:ext>
                </a:extLst>
              </p:cNvPr>
              <p:cNvSpPr/>
              <p:nvPr/>
            </p:nvSpPr>
            <p:spPr>
              <a:xfrm>
                <a:off x="870819" y="3957748"/>
                <a:ext cx="105843" cy="108592"/>
              </a:xfrm>
              <a:prstGeom prst="ellipse">
                <a:avLst/>
              </a:prstGeom>
              <a:solidFill>
                <a:srgbClr val="E2912E"/>
              </a:solidFill>
              <a:ln>
                <a:solidFill>
                  <a:srgbClr val="E291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16" name="Ellipse 815">
                <a:extLst>
                  <a:ext uri="{FF2B5EF4-FFF2-40B4-BE49-F238E27FC236}">
                    <a16:creationId xmlns:a16="http://schemas.microsoft.com/office/drawing/2014/main" id="{11260648-3C6A-44DD-83FF-A49048962BD8}"/>
                  </a:ext>
                </a:extLst>
              </p:cNvPr>
              <p:cNvSpPr/>
              <p:nvPr/>
            </p:nvSpPr>
            <p:spPr>
              <a:xfrm>
                <a:off x="1159348" y="3692005"/>
                <a:ext cx="105843" cy="108592"/>
              </a:xfrm>
              <a:prstGeom prst="ellipse">
                <a:avLst/>
              </a:prstGeom>
              <a:solidFill>
                <a:srgbClr val="9EE08C"/>
              </a:solidFill>
              <a:ln>
                <a:solidFill>
                  <a:srgbClr val="9EE0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17" name="Ellipse 816">
                <a:extLst>
                  <a:ext uri="{FF2B5EF4-FFF2-40B4-BE49-F238E27FC236}">
                    <a16:creationId xmlns:a16="http://schemas.microsoft.com/office/drawing/2014/main" id="{4598613F-EFC6-4A87-8803-483E99B3EF57}"/>
                  </a:ext>
                </a:extLst>
              </p:cNvPr>
              <p:cNvSpPr/>
              <p:nvPr/>
            </p:nvSpPr>
            <p:spPr>
              <a:xfrm>
                <a:off x="1163334" y="4075779"/>
                <a:ext cx="105843" cy="108592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18" name="Ellipse 817">
                <a:extLst>
                  <a:ext uri="{FF2B5EF4-FFF2-40B4-BE49-F238E27FC236}">
                    <a16:creationId xmlns:a16="http://schemas.microsoft.com/office/drawing/2014/main" id="{3C720DAB-9B8E-4F05-AC46-625B1DEE525C}"/>
                  </a:ext>
                </a:extLst>
              </p:cNvPr>
              <p:cNvSpPr/>
              <p:nvPr/>
            </p:nvSpPr>
            <p:spPr>
              <a:xfrm>
                <a:off x="1300379" y="3571935"/>
                <a:ext cx="105843" cy="10859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19" name="Ellipse 818">
                <a:extLst>
                  <a:ext uri="{FF2B5EF4-FFF2-40B4-BE49-F238E27FC236}">
                    <a16:creationId xmlns:a16="http://schemas.microsoft.com/office/drawing/2014/main" id="{12012B64-2E75-479E-A856-5C9D68A46D56}"/>
                  </a:ext>
                </a:extLst>
              </p:cNvPr>
              <p:cNvSpPr/>
              <p:nvPr/>
            </p:nvSpPr>
            <p:spPr>
              <a:xfrm>
                <a:off x="1296010" y="4228973"/>
                <a:ext cx="105843" cy="108592"/>
              </a:xfrm>
              <a:prstGeom prst="ellipse">
                <a:avLst/>
              </a:prstGeom>
              <a:solidFill>
                <a:srgbClr val="E2912E"/>
              </a:solidFill>
              <a:ln>
                <a:solidFill>
                  <a:srgbClr val="E291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820" name="Ellipse 819">
                <a:extLst>
                  <a:ext uri="{FF2B5EF4-FFF2-40B4-BE49-F238E27FC236}">
                    <a16:creationId xmlns:a16="http://schemas.microsoft.com/office/drawing/2014/main" id="{1EB9B6C4-50ED-42E8-8514-5188D0F375DE}"/>
                  </a:ext>
                </a:extLst>
              </p:cNvPr>
              <p:cNvSpPr/>
              <p:nvPr/>
            </p:nvSpPr>
            <p:spPr>
              <a:xfrm>
                <a:off x="1457211" y="3714956"/>
                <a:ext cx="105843" cy="108592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21" name="Ellipse 820">
                <a:extLst>
                  <a:ext uri="{FF2B5EF4-FFF2-40B4-BE49-F238E27FC236}">
                    <a16:creationId xmlns:a16="http://schemas.microsoft.com/office/drawing/2014/main" id="{E86250B2-3766-4DDC-80AD-D9CC1B93C112}"/>
                  </a:ext>
                </a:extLst>
              </p:cNvPr>
              <p:cNvSpPr/>
              <p:nvPr/>
            </p:nvSpPr>
            <p:spPr>
              <a:xfrm>
                <a:off x="1453277" y="4292201"/>
                <a:ext cx="105843" cy="108592"/>
              </a:xfrm>
              <a:prstGeom prst="ellipse">
                <a:avLst/>
              </a:prstGeom>
              <a:solidFill>
                <a:srgbClr val="9EE08C"/>
              </a:solidFill>
              <a:ln>
                <a:solidFill>
                  <a:srgbClr val="9EE0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822" name="Ellipse 821">
                <a:extLst>
                  <a:ext uri="{FF2B5EF4-FFF2-40B4-BE49-F238E27FC236}">
                    <a16:creationId xmlns:a16="http://schemas.microsoft.com/office/drawing/2014/main" id="{B1D9D29A-C107-49D2-BAE7-14CD2FEE74E6}"/>
                  </a:ext>
                </a:extLst>
              </p:cNvPr>
              <p:cNvSpPr/>
              <p:nvPr/>
            </p:nvSpPr>
            <p:spPr>
              <a:xfrm>
                <a:off x="1579506" y="3875806"/>
                <a:ext cx="105843" cy="108592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23" name="Ellipse 822">
                <a:extLst>
                  <a:ext uri="{FF2B5EF4-FFF2-40B4-BE49-F238E27FC236}">
                    <a16:creationId xmlns:a16="http://schemas.microsoft.com/office/drawing/2014/main" id="{0EE30CB4-092F-484D-9566-44E2CC355435}"/>
                  </a:ext>
                </a:extLst>
              </p:cNvPr>
              <p:cNvSpPr/>
              <p:nvPr/>
            </p:nvSpPr>
            <p:spPr>
              <a:xfrm>
                <a:off x="1586923" y="4167697"/>
                <a:ext cx="105843" cy="108592"/>
              </a:xfrm>
              <a:prstGeom prst="ellipse">
                <a:avLst/>
              </a:prstGeom>
              <a:solidFill>
                <a:srgbClr val="9EE08C"/>
              </a:solidFill>
              <a:ln>
                <a:solidFill>
                  <a:srgbClr val="9EE0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824" name="Ellipse 823">
                <a:extLst>
                  <a:ext uri="{FF2B5EF4-FFF2-40B4-BE49-F238E27FC236}">
                    <a16:creationId xmlns:a16="http://schemas.microsoft.com/office/drawing/2014/main" id="{44A828B8-D8A2-4C40-A678-8525405BA9BB}"/>
                  </a:ext>
                </a:extLst>
              </p:cNvPr>
              <p:cNvSpPr/>
              <p:nvPr/>
            </p:nvSpPr>
            <p:spPr>
              <a:xfrm>
                <a:off x="1929690" y="3981459"/>
                <a:ext cx="105843" cy="10859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25" name="Ellipse 824">
                <a:extLst>
                  <a:ext uri="{FF2B5EF4-FFF2-40B4-BE49-F238E27FC236}">
                    <a16:creationId xmlns:a16="http://schemas.microsoft.com/office/drawing/2014/main" id="{49FEA60F-822A-4D59-BB34-F7EF3366A4F3}"/>
                  </a:ext>
                </a:extLst>
              </p:cNvPr>
              <p:cNvSpPr/>
              <p:nvPr/>
            </p:nvSpPr>
            <p:spPr>
              <a:xfrm>
                <a:off x="1911502" y="4228791"/>
                <a:ext cx="105843" cy="108592"/>
              </a:xfrm>
              <a:prstGeom prst="ellipse">
                <a:avLst/>
              </a:prstGeom>
              <a:solidFill>
                <a:srgbClr val="E2912E"/>
              </a:solidFill>
              <a:ln>
                <a:solidFill>
                  <a:srgbClr val="E291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26" name="Ellipse 825">
                <a:extLst>
                  <a:ext uri="{FF2B5EF4-FFF2-40B4-BE49-F238E27FC236}">
                    <a16:creationId xmlns:a16="http://schemas.microsoft.com/office/drawing/2014/main" id="{29DE23F4-2843-4E23-928E-A2D89B619C11}"/>
                  </a:ext>
                </a:extLst>
              </p:cNvPr>
              <p:cNvSpPr/>
              <p:nvPr/>
            </p:nvSpPr>
            <p:spPr>
              <a:xfrm>
                <a:off x="2027070" y="4373311"/>
                <a:ext cx="105843" cy="108592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27" name="Ellipse 826">
                <a:extLst>
                  <a:ext uri="{FF2B5EF4-FFF2-40B4-BE49-F238E27FC236}">
                    <a16:creationId xmlns:a16="http://schemas.microsoft.com/office/drawing/2014/main" id="{A3AD044B-EC89-4D82-AE77-829459C53F8A}"/>
                  </a:ext>
                </a:extLst>
              </p:cNvPr>
              <p:cNvSpPr/>
              <p:nvPr/>
            </p:nvSpPr>
            <p:spPr>
              <a:xfrm>
                <a:off x="2090244" y="3951531"/>
                <a:ext cx="105843" cy="108592"/>
              </a:xfrm>
              <a:prstGeom prst="ellipse">
                <a:avLst/>
              </a:prstGeom>
              <a:solidFill>
                <a:srgbClr val="9EE08C"/>
              </a:solidFill>
              <a:ln>
                <a:solidFill>
                  <a:srgbClr val="9EE0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828" name="Ellipse 827">
                <a:extLst>
                  <a:ext uri="{FF2B5EF4-FFF2-40B4-BE49-F238E27FC236}">
                    <a16:creationId xmlns:a16="http://schemas.microsoft.com/office/drawing/2014/main" id="{B83C5283-10C2-41F2-963E-B70E9F05267B}"/>
                  </a:ext>
                </a:extLst>
              </p:cNvPr>
              <p:cNvSpPr/>
              <p:nvPr/>
            </p:nvSpPr>
            <p:spPr>
              <a:xfrm>
                <a:off x="2209407" y="4410642"/>
                <a:ext cx="105843" cy="10859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29" name="Ellipse 828">
                <a:extLst>
                  <a:ext uri="{FF2B5EF4-FFF2-40B4-BE49-F238E27FC236}">
                    <a16:creationId xmlns:a16="http://schemas.microsoft.com/office/drawing/2014/main" id="{0301716C-F8BE-458B-BAA5-AEFBB8DA58A7}"/>
                  </a:ext>
                </a:extLst>
              </p:cNvPr>
              <p:cNvSpPr/>
              <p:nvPr/>
            </p:nvSpPr>
            <p:spPr>
              <a:xfrm>
                <a:off x="2265248" y="4065611"/>
                <a:ext cx="105843" cy="108592"/>
              </a:xfrm>
              <a:prstGeom prst="ellipse">
                <a:avLst/>
              </a:prstGeom>
              <a:solidFill>
                <a:srgbClr val="E2912E"/>
              </a:solidFill>
              <a:ln>
                <a:solidFill>
                  <a:srgbClr val="E291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30" name="Ellipse 829">
                <a:extLst>
                  <a:ext uri="{FF2B5EF4-FFF2-40B4-BE49-F238E27FC236}">
                    <a16:creationId xmlns:a16="http://schemas.microsoft.com/office/drawing/2014/main" id="{CC402C9A-FC78-4A6A-9340-114452A8C74F}"/>
                  </a:ext>
                </a:extLst>
              </p:cNvPr>
              <p:cNvSpPr/>
              <p:nvPr/>
            </p:nvSpPr>
            <p:spPr>
              <a:xfrm>
                <a:off x="2385245" y="4350855"/>
                <a:ext cx="105843" cy="108592"/>
              </a:xfrm>
              <a:prstGeom prst="ellipse">
                <a:avLst/>
              </a:prstGeom>
              <a:solidFill>
                <a:srgbClr val="E2912E"/>
              </a:solidFill>
              <a:ln>
                <a:solidFill>
                  <a:srgbClr val="E291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31" name="Ellipse 830">
                <a:extLst>
                  <a:ext uri="{FF2B5EF4-FFF2-40B4-BE49-F238E27FC236}">
                    <a16:creationId xmlns:a16="http://schemas.microsoft.com/office/drawing/2014/main" id="{F51EFE5B-57C7-49AF-9841-D610679C58D2}"/>
                  </a:ext>
                </a:extLst>
              </p:cNvPr>
              <p:cNvSpPr/>
              <p:nvPr/>
            </p:nvSpPr>
            <p:spPr>
              <a:xfrm>
                <a:off x="2395609" y="4155859"/>
                <a:ext cx="105843" cy="10859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07" name="Ellipse 906">
                <a:extLst>
                  <a:ext uri="{FF2B5EF4-FFF2-40B4-BE49-F238E27FC236}">
                    <a16:creationId xmlns:a16="http://schemas.microsoft.com/office/drawing/2014/main" id="{397E5283-A233-4DC0-84D2-E3DFED0F5ADE}"/>
                  </a:ext>
                </a:extLst>
              </p:cNvPr>
              <p:cNvSpPr/>
              <p:nvPr/>
            </p:nvSpPr>
            <p:spPr>
              <a:xfrm>
                <a:off x="1445193" y="4094146"/>
                <a:ext cx="105843" cy="108592"/>
              </a:xfrm>
              <a:prstGeom prst="ellipse">
                <a:avLst/>
              </a:prstGeom>
              <a:solidFill>
                <a:srgbClr val="F4F775"/>
              </a:solidFill>
              <a:ln>
                <a:solidFill>
                  <a:srgbClr val="F4F7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08" name="Ellipse 907">
                <a:extLst>
                  <a:ext uri="{FF2B5EF4-FFF2-40B4-BE49-F238E27FC236}">
                    <a16:creationId xmlns:a16="http://schemas.microsoft.com/office/drawing/2014/main" id="{76D8C32A-6693-4EF7-8AE5-77E227CF400C}"/>
                  </a:ext>
                </a:extLst>
              </p:cNvPr>
              <p:cNvSpPr/>
              <p:nvPr/>
            </p:nvSpPr>
            <p:spPr>
              <a:xfrm>
                <a:off x="1183299" y="3938030"/>
                <a:ext cx="105843" cy="108592"/>
              </a:xfrm>
              <a:prstGeom prst="ellipse">
                <a:avLst/>
              </a:prstGeom>
              <a:solidFill>
                <a:srgbClr val="9EE08C"/>
              </a:solidFill>
              <a:ln>
                <a:solidFill>
                  <a:srgbClr val="9EE0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909" name="Ellipse 908">
                <a:extLst>
                  <a:ext uri="{FF2B5EF4-FFF2-40B4-BE49-F238E27FC236}">
                    <a16:creationId xmlns:a16="http://schemas.microsoft.com/office/drawing/2014/main" id="{5B9DBA45-CC92-466C-9C11-48617CAC3C58}"/>
                  </a:ext>
                </a:extLst>
              </p:cNvPr>
              <p:cNvSpPr/>
              <p:nvPr/>
            </p:nvSpPr>
            <p:spPr>
              <a:xfrm>
                <a:off x="1321461" y="4002877"/>
                <a:ext cx="105843" cy="10859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grpSp>
          <p:nvGrpSpPr>
            <p:cNvPr id="947" name="Groupe 946">
              <a:extLst>
                <a:ext uri="{FF2B5EF4-FFF2-40B4-BE49-F238E27FC236}">
                  <a16:creationId xmlns:a16="http://schemas.microsoft.com/office/drawing/2014/main" id="{B0137CEA-5871-4BD9-BA6B-BCCBE0EFFFCB}"/>
                </a:ext>
              </a:extLst>
            </p:cNvPr>
            <p:cNvGrpSpPr/>
            <p:nvPr/>
          </p:nvGrpSpPr>
          <p:grpSpPr>
            <a:xfrm>
              <a:off x="1684509" y="4363012"/>
              <a:ext cx="496951" cy="489992"/>
              <a:chOff x="1684509" y="4363012"/>
              <a:chExt cx="496951" cy="489992"/>
            </a:xfrm>
          </p:grpSpPr>
          <p:sp>
            <p:nvSpPr>
              <p:cNvPr id="930" name="Ellipse 929">
                <a:extLst>
                  <a:ext uri="{FF2B5EF4-FFF2-40B4-BE49-F238E27FC236}">
                    <a16:creationId xmlns:a16="http://schemas.microsoft.com/office/drawing/2014/main" id="{5357E34F-D739-4586-AE46-4FEA3EC39BE9}"/>
                  </a:ext>
                </a:extLst>
              </p:cNvPr>
              <p:cNvSpPr/>
              <p:nvPr/>
            </p:nvSpPr>
            <p:spPr>
              <a:xfrm>
                <a:off x="1684509" y="4363012"/>
                <a:ext cx="105843" cy="108592"/>
              </a:xfrm>
              <a:prstGeom prst="ellipse">
                <a:avLst/>
              </a:prstGeom>
              <a:solidFill>
                <a:srgbClr val="F4F775"/>
              </a:solidFill>
              <a:ln>
                <a:solidFill>
                  <a:srgbClr val="F4F7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32" name="Ellipse 931">
                <a:extLst>
                  <a:ext uri="{FF2B5EF4-FFF2-40B4-BE49-F238E27FC236}">
                    <a16:creationId xmlns:a16="http://schemas.microsoft.com/office/drawing/2014/main" id="{47FA59A5-AFFC-4776-AB9C-35887E6BEEAB}"/>
                  </a:ext>
                </a:extLst>
              </p:cNvPr>
              <p:cNvSpPr/>
              <p:nvPr/>
            </p:nvSpPr>
            <p:spPr>
              <a:xfrm>
                <a:off x="1813073" y="4471604"/>
                <a:ext cx="105843" cy="10859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934" name="Ellipse 933">
                <a:extLst>
                  <a:ext uri="{FF2B5EF4-FFF2-40B4-BE49-F238E27FC236}">
                    <a16:creationId xmlns:a16="http://schemas.microsoft.com/office/drawing/2014/main" id="{89C0DF48-862D-4792-B1C0-18243A070C37}"/>
                  </a:ext>
                </a:extLst>
              </p:cNvPr>
              <p:cNvSpPr/>
              <p:nvPr/>
            </p:nvSpPr>
            <p:spPr>
              <a:xfrm>
                <a:off x="1944858" y="4599798"/>
                <a:ext cx="105843" cy="108592"/>
              </a:xfrm>
              <a:prstGeom prst="ellipse">
                <a:avLst/>
              </a:prstGeom>
              <a:solidFill>
                <a:srgbClr val="E2912E"/>
              </a:solidFill>
              <a:ln>
                <a:solidFill>
                  <a:srgbClr val="E291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46" name="Ellipse 945">
                <a:extLst>
                  <a:ext uri="{FF2B5EF4-FFF2-40B4-BE49-F238E27FC236}">
                    <a16:creationId xmlns:a16="http://schemas.microsoft.com/office/drawing/2014/main" id="{E0B28064-0AA5-43F7-A622-D37248544123}"/>
                  </a:ext>
                </a:extLst>
              </p:cNvPr>
              <p:cNvSpPr/>
              <p:nvPr/>
            </p:nvSpPr>
            <p:spPr>
              <a:xfrm>
                <a:off x="2075617" y="4744412"/>
                <a:ext cx="105843" cy="108592"/>
              </a:xfrm>
              <a:prstGeom prst="ellipse">
                <a:avLst/>
              </a:prstGeom>
              <a:solidFill>
                <a:srgbClr val="F4F775"/>
              </a:solidFill>
              <a:ln>
                <a:solidFill>
                  <a:srgbClr val="F4F7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972" name="ZoneTexte 971">
            <a:extLst>
              <a:ext uri="{FF2B5EF4-FFF2-40B4-BE49-F238E27FC236}">
                <a16:creationId xmlns:a16="http://schemas.microsoft.com/office/drawing/2014/main" id="{FBE4524F-980F-46DB-8340-1D34CD056009}"/>
              </a:ext>
            </a:extLst>
          </p:cNvPr>
          <p:cNvSpPr txBox="1"/>
          <p:nvPr/>
        </p:nvSpPr>
        <p:spPr>
          <a:xfrm>
            <a:off x="1461967" y="2612973"/>
            <a:ext cx="2948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accent3"/>
                </a:solidFill>
              </a:rPr>
              <a:t>u</a:t>
            </a:r>
          </a:p>
        </p:txBody>
      </p:sp>
      <p:grpSp>
        <p:nvGrpSpPr>
          <p:cNvPr id="1031" name="Groupe 1030">
            <a:extLst>
              <a:ext uri="{FF2B5EF4-FFF2-40B4-BE49-F238E27FC236}">
                <a16:creationId xmlns:a16="http://schemas.microsoft.com/office/drawing/2014/main" id="{9298546C-3726-4081-827B-D16211DAB289}"/>
              </a:ext>
            </a:extLst>
          </p:cNvPr>
          <p:cNvGrpSpPr/>
          <p:nvPr/>
        </p:nvGrpSpPr>
        <p:grpSpPr>
          <a:xfrm>
            <a:off x="722058" y="3797402"/>
            <a:ext cx="1787342" cy="1056475"/>
            <a:chOff x="209819" y="3197778"/>
            <a:chExt cx="2028598" cy="1130683"/>
          </a:xfrm>
        </p:grpSpPr>
        <p:grpSp>
          <p:nvGrpSpPr>
            <p:cNvPr id="995" name="Groupe 994">
              <a:extLst>
                <a:ext uri="{FF2B5EF4-FFF2-40B4-BE49-F238E27FC236}">
                  <a16:creationId xmlns:a16="http://schemas.microsoft.com/office/drawing/2014/main" id="{5D29DFBE-29F0-4795-A502-533B9BC630B8}"/>
                </a:ext>
              </a:extLst>
            </p:cNvPr>
            <p:cNvGrpSpPr/>
            <p:nvPr/>
          </p:nvGrpSpPr>
          <p:grpSpPr>
            <a:xfrm>
              <a:off x="209819" y="3197778"/>
              <a:ext cx="1502833" cy="632465"/>
              <a:chOff x="3406477" y="3922983"/>
              <a:chExt cx="1502833" cy="632465"/>
            </a:xfrm>
          </p:grpSpPr>
          <p:pic>
            <p:nvPicPr>
              <p:cNvPr id="783" name="Image 782">
                <a:extLst>
                  <a:ext uri="{FF2B5EF4-FFF2-40B4-BE49-F238E27FC236}">
                    <a16:creationId xmlns:a16="http://schemas.microsoft.com/office/drawing/2014/main" id="{7706D9F3-A8B2-4D97-8456-1555198CF0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562" t="29100" r="52559" b="50087"/>
              <a:stretch/>
            </p:blipFill>
            <p:spPr>
              <a:xfrm>
                <a:off x="3508300" y="3922983"/>
                <a:ext cx="1236872" cy="632465"/>
              </a:xfrm>
              <a:prstGeom prst="rect">
                <a:avLst/>
              </a:prstGeom>
            </p:spPr>
          </p:pic>
          <p:sp>
            <p:nvSpPr>
              <p:cNvPr id="992" name="Rectangle 991">
                <a:extLst>
                  <a:ext uri="{FF2B5EF4-FFF2-40B4-BE49-F238E27FC236}">
                    <a16:creationId xmlns:a16="http://schemas.microsoft.com/office/drawing/2014/main" id="{0C37D8AB-64BB-442D-84D9-D9DE951E6429}"/>
                  </a:ext>
                </a:extLst>
              </p:cNvPr>
              <p:cNvSpPr/>
              <p:nvPr/>
            </p:nvSpPr>
            <p:spPr>
              <a:xfrm>
                <a:off x="4058944" y="4170792"/>
                <a:ext cx="761127" cy="13540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93" name="Rectangle 992">
                <a:extLst>
                  <a:ext uri="{FF2B5EF4-FFF2-40B4-BE49-F238E27FC236}">
                    <a16:creationId xmlns:a16="http://schemas.microsoft.com/office/drawing/2014/main" id="{1BC93263-4F25-456D-8D1E-5953DE4DC53F}"/>
                  </a:ext>
                </a:extLst>
              </p:cNvPr>
              <p:cNvSpPr/>
              <p:nvPr/>
            </p:nvSpPr>
            <p:spPr>
              <a:xfrm>
                <a:off x="4148183" y="4312618"/>
                <a:ext cx="761127" cy="13540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94" name="Rectangle 993">
                <a:extLst>
                  <a:ext uri="{FF2B5EF4-FFF2-40B4-BE49-F238E27FC236}">
                    <a16:creationId xmlns:a16="http://schemas.microsoft.com/office/drawing/2014/main" id="{842AE015-8059-406D-8FD2-6FF0990FFF4F}"/>
                  </a:ext>
                </a:extLst>
              </p:cNvPr>
              <p:cNvSpPr/>
              <p:nvPr/>
            </p:nvSpPr>
            <p:spPr>
              <a:xfrm>
                <a:off x="3406477" y="4167394"/>
                <a:ext cx="232906" cy="18271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961" name="ZoneTexte 960">
              <a:extLst>
                <a:ext uri="{FF2B5EF4-FFF2-40B4-BE49-F238E27FC236}">
                  <a16:creationId xmlns:a16="http://schemas.microsoft.com/office/drawing/2014/main" id="{4D79E88B-A1A7-4928-A6A7-7DFF1493B5A7}"/>
                </a:ext>
              </a:extLst>
            </p:cNvPr>
            <p:cNvSpPr txBox="1"/>
            <p:nvPr/>
          </p:nvSpPr>
          <p:spPr>
            <a:xfrm>
              <a:off x="1585207" y="3760227"/>
              <a:ext cx="653210" cy="296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5-FU</a:t>
              </a:r>
            </a:p>
          </p:txBody>
        </p:sp>
        <p:sp>
          <p:nvSpPr>
            <p:cNvPr id="996" name="ZoneTexte 995">
              <a:extLst>
                <a:ext uri="{FF2B5EF4-FFF2-40B4-BE49-F238E27FC236}">
                  <a16:creationId xmlns:a16="http://schemas.microsoft.com/office/drawing/2014/main" id="{65645A41-F001-4D09-970B-306287EC561C}"/>
                </a:ext>
              </a:extLst>
            </p:cNvPr>
            <p:cNvSpPr txBox="1"/>
            <p:nvPr/>
          </p:nvSpPr>
          <p:spPr>
            <a:xfrm>
              <a:off x="325005" y="3801054"/>
              <a:ext cx="660134" cy="296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5-FC</a:t>
              </a:r>
            </a:p>
          </p:txBody>
        </p:sp>
        <p:sp>
          <p:nvSpPr>
            <p:cNvPr id="1000" name="Flèche : droite 999">
              <a:extLst>
                <a:ext uri="{FF2B5EF4-FFF2-40B4-BE49-F238E27FC236}">
                  <a16:creationId xmlns:a16="http://schemas.microsoft.com/office/drawing/2014/main" id="{C2447950-512E-4017-AA91-4EBE60F3B301}"/>
                </a:ext>
              </a:extLst>
            </p:cNvPr>
            <p:cNvSpPr/>
            <p:nvPr/>
          </p:nvSpPr>
          <p:spPr>
            <a:xfrm>
              <a:off x="1001327" y="3910917"/>
              <a:ext cx="400305" cy="45719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01" name="ZoneTexte 1000">
              <a:extLst>
                <a:ext uri="{FF2B5EF4-FFF2-40B4-BE49-F238E27FC236}">
                  <a16:creationId xmlns:a16="http://schemas.microsoft.com/office/drawing/2014/main" id="{C92CC951-393B-4ACF-8B12-FBB01EB46390}"/>
                </a:ext>
              </a:extLst>
            </p:cNvPr>
            <p:cNvSpPr txBox="1"/>
            <p:nvPr/>
          </p:nvSpPr>
          <p:spPr>
            <a:xfrm>
              <a:off x="503514" y="4066851"/>
              <a:ext cx="14921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dirty="0"/>
                <a:t>Cytosine désaminase</a:t>
              </a:r>
            </a:p>
          </p:txBody>
        </p:sp>
      </p:grpSp>
      <p:cxnSp>
        <p:nvCxnSpPr>
          <p:cNvPr id="1002" name="Connecteur : en arc 1001">
            <a:extLst>
              <a:ext uri="{FF2B5EF4-FFF2-40B4-BE49-F238E27FC236}">
                <a16:creationId xmlns:a16="http://schemas.microsoft.com/office/drawing/2014/main" id="{576AC41E-77E3-4FDA-A186-F3CC94C83F25}"/>
              </a:ext>
            </a:extLst>
          </p:cNvPr>
          <p:cNvCxnSpPr>
            <a:cxnSpLocks/>
            <a:stCxn id="955" idx="3"/>
          </p:cNvCxnSpPr>
          <p:nvPr/>
        </p:nvCxnSpPr>
        <p:spPr>
          <a:xfrm flipH="1">
            <a:off x="2129548" y="4240621"/>
            <a:ext cx="422048" cy="929266"/>
          </a:xfrm>
          <a:prstGeom prst="curvedConnector4">
            <a:avLst>
              <a:gd name="adj1" fmla="val -54164"/>
              <a:gd name="adj2" fmla="val 53821"/>
            </a:avLst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0" name="Groupe 959">
            <a:extLst>
              <a:ext uri="{FF2B5EF4-FFF2-40B4-BE49-F238E27FC236}">
                <a16:creationId xmlns:a16="http://schemas.microsoft.com/office/drawing/2014/main" id="{140BD124-07E3-465C-A817-2371F0F1BA2E}"/>
              </a:ext>
            </a:extLst>
          </p:cNvPr>
          <p:cNvGrpSpPr/>
          <p:nvPr/>
        </p:nvGrpSpPr>
        <p:grpSpPr>
          <a:xfrm>
            <a:off x="1759512" y="3790312"/>
            <a:ext cx="792084" cy="598034"/>
            <a:chOff x="331405" y="4677036"/>
            <a:chExt cx="999433" cy="751303"/>
          </a:xfrm>
        </p:grpSpPr>
        <p:grpSp>
          <p:nvGrpSpPr>
            <p:cNvPr id="958" name="Groupe 957">
              <a:extLst>
                <a:ext uri="{FF2B5EF4-FFF2-40B4-BE49-F238E27FC236}">
                  <a16:creationId xmlns:a16="http://schemas.microsoft.com/office/drawing/2014/main" id="{1925E4A3-CE5F-4F8D-ACF1-A515AD0A75AE}"/>
                </a:ext>
              </a:extLst>
            </p:cNvPr>
            <p:cNvGrpSpPr/>
            <p:nvPr/>
          </p:nvGrpSpPr>
          <p:grpSpPr>
            <a:xfrm>
              <a:off x="331405" y="4677036"/>
              <a:ext cx="999433" cy="751303"/>
              <a:chOff x="580073" y="4595543"/>
              <a:chExt cx="999433" cy="751303"/>
            </a:xfrm>
          </p:grpSpPr>
          <p:pic>
            <p:nvPicPr>
              <p:cNvPr id="949" name="Image 948">
                <a:extLst>
                  <a:ext uri="{FF2B5EF4-FFF2-40B4-BE49-F238E27FC236}">
                    <a16:creationId xmlns:a16="http://schemas.microsoft.com/office/drawing/2014/main" id="{CC593023-AD91-4DFE-9382-048D6A49AB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349" t="27792" r="39904" b="50211"/>
              <a:stretch/>
            </p:blipFill>
            <p:spPr>
              <a:xfrm>
                <a:off x="681256" y="4595543"/>
                <a:ext cx="824065" cy="751303"/>
              </a:xfrm>
              <a:prstGeom prst="rect">
                <a:avLst/>
              </a:prstGeom>
            </p:spPr>
          </p:pic>
          <p:sp>
            <p:nvSpPr>
              <p:cNvPr id="952" name="Rectangle 951">
                <a:extLst>
                  <a:ext uri="{FF2B5EF4-FFF2-40B4-BE49-F238E27FC236}">
                    <a16:creationId xmlns:a16="http://schemas.microsoft.com/office/drawing/2014/main" id="{CE3D50F3-36E9-4643-9093-BC60098C28FB}"/>
                  </a:ext>
                </a:extLst>
              </p:cNvPr>
              <p:cNvSpPr/>
              <p:nvPr/>
            </p:nvSpPr>
            <p:spPr>
              <a:xfrm>
                <a:off x="1407160" y="4779137"/>
                <a:ext cx="143876" cy="260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54" name="Rectangle 953">
                <a:extLst>
                  <a:ext uri="{FF2B5EF4-FFF2-40B4-BE49-F238E27FC236}">
                    <a16:creationId xmlns:a16="http://schemas.microsoft.com/office/drawing/2014/main" id="{7C86EF16-A9AD-4730-8A1D-E2AB5FEC6B36}"/>
                  </a:ext>
                </a:extLst>
              </p:cNvPr>
              <p:cNvSpPr/>
              <p:nvPr/>
            </p:nvSpPr>
            <p:spPr>
              <a:xfrm>
                <a:off x="1379532" y="5010639"/>
                <a:ext cx="143876" cy="1017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55" name="Rectangle 954">
                <a:extLst>
                  <a:ext uri="{FF2B5EF4-FFF2-40B4-BE49-F238E27FC236}">
                    <a16:creationId xmlns:a16="http://schemas.microsoft.com/office/drawing/2014/main" id="{6C82435F-988E-4715-B1FC-8F5C8490B2DE}"/>
                  </a:ext>
                </a:extLst>
              </p:cNvPr>
              <p:cNvSpPr/>
              <p:nvPr/>
            </p:nvSpPr>
            <p:spPr>
              <a:xfrm>
                <a:off x="1407160" y="5072056"/>
                <a:ext cx="172346" cy="17840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56" name="Rectangle 955">
                <a:extLst>
                  <a:ext uri="{FF2B5EF4-FFF2-40B4-BE49-F238E27FC236}">
                    <a16:creationId xmlns:a16="http://schemas.microsoft.com/office/drawing/2014/main" id="{69D805FC-EA5B-4062-8A16-9606DC6F5468}"/>
                  </a:ext>
                </a:extLst>
              </p:cNvPr>
              <p:cNvSpPr/>
              <p:nvPr/>
            </p:nvSpPr>
            <p:spPr>
              <a:xfrm>
                <a:off x="580073" y="4911894"/>
                <a:ext cx="172346" cy="3113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57" name="Rectangle 956">
                <a:extLst>
                  <a:ext uri="{FF2B5EF4-FFF2-40B4-BE49-F238E27FC236}">
                    <a16:creationId xmlns:a16="http://schemas.microsoft.com/office/drawing/2014/main" id="{4622012C-C611-4170-96F3-72E25EAFE61E}"/>
                  </a:ext>
                </a:extLst>
              </p:cNvPr>
              <p:cNvSpPr/>
              <p:nvPr/>
            </p:nvSpPr>
            <p:spPr>
              <a:xfrm>
                <a:off x="655514" y="4718401"/>
                <a:ext cx="172346" cy="3113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959" name="Rectangle 958">
              <a:extLst>
                <a:ext uri="{FF2B5EF4-FFF2-40B4-BE49-F238E27FC236}">
                  <a16:creationId xmlns:a16="http://schemas.microsoft.com/office/drawing/2014/main" id="{07B9F4FB-C404-4880-AF01-ACF0A81A96C8}"/>
                </a:ext>
              </a:extLst>
            </p:cNvPr>
            <p:cNvSpPr/>
            <p:nvPr/>
          </p:nvSpPr>
          <p:spPr>
            <a:xfrm>
              <a:off x="1083051" y="5026498"/>
              <a:ext cx="143876" cy="1656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63" name="Groupe 1062">
            <a:extLst>
              <a:ext uri="{FF2B5EF4-FFF2-40B4-BE49-F238E27FC236}">
                <a16:creationId xmlns:a16="http://schemas.microsoft.com/office/drawing/2014/main" id="{2428EFED-258E-4421-942B-809F5A787200}"/>
              </a:ext>
            </a:extLst>
          </p:cNvPr>
          <p:cNvGrpSpPr/>
          <p:nvPr/>
        </p:nvGrpSpPr>
        <p:grpSpPr>
          <a:xfrm>
            <a:off x="601802" y="5169886"/>
            <a:ext cx="2629259" cy="1391572"/>
            <a:chOff x="601802" y="5169885"/>
            <a:chExt cx="2984143" cy="1489317"/>
          </a:xfrm>
        </p:grpSpPr>
        <p:sp>
          <p:nvSpPr>
            <p:cNvPr id="1006" name="Rectangle : coins arrondis 1005">
              <a:extLst>
                <a:ext uri="{FF2B5EF4-FFF2-40B4-BE49-F238E27FC236}">
                  <a16:creationId xmlns:a16="http://schemas.microsoft.com/office/drawing/2014/main" id="{33388C6C-58B1-440A-BEB1-088FFEA00A47}"/>
                </a:ext>
              </a:extLst>
            </p:cNvPr>
            <p:cNvSpPr/>
            <p:nvPr/>
          </p:nvSpPr>
          <p:spPr>
            <a:xfrm>
              <a:off x="601802" y="5580457"/>
              <a:ext cx="1032108" cy="45191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err="1">
                  <a:solidFill>
                    <a:schemeClr val="tx1"/>
                  </a:solidFill>
                </a:rPr>
                <a:t>Ac</a:t>
              </a:r>
              <a:r>
                <a:rPr lang="fr-FR" sz="1200" dirty="0">
                  <a:solidFill>
                    <a:schemeClr val="tx1"/>
                  </a:solidFill>
                </a:rPr>
                <a:t>. folinique</a:t>
              </a:r>
            </a:p>
          </p:txBody>
        </p:sp>
        <p:sp>
          <p:nvSpPr>
            <p:cNvPr id="1007" name="Rectangle : coins arrondis 1006">
              <a:extLst>
                <a:ext uri="{FF2B5EF4-FFF2-40B4-BE49-F238E27FC236}">
                  <a16:creationId xmlns:a16="http://schemas.microsoft.com/office/drawing/2014/main" id="{7A1DE61E-C87E-4067-954E-72D567DE3245}"/>
                </a:ext>
              </a:extLst>
            </p:cNvPr>
            <p:cNvSpPr/>
            <p:nvPr/>
          </p:nvSpPr>
          <p:spPr>
            <a:xfrm>
              <a:off x="2273142" y="5571698"/>
              <a:ext cx="1312803" cy="45191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err="1">
                  <a:solidFill>
                    <a:schemeClr val="tx1"/>
                  </a:solidFill>
                </a:rPr>
                <a:t>Thymidilate</a:t>
              </a:r>
              <a:r>
                <a:rPr lang="fr-FR" sz="1400" dirty="0">
                  <a:solidFill>
                    <a:schemeClr val="tx1"/>
                  </a:solidFill>
                </a:rPr>
                <a:t> synthase</a:t>
              </a:r>
            </a:p>
          </p:txBody>
        </p:sp>
        <p:sp>
          <p:nvSpPr>
            <p:cNvPr id="1015" name="Rectangle : coins arrondis 1014">
              <a:extLst>
                <a:ext uri="{FF2B5EF4-FFF2-40B4-BE49-F238E27FC236}">
                  <a16:creationId xmlns:a16="http://schemas.microsoft.com/office/drawing/2014/main" id="{683706DD-22A4-42B8-B4F4-41B4C91CB66E}"/>
                </a:ext>
              </a:extLst>
            </p:cNvPr>
            <p:cNvSpPr/>
            <p:nvPr/>
          </p:nvSpPr>
          <p:spPr>
            <a:xfrm>
              <a:off x="1614761" y="5169885"/>
              <a:ext cx="658381" cy="30266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tx1"/>
                  </a:solidFill>
                </a:rPr>
                <a:t>5-FU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018" name="Connecteur droit avec flèche 1017">
              <a:extLst>
                <a:ext uri="{FF2B5EF4-FFF2-40B4-BE49-F238E27FC236}">
                  <a16:creationId xmlns:a16="http://schemas.microsoft.com/office/drawing/2014/main" id="{A0E12C72-47EB-47F6-A799-17B961609148}"/>
                </a:ext>
              </a:extLst>
            </p:cNvPr>
            <p:cNvCxnSpPr>
              <a:stCxn id="1015" idx="1"/>
              <a:endCxn id="1006" idx="0"/>
            </p:cNvCxnSpPr>
            <p:nvPr/>
          </p:nvCxnSpPr>
          <p:spPr>
            <a:xfrm flipH="1">
              <a:off x="1117856" y="5321216"/>
              <a:ext cx="496905" cy="259241"/>
            </a:xfrm>
            <a:prstGeom prst="straightConnector1">
              <a:avLst/>
            </a:prstGeom>
            <a:ln w="28575">
              <a:solidFill>
                <a:schemeClr val="accent3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9" name="Connecteur droit avec flèche 1018">
              <a:extLst>
                <a:ext uri="{FF2B5EF4-FFF2-40B4-BE49-F238E27FC236}">
                  <a16:creationId xmlns:a16="http://schemas.microsoft.com/office/drawing/2014/main" id="{64371FB1-E6DF-4BD5-AC6B-7A904B8333A1}"/>
                </a:ext>
              </a:extLst>
            </p:cNvPr>
            <p:cNvCxnSpPr>
              <a:cxnSpLocks/>
              <a:stCxn id="1006" idx="3"/>
              <a:endCxn id="1007" idx="1"/>
            </p:cNvCxnSpPr>
            <p:nvPr/>
          </p:nvCxnSpPr>
          <p:spPr>
            <a:xfrm flipV="1">
              <a:off x="1633910" y="5797654"/>
              <a:ext cx="639232" cy="8759"/>
            </a:xfrm>
            <a:prstGeom prst="straightConnector1">
              <a:avLst/>
            </a:prstGeom>
            <a:ln w="28575">
              <a:solidFill>
                <a:schemeClr val="accent3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2" name="Connecteur droit avec flèche 1021">
              <a:extLst>
                <a:ext uri="{FF2B5EF4-FFF2-40B4-BE49-F238E27FC236}">
                  <a16:creationId xmlns:a16="http://schemas.microsoft.com/office/drawing/2014/main" id="{135585F4-1D97-421D-8E8D-E19D946D847E}"/>
                </a:ext>
              </a:extLst>
            </p:cNvPr>
            <p:cNvCxnSpPr>
              <a:cxnSpLocks/>
              <a:stCxn id="1015" idx="3"/>
              <a:endCxn id="1007" idx="0"/>
            </p:cNvCxnSpPr>
            <p:nvPr/>
          </p:nvCxnSpPr>
          <p:spPr>
            <a:xfrm>
              <a:off x="2273142" y="5321216"/>
              <a:ext cx="656402" cy="250482"/>
            </a:xfrm>
            <a:prstGeom prst="straightConnector1">
              <a:avLst/>
            </a:prstGeom>
            <a:ln w="28575">
              <a:solidFill>
                <a:schemeClr val="accent3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6" name="Rectangle : coins arrondis 1045">
              <a:extLst>
                <a:ext uri="{FF2B5EF4-FFF2-40B4-BE49-F238E27FC236}">
                  <a16:creationId xmlns:a16="http://schemas.microsoft.com/office/drawing/2014/main" id="{54947F04-2CB8-4ED7-B1BB-221CDC326C1E}"/>
                </a:ext>
              </a:extLst>
            </p:cNvPr>
            <p:cNvSpPr/>
            <p:nvPr/>
          </p:nvSpPr>
          <p:spPr>
            <a:xfrm>
              <a:off x="2263839" y="6305373"/>
              <a:ext cx="1312803" cy="3538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tx1"/>
                  </a:solidFill>
                </a:rPr>
                <a:t>Thymidine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grpSp>
          <p:nvGrpSpPr>
            <p:cNvPr id="1062" name="Groupe 1061">
              <a:extLst>
                <a:ext uri="{FF2B5EF4-FFF2-40B4-BE49-F238E27FC236}">
                  <a16:creationId xmlns:a16="http://schemas.microsoft.com/office/drawing/2014/main" id="{BE3BAB82-2507-409C-BCF6-6C31F1EA81E1}"/>
                </a:ext>
              </a:extLst>
            </p:cNvPr>
            <p:cNvGrpSpPr/>
            <p:nvPr/>
          </p:nvGrpSpPr>
          <p:grpSpPr>
            <a:xfrm>
              <a:off x="2769705" y="6042528"/>
              <a:ext cx="299365" cy="233153"/>
              <a:chOff x="2769705" y="6042528"/>
              <a:chExt cx="299365" cy="233153"/>
            </a:xfrm>
          </p:grpSpPr>
          <p:sp>
            <p:nvSpPr>
              <p:cNvPr id="1043" name="Flèche : droite 1042">
                <a:extLst>
                  <a:ext uri="{FF2B5EF4-FFF2-40B4-BE49-F238E27FC236}">
                    <a16:creationId xmlns:a16="http://schemas.microsoft.com/office/drawing/2014/main" id="{1464028B-2389-4614-8E7F-18A06E1A4B81}"/>
                  </a:ext>
                </a:extLst>
              </p:cNvPr>
              <p:cNvSpPr/>
              <p:nvPr/>
            </p:nvSpPr>
            <p:spPr>
              <a:xfrm rot="5400000">
                <a:off x="2802806" y="6055851"/>
                <a:ext cx="233153" cy="206507"/>
              </a:xfrm>
              <a:prstGeom prst="rightArrow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1047" name="Groupe 1046">
                <a:extLst>
                  <a:ext uri="{FF2B5EF4-FFF2-40B4-BE49-F238E27FC236}">
                    <a16:creationId xmlns:a16="http://schemas.microsoft.com/office/drawing/2014/main" id="{775E3AA5-95F8-4B61-A6DA-43659464C64F}"/>
                  </a:ext>
                </a:extLst>
              </p:cNvPr>
              <p:cNvGrpSpPr/>
              <p:nvPr/>
            </p:nvGrpSpPr>
            <p:grpSpPr>
              <a:xfrm>
                <a:off x="2769705" y="6061018"/>
                <a:ext cx="299365" cy="213769"/>
                <a:chOff x="8164627" y="5800703"/>
                <a:chExt cx="400249" cy="307777"/>
              </a:xfrm>
            </p:grpSpPr>
            <p:cxnSp>
              <p:nvCxnSpPr>
                <p:cNvPr id="1048" name="Connecteur droit 1047">
                  <a:extLst>
                    <a:ext uri="{FF2B5EF4-FFF2-40B4-BE49-F238E27FC236}">
                      <a16:creationId xmlns:a16="http://schemas.microsoft.com/office/drawing/2014/main" id="{A502ECBA-C597-4371-BAB1-BC9145E061AD}"/>
                    </a:ext>
                  </a:extLst>
                </p:cNvPr>
                <p:cNvCxnSpPr/>
                <p:nvPr/>
              </p:nvCxnSpPr>
              <p:spPr>
                <a:xfrm flipH="1">
                  <a:off x="8196899" y="5800703"/>
                  <a:ext cx="336543" cy="307777"/>
                </a:xfrm>
                <a:prstGeom prst="line">
                  <a:avLst/>
                </a:prstGeom>
                <a:ln w="381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9" name="Connecteur droit 1048">
                  <a:extLst>
                    <a:ext uri="{FF2B5EF4-FFF2-40B4-BE49-F238E27FC236}">
                      <a16:creationId xmlns:a16="http://schemas.microsoft.com/office/drawing/2014/main" id="{99D1FE2C-7A93-4566-BC78-997440C527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164627" y="5818583"/>
                  <a:ext cx="400249" cy="282596"/>
                </a:xfrm>
                <a:prstGeom prst="line">
                  <a:avLst/>
                </a:prstGeom>
                <a:ln w="381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1056" name="Connecteur droit avec flèche 1055">
            <a:extLst>
              <a:ext uri="{FF2B5EF4-FFF2-40B4-BE49-F238E27FC236}">
                <a16:creationId xmlns:a16="http://schemas.microsoft.com/office/drawing/2014/main" id="{27614425-6E94-42FE-80E0-8351629BDB9A}"/>
              </a:ext>
            </a:extLst>
          </p:cNvPr>
          <p:cNvCxnSpPr/>
          <p:nvPr/>
        </p:nvCxnSpPr>
        <p:spPr>
          <a:xfrm flipH="1" flipV="1">
            <a:off x="2133879" y="3509798"/>
            <a:ext cx="22475" cy="268678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>
            <a:extLst>
              <a:ext uri="{FF2B5EF4-FFF2-40B4-BE49-F238E27FC236}">
                <a16:creationId xmlns:a16="http://schemas.microsoft.com/office/drawing/2014/main" id="{114F0AC3-1042-440B-A655-119951125498}"/>
              </a:ext>
            </a:extLst>
          </p:cNvPr>
          <p:cNvSpPr/>
          <p:nvPr/>
        </p:nvSpPr>
        <p:spPr>
          <a:xfrm>
            <a:off x="7989903" y="604157"/>
            <a:ext cx="2498117" cy="1202510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Cible :</a:t>
            </a:r>
          </a:p>
          <a:p>
            <a:pPr algn="ctr"/>
            <a:r>
              <a:rPr lang="fr-FR" dirty="0"/>
              <a:t>Noyau</a:t>
            </a:r>
          </a:p>
        </p:txBody>
      </p:sp>
      <p:sp>
        <p:nvSpPr>
          <p:cNvPr id="120" name="ZoneTexte 119">
            <a:extLst>
              <a:ext uri="{FF2B5EF4-FFF2-40B4-BE49-F238E27FC236}">
                <a16:creationId xmlns:a16="http://schemas.microsoft.com/office/drawing/2014/main" id="{5491DB63-3D51-429E-89B4-2D48391CD2BA}"/>
              </a:ext>
            </a:extLst>
          </p:cNvPr>
          <p:cNvSpPr txBox="1"/>
          <p:nvPr/>
        </p:nvSpPr>
        <p:spPr>
          <a:xfrm>
            <a:off x="3270177" y="1884104"/>
            <a:ext cx="6872872" cy="58477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fr-FR" sz="1600" b="1" u="sng" dirty="0"/>
              <a:t>Molécule :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ysClr val="windowText" lastClr="000000"/>
                </a:solidFill>
              </a:rPr>
              <a:t>5-Fluorocytosine (</a:t>
            </a:r>
            <a:r>
              <a:rPr lang="fr-FR" sz="1600" dirty="0" err="1">
                <a:solidFill>
                  <a:sysClr val="windowText" lastClr="000000"/>
                </a:solidFill>
              </a:rPr>
              <a:t>Ancotil</a:t>
            </a:r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®)</a:t>
            </a:r>
            <a:endParaRPr lang="fr-FR" sz="1600" dirty="0">
              <a:solidFill>
                <a:sysClr val="windowText" lastClr="000000"/>
              </a:solidFill>
            </a:endParaRPr>
          </a:p>
        </p:txBody>
      </p:sp>
      <p:sp>
        <p:nvSpPr>
          <p:cNvPr id="121" name="ZoneTexte 120">
            <a:extLst>
              <a:ext uri="{FF2B5EF4-FFF2-40B4-BE49-F238E27FC236}">
                <a16:creationId xmlns:a16="http://schemas.microsoft.com/office/drawing/2014/main" id="{C148F0C7-FA7F-4924-A91F-8EA7168521FC}"/>
              </a:ext>
            </a:extLst>
          </p:cNvPr>
          <p:cNvSpPr txBox="1"/>
          <p:nvPr/>
        </p:nvSpPr>
        <p:spPr>
          <a:xfrm>
            <a:off x="3279055" y="5356836"/>
            <a:ext cx="8040773" cy="132343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fr-FR" sz="1600" b="1" u="sng" dirty="0">
                <a:solidFill>
                  <a:schemeClr val="accent2"/>
                </a:solidFill>
              </a:rPr>
              <a:t>Spectre :</a:t>
            </a:r>
            <a:r>
              <a:rPr lang="fr-FR" sz="1600" b="1" dirty="0">
                <a:solidFill>
                  <a:schemeClr val="accent2"/>
                </a:solidFill>
              </a:rPr>
              <a:t>  Fongicide </a:t>
            </a:r>
            <a:r>
              <a:rPr lang="fr-FR" sz="1600" dirty="0"/>
              <a:t>pour les levures</a:t>
            </a:r>
          </a:p>
          <a:p>
            <a:pPr>
              <a:buClr>
                <a:schemeClr val="accent2"/>
              </a:buClr>
            </a:pPr>
            <a:r>
              <a:rPr lang="fr-FR" sz="1600" i="1" dirty="0"/>
              <a:t>Candida</a:t>
            </a:r>
            <a:r>
              <a:rPr lang="fr-FR" sz="1600" dirty="0"/>
              <a:t> </a:t>
            </a:r>
            <a:r>
              <a:rPr lang="fr-FR" sz="1600" dirty="0" err="1"/>
              <a:t>sp</a:t>
            </a:r>
            <a:r>
              <a:rPr lang="fr-FR" sz="1600" dirty="0"/>
              <a:t>., </a:t>
            </a:r>
            <a:r>
              <a:rPr lang="fr-FR" sz="1600" b="1" i="1" dirty="0" err="1">
                <a:solidFill>
                  <a:schemeClr val="accent2"/>
                </a:solidFill>
              </a:rPr>
              <a:t>Cryptococcus</a:t>
            </a:r>
            <a:r>
              <a:rPr lang="fr-FR" sz="1600" b="1" dirty="0">
                <a:solidFill>
                  <a:schemeClr val="accent2"/>
                </a:solidFill>
              </a:rPr>
              <a:t> </a:t>
            </a:r>
            <a:r>
              <a:rPr lang="fr-FR" sz="1600" b="1" dirty="0" err="1">
                <a:solidFill>
                  <a:schemeClr val="accent2"/>
                </a:solidFill>
              </a:rPr>
              <a:t>sp</a:t>
            </a:r>
            <a:r>
              <a:rPr lang="fr-FR" sz="1600" b="1" dirty="0">
                <a:solidFill>
                  <a:schemeClr val="accent2"/>
                </a:solidFill>
              </a:rPr>
              <a:t>. </a:t>
            </a:r>
          </a:p>
          <a:p>
            <a:pPr>
              <a:buClr>
                <a:schemeClr val="accent2"/>
              </a:buClr>
            </a:pPr>
            <a:r>
              <a:rPr lang="fr-FR" sz="1600" dirty="0"/>
              <a:t>+/-  efficace : filamenteux, </a:t>
            </a:r>
            <a:r>
              <a:rPr lang="fr-FR" sz="1600" dirty="0" err="1"/>
              <a:t>dématiés</a:t>
            </a:r>
            <a:r>
              <a:rPr lang="fr-FR" sz="1600" dirty="0"/>
              <a:t> </a:t>
            </a:r>
          </a:p>
          <a:p>
            <a:pPr>
              <a:buClr>
                <a:schemeClr val="accent2"/>
              </a:buClr>
            </a:pPr>
            <a:endParaRPr lang="fr-FR" sz="1600" dirty="0"/>
          </a:p>
          <a:p>
            <a:pPr>
              <a:buClr>
                <a:schemeClr val="accent2"/>
              </a:buClr>
            </a:pPr>
            <a:r>
              <a:rPr lang="fr-FR" sz="1600" dirty="0"/>
              <a:t>R. acquises par augmentation de la sélectivité des perméase</a:t>
            </a:r>
          </a:p>
        </p:txBody>
      </p:sp>
      <p:sp>
        <p:nvSpPr>
          <p:cNvPr id="122" name="ZoneTexte 121">
            <a:extLst>
              <a:ext uri="{FF2B5EF4-FFF2-40B4-BE49-F238E27FC236}">
                <a16:creationId xmlns:a16="http://schemas.microsoft.com/office/drawing/2014/main" id="{8A4497D6-6E32-4CD2-8E8C-B821D1AB3593}"/>
              </a:ext>
            </a:extLst>
          </p:cNvPr>
          <p:cNvSpPr txBox="1"/>
          <p:nvPr/>
        </p:nvSpPr>
        <p:spPr>
          <a:xfrm>
            <a:off x="3285231" y="2688575"/>
            <a:ext cx="8040773" cy="132343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fr-FR" sz="1600" b="1" u="sng" dirty="0"/>
              <a:t>Pharmacocinétique : </a:t>
            </a:r>
            <a:r>
              <a:rPr lang="fr-FR" sz="1600" dirty="0"/>
              <a:t>→ </a:t>
            </a:r>
            <a:r>
              <a:rPr lang="fr-FR" sz="1600" b="1" dirty="0"/>
              <a:t>Temps dépendant</a:t>
            </a:r>
            <a:endParaRPr lang="fr-FR" sz="1600" b="1" u="sng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1600" dirty="0"/>
              <a:t>Bonne absorption orale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1600" dirty="0"/>
              <a:t>Elimination urinaire → </a:t>
            </a:r>
            <a:r>
              <a:rPr lang="fr-FR" sz="1600" b="1" dirty="0"/>
              <a:t>adaptation si IR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1600" b="1" dirty="0"/>
              <a:t>Très bonne diffusion dans le SNC, l’œil et les urines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1600" dirty="0"/>
              <a:t>Pas d’influence des repas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F8C066C4-298C-4115-95EE-52516B81A064}"/>
              </a:ext>
            </a:extLst>
          </p:cNvPr>
          <p:cNvSpPr/>
          <p:nvPr/>
        </p:nvSpPr>
        <p:spPr>
          <a:xfrm>
            <a:off x="447041" y="1764201"/>
            <a:ext cx="2784020" cy="507068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91138DC0-BBD7-4D2F-945E-3FBCCAFBB9A3}"/>
              </a:ext>
            </a:extLst>
          </p:cNvPr>
          <p:cNvGrpSpPr/>
          <p:nvPr/>
        </p:nvGrpSpPr>
        <p:grpSpPr>
          <a:xfrm>
            <a:off x="7330762" y="5463464"/>
            <a:ext cx="4444472" cy="639553"/>
            <a:chOff x="7243611" y="5848859"/>
            <a:chExt cx="4444472" cy="639553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358D7FEA-6B02-4FA3-9EDC-A1FAC86576A6}"/>
                </a:ext>
              </a:extLst>
            </p:cNvPr>
            <p:cNvSpPr/>
            <p:nvPr/>
          </p:nvSpPr>
          <p:spPr>
            <a:xfrm>
              <a:off x="7874493" y="5848859"/>
              <a:ext cx="3813590" cy="6395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altLang="fr-FR" sz="1600" dirty="0">
                  <a:solidFill>
                    <a:schemeClr val="tx1"/>
                  </a:solidFill>
                </a:rPr>
                <a:t>Cryptococcose méningée en association</a:t>
              </a:r>
            </a:p>
          </p:txBody>
        </p:sp>
        <p:sp>
          <p:nvSpPr>
            <p:cNvPr id="5" name="Flèche : droite 4">
              <a:extLst>
                <a:ext uri="{FF2B5EF4-FFF2-40B4-BE49-F238E27FC236}">
                  <a16:creationId xmlns:a16="http://schemas.microsoft.com/office/drawing/2014/main" id="{C009D298-E6B7-4ED3-9C96-6D752F153C1E}"/>
                </a:ext>
              </a:extLst>
            </p:cNvPr>
            <p:cNvSpPr/>
            <p:nvPr/>
          </p:nvSpPr>
          <p:spPr>
            <a:xfrm>
              <a:off x="7243611" y="5967580"/>
              <a:ext cx="452761" cy="432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6" name="Rectangle 125">
            <a:extLst>
              <a:ext uri="{FF2B5EF4-FFF2-40B4-BE49-F238E27FC236}">
                <a16:creationId xmlns:a16="http://schemas.microsoft.com/office/drawing/2014/main" id="{F7221B09-F6C4-4504-A15E-6FAF78E204C5}"/>
              </a:ext>
            </a:extLst>
          </p:cNvPr>
          <p:cNvSpPr/>
          <p:nvPr/>
        </p:nvSpPr>
        <p:spPr>
          <a:xfrm>
            <a:off x="7961645" y="1830883"/>
            <a:ext cx="3771122" cy="639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altLang="fr-FR" sz="1400" dirty="0">
                <a:ea typeface="ＭＳ Ｐゴシック" panose="020B0600070205080204" pitchFamily="34" charset="-128"/>
              </a:rPr>
              <a:t>Posologie :</a:t>
            </a:r>
          </a:p>
          <a:p>
            <a:r>
              <a:rPr lang="fr-FR" altLang="fr-FR" sz="1400" dirty="0">
                <a:ea typeface="ＭＳ Ｐゴシック" panose="020B0600070205080204" pitchFamily="34" charset="-128"/>
                <a:cs typeface="Arial" panose="020B0604020202020204" pitchFamily="34" charset="0"/>
              </a:rPr>
              <a:t>100 mg/kg/j IV ou PO (3-4 prises)</a:t>
            </a:r>
            <a:endParaRPr lang="fr-FR" altLang="fr-FR" sz="1100" dirty="0"/>
          </a:p>
        </p:txBody>
      </p:sp>
    </p:spTree>
    <p:extLst>
      <p:ext uri="{BB962C8B-B14F-4D97-AF65-F5344CB8AC3E}">
        <p14:creationId xmlns:p14="http://schemas.microsoft.com/office/powerpoint/2010/main" val="293822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972" grpId="0"/>
      <p:bldP spid="120" grpId="0"/>
      <p:bldP spid="121" grpId="0"/>
      <p:bldP spid="122" grpId="0"/>
      <p:bldP spid="125" grpId="0" animBg="1"/>
      <p:bldP spid="1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B3C405-C12A-4B22-B1D1-DFB89B964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Levures : </a:t>
            </a:r>
            <a:r>
              <a:rPr lang="fr-FR" i="1" dirty="0"/>
              <a:t>candida</a:t>
            </a:r>
            <a:r>
              <a:rPr lang="fr-FR" dirty="0"/>
              <a:t> </a:t>
            </a:r>
            <a:r>
              <a:rPr lang="fr-FR" dirty="0" err="1"/>
              <a:t>sp</a:t>
            </a:r>
            <a:r>
              <a:rPr lang="fr-FR" dirty="0"/>
              <a:t>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72749B-EF63-4D8E-9880-176D385D2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04/02/2020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E39002E-641E-4F42-8D25-7AF726CD5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26EE-715B-4C3F-BA4A-26A4DF48614E}" type="slidenum">
              <a:rPr lang="fr-FR" smtClean="0"/>
              <a:t>27</a:t>
            </a:fld>
            <a:endParaRPr lang="fr-FR"/>
          </a:p>
        </p:txBody>
      </p:sp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8342CB88-5492-4277-8088-52FE8AC709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6440887"/>
              </p:ext>
            </p:extLst>
          </p:nvPr>
        </p:nvGraphicFramePr>
        <p:xfrm>
          <a:off x="446809" y="1808017"/>
          <a:ext cx="8324212" cy="4966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Explosion : 14 points 8">
            <a:extLst>
              <a:ext uri="{FF2B5EF4-FFF2-40B4-BE49-F238E27FC236}">
                <a16:creationId xmlns:a16="http://schemas.microsoft.com/office/drawing/2014/main" id="{F75B9569-4735-4EDB-9762-15ABD39A5C7C}"/>
              </a:ext>
            </a:extLst>
          </p:cNvPr>
          <p:cNvSpPr/>
          <p:nvPr/>
        </p:nvSpPr>
        <p:spPr>
          <a:xfrm rot="20687976">
            <a:off x="6777448" y="1294821"/>
            <a:ext cx="5025185" cy="2464062"/>
          </a:xfrm>
          <a:prstGeom prst="irregularSeal2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accent3"/>
                </a:solidFill>
              </a:rPr>
              <a:t>ATTENTION</a:t>
            </a:r>
          </a:p>
          <a:p>
            <a:pPr algn="ctr"/>
            <a:r>
              <a:rPr lang="fr-FR" sz="1600" b="1" dirty="0">
                <a:solidFill>
                  <a:schemeClr val="accent3"/>
                </a:solidFill>
              </a:rPr>
              <a:t> PRE-EXPOSITION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4D3FFC0-B3B3-4715-BD40-9BC380989D3A}"/>
              </a:ext>
            </a:extLst>
          </p:cNvPr>
          <p:cNvSpPr txBox="1"/>
          <p:nvPr/>
        </p:nvSpPr>
        <p:spPr>
          <a:xfrm>
            <a:off x="8989763" y="6275179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/>
              <a:t>Pappas</a:t>
            </a:r>
            <a:r>
              <a:rPr lang="fr-FR" sz="1200" dirty="0"/>
              <a:t> et al. 2016 IDSA guidelines; rapport CNRMA 2018</a:t>
            </a:r>
          </a:p>
        </p:txBody>
      </p:sp>
    </p:spTree>
    <p:extLst>
      <p:ext uri="{BB962C8B-B14F-4D97-AF65-F5344CB8AC3E}">
        <p14:creationId xmlns:p14="http://schemas.microsoft.com/office/powerpoint/2010/main" val="312345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9319DD86-89FE-44F1-B90C-4D66CEA4A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6017" y="2412415"/>
            <a:ext cx="3553643" cy="32144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ECBU du 04/12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1192" y="2180497"/>
            <a:ext cx="11029615" cy="3214466"/>
          </a:xfrm>
        </p:spPr>
        <p:txBody>
          <a:bodyPr>
            <a:normAutofit/>
          </a:bodyPr>
          <a:lstStyle/>
          <a:p>
            <a:r>
              <a:rPr lang="fr-FR" dirty="0"/>
              <a:t>Présence de levures sur la gélose de bactériologie en 72h.</a:t>
            </a:r>
          </a:p>
          <a:p>
            <a:r>
              <a:rPr lang="fr-FR" dirty="0"/>
              <a:t>Examen direct en bactériologie (Gram) : levures.</a:t>
            </a:r>
          </a:p>
          <a:p>
            <a:r>
              <a:rPr lang="fr-FR" dirty="0"/>
              <a:t>Isolement sur gélose </a:t>
            </a:r>
            <a:r>
              <a:rPr lang="fr-FR" dirty="0" err="1"/>
              <a:t>Chromagar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®</a:t>
            </a:r>
            <a:r>
              <a:rPr lang="fr-FR" dirty="0"/>
              <a:t> à 35°C : colonie rose humide.</a:t>
            </a:r>
          </a:p>
          <a:p>
            <a:r>
              <a:rPr lang="fr-FR" dirty="0"/>
              <a:t>Spectrométrie de masse </a:t>
            </a:r>
            <a:r>
              <a:rPr lang="fr-FR" dirty="0" err="1"/>
              <a:t>Maldi</a:t>
            </a:r>
            <a:r>
              <a:rPr lang="fr-FR" dirty="0"/>
              <a:t>-TOF (</a:t>
            </a:r>
            <a:r>
              <a:rPr lang="fr-FR" dirty="0" err="1"/>
              <a:t>Bruker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®</a:t>
            </a:r>
            <a:r>
              <a:rPr lang="fr-FR" dirty="0"/>
              <a:t>)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04/02/2020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26EE-715B-4C3F-BA4A-26A4DF48614E}" type="slidenum">
              <a:rPr lang="fr-FR" smtClean="0"/>
              <a:t>3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0" r="10000"/>
          <a:stretch/>
        </p:blipFill>
        <p:spPr>
          <a:xfrm rot="5400000">
            <a:off x="8074435" y="2308713"/>
            <a:ext cx="3447090" cy="33839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ADC7BC5D-EFA3-48C6-B7B6-FDED2CE3869A}"/>
              </a:ext>
            </a:extLst>
          </p:cNvPr>
          <p:cNvGrpSpPr/>
          <p:nvPr/>
        </p:nvGrpSpPr>
        <p:grpSpPr>
          <a:xfrm>
            <a:off x="1209040" y="4795520"/>
            <a:ext cx="4670137" cy="776956"/>
            <a:chOff x="1209040" y="4795520"/>
            <a:chExt cx="4670137" cy="776956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88375D60-85EE-4DCE-8A5B-04580C72F40D}"/>
                </a:ext>
              </a:extLst>
            </p:cNvPr>
            <p:cNvSpPr txBox="1"/>
            <p:nvPr/>
          </p:nvSpPr>
          <p:spPr>
            <a:xfrm>
              <a:off x="2133600" y="4864590"/>
              <a:ext cx="374557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>
                  <a:solidFill>
                    <a:schemeClr val="accent2"/>
                  </a:solidFill>
                </a:rPr>
                <a:t>Culture positive à </a:t>
              </a:r>
              <a:r>
                <a:rPr lang="fr-FR" sz="2000" i="1" dirty="0">
                  <a:solidFill>
                    <a:schemeClr val="accent2"/>
                  </a:solidFill>
                </a:rPr>
                <a:t>Candida </a:t>
              </a:r>
              <a:r>
                <a:rPr lang="fr-FR" sz="2000" i="1" dirty="0" err="1">
                  <a:solidFill>
                    <a:schemeClr val="accent2"/>
                  </a:solidFill>
                </a:rPr>
                <a:t>glabrata</a:t>
              </a:r>
              <a:endParaRPr lang="fr-FR" i="1" dirty="0">
                <a:solidFill>
                  <a:schemeClr val="accent2"/>
                </a:solidFill>
              </a:endParaRPr>
            </a:p>
            <a:p>
              <a:endParaRPr lang="fr-FR" sz="2000" dirty="0"/>
            </a:p>
          </p:txBody>
        </p:sp>
        <p:sp>
          <p:nvSpPr>
            <p:cNvPr id="7" name="Flèche : droite 6">
              <a:extLst>
                <a:ext uri="{FF2B5EF4-FFF2-40B4-BE49-F238E27FC236}">
                  <a16:creationId xmlns:a16="http://schemas.microsoft.com/office/drawing/2014/main" id="{DD97FA3A-EDEF-408A-9F8F-A19CDEA69C53}"/>
                </a:ext>
              </a:extLst>
            </p:cNvPr>
            <p:cNvSpPr/>
            <p:nvPr/>
          </p:nvSpPr>
          <p:spPr>
            <a:xfrm>
              <a:off x="1209040" y="4795520"/>
              <a:ext cx="751840" cy="477520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/>
            </a:p>
          </p:txBody>
        </p:sp>
      </p:grpSp>
    </p:spTree>
    <p:extLst>
      <p:ext uri="{BB962C8B-B14F-4D97-AF65-F5344CB8AC3E}">
        <p14:creationId xmlns:p14="http://schemas.microsoft.com/office/powerpoint/2010/main" val="270135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2BF16D-ED39-4D2B-AD31-DC9732E2C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Détermination de la sensibilité aux </a:t>
            </a:r>
            <a:r>
              <a:rPr lang="fr-FR" dirty="0" err="1"/>
              <a:t>AntifongiqUES</a:t>
            </a: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583510" y="2256139"/>
            <a:ext cx="2588482" cy="2040561"/>
          </a:xfrm>
          <a:prstGeom prst="roundRect">
            <a:avLst>
              <a:gd name="adj" fmla="val 10000"/>
            </a:avLst>
          </a:prstGeom>
          <a:blipFill rotWithShape="1">
            <a:blip r:embed="rId2"/>
            <a:srcRect/>
            <a:stretch>
              <a:fillRect l="-28000" r="-2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orme libre 9"/>
          <p:cNvSpPr/>
          <p:nvPr/>
        </p:nvSpPr>
        <p:spPr>
          <a:xfrm>
            <a:off x="1039102" y="4148440"/>
            <a:ext cx="2588482" cy="2040561"/>
          </a:xfrm>
          <a:custGeom>
            <a:avLst/>
            <a:gdLst>
              <a:gd name="connsiteX0" fmla="*/ 0 w 2588482"/>
              <a:gd name="connsiteY0" fmla="*/ 204056 h 2040561"/>
              <a:gd name="connsiteX1" fmla="*/ 204056 w 2588482"/>
              <a:gd name="connsiteY1" fmla="*/ 0 h 2040561"/>
              <a:gd name="connsiteX2" fmla="*/ 2384426 w 2588482"/>
              <a:gd name="connsiteY2" fmla="*/ 0 h 2040561"/>
              <a:gd name="connsiteX3" fmla="*/ 2588482 w 2588482"/>
              <a:gd name="connsiteY3" fmla="*/ 204056 h 2040561"/>
              <a:gd name="connsiteX4" fmla="*/ 2588482 w 2588482"/>
              <a:gd name="connsiteY4" fmla="*/ 1836505 h 2040561"/>
              <a:gd name="connsiteX5" fmla="*/ 2384426 w 2588482"/>
              <a:gd name="connsiteY5" fmla="*/ 2040561 h 2040561"/>
              <a:gd name="connsiteX6" fmla="*/ 204056 w 2588482"/>
              <a:gd name="connsiteY6" fmla="*/ 2040561 h 2040561"/>
              <a:gd name="connsiteX7" fmla="*/ 0 w 2588482"/>
              <a:gd name="connsiteY7" fmla="*/ 1836505 h 2040561"/>
              <a:gd name="connsiteX8" fmla="*/ 0 w 2588482"/>
              <a:gd name="connsiteY8" fmla="*/ 204056 h 204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88482" h="2040561">
                <a:moveTo>
                  <a:pt x="0" y="204056"/>
                </a:moveTo>
                <a:cubicBezTo>
                  <a:pt x="0" y="91359"/>
                  <a:pt x="91359" y="0"/>
                  <a:pt x="204056" y="0"/>
                </a:cubicBezTo>
                <a:lnTo>
                  <a:pt x="2384426" y="0"/>
                </a:lnTo>
                <a:cubicBezTo>
                  <a:pt x="2497123" y="0"/>
                  <a:pt x="2588482" y="91359"/>
                  <a:pt x="2588482" y="204056"/>
                </a:cubicBezTo>
                <a:lnTo>
                  <a:pt x="2588482" y="1836505"/>
                </a:lnTo>
                <a:cubicBezTo>
                  <a:pt x="2588482" y="1949202"/>
                  <a:pt x="2497123" y="2040561"/>
                  <a:pt x="2384426" y="2040561"/>
                </a:cubicBezTo>
                <a:lnTo>
                  <a:pt x="204056" y="2040561"/>
                </a:lnTo>
                <a:cubicBezTo>
                  <a:pt x="91359" y="2040561"/>
                  <a:pt x="0" y="1949202"/>
                  <a:pt x="0" y="1836505"/>
                </a:cubicBezTo>
                <a:lnTo>
                  <a:pt x="0" y="20405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66" tIns="135966" rIns="135966" bIns="135966" numCol="1" spcCol="1270" anchor="t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000" b="1" kern="1200" dirty="0"/>
              <a:t>CMI (µg/</a:t>
            </a:r>
            <a:r>
              <a:rPr lang="fr-FR" sz="2000" b="1" kern="1200" dirty="0" err="1"/>
              <a:t>mL</a:t>
            </a:r>
            <a:r>
              <a:rPr lang="fr-FR" sz="2000" b="1" kern="1200" dirty="0"/>
              <a:t>)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600" kern="1200" dirty="0"/>
              <a:t>Concentration minimale inhibitrice</a:t>
            </a: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600" kern="1200" dirty="0" err="1"/>
              <a:t>Etest</a:t>
            </a:r>
            <a:r>
              <a:rPr lang="fr-FR" sz="800" dirty="0"/>
              <a:t>®</a:t>
            </a:r>
            <a:r>
              <a:rPr lang="fr-FR" sz="1600" kern="1200" dirty="0"/>
              <a:t>, EUCAST, CLSI</a:t>
            </a:r>
          </a:p>
        </p:txBody>
      </p:sp>
      <p:sp>
        <p:nvSpPr>
          <p:cNvPr id="11" name="Forme libre 10"/>
          <p:cNvSpPr/>
          <p:nvPr/>
        </p:nvSpPr>
        <p:spPr>
          <a:xfrm>
            <a:off x="3668916" y="2966476"/>
            <a:ext cx="496924" cy="619887"/>
          </a:xfrm>
          <a:custGeom>
            <a:avLst/>
            <a:gdLst>
              <a:gd name="connsiteX0" fmla="*/ 0 w 496924"/>
              <a:gd name="connsiteY0" fmla="*/ 123977 h 619887"/>
              <a:gd name="connsiteX1" fmla="*/ 248462 w 496924"/>
              <a:gd name="connsiteY1" fmla="*/ 123977 h 619887"/>
              <a:gd name="connsiteX2" fmla="*/ 248462 w 496924"/>
              <a:gd name="connsiteY2" fmla="*/ 0 h 619887"/>
              <a:gd name="connsiteX3" fmla="*/ 496924 w 496924"/>
              <a:gd name="connsiteY3" fmla="*/ 309944 h 619887"/>
              <a:gd name="connsiteX4" fmla="*/ 248462 w 496924"/>
              <a:gd name="connsiteY4" fmla="*/ 619887 h 619887"/>
              <a:gd name="connsiteX5" fmla="*/ 248462 w 496924"/>
              <a:gd name="connsiteY5" fmla="*/ 495910 h 619887"/>
              <a:gd name="connsiteX6" fmla="*/ 0 w 496924"/>
              <a:gd name="connsiteY6" fmla="*/ 495910 h 619887"/>
              <a:gd name="connsiteX7" fmla="*/ 0 w 496924"/>
              <a:gd name="connsiteY7" fmla="*/ 123977 h 619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924" h="619887">
                <a:moveTo>
                  <a:pt x="0" y="123977"/>
                </a:moveTo>
                <a:lnTo>
                  <a:pt x="248462" y="123977"/>
                </a:lnTo>
                <a:lnTo>
                  <a:pt x="248462" y="0"/>
                </a:lnTo>
                <a:lnTo>
                  <a:pt x="496924" y="309944"/>
                </a:lnTo>
                <a:lnTo>
                  <a:pt x="248462" y="619887"/>
                </a:lnTo>
                <a:lnTo>
                  <a:pt x="248462" y="495910"/>
                </a:lnTo>
                <a:lnTo>
                  <a:pt x="0" y="495910"/>
                </a:lnTo>
                <a:lnTo>
                  <a:pt x="0" y="123977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3977" rIns="149077" bIns="12397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2400" kern="1200"/>
          </a:p>
        </p:txBody>
      </p:sp>
      <p:sp>
        <p:nvSpPr>
          <p:cNvPr id="12" name="Rectangle à coins arrondis 11"/>
          <p:cNvSpPr/>
          <p:nvPr/>
        </p:nvSpPr>
        <p:spPr>
          <a:xfrm>
            <a:off x="4591776" y="2256139"/>
            <a:ext cx="2588482" cy="2040561"/>
          </a:xfrm>
          <a:prstGeom prst="roundRect">
            <a:avLst>
              <a:gd name="adj" fmla="val 10000"/>
            </a:avLst>
          </a:prstGeom>
          <a:blipFill rotWithShape="1">
            <a:blip r:embed="rId3"/>
            <a:srcRect/>
            <a:stretch>
              <a:fillRect l="-13000" r="-1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orme libre 12"/>
          <p:cNvSpPr/>
          <p:nvPr/>
        </p:nvSpPr>
        <p:spPr>
          <a:xfrm>
            <a:off x="5047368" y="4148440"/>
            <a:ext cx="2588482" cy="2040561"/>
          </a:xfrm>
          <a:custGeom>
            <a:avLst/>
            <a:gdLst>
              <a:gd name="connsiteX0" fmla="*/ 0 w 2588482"/>
              <a:gd name="connsiteY0" fmla="*/ 204056 h 2040561"/>
              <a:gd name="connsiteX1" fmla="*/ 204056 w 2588482"/>
              <a:gd name="connsiteY1" fmla="*/ 0 h 2040561"/>
              <a:gd name="connsiteX2" fmla="*/ 2384426 w 2588482"/>
              <a:gd name="connsiteY2" fmla="*/ 0 h 2040561"/>
              <a:gd name="connsiteX3" fmla="*/ 2588482 w 2588482"/>
              <a:gd name="connsiteY3" fmla="*/ 204056 h 2040561"/>
              <a:gd name="connsiteX4" fmla="*/ 2588482 w 2588482"/>
              <a:gd name="connsiteY4" fmla="*/ 1836505 h 2040561"/>
              <a:gd name="connsiteX5" fmla="*/ 2384426 w 2588482"/>
              <a:gd name="connsiteY5" fmla="*/ 2040561 h 2040561"/>
              <a:gd name="connsiteX6" fmla="*/ 204056 w 2588482"/>
              <a:gd name="connsiteY6" fmla="*/ 2040561 h 2040561"/>
              <a:gd name="connsiteX7" fmla="*/ 0 w 2588482"/>
              <a:gd name="connsiteY7" fmla="*/ 1836505 h 2040561"/>
              <a:gd name="connsiteX8" fmla="*/ 0 w 2588482"/>
              <a:gd name="connsiteY8" fmla="*/ 204056 h 204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88482" h="2040561">
                <a:moveTo>
                  <a:pt x="0" y="204056"/>
                </a:moveTo>
                <a:cubicBezTo>
                  <a:pt x="0" y="91359"/>
                  <a:pt x="91359" y="0"/>
                  <a:pt x="204056" y="0"/>
                </a:cubicBezTo>
                <a:lnTo>
                  <a:pt x="2384426" y="0"/>
                </a:lnTo>
                <a:cubicBezTo>
                  <a:pt x="2497123" y="0"/>
                  <a:pt x="2588482" y="91359"/>
                  <a:pt x="2588482" y="204056"/>
                </a:cubicBezTo>
                <a:lnTo>
                  <a:pt x="2588482" y="1836505"/>
                </a:lnTo>
                <a:cubicBezTo>
                  <a:pt x="2588482" y="1949202"/>
                  <a:pt x="2497123" y="2040561"/>
                  <a:pt x="2384426" y="2040561"/>
                </a:cubicBezTo>
                <a:lnTo>
                  <a:pt x="204056" y="2040561"/>
                </a:lnTo>
                <a:cubicBezTo>
                  <a:pt x="91359" y="2040561"/>
                  <a:pt x="0" y="1949202"/>
                  <a:pt x="0" y="1836505"/>
                </a:cubicBezTo>
                <a:lnTo>
                  <a:pt x="0" y="20405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66" tIns="135966" rIns="135966" bIns="135966" numCol="1" spcCol="1270" anchor="t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000" b="1" kern="1200" dirty="0"/>
              <a:t>ECOFF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600" kern="1200" dirty="0"/>
              <a:t>Détermination des seuils épidémiologiques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600" kern="1200" dirty="0"/>
              <a:t>Phénotype sauvage ou non</a:t>
            </a:r>
          </a:p>
        </p:txBody>
      </p:sp>
      <p:sp>
        <p:nvSpPr>
          <p:cNvPr id="14" name="Forme libre 13"/>
          <p:cNvSpPr/>
          <p:nvPr/>
        </p:nvSpPr>
        <p:spPr>
          <a:xfrm>
            <a:off x="7677182" y="2966476"/>
            <a:ext cx="496924" cy="619887"/>
          </a:xfrm>
          <a:custGeom>
            <a:avLst/>
            <a:gdLst>
              <a:gd name="connsiteX0" fmla="*/ 0 w 496924"/>
              <a:gd name="connsiteY0" fmla="*/ 123977 h 619887"/>
              <a:gd name="connsiteX1" fmla="*/ 248462 w 496924"/>
              <a:gd name="connsiteY1" fmla="*/ 123977 h 619887"/>
              <a:gd name="connsiteX2" fmla="*/ 248462 w 496924"/>
              <a:gd name="connsiteY2" fmla="*/ 0 h 619887"/>
              <a:gd name="connsiteX3" fmla="*/ 496924 w 496924"/>
              <a:gd name="connsiteY3" fmla="*/ 309944 h 619887"/>
              <a:gd name="connsiteX4" fmla="*/ 248462 w 496924"/>
              <a:gd name="connsiteY4" fmla="*/ 619887 h 619887"/>
              <a:gd name="connsiteX5" fmla="*/ 248462 w 496924"/>
              <a:gd name="connsiteY5" fmla="*/ 495910 h 619887"/>
              <a:gd name="connsiteX6" fmla="*/ 0 w 496924"/>
              <a:gd name="connsiteY6" fmla="*/ 495910 h 619887"/>
              <a:gd name="connsiteX7" fmla="*/ 0 w 496924"/>
              <a:gd name="connsiteY7" fmla="*/ 123977 h 619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924" h="619887">
                <a:moveTo>
                  <a:pt x="0" y="123977"/>
                </a:moveTo>
                <a:lnTo>
                  <a:pt x="248462" y="123977"/>
                </a:lnTo>
                <a:lnTo>
                  <a:pt x="248462" y="0"/>
                </a:lnTo>
                <a:lnTo>
                  <a:pt x="496924" y="309944"/>
                </a:lnTo>
                <a:lnTo>
                  <a:pt x="248462" y="619887"/>
                </a:lnTo>
                <a:lnTo>
                  <a:pt x="248462" y="495910"/>
                </a:lnTo>
                <a:lnTo>
                  <a:pt x="0" y="495910"/>
                </a:lnTo>
                <a:lnTo>
                  <a:pt x="0" y="123977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3977" rIns="149077" bIns="12397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2400" kern="1200"/>
          </a:p>
        </p:txBody>
      </p:sp>
      <p:sp>
        <p:nvSpPr>
          <p:cNvPr id="15" name="Rectangle à coins arrondis 14"/>
          <p:cNvSpPr/>
          <p:nvPr/>
        </p:nvSpPr>
        <p:spPr>
          <a:xfrm>
            <a:off x="8600041" y="2256139"/>
            <a:ext cx="2588482" cy="2040561"/>
          </a:xfrm>
          <a:prstGeom prst="roundRect">
            <a:avLst>
              <a:gd name="adj" fmla="val 10000"/>
            </a:avLst>
          </a:prstGeom>
          <a:blipFill rotWithShape="1">
            <a:blip r:embed="rId4"/>
            <a:srcRect/>
            <a:stretch>
              <a:fillRect l="-17000" r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orme libre 15"/>
          <p:cNvSpPr/>
          <p:nvPr/>
        </p:nvSpPr>
        <p:spPr>
          <a:xfrm>
            <a:off x="9022325" y="4148440"/>
            <a:ext cx="2588482" cy="2040561"/>
          </a:xfrm>
          <a:custGeom>
            <a:avLst/>
            <a:gdLst>
              <a:gd name="connsiteX0" fmla="*/ 0 w 2588482"/>
              <a:gd name="connsiteY0" fmla="*/ 204056 h 2040561"/>
              <a:gd name="connsiteX1" fmla="*/ 204056 w 2588482"/>
              <a:gd name="connsiteY1" fmla="*/ 0 h 2040561"/>
              <a:gd name="connsiteX2" fmla="*/ 2384426 w 2588482"/>
              <a:gd name="connsiteY2" fmla="*/ 0 h 2040561"/>
              <a:gd name="connsiteX3" fmla="*/ 2588482 w 2588482"/>
              <a:gd name="connsiteY3" fmla="*/ 204056 h 2040561"/>
              <a:gd name="connsiteX4" fmla="*/ 2588482 w 2588482"/>
              <a:gd name="connsiteY4" fmla="*/ 1836505 h 2040561"/>
              <a:gd name="connsiteX5" fmla="*/ 2384426 w 2588482"/>
              <a:gd name="connsiteY5" fmla="*/ 2040561 h 2040561"/>
              <a:gd name="connsiteX6" fmla="*/ 204056 w 2588482"/>
              <a:gd name="connsiteY6" fmla="*/ 2040561 h 2040561"/>
              <a:gd name="connsiteX7" fmla="*/ 0 w 2588482"/>
              <a:gd name="connsiteY7" fmla="*/ 1836505 h 2040561"/>
              <a:gd name="connsiteX8" fmla="*/ 0 w 2588482"/>
              <a:gd name="connsiteY8" fmla="*/ 204056 h 204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88482" h="2040561">
                <a:moveTo>
                  <a:pt x="0" y="204056"/>
                </a:moveTo>
                <a:cubicBezTo>
                  <a:pt x="0" y="91359"/>
                  <a:pt x="91359" y="0"/>
                  <a:pt x="204056" y="0"/>
                </a:cubicBezTo>
                <a:lnTo>
                  <a:pt x="2384426" y="0"/>
                </a:lnTo>
                <a:cubicBezTo>
                  <a:pt x="2497123" y="0"/>
                  <a:pt x="2588482" y="91359"/>
                  <a:pt x="2588482" y="204056"/>
                </a:cubicBezTo>
                <a:lnTo>
                  <a:pt x="2588482" y="1836505"/>
                </a:lnTo>
                <a:cubicBezTo>
                  <a:pt x="2588482" y="1949202"/>
                  <a:pt x="2497123" y="2040561"/>
                  <a:pt x="2384426" y="2040561"/>
                </a:cubicBezTo>
                <a:lnTo>
                  <a:pt x="204056" y="2040561"/>
                </a:lnTo>
                <a:cubicBezTo>
                  <a:pt x="91359" y="2040561"/>
                  <a:pt x="0" y="1949202"/>
                  <a:pt x="0" y="1836505"/>
                </a:cubicBezTo>
                <a:lnTo>
                  <a:pt x="0" y="20405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726" tIns="120726" rIns="120726" bIns="120726" numCol="1" spcCol="1270" anchor="t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2000" b="1" kern="1200" dirty="0" err="1"/>
              <a:t>Breakpoints</a:t>
            </a:r>
            <a:r>
              <a:rPr lang="fr-FR" sz="2000" kern="1200" dirty="0"/>
              <a:t> 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600" kern="1200" dirty="0"/>
              <a:t>Détermination des seuils cliniques</a:t>
            </a:r>
          </a:p>
          <a:p>
            <a:pPr marL="400050" lvl="2" indent="-28575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fr-FR" sz="1400" kern="1200" dirty="0"/>
              <a:t>Sensible à doses standard</a:t>
            </a:r>
            <a:endParaRPr lang="fr-FR" sz="1600" kern="1200" dirty="0"/>
          </a:p>
          <a:p>
            <a:pPr marL="400050" lvl="2" indent="-28575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E2912E"/>
              </a:buClr>
              <a:buFont typeface="Wingdings" panose="05000000000000000000" pitchFamily="2" charset="2"/>
              <a:buChar char="Ø"/>
            </a:pPr>
            <a:r>
              <a:rPr lang="fr-FR" sz="1400" kern="1200" dirty="0"/>
              <a:t>Sensible à doses augmentées</a:t>
            </a:r>
            <a:endParaRPr lang="fr-FR" sz="1600" kern="1200" dirty="0"/>
          </a:p>
          <a:p>
            <a:pPr marL="457200" lvl="2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r-FR" sz="1400" kern="1200" dirty="0"/>
              <a:t>Résistant</a:t>
            </a:r>
            <a:endParaRPr lang="fr-FR" sz="1600" kern="1200" dirty="0"/>
          </a:p>
        </p:txBody>
      </p:sp>
    </p:spTree>
    <p:extLst>
      <p:ext uri="{BB962C8B-B14F-4D97-AF65-F5344CB8AC3E}">
        <p14:creationId xmlns:p14="http://schemas.microsoft.com/office/powerpoint/2010/main" val="189485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3" t="24967" r="7649" b="16366"/>
          <a:stretch/>
        </p:blipFill>
        <p:spPr>
          <a:xfrm rot="16200000">
            <a:off x="2576511" y="176051"/>
            <a:ext cx="6890339" cy="65058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2" y="563986"/>
            <a:ext cx="12532834" cy="1151970"/>
          </a:xfrm>
        </p:spPr>
        <p:txBody>
          <a:bodyPr/>
          <a:lstStyle/>
          <a:p>
            <a:r>
              <a:rPr lang="fr-FR" dirty="0"/>
              <a:t>ECBU du 04/12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04/02/2020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26EE-715B-4C3F-BA4A-26A4DF48614E}" type="slidenum">
              <a:rPr lang="fr-FR" smtClean="0"/>
              <a:t>5</a:t>
            </a:fld>
            <a:endParaRPr lang="fr-FR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3" t="-1334" r="30233" b="52295"/>
          <a:stretch/>
        </p:blipFill>
        <p:spPr>
          <a:xfrm>
            <a:off x="4499562" y="2174606"/>
            <a:ext cx="2077835" cy="18578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3" t="50072" r="24467" b="233"/>
          <a:stretch/>
        </p:blipFill>
        <p:spPr>
          <a:xfrm>
            <a:off x="4342433" y="3983610"/>
            <a:ext cx="2348689" cy="18664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6" name="Groupe 25"/>
          <p:cNvGrpSpPr/>
          <p:nvPr/>
        </p:nvGrpSpPr>
        <p:grpSpPr>
          <a:xfrm>
            <a:off x="7268194" y="2636990"/>
            <a:ext cx="4109409" cy="2598856"/>
            <a:chOff x="6715950" y="3053380"/>
            <a:chExt cx="4109409" cy="2598856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33" t="63203" r="29867" b="18228"/>
            <a:stretch/>
          </p:blipFill>
          <p:spPr>
            <a:xfrm rot="5400000">
              <a:off x="9157990" y="3952214"/>
              <a:ext cx="2566203" cy="768535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39" t="62065" r="16621" b="21573"/>
            <a:stretch/>
          </p:blipFill>
          <p:spPr>
            <a:xfrm rot="5400000">
              <a:off x="7433944" y="3980543"/>
              <a:ext cx="2579751" cy="725425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21" t="41718" r="48047" b="39218"/>
            <a:stretch/>
          </p:blipFill>
          <p:spPr>
            <a:xfrm rot="5400000">
              <a:off x="5889641" y="3879689"/>
              <a:ext cx="2585307" cy="932689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33" t="30022" r="33172" b="48251"/>
            <a:stretch/>
          </p:blipFill>
          <p:spPr>
            <a:xfrm rot="16200000">
              <a:off x="8280369" y="3856676"/>
              <a:ext cx="2579751" cy="973159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32" t="33760" r="15969" b="49937"/>
            <a:stretch/>
          </p:blipFill>
          <p:spPr>
            <a:xfrm rot="16200000">
              <a:off x="6705446" y="3996574"/>
              <a:ext cx="2598856" cy="712468"/>
            </a:xfrm>
            <a:prstGeom prst="rect">
              <a:avLst/>
            </a:prstGeom>
          </p:spPr>
        </p:pic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F6E7F1E4-A456-4CAF-96E4-D0BA24B48CBA}"/>
              </a:ext>
            </a:extLst>
          </p:cNvPr>
          <p:cNvGrpSpPr/>
          <p:nvPr/>
        </p:nvGrpSpPr>
        <p:grpSpPr>
          <a:xfrm>
            <a:off x="3067471" y="2712935"/>
            <a:ext cx="1545354" cy="256032"/>
            <a:chOff x="3140208" y="2848018"/>
            <a:chExt cx="1545354" cy="256032"/>
          </a:xfrm>
        </p:grpSpPr>
        <p:sp>
          <p:nvSpPr>
            <p:cNvPr id="18" name="Ellipse 17"/>
            <p:cNvSpPr/>
            <p:nvPr/>
          </p:nvSpPr>
          <p:spPr>
            <a:xfrm>
              <a:off x="3140208" y="2848018"/>
              <a:ext cx="173736" cy="18288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1" name="Connecteur droit avec flèche 20"/>
            <p:cNvCxnSpPr>
              <a:stCxn id="18" idx="6"/>
            </p:cNvCxnSpPr>
            <p:nvPr/>
          </p:nvCxnSpPr>
          <p:spPr>
            <a:xfrm>
              <a:off x="3313944" y="2939458"/>
              <a:ext cx="1371618" cy="164592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5EFE6E8A-1B59-4EF6-8664-B489C76032A5}"/>
              </a:ext>
            </a:extLst>
          </p:cNvPr>
          <p:cNvGrpSpPr/>
          <p:nvPr/>
        </p:nvGrpSpPr>
        <p:grpSpPr>
          <a:xfrm>
            <a:off x="3358798" y="3863195"/>
            <a:ext cx="1308041" cy="542020"/>
            <a:chOff x="3514663" y="4081406"/>
            <a:chExt cx="1308041" cy="542020"/>
          </a:xfrm>
        </p:grpSpPr>
        <p:sp>
          <p:nvSpPr>
            <p:cNvPr id="19" name="Ellipse 18"/>
            <p:cNvSpPr/>
            <p:nvPr/>
          </p:nvSpPr>
          <p:spPr>
            <a:xfrm>
              <a:off x="3514663" y="4081406"/>
              <a:ext cx="173736" cy="18288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2" name="Connecteur droit avec flèche 21"/>
            <p:cNvCxnSpPr>
              <a:stCxn id="19" idx="6"/>
            </p:cNvCxnSpPr>
            <p:nvPr/>
          </p:nvCxnSpPr>
          <p:spPr>
            <a:xfrm>
              <a:off x="3688399" y="4172846"/>
              <a:ext cx="1134305" cy="45058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Flèche droite 26"/>
          <p:cNvSpPr/>
          <p:nvPr/>
        </p:nvSpPr>
        <p:spPr>
          <a:xfrm rot="1269475">
            <a:off x="6603411" y="3128933"/>
            <a:ext cx="562918" cy="408937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lèche droite 27"/>
          <p:cNvSpPr/>
          <p:nvPr/>
        </p:nvSpPr>
        <p:spPr>
          <a:xfrm rot="19997902">
            <a:off x="6639259" y="4458609"/>
            <a:ext cx="562918" cy="408937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84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 L -0.30299 0.08079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56" y="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ECBU du 04/12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26EE-715B-4C3F-BA4A-26A4DF48614E}" type="slidenum">
              <a:rPr lang="fr-FR" smtClean="0"/>
              <a:t>6</a:t>
            </a:fld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479394" y="5956137"/>
            <a:ext cx="10907064" cy="676483"/>
            <a:chOff x="1160851" y="5809833"/>
            <a:chExt cx="9089573" cy="810423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1674516" y="5809833"/>
              <a:ext cx="8575908" cy="81042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683660" y="5990519"/>
              <a:ext cx="8490329" cy="40558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fr-FR" sz="1600" dirty="0"/>
                <a:t>Souche résistante au </a:t>
              </a:r>
              <a:r>
                <a:rPr lang="fr-FR" sz="1600" dirty="0" err="1"/>
                <a:t>fluconazole</a:t>
              </a:r>
              <a:r>
                <a:rPr lang="fr-FR" sz="1600" dirty="0"/>
                <a:t> et aux </a:t>
              </a:r>
              <a:r>
                <a:rPr lang="fr-FR" sz="1600" dirty="0" err="1"/>
                <a:t>échinocandines</a:t>
              </a:r>
              <a:r>
                <a:rPr lang="fr-FR" sz="1600" dirty="0"/>
                <a:t>. CMI élevée à la 5FC et voriconazole (phénotype non sauvage).</a:t>
              </a:r>
            </a:p>
          </p:txBody>
        </p:sp>
        <p:sp>
          <p:nvSpPr>
            <p:cNvPr id="9" name="Flèche droite 8"/>
            <p:cNvSpPr/>
            <p:nvPr/>
          </p:nvSpPr>
          <p:spPr>
            <a:xfrm>
              <a:off x="1160851" y="5955568"/>
              <a:ext cx="420880" cy="4754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458753"/>
              </p:ext>
            </p:extLst>
          </p:nvPr>
        </p:nvGraphicFramePr>
        <p:xfrm>
          <a:off x="762948" y="1880027"/>
          <a:ext cx="10623510" cy="3853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7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4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05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0585">
                  <a:extLst>
                    <a:ext uri="{9D8B030D-6E8A-4147-A177-3AD203B41FA5}">
                      <a16:colId xmlns:a16="http://schemas.microsoft.com/office/drawing/2014/main" val="2994933681"/>
                    </a:ext>
                  </a:extLst>
                </a:gridCol>
                <a:gridCol w="17705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0797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Molécule</a:t>
                      </a:r>
                      <a:r>
                        <a:rPr lang="fr-FR" sz="1600" baseline="0" dirty="0"/>
                        <a:t>s testées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CMI µg/</a:t>
                      </a:r>
                      <a:r>
                        <a:rPr lang="fr-FR" sz="1600" dirty="0" err="1"/>
                        <a:t>mL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Valeurs </a:t>
                      </a:r>
                    </a:p>
                    <a:p>
                      <a:pPr algn="ctr"/>
                      <a:r>
                        <a:rPr lang="fr-FR" sz="1600" dirty="0"/>
                        <a:t>ETEST</a:t>
                      </a:r>
                      <a:r>
                        <a:rPr lang="fr-FR" sz="1050" dirty="0"/>
                        <a:t>®</a:t>
                      </a:r>
                      <a:r>
                        <a:rPr lang="fr-FR" sz="1600" dirty="0"/>
                        <a:t> &gt;R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Valeurs </a:t>
                      </a:r>
                    </a:p>
                    <a:p>
                      <a:pPr algn="ctr"/>
                      <a:r>
                        <a:rPr lang="fr-FR" sz="1600" dirty="0"/>
                        <a:t>EUCAST &gt;R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ECOFF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Sensibilités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672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5-Flucytosine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&gt;32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V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078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/>
                        <a:t>Amphotéricine</a:t>
                      </a:r>
                      <a:r>
                        <a:rPr lang="fr-FR" sz="1600" dirty="0"/>
                        <a:t>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0,38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S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672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/>
                        <a:t>Fluconazole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&gt;256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R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078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/>
                        <a:t>Voriconazole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V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078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/>
                        <a:t>Micafungine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0,25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0,03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0,03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R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797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/>
                        <a:t>Anidulafungine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0,06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0,06</a:t>
                      </a:r>
                    </a:p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R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6078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/>
                        <a:t>Caspofungine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&gt;32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R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292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544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Mr D – 75 ans – Dt2 – HTA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26EE-715B-4C3F-BA4A-26A4DF48614E}" type="slidenum">
              <a:rPr lang="fr-FR" smtClean="0"/>
              <a:t>7</a:t>
            </a:fld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A17DB7-D9B7-420F-ABE2-B90A46237F0B}"/>
              </a:ext>
            </a:extLst>
          </p:cNvPr>
          <p:cNvSpPr/>
          <p:nvPr/>
        </p:nvSpPr>
        <p:spPr>
          <a:xfrm>
            <a:off x="182325" y="2618412"/>
            <a:ext cx="6686477" cy="80936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Flèche : droite 19">
            <a:extLst>
              <a:ext uri="{FF2B5EF4-FFF2-40B4-BE49-F238E27FC236}">
                <a16:creationId xmlns:a16="http://schemas.microsoft.com/office/drawing/2014/main" id="{DAD1C1AB-382B-44B3-828D-A38C876D594D}"/>
              </a:ext>
            </a:extLst>
          </p:cNvPr>
          <p:cNvSpPr/>
          <p:nvPr/>
        </p:nvSpPr>
        <p:spPr>
          <a:xfrm>
            <a:off x="435077" y="3606853"/>
            <a:ext cx="11321846" cy="167860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2638848-8F09-4588-877A-CE6CAB106318}"/>
              </a:ext>
            </a:extLst>
          </p:cNvPr>
          <p:cNvSpPr/>
          <p:nvPr/>
        </p:nvSpPr>
        <p:spPr>
          <a:xfrm>
            <a:off x="2821860" y="541146"/>
            <a:ext cx="3305165" cy="117421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D9AD7D6-A60B-42CE-9281-B7A143D7B5A1}"/>
              </a:ext>
            </a:extLst>
          </p:cNvPr>
          <p:cNvSpPr/>
          <p:nvPr/>
        </p:nvSpPr>
        <p:spPr>
          <a:xfrm>
            <a:off x="8070540" y="5686213"/>
            <a:ext cx="2468858" cy="79811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endParaRPr lang="fr-FR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AB008D5-882D-4B3F-B0C9-C0BA2B462AE0}"/>
              </a:ext>
            </a:extLst>
          </p:cNvPr>
          <p:cNvGrpSpPr/>
          <p:nvPr/>
        </p:nvGrpSpPr>
        <p:grpSpPr>
          <a:xfrm>
            <a:off x="435078" y="2954461"/>
            <a:ext cx="2271942" cy="1903018"/>
            <a:chOff x="435078" y="3143541"/>
            <a:chExt cx="2271942" cy="1713936"/>
          </a:xfrm>
        </p:grpSpPr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01C36B60-22FE-4B62-806A-53E339122FD6}"/>
                </a:ext>
              </a:extLst>
            </p:cNvPr>
            <p:cNvGrpSpPr/>
            <p:nvPr/>
          </p:nvGrpSpPr>
          <p:grpSpPr>
            <a:xfrm>
              <a:off x="435078" y="3143541"/>
              <a:ext cx="2271942" cy="1082230"/>
              <a:chOff x="435076" y="3143541"/>
              <a:chExt cx="2949935" cy="1082230"/>
            </a:xfrm>
            <a:solidFill>
              <a:schemeClr val="bg1"/>
            </a:solidFill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4549AF5-9DB8-4659-A395-F4E22B67CFB3}"/>
                  </a:ext>
                </a:extLst>
              </p:cNvPr>
              <p:cNvSpPr/>
              <p:nvPr/>
            </p:nvSpPr>
            <p:spPr>
              <a:xfrm>
                <a:off x="435076" y="3143541"/>
                <a:ext cx="2949935" cy="445286"/>
              </a:xfrm>
              <a:prstGeom prst="rect">
                <a:avLst/>
              </a:prstGeom>
              <a:grp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400" kern="1200" dirty="0">
                    <a:solidFill>
                      <a:schemeClr val="tx1"/>
                    </a:solidFill>
                  </a:rPr>
                  <a:t>25/11, SAU : </a:t>
                </a:r>
              </a:p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400" kern="1200" dirty="0">
                    <a:solidFill>
                      <a:schemeClr val="tx1"/>
                    </a:solidFill>
                  </a:rPr>
                  <a:t>traumatisme crânien</a:t>
                </a:r>
              </a:p>
            </p:txBody>
          </p:sp>
          <p:cxnSp>
            <p:nvCxnSpPr>
              <p:cNvPr id="9" name="Connecteur droit 8">
                <a:extLst>
                  <a:ext uri="{FF2B5EF4-FFF2-40B4-BE49-F238E27FC236}">
                    <a16:creationId xmlns:a16="http://schemas.microsoft.com/office/drawing/2014/main" id="{AB9455D9-CA30-4780-82AD-4472CC8204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0737" y="3604438"/>
                <a:ext cx="499" cy="621333"/>
              </a:xfrm>
              <a:prstGeom prst="line">
                <a:avLst/>
              </a:prstGeom>
              <a:grpFill/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118EAE6-1203-46DC-BB4F-A4EF21CAA852}"/>
                </a:ext>
              </a:extLst>
            </p:cNvPr>
            <p:cNvSpPr/>
            <p:nvPr/>
          </p:nvSpPr>
          <p:spPr>
            <a:xfrm>
              <a:off x="451243" y="4097926"/>
              <a:ext cx="500102" cy="75955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fr-FR" sz="1400" kern="1200" dirty="0">
                  <a:solidFill>
                    <a:sysClr val="windowText" lastClr="000000"/>
                  </a:solidFill>
                </a:rPr>
                <a:t>25/11/20</a:t>
              </a:r>
              <a:endParaRPr lang="fr-FR" sz="14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64818E19-ACC1-4F26-8765-F2B4FF7F1948}"/>
              </a:ext>
            </a:extLst>
          </p:cNvPr>
          <p:cNvGrpSpPr/>
          <p:nvPr/>
        </p:nvGrpSpPr>
        <p:grpSpPr>
          <a:xfrm>
            <a:off x="2707019" y="4459832"/>
            <a:ext cx="3275470" cy="370149"/>
            <a:chOff x="1650409" y="4678288"/>
            <a:chExt cx="4987638" cy="370149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1C112BF-0A8E-42CF-BA53-B50643970A08}"/>
                </a:ext>
              </a:extLst>
            </p:cNvPr>
            <p:cNvSpPr/>
            <p:nvPr/>
          </p:nvSpPr>
          <p:spPr>
            <a:xfrm>
              <a:off x="1650409" y="4678288"/>
              <a:ext cx="4987638" cy="3356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kern="1200" dirty="0">
                  <a:solidFill>
                    <a:srgbClr val="C00000"/>
                  </a:solidFill>
                </a:rPr>
                <a:t>03/12-04/12 : </a:t>
              </a:r>
              <a:r>
                <a:rPr lang="fr-FR" sz="1400" b="1" kern="1200" dirty="0">
                  <a:solidFill>
                    <a:srgbClr val="C00000"/>
                  </a:solidFill>
                </a:rPr>
                <a:t>Pics fébriles </a:t>
              </a:r>
              <a:endParaRPr lang="fr-FR" sz="14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47" name="Connecteur droit avec flèche 46">
              <a:extLst>
                <a:ext uri="{FF2B5EF4-FFF2-40B4-BE49-F238E27FC236}">
                  <a16:creationId xmlns:a16="http://schemas.microsoft.com/office/drawing/2014/main" id="{32469A52-3976-4B5B-9859-007F81C374BB}"/>
                </a:ext>
              </a:extLst>
            </p:cNvPr>
            <p:cNvCxnSpPr>
              <a:cxnSpLocks/>
            </p:cNvCxnSpPr>
            <p:nvPr/>
          </p:nvCxnSpPr>
          <p:spPr>
            <a:xfrm>
              <a:off x="3592945" y="5048437"/>
              <a:ext cx="748762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2BC0C497-C924-4B65-BEEB-749581351D5E}"/>
              </a:ext>
            </a:extLst>
          </p:cNvPr>
          <p:cNvGrpSpPr/>
          <p:nvPr/>
        </p:nvGrpSpPr>
        <p:grpSpPr>
          <a:xfrm>
            <a:off x="451244" y="4868192"/>
            <a:ext cx="2850754" cy="740125"/>
            <a:chOff x="-685112" y="1977480"/>
            <a:chExt cx="2627069" cy="500692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B92FFB5-0737-4D19-8D27-6FA6494E350C}"/>
                </a:ext>
              </a:extLst>
            </p:cNvPr>
            <p:cNvSpPr/>
            <p:nvPr/>
          </p:nvSpPr>
          <p:spPr>
            <a:xfrm>
              <a:off x="-685112" y="2157651"/>
              <a:ext cx="2627069" cy="3205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0" indent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>
                  <a:solidFill>
                    <a:schemeClr val="tx1"/>
                  </a:solidFill>
                </a:rPr>
                <a:t>26/11 :  </a:t>
              </a:r>
              <a:r>
                <a:rPr lang="fr-FR" sz="1400" b="1" kern="1200" dirty="0">
                  <a:solidFill>
                    <a:schemeClr val="tx1"/>
                  </a:solidFill>
                </a:rPr>
                <a:t>Transfert en oncologie</a:t>
              </a:r>
            </a:p>
          </p:txBody>
        </p:sp>
        <p:cxnSp>
          <p:nvCxnSpPr>
            <p:cNvPr id="52" name="Connecteur droit 51">
              <a:extLst>
                <a:ext uri="{FF2B5EF4-FFF2-40B4-BE49-F238E27FC236}">
                  <a16:creationId xmlns:a16="http://schemas.microsoft.com/office/drawing/2014/main" id="{B5FC1771-7A57-4071-9560-3EDADD306D92}"/>
                </a:ext>
              </a:extLst>
            </p:cNvPr>
            <p:cNvCxnSpPr>
              <a:cxnSpLocks/>
            </p:cNvCxnSpPr>
            <p:nvPr/>
          </p:nvCxnSpPr>
          <p:spPr>
            <a:xfrm>
              <a:off x="652554" y="1977480"/>
              <a:ext cx="0" cy="180171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F05BC3D3-D216-4F89-BC14-F35C15A96BE0}"/>
              </a:ext>
            </a:extLst>
          </p:cNvPr>
          <p:cNvGrpSpPr/>
          <p:nvPr/>
        </p:nvGrpSpPr>
        <p:grpSpPr>
          <a:xfrm>
            <a:off x="2973130" y="3206096"/>
            <a:ext cx="3020037" cy="808038"/>
            <a:chOff x="-435843" y="3417733"/>
            <a:chExt cx="3751890" cy="808038"/>
          </a:xfrm>
          <a:solidFill>
            <a:schemeClr val="bg1"/>
          </a:solidFill>
        </p:grpSpPr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3B6AC363-2F3D-4DF4-9948-2FCA511CE11D}"/>
                </a:ext>
              </a:extLst>
            </p:cNvPr>
            <p:cNvCxnSpPr>
              <a:cxnSpLocks/>
            </p:cNvCxnSpPr>
            <p:nvPr/>
          </p:nvCxnSpPr>
          <p:spPr>
            <a:xfrm>
              <a:off x="781235" y="4001317"/>
              <a:ext cx="0" cy="224454"/>
            </a:xfrm>
            <a:prstGeom prst="line">
              <a:avLst/>
            </a:prstGeom>
            <a:grp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97E0063-7EE3-4FA9-93C7-15F9EBF19766}"/>
                </a:ext>
              </a:extLst>
            </p:cNvPr>
            <p:cNvSpPr/>
            <p:nvPr/>
          </p:nvSpPr>
          <p:spPr>
            <a:xfrm>
              <a:off x="-435843" y="3417733"/>
              <a:ext cx="3751890" cy="667380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0" indent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>
                  <a:solidFill>
                    <a:sysClr val="windowText" lastClr="000000"/>
                  </a:solidFill>
                </a:rPr>
                <a:t>01/12 : </a:t>
              </a:r>
              <a:r>
                <a:rPr lang="fr-FR" sz="1400" b="1" kern="1200" dirty="0">
                  <a:solidFill>
                    <a:sysClr val="windowText" lastClr="000000"/>
                  </a:solidFill>
                </a:rPr>
                <a:t>Urines malodorantes </a:t>
              </a:r>
              <a:r>
                <a:rPr lang="fr-FR" sz="1400" kern="1200" dirty="0">
                  <a:solidFill>
                    <a:sysClr val="windowText" lastClr="000000"/>
                  </a:solidFill>
                </a:rPr>
                <a:t>sans dysurie, sans brulures mictionnelles. </a:t>
              </a:r>
            </a:p>
          </p:txBody>
        </p:sp>
      </p:grp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61CA439B-843D-423F-BBC4-06275ED20CEE}"/>
              </a:ext>
            </a:extLst>
          </p:cNvPr>
          <p:cNvGrpSpPr/>
          <p:nvPr/>
        </p:nvGrpSpPr>
        <p:grpSpPr>
          <a:xfrm>
            <a:off x="3410261" y="4857477"/>
            <a:ext cx="2677555" cy="1626846"/>
            <a:chOff x="-323177" y="2158679"/>
            <a:chExt cx="2854711" cy="1298367"/>
          </a:xfrm>
          <a:solidFill>
            <a:schemeClr val="bg1"/>
          </a:solidFill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6858748-9224-4A9B-8152-27C57A0108A1}"/>
                </a:ext>
              </a:extLst>
            </p:cNvPr>
            <p:cNvSpPr/>
            <p:nvPr/>
          </p:nvSpPr>
          <p:spPr>
            <a:xfrm>
              <a:off x="-323177" y="2547168"/>
              <a:ext cx="2854711" cy="909878"/>
            </a:xfrm>
            <a:prstGeom prst="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0" indent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>
                  <a:solidFill>
                    <a:sysClr val="windowText" lastClr="000000"/>
                  </a:solidFill>
                </a:rPr>
                <a:t>04/12 : Introduction </a:t>
              </a:r>
              <a:r>
                <a:rPr lang="fr-FR" sz="1400" b="1" kern="1200" dirty="0">
                  <a:solidFill>
                    <a:srgbClr val="4AAC79"/>
                  </a:solidFill>
                </a:rPr>
                <a:t>Tazocilline</a:t>
              </a:r>
              <a:endParaRPr lang="fr-FR" sz="1400" b="1" kern="1200" dirty="0">
                <a:solidFill>
                  <a:srgbClr val="C00000"/>
                </a:solidFill>
              </a:endParaRPr>
            </a:p>
            <a:p>
              <a:pPr marL="0" lvl="0" indent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>
                  <a:solidFill>
                    <a:sysClr val="windowText" lastClr="000000"/>
                  </a:solidFill>
                </a:rPr>
                <a:t>→ Hémocultures </a:t>
              </a:r>
              <a:r>
                <a:rPr lang="fr-FR" sz="1400" dirty="0">
                  <a:solidFill>
                    <a:sysClr val="windowText" lastClr="000000"/>
                  </a:solidFill>
                </a:rPr>
                <a:t>: négatives</a:t>
              </a:r>
              <a:endParaRPr lang="fr-FR" sz="1400" kern="1200" dirty="0">
                <a:solidFill>
                  <a:sysClr val="windowText" lastClr="000000"/>
                </a:solidFill>
              </a:endParaRPr>
            </a:p>
            <a:p>
              <a:pPr marL="0" lvl="0" indent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dirty="0">
                  <a:solidFill>
                    <a:sysClr val="windowText" lastClr="000000"/>
                  </a:solidFill>
                </a:rPr>
                <a:t>→ </a:t>
              </a:r>
              <a:r>
                <a:rPr lang="fr-FR" sz="1400" b="1" dirty="0">
                  <a:solidFill>
                    <a:srgbClr val="C00000"/>
                  </a:solidFill>
                </a:rPr>
                <a:t>ECBU positif à </a:t>
              </a:r>
              <a:r>
                <a:rPr lang="fr-FR" sz="1400" b="1" i="1" dirty="0">
                  <a:solidFill>
                    <a:srgbClr val="C00000"/>
                  </a:solidFill>
                </a:rPr>
                <a:t>C. </a:t>
              </a:r>
              <a:r>
                <a:rPr lang="fr-FR" sz="1400" b="1" i="1" dirty="0" err="1">
                  <a:solidFill>
                    <a:srgbClr val="C00000"/>
                  </a:solidFill>
                </a:rPr>
                <a:t>glabrata</a:t>
              </a:r>
              <a:r>
                <a:rPr lang="fr-FR" sz="1400" b="1" i="1" dirty="0">
                  <a:solidFill>
                    <a:srgbClr val="C00000"/>
                  </a:solidFill>
                </a:rPr>
                <a:t> </a:t>
              </a:r>
              <a:r>
                <a:rPr lang="fr-FR" sz="1400" b="1" dirty="0">
                  <a:solidFill>
                    <a:srgbClr val="C00000"/>
                  </a:solidFill>
                </a:rPr>
                <a:t>multirésistant</a:t>
              </a:r>
              <a:endParaRPr lang="fr-FR" sz="1400" b="1" kern="1200" dirty="0">
                <a:solidFill>
                  <a:srgbClr val="C00000"/>
                </a:solidFill>
              </a:endParaRPr>
            </a:p>
          </p:txBody>
        </p:sp>
        <p:cxnSp>
          <p:nvCxnSpPr>
            <p:cNvPr id="58" name="Connecteur droit 57">
              <a:extLst>
                <a:ext uri="{FF2B5EF4-FFF2-40B4-BE49-F238E27FC236}">
                  <a16:creationId xmlns:a16="http://schemas.microsoft.com/office/drawing/2014/main" id="{56025483-F868-4AF2-A19B-6682DE24F080}"/>
                </a:ext>
              </a:extLst>
            </p:cNvPr>
            <p:cNvCxnSpPr>
              <a:cxnSpLocks/>
            </p:cNvCxnSpPr>
            <p:nvPr/>
          </p:nvCxnSpPr>
          <p:spPr>
            <a:xfrm>
              <a:off x="755991" y="2158679"/>
              <a:ext cx="0" cy="388489"/>
            </a:xfrm>
            <a:prstGeom prst="line">
              <a:avLst/>
            </a:prstGeom>
            <a:grp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6D86CC3C-A8AA-42CB-8764-42D52DBF4780}"/>
              </a:ext>
            </a:extLst>
          </p:cNvPr>
          <p:cNvGrpSpPr/>
          <p:nvPr/>
        </p:nvGrpSpPr>
        <p:grpSpPr>
          <a:xfrm>
            <a:off x="4897121" y="2439335"/>
            <a:ext cx="2638380" cy="1574797"/>
            <a:chOff x="-984615" y="2539561"/>
            <a:chExt cx="2769305" cy="1256827"/>
          </a:xfrm>
          <a:solidFill>
            <a:schemeClr val="bg1"/>
          </a:solidFill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216D418-BBE9-4E52-B16A-CF3EC123180D}"/>
                </a:ext>
              </a:extLst>
            </p:cNvPr>
            <p:cNvSpPr/>
            <p:nvPr/>
          </p:nvSpPr>
          <p:spPr>
            <a:xfrm>
              <a:off x="-984615" y="2539561"/>
              <a:ext cx="2769305" cy="568142"/>
            </a:xfrm>
            <a:prstGeom prst="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>
                  <a:solidFill>
                    <a:sysClr val="windowText" lastClr="000000"/>
                  </a:solidFill>
                </a:rPr>
                <a:t>07/12 : → Hémocultures :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>
                  <a:solidFill>
                    <a:sysClr val="windowText" lastClr="000000"/>
                  </a:solidFill>
                </a:rPr>
                <a:t>PAC, </a:t>
              </a:r>
              <a:r>
                <a:rPr lang="fr-FR" sz="1400" kern="1200" dirty="0" err="1">
                  <a:solidFill>
                    <a:sysClr val="windowText" lastClr="000000"/>
                  </a:solidFill>
                </a:rPr>
                <a:t>Kta</a:t>
              </a:r>
              <a:r>
                <a:rPr lang="fr-FR" sz="1400" kern="1200" dirty="0">
                  <a:solidFill>
                    <a:sysClr val="windowText" lastClr="000000"/>
                  </a:solidFill>
                </a:rPr>
                <a:t> et périphérique</a:t>
              </a:r>
            </a:p>
          </p:txBody>
        </p:sp>
        <p:cxnSp>
          <p:nvCxnSpPr>
            <p:cNvPr id="61" name="Connecteur droit 60">
              <a:extLst>
                <a:ext uri="{FF2B5EF4-FFF2-40B4-BE49-F238E27FC236}">
                  <a16:creationId xmlns:a16="http://schemas.microsoft.com/office/drawing/2014/main" id="{39579353-BF01-423C-968D-E1228D947D56}"/>
                </a:ext>
              </a:extLst>
            </p:cNvPr>
            <p:cNvCxnSpPr>
              <a:cxnSpLocks/>
            </p:cNvCxnSpPr>
            <p:nvPr/>
          </p:nvCxnSpPr>
          <p:spPr>
            <a:xfrm>
              <a:off x="625363" y="3107704"/>
              <a:ext cx="0" cy="688684"/>
            </a:xfrm>
            <a:prstGeom prst="line">
              <a:avLst/>
            </a:prstGeom>
            <a:grp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B303B2BC-548B-41C4-8E54-4FAD0FF2B093}"/>
              </a:ext>
            </a:extLst>
          </p:cNvPr>
          <p:cNvGrpSpPr/>
          <p:nvPr/>
        </p:nvGrpSpPr>
        <p:grpSpPr>
          <a:xfrm>
            <a:off x="6315475" y="4857477"/>
            <a:ext cx="2468858" cy="1801871"/>
            <a:chOff x="6315475" y="4857477"/>
            <a:chExt cx="2468858" cy="1801871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724007F-9422-4EA7-A273-17B59268EA6A}"/>
                </a:ext>
              </a:extLst>
            </p:cNvPr>
            <p:cNvSpPr/>
            <p:nvPr/>
          </p:nvSpPr>
          <p:spPr>
            <a:xfrm>
              <a:off x="6315475" y="5750488"/>
              <a:ext cx="2468858" cy="908860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>
                  <a:solidFill>
                    <a:sysClr val="windowText" lastClr="000000"/>
                  </a:solidFill>
                </a:rPr>
                <a:t>08/12 : → Hémocultures :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>
                  <a:solidFill>
                    <a:sysClr val="windowText" lastClr="000000"/>
                  </a:solidFill>
                </a:rPr>
                <a:t>PAC, </a:t>
              </a:r>
              <a:r>
                <a:rPr lang="fr-FR" sz="1400" kern="1200" dirty="0" err="1">
                  <a:solidFill>
                    <a:sysClr val="windowText" lastClr="000000"/>
                  </a:solidFill>
                </a:rPr>
                <a:t>Kta</a:t>
              </a:r>
              <a:r>
                <a:rPr lang="fr-FR" sz="1400" kern="1200" dirty="0">
                  <a:solidFill>
                    <a:sysClr val="windowText" lastClr="000000"/>
                  </a:solidFill>
                </a:rPr>
                <a:t> et périphérique </a:t>
              </a:r>
            </a:p>
          </p:txBody>
        </p:sp>
        <p:cxnSp>
          <p:nvCxnSpPr>
            <p:cNvPr id="65" name="Connecteur droit 64">
              <a:extLst>
                <a:ext uri="{FF2B5EF4-FFF2-40B4-BE49-F238E27FC236}">
                  <a16:creationId xmlns:a16="http://schemas.microsoft.com/office/drawing/2014/main" id="{35346898-BE78-4322-92AC-9A718F6E7665}"/>
                </a:ext>
              </a:extLst>
            </p:cNvPr>
            <p:cNvCxnSpPr>
              <a:cxnSpLocks/>
            </p:cNvCxnSpPr>
            <p:nvPr/>
          </p:nvCxnSpPr>
          <p:spPr>
            <a:xfrm>
              <a:off x="7149923" y="4857477"/>
              <a:ext cx="0" cy="893011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B82FD3A3-EB56-4966-9FEA-16D1444636A5}"/>
              </a:ext>
            </a:extLst>
          </p:cNvPr>
          <p:cNvGrpSpPr/>
          <p:nvPr/>
        </p:nvGrpSpPr>
        <p:grpSpPr>
          <a:xfrm>
            <a:off x="7652085" y="3233717"/>
            <a:ext cx="2467842" cy="780415"/>
            <a:chOff x="145786" y="2196804"/>
            <a:chExt cx="3373828" cy="1542365"/>
          </a:xfrm>
          <a:solidFill>
            <a:schemeClr val="bg1"/>
          </a:solidFill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33C5557-9085-41CE-A8B6-B7A35767FE05}"/>
                </a:ext>
              </a:extLst>
            </p:cNvPr>
            <p:cNvSpPr/>
            <p:nvPr/>
          </p:nvSpPr>
          <p:spPr>
            <a:xfrm>
              <a:off x="145786" y="2196804"/>
              <a:ext cx="3373828" cy="910900"/>
            </a:xfrm>
            <a:prstGeom prst="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0" indent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>
                  <a:solidFill>
                    <a:sysClr val="windowText" lastClr="000000"/>
                  </a:solidFill>
                </a:rPr>
                <a:t>09/12 :  PCR </a:t>
              </a:r>
              <a:r>
                <a:rPr lang="fr-FR" sz="1400" kern="1200" dirty="0" err="1">
                  <a:solidFill>
                    <a:sysClr val="windowText" lastClr="000000"/>
                  </a:solidFill>
                </a:rPr>
                <a:t>Covid</a:t>
              </a:r>
              <a:r>
                <a:rPr lang="fr-FR" sz="1400" kern="1200" dirty="0">
                  <a:solidFill>
                    <a:sysClr val="windowText" lastClr="000000"/>
                  </a:solidFill>
                </a:rPr>
                <a:t> positive</a:t>
              </a:r>
            </a:p>
          </p:txBody>
        </p:sp>
        <p:cxnSp>
          <p:nvCxnSpPr>
            <p:cNvPr id="68" name="Connecteur droit 67">
              <a:extLst>
                <a:ext uri="{FF2B5EF4-FFF2-40B4-BE49-F238E27FC236}">
                  <a16:creationId xmlns:a16="http://schemas.microsoft.com/office/drawing/2014/main" id="{DD4A5C1D-6F1C-4C12-8722-D399B87C3852}"/>
                </a:ext>
              </a:extLst>
            </p:cNvPr>
            <p:cNvCxnSpPr>
              <a:cxnSpLocks/>
            </p:cNvCxnSpPr>
            <p:nvPr/>
          </p:nvCxnSpPr>
          <p:spPr>
            <a:xfrm>
              <a:off x="625362" y="3107705"/>
              <a:ext cx="0" cy="631464"/>
            </a:xfrm>
            <a:prstGeom prst="line">
              <a:avLst/>
            </a:prstGeom>
            <a:grp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452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Mr D – 75 ans – Dt2 – HTA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26EE-715B-4C3F-BA4A-26A4DF48614E}" type="slidenum">
              <a:rPr lang="fr-FR" smtClean="0"/>
              <a:t>8</a:t>
            </a:fld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A17DB7-D9B7-420F-ABE2-B90A46237F0B}"/>
              </a:ext>
            </a:extLst>
          </p:cNvPr>
          <p:cNvSpPr/>
          <p:nvPr/>
        </p:nvSpPr>
        <p:spPr>
          <a:xfrm>
            <a:off x="182325" y="2618412"/>
            <a:ext cx="6686477" cy="80936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Flèche : droite 19">
            <a:extLst>
              <a:ext uri="{FF2B5EF4-FFF2-40B4-BE49-F238E27FC236}">
                <a16:creationId xmlns:a16="http://schemas.microsoft.com/office/drawing/2014/main" id="{DAD1C1AB-382B-44B3-828D-A38C876D594D}"/>
              </a:ext>
            </a:extLst>
          </p:cNvPr>
          <p:cNvSpPr/>
          <p:nvPr/>
        </p:nvSpPr>
        <p:spPr>
          <a:xfrm>
            <a:off x="435077" y="3606853"/>
            <a:ext cx="11321846" cy="167860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2638848-8F09-4588-877A-CE6CAB106318}"/>
              </a:ext>
            </a:extLst>
          </p:cNvPr>
          <p:cNvSpPr/>
          <p:nvPr/>
        </p:nvSpPr>
        <p:spPr>
          <a:xfrm>
            <a:off x="2821860" y="541146"/>
            <a:ext cx="3305165" cy="117421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D9AD7D6-A60B-42CE-9281-B7A143D7B5A1}"/>
              </a:ext>
            </a:extLst>
          </p:cNvPr>
          <p:cNvSpPr/>
          <p:nvPr/>
        </p:nvSpPr>
        <p:spPr>
          <a:xfrm>
            <a:off x="8070540" y="5686213"/>
            <a:ext cx="2468858" cy="79811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endParaRPr lang="fr-FR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1B04C516-F2B8-4943-A2FA-43BE3462FBE6}"/>
              </a:ext>
            </a:extLst>
          </p:cNvPr>
          <p:cNvGrpSpPr/>
          <p:nvPr/>
        </p:nvGrpSpPr>
        <p:grpSpPr>
          <a:xfrm>
            <a:off x="3410261" y="4857477"/>
            <a:ext cx="2677555" cy="1626846"/>
            <a:chOff x="-323177" y="2158679"/>
            <a:chExt cx="2854711" cy="1298367"/>
          </a:xfrm>
          <a:solidFill>
            <a:schemeClr val="bg1"/>
          </a:solidFill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B02AD8F-9550-47F4-AA74-05D23CAC61E3}"/>
                </a:ext>
              </a:extLst>
            </p:cNvPr>
            <p:cNvSpPr/>
            <p:nvPr/>
          </p:nvSpPr>
          <p:spPr>
            <a:xfrm>
              <a:off x="-323177" y="2547168"/>
              <a:ext cx="2854711" cy="909878"/>
            </a:xfrm>
            <a:prstGeom prst="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0" indent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>
                  <a:solidFill>
                    <a:sysClr val="windowText" lastClr="000000"/>
                  </a:solidFill>
                </a:rPr>
                <a:t>04/12 : Introduction </a:t>
              </a:r>
              <a:r>
                <a:rPr lang="fr-FR" sz="1400" b="1" kern="1200" dirty="0">
                  <a:solidFill>
                    <a:srgbClr val="4AAC79"/>
                  </a:solidFill>
                </a:rPr>
                <a:t>Tazocilline</a:t>
              </a:r>
              <a:endParaRPr lang="fr-FR" sz="1400" b="1" kern="1200" dirty="0">
                <a:solidFill>
                  <a:srgbClr val="C00000"/>
                </a:solidFill>
              </a:endParaRPr>
            </a:p>
            <a:p>
              <a:pPr marL="0" lvl="0" indent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>
                  <a:solidFill>
                    <a:sysClr val="windowText" lastClr="000000"/>
                  </a:solidFill>
                </a:rPr>
                <a:t>→ Hémocultures </a:t>
              </a:r>
              <a:r>
                <a:rPr lang="fr-FR" sz="1400" dirty="0">
                  <a:solidFill>
                    <a:sysClr val="windowText" lastClr="000000"/>
                  </a:solidFill>
                </a:rPr>
                <a:t>: négatives</a:t>
              </a:r>
              <a:endParaRPr lang="fr-FR" sz="1400" kern="1200" dirty="0">
                <a:solidFill>
                  <a:sysClr val="windowText" lastClr="000000"/>
                </a:solidFill>
              </a:endParaRPr>
            </a:p>
            <a:p>
              <a:pPr marL="0" lvl="0" indent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dirty="0">
                  <a:solidFill>
                    <a:sysClr val="windowText" lastClr="000000"/>
                  </a:solidFill>
                </a:rPr>
                <a:t>→ </a:t>
              </a:r>
              <a:r>
                <a:rPr lang="fr-FR" sz="1400" b="1" dirty="0">
                  <a:solidFill>
                    <a:srgbClr val="C00000"/>
                  </a:solidFill>
                </a:rPr>
                <a:t>ECBU positif à </a:t>
              </a:r>
              <a:r>
                <a:rPr lang="fr-FR" sz="1400" b="1" i="1" dirty="0">
                  <a:solidFill>
                    <a:srgbClr val="C00000"/>
                  </a:solidFill>
                </a:rPr>
                <a:t>C. </a:t>
              </a:r>
              <a:r>
                <a:rPr lang="fr-FR" sz="1400" b="1" i="1" dirty="0" err="1">
                  <a:solidFill>
                    <a:srgbClr val="C00000"/>
                  </a:solidFill>
                </a:rPr>
                <a:t>glabrata</a:t>
              </a:r>
              <a:r>
                <a:rPr lang="fr-FR" sz="1400" b="1" i="1" dirty="0">
                  <a:solidFill>
                    <a:srgbClr val="C00000"/>
                  </a:solidFill>
                </a:rPr>
                <a:t> </a:t>
              </a:r>
              <a:r>
                <a:rPr lang="fr-FR" sz="1400" b="1" dirty="0">
                  <a:solidFill>
                    <a:srgbClr val="C00000"/>
                  </a:solidFill>
                </a:rPr>
                <a:t>multirésistant</a:t>
              </a:r>
              <a:endParaRPr lang="fr-FR" sz="1400" b="1" kern="1200" dirty="0">
                <a:solidFill>
                  <a:srgbClr val="C00000"/>
                </a:solidFill>
              </a:endParaRPr>
            </a:p>
          </p:txBody>
        </p: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75A4F5E4-8F34-4ABF-B4B2-B06A9D89CCFF}"/>
                </a:ext>
              </a:extLst>
            </p:cNvPr>
            <p:cNvCxnSpPr>
              <a:cxnSpLocks/>
            </p:cNvCxnSpPr>
            <p:nvPr/>
          </p:nvCxnSpPr>
          <p:spPr>
            <a:xfrm>
              <a:off x="755991" y="2158679"/>
              <a:ext cx="0" cy="388489"/>
            </a:xfrm>
            <a:prstGeom prst="line">
              <a:avLst/>
            </a:prstGeom>
            <a:grp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64818E19-ACC1-4F26-8765-F2B4FF7F1948}"/>
              </a:ext>
            </a:extLst>
          </p:cNvPr>
          <p:cNvGrpSpPr/>
          <p:nvPr/>
        </p:nvGrpSpPr>
        <p:grpSpPr>
          <a:xfrm>
            <a:off x="2707019" y="4459832"/>
            <a:ext cx="3275470" cy="370149"/>
            <a:chOff x="1650409" y="4678288"/>
            <a:chExt cx="4987638" cy="370149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1C112BF-0A8E-42CF-BA53-B50643970A08}"/>
                </a:ext>
              </a:extLst>
            </p:cNvPr>
            <p:cNvSpPr/>
            <p:nvPr/>
          </p:nvSpPr>
          <p:spPr>
            <a:xfrm>
              <a:off x="1650409" y="4678288"/>
              <a:ext cx="4987638" cy="3356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kern="1200" dirty="0">
                  <a:solidFill>
                    <a:srgbClr val="C00000"/>
                  </a:solidFill>
                </a:rPr>
                <a:t>03/12-04/12 : </a:t>
              </a:r>
              <a:r>
                <a:rPr lang="fr-FR" sz="1400" b="1" kern="1200" dirty="0">
                  <a:solidFill>
                    <a:srgbClr val="C00000"/>
                  </a:solidFill>
                </a:rPr>
                <a:t>Pics fébriles </a:t>
              </a:r>
              <a:endParaRPr lang="fr-FR" sz="14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47" name="Connecteur droit avec flèche 46">
              <a:extLst>
                <a:ext uri="{FF2B5EF4-FFF2-40B4-BE49-F238E27FC236}">
                  <a16:creationId xmlns:a16="http://schemas.microsoft.com/office/drawing/2014/main" id="{32469A52-3976-4B5B-9859-007F81C374BB}"/>
                </a:ext>
              </a:extLst>
            </p:cNvPr>
            <p:cNvCxnSpPr>
              <a:cxnSpLocks/>
            </p:cNvCxnSpPr>
            <p:nvPr/>
          </p:nvCxnSpPr>
          <p:spPr>
            <a:xfrm>
              <a:off x="3592945" y="5048437"/>
              <a:ext cx="748762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DF5740C-DAE5-4118-A4C8-090B5F30A330}"/>
              </a:ext>
            </a:extLst>
          </p:cNvPr>
          <p:cNvGrpSpPr/>
          <p:nvPr/>
        </p:nvGrpSpPr>
        <p:grpSpPr>
          <a:xfrm>
            <a:off x="4897120" y="2439335"/>
            <a:ext cx="3924611" cy="1574797"/>
            <a:chOff x="-984616" y="2539561"/>
            <a:chExt cx="4119362" cy="1256827"/>
          </a:xfrm>
          <a:solidFill>
            <a:schemeClr val="bg1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CA1222C-2879-451C-8707-F53E0722C4CA}"/>
                </a:ext>
              </a:extLst>
            </p:cNvPr>
            <p:cNvSpPr/>
            <p:nvPr/>
          </p:nvSpPr>
          <p:spPr>
            <a:xfrm>
              <a:off x="-984616" y="2539561"/>
              <a:ext cx="4119362" cy="568142"/>
            </a:xfrm>
            <a:prstGeom prst="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0" indent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>
                  <a:solidFill>
                    <a:sysClr val="windowText" lastClr="000000"/>
                  </a:solidFill>
                </a:rPr>
                <a:t>07/12 : </a:t>
              </a:r>
              <a:r>
                <a:rPr lang="fr-FR" sz="1400" kern="1200" dirty="0">
                  <a:solidFill>
                    <a:srgbClr val="C00000"/>
                  </a:solidFill>
                </a:rPr>
                <a:t>→ </a:t>
              </a:r>
              <a:r>
                <a:rPr lang="fr-FR" sz="1400" b="1" kern="1200" dirty="0">
                  <a:solidFill>
                    <a:srgbClr val="C00000"/>
                  </a:solidFill>
                </a:rPr>
                <a:t>Hémocultures positives à levure :</a:t>
              </a:r>
              <a:endParaRPr lang="fr-FR" sz="1400" b="1" kern="1200" dirty="0">
                <a:solidFill>
                  <a:schemeClr val="tx1"/>
                </a:solidFill>
              </a:endParaRPr>
            </a:p>
            <a:p>
              <a:pPr marL="0" lvl="0" indent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>
                  <a:solidFill>
                    <a:schemeClr val="tx1"/>
                  </a:solidFill>
                </a:rPr>
                <a:t>PAC (49h), </a:t>
              </a:r>
              <a:r>
                <a:rPr lang="fr-FR" sz="1400" kern="1200" dirty="0" err="1">
                  <a:solidFill>
                    <a:schemeClr val="tx1"/>
                  </a:solidFill>
                </a:rPr>
                <a:t>Kta</a:t>
              </a:r>
              <a:r>
                <a:rPr lang="fr-FR" sz="1400" kern="1200" dirty="0">
                  <a:solidFill>
                    <a:schemeClr val="tx1"/>
                  </a:solidFill>
                </a:rPr>
                <a:t> (44h) </a:t>
              </a:r>
            </a:p>
          </p:txBody>
        </p:sp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DE157F37-0B73-47D2-848B-48C988850906}"/>
                </a:ext>
              </a:extLst>
            </p:cNvPr>
            <p:cNvCxnSpPr>
              <a:cxnSpLocks/>
            </p:cNvCxnSpPr>
            <p:nvPr/>
          </p:nvCxnSpPr>
          <p:spPr>
            <a:xfrm>
              <a:off x="625363" y="3107704"/>
              <a:ext cx="0" cy="688684"/>
            </a:xfrm>
            <a:prstGeom prst="line">
              <a:avLst/>
            </a:prstGeom>
            <a:grp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06844AB4-3B4B-4F4E-BDDD-2A5DB07C8586}"/>
              </a:ext>
            </a:extLst>
          </p:cNvPr>
          <p:cNvGrpSpPr/>
          <p:nvPr/>
        </p:nvGrpSpPr>
        <p:grpSpPr>
          <a:xfrm>
            <a:off x="6315474" y="4857477"/>
            <a:ext cx="3944093" cy="1801871"/>
            <a:chOff x="6315474" y="4857477"/>
            <a:chExt cx="3944093" cy="180187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E8BCBC7-EE6E-4C95-A9EF-E941B15A1191}"/>
                </a:ext>
              </a:extLst>
            </p:cNvPr>
            <p:cNvSpPr/>
            <p:nvPr/>
          </p:nvSpPr>
          <p:spPr>
            <a:xfrm>
              <a:off x="6315474" y="5750488"/>
              <a:ext cx="3944093" cy="908860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0" indent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>
                  <a:solidFill>
                    <a:sysClr val="windowText" lastClr="000000"/>
                  </a:solidFill>
                </a:rPr>
                <a:t>08/12 : </a:t>
              </a:r>
              <a:r>
                <a:rPr lang="fr-FR" sz="1400" b="1" kern="1200" dirty="0">
                  <a:solidFill>
                    <a:srgbClr val="C00000"/>
                  </a:solidFill>
                </a:rPr>
                <a:t>→ Hémocultures positives à levure :</a:t>
              </a:r>
            </a:p>
            <a:p>
              <a:pPr marL="0" lvl="0" indent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>
                  <a:solidFill>
                    <a:sysClr val="windowText" lastClr="000000"/>
                  </a:solidFill>
                </a:rPr>
                <a:t>Ponction franche (38h), PAC (49h) </a:t>
              </a:r>
            </a:p>
          </p:txBody>
        </p: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DF8EE362-6C10-4336-96B9-E41FFB0647B5}"/>
                </a:ext>
              </a:extLst>
            </p:cNvPr>
            <p:cNvCxnSpPr>
              <a:cxnSpLocks/>
            </p:cNvCxnSpPr>
            <p:nvPr/>
          </p:nvCxnSpPr>
          <p:spPr>
            <a:xfrm>
              <a:off x="7149923" y="4857477"/>
              <a:ext cx="0" cy="893011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00A8240E-C87F-47D8-891E-40F7B5664C17}"/>
              </a:ext>
            </a:extLst>
          </p:cNvPr>
          <p:cNvGrpSpPr/>
          <p:nvPr/>
        </p:nvGrpSpPr>
        <p:grpSpPr>
          <a:xfrm>
            <a:off x="7893575" y="4879920"/>
            <a:ext cx="2936984" cy="778672"/>
            <a:chOff x="132464" y="1241376"/>
            <a:chExt cx="3025093" cy="1538921"/>
          </a:xfrm>
          <a:solidFill>
            <a:schemeClr val="bg1"/>
          </a:solidFill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42B8600-DF20-4A33-A067-EAD95A9EB2B0}"/>
                </a:ext>
              </a:extLst>
            </p:cNvPr>
            <p:cNvSpPr/>
            <p:nvPr/>
          </p:nvSpPr>
          <p:spPr>
            <a:xfrm>
              <a:off x="132464" y="1744556"/>
              <a:ext cx="3025093" cy="1035741"/>
            </a:xfrm>
            <a:prstGeom prst="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0" indent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>
                  <a:solidFill>
                    <a:sysClr val="windowText" lastClr="000000"/>
                  </a:solidFill>
                </a:rPr>
                <a:t>10/12 :  Aggravation de l’état du patient → </a:t>
              </a:r>
              <a:r>
                <a:rPr lang="fr-FR" sz="1400" b="1" kern="1200" dirty="0">
                  <a:solidFill>
                    <a:sysClr val="windowText" lastClr="000000"/>
                  </a:solidFill>
                </a:rPr>
                <a:t>coma</a:t>
              </a:r>
            </a:p>
          </p:txBody>
        </p: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1A2C15D0-00B4-4A29-AEB0-C9A21B8E61BB}"/>
                </a:ext>
              </a:extLst>
            </p:cNvPr>
            <p:cNvCxnSpPr>
              <a:cxnSpLocks/>
            </p:cNvCxnSpPr>
            <p:nvPr/>
          </p:nvCxnSpPr>
          <p:spPr>
            <a:xfrm>
              <a:off x="1088466" y="1241376"/>
              <a:ext cx="0" cy="503180"/>
            </a:xfrm>
            <a:prstGeom prst="line">
              <a:avLst/>
            </a:prstGeom>
            <a:grp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4AB008D5-882D-4B3F-B0C9-C0BA2B462AE0}"/>
              </a:ext>
            </a:extLst>
          </p:cNvPr>
          <p:cNvGrpSpPr/>
          <p:nvPr/>
        </p:nvGrpSpPr>
        <p:grpSpPr>
          <a:xfrm>
            <a:off x="435078" y="2954461"/>
            <a:ext cx="2271942" cy="1903018"/>
            <a:chOff x="435078" y="3143541"/>
            <a:chExt cx="2271942" cy="1713936"/>
          </a:xfrm>
        </p:grpSpPr>
        <p:grpSp>
          <p:nvGrpSpPr>
            <p:cNvPr id="48" name="Groupe 47">
              <a:extLst>
                <a:ext uri="{FF2B5EF4-FFF2-40B4-BE49-F238E27FC236}">
                  <a16:creationId xmlns:a16="http://schemas.microsoft.com/office/drawing/2014/main" id="{01C36B60-22FE-4B62-806A-53E339122FD6}"/>
                </a:ext>
              </a:extLst>
            </p:cNvPr>
            <p:cNvGrpSpPr/>
            <p:nvPr/>
          </p:nvGrpSpPr>
          <p:grpSpPr>
            <a:xfrm>
              <a:off x="435078" y="3143541"/>
              <a:ext cx="2271942" cy="1082230"/>
              <a:chOff x="435076" y="3143541"/>
              <a:chExt cx="2949935" cy="1082230"/>
            </a:xfrm>
            <a:solidFill>
              <a:schemeClr val="bg1"/>
            </a:solidFill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4549AF5-9DB8-4659-A395-F4E22B67CFB3}"/>
                  </a:ext>
                </a:extLst>
              </p:cNvPr>
              <p:cNvSpPr/>
              <p:nvPr/>
            </p:nvSpPr>
            <p:spPr>
              <a:xfrm>
                <a:off x="435076" y="3143541"/>
                <a:ext cx="2949935" cy="445286"/>
              </a:xfrm>
              <a:prstGeom prst="rect">
                <a:avLst/>
              </a:prstGeom>
              <a:grp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400" kern="1200" dirty="0">
                    <a:solidFill>
                      <a:schemeClr val="tx1"/>
                    </a:solidFill>
                  </a:rPr>
                  <a:t>25/11, SAU : </a:t>
                </a:r>
              </a:p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400" kern="1200" dirty="0">
                    <a:solidFill>
                      <a:schemeClr val="tx1"/>
                    </a:solidFill>
                  </a:rPr>
                  <a:t>traumatisme crânien</a:t>
                </a:r>
              </a:p>
            </p:txBody>
          </p:sp>
          <p:cxnSp>
            <p:nvCxnSpPr>
              <p:cNvPr id="51" name="Connecteur droit 50">
                <a:extLst>
                  <a:ext uri="{FF2B5EF4-FFF2-40B4-BE49-F238E27FC236}">
                    <a16:creationId xmlns:a16="http://schemas.microsoft.com/office/drawing/2014/main" id="{AB9455D9-CA30-4780-82AD-4472CC8204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0737" y="3604438"/>
                <a:ext cx="499" cy="621333"/>
              </a:xfrm>
              <a:prstGeom prst="line">
                <a:avLst/>
              </a:prstGeom>
              <a:grpFill/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118EAE6-1203-46DC-BB4F-A4EF21CAA852}"/>
                </a:ext>
              </a:extLst>
            </p:cNvPr>
            <p:cNvSpPr/>
            <p:nvPr/>
          </p:nvSpPr>
          <p:spPr>
            <a:xfrm>
              <a:off x="451243" y="4097926"/>
              <a:ext cx="500102" cy="75955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fr-FR" sz="1400" kern="1200" dirty="0">
                  <a:solidFill>
                    <a:sysClr val="windowText" lastClr="000000"/>
                  </a:solidFill>
                </a:rPr>
                <a:t>25/11/20</a:t>
              </a:r>
              <a:endParaRPr lang="fr-FR" sz="14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F05BC3D3-D216-4F89-BC14-F35C15A96BE0}"/>
              </a:ext>
            </a:extLst>
          </p:cNvPr>
          <p:cNvGrpSpPr/>
          <p:nvPr/>
        </p:nvGrpSpPr>
        <p:grpSpPr>
          <a:xfrm>
            <a:off x="2973130" y="3206096"/>
            <a:ext cx="3020037" cy="808038"/>
            <a:chOff x="-435843" y="3417733"/>
            <a:chExt cx="3751890" cy="808038"/>
          </a:xfrm>
          <a:solidFill>
            <a:schemeClr val="bg1"/>
          </a:solidFill>
        </p:grpSpPr>
        <p:cxnSp>
          <p:nvCxnSpPr>
            <p:cNvPr id="62" name="Connecteur droit 61">
              <a:extLst>
                <a:ext uri="{FF2B5EF4-FFF2-40B4-BE49-F238E27FC236}">
                  <a16:creationId xmlns:a16="http://schemas.microsoft.com/office/drawing/2014/main" id="{3B6AC363-2F3D-4DF4-9948-2FCA511CE11D}"/>
                </a:ext>
              </a:extLst>
            </p:cNvPr>
            <p:cNvCxnSpPr>
              <a:cxnSpLocks/>
            </p:cNvCxnSpPr>
            <p:nvPr/>
          </p:nvCxnSpPr>
          <p:spPr>
            <a:xfrm>
              <a:off x="781235" y="4001317"/>
              <a:ext cx="0" cy="224454"/>
            </a:xfrm>
            <a:prstGeom prst="line">
              <a:avLst/>
            </a:prstGeom>
            <a:grp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97E0063-7EE3-4FA9-93C7-15F9EBF19766}"/>
                </a:ext>
              </a:extLst>
            </p:cNvPr>
            <p:cNvSpPr/>
            <p:nvPr/>
          </p:nvSpPr>
          <p:spPr>
            <a:xfrm>
              <a:off x="-435843" y="3417733"/>
              <a:ext cx="3751890" cy="667380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0" indent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>
                  <a:solidFill>
                    <a:sysClr val="windowText" lastClr="000000"/>
                  </a:solidFill>
                </a:rPr>
                <a:t>01/12 : </a:t>
              </a:r>
              <a:r>
                <a:rPr lang="fr-FR" sz="1400" b="1" kern="1200" dirty="0">
                  <a:solidFill>
                    <a:sysClr val="windowText" lastClr="000000"/>
                  </a:solidFill>
                </a:rPr>
                <a:t>Urines malodorantes </a:t>
              </a:r>
              <a:r>
                <a:rPr lang="fr-FR" sz="1400" kern="1200" dirty="0">
                  <a:solidFill>
                    <a:sysClr val="windowText" lastClr="000000"/>
                  </a:solidFill>
                </a:rPr>
                <a:t>sans dysurie, sans brulures mictionnelles. </a:t>
              </a:r>
            </a:p>
          </p:txBody>
        </p:sp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2BC0C497-C924-4B65-BEEB-749581351D5E}"/>
              </a:ext>
            </a:extLst>
          </p:cNvPr>
          <p:cNvGrpSpPr/>
          <p:nvPr/>
        </p:nvGrpSpPr>
        <p:grpSpPr>
          <a:xfrm>
            <a:off x="451244" y="4868192"/>
            <a:ext cx="2850754" cy="740125"/>
            <a:chOff x="-685112" y="1977480"/>
            <a:chExt cx="2627069" cy="500692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B92FFB5-0737-4D19-8D27-6FA6494E350C}"/>
                </a:ext>
              </a:extLst>
            </p:cNvPr>
            <p:cNvSpPr/>
            <p:nvPr/>
          </p:nvSpPr>
          <p:spPr>
            <a:xfrm>
              <a:off x="-685112" y="2157651"/>
              <a:ext cx="2627069" cy="3205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0" indent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>
                  <a:solidFill>
                    <a:schemeClr val="tx1"/>
                  </a:solidFill>
                </a:rPr>
                <a:t>26/11 :  </a:t>
              </a:r>
              <a:r>
                <a:rPr lang="fr-FR" sz="1400" b="1" kern="1200" dirty="0">
                  <a:solidFill>
                    <a:schemeClr val="tx1"/>
                  </a:solidFill>
                </a:rPr>
                <a:t>Transfert en oncologie</a:t>
              </a:r>
            </a:p>
          </p:txBody>
        </p:sp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B5FC1771-7A57-4071-9560-3EDADD306D92}"/>
                </a:ext>
              </a:extLst>
            </p:cNvPr>
            <p:cNvCxnSpPr>
              <a:cxnSpLocks/>
            </p:cNvCxnSpPr>
            <p:nvPr/>
          </p:nvCxnSpPr>
          <p:spPr>
            <a:xfrm>
              <a:off x="652554" y="1977480"/>
              <a:ext cx="0" cy="180171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B82FD3A3-EB56-4966-9FEA-16D1444636A5}"/>
              </a:ext>
            </a:extLst>
          </p:cNvPr>
          <p:cNvGrpSpPr/>
          <p:nvPr/>
        </p:nvGrpSpPr>
        <p:grpSpPr>
          <a:xfrm>
            <a:off x="7652085" y="3233717"/>
            <a:ext cx="2467842" cy="780415"/>
            <a:chOff x="145786" y="2196804"/>
            <a:chExt cx="3373828" cy="1542365"/>
          </a:xfrm>
          <a:solidFill>
            <a:schemeClr val="bg1"/>
          </a:solidFill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33C5557-9085-41CE-A8B6-B7A35767FE05}"/>
                </a:ext>
              </a:extLst>
            </p:cNvPr>
            <p:cNvSpPr/>
            <p:nvPr/>
          </p:nvSpPr>
          <p:spPr>
            <a:xfrm>
              <a:off x="145786" y="2196804"/>
              <a:ext cx="3373828" cy="910900"/>
            </a:xfrm>
            <a:prstGeom prst="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0" indent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>
                  <a:solidFill>
                    <a:sysClr val="windowText" lastClr="000000"/>
                  </a:solidFill>
                </a:rPr>
                <a:t>09/12 :  PCR </a:t>
              </a:r>
              <a:r>
                <a:rPr lang="fr-FR" sz="1400" kern="1200" dirty="0" err="1">
                  <a:solidFill>
                    <a:sysClr val="windowText" lastClr="000000"/>
                  </a:solidFill>
                </a:rPr>
                <a:t>Covid</a:t>
              </a:r>
              <a:r>
                <a:rPr lang="fr-FR" sz="1400" kern="1200" dirty="0">
                  <a:solidFill>
                    <a:sysClr val="windowText" lastClr="000000"/>
                  </a:solidFill>
                </a:rPr>
                <a:t> positive</a:t>
              </a:r>
            </a:p>
          </p:txBody>
        </p: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DD4A5C1D-6F1C-4C12-8722-D399B87C3852}"/>
                </a:ext>
              </a:extLst>
            </p:cNvPr>
            <p:cNvCxnSpPr>
              <a:cxnSpLocks/>
            </p:cNvCxnSpPr>
            <p:nvPr/>
          </p:nvCxnSpPr>
          <p:spPr>
            <a:xfrm>
              <a:off x="625362" y="3107705"/>
              <a:ext cx="0" cy="631464"/>
            </a:xfrm>
            <a:prstGeom prst="line">
              <a:avLst/>
            </a:prstGeom>
            <a:grp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1076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Facteurs de risque de </a:t>
            </a:r>
            <a:r>
              <a:rPr lang="fr-FR" dirty="0" err="1"/>
              <a:t>candidemie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04/02/2020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26EE-715B-4C3F-BA4A-26A4DF48614E}" type="slidenum">
              <a:rPr lang="fr-FR" smtClean="0"/>
              <a:t>9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AB10E9B-8B0B-4140-AA00-1EE7B2276F8C}"/>
              </a:ext>
            </a:extLst>
          </p:cNvPr>
          <p:cNvSpPr txBox="1"/>
          <p:nvPr/>
        </p:nvSpPr>
        <p:spPr>
          <a:xfrm>
            <a:off x="769906" y="6034452"/>
            <a:ext cx="352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Mc </a:t>
            </a:r>
            <a:r>
              <a:rPr lang="fr-FR" sz="1400" dirty="0" err="1"/>
              <a:t>Carty</a:t>
            </a:r>
            <a:r>
              <a:rPr lang="fr-FR" sz="1400" dirty="0"/>
              <a:t> </a:t>
            </a:r>
            <a:r>
              <a:rPr lang="fr-FR" sz="1400" i="1" dirty="0"/>
              <a:t>et al</a:t>
            </a:r>
            <a:r>
              <a:rPr lang="fr-FR" sz="1400" dirty="0"/>
              <a:t>. </a:t>
            </a:r>
            <a:r>
              <a:rPr lang="en-US" sz="1400" dirty="0"/>
              <a:t>Infect </a:t>
            </a:r>
            <a:r>
              <a:rPr lang="en-US" sz="1400" dirty="0" err="1"/>
              <a:t>Dis</a:t>
            </a:r>
            <a:r>
              <a:rPr lang="en-US" sz="1400" dirty="0"/>
              <a:t> </a:t>
            </a:r>
            <a:r>
              <a:rPr lang="en-US" sz="1400" dirty="0" err="1"/>
              <a:t>Clin</a:t>
            </a:r>
            <a:r>
              <a:rPr lang="en-US" sz="1400" dirty="0"/>
              <a:t> North Am</a:t>
            </a:r>
            <a:r>
              <a:rPr lang="fr-FR" sz="1400" dirty="0"/>
              <a:t>. 2016</a:t>
            </a:r>
          </a:p>
        </p:txBody>
      </p:sp>
      <p:graphicFrame>
        <p:nvGraphicFramePr>
          <p:cNvPr id="14" name="Espace réservé du contenu 13">
            <a:extLst>
              <a:ext uri="{FF2B5EF4-FFF2-40B4-BE49-F238E27FC236}">
                <a16:creationId xmlns:a16="http://schemas.microsoft.com/office/drawing/2014/main" id="{B6375578-9C1C-4267-981B-B61D007DAF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1860035"/>
              </p:ext>
            </p:extLst>
          </p:nvPr>
        </p:nvGraphicFramePr>
        <p:xfrm>
          <a:off x="769906" y="1997477"/>
          <a:ext cx="10652187" cy="3755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Croix 16">
            <a:extLst>
              <a:ext uri="{FF2B5EF4-FFF2-40B4-BE49-F238E27FC236}">
                <a16:creationId xmlns:a16="http://schemas.microsoft.com/office/drawing/2014/main" id="{A6AEFAD4-9E63-4C39-A016-6155F0B30F3D}"/>
              </a:ext>
            </a:extLst>
          </p:cNvPr>
          <p:cNvSpPr/>
          <p:nvPr/>
        </p:nvSpPr>
        <p:spPr>
          <a:xfrm>
            <a:off x="2824580" y="4845174"/>
            <a:ext cx="469782" cy="467732"/>
          </a:xfrm>
          <a:prstGeom prst="plus">
            <a:avLst>
              <a:gd name="adj" fmla="val 363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 : droite 18">
            <a:extLst>
              <a:ext uri="{FF2B5EF4-FFF2-40B4-BE49-F238E27FC236}">
                <a16:creationId xmlns:a16="http://schemas.microsoft.com/office/drawing/2014/main" id="{7DFA54B2-D931-4E98-B0FF-7D4575C12510}"/>
              </a:ext>
            </a:extLst>
          </p:cNvPr>
          <p:cNvSpPr/>
          <p:nvPr/>
        </p:nvSpPr>
        <p:spPr>
          <a:xfrm>
            <a:off x="3446017" y="4845174"/>
            <a:ext cx="941033" cy="4677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Croix 19">
            <a:extLst>
              <a:ext uri="{FF2B5EF4-FFF2-40B4-BE49-F238E27FC236}">
                <a16:creationId xmlns:a16="http://schemas.microsoft.com/office/drawing/2014/main" id="{758CE46C-7467-4B38-970D-FB2E56EAEB97}"/>
              </a:ext>
            </a:extLst>
          </p:cNvPr>
          <p:cNvSpPr/>
          <p:nvPr/>
        </p:nvSpPr>
        <p:spPr>
          <a:xfrm rot="10800000">
            <a:off x="8897639" y="4845174"/>
            <a:ext cx="469782" cy="467732"/>
          </a:xfrm>
          <a:prstGeom prst="plus">
            <a:avLst>
              <a:gd name="adj" fmla="val 363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 : droite 20">
            <a:extLst>
              <a:ext uri="{FF2B5EF4-FFF2-40B4-BE49-F238E27FC236}">
                <a16:creationId xmlns:a16="http://schemas.microsoft.com/office/drawing/2014/main" id="{8AB79B45-3878-4133-A1A7-D64B28729FDF}"/>
              </a:ext>
            </a:extLst>
          </p:cNvPr>
          <p:cNvSpPr/>
          <p:nvPr/>
        </p:nvSpPr>
        <p:spPr>
          <a:xfrm rot="10800000">
            <a:off x="7804951" y="4845174"/>
            <a:ext cx="941033" cy="4677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577957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e">
  <a:themeElements>
    <a:clrScheme name="Dividende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e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2980</TotalTime>
  <Words>2388</Words>
  <Application>Microsoft Office PowerPoint</Application>
  <PresentationFormat>Grand écran</PresentationFormat>
  <Paragraphs>604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6" baseType="lpstr">
      <vt:lpstr>Arial</vt:lpstr>
      <vt:lpstr>CalibrGill Sans MT</vt:lpstr>
      <vt:lpstr>Calibri</vt:lpstr>
      <vt:lpstr>Corbel</vt:lpstr>
      <vt:lpstr>Gill Sans MT</vt:lpstr>
      <vt:lpstr>Times New Roman</vt:lpstr>
      <vt:lpstr>Wingdings</vt:lpstr>
      <vt:lpstr>Wingdings 2</vt:lpstr>
      <vt:lpstr>Dividende</vt:lpstr>
      <vt:lpstr>Mr D – 75 ans – Dt2 – HTA</vt:lpstr>
      <vt:lpstr>Mr D – 75 ans – Dt2 – HTA</vt:lpstr>
      <vt:lpstr>ECBU du 04/12</vt:lpstr>
      <vt:lpstr>Détermination de la sensibilité aux AntifongiqUES</vt:lpstr>
      <vt:lpstr>ECBU du 04/12</vt:lpstr>
      <vt:lpstr>ECBU du 04/12</vt:lpstr>
      <vt:lpstr>Mr D – 75 ans – Dt2 – HTA</vt:lpstr>
      <vt:lpstr>Mr D – 75 ans – Dt2 – HTA</vt:lpstr>
      <vt:lpstr>Facteurs de risque de candidemie</vt:lpstr>
      <vt:lpstr>Facteurs de risque de candidemie</vt:lpstr>
      <vt:lpstr>Hémoculture du 08/12 par ponction franche</vt:lpstr>
      <vt:lpstr>Hémoculture du 08/12 par ponction franche</vt:lpstr>
      <vt:lpstr>Mr D – 75 ans – Dt2 – HTA</vt:lpstr>
      <vt:lpstr>Fongemie - Prise en charge </vt:lpstr>
      <vt:lpstr>Bilan d’extension</vt:lpstr>
      <vt:lpstr>Mr D – 75 ans – Dt2 – HTA</vt:lpstr>
      <vt:lpstr>Rappels sur les antifongiques</vt:lpstr>
      <vt:lpstr>Mécanismes d’action</vt:lpstr>
      <vt:lpstr>Classe pharmaceutique : Polyène</vt:lpstr>
      <vt:lpstr>Classe pharmaceutique : Polyène</vt:lpstr>
      <vt:lpstr>Classe pharmaceutique : azolés</vt:lpstr>
      <vt:lpstr>Classe pharmaceutique : azolés</vt:lpstr>
      <vt:lpstr>Classe pharmaceutique : azolés</vt:lpstr>
      <vt:lpstr>Classe pharmaceutique :  echinocandines</vt:lpstr>
      <vt:lpstr>Classe pharmaceutique :  echinocandines</vt:lpstr>
      <vt:lpstr>Classe pharmaceutique :  Fluoropyrimidines</vt:lpstr>
      <vt:lpstr>Levures : candida sp.</vt:lpstr>
    </vt:vector>
  </TitlesOfParts>
  <Company>APHP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MALLECOT Émilie</dc:creator>
  <cp:lastModifiedBy>Rémy Durand</cp:lastModifiedBy>
  <cp:revision>267</cp:revision>
  <dcterms:created xsi:type="dcterms:W3CDTF">2020-12-18T13:29:53Z</dcterms:created>
  <dcterms:modified xsi:type="dcterms:W3CDTF">2024-04-12T13:25:35Z</dcterms:modified>
</cp:coreProperties>
</file>