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1" r:id="rId5"/>
    <p:sldId id="259" r:id="rId6"/>
    <p:sldId id="270" r:id="rId7"/>
    <p:sldId id="261" r:id="rId8"/>
    <p:sldId id="262" r:id="rId9"/>
    <p:sldId id="272" r:id="rId10"/>
    <p:sldId id="275" r:id="rId11"/>
    <p:sldId id="266" r:id="rId12"/>
    <p:sldId id="263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95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75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2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90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22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4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66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46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42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40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41F3-3A53-4B95-8468-16EA4FA796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4141-2302-4F69-99A9-8BBEEF03A0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84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Histoire de la maladie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Monsieur J, 53 ans</a:t>
            </a:r>
          </a:p>
          <a:p>
            <a:pPr lvl="1"/>
            <a:r>
              <a:rPr lang="fr-FR" dirty="0" smtClean="0"/>
              <a:t>Consulte aux urgences de Massy pour apparition de « masses » au niveau des joues et de la gorge, depuis 2 semaines suite à un </a:t>
            </a:r>
            <a:r>
              <a:rPr lang="fr-FR" b="1" dirty="0" smtClean="0"/>
              <a:t>rasage traumatique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Prise en charge symptomatique par </a:t>
            </a:r>
            <a:r>
              <a:rPr lang="fr-FR" dirty="0" err="1" smtClean="0"/>
              <a:t>Locatop</a:t>
            </a:r>
            <a:r>
              <a:rPr lang="fr-FR" dirty="0" smtClean="0"/>
              <a:t> (</a:t>
            </a:r>
            <a:r>
              <a:rPr lang="fr-FR" b="1" dirty="0" err="1" smtClean="0"/>
              <a:t>Désonide</a:t>
            </a:r>
            <a:r>
              <a:rPr lang="fr-FR" dirty="0" smtClean="0"/>
              <a:t>) sans amélioration. </a:t>
            </a:r>
          </a:p>
          <a:p>
            <a:pPr marL="457200" lvl="1" indent="0">
              <a:buNone/>
            </a:pPr>
            <a:r>
              <a:rPr lang="fr-FR" dirty="0" smtClean="0"/>
              <a:t>    </a:t>
            </a:r>
            <a:r>
              <a:rPr lang="fr-FR" dirty="0" err="1" smtClean="0"/>
              <a:t>Abcédation</a:t>
            </a:r>
            <a:r>
              <a:rPr lang="fr-FR" dirty="0" smtClean="0"/>
              <a:t> des lésions.</a:t>
            </a:r>
          </a:p>
        </p:txBody>
      </p:sp>
    </p:spTree>
    <p:extLst>
      <p:ext uri="{BB962C8B-B14F-4D97-AF65-F5344CB8AC3E}">
        <p14:creationId xmlns:p14="http://schemas.microsoft.com/office/powerpoint/2010/main" val="21617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5983" y="2447023"/>
            <a:ext cx="4672035" cy="175432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Impact"/>
                <a:cs typeface="Impact"/>
              </a:rPr>
              <a:t>Quelle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Impact"/>
                <a:cs typeface="Impact"/>
              </a:rPr>
              <a:t>espèce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Impact"/>
                <a:cs typeface="Impact"/>
              </a:rPr>
              <a:t> </a:t>
            </a:r>
          </a:p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Impact"/>
                <a:cs typeface="Impact"/>
              </a:rPr>
              <a:t>est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Impact"/>
                <a:cs typeface="Impact"/>
              </a:rPr>
              <a:t>suspectée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Impact"/>
                <a:cs typeface="Impact"/>
              </a:rPr>
              <a:t> ?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6772" y="4725144"/>
            <a:ext cx="5910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Microsporum</a:t>
            </a:r>
            <a:r>
              <a:rPr lang="en-US" sz="5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canis</a:t>
            </a:r>
            <a:endParaRPr lang="en-US" sz="5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8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376092"/>
          </a:solidFill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Quel champignon à suspecter ?</a:t>
            </a:r>
            <a:endParaRPr lang="fr-FR" b="1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tableau zoophiles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t="3109" r="24530" b="8124"/>
          <a:stretch/>
        </p:blipFill>
        <p:spPr>
          <a:xfrm>
            <a:off x="395536" y="1340768"/>
            <a:ext cx="5112568" cy="5128845"/>
          </a:xfrm>
        </p:spPr>
      </p:pic>
      <p:sp>
        <p:nvSpPr>
          <p:cNvPr id="5" name="Rectangle 4"/>
          <p:cNvSpPr/>
          <p:nvPr/>
        </p:nvSpPr>
        <p:spPr>
          <a:xfrm>
            <a:off x="2411760" y="3356992"/>
            <a:ext cx="1440160" cy="288032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1760" y="5229200"/>
            <a:ext cx="2736304" cy="432048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1760" y="4293096"/>
            <a:ext cx="1728192" cy="360040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H="1" flipV="1">
            <a:off x="3995936" y="3573016"/>
            <a:ext cx="1512168" cy="3321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20072" y="4725144"/>
            <a:ext cx="288032" cy="64807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104" y="3645024"/>
            <a:ext cx="3402494" cy="1200328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Fréquemment</a:t>
            </a:r>
            <a:r>
              <a:rPr lang="en-US" sz="2400" dirty="0" smtClean="0"/>
              <a:t> </a:t>
            </a:r>
            <a:r>
              <a:rPr lang="en-US" sz="2400" dirty="0" err="1" smtClean="0"/>
              <a:t>rencontrés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dans</a:t>
            </a:r>
            <a:r>
              <a:rPr lang="en-US" sz="2400" dirty="0" smtClean="0"/>
              <a:t> les </a:t>
            </a:r>
            <a:r>
              <a:rPr lang="en-US" sz="2400" i="1" dirty="0" err="1" smtClean="0"/>
              <a:t>sycosis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dermatophytiques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559" y="6381328"/>
            <a:ext cx="9088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Chabasse</a:t>
            </a:r>
            <a:r>
              <a:rPr lang="en-US" dirty="0" smtClean="0"/>
              <a:t>, M. </a:t>
            </a:r>
            <a:r>
              <a:rPr lang="en-US" dirty="0" err="1" smtClean="0"/>
              <a:t>Pihet</a:t>
            </a:r>
            <a:r>
              <a:rPr lang="en-US" dirty="0" smtClean="0"/>
              <a:t>.</a:t>
            </a:r>
            <a:r>
              <a:rPr lang="fr-FR" dirty="0"/>
              <a:t> Les </a:t>
            </a:r>
            <a:r>
              <a:rPr lang="fr-FR" dirty="0" err="1"/>
              <a:t>dermatophytes</a:t>
            </a:r>
            <a:r>
              <a:rPr lang="fr-FR" dirty="0"/>
              <a:t>: les </a:t>
            </a:r>
            <a:r>
              <a:rPr lang="fr-FR" dirty="0" err="1"/>
              <a:t>difficultés</a:t>
            </a:r>
            <a:r>
              <a:rPr lang="fr-FR" dirty="0"/>
              <a:t> du diagnostic </a:t>
            </a:r>
            <a:r>
              <a:rPr lang="fr-FR" dirty="0" smtClean="0"/>
              <a:t>mycologique </a:t>
            </a:r>
            <a:r>
              <a:rPr lang="en-US" dirty="0" smtClean="0"/>
              <a:t>–</a:t>
            </a:r>
            <a:r>
              <a:rPr lang="fr-FR" dirty="0" smtClean="0"/>
              <a:t> RFL 2008 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376092"/>
          </a:solidFill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Traitement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Terbinafine</a:t>
            </a:r>
            <a:r>
              <a:rPr lang="fr-FR" dirty="0" smtClean="0"/>
              <a:t> 250 mg, 1cp/j pour 8 semaines</a:t>
            </a:r>
          </a:p>
          <a:p>
            <a:pPr lvl="1"/>
            <a:r>
              <a:rPr lang="fr-FR" dirty="0" smtClean="0"/>
              <a:t>Bilan hépatique</a:t>
            </a:r>
          </a:p>
          <a:p>
            <a:pPr lvl="1"/>
            <a:r>
              <a:rPr lang="fr-FR" dirty="0" smtClean="0"/>
              <a:t>Numération formule sanguine </a:t>
            </a:r>
          </a:p>
          <a:p>
            <a:endParaRPr lang="fr-FR" dirty="0" smtClean="0"/>
          </a:p>
          <a:p>
            <a:r>
              <a:rPr lang="fr-FR" dirty="0" err="1" smtClean="0"/>
              <a:t>Cyclopiroxolamine</a:t>
            </a:r>
            <a:r>
              <a:rPr lang="fr-FR" dirty="0" smtClean="0"/>
              <a:t>, 2 applications/j, pour 3 semaines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00192" y="2420888"/>
            <a:ext cx="27963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Avant de commencer le </a:t>
            </a:r>
          </a:p>
          <a:p>
            <a:r>
              <a:rPr lang="fr-FR" sz="2000" dirty="0" smtClean="0"/>
              <a:t>traitement puis contrôle </a:t>
            </a:r>
          </a:p>
          <a:p>
            <a:r>
              <a:rPr lang="fr-FR" sz="2000" dirty="0" smtClean="0"/>
              <a:t>à 3 semaines</a:t>
            </a:r>
            <a:endParaRPr lang="fr-FR" sz="2000" dirty="0"/>
          </a:p>
        </p:txBody>
      </p:sp>
      <p:sp>
        <p:nvSpPr>
          <p:cNvPr id="5" name="Accolade fermante 4"/>
          <p:cNvSpPr/>
          <p:nvPr/>
        </p:nvSpPr>
        <p:spPr>
          <a:xfrm>
            <a:off x="5724128" y="2276872"/>
            <a:ext cx="216024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4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376092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Antifongiques actif sur les </a:t>
            </a:r>
            <a:r>
              <a:rPr lang="fr-FR" b="1" dirty="0" err="1" smtClean="0">
                <a:solidFill>
                  <a:srgbClr val="FFFFFF"/>
                </a:solidFill>
              </a:rPr>
              <a:t>dermatophytes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Sensible aux </a:t>
            </a:r>
            <a:r>
              <a:rPr lang="fr-FR" dirty="0" err="1" smtClean="0"/>
              <a:t>azolés</a:t>
            </a:r>
            <a:r>
              <a:rPr lang="fr-FR" dirty="0" smtClean="0"/>
              <a:t>, </a:t>
            </a:r>
            <a:r>
              <a:rPr lang="fr-FR" dirty="0" err="1" smtClean="0"/>
              <a:t>allylamines</a:t>
            </a:r>
            <a:endParaRPr lang="fr-FR" dirty="0" smtClean="0"/>
          </a:p>
          <a:p>
            <a:r>
              <a:rPr lang="fr-FR" dirty="0" smtClean="0"/>
              <a:t>Pas d’activité de l’</a:t>
            </a:r>
            <a:r>
              <a:rPr lang="fr-FR" dirty="0" err="1" smtClean="0"/>
              <a:t>amphotéricine</a:t>
            </a:r>
            <a:r>
              <a:rPr lang="fr-FR" smtClean="0"/>
              <a:t> </a:t>
            </a:r>
            <a:endParaRPr lang="fr-FR"/>
          </a:p>
          <a:p>
            <a:r>
              <a:rPr lang="fr-FR" smtClean="0"/>
              <a:t>Quid </a:t>
            </a:r>
            <a:r>
              <a:rPr lang="fr-FR" dirty="0" smtClean="0"/>
              <a:t>des </a:t>
            </a:r>
            <a:r>
              <a:rPr lang="fr-FR" dirty="0" err="1" smtClean="0"/>
              <a:t>échinocandines</a:t>
            </a:r>
            <a:r>
              <a:rPr lang="fr-FR" dirty="0" smtClean="0"/>
              <a:t> ?</a:t>
            </a:r>
          </a:p>
          <a:p>
            <a:endParaRPr lang="fr-FR" b="1" dirty="0" smtClean="0"/>
          </a:p>
          <a:p>
            <a:r>
              <a:rPr lang="fr-FR" dirty="0" smtClean="0"/>
              <a:t>Formes galéniques :</a:t>
            </a:r>
          </a:p>
          <a:p>
            <a:pPr lvl="1"/>
            <a:r>
              <a:rPr lang="fr-FR" dirty="0" smtClean="0"/>
              <a:t>Topique : dans tous les cas</a:t>
            </a:r>
          </a:p>
          <a:p>
            <a:pPr lvl="1"/>
            <a:r>
              <a:rPr lang="fr-FR" dirty="0" smtClean="0"/>
              <a:t>Systémique : indispensable si atteinte du poil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346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Histoire de la maladie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Prise en charge des abcès :</a:t>
            </a:r>
          </a:p>
          <a:p>
            <a:pPr lvl="1"/>
            <a:r>
              <a:rPr lang="fr-FR" dirty="0" smtClean="0"/>
              <a:t>25/04 : Amoxicilline 3g/j + </a:t>
            </a:r>
            <a:r>
              <a:rPr lang="fr-FR" dirty="0" err="1" smtClean="0"/>
              <a:t>prednisolone</a:t>
            </a:r>
            <a:r>
              <a:rPr lang="fr-FR" dirty="0" smtClean="0"/>
              <a:t> 60mg</a:t>
            </a:r>
          </a:p>
          <a:p>
            <a:pPr lvl="1"/>
            <a:r>
              <a:rPr lang="fr-FR" dirty="0" smtClean="0"/>
              <a:t>28/04 : switch pour </a:t>
            </a:r>
            <a:r>
              <a:rPr lang="fr-FR" dirty="0" err="1" smtClean="0"/>
              <a:t>pyostacine</a:t>
            </a:r>
            <a:r>
              <a:rPr lang="fr-FR" dirty="0" smtClean="0"/>
              <a:t> + </a:t>
            </a:r>
            <a:r>
              <a:rPr lang="fr-FR" dirty="0" err="1" smtClean="0"/>
              <a:t>doxycycline</a:t>
            </a:r>
            <a:r>
              <a:rPr lang="fr-FR" dirty="0" smtClean="0"/>
              <a:t> + </a:t>
            </a:r>
            <a:r>
              <a:rPr lang="fr-FR" dirty="0" err="1" smtClean="0"/>
              <a:t>Triflucan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Absence d’amélioration le 03/05/2016</a:t>
            </a:r>
          </a:p>
          <a:p>
            <a:pPr lvl="1"/>
            <a:r>
              <a:rPr lang="fr-FR" dirty="0" smtClean="0"/>
              <a:t>Adressé au SAU Massy pour suspicion de cellulite de la face puis transfert à H. Mondor.</a:t>
            </a:r>
          </a:p>
        </p:txBody>
      </p:sp>
    </p:spTree>
    <p:extLst>
      <p:ext uri="{BB962C8B-B14F-4D97-AF65-F5344CB8AC3E}">
        <p14:creationId xmlns:p14="http://schemas.microsoft.com/office/powerpoint/2010/main" val="23435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376092"/>
          </a:solidFill>
        </p:spPr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Description des lésions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4" r="19748" b="20849"/>
          <a:stretch/>
        </p:blipFill>
        <p:spPr>
          <a:xfrm>
            <a:off x="3851920" y="188640"/>
            <a:ext cx="5112568" cy="3011912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63888" cy="4691063"/>
          </a:xfrm>
        </p:spPr>
        <p:txBody>
          <a:bodyPr/>
          <a:lstStyle/>
          <a:p>
            <a:pPr lvl="1" algn="just"/>
            <a:r>
              <a:rPr lang="fr-FR" sz="2000" dirty="0"/>
              <a:t>Nombreuses plaques squameuses, croutes et </a:t>
            </a:r>
            <a:r>
              <a:rPr lang="fr-FR" sz="2000" dirty="0" smtClean="0"/>
              <a:t>pustules</a:t>
            </a:r>
          </a:p>
          <a:p>
            <a:pPr lvl="1" algn="just"/>
            <a:endParaRPr lang="fr-FR" sz="2000" dirty="0"/>
          </a:p>
          <a:p>
            <a:pPr lvl="1" algn="just"/>
            <a:r>
              <a:rPr lang="fr-FR" sz="2000" dirty="0" smtClean="0"/>
              <a:t>Indurées, folliculaires, érythémateuses</a:t>
            </a:r>
          </a:p>
          <a:p>
            <a:pPr lvl="1" algn="just"/>
            <a:endParaRPr lang="fr-FR" sz="2000" dirty="0" smtClean="0"/>
          </a:p>
          <a:p>
            <a:pPr lvl="1" algn="just"/>
            <a:r>
              <a:rPr lang="fr-FR" sz="2000" dirty="0" smtClean="0"/>
              <a:t>Atteinte des poils de barbe</a:t>
            </a:r>
            <a:endParaRPr lang="fr-FR" sz="2000" b="1" dirty="0" smtClean="0"/>
          </a:p>
          <a:p>
            <a:pPr lvl="1" algn="just"/>
            <a:endParaRPr lang="fr-FR" sz="20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6"/>
          <a:stretch/>
        </p:blipFill>
        <p:spPr>
          <a:xfrm>
            <a:off x="3851920" y="3314646"/>
            <a:ext cx="5112568" cy="34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376092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Quelles sont vos hypothèses diagnostiques ?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/>
              <a:t>Dermatoses</a:t>
            </a:r>
            <a:r>
              <a:rPr lang="es-ES_tradnl" dirty="0"/>
              <a:t> de la barbe</a:t>
            </a:r>
          </a:p>
          <a:p>
            <a:pPr lvl="1"/>
            <a:r>
              <a:rPr lang="it-IT" dirty="0" err="1"/>
              <a:t>Pseudofolliculite</a:t>
            </a:r>
            <a:r>
              <a:rPr lang="it-IT" dirty="0"/>
              <a:t> de la barbe</a:t>
            </a:r>
          </a:p>
          <a:p>
            <a:pPr lvl="1"/>
            <a:r>
              <a:rPr lang="fr-FR" dirty="0"/>
              <a:t>Dermatoses allergiques : eczéma de contact</a:t>
            </a:r>
          </a:p>
          <a:p>
            <a:r>
              <a:rPr lang="fr-FR" dirty="0"/>
              <a:t>Infections de la barbe</a:t>
            </a:r>
          </a:p>
          <a:p>
            <a:pPr lvl="1"/>
            <a:r>
              <a:rPr lang="fr-FR" dirty="0"/>
              <a:t>Folliculites bactériennes (S. aureus)</a:t>
            </a:r>
          </a:p>
          <a:p>
            <a:pPr lvl="1"/>
            <a:r>
              <a:rPr lang="de-DE" dirty="0" err="1"/>
              <a:t>Mycoses</a:t>
            </a:r>
            <a:r>
              <a:rPr lang="de-DE" dirty="0"/>
              <a:t> de la </a:t>
            </a:r>
            <a:r>
              <a:rPr lang="de-DE" dirty="0" err="1"/>
              <a:t>barbe</a:t>
            </a:r>
            <a:r>
              <a:rPr lang="de-DE" dirty="0"/>
              <a:t> : </a:t>
            </a:r>
            <a:r>
              <a:rPr lang="de-DE" b="1" dirty="0" err="1" smtClean="0"/>
              <a:t>dermatophytes</a:t>
            </a:r>
            <a:r>
              <a:rPr lang="de-DE" dirty="0" smtClean="0"/>
              <a:t>, </a:t>
            </a:r>
            <a:r>
              <a:rPr lang="de-DE" dirty="0" err="1" smtClean="0"/>
              <a:t>cas</a:t>
            </a:r>
            <a:r>
              <a:rPr lang="de-DE" dirty="0" smtClean="0"/>
              <a:t> de </a:t>
            </a:r>
            <a:r>
              <a:rPr lang="de-DE" dirty="0" err="1" smtClean="0"/>
              <a:t>candidoses</a:t>
            </a:r>
            <a:endParaRPr lang="de-DE" dirty="0" smtClean="0"/>
          </a:p>
          <a:p>
            <a:pPr lvl="1"/>
            <a:r>
              <a:rPr lang="fr-FR" dirty="0" smtClean="0"/>
              <a:t>Folliculite </a:t>
            </a:r>
            <a:r>
              <a:rPr lang="fr-FR" dirty="0"/>
              <a:t>herpétique</a:t>
            </a:r>
          </a:p>
          <a:p>
            <a:r>
              <a:rPr lang="fr-FR" dirty="0"/>
              <a:t>Autres : psoriasis, lupus cutané discoïde</a:t>
            </a:r>
          </a:p>
        </p:txBody>
      </p:sp>
    </p:spTree>
    <p:extLst>
      <p:ext uri="{BB962C8B-B14F-4D97-AF65-F5344CB8AC3E}">
        <p14:creationId xmlns:p14="http://schemas.microsoft.com/office/powerpoint/2010/main" val="39936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376092"/>
          </a:solidFill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Histoire de la maladie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L’interrogatoire révèle : </a:t>
            </a:r>
          </a:p>
          <a:p>
            <a:pPr lvl="1"/>
            <a:r>
              <a:rPr lang="fr-FR" dirty="0" smtClean="0"/>
              <a:t>2 </a:t>
            </a:r>
            <a:r>
              <a:rPr lang="fr-FR" b="1" dirty="0" smtClean="0"/>
              <a:t>cochons d’Inde</a:t>
            </a:r>
            <a:r>
              <a:rPr lang="fr-FR" dirty="0" smtClean="0"/>
              <a:t> à domicile</a:t>
            </a:r>
          </a:p>
          <a:p>
            <a:pPr lvl="1"/>
            <a:r>
              <a:rPr lang="fr-FR" dirty="0" smtClean="0"/>
              <a:t>L’un des deux a été traité par un vétérinaire pour des plaques </a:t>
            </a:r>
            <a:r>
              <a:rPr lang="fr-FR" dirty="0" err="1" smtClean="0"/>
              <a:t>alopéciantes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Diagnostic présumé : </a:t>
            </a:r>
            <a:r>
              <a:rPr lang="fr-FR" b="1" i="1" dirty="0" smtClean="0">
                <a:solidFill>
                  <a:schemeClr val="accent2"/>
                </a:solidFill>
              </a:rPr>
              <a:t>Sycosis</a:t>
            </a:r>
            <a:r>
              <a:rPr lang="fr-FR" b="1" dirty="0" smtClean="0">
                <a:solidFill>
                  <a:schemeClr val="accent2"/>
                </a:solidFill>
              </a:rPr>
              <a:t> </a:t>
            </a:r>
            <a:r>
              <a:rPr lang="fr-FR" b="1" dirty="0" err="1" smtClean="0">
                <a:solidFill>
                  <a:schemeClr val="accent2"/>
                </a:solidFill>
              </a:rPr>
              <a:t>dermatophytique</a:t>
            </a:r>
            <a:r>
              <a:rPr lang="fr-FR" b="1" dirty="0" smtClean="0">
                <a:solidFill>
                  <a:schemeClr val="accent2"/>
                </a:solidFill>
              </a:rPr>
              <a:t> de la barbe</a:t>
            </a:r>
          </a:p>
        </p:txBody>
      </p:sp>
      <p:pic>
        <p:nvPicPr>
          <p:cNvPr id="4" name="Picture 3" descr="cochon-d-in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205336" cy="21352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32240" y="5013176"/>
            <a:ext cx="2287229" cy="107721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Sur quels 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arguments ?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5868144" y="5373216"/>
            <a:ext cx="648072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376092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Orientation vers un</a:t>
            </a:r>
            <a:r>
              <a:rPr lang="fr-FR" b="1" i="1" dirty="0" smtClean="0">
                <a:solidFill>
                  <a:srgbClr val="FFFFFF"/>
                </a:solidFill>
              </a:rPr>
              <a:t> sycosis </a:t>
            </a:r>
            <a:r>
              <a:rPr lang="fr-FR" b="1" dirty="0" err="1" smtClean="0">
                <a:solidFill>
                  <a:srgbClr val="FFFFFF"/>
                </a:solidFill>
              </a:rPr>
              <a:t>dermatophytique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Arguments :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Lésions : Aspect + localisation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Contage animalier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Aggravation sous dermocorticoïdes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Inefficacité des antibiotiques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376092"/>
          </a:solidFill>
        </p:spPr>
        <p:txBody>
          <a:bodyPr/>
          <a:lstStyle/>
          <a:p>
            <a:r>
              <a:rPr lang="fr-FR" b="1" dirty="0" smtClean="0">
                <a:solidFill>
                  <a:srgbClr val="FFFFFF"/>
                </a:solidFill>
              </a:rPr>
              <a:t>Diagnostic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Clinique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Lésions d’aspect </a:t>
            </a:r>
            <a:r>
              <a:rPr lang="fr-FR" b="1" dirty="0" err="1" smtClean="0"/>
              <a:t>microsporique</a:t>
            </a:r>
            <a:r>
              <a:rPr lang="fr-FR" dirty="0" smtClean="0"/>
              <a:t> (</a:t>
            </a:r>
            <a:r>
              <a:rPr lang="fr-FR" i="1" dirty="0" smtClean="0"/>
              <a:t>Wood </a:t>
            </a:r>
            <a:r>
              <a:rPr lang="fr-FR" dirty="0" smtClean="0"/>
              <a:t>positif), très inflammatoires et résistantes aux antibiotiques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Notion de </a:t>
            </a:r>
            <a:r>
              <a:rPr lang="fr-FR" b="1" dirty="0" smtClean="0"/>
              <a:t>lésion cutanée </a:t>
            </a:r>
            <a:r>
              <a:rPr lang="fr-FR" dirty="0" smtClean="0"/>
              <a:t>(rasage) et de </a:t>
            </a:r>
            <a:r>
              <a:rPr lang="fr-FR" b="1" dirty="0" smtClean="0"/>
              <a:t>contage animalier </a:t>
            </a:r>
            <a:r>
              <a:rPr lang="fr-FR" dirty="0" smtClean="0"/>
              <a:t>(teigne chez un cochon d’Inde)</a:t>
            </a:r>
          </a:p>
          <a:p>
            <a:pPr lvl="1"/>
            <a:endParaRPr lang="fr-FR" b="1" dirty="0"/>
          </a:p>
          <a:p>
            <a:pPr lvl="1"/>
            <a:r>
              <a:rPr lang="fr-FR" b="1" dirty="0" smtClean="0"/>
              <a:t>Localisation </a:t>
            </a:r>
            <a:r>
              <a:rPr lang="fr-FR" dirty="0" smtClean="0"/>
              <a:t>: zone de contact avec son animal de compagnie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8999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r>
              <a:rPr lang="fr-FR" b="1" dirty="0" smtClean="0"/>
              <a:t>Prélèvements</a:t>
            </a:r>
            <a:r>
              <a:rPr lang="fr-FR" dirty="0" smtClean="0"/>
              <a:t> mycologiques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Prélèvement de poils à la curette pour </a:t>
            </a:r>
            <a:r>
              <a:rPr lang="fr-FR" b="1" dirty="0" smtClean="0"/>
              <a:t>l’examen direct</a:t>
            </a:r>
          </a:p>
          <a:p>
            <a:pPr lvl="1"/>
            <a:endParaRPr lang="fr-FR" b="1" dirty="0" smtClean="0"/>
          </a:p>
          <a:p>
            <a:pPr lvl="1"/>
            <a:r>
              <a:rPr lang="fr-FR" dirty="0" smtClean="0"/>
              <a:t>Et récupérer poils et squames pour mise en </a:t>
            </a:r>
            <a:r>
              <a:rPr lang="fr-FR" b="1" dirty="0" smtClean="0"/>
              <a:t>culture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37609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FFFF"/>
                </a:solidFill>
              </a:rPr>
              <a:t>Diagnostic</a:t>
            </a:r>
            <a:endParaRPr lang="fr-FR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curette-dermatologique-steri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32774" r="2819" b="26806"/>
          <a:stretch/>
        </p:blipFill>
        <p:spPr>
          <a:xfrm>
            <a:off x="5724128" y="1556792"/>
            <a:ext cx="2963125" cy="1224202"/>
          </a:xfrm>
          <a:prstGeom prst="rect">
            <a:avLst/>
          </a:prstGeom>
        </p:spPr>
      </p:pic>
      <p:pic>
        <p:nvPicPr>
          <p:cNvPr id="6" name="Picture 5" descr="Mycos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40968"/>
            <a:ext cx="2305473" cy="1545933"/>
          </a:xfrm>
          <a:prstGeom prst="rect">
            <a:avLst/>
          </a:prstGeom>
        </p:spPr>
      </p:pic>
      <p:pic>
        <p:nvPicPr>
          <p:cNvPr id="7" name="Picture 6" descr="pvt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97152"/>
            <a:ext cx="1997475" cy="19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376092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Résultats des examens mycologiques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fr-FR" dirty="0"/>
              <a:t>Examen direct au noir </a:t>
            </a:r>
            <a:r>
              <a:rPr lang="fr-FR" dirty="0" err="1" smtClean="0"/>
              <a:t>chlorazole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dirty="0" smtClean="0"/>
              <a:t>Poils cassés, parasitisme </a:t>
            </a:r>
            <a:r>
              <a:rPr lang="fr-FR" dirty="0" err="1" smtClean="0"/>
              <a:t>endo-ectothryx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dirty="0"/>
              <a:t>Culture (macroscopie et microscopie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8" name="Content Placeholder 7" descr="canis3.gif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1" b="18131"/>
          <a:stretch>
            <a:fillRect/>
          </a:stretch>
        </p:blipFill>
        <p:spPr>
          <a:xfrm>
            <a:off x="6588224" y="3573016"/>
            <a:ext cx="2453669" cy="2398736"/>
          </a:xfrm>
        </p:spPr>
      </p:pic>
      <p:pic>
        <p:nvPicPr>
          <p:cNvPr id="7" name="Picture 2" descr="C:\Users\529271\Desktop\photos dermatophytes zoophiles\microspor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524026" cy="235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canis322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r="21718"/>
          <a:stretch/>
        </p:blipFill>
        <p:spPr>
          <a:xfrm>
            <a:off x="4572000" y="2636912"/>
            <a:ext cx="19593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421</Words>
  <Application>Microsoft Office PowerPoint</Application>
  <PresentationFormat>Affichage à l'écran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Thème Office</vt:lpstr>
      <vt:lpstr>Histoire de la maladie</vt:lpstr>
      <vt:lpstr>Histoire de la maladie</vt:lpstr>
      <vt:lpstr>Description des lésions</vt:lpstr>
      <vt:lpstr>Quelles sont vos hypothèses diagnostiques ?</vt:lpstr>
      <vt:lpstr>Histoire de la maladie</vt:lpstr>
      <vt:lpstr>Orientation vers un sycosis dermatophytique</vt:lpstr>
      <vt:lpstr>Diagnostic</vt:lpstr>
      <vt:lpstr>Diagnostic</vt:lpstr>
      <vt:lpstr>Résultats des examens mycologiques</vt:lpstr>
      <vt:lpstr>Présentation PowerPoint</vt:lpstr>
      <vt:lpstr>Quel champignon à suspecter ?</vt:lpstr>
      <vt:lpstr>Traitement</vt:lpstr>
      <vt:lpstr>Antifongiques actif sur les dermatophytes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Dermatophytes</dc:title>
  <dc:creator>BINOIS Olivier</dc:creator>
  <cp:lastModifiedBy>DURAND Rémy</cp:lastModifiedBy>
  <cp:revision>45</cp:revision>
  <dcterms:created xsi:type="dcterms:W3CDTF">2016-06-13T09:46:51Z</dcterms:created>
  <dcterms:modified xsi:type="dcterms:W3CDTF">2023-04-07T08:20:49Z</dcterms:modified>
</cp:coreProperties>
</file>