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55"/>
  </p:handoutMasterIdLst>
  <p:sldIdLst>
    <p:sldId id="257" r:id="rId2"/>
    <p:sldId id="261" r:id="rId3"/>
    <p:sldId id="258" r:id="rId4"/>
    <p:sldId id="292" r:id="rId5"/>
    <p:sldId id="329" r:id="rId6"/>
    <p:sldId id="340" r:id="rId7"/>
    <p:sldId id="279" r:id="rId8"/>
    <p:sldId id="335" r:id="rId9"/>
    <p:sldId id="338" r:id="rId10"/>
    <p:sldId id="271" r:id="rId11"/>
    <p:sldId id="272" r:id="rId12"/>
    <p:sldId id="273" r:id="rId13"/>
    <p:sldId id="274" r:id="rId14"/>
    <p:sldId id="324" r:id="rId15"/>
    <p:sldId id="260" r:id="rId16"/>
    <p:sldId id="263" r:id="rId17"/>
    <p:sldId id="343" r:id="rId18"/>
    <p:sldId id="342" r:id="rId19"/>
    <p:sldId id="348" r:id="rId20"/>
    <p:sldId id="293" r:id="rId21"/>
    <p:sldId id="350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5" r:id="rId32"/>
    <p:sldId id="306" r:id="rId33"/>
    <p:sldId id="307" r:id="rId34"/>
    <p:sldId id="316" r:id="rId35"/>
    <p:sldId id="308" r:id="rId36"/>
    <p:sldId id="309" r:id="rId37"/>
    <p:sldId id="311" r:id="rId38"/>
    <p:sldId id="312" r:id="rId39"/>
    <p:sldId id="281" r:id="rId40"/>
    <p:sldId id="270" r:id="rId41"/>
    <p:sldId id="289" r:id="rId42"/>
    <p:sldId id="283" r:id="rId43"/>
    <p:sldId id="313" r:id="rId44"/>
    <p:sldId id="314" r:id="rId45"/>
    <p:sldId id="315" r:id="rId46"/>
    <p:sldId id="328" r:id="rId47"/>
    <p:sldId id="327" r:id="rId48"/>
    <p:sldId id="326" r:id="rId49"/>
    <p:sldId id="345" r:id="rId50"/>
    <p:sldId id="346" r:id="rId51"/>
    <p:sldId id="288" r:id="rId52"/>
    <p:sldId id="351" r:id="rId53"/>
    <p:sldId id="352" r:id="rId5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81" d="100"/>
          <a:sy n="81" d="100"/>
        </p:scale>
        <p:origin x="149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6E4FB-FB17-7D44-BAF2-03723B724720}" type="datetimeFigureOut">
              <a:rPr lang="fr-FR" smtClean="0"/>
              <a:pPr/>
              <a:t>12/04/2024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80BB6-A03F-D348-9DCF-C2DC2EE3B1A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1567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C45E-04AF-D145-A2C4-B52F1CAA7744}" type="datetimeFigureOut">
              <a:rPr lang="fr-FR" smtClean="0"/>
              <a:pPr/>
              <a:t>12/04/2024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2635-A452-3C45-83B6-4D61242A606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C45E-04AF-D145-A2C4-B52F1CAA7744}" type="datetimeFigureOut">
              <a:rPr lang="fr-FR" smtClean="0"/>
              <a:pPr/>
              <a:t>12/04/2024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2635-A452-3C45-83B6-4D61242A606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C45E-04AF-D145-A2C4-B52F1CAA7744}" type="datetimeFigureOut">
              <a:rPr lang="fr-FR" smtClean="0"/>
              <a:pPr/>
              <a:t>12/04/2024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2635-A452-3C45-83B6-4D61242A606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C45E-04AF-D145-A2C4-B52F1CAA7744}" type="datetimeFigureOut">
              <a:rPr lang="fr-FR" smtClean="0"/>
              <a:pPr/>
              <a:t>12/04/2024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2635-A452-3C45-83B6-4D61242A606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C45E-04AF-D145-A2C4-B52F1CAA7744}" type="datetimeFigureOut">
              <a:rPr lang="fr-FR" smtClean="0"/>
              <a:pPr/>
              <a:t>12/04/2024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2635-A452-3C45-83B6-4D61242A606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C45E-04AF-D145-A2C4-B52F1CAA7744}" type="datetimeFigureOut">
              <a:rPr lang="fr-FR" smtClean="0"/>
              <a:pPr/>
              <a:t>12/04/2024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2635-A452-3C45-83B6-4D61242A606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C45E-04AF-D145-A2C4-B52F1CAA7744}" type="datetimeFigureOut">
              <a:rPr lang="fr-FR" smtClean="0"/>
              <a:pPr/>
              <a:t>12/04/2024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2635-A452-3C45-83B6-4D61242A606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C45E-04AF-D145-A2C4-B52F1CAA7744}" type="datetimeFigureOut">
              <a:rPr lang="fr-FR" smtClean="0"/>
              <a:pPr/>
              <a:t>12/04/2024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2635-A452-3C45-83B6-4D61242A606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C45E-04AF-D145-A2C4-B52F1CAA7744}" type="datetimeFigureOut">
              <a:rPr lang="fr-FR" smtClean="0"/>
              <a:pPr/>
              <a:t>12/04/2024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2635-A452-3C45-83B6-4D61242A606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C45E-04AF-D145-A2C4-B52F1CAA7744}" type="datetimeFigureOut">
              <a:rPr lang="fr-FR" smtClean="0"/>
              <a:pPr/>
              <a:t>12/04/2024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2635-A452-3C45-83B6-4D61242A606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C45E-04AF-D145-A2C4-B52F1CAA7744}" type="datetimeFigureOut">
              <a:rPr lang="fr-FR" smtClean="0"/>
              <a:pPr/>
              <a:t>12/04/2024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2635-A452-3C45-83B6-4D61242A606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DC45E-04AF-D145-A2C4-B52F1CAA7744}" type="datetimeFigureOut">
              <a:rPr lang="fr-FR" smtClean="0"/>
              <a:pPr/>
              <a:t>12/04/2024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C2635-A452-3C45-83B6-4D61242A606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hyperlink" Target="http://mycologie.euro-bioweb.eu.com/mycoimages/schemas/lesions/pvt_4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fr/imgres?imgurl=http://cache.20minutes.fr/img/photos/20mn/2009-08/2009-08-26/article_champignon.jpg&amp;imgrefurl=http://www.20minutes.fr/article/588491/sante-les-maladies-de-l-ete-3-4-les-mycoses&amp;usg=__pH7VB7lZl6TDdLs7oEdIwAdPg6k=&amp;h=435&amp;w=590&amp;sz=18&amp;hl=fr&amp;start=9&amp;zoom=1&amp;itbs=1&amp;tbnid=akG6BV-yrZIjZM:&amp;tbnh=100&amp;tbnw=135&amp;prev=/images?q=pub+champignon&amp;hl=fr&amp;sa=N&amp;gbv=2&amp;ndsp=21&amp;tbs=isch:1&amp;ei=qcY0TZjLA8-F4QbLz7SqCg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hyperlink" Target="http://www.nailandtoe.com/blog/what-is-dermatophyte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1070" y="4311126"/>
            <a:ext cx="8229600" cy="226289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/>
              <a:t>Mamadou, 5 ans, 30 kg</a:t>
            </a:r>
          </a:p>
          <a:p>
            <a:r>
              <a:rPr lang="fr-FR" sz="2400" dirty="0"/>
              <a:t>Arrive du Sénégal (adopté)</a:t>
            </a:r>
          </a:p>
          <a:p>
            <a:r>
              <a:rPr lang="fr-FR" sz="2400" dirty="0"/>
              <a:t>Présente des plaques croûteuses dans le cuir chevelu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62" y="1756629"/>
            <a:ext cx="2833326" cy="2209638"/>
          </a:xfrm>
          <a:prstGeom prst="rect">
            <a:avLst/>
          </a:prstGeom>
        </p:spPr>
      </p:pic>
      <p:pic>
        <p:nvPicPr>
          <p:cNvPr id="5" name="Picture 4" descr="ff 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5870" y="1756629"/>
            <a:ext cx="2946184" cy="2209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5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25131" y="5017722"/>
            <a:ext cx="8639788" cy="164574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fr-FR" dirty="0"/>
              <a:t>Stéphanie 10 ans, présente cette plaque légèrement inflammatoire, non prurigineuse qui a débuté il y a 3 semaines</a:t>
            </a:r>
          </a:p>
          <a:p>
            <a:r>
              <a:rPr lang="fr-FR" dirty="0"/>
              <a:t>d’extension centrifuge, aux bords nets</a:t>
            </a:r>
          </a:p>
          <a:p>
            <a:r>
              <a:rPr lang="fr-FR" dirty="0"/>
              <a:t>A quoi pensez-vous ? Quelle question allez-vous poser ? Pourquoi chercher d’autres lésions et lesquelles?</a:t>
            </a:r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579" y="1417638"/>
            <a:ext cx="2224021" cy="332820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responsables!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91" y="1884801"/>
            <a:ext cx="3429000" cy="24257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406" y="3282950"/>
            <a:ext cx="3289300" cy="271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Dermatophytes</a:t>
            </a:r>
            <a:r>
              <a:rPr lang="fr-FR" dirty="0"/>
              <a:t> zoophiles</a:t>
            </a:r>
            <a:br>
              <a:rPr lang="fr-FR" dirty="0"/>
            </a:br>
            <a:r>
              <a:rPr lang="fr-FR" sz="3556" i="1" dirty="0" err="1"/>
              <a:t>Microsporum</a:t>
            </a:r>
            <a:r>
              <a:rPr lang="fr-FR" sz="3556" i="1" dirty="0"/>
              <a:t> </a:t>
            </a:r>
            <a:r>
              <a:rPr lang="fr-FR" sz="3556" i="1" dirty="0" err="1"/>
              <a:t>canis</a:t>
            </a:r>
            <a:r>
              <a:rPr lang="fr-FR" sz="3556" i="1" dirty="0"/>
              <a:t> ++</a:t>
            </a:r>
            <a:endParaRPr lang="fr-FR" i="1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96333" y="1710266"/>
            <a:ext cx="5906425" cy="4741334"/>
          </a:xfrm>
        </p:spPr>
        <p:txBody>
          <a:bodyPr>
            <a:noAutofit/>
          </a:bodyPr>
          <a:lstStyle/>
          <a:p>
            <a:r>
              <a:rPr lang="fr-FR" sz="1800" dirty="0" err="1"/>
              <a:t>Dermatophyte</a:t>
            </a:r>
            <a:r>
              <a:rPr lang="fr-FR" sz="1800" dirty="0"/>
              <a:t> zoophile</a:t>
            </a:r>
          </a:p>
          <a:p>
            <a:r>
              <a:rPr lang="fr-FR" sz="1800" dirty="0"/>
              <a:t>Contamination accidentelle à partir d’un animal contaminé </a:t>
            </a:r>
          </a:p>
          <a:p>
            <a:pPr lvl="1">
              <a:buFontTx/>
              <a:buChar char="-"/>
            </a:pPr>
            <a:r>
              <a:rPr lang="fr-FR" sz="1600" dirty="0"/>
              <a:t>surtout le chat, félins et canins mais aussi lapins</a:t>
            </a:r>
          </a:p>
          <a:p>
            <a:r>
              <a:rPr lang="fr-FR" sz="1800" dirty="0"/>
              <a:t>Transmis à l’homme par contact direct avec l’animal (porteur souvent sain) ou par le biais de matériels ou sol souillé</a:t>
            </a:r>
            <a:endParaRPr lang="fr-FR" sz="1600" dirty="0"/>
          </a:p>
          <a:p>
            <a:r>
              <a:rPr lang="fr-FR" sz="1800" dirty="0" err="1"/>
              <a:t>Epidermophyties</a:t>
            </a:r>
            <a:r>
              <a:rPr lang="fr-FR" sz="1800" dirty="0"/>
              <a:t> </a:t>
            </a:r>
            <a:r>
              <a:rPr lang="fr-FR" sz="1800" dirty="0" err="1"/>
              <a:t>circinées</a:t>
            </a:r>
            <a:r>
              <a:rPr lang="fr-FR" sz="1800" dirty="0"/>
              <a:t> peu inflammatoires, teignes à grande plaque du cuir chevelu</a:t>
            </a:r>
          </a:p>
          <a:p>
            <a:r>
              <a:rPr lang="fr-FR" sz="1800" dirty="0"/>
              <a:t>Teignes </a:t>
            </a:r>
            <a:r>
              <a:rPr lang="fr-FR" sz="1800" dirty="0" err="1"/>
              <a:t>tondantes</a:t>
            </a:r>
            <a:r>
              <a:rPr lang="fr-FR" sz="1800" dirty="0"/>
              <a:t> </a:t>
            </a:r>
            <a:r>
              <a:rPr lang="fr-FR" sz="1800" dirty="0" err="1"/>
              <a:t>microsporiques</a:t>
            </a:r>
            <a:r>
              <a:rPr lang="fr-FR" sz="1800" dirty="0"/>
              <a:t> = à grandes plaques</a:t>
            </a:r>
          </a:p>
          <a:p>
            <a:r>
              <a:rPr lang="fr-FR" sz="1800" dirty="0" err="1"/>
              <a:t>Kérions</a:t>
            </a:r>
            <a:r>
              <a:rPr lang="fr-FR" sz="1800" dirty="0"/>
              <a:t> cuir chevelu et barbe</a:t>
            </a:r>
          </a:p>
          <a:p>
            <a:r>
              <a:rPr lang="fr-FR" sz="1800" dirty="0"/>
              <a:t>Onyxis et intertrigo rares</a:t>
            </a:r>
          </a:p>
          <a:p>
            <a:r>
              <a:rPr lang="fr-FR" sz="1800" dirty="0"/>
              <a:t>Pas de transmissions interhumaines</a:t>
            </a:r>
          </a:p>
          <a:p>
            <a:r>
              <a:rPr lang="fr-FR" sz="1800" dirty="0"/>
              <a:t>Tous les poils peuvent être atteints y compris cils et sourcils</a:t>
            </a:r>
          </a:p>
          <a:p>
            <a:r>
              <a:rPr lang="fr-FR" sz="1800" i="1" dirty="0"/>
              <a:t>M. </a:t>
            </a:r>
            <a:r>
              <a:rPr lang="fr-FR" sz="1800" i="1" dirty="0" err="1"/>
              <a:t>canis</a:t>
            </a:r>
            <a:r>
              <a:rPr lang="fr-FR" sz="1800" i="1" dirty="0"/>
              <a:t>, T. </a:t>
            </a:r>
            <a:r>
              <a:rPr lang="fr-FR" sz="1800" i="1" dirty="0" err="1"/>
              <a:t>mentagrophytes</a:t>
            </a:r>
            <a:r>
              <a:rPr lang="fr-FR" sz="1800" i="1" dirty="0"/>
              <a:t>, T. </a:t>
            </a:r>
            <a:r>
              <a:rPr lang="fr-FR" sz="1800" i="1" dirty="0" err="1"/>
              <a:t>verrucosum</a:t>
            </a:r>
            <a:r>
              <a:rPr lang="fr-FR" sz="1800" i="1" dirty="0"/>
              <a:t>, T. </a:t>
            </a:r>
            <a:r>
              <a:rPr lang="fr-FR" sz="1800" i="1" dirty="0" err="1"/>
              <a:t>equinum</a:t>
            </a:r>
            <a:r>
              <a:rPr lang="fr-FR" sz="1800" dirty="0"/>
              <a:t>,..</a:t>
            </a:r>
          </a:p>
          <a:p>
            <a:endParaRPr lang="fr-FR" sz="1800" dirty="0"/>
          </a:p>
          <a:p>
            <a:endParaRPr lang="fr-FR" sz="18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758" y="2287248"/>
            <a:ext cx="2484042" cy="166120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877" y="4165641"/>
            <a:ext cx="2471923" cy="165572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561" y="939799"/>
            <a:ext cx="2003239" cy="11975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 </a:t>
            </a:r>
            <a:r>
              <a:rPr lang="fr-FR" dirty="0" err="1"/>
              <a:t>épidermophyties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Traitement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FR" dirty="0"/>
              <a:t>Uniquement local car lésion unique</a:t>
            </a:r>
          </a:p>
          <a:p>
            <a:r>
              <a:rPr lang="fr-FR" dirty="0" err="1"/>
              <a:t>Terbinafine</a:t>
            </a:r>
            <a:r>
              <a:rPr lang="fr-FR" dirty="0"/>
              <a:t>  crème 1% </a:t>
            </a:r>
          </a:p>
          <a:p>
            <a:pPr lvl="1"/>
            <a:r>
              <a:rPr lang="fr-FR" dirty="0"/>
              <a:t>2 applications/j / 15 j à 3 </a:t>
            </a:r>
            <a:r>
              <a:rPr lang="fr-FR" dirty="0" err="1"/>
              <a:t>sem</a:t>
            </a:r>
            <a:endParaRPr lang="fr-FR" dirty="0"/>
          </a:p>
          <a:p>
            <a:r>
              <a:rPr lang="fr-FR" dirty="0"/>
              <a:t>Maîtrise de la source de contamination</a:t>
            </a:r>
          </a:p>
          <a:p>
            <a:pPr lvl="1"/>
            <a:r>
              <a:rPr lang="fr-FR" dirty="0"/>
              <a:t>Faire examiner et traiter l’animal par un vétérinaire</a:t>
            </a:r>
          </a:p>
          <a:p>
            <a:r>
              <a:rPr lang="fr-FR" dirty="0"/>
              <a:t>Reprise du traitement en cas de récidive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Certificat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Je soussigné Dr X</a:t>
            </a:r>
          </a:p>
          <a:p>
            <a:pPr>
              <a:buNone/>
            </a:pPr>
            <a:r>
              <a:rPr lang="fr-FR" dirty="0"/>
              <a:t>certifie que l’enfant Stéphanie</a:t>
            </a:r>
          </a:p>
          <a:p>
            <a:pPr>
              <a:buNone/>
            </a:pPr>
            <a:r>
              <a:rPr lang="fr-FR" dirty="0"/>
              <a:t>de présente aucun risque de</a:t>
            </a:r>
          </a:p>
          <a:p>
            <a:pPr>
              <a:buNone/>
            </a:pPr>
            <a:r>
              <a:rPr lang="fr-FR" dirty="0"/>
              <a:t>contagiosité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6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421" y="1739477"/>
            <a:ext cx="5391157" cy="378542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98451" y="5865260"/>
            <a:ext cx="7347098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Mr B. </a:t>
            </a:r>
            <a:r>
              <a:rPr lang="fr-FR" dirty="0" err="1"/>
              <a:t>Arb</a:t>
            </a:r>
            <a:r>
              <a:rPr lang="fr-FR" dirty="0"/>
              <a:t> consulte pour cette plaque douloureuse et prurigineuse apparue depuis 1 semaine. Les </a:t>
            </a:r>
            <a:r>
              <a:rPr lang="fr-FR" dirty="0" err="1"/>
              <a:t>corticoides</a:t>
            </a:r>
            <a:r>
              <a:rPr lang="fr-FR" dirty="0"/>
              <a:t> n’ont eu aucun effet. Qu’en pensez vous?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7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56518" y="4812005"/>
            <a:ext cx="8830963" cy="14964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/>
              <a:t>Mr M. Robert consulte pour un  « eczéma des mains » et à qui on a fait le diagnostic de dyshidrose palmaire.</a:t>
            </a:r>
          </a:p>
          <a:p>
            <a:r>
              <a:rPr lang="fr-FR" dirty="0"/>
              <a:t>Qu’en pensez vous?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099" y="1417638"/>
            <a:ext cx="4015802" cy="302488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T. </a:t>
            </a:r>
            <a:r>
              <a:rPr lang="fr-FR" i="1" dirty="0" err="1"/>
              <a:t>rubrum</a:t>
            </a:r>
            <a:endParaRPr lang="fr-FR" i="1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199" y="2174875"/>
            <a:ext cx="7615541" cy="3951288"/>
          </a:xfrm>
        </p:spPr>
        <p:txBody>
          <a:bodyPr>
            <a:normAutofit/>
          </a:bodyPr>
          <a:lstStyle/>
          <a:p>
            <a:r>
              <a:rPr lang="fr-FR" dirty="0" err="1"/>
              <a:t>Dermatophyte</a:t>
            </a:r>
            <a:r>
              <a:rPr lang="fr-FR" dirty="0"/>
              <a:t> le plus isolé +++</a:t>
            </a:r>
          </a:p>
          <a:p>
            <a:r>
              <a:rPr lang="fr-FR" dirty="0"/>
              <a:t>Atteintes des pieds « pied d’athlète » (1 main, 2 pied), intertrigos, hyperkératoses </a:t>
            </a:r>
            <a:r>
              <a:rPr lang="fr-FR" dirty="0" err="1"/>
              <a:t>palmo</a:t>
            </a:r>
            <a:r>
              <a:rPr lang="fr-FR" dirty="0"/>
              <a:t> plantaires ,</a:t>
            </a:r>
          </a:p>
          <a:p>
            <a:r>
              <a:rPr lang="fr-FR" dirty="0"/>
              <a:t>folliculites, sycosis, rares teignes</a:t>
            </a:r>
          </a:p>
          <a:p>
            <a:r>
              <a:rPr lang="fr-FR" dirty="0"/>
              <a:t>Lésions dermatologiques atypiques</a:t>
            </a:r>
          </a:p>
          <a:p>
            <a:r>
              <a:rPr lang="fr-FR" dirty="0"/>
              <a:t>Peut simuler de nombreuses affections dermatologiques:</a:t>
            </a:r>
          </a:p>
          <a:p>
            <a:pPr lvl="1"/>
            <a:r>
              <a:rPr lang="fr-FR" dirty="0"/>
              <a:t>Furoncles, lupus, sarcoïdoses, eczémas,…</a:t>
            </a:r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013" y="429275"/>
            <a:ext cx="2638787" cy="197672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pli ingu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6522" y="1599456"/>
            <a:ext cx="6010955" cy="3926450"/>
          </a:xfrm>
          <a:prstGeom prst="rect">
            <a:avLst/>
          </a:prstGeom>
          <a:noFill/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 clinique 8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52903" y="5657671"/>
            <a:ext cx="8033897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Mr A., 26 ans consulte pour des lésions des fesses discrètement prurigineuses, ayant débuté 4 semaines plus tôt et dont la taille augmente en périphérie avec tendance à la guérison au centre.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err="1"/>
              <a:t>Epidermophyties</a:t>
            </a:r>
            <a:r>
              <a:rPr lang="fr-FR" sz="4000" dirty="0"/>
              <a:t> des plis (intertrigos)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Liées à des souches anthropophiles (</a:t>
            </a:r>
            <a:r>
              <a:rPr lang="fr-FR" i="1" dirty="0"/>
              <a:t>T. </a:t>
            </a:r>
            <a:r>
              <a:rPr lang="fr-FR" i="1" dirty="0" err="1"/>
              <a:t>rubrum</a:t>
            </a:r>
            <a:r>
              <a:rPr lang="fr-FR" i="1" dirty="0"/>
              <a:t>, E. </a:t>
            </a:r>
            <a:r>
              <a:rPr lang="fr-FR" i="1" dirty="0" err="1"/>
              <a:t>floccosum</a:t>
            </a:r>
            <a:r>
              <a:rPr lang="fr-FR" i="1" dirty="0"/>
              <a:t>, T. interdigitale</a:t>
            </a:r>
            <a:r>
              <a:rPr lang="fr-FR" dirty="0"/>
              <a:t>)</a:t>
            </a:r>
          </a:p>
          <a:p>
            <a:r>
              <a:rPr lang="fr-FR" dirty="0"/>
              <a:t>Atteinte des plis : </a:t>
            </a:r>
          </a:p>
          <a:p>
            <a:pPr lvl="1"/>
            <a:r>
              <a:rPr lang="fr-FR" dirty="0"/>
              <a:t>eczéma marginé de </a:t>
            </a:r>
            <a:r>
              <a:rPr lang="fr-FR" dirty="0" err="1"/>
              <a:t>Hébra</a:t>
            </a:r>
            <a:endParaRPr lang="fr-FR" dirty="0"/>
          </a:p>
          <a:p>
            <a:pPr lvl="1"/>
            <a:r>
              <a:rPr lang="fr-FR" dirty="0"/>
              <a:t>atteinte du pli inguinal avec extension au périnée et au pli </a:t>
            </a:r>
            <a:r>
              <a:rPr lang="fr-FR" dirty="0" err="1"/>
              <a:t>interfessier</a:t>
            </a:r>
            <a:endParaRPr lang="fr-FR" dirty="0"/>
          </a:p>
          <a:p>
            <a:pPr lvl="1"/>
            <a:r>
              <a:rPr lang="fr-FR" dirty="0"/>
              <a:t>lésion bien limitée prurigineuse</a:t>
            </a:r>
          </a:p>
          <a:p>
            <a:pPr lvl="1"/>
            <a:r>
              <a:rPr lang="fr-FR" dirty="0"/>
              <a:t>souvent secondaire à une atteinte des pieds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9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57200" y="5469757"/>
            <a:ext cx="8361466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Un jeune adepte de marathon vient vous voir en consultation de </a:t>
            </a:r>
            <a:r>
              <a:rPr lang="fr-FR" dirty="0" err="1"/>
              <a:t>dermato-mycologie</a:t>
            </a:r>
            <a:r>
              <a:rPr lang="fr-FR" dirty="0"/>
              <a:t> pour des lésions entre les orteils. A l’examen, vous notez des lésions érythémateuses </a:t>
            </a:r>
            <a:r>
              <a:rPr lang="fr-FR" dirty="0" err="1"/>
              <a:t>fissuraires-</a:t>
            </a:r>
            <a:r>
              <a:rPr lang="fr-FR" dirty="0"/>
              <a:t> entre les </a:t>
            </a:r>
            <a:r>
              <a:rPr lang="fr-FR" dirty="0" err="1"/>
              <a:t>3eme</a:t>
            </a:r>
            <a:r>
              <a:rPr lang="fr-FR" dirty="0"/>
              <a:t> et </a:t>
            </a:r>
            <a:r>
              <a:rPr lang="fr-FR" dirty="0" err="1"/>
              <a:t>4eme</a:t>
            </a:r>
            <a:r>
              <a:rPr lang="fr-FR" dirty="0"/>
              <a:t> espaces interdigitaux plantaires. 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rcRect l="2019" t="57228" r="54904"/>
          <a:stretch>
            <a:fillRect/>
          </a:stretch>
        </p:blipFill>
        <p:spPr>
          <a:xfrm>
            <a:off x="1964267" y="1931475"/>
            <a:ext cx="4709055" cy="330568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 laboratoire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11748" r="-11748"/>
          <a:stretch>
            <a:fillRect/>
          </a:stretch>
        </p:blipFill>
        <p:spPr>
          <a:xfrm>
            <a:off x="697623" y="1417638"/>
            <a:ext cx="2489957" cy="136938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468" y="1348742"/>
            <a:ext cx="1504962" cy="1133608"/>
          </a:xfrm>
          <a:prstGeom prst="rect">
            <a:avLst/>
          </a:prstGeom>
        </p:spPr>
      </p:pic>
      <p:pic>
        <p:nvPicPr>
          <p:cNvPr id="11" name="Picture 2" descr="Afficher l'image en taille réell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9353" y="2932280"/>
            <a:ext cx="1569641" cy="1513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http://umvf.univ-nantes.fr/parasitologie/enseignement/dermatophytoses/site/html/images/figure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4798" y="1353481"/>
            <a:ext cx="1232086" cy="112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3827697" y="1614728"/>
            <a:ext cx="2092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Recherche d’une fluorescence à la lampe de Wood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827697" y="2932280"/>
            <a:ext cx="2092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Prélèvement pour examen direct (immédiat) et culture (3 semaines)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5440" y="4695729"/>
            <a:ext cx="8853120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1600" dirty="0"/>
              <a:t>Le prélèvement :</a:t>
            </a:r>
          </a:p>
          <a:p>
            <a:r>
              <a:rPr lang="fr-FR" sz="1600" dirty="0"/>
              <a:t>• En dehors de toute thérapeutique +++ </a:t>
            </a:r>
            <a:r>
              <a:rPr lang="fr-FR" sz="1400" dirty="0">
                <a:solidFill>
                  <a:schemeClr val="tx2"/>
                </a:solidFill>
              </a:rPr>
              <a:t>Peau : stopper 8 jours avant minimum,  Cheveux, ongles : stopper 1 mois avant minimum</a:t>
            </a:r>
          </a:p>
          <a:p>
            <a:r>
              <a:rPr lang="fr-FR" sz="1600" dirty="0"/>
              <a:t>• Peau glabre : gratter en périphérie des lésions avec curette stérile =&gt; squames, puis écouvillonner</a:t>
            </a:r>
          </a:p>
          <a:p>
            <a:r>
              <a:rPr lang="fr-FR" sz="1600" dirty="0"/>
              <a:t>• Teigne et onychomycose : gratter avec curette stérile +/- écouvillonner</a:t>
            </a:r>
          </a:p>
          <a:p>
            <a:r>
              <a:rPr lang="fr-FR" sz="1600" dirty="0"/>
              <a:t>• Écouvillons si lésion suintante (</a:t>
            </a:r>
            <a:r>
              <a:rPr lang="fr-FR" sz="1600" dirty="0" err="1"/>
              <a:t>kérion</a:t>
            </a:r>
            <a:r>
              <a:rPr lang="fr-FR" sz="1600" dirty="0"/>
              <a:t>)</a:t>
            </a:r>
          </a:p>
          <a:p>
            <a:r>
              <a:rPr lang="fr-FR" sz="1600" dirty="0"/>
              <a:t>Cuir chevelu : examen en lumière de Wood </a:t>
            </a:r>
          </a:p>
          <a:p>
            <a:r>
              <a:rPr lang="fr-FR" sz="1600" dirty="0"/>
              <a:t>Enquête épidémiologique</a:t>
            </a:r>
          </a:p>
        </p:txBody>
      </p:sp>
      <p:pic>
        <p:nvPicPr>
          <p:cNvPr id="17" name="Image 16" descr="http://www.eanofel.fr/4daction/w3_CDSendDiapo/C05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798" y="3033761"/>
            <a:ext cx="1261670" cy="997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 descr="http://www.eanofel.fr/4daction/w3_CDSendDiapo/C055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367" y="3033761"/>
            <a:ext cx="1552351" cy="989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Dermatophytoses</a:t>
            </a:r>
            <a:r>
              <a:rPr lang="fr-FR" dirty="0"/>
              <a:t> du pied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 Très fréquent 3-15% de la population </a:t>
            </a:r>
          </a:p>
          <a:p>
            <a:r>
              <a:rPr lang="fr-FR" dirty="0"/>
              <a:t>&gt; 25% des sportifs </a:t>
            </a:r>
          </a:p>
          <a:p>
            <a:r>
              <a:rPr lang="fr-FR" dirty="0"/>
              <a:t>« pied d’athlète » = 33% des </a:t>
            </a:r>
            <a:r>
              <a:rPr lang="fr-FR" dirty="0" err="1"/>
              <a:t>dermatophytoses</a:t>
            </a:r>
            <a:r>
              <a:rPr lang="fr-FR" dirty="0"/>
              <a:t> </a:t>
            </a:r>
          </a:p>
          <a:p>
            <a:r>
              <a:rPr lang="fr-FR" dirty="0"/>
              <a:t>30-50% des intertrigo inter-orteils = </a:t>
            </a:r>
            <a:r>
              <a:rPr lang="fr-FR" dirty="0" err="1"/>
              <a:t>dermatophyte</a:t>
            </a:r>
            <a:r>
              <a:rPr lang="fr-FR" dirty="0"/>
              <a:t> 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/>
              <a:t>Trichophyton </a:t>
            </a:r>
            <a:r>
              <a:rPr lang="fr-FR" i="1" dirty="0" err="1"/>
              <a:t>mentagrophytes</a:t>
            </a:r>
            <a:r>
              <a:rPr lang="fr-FR" i="1" dirty="0"/>
              <a:t> var</a:t>
            </a:r>
            <a:br>
              <a:rPr lang="fr-FR" i="1" dirty="0"/>
            </a:br>
            <a:r>
              <a:rPr lang="fr-FR" i="1" dirty="0"/>
              <a:t>interdigitale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04801" y="2174875"/>
            <a:ext cx="4588932" cy="3951288"/>
          </a:xfrm>
        </p:spPr>
        <p:txBody>
          <a:bodyPr>
            <a:normAutofit lnSpcReduction="10000"/>
          </a:bodyPr>
          <a:lstStyle/>
          <a:p>
            <a:r>
              <a:rPr lang="fr-FR" dirty="0" err="1"/>
              <a:t>Dermatophyte</a:t>
            </a:r>
            <a:r>
              <a:rPr lang="fr-FR" dirty="0"/>
              <a:t> anthropophile</a:t>
            </a:r>
          </a:p>
          <a:p>
            <a:r>
              <a:rPr lang="fr-FR" dirty="0"/>
              <a:t>Cosmopolite,</a:t>
            </a:r>
          </a:p>
          <a:p>
            <a:r>
              <a:rPr lang="fr-FR" dirty="0"/>
              <a:t>Contamination par les squames et fragments d’ongles déposés sur le sol</a:t>
            </a:r>
          </a:p>
          <a:p>
            <a:r>
              <a:rPr lang="fr-FR" dirty="0"/>
              <a:t>Lésions: intertrigos et onyxis des pieds</a:t>
            </a:r>
          </a:p>
          <a:p>
            <a:r>
              <a:rPr lang="fr-FR" dirty="0"/>
              <a:t>Comme </a:t>
            </a:r>
            <a:r>
              <a:rPr lang="fr-FR" i="1" dirty="0"/>
              <a:t>T. </a:t>
            </a:r>
            <a:r>
              <a:rPr lang="fr-FR" i="1" dirty="0" err="1"/>
              <a:t>rubrum</a:t>
            </a:r>
            <a:r>
              <a:rPr lang="fr-FR" dirty="0"/>
              <a:t>, est fréquemment retrouvé en milieu sportif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494" y="1788583"/>
            <a:ext cx="3177540" cy="21145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494" y="3903133"/>
            <a:ext cx="3177540" cy="23241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Où peut on se contaminer?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rcRect t="11152"/>
          <a:stretch>
            <a:fillRect/>
          </a:stretch>
        </p:blipFill>
        <p:spPr>
          <a:xfrm>
            <a:off x="688678" y="1626043"/>
            <a:ext cx="7998121" cy="482069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90229"/>
            <a:ext cx="7547426" cy="533593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Histoire de la contamination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30822"/>
            <a:ext cx="7873752" cy="439534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10840"/>
            <a:ext cx="7714886" cy="583632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16" y="1600200"/>
            <a:ext cx="7546524" cy="490605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74866"/>
            <a:ext cx="8077935" cy="594225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60" y="872738"/>
            <a:ext cx="8100665" cy="511252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22" y="412051"/>
            <a:ext cx="8560178" cy="603389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i="1" dirty="0"/>
              <a:t>Trichophyton </a:t>
            </a:r>
            <a:r>
              <a:rPr lang="fr-FR" sz="4000" i="1" dirty="0" err="1"/>
              <a:t>soudanense</a:t>
            </a:r>
            <a:endParaRPr lang="fr-FR" sz="4000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18706" y="2137243"/>
            <a:ext cx="7687340" cy="4142114"/>
          </a:xfrm>
        </p:spPr>
        <p:txBody>
          <a:bodyPr>
            <a:normAutofit/>
          </a:bodyPr>
          <a:lstStyle/>
          <a:p>
            <a:r>
              <a:rPr lang="fr-FR" sz="2800" dirty="0"/>
              <a:t>Agent de teignes </a:t>
            </a:r>
            <a:r>
              <a:rPr lang="fr-FR" sz="2800" dirty="0" err="1"/>
              <a:t>trichophytiques</a:t>
            </a:r>
            <a:r>
              <a:rPr lang="fr-FR" sz="2800" dirty="0"/>
              <a:t>,</a:t>
            </a:r>
          </a:p>
          <a:p>
            <a:r>
              <a:rPr lang="fr-FR" sz="2800" dirty="0"/>
              <a:t>Prédominant en Afrique subsaharienne</a:t>
            </a:r>
          </a:p>
          <a:p>
            <a:r>
              <a:rPr lang="fr-FR" sz="2800" dirty="0"/>
              <a:t>Teignes à « petites plaques » avec cheveux cassés à ras. </a:t>
            </a:r>
          </a:p>
          <a:p>
            <a:r>
              <a:rPr lang="fr-FR" sz="2800" dirty="0"/>
              <a:t>Portage adulte fréquent</a:t>
            </a:r>
          </a:p>
          <a:p>
            <a:r>
              <a:rPr lang="fr-FR" sz="2800" dirty="0"/>
              <a:t>Wood (-) Parasitisme pilaire </a:t>
            </a:r>
            <a:r>
              <a:rPr lang="fr-FR" sz="2800" dirty="0" err="1"/>
              <a:t>endothrix</a:t>
            </a:r>
            <a:r>
              <a:rPr lang="fr-FR" sz="2800" dirty="0"/>
              <a:t> </a:t>
            </a:r>
            <a:br>
              <a:rPr lang="fr-FR" sz="2800" dirty="0"/>
            </a:br>
            <a:r>
              <a:rPr lang="fr-FR" sz="2800" dirty="0"/>
              <a:t>Souches responsables  : </a:t>
            </a:r>
            <a:r>
              <a:rPr lang="fr-FR" sz="2800" i="1" dirty="0"/>
              <a:t>T.  </a:t>
            </a:r>
            <a:r>
              <a:rPr lang="fr-FR" sz="2800" i="1" dirty="0" err="1"/>
              <a:t>soudanense</a:t>
            </a:r>
            <a:r>
              <a:rPr lang="fr-FR" sz="2800" i="1" dirty="0"/>
              <a:t>, T. </a:t>
            </a:r>
            <a:r>
              <a:rPr lang="fr-FR" sz="2800" i="1" dirty="0" err="1"/>
              <a:t>violaceum</a:t>
            </a:r>
            <a:r>
              <a:rPr lang="fr-FR" sz="2800" i="1" dirty="0"/>
              <a:t>, T. </a:t>
            </a:r>
            <a:r>
              <a:rPr lang="fr-FR" sz="2800" i="1" dirty="0" err="1"/>
              <a:t>tonsurans</a:t>
            </a:r>
            <a:r>
              <a:rPr lang="fr-FR" sz="2800" i="1" dirty="0"/>
              <a:t> …</a:t>
            </a:r>
            <a:endParaRPr lang="fr-FR" sz="2800" dirty="0"/>
          </a:p>
          <a:p>
            <a:endParaRPr lang="fr-FR" sz="2800" dirty="0"/>
          </a:p>
        </p:txBody>
      </p:sp>
      <p:pic>
        <p:nvPicPr>
          <p:cNvPr id="6" name="Image 5" descr="http://www.eanofel.fr/4daction/w3_CDSendDiapo/C32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861" y="1175535"/>
            <a:ext cx="2191385" cy="1184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http://www.eanofel.fr/4daction/w3_CDSendDiapo/C06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912" y="1175536"/>
            <a:ext cx="1531087" cy="1184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656500"/>
            <a:ext cx="8401156" cy="546966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onychomycoses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0391" y="1423340"/>
            <a:ext cx="8463218" cy="4525963"/>
          </a:xfrm>
        </p:spPr>
        <p:txBody>
          <a:bodyPr>
            <a:normAutofit/>
          </a:bodyPr>
          <a:lstStyle/>
          <a:p>
            <a:r>
              <a:rPr lang="fr-FR" dirty="0"/>
              <a:t>Prévalence élevée ( 2-20%)</a:t>
            </a:r>
          </a:p>
          <a:p>
            <a:r>
              <a:rPr lang="fr-FR" dirty="0"/>
              <a:t>Rare chez l’enfant, augmente avec l’âge, et la pratique sportive</a:t>
            </a:r>
          </a:p>
          <a:p>
            <a:r>
              <a:rPr lang="fr-FR" dirty="0"/>
              <a:t>Ne guérit pas spontanément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609652"/>
            <a:ext cx="4348418" cy="201022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351000" y="3686322"/>
            <a:ext cx="4684612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50% des </a:t>
            </a:r>
            <a:r>
              <a:rPr lang="fr-FR" dirty="0" err="1"/>
              <a:t>onychopathies</a:t>
            </a:r>
            <a:endParaRPr lang="fr-FR" dirty="0"/>
          </a:p>
          <a:p>
            <a:pPr algn="ctr"/>
            <a:r>
              <a:rPr lang="fr-FR" dirty="0"/>
              <a:t>Orteils &gt; 90% </a:t>
            </a:r>
            <a:r>
              <a:rPr lang="fr-FR" dirty="0" err="1"/>
              <a:t>dermatophytes</a:t>
            </a:r>
            <a:endParaRPr lang="fr-FR" dirty="0"/>
          </a:p>
          <a:p>
            <a:pPr algn="ctr"/>
            <a:r>
              <a:rPr lang="fr-FR" dirty="0"/>
              <a:t>Doigts = 50% levures = 50% </a:t>
            </a:r>
            <a:r>
              <a:rPr lang="fr-FR" dirty="0" err="1"/>
              <a:t>dermatophytes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244" y="4352330"/>
            <a:ext cx="2395642" cy="142641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Onychomycose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7"/>
            <a:ext cx="7699396" cy="488299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653256" y="6152995"/>
            <a:ext cx="2038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superficielle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Atteinte </a:t>
            </a:r>
            <a:r>
              <a:rPr lang="fr-FR" dirty="0" err="1"/>
              <a:t>latéro</a:t>
            </a:r>
            <a:r>
              <a:rPr lang="fr-FR" dirty="0"/>
              <a:t> distale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7686893" cy="474944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45" y="465102"/>
            <a:ext cx="7675253" cy="5031932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656" y="3636334"/>
            <a:ext cx="2510033" cy="2412612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Réduction de la zone parasitée (mécanique ou chimique)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16" y="1949842"/>
            <a:ext cx="7288045" cy="414504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Topiques ou solutions filmogènes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r="1575" b="14668"/>
          <a:stretch/>
        </p:blipFill>
        <p:spPr>
          <a:xfrm>
            <a:off x="583824" y="1346086"/>
            <a:ext cx="7975385" cy="456561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8316" y="643986"/>
            <a:ext cx="8418484" cy="1916652"/>
          </a:xfrm>
        </p:spPr>
        <p:txBody>
          <a:bodyPr>
            <a:normAutofit fontScale="90000"/>
          </a:bodyPr>
          <a:lstStyle/>
          <a:p>
            <a:r>
              <a:rPr lang="fr-FR" dirty="0"/>
              <a:t>Dans les atteintes sévères : </a:t>
            </a:r>
            <a:br>
              <a:rPr lang="fr-FR" dirty="0"/>
            </a:br>
            <a:r>
              <a:rPr lang="fr-FR" dirty="0"/>
              <a:t>association triple </a:t>
            </a:r>
            <a:br>
              <a:rPr lang="fr-FR" dirty="0"/>
            </a:br>
            <a:r>
              <a:rPr lang="fr-FR" sz="3556" dirty="0" err="1"/>
              <a:t>onycholyse</a:t>
            </a:r>
            <a:r>
              <a:rPr lang="fr-FR" sz="3556" dirty="0"/>
              <a:t> + topique + traitement systémique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2992707"/>
            <a:ext cx="5143500" cy="35433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621" y="1409473"/>
            <a:ext cx="3678421" cy="52895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038" y="681558"/>
            <a:ext cx="5841440" cy="18372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839733"/>
            <a:ext cx="3586982" cy="57286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Traitement onychomycoses à </a:t>
            </a:r>
            <a:r>
              <a:rPr lang="fr-FR" dirty="0" err="1"/>
              <a:t>dermatophytes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600200"/>
            <a:ext cx="8343775" cy="4525963"/>
          </a:xfrm>
        </p:spPr>
        <p:txBody>
          <a:bodyPr>
            <a:normAutofit fontScale="92500" lnSpcReduction="10000"/>
          </a:bodyPr>
          <a:lstStyle/>
          <a:p>
            <a:r>
              <a:rPr lang="fr-FR" dirty="0">
                <a:solidFill>
                  <a:srgbClr val="4F81BD"/>
                </a:solidFill>
              </a:rPr>
              <a:t>Traitement systémique </a:t>
            </a:r>
          </a:p>
          <a:p>
            <a:pPr lvl="1"/>
            <a:r>
              <a:rPr lang="fr-FR" dirty="0" err="1"/>
              <a:t>terbinafine</a:t>
            </a:r>
            <a:r>
              <a:rPr lang="fr-FR" dirty="0"/>
              <a:t> </a:t>
            </a:r>
          </a:p>
          <a:p>
            <a:pPr lvl="1"/>
            <a:r>
              <a:rPr lang="fr-FR" dirty="0"/>
              <a:t>chez l’adulte: 1 </a:t>
            </a:r>
            <a:r>
              <a:rPr lang="fr-FR" dirty="0" err="1"/>
              <a:t>cp</a:t>
            </a:r>
            <a:r>
              <a:rPr lang="fr-FR" dirty="0"/>
              <a:t> à 250 mg/j</a:t>
            </a:r>
          </a:p>
          <a:p>
            <a:pPr lvl="1"/>
            <a:r>
              <a:rPr lang="fr-FR" dirty="0"/>
              <a:t>( 6 à 12 s pour les mains, 12 à 24 s pour les pieds)</a:t>
            </a:r>
          </a:p>
          <a:p>
            <a:r>
              <a:rPr lang="fr-FR" dirty="0">
                <a:solidFill>
                  <a:srgbClr val="4F81BD"/>
                </a:solidFill>
              </a:rPr>
              <a:t>Traitement local, souvent associé</a:t>
            </a:r>
          </a:p>
          <a:p>
            <a:pPr lvl="1"/>
            <a:r>
              <a:rPr lang="fr-FR" dirty="0"/>
              <a:t>Solutions filmogène </a:t>
            </a:r>
            <a:r>
              <a:rPr lang="fr-FR" dirty="0" err="1"/>
              <a:t>Locéryl</a:t>
            </a:r>
            <a:r>
              <a:rPr lang="fr-FR" dirty="0"/>
              <a:t>®, </a:t>
            </a:r>
            <a:r>
              <a:rPr lang="fr-FR" dirty="0" err="1"/>
              <a:t>Mycoster</a:t>
            </a:r>
            <a:r>
              <a:rPr lang="fr-FR" dirty="0"/>
              <a:t>®</a:t>
            </a:r>
          </a:p>
          <a:p>
            <a:pPr lvl="1"/>
            <a:r>
              <a:rPr lang="fr-FR" dirty="0" err="1"/>
              <a:t>Imidazolés</a:t>
            </a:r>
            <a:r>
              <a:rPr lang="fr-FR" dirty="0"/>
              <a:t> (</a:t>
            </a:r>
            <a:r>
              <a:rPr lang="fr-FR" dirty="0" err="1"/>
              <a:t>Bifonazole</a:t>
            </a:r>
            <a:r>
              <a:rPr lang="fr-FR" dirty="0"/>
              <a:t>) + urée (</a:t>
            </a:r>
            <a:r>
              <a:rPr lang="fr-FR" dirty="0" err="1"/>
              <a:t>Amycor-Onychoset</a:t>
            </a:r>
            <a:r>
              <a:rPr lang="fr-FR" dirty="0"/>
              <a:t>®)</a:t>
            </a:r>
          </a:p>
          <a:p>
            <a:pPr lvl="1"/>
            <a:r>
              <a:rPr lang="fr-FR" dirty="0"/>
              <a:t>En plus ++ : meulage, éliminer le maximum d’ongle parasité</a:t>
            </a:r>
          </a:p>
          <a:p>
            <a:pPr lvl="1"/>
            <a:r>
              <a:rPr lang="fr-FR" dirty="0"/>
              <a:t>Traiter les intertrigos associés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2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288" y="1511228"/>
            <a:ext cx="6337423" cy="42282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93210" y="5941497"/>
            <a:ext cx="755757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Histoire : jeune garçon venant vous voir en novembre pour une plaque d’alopécie depuis ses vacances  d’été au Sénégal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Ordonnance type chez l’adulte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051406"/>
            <a:ext cx="7846446" cy="3951288"/>
          </a:xfrm>
        </p:spPr>
        <p:txBody>
          <a:bodyPr>
            <a:normAutofit/>
          </a:bodyPr>
          <a:lstStyle/>
          <a:p>
            <a:r>
              <a:rPr lang="fr-FR" dirty="0" err="1"/>
              <a:t>Lamisil</a:t>
            </a:r>
            <a:r>
              <a:rPr lang="fr-FR" dirty="0"/>
              <a:t> 1 </a:t>
            </a:r>
            <a:r>
              <a:rPr lang="fr-FR" dirty="0" err="1"/>
              <a:t>cp</a:t>
            </a:r>
            <a:r>
              <a:rPr lang="fr-FR" dirty="0"/>
              <a:t> à 250 mg à prendre au milieu du repas , de préférence riche en graisse, 3 mois</a:t>
            </a:r>
          </a:p>
          <a:p>
            <a:r>
              <a:rPr lang="fr-FR" dirty="0" err="1"/>
              <a:t>Loceryl</a:t>
            </a:r>
            <a:r>
              <a:rPr lang="fr-FR" dirty="0"/>
              <a:t>® solution filmogène, une application sur les ongles atteints, toutes les semaines.</a:t>
            </a:r>
          </a:p>
          <a:p>
            <a:r>
              <a:rPr lang="fr-FR" dirty="0" err="1"/>
              <a:t>Fonx</a:t>
            </a:r>
            <a:r>
              <a:rPr lang="fr-FR" dirty="0"/>
              <a:t>® crème, une application par jour dans les espaces interdigitaux</a:t>
            </a:r>
          </a:p>
          <a:p>
            <a:r>
              <a:rPr lang="fr-FR" dirty="0"/>
              <a:t>NFS, ASAT, ALAT, GGT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Mesures associées - Prévention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Indispensables pour éviter les récidives</a:t>
            </a:r>
          </a:p>
          <a:p>
            <a:pPr lvl="1"/>
            <a:r>
              <a:rPr lang="fr-FR" dirty="0"/>
              <a:t>Port de sandalettes en piscine, salle de sport, …</a:t>
            </a:r>
          </a:p>
          <a:p>
            <a:pPr lvl="1"/>
            <a:r>
              <a:rPr lang="fr-FR" dirty="0"/>
              <a:t>Décontamination des chaussettes, chaussures, tapis de bain, …</a:t>
            </a: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Terbinafine</a:t>
            </a:r>
            <a:r>
              <a:rPr lang="fr-FR" dirty="0"/>
              <a:t>, </a:t>
            </a:r>
            <a:r>
              <a:rPr lang="fr-FR" dirty="0" err="1"/>
              <a:t>Lamisil</a:t>
            </a:r>
            <a:r>
              <a:rPr lang="fr-FR" dirty="0"/>
              <a:t>®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Indication en France : Onychomycose </a:t>
            </a:r>
          </a:p>
          <a:p>
            <a:r>
              <a:rPr lang="fr-FR" dirty="0"/>
              <a:t>200 mg/j </a:t>
            </a:r>
          </a:p>
          <a:p>
            <a:pPr lvl="1"/>
            <a:r>
              <a:rPr lang="fr-FR" dirty="0"/>
              <a:t>6 semaines à 3 mois pour les mains et 3 à 6 mois pour les orteils</a:t>
            </a:r>
          </a:p>
          <a:p>
            <a:r>
              <a:rPr lang="fr-FR" dirty="0"/>
              <a:t>Existe en topique</a:t>
            </a:r>
          </a:p>
          <a:p>
            <a:r>
              <a:rPr lang="fr-FR" dirty="0"/>
              <a:t>Pas d’action sur le Cytochrome P450 (donc pas d’interactions médicamenteuses)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84" y="573294"/>
            <a:ext cx="8599516" cy="555286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Effets secondaires de la </a:t>
            </a:r>
            <a:r>
              <a:rPr lang="fr-FR" dirty="0" err="1"/>
              <a:t>terbinafine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57" y="1600200"/>
            <a:ext cx="7941486" cy="400684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45314" y="5756831"/>
            <a:ext cx="794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CI femme enceinte et l’enfant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 dire au patient?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rcRect b="40426"/>
          <a:stretch>
            <a:fillRect/>
          </a:stretch>
        </p:blipFill>
        <p:spPr>
          <a:xfrm>
            <a:off x="457200" y="1600200"/>
            <a:ext cx="8272613" cy="2540986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73" y="500878"/>
            <a:ext cx="7452253" cy="5514887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79" y="715541"/>
            <a:ext cx="8239744" cy="5256388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59" y="646351"/>
            <a:ext cx="8156141" cy="5565297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/>
          <p:cNvSpPr>
            <a:spLocks noGrp="1"/>
          </p:cNvSpPr>
          <p:nvPr>
            <p:ph type="title"/>
          </p:nvPr>
        </p:nvSpPr>
        <p:spPr>
          <a:xfrm>
            <a:off x="1080885" y="274638"/>
            <a:ext cx="7283450" cy="1143000"/>
          </a:xfrm>
        </p:spPr>
        <p:txBody>
          <a:bodyPr/>
          <a:lstStyle/>
          <a:p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Physiopathologie</a:t>
            </a:r>
            <a:r>
              <a:rPr lang="fr-FR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3315" name="Espace réservé du contenu 2"/>
          <p:cNvSpPr>
            <a:spLocks noGrp="1"/>
          </p:cNvSpPr>
          <p:nvPr>
            <p:ph idx="1"/>
          </p:nvPr>
        </p:nvSpPr>
        <p:spPr>
          <a:xfrm>
            <a:off x="1011180" y="1663630"/>
            <a:ext cx="5256212" cy="4525963"/>
          </a:xfrm>
        </p:spPr>
        <p:txBody>
          <a:bodyPr/>
          <a:lstStyle/>
          <a:p>
            <a:r>
              <a:rPr lang="fr-FR" sz="2400" dirty="0"/>
              <a:t>Peau </a:t>
            </a:r>
          </a:p>
          <a:p>
            <a:pPr lvl="1" eaLnBrk="1" hangingPunct="1">
              <a:spcBef>
                <a:spcPct val="0"/>
              </a:spcBef>
              <a:buFont typeface="Wingdings 2" pitchFamily="-112" charset="2"/>
              <a:buNone/>
            </a:pPr>
            <a:r>
              <a:rPr lang="fr-FR" sz="2000" dirty="0"/>
              <a:t>- Pénétration du </a:t>
            </a:r>
            <a:r>
              <a:rPr lang="fr-FR" sz="2000" dirty="0" err="1"/>
              <a:t>dermatophyte</a:t>
            </a:r>
            <a:r>
              <a:rPr lang="fr-FR" sz="2000" dirty="0"/>
              <a:t> </a:t>
            </a:r>
            <a:r>
              <a:rPr lang="fr-FR" sz="1800" dirty="0"/>
              <a:t>même sans lésion cutanée préalable</a:t>
            </a:r>
            <a:endParaRPr lang="fr-FR" sz="2000" dirty="0"/>
          </a:p>
          <a:p>
            <a:pPr lvl="1" eaLnBrk="1" hangingPunct="1">
              <a:spcBef>
                <a:spcPct val="0"/>
              </a:spcBef>
              <a:buFont typeface="Wingdings 2" pitchFamily="-112" charset="2"/>
              <a:buNone/>
            </a:pPr>
            <a:r>
              <a:rPr lang="fr-FR" sz="2000" dirty="0"/>
              <a:t>- Multiplication </a:t>
            </a:r>
          </a:p>
          <a:p>
            <a:pPr lvl="1" eaLnBrk="1" hangingPunct="1">
              <a:spcBef>
                <a:spcPct val="0"/>
              </a:spcBef>
              <a:buFont typeface="Wingdings 2" pitchFamily="-112" charset="2"/>
              <a:buNone/>
            </a:pPr>
            <a:r>
              <a:rPr lang="fr-FR" sz="2000" dirty="0"/>
              <a:t>- Progression centrifuge </a:t>
            </a:r>
          </a:p>
          <a:p>
            <a:pPr eaLnBrk="1" hangingPunct="1">
              <a:spcBef>
                <a:spcPct val="0"/>
              </a:spcBef>
              <a:buFont typeface="Wingdings 2" pitchFamily="-112" charset="2"/>
              <a:buNone/>
            </a:pPr>
            <a:r>
              <a:rPr lang="fr-FR" sz="2400" b="1" dirty="0">
                <a:solidFill>
                  <a:schemeClr val="tx2"/>
                </a:solidFill>
                <a:sym typeface="Wingdings" pitchFamily="-112" charset="2"/>
              </a:rPr>
              <a:t></a:t>
            </a:r>
            <a:r>
              <a:rPr lang="fr-FR" sz="2400" dirty="0">
                <a:sym typeface="Wingdings" pitchFamily="-112" charset="2"/>
              </a:rPr>
              <a:t> </a:t>
            </a:r>
            <a:r>
              <a:rPr lang="fr-FR" sz="2000" dirty="0"/>
              <a:t>Lésion arrondie </a:t>
            </a:r>
            <a:r>
              <a:rPr lang="fr-FR" sz="2000" dirty="0" err="1"/>
              <a:t>érythématosquameuse</a:t>
            </a:r>
            <a:r>
              <a:rPr lang="fr-FR" sz="2000" dirty="0"/>
              <a:t>, bordure nette et vésiculeuse</a:t>
            </a:r>
            <a:endParaRPr lang="fr-FR" sz="1200" dirty="0"/>
          </a:p>
          <a:p>
            <a:pPr lvl="1"/>
            <a:endParaRPr lang="fr-FR" sz="2000" dirty="0"/>
          </a:p>
          <a:p>
            <a:r>
              <a:rPr lang="fr-FR" sz="2400" dirty="0"/>
              <a:t>Ongles</a:t>
            </a:r>
          </a:p>
          <a:p>
            <a:pPr lvl="1"/>
            <a:r>
              <a:rPr lang="fr-FR" sz="2000" dirty="0"/>
              <a:t>Pénétration le plus souvent par le bord libre</a:t>
            </a:r>
          </a:p>
          <a:p>
            <a:pPr lvl="1"/>
            <a:r>
              <a:rPr lang="fr-FR" sz="2000" dirty="0"/>
              <a:t>Progression vers la matrice</a:t>
            </a:r>
          </a:p>
        </p:txBody>
      </p:sp>
      <p:pic>
        <p:nvPicPr>
          <p:cNvPr id="13316" name="Picture 2" descr="http://www.abimelec.com/Images/herpes-circ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0481" y="2055113"/>
            <a:ext cx="1453854" cy="154034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AutoShape 6" descr="data:image/jpg;base64,/9j/4AAQSkZJRgABAQAAAQABAAD/2wBDAAkGBwgHBgkIBwgKCgkLDRYPDQwMDRsUFRAWIB0iIiAdHx8kKDQsJCYxJx8fLT0tMTU3Ojo6Iys/RD84QzQ5Ojf/2wBDAQoKCg0MDRoPDxo3JR8lNzc3Nzc3Nzc3Nzc3Nzc3Nzc3Nzc3Nzc3Nzc3Nzc3Nzc3Nzc3Nzc3Nzc3Nzc3Nzc3Nzf/wAARCABkAIcDASIAAhEBAxEB/8QAGwAAAQUBAQAAAAAAAAAAAAAABQACAwQGAQf/xAAyEAABBAEDAwMCBgIBBQAAAAABAAIDBBEFEiExQVEGE2EUIjJCUnGBkSOhsSQzQ8HR/8QAGgEAAgMBAQAAAAAAAAAAAAAAAgMAAQQFBv/EACURAAMAAgICAgICAwAAAAAAAAABAgMREiEEMRNBImEUUQWBkf/aAAwDAQACEQMRAD8A9PAKdz1XDwnZAHKxaOoxu4+VXnY14IcM5T3uH5enlV5Jo4xlz2/2lXb3pDJRDHRa1xeZDsHOD1VG5aq1GOnneGgdO5KdYvl7SA4Bncry/wBT686/fLYHH2IjhvyfKNKmuwvbNNZ1p1t53OIb+UDjCUN+SM5ine34zx/Symm2nPOCjELXSuAZ1KFbHLRtvTuoPtPfFKPvaM5HcLShw24WS9N1zXc+R7gXubgAdgtIyTgI0KyTtjp60M7DHPG17D2IWW1n0hgGbTXHHeMnn+FrWvBTg7nhPx5qh9GbJiV+zyp+n2GOLXNcCE36OYHuvTdQoR2GGRrB7g5PyvPvVMNpjmyVmOa2MEu2ld3xuGedpnLyy4emDbJFUf5ZA3HXJUdaxBacGxzsLj0BKG35JLftmxG5u5uWk/mHn/SP+j9Coyxz2rDS58TcsG7utn8WJnk+xTYeoejrV6uJo54f2ykj/o67EynKJJmNJk4BcAkuZmmoyOUEq6DeMqC8Hx13OZ2CuAAJODXAg9Fx3PR11ensylrUhEwnI6LL3tcBeQHl58NWt1jQo5S8syM9s8IC3QRFITs/0lKN+zfLVLaAObl1jmlz2tf1x4Vqj6crDBfA0/uFpKelYIJaUUg08DGQmpDOcSvQCq+mqBGW1mtPkJ59KvbJvqyED9K1cUDWDgKQDCvgmZ7y7fRl2wWdOkYJ24z0PYotFIJGggq1ea2zE6OQcdQfBQWnI6KZ0bjy04S6SRcttdhppO1dEoaOHAEqES5jODzhD6tuGySGyYkYcHJwsfkZaxtaK479hUW37CXNPB5OO3lUr+mQ24z7gJa/rhSx2IxPHBu3yEcMbyTjurNyXbXOQR5ypg/ymbD1K9iMuGLaTRm5/TVHUIo2AbRXbsYQeoSremYq0X+K1I1knZp/5UMup/8ASysjBDnZAOfwq2NV+lhiiewvcGDJJXp/FyeROJS32cnPweR8fQ+v6WpB+4iR5+XYSSi9SvZx7AP8pIrnI3tsSjU7vlNMhBVUTgnqu+5lcVUd34ycyB3UKJ0cLuSFE92O6qzTfKjoZOP+i+BE3gYCcJI2+EFNkjjJSFgnuh56GfA39hc2Gk4C4ZR5QsTfKTrOB1U+Rl/AXLEwaCcrK3L3tagRuHIB6q9cu4aTngLD6le9zUJHB3ThBvYfDijds1APru2OAcW8KvT1fSWgMsSRh7TudnsT1yspV1PbgOJwr8r4GTkTMwSAfw5WTyZl+ytbNnDqWke+2etarNezIBJweVLqFhk8IZG4OLyOVkKlmq1+6KsN4/8AI5oBRqk+S28OjBdt/FjtlZMPD55T9IXkwucbv7LUNKGWeRpi4bjt/adJodaRx2kt+Mq5DMIpHMaOBxz1VyN7XO+5v8r1+Cnccjz+VapgM+nGk/bIUlovZBGW5I+Ekxv9i0Zxl0dsfyVOLgA6rIx3uOMKUah5K4Z6bZppLoIVOW2DnlBvrtw6qN05PdQtBb6hpPBUjJxhBBNjuui3hCOTDL7AA6qpPdxxlDZbeAeUG1LVmQN65cegUI7U9st63rArQOJd9x4aPlZRlkPOd2ST3Va3JLdmMkrj4A8JjajyftPKtIxX5O3+jV+nKL7UjrTv+xCcnPcq5ZtC1ZkOMFh24Vj03DBH6aMRsAOeHOed3LX9v+AqWnaR7NOzdkmldI6QMZEGg45/ET8rDkl5G3/wbjzT9l2nycHutBQe+FobASN2N2O6zddsgcAGuJPgLUaRTeYZpJSWyRlp2H9J7rPg8d3nlV62N8jNM4W17CsdqUhpdG2wwd2/bIB8+Vcgc143R8sPQqnHGPtcOCFJB9Qyw7LR7LjnGei9HE5MGRRHcnAbjJDddMJxPLSMJJjT0SXQpdmQ8XZZOM5Txc8oZPQs1ifbyB4KhNiRnErCPkLiOWj0E5ooPMugd1KLrcdVmvqmnv8AwUjbA7koRvKf7NG683yoHXhnqgJt5/C1xK4BYn6ja34U0VWeZ9BC7qxALI+XIc2OSd++UkuKuVtNPhFq2ndMhHONsx5czoFQUs9QiEWnnAOEYhoDjhX46fHTha4wmWsgDiohvUZR/Q6Ej61uRsZ9prOT8gg//UgDTlZN7AlDerMJ2o6rc1F8bK8clWsxpBj3D7znqcfxwgyY8ryTMT172SalS23/AKCFQxgAt7Kb6qRluIQAF0mWvz02d0OhZIyEudkcLtCy1t0QWGuY6YbWTYyAfCb5XGIVNdbW/wBfsDD+Va39Ggy4gbOquQ7to3HJVNsckRAf/flWoytuNRf5z3szVyX4sstKS7HgkZSV17BMPZ01jxy0IXY0Nrs/YFs3QZ6hROrAnos1YUzQshgZPTozwwJg9P4/L/pb11RpH4U36MfpCX/HQXzMxLNCA/KrcWkAY+0LVimB+UJzag/Sr+BEeZmfh00D8oV2KiB2RhlUeFM2t8JixJC3bYLjq89Ar0dLgcK4yv8ACcSWnA7Jih/QPLRTNIY5xhQuqMY7IAKIu3O6ppjz1RKH9lOihLFuwAOAop6DJo9rh+xBwQirYfhOMXwj4prTB5NdgylXsxuYJbD5WtyBu/8AaMRJscYBypo24KkTMTxlaRLt29smj7JJ8Q5SQ17KB7QCuOYEkkIQ3aFzYPCSSsh3YPC61oykkqLQ9rQpGtHhJJWQlY0Kq4fef3SSVyVXoeAMJwASSRgkm0Bp/ZRd0klEQkaBwpAOUklH6IiVvRJJJJZD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73038" y="-457200"/>
            <a:ext cx="12858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318" name="AutoShape 8" descr="data:image/jpg;base64,/9j/4AAQSkZJRgABAQAAAQABAAD/2wBDAAkGBwgHBgkIBwgKCgkLDRYPDQwMDRsUFRAWIB0iIiAdHx8kKDQsJCYxJx8fLT0tMTU3Ojo6Iys/RD84QzQ5Ojf/2wBDAQoKCg0MDRoPDxo3JR8lNzc3Nzc3Nzc3Nzc3Nzc3Nzc3Nzc3Nzc3Nzc3Nzc3Nzc3Nzc3Nzc3Nzc3Nzc3Nzc3Nzf/wAARCABkAIcDASIAAhEBAxEB/8QAGwAAAQUBAQAAAAAAAAAAAAAABQACAwQGAQf/xAAyEAABBAEDAwMCBgIBBQAAAAABAAIDBBEFEiExQVEGE2EUIjJCUnGBkSOhsSQzQ8HR/8QAGgEAAgMBAQAAAAAAAAAAAAAAAgMAAQQFBv/EACURAAMAAgICAgICAwAAAAAAAAABAgMREiEEMRNBImEUUQWBkf/aAAwDAQACEQMRAD8A9PAKdz1XDwnZAHKxaOoxu4+VXnY14IcM5T3uH5enlV5Jo4xlz2/2lXb3pDJRDHRa1xeZDsHOD1VG5aq1GOnneGgdO5KdYvl7SA4Bncry/wBT686/fLYHH2IjhvyfKNKmuwvbNNZ1p1t53OIb+UDjCUN+SM5ine34zx/Symm2nPOCjELXSuAZ1KFbHLRtvTuoPtPfFKPvaM5HcLShw24WS9N1zXc+R7gXubgAdgtIyTgI0KyTtjp60M7DHPG17D2IWW1n0hgGbTXHHeMnn+FrWvBTg7nhPx5qh9GbJiV+zyp+n2GOLXNcCE36OYHuvTdQoR2GGRrB7g5PyvPvVMNpjmyVmOa2MEu2ld3xuGedpnLyy4emDbJFUf5ZA3HXJUdaxBacGxzsLj0BKG35JLftmxG5u5uWk/mHn/SP+j9Coyxz2rDS58TcsG7utn8WJnk+xTYeoejrV6uJo54f2ykj/o67EynKJJmNJk4BcAkuZmmoyOUEq6DeMqC8Hx13OZ2CuAAJODXAg9Fx3PR11ensylrUhEwnI6LL3tcBeQHl58NWt1jQo5S8syM9s8IC3QRFITs/0lKN+zfLVLaAObl1jmlz2tf1x4Vqj6crDBfA0/uFpKelYIJaUUg08DGQmpDOcSvQCq+mqBGW1mtPkJ59KvbJvqyED9K1cUDWDgKQDCvgmZ7y7fRl2wWdOkYJ24z0PYotFIJGggq1ea2zE6OQcdQfBQWnI6KZ0bjy04S6SRcttdhppO1dEoaOHAEqES5jODzhD6tuGySGyYkYcHJwsfkZaxtaK479hUW37CXNPB5OO3lUr+mQ24z7gJa/rhSx2IxPHBu3yEcMbyTjurNyXbXOQR5ypg/ymbD1K9iMuGLaTRm5/TVHUIo2AbRXbsYQeoSremYq0X+K1I1knZp/5UMup/8ASysjBDnZAOfwq2NV+lhiiewvcGDJJXp/FyeROJS32cnPweR8fQ+v6WpB+4iR5+XYSSi9SvZx7AP8pIrnI3tsSjU7vlNMhBVUTgnqu+5lcVUd34ycyB3UKJ0cLuSFE92O6qzTfKjoZOP+i+BE3gYCcJI2+EFNkjjJSFgnuh56GfA39hc2Gk4C4ZR5QsTfKTrOB1U+Rl/AXLEwaCcrK3L3tagRuHIB6q9cu4aTngLD6le9zUJHB3ThBvYfDijds1APru2OAcW8KvT1fSWgMsSRh7TudnsT1yspV1PbgOJwr8r4GTkTMwSAfw5WTyZl+ytbNnDqWke+2etarNezIBJweVLqFhk8IZG4OLyOVkKlmq1+6KsN4/8AI5oBRqk+S28OjBdt/FjtlZMPD55T9IXkwucbv7LUNKGWeRpi4bjt/adJodaRx2kt+Mq5DMIpHMaOBxz1VyN7XO+5v8r1+Cnccjz+VapgM+nGk/bIUlovZBGW5I+Ekxv9i0Zxl0dsfyVOLgA6rIx3uOMKUah5K4Z6bZppLoIVOW2DnlBvrtw6qN05PdQtBb6hpPBUjJxhBBNjuui3hCOTDL7AA6qpPdxxlDZbeAeUG1LVmQN65cegUI7U9st63rArQOJd9x4aPlZRlkPOd2ST3Va3JLdmMkrj4A8JjajyftPKtIxX5O3+jV+nKL7UjrTv+xCcnPcq5ZtC1ZkOMFh24Vj03DBH6aMRsAOeHOed3LX9v+AqWnaR7NOzdkmldI6QMZEGg45/ET8rDkl5G3/wbjzT9l2nycHutBQe+FobASN2N2O6zddsgcAGuJPgLUaRTeYZpJSWyRlp2H9J7rPg8d3nlV62N8jNM4W17CsdqUhpdG2wwd2/bIB8+Vcgc143R8sPQqnHGPtcOCFJB9Qyw7LR7LjnGei9HE5MGRRHcnAbjJDddMJxPLSMJJjT0SXQpdmQ8XZZOM5Txc8oZPQs1ifbyB4KhNiRnErCPkLiOWj0E5ooPMugd1KLrcdVmvqmnv8AwUjbA7koRvKf7NG683yoHXhnqgJt5/C1xK4BYn6ja34U0VWeZ9BC7qxALI+XIc2OSd++UkuKuVtNPhFq2ndMhHONsx5czoFQUs9QiEWnnAOEYhoDjhX46fHTha4wmWsgDiohvUZR/Q6Ej61uRsZ9prOT8gg//UgDTlZN7AlDerMJ2o6rc1F8bK8clWsxpBj3D7znqcfxwgyY8ryTMT172SalS23/AKCFQxgAt7Kb6qRluIQAF0mWvz02d0OhZIyEudkcLtCy1t0QWGuY6YbWTYyAfCb5XGIVNdbW/wBfsDD+Va39Ggy4gbOquQ7to3HJVNsckRAf/flWoytuNRf5z3szVyX4sstKS7HgkZSV17BMPZ01jxy0IXY0Nrs/YFs3QZ6hROrAnos1YUzQshgZPTozwwJg9P4/L/pb11RpH4U36MfpCX/HQXzMxLNCA/KrcWkAY+0LVimB+UJzag/Sr+BEeZmfh00D8oV2KiB2RhlUeFM2t8JixJC3bYLjq89Ar0dLgcK4yv8ACcSWnA7Jih/QPLRTNIY5xhQuqMY7IAKIu3O6ppjz1RKH9lOihLFuwAOAop6DJo9rh+xBwQirYfhOMXwj4prTB5NdgylXsxuYJbD5WtyBu/8AaMRJscYBypo24KkTMTxlaRLt29smj7JJ8Q5SQ17KB7QCuOYEkkIQ3aFzYPCSSsh3YPC61oykkqLQ9rQpGtHhJJWQlY0Kq4fef3SSVyVXoeAMJwASSRgkm0Bp/ZRd0klEQkaBwpAOUklH6IiVvRJJJJZD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73038" y="-457200"/>
            <a:ext cx="12858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53250" name="Picture 2" descr="http://www.nailandtoe.com/wordpress/wp-content/uploads/2010/05/toenail-fungus-wh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3780" t="4999" r="3780" b="4999"/>
          <a:stretch>
            <a:fillRect/>
          </a:stretch>
        </p:blipFill>
        <p:spPr bwMode="auto">
          <a:xfrm>
            <a:off x="6619209" y="4569355"/>
            <a:ext cx="2201263" cy="1620238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Teignes </a:t>
            </a:r>
            <a:r>
              <a:rPr lang="fr-FR" dirty="0" err="1"/>
              <a:t>tondantes</a:t>
            </a:r>
            <a:r>
              <a:rPr lang="fr-FR" dirty="0"/>
              <a:t> à grandes plaques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Teigne anthropophile fréquente chez l’enfant</a:t>
            </a:r>
          </a:p>
          <a:p>
            <a:r>
              <a:rPr lang="fr-FR" sz="2400" dirty="0"/>
              <a:t>Epidémies familiales et de collectivités</a:t>
            </a:r>
          </a:p>
          <a:p>
            <a:r>
              <a:rPr lang="fr-FR" sz="2400" dirty="0"/>
              <a:t>Plaques alopéciques</a:t>
            </a:r>
          </a:p>
          <a:p>
            <a:r>
              <a:rPr lang="fr-FR" sz="2400" dirty="0"/>
              <a:t>Teigne </a:t>
            </a:r>
            <a:r>
              <a:rPr lang="fr-FR" sz="2400" dirty="0" err="1"/>
              <a:t>tondante</a:t>
            </a:r>
            <a:r>
              <a:rPr lang="fr-FR" sz="2400" dirty="0"/>
              <a:t> </a:t>
            </a:r>
            <a:r>
              <a:rPr lang="fr-FR" sz="2400" dirty="0" err="1"/>
              <a:t>microsporique</a:t>
            </a:r>
            <a:r>
              <a:rPr lang="fr-FR" sz="2400" dirty="0"/>
              <a:t> du cuir chevelu de l’enfant et de la femme adulte </a:t>
            </a:r>
          </a:p>
          <a:p>
            <a:pPr lvl="1"/>
            <a:r>
              <a:rPr lang="fr-FR" sz="2000" dirty="0"/>
              <a:t>classiquement grandes plaques par cassure du cheveu (bulbe respecté)</a:t>
            </a:r>
          </a:p>
          <a:p>
            <a:pPr lvl="1"/>
            <a:r>
              <a:rPr lang="fr-FR" sz="2000" dirty="0" err="1"/>
              <a:t>épidermophytie</a:t>
            </a:r>
            <a:r>
              <a:rPr lang="fr-FR" sz="2000" dirty="0"/>
              <a:t> </a:t>
            </a:r>
            <a:r>
              <a:rPr lang="fr-FR" sz="2000" dirty="0" err="1"/>
              <a:t>circinée</a:t>
            </a:r>
            <a:r>
              <a:rPr lang="fr-FR" sz="2000" dirty="0"/>
              <a:t> souvent unique de la peau glabre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338360" y="5402324"/>
            <a:ext cx="534844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fr-FR" dirty="0"/>
              <a:t>Fluorescence verte en lumière de Wood</a:t>
            </a:r>
          </a:p>
          <a:p>
            <a:pPr>
              <a:buNone/>
            </a:pPr>
            <a:r>
              <a:rPr lang="fr-FR" dirty="0"/>
              <a:t>Parasitisme pilaire </a:t>
            </a:r>
            <a:r>
              <a:rPr lang="fr-FR" dirty="0" err="1"/>
              <a:t>endo-ectodothrix</a:t>
            </a:r>
            <a:r>
              <a:rPr lang="fr-FR" dirty="0"/>
              <a:t> </a:t>
            </a:r>
            <a:r>
              <a:rPr lang="fr-FR" dirty="0" err="1"/>
              <a:t>microsporique</a:t>
            </a:r>
            <a:endParaRPr lang="fr-FR" dirty="0"/>
          </a:p>
          <a:p>
            <a:pPr>
              <a:buNone/>
            </a:pPr>
            <a:r>
              <a:rPr lang="fr-FR" dirty="0"/>
              <a:t>Souches responsables : </a:t>
            </a:r>
            <a:r>
              <a:rPr lang="fr-FR" i="1" dirty="0" err="1"/>
              <a:t>M.canis</a:t>
            </a:r>
            <a:r>
              <a:rPr lang="fr-FR" i="1" dirty="0"/>
              <a:t>, M. </a:t>
            </a:r>
            <a:r>
              <a:rPr lang="fr-FR" i="1" dirty="0" err="1"/>
              <a:t>langeronii</a:t>
            </a:r>
            <a:r>
              <a:rPr lang="fr-FR" dirty="0"/>
              <a:t> …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/>
          <p:cNvSpPr>
            <a:spLocks noGrp="1"/>
          </p:cNvSpPr>
          <p:nvPr>
            <p:ph type="title"/>
          </p:nvPr>
        </p:nvSpPr>
        <p:spPr>
          <a:xfrm>
            <a:off x="930275" y="234414"/>
            <a:ext cx="7283450" cy="1143000"/>
          </a:xfrm>
        </p:spPr>
        <p:txBody>
          <a:bodyPr/>
          <a:lstStyle/>
          <a:p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Physiopathologie (2)</a:t>
            </a:r>
          </a:p>
        </p:txBody>
      </p:sp>
      <p:sp>
        <p:nvSpPr>
          <p:cNvPr id="14339" name="Espace réservé du contenu 2"/>
          <p:cNvSpPr>
            <a:spLocks noGrp="1"/>
          </p:cNvSpPr>
          <p:nvPr>
            <p:ph idx="1"/>
          </p:nvPr>
        </p:nvSpPr>
        <p:spPr>
          <a:xfrm>
            <a:off x="930275" y="1377414"/>
            <a:ext cx="7561262" cy="3384550"/>
          </a:xfrm>
        </p:spPr>
        <p:txBody>
          <a:bodyPr/>
          <a:lstStyle/>
          <a:p>
            <a:r>
              <a:rPr lang="fr-FR" sz="2800" dirty="0"/>
              <a:t>Poils et cheveux</a:t>
            </a:r>
          </a:p>
          <a:p>
            <a:pPr lvl="1"/>
            <a:r>
              <a:rPr lang="fr-FR" sz="2400" dirty="0"/>
              <a:t>Pénétration par l’</a:t>
            </a:r>
            <a:r>
              <a:rPr lang="fr-FR" sz="2400" dirty="0" err="1"/>
              <a:t>ostium</a:t>
            </a:r>
            <a:r>
              <a:rPr lang="fr-FR" sz="2400" dirty="0"/>
              <a:t> folliculaire </a:t>
            </a:r>
          </a:p>
          <a:p>
            <a:pPr lvl="1"/>
            <a:r>
              <a:rPr lang="fr-FR" sz="2400" dirty="0"/>
              <a:t>Progression vers le follicule pileux, sans atteinte du bulbe</a:t>
            </a:r>
          </a:p>
          <a:p>
            <a:pPr lvl="1">
              <a:buNone/>
            </a:pPr>
            <a:r>
              <a:rPr lang="fr-FR" sz="2400" b="1" dirty="0">
                <a:solidFill>
                  <a:schemeClr val="tx2"/>
                </a:solidFill>
                <a:sym typeface="Wingdings" pitchFamily="-112" charset="2"/>
              </a:rPr>
              <a:t></a:t>
            </a:r>
            <a:r>
              <a:rPr lang="fr-FR" sz="2400" dirty="0">
                <a:sym typeface="Wingdings" pitchFamily="-112" charset="2"/>
              </a:rPr>
              <a:t> </a:t>
            </a:r>
            <a:r>
              <a:rPr lang="fr-FR" sz="2400" dirty="0"/>
              <a:t>Cheveux cassants, chute</a:t>
            </a:r>
          </a:p>
          <a:p>
            <a:pPr lvl="1" eaLnBrk="1" hangingPunct="1">
              <a:buFont typeface="Wingdings 2" pitchFamily="-112" charset="2"/>
              <a:buNone/>
            </a:pPr>
            <a:endParaRPr lang="fr-FR" sz="2000" dirty="0"/>
          </a:p>
        </p:txBody>
      </p:sp>
      <p:pic>
        <p:nvPicPr>
          <p:cNvPr id="5" name="Picture 8" descr="E:\IMAGES tp MYCO\C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0664" y="3933328"/>
            <a:ext cx="1809392" cy="24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E:\IMAGES tp MYCO\C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2352" y="3933328"/>
            <a:ext cx="1809391" cy="24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5030663" y="6361360"/>
            <a:ext cx="1857375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200" dirty="0">
                <a:latin typeface="+mn-lt"/>
                <a:ea typeface="ＭＳ ゴシック" pitchFamily="-108" charset="-128"/>
              </a:rPr>
              <a:t>Teigne </a:t>
            </a:r>
            <a:r>
              <a:rPr lang="fr-FR" sz="1200" dirty="0" err="1">
                <a:latin typeface="+mn-lt"/>
                <a:ea typeface="ＭＳ ゴシック" pitchFamily="-108" charset="-128"/>
              </a:rPr>
              <a:t>tondante</a:t>
            </a:r>
            <a:r>
              <a:rPr lang="fr-FR" sz="1200" dirty="0">
                <a:latin typeface="+mn-lt"/>
                <a:ea typeface="ＭＳ ゴシック" pitchFamily="-108" charset="-128"/>
              </a:rPr>
              <a:t> à grandes plaques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102351" y="6361360"/>
            <a:ext cx="1857375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200" dirty="0">
                <a:latin typeface="+mn-lt"/>
                <a:ea typeface="ＭＳ ゴシック" pitchFamily="-108" charset="-128"/>
              </a:rPr>
              <a:t>Teigne </a:t>
            </a:r>
            <a:r>
              <a:rPr lang="fr-FR" sz="1200" dirty="0" err="1">
                <a:latin typeface="+mn-lt"/>
                <a:ea typeface="ＭＳ ゴシック" pitchFamily="-108" charset="-128"/>
              </a:rPr>
              <a:t>tondante</a:t>
            </a:r>
            <a:r>
              <a:rPr lang="fr-FR" sz="1200" dirty="0">
                <a:latin typeface="+mn-lt"/>
                <a:ea typeface="ＭＳ ゴシック" pitchFamily="-108" charset="-128"/>
              </a:rPr>
              <a:t> à petites plaques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 des dermatophytes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/>
              <a:t>Traitement local (lésions de la peau glabre peu étendues/peu nombreuses, onyxis distal)</a:t>
            </a:r>
          </a:p>
          <a:p>
            <a:pPr marL="0" indent="0">
              <a:buNone/>
            </a:pPr>
            <a:r>
              <a:rPr lang="fr-FR" dirty="0"/>
              <a:t>– </a:t>
            </a:r>
            <a:r>
              <a:rPr lang="fr-FR" dirty="0" err="1"/>
              <a:t>Amorolfine</a:t>
            </a:r>
            <a:r>
              <a:rPr lang="fr-FR" dirty="0"/>
              <a:t> (</a:t>
            </a:r>
            <a:r>
              <a:rPr lang="fr-FR" dirty="0" err="1"/>
              <a:t>Locéryl</a:t>
            </a:r>
            <a:r>
              <a:rPr lang="fr-FR" dirty="0"/>
              <a:t>*)</a:t>
            </a:r>
          </a:p>
          <a:p>
            <a:pPr marL="0" indent="0">
              <a:buNone/>
            </a:pPr>
            <a:r>
              <a:rPr lang="fr-FR" dirty="0"/>
              <a:t>– </a:t>
            </a:r>
            <a:r>
              <a:rPr lang="fr-FR" dirty="0" err="1"/>
              <a:t>Cyclopirox</a:t>
            </a:r>
            <a:r>
              <a:rPr lang="fr-FR" dirty="0"/>
              <a:t> (</a:t>
            </a:r>
            <a:r>
              <a:rPr lang="fr-FR" dirty="0" err="1"/>
              <a:t>Mycoster</a:t>
            </a:r>
            <a:r>
              <a:rPr lang="fr-FR" dirty="0"/>
              <a:t>*)</a:t>
            </a:r>
          </a:p>
          <a:p>
            <a:pPr marL="0" indent="0">
              <a:buNone/>
            </a:pPr>
            <a:r>
              <a:rPr lang="fr-FR" dirty="0"/>
              <a:t>– </a:t>
            </a:r>
            <a:r>
              <a:rPr lang="fr-FR" dirty="0" err="1"/>
              <a:t>Bifonazole</a:t>
            </a:r>
            <a:r>
              <a:rPr lang="fr-FR" dirty="0"/>
              <a:t> + urée (</a:t>
            </a:r>
            <a:r>
              <a:rPr lang="fr-FR" dirty="0" err="1"/>
              <a:t>Amycor-Onychoset</a:t>
            </a:r>
            <a:r>
              <a:rPr lang="fr-FR" dirty="0"/>
              <a:t>*)</a:t>
            </a:r>
          </a:p>
          <a:p>
            <a:pPr marL="0" indent="0">
              <a:buNone/>
            </a:pPr>
            <a:r>
              <a:rPr lang="fr-FR" dirty="0"/>
              <a:t>– </a:t>
            </a:r>
            <a:r>
              <a:rPr lang="fr-FR" dirty="0" err="1"/>
              <a:t>Terbinafine</a:t>
            </a:r>
            <a:r>
              <a:rPr lang="fr-FR" dirty="0"/>
              <a:t> (</a:t>
            </a:r>
            <a:r>
              <a:rPr lang="fr-FR" dirty="0" err="1"/>
              <a:t>Lamisil</a:t>
            </a:r>
            <a:r>
              <a:rPr lang="fr-FR" dirty="0"/>
              <a:t>*) durée de Tt la plus courte (2 </a:t>
            </a:r>
            <a:r>
              <a:rPr lang="fr-FR" dirty="0" err="1"/>
              <a:t>sem</a:t>
            </a:r>
            <a:r>
              <a:rPr lang="fr-FR" dirty="0"/>
              <a:t>)</a:t>
            </a:r>
          </a:p>
          <a:p>
            <a:pPr marL="0" indent="0">
              <a:buNone/>
            </a:pPr>
            <a:r>
              <a:rPr lang="fr-FR" dirty="0"/>
              <a:t>• Traitement général (teignes, onyxis, lésions étendues ou multiples)</a:t>
            </a:r>
          </a:p>
          <a:p>
            <a:pPr marL="0" indent="0">
              <a:buNone/>
            </a:pPr>
            <a:r>
              <a:rPr lang="fr-FR" dirty="0"/>
              <a:t>– </a:t>
            </a:r>
            <a:r>
              <a:rPr lang="fr-FR" dirty="0" err="1"/>
              <a:t>Terbinafine</a:t>
            </a:r>
            <a:r>
              <a:rPr lang="fr-FR" dirty="0"/>
              <a:t> (</a:t>
            </a:r>
            <a:r>
              <a:rPr lang="fr-FR" dirty="0" err="1"/>
              <a:t>Lamisil</a:t>
            </a:r>
            <a:r>
              <a:rPr lang="fr-FR" dirty="0"/>
              <a:t>*): teignes, onyxis proximal, lésions de la peau glabre étendues/nombreuses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Traitement des teignes : </a:t>
            </a:r>
            <a:br>
              <a:rPr lang="fr-FR" dirty="0"/>
            </a:br>
            <a:r>
              <a:rPr lang="fr-FR" dirty="0"/>
              <a:t>mesures additives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34425"/>
            <a:ext cx="8229600" cy="4364147"/>
          </a:xfrm>
        </p:spPr>
        <p:txBody>
          <a:bodyPr>
            <a:noAutofit/>
          </a:bodyPr>
          <a:lstStyle/>
          <a:p>
            <a:r>
              <a:rPr lang="fr-FR" sz="2400" dirty="0">
                <a:solidFill>
                  <a:schemeClr val="accent1"/>
                </a:solidFill>
              </a:rPr>
              <a:t>Dégagement aux ciseaux </a:t>
            </a:r>
            <a:r>
              <a:rPr lang="fr-FR" sz="2400" dirty="0"/>
              <a:t>(mieux que le rasage) des zones infectées et de leur périphérie, </a:t>
            </a:r>
          </a:p>
          <a:p>
            <a:r>
              <a:rPr lang="fr-FR" sz="2400" dirty="0" err="1">
                <a:solidFill>
                  <a:schemeClr val="accent1"/>
                </a:solidFill>
              </a:rPr>
              <a:t>Détressage</a:t>
            </a:r>
            <a:r>
              <a:rPr lang="fr-FR" sz="2400" dirty="0"/>
              <a:t> des nattes africaines ;</a:t>
            </a:r>
          </a:p>
          <a:p>
            <a:r>
              <a:rPr lang="fr-FR" sz="2400" dirty="0">
                <a:solidFill>
                  <a:schemeClr val="accent1"/>
                </a:solidFill>
              </a:rPr>
              <a:t>Antiseptique</a:t>
            </a:r>
            <a:r>
              <a:rPr lang="fr-FR" sz="2400" dirty="0"/>
              <a:t> dans les formes surinfectées;</a:t>
            </a:r>
          </a:p>
          <a:p>
            <a:r>
              <a:rPr lang="fr-FR" sz="2400" dirty="0" err="1">
                <a:solidFill>
                  <a:schemeClr val="accent1"/>
                </a:solidFill>
              </a:rPr>
              <a:t>Kératolytique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/>
              <a:t>dans les formes croûteuses ;</a:t>
            </a:r>
          </a:p>
          <a:p>
            <a:r>
              <a:rPr lang="fr-FR" sz="2400" dirty="0">
                <a:solidFill>
                  <a:schemeClr val="accent1"/>
                </a:solidFill>
              </a:rPr>
              <a:t>Désinfection</a:t>
            </a:r>
            <a:r>
              <a:rPr lang="fr-FR" sz="2400" dirty="0"/>
              <a:t> des bonnet, cagoule, peigne, brosse, tondeuse, à l'aide d'une poudre antifongique ;</a:t>
            </a:r>
          </a:p>
          <a:p>
            <a:r>
              <a:rPr lang="fr-FR" sz="2400" dirty="0"/>
              <a:t>Si agent fongique anthropophile, </a:t>
            </a:r>
            <a:r>
              <a:rPr lang="fr-FR" sz="2400" dirty="0">
                <a:solidFill>
                  <a:schemeClr val="accent1"/>
                </a:solidFill>
              </a:rPr>
              <a:t>examiner toute la famille </a:t>
            </a:r>
            <a:r>
              <a:rPr lang="fr-FR" sz="2400" dirty="0"/>
              <a:t>(ou la classe) et traiter simultanément tous les membres atteints traités</a:t>
            </a:r>
          </a:p>
          <a:p>
            <a:r>
              <a:rPr lang="fr-FR" sz="2400" dirty="0"/>
              <a:t>Si agent zoophile, </a:t>
            </a:r>
            <a:r>
              <a:rPr lang="fr-FR" sz="2400" dirty="0">
                <a:solidFill>
                  <a:schemeClr val="accent1"/>
                </a:solidFill>
              </a:rPr>
              <a:t>traiter l'animal</a:t>
            </a:r>
          </a:p>
        </p:txBody>
      </p:sp>
    </p:spTree>
    <p:extLst>
      <p:ext uri="{BB962C8B-B14F-4D97-AF65-F5344CB8AC3E}">
        <p14:creationId xmlns:p14="http://schemas.microsoft.com/office/powerpoint/2010/main" val="16189070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60" y="15600"/>
            <a:ext cx="8689982" cy="611667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87145" y="5697484"/>
            <a:ext cx="7899655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/>
              <a:t>Brochure à disposition sur le site </a:t>
            </a:r>
            <a:r>
              <a:rPr lang="fr-FR" sz="1600" dirty="0" err="1"/>
              <a:t>gouv</a:t>
            </a:r>
            <a:r>
              <a:rPr lang="fr-FR" sz="1600" dirty="0"/>
              <a:t>. Santé pour les mesures à adopter en cas de teigne en collectivité (http://www.sante.gouv.fr/htm/dossiers/maladie_enfant/38maladie.htm)</a:t>
            </a:r>
          </a:p>
          <a:p>
            <a:r>
              <a:rPr lang="fr-FR" sz="1600" dirty="0"/>
              <a:t>Une restriction : exclusion des compétitions chez les sportifs atteints de teigne et de lésions cutanées</a:t>
            </a:r>
          </a:p>
        </p:txBody>
      </p:sp>
    </p:spTree>
    <p:extLst>
      <p:ext uri="{BB962C8B-B14F-4D97-AF65-F5344CB8AC3E}">
        <p14:creationId xmlns:p14="http://schemas.microsoft.com/office/powerpoint/2010/main" val="2962868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4</a:t>
            </a:r>
          </a:p>
        </p:txBody>
      </p:sp>
      <p:pic>
        <p:nvPicPr>
          <p:cNvPr id="66564" name="Picture 4" descr="tonsurans 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6689" y="1364389"/>
            <a:ext cx="5011271" cy="416160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" y="5525998"/>
            <a:ext cx="82296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fr-FR" dirty="0"/>
              <a:t>Un jeune garçon de 13 ans consulte en </a:t>
            </a:r>
            <a:r>
              <a:rPr lang="fr-FR" dirty="0" err="1"/>
              <a:t>dermato-mycologie</a:t>
            </a:r>
            <a:r>
              <a:rPr lang="fr-FR" dirty="0"/>
              <a:t> pour des petites plaques alopéciques du cuir chevelu et autour des cheveux apparues depuis 2 mois. L’enfant fait du judo et la maman explique que le cousin a les mêmes lésions. Le reste de  l’examen clinique est normal.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T. </a:t>
            </a:r>
            <a:r>
              <a:rPr lang="fr-FR" i="1" dirty="0" err="1"/>
              <a:t>tonsurans</a:t>
            </a:r>
            <a:endParaRPr lang="fr-FR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537944" cy="4525963"/>
          </a:xfrm>
        </p:spPr>
        <p:txBody>
          <a:bodyPr>
            <a:normAutofit/>
          </a:bodyPr>
          <a:lstStyle/>
          <a:p>
            <a:r>
              <a:rPr lang="fr-FR" dirty="0" err="1"/>
              <a:t>Dermatophyte</a:t>
            </a:r>
            <a:r>
              <a:rPr lang="fr-FR" dirty="0"/>
              <a:t> anthropophile cosmopolite</a:t>
            </a:r>
          </a:p>
          <a:p>
            <a:r>
              <a:rPr lang="fr-FR" dirty="0"/>
              <a:t>Ré émerge en France </a:t>
            </a:r>
          </a:p>
          <a:p>
            <a:r>
              <a:rPr lang="fr-FR" dirty="0"/>
              <a:t>Agent principal </a:t>
            </a:r>
          </a:p>
          <a:p>
            <a:pPr lvl="1"/>
            <a:r>
              <a:rPr lang="fr-FR" dirty="0"/>
              <a:t>des teignes « à petites plaques »</a:t>
            </a:r>
          </a:p>
          <a:p>
            <a:pPr lvl="1"/>
            <a:r>
              <a:rPr lang="fr-FR" dirty="0" err="1"/>
              <a:t>Epidermophyties</a:t>
            </a:r>
            <a:r>
              <a:rPr lang="fr-FR" dirty="0"/>
              <a:t> (</a:t>
            </a:r>
            <a:r>
              <a:rPr lang="fr-FR" dirty="0">
                <a:solidFill>
                  <a:schemeClr val="accent1"/>
                </a:solidFill>
              </a:rPr>
              <a:t>milieu du judo et de la lutte, petites épidémies en milieu sportif , porteur sains </a:t>
            </a:r>
            <a:r>
              <a:rPr lang="fr-FR" dirty="0"/>
              <a:t>?)</a:t>
            </a:r>
          </a:p>
          <a:p>
            <a:r>
              <a:rPr lang="fr-FR" dirty="0"/>
              <a:t>Rares agents d’onyxis</a:t>
            </a: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/>
              <a:t>Pouvoir infectieux de </a:t>
            </a:r>
            <a:r>
              <a:rPr lang="fr-FR" sz="3600" i="1"/>
              <a:t>T. tonsurans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Important ++</a:t>
            </a:r>
          </a:p>
          <a:p>
            <a:r>
              <a:rPr lang="fr-FR" dirty="0"/>
              <a:t>Transmission interhumaine ++</a:t>
            </a:r>
          </a:p>
          <a:p>
            <a:r>
              <a:rPr lang="fr-FR" i="1" dirty="0"/>
              <a:t>T. </a:t>
            </a:r>
            <a:r>
              <a:rPr lang="fr-FR" i="1" dirty="0" err="1"/>
              <a:t>tonsurans</a:t>
            </a:r>
            <a:r>
              <a:rPr lang="fr-FR" dirty="0"/>
              <a:t> peut être cultivé à partir de peignes, de brosses, de literie, de vêtements, de meubles et de siège.</a:t>
            </a:r>
          </a:p>
          <a:p>
            <a:pPr lvl="1"/>
            <a:r>
              <a:rPr lang="fr-FR" dirty="0"/>
              <a:t>Ex. Poupée mascotte d’une classe</a:t>
            </a:r>
          </a:p>
          <a:p>
            <a:r>
              <a:rPr lang="fr-FR" dirty="0"/>
              <a:t>Dans la famille des enfants atteints, </a:t>
            </a:r>
          </a:p>
          <a:p>
            <a:pPr lvl="1"/>
            <a:r>
              <a:rPr lang="fr-FR" dirty="0"/>
              <a:t>30% des parents et grands-parents sont porteurs du champignon.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382587"/>
            <a:ext cx="7696200" cy="1751013"/>
          </a:xfrm>
        </p:spPr>
        <p:txBody>
          <a:bodyPr/>
          <a:lstStyle/>
          <a:p>
            <a:pPr algn="ctr"/>
            <a:r>
              <a:rPr lang="fr-FR" sz="3200" dirty="0"/>
              <a:t>Epidémie chez les judokas du pôle France d’Orléans entre sept 2004 et Juin 2005 </a:t>
            </a:r>
            <a:br>
              <a:rPr lang="fr-FR" sz="3200" dirty="0"/>
            </a:br>
            <a:endParaRPr lang="fr-FR" sz="3200" dirty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14623"/>
            <a:ext cx="5746898" cy="4497388"/>
          </a:xfrm>
        </p:spPr>
        <p:txBody>
          <a:bodyPr>
            <a:normAutofit lnSpcReduction="10000"/>
          </a:bodyPr>
          <a:lstStyle/>
          <a:p>
            <a:r>
              <a:rPr lang="fr-FR" sz="2400" dirty="0"/>
              <a:t>113 compétiteurs, 18 </a:t>
            </a:r>
            <a:r>
              <a:rPr lang="fr-FR" sz="2400" dirty="0" err="1"/>
              <a:t>encadrants</a:t>
            </a:r>
            <a:endParaRPr lang="fr-FR" sz="2400" dirty="0"/>
          </a:p>
          <a:p>
            <a:r>
              <a:rPr lang="fr-FR" sz="2400" dirty="0"/>
              <a:t>97 consultations : 74 épisodes de lésions actives </a:t>
            </a:r>
          </a:p>
          <a:p>
            <a:pPr lvl="1"/>
            <a:r>
              <a:rPr lang="fr-FR" sz="2000" dirty="0"/>
              <a:t>51 </a:t>
            </a:r>
            <a:r>
              <a:rPr lang="fr-FR" sz="2000" dirty="0" err="1"/>
              <a:t>primoinfections</a:t>
            </a:r>
            <a:r>
              <a:rPr lang="fr-FR" sz="2000" dirty="0"/>
              <a:t>, 21 </a:t>
            </a:r>
            <a:r>
              <a:rPr lang="fr-FR" sz="2000" dirty="0" err="1"/>
              <a:t>recontaminations</a:t>
            </a:r>
            <a:r>
              <a:rPr lang="fr-FR" sz="2000" dirty="0"/>
              <a:t>.</a:t>
            </a:r>
          </a:p>
          <a:p>
            <a:r>
              <a:rPr lang="fr-FR" sz="2400" dirty="0"/>
              <a:t>Nombre moyen de lésions par judoka : 1.97</a:t>
            </a:r>
          </a:p>
          <a:p>
            <a:r>
              <a:rPr lang="fr-FR" sz="2400" dirty="0"/>
              <a:t>153 lésions cartographiées : </a:t>
            </a:r>
          </a:p>
          <a:p>
            <a:pPr lvl="1"/>
            <a:r>
              <a:rPr lang="fr-FR" sz="2000" dirty="0"/>
              <a:t>av bras 33, thorax 26, CC 24, face et cou 28, bras 14.</a:t>
            </a:r>
          </a:p>
          <a:p>
            <a:r>
              <a:rPr lang="fr-FR" sz="2400" dirty="0"/>
              <a:t>53 cultures positives à </a:t>
            </a:r>
            <a:r>
              <a:rPr lang="fr-FR" sz="2400" i="1" dirty="0"/>
              <a:t>T. </a:t>
            </a:r>
            <a:r>
              <a:rPr lang="fr-FR" sz="2400" i="1" dirty="0" err="1"/>
              <a:t>tonsurans</a:t>
            </a:r>
            <a:r>
              <a:rPr lang="fr-FR" sz="2400" i="1" dirty="0"/>
              <a:t> var </a:t>
            </a:r>
            <a:r>
              <a:rPr lang="fr-FR" sz="2400" i="1" dirty="0" err="1"/>
              <a:t>sulfureum</a:t>
            </a:r>
            <a:endParaRPr lang="fr-FR" sz="2400" i="1" dirty="0"/>
          </a:p>
          <a:p>
            <a:r>
              <a:rPr lang="fr-FR" sz="2400" dirty="0"/>
              <a:t>61/74 chez les cadets/junior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1633</Words>
  <Application>Microsoft Office PowerPoint</Application>
  <PresentationFormat>Affichage à l'écran (4:3)</PresentationFormat>
  <Paragraphs>204</Paragraphs>
  <Slides>53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57" baseType="lpstr">
      <vt:lpstr>Arial</vt:lpstr>
      <vt:lpstr>Calibri</vt:lpstr>
      <vt:lpstr>Wingdings 2</vt:lpstr>
      <vt:lpstr>Thème Office</vt:lpstr>
      <vt:lpstr>Cas clinique 1</vt:lpstr>
      <vt:lpstr>Au laboratoire</vt:lpstr>
      <vt:lpstr>Trichophyton soudanense</vt:lpstr>
      <vt:lpstr>Cas clinique 2</vt:lpstr>
      <vt:lpstr>Teignes tondantes à grandes plaques</vt:lpstr>
      <vt:lpstr>Cas clinique 4</vt:lpstr>
      <vt:lpstr>T. tonsurans</vt:lpstr>
      <vt:lpstr>Pouvoir infectieux de T. tonsurans</vt:lpstr>
      <vt:lpstr>Epidémie chez les judokas du pôle France d’Orléans entre sept 2004 et Juin 2005  </vt:lpstr>
      <vt:lpstr>Cas clinique 5</vt:lpstr>
      <vt:lpstr>Les responsables!</vt:lpstr>
      <vt:lpstr>Dermatophytes zoophiles Microsporum canis ++</vt:lpstr>
      <vt:lpstr>Traitement épidermophyties</vt:lpstr>
      <vt:lpstr>Cas clinique 6</vt:lpstr>
      <vt:lpstr>Cas clinique 7</vt:lpstr>
      <vt:lpstr>T. rubrum</vt:lpstr>
      <vt:lpstr>Présentation PowerPoint</vt:lpstr>
      <vt:lpstr>Epidermophyties des plis (intertrigos)</vt:lpstr>
      <vt:lpstr>Cas clinique 9</vt:lpstr>
      <vt:lpstr>Dermatophytoses du pied</vt:lpstr>
      <vt:lpstr>Trichophyton mentagrophytes var interdigitale</vt:lpstr>
      <vt:lpstr>Où peut on se contaminer?</vt:lpstr>
      <vt:lpstr>Présentation PowerPoint</vt:lpstr>
      <vt:lpstr>Histoire de la contamination </vt:lpstr>
      <vt:lpstr>Présentation PowerPoint</vt:lpstr>
      <vt:lpstr> </vt:lpstr>
      <vt:lpstr>Présentation PowerPoint</vt:lpstr>
      <vt:lpstr> </vt:lpstr>
      <vt:lpstr>Présentation PowerPoint</vt:lpstr>
      <vt:lpstr>Présentation PowerPoint</vt:lpstr>
      <vt:lpstr>Les onychomycoses</vt:lpstr>
      <vt:lpstr>Onychomycose</vt:lpstr>
      <vt:lpstr>Atteinte latéro distale</vt:lpstr>
      <vt:lpstr>Présentation PowerPoint</vt:lpstr>
      <vt:lpstr>Réduction de la zone parasitée (mécanique ou chimique)</vt:lpstr>
      <vt:lpstr>Topiques ou solutions filmogènes</vt:lpstr>
      <vt:lpstr>Dans les atteintes sévères :  association triple  onycholyse + topique + traitement systémique</vt:lpstr>
      <vt:lpstr>Présentation PowerPoint</vt:lpstr>
      <vt:lpstr>Traitement onychomycoses à dermatophytes</vt:lpstr>
      <vt:lpstr>Ordonnance type chez l’adulte</vt:lpstr>
      <vt:lpstr>Mesures associées - Prévention</vt:lpstr>
      <vt:lpstr>Terbinafine, Lamisil®</vt:lpstr>
      <vt:lpstr>Présentation PowerPoint</vt:lpstr>
      <vt:lpstr>Effets secondaires de la terbinafine</vt:lpstr>
      <vt:lpstr>Que dire au patient?</vt:lpstr>
      <vt:lpstr>Présentation PowerPoint</vt:lpstr>
      <vt:lpstr>Présentation PowerPoint</vt:lpstr>
      <vt:lpstr>Présentation PowerPoint</vt:lpstr>
      <vt:lpstr>Physiopathologie </vt:lpstr>
      <vt:lpstr>Physiopathologie (2)</vt:lpstr>
      <vt:lpstr>Traitement des dermatophytes</vt:lpstr>
      <vt:lpstr>Traitement des teignes :  mesures additives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FRANCOISE CHARTIER</dc:creator>
  <cp:lastModifiedBy>Rémy Durand</cp:lastModifiedBy>
  <cp:revision>61</cp:revision>
  <cp:lastPrinted>2017-02-28T13:25:08Z</cp:lastPrinted>
  <dcterms:created xsi:type="dcterms:W3CDTF">2017-02-28T21:45:57Z</dcterms:created>
  <dcterms:modified xsi:type="dcterms:W3CDTF">2024-04-12T13:16:29Z</dcterms:modified>
</cp:coreProperties>
</file>