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9" r:id="rId2"/>
    <p:sldId id="426" r:id="rId3"/>
    <p:sldId id="427" r:id="rId4"/>
    <p:sldId id="425" r:id="rId5"/>
    <p:sldId id="351" r:id="rId6"/>
    <p:sldId id="429" r:id="rId7"/>
    <p:sldId id="353" r:id="rId8"/>
    <p:sldId id="354" r:id="rId9"/>
    <p:sldId id="355" r:id="rId10"/>
    <p:sldId id="362" r:id="rId11"/>
    <p:sldId id="388" r:id="rId12"/>
    <p:sldId id="389" r:id="rId13"/>
    <p:sldId id="391" r:id="rId14"/>
    <p:sldId id="392" r:id="rId15"/>
    <p:sldId id="393" r:id="rId16"/>
    <p:sldId id="394" r:id="rId17"/>
    <p:sldId id="395" r:id="rId18"/>
    <p:sldId id="397" r:id="rId19"/>
    <p:sldId id="396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373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374" r:id="rId48"/>
    <p:sldId id="382" r:id="rId49"/>
    <p:sldId id="428" r:id="rId50"/>
    <p:sldId id="383" r:id="rId51"/>
    <p:sldId id="385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E32BA-700B-423C-8CF2-46CB1CE4363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6F1AB53-4D7F-4E33-8E24-9E4AD875C56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RPIB</a:t>
          </a:r>
          <a:endParaRPr lang="fr-FR" dirty="0"/>
        </a:p>
      </dgm:t>
    </dgm:pt>
    <dgm:pt modelId="{E77B98DD-93D2-4488-8FFF-48A3EC5E3536}" type="parTrans" cxnId="{FAF9597F-37E1-4F44-B6E0-C0433E0BD850}">
      <dgm:prSet/>
      <dgm:spPr/>
      <dgm:t>
        <a:bodyPr/>
        <a:lstStyle/>
        <a:p>
          <a:endParaRPr lang="fr-FR"/>
        </a:p>
      </dgm:t>
    </dgm:pt>
    <dgm:pt modelId="{29D524C2-3F80-4557-ACC7-53938A6B08A5}" type="sibTrans" cxnId="{FAF9597F-37E1-4F44-B6E0-C0433E0BD850}">
      <dgm:prSet/>
      <dgm:spPr/>
      <dgm:t>
        <a:bodyPr/>
        <a:lstStyle/>
        <a:p>
          <a:endParaRPr lang="fr-FR"/>
        </a:p>
      </dgm:t>
    </dgm:pt>
    <dgm:pt modelId="{303BA657-B190-44DF-8ADC-74DC34CC0D1C}">
      <dgm:prSet phldrT="[Texte]"/>
      <dgm:spPr>
        <a:noFill/>
      </dgm:spPr>
      <dgm:t>
        <a:bodyPr/>
        <a:lstStyle/>
        <a:p>
          <a:r>
            <a:rPr lang="fr-FR" dirty="0" smtClean="0"/>
            <a:t>Projet pilote</a:t>
          </a:r>
          <a:endParaRPr lang="fr-FR" dirty="0"/>
        </a:p>
      </dgm:t>
    </dgm:pt>
    <dgm:pt modelId="{21D58FD9-8849-4D65-9CB0-0432241F7627}" type="parTrans" cxnId="{DAF4AB5F-6920-450C-9C07-A1BF64D43B77}">
      <dgm:prSet/>
      <dgm:spPr/>
      <dgm:t>
        <a:bodyPr/>
        <a:lstStyle/>
        <a:p>
          <a:endParaRPr lang="fr-FR"/>
        </a:p>
      </dgm:t>
    </dgm:pt>
    <dgm:pt modelId="{5C127161-EB5B-4806-B319-2A2A875B0494}" type="sibTrans" cxnId="{DAF4AB5F-6920-450C-9C07-A1BF64D43B77}">
      <dgm:prSet/>
      <dgm:spPr/>
      <dgm:t>
        <a:bodyPr/>
        <a:lstStyle/>
        <a:p>
          <a:endParaRPr lang="fr-FR"/>
        </a:p>
      </dgm:t>
    </dgm:pt>
    <dgm:pt modelId="{6703BB7C-225E-40DB-B732-B6AB3E84ED03}">
      <dgm:prSet/>
      <dgm:spPr>
        <a:noFill/>
      </dgm:spPr>
      <dgm:t>
        <a:bodyPr/>
        <a:lstStyle/>
        <a:p>
          <a:r>
            <a:rPr lang="fr-FR" dirty="0" smtClean="0"/>
            <a:t>Résultats</a:t>
          </a:r>
          <a:endParaRPr lang="fr-FR" dirty="0"/>
        </a:p>
      </dgm:t>
    </dgm:pt>
    <dgm:pt modelId="{38D76CAF-2136-4513-A55C-036C5020D7AA}" type="parTrans" cxnId="{3BAEDC19-958F-4AD8-91C8-A04A05EAE1A3}">
      <dgm:prSet/>
      <dgm:spPr/>
      <dgm:t>
        <a:bodyPr/>
        <a:lstStyle/>
        <a:p>
          <a:endParaRPr lang="fr-FR"/>
        </a:p>
      </dgm:t>
    </dgm:pt>
    <dgm:pt modelId="{7193AF65-EA39-4B3E-9BE7-A82FE91776AD}" type="sibTrans" cxnId="{3BAEDC19-958F-4AD8-91C8-A04A05EAE1A3}">
      <dgm:prSet/>
      <dgm:spPr/>
      <dgm:t>
        <a:bodyPr/>
        <a:lstStyle/>
        <a:p>
          <a:endParaRPr lang="fr-FR"/>
        </a:p>
      </dgm:t>
    </dgm:pt>
    <dgm:pt modelId="{E45596E4-A504-4B93-83D5-D5ACB02EDEDD}">
      <dgm:prSet/>
      <dgm:spPr>
        <a:noFill/>
      </dgm:spPr>
      <dgm:t>
        <a:bodyPr/>
        <a:lstStyle/>
        <a:p>
          <a:r>
            <a:rPr lang="fr-FR" dirty="0" smtClean="0"/>
            <a:t>Perspectives</a:t>
          </a:r>
          <a:endParaRPr lang="fr-FR" dirty="0"/>
        </a:p>
      </dgm:t>
    </dgm:pt>
    <dgm:pt modelId="{79A17571-C72D-427C-B440-D9920A267944}" type="parTrans" cxnId="{9B3297F8-1FAD-4E23-9CC8-EFA10F193AA7}">
      <dgm:prSet/>
      <dgm:spPr/>
      <dgm:t>
        <a:bodyPr/>
        <a:lstStyle/>
        <a:p>
          <a:endParaRPr lang="fr-FR"/>
        </a:p>
      </dgm:t>
    </dgm:pt>
    <dgm:pt modelId="{0884EB63-310C-4A3A-ABEF-97920AFE1880}" type="sibTrans" cxnId="{9B3297F8-1FAD-4E23-9CC8-EFA10F193AA7}">
      <dgm:prSet/>
      <dgm:spPr/>
      <dgm:t>
        <a:bodyPr/>
        <a:lstStyle/>
        <a:p>
          <a:endParaRPr lang="fr-FR"/>
        </a:p>
      </dgm:t>
    </dgm:pt>
    <dgm:pt modelId="{6CA4C186-F063-4BD7-8D13-C5C8CD8546E4}">
      <dgm:prSet/>
      <dgm:spPr>
        <a:noFill/>
      </dgm:spPr>
      <dgm:t>
        <a:bodyPr/>
        <a:lstStyle/>
        <a:p>
          <a:r>
            <a:rPr lang="fr-FR" dirty="0" smtClean="0"/>
            <a:t>Conclusion</a:t>
          </a:r>
          <a:endParaRPr lang="fr-FR" dirty="0"/>
        </a:p>
      </dgm:t>
    </dgm:pt>
    <dgm:pt modelId="{BFDCD8D8-6742-48BE-A68F-94A679312014}" type="parTrans" cxnId="{779BCA3E-FE4C-472D-92A1-D3AA73E8CD3A}">
      <dgm:prSet/>
      <dgm:spPr/>
      <dgm:t>
        <a:bodyPr/>
        <a:lstStyle/>
        <a:p>
          <a:endParaRPr lang="fr-FR"/>
        </a:p>
      </dgm:t>
    </dgm:pt>
    <dgm:pt modelId="{3A9A7856-E62E-47C7-A847-E5B68666CB75}" type="sibTrans" cxnId="{779BCA3E-FE4C-472D-92A1-D3AA73E8CD3A}">
      <dgm:prSet/>
      <dgm:spPr/>
      <dgm:t>
        <a:bodyPr/>
        <a:lstStyle/>
        <a:p>
          <a:endParaRPr lang="fr-FR"/>
        </a:p>
      </dgm:t>
    </dgm:pt>
    <dgm:pt modelId="{719A55BC-A68F-495A-8090-D19FD62AAA02}" type="pres">
      <dgm:prSet presAssocID="{EC2E32BA-700B-423C-8CF2-46CB1CE4363F}" presName="Name0" presStyleCnt="0">
        <dgm:presLayoutVars>
          <dgm:dir/>
          <dgm:resizeHandles val="exact"/>
        </dgm:presLayoutVars>
      </dgm:prSet>
      <dgm:spPr/>
    </dgm:pt>
    <dgm:pt modelId="{67EC766D-4A90-451A-B0E8-91B511A2F458}" type="pres">
      <dgm:prSet presAssocID="{16F1AB53-4D7F-4E33-8E24-9E4AD875C56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179929-94C6-4EA7-A619-F14746111F39}" type="pres">
      <dgm:prSet presAssocID="{29D524C2-3F80-4557-ACC7-53938A6B08A5}" presName="parSpace" presStyleCnt="0"/>
      <dgm:spPr/>
    </dgm:pt>
    <dgm:pt modelId="{87BF0432-E6C3-4967-9D0E-9D6D94C45E11}" type="pres">
      <dgm:prSet presAssocID="{303BA657-B190-44DF-8ADC-74DC34CC0D1C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1B9033-1092-4DC7-82AC-BA32497ED724}" type="pres">
      <dgm:prSet presAssocID="{5C127161-EB5B-4806-B319-2A2A875B0494}" presName="parSpace" presStyleCnt="0"/>
      <dgm:spPr/>
    </dgm:pt>
    <dgm:pt modelId="{40B2E546-39BD-4976-91FD-5462B5939BC2}" type="pres">
      <dgm:prSet presAssocID="{6703BB7C-225E-40DB-B732-B6AB3E84ED0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9A4E56-6A61-4849-9563-5D55673470D1}" type="pres">
      <dgm:prSet presAssocID="{7193AF65-EA39-4B3E-9BE7-A82FE91776AD}" presName="parSpace" presStyleCnt="0"/>
      <dgm:spPr/>
    </dgm:pt>
    <dgm:pt modelId="{167D4424-9330-48EC-8877-0C34B098B51A}" type="pres">
      <dgm:prSet presAssocID="{E45596E4-A504-4B93-83D5-D5ACB02EDEDD}" presName="parTxOnly" presStyleLbl="node1" presStyleIdx="3" presStyleCnt="5" custLinFactNeighborX="-81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D8B69-BCF2-405A-941A-0DB0FB80DA67}" type="pres">
      <dgm:prSet presAssocID="{0884EB63-310C-4A3A-ABEF-97920AFE1880}" presName="parSpace" presStyleCnt="0"/>
      <dgm:spPr/>
    </dgm:pt>
    <dgm:pt modelId="{8766CB7A-0A0C-41C9-9914-14DEBDF53D80}" type="pres">
      <dgm:prSet presAssocID="{6CA4C186-F063-4BD7-8D13-C5C8CD8546E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3C4B15-7858-48EA-B830-6839E1ABC4B3}" type="presOf" srcId="{303BA657-B190-44DF-8ADC-74DC34CC0D1C}" destId="{87BF0432-E6C3-4967-9D0E-9D6D94C45E11}" srcOrd="0" destOrd="0" presId="urn:microsoft.com/office/officeart/2005/8/layout/hChevron3"/>
    <dgm:cxn modelId="{779BCA3E-FE4C-472D-92A1-D3AA73E8CD3A}" srcId="{EC2E32BA-700B-423C-8CF2-46CB1CE4363F}" destId="{6CA4C186-F063-4BD7-8D13-C5C8CD8546E4}" srcOrd="4" destOrd="0" parTransId="{BFDCD8D8-6742-48BE-A68F-94A679312014}" sibTransId="{3A9A7856-E62E-47C7-A847-E5B68666CB75}"/>
    <dgm:cxn modelId="{DAF4AB5F-6920-450C-9C07-A1BF64D43B77}" srcId="{EC2E32BA-700B-423C-8CF2-46CB1CE4363F}" destId="{303BA657-B190-44DF-8ADC-74DC34CC0D1C}" srcOrd="1" destOrd="0" parTransId="{21D58FD9-8849-4D65-9CB0-0432241F7627}" sibTransId="{5C127161-EB5B-4806-B319-2A2A875B0494}"/>
    <dgm:cxn modelId="{FAF9597F-37E1-4F44-B6E0-C0433E0BD850}" srcId="{EC2E32BA-700B-423C-8CF2-46CB1CE4363F}" destId="{16F1AB53-4D7F-4E33-8E24-9E4AD875C560}" srcOrd="0" destOrd="0" parTransId="{E77B98DD-93D2-4488-8FFF-48A3EC5E3536}" sibTransId="{29D524C2-3F80-4557-ACC7-53938A6B08A5}"/>
    <dgm:cxn modelId="{F89FBCC6-1D52-41E6-9DD0-69998F949222}" type="presOf" srcId="{6703BB7C-225E-40DB-B732-B6AB3E84ED03}" destId="{40B2E546-39BD-4976-91FD-5462B5939BC2}" srcOrd="0" destOrd="0" presId="urn:microsoft.com/office/officeart/2005/8/layout/hChevron3"/>
    <dgm:cxn modelId="{9B3297F8-1FAD-4E23-9CC8-EFA10F193AA7}" srcId="{EC2E32BA-700B-423C-8CF2-46CB1CE4363F}" destId="{E45596E4-A504-4B93-83D5-D5ACB02EDEDD}" srcOrd="3" destOrd="0" parTransId="{79A17571-C72D-427C-B440-D9920A267944}" sibTransId="{0884EB63-310C-4A3A-ABEF-97920AFE1880}"/>
    <dgm:cxn modelId="{3BAEDC19-958F-4AD8-91C8-A04A05EAE1A3}" srcId="{EC2E32BA-700B-423C-8CF2-46CB1CE4363F}" destId="{6703BB7C-225E-40DB-B732-B6AB3E84ED03}" srcOrd="2" destOrd="0" parTransId="{38D76CAF-2136-4513-A55C-036C5020D7AA}" sibTransId="{7193AF65-EA39-4B3E-9BE7-A82FE91776AD}"/>
    <dgm:cxn modelId="{1733644C-9EC0-4603-94E4-2521A0537F02}" type="presOf" srcId="{E45596E4-A504-4B93-83D5-D5ACB02EDEDD}" destId="{167D4424-9330-48EC-8877-0C34B098B51A}" srcOrd="0" destOrd="0" presId="urn:microsoft.com/office/officeart/2005/8/layout/hChevron3"/>
    <dgm:cxn modelId="{4C976D50-8EAA-468D-ADA8-3862BEBFA982}" type="presOf" srcId="{EC2E32BA-700B-423C-8CF2-46CB1CE4363F}" destId="{719A55BC-A68F-495A-8090-D19FD62AAA02}" srcOrd="0" destOrd="0" presId="urn:microsoft.com/office/officeart/2005/8/layout/hChevron3"/>
    <dgm:cxn modelId="{2BAD49AD-B81D-41A2-B1AF-81DA800F8C26}" type="presOf" srcId="{6CA4C186-F063-4BD7-8D13-C5C8CD8546E4}" destId="{8766CB7A-0A0C-41C9-9914-14DEBDF53D80}" srcOrd="0" destOrd="0" presId="urn:microsoft.com/office/officeart/2005/8/layout/hChevron3"/>
    <dgm:cxn modelId="{DEEC6F40-E077-4249-9308-7B8CD8D0C048}" type="presOf" srcId="{16F1AB53-4D7F-4E33-8E24-9E4AD875C560}" destId="{67EC766D-4A90-451A-B0E8-91B511A2F458}" srcOrd="0" destOrd="0" presId="urn:microsoft.com/office/officeart/2005/8/layout/hChevron3"/>
    <dgm:cxn modelId="{7E7C1A2D-9B3E-48D8-B073-EDF96B5446C1}" type="presParOf" srcId="{719A55BC-A68F-495A-8090-D19FD62AAA02}" destId="{67EC766D-4A90-451A-B0E8-91B511A2F458}" srcOrd="0" destOrd="0" presId="urn:microsoft.com/office/officeart/2005/8/layout/hChevron3"/>
    <dgm:cxn modelId="{294D11FD-D22E-443E-8A39-40942B3F7DF1}" type="presParOf" srcId="{719A55BC-A68F-495A-8090-D19FD62AAA02}" destId="{28179929-94C6-4EA7-A619-F14746111F39}" srcOrd="1" destOrd="0" presId="urn:microsoft.com/office/officeart/2005/8/layout/hChevron3"/>
    <dgm:cxn modelId="{43046957-89CB-433D-8A02-D94FC42694CD}" type="presParOf" srcId="{719A55BC-A68F-495A-8090-D19FD62AAA02}" destId="{87BF0432-E6C3-4967-9D0E-9D6D94C45E11}" srcOrd="2" destOrd="0" presId="urn:microsoft.com/office/officeart/2005/8/layout/hChevron3"/>
    <dgm:cxn modelId="{58C020BD-0F87-443B-A752-844E4C5107D4}" type="presParOf" srcId="{719A55BC-A68F-495A-8090-D19FD62AAA02}" destId="{551B9033-1092-4DC7-82AC-BA32497ED724}" srcOrd="3" destOrd="0" presId="urn:microsoft.com/office/officeart/2005/8/layout/hChevron3"/>
    <dgm:cxn modelId="{FAABE892-6068-454C-81AF-22E152C89766}" type="presParOf" srcId="{719A55BC-A68F-495A-8090-D19FD62AAA02}" destId="{40B2E546-39BD-4976-91FD-5462B5939BC2}" srcOrd="4" destOrd="0" presId="urn:microsoft.com/office/officeart/2005/8/layout/hChevron3"/>
    <dgm:cxn modelId="{4DCE92BF-E64F-4174-BC56-FA3B6EFB52FA}" type="presParOf" srcId="{719A55BC-A68F-495A-8090-D19FD62AAA02}" destId="{C79A4E56-6A61-4849-9563-5D55673470D1}" srcOrd="5" destOrd="0" presId="urn:microsoft.com/office/officeart/2005/8/layout/hChevron3"/>
    <dgm:cxn modelId="{E2EF2E2F-6E37-4786-BA7F-6119DC701D32}" type="presParOf" srcId="{719A55BC-A68F-495A-8090-D19FD62AAA02}" destId="{167D4424-9330-48EC-8877-0C34B098B51A}" srcOrd="6" destOrd="0" presId="urn:microsoft.com/office/officeart/2005/8/layout/hChevron3"/>
    <dgm:cxn modelId="{EBCE137B-2D6F-42A3-9F6B-E9CAFB84143D}" type="presParOf" srcId="{719A55BC-A68F-495A-8090-D19FD62AAA02}" destId="{D0ED8B69-BCF2-405A-941A-0DB0FB80DA67}" srcOrd="7" destOrd="0" presId="urn:microsoft.com/office/officeart/2005/8/layout/hChevron3"/>
    <dgm:cxn modelId="{2BF5CD61-27CD-4473-8620-38B81F13EDE2}" type="presParOf" srcId="{719A55BC-A68F-495A-8090-D19FD62AAA02}" destId="{8766CB7A-0A0C-41C9-9914-14DEBDF53D8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7BF80-623C-4801-A92E-5CAB0E33A571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94F5D9BE-E2A7-411C-9A06-290F9E41EDFA}">
      <dgm:prSet phldrT="[Texte]"/>
      <dgm:spPr/>
      <dgm:t>
        <a:bodyPr/>
        <a:lstStyle/>
        <a:p>
          <a:r>
            <a:rPr lang="fr-FR" dirty="0" smtClean="0"/>
            <a:t>Dépendance</a:t>
          </a:r>
          <a:endParaRPr lang="fr-FR" dirty="0"/>
        </a:p>
      </dgm:t>
    </dgm:pt>
    <dgm:pt modelId="{0FCDC734-8348-443F-B30B-6D2FB118C142}" type="parTrans" cxnId="{8FD82407-574B-43BA-9971-CB8D6DF9E9F9}">
      <dgm:prSet/>
      <dgm:spPr/>
      <dgm:t>
        <a:bodyPr/>
        <a:lstStyle/>
        <a:p>
          <a:endParaRPr lang="fr-FR"/>
        </a:p>
      </dgm:t>
    </dgm:pt>
    <dgm:pt modelId="{848B80C7-8010-4F67-BC18-4CF5552F88F0}" type="sibTrans" cxnId="{8FD82407-574B-43BA-9971-CB8D6DF9E9F9}">
      <dgm:prSet/>
      <dgm:spPr/>
      <dgm:t>
        <a:bodyPr/>
        <a:lstStyle/>
        <a:p>
          <a:endParaRPr lang="fr-FR"/>
        </a:p>
      </dgm:t>
    </dgm:pt>
    <dgm:pt modelId="{2995F0C8-AF8C-448B-B7AE-9AA54E15B430}">
      <dgm:prSet phldrT="[Texte]"/>
      <dgm:spPr/>
      <dgm:t>
        <a:bodyPr/>
        <a:lstStyle/>
        <a:p>
          <a:r>
            <a:rPr lang="fr-FR" dirty="0" smtClean="0"/>
            <a:t>Risque élevé</a:t>
          </a:r>
          <a:endParaRPr lang="fr-FR" dirty="0"/>
        </a:p>
      </dgm:t>
    </dgm:pt>
    <dgm:pt modelId="{287B9DDF-BAD0-4980-B465-7DC88C5C4225}" type="parTrans" cxnId="{D94EC82F-B607-4F17-8148-613F612C3D23}">
      <dgm:prSet/>
      <dgm:spPr/>
      <dgm:t>
        <a:bodyPr/>
        <a:lstStyle/>
        <a:p>
          <a:endParaRPr lang="fr-FR"/>
        </a:p>
      </dgm:t>
    </dgm:pt>
    <dgm:pt modelId="{2730AB0F-2EC3-4FC1-B666-9AD227DA45FE}" type="sibTrans" cxnId="{D94EC82F-B607-4F17-8148-613F612C3D23}">
      <dgm:prSet/>
      <dgm:spPr/>
      <dgm:t>
        <a:bodyPr/>
        <a:lstStyle/>
        <a:p>
          <a:endParaRPr lang="fr-FR"/>
        </a:p>
      </dgm:t>
    </dgm:pt>
    <dgm:pt modelId="{E5D22D9E-28ED-4C4E-8F4E-7A98E5152038}">
      <dgm:prSet phldrT="[Texte]"/>
      <dgm:spPr/>
      <dgm:t>
        <a:bodyPr/>
        <a:lstStyle/>
        <a:p>
          <a:r>
            <a:rPr lang="fr-FR" dirty="0" smtClean="0"/>
            <a:t>Risque faible</a:t>
          </a:r>
          <a:endParaRPr lang="fr-FR" dirty="0"/>
        </a:p>
      </dgm:t>
    </dgm:pt>
    <dgm:pt modelId="{B68B2784-EF75-4031-848F-F34921FE915C}" type="parTrans" cxnId="{40261297-5BEA-443B-AC1E-AB44CC54CA11}">
      <dgm:prSet/>
      <dgm:spPr/>
      <dgm:t>
        <a:bodyPr/>
        <a:lstStyle/>
        <a:p>
          <a:endParaRPr lang="fr-FR"/>
        </a:p>
      </dgm:t>
    </dgm:pt>
    <dgm:pt modelId="{DA66B842-B46A-4045-A088-3F42070CD95B}" type="sibTrans" cxnId="{40261297-5BEA-443B-AC1E-AB44CC54CA11}">
      <dgm:prSet/>
      <dgm:spPr/>
      <dgm:t>
        <a:bodyPr/>
        <a:lstStyle/>
        <a:p>
          <a:endParaRPr lang="fr-FR"/>
        </a:p>
      </dgm:t>
    </dgm:pt>
    <dgm:pt modelId="{2FFD11BD-3095-4AD2-B410-BC71821B9B34}" type="pres">
      <dgm:prSet presAssocID="{D747BF80-623C-4801-A92E-5CAB0E33A571}" presName="Name0" presStyleCnt="0">
        <dgm:presLayoutVars>
          <dgm:dir/>
          <dgm:animLvl val="lvl"/>
          <dgm:resizeHandles val="exact"/>
        </dgm:presLayoutVars>
      </dgm:prSet>
      <dgm:spPr/>
    </dgm:pt>
    <dgm:pt modelId="{331C849A-3D5E-43BD-B401-233FBEBA9846}" type="pres">
      <dgm:prSet presAssocID="{94F5D9BE-E2A7-411C-9A06-290F9E41EDFA}" presName="Name8" presStyleCnt="0"/>
      <dgm:spPr/>
    </dgm:pt>
    <dgm:pt modelId="{B1ABF777-BE1C-44F5-82CE-F246FA6C03DD}" type="pres">
      <dgm:prSet presAssocID="{94F5D9BE-E2A7-411C-9A06-290F9E41ED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8B0A2C-20E2-41F4-80AC-B3A952485916}" type="pres">
      <dgm:prSet presAssocID="{94F5D9BE-E2A7-411C-9A06-290F9E41ED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28DF40-9915-4692-B848-43CB8A5053A4}" type="pres">
      <dgm:prSet presAssocID="{2995F0C8-AF8C-448B-B7AE-9AA54E15B430}" presName="Name8" presStyleCnt="0"/>
      <dgm:spPr/>
    </dgm:pt>
    <dgm:pt modelId="{C0C5A0DA-F989-4FA1-828F-E3261189890A}" type="pres">
      <dgm:prSet presAssocID="{2995F0C8-AF8C-448B-B7AE-9AA54E15B430}" presName="level" presStyleLbl="node1" presStyleIdx="1" presStyleCnt="3" custLinFactNeighborX="457" custLinFactNeighborY="149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51F2A3-B9F0-4DE6-BB83-068C31702F24}" type="pres">
      <dgm:prSet presAssocID="{2995F0C8-AF8C-448B-B7AE-9AA54E15B4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11E432-9E63-45B4-AB99-BF76681EE992}" type="pres">
      <dgm:prSet presAssocID="{E5D22D9E-28ED-4C4E-8F4E-7A98E5152038}" presName="Name8" presStyleCnt="0"/>
      <dgm:spPr/>
    </dgm:pt>
    <dgm:pt modelId="{114D13AF-62D1-4A33-9152-C5220B21EF9D}" type="pres">
      <dgm:prSet presAssocID="{E5D22D9E-28ED-4C4E-8F4E-7A98E515203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9D5B2A-0026-41FC-A586-EB7562EE9503}" type="pres">
      <dgm:prSet presAssocID="{E5D22D9E-28ED-4C4E-8F4E-7A98E51520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261297-5BEA-443B-AC1E-AB44CC54CA11}" srcId="{D747BF80-623C-4801-A92E-5CAB0E33A571}" destId="{E5D22D9E-28ED-4C4E-8F4E-7A98E5152038}" srcOrd="2" destOrd="0" parTransId="{B68B2784-EF75-4031-848F-F34921FE915C}" sibTransId="{DA66B842-B46A-4045-A088-3F42070CD95B}"/>
    <dgm:cxn modelId="{D94EC82F-B607-4F17-8148-613F612C3D23}" srcId="{D747BF80-623C-4801-A92E-5CAB0E33A571}" destId="{2995F0C8-AF8C-448B-B7AE-9AA54E15B430}" srcOrd="1" destOrd="0" parTransId="{287B9DDF-BAD0-4980-B465-7DC88C5C4225}" sibTransId="{2730AB0F-2EC3-4FC1-B666-9AD227DA45FE}"/>
    <dgm:cxn modelId="{526D95D5-85D1-4186-8A38-360F7CA52029}" type="presOf" srcId="{E5D22D9E-28ED-4C4E-8F4E-7A98E5152038}" destId="{469D5B2A-0026-41FC-A586-EB7562EE9503}" srcOrd="1" destOrd="0" presId="urn:microsoft.com/office/officeart/2005/8/layout/pyramid1"/>
    <dgm:cxn modelId="{712D23A3-2188-4A96-A7C4-AF61A25111C4}" type="presOf" srcId="{94F5D9BE-E2A7-411C-9A06-290F9E41EDFA}" destId="{0F8B0A2C-20E2-41F4-80AC-B3A952485916}" srcOrd="1" destOrd="0" presId="urn:microsoft.com/office/officeart/2005/8/layout/pyramid1"/>
    <dgm:cxn modelId="{95DF5451-94E3-4F60-BBB0-DD0A12CEC13D}" type="presOf" srcId="{D747BF80-623C-4801-A92E-5CAB0E33A571}" destId="{2FFD11BD-3095-4AD2-B410-BC71821B9B34}" srcOrd="0" destOrd="0" presId="urn:microsoft.com/office/officeart/2005/8/layout/pyramid1"/>
    <dgm:cxn modelId="{6DABE954-9542-4219-8717-C565AC7B0D29}" type="presOf" srcId="{2995F0C8-AF8C-448B-B7AE-9AA54E15B430}" destId="{AA51F2A3-B9F0-4DE6-BB83-068C31702F24}" srcOrd="1" destOrd="0" presId="urn:microsoft.com/office/officeart/2005/8/layout/pyramid1"/>
    <dgm:cxn modelId="{A8D4C89C-CB10-4061-897D-649CED2727FA}" type="presOf" srcId="{94F5D9BE-E2A7-411C-9A06-290F9E41EDFA}" destId="{B1ABF777-BE1C-44F5-82CE-F246FA6C03DD}" srcOrd="0" destOrd="0" presId="urn:microsoft.com/office/officeart/2005/8/layout/pyramid1"/>
    <dgm:cxn modelId="{8FD82407-574B-43BA-9971-CB8D6DF9E9F9}" srcId="{D747BF80-623C-4801-A92E-5CAB0E33A571}" destId="{94F5D9BE-E2A7-411C-9A06-290F9E41EDFA}" srcOrd="0" destOrd="0" parTransId="{0FCDC734-8348-443F-B30B-6D2FB118C142}" sibTransId="{848B80C7-8010-4F67-BC18-4CF5552F88F0}"/>
    <dgm:cxn modelId="{0CD90084-36E5-4945-B9A7-CA27ACF38A8D}" type="presOf" srcId="{2995F0C8-AF8C-448B-B7AE-9AA54E15B430}" destId="{C0C5A0DA-F989-4FA1-828F-E3261189890A}" srcOrd="0" destOrd="0" presId="urn:microsoft.com/office/officeart/2005/8/layout/pyramid1"/>
    <dgm:cxn modelId="{3FFE3DEA-F5AA-410D-B133-B121996E4381}" type="presOf" srcId="{E5D22D9E-28ED-4C4E-8F4E-7A98E5152038}" destId="{114D13AF-62D1-4A33-9152-C5220B21EF9D}" srcOrd="0" destOrd="0" presId="urn:microsoft.com/office/officeart/2005/8/layout/pyramid1"/>
    <dgm:cxn modelId="{CB0C8C26-36C9-4289-A905-B2919B09BEF7}" type="presParOf" srcId="{2FFD11BD-3095-4AD2-B410-BC71821B9B34}" destId="{331C849A-3D5E-43BD-B401-233FBEBA9846}" srcOrd="0" destOrd="0" presId="urn:microsoft.com/office/officeart/2005/8/layout/pyramid1"/>
    <dgm:cxn modelId="{AFA44580-3231-4942-8365-3D34EC91D62F}" type="presParOf" srcId="{331C849A-3D5E-43BD-B401-233FBEBA9846}" destId="{B1ABF777-BE1C-44F5-82CE-F246FA6C03DD}" srcOrd="0" destOrd="0" presId="urn:microsoft.com/office/officeart/2005/8/layout/pyramid1"/>
    <dgm:cxn modelId="{76BE6317-E087-4C44-82C9-57EDBAFB85F2}" type="presParOf" srcId="{331C849A-3D5E-43BD-B401-233FBEBA9846}" destId="{0F8B0A2C-20E2-41F4-80AC-B3A952485916}" srcOrd="1" destOrd="0" presId="urn:microsoft.com/office/officeart/2005/8/layout/pyramid1"/>
    <dgm:cxn modelId="{F453665F-5725-429B-9D06-706E0F06B3F0}" type="presParOf" srcId="{2FFD11BD-3095-4AD2-B410-BC71821B9B34}" destId="{D528DF40-9915-4692-B848-43CB8A5053A4}" srcOrd="1" destOrd="0" presId="urn:microsoft.com/office/officeart/2005/8/layout/pyramid1"/>
    <dgm:cxn modelId="{318E8145-AB60-4AA2-9B88-8F5BBB258378}" type="presParOf" srcId="{D528DF40-9915-4692-B848-43CB8A5053A4}" destId="{C0C5A0DA-F989-4FA1-828F-E3261189890A}" srcOrd="0" destOrd="0" presId="urn:microsoft.com/office/officeart/2005/8/layout/pyramid1"/>
    <dgm:cxn modelId="{E0A38E4F-6A18-491A-A26B-D2BD3244B542}" type="presParOf" srcId="{D528DF40-9915-4692-B848-43CB8A5053A4}" destId="{AA51F2A3-B9F0-4DE6-BB83-068C31702F24}" srcOrd="1" destOrd="0" presId="urn:microsoft.com/office/officeart/2005/8/layout/pyramid1"/>
    <dgm:cxn modelId="{B813C0B4-15E2-43C2-81AC-6A35634811A8}" type="presParOf" srcId="{2FFD11BD-3095-4AD2-B410-BC71821B9B34}" destId="{CD11E432-9E63-45B4-AB99-BF76681EE992}" srcOrd="2" destOrd="0" presId="urn:microsoft.com/office/officeart/2005/8/layout/pyramid1"/>
    <dgm:cxn modelId="{795AA736-400D-4D70-9E55-93B3D2E42CED}" type="presParOf" srcId="{CD11E432-9E63-45B4-AB99-BF76681EE992}" destId="{114D13AF-62D1-4A33-9152-C5220B21EF9D}" srcOrd="0" destOrd="0" presId="urn:microsoft.com/office/officeart/2005/8/layout/pyramid1"/>
    <dgm:cxn modelId="{8D8BF111-EB06-4EEB-B131-CDA7B012A380}" type="presParOf" srcId="{CD11E432-9E63-45B4-AB99-BF76681EE992}" destId="{469D5B2A-0026-41FC-A586-EB7562EE95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7531F-AB0C-4F8F-AA29-F98AAF7CA95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4ABB591-9E40-4D91-B360-0EA2B1D92B10}">
      <dgm:prSet phldrT="[Texte]" custT="1"/>
      <dgm:spPr/>
      <dgm:t>
        <a:bodyPr/>
        <a:lstStyle/>
        <a:p>
          <a:r>
            <a:rPr lang="fr-FR" sz="3600" b="1" dirty="0" smtClean="0"/>
            <a:t>partenariat</a:t>
          </a:r>
          <a:endParaRPr lang="fr-FR" sz="3600" b="1" dirty="0"/>
        </a:p>
      </dgm:t>
    </dgm:pt>
    <dgm:pt modelId="{C24C1569-2075-45C3-8703-AC795904A855}" type="parTrans" cxnId="{1132F29D-4F46-4183-850A-0D1BEC159540}">
      <dgm:prSet/>
      <dgm:spPr/>
      <dgm:t>
        <a:bodyPr/>
        <a:lstStyle/>
        <a:p>
          <a:endParaRPr lang="fr-FR"/>
        </a:p>
      </dgm:t>
    </dgm:pt>
    <dgm:pt modelId="{72E4FA25-26D8-41DA-93DD-443296F034C4}" type="sibTrans" cxnId="{1132F29D-4F46-4183-850A-0D1BEC159540}">
      <dgm:prSet/>
      <dgm:spPr/>
      <dgm:t>
        <a:bodyPr/>
        <a:lstStyle/>
        <a:p>
          <a:endParaRPr lang="fr-FR"/>
        </a:p>
      </dgm:t>
    </dgm:pt>
    <dgm:pt modelId="{B9C56CA2-F591-4390-82D4-8FE406DEB6D3}">
      <dgm:prSet phldrT="[Texte]" custT="1"/>
      <dgm:spPr/>
      <dgm:t>
        <a:bodyPr/>
        <a:lstStyle/>
        <a:p>
          <a:r>
            <a:rPr lang="fr-FR" sz="3200" b="1" dirty="0" smtClean="0"/>
            <a:t>altruisme</a:t>
          </a:r>
          <a:endParaRPr lang="fr-FR" sz="3200" b="1" dirty="0"/>
        </a:p>
      </dgm:t>
    </dgm:pt>
    <dgm:pt modelId="{40F2BC86-803A-4359-9F96-8457FA8273E6}" type="parTrans" cxnId="{B7D1BE21-01F4-49C3-A86F-C34D1257A8CF}">
      <dgm:prSet/>
      <dgm:spPr/>
      <dgm:t>
        <a:bodyPr/>
        <a:lstStyle/>
        <a:p>
          <a:endParaRPr lang="fr-FR"/>
        </a:p>
      </dgm:t>
    </dgm:pt>
    <dgm:pt modelId="{B8E21C21-B7F4-4327-82D5-FC9C7E90D32E}" type="sibTrans" cxnId="{B7D1BE21-01F4-49C3-A86F-C34D1257A8CF}">
      <dgm:prSet/>
      <dgm:spPr/>
      <dgm:t>
        <a:bodyPr/>
        <a:lstStyle/>
        <a:p>
          <a:endParaRPr lang="fr-FR"/>
        </a:p>
      </dgm:t>
    </dgm:pt>
    <dgm:pt modelId="{A20789EC-B453-4494-9F91-266743D10A40}">
      <dgm:prSet phldrT="[Texte]" custT="1"/>
      <dgm:spPr/>
      <dgm:t>
        <a:bodyPr/>
        <a:lstStyle/>
        <a:p>
          <a:r>
            <a:rPr lang="fr-FR" sz="3200" b="1" dirty="0" smtClean="0"/>
            <a:t>évocation</a:t>
          </a:r>
          <a:endParaRPr lang="fr-FR" sz="3200" b="1" dirty="0"/>
        </a:p>
      </dgm:t>
    </dgm:pt>
    <dgm:pt modelId="{66139FAE-4A4F-4428-9E80-C9E4033C3235}" type="parTrans" cxnId="{3C34E77E-1472-4557-AD3F-2886BD3C6267}">
      <dgm:prSet/>
      <dgm:spPr/>
      <dgm:t>
        <a:bodyPr/>
        <a:lstStyle/>
        <a:p>
          <a:endParaRPr lang="fr-FR"/>
        </a:p>
      </dgm:t>
    </dgm:pt>
    <dgm:pt modelId="{BF4F7C69-CC02-4E47-88B5-1DF47C451961}" type="sibTrans" cxnId="{3C34E77E-1472-4557-AD3F-2886BD3C6267}">
      <dgm:prSet/>
      <dgm:spPr/>
      <dgm:t>
        <a:bodyPr/>
        <a:lstStyle/>
        <a:p>
          <a:endParaRPr lang="fr-FR"/>
        </a:p>
      </dgm:t>
    </dgm:pt>
    <dgm:pt modelId="{AA36E2F0-FDF0-49C7-9CDA-709601180B56}">
      <dgm:prSet phldrT="[Texte]" custT="1"/>
      <dgm:spPr/>
      <dgm:t>
        <a:bodyPr/>
        <a:lstStyle/>
        <a:p>
          <a:r>
            <a:rPr lang="fr-FR" sz="3200" b="1" dirty="0" smtClean="0"/>
            <a:t>Non jugement</a:t>
          </a:r>
          <a:endParaRPr lang="fr-FR" sz="3200" b="1" dirty="0"/>
        </a:p>
      </dgm:t>
    </dgm:pt>
    <dgm:pt modelId="{0FD8D9B1-C963-4A81-A601-23EDDC14C9F8}" type="parTrans" cxnId="{EEE4426E-BFF6-41F4-980B-3A556584F4D9}">
      <dgm:prSet/>
      <dgm:spPr/>
      <dgm:t>
        <a:bodyPr/>
        <a:lstStyle/>
        <a:p>
          <a:endParaRPr lang="fr-FR"/>
        </a:p>
      </dgm:t>
    </dgm:pt>
    <dgm:pt modelId="{885CB7F6-E41D-4BBC-BA39-FAC9730A2CF2}" type="sibTrans" cxnId="{EEE4426E-BFF6-41F4-980B-3A556584F4D9}">
      <dgm:prSet/>
      <dgm:spPr/>
      <dgm:t>
        <a:bodyPr/>
        <a:lstStyle/>
        <a:p>
          <a:endParaRPr lang="fr-FR"/>
        </a:p>
      </dgm:t>
    </dgm:pt>
    <dgm:pt modelId="{80CC6469-874B-49E0-9A36-05E13EBAFE56}" type="pres">
      <dgm:prSet presAssocID="{5227531F-AB0C-4F8F-AA29-F98AAF7CA95C}" presName="compositeShape" presStyleCnt="0">
        <dgm:presLayoutVars>
          <dgm:chMax val="7"/>
          <dgm:dir/>
          <dgm:resizeHandles val="exact"/>
        </dgm:presLayoutVars>
      </dgm:prSet>
      <dgm:spPr/>
    </dgm:pt>
    <dgm:pt modelId="{43576041-3BC6-4E3A-9F05-F83BE392EB9E}" type="pres">
      <dgm:prSet presAssocID="{54ABB591-9E40-4D91-B360-0EA2B1D92B10}" presName="circ1" presStyleLbl="vennNode1" presStyleIdx="0" presStyleCnt="4" custScaleX="122742" custLinFactNeighborX="-1595" custLinFactNeighborY="4214"/>
      <dgm:spPr/>
      <dgm:t>
        <a:bodyPr/>
        <a:lstStyle/>
        <a:p>
          <a:endParaRPr lang="fr-FR"/>
        </a:p>
      </dgm:t>
    </dgm:pt>
    <dgm:pt modelId="{A4654451-28B1-4BE5-97ED-DCA12682FCD1}" type="pres">
      <dgm:prSet presAssocID="{54ABB591-9E40-4D91-B360-0EA2B1D92B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79CB19-29E9-446A-A06B-9B8E7776A9E2}" type="pres">
      <dgm:prSet presAssocID="{AA36E2F0-FDF0-49C7-9CDA-709601180B56}" presName="circ2" presStyleLbl="vennNode1" presStyleIdx="1" presStyleCnt="4" custScaleX="172264" custLinFactNeighborX="1534"/>
      <dgm:spPr/>
      <dgm:t>
        <a:bodyPr/>
        <a:lstStyle/>
        <a:p>
          <a:endParaRPr lang="fr-FR"/>
        </a:p>
      </dgm:t>
    </dgm:pt>
    <dgm:pt modelId="{E7013ED0-7D49-4338-AB93-74351C8CC9B3}" type="pres">
      <dgm:prSet presAssocID="{AA36E2F0-FDF0-49C7-9CDA-709601180B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C702E4-D9A8-4C5B-ADE3-76F2E837B202}" type="pres">
      <dgm:prSet presAssocID="{B9C56CA2-F591-4390-82D4-8FE406DEB6D3}" presName="circ3" presStyleLbl="vennNode1" presStyleIdx="2" presStyleCnt="4" custLinFactNeighborX="2558" custLinFactNeighborY="-8305"/>
      <dgm:spPr/>
      <dgm:t>
        <a:bodyPr/>
        <a:lstStyle/>
        <a:p>
          <a:endParaRPr lang="fr-FR"/>
        </a:p>
      </dgm:t>
    </dgm:pt>
    <dgm:pt modelId="{D14C6B39-ADC9-410C-920F-4EDBE0C85B40}" type="pres">
      <dgm:prSet presAssocID="{B9C56CA2-F591-4390-82D4-8FE406DEB6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EF928E-BB0C-43D7-909D-A81CB5BF6023}" type="pres">
      <dgm:prSet presAssocID="{A20789EC-B453-4494-9F91-266743D10A40}" presName="circ4" presStyleLbl="vennNode1" presStyleIdx="3" presStyleCnt="4" custScaleX="178643"/>
      <dgm:spPr/>
      <dgm:t>
        <a:bodyPr/>
        <a:lstStyle/>
        <a:p>
          <a:endParaRPr lang="fr-FR"/>
        </a:p>
      </dgm:t>
    </dgm:pt>
    <dgm:pt modelId="{F2C95E7C-8F63-4568-A19F-12678054B37D}" type="pres">
      <dgm:prSet presAssocID="{A20789EC-B453-4494-9F91-266743D10A4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C4E804-32F6-42E2-917A-1B1F3D557BC9}" type="presOf" srcId="{AA36E2F0-FDF0-49C7-9CDA-709601180B56}" destId="{E7013ED0-7D49-4338-AB93-74351C8CC9B3}" srcOrd="1" destOrd="0" presId="urn:microsoft.com/office/officeart/2005/8/layout/venn1"/>
    <dgm:cxn modelId="{4D21A938-7E1C-4F08-A6CC-DA5989E130AB}" type="presOf" srcId="{A20789EC-B453-4494-9F91-266743D10A40}" destId="{F2C95E7C-8F63-4568-A19F-12678054B37D}" srcOrd="1" destOrd="0" presId="urn:microsoft.com/office/officeart/2005/8/layout/venn1"/>
    <dgm:cxn modelId="{109BC553-38C3-4ACB-8A2B-126A701C4B05}" type="presOf" srcId="{54ABB591-9E40-4D91-B360-0EA2B1D92B10}" destId="{A4654451-28B1-4BE5-97ED-DCA12682FCD1}" srcOrd="1" destOrd="0" presId="urn:microsoft.com/office/officeart/2005/8/layout/venn1"/>
    <dgm:cxn modelId="{1CEAD8A0-BC8F-47F8-9AE8-2121C9EE7CF2}" type="presOf" srcId="{54ABB591-9E40-4D91-B360-0EA2B1D92B10}" destId="{43576041-3BC6-4E3A-9F05-F83BE392EB9E}" srcOrd="0" destOrd="0" presId="urn:microsoft.com/office/officeart/2005/8/layout/venn1"/>
    <dgm:cxn modelId="{B7D1BE21-01F4-49C3-A86F-C34D1257A8CF}" srcId="{5227531F-AB0C-4F8F-AA29-F98AAF7CA95C}" destId="{B9C56CA2-F591-4390-82D4-8FE406DEB6D3}" srcOrd="2" destOrd="0" parTransId="{40F2BC86-803A-4359-9F96-8457FA8273E6}" sibTransId="{B8E21C21-B7F4-4327-82D5-FC9C7E90D32E}"/>
    <dgm:cxn modelId="{EEE4426E-BFF6-41F4-980B-3A556584F4D9}" srcId="{5227531F-AB0C-4F8F-AA29-F98AAF7CA95C}" destId="{AA36E2F0-FDF0-49C7-9CDA-709601180B56}" srcOrd="1" destOrd="0" parTransId="{0FD8D9B1-C963-4A81-A601-23EDDC14C9F8}" sibTransId="{885CB7F6-E41D-4BBC-BA39-FAC9730A2CF2}"/>
    <dgm:cxn modelId="{C05E6C1B-D0F6-4441-8177-4BF282D63134}" type="presOf" srcId="{AA36E2F0-FDF0-49C7-9CDA-709601180B56}" destId="{3E79CB19-29E9-446A-A06B-9B8E7776A9E2}" srcOrd="0" destOrd="0" presId="urn:microsoft.com/office/officeart/2005/8/layout/venn1"/>
    <dgm:cxn modelId="{40B18710-2206-4E53-A61C-1C2846D41D45}" type="presOf" srcId="{B9C56CA2-F591-4390-82D4-8FE406DEB6D3}" destId="{D14C6B39-ADC9-410C-920F-4EDBE0C85B40}" srcOrd="1" destOrd="0" presId="urn:microsoft.com/office/officeart/2005/8/layout/venn1"/>
    <dgm:cxn modelId="{500B8BAC-66BF-44B7-8DD1-16DF30DFB542}" type="presOf" srcId="{A20789EC-B453-4494-9F91-266743D10A40}" destId="{A3EF928E-BB0C-43D7-909D-A81CB5BF6023}" srcOrd="0" destOrd="0" presId="urn:microsoft.com/office/officeart/2005/8/layout/venn1"/>
    <dgm:cxn modelId="{6D2E4680-77B7-4BFB-AC1B-0A9CDFDFE581}" type="presOf" srcId="{B9C56CA2-F591-4390-82D4-8FE406DEB6D3}" destId="{42C702E4-D9A8-4C5B-ADE3-76F2E837B202}" srcOrd="0" destOrd="0" presId="urn:microsoft.com/office/officeart/2005/8/layout/venn1"/>
    <dgm:cxn modelId="{38ECA602-707C-4485-88DE-766FD42B72A2}" type="presOf" srcId="{5227531F-AB0C-4F8F-AA29-F98AAF7CA95C}" destId="{80CC6469-874B-49E0-9A36-05E13EBAFE56}" srcOrd="0" destOrd="0" presId="urn:microsoft.com/office/officeart/2005/8/layout/venn1"/>
    <dgm:cxn modelId="{3C34E77E-1472-4557-AD3F-2886BD3C6267}" srcId="{5227531F-AB0C-4F8F-AA29-F98AAF7CA95C}" destId="{A20789EC-B453-4494-9F91-266743D10A40}" srcOrd="3" destOrd="0" parTransId="{66139FAE-4A4F-4428-9E80-C9E4033C3235}" sibTransId="{BF4F7C69-CC02-4E47-88B5-1DF47C451961}"/>
    <dgm:cxn modelId="{1132F29D-4F46-4183-850A-0D1BEC159540}" srcId="{5227531F-AB0C-4F8F-AA29-F98AAF7CA95C}" destId="{54ABB591-9E40-4D91-B360-0EA2B1D92B10}" srcOrd="0" destOrd="0" parTransId="{C24C1569-2075-45C3-8703-AC795904A855}" sibTransId="{72E4FA25-26D8-41DA-93DD-443296F034C4}"/>
    <dgm:cxn modelId="{FDADB848-E0B5-438B-A075-D6299F1DA32F}" type="presParOf" srcId="{80CC6469-874B-49E0-9A36-05E13EBAFE56}" destId="{43576041-3BC6-4E3A-9F05-F83BE392EB9E}" srcOrd="0" destOrd="0" presId="urn:microsoft.com/office/officeart/2005/8/layout/venn1"/>
    <dgm:cxn modelId="{AA941D5B-707F-458B-B6AC-214A38CC2904}" type="presParOf" srcId="{80CC6469-874B-49E0-9A36-05E13EBAFE56}" destId="{A4654451-28B1-4BE5-97ED-DCA12682FCD1}" srcOrd="1" destOrd="0" presId="urn:microsoft.com/office/officeart/2005/8/layout/venn1"/>
    <dgm:cxn modelId="{E9A47C8C-0B9D-4F68-816C-BE802C0142EE}" type="presParOf" srcId="{80CC6469-874B-49E0-9A36-05E13EBAFE56}" destId="{3E79CB19-29E9-446A-A06B-9B8E7776A9E2}" srcOrd="2" destOrd="0" presId="urn:microsoft.com/office/officeart/2005/8/layout/venn1"/>
    <dgm:cxn modelId="{3F5C5305-4939-4899-AE31-C7F0037459A4}" type="presParOf" srcId="{80CC6469-874B-49E0-9A36-05E13EBAFE56}" destId="{E7013ED0-7D49-4338-AB93-74351C8CC9B3}" srcOrd="3" destOrd="0" presId="urn:microsoft.com/office/officeart/2005/8/layout/venn1"/>
    <dgm:cxn modelId="{C0CC5370-8764-4879-8E37-F118821D1236}" type="presParOf" srcId="{80CC6469-874B-49E0-9A36-05E13EBAFE56}" destId="{42C702E4-D9A8-4C5B-ADE3-76F2E837B202}" srcOrd="4" destOrd="0" presId="urn:microsoft.com/office/officeart/2005/8/layout/venn1"/>
    <dgm:cxn modelId="{3FD91189-E490-472D-B7E2-62330681A519}" type="presParOf" srcId="{80CC6469-874B-49E0-9A36-05E13EBAFE56}" destId="{D14C6B39-ADC9-410C-920F-4EDBE0C85B40}" srcOrd="5" destOrd="0" presId="urn:microsoft.com/office/officeart/2005/8/layout/venn1"/>
    <dgm:cxn modelId="{114F4FF4-2136-4FAC-BD4C-24363F48F539}" type="presParOf" srcId="{80CC6469-874B-49E0-9A36-05E13EBAFE56}" destId="{A3EF928E-BB0C-43D7-909D-A81CB5BF6023}" srcOrd="6" destOrd="0" presId="urn:microsoft.com/office/officeart/2005/8/layout/venn1"/>
    <dgm:cxn modelId="{C065D928-2500-46D7-B22F-D0F203C02836}" type="presParOf" srcId="{80CC6469-874B-49E0-9A36-05E13EBAFE56}" destId="{F2C95E7C-8F63-4568-A19F-12678054B37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C766D-4A90-451A-B0E8-91B511A2F458}">
      <dsp:nvSpPr>
        <dsp:cNvPr id="0" name=""/>
        <dsp:cNvSpPr/>
      </dsp:nvSpPr>
      <dsp:spPr>
        <a:xfrm>
          <a:off x="1116" y="0"/>
          <a:ext cx="2176611" cy="319251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RPIB</a:t>
          </a:r>
          <a:endParaRPr lang="fr-FR" sz="1600" kern="1200" dirty="0"/>
        </a:p>
      </dsp:txBody>
      <dsp:txXfrm>
        <a:off x="1116" y="0"/>
        <a:ext cx="2096798" cy="319251"/>
      </dsp:txXfrm>
    </dsp:sp>
    <dsp:sp modelId="{87BF0432-E6C3-4967-9D0E-9D6D94C45E11}">
      <dsp:nvSpPr>
        <dsp:cNvPr id="0" name=""/>
        <dsp:cNvSpPr/>
      </dsp:nvSpPr>
      <dsp:spPr>
        <a:xfrm>
          <a:off x="1742405" y="0"/>
          <a:ext cx="2176611" cy="319251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Projet pilote</a:t>
          </a:r>
          <a:endParaRPr lang="fr-FR" sz="1600" kern="1200" dirty="0"/>
        </a:p>
      </dsp:txBody>
      <dsp:txXfrm>
        <a:off x="1902031" y="0"/>
        <a:ext cx="1857360" cy="319251"/>
      </dsp:txXfrm>
    </dsp:sp>
    <dsp:sp modelId="{40B2E546-39BD-4976-91FD-5462B5939BC2}">
      <dsp:nvSpPr>
        <dsp:cNvPr id="0" name=""/>
        <dsp:cNvSpPr/>
      </dsp:nvSpPr>
      <dsp:spPr>
        <a:xfrm>
          <a:off x="3483694" y="0"/>
          <a:ext cx="2176611" cy="319251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Résultats</a:t>
          </a:r>
          <a:endParaRPr lang="fr-FR" sz="1600" kern="1200" dirty="0"/>
        </a:p>
      </dsp:txBody>
      <dsp:txXfrm>
        <a:off x="3643320" y="0"/>
        <a:ext cx="1857360" cy="319251"/>
      </dsp:txXfrm>
    </dsp:sp>
    <dsp:sp modelId="{167D4424-9330-48EC-8877-0C34B098B51A}">
      <dsp:nvSpPr>
        <dsp:cNvPr id="0" name=""/>
        <dsp:cNvSpPr/>
      </dsp:nvSpPr>
      <dsp:spPr>
        <a:xfrm>
          <a:off x="5189508" y="0"/>
          <a:ext cx="2176611" cy="319251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Perspectives</a:t>
          </a:r>
          <a:endParaRPr lang="fr-FR" sz="1600" kern="1200" dirty="0"/>
        </a:p>
      </dsp:txBody>
      <dsp:txXfrm>
        <a:off x="5349134" y="0"/>
        <a:ext cx="1857360" cy="319251"/>
      </dsp:txXfrm>
    </dsp:sp>
    <dsp:sp modelId="{8766CB7A-0A0C-41C9-9914-14DEBDF53D80}">
      <dsp:nvSpPr>
        <dsp:cNvPr id="0" name=""/>
        <dsp:cNvSpPr/>
      </dsp:nvSpPr>
      <dsp:spPr>
        <a:xfrm>
          <a:off x="6966272" y="0"/>
          <a:ext cx="2176611" cy="319251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Conclusion</a:t>
          </a:r>
          <a:endParaRPr lang="fr-FR" sz="1600" kern="1200" dirty="0"/>
        </a:p>
      </dsp:txBody>
      <dsp:txXfrm>
        <a:off x="7125898" y="0"/>
        <a:ext cx="1857360" cy="319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BF777-BE1C-44F5-82CE-F246FA6C03DD}">
      <dsp:nvSpPr>
        <dsp:cNvPr id="0" name=""/>
        <dsp:cNvSpPr/>
      </dsp:nvSpPr>
      <dsp:spPr>
        <a:xfrm>
          <a:off x="2271953" y="0"/>
          <a:ext cx="2271952" cy="1276224"/>
        </a:xfrm>
        <a:prstGeom prst="trapezoid">
          <a:avLst>
            <a:gd name="adj" fmla="val 89011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Dépendance</a:t>
          </a:r>
          <a:endParaRPr lang="fr-FR" sz="3300" kern="1200" dirty="0"/>
        </a:p>
      </dsp:txBody>
      <dsp:txXfrm>
        <a:off x="2271953" y="0"/>
        <a:ext cx="2271952" cy="1276224"/>
      </dsp:txXfrm>
    </dsp:sp>
    <dsp:sp modelId="{C0C5A0DA-F989-4FA1-828F-E3261189890A}">
      <dsp:nvSpPr>
        <dsp:cNvPr id="0" name=""/>
        <dsp:cNvSpPr/>
      </dsp:nvSpPr>
      <dsp:spPr>
        <a:xfrm>
          <a:off x="1156742" y="1295316"/>
          <a:ext cx="4543905" cy="1276224"/>
        </a:xfrm>
        <a:prstGeom prst="trapezoid">
          <a:avLst>
            <a:gd name="adj" fmla="val 89011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Risque élevé</a:t>
          </a:r>
          <a:endParaRPr lang="fr-FR" sz="3300" kern="1200" dirty="0"/>
        </a:p>
      </dsp:txBody>
      <dsp:txXfrm>
        <a:off x="1951925" y="1295316"/>
        <a:ext cx="2953538" cy="1276224"/>
      </dsp:txXfrm>
    </dsp:sp>
    <dsp:sp modelId="{114D13AF-62D1-4A33-9152-C5220B21EF9D}">
      <dsp:nvSpPr>
        <dsp:cNvPr id="0" name=""/>
        <dsp:cNvSpPr/>
      </dsp:nvSpPr>
      <dsp:spPr>
        <a:xfrm>
          <a:off x="0" y="2552449"/>
          <a:ext cx="6815858" cy="1276224"/>
        </a:xfrm>
        <a:prstGeom prst="trapezoid">
          <a:avLst>
            <a:gd name="adj" fmla="val 89011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Risque faible</a:t>
          </a:r>
          <a:endParaRPr lang="fr-FR" sz="3300" kern="1200" dirty="0"/>
        </a:p>
      </dsp:txBody>
      <dsp:txXfrm>
        <a:off x="1192775" y="2552449"/>
        <a:ext cx="4430308" cy="1276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76041-3BC6-4E3A-9F05-F83BE392EB9E}">
      <dsp:nvSpPr>
        <dsp:cNvPr id="0" name=""/>
        <dsp:cNvSpPr/>
      </dsp:nvSpPr>
      <dsp:spPr>
        <a:xfrm>
          <a:off x="2524521" y="159026"/>
          <a:ext cx="3180545" cy="259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partenariat</a:t>
          </a:r>
          <a:endParaRPr lang="fr-FR" sz="3600" b="1" kern="1200" dirty="0"/>
        </a:p>
      </dsp:txBody>
      <dsp:txXfrm>
        <a:off x="2891506" y="507847"/>
        <a:ext cx="2446573" cy="822221"/>
      </dsp:txXfrm>
    </dsp:sp>
    <dsp:sp modelId="{3E79CB19-29E9-446A-A06B-9B8E7776A9E2}">
      <dsp:nvSpPr>
        <dsp:cNvPr id="0" name=""/>
        <dsp:cNvSpPr/>
      </dsp:nvSpPr>
      <dsp:spPr>
        <a:xfrm>
          <a:off x="3110110" y="1195958"/>
          <a:ext cx="4463780" cy="259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Non jugement</a:t>
          </a:r>
          <a:endParaRPr lang="fr-FR" sz="3200" b="1" kern="1200" dirty="0"/>
        </a:p>
      </dsp:txBody>
      <dsp:txXfrm>
        <a:off x="5513684" y="1494948"/>
        <a:ext cx="1716838" cy="1993264"/>
      </dsp:txXfrm>
    </dsp:sp>
    <dsp:sp modelId="{42C702E4-D9A8-4C5B-ADE3-76F2E837B202}">
      <dsp:nvSpPr>
        <dsp:cNvPr id="0" name=""/>
        <dsp:cNvSpPr/>
      </dsp:nvSpPr>
      <dsp:spPr>
        <a:xfrm>
          <a:off x="2926785" y="2126883"/>
          <a:ext cx="2591244" cy="259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altruisme</a:t>
          </a:r>
          <a:endParaRPr lang="fr-FR" sz="3200" b="1" kern="1200" dirty="0"/>
        </a:p>
      </dsp:txBody>
      <dsp:txXfrm>
        <a:off x="3225775" y="3547084"/>
        <a:ext cx="1993264" cy="822221"/>
      </dsp:txXfrm>
    </dsp:sp>
    <dsp:sp modelId="{A3EF928E-BB0C-43D7-909D-A81CB5BF6023}">
      <dsp:nvSpPr>
        <dsp:cNvPr id="0" name=""/>
        <dsp:cNvSpPr/>
      </dsp:nvSpPr>
      <dsp:spPr>
        <a:xfrm>
          <a:off x="695458" y="1195958"/>
          <a:ext cx="4629076" cy="2591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évocation</a:t>
          </a:r>
          <a:endParaRPr lang="fr-FR" sz="3200" b="1" kern="1200" dirty="0"/>
        </a:p>
      </dsp:txBody>
      <dsp:txXfrm>
        <a:off x="1051541" y="1494948"/>
        <a:ext cx="1780414" cy="199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785B8-33FB-472E-AD02-0BF135B8317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DE4A4-1955-4F4D-8ED0-62343F259F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8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14D940-2D29-4D90-BDE5-1F54C143EAAC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07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Le changement peut s’avérer être une diminution de la prise de risque plutôt qu’une réduction de la conso</a:t>
            </a:r>
          </a:p>
        </p:txBody>
      </p:sp>
      <p:sp>
        <p:nvSpPr>
          <p:cNvPr id="10138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5A6E03-20DC-45BD-8521-6A58D403BB5D}" type="slidenum">
              <a:rPr lang="fr-FR" altLang="fr-F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2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0766DA-1029-4F1D-811B-56EF7542B1F2}" type="slidenum">
              <a:rPr lang="fr-FR" altLang="fr-FR"/>
              <a:pPr algn="r" eaLnBrk="1" hangingPunct="1">
                <a:spcBef>
                  <a:spcPct val="0"/>
                </a:spcBef>
              </a:pPr>
              <a:t>83</a:t>
            </a:fld>
            <a:endParaRPr lang="fr-FR" altLang="fr-F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00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193699-FC75-459A-9873-A44B01FEB565}" type="slidenum">
              <a:rPr lang="fr-FR" altLang="fr-FR"/>
              <a:pPr algn="r"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20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3C416-573F-45FF-ABB8-B6D84E269C5F}" type="slidenum">
              <a:rPr lang="fr-FR" smtClean="0">
                <a:latin typeface="Arial" pitchFamily="34" charset="0"/>
              </a:rPr>
              <a:pPr/>
              <a:t>23</a:t>
            </a:fld>
            <a:endParaRPr lang="fr-FR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77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 defTabSz="477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 defTabSz="477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 defTabSz="477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 defTabSz="477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defTabSz="477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defTabSz="477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defTabSz="477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defTabSz="477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827333-707A-4244-92A7-4B96A56A1348}" type="slidenum">
              <a:rPr lang="fr-FR" altLang="fr-FR" sz="1300" smtClean="0"/>
              <a:pPr>
                <a:spcBef>
                  <a:spcPct val="0"/>
                </a:spcBef>
              </a:pPr>
              <a:t>58</a:t>
            </a:fld>
            <a:endParaRPr lang="fr-FR" altLang="fr-FR" sz="1300" smtClean="0"/>
          </a:p>
        </p:txBody>
      </p:sp>
    </p:spTree>
    <p:extLst>
      <p:ext uri="{BB962C8B-B14F-4D97-AF65-F5344CB8AC3E}">
        <p14:creationId xmlns:p14="http://schemas.microsoft.com/office/powerpoint/2010/main" val="58714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A74E0F-CAB2-40CC-BAA3-87092A7A5A21}" type="slidenum">
              <a:rPr lang="fr-FR" altLang="fr-FR"/>
              <a:pPr>
                <a:spcBef>
                  <a:spcPct val="0"/>
                </a:spcBef>
              </a:pPr>
              <a:t>72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941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1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176031-1F57-4BAF-A02A-125B53F28C7A}" type="slidenum">
              <a:rPr lang="fr-FR" altLang="fr-F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8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7F7205-AC7C-4541-8A63-910E7712FE10}" type="slidenum">
              <a:rPr lang="fr-FR" altLang="fr-FR"/>
              <a:pPr algn="r" eaLnBrk="1" hangingPunct="1">
                <a:spcBef>
                  <a:spcPct val="0"/>
                </a:spcBef>
              </a:pPr>
              <a:t>74</a:t>
            </a:fld>
            <a:endParaRPr lang="fr-FR" alt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946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7DD777-F13F-4856-9326-BE4794D61158}" type="slidenum">
              <a:rPr lang="fr-FR" altLang="fr-FR"/>
              <a:pPr>
                <a:spcBef>
                  <a:spcPct val="0"/>
                </a:spcBef>
              </a:pPr>
              <a:t>75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234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Ressources propres c’est aussi les facteurs de protection</a:t>
            </a:r>
          </a:p>
        </p:txBody>
      </p:sp>
      <p:sp>
        <p:nvSpPr>
          <p:cNvPr id="9933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FA6A61-2859-45F7-9095-223AB1440080}" type="slidenum">
              <a:rPr lang="fr-FR" altLang="fr-F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4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 noChangeAspect="1"/>
          </p:cNvGrpSpPr>
          <p:nvPr/>
        </p:nvGrpSpPr>
        <p:grpSpPr bwMode="auto">
          <a:xfrm>
            <a:off x="0" y="1530352"/>
            <a:ext cx="9144000" cy="5922963"/>
            <a:chOff x="0" y="964"/>
            <a:chExt cx="6240" cy="3731"/>
          </a:xfrm>
        </p:grpSpPr>
        <p:sp>
          <p:nvSpPr>
            <p:cNvPr id="4" name="AutoShape 24"/>
            <p:cNvSpPr>
              <a:spLocks noChangeAspect="1" noChangeArrowheads="1" noTextEdit="1"/>
            </p:cNvSpPr>
            <p:nvPr userDrawn="1"/>
          </p:nvSpPr>
          <p:spPr bwMode="auto">
            <a:xfrm>
              <a:off x="0" y="964"/>
              <a:ext cx="6240" cy="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defRPr/>
              </a:pPr>
              <a:endParaRPr lang="fr-FR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" name="Picture 2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4"/>
              <a:ext cx="6249" cy="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885951" y="2652713"/>
            <a:ext cx="5991225" cy="3643312"/>
          </a:xfrm>
          <a:prstGeom prst="rect">
            <a:avLst/>
          </a:prstGeom>
          <a:solidFill>
            <a:srgbClr val="0078BE"/>
          </a:solidFill>
          <a:ln w="9525">
            <a:solidFill>
              <a:srgbClr val="0078B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fr-FR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8" descr="Logo RESPA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23575" r="66675" b="23575"/>
          <a:stretch>
            <a:fillRect/>
          </a:stretch>
        </p:blipFill>
        <p:spPr bwMode="auto">
          <a:xfrm>
            <a:off x="214313" y="357188"/>
            <a:ext cx="28670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1884485" y="2695578"/>
            <a:ext cx="5930412" cy="3573463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55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"/>
            <a:ext cx="8159750" cy="13112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" y="1484315"/>
            <a:ext cx="4225925" cy="4752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78326" y="1484315"/>
            <a:ext cx="4225925" cy="4752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142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"/>
            <a:ext cx="8159750" cy="13112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" y="1484315"/>
            <a:ext cx="4225925" cy="4752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378326" y="1484315"/>
            <a:ext cx="4225925" cy="23002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378326" y="3937000"/>
            <a:ext cx="4225925" cy="2300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818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 et 13 janvier 2010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RESPADD - Ordre des Pharmaciens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fld id="{B6C5FDD0-4495-4BD0-91E9-455D74E4A2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643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EBDD-DF22-43CE-B1F0-1E126DB4DE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30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A9B126-3B80-48B1-8A2C-6DCCAC7A59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588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B9AA-785A-4487-9986-62B5D3E0FC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519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" y="116632"/>
            <a:ext cx="268743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8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9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9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12 et 13 janvier 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Formation RESPADD - Ordre des Pharmaciens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" y="116632"/>
            <a:ext cx="268743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7" r:id="rId16"/>
    <p:sldLayoutId id="2147483679" r:id="rId17"/>
    <p:sldLayoutId id="2147483680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as.bonnet@respad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as.bonnet@respadd.or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lker.com/cliparts/l/A/m/t/D/h/figure-thinking-md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5400" b="1" dirty="0" smtClean="0"/>
              <a:t>Repérage précoce </a:t>
            </a:r>
            <a:br>
              <a:rPr lang="fr-FR" sz="5400" b="1" dirty="0" smtClean="0"/>
            </a:br>
            <a:r>
              <a:rPr lang="fr-FR" sz="5400" b="1" dirty="0" smtClean="0"/>
              <a:t>Intervention brève </a:t>
            </a:r>
            <a:endParaRPr lang="fr-FR" sz="5400" b="1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872808" cy="2567136"/>
          </a:xfrm>
        </p:spPr>
        <p:txBody>
          <a:bodyPr>
            <a:noAutofit/>
          </a:bodyPr>
          <a:lstStyle/>
          <a:p>
            <a:endParaRPr lang="fr-FR" sz="2800" dirty="0"/>
          </a:p>
          <a:p>
            <a:r>
              <a:rPr lang="fr-FR" sz="2800" dirty="0"/>
              <a:t>Nicolas </a:t>
            </a:r>
            <a:r>
              <a:rPr lang="fr-FR" sz="2800" dirty="0" smtClean="0"/>
              <a:t>BONNET</a:t>
            </a:r>
          </a:p>
          <a:p>
            <a:r>
              <a:rPr lang="fr-FR" sz="2800" dirty="0" smtClean="0"/>
              <a:t>Pharmacien santé publique</a:t>
            </a:r>
            <a:endParaRPr lang="fr-FR" sz="2800" dirty="0"/>
          </a:p>
          <a:p>
            <a:r>
              <a:rPr lang="fr-FR" sz="2800" dirty="0"/>
              <a:t>Directeur du </a:t>
            </a:r>
            <a:r>
              <a:rPr lang="fr-FR" sz="2800" dirty="0" smtClean="0"/>
              <a:t>RESPADD / CJC </a:t>
            </a:r>
            <a:r>
              <a:rPr lang="fr-FR" sz="2800" dirty="0" smtClean="0"/>
              <a:t>Pitié-Salpêtrière / CAARUD PROSES</a:t>
            </a:r>
            <a:endParaRPr lang="fr-FR" sz="2800" dirty="0"/>
          </a:p>
          <a:p>
            <a:r>
              <a:rPr lang="fr-FR" sz="1800" dirty="0">
                <a:hlinkClick r:id="rId2"/>
              </a:rPr>
              <a:t>nicolas.bonnet@respadd.org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572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864049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RPIB</a:t>
            </a: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0" y="5681499"/>
          <a:ext cx="9144000" cy="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628650" y="358138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002060"/>
                </a:solidFill>
              </a:rPr>
              <a:t>Repérage Précoce Intervention Brève</a:t>
            </a:r>
          </a:p>
        </p:txBody>
      </p:sp>
    </p:spTree>
    <p:extLst>
      <p:ext uri="{BB962C8B-B14F-4D97-AF65-F5344CB8AC3E}">
        <p14:creationId xmlns:p14="http://schemas.microsoft.com/office/powerpoint/2010/main" val="18352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ea typeface="ＭＳ Ｐゴシック" panose="020B0600070205080204" pitchFamily="34" charset="-128"/>
              </a:rPr>
              <a:t/>
            </a:r>
            <a:br>
              <a:rPr lang="fr-FR" altLang="fr-FR" sz="4000" dirty="0">
                <a:ea typeface="ＭＳ Ｐゴシック" panose="020B0600070205080204" pitchFamily="34" charset="-128"/>
              </a:rPr>
            </a:br>
            <a:r>
              <a:rPr lang="fr-FR" altLang="fr-FR" sz="36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Repérage précoce  et</a:t>
            </a:r>
            <a:br>
              <a:rPr lang="fr-FR" altLang="fr-FR" sz="3600" dirty="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fr-FR" altLang="fr-FR" sz="36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interventions brèves motivationnelles</a:t>
            </a:r>
            <a:r>
              <a:rPr lang="fr-FR" altLang="fr-FR" sz="4000" dirty="0">
                <a:ea typeface="ＭＳ Ｐゴシック" panose="020B0600070205080204" pitchFamily="34" charset="-128"/>
              </a:rPr>
              <a:t/>
            </a:r>
            <a:br>
              <a:rPr lang="fr-FR" altLang="fr-FR" sz="4000" dirty="0">
                <a:ea typeface="ＭＳ Ｐゴシック" panose="020B0600070205080204" pitchFamily="34" charset="-128"/>
              </a:rPr>
            </a:br>
            <a:r>
              <a:rPr lang="fr-FR" altLang="fr-FR" sz="2000" dirty="0">
                <a:ea typeface="ＭＳ Ｐゴシック" panose="020B0600070205080204" pitchFamily="34" charset="-128"/>
              </a:rPr>
              <a:t/>
            </a:r>
            <a:br>
              <a:rPr lang="fr-FR" altLang="fr-FR" sz="2000" dirty="0">
                <a:ea typeface="ＭＳ Ｐゴシック" panose="020B0600070205080204" pitchFamily="34" charset="-128"/>
              </a:rPr>
            </a:br>
            <a:endParaRPr lang="fr-FR" altLang="fr-FR" sz="2400" dirty="0">
              <a:solidFill>
                <a:srgbClr val="474747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0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0"/>
            <a:ext cx="634704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600" dirty="0">
                <a:ea typeface="ＭＳ Ｐゴシック" panose="020B0600070205080204" pitchFamily="34" charset="-128"/>
              </a:rPr>
              <a:t>Pourquoi le « risque alcool » 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40960" cy="508759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Pour sortir de l' "alcoolisme" et des "alcooliques« 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Pour tenir compte de données qui montrent que les problèmes dus à l'alcool jouent un rôle énorme dans la santé – très au-delà de la seule dépendance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Pour mettre en place une prévention efficace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Pour se familiariser avec le concept de prévention secondaire</a:t>
            </a: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Pour s'habituer à conseiller tous les consommateurs de produits psychoactifs</a:t>
            </a:r>
          </a:p>
        </p:txBody>
      </p:sp>
    </p:spTree>
    <p:extLst>
      <p:ext uri="{BB962C8B-B14F-4D97-AF65-F5344CB8AC3E}">
        <p14:creationId xmlns:p14="http://schemas.microsoft.com/office/powerpoint/2010/main" val="35381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26945" y="186843"/>
            <a:ext cx="562696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fr-FR" sz="2800" dirty="0" err="1">
                <a:ea typeface="ＭＳ Ｐゴシック" panose="020B0600070205080204" pitchFamily="34" charset="-128"/>
              </a:rPr>
              <a:t>Alcool</a:t>
            </a:r>
            <a:r>
              <a:rPr lang="en-GB" altLang="fr-FR" sz="2800" dirty="0">
                <a:ea typeface="ＭＳ Ｐゴシック" panose="020B0600070205080204" pitchFamily="34" charset="-128"/>
              </a:rPr>
              <a:t>, </a:t>
            </a:r>
            <a:r>
              <a:rPr lang="en-GB" altLang="fr-FR" sz="2800" dirty="0" err="1">
                <a:ea typeface="ＭＳ Ｐゴシック" panose="020B0600070205080204" pitchFamily="34" charset="-128"/>
              </a:rPr>
              <a:t>asthme</a:t>
            </a:r>
            <a:r>
              <a:rPr lang="en-GB" altLang="fr-FR" sz="2800" dirty="0">
                <a:ea typeface="ＭＳ Ｐゴシック" panose="020B0600070205080204" pitchFamily="34" charset="-128"/>
              </a:rPr>
              <a:t> et </a:t>
            </a:r>
            <a:r>
              <a:rPr lang="en-GB" altLang="fr-FR" sz="2800" dirty="0" err="1">
                <a:ea typeface="ＭＳ Ｐゴシック" panose="020B0600070205080204" pitchFamily="34" charset="-128"/>
              </a:rPr>
              <a:t>diabète</a:t>
            </a:r>
            <a:r>
              <a:rPr lang="en-GB" altLang="fr-FR" sz="2800" dirty="0">
                <a:ea typeface="ＭＳ Ｐゴシック" panose="020B0600070205080204" pitchFamily="34" charset="-128"/>
              </a:rPr>
              <a:t> </a:t>
            </a:r>
            <a:r>
              <a:rPr lang="en-GB" altLang="fr-FR" sz="2800" dirty="0" err="1">
                <a:ea typeface="ＭＳ Ｐゴシック" panose="020B0600070205080204" pitchFamily="34" charset="-128"/>
              </a:rPr>
              <a:t>dans</a:t>
            </a:r>
            <a:r>
              <a:rPr lang="en-GB" altLang="fr-FR" sz="2800" dirty="0">
                <a:ea typeface="ＭＳ Ｐゴシック" panose="020B0600070205080204" pitchFamily="34" charset="-128"/>
              </a:rPr>
              <a:t> la </a:t>
            </a:r>
            <a:r>
              <a:rPr lang="en-GB" altLang="fr-FR" sz="2800" dirty="0" err="1">
                <a:ea typeface="ＭＳ Ｐゴシック" panose="020B0600070205080204" pitchFamily="34" charset="-128"/>
              </a:rPr>
              <a:t>morbidité</a:t>
            </a:r>
            <a:r>
              <a:rPr lang="en-GB" altLang="fr-FR" sz="2800" dirty="0">
                <a:ea typeface="ＭＳ Ｐゴシック" panose="020B0600070205080204" pitchFamily="34" charset="-128"/>
              </a:rPr>
              <a:t> et la </a:t>
            </a:r>
            <a:r>
              <a:rPr lang="en-GB" altLang="fr-FR" sz="2800" dirty="0" err="1">
                <a:ea typeface="ＭＳ Ｐゴシック" panose="020B0600070205080204" pitchFamily="34" charset="-128"/>
              </a:rPr>
              <a:t>mortalité</a:t>
            </a:r>
            <a:r>
              <a:rPr lang="en-GB" altLang="fr-FR" sz="2800" dirty="0">
                <a:ea typeface="ＭＳ Ｐゴシック" panose="020B0600070205080204" pitchFamily="34" charset="-128"/>
              </a:rPr>
              <a:t> </a:t>
            </a:r>
            <a:r>
              <a:rPr lang="en-GB" altLang="fr-FR" sz="2800" dirty="0" err="1">
                <a:ea typeface="ＭＳ Ｐゴシック" panose="020B0600070205080204" pitchFamily="34" charset="-128"/>
              </a:rPr>
              <a:t>prématurée</a:t>
            </a: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922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1676400"/>
          <a:ext cx="8001000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Graphique" r:id="rId3" imgW="6096000" imgH="4067175" progId="MSGraph.Chart.8">
                  <p:embed/>
                </p:oleObj>
              </mc:Choice>
              <mc:Fallback>
                <p:oleObj name="Graphique" r:id="rId3" imgW="6096000" imgH="4067175" progId="MSGraph.Chart.8">
                  <p:embed/>
                  <p:pic>
                    <p:nvPicPr>
                      <p:cNvPr id="92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8001000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17725" y="5980113"/>
            <a:ext cx="231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/>
              <a:t>Source : OMS, 2002</a:t>
            </a:r>
          </a:p>
        </p:txBody>
      </p:sp>
    </p:spTree>
    <p:extLst>
      <p:ext uri="{BB962C8B-B14F-4D97-AF65-F5344CB8AC3E}">
        <p14:creationId xmlns:p14="http://schemas.microsoft.com/office/powerpoint/2010/main" val="12107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665512" y="14288"/>
            <a:ext cx="6478488" cy="762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Le risque alcool en Europe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555750" y="1651000"/>
            <a:ext cx="4522788" cy="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101537" name="Group 161"/>
          <p:cNvGraphicFramePr>
            <a:graphicFrameLocks noGrp="1"/>
          </p:cNvGraphicFramePr>
          <p:nvPr/>
        </p:nvGraphicFramePr>
        <p:xfrm>
          <a:off x="0" y="1066800"/>
          <a:ext cx="8991600" cy="3351215"/>
        </p:xfrm>
        <a:graphic>
          <a:graphicData uri="http://schemas.openxmlformats.org/drawingml/2006/table">
            <a:tbl>
              <a:tblPr/>
              <a:tblGrid>
                <a:gridCol w="86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Pays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/année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République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d’Irlande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Royaume-Uni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Belgique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Allemagne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Espagne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Suisse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Portugal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Italie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Rapport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2003/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1,31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35" name="Rectangle 94"/>
          <p:cNvSpPr>
            <a:spLocks noChangeArrowheads="1"/>
          </p:cNvSpPr>
          <p:nvPr/>
        </p:nvSpPr>
        <p:spPr bwMode="auto">
          <a:xfrm>
            <a:off x="1268413" y="1984375"/>
            <a:ext cx="3057525" cy="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101550" name="Group 174"/>
          <p:cNvGraphicFramePr>
            <a:graphicFrameLocks noGrp="1"/>
          </p:cNvGraphicFramePr>
          <p:nvPr/>
        </p:nvGraphicFramePr>
        <p:xfrm>
          <a:off x="762000" y="4797425"/>
          <a:ext cx="6248400" cy="18945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Hommes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1999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Cancer VADS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47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38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34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cirrhose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44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22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Femmes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1999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Cancer VADS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cirrhose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15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394" name="AutoShape 153"/>
          <p:cNvSpPr>
            <a:spLocks noChangeArrowheads="1"/>
          </p:cNvSpPr>
          <p:nvPr/>
        </p:nvSpPr>
        <p:spPr bwMode="auto">
          <a:xfrm flipH="1" flipV="1">
            <a:off x="7451725" y="4581525"/>
            <a:ext cx="1512888" cy="1295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95" name="Text Box 162"/>
          <p:cNvSpPr txBox="1">
            <a:spLocks noChangeArrowheads="1"/>
          </p:cNvSpPr>
          <p:nvPr/>
        </p:nvSpPr>
        <p:spPr bwMode="auto">
          <a:xfrm>
            <a:off x="2667000" y="7620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/>
              <a:t>Consommation annuelle en litres/hab</a:t>
            </a:r>
          </a:p>
        </p:txBody>
      </p:sp>
      <p:sp>
        <p:nvSpPr>
          <p:cNvPr id="10396" name="Text Box 163"/>
          <p:cNvSpPr txBox="1">
            <a:spLocks noChangeArrowheads="1"/>
          </p:cNvSpPr>
          <p:nvPr/>
        </p:nvSpPr>
        <p:spPr bwMode="auto">
          <a:xfrm>
            <a:off x="3276600" y="44958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/>
              <a:t>Décès/100 000</a:t>
            </a:r>
          </a:p>
        </p:txBody>
      </p:sp>
    </p:spTree>
    <p:extLst>
      <p:ext uri="{BB962C8B-B14F-4D97-AF65-F5344CB8AC3E}">
        <p14:creationId xmlns:p14="http://schemas.microsoft.com/office/powerpoint/2010/main" val="1713358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391510" y="115836"/>
            <a:ext cx="7003535" cy="360362"/>
          </a:xfrm>
        </p:spPr>
        <p:txBody>
          <a:bodyPr>
            <a:normAutofit fontScale="90000"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Évolutions du risque alcool en Europe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555750" y="1651000"/>
            <a:ext cx="4522788" cy="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Tahoma" panose="020B0604030504040204" pitchFamily="34" charset="0"/>
            </a:endParaRPr>
          </a:p>
        </p:txBody>
      </p:sp>
      <p:graphicFrame>
        <p:nvGraphicFramePr>
          <p:cNvPr id="27801" name="Group 153"/>
          <p:cNvGraphicFramePr>
            <a:graphicFrameLocks noGrp="1"/>
          </p:cNvGraphicFramePr>
          <p:nvPr/>
        </p:nvGraphicFramePr>
        <p:xfrm>
          <a:off x="0" y="990600"/>
          <a:ext cx="9197975" cy="3492500"/>
        </p:xfrm>
        <a:graphic>
          <a:graphicData uri="http://schemas.openxmlformats.org/drawingml/2006/table">
            <a:tbl>
              <a:tblPr/>
              <a:tblGrid>
                <a:gridCol w="88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42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5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Pays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/année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République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d’Irlande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Royaume-Uni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Danemark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Allemagne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Espagne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Suisse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Portugal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Italie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France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1973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6,9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Rapport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2003/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1963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2,51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2,15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2,02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1,18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0,95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0,91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0,69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59" name="Rectangle 94"/>
          <p:cNvSpPr>
            <a:spLocks noChangeArrowheads="1"/>
          </p:cNvSpPr>
          <p:nvPr/>
        </p:nvSpPr>
        <p:spPr bwMode="auto">
          <a:xfrm>
            <a:off x="1268413" y="1984375"/>
            <a:ext cx="3057525" cy="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Tahoma" panose="020B0604030504040204" pitchFamily="34" charset="0"/>
            </a:endParaRPr>
          </a:p>
        </p:txBody>
      </p:sp>
      <p:sp>
        <p:nvSpPr>
          <p:cNvPr id="11360" name="Text Box 155"/>
          <p:cNvSpPr txBox="1">
            <a:spLocks noChangeArrowheads="1"/>
          </p:cNvSpPr>
          <p:nvPr/>
        </p:nvSpPr>
        <p:spPr bwMode="auto">
          <a:xfrm>
            <a:off x="468313" y="5157788"/>
            <a:ext cx="259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/>
              <a:t>Traduction pour l’Angleterre et le Danemark</a:t>
            </a:r>
          </a:p>
        </p:txBody>
      </p:sp>
      <p:sp>
        <p:nvSpPr>
          <p:cNvPr id="11361" name="Text Box 156"/>
          <p:cNvSpPr txBox="1">
            <a:spLocks noChangeArrowheads="1"/>
          </p:cNvSpPr>
          <p:nvPr/>
        </p:nvSpPr>
        <p:spPr bwMode="auto">
          <a:xfrm>
            <a:off x="2362200" y="609600"/>
            <a:ext cx="429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Consommations moyennes (L/adulte/an)</a:t>
            </a:r>
          </a:p>
        </p:txBody>
      </p:sp>
      <p:sp>
        <p:nvSpPr>
          <p:cNvPr id="11362" name="Text Box 157"/>
          <p:cNvSpPr txBox="1">
            <a:spLocks noChangeArrowheads="1"/>
          </p:cNvSpPr>
          <p:nvPr/>
        </p:nvSpPr>
        <p:spPr bwMode="auto">
          <a:xfrm>
            <a:off x="4284663" y="4508500"/>
            <a:ext cx="506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/>
              <a:t>Taux de décès par cirrhose (cas/an pour 100 000)</a:t>
            </a:r>
          </a:p>
        </p:txBody>
      </p:sp>
      <p:sp>
        <p:nvSpPr>
          <p:cNvPr id="11363" name="AutoShape 161"/>
          <p:cNvSpPr>
            <a:spLocks noChangeArrowheads="1"/>
          </p:cNvSpPr>
          <p:nvPr/>
        </p:nvSpPr>
        <p:spPr bwMode="auto">
          <a:xfrm rot="10800000" flipH="1">
            <a:off x="2916238" y="4581525"/>
            <a:ext cx="1223962" cy="1800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4023 h 21600"/>
              <a:gd name="T14" fmla="*/ 18498 w 21600"/>
              <a:gd name="T15" fmla="*/ 81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23"/>
                </a:lnTo>
                <a:cubicBezTo>
                  <a:pt x="5564" y="4023"/>
                  <a:pt x="0" y="7665"/>
                  <a:pt x="0" y="12158"/>
                </a:cubicBezTo>
                <a:lnTo>
                  <a:pt x="0" y="21600"/>
                </a:lnTo>
                <a:lnTo>
                  <a:pt x="4203" y="21600"/>
                </a:lnTo>
                <a:lnTo>
                  <a:pt x="4203" y="12158"/>
                </a:lnTo>
                <a:cubicBezTo>
                  <a:pt x="4203" y="9936"/>
                  <a:pt x="7885" y="8135"/>
                  <a:pt x="12427" y="8135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7800" name="Group 152"/>
          <p:cNvGraphicFramePr>
            <a:graphicFrameLocks noGrp="1"/>
          </p:cNvGraphicFramePr>
          <p:nvPr/>
        </p:nvGraphicFramePr>
        <p:xfrm>
          <a:off x="4343400" y="4930775"/>
          <a:ext cx="3949700" cy="1935162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Hommes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1957-61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1987-91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1997-2001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Evolution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Angleterre 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3,4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8,3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14,1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+314%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Danemark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+192%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65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Femmes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1957-61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1987-91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1997-2001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Evolution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Angleterre 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+250%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Danemark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414" name="Oval 471"/>
          <p:cNvSpPr>
            <a:spLocks noChangeArrowheads="1"/>
          </p:cNvSpPr>
          <p:nvPr/>
        </p:nvSpPr>
        <p:spPr bwMode="auto">
          <a:xfrm>
            <a:off x="1905000" y="685800"/>
            <a:ext cx="2303463" cy="4249738"/>
          </a:xfrm>
          <a:prstGeom prst="ellipse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BE7E0-F0E1-4130-8A4C-3488B07541D6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Le risque alcool</a:t>
            </a:r>
            <a:br>
              <a:rPr lang="fr-FR" altLang="fr-FR">
                <a:ea typeface="ＭＳ Ｐゴシック" panose="020B0600070205080204" pitchFamily="34" charset="-128"/>
              </a:rPr>
            </a:br>
            <a:r>
              <a:rPr lang="fr-FR" altLang="fr-FR" sz="2400" b="1">
                <a:ea typeface="ＭＳ Ｐゴシック" panose="020B0600070205080204" pitchFamily="34" charset="-128"/>
              </a:rPr>
              <a:t>Tableau de mortalité France 2009</a:t>
            </a:r>
            <a:br>
              <a:rPr lang="fr-FR" altLang="fr-FR" sz="2400" b="1">
                <a:ea typeface="ＭＳ Ｐゴシック" panose="020B0600070205080204" pitchFamily="34" charset="-128"/>
              </a:rPr>
            </a:br>
            <a:r>
              <a:rPr lang="fr-FR" altLang="fr-FR" sz="2400" b="1">
                <a:ea typeface="ＭＳ Ｐゴシック" panose="020B0600070205080204" pitchFamily="34" charset="-128"/>
              </a:rPr>
              <a:t>(Hill, </a:t>
            </a:r>
            <a:r>
              <a:rPr lang="fr-FR" altLang="fr-FR" sz="2400">
                <a:ea typeface="ＭＳ Ｐゴシック" panose="020B0600070205080204" pitchFamily="34" charset="-128"/>
              </a:rPr>
              <a:t>BEH mai 2013)</a:t>
            </a:r>
            <a:endParaRPr lang="fr-FR" altLang="fr-FR" sz="2400" b="1">
              <a:ea typeface="ＭＳ Ｐゴシック" panose="020B0600070205080204" pitchFamily="34" charset="-128"/>
            </a:endParaRPr>
          </a:p>
        </p:txBody>
      </p:sp>
      <p:sp>
        <p:nvSpPr>
          <p:cNvPr id="13316" name="Rectangle 62"/>
          <p:cNvSpPr>
            <a:spLocks noChangeArrowheads="1"/>
          </p:cNvSpPr>
          <p:nvPr/>
        </p:nvSpPr>
        <p:spPr bwMode="auto">
          <a:xfrm>
            <a:off x="0" y="2192338"/>
            <a:ext cx="9144000" cy="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52534" name="Group 310"/>
          <p:cNvGraphicFramePr>
            <a:graphicFrameLocks noGrp="1"/>
          </p:cNvGraphicFramePr>
          <p:nvPr/>
        </p:nvGraphicFramePr>
        <p:xfrm>
          <a:off x="0" y="1828800"/>
          <a:ext cx="9144000" cy="4513367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Diagnostic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Décès / an</a:t>
                      </a:r>
                      <a:b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H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Décès / an F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Cancers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11 000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15 000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4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Affections digestives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4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Maladies cardiovasculaires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Accidents et traumatismes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5 500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4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Troubles mentaux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2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Divers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36 500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12 500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49 000</a:t>
                      </a: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364" name="Rectangle 295"/>
          <p:cNvSpPr>
            <a:spLocks noChangeArrowheads="1"/>
          </p:cNvSpPr>
          <p:nvPr/>
        </p:nvSpPr>
        <p:spPr bwMode="auto">
          <a:xfrm>
            <a:off x="0" y="4664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5509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outils » alcool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5A9E65A-CC78-42CE-B187-048275CFF9CA}" type="slidenum">
              <a:rPr lang="fr-FR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264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Le verre standard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fr-FR" altLang="fr-FR" sz="2800">
                <a:ea typeface="ＭＳ Ｐゴシック" panose="020B0600070205080204" pitchFamily="34" charset="-128"/>
              </a:rPr>
              <a:t>Le verre standard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400">
                <a:ea typeface="ＭＳ Ｐゴシック" panose="020B0600070205080204" pitchFamily="34" charset="-128"/>
              </a:rPr>
              <a:t>unit</a:t>
            </a:r>
            <a:r>
              <a:rPr lang="fr-FR" altLang="fr-FR" sz="2400">
                <a:latin typeface="Tahoma" panose="020B060403050404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sz="2400">
                <a:ea typeface="ＭＳ Ｐゴシック" panose="020B0600070205080204" pitchFamily="34" charset="-128"/>
              </a:rPr>
              <a:t> de consommation de 10 g d</a:t>
            </a:r>
            <a:r>
              <a:rPr lang="fr-FR" altLang="fr-FR" sz="2400"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fr-FR" sz="2400">
                <a:ea typeface="ＭＳ Ｐゴシック" panose="020B0600070205080204" pitchFamily="34" charset="-128"/>
              </a:rPr>
              <a:t>alcool pur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400">
                <a:ea typeface="ＭＳ Ｐゴシック" panose="020B0600070205080204" pitchFamily="34" charset="-128"/>
              </a:rPr>
              <a:t>celui qui est servi au bistrot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fr-FR" altLang="fr-FR" sz="2800">
                <a:ea typeface="ＭＳ Ｐゴシック" panose="020B0600070205080204" pitchFamily="34" charset="-128"/>
              </a:rPr>
              <a:t>A la maison, c</a:t>
            </a:r>
            <a:r>
              <a:rPr lang="fr-FR" altLang="fr-FR" sz="2800"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fr-FR" sz="2800">
                <a:ea typeface="ＭＳ Ｐゴシック" panose="020B0600070205080204" pitchFamily="34" charset="-128"/>
              </a:rPr>
              <a:t>est une autre affaire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400">
                <a:ea typeface="ＭＳ Ｐゴシック" panose="020B0600070205080204" pitchFamily="34" charset="-128"/>
              </a:rPr>
              <a:t>Savoir convertir en bouteille, en cannette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fr-FR" altLang="fr-FR" sz="2000" b="1">
                <a:solidFill>
                  <a:schemeClr val="tx2"/>
                </a:solidFill>
                <a:ea typeface="ＭＳ Ｐゴシック" panose="020B0600070205080204" pitchFamily="34" charset="-128"/>
              </a:rPr>
              <a:t>Vin: 75 cl = 7 verres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fr-FR" altLang="fr-FR" sz="2000" b="1">
                <a:solidFill>
                  <a:schemeClr val="tx2"/>
                </a:solidFill>
                <a:ea typeface="ＭＳ Ｐゴシック" panose="020B0600070205080204" pitchFamily="34" charset="-128"/>
              </a:rPr>
              <a:t>Whisky 70 cl = 22 verres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fr-FR" altLang="fr-FR" sz="2000" b="1">
                <a:solidFill>
                  <a:schemeClr val="tx2"/>
                </a:solidFill>
                <a:ea typeface="ＭＳ Ｐゴシック" panose="020B0600070205080204" pitchFamily="34" charset="-128"/>
              </a:rPr>
              <a:t>Bi</a:t>
            </a:r>
            <a:r>
              <a:rPr lang="fr-FR" altLang="fr-FR" sz="2000" b="1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è</a:t>
            </a:r>
            <a:r>
              <a:rPr lang="fr-FR" altLang="fr-FR" sz="2000" b="1">
                <a:solidFill>
                  <a:schemeClr val="tx2"/>
                </a:solidFill>
                <a:ea typeface="ＭＳ Ｐゴシック" panose="020B0600070205080204" pitchFamily="34" charset="-128"/>
              </a:rPr>
              <a:t>re cannette de 33 cl = 1,5 verre (ou plus si tr</a:t>
            </a:r>
            <a:r>
              <a:rPr lang="fr-FR" altLang="fr-FR" sz="2000" b="1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è</a:t>
            </a:r>
            <a:r>
              <a:rPr lang="fr-FR" altLang="fr-FR" sz="2000" b="1">
                <a:solidFill>
                  <a:schemeClr val="tx2"/>
                </a:solidFill>
                <a:ea typeface="ＭＳ Ｐゴシック" panose="020B0600070205080204" pitchFamily="34" charset="-128"/>
              </a:rPr>
              <a:t>s alcoolis</a:t>
            </a:r>
            <a:r>
              <a:rPr lang="fr-FR" altLang="fr-FR" sz="2000" b="1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é</a:t>
            </a:r>
            <a:r>
              <a:rPr lang="fr-FR" altLang="fr-FR" sz="2000" b="1">
                <a:solidFill>
                  <a:schemeClr val="tx2"/>
                </a:solidFill>
                <a:ea typeface="ＭＳ Ｐゴシック" panose="020B0600070205080204" pitchFamily="34" charset="-128"/>
              </a:rPr>
              <a:t>e)</a:t>
            </a:r>
          </a:p>
          <a:p>
            <a:pPr lvl="2" eaLnBrk="1" hangingPunct="1">
              <a:lnSpc>
                <a:spcPct val="90000"/>
              </a:lnSpc>
              <a:buClr>
                <a:schemeClr val="folHlink"/>
              </a:buClr>
            </a:pPr>
            <a:endParaRPr lang="fr-FR" altLang="fr-FR" sz="20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fr-FR" altLang="fr-FR" sz="2800">
                <a:ea typeface="ＭＳ Ｐゴシック" panose="020B0600070205080204" pitchFamily="34" charset="-128"/>
              </a:rPr>
              <a:t>Importance d</a:t>
            </a:r>
            <a:r>
              <a:rPr lang="fr-FR" altLang="fr-FR" sz="2800">
                <a:latin typeface="Tahoma" panose="020B060403050404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fr-FR" sz="2800">
                <a:ea typeface="ＭＳ Ｐゴシック" panose="020B0600070205080204" pitchFamily="34" charset="-128"/>
              </a:rPr>
              <a:t>un support visuel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fr-FR" altLang="fr-FR" sz="24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94" y="1427821"/>
            <a:ext cx="9167093" cy="49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Regards croisés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Pharmacien d’officine</a:t>
            </a:r>
          </a:p>
          <a:p>
            <a:pPr eaLnBrk="1" hangingPunct="1"/>
            <a:r>
              <a:rPr lang="fr-FR" altLang="fr-FR" dirty="0" smtClean="0"/>
              <a:t>Spécialisé en santé publique (3</a:t>
            </a:r>
            <a:r>
              <a:rPr lang="fr-FR" altLang="fr-FR" baseline="30000" dirty="0" smtClean="0"/>
              <a:t>e</a:t>
            </a:r>
            <a:r>
              <a:rPr lang="fr-FR" altLang="fr-FR" dirty="0" smtClean="0"/>
              <a:t> cycle)</a:t>
            </a:r>
          </a:p>
          <a:p>
            <a:pPr eaLnBrk="1" hangingPunct="1"/>
            <a:r>
              <a:rPr lang="fr-FR" altLang="fr-FR" dirty="0" smtClean="0"/>
              <a:t>Spécialisé en addictologie :  pharmacie clinique</a:t>
            </a:r>
          </a:p>
        </p:txBody>
      </p:sp>
    </p:spTree>
    <p:extLst>
      <p:ext uri="{BB962C8B-B14F-4D97-AF65-F5344CB8AC3E}">
        <p14:creationId xmlns:p14="http://schemas.microsoft.com/office/powerpoint/2010/main" val="1362853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808021-53D9-4720-A66D-9AE9801274A0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2895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280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10550" cy="12192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Le verre standard</a:t>
            </a:r>
          </a:p>
        </p:txBody>
      </p:sp>
      <p:pic>
        <p:nvPicPr>
          <p:cNvPr id="15365" name="Image 6" descr="affiche correspondanceRPI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ZoneTexte 7"/>
          <p:cNvSpPr txBox="1">
            <a:spLocks noChangeArrowheads="1"/>
          </p:cNvSpPr>
          <p:nvPr/>
        </p:nvSpPr>
        <p:spPr bwMode="auto">
          <a:xfrm>
            <a:off x="6400800" y="5791200"/>
            <a:ext cx="2514600" cy="83820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5367" name="Image 8" descr="Logo IPP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6400"/>
            <a:ext cx="9842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00392" cy="6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1" y="1342318"/>
            <a:ext cx="9180512" cy="50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3347864" y="307146"/>
            <a:ext cx="5976640" cy="646331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Les conduites d'alcoolisation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22288" y="1677988"/>
            <a:ext cx="8101012" cy="1436687"/>
            <a:chOff x="612" y="799"/>
            <a:chExt cx="5103" cy="90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12" y="799"/>
              <a:ext cx="5099" cy="455"/>
              <a:chOff x="612" y="799"/>
              <a:chExt cx="5099" cy="455"/>
            </a:xfrm>
          </p:grpSpPr>
          <p:sp>
            <p:nvSpPr>
              <p:cNvPr id="48148" name="Text Box 9"/>
              <p:cNvSpPr txBox="1">
                <a:spLocks noChangeArrowheads="1"/>
              </p:cNvSpPr>
              <p:nvPr/>
            </p:nvSpPr>
            <p:spPr bwMode="auto">
              <a:xfrm>
                <a:off x="612" y="799"/>
                <a:ext cx="1700" cy="453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fr-FR" sz="1800" b="1" dirty="0">
                    <a:solidFill>
                      <a:srgbClr val="990033"/>
                    </a:solidFill>
                  </a:rPr>
                  <a:t>NON USAGE</a:t>
                </a:r>
              </a:p>
            </p:txBody>
          </p:sp>
          <p:sp>
            <p:nvSpPr>
              <p:cNvPr id="48149" name="Text Box 10"/>
              <p:cNvSpPr txBox="1">
                <a:spLocks noChangeArrowheads="1"/>
              </p:cNvSpPr>
              <p:nvPr/>
            </p:nvSpPr>
            <p:spPr bwMode="auto">
              <a:xfrm>
                <a:off x="2314" y="801"/>
                <a:ext cx="1700" cy="4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b="1"/>
                  <a:t>Aucune consommation primaire ou secondaire</a:t>
                </a:r>
              </a:p>
            </p:txBody>
          </p:sp>
          <p:sp>
            <p:nvSpPr>
              <p:cNvPr id="48150" name="Text Box 11"/>
              <p:cNvSpPr txBox="1">
                <a:spLocks noChangeArrowheads="1"/>
              </p:cNvSpPr>
              <p:nvPr/>
            </p:nvSpPr>
            <p:spPr bwMode="auto">
              <a:xfrm>
                <a:off x="4011" y="799"/>
                <a:ext cx="1700" cy="4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b="1"/>
                  <a:t>Prévention primaire.</a:t>
                </a:r>
                <a:br>
                  <a:rPr lang="fr-FR" sz="1200" b="1"/>
                </a:br>
                <a:r>
                  <a:rPr lang="fr-FR" sz="1200" b="1"/>
                  <a:t>Education pour la santé</a:t>
                </a: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616" y="1249"/>
              <a:ext cx="5099" cy="455"/>
              <a:chOff x="616" y="1249"/>
              <a:chExt cx="5099" cy="455"/>
            </a:xfrm>
          </p:grpSpPr>
          <p:sp>
            <p:nvSpPr>
              <p:cNvPr id="48145" name="Text Box 12"/>
              <p:cNvSpPr txBox="1">
                <a:spLocks noChangeArrowheads="1"/>
              </p:cNvSpPr>
              <p:nvPr/>
            </p:nvSpPr>
            <p:spPr bwMode="auto">
              <a:xfrm>
                <a:off x="616" y="1251"/>
                <a:ext cx="1700" cy="453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fr-FR" sz="1800" b="1">
                    <a:solidFill>
                      <a:srgbClr val="990033"/>
                    </a:solidFill>
                  </a:rPr>
                  <a:t>USAGE</a:t>
                </a:r>
              </a:p>
            </p:txBody>
          </p:sp>
          <p:sp>
            <p:nvSpPr>
              <p:cNvPr id="48146" name="Text Box 13"/>
              <p:cNvSpPr txBox="1">
                <a:spLocks noChangeArrowheads="1"/>
              </p:cNvSpPr>
              <p:nvPr/>
            </p:nvSpPr>
            <p:spPr bwMode="auto">
              <a:xfrm>
                <a:off x="2314" y="1249"/>
                <a:ext cx="1700" cy="4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b="1"/>
                  <a:t>Consommation à faibles doses en deçà des seuils OMS et situations à risque</a:t>
                </a:r>
              </a:p>
            </p:txBody>
          </p:sp>
          <p:sp>
            <p:nvSpPr>
              <p:cNvPr id="48147" name="Text Box 14"/>
              <p:cNvSpPr txBox="1">
                <a:spLocks noChangeArrowheads="1"/>
              </p:cNvSpPr>
              <p:nvPr/>
            </p:nvSpPr>
            <p:spPr bwMode="auto">
              <a:xfrm>
                <a:off x="4015" y="1251"/>
                <a:ext cx="1700" cy="4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b="1"/>
                  <a:t>Eviter passage vers mésusage. Prévenir risques et dommages</a:t>
                </a:r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22288" y="3971925"/>
            <a:ext cx="8094662" cy="2157413"/>
            <a:chOff x="612" y="2105"/>
            <a:chExt cx="5099" cy="1359"/>
          </a:xfrm>
        </p:grpSpPr>
        <p:sp>
          <p:nvSpPr>
            <p:cNvPr id="48134" name="Text Box 18"/>
            <p:cNvSpPr txBox="1">
              <a:spLocks noChangeArrowheads="1"/>
            </p:cNvSpPr>
            <p:nvPr/>
          </p:nvSpPr>
          <p:spPr bwMode="auto">
            <a:xfrm>
              <a:off x="612" y="2105"/>
              <a:ext cx="1700" cy="45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solidFill>
                    <a:srgbClr val="990033"/>
                  </a:solidFill>
                </a:rPr>
                <a:t>USAGE A RISQUE</a:t>
              </a:r>
            </a:p>
          </p:txBody>
        </p:sp>
        <p:sp>
          <p:nvSpPr>
            <p:cNvPr id="48135" name="Text Box 19"/>
            <p:cNvSpPr txBox="1">
              <a:spLocks noChangeArrowheads="1"/>
            </p:cNvSpPr>
            <p:nvPr/>
          </p:nvSpPr>
          <p:spPr bwMode="auto">
            <a:xfrm>
              <a:off x="2314" y="2107"/>
              <a:ext cx="1700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Consommation à doses supérieures aux seuils OMS.</a:t>
              </a:r>
              <a:br>
                <a:rPr lang="fr-FR" sz="1200" b="1"/>
              </a:br>
              <a:r>
                <a:rPr lang="fr-FR" sz="1200" b="1"/>
                <a:t>Ni dommage ni dépendance.</a:t>
              </a:r>
            </a:p>
          </p:txBody>
        </p:sp>
        <p:sp>
          <p:nvSpPr>
            <p:cNvPr id="48136" name="Text Box 20"/>
            <p:cNvSpPr txBox="1">
              <a:spLocks noChangeArrowheads="1"/>
            </p:cNvSpPr>
            <p:nvPr/>
          </p:nvSpPr>
          <p:spPr bwMode="auto">
            <a:xfrm>
              <a:off x="4011" y="2105"/>
              <a:ext cx="1700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Réduction consommation.</a:t>
              </a:r>
              <a:br>
                <a:rPr lang="fr-FR" sz="1200" b="1"/>
              </a:br>
              <a:r>
                <a:rPr lang="fr-FR" sz="1200" b="1"/>
                <a:t>Interventions collective.</a:t>
              </a:r>
              <a:br>
                <a:rPr lang="fr-FR" sz="1200" b="1"/>
              </a:br>
              <a:r>
                <a:rPr lang="fr-FR" sz="1200" b="1"/>
                <a:t>Repérage précoce</a:t>
              </a:r>
              <a:br>
                <a:rPr lang="fr-FR" sz="1200" b="1"/>
              </a:br>
              <a:r>
                <a:rPr lang="fr-FR" sz="1200" b="1"/>
                <a:t>Interventions brèves</a:t>
              </a:r>
            </a:p>
          </p:txBody>
        </p:sp>
        <p:sp>
          <p:nvSpPr>
            <p:cNvPr id="48137" name="Text Box 22"/>
            <p:cNvSpPr txBox="1">
              <a:spLocks noChangeArrowheads="1"/>
            </p:cNvSpPr>
            <p:nvPr/>
          </p:nvSpPr>
          <p:spPr bwMode="auto">
            <a:xfrm>
              <a:off x="616" y="2557"/>
              <a:ext cx="1700" cy="45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solidFill>
                    <a:srgbClr val="990033"/>
                  </a:solidFill>
                </a:rPr>
                <a:t>USAGE NOCIF</a:t>
              </a:r>
            </a:p>
          </p:txBody>
        </p:sp>
        <p:sp>
          <p:nvSpPr>
            <p:cNvPr id="48138" name="Text Box 23"/>
            <p:cNvSpPr txBox="1">
              <a:spLocks noChangeArrowheads="1"/>
            </p:cNvSpPr>
            <p:nvPr/>
          </p:nvSpPr>
          <p:spPr bwMode="auto">
            <a:xfrm>
              <a:off x="2313" y="2561"/>
              <a:ext cx="1700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Consommation avec dommages mais sans dépendance</a:t>
              </a:r>
            </a:p>
          </p:txBody>
        </p:sp>
        <p:sp>
          <p:nvSpPr>
            <p:cNvPr id="48139" name="Text Box 24"/>
            <p:cNvSpPr txBox="1">
              <a:spLocks noChangeArrowheads="1"/>
            </p:cNvSpPr>
            <p:nvPr/>
          </p:nvSpPr>
          <p:spPr bwMode="auto">
            <a:xfrm>
              <a:off x="4011" y="2723"/>
              <a:ext cx="1700" cy="2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Accompagnement et prise en charge des dommages</a:t>
              </a:r>
            </a:p>
          </p:txBody>
        </p:sp>
        <p:sp>
          <p:nvSpPr>
            <p:cNvPr id="48140" name="Text Box 25"/>
            <p:cNvSpPr txBox="1">
              <a:spLocks noChangeArrowheads="1"/>
            </p:cNvSpPr>
            <p:nvPr/>
          </p:nvSpPr>
          <p:spPr bwMode="auto">
            <a:xfrm>
              <a:off x="612" y="3011"/>
              <a:ext cx="1700" cy="45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fr-FR" sz="1800" b="1">
                  <a:solidFill>
                    <a:srgbClr val="990033"/>
                  </a:solidFill>
                </a:rPr>
                <a:t>USAGE AVEC</a:t>
              </a:r>
              <a:br>
                <a:rPr lang="fr-FR" sz="1800" b="1">
                  <a:solidFill>
                    <a:srgbClr val="990033"/>
                  </a:solidFill>
                </a:rPr>
              </a:br>
              <a:r>
                <a:rPr lang="fr-FR" sz="1800" b="1">
                  <a:solidFill>
                    <a:srgbClr val="990033"/>
                  </a:solidFill>
                </a:rPr>
                <a:t>DEPENDANCE</a:t>
              </a:r>
            </a:p>
          </p:txBody>
        </p:sp>
        <p:sp>
          <p:nvSpPr>
            <p:cNvPr id="48141" name="Text Box 26"/>
            <p:cNvSpPr txBox="1">
              <a:spLocks noChangeArrowheads="1"/>
            </p:cNvSpPr>
            <p:nvPr/>
          </p:nvSpPr>
          <p:spPr bwMode="auto">
            <a:xfrm>
              <a:off x="2314" y="3009"/>
              <a:ext cx="1700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Perte de la maîtrise de la consommation. Existence de dommages</a:t>
              </a:r>
            </a:p>
          </p:txBody>
        </p:sp>
        <p:sp>
          <p:nvSpPr>
            <p:cNvPr id="48142" name="Text Box 27"/>
            <p:cNvSpPr txBox="1">
              <a:spLocks noChangeArrowheads="1"/>
            </p:cNvSpPr>
            <p:nvPr/>
          </p:nvSpPr>
          <p:spPr bwMode="auto">
            <a:xfrm>
              <a:off x="4011" y="3007"/>
              <a:ext cx="1700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Domaine des soins. Conférence de consensus de la SFA (mars 2001)</a:t>
              </a:r>
            </a:p>
          </p:txBody>
        </p:sp>
      </p:grpSp>
      <p:sp>
        <p:nvSpPr>
          <p:cNvPr id="94238" name="Text Box 30"/>
          <p:cNvSpPr txBox="1">
            <a:spLocks noChangeArrowheads="1"/>
          </p:cNvSpPr>
          <p:nvPr/>
        </p:nvSpPr>
        <p:spPr bwMode="auto">
          <a:xfrm>
            <a:off x="500063" y="3371850"/>
            <a:ext cx="8097837" cy="376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sz="2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MESUSAGE</a:t>
            </a:r>
          </a:p>
        </p:txBody>
      </p:sp>
    </p:spTree>
    <p:extLst>
      <p:ext uri="{BB962C8B-B14F-4D97-AF65-F5344CB8AC3E}">
        <p14:creationId xmlns:p14="http://schemas.microsoft.com/office/powerpoint/2010/main" val="11652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-17541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Le risque alcool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1722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162800" y="2819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>
            <a:off x="6248400" y="3124200"/>
            <a:ext cx="2209800" cy="11430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8F8F8"/>
                </a:solidFill>
                <a:latin typeface="Times New Roman" panose="02020603050405020304" pitchFamily="18" charset="0"/>
              </a:rPr>
              <a:t>domaine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8F8F8"/>
                </a:solidFill>
                <a:latin typeface="Times New Roman" panose="02020603050405020304" pitchFamily="18" charset="0"/>
              </a:rPr>
              <a:t>l’intervention</a:t>
            </a:r>
            <a:br>
              <a:rPr lang="fr-FR" altLang="fr-FR" sz="2000" b="1">
                <a:solidFill>
                  <a:srgbClr val="F8F8F8"/>
                </a:solidFill>
                <a:latin typeface="Times New Roman" panose="02020603050405020304" pitchFamily="18" charset="0"/>
              </a:rPr>
            </a:br>
            <a:r>
              <a:rPr lang="fr-FR" altLang="fr-FR" sz="2000" b="1">
                <a:solidFill>
                  <a:srgbClr val="F8F8F8"/>
                </a:solidFill>
                <a:latin typeface="Times New Roman" panose="02020603050405020304" pitchFamily="18" charset="0"/>
              </a:rPr>
              <a:t>brève</a:t>
            </a:r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V="1">
            <a:off x="4191000" y="3124200"/>
            <a:ext cx="2057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876800" y="4267200"/>
            <a:ext cx="1905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4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10E080-6D30-4872-B226-1D45E367F444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752" y="274638"/>
            <a:ext cx="6347048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Niveaux de risque</a:t>
            </a:r>
            <a:br>
              <a:rPr lang="fr-FR" altLang="fr-FR" dirty="0">
                <a:ea typeface="ＭＳ Ｐゴシック" panose="020B0600070205080204" pitchFamily="34" charset="-128"/>
              </a:rPr>
            </a:br>
            <a:r>
              <a:rPr lang="fr-FR" altLang="fr-FR" dirty="0">
                <a:ea typeface="ＭＳ Ｐゴシック" panose="020B0600070205080204" pitchFamily="34" charset="-128"/>
              </a:rPr>
              <a:t> et critères d’intervention</a:t>
            </a:r>
          </a:p>
        </p:txBody>
      </p:sp>
      <p:sp>
        <p:nvSpPr>
          <p:cNvPr id="30724" name="Rectangle 5"/>
          <p:cNvSpPr>
            <a:spLocks noGrp="1" noChangeArrowheads="1" noTextEdit="1"/>
          </p:cNvSpPr>
          <p:nvPr>
            <p:ph type="tbl" idx="1"/>
          </p:nvPr>
        </p:nvSpPr>
        <p:spPr>
          <a:xfrm>
            <a:off x="1066800" y="2514600"/>
            <a:ext cx="6934200" cy="3611563"/>
          </a:xfrm>
        </p:spPr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0" y="1376363"/>
            <a:ext cx="9144000" cy="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8948" name="Group 276"/>
          <p:cNvGraphicFramePr>
            <a:graphicFrameLocks noGrp="1"/>
          </p:cNvGraphicFramePr>
          <p:nvPr/>
        </p:nvGraphicFramePr>
        <p:xfrm>
          <a:off x="0" y="1447800"/>
          <a:ext cx="9144000" cy="5410201"/>
        </p:xfrm>
        <a:graphic>
          <a:graphicData uri="http://schemas.openxmlformats.org/drawingml/2006/table">
            <a:tbl>
              <a:tblPr/>
              <a:tblGrid>
                <a:gridCol w="212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Niveaux de risque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Critères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Intervention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Rôle du soignant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Faible risque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&lt; 210 g par sem</a:t>
                      </a:r>
                      <a:r>
                        <a:rPr kumimoji="0" lang="en-GB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[H]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&lt; 140 g par sem [F]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FACE &lt; 5 [H]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FACE &lt; 4 [F]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AUDIT &lt; 7 [H] &lt; 6 [F]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Prévention primaire</a:t>
                      </a:r>
                      <a:endParaRPr kumimoji="0" lang="en-GB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Education pour la santé</a:t>
                      </a:r>
                      <a:endParaRPr kumimoji="0" lang="en-GB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 risque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≥ 210 g par sem</a:t>
                      </a:r>
                      <a:r>
                        <a:rPr kumimoji="0" lang="en-GB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[H]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≥ 140 g par sem [F]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FACE 5 - 8  [H]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FACE 4 - 8  [F]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AUDIT 7(6) - 12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Conseils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Repérage, évaluation, intervention brève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 problèmes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Présence d’un ou plusieurs dommages</a:t>
                      </a: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AUDIT </a:t>
                      </a:r>
                      <a:endParaRPr kumimoji="0" lang="en-GB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Conseils, </a:t>
                      </a:r>
                      <a:b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intervention brève et surveillance régulière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Repérage, </a:t>
                      </a:r>
                      <a:b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évaluation, intervention brève, suivi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Alcoolodépendance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Critères CIM-10 ou DSM 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FACE &gt;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AUDIT </a:t>
                      </a:r>
                      <a:r>
                        <a:rPr kumimoji="0" lang="en-GB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≥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Traitement spécialisé</a:t>
                      </a:r>
                      <a:endParaRPr kumimoji="0" lang="fr-FR" altLang="fr-F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Repérage, </a:t>
                      </a:r>
                      <a:b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évaluation, orientation, suivi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9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>
                <a:solidFill>
                  <a:schemeClr val="accent2"/>
                </a:solidFill>
                <a:ea typeface="ＭＳ Ｐゴシック" panose="020B0600070205080204" pitchFamily="34" charset="-128"/>
              </a:rPr>
              <a:t>Le repérage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0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50" b="1" dirty="0">
                <a:solidFill>
                  <a:srgbClr val="002060"/>
                </a:solidFill>
              </a:rPr>
              <a:t>Formation RPIB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287506770"/>
              </p:ext>
            </p:extLst>
          </p:nvPr>
        </p:nvGraphicFramePr>
        <p:xfrm>
          <a:off x="628650" y="2096655"/>
          <a:ext cx="6815859" cy="382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1263183" y="4212230"/>
            <a:ext cx="6580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05118" y="5069480"/>
            <a:ext cx="6580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05118" y="4004481"/>
            <a:ext cx="655817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13 et + </a:t>
            </a:r>
          </a:p>
          <a:p>
            <a:r>
              <a:rPr lang="fr-FR" sz="1013" dirty="0"/>
              <a:t>(H et F)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9353" y="4887700"/>
            <a:ext cx="4619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7</a:t>
            </a:r>
            <a:r>
              <a:rPr lang="fr-FR" sz="1013" dirty="0"/>
              <a:t> (H)</a:t>
            </a:r>
          </a:p>
          <a:p>
            <a:r>
              <a:rPr lang="fr-FR" sz="1350" dirty="0"/>
              <a:t>6</a:t>
            </a:r>
            <a:r>
              <a:rPr lang="fr-FR" sz="1013" dirty="0"/>
              <a:t> (F)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260935" y="3555400"/>
            <a:ext cx="4177444" cy="857250"/>
            <a:chOff x="898110" y="3176868"/>
            <a:chExt cx="5569925" cy="1143000"/>
          </a:xfrm>
        </p:grpSpPr>
        <p:sp>
          <p:nvSpPr>
            <p:cNvPr id="14" name="Ellipse 13"/>
            <p:cNvSpPr/>
            <p:nvPr/>
          </p:nvSpPr>
          <p:spPr>
            <a:xfrm>
              <a:off x="2437708" y="3176868"/>
              <a:ext cx="4030327" cy="1143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1459480" y="3514246"/>
              <a:ext cx="766482" cy="4899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98110" y="3495668"/>
              <a:ext cx="69924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100" b="1" dirty="0">
                  <a:ln w="0"/>
                  <a:solidFill>
                    <a:srgbClr val="FF0000"/>
                  </a:solidFill>
                </a:rPr>
                <a:t>IB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2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-14647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Comment repérer 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Repérer, c’est distinguer les situations 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à faible risque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à risque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de dépendance</a:t>
            </a:r>
          </a:p>
          <a:p>
            <a:pPr lvl="1" eaLnBrk="1" hangingPunct="1"/>
            <a:endParaRPr lang="fr-FR" altLang="fr-FR" sz="1200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accent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Disponibles pour repérer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la clinique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la biologie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>
                <a:ea typeface="ＭＳ Ｐゴシック" panose="020B0600070205080204" pitchFamily="34" charset="-128"/>
              </a:rPr>
              <a:t>les questionnaires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3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16632"/>
            <a:ext cx="630019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Deux modalités de repérage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686800" cy="45259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Opportuniste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>
                <a:ea typeface="ＭＳ Ｐゴシック" panose="020B0600070205080204" pitchFamily="34" charset="-128"/>
              </a:rPr>
              <a:t>repérage des consommations à risque devant des signes particuliers, dans des situations particulières (visite de reprise), ou lors de campagnes de sensibilisation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fr-FR" altLang="fr-FR">
                <a:ea typeface="ＭＳ Ｐゴシック" panose="020B0600070205080204" pitchFamily="34" charset="-128"/>
              </a:rPr>
              <a:t>Systématique </a:t>
            </a:r>
          </a:p>
          <a:p>
            <a:pPr lvl="1"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>
                <a:ea typeface="ＭＳ Ｐゴシック" panose="020B0600070205080204" pitchFamily="34" charset="-128"/>
              </a:rPr>
              <a:t>repérage et conseil dans la population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28015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vous repérez actuellement les consommations problématiques?</a:t>
            </a:r>
          </a:p>
          <a:p>
            <a:pPr lvl="1"/>
            <a:r>
              <a:rPr lang="fr-FR" dirty="0"/>
              <a:t>Outils</a:t>
            </a:r>
          </a:p>
          <a:p>
            <a:pPr lvl="1"/>
            <a:r>
              <a:rPr lang="fr-FR" dirty="0"/>
              <a:t>Ressources</a:t>
            </a:r>
          </a:p>
          <a:p>
            <a:pPr lvl="1"/>
            <a:endParaRPr lang="fr-FR" dirty="0"/>
          </a:p>
          <a:p>
            <a:r>
              <a:rPr lang="fr-FR" dirty="0"/>
              <a:t>En quoi cela n’est pas suffisant?</a:t>
            </a:r>
          </a:p>
          <a:p>
            <a:endParaRPr lang="fr-FR" dirty="0"/>
          </a:p>
          <a:p>
            <a:r>
              <a:rPr lang="fr-FR" dirty="0"/>
              <a:t>Qu’est-ce que vous proposeriez? </a:t>
            </a:r>
          </a:p>
        </p:txBody>
      </p:sp>
    </p:spTree>
    <p:extLst>
      <p:ext uri="{BB962C8B-B14F-4D97-AF65-F5344CB8AC3E}">
        <p14:creationId xmlns:p14="http://schemas.microsoft.com/office/powerpoint/2010/main" val="2642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Être systématique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>
                <a:ea typeface="ＭＳ Ｐゴシック" panose="020B0600070205080204" pitchFamily="34" charset="-128"/>
              </a:rPr>
              <a:t>Pourquoi être systématique ?</a:t>
            </a:r>
          </a:p>
          <a:p>
            <a:pPr marL="522288" lvl="1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altLang="fr-FR" sz="2400" dirty="0">
                <a:ea typeface="ＭＳ Ｐゴシック" panose="020B0600070205080204" pitchFamily="34" charset="-128"/>
              </a:rPr>
              <a:t> Seul moyen d’échapper à la sélectivité</a:t>
            </a:r>
          </a:p>
          <a:p>
            <a:pPr marL="522288" lvl="1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altLang="fr-FR" sz="2400" dirty="0">
                <a:ea typeface="ＭＳ Ｐゴシック" panose="020B0600070205080204" pitchFamily="34" charset="-128"/>
              </a:rPr>
              <a:t> Pour ne pas stigmatiser</a:t>
            </a:r>
          </a:p>
          <a:p>
            <a:pPr marL="522288" lvl="1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altLang="fr-FR" sz="2400" dirty="0">
                <a:ea typeface="ＭＳ Ｐゴシック" panose="020B0600070205080204" pitchFamily="34" charset="-128"/>
              </a:rPr>
              <a:t> Possibilité d’être surpris</a:t>
            </a:r>
          </a:p>
          <a:p>
            <a:pPr marL="522288" lvl="1" indent="0" eaLnBrk="1" hangingPunct="1">
              <a:lnSpc>
                <a:spcPct val="90000"/>
              </a:lnSpc>
              <a:buClr>
                <a:schemeClr val="tx2"/>
              </a:buClr>
            </a:pPr>
            <a:endParaRPr lang="fr-FR" altLang="fr-F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>
                <a:ea typeface="ＭＳ Ｐゴシック" panose="020B0600070205080204" pitchFamily="34" charset="-128"/>
              </a:rPr>
              <a:t>Comment administrer le questionnaire ?</a:t>
            </a:r>
          </a:p>
          <a:p>
            <a:pPr marL="522288" lvl="1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altLang="fr-FR" sz="2400" dirty="0">
                <a:ea typeface="ＭＳ Ｐゴシック" panose="020B0600070205080204" pitchFamily="34" charset="-128"/>
              </a:rPr>
              <a:t> Le proposer</a:t>
            </a:r>
          </a:p>
          <a:p>
            <a:pPr marL="522288" lvl="1" indent="0"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altLang="fr-FR" sz="2400" dirty="0">
                <a:ea typeface="ＭＳ Ｐゴシック" panose="020B0600070205080204" pitchFamily="34" charset="-128"/>
              </a:rPr>
              <a:t> Le faire passer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7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AUDIT</a:t>
            </a:r>
            <a:br>
              <a:rPr lang="fr-FR" altLang="fr-FR">
                <a:ea typeface="ＭＳ Ｐゴシック" panose="020B0600070205080204" pitchFamily="34" charset="-128"/>
              </a:rPr>
            </a:br>
            <a:r>
              <a:rPr lang="fr-FR" altLang="fr-FR" sz="3200">
                <a:ea typeface="ＭＳ Ｐゴシック" panose="020B0600070205080204" pitchFamily="34" charset="-128"/>
              </a:rPr>
              <a:t>Caractéristiques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>
                <a:ea typeface="ＭＳ Ｐゴシック" panose="020B0600070205080204" pitchFamily="34" charset="-128"/>
              </a:rPr>
              <a:t>Autoquestionnaire (papier ou informatique)</a:t>
            </a:r>
            <a:br>
              <a:rPr lang="fr-FR" altLang="fr-FR">
                <a:ea typeface="ＭＳ Ｐゴシック" panose="020B0600070205080204" pitchFamily="34" charset="-128"/>
              </a:rPr>
            </a:b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>
                <a:ea typeface="ＭＳ Ｐゴシック" panose="020B0600070205080204" pitchFamily="34" charset="-128"/>
              </a:rPr>
              <a:t>La passation se fait en salle d’attente : gain de temps</a:t>
            </a:r>
            <a:br>
              <a:rPr lang="fr-FR" altLang="fr-FR">
                <a:ea typeface="ＭＳ Ｐゴシック" panose="020B0600070205080204" pitchFamily="34" charset="-128"/>
              </a:rPr>
            </a:br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>
                <a:ea typeface="ＭＳ Ｐゴシック" panose="020B0600070205080204" pitchFamily="34" charset="-128"/>
              </a:rPr>
              <a:t>Dix questions portant sur les 12 derniers mois</a:t>
            </a:r>
          </a:p>
        </p:txBody>
      </p:sp>
    </p:spTree>
    <p:extLst>
      <p:ext uri="{BB962C8B-B14F-4D97-AF65-F5344CB8AC3E}">
        <p14:creationId xmlns:p14="http://schemas.microsoft.com/office/powerpoint/2010/main" val="3710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76367C-ECD1-4F10-BBCB-8310781BA0A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09018"/>
            <a:ext cx="2438400" cy="1554163"/>
          </a:xfrm>
        </p:spPr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AUDIT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500">
                <a:ea typeface="ＭＳ Ｐゴシック" panose="020B0600070205080204" pitchFamily="34" charset="-128"/>
              </a:rPr>
              <a:t>,</a:t>
            </a:r>
            <a:endParaRPr lang="fr-FR" altLang="fr-FR" sz="900">
              <a:ea typeface="ＭＳ Ｐゴシック" panose="020B0600070205080204" pitchFamily="34" charset="-128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AUDIT </a:t>
            </a:r>
            <a:br>
              <a:rPr lang="fr-FR" altLang="fr-FR">
                <a:ea typeface="ＭＳ Ｐゴシック" panose="020B0600070205080204" pitchFamily="34" charset="-128"/>
              </a:rPr>
            </a:br>
            <a:r>
              <a:rPr lang="fr-FR" altLang="fr-FR" sz="3200">
                <a:ea typeface="ＭＳ Ｐゴシック" panose="020B0600070205080204" pitchFamily="34" charset="-128"/>
              </a:rPr>
              <a:t>Interprétation</a:t>
            </a:r>
          </a:p>
        </p:txBody>
      </p:sp>
      <p:grpSp>
        <p:nvGrpSpPr>
          <p:cNvPr id="37892" name="Group 12"/>
          <p:cNvGrpSpPr>
            <a:grpSpLocks/>
          </p:cNvGrpSpPr>
          <p:nvPr/>
        </p:nvGrpSpPr>
        <p:grpSpPr bwMode="auto">
          <a:xfrm>
            <a:off x="2667000" y="2362200"/>
            <a:ext cx="3962400" cy="3124200"/>
            <a:chOff x="1392" y="1440"/>
            <a:chExt cx="2496" cy="1968"/>
          </a:xfrm>
        </p:grpSpPr>
        <p:sp>
          <p:nvSpPr>
            <p:cNvPr id="37903" name="AutoShape 5"/>
            <p:cNvSpPr>
              <a:spLocks noChangeArrowheads="1"/>
            </p:cNvSpPr>
            <p:nvPr/>
          </p:nvSpPr>
          <p:spPr bwMode="auto">
            <a:xfrm>
              <a:off x="1392" y="1440"/>
              <a:ext cx="2496" cy="19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9999"/>
                </a:gs>
              </a:gsLst>
              <a:lin ang="5400000" scaled="1"/>
            </a:gra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7904" name="Line 6"/>
            <p:cNvSpPr>
              <a:spLocks noChangeShapeType="1"/>
            </p:cNvSpPr>
            <p:nvPr/>
          </p:nvSpPr>
          <p:spPr bwMode="auto">
            <a:xfrm>
              <a:off x="1824" y="2736"/>
              <a:ext cx="163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05" name="Line 7"/>
            <p:cNvSpPr>
              <a:spLocks noChangeShapeType="1"/>
            </p:cNvSpPr>
            <p:nvPr/>
          </p:nvSpPr>
          <p:spPr bwMode="auto">
            <a:xfrm>
              <a:off x="2256" y="2064"/>
              <a:ext cx="7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906" name="Text Box 9"/>
            <p:cNvSpPr txBox="1">
              <a:spLocks noChangeArrowheads="1"/>
            </p:cNvSpPr>
            <p:nvPr/>
          </p:nvSpPr>
          <p:spPr bwMode="auto">
            <a:xfrm>
              <a:off x="1872" y="2976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/>
                <a:t>Faible risque</a:t>
              </a:r>
            </a:p>
          </p:txBody>
        </p:sp>
        <p:sp>
          <p:nvSpPr>
            <p:cNvPr id="37907" name="Text Box 10"/>
            <p:cNvSpPr txBox="1">
              <a:spLocks noChangeArrowheads="1"/>
            </p:cNvSpPr>
            <p:nvPr/>
          </p:nvSpPr>
          <p:spPr bwMode="auto">
            <a:xfrm>
              <a:off x="1968" y="230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solidFill>
                    <a:schemeClr val="accent1"/>
                  </a:solidFill>
                </a:rPr>
                <a:t>Risque élevé</a:t>
              </a: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2400" y="1728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400" b="1">
                  <a:solidFill>
                    <a:schemeClr val="folHlink"/>
                  </a:solidFill>
                </a:rPr>
                <a:t>Dep</a:t>
              </a:r>
            </a:p>
          </p:txBody>
        </p:sp>
      </p:grpSp>
      <p:pic>
        <p:nvPicPr>
          <p:cNvPr id="37893" name="Picture 13" descr="j0199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15700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4" descr="j01863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2890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15"/>
          <p:cNvSpPr>
            <a:spLocks noChangeShapeType="1"/>
          </p:cNvSpPr>
          <p:nvPr/>
        </p:nvSpPr>
        <p:spPr bwMode="auto">
          <a:xfrm>
            <a:off x="1981200" y="44196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6" name="Line 18"/>
          <p:cNvSpPr>
            <a:spLocks noChangeShapeType="1"/>
          </p:cNvSpPr>
          <p:nvPr/>
        </p:nvSpPr>
        <p:spPr bwMode="auto">
          <a:xfrm>
            <a:off x="2514600" y="33528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7" name="Line 19"/>
          <p:cNvSpPr>
            <a:spLocks noChangeShapeType="1"/>
          </p:cNvSpPr>
          <p:nvPr/>
        </p:nvSpPr>
        <p:spPr bwMode="auto">
          <a:xfrm>
            <a:off x="6172200" y="44196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8" name="Line 20"/>
          <p:cNvSpPr>
            <a:spLocks noChangeShapeType="1"/>
          </p:cNvSpPr>
          <p:nvPr/>
        </p:nvSpPr>
        <p:spPr bwMode="auto">
          <a:xfrm>
            <a:off x="5562600" y="33528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2362200" y="3886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6400800" y="3886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7901" name="Text Box 24"/>
          <p:cNvSpPr txBox="1">
            <a:spLocks noChangeArrowheads="1"/>
          </p:cNvSpPr>
          <p:nvPr/>
        </p:nvSpPr>
        <p:spPr bwMode="auto">
          <a:xfrm>
            <a:off x="5562600" y="28194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</a:rPr>
              <a:t>13 </a:t>
            </a:r>
            <a:r>
              <a:rPr lang="fr-FR" altLang="fr-FR" sz="2000" b="1">
                <a:solidFill>
                  <a:schemeClr val="accent2"/>
                </a:solidFill>
              </a:rPr>
              <a:t>et  +</a:t>
            </a:r>
          </a:p>
        </p:txBody>
      </p:sp>
      <p:sp>
        <p:nvSpPr>
          <p:cNvPr id="37902" name="Text Box 25"/>
          <p:cNvSpPr txBox="1">
            <a:spLocks noChangeArrowheads="1"/>
          </p:cNvSpPr>
          <p:nvPr/>
        </p:nvSpPr>
        <p:spPr bwMode="auto">
          <a:xfrm>
            <a:off x="2514600" y="2819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b="1">
                <a:solidFill>
                  <a:schemeClr val="accent2"/>
                </a:solidFill>
              </a:rPr>
              <a:t>13 </a:t>
            </a:r>
            <a:r>
              <a:rPr lang="fr-FR" altLang="fr-FR" sz="2000" b="1">
                <a:solidFill>
                  <a:schemeClr val="accent2"/>
                </a:solidFill>
              </a:rPr>
              <a:t>et  +</a:t>
            </a:r>
          </a:p>
        </p:txBody>
      </p:sp>
    </p:spTree>
    <p:extLst>
      <p:ext uri="{BB962C8B-B14F-4D97-AF65-F5344CB8AC3E}">
        <p14:creationId xmlns:p14="http://schemas.microsoft.com/office/powerpoint/2010/main" val="10977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solidFill>
                  <a:schemeClr val="accent2"/>
                </a:solidFill>
                <a:ea typeface="ＭＳ Ｐゴシック" panose="020B0600070205080204" pitchFamily="34" charset="-128"/>
              </a:rPr>
              <a:t>L’intervention brève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605901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L’intervention brève</a:t>
            </a:r>
            <a:r>
              <a:rPr lang="fr-FR" altLang="fr-FR" sz="4000" dirty="0">
                <a:ea typeface="ＭＳ Ｐゴシック" panose="020B0600070205080204" pitchFamily="34" charset="-128"/>
              </a:rPr>
              <a:t> : </a:t>
            </a:r>
            <a:r>
              <a:rPr lang="fr-FR" altLang="fr-FR" dirty="0">
                <a:ea typeface="ＭＳ Ｐゴシック" panose="020B0600070205080204" pitchFamily="34" charset="-128"/>
              </a:rPr>
              <a:t>contenu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fr-FR" altLang="fr-FR" sz="280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/>
            </a:pPr>
            <a:r>
              <a:rPr lang="fr-FR" altLang="fr-FR" sz="2400">
                <a:ea typeface="ＭＳ Ｐゴシック" panose="020B0600070205080204" pitchFamily="34" charset="-128"/>
              </a:rPr>
              <a:t>Restituer le score du test de repérage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fr-FR" altLang="fr-FR" sz="2400">
                <a:solidFill>
                  <a:schemeClr val="tx2"/>
                </a:solidFill>
                <a:ea typeface="ＭＳ Ｐゴシック" panose="020B0600070205080204" pitchFamily="34" charset="-128"/>
              </a:rPr>
              <a:t>et pour tous ceux qui ont un score relevant de l’IB…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Expliquer le risque alcool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Parler du verre standard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Évaluer l’intérêt de la réduction du point de vue du patient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Exposer des méthodes utilisables pour réduire sa consommation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Proposer des objectifs, laisser le choix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Donner la possibilité de réévaluer dans une autre consultation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Remettre le livret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2"/>
              </a:buClr>
              <a:buFontTx/>
              <a:buAutoNum type="arabicPeriod" startAt="2"/>
            </a:pPr>
            <a:r>
              <a:rPr lang="fr-FR" altLang="fr-FR" sz="2400">
                <a:ea typeface="ＭＳ Ｐゴシック" panose="020B0600070205080204" pitchFamily="34" charset="-128"/>
              </a:rPr>
              <a:t>Revisiter cette « check-list »</a:t>
            </a:r>
          </a:p>
        </p:txBody>
      </p:sp>
    </p:spTree>
    <p:extLst>
      <p:ext uri="{BB962C8B-B14F-4D97-AF65-F5344CB8AC3E}">
        <p14:creationId xmlns:p14="http://schemas.microsoft.com/office/powerpoint/2010/main" val="39576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6324600" y="1752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44036" name="Group 14"/>
          <p:cNvGrpSpPr>
            <a:grpSpLocks/>
          </p:cNvGrpSpPr>
          <p:nvPr/>
        </p:nvGrpSpPr>
        <p:grpSpPr bwMode="auto">
          <a:xfrm>
            <a:off x="827584" y="1196752"/>
            <a:ext cx="8991600" cy="5257800"/>
            <a:chOff x="384" y="432"/>
            <a:chExt cx="5664" cy="3312"/>
          </a:xfrm>
        </p:grpSpPr>
        <p:sp>
          <p:nvSpPr>
            <p:cNvPr id="93188" name="Text Box 4"/>
            <p:cNvSpPr txBox="1">
              <a:spLocks noChangeArrowheads="1"/>
            </p:cNvSpPr>
            <p:nvPr/>
          </p:nvSpPr>
          <p:spPr bwMode="auto">
            <a:xfrm>
              <a:off x="880" y="816"/>
              <a:ext cx="4152" cy="2514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 b="1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Contenu d’une IB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1" dirty="0">
                <a:solidFill>
                  <a:srgbClr val="F8F8F8"/>
                </a:solidFill>
              </a:endParaRP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8F8F8"/>
                  </a:solidFill>
                </a:rPr>
                <a:t>1 Restituer le score du test de repérage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8F8F8"/>
                  </a:solidFill>
                </a:rPr>
                <a:t>2</a:t>
              </a:r>
              <a:r>
                <a:rPr lang="fr-FR" altLang="fr-FR" sz="1800" b="1" dirty="0">
                  <a:solidFill>
                    <a:srgbClr val="C0C0C0"/>
                  </a:solidFill>
                </a:rPr>
                <a:t> </a:t>
              </a:r>
              <a:r>
                <a:rPr lang="fr-FR" altLang="fr-FR" sz="1800" b="1" dirty="0">
                  <a:solidFill>
                    <a:srgbClr val="F8F8F8"/>
                  </a:solidFill>
                </a:rPr>
                <a:t>Expliquer le risque alcool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8F8F8"/>
                  </a:solidFill>
                </a:rPr>
                <a:t>3</a:t>
              </a:r>
              <a:r>
                <a:rPr lang="fr-FR" altLang="fr-FR" sz="1800" b="1" dirty="0">
                  <a:solidFill>
                    <a:srgbClr val="C0C0C0"/>
                  </a:solidFill>
                </a:rPr>
                <a:t> </a:t>
              </a:r>
              <a:r>
                <a:rPr lang="fr-FR" altLang="fr-FR" sz="1800" b="1" dirty="0">
                  <a:solidFill>
                    <a:srgbClr val="F8F8F8"/>
                  </a:solidFill>
                </a:rPr>
                <a:t>Parler du verre standard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FFF99"/>
                  </a:solidFill>
                </a:rPr>
                <a:t>4 L’intérêt de la réduction du point de vue du patient</a:t>
              </a:r>
              <a:r>
                <a:rPr lang="fr-FR" altLang="fr-FR" sz="1800" b="1" dirty="0">
                  <a:solidFill>
                    <a:srgbClr val="C0C0C0"/>
                  </a:solidFill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F9999"/>
                  </a:solidFill>
                </a:rPr>
                <a:t>5 Exposer des méthodes utilisables pour réduire sa consommation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F9999"/>
                  </a:solidFill>
                </a:rPr>
                <a:t>6 Proposer des objectifs et</a:t>
              </a:r>
              <a:r>
                <a:rPr lang="fr-FR" altLang="fr-FR" sz="1800" b="1" dirty="0">
                  <a:solidFill>
                    <a:srgbClr val="C0C0C0"/>
                  </a:solidFill>
                </a:rPr>
                <a:t> </a:t>
              </a:r>
              <a:r>
                <a:rPr lang="fr-FR" altLang="fr-FR" sz="1800" b="1" dirty="0">
                  <a:solidFill>
                    <a:srgbClr val="FFFF99"/>
                  </a:solidFill>
                </a:rPr>
                <a:t>laisser le choix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FFF99"/>
                  </a:solidFill>
                </a:rPr>
                <a:t>7 Donner la possibilité de réévaluer dans une autre consultation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FF9999"/>
                  </a:solidFill>
                </a:rPr>
                <a:t>8 Remettre le livret</a:t>
              </a:r>
            </a:p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1800" b="1" dirty="0">
                  <a:solidFill>
                    <a:srgbClr val="C0C0C0"/>
                  </a:solidFill>
                </a:rPr>
                <a:t>Revisiter cette « check-list »</a:t>
              </a:r>
              <a:br>
                <a:rPr lang="fr-FR" altLang="fr-FR" sz="1800" b="1" dirty="0">
                  <a:solidFill>
                    <a:srgbClr val="C0C0C0"/>
                  </a:solidFill>
                </a:rPr>
              </a:br>
              <a:endParaRPr lang="fr-FR" altLang="fr-FR" sz="1800" b="1" dirty="0">
                <a:solidFill>
                  <a:srgbClr val="C0C0C0"/>
                </a:solidFill>
              </a:endParaRPr>
            </a:p>
          </p:txBody>
        </p:sp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384" y="432"/>
              <a:ext cx="1087" cy="4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FF99"/>
                  </a:solidFill>
                </a:rPr>
                <a:t>Exprimer son empathie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1770" y="3330"/>
              <a:ext cx="1977" cy="4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FF99"/>
                  </a:solidFill>
                </a:rPr>
                <a:t>Mettre l’accent sur la responsabilité du patient</a:t>
              </a:r>
              <a:endParaRPr lang="fr-FR" altLang="fr-FR" sz="2800">
                <a:solidFill>
                  <a:srgbClr val="FFFF99"/>
                </a:solidFill>
              </a:endParaRPr>
            </a:p>
          </p:txBody>
        </p:sp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3600" y="432"/>
              <a:ext cx="1874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FF99"/>
                  </a:solidFill>
                </a:rPr>
                <a:t>Renforcer le sentiment d’efficacité personnelle</a:t>
              </a:r>
            </a:p>
          </p:txBody>
        </p:sp>
        <p:sp>
          <p:nvSpPr>
            <p:cNvPr id="44041" name="Text Box 10"/>
            <p:cNvSpPr txBox="1">
              <a:spLocks noChangeArrowheads="1"/>
            </p:cNvSpPr>
            <p:nvPr/>
          </p:nvSpPr>
          <p:spPr bwMode="auto">
            <a:xfrm>
              <a:off x="4368" y="1152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 b="1">
                  <a:solidFill>
                    <a:srgbClr val="F8F8F8"/>
                  </a:solidFill>
                </a:rPr>
                <a:t>Informa</a:t>
              </a:r>
              <a:r>
                <a:rPr lang="fr-FR" altLang="fr-FR" sz="2000" b="1">
                  <a:solidFill>
                    <a:schemeClr val="accent2"/>
                  </a:solidFill>
                </a:rPr>
                <a:t>tion</a:t>
              </a:r>
            </a:p>
          </p:txBody>
        </p:sp>
        <p:sp>
          <p:nvSpPr>
            <p:cNvPr id="44042" name="Text Box 11"/>
            <p:cNvSpPr txBox="1">
              <a:spLocks noChangeArrowheads="1"/>
            </p:cNvSpPr>
            <p:nvPr/>
          </p:nvSpPr>
          <p:spPr bwMode="auto">
            <a:xfrm>
              <a:off x="4464" y="1536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 b="1">
                  <a:solidFill>
                    <a:srgbClr val="FFFF99"/>
                  </a:solidFill>
                </a:rPr>
                <a:t>Motiva</a:t>
              </a:r>
              <a:r>
                <a:rPr lang="fr-FR" altLang="fr-FR" sz="2000" b="1">
                  <a:solidFill>
                    <a:schemeClr val="accent2"/>
                  </a:solidFill>
                </a:rPr>
                <a:t>tion</a:t>
              </a:r>
            </a:p>
          </p:txBody>
        </p:sp>
        <p:sp>
          <p:nvSpPr>
            <p:cNvPr id="44043" name="Text Box 12"/>
            <p:cNvSpPr txBox="1">
              <a:spLocks noChangeArrowheads="1"/>
            </p:cNvSpPr>
            <p:nvPr/>
          </p:nvSpPr>
          <p:spPr bwMode="auto">
            <a:xfrm>
              <a:off x="4656" y="225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 b="1">
                  <a:solidFill>
                    <a:srgbClr val="FF9999"/>
                  </a:solidFill>
                </a:rPr>
                <a:t>Con</a:t>
              </a:r>
              <a:r>
                <a:rPr lang="fr-FR" altLang="fr-FR" sz="2000" b="1">
                  <a:solidFill>
                    <a:schemeClr val="accent2"/>
                  </a:solidFill>
                </a:rPr>
                <a:t>seil</a:t>
              </a:r>
            </a:p>
          </p:txBody>
        </p:sp>
        <p:sp>
          <p:nvSpPr>
            <p:cNvPr id="44044" name="Text Box 13"/>
            <p:cNvSpPr txBox="1">
              <a:spLocks noChangeArrowheads="1"/>
            </p:cNvSpPr>
            <p:nvPr/>
          </p:nvSpPr>
          <p:spPr bwMode="auto">
            <a:xfrm>
              <a:off x="4176" y="2976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C0C0C0"/>
                </a:buClr>
                <a:buFontTx/>
                <a:buNone/>
              </a:pPr>
              <a:r>
                <a:rPr lang="fr-FR" altLang="fr-FR" sz="2000" b="1">
                  <a:solidFill>
                    <a:srgbClr val="C0C0C0"/>
                  </a:solidFill>
                </a:rPr>
                <a:t>Autoforma</a:t>
              </a:r>
              <a:r>
                <a:rPr lang="fr-FR" altLang="fr-FR" sz="2000" b="1">
                  <a:solidFill>
                    <a:schemeClr val="accent2"/>
                  </a:solidFill>
                </a:rPr>
                <a:t>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1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Restituer le score du questionnaire de repérage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453612"/>
            <a:ext cx="8640960" cy="5215748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test sert à « ouvrir le dialogue »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/>
              <a:t>s’agit d’un repérage, pas d’un diagnostic (le test n’a pas de valeur indiscutable)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/>
              <a:t>permet cependant de partir de « l’interprétation courante » de la valeur du score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/>
              <a:t>permet de percevoir également les attitudes générales du patient à l’égard du sujet alcool… et à l’égard de l’intervenant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Une </a:t>
            </a:r>
            <a:r>
              <a:rPr lang="fr-FR" dirty="0"/>
              <a:t>réticence importante peut être le signe d’une perte de contrôle : éviter la confrontation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2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Informations sur le risque alcool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036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« </a:t>
            </a:r>
            <a:r>
              <a:rPr lang="fr-FR" dirty="0"/>
              <a:t>Demander-fournir-demander » : </a:t>
            </a:r>
          </a:p>
          <a:p>
            <a:pPr lvl="1"/>
            <a:r>
              <a:rPr lang="fr-FR" dirty="0" smtClean="0"/>
              <a:t>Que </a:t>
            </a:r>
            <a:r>
              <a:rPr lang="fr-FR" dirty="0"/>
              <a:t>savez-vous des risques… » </a:t>
            </a:r>
          </a:p>
          <a:p>
            <a:pPr lvl="1"/>
            <a:r>
              <a:rPr lang="fr-FR" dirty="0" smtClean="0"/>
              <a:t>Puis-je </a:t>
            </a:r>
            <a:r>
              <a:rPr lang="fr-FR" dirty="0"/>
              <a:t>apporter des compléments (des nuances…) </a:t>
            </a:r>
          </a:p>
          <a:p>
            <a:pPr lvl="1"/>
            <a:r>
              <a:rPr lang="fr-FR" dirty="0" smtClean="0"/>
              <a:t>Apporter </a:t>
            </a:r>
            <a:r>
              <a:rPr lang="fr-FR" dirty="0"/>
              <a:t>des compléments, en fonction des préoccupations exprimées </a:t>
            </a:r>
          </a:p>
          <a:p>
            <a:pPr lvl="1"/>
            <a:r>
              <a:rPr lang="fr-FR" dirty="0" smtClean="0"/>
              <a:t>Demander </a:t>
            </a:r>
            <a:r>
              <a:rPr lang="fr-FR" dirty="0"/>
              <a:t>ce que la personne pense de ce que vous apportez </a:t>
            </a:r>
          </a:p>
          <a:p>
            <a:endParaRPr lang="fr-FR" dirty="0"/>
          </a:p>
          <a:p>
            <a:r>
              <a:rPr lang="fr-FR" dirty="0"/>
              <a:t>Se rappeler : </a:t>
            </a:r>
          </a:p>
          <a:p>
            <a:pPr lvl="1"/>
            <a:r>
              <a:rPr lang="fr-FR" dirty="0" smtClean="0"/>
              <a:t>On </a:t>
            </a:r>
            <a:r>
              <a:rPr lang="fr-FR" dirty="0"/>
              <a:t>évite les mots qui fâchent (alcoolisme…) </a:t>
            </a:r>
          </a:p>
          <a:p>
            <a:pPr lvl="1"/>
            <a:r>
              <a:rPr lang="fr-FR" dirty="0" smtClean="0"/>
              <a:t>On </a:t>
            </a:r>
            <a:r>
              <a:rPr lang="fr-FR" dirty="0"/>
              <a:t>valorise les savoirs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9327" y="548680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Des formules sur risque </a:t>
            </a:r>
            <a:r>
              <a:rPr lang="fr-FR" dirty="0" smtClean="0"/>
              <a:t>alcool</a:t>
            </a:r>
            <a:br>
              <a:rPr lang="fr-FR" dirty="0" smtClean="0"/>
            </a:br>
            <a:r>
              <a:rPr lang="fr-FR" b="1" dirty="0" smtClean="0"/>
              <a:t>exemples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1680"/>
            <a:ext cx="864096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i="1" dirty="0" smtClean="0"/>
              <a:t>Avec </a:t>
            </a:r>
            <a:r>
              <a:rPr lang="fr-FR" i="1" dirty="0"/>
              <a:t>l’alcool, le risque est souvent pris inconsciemment, parce qu’il apparaît pour des consommations tout à fait banales </a:t>
            </a:r>
            <a:endParaRPr lang="fr-FR" i="1" dirty="0" smtClean="0"/>
          </a:p>
          <a:p>
            <a:endParaRPr lang="fr-FR" dirty="0"/>
          </a:p>
          <a:p>
            <a:r>
              <a:rPr lang="fr-FR" i="1" dirty="0" smtClean="0"/>
              <a:t>Il </a:t>
            </a:r>
            <a:r>
              <a:rPr lang="fr-FR" i="1" dirty="0"/>
              <a:t>commence à partir de deux verres par </a:t>
            </a:r>
            <a:r>
              <a:rPr lang="fr-FR" i="1" dirty="0" smtClean="0"/>
              <a:t>jour </a:t>
            </a:r>
            <a:r>
              <a:rPr lang="fr-FR" i="1" dirty="0"/>
              <a:t>pendant plusieurs années, </a:t>
            </a:r>
            <a:r>
              <a:rPr lang="fr-FR" i="1" dirty="0" smtClean="0"/>
              <a:t> ou </a:t>
            </a:r>
            <a:r>
              <a:rPr lang="fr-FR" i="1" dirty="0"/>
              <a:t>dépend des circonstances de la prise d’alcool </a:t>
            </a:r>
            <a:endParaRPr lang="fr-FR" i="1" dirty="0" smtClean="0"/>
          </a:p>
          <a:p>
            <a:endParaRPr lang="fr-FR" dirty="0"/>
          </a:p>
          <a:p>
            <a:r>
              <a:rPr lang="fr-FR" i="1" dirty="0" smtClean="0"/>
              <a:t>Nous </a:t>
            </a:r>
            <a:r>
              <a:rPr lang="fr-FR" i="1" dirty="0"/>
              <a:t>ne parlons pas ici d’alcoolisme, mais bien de consommations « ordinaires » </a:t>
            </a:r>
            <a:endParaRPr lang="fr-FR" i="1" dirty="0" smtClean="0"/>
          </a:p>
          <a:p>
            <a:endParaRPr lang="fr-FR" dirty="0"/>
          </a:p>
          <a:p>
            <a:r>
              <a:rPr lang="fr-FR" i="1" dirty="0" smtClean="0"/>
              <a:t>Les </a:t>
            </a:r>
            <a:r>
              <a:rPr lang="fr-FR" i="1" dirty="0"/>
              <a:t>risques dont nous parlons sont des risques sur la santé, qui pourraient affecter l’espérance et la qualité de </a:t>
            </a:r>
            <a:r>
              <a:rPr lang="fr-FR" i="1" dirty="0" smtClean="0"/>
              <a:t>vie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9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867505" cy="2197098"/>
          </a:xfrm>
        </p:spPr>
        <p:txBody>
          <a:bodyPr>
            <a:normAutofit/>
          </a:bodyPr>
          <a:lstStyle/>
          <a:p>
            <a:r>
              <a:rPr lang="fr-FR" dirty="0" smtClean="0"/>
              <a:t>Selon vous, que signifie le risque alcool?</a:t>
            </a:r>
            <a:br>
              <a:rPr lang="fr-FR" dirty="0" smtClean="0"/>
            </a:br>
            <a:r>
              <a:rPr lang="fr-FR" dirty="0" smtClean="0"/>
              <a:t>Comment le repérer?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0928" y="188640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L’intérêt de la réduction du point de vue du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i="1" dirty="0" smtClean="0"/>
              <a:t>« Selon vous, quels seraient les principaux avantages à modifier consommation </a:t>
            </a:r>
            <a:r>
              <a:rPr lang="fr-FR" i="1" dirty="0"/>
              <a:t>d’alcool ? </a:t>
            </a:r>
            <a:r>
              <a:rPr lang="fr-FR" i="1" dirty="0" smtClean="0"/>
              <a:t>»</a:t>
            </a:r>
          </a:p>
          <a:p>
            <a:pPr marL="0" indent="0" algn="ctr">
              <a:buNone/>
            </a:pPr>
            <a:endParaRPr lang="fr-FR" i="1" dirty="0"/>
          </a:p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r>
              <a:rPr lang="fr-FR" i="1" dirty="0" smtClean="0"/>
              <a:t>QUOI D’AUTRE??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3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Autofit/>
          </a:bodyPr>
          <a:lstStyle/>
          <a:p>
            <a:r>
              <a:rPr lang="fr-FR" sz="3200" dirty="0"/>
              <a:t>Intérêt de la réduction inviter le patient à y réfléchir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r-FR" dirty="0"/>
              <a:t>Si le patient n’a pas d’idées… </a:t>
            </a:r>
            <a:endParaRPr lang="fr-FR" dirty="0" smtClean="0"/>
          </a:p>
          <a:p>
            <a:pPr lvl="1"/>
            <a:r>
              <a:rPr lang="fr-FR" dirty="0" smtClean="0"/>
              <a:t>rapprocher </a:t>
            </a:r>
            <a:r>
              <a:rPr lang="fr-FR" dirty="0"/>
              <a:t>des éventuels dommages ressentis (buveurs à problèmes) </a:t>
            </a:r>
          </a:p>
          <a:p>
            <a:pPr lvl="2"/>
            <a:r>
              <a:rPr lang="fr-FR" i="1" dirty="0" smtClean="0"/>
              <a:t>« </a:t>
            </a:r>
            <a:r>
              <a:rPr lang="fr-FR" i="1" dirty="0"/>
              <a:t>Les troubles x ou y que vous avez évoqués pourraient être liés à votre consommation d’alcool ; pouvez-vous envisager de la modifier et de vérifier s’ils persistent ? » </a:t>
            </a:r>
            <a:endParaRPr lang="fr-FR" dirty="0"/>
          </a:p>
          <a:p>
            <a:pPr lvl="1"/>
            <a:r>
              <a:rPr lang="fr-FR" dirty="0" smtClean="0"/>
              <a:t>Si </a:t>
            </a:r>
            <a:r>
              <a:rPr lang="fr-FR" dirty="0"/>
              <a:t>nécessaire, suggérer une liste de bénéfices, et demander l’avis du patient </a:t>
            </a:r>
          </a:p>
          <a:p>
            <a:pPr lvl="2"/>
            <a:r>
              <a:rPr lang="fr-FR" i="1" dirty="0" smtClean="0"/>
              <a:t>« </a:t>
            </a:r>
            <a:r>
              <a:rPr lang="fr-FR" i="1" dirty="0"/>
              <a:t>Qu’en pensez-vous ? »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3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432713"/>
            <a:ext cx="6192688" cy="1143000"/>
          </a:xfrm>
        </p:spPr>
        <p:txBody>
          <a:bodyPr>
            <a:noAutofit/>
          </a:bodyPr>
          <a:lstStyle/>
          <a:p>
            <a:r>
              <a:rPr lang="fr-FR" sz="3600" dirty="0"/>
              <a:t>Méthodes utilisables pour réduire sa </a:t>
            </a:r>
            <a:r>
              <a:rPr lang="fr-FR" sz="3600" dirty="0" smtClean="0"/>
              <a:t>consommation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48768"/>
            <a:ext cx="8712968" cy="5048584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Par exemple </a:t>
            </a:r>
            <a:r>
              <a:rPr lang="fr-FR" b="1" dirty="0" smtClean="0"/>
              <a:t>: </a:t>
            </a:r>
            <a:r>
              <a:rPr lang="fr-FR" i="1" dirty="0" smtClean="0"/>
              <a:t>« </a:t>
            </a:r>
            <a:r>
              <a:rPr lang="fr-FR" i="1" dirty="0"/>
              <a:t>Comment allez-vous vous y prendre pour réduire votre consommation ? » </a:t>
            </a:r>
            <a:endParaRPr lang="fr-FR" i="1" dirty="0" smtClean="0"/>
          </a:p>
          <a:p>
            <a:endParaRPr lang="fr-FR" dirty="0"/>
          </a:p>
          <a:p>
            <a:r>
              <a:rPr lang="fr-FR" b="1" dirty="0"/>
              <a:t>Puis si nécessaire faire des propositions </a:t>
            </a:r>
            <a:endParaRPr lang="fr-FR" dirty="0"/>
          </a:p>
          <a:p>
            <a:pPr lvl="1"/>
            <a:r>
              <a:rPr lang="fr-FR" dirty="0" smtClean="0"/>
              <a:t>réduire </a:t>
            </a:r>
            <a:r>
              <a:rPr lang="fr-FR" dirty="0"/>
              <a:t>la fréquence </a:t>
            </a:r>
          </a:p>
          <a:p>
            <a:pPr lvl="1"/>
            <a:r>
              <a:rPr lang="fr-FR" dirty="0" smtClean="0"/>
              <a:t>diminuer </a:t>
            </a:r>
            <a:r>
              <a:rPr lang="fr-FR" dirty="0"/>
              <a:t>les quantités </a:t>
            </a:r>
          </a:p>
          <a:p>
            <a:pPr lvl="1"/>
            <a:r>
              <a:rPr lang="fr-FR" dirty="0" smtClean="0"/>
              <a:t>Réduire </a:t>
            </a:r>
            <a:r>
              <a:rPr lang="fr-FR" dirty="0"/>
              <a:t>les occasions de forte consommation </a:t>
            </a:r>
          </a:p>
          <a:p>
            <a:r>
              <a:rPr lang="fr-FR" i="1" dirty="0" smtClean="0"/>
              <a:t>« </a:t>
            </a:r>
            <a:r>
              <a:rPr lang="fr-FR" i="1" dirty="0"/>
              <a:t>C’est à vous de choisir votre méthode » </a:t>
            </a:r>
            <a:endParaRPr lang="fr-FR" i="1" dirty="0" smtClean="0"/>
          </a:p>
          <a:p>
            <a:endParaRPr lang="fr-FR" dirty="0"/>
          </a:p>
          <a:p>
            <a:r>
              <a:rPr lang="fr-FR" b="1" dirty="0"/>
              <a:t>Objectifs </a:t>
            </a:r>
            <a:endParaRPr lang="fr-FR" dirty="0"/>
          </a:p>
          <a:p>
            <a:pPr lvl="1"/>
            <a:r>
              <a:rPr lang="fr-FR" dirty="0" smtClean="0"/>
              <a:t>Repérer </a:t>
            </a:r>
            <a:r>
              <a:rPr lang="fr-FR" dirty="0"/>
              <a:t>les circonstances où l’on boit le plus </a:t>
            </a:r>
          </a:p>
          <a:p>
            <a:pPr lvl="1"/>
            <a:r>
              <a:rPr lang="fr-FR" dirty="0" smtClean="0"/>
              <a:t>Définir </a:t>
            </a:r>
            <a:r>
              <a:rPr lang="fr-FR" dirty="0"/>
              <a:t>des conduites de rechange </a:t>
            </a:r>
          </a:p>
          <a:p>
            <a:pPr lvl="1"/>
            <a:r>
              <a:rPr lang="fr-FR" dirty="0" smtClean="0"/>
              <a:t>Se </a:t>
            </a:r>
            <a:r>
              <a:rPr lang="fr-FR" dirty="0"/>
              <a:t>donner des points de repère </a:t>
            </a:r>
          </a:p>
          <a:p>
            <a:endParaRPr lang="fr-FR" dirty="0"/>
          </a:p>
          <a:p>
            <a:r>
              <a:rPr lang="fr-FR" b="1" dirty="0"/>
              <a:t>Intérêt du journal de bord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Proposer des objectifs, laisser le choix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Reformuler </a:t>
            </a:r>
            <a:r>
              <a:rPr lang="fr-FR" dirty="0"/>
              <a:t>les objectifs et résumer la situation</a:t>
            </a:r>
          </a:p>
          <a:p>
            <a:pPr lvl="1"/>
            <a:r>
              <a:rPr lang="fr-FR" dirty="0" smtClean="0"/>
              <a:t>« </a:t>
            </a:r>
            <a:r>
              <a:rPr lang="fr-FR" dirty="0"/>
              <a:t>Pour revenir à une consommation non dangereuse</a:t>
            </a:r>
          </a:p>
          <a:p>
            <a:pPr lvl="1"/>
            <a:r>
              <a:rPr lang="fr-FR" dirty="0" smtClean="0"/>
              <a:t>afin </a:t>
            </a:r>
            <a:r>
              <a:rPr lang="fr-FR" dirty="0"/>
              <a:t>d’obtenir les bénéfices X ou Y que nous avons évoqués ensemble</a:t>
            </a:r>
          </a:p>
          <a:p>
            <a:pPr lvl="1"/>
            <a:r>
              <a:rPr lang="fr-FR" dirty="0" smtClean="0"/>
              <a:t>nous </a:t>
            </a:r>
            <a:r>
              <a:rPr lang="fr-FR" dirty="0"/>
              <a:t>avons vu que vous pourriez utiliser telle ou telle </a:t>
            </a:r>
            <a:r>
              <a:rPr lang="fr-FR" dirty="0" smtClean="0"/>
              <a:t>tactique pour </a:t>
            </a:r>
            <a:r>
              <a:rPr lang="fr-FR" dirty="0"/>
              <a:t>passer en dessous du seuil de 3 (2) verres</a:t>
            </a:r>
          </a:p>
          <a:p>
            <a:pPr lvl="1"/>
            <a:r>
              <a:rPr lang="fr-FR" dirty="0" smtClean="0"/>
              <a:t>est-ce </a:t>
            </a:r>
            <a:r>
              <a:rPr lang="fr-FR" dirty="0"/>
              <a:t>que j’ai bien résumé notre discussion ?</a:t>
            </a:r>
          </a:p>
          <a:p>
            <a:pPr lvl="1"/>
            <a:r>
              <a:rPr lang="fr-FR" dirty="0" smtClean="0"/>
              <a:t>est-ce </a:t>
            </a:r>
            <a:r>
              <a:rPr lang="fr-FR" dirty="0"/>
              <a:t>que vous avez envie de tenter cette démarche ? »</a:t>
            </a:r>
          </a:p>
          <a:p>
            <a:r>
              <a:rPr lang="fr-FR" dirty="0"/>
              <a:t>Selon la réponse</a:t>
            </a:r>
          </a:p>
          <a:p>
            <a:pPr lvl="1"/>
            <a:r>
              <a:rPr lang="fr-FR" dirty="0" smtClean="0"/>
              <a:t>oui </a:t>
            </a:r>
            <a:r>
              <a:rPr lang="fr-FR" dirty="0"/>
              <a:t>franc : on passe au livret « action », et à la proposition </a:t>
            </a:r>
            <a:r>
              <a:rPr lang="fr-FR" dirty="0" smtClean="0"/>
              <a:t>d’accompagnement</a:t>
            </a:r>
            <a:endParaRPr lang="fr-FR" dirty="0"/>
          </a:p>
          <a:p>
            <a:pPr lvl="1"/>
            <a:r>
              <a:rPr lang="fr-FR" dirty="0" smtClean="0"/>
              <a:t>non </a:t>
            </a:r>
            <a:r>
              <a:rPr lang="fr-FR" dirty="0"/>
              <a:t>: « vous pouvez toujours revenir en parler »</a:t>
            </a:r>
          </a:p>
          <a:p>
            <a:pPr lvl="1"/>
            <a:r>
              <a:rPr lang="fr-FR" dirty="0" smtClean="0"/>
              <a:t>hésitation </a:t>
            </a:r>
            <a:r>
              <a:rPr lang="fr-FR" dirty="0"/>
              <a:t>: prendre le temps et ne pas confronter (livret « information »)</a:t>
            </a:r>
          </a:p>
        </p:txBody>
      </p:sp>
    </p:spTree>
    <p:extLst>
      <p:ext uri="{BB962C8B-B14F-4D97-AF65-F5344CB8AC3E}">
        <p14:creationId xmlns:p14="http://schemas.microsoft.com/office/powerpoint/2010/main" val="19802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624736" cy="1143000"/>
          </a:xfrm>
        </p:spPr>
        <p:txBody>
          <a:bodyPr>
            <a:noAutofit/>
          </a:bodyPr>
          <a:lstStyle/>
          <a:p>
            <a:r>
              <a:rPr lang="fr-FR" sz="3600" dirty="0"/>
              <a:t>Donner la possibilité de </a:t>
            </a:r>
            <a:r>
              <a:rPr lang="fr-FR" sz="3600" dirty="0" smtClean="0"/>
              <a:t>réévaluer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112568"/>
          </a:xfrm>
        </p:spPr>
        <p:txBody>
          <a:bodyPr>
            <a:normAutofit fontScale="70000" lnSpcReduction="20000"/>
          </a:bodyPr>
          <a:lstStyle/>
          <a:p>
            <a:r>
              <a:rPr lang="fr-FR" i="1" dirty="0" smtClean="0"/>
              <a:t>« </a:t>
            </a:r>
            <a:r>
              <a:rPr lang="fr-FR" i="1" dirty="0"/>
              <a:t>Nous avons évoqué aujourd’hui la question d’une modification de votre consommation d’alcool </a:t>
            </a:r>
            <a:endParaRPr lang="fr-FR" dirty="0"/>
          </a:p>
          <a:p>
            <a:r>
              <a:rPr lang="fr-FR" i="1" dirty="0" smtClean="0"/>
              <a:t>Je </a:t>
            </a:r>
            <a:r>
              <a:rPr lang="fr-FR" i="1" dirty="0"/>
              <a:t>vous propose que nous en reparlions la prochaine fois que vous viendrez </a:t>
            </a:r>
            <a:r>
              <a:rPr lang="fr-FR" i="1" dirty="0" smtClean="0"/>
              <a:t> (</a:t>
            </a:r>
            <a:r>
              <a:rPr lang="fr-FR" i="1" dirty="0"/>
              <a:t>ou dans six mois, ou à l’occasion de…) </a:t>
            </a:r>
            <a:endParaRPr lang="fr-FR" dirty="0"/>
          </a:p>
          <a:p>
            <a:r>
              <a:rPr lang="fr-FR" i="1" dirty="0" smtClean="0"/>
              <a:t>Mais </a:t>
            </a:r>
            <a:r>
              <a:rPr lang="fr-FR" i="1" dirty="0"/>
              <a:t>de votre côté, n’hésitez pas si besoin à en reparler, même avant cela » </a:t>
            </a:r>
            <a:endParaRPr lang="fr-FR" dirty="0"/>
          </a:p>
          <a:p>
            <a:r>
              <a:rPr lang="fr-FR" b="1" dirty="0"/>
              <a:t>A savoir </a:t>
            </a:r>
            <a:endParaRPr lang="fr-FR" dirty="0"/>
          </a:p>
          <a:p>
            <a:pPr lvl="1"/>
            <a:r>
              <a:rPr lang="fr-FR" dirty="0" smtClean="0"/>
              <a:t>Une </a:t>
            </a:r>
            <a:r>
              <a:rPr lang="fr-FR" dirty="0"/>
              <a:t>intervention brève peut se dérouler sur un seul entretien </a:t>
            </a:r>
          </a:p>
          <a:p>
            <a:pPr lvl="1"/>
            <a:r>
              <a:rPr lang="fr-FR" dirty="0" smtClean="0"/>
              <a:t>Mais </a:t>
            </a:r>
            <a:r>
              <a:rPr lang="fr-FR" dirty="0"/>
              <a:t>il est utile de donner la possibilité de se revoir </a:t>
            </a:r>
          </a:p>
          <a:p>
            <a:pPr lvl="1"/>
            <a:r>
              <a:rPr lang="fr-FR" dirty="0" smtClean="0"/>
              <a:t>C’est </a:t>
            </a:r>
            <a:r>
              <a:rPr lang="fr-FR" dirty="0"/>
              <a:t>un signal d’intérêt pour la démarche 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t </a:t>
            </a:r>
            <a:r>
              <a:rPr lang="fr-FR" dirty="0"/>
              <a:t>cela permet de réévaluer le niveau de dépendance </a:t>
            </a:r>
          </a:p>
          <a:p>
            <a:endParaRPr lang="fr-FR" dirty="0"/>
          </a:p>
          <a:p>
            <a:r>
              <a:rPr lang="fr-FR" b="1" dirty="0"/>
              <a:t>Avec quel délai ? </a:t>
            </a:r>
            <a:endParaRPr lang="fr-FR" dirty="0"/>
          </a:p>
          <a:p>
            <a:pPr lvl="1"/>
            <a:r>
              <a:rPr lang="fr-FR" dirty="0" smtClean="0"/>
              <a:t>Selon </a:t>
            </a:r>
            <a:r>
              <a:rPr lang="fr-FR" dirty="0"/>
              <a:t>vos possibilités, la disponibilité du patient, la dynamique de </a:t>
            </a:r>
            <a:r>
              <a:rPr lang="fr-FR" dirty="0" smtClean="0"/>
              <a:t>l’intervention </a:t>
            </a:r>
            <a:endParaRPr lang="fr-FR" dirty="0"/>
          </a:p>
          <a:p>
            <a:pPr lvl="1"/>
            <a:r>
              <a:rPr lang="fr-FR" dirty="0" smtClean="0"/>
              <a:t>Optimum </a:t>
            </a:r>
            <a:r>
              <a:rPr lang="fr-FR" dirty="0"/>
              <a:t>: entre 2 mois et un an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Remettre le livret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11256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Il </a:t>
            </a:r>
            <a:r>
              <a:rPr lang="fr-FR" dirty="0"/>
              <a:t>valide et légitime le contenu de l’intervention </a:t>
            </a:r>
          </a:p>
          <a:p>
            <a:r>
              <a:rPr lang="fr-FR" dirty="0" smtClean="0"/>
              <a:t>Il </a:t>
            </a:r>
            <a:r>
              <a:rPr lang="fr-FR" dirty="0"/>
              <a:t>reprend l’ensemble des données orales… même celles qu’on a oubliées </a:t>
            </a:r>
          </a:p>
          <a:p>
            <a:r>
              <a:rPr lang="fr-FR" dirty="0" smtClean="0"/>
              <a:t>Il </a:t>
            </a:r>
            <a:r>
              <a:rPr lang="fr-FR" dirty="0"/>
              <a:t>contient un journal de bord </a:t>
            </a:r>
          </a:p>
          <a:p>
            <a:r>
              <a:rPr lang="fr-FR" dirty="0" smtClean="0"/>
              <a:t>Il </a:t>
            </a:r>
            <a:r>
              <a:rPr lang="fr-FR" dirty="0"/>
              <a:t>est efficace en tant que tel (étude EIST réalisée en santé au travail)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8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8229600" cy="1143000"/>
          </a:xfrm>
        </p:spPr>
        <p:txBody>
          <a:bodyPr/>
          <a:lstStyle/>
          <a:p>
            <a:r>
              <a:rPr lang="fr-FR" dirty="0"/>
              <a:t>Revisiter la « check-list 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506916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Proposer </a:t>
            </a:r>
            <a:r>
              <a:rPr lang="fr-FR" dirty="0"/>
              <a:t>le test de repérage </a:t>
            </a:r>
          </a:p>
          <a:p>
            <a:r>
              <a:rPr lang="fr-FR" dirty="0" smtClean="0"/>
              <a:t>Restituer </a:t>
            </a:r>
            <a:r>
              <a:rPr lang="fr-FR" dirty="0"/>
              <a:t>le score du test de repérage </a:t>
            </a:r>
          </a:p>
          <a:p>
            <a:r>
              <a:rPr lang="fr-FR" dirty="0" smtClean="0"/>
              <a:t>Expliquer </a:t>
            </a:r>
            <a:r>
              <a:rPr lang="fr-FR" dirty="0"/>
              <a:t>le risque alcool </a:t>
            </a:r>
          </a:p>
          <a:p>
            <a:r>
              <a:rPr lang="fr-FR" dirty="0" smtClean="0"/>
              <a:t>Parler </a:t>
            </a:r>
            <a:r>
              <a:rPr lang="fr-FR" dirty="0"/>
              <a:t>du verre standard </a:t>
            </a:r>
          </a:p>
          <a:p>
            <a:r>
              <a:rPr lang="fr-FR" dirty="0" smtClean="0"/>
              <a:t>L’intérêt </a:t>
            </a:r>
            <a:r>
              <a:rPr lang="fr-FR" dirty="0"/>
              <a:t>de la réduction du point de vue du patient </a:t>
            </a:r>
          </a:p>
          <a:p>
            <a:r>
              <a:rPr lang="fr-FR" dirty="0" smtClean="0"/>
              <a:t>Exposer </a:t>
            </a:r>
            <a:r>
              <a:rPr lang="fr-FR" dirty="0"/>
              <a:t>des méthodes utilisables pour réduire sa consommation </a:t>
            </a:r>
          </a:p>
          <a:p>
            <a:r>
              <a:rPr lang="fr-FR" dirty="0" smtClean="0"/>
              <a:t>Proposer </a:t>
            </a:r>
            <a:r>
              <a:rPr lang="fr-FR" dirty="0"/>
              <a:t>des objectifs, laisser le choix </a:t>
            </a:r>
          </a:p>
          <a:p>
            <a:r>
              <a:rPr lang="fr-FR" dirty="0" smtClean="0"/>
              <a:t>Donner </a:t>
            </a:r>
            <a:r>
              <a:rPr lang="fr-FR" dirty="0"/>
              <a:t>la possibilité de réévaluer dans une autre consultation </a:t>
            </a:r>
          </a:p>
          <a:p>
            <a:r>
              <a:rPr lang="fr-FR" dirty="0" smtClean="0"/>
              <a:t>Remettre </a:t>
            </a:r>
            <a:r>
              <a:rPr lang="fr-FR" dirty="0"/>
              <a:t>le livret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60232" y="1052736"/>
            <a:ext cx="2016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i="1" dirty="0"/>
              <a:t>La check-list sert à l’apprentissage, non à guider l’entretien pendant qu’il se déroule </a:t>
            </a:r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r>
              <a:rPr lang="fr-FR" i="1" dirty="0" smtClean="0"/>
              <a:t>Après </a:t>
            </a:r>
            <a:r>
              <a:rPr lang="fr-FR" i="1" dirty="0"/>
              <a:t>une intervention brève : Quels points j’ai traités, qu’est-ce que j’ai laissé de côté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8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50" b="1" dirty="0">
                <a:solidFill>
                  <a:srgbClr val="002060"/>
                </a:solidFill>
              </a:rPr>
              <a:t>Formation RPIB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8979"/>
              </p:ext>
            </p:extLst>
          </p:nvPr>
        </p:nvGraphicFramePr>
        <p:xfrm>
          <a:off x="-9346" y="1255860"/>
          <a:ext cx="9042509" cy="547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3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Les </a:t>
                      </a:r>
                      <a:r>
                        <a:rPr lang="fr-FR" sz="1200" u="sng" dirty="0" smtClean="0">
                          <a:effectLst/>
                        </a:rPr>
                        <a:t>8 points </a:t>
                      </a:r>
                      <a:r>
                        <a:rPr lang="fr-FR" sz="1200" u="sng" dirty="0">
                          <a:effectLst/>
                        </a:rPr>
                        <a:t>abordés pendant une intervention brève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Restitution du </a:t>
                      </a:r>
                      <a:r>
                        <a:rPr lang="fr-FR" sz="900" dirty="0" smtClean="0">
                          <a:effectLst/>
                        </a:rPr>
                        <a:t>test </a:t>
                      </a:r>
                      <a:r>
                        <a:rPr lang="fr-FR" sz="900" dirty="0">
                          <a:effectLst/>
                        </a:rPr>
                        <a:t>de repérage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Restitution du score </a:t>
                      </a:r>
                      <a:r>
                        <a:rPr lang="fr-FR" sz="900" dirty="0" smtClean="0">
                          <a:effectLst/>
                        </a:rPr>
                        <a:t>AUDIT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Informer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Rappel des conséquences somatiques de l’alcool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Parler du verre standard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10g</a:t>
                      </a:r>
                      <a:r>
                        <a:rPr lang="fr-FR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alcool + Seuil de OMS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Motivation personnelle pour le changement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Exemple de bénéfice : Diminution des troubles du sommeil, diminution de l’HTA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Proposer des objectifs précis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Objectif réaliste sur une période </a:t>
                      </a:r>
                      <a:r>
                        <a:rPr lang="fr-FR" sz="900" dirty="0" smtClean="0">
                          <a:effectLst/>
                        </a:rPr>
                        <a:t>donnée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Proposer des méthodes pour réduire sa consommation d’alcool.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Diminuer la fréquence, le nombre de verres standards et les occasions à risque.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Proposer un nouveau rendez-vous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</a:rPr>
                        <a:t>Idéalement </a:t>
                      </a:r>
                      <a:r>
                        <a:rPr lang="fr-FR" sz="900" dirty="0">
                          <a:effectLst/>
                        </a:rPr>
                        <a:t>6 à 8 semaines afin que le patient manifeste de l’intérêt et ait le temps de mesurer l’évolution de sa consommation.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Délivrer un livret d’aide au changement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Support accompagnement à la réduction de la consommation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7" marR="2495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9" name="Connecteur droit 18"/>
          <p:cNvCxnSpPr/>
          <p:nvPr/>
        </p:nvCxnSpPr>
        <p:spPr>
          <a:xfrm>
            <a:off x="1263183" y="4212230"/>
            <a:ext cx="6580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05118" y="5069480"/>
            <a:ext cx="6580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39353" y="4887700"/>
            <a:ext cx="4619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7</a:t>
            </a:r>
            <a:r>
              <a:rPr lang="fr-FR" sz="1013" dirty="0"/>
              <a:t> (H)</a:t>
            </a:r>
          </a:p>
          <a:p>
            <a:r>
              <a:rPr lang="fr-FR" sz="1350" dirty="0"/>
              <a:t>6</a:t>
            </a:r>
            <a:r>
              <a:rPr lang="fr-FR" sz="1013" dirty="0"/>
              <a:t> (F)</a:t>
            </a:r>
          </a:p>
        </p:txBody>
      </p:sp>
    </p:spTree>
    <p:extLst>
      <p:ext uri="{BB962C8B-B14F-4D97-AF65-F5344CB8AC3E}">
        <p14:creationId xmlns:p14="http://schemas.microsoft.com/office/powerpoint/2010/main" val="37197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9744" y="274638"/>
            <a:ext cx="529705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Avantages</a:t>
            </a:r>
            <a:r>
              <a:rPr lang="fr-FR" dirty="0" smtClean="0"/>
              <a:t> </a:t>
            </a:r>
            <a:r>
              <a:rPr lang="fr-FR" b="1" dirty="0">
                <a:solidFill>
                  <a:srgbClr val="002060"/>
                </a:solidFill>
              </a:rPr>
              <a:t>de la formation au RPIB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u="sng" dirty="0" smtClean="0"/>
              <a:t>Formation innovante </a:t>
            </a:r>
            <a:r>
              <a:rPr lang="fr-FR" dirty="0" smtClean="0"/>
              <a:t>dans le cursus de pharmacie</a:t>
            </a:r>
          </a:p>
          <a:p>
            <a:endParaRPr lang="fr-FR" dirty="0" smtClean="0"/>
          </a:p>
          <a:p>
            <a:r>
              <a:rPr lang="fr-FR" dirty="0" smtClean="0"/>
              <a:t>Apporte </a:t>
            </a:r>
            <a:r>
              <a:rPr lang="fr-FR" u="sng" dirty="0" smtClean="0"/>
              <a:t>un savoir faire </a:t>
            </a:r>
            <a:r>
              <a:rPr lang="fr-FR" dirty="0" smtClean="0"/>
              <a:t>et</a:t>
            </a:r>
            <a:r>
              <a:rPr lang="fr-FR" u="sng" dirty="0" smtClean="0"/>
              <a:t> un savoir être </a:t>
            </a:r>
            <a:r>
              <a:rPr lang="fr-FR" dirty="0" smtClean="0"/>
              <a:t>face aux problèmes de santé</a:t>
            </a:r>
          </a:p>
          <a:p>
            <a:endParaRPr lang="fr-FR" dirty="0" smtClean="0"/>
          </a:p>
          <a:p>
            <a:r>
              <a:rPr lang="fr-FR" dirty="0" smtClean="0"/>
              <a:t>Facilite </a:t>
            </a:r>
            <a:r>
              <a:rPr lang="fr-FR" u="sng" dirty="0" smtClean="0"/>
              <a:t>le dialogue </a:t>
            </a:r>
            <a:r>
              <a:rPr lang="fr-FR" dirty="0" smtClean="0"/>
              <a:t>et </a:t>
            </a:r>
            <a:r>
              <a:rPr lang="fr-FR" u="sng" dirty="0" smtClean="0"/>
              <a:t>l’orientation</a:t>
            </a:r>
            <a:r>
              <a:rPr lang="fr-FR" dirty="0" smtClean="0"/>
              <a:t> du patient dans circuit de la santé</a:t>
            </a:r>
          </a:p>
          <a:p>
            <a:endParaRPr lang="fr-FR" dirty="0" smtClean="0"/>
          </a:p>
          <a:p>
            <a:r>
              <a:rPr lang="fr-FR" dirty="0"/>
              <a:t>Approche pouvant être déclinée dans </a:t>
            </a:r>
            <a:r>
              <a:rPr lang="fr-FR" u="sng" dirty="0"/>
              <a:t>d’autres types </a:t>
            </a:r>
            <a:r>
              <a:rPr lang="fr-FR" u="sng" dirty="0" smtClean="0"/>
              <a:t>d’addictions</a:t>
            </a:r>
          </a:p>
          <a:p>
            <a:endParaRPr lang="fr-FR" dirty="0" smtClean="0"/>
          </a:p>
          <a:p>
            <a:r>
              <a:rPr lang="fr-FR" dirty="0" smtClean="0"/>
              <a:t>Prépare les étudiants en pharmacie </a:t>
            </a:r>
            <a:r>
              <a:rPr lang="fr-FR" u="sng" dirty="0" smtClean="0"/>
              <a:t>aux futures missions du pharmacien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5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Nicolas.bonnet@respadd.org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Je vous remercie pour votre attention !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815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dirty="0" smtClean="0"/>
              <a:t> </a:t>
            </a:r>
            <a:endParaRPr lang="fr-FR" altLang="fr-FR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08" y="265402"/>
            <a:ext cx="6285345" cy="898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 smtClean="0">
                <a:ea typeface="ＭＳ Ｐゴシック" panose="020B0600070205080204" pitchFamily="34" charset="-128"/>
              </a:rPr>
              <a:t>Enjeux et fondements du projet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smtClean="0">
                <a:ea typeface="ＭＳ Ｐゴシック" panose="020B0600070205080204" pitchFamily="34" charset="-128"/>
              </a:rPr>
              <a:t>Toujours 49 000 morts attribuables à l’alcool chaque année en France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>
                <a:ea typeface="ＭＳ Ｐゴシック" panose="020B0600070205080204" pitchFamily="34" charset="-128"/>
              </a:rPr>
              <a:t>Pas seulement les dépendants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>
                <a:ea typeface="ＭＳ Ｐゴシック" panose="020B0600070205080204" pitchFamily="34" charset="-128"/>
              </a:rPr>
              <a:t>Les interventions brèves sont efficaces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>
                <a:ea typeface="ＭＳ Ｐゴシック" panose="020B0600070205080204" pitchFamily="34" charset="-128"/>
              </a:rPr>
              <a:t>Les intervenants de première ligne sont les mieux placés pour les réaliser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>
                <a:ea typeface="ＭＳ Ｐゴシック" panose="020B0600070205080204" pitchFamily="34" charset="-128"/>
              </a:rPr>
              <a:t>Les pharmaciens d’officine ont de nouvelles missions de prévention et d’éducation pour la santé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>
                <a:ea typeface="ＭＳ Ｐゴシック" panose="020B0600070205080204" pitchFamily="34" charset="-128"/>
              </a:rPr>
              <a:t>La formation au RPIB est simple et accessible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29600" y="66278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900">
                <a:cs typeface="Arial" panose="020B0604020202020204" pitchFamily="34" charset="0"/>
              </a:rPr>
              <a:t>©</a:t>
            </a:r>
            <a:r>
              <a:rPr lang="fr-FR" altLang="fr-FR" sz="900">
                <a:cs typeface="Arial" panose="020B0604020202020204" pitchFamily="34" charset="0"/>
              </a:rPr>
              <a:t>IPPSA 2011</a:t>
            </a:r>
          </a:p>
        </p:txBody>
      </p:sp>
    </p:spTree>
    <p:extLst>
      <p:ext uri="{BB962C8B-B14F-4D97-AF65-F5344CB8AC3E}">
        <p14:creationId xmlns:p14="http://schemas.microsoft.com/office/powerpoint/2010/main" val="17120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3344" y="274638"/>
            <a:ext cx="570345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Principales difficultés rencontrées: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313140"/>
          </a:xfrm>
        </p:spPr>
        <p:txBody>
          <a:bodyPr>
            <a:normAutofit/>
          </a:bodyPr>
          <a:lstStyle/>
          <a:p>
            <a:pPr marL="385763" indent="-385763" algn="ctr">
              <a:buFont typeface="+mj-lt"/>
              <a:buAutoNum type="arabicPeriod"/>
            </a:pPr>
            <a:r>
              <a:rPr lang="fr-FR" sz="1950" u="sng" dirty="0"/>
              <a:t>Aborder le sujet alcool au comptoir</a:t>
            </a:r>
          </a:p>
          <a:p>
            <a:pPr marL="385763" indent="-385763">
              <a:buFont typeface="+mj-lt"/>
              <a:buAutoNum type="arabicPeriod"/>
            </a:pPr>
            <a:endParaRPr lang="fr-FR" sz="1950" dirty="0"/>
          </a:p>
          <a:p>
            <a:pPr marL="385763" indent="-385763">
              <a:buFont typeface="+mj-lt"/>
              <a:buAutoNum type="arabicPeriod"/>
            </a:pPr>
            <a:endParaRPr lang="fr-FR" sz="1950" dirty="0"/>
          </a:p>
          <a:p>
            <a:pPr marL="385763" indent="-385763">
              <a:buFont typeface="+mj-lt"/>
              <a:buAutoNum type="arabicPeriod"/>
            </a:pPr>
            <a:endParaRPr lang="fr-FR" sz="1950" dirty="0"/>
          </a:p>
          <a:p>
            <a:pPr marL="385763" indent="-385763">
              <a:buFont typeface="+mj-lt"/>
              <a:buAutoNum type="arabicPeriod"/>
            </a:pPr>
            <a:endParaRPr lang="fr-FR" sz="1950" dirty="0"/>
          </a:p>
          <a:p>
            <a:pPr marL="385763" indent="-385763">
              <a:buFont typeface="+mj-lt"/>
              <a:buAutoNum type="arabicPeriod"/>
            </a:pPr>
            <a:r>
              <a:rPr lang="fr-FR" sz="1950" u="sng" dirty="0"/>
              <a:t>Provoquer le changement de comportement</a:t>
            </a:r>
            <a:endParaRPr lang="fr-FR" u="sng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83" y="2666343"/>
            <a:ext cx="1860175" cy="135256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238780" y="4532899"/>
            <a:ext cx="2905220" cy="9966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25" b="1" dirty="0">
                <a:solidFill>
                  <a:srgbClr val="00B050"/>
                </a:solidFill>
              </a:rPr>
              <a:t>Changement</a:t>
            </a:r>
            <a:endParaRPr lang="fr-FR" sz="2100" dirty="0"/>
          </a:p>
          <a:p>
            <a:endParaRPr lang="fr-FR" sz="21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2467024" y="4879520"/>
            <a:ext cx="3803904" cy="5743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le isocèle 8"/>
          <p:cNvSpPr/>
          <p:nvPr/>
        </p:nvSpPr>
        <p:spPr>
          <a:xfrm>
            <a:off x="4117514" y="5168968"/>
            <a:ext cx="702945" cy="3605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88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-139266" y="4970597"/>
            <a:ext cx="2745557" cy="9966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>
                <a:solidFill>
                  <a:srgbClr val="0070C0"/>
                </a:solidFill>
              </a:rPr>
              <a:t>Poursuite </a:t>
            </a:r>
          </a:p>
          <a:p>
            <a:pPr marL="0" indent="0" algn="ctr">
              <a:buNone/>
            </a:pPr>
            <a:r>
              <a:rPr lang="fr-FR" sz="2100" b="1" dirty="0">
                <a:solidFill>
                  <a:srgbClr val="0070C0"/>
                </a:solidFill>
              </a:rPr>
              <a:t>de la consommation</a:t>
            </a:r>
            <a:endParaRPr lang="fr-FR" sz="900" dirty="0">
              <a:solidFill>
                <a:srgbClr val="0070C0"/>
              </a:solidFill>
            </a:endParaRPr>
          </a:p>
          <a:p>
            <a:pPr algn="ctr"/>
            <a:endParaRPr lang="fr-FR" sz="21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077967" y="2813793"/>
            <a:ext cx="7886700" cy="15694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100" dirty="0"/>
          </a:p>
          <a:p>
            <a:pPr marL="0" indent="0" algn="ctr">
              <a:buNone/>
            </a:pPr>
            <a:r>
              <a:rPr lang="fr-FR" sz="1800" dirty="0"/>
              <a:t>Pathologies          +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100" dirty="0"/>
          </a:p>
          <a:p>
            <a:pPr>
              <a:buFont typeface="Wingdings" panose="05000000000000000000" pitchFamily="2" charset="2"/>
              <a:buChar char="ü"/>
            </a:pPr>
            <a:endParaRPr lang="fr-FR" sz="2100" dirty="0"/>
          </a:p>
          <a:p>
            <a:endParaRPr lang="fr-FR" sz="2100" dirty="0"/>
          </a:p>
          <a:p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0634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9894" y="274638"/>
            <a:ext cx="55269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Axes d’amélioration de la formation RPIB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8650" y="1780796"/>
            <a:ext cx="7886700" cy="15694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endParaRPr lang="fr-FR" sz="2100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Former à l’entretien motivationnel :</a:t>
            </a:r>
          </a:p>
          <a:p>
            <a:pPr>
              <a:buFont typeface="Wingdings" panose="05000000000000000000" pitchFamily="2" charset="2"/>
              <a:buChar char="v"/>
            </a:pPr>
            <a:endParaRPr lang="fr-FR" sz="2100" dirty="0"/>
          </a:p>
          <a:p>
            <a:pPr>
              <a:buFont typeface="Wingdings" panose="05000000000000000000" pitchFamily="2" charset="2"/>
              <a:buChar char="ü"/>
            </a:pPr>
            <a:endParaRPr lang="fr-FR" sz="2100" dirty="0"/>
          </a:p>
          <a:p>
            <a:endParaRPr lang="fr-FR" sz="2100" dirty="0"/>
          </a:p>
          <a:p>
            <a:endParaRPr lang="fr-FR" sz="21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238780" y="5047642"/>
            <a:ext cx="2905220" cy="9966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25" b="1" dirty="0">
                <a:solidFill>
                  <a:srgbClr val="00B050"/>
                </a:solidFill>
              </a:rPr>
              <a:t>Changement</a:t>
            </a:r>
            <a:endParaRPr lang="fr-FR" sz="2100" dirty="0"/>
          </a:p>
          <a:p>
            <a:endParaRPr lang="fr-FR" sz="21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77937" y="2601998"/>
            <a:ext cx="2349580" cy="66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/>
              <a:t>Bénéfice de boire:</a:t>
            </a:r>
            <a:r>
              <a:rPr lang="fr-FR" sz="1350" dirty="0"/>
              <a:t/>
            </a:r>
            <a:br>
              <a:rPr lang="fr-FR" sz="1350" dirty="0"/>
            </a:br>
            <a:r>
              <a:rPr lang="fr-FR" sz="825" b="1" dirty="0"/>
              <a:t>Plaisir</a:t>
            </a:r>
            <a:r>
              <a:rPr lang="fr-FR" sz="825" dirty="0"/>
              <a:t>, désinhibition, intégration dans un groupe</a:t>
            </a:r>
            <a:br>
              <a:rPr lang="fr-FR" sz="825" dirty="0"/>
            </a:br>
            <a:r>
              <a:rPr lang="fr-FR" sz="825" dirty="0" err="1"/>
              <a:t>Anxiolyse</a:t>
            </a:r>
            <a:r>
              <a:rPr lang="fr-FR" sz="825" dirty="0"/>
              <a:t>, oubli, euphorie transitoire…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777936" y="3611051"/>
            <a:ext cx="2349580" cy="66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/>
              <a:t>Inconvénients à arrêter</a:t>
            </a:r>
            <a:r>
              <a:rPr lang="fr-FR" sz="1350" dirty="0"/>
              <a:t/>
            </a:r>
            <a:br>
              <a:rPr lang="fr-FR" sz="1350" dirty="0"/>
            </a:br>
            <a:r>
              <a:rPr lang="fr-FR" sz="825" dirty="0"/>
              <a:t>Peur de l’exclusion du groupe, </a:t>
            </a:r>
            <a:r>
              <a:rPr lang="fr-FR" sz="825" b="1" dirty="0"/>
              <a:t>peur du manque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496134" y="2601998"/>
            <a:ext cx="2349580" cy="6668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/>
              <a:t>Inconvénient à boire</a:t>
            </a:r>
          </a:p>
          <a:p>
            <a:pPr algn="ctr"/>
            <a:r>
              <a:rPr lang="fr-FR" sz="825" dirty="0"/>
              <a:t>Trouble relationnels</a:t>
            </a:r>
          </a:p>
          <a:p>
            <a:pPr algn="ctr"/>
            <a:r>
              <a:rPr lang="fr-FR" sz="825" b="1" dirty="0"/>
              <a:t>Santé</a:t>
            </a:r>
          </a:p>
          <a:p>
            <a:pPr algn="ctr"/>
            <a:r>
              <a:rPr lang="fr-FR" sz="825" dirty="0"/>
              <a:t>Prix</a:t>
            </a:r>
          </a:p>
          <a:p>
            <a:pPr algn="ctr"/>
            <a:r>
              <a:rPr lang="fr-FR" sz="825" dirty="0"/>
              <a:t>Risque professionnel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496134" y="3607613"/>
            <a:ext cx="2349580" cy="6679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/>
              <a:t>Bénéfices à l’arrêter</a:t>
            </a:r>
          </a:p>
          <a:p>
            <a:pPr algn="ctr"/>
            <a:r>
              <a:rPr lang="fr-FR" sz="825" b="1" dirty="0"/>
              <a:t>Economie</a:t>
            </a:r>
            <a:r>
              <a:rPr lang="fr-FR" sz="825" dirty="0"/>
              <a:t>, disparition des symptômes</a:t>
            </a:r>
          </a:p>
          <a:p>
            <a:pPr algn="ctr"/>
            <a:r>
              <a:rPr lang="fr-FR" sz="825" dirty="0"/>
              <a:t>Regard des autres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2446248" y="4970597"/>
            <a:ext cx="3792533" cy="37866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>
            <a:off x="2745556" y="4400261"/>
            <a:ext cx="414338" cy="570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88"/>
          </a:p>
        </p:txBody>
      </p:sp>
      <p:sp>
        <p:nvSpPr>
          <p:cNvPr id="20" name="Flèche vers le bas 19"/>
          <p:cNvSpPr/>
          <p:nvPr/>
        </p:nvSpPr>
        <p:spPr>
          <a:xfrm>
            <a:off x="5926904" y="4370032"/>
            <a:ext cx="414338" cy="84054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88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-149655" y="4472272"/>
            <a:ext cx="2745557" cy="9966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100" b="1" dirty="0">
                <a:solidFill>
                  <a:srgbClr val="0070C0"/>
                </a:solidFill>
              </a:rPr>
              <a:t>Poursuite </a:t>
            </a:r>
          </a:p>
          <a:p>
            <a:pPr marL="0" indent="0" algn="ctr">
              <a:buNone/>
            </a:pPr>
            <a:r>
              <a:rPr lang="fr-FR" sz="2100" b="1" dirty="0">
                <a:solidFill>
                  <a:srgbClr val="0070C0"/>
                </a:solidFill>
              </a:rPr>
              <a:t>de la consommation</a:t>
            </a:r>
            <a:endParaRPr lang="fr-FR" sz="900" dirty="0">
              <a:solidFill>
                <a:srgbClr val="0070C0"/>
              </a:solidFill>
            </a:endParaRPr>
          </a:p>
          <a:p>
            <a:pPr algn="ctr"/>
            <a:endParaRPr lang="fr-FR" sz="2100" dirty="0"/>
          </a:p>
        </p:txBody>
      </p:sp>
      <p:sp>
        <p:nvSpPr>
          <p:cNvPr id="23" name="Flèche vers le bas 22"/>
          <p:cNvSpPr/>
          <p:nvPr/>
        </p:nvSpPr>
        <p:spPr>
          <a:xfrm>
            <a:off x="5010574" y="4850933"/>
            <a:ext cx="414338" cy="350862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88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867036" y="4408892"/>
            <a:ext cx="701414" cy="428376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IB</a:t>
            </a:r>
            <a:endParaRPr lang="fr-FR" sz="1500" b="1" dirty="0"/>
          </a:p>
        </p:txBody>
      </p:sp>
      <p:sp>
        <p:nvSpPr>
          <p:cNvPr id="25" name="Triangle isocèle 24"/>
          <p:cNvSpPr/>
          <p:nvPr/>
        </p:nvSpPr>
        <p:spPr>
          <a:xfrm>
            <a:off x="3984139" y="5168968"/>
            <a:ext cx="702945" cy="3605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88"/>
          </a:p>
        </p:txBody>
      </p:sp>
    </p:spTree>
    <p:extLst>
      <p:ext uri="{BB962C8B-B14F-4D97-AF65-F5344CB8AC3E}">
        <p14:creationId xmlns:p14="http://schemas.microsoft.com/office/powerpoint/2010/main" val="20976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>
                <a:solidFill>
                  <a:schemeClr val="accent2"/>
                </a:solidFill>
                <a:ea typeface="ＭＳ Ｐゴシック" panose="020B0600070205080204" pitchFamily="34" charset="-128"/>
              </a:rPr>
              <a:t>L’apport de l’entretien motivationnel dans les IB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47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19359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4231" y="0"/>
            <a:ext cx="7488832" cy="1266825"/>
          </a:xfrm>
        </p:spPr>
        <p:txBody>
          <a:bodyPr/>
          <a:lstStyle/>
          <a:p>
            <a:pPr eaLnBrk="1" hangingPunct="1"/>
            <a:r>
              <a:rPr lang="fr-FR" altLang="fr-FR" sz="3400" dirty="0">
                <a:solidFill>
                  <a:srgbClr val="818181"/>
                </a:solidFill>
                <a:latin typeface="Abadi MT Condensed Extra Bold" charset="0"/>
                <a:ea typeface="ＭＳ Ｐゴシック" panose="020B0600070205080204" pitchFamily="34" charset="-128"/>
              </a:rPr>
              <a:t>Qu’est-ce que </a:t>
            </a:r>
            <a:br>
              <a:rPr lang="fr-FR" altLang="fr-FR" sz="3400" dirty="0">
                <a:solidFill>
                  <a:srgbClr val="818181"/>
                </a:solidFill>
                <a:latin typeface="Abadi MT Condensed Extra Bold" charset="0"/>
                <a:ea typeface="ＭＳ Ｐゴシック" panose="020B0600070205080204" pitchFamily="34" charset="-128"/>
              </a:rPr>
            </a:br>
            <a:r>
              <a:rPr lang="fr-FR" altLang="fr-FR" sz="3400" dirty="0">
                <a:solidFill>
                  <a:srgbClr val="818181"/>
                </a:solidFill>
                <a:latin typeface="Abadi MT Condensed Extra Bold" charset="0"/>
                <a:ea typeface="ＭＳ Ｐゴシック" panose="020B0600070205080204" pitchFamily="34" charset="-128"/>
              </a:rPr>
              <a:t>l’entretien motivationnel 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357438"/>
            <a:ext cx="7772400" cy="30480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265113" indent="-265113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FR" altLang="fr-FR" sz="25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</a:p>
          <a:p>
            <a:pPr marL="265113" indent="-265113"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fr-CA" altLang="fr-FR" dirty="0">
                <a:solidFill>
                  <a:schemeClr val="accent1"/>
                </a:solidFill>
                <a:ea typeface="ＭＳ Ｐゴシック" panose="020B0600070205080204" pitchFamily="34" charset="-128"/>
                <a:cs typeface="Estrangelo Edessa" panose="03080600000000000000" pitchFamily="66" charset="0"/>
              </a:rPr>
              <a:t>L’entretien motivationnel est une méthode de communication, à la fois directive et centrée sur la personne, qui vise l’augmentation de la motivation (intrinsèque) au changement, par l’exploration et la résolution de l’ambivalence</a:t>
            </a:r>
            <a:endParaRPr lang="fr-CA" altLang="fr-FR" sz="2800" dirty="0">
              <a:solidFill>
                <a:schemeClr val="accent1"/>
              </a:solidFill>
              <a:ea typeface="ＭＳ Ｐゴシック" panose="020B0600070205080204" pitchFamily="34" charset="-128"/>
              <a:cs typeface="Estrangelo Edessa" panose="03080600000000000000" pitchFamily="66" charset="0"/>
            </a:endParaRPr>
          </a:p>
          <a:p>
            <a:pPr marL="265113" indent="-26511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500" dirty="0">
              <a:solidFill>
                <a:srgbClr val="474747"/>
              </a:solidFill>
              <a:ea typeface="ＭＳ Ｐゴシック" panose="020B0600070205080204" pitchFamily="34" charset="-128"/>
            </a:endParaRPr>
          </a:p>
          <a:p>
            <a:pPr marL="265113" indent="-26511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500" dirty="0">
              <a:solidFill>
                <a:srgbClr val="474747"/>
              </a:solidFill>
              <a:ea typeface="ＭＳ Ｐゴシック" panose="020B0600070205080204" pitchFamily="34" charset="-128"/>
            </a:endParaRPr>
          </a:p>
          <a:p>
            <a:pPr marL="265113" indent="-265113"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sz="1400" dirty="0">
                <a:solidFill>
                  <a:srgbClr val="474747"/>
                </a:solidFill>
                <a:ea typeface="ＭＳ Ｐゴシック" panose="020B0600070205080204" pitchFamily="34" charset="-128"/>
              </a:rPr>
              <a:t>MILLER et ROLLNICK 1991/2002</a:t>
            </a:r>
            <a:endParaRPr lang="fr-FR" altLang="fr-FR" sz="2500" dirty="0">
              <a:solidFill>
                <a:srgbClr val="474747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94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L’esprit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445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497152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1935018" y="-104053"/>
            <a:ext cx="8229600" cy="1143000"/>
          </a:xfrm>
        </p:spPr>
        <p:txBody>
          <a:bodyPr/>
          <a:lstStyle/>
          <a:p>
            <a:r>
              <a:rPr lang="en-CA" altLang="fr-FR" b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L’ESPRIT DE L’EM </a:t>
            </a:r>
          </a:p>
        </p:txBody>
      </p:sp>
    </p:spTree>
    <p:extLst>
      <p:ext uri="{BB962C8B-B14F-4D97-AF65-F5344CB8AC3E}">
        <p14:creationId xmlns:p14="http://schemas.microsoft.com/office/powerpoint/2010/main" val="34035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>L’esprit général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20080" y="1628800"/>
            <a:ext cx="9144000" cy="5517232"/>
          </a:xfrm>
        </p:spPr>
        <p:txBody>
          <a:bodyPr>
            <a:normAutofit/>
          </a:bodyPr>
          <a:lstStyle/>
          <a:p>
            <a:pPr marL="265113" indent="-265113" eaLnBrk="1" hangingPunct="1">
              <a:buFont typeface="Wingdings 2" panose="05020102010507070707" pitchFamily="18" charset="2"/>
              <a:buChar char=""/>
            </a:pPr>
            <a:r>
              <a:rPr lang="fr-FR" altLang="fr-FR" dirty="0">
                <a:ea typeface="ＭＳ Ｐゴシック" panose="020B0600070205080204" pitchFamily="34" charset="-128"/>
              </a:rPr>
              <a:t>La motivation émane du patient (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évocation</a:t>
            </a:r>
            <a:r>
              <a:rPr lang="fr-FR" altLang="fr-FR" dirty="0">
                <a:ea typeface="ＭＳ Ｐゴシック" panose="020B0600070205080204" pitchFamily="34" charset="-128"/>
              </a:rPr>
              <a:t>)</a:t>
            </a: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r>
              <a:rPr lang="fr-FR" altLang="fr-FR" dirty="0">
                <a:ea typeface="ＭＳ Ｐゴシック" panose="020B0600070205080204" pitchFamily="34" charset="-128"/>
              </a:rPr>
              <a:t>L’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autonomie</a:t>
            </a:r>
            <a:r>
              <a:rPr lang="fr-FR" altLang="fr-FR" dirty="0">
                <a:ea typeface="ＭＳ Ｐゴシック" panose="020B0600070205080204" pitchFamily="34" charset="-128"/>
              </a:rPr>
              <a:t> est valorisée et renforcée</a:t>
            </a: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r>
              <a:rPr lang="fr-FR" altLang="fr-FR" dirty="0">
                <a:ea typeface="ＭＳ Ｐゴシック" panose="020B0600070205080204" pitchFamily="34" charset="-128"/>
              </a:rPr>
              <a:t>La relation est basée sur la 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collaboration</a:t>
            </a: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endParaRPr lang="fr-FR" altLang="fr-FR" dirty="0">
              <a:solidFill>
                <a:srgbClr val="474747"/>
              </a:solidFill>
              <a:ea typeface="ＭＳ Ｐゴシック" panose="020B0600070205080204" pitchFamily="34" charset="-128"/>
            </a:endParaRP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r>
              <a:rPr lang="fr-FR" altLang="fr-FR" dirty="0">
                <a:ea typeface="ＭＳ Ｐゴシック" panose="020B0600070205080204" pitchFamily="34" charset="-128"/>
              </a:rPr>
              <a:t>Le thérapeute est directif sur l’entretien et non </a:t>
            </a:r>
          </a:p>
          <a:p>
            <a:pPr marL="265113" indent="-265113" eaLnBrk="1" hangingPunct="1">
              <a:buFont typeface="Wingdings 2" panose="05020102010507070707" pitchFamily="18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sur le comportement </a:t>
            </a:r>
          </a:p>
          <a:p>
            <a:pPr marL="265113" indent="-265113" eaLnBrk="1" hangingPunct="1">
              <a:buFont typeface="Wingdings 2" panose="05020102010507070707" pitchFamily="18" charset="2"/>
              <a:buChar char=""/>
            </a:pPr>
            <a:endParaRPr lang="fr-FR" altLang="fr-FR" dirty="0">
              <a:solidFill>
                <a:srgbClr val="474747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5403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changement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31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232727" y="170873"/>
            <a:ext cx="569696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400" dirty="0" smtClean="0">
                <a:ea typeface="ＭＳ Ｐゴシック" panose="020B0600070205080204" pitchFamily="34" charset="-128"/>
              </a:rPr>
              <a:t/>
            </a:r>
            <a:br>
              <a:rPr lang="fr-FR" altLang="fr-FR" sz="2400" dirty="0" smtClean="0">
                <a:ea typeface="ＭＳ Ｐゴシック" panose="020B0600070205080204" pitchFamily="34" charset="-128"/>
              </a:rPr>
            </a:br>
            <a:r>
              <a:rPr lang="fr-FR" altLang="fr-FR" sz="24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Et si l’on s’autorisait à aborder la question d’une autre façon?</a:t>
            </a:r>
            <a:br>
              <a:rPr lang="fr-FR" altLang="fr-FR" sz="24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fr-FR" altLang="fr-FR" sz="41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Le changement…?</a:t>
            </a:r>
            <a:r>
              <a:rPr lang="fr-FR" altLang="fr-FR" sz="4100" dirty="0" smtClean="0">
                <a:ea typeface="ＭＳ Ｐゴシック" panose="020B0600070205080204" pitchFamily="34" charset="-128"/>
              </a:rPr>
              <a:t/>
            </a:r>
            <a:br>
              <a:rPr lang="fr-FR" altLang="fr-FR" sz="4100" dirty="0" smtClean="0">
                <a:ea typeface="ＭＳ Ｐゴシック" panose="020B0600070205080204" pitchFamily="34" charset="-128"/>
              </a:rPr>
            </a:br>
            <a:endParaRPr lang="fr-FR" altLang="fr-FR" sz="25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42888" y="1415472"/>
            <a:ext cx="8686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fr-FR" altLang="fr-FR" dirty="0" smtClean="0">
              <a:latin typeface="Constantia" pitchFamily="18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fr-FR" altLang="fr-FR" sz="2400" dirty="0" smtClean="0">
                <a:ea typeface="ＭＳ Ｐゴシック" pitchFamily="34" charset="-128"/>
              </a:rPr>
              <a:t>Pourquoi cette personne changerait-elle 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24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fr-FR" altLang="fr-FR" sz="2400" dirty="0" smtClean="0">
                <a:ea typeface="ＭＳ Ｐゴシック" pitchFamily="34" charset="-128"/>
              </a:rPr>
              <a:t>Pourquoi s’engagerait-elle dans ce processus si difficile du changement ?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altLang="fr-FR" sz="24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fr-FR" altLang="fr-FR" sz="2400" dirty="0" smtClean="0">
                <a:ea typeface="ＭＳ Ｐゴシック" pitchFamily="34" charset="-128"/>
              </a:rPr>
              <a:t>Quelle pourrait être sa motivation? 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fr-FR" altLang="fr-FR" dirty="0" smtClean="0">
              <a:latin typeface="Constant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8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724726" y="0"/>
            <a:ext cx="5250873" cy="1143000"/>
          </a:xfrm>
        </p:spPr>
        <p:txBody>
          <a:bodyPr>
            <a:normAutofit fontScale="90000"/>
          </a:bodyPr>
          <a:lstStyle/>
          <a:p>
            <a:r>
              <a:rPr lang="fr-FR" altLang="fr-FR" sz="41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A propos du changement…</a:t>
            </a:r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fr-FR" altLang="fr-FR" sz="2000" b="1" dirty="0" err="1" smtClean="0">
                <a:ea typeface="MS Mincho" pitchFamily="49" charset="-128"/>
              </a:rPr>
              <a:t>QcQui</a:t>
            </a:r>
            <a:r>
              <a:rPr lang="fr-FR" altLang="fr-FR" sz="2000" b="1" dirty="0" smtClean="0">
                <a:ea typeface="MS Mincho" pitchFamily="49" charset="-128"/>
              </a:rPr>
              <a:t> fait</a:t>
            </a:r>
            <a:r>
              <a:rPr lang="fr-FR" altLang="fr-FR" sz="2000" dirty="0" smtClean="0">
                <a:ea typeface="MS Mincho" pitchFamily="49" charset="-128"/>
              </a:rPr>
              <a:t> que les patients </a:t>
            </a:r>
            <a:r>
              <a:rPr lang="fr-FR" altLang="fr-FR" sz="2000" b="1" dirty="0" smtClean="0">
                <a:ea typeface="MS Mincho" pitchFamily="49" charset="-128"/>
              </a:rPr>
              <a:t>changent</a:t>
            </a:r>
            <a:r>
              <a:rPr lang="fr-FR" altLang="fr-FR" sz="2000" dirty="0" smtClean="0">
                <a:ea typeface="MS Mincho" pitchFamily="49" charset="-128"/>
              </a:rPr>
              <a:t> ?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fr-FR" altLang="fr-FR" sz="1800" dirty="0" smtClean="0">
                <a:solidFill>
                  <a:srgbClr val="FF0000"/>
                </a:solidFill>
                <a:ea typeface="MS Mincho" pitchFamily="49" charset="-128"/>
              </a:rPr>
              <a:t>les raisons du changement</a:t>
            </a:r>
            <a:endParaRPr lang="fr-FR" altLang="fr-FR" sz="1800" dirty="0" smtClean="0">
              <a:ea typeface="MS Mincho" pitchFamily="49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altLang="fr-FR" sz="1100" dirty="0" smtClean="0">
              <a:ea typeface="MS Mincho" pitchFamily="49" charset="-12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altLang="fr-FR" sz="2000" b="1" dirty="0" err="1" smtClean="0">
                <a:ea typeface="MS Mincho" pitchFamily="49" charset="-128"/>
              </a:rPr>
              <a:t>QcQui</a:t>
            </a:r>
            <a:r>
              <a:rPr lang="fr-FR" altLang="fr-FR" sz="2000" b="1" dirty="0" smtClean="0">
                <a:ea typeface="MS Mincho" pitchFamily="49" charset="-128"/>
              </a:rPr>
              <a:t> fait</a:t>
            </a:r>
            <a:r>
              <a:rPr lang="fr-FR" altLang="fr-FR" sz="2000" dirty="0" smtClean="0">
                <a:ea typeface="MS Mincho" pitchFamily="49" charset="-128"/>
              </a:rPr>
              <a:t> que les patients qui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altLang="fr-FR" sz="2000" dirty="0" smtClean="0">
                <a:ea typeface="MS Mincho" pitchFamily="49" charset="-128"/>
              </a:rPr>
              <a:t>devraient opérer un </a:t>
            </a:r>
            <a:r>
              <a:rPr lang="fr-FR" altLang="fr-FR" sz="2000" dirty="0" err="1" smtClean="0">
                <a:ea typeface="MS Mincho" pitchFamily="49" charset="-128"/>
              </a:rPr>
              <a:t>chgt</a:t>
            </a:r>
            <a:r>
              <a:rPr lang="fr-FR" altLang="fr-FR" sz="2000" dirty="0" smtClean="0">
                <a:ea typeface="MS Mincho" pitchFamily="49" charset="-128"/>
              </a:rPr>
              <a:t> </a:t>
            </a:r>
            <a:r>
              <a:rPr lang="fr-FR" altLang="fr-FR" sz="2000" b="1" dirty="0" smtClean="0">
                <a:ea typeface="MS Mincho" pitchFamily="49" charset="-128"/>
              </a:rPr>
              <a:t>ne le font pas</a:t>
            </a:r>
            <a:r>
              <a:rPr lang="fr-FR" altLang="fr-FR" sz="2000" dirty="0" smtClean="0">
                <a:ea typeface="MS Mincho" pitchFamily="49" charset="-128"/>
              </a:rPr>
              <a:t> ?</a:t>
            </a:r>
          </a:p>
          <a:p>
            <a:pPr marL="400050" lvl="1" indent="0" algn="r">
              <a:buFont typeface="Arial" panose="020B0604020202020204" pitchFamily="34" charset="0"/>
              <a:buNone/>
            </a:pPr>
            <a:r>
              <a:rPr lang="fr-FR" altLang="fr-FR" sz="1800" dirty="0" smtClean="0">
                <a:solidFill>
                  <a:srgbClr val="FF0000"/>
                </a:solidFill>
                <a:ea typeface="MS Mincho" pitchFamily="49" charset="-128"/>
              </a:rPr>
              <a:t>Les obstacles aux changements 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altLang="fr-FR" sz="1200" b="1" dirty="0" smtClean="0">
              <a:ea typeface="MS Mincho" pitchFamily="49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altLang="fr-FR" sz="1200" b="1" dirty="0" smtClean="0">
              <a:ea typeface="MS Mincho" pitchFamily="49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altLang="fr-FR" sz="2000" b="1" dirty="0" err="1" smtClean="0">
                <a:ea typeface="MS Mincho" pitchFamily="49" charset="-128"/>
              </a:rPr>
              <a:t>QcQ</a:t>
            </a:r>
            <a:r>
              <a:rPr lang="fr-FR" altLang="fr-FR" sz="2000" b="1" dirty="0" smtClean="0">
                <a:ea typeface="MS Mincho" pitchFamily="49" charset="-128"/>
              </a:rPr>
              <a:t> je ressens</a:t>
            </a:r>
            <a:r>
              <a:rPr lang="fr-FR" altLang="fr-FR" sz="2000" dirty="0" smtClean="0">
                <a:ea typeface="MS Mincho" pitchFamily="49" charset="-128"/>
              </a:rPr>
              <a:t>  </a:t>
            </a:r>
            <a:r>
              <a:rPr lang="fr-FR" altLang="fr-FR" sz="2000" dirty="0" err="1" smtClean="0">
                <a:ea typeface="MS Mincho" pitchFamily="49" charset="-128"/>
              </a:rPr>
              <a:t>qd</a:t>
            </a:r>
            <a:r>
              <a:rPr lang="fr-FR" altLang="fr-FR" sz="2000" dirty="0" smtClean="0">
                <a:ea typeface="MS Mincho" pitchFamily="49" charset="-128"/>
              </a:rPr>
              <a:t> un patient ne change pas ?</a:t>
            </a:r>
          </a:p>
          <a:p>
            <a:pPr marL="400050" lvl="1" indent="0" algn="just">
              <a:buFont typeface="Arial" panose="020B0604020202020204" pitchFamily="34" charset="0"/>
              <a:buNone/>
            </a:pPr>
            <a:r>
              <a:rPr lang="fr-FR" altLang="fr-FR" sz="1800" dirty="0" smtClean="0">
                <a:solidFill>
                  <a:srgbClr val="FF0000"/>
                </a:solidFill>
                <a:ea typeface="MS Mincho" pitchFamily="49" charset="-128"/>
              </a:rPr>
              <a:t>les réactions des soignants face au non –changement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altLang="fr-FR" sz="2000" b="1" dirty="0" smtClean="0">
                <a:ea typeface="MS Mincho" pitchFamily="49" charset="-128"/>
              </a:rPr>
              <a:t> </a:t>
            </a:r>
            <a:endParaRPr lang="fr-FR" altLang="fr-FR" sz="2000" dirty="0" smtClean="0">
              <a:ea typeface="MS Mincho" pitchFamily="49" charset="-12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altLang="fr-FR" sz="2000" b="1" dirty="0" err="1" smtClean="0">
                <a:ea typeface="MS Mincho" pitchFamily="49" charset="-128"/>
              </a:rPr>
              <a:t>QcQui</a:t>
            </a:r>
            <a:r>
              <a:rPr lang="fr-FR" altLang="fr-FR" sz="2000" dirty="0" smtClean="0">
                <a:ea typeface="MS Mincho" pitchFamily="49" charset="-128"/>
              </a:rPr>
              <a:t> dans mon attitude, peut </a:t>
            </a:r>
            <a:r>
              <a:rPr lang="fr-FR" altLang="fr-FR" sz="2000" b="1" dirty="0" smtClean="0">
                <a:ea typeface="MS Mincho" pitchFamily="49" charset="-128"/>
              </a:rPr>
              <a:t>favoriser le </a:t>
            </a:r>
            <a:r>
              <a:rPr lang="fr-FR" altLang="fr-FR" sz="2000" b="1" dirty="0" err="1" smtClean="0">
                <a:ea typeface="MS Mincho" pitchFamily="49" charset="-128"/>
              </a:rPr>
              <a:t>chgt</a:t>
            </a:r>
            <a:r>
              <a:rPr lang="fr-FR" altLang="fr-FR" sz="2000" dirty="0" smtClean="0">
                <a:ea typeface="MS Mincho" pitchFamily="49" charset="-128"/>
              </a:rPr>
              <a:t> ?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fr-FR" altLang="fr-FR" sz="1200" dirty="0" smtClean="0">
                <a:ea typeface="MS Mincho" pitchFamily="49" charset="-128"/>
              </a:rPr>
              <a:t>que peut on modifier ?</a:t>
            </a:r>
            <a:endParaRPr lang="fr-FR" altLang="fr-FR" sz="2000" dirty="0" smtClean="0">
              <a:ea typeface="MS Mincho" pitchFamily="49" charset="-128"/>
            </a:endParaRPr>
          </a:p>
          <a:p>
            <a:pPr marL="400050" lvl="1" indent="0" algn="r">
              <a:buFont typeface="Arial" panose="020B0604020202020204" pitchFamily="34" charset="0"/>
              <a:buNone/>
            </a:pPr>
            <a:r>
              <a:rPr lang="fr-FR" altLang="fr-FR" sz="1800" dirty="0" smtClean="0">
                <a:solidFill>
                  <a:srgbClr val="FF0000"/>
                </a:solidFill>
                <a:ea typeface="MS Mincho" pitchFamily="49" charset="-128"/>
              </a:rPr>
              <a:t>				nos attitudes qui aident au changement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2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1268" name="Picture 7" descr="figure-thinking-md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7338"/>
            <a:ext cx="11461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6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74" y="0"/>
            <a:ext cx="2937164" cy="69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332656"/>
            <a:ext cx="5400601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>Nos outils de communication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071813" y="2500313"/>
            <a:ext cx="2428875" cy="120015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Ecouter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Informer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Questionner</a:t>
            </a: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237023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9081" y="157247"/>
            <a:ext cx="668216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>Les différents styles de communication</a:t>
            </a:r>
          </a:p>
        </p:txBody>
      </p:sp>
      <p:sp>
        <p:nvSpPr>
          <p:cNvPr id="5" name="Organigramme : Connecteur 4"/>
          <p:cNvSpPr/>
          <p:nvPr/>
        </p:nvSpPr>
        <p:spPr>
          <a:xfrm>
            <a:off x="3286125" y="2571750"/>
            <a:ext cx="2571750" cy="2357438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4429125" y="2571750"/>
            <a:ext cx="214313" cy="121443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131788">
            <a:off x="4410075" y="3986213"/>
            <a:ext cx="1252538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9429448" flipH="1">
            <a:off x="3467100" y="4019550"/>
            <a:ext cx="1228725" cy="2222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6807" name="ZoneTexte 12"/>
          <p:cNvSpPr txBox="1">
            <a:spLocks noChangeArrowheads="1"/>
          </p:cNvSpPr>
          <p:nvPr/>
        </p:nvSpPr>
        <p:spPr bwMode="auto">
          <a:xfrm>
            <a:off x="3786188" y="1928813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Guider</a:t>
            </a:r>
            <a:endParaRPr lang="fr-FR" altLang="fr-FR" sz="1800" b="1"/>
          </a:p>
        </p:txBody>
      </p:sp>
      <p:sp>
        <p:nvSpPr>
          <p:cNvPr id="76808" name="ZoneTexte 13"/>
          <p:cNvSpPr txBox="1">
            <a:spLocks noChangeArrowheads="1"/>
          </p:cNvSpPr>
          <p:nvPr/>
        </p:nvSpPr>
        <p:spPr bwMode="auto">
          <a:xfrm>
            <a:off x="5643563" y="4429125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Suivre</a:t>
            </a:r>
            <a:endParaRPr lang="fr-FR" altLang="fr-FR" sz="1800"/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6215063" y="1928813"/>
            <a:ext cx="2428875" cy="120015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Ecouter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Informer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Questionner</a:t>
            </a:r>
            <a:endParaRPr lang="fr-FR" altLang="fr-FR" sz="180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714625" y="1785938"/>
            <a:ext cx="928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chemeClr val="accent1"/>
                </a:solidFill>
              </a:rPr>
              <a:t>EM</a:t>
            </a:r>
          </a:p>
        </p:txBody>
      </p:sp>
      <p:sp>
        <p:nvSpPr>
          <p:cNvPr id="76811" name="ZoneTexte 15"/>
          <p:cNvSpPr txBox="1">
            <a:spLocks noChangeArrowheads="1"/>
          </p:cNvSpPr>
          <p:nvPr/>
        </p:nvSpPr>
        <p:spPr bwMode="auto">
          <a:xfrm>
            <a:off x="2143125" y="4429125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Diriger</a:t>
            </a: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755092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6632"/>
            <a:ext cx="8001000" cy="838200"/>
          </a:xfrm>
        </p:spPr>
        <p:txBody>
          <a:bodyPr/>
          <a:lstStyle/>
          <a:p>
            <a:r>
              <a:rPr lang="fr-CH" altLang="fr-FR" dirty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Les outils de l’EM</a:t>
            </a:r>
            <a:endParaRPr lang="fr-FR" altLang="fr-FR" dirty="0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graphicFrame>
        <p:nvGraphicFramePr>
          <p:cNvPr id="154654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910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  </a:t>
                      </a: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Informer</a:t>
                      </a: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     </a:t>
                      </a:r>
                      <a:r>
                        <a:rPr kumimoji="0" lang="fr-CH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Ecouter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Demander (QF)</a:t>
                      </a: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Informer </a:t>
                      </a:r>
                      <a:r>
                        <a:rPr kumimoji="0" lang="fr-CH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avec</a:t>
                      </a: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CH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l’autorisation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Écouter </a:t>
                      </a:r>
                      <a:r>
                        <a:rPr kumimoji="0" lang="fr-CH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avec empathie pour guider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Demander (QO)</a:t>
                      </a:r>
                      <a:endParaRPr kumimoji="0" lang="fr-FR" alt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    Informer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4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Ecouter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Demander</a:t>
                      </a:r>
                      <a:endParaRPr kumimoji="0" lang="fr-FR" alt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90000" marT="46808" marB="468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4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Diriger</a:t>
                      </a: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Guider</a:t>
                      </a: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CH" altLang="fr-F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ＭＳ Ｐゴシック" panose="020B0600070205080204" pitchFamily="34" charset="-128"/>
                        </a:rPr>
                        <a:t>Suivre</a:t>
                      </a:r>
                      <a:endParaRPr kumimoji="0" lang="fr-FR" altLang="fr-FR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848" name="Line 26"/>
          <p:cNvSpPr>
            <a:spLocks noChangeShapeType="1"/>
          </p:cNvSpPr>
          <p:nvPr/>
        </p:nvSpPr>
        <p:spPr bwMode="auto">
          <a:xfrm flipV="1">
            <a:off x="500063" y="1676400"/>
            <a:ext cx="8186737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849" name="Line 27"/>
          <p:cNvSpPr>
            <a:spLocks noChangeShapeType="1"/>
          </p:cNvSpPr>
          <p:nvPr/>
        </p:nvSpPr>
        <p:spPr bwMode="auto">
          <a:xfrm>
            <a:off x="500063" y="3286125"/>
            <a:ext cx="8215312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0" name="Line 28"/>
          <p:cNvSpPr>
            <a:spLocks noChangeShapeType="1"/>
          </p:cNvSpPr>
          <p:nvPr/>
        </p:nvSpPr>
        <p:spPr bwMode="auto">
          <a:xfrm flipV="1">
            <a:off x="3200400" y="1600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51" name="Line 29"/>
          <p:cNvSpPr>
            <a:spLocks noChangeShapeType="1"/>
          </p:cNvSpPr>
          <p:nvPr/>
        </p:nvSpPr>
        <p:spPr bwMode="auto">
          <a:xfrm flipH="1" flipV="1">
            <a:off x="6096000" y="1600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85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914" y="248193"/>
            <a:ext cx="6775921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>
                <a:ea typeface="ＭＳ Ｐゴシック" panose="020B0600070205080204" pitchFamily="34" charset="-128"/>
              </a:rPr>
              <a:t>Les risques et leurs réponses</a:t>
            </a:r>
          </a:p>
        </p:txBody>
      </p:sp>
      <p:sp>
        <p:nvSpPr>
          <p:cNvPr id="5" name="Organigramme : Connecteur 4"/>
          <p:cNvSpPr/>
          <p:nvPr/>
        </p:nvSpPr>
        <p:spPr>
          <a:xfrm>
            <a:off x="3286125" y="2571750"/>
            <a:ext cx="2571750" cy="2357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4429125" y="2571750"/>
            <a:ext cx="214313" cy="121443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131788">
            <a:off x="4410075" y="3986213"/>
            <a:ext cx="1252538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9429448" flipH="1">
            <a:off x="3467100" y="4019550"/>
            <a:ext cx="1228725" cy="2222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8855" name="ZoneTexte 11"/>
          <p:cNvSpPr txBox="1">
            <a:spLocks noChangeArrowheads="1"/>
          </p:cNvSpPr>
          <p:nvPr/>
        </p:nvSpPr>
        <p:spPr bwMode="auto">
          <a:xfrm>
            <a:off x="3929063" y="207168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Diriger</a:t>
            </a:r>
          </a:p>
        </p:txBody>
      </p:sp>
      <p:sp>
        <p:nvSpPr>
          <p:cNvPr id="78856" name="ZoneTexte 12"/>
          <p:cNvSpPr txBox="1">
            <a:spLocks noChangeArrowheads="1"/>
          </p:cNvSpPr>
          <p:nvPr/>
        </p:nvSpPr>
        <p:spPr bwMode="auto">
          <a:xfrm>
            <a:off x="2286000" y="4429125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Guider</a:t>
            </a:r>
            <a:endParaRPr lang="fr-FR" altLang="fr-FR" sz="1800" b="1"/>
          </a:p>
        </p:txBody>
      </p:sp>
      <p:sp>
        <p:nvSpPr>
          <p:cNvPr id="78857" name="ZoneTexte 13"/>
          <p:cNvSpPr txBox="1">
            <a:spLocks noChangeArrowheads="1"/>
          </p:cNvSpPr>
          <p:nvPr/>
        </p:nvSpPr>
        <p:spPr bwMode="auto">
          <a:xfrm>
            <a:off x="5643563" y="4429125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Suivre</a:t>
            </a:r>
            <a:endParaRPr lang="fr-FR" altLang="fr-FR" sz="1800"/>
          </a:p>
        </p:txBody>
      </p:sp>
      <p:sp>
        <p:nvSpPr>
          <p:cNvPr id="15" name="ZoneTexte 14"/>
          <p:cNvSpPr txBox="1"/>
          <p:nvPr/>
        </p:nvSpPr>
        <p:spPr>
          <a:xfrm>
            <a:off x="5500688" y="1785938"/>
            <a:ext cx="3071812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000"/>
              <a:t>Informer sans permission</a:t>
            </a:r>
          </a:p>
          <a:p>
            <a:pPr eaLnBrk="1" hangingPunct="1">
              <a:defRPr/>
            </a:pPr>
            <a:r>
              <a:rPr lang="fr-FR" altLang="fr-FR" sz="2000"/>
              <a:t>Proposer des solutions</a:t>
            </a:r>
          </a:p>
          <a:p>
            <a:pPr eaLnBrk="1" hangingPunct="1">
              <a:defRPr/>
            </a:pPr>
            <a:r>
              <a:rPr lang="fr-FR" altLang="fr-FR" sz="2000"/>
              <a:t>Questionner</a:t>
            </a:r>
            <a:endParaRPr lang="fr-FR" altLang="fr-FR" sz="1800"/>
          </a:p>
        </p:txBody>
      </p:sp>
      <p:sp>
        <p:nvSpPr>
          <p:cNvPr id="11" name="Flèche courbée vers le bas 10"/>
          <p:cNvSpPr/>
          <p:nvPr/>
        </p:nvSpPr>
        <p:spPr>
          <a:xfrm rot="18063997">
            <a:off x="1194594" y="1853406"/>
            <a:ext cx="2540000" cy="17224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8860" name="ZoneTexte 15"/>
          <p:cNvSpPr txBox="1">
            <a:spLocks noChangeArrowheads="1"/>
          </p:cNvSpPr>
          <p:nvPr/>
        </p:nvSpPr>
        <p:spPr bwMode="auto">
          <a:xfrm>
            <a:off x="571500" y="4857750"/>
            <a:ext cx="3357563" cy="1016000"/>
          </a:xfrm>
          <a:prstGeom prst="rect">
            <a:avLst/>
          </a:prstGeom>
          <a:solidFill>
            <a:srgbClr val="92D05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Ecoute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Questions ouvertes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Co-expertise</a:t>
            </a:r>
          </a:p>
        </p:txBody>
      </p:sp>
    </p:spTree>
    <p:extLst>
      <p:ext uri="{BB962C8B-B14F-4D97-AF65-F5344CB8AC3E}">
        <p14:creationId xmlns:p14="http://schemas.microsoft.com/office/powerpoint/2010/main" val="95486230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/>
        </p:nvSpPr>
        <p:spPr>
          <a:xfrm>
            <a:off x="3286125" y="2571750"/>
            <a:ext cx="2571750" cy="2357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4429125" y="2571750"/>
            <a:ext cx="214313" cy="121443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131788">
            <a:off x="4410075" y="3986213"/>
            <a:ext cx="1252538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9429448" flipH="1">
            <a:off x="3467100" y="4019550"/>
            <a:ext cx="1228725" cy="2222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9878" name="ZoneTexte 11"/>
          <p:cNvSpPr txBox="1">
            <a:spLocks noChangeArrowheads="1"/>
          </p:cNvSpPr>
          <p:nvPr/>
        </p:nvSpPr>
        <p:spPr bwMode="auto">
          <a:xfrm>
            <a:off x="3929063" y="207168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Diriger</a:t>
            </a:r>
          </a:p>
        </p:txBody>
      </p:sp>
      <p:sp>
        <p:nvSpPr>
          <p:cNvPr id="79879" name="ZoneTexte 12"/>
          <p:cNvSpPr txBox="1">
            <a:spLocks noChangeArrowheads="1"/>
          </p:cNvSpPr>
          <p:nvPr/>
        </p:nvSpPr>
        <p:spPr bwMode="auto">
          <a:xfrm>
            <a:off x="2286000" y="4429125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Guider</a:t>
            </a:r>
            <a:endParaRPr lang="fr-FR" altLang="fr-FR" sz="1800" b="1"/>
          </a:p>
        </p:txBody>
      </p:sp>
      <p:sp>
        <p:nvSpPr>
          <p:cNvPr id="79880" name="ZoneTexte 13"/>
          <p:cNvSpPr txBox="1">
            <a:spLocks noChangeArrowheads="1"/>
          </p:cNvSpPr>
          <p:nvPr/>
        </p:nvSpPr>
        <p:spPr bwMode="auto">
          <a:xfrm>
            <a:off x="5643563" y="4429125"/>
            <a:ext cx="1214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Suivre</a:t>
            </a:r>
            <a:endParaRPr lang="fr-FR" altLang="fr-FR" sz="1800"/>
          </a:p>
        </p:txBody>
      </p:sp>
      <p:sp>
        <p:nvSpPr>
          <p:cNvPr id="15" name="ZoneTexte 14"/>
          <p:cNvSpPr txBox="1"/>
          <p:nvPr/>
        </p:nvSpPr>
        <p:spPr>
          <a:xfrm>
            <a:off x="6429375" y="4857750"/>
            <a:ext cx="2214563" cy="10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000"/>
              <a:t>Expression de l’empathie sans directivité</a:t>
            </a:r>
            <a:endParaRPr lang="fr-FR" altLang="fr-FR" sz="1800"/>
          </a:p>
        </p:txBody>
      </p:sp>
      <p:sp>
        <p:nvSpPr>
          <p:cNvPr id="16" name="Flèche courbée vers le haut 15"/>
          <p:cNvSpPr/>
          <p:nvPr/>
        </p:nvSpPr>
        <p:spPr>
          <a:xfrm>
            <a:off x="3143250" y="4929188"/>
            <a:ext cx="2928938" cy="12144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9883" name="ZoneTexte 16"/>
          <p:cNvSpPr txBox="1">
            <a:spLocks noChangeArrowheads="1"/>
          </p:cNvSpPr>
          <p:nvPr/>
        </p:nvSpPr>
        <p:spPr bwMode="auto">
          <a:xfrm>
            <a:off x="428625" y="1285875"/>
            <a:ext cx="2786063" cy="2554288"/>
          </a:xfrm>
          <a:prstGeom prst="rect">
            <a:avLst/>
          </a:prstGeom>
          <a:solidFill>
            <a:srgbClr val="92D05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Approfondir les </a:t>
            </a:r>
            <a:r>
              <a:rPr lang="fr-FR" altLang="fr-FR" sz="2000" b="1">
                <a:solidFill>
                  <a:srgbClr val="990000"/>
                </a:solidFill>
              </a:rPr>
              <a:t>reflets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990000"/>
                </a:solidFill>
              </a:rPr>
              <a:t>Questions</a:t>
            </a:r>
            <a:r>
              <a:rPr lang="fr-FR" altLang="fr-FR" sz="2000">
                <a:solidFill>
                  <a:srgbClr val="990000"/>
                </a:solidFill>
              </a:rPr>
              <a:t> </a:t>
            </a:r>
            <a:r>
              <a:rPr lang="fr-FR" altLang="fr-FR" sz="2000"/>
              <a:t>ouvertes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Susciter et/ou repérer puis renforcer le </a:t>
            </a:r>
            <a:r>
              <a:rPr lang="fr-FR" altLang="fr-FR" sz="2000" b="1">
                <a:solidFill>
                  <a:srgbClr val="990000"/>
                </a:solidFill>
              </a:rPr>
              <a:t>discours-changement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Co-expertise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/>
              <a:t>Fixer  l’agenda</a:t>
            </a:r>
            <a:endParaRPr lang="fr-FR" altLang="fr-FR" sz="180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188283" y="259185"/>
            <a:ext cx="5767809" cy="57150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fr-FR" altLang="fr-FR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risques et leurs réponses</a:t>
            </a:r>
          </a:p>
        </p:txBody>
      </p:sp>
    </p:spTree>
    <p:extLst>
      <p:ext uri="{BB962C8B-B14F-4D97-AF65-F5344CB8AC3E}">
        <p14:creationId xmlns:p14="http://schemas.microsoft.com/office/powerpoint/2010/main" val="213198011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2257"/>
            <a:ext cx="818356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fr-CA" altLang="fr-FR" dirty="0">
                <a:latin typeface="Estrangelo Edessa" panose="03080600000000000000" pitchFamily="66" charset="0"/>
                <a:ea typeface="Batang" panose="02030600000101010101" pitchFamily="18" charset="-127"/>
              </a:rPr>
              <a:t>L ’ambivalence</a:t>
            </a:r>
            <a:r>
              <a:rPr lang="fr-CA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/>
            </a:r>
            <a:br>
              <a:rPr lang="fr-CA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</a:br>
            <a:endParaRPr lang="fr-CA" altLang="fr-FR" sz="4000" dirty="0">
              <a:latin typeface="Estrangelo Edessa" panose="03080600000000000000" pitchFamily="66" charset="0"/>
              <a:ea typeface="Batang" panose="02030600000101010101" pitchFamily="18" charset="-127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071688"/>
            <a:ext cx="7772400" cy="4114800"/>
          </a:xfrm>
        </p:spPr>
        <p:txBody>
          <a:bodyPr/>
          <a:lstStyle/>
          <a:p>
            <a:pPr eaLnBrk="1" hangingPunct="1"/>
            <a:r>
              <a:rPr lang="fr-CA" altLang="fr-FR" dirty="0">
                <a:latin typeface="Century Schoolbook" panose="02040604050505020304" pitchFamily="18" charset="0"/>
                <a:ea typeface="Batang" panose="02030600000101010101" pitchFamily="18" charset="-127"/>
              </a:rPr>
              <a:t>C’est le dilemme devant chaque changement.</a:t>
            </a:r>
          </a:p>
          <a:p>
            <a:pPr eaLnBrk="1" hangingPunct="1"/>
            <a:endParaRPr lang="fr-CA" altLang="fr-FR" dirty="0">
              <a:latin typeface="Century Schoolbook" panose="02040604050505020304" pitchFamily="18" charset="0"/>
              <a:ea typeface="Batang" panose="02030600000101010101" pitchFamily="18" charset="-127"/>
            </a:endParaRPr>
          </a:p>
          <a:p>
            <a:pPr eaLnBrk="1" hangingPunct="1"/>
            <a:r>
              <a:rPr lang="fr-CA" altLang="fr-FR" dirty="0">
                <a:latin typeface="Century Schoolbook" panose="02040604050505020304" pitchFamily="18" charset="0"/>
                <a:ea typeface="Batang" panose="02030600000101010101" pitchFamily="18" charset="-127"/>
              </a:rPr>
              <a:t>L’ambivalence est un phénomène normal et prévisible, et non le symptôme d’une pathologie.</a:t>
            </a:r>
          </a:p>
        </p:txBody>
      </p:sp>
    </p:spTree>
    <p:extLst>
      <p:ext uri="{BB962C8B-B14F-4D97-AF65-F5344CB8AC3E}">
        <p14:creationId xmlns:p14="http://schemas.microsoft.com/office/powerpoint/2010/main" val="178646742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216" y="272257"/>
            <a:ext cx="70567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A" altLang="fr-FR" dirty="0">
                <a:latin typeface="Estrangelo Edessa" panose="03080600000000000000" pitchFamily="66" charset="0"/>
                <a:ea typeface="Batang" panose="02030600000101010101" pitchFamily="18" charset="-127"/>
              </a:rPr>
              <a:t>Le réflexe correcteur</a:t>
            </a:r>
            <a:r>
              <a:rPr lang="fr-CA" altLang="fr-FR" sz="3600" dirty="0">
                <a:latin typeface="Estrangelo Edessa" panose="03080600000000000000" pitchFamily="66" charset="0"/>
                <a:ea typeface="Batang" panose="02030600000101010101" pitchFamily="18" charset="-127"/>
              </a:rPr>
              <a:t/>
            </a:r>
            <a:br>
              <a:rPr lang="fr-CA" altLang="fr-FR" sz="3600" dirty="0">
                <a:latin typeface="Estrangelo Edessa" panose="03080600000000000000" pitchFamily="66" charset="0"/>
                <a:ea typeface="Batang" panose="02030600000101010101" pitchFamily="18" charset="-127"/>
              </a:rPr>
            </a:br>
            <a:endParaRPr lang="fr-CA" altLang="fr-FR" sz="3600" dirty="0">
              <a:latin typeface="Estrangelo Edessa" panose="03080600000000000000" pitchFamily="66" charset="0"/>
              <a:ea typeface="Batang" panose="02030600000101010101" pitchFamily="18" charset="-127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071688"/>
            <a:ext cx="7772400" cy="41148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CA" altLang="fr-FR" i="1" dirty="0">
                <a:latin typeface="Century Gothic" panose="020B0502020202020204" pitchFamily="34" charset="0"/>
                <a:ea typeface="Batang" panose="02030600000101010101" pitchFamily="18" charset="-127"/>
              </a:rPr>
              <a:t>Notre désir de faire le bien,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CA" altLang="fr-FR" i="1" dirty="0">
                <a:latin typeface="Century Gothic" panose="020B0502020202020204" pitchFamily="34" charset="0"/>
                <a:ea typeface="Batang" panose="02030600000101010101" pitchFamily="18" charset="-127"/>
              </a:rPr>
              <a:t>de corriger une situation jugée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CA" altLang="fr-FR" i="1" dirty="0">
                <a:latin typeface="Century Gothic" panose="020B0502020202020204" pitchFamily="34" charset="0"/>
                <a:ea typeface="Batang" panose="02030600000101010101" pitchFamily="18" charset="-127"/>
              </a:rPr>
              <a:t>– par nous –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CA" altLang="fr-FR" i="1" dirty="0">
                <a:latin typeface="Century Gothic" panose="020B0502020202020204" pitchFamily="34" charset="0"/>
                <a:ea typeface="Batang" panose="02030600000101010101" pitchFamily="18" charset="-127"/>
              </a:rPr>
              <a:t>comme étant malsaine,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fr-CA" altLang="fr-FR" i="1" dirty="0">
                <a:latin typeface="Century Gothic" panose="020B0502020202020204" pitchFamily="34" charset="0"/>
                <a:ea typeface="Batang" panose="02030600000101010101" pitchFamily="18" charset="-127"/>
              </a:rPr>
              <a:t>dangereuse, insupportable</a:t>
            </a:r>
          </a:p>
        </p:txBody>
      </p:sp>
    </p:spTree>
    <p:extLst>
      <p:ext uri="{BB962C8B-B14F-4D97-AF65-F5344CB8AC3E}">
        <p14:creationId xmlns:p14="http://schemas.microsoft.com/office/powerpoint/2010/main" val="162813488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772400" cy="914400"/>
          </a:xfrm>
        </p:spPr>
        <p:txBody>
          <a:bodyPr/>
          <a:lstStyle/>
          <a:p>
            <a:pPr eaLnBrk="1" hangingPunct="1"/>
            <a:r>
              <a:rPr lang="fr-CA" altLang="fr-FR" sz="4800" dirty="0">
                <a:latin typeface="Estrangelo Edessa" panose="03080600000000000000" pitchFamily="66" charset="0"/>
                <a:ea typeface="Batang" panose="02030600000101010101" pitchFamily="18" charset="-127"/>
              </a:rPr>
              <a:t>La collision 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00125" y="3714750"/>
            <a:ext cx="3219451" cy="914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2800" dirty="0">
                <a:solidFill>
                  <a:schemeClr val="bg2">
                    <a:lumMod val="1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Réflexe correcteur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105400" y="3733800"/>
            <a:ext cx="2590800" cy="8953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CA" altLang="fr-FR" sz="3200" dirty="0">
                <a:solidFill>
                  <a:schemeClr val="bg2">
                    <a:lumMod val="1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Ambivalence</a:t>
            </a:r>
            <a:endParaRPr lang="fr-CA" altLang="fr-FR" sz="2800" dirty="0">
              <a:solidFill>
                <a:schemeClr val="bg2">
                  <a:lumMod val="1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357688" y="3857625"/>
            <a:ext cx="609600" cy="533400"/>
          </a:xfrm>
          <a:prstGeom prst="leftRightArrow">
            <a:avLst>
              <a:gd name="adj1" fmla="val 50000"/>
              <a:gd name="adj2" fmla="val 22857"/>
            </a:avLst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83975" name="Line 6"/>
          <p:cNvSpPr>
            <a:spLocks noChangeShapeType="1"/>
          </p:cNvSpPr>
          <p:nvPr/>
        </p:nvSpPr>
        <p:spPr bwMode="auto">
          <a:xfrm flipV="1">
            <a:off x="2743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6" name="Line 7"/>
          <p:cNvSpPr>
            <a:spLocks noChangeShapeType="1"/>
          </p:cNvSpPr>
          <p:nvPr/>
        </p:nvSpPr>
        <p:spPr bwMode="auto">
          <a:xfrm>
            <a:off x="2743200" y="3352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977" name="Line 8"/>
          <p:cNvSpPr>
            <a:spLocks noChangeShapeType="1"/>
          </p:cNvSpPr>
          <p:nvPr/>
        </p:nvSpPr>
        <p:spPr bwMode="auto">
          <a:xfrm>
            <a:off x="6172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4415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129817"/>
            <a:ext cx="4850879" cy="928687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>Le changement naturel</a:t>
            </a:r>
            <a:endParaRPr lang="fr-CA" altLang="fr-FR" sz="3600" dirty="0">
              <a:latin typeface="Estrangelo Edessa" panose="03080600000000000000" pitchFamily="66" charset="0"/>
              <a:ea typeface="Batang" panose="02030600000101010101" pitchFamily="18" charset="-127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22945" y="1370881"/>
            <a:ext cx="8463855" cy="5168031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fr-FR" sz="2800" dirty="0">
                <a:ea typeface="ＭＳ Ｐゴシック" panose="020B0600070205080204" pitchFamily="34" charset="-128"/>
              </a:rPr>
              <a:t>Le changement est une composante essentielle de la vie…</a:t>
            </a:r>
          </a:p>
          <a:p>
            <a:pPr lvl="1"/>
            <a:r>
              <a:rPr lang="fr-CA" altLang="fr-FR" sz="2400" dirty="0">
                <a:ea typeface="ＭＳ Ｐゴシック" panose="020B0600070205080204" pitchFamily="34" charset="-128"/>
              </a:rPr>
              <a:t>… même dans les comportements problématiques</a:t>
            </a:r>
          </a:p>
          <a:p>
            <a:pPr eaLnBrk="1" hangingPunct="1"/>
            <a:endParaRPr lang="fr-CA" altLang="fr-FR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Il convient de le favoriser – de l’accélérer, de le rendre plus probable…</a:t>
            </a:r>
          </a:p>
          <a:p>
            <a:pPr eaLnBrk="1" hangingPunct="1"/>
            <a:endParaRPr lang="fr-CA" altLang="fr-FR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CA" altLang="fr-FR" sz="2800" dirty="0">
                <a:ea typeface="ＭＳ Ｐゴシック" panose="020B0600070205080204" pitchFamily="34" charset="-128"/>
              </a:rPr>
              <a:t>Argumenter en faveur du changement, diminue, par réactance, sa probabilité</a:t>
            </a:r>
          </a:p>
          <a:p>
            <a:pPr eaLnBrk="1" hangingPunct="1"/>
            <a:endParaRPr lang="fr-CA" altLang="fr-FR" sz="3600" dirty="0">
              <a:ea typeface="ＭＳ Ｐゴシック" panose="020B0600070205080204" pitchFamily="34" charset="-128"/>
            </a:endParaRPr>
          </a:p>
        </p:txBody>
      </p:sp>
      <p:sp>
        <p:nvSpPr>
          <p:cNvPr id="8499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</p:spTree>
    <p:extLst>
      <p:ext uri="{BB962C8B-B14F-4D97-AF65-F5344CB8AC3E}">
        <p14:creationId xmlns:p14="http://schemas.microsoft.com/office/powerpoint/2010/main" val="43910905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8"/>
            <a:ext cx="5976664" cy="928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>Les principes :</a:t>
            </a:r>
            <a:br>
              <a:rPr lang="fr-FR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</a:br>
            <a:r>
              <a:rPr lang="fr-FR" altLang="fr-FR" sz="4000" dirty="0">
                <a:latin typeface="Estrangelo Edessa" panose="03080600000000000000" pitchFamily="66" charset="0"/>
                <a:ea typeface="Batang" panose="02030600000101010101" pitchFamily="18" charset="-127"/>
              </a:rPr>
              <a:t>« les quatre E »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071688"/>
            <a:ext cx="7746057" cy="373357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Eviter le 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réflexe correcteur</a:t>
            </a:r>
          </a:p>
          <a:p>
            <a:pPr eaLnBrk="1" hangingPunct="1"/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Explorer les 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motivations propres</a:t>
            </a:r>
          </a:p>
          <a:p>
            <a:pPr eaLnBrk="1" hangingPunct="1"/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Ecouter avec 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empathie</a:t>
            </a:r>
          </a:p>
          <a:p>
            <a:pPr eaLnBrk="1" hangingPunct="1"/>
            <a:endParaRPr lang="fr-FR" altLang="fr-FR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Encourager l’optimisme et </a:t>
            </a:r>
            <a:r>
              <a:rPr lang="fr-FR" altLang="fr-FR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renforcer</a:t>
            </a:r>
            <a:r>
              <a:rPr lang="fr-FR" altLang="fr-FR" dirty="0">
                <a:ea typeface="ＭＳ Ｐゴシック" panose="020B0600070205080204" pitchFamily="34" charset="-128"/>
              </a:rPr>
              <a:t> le patient</a:t>
            </a:r>
          </a:p>
          <a:p>
            <a:pPr eaLnBrk="1" hangingPunct="1"/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81498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0291" y="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ea typeface="ＭＳ Ｐゴシック" panose="020B0600070205080204" pitchFamily="34" charset="-128"/>
              </a:rPr>
              <a:t>RPIB en pharmacies</a:t>
            </a:r>
            <a:endParaRPr lang="fr-FR" altLang="fr-FR" sz="40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Une littérature internationale récente sur le sujet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Une méthodologie conforme aux recommandations OMS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400" dirty="0" smtClean="0">
                <a:ea typeface="ＭＳ Ｐゴシック" panose="020B0600070205080204" pitchFamily="34" charset="-128"/>
              </a:rPr>
              <a:t>analyse des représentations, analyse des besoins, faisabilité, acceptabilité, efficacité, coût/efficacité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Clients et professionnels sont pour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Demande de formation +/- de rémunération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Facteurs prédictifs de la conso à risque permet d’imaginer un repérage opportuniste : +++ fumeurs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fr-FR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800" dirty="0" smtClean="0">
                <a:ea typeface="ＭＳ Ｐゴシック" panose="020B0600070205080204" pitchFamily="34" charset="-128"/>
              </a:rPr>
              <a:t>Efficacité et coût/efficacité : manque d’études + larges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29600" y="6629400"/>
            <a:ext cx="914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900">
                <a:cs typeface="Arial" panose="020B0604020202020204" pitchFamily="34" charset="0"/>
              </a:rPr>
              <a:t>©</a:t>
            </a:r>
            <a:r>
              <a:rPr lang="fr-FR" altLang="fr-FR" sz="900">
                <a:cs typeface="Arial" panose="020B0604020202020204" pitchFamily="34" charset="0"/>
              </a:rPr>
              <a:t>IPPSA 2011</a:t>
            </a:r>
          </a:p>
        </p:txBody>
      </p:sp>
    </p:spTree>
    <p:extLst>
      <p:ext uri="{BB962C8B-B14F-4D97-AF65-F5344CB8AC3E}">
        <p14:creationId xmlns:p14="http://schemas.microsoft.com/office/powerpoint/2010/main" val="27049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179" y="157163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b="1" dirty="0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</a:rPr>
              <a:t>Les stratégies : </a:t>
            </a:r>
            <a:r>
              <a:rPr lang="fr-FR" altLang="fr-FR" sz="3600" b="1" i="1" dirty="0" err="1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</a:rPr>
              <a:t>OuVER</a:t>
            </a:r>
            <a:endParaRPr lang="fr-FR" altLang="fr-FR" sz="3600" b="1" i="1" dirty="0">
              <a:solidFill>
                <a:schemeClr val="bg2">
                  <a:lumMod val="1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305800" cy="2786063"/>
          </a:xfrm>
        </p:spPr>
        <p:txBody>
          <a:bodyPr>
            <a:normAutofit/>
          </a:bodyPr>
          <a:lstStyle/>
          <a:p>
            <a:pPr marL="265113" indent="-265113" eaLnBrk="1" hangingPunct="1">
              <a:buFont typeface="Wingdings 2" panose="05020102010507070707" pitchFamily="18" charset="2"/>
              <a:buChar char=""/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Poser des questions </a:t>
            </a:r>
            <a:r>
              <a:rPr lang="fr-FR" altLang="fr-F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Ou</a:t>
            </a:r>
            <a:r>
              <a:rPr lang="fr-FR" altLang="fr-FR">
                <a:ea typeface="ＭＳ Ｐゴシック" panose="020B0600070205080204" pitchFamily="34" charset="-128"/>
              </a:rPr>
              <a:t>vertes</a:t>
            </a:r>
          </a:p>
          <a:p>
            <a:pPr marL="265113" indent="-265113" eaLnBrk="1" hangingPunct="1">
              <a:buFont typeface="Wingdings 2" panose="05020102010507070707" pitchFamily="18" charset="2"/>
              <a:buChar char=""/>
              <a:defRPr/>
            </a:pPr>
            <a:r>
              <a:rPr lang="fr-FR" altLang="fr-F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V</a:t>
            </a:r>
            <a:r>
              <a:rPr lang="fr-CH" altLang="fr-FR">
                <a:ea typeface="ＭＳ Ｐゴシック" panose="020B0600070205080204" pitchFamily="34" charset="-128"/>
              </a:rPr>
              <a:t>aloriser</a:t>
            </a:r>
            <a:endParaRPr lang="fr-FR" altLang="fr-FR">
              <a:ea typeface="ＭＳ Ｐゴシック" panose="020B0600070205080204" pitchFamily="34" charset="-128"/>
            </a:endParaRPr>
          </a:p>
          <a:p>
            <a:pPr marL="265113" indent="-265113" eaLnBrk="1" hangingPunct="1">
              <a:buFont typeface="Wingdings 2" panose="05020102010507070707" pitchFamily="18" charset="2"/>
              <a:buChar char=""/>
              <a:defRPr/>
            </a:pPr>
            <a:r>
              <a:rPr lang="fr-FR" altLang="fr-F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</a:t>
            </a:r>
            <a:r>
              <a:rPr lang="fr-FR" altLang="fr-FR">
                <a:ea typeface="ＭＳ Ｐゴシック" panose="020B0600070205080204" pitchFamily="34" charset="-128"/>
              </a:rPr>
              <a:t>couter de façon réflective</a:t>
            </a:r>
          </a:p>
          <a:p>
            <a:pPr marL="265113" indent="-265113" eaLnBrk="1" hangingPunct="1">
              <a:buFont typeface="Wingdings 2" panose="05020102010507070707" pitchFamily="18" charset="2"/>
              <a:buChar char=""/>
              <a:defRPr/>
            </a:pPr>
            <a:r>
              <a:rPr lang="fr-FR" altLang="fr-FR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</a:t>
            </a:r>
            <a:r>
              <a:rPr lang="fr-FR" altLang="fr-FR">
                <a:ea typeface="ＭＳ Ｐゴシック" panose="020B0600070205080204" pitchFamily="34" charset="-128"/>
              </a:rPr>
              <a:t>ésumer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0063" y="4500563"/>
            <a:ext cx="8215312" cy="1016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800"/>
              <a:t>Utilisées sciemment pour favoriser</a:t>
            </a:r>
          </a:p>
          <a:p>
            <a:pPr eaLnBrk="1" hangingPunct="1">
              <a:defRPr/>
            </a:pPr>
            <a:r>
              <a:rPr lang="fr-FR" altLang="fr-FR" sz="2800"/>
              <a:t>l’émergence du </a:t>
            </a:r>
            <a:r>
              <a:rPr lang="fr-FR" altLang="fr-FR" sz="3200" b="1" i="1">
                <a:solidFill>
                  <a:srgbClr val="8181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discours-changement</a:t>
            </a:r>
            <a:endParaRPr lang="fr-FR" altLang="fr-FR" sz="2800"/>
          </a:p>
        </p:txBody>
      </p:sp>
    </p:spTree>
    <p:extLst>
      <p:ext uri="{BB962C8B-B14F-4D97-AF65-F5344CB8AC3E}">
        <p14:creationId xmlns:p14="http://schemas.microsoft.com/office/powerpoint/2010/main" val="348257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re 1"/>
          <p:cNvSpPr>
            <a:spLocks noGrp="1"/>
          </p:cNvSpPr>
          <p:nvPr>
            <p:ph type="title"/>
          </p:nvPr>
        </p:nvSpPr>
        <p:spPr>
          <a:xfrm>
            <a:off x="1043608" y="66793"/>
            <a:ext cx="8686800" cy="838200"/>
          </a:xfrm>
        </p:spPr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>
                <a:latin typeface="Estrangelo Edessa" panose="03080600000000000000" pitchFamily="66" charset="0"/>
                <a:ea typeface="Batang" panose="02030600000101010101" pitchFamily="18" charset="-127"/>
              </a:rPr>
              <a:t>L’écoute active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8909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 dirty="0"/>
          </a:p>
        </p:txBody>
      </p:sp>
      <p:sp>
        <p:nvSpPr>
          <p:cNvPr id="28676" name="ZoneTexte 10"/>
          <p:cNvSpPr txBox="1">
            <a:spLocks noChangeArrowheads="1"/>
          </p:cNvSpPr>
          <p:nvPr/>
        </p:nvSpPr>
        <p:spPr bwMode="auto">
          <a:xfrm>
            <a:off x="428625" y="1785938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 que la personne </a:t>
            </a:r>
            <a:r>
              <a:rPr lang="fr-FR" altLang="fr-FR" sz="36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dit</a:t>
            </a:r>
            <a:endParaRPr lang="fr-FR" altLang="fr-FR" sz="2400">
              <a:solidFill>
                <a:schemeClr val="accent1"/>
              </a:solidFill>
              <a:cs typeface="Estrangelo Edessa" panose="03080600000000000000" pitchFamily="66" charset="0"/>
            </a:endParaRPr>
          </a:p>
        </p:txBody>
      </p:sp>
      <p:sp>
        <p:nvSpPr>
          <p:cNvPr id="28677" name="ZoneTexte 14"/>
          <p:cNvSpPr txBox="1">
            <a:spLocks noChangeArrowheads="1"/>
          </p:cNvSpPr>
          <p:nvPr/>
        </p:nvSpPr>
        <p:spPr bwMode="auto">
          <a:xfrm>
            <a:off x="500063" y="4357688"/>
            <a:ext cx="3286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 que la personne </a:t>
            </a:r>
            <a:r>
              <a:rPr lang="fr-FR" altLang="fr-FR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veut exprimer</a:t>
            </a:r>
            <a:endParaRPr lang="fr-FR" altLang="fr-FR" sz="2800">
              <a:solidFill>
                <a:schemeClr val="accent1"/>
              </a:solidFill>
              <a:cs typeface="Estrangelo Edessa" panose="03080600000000000000" pitchFamily="66" charset="0"/>
            </a:endParaRPr>
          </a:p>
        </p:txBody>
      </p:sp>
      <p:sp>
        <p:nvSpPr>
          <p:cNvPr id="28678" name="ZoneTexte 15"/>
          <p:cNvSpPr txBox="1">
            <a:spLocks noChangeArrowheads="1"/>
          </p:cNvSpPr>
          <p:nvPr/>
        </p:nvSpPr>
        <p:spPr bwMode="auto">
          <a:xfrm>
            <a:off x="5715000" y="1714500"/>
            <a:ext cx="328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 que l’intervenant </a:t>
            </a:r>
            <a:r>
              <a:rPr lang="fr-FR" altLang="fr-FR" sz="36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entend</a:t>
            </a:r>
            <a:endParaRPr lang="fr-FR" altLang="fr-FR" sz="2000">
              <a:solidFill>
                <a:schemeClr val="accent1"/>
              </a:solidFill>
              <a:cs typeface="Estrangelo Edessa" panose="03080600000000000000" pitchFamily="66" charset="0"/>
            </a:endParaRPr>
          </a:p>
        </p:txBody>
      </p:sp>
      <p:sp>
        <p:nvSpPr>
          <p:cNvPr id="28679" name="ZoneTexte 16"/>
          <p:cNvSpPr txBox="1">
            <a:spLocks noChangeArrowheads="1"/>
          </p:cNvSpPr>
          <p:nvPr/>
        </p:nvSpPr>
        <p:spPr bwMode="auto">
          <a:xfrm>
            <a:off x="5572125" y="3929063"/>
            <a:ext cx="3286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 que l’intervenant </a:t>
            </a:r>
            <a:r>
              <a:rPr lang="fr-FR" altLang="fr-FR" sz="280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pense que la personne veut exprimer</a:t>
            </a:r>
            <a:endParaRPr lang="fr-FR" altLang="fr-FR" sz="240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1212850" y="3214688"/>
            <a:ext cx="1573213" cy="1587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6200000" flipH="1">
            <a:off x="6286500" y="3286125"/>
            <a:ext cx="1143000" cy="0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571875" y="2000250"/>
            <a:ext cx="1643063" cy="1588"/>
          </a:xfrm>
          <a:prstGeom prst="straightConnector1">
            <a:avLst/>
          </a:prstGeom>
          <a:ln w="57150">
            <a:solidFill>
              <a:schemeClr val="tx2">
                <a:lumMod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657600" y="5029200"/>
            <a:ext cx="1584325" cy="0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fr-FR" dirty="0">
              <a:solidFill>
                <a:schemeClr val="accent6">
                  <a:lumMod val="50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733800" y="3810000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30303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Écoute active</a:t>
            </a:r>
            <a:endParaRPr lang="fr-FR" altLang="fr-FR" sz="2400">
              <a:solidFill>
                <a:srgbClr val="303030"/>
              </a:solidFill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re 1"/>
          <p:cNvSpPr>
            <a:spLocks noGrp="1"/>
          </p:cNvSpPr>
          <p:nvPr>
            <p:ph type="title"/>
          </p:nvPr>
        </p:nvSpPr>
        <p:spPr>
          <a:xfrm>
            <a:off x="2987824" y="81604"/>
            <a:ext cx="598700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3200" dirty="0">
                <a:ea typeface="ＭＳ Ｐゴシック" panose="020B0600070205080204" pitchFamily="34" charset="-128"/>
              </a:rPr>
              <a:t>Pourquoi et quand change-t-on?</a:t>
            </a:r>
          </a:p>
        </p:txBody>
      </p:sp>
      <p:grpSp>
        <p:nvGrpSpPr>
          <p:cNvPr id="90115" name="Group 11"/>
          <p:cNvGrpSpPr>
            <a:grpSpLocks noGrp="1"/>
          </p:cNvGrpSpPr>
          <p:nvPr/>
        </p:nvGrpSpPr>
        <p:grpSpPr bwMode="auto">
          <a:xfrm>
            <a:off x="500063" y="2071688"/>
            <a:ext cx="8186737" cy="3571875"/>
            <a:chOff x="431" y="1525"/>
            <a:chExt cx="5329" cy="2093"/>
          </a:xfrm>
        </p:grpSpPr>
        <p:sp>
          <p:nvSpPr>
            <p:cNvPr id="46084" name="Rectangle 4"/>
            <p:cNvSpPr>
              <a:spLocks noChangeArrowheads="1"/>
            </p:cNvSpPr>
            <p:nvPr/>
          </p:nvSpPr>
          <p:spPr bwMode="auto">
            <a:xfrm>
              <a:off x="431" y="1525"/>
              <a:ext cx="1769" cy="3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2800">
                  <a:latin typeface="Tahoma" panose="020B0604030504040204" pitchFamily="34" charset="0"/>
                </a:rPr>
                <a:t/>
              </a:r>
              <a:br>
                <a:rPr lang="fr-FR" altLang="fr-FR" sz="2800">
                  <a:latin typeface="Tahoma" panose="020B0604030504040204" pitchFamily="34" charset="0"/>
                </a:rPr>
              </a:br>
              <a:r>
                <a:rPr lang="fr-FR" altLang="fr-FR" sz="2800">
                  <a:latin typeface="Tahoma" panose="020B0604030504040204" pitchFamily="34" charset="0"/>
                </a:rPr>
                <a:t>IMPORTANCE</a:t>
              </a:r>
              <a:r>
                <a:rPr lang="fr-FR" altLang="fr-FR" sz="3200">
                  <a:solidFill>
                    <a:schemeClr val="bg1"/>
                  </a:solidFill>
                  <a:latin typeface="Tahoma" panose="020B0604030504040204" pitchFamily="34" charset="0"/>
                </a:rPr>
                <a:t/>
              </a:r>
              <a:br>
                <a:rPr lang="fr-FR" altLang="fr-FR" sz="3200">
                  <a:solidFill>
                    <a:schemeClr val="bg1"/>
                  </a:solidFill>
                  <a:latin typeface="Tahoma" panose="020B0604030504040204" pitchFamily="34" charset="0"/>
                </a:rPr>
              </a:br>
              <a:endParaRPr lang="fr-FR" altLang="fr-FR" sz="2800">
                <a:solidFill>
                  <a:srgbClr val="FF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431" y="2341"/>
              <a:ext cx="1767" cy="3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2800">
                  <a:latin typeface="Tahoma" panose="020B0604030504040204" pitchFamily="34" charset="0"/>
                </a:rPr>
                <a:t/>
              </a:r>
              <a:br>
                <a:rPr lang="fr-FR" altLang="fr-FR" sz="2800">
                  <a:latin typeface="Tahoma" panose="020B0604030504040204" pitchFamily="34" charset="0"/>
                </a:rPr>
              </a:br>
              <a:r>
                <a:rPr lang="fr-FR" altLang="fr-FR" sz="2800">
                  <a:latin typeface="Tahoma" panose="020B0604030504040204" pitchFamily="34" charset="0"/>
                </a:rPr>
                <a:t>CONFIANCE</a:t>
              </a:r>
              <a:br>
                <a:rPr lang="fr-FR" altLang="fr-FR" sz="2800">
                  <a:latin typeface="Tahoma" panose="020B0604030504040204" pitchFamily="34" charset="0"/>
                </a:rPr>
              </a:br>
              <a:endParaRPr lang="fr-FR" altLang="fr-FR" sz="2800">
                <a:latin typeface="Tahoma" panose="020B0604030504040204" pitchFamily="34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2477" y="3283"/>
              <a:ext cx="1769" cy="3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2800">
                  <a:latin typeface="Tahoma" panose="020B0604030504040204" pitchFamily="34" charset="0"/>
                </a:rPr>
                <a:t/>
              </a:r>
              <a:br>
                <a:rPr lang="fr-FR" altLang="fr-FR" sz="2800">
                  <a:latin typeface="Tahoma" panose="020B0604030504040204" pitchFamily="34" charset="0"/>
                </a:rPr>
              </a:br>
              <a:r>
                <a:rPr lang="fr-FR" altLang="fr-FR" sz="2800">
                  <a:latin typeface="Tahoma" panose="020B0604030504040204" pitchFamily="34" charset="0"/>
                </a:rPr>
                <a:t>Être PRÊT</a:t>
              </a:r>
              <a:br>
                <a:rPr lang="fr-FR" altLang="fr-FR" sz="2800">
                  <a:latin typeface="Tahoma" panose="020B0604030504040204" pitchFamily="34" charset="0"/>
                </a:rPr>
              </a:br>
              <a:endParaRPr lang="fr-FR" altLang="fr-FR" sz="2800">
                <a:latin typeface="Tahoma" panose="020B0604030504040204" pitchFamily="34" charset="0"/>
              </a:endParaRPr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>
              <a:off x="2245" y="1797"/>
              <a:ext cx="1451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20" name="Line 8"/>
            <p:cNvSpPr>
              <a:spLocks noChangeShapeType="1"/>
            </p:cNvSpPr>
            <p:nvPr/>
          </p:nvSpPr>
          <p:spPr bwMode="auto">
            <a:xfrm flipV="1">
              <a:off x="2245" y="2296"/>
              <a:ext cx="1451" cy="31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3833" y="1797"/>
              <a:ext cx="1927" cy="5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2800">
                  <a:latin typeface="Tahoma" panose="020B0604030504040204" pitchFamily="34" charset="0"/>
                </a:rPr>
                <a:t>Décision de</a:t>
              </a:r>
              <a:br>
                <a:rPr lang="fr-FR" altLang="fr-FR" sz="2800">
                  <a:latin typeface="Tahoma" panose="020B0604030504040204" pitchFamily="34" charset="0"/>
                </a:rPr>
              </a:br>
              <a:r>
                <a:rPr lang="fr-FR" altLang="fr-FR" sz="2800">
                  <a:latin typeface="Tahoma" panose="020B0604030504040204" pitchFamily="34" charset="0"/>
                </a:rPr>
                <a:t>CHANGEMENT</a:t>
              </a:r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3288" y="2432"/>
              <a:ext cx="0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008572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1"/>
          <p:cNvSpPr>
            <a:spLocks noGrp="1"/>
          </p:cNvSpPr>
          <p:nvPr>
            <p:ph type="title" idx="4294967295"/>
          </p:nvPr>
        </p:nvSpPr>
        <p:spPr>
          <a:xfrm>
            <a:off x="2750344" y="256593"/>
            <a:ext cx="6347048" cy="994122"/>
          </a:xfrm>
        </p:spPr>
        <p:txBody>
          <a:bodyPr bIns="91440" anchor="b">
            <a:normAutofit fontScale="90000"/>
          </a:bodyPr>
          <a:lstStyle/>
          <a:p>
            <a:pPr eaLnBrk="1" hangingPunct="1"/>
            <a:r>
              <a:rPr lang="fr-FR" altLang="fr-FR" sz="4000" dirty="0">
                <a:solidFill>
                  <a:srgbClr val="8B0000"/>
                </a:solidFill>
                <a:ea typeface="ＭＳ Ｐゴシック" panose="020B0600070205080204" pitchFamily="34" charset="-128"/>
              </a:rPr>
              <a:t>Objectifs opérationnels des interventions</a:t>
            </a:r>
            <a:endParaRPr lang="fr-FR" altLang="fr-FR" sz="3200" dirty="0">
              <a:ea typeface="ＭＳ Ｐゴシック" panose="020B0600070205080204" pitchFamily="34" charset="-128"/>
            </a:endParaRPr>
          </a:p>
        </p:txBody>
      </p:sp>
      <p:grpSp>
        <p:nvGrpSpPr>
          <p:cNvPr id="92163" name="Group 11"/>
          <p:cNvGrpSpPr>
            <a:grpSpLocks noGrp="1"/>
          </p:cNvGrpSpPr>
          <p:nvPr/>
        </p:nvGrpSpPr>
        <p:grpSpPr bwMode="auto">
          <a:xfrm>
            <a:off x="500063" y="2071688"/>
            <a:ext cx="8218487" cy="3338512"/>
            <a:chOff x="431" y="1525"/>
            <a:chExt cx="5350" cy="1956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3268" y="2488"/>
              <a:ext cx="1451" cy="326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606060"/>
                  </a:solidFill>
                  <a:cs typeface="Arial" panose="020B0604020202020204" pitchFamily="34" charset="0"/>
                </a:rPr>
                <a:t>CONFIANCE</a:t>
              </a:r>
              <a:r>
                <a:rPr lang="fr-FR" altLang="fr-FR" sz="3000">
                  <a:solidFill>
                    <a:schemeClr val="bg1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 sz="300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endParaRPr lang="fr-FR" altLang="fr-FR" sz="2600">
                <a:solidFill>
                  <a:srgbClr val="FF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6" name="Rectangle 4"/>
            <p:cNvSpPr>
              <a:spLocks noChangeArrowheads="1"/>
            </p:cNvSpPr>
            <p:nvPr/>
          </p:nvSpPr>
          <p:spPr bwMode="auto">
            <a:xfrm>
              <a:off x="431" y="1525"/>
              <a:ext cx="1769" cy="37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cs typeface="Arial" panose="020B0604020202020204" pitchFamily="34" charset="0"/>
                </a:rPr>
                <a:t/>
              </a:r>
              <a:br>
                <a:rPr lang="fr-FR" altLang="fr-FR" sz="2800">
                  <a:cs typeface="Arial" panose="020B0604020202020204" pitchFamily="34" charset="0"/>
                </a:rPr>
              </a:br>
              <a:r>
                <a:rPr lang="fr-FR" altLang="fr-FR" sz="2800">
                  <a:solidFill>
                    <a:schemeClr val="bg1"/>
                  </a:solidFill>
                  <a:cs typeface="Arial" panose="020B0604020202020204" pitchFamily="34" charset="0"/>
                </a:rPr>
                <a:t>IMPORTANCE</a:t>
              </a:r>
              <a:r>
                <a:rPr lang="fr-FR" altLang="fr-FR">
                  <a:solidFill>
                    <a:schemeClr val="bg1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>
                  <a:solidFill>
                    <a:schemeClr val="bg1"/>
                  </a:solidFill>
                  <a:cs typeface="Arial" panose="020B0604020202020204" pitchFamily="34" charset="0"/>
                </a:rPr>
              </a:br>
              <a:endParaRPr lang="fr-FR" altLang="fr-FR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7" name="Rectangle 6"/>
            <p:cNvSpPr>
              <a:spLocks noChangeArrowheads="1"/>
            </p:cNvSpPr>
            <p:nvPr/>
          </p:nvSpPr>
          <p:spPr bwMode="auto">
            <a:xfrm>
              <a:off x="4105" y="3157"/>
              <a:ext cx="1676" cy="324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606060"/>
                  </a:solidFill>
                  <a:cs typeface="Arial" panose="020B0604020202020204" pitchFamily="34" charset="0"/>
                </a:rPr>
                <a:t>Être PRÊT</a:t>
              </a:r>
              <a:r>
                <a:rPr lang="fr-FR" altLang="fr-FR" sz="2800">
                  <a:solidFill>
                    <a:schemeClr val="bg1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 sz="280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endParaRPr lang="fr-FR" altLang="fr-FR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524" y="1734"/>
              <a:ext cx="1451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n>
                  <a:solidFill>
                    <a:schemeClr val="bg2"/>
                  </a:solidFill>
                </a:ln>
                <a:latin typeface="+mn-lt"/>
                <a:ea typeface="+mn-ea"/>
              </a:endParaRPr>
            </a:p>
          </p:txBody>
        </p:sp>
        <p:sp>
          <p:nvSpPr>
            <p:cNvPr id="92169" name="Line 8"/>
            <p:cNvSpPr>
              <a:spLocks noChangeShapeType="1"/>
            </p:cNvSpPr>
            <p:nvPr/>
          </p:nvSpPr>
          <p:spPr bwMode="auto">
            <a:xfrm flipV="1">
              <a:off x="3454" y="2153"/>
              <a:ext cx="567" cy="2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170" name="Rectangle 9"/>
            <p:cNvSpPr>
              <a:spLocks noChangeArrowheads="1"/>
            </p:cNvSpPr>
            <p:nvPr/>
          </p:nvSpPr>
          <p:spPr bwMode="auto">
            <a:xfrm>
              <a:off x="4012" y="1797"/>
              <a:ext cx="1754" cy="398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606060"/>
                  </a:solidFill>
                  <a:cs typeface="Arial" panose="020B0604020202020204" pitchFamily="34" charset="0"/>
                </a:rPr>
                <a:t>Décision de</a:t>
              </a:r>
              <a:br>
                <a:rPr lang="fr-FR" altLang="fr-FR" sz="1800">
                  <a:solidFill>
                    <a:srgbClr val="606060"/>
                  </a:solidFill>
                  <a:cs typeface="Arial" panose="020B0604020202020204" pitchFamily="34" charset="0"/>
                </a:rPr>
              </a:br>
              <a:r>
                <a:rPr lang="fr-FR" altLang="fr-FR" sz="1800">
                  <a:solidFill>
                    <a:srgbClr val="606060"/>
                  </a:solidFill>
                  <a:cs typeface="Arial" panose="020B0604020202020204" pitchFamily="34" charset="0"/>
                </a:rPr>
                <a:t>CHANGEMENT</a:t>
              </a:r>
            </a:p>
          </p:txBody>
        </p:sp>
        <p:sp>
          <p:nvSpPr>
            <p:cNvPr id="92171" name="Line 10"/>
            <p:cNvSpPr>
              <a:spLocks noChangeShapeType="1"/>
            </p:cNvSpPr>
            <p:nvPr/>
          </p:nvSpPr>
          <p:spPr bwMode="auto">
            <a:xfrm flipV="1">
              <a:off x="5221" y="2236"/>
              <a:ext cx="0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Ellipse 13"/>
          <p:cNvSpPr/>
          <p:nvPr/>
        </p:nvSpPr>
        <p:spPr>
          <a:xfrm>
            <a:off x="285750" y="3286125"/>
            <a:ext cx="4929188" cy="3143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 sz="1800">
              <a:solidFill>
                <a:srgbClr val="B0B0B0"/>
              </a:solidFill>
            </a:endParaRPr>
          </a:p>
          <a:p>
            <a:pPr algn="ctr" eaLnBrk="1" hangingPunct="1">
              <a:defRPr/>
            </a:pPr>
            <a:endParaRPr lang="fr-FR" altLang="fr-FR" sz="1800">
              <a:solidFill>
                <a:srgbClr val="606060"/>
              </a:solidFill>
            </a:endParaRPr>
          </a:p>
          <a:p>
            <a:pPr algn="ctr" eaLnBrk="1" hangingPunct="1">
              <a:defRPr/>
            </a:pPr>
            <a:r>
              <a:rPr lang="fr-FR" altLang="fr-FR" sz="1800">
                <a:solidFill>
                  <a:srgbClr val="606060"/>
                </a:solidFill>
              </a:rPr>
              <a:t>Prise de conscience du problème</a:t>
            </a:r>
          </a:p>
          <a:p>
            <a:pPr algn="ctr" eaLnBrk="1" hangingPunct="1">
              <a:defRPr/>
            </a:pPr>
            <a:r>
              <a:rPr lang="fr-FR" altLang="fr-FR" sz="1800">
                <a:solidFill>
                  <a:srgbClr val="606060"/>
                </a:solidFill>
              </a:rPr>
              <a:t>Travailler la balance décisionnelle</a:t>
            </a:r>
          </a:p>
          <a:p>
            <a:pPr algn="ctr" eaLnBrk="1" hangingPunct="1">
              <a:defRPr/>
            </a:pPr>
            <a:r>
              <a:rPr lang="fr-FR" altLang="fr-FR" sz="1800">
                <a:solidFill>
                  <a:srgbClr val="606060"/>
                </a:solidFill>
              </a:rPr>
              <a:t>Divergences entre comportement et valeurs</a:t>
            </a:r>
          </a:p>
          <a:p>
            <a:pPr algn="ctr" eaLnBrk="1" hangingPunct="1">
              <a:defRPr/>
            </a:pPr>
            <a:endParaRPr lang="fr-FR" altLang="fr-FR" sz="1800">
              <a:solidFill>
                <a:srgbClr val="B0B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6259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87824" y="116632"/>
            <a:ext cx="5915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>
                <a:solidFill>
                  <a:srgbClr val="8B0000"/>
                </a:solidFill>
                <a:ea typeface="ＭＳ Ｐゴシック" panose="020B0600070205080204" pitchFamily="34" charset="-128"/>
              </a:rPr>
              <a:t>Informer de façon motivationnelle</a:t>
            </a:r>
          </a:p>
        </p:txBody>
      </p:sp>
      <p:sp>
        <p:nvSpPr>
          <p:cNvPr id="3031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DEMANDER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FOURNIR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sz="2400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DEMANDER</a:t>
            </a:r>
          </a:p>
        </p:txBody>
      </p:sp>
    </p:spTree>
    <p:extLst>
      <p:ext uri="{BB962C8B-B14F-4D97-AF65-F5344CB8AC3E}">
        <p14:creationId xmlns:p14="http://schemas.microsoft.com/office/powerpoint/2010/main" val="27900534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re 1"/>
          <p:cNvSpPr>
            <a:spLocks noGrp="1"/>
          </p:cNvSpPr>
          <p:nvPr>
            <p:ph type="title"/>
          </p:nvPr>
        </p:nvSpPr>
        <p:spPr>
          <a:xfrm>
            <a:off x="2045779" y="78582"/>
            <a:ext cx="77724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Importance du changement</a:t>
            </a:r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4429125" y="5643563"/>
            <a:ext cx="1250950" cy="88423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V="1">
            <a:off x="1214438" y="5429250"/>
            <a:ext cx="7435850" cy="4079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75" y="1428750"/>
            <a:ext cx="2724150" cy="1944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2000" b="1">
                <a:solidFill>
                  <a:srgbClr val="24611C"/>
                </a:solidFill>
                <a:latin typeface="Times" panose="02020603050405020304" pitchFamily="18" charset="0"/>
              </a:rPr>
              <a:t>Bénéfices à fumer</a:t>
            </a:r>
          </a:p>
          <a:p>
            <a:pPr marL="0" lvl="1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Plaisir, désinhibition, intégration dans le groupe</a:t>
            </a:r>
          </a:p>
          <a:p>
            <a:pPr marL="0" lvl="1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Anxiolyse, oubli, euphorie transitoires, etc..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14375" y="3857625"/>
            <a:ext cx="2724150" cy="11509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2000" b="1">
                <a:solidFill>
                  <a:srgbClr val="24611C"/>
                </a:solidFill>
                <a:latin typeface="Times" panose="02020603050405020304" pitchFamily="18" charset="0"/>
              </a:rPr>
              <a:t>Inconvénients à arrêter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Peur de l’exclusion du groupe, peur du manque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72188" y="1577975"/>
            <a:ext cx="2760662" cy="2292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fr-FR" sz="2000" b="1">
                <a:solidFill>
                  <a:srgbClr val="FF3300"/>
                </a:solidFill>
                <a:latin typeface="Times" panose="02020603050405020304" pitchFamily="18" charset="0"/>
              </a:rPr>
              <a:t>Inconvénients à fumer</a:t>
            </a:r>
            <a:endParaRPr lang="fr-FR" altLang="fr-FR" sz="1200">
              <a:solidFill>
                <a:srgbClr val="FF3300"/>
              </a:solidFill>
              <a:latin typeface="Times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Troubles relationnels (parents)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Désinvestissement scolaire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Sanctions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Prix</a:t>
            </a:r>
            <a:endParaRPr lang="fr-FR" altLang="fr-FR" sz="1400" b="1">
              <a:solidFill>
                <a:srgbClr val="FCFFFF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72188" y="4214813"/>
            <a:ext cx="2724150" cy="1028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altLang="fr-FR" sz="2000" b="1">
                <a:solidFill>
                  <a:srgbClr val="FF3300"/>
                </a:solidFill>
                <a:latin typeface="Times" panose="02020603050405020304" pitchFamily="18" charset="0"/>
              </a:rPr>
              <a:t>Bénéfices à arrêter</a:t>
            </a:r>
            <a:r>
              <a:rPr lang="fr-FR" altLang="fr-FR" sz="1400">
                <a:solidFill>
                  <a:srgbClr val="FF3300"/>
                </a:solidFill>
                <a:latin typeface="Times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Economie,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fr-FR" altLang="fr-FR" sz="1800" b="1">
                <a:solidFill>
                  <a:srgbClr val="FCFFFF"/>
                </a:solidFill>
              </a:rPr>
              <a:t>Regard des autres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143625" y="6143625"/>
            <a:ext cx="272415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fr-FR" sz="2000" b="1">
                <a:solidFill>
                  <a:srgbClr val="FF3300"/>
                </a:solidFill>
                <a:latin typeface="Times" panose="02020603050405020304" pitchFamily="18" charset="0"/>
              </a:rPr>
              <a:t>J’arrête de fumer</a:t>
            </a:r>
            <a:endParaRPr lang="fr-FR" altLang="fr-FR" sz="2000">
              <a:solidFill>
                <a:srgbClr val="FF3300"/>
              </a:solidFill>
              <a:latin typeface="Times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4375" y="5929313"/>
            <a:ext cx="2724150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fr-FR" sz="2000" b="1">
                <a:solidFill>
                  <a:srgbClr val="24611C"/>
                </a:solidFill>
                <a:latin typeface="Times" panose="02020603050405020304" pitchFamily="18" charset="0"/>
              </a:rPr>
              <a:t>Je continue de fumer</a:t>
            </a:r>
            <a:endParaRPr lang="fr-FR" altLang="fr-FR" sz="1200">
              <a:solidFill>
                <a:srgbClr val="24611C"/>
              </a:solidFill>
              <a:latin typeface="Times" panose="02020603050405020304" pitchFamily="18" charset="0"/>
            </a:endParaRPr>
          </a:p>
        </p:txBody>
      </p:sp>
      <p:pic>
        <p:nvPicPr>
          <p:cNvPr id="9626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14625"/>
            <a:ext cx="25034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AutoShape 18"/>
          <p:cNvSpPr>
            <a:spLocks noChangeArrowheads="1"/>
          </p:cNvSpPr>
          <p:nvPr/>
        </p:nvSpPr>
        <p:spPr bwMode="auto">
          <a:xfrm>
            <a:off x="2143125" y="5357813"/>
            <a:ext cx="368300" cy="3397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6269" name="AutoShape 20"/>
          <p:cNvSpPr>
            <a:spLocks noChangeArrowheads="1"/>
          </p:cNvSpPr>
          <p:nvPr/>
        </p:nvSpPr>
        <p:spPr bwMode="auto">
          <a:xfrm>
            <a:off x="7072313" y="5572125"/>
            <a:ext cx="368300" cy="407988"/>
          </a:xfrm>
          <a:prstGeom prst="downArrow">
            <a:avLst>
              <a:gd name="adj1" fmla="val 50000"/>
              <a:gd name="adj2" fmla="val 299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879103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/>
          <p:cNvSpPr>
            <a:spLocks noGrp="1"/>
          </p:cNvSpPr>
          <p:nvPr>
            <p:ph type="title" idx="4294967295"/>
          </p:nvPr>
        </p:nvSpPr>
        <p:spPr>
          <a:xfrm>
            <a:off x="1756682" y="112948"/>
            <a:ext cx="8229600" cy="792162"/>
          </a:xfrm>
        </p:spPr>
        <p:txBody>
          <a:bodyPr bIns="91440" anchor="b"/>
          <a:lstStyle/>
          <a:p>
            <a:pPr eaLnBrk="1" hangingPunct="1"/>
            <a:r>
              <a:rPr lang="fr-FR" altLang="fr-FR" sz="4000" dirty="0">
                <a:solidFill>
                  <a:srgbClr val="8B0000"/>
                </a:solidFill>
                <a:ea typeface="ＭＳ Ｐゴシック" panose="020B0600070205080204" pitchFamily="34" charset="-128"/>
              </a:rPr>
              <a:t>Objectifs opérationnels (2)</a:t>
            </a:r>
          </a:p>
        </p:txBody>
      </p:sp>
      <p:grpSp>
        <p:nvGrpSpPr>
          <p:cNvPr id="98307" name="Group 11"/>
          <p:cNvGrpSpPr>
            <a:grpSpLocks noGrp="1"/>
          </p:cNvGrpSpPr>
          <p:nvPr/>
        </p:nvGrpSpPr>
        <p:grpSpPr bwMode="auto">
          <a:xfrm>
            <a:off x="685800" y="1143000"/>
            <a:ext cx="7961313" cy="4800600"/>
            <a:chOff x="598" y="1081"/>
            <a:chExt cx="5183" cy="2327"/>
          </a:xfrm>
        </p:grpSpPr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598" y="3113"/>
              <a:ext cx="1674" cy="2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solidFill>
                    <a:schemeClr val="bg1"/>
                  </a:solidFill>
                  <a:cs typeface="Arial" panose="020B0604020202020204" pitchFamily="34" charset="0"/>
                </a:rPr>
                <a:t>CONFIANCE</a:t>
              </a:r>
              <a:r>
                <a:rPr lang="fr-FR" altLang="fr-FR" sz="2800">
                  <a:cs typeface="Arial" panose="020B0604020202020204" pitchFamily="34" charset="0"/>
                </a:rPr>
                <a:t/>
              </a:r>
              <a:br>
                <a:rPr lang="fr-FR" altLang="fr-FR" sz="2800">
                  <a:cs typeface="Arial" panose="020B0604020202020204" pitchFamily="34" charset="0"/>
                </a:rPr>
              </a:br>
              <a:endParaRPr lang="fr-FR" altLang="fr-FR" sz="2800">
                <a:cs typeface="Arial" panose="020B0604020202020204" pitchFamily="34" charset="0"/>
              </a:endParaRPr>
            </a:p>
          </p:txBody>
        </p:sp>
        <p:sp>
          <p:nvSpPr>
            <p:cNvPr id="98310" name="Rectangle 4"/>
            <p:cNvSpPr>
              <a:spLocks noChangeArrowheads="1"/>
            </p:cNvSpPr>
            <p:nvPr/>
          </p:nvSpPr>
          <p:spPr bwMode="auto">
            <a:xfrm>
              <a:off x="3426" y="1081"/>
              <a:ext cx="1260" cy="293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cs typeface="Arial" panose="020B0604020202020204" pitchFamily="34" charset="0"/>
                </a:rPr>
                <a:t/>
              </a:r>
              <a:br>
                <a:rPr lang="fr-FR" altLang="fr-FR" sz="2800">
                  <a:cs typeface="Arial" panose="020B0604020202020204" pitchFamily="34" charset="0"/>
                </a:rPr>
              </a:br>
              <a:r>
                <a:rPr lang="fr-FR" altLang="fr-FR" sz="1800">
                  <a:solidFill>
                    <a:srgbClr val="404040"/>
                  </a:solidFill>
                  <a:cs typeface="Arial" panose="020B0604020202020204" pitchFamily="34" charset="0"/>
                </a:rPr>
                <a:t>IMPORTANCE</a:t>
              </a:r>
              <a:r>
                <a:rPr lang="fr-FR" altLang="fr-FR">
                  <a:solidFill>
                    <a:srgbClr val="404040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endParaRPr lang="fr-FR" altLang="fr-FR" sz="280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311" name="Rectangle 6"/>
            <p:cNvSpPr>
              <a:spLocks noChangeArrowheads="1"/>
            </p:cNvSpPr>
            <p:nvPr/>
          </p:nvSpPr>
          <p:spPr bwMode="auto">
            <a:xfrm>
              <a:off x="4105" y="3157"/>
              <a:ext cx="1676" cy="251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404040"/>
                  </a:solidFill>
                  <a:cs typeface="Arial" panose="020B0604020202020204" pitchFamily="34" charset="0"/>
                </a:rPr>
                <a:t>Être PRÊT</a:t>
              </a:r>
              <a:r>
                <a:rPr lang="fr-FR" altLang="fr-FR" sz="2800">
                  <a:solidFill>
                    <a:srgbClr val="404040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 sz="280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endParaRPr lang="fr-FR" altLang="fr-FR" sz="280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 flipV="1">
              <a:off x="2285" y="2224"/>
              <a:ext cx="1689" cy="9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4012" y="1797"/>
              <a:ext cx="1754" cy="399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404040"/>
                  </a:solidFill>
                  <a:cs typeface="Arial" panose="020B0604020202020204" pitchFamily="34" charset="0"/>
                </a:rPr>
                <a:t>Décision de</a:t>
              </a:r>
              <a:br>
                <a:rPr lang="fr-FR" altLang="fr-FR" sz="1800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r>
                <a:rPr lang="fr-FR" altLang="fr-FR" sz="1800">
                  <a:solidFill>
                    <a:srgbClr val="404040"/>
                  </a:solidFill>
                  <a:cs typeface="Arial" panose="020B0604020202020204" pitchFamily="34" charset="0"/>
                </a:rPr>
                <a:t>CHANGEMENT</a:t>
              </a:r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 flipV="1">
              <a:off x="5221" y="2236"/>
              <a:ext cx="0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Ellipse 13"/>
          <p:cNvSpPr/>
          <p:nvPr/>
        </p:nvSpPr>
        <p:spPr>
          <a:xfrm>
            <a:off x="228600" y="2057400"/>
            <a:ext cx="4786313" cy="30003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800">
                <a:solidFill>
                  <a:srgbClr val="404040"/>
                </a:solidFill>
              </a:rPr>
              <a:t>Lever les obstacles</a:t>
            </a:r>
          </a:p>
          <a:p>
            <a:pPr algn="ctr" eaLnBrk="1" hangingPunct="1">
              <a:defRPr/>
            </a:pPr>
            <a:r>
              <a:rPr lang="fr-FR" altLang="fr-FR" sz="2000">
                <a:solidFill>
                  <a:srgbClr val="404040"/>
                </a:solidFill>
              </a:rPr>
              <a:t>Renforcer le sentiment d’efficacité personnelle</a:t>
            </a:r>
          </a:p>
          <a:p>
            <a:pPr algn="ctr" eaLnBrk="1" hangingPunct="1">
              <a:defRPr/>
            </a:pPr>
            <a:r>
              <a:rPr lang="fr-FR" altLang="fr-FR" sz="2000">
                <a:solidFill>
                  <a:srgbClr val="404040"/>
                </a:solidFill>
              </a:rPr>
              <a:t>Identifier les ressources </a:t>
            </a:r>
          </a:p>
          <a:p>
            <a:pPr lvl="1" eaLnBrk="1" hangingPunct="1">
              <a:defRPr/>
            </a:pPr>
            <a:r>
              <a:rPr lang="fr-FR" altLang="fr-FR" sz="2000">
                <a:solidFill>
                  <a:srgbClr val="404040"/>
                </a:solidFill>
              </a:rPr>
              <a:t>	Ressources propres</a:t>
            </a:r>
          </a:p>
          <a:p>
            <a:pPr lvl="1" eaLnBrk="1" hangingPunct="1">
              <a:defRPr/>
            </a:pPr>
            <a:r>
              <a:rPr lang="fr-FR" altLang="fr-FR" sz="2000">
                <a:solidFill>
                  <a:srgbClr val="404040"/>
                </a:solidFill>
              </a:rPr>
              <a:t>	Tiers</a:t>
            </a:r>
          </a:p>
          <a:p>
            <a:pPr algn="ctr" eaLnBrk="1" hangingPunct="1">
              <a:defRPr/>
            </a:pPr>
            <a:endParaRPr lang="fr-FR" altLang="fr-FR" sz="1800">
              <a:solidFill>
                <a:srgbClr val="B0B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4707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1"/>
          <p:cNvSpPr>
            <a:spLocks noGrp="1"/>
          </p:cNvSpPr>
          <p:nvPr>
            <p:ph type="title" idx="4294967295"/>
          </p:nvPr>
        </p:nvSpPr>
        <p:spPr>
          <a:xfrm>
            <a:off x="1979712" y="109525"/>
            <a:ext cx="8229600" cy="792163"/>
          </a:xfrm>
        </p:spPr>
        <p:txBody>
          <a:bodyPr bIns="91440" anchor="b"/>
          <a:lstStyle/>
          <a:p>
            <a:pPr eaLnBrk="1" hangingPunct="1"/>
            <a:r>
              <a:rPr lang="fr-FR" altLang="fr-FR" sz="4000" dirty="0">
                <a:solidFill>
                  <a:srgbClr val="8B0000"/>
                </a:solidFill>
                <a:ea typeface="ＭＳ Ｐゴシック" panose="020B0600070205080204" pitchFamily="34" charset="-128"/>
              </a:rPr>
              <a:t>Objectifs opérationnels (3)</a:t>
            </a:r>
          </a:p>
        </p:txBody>
      </p:sp>
      <p:grpSp>
        <p:nvGrpSpPr>
          <p:cNvPr id="100355" name="Group 11"/>
          <p:cNvGrpSpPr>
            <a:grpSpLocks noGrp="1"/>
          </p:cNvGrpSpPr>
          <p:nvPr/>
        </p:nvGrpSpPr>
        <p:grpSpPr bwMode="auto">
          <a:xfrm>
            <a:off x="500063" y="2071688"/>
            <a:ext cx="7400925" cy="4000500"/>
            <a:chOff x="431" y="1525"/>
            <a:chExt cx="4817" cy="1922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477" y="2040"/>
              <a:ext cx="1461" cy="284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404040"/>
                  </a:solidFill>
                  <a:cs typeface="Arial" panose="020B0604020202020204" pitchFamily="34" charset="0"/>
                </a:rPr>
                <a:t>CONFIANCE</a:t>
              </a:r>
              <a:r>
                <a:rPr lang="fr-FR" altLang="fr-FR" sz="3000">
                  <a:solidFill>
                    <a:schemeClr val="bg1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 sz="300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endParaRPr lang="fr-FR" altLang="fr-FR" sz="2600">
                <a:solidFill>
                  <a:srgbClr val="FF33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358" name="Rectangle 4"/>
            <p:cNvSpPr>
              <a:spLocks noChangeArrowheads="1"/>
            </p:cNvSpPr>
            <p:nvPr/>
          </p:nvSpPr>
          <p:spPr bwMode="auto">
            <a:xfrm>
              <a:off x="431" y="1525"/>
              <a:ext cx="1488" cy="286"/>
            </a:xfrm>
            <a:prstGeom prst="rect">
              <a:avLst/>
            </a:prstGeom>
            <a:solidFill>
              <a:schemeClr val="accent1">
                <a:alpha val="18823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cs typeface="Arial" panose="020B0604020202020204" pitchFamily="34" charset="0"/>
                </a:rPr>
                <a:t/>
              </a:r>
              <a:br>
                <a:rPr lang="fr-FR" altLang="fr-FR" sz="2800">
                  <a:cs typeface="Arial" panose="020B0604020202020204" pitchFamily="34" charset="0"/>
                </a:rPr>
              </a:br>
              <a:r>
                <a:rPr lang="fr-FR" altLang="fr-FR" sz="1800">
                  <a:solidFill>
                    <a:srgbClr val="404040"/>
                  </a:solidFill>
                  <a:cs typeface="Arial" panose="020B0604020202020204" pitchFamily="34" charset="0"/>
                </a:rPr>
                <a:t>IMPORTANCE</a:t>
              </a:r>
              <a:r>
                <a:rPr lang="fr-FR" altLang="fr-FR">
                  <a:solidFill>
                    <a:srgbClr val="404040"/>
                  </a:solidFill>
                  <a:cs typeface="Arial" panose="020B0604020202020204" pitchFamily="34" charset="0"/>
                </a:rPr>
                <a:t/>
              </a:r>
              <a:br>
                <a:rPr lang="fr-FR" altLang="fr-FR">
                  <a:solidFill>
                    <a:srgbClr val="404040"/>
                  </a:solidFill>
                  <a:cs typeface="Arial" panose="020B0604020202020204" pitchFamily="34" charset="0"/>
                </a:rPr>
              </a:br>
              <a:endParaRPr lang="fr-FR" altLang="fr-FR" sz="2800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359" name="Rectangle 6"/>
            <p:cNvSpPr>
              <a:spLocks noChangeArrowheads="1"/>
            </p:cNvSpPr>
            <p:nvPr/>
          </p:nvSpPr>
          <p:spPr bwMode="auto">
            <a:xfrm>
              <a:off x="3547" y="3161"/>
              <a:ext cx="1676" cy="2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800">
                  <a:solidFill>
                    <a:schemeClr val="bg1"/>
                  </a:solidFill>
                  <a:cs typeface="Arial" panose="020B0604020202020204" pitchFamily="34" charset="0"/>
                </a:rPr>
                <a:t>Être PRÊT</a:t>
              </a:r>
              <a:br>
                <a:rPr lang="fr-FR" altLang="fr-FR" sz="280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endParaRPr lang="fr-FR" altLang="fr-FR" sz="2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966" y="1689"/>
              <a:ext cx="1451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n>
                  <a:solidFill>
                    <a:schemeClr val="bg2"/>
                  </a:solidFill>
                </a:ln>
                <a:latin typeface="+mn-lt"/>
                <a:ea typeface="+mn-ea"/>
              </a:endParaRPr>
            </a:p>
          </p:txBody>
        </p:sp>
        <p:sp>
          <p:nvSpPr>
            <p:cNvPr id="100361" name="Line 8"/>
            <p:cNvSpPr>
              <a:spLocks noChangeShapeType="1"/>
            </p:cNvSpPr>
            <p:nvPr/>
          </p:nvSpPr>
          <p:spPr bwMode="auto">
            <a:xfrm>
              <a:off x="2012" y="2177"/>
              <a:ext cx="1349" cy="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362" name="Rectangle 9"/>
            <p:cNvSpPr>
              <a:spLocks noChangeArrowheads="1"/>
            </p:cNvSpPr>
            <p:nvPr/>
          </p:nvSpPr>
          <p:spPr bwMode="auto">
            <a:xfrm>
              <a:off x="3500" y="1893"/>
              <a:ext cx="1748" cy="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bg1"/>
                  </a:solidFill>
                  <a:cs typeface="Arial" panose="020B0604020202020204" pitchFamily="34" charset="0"/>
                </a:rPr>
                <a:t>Décision de</a:t>
              </a:r>
              <a:br>
                <a:rPr lang="fr-FR" altLang="fr-FR" sz="180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fr-FR" altLang="fr-FR" sz="1800">
                  <a:solidFill>
                    <a:schemeClr val="bg1"/>
                  </a:solidFill>
                  <a:cs typeface="Arial" panose="020B0604020202020204" pitchFamily="34" charset="0"/>
                </a:rPr>
                <a:t>CHANGEMENT</a:t>
              </a:r>
            </a:p>
          </p:txBody>
        </p:sp>
        <p:sp>
          <p:nvSpPr>
            <p:cNvPr id="100363" name="Line 10"/>
            <p:cNvSpPr>
              <a:spLocks noChangeShapeType="1"/>
            </p:cNvSpPr>
            <p:nvPr/>
          </p:nvSpPr>
          <p:spPr bwMode="auto">
            <a:xfrm flipH="1" flipV="1">
              <a:off x="4430" y="2466"/>
              <a:ext cx="30" cy="6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Ellipse 13"/>
          <p:cNvSpPr/>
          <p:nvPr/>
        </p:nvSpPr>
        <p:spPr>
          <a:xfrm>
            <a:off x="785813" y="3929063"/>
            <a:ext cx="4786312" cy="2000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Fixer ensemble un plan de changement</a:t>
            </a:r>
          </a:p>
        </p:txBody>
      </p:sp>
    </p:spTree>
    <p:extLst>
      <p:ext uri="{BB962C8B-B14F-4D97-AF65-F5344CB8AC3E}">
        <p14:creationId xmlns:p14="http://schemas.microsoft.com/office/powerpoint/2010/main" val="42675510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/>
          <p:cNvSpPr>
            <a:spLocks noGrp="1"/>
          </p:cNvSpPr>
          <p:nvPr>
            <p:ph type="ctrTitle"/>
          </p:nvPr>
        </p:nvSpPr>
        <p:spPr>
          <a:xfrm>
            <a:off x="1907704" y="0"/>
            <a:ext cx="7772400" cy="1470025"/>
          </a:xfrm>
        </p:spPr>
        <p:txBody>
          <a:bodyPr/>
          <a:lstStyle/>
          <a:p>
            <a:r>
              <a:rPr lang="fr-FR" altLang="fr-FR" sz="3600" dirty="0">
                <a:ea typeface="ＭＳ Ｐゴシック" panose="020B0600070205080204" pitchFamily="34" charset="-128"/>
              </a:rPr>
              <a:t>Les 4 processus de l’entretien motivationnel</a:t>
            </a:r>
          </a:p>
        </p:txBody>
      </p:sp>
      <p:grpSp>
        <p:nvGrpSpPr>
          <p:cNvPr id="102403" name="Grouper 7"/>
          <p:cNvGrpSpPr>
            <a:grpSpLocks/>
          </p:cNvGrpSpPr>
          <p:nvPr/>
        </p:nvGrpSpPr>
        <p:grpSpPr bwMode="auto">
          <a:xfrm>
            <a:off x="2028825" y="3589338"/>
            <a:ext cx="5922963" cy="3024187"/>
            <a:chOff x="2029316" y="3589492"/>
            <a:chExt cx="5922288" cy="30234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029316" y="5660678"/>
              <a:ext cx="5922288" cy="952270"/>
            </a:xfrm>
            <a:prstGeom prst="rect">
              <a:avLst/>
            </a:prstGeom>
            <a:gradFill rotWithShape="1">
              <a:gsLst>
                <a:gs pos="0">
                  <a:srgbClr val="5C5C5C"/>
                </a:gs>
                <a:gs pos="20000">
                  <a:srgbClr val="5C5C5C"/>
                </a:gs>
                <a:gs pos="100000">
                  <a:srgbClr val="444444"/>
                </a:gs>
              </a:gsLst>
              <a:lin ang="5400000"/>
            </a:gradFill>
            <a:ln w="9525">
              <a:solidFill>
                <a:srgbClr val="5D5D5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1800">
                  <a:solidFill>
                    <a:srgbClr val="DDDDDD"/>
                  </a:solidFill>
                </a:rPr>
                <a:t>Engagement dans la relation : diminuer la résistance </a:t>
              </a:r>
            </a:p>
            <a:p>
              <a:pPr algn="ctr" eaLnBrk="1" hangingPunct="1">
                <a:defRPr/>
              </a:pPr>
              <a:r>
                <a:rPr lang="fr-FR" altLang="fr-FR" sz="1800">
                  <a:solidFill>
                    <a:srgbClr val="DDDDDD"/>
                  </a:solidFill>
                </a:rPr>
                <a:t>                                      exprimer l’empathie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34090" y="5038529"/>
              <a:ext cx="4817514" cy="622150"/>
            </a:xfrm>
            <a:prstGeom prst="rect">
              <a:avLst/>
            </a:prstGeom>
            <a:gradFill rotWithShape="1">
              <a:gsLst>
                <a:gs pos="0">
                  <a:srgbClr val="5C5C5C"/>
                </a:gs>
                <a:gs pos="20000">
                  <a:srgbClr val="5C5C5C"/>
                </a:gs>
                <a:gs pos="100000">
                  <a:srgbClr val="444444"/>
                </a:gs>
              </a:gsLst>
              <a:lin ang="5400000"/>
            </a:gradFill>
            <a:ln w="9525">
              <a:solidFill>
                <a:srgbClr val="5D5D5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dirty="0">
                  <a:solidFill>
                    <a:schemeClr val="lt1"/>
                  </a:solidFill>
                  <a:latin typeface="+mn-lt"/>
                  <a:ea typeface="+mn-ea"/>
                </a:rPr>
                <a:t>Focalisation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07115" y="4224339"/>
              <a:ext cx="4044489" cy="814190"/>
            </a:xfrm>
            <a:prstGeom prst="rect">
              <a:avLst/>
            </a:prstGeom>
            <a:gradFill rotWithShape="1">
              <a:gsLst>
                <a:gs pos="0">
                  <a:srgbClr val="5C5C5C"/>
                </a:gs>
                <a:gs pos="20000">
                  <a:srgbClr val="5C5C5C"/>
                </a:gs>
                <a:gs pos="100000">
                  <a:srgbClr val="444444"/>
                </a:gs>
              </a:gsLst>
              <a:lin ang="5400000"/>
            </a:gradFill>
            <a:ln w="9525">
              <a:solidFill>
                <a:srgbClr val="5D5D5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>
                  <a:solidFill>
                    <a:srgbClr val="DDDDDD"/>
                  </a:solidFill>
                  <a:latin typeface="+mn-lt"/>
                  <a:ea typeface="+mn-ea"/>
                </a:rPr>
                <a:t>Elaboration (motivations)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873792" y="3589492"/>
              <a:ext cx="3077812" cy="634847"/>
            </a:xfrm>
            <a:prstGeom prst="rect">
              <a:avLst/>
            </a:prstGeom>
            <a:gradFill rotWithShape="1">
              <a:gsLst>
                <a:gs pos="0">
                  <a:srgbClr val="5C5C5C"/>
                </a:gs>
                <a:gs pos="20000">
                  <a:srgbClr val="5C5C5C"/>
                </a:gs>
                <a:gs pos="100000">
                  <a:srgbClr val="444444"/>
                </a:gs>
              </a:gsLst>
              <a:lin ang="5400000"/>
            </a:gradFill>
            <a:ln w="9525">
              <a:solidFill>
                <a:srgbClr val="5D5D5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dirty="0" err="1">
                  <a:solidFill>
                    <a:schemeClr val="lt1"/>
                  </a:solidFill>
                  <a:latin typeface="+mn-lt"/>
                  <a:ea typeface="+mn-ea"/>
                </a:rPr>
                <a:t>Plannification</a:t>
              </a:r>
              <a:endParaRPr lang="fr-FR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3647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77724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fr-CH" altLang="fr-FR" sz="3600" b="1" dirty="0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</a:rPr>
              <a:t>Indications de l</a:t>
            </a:r>
            <a:r>
              <a:rPr lang="fr-FR" altLang="fr-FR" sz="3600" b="1" dirty="0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</a:rPr>
              <a:t>’EM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483476" cy="4968551"/>
          </a:xfrm>
        </p:spPr>
        <p:txBody>
          <a:bodyPr>
            <a:normAutofit fontScale="92500"/>
          </a:bodyPr>
          <a:lstStyle/>
          <a:p>
            <a:pPr eaLnBrk="1" hangingPunct="1">
              <a:tabLst>
                <a:tab pos="1714500" algn="l"/>
              </a:tabLst>
            </a:pPr>
            <a:r>
              <a:rPr lang="fr-CH" altLang="fr-FR" sz="2800" dirty="0">
                <a:ea typeface="ＭＳ Ｐゴシック" panose="020B0600070205080204" pitchFamily="34" charset="-128"/>
              </a:rPr>
              <a:t>Lorsqu’il est question d’un changement de comportement</a:t>
            </a:r>
          </a:p>
          <a:p>
            <a:pPr eaLnBrk="1" hangingPunct="1">
              <a:tabLst>
                <a:tab pos="1714500" algn="l"/>
              </a:tabLst>
            </a:pPr>
            <a:endParaRPr lang="fr-CH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r>
              <a:rPr lang="fr-CH" altLang="fr-FR" sz="2800" dirty="0">
                <a:ea typeface="ＭＳ Ｐゴシック" panose="020B0600070205080204" pitchFamily="34" charset="-128"/>
              </a:rPr>
              <a:t>Lorsqu’on est face à une personne ambivalente à l’égard d’un changement</a:t>
            </a:r>
          </a:p>
          <a:p>
            <a:pPr eaLnBrk="1" hangingPunct="1">
              <a:tabLst>
                <a:tab pos="1714500" algn="l"/>
              </a:tabLst>
            </a:pPr>
            <a:endParaRPr lang="fr-CH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r>
              <a:rPr lang="fr-CH" altLang="fr-FR" sz="2800" dirty="0">
                <a:ea typeface="ＭＳ Ｐゴシック" panose="020B0600070205080204" pitchFamily="34" charset="-128"/>
              </a:rPr>
              <a:t>Lorsqu’on veut aider à la préparation au changement</a:t>
            </a:r>
          </a:p>
          <a:p>
            <a:pPr eaLnBrk="1" hangingPunct="1">
              <a:tabLst>
                <a:tab pos="1714500" algn="l"/>
              </a:tabLst>
            </a:pPr>
            <a:endParaRPr lang="fr-CH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r>
              <a:rPr lang="fr-CH" altLang="fr-FR" sz="2800" dirty="0">
                <a:ea typeface="ＭＳ Ｐゴシック" panose="020B0600070205080204" pitchFamily="34" charset="-128"/>
              </a:rPr>
              <a:t>Lorsqu’on veut faire baisser la résistance </a:t>
            </a:r>
          </a:p>
          <a:p>
            <a:pPr eaLnBrk="1" hangingPunct="1">
              <a:tabLst>
                <a:tab pos="1714500" algn="l"/>
              </a:tabLst>
            </a:pPr>
            <a:endParaRPr lang="fr-CH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r>
              <a:rPr lang="fr-CH" altLang="fr-FR" sz="2800" dirty="0">
                <a:ea typeface="ＭＳ Ｐゴシック" panose="020B0600070205080204" pitchFamily="34" charset="-128"/>
              </a:rPr>
              <a:t>Lorsqu’on veut imprimer un style relationnel</a:t>
            </a:r>
          </a:p>
          <a:p>
            <a:pPr eaLnBrk="1" hangingPunct="1">
              <a:buFont typeface="Wingdings 2" panose="05020102010507070707" pitchFamily="18" charset="2"/>
              <a:buNone/>
              <a:tabLst>
                <a:tab pos="1714500" algn="l"/>
              </a:tabLst>
            </a:pPr>
            <a:endParaRPr lang="fr-CH" altLang="fr-FR" sz="2800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endParaRPr lang="fr-CH" altLang="fr-FR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6862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dirty="0" smtClean="0"/>
              <a:t> </a:t>
            </a:r>
            <a:endParaRPr lang="fr-FR" altLang="fr-FR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273" y="74612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ea typeface="ＭＳ Ｐゴシック" panose="020B0600070205080204" pitchFamily="34" charset="-128"/>
              </a:rPr>
              <a:t>RPIB en pharmacies</a:t>
            </a:r>
            <a:endParaRPr lang="fr-FR" altLang="fr-FR" sz="40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000" smtClean="0">
                <a:ea typeface="ＭＳ Ｐゴシック" panose="020B0600070205080204" pitchFamily="34" charset="-128"/>
              </a:rPr>
              <a:t>Watson MC, Blenkisopp A. The feasibility of providing community pharmacy-based services for alcohol misuse: a literature review. </a:t>
            </a:r>
            <a:r>
              <a:rPr lang="fr-FR" altLang="fr-FR" sz="2000" i="1" smtClean="0">
                <a:ea typeface="ＭＳ Ｐゴシック" panose="020B0600070205080204" pitchFamily="34" charset="-128"/>
              </a:rPr>
              <a:t>Int J Pharm Pract 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2009; 17 (4): 199-205.</a:t>
            </a:r>
            <a:br>
              <a:rPr lang="fr-FR" altLang="fr-FR" sz="2000" smtClean="0">
                <a:ea typeface="ＭＳ Ｐゴシック" panose="020B0600070205080204" pitchFamily="34" charset="-128"/>
              </a:rPr>
            </a:br>
            <a:endParaRPr lang="fr-FR" altLang="fr-FR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000" smtClean="0">
                <a:ea typeface="ＭＳ Ｐゴシック" panose="020B0600070205080204" pitchFamily="34" charset="-128"/>
              </a:rPr>
              <a:t>Dhital R., Whittlesea CM, Norman IJ, Milligan P. Community pharmacy service users’ views and perceptions of alcohol screening and brief intervention. </a:t>
            </a:r>
            <a:r>
              <a:rPr lang="fr-FR" altLang="fr-FR" sz="2000" i="1" smtClean="0">
                <a:ea typeface="ＭＳ Ｐゴシック" panose="020B0600070205080204" pitchFamily="34" charset="-128"/>
              </a:rPr>
              <a:t>Drug Alcohol Rev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. 2010; 29 (6): 596-602.</a:t>
            </a:r>
            <a:br>
              <a:rPr lang="fr-FR" altLang="fr-FR" sz="2000" smtClean="0">
                <a:ea typeface="ＭＳ Ｐゴシック" panose="020B0600070205080204" pitchFamily="34" charset="-128"/>
              </a:rPr>
            </a:br>
            <a:endParaRPr lang="fr-FR" altLang="fr-FR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000" smtClean="0">
                <a:ea typeface="ＭＳ Ｐゴシック" panose="020B0600070205080204" pitchFamily="34" charset="-128"/>
              </a:rPr>
              <a:t>Sheridan J, Smart R, McCormick R. Estimating problem drinking among community pharmacy customers: what did pharmacists think of the method? </a:t>
            </a:r>
            <a:r>
              <a:rPr lang="fr-FR" altLang="fr-FR" sz="2000" i="1" smtClean="0">
                <a:ea typeface="ＭＳ Ｐゴシック" panose="020B0600070205080204" pitchFamily="34" charset="-128"/>
              </a:rPr>
              <a:t>Int J Pharm Practice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. 2010; 18: 290-296.</a:t>
            </a:r>
            <a:br>
              <a:rPr lang="fr-FR" altLang="fr-FR" sz="2000" smtClean="0">
                <a:ea typeface="ＭＳ Ｐゴシック" panose="020B0600070205080204" pitchFamily="34" charset="-128"/>
              </a:rPr>
            </a:br>
            <a:endParaRPr lang="fr-FR" altLang="fr-FR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000" smtClean="0">
                <a:ea typeface="ＭＳ Ｐゴシック" panose="020B0600070205080204" pitchFamily="34" charset="-128"/>
              </a:rPr>
              <a:t>Sheridan J, Stewart J, Smart R, McCormick R. Risky drinking among community pharmacy customers in New Zealand and their attitudes toward pharmacist screening and brief interventions. </a:t>
            </a:r>
            <a:r>
              <a:rPr lang="fr-FR" altLang="fr-FR" sz="2000" i="1" smtClean="0">
                <a:ea typeface="ＭＳ Ｐゴシック" panose="020B0600070205080204" pitchFamily="34" charset="-128"/>
              </a:rPr>
              <a:t>Drug Alcohol Rev</a:t>
            </a:r>
            <a:r>
              <a:rPr lang="fr-FR" altLang="fr-FR" sz="2000" smtClean="0">
                <a:ea typeface="ＭＳ Ｐゴシック" panose="020B0600070205080204" pitchFamily="34" charset="-128"/>
              </a:rPr>
              <a:t>. 2011.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29600" y="6629400"/>
            <a:ext cx="914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900">
                <a:cs typeface="Arial" panose="020B0604020202020204" pitchFamily="34" charset="0"/>
              </a:rPr>
              <a:t>©</a:t>
            </a:r>
            <a:r>
              <a:rPr lang="fr-FR" altLang="fr-FR" sz="900">
                <a:cs typeface="Arial" panose="020B0604020202020204" pitchFamily="34" charset="0"/>
              </a:rPr>
              <a:t>IPPSA 2011</a:t>
            </a:r>
          </a:p>
        </p:txBody>
      </p:sp>
    </p:spTree>
    <p:extLst>
      <p:ext uri="{BB962C8B-B14F-4D97-AF65-F5344CB8AC3E}">
        <p14:creationId xmlns:p14="http://schemas.microsoft.com/office/powerpoint/2010/main" val="33948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77724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3600" b="1" dirty="0">
                <a:solidFill>
                  <a:schemeClr val="bg2">
                    <a:lumMod val="10000"/>
                  </a:schemeClr>
                </a:solidFill>
                <a:ea typeface="ＭＳ Ｐゴシック" panose="020B0600070205080204" pitchFamily="34" charset="-128"/>
              </a:rPr>
              <a:t>Questionnement éthique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143125"/>
            <a:ext cx="8305800" cy="3786188"/>
          </a:xfrm>
        </p:spPr>
        <p:txBody>
          <a:bodyPr>
            <a:normAutofit/>
          </a:bodyPr>
          <a:lstStyle/>
          <a:p>
            <a:pPr eaLnBrk="1" hangingPunct="1">
              <a:tabLst>
                <a:tab pos="1714500" algn="l"/>
              </a:tabLst>
            </a:pPr>
            <a:r>
              <a:rPr lang="fr-CH" altLang="fr-FR" dirty="0">
                <a:ea typeface="ＭＳ Ｐゴシック" panose="020B0600070205080204" pitchFamily="34" charset="-128"/>
              </a:rPr>
              <a:t>Pas d’intérêt personnel au résultat</a:t>
            </a:r>
          </a:p>
          <a:p>
            <a:pPr eaLnBrk="1" hangingPunct="1">
              <a:tabLst>
                <a:tab pos="1714500" algn="l"/>
              </a:tabLst>
            </a:pPr>
            <a:endParaRPr lang="fr-CH" altLang="fr-FR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r>
              <a:rPr lang="fr-CH" altLang="fr-FR" dirty="0">
                <a:ea typeface="ＭＳ Ｐゴシック" panose="020B0600070205080204" pitchFamily="34" charset="-128"/>
              </a:rPr>
              <a:t>Légitimité professionnelle</a:t>
            </a:r>
          </a:p>
          <a:p>
            <a:pPr eaLnBrk="1" hangingPunct="1">
              <a:buFont typeface="Wingdings 2" panose="05020102010507070707" pitchFamily="18" charset="2"/>
              <a:buNone/>
              <a:tabLst>
                <a:tab pos="1714500" algn="l"/>
              </a:tabLst>
            </a:pPr>
            <a:endParaRPr lang="fr-CH" altLang="fr-FR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  <a:tabLst>
                <a:tab pos="1714500" algn="l"/>
              </a:tabLst>
            </a:pPr>
            <a:endParaRPr lang="fr-CH" altLang="fr-FR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1714500" algn="l"/>
              </a:tabLst>
            </a:pPr>
            <a:endParaRPr lang="fr-CH" altLang="fr-FR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56947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8183562" cy="1050925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S’approprier l’EM…</a:t>
            </a:r>
          </a:p>
        </p:txBody>
      </p:sp>
      <p:sp>
        <p:nvSpPr>
          <p:cNvPr id="105475" name="Espace réservé du contenu 2"/>
          <p:cNvSpPr>
            <a:spLocks noGrp="1"/>
          </p:cNvSpPr>
          <p:nvPr>
            <p:ph idx="1"/>
          </p:nvPr>
        </p:nvSpPr>
        <p:spPr>
          <a:xfrm>
            <a:off x="571500" y="1928813"/>
            <a:ext cx="8183563" cy="4187825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…c’est un changement de comportement qui peut être abordé comme tout changement</a:t>
            </a:r>
          </a:p>
        </p:txBody>
      </p:sp>
    </p:spTree>
    <p:extLst>
      <p:ext uri="{BB962C8B-B14F-4D97-AF65-F5344CB8AC3E}">
        <p14:creationId xmlns:p14="http://schemas.microsoft.com/office/powerpoint/2010/main" val="5254728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8183563" cy="785813"/>
          </a:xfrm>
        </p:spPr>
        <p:txBody>
          <a:bodyPr/>
          <a:lstStyle/>
          <a:p>
            <a:r>
              <a:rPr lang="fr-CH" altLang="fr-FR" sz="3400" dirty="0">
                <a:ea typeface="ＭＳ Ｐゴシック" panose="020B0600070205080204" pitchFamily="34" charset="-128"/>
              </a:rPr>
              <a:t>Sources</a:t>
            </a:r>
            <a:endParaRPr lang="fr-FR" altLang="fr-FR" sz="3400" dirty="0">
              <a:ea typeface="ＭＳ Ｐゴシック" panose="020B0600070205080204" pitchFamily="34" charset="-128"/>
            </a:endParaRPr>
          </a:p>
        </p:txBody>
      </p:sp>
      <p:pic>
        <p:nvPicPr>
          <p:cNvPr id="106499" name="Picture 5" descr="Numéri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559050" cy="40941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6019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ZoneTexte 7"/>
          <p:cNvSpPr txBox="1">
            <a:spLocks noChangeArrowheads="1"/>
          </p:cNvSpPr>
          <p:nvPr/>
        </p:nvSpPr>
        <p:spPr bwMode="auto">
          <a:xfrm>
            <a:off x="2143125" y="1785938"/>
            <a:ext cx="550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www.entretienmotivationnel.org</a:t>
            </a:r>
          </a:p>
        </p:txBody>
      </p:sp>
      <p:pic>
        <p:nvPicPr>
          <p:cNvPr id="106502" name="Image 7" descr="couver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667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747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75656" y="1341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rgbClr val="8B0000"/>
                </a:solidFill>
                <a:ea typeface="ＭＳ Ｐゴシック" panose="020B0600070205080204" pitchFamily="34" charset="-128"/>
              </a:rPr>
              <a:t>Les acteurs du soin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5240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MG et autres acteurs du soin primaire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A l’hôpital: urgences, maternité… tous services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Santé au travail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Tx/>
              <a:buNone/>
            </a:pPr>
            <a:endParaRPr lang="fr-FR" altLang="fr-FR" sz="2800">
              <a:solidFill>
                <a:srgbClr val="373737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Tx/>
              <a:buNone/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Identifier le réseau spécialisé : 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Tx/>
              <a:buNone/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	CSAPA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Tx/>
              <a:buNone/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	Unités hospitalières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Tx/>
              <a:buNone/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	Soins résidentiels et de réadaptation (« cures », « post-cures »)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FontTx/>
              <a:buNone/>
            </a:pPr>
            <a:r>
              <a:rPr lang="fr-FR" altLang="fr-FR" sz="2800">
                <a:solidFill>
                  <a:srgbClr val="373737"/>
                </a:solidFill>
                <a:ea typeface="ＭＳ Ｐゴシック" panose="020B0600070205080204" pitchFamily="34" charset="-128"/>
              </a:rPr>
              <a:t>	Groupes</a:t>
            </a:r>
          </a:p>
        </p:txBody>
      </p:sp>
    </p:spTree>
    <p:extLst>
      <p:ext uri="{BB962C8B-B14F-4D97-AF65-F5344CB8AC3E}">
        <p14:creationId xmlns:p14="http://schemas.microsoft.com/office/powerpoint/2010/main" val="39014375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-442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http://www.drogues-info-service.fr/Adresses-utiles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763" y="1124744"/>
            <a:ext cx="8303037" cy="55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055091" y="108383"/>
            <a:ext cx="8229600" cy="1143000"/>
          </a:xfrm>
        </p:spPr>
        <p:txBody>
          <a:bodyPr/>
          <a:lstStyle/>
          <a:p>
            <a:r>
              <a:rPr lang="fr-FR" altLang="fr-FR" dirty="0" smtClean="0">
                <a:ea typeface="ＭＳ Ｐゴシック" panose="020B0600070205080204" pitchFamily="34" charset="-128"/>
              </a:rPr>
              <a:t>Obstacles et résistances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 smtClean="0">
                <a:ea typeface="ＭＳ Ｐゴシック" panose="020B0600070205080204" pitchFamily="34" charset="-128"/>
              </a:rPr>
              <a:t>Obstacles principaux identiques chez les pharmaciens et les MG</a:t>
            </a:r>
          </a:p>
          <a:p>
            <a:pPr lvl="2"/>
            <a:r>
              <a:rPr lang="fr-FR" altLang="fr-FR" dirty="0" smtClean="0">
                <a:ea typeface="ＭＳ Ｐゴシック" panose="020B0600070205080204" pitchFamily="34" charset="-128"/>
              </a:rPr>
              <a:t>Confusion risque alcool-dépendance</a:t>
            </a:r>
          </a:p>
          <a:p>
            <a:pPr lvl="2"/>
            <a:r>
              <a:rPr lang="fr-FR" altLang="fr-FR" dirty="0" smtClean="0">
                <a:ea typeface="ＭＳ Ｐゴシック" panose="020B0600070205080204" pitchFamily="34" charset="-128"/>
              </a:rPr>
              <a:t>Gêne liée au manque de savoir-faire et aux projections</a:t>
            </a:r>
          </a:p>
          <a:p>
            <a:pPr lvl="2"/>
            <a:r>
              <a:rPr lang="fr-FR" altLang="fr-FR" dirty="0" smtClean="0">
                <a:ea typeface="ＭＳ Ｐゴシック" panose="020B0600070205080204" pitchFamily="34" charset="-128"/>
              </a:rPr>
              <a:t>Doutes sur l’intérêt, la faisabilité, l’acceptation du client, la légitimité, l’efficacité</a:t>
            </a:r>
          </a:p>
          <a:p>
            <a:pPr lvl="2"/>
            <a:r>
              <a:rPr lang="fr-FR" altLang="fr-FR" dirty="0" smtClean="0">
                <a:ea typeface="ＭＳ Ｐゴシック" panose="020B0600070205080204" pitchFamily="34" charset="-128"/>
              </a:rPr>
              <a:t>Manque de temps allégué</a:t>
            </a:r>
          </a:p>
          <a:p>
            <a:pPr lvl="2"/>
            <a:r>
              <a:rPr lang="fr-FR" altLang="fr-FR" dirty="0" smtClean="0">
                <a:ea typeface="ＭＳ Ｐゴシック" panose="020B0600070205080204" pitchFamily="34" charset="-128"/>
              </a:rPr>
              <a:t>Plainte sur l’absence de valorisation </a:t>
            </a:r>
          </a:p>
          <a:p>
            <a:pPr lvl="2"/>
            <a:endParaRPr lang="fr-FR" altLang="fr-FR" dirty="0" smtClean="0">
              <a:ea typeface="ＭＳ Ｐゴシック" panose="020B0600070205080204" pitchFamily="34" charset="-128"/>
            </a:endParaRPr>
          </a:p>
          <a:p>
            <a:r>
              <a:rPr lang="fr-FR" altLang="fr-FR" dirty="0" smtClean="0">
                <a:ea typeface="ＭＳ Ｐゴシック" panose="020B0600070205080204" pitchFamily="34" charset="-128"/>
              </a:rPr>
              <a:t>Plus spécifique : question de la confidentialité</a:t>
            </a:r>
          </a:p>
          <a:p>
            <a:pPr lvl="2">
              <a:buFontTx/>
              <a:buNone/>
            </a:pPr>
            <a:endParaRPr lang="fr-FR" altLang="fr-FR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283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2919</Words>
  <Application>Microsoft Office PowerPoint</Application>
  <PresentationFormat>Affichage à l'écran (4:3)</PresentationFormat>
  <Paragraphs>897</Paragraphs>
  <Slides>84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102" baseType="lpstr">
      <vt:lpstr>ＭＳ Ｐゴシック</vt:lpstr>
      <vt:lpstr>Abadi MT Condensed Extra Bold</vt:lpstr>
      <vt:lpstr>Arial</vt:lpstr>
      <vt:lpstr>Arial Unicode MS</vt:lpstr>
      <vt:lpstr>Batang</vt:lpstr>
      <vt:lpstr>Calibri</vt:lpstr>
      <vt:lpstr>Century Gothic</vt:lpstr>
      <vt:lpstr>Century Schoolbook</vt:lpstr>
      <vt:lpstr>Constantia</vt:lpstr>
      <vt:lpstr>Estrangelo Edessa</vt:lpstr>
      <vt:lpstr>MS Mincho</vt:lpstr>
      <vt:lpstr>Tahoma</vt:lpstr>
      <vt:lpstr>Times</vt:lpstr>
      <vt:lpstr>Times New Roman</vt:lpstr>
      <vt:lpstr>Wingdings</vt:lpstr>
      <vt:lpstr>Wingdings 2</vt:lpstr>
      <vt:lpstr>2_Thème Office</vt:lpstr>
      <vt:lpstr>Graphique</vt:lpstr>
      <vt:lpstr>Repérage précoce  Intervention brève </vt:lpstr>
      <vt:lpstr>Regards croisés</vt:lpstr>
      <vt:lpstr>Présentation PowerPoint</vt:lpstr>
      <vt:lpstr>Selon vous, que signifie le risque alcool? Comment le repérer?</vt:lpstr>
      <vt:lpstr>Enjeux et fondements du projet</vt:lpstr>
      <vt:lpstr>Présentation PowerPoint</vt:lpstr>
      <vt:lpstr>RPIB en pharmacies</vt:lpstr>
      <vt:lpstr>RPIB en pharmacies</vt:lpstr>
      <vt:lpstr>Obstacles et résistances</vt:lpstr>
      <vt:lpstr>RPIB</vt:lpstr>
      <vt:lpstr> Repérage précoce  et interventions brèves motivationnelles  </vt:lpstr>
      <vt:lpstr>Pourquoi le « risque alcool » ?</vt:lpstr>
      <vt:lpstr>Alcool, asthme et diabète dans la morbidité et la mortalité prématurée</vt:lpstr>
      <vt:lpstr>Le risque alcool en Europe</vt:lpstr>
      <vt:lpstr>Évolutions du risque alcool en Europe</vt:lpstr>
      <vt:lpstr>Le risque alcool Tableau de mortalité France 2009 (Hill, BEH mai 2013)</vt:lpstr>
      <vt:lpstr>« outils » alcool</vt:lpstr>
      <vt:lpstr>Le verre standard</vt:lpstr>
      <vt:lpstr>Présentation PowerPoint</vt:lpstr>
      <vt:lpstr>Le verre standard</vt:lpstr>
      <vt:lpstr>Présentation PowerPoint</vt:lpstr>
      <vt:lpstr>Présentation PowerPoint</vt:lpstr>
      <vt:lpstr>Les conduites d'alcoolisation</vt:lpstr>
      <vt:lpstr>Le risque alcool</vt:lpstr>
      <vt:lpstr>Niveaux de risque  et critères d’intervention</vt:lpstr>
      <vt:lpstr>Le repérage</vt:lpstr>
      <vt:lpstr>Formation RPIB</vt:lpstr>
      <vt:lpstr>Comment repérer ?</vt:lpstr>
      <vt:lpstr>Deux modalités de repérage</vt:lpstr>
      <vt:lpstr>Être systématique</vt:lpstr>
      <vt:lpstr>AUDIT Caractéristiques</vt:lpstr>
      <vt:lpstr>AUDIT</vt:lpstr>
      <vt:lpstr>AUDIT  Interprétation</vt:lpstr>
      <vt:lpstr>L’intervention brève</vt:lpstr>
      <vt:lpstr>L’intervention brève : contenu</vt:lpstr>
      <vt:lpstr>Présentation PowerPoint</vt:lpstr>
      <vt:lpstr>Restituer le score du questionnaire de repérage  </vt:lpstr>
      <vt:lpstr>Informations sur le risque alcool  </vt:lpstr>
      <vt:lpstr>Des formules sur risque alcool exemples  </vt:lpstr>
      <vt:lpstr>L’intérêt de la réduction du point de vue du patient</vt:lpstr>
      <vt:lpstr>Intérêt de la réduction inviter le patient à y réfléchir </vt:lpstr>
      <vt:lpstr>Méthodes utilisables pour réduire sa consommation </vt:lpstr>
      <vt:lpstr>Proposer des objectifs, laisser le choix </vt:lpstr>
      <vt:lpstr>Donner la possibilité de réévaluer</vt:lpstr>
      <vt:lpstr>Remettre le livret </vt:lpstr>
      <vt:lpstr>Revisiter la « check-list »</vt:lpstr>
      <vt:lpstr>Formation RPIB</vt:lpstr>
      <vt:lpstr>Avantages de la formation au RPIB</vt:lpstr>
      <vt:lpstr>Nicolas.bonnet@respadd.org </vt:lpstr>
      <vt:lpstr>Principales difficultés rencontrées:</vt:lpstr>
      <vt:lpstr>Axes d’amélioration de la formation RPIB</vt:lpstr>
      <vt:lpstr>L’apport de l’entretien motivationnel dans les IB</vt:lpstr>
      <vt:lpstr>Qu’est-ce que  l’entretien motivationnel ?</vt:lpstr>
      <vt:lpstr>L’esprit</vt:lpstr>
      <vt:lpstr>L’ESPRIT DE L’EM </vt:lpstr>
      <vt:lpstr>L’esprit général</vt:lpstr>
      <vt:lpstr>Le changement</vt:lpstr>
      <vt:lpstr> Et si l’on s’autorisait à aborder la question d’une autre façon? Le changement…? </vt:lpstr>
      <vt:lpstr>A propos du changement…</vt:lpstr>
      <vt:lpstr>Nos outils de communication</vt:lpstr>
      <vt:lpstr>Les différents styles de communication</vt:lpstr>
      <vt:lpstr>Les outils de l’EM</vt:lpstr>
      <vt:lpstr>Les risques et leurs réponses</vt:lpstr>
      <vt:lpstr>Présentation PowerPoint</vt:lpstr>
      <vt:lpstr>L ’ambivalence </vt:lpstr>
      <vt:lpstr>Le réflexe correcteur </vt:lpstr>
      <vt:lpstr>La collision !</vt:lpstr>
      <vt:lpstr>Le changement naturel</vt:lpstr>
      <vt:lpstr>Les principes : « les quatre E »</vt:lpstr>
      <vt:lpstr>Les stratégies : OuVER</vt:lpstr>
      <vt:lpstr> L’écoute active</vt:lpstr>
      <vt:lpstr>Pourquoi et quand change-t-on?</vt:lpstr>
      <vt:lpstr>Objectifs opérationnels des interventions</vt:lpstr>
      <vt:lpstr>Informer de façon motivationnelle</vt:lpstr>
      <vt:lpstr>Importance du changement</vt:lpstr>
      <vt:lpstr>Objectifs opérationnels (2)</vt:lpstr>
      <vt:lpstr>Objectifs opérationnels (3)</vt:lpstr>
      <vt:lpstr>Les 4 processus de l’entretien motivationnel</vt:lpstr>
      <vt:lpstr>Indications de l’EM</vt:lpstr>
      <vt:lpstr>Questionnement éthique</vt:lpstr>
      <vt:lpstr>S’approprier l’EM…</vt:lpstr>
      <vt:lpstr>Sources</vt:lpstr>
      <vt:lpstr>Les acteurs du soin</vt:lpstr>
      <vt:lpstr>http://www.drogues-info-service.fr/Adresses-utiles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Risque alcool?</dc:title>
  <dc:creator>Nicolas Bonnet</dc:creator>
  <cp:lastModifiedBy>Nicolas Bonnet</cp:lastModifiedBy>
  <cp:revision>16</cp:revision>
  <dcterms:created xsi:type="dcterms:W3CDTF">2017-02-08T13:49:52Z</dcterms:created>
  <dcterms:modified xsi:type="dcterms:W3CDTF">2019-11-21T16:13:22Z</dcterms:modified>
</cp:coreProperties>
</file>