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0"/>
  </p:notesMasterIdLst>
  <p:handoutMasterIdLst>
    <p:handoutMasterId r:id="rId261"/>
  </p:handoutMasterIdLst>
  <p:sldIdLst>
    <p:sldId id="256" r:id="rId2"/>
    <p:sldId id="2609" r:id="rId3"/>
    <p:sldId id="285" r:id="rId4"/>
    <p:sldId id="293" r:id="rId5"/>
    <p:sldId id="2600" r:id="rId6"/>
    <p:sldId id="2601" r:id="rId7"/>
    <p:sldId id="294" r:id="rId8"/>
    <p:sldId id="295" r:id="rId9"/>
    <p:sldId id="297" r:id="rId10"/>
    <p:sldId id="2602" r:id="rId11"/>
    <p:sldId id="2603" r:id="rId12"/>
    <p:sldId id="1116" r:id="rId13"/>
    <p:sldId id="2604" r:id="rId14"/>
    <p:sldId id="404" r:id="rId15"/>
    <p:sldId id="2605" r:id="rId16"/>
    <p:sldId id="296" r:id="rId17"/>
    <p:sldId id="298" r:id="rId18"/>
    <p:sldId id="300" r:id="rId19"/>
    <p:sldId id="301" r:id="rId20"/>
    <p:sldId id="630" r:id="rId21"/>
    <p:sldId id="2564" r:id="rId22"/>
    <p:sldId id="258" r:id="rId23"/>
    <p:sldId id="593" r:id="rId24"/>
    <p:sldId id="589" r:id="rId25"/>
    <p:sldId id="586" r:id="rId26"/>
    <p:sldId id="587" r:id="rId27"/>
    <p:sldId id="588" r:id="rId28"/>
    <p:sldId id="303" r:id="rId29"/>
    <p:sldId id="318" r:id="rId30"/>
    <p:sldId id="659" r:id="rId31"/>
    <p:sldId id="668" r:id="rId32"/>
    <p:sldId id="665" r:id="rId33"/>
    <p:sldId id="667" r:id="rId34"/>
    <p:sldId id="666" r:id="rId35"/>
    <p:sldId id="660" r:id="rId36"/>
    <p:sldId id="662" r:id="rId37"/>
    <p:sldId id="661" r:id="rId38"/>
    <p:sldId id="663" r:id="rId39"/>
    <p:sldId id="664" r:id="rId40"/>
    <p:sldId id="596" r:id="rId41"/>
    <p:sldId id="524" r:id="rId42"/>
    <p:sldId id="525" r:id="rId43"/>
    <p:sldId id="526" r:id="rId44"/>
    <p:sldId id="527" r:id="rId45"/>
    <p:sldId id="528" r:id="rId46"/>
    <p:sldId id="669" r:id="rId47"/>
    <p:sldId id="670" r:id="rId48"/>
    <p:sldId id="263" r:id="rId49"/>
    <p:sldId id="305" r:id="rId50"/>
    <p:sldId id="306" r:id="rId51"/>
    <p:sldId id="388" r:id="rId52"/>
    <p:sldId id="426" r:id="rId53"/>
    <p:sldId id="264" r:id="rId54"/>
    <p:sldId id="332" r:id="rId55"/>
    <p:sldId id="304" r:id="rId56"/>
    <p:sldId id="389" r:id="rId57"/>
    <p:sldId id="308" r:id="rId58"/>
    <p:sldId id="309" r:id="rId59"/>
    <p:sldId id="376" r:id="rId60"/>
    <p:sldId id="2551" r:id="rId61"/>
    <p:sldId id="383" r:id="rId62"/>
    <p:sldId id="310" r:id="rId63"/>
    <p:sldId id="265" r:id="rId64"/>
    <p:sldId id="366" r:id="rId65"/>
    <p:sldId id="2563" r:id="rId66"/>
    <p:sldId id="2565" r:id="rId67"/>
    <p:sldId id="286" r:id="rId68"/>
    <p:sldId id="287" r:id="rId69"/>
    <p:sldId id="606" r:id="rId70"/>
    <p:sldId id="289" r:id="rId71"/>
    <p:sldId id="291" r:id="rId72"/>
    <p:sldId id="292" r:id="rId73"/>
    <p:sldId id="2566" r:id="rId74"/>
    <p:sldId id="322" r:id="rId75"/>
    <p:sldId id="323" r:id="rId76"/>
    <p:sldId id="641" r:id="rId77"/>
    <p:sldId id="639" r:id="rId78"/>
    <p:sldId id="325" r:id="rId79"/>
    <p:sldId id="324" r:id="rId80"/>
    <p:sldId id="2567" r:id="rId81"/>
    <p:sldId id="638" r:id="rId82"/>
    <p:sldId id="640"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627" r:id="rId106"/>
    <p:sldId id="621" r:id="rId107"/>
    <p:sldId id="622" r:id="rId108"/>
    <p:sldId id="432" r:id="rId109"/>
    <p:sldId id="628" r:id="rId110"/>
    <p:sldId id="431" r:id="rId111"/>
    <p:sldId id="642" r:id="rId112"/>
    <p:sldId id="623" r:id="rId113"/>
    <p:sldId id="626" r:id="rId114"/>
    <p:sldId id="643" r:id="rId115"/>
    <p:sldId id="644" r:id="rId116"/>
    <p:sldId id="356" r:id="rId117"/>
    <p:sldId id="360" r:id="rId118"/>
    <p:sldId id="2568" r:id="rId119"/>
    <p:sldId id="2569" r:id="rId120"/>
    <p:sldId id="649" r:id="rId121"/>
    <p:sldId id="651" r:id="rId122"/>
    <p:sldId id="359" r:id="rId123"/>
    <p:sldId id="2570" r:id="rId124"/>
    <p:sldId id="2571" r:id="rId125"/>
    <p:sldId id="2572" r:id="rId126"/>
    <p:sldId id="2573" r:id="rId127"/>
    <p:sldId id="2574" r:id="rId128"/>
    <p:sldId id="369" r:id="rId129"/>
    <p:sldId id="370" r:id="rId130"/>
    <p:sldId id="371" r:id="rId131"/>
    <p:sldId id="2575" r:id="rId132"/>
    <p:sldId id="373" r:id="rId133"/>
    <p:sldId id="374" r:id="rId134"/>
    <p:sldId id="652" r:id="rId135"/>
    <p:sldId id="653" r:id="rId136"/>
    <p:sldId id="2576" r:id="rId137"/>
    <p:sldId id="2577" r:id="rId138"/>
    <p:sldId id="2578" r:id="rId139"/>
    <p:sldId id="2579" r:id="rId140"/>
    <p:sldId id="654" r:id="rId141"/>
    <p:sldId id="655" r:id="rId142"/>
    <p:sldId id="384" r:id="rId143"/>
    <p:sldId id="648" r:id="rId144"/>
    <p:sldId id="387" r:id="rId145"/>
    <p:sldId id="2580" r:id="rId146"/>
    <p:sldId id="2581" r:id="rId147"/>
    <p:sldId id="2582" r:id="rId148"/>
    <p:sldId id="2583" r:id="rId149"/>
    <p:sldId id="2584" r:id="rId150"/>
    <p:sldId id="2585" r:id="rId151"/>
    <p:sldId id="2586" r:id="rId152"/>
    <p:sldId id="2587" r:id="rId153"/>
    <p:sldId id="656" r:id="rId154"/>
    <p:sldId id="611" r:id="rId155"/>
    <p:sldId id="2588" r:id="rId156"/>
    <p:sldId id="602" r:id="rId157"/>
    <p:sldId id="657" r:id="rId158"/>
    <p:sldId id="612" r:id="rId159"/>
    <p:sldId id="613" r:id="rId160"/>
    <p:sldId id="614" r:id="rId161"/>
    <p:sldId id="615" r:id="rId162"/>
    <p:sldId id="616" r:id="rId163"/>
    <p:sldId id="617" r:id="rId164"/>
    <p:sldId id="647" r:id="rId165"/>
    <p:sldId id="645" r:id="rId166"/>
    <p:sldId id="619" r:id="rId167"/>
    <p:sldId id="603" r:id="rId168"/>
    <p:sldId id="646" r:id="rId169"/>
    <p:sldId id="629" r:id="rId170"/>
    <p:sldId id="276" r:id="rId171"/>
    <p:sldId id="283" r:id="rId172"/>
    <p:sldId id="288" r:id="rId173"/>
    <p:sldId id="2589" r:id="rId174"/>
    <p:sldId id="2590" r:id="rId175"/>
    <p:sldId id="595" r:id="rId176"/>
    <p:sldId id="405" r:id="rId177"/>
    <p:sldId id="580" r:id="rId178"/>
    <p:sldId id="2591" r:id="rId179"/>
    <p:sldId id="390" r:id="rId180"/>
    <p:sldId id="2552" r:id="rId181"/>
    <p:sldId id="268" r:id="rId182"/>
    <p:sldId id="269" r:id="rId183"/>
    <p:sldId id="270" r:id="rId184"/>
    <p:sldId id="271" r:id="rId185"/>
    <p:sldId id="272" r:id="rId186"/>
    <p:sldId id="279" r:id="rId187"/>
    <p:sldId id="2592" r:id="rId188"/>
    <p:sldId id="2593" r:id="rId189"/>
    <p:sldId id="2594" r:id="rId190"/>
    <p:sldId id="2595" r:id="rId191"/>
    <p:sldId id="290" r:id="rId192"/>
    <p:sldId id="2596" r:id="rId193"/>
    <p:sldId id="2597" r:id="rId194"/>
    <p:sldId id="391" r:id="rId195"/>
    <p:sldId id="2606" r:id="rId196"/>
    <p:sldId id="392" r:id="rId197"/>
    <p:sldId id="393" r:id="rId198"/>
    <p:sldId id="394" r:id="rId199"/>
    <p:sldId id="395" r:id="rId200"/>
    <p:sldId id="2553" r:id="rId201"/>
    <p:sldId id="385" r:id="rId202"/>
    <p:sldId id="396" r:id="rId203"/>
    <p:sldId id="319" r:id="rId204"/>
    <p:sldId id="397" r:id="rId205"/>
    <p:sldId id="400" r:id="rId206"/>
    <p:sldId id="398" r:id="rId207"/>
    <p:sldId id="418" r:id="rId208"/>
    <p:sldId id="2554" r:id="rId209"/>
    <p:sldId id="399" r:id="rId210"/>
    <p:sldId id="320" r:id="rId211"/>
    <p:sldId id="2607" r:id="rId212"/>
    <p:sldId id="257" r:id="rId213"/>
    <p:sldId id="2608" r:id="rId214"/>
    <p:sldId id="299" r:id="rId215"/>
    <p:sldId id="284" r:id="rId216"/>
    <p:sldId id="530" r:id="rId217"/>
    <p:sldId id="326" r:id="rId218"/>
    <p:sldId id="327" r:id="rId219"/>
    <p:sldId id="367" r:id="rId220"/>
    <p:sldId id="329" r:id="rId221"/>
    <p:sldId id="402" r:id="rId222"/>
    <p:sldId id="401" r:id="rId223"/>
    <p:sldId id="414" r:id="rId224"/>
    <p:sldId id="372" r:id="rId225"/>
    <p:sldId id="375" r:id="rId226"/>
    <p:sldId id="403" r:id="rId227"/>
    <p:sldId id="2555" r:id="rId228"/>
    <p:sldId id="377" r:id="rId229"/>
    <p:sldId id="419" r:id="rId230"/>
    <p:sldId id="420" r:id="rId231"/>
    <p:sldId id="421" r:id="rId232"/>
    <p:sldId id="378" r:id="rId233"/>
    <p:sldId id="379" r:id="rId234"/>
    <p:sldId id="2558" r:id="rId235"/>
    <p:sldId id="2559" r:id="rId236"/>
    <p:sldId id="2560" r:id="rId237"/>
    <p:sldId id="2561" r:id="rId238"/>
    <p:sldId id="2562" r:id="rId239"/>
    <p:sldId id="380" r:id="rId240"/>
    <p:sldId id="422" r:id="rId241"/>
    <p:sldId id="423" r:id="rId242"/>
    <p:sldId id="424" r:id="rId243"/>
    <p:sldId id="381" r:id="rId244"/>
    <p:sldId id="406" r:id="rId245"/>
    <p:sldId id="407" r:id="rId246"/>
    <p:sldId id="412" r:id="rId247"/>
    <p:sldId id="413" r:id="rId248"/>
    <p:sldId id="330" r:id="rId249"/>
    <p:sldId id="331" r:id="rId250"/>
    <p:sldId id="416" r:id="rId251"/>
    <p:sldId id="2556" r:id="rId252"/>
    <p:sldId id="2557" r:id="rId253"/>
    <p:sldId id="417" r:id="rId254"/>
    <p:sldId id="361" r:id="rId255"/>
    <p:sldId id="362" r:id="rId256"/>
    <p:sldId id="363" r:id="rId257"/>
    <p:sldId id="364" r:id="rId258"/>
    <p:sldId id="365" r:id="rId25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4D"/>
    <a:srgbClr val="FF8363"/>
    <a:srgbClr val="115E7A"/>
    <a:srgbClr val="D0389D"/>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snapToGrid="0">
      <p:cViewPr varScale="1">
        <p:scale>
          <a:sx n="51" d="100"/>
          <a:sy n="51" d="100"/>
        </p:scale>
        <p:origin x="700" y="32"/>
      </p:cViewPr>
      <p:guideLst>
        <p:guide orient="horz" pos="2160"/>
        <p:guide pos="3840"/>
      </p:guideLst>
    </p:cSldViewPr>
  </p:slideViewPr>
  <p:notesTextViewPr>
    <p:cViewPr>
      <p:scale>
        <a:sx n="3" d="2"/>
        <a:sy n="3" d="2"/>
      </p:scale>
      <p:origin x="0" y="0"/>
    </p:cViewPr>
  </p:notesTextViewPr>
  <p:sorterViewPr>
    <p:cViewPr>
      <p:scale>
        <a:sx n="74" d="100"/>
        <a:sy n="74" d="100"/>
      </p:scale>
      <p:origin x="0" y="-173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notesMaster" Target="notesMasters/notesMaster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handoutMaster" Target="handoutMasters/handout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presProps" Target="pres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tableStyles" Target="tableStyle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D2C232-7033-FF49-A116-247DF6308D85}" type="doc">
      <dgm:prSet loTypeId="urn:microsoft.com/office/officeart/2005/8/layout/chevron1" loCatId="" qsTypeId="urn:microsoft.com/office/officeart/2005/8/quickstyle/simple1" qsCatId="simple" csTypeId="urn:microsoft.com/office/officeart/2005/8/colors/accent1_2" csCatId="accent1" phldr="1"/>
      <dgm:spPr/>
    </dgm:pt>
    <dgm:pt modelId="{9D8EF950-FD31-5D44-8C7B-92BD7F26217D}">
      <dgm:prSet phldrT="[Text]" custT="1"/>
      <dgm:spPr>
        <a:solidFill>
          <a:srgbClr val="FF8363"/>
        </a:solidFill>
      </dgm:spPr>
      <dgm:t>
        <a:bodyPr/>
        <a:lstStyle/>
        <a:p>
          <a:pPr algn="ctr">
            <a:buNone/>
          </a:pPr>
          <a:r>
            <a:rPr lang="fr-FR" sz="1800" b="0" i="0" noProof="0" dirty="0">
              <a:latin typeface="+mn-lt"/>
            </a:rPr>
            <a:t>Comprendre l’usage des substances psychoactives chez la femme enceinte ou en âge de procréer</a:t>
          </a:r>
        </a:p>
      </dgm:t>
    </dgm:pt>
    <dgm:pt modelId="{58547E81-9C32-C349-93DD-158A08E33CB8}" type="parTrans" cxnId="{DCFB3A24-450F-FA4E-8B2B-38B5510EC694}">
      <dgm:prSet/>
      <dgm:spPr/>
      <dgm:t>
        <a:bodyPr/>
        <a:lstStyle/>
        <a:p>
          <a:pPr algn="ctr"/>
          <a:endParaRPr lang="en-GB" sz="1600" b="0" i="0">
            <a:latin typeface="ITC Avant Garde Gothic Std Book" panose="020B0502020202020204" pitchFamily="34" charset="77"/>
          </a:endParaRPr>
        </a:p>
      </dgm:t>
    </dgm:pt>
    <dgm:pt modelId="{AF249D44-16DB-264A-9A08-85927A153451}" type="sibTrans" cxnId="{DCFB3A24-450F-FA4E-8B2B-38B5510EC694}">
      <dgm:prSet/>
      <dgm:spPr/>
      <dgm:t>
        <a:bodyPr/>
        <a:lstStyle/>
        <a:p>
          <a:pPr algn="ctr"/>
          <a:endParaRPr lang="en-GB" sz="1600" b="0" i="0">
            <a:latin typeface="ITC Avant Garde Gothic Std Book" panose="020B0502020202020204" pitchFamily="34" charset="77"/>
          </a:endParaRPr>
        </a:p>
      </dgm:t>
    </dgm:pt>
    <dgm:pt modelId="{641E4283-DCCB-8C4A-A50A-4A0ECE71F571}">
      <dgm:prSet phldrT="[Text]" custT="1"/>
      <dgm:spPr>
        <a:solidFill>
          <a:srgbClr val="115E7A"/>
        </a:solidFill>
      </dgm:spPr>
      <dgm:t>
        <a:bodyPr/>
        <a:lstStyle/>
        <a:p>
          <a:pPr algn="ctr"/>
          <a:r>
            <a:rPr lang="fr-FR" sz="1800" b="0" i="0" noProof="0" dirty="0">
              <a:latin typeface="+mn-lt"/>
            </a:rPr>
            <a:t>Repérer</a:t>
          </a:r>
          <a:r>
            <a:rPr lang="fr-FR" sz="1800" b="0" i="0" baseline="0" noProof="0" dirty="0">
              <a:latin typeface="+mn-lt"/>
            </a:rPr>
            <a:t> les consommations à risque et intervenir de façon motivationnelle</a:t>
          </a:r>
          <a:endParaRPr lang="fr-FR" sz="1800" b="0" i="0" noProof="0" dirty="0">
            <a:latin typeface="+mn-lt"/>
          </a:endParaRPr>
        </a:p>
      </dgm:t>
    </dgm:pt>
    <dgm:pt modelId="{EBF94146-00B8-1240-99A3-15E5AA181180}" type="parTrans" cxnId="{79074C09-BBB1-1447-98D5-44D68B604B41}">
      <dgm:prSet/>
      <dgm:spPr/>
      <dgm:t>
        <a:bodyPr/>
        <a:lstStyle/>
        <a:p>
          <a:pPr algn="ctr"/>
          <a:endParaRPr lang="en-GB" sz="1600" b="0" i="0">
            <a:latin typeface="ITC Avant Garde Gothic Std Book" panose="020B0502020202020204" pitchFamily="34" charset="77"/>
          </a:endParaRPr>
        </a:p>
      </dgm:t>
    </dgm:pt>
    <dgm:pt modelId="{CEB3BEA8-657D-D541-8800-750D2D5894D8}" type="sibTrans" cxnId="{79074C09-BBB1-1447-98D5-44D68B604B41}">
      <dgm:prSet/>
      <dgm:spPr/>
      <dgm:t>
        <a:bodyPr/>
        <a:lstStyle/>
        <a:p>
          <a:pPr algn="ctr"/>
          <a:endParaRPr lang="en-GB" sz="1600" b="0" i="0">
            <a:latin typeface="ITC Avant Garde Gothic Std Book" panose="020B0502020202020204" pitchFamily="34" charset="77"/>
          </a:endParaRPr>
        </a:p>
      </dgm:t>
    </dgm:pt>
    <dgm:pt modelId="{ED1CD45C-89F5-2C4F-891E-52C7DE6CEF36}" type="pres">
      <dgm:prSet presAssocID="{01D2C232-7033-FF49-A116-247DF6308D85}" presName="Name0" presStyleCnt="0">
        <dgm:presLayoutVars>
          <dgm:dir/>
          <dgm:animLvl val="lvl"/>
          <dgm:resizeHandles val="exact"/>
        </dgm:presLayoutVars>
      </dgm:prSet>
      <dgm:spPr/>
    </dgm:pt>
    <dgm:pt modelId="{2E02A2A3-4AF2-1A4C-9422-555FBD4C4338}" type="pres">
      <dgm:prSet presAssocID="{9D8EF950-FD31-5D44-8C7B-92BD7F26217D}" presName="parTxOnly" presStyleLbl="node1" presStyleIdx="0" presStyleCnt="2">
        <dgm:presLayoutVars>
          <dgm:chMax val="0"/>
          <dgm:chPref val="0"/>
          <dgm:bulletEnabled val="1"/>
        </dgm:presLayoutVars>
      </dgm:prSet>
      <dgm:spPr/>
    </dgm:pt>
    <dgm:pt modelId="{862FDECD-D739-5A41-B2BE-0DB27F64AB46}" type="pres">
      <dgm:prSet presAssocID="{AF249D44-16DB-264A-9A08-85927A153451}" presName="parTxOnlySpace" presStyleCnt="0"/>
      <dgm:spPr/>
    </dgm:pt>
    <dgm:pt modelId="{52D57528-6CEA-184A-A31A-5F135A443092}" type="pres">
      <dgm:prSet presAssocID="{641E4283-DCCB-8C4A-A50A-4A0ECE71F571}" presName="parTxOnly" presStyleLbl="node1" presStyleIdx="1" presStyleCnt="2">
        <dgm:presLayoutVars>
          <dgm:chMax val="0"/>
          <dgm:chPref val="0"/>
          <dgm:bulletEnabled val="1"/>
        </dgm:presLayoutVars>
      </dgm:prSet>
      <dgm:spPr/>
    </dgm:pt>
  </dgm:ptLst>
  <dgm:cxnLst>
    <dgm:cxn modelId="{79074C09-BBB1-1447-98D5-44D68B604B41}" srcId="{01D2C232-7033-FF49-A116-247DF6308D85}" destId="{641E4283-DCCB-8C4A-A50A-4A0ECE71F571}" srcOrd="1" destOrd="0" parTransId="{EBF94146-00B8-1240-99A3-15E5AA181180}" sibTransId="{CEB3BEA8-657D-D541-8800-750D2D5894D8}"/>
    <dgm:cxn modelId="{DCFB3A24-450F-FA4E-8B2B-38B5510EC694}" srcId="{01D2C232-7033-FF49-A116-247DF6308D85}" destId="{9D8EF950-FD31-5D44-8C7B-92BD7F26217D}" srcOrd="0" destOrd="0" parTransId="{58547E81-9C32-C349-93DD-158A08E33CB8}" sibTransId="{AF249D44-16DB-264A-9A08-85927A153451}"/>
    <dgm:cxn modelId="{E0A64F3F-663E-0840-9680-01C1606667CC}" type="presOf" srcId="{01D2C232-7033-FF49-A116-247DF6308D85}" destId="{ED1CD45C-89F5-2C4F-891E-52C7DE6CEF36}" srcOrd="0" destOrd="0" presId="urn:microsoft.com/office/officeart/2005/8/layout/chevron1"/>
    <dgm:cxn modelId="{112E3E43-D1DB-BF44-9B8D-38EA28F467DA}" type="presOf" srcId="{9D8EF950-FD31-5D44-8C7B-92BD7F26217D}" destId="{2E02A2A3-4AF2-1A4C-9422-555FBD4C4338}" srcOrd="0" destOrd="0" presId="urn:microsoft.com/office/officeart/2005/8/layout/chevron1"/>
    <dgm:cxn modelId="{7634C9DB-56A9-D848-820D-B1D935913168}" type="presOf" srcId="{641E4283-DCCB-8C4A-A50A-4A0ECE71F571}" destId="{52D57528-6CEA-184A-A31A-5F135A443092}" srcOrd="0" destOrd="0" presId="urn:microsoft.com/office/officeart/2005/8/layout/chevron1"/>
    <dgm:cxn modelId="{ADB5D30A-7757-CE43-B52D-3D96330036E2}" type="presParOf" srcId="{ED1CD45C-89F5-2C4F-891E-52C7DE6CEF36}" destId="{2E02A2A3-4AF2-1A4C-9422-555FBD4C4338}" srcOrd="0" destOrd="0" presId="urn:microsoft.com/office/officeart/2005/8/layout/chevron1"/>
    <dgm:cxn modelId="{761A526F-7C08-3142-81C9-F0E37561252B}" type="presParOf" srcId="{ED1CD45C-89F5-2C4F-891E-52C7DE6CEF36}" destId="{862FDECD-D739-5A41-B2BE-0DB27F64AB46}" srcOrd="1" destOrd="0" presId="urn:microsoft.com/office/officeart/2005/8/layout/chevron1"/>
    <dgm:cxn modelId="{A193601F-C8B0-3E47-A81F-3D721C9B0DAD}" type="presParOf" srcId="{ED1CD45C-89F5-2C4F-891E-52C7DE6CEF36}" destId="{52D57528-6CEA-184A-A31A-5F135A443092}"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3BE523-F30B-1A46-B59C-25729FCAE5E3}"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C07E6842-9F85-8544-AC02-4D69B5EBDFCB}">
      <dgm:prSet custT="1"/>
      <dgm:spPr>
        <a:solidFill>
          <a:srgbClr val="00354D"/>
        </a:solidFill>
      </dgm:spPr>
      <dgm:t>
        <a:bodyPr/>
        <a:lstStyle/>
        <a:p>
          <a:endParaRPr lang="fr-FR" sz="2000" b="0" i="0" dirty="0">
            <a:solidFill>
              <a:schemeClr val="bg1"/>
            </a:solidFill>
            <a:latin typeface="ITC Avant Garde Gothic Std Book" panose="020B0502020202020204" pitchFamily="34" charset="77"/>
          </a:endParaRPr>
        </a:p>
        <a:p>
          <a:r>
            <a:rPr lang="fr-FR" sz="2000" b="0" i="0" dirty="0">
              <a:solidFill>
                <a:schemeClr val="bg1"/>
              </a:solidFill>
              <a:latin typeface="+mn-lt"/>
            </a:rPr>
            <a:t>Lieu d’exercice</a:t>
          </a:r>
          <a:endParaRPr lang="en-GB" sz="2000" b="0" i="0" dirty="0">
            <a:solidFill>
              <a:schemeClr val="bg1"/>
            </a:solidFill>
            <a:latin typeface="+mn-lt"/>
          </a:endParaRPr>
        </a:p>
      </dgm:t>
    </dgm:pt>
    <dgm:pt modelId="{2310EF12-0EF9-4B43-881B-56586DACB6C4}" type="parTrans" cxnId="{04F024CB-EA38-8B4C-A272-9F9B3BAF94E9}">
      <dgm:prSet/>
      <dgm:spPr/>
      <dgm:t>
        <a:bodyPr/>
        <a:lstStyle/>
        <a:p>
          <a:endParaRPr lang="en-GB" sz="1600" b="0" i="0">
            <a:solidFill>
              <a:schemeClr val="bg1"/>
            </a:solidFill>
            <a:latin typeface="ITC Avant Garde Gothic Std Book" panose="020B0502020202020204" pitchFamily="34" charset="77"/>
          </a:endParaRPr>
        </a:p>
      </dgm:t>
    </dgm:pt>
    <dgm:pt modelId="{370DC878-99BD-814D-A047-B9E3AF1F0DB9}" type="sibTrans" cxnId="{04F024CB-EA38-8B4C-A272-9F9B3BAF94E9}">
      <dgm:prSet/>
      <dgm:spPr/>
      <dgm:t>
        <a:bodyPr/>
        <a:lstStyle/>
        <a:p>
          <a:endParaRPr lang="en-GB" sz="1600" b="0" i="0">
            <a:solidFill>
              <a:schemeClr val="bg1"/>
            </a:solidFill>
            <a:latin typeface="ITC Avant Garde Gothic Std Book" panose="020B0502020202020204" pitchFamily="34" charset="77"/>
          </a:endParaRPr>
        </a:p>
      </dgm:t>
    </dgm:pt>
    <dgm:pt modelId="{8AC8FE56-C92A-4348-98F2-3BD5B09AEAE5}">
      <dgm:prSet custT="1"/>
      <dgm:spPr>
        <a:solidFill>
          <a:srgbClr val="FF8363"/>
        </a:solidFill>
      </dgm:spPr>
      <dgm:t>
        <a:bodyPr/>
        <a:lstStyle/>
        <a:p>
          <a:r>
            <a:rPr lang="fr-FR" sz="2000" b="0" i="0" dirty="0">
              <a:solidFill>
                <a:schemeClr val="bg1"/>
              </a:solidFill>
              <a:latin typeface="+mn-lt"/>
            </a:rPr>
            <a:t>Si nécessaire, missions spécifiques</a:t>
          </a:r>
          <a:endParaRPr lang="en-GB" sz="2000" b="0" i="0" dirty="0">
            <a:solidFill>
              <a:schemeClr val="bg1"/>
            </a:solidFill>
            <a:latin typeface="+mn-lt"/>
          </a:endParaRPr>
        </a:p>
      </dgm:t>
    </dgm:pt>
    <dgm:pt modelId="{8737E772-7E3D-AE47-A031-A6A7A5432DC3}" type="parTrans" cxnId="{CD0256AD-0A1E-9E45-AE25-DFCF9E975367}">
      <dgm:prSet/>
      <dgm:spPr/>
      <dgm:t>
        <a:bodyPr/>
        <a:lstStyle/>
        <a:p>
          <a:endParaRPr lang="en-GB" sz="1600" b="0" i="0">
            <a:solidFill>
              <a:schemeClr val="bg1"/>
            </a:solidFill>
            <a:latin typeface="ITC Avant Garde Gothic Std Book" panose="020B0502020202020204" pitchFamily="34" charset="77"/>
          </a:endParaRPr>
        </a:p>
      </dgm:t>
    </dgm:pt>
    <dgm:pt modelId="{D48817C7-9D7F-7A4A-B08A-D58969DD667F}" type="sibTrans" cxnId="{CD0256AD-0A1E-9E45-AE25-DFCF9E975367}">
      <dgm:prSet/>
      <dgm:spPr/>
      <dgm:t>
        <a:bodyPr/>
        <a:lstStyle/>
        <a:p>
          <a:endParaRPr lang="en-GB" sz="1600" b="0" i="0">
            <a:solidFill>
              <a:schemeClr val="bg1"/>
            </a:solidFill>
            <a:latin typeface="ITC Avant Garde Gothic Std Book" panose="020B0502020202020204" pitchFamily="34" charset="77"/>
          </a:endParaRPr>
        </a:p>
      </dgm:t>
    </dgm:pt>
    <dgm:pt modelId="{F3B97CF0-4124-704F-A301-67FCD6F87F64}">
      <dgm:prSet custT="1"/>
      <dgm:spPr>
        <a:solidFill>
          <a:srgbClr val="115E7A">
            <a:alpha val="50000"/>
          </a:srgbClr>
        </a:solidFill>
      </dgm:spPr>
      <dgm:t>
        <a:bodyPr/>
        <a:lstStyle/>
        <a:p>
          <a:r>
            <a:rPr lang="fr-FR" sz="2000" b="0" i="0" dirty="0">
              <a:solidFill>
                <a:schemeClr val="bg1"/>
              </a:solidFill>
              <a:latin typeface="ITC Avant Garde Std Bk" panose="020B0702020202020204" pitchFamily="34" charset="0"/>
            </a:rPr>
            <a:t>Attentes et besoins quant à cette formation</a:t>
          </a:r>
          <a:endParaRPr lang="en-GB" sz="2000" b="0" i="0" dirty="0">
            <a:solidFill>
              <a:schemeClr val="bg1"/>
            </a:solidFill>
            <a:latin typeface="ITC Avant Garde Std Bk" panose="020B0702020202020204" pitchFamily="34" charset="0"/>
          </a:endParaRPr>
        </a:p>
      </dgm:t>
    </dgm:pt>
    <dgm:pt modelId="{7D1DA0D1-98F9-DB47-BB1B-3B708E0E8678}" type="parTrans" cxnId="{9E5DDDE4-3617-DD44-9850-4397DEFF3AEB}">
      <dgm:prSet/>
      <dgm:spPr/>
      <dgm:t>
        <a:bodyPr/>
        <a:lstStyle/>
        <a:p>
          <a:endParaRPr lang="en-GB" sz="1600" b="0" i="0">
            <a:solidFill>
              <a:schemeClr val="bg1"/>
            </a:solidFill>
            <a:latin typeface="ITC Avant Garde Gothic Std Book" panose="020B0502020202020204" pitchFamily="34" charset="77"/>
          </a:endParaRPr>
        </a:p>
      </dgm:t>
    </dgm:pt>
    <dgm:pt modelId="{09CB0E57-ABBC-284B-9ED1-74CBF5B8A336}" type="sibTrans" cxnId="{9E5DDDE4-3617-DD44-9850-4397DEFF3AEB}">
      <dgm:prSet/>
      <dgm:spPr/>
      <dgm:t>
        <a:bodyPr/>
        <a:lstStyle/>
        <a:p>
          <a:endParaRPr lang="en-GB" sz="1600" b="0" i="0">
            <a:solidFill>
              <a:schemeClr val="bg1"/>
            </a:solidFill>
            <a:latin typeface="ITC Avant Garde Gothic Std Book" panose="020B0502020202020204" pitchFamily="34" charset="77"/>
          </a:endParaRPr>
        </a:p>
      </dgm:t>
    </dgm:pt>
    <dgm:pt modelId="{7A3F307D-907D-1E4A-8ABE-9E98AD34ADFF}" type="pres">
      <dgm:prSet presAssocID="{3F3BE523-F30B-1A46-B59C-25729FCAE5E3}" presName="compositeShape" presStyleCnt="0">
        <dgm:presLayoutVars>
          <dgm:chMax val="7"/>
          <dgm:dir/>
          <dgm:resizeHandles val="exact"/>
        </dgm:presLayoutVars>
      </dgm:prSet>
      <dgm:spPr/>
    </dgm:pt>
    <dgm:pt modelId="{3C2F14A9-FA76-4240-B6D6-2268AFD8F28E}" type="pres">
      <dgm:prSet presAssocID="{C07E6842-9F85-8544-AC02-4D69B5EBDFCB}" presName="circ1" presStyleLbl="vennNode1" presStyleIdx="0" presStyleCnt="3"/>
      <dgm:spPr/>
    </dgm:pt>
    <dgm:pt modelId="{CF379CF2-E398-0A44-BC2D-41C876EA8AC4}" type="pres">
      <dgm:prSet presAssocID="{C07E6842-9F85-8544-AC02-4D69B5EBDFCB}" presName="circ1Tx" presStyleLbl="revTx" presStyleIdx="0" presStyleCnt="0">
        <dgm:presLayoutVars>
          <dgm:chMax val="0"/>
          <dgm:chPref val="0"/>
          <dgm:bulletEnabled val="1"/>
        </dgm:presLayoutVars>
      </dgm:prSet>
      <dgm:spPr/>
    </dgm:pt>
    <dgm:pt modelId="{A9DD5A66-5D66-4F4D-AB9C-EC20F336BB06}" type="pres">
      <dgm:prSet presAssocID="{8AC8FE56-C92A-4348-98F2-3BD5B09AEAE5}" presName="circ2" presStyleLbl="vennNode1" presStyleIdx="1" presStyleCnt="3"/>
      <dgm:spPr/>
    </dgm:pt>
    <dgm:pt modelId="{F751B3E3-A2CF-E740-8A22-77A511472CA0}" type="pres">
      <dgm:prSet presAssocID="{8AC8FE56-C92A-4348-98F2-3BD5B09AEAE5}" presName="circ2Tx" presStyleLbl="revTx" presStyleIdx="0" presStyleCnt="0">
        <dgm:presLayoutVars>
          <dgm:chMax val="0"/>
          <dgm:chPref val="0"/>
          <dgm:bulletEnabled val="1"/>
        </dgm:presLayoutVars>
      </dgm:prSet>
      <dgm:spPr/>
    </dgm:pt>
    <dgm:pt modelId="{0B7F6D8D-41FF-A046-9837-549B80FFCF2F}" type="pres">
      <dgm:prSet presAssocID="{F3B97CF0-4124-704F-A301-67FCD6F87F64}" presName="circ3" presStyleLbl="vennNode1" presStyleIdx="2" presStyleCnt="3"/>
      <dgm:spPr/>
    </dgm:pt>
    <dgm:pt modelId="{20597DC6-A684-8B4D-9B5D-02A8817ED080}" type="pres">
      <dgm:prSet presAssocID="{F3B97CF0-4124-704F-A301-67FCD6F87F64}" presName="circ3Tx" presStyleLbl="revTx" presStyleIdx="0" presStyleCnt="0">
        <dgm:presLayoutVars>
          <dgm:chMax val="0"/>
          <dgm:chPref val="0"/>
          <dgm:bulletEnabled val="1"/>
        </dgm:presLayoutVars>
      </dgm:prSet>
      <dgm:spPr/>
    </dgm:pt>
  </dgm:ptLst>
  <dgm:cxnLst>
    <dgm:cxn modelId="{1B8AC463-7EDE-1140-B80F-C1D398A526DB}" type="presOf" srcId="{8AC8FE56-C92A-4348-98F2-3BD5B09AEAE5}" destId="{A9DD5A66-5D66-4F4D-AB9C-EC20F336BB06}" srcOrd="0" destOrd="0" presId="urn:microsoft.com/office/officeart/2005/8/layout/venn1"/>
    <dgm:cxn modelId="{A4976A81-C3E0-A546-8912-B7B54C582547}" type="presOf" srcId="{8AC8FE56-C92A-4348-98F2-3BD5B09AEAE5}" destId="{F751B3E3-A2CF-E740-8A22-77A511472CA0}" srcOrd="1" destOrd="0" presId="urn:microsoft.com/office/officeart/2005/8/layout/venn1"/>
    <dgm:cxn modelId="{1BA41097-E42A-0A48-82FB-CDFB1FC3D511}" type="presOf" srcId="{C07E6842-9F85-8544-AC02-4D69B5EBDFCB}" destId="{CF379CF2-E398-0A44-BC2D-41C876EA8AC4}" srcOrd="1" destOrd="0" presId="urn:microsoft.com/office/officeart/2005/8/layout/venn1"/>
    <dgm:cxn modelId="{B956BCA9-A98D-DB42-95AD-89379779F72A}" type="presOf" srcId="{3F3BE523-F30B-1A46-B59C-25729FCAE5E3}" destId="{7A3F307D-907D-1E4A-8ABE-9E98AD34ADFF}" srcOrd="0" destOrd="0" presId="urn:microsoft.com/office/officeart/2005/8/layout/venn1"/>
    <dgm:cxn modelId="{CD0256AD-0A1E-9E45-AE25-DFCF9E975367}" srcId="{3F3BE523-F30B-1A46-B59C-25729FCAE5E3}" destId="{8AC8FE56-C92A-4348-98F2-3BD5B09AEAE5}" srcOrd="1" destOrd="0" parTransId="{8737E772-7E3D-AE47-A031-A6A7A5432DC3}" sibTransId="{D48817C7-9D7F-7A4A-B08A-D58969DD667F}"/>
    <dgm:cxn modelId="{14BBB2AF-32A4-0C4A-88DB-89C29C9A6E83}" type="presOf" srcId="{F3B97CF0-4124-704F-A301-67FCD6F87F64}" destId="{20597DC6-A684-8B4D-9B5D-02A8817ED080}" srcOrd="1" destOrd="0" presId="urn:microsoft.com/office/officeart/2005/8/layout/venn1"/>
    <dgm:cxn modelId="{60F4F8C0-636F-FC4E-97F7-D9356BA1DFD8}" type="presOf" srcId="{F3B97CF0-4124-704F-A301-67FCD6F87F64}" destId="{0B7F6D8D-41FF-A046-9837-549B80FFCF2F}" srcOrd="0" destOrd="0" presId="urn:microsoft.com/office/officeart/2005/8/layout/venn1"/>
    <dgm:cxn modelId="{4E3CC7CA-CDDB-D849-AF09-FC1EB629F3CA}" type="presOf" srcId="{C07E6842-9F85-8544-AC02-4D69B5EBDFCB}" destId="{3C2F14A9-FA76-4240-B6D6-2268AFD8F28E}" srcOrd="0" destOrd="0" presId="urn:microsoft.com/office/officeart/2005/8/layout/venn1"/>
    <dgm:cxn modelId="{04F024CB-EA38-8B4C-A272-9F9B3BAF94E9}" srcId="{3F3BE523-F30B-1A46-B59C-25729FCAE5E3}" destId="{C07E6842-9F85-8544-AC02-4D69B5EBDFCB}" srcOrd="0" destOrd="0" parTransId="{2310EF12-0EF9-4B43-881B-56586DACB6C4}" sibTransId="{370DC878-99BD-814D-A047-B9E3AF1F0DB9}"/>
    <dgm:cxn modelId="{9E5DDDE4-3617-DD44-9850-4397DEFF3AEB}" srcId="{3F3BE523-F30B-1A46-B59C-25729FCAE5E3}" destId="{F3B97CF0-4124-704F-A301-67FCD6F87F64}" srcOrd="2" destOrd="0" parTransId="{7D1DA0D1-98F9-DB47-BB1B-3B708E0E8678}" sibTransId="{09CB0E57-ABBC-284B-9ED1-74CBF5B8A336}"/>
    <dgm:cxn modelId="{DAB6EC37-C431-7D44-B664-90BA76E04426}" type="presParOf" srcId="{7A3F307D-907D-1E4A-8ABE-9E98AD34ADFF}" destId="{3C2F14A9-FA76-4240-B6D6-2268AFD8F28E}" srcOrd="0" destOrd="0" presId="urn:microsoft.com/office/officeart/2005/8/layout/venn1"/>
    <dgm:cxn modelId="{509B69E0-772C-104D-BECF-243D53CF2CEC}" type="presParOf" srcId="{7A3F307D-907D-1E4A-8ABE-9E98AD34ADFF}" destId="{CF379CF2-E398-0A44-BC2D-41C876EA8AC4}" srcOrd="1" destOrd="0" presId="urn:microsoft.com/office/officeart/2005/8/layout/venn1"/>
    <dgm:cxn modelId="{BF626E27-F8D4-C143-8EAD-5E841AFD872F}" type="presParOf" srcId="{7A3F307D-907D-1E4A-8ABE-9E98AD34ADFF}" destId="{A9DD5A66-5D66-4F4D-AB9C-EC20F336BB06}" srcOrd="2" destOrd="0" presId="urn:microsoft.com/office/officeart/2005/8/layout/venn1"/>
    <dgm:cxn modelId="{EF67FE92-A0B0-A949-A0C5-4203F059EAD3}" type="presParOf" srcId="{7A3F307D-907D-1E4A-8ABE-9E98AD34ADFF}" destId="{F751B3E3-A2CF-E740-8A22-77A511472CA0}" srcOrd="3" destOrd="0" presId="urn:microsoft.com/office/officeart/2005/8/layout/venn1"/>
    <dgm:cxn modelId="{865891EE-E8D6-F147-9ACA-7BAF926B049D}" type="presParOf" srcId="{7A3F307D-907D-1E4A-8ABE-9E98AD34ADFF}" destId="{0B7F6D8D-41FF-A046-9837-549B80FFCF2F}" srcOrd="4" destOrd="0" presId="urn:microsoft.com/office/officeart/2005/8/layout/venn1"/>
    <dgm:cxn modelId="{0F7575DE-10DD-544F-8625-399DC2FF623E}" type="presParOf" srcId="{7A3F307D-907D-1E4A-8ABE-9E98AD34ADFF}" destId="{20597DC6-A684-8B4D-9B5D-02A8817ED080}"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2A2A3-4AF2-1A4C-9422-555FBD4C4338}">
      <dsp:nvSpPr>
        <dsp:cNvPr id="0" name=""/>
        <dsp:cNvSpPr/>
      </dsp:nvSpPr>
      <dsp:spPr>
        <a:xfrm>
          <a:off x="9959" y="0"/>
          <a:ext cx="5953277" cy="2329248"/>
        </a:xfrm>
        <a:prstGeom prst="chevron">
          <a:avLst/>
        </a:prstGeom>
        <a:solidFill>
          <a:srgbClr val="FF83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b="0" i="0" kern="1200" noProof="0" dirty="0">
              <a:latin typeface="+mn-lt"/>
            </a:rPr>
            <a:t>Comprendre l’usage des substances psychoactives chez la femme enceinte ou en âge de procréer</a:t>
          </a:r>
        </a:p>
      </dsp:txBody>
      <dsp:txXfrm>
        <a:off x="1174583" y="0"/>
        <a:ext cx="3624029" cy="2329248"/>
      </dsp:txXfrm>
    </dsp:sp>
    <dsp:sp modelId="{52D57528-6CEA-184A-A31A-5F135A443092}">
      <dsp:nvSpPr>
        <dsp:cNvPr id="0" name=""/>
        <dsp:cNvSpPr/>
      </dsp:nvSpPr>
      <dsp:spPr>
        <a:xfrm>
          <a:off x="5367909" y="0"/>
          <a:ext cx="5953277" cy="2329248"/>
        </a:xfrm>
        <a:prstGeom prst="chevron">
          <a:avLst/>
        </a:prstGeom>
        <a:solidFill>
          <a:srgbClr val="115E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b="0" i="0" kern="1200" noProof="0" dirty="0">
              <a:latin typeface="+mn-lt"/>
            </a:rPr>
            <a:t>Repérer</a:t>
          </a:r>
          <a:r>
            <a:rPr lang="fr-FR" sz="1800" b="0" i="0" kern="1200" baseline="0" noProof="0" dirty="0">
              <a:latin typeface="+mn-lt"/>
            </a:rPr>
            <a:t> les consommations à risque et intervenir de façon motivationnelle</a:t>
          </a:r>
          <a:endParaRPr lang="fr-FR" sz="1800" b="0" i="0" kern="1200" noProof="0" dirty="0">
            <a:latin typeface="+mn-lt"/>
          </a:endParaRPr>
        </a:p>
      </dsp:txBody>
      <dsp:txXfrm>
        <a:off x="6532533" y="0"/>
        <a:ext cx="3624029" cy="23292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F14A9-FA76-4240-B6D6-2268AFD8F28E}">
      <dsp:nvSpPr>
        <dsp:cNvPr id="0" name=""/>
        <dsp:cNvSpPr/>
      </dsp:nvSpPr>
      <dsp:spPr>
        <a:xfrm>
          <a:off x="819638" y="581884"/>
          <a:ext cx="2271514" cy="2271514"/>
        </a:xfrm>
        <a:prstGeom prst="ellipse">
          <a:avLst/>
        </a:prstGeom>
        <a:solidFill>
          <a:srgbClr val="0035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b="0" i="0" kern="1200" dirty="0">
            <a:solidFill>
              <a:schemeClr val="bg1"/>
            </a:solidFill>
            <a:latin typeface="ITC Avant Garde Gothic Std Book" panose="020B0502020202020204" pitchFamily="34" charset="77"/>
          </a:endParaRPr>
        </a:p>
        <a:p>
          <a:pPr marL="0" lvl="0" indent="0" algn="ctr" defTabSz="889000">
            <a:lnSpc>
              <a:spcPct val="90000"/>
            </a:lnSpc>
            <a:spcBef>
              <a:spcPct val="0"/>
            </a:spcBef>
            <a:spcAft>
              <a:spcPct val="35000"/>
            </a:spcAft>
            <a:buNone/>
          </a:pPr>
          <a:r>
            <a:rPr lang="fr-FR" sz="2000" b="0" i="0" kern="1200" dirty="0">
              <a:solidFill>
                <a:schemeClr val="bg1"/>
              </a:solidFill>
              <a:latin typeface="+mn-lt"/>
            </a:rPr>
            <a:t>Lieu d’exercice</a:t>
          </a:r>
          <a:endParaRPr lang="en-GB" sz="2000" b="0" i="0" kern="1200" dirty="0">
            <a:solidFill>
              <a:schemeClr val="bg1"/>
            </a:solidFill>
            <a:latin typeface="+mn-lt"/>
          </a:endParaRPr>
        </a:p>
      </dsp:txBody>
      <dsp:txXfrm>
        <a:off x="1122506" y="979399"/>
        <a:ext cx="1665777" cy="1022181"/>
      </dsp:txXfrm>
    </dsp:sp>
    <dsp:sp modelId="{A9DD5A66-5D66-4F4D-AB9C-EC20F336BB06}">
      <dsp:nvSpPr>
        <dsp:cNvPr id="0" name=""/>
        <dsp:cNvSpPr/>
      </dsp:nvSpPr>
      <dsp:spPr>
        <a:xfrm>
          <a:off x="1639276" y="2001581"/>
          <a:ext cx="2271514" cy="2271514"/>
        </a:xfrm>
        <a:prstGeom prst="ellipse">
          <a:avLst/>
        </a:prstGeom>
        <a:solidFill>
          <a:srgbClr val="FF83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r-FR" sz="2000" b="0" i="0" kern="1200" dirty="0">
              <a:solidFill>
                <a:schemeClr val="bg1"/>
              </a:solidFill>
              <a:latin typeface="+mn-lt"/>
            </a:rPr>
            <a:t>Si nécessaire, missions spécifiques</a:t>
          </a:r>
          <a:endParaRPr lang="en-GB" sz="2000" b="0" i="0" kern="1200" dirty="0">
            <a:solidFill>
              <a:schemeClr val="bg1"/>
            </a:solidFill>
            <a:latin typeface="+mn-lt"/>
          </a:endParaRPr>
        </a:p>
      </dsp:txBody>
      <dsp:txXfrm>
        <a:off x="2333981" y="2588388"/>
        <a:ext cx="1362908" cy="1249333"/>
      </dsp:txXfrm>
    </dsp:sp>
    <dsp:sp modelId="{0B7F6D8D-41FF-A046-9837-549B80FFCF2F}">
      <dsp:nvSpPr>
        <dsp:cNvPr id="0" name=""/>
        <dsp:cNvSpPr/>
      </dsp:nvSpPr>
      <dsp:spPr>
        <a:xfrm>
          <a:off x="0" y="2001581"/>
          <a:ext cx="2271514" cy="2271514"/>
        </a:xfrm>
        <a:prstGeom prst="ellipse">
          <a:avLst/>
        </a:prstGeom>
        <a:solidFill>
          <a:srgbClr val="115E7A">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r-FR" sz="2000" b="0" i="0" kern="1200" dirty="0">
              <a:solidFill>
                <a:schemeClr val="bg1"/>
              </a:solidFill>
              <a:latin typeface="ITC Avant Garde Std Bk" panose="020B0702020202020204" pitchFamily="34" charset="0"/>
            </a:rPr>
            <a:t>Attentes et besoins quant à cette formation</a:t>
          </a:r>
          <a:endParaRPr lang="en-GB" sz="2000" b="0" i="0" kern="1200" dirty="0">
            <a:solidFill>
              <a:schemeClr val="bg1"/>
            </a:solidFill>
            <a:latin typeface="ITC Avant Garde Std Bk" panose="020B0702020202020204" pitchFamily="34" charset="0"/>
          </a:endParaRPr>
        </a:p>
      </dsp:txBody>
      <dsp:txXfrm>
        <a:off x="213900" y="2588388"/>
        <a:ext cx="1362908" cy="124933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1772026-1D82-458C-B841-4BF03AF63D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fr-FR"/>
              <a:t>IREMA</a:t>
            </a:r>
            <a:endParaRPr lang="fr-FR" dirty="0"/>
          </a:p>
        </p:txBody>
      </p:sp>
      <p:sp>
        <p:nvSpPr>
          <p:cNvPr id="3" name="Espace réservé de la date 2">
            <a:extLst>
              <a:ext uri="{FF2B5EF4-FFF2-40B4-BE49-F238E27FC236}">
                <a16:creationId xmlns:a16="http://schemas.microsoft.com/office/drawing/2014/main" id="{494A6D5C-0E59-415D-8A04-08C96F4788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466D0C-45A1-4086-82EC-4B31CAAE8AC3}" type="datetimeFigureOut">
              <a:rPr lang="fr-FR" smtClean="0"/>
              <a:t>24/11/2022</a:t>
            </a:fld>
            <a:endParaRPr lang="fr-FR" dirty="0"/>
          </a:p>
        </p:txBody>
      </p:sp>
      <p:sp>
        <p:nvSpPr>
          <p:cNvPr id="4" name="Espace réservé du pied de page 3">
            <a:extLst>
              <a:ext uri="{FF2B5EF4-FFF2-40B4-BE49-F238E27FC236}">
                <a16:creationId xmlns:a16="http://schemas.microsoft.com/office/drawing/2014/main" id="{19C7A814-370D-4567-89BA-73A93C9242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a:extLst>
              <a:ext uri="{FF2B5EF4-FFF2-40B4-BE49-F238E27FC236}">
                <a16:creationId xmlns:a16="http://schemas.microsoft.com/office/drawing/2014/main" id="{EA2B2CD7-7BC1-4B29-BE9B-CEBD13DFD8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8D867B-13A0-417A-B7B1-8FE226FFB7C4}" type="slidenum">
              <a:rPr lang="fr-FR" smtClean="0"/>
              <a:t>‹N°›</a:t>
            </a:fld>
            <a:endParaRPr lang="fr-FR" dirty="0"/>
          </a:p>
        </p:txBody>
      </p:sp>
    </p:spTree>
    <p:extLst>
      <p:ext uri="{BB962C8B-B14F-4D97-AF65-F5344CB8AC3E}">
        <p14:creationId xmlns:p14="http://schemas.microsoft.com/office/powerpoint/2010/main" val="1285547982"/>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fr-FR"/>
              <a:t>IREMA</a:t>
            </a:r>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84EEEF-9DF4-41EE-A0E6-95336E453379}" type="datetimeFigureOut">
              <a:rPr lang="fr-FR" smtClean="0"/>
              <a:t>24/11/2022</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9682F4-C500-440D-90E8-FD3FA76AA6F4}" type="slidenum">
              <a:rPr lang="fr-FR" smtClean="0"/>
              <a:t>‹N°›</a:t>
            </a:fld>
            <a:endParaRPr lang="fr-FR" dirty="0"/>
          </a:p>
        </p:txBody>
      </p:sp>
    </p:spTree>
    <p:extLst>
      <p:ext uri="{BB962C8B-B14F-4D97-AF65-F5344CB8AC3E}">
        <p14:creationId xmlns:p14="http://schemas.microsoft.com/office/powerpoint/2010/main" val="2602449900"/>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3D9C76F-FB95-43C5-88D3-648DD7DAF176}" type="slidenum">
              <a:rPr lang="fr-FR" altLang="fr-FR">
                <a:latin typeface="Calibri" panose="020F0502020204030204" pitchFamily="34" charset="0"/>
              </a:rPr>
              <a:pPr eaLnBrk="1" hangingPunct="1"/>
              <a:t>21</a:t>
            </a:fld>
            <a:endParaRPr lang="fr-FR" altLang="fr-FR">
              <a:latin typeface="Calibri" panose="020F0502020204030204" pitchFamily="34" charset="0"/>
            </a:endParaRPr>
          </a:p>
        </p:txBody>
      </p:sp>
      <p:sp>
        <p:nvSpPr>
          <p:cNvPr id="296963"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4" name="Espace réservé des commentaires 2"/>
          <p:cNvSpPr>
            <a:spLocks noGrp="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96965" name="Espace réservé du numéro de diapositive 3"/>
          <p:cNvSpPr txBox="1">
            <a:spLocks noGrp="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42773558-B03C-44D6-8FC9-A7DA2B89402E}" type="slidenum">
              <a:rPr lang="fr-FR" altLang="fr-FR" sz="1300">
                <a:latin typeface="Calibri" panose="020F0502020204030204" pitchFamily="34" charset="0"/>
              </a:rPr>
              <a:pPr algn="r" eaLnBrk="1" hangingPunct="1"/>
              <a:t>21</a:t>
            </a:fld>
            <a:endParaRPr lang="fr-FR" altLang="fr-FR" sz="1300">
              <a:latin typeface="Calibri" panose="020F0502020204030204" pitchFamily="34" charset="0"/>
            </a:endParaRPr>
          </a:p>
        </p:txBody>
      </p:sp>
    </p:spTree>
    <p:extLst>
      <p:ext uri="{BB962C8B-B14F-4D97-AF65-F5344CB8AC3E}">
        <p14:creationId xmlns:p14="http://schemas.microsoft.com/office/powerpoint/2010/main" val="378989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fr-FR"/>
          </a:p>
        </p:txBody>
      </p:sp>
      <p:sp>
        <p:nvSpPr>
          <p:cNvPr id="446468" name="Espace réservé du numéro de diapositiv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C4B45E-043E-4E45-BA77-C956ADFFCC95}" type="slidenum">
              <a:rPr lang="fr-FR" altLang="fr-FR"/>
              <a:pPr eaLnBrk="1" hangingPunct="1"/>
              <a:t>83</a:t>
            </a:fld>
            <a:endParaRPr lang="fr-FR" altLang="fr-FR"/>
          </a:p>
        </p:txBody>
      </p:sp>
    </p:spTree>
    <p:extLst>
      <p:ext uri="{BB962C8B-B14F-4D97-AF65-F5344CB8AC3E}">
        <p14:creationId xmlns:p14="http://schemas.microsoft.com/office/powerpoint/2010/main" val="1603529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fr-FR"/>
          </a:p>
        </p:txBody>
      </p:sp>
      <p:sp>
        <p:nvSpPr>
          <p:cNvPr id="447492" name="Espace réservé du numéro de diapositiv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48F6F4D-5656-4858-B4C3-9C695E8F7752}" type="slidenum">
              <a:rPr lang="fr-FR" altLang="fr-FR"/>
              <a:pPr eaLnBrk="1" hangingPunct="1"/>
              <a:t>84</a:t>
            </a:fld>
            <a:endParaRPr lang="fr-FR" altLang="fr-FR"/>
          </a:p>
        </p:txBody>
      </p:sp>
    </p:spTree>
    <p:extLst>
      <p:ext uri="{BB962C8B-B14F-4D97-AF65-F5344CB8AC3E}">
        <p14:creationId xmlns:p14="http://schemas.microsoft.com/office/powerpoint/2010/main" val="542293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61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fr-FR"/>
          </a:p>
        </p:txBody>
      </p:sp>
      <p:sp>
        <p:nvSpPr>
          <p:cNvPr id="448516" name="Espace réservé du numéro de diapositiv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9FD34B-88CA-41D2-874D-2E672B59ED02}" type="slidenum">
              <a:rPr lang="fr-FR" altLang="fr-FR"/>
              <a:pPr eaLnBrk="1" hangingPunct="1"/>
              <a:t>85</a:t>
            </a:fld>
            <a:endParaRPr lang="fr-FR" altLang="fr-FR"/>
          </a:p>
        </p:txBody>
      </p:sp>
    </p:spTree>
    <p:extLst>
      <p:ext uri="{BB962C8B-B14F-4D97-AF65-F5344CB8AC3E}">
        <p14:creationId xmlns:p14="http://schemas.microsoft.com/office/powerpoint/2010/main" val="1256847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B685C6F-CB34-4F66-BF3D-42072180728F}" type="slidenum">
              <a:rPr lang="fr-FR" altLang="fr-FR">
                <a:latin typeface="Calibri" panose="020F0502020204030204" pitchFamily="34" charset="0"/>
              </a:rPr>
              <a:pPr eaLnBrk="1" hangingPunct="1"/>
              <a:t>86</a:t>
            </a:fld>
            <a:endParaRPr lang="fr-FR" altLang="fr-FR">
              <a:latin typeface="Calibri" panose="020F0502020204030204" pitchFamily="34" charset="0"/>
            </a:endParaRPr>
          </a:p>
        </p:txBody>
      </p:sp>
      <p:sp>
        <p:nvSpPr>
          <p:cNvPr id="347139" name="Rectangle 2"/>
          <p:cNvSpPr>
            <a:spLocks noGrp="1" noRot="1" noChangeAspect="1" noChangeArrowheads="1" noTextEdit="1"/>
          </p:cNvSpPr>
          <p:nvPr>
            <p:ph type="sldImg"/>
          </p:nvPr>
        </p:nvSpPr>
        <p:spPr bwMode="auto">
          <a:xfrm>
            <a:off x="1260475" y="1390650"/>
            <a:ext cx="4281488" cy="2409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40" name="Rectangle 3"/>
          <p:cNvSpPr>
            <a:spLocks noGrp="1" noChangeArrowheads="1"/>
          </p:cNvSpPr>
          <p:nvPr>
            <p:ph type="body" idx="1"/>
          </p:nvPr>
        </p:nvSpPr>
        <p:spPr bwMode="auto">
          <a:xfrm>
            <a:off x="902445" y="4712150"/>
            <a:ext cx="5000725" cy="44915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Tree>
    <p:extLst>
      <p:ext uri="{BB962C8B-B14F-4D97-AF65-F5344CB8AC3E}">
        <p14:creationId xmlns:p14="http://schemas.microsoft.com/office/powerpoint/2010/main" val="2182059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DC644A8-65A9-4DC5-997E-7EAA640ECCF0}" type="slidenum">
              <a:rPr lang="fr-FR" altLang="fr-FR">
                <a:latin typeface="Calibri" panose="020F0502020204030204" pitchFamily="34" charset="0"/>
              </a:rPr>
              <a:pPr eaLnBrk="1" hangingPunct="1"/>
              <a:t>128</a:t>
            </a:fld>
            <a:endParaRPr lang="fr-FR" altLang="fr-FR">
              <a:latin typeface="Calibri" panose="020F0502020204030204" pitchFamily="34" charset="0"/>
            </a:endParaRPr>
          </a:p>
        </p:txBody>
      </p:sp>
      <p:sp>
        <p:nvSpPr>
          <p:cNvPr id="348163"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4" name="Espace réservé des commentaires 2"/>
          <p:cNvSpPr>
            <a:spLocks noGrp="1"/>
          </p:cNvSpPr>
          <p:nvPr>
            <p:ph type="body" idx="1"/>
          </p:nvPr>
        </p:nvSpPr>
        <p:spPr bwMode="auto">
          <a:xfrm>
            <a:off x="907009" y="4722946"/>
            <a:ext cx="4991595" cy="44746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48165" name="Espace réservé du numéro de diapositive 3"/>
          <p:cNvSpPr txBox="1">
            <a:spLocks noGrp="1"/>
          </p:cNvSpPr>
          <p:nvPr/>
        </p:nvSpPr>
        <p:spPr bwMode="auto">
          <a:xfrm>
            <a:off x="3856312" y="9447435"/>
            <a:ext cx="2949302" cy="49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00" tIns="47850" rIns="95700" bIns="47850"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3DA7607-E169-4EAD-B4C4-CD07A52131C7}" type="slidenum">
              <a:rPr lang="fr-FR" altLang="fr-FR" sz="1300">
                <a:latin typeface="Calibri" panose="020F0502020204030204" pitchFamily="34" charset="0"/>
              </a:rPr>
              <a:pPr algn="r" eaLnBrk="1" hangingPunct="1"/>
              <a:t>128</a:t>
            </a:fld>
            <a:endParaRPr lang="fr-FR" altLang="fr-FR" sz="1300">
              <a:latin typeface="Calibri" panose="020F0502020204030204" pitchFamily="34" charset="0"/>
            </a:endParaRPr>
          </a:p>
        </p:txBody>
      </p:sp>
    </p:spTree>
    <p:extLst>
      <p:ext uri="{BB962C8B-B14F-4D97-AF65-F5344CB8AC3E}">
        <p14:creationId xmlns:p14="http://schemas.microsoft.com/office/powerpoint/2010/main" val="2937954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159331-CDB8-4618-8D60-D766656BB4D6}" type="slidenum">
              <a:rPr lang="fr-FR" altLang="fr-FR">
                <a:latin typeface="Calibri" panose="020F0502020204030204" pitchFamily="34" charset="0"/>
              </a:rPr>
              <a:pPr eaLnBrk="1" hangingPunct="1"/>
              <a:t>129</a:t>
            </a:fld>
            <a:endParaRPr lang="fr-FR" altLang="fr-FR">
              <a:latin typeface="Calibri" panose="020F0502020204030204" pitchFamily="34" charset="0"/>
            </a:endParaRPr>
          </a:p>
        </p:txBody>
      </p:sp>
      <p:sp>
        <p:nvSpPr>
          <p:cNvPr id="349187"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8" name="Espace réservé des commentaires 2"/>
          <p:cNvSpPr>
            <a:spLocks noGrp="1"/>
          </p:cNvSpPr>
          <p:nvPr>
            <p:ph type="body" idx="1"/>
          </p:nvPr>
        </p:nvSpPr>
        <p:spPr bwMode="auto">
          <a:xfrm>
            <a:off x="907009" y="4722946"/>
            <a:ext cx="4991595" cy="44746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49189" name="Espace réservé du numéro de diapositive 3"/>
          <p:cNvSpPr txBox="1">
            <a:spLocks noGrp="1"/>
          </p:cNvSpPr>
          <p:nvPr/>
        </p:nvSpPr>
        <p:spPr bwMode="auto">
          <a:xfrm>
            <a:off x="3856312" y="9447435"/>
            <a:ext cx="2949302" cy="49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00" tIns="47850" rIns="95700" bIns="47850"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1D6303B-7719-49F1-8F29-BE4434EB1B15}" type="slidenum">
              <a:rPr lang="fr-FR" altLang="fr-FR" sz="1300">
                <a:latin typeface="Calibri" panose="020F0502020204030204" pitchFamily="34" charset="0"/>
              </a:rPr>
              <a:pPr algn="r" eaLnBrk="1" hangingPunct="1"/>
              <a:t>129</a:t>
            </a:fld>
            <a:endParaRPr lang="fr-FR" altLang="fr-FR" sz="1300">
              <a:latin typeface="Calibri" panose="020F0502020204030204" pitchFamily="34" charset="0"/>
            </a:endParaRPr>
          </a:p>
        </p:txBody>
      </p:sp>
    </p:spTree>
    <p:extLst>
      <p:ext uri="{BB962C8B-B14F-4D97-AF65-F5344CB8AC3E}">
        <p14:creationId xmlns:p14="http://schemas.microsoft.com/office/powerpoint/2010/main" val="3560118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C5AD0A2-3812-4825-838E-BF325152EA7D}" type="slidenum">
              <a:rPr lang="fr-FR" altLang="fr-FR">
                <a:latin typeface="Calibri" panose="020F0502020204030204" pitchFamily="34" charset="0"/>
              </a:rPr>
              <a:pPr eaLnBrk="1" hangingPunct="1"/>
              <a:t>130</a:t>
            </a:fld>
            <a:endParaRPr lang="fr-FR" altLang="fr-FR">
              <a:latin typeface="Calibri" panose="020F0502020204030204" pitchFamily="34" charset="0"/>
            </a:endParaRPr>
          </a:p>
        </p:txBody>
      </p:sp>
      <p:sp>
        <p:nvSpPr>
          <p:cNvPr id="350211"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2" name="Espace réservé des commentaires 2"/>
          <p:cNvSpPr>
            <a:spLocks noGrp="1"/>
          </p:cNvSpPr>
          <p:nvPr>
            <p:ph type="body" idx="1"/>
          </p:nvPr>
        </p:nvSpPr>
        <p:spPr bwMode="auto">
          <a:xfrm>
            <a:off x="907009" y="4722946"/>
            <a:ext cx="4991595" cy="44746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50213" name="Espace réservé du numéro de diapositive 3"/>
          <p:cNvSpPr txBox="1">
            <a:spLocks noGrp="1"/>
          </p:cNvSpPr>
          <p:nvPr/>
        </p:nvSpPr>
        <p:spPr bwMode="auto">
          <a:xfrm>
            <a:off x="3856312" y="9447435"/>
            <a:ext cx="2949302" cy="49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00" tIns="47850" rIns="95700" bIns="47850"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F460490-763A-49CA-BAED-47C295110D13}" type="slidenum">
              <a:rPr lang="fr-FR" altLang="fr-FR" sz="1300">
                <a:latin typeface="Calibri" panose="020F0502020204030204" pitchFamily="34" charset="0"/>
              </a:rPr>
              <a:pPr algn="r" eaLnBrk="1" hangingPunct="1"/>
              <a:t>130</a:t>
            </a:fld>
            <a:endParaRPr lang="fr-FR" altLang="fr-FR" sz="1300">
              <a:latin typeface="Calibri" panose="020F0502020204030204" pitchFamily="34" charset="0"/>
            </a:endParaRPr>
          </a:p>
        </p:txBody>
      </p:sp>
    </p:spTree>
    <p:extLst>
      <p:ext uri="{BB962C8B-B14F-4D97-AF65-F5344CB8AC3E}">
        <p14:creationId xmlns:p14="http://schemas.microsoft.com/office/powerpoint/2010/main" val="1760432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D8DA425-8AFA-479E-9E83-0894954D71AB}" type="slidenum">
              <a:rPr lang="fr-FR" altLang="fr-FR">
                <a:latin typeface="Calibri" panose="020F0502020204030204" pitchFamily="34" charset="0"/>
              </a:rPr>
              <a:pPr eaLnBrk="1" hangingPunct="1"/>
              <a:t>131</a:t>
            </a:fld>
            <a:endParaRPr lang="fr-FR" altLang="fr-FR">
              <a:latin typeface="Calibri" panose="020F0502020204030204" pitchFamily="34" charset="0"/>
            </a:endParaRPr>
          </a:p>
        </p:txBody>
      </p:sp>
      <p:sp>
        <p:nvSpPr>
          <p:cNvPr id="351235"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6" name="Espace réservé des commentaires 2"/>
          <p:cNvSpPr>
            <a:spLocks noGrp="1"/>
          </p:cNvSpPr>
          <p:nvPr>
            <p:ph type="body" idx="1"/>
          </p:nvPr>
        </p:nvSpPr>
        <p:spPr bwMode="auto">
          <a:xfrm>
            <a:off x="907009" y="4722946"/>
            <a:ext cx="4991595" cy="44746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51237" name="Espace réservé du numéro de diapositive 3"/>
          <p:cNvSpPr txBox="1">
            <a:spLocks noGrp="1"/>
          </p:cNvSpPr>
          <p:nvPr/>
        </p:nvSpPr>
        <p:spPr bwMode="auto">
          <a:xfrm>
            <a:off x="3856312" y="9447435"/>
            <a:ext cx="2949302" cy="49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00" tIns="47850" rIns="95700" bIns="47850"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1FD30C36-E3CF-4C97-9CAD-867C3F792338}" type="slidenum">
              <a:rPr lang="fr-FR" altLang="fr-FR" sz="1300">
                <a:latin typeface="Calibri" panose="020F0502020204030204" pitchFamily="34" charset="0"/>
              </a:rPr>
              <a:pPr algn="r" eaLnBrk="1" hangingPunct="1"/>
              <a:t>131</a:t>
            </a:fld>
            <a:endParaRPr lang="fr-FR" altLang="fr-FR" sz="1300">
              <a:latin typeface="Calibri" panose="020F0502020204030204" pitchFamily="34" charset="0"/>
            </a:endParaRPr>
          </a:p>
        </p:txBody>
      </p:sp>
    </p:spTree>
    <p:extLst>
      <p:ext uri="{BB962C8B-B14F-4D97-AF65-F5344CB8AC3E}">
        <p14:creationId xmlns:p14="http://schemas.microsoft.com/office/powerpoint/2010/main" val="92910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FE5DAA6-62B0-485E-A1A5-8D20709ADFEF}" type="slidenum">
              <a:rPr lang="fr-FR" altLang="fr-FR">
                <a:latin typeface="Calibri" panose="020F0502020204030204" pitchFamily="34" charset="0"/>
              </a:rPr>
              <a:pPr eaLnBrk="1" hangingPunct="1"/>
              <a:t>132</a:t>
            </a:fld>
            <a:endParaRPr lang="fr-FR" altLang="fr-FR">
              <a:latin typeface="Calibri" panose="020F0502020204030204" pitchFamily="34" charset="0"/>
            </a:endParaRPr>
          </a:p>
        </p:txBody>
      </p:sp>
      <p:sp>
        <p:nvSpPr>
          <p:cNvPr id="352259"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2260" name="Espace réservé des commentaires 2"/>
          <p:cNvSpPr>
            <a:spLocks noGrp="1"/>
          </p:cNvSpPr>
          <p:nvPr>
            <p:ph type="body" idx="1"/>
          </p:nvPr>
        </p:nvSpPr>
        <p:spPr bwMode="auto">
          <a:xfrm>
            <a:off x="907009" y="4722946"/>
            <a:ext cx="4991595" cy="44746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52261" name="Espace réservé du numéro de diapositive 3"/>
          <p:cNvSpPr txBox="1">
            <a:spLocks noGrp="1"/>
          </p:cNvSpPr>
          <p:nvPr/>
        </p:nvSpPr>
        <p:spPr bwMode="auto">
          <a:xfrm>
            <a:off x="3856312" y="9447435"/>
            <a:ext cx="2949302" cy="49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00" tIns="47850" rIns="95700" bIns="47850"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D5DA59E-62E8-4DE2-BF48-AC0AFCD86A8E}" type="slidenum">
              <a:rPr lang="fr-FR" altLang="fr-FR" sz="1300">
                <a:latin typeface="Calibri" panose="020F0502020204030204" pitchFamily="34" charset="0"/>
              </a:rPr>
              <a:pPr algn="r" eaLnBrk="1" hangingPunct="1"/>
              <a:t>132</a:t>
            </a:fld>
            <a:endParaRPr lang="fr-FR" altLang="fr-FR" sz="1300">
              <a:latin typeface="Calibri" panose="020F0502020204030204" pitchFamily="34" charset="0"/>
            </a:endParaRPr>
          </a:p>
        </p:txBody>
      </p:sp>
    </p:spTree>
    <p:extLst>
      <p:ext uri="{BB962C8B-B14F-4D97-AF65-F5344CB8AC3E}">
        <p14:creationId xmlns:p14="http://schemas.microsoft.com/office/powerpoint/2010/main" val="2409473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0E1ECCE-39A9-475B-B42B-8CB279DC8549}" type="slidenum">
              <a:rPr lang="fr-FR" altLang="fr-FR">
                <a:latin typeface="Calibri" panose="020F0502020204030204" pitchFamily="34" charset="0"/>
              </a:rPr>
              <a:pPr eaLnBrk="1" hangingPunct="1"/>
              <a:t>133</a:t>
            </a:fld>
            <a:endParaRPr lang="fr-FR" altLang="fr-FR">
              <a:latin typeface="Calibri" panose="020F0502020204030204" pitchFamily="34" charset="0"/>
            </a:endParaRPr>
          </a:p>
        </p:txBody>
      </p:sp>
      <p:sp>
        <p:nvSpPr>
          <p:cNvPr id="353283"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4" name="Espace réservé des commentaires 2"/>
          <p:cNvSpPr>
            <a:spLocks noGrp="1"/>
          </p:cNvSpPr>
          <p:nvPr>
            <p:ph type="body" idx="1"/>
          </p:nvPr>
        </p:nvSpPr>
        <p:spPr bwMode="auto">
          <a:xfrm>
            <a:off x="907009" y="4722946"/>
            <a:ext cx="4991595" cy="44746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53285" name="Espace réservé du numéro de diapositive 3"/>
          <p:cNvSpPr txBox="1">
            <a:spLocks noGrp="1"/>
          </p:cNvSpPr>
          <p:nvPr/>
        </p:nvSpPr>
        <p:spPr bwMode="auto">
          <a:xfrm>
            <a:off x="3856312" y="9447435"/>
            <a:ext cx="2949302" cy="49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00" tIns="47850" rIns="95700" bIns="47850"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150BF3F-EAA5-4AAA-9F9C-ED3A7CE61488}" type="slidenum">
              <a:rPr lang="fr-FR" altLang="fr-FR" sz="1300">
                <a:latin typeface="Calibri" panose="020F0502020204030204" pitchFamily="34" charset="0"/>
              </a:rPr>
              <a:pPr algn="r" eaLnBrk="1" hangingPunct="1"/>
              <a:t>133</a:t>
            </a:fld>
            <a:endParaRPr lang="fr-FR" altLang="fr-FR" sz="1300">
              <a:latin typeface="Calibri" panose="020F0502020204030204" pitchFamily="34" charset="0"/>
            </a:endParaRPr>
          </a:p>
        </p:txBody>
      </p:sp>
    </p:spTree>
    <p:extLst>
      <p:ext uri="{BB962C8B-B14F-4D97-AF65-F5344CB8AC3E}">
        <p14:creationId xmlns:p14="http://schemas.microsoft.com/office/powerpoint/2010/main" val="1034584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CCE4DEC-E464-42C2-8AA4-2770A2BB7E5D}" type="slidenum">
              <a:rPr lang="en-US" altLang="fr-FR"/>
              <a:pPr eaLnBrk="1" hangingPunct="1"/>
              <a:t>41</a:t>
            </a:fld>
            <a:endParaRPr lang="en-US" altLang="fr-FR"/>
          </a:p>
        </p:txBody>
      </p:sp>
      <p:sp>
        <p:nvSpPr>
          <p:cNvPr id="301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fr-FR" b="1"/>
              <a:t>The effects of drug abuse are wide ranging and affect people of all ages</a:t>
            </a:r>
            <a:r>
              <a:rPr lang="en-US" altLang="fr-FR"/>
              <a:t>.  Besides addiction, drug abuse is linked to a variety of health problems, including HIV/AIDS, cancer, heart disease and many more.  It is costly to individuals and society, and is linked to homelessness, crime, and violence.</a:t>
            </a:r>
          </a:p>
        </p:txBody>
      </p:sp>
    </p:spTree>
    <p:extLst>
      <p:ext uri="{BB962C8B-B14F-4D97-AF65-F5344CB8AC3E}">
        <p14:creationId xmlns:p14="http://schemas.microsoft.com/office/powerpoint/2010/main" val="3445709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fr-FR"/>
          </a:p>
        </p:txBody>
      </p:sp>
      <p:sp>
        <p:nvSpPr>
          <p:cNvPr id="546820" name="Espace réservé du numéro de diapositive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6223BF1-AF6B-46DB-9E98-52B48A425F2F}" type="slidenum">
              <a:rPr lang="fr-FR" altLang="fr-FR"/>
              <a:pPr eaLnBrk="1" hangingPunct="1"/>
              <a:t>136</a:t>
            </a:fld>
            <a:endParaRPr lang="fr-FR" altLang="fr-FR"/>
          </a:p>
        </p:txBody>
      </p:sp>
    </p:spTree>
    <p:extLst>
      <p:ext uri="{BB962C8B-B14F-4D97-AF65-F5344CB8AC3E}">
        <p14:creationId xmlns:p14="http://schemas.microsoft.com/office/powerpoint/2010/main" val="2318474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68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fr-FR"/>
          </a:p>
        </p:txBody>
      </p:sp>
      <p:sp>
        <p:nvSpPr>
          <p:cNvPr id="568324" name="Espace réservé du numéro de diapositive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CA0DD2B-D0ED-42D2-973C-61D562337A4C}" type="slidenum">
              <a:rPr lang="fr-FR" altLang="fr-FR"/>
              <a:pPr eaLnBrk="1" hangingPunct="1"/>
              <a:t>137</a:t>
            </a:fld>
            <a:endParaRPr lang="fr-FR" altLang="fr-FR"/>
          </a:p>
        </p:txBody>
      </p:sp>
    </p:spTree>
    <p:extLst>
      <p:ext uri="{BB962C8B-B14F-4D97-AF65-F5344CB8AC3E}">
        <p14:creationId xmlns:p14="http://schemas.microsoft.com/office/powerpoint/2010/main" val="57500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fr-FR"/>
          </a:p>
        </p:txBody>
      </p:sp>
      <p:sp>
        <p:nvSpPr>
          <p:cNvPr id="571396" name="Espace réservé du numéro de diapositive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CFD4CEC-EC7E-4189-8FA6-BB4F0FD8FEF6}" type="slidenum">
              <a:rPr lang="fr-FR" altLang="fr-FR"/>
              <a:pPr eaLnBrk="1" hangingPunct="1"/>
              <a:t>138</a:t>
            </a:fld>
            <a:endParaRPr lang="fr-FR" altLang="fr-FR"/>
          </a:p>
        </p:txBody>
      </p:sp>
    </p:spTree>
    <p:extLst>
      <p:ext uri="{BB962C8B-B14F-4D97-AF65-F5344CB8AC3E}">
        <p14:creationId xmlns:p14="http://schemas.microsoft.com/office/powerpoint/2010/main" val="3698235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fr-FR"/>
          </a:p>
        </p:txBody>
      </p:sp>
      <p:sp>
        <p:nvSpPr>
          <p:cNvPr id="466948" name="Espace réservé du numéro de diapositiv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E1AD88-AF2D-40EB-9700-9C43716647D1}" type="slidenum">
              <a:rPr lang="fr-FR" altLang="fr-FR"/>
              <a:pPr eaLnBrk="1" hangingPunct="1"/>
              <a:t>144</a:t>
            </a:fld>
            <a:endParaRPr lang="fr-FR" altLang="fr-FR"/>
          </a:p>
        </p:txBody>
      </p:sp>
    </p:spTree>
    <p:extLst>
      <p:ext uri="{BB962C8B-B14F-4D97-AF65-F5344CB8AC3E}">
        <p14:creationId xmlns:p14="http://schemas.microsoft.com/office/powerpoint/2010/main" val="123223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fr-FR"/>
          </a:p>
        </p:txBody>
      </p:sp>
      <p:sp>
        <p:nvSpPr>
          <p:cNvPr id="467972" name="Espace réservé du numéro de diapositiv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23990D6-5CF9-42BF-BE68-BCC39040BD87}" type="slidenum">
              <a:rPr lang="fr-FR" altLang="fr-FR"/>
              <a:pPr eaLnBrk="1" hangingPunct="1"/>
              <a:t>145</a:t>
            </a:fld>
            <a:endParaRPr lang="fr-FR" altLang="fr-FR"/>
          </a:p>
        </p:txBody>
      </p:sp>
    </p:spTree>
    <p:extLst>
      <p:ext uri="{BB962C8B-B14F-4D97-AF65-F5344CB8AC3E}">
        <p14:creationId xmlns:p14="http://schemas.microsoft.com/office/powerpoint/2010/main" val="850809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fr-FR"/>
          </a:p>
        </p:txBody>
      </p:sp>
      <p:sp>
        <p:nvSpPr>
          <p:cNvPr id="468996" name="Espace réservé du numéro de diapositiv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8A99D07-7DE5-453A-B5C8-BA66D859610A}" type="slidenum">
              <a:rPr lang="fr-FR" altLang="fr-FR"/>
              <a:pPr eaLnBrk="1" hangingPunct="1"/>
              <a:t>146</a:t>
            </a:fld>
            <a:endParaRPr lang="fr-FR" altLang="fr-FR"/>
          </a:p>
        </p:txBody>
      </p:sp>
    </p:spTree>
    <p:extLst>
      <p:ext uri="{BB962C8B-B14F-4D97-AF65-F5344CB8AC3E}">
        <p14:creationId xmlns:p14="http://schemas.microsoft.com/office/powerpoint/2010/main" val="329893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04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fr-FR"/>
          </a:p>
        </p:txBody>
      </p:sp>
      <p:sp>
        <p:nvSpPr>
          <p:cNvPr id="471044" name="Espace réservé du numéro de diapositiv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A0FD56-FEBC-4A25-AADA-C44A0C6642C7}" type="slidenum">
              <a:rPr lang="fr-FR" altLang="fr-FR"/>
              <a:pPr eaLnBrk="1" hangingPunct="1"/>
              <a:t>147</a:t>
            </a:fld>
            <a:endParaRPr lang="fr-FR" altLang="fr-FR"/>
          </a:p>
        </p:txBody>
      </p:sp>
    </p:spTree>
    <p:extLst>
      <p:ext uri="{BB962C8B-B14F-4D97-AF65-F5344CB8AC3E}">
        <p14:creationId xmlns:p14="http://schemas.microsoft.com/office/powerpoint/2010/main" val="929586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fr-FR"/>
          </a:p>
        </p:txBody>
      </p:sp>
      <p:sp>
        <p:nvSpPr>
          <p:cNvPr id="473092" name="Espace réservé du numéro de diapositiv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8200BD8-30A7-42F1-AFA9-E9960898F350}" type="slidenum">
              <a:rPr lang="fr-FR" altLang="fr-FR"/>
              <a:pPr eaLnBrk="1" hangingPunct="1"/>
              <a:t>148</a:t>
            </a:fld>
            <a:endParaRPr lang="fr-FR" altLang="fr-FR"/>
          </a:p>
        </p:txBody>
      </p:sp>
    </p:spTree>
    <p:extLst>
      <p:ext uri="{BB962C8B-B14F-4D97-AF65-F5344CB8AC3E}">
        <p14:creationId xmlns:p14="http://schemas.microsoft.com/office/powerpoint/2010/main" val="1645689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fr-FR"/>
          </a:p>
        </p:txBody>
      </p:sp>
      <p:sp>
        <p:nvSpPr>
          <p:cNvPr id="483332" name="Espace réservé du numéro de diapositiv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A922BB4-8D5D-4006-8F39-38A8D2FDC2DB}" type="slidenum">
              <a:rPr lang="fr-FR" altLang="fr-FR"/>
              <a:pPr eaLnBrk="1" hangingPunct="1"/>
              <a:t>150</a:t>
            </a:fld>
            <a:endParaRPr lang="fr-FR" altLang="fr-FR"/>
          </a:p>
        </p:txBody>
      </p:sp>
    </p:spTree>
    <p:extLst>
      <p:ext uri="{BB962C8B-B14F-4D97-AF65-F5344CB8AC3E}">
        <p14:creationId xmlns:p14="http://schemas.microsoft.com/office/powerpoint/2010/main" val="3026572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65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fr-FR"/>
          </a:p>
        </p:txBody>
      </p:sp>
      <p:sp>
        <p:nvSpPr>
          <p:cNvPr id="484356" name="Espace réservé du numéro de diapositiv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2CA1878-A571-4003-9788-6CEEF3942E02}" type="slidenum">
              <a:rPr lang="fr-FR" altLang="fr-FR"/>
              <a:pPr eaLnBrk="1" hangingPunct="1"/>
              <a:t>151</a:t>
            </a:fld>
            <a:endParaRPr lang="fr-FR" altLang="fr-FR"/>
          </a:p>
        </p:txBody>
      </p:sp>
    </p:spTree>
    <p:extLst>
      <p:ext uri="{BB962C8B-B14F-4D97-AF65-F5344CB8AC3E}">
        <p14:creationId xmlns:p14="http://schemas.microsoft.com/office/powerpoint/2010/main" val="3308185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fr-FR"/>
          </a:p>
        </p:txBody>
      </p:sp>
      <p:sp>
        <p:nvSpPr>
          <p:cNvPr id="381956" name="Espace réservé du numéro de diapositiv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81195E7-054F-47A3-8DB5-0A9FBD5B8A36}" type="slidenum">
              <a:rPr lang="fr-FR" altLang="fr-FR"/>
              <a:pPr eaLnBrk="1" hangingPunct="1"/>
              <a:t>43</a:t>
            </a:fld>
            <a:endParaRPr lang="fr-FR" altLang="fr-FR"/>
          </a:p>
        </p:txBody>
      </p:sp>
    </p:spTree>
    <p:extLst>
      <p:ext uri="{BB962C8B-B14F-4D97-AF65-F5344CB8AC3E}">
        <p14:creationId xmlns:p14="http://schemas.microsoft.com/office/powerpoint/2010/main" val="1043339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fr-FR"/>
          </a:p>
        </p:txBody>
      </p:sp>
      <p:sp>
        <p:nvSpPr>
          <p:cNvPr id="478212" name="Espace réservé du numéro de diapositiv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0EFFD16-0A53-4DDE-9B63-9D41E09F92CB}" type="slidenum">
              <a:rPr lang="fr-FR" altLang="fr-FR"/>
              <a:pPr eaLnBrk="1" hangingPunct="1"/>
              <a:t>152</a:t>
            </a:fld>
            <a:endParaRPr lang="fr-FR" altLang="fr-FR"/>
          </a:p>
        </p:txBody>
      </p:sp>
    </p:spTree>
    <p:extLst>
      <p:ext uri="{BB962C8B-B14F-4D97-AF65-F5344CB8AC3E}">
        <p14:creationId xmlns:p14="http://schemas.microsoft.com/office/powerpoint/2010/main" val="229745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fr-FR"/>
          </a:p>
        </p:txBody>
      </p:sp>
      <p:sp>
        <p:nvSpPr>
          <p:cNvPr id="487428" name="Espace réservé du numéro de diapositiv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19DD4F0-47E9-4D62-80FE-FF744560F5CC}" type="slidenum">
              <a:rPr lang="fr-FR" altLang="fr-FR"/>
              <a:pPr eaLnBrk="1" hangingPunct="1"/>
              <a:t>156</a:t>
            </a:fld>
            <a:endParaRPr lang="fr-FR" altLang="fr-FR"/>
          </a:p>
        </p:txBody>
      </p:sp>
    </p:spTree>
    <p:extLst>
      <p:ext uri="{BB962C8B-B14F-4D97-AF65-F5344CB8AC3E}">
        <p14:creationId xmlns:p14="http://schemas.microsoft.com/office/powerpoint/2010/main" val="1692716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 chaque psychotropes</a:t>
            </a:r>
            <a:r>
              <a:rPr lang="fr-FR" baseline="0" dirty="0"/>
              <a:t> « naturel », un dérivé synthétique a été développé pour en recouvrir peu ou proue les effets</a:t>
            </a:r>
            <a:endParaRPr lang="fr-FR" dirty="0"/>
          </a:p>
        </p:txBody>
      </p:sp>
      <p:sp>
        <p:nvSpPr>
          <p:cNvPr id="4" name="Espace réservé du numéro de diapositive 3"/>
          <p:cNvSpPr>
            <a:spLocks noGrp="1"/>
          </p:cNvSpPr>
          <p:nvPr>
            <p:ph type="sldNum" sz="quarter" idx="10"/>
          </p:nvPr>
        </p:nvSpPr>
        <p:spPr/>
        <p:txBody>
          <a:bodyPr/>
          <a:lstStyle/>
          <a:p>
            <a:fld id="{91506448-08AC-4541-B89F-8A11058DA71F}" type="slidenum">
              <a:rPr lang="fr-FR" smtClean="0"/>
              <a:t>170</a:t>
            </a:fld>
            <a:endParaRPr lang="fr-FR"/>
          </a:p>
        </p:txBody>
      </p:sp>
    </p:spTree>
    <p:extLst>
      <p:ext uri="{BB962C8B-B14F-4D97-AF65-F5344CB8AC3E}">
        <p14:creationId xmlns:p14="http://schemas.microsoft.com/office/powerpoint/2010/main" val="1578110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noFill/>
          <a:ln>
            <a:solidFill>
              <a:srgbClr val="000000"/>
            </a:solidFill>
            <a:miter lim="800000"/>
            <a:headEnd/>
            <a:tailEnd/>
          </a:ln>
        </p:spPr>
      </p:sp>
      <p:sp>
        <p:nvSpPr>
          <p:cNvPr id="140291" name="Rectangle 3"/>
          <p:cNvSpPr>
            <a:spLocks noGrp="1"/>
          </p:cNvSpPr>
          <p:nvPr>
            <p:ph type="body" idx="1"/>
          </p:nvPr>
        </p:nvSpPr>
        <p:spPr>
          <a:noFill/>
          <a:ln/>
        </p:spPr>
        <p:txBody>
          <a:bodyPr/>
          <a:lstStyle/>
          <a:p>
            <a:r>
              <a:rPr lang="en-US" sz="1000" i="0" dirty="0"/>
              <a:t>Les </a:t>
            </a:r>
            <a:r>
              <a:rPr lang="en-US" sz="1000" i="0" dirty="0" err="1"/>
              <a:t>nouvelles</a:t>
            </a:r>
            <a:r>
              <a:rPr lang="en-US" sz="1000" i="0" dirty="0"/>
              <a:t> drogues de </a:t>
            </a:r>
            <a:r>
              <a:rPr lang="en-US" sz="1000" i="0" dirty="0" err="1"/>
              <a:t>synthèse</a:t>
            </a:r>
            <a:r>
              <a:rPr lang="en-US" sz="1000" i="0" dirty="0"/>
              <a:t> </a:t>
            </a:r>
            <a:r>
              <a:rPr lang="en-US" sz="1000" i="0" dirty="0" err="1"/>
              <a:t>permettent</a:t>
            </a:r>
            <a:r>
              <a:rPr lang="en-US" sz="1000" i="0" baseline="0" dirty="0"/>
              <a:t> </a:t>
            </a:r>
            <a:r>
              <a:rPr lang="en-US" sz="1000" i="0" baseline="0" dirty="0" err="1"/>
              <a:t>bien</a:t>
            </a:r>
            <a:r>
              <a:rPr lang="en-US" sz="1000" i="0" baseline="0" dirty="0"/>
              <a:t> </a:t>
            </a:r>
            <a:r>
              <a:rPr lang="en-US" sz="1000" i="0" baseline="0" dirty="0" err="1"/>
              <a:t>souvent</a:t>
            </a:r>
            <a:r>
              <a:rPr lang="en-US" sz="1000" i="0" baseline="0" dirty="0"/>
              <a:t> de </a:t>
            </a:r>
            <a:r>
              <a:rPr lang="en-US" sz="1000" i="0" baseline="0" dirty="0" err="1"/>
              <a:t>transfigurer</a:t>
            </a:r>
            <a:r>
              <a:rPr lang="en-US" sz="1000" i="0" baseline="0" dirty="0"/>
              <a:t> </a:t>
            </a:r>
            <a:r>
              <a:rPr lang="en-US" sz="1000" i="0" baseline="0" dirty="0" err="1"/>
              <a:t>differents</a:t>
            </a:r>
            <a:r>
              <a:rPr lang="en-US" sz="1000" i="0" baseline="0" dirty="0"/>
              <a:t> </a:t>
            </a:r>
            <a:r>
              <a:rPr lang="en-US" sz="1000" i="0" baseline="0" dirty="0" err="1"/>
              <a:t>effets</a:t>
            </a:r>
            <a:r>
              <a:rPr lang="en-US" sz="1000" i="0" baseline="0" dirty="0"/>
              <a:t> des drogues </a:t>
            </a:r>
            <a:r>
              <a:rPr lang="en-US" sz="1000" i="0" baseline="0" dirty="0" err="1"/>
              <a:t>classiques</a:t>
            </a:r>
            <a:endParaRPr lang="en-US" sz="1000" i="0" dirty="0"/>
          </a:p>
        </p:txBody>
      </p:sp>
    </p:spTree>
    <p:extLst>
      <p:ext uri="{BB962C8B-B14F-4D97-AF65-F5344CB8AC3E}">
        <p14:creationId xmlns:p14="http://schemas.microsoft.com/office/powerpoint/2010/main" val="438504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a:extLst>
              <a:ext uri="{FF2B5EF4-FFF2-40B4-BE49-F238E27FC236}">
                <a16:creationId xmlns:a16="http://schemas.microsoft.com/office/drawing/2014/main" id="{AE90FDC4-DBE2-4F7B-6456-18F216B551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Espace réservé des commentaires 2">
            <a:extLst>
              <a:ext uri="{FF2B5EF4-FFF2-40B4-BE49-F238E27FC236}">
                <a16:creationId xmlns:a16="http://schemas.microsoft.com/office/drawing/2014/main" id="{D13BAE7A-9452-D3BB-43DA-5BD318BF62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4580" name="Espace réservé du numéro de diapositive 3">
            <a:extLst>
              <a:ext uri="{FF2B5EF4-FFF2-40B4-BE49-F238E27FC236}">
                <a16:creationId xmlns:a16="http://schemas.microsoft.com/office/drawing/2014/main" id="{299C75FC-1FEC-71C1-429D-E3B0083901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280683-EA51-45D6-A106-AA1814185D35}" type="slidenum">
              <a:rPr lang="fr-FR" altLang="fr-FR"/>
              <a:pPr>
                <a:spcBef>
                  <a:spcPct val="0"/>
                </a:spcBef>
              </a:pPr>
              <a:t>181</a:t>
            </a:fld>
            <a:endParaRPr lang="fr-FR" alt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a:extLst>
              <a:ext uri="{FF2B5EF4-FFF2-40B4-BE49-F238E27FC236}">
                <a16:creationId xmlns:a16="http://schemas.microsoft.com/office/drawing/2014/main" id="{6EFDB80C-0A10-2F0F-D2BA-7FF95B6AEE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ce réservé des commentaires 2">
            <a:extLst>
              <a:ext uri="{FF2B5EF4-FFF2-40B4-BE49-F238E27FC236}">
                <a16:creationId xmlns:a16="http://schemas.microsoft.com/office/drawing/2014/main" id="{E57DD5A3-700B-D1D1-7101-EBDC9B7697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6628" name="Espace réservé du numéro de diapositive 3">
            <a:extLst>
              <a:ext uri="{FF2B5EF4-FFF2-40B4-BE49-F238E27FC236}">
                <a16:creationId xmlns:a16="http://schemas.microsoft.com/office/drawing/2014/main" id="{7AD6A5B5-C0C2-13DF-4120-56F33AE388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2785B8-6028-4C7E-B908-2EC99BED9A54}" type="slidenum">
              <a:rPr lang="fr-FR" altLang="fr-FR"/>
              <a:pPr>
                <a:spcBef>
                  <a:spcPct val="0"/>
                </a:spcBef>
              </a:pPr>
              <a:t>182</a:t>
            </a:fld>
            <a:endParaRPr lang="fr-FR" alt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a:extLst>
              <a:ext uri="{FF2B5EF4-FFF2-40B4-BE49-F238E27FC236}">
                <a16:creationId xmlns:a16="http://schemas.microsoft.com/office/drawing/2014/main" id="{370138F4-0CDB-9DEC-54D1-50CF432D49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a:extLst>
              <a:ext uri="{FF2B5EF4-FFF2-40B4-BE49-F238E27FC236}">
                <a16:creationId xmlns:a16="http://schemas.microsoft.com/office/drawing/2014/main" id="{FB932F0D-F857-E556-E757-4543FF4673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8676" name="Espace réservé du numéro de diapositive 3">
            <a:extLst>
              <a:ext uri="{FF2B5EF4-FFF2-40B4-BE49-F238E27FC236}">
                <a16:creationId xmlns:a16="http://schemas.microsoft.com/office/drawing/2014/main" id="{587D624E-4CA3-2F10-F3B6-026AC38491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8CADAC-D1FA-49C6-AF7D-411E419F45DA}" type="slidenum">
              <a:rPr lang="fr-FR" altLang="fr-FR"/>
              <a:pPr>
                <a:spcBef>
                  <a:spcPct val="0"/>
                </a:spcBef>
              </a:pPr>
              <a:t>183</a:t>
            </a:fld>
            <a:endParaRPr lang="fr-FR" alt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a:extLst>
              <a:ext uri="{FF2B5EF4-FFF2-40B4-BE49-F238E27FC236}">
                <a16:creationId xmlns:a16="http://schemas.microsoft.com/office/drawing/2014/main" id="{0F5562B8-41D1-8C13-111F-42BE1E2DD3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a:extLst>
              <a:ext uri="{FF2B5EF4-FFF2-40B4-BE49-F238E27FC236}">
                <a16:creationId xmlns:a16="http://schemas.microsoft.com/office/drawing/2014/main" id="{8CBCCB60-D670-D483-4797-43111655F1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0724" name="Espace réservé du numéro de diapositive 3">
            <a:extLst>
              <a:ext uri="{FF2B5EF4-FFF2-40B4-BE49-F238E27FC236}">
                <a16:creationId xmlns:a16="http://schemas.microsoft.com/office/drawing/2014/main" id="{1BD70050-AC93-F22C-5BAB-F0AB399BE1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CD7C99-D2DE-45E4-9C76-B6A80C3D3298}" type="slidenum">
              <a:rPr lang="fr-FR" altLang="fr-FR"/>
              <a:pPr>
                <a:spcBef>
                  <a:spcPct val="0"/>
                </a:spcBef>
              </a:pPr>
              <a:t>184</a:t>
            </a:fld>
            <a:endParaRPr lang="fr-FR" alt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a:extLst>
              <a:ext uri="{FF2B5EF4-FFF2-40B4-BE49-F238E27FC236}">
                <a16:creationId xmlns:a16="http://schemas.microsoft.com/office/drawing/2014/main" id="{100F9299-6DD2-4ED1-6930-6494D8EFDA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ce réservé des commentaires 2">
            <a:extLst>
              <a:ext uri="{FF2B5EF4-FFF2-40B4-BE49-F238E27FC236}">
                <a16:creationId xmlns:a16="http://schemas.microsoft.com/office/drawing/2014/main" id="{71CD4C26-432D-B6C1-752F-BB0505E081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2772" name="Espace réservé du numéro de diapositive 3">
            <a:extLst>
              <a:ext uri="{FF2B5EF4-FFF2-40B4-BE49-F238E27FC236}">
                <a16:creationId xmlns:a16="http://schemas.microsoft.com/office/drawing/2014/main" id="{A4FAC665-A54E-6655-B769-CE3B8EBBEE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F5C55A-8B69-4C13-B79C-44F3232A6DDD}" type="slidenum">
              <a:rPr lang="fr-FR" altLang="fr-FR"/>
              <a:pPr>
                <a:spcBef>
                  <a:spcPct val="0"/>
                </a:spcBef>
              </a:pPr>
              <a:t>185</a:t>
            </a:fld>
            <a:endParaRPr lang="fr-FR" alt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e l'image des diapositives 1">
            <a:extLst>
              <a:ext uri="{FF2B5EF4-FFF2-40B4-BE49-F238E27FC236}">
                <a16:creationId xmlns:a16="http://schemas.microsoft.com/office/drawing/2014/main" id="{349B4FF6-06E1-C3D2-D640-7D10D65C65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ce réservé des commentaires 2">
            <a:extLst>
              <a:ext uri="{FF2B5EF4-FFF2-40B4-BE49-F238E27FC236}">
                <a16:creationId xmlns:a16="http://schemas.microsoft.com/office/drawing/2014/main" id="{C35F0E47-C845-62D2-47EF-87E85672C4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
        <p:nvSpPr>
          <p:cNvPr id="47108" name="Espace réservé du numéro de diapositive 3">
            <a:extLst>
              <a:ext uri="{FF2B5EF4-FFF2-40B4-BE49-F238E27FC236}">
                <a16:creationId xmlns:a16="http://schemas.microsoft.com/office/drawing/2014/main" id="{4F48F8AA-F1D5-A6C6-AB4E-29EB883267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E47BFB1-DC67-446C-9B01-59CF71F329D8}" type="slidenum">
              <a:rPr lang="fr-FR" altLang="fr-FR"/>
              <a:pPr>
                <a:spcBef>
                  <a:spcPct val="0"/>
                </a:spcBef>
              </a:pPr>
              <a:t>186</a:t>
            </a:fld>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3A4C03D-B121-4D73-84A4-1BDCCF52833A}" type="slidenum">
              <a:rPr lang="en-US" altLang="fr-FR"/>
              <a:pPr eaLnBrk="1" hangingPunct="1"/>
              <a:t>45</a:t>
            </a:fld>
            <a:endParaRPr lang="en-US" altLang="fr-FR"/>
          </a:p>
        </p:txBody>
      </p:sp>
      <p:sp>
        <p:nvSpPr>
          <p:cNvPr id="303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fr-FR"/>
              <a:t>Research has shown that people generally take drugs to either feel good (sensation seekers, or anyone wanting to experiment with feeling high or feeling different) or to feel better (self-medicators, or individuals who take drugs in an attempt to cope with difficult problems or situations, including stress, trauma, and symptoms of mental disorders).</a:t>
            </a:r>
          </a:p>
        </p:txBody>
      </p:sp>
    </p:spTree>
    <p:extLst>
      <p:ext uri="{BB962C8B-B14F-4D97-AF65-F5344CB8AC3E}">
        <p14:creationId xmlns:p14="http://schemas.microsoft.com/office/powerpoint/2010/main" val="29120493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a:extLst>
              <a:ext uri="{FF2B5EF4-FFF2-40B4-BE49-F238E27FC236}">
                <a16:creationId xmlns:a16="http://schemas.microsoft.com/office/drawing/2014/main" id="{C13B6D52-3DD2-9845-A11C-C3AE1A10BE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Espace réservé des commentaires 2">
            <a:extLst>
              <a:ext uri="{FF2B5EF4-FFF2-40B4-BE49-F238E27FC236}">
                <a16:creationId xmlns:a16="http://schemas.microsoft.com/office/drawing/2014/main" id="{86B3BA89-E5A4-16B3-1B88-CACCA2DB0B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
        <p:nvSpPr>
          <p:cNvPr id="61444" name="Espace réservé du numéro de diapositive 3">
            <a:extLst>
              <a:ext uri="{FF2B5EF4-FFF2-40B4-BE49-F238E27FC236}">
                <a16:creationId xmlns:a16="http://schemas.microsoft.com/office/drawing/2014/main" id="{97EC0DAB-C31C-8ED1-9432-E370F2678D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1DD258-F08F-4F21-BE9A-0ABE4086C3C3}" type="slidenum">
              <a:rPr lang="fr-FR" altLang="fr-FR"/>
              <a:pPr>
                <a:spcBef>
                  <a:spcPct val="0"/>
                </a:spcBef>
              </a:pPr>
              <a:t>187</a:t>
            </a:fld>
            <a:endParaRPr lang="fr-FR" alt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a:extLst>
              <a:ext uri="{FF2B5EF4-FFF2-40B4-BE49-F238E27FC236}">
                <a16:creationId xmlns:a16="http://schemas.microsoft.com/office/drawing/2014/main" id="{A497C1AD-B0A9-88A5-EA0D-D933DFA8CB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ce réservé des commentaires 2">
            <a:extLst>
              <a:ext uri="{FF2B5EF4-FFF2-40B4-BE49-F238E27FC236}">
                <a16:creationId xmlns:a16="http://schemas.microsoft.com/office/drawing/2014/main" id="{72331905-A9FD-B4A5-BC67-2F4BCC6C7C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
        <p:nvSpPr>
          <p:cNvPr id="63492" name="Espace réservé du numéro de diapositive 3">
            <a:extLst>
              <a:ext uri="{FF2B5EF4-FFF2-40B4-BE49-F238E27FC236}">
                <a16:creationId xmlns:a16="http://schemas.microsoft.com/office/drawing/2014/main" id="{B647F904-927F-09C8-F247-F2D2DC4B36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F9AEAC-F487-40C8-950C-BF67142F60C0}" type="slidenum">
              <a:rPr lang="fr-FR" altLang="fr-FR"/>
              <a:pPr>
                <a:spcBef>
                  <a:spcPct val="0"/>
                </a:spcBef>
              </a:pPr>
              <a:t>188</a:t>
            </a:fld>
            <a:endParaRPr lang="fr-FR" alt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a:extLst>
              <a:ext uri="{FF2B5EF4-FFF2-40B4-BE49-F238E27FC236}">
                <a16:creationId xmlns:a16="http://schemas.microsoft.com/office/drawing/2014/main" id="{591FDDDF-EE9F-AD3E-D03E-A514A9F7EA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ce réservé des commentaires 2">
            <a:extLst>
              <a:ext uri="{FF2B5EF4-FFF2-40B4-BE49-F238E27FC236}">
                <a16:creationId xmlns:a16="http://schemas.microsoft.com/office/drawing/2014/main" id="{B1DEF61C-2C29-C530-50A1-3166E8C2EA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
        <p:nvSpPr>
          <p:cNvPr id="65540" name="Espace réservé du numéro de diapositive 3">
            <a:extLst>
              <a:ext uri="{FF2B5EF4-FFF2-40B4-BE49-F238E27FC236}">
                <a16:creationId xmlns:a16="http://schemas.microsoft.com/office/drawing/2014/main" id="{F1C110B1-4DF9-A8B6-8D58-16901F9B6D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39F66E-2018-4C32-B7EF-4C89BA79A272}" type="slidenum">
              <a:rPr lang="fr-FR" altLang="fr-FR"/>
              <a:pPr>
                <a:spcBef>
                  <a:spcPct val="0"/>
                </a:spcBef>
              </a:pPr>
              <a:t>189</a:t>
            </a:fld>
            <a:endParaRPr lang="fr-FR" alt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e l'image des diapositives 1">
            <a:extLst>
              <a:ext uri="{FF2B5EF4-FFF2-40B4-BE49-F238E27FC236}">
                <a16:creationId xmlns:a16="http://schemas.microsoft.com/office/drawing/2014/main" id="{C270449B-B3BD-924E-BA88-36A5095C02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ce réservé des commentaires 2">
            <a:extLst>
              <a:ext uri="{FF2B5EF4-FFF2-40B4-BE49-F238E27FC236}">
                <a16:creationId xmlns:a16="http://schemas.microsoft.com/office/drawing/2014/main" id="{2C4761CF-0134-8C6F-9384-CE939EC127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
        <p:nvSpPr>
          <p:cNvPr id="67588" name="Espace réservé du numéro de diapositive 3">
            <a:extLst>
              <a:ext uri="{FF2B5EF4-FFF2-40B4-BE49-F238E27FC236}">
                <a16:creationId xmlns:a16="http://schemas.microsoft.com/office/drawing/2014/main" id="{37997FBC-EA96-DD64-4899-C1908555C3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A368F8-8F0B-4BAB-81DA-13C39B4E04CA}" type="slidenum">
              <a:rPr lang="fr-FR" altLang="fr-FR"/>
              <a:pPr>
                <a:spcBef>
                  <a:spcPct val="0"/>
                </a:spcBef>
              </a:pPr>
              <a:t>190</a:t>
            </a:fld>
            <a:endParaRPr lang="fr-FR" alt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e l'image des diapositives 1">
            <a:extLst>
              <a:ext uri="{FF2B5EF4-FFF2-40B4-BE49-F238E27FC236}">
                <a16:creationId xmlns:a16="http://schemas.microsoft.com/office/drawing/2014/main" id="{C50DF477-A97C-6A5B-BDA8-E983607F58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Espace réservé des commentaires 2">
            <a:extLst>
              <a:ext uri="{FF2B5EF4-FFF2-40B4-BE49-F238E27FC236}">
                <a16:creationId xmlns:a16="http://schemas.microsoft.com/office/drawing/2014/main" id="{F8879E31-F000-2A12-CFB5-A8FE2DA594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
        <p:nvSpPr>
          <p:cNvPr id="69636" name="Espace réservé du numéro de diapositive 3">
            <a:extLst>
              <a:ext uri="{FF2B5EF4-FFF2-40B4-BE49-F238E27FC236}">
                <a16:creationId xmlns:a16="http://schemas.microsoft.com/office/drawing/2014/main" id="{9DEE1351-EEA0-9F01-CE5D-7CD77DAE43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FE915C-7C98-42E9-AEB6-3B4E0B87D2A5}" type="slidenum">
              <a:rPr lang="fr-FR" altLang="fr-FR"/>
              <a:pPr>
                <a:spcBef>
                  <a:spcPct val="0"/>
                </a:spcBef>
              </a:pPr>
              <a:t>191</a:t>
            </a:fld>
            <a:endParaRPr lang="fr-FR" alt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a:extLst>
              <a:ext uri="{FF2B5EF4-FFF2-40B4-BE49-F238E27FC236}">
                <a16:creationId xmlns:a16="http://schemas.microsoft.com/office/drawing/2014/main" id="{B11D58FD-57E5-5F8E-D531-F206B657A0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ce réservé des commentaires 2">
            <a:extLst>
              <a:ext uri="{FF2B5EF4-FFF2-40B4-BE49-F238E27FC236}">
                <a16:creationId xmlns:a16="http://schemas.microsoft.com/office/drawing/2014/main" id="{4DBF7632-20D0-80F8-3479-7276416120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
        <p:nvSpPr>
          <p:cNvPr id="71684" name="Espace réservé du numéro de diapositive 3">
            <a:extLst>
              <a:ext uri="{FF2B5EF4-FFF2-40B4-BE49-F238E27FC236}">
                <a16:creationId xmlns:a16="http://schemas.microsoft.com/office/drawing/2014/main" id="{F1909146-9A65-72CF-5AF9-6BD1FC115B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D890D9-EFDE-4B47-B572-E1D16DEE6DE3}" type="slidenum">
              <a:rPr lang="fr-FR" altLang="fr-FR"/>
              <a:pPr>
                <a:spcBef>
                  <a:spcPct val="0"/>
                </a:spcBef>
              </a:pPr>
              <a:t>192</a:t>
            </a:fld>
            <a:endParaRPr lang="fr-FR" alt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e l'image des diapositives 1">
            <a:extLst>
              <a:ext uri="{FF2B5EF4-FFF2-40B4-BE49-F238E27FC236}">
                <a16:creationId xmlns:a16="http://schemas.microsoft.com/office/drawing/2014/main" id="{62E1B390-67F0-E7A5-F129-32C7F82054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Espace réservé des commentaires 2">
            <a:extLst>
              <a:ext uri="{FF2B5EF4-FFF2-40B4-BE49-F238E27FC236}">
                <a16:creationId xmlns:a16="http://schemas.microsoft.com/office/drawing/2014/main" id="{A603A37F-B3EF-8F62-ECB8-A9365207EF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
        <p:nvSpPr>
          <p:cNvPr id="73732" name="Espace réservé du numéro de diapositive 3">
            <a:extLst>
              <a:ext uri="{FF2B5EF4-FFF2-40B4-BE49-F238E27FC236}">
                <a16:creationId xmlns:a16="http://schemas.microsoft.com/office/drawing/2014/main" id="{2F61A1B2-2850-CC92-2AFD-5833D94A42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911FC8-2357-4446-BA1D-39BFC84670B9}" type="slidenum">
              <a:rPr lang="fr-FR" altLang="fr-FR"/>
              <a:pPr>
                <a:spcBef>
                  <a:spcPct val="0"/>
                </a:spcBef>
              </a:pPr>
              <a:t>193</a:t>
            </a:fld>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5EDD2C0-FA11-463C-9829-1412C8EE95D0}" type="slidenum">
              <a:rPr lang="fr-FR" altLang="fr-FR">
                <a:latin typeface="Calibri" panose="020F0502020204030204" pitchFamily="34" charset="0"/>
              </a:rPr>
              <a:pPr eaLnBrk="1" hangingPunct="1"/>
              <a:t>47</a:t>
            </a:fld>
            <a:endParaRPr lang="fr-FR" altLang="fr-FR">
              <a:latin typeface="Calibri" panose="020F0502020204030204" pitchFamily="34" charset="0"/>
            </a:endParaRPr>
          </a:p>
        </p:txBody>
      </p:sp>
      <p:sp>
        <p:nvSpPr>
          <p:cNvPr id="314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933296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fr-FR"/>
          </a:p>
        </p:txBody>
      </p:sp>
      <p:sp>
        <p:nvSpPr>
          <p:cNvPr id="385028" name="Espace réservé du numéro de diapositiv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1BB2804-BAB2-43AB-8122-0636726902CF}" type="slidenum">
              <a:rPr lang="fr-FR" altLang="fr-FR"/>
              <a:pPr eaLnBrk="1" hangingPunct="1"/>
              <a:t>53</a:t>
            </a:fld>
            <a:endParaRPr lang="fr-FR" altLang="fr-FR"/>
          </a:p>
        </p:txBody>
      </p:sp>
    </p:spTree>
    <p:extLst>
      <p:ext uri="{BB962C8B-B14F-4D97-AF65-F5344CB8AC3E}">
        <p14:creationId xmlns:p14="http://schemas.microsoft.com/office/powerpoint/2010/main" val="265574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a:extLst>
              <a:ext uri="{FF2B5EF4-FFF2-40B4-BE49-F238E27FC236}">
                <a16:creationId xmlns:a16="http://schemas.microsoft.com/office/drawing/2014/main" id="{6DEC0E7C-4C6A-45C4-916F-6EF0B170804F}"/>
              </a:ext>
            </a:extLst>
          </p:cNvPr>
          <p:cNvSpPr>
            <a:spLocks noGrp="1" noRot="1" noChangeAspect="1" noTextEdit="1"/>
          </p:cNvSpPr>
          <p:nvPr>
            <p:ph type="sldImg"/>
          </p:nvPr>
        </p:nvSpPr>
        <p:spPr>
          <a:ln/>
        </p:spPr>
      </p:sp>
      <p:sp>
        <p:nvSpPr>
          <p:cNvPr id="55299" name="Espace réservé des commentaires 2">
            <a:extLst>
              <a:ext uri="{FF2B5EF4-FFF2-40B4-BE49-F238E27FC236}">
                <a16:creationId xmlns:a16="http://schemas.microsoft.com/office/drawing/2014/main" id="{9402316D-4064-403A-B083-F982A80930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fr-FR"/>
          </a:p>
        </p:txBody>
      </p:sp>
      <p:sp>
        <p:nvSpPr>
          <p:cNvPr id="55300" name="Espace réservé du numéro de diapositive 3">
            <a:extLst>
              <a:ext uri="{FF2B5EF4-FFF2-40B4-BE49-F238E27FC236}">
                <a16:creationId xmlns:a16="http://schemas.microsoft.com/office/drawing/2014/main" id="{BA3DB40D-E601-4320-928E-57CA008BC6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5AB13D1-B443-47FE-B6EC-D3BD1BC47AA6}" type="slidenum">
              <a:rPr lang="fr-FR" altLang="fr-FR"/>
              <a:pPr eaLnBrk="1" hangingPunct="1"/>
              <a:t>54</a:t>
            </a:fld>
            <a:endParaRPr lang="fr-FR" altLang="fr-FR"/>
          </a:p>
        </p:txBody>
      </p:sp>
    </p:spTree>
    <p:extLst>
      <p:ext uri="{BB962C8B-B14F-4D97-AF65-F5344CB8AC3E}">
        <p14:creationId xmlns:p14="http://schemas.microsoft.com/office/powerpoint/2010/main" val="4231217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fr-FR"/>
          </a:p>
        </p:txBody>
      </p:sp>
      <p:sp>
        <p:nvSpPr>
          <p:cNvPr id="386052" name="Espace réservé du numéro de diapositiv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1373A4-46FD-45A0-9C8A-0CBDC6B28299}" type="slidenum">
              <a:rPr lang="fr-FR" altLang="fr-FR"/>
              <a:pPr eaLnBrk="1" hangingPunct="1"/>
              <a:t>63</a:t>
            </a:fld>
            <a:endParaRPr lang="fr-FR" altLang="fr-FR"/>
          </a:p>
        </p:txBody>
      </p:sp>
    </p:spTree>
    <p:extLst>
      <p:ext uri="{BB962C8B-B14F-4D97-AF65-F5344CB8AC3E}">
        <p14:creationId xmlns:p14="http://schemas.microsoft.com/office/powerpoint/2010/main" val="1835912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4" name="Espace réservé du numéro de diapositive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17838" indent="-276092" eaLnBrk="0" hangingPunct="0">
              <a:defRPr>
                <a:solidFill>
                  <a:schemeClr val="tx1"/>
                </a:solidFill>
                <a:latin typeface="Arial" panose="020B0604020202020204" pitchFamily="34" charset="0"/>
                <a:cs typeface="Arial" panose="020B0604020202020204" pitchFamily="34" charset="0"/>
              </a:defRPr>
            </a:lvl2pPr>
            <a:lvl3pPr marL="1104367" indent="-220873" eaLnBrk="0" hangingPunct="0">
              <a:defRPr>
                <a:solidFill>
                  <a:schemeClr val="tx1"/>
                </a:solidFill>
                <a:latin typeface="Arial" panose="020B0604020202020204" pitchFamily="34" charset="0"/>
                <a:cs typeface="Arial" panose="020B0604020202020204" pitchFamily="34" charset="0"/>
              </a:defRPr>
            </a:lvl3pPr>
            <a:lvl4pPr marL="1546113" indent="-220873" eaLnBrk="0" hangingPunct="0">
              <a:defRPr>
                <a:solidFill>
                  <a:schemeClr val="tx1"/>
                </a:solidFill>
                <a:latin typeface="Arial" panose="020B0604020202020204" pitchFamily="34" charset="0"/>
                <a:cs typeface="Arial" panose="020B0604020202020204" pitchFamily="34" charset="0"/>
              </a:defRPr>
            </a:lvl4pPr>
            <a:lvl5pPr marL="1987860" indent="-220873" eaLnBrk="0" hangingPunct="0">
              <a:defRPr>
                <a:solidFill>
                  <a:schemeClr val="tx1"/>
                </a:solidFill>
                <a:latin typeface="Arial" panose="020B0604020202020204" pitchFamily="34" charset="0"/>
                <a:cs typeface="Arial" panose="020B0604020202020204" pitchFamily="34" charset="0"/>
              </a:defRPr>
            </a:lvl5pPr>
            <a:lvl6pPr marL="2429607"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1353"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3100"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4846" indent="-22087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BD28CC3-C834-48F5-A228-8399D9156205}" type="slidenum">
              <a:rPr lang="fr-FR" altLang="fr-FR">
                <a:latin typeface="Calibri" panose="020F0502020204030204" pitchFamily="34" charset="0"/>
              </a:rPr>
              <a:pPr eaLnBrk="1" hangingPunct="1"/>
              <a:t>75</a:t>
            </a:fld>
            <a:endParaRPr lang="fr-FR" altLang="fr-FR">
              <a:latin typeface="Calibri" panose="020F0502020204030204" pitchFamily="34" charset="0"/>
            </a:endParaRPr>
          </a:p>
        </p:txBody>
      </p:sp>
    </p:spTree>
    <p:extLst>
      <p:ext uri="{BB962C8B-B14F-4D97-AF65-F5344CB8AC3E}">
        <p14:creationId xmlns:p14="http://schemas.microsoft.com/office/powerpoint/2010/main" val="2746119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3F9BF-B8D8-4685-B4C1-026020B07BC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09BDA82-4C14-4979-B5CB-344DD7655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04B32A7-8FDA-4C78-A0BD-D4257F481ECD}"/>
              </a:ext>
            </a:extLst>
          </p:cNvPr>
          <p:cNvSpPr>
            <a:spLocks noGrp="1"/>
          </p:cNvSpPr>
          <p:nvPr>
            <p:ph type="dt" sz="half" idx="10"/>
          </p:nvPr>
        </p:nvSpPr>
        <p:spPr/>
        <p:txBody>
          <a:bodyPr/>
          <a:lstStyle/>
          <a:p>
            <a:r>
              <a:rPr lang="fr-FR"/>
              <a:t>2020</a:t>
            </a:r>
            <a:endParaRPr lang="fr-FR" dirty="0"/>
          </a:p>
        </p:txBody>
      </p:sp>
      <p:sp>
        <p:nvSpPr>
          <p:cNvPr id="5" name="Espace réservé du pied de page 4">
            <a:extLst>
              <a:ext uri="{FF2B5EF4-FFF2-40B4-BE49-F238E27FC236}">
                <a16:creationId xmlns:a16="http://schemas.microsoft.com/office/drawing/2014/main" id="{937DF77F-F35B-4AEE-A3E4-D2D9BB5B3218}"/>
              </a:ext>
            </a:extLst>
          </p:cNvPr>
          <p:cNvSpPr>
            <a:spLocks noGrp="1"/>
          </p:cNvSpPr>
          <p:nvPr>
            <p:ph type="ftr" sz="quarter" idx="11"/>
          </p:nvPr>
        </p:nvSpPr>
        <p:spPr/>
        <p:txBody>
          <a:bodyPr/>
          <a:lstStyle/>
          <a:p>
            <a:r>
              <a:rPr lang="fr-FR"/>
              <a:t>IREMA – CD 94 – PMI – CPEF – Les addictions liées aux substances psychoactives</a:t>
            </a:r>
            <a:endParaRPr lang="fr-FR" dirty="0"/>
          </a:p>
        </p:txBody>
      </p:sp>
      <p:sp>
        <p:nvSpPr>
          <p:cNvPr id="6" name="Espace réservé du numéro de diapositive 5">
            <a:extLst>
              <a:ext uri="{FF2B5EF4-FFF2-40B4-BE49-F238E27FC236}">
                <a16:creationId xmlns:a16="http://schemas.microsoft.com/office/drawing/2014/main" id="{F1DB8154-8B0B-4001-B9C6-28241144457A}"/>
              </a:ext>
            </a:extLst>
          </p:cNvPr>
          <p:cNvSpPr>
            <a:spLocks noGrp="1"/>
          </p:cNvSpPr>
          <p:nvPr>
            <p:ph type="sldNum" sz="quarter" idx="12"/>
          </p:nvPr>
        </p:nvSpPr>
        <p:spPr/>
        <p:txBody>
          <a:bodyPr/>
          <a:lstStyle/>
          <a:p>
            <a:fld id="{5530D0DC-CD4E-4C8A-B400-1BEAD0156FC1}" type="slidenum">
              <a:rPr lang="fr-FR" smtClean="0"/>
              <a:t>‹N°›</a:t>
            </a:fld>
            <a:endParaRPr lang="fr-FR" dirty="0"/>
          </a:p>
        </p:txBody>
      </p:sp>
    </p:spTree>
    <p:extLst>
      <p:ext uri="{BB962C8B-B14F-4D97-AF65-F5344CB8AC3E}">
        <p14:creationId xmlns:p14="http://schemas.microsoft.com/office/powerpoint/2010/main" val="26296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065566-2204-4C2F-9AC8-0515C092FFC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F4DBBC3-24F1-4DD9-A64B-687F8850843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D602074-6555-41F5-A279-4402E57E612D}"/>
              </a:ext>
            </a:extLst>
          </p:cNvPr>
          <p:cNvSpPr>
            <a:spLocks noGrp="1"/>
          </p:cNvSpPr>
          <p:nvPr>
            <p:ph type="dt" sz="half" idx="10"/>
          </p:nvPr>
        </p:nvSpPr>
        <p:spPr/>
        <p:txBody>
          <a:bodyPr/>
          <a:lstStyle/>
          <a:p>
            <a:r>
              <a:rPr lang="fr-FR"/>
              <a:t>2020</a:t>
            </a:r>
            <a:endParaRPr lang="fr-FR" dirty="0"/>
          </a:p>
        </p:txBody>
      </p:sp>
      <p:sp>
        <p:nvSpPr>
          <p:cNvPr id="5" name="Espace réservé du pied de page 4">
            <a:extLst>
              <a:ext uri="{FF2B5EF4-FFF2-40B4-BE49-F238E27FC236}">
                <a16:creationId xmlns:a16="http://schemas.microsoft.com/office/drawing/2014/main" id="{5CD96D2C-C205-4090-A1D1-C54619E54CF7}"/>
              </a:ext>
            </a:extLst>
          </p:cNvPr>
          <p:cNvSpPr>
            <a:spLocks noGrp="1"/>
          </p:cNvSpPr>
          <p:nvPr>
            <p:ph type="ftr" sz="quarter" idx="11"/>
          </p:nvPr>
        </p:nvSpPr>
        <p:spPr/>
        <p:txBody>
          <a:bodyPr/>
          <a:lstStyle/>
          <a:p>
            <a:r>
              <a:rPr lang="fr-FR"/>
              <a:t>IREMA – CD 94 – PMI – CPEF – Les addictions liées aux substances psychoactives</a:t>
            </a:r>
            <a:endParaRPr lang="fr-FR" dirty="0"/>
          </a:p>
        </p:txBody>
      </p:sp>
      <p:sp>
        <p:nvSpPr>
          <p:cNvPr id="6" name="Espace réservé du numéro de diapositive 5">
            <a:extLst>
              <a:ext uri="{FF2B5EF4-FFF2-40B4-BE49-F238E27FC236}">
                <a16:creationId xmlns:a16="http://schemas.microsoft.com/office/drawing/2014/main" id="{93C97E15-E5D5-4231-A132-806274269C05}"/>
              </a:ext>
            </a:extLst>
          </p:cNvPr>
          <p:cNvSpPr>
            <a:spLocks noGrp="1"/>
          </p:cNvSpPr>
          <p:nvPr>
            <p:ph type="sldNum" sz="quarter" idx="12"/>
          </p:nvPr>
        </p:nvSpPr>
        <p:spPr/>
        <p:txBody>
          <a:bodyPr/>
          <a:lstStyle/>
          <a:p>
            <a:fld id="{5530D0DC-CD4E-4C8A-B400-1BEAD0156FC1}" type="slidenum">
              <a:rPr lang="fr-FR" smtClean="0"/>
              <a:t>‹N°›</a:t>
            </a:fld>
            <a:endParaRPr lang="fr-FR" dirty="0"/>
          </a:p>
        </p:txBody>
      </p:sp>
    </p:spTree>
    <p:extLst>
      <p:ext uri="{BB962C8B-B14F-4D97-AF65-F5344CB8AC3E}">
        <p14:creationId xmlns:p14="http://schemas.microsoft.com/office/powerpoint/2010/main" val="985311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217407D-3498-46D5-9B87-D3051DF453D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66A797B-3242-43AA-BEF2-B91579C0E09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CEEFC2A-447F-4F90-B53E-0F4400D9F8F8}"/>
              </a:ext>
            </a:extLst>
          </p:cNvPr>
          <p:cNvSpPr>
            <a:spLocks noGrp="1"/>
          </p:cNvSpPr>
          <p:nvPr>
            <p:ph type="dt" sz="half" idx="10"/>
          </p:nvPr>
        </p:nvSpPr>
        <p:spPr/>
        <p:txBody>
          <a:bodyPr/>
          <a:lstStyle/>
          <a:p>
            <a:r>
              <a:rPr lang="fr-FR"/>
              <a:t>2020</a:t>
            </a:r>
            <a:endParaRPr lang="fr-FR" dirty="0"/>
          </a:p>
        </p:txBody>
      </p:sp>
      <p:sp>
        <p:nvSpPr>
          <p:cNvPr id="5" name="Espace réservé du pied de page 4">
            <a:extLst>
              <a:ext uri="{FF2B5EF4-FFF2-40B4-BE49-F238E27FC236}">
                <a16:creationId xmlns:a16="http://schemas.microsoft.com/office/drawing/2014/main" id="{E84D3839-E5E5-40FF-AE40-070C4E6FE0C6}"/>
              </a:ext>
            </a:extLst>
          </p:cNvPr>
          <p:cNvSpPr>
            <a:spLocks noGrp="1"/>
          </p:cNvSpPr>
          <p:nvPr>
            <p:ph type="ftr" sz="quarter" idx="11"/>
          </p:nvPr>
        </p:nvSpPr>
        <p:spPr/>
        <p:txBody>
          <a:bodyPr/>
          <a:lstStyle/>
          <a:p>
            <a:r>
              <a:rPr lang="fr-FR"/>
              <a:t>IREMA – CD 94 – PMI – CPEF – Les addictions liées aux substances psychoactives</a:t>
            </a:r>
            <a:endParaRPr lang="fr-FR" dirty="0"/>
          </a:p>
        </p:txBody>
      </p:sp>
      <p:sp>
        <p:nvSpPr>
          <p:cNvPr id="6" name="Espace réservé du numéro de diapositive 5">
            <a:extLst>
              <a:ext uri="{FF2B5EF4-FFF2-40B4-BE49-F238E27FC236}">
                <a16:creationId xmlns:a16="http://schemas.microsoft.com/office/drawing/2014/main" id="{7B4B80B4-B0D2-4BAF-B46A-94882474B7D3}"/>
              </a:ext>
            </a:extLst>
          </p:cNvPr>
          <p:cNvSpPr>
            <a:spLocks noGrp="1"/>
          </p:cNvSpPr>
          <p:nvPr>
            <p:ph type="sldNum" sz="quarter" idx="12"/>
          </p:nvPr>
        </p:nvSpPr>
        <p:spPr/>
        <p:txBody>
          <a:bodyPr/>
          <a:lstStyle/>
          <a:p>
            <a:fld id="{5530D0DC-CD4E-4C8A-B400-1BEAD0156FC1}" type="slidenum">
              <a:rPr lang="fr-FR" smtClean="0"/>
              <a:t>‹N°›</a:t>
            </a:fld>
            <a:endParaRPr lang="fr-FR" dirty="0"/>
          </a:p>
        </p:txBody>
      </p:sp>
    </p:spTree>
    <p:extLst>
      <p:ext uri="{BB962C8B-B14F-4D97-AF65-F5344CB8AC3E}">
        <p14:creationId xmlns:p14="http://schemas.microsoft.com/office/powerpoint/2010/main" val="1871393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0" y="1"/>
            <a:ext cx="10879667" cy="1311275"/>
          </a:xfrm>
        </p:spPr>
        <p:txBody>
          <a:bodyPr/>
          <a:lstStyle/>
          <a:p>
            <a:r>
              <a:rPr lang="fr-FR"/>
              <a:t>Cliquez pour modifier le style du titre</a:t>
            </a:r>
          </a:p>
        </p:txBody>
      </p:sp>
      <p:sp>
        <p:nvSpPr>
          <p:cNvPr id="3" name="Espace réservé du contenu 2"/>
          <p:cNvSpPr>
            <a:spLocks noGrp="1"/>
          </p:cNvSpPr>
          <p:nvPr>
            <p:ph sz="half" idx="1"/>
          </p:nvPr>
        </p:nvSpPr>
        <p:spPr>
          <a:xfrm>
            <a:off x="1" y="1484314"/>
            <a:ext cx="5634567" cy="47529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5837767" y="1484314"/>
            <a:ext cx="5634567" cy="23002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5837767" y="3937000"/>
            <a:ext cx="5634567" cy="23002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71445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65FFC4-74EB-44FE-A402-42B6422B3A26}"/>
              </a:ext>
            </a:extLst>
          </p:cNvPr>
          <p:cNvSpPr>
            <a:spLocks noGrp="1"/>
          </p:cNvSpPr>
          <p:nvPr>
            <p:ph type="title"/>
          </p:nvPr>
        </p:nvSpPr>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C111D9C0-03D7-4093-B61F-5D23783D45BB}"/>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E164EA21-239A-44E8-B5F5-DCF018FB3398}"/>
              </a:ext>
            </a:extLst>
          </p:cNvPr>
          <p:cNvSpPr>
            <a:spLocks noGrp="1"/>
          </p:cNvSpPr>
          <p:nvPr>
            <p:ph type="dt" sz="half" idx="10"/>
          </p:nvPr>
        </p:nvSpPr>
        <p:spPr/>
        <p:txBody>
          <a:bodyPr/>
          <a:lstStyle/>
          <a:p>
            <a:r>
              <a:rPr lang="fr-FR"/>
              <a:t>2020</a:t>
            </a:r>
            <a:endParaRPr lang="fr-FR" dirty="0"/>
          </a:p>
        </p:txBody>
      </p:sp>
      <p:sp>
        <p:nvSpPr>
          <p:cNvPr id="5" name="Espace réservé du pied de page 4">
            <a:extLst>
              <a:ext uri="{FF2B5EF4-FFF2-40B4-BE49-F238E27FC236}">
                <a16:creationId xmlns:a16="http://schemas.microsoft.com/office/drawing/2014/main" id="{8D2B6EC1-4F4B-47F8-BB5A-5CAD1B3EECB5}"/>
              </a:ext>
            </a:extLst>
          </p:cNvPr>
          <p:cNvSpPr>
            <a:spLocks noGrp="1"/>
          </p:cNvSpPr>
          <p:nvPr>
            <p:ph type="ftr" sz="quarter" idx="11"/>
          </p:nvPr>
        </p:nvSpPr>
        <p:spPr/>
        <p:txBody>
          <a:bodyPr/>
          <a:lstStyle/>
          <a:p>
            <a:r>
              <a:rPr lang="fr-FR"/>
              <a:t>IREMA – CD 94 – PMI – CPEF – Les addictions liées aux substances psychoactives</a:t>
            </a:r>
            <a:endParaRPr lang="fr-FR" dirty="0"/>
          </a:p>
        </p:txBody>
      </p:sp>
      <p:sp>
        <p:nvSpPr>
          <p:cNvPr id="6" name="Espace réservé du numéro de diapositive 5">
            <a:extLst>
              <a:ext uri="{FF2B5EF4-FFF2-40B4-BE49-F238E27FC236}">
                <a16:creationId xmlns:a16="http://schemas.microsoft.com/office/drawing/2014/main" id="{172DA263-8D1E-4230-B78A-D2D18656FBED}"/>
              </a:ext>
            </a:extLst>
          </p:cNvPr>
          <p:cNvSpPr>
            <a:spLocks noGrp="1"/>
          </p:cNvSpPr>
          <p:nvPr>
            <p:ph type="sldNum" sz="quarter" idx="12"/>
          </p:nvPr>
        </p:nvSpPr>
        <p:spPr/>
        <p:txBody>
          <a:bodyPr/>
          <a:lstStyle/>
          <a:p>
            <a:fld id="{5530D0DC-CD4E-4C8A-B400-1BEAD0156FC1}" type="slidenum">
              <a:rPr lang="fr-FR" smtClean="0"/>
              <a:t>‹N°›</a:t>
            </a:fld>
            <a:endParaRPr lang="fr-FR" dirty="0"/>
          </a:p>
        </p:txBody>
      </p:sp>
    </p:spTree>
    <p:extLst>
      <p:ext uri="{BB962C8B-B14F-4D97-AF65-F5344CB8AC3E}">
        <p14:creationId xmlns:p14="http://schemas.microsoft.com/office/powerpoint/2010/main" val="1546777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01F405-3014-46B8-B506-E621586C3152}"/>
              </a:ext>
            </a:extLst>
          </p:cNvPr>
          <p:cNvSpPr>
            <a:spLocks noGrp="1"/>
          </p:cNvSpPr>
          <p:nvPr>
            <p:ph type="title"/>
          </p:nvPr>
        </p:nvSpPr>
        <p:spPr>
          <a:xfrm>
            <a:off x="831850" y="1709738"/>
            <a:ext cx="10515600" cy="2852737"/>
          </a:xfrm>
        </p:spPr>
        <p:txBody>
          <a:bodyPr anchor="b"/>
          <a:lstStyle>
            <a:lvl1pPr>
              <a:defRPr sz="6000"/>
            </a:lvl1pPr>
          </a:lstStyle>
          <a:p>
            <a:r>
              <a:rPr lang="fr-FR" dirty="0"/>
              <a:t>Modifiez le style du titre</a:t>
            </a:r>
          </a:p>
        </p:txBody>
      </p:sp>
      <p:sp>
        <p:nvSpPr>
          <p:cNvPr id="3" name="Espace réservé du texte 2">
            <a:extLst>
              <a:ext uri="{FF2B5EF4-FFF2-40B4-BE49-F238E27FC236}">
                <a16:creationId xmlns:a16="http://schemas.microsoft.com/office/drawing/2014/main" id="{86C3D662-BCC5-40D1-B29B-188E21CBAD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
        <p:nvSpPr>
          <p:cNvPr id="4" name="Espace réservé de la date 3">
            <a:extLst>
              <a:ext uri="{FF2B5EF4-FFF2-40B4-BE49-F238E27FC236}">
                <a16:creationId xmlns:a16="http://schemas.microsoft.com/office/drawing/2014/main" id="{BC132FC6-4DF9-4EB9-BFEF-3315BC8F7E2A}"/>
              </a:ext>
            </a:extLst>
          </p:cNvPr>
          <p:cNvSpPr>
            <a:spLocks noGrp="1"/>
          </p:cNvSpPr>
          <p:nvPr>
            <p:ph type="dt" sz="half" idx="10"/>
          </p:nvPr>
        </p:nvSpPr>
        <p:spPr/>
        <p:txBody>
          <a:bodyPr/>
          <a:lstStyle/>
          <a:p>
            <a:r>
              <a:rPr lang="fr-FR"/>
              <a:t>2020</a:t>
            </a:r>
            <a:endParaRPr lang="fr-FR" dirty="0"/>
          </a:p>
        </p:txBody>
      </p:sp>
      <p:sp>
        <p:nvSpPr>
          <p:cNvPr id="5" name="Espace réservé du pied de page 4">
            <a:extLst>
              <a:ext uri="{FF2B5EF4-FFF2-40B4-BE49-F238E27FC236}">
                <a16:creationId xmlns:a16="http://schemas.microsoft.com/office/drawing/2014/main" id="{AFD6B7F9-2867-41A0-B7BA-3EDEE282249E}"/>
              </a:ext>
            </a:extLst>
          </p:cNvPr>
          <p:cNvSpPr>
            <a:spLocks noGrp="1"/>
          </p:cNvSpPr>
          <p:nvPr>
            <p:ph type="ftr" sz="quarter" idx="11"/>
          </p:nvPr>
        </p:nvSpPr>
        <p:spPr/>
        <p:txBody>
          <a:bodyPr/>
          <a:lstStyle/>
          <a:p>
            <a:r>
              <a:rPr lang="fr-FR"/>
              <a:t>IREMA – CD 94 – PMI – CPEF – Les addictions liées aux substances psychoactives</a:t>
            </a:r>
            <a:endParaRPr lang="fr-FR" dirty="0"/>
          </a:p>
        </p:txBody>
      </p:sp>
      <p:sp>
        <p:nvSpPr>
          <p:cNvPr id="6" name="Espace réservé du numéro de diapositive 5">
            <a:extLst>
              <a:ext uri="{FF2B5EF4-FFF2-40B4-BE49-F238E27FC236}">
                <a16:creationId xmlns:a16="http://schemas.microsoft.com/office/drawing/2014/main" id="{19E98067-EDEC-47CA-8193-BCB370EED100}"/>
              </a:ext>
            </a:extLst>
          </p:cNvPr>
          <p:cNvSpPr>
            <a:spLocks noGrp="1"/>
          </p:cNvSpPr>
          <p:nvPr>
            <p:ph type="sldNum" sz="quarter" idx="12"/>
          </p:nvPr>
        </p:nvSpPr>
        <p:spPr/>
        <p:txBody>
          <a:bodyPr/>
          <a:lstStyle/>
          <a:p>
            <a:fld id="{5530D0DC-CD4E-4C8A-B400-1BEAD0156FC1}" type="slidenum">
              <a:rPr lang="fr-FR" smtClean="0"/>
              <a:t>‹N°›</a:t>
            </a:fld>
            <a:endParaRPr lang="fr-FR" dirty="0"/>
          </a:p>
        </p:txBody>
      </p:sp>
    </p:spTree>
    <p:extLst>
      <p:ext uri="{BB962C8B-B14F-4D97-AF65-F5344CB8AC3E}">
        <p14:creationId xmlns:p14="http://schemas.microsoft.com/office/powerpoint/2010/main" val="2040663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A4D82C-5455-4A6B-B7FD-6BFDE7A266B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0B7D26F-1D78-4C9C-959D-44DAAD6C0FF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388A2BE-DE17-4300-9559-0F2243D8D81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31D46C7-4013-4354-84F8-B71DB9B47375}"/>
              </a:ext>
            </a:extLst>
          </p:cNvPr>
          <p:cNvSpPr>
            <a:spLocks noGrp="1"/>
          </p:cNvSpPr>
          <p:nvPr>
            <p:ph type="dt" sz="half" idx="10"/>
          </p:nvPr>
        </p:nvSpPr>
        <p:spPr/>
        <p:txBody>
          <a:bodyPr/>
          <a:lstStyle/>
          <a:p>
            <a:r>
              <a:rPr lang="fr-FR"/>
              <a:t>2020</a:t>
            </a:r>
            <a:endParaRPr lang="fr-FR" dirty="0"/>
          </a:p>
        </p:txBody>
      </p:sp>
      <p:sp>
        <p:nvSpPr>
          <p:cNvPr id="6" name="Espace réservé du pied de page 5">
            <a:extLst>
              <a:ext uri="{FF2B5EF4-FFF2-40B4-BE49-F238E27FC236}">
                <a16:creationId xmlns:a16="http://schemas.microsoft.com/office/drawing/2014/main" id="{F7155510-8352-4DA1-B500-8BB615DB021A}"/>
              </a:ext>
            </a:extLst>
          </p:cNvPr>
          <p:cNvSpPr>
            <a:spLocks noGrp="1"/>
          </p:cNvSpPr>
          <p:nvPr>
            <p:ph type="ftr" sz="quarter" idx="11"/>
          </p:nvPr>
        </p:nvSpPr>
        <p:spPr/>
        <p:txBody>
          <a:bodyPr/>
          <a:lstStyle/>
          <a:p>
            <a:r>
              <a:rPr lang="fr-FR"/>
              <a:t>IREMA – CD 94 – PMI – CPEF – Les addictions liées aux substances psychoactives</a:t>
            </a:r>
            <a:endParaRPr lang="fr-FR" dirty="0"/>
          </a:p>
        </p:txBody>
      </p:sp>
      <p:sp>
        <p:nvSpPr>
          <p:cNvPr id="7" name="Espace réservé du numéro de diapositive 6">
            <a:extLst>
              <a:ext uri="{FF2B5EF4-FFF2-40B4-BE49-F238E27FC236}">
                <a16:creationId xmlns:a16="http://schemas.microsoft.com/office/drawing/2014/main" id="{906CAAF7-A320-4D61-8C2A-D6FCDAC975E8}"/>
              </a:ext>
            </a:extLst>
          </p:cNvPr>
          <p:cNvSpPr>
            <a:spLocks noGrp="1"/>
          </p:cNvSpPr>
          <p:nvPr>
            <p:ph type="sldNum" sz="quarter" idx="12"/>
          </p:nvPr>
        </p:nvSpPr>
        <p:spPr/>
        <p:txBody>
          <a:bodyPr/>
          <a:lstStyle/>
          <a:p>
            <a:fld id="{5530D0DC-CD4E-4C8A-B400-1BEAD0156FC1}" type="slidenum">
              <a:rPr lang="fr-FR" smtClean="0"/>
              <a:t>‹N°›</a:t>
            </a:fld>
            <a:endParaRPr lang="fr-FR" dirty="0"/>
          </a:p>
        </p:txBody>
      </p:sp>
    </p:spTree>
    <p:extLst>
      <p:ext uri="{BB962C8B-B14F-4D97-AF65-F5344CB8AC3E}">
        <p14:creationId xmlns:p14="http://schemas.microsoft.com/office/powerpoint/2010/main" val="734370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B31EA3-E8CA-4C02-B9F9-6B580D0470F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E926DD8-F88A-45F4-97C3-AD0E2EA65E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AE2F027-D5B3-4806-A29C-86C8369C89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1CC2CD1-F572-4C9D-BECF-6F2D942824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8E51E69-7107-408D-89E0-23639BCA48D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05ECC34-03D4-4A09-A68A-08BF4536EC70}"/>
              </a:ext>
            </a:extLst>
          </p:cNvPr>
          <p:cNvSpPr>
            <a:spLocks noGrp="1"/>
          </p:cNvSpPr>
          <p:nvPr>
            <p:ph type="dt" sz="half" idx="10"/>
          </p:nvPr>
        </p:nvSpPr>
        <p:spPr/>
        <p:txBody>
          <a:bodyPr/>
          <a:lstStyle/>
          <a:p>
            <a:r>
              <a:rPr lang="fr-FR"/>
              <a:t>2020</a:t>
            </a:r>
            <a:endParaRPr lang="fr-FR" dirty="0"/>
          </a:p>
        </p:txBody>
      </p:sp>
      <p:sp>
        <p:nvSpPr>
          <p:cNvPr id="8" name="Espace réservé du pied de page 7">
            <a:extLst>
              <a:ext uri="{FF2B5EF4-FFF2-40B4-BE49-F238E27FC236}">
                <a16:creationId xmlns:a16="http://schemas.microsoft.com/office/drawing/2014/main" id="{1695B999-175C-4738-80A4-4B049336B414}"/>
              </a:ext>
            </a:extLst>
          </p:cNvPr>
          <p:cNvSpPr>
            <a:spLocks noGrp="1"/>
          </p:cNvSpPr>
          <p:nvPr>
            <p:ph type="ftr" sz="quarter" idx="11"/>
          </p:nvPr>
        </p:nvSpPr>
        <p:spPr/>
        <p:txBody>
          <a:bodyPr/>
          <a:lstStyle/>
          <a:p>
            <a:r>
              <a:rPr lang="fr-FR"/>
              <a:t>IREMA – CD 94 – PMI – CPEF – Les addictions liées aux substances psychoactives</a:t>
            </a:r>
            <a:endParaRPr lang="fr-FR" dirty="0"/>
          </a:p>
        </p:txBody>
      </p:sp>
      <p:sp>
        <p:nvSpPr>
          <p:cNvPr id="9" name="Espace réservé du numéro de diapositive 8">
            <a:extLst>
              <a:ext uri="{FF2B5EF4-FFF2-40B4-BE49-F238E27FC236}">
                <a16:creationId xmlns:a16="http://schemas.microsoft.com/office/drawing/2014/main" id="{0023D3B0-AF52-412B-AA5B-C0625213679E}"/>
              </a:ext>
            </a:extLst>
          </p:cNvPr>
          <p:cNvSpPr>
            <a:spLocks noGrp="1"/>
          </p:cNvSpPr>
          <p:nvPr>
            <p:ph type="sldNum" sz="quarter" idx="12"/>
          </p:nvPr>
        </p:nvSpPr>
        <p:spPr/>
        <p:txBody>
          <a:bodyPr/>
          <a:lstStyle/>
          <a:p>
            <a:fld id="{5530D0DC-CD4E-4C8A-B400-1BEAD0156FC1}" type="slidenum">
              <a:rPr lang="fr-FR" smtClean="0"/>
              <a:t>‹N°›</a:t>
            </a:fld>
            <a:endParaRPr lang="fr-FR" dirty="0"/>
          </a:p>
        </p:txBody>
      </p:sp>
    </p:spTree>
    <p:extLst>
      <p:ext uri="{BB962C8B-B14F-4D97-AF65-F5344CB8AC3E}">
        <p14:creationId xmlns:p14="http://schemas.microsoft.com/office/powerpoint/2010/main" val="2046841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E37EEB-C4A8-4014-8D8D-CEC7DC5546D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591118C-D3D3-499C-9B7F-219DDACB1304}"/>
              </a:ext>
            </a:extLst>
          </p:cNvPr>
          <p:cNvSpPr>
            <a:spLocks noGrp="1"/>
          </p:cNvSpPr>
          <p:nvPr>
            <p:ph type="dt" sz="half" idx="10"/>
          </p:nvPr>
        </p:nvSpPr>
        <p:spPr/>
        <p:txBody>
          <a:bodyPr/>
          <a:lstStyle/>
          <a:p>
            <a:r>
              <a:rPr lang="fr-FR"/>
              <a:t>2020</a:t>
            </a:r>
            <a:endParaRPr lang="fr-FR" dirty="0"/>
          </a:p>
        </p:txBody>
      </p:sp>
      <p:sp>
        <p:nvSpPr>
          <p:cNvPr id="4" name="Espace réservé du pied de page 3">
            <a:extLst>
              <a:ext uri="{FF2B5EF4-FFF2-40B4-BE49-F238E27FC236}">
                <a16:creationId xmlns:a16="http://schemas.microsoft.com/office/drawing/2014/main" id="{B15F4F0E-10DA-4ECA-825F-862401A0F127}"/>
              </a:ext>
            </a:extLst>
          </p:cNvPr>
          <p:cNvSpPr>
            <a:spLocks noGrp="1"/>
          </p:cNvSpPr>
          <p:nvPr>
            <p:ph type="ftr" sz="quarter" idx="11"/>
          </p:nvPr>
        </p:nvSpPr>
        <p:spPr/>
        <p:txBody>
          <a:bodyPr/>
          <a:lstStyle/>
          <a:p>
            <a:r>
              <a:rPr lang="fr-FR"/>
              <a:t>IREMA – CD 94 – PMI – CPEF – Les addictions liées aux substances psychoactives</a:t>
            </a:r>
            <a:endParaRPr lang="fr-FR" dirty="0"/>
          </a:p>
        </p:txBody>
      </p:sp>
      <p:sp>
        <p:nvSpPr>
          <p:cNvPr id="5" name="Espace réservé du numéro de diapositive 4">
            <a:extLst>
              <a:ext uri="{FF2B5EF4-FFF2-40B4-BE49-F238E27FC236}">
                <a16:creationId xmlns:a16="http://schemas.microsoft.com/office/drawing/2014/main" id="{7F35CE6E-5F93-4B57-ACBF-2F3B226BE3A2}"/>
              </a:ext>
            </a:extLst>
          </p:cNvPr>
          <p:cNvSpPr>
            <a:spLocks noGrp="1"/>
          </p:cNvSpPr>
          <p:nvPr>
            <p:ph type="sldNum" sz="quarter" idx="12"/>
          </p:nvPr>
        </p:nvSpPr>
        <p:spPr/>
        <p:txBody>
          <a:bodyPr/>
          <a:lstStyle/>
          <a:p>
            <a:fld id="{5530D0DC-CD4E-4C8A-B400-1BEAD0156FC1}" type="slidenum">
              <a:rPr lang="fr-FR" smtClean="0"/>
              <a:t>‹N°›</a:t>
            </a:fld>
            <a:endParaRPr lang="fr-FR" dirty="0"/>
          </a:p>
        </p:txBody>
      </p:sp>
    </p:spTree>
    <p:extLst>
      <p:ext uri="{BB962C8B-B14F-4D97-AF65-F5344CB8AC3E}">
        <p14:creationId xmlns:p14="http://schemas.microsoft.com/office/powerpoint/2010/main" val="1180111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D12C398-5797-4DB1-A605-1B1BA765025D}"/>
              </a:ext>
            </a:extLst>
          </p:cNvPr>
          <p:cNvSpPr>
            <a:spLocks noGrp="1"/>
          </p:cNvSpPr>
          <p:nvPr>
            <p:ph type="dt" sz="half" idx="10"/>
          </p:nvPr>
        </p:nvSpPr>
        <p:spPr/>
        <p:txBody>
          <a:bodyPr/>
          <a:lstStyle/>
          <a:p>
            <a:r>
              <a:rPr lang="fr-FR"/>
              <a:t>2020</a:t>
            </a:r>
            <a:endParaRPr lang="fr-FR" dirty="0"/>
          </a:p>
        </p:txBody>
      </p:sp>
      <p:sp>
        <p:nvSpPr>
          <p:cNvPr id="3" name="Espace réservé du pied de page 2">
            <a:extLst>
              <a:ext uri="{FF2B5EF4-FFF2-40B4-BE49-F238E27FC236}">
                <a16:creationId xmlns:a16="http://schemas.microsoft.com/office/drawing/2014/main" id="{D04EE7F8-3F8E-4816-969C-C231F349D044}"/>
              </a:ext>
            </a:extLst>
          </p:cNvPr>
          <p:cNvSpPr>
            <a:spLocks noGrp="1"/>
          </p:cNvSpPr>
          <p:nvPr>
            <p:ph type="ftr" sz="quarter" idx="11"/>
          </p:nvPr>
        </p:nvSpPr>
        <p:spPr/>
        <p:txBody>
          <a:bodyPr/>
          <a:lstStyle/>
          <a:p>
            <a:r>
              <a:rPr lang="fr-FR"/>
              <a:t>IREMA – CD 94 – PMI – CPEF – Les addictions liées aux substances psychoactives</a:t>
            </a:r>
            <a:endParaRPr lang="fr-FR" dirty="0"/>
          </a:p>
        </p:txBody>
      </p:sp>
      <p:sp>
        <p:nvSpPr>
          <p:cNvPr id="4" name="Espace réservé du numéro de diapositive 3">
            <a:extLst>
              <a:ext uri="{FF2B5EF4-FFF2-40B4-BE49-F238E27FC236}">
                <a16:creationId xmlns:a16="http://schemas.microsoft.com/office/drawing/2014/main" id="{042DBE4F-46A2-4FA3-9C5F-159D5B32045A}"/>
              </a:ext>
            </a:extLst>
          </p:cNvPr>
          <p:cNvSpPr>
            <a:spLocks noGrp="1"/>
          </p:cNvSpPr>
          <p:nvPr>
            <p:ph type="sldNum" sz="quarter" idx="12"/>
          </p:nvPr>
        </p:nvSpPr>
        <p:spPr/>
        <p:txBody>
          <a:bodyPr/>
          <a:lstStyle/>
          <a:p>
            <a:fld id="{5530D0DC-CD4E-4C8A-B400-1BEAD0156FC1}" type="slidenum">
              <a:rPr lang="fr-FR" smtClean="0"/>
              <a:t>‹N°›</a:t>
            </a:fld>
            <a:endParaRPr lang="fr-FR" dirty="0"/>
          </a:p>
        </p:txBody>
      </p:sp>
    </p:spTree>
    <p:extLst>
      <p:ext uri="{BB962C8B-B14F-4D97-AF65-F5344CB8AC3E}">
        <p14:creationId xmlns:p14="http://schemas.microsoft.com/office/powerpoint/2010/main" val="3202145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4B955D-06E7-4122-9C6A-762CC178663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45EFE6E-8DE1-478C-ACB5-9F787B5DEF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F60338D-C617-454C-99D1-595D178EF8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D515EE0-99E1-4EFA-ADDC-54F23C395FE1}"/>
              </a:ext>
            </a:extLst>
          </p:cNvPr>
          <p:cNvSpPr>
            <a:spLocks noGrp="1"/>
          </p:cNvSpPr>
          <p:nvPr>
            <p:ph type="dt" sz="half" idx="10"/>
          </p:nvPr>
        </p:nvSpPr>
        <p:spPr/>
        <p:txBody>
          <a:bodyPr/>
          <a:lstStyle/>
          <a:p>
            <a:r>
              <a:rPr lang="fr-FR"/>
              <a:t>2020</a:t>
            </a:r>
            <a:endParaRPr lang="fr-FR" dirty="0"/>
          </a:p>
        </p:txBody>
      </p:sp>
      <p:sp>
        <p:nvSpPr>
          <p:cNvPr id="6" name="Espace réservé du pied de page 5">
            <a:extLst>
              <a:ext uri="{FF2B5EF4-FFF2-40B4-BE49-F238E27FC236}">
                <a16:creationId xmlns:a16="http://schemas.microsoft.com/office/drawing/2014/main" id="{0EC7F50E-A313-4A5A-AB90-CD282318050A}"/>
              </a:ext>
            </a:extLst>
          </p:cNvPr>
          <p:cNvSpPr>
            <a:spLocks noGrp="1"/>
          </p:cNvSpPr>
          <p:nvPr>
            <p:ph type="ftr" sz="quarter" idx="11"/>
          </p:nvPr>
        </p:nvSpPr>
        <p:spPr/>
        <p:txBody>
          <a:bodyPr/>
          <a:lstStyle/>
          <a:p>
            <a:r>
              <a:rPr lang="fr-FR"/>
              <a:t>IREMA – CD 94 – PMI – CPEF – Les addictions liées aux substances psychoactives</a:t>
            </a:r>
            <a:endParaRPr lang="fr-FR" dirty="0"/>
          </a:p>
        </p:txBody>
      </p:sp>
      <p:sp>
        <p:nvSpPr>
          <p:cNvPr id="7" name="Espace réservé du numéro de diapositive 6">
            <a:extLst>
              <a:ext uri="{FF2B5EF4-FFF2-40B4-BE49-F238E27FC236}">
                <a16:creationId xmlns:a16="http://schemas.microsoft.com/office/drawing/2014/main" id="{4DA2A7A8-662B-4BC2-8B71-77D0D8EE0831}"/>
              </a:ext>
            </a:extLst>
          </p:cNvPr>
          <p:cNvSpPr>
            <a:spLocks noGrp="1"/>
          </p:cNvSpPr>
          <p:nvPr>
            <p:ph type="sldNum" sz="quarter" idx="12"/>
          </p:nvPr>
        </p:nvSpPr>
        <p:spPr/>
        <p:txBody>
          <a:bodyPr/>
          <a:lstStyle/>
          <a:p>
            <a:fld id="{5530D0DC-CD4E-4C8A-B400-1BEAD0156FC1}" type="slidenum">
              <a:rPr lang="fr-FR" smtClean="0"/>
              <a:t>‹N°›</a:t>
            </a:fld>
            <a:endParaRPr lang="fr-FR" dirty="0"/>
          </a:p>
        </p:txBody>
      </p:sp>
    </p:spTree>
    <p:extLst>
      <p:ext uri="{BB962C8B-B14F-4D97-AF65-F5344CB8AC3E}">
        <p14:creationId xmlns:p14="http://schemas.microsoft.com/office/powerpoint/2010/main" val="2813680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4FDF8A-687E-4EBB-A650-BF9091D6DCB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2C9AEE9-FC73-4648-BD73-04B0540D41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7A957EF1-5E7D-4F81-9EA2-AE20DF9536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05D6EB1-1B72-4105-A4D9-F72E0A6A5C96}"/>
              </a:ext>
            </a:extLst>
          </p:cNvPr>
          <p:cNvSpPr>
            <a:spLocks noGrp="1"/>
          </p:cNvSpPr>
          <p:nvPr>
            <p:ph type="dt" sz="half" idx="10"/>
          </p:nvPr>
        </p:nvSpPr>
        <p:spPr/>
        <p:txBody>
          <a:bodyPr/>
          <a:lstStyle/>
          <a:p>
            <a:r>
              <a:rPr lang="fr-FR"/>
              <a:t>2020</a:t>
            </a:r>
            <a:endParaRPr lang="fr-FR" dirty="0"/>
          </a:p>
        </p:txBody>
      </p:sp>
      <p:sp>
        <p:nvSpPr>
          <p:cNvPr id="6" name="Espace réservé du pied de page 5">
            <a:extLst>
              <a:ext uri="{FF2B5EF4-FFF2-40B4-BE49-F238E27FC236}">
                <a16:creationId xmlns:a16="http://schemas.microsoft.com/office/drawing/2014/main" id="{72DA1345-2900-4D25-9201-1AFAD1503720}"/>
              </a:ext>
            </a:extLst>
          </p:cNvPr>
          <p:cNvSpPr>
            <a:spLocks noGrp="1"/>
          </p:cNvSpPr>
          <p:nvPr>
            <p:ph type="ftr" sz="quarter" idx="11"/>
          </p:nvPr>
        </p:nvSpPr>
        <p:spPr/>
        <p:txBody>
          <a:bodyPr/>
          <a:lstStyle/>
          <a:p>
            <a:r>
              <a:rPr lang="fr-FR"/>
              <a:t>IREMA – CD 94 – PMI – CPEF – Les addictions liées aux substances psychoactives</a:t>
            </a:r>
            <a:endParaRPr lang="fr-FR" dirty="0"/>
          </a:p>
        </p:txBody>
      </p:sp>
      <p:sp>
        <p:nvSpPr>
          <p:cNvPr id="7" name="Espace réservé du numéro de diapositive 6">
            <a:extLst>
              <a:ext uri="{FF2B5EF4-FFF2-40B4-BE49-F238E27FC236}">
                <a16:creationId xmlns:a16="http://schemas.microsoft.com/office/drawing/2014/main" id="{E23D8C09-B730-438D-871F-CBC3912F4469}"/>
              </a:ext>
            </a:extLst>
          </p:cNvPr>
          <p:cNvSpPr>
            <a:spLocks noGrp="1"/>
          </p:cNvSpPr>
          <p:nvPr>
            <p:ph type="sldNum" sz="quarter" idx="12"/>
          </p:nvPr>
        </p:nvSpPr>
        <p:spPr/>
        <p:txBody>
          <a:bodyPr/>
          <a:lstStyle/>
          <a:p>
            <a:fld id="{5530D0DC-CD4E-4C8A-B400-1BEAD0156FC1}" type="slidenum">
              <a:rPr lang="fr-FR" smtClean="0"/>
              <a:t>‹N°›</a:t>
            </a:fld>
            <a:endParaRPr lang="fr-FR" dirty="0"/>
          </a:p>
        </p:txBody>
      </p:sp>
    </p:spTree>
    <p:extLst>
      <p:ext uri="{BB962C8B-B14F-4D97-AF65-F5344CB8AC3E}">
        <p14:creationId xmlns:p14="http://schemas.microsoft.com/office/powerpoint/2010/main" val="900290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A529C97-1006-4599-8953-BF2B3BEF40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80C9DBC-679D-4E7F-B3AC-87E64AE687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46AC829-C746-4FD7-A591-8D39A8A51B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2020</a:t>
            </a:r>
            <a:endParaRPr lang="fr-FR" dirty="0"/>
          </a:p>
        </p:txBody>
      </p:sp>
      <p:sp>
        <p:nvSpPr>
          <p:cNvPr id="5" name="Espace réservé du pied de page 4">
            <a:extLst>
              <a:ext uri="{FF2B5EF4-FFF2-40B4-BE49-F238E27FC236}">
                <a16:creationId xmlns:a16="http://schemas.microsoft.com/office/drawing/2014/main" id="{B18BDD50-3E69-4DEF-B664-ED8B804C9D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IREMA – CD 94 – PMI – CPEF – Les addictions liées aux substances psychoactives</a:t>
            </a:r>
            <a:endParaRPr lang="fr-FR" dirty="0"/>
          </a:p>
        </p:txBody>
      </p:sp>
      <p:sp>
        <p:nvSpPr>
          <p:cNvPr id="6" name="Espace réservé du numéro de diapositive 5">
            <a:extLst>
              <a:ext uri="{FF2B5EF4-FFF2-40B4-BE49-F238E27FC236}">
                <a16:creationId xmlns:a16="http://schemas.microsoft.com/office/drawing/2014/main" id="{5B86457D-71D2-4E15-80D8-006885770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30D0DC-CD4E-4C8A-B400-1BEAD0156FC1}" type="slidenum">
              <a:rPr lang="fr-FR" smtClean="0"/>
              <a:t>‹N°›</a:t>
            </a:fld>
            <a:endParaRPr lang="fr-FR" dirty="0"/>
          </a:p>
        </p:txBody>
      </p:sp>
    </p:spTree>
    <p:extLst>
      <p:ext uri="{BB962C8B-B14F-4D97-AF65-F5344CB8AC3E}">
        <p14:creationId xmlns:p14="http://schemas.microsoft.com/office/powerpoint/2010/main" val="3027909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1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1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14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148.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57.sv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0.sv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65.sv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209.xml.rels><?xml version="1.0" encoding="UTF-8" standalone="yes"?>
<Relationships xmlns="http://schemas.openxmlformats.org/package/2006/relationships"><Relationship Id="rId3" Type="http://schemas.openxmlformats.org/officeDocument/2006/relationships/image" Target="../media/image177.sv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77.sv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67.png"/><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23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5" Type="http://schemas.openxmlformats.org/officeDocument/2006/relationships/image" Target="../media/image194.png"/><Relationship Id="rId4" Type="http://schemas.openxmlformats.org/officeDocument/2006/relationships/hyperlink" Target="https://www.1000-premiers-jours.fr/fr" TargetMode="External"/></Relationships>
</file>

<file path=ppt/slides/_rels/slide23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23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8" Type="http://schemas.openxmlformats.org/officeDocument/2006/relationships/hyperlink" Target="https://selfservice.santepubliquefrance.fr/sservice/login/inicioAction.do" TargetMode="External"/><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213.jpeg"/><Relationship Id="rId5" Type="http://schemas.openxmlformats.org/officeDocument/2006/relationships/image" Target="../media/image212.png"/><Relationship Id="rId4" Type="http://schemas.openxmlformats.org/officeDocument/2006/relationships/image" Target="../media/image211.png"/></Relationships>
</file>

<file path=ppt/slides/_rels/slide244.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219.sv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21.sv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23.sv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sv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Nicolas%20Bonnet\Desktop\Kesslers%20Knigge%20-%2010%20Drogen%20-%20beim%20Autofahren.wmv" TargetMode="External"/><Relationship Id="rId1" Type="http://schemas.microsoft.com/office/2007/relationships/media" Target="file:///C:\Users\Nicolas%20Bonnet\Desktop\Kesslers%20Knigge%20-%2010%20Drogen%20-%20beim%20Autofahren.wmv" TargetMode="External"/><Relationship Id="rId5" Type="http://schemas.openxmlformats.org/officeDocument/2006/relationships/image" Target="../media/image50.png"/><Relationship Id="rId4" Type="http://schemas.openxmlformats.org/officeDocument/2006/relationships/notesSlide" Target="../notesSlides/notesSlide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oleObject" Target="../embeddings/oleObject3.bin"/><Relationship Id="rId1" Type="http://schemas.openxmlformats.org/officeDocument/2006/relationships/slideLayout" Target="../slideLayouts/slideLayout12.x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9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6ADB8C-CC24-42A0-BF20-5B321D4021C0}"/>
              </a:ext>
            </a:extLst>
          </p:cNvPr>
          <p:cNvSpPr>
            <a:spLocks noGrp="1"/>
          </p:cNvSpPr>
          <p:nvPr>
            <p:ph type="ctrTitle"/>
          </p:nvPr>
        </p:nvSpPr>
        <p:spPr>
          <a:xfrm>
            <a:off x="1524000" y="1053494"/>
            <a:ext cx="9144000" cy="2932802"/>
          </a:xfrm>
        </p:spPr>
        <p:txBody>
          <a:bodyPr>
            <a:noAutofit/>
          </a:bodyPr>
          <a:lstStyle/>
          <a:p>
            <a:pPr algn="l"/>
            <a:r>
              <a:rPr lang="fr-FR" sz="4800" b="1" cap="all" dirty="0">
                <a:solidFill>
                  <a:srgbClr val="FF8363"/>
                </a:solidFill>
                <a:latin typeface="+mn-lt"/>
                <a:ea typeface="Verdana" panose="020B0604030504040204" pitchFamily="34" charset="0"/>
                <a:cs typeface="Verdana" panose="020B0604030504040204" pitchFamily="34" charset="0"/>
              </a:rPr>
              <a:t>Les addictions liées aux substances psychoactives </a:t>
            </a:r>
            <a:br>
              <a:rPr lang="fr-FR" sz="4800" b="1" cap="all" dirty="0">
                <a:solidFill>
                  <a:srgbClr val="FF8363"/>
                </a:solidFill>
                <a:latin typeface="+mn-lt"/>
                <a:ea typeface="Verdana" panose="020B0604030504040204" pitchFamily="34" charset="0"/>
                <a:cs typeface="Verdana" panose="020B0604030504040204" pitchFamily="34" charset="0"/>
              </a:rPr>
            </a:br>
            <a:br>
              <a:rPr lang="fr-FR" sz="4800" b="1" cap="all" dirty="0">
                <a:solidFill>
                  <a:srgbClr val="FF8363"/>
                </a:solidFill>
                <a:latin typeface="+mn-lt"/>
                <a:ea typeface="Verdana" panose="020B0604030504040204" pitchFamily="34" charset="0"/>
                <a:cs typeface="Verdana" panose="020B0604030504040204" pitchFamily="34" charset="0"/>
              </a:rPr>
            </a:br>
            <a:r>
              <a:rPr lang="fr-FR" sz="2800" b="1" dirty="0">
                <a:solidFill>
                  <a:srgbClr val="00354D"/>
                </a:solidFill>
                <a:latin typeface="+mn-lt"/>
                <a:ea typeface="Verdana" panose="020B0604030504040204" pitchFamily="34" charset="0"/>
                <a:cs typeface="Verdana" panose="020B0604030504040204" pitchFamily="34" charset="0"/>
              </a:rPr>
              <a:t>Faciliter le repérage des consommations à risque chez les personnes accueillies ou accompagnées en PMI et CPEF</a:t>
            </a:r>
          </a:p>
        </p:txBody>
      </p:sp>
      <p:sp>
        <p:nvSpPr>
          <p:cNvPr id="5" name="Rectangle 4">
            <a:extLst>
              <a:ext uri="{FF2B5EF4-FFF2-40B4-BE49-F238E27FC236}">
                <a16:creationId xmlns:a16="http://schemas.microsoft.com/office/drawing/2014/main" id="{22E71703-580C-874C-8D7A-21BBC1CAF22B}"/>
              </a:ext>
            </a:extLst>
          </p:cNvPr>
          <p:cNvSpPr/>
          <p:nvPr/>
        </p:nvSpPr>
        <p:spPr>
          <a:xfrm>
            <a:off x="1592990" y="4537376"/>
            <a:ext cx="9075001" cy="369332"/>
          </a:xfrm>
          <a:prstGeom prst="rect">
            <a:avLst/>
          </a:prstGeom>
          <a:solidFill>
            <a:srgbClr val="00354D"/>
          </a:solidFill>
        </p:spPr>
        <p:txBody>
          <a:bodyPr wrap="square">
            <a:spAutoFit/>
          </a:bodyPr>
          <a:lstStyle/>
          <a:p>
            <a:r>
              <a:rPr lang="fr-FR" dirty="0">
                <a:solidFill>
                  <a:schemeClr val="bg1"/>
                </a:solidFill>
                <a:highlight>
                  <a:srgbClr val="00354D"/>
                </a:highlight>
              </a:rPr>
              <a:t>Formation à destination des professionnels de PMI et CPEF – 2022 - 2023 </a:t>
            </a:r>
          </a:p>
        </p:txBody>
      </p:sp>
      <p:pic>
        <p:nvPicPr>
          <p:cNvPr id="10" name="Picture 9">
            <a:extLst>
              <a:ext uri="{FF2B5EF4-FFF2-40B4-BE49-F238E27FC236}">
                <a16:creationId xmlns:a16="http://schemas.microsoft.com/office/drawing/2014/main" id="{BDE77FB7-6CE0-B546-9F53-D0BF230652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39984" y="5796710"/>
            <a:ext cx="507627" cy="691154"/>
          </a:xfrm>
          <a:prstGeom prst="rect">
            <a:avLst/>
          </a:prstGeom>
        </p:spPr>
      </p:pic>
      <p:cxnSp>
        <p:nvCxnSpPr>
          <p:cNvPr id="12" name="Straight Connector 11">
            <a:extLst>
              <a:ext uri="{FF2B5EF4-FFF2-40B4-BE49-F238E27FC236}">
                <a16:creationId xmlns:a16="http://schemas.microsoft.com/office/drawing/2014/main" id="{2AD7F838-FF1A-FA45-A665-144F3CF6F2E6}"/>
              </a:ext>
            </a:extLst>
          </p:cNvPr>
          <p:cNvCxnSpPr/>
          <p:nvPr/>
        </p:nvCxnSpPr>
        <p:spPr>
          <a:xfrm>
            <a:off x="6096001" y="5796710"/>
            <a:ext cx="0" cy="69115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FF3EC384-AC25-A184-C5DA-69F453404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392" y="5876746"/>
            <a:ext cx="1116000" cy="531082"/>
          </a:xfrm>
          <a:prstGeom prst="rect">
            <a:avLst/>
          </a:prstGeom>
        </p:spPr>
      </p:pic>
    </p:spTree>
    <p:extLst>
      <p:ext uri="{BB962C8B-B14F-4D97-AF65-F5344CB8AC3E}">
        <p14:creationId xmlns:p14="http://schemas.microsoft.com/office/powerpoint/2010/main" val="1906969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Formation participative, collaborative</a:t>
            </a:r>
          </a:p>
        </p:txBody>
      </p:sp>
      <p:sp>
        <p:nvSpPr>
          <p:cNvPr id="3" name="Espace réservé du texte 2"/>
          <p:cNvSpPr>
            <a:spLocks noGrp="1"/>
          </p:cNvSpPr>
          <p:nvPr>
            <p:ph type="body" idx="1"/>
          </p:nvPr>
        </p:nvSpPr>
        <p:spPr/>
        <p:txBody>
          <a:bodyPr/>
          <a:lstStyle/>
          <a:p>
            <a:r>
              <a:rPr lang="fr-FR" dirty="0"/>
              <a:t>Learning by </a:t>
            </a:r>
            <a:r>
              <a:rPr lang="fr-FR" dirty="0" err="1"/>
              <a:t>doing</a:t>
            </a:r>
            <a:endParaRPr lang="fr-FR" dirty="0"/>
          </a:p>
        </p:txBody>
      </p:sp>
    </p:spTree>
    <p:extLst>
      <p:ext uri="{BB962C8B-B14F-4D97-AF65-F5344CB8AC3E}">
        <p14:creationId xmlns:p14="http://schemas.microsoft.com/office/powerpoint/2010/main" val="21821396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Mes documents\Plaisir\119-1926_IM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136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Mes documents\Plaisir\119-1928_IM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0"/>
            <a:ext cx="4474845" cy="5966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1112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Mes documents\Plaisir\119-1931_IM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85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Mes documents\Plaisir\119-1936_IM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3161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Mes documents\Plaisir\119-1939_IM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1986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A004DBA-5DD3-4C8E-A568-FF283769618A}"/>
              </a:ext>
            </a:extLst>
          </p:cNvPr>
          <p:cNvSpPr>
            <a:spLocks noGrp="1"/>
          </p:cNvSpPr>
          <p:nvPr>
            <p:ph type="title"/>
          </p:nvPr>
        </p:nvSpPr>
        <p:spPr/>
        <p:txBody>
          <a:bodyPr/>
          <a:lstStyle/>
          <a:p>
            <a:endParaRPr lang="fr-FR"/>
          </a:p>
        </p:txBody>
      </p:sp>
      <p:pic>
        <p:nvPicPr>
          <p:cNvPr id="7" name="Espace réservé du contenu 6">
            <a:extLst>
              <a:ext uri="{FF2B5EF4-FFF2-40B4-BE49-F238E27FC236}">
                <a16:creationId xmlns:a16="http://schemas.microsoft.com/office/drawing/2014/main" id="{FA317C4B-16A2-4D6D-9248-20237BA645A6}"/>
              </a:ext>
            </a:extLst>
          </p:cNvPr>
          <p:cNvPicPr>
            <a:picLocks noGrp="1" noChangeAspect="1"/>
          </p:cNvPicPr>
          <p:nvPr>
            <p:ph idx="1"/>
          </p:nvPr>
        </p:nvPicPr>
        <p:blipFill>
          <a:blip r:embed="rId2"/>
          <a:stretch>
            <a:fillRect/>
          </a:stretch>
        </p:blipFill>
        <p:spPr>
          <a:xfrm>
            <a:off x="243840" y="70093"/>
            <a:ext cx="11667744" cy="6718141"/>
          </a:xfrm>
        </p:spPr>
      </p:pic>
    </p:spTree>
    <p:extLst>
      <p:ext uri="{BB962C8B-B14F-4D97-AF65-F5344CB8AC3E}">
        <p14:creationId xmlns:p14="http://schemas.microsoft.com/office/powerpoint/2010/main" val="36056451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782" y="0"/>
            <a:ext cx="12044218" cy="6847926"/>
          </a:xfrm>
        </p:spPr>
      </p:pic>
    </p:spTree>
    <p:extLst>
      <p:ext uri="{BB962C8B-B14F-4D97-AF65-F5344CB8AC3E}">
        <p14:creationId xmlns:p14="http://schemas.microsoft.com/office/powerpoint/2010/main" val="17679697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8928" y="65448"/>
            <a:ext cx="10584872" cy="6615546"/>
          </a:xfrm>
        </p:spPr>
      </p:pic>
    </p:spTree>
    <p:extLst>
      <p:ext uri="{BB962C8B-B14F-4D97-AF65-F5344CB8AC3E}">
        <p14:creationId xmlns:p14="http://schemas.microsoft.com/office/powerpoint/2010/main" val="14404595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240965" y="0"/>
            <a:ext cx="7710069" cy="6858000"/>
          </a:xfrm>
          <a:prstGeom prst="rect">
            <a:avLst/>
          </a:prstGeom>
        </p:spPr>
      </p:pic>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pPr marL="0" indent="0">
              <a:buNone/>
            </a:pPr>
            <a:r>
              <a:rPr lang="fr-FR" dirty="0"/>
              <a:t> </a:t>
            </a:r>
          </a:p>
        </p:txBody>
      </p:sp>
    </p:spTree>
    <p:extLst>
      <p:ext uri="{BB962C8B-B14F-4D97-AF65-F5344CB8AC3E}">
        <p14:creationId xmlns:p14="http://schemas.microsoft.com/office/powerpoint/2010/main" val="11173758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10508C-4309-4D54-B4C4-759D8C7458F3}"/>
              </a:ext>
            </a:extLst>
          </p:cNvPr>
          <p:cNvSpPr>
            <a:spLocks noGrp="1"/>
          </p:cNvSpPr>
          <p:nvPr>
            <p:ph type="title"/>
          </p:nvPr>
        </p:nvSpPr>
        <p:spPr/>
        <p:txBody>
          <a:bodyPr/>
          <a:lstStyle/>
          <a:p>
            <a:r>
              <a:rPr lang="fr-FR" dirty="0"/>
              <a:t>Pharmacologie cannabinoïdes de synthèse</a:t>
            </a:r>
          </a:p>
        </p:txBody>
      </p:sp>
      <p:sp>
        <p:nvSpPr>
          <p:cNvPr id="3" name="Espace réservé du contenu 2">
            <a:extLst>
              <a:ext uri="{FF2B5EF4-FFF2-40B4-BE49-F238E27FC236}">
                <a16:creationId xmlns:a16="http://schemas.microsoft.com/office/drawing/2014/main" id="{97AEF878-9D26-4DAA-95A8-9611F806851E}"/>
              </a:ext>
            </a:extLst>
          </p:cNvPr>
          <p:cNvSpPr>
            <a:spLocks noGrp="1"/>
          </p:cNvSpPr>
          <p:nvPr>
            <p:ph idx="1"/>
          </p:nvPr>
        </p:nvSpPr>
        <p:spPr/>
        <p:txBody>
          <a:bodyPr>
            <a:normAutofit lnSpcReduction="10000"/>
          </a:bodyPr>
          <a:lstStyle/>
          <a:p>
            <a:r>
              <a:rPr lang="fr-FR" dirty="0"/>
              <a:t>Agonistes des récepteurs cannabinoïdes</a:t>
            </a:r>
          </a:p>
          <a:p>
            <a:endParaRPr lang="fr-FR" dirty="0"/>
          </a:p>
          <a:p>
            <a:r>
              <a:rPr lang="fr-FR" dirty="0"/>
              <a:t>Affinité pour les récepteurs CB1 supérieure à celles du THC et parfois très importante</a:t>
            </a:r>
          </a:p>
          <a:p>
            <a:endParaRPr lang="fr-FR" dirty="0"/>
          </a:p>
          <a:p>
            <a:r>
              <a:rPr lang="fr-FR" dirty="0"/>
              <a:t>Mélanges de plantes à fumer « </a:t>
            </a:r>
            <a:r>
              <a:rPr lang="fr-FR" dirty="0" err="1"/>
              <a:t>blends</a:t>
            </a:r>
            <a:r>
              <a:rPr lang="fr-FR" dirty="0"/>
              <a:t> » (= support végétal inerte pulvérisé par un ou plusieurs cannabinoïdes de synthèse)</a:t>
            </a:r>
          </a:p>
          <a:p>
            <a:pPr lvl="1"/>
            <a:r>
              <a:rPr lang="fr-FR" dirty="0"/>
              <a:t>« </a:t>
            </a:r>
            <a:r>
              <a:rPr lang="fr-FR" dirty="0" err="1"/>
              <a:t>spice</a:t>
            </a:r>
            <a:r>
              <a:rPr lang="fr-FR" dirty="0"/>
              <a:t> », « </a:t>
            </a:r>
            <a:r>
              <a:rPr lang="fr-FR" dirty="0" err="1"/>
              <a:t>herbal</a:t>
            </a:r>
            <a:r>
              <a:rPr lang="fr-FR" dirty="0"/>
              <a:t> </a:t>
            </a:r>
            <a:r>
              <a:rPr lang="fr-FR" dirty="0" err="1"/>
              <a:t>incense</a:t>
            </a:r>
            <a:r>
              <a:rPr lang="fr-FR" dirty="0"/>
              <a:t> », K2 et autres « black mamba »</a:t>
            </a:r>
          </a:p>
          <a:p>
            <a:pPr lvl="1"/>
            <a:r>
              <a:rPr lang="fr-FR" dirty="0" err="1"/>
              <a:t>Egalement</a:t>
            </a:r>
            <a:r>
              <a:rPr lang="fr-FR" dirty="0"/>
              <a:t> vendus sous forme de poudres : Pète ton crâne « PTC » ou Buddha </a:t>
            </a:r>
            <a:r>
              <a:rPr lang="fr-FR" dirty="0" err="1"/>
              <a:t>blue</a:t>
            </a:r>
            <a:endParaRPr lang="fr-FR" dirty="0"/>
          </a:p>
        </p:txBody>
      </p:sp>
    </p:spTree>
    <p:extLst>
      <p:ext uri="{BB962C8B-B14F-4D97-AF65-F5344CB8AC3E}">
        <p14:creationId xmlns:p14="http://schemas.microsoft.com/office/powerpoint/2010/main" val="5171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0055" y="-96693"/>
            <a:ext cx="10515600" cy="1325563"/>
          </a:xfrm>
        </p:spPr>
        <p:txBody>
          <a:bodyPr/>
          <a:lstStyle/>
          <a:p>
            <a:r>
              <a:rPr lang="fr-FR" dirty="0"/>
              <a:t>Pour se sentir bien…</a:t>
            </a:r>
          </a:p>
        </p:txBody>
      </p:sp>
      <p:sp>
        <p:nvSpPr>
          <p:cNvPr id="6" name="Espace réservé du contenu 5"/>
          <p:cNvSpPr>
            <a:spLocks noGrp="1"/>
          </p:cNvSpPr>
          <p:nvPr>
            <p:ph idx="1"/>
          </p:nvPr>
        </p:nvSpPr>
        <p:spPr>
          <a:xfrm>
            <a:off x="424873" y="1016000"/>
            <a:ext cx="10928927" cy="5160963"/>
          </a:xfrm>
        </p:spPr>
        <p:txBody>
          <a:bodyPr>
            <a:normAutofit fontScale="77500" lnSpcReduction="20000"/>
          </a:bodyPr>
          <a:lstStyle/>
          <a:p>
            <a:r>
              <a:rPr lang="fr-FR" dirty="0"/>
              <a:t>Implication demandée, accepter un certain degré de stress, sans se mettre en danger mais sortir un peu de sa zone de confort.</a:t>
            </a:r>
          </a:p>
          <a:p>
            <a:pPr lvl="2"/>
            <a:r>
              <a:rPr lang="fr-FR" i="1" dirty="0"/>
              <a:t>Tester le </a:t>
            </a:r>
            <a:r>
              <a:rPr lang="fr-FR" i="1" dirty="0" err="1"/>
              <a:t>Oup’s</a:t>
            </a:r>
            <a:r>
              <a:rPr lang="fr-FR" i="1" dirty="0"/>
              <a:t> (j’accepte de me tromper) et le « pourquoi pas » (j’accepte de me lancer)</a:t>
            </a:r>
            <a:endParaRPr lang="fr-FR" dirty="0"/>
          </a:p>
          <a:p>
            <a:pPr marL="0" indent="0">
              <a:buNone/>
            </a:pPr>
            <a:endParaRPr lang="fr-FR" dirty="0"/>
          </a:p>
          <a:p>
            <a:r>
              <a:rPr lang="fr-FR" dirty="0"/>
              <a:t>Respect des principes : </a:t>
            </a:r>
          </a:p>
          <a:p>
            <a:pPr lvl="1"/>
            <a:r>
              <a:rPr lang="fr-FR" dirty="0"/>
              <a:t>bienveillance </a:t>
            </a:r>
          </a:p>
          <a:p>
            <a:pPr lvl="1"/>
            <a:r>
              <a:rPr lang="fr-FR" dirty="0"/>
              <a:t>Prudence pour soi même </a:t>
            </a:r>
          </a:p>
          <a:p>
            <a:pPr lvl="1"/>
            <a:r>
              <a:rPr lang="fr-FR" dirty="0"/>
              <a:t>Pas de jugement</a:t>
            </a:r>
          </a:p>
          <a:p>
            <a:pPr lvl="1"/>
            <a:r>
              <a:rPr lang="fr-FR" dirty="0"/>
              <a:t>Confidentialité </a:t>
            </a:r>
          </a:p>
          <a:p>
            <a:pPr lvl="1"/>
            <a:r>
              <a:rPr lang="fr-FR" dirty="0"/>
              <a:t>Je passe….</a:t>
            </a:r>
          </a:p>
          <a:p>
            <a:pPr lvl="1"/>
            <a:endParaRPr lang="fr-FR" dirty="0"/>
          </a:p>
          <a:p>
            <a:r>
              <a:rPr lang="fr-FR" dirty="0"/>
              <a:t>Le parking à questions.</a:t>
            </a:r>
          </a:p>
          <a:p>
            <a:pPr lvl="1"/>
            <a:r>
              <a:rPr lang="fr-FR" dirty="0"/>
              <a:t>Afficher le post </a:t>
            </a:r>
            <a:r>
              <a:rPr lang="fr-FR" dirty="0" err="1"/>
              <a:t>it</a:t>
            </a:r>
            <a:r>
              <a:rPr lang="fr-FR" dirty="0"/>
              <a:t> sur un emplacement dédié : le parking à questions…</a:t>
            </a:r>
          </a:p>
          <a:p>
            <a:endParaRPr lang="fr-FR" dirty="0"/>
          </a:p>
          <a:p>
            <a:r>
              <a:rPr lang="fr-FR" dirty="0"/>
              <a:t> Pour s’entendre : Technique pour récupérer l’attention du groupe : </a:t>
            </a:r>
          </a:p>
          <a:p>
            <a:pPr lvl="1"/>
            <a:r>
              <a:rPr lang="fr-FR" dirty="0"/>
              <a:t>lever la main, demander aux participants de faire la même chose et de se taire en le faisant. </a:t>
            </a:r>
          </a:p>
          <a:p>
            <a:pPr lvl="1"/>
            <a:r>
              <a:rPr lang="fr-FR" dirty="0"/>
              <a:t>Le résultat est d’attirer le regard vers le formateur et d’obtenir le silence.</a:t>
            </a:r>
          </a:p>
          <a:p>
            <a:endParaRPr lang="fr-FR" dirty="0"/>
          </a:p>
          <a:p>
            <a:endParaRPr lang="fr-FR" dirty="0"/>
          </a:p>
        </p:txBody>
      </p:sp>
    </p:spTree>
    <p:extLst>
      <p:ext uri="{BB962C8B-B14F-4D97-AF65-F5344CB8AC3E}">
        <p14:creationId xmlns:p14="http://schemas.microsoft.com/office/powerpoint/2010/main" val="31780962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r>
              <a:rPr lang="fr-FR" dirty="0"/>
              <a:t>Peu d’information sur mode d’action et effets toxiques chez les humains.</a:t>
            </a:r>
          </a:p>
          <a:p>
            <a:r>
              <a:rPr lang="fr-FR" dirty="0"/>
              <a:t>Nombreuses intoxications graves et parfois même de décès.</a:t>
            </a:r>
          </a:p>
          <a:p>
            <a:pPr lvl="1"/>
            <a:r>
              <a:rPr lang="fr-FR" dirty="0"/>
              <a:t>Puissance très élevée de leurs effets, demi-vies longues, ce qui peut entraîner un effet psychoactif prolongé.</a:t>
            </a:r>
          </a:p>
          <a:p>
            <a:pPr lvl="1"/>
            <a:endParaRPr lang="fr-FR" dirty="0"/>
          </a:p>
          <a:p>
            <a:r>
              <a:rPr lang="fr-FR" dirty="0"/>
              <a:t>Certaines de ces substances ont un effet sur d’autres fonctions physiologiques de l’organisme.</a:t>
            </a:r>
          </a:p>
        </p:txBody>
      </p:sp>
    </p:spTree>
    <p:extLst>
      <p:ext uri="{BB962C8B-B14F-4D97-AF65-F5344CB8AC3E}">
        <p14:creationId xmlns:p14="http://schemas.microsoft.com/office/powerpoint/2010/main" val="33667054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F4FD323-7249-B727-DC98-358F8EB400DD}"/>
              </a:ext>
            </a:extLst>
          </p:cNvPr>
          <p:cNvSpPr>
            <a:spLocks noGrp="1"/>
          </p:cNvSpPr>
          <p:nvPr>
            <p:ph type="title"/>
          </p:nvPr>
        </p:nvSpPr>
        <p:spPr/>
        <p:txBody>
          <a:bodyPr/>
          <a:lstStyle/>
          <a:p>
            <a:r>
              <a:rPr lang="fr-FR" dirty="0"/>
              <a:t>CBD…</a:t>
            </a:r>
          </a:p>
        </p:txBody>
      </p:sp>
      <p:sp>
        <p:nvSpPr>
          <p:cNvPr id="5" name="Espace réservé du texte 4">
            <a:extLst>
              <a:ext uri="{FF2B5EF4-FFF2-40B4-BE49-F238E27FC236}">
                <a16:creationId xmlns:a16="http://schemas.microsoft.com/office/drawing/2014/main" id="{EED70E61-B43A-C5A7-7457-C4D3BD9AB3A1}"/>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6625135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715" y="0"/>
            <a:ext cx="10515600" cy="1325563"/>
          </a:xfrm>
        </p:spPr>
        <p:txBody>
          <a:bodyPr/>
          <a:lstStyle/>
          <a:p>
            <a:r>
              <a:rPr lang="fr-FR" dirty="0"/>
              <a:t>THC et CBD effets</a:t>
            </a:r>
          </a:p>
        </p:txBody>
      </p:sp>
      <p:sp>
        <p:nvSpPr>
          <p:cNvPr id="3" name="Espace réservé du texte 2"/>
          <p:cNvSpPr>
            <a:spLocks noGrp="1"/>
          </p:cNvSpPr>
          <p:nvPr>
            <p:ph type="body" idx="1"/>
          </p:nvPr>
        </p:nvSpPr>
        <p:spPr>
          <a:xfrm>
            <a:off x="311728" y="1091407"/>
            <a:ext cx="5157787" cy="823912"/>
          </a:xfrm>
        </p:spPr>
        <p:txBody>
          <a:bodyPr/>
          <a:lstStyle/>
          <a:p>
            <a:r>
              <a:rPr lang="fr-FR" dirty="0"/>
              <a:t>THC</a:t>
            </a:r>
          </a:p>
        </p:txBody>
      </p:sp>
      <p:sp>
        <p:nvSpPr>
          <p:cNvPr id="4" name="Espace réservé du contenu 3"/>
          <p:cNvSpPr>
            <a:spLocks noGrp="1"/>
          </p:cNvSpPr>
          <p:nvPr>
            <p:ph sz="half" idx="2"/>
          </p:nvPr>
        </p:nvSpPr>
        <p:spPr>
          <a:xfrm>
            <a:off x="101601" y="2032397"/>
            <a:ext cx="5895974" cy="4157266"/>
          </a:xfrm>
        </p:spPr>
        <p:txBody>
          <a:bodyPr>
            <a:normAutofit fontScale="55000" lnSpcReduction="20000"/>
          </a:bodyPr>
          <a:lstStyle/>
          <a:p>
            <a:r>
              <a:rPr lang="fr-FR" dirty="0" err="1"/>
              <a:t>Antinauseeux</a:t>
            </a:r>
            <a:endParaRPr lang="fr-FR" dirty="0"/>
          </a:p>
          <a:p>
            <a:r>
              <a:rPr lang="fr-FR" dirty="0" err="1"/>
              <a:t>Orexigène</a:t>
            </a:r>
            <a:endParaRPr lang="fr-FR" dirty="0"/>
          </a:p>
          <a:p>
            <a:r>
              <a:rPr lang="fr-FR" dirty="0"/>
              <a:t>Décontractant musculaire</a:t>
            </a:r>
          </a:p>
          <a:p>
            <a:r>
              <a:rPr lang="fr-FR" dirty="0"/>
              <a:t>Analgésique</a:t>
            </a:r>
          </a:p>
          <a:p>
            <a:r>
              <a:rPr lang="fr-FR" dirty="0"/>
              <a:t>Antiinflammatoire</a:t>
            </a:r>
          </a:p>
          <a:p>
            <a:r>
              <a:rPr lang="fr-FR" dirty="0"/>
              <a:t>Antiallergique</a:t>
            </a:r>
          </a:p>
          <a:p>
            <a:r>
              <a:rPr lang="fr-FR" dirty="0"/>
              <a:t>Antidépresseur</a:t>
            </a:r>
          </a:p>
          <a:p>
            <a:r>
              <a:rPr lang="fr-FR" dirty="0"/>
              <a:t>Anxiolytique</a:t>
            </a:r>
          </a:p>
          <a:p>
            <a:r>
              <a:rPr lang="fr-FR" dirty="0"/>
              <a:t>Anti- H1</a:t>
            </a:r>
          </a:p>
          <a:p>
            <a:r>
              <a:rPr lang="fr-FR" dirty="0"/>
              <a:t>Baisse pression intraoculaire</a:t>
            </a:r>
          </a:p>
          <a:p>
            <a:r>
              <a:rPr lang="fr-FR" dirty="0"/>
              <a:t>Bronchodilatateur</a:t>
            </a:r>
          </a:p>
          <a:p>
            <a:r>
              <a:rPr lang="fr-FR" dirty="0"/>
              <a:t>Antiépileptique</a:t>
            </a:r>
          </a:p>
          <a:p>
            <a:r>
              <a:rPr lang="fr-FR" dirty="0" err="1"/>
              <a:t>Antipruritique</a:t>
            </a:r>
            <a:endParaRPr lang="fr-FR" dirty="0"/>
          </a:p>
          <a:p>
            <a:r>
              <a:rPr lang="fr-FR" dirty="0"/>
              <a:t>Anti diarrhéique</a:t>
            </a:r>
          </a:p>
        </p:txBody>
      </p:sp>
      <p:sp>
        <p:nvSpPr>
          <p:cNvPr id="6" name="Espace réservé du texte 5"/>
          <p:cNvSpPr>
            <a:spLocks noGrp="1"/>
          </p:cNvSpPr>
          <p:nvPr>
            <p:ph type="body" sz="quarter" idx="3"/>
          </p:nvPr>
        </p:nvSpPr>
        <p:spPr>
          <a:xfrm>
            <a:off x="6393873" y="1208485"/>
            <a:ext cx="5183188" cy="823912"/>
          </a:xfrm>
        </p:spPr>
        <p:txBody>
          <a:bodyPr/>
          <a:lstStyle/>
          <a:p>
            <a:r>
              <a:rPr lang="fr-FR" dirty="0"/>
              <a:t>CBD</a:t>
            </a:r>
          </a:p>
          <a:p>
            <a:endParaRPr lang="fr-FR" dirty="0"/>
          </a:p>
        </p:txBody>
      </p:sp>
      <p:sp>
        <p:nvSpPr>
          <p:cNvPr id="5" name="Espace réservé du contenu 4"/>
          <p:cNvSpPr>
            <a:spLocks noGrp="1"/>
          </p:cNvSpPr>
          <p:nvPr>
            <p:ph sz="quarter" idx="4"/>
          </p:nvPr>
        </p:nvSpPr>
        <p:spPr>
          <a:xfrm>
            <a:off x="5997575" y="1915319"/>
            <a:ext cx="5357813" cy="4274344"/>
          </a:xfrm>
        </p:spPr>
        <p:txBody>
          <a:bodyPr>
            <a:normAutofit/>
          </a:bodyPr>
          <a:lstStyle/>
          <a:p>
            <a:r>
              <a:rPr lang="fr-FR" dirty="0"/>
              <a:t>Antiépileptique</a:t>
            </a:r>
          </a:p>
          <a:p>
            <a:r>
              <a:rPr lang="fr-FR" dirty="0"/>
              <a:t>Anxiolytique</a:t>
            </a:r>
          </a:p>
          <a:p>
            <a:r>
              <a:rPr lang="fr-FR" dirty="0"/>
              <a:t>Antidépresseur</a:t>
            </a:r>
          </a:p>
          <a:p>
            <a:r>
              <a:rPr lang="fr-FR" dirty="0"/>
              <a:t>Antipsychotique</a:t>
            </a:r>
          </a:p>
          <a:p>
            <a:r>
              <a:rPr lang="fr-FR" dirty="0"/>
              <a:t>Antiinflammatoire</a:t>
            </a:r>
          </a:p>
          <a:p>
            <a:r>
              <a:rPr lang="fr-FR" dirty="0"/>
              <a:t>Analgésique</a:t>
            </a:r>
          </a:p>
          <a:p>
            <a:r>
              <a:rPr lang="fr-FR" dirty="0"/>
              <a:t>Anti addictions</a:t>
            </a:r>
          </a:p>
        </p:txBody>
      </p:sp>
    </p:spTree>
    <p:extLst>
      <p:ext uri="{BB962C8B-B14F-4D97-AF65-F5344CB8AC3E}">
        <p14:creationId xmlns:p14="http://schemas.microsoft.com/office/powerpoint/2010/main" val="24123799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age 5" descr="Capture d’écran 2021-01-11 à 12.25.0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0836" y="2879"/>
            <a:ext cx="6363855" cy="685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947962" y="588775"/>
            <a:ext cx="204416" cy="1151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1632"/>
          </a:p>
        </p:txBody>
      </p:sp>
    </p:spTree>
    <p:extLst>
      <p:ext uri="{BB962C8B-B14F-4D97-AF65-F5344CB8AC3E}">
        <p14:creationId xmlns:p14="http://schemas.microsoft.com/office/powerpoint/2010/main" val="16359292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BC3E3A-5C21-C42D-B4E1-067DDE3500CE}"/>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4A46E52C-F893-C05A-E2A0-3EF506BA7DD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0040" y="679773"/>
            <a:ext cx="11715750" cy="6178227"/>
          </a:xfrm>
        </p:spPr>
      </p:pic>
    </p:spTree>
    <p:extLst>
      <p:ext uri="{BB962C8B-B14F-4D97-AF65-F5344CB8AC3E}">
        <p14:creationId xmlns:p14="http://schemas.microsoft.com/office/powerpoint/2010/main" val="31588264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B0282-2946-2398-2D7D-C5C8725E6E1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F809F40-D26E-1599-625E-96C562E48971}"/>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48A0D633-B608-5F45-E5EA-2A2B90E18A89}"/>
              </a:ext>
            </a:extLst>
          </p:cNvPr>
          <p:cNvPicPr>
            <a:picLocks noChangeAspect="1"/>
          </p:cNvPicPr>
          <p:nvPr/>
        </p:nvPicPr>
        <p:blipFill>
          <a:blip r:embed="rId2"/>
          <a:stretch>
            <a:fillRect/>
          </a:stretch>
        </p:blipFill>
        <p:spPr>
          <a:xfrm>
            <a:off x="994410" y="32726"/>
            <a:ext cx="10184130" cy="6802681"/>
          </a:xfrm>
          <a:prstGeom prst="rect">
            <a:avLst/>
          </a:prstGeom>
        </p:spPr>
      </p:pic>
    </p:spTree>
    <p:extLst>
      <p:ext uri="{BB962C8B-B14F-4D97-AF65-F5344CB8AC3E}">
        <p14:creationId xmlns:p14="http://schemas.microsoft.com/office/powerpoint/2010/main" val="29509627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46313" y="4406901"/>
            <a:ext cx="7772400" cy="1362075"/>
          </a:xfrm>
        </p:spPr>
        <p:txBody>
          <a:bodyPr/>
          <a:lstStyle/>
          <a:p>
            <a:pPr>
              <a:defRPr/>
            </a:pPr>
            <a:r>
              <a:rPr lang="fr-FR" dirty="0"/>
              <a:t>Les drogues</a:t>
            </a:r>
          </a:p>
        </p:txBody>
      </p:sp>
      <p:sp>
        <p:nvSpPr>
          <p:cNvPr id="126979" name="Espace réservé du texte 2"/>
          <p:cNvSpPr>
            <a:spLocks noGrp="1"/>
          </p:cNvSpPr>
          <p:nvPr>
            <p:ph type="body" idx="1"/>
          </p:nvPr>
        </p:nvSpPr>
        <p:spPr>
          <a:xfrm>
            <a:off x="2166938" y="2571750"/>
            <a:ext cx="7772400" cy="1500188"/>
          </a:xfrm>
        </p:spPr>
        <p:txBody>
          <a:bodyPr/>
          <a:lstStyle/>
          <a:p>
            <a:r>
              <a:rPr lang="fr-FR" altLang="fr-FR" sz="2800"/>
              <a:t>Cocaïne et crack</a:t>
            </a:r>
          </a:p>
        </p:txBody>
      </p:sp>
    </p:spTree>
    <p:extLst>
      <p:ext uri="{BB962C8B-B14F-4D97-AF65-F5344CB8AC3E}">
        <p14:creationId xmlns:p14="http://schemas.microsoft.com/office/powerpoint/2010/main" val="33101212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idx="4294967295"/>
          </p:nvPr>
        </p:nvSpPr>
        <p:spPr/>
        <p:txBody>
          <a:bodyPr/>
          <a:lstStyle/>
          <a:p>
            <a:endParaRPr lang="en-GB" altLang="fr-FR"/>
          </a:p>
        </p:txBody>
      </p:sp>
      <p:sp>
        <p:nvSpPr>
          <p:cNvPr id="131075" name="Rectangle 3"/>
          <p:cNvSpPr>
            <a:spLocks noGrp="1" noChangeArrowheads="1"/>
          </p:cNvSpPr>
          <p:nvPr>
            <p:ph sz="quarter" idx="4294967295"/>
          </p:nvPr>
        </p:nvSpPr>
        <p:spPr/>
        <p:txBody>
          <a:bodyPr/>
          <a:lstStyle/>
          <a:p>
            <a:pPr marL="12700" indent="0"/>
            <a:endParaRPr lang="en-GB" altLang="fr-FR" sz="2400"/>
          </a:p>
        </p:txBody>
      </p:sp>
      <p:pic>
        <p:nvPicPr>
          <p:cNvPr id="131076" name="Picture 4" descr="merckcoca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017" y="1"/>
            <a:ext cx="9144000"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147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p:txBody>
          <a:bodyPr/>
          <a:lstStyle/>
          <a:p>
            <a:endParaRPr lang="en-GB" altLang="fr-FR"/>
          </a:p>
        </p:txBody>
      </p:sp>
      <p:sp>
        <p:nvSpPr>
          <p:cNvPr id="132099" name="Rectangle 3"/>
          <p:cNvSpPr>
            <a:spLocks noGrp="1" noChangeArrowheads="1"/>
          </p:cNvSpPr>
          <p:nvPr>
            <p:ph sz="quarter" idx="4294967295"/>
          </p:nvPr>
        </p:nvSpPr>
        <p:spPr/>
        <p:txBody>
          <a:bodyPr/>
          <a:lstStyle/>
          <a:p>
            <a:pPr marL="12700" indent="0"/>
            <a:endParaRPr lang="en-GB" altLang="fr-FR" sz="2400"/>
          </a:p>
        </p:txBody>
      </p:sp>
      <p:pic>
        <p:nvPicPr>
          <p:cNvPr id="132100" name="Picture 4" descr="CokeDro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2876"/>
            <a:ext cx="914400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1231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idx="4294967295"/>
          </p:nvPr>
        </p:nvSpPr>
        <p:spPr/>
        <p:txBody>
          <a:bodyPr/>
          <a:lstStyle/>
          <a:p>
            <a:endParaRPr lang="en-GB" altLang="fr-FR"/>
          </a:p>
        </p:txBody>
      </p:sp>
      <p:sp>
        <p:nvSpPr>
          <p:cNvPr id="133123" name="Rectangle 3"/>
          <p:cNvSpPr>
            <a:spLocks noGrp="1" noChangeArrowheads="1"/>
          </p:cNvSpPr>
          <p:nvPr>
            <p:ph sz="quarter" idx="4294967295"/>
          </p:nvPr>
        </p:nvSpPr>
        <p:spPr/>
        <p:txBody>
          <a:bodyPr/>
          <a:lstStyle/>
          <a:p>
            <a:pPr marL="12700" indent="0"/>
            <a:endParaRPr lang="en-GB" altLang="fr-FR" sz="2400"/>
          </a:p>
        </p:txBody>
      </p:sp>
      <p:pic>
        <p:nvPicPr>
          <p:cNvPr id="133124" name="Picture 4" descr="cocaine-thro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929" y="1"/>
            <a:ext cx="9144000"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492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1FA152-544F-08EF-C23F-E27815EB2CB9}"/>
              </a:ext>
            </a:extLst>
          </p:cNvPr>
          <p:cNvSpPr>
            <a:spLocks noGrp="1"/>
          </p:cNvSpPr>
          <p:nvPr>
            <p:ph type="title"/>
          </p:nvPr>
        </p:nvSpPr>
        <p:spPr/>
        <p:txBody>
          <a:bodyPr/>
          <a:lstStyle/>
          <a:p>
            <a:r>
              <a:rPr lang="fr-FR" dirty="0"/>
              <a:t>D’un point de vue pratique…</a:t>
            </a:r>
          </a:p>
        </p:txBody>
      </p:sp>
      <p:sp>
        <p:nvSpPr>
          <p:cNvPr id="3" name="Espace réservé du texte 2">
            <a:extLst>
              <a:ext uri="{FF2B5EF4-FFF2-40B4-BE49-F238E27FC236}">
                <a16:creationId xmlns:a16="http://schemas.microsoft.com/office/drawing/2014/main" id="{EE9B2450-E18A-727E-74BD-0484E73A03C3}"/>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7397331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890B32-A0AA-120A-2579-62D6FBB06905}"/>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5B33CC2C-B549-CA29-FC81-4463B802DCCE}"/>
              </a:ext>
            </a:extLst>
          </p:cNvPr>
          <p:cNvSpPr>
            <a:spLocks noGrp="1"/>
          </p:cNvSpPr>
          <p:nvPr>
            <p:ph type="body" idx="1"/>
          </p:nvPr>
        </p:nvSpPr>
        <p:spPr/>
        <p:txBody>
          <a:bodyPr/>
          <a:lstStyle/>
          <a:p>
            <a:endParaRPr lang="fr-FR"/>
          </a:p>
        </p:txBody>
      </p:sp>
      <p:pic>
        <p:nvPicPr>
          <p:cNvPr id="4" name="Image 3">
            <a:extLst>
              <a:ext uri="{FF2B5EF4-FFF2-40B4-BE49-F238E27FC236}">
                <a16:creationId xmlns:a16="http://schemas.microsoft.com/office/drawing/2014/main" id="{E96DB8C2-87ED-814A-725E-93EA4E2F3326}"/>
              </a:ext>
            </a:extLst>
          </p:cNvPr>
          <p:cNvPicPr>
            <a:picLocks noChangeAspect="1"/>
          </p:cNvPicPr>
          <p:nvPr/>
        </p:nvPicPr>
        <p:blipFill>
          <a:blip r:embed="rId2"/>
          <a:stretch>
            <a:fillRect/>
          </a:stretch>
        </p:blipFill>
        <p:spPr>
          <a:xfrm>
            <a:off x="1040130" y="55786"/>
            <a:ext cx="10092690" cy="6733717"/>
          </a:xfrm>
          <a:prstGeom prst="rect">
            <a:avLst/>
          </a:prstGeom>
        </p:spPr>
      </p:pic>
    </p:spTree>
    <p:extLst>
      <p:ext uri="{BB962C8B-B14F-4D97-AF65-F5344CB8AC3E}">
        <p14:creationId xmlns:p14="http://schemas.microsoft.com/office/powerpoint/2010/main" val="32724305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C9A143-7326-C437-A0B2-E9AEA6D382DD}"/>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2D4A807A-2B6E-25A5-87A2-34452653B3AE}"/>
              </a:ext>
            </a:extLst>
          </p:cNvPr>
          <p:cNvSpPr>
            <a:spLocks noGrp="1"/>
          </p:cNvSpPr>
          <p:nvPr>
            <p:ph type="body" idx="1"/>
          </p:nvPr>
        </p:nvSpPr>
        <p:spPr/>
        <p:txBody>
          <a:bodyPr/>
          <a:lstStyle/>
          <a:p>
            <a:endParaRPr lang="fr-FR"/>
          </a:p>
        </p:txBody>
      </p:sp>
      <p:pic>
        <p:nvPicPr>
          <p:cNvPr id="4" name="Image 3">
            <a:extLst>
              <a:ext uri="{FF2B5EF4-FFF2-40B4-BE49-F238E27FC236}">
                <a16:creationId xmlns:a16="http://schemas.microsoft.com/office/drawing/2014/main" id="{7E0D4672-151F-FF3E-4FF5-AC6B970D6851}"/>
              </a:ext>
            </a:extLst>
          </p:cNvPr>
          <p:cNvPicPr>
            <a:picLocks noChangeAspect="1"/>
          </p:cNvPicPr>
          <p:nvPr/>
        </p:nvPicPr>
        <p:blipFill>
          <a:blip r:embed="rId2"/>
          <a:stretch>
            <a:fillRect/>
          </a:stretch>
        </p:blipFill>
        <p:spPr>
          <a:xfrm>
            <a:off x="1005840" y="31318"/>
            <a:ext cx="10241280" cy="6836054"/>
          </a:xfrm>
          <a:prstGeom prst="rect">
            <a:avLst/>
          </a:prstGeom>
        </p:spPr>
      </p:pic>
    </p:spTree>
    <p:extLst>
      <p:ext uri="{BB962C8B-B14F-4D97-AF65-F5344CB8AC3E}">
        <p14:creationId xmlns:p14="http://schemas.microsoft.com/office/powerpoint/2010/main" val="14739455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idx="4294967295"/>
          </p:nvPr>
        </p:nvSpPr>
        <p:spPr/>
        <p:txBody>
          <a:bodyPr/>
          <a:lstStyle/>
          <a:p>
            <a:r>
              <a:rPr lang="fr-FR" altLang="fr-FR"/>
              <a:t>CRACK</a:t>
            </a:r>
          </a:p>
        </p:txBody>
      </p:sp>
      <p:pic>
        <p:nvPicPr>
          <p:cNvPr id="130051" name="Picture 3" descr="crac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813" y="2071688"/>
            <a:ext cx="36195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77511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idx="4294967295"/>
          </p:nvPr>
        </p:nvSpPr>
        <p:spPr/>
        <p:txBody>
          <a:bodyPr/>
          <a:lstStyle/>
          <a:p>
            <a:endParaRPr lang="en-GB" altLang="fr-FR"/>
          </a:p>
        </p:txBody>
      </p:sp>
      <p:sp>
        <p:nvSpPr>
          <p:cNvPr id="134147" name="Rectangle 3"/>
          <p:cNvSpPr>
            <a:spLocks noGrp="1" noChangeArrowheads="1"/>
          </p:cNvSpPr>
          <p:nvPr>
            <p:ph sz="quarter" idx="4294967295"/>
          </p:nvPr>
        </p:nvSpPr>
        <p:spPr/>
        <p:txBody>
          <a:bodyPr/>
          <a:lstStyle/>
          <a:p>
            <a:pPr marL="12700" indent="0"/>
            <a:endParaRPr lang="en-GB" altLang="fr-FR" sz="2400"/>
          </a:p>
        </p:txBody>
      </p:sp>
      <p:pic>
        <p:nvPicPr>
          <p:cNvPr id="134148" name="Picture 4" descr="cocoa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438" y="0"/>
            <a:ext cx="4660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2273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p:txBody>
          <a:bodyPr/>
          <a:lstStyle/>
          <a:p>
            <a:endParaRPr lang="en-GB" altLang="fr-FR"/>
          </a:p>
        </p:txBody>
      </p:sp>
      <p:sp>
        <p:nvSpPr>
          <p:cNvPr id="135171" name="Rectangle 3"/>
          <p:cNvSpPr>
            <a:spLocks noGrp="1" noChangeArrowheads="1"/>
          </p:cNvSpPr>
          <p:nvPr>
            <p:ph sz="quarter" idx="4294967295"/>
          </p:nvPr>
        </p:nvSpPr>
        <p:spPr/>
        <p:txBody>
          <a:bodyPr/>
          <a:lstStyle/>
          <a:p>
            <a:pPr marL="12700" indent="0"/>
            <a:endParaRPr lang="en-GB" altLang="fr-FR" sz="2400"/>
          </a:p>
        </p:txBody>
      </p:sp>
      <p:pic>
        <p:nvPicPr>
          <p:cNvPr id="135172" name="Picture 4" descr="malt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2875"/>
            <a:ext cx="9144000" cy="61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20866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idx="4294967295"/>
          </p:nvPr>
        </p:nvSpPr>
        <p:spPr/>
        <p:txBody>
          <a:bodyPr/>
          <a:lstStyle/>
          <a:p>
            <a:endParaRPr lang="en-GB" altLang="fr-FR"/>
          </a:p>
        </p:txBody>
      </p:sp>
      <p:sp>
        <p:nvSpPr>
          <p:cNvPr id="136195" name="Rectangle 3"/>
          <p:cNvSpPr>
            <a:spLocks noGrp="1" noChangeArrowheads="1"/>
          </p:cNvSpPr>
          <p:nvPr>
            <p:ph sz="quarter" idx="4294967295"/>
          </p:nvPr>
        </p:nvSpPr>
        <p:spPr/>
        <p:txBody>
          <a:bodyPr/>
          <a:lstStyle/>
          <a:p>
            <a:pPr marL="12700" indent="0"/>
            <a:endParaRPr lang="en-GB" altLang="fr-FR" sz="2400"/>
          </a:p>
        </p:txBody>
      </p:sp>
      <p:pic>
        <p:nvPicPr>
          <p:cNvPr id="136196" name="Picture 4" descr="CocaP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5910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idx="4294967295"/>
          </p:nvPr>
        </p:nvSpPr>
        <p:spPr/>
        <p:txBody>
          <a:bodyPr/>
          <a:lstStyle/>
          <a:p>
            <a:endParaRPr lang="en-GB" altLang="fr-FR"/>
          </a:p>
        </p:txBody>
      </p:sp>
      <p:sp>
        <p:nvSpPr>
          <p:cNvPr id="137219" name="Rectangle 3"/>
          <p:cNvSpPr>
            <a:spLocks noGrp="1" noChangeArrowheads="1"/>
          </p:cNvSpPr>
          <p:nvPr>
            <p:ph sz="quarter" idx="4294967295"/>
          </p:nvPr>
        </p:nvSpPr>
        <p:spPr/>
        <p:txBody>
          <a:bodyPr/>
          <a:lstStyle/>
          <a:p>
            <a:pPr marL="12700" indent="0"/>
            <a:endParaRPr lang="en-GB" altLang="fr-FR" sz="2400"/>
          </a:p>
        </p:txBody>
      </p:sp>
      <p:pic>
        <p:nvPicPr>
          <p:cNvPr id="137220" name="Picture 4" descr="CocaColaLab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104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46313" y="4406901"/>
            <a:ext cx="7772400" cy="1362075"/>
          </a:xfrm>
        </p:spPr>
        <p:txBody>
          <a:bodyPr/>
          <a:lstStyle/>
          <a:p>
            <a:pPr>
              <a:defRPr/>
            </a:pPr>
            <a:r>
              <a:rPr lang="fr-FR" dirty="0"/>
              <a:t>Les drogues</a:t>
            </a:r>
          </a:p>
        </p:txBody>
      </p:sp>
      <p:sp>
        <p:nvSpPr>
          <p:cNvPr id="116739" name="Espace réservé du texte 2"/>
          <p:cNvSpPr>
            <a:spLocks noGrp="1"/>
          </p:cNvSpPr>
          <p:nvPr>
            <p:ph type="body" idx="1"/>
          </p:nvPr>
        </p:nvSpPr>
        <p:spPr>
          <a:xfrm>
            <a:off x="2166938" y="2571750"/>
            <a:ext cx="7772400" cy="1500188"/>
          </a:xfrm>
        </p:spPr>
        <p:txBody>
          <a:bodyPr/>
          <a:lstStyle/>
          <a:p>
            <a:r>
              <a:rPr lang="fr-FR" altLang="fr-FR" sz="3600"/>
              <a:t>Les opiacés</a:t>
            </a:r>
          </a:p>
        </p:txBody>
      </p:sp>
    </p:spTree>
    <p:extLst>
      <p:ext uri="{BB962C8B-B14F-4D97-AF65-F5344CB8AC3E}">
        <p14:creationId xmlns:p14="http://schemas.microsoft.com/office/powerpoint/2010/main" val="36505575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pav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565401"/>
            <a:ext cx="4608513"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Picture 3" descr="Op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7950" y="571500"/>
            <a:ext cx="421005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Rectangle 4"/>
          <p:cNvSpPr>
            <a:spLocks noGrp="1" noChangeArrowheads="1"/>
          </p:cNvSpPr>
          <p:nvPr>
            <p:ph type="title" idx="4294967295"/>
          </p:nvPr>
        </p:nvSpPr>
        <p:spPr/>
        <p:txBody>
          <a:bodyPr/>
          <a:lstStyle/>
          <a:p>
            <a:r>
              <a:rPr lang="fr-FR" altLang="fr-FR"/>
              <a:t> </a:t>
            </a:r>
          </a:p>
        </p:txBody>
      </p:sp>
      <p:pic>
        <p:nvPicPr>
          <p:cNvPr id="120837" name="Picture 5" descr="opp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4500563"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3749"/>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illustr_grande_hero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944" y="1184276"/>
            <a:ext cx="8774112"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3"/>
          <p:cNvSpPr>
            <a:spLocks noGrp="1" noChangeArrowheads="1"/>
          </p:cNvSpPr>
          <p:nvPr>
            <p:ph type="title" idx="4294967295"/>
          </p:nvPr>
        </p:nvSpPr>
        <p:spPr/>
        <p:txBody>
          <a:bodyPr/>
          <a:lstStyle/>
          <a:p>
            <a:r>
              <a:rPr lang="fr-FR" altLang="fr-FR"/>
              <a:t> </a:t>
            </a:r>
          </a:p>
        </p:txBody>
      </p:sp>
    </p:spTree>
    <p:extLst>
      <p:ext uri="{BB962C8B-B14F-4D97-AF65-F5344CB8AC3E}">
        <p14:creationId xmlns:p14="http://schemas.microsoft.com/office/powerpoint/2010/main" val="212800955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texte 2"/>
          <p:cNvSpPr>
            <a:spLocks noGrp="1"/>
          </p:cNvSpPr>
          <p:nvPr>
            <p:ph type="body" idx="1"/>
          </p:nvPr>
        </p:nvSpPr>
        <p:spPr/>
        <p:txBody>
          <a:bodyPr/>
          <a:lstStyle/>
          <a:p>
            <a:r>
              <a:rPr lang="fr-FR" dirty="0"/>
              <a:t>Confidentialité – tutoiement - PASS IS OK = JOKER – portables éteints – respect des horaires – liberté de mouvement dans la mesure que cela respecte le fonctionnement du groupe</a:t>
            </a:r>
          </a:p>
          <a:p>
            <a:endParaRPr lang="fr-FR" dirty="0"/>
          </a:p>
        </p:txBody>
      </p:sp>
    </p:spTree>
    <p:extLst>
      <p:ext uri="{BB962C8B-B14F-4D97-AF65-F5344CB8AC3E}">
        <p14:creationId xmlns:p14="http://schemas.microsoft.com/office/powerpoint/2010/main" val="19556781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p:txBody>
          <a:bodyPr/>
          <a:lstStyle/>
          <a:p>
            <a:r>
              <a:rPr lang="fr-FR" altLang="fr-FR"/>
              <a:t> </a:t>
            </a:r>
          </a:p>
        </p:txBody>
      </p:sp>
      <p:pic>
        <p:nvPicPr>
          <p:cNvPr id="122883" name="Picture 3" descr="heroin-asthma"/>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595814" y="214313"/>
            <a:ext cx="2738437" cy="6451600"/>
          </a:xfrm>
        </p:spPr>
      </p:pic>
    </p:spTree>
    <p:extLst>
      <p:ext uri="{BB962C8B-B14F-4D97-AF65-F5344CB8AC3E}">
        <p14:creationId xmlns:p14="http://schemas.microsoft.com/office/powerpoint/2010/main" val="1961768990"/>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idx="4294967295"/>
          </p:nvPr>
        </p:nvSpPr>
        <p:spPr/>
        <p:txBody>
          <a:bodyPr/>
          <a:lstStyle/>
          <a:p>
            <a:r>
              <a:rPr lang="fr-FR" altLang="fr-FR"/>
              <a:t> </a:t>
            </a:r>
          </a:p>
        </p:txBody>
      </p:sp>
      <p:sp>
        <p:nvSpPr>
          <p:cNvPr id="123907" name="Rectangle 3"/>
          <p:cNvSpPr>
            <a:spLocks noGrp="1" noChangeArrowheads="1"/>
          </p:cNvSpPr>
          <p:nvPr>
            <p:ph sz="quarter" idx="4294967295"/>
          </p:nvPr>
        </p:nvSpPr>
        <p:spPr/>
        <p:txBody>
          <a:bodyPr/>
          <a:lstStyle/>
          <a:p>
            <a:pPr marL="273050" indent="-273050"/>
            <a:endParaRPr lang="fr-FR" altLang="fr-FR"/>
          </a:p>
        </p:txBody>
      </p:sp>
      <p:pic>
        <p:nvPicPr>
          <p:cNvPr id="123908" name="Picture 4" descr="winslows-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1" y="1124745"/>
            <a:ext cx="8077839" cy="601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3521799"/>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p:txBody>
          <a:bodyPr/>
          <a:lstStyle/>
          <a:p>
            <a:endParaRPr lang="fr-FR" altLang="fr-FR"/>
          </a:p>
        </p:txBody>
      </p:sp>
      <p:sp>
        <p:nvSpPr>
          <p:cNvPr id="124931" name="Rectangle 3"/>
          <p:cNvSpPr>
            <a:spLocks noGrp="1" noChangeArrowheads="1"/>
          </p:cNvSpPr>
          <p:nvPr>
            <p:ph sz="quarter" idx="4294967295"/>
          </p:nvPr>
        </p:nvSpPr>
        <p:spPr/>
        <p:txBody>
          <a:bodyPr/>
          <a:lstStyle/>
          <a:p>
            <a:pPr marL="273050" indent="-273050"/>
            <a:endParaRPr lang="fr-FR" altLang="fr-FR"/>
          </a:p>
        </p:txBody>
      </p:sp>
      <p:pic>
        <p:nvPicPr>
          <p:cNvPr id="124932" name="Picture 4" descr="1902heroin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750"/>
            <a:ext cx="9144000"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083744"/>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p:txBody>
          <a:bodyPr/>
          <a:lstStyle/>
          <a:p>
            <a:endParaRPr lang="fr-FR" altLang="fr-FR"/>
          </a:p>
        </p:txBody>
      </p:sp>
      <p:sp>
        <p:nvSpPr>
          <p:cNvPr id="125955" name="Rectangle 3"/>
          <p:cNvSpPr>
            <a:spLocks noGrp="1" noChangeArrowheads="1"/>
          </p:cNvSpPr>
          <p:nvPr>
            <p:ph sz="quarter" idx="4294967295"/>
          </p:nvPr>
        </p:nvSpPr>
        <p:spPr/>
        <p:txBody>
          <a:bodyPr/>
          <a:lstStyle/>
          <a:p>
            <a:pPr marL="273050" indent="-273050"/>
            <a:endParaRPr lang="fr-FR" altLang="fr-FR"/>
          </a:p>
        </p:txBody>
      </p:sp>
      <p:pic>
        <p:nvPicPr>
          <p:cNvPr id="125956" name="Picture 4" descr="Bayer-hero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114"/>
            <a:ext cx="9144000" cy="677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745591"/>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05D8935-5EC7-A88C-D0A9-5601535429C0}"/>
              </a:ext>
            </a:extLst>
          </p:cNvPr>
          <p:cNvPicPr>
            <a:picLocks noChangeAspect="1"/>
          </p:cNvPicPr>
          <p:nvPr/>
        </p:nvPicPr>
        <p:blipFill>
          <a:blip r:embed="rId2"/>
          <a:stretch>
            <a:fillRect/>
          </a:stretch>
        </p:blipFill>
        <p:spPr>
          <a:xfrm>
            <a:off x="3162300" y="244792"/>
            <a:ext cx="6096000" cy="5476875"/>
          </a:xfrm>
          <a:prstGeom prst="rect">
            <a:avLst/>
          </a:prstGeom>
        </p:spPr>
      </p:pic>
    </p:spTree>
    <p:extLst>
      <p:ext uri="{BB962C8B-B14F-4D97-AF65-F5344CB8AC3E}">
        <p14:creationId xmlns:p14="http://schemas.microsoft.com/office/powerpoint/2010/main" val="24549149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FE79F8E-36C1-7D97-A646-CCA7586ABC49}"/>
              </a:ext>
            </a:extLst>
          </p:cNvPr>
          <p:cNvPicPr>
            <a:picLocks noChangeAspect="1"/>
          </p:cNvPicPr>
          <p:nvPr/>
        </p:nvPicPr>
        <p:blipFill>
          <a:blip r:embed="rId2"/>
          <a:stretch>
            <a:fillRect/>
          </a:stretch>
        </p:blipFill>
        <p:spPr>
          <a:xfrm>
            <a:off x="1362075" y="549592"/>
            <a:ext cx="9467850" cy="5324475"/>
          </a:xfrm>
          <a:prstGeom prst="rect">
            <a:avLst/>
          </a:prstGeom>
        </p:spPr>
      </p:pic>
    </p:spTree>
    <p:extLst>
      <p:ext uri="{BB962C8B-B14F-4D97-AF65-F5344CB8AC3E}">
        <p14:creationId xmlns:p14="http://schemas.microsoft.com/office/powerpoint/2010/main" val="33697227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ctrTitle" idx="4294967295"/>
          </p:nvPr>
        </p:nvSpPr>
        <p:spPr>
          <a:xfrm>
            <a:off x="3124200" y="1905000"/>
            <a:ext cx="7772400" cy="1143000"/>
          </a:xfrm>
        </p:spPr>
        <p:txBody>
          <a:bodyPr/>
          <a:lstStyle/>
          <a:p>
            <a:r>
              <a:rPr lang="fr-FR" altLang="fr-FR" sz="4000"/>
              <a:t>LES PSYCHOTROPES</a:t>
            </a:r>
          </a:p>
        </p:txBody>
      </p:sp>
      <p:sp>
        <p:nvSpPr>
          <p:cNvPr id="158723" name="Rectangle 3"/>
          <p:cNvSpPr>
            <a:spLocks noGrp="1" noChangeArrowheads="1"/>
          </p:cNvSpPr>
          <p:nvPr>
            <p:ph type="subTitle" idx="4294967295"/>
          </p:nvPr>
        </p:nvSpPr>
        <p:spPr>
          <a:xfrm>
            <a:off x="3810000" y="5003800"/>
            <a:ext cx="6172200" cy="1371600"/>
          </a:xfrm>
        </p:spPr>
        <p:txBody>
          <a:bodyPr/>
          <a:lstStyle/>
          <a:p>
            <a:pPr marL="0" indent="0">
              <a:buNone/>
            </a:pPr>
            <a:r>
              <a:rPr lang="fr-FR" altLang="fr-FR" sz="1800">
                <a:solidFill>
                  <a:schemeClr val="tx2"/>
                </a:solidFill>
              </a:rPr>
              <a:t>Benzodiazépines et apparentés</a:t>
            </a:r>
          </a:p>
        </p:txBody>
      </p:sp>
      <p:pic>
        <p:nvPicPr>
          <p:cNvPr id="158724" name="Picture 4" descr="C:\Documents and Settings\EIMBERT\Mes documents\NicolasCMS\ImagesClassées\BZD\bd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406900"/>
            <a:ext cx="214947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8744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re 3"/>
          <p:cNvSpPr>
            <a:spLocks noGrp="1"/>
          </p:cNvSpPr>
          <p:nvPr>
            <p:ph type="title" idx="4294967295"/>
          </p:nvPr>
        </p:nvSpPr>
        <p:spPr/>
        <p:txBody>
          <a:bodyPr/>
          <a:lstStyle/>
          <a:p>
            <a:endParaRPr lang="en-GB" altLang="fr-FR"/>
          </a:p>
        </p:txBody>
      </p:sp>
      <p:pic>
        <p:nvPicPr>
          <p:cNvPr id="163843" name="Picture 4" descr="C:\Documents and Settings\EIMBERT\Mes documents\NicolasCMS\ImagesClassées\BZD\benzotea.jpg"/>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524000" y="0"/>
            <a:ext cx="9144000" cy="6872288"/>
          </a:xfrm>
        </p:spPr>
      </p:pic>
    </p:spTree>
    <p:extLst>
      <p:ext uri="{BB962C8B-B14F-4D97-AF65-F5344CB8AC3E}">
        <p14:creationId xmlns:p14="http://schemas.microsoft.com/office/powerpoint/2010/main" val="13710496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026"/>
          <p:cNvSpPr>
            <a:spLocks noGrp="1" noChangeArrowheads="1"/>
          </p:cNvSpPr>
          <p:nvPr>
            <p:ph type="title" idx="4294967295"/>
          </p:nvPr>
        </p:nvSpPr>
        <p:spPr/>
        <p:txBody>
          <a:bodyPr/>
          <a:lstStyle/>
          <a:p>
            <a:r>
              <a:rPr lang="fr-FR" altLang="fr-FR"/>
              <a:t> </a:t>
            </a:r>
          </a:p>
        </p:txBody>
      </p:sp>
      <p:pic>
        <p:nvPicPr>
          <p:cNvPr id="164867" name="Picture 1028" descr="C:\Documents and Settings\EIMBERT\Mes documents\NicolasCMS\ImagesClassées\BZD\xax.jpg"/>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595814" y="0"/>
            <a:ext cx="5857875" cy="6864350"/>
          </a:xfrm>
        </p:spPr>
      </p:pic>
    </p:spTree>
    <p:extLst>
      <p:ext uri="{BB962C8B-B14F-4D97-AF65-F5344CB8AC3E}">
        <p14:creationId xmlns:p14="http://schemas.microsoft.com/office/powerpoint/2010/main" val="312410651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idx="4294967295"/>
          </p:nvPr>
        </p:nvSpPr>
        <p:spPr>
          <a:xfrm>
            <a:off x="2639616" y="28575"/>
            <a:ext cx="7924800" cy="1143000"/>
          </a:xfrm>
        </p:spPr>
        <p:txBody>
          <a:bodyPr/>
          <a:lstStyle/>
          <a:p>
            <a:r>
              <a:rPr lang="fr-FR" altLang="fr-FR" dirty="0"/>
              <a:t>LA KÉTAMINE</a:t>
            </a:r>
          </a:p>
        </p:txBody>
      </p:sp>
      <p:sp>
        <p:nvSpPr>
          <p:cNvPr id="157699" name="Rectangle 3"/>
          <p:cNvSpPr>
            <a:spLocks noGrp="1" noChangeArrowheads="1"/>
          </p:cNvSpPr>
          <p:nvPr>
            <p:ph sz="quarter" idx="4294967295"/>
          </p:nvPr>
        </p:nvSpPr>
        <p:spPr/>
        <p:txBody>
          <a:bodyPr/>
          <a:lstStyle/>
          <a:p>
            <a:pPr marL="12700" indent="0">
              <a:buNone/>
            </a:pPr>
            <a:r>
              <a:rPr lang="fr-FR" altLang="fr-FR" sz="2400"/>
              <a:t> </a:t>
            </a:r>
          </a:p>
        </p:txBody>
      </p:sp>
      <p:pic>
        <p:nvPicPr>
          <p:cNvPr id="157700" name="Picture 4" descr="Ketam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938" y="1500188"/>
            <a:ext cx="4000500"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075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Ice</a:t>
            </a:r>
            <a:r>
              <a:rPr lang="fr-FR" dirty="0"/>
              <a:t> </a:t>
            </a:r>
            <a:r>
              <a:rPr lang="fr-FR" dirty="0" err="1"/>
              <a:t>breaker</a:t>
            </a:r>
            <a:r>
              <a:rPr lang="fr-FR" dirty="0"/>
              <a:t>(s)</a:t>
            </a:r>
          </a:p>
        </p:txBody>
      </p:sp>
      <p:sp>
        <p:nvSpPr>
          <p:cNvPr id="3" name="Espace réservé du texte 2"/>
          <p:cNvSpPr>
            <a:spLocks noGrp="1"/>
          </p:cNvSpPr>
          <p:nvPr>
            <p:ph type="body" idx="1"/>
          </p:nvPr>
        </p:nvSpPr>
        <p:spPr/>
        <p:txBody>
          <a:bodyPr>
            <a:normAutofit/>
          </a:bodyPr>
          <a:lstStyle/>
          <a:p>
            <a:r>
              <a:rPr lang="fr-FR" b="1" dirty="0"/>
              <a:t>Faire connaissance</a:t>
            </a:r>
          </a:p>
          <a:p>
            <a:r>
              <a:rPr lang="fr-FR" b="1" dirty="0"/>
              <a:t>Ordre…</a:t>
            </a:r>
          </a:p>
          <a:p>
            <a:r>
              <a:rPr lang="fr-FR" b="1" dirty="0"/>
              <a:t>Destination rêvée</a:t>
            </a:r>
          </a:p>
          <a:p>
            <a:endParaRPr lang="fr-FR" b="1" dirty="0"/>
          </a:p>
        </p:txBody>
      </p:sp>
    </p:spTree>
    <p:extLst>
      <p:ext uri="{BB962C8B-B14F-4D97-AF65-F5344CB8AC3E}">
        <p14:creationId xmlns:p14="http://schemas.microsoft.com/office/powerpoint/2010/main" val="23536386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42BB12A-1295-0221-AE7C-F2DF44E44C58}"/>
              </a:ext>
            </a:extLst>
          </p:cNvPr>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3979629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43BDDB0-A591-AAD5-682C-12A0B61E29A0}"/>
              </a:ext>
            </a:extLst>
          </p:cNvPr>
          <p:cNvPicPr>
            <a:picLocks noChangeAspect="1"/>
          </p:cNvPicPr>
          <p:nvPr/>
        </p:nvPicPr>
        <p:blipFill>
          <a:blip r:embed="rId2"/>
          <a:stretch>
            <a:fillRect/>
          </a:stretch>
        </p:blipFill>
        <p:spPr>
          <a:xfrm>
            <a:off x="1524000" y="1165860"/>
            <a:ext cx="9144000" cy="4572000"/>
          </a:xfrm>
          <a:prstGeom prst="rect">
            <a:avLst/>
          </a:prstGeom>
        </p:spPr>
      </p:pic>
    </p:spTree>
    <p:extLst>
      <p:ext uri="{BB962C8B-B14F-4D97-AF65-F5344CB8AC3E}">
        <p14:creationId xmlns:p14="http://schemas.microsoft.com/office/powerpoint/2010/main" val="17722256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46313" y="4406901"/>
            <a:ext cx="7772400" cy="1362075"/>
          </a:xfrm>
        </p:spPr>
        <p:txBody>
          <a:bodyPr/>
          <a:lstStyle/>
          <a:p>
            <a:pPr>
              <a:defRPr/>
            </a:pPr>
            <a:r>
              <a:rPr lang="fr-FR" dirty="0"/>
              <a:t>Les drogues</a:t>
            </a:r>
          </a:p>
        </p:txBody>
      </p:sp>
      <p:sp>
        <p:nvSpPr>
          <p:cNvPr id="138243" name="Espace réservé du texte 2"/>
          <p:cNvSpPr>
            <a:spLocks noGrp="1"/>
          </p:cNvSpPr>
          <p:nvPr>
            <p:ph type="body" idx="1"/>
          </p:nvPr>
        </p:nvSpPr>
        <p:spPr>
          <a:xfrm>
            <a:off x="2166938" y="2571750"/>
            <a:ext cx="7772400" cy="1500188"/>
          </a:xfrm>
        </p:spPr>
        <p:txBody>
          <a:bodyPr/>
          <a:lstStyle/>
          <a:p>
            <a:r>
              <a:rPr lang="fr-FR" altLang="fr-FR" sz="2800"/>
              <a:t>Psychédéliques</a:t>
            </a:r>
          </a:p>
        </p:txBody>
      </p:sp>
    </p:spTree>
    <p:extLst>
      <p:ext uri="{BB962C8B-B14F-4D97-AF65-F5344CB8AC3E}">
        <p14:creationId xmlns:p14="http://schemas.microsoft.com/office/powerpoint/2010/main" val="19142299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3DEA38-4560-A281-C08D-89BAE44AC780}"/>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67BC8E86-9063-09A2-2C48-9165440FAF0A}"/>
              </a:ext>
            </a:extLst>
          </p:cNvPr>
          <p:cNvSpPr>
            <a:spLocks noGrp="1"/>
          </p:cNvSpPr>
          <p:nvPr>
            <p:ph type="body" idx="1"/>
          </p:nvPr>
        </p:nvSpPr>
        <p:spPr/>
        <p:txBody>
          <a:bodyPr/>
          <a:lstStyle/>
          <a:p>
            <a:endParaRPr lang="fr-FR"/>
          </a:p>
        </p:txBody>
      </p:sp>
      <p:pic>
        <p:nvPicPr>
          <p:cNvPr id="4" name="Image 3">
            <a:extLst>
              <a:ext uri="{FF2B5EF4-FFF2-40B4-BE49-F238E27FC236}">
                <a16:creationId xmlns:a16="http://schemas.microsoft.com/office/drawing/2014/main" id="{C0C2BD25-1DB7-ECAE-97C6-C7082EEE0BC1}"/>
              </a:ext>
            </a:extLst>
          </p:cNvPr>
          <p:cNvPicPr>
            <a:picLocks noChangeAspect="1"/>
          </p:cNvPicPr>
          <p:nvPr/>
        </p:nvPicPr>
        <p:blipFill>
          <a:blip r:embed="rId2"/>
          <a:stretch>
            <a:fillRect/>
          </a:stretch>
        </p:blipFill>
        <p:spPr>
          <a:xfrm>
            <a:off x="1089660" y="160020"/>
            <a:ext cx="9909810" cy="6606540"/>
          </a:xfrm>
          <a:prstGeom prst="rect">
            <a:avLst/>
          </a:prstGeom>
        </p:spPr>
      </p:pic>
    </p:spTree>
    <p:extLst>
      <p:ext uri="{BB962C8B-B14F-4D97-AF65-F5344CB8AC3E}">
        <p14:creationId xmlns:p14="http://schemas.microsoft.com/office/powerpoint/2010/main" val="41123657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3048000" y="550863"/>
            <a:ext cx="7010400" cy="806450"/>
          </a:xfrm>
        </p:spPr>
        <p:txBody>
          <a:bodyPr/>
          <a:lstStyle/>
          <a:p>
            <a:r>
              <a:rPr lang="fr-FR" altLang="fr-FR"/>
              <a:t>L.S.D.</a:t>
            </a:r>
          </a:p>
        </p:txBody>
      </p:sp>
      <p:pic>
        <p:nvPicPr>
          <p:cNvPr id="141315" name="Picture 3" descr="trip_plaquet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1628775"/>
            <a:ext cx="44958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4" descr="mutterkor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125" y="1916114"/>
            <a:ext cx="21605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5" descr="delys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1" y="1628775"/>
            <a:ext cx="8112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79522"/>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2667000" y="500063"/>
            <a:ext cx="7526338" cy="944562"/>
          </a:xfrm>
        </p:spPr>
        <p:txBody>
          <a:bodyPr/>
          <a:lstStyle/>
          <a:p>
            <a:r>
              <a:rPr lang="fr-FR" altLang="fr-FR"/>
              <a:t>PSYLOCIBE</a:t>
            </a:r>
          </a:p>
        </p:txBody>
      </p:sp>
      <p:pic>
        <p:nvPicPr>
          <p:cNvPr id="142339" name="Picture 3" descr="psylocib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1700213"/>
            <a:ext cx="7596188"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834916"/>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idx="4294967295"/>
          </p:nvPr>
        </p:nvSpPr>
        <p:spPr>
          <a:xfrm>
            <a:off x="2667000" y="500063"/>
            <a:ext cx="7526338" cy="944562"/>
          </a:xfrm>
        </p:spPr>
        <p:txBody>
          <a:bodyPr/>
          <a:lstStyle/>
          <a:p>
            <a:r>
              <a:rPr lang="fr-FR" altLang="fr-FR"/>
              <a:t>CACTUS</a:t>
            </a:r>
          </a:p>
        </p:txBody>
      </p:sp>
      <p:pic>
        <p:nvPicPr>
          <p:cNvPr id="143363" name="Picture 3" descr="peyot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1916113"/>
            <a:ext cx="4548188"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Picture 4" descr="trich-t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2492376"/>
            <a:ext cx="2395538"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842032"/>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p:txBody>
          <a:bodyPr/>
          <a:lstStyle/>
          <a:p>
            <a:r>
              <a:rPr lang="fr-FR" altLang="fr-FR"/>
              <a:t> </a:t>
            </a:r>
          </a:p>
        </p:txBody>
      </p:sp>
      <p:sp>
        <p:nvSpPr>
          <p:cNvPr id="144387" name="Rectangle 3"/>
          <p:cNvSpPr>
            <a:spLocks noGrp="1" noChangeArrowheads="1"/>
          </p:cNvSpPr>
          <p:nvPr>
            <p:ph sz="quarter" idx="4294967295"/>
          </p:nvPr>
        </p:nvSpPr>
        <p:spPr/>
        <p:txBody>
          <a:bodyPr/>
          <a:lstStyle/>
          <a:p>
            <a:pPr marL="12700" indent="0">
              <a:buNone/>
            </a:pPr>
            <a:r>
              <a:rPr lang="fr-FR" altLang="fr-FR" sz="2400"/>
              <a:t> </a:t>
            </a:r>
          </a:p>
        </p:txBody>
      </p:sp>
      <p:pic>
        <p:nvPicPr>
          <p:cNvPr id="144388" name="Picture 4" descr="Ayahuasca-vine-0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287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5" descr="Chacruna-viridis-fruit-04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549276"/>
            <a:ext cx="6227762"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527359"/>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idx="4294967295"/>
          </p:nvPr>
        </p:nvSpPr>
        <p:spPr/>
        <p:txBody>
          <a:bodyPr/>
          <a:lstStyle/>
          <a:p>
            <a:r>
              <a:rPr lang="fr-FR" altLang="fr-FR"/>
              <a:t> </a:t>
            </a:r>
          </a:p>
        </p:txBody>
      </p:sp>
      <p:sp>
        <p:nvSpPr>
          <p:cNvPr id="145411" name="Rectangle 3"/>
          <p:cNvSpPr>
            <a:spLocks noGrp="1" noChangeArrowheads="1"/>
          </p:cNvSpPr>
          <p:nvPr>
            <p:ph sz="quarter" idx="4294967295"/>
          </p:nvPr>
        </p:nvSpPr>
        <p:spPr/>
        <p:txBody>
          <a:bodyPr/>
          <a:lstStyle/>
          <a:p>
            <a:pPr marL="533400" indent="-533400">
              <a:buNone/>
            </a:pPr>
            <a:r>
              <a:rPr lang="fr-FR" altLang="fr-FR" sz="2400"/>
              <a:t> </a:t>
            </a:r>
          </a:p>
        </p:txBody>
      </p:sp>
      <p:pic>
        <p:nvPicPr>
          <p:cNvPr id="145412" name="Picture 4" descr="amanit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1143000"/>
            <a:ext cx="18288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Picture 5" descr="bella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51" y="3573463"/>
            <a:ext cx="1814513"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Picture 6" descr="bella-p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663" y="333375"/>
            <a:ext cx="17907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5" name="Picture 7" descr="datu-c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1050" y="333375"/>
            <a:ext cx="182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6" name="Picture 8" descr="DATUR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4426" y="3573464"/>
            <a:ext cx="2163763"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221681"/>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46313" y="4406901"/>
            <a:ext cx="7772400" cy="1362075"/>
          </a:xfrm>
        </p:spPr>
        <p:txBody>
          <a:bodyPr/>
          <a:lstStyle/>
          <a:p>
            <a:r>
              <a:rPr lang="fr-FR" altLang="fr-FR" dirty="0"/>
              <a:t>Les amphétaminiques</a:t>
            </a:r>
          </a:p>
        </p:txBody>
      </p:sp>
      <p:sp>
        <p:nvSpPr>
          <p:cNvPr id="146435" name="Espace réservé du texte 2"/>
          <p:cNvSpPr>
            <a:spLocks noGrp="1"/>
          </p:cNvSpPr>
          <p:nvPr>
            <p:ph type="body" idx="1"/>
          </p:nvPr>
        </p:nvSpPr>
        <p:spPr>
          <a:xfrm>
            <a:off x="2246313" y="2906714"/>
            <a:ext cx="7772400" cy="1500187"/>
          </a:xfrm>
        </p:spPr>
        <p:txBody>
          <a:bodyPr/>
          <a:lstStyle/>
          <a:p>
            <a:endParaRPr lang="fr-FR" altLang="fr-FR" dirty="0"/>
          </a:p>
        </p:txBody>
      </p:sp>
    </p:spTree>
    <p:extLst>
      <p:ext uri="{BB962C8B-B14F-4D97-AF65-F5344CB8AC3E}">
        <p14:creationId xmlns:p14="http://schemas.microsoft.com/office/powerpoint/2010/main" val="2812176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Exploitation </a:t>
            </a:r>
          </a:p>
        </p:txBody>
      </p:sp>
      <p:sp>
        <p:nvSpPr>
          <p:cNvPr id="3" name="Espace réservé du texte 2"/>
          <p:cNvSpPr>
            <a:spLocks noGrp="1"/>
          </p:cNvSpPr>
          <p:nvPr>
            <p:ph type="body" idx="1"/>
          </p:nvPr>
        </p:nvSpPr>
        <p:spPr/>
        <p:txBody>
          <a:bodyPr/>
          <a:lstStyle/>
          <a:p>
            <a:r>
              <a:rPr lang="fr-FR" dirty="0" err="1"/>
              <a:t>QcQ</a:t>
            </a:r>
            <a:r>
              <a:rPr lang="fr-FR" dirty="0"/>
              <a:t> cela fait d’être écouté?</a:t>
            </a:r>
          </a:p>
          <a:p>
            <a:r>
              <a:rPr lang="fr-FR" dirty="0" err="1"/>
              <a:t>QcQ</a:t>
            </a:r>
            <a:r>
              <a:rPr lang="fr-FR" dirty="0"/>
              <a:t> cela fait d’écouter?</a:t>
            </a:r>
          </a:p>
        </p:txBody>
      </p:sp>
    </p:spTree>
    <p:extLst>
      <p:ext uri="{BB962C8B-B14F-4D97-AF65-F5344CB8AC3E}">
        <p14:creationId xmlns:p14="http://schemas.microsoft.com/office/powerpoint/2010/main" val="34388420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idx="4294967295"/>
          </p:nvPr>
        </p:nvSpPr>
        <p:spPr/>
        <p:txBody>
          <a:bodyPr/>
          <a:lstStyle/>
          <a:p>
            <a:r>
              <a:rPr lang="fr-FR" altLang="fr-FR"/>
              <a:t> </a:t>
            </a:r>
          </a:p>
        </p:txBody>
      </p:sp>
      <p:pic>
        <p:nvPicPr>
          <p:cNvPr id="150531" name="Picture 3" descr="1939benzedrine"/>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881564" y="0"/>
            <a:ext cx="4700587" cy="6858000"/>
          </a:xfrm>
        </p:spPr>
      </p:pic>
    </p:spTree>
    <p:extLst>
      <p:ext uri="{BB962C8B-B14F-4D97-AF65-F5344CB8AC3E}">
        <p14:creationId xmlns:p14="http://schemas.microsoft.com/office/powerpoint/2010/main" val="3904364289"/>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p:txBody>
          <a:bodyPr/>
          <a:lstStyle/>
          <a:p>
            <a:r>
              <a:rPr lang="fr-FR" altLang="fr-FR"/>
              <a:t> </a:t>
            </a:r>
          </a:p>
        </p:txBody>
      </p:sp>
      <p:sp>
        <p:nvSpPr>
          <p:cNvPr id="151555" name="Rectangle 3"/>
          <p:cNvSpPr>
            <a:spLocks noGrp="1" noChangeArrowheads="1"/>
          </p:cNvSpPr>
          <p:nvPr>
            <p:ph sz="quarter" idx="4294967295"/>
          </p:nvPr>
        </p:nvSpPr>
        <p:spPr/>
        <p:txBody>
          <a:bodyPr/>
          <a:lstStyle/>
          <a:p>
            <a:pPr marL="12700" indent="0"/>
            <a:endParaRPr lang="en-GB" altLang="fr-FR" sz="2400"/>
          </a:p>
        </p:txBody>
      </p:sp>
      <p:pic>
        <p:nvPicPr>
          <p:cNvPr id="151556" name="Picture 4" descr="benz-inha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38239"/>
            <a:ext cx="9144000"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863996"/>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type="title" idx="4294967295"/>
          </p:nvPr>
        </p:nvSpPr>
        <p:spPr/>
        <p:txBody>
          <a:bodyPr/>
          <a:lstStyle/>
          <a:p>
            <a:r>
              <a:rPr lang="fr-FR" altLang="fr-FR"/>
              <a:t> </a:t>
            </a:r>
          </a:p>
        </p:txBody>
      </p:sp>
      <p:pic>
        <p:nvPicPr>
          <p:cNvPr id="3" name="Image 2">
            <a:extLst>
              <a:ext uri="{FF2B5EF4-FFF2-40B4-BE49-F238E27FC236}">
                <a16:creationId xmlns:a16="http://schemas.microsoft.com/office/drawing/2014/main" id="{51A0F980-6920-7857-C08E-680353CCC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750" y="1381125"/>
            <a:ext cx="7810500" cy="4095750"/>
          </a:xfrm>
          <a:prstGeom prst="rect">
            <a:avLst/>
          </a:prstGeom>
        </p:spPr>
      </p:pic>
    </p:spTree>
    <p:extLst>
      <p:ext uri="{BB962C8B-B14F-4D97-AF65-F5344CB8AC3E}">
        <p14:creationId xmlns:p14="http://schemas.microsoft.com/office/powerpoint/2010/main" val="2883495518"/>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D1589E-6E9E-1AFF-2ABB-330B34793604}"/>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BF0BC562-8D8E-639D-45E0-A897F7D7BA54}"/>
              </a:ext>
            </a:extLst>
          </p:cNvPr>
          <p:cNvSpPr>
            <a:spLocks noGrp="1"/>
          </p:cNvSpPr>
          <p:nvPr>
            <p:ph type="body" idx="1"/>
          </p:nvPr>
        </p:nvSpPr>
        <p:spPr/>
        <p:txBody>
          <a:bodyPr/>
          <a:lstStyle/>
          <a:p>
            <a:endParaRPr lang="fr-FR"/>
          </a:p>
        </p:txBody>
      </p:sp>
      <p:pic>
        <p:nvPicPr>
          <p:cNvPr id="4" name="Image 3">
            <a:extLst>
              <a:ext uri="{FF2B5EF4-FFF2-40B4-BE49-F238E27FC236}">
                <a16:creationId xmlns:a16="http://schemas.microsoft.com/office/drawing/2014/main" id="{804182DA-E166-FEB1-6D0D-AB2F093EAE51}"/>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2260220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3C5622-ADF3-4E3E-A7DC-B7507FA1F6D9}"/>
              </a:ext>
            </a:extLst>
          </p:cNvPr>
          <p:cNvSpPr>
            <a:spLocks noGrp="1"/>
          </p:cNvSpPr>
          <p:nvPr>
            <p:ph type="title"/>
          </p:nvPr>
        </p:nvSpPr>
        <p:spPr/>
        <p:txBody>
          <a:bodyPr/>
          <a:lstStyle/>
          <a:p>
            <a:r>
              <a:rPr lang="fr-FR" dirty="0"/>
              <a:t>MDMA : </a:t>
            </a:r>
            <a:br>
              <a:rPr lang="fr-FR" dirty="0"/>
            </a:br>
            <a:r>
              <a:rPr lang="fr-FR" b="1" dirty="0"/>
              <a:t>autorisation FDA en cours pour PTSD et EDM</a:t>
            </a:r>
          </a:p>
        </p:txBody>
      </p:sp>
      <p:sp>
        <p:nvSpPr>
          <p:cNvPr id="3" name="Espace réservé du texte 2">
            <a:extLst>
              <a:ext uri="{FF2B5EF4-FFF2-40B4-BE49-F238E27FC236}">
                <a16:creationId xmlns:a16="http://schemas.microsoft.com/office/drawing/2014/main" id="{03C39173-9820-48F2-B92C-7D957596F285}"/>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20308824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46313" y="4406901"/>
            <a:ext cx="7772400" cy="1362075"/>
          </a:xfrm>
        </p:spPr>
        <p:txBody>
          <a:bodyPr/>
          <a:lstStyle/>
          <a:p>
            <a:r>
              <a:rPr lang="fr-FR" altLang="fr-FR" sz="6000" dirty="0"/>
              <a:t>Solvants organiques</a:t>
            </a:r>
          </a:p>
        </p:txBody>
      </p:sp>
      <p:sp>
        <p:nvSpPr>
          <p:cNvPr id="152579" name="Espace réservé du texte 2"/>
          <p:cNvSpPr>
            <a:spLocks noGrp="1"/>
          </p:cNvSpPr>
          <p:nvPr>
            <p:ph type="body" idx="1"/>
          </p:nvPr>
        </p:nvSpPr>
        <p:spPr>
          <a:xfrm>
            <a:off x="2166938" y="2571750"/>
            <a:ext cx="7772400" cy="1500188"/>
          </a:xfrm>
        </p:spPr>
        <p:txBody>
          <a:bodyPr/>
          <a:lstStyle/>
          <a:p>
            <a:endParaRPr lang="fr-FR" altLang="fr-FR" sz="2800" dirty="0"/>
          </a:p>
        </p:txBody>
      </p:sp>
    </p:spTree>
    <p:extLst>
      <p:ext uri="{BB962C8B-B14F-4D97-AF65-F5344CB8AC3E}">
        <p14:creationId xmlns:p14="http://schemas.microsoft.com/office/powerpoint/2010/main" val="34293042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idx="4294967295"/>
          </p:nvPr>
        </p:nvSpPr>
        <p:spPr>
          <a:xfrm>
            <a:off x="3024189" y="357188"/>
            <a:ext cx="7526337" cy="944562"/>
          </a:xfrm>
        </p:spPr>
        <p:txBody>
          <a:bodyPr/>
          <a:lstStyle/>
          <a:p>
            <a:r>
              <a:rPr lang="fr-FR" altLang="fr-FR"/>
              <a:t>LES POPPERS</a:t>
            </a:r>
          </a:p>
        </p:txBody>
      </p:sp>
      <p:sp>
        <p:nvSpPr>
          <p:cNvPr id="155651" name="Rectangle 3"/>
          <p:cNvSpPr>
            <a:spLocks noGrp="1" noChangeArrowheads="1"/>
          </p:cNvSpPr>
          <p:nvPr>
            <p:ph sz="quarter" idx="4294967295"/>
          </p:nvPr>
        </p:nvSpPr>
        <p:spPr/>
        <p:txBody>
          <a:bodyPr/>
          <a:lstStyle/>
          <a:p>
            <a:pPr marL="12700" indent="0">
              <a:buNone/>
            </a:pPr>
            <a:r>
              <a:rPr lang="fr-FR" altLang="fr-FR" sz="2400" baseline="30000">
                <a:cs typeface="Arial" panose="020B0604020202020204" pitchFamily="34" charset="0"/>
              </a:rPr>
              <a:t> </a:t>
            </a:r>
          </a:p>
        </p:txBody>
      </p:sp>
      <p:pic>
        <p:nvPicPr>
          <p:cNvPr id="155652" name="Picture 4" descr="Poppers-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314" y="1571625"/>
            <a:ext cx="63404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669480"/>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3D3B4EC-A800-92E5-EED0-CC6C434DE037}"/>
              </a:ext>
            </a:extLst>
          </p:cNvPr>
          <p:cNvPicPr>
            <a:picLocks noChangeAspect="1"/>
          </p:cNvPicPr>
          <p:nvPr/>
        </p:nvPicPr>
        <p:blipFill>
          <a:blip r:embed="rId2"/>
          <a:stretch>
            <a:fillRect/>
          </a:stretch>
        </p:blipFill>
        <p:spPr>
          <a:xfrm>
            <a:off x="3621405" y="289413"/>
            <a:ext cx="4949190" cy="5959940"/>
          </a:xfrm>
          <a:prstGeom prst="rect">
            <a:avLst/>
          </a:prstGeom>
        </p:spPr>
      </p:pic>
    </p:spTree>
    <p:extLst>
      <p:ext uri="{BB962C8B-B14F-4D97-AF65-F5344CB8AC3E}">
        <p14:creationId xmlns:p14="http://schemas.microsoft.com/office/powerpoint/2010/main" val="78172205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E96269-5949-405F-BD80-EAA28F85D066}"/>
              </a:ext>
            </a:extLst>
          </p:cNvPr>
          <p:cNvSpPr>
            <a:spLocks noGrp="1"/>
          </p:cNvSpPr>
          <p:nvPr>
            <p:ph type="title"/>
          </p:nvPr>
        </p:nvSpPr>
        <p:spPr>
          <a:xfrm>
            <a:off x="232410" y="100719"/>
            <a:ext cx="10515600" cy="1325563"/>
          </a:xfrm>
        </p:spPr>
        <p:txBody>
          <a:bodyPr/>
          <a:lstStyle/>
          <a:p>
            <a:r>
              <a:rPr lang="fr-FR" dirty="0"/>
              <a:t>Protoxyde d’azote</a:t>
            </a:r>
          </a:p>
        </p:txBody>
      </p:sp>
      <p:pic>
        <p:nvPicPr>
          <p:cNvPr id="5" name="Espace réservé du contenu 4">
            <a:extLst>
              <a:ext uri="{FF2B5EF4-FFF2-40B4-BE49-F238E27FC236}">
                <a16:creationId xmlns:a16="http://schemas.microsoft.com/office/drawing/2014/main" id="{588DD8F8-63BD-44C6-9A31-070F46B501C4}"/>
              </a:ext>
            </a:extLst>
          </p:cNvPr>
          <p:cNvPicPr>
            <a:picLocks noGrp="1" noChangeAspect="1"/>
          </p:cNvPicPr>
          <p:nvPr>
            <p:ph idx="1"/>
          </p:nvPr>
        </p:nvPicPr>
        <p:blipFill>
          <a:blip r:embed="rId2"/>
          <a:stretch>
            <a:fillRect/>
          </a:stretch>
        </p:blipFill>
        <p:spPr>
          <a:xfrm>
            <a:off x="1805940" y="1228872"/>
            <a:ext cx="8732520" cy="4865627"/>
          </a:xfrm>
        </p:spPr>
      </p:pic>
    </p:spTree>
    <p:extLst>
      <p:ext uri="{BB962C8B-B14F-4D97-AF65-F5344CB8AC3E}">
        <p14:creationId xmlns:p14="http://schemas.microsoft.com/office/powerpoint/2010/main" val="122495571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0F9BF3-7208-433A-ACB1-8803CECB657C}"/>
              </a:ext>
            </a:extLst>
          </p:cNvPr>
          <p:cNvSpPr>
            <a:spLocks noGrp="1"/>
          </p:cNvSpPr>
          <p:nvPr>
            <p:ph type="title"/>
          </p:nvPr>
        </p:nvSpPr>
        <p:spPr/>
        <p:txBody>
          <a:bodyPr/>
          <a:lstStyle/>
          <a:p>
            <a:r>
              <a:rPr lang="fr-FR" dirty="0"/>
              <a:t>Protoxyde d’azote</a:t>
            </a:r>
          </a:p>
        </p:txBody>
      </p:sp>
      <p:sp>
        <p:nvSpPr>
          <p:cNvPr id="3" name="Espace réservé du contenu 2">
            <a:extLst>
              <a:ext uri="{FF2B5EF4-FFF2-40B4-BE49-F238E27FC236}">
                <a16:creationId xmlns:a16="http://schemas.microsoft.com/office/drawing/2014/main" id="{352EA277-70EF-4345-A164-B1B47C291F1F}"/>
              </a:ext>
            </a:extLst>
          </p:cNvPr>
          <p:cNvSpPr>
            <a:spLocks noGrp="1"/>
          </p:cNvSpPr>
          <p:nvPr>
            <p:ph idx="1"/>
          </p:nvPr>
        </p:nvSpPr>
        <p:spPr/>
        <p:txBody>
          <a:bodyPr/>
          <a:lstStyle/>
          <a:p>
            <a:endParaRPr lang="fr-FR" dirty="0"/>
          </a:p>
        </p:txBody>
      </p:sp>
      <p:pic>
        <p:nvPicPr>
          <p:cNvPr id="5" name="Image 4">
            <a:extLst>
              <a:ext uri="{FF2B5EF4-FFF2-40B4-BE49-F238E27FC236}">
                <a16:creationId xmlns:a16="http://schemas.microsoft.com/office/drawing/2014/main" id="{E2F011A0-E583-4094-8096-DD94FDA46B06}"/>
              </a:ext>
            </a:extLst>
          </p:cNvPr>
          <p:cNvPicPr>
            <a:picLocks noChangeAspect="1"/>
          </p:cNvPicPr>
          <p:nvPr/>
        </p:nvPicPr>
        <p:blipFill>
          <a:blip r:embed="rId2"/>
          <a:stretch>
            <a:fillRect/>
          </a:stretch>
        </p:blipFill>
        <p:spPr>
          <a:xfrm>
            <a:off x="578575" y="1527747"/>
            <a:ext cx="11034849" cy="4432030"/>
          </a:xfrm>
          <a:prstGeom prst="rect">
            <a:avLst/>
          </a:prstGeom>
        </p:spPr>
      </p:pic>
    </p:spTree>
    <p:extLst>
      <p:ext uri="{BB962C8B-B14F-4D97-AF65-F5344CB8AC3E}">
        <p14:creationId xmlns:p14="http://schemas.microsoft.com/office/powerpoint/2010/main" val="4148107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790843" y="283926"/>
            <a:ext cx="10515600" cy="969405"/>
          </a:xfrm>
        </p:spPr>
        <p:txBody>
          <a:bodyPr>
            <a:normAutofit fontScale="90000"/>
          </a:bodyPr>
          <a:lstStyle/>
          <a:p>
            <a:r>
              <a:rPr lang="fr-FR" b="1" cap="all" dirty="0">
                <a:solidFill>
                  <a:srgbClr val="00354D"/>
                </a:solidFill>
                <a:latin typeface="+mn-lt"/>
              </a:rPr>
              <a:t>tour</a:t>
            </a:r>
            <a:r>
              <a:rPr lang="fr-FR" b="1" cap="all" dirty="0">
                <a:latin typeface="+mn-lt"/>
              </a:rPr>
              <a:t> </a:t>
            </a:r>
            <a:r>
              <a:rPr lang="fr-FR" b="1" cap="all" dirty="0">
                <a:solidFill>
                  <a:srgbClr val="FF8363"/>
                </a:solidFill>
                <a:latin typeface="+mn-lt"/>
              </a:rPr>
              <a:t>DE table – </a:t>
            </a:r>
            <a:r>
              <a:rPr lang="fr-FR" b="1" cap="all" dirty="0">
                <a:solidFill>
                  <a:srgbClr val="00354D"/>
                </a:solidFill>
                <a:latin typeface="+mn-lt"/>
              </a:rPr>
              <a:t>construction</a:t>
            </a:r>
            <a:r>
              <a:rPr lang="fr-FR" b="1" cap="all" dirty="0">
                <a:solidFill>
                  <a:srgbClr val="FF8363"/>
                </a:solidFill>
                <a:latin typeface="+mn-lt"/>
              </a:rPr>
              <a:t> d’un blason</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cxnSp>
        <p:nvCxnSpPr>
          <p:cNvPr id="10" name="Straight Connector 9">
            <a:extLst>
              <a:ext uri="{FF2B5EF4-FFF2-40B4-BE49-F238E27FC236}">
                <a16:creationId xmlns:a16="http://schemas.microsoft.com/office/drawing/2014/main" id="{45E8A453-FBE7-8A42-BBFA-B0343818BECC}"/>
              </a:ext>
            </a:extLst>
          </p:cNvPr>
          <p:cNvCxnSpPr/>
          <p:nvPr/>
        </p:nvCxnSpPr>
        <p:spPr>
          <a:xfrm>
            <a:off x="737297" y="468592"/>
            <a:ext cx="0" cy="444844"/>
          </a:xfrm>
          <a:prstGeom prst="line">
            <a:avLst/>
          </a:prstGeom>
          <a:ln w="76200" cmpd="thickThin">
            <a:solidFill>
              <a:srgbClr val="FF8363"/>
            </a:solidFill>
          </a:ln>
        </p:spPr>
        <p:style>
          <a:lnRef idx="1">
            <a:schemeClr val="accent1"/>
          </a:lnRef>
          <a:fillRef idx="0">
            <a:schemeClr val="accent1"/>
          </a:fillRef>
          <a:effectRef idx="0">
            <a:schemeClr val="accent1"/>
          </a:effectRef>
          <a:fontRef idx="minor">
            <a:schemeClr val="tx1"/>
          </a:fontRef>
        </p:style>
      </p:cxnSp>
      <p:graphicFrame>
        <p:nvGraphicFramePr>
          <p:cNvPr id="3" name="Content Placeholder 2">
            <a:extLst>
              <a:ext uri="{FF2B5EF4-FFF2-40B4-BE49-F238E27FC236}">
                <a16:creationId xmlns:a16="http://schemas.microsoft.com/office/drawing/2014/main" id="{FFE2E3E3-9FAC-3247-A940-104CEA0DC256}"/>
              </a:ext>
            </a:extLst>
          </p:cNvPr>
          <p:cNvGraphicFramePr>
            <a:graphicFrameLocks noGrp="1"/>
          </p:cNvGraphicFramePr>
          <p:nvPr>
            <p:ph idx="1"/>
            <p:extLst>
              <p:ext uri="{D42A27DB-BD31-4B8C-83A1-F6EECF244321}">
                <p14:modId xmlns:p14="http://schemas.microsoft.com/office/powerpoint/2010/main" val="2644218307"/>
              </p:ext>
            </p:extLst>
          </p:nvPr>
        </p:nvGraphicFramePr>
        <p:xfrm>
          <a:off x="1243915" y="1124479"/>
          <a:ext cx="3910791" cy="4854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numéro de diapositive 3">
            <a:extLst>
              <a:ext uri="{FF2B5EF4-FFF2-40B4-BE49-F238E27FC236}">
                <a16:creationId xmlns:a16="http://schemas.microsoft.com/office/drawing/2014/main" id="{81949521-9D32-8453-04DF-D3CB46F4E85A}"/>
              </a:ext>
            </a:extLst>
          </p:cNvPr>
          <p:cNvSpPr>
            <a:spLocks noGrp="1"/>
          </p:cNvSpPr>
          <p:nvPr>
            <p:ph type="sldNum" sz="quarter" idx="12"/>
          </p:nvPr>
        </p:nvSpPr>
        <p:spPr>
          <a:xfrm>
            <a:off x="8620909" y="6347085"/>
            <a:ext cx="2743200" cy="365125"/>
          </a:xfrm>
        </p:spPr>
        <p:txBody>
          <a:bodyPr/>
          <a:lstStyle/>
          <a:p>
            <a:fld id="{5530D0DC-CD4E-4C8A-B400-1BEAD0156FC1}" type="slidenum">
              <a:rPr lang="fr-FR" smtClean="0"/>
              <a:t>16</a:t>
            </a:fld>
            <a:endParaRPr lang="fr-FR" dirty="0"/>
          </a:p>
        </p:txBody>
      </p:sp>
      <p:grpSp>
        <p:nvGrpSpPr>
          <p:cNvPr id="6" name="Groupe 12">
            <a:extLst>
              <a:ext uri="{FF2B5EF4-FFF2-40B4-BE49-F238E27FC236}">
                <a16:creationId xmlns:a16="http://schemas.microsoft.com/office/drawing/2014/main" id="{07AD3F66-E680-54FF-6C35-D00C3F9F546E}"/>
              </a:ext>
            </a:extLst>
          </p:cNvPr>
          <p:cNvGrpSpPr>
            <a:grpSpLocks/>
          </p:cNvGrpSpPr>
          <p:nvPr/>
        </p:nvGrpSpPr>
        <p:grpSpPr bwMode="auto">
          <a:xfrm>
            <a:off x="5513976" y="1124479"/>
            <a:ext cx="6103565" cy="5550988"/>
            <a:chOff x="4409865" y="2720277"/>
            <a:chExt cx="4204694" cy="6510923"/>
          </a:xfrm>
        </p:grpSpPr>
        <p:sp>
          <p:nvSpPr>
            <p:cNvPr id="7" name="Shape 120">
              <a:extLst>
                <a:ext uri="{FF2B5EF4-FFF2-40B4-BE49-F238E27FC236}">
                  <a16:creationId xmlns:a16="http://schemas.microsoft.com/office/drawing/2014/main" id="{7D348FC8-12A4-F72F-7904-372244D3001A}"/>
                </a:ext>
              </a:extLst>
            </p:cNvPr>
            <p:cNvSpPr>
              <a:spLocks/>
            </p:cNvSpPr>
            <p:nvPr/>
          </p:nvSpPr>
          <p:spPr bwMode="auto">
            <a:xfrm rot="5400000">
              <a:off x="3732508" y="4388962"/>
              <a:ext cx="5526081" cy="415839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13973" y="0"/>
                  </a:lnTo>
                  <a:lnTo>
                    <a:pt x="21600" y="10800"/>
                  </a:lnTo>
                  <a:lnTo>
                    <a:pt x="13973" y="21600"/>
                  </a:lnTo>
                  <a:lnTo>
                    <a:pt x="0" y="21600"/>
                  </a:lnTo>
                  <a:lnTo>
                    <a:pt x="0" y="0"/>
                  </a:lnTo>
                  <a:close/>
                </a:path>
              </a:pathLst>
            </a:custGeom>
            <a:solidFill>
              <a:srgbClr val="FFFFFF"/>
            </a:solidFill>
            <a:ln w="38100">
              <a:solidFill>
                <a:srgbClr val="F79646"/>
              </a:solidFill>
              <a:round/>
              <a:headEnd/>
              <a:tailEnd/>
            </a:ln>
          </p:spPr>
          <p:txBody>
            <a:bodyPr lIns="92478" tIns="92478" rIns="92478" bIns="92478" anchor="ctr"/>
            <a:lstStyle/>
            <a:p>
              <a:endParaRPr lang="fr-FR" dirty="0"/>
            </a:p>
          </p:txBody>
        </p:sp>
        <p:sp>
          <p:nvSpPr>
            <p:cNvPr id="8" name="Shape 121">
              <a:extLst>
                <a:ext uri="{FF2B5EF4-FFF2-40B4-BE49-F238E27FC236}">
                  <a16:creationId xmlns:a16="http://schemas.microsoft.com/office/drawing/2014/main" id="{B47003A0-B67E-9106-20BC-80EE30842560}"/>
                </a:ext>
              </a:extLst>
            </p:cNvPr>
            <p:cNvSpPr>
              <a:spLocks noChangeArrowheads="1"/>
            </p:cNvSpPr>
            <p:nvPr/>
          </p:nvSpPr>
          <p:spPr bwMode="auto">
            <a:xfrm>
              <a:off x="4575527" y="3992045"/>
              <a:ext cx="1904394" cy="206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161837" tIns="92478" rIns="161837" bIns="92478"/>
            <a:lstStyle>
              <a:lvl1pPr defTabSz="35083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350838">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350838">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35083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35083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3508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3508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3508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3508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ts val="2900"/>
                </a:spcBef>
                <a:buNone/>
              </a:pPr>
              <a:endParaRPr lang="fr-FR" altLang="fr-FR" sz="1600">
                <a:solidFill>
                  <a:srgbClr val="53585F"/>
                </a:solidFill>
                <a:latin typeface="Arial Unicode MS" pitchFamily="34" charset="-128"/>
                <a:ea typeface="Arial Unicode MS" pitchFamily="34" charset="-128"/>
                <a:sym typeface="Arial Unicode MS" pitchFamily="34" charset="-128"/>
              </a:endParaRPr>
            </a:p>
          </p:txBody>
        </p:sp>
        <p:sp>
          <p:nvSpPr>
            <p:cNvPr id="9" name="Shape 122">
              <a:extLst>
                <a:ext uri="{FF2B5EF4-FFF2-40B4-BE49-F238E27FC236}">
                  <a16:creationId xmlns:a16="http://schemas.microsoft.com/office/drawing/2014/main" id="{92A28E28-5C95-B0E9-0238-B53FC917722B}"/>
                </a:ext>
              </a:extLst>
            </p:cNvPr>
            <p:cNvSpPr/>
            <p:nvPr/>
          </p:nvSpPr>
          <p:spPr>
            <a:xfrm>
              <a:off x="4668701" y="5761938"/>
              <a:ext cx="1889020" cy="2283406"/>
            </a:xfrm>
            <a:prstGeom prst="rect">
              <a:avLst/>
            </a:prstGeom>
            <a:ln w="12700">
              <a:miter lim="400000"/>
            </a:ln>
            <a:extLst>
              <a:ext uri="{C572A759-6A51-4108-AA02-DFA0A04FC94B}"/>
            </a:extLst>
          </p:spPr>
          <p:txBody>
            <a:bodyPr lIns="161837" tIns="92478" rIns="161837" bIns="92478">
              <a:noAutofit/>
            </a:bodyPr>
            <a:lstStyle>
              <a:lvl1pPr algn="l" defTabSz="345277">
                <a:spcBef>
                  <a:spcPts val="2800"/>
                </a:spcBef>
                <a:defRPr sz="1769">
                  <a:solidFill>
                    <a:srgbClr val="53585F"/>
                  </a:solidFill>
                  <a:latin typeface="Arial Unicode MS"/>
                  <a:ea typeface="Arial Unicode MS"/>
                  <a:cs typeface="Arial Unicode MS"/>
                  <a:sym typeface="Arial Unicode MS"/>
                </a:defRPr>
              </a:lvl1pPr>
            </a:lstStyle>
            <a:p>
              <a:pPr algn="ctr">
                <a:lnSpc>
                  <a:spcPct val="110000"/>
                </a:lnSpc>
                <a:spcBef>
                  <a:spcPts val="0"/>
                </a:spcBef>
                <a:defRPr/>
              </a:pPr>
              <a:r>
                <a:rPr lang="fr-FR" sz="1600" dirty="0">
                  <a:solidFill>
                    <a:srgbClr val="00354D"/>
                  </a:solidFill>
                  <a:latin typeface="+mn-lt"/>
                </a:rPr>
                <a:t>La charte du groupe sous forme de mots-clés</a:t>
              </a:r>
            </a:p>
            <a:p>
              <a:pPr algn="ctr">
                <a:lnSpc>
                  <a:spcPct val="110000"/>
                </a:lnSpc>
                <a:spcBef>
                  <a:spcPts val="0"/>
                </a:spcBef>
                <a:defRPr/>
              </a:pPr>
              <a:endParaRPr lang="fr-FR" sz="1600" dirty="0">
                <a:solidFill>
                  <a:srgbClr val="00354D"/>
                </a:solidFill>
                <a:latin typeface="+mn-lt"/>
              </a:endParaRPr>
            </a:p>
            <a:p>
              <a:pPr algn="ctr">
                <a:lnSpc>
                  <a:spcPct val="110000"/>
                </a:lnSpc>
                <a:spcBef>
                  <a:spcPts val="0"/>
                </a:spcBef>
                <a:defRPr/>
              </a:pPr>
              <a:r>
                <a:rPr lang="fr-FR" sz="1600" dirty="0">
                  <a:solidFill>
                    <a:srgbClr val="00354D"/>
                  </a:solidFill>
                  <a:latin typeface="+mn-lt"/>
                </a:rPr>
                <a:t>Eléments qui vous permettraient de vous sentir à l’aise pendant cette formation</a:t>
              </a:r>
              <a:endParaRPr sz="1600" dirty="0">
                <a:solidFill>
                  <a:srgbClr val="00354D"/>
                </a:solidFill>
                <a:latin typeface="+mn-lt"/>
              </a:endParaRPr>
            </a:p>
          </p:txBody>
        </p:sp>
        <p:sp>
          <p:nvSpPr>
            <p:cNvPr id="12" name="Shape 125">
              <a:extLst>
                <a:ext uri="{FF2B5EF4-FFF2-40B4-BE49-F238E27FC236}">
                  <a16:creationId xmlns:a16="http://schemas.microsoft.com/office/drawing/2014/main" id="{F67DD23B-E650-9FFD-BB47-9CB60961DDBD}"/>
                </a:ext>
              </a:extLst>
            </p:cNvPr>
            <p:cNvSpPr/>
            <p:nvPr/>
          </p:nvSpPr>
          <p:spPr>
            <a:xfrm>
              <a:off x="4409865" y="2720277"/>
              <a:ext cx="4204694" cy="933409"/>
            </a:xfrm>
            <a:prstGeom prst="rect">
              <a:avLst/>
            </a:prstGeom>
            <a:solidFill>
              <a:srgbClr val="FF8363"/>
            </a:solidFill>
            <a:ln w="12700">
              <a:miter lim="400000"/>
            </a:ln>
            <a:effectLst>
              <a:outerShdw blurRad="38100" dist="25400" dir="5400000" rotWithShape="0">
                <a:srgbClr val="000000">
                  <a:alpha val="50000"/>
                </a:srgbClr>
              </a:outerShdw>
            </a:effectLst>
            <a:extLst>
              <a:ext uri="{C572A759-6A51-4108-AA02-DFA0A04FC94B}"/>
            </a:extLst>
          </p:spPr>
          <p:txBody>
            <a:bodyPr lIns="161837" tIns="92478" rIns="161837" bIns="92478" anchor="ctr">
              <a:normAutofit/>
            </a:bodyPr>
            <a:lstStyle>
              <a:lvl1pPr>
                <a:defRPr sz="2400">
                  <a:solidFill>
                    <a:srgbClr val="FFFFFF"/>
                  </a:solidFill>
                </a:defRPr>
              </a:lvl1pPr>
            </a:lstStyle>
            <a:p>
              <a:pPr algn="ctr">
                <a:defRPr/>
              </a:pPr>
              <a:r>
                <a:rPr dirty="0"/>
                <a:t>Nom d</a:t>
              </a:r>
              <a:r>
                <a:rPr lang="fr-FR" dirty="0"/>
                <a:t>e votre</a:t>
              </a:r>
              <a:r>
                <a:rPr dirty="0"/>
                <a:t> </a:t>
              </a:r>
              <a:r>
                <a:rPr lang="fr-FR" dirty="0"/>
                <a:t>groupe</a:t>
              </a:r>
              <a:endParaRPr dirty="0"/>
            </a:p>
          </p:txBody>
        </p:sp>
        <p:sp>
          <p:nvSpPr>
            <p:cNvPr id="13" name="Shape 126">
              <a:extLst>
                <a:ext uri="{FF2B5EF4-FFF2-40B4-BE49-F238E27FC236}">
                  <a16:creationId xmlns:a16="http://schemas.microsoft.com/office/drawing/2014/main" id="{40E66431-5176-5B4F-AFB5-D3C9AA728079}"/>
                </a:ext>
              </a:extLst>
            </p:cNvPr>
            <p:cNvSpPr>
              <a:spLocks noChangeShapeType="1"/>
            </p:cNvSpPr>
            <p:nvPr/>
          </p:nvSpPr>
          <p:spPr bwMode="auto">
            <a:xfrm flipH="1">
              <a:off x="6513120" y="3705121"/>
              <a:ext cx="59085" cy="5393606"/>
            </a:xfrm>
            <a:prstGeom prst="line">
              <a:avLst/>
            </a:prstGeom>
            <a:noFill/>
            <a:ln w="12700">
              <a:solidFill>
                <a:srgbClr val="4A7EBB"/>
              </a:solidFill>
              <a:round/>
              <a:headEnd/>
              <a:tailEnd/>
            </a:ln>
            <a:extLst>
              <a:ext uri="{909E8E84-426E-40DD-AFC4-6F175D3DCCD1}">
                <a14:hiddenFill xmlns:a14="http://schemas.microsoft.com/office/drawing/2010/main">
                  <a:noFill/>
                </a14:hiddenFill>
              </a:ext>
            </a:extLst>
          </p:spPr>
          <p:txBody>
            <a:bodyPr lIns="50800" tIns="50800" rIns="50800" bIns="50800" anchor="ctr"/>
            <a:lstStyle/>
            <a:p>
              <a:endParaRPr lang="fr-FR"/>
            </a:p>
          </p:txBody>
        </p:sp>
        <p:sp>
          <p:nvSpPr>
            <p:cNvPr id="14" name="Shape 127">
              <a:extLst>
                <a:ext uri="{FF2B5EF4-FFF2-40B4-BE49-F238E27FC236}">
                  <a16:creationId xmlns:a16="http://schemas.microsoft.com/office/drawing/2014/main" id="{B2F6B6FC-E89D-32FD-813F-9254CE1A210E}"/>
                </a:ext>
              </a:extLst>
            </p:cNvPr>
            <p:cNvSpPr>
              <a:spLocks noChangeShapeType="1"/>
            </p:cNvSpPr>
            <p:nvPr/>
          </p:nvSpPr>
          <p:spPr bwMode="auto">
            <a:xfrm>
              <a:off x="4495402" y="5753335"/>
              <a:ext cx="3969037" cy="1"/>
            </a:xfrm>
            <a:prstGeom prst="line">
              <a:avLst/>
            </a:prstGeom>
            <a:noFill/>
            <a:ln w="12700">
              <a:solidFill>
                <a:srgbClr val="4A7EBB"/>
              </a:solidFill>
              <a:round/>
              <a:headEnd/>
              <a:tailEnd/>
            </a:ln>
            <a:extLst>
              <a:ext uri="{909E8E84-426E-40DD-AFC4-6F175D3DCCD1}">
                <a14:hiddenFill xmlns:a14="http://schemas.microsoft.com/office/drawing/2010/main">
                  <a:noFill/>
                </a14:hiddenFill>
              </a:ext>
            </a:extLst>
          </p:spPr>
          <p:txBody>
            <a:bodyPr lIns="50800" tIns="50800" rIns="50800" bIns="50800" anchor="ctr"/>
            <a:lstStyle/>
            <a:p>
              <a:endParaRPr lang="fr-FR"/>
            </a:p>
          </p:txBody>
        </p:sp>
      </p:grpSp>
      <p:sp>
        <p:nvSpPr>
          <p:cNvPr id="15" name="Rectangle 14">
            <a:extLst>
              <a:ext uri="{FF2B5EF4-FFF2-40B4-BE49-F238E27FC236}">
                <a16:creationId xmlns:a16="http://schemas.microsoft.com/office/drawing/2014/main" id="{978BB85E-3BA9-522C-2688-2723310B7CB4}"/>
              </a:ext>
            </a:extLst>
          </p:cNvPr>
          <p:cNvSpPr/>
          <p:nvPr/>
        </p:nvSpPr>
        <p:spPr>
          <a:xfrm>
            <a:off x="5546334" y="2040284"/>
            <a:ext cx="3019425" cy="1569660"/>
          </a:xfrm>
          <a:prstGeom prst="rect">
            <a:avLst/>
          </a:prstGeom>
        </p:spPr>
        <p:txBody>
          <a:bodyPr>
            <a:spAutoFit/>
          </a:bodyPr>
          <a:lstStyle/>
          <a:p>
            <a:pPr marL="0" lvl="1" algn="ctr">
              <a:defRPr/>
            </a:pPr>
            <a:r>
              <a:rPr lang="fr-FR" sz="1600" dirty="0">
                <a:solidFill>
                  <a:srgbClr val="00354D"/>
                </a:solidFill>
                <a:sym typeface="Arial Unicode MS"/>
              </a:rPr>
              <a:t>Connaissances du groupe (Prénom, métier, service)</a:t>
            </a:r>
          </a:p>
          <a:p>
            <a:pPr marL="0" lvl="1" algn="ctr">
              <a:defRPr/>
            </a:pPr>
            <a:endParaRPr lang="fr-FR" sz="1600" dirty="0">
              <a:solidFill>
                <a:srgbClr val="00354D"/>
              </a:solidFill>
              <a:sym typeface="Arial Unicode MS"/>
            </a:endParaRPr>
          </a:p>
          <a:p>
            <a:pPr marL="0" lvl="1" algn="ctr">
              <a:defRPr/>
            </a:pPr>
            <a:r>
              <a:rPr lang="fr-FR" sz="1600" dirty="0">
                <a:solidFill>
                  <a:srgbClr val="00354D"/>
                </a:solidFill>
                <a:sym typeface="Arial Unicode MS"/>
              </a:rPr>
              <a:t>Ce que vous aimez particulièrement dans votre métier</a:t>
            </a:r>
          </a:p>
        </p:txBody>
      </p:sp>
      <p:sp>
        <p:nvSpPr>
          <p:cNvPr id="16" name="Rectangle 15">
            <a:extLst>
              <a:ext uri="{FF2B5EF4-FFF2-40B4-BE49-F238E27FC236}">
                <a16:creationId xmlns:a16="http://schemas.microsoft.com/office/drawing/2014/main" id="{75445694-07D8-3E63-A174-22978023AE12}"/>
              </a:ext>
            </a:extLst>
          </p:cNvPr>
          <p:cNvSpPr/>
          <p:nvPr/>
        </p:nvSpPr>
        <p:spPr>
          <a:xfrm>
            <a:off x="8565758" y="4105092"/>
            <a:ext cx="2872781" cy="1077218"/>
          </a:xfrm>
          <a:prstGeom prst="rect">
            <a:avLst/>
          </a:prstGeom>
        </p:spPr>
        <p:txBody>
          <a:bodyPr wrap="square">
            <a:spAutoFit/>
          </a:bodyPr>
          <a:lstStyle/>
          <a:p>
            <a:pPr marL="0" lvl="1" algn="ctr">
              <a:defRPr/>
            </a:pPr>
            <a:r>
              <a:rPr lang="fr-FR" sz="1600" dirty="0">
                <a:solidFill>
                  <a:srgbClr val="00354D"/>
                </a:solidFill>
                <a:sym typeface="Arial Unicode MS"/>
              </a:rPr>
              <a:t>Les ressources pour développer vos compétences et pratiquer le repérage (sous forme de dessins !)</a:t>
            </a:r>
          </a:p>
        </p:txBody>
      </p:sp>
      <p:sp>
        <p:nvSpPr>
          <p:cNvPr id="17" name="ZoneTexte 16">
            <a:extLst>
              <a:ext uri="{FF2B5EF4-FFF2-40B4-BE49-F238E27FC236}">
                <a16:creationId xmlns:a16="http://schemas.microsoft.com/office/drawing/2014/main" id="{DA4F59CE-7E5B-25A9-631E-8355417AA54F}"/>
              </a:ext>
            </a:extLst>
          </p:cNvPr>
          <p:cNvSpPr txBox="1"/>
          <p:nvPr/>
        </p:nvSpPr>
        <p:spPr>
          <a:xfrm>
            <a:off x="8885820" y="2450480"/>
            <a:ext cx="2606331" cy="584775"/>
          </a:xfrm>
          <a:prstGeom prst="rect">
            <a:avLst/>
          </a:prstGeom>
          <a:noFill/>
        </p:spPr>
        <p:txBody>
          <a:bodyPr wrap="square" rtlCol="0">
            <a:spAutoFit/>
          </a:bodyPr>
          <a:lstStyle/>
          <a:p>
            <a:r>
              <a:rPr lang="fr-FR" sz="1600" dirty="0">
                <a:solidFill>
                  <a:srgbClr val="00354D"/>
                </a:solidFill>
              </a:rPr>
              <a:t>Vos attentes vis-à-vis de cette formation</a:t>
            </a:r>
          </a:p>
        </p:txBody>
      </p:sp>
    </p:spTree>
    <p:extLst>
      <p:ext uri="{BB962C8B-B14F-4D97-AF65-F5344CB8AC3E}">
        <p14:creationId xmlns:p14="http://schemas.microsoft.com/office/powerpoint/2010/main" val="35273844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111F1D-ABDA-4EE9-A05E-D69003E2854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519AD94-DD4A-463D-A2D5-8E7AF5331AE5}"/>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0032D64E-03E5-4CF4-BAB8-6C264E367941}"/>
              </a:ext>
            </a:extLst>
          </p:cNvPr>
          <p:cNvPicPr>
            <a:picLocks noChangeAspect="1"/>
          </p:cNvPicPr>
          <p:nvPr/>
        </p:nvPicPr>
        <p:blipFill>
          <a:blip r:embed="rId2"/>
          <a:stretch>
            <a:fillRect/>
          </a:stretch>
        </p:blipFill>
        <p:spPr>
          <a:xfrm>
            <a:off x="80010" y="45006"/>
            <a:ext cx="12111990" cy="6812996"/>
          </a:xfrm>
          <a:prstGeom prst="rect">
            <a:avLst/>
          </a:prstGeom>
        </p:spPr>
      </p:pic>
    </p:spTree>
    <p:extLst>
      <p:ext uri="{BB962C8B-B14F-4D97-AF65-F5344CB8AC3E}">
        <p14:creationId xmlns:p14="http://schemas.microsoft.com/office/powerpoint/2010/main" val="125465078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91ADC4-FAD4-4AB7-969B-BBF2E5D2442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149B85E-BDC5-4CAB-84FC-3F12A50432FF}"/>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794C2A11-6EE4-4A63-B634-F5D6ABC84C64}"/>
              </a:ext>
            </a:extLst>
          </p:cNvPr>
          <p:cNvPicPr>
            <a:picLocks noChangeAspect="1"/>
          </p:cNvPicPr>
          <p:nvPr/>
        </p:nvPicPr>
        <p:blipFill>
          <a:blip r:embed="rId2"/>
          <a:stretch>
            <a:fillRect/>
          </a:stretch>
        </p:blipFill>
        <p:spPr>
          <a:xfrm>
            <a:off x="91440" y="274320"/>
            <a:ext cx="12018151" cy="6760211"/>
          </a:xfrm>
          <a:prstGeom prst="rect">
            <a:avLst/>
          </a:prstGeom>
        </p:spPr>
      </p:pic>
    </p:spTree>
    <p:extLst>
      <p:ext uri="{BB962C8B-B14F-4D97-AF65-F5344CB8AC3E}">
        <p14:creationId xmlns:p14="http://schemas.microsoft.com/office/powerpoint/2010/main" val="393022265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3C80AF-A544-43EA-B11E-D874018A7F2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808A280-C629-43BD-B4F1-8DD908CDA37F}"/>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825D40A8-B1A3-47D7-BD43-5326816BF821}"/>
              </a:ext>
            </a:extLst>
          </p:cNvPr>
          <p:cNvPicPr>
            <a:picLocks noChangeAspect="1"/>
          </p:cNvPicPr>
          <p:nvPr/>
        </p:nvPicPr>
        <p:blipFill>
          <a:blip r:embed="rId2"/>
          <a:stretch>
            <a:fillRect/>
          </a:stretch>
        </p:blipFill>
        <p:spPr>
          <a:xfrm>
            <a:off x="-10161" y="0"/>
            <a:ext cx="12202161" cy="6863715"/>
          </a:xfrm>
          <a:prstGeom prst="rect">
            <a:avLst/>
          </a:prstGeom>
        </p:spPr>
      </p:pic>
    </p:spTree>
    <p:extLst>
      <p:ext uri="{BB962C8B-B14F-4D97-AF65-F5344CB8AC3E}">
        <p14:creationId xmlns:p14="http://schemas.microsoft.com/office/powerpoint/2010/main" val="191654261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01B21BA-C452-4466-BEED-1145ECB330C3}"/>
              </a:ext>
            </a:extLst>
          </p:cNvPr>
          <p:cNvSpPr>
            <a:spLocks noGrp="1"/>
          </p:cNvSpPr>
          <p:nvPr>
            <p:ph type="title"/>
          </p:nvPr>
        </p:nvSpPr>
        <p:spPr/>
        <p:txBody>
          <a:bodyPr/>
          <a:lstStyle/>
          <a:p>
            <a:r>
              <a:rPr lang="fr-FR" dirty="0" err="1"/>
              <a:t>Pregabaline</a:t>
            </a:r>
            <a:r>
              <a:rPr lang="fr-FR" dirty="0"/>
              <a:t> </a:t>
            </a:r>
          </a:p>
        </p:txBody>
      </p:sp>
      <p:sp>
        <p:nvSpPr>
          <p:cNvPr id="5" name="Espace réservé du texte 4">
            <a:extLst>
              <a:ext uri="{FF2B5EF4-FFF2-40B4-BE49-F238E27FC236}">
                <a16:creationId xmlns:a16="http://schemas.microsoft.com/office/drawing/2014/main" id="{EF0C62BF-E8D6-47E9-8144-101E8631DCF7}"/>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32626778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526BFE-8ABC-E149-3111-C8A74C0E911C}"/>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14CAA9F0-49CE-3C2E-A584-B70870DD5451}"/>
              </a:ext>
            </a:extLst>
          </p:cNvPr>
          <p:cNvSpPr>
            <a:spLocks noGrp="1"/>
          </p:cNvSpPr>
          <p:nvPr>
            <p:ph type="body" idx="1"/>
          </p:nvPr>
        </p:nvSpPr>
        <p:spPr/>
        <p:txBody>
          <a:bodyPr/>
          <a:lstStyle/>
          <a:p>
            <a:endParaRPr lang="fr-FR"/>
          </a:p>
        </p:txBody>
      </p:sp>
      <p:pic>
        <p:nvPicPr>
          <p:cNvPr id="4" name="Image 3">
            <a:extLst>
              <a:ext uri="{FF2B5EF4-FFF2-40B4-BE49-F238E27FC236}">
                <a16:creationId xmlns:a16="http://schemas.microsoft.com/office/drawing/2014/main" id="{357195B5-BD56-DD16-C4E7-C4E55A38A790}"/>
              </a:ext>
            </a:extLst>
          </p:cNvPr>
          <p:cNvPicPr>
            <a:picLocks noChangeAspect="1"/>
          </p:cNvPicPr>
          <p:nvPr/>
        </p:nvPicPr>
        <p:blipFill>
          <a:blip r:embed="rId2"/>
          <a:stretch>
            <a:fillRect/>
          </a:stretch>
        </p:blipFill>
        <p:spPr>
          <a:xfrm>
            <a:off x="779721" y="0"/>
            <a:ext cx="10632558" cy="6858000"/>
          </a:xfrm>
          <a:prstGeom prst="rect">
            <a:avLst/>
          </a:prstGeom>
        </p:spPr>
      </p:pic>
    </p:spTree>
    <p:extLst>
      <p:ext uri="{BB962C8B-B14F-4D97-AF65-F5344CB8AC3E}">
        <p14:creationId xmlns:p14="http://schemas.microsoft.com/office/powerpoint/2010/main" val="284366817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2D1415-F488-7046-F56E-B9A935E5BBBF}"/>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AE9A6DE6-CF9B-BFC8-30F5-3895E0978ED4}"/>
              </a:ext>
            </a:extLst>
          </p:cNvPr>
          <p:cNvSpPr>
            <a:spLocks noGrp="1"/>
          </p:cNvSpPr>
          <p:nvPr>
            <p:ph type="body" idx="1"/>
          </p:nvPr>
        </p:nvSpPr>
        <p:spPr>
          <a:xfrm>
            <a:off x="831850" y="4635183"/>
            <a:ext cx="10515600" cy="1500187"/>
          </a:xfrm>
        </p:spPr>
        <p:txBody>
          <a:bodyPr/>
          <a:lstStyle/>
          <a:p>
            <a:endParaRPr lang="fr-FR"/>
          </a:p>
        </p:txBody>
      </p:sp>
      <p:pic>
        <p:nvPicPr>
          <p:cNvPr id="4" name="Image 3">
            <a:extLst>
              <a:ext uri="{FF2B5EF4-FFF2-40B4-BE49-F238E27FC236}">
                <a16:creationId xmlns:a16="http://schemas.microsoft.com/office/drawing/2014/main" id="{4329BA18-2965-0DAA-8C10-F3491CBB0B21}"/>
              </a:ext>
            </a:extLst>
          </p:cNvPr>
          <p:cNvPicPr>
            <a:picLocks noChangeAspect="1"/>
          </p:cNvPicPr>
          <p:nvPr/>
        </p:nvPicPr>
        <p:blipFill>
          <a:blip r:embed="rId2"/>
          <a:stretch>
            <a:fillRect/>
          </a:stretch>
        </p:blipFill>
        <p:spPr>
          <a:xfrm>
            <a:off x="2274570" y="25037"/>
            <a:ext cx="7635240" cy="6801138"/>
          </a:xfrm>
          <a:prstGeom prst="rect">
            <a:avLst/>
          </a:prstGeom>
        </p:spPr>
      </p:pic>
    </p:spTree>
    <p:extLst>
      <p:ext uri="{BB962C8B-B14F-4D97-AF65-F5344CB8AC3E}">
        <p14:creationId xmlns:p14="http://schemas.microsoft.com/office/powerpoint/2010/main" val="210358644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F96EAE-9E64-4B56-A53A-81DBE0015DA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30C5458-6297-4109-8D07-2744D1C98063}"/>
              </a:ext>
            </a:extLst>
          </p:cNvPr>
          <p:cNvSpPr>
            <a:spLocks noGrp="1"/>
          </p:cNvSpPr>
          <p:nvPr>
            <p:ph idx="1"/>
          </p:nvPr>
        </p:nvSpPr>
        <p:spPr/>
        <p:txBody>
          <a:bodyPr/>
          <a:lstStyle/>
          <a:p>
            <a:r>
              <a:rPr lang="fr-FR" dirty="0"/>
              <a:t>Populations vulnérables</a:t>
            </a:r>
          </a:p>
          <a:p>
            <a:r>
              <a:rPr lang="fr-FR" dirty="0"/>
              <a:t>Personnes sous main de justice</a:t>
            </a:r>
          </a:p>
          <a:p>
            <a:endParaRPr lang="fr-FR" dirty="0"/>
          </a:p>
          <a:p>
            <a:r>
              <a:rPr lang="fr-FR" dirty="0"/>
              <a:t>24/05/21 : Prescription limitée à 6 mois nécessitant une ordonnance sécurisée</a:t>
            </a:r>
          </a:p>
        </p:txBody>
      </p:sp>
    </p:spTree>
    <p:extLst>
      <p:ext uri="{BB962C8B-B14F-4D97-AF65-F5344CB8AC3E}">
        <p14:creationId xmlns:p14="http://schemas.microsoft.com/office/powerpoint/2010/main" val="197338386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TRAMADOL</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86226263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A6F036-9B6A-F730-1B48-BE6BDEB0E8D0}"/>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4B3B6F6E-A541-89A5-2B41-90CC61CD0AA8}"/>
              </a:ext>
            </a:extLst>
          </p:cNvPr>
          <p:cNvSpPr>
            <a:spLocks noGrp="1"/>
          </p:cNvSpPr>
          <p:nvPr>
            <p:ph type="body" idx="1"/>
          </p:nvPr>
        </p:nvSpPr>
        <p:spPr/>
        <p:txBody>
          <a:bodyPr/>
          <a:lstStyle/>
          <a:p>
            <a:endParaRPr lang="fr-FR"/>
          </a:p>
        </p:txBody>
      </p:sp>
      <p:pic>
        <p:nvPicPr>
          <p:cNvPr id="4" name="Image 3">
            <a:extLst>
              <a:ext uri="{FF2B5EF4-FFF2-40B4-BE49-F238E27FC236}">
                <a16:creationId xmlns:a16="http://schemas.microsoft.com/office/drawing/2014/main" id="{C1BC0369-1310-39BF-6382-7449117CD230}"/>
              </a:ext>
            </a:extLst>
          </p:cNvPr>
          <p:cNvPicPr>
            <a:picLocks noChangeAspect="1"/>
          </p:cNvPicPr>
          <p:nvPr/>
        </p:nvPicPr>
        <p:blipFill>
          <a:blip r:embed="rId2"/>
          <a:stretch>
            <a:fillRect/>
          </a:stretch>
        </p:blipFill>
        <p:spPr>
          <a:xfrm>
            <a:off x="1154430" y="72850"/>
            <a:ext cx="9944100" cy="6753701"/>
          </a:xfrm>
          <a:prstGeom prst="rect">
            <a:avLst/>
          </a:prstGeom>
        </p:spPr>
      </p:pic>
    </p:spTree>
    <p:extLst>
      <p:ext uri="{BB962C8B-B14F-4D97-AF65-F5344CB8AC3E}">
        <p14:creationId xmlns:p14="http://schemas.microsoft.com/office/powerpoint/2010/main" val="40634170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050B9-AD3D-49AA-B49C-03A1876FEF9E}"/>
              </a:ext>
            </a:extLst>
          </p:cNvPr>
          <p:cNvSpPr>
            <a:spLocks noGrp="1"/>
          </p:cNvSpPr>
          <p:nvPr>
            <p:ph type="title"/>
          </p:nvPr>
        </p:nvSpPr>
        <p:spPr/>
        <p:txBody>
          <a:bodyPr/>
          <a:lstStyle/>
          <a:p>
            <a:r>
              <a:rPr lang="fr-FR" dirty="0"/>
              <a:t>NPS  ou RC</a:t>
            </a:r>
          </a:p>
        </p:txBody>
      </p:sp>
      <p:sp>
        <p:nvSpPr>
          <p:cNvPr id="3" name="Espace réservé du texte 2">
            <a:extLst>
              <a:ext uri="{FF2B5EF4-FFF2-40B4-BE49-F238E27FC236}">
                <a16:creationId xmlns:a16="http://schemas.microsoft.com/office/drawing/2014/main" id="{3493BBF2-0B12-4A73-8C24-DE38D3926BA4}"/>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722440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15E7A"/>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3161275" y="1840879"/>
            <a:ext cx="5869449" cy="1248311"/>
          </a:xfrm>
          <a:solidFill>
            <a:srgbClr val="FF8363"/>
          </a:solidFill>
        </p:spPr>
        <p:txBody>
          <a:bodyPr>
            <a:normAutofit/>
          </a:bodyPr>
          <a:lstStyle/>
          <a:p>
            <a:pPr algn="ctr"/>
            <a:r>
              <a:rPr lang="fr-FR" b="1" cap="all" dirty="0">
                <a:solidFill>
                  <a:schemeClr val="bg1"/>
                </a:solidFill>
              </a:rPr>
              <a:t>PREMIÈRE JOURNÉE</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lvl="0" algn="l"/>
            <a:r>
              <a:rPr lang="fr-FR" sz="1100">
                <a:solidFill>
                  <a:schemeClr val="bg1"/>
                </a:solidFill>
              </a:rPr>
              <a:t>IREMA – CD 94 – PMI – CPEF – Les addictions liées aux substances psychoactives</a:t>
            </a:r>
            <a:endParaRPr lang="fr-FR" sz="1100" dirty="0">
              <a:solidFill>
                <a:schemeClr val="bg1"/>
              </a:solidFill>
            </a:endParaRPr>
          </a:p>
        </p:txBody>
      </p:sp>
      <p:sp>
        <p:nvSpPr>
          <p:cNvPr id="12" name="Espace réservé du contenu 2">
            <a:extLst>
              <a:ext uri="{FF2B5EF4-FFF2-40B4-BE49-F238E27FC236}">
                <a16:creationId xmlns:a16="http://schemas.microsoft.com/office/drawing/2014/main" id="{46D8DF4A-880D-F049-A520-A8B3F9DE8452}"/>
              </a:ext>
            </a:extLst>
          </p:cNvPr>
          <p:cNvSpPr>
            <a:spLocks noGrp="1"/>
          </p:cNvSpPr>
          <p:nvPr>
            <p:ph idx="1"/>
          </p:nvPr>
        </p:nvSpPr>
        <p:spPr>
          <a:xfrm>
            <a:off x="838199" y="3410594"/>
            <a:ext cx="10515600" cy="2222801"/>
          </a:xfrm>
        </p:spPr>
        <p:txBody>
          <a:bodyPr anchor="ctr" anchorCtr="0">
            <a:normAutofit/>
          </a:bodyPr>
          <a:lstStyle/>
          <a:p>
            <a:pPr marL="0" indent="0" algn="ctr">
              <a:buNone/>
            </a:pPr>
            <a:r>
              <a:rPr lang="fr-FR" sz="3200" b="1" dirty="0">
                <a:solidFill>
                  <a:schemeClr val="bg1"/>
                </a:solidFill>
              </a:rPr>
              <a:t>L’USAGE DE SUBSTANCES PSYCHOACTIVES CHEZ LA FEMME ENCEINTE OU EN ÂGE DE PROCRÉER </a:t>
            </a:r>
          </a:p>
        </p:txBody>
      </p:sp>
      <p:sp>
        <p:nvSpPr>
          <p:cNvPr id="3" name="Espace réservé du numéro de diapositive 2">
            <a:extLst>
              <a:ext uri="{FF2B5EF4-FFF2-40B4-BE49-F238E27FC236}">
                <a16:creationId xmlns:a16="http://schemas.microsoft.com/office/drawing/2014/main" id="{9242C9EF-D0B0-E799-C937-A2A002A6548B}"/>
              </a:ext>
            </a:extLst>
          </p:cNvPr>
          <p:cNvSpPr>
            <a:spLocks noGrp="1"/>
          </p:cNvSpPr>
          <p:nvPr>
            <p:ph type="sldNum" sz="quarter" idx="12"/>
          </p:nvPr>
        </p:nvSpPr>
        <p:spPr/>
        <p:txBody>
          <a:bodyPr/>
          <a:lstStyle/>
          <a:p>
            <a:fld id="{5530D0DC-CD4E-4C8A-B400-1BEAD0156FC1}" type="slidenum">
              <a:rPr lang="fr-FR" smtClean="0"/>
              <a:t>17</a:t>
            </a:fld>
            <a:endParaRPr lang="fr-FR" dirty="0"/>
          </a:p>
        </p:txBody>
      </p:sp>
    </p:spTree>
    <p:extLst>
      <p:ext uri="{BB962C8B-B14F-4D97-AF65-F5344CB8AC3E}">
        <p14:creationId xmlns:p14="http://schemas.microsoft.com/office/powerpoint/2010/main" val="375595279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Substances psychoactives</a:t>
            </a:r>
          </a:p>
        </p:txBody>
      </p:sp>
      <p:sp>
        <p:nvSpPr>
          <p:cNvPr id="3" name="Espace réservé du texte 2"/>
          <p:cNvSpPr>
            <a:spLocks noGrp="1"/>
          </p:cNvSpPr>
          <p:nvPr>
            <p:ph type="body" idx="1"/>
          </p:nvPr>
        </p:nvSpPr>
        <p:spPr>
          <a:solidFill>
            <a:srgbClr val="008000"/>
          </a:solidFill>
        </p:spPr>
        <p:txBody>
          <a:bodyPr/>
          <a:lstStyle/>
          <a:p>
            <a:r>
              <a:rPr lang="fr-FR" dirty="0">
                <a:solidFill>
                  <a:schemeClr val="bg1"/>
                </a:solidFill>
              </a:rPr>
              <a:t>«NATURELLES »</a:t>
            </a:r>
          </a:p>
        </p:txBody>
      </p:sp>
      <p:sp>
        <p:nvSpPr>
          <p:cNvPr id="4" name="Espace réservé du contenu 3"/>
          <p:cNvSpPr>
            <a:spLocks noGrp="1"/>
          </p:cNvSpPr>
          <p:nvPr>
            <p:ph sz="half" idx="2"/>
          </p:nvPr>
        </p:nvSpPr>
        <p:spPr/>
        <p:txBody>
          <a:bodyPr>
            <a:normAutofit fontScale="92500" lnSpcReduction="10000"/>
          </a:bodyPr>
          <a:lstStyle/>
          <a:p>
            <a:endParaRPr lang="fr-FR" dirty="0"/>
          </a:p>
          <a:p>
            <a:r>
              <a:rPr lang="fr-FR" dirty="0"/>
              <a:t>Alcool</a:t>
            </a:r>
          </a:p>
          <a:p>
            <a:r>
              <a:rPr lang="fr-FR" dirty="0"/>
              <a:t>Chanvre</a:t>
            </a:r>
          </a:p>
          <a:p>
            <a:r>
              <a:rPr lang="fr-FR" dirty="0"/>
              <a:t>Opium</a:t>
            </a:r>
          </a:p>
          <a:p>
            <a:r>
              <a:rPr lang="fr-FR" dirty="0"/>
              <a:t>Feuille de Coca</a:t>
            </a:r>
          </a:p>
          <a:p>
            <a:r>
              <a:rPr lang="fr-FR" dirty="0"/>
              <a:t>Champignons hallucinogènes</a:t>
            </a:r>
          </a:p>
          <a:p>
            <a:r>
              <a:rPr lang="fr-FR" dirty="0"/>
              <a:t>Feuille de </a:t>
            </a:r>
            <a:r>
              <a:rPr lang="fr-FR" dirty="0" err="1"/>
              <a:t>Kath</a:t>
            </a:r>
            <a:endParaRPr lang="fr-FR" dirty="0"/>
          </a:p>
        </p:txBody>
      </p:sp>
      <p:sp>
        <p:nvSpPr>
          <p:cNvPr id="5" name="Espace réservé du texte 4"/>
          <p:cNvSpPr>
            <a:spLocks noGrp="1"/>
          </p:cNvSpPr>
          <p:nvPr>
            <p:ph type="body" sz="quarter" idx="3"/>
          </p:nvPr>
        </p:nvSpPr>
        <p:spPr>
          <a:solidFill>
            <a:schemeClr val="tx2"/>
          </a:solidFill>
        </p:spPr>
        <p:txBody>
          <a:bodyPr/>
          <a:lstStyle/>
          <a:p>
            <a:r>
              <a:rPr lang="fr-FR" dirty="0">
                <a:solidFill>
                  <a:schemeClr val="bg1"/>
                </a:solidFill>
              </a:rPr>
              <a:t>Synthétiques</a:t>
            </a:r>
          </a:p>
        </p:txBody>
      </p:sp>
      <p:sp>
        <p:nvSpPr>
          <p:cNvPr id="6" name="Espace réservé du contenu 5"/>
          <p:cNvSpPr>
            <a:spLocks noGrp="1"/>
          </p:cNvSpPr>
          <p:nvPr>
            <p:ph sz="quarter" idx="4"/>
          </p:nvPr>
        </p:nvSpPr>
        <p:spPr/>
        <p:txBody>
          <a:bodyPr>
            <a:normAutofit fontScale="92500" lnSpcReduction="10000"/>
          </a:bodyPr>
          <a:lstStyle/>
          <a:p>
            <a:endParaRPr lang="fr-FR" dirty="0"/>
          </a:p>
          <a:p>
            <a:r>
              <a:rPr lang="fr-FR" dirty="0"/>
              <a:t>GHB/GBL</a:t>
            </a:r>
          </a:p>
          <a:p>
            <a:r>
              <a:rPr lang="fr-FR" dirty="0" err="1"/>
              <a:t>Cannabinoïdes</a:t>
            </a:r>
            <a:r>
              <a:rPr lang="fr-FR" dirty="0"/>
              <a:t> de </a:t>
            </a:r>
            <a:r>
              <a:rPr lang="fr-FR" dirty="0" err="1"/>
              <a:t>Σ</a:t>
            </a:r>
            <a:endParaRPr lang="fr-FR" dirty="0"/>
          </a:p>
          <a:p>
            <a:r>
              <a:rPr lang="fr-FR" dirty="0"/>
              <a:t>Opioïdes de </a:t>
            </a:r>
            <a:r>
              <a:rPr lang="fr-FR" dirty="0" err="1"/>
              <a:t>Σ</a:t>
            </a:r>
            <a:endParaRPr lang="fr-FR" dirty="0"/>
          </a:p>
          <a:p>
            <a:r>
              <a:rPr lang="fr-FR" dirty="0" err="1"/>
              <a:t>Esctasy</a:t>
            </a:r>
            <a:r>
              <a:rPr lang="fr-FR" dirty="0"/>
              <a:t>, MDMA</a:t>
            </a:r>
          </a:p>
          <a:p>
            <a:r>
              <a:rPr lang="fr-FR" dirty="0"/>
              <a:t>Amphétamines</a:t>
            </a:r>
          </a:p>
          <a:p>
            <a:r>
              <a:rPr lang="fr-FR" dirty="0"/>
              <a:t>Kétamine</a:t>
            </a:r>
          </a:p>
          <a:p>
            <a:r>
              <a:rPr lang="fr-FR" dirty="0" err="1"/>
              <a:t>Cathinones</a:t>
            </a:r>
            <a:r>
              <a:rPr lang="fr-FR" dirty="0"/>
              <a:t> de </a:t>
            </a:r>
            <a:r>
              <a:rPr lang="fr-FR" dirty="0" err="1"/>
              <a:t>Σ</a:t>
            </a:r>
            <a:endParaRPr lang="fr-FR" dirty="0"/>
          </a:p>
        </p:txBody>
      </p:sp>
    </p:spTree>
    <p:extLst>
      <p:ext uri="{BB962C8B-B14F-4D97-AF65-F5344CB8AC3E}">
        <p14:creationId xmlns:p14="http://schemas.microsoft.com/office/powerpoint/2010/main" val="141814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bg/>
                                          </p:spTgt>
                                        </p:tgtEl>
                                        <p:attrNameLst>
                                          <p:attrName>style.visibility</p:attrName>
                                        </p:attrNameLst>
                                      </p:cBhvr>
                                      <p:to>
                                        <p:strVal val="visible"/>
                                      </p:to>
                                    </p:set>
                                    <p:anim calcmode="lin" valueType="num">
                                      <p:cBhvr>
                                        <p:cTn id="15" dur="1000" fill="hold"/>
                                        <p:tgtEl>
                                          <p:spTgt spid="5">
                                            <p:bg/>
                                          </p:spTgt>
                                        </p:tgtEl>
                                        <p:attrNameLst>
                                          <p:attrName>ppt_w</p:attrName>
                                        </p:attrNameLst>
                                      </p:cBhvr>
                                      <p:tavLst>
                                        <p:tav tm="0">
                                          <p:val>
                                            <p:strVal val="#ppt_w*0.70"/>
                                          </p:val>
                                        </p:tav>
                                        <p:tav tm="100000">
                                          <p:val>
                                            <p:strVal val="#ppt_w"/>
                                          </p:val>
                                        </p:tav>
                                      </p:tavLst>
                                    </p:anim>
                                    <p:anim calcmode="lin" valueType="num">
                                      <p:cBhvr>
                                        <p:cTn id="16" dur="1000" fill="hold"/>
                                        <p:tgtEl>
                                          <p:spTgt spid="5">
                                            <p:bg/>
                                          </p:spTgt>
                                        </p:tgtEl>
                                        <p:attrNameLst>
                                          <p:attrName>ppt_h</p:attrName>
                                        </p:attrNameLst>
                                      </p:cBhvr>
                                      <p:tavLst>
                                        <p:tav tm="0">
                                          <p:val>
                                            <p:strVal val="#ppt_h"/>
                                          </p:val>
                                        </p:tav>
                                        <p:tav tm="100000">
                                          <p:val>
                                            <p:strVal val="#ppt_h"/>
                                          </p:val>
                                        </p:tav>
                                      </p:tavLst>
                                    </p:anim>
                                    <p:animEffect transition="in" filter="fade">
                                      <p:cBhvr>
                                        <p:cTn id="17" dur="1000"/>
                                        <p:tgtEl>
                                          <p:spTgt spid="5">
                                            <p:bg/>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 calcmode="lin" valueType="num">
                                      <p:cBhvr>
                                        <p:cTn id="22"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23"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24" dur="10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p:bldP spid="5" grpId="0" build="p" animBg="1"/>
      <p:bldP spid="6"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p:nvPr>
        </p:nvSpPr>
        <p:spPr>
          <a:xfrm>
            <a:off x="1524000" y="0"/>
            <a:ext cx="9144000" cy="838200"/>
          </a:xfrm>
        </p:spPr>
        <p:txBody>
          <a:bodyPr>
            <a:noAutofit/>
          </a:bodyPr>
          <a:lstStyle/>
          <a:p>
            <a:r>
              <a:rPr lang="en-GB" b="1" dirty="0">
                <a:effectLst>
                  <a:outerShdw blurRad="38100" dist="38100" dir="2700000" algn="tl">
                    <a:srgbClr val="000000">
                      <a:alpha val="43137"/>
                    </a:srgbClr>
                  </a:outerShdw>
                </a:effectLst>
                <a:cs typeface="Microsoft Sans Serif" pitchFamily="34" charset="0"/>
              </a:rPr>
              <a:t>SPA </a:t>
            </a:r>
            <a:r>
              <a:rPr lang="en-GB" b="1" dirty="0" err="1">
                <a:effectLst>
                  <a:outerShdw blurRad="38100" dist="38100" dir="2700000" algn="tl">
                    <a:srgbClr val="000000">
                      <a:alpha val="43137"/>
                    </a:srgbClr>
                  </a:outerShdw>
                </a:effectLst>
                <a:cs typeface="Microsoft Sans Serif" pitchFamily="34" charset="0"/>
              </a:rPr>
              <a:t>habituellement</a:t>
            </a:r>
            <a:r>
              <a:rPr lang="en-GB" b="1" dirty="0">
                <a:effectLst>
                  <a:outerShdw blurRad="38100" dist="38100" dir="2700000" algn="tl">
                    <a:srgbClr val="000000">
                      <a:alpha val="43137"/>
                    </a:srgbClr>
                  </a:outerShdw>
                </a:effectLst>
                <a:cs typeface="Microsoft Sans Serif" pitchFamily="34" charset="0"/>
              </a:rPr>
              <a:t> </a:t>
            </a:r>
            <a:r>
              <a:rPr lang="en-GB" b="1" dirty="0" err="1">
                <a:effectLst>
                  <a:outerShdw blurRad="38100" dist="38100" dir="2700000" algn="tl">
                    <a:srgbClr val="000000">
                      <a:alpha val="43137"/>
                    </a:srgbClr>
                  </a:outerShdw>
                </a:effectLst>
                <a:cs typeface="Microsoft Sans Serif" pitchFamily="34" charset="0"/>
              </a:rPr>
              <a:t>utilisées</a:t>
            </a:r>
            <a:endParaRPr lang="en-GB" b="1" dirty="0">
              <a:effectLst>
                <a:outerShdw blurRad="38100" dist="38100" dir="2700000" algn="tl">
                  <a:srgbClr val="000000">
                    <a:alpha val="43137"/>
                  </a:srgbClr>
                </a:outerShdw>
              </a:effectLst>
              <a:cs typeface="Microsoft Sans Serif" pitchFamily="34" charset="0"/>
            </a:endParaRPr>
          </a:p>
        </p:txBody>
      </p:sp>
      <p:sp>
        <p:nvSpPr>
          <p:cNvPr id="28675" name="Rectangle 3"/>
          <p:cNvSpPr>
            <a:spLocks noGrp="1"/>
          </p:cNvSpPr>
          <p:nvPr>
            <p:ph type="body" idx="1"/>
          </p:nvPr>
        </p:nvSpPr>
        <p:spPr>
          <a:xfrm>
            <a:off x="1828800" y="1295400"/>
            <a:ext cx="8534400" cy="4953000"/>
          </a:xfrm>
        </p:spPr>
        <p:txBody>
          <a:bodyPr/>
          <a:lstStyle/>
          <a:p>
            <a:pPr>
              <a:spcAft>
                <a:spcPct val="50000"/>
              </a:spcAft>
              <a:buClr>
                <a:srgbClr val="FFFF00"/>
              </a:buClr>
              <a:buNone/>
            </a:pPr>
            <a:endParaRPr lang="en-GB" dirty="0">
              <a:solidFill>
                <a:srgbClr val="FFFF00"/>
              </a:solidFill>
            </a:endParaRPr>
          </a:p>
        </p:txBody>
      </p:sp>
      <p:sp>
        <p:nvSpPr>
          <p:cNvPr id="7" name="Rectangle 4"/>
          <p:cNvSpPr>
            <a:spLocks noChangeArrowheads="1"/>
          </p:cNvSpPr>
          <p:nvPr/>
        </p:nvSpPr>
        <p:spPr bwMode="auto">
          <a:xfrm>
            <a:off x="1524000" y="6611780"/>
            <a:ext cx="2664512" cy="246221"/>
          </a:xfrm>
          <a:prstGeom prst="rect">
            <a:avLst/>
          </a:prstGeom>
          <a:noFill/>
          <a:ln w="9525" algn="ctr">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GB" sz="1000" dirty="0">
                <a:solidFill>
                  <a:srgbClr val="FFFFCC"/>
                </a:solidFill>
                <a:latin typeface="Microsoft Sans Serif" pitchFamily="34" charset="0"/>
                <a:cs typeface="Microsoft Sans Serif" pitchFamily="34" charset="0"/>
              </a:rPr>
              <a:t>SOURCE: National Institute on Drug Abuse.</a:t>
            </a:r>
            <a:endParaRPr lang="en-GB" sz="1400" dirty="0">
              <a:solidFill>
                <a:srgbClr val="FFFF00"/>
              </a:solidFill>
              <a:latin typeface="Calibri" pitchFamily="34" charset="0"/>
            </a:endParaRPr>
          </a:p>
        </p:txBody>
      </p:sp>
      <p:graphicFrame>
        <p:nvGraphicFramePr>
          <p:cNvPr id="6" name="Table 5"/>
          <p:cNvGraphicFramePr>
            <a:graphicFrameLocks noGrp="1"/>
          </p:cNvGraphicFramePr>
          <p:nvPr/>
        </p:nvGraphicFramePr>
        <p:xfrm>
          <a:off x="1828800" y="1292670"/>
          <a:ext cx="8393692" cy="5250677"/>
        </p:xfrm>
        <a:graphic>
          <a:graphicData uri="http://schemas.openxmlformats.org/drawingml/2006/table">
            <a:tbl>
              <a:tblPr firstRow="1" bandRow="1">
                <a:tableStyleId>{16D9F66E-5EB9-4882-86FB-DCBF35E3C3E4}</a:tableStyleId>
              </a:tblPr>
              <a:tblGrid>
                <a:gridCol w="4196846">
                  <a:extLst>
                    <a:ext uri="{9D8B030D-6E8A-4147-A177-3AD203B41FA5}">
                      <a16:colId xmlns:a16="http://schemas.microsoft.com/office/drawing/2014/main" val="20000"/>
                    </a:ext>
                  </a:extLst>
                </a:gridCol>
                <a:gridCol w="4196846">
                  <a:extLst>
                    <a:ext uri="{9D8B030D-6E8A-4147-A177-3AD203B41FA5}">
                      <a16:colId xmlns:a16="http://schemas.microsoft.com/office/drawing/2014/main" val="20001"/>
                    </a:ext>
                  </a:extLst>
                </a:gridCol>
              </a:tblGrid>
              <a:tr h="434645">
                <a:tc>
                  <a:txBody>
                    <a:bodyPr/>
                    <a:lstStyle/>
                    <a:p>
                      <a:pPr algn="ctr"/>
                      <a:r>
                        <a:rPr lang="fr-FR" sz="2400" noProof="0">
                          <a:latin typeface="+mj-lt"/>
                          <a:cs typeface="Microsoft Sans Serif" pitchFamily="34" charset="0"/>
                        </a:rPr>
                        <a:t>SUBSTANCE</a:t>
                      </a:r>
                    </a:p>
                  </a:txBody>
                  <a:tcPr/>
                </a:tc>
                <a:tc>
                  <a:txBody>
                    <a:bodyPr/>
                    <a:lstStyle/>
                    <a:p>
                      <a:pPr algn="ctr"/>
                      <a:r>
                        <a:rPr lang="fr-FR" sz="2400" noProof="0">
                          <a:latin typeface="+mj-lt"/>
                          <a:cs typeface="Microsoft Sans Serif" pitchFamily="34" charset="0"/>
                        </a:rPr>
                        <a:t>EFFETS D’ATTENTE</a:t>
                      </a:r>
                    </a:p>
                  </a:txBody>
                  <a:tcPr/>
                </a:tc>
                <a:extLst>
                  <a:ext uri="{0D108BD9-81ED-4DB2-BD59-A6C34878D82A}">
                    <a16:rowId xmlns:a16="http://schemas.microsoft.com/office/drawing/2014/main" val="10000"/>
                  </a:ext>
                </a:extLst>
              </a:tr>
              <a:tr h="666455">
                <a:tc>
                  <a:txBody>
                    <a:bodyPr/>
                    <a:lstStyle/>
                    <a:p>
                      <a:pPr algn="ctr"/>
                      <a:r>
                        <a:rPr lang="fr-FR" sz="2000" b="0" noProof="0">
                          <a:latin typeface="+mn-lt"/>
                          <a:cs typeface="Microsoft Sans Serif" pitchFamily="34" charset="0"/>
                        </a:rPr>
                        <a:t>Alcool</a:t>
                      </a:r>
                    </a:p>
                  </a:txBody>
                  <a:tcPr/>
                </a:tc>
                <a:tc>
                  <a:txBody>
                    <a:bodyPr/>
                    <a:lstStyle/>
                    <a:p>
                      <a:pPr algn="ctr"/>
                      <a:r>
                        <a:rPr lang="fr-FR" sz="2000" b="0" noProof="0" dirty="0">
                          <a:latin typeface="+mn-lt"/>
                          <a:cs typeface="Microsoft Sans Serif" pitchFamily="34" charset="0"/>
                        </a:rPr>
                        <a:t>euphorie, stimulation, relaxation</a:t>
                      </a:r>
                      <a:r>
                        <a:rPr lang="fr-FR" sz="2000" b="0" baseline="0" noProof="0" dirty="0">
                          <a:latin typeface="+mn-lt"/>
                          <a:cs typeface="Microsoft Sans Serif" pitchFamily="34" charset="0"/>
                        </a:rPr>
                        <a:t> </a:t>
                      </a:r>
                    </a:p>
                    <a:p>
                      <a:pPr algn="ctr"/>
                      <a:r>
                        <a:rPr lang="fr-FR" sz="2000" b="0" baseline="0" noProof="0" dirty="0">
                          <a:latin typeface="+mn-lt"/>
                          <a:cs typeface="Microsoft Sans Serif" pitchFamily="34" charset="0"/>
                        </a:rPr>
                        <a:t>- d’inhibitions</a:t>
                      </a:r>
                      <a:endParaRPr lang="fr-FR" sz="2000" b="0" noProof="0" dirty="0">
                        <a:latin typeface="+mn-lt"/>
                        <a:cs typeface="Microsoft Sans Serif" pitchFamily="34" charset="0"/>
                      </a:endParaRPr>
                    </a:p>
                  </a:txBody>
                  <a:tcPr/>
                </a:tc>
                <a:extLst>
                  <a:ext uri="{0D108BD9-81ED-4DB2-BD59-A6C34878D82A}">
                    <a16:rowId xmlns:a16="http://schemas.microsoft.com/office/drawing/2014/main" val="10001"/>
                  </a:ext>
                </a:extLst>
              </a:tr>
              <a:tr h="777728">
                <a:tc>
                  <a:txBody>
                    <a:bodyPr/>
                    <a:lstStyle/>
                    <a:p>
                      <a:pPr algn="ctr"/>
                      <a:r>
                        <a:rPr lang="fr-FR" sz="2000" b="0" noProof="0">
                          <a:latin typeface="+mn-lt"/>
                          <a:cs typeface="Microsoft Sans Serif" pitchFamily="34" charset="0"/>
                        </a:rPr>
                        <a:t>Cannabinoides </a:t>
                      </a:r>
                    </a:p>
                  </a:txBody>
                  <a:tcPr/>
                </a:tc>
                <a:tc>
                  <a:txBody>
                    <a:bodyPr/>
                    <a:lstStyle/>
                    <a:p>
                      <a:pPr algn="ctr"/>
                      <a:r>
                        <a:rPr lang="fr-FR" sz="2000" b="0" noProof="0">
                          <a:latin typeface="+mn-lt"/>
                          <a:cs typeface="Microsoft Sans Serif" pitchFamily="34" charset="0"/>
                        </a:rPr>
                        <a:t>euphorie,</a:t>
                      </a:r>
                      <a:r>
                        <a:rPr lang="fr-FR" sz="2000" b="0" baseline="0" noProof="0">
                          <a:latin typeface="+mn-lt"/>
                          <a:cs typeface="Microsoft Sans Serif" pitchFamily="34" charset="0"/>
                        </a:rPr>
                        <a:t> relaxation, ralentir délai de réaction, distortions percéptives</a:t>
                      </a:r>
                      <a:endParaRPr lang="fr-FR" sz="2000" b="0" noProof="0">
                        <a:latin typeface="+mn-lt"/>
                        <a:cs typeface="Microsoft Sans Serif" pitchFamily="34" charset="0"/>
                      </a:endParaRPr>
                    </a:p>
                  </a:txBody>
                  <a:tcPr/>
                </a:tc>
                <a:extLst>
                  <a:ext uri="{0D108BD9-81ED-4DB2-BD59-A6C34878D82A}">
                    <a16:rowId xmlns:a16="http://schemas.microsoft.com/office/drawing/2014/main" val="10002"/>
                  </a:ext>
                </a:extLst>
              </a:tr>
              <a:tr h="541029">
                <a:tc>
                  <a:txBody>
                    <a:bodyPr/>
                    <a:lstStyle/>
                    <a:p>
                      <a:pPr algn="ctr"/>
                      <a:r>
                        <a:rPr lang="fr-FR" sz="2000" b="0" noProof="0">
                          <a:latin typeface="+mn-lt"/>
                          <a:cs typeface="Microsoft Sans Serif" pitchFamily="34" charset="0"/>
                        </a:rPr>
                        <a:t>Opioïdes </a:t>
                      </a:r>
                    </a:p>
                  </a:txBody>
                  <a:tcPr/>
                </a:tc>
                <a:tc>
                  <a:txBody>
                    <a:bodyPr/>
                    <a:lstStyle/>
                    <a:p>
                      <a:pPr algn="ctr"/>
                      <a:r>
                        <a:rPr lang="fr-FR" sz="2000" b="0" noProof="0">
                          <a:latin typeface="+mn-lt"/>
                          <a:cs typeface="Microsoft Sans Serif" pitchFamily="34" charset="0"/>
                        </a:rPr>
                        <a:t>euphoria,</a:t>
                      </a:r>
                      <a:r>
                        <a:rPr lang="fr-FR" sz="2000" b="0" baseline="0" noProof="0">
                          <a:latin typeface="+mn-lt"/>
                          <a:cs typeface="Microsoft Sans Serif" pitchFamily="34" charset="0"/>
                        </a:rPr>
                        <a:t> somnolence, sédation</a:t>
                      </a:r>
                      <a:endParaRPr lang="fr-FR" sz="2000" b="0" noProof="0">
                        <a:latin typeface="+mn-lt"/>
                        <a:cs typeface="Microsoft Sans Serif" pitchFamily="34" charset="0"/>
                      </a:endParaRPr>
                    </a:p>
                  </a:txBody>
                  <a:tcPr/>
                </a:tc>
                <a:extLst>
                  <a:ext uri="{0D108BD9-81ED-4DB2-BD59-A6C34878D82A}">
                    <a16:rowId xmlns:a16="http://schemas.microsoft.com/office/drawing/2014/main" val="10003"/>
                  </a:ext>
                </a:extLst>
              </a:tr>
              <a:tr h="637479">
                <a:tc>
                  <a:txBody>
                    <a:bodyPr/>
                    <a:lstStyle/>
                    <a:p>
                      <a:pPr algn="ctr"/>
                      <a:r>
                        <a:rPr lang="fr-FR" sz="2000" b="0" noProof="0">
                          <a:latin typeface="+mn-lt"/>
                          <a:cs typeface="Microsoft Sans Serif" pitchFamily="34" charset="0"/>
                        </a:rPr>
                        <a:t>Stimulants</a:t>
                      </a:r>
                    </a:p>
                    <a:p>
                      <a:pPr algn="ctr"/>
                      <a:r>
                        <a:rPr lang="fr-FR" sz="1800" b="0" noProof="0">
                          <a:latin typeface="+mn-lt"/>
                          <a:cs typeface="Microsoft Sans Serif" pitchFamily="34" charset="0"/>
                        </a:rPr>
                        <a:t> </a:t>
                      </a:r>
                      <a:r>
                        <a:rPr lang="fr-FR" sz="1600" b="0" noProof="0">
                          <a:latin typeface="+mn-lt"/>
                          <a:cs typeface="Microsoft Sans Serif" pitchFamily="34" charset="0"/>
                        </a:rPr>
                        <a:t>(cocaine, methamphetamine)</a:t>
                      </a:r>
                    </a:p>
                  </a:txBody>
                  <a:tcPr/>
                </a:tc>
                <a:tc>
                  <a:txBody>
                    <a:bodyPr/>
                    <a:lstStyle/>
                    <a:p>
                      <a:pPr algn="ctr"/>
                      <a:r>
                        <a:rPr lang="fr-FR" sz="2000" b="0" noProof="0" dirty="0">
                          <a:latin typeface="+mn-lt"/>
                          <a:cs typeface="Microsoft Sans Serif" pitchFamily="34" charset="0"/>
                        </a:rPr>
                        <a:t>excitation, énergie,</a:t>
                      </a:r>
                      <a:r>
                        <a:rPr lang="fr-FR" sz="2000" b="0" baseline="0" noProof="0" dirty="0">
                          <a:latin typeface="+mn-lt"/>
                          <a:cs typeface="Microsoft Sans Serif" pitchFamily="34" charset="0"/>
                        </a:rPr>
                        <a:t> endurance</a:t>
                      </a:r>
                      <a:endParaRPr lang="fr-FR" sz="2000" b="0" noProof="0" dirty="0">
                        <a:latin typeface="+mn-lt"/>
                        <a:cs typeface="Microsoft Sans Serif" pitchFamily="34" charset="0"/>
                      </a:endParaRPr>
                    </a:p>
                  </a:txBody>
                  <a:tcPr/>
                </a:tc>
                <a:extLst>
                  <a:ext uri="{0D108BD9-81ED-4DB2-BD59-A6C34878D82A}">
                    <a16:rowId xmlns:a16="http://schemas.microsoft.com/office/drawing/2014/main" val="10004"/>
                  </a:ext>
                </a:extLst>
              </a:tr>
              <a:tr h="666455">
                <a:tc>
                  <a:txBody>
                    <a:bodyPr/>
                    <a:lstStyle/>
                    <a:p>
                      <a:pPr algn="ctr"/>
                      <a:r>
                        <a:rPr lang="fr-FR" sz="2000" b="0" noProof="0">
                          <a:latin typeface="+mn-lt"/>
                          <a:cs typeface="Microsoft Sans Serif" pitchFamily="34" charset="0"/>
                        </a:rPr>
                        <a:t>Club Drugs </a:t>
                      </a:r>
                    </a:p>
                    <a:p>
                      <a:pPr algn="ctr"/>
                      <a:r>
                        <a:rPr lang="fr-FR" sz="1600" b="0" noProof="0">
                          <a:latin typeface="+mn-lt"/>
                          <a:cs typeface="Microsoft Sans Serif" pitchFamily="34" charset="0"/>
                        </a:rPr>
                        <a:t>(MDMA/Ecstasy, GHB)</a:t>
                      </a:r>
                    </a:p>
                  </a:txBody>
                  <a:tcPr/>
                </a:tc>
                <a:tc>
                  <a:txBody>
                    <a:bodyPr/>
                    <a:lstStyle/>
                    <a:p>
                      <a:pPr algn="ctr"/>
                      <a:r>
                        <a:rPr lang="fr-FR" sz="2000" b="0" noProof="0" dirty="0">
                          <a:latin typeface="+mn-lt"/>
                          <a:cs typeface="Microsoft Sans Serif" pitchFamily="34" charset="0"/>
                        </a:rPr>
                        <a:t>hallucinations,</a:t>
                      </a:r>
                      <a:r>
                        <a:rPr lang="fr-FR" sz="2000" b="0" baseline="0" noProof="0" dirty="0">
                          <a:latin typeface="+mn-lt"/>
                          <a:cs typeface="Microsoft Sans Serif" pitchFamily="34" charset="0"/>
                        </a:rPr>
                        <a:t> sensibilité </a:t>
                      </a:r>
                      <a:r>
                        <a:rPr lang="fr-FR" sz="2000" b="0" kern="1200" baseline="0" noProof="0" dirty="0">
                          <a:solidFill>
                            <a:schemeClr val="dk1"/>
                          </a:solidFill>
                          <a:latin typeface="+mn-lt"/>
                          <a:ea typeface="+mn-ea"/>
                          <a:cs typeface="Microsoft Sans Serif" pitchFamily="34" charset="0"/>
                        </a:rPr>
                        <a:t>tactile</a:t>
                      </a:r>
                    </a:p>
                    <a:p>
                      <a:pPr algn="ctr"/>
                      <a:r>
                        <a:rPr lang="fr-FR" sz="2000" b="0" baseline="0" noProof="0" dirty="0">
                          <a:latin typeface="+mn-lt"/>
                          <a:cs typeface="Microsoft Sans Serif" pitchFamily="34" charset="0"/>
                        </a:rPr>
                        <a:t> -inhibition</a:t>
                      </a:r>
                      <a:endParaRPr lang="fr-FR" sz="2000" b="0" noProof="0" dirty="0">
                        <a:latin typeface="+mn-lt"/>
                        <a:cs typeface="Microsoft Sans Serif" pitchFamily="34" charset="0"/>
                      </a:endParaRPr>
                    </a:p>
                  </a:txBody>
                  <a:tcPr/>
                </a:tc>
                <a:extLst>
                  <a:ext uri="{0D108BD9-81ED-4DB2-BD59-A6C34878D82A}">
                    <a16:rowId xmlns:a16="http://schemas.microsoft.com/office/drawing/2014/main" val="10005"/>
                  </a:ext>
                </a:extLst>
              </a:tr>
              <a:tr h="666455">
                <a:tc>
                  <a:txBody>
                    <a:bodyPr/>
                    <a:lstStyle/>
                    <a:p>
                      <a:pPr algn="ctr"/>
                      <a:r>
                        <a:rPr lang="fr-FR" sz="2000" b="0" noProof="0">
                          <a:latin typeface="+mn-lt"/>
                          <a:cs typeface="Microsoft Sans Serif" pitchFamily="34" charset="0"/>
                        </a:rPr>
                        <a:t>Drogues </a:t>
                      </a:r>
                      <a:r>
                        <a:rPr lang="fr-FR" sz="2000" b="0" kern="1200" noProof="0">
                          <a:solidFill>
                            <a:schemeClr val="dk1"/>
                          </a:solidFill>
                          <a:latin typeface="+mn-lt"/>
                          <a:ea typeface="+mn-ea"/>
                          <a:cs typeface="Microsoft Sans Serif" pitchFamily="34" charset="0"/>
                        </a:rPr>
                        <a:t>Dissociatives</a:t>
                      </a:r>
                      <a:r>
                        <a:rPr lang="fr-FR" sz="2000" b="0" noProof="0">
                          <a:latin typeface="+mn-lt"/>
                          <a:cs typeface="Microsoft Sans Serif" pitchFamily="34" charset="0"/>
                        </a:rPr>
                        <a:t> </a:t>
                      </a:r>
                    </a:p>
                    <a:p>
                      <a:pPr algn="ctr"/>
                      <a:r>
                        <a:rPr lang="fr-FR" sz="1600" b="0" noProof="0">
                          <a:latin typeface="+mn-lt"/>
                          <a:cs typeface="Microsoft Sans Serif" pitchFamily="34" charset="0"/>
                        </a:rPr>
                        <a:t>(Ketamine,</a:t>
                      </a:r>
                      <a:r>
                        <a:rPr lang="fr-FR" sz="1600" b="0" baseline="0" noProof="0">
                          <a:latin typeface="+mn-lt"/>
                          <a:cs typeface="Microsoft Sans Serif" pitchFamily="34" charset="0"/>
                        </a:rPr>
                        <a:t> PCP, DXM)</a:t>
                      </a:r>
                      <a:endParaRPr lang="fr-FR" sz="1600" b="0" noProof="0">
                        <a:latin typeface="+mn-lt"/>
                        <a:cs typeface="Microsoft Sans Serif" pitchFamily="34" charset="0"/>
                      </a:endParaRPr>
                    </a:p>
                  </a:txBody>
                  <a:tcPr/>
                </a:tc>
                <a:tc>
                  <a:txBody>
                    <a:bodyPr/>
                    <a:lstStyle/>
                    <a:p>
                      <a:pPr algn="ctr"/>
                      <a:r>
                        <a:rPr lang="fr-FR" sz="2000" b="0" noProof="0" dirty="0">
                          <a:latin typeface="+mn-lt"/>
                          <a:cs typeface="Microsoft Sans Serif" pitchFamily="34" charset="0"/>
                        </a:rPr>
                        <a:t>dépersonnalisation</a:t>
                      </a:r>
                      <a:r>
                        <a:rPr lang="fr-FR" sz="2000" b="0" baseline="0" noProof="0" dirty="0">
                          <a:latin typeface="+mn-lt"/>
                          <a:cs typeface="Microsoft Sans Serif" pitchFamily="34" charset="0"/>
                        </a:rPr>
                        <a:t>, delirium, altération fonctions motrices</a:t>
                      </a:r>
                      <a:endParaRPr lang="fr-FR" sz="2000" b="0" noProof="0" dirty="0">
                        <a:latin typeface="+mn-lt"/>
                        <a:cs typeface="Microsoft Sans Serif" pitchFamily="34" charset="0"/>
                      </a:endParaRPr>
                    </a:p>
                  </a:txBody>
                  <a:tcPr/>
                </a:tc>
                <a:extLst>
                  <a:ext uri="{0D108BD9-81ED-4DB2-BD59-A6C34878D82A}">
                    <a16:rowId xmlns:a16="http://schemas.microsoft.com/office/drawing/2014/main" val="10006"/>
                  </a:ext>
                </a:extLst>
              </a:tr>
              <a:tr h="666455">
                <a:tc>
                  <a:txBody>
                    <a:bodyPr/>
                    <a:lstStyle/>
                    <a:p>
                      <a:pPr algn="ctr"/>
                      <a:r>
                        <a:rPr lang="fr-FR" sz="2000" b="0" noProof="0" dirty="0">
                          <a:latin typeface="+mn-lt"/>
                          <a:cs typeface="Microsoft Sans Serif" pitchFamily="34" charset="0"/>
                        </a:rPr>
                        <a:t>Hallucinogènes</a:t>
                      </a:r>
                    </a:p>
                    <a:p>
                      <a:pPr algn="ctr"/>
                      <a:r>
                        <a:rPr lang="fr-FR" sz="1600" b="0" noProof="0" dirty="0">
                          <a:latin typeface="+mn-lt"/>
                          <a:cs typeface="Microsoft Sans Serif" pitchFamily="34" charset="0"/>
                        </a:rPr>
                        <a:t>(LSD,</a:t>
                      </a:r>
                      <a:r>
                        <a:rPr lang="fr-FR" sz="1600" b="0" baseline="0" noProof="0" dirty="0">
                          <a:latin typeface="+mn-lt"/>
                          <a:cs typeface="Microsoft Sans Serif" pitchFamily="34" charset="0"/>
                        </a:rPr>
                        <a:t> Champignons, Mescaline)</a:t>
                      </a:r>
                      <a:endParaRPr lang="fr-FR" sz="1600" b="0" noProof="0" dirty="0">
                        <a:latin typeface="+mn-lt"/>
                        <a:cs typeface="Microsoft Sans Serif" pitchFamily="34" charset="0"/>
                      </a:endParaRPr>
                    </a:p>
                  </a:txBody>
                  <a:tcPr/>
                </a:tc>
                <a:tc>
                  <a:txBody>
                    <a:bodyPr/>
                    <a:lstStyle/>
                    <a:p>
                      <a:pPr algn="ctr"/>
                      <a:r>
                        <a:rPr lang="fr-FR" sz="2000" b="0" noProof="0" dirty="0">
                          <a:latin typeface="+mn-lt"/>
                          <a:cs typeface="Microsoft Sans Serif" pitchFamily="34" charset="0"/>
                        </a:rPr>
                        <a:t>Hallucinations</a:t>
                      </a:r>
                    </a:p>
                    <a:p>
                      <a:pPr algn="ctr"/>
                      <a:r>
                        <a:rPr lang="fr-FR" sz="2000" b="0" baseline="0" noProof="0" dirty="0">
                          <a:latin typeface="+mn-lt"/>
                          <a:cs typeface="Microsoft Sans Serif" pitchFamily="34" charset="0"/>
                        </a:rPr>
                        <a:t> perceptions altérées</a:t>
                      </a:r>
                      <a:endParaRPr lang="fr-FR" sz="2000" b="0" noProof="0" dirty="0">
                        <a:latin typeface="+mn-lt"/>
                        <a:cs typeface="Microsoft Sans Serif" pitchFamily="34" charset="0"/>
                      </a:endParaRPr>
                    </a:p>
                  </a:txBody>
                  <a:tcPr/>
                </a:tc>
                <a:extLst>
                  <a:ext uri="{0D108BD9-81ED-4DB2-BD59-A6C34878D82A}">
                    <a16:rowId xmlns:a16="http://schemas.microsoft.com/office/drawing/2014/main" val="10007"/>
                  </a:ext>
                </a:extLst>
              </a:tr>
            </a:tbl>
          </a:graphicData>
        </a:graphic>
      </p:graphicFrame>
      <p:sp>
        <p:nvSpPr>
          <p:cNvPr id="3" name="Coeur 2"/>
          <p:cNvSpPr/>
          <p:nvPr/>
        </p:nvSpPr>
        <p:spPr>
          <a:xfrm>
            <a:off x="6699397" y="3326326"/>
            <a:ext cx="2758392" cy="2922074"/>
          </a:xfrm>
          <a:prstGeom prst="heart">
            <a:avLst/>
          </a:prstGeom>
          <a:solidFill>
            <a:srgbClr val="D1282E">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105833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710" b="15183"/>
          <a:stretch/>
        </p:blipFill>
        <p:spPr bwMode="auto">
          <a:xfrm>
            <a:off x="1991544" y="-27384"/>
            <a:ext cx="6840760" cy="61076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189416" y="3037606"/>
            <a:ext cx="6181725" cy="447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87284"/>
          <a:stretch/>
        </p:blipFill>
        <p:spPr bwMode="auto">
          <a:xfrm>
            <a:off x="3035660" y="6068273"/>
            <a:ext cx="4752528" cy="769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80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What</a:t>
            </a:r>
            <a:r>
              <a:rPr lang="fr-FR" dirty="0"/>
              <a:t> </a:t>
            </a:r>
            <a:r>
              <a:rPr lang="fr-FR" dirty="0" err="1"/>
              <a:t>else</a:t>
            </a:r>
            <a:r>
              <a:rPr lang="fr-FR" dirty="0"/>
              <a:t> ?</a:t>
            </a:r>
          </a:p>
        </p:txBody>
      </p:sp>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6339542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34109" y="1477817"/>
            <a:ext cx="11323782" cy="4793673"/>
          </a:xfrm>
        </p:spPr>
        <p:txBody>
          <a:bodyPr>
            <a:normAutofit/>
          </a:bodyPr>
          <a:lstStyle/>
          <a:p>
            <a:r>
              <a:rPr lang="fr-FR" dirty="0"/>
              <a:t>Consommations d’alcool, de tabac et de drogues : </a:t>
            </a:r>
          </a:p>
          <a:p>
            <a:pPr lvl="1"/>
            <a:r>
              <a:rPr lang="fr-FR" dirty="0"/>
              <a:t>Débutent souvent++ à l’adolescence.</a:t>
            </a:r>
          </a:p>
          <a:p>
            <a:pPr lvl="1"/>
            <a:r>
              <a:rPr lang="fr-FR" dirty="0" err="1"/>
              <a:t>Csq</a:t>
            </a:r>
            <a:r>
              <a:rPr lang="fr-FR" dirty="0"/>
              <a:t> santé mentale/physique,  bien-être court/lg terme.</a:t>
            </a:r>
          </a:p>
          <a:p>
            <a:pPr lvl="1"/>
            <a:r>
              <a:rPr lang="fr-FR" dirty="0" err="1"/>
              <a:t>Csq</a:t>
            </a:r>
            <a:r>
              <a:rPr lang="fr-FR" dirty="0"/>
              <a:t> négatives dans le domaine éducatif : baisse motivation, échec scolaire ou abandon études. </a:t>
            </a:r>
          </a:p>
          <a:p>
            <a:pPr lvl="2"/>
            <a:r>
              <a:rPr lang="fr-FR" dirty="0"/>
              <a:t>Porte d’entrée++</a:t>
            </a:r>
          </a:p>
          <a:p>
            <a:pPr lvl="1"/>
            <a:endParaRPr lang="fr-FR" dirty="0"/>
          </a:p>
          <a:p>
            <a:r>
              <a:rPr lang="fr-FR" dirty="0"/>
              <a:t>Nombreux facteurs de risque d’exposition consommation et </a:t>
            </a:r>
            <a:r>
              <a:rPr lang="fr-FR" dirty="0" err="1"/>
              <a:t>csq</a:t>
            </a:r>
            <a:endParaRPr lang="fr-FR" dirty="0"/>
          </a:p>
        </p:txBody>
      </p:sp>
    </p:spTree>
    <p:extLst>
      <p:ext uri="{BB962C8B-B14F-4D97-AF65-F5344CB8AC3E}">
        <p14:creationId xmlns:p14="http://schemas.microsoft.com/office/powerpoint/2010/main" val="147788613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AAA0D7-FB5F-4DB8-AC7F-73C1200ED3F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4FBF387-F6C2-47B7-95A9-F3570F9B4F29}"/>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CE4248C8-4A9F-4235-A816-CDA0A53A8AC3}"/>
              </a:ext>
            </a:extLst>
          </p:cNvPr>
          <p:cNvPicPr>
            <a:picLocks noChangeAspect="1"/>
          </p:cNvPicPr>
          <p:nvPr/>
        </p:nvPicPr>
        <p:blipFill>
          <a:blip r:embed="rId2"/>
          <a:stretch>
            <a:fillRect/>
          </a:stretch>
        </p:blipFill>
        <p:spPr>
          <a:xfrm>
            <a:off x="3086100" y="-9504"/>
            <a:ext cx="6011480" cy="6867504"/>
          </a:xfrm>
          <a:prstGeom prst="rect">
            <a:avLst/>
          </a:prstGeom>
        </p:spPr>
      </p:pic>
    </p:spTree>
    <p:extLst>
      <p:ext uri="{BB962C8B-B14F-4D97-AF65-F5344CB8AC3E}">
        <p14:creationId xmlns:p14="http://schemas.microsoft.com/office/powerpoint/2010/main" val="354871441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1524000" y="1"/>
            <a:ext cx="7668344" cy="6851577"/>
          </a:xfrm>
          <a:prstGeom prst="rect">
            <a:avLst/>
          </a:prstGeom>
        </p:spPr>
      </p:pic>
    </p:spTree>
    <p:extLst>
      <p:ext uri="{BB962C8B-B14F-4D97-AF65-F5344CB8AC3E}">
        <p14:creationId xmlns:p14="http://schemas.microsoft.com/office/powerpoint/2010/main" val="362354687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0"/>
            <a:ext cx="10515600" cy="1325563"/>
          </a:xfrm>
        </p:spPr>
        <p:txBody>
          <a:bodyPr/>
          <a:lstStyle/>
          <a:p>
            <a:r>
              <a:rPr lang="fr-FR" dirty="0"/>
              <a:t>Les compétences psychosociales</a:t>
            </a:r>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60944" y="907262"/>
            <a:ext cx="8645237" cy="5898195"/>
          </a:xfrm>
        </p:spPr>
      </p:pic>
    </p:spTree>
    <p:extLst>
      <p:ext uri="{BB962C8B-B14F-4D97-AF65-F5344CB8AC3E}">
        <p14:creationId xmlns:p14="http://schemas.microsoft.com/office/powerpoint/2010/main" val="51518389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0128" y="198871"/>
            <a:ext cx="11039764" cy="1325563"/>
          </a:xfrm>
        </p:spPr>
        <p:txBody>
          <a:bodyPr>
            <a:normAutofit/>
          </a:bodyPr>
          <a:lstStyle/>
          <a:p>
            <a:r>
              <a:rPr lang="fr-FR" dirty="0"/>
              <a:t>Pour ce qui est des consommations</a:t>
            </a:r>
          </a:p>
        </p:txBody>
      </p:sp>
      <p:sp>
        <p:nvSpPr>
          <p:cNvPr id="3" name="Espace réservé du contenu 2"/>
          <p:cNvSpPr>
            <a:spLocks noGrp="1"/>
          </p:cNvSpPr>
          <p:nvPr>
            <p:ph idx="1"/>
          </p:nvPr>
        </p:nvSpPr>
        <p:spPr>
          <a:xfrm>
            <a:off x="323272" y="1690688"/>
            <a:ext cx="11259127" cy="4504747"/>
          </a:xfrm>
        </p:spPr>
        <p:txBody>
          <a:bodyPr>
            <a:normAutofit fontScale="92500" lnSpcReduction="10000"/>
          </a:bodyPr>
          <a:lstStyle/>
          <a:p>
            <a:r>
              <a:rPr lang="fr-FR" dirty="0"/>
              <a:t>Des millions consommateurs</a:t>
            </a:r>
          </a:p>
          <a:p>
            <a:r>
              <a:rPr lang="fr-FR" dirty="0"/>
              <a:t>Des centaines de milliers de situations à haut risque</a:t>
            </a:r>
          </a:p>
          <a:p>
            <a:r>
              <a:rPr lang="fr-FR" dirty="0"/>
              <a:t>Des personnes socialisées / famille, école et/ou travail</a:t>
            </a:r>
          </a:p>
          <a:p>
            <a:r>
              <a:rPr lang="fr-FR" dirty="0"/>
              <a:t>En contact avec des intervenants potentiels</a:t>
            </a:r>
          </a:p>
          <a:p>
            <a:pPr lvl="2"/>
            <a:r>
              <a:rPr lang="fr-FR" sz="1946" dirty="0"/>
              <a:t>Parents</a:t>
            </a:r>
          </a:p>
          <a:p>
            <a:pPr lvl="2"/>
            <a:r>
              <a:rPr lang="fr-FR" sz="1946" dirty="0"/>
              <a:t>Pairs</a:t>
            </a:r>
          </a:p>
          <a:p>
            <a:pPr lvl="2"/>
            <a:r>
              <a:rPr lang="fr-FR" sz="1946" dirty="0"/>
              <a:t>Enseignants, éducateurs</a:t>
            </a:r>
          </a:p>
          <a:p>
            <a:pPr lvl="2"/>
            <a:r>
              <a:rPr lang="fr-FR" sz="1946" dirty="0"/>
              <a:t>Personnels de santé de l’éducation nationale</a:t>
            </a:r>
          </a:p>
          <a:p>
            <a:pPr lvl="2"/>
            <a:r>
              <a:rPr lang="fr-FR" sz="1946" dirty="0"/>
              <a:t>Médecins généralistes</a:t>
            </a:r>
          </a:p>
          <a:p>
            <a:pPr lvl="2"/>
            <a:r>
              <a:rPr lang="fr-FR" sz="1946" dirty="0"/>
              <a:t>Médecins du travail</a:t>
            </a:r>
          </a:p>
          <a:p>
            <a:pPr lvl="2"/>
            <a:r>
              <a:rPr lang="fr-FR" sz="1946" dirty="0"/>
              <a:t>Police, Justice</a:t>
            </a:r>
          </a:p>
          <a:p>
            <a:pPr lvl="2"/>
            <a:r>
              <a:rPr lang="fr-FR" sz="1946" dirty="0"/>
              <a:t>Urgences</a:t>
            </a:r>
          </a:p>
          <a:p>
            <a:pPr lvl="2"/>
            <a:r>
              <a:rPr lang="fr-FR" sz="1946" dirty="0"/>
              <a:t>Spécialistes... </a:t>
            </a:r>
            <a:endParaRPr lang="fr-FR" sz="1500" dirty="0"/>
          </a:p>
          <a:p>
            <a:endParaRPr lang="fr-FR" sz="2595" dirty="0"/>
          </a:p>
          <a:p>
            <a:endParaRPr lang="fr-FR" dirty="0"/>
          </a:p>
        </p:txBody>
      </p:sp>
    </p:spTree>
    <p:extLst>
      <p:ext uri="{BB962C8B-B14F-4D97-AF65-F5344CB8AC3E}">
        <p14:creationId xmlns:p14="http://schemas.microsoft.com/office/powerpoint/2010/main" val="74115629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9144"/>
            <a:ext cx="11096367" cy="969405"/>
          </a:xfrm>
          <a:solidFill>
            <a:srgbClr val="115E7A"/>
          </a:solidFill>
        </p:spPr>
        <p:txBody>
          <a:bodyPr>
            <a:noAutofit/>
          </a:bodyPr>
          <a:lstStyle/>
          <a:p>
            <a:r>
              <a:rPr lang="fr-FR" sz="2800" b="1" cap="all" dirty="0">
                <a:solidFill>
                  <a:schemeClr val="bg1"/>
                </a:solidFill>
                <a:latin typeface="+mn-lt"/>
              </a:rPr>
              <a:t>2. l’usage de substances psychoactives CHEZ LES FEMMES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pic>
        <p:nvPicPr>
          <p:cNvPr id="7" name="Image 6">
            <a:extLst>
              <a:ext uri="{FF2B5EF4-FFF2-40B4-BE49-F238E27FC236}">
                <a16:creationId xmlns:a16="http://schemas.microsoft.com/office/drawing/2014/main" id="{2A0F68FC-243E-0F36-28D8-C8EFDBC87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2960" y="1442720"/>
            <a:ext cx="2872989" cy="1280271"/>
          </a:xfrm>
          <a:prstGeom prst="rect">
            <a:avLst/>
          </a:prstGeom>
        </p:spPr>
      </p:pic>
      <p:pic>
        <p:nvPicPr>
          <p:cNvPr id="10" name="Image 9">
            <a:extLst>
              <a:ext uri="{FF2B5EF4-FFF2-40B4-BE49-F238E27FC236}">
                <a16:creationId xmlns:a16="http://schemas.microsoft.com/office/drawing/2014/main" id="{4CD33251-40D5-E9BE-2123-0DD1033FA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909" y="1541269"/>
            <a:ext cx="1343731" cy="4489570"/>
          </a:xfrm>
          <a:prstGeom prst="rect">
            <a:avLst/>
          </a:prstGeom>
        </p:spPr>
      </p:pic>
      <p:pic>
        <p:nvPicPr>
          <p:cNvPr id="12" name="Image 11">
            <a:extLst>
              <a:ext uri="{FF2B5EF4-FFF2-40B4-BE49-F238E27FC236}">
                <a16:creationId xmlns:a16="http://schemas.microsoft.com/office/drawing/2014/main" id="{891685A2-2BFC-77D5-E57B-F342A23CB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3912" y="3193410"/>
            <a:ext cx="7072952" cy="2221870"/>
          </a:xfrm>
          <a:prstGeom prst="rect">
            <a:avLst/>
          </a:prstGeom>
        </p:spPr>
      </p:pic>
      <p:pic>
        <p:nvPicPr>
          <p:cNvPr id="14" name="Image 13" descr="Une image contenant texte&#10;&#10;Description générée automatiquement">
            <a:extLst>
              <a:ext uri="{FF2B5EF4-FFF2-40B4-BE49-F238E27FC236}">
                <a16:creationId xmlns:a16="http://schemas.microsoft.com/office/drawing/2014/main" id="{F2BD1C0C-9CEB-801D-8E86-A4E01CBAE7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5703" y="2780012"/>
            <a:ext cx="989647" cy="3661694"/>
          </a:xfrm>
          <a:prstGeom prst="rect">
            <a:avLst/>
          </a:prstGeom>
        </p:spPr>
      </p:pic>
      <p:sp>
        <p:nvSpPr>
          <p:cNvPr id="3" name="Espace réservé du numéro de diapositive 2">
            <a:extLst>
              <a:ext uri="{FF2B5EF4-FFF2-40B4-BE49-F238E27FC236}">
                <a16:creationId xmlns:a16="http://schemas.microsoft.com/office/drawing/2014/main" id="{3F0F8E81-35C0-7824-9205-DB4A06D0F23E}"/>
              </a:ext>
            </a:extLst>
          </p:cNvPr>
          <p:cNvSpPr>
            <a:spLocks noGrp="1"/>
          </p:cNvSpPr>
          <p:nvPr>
            <p:ph type="sldNum" sz="quarter" idx="12"/>
          </p:nvPr>
        </p:nvSpPr>
        <p:spPr/>
        <p:txBody>
          <a:bodyPr/>
          <a:lstStyle/>
          <a:p>
            <a:fld id="{5530D0DC-CD4E-4C8A-B400-1BEAD0156FC1}" type="slidenum">
              <a:rPr lang="fr-FR" smtClean="0"/>
              <a:t>179</a:t>
            </a:fld>
            <a:endParaRPr lang="fr-FR" dirty="0"/>
          </a:p>
        </p:txBody>
      </p:sp>
    </p:spTree>
    <p:extLst>
      <p:ext uri="{BB962C8B-B14F-4D97-AF65-F5344CB8AC3E}">
        <p14:creationId xmlns:p14="http://schemas.microsoft.com/office/powerpoint/2010/main" val="4143050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790843" y="283926"/>
            <a:ext cx="10515600" cy="969405"/>
          </a:xfrm>
        </p:spPr>
        <p:txBody>
          <a:bodyPr>
            <a:normAutofit/>
          </a:bodyPr>
          <a:lstStyle/>
          <a:p>
            <a:r>
              <a:rPr lang="fr-FR" b="1" cap="all" dirty="0">
                <a:solidFill>
                  <a:srgbClr val="00354D"/>
                </a:solidFill>
                <a:latin typeface="+mn-lt"/>
              </a:rPr>
              <a:t>objectifs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cxnSp>
        <p:nvCxnSpPr>
          <p:cNvPr id="10" name="Straight Connector 9">
            <a:extLst>
              <a:ext uri="{FF2B5EF4-FFF2-40B4-BE49-F238E27FC236}">
                <a16:creationId xmlns:a16="http://schemas.microsoft.com/office/drawing/2014/main" id="{45E8A453-FBE7-8A42-BBFA-B0343818BECC}"/>
              </a:ext>
            </a:extLst>
          </p:cNvPr>
          <p:cNvCxnSpPr/>
          <p:nvPr/>
        </p:nvCxnSpPr>
        <p:spPr>
          <a:xfrm>
            <a:off x="737297" y="468592"/>
            <a:ext cx="0" cy="444844"/>
          </a:xfrm>
          <a:prstGeom prst="line">
            <a:avLst/>
          </a:prstGeom>
          <a:ln w="76200" cmpd="thickThin">
            <a:solidFill>
              <a:srgbClr val="FF8363"/>
            </a:solidFill>
          </a:ln>
        </p:spPr>
        <p:style>
          <a:lnRef idx="1">
            <a:schemeClr val="accent1"/>
          </a:lnRef>
          <a:fillRef idx="0">
            <a:schemeClr val="accent1"/>
          </a:fillRef>
          <a:effectRef idx="0">
            <a:schemeClr val="accent1"/>
          </a:effectRef>
          <a:fontRef idx="minor">
            <a:schemeClr val="tx1"/>
          </a:fontRef>
        </p:style>
      </p:cxn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1236716" y="2218396"/>
            <a:ext cx="9623854" cy="3286893"/>
          </a:xfrm>
        </p:spPr>
        <p:txBody>
          <a:bodyPr>
            <a:normAutofit/>
          </a:bodyPr>
          <a:lstStyle/>
          <a:p>
            <a:pPr marL="0" indent="0" algn="ctr">
              <a:spcBef>
                <a:spcPts val="0"/>
              </a:spcBef>
              <a:buNone/>
            </a:pPr>
            <a:r>
              <a:rPr lang="fr-FR" b="1" dirty="0">
                <a:solidFill>
                  <a:srgbClr val="00354D"/>
                </a:solidFill>
              </a:rPr>
              <a:t>Fournir des connaissances claires, précises et objectives sur les substances psychoactives</a:t>
            </a:r>
          </a:p>
          <a:p>
            <a:pPr marL="0" indent="0" algn="ctr">
              <a:spcBef>
                <a:spcPts val="0"/>
              </a:spcBef>
              <a:buNone/>
            </a:pPr>
            <a:r>
              <a:rPr lang="fr-FR" b="1" dirty="0">
                <a:solidFill>
                  <a:srgbClr val="00354D"/>
                </a:solidFill>
              </a:rPr>
              <a:t>-</a:t>
            </a:r>
          </a:p>
          <a:p>
            <a:pPr marL="0" indent="0" algn="ctr">
              <a:spcBef>
                <a:spcPts val="0"/>
              </a:spcBef>
              <a:buNone/>
            </a:pPr>
            <a:r>
              <a:rPr lang="fr-FR" b="1" dirty="0">
                <a:solidFill>
                  <a:srgbClr val="00354D"/>
                </a:solidFill>
              </a:rPr>
              <a:t>Permettre de faire évoluer certaines représentations (idées toutes faites)</a:t>
            </a:r>
          </a:p>
          <a:p>
            <a:pPr marL="0" indent="0" algn="ctr">
              <a:spcBef>
                <a:spcPts val="0"/>
              </a:spcBef>
              <a:buNone/>
            </a:pPr>
            <a:r>
              <a:rPr lang="fr-FR" b="1" dirty="0">
                <a:solidFill>
                  <a:srgbClr val="00354D"/>
                </a:solidFill>
              </a:rPr>
              <a:t>-</a:t>
            </a:r>
          </a:p>
          <a:p>
            <a:pPr marL="0" indent="0" algn="ctr">
              <a:spcBef>
                <a:spcPts val="0"/>
              </a:spcBef>
              <a:buNone/>
            </a:pPr>
            <a:r>
              <a:rPr lang="fr-FR" b="1" dirty="0">
                <a:solidFill>
                  <a:srgbClr val="00354D"/>
                </a:solidFill>
              </a:rPr>
              <a:t>Définir les enjeux spécifiques de la rencontre périnatalité et addictologie</a:t>
            </a:r>
          </a:p>
        </p:txBody>
      </p:sp>
      <p:sp>
        <p:nvSpPr>
          <p:cNvPr id="3" name="Espace réservé du numéro de diapositive 2">
            <a:extLst>
              <a:ext uri="{FF2B5EF4-FFF2-40B4-BE49-F238E27FC236}">
                <a16:creationId xmlns:a16="http://schemas.microsoft.com/office/drawing/2014/main" id="{05759EC3-9FEF-A9A5-8DCB-9FCE10DB4EA0}"/>
              </a:ext>
            </a:extLst>
          </p:cNvPr>
          <p:cNvSpPr>
            <a:spLocks noGrp="1"/>
          </p:cNvSpPr>
          <p:nvPr>
            <p:ph type="sldNum" sz="quarter" idx="12"/>
          </p:nvPr>
        </p:nvSpPr>
        <p:spPr/>
        <p:txBody>
          <a:bodyPr/>
          <a:lstStyle/>
          <a:p>
            <a:fld id="{5530D0DC-CD4E-4C8A-B400-1BEAD0156FC1}" type="slidenum">
              <a:rPr lang="fr-FR" smtClean="0"/>
              <a:t>18</a:t>
            </a:fld>
            <a:endParaRPr lang="fr-FR" dirty="0"/>
          </a:p>
        </p:txBody>
      </p:sp>
    </p:spTree>
    <p:extLst>
      <p:ext uri="{BB962C8B-B14F-4D97-AF65-F5344CB8AC3E}">
        <p14:creationId xmlns:p14="http://schemas.microsoft.com/office/powerpoint/2010/main" val="326082810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9144"/>
            <a:ext cx="11096367" cy="969405"/>
          </a:xfrm>
          <a:solidFill>
            <a:srgbClr val="115E7A"/>
          </a:solidFill>
        </p:spPr>
        <p:txBody>
          <a:bodyPr>
            <a:noAutofit/>
          </a:bodyPr>
          <a:lstStyle/>
          <a:p>
            <a:r>
              <a:rPr lang="fr-FR" sz="2800" b="1" cap="all" dirty="0">
                <a:solidFill>
                  <a:schemeClr val="bg1"/>
                </a:solidFill>
                <a:latin typeface="+mn-lt"/>
              </a:rPr>
              <a:t>2. l’usage de substances psychoactives CHEZ LES FEMMES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3" name="Espace réservé du numéro de diapositive 2">
            <a:extLst>
              <a:ext uri="{FF2B5EF4-FFF2-40B4-BE49-F238E27FC236}">
                <a16:creationId xmlns:a16="http://schemas.microsoft.com/office/drawing/2014/main" id="{3F0F8E81-35C0-7824-9205-DB4A06D0F23E}"/>
              </a:ext>
            </a:extLst>
          </p:cNvPr>
          <p:cNvSpPr>
            <a:spLocks noGrp="1"/>
          </p:cNvSpPr>
          <p:nvPr>
            <p:ph type="sldNum" sz="quarter" idx="12"/>
          </p:nvPr>
        </p:nvSpPr>
        <p:spPr/>
        <p:txBody>
          <a:bodyPr/>
          <a:lstStyle/>
          <a:p>
            <a:fld id="{5530D0DC-CD4E-4C8A-B400-1BEAD0156FC1}" type="slidenum">
              <a:rPr lang="fr-FR" smtClean="0"/>
              <a:t>180</a:t>
            </a:fld>
            <a:endParaRPr lang="fr-FR" dirty="0"/>
          </a:p>
        </p:txBody>
      </p:sp>
      <p:pic>
        <p:nvPicPr>
          <p:cNvPr id="6" name="Image 5">
            <a:extLst>
              <a:ext uri="{FF2B5EF4-FFF2-40B4-BE49-F238E27FC236}">
                <a16:creationId xmlns:a16="http://schemas.microsoft.com/office/drawing/2014/main" id="{6B1DCAFF-6F22-DEA4-E27E-D2FF681D6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008" y="1741133"/>
            <a:ext cx="3169851" cy="4284763"/>
          </a:xfrm>
          <a:prstGeom prst="rect">
            <a:avLst/>
          </a:prstGeom>
        </p:spPr>
      </p:pic>
      <p:sp>
        <p:nvSpPr>
          <p:cNvPr id="8" name="ZoneTexte 7">
            <a:extLst>
              <a:ext uri="{FF2B5EF4-FFF2-40B4-BE49-F238E27FC236}">
                <a16:creationId xmlns:a16="http://schemas.microsoft.com/office/drawing/2014/main" id="{D2AAFB86-091A-486E-01B7-26D27854D2C4}"/>
              </a:ext>
            </a:extLst>
          </p:cNvPr>
          <p:cNvSpPr txBox="1"/>
          <p:nvPr/>
        </p:nvSpPr>
        <p:spPr>
          <a:xfrm>
            <a:off x="5093440" y="3123784"/>
            <a:ext cx="5678192" cy="923330"/>
          </a:xfrm>
          <a:prstGeom prst="rect">
            <a:avLst/>
          </a:prstGeom>
          <a:noFill/>
        </p:spPr>
        <p:txBody>
          <a:bodyPr wrap="square" rtlCol="0">
            <a:spAutoFit/>
          </a:bodyPr>
          <a:lstStyle/>
          <a:p>
            <a:r>
              <a:rPr lang="fr-FR" dirty="0">
                <a:solidFill>
                  <a:srgbClr val="00354D"/>
                </a:solidFill>
              </a:rPr>
              <a:t>BONNET N., BOUYAHI M., BROUILLET E., </a:t>
            </a:r>
            <a:r>
              <a:rPr lang="fr-FR" i="1" dirty="0">
                <a:solidFill>
                  <a:srgbClr val="00354D"/>
                </a:solidFill>
              </a:rPr>
              <a:t>Prévention du tabagisme et accompagnement au sevrage chez la femme</a:t>
            </a:r>
            <a:r>
              <a:rPr lang="fr-FR" dirty="0">
                <a:solidFill>
                  <a:srgbClr val="00354D"/>
                </a:solidFill>
              </a:rPr>
              <a:t>, Paris, RESPADD, avril 2021, 56 pages.</a:t>
            </a:r>
          </a:p>
        </p:txBody>
      </p:sp>
    </p:spTree>
    <p:extLst>
      <p:ext uri="{BB962C8B-B14F-4D97-AF65-F5344CB8AC3E}">
        <p14:creationId xmlns:p14="http://schemas.microsoft.com/office/powerpoint/2010/main" val="276681513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571C270-9278-73C2-6DFB-8E7AE931A77D}"/>
              </a:ext>
            </a:extLst>
          </p:cNvPr>
          <p:cNvSpPr>
            <a:spLocks noGrp="1" noChangeArrowheads="1"/>
          </p:cNvSpPr>
          <p:nvPr>
            <p:ph type="title"/>
          </p:nvPr>
        </p:nvSpPr>
        <p:spPr>
          <a:xfrm>
            <a:off x="2438400" y="357188"/>
            <a:ext cx="8229600" cy="1143000"/>
          </a:xfrm>
        </p:spPr>
        <p:txBody>
          <a:bodyPr/>
          <a:lstStyle/>
          <a:p>
            <a:pPr eaLnBrk="1" hangingPunct="1"/>
            <a:r>
              <a:rPr lang="fr-FR" altLang="fr-FR"/>
              <a:t>Femmes et Produits</a:t>
            </a:r>
          </a:p>
        </p:txBody>
      </p:sp>
      <p:sp>
        <p:nvSpPr>
          <p:cNvPr id="23555" name="Rectangle 3">
            <a:extLst>
              <a:ext uri="{FF2B5EF4-FFF2-40B4-BE49-F238E27FC236}">
                <a16:creationId xmlns:a16="http://schemas.microsoft.com/office/drawing/2014/main" id="{5FB9C24B-36C2-2E1A-9E26-A499668338F3}"/>
              </a:ext>
            </a:extLst>
          </p:cNvPr>
          <p:cNvSpPr>
            <a:spLocks noGrp="1" noChangeArrowheads="1"/>
          </p:cNvSpPr>
          <p:nvPr>
            <p:ph sz="quarter" idx="1"/>
          </p:nvPr>
        </p:nvSpPr>
        <p:spPr>
          <a:xfrm>
            <a:off x="1809750" y="1600200"/>
            <a:ext cx="7905750" cy="5257800"/>
          </a:xfrm>
        </p:spPr>
        <p:txBody>
          <a:bodyPr/>
          <a:lstStyle/>
          <a:p>
            <a:pPr eaLnBrk="1" hangingPunct="1"/>
            <a:r>
              <a:rPr lang="fr-FR" altLang="fr-FR" sz="2400"/>
              <a:t>Des différences physiologiques</a:t>
            </a:r>
          </a:p>
          <a:p>
            <a:pPr lvl="1" eaLnBrk="1" hangingPunct="1"/>
            <a:r>
              <a:rPr lang="fr-FR" altLang="fr-FR" sz="2200"/>
              <a:t>Masses corporelle, adipeuse</a:t>
            </a:r>
          </a:p>
          <a:p>
            <a:pPr lvl="1" eaLnBrk="1" hangingPunct="1"/>
            <a:r>
              <a:rPr lang="fr-FR" altLang="fr-FR" sz="2200"/>
              <a:t>Fragilité vaisseaux sanguins</a:t>
            </a:r>
          </a:p>
          <a:p>
            <a:pPr lvl="1" eaLnBrk="1" hangingPunct="1">
              <a:buFont typeface="Wingdings" panose="05000000000000000000" pitchFamily="2" charset="2"/>
              <a:buNone/>
            </a:pPr>
            <a:endParaRPr lang="fr-FR" altLang="fr-FR" sz="2200"/>
          </a:p>
          <a:p>
            <a:pPr eaLnBrk="1" hangingPunct="1"/>
            <a:r>
              <a:rPr lang="fr-FR" altLang="fr-FR" sz="2400"/>
              <a:t>Des différences enzymatiques</a:t>
            </a:r>
          </a:p>
          <a:p>
            <a:pPr lvl="1" eaLnBrk="1" hangingPunct="1"/>
            <a:r>
              <a:rPr lang="fr-FR" altLang="fr-FR" sz="2200"/>
              <a:t>Intolérance à l’alcool (4% femmes type caucasien présentent un déficit enzymatique et 10% pop générale asiatique – 40% au Japon)</a:t>
            </a:r>
          </a:p>
          <a:p>
            <a:pPr lvl="1" eaLnBrk="1" hangingPunct="1"/>
            <a:r>
              <a:rPr lang="fr-FR" altLang="fr-FR" sz="2200"/>
              <a:t>Toutes les SPA ont une action sur les contraceptifs oraux :</a:t>
            </a:r>
          </a:p>
          <a:p>
            <a:pPr lvl="2" eaLnBrk="1" hangingPunct="1"/>
            <a:r>
              <a:rPr lang="fr-FR" altLang="fr-FR" sz="2100"/>
              <a:t>Vomissement </a:t>
            </a:r>
          </a:p>
          <a:p>
            <a:pPr lvl="2" eaLnBrk="1" hangingPunct="1"/>
            <a:r>
              <a:rPr lang="fr-FR" altLang="fr-FR" sz="2100"/>
              <a:t>Interaction médicamenteuse : diminution efficacité</a:t>
            </a:r>
          </a:p>
          <a:p>
            <a:pPr lvl="2" eaLnBrk="1" hangingPunct="1"/>
            <a:r>
              <a:rPr lang="fr-FR" altLang="fr-FR" sz="2100"/>
              <a:t>oubli</a:t>
            </a:r>
          </a:p>
          <a:p>
            <a:pPr eaLnBrk="1" hangingPunct="1"/>
            <a:endParaRPr lang="fr-FR" altLang="fr-FR" sz="2400"/>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DD1F195-91A9-E61B-67C2-5266EEE321E3}"/>
              </a:ext>
            </a:extLst>
          </p:cNvPr>
          <p:cNvSpPr>
            <a:spLocks noGrp="1" noChangeArrowheads="1"/>
          </p:cNvSpPr>
          <p:nvPr>
            <p:ph type="title"/>
          </p:nvPr>
        </p:nvSpPr>
        <p:spPr>
          <a:xfrm>
            <a:off x="2024063" y="285750"/>
            <a:ext cx="8229600" cy="1143000"/>
          </a:xfrm>
        </p:spPr>
        <p:txBody>
          <a:bodyPr/>
          <a:lstStyle/>
          <a:p>
            <a:pPr eaLnBrk="1" hangingPunct="1"/>
            <a:r>
              <a:rPr lang="fr-FR" altLang="fr-FR"/>
              <a:t>Femmes et Produits</a:t>
            </a:r>
          </a:p>
        </p:txBody>
      </p:sp>
      <p:sp>
        <p:nvSpPr>
          <p:cNvPr id="25603" name="Rectangle 3">
            <a:extLst>
              <a:ext uri="{FF2B5EF4-FFF2-40B4-BE49-F238E27FC236}">
                <a16:creationId xmlns:a16="http://schemas.microsoft.com/office/drawing/2014/main" id="{FD99D761-72A4-C6E0-C6E7-AB3DE94A31AF}"/>
              </a:ext>
            </a:extLst>
          </p:cNvPr>
          <p:cNvSpPr>
            <a:spLocks noGrp="1" noChangeArrowheads="1"/>
          </p:cNvSpPr>
          <p:nvPr>
            <p:ph sz="quarter" idx="1"/>
          </p:nvPr>
        </p:nvSpPr>
        <p:spPr>
          <a:xfrm>
            <a:off x="1010965" y="1232338"/>
            <a:ext cx="8143875" cy="5257800"/>
          </a:xfrm>
        </p:spPr>
        <p:txBody>
          <a:bodyPr>
            <a:normAutofit lnSpcReduction="10000"/>
          </a:bodyPr>
          <a:lstStyle/>
          <a:p>
            <a:pPr eaLnBrk="1" hangingPunct="1">
              <a:lnSpc>
                <a:spcPct val="80000"/>
              </a:lnSpc>
            </a:pPr>
            <a:r>
              <a:rPr lang="fr-FR" altLang="fr-FR" sz="2000" dirty="0"/>
              <a:t>Des différences hormonales</a:t>
            </a:r>
          </a:p>
          <a:p>
            <a:pPr lvl="1" eaLnBrk="1" hangingPunct="1">
              <a:lnSpc>
                <a:spcPct val="80000"/>
              </a:lnSpc>
            </a:pPr>
            <a:r>
              <a:rPr lang="fr-FR" altLang="fr-FR" sz="2000" dirty="0"/>
              <a:t>fonction de l’âge</a:t>
            </a:r>
          </a:p>
          <a:p>
            <a:pPr lvl="1" eaLnBrk="1" hangingPunct="1">
              <a:lnSpc>
                <a:spcPct val="80000"/>
              </a:lnSpc>
            </a:pPr>
            <a:r>
              <a:rPr lang="fr-FR" altLang="fr-FR" sz="2000" dirty="0"/>
              <a:t>Les hormones influent sur la métabolisation et sur la température corporelle</a:t>
            </a:r>
          </a:p>
          <a:p>
            <a:pPr lvl="1" eaLnBrk="1" hangingPunct="1">
              <a:lnSpc>
                <a:spcPct val="80000"/>
              </a:lnSpc>
            </a:pPr>
            <a:r>
              <a:rPr lang="fr-FR" altLang="fr-FR" sz="2000" dirty="0"/>
              <a:t>Modification de l’état de conscience et prises de risques</a:t>
            </a:r>
          </a:p>
          <a:p>
            <a:pPr lvl="1" eaLnBrk="1" hangingPunct="1">
              <a:lnSpc>
                <a:spcPct val="80000"/>
              </a:lnSpc>
            </a:pPr>
            <a:r>
              <a:rPr lang="fr-FR" altLang="fr-FR" sz="2000" dirty="0"/>
              <a:t>Absence de règles</a:t>
            </a:r>
          </a:p>
          <a:p>
            <a:pPr lvl="1" eaLnBrk="1" hangingPunct="1">
              <a:lnSpc>
                <a:spcPct val="80000"/>
              </a:lnSpc>
            </a:pPr>
            <a:r>
              <a:rPr lang="fr-FR" altLang="fr-FR" sz="2000" dirty="0"/>
              <a:t>Baisse de la fécondité</a:t>
            </a:r>
          </a:p>
          <a:p>
            <a:pPr lvl="1" eaLnBrk="1" hangingPunct="1">
              <a:lnSpc>
                <a:spcPct val="80000"/>
              </a:lnSpc>
            </a:pPr>
            <a:endParaRPr lang="fr-FR" altLang="fr-FR" sz="2000" dirty="0"/>
          </a:p>
          <a:p>
            <a:pPr eaLnBrk="1" hangingPunct="1">
              <a:lnSpc>
                <a:spcPct val="80000"/>
              </a:lnSpc>
            </a:pPr>
            <a:endParaRPr lang="fr-FR" altLang="fr-FR" sz="2000" dirty="0"/>
          </a:p>
          <a:p>
            <a:pPr eaLnBrk="1" hangingPunct="1">
              <a:lnSpc>
                <a:spcPct val="80000"/>
              </a:lnSpc>
            </a:pPr>
            <a:r>
              <a:rPr lang="fr-FR" altLang="fr-FR" sz="2000" dirty="0"/>
              <a:t>Sexualité, libido</a:t>
            </a:r>
          </a:p>
          <a:p>
            <a:pPr lvl="1" eaLnBrk="1" hangingPunct="1">
              <a:lnSpc>
                <a:spcPct val="80000"/>
              </a:lnSpc>
            </a:pPr>
            <a:r>
              <a:rPr lang="fr-FR" altLang="fr-FR" sz="2000" dirty="0"/>
              <a:t>Baisse de la vigilance/prises de risque</a:t>
            </a:r>
          </a:p>
          <a:p>
            <a:pPr lvl="1" eaLnBrk="1" hangingPunct="1">
              <a:lnSpc>
                <a:spcPct val="80000"/>
              </a:lnSpc>
            </a:pPr>
            <a:r>
              <a:rPr lang="fr-FR" altLang="fr-FR" sz="2000" dirty="0"/>
              <a:t>Baisse des sécrétions/assèchement des muqueuses</a:t>
            </a:r>
          </a:p>
          <a:p>
            <a:pPr lvl="1" eaLnBrk="1" hangingPunct="1">
              <a:lnSpc>
                <a:spcPct val="80000"/>
              </a:lnSpc>
            </a:pPr>
            <a:r>
              <a:rPr lang="fr-FR" altLang="fr-FR" sz="2000" dirty="0"/>
              <a:t>Baisse ou augmentation de la libido</a:t>
            </a:r>
          </a:p>
          <a:p>
            <a:pPr eaLnBrk="1" hangingPunct="1">
              <a:lnSpc>
                <a:spcPct val="80000"/>
              </a:lnSpc>
            </a:pPr>
            <a:endParaRPr lang="fr-FR" altLang="fr-FR" sz="2000" dirty="0"/>
          </a:p>
          <a:p>
            <a:pPr eaLnBrk="1" hangingPunct="1">
              <a:lnSpc>
                <a:spcPct val="80000"/>
              </a:lnSpc>
            </a:pPr>
            <a:r>
              <a:rPr lang="fr-FR" altLang="fr-FR" sz="2000" dirty="0"/>
              <a:t>Anxiété, psychologie</a:t>
            </a:r>
          </a:p>
          <a:p>
            <a:pPr lvl="1" eaLnBrk="1" hangingPunct="1">
              <a:lnSpc>
                <a:spcPct val="80000"/>
              </a:lnSpc>
            </a:pPr>
            <a:r>
              <a:rPr lang="fr-FR" altLang="fr-FR" sz="2000" dirty="0"/>
              <a:t>Consommatrices +++ de psychotropes prescrits</a:t>
            </a:r>
          </a:p>
          <a:p>
            <a:pPr lvl="1" eaLnBrk="1" hangingPunct="1">
              <a:lnSpc>
                <a:spcPct val="80000"/>
              </a:lnSpc>
            </a:pPr>
            <a:r>
              <a:rPr lang="fr-FR" altLang="fr-FR" sz="2000" dirty="0" err="1"/>
              <a:t>Auto-médication</a:t>
            </a:r>
            <a:endParaRPr lang="fr-FR" altLang="fr-FR" sz="2000" dirty="0"/>
          </a:p>
          <a:p>
            <a:pPr lvl="1" eaLnBrk="1" hangingPunct="1">
              <a:lnSpc>
                <a:spcPct val="80000"/>
              </a:lnSpc>
            </a:pPr>
            <a:endParaRPr lang="fr-FR" altLang="fr-FR" sz="2000" dirty="0"/>
          </a:p>
          <a:p>
            <a:pPr lvl="1" eaLnBrk="1" hangingPunct="1">
              <a:lnSpc>
                <a:spcPct val="80000"/>
              </a:lnSpc>
            </a:pPr>
            <a:endParaRPr lang="fr-FR" altLang="fr-FR" sz="2000" dirty="0"/>
          </a:p>
          <a:p>
            <a:pPr eaLnBrk="1" hangingPunct="1">
              <a:lnSpc>
                <a:spcPct val="80000"/>
              </a:lnSpc>
            </a:pPr>
            <a:endParaRPr lang="fr-FR" altLang="fr-FR" sz="2000" dirty="0"/>
          </a:p>
        </p:txBody>
      </p:sp>
    </p:spTree>
  </p:cSld>
  <p:clrMapOvr>
    <a:masterClrMapping/>
  </p:clrMapOvr>
  <p:transition>
    <p:fade thruBlk="1"/>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2477315E-9498-AB0B-16D4-49EAD3607726}"/>
              </a:ext>
            </a:extLst>
          </p:cNvPr>
          <p:cNvSpPr>
            <a:spLocks noGrp="1" noChangeArrowheads="1"/>
          </p:cNvSpPr>
          <p:nvPr>
            <p:ph type="title"/>
          </p:nvPr>
        </p:nvSpPr>
        <p:spPr>
          <a:xfrm>
            <a:off x="2738438" y="357188"/>
            <a:ext cx="8229600" cy="1143000"/>
          </a:xfrm>
        </p:spPr>
        <p:txBody>
          <a:bodyPr/>
          <a:lstStyle/>
          <a:p>
            <a:pPr eaLnBrk="1" hangingPunct="1"/>
            <a:r>
              <a:rPr lang="fr-FR" altLang="fr-FR"/>
              <a:t>Femmes et Produits</a:t>
            </a:r>
          </a:p>
        </p:txBody>
      </p:sp>
      <p:sp>
        <p:nvSpPr>
          <p:cNvPr id="27651" name="Rectangle 3">
            <a:extLst>
              <a:ext uri="{FF2B5EF4-FFF2-40B4-BE49-F238E27FC236}">
                <a16:creationId xmlns:a16="http://schemas.microsoft.com/office/drawing/2014/main" id="{7B9711BC-6F8E-99C3-B2ED-0FEB9B782870}"/>
              </a:ext>
            </a:extLst>
          </p:cNvPr>
          <p:cNvSpPr>
            <a:spLocks noGrp="1" noChangeArrowheads="1"/>
          </p:cNvSpPr>
          <p:nvPr>
            <p:ph sz="quarter" idx="1"/>
          </p:nvPr>
        </p:nvSpPr>
        <p:spPr>
          <a:xfrm>
            <a:off x="1952626" y="1789114"/>
            <a:ext cx="7978775" cy="5068887"/>
          </a:xfrm>
        </p:spPr>
        <p:txBody>
          <a:bodyPr/>
          <a:lstStyle/>
          <a:p>
            <a:pPr eaLnBrk="1" hangingPunct="1">
              <a:lnSpc>
                <a:spcPct val="80000"/>
              </a:lnSpc>
            </a:pPr>
            <a:r>
              <a:rPr lang="fr-FR" altLang="fr-FR" sz="2400"/>
              <a:t>Regard social, dévalorisation, prostitution (sexe contre produit) : Culpabilisation = silence, exclusion, précarisation </a:t>
            </a:r>
          </a:p>
          <a:p>
            <a:pPr eaLnBrk="1" hangingPunct="1">
              <a:lnSpc>
                <a:spcPct val="80000"/>
              </a:lnSpc>
              <a:buFont typeface="Wingdings 2" panose="05020102010507070707" pitchFamily="18" charset="2"/>
              <a:buNone/>
            </a:pPr>
            <a:endParaRPr lang="fr-FR" altLang="fr-FR" sz="2400"/>
          </a:p>
          <a:p>
            <a:pPr eaLnBrk="1" hangingPunct="1">
              <a:lnSpc>
                <a:spcPct val="80000"/>
              </a:lnSpc>
            </a:pPr>
            <a:r>
              <a:rPr lang="fr-FR" altLang="fr-FR" sz="2400"/>
              <a:t>Écoute</a:t>
            </a:r>
          </a:p>
          <a:p>
            <a:pPr eaLnBrk="1" hangingPunct="1">
              <a:lnSpc>
                <a:spcPct val="80000"/>
              </a:lnSpc>
            </a:pPr>
            <a:r>
              <a:rPr lang="fr-FR" altLang="fr-FR" sz="2400"/>
              <a:t>Lieux d’accueil spécifiques (Brest, Montpellier)</a:t>
            </a:r>
          </a:p>
          <a:p>
            <a:pPr eaLnBrk="1" hangingPunct="1">
              <a:lnSpc>
                <a:spcPct val="80000"/>
              </a:lnSpc>
            </a:pPr>
            <a:r>
              <a:rPr lang="fr-FR" altLang="fr-FR" sz="2400"/>
              <a:t>Groupes de parole</a:t>
            </a:r>
          </a:p>
          <a:p>
            <a:pPr eaLnBrk="1" hangingPunct="1">
              <a:lnSpc>
                <a:spcPct val="80000"/>
              </a:lnSpc>
            </a:pPr>
            <a:endParaRPr lang="fr-FR" altLang="fr-FR" sz="2400"/>
          </a:p>
          <a:p>
            <a:pPr eaLnBrk="1" hangingPunct="1">
              <a:lnSpc>
                <a:spcPct val="80000"/>
              </a:lnSpc>
            </a:pPr>
            <a:r>
              <a:rPr lang="fr-FR" altLang="fr-FR" sz="2400"/>
              <a:t>Violence</a:t>
            </a:r>
          </a:p>
          <a:p>
            <a:pPr eaLnBrk="1" hangingPunct="1">
              <a:lnSpc>
                <a:spcPct val="80000"/>
              </a:lnSpc>
            </a:pPr>
            <a:r>
              <a:rPr lang="fr-FR" altLang="fr-FR" sz="2400"/>
              <a:t>Place du conjoint</a:t>
            </a:r>
          </a:p>
          <a:p>
            <a:pPr eaLnBrk="1" hangingPunct="1">
              <a:lnSpc>
                <a:spcPct val="80000"/>
              </a:lnSpc>
            </a:pPr>
            <a:r>
              <a:rPr lang="fr-FR" altLang="fr-FR" sz="2400"/>
              <a:t>Initiation (faire comme)</a:t>
            </a:r>
          </a:p>
          <a:p>
            <a:pPr eaLnBrk="1" hangingPunct="1">
              <a:lnSpc>
                <a:spcPct val="80000"/>
              </a:lnSpc>
            </a:pPr>
            <a:endParaRPr lang="fr-FR" altLang="fr-FR" sz="2400"/>
          </a:p>
          <a:p>
            <a:pPr eaLnBrk="1" hangingPunct="1">
              <a:lnSpc>
                <a:spcPct val="80000"/>
              </a:lnSpc>
            </a:pPr>
            <a:r>
              <a:rPr lang="fr-FR" altLang="fr-FR" sz="2400"/>
              <a:t>Enfants</a:t>
            </a:r>
          </a:p>
          <a:p>
            <a:pPr eaLnBrk="1" hangingPunct="1">
              <a:lnSpc>
                <a:spcPct val="80000"/>
              </a:lnSpc>
            </a:pPr>
            <a:endParaRPr lang="fr-FR" altLang="fr-FR" sz="2400"/>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AEDB532-EF4B-5306-4052-E6E8786D6054}"/>
              </a:ext>
            </a:extLst>
          </p:cNvPr>
          <p:cNvSpPr>
            <a:spLocks noGrp="1" noChangeArrowheads="1"/>
          </p:cNvSpPr>
          <p:nvPr>
            <p:ph type="title"/>
          </p:nvPr>
        </p:nvSpPr>
        <p:spPr/>
        <p:txBody>
          <a:bodyPr/>
          <a:lstStyle/>
          <a:p>
            <a:pPr eaLnBrk="1" hangingPunct="1"/>
            <a:r>
              <a:rPr lang="fr-FR" altLang="fr-FR"/>
              <a:t>Femmes et Produits : une réalité</a:t>
            </a:r>
          </a:p>
        </p:txBody>
      </p:sp>
      <p:sp>
        <p:nvSpPr>
          <p:cNvPr id="29699" name="Rectangle 3">
            <a:extLst>
              <a:ext uri="{FF2B5EF4-FFF2-40B4-BE49-F238E27FC236}">
                <a16:creationId xmlns:a16="http://schemas.microsoft.com/office/drawing/2014/main" id="{8AA633FE-AB60-CE76-C6E9-0283B1106D78}"/>
              </a:ext>
            </a:extLst>
          </p:cNvPr>
          <p:cNvSpPr>
            <a:spLocks noGrp="1" noChangeArrowheads="1"/>
          </p:cNvSpPr>
          <p:nvPr>
            <p:ph sz="quarter" idx="1"/>
          </p:nvPr>
        </p:nvSpPr>
        <p:spPr/>
        <p:txBody>
          <a:bodyPr/>
          <a:lstStyle/>
          <a:p>
            <a:pPr eaLnBrk="1" hangingPunct="1"/>
            <a:r>
              <a:rPr lang="fr-FR" altLang="fr-FR"/>
              <a:t>Dosage pour « homme »</a:t>
            </a:r>
          </a:p>
          <a:p>
            <a:pPr eaLnBrk="1" hangingPunct="1"/>
            <a:endParaRPr lang="fr-FR" altLang="fr-FR"/>
          </a:p>
          <a:p>
            <a:pPr eaLnBrk="1" hangingPunct="1"/>
            <a:r>
              <a:rPr lang="fr-FR" altLang="fr-FR"/>
              <a:t>Prévention pour « homme »</a:t>
            </a:r>
          </a:p>
          <a:p>
            <a:pPr eaLnBrk="1" hangingPunct="1"/>
            <a:endParaRPr lang="fr-FR" altLang="fr-FR"/>
          </a:p>
          <a:p>
            <a:pPr eaLnBrk="1" hangingPunct="1"/>
            <a:r>
              <a:rPr lang="fr-FR" altLang="fr-FR"/>
              <a:t>Lieux d’accueil pour « homme »</a:t>
            </a:r>
          </a:p>
          <a:p>
            <a:pPr eaLnBrk="1" hangingPunct="1"/>
            <a:endParaRPr lang="fr-FR" altLang="fr-FR"/>
          </a:p>
          <a:p>
            <a:pPr eaLnBrk="1" hangingPunct="1"/>
            <a:endParaRPr lang="fr-FR" altLang="fr-F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D0718D9-F7EF-55B2-8643-C07A34238EE9}"/>
              </a:ext>
            </a:extLst>
          </p:cNvPr>
          <p:cNvSpPr>
            <a:spLocks noGrp="1" noChangeArrowheads="1"/>
          </p:cNvSpPr>
          <p:nvPr>
            <p:ph type="title"/>
          </p:nvPr>
        </p:nvSpPr>
        <p:spPr/>
        <p:txBody>
          <a:bodyPr/>
          <a:lstStyle/>
          <a:p>
            <a:pPr eaLnBrk="1" hangingPunct="1"/>
            <a:r>
              <a:rPr lang="fr-FR" altLang="fr-FR"/>
              <a:t>Quels interlocuteurs?</a:t>
            </a:r>
          </a:p>
        </p:txBody>
      </p:sp>
      <p:sp>
        <p:nvSpPr>
          <p:cNvPr id="31747" name="Rectangle 3">
            <a:extLst>
              <a:ext uri="{FF2B5EF4-FFF2-40B4-BE49-F238E27FC236}">
                <a16:creationId xmlns:a16="http://schemas.microsoft.com/office/drawing/2014/main" id="{BA4E3BC8-BBF3-F374-4F89-161177D62689}"/>
              </a:ext>
            </a:extLst>
          </p:cNvPr>
          <p:cNvSpPr>
            <a:spLocks noGrp="1" noChangeArrowheads="1"/>
          </p:cNvSpPr>
          <p:nvPr>
            <p:ph sz="quarter" idx="1"/>
          </p:nvPr>
        </p:nvSpPr>
        <p:spPr/>
        <p:txBody>
          <a:bodyPr/>
          <a:lstStyle/>
          <a:p>
            <a:pPr eaLnBrk="1" hangingPunct="1"/>
            <a:r>
              <a:rPr lang="fr-FR" altLang="fr-FR"/>
              <a:t>Sexualité</a:t>
            </a:r>
          </a:p>
          <a:p>
            <a:pPr eaLnBrk="1" hangingPunct="1"/>
            <a:endParaRPr lang="fr-FR" altLang="fr-FR"/>
          </a:p>
          <a:p>
            <a:pPr eaLnBrk="1" hangingPunct="1"/>
            <a:r>
              <a:rPr lang="fr-FR" altLang="fr-FR"/>
              <a:t>Maternité</a:t>
            </a:r>
          </a:p>
          <a:p>
            <a:pPr eaLnBrk="1" hangingPunct="1"/>
            <a:endParaRPr lang="fr-FR" altLang="fr-FR"/>
          </a:p>
          <a:p>
            <a:pPr eaLnBrk="1" hangingPunct="1"/>
            <a:r>
              <a:rPr lang="fr-FR" altLang="fr-FR"/>
              <a:t>Allaitement </a:t>
            </a:r>
          </a:p>
          <a:p>
            <a:pPr eaLnBrk="1" hangingPunct="1"/>
            <a:endParaRPr lang="fr-FR" altLang="fr-FR"/>
          </a:p>
          <a:p>
            <a:pPr eaLnBrk="1" hangingPunct="1"/>
            <a:r>
              <a:rPr lang="fr-FR" altLang="fr-FR"/>
              <a:t>Importance du réseau / inter-associatif / pluri-disciplinarité</a:t>
            </a:r>
          </a:p>
          <a:p>
            <a:pPr eaLnBrk="1" hangingPunct="1"/>
            <a:endParaRPr lang="fr-FR" altLang="fr-F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B179E0CF-6CDA-E622-684F-645789EB3597}"/>
              </a:ext>
            </a:extLst>
          </p:cNvPr>
          <p:cNvSpPr>
            <a:spLocks noGrp="1" noChangeArrowheads="1"/>
          </p:cNvSpPr>
          <p:nvPr>
            <p:ph type="ctrTitle"/>
          </p:nvPr>
        </p:nvSpPr>
        <p:spPr>
          <a:xfrm>
            <a:off x="2238375" y="1285875"/>
            <a:ext cx="7772400" cy="1828800"/>
          </a:xfrm>
        </p:spPr>
        <p:txBody>
          <a:bodyPr>
            <a:normAutofit fontScale="90000"/>
          </a:bodyPr>
          <a:lstStyle/>
          <a:p>
            <a:pPr eaLnBrk="1" hangingPunct="1"/>
            <a:r>
              <a:rPr lang="fr-FR" altLang="fr-FR"/>
              <a:t>Comment parler des drogues et</a:t>
            </a:r>
            <a:br>
              <a:rPr lang="fr-FR" altLang="fr-FR"/>
            </a:br>
            <a:r>
              <a:rPr lang="fr-FR" altLang="fr-FR"/>
              <a:t>de leurs utilisations ?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C39D3D8-EBCB-17F8-84D8-E841F50E0566}"/>
              </a:ext>
            </a:extLst>
          </p:cNvPr>
          <p:cNvSpPr>
            <a:spLocks noGrp="1" noChangeArrowheads="1"/>
          </p:cNvSpPr>
          <p:nvPr>
            <p:ph type="title"/>
          </p:nvPr>
        </p:nvSpPr>
        <p:spPr>
          <a:xfrm>
            <a:off x="1919288" y="404814"/>
            <a:ext cx="8229600" cy="720725"/>
          </a:xfrm>
        </p:spPr>
        <p:txBody>
          <a:bodyPr/>
          <a:lstStyle/>
          <a:p>
            <a:pPr eaLnBrk="1" hangingPunct="1"/>
            <a:r>
              <a:rPr lang="fr-FR" altLang="fr-FR"/>
              <a:t>De quelle place parle-t-on?</a:t>
            </a:r>
          </a:p>
        </p:txBody>
      </p:sp>
      <p:sp>
        <p:nvSpPr>
          <p:cNvPr id="60419" name="Rectangle 3">
            <a:extLst>
              <a:ext uri="{FF2B5EF4-FFF2-40B4-BE49-F238E27FC236}">
                <a16:creationId xmlns:a16="http://schemas.microsoft.com/office/drawing/2014/main" id="{9ED120CC-2AC7-10BC-43D7-5AE3A74D63DF}"/>
              </a:ext>
            </a:extLst>
          </p:cNvPr>
          <p:cNvSpPr>
            <a:spLocks noGrp="1" noChangeArrowheads="1"/>
          </p:cNvSpPr>
          <p:nvPr>
            <p:ph type="body" idx="1"/>
          </p:nvPr>
        </p:nvSpPr>
        <p:spPr>
          <a:xfrm>
            <a:off x="1187669" y="1628774"/>
            <a:ext cx="10212514" cy="4824411"/>
          </a:xfrm>
        </p:spPr>
        <p:txBody>
          <a:bodyPr/>
          <a:lstStyle/>
          <a:p>
            <a:pPr eaLnBrk="1" hangingPunct="1"/>
            <a:r>
              <a:rPr lang="fr-FR" altLang="fr-FR" dirty="0"/>
              <a:t>Celle de soignant, d’un professionnel et non d’un individu ayant expérimenté des SPA ou au contraire abstinent</a:t>
            </a:r>
          </a:p>
          <a:p>
            <a:pPr eaLnBrk="1" hangingPunct="1"/>
            <a:endParaRPr lang="fr-FR" altLang="fr-FR" dirty="0"/>
          </a:p>
          <a:p>
            <a:pPr eaLnBrk="1" hangingPunct="1"/>
            <a:r>
              <a:rPr lang="fr-FR" altLang="fr-FR" dirty="0"/>
              <a:t>Un professionnel avec une spécificité de fonction connue de son interlocutrice</a:t>
            </a:r>
          </a:p>
          <a:p>
            <a:pPr eaLnBrk="1" hangingPunct="1"/>
            <a:endParaRPr lang="fr-FR" altLang="fr-FR" dirty="0"/>
          </a:p>
          <a:p>
            <a:pPr eaLnBrk="1" hangingPunct="1"/>
            <a:r>
              <a:rPr lang="fr-FR" altLang="fr-FR" dirty="0"/>
              <a:t>….rencontré à l’occasion d’une grossesse ?</a:t>
            </a:r>
          </a:p>
          <a:p>
            <a:pPr eaLnBrk="1" hangingPunct="1">
              <a:buFont typeface="Wingdings" panose="05000000000000000000" pitchFamily="2" charset="2"/>
              <a:buNone/>
            </a:pPr>
            <a:endParaRPr lang="fr-FR" altLang="fr-FR"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F4AACBEC-5F7B-0039-8D41-25DAFC5D1D61}"/>
              </a:ext>
            </a:extLst>
          </p:cNvPr>
          <p:cNvSpPr>
            <a:spLocks noGrp="1" noChangeArrowheads="1"/>
          </p:cNvSpPr>
          <p:nvPr>
            <p:ph type="title"/>
          </p:nvPr>
        </p:nvSpPr>
        <p:spPr>
          <a:xfrm>
            <a:off x="1981200" y="381001"/>
            <a:ext cx="8229600" cy="887413"/>
          </a:xfrm>
        </p:spPr>
        <p:txBody>
          <a:bodyPr/>
          <a:lstStyle/>
          <a:p>
            <a:pPr eaLnBrk="1" hangingPunct="1"/>
            <a:r>
              <a:rPr lang="fr-FR" altLang="fr-FR"/>
              <a:t>Avec qui parle-t-on?</a:t>
            </a:r>
          </a:p>
        </p:txBody>
      </p:sp>
      <p:sp>
        <p:nvSpPr>
          <p:cNvPr id="62467" name="Rectangle 3">
            <a:extLst>
              <a:ext uri="{FF2B5EF4-FFF2-40B4-BE49-F238E27FC236}">
                <a16:creationId xmlns:a16="http://schemas.microsoft.com/office/drawing/2014/main" id="{920F4921-2164-57EB-7FC3-2948F3C81EB7}"/>
              </a:ext>
            </a:extLst>
          </p:cNvPr>
          <p:cNvSpPr>
            <a:spLocks noGrp="1" noChangeArrowheads="1"/>
          </p:cNvSpPr>
          <p:nvPr>
            <p:ph type="body" idx="1"/>
          </p:nvPr>
        </p:nvSpPr>
        <p:spPr>
          <a:xfrm>
            <a:off x="840828" y="1557337"/>
            <a:ext cx="9774620" cy="4919661"/>
          </a:xfrm>
        </p:spPr>
        <p:txBody>
          <a:bodyPr/>
          <a:lstStyle/>
          <a:p>
            <a:pPr eaLnBrk="1" hangingPunct="1"/>
            <a:r>
              <a:rPr lang="fr-FR" altLang="fr-FR" dirty="0"/>
              <a:t>Une femme</a:t>
            </a:r>
          </a:p>
          <a:p>
            <a:pPr eaLnBrk="1" hangingPunct="1"/>
            <a:endParaRPr lang="fr-FR" altLang="fr-FR" u="sng" dirty="0"/>
          </a:p>
          <a:p>
            <a:pPr eaLnBrk="1" hangingPunct="1"/>
            <a:r>
              <a:rPr lang="fr-FR" altLang="fr-FR" dirty="0"/>
              <a:t>Ayant une histoire souvent longue de conduites addictives et de prises en charge successives</a:t>
            </a:r>
          </a:p>
          <a:p>
            <a:pPr eaLnBrk="1" hangingPunct="1"/>
            <a:endParaRPr lang="fr-FR" altLang="fr-FR" dirty="0"/>
          </a:p>
          <a:p>
            <a:pPr eaLnBrk="1" hangingPunct="1"/>
            <a:r>
              <a:rPr lang="fr-FR" altLang="fr-FR" dirty="0"/>
              <a:t>Avec des grossesses antérieures ayant parfois abouti à des séparations de ses enfants</a:t>
            </a:r>
          </a:p>
          <a:p>
            <a:pPr eaLnBrk="1" hangingPunct="1"/>
            <a:endParaRPr lang="fr-FR" altLang="fr-FR" dirty="0"/>
          </a:p>
          <a:p>
            <a:pPr eaLnBrk="1" hangingPunct="1"/>
            <a:r>
              <a:rPr lang="fr-FR" altLang="fr-FR" dirty="0"/>
              <a:t>Suivie ou non suivie à l’extérieur de l’hôpital pour les addictions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5AAD33A9-CAF9-52A0-792D-810D8E5AD1B8}"/>
              </a:ext>
            </a:extLst>
          </p:cNvPr>
          <p:cNvSpPr>
            <a:spLocks noGrp="1" noChangeArrowheads="1"/>
          </p:cNvSpPr>
          <p:nvPr>
            <p:ph type="title"/>
          </p:nvPr>
        </p:nvSpPr>
        <p:spPr>
          <a:xfrm>
            <a:off x="1981200" y="381000"/>
            <a:ext cx="8229600" cy="960438"/>
          </a:xfrm>
        </p:spPr>
        <p:txBody>
          <a:bodyPr/>
          <a:lstStyle/>
          <a:p>
            <a:pPr eaLnBrk="1" hangingPunct="1"/>
            <a:r>
              <a:rPr lang="fr-FR" altLang="fr-FR"/>
              <a:t>Avec qui parle-t-on?</a:t>
            </a:r>
          </a:p>
        </p:txBody>
      </p:sp>
      <p:sp>
        <p:nvSpPr>
          <p:cNvPr id="64515" name="Rectangle 3">
            <a:extLst>
              <a:ext uri="{FF2B5EF4-FFF2-40B4-BE49-F238E27FC236}">
                <a16:creationId xmlns:a16="http://schemas.microsoft.com/office/drawing/2014/main" id="{99F470CA-E592-C080-8E27-3471E4C47F0D}"/>
              </a:ext>
            </a:extLst>
          </p:cNvPr>
          <p:cNvSpPr>
            <a:spLocks noGrp="1" noChangeArrowheads="1"/>
          </p:cNvSpPr>
          <p:nvPr>
            <p:ph type="body" idx="1"/>
          </p:nvPr>
        </p:nvSpPr>
        <p:spPr>
          <a:xfrm>
            <a:off x="1981200" y="1773238"/>
            <a:ext cx="8686800" cy="4475162"/>
          </a:xfrm>
        </p:spPr>
        <p:txBody>
          <a:bodyPr/>
          <a:lstStyle/>
          <a:p>
            <a:pPr eaLnBrk="1" hangingPunct="1"/>
            <a:r>
              <a:rPr lang="fr-FR" altLang="fr-FR" dirty="0"/>
              <a:t>Une femme souvent inquiète, parfois  culpabilisée</a:t>
            </a:r>
          </a:p>
          <a:p>
            <a:pPr eaLnBrk="1" hangingPunct="1"/>
            <a:endParaRPr lang="fr-FR" altLang="fr-FR" dirty="0"/>
          </a:p>
          <a:p>
            <a:pPr eaLnBrk="1" hangingPunct="1"/>
            <a:r>
              <a:rPr lang="fr-FR" altLang="fr-FR" dirty="0"/>
              <a:t>Subissant des pressions multiples de son environnement:</a:t>
            </a:r>
          </a:p>
          <a:p>
            <a:pPr lvl="1" eaLnBrk="1" hangingPunct="1"/>
            <a:r>
              <a:rPr lang="fr-FR" altLang="fr-FR" dirty="0"/>
              <a:t>Conjoint,</a:t>
            </a:r>
          </a:p>
          <a:p>
            <a:pPr lvl="1" eaLnBrk="1" hangingPunct="1"/>
            <a:r>
              <a:rPr lang="fr-FR" altLang="fr-FR" dirty="0"/>
              <a:t>Famille,</a:t>
            </a:r>
          </a:p>
          <a:p>
            <a:pPr lvl="1" eaLnBrk="1" hangingPunct="1"/>
            <a:r>
              <a:rPr lang="fr-FR" altLang="fr-FR" dirty="0"/>
              <a:t>Société,</a:t>
            </a:r>
          </a:p>
          <a:p>
            <a:pPr lvl="1" eaLnBrk="1" hangingPunct="1"/>
            <a:r>
              <a:rPr lang="fr-FR" altLang="fr-FR" dirty="0"/>
              <a:t>Médical </a:t>
            </a:r>
          </a:p>
          <a:p>
            <a:pPr lvl="1" eaLnBrk="1" hangingPunct="1"/>
            <a:endParaRPr lang="fr-FR" altLang="fr-FR" dirty="0"/>
          </a:p>
          <a:p>
            <a:pPr eaLnBrk="1" hangingPunct="1"/>
            <a:r>
              <a:rPr lang="fr-FR" altLang="fr-FR" dirty="0"/>
              <a:t>Une femme craintive de la stigmatisation mais souvent soulagée d’être accompagnée</a:t>
            </a:r>
          </a:p>
          <a:p>
            <a:pPr lvl="1" eaLnBrk="1" hangingPunct="1"/>
            <a:endParaRPr lang="fr-FR" altLang="fr-F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790843" y="283926"/>
            <a:ext cx="10515600" cy="969405"/>
          </a:xfrm>
        </p:spPr>
        <p:txBody>
          <a:bodyPr>
            <a:normAutofit/>
          </a:bodyPr>
          <a:lstStyle/>
          <a:p>
            <a:r>
              <a:rPr lang="fr-FR" b="1" cap="all" dirty="0">
                <a:solidFill>
                  <a:srgbClr val="00354D"/>
                </a:solidFill>
                <a:latin typeface="+mn-lt"/>
              </a:rPr>
              <a:t>plan</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cxnSp>
        <p:nvCxnSpPr>
          <p:cNvPr id="10" name="Straight Connector 9">
            <a:extLst>
              <a:ext uri="{FF2B5EF4-FFF2-40B4-BE49-F238E27FC236}">
                <a16:creationId xmlns:a16="http://schemas.microsoft.com/office/drawing/2014/main" id="{45E8A453-FBE7-8A42-BBFA-B0343818BECC}"/>
              </a:ext>
            </a:extLst>
          </p:cNvPr>
          <p:cNvCxnSpPr/>
          <p:nvPr/>
        </p:nvCxnSpPr>
        <p:spPr>
          <a:xfrm>
            <a:off x="737297" y="468592"/>
            <a:ext cx="0" cy="444844"/>
          </a:xfrm>
          <a:prstGeom prst="line">
            <a:avLst/>
          </a:prstGeom>
          <a:ln w="76200" cmpd="thickThin">
            <a:solidFill>
              <a:srgbClr val="FF8363"/>
            </a:solidFill>
          </a:ln>
        </p:spPr>
        <p:style>
          <a:lnRef idx="1">
            <a:schemeClr val="accent1"/>
          </a:lnRef>
          <a:fillRef idx="0">
            <a:schemeClr val="accent1"/>
          </a:fillRef>
          <a:effectRef idx="0">
            <a:schemeClr val="accent1"/>
          </a:effectRef>
          <a:fontRef idx="minor">
            <a:schemeClr val="tx1"/>
          </a:fontRef>
        </p:style>
      </p:cxn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827891" y="2075936"/>
            <a:ext cx="10525909" cy="2230594"/>
          </a:xfrm>
        </p:spPr>
        <p:txBody>
          <a:bodyPr>
            <a:normAutofit/>
          </a:bodyPr>
          <a:lstStyle/>
          <a:p>
            <a:pPr marL="457200" indent="-457200">
              <a:spcBef>
                <a:spcPts val="1600"/>
              </a:spcBef>
              <a:buFont typeface="+mj-lt"/>
              <a:buAutoNum type="arabicPeriod"/>
            </a:pPr>
            <a:r>
              <a:rPr lang="fr-FR" sz="2400" b="1" dirty="0">
                <a:solidFill>
                  <a:srgbClr val="00354D"/>
                </a:solidFill>
              </a:rPr>
              <a:t>ACTUALISATION DES CONNAISSANCES SUR LES SUBSTANCES PSYCHOACTIVES</a:t>
            </a:r>
          </a:p>
          <a:p>
            <a:pPr marL="457200" indent="-457200">
              <a:spcBef>
                <a:spcPts val="1600"/>
              </a:spcBef>
              <a:buFont typeface="+mj-lt"/>
              <a:buAutoNum type="arabicPeriod"/>
            </a:pPr>
            <a:r>
              <a:rPr lang="fr-FR" sz="2400" b="1" dirty="0">
                <a:solidFill>
                  <a:srgbClr val="00354D"/>
                </a:solidFill>
              </a:rPr>
              <a:t>L’USAGE DE SUBSTANCES PSYCHOACTIVES CHEZ LES FEMMES</a:t>
            </a:r>
          </a:p>
          <a:p>
            <a:pPr marL="457200" indent="-457200">
              <a:spcBef>
                <a:spcPts val="1600"/>
              </a:spcBef>
              <a:buFont typeface="+mj-lt"/>
              <a:buAutoNum type="arabicPeriod"/>
            </a:pPr>
            <a:r>
              <a:rPr lang="fr-FR" sz="2400" b="1" dirty="0">
                <a:solidFill>
                  <a:srgbClr val="00354D"/>
                </a:solidFill>
              </a:rPr>
              <a:t>CONSÉQUENCES SUR LE DÉVELOPPEMENT DU FŒTUS </a:t>
            </a:r>
          </a:p>
          <a:p>
            <a:pPr marL="457200" indent="-457200">
              <a:spcBef>
                <a:spcPts val="1600"/>
              </a:spcBef>
              <a:buFont typeface="+mj-lt"/>
              <a:buAutoNum type="arabicPeriod"/>
            </a:pPr>
            <a:r>
              <a:rPr lang="fr-FR" sz="2400" b="1" dirty="0">
                <a:solidFill>
                  <a:srgbClr val="00354D"/>
                </a:solidFill>
              </a:rPr>
              <a:t>PARCOURS DE SOIN ENTRE PÉRINATALITÉ ET ADDICTOLOGIE</a:t>
            </a:r>
          </a:p>
        </p:txBody>
      </p:sp>
      <p:sp>
        <p:nvSpPr>
          <p:cNvPr id="3" name="Espace réservé du numéro de diapositive 2">
            <a:extLst>
              <a:ext uri="{FF2B5EF4-FFF2-40B4-BE49-F238E27FC236}">
                <a16:creationId xmlns:a16="http://schemas.microsoft.com/office/drawing/2014/main" id="{74AC2350-7C7D-1D81-4C74-0FA4847AFE73}"/>
              </a:ext>
            </a:extLst>
          </p:cNvPr>
          <p:cNvSpPr>
            <a:spLocks noGrp="1"/>
          </p:cNvSpPr>
          <p:nvPr>
            <p:ph type="sldNum" sz="quarter" idx="12"/>
          </p:nvPr>
        </p:nvSpPr>
        <p:spPr/>
        <p:txBody>
          <a:bodyPr/>
          <a:lstStyle/>
          <a:p>
            <a:fld id="{5530D0DC-CD4E-4C8A-B400-1BEAD0156FC1}" type="slidenum">
              <a:rPr lang="fr-FR" smtClean="0"/>
              <a:t>19</a:t>
            </a:fld>
            <a:endParaRPr lang="fr-FR" dirty="0"/>
          </a:p>
        </p:txBody>
      </p:sp>
    </p:spTree>
    <p:extLst>
      <p:ext uri="{BB962C8B-B14F-4D97-AF65-F5344CB8AC3E}">
        <p14:creationId xmlns:p14="http://schemas.microsoft.com/office/powerpoint/2010/main" val="161685209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78E718D6-89C4-6C23-7A8D-5799707F523F}"/>
              </a:ext>
            </a:extLst>
          </p:cNvPr>
          <p:cNvSpPr>
            <a:spLocks noGrp="1" noChangeArrowheads="1"/>
          </p:cNvSpPr>
          <p:nvPr>
            <p:ph type="title"/>
          </p:nvPr>
        </p:nvSpPr>
        <p:spPr>
          <a:xfrm>
            <a:off x="1981200" y="381001"/>
            <a:ext cx="8229600" cy="887413"/>
          </a:xfrm>
        </p:spPr>
        <p:txBody>
          <a:bodyPr/>
          <a:lstStyle/>
          <a:p>
            <a:pPr eaLnBrk="1" hangingPunct="1"/>
            <a:r>
              <a:rPr lang="fr-FR" altLang="fr-FR"/>
              <a:t>Pourquoi en parler?</a:t>
            </a:r>
          </a:p>
        </p:txBody>
      </p:sp>
      <p:sp>
        <p:nvSpPr>
          <p:cNvPr id="66563" name="Rectangle 3">
            <a:extLst>
              <a:ext uri="{FF2B5EF4-FFF2-40B4-BE49-F238E27FC236}">
                <a16:creationId xmlns:a16="http://schemas.microsoft.com/office/drawing/2014/main" id="{2B2EBA5A-B541-51D1-0973-D1C3C2D09D97}"/>
              </a:ext>
            </a:extLst>
          </p:cNvPr>
          <p:cNvSpPr>
            <a:spLocks noGrp="1" noChangeArrowheads="1"/>
          </p:cNvSpPr>
          <p:nvPr>
            <p:ph type="body" idx="1"/>
          </p:nvPr>
        </p:nvSpPr>
        <p:spPr>
          <a:xfrm>
            <a:off x="1847850" y="1981200"/>
            <a:ext cx="8820150" cy="4114800"/>
          </a:xfrm>
        </p:spPr>
        <p:txBody>
          <a:bodyPr/>
          <a:lstStyle/>
          <a:p>
            <a:pPr eaLnBrk="1" hangingPunct="1"/>
            <a:r>
              <a:rPr lang="fr-FR" altLang="fr-FR"/>
              <a:t>Evaluer les risques pour la femme</a:t>
            </a:r>
          </a:p>
          <a:p>
            <a:pPr eaLnBrk="1" hangingPunct="1"/>
            <a:r>
              <a:rPr lang="fr-FR" altLang="fr-FR"/>
              <a:t>Evaluer les risques pour l’enfant</a:t>
            </a:r>
          </a:p>
          <a:p>
            <a:pPr eaLnBrk="1" hangingPunct="1"/>
            <a:r>
              <a:rPr lang="fr-FR" altLang="fr-FR"/>
              <a:t>Informer des risques et les prévenir si possible</a:t>
            </a:r>
          </a:p>
          <a:p>
            <a:pPr eaLnBrk="1" hangingPunct="1"/>
            <a:r>
              <a:rPr lang="fr-FR" altLang="fr-FR"/>
              <a:t>Evaluer la situation psycho-sociale familiale</a:t>
            </a:r>
          </a:p>
          <a:p>
            <a:pPr eaLnBrk="1" hangingPunct="1"/>
            <a:r>
              <a:rPr lang="fr-FR" altLang="fr-FR"/>
              <a:t>Proposer ou adapter la prise en charge de la grossesse et des conduites addictives</a:t>
            </a:r>
          </a:p>
          <a:p>
            <a:pPr eaLnBrk="1" hangingPunct="1"/>
            <a:endParaRPr lang="fr-FR" altLang="fr-F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67413733-95C1-FC6C-5CF9-77B420C937B7}"/>
              </a:ext>
            </a:extLst>
          </p:cNvPr>
          <p:cNvSpPr>
            <a:spLocks noGrp="1" noChangeArrowheads="1"/>
          </p:cNvSpPr>
          <p:nvPr>
            <p:ph type="title"/>
          </p:nvPr>
        </p:nvSpPr>
        <p:spPr>
          <a:xfrm>
            <a:off x="1992313" y="260351"/>
            <a:ext cx="8229600" cy="792163"/>
          </a:xfrm>
        </p:spPr>
        <p:txBody>
          <a:bodyPr/>
          <a:lstStyle/>
          <a:p>
            <a:pPr eaLnBrk="1" hangingPunct="1"/>
            <a:r>
              <a:rPr lang="fr-FR" altLang="fr-FR"/>
              <a:t>Comment en parler?</a:t>
            </a:r>
          </a:p>
        </p:txBody>
      </p:sp>
      <p:sp>
        <p:nvSpPr>
          <p:cNvPr id="68611" name="Rectangle 3">
            <a:extLst>
              <a:ext uri="{FF2B5EF4-FFF2-40B4-BE49-F238E27FC236}">
                <a16:creationId xmlns:a16="http://schemas.microsoft.com/office/drawing/2014/main" id="{DDC6E9F4-914E-DA05-DDFE-B3918D1C70E0}"/>
              </a:ext>
            </a:extLst>
          </p:cNvPr>
          <p:cNvSpPr>
            <a:spLocks noGrp="1" noChangeArrowheads="1"/>
          </p:cNvSpPr>
          <p:nvPr>
            <p:ph type="body" idx="1"/>
          </p:nvPr>
        </p:nvSpPr>
        <p:spPr>
          <a:xfrm>
            <a:off x="755374" y="1557338"/>
            <a:ext cx="9912626" cy="4830762"/>
          </a:xfrm>
        </p:spPr>
        <p:txBody>
          <a:bodyPr/>
          <a:lstStyle/>
          <a:p>
            <a:pPr eaLnBrk="1" hangingPunct="1"/>
            <a:r>
              <a:rPr lang="fr-FR" altLang="fr-FR" dirty="0"/>
              <a:t>En écoutant la femme : ses interrogations, ses inquiétudes, ses demandes, sa perception des  aspects négatifs et positifs de la prise de drogues</a:t>
            </a:r>
          </a:p>
          <a:p>
            <a:pPr eaLnBrk="1" hangingPunct="1"/>
            <a:endParaRPr lang="fr-FR" altLang="fr-FR" dirty="0"/>
          </a:p>
          <a:p>
            <a:pPr eaLnBrk="1" hangingPunct="1"/>
            <a:r>
              <a:rPr lang="fr-FR" altLang="fr-FR" dirty="0"/>
              <a:t>En évitant les contre-attitudes: le jugement, le rejet, la fascination, la banalisation</a:t>
            </a:r>
          </a:p>
          <a:p>
            <a:pPr eaLnBrk="1" hangingPunct="1"/>
            <a:endParaRPr lang="fr-FR" altLang="fr-FR" dirty="0"/>
          </a:p>
          <a:p>
            <a:pPr eaLnBrk="1" hangingPunct="1"/>
            <a:r>
              <a:rPr lang="fr-FR" altLang="fr-FR" dirty="0"/>
              <a:t>En proposant une aide et en suggérant la possibilité d’une alliance thérapeutique durant la grossesse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385F307C-EF8B-4A4E-E136-841A6FD3F1EC}"/>
              </a:ext>
            </a:extLst>
          </p:cNvPr>
          <p:cNvSpPr>
            <a:spLocks noGrp="1" noChangeArrowheads="1"/>
          </p:cNvSpPr>
          <p:nvPr>
            <p:ph type="title"/>
          </p:nvPr>
        </p:nvSpPr>
        <p:spPr>
          <a:xfrm>
            <a:off x="1981200" y="260350"/>
            <a:ext cx="8229600" cy="647700"/>
          </a:xfrm>
        </p:spPr>
        <p:txBody>
          <a:bodyPr>
            <a:normAutofit fontScale="90000"/>
          </a:bodyPr>
          <a:lstStyle/>
          <a:p>
            <a:pPr eaLnBrk="1" hangingPunct="1"/>
            <a:r>
              <a:rPr lang="fr-FR" altLang="fr-FR"/>
              <a:t>Comment en parler?</a:t>
            </a:r>
          </a:p>
        </p:txBody>
      </p:sp>
      <p:sp>
        <p:nvSpPr>
          <p:cNvPr id="70659" name="Rectangle 3">
            <a:extLst>
              <a:ext uri="{FF2B5EF4-FFF2-40B4-BE49-F238E27FC236}">
                <a16:creationId xmlns:a16="http://schemas.microsoft.com/office/drawing/2014/main" id="{7034083B-096B-83D0-2569-349C96386E8E}"/>
              </a:ext>
            </a:extLst>
          </p:cNvPr>
          <p:cNvSpPr>
            <a:spLocks noGrp="1" noChangeArrowheads="1"/>
          </p:cNvSpPr>
          <p:nvPr>
            <p:ph type="body" idx="1"/>
          </p:nvPr>
        </p:nvSpPr>
        <p:spPr>
          <a:xfrm>
            <a:off x="2063749" y="1557338"/>
            <a:ext cx="9376189" cy="4824412"/>
          </a:xfrm>
        </p:spPr>
        <p:txBody>
          <a:bodyPr>
            <a:normAutofit lnSpcReduction="10000"/>
          </a:bodyPr>
          <a:lstStyle/>
          <a:p>
            <a:pPr eaLnBrk="1" hangingPunct="1">
              <a:lnSpc>
                <a:spcPct val="90000"/>
              </a:lnSpc>
            </a:pPr>
            <a:r>
              <a:rPr lang="fr-FR" altLang="fr-FR" dirty="0"/>
              <a:t>Au cours d’un </a:t>
            </a:r>
            <a:r>
              <a:rPr lang="fr-FR" altLang="fr-FR" u="sng" dirty="0"/>
              <a:t>entretien</a:t>
            </a:r>
          </a:p>
          <a:p>
            <a:pPr eaLnBrk="1" hangingPunct="1">
              <a:lnSpc>
                <a:spcPct val="90000"/>
              </a:lnSpc>
            </a:pPr>
            <a:endParaRPr lang="fr-FR" altLang="fr-FR" u="sng" dirty="0"/>
          </a:p>
          <a:p>
            <a:pPr eaLnBrk="1" hangingPunct="1">
              <a:lnSpc>
                <a:spcPct val="90000"/>
              </a:lnSpc>
            </a:pPr>
            <a:r>
              <a:rPr lang="fr-FR" altLang="fr-FR" dirty="0"/>
              <a:t>Lister les SPA :</a:t>
            </a:r>
          </a:p>
          <a:p>
            <a:pPr lvl="1"/>
            <a:r>
              <a:rPr lang="fr-FR" altLang="fr-FR" dirty="0"/>
              <a:t>alcool, tabac, cannabis</a:t>
            </a:r>
          </a:p>
          <a:p>
            <a:pPr lvl="1"/>
            <a:r>
              <a:rPr lang="fr-FR" altLang="fr-FR" dirty="0" err="1"/>
              <a:t>bzd</a:t>
            </a:r>
            <a:endParaRPr lang="fr-FR" altLang="fr-FR" dirty="0"/>
          </a:p>
          <a:p>
            <a:pPr lvl="1"/>
            <a:r>
              <a:rPr lang="fr-FR" altLang="fr-FR" dirty="0"/>
              <a:t>opiacés (héroïne, sulfate de morphine, </a:t>
            </a:r>
            <a:r>
              <a:rPr lang="fr-FR" altLang="fr-FR" dirty="0" err="1"/>
              <a:t>codéïne</a:t>
            </a:r>
            <a:r>
              <a:rPr lang="fr-FR" altLang="fr-FR" dirty="0"/>
              <a:t>, BHD et méthadone de rue), cocaïne, crack, ecstasy, LSD, hallucinogènes</a:t>
            </a:r>
          </a:p>
          <a:p>
            <a:pPr eaLnBrk="1" hangingPunct="1">
              <a:lnSpc>
                <a:spcPct val="90000"/>
              </a:lnSpc>
            </a:pPr>
            <a:endParaRPr lang="fr-FR" altLang="fr-FR" dirty="0"/>
          </a:p>
          <a:p>
            <a:pPr eaLnBrk="1" hangingPunct="1">
              <a:lnSpc>
                <a:spcPct val="90000"/>
              </a:lnSpc>
            </a:pPr>
            <a:r>
              <a:rPr lang="fr-FR" altLang="fr-FR" dirty="0"/>
              <a:t>Le mode d’usage: inhalation, sniff, injection, ingestion</a:t>
            </a:r>
          </a:p>
          <a:p>
            <a:pPr eaLnBrk="1" hangingPunct="1">
              <a:lnSpc>
                <a:spcPct val="90000"/>
              </a:lnSpc>
            </a:pPr>
            <a:endParaRPr lang="fr-FR" altLang="fr-FR" dirty="0"/>
          </a:p>
          <a:p>
            <a:pPr eaLnBrk="1" hangingPunct="1">
              <a:lnSpc>
                <a:spcPct val="90000"/>
              </a:lnSpc>
            </a:pPr>
            <a:r>
              <a:rPr lang="fr-FR" altLang="fr-FR" dirty="0"/>
              <a:t>Quantifier la prise journalière?</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9238BD1A-F4BE-EDA1-F6FE-72228337C71B}"/>
              </a:ext>
            </a:extLst>
          </p:cNvPr>
          <p:cNvSpPr>
            <a:spLocks noGrp="1" noChangeArrowheads="1"/>
          </p:cNvSpPr>
          <p:nvPr>
            <p:ph type="title"/>
          </p:nvPr>
        </p:nvSpPr>
        <p:spPr>
          <a:xfrm>
            <a:off x="2063750" y="260351"/>
            <a:ext cx="8229600" cy="792163"/>
          </a:xfrm>
        </p:spPr>
        <p:txBody>
          <a:bodyPr/>
          <a:lstStyle/>
          <a:p>
            <a:pPr eaLnBrk="1" hangingPunct="1"/>
            <a:r>
              <a:rPr lang="fr-FR" altLang="fr-FR"/>
              <a:t>Comment en parler?</a:t>
            </a:r>
          </a:p>
        </p:txBody>
      </p:sp>
      <p:sp>
        <p:nvSpPr>
          <p:cNvPr id="72707" name="Rectangle 3">
            <a:extLst>
              <a:ext uri="{FF2B5EF4-FFF2-40B4-BE49-F238E27FC236}">
                <a16:creationId xmlns:a16="http://schemas.microsoft.com/office/drawing/2014/main" id="{F22661EB-8C29-FEDB-5D0F-20C53078C2A5}"/>
              </a:ext>
            </a:extLst>
          </p:cNvPr>
          <p:cNvSpPr>
            <a:spLocks noGrp="1" noChangeArrowheads="1"/>
          </p:cNvSpPr>
          <p:nvPr>
            <p:ph type="body" idx="1"/>
          </p:nvPr>
        </p:nvSpPr>
        <p:spPr>
          <a:xfrm>
            <a:off x="815009" y="1412876"/>
            <a:ext cx="9478341" cy="5445125"/>
          </a:xfrm>
        </p:spPr>
        <p:txBody>
          <a:bodyPr/>
          <a:lstStyle/>
          <a:p>
            <a:pPr eaLnBrk="1" hangingPunct="1">
              <a:lnSpc>
                <a:spcPct val="90000"/>
              </a:lnSpc>
            </a:pPr>
            <a:r>
              <a:rPr lang="fr-FR" altLang="fr-FR" dirty="0"/>
              <a:t>Le type d’usage :</a:t>
            </a:r>
          </a:p>
          <a:p>
            <a:pPr lvl="1" eaLnBrk="1" hangingPunct="1">
              <a:lnSpc>
                <a:spcPct val="90000"/>
              </a:lnSpc>
            </a:pPr>
            <a:r>
              <a:rPr lang="fr-FR" altLang="fr-FR" dirty="0"/>
              <a:t>Occasionnel qui n’entraine pas de dommage pour la femme</a:t>
            </a:r>
          </a:p>
          <a:p>
            <a:pPr lvl="1" eaLnBrk="1" hangingPunct="1">
              <a:lnSpc>
                <a:spcPct val="90000"/>
              </a:lnSpc>
            </a:pPr>
            <a:endParaRPr lang="fr-FR" altLang="fr-FR" dirty="0"/>
          </a:p>
          <a:p>
            <a:pPr lvl="1" eaLnBrk="1" hangingPunct="1">
              <a:lnSpc>
                <a:spcPct val="90000"/>
              </a:lnSpc>
            </a:pPr>
            <a:r>
              <a:rPr lang="fr-FR" altLang="fr-FR" dirty="0"/>
              <a:t>Nocif ou abusif: consommation répétée et souvent excessive qui entraine des dommages sanitaires et/ou sociaux</a:t>
            </a:r>
          </a:p>
          <a:p>
            <a:pPr lvl="1" eaLnBrk="1" hangingPunct="1">
              <a:lnSpc>
                <a:spcPct val="90000"/>
              </a:lnSpc>
            </a:pPr>
            <a:endParaRPr lang="fr-FR" altLang="fr-FR" dirty="0"/>
          </a:p>
          <a:p>
            <a:pPr lvl="1" eaLnBrk="1" hangingPunct="1">
              <a:lnSpc>
                <a:spcPct val="90000"/>
              </a:lnSpc>
            </a:pPr>
            <a:r>
              <a:rPr lang="fr-FR" altLang="fr-FR" dirty="0"/>
              <a:t>L’usage à risque :les </a:t>
            </a:r>
            <a:r>
              <a:rPr lang="fr-FR" altLang="fr-FR" dirty="0" err="1"/>
              <a:t>polyconsommations</a:t>
            </a:r>
            <a:r>
              <a:rPr lang="fr-FR" altLang="fr-FR" dirty="0"/>
              <a:t>, la recherche de la défonce, consommation au cours de taches nécessitant maîtrise psychomotrice, la perte de contrôle, la prise de risque infectieux</a:t>
            </a:r>
          </a:p>
          <a:p>
            <a:pPr lvl="1" eaLnBrk="1" hangingPunct="1">
              <a:lnSpc>
                <a:spcPct val="90000"/>
              </a:lnSpc>
            </a:pPr>
            <a:endParaRPr lang="fr-FR" altLang="fr-FR" dirty="0"/>
          </a:p>
          <a:p>
            <a:pPr lvl="1" eaLnBrk="1" hangingPunct="1">
              <a:lnSpc>
                <a:spcPct val="90000"/>
              </a:lnSpc>
            </a:pPr>
            <a:r>
              <a:rPr lang="fr-FR" altLang="fr-FR" dirty="0"/>
              <a:t>Dépendance</a:t>
            </a:r>
          </a:p>
          <a:p>
            <a:pPr eaLnBrk="1" hangingPunct="1">
              <a:lnSpc>
                <a:spcPct val="90000"/>
              </a:lnSpc>
            </a:pPr>
            <a:endParaRPr lang="fr-FR" altLang="fr-FR" dirty="0"/>
          </a:p>
          <a:p>
            <a:pPr eaLnBrk="1" hangingPunct="1">
              <a:lnSpc>
                <a:spcPct val="90000"/>
              </a:lnSpc>
              <a:buFont typeface="Wingdings" panose="05000000000000000000" pitchFamily="2" charset="2"/>
              <a:buNone/>
            </a:pPr>
            <a:endParaRPr lang="fr-FR" altLang="fr-FR" dirty="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9144"/>
            <a:ext cx="11096367" cy="969405"/>
          </a:xfrm>
          <a:solidFill>
            <a:srgbClr val="115E7A"/>
          </a:solidFill>
        </p:spPr>
        <p:txBody>
          <a:bodyPr>
            <a:noAutofit/>
          </a:bodyPr>
          <a:lstStyle/>
          <a:p>
            <a:r>
              <a:rPr lang="fr-FR" sz="2800" b="1" cap="all" dirty="0">
                <a:solidFill>
                  <a:schemeClr val="bg1"/>
                </a:solidFill>
                <a:latin typeface="+mn-lt"/>
              </a:rPr>
              <a:t>2. l’usage de substances psychoactives CHEZ LES FEMMES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pic>
        <p:nvPicPr>
          <p:cNvPr id="4" name="Graphique 3" descr="Fumer avec un remplissage uni">
            <a:extLst>
              <a:ext uri="{FF2B5EF4-FFF2-40B4-BE49-F238E27FC236}">
                <a16:creationId xmlns:a16="http://schemas.microsoft.com/office/drawing/2014/main" id="{8B20E7FC-0A2F-B1C7-8D4B-BBBE10D658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8748" y="1179574"/>
            <a:ext cx="4498852" cy="4498852"/>
          </a:xfrm>
          <a:prstGeom prst="rect">
            <a:avLst/>
          </a:prstGeom>
        </p:spPr>
      </p:pic>
      <p:sp>
        <p:nvSpPr>
          <p:cNvPr id="6" name="ZoneTexte 5">
            <a:extLst>
              <a:ext uri="{FF2B5EF4-FFF2-40B4-BE49-F238E27FC236}">
                <a16:creationId xmlns:a16="http://schemas.microsoft.com/office/drawing/2014/main" id="{1E488DD1-6E3B-C865-033A-7B67E3C2B51F}"/>
              </a:ext>
            </a:extLst>
          </p:cNvPr>
          <p:cNvSpPr txBox="1"/>
          <p:nvPr/>
        </p:nvSpPr>
        <p:spPr>
          <a:xfrm>
            <a:off x="5131148" y="1684988"/>
            <a:ext cx="5914075" cy="4154984"/>
          </a:xfrm>
          <a:prstGeom prst="rect">
            <a:avLst/>
          </a:prstGeom>
          <a:noFill/>
        </p:spPr>
        <p:txBody>
          <a:bodyPr wrap="square" rtlCol="0">
            <a:spAutoFit/>
          </a:bodyPr>
          <a:lstStyle/>
          <a:p>
            <a:pPr marL="285750" indent="-285750">
              <a:buFont typeface="Arial" panose="020B0604020202020204" pitchFamily="34" charset="0"/>
              <a:buChar char="•"/>
            </a:pPr>
            <a:r>
              <a:rPr lang="fr-FR" sz="2400" dirty="0">
                <a:solidFill>
                  <a:srgbClr val="00354D"/>
                </a:solidFill>
              </a:rPr>
              <a:t>Chez les adultes, depuis 20 ans, les niveaux d’usages entre hommes et femmes se sont rapprochés . Alors qu’il diminue pour les uns, il augmente pour les autres.</a:t>
            </a:r>
          </a:p>
          <a:p>
            <a:pPr marL="285750" indent="-285750">
              <a:buFont typeface="Arial" panose="020B0604020202020204" pitchFamily="34" charset="0"/>
              <a:buChar char="•"/>
            </a:pPr>
            <a:endParaRPr lang="fr-FR" sz="2400" dirty="0">
              <a:solidFill>
                <a:srgbClr val="00354D"/>
              </a:solidFill>
            </a:endParaRPr>
          </a:p>
          <a:p>
            <a:pPr marL="285750" indent="-285750">
              <a:buFont typeface="Arial" panose="020B0604020202020204" pitchFamily="34" charset="0"/>
              <a:buChar char="•"/>
            </a:pPr>
            <a:r>
              <a:rPr lang="fr-FR" sz="2400" dirty="0">
                <a:solidFill>
                  <a:srgbClr val="00354D"/>
                </a:solidFill>
              </a:rPr>
              <a:t>Chez les jeunes de 17 ans, les niveaux de tabagisme sont actuellement équivalent entre filles et garçons.</a:t>
            </a:r>
          </a:p>
          <a:p>
            <a:endParaRPr lang="fr-FR" sz="2400" dirty="0">
              <a:solidFill>
                <a:srgbClr val="00354D"/>
              </a:solidFill>
            </a:endParaRPr>
          </a:p>
          <a:p>
            <a:pPr marL="285750" indent="-285750">
              <a:buFont typeface="Arial" panose="020B0604020202020204" pitchFamily="34" charset="0"/>
              <a:buChar char="•"/>
            </a:pPr>
            <a:r>
              <a:rPr lang="fr-FR" sz="2400" dirty="0">
                <a:solidFill>
                  <a:srgbClr val="00354D"/>
                </a:solidFill>
              </a:rPr>
              <a:t>Un quart des femmes enceintes continue à fumer. </a:t>
            </a:r>
          </a:p>
        </p:txBody>
      </p:sp>
      <p:sp>
        <p:nvSpPr>
          <p:cNvPr id="3" name="Espace réservé du numéro de diapositive 2">
            <a:extLst>
              <a:ext uri="{FF2B5EF4-FFF2-40B4-BE49-F238E27FC236}">
                <a16:creationId xmlns:a16="http://schemas.microsoft.com/office/drawing/2014/main" id="{96C0C759-F778-3C41-149B-F243B1AA3C02}"/>
              </a:ext>
            </a:extLst>
          </p:cNvPr>
          <p:cNvSpPr>
            <a:spLocks noGrp="1"/>
          </p:cNvSpPr>
          <p:nvPr>
            <p:ph type="sldNum" sz="quarter" idx="12"/>
          </p:nvPr>
        </p:nvSpPr>
        <p:spPr/>
        <p:txBody>
          <a:bodyPr/>
          <a:lstStyle/>
          <a:p>
            <a:fld id="{5530D0DC-CD4E-4C8A-B400-1BEAD0156FC1}" type="slidenum">
              <a:rPr lang="fr-FR" smtClean="0"/>
              <a:t>194</a:t>
            </a:fld>
            <a:endParaRPr lang="fr-FR" dirty="0"/>
          </a:p>
        </p:txBody>
      </p:sp>
    </p:spTree>
    <p:extLst>
      <p:ext uri="{BB962C8B-B14F-4D97-AF65-F5344CB8AC3E}">
        <p14:creationId xmlns:p14="http://schemas.microsoft.com/office/powerpoint/2010/main" val="293986138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625EDF-DA75-50BF-6084-6C2F2A7D7BC3}"/>
              </a:ext>
            </a:extLst>
          </p:cNvPr>
          <p:cNvSpPr>
            <a:spLocks noGrp="1"/>
          </p:cNvSpPr>
          <p:nvPr>
            <p:ph type="title"/>
          </p:nvPr>
        </p:nvSpPr>
        <p:spPr/>
        <p:txBody>
          <a:bodyPr/>
          <a:lstStyle/>
          <a:p>
            <a:r>
              <a:rPr lang="fr-FR" dirty="0"/>
              <a:t>Des avis ? Connaissances ?</a:t>
            </a:r>
          </a:p>
        </p:txBody>
      </p:sp>
      <p:sp>
        <p:nvSpPr>
          <p:cNvPr id="3" name="Espace réservé du texte 2">
            <a:extLst>
              <a:ext uri="{FF2B5EF4-FFF2-40B4-BE49-F238E27FC236}">
                <a16:creationId xmlns:a16="http://schemas.microsoft.com/office/drawing/2014/main" id="{8DC13F55-8943-81C4-E7AD-FABB57F83B5F}"/>
              </a:ext>
            </a:extLst>
          </p:cNvPr>
          <p:cNvSpPr>
            <a:spLocks noGrp="1"/>
          </p:cNvSpPr>
          <p:nvPr>
            <p:ph type="body" idx="1"/>
          </p:nvPr>
        </p:nvSpPr>
        <p:spPr/>
        <p:txBody>
          <a:bodyPr/>
          <a:lstStyle/>
          <a:p>
            <a:endParaRPr lang="fr-FR"/>
          </a:p>
        </p:txBody>
      </p:sp>
      <p:sp>
        <p:nvSpPr>
          <p:cNvPr id="4" name="Espace réservé du pied de page 3">
            <a:extLst>
              <a:ext uri="{FF2B5EF4-FFF2-40B4-BE49-F238E27FC236}">
                <a16:creationId xmlns:a16="http://schemas.microsoft.com/office/drawing/2014/main" id="{46E9395A-B4AB-C0AE-1EAC-B2D25D1FC5F1}"/>
              </a:ext>
            </a:extLst>
          </p:cNvPr>
          <p:cNvSpPr>
            <a:spLocks noGrp="1"/>
          </p:cNvSpPr>
          <p:nvPr>
            <p:ph type="ftr" sz="quarter" idx="11"/>
          </p:nvPr>
        </p:nvSpPr>
        <p:spPr/>
        <p:txBody>
          <a:bodyPr/>
          <a:lstStyle/>
          <a:p>
            <a:r>
              <a:rPr lang="fr-FR"/>
              <a:t>IREMA – CD 94 – PMI – CPEF – Les addictions liées aux substances psychoactives</a:t>
            </a:r>
            <a:endParaRPr lang="fr-FR" dirty="0"/>
          </a:p>
        </p:txBody>
      </p:sp>
      <p:sp>
        <p:nvSpPr>
          <p:cNvPr id="5" name="Espace réservé du numéro de diapositive 4">
            <a:extLst>
              <a:ext uri="{FF2B5EF4-FFF2-40B4-BE49-F238E27FC236}">
                <a16:creationId xmlns:a16="http://schemas.microsoft.com/office/drawing/2014/main" id="{22F69E6F-F95A-262C-ACE5-8D90F3BF2090}"/>
              </a:ext>
            </a:extLst>
          </p:cNvPr>
          <p:cNvSpPr>
            <a:spLocks noGrp="1"/>
          </p:cNvSpPr>
          <p:nvPr>
            <p:ph type="sldNum" sz="quarter" idx="12"/>
          </p:nvPr>
        </p:nvSpPr>
        <p:spPr/>
        <p:txBody>
          <a:bodyPr/>
          <a:lstStyle/>
          <a:p>
            <a:fld id="{5530D0DC-CD4E-4C8A-B400-1BEAD0156FC1}" type="slidenum">
              <a:rPr lang="fr-FR" smtClean="0"/>
              <a:t>195</a:t>
            </a:fld>
            <a:endParaRPr lang="fr-FR" dirty="0"/>
          </a:p>
        </p:txBody>
      </p:sp>
    </p:spTree>
    <p:extLst>
      <p:ext uri="{BB962C8B-B14F-4D97-AF65-F5344CB8AC3E}">
        <p14:creationId xmlns:p14="http://schemas.microsoft.com/office/powerpoint/2010/main" val="182354553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9144"/>
            <a:ext cx="11096367" cy="969405"/>
          </a:xfrm>
          <a:solidFill>
            <a:srgbClr val="115E7A"/>
          </a:solidFill>
        </p:spPr>
        <p:txBody>
          <a:bodyPr>
            <a:noAutofit/>
          </a:bodyPr>
          <a:lstStyle/>
          <a:p>
            <a:r>
              <a:rPr lang="fr-FR" sz="2800" b="1" cap="all" dirty="0">
                <a:solidFill>
                  <a:schemeClr val="bg1"/>
                </a:solidFill>
                <a:latin typeface="+mn-lt"/>
              </a:rPr>
              <a:t>2. l’usage de substances psychoactives CHEZ LES FEMMES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pic>
        <p:nvPicPr>
          <p:cNvPr id="7" name="Image 6" descr="Une image contenant jouet&#10;&#10;Description générée automatiquement">
            <a:extLst>
              <a:ext uri="{FF2B5EF4-FFF2-40B4-BE49-F238E27FC236}">
                <a16:creationId xmlns:a16="http://schemas.microsoft.com/office/drawing/2014/main" id="{25CF02D0-882C-374C-7324-D236FA633F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9152" y="1549578"/>
            <a:ext cx="2286198" cy="4757762"/>
          </a:xfrm>
          <a:prstGeom prst="rect">
            <a:avLst/>
          </a:prstGeom>
        </p:spPr>
      </p:pic>
      <p:sp>
        <p:nvSpPr>
          <p:cNvPr id="3" name="Espace réservé du numéro de diapositive 2">
            <a:extLst>
              <a:ext uri="{FF2B5EF4-FFF2-40B4-BE49-F238E27FC236}">
                <a16:creationId xmlns:a16="http://schemas.microsoft.com/office/drawing/2014/main" id="{63DDCE62-F84A-5172-C273-31BC35441EDD}"/>
              </a:ext>
            </a:extLst>
          </p:cNvPr>
          <p:cNvSpPr>
            <a:spLocks noGrp="1"/>
          </p:cNvSpPr>
          <p:nvPr>
            <p:ph type="sldNum" sz="quarter" idx="12"/>
          </p:nvPr>
        </p:nvSpPr>
        <p:spPr/>
        <p:txBody>
          <a:bodyPr/>
          <a:lstStyle/>
          <a:p>
            <a:fld id="{5530D0DC-CD4E-4C8A-B400-1BEAD0156FC1}" type="slidenum">
              <a:rPr lang="fr-FR" smtClean="0"/>
              <a:t>196</a:t>
            </a:fld>
            <a:endParaRPr lang="fr-FR" dirty="0"/>
          </a:p>
        </p:txBody>
      </p:sp>
      <p:sp>
        <p:nvSpPr>
          <p:cNvPr id="6" name="ZoneTexte 5">
            <a:extLst>
              <a:ext uri="{FF2B5EF4-FFF2-40B4-BE49-F238E27FC236}">
                <a16:creationId xmlns:a16="http://schemas.microsoft.com/office/drawing/2014/main" id="{DFCDA795-C324-82DB-23F0-313F58A29FDC}"/>
              </a:ext>
            </a:extLst>
          </p:cNvPr>
          <p:cNvSpPr txBox="1"/>
          <p:nvPr/>
        </p:nvSpPr>
        <p:spPr>
          <a:xfrm>
            <a:off x="986118" y="1494892"/>
            <a:ext cx="7543800" cy="4524315"/>
          </a:xfrm>
          <a:prstGeom prst="rect">
            <a:avLst/>
          </a:prstGeom>
          <a:noFill/>
        </p:spPr>
        <p:txBody>
          <a:bodyPr wrap="square" rtlCol="0">
            <a:spAutoFit/>
          </a:bodyPr>
          <a:lstStyle/>
          <a:p>
            <a:pPr>
              <a:spcBef>
                <a:spcPts val="600"/>
              </a:spcBef>
            </a:pPr>
            <a:r>
              <a:rPr lang="fr-FR" sz="2400" b="1" u="sng" dirty="0">
                <a:solidFill>
                  <a:srgbClr val="00354D"/>
                </a:solidFill>
              </a:rPr>
              <a:t>Tabagisme durant la grossesse :</a:t>
            </a:r>
          </a:p>
          <a:p>
            <a:pPr marL="285750" indent="-285750" algn="just">
              <a:spcBef>
                <a:spcPts val="600"/>
              </a:spcBef>
              <a:buFont typeface="Arial" panose="020B0604020202020204" pitchFamily="34" charset="0"/>
              <a:buChar char="•"/>
            </a:pPr>
            <a:r>
              <a:rPr lang="fr-FR" dirty="0">
                <a:solidFill>
                  <a:srgbClr val="00354D"/>
                </a:solidFill>
              </a:rPr>
              <a:t>La France se situe au </a:t>
            </a:r>
            <a:r>
              <a:rPr lang="fr-FR" b="1" dirty="0">
                <a:solidFill>
                  <a:srgbClr val="00354D"/>
                </a:solidFill>
              </a:rPr>
              <a:t>7</a:t>
            </a:r>
            <a:r>
              <a:rPr lang="fr-FR" b="1" baseline="30000" dirty="0">
                <a:solidFill>
                  <a:srgbClr val="00354D"/>
                </a:solidFill>
              </a:rPr>
              <a:t>e</a:t>
            </a:r>
            <a:r>
              <a:rPr lang="fr-FR" b="1" dirty="0">
                <a:solidFill>
                  <a:srgbClr val="00354D"/>
                </a:solidFill>
              </a:rPr>
              <a:t> rang des 50 pays européen évalués </a:t>
            </a:r>
            <a:r>
              <a:rPr lang="fr-FR" dirty="0">
                <a:solidFill>
                  <a:srgbClr val="00354D"/>
                </a:solidFill>
              </a:rPr>
              <a:t>concernant la tabagisme actif pendant la grossesse, soit 19,7 % de femmes enceintes fumeuse.</a:t>
            </a:r>
          </a:p>
          <a:p>
            <a:pPr marL="285750" indent="-285750" algn="just">
              <a:spcBef>
                <a:spcPts val="600"/>
              </a:spcBef>
              <a:buFont typeface="Arial" panose="020B0604020202020204" pitchFamily="34" charset="0"/>
              <a:buChar char="•"/>
            </a:pPr>
            <a:r>
              <a:rPr lang="fr-FR" dirty="0">
                <a:solidFill>
                  <a:srgbClr val="00354D"/>
                </a:solidFill>
              </a:rPr>
              <a:t>En 2016, selon le baromètre santé, 30 % des femmes enceintes fumaient avant la grossesse. Parmi elles :</a:t>
            </a:r>
          </a:p>
          <a:p>
            <a:pPr marL="742950" lvl="1" indent="-285750" algn="just">
              <a:spcBef>
                <a:spcPts val="600"/>
              </a:spcBef>
              <a:buFont typeface="Arial" panose="020B0604020202020204" pitchFamily="34" charset="0"/>
              <a:buChar char="•"/>
            </a:pPr>
            <a:r>
              <a:rPr lang="fr-FR" dirty="0">
                <a:solidFill>
                  <a:srgbClr val="00354D"/>
                </a:solidFill>
              </a:rPr>
              <a:t>45,8 % ont arrêté de fumer avant le 3</a:t>
            </a:r>
            <a:r>
              <a:rPr lang="fr-FR" baseline="30000" dirty="0">
                <a:solidFill>
                  <a:srgbClr val="00354D"/>
                </a:solidFill>
              </a:rPr>
              <a:t>ème</a:t>
            </a:r>
            <a:r>
              <a:rPr lang="fr-FR" dirty="0">
                <a:solidFill>
                  <a:srgbClr val="00354D"/>
                </a:solidFill>
              </a:rPr>
              <a:t> trimestre,</a:t>
            </a:r>
          </a:p>
          <a:p>
            <a:pPr marL="742950" lvl="1" indent="-285750" algn="just">
              <a:spcBef>
                <a:spcPts val="600"/>
              </a:spcBef>
              <a:buFont typeface="Arial" panose="020B0604020202020204" pitchFamily="34" charset="0"/>
              <a:buChar char="•"/>
            </a:pPr>
            <a:r>
              <a:rPr lang="fr-FR" dirty="0">
                <a:solidFill>
                  <a:srgbClr val="00354D"/>
                </a:solidFill>
              </a:rPr>
              <a:t>37,2 % ont divisé par deux leur consommation de tabac au cours de leur grossesse,</a:t>
            </a:r>
          </a:p>
          <a:p>
            <a:pPr marL="742950" lvl="1" indent="-285750" algn="just">
              <a:spcBef>
                <a:spcPts val="600"/>
              </a:spcBef>
              <a:buFont typeface="Arial" panose="020B0604020202020204" pitchFamily="34" charset="0"/>
              <a:buChar char="•"/>
            </a:pPr>
            <a:r>
              <a:rPr lang="fr-FR" dirty="0">
                <a:solidFill>
                  <a:srgbClr val="00354D"/>
                </a:solidFill>
              </a:rPr>
              <a:t>16,2 % ont continué à fumer sans changement jusqu’au 3</a:t>
            </a:r>
            <a:r>
              <a:rPr lang="fr-FR" baseline="30000" dirty="0">
                <a:solidFill>
                  <a:srgbClr val="00354D"/>
                </a:solidFill>
              </a:rPr>
              <a:t>ème</a:t>
            </a:r>
            <a:r>
              <a:rPr lang="fr-FR" dirty="0">
                <a:solidFill>
                  <a:srgbClr val="00354D"/>
                </a:solidFill>
              </a:rPr>
              <a:t> trimestre.</a:t>
            </a:r>
          </a:p>
          <a:p>
            <a:pPr marL="285750" lvl="1" indent="-285750" algn="just">
              <a:spcBef>
                <a:spcPts val="600"/>
              </a:spcBef>
              <a:buFont typeface="Arial" panose="020B0604020202020204" pitchFamily="34" charset="0"/>
              <a:buChar char="•"/>
            </a:pPr>
            <a:r>
              <a:rPr lang="fr-FR" dirty="0">
                <a:solidFill>
                  <a:srgbClr val="00354D"/>
                </a:solidFill>
              </a:rPr>
              <a:t>Au cours de leur grossesse, 80 % des femmes ayant fumé indiquent avoir été interrogées par les professionnels de santé sur leur statut tabagique. Néanmoins moins d’une sur deux déclare avoir reçu des conseils d’aide à l’arrêt (46,3 %).</a:t>
            </a:r>
          </a:p>
        </p:txBody>
      </p:sp>
    </p:spTree>
    <p:extLst>
      <p:ext uri="{BB962C8B-B14F-4D97-AF65-F5344CB8AC3E}">
        <p14:creationId xmlns:p14="http://schemas.microsoft.com/office/powerpoint/2010/main" val="37596410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9144"/>
            <a:ext cx="11096367" cy="969405"/>
          </a:xfrm>
          <a:solidFill>
            <a:srgbClr val="115E7A"/>
          </a:solidFill>
        </p:spPr>
        <p:txBody>
          <a:bodyPr>
            <a:noAutofit/>
          </a:bodyPr>
          <a:lstStyle/>
          <a:p>
            <a:r>
              <a:rPr lang="fr-FR" sz="2800" b="1" cap="all" dirty="0">
                <a:solidFill>
                  <a:schemeClr val="bg1"/>
                </a:solidFill>
                <a:latin typeface="+mn-lt"/>
              </a:rPr>
              <a:t>2. l’usage de substances psychoactives CHEZ LES FEMMES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6" name="ZoneTexte 5">
            <a:extLst>
              <a:ext uri="{FF2B5EF4-FFF2-40B4-BE49-F238E27FC236}">
                <a16:creationId xmlns:a16="http://schemas.microsoft.com/office/drawing/2014/main" id="{1E488DD1-6E3B-C865-033A-7B67E3C2B51F}"/>
              </a:ext>
            </a:extLst>
          </p:cNvPr>
          <p:cNvSpPr txBox="1"/>
          <p:nvPr/>
        </p:nvSpPr>
        <p:spPr>
          <a:xfrm>
            <a:off x="5455612" y="2020970"/>
            <a:ext cx="5914075" cy="3939540"/>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fr-FR" sz="2200" dirty="0">
                <a:solidFill>
                  <a:srgbClr val="00354D"/>
                </a:solidFill>
              </a:rPr>
              <a:t>La prédominance masculine de la consommation d’alcool reste très marquée.</a:t>
            </a:r>
          </a:p>
          <a:p>
            <a:pPr marL="285750" indent="-285750">
              <a:spcBef>
                <a:spcPts val="600"/>
              </a:spcBef>
              <a:spcAft>
                <a:spcPts val="600"/>
              </a:spcAft>
              <a:buFont typeface="Arial" panose="020B0604020202020204" pitchFamily="34" charset="0"/>
              <a:buChar char="•"/>
            </a:pPr>
            <a:r>
              <a:rPr lang="fr-FR" sz="2200" dirty="0">
                <a:solidFill>
                  <a:srgbClr val="00354D"/>
                </a:solidFill>
              </a:rPr>
              <a:t>Chez les adultes, trois fois plus d’hommes que de femmes consomment une boisson alcoolisée au moins dix fois par mois.</a:t>
            </a:r>
          </a:p>
          <a:p>
            <a:pPr marL="285750" indent="-285750">
              <a:spcBef>
                <a:spcPts val="600"/>
              </a:spcBef>
              <a:spcAft>
                <a:spcPts val="600"/>
              </a:spcAft>
              <a:buFont typeface="Arial" panose="020B0604020202020204" pitchFamily="34" charset="0"/>
              <a:buChar char="•"/>
            </a:pPr>
            <a:r>
              <a:rPr lang="fr-FR" sz="2200" dirty="0">
                <a:solidFill>
                  <a:srgbClr val="00354D"/>
                </a:solidFill>
              </a:rPr>
              <a:t>Chez les jeune de 17 ans, l’écart est encore plus élevé entre garçons et filles (3,7 fois plus).</a:t>
            </a:r>
          </a:p>
          <a:p>
            <a:pPr marL="285750" indent="-285750">
              <a:spcBef>
                <a:spcPts val="600"/>
              </a:spcBef>
              <a:spcAft>
                <a:spcPts val="600"/>
              </a:spcAft>
              <a:buFont typeface="Arial" panose="020B0604020202020204" pitchFamily="34" charset="0"/>
              <a:buChar char="•"/>
            </a:pPr>
            <a:r>
              <a:rPr lang="fr-FR" sz="2200" dirty="0">
                <a:solidFill>
                  <a:srgbClr val="00354D"/>
                </a:solidFill>
              </a:rPr>
              <a:t>Un tiers des femmes enceintes disent avoir bu au moins une fois au cours de leur grossesse et 3 % déclarent boire toutes les semaines.</a:t>
            </a:r>
          </a:p>
        </p:txBody>
      </p:sp>
      <p:pic>
        <p:nvPicPr>
          <p:cNvPr id="7" name="Graphique 6" descr="Coupes à champagne avec un remplissage uni">
            <a:extLst>
              <a:ext uri="{FF2B5EF4-FFF2-40B4-BE49-F238E27FC236}">
                <a16:creationId xmlns:a16="http://schemas.microsoft.com/office/drawing/2014/main" id="{1E57A27C-DE53-4FDF-5E41-A0C8125FD5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8983" y="1598161"/>
            <a:ext cx="4500000" cy="4500000"/>
          </a:xfrm>
          <a:prstGeom prst="rect">
            <a:avLst/>
          </a:prstGeom>
        </p:spPr>
      </p:pic>
      <p:sp>
        <p:nvSpPr>
          <p:cNvPr id="3" name="Espace réservé du numéro de diapositive 2">
            <a:extLst>
              <a:ext uri="{FF2B5EF4-FFF2-40B4-BE49-F238E27FC236}">
                <a16:creationId xmlns:a16="http://schemas.microsoft.com/office/drawing/2014/main" id="{6CDE6D65-28F8-2FB2-EE36-14F403074742}"/>
              </a:ext>
            </a:extLst>
          </p:cNvPr>
          <p:cNvSpPr>
            <a:spLocks noGrp="1"/>
          </p:cNvSpPr>
          <p:nvPr>
            <p:ph type="sldNum" sz="quarter" idx="12"/>
          </p:nvPr>
        </p:nvSpPr>
        <p:spPr/>
        <p:txBody>
          <a:bodyPr/>
          <a:lstStyle/>
          <a:p>
            <a:fld id="{5530D0DC-CD4E-4C8A-B400-1BEAD0156FC1}" type="slidenum">
              <a:rPr lang="fr-FR" smtClean="0"/>
              <a:t>197</a:t>
            </a:fld>
            <a:endParaRPr lang="fr-FR" dirty="0"/>
          </a:p>
        </p:txBody>
      </p:sp>
    </p:spTree>
    <p:extLst>
      <p:ext uri="{BB962C8B-B14F-4D97-AF65-F5344CB8AC3E}">
        <p14:creationId xmlns:p14="http://schemas.microsoft.com/office/powerpoint/2010/main" val="315239066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9144"/>
            <a:ext cx="11096367" cy="969405"/>
          </a:xfrm>
          <a:solidFill>
            <a:srgbClr val="115E7A"/>
          </a:solidFill>
        </p:spPr>
        <p:txBody>
          <a:bodyPr>
            <a:noAutofit/>
          </a:bodyPr>
          <a:lstStyle/>
          <a:p>
            <a:r>
              <a:rPr lang="fr-FR" sz="2800" b="1" cap="all" dirty="0">
                <a:solidFill>
                  <a:schemeClr val="bg1"/>
                </a:solidFill>
                <a:latin typeface="+mn-lt"/>
              </a:rPr>
              <a:t>2. l’usage de substances psychoactives CHEZ LES FEMMES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6" name="ZoneTexte 5">
            <a:extLst>
              <a:ext uri="{FF2B5EF4-FFF2-40B4-BE49-F238E27FC236}">
                <a16:creationId xmlns:a16="http://schemas.microsoft.com/office/drawing/2014/main" id="{1E488DD1-6E3B-C865-033A-7B67E3C2B51F}"/>
              </a:ext>
            </a:extLst>
          </p:cNvPr>
          <p:cNvSpPr txBox="1"/>
          <p:nvPr/>
        </p:nvSpPr>
        <p:spPr>
          <a:xfrm>
            <a:off x="518983" y="1873486"/>
            <a:ext cx="5914075" cy="3354765"/>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fr-FR" sz="2400" dirty="0">
                <a:solidFill>
                  <a:srgbClr val="00354D"/>
                </a:solidFill>
              </a:rPr>
              <a:t>La consommation de cannabis augmente en population générale mais reste un produit plus « masculin ».</a:t>
            </a:r>
          </a:p>
          <a:p>
            <a:pPr marL="285750" indent="-285750">
              <a:spcBef>
                <a:spcPts val="600"/>
              </a:spcBef>
              <a:spcAft>
                <a:spcPts val="600"/>
              </a:spcAft>
              <a:buFont typeface="Arial" panose="020B0604020202020204" pitchFamily="34" charset="0"/>
              <a:buChar char="•"/>
            </a:pPr>
            <a:r>
              <a:rPr lang="fr-FR" sz="2400" dirty="0">
                <a:solidFill>
                  <a:srgbClr val="00354D"/>
                </a:solidFill>
              </a:rPr>
              <a:t>A 17 ans, 36 % des filles et 42 % des garçons l’ont expérimenté. </a:t>
            </a:r>
          </a:p>
          <a:p>
            <a:pPr marL="285750" indent="-285750">
              <a:spcBef>
                <a:spcPts val="600"/>
              </a:spcBef>
              <a:spcAft>
                <a:spcPts val="600"/>
              </a:spcAft>
              <a:buFont typeface="Arial" panose="020B0604020202020204" pitchFamily="34" charset="0"/>
              <a:buChar char="•"/>
            </a:pPr>
            <a:r>
              <a:rPr lang="fr-FR" sz="2400" dirty="0">
                <a:solidFill>
                  <a:srgbClr val="00354D"/>
                </a:solidFill>
              </a:rPr>
              <a:t>L’usage régulier est deux fois plus fréquent chez les adolescents que chez les adolescentes.</a:t>
            </a:r>
          </a:p>
        </p:txBody>
      </p:sp>
      <p:sp>
        <p:nvSpPr>
          <p:cNvPr id="8" name="Rectangle 7">
            <a:extLst>
              <a:ext uri="{FF2B5EF4-FFF2-40B4-BE49-F238E27FC236}">
                <a16:creationId xmlns:a16="http://schemas.microsoft.com/office/drawing/2014/main" id="{0480B83C-573D-08CB-209E-33C0637A7C8B}"/>
              </a:ext>
            </a:extLst>
          </p:cNvPr>
          <p:cNvSpPr/>
          <p:nvPr/>
        </p:nvSpPr>
        <p:spPr>
          <a:xfrm>
            <a:off x="6593840" y="1641988"/>
            <a:ext cx="5021510" cy="4552335"/>
          </a:xfrm>
          <a:prstGeom prst="rect">
            <a:avLst/>
          </a:prstGeom>
          <a:solidFill>
            <a:srgbClr val="FF83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plante, palmier, produit céramique, porcelaine&#10;&#10;Description générée automatiquement">
            <a:extLst>
              <a:ext uri="{FF2B5EF4-FFF2-40B4-BE49-F238E27FC236}">
                <a16:creationId xmlns:a16="http://schemas.microsoft.com/office/drawing/2014/main" id="{D1814323-1D93-D12A-11C3-CE679E4F5A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0558" y="1980698"/>
            <a:ext cx="4456035" cy="3927128"/>
          </a:xfrm>
          <a:prstGeom prst="rect">
            <a:avLst/>
          </a:prstGeom>
        </p:spPr>
      </p:pic>
      <p:sp>
        <p:nvSpPr>
          <p:cNvPr id="3" name="Espace réservé du numéro de diapositive 2">
            <a:extLst>
              <a:ext uri="{FF2B5EF4-FFF2-40B4-BE49-F238E27FC236}">
                <a16:creationId xmlns:a16="http://schemas.microsoft.com/office/drawing/2014/main" id="{294E1465-31F3-328C-F7CB-42DF518E2FB2}"/>
              </a:ext>
            </a:extLst>
          </p:cNvPr>
          <p:cNvSpPr>
            <a:spLocks noGrp="1"/>
          </p:cNvSpPr>
          <p:nvPr>
            <p:ph type="sldNum" sz="quarter" idx="12"/>
          </p:nvPr>
        </p:nvSpPr>
        <p:spPr/>
        <p:txBody>
          <a:bodyPr/>
          <a:lstStyle/>
          <a:p>
            <a:fld id="{5530D0DC-CD4E-4C8A-B400-1BEAD0156FC1}" type="slidenum">
              <a:rPr lang="fr-FR" smtClean="0"/>
              <a:t>198</a:t>
            </a:fld>
            <a:endParaRPr lang="fr-FR" dirty="0"/>
          </a:p>
        </p:txBody>
      </p:sp>
    </p:spTree>
    <p:extLst>
      <p:ext uri="{BB962C8B-B14F-4D97-AF65-F5344CB8AC3E}">
        <p14:creationId xmlns:p14="http://schemas.microsoft.com/office/powerpoint/2010/main" val="422506996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9144"/>
            <a:ext cx="11096367" cy="969405"/>
          </a:xfrm>
          <a:solidFill>
            <a:srgbClr val="115E7A"/>
          </a:solidFill>
        </p:spPr>
        <p:txBody>
          <a:bodyPr>
            <a:noAutofit/>
          </a:bodyPr>
          <a:lstStyle/>
          <a:p>
            <a:r>
              <a:rPr lang="fr-FR" sz="2800" b="1" cap="all" dirty="0">
                <a:solidFill>
                  <a:schemeClr val="bg1"/>
                </a:solidFill>
                <a:latin typeface="+mn-lt"/>
              </a:rPr>
              <a:t>2. l’usage de substances psychoactives CHEZ LES FEMMES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6" name="ZoneTexte 5">
            <a:extLst>
              <a:ext uri="{FF2B5EF4-FFF2-40B4-BE49-F238E27FC236}">
                <a16:creationId xmlns:a16="http://schemas.microsoft.com/office/drawing/2014/main" id="{1E488DD1-6E3B-C865-033A-7B67E3C2B51F}"/>
              </a:ext>
            </a:extLst>
          </p:cNvPr>
          <p:cNvSpPr txBox="1"/>
          <p:nvPr/>
        </p:nvSpPr>
        <p:spPr>
          <a:xfrm>
            <a:off x="4930349" y="1531995"/>
            <a:ext cx="6685002" cy="4585871"/>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fr-FR" sz="2400" dirty="0">
                <a:solidFill>
                  <a:srgbClr val="00354D"/>
                </a:solidFill>
              </a:rPr>
              <a:t>Concernant les autres produits illicites (héroïne, cocaïne, MDMA/ecstasy), deux à quatre fois plus d’hommes que de femmes les expérimentent.</a:t>
            </a:r>
          </a:p>
          <a:p>
            <a:pPr marL="285750" indent="-285750">
              <a:spcBef>
                <a:spcPts val="600"/>
              </a:spcBef>
              <a:spcAft>
                <a:spcPts val="600"/>
              </a:spcAft>
              <a:buFont typeface="Arial" panose="020B0604020202020204" pitchFamily="34" charset="0"/>
              <a:buChar char="•"/>
            </a:pPr>
            <a:r>
              <a:rPr lang="fr-FR" sz="2400" dirty="0">
                <a:solidFill>
                  <a:srgbClr val="00354D"/>
                </a:solidFill>
              </a:rPr>
              <a:t>Mais, à 17 ans, l’écart entre les sexes est bien moindre, voire inexistant, pour certains produits comme la cocaïne ou l’héroïne.</a:t>
            </a:r>
          </a:p>
          <a:p>
            <a:pPr marL="285750" indent="-285750">
              <a:spcBef>
                <a:spcPts val="600"/>
              </a:spcBef>
              <a:spcAft>
                <a:spcPts val="600"/>
              </a:spcAft>
              <a:buFont typeface="Arial" panose="020B0604020202020204" pitchFamily="34" charset="0"/>
              <a:buChar char="•"/>
            </a:pPr>
            <a:r>
              <a:rPr lang="fr-FR" sz="3200" b="1" dirty="0">
                <a:solidFill>
                  <a:srgbClr val="00354D"/>
                </a:solidFill>
              </a:rPr>
              <a:t>Seule la consommation de médicaments psychotropes est majoritairement féminine, quelle que soit la tranche d’âge.</a:t>
            </a:r>
          </a:p>
        </p:txBody>
      </p:sp>
      <p:pic>
        <p:nvPicPr>
          <p:cNvPr id="7" name="Image 6" descr="Une image contenant texte, graphiques vectoriels&#10;&#10;Description générée automatiquement">
            <a:extLst>
              <a:ext uri="{FF2B5EF4-FFF2-40B4-BE49-F238E27FC236}">
                <a16:creationId xmlns:a16="http://schemas.microsoft.com/office/drawing/2014/main" id="{5D34E227-63E7-FD8C-C3C7-4EBD77919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83" y="1368549"/>
            <a:ext cx="4318488" cy="4971838"/>
          </a:xfrm>
          <a:prstGeom prst="rect">
            <a:avLst/>
          </a:prstGeom>
        </p:spPr>
      </p:pic>
      <p:sp>
        <p:nvSpPr>
          <p:cNvPr id="3" name="Espace réservé du numéro de diapositive 2">
            <a:extLst>
              <a:ext uri="{FF2B5EF4-FFF2-40B4-BE49-F238E27FC236}">
                <a16:creationId xmlns:a16="http://schemas.microsoft.com/office/drawing/2014/main" id="{47C67615-3864-1B1D-E28B-97304769A7FB}"/>
              </a:ext>
            </a:extLst>
          </p:cNvPr>
          <p:cNvSpPr>
            <a:spLocks noGrp="1"/>
          </p:cNvSpPr>
          <p:nvPr>
            <p:ph type="sldNum" sz="quarter" idx="12"/>
          </p:nvPr>
        </p:nvSpPr>
        <p:spPr/>
        <p:txBody>
          <a:bodyPr/>
          <a:lstStyle/>
          <a:p>
            <a:fld id="{5530D0DC-CD4E-4C8A-B400-1BEAD0156FC1}" type="slidenum">
              <a:rPr lang="fr-FR" smtClean="0"/>
              <a:t>199</a:t>
            </a:fld>
            <a:endParaRPr lang="fr-FR" dirty="0"/>
          </a:p>
        </p:txBody>
      </p:sp>
    </p:spTree>
    <p:extLst>
      <p:ext uri="{BB962C8B-B14F-4D97-AF65-F5344CB8AC3E}">
        <p14:creationId xmlns:p14="http://schemas.microsoft.com/office/powerpoint/2010/main" val="472294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E5D3-386E-3675-522A-F19808D95AD8}"/>
              </a:ext>
            </a:extLst>
          </p:cNvPr>
          <p:cNvSpPr>
            <a:spLocks noGrp="1"/>
          </p:cNvSpPr>
          <p:nvPr>
            <p:ph type="title"/>
          </p:nvPr>
        </p:nvSpPr>
        <p:spPr/>
        <p:txBody>
          <a:bodyPr/>
          <a:lstStyle/>
          <a:p>
            <a:r>
              <a:rPr lang="fr-FR" dirty="0"/>
              <a:t>Nicolas BONNET</a:t>
            </a:r>
          </a:p>
        </p:txBody>
      </p:sp>
      <p:sp>
        <p:nvSpPr>
          <p:cNvPr id="3" name="Espace réservé du texte 2">
            <a:extLst>
              <a:ext uri="{FF2B5EF4-FFF2-40B4-BE49-F238E27FC236}">
                <a16:creationId xmlns:a16="http://schemas.microsoft.com/office/drawing/2014/main" id="{BF24C032-EB88-2697-814B-75807CCC803C}"/>
              </a:ext>
            </a:extLst>
          </p:cNvPr>
          <p:cNvSpPr>
            <a:spLocks noGrp="1"/>
          </p:cNvSpPr>
          <p:nvPr>
            <p:ph type="body" idx="1"/>
          </p:nvPr>
        </p:nvSpPr>
        <p:spPr/>
        <p:txBody>
          <a:bodyPr/>
          <a:lstStyle/>
          <a:p>
            <a:r>
              <a:rPr lang="fr-FR" dirty="0"/>
              <a:t>Pharmacien de santé publique, directeur du RESPADD</a:t>
            </a:r>
          </a:p>
          <a:p>
            <a:r>
              <a:rPr lang="fr-FR" dirty="0"/>
              <a:t>Responsable consultation d’addictologie pour adolescents et jeunes adules, hôpital Pitié-Salpêtrière Paris 13</a:t>
            </a:r>
            <a:r>
              <a:rPr lang="fr-FR" baseline="30000" dirty="0"/>
              <a:t>e</a:t>
            </a:r>
            <a:r>
              <a:rPr lang="fr-FR" dirty="0"/>
              <a:t> </a:t>
            </a:r>
          </a:p>
        </p:txBody>
      </p:sp>
      <p:sp>
        <p:nvSpPr>
          <p:cNvPr id="4" name="Espace réservé du pied de page 3">
            <a:extLst>
              <a:ext uri="{FF2B5EF4-FFF2-40B4-BE49-F238E27FC236}">
                <a16:creationId xmlns:a16="http://schemas.microsoft.com/office/drawing/2014/main" id="{F6E30CFE-33ED-AD6C-45ED-D47AA4151379}"/>
              </a:ext>
            </a:extLst>
          </p:cNvPr>
          <p:cNvSpPr>
            <a:spLocks noGrp="1"/>
          </p:cNvSpPr>
          <p:nvPr>
            <p:ph type="ftr" sz="quarter" idx="11"/>
          </p:nvPr>
        </p:nvSpPr>
        <p:spPr/>
        <p:txBody>
          <a:bodyPr/>
          <a:lstStyle/>
          <a:p>
            <a:r>
              <a:rPr lang="fr-FR"/>
              <a:t>IREMA – CD 94 – PMI – CPEF – Les addictions liées aux substances psychoactives</a:t>
            </a:r>
            <a:endParaRPr lang="fr-FR" dirty="0"/>
          </a:p>
        </p:txBody>
      </p:sp>
      <p:sp>
        <p:nvSpPr>
          <p:cNvPr id="5" name="Espace réservé du numéro de diapositive 4">
            <a:extLst>
              <a:ext uri="{FF2B5EF4-FFF2-40B4-BE49-F238E27FC236}">
                <a16:creationId xmlns:a16="http://schemas.microsoft.com/office/drawing/2014/main" id="{416A56EA-5B46-122B-F8E5-FD305C95B162}"/>
              </a:ext>
            </a:extLst>
          </p:cNvPr>
          <p:cNvSpPr>
            <a:spLocks noGrp="1"/>
          </p:cNvSpPr>
          <p:nvPr>
            <p:ph type="sldNum" sz="quarter" idx="12"/>
          </p:nvPr>
        </p:nvSpPr>
        <p:spPr/>
        <p:txBody>
          <a:bodyPr/>
          <a:lstStyle/>
          <a:p>
            <a:fld id="{5530D0DC-CD4E-4C8A-B400-1BEAD0156FC1}" type="slidenum">
              <a:rPr lang="fr-FR" smtClean="0"/>
              <a:t>2</a:t>
            </a:fld>
            <a:endParaRPr lang="fr-FR" dirty="0"/>
          </a:p>
        </p:txBody>
      </p:sp>
    </p:spTree>
    <p:extLst>
      <p:ext uri="{BB962C8B-B14F-4D97-AF65-F5344CB8AC3E}">
        <p14:creationId xmlns:p14="http://schemas.microsoft.com/office/powerpoint/2010/main" val="1835149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323273" y="1825625"/>
            <a:ext cx="11868727" cy="4351338"/>
          </a:xfrm>
        </p:spPr>
        <p:txBody>
          <a:bodyPr>
            <a:normAutofit fontScale="92500"/>
          </a:bodyPr>
          <a:lstStyle/>
          <a:p>
            <a:r>
              <a:rPr lang="fr-FR" dirty="0"/>
              <a:t>Qu’est-ce que vous en connaissez ? Qu’est-ce que vous croyez savoir ? Qu’est ce que vous voudriez savoir ?</a:t>
            </a:r>
          </a:p>
          <a:p>
            <a:endParaRPr lang="fr-FR" dirty="0"/>
          </a:p>
          <a:p>
            <a:r>
              <a:rPr lang="fr-FR" dirty="0"/>
              <a:t>Comment vous repérez/prévenez actuellement les consommations problématiques?</a:t>
            </a:r>
          </a:p>
          <a:p>
            <a:pPr lvl="1"/>
            <a:r>
              <a:rPr lang="fr-FR" dirty="0"/>
              <a:t>Outils</a:t>
            </a:r>
          </a:p>
          <a:p>
            <a:pPr lvl="1"/>
            <a:r>
              <a:rPr lang="fr-FR" dirty="0"/>
              <a:t>Ressources</a:t>
            </a:r>
          </a:p>
          <a:p>
            <a:pPr lvl="1"/>
            <a:endParaRPr lang="fr-FR" dirty="0"/>
          </a:p>
          <a:p>
            <a:r>
              <a:rPr lang="fr-FR" dirty="0"/>
              <a:t>En quoi cela n’est pas suffisant?</a:t>
            </a:r>
          </a:p>
          <a:p>
            <a:endParaRPr lang="fr-FR" dirty="0"/>
          </a:p>
          <a:p>
            <a:r>
              <a:rPr lang="fr-FR" dirty="0"/>
              <a:t>Qu’est-ce que vous proposeriez? </a:t>
            </a:r>
          </a:p>
        </p:txBody>
      </p:sp>
    </p:spTree>
    <p:extLst>
      <p:ext uri="{BB962C8B-B14F-4D97-AF65-F5344CB8AC3E}">
        <p14:creationId xmlns:p14="http://schemas.microsoft.com/office/powerpoint/2010/main" val="225309360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9144"/>
            <a:ext cx="11096367" cy="969405"/>
          </a:xfrm>
          <a:solidFill>
            <a:srgbClr val="115E7A"/>
          </a:solidFill>
        </p:spPr>
        <p:txBody>
          <a:bodyPr>
            <a:noAutofit/>
          </a:bodyPr>
          <a:lstStyle/>
          <a:p>
            <a:r>
              <a:rPr lang="fr-FR" sz="2800" b="1" cap="all" dirty="0">
                <a:solidFill>
                  <a:schemeClr val="bg1"/>
                </a:solidFill>
                <a:latin typeface="+mn-lt"/>
              </a:rPr>
              <a:t>2. l’usage de substances psychoactives CHEZ LES FEMMES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3" name="Espace réservé du numéro de diapositive 2">
            <a:extLst>
              <a:ext uri="{FF2B5EF4-FFF2-40B4-BE49-F238E27FC236}">
                <a16:creationId xmlns:a16="http://schemas.microsoft.com/office/drawing/2014/main" id="{3F0F8E81-35C0-7824-9205-DB4A06D0F23E}"/>
              </a:ext>
            </a:extLst>
          </p:cNvPr>
          <p:cNvSpPr>
            <a:spLocks noGrp="1"/>
          </p:cNvSpPr>
          <p:nvPr>
            <p:ph type="sldNum" sz="quarter" idx="12"/>
          </p:nvPr>
        </p:nvSpPr>
        <p:spPr/>
        <p:txBody>
          <a:bodyPr/>
          <a:lstStyle/>
          <a:p>
            <a:fld id="{5530D0DC-CD4E-4C8A-B400-1BEAD0156FC1}" type="slidenum">
              <a:rPr lang="fr-FR" smtClean="0"/>
              <a:t>200</a:t>
            </a:fld>
            <a:endParaRPr lang="fr-FR" dirty="0"/>
          </a:p>
        </p:txBody>
      </p:sp>
      <p:sp>
        <p:nvSpPr>
          <p:cNvPr id="4" name="ZoneTexte 3">
            <a:extLst>
              <a:ext uri="{FF2B5EF4-FFF2-40B4-BE49-F238E27FC236}">
                <a16:creationId xmlns:a16="http://schemas.microsoft.com/office/drawing/2014/main" id="{B8A6E816-6B26-B4AA-8EB1-455267B2380B}"/>
              </a:ext>
            </a:extLst>
          </p:cNvPr>
          <p:cNvSpPr txBox="1"/>
          <p:nvPr/>
        </p:nvSpPr>
        <p:spPr>
          <a:xfrm>
            <a:off x="1075765" y="1699824"/>
            <a:ext cx="4894729" cy="369332"/>
          </a:xfrm>
          <a:prstGeom prst="rect">
            <a:avLst/>
          </a:prstGeom>
          <a:noFill/>
        </p:spPr>
        <p:txBody>
          <a:bodyPr wrap="square" rtlCol="0">
            <a:spAutoFit/>
          </a:bodyPr>
          <a:lstStyle/>
          <a:p>
            <a:r>
              <a:rPr lang="fr-FR" b="1" dirty="0">
                <a:solidFill>
                  <a:srgbClr val="00354D"/>
                </a:solidFill>
              </a:rPr>
              <a:t>Pour aller plus loin, les chiffres clés de 2022</a:t>
            </a:r>
          </a:p>
        </p:txBody>
      </p:sp>
      <p:pic>
        <p:nvPicPr>
          <p:cNvPr id="9" name="Image 8">
            <a:extLst>
              <a:ext uri="{FF2B5EF4-FFF2-40B4-BE49-F238E27FC236}">
                <a16:creationId xmlns:a16="http://schemas.microsoft.com/office/drawing/2014/main" id="{7C6A6949-C20C-F1A6-982E-5C9747192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3246" y="1577788"/>
            <a:ext cx="2872989" cy="1280271"/>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9F3C7E05-BF71-1965-19DF-CE2A63E05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188" y="2400431"/>
            <a:ext cx="7011378" cy="3486637"/>
          </a:xfrm>
          <a:prstGeom prst="rect">
            <a:avLst/>
          </a:prstGeom>
        </p:spPr>
      </p:pic>
      <p:sp>
        <p:nvSpPr>
          <p:cNvPr id="13" name="ZoneTexte 12">
            <a:extLst>
              <a:ext uri="{FF2B5EF4-FFF2-40B4-BE49-F238E27FC236}">
                <a16:creationId xmlns:a16="http://schemas.microsoft.com/office/drawing/2014/main" id="{C22BCB7F-D081-BE40-4BDA-D112006B6E25}"/>
              </a:ext>
            </a:extLst>
          </p:cNvPr>
          <p:cNvSpPr txBox="1"/>
          <p:nvPr/>
        </p:nvSpPr>
        <p:spPr>
          <a:xfrm>
            <a:off x="8327427" y="3683874"/>
            <a:ext cx="2896385" cy="461665"/>
          </a:xfrm>
          <a:prstGeom prst="rect">
            <a:avLst/>
          </a:prstGeom>
          <a:noFill/>
        </p:spPr>
        <p:txBody>
          <a:bodyPr wrap="square">
            <a:spAutoFit/>
          </a:bodyPr>
          <a:lstStyle/>
          <a:p>
            <a:r>
              <a:rPr lang="fr-FR" sz="1200" dirty="0">
                <a:solidFill>
                  <a:srgbClr val="00354D"/>
                </a:solidFill>
              </a:rPr>
              <a:t>https://www.ofdt.fr/BDD/publications/docs/DACC-2022.pdf</a:t>
            </a:r>
          </a:p>
        </p:txBody>
      </p:sp>
    </p:spTree>
    <p:extLst>
      <p:ext uri="{BB962C8B-B14F-4D97-AF65-F5344CB8AC3E}">
        <p14:creationId xmlns:p14="http://schemas.microsoft.com/office/powerpoint/2010/main" val="380625940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9144"/>
            <a:ext cx="11096367" cy="969405"/>
          </a:xfrm>
          <a:solidFill>
            <a:srgbClr val="115E7A"/>
          </a:solidFill>
        </p:spPr>
        <p:txBody>
          <a:bodyPr>
            <a:noAutofit/>
          </a:bodyPr>
          <a:lstStyle/>
          <a:p>
            <a:r>
              <a:rPr lang="fr-FR" sz="2800" b="1" cap="all" dirty="0">
                <a:solidFill>
                  <a:schemeClr val="bg1"/>
                </a:solidFill>
                <a:latin typeface="+mn-lt"/>
              </a:rPr>
              <a:t>2. l’usage de substances psychoactives CHEZ LES FEMMES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a:solidFill>
                  <a:srgbClr val="00354D"/>
                </a:solidFill>
              </a:rPr>
              <a:t>IREMA – CD 94 – PMI – CPEF – Les addictions liées aux substances psychoactives</a:t>
            </a:r>
            <a:endParaRPr lang="fr-FR" sz="1100" dirty="0">
              <a:solidFill>
                <a:srgbClr val="00354D"/>
              </a:solidFill>
            </a:endParaRPr>
          </a:p>
        </p:txBody>
      </p:sp>
      <p:sp>
        <p:nvSpPr>
          <p:cNvPr id="8" name="Espace réservé du contenu 2">
            <a:extLst>
              <a:ext uri="{FF2B5EF4-FFF2-40B4-BE49-F238E27FC236}">
                <a16:creationId xmlns:a16="http://schemas.microsoft.com/office/drawing/2014/main" id="{5EC6279E-B132-3641-AA05-7382B3C6C704}"/>
              </a:ext>
            </a:extLst>
          </p:cNvPr>
          <p:cNvSpPr txBox="1">
            <a:spLocks/>
          </p:cNvSpPr>
          <p:nvPr/>
        </p:nvSpPr>
        <p:spPr>
          <a:xfrm>
            <a:off x="5329011" y="2786217"/>
            <a:ext cx="5673650" cy="2351031"/>
          </a:xfrm>
          <a:prstGeom prst="rect">
            <a:avLst/>
          </a:prstGeom>
          <a:solidFill>
            <a:srgbClr val="115E7A"/>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600"/>
              </a:spcBef>
              <a:buNone/>
            </a:pPr>
            <a:r>
              <a:rPr lang="fr-FR" sz="4000" b="1" dirty="0">
                <a:solidFill>
                  <a:schemeClr val="bg1"/>
                </a:solidFill>
              </a:rPr>
              <a:t>Comment ces données épidémiologiques corroborent votre expérience de terrain ?</a:t>
            </a:r>
          </a:p>
        </p:txBody>
      </p:sp>
      <p:pic>
        <p:nvPicPr>
          <p:cNvPr id="6" name="Graphique 5" descr="Mégaphone1 contour">
            <a:extLst>
              <a:ext uri="{FF2B5EF4-FFF2-40B4-BE49-F238E27FC236}">
                <a16:creationId xmlns:a16="http://schemas.microsoft.com/office/drawing/2014/main" id="{E6A38AC2-B05F-451B-ACC5-E1A4DB9C43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6650" y="1359840"/>
            <a:ext cx="4788000" cy="4788000"/>
          </a:xfrm>
          <a:prstGeom prst="rect">
            <a:avLst/>
          </a:prstGeom>
        </p:spPr>
      </p:pic>
      <p:sp>
        <p:nvSpPr>
          <p:cNvPr id="3" name="Espace réservé du numéro de diapositive 2">
            <a:extLst>
              <a:ext uri="{FF2B5EF4-FFF2-40B4-BE49-F238E27FC236}">
                <a16:creationId xmlns:a16="http://schemas.microsoft.com/office/drawing/2014/main" id="{B2463B89-2B9D-503E-237E-0F37FE3D968E}"/>
              </a:ext>
            </a:extLst>
          </p:cNvPr>
          <p:cNvSpPr>
            <a:spLocks noGrp="1"/>
          </p:cNvSpPr>
          <p:nvPr>
            <p:ph type="sldNum" sz="quarter" idx="12"/>
          </p:nvPr>
        </p:nvSpPr>
        <p:spPr/>
        <p:txBody>
          <a:bodyPr/>
          <a:lstStyle/>
          <a:p>
            <a:fld id="{5530D0DC-CD4E-4C8A-B400-1BEAD0156FC1}" type="slidenum">
              <a:rPr lang="fr-FR" smtClean="0"/>
              <a:t>201</a:t>
            </a:fld>
            <a:endParaRPr lang="fr-FR" dirty="0"/>
          </a:p>
        </p:txBody>
      </p:sp>
    </p:spTree>
    <p:extLst>
      <p:ext uri="{BB962C8B-B14F-4D97-AF65-F5344CB8AC3E}">
        <p14:creationId xmlns:p14="http://schemas.microsoft.com/office/powerpoint/2010/main" val="312806173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3. </a:t>
            </a:r>
            <a:r>
              <a:rPr lang="fr-FR" sz="3200" b="1" cap="all" dirty="0">
                <a:solidFill>
                  <a:schemeClr val="bg1"/>
                </a:solidFill>
                <a:latin typeface="+mn-lt"/>
              </a:rPr>
              <a:t>Conséquences sur le développement du fœtus</a:t>
            </a:r>
            <a:endParaRPr lang="fr-FR" sz="3600" b="1" cap="all" dirty="0">
              <a:solidFill>
                <a:schemeClr val="bg1"/>
              </a:solidFill>
              <a:latin typeface="+mn-lt"/>
            </a:endParaRPr>
          </a:p>
        </p:txBody>
      </p:sp>
      <p:sp>
        <p:nvSpPr>
          <p:cNvPr id="10" name="Espace réservé du pied de page 4">
            <a:extLst>
              <a:ext uri="{FF2B5EF4-FFF2-40B4-BE49-F238E27FC236}">
                <a16:creationId xmlns:a16="http://schemas.microsoft.com/office/drawing/2014/main" id="{083D5358-52E4-DB46-8798-093EA210A769}"/>
              </a:ext>
            </a:extLst>
          </p:cNvPr>
          <p:cNvSpPr>
            <a:spLocks noGrp="1"/>
          </p:cNvSpPr>
          <p:nvPr>
            <p:ph type="ftr" sz="quarter" idx="11"/>
          </p:nvPr>
        </p:nvSpPr>
        <p:spPr>
          <a:xfrm>
            <a:off x="827891" y="6356349"/>
            <a:ext cx="6685002" cy="365125"/>
          </a:xfrm>
        </p:spPr>
        <p:txBody>
          <a:bodyPr/>
          <a:lstStyle/>
          <a:p>
            <a:pPr algn="l"/>
            <a:r>
              <a:rPr lang="fr-FR" sz="1050" dirty="0">
                <a:solidFill>
                  <a:srgbClr val="00354D"/>
                </a:solidFill>
              </a:rPr>
              <a:t>IREMA – CD 94 – PMI – CPEF – Les addictions liées aux substances psychoactives</a:t>
            </a:r>
          </a:p>
        </p:txBody>
      </p:sp>
      <p:sp>
        <p:nvSpPr>
          <p:cNvPr id="5" name="ZoneTexte 4">
            <a:extLst>
              <a:ext uri="{FF2B5EF4-FFF2-40B4-BE49-F238E27FC236}">
                <a16:creationId xmlns:a16="http://schemas.microsoft.com/office/drawing/2014/main" id="{8C81D57C-7D0A-2987-FB05-46657E86F484}"/>
              </a:ext>
            </a:extLst>
          </p:cNvPr>
          <p:cNvSpPr txBox="1"/>
          <p:nvPr/>
        </p:nvSpPr>
        <p:spPr>
          <a:xfrm>
            <a:off x="5218360" y="1564799"/>
            <a:ext cx="1697612" cy="523220"/>
          </a:xfrm>
          <a:prstGeom prst="rect">
            <a:avLst/>
          </a:prstGeom>
          <a:noFill/>
        </p:spPr>
        <p:txBody>
          <a:bodyPr vert="horz" wrap="square" rtlCol="0" anchor="ctr">
            <a:spAutoFit/>
          </a:bodyPr>
          <a:lstStyle/>
          <a:p>
            <a:pPr algn="ctr"/>
            <a:r>
              <a:rPr lang="fr-FR" sz="2800" dirty="0">
                <a:solidFill>
                  <a:srgbClr val="00354D"/>
                </a:solidFill>
              </a:rPr>
              <a:t>2013</a:t>
            </a:r>
          </a:p>
        </p:txBody>
      </p:sp>
      <p:pic>
        <p:nvPicPr>
          <p:cNvPr id="12" name="Image 11">
            <a:extLst>
              <a:ext uri="{FF2B5EF4-FFF2-40B4-BE49-F238E27FC236}">
                <a16:creationId xmlns:a16="http://schemas.microsoft.com/office/drawing/2014/main" id="{AFF03458-BE92-CC02-C472-A4B7E9241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142" y="1442105"/>
            <a:ext cx="3399609" cy="4860000"/>
          </a:xfrm>
          <a:prstGeom prst="rect">
            <a:avLst/>
          </a:prstGeom>
        </p:spPr>
      </p:pic>
      <p:sp>
        <p:nvSpPr>
          <p:cNvPr id="20" name="ZoneTexte 19">
            <a:extLst>
              <a:ext uri="{FF2B5EF4-FFF2-40B4-BE49-F238E27FC236}">
                <a16:creationId xmlns:a16="http://schemas.microsoft.com/office/drawing/2014/main" id="{18063384-9CBB-9D23-C16E-75126AC72390}"/>
              </a:ext>
            </a:extLst>
          </p:cNvPr>
          <p:cNvSpPr txBox="1"/>
          <p:nvPr/>
        </p:nvSpPr>
        <p:spPr>
          <a:xfrm>
            <a:off x="6621835" y="4970732"/>
            <a:ext cx="4496918" cy="954107"/>
          </a:xfrm>
          <a:prstGeom prst="rect">
            <a:avLst/>
          </a:prstGeom>
          <a:noFill/>
        </p:spPr>
        <p:txBody>
          <a:bodyPr vert="horz" wrap="square">
            <a:spAutoFit/>
          </a:bodyPr>
          <a:lstStyle/>
          <a:p>
            <a:r>
              <a:rPr lang="fr-FR" sz="1400" dirty="0">
                <a:solidFill>
                  <a:srgbClr val="4472C4"/>
                </a:solidFill>
              </a:rPr>
              <a:t>https://www.has-sante.fr/upload/docs/application/pdf/2013-09/troubles_causes_par_lalcoolisation_foetale_reperage_-_fiche_memo.pdf</a:t>
            </a:r>
          </a:p>
        </p:txBody>
      </p:sp>
      <p:pic>
        <p:nvPicPr>
          <p:cNvPr id="22" name="Image 21">
            <a:extLst>
              <a:ext uri="{FF2B5EF4-FFF2-40B4-BE49-F238E27FC236}">
                <a16:creationId xmlns:a16="http://schemas.microsoft.com/office/drawing/2014/main" id="{B6DF1A63-06BC-320F-E7D0-12466E561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3393" y="1525766"/>
            <a:ext cx="2029108" cy="1324160"/>
          </a:xfrm>
          <a:prstGeom prst="rect">
            <a:avLst/>
          </a:prstGeom>
        </p:spPr>
      </p:pic>
      <p:pic>
        <p:nvPicPr>
          <p:cNvPr id="24" name="Image 23" descr="Une image contenant texte&#10;&#10;Description générée automatiquement">
            <a:extLst>
              <a:ext uri="{FF2B5EF4-FFF2-40B4-BE49-F238E27FC236}">
                <a16:creationId xmlns:a16="http://schemas.microsoft.com/office/drawing/2014/main" id="{4F6FDFDE-B476-2488-D2C9-588EC4D17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834" y="3067130"/>
            <a:ext cx="4058216" cy="1609950"/>
          </a:xfrm>
          <a:prstGeom prst="rect">
            <a:avLst/>
          </a:prstGeom>
        </p:spPr>
      </p:pic>
      <p:sp>
        <p:nvSpPr>
          <p:cNvPr id="26" name="ZoneTexte 25">
            <a:extLst>
              <a:ext uri="{FF2B5EF4-FFF2-40B4-BE49-F238E27FC236}">
                <a16:creationId xmlns:a16="http://schemas.microsoft.com/office/drawing/2014/main" id="{80D39A15-99B3-DDDA-655D-13D4B3F3A69A}"/>
              </a:ext>
            </a:extLst>
          </p:cNvPr>
          <p:cNvSpPr txBox="1"/>
          <p:nvPr/>
        </p:nvSpPr>
        <p:spPr>
          <a:xfrm>
            <a:off x="4416732" y="1451342"/>
            <a:ext cx="615553" cy="4860000"/>
          </a:xfrm>
          <a:prstGeom prst="rect">
            <a:avLst/>
          </a:prstGeom>
          <a:noFill/>
        </p:spPr>
        <p:txBody>
          <a:bodyPr vert="vert270" wrap="square">
            <a:spAutoFit/>
          </a:bodyPr>
          <a:lstStyle/>
          <a:p>
            <a:r>
              <a:rPr lang="fr-FR" sz="1400" dirty="0">
                <a:solidFill>
                  <a:srgbClr val="4472C4"/>
                </a:solidFill>
              </a:rPr>
              <a:t>https://www.respadd.org/wp-content/uploads/2021/03/Guide-complet-BAT2.pdf</a:t>
            </a:r>
          </a:p>
        </p:txBody>
      </p:sp>
      <p:sp>
        <p:nvSpPr>
          <p:cNvPr id="3" name="Espace réservé du numéro de diapositive 2">
            <a:extLst>
              <a:ext uri="{FF2B5EF4-FFF2-40B4-BE49-F238E27FC236}">
                <a16:creationId xmlns:a16="http://schemas.microsoft.com/office/drawing/2014/main" id="{75B95026-1314-6680-8C94-485115680FD1}"/>
              </a:ext>
            </a:extLst>
          </p:cNvPr>
          <p:cNvSpPr>
            <a:spLocks noGrp="1"/>
          </p:cNvSpPr>
          <p:nvPr>
            <p:ph type="sldNum" sz="quarter" idx="12"/>
          </p:nvPr>
        </p:nvSpPr>
        <p:spPr/>
        <p:txBody>
          <a:bodyPr/>
          <a:lstStyle/>
          <a:p>
            <a:fld id="{5530D0DC-CD4E-4C8A-B400-1BEAD0156FC1}" type="slidenum">
              <a:rPr lang="fr-FR" smtClean="0"/>
              <a:t>202</a:t>
            </a:fld>
            <a:endParaRPr lang="fr-FR" dirty="0"/>
          </a:p>
        </p:txBody>
      </p:sp>
    </p:spTree>
    <p:extLst>
      <p:ext uri="{BB962C8B-B14F-4D97-AF65-F5344CB8AC3E}">
        <p14:creationId xmlns:p14="http://schemas.microsoft.com/office/powerpoint/2010/main" val="247255280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3. </a:t>
            </a:r>
            <a:r>
              <a:rPr lang="fr-FR" sz="3200" b="1" cap="all" dirty="0">
                <a:solidFill>
                  <a:schemeClr val="bg1"/>
                </a:solidFill>
                <a:latin typeface="+mn-lt"/>
              </a:rPr>
              <a:t>Conséquences sur le développement du fœtus</a:t>
            </a:r>
            <a:endParaRPr lang="fr-FR" sz="3600" b="1" cap="all" dirty="0">
              <a:solidFill>
                <a:schemeClr val="bg1"/>
              </a:solidFill>
              <a:latin typeface="+mn-lt"/>
            </a:endParaRPr>
          </a:p>
        </p:txBody>
      </p:sp>
      <p:sp>
        <p:nvSpPr>
          <p:cNvPr id="10" name="Espace réservé du pied de page 4">
            <a:extLst>
              <a:ext uri="{FF2B5EF4-FFF2-40B4-BE49-F238E27FC236}">
                <a16:creationId xmlns:a16="http://schemas.microsoft.com/office/drawing/2014/main" id="{083D5358-52E4-DB46-8798-093EA210A769}"/>
              </a:ext>
            </a:extLst>
          </p:cNvPr>
          <p:cNvSpPr>
            <a:spLocks noGrp="1"/>
          </p:cNvSpPr>
          <p:nvPr>
            <p:ph type="ftr" sz="quarter" idx="11"/>
          </p:nvPr>
        </p:nvSpPr>
        <p:spPr>
          <a:xfrm>
            <a:off x="838200" y="6430124"/>
            <a:ext cx="6685002" cy="365125"/>
          </a:xfrm>
        </p:spPr>
        <p:txBody>
          <a:bodyPr/>
          <a:lstStyle/>
          <a:p>
            <a:pPr algn="l"/>
            <a:r>
              <a:rPr lang="fr-FR" sz="1050" dirty="0">
                <a:solidFill>
                  <a:srgbClr val="00354D"/>
                </a:solidFill>
              </a:rPr>
              <a:t>IREMA – CD 94 – PMI – CPEF – Les addictions liées aux substances psychoactives</a:t>
            </a:r>
          </a:p>
        </p:txBody>
      </p:sp>
      <p:sp>
        <p:nvSpPr>
          <p:cNvPr id="3" name="ZoneTexte 2">
            <a:extLst>
              <a:ext uri="{FF2B5EF4-FFF2-40B4-BE49-F238E27FC236}">
                <a16:creationId xmlns:a16="http://schemas.microsoft.com/office/drawing/2014/main" id="{6A57372D-319E-B613-3B46-72675CCD44B7}"/>
              </a:ext>
            </a:extLst>
          </p:cNvPr>
          <p:cNvSpPr txBox="1"/>
          <p:nvPr/>
        </p:nvSpPr>
        <p:spPr>
          <a:xfrm>
            <a:off x="518983" y="1382284"/>
            <a:ext cx="5400000" cy="5078313"/>
          </a:xfrm>
          <a:prstGeom prst="rect">
            <a:avLst/>
          </a:prstGeom>
          <a:solidFill>
            <a:srgbClr val="FF8363"/>
          </a:solidFill>
        </p:spPr>
        <p:txBody>
          <a:bodyPr wrap="square" rtlCol="0">
            <a:spAutoFit/>
          </a:bodyPr>
          <a:lstStyle/>
          <a:p>
            <a:r>
              <a:rPr lang="fr-FR" b="1" dirty="0">
                <a:solidFill>
                  <a:schemeClr val="bg1"/>
                </a:solidFill>
              </a:rPr>
              <a:t>LES TROUBLES CAUSÉS PAR L’ALCOOLISATION FŒTALE (TCAF) :</a:t>
            </a:r>
          </a:p>
          <a:p>
            <a:endParaRPr lang="fr-FR" b="1" dirty="0">
              <a:solidFill>
                <a:schemeClr val="bg1"/>
              </a:solidFill>
            </a:endParaRPr>
          </a:p>
          <a:p>
            <a:r>
              <a:rPr lang="fr-FR" dirty="0">
                <a:solidFill>
                  <a:schemeClr val="bg1"/>
                </a:solidFill>
              </a:rPr>
              <a:t>Ces troubles regroupent les manifestations qui peuvent survenir chez un individu dont la mère a consommé de l’alcool durant la grossesse. L’atteinte cérébrale en fait toute la gravité.</a:t>
            </a:r>
          </a:p>
          <a:p>
            <a:endParaRPr lang="fr-FR" dirty="0">
              <a:solidFill>
                <a:schemeClr val="bg1"/>
              </a:solidFill>
            </a:endParaRPr>
          </a:p>
          <a:p>
            <a:r>
              <a:rPr lang="fr-FR" dirty="0">
                <a:solidFill>
                  <a:schemeClr val="bg1"/>
                </a:solidFill>
              </a:rPr>
              <a:t>Ces troubles forment un </a:t>
            </a:r>
            <a:r>
              <a:rPr lang="fr-FR" i="1" dirty="0">
                <a:solidFill>
                  <a:schemeClr val="bg1"/>
                </a:solidFill>
              </a:rPr>
              <a:t>continuum</a:t>
            </a:r>
            <a:r>
              <a:rPr lang="fr-FR" dirty="0">
                <a:solidFill>
                  <a:schemeClr val="bg1"/>
                </a:solidFill>
              </a:rPr>
              <a:t> allant de formes caractérisées par des difficultés d’apprentissage et, ou, un trouble des facultés d’adaptation sociale, à la forme la plus sévère, le syndrome d’alcoolisation fœtale. </a:t>
            </a:r>
          </a:p>
          <a:p>
            <a:endParaRPr lang="fr-FR" dirty="0">
              <a:solidFill>
                <a:schemeClr val="bg1"/>
              </a:solidFill>
            </a:endParaRPr>
          </a:p>
          <a:p>
            <a:r>
              <a:rPr lang="fr-FR" dirty="0">
                <a:solidFill>
                  <a:schemeClr val="bg1"/>
                </a:solidFill>
              </a:rPr>
              <a:t>On distingue : </a:t>
            </a:r>
          </a:p>
          <a:p>
            <a:pPr marL="457200" indent="-457200">
              <a:buFont typeface="Arial" panose="020B0604020202020204" pitchFamily="34" charset="0"/>
              <a:buChar char="•"/>
            </a:pPr>
            <a:r>
              <a:rPr lang="fr-FR" dirty="0">
                <a:solidFill>
                  <a:schemeClr val="bg1"/>
                </a:solidFill>
              </a:rPr>
              <a:t>Anomalies congénitales liées à l’alcool (ACLA)</a:t>
            </a:r>
          </a:p>
          <a:p>
            <a:pPr marL="457200" indent="-457200">
              <a:buFont typeface="Arial" panose="020B0604020202020204" pitchFamily="34" charset="0"/>
              <a:buChar char="•"/>
            </a:pPr>
            <a:r>
              <a:rPr lang="fr-FR" dirty="0">
                <a:solidFill>
                  <a:schemeClr val="bg1"/>
                </a:solidFill>
              </a:rPr>
              <a:t>Troubles neurologiques du développement liés à l’alcool (TNDLA)</a:t>
            </a:r>
          </a:p>
          <a:p>
            <a:pPr marL="457200" indent="-457200">
              <a:buFont typeface="Arial" panose="020B0604020202020204" pitchFamily="34" charset="0"/>
              <a:buChar char="•"/>
            </a:pPr>
            <a:r>
              <a:rPr lang="fr-FR" dirty="0">
                <a:solidFill>
                  <a:schemeClr val="bg1"/>
                </a:solidFill>
              </a:rPr>
              <a:t>Syndrome d’alcoolisation fœtale (SAF)</a:t>
            </a:r>
          </a:p>
        </p:txBody>
      </p:sp>
      <p:sp>
        <p:nvSpPr>
          <p:cNvPr id="4" name="ZoneTexte 3">
            <a:extLst>
              <a:ext uri="{FF2B5EF4-FFF2-40B4-BE49-F238E27FC236}">
                <a16:creationId xmlns:a16="http://schemas.microsoft.com/office/drawing/2014/main" id="{DABC4AB3-1506-CA59-56ED-71AB03C15392}"/>
              </a:ext>
            </a:extLst>
          </p:cNvPr>
          <p:cNvSpPr txBox="1"/>
          <p:nvPr/>
        </p:nvSpPr>
        <p:spPr>
          <a:xfrm>
            <a:off x="6067166" y="1382284"/>
            <a:ext cx="5400000" cy="4524315"/>
          </a:xfrm>
          <a:prstGeom prst="rect">
            <a:avLst/>
          </a:prstGeom>
          <a:noFill/>
          <a:ln>
            <a:solidFill>
              <a:srgbClr val="00354D"/>
            </a:solidFill>
          </a:ln>
        </p:spPr>
        <p:txBody>
          <a:bodyPr wrap="square" rtlCol="0">
            <a:spAutoFit/>
          </a:bodyPr>
          <a:lstStyle/>
          <a:p>
            <a:r>
              <a:rPr lang="fr-FR" u="sng" dirty="0">
                <a:solidFill>
                  <a:srgbClr val="115E7A"/>
                </a:solidFill>
              </a:rPr>
              <a:t>Dans l’enfance :</a:t>
            </a:r>
          </a:p>
          <a:p>
            <a:pPr marL="285750" indent="-285750">
              <a:buFont typeface="Arial" panose="020B0604020202020204" pitchFamily="34" charset="0"/>
              <a:buChar char="•"/>
            </a:pPr>
            <a:r>
              <a:rPr lang="fr-FR" dirty="0">
                <a:solidFill>
                  <a:srgbClr val="115E7A"/>
                </a:solidFill>
              </a:rPr>
              <a:t>Du fait des déficits neurologiques et cognitifs, les enfants touchés pourront rencontrer des difficultés d’apprentissage, de jugement, de planification et de mémorisation.</a:t>
            </a:r>
          </a:p>
          <a:p>
            <a:endParaRPr lang="fr-FR" dirty="0">
              <a:solidFill>
                <a:srgbClr val="115E7A"/>
              </a:solidFill>
            </a:endParaRPr>
          </a:p>
          <a:p>
            <a:r>
              <a:rPr lang="fr-FR" u="sng" dirty="0">
                <a:solidFill>
                  <a:srgbClr val="115E7A"/>
                </a:solidFill>
              </a:rPr>
              <a:t>À l’âge adulte :</a:t>
            </a:r>
          </a:p>
          <a:p>
            <a:pPr marL="285750" indent="-285750">
              <a:buFont typeface="Arial" panose="020B0604020202020204" pitchFamily="34" charset="0"/>
              <a:buChar char="•"/>
            </a:pPr>
            <a:r>
              <a:rPr lang="fr-FR" dirty="0">
                <a:solidFill>
                  <a:srgbClr val="115E7A"/>
                </a:solidFill>
              </a:rPr>
              <a:t>Les TCAF sont irréversibles et ont un impact sur l’ensemble de la vie de l’individu et de son entourage.</a:t>
            </a:r>
          </a:p>
          <a:p>
            <a:pPr marL="285750" indent="-285750">
              <a:buFont typeface="Arial" panose="020B0604020202020204" pitchFamily="34" charset="0"/>
              <a:buChar char="•"/>
            </a:pPr>
            <a:r>
              <a:rPr lang="fr-FR" dirty="0">
                <a:solidFill>
                  <a:srgbClr val="115E7A"/>
                </a:solidFill>
              </a:rPr>
              <a:t>Les déficits neurologiques et cognitifs depuis l’enfance favorisent les difficultés d’insertion sociale et professionnelle voire accentuent certains comportements de violence et de déviance.</a:t>
            </a:r>
          </a:p>
          <a:p>
            <a:pPr marL="285750" indent="-285750">
              <a:buFont typeface="Arial" panose="020B0604020202020204" pitchFamily="34" charset="0"/>
              <a:buChar char="•"/>
            </a:pPr>
            <a:r>
              <a:rPr lang="fr-FR" dirty="0">
                <a:solidFill>
                  <a:srgbClr val="115E7A"/>
                </a:solidFill>
              </a:rPr>
              <a:t>Les usages nocifs d’alcool et de substances illicites sont plus présents.</a:t>
            </a:r>
          </a:p>
        </p:txBody>
      </p:sp>
      <p:sp>
        <p:nvSpPr>
          <p:cNvPr id="5" name="Espace réservé du numéro de diapositive 4">
            <a:extLst>
              <a:ext uri="{FF2B5EF4-FFF2-40B4-BE49-F238E27FC236}">
                <a16:creationId xmlns:a16="http://schemas.microsoft.com/office/drawing/2014/main" id="{32EF6F96-EAED-E789-3989-A5823304055E}"/>
              </a:ext>
            </a:extLst>
          </p:cNvPr>
          <p:cNvSpPr>
            <a:spLocks noGrp="1"/>
          </p:cNvSpPr>
          <p:nvPr>
            <p:ph type="sldNum" sz="quarter" idx="12"/>
          </p:nvPr>
        </p:nvSpPr>
        <p:spPr>
          <a:xfrm>
            <a:off x="11615350" y="6278034"/>
            <a:ext cx="399854" cy="365125"/>
          </a:xfrm>
        </p:spPr>
        <p:txBody>
          <a:bodyPr/>
          <a:lstStyle/>
          <a:p>
            <a:fld id="{5530D0DC-CD4E-4C8A-B400-1BEAD0156FC1}" type="slidenum">
              <a:rPr lang="fr-FR" smtClean="0"/>
              <a:t>203</a:t>
            </a:fld>
            <a:endParaRPr lang="fr-FR" dirty="0"/>
          </a:p>
        </p:txBody>
      </p:sp>
      <p:sp>
        <p:nvSpPr>
          <p:cNvPr id="6" name="ZoneTexte 5">
            <a:extLst>
              <a:ext uri="{FF2B5EF4-FFF2-40B4-BE49-F238E27FC236}">
                <a16:creationId xmlns:a16="http://schemas.microsoft.com/office/drawing/2014/main" id="{A4AFDAE0-D4ED-1A0A-E20D-0503550E0BE9}"/>
              </a:ext>
            </a:extLst>
          </p:cNvPr>
          <p:cNvSpPr txBox="1"/>
          <p:nvPr/>
        </p:nvSpPr>
        <p:spPr>
          <a:xfrm>
            <a:off x="6067166" y="5981008"/>
            <a:ext cx="5400000" cy="523220"/>
          </a:xfrm>
          <a:prstGeom prst="rect">
            <a:avLst/>
          </a:prstGeom>
          <a:gradFill flip="none" rotWithShape="1">
            <a:gsLst>
              <a:gs pos="0">
                <a:srgbClr val="FF8363">
                  <a:tint val="66000"/>
                  <a:satMod val="160000"/>
                </a:srgbClr>
              </a:gs>
              <a:gs pos="11000">
                <a:srgbClr val="FF8363">
                  <a:tint val="44500"/>
                  <a:satMod val="160000"/>
                </a:srgbClr>
              </a:gs>
              <a:gs pos="100000">
                <a:srgbClr val="FF8363">
                  <a:tint val="23500"/>
                  <a:satMod val="160000"/>
                </a:srgbClr>
              </a:gs>
            </a:gsLst>
            <a:path path="circle">
              <a:fillToRect t="100000" r="100000"/>
            </a:path>
            <a:tileRect l="-100000" b="-100000"/>
          </a:gradFill>
        </p:spPr>
        <p:txBody>
          <a:bodyPr wrap="square" rtlCol="0">
            <a:spAutoFit/>
          </a:bodyPr>
          <a:lstStyle/>
          <a:p>
            <a:r>
              <a:rPr lang="fr-FR" sz="1400" dirty="0">
                <a:solidFill>
                  <a:srgbClr val="00354D"/>
                </a:solidFill>
              </a:rPr>
              <a:t>Pour aller plus loin voir le site du Centre de référence sur les agents tératogènes (CRAT) : https://www.lecrat.fr/</a:t>
            </a:r>
          </a:p>
        </p:txBody>
      </p:sp>
    </p:spTree>
    <p:extLst>
      <p:ext uri="{BB962C8B-B14F-4D97-AF65-F5344CB8AC3E}">
        <p14:creationId xmlns:p14="http://schemas.microsoft.com/office/powerpoint/2010/main" val="221507240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3. </a:t>
            </a:r>
            <a:r>
              <a:rPr lang="fr-FR" sz="3200" b="1" cap="all" dirty="0">
                <a:solidFill>
                  <a:schemeClr val="bg1"/>
                </a:solidFill>
                <a:latin typeface="+mn-lt"/>
              </a:rPr>
              <a:t>Conséquences sur le développement du fœtus</a:t>
            </a:r>
            <a:endParaRPr lang="fr-FR" sz="3600" b="1" cap="all" dirty="0">
              <a:solidFill>
                <a:schemeClr val="bg1"/>
              </a:solidFill>
              <a:latin typeface="+mn-lt"/>
            </a:endParaRPr>
          </a:p>
        </p:txBody>
      </p:sp>
      <p:sp>
        <p:nvSpPr>
          <p:cNvPr id="10" name="Espace réservé du pied de page 4">
            <a:extLst>
              <a:ext uri="{FF2B5EF4-FFF2-40B4-BE49-F238E27FC236}">
                <a16:creationId xmlns:a16="http://schemas.microsoft.com/office/drawing/2014/main" id="{083D5358-52E4-DB46-8798-093EA210A769}"/>
              </a:ext>
            </a:extLst>
          </p:cNvPr>
          <p:cNvSpPr>
            <a:spLocks noGrp="1"/>
          </p:cNvSpPr>
          <p:nvPr>
            <p:ph type="ftr" sz="quarter" idx="11"/>
          </p:nvPr>
        </p:nvSpPr>
        <p:spPr>
          <a:xfrm>
            <a:off x="827891" y="6356349"/>
            <a:ext cx="6685002" cy="365125"/>
          </a:xfrm>
        </p:spPr>
        <p:txBody>
          <a:bodyPr/>
          <a:lstStyle/>
          <a:p>
            <a:pPr algn="l"/>
            <a:r>
              <a:rPr lang="fr-FR" sz="1050" dirty="0">
                <a:solidFill>
                  <a:srgbClr val="00354D"/>
                </a:solidFill>
              </a:rPr>
              <a:t>IREMA – CD 94 – PMI – CPEF – Les addictions liées aux substances psychoactives</a:t>
            </a:r>
          </a:p>
        </p:txBody>
      </p:sp>
      <p:sp>
        <p:nvSpPr>
          <p:cNvPr id="6" name="ZoneTexte 5">
            <a:extLst>
              <a:ext uri="{FF2B5EF4-FFF2-40B4-BE49-F238E27FC236}">
                <a16:creationId xmlns:a16="http://schemas.microsoft.com/office/drawing/2014/main" id="{CE504331-6D78-77EE-F3E8-A58BCA7990F5}"/>
              </a:ext>
            </a:extLst>
          </p:cNvPr>
          <p:cNvSpPr txBox="1"/>
          <p:nvPr/>
        </p:nvSpPr>
        <p:spPr>
          <a:xfrm>
            <a:off x="2654824" y="1640541"/>
            <a:ext cx="6882352" cy="461665"/>
          </a:xfrm>
          <a:prstGeom prst="rect">
            <a:avLst/>
          </a:prstGeom>
          <a:solidFill>
            <a:srgbClr val="FF8363"/>
          </a:solidFill>
        </p:spPr>
        <p:txBody>
          <a:bodyPr wrap="square" rtlCol="0">
            <a:spAutoFit/>
          </a:bodyPr>
          <a:lstStyle/>
          <a:p>
            <a:r>
              <a:rPr lang="fr-FR" sz="2400" dirty="0">
                <a:solidFill>
                  <a:schemeClr val="bg1"/>
                </a:solidFill>
              </a:rPr>
              <a:t>FOCUS SUR LE SYNDROME D’ALCOOLISATION FOETALE</a:t>
            </a:r>
          </a:p>
        </p:txBody>
      </p:sp>
      <p:sp>
        <p:nvSpPr>
          <p:cNvPr id="7" name="ZoneTexte 6">
            <a:extLst>
              <a:ext uri="{FF2B5EF4-FFF2-40B4-BE49-F238E27FC236}">
                <a16:creationId xmlns:a16="http://schemas.microsoft.com/office/drawing/2014/main" id="{BDDEFCC7-7EA0-0611-C35C-1365C48954A4}"/>
              </a:ext>
            </a:extLst>
          </p:cNvPr>
          <p:cNvSpPr txBox="1"/>
          <p:nvPr/>
        </p:nvSpPr>
        <p:spPr>
          <a:xfrm>
            <a:off x="1602742" y="2303930"/>
            <a:ext cx="8928847" cy="3693319"/>
          </a:xfrm>
          <a:prstGeom prst="rect">
            <a:avLst/>
          </a:prstGeom>
          <a:noFill/>
        </p:spPr>
        <p:txBody>
          <a:bodyPr wrap="square" rtlCol="0">
            <a:spAutoFit/>
          </a:bodyPr>
          <a:lstStyle/>
          <a:p>
            <a:r>
              <a:rPr lang="fr-FR" dirty="0">
                <a:solidFill>
                  <a:srgbClr val="00354D"/>
                </a:solidFill>
              </a:rPr>
              <a:t>Le SAF comporte :</a:t>
            </a:r>
          </a:p>
          <a:p>
            <a:pPr marL="285750" indent="-285750">
              <a:buFont typeface="Arial" panose="020B0604020202020204" pitchFamily="34" charset="0"/>
              <a:buChar char="•"/>
            </a:pPr>
            <a:r>
              <a:rPr lang="fr-FR" dirty="0">
                <a:solidFill>
                  <a:srgbClr val="00354D"/>
                </a:solidFill>
              </a:rPr>
              <a:t>Une dysmorphie faciale parfois difficile à mettre en évidence (comprenant des fentes palpébrales raccourcies, un sillon </a:t>
            </a:r>
            <a:r>
              <a:rPr lang="fr-FR" dirty="0" err="1">
                <a:solidFill>
                  <a:srgbClr val="00354D"/>
                </a:solidFill>
              </a:rPr>
              <a:t>naso</a:t>
            </a:r>
            <a:r>
              <a:rPr lang="fr-FR" dirty="0">
                <a:solidFill>
                  <a:srgbClr val="00354D"/>
                </a:solidFill>
              </a:rPr>
              <a:t>-labial lisse, allongé, effacé et une lèvre supérieure mince).</a:t>
            </a:r>
          </a:p>
          <a:p>
            <a:pPr marL="285750" indent="-285750">
              <a:buFont typeface="Arial" panose="020B0604020202020204" pitchFamily="34" charset="0"/>
              <a:buChar char="•"/>
            </a:pPr>
            <a:r>
              <a:rPr lang="fr-FR" dirty="0">
                <a:solidFill>
                  <a:srgbClr val="00354D"/>
                </a:solidFill>
              </a:rPr>
              <a:t>Un retard de croissance non spécifique (taille ou poids ou périmètre crânien) prénatal ou postnatal ou les deux.</a:t>
            </a:r>
          </a:p>
          <a:p>
            <a:pPr marL="285750" indent="-285750">
              <a:buFont typeface="Arial" panose="020B0604020202020204" pitchFamily="34" charset="0"/>
              <a:buChar char="•"/>
            </a:pPr>
            <a:r>
              <a:rPr lang="fr-FR" dirty="0">
                <a:solidFill>
                  <a:srgbClr val="00354D"/>
                </a:solidFill>
              </a:rPr>
              <a:t>Des troubles du développement neurologique s’exprimant :</a:t>
            </a:r>
          </a:p>
          <a:p>
            <a:pPr marL="742950" lvl="1" indent="-285750">
              <a:buFont typeface="Wingdings" panose="05000000000000000000" pitchFamily="2" charset="2"/>
              <a:buChar char="Ø"/>
            </a:pPr>
            <a:r>
              <a:rPr lang="fr-FR" dirty="0">
                <a:solidFill>
                  <a:srgbClr val="00354D"/>
                </a:solidFill>
              </a:rPr>
              <a:t>parfois par un retard mental</a:t>
            </a:r>
          </a:p>
          <a:p>
            <a:pPr marL="742950" lvl="1" indent="-285750">
              <a:buFont typeface="Wingdings" panose="05000000000000000000" pitchFamily="2" charset="2"/>
              <a:buChar char="Ø"/>
            </a:pPr>
            <a:r>
              <a:rPr lang="fr-FR" dirty="0">
                <a:solidFill>
                  <a:srgbClr val="00354D"/>
                </a:solidFill>
              </a:rPr>
              <a:t>plus souvent par des difficultés d’apprentissage (avec troubles de l’attention, de la mémoire, du raisonnement abstrait), des troubles du calcul, des troubles du langage, un déficience sensorielle (surtout visuelle), des troubles du comportement, des troubles des facultés d’adaptation et des conduites sociales, source de difficultés d’insertion sociale.</a:t>
            </a:r>
          </a:p>
        </p:txBody>
      </p:sp>
      <p:sp>
        <p:nvSpPr>
          <p:cNvPr id="3" name="Espace réservé du numéro de diapositive 2">
            <a:extLst>
              <a:ext uri="{FF2B5EF4-FFF2-40B4-BE49-F238E27FC236}">
                <a16:creationId xmlns:a16="http://schemas.microsoft.com/office/drawing/2014/main" id="{AAE45DD0-C6C4-D265-EA00-3CF414B3FCE9}"/>
              </a:ext>
            </a:extLst>
          </p:cNvPr>
          <p:cNvSpPr>
            <a:spLocks noGrp="1"/>
          </p:cNvSpPr>
          <p:nvPr>
            <p:ph type="sldNum" sz="quarter" idx="12"/>
          </p:nvPr>
        </p:nvSpPr>
        <p:spPr/>
        <p:txBody>
          <a:bodyPr/>
          <a:lstStyle/>
          <a:p>
            <a:fld id="{5530D0DC-CD4E-4C8A-B400-1BEAD0156FC1}" type="slidenum">
              <a:rPr lang="fr-FR" smtClean="0"/>
              <a:t>204</a:t>
            </a:fld>
            <a:endParaRPr lang="fr-FR" dirty="0"/>
          </a:p>
        </p:txBody>
      </p:sp>
    </p:spTree>
    <p:extLst>
      <p:ext uri="{BB962C8B-B14F-4D97-AF65-F5344CB8AC3E}">
        <p14:creationId xmlns:p14="http://schemas.microsoft.com/office/powerpoint/2010/main" val="128365793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3. </a:t>
            </a:r>
            <a:r>
              <a:rPr lang="fr-FR" sz="3200" b="1" cap="all" dirty="0">
                <a:solidFill>
                  <a:schemeClr val="bg1"/>
                </a:solidFill>
                <a:latin typeface="+mn-lt"/>
              </a:rPr>
              <a:t>Conséquences sur le développement du fœtus</a:t>
            </a:r>
            <a:endParaRPr lang="fr-FR" sz="3600" b="1" cap="all" dirty="0">
              <a:solidFill>
                <a:schemeClr val="bg1"/>
              </a:solidFill>
              <a:latin typeface="+mn-lt"/>
            </a:endParaRPr>
          </a:p>
        </p:txBody>
      </p:sp>
      <p:sp>
        <p:nvSpPr>
          <p:cNvPr id="10" name="Espace réservé du pied de page 4">
            <a:extLst>
              <a:ext uri="{FF2B5EF4-FFF2-40B4-BE49-F238E27FC236}">
                <a16:creationId xmlns:a16="http://schemas.microsoft.com/office/drawing/2014/main" id="{083D5358-52E4-DB46-8798-093EA210A769}"/>
              </a:ext>
            </a:extLst>
          </p:cNvPr>
          <p:cNvSpPr>
            <a:spLocks noGrp="1"/>
          </p:cNvSpPr>
          <p:nvPr>
            <p:ph type="ftr" sz="quarter" idx="11"/>
          </p:nvPr>
        </p:nvSpPr>
        <p:spPr>
          <a:xfrm>
            <a:off x="827891" y="6356349"/>
            <a:ext cx="6685002" cy="365125"/>
          </a:xfrm>
        </p:spPr>
        <p:txBody>
          <a:bodyPr/>
          <a:lstStyle/>
          <a:p>
            <a:pPr algn="l"/>
            <a:r>
              <a:rPr lang="fr-FR" sz="1050" dirty="0">
                <a:solidFill>
                  <a:srgbClr val="00354D"/>
                </a:solidFill>
              </a:rPr>
              <a:t>IREMA – CD 94 – PMI – CPEF – Les addictions liées aux substances psychoactives</a:t>
            </a:r>
          </a:p>
        </p:txBody>
      </p:sp>
      <p:sp>
        <p:nvSpPr>
          <p:cNvPr id="7" name="ZoneTexte 6">
            <a:extLst>
              <a:ext uri="{FF2B5EF4-FFF2-40B4-BE49-F238E27FC236}">
                <a16:creationId xmlns:a16="http://schemas.microsoft.com/office/drawing/2014/main" id="{BDDEFCC7-7EA0-0611-C35C-1365C48954A4}"/>
              </a:ext>
            </a:extLst>
          </p:cNvPr>
          <p:cNvSpPr txBox="1"/>
          <p:nvPr/>
        </p:nvSpPr>
        <p:spPr>
          <a:xfrm>
            <a:off x="827891" y="1694330"/>
            <a:ext cx="10395922" cy="1477328"/>
          </a:xfrm>
          <a:prstGeom prst="rect">
            <a:avLst/>
          </a:prstGeom>
          <a:noFill/>
        </p:spPr>
        <p:txBody>
          <a:bodyPr wrap="square" rtlCol="0">
            <a:spAutoFit/>
          </a:bodyPr>
          <a:lstStyle/>
          <a:p>
            <a:r>
              <a:rPr lang="fr-FR" b="1" u="sng" dirty="0">
                <a:solidFill>
                  <a:srgbClr val="00354D"/>
                </a:solidFill>
              </a:rPr>
              <a:t>Information complémentaire </a:t>
            </a:r>
          </a:p>
          <a:p>
            <a:pPr algn="just"/>
            <a:endParaRPr lang="fr-FR" dirty="0">
              <a:solidFill>
                <a:srgbClr val="00354D"/>
              </a:solidFill>
            </a:endParaRPr>
          </a:p>
          <a:p>
            <a:pPr algn="just"/>
            <a:r>
              <a:rPr lang="fr-FR" dirty="0">
                <a:solidFill>
                  <a:srgbClr val="00354D"/>
                </a:solidFill>
              </a:rPr>
              <a:t>Orienter, pour une évaluation diagnostique, les parents d’un nouveau-né ou d’un enfant vers un médecin (ou une équipe pluridisciplinaire) formé au diagnostic des troubles du développement – par exemple Centre d’action médico-sociale précoce (CAMPS), lorsque : </a:t>
            </a:r>
          </a:p>
        </p:txBody>
      </p:sp>
      <p:pic>
        <p:nvPicPr>
          <p:cNvPr id="4" name="Image 3" descr="Une image contenant texte&#10;&#10;Description générée automatiquement">
            <a:extLst>
              <a:ext uri="{FF2B5EF4-FFF2-40B4-BE49-F238E27FC236}">
                <a16:creationId xmlns:a16="http://schemas.microsoft.com/office/drawing/2014/main" id="{19AB8D3F-BEF2-A193-D4DA-8F9819F5E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516" y="3367801"/>
            <a:ext cx="10257297" cy="2651152"/>
          </a:xfrm>
          <a:prstGeom prst="rect">
            <a:avLst/>
          </a:prstGeom>
        </p:spPr>
      </p:pic>
      <p:sp>
        <p:nvSpPr>
          <p:cNvPr id="5" name="ZoneTexte 4">
            <a:extLst>
              <a:ext uri="{FF2B5EF4-FFF2-40B4-BE49-F238E27FC236}">
                <a16:creationId xmlns:a16="http://schemas.microsoft.com/office/drawing/2014/main" id="{3FC2587B-4D00-5EEB-4CC8-DEE665B7EA6E}"/>
              </a:ext>
            </a:extLst>
          </p:cNvPr>
          <p:cNvSpPr txBox="1"/>
          <p:nvPr/>
        </p:nvSpPr>
        <p:spPr>
          <a:xfrm>
            <a:off x="966516" y="6079350"/>
            <a:ext cx="2743200" cy="276999"/>
          </a:xfrm>
          <a:prstGeom prst="rect">
            <a:avLst/>
          </a:prstGeom>
          <a:noFill/>
        </p:spPr>
        <p:txBody>
          <a:bodyPr wrap="square" rtlCol="0">
            <a:spAutoFit/>
          </a:bodyPr>
          <a:lstStyle/>
          <a:p>
            <a:r>
              <a:rPr lang="fr-FR" sz="1200" dirty="0">
                <a:solidFill>
                  <a:srgbClr val="00354D"/>
                </a:solidFill>
              </a:rPr>
              <a:t>Extrait de la fiche mémo - TCAF de l’HAS</a:t>
            </a:r>
          </a:p>
        </p:txBody>
      </p:sp>
      <p:sp>
        <p:nvSpPr>
          <p:cNvPr id="3" name="Espace réservé du numéro de diapositive 2">
            <a:extLst>
              <a:ext uri="{FF2B5EF4-FFF2-40B4-BE49-F238E27FC236}">
                <a16:creationId xmlns:a16="http://schemas.microsoft.com/office/drawing/2014/main" id="{15AF09A8-C425-0B6C-5E5D-FA34162874EC}"/>
              </a:ext>
            </a:extLst>
          </p:cNvPr>
          <p:cNvSpPr>
            <a:spLocks noGrp="1"/>
          </p:cNvSpPr>
          <p:nvPr>
            <p:ph type="sldNum" sz="quarter" idx="12"/>
          </p:nvPr>
        </p:nvSpPr>
        <p:spPr/>
        <p:txBody>
          <a:bodyPr/>
          <a:lstStyle/>
          <a:p>
            <a:fld id="{5530D0DC-CD4E-4C8A-B400-1BEAD0156FC1}" type="slidenum">
              <a:rPr lang="fr-FR" smtClean="0"/>
              <a:t>205</a:t>
            </a:fld>
            <a:endParaRPr lang="fr-FR" dirty="0"/>
          </a:p>
        </p:txBody>
      </p:sp>
    </p:spTree>
    <p:extLst>
      <p:ext uri="{BB962C8B-B14F-4D97-AF65-F5344CB8AC3E}">
        <p14:creationId xmlns:p14="http://schemas.microsoft.com/office/powerpoint/2010/main" val="351744501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3. </a:t>
            </a:r>
            <a:r>
              <a:rPr lang="fr-FR" sz="3200" b="1" cap="all" dirty="0">
                <a:solidFill>
                  <a:schemeClr val="bg1"/>
                </a:solidFill>
                <a:latin typeface="+mn-lt"/>
              </a:rPr>
              <a:t>Conséquences sur le développement du fœtus</a:t>
            </a:r>
            <a:endParaRPr lang="fr-FR" sz="3600" b="1" cap="all" dirty="0">
              <a:solidFill>
                <a:schemeClr val="bg1"/>
              </a:solidFill>
              <a:latin typeface="+mn-lt"/>
            </a:endParaRPr>
          </a:p>
        </p:txBody>
      </p:sp>
      <p:sp>
        <p:nvSpPr>
          <p:cNvPr id="10" name="Espace réservé du pied de page 4">
            <a:extLst>
              <a:ext uri="{FF2B5EF4-FFF2-40B4-BE49-F238E27FC236}">
                <a16:creationId xmlns:a16="http://schemas.microsoft.com/office/drawing/2014/main" id="{083D5358-52E4-DB46-8798-093EA210A769}"/>
              </a:ext>
            </a:extLst>
          </p:cNvPr>
          <p:cNvSpPr>
            <a:spLocks noGrp="1"/>
          </p:cNvSpPr>
          <p:nvPr>
            <p:ph type="ftr" sz="quarter" idx="11"/>
          </p:nvPr>
        </p:nvSpPr>
        <p:spPr>
          <a:xfrm>
            <a:off x="827891" y="6356349"/>
            <a:ext cx="6685002" cy="365125"/>
          </a:xfrm>
        </p:spPr>
        <p:txBody>
          <a:bodyPr/>
          <a:lstStyle/>
          <a:p>
            <a:pPr algn="l"/>
            <a:r>
              <a:rPr lang="fr-FR" sz="1050" dirty="0">
                <a:solidFill>
                  <a:srgbClr val="00354D"/>
                </a:solidFill>
              </a:rPr>
              <a:t>IREMA – CD 94 – PMI – CPEF – Les addictions liées aux substances psychoactives</a:t>
            </a:r>
          </a:p>
        </p:txBody>
      </p:sp>
      <p:pic>
        <p:nvPicPr>
          <p:cNvPr id="8" name="Image 7" descr="Une image contenant texte&#10;&#10;Description générée automatiquement">
            <a:extLst>
              <a:ext uri="{FF2B5EF4-FFF2-40B4-BE49-F238E27FC236}">
                <a16:creationId xmlns:a16="http://schemas.microsoft.com/office/drawing/2014/main" id="{975FD99C-CCA9-0972-9E43-11702104E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028" y="1786117"/>
            <a:ext cx="8964276" cy="1381318"/>
          </a:xfrm>
          <a:prstGeom prst="rect">
            <a:avLst/>
          </a:prstGeom>
        </p:spPr>
      </p:pic>
      <p:sp>
        <p:nvSpPr>
          <p:cNvPr id="9" name="ZoneTexte 8">
            <a:extLst>
              <a:ext uri="{FF2B5EF4-FFF2-40B4-BE49-F238E27FC236}">
                <a16:creationId xmlns:a16="http://schemas.microsoft.com/office/drawing/2014/main" id="{4B112D12-EA9F-B767-74A0-254F14DB47D4}"/>
              </a:ext>
            </a:extLst>
          </p:cNvPr>
          <p:cNvSpPr txBox="1"/>
          <p:nvPr/>
        </p:nvSpPr>
        <p:spPr>
          <a:xfrm>
            <a:off x="518983" y="3758480"/>
            <a:ext cx="4297788" cy="646331"/>
          </a:xfrm>
          <a:prstGeom prst="rect">
            <a:avLst/>
          </a:prstGeom>
          <a:solidFill>
            <a:schemeClr val="bg1"/>
          </a:solidFill>
        </p:spPr>
        <p:txBody>
          <a:bodyPr wrap="square" rtlCol="0">
            <a:spAutoFit/>
          </a:bodyPr>
          <a:lstStyle/>
          <a:p>
            <a:r>
              <a:rPr lang="fr-FR" dirty="0">
                <a:solidFill>
                  <a:srgbClr val="00354D"/>
                </a:solidFill>
              </a:rPr>
              <a:t>Santé Publique France conseille Zéro alcool durant la grossesse</a:t>
            </a:r>
          </a:p>
        </p:txBody>
      </p:sp>
      <p:sp>
        <p:nvSpPr>
          <p:cNvPr id="12" name="ZoneTexte 11">
            <a:extLst>
              <a:ext uri="{FF2B5EF4-FFF2-40B4-BE49-F238E27FC236}">
                <a16:creationId xmlns:a16="http://schemas.microsoft.com/office/drawing/2014/main" id="{C635A2AF-F73F-4A3A-D125-D7C733E36560}"/>
              </a:ext>
            </a:extLst>
          </p:cNvPr>
          <p:cNvSpPr txBox="1"/>
          <p:nvPr/>
        </p:nvSpPr>
        <p:spPr>
          <a:xfrm>
            <a:off x="518983" y="4641916"/>
            <a:ext cx="4297788" cy="738664"/>
          </a:xfrm>
          <a:prstGeom prst="rect">
            <a:avLst/>
          </a:prstGeom>
          <a:solidFill>
            <a:schemeClr val="bg1"/>
          </a:solidFill>
        </p:spPr>
        <p:txBody>
          <a:bodyPr wrap="square">
            <a:spAutoFit/>
          </a:bodyPr>
          <a:lstStyle/>
          <a:p>
            <a:r>
              <a:rPr lang="fr-FR" sz="1400" dirty="0">
                <a:solidFill>
                  <a:srgbClr val="4472C4"/>
                </a:solidFill>
              </a:rPr>
              <a:t>https://www.santepubliquefrance.fr/les-actualites/2020/zero-alcool-pendant-la-grossesse-un-message-pour-tous</a:t>
            </a:r>
          </a:p>
        </p:txBody>
      </p:sp>
      <p:pic>
        <p:nvPicPr>
          <p:cNvPr id="14" name="Image 13" descr="Une image contenant texte&#10;&#10;Description générée automatiquement">
            <a:extLst>
              <a:ext uri="{FF2B5EF4-FFF2-40B4-BE49-F238E27FC236}">
                <a16:creationId xmlns:a16="http://schemas.microsoft.com/office/drawing/2014/main" id="{E6B99D31-31E2-CBBB-2973-3AE47F8C1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656" y="3429000"/>
            <a:ext cx="5306165" cy="2381582"/>
          </a:xfrm>
          <a:prstGeom prst="rect">
            <a:avLst/>
          </a:prstGeom>
        </p:spPr>
      </p:pic>
      <p:sp>
        <p:nvSpPr>
          <p:cNvPr id="15" name="ZoneTexte 14">
            <a:extLst>
              <a:ext uri="{FF2B5EF4-FFF2-40B4-BE49-F238E27FC236}">
                <a16:creationId xmlns:a16="http://schemas.microsoft.com/office/drawing/2014/main" id="{986E8152-492A-400C-0455-B0BF80FC6BC0}"/>
              </a:ext>
            </a:extLst>
          </p:cNvPr>
          <p:cNvSpPr txBox="1"/>
          <p:nvPr/>
        </p:nvSpPr>
        <p:spPr>
          <a:xfrm>
            <a:off x="1585028" y="3208597"/>
            <a:ext cx="2743200" cy="276999"/>
          </a:xfrm>
          <a:prstGeom prst="rect">
            <a:avLst/>
          </a:prstGeom>
          <a:noFill/>
        </p:spPr>
        <p:txBody>
          <a:bodyPr wrap="square" rtlCol="0">
            <a:spAutoFit/>
          </a:bodyPr>
          <a:lstStyle/>
          <a:p>
            <a:r>
              <a:rPr lang="fr-FR" sz="1200" dirty="0">
                <a:solidFill>
                  <a:srgbClr val="00354D"/>
                </a:solidFill>
              </a:rPr>
              <a:t>Extrait de la fiche mémo - TCAF de l’HAS</a:t>
            </a:r>
          </a:p>
        </p:txBody>
      </p:sp>
      <p:sp>
        <p:nvSpPr>
          <p:cNvPr id="3" name="Espace réservé du numéro de diapositive 2">
            <a:extLst>
              <a:ext uri="{FF2B5EF4-FFF2-40B4-BE49-F238E27FC236}">
                <a16:creationId xmlns:a16="http://schemas.microsoft.com/office/drawing/2014/main" id="{C764DDA9-64A5-93B7-3889-CA1AF3FD8416}"/>
              </a:ext>
            </a:extLst>
          </p:cNvPr>
          <p:cNvSpPr>
            <a:spLocks noGrp="1"/>
          </p:cNvSpPr>
          <p:nvPr>
            <p:ph type="sldNum" sz="quarter" idx="12"/>
          </p:nvPr>
        </p:nvSpPr>
        <p:spPr/>
        <p:txBody>
          <a:bodyPr/>
          <a:lstStyle/>
          <a:p>
            <a:fld id="{5530D0DC-CD4E-4C8A-B400-1BEAD0156FC1}" type="slidenum">
              <a:rPr lang="fr-FR" smtClean="0"/>
              <a:t>206</a:t>
            </a:fld>
            <a:endParaRPr lang="fr-FR" dirty="0"/>
          </a:p>
        </p:txBody>
      </p:sp>
    </p:spTree>
    <p:extLst>
      <p:ext uri="{BB962C8B-B14F-4D97-AF65-F5344CB8AC3E}">
        <p14:creationId xmlns:p14="http://schemas.microsoft.com/office/powerpoint/2010/main" val="7851101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3. </a:t>
            </a:r>
            <a:r>
              <a:rPr lang="fr-FR" sz="3200" b="1" cap="all" dirty="0">
                <a:solidFill>
                  <a:schemeClr val="bg1"/>
                </a:solidFill>
                <a:latin typeface="+mn-lt"/>
              </a:rPr>
              <a:t>Conséquences sur le développement du fœtus</a:t>
            </a:r>
            <a:endParaRPr lang="fr-FR" sz="3600" b="1" cap="all" dirty="0">
              <a:solidFill>
                <a:schemeClr val="bg1"/>
              </a:solidFill>
              <a:latin typeface="+mn-lt"/>
            </a:endParaRPr>
          </a:p>
        </p:txBody>
      </p:sp>
      <p:sp>
        <p:nvSpPr>
          <p:cNvPr id="10" name="Espace réservé du pied de page 4">
            <a:extLst>
              <a:ext uri="{FF2B5EF4-FFF2-40B4-BE49-F238E27FC236}">
                <a16:creationId xmlns:a16="http://schemas.microsoft.com/office/drawing/2014/main" id="{083D5358-52E4-DB46-8798-093EA210A769}"/>
              </a:ext>
            </a:extLst>
          </p:cNvPr>
          <p:cNvSpPr>
            <a:spLocks noGrp="1"/>
          </p:cNvSpPr>
          <p:nvPr>
            <p:ph type="ftr" sz="quarter" idx="11"/>
          </p:nvPr>
        </p:nvSpPr>
        <p:spPr>
          <a:xfrm>
            <a:off x="827891" y="6356349"/>
            <a:ext cx="6685002" cy="365125"/>
          </a:xfrm>
        </p:spPr>
        <p:txBody>
          <a:bodyPr/>
          <a:lstStyle/>
          <a:p>
            <a:pPr algn="l"/>
            <a:r>
              <a:rPr lang="fr-FR" sz="1050" dirty="0">
                <a:solidFill>
                  <a:srgbClr val="00354D"/>
                </a:solidFill>
              </a:rPr>
              <a:t>IREMA – CD 94 – PMI – CPEF – Les addictions liées aux substances psychoactives</a:t>
            </a:r>
          </a:p>
        </p:txBody>
      </p:sp>
      <p:sp>
        <p:nvSpPr>
          <p:cNvPr id="6" name="ZoneTexte 5">
            <a:extLst>
              <a:ext uri="{FF2B5EF4-FFF2-40B4-BE49-F238E27FC236}">
                <a16:creationId xmlns:a16="http://schemas.microsoft.com/office/drawing/2014/main" id="{CE504331-6D78-77EE-F3E8-A58BCA7990F5}"/>
              </a:ext>
            </a:extLst>
          </p:cNvPr>
          <p:cNvSpPr txBox="1"/>
          <p:nvPr/>
        </p:nvSpPr>
        <p:spPr>
          <a:xfrm>
            <a:off x="2654824" y="1631114"/>
            <a:ext cx="6882352" cy="461665"/>
          </a:xfrm>
          <a:prstGeom prst="rect">
            <a:avLst/>
          </a:prstGeom>
          <a:gradFill flip="none" rotWithShape="1">
            <a:gsLst>
              <a:gs pos="0">
                <a:srgbClr val="FF8363">
                  <a:tint val="66000"/>
                  <a:satMod val="160000"/>
                </a:srgbClr>
              </a:gs>
              <a:gs pos="50000">
                <a:srgbClr val="FF8363">
                  <a:tint val="44500"/>
                  <a:satMod val="160000"/>
                </a:srgbClr>
              </a:gs>
              <a:gs pos="100000">
                <a:srgbClr val="FF8363">
                  <a:tint val="23500"/>
                  <a:satMod val="160000"/>
                </a:srgbClr>
              </a:gs>
            </a:gsLst>
            <a:path path="circle">
              <a:fillToRect t="100000" r="100000"/>
            </a:path>
            <a:tileRect l="-100000" b="-100000"/>
          </a:gradFill>
        </p:spPr>
        <p:txBody>
          <a:bodyPr wrap="square" rtlCol="0">
            <a:spAutoFit/>
          </a:bodyPr>
          <a:lstStyle/>
          <a:p>
            <a:pPr algn="ctr"/>
            <a:r>
              <a:rPr lang="fr-FR" sz="2400" dirty="0">
                <a:solidFill>
                  <a:srgbClr val="00354D"/>
                </a:solidFill>
              </a:rPr>
              <a:t>GROSSESSE ET TABAC</a:t>
            </a:r>
          </a:p>
        </p:txBody>
      </p:sp>
      <p:sp>
        <p:nvSpPr>
          <p:cNvPr id="3" name="Espace réservé du numéro de diapositive 2">
            <a:extLst>
              <a:ext uri="{FF2B5EF4-FFF2-40B4-BE49-F238E27FC236}">
                <a16:creationId xmlns:a16="http://schemas.microsoft.com/office/drawing/2014/main" id="{AAE45DD0-C6C4-D265-EA00-3CF414B3FCE9}"/>
              </a:ext>
            </a:extLst>
          </p:cNvPr>
          <p:cNvSpPr>
            <a:spLocks noGrp="1"/>
          </p:cNvSpPr>
          <p:nvPr>
            <p:ph type="sldNum" sz="quarter" idx="12"/>
          </p:nvPr>
        </p:nvSpPr>
        <p:spPr/>
        <p:txBody>
          <a:bodyPr/>
          <a:lstStyle/>
          <a:p>
            <a:fld id="{5530D0DC-CD4E-4C8A-B400-1BEAD0156FC1}" type="slidenum">
              <a:rPr lang="fr-FR" smtClean="0"/>
              <a:t>207</a:t>
            </a:fld>
            <a:endParaRPr lang="fr-FR" dirty="0"/>
          </a:p>
        </p:txBody>
      </p:sp>
      <p:pic>
        <p:nvPicPr>
          <p:cNvPr id="5" name="Image 4">
            <a:extLst>
              <a:ext uri="{FF2B5EF4-FFF2-40B4-BE49-F238E27FC236}">
                <a16:creationId xmlns:a16="http://schemas.microsoft.com/office/drawing/2014/main" id="{68780E01-3831-1483-710D-0AE700D2E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89" y="2210897"/>
            <a:ext cx="2175435" cy="2940588"/>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9ADABC45-06DB-1595-4A31-79E00DFDB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565" y="2340408"/>
            <a:ext cx="5687219" cy="2886478"/>
          </a:xfrm>
          <a:prstGeom prst="rect">
            <a:avLst/>
          </a:prstGeom>
        </p:spPr>
      </p:pic>
      <p:sp>
        <p:nvSpPr>
          <p:cNvPr id="13" name="ZoneTexte 12">
            <a:extLst>
              <a:ext uri="{FF2B5EF4-FFF2-40B4-BE49-F238E27FC236}">
                <a16:creationId xmlns:a16="http://schemas.microsoft.com/office/drawing/2014/main" id="{16DEA5C9-00C4-01AD-C836-AC020845E348}"/>
              </a:ext>
            </a:extLst>
          </p:cNvPr>
          <p:cNvSpPr txBox="1"/>
          <p:nvPr/>
        </p:nvSpPr>
        <p:spPr>
          <a:xfrm>
            <a:off x="205218" y="5284124"/>
            <a:ext cx="3649606" cy="954107"/>
          </a:xfrm>
          <a:prstGeom prst="rect">
            <a:avLst/>
          </a:prstGeom>
          <a:noFill/>
        </p:spPr>
        <p:txBody>
          <a:bodyPr wrap="square">
            <a:spAutoFit/>
          </a:bodyPr>
          <a:lstStyle/>
          <a:p>
            <a:r>
              <a:rPr lang="fr-FR" sz="1400" dirty="0">
                <a:solidFill>
                  <a:srgbClr val="00354D"/>
                </a:solidFill>
              </a:rPr>
              <a:t>BONNET N., BOUYAHI M., BROUILLET E., </a:t>
            </a:r>
            <a:r>
              <a:rPr lang="fr-FR" sz="1400" i="1" dirty="0">
                <a:solidFill>
                  <a:srgbClr val="00354D"/>
                </a:solidFill>
              </a:rPr>
              <a:t>Prévention du tabagisme et accompagnement au sevrage chez la femme</a:t>
            </a:r>
            <a:r>
              <a:rPr lang="fr-FR" sz="1400" dirty="0">
                <a:solidFill>
                  <a:srgbClr val="00354D"/>
                </a:solidFill>
              </a:rPr>
              <a:t>, Paris, RESPADD, avril 2021, 56 pages.</a:t>
            </a:r>
          </a:p>
        </p:txBody>
      </p:sp>
    </p:spTree>
    <p:extLst>
      <p:ext uri="{BB962C8B-B14F-4D97-AF65-F5344CB8AC3E}">
        <p14:creationId xmlns:p14="http://schemas.microsoft.com/office/powerpoint/2010/main" val="103194793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3. </a:t>
            </a:r>
            <a:r>
              <a:rPr lang="fr-FR" sz="3200" b="1" cap="all" dirty="0">
                <a:solidFill>
                  <a:schemeClr val="bg1"/>
                </a:solidFill>
                <a:latin typeface="+mn-lt"/>
              </a:rPr>
              <a:t>Conséquences sur le développement du fœtus</a:t>
            </a:r>
            <a:endParaRPr lang="fr-FR" sz="3600" b="1" cap="all" dirty="0">
              <a:solidFill>
                <a:schemeClr val="bg1"/>
              </a:solidFill>
              <a:latin typeface="+mn-lt"/>
            </a:endParaRPr>
          </a:p>
        </p:txBody>
      </p:sp>
      <p:sp>
        <p:nvSpPr>
          <p:cNvPr id="10" name="Espace réservé du pied de page 4">
            <a:extLst>
              <a:ext uri="{FF2B5EF4-FFF2-40B4-BE49-F238E27FC236}">
                <a16:creationId xmlns:a16="http://schemas.microsoft.com/office/drawing/2014/main" id="{083D5358-52E4-DB46-8798-093EA210A769}"/>
              </a:ext>
            </a:extLst>
          </p:cNvPr>
          <p:cNvSpPr>
            <a:spLocks noGrp="1"/>
          </p:cNvSpPr>
          <p:nvPr>
            <p:ph type="ftr" sz="quarter" idx="11"/>
          </p:nvPr>
        </p:nvSpPr>
        <p:spPr>
          <a:xfrm>
            <a:off x="827891" y="6356349"/>
            <a:ext cx="6685002" cy="365125"/>
          </a:xfrm>
        </p:spPr>
        <p:txBody>
          <a:bodyPr/>
          <a:lstStyle/>
          <a:p>
            <a:pPr algn="l"/>
            <a:r>
              <a:rPr lang="fr-FR" sz="1050" dirty="0">
                <a:solidFill>
                  <a:srgbClr val="00354D"/>
                </a:solidFill>
              </a:rPr>
              <a:t>IREMA – CD 94 – PMI – CPEF – Les addictions liées aux substances psychoactives</a:t>
            </a:r>
          </a:p>
        </p:txBody>
      </p:sp>
      <p:sp>
        <p:nvSpPr>
          <p:cNvPr id="3" name="Espace réservé du numéro de diapositive 2">
            <a:extLst>
              <a:ext uri="{FF2B5EF4-FFF2-40B4-BE49-F238E27FC236}">
                <a16:creationId xmlns:a16="http://schemas.microsoft.com/office/drawing/2014/main" id="{AAE45DD0-C6C4-D265-EA00-3CF414B3FCE9}"/>
              </a:ext>
            </a:extLst>
          </p:cNvPr>
          <p:cNvSpPr>
            <a:spLocks noGrp="1"/>
          </p:cNvSpPr>
          <p:nvPr>
            <p:ph type="sldNum" sz="quarter" idx="12"/>
          </p:nvPr>
        </p:nvSpPr>
        <p:spPr/>
        <p:txBody>
          <a:bodyPr/>
          <a:lstStyle/>
          <a:p>
            <a:fld id="{5530D0DC-CD4E-4C8A-B400-1BEAD0156FC1}" type="slidenum">
              <a:rPr lang="fr-FR" smtClean="0"/>
              <a:t>208</a:t>
            </a:fld>
            <a:endParaRPr lang="fr-FR" dirty="0"/>
          </a:p>
        </p:txBody>
      </p:sp>
      <p:pic>
        <p:nvPicPr>
          <p:cNvPr id="11" name="Image 10" descr="Une image contenant texte&#10;&#10;Description générée automatiquement">
            <a:extLst>
              <a:ext uri="{FF2B5EF4-FFF2-40B4-BE49-F238E27FC236}">
                <a16:creationId xmlns:a16="http://schemas.microsoft.com/office/drawing/2014/main" id="{1ABC4A22-4373-9065-A48B-93C97FB48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83" y="1554807"/>
            <a:ext cx="5115639" cy="4124901"/>
          </a:xfrm>
          <a:prstGeom prst="rect">
            <a:avLst/>
          </a:prstGeom>
        </p:spPr>
      </p:pic>
      <p:pic>
        <p:nvPicPr>
          <p:cNvPr id="14" name="Image 13" descr="Une image contenant texte&#10;&#10;Description générée automatiquement">
            <a:extLst>
              <a:ext uri="{FF2B5EF4-FFF2-40B4-BE49-F238E27FC236}">
                <a16:creationId xmlns:a16="http://schemas.microsoft.com/office/drawing/2014/main" id="{07B1DF59-2D80-DE5D-2843-1B9E827D0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591" y="1554807"/>
            <a:ext cx="5058481" cy="2086266"/>
          </a:xfrm>
          <a:prstGeom prst="rect">
            <a:avLst/>
          </a:prstGeom>
        </p:spPr>
      </p:pic>
      <p:pic>
        <p:nvPicPr>
          <p:cNvPr id="16" name="Image 15" descr="Une image contenant texte&#10;&#10;Description générée automatiquement">
            <a:extLst>
              <a:ext uri="{FF2B5EF4-FFF2-40B4-BE49-F238E27FC236}">
                <a16:creationId xmlns:a16="http://schemas.microsoft.com/office/drawing/2014/main" id="{F20F1C69-2393-1D82-2C43-D699C4710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3591" y="3787365"/>
            <a:ext cx="5182323" cy="2934109"/>
          </a:xfrm>
          <a:prstGeom prst="rect">
            <a:avLst/>
          </a:prstGeom>
        </p:spPr>
      </p:pic>
    </p:spTree>
    <p:extLst>
      <p:ext uri="{BB962C8B-B14F-4D97-AF65-F5344CB8AC3E}">
        <p14:creationId xmlns:p14="http://schemas.microsoft.com/office/powerpoint/2010/main" val="153372853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2800" b="1" cap="all" dirty="0">
                <a:solidFill>
                  <a:schemeClr val="bg1"/>
                </a:solidFill>
                <a:latin typeface="+mn-lt"/>
              </a:rPr>
              <a:t>4. Parcours de soin entre périnatalité et addictologie</a:t>
            </a:r>
          </a:p>
        </p:txBody>
      </p:sp>
      <p:sp>
        <p:nvSpPr>
          <p:cNvPr id="10" name="Espace réservé du pied de page 4">
            <a:extLst>
              <a:ext uri="{FF2B5EF4-FFF2-40B4-BE49-F238E27FC236}">
                <a16:creationId xmlns:a16="http://schemas.microsoft.com/office/drawing/2014/main" id="{083D5358-52E4-DB46-8798-093EA210A769}"/>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pic>
        <p:nvPicPr>
          <p:cNvPr id="4" name="Image 3">
            <a:extLst>
              <a:ext uri="{FF2B5EF4-FFF2-40B4-BE49-F238E27FC236}">
                <a16:creationId xmlns:a16="http://schemas.microsoft.com/office/drawing/2014/main" id="{22121FE4-B630-3615-98A7-D4E6FC1E0F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8983" y="1502490"/>
            <a:ext cx="4965075" cy="4965075"/>
          </a:xfrm>
          <a:prstGeom prst="rect">
            <a:avLst/>
          </a:prstGeom>
        </p:spPr>
      </p:pic>
      <p:sp>
        <p:nvSpPr>
          <p:cNvPr id="6" name="Espace réservé du contenu 2">
            <a:extLst>
              <a:ext uri="{FF2B5EF4-FFF2-40B4-BE49-F238E27FC236}">
                <a16:creationId xmlns:a16="http://schemas.microsoft.com/office/drawing/2014/main" id="{F05E61F1-ACD4-6BA2-153F-1DD8248DF072}"/>
              </a:ext>
            </a:extLst>
          </p:cNvPr>
          <p:cNvSpPr txBox="1">
            <a:spLocks/>
          </p:cNvSpPr>
          <p:nvPr/>
        </p:nvSpPr>
        <p:spPr>
          <a:xfrm>
            <a:off x="5941700" y="1762968"/>
            <a:ext cx="5673650" cy="2375399"/>
          </a:xfrm>
          <a:prstGeom prst="rect">
            <a:avLst/>
          </a:prstGeom>
          <a:solidFill>
            <a:srgbClr val="115E7A"/>
          </a:solidFill>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1600"/>
              </a:spcBef>
              <a:buNone/>
            </a:pPr>
            <a:r>
              <a:rPr lang="fr-FR" sz="2400" b="1" dirty="0">
                <a:solidFill>
                  <a:schemeClr val="bg1"/>
                </a:solidFill>
              </a:rPr>
              <a:t>Que connaissez-vous, dans votre département, comme dispositifs spécifiquement dédiés à l’accompagnement de femmes enceintes et jeunes mères faisant usage de substances psychoactives ?</a:t>
            </a:r>
          </a:p>
        </p:txBody>
      </p:sp>
      <p:sp>
        <p:nvSpPr>
          <p:cNvPr id="7" name="Espace réservé du contenu 2">
            <a:extLst>
              <a:ext uri="{FF2B5EF4-FFF2-40B4-BE49-F238E27FC236}">
                <a16:creationId xmlns:a16="http://schemas.microsoft.com/office/drawing/2014/main" id="{B63F633D-3A39-AE10-AD73-D9BFE3DE9E1B}"/>
              </a:ext>
            </a:extLst>
          </p:cNvPr>
          <p:cNvSpPr txBox="1">
            <a:spLocks/>
          </p:cNvSpPr>
          <p:nvPr/>
        </p:nvSpPr>
        <p:spPr>
          <a:xfrm>
            <a:off x="5941700" y="4242380"/>
            <a:ext cx="5673650" cy="2113969"/>
          </a:xfrm>
          <a:prstGeom prst="rect">
            <a:avLst/>
          </a:prstGeom>
          <a:solidFill>
            <a:srgbClr val="115E7A"/>
          </a:solidFill>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1600"/>
              </a:spcBef>
              <a:buNone/>
            </a:pPr>
            <a:r>
              <a:rPr lang="fr-FR" sz="2400" b="1" dirty="0">
                <a:solidFill>
                  <a:schemeClr val="bg1"/>
                </a:solidFill>
              </a:rPr>
              <a:t>Quelles seraient les leviers et les améliorations nécessaires à la collaboration entre PMI – CPEF et dispositifs d’addictologie ? Quels sont vos retours d’expérience ?</a:t>
            </a:r>
          </a:p>
        </p:txBody>
      </p:sp>
      <p:sp>
        <p:nvSpPr>
          <p:cNvPr id="3" name="Espace réservé du numéro de diapositive 2">
            <a:extLst>
              <a:ext uri="{FF2B5EF4-FFF2-40B4-BE49-F238E27FC236}">
                <a16:creationId xmlns:a16="http://schemas.microsoft.com/office/drawing/2014/main" id="{E84BC1F1-A856-6DEB-534A-3B89B3B1E90F}"/>
              </a:ext>
            </a:extLst>
          </p:cNvPr>
          <p:cNvSpPr>
            <a:spLocks noGrp="1"/>
          </p:cNvSpPr>
          <p:nvPr>
            <p:ph type="sldNum" sz="quarter" idx="12"/>
          </p:nvPr>
        </p:nvSpPr>
        <p:spPr/>
        <p:txBody>
          <a:bodyPr/>
          <a:lstStyle/>
          <a:p>
            <a:fld id="{5530D0DC-CD4E-4C8A-B400-1BEAD0156FC1}" type="slidenum">
              <a:rPr lang="fr-FR" smtClean="0"/>
              <a:t>209</a:t>
            </a:fld>
            <a:endParaRPr lang="fr-FR" dirty="0"/>
          </a:p>
        </p:txBody>
      </p:sp>
    </p:spTree>
    <p:extLst>
      <p:ext uri="{BB962C8B-B14F-4D97-AF65-F5344CB8AC3E}">
        <p14:creationId xmlns:p14="http://schemas.microsoft.com/office/powerpoint/2010/main" val="247906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fr-FR" altLang="fr-FR"/>
              <a:t>PRÉAMBULE</a:t>
            </a:r>
          </a:p>
        </p:txBody>
      </p:sp>
      <p:sp>
        <p:nvSpPr>
          <p:cNvPr id="16387" name="Rectangle 3"/>
          <p:cNvSpPr>
            <a:spLocks noGrp="1" noChangeArrowheads="1"/>
          </p:cNvSpPr>
          <p:nvPr>
            <p:ph idx="1"/>
          </p:nvPr>
        </p:nvSpPr>
        <p:spPr/>
        <p:txBody>
          <a:bodyPr>
            <a:normAutofit/>
          </a:bodyPr>
          <a:lstStyle/>
          <a:p>
            <a:pPr marL="273050" indent="-273050" algn="ctr">
              <a:defRPr/>
            </a:pPr>
            <a:r>
              <a:rPr lang="fr-FR" sz="2900" dirty="0">
                <a:latin typeface="+mj-lt"/>
                <a:cs typeface="Andalus" pitchFamily="2" charset="-78"/>
              </a:rPr>
              <a:t>Les produits ne sont pas l’unique cause des troubles individuels ou sociaux repérés par l’usage : l’abstinence n’est pas la solution à tous les problèmes…</a:t>
            </a:r>
          </a:p>
          <a:p>
            <a:pPr marL="273050" indent="-273050" algn="ctr">
              <a:defRPr/>
            </a:pPr>
            <a:endParaRPr lang="fr-FR" sz="2900" dirty="0">
              <a:latin typeface="+mj-lt"/>
              <a:cs typeface="Andalus" pitchFamily="2" charset="-78"/>
            </a:endParaRPr>
          </a:p>
          <a:p>
            <a:pPr marL="273050" indent="-273050" algn="ctr">
              <a:defRPr/>
            </a:pPr>
            <a:r>
              <a:rPr lang="fr-FR" sz="2900" dirty="0">
                <a:latin typeface="+mj-lt"/>
                <a:cs typeface="Andalus" pitchFamily="2" charset="-78"/>
              </a:rPr>
              <a:t>Un usage de </a:t>
            </a:r>
            <a:r>
              <a:rPr lang="fr-FR" sz="2900" dirty="0" err="1">
                <a:latin typeface="+mj-lt"/>
                <a:cs typeface="Andalus" pitchFamily="2" charset="-78"/>
              </a:rPr>
              <a:t>pdts</a:t>
            </a:r>
            <a:r>
              <a:rPr lang="fr-FR" sz="2900" dirty="0">
                <a:latin typeface="+mj-lt"/>
                <a:cs typeface="Andalus" pitchFamily="2" charset="-78"/>
              </a:rPr>
              <a:t> puissants ne fait pas nécessairement </a:t>
            </a:r>
            <a:r>
              <a:rPr lang="fr-FR" sz="2900" dirty="0" err="1">
                <a:latin typeface="+mj-lt"/>
                <a:cs typeface="Andalus" pitchFamily="2" charset="-78"/>
              </a:rPr>
              <a:t>pb</a:t>
            </a:r>
            <a:r>
              <a:rPr lang="fr-FR" sz="2900" dirty="0">
                <a:latin typeface="+mj-lt"/>
                <a:cs typeface="Andalus" pitchFamily="2" charset="-78"/>
              </a:rPr>
              <a:t> et à l’inverse un usage même réduit de certains psychotropes peut être lourd de </a:t>
            </a:r>
            <a:r>
              <a:rPr lang="fr-FR" sz="2900" dirty="0" err="1">
                <a:latin typeface="+mj-lt"/>
                <a:cs typeface="Andalus" pitchFamily="2" charset="-78"/>
              </a:rPr>
              <a:t>csq</a:t>
            </a:r>
            <a:r>
              <a:rPr lang="fr-FR" sz="2900" dirty="0">
                <a:latin typeface="+mj-lt"/>
                <a:cs typeface="Andalus" pitchFamily="2" charset="-78"/>
              </a:rPr>
              <a:t> individuelles ou sociales</a:t>
            </a:r>
          </a:p>
        </p:txBody>
      </p:sp>
    </p:spTree>
    <p:extLst>
      <p:ext uri="{BB962C8B-B14F-4D97-AF65-F5344CB8AC3E}">
        <p14:creationId xmlns:p14="http://schemas.microsoft.com/office/powerpoint/2010/main" val="1407215596"/>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2800" b="1" cap="all" dirty="0">
                <a:solidFill>
                  <a:schemeClr val="bg1"/>
                </a:solidFill>
                <a:latin typeface="+mn-lt"/>
              </a:rPr>
              <a:t>4. Parcours de soin entre périnatalité et addictologie</a:t>
            </a:r>
          </a:p>
        </p:txBody>
      </p:sp>
      <p:sp>
        <p:nvSpPr>
          <p:cNvPr id="10" name="Espace réservé du pied de page 4">
            <a:extLst>
              <a:ext uri="{FF2B5EF4-FFF2-40B4-BE49-F238E27FC236}">
                <a16:creationId xmlns:a16="http://schemas.microsoft.com/office/drawing/2014/main" id="{083D5358-52E4-DB46-8798-093EA210A769}"/>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3" name="ZoneTexte 2">
            <a:extLst>
              <a:ext uri="{FF2B5EF4-FFF2-40B4-BE49-F238E27FC236}">
                <a16:creationId xmlns:a16="http://schemas.microsoft.com/office/drawing/2014/main" id="{5B650744-6137-865D-7220-27E725B27CFE}"/>
              </a:ext>
            </a:extLst>
          </p:cNvPr>
          <p:cNvSpPr txBox="1"/>
          <p:nvPr/>
        </p:nvSpPr>
        <p:spPr>
          <a:xfrm>
            <a:off x="3810000" y="1559859"/>
            <a:ext cx="4571999" cy="461665"/>
          </a:xfrm>
          <a:prstGeom prst="rect">
            <a:avLst/>
          </a:prstGeom>
          <a:noFill/>
        </p:spPr>
        <p:txBody>
          <a:bodyPr wrap="square" rtlCol="0">
            <a:spAutoFit/>
          </a:bodyPr>
          <a:lstStyle/>
          <a:p>
            <a:r>
              <a:rPr lang="fr-FR" sz="2400" b="1" cap="small" dirty="0">
                <a:solidFill>
                  <a:srgbClr val="00354D"/>
                </a:solidFill>
              </a:rPr>
              <a:t>Le parcours de soin en addictologie</a:t>
            </a:r>
          </a:p>
        </p:txBody>
      </p:sp>
      <p:pic>
        <p:nvPicPr>
          <p:cNvPr id="5" name="Image 4">
            <a:extLst>
              <a:ext uri="{FF2B5EF4-FFF2-40B4-BE49-F238E27FC236}">
                <a16:creationId xmlns:a16="http://schemas.microsoft.com/office/drawing/2014/main" id="{0B4488BA-D1B0-ED3A-E403-B87DC9BB7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597" y="2117132"/>
            <a:ext cx="9516803" cy="4239217"/>
          </a:xfrm>
          <a:prstGeom prst="rect">
            <a:avLst/>
          </a:prstGeom>
        </p:spPr>
      </p:pic>
      <p:sp>
        <p:nvSpPr>
          <p:cNvPr id="4" name="Espace réservé du numéro de diapositive 3">
            <a:extLst>
              <a:ext uri="{FF2B5EF4-FFF2-40B4-BE49-F238E27FC236}">
                <a16:creationId xmlns:a16="http://schemas.microsoft.com/office/drawing/2014/main" id="{30622BE7-A55B-D04E-06BD-7BD895F8D301}"/>
              </a:ext>
            </a:extLst>
          </p:cNvPr>
          <p:cNvSpPr>
            <a:spLocks noGrp="1"/>
          </p:cNvSpPr>
          <p:nvPr>
            <p:ph type="sldNum" sz="quarter" idx="12"/>
          </p:nvPr>
        </p:nvSpPr>
        <p:spPr/>
        <p:txBody>
          <a:bodyPr/>
          <a:lstStyle/>
          <a:p>
            <a:fld id="{5530D0DC-CD4E-4C8A-B400-1BEAD0156FC1}" type="slidenum">
              <a:rPr lang="fr-FR" smtClean="0"/>
              <a:t>210</a:t>
            </a:fld>
            <a:endParaRPr lang="fr-FR" dirty="0"/>
          </a:p>
        </p:txBody>
      </p:sp>
    </p:spTree>
    <p:extLst>
      <p:ext uri="{BB962C8B-B14F-4D97-AF65-F5344CB8AC3E}">
        <p14:creationId xmlns:p14="http://schemas.microsoft.com/office/powerpoint/2010/main" val="268893279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a:extLst>
              <a:ext uri="{FF2B5EF4-FFF2-40B4-BE49-F238E27FC236}">
                <a16:creationId xmlns:a16="http://schemas.microsoft.com/office/drawing/2014/main" id="{D1BAFB41-04A0-7EA4-F654-6C3AB1099BF3}"/>
              </a:ext>
            </a:extLst>
          </p:cNvPr>
          <p:cNvSpPr>
            <a:spLocks noGrp="1" noChangeArrowheads="1"/>
          </p:cNvSpPr>
          <p:nvPr>
            <p:ph type="title"/>
          </p:nvPr>
        </p:nvSpPr>
        <p:spPr/>
        <p:txBody>
          <a:bodyPr/>
          <a:lstStyle/>
          <a:p>
            <a:r>
              <a:rPr lang="fr-FR" altLang="fr-FR"/>
              <a:t>Substances illicites et « tératogenèse »</a:t>
            </a:r>
          </a:p>
        </p:txBody>
      </p:sp>
      <p:sp>
        <p:nvSpPr>
          <p:cNvPr id="346115" name="Rectangle 3">
            <a:extLst>
              <a:ext uri="{FF2B5EF4-FFF2-40B4-BE49-F238E27FC236}">
                <a16:creationId xmlns:a16="http://schemas.microsoft.com/office/drawing/2014/main" id="{F05CB0B7-8474-DF83-1CC8-6371FE614D6D}"/>
              </a:ext>
            </a:extLst>
          </p:cNvPr>
          <p:cNvSpPr>
            <a:spLocks noGrp="1" noChangeArrowheads="1"/>
          </p:cNvSpPr>
          <p:nvPr>
            <p:ph type="body" idx="1"/>
          </p:nvPr>
        </p:nvSpPr>
        <p:spPr/>
        <p:txBody>
          <a:bodyPr>
            <a:normAutofit/>
          </a:bodyPr>
          <a:lstStyle/>
          <a:p>
            <a:r>
              <a:rPr lang="fr-FR" altLang="fr-FR" sz="2800" dirty="0"/>
              <a:t>Focus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1C43BD79-BF9B-3BA1-7482-4B08BD3EF9A0}"/>
              </a:ext>
            </a:extLst>
          </p:cNvPr>
          <p:cNvSpPr>
            <a:spLocks noGrp="1" noChangeArrowheads="1"/>
          </p:cNvSpPr>
          <p:nvPr>
            <p:ph type="title"/>
          </p:nvPr>
        </p:nvSpPr>
        <p:spPr/>
        <p:txBody>
          <a:bodyPr/>
          <a:lstStyle/>
          <a:p>
            <a:br>
              <a:rPr lang="fr-FR" altLang="fr-FR" sz="3500"/>
            </a:br>
            <a:r>
              <a:rPr lang="fr-FR" altLang="fr-FR" sz="3500"/>
              <a:t>Nature des risques en fonction du terme de la grossesse</a:t>
            </a:r>
          </a:p>
        </p:txBody>
      </p:sp>
      <p:sp>
        <p:nvSpPr>
          <p:cNvPr id="347139" name="Rectangle 3">
            <a:extLst>
              <a:ext uri="{FF2B5EF4-FFF2-40B4-BE49-F238E27FC236}">
                <a16:creationId xmlns:a16="http://schemas.microsoft.com/office/drawing/2014/main" id="{1E519F69-4263-A326-A64E-626CF717A393}"/>
              </a:ext>
            </a:extLst>
          </p:cNvPr>
          <p:cNvSpPr>
            <a:spLocks noGrp="1" noChangeArrowheads="1"/>
          </p:cNvSpPr>
          <p:nvPr>
            <p:ph type="body" idx="1"/>
          </p:nvPr>
        </p:nvSpPr>
        <p:spPr>
          <a:xfrm>
            <a:off x="725557" y="1719264"/>
            <a:ext cx="9618593" cy="4733925"/>
          </a:xfrm>
        </p:spPr>
        <p:txBody>
          <a:bodyPr/>
          <a:lstStyle/>
          <a:p>
            <a:pPr lvl="1">
              <a:lnSpc>
                <a:spcPct val="90000"/>
              </a:lnSpc>
            </a:pPr>
            <a:r>
              <a:rPr lang="fr-FR" altLang="fr-FR" sz="2100" b="1" u="sng" dirty="0"/>
              <a:t>Risque tératogène</a:t>
            </a:r>
            <a:r>
              <a:rPr lang="fr-FR" altLang="fr-FR" sz="2100" dirty="0"/>
              <a:t>: malformatif au sens classique (</a:t>
            </a:r>
            <a:r>
              <a:rPr lang="fr-FR" altLang="fr-FR" sz="2100" dirty="0" err="1"/>
              <a:t>morphotératogène</a:t>
            </a:r>
            <a:r>
              <a:rPr lang="fr-FR" altLang="fr-FR" sz="2100" dirty="0"/>
              <a:t>). Période à risque: 2 premiers mois.</a:t>
            </a:r>
          </a:p>
          <a:p>
            <a:pPr lvl="1">
              <a:lnSpc>
                <a:spcPct val="90000"/>
              </a:lnSpc>
            </a:pPr>
            <a:endParaRPr lang="fr-FR" altLang="fr-FR" sz="2100" dirty="0"/>
          </a:p>
          <a:p>
            <a:pPr lvl="1">
              <a:lnSpc>
                <a:spcPct val="90000"/>
              </a:lnSpc>
            </a:pPr>
            <a:r>
              <a:rPr lang="fr-FR" altLang="fr-FR" sz="2100" b="1" u="sng" dirty="0"/>
              <a:t>Risque fœtal</a:t>
            </a:r>
            <a:r>
              <a:rPr lang="fr-FR" altLang="fr-FR" sz="2100" u="sng" dirty="0"/>
              <a:t>:</a:t>
            </a:r>
            <a:r>
              <a:rPr lang="fr-FR" altLang="fr-FR" sz="2100" dirty="0"/>
              <a:t> action sur le développement ou la maturation fœtale (</a:t>
            </a:r>
            <a:r>
              <a:rPr lang="fr-FR" altLang="fr-FR" sz="2100" dirty="0" err="1"/>
              <a:t>foetotoxicité</a:t>
            </a:r>
            <a:r>
              <a:rPr lang="fr-FR" altLang="fr-FR" sz="2100" dirty="0"/>
              <a:t>). Période à risque: 7 derniers mois.</a:t>
            </a:r>
          </a:p>
          <a:p>
            <a:pPr lvl="1">
              <a:lnSpc>
                <a:spcPct val="90000"/>
              </a:lnSpc>
            </a:pPr>
            <a:endParaRPr lang="fr-FR" altLang="fr-FR" sz="2100" dirty="0"/>
          </a:p>
          <a:p>
            <a:pPr lvl="1">
              <a:lnSpc>
                <a:spcPct val="90000"/>
              </a:lnSpc>
            </a:pPr>
            <a:r>
              <a:rPr lang="fr-FR" altLang="fr-FR" sz="2100" b="1" u="sng" dirty="0"/>
              <a:t>Risque néonatal</a:t>
            </a:r>
            <a:r>
              <a:rPr lang="fr-FR" altLang="fr-FR" sz="2100" dirty="0"/>
              <a:t>: effet direct du produit administré avant l’accouchement.</a:t>
            </a:r>
          </a:p>
          <a:p>
            <a:pPr lvl="1">
              <a:lnSpc>
                <a:spcPct val="90000"/>
              </a:lnSpc>
              <a:buFont typeface="Wingdings" panose="05000000000000000000" pitchFamily="2" charset="2"/>
              <a:buNone/>
            </a:pPr>
            <a:endParaRPr lang="fr-FR" altLang="fr-FR" sz="2100" dirty="0"/>
          </a:p>
          <a:p>
            <a:pPr lvl="1">
              <a:lnSpc>
                <a:spcPct val="90000"/>
              </a:lnSpc>
            </a:pPr>
            <a:r>
              <a:rPr lang="fr-FR" altLang="fr-FR" sz="2100" b="1" u="sng" dirty="0"/>
              <a:t>Risque à distance</a:t>
            </a:r>
            <a:r>
              <a:rPr lang="fr-FR" altLang="fr-FR" sz="2100" dirty="0"/>
              <a:t>: cancérogenèse, troubles du comportement...Période à risque: toute la grossesse.</a:t>
            </a:r>
          </a:p>
          <a:p>
            <a:pPr lvl="1">
              <a:lnSpc>
                <a:spcPct val="90000"/>
              </a:lnSpc>
            </a:pPr>
            <a:endParaRPr lang="fr-FR" altLang="fr-FR" sz="2100" b="1" u="sng" dirty="0"/>
          </a:p>
          <a:p>
            <a:pPr lvl="1">
              <a:lnSpc>
                <a:spcPct val="90000"/>
              </a:lnSpc>
            </a:pPr>
            <a:r>
              <a:rPr lang="fr-FR" altLang="fr-FR" sz="2100" b="1" u="sng" dirty="0"/>
              <a:t>Ne pas limiter les précautions au seul premier trimestre</a:t>
            </a:r>
            <a:endParaRPr lang="fr-FR" altLang="fr-FR" sz="2100" dirty="0"/>
          </a:p>
          <a:p>
            <a:pPr>
              <a:lnSpc>
                <a:spcPct val="90000"/>
              </a:lnSpc>
            </a:pPr>
            <a:endParaRPr lang="fr-FR" altLang="fr-FR" sz="2200" dirty="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a:extLst>
              <a:ext uri="{FF2B5EF4-FFF2-40B4-BE49-F238E27FC236}">
                <a16:creationId xmlns:a16="http://schemas.microsoft.com/office/drawing/2014/main" id="{F9E8E4FE-CE91-C1F0-CD62-1C05B67522FF}"/>
              </a:ext>
            </a:extLst>
          </p:cNvPr>
          <p:cNvSpPr>
            <a:spLocks noGrp="1" noChangeArrowheads="1"/>
          </p:cNvSpPr>
          <p:nvPr>
            <p:ph type="title"/>
          </p:nvPr>
        </p:nvSpPr>
        <p:spPr/>
        <p:txBody>
          <a:bodyPr/>
          <a:lstStyle/>
          <a:p>
            <a:r>
              <a:rPr lang="fr-FR" altLang="fr-FR"/>
              <a:t>Paramètres placentaires</a:t>
            </a:r>
          </a:p>
        </p:txBody>
      </p:sp>
      <p:sp>
        <p:nvSpPr>
          <p:cNvPr id="363523" name="Rectangle 3">
            <a:extLst>
              <a:ext uri="{FF2B5EF4-FFF2-40B4-BE49-F238E27FC236}">
                <a16:creationId xmlns:a16="http://schemas.microsoft.com/office/drawing/2014/main" id="{4A790451-5352-6277-8446-78641599C87B}"/>
              </a:ext>
            </a:extLst>
          </p:cNvPr>
          <p:cNvSpPr>
            <a:spLocks noGrp="1" noChangeArrowheads="1"/>
          </p:cNvSpPr>
          <p:nvPr>
            <p:ph type="body" idx="1"/>
          </p:nvPr>
        </p:nvSpPr>
        <p:spPr/>
        <p:txBody>
          <a:bodyPr/>
          <a:lstStyle/>
          <a:p>
            <a:pPr>
              <a:buClr>
                <a:schemeClr val="tx1"/>
              </a:buClr>
              <a:buFont typeface="Monotype Sorts" pitchFamily="1" charset="2"/>
              <a:buNone/>
            </a:pPr>
            <a:endParaRPr lang="fr-FR" altLang="fr-FR" sz="1700" dirty="0"/>
          </a:p>
          <a:p>
            <a:r>
              <a:rPr lang="fr-FR" altLang="fr-FR" sz="2000" b="1" dirty="0"/>
              <a:t>Le placenta  n’est pas une barrière</a:t>
            </a:r>
          </a:p>
          <a:p>
            <a:pPr lvl="1"/>
            <a:r>
              <a:rPr lang="fr-FR" altLang="fr-FR" sz="1800" dirty="0"/>
              <a:t>Epaisseur de la membrane de 20 à 2µ</a:t>
            </a:r>
          </a:p>
          <a:p>
            <a:pPr lvl="1"/>
            <a:r>
              <a:rPr lang="fr-FR" altLang="fr-FR" sz="1800" dirty="0"/>
              <a:t>Surface d’échange augmente tout au long de la grossesse</a:t>
            </a:r>
          </a:p>
          <a:p>
            <a:pPr lvl="1"/>
            <a:r>
              <a:rPr lang="fr-FR" altLang="fr-FR" sz="1800" dirty="0"/>
              <a:t>Critères identiques à ceux des autres passages </a:t>
            </a:r>
            <a:r>
              <a:rPr lang="fr-FR" altLang="fr-FR" sz="1800" dirty="0" err="1"/>
              <a:t>transmembranaires:diffusion</a:t>
            </a:r>
            <a:r>
              <a:rPr lang="fr-FR" altLang="fr-FR" sz="1800" dirty="0"/>
              <a:t> simple essentiellement.</a:t>
            </a:r>
          </a:p>
          <a:p>
            <a:pPr lvl="1"/>
            <a:r>
              <a:rPr lang="fr-FR" altLang="fr-FR" sz="1800" dirty="0"/>
              <a:t> Donc le passage augmente avec :</a:t>
            </a:r>
          </a:p>
          <a:p>
            <a:pPr lvl="2"/>
            <a:r>
              <a:rPr lang="fr-FR" altLang="fr-FR" sz="1800" dirty="0"/>
              <a:t>le petit poids moléculaire</a:t>
            </a:r>
          </a:p>
          <a:p>
            <a:pPr lvl="2"/>
            <a:r>
              <a:rPr lang="fr-FR" altLang="fr-FR" sz="1800" dirty="0"/>
              <a:t>le faible degré d’ionisation</a:t>
            </a:r>
          </a:p>
          <a:p>
            <a:pPr lvl="2"/>
            <a:r>
              <a:rPr lang="fr-FR" altLang="fr-FR" sz="1800" dirty="0"/>
              <a:t>la liposolubilité</a:t>
            </a:r>
          </a:p>
          <a:p>
            <a:pPr lvl="2"/>
            <a:r>
              <a:rPr lang="fr-FR" altLang="fr-FR" sz="1800" dirty="0"/>
              <a:t>la vascularisation placentaire</a:t>
            </a:r>
          </a:p>
          <a:p>
            <a:pPr lvl="4"/>
            <a:endParaRPr lang="fr-FR" altLang="fr-FR" sz="1600" dirty="0"/>
          </a:p>
          <a:p>
            <a:r>
              <a:rPr lang="fr-FR" altLang="fr-FR" sz="2000" b="1" dirty="0"/>
              <a:t>Rôle métabolique du placenta est assez limité</a:t>
            </a:r>
          </a:p>
          <a:p>
            <a:pPr>
              <a:buFont typeface="Wingdings" panose="05000000000000000000" pitchFamily="2" charset="2"/>
              <a:buNone/>
            </a:pPr>
            <a:endParaRPr lang="fr-FR" altLang="fr-FR" sz="2000" dirty="0"/>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a:extLst>
              <a:ext uri="{FF2B5EF4-FFF2-40B4-BE49-F238E27FC236}">
                <a16:creationId xmlns:a16="http://schemas.microsoft.com/office/drawing/2014/main" id="{B47F3571-BE09-5FB7-1347-D711223445B0}"/>
              </a:ext>
            </a:extLst>
          </p:cNvPr>
          <p:cNvSpPr>
            <a:spLocks noGrp="1" noChangeArrowheads="1"/>
          </p:cNvSpPr>
          <p:nvPr>
            <p:ph type="title"/>
          </p:nvPr>
        </p:nvSpPr>
        <p:spPr/>
        <p:txBody>
          <a:bodyPr/>
          <a:lstStyle/>
          <a:p>
            <a:r>
              <a:rPr lang="fr-FR" altLang="fr-FR" dirty="0"/>
              <a:t>Cocaïne / crack</a:t>
            </a:r>
          </a:p>
        </p:txBody>
      </p:sp>
      <p:sp>
        <p:nvSpPr>
          <p:cNvPr id="392195" name="Rectangle 3">
            <a:extLst>
              <a:ext uri="{FF2B5EF4-FFF2-40B4-BE49-F238E27FC236}">
                <a16:creationId xmlns:a16="http://schemas.microsoft.com/office/drawing/2014/main" id="{D41E1692-1EA2-CED2-F3AF-7ED71E3847C1}"/>
              </a:ext>
            </a:extLst>
          </p:cNvPr>
          <p:cNvSpPr>
            <a:spLocks noGrp="1" noChangeArrowheads="1"/>
          </p:cNvSpPr>
          <p:nvPr>
            <p:ph type="body" idx="1"/>
          </p:nvPr>
        </p:nvSpPr>
        <p:spPr>
          <a:xfrm>
            <a:off x="1271588" y="1719263"/>
            <a:ext cx="10515600" cy="4411662"/>
          </a:xfrm>
        </p:spPr>
        <p:txBody>
          <a:bodyPr>
            <a:normAutofit/>
          </a:bodyPr>
          <a:lstStyle/>
          <a:p>
            <a:pPr lvl="2"/>
            <a:r>
              <a:rPr lang="fr-FR" altLang="fr-FR" sz="2800" dirty="0"/>
              <a:t>Eviter toute exposition en cours de grossesse </a:t>
            </a:r>
          </a:p>
          <a:p>
            <a:pPr lvl="2"/>
            <a:r>
              <a:rPr lang="fr-FR" altLang="fr-FR" sz="2800" dirty="0"/>
              <a:t>Informer les utilisatrices qui souhaitent être enceintes </a:t>
            </a:r>
          </a:p>
          <a:p>
            <a:pPr lvl="2"/>
            <a:r>
              <a:rPr lang="fr-FR" altLang="fr-FR" sz="2800" dirty="0"/>
              <a:t>Envisager une prise en charge spécifique pour les femmes dépendantes</a:t>
            </a:r>
          </a:p>
          <a:p>
            <a:pPr lvl="2"/>
            <a:r>
              <a:rPr lang="fr-FR" altLang="fr-FR" sz="2800" dirty="0"/>
              <a:t>Explorer les autres consommations possibles (alcool, tabac, cannabis…)</a:t>
            </a:r>
          </a:p>
          <a:p>
            <a:pPr lvl="2"/>
            <a:r>
              <a:rPr lang="fr-FR" altLang="fr-FR" sz="2800" dirty="0"/>
              <a:t>Contrôler sérologies hépatites et HIV</a:t>
            </a:r>
          </a:p>
          <a:p>
            <a:pPr lvl="2"/>
            <a:r>
              <a:rPr lang="fr-FR" altLang="fr-FR" sz="2800" dirty="0"/>
              <a:t>Surveillance échographique sur la face, les appareils urinaire et cardiaque (plus membres, liquide amniotique et RCF)</a:t>
            </a:r>
          </a:p>
          <a:p>
            <a:pPr lvl="2"/>
            <a:r>
              <a:rPr lang="fr-FR" altLang="fr-FR" sz="2800" dirty="0"/>
              <a:t>Prévenir équipe pédiatrique</a:t>
            </a:r>
          </a:p>
          <a:p>
            <a:pPr lvl="2"/>
            <a:endParaRPr lang="fr-FR" altLang="fr-FR" sz="2800" dirty="0"/>
          </a:p>
          <a:p>
            <a:pPr lvl="2"/>
            <a:endParaRPr lang="fr-FR" altLang="fr-FR" sz="2800"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id="{9E169F02-F765-7F75-E2EF-11F86A4DDA28}"/>
              </a:ext>
            </a:extLst>
          </p:cNvPr>
          <p:cNvSpPr>
            <a:spLocks noGrp="1" noChangeArrowheads="1"/>
          </p:cNvSpPr>
          <p:nvPr>
            <p:ph type="title"/>
          </p:nvPr>
        </p:nvSpPr>
        <p:spPr/>
        <p:txBody>
          <a:bodyPr/>
          <a:lstStyle/>
          <a:p>
            <a:r>
              <a:rPr lang="fr-FR" altLang="fr-FR" dirty="0"/>
              <a:t>Cannabis</a:t>
            </a:r>
          </a:p>
        </p:txBody>
      </p:sp>
      <p:sp>
        <p:nvSpPr>
          <p:cNvPr id="376835" name="Rectangle 3">
            <a:extLst>
              <a:ext uri="{FF2B5EF4-FFF2-40B4-BE49-F238E27FC236}">
                <a16:creationId xmlns:a16="http://schemas.microsoft.com/office/drawing/2014/main" id="{1DF26151-5118-0306-83D4-C96A2572874E}"/>
              </a:ext>
            </a:extLst>
          </p:cNvPr>
          <p:cNvSpPr>
            <a:spLocks noGrp="1" noChangeArrowheads="1"/>
          </p:cNvSpPr>
          <p:nvPr>
            <p:ph type="body" idx="1"/>
          </p:nvPr>
        </p:nvSpPr>
        <p:spPr>
          <a:xfrm>
            <a:off x="546652" y="1989139"/>
            <a:ext cx="9664148" cy="4141787"/>
          </a:xfrm>
        </p:spPr>
        <p:txBody>
          <a:bodyPr>
            <a:normAutofit/>
          </a:bodyPr>
          <a:lstStyle/>
          <a:p>
            <a:pPr lvl="1"/>
            <a:r>
              <a:rPr lang="fr-FR" altLang="fr-FR" sz="3200" dirty="0"/>
              <a:t>Pas d’effet malformatif associé à la prise de cannabis</a:t>
            </a:r>
          </a:p>
          <a:p>
            <a:pPr lvl="1"/>
            <a:r>
              <a:rPr lang="fr-FR" altLang="fr-FR" sz="3200" dirty="0"/>
              <a:t>Consommation n’est pas souhaitable en cours de grossesse (effets à distance, association avec du tabac)</a:t>
            </a:r>
          </a:p>
          <a:p>
            <a:pPr lvl="1"/>
            <a:r>
              <a:rPr lang="fr-FR" altLang="fr-FR" sz="3200" dirty="0"/>
              <a:t>Détecter les dépendances</a:t>
            </a:r>
          </a:p>
          <a:p>
            <a:pPr lvl="1"/>
            <a:r>
              <a:rPr lang="fr-FR" altLang="fr-FR" sz="3200" dirty="0"/>
              <a:t>Prise de cannabis déconseillée pendant l’allaitement</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Repérer…?</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280281476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836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3283688" y="2398369"/>
            <a:ext cx="5624623" cy="2061262"/>
          </a:xfrm>
          <a:noFill/>
        </p:spPr>
        <p:txBody>
          <a:bodyPr>
            <a:normAutofit fontScale="90000"/>
          </a:bodyPr>
          <a:lstStyle/>
          <a:p>
            <a:pPr algn="ctr"/>
            <a:r>
              <a:rPr lang="fr-FR" b="1" cap="all" dirty="0">
                <a:solidFill>
                  <a:schemeClr val="bg1"/>
                </a:solidFill>
                <a:latin typeface="+mn-lt"/>
              </a:rPr>
              <a:t>JE VOUS REMERCIE POUR votre attention et VOUS DIS a demain !</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lvl="0" algn="l"/>
            <a:r>
              <a:rPr lang="fr-FR" sz="1100">
                <a:solidFill>
                  <a:schemeClr val="bg1"/>
                </a:solidFill>
              </a:rPr>
              <a:t>IREMA – CD 94 – PMI – CPEF – Les addictions liées aux substances psychoactives</a:t>
            </a:r>
            <a:endParaRPr lang="fr-FR" sz="1100" dirty="0">
              <a:solidFill>
                <a:schemeClr val="bg1"/>
              </a:solidFill>
            </a:endParaRPr>
          </a:p>
        </p:txBody>
      </p:sp>
      <p:sp>
        <p:nvSpPr>
          <p:cNvPr id="3" name="Espace réservé du numéro de diapositive 2">
            <a:extLst>
              <a:ext uri="{FF2B5EF4-FFF2-40B4-BE49-F238E27FC236}">
                <a16:creationId xmlns:a16="http://schemas.microsoft.com/office/drawing/2014/main" id="{59EEADF6-8633-5441-E9C1-06E38A1DC98E}"/>
              </a:ext>
            </a:extLst>
          </p:cNvPr>
          <p:cNvSpPr>
            <a:spLocks noGrp="1"/>
          </p:cNvSpPr>
          <p:nvPr>
            <p:ph type="sldNum" sz="quarter" idx="12"/>
          </p:nvPr>
        </p:nvSpPr>
        <p:spPr/>
        <p:txBody>
          <a:bodyPr/>
          <a:lstStyle/>
          <a:p>
            <a:fld id="{5530D0DC-CD4E-4C8A-B400-1BEAD0156FC1}" type="slidenum">
              <a:rPr lang="fr-FR" smtClean="0"/>
              <a:t>217</a:t>
            </a:fld>
            <a:endParaRPr lang="fr-FR" dirty="0"/>
          </a:p>
        </p:txBody>
      </p:sp>
    </p:spTree>
    <p:extLst>
      <p:ext uri="{BB962C8B-B14F-4D97-AF65-F5344CB8AC3E}">
        <p14:creationId xmlns:p14="http://schemas.microsoft.com/office/powerpoint/2010/main" val="274565607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115E7A"/>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3051550" y="1840879"/>
            <a:ext cx="6096138" cy="1248311"/>
          </a:xfrm>
          <a:solidFill>
            <a:srgbClr val="FF8363"/>
          </a:solidFill>
        </p:spPr>
        <p:txBody>
          <a:bodyPr>
            <a:normAutofit/>
          </a:bodyPr>
          <a:lstStyle/>
          <a:p>
            <a:pPr algn="ctr"/>
            <a:r>
              <a:rPr lang="fr-FR" b="1" cap="all" dirty="0">
                <a:solidFill>
                  <a:schemeClr val="bg1"/>
                </a:solidFill>
                <a:latin typeface="+mn-lt"/>
              </a:rPr>
              <a:t>deuxième JOURNÉE</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white"/>
                </a:solidFill>
                <a:effectLst/>
                <a:uLnTx/>
                <a:uFillTx/>
                <a:ea typeface="+mn-ea"/>
                <a:cs typeface="+mn-cs"/>
              </a:rPr>
              <a:t>IREMA – CD 94 – PMI – CPEF – Les addictions liées aux substances psychoactives</a:t>
            </a:r>
            <a:endParaRPr kumimoji="0" lang="fr-FR" sz="1100" b="0" i="0" u="none" strike="noStrike" kern="1200" cap="none" spc="0" normalizeH="0" baseline="0" noProof="0" dirty="0">
              <a:ln>
                <a:noFill/>
              </a:ln>
              <a:solidFill>
                <a:prstClr val="white"/>
              </a:solidFill>
              <a:effectLst/>
              <a:uLnTx/>
              <a:uFillTx/>
              <a:ea typeface="+mn-ea"/>
              <a:cs typeface="+mn-cs"/>
            </a:endParaRPr>
          </a:p>
        </p:txBody>
      </p:sp>
      <p:sp>
        <p:nvSpPr>
          <p:cNvPr id="12" name="Espace réservé du contenu 2">
            <a:extLst>
              <a:ext uri="{FF2B5EF4-FFF2-40B4-BE49-F238E27FC236}">
                <a16:creationId xmlns:a16="http://schemas.microsoft.com/office/drawing/2014/main" id="{46D8DF4A-880D-F049-A520-A8B3F9DE8452}"/>
              </a:ext>
            </a:extLst>
          </p:cNvPr>
          <p:cNvSpPr>
            <a:spLocks noGrp="1"/>
          </p:cNvSpPr>
          <p:nvPr>
            <p:ph idx="1"/>
          </p:nvPr>
        </p:nvSpPr>
        <p:spPr>
          <a:xfrm>
            <a:off x="838200" y="3300949"/>
            <a:ext cx="10515600" cy="2222801"/>
          </a:xfrm>
        </p:spPr>
        <p:txBody>
          <a:bodyPr anchor="ctr" anchorCtr="0">
            <a:normAutofit/>
          </a:bodyPr>
          <a:lstStyle/>
          <a:p>
            <a:pPr marL="0" indent="0" algn="ctr">
              <a:buNone/>
            </a:pPr>
            <a:r>
              <a:rPr lang="fr-FR" sz="3200" b="1" dirty="0">
                <a:solidFill>
                  <a:schemeClr val="bg1"/>
                </a:solidFill>
              </a:rPr>
              <a:t>REPÉRER LES CONSOMMATIONS À RISQUE ET INTERVENIR DE FAÇON MOTIVATIONNELLE</a:t>
            </a:r>
          </a:p>
        </p:txBody>
      </p:sp>
      <p:sp>
        <p:nvSpPr>
          <p:cNvPr id="3" name="Espace réservé du numéro de diapositive 2">
            <a:extLst>
              <a:ext uri="{FF2B5EF4-FFF2-40B4-BE49-F238E27FC236}">
                <a16:creationId xmlns:a16="http://schemas.microsoft.com/office/drawing/2014/main" id="{5083828C-24E9-0D94-82C1-BDA838C7D618}"/>
              </a:ext>
            </a:extLst>
          </p:cNvPr>
          <p:cNvSpPr>
            <a:spLocks noGrp="1"/>
          </p:cNvSpPr>
          <p:nvPr>
            <p:ph type="sldNum" sz="quarter" idx="12"/>
          </p:nvPr>
        </p:nvSpPr>
        <p:spPr/>
        <p:txBody>
          <a:bodyPr/>
          <a:lstStyle/>
          <a:p>
            <a:fld id="{5530D0DC-CD4E-4C8A-B400-1BEAD0156FC1}" type="slidenum">
              <a:rPr lang="fr-FR" smtClean="0"/>
              <a:t>218</a:t>
            </a:fld>
            <a:endParaRPr lang="fr-FR" dirty="0"/>
          </a:p>
        </p:txBody>
      </p:sp>
    </p:spTree>
    <p:extLst>
      <p:ext uri="{BB962C8B-B14F-4D97-AF65-F5344CB8AC3E}">
        <p14:creationId xmlns:p14="http://schemas.microsoft.com/office/powerpoint/2010/main" val="412873818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790843" y="283926"/>
            <a:ext cx="10515600" cy="969405"/>
          </a:xfrm>
        </p:spPr>
        <p:txBody>
          <a:bodyPr>
            <a:normAutofit/>
          </a:bodyPr>
          <a:lstStyle/>
          <a:p>
            <a:r>
              <a:rPr lang="fr-FR" b="1" cap="all" dirty="0">
                <a:solidFill>
                  <a:srgbClr val="00354D"/>
                </a:solidFill>
                <a:latin typeface="+mn-lt"/>
              </a:rPr>
              <a:t>objectifs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cxnSp>
        <p:nvCxnSpPr>
          <p:cNvPr id="10" name="Straight Connector 9">
            <a:extLst>
              <a:ext uri="{FF2B5EF4-FFF2-40B4-BE49-F238E27FC236}">
                <a16:creationId xmlns:a16="http://schemas.microsoft.com/office/drawing/2014/main" id="{45E8A453-FBE7-8A42-BBFA-B0343818BECC}"/>
              </a:ext>
            </a:extLst>
          </p:cNvPr>
          <p:cNvCxnSpPr/>
          <p:nvPr/>
        </p:nvCxnSpPr>
        <p:spPr>
          <a:xfrm>
            <a:off x="737297" y="468592"/>
            <a:ext cx="0" cy="444844"/>
          </a:xfrm>
          <a:prstGeom prst="line">
            <a:avLst/>
          </a:prstGeom>
          <a:ln w="76200" cmpd="thickThin">
            <a:solidFill>
              <a:srgbClr val="FF8363"/>
            </a:solidFill>
          </a:ln>
        </p:spPr>
        <p:style>
          <a:lnRef idx="1">
            <a:schemeClr val="accent1"/>
          </a:lnRef>
          <a:fillRef idx="0">
            <a:schemeClr val="accent1"/>
          </a:fillRef>
          <a:effectRef idx="0">
            <a:schemeClr val="accent1"/>
          </a:effectRef>
          <a:fontRef idx="minor">
            <a:schemeClr val="tx1"/>
          </a:fontRef>
        </p:style>
      </p:cxn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1236716" y="2218396"/>
            <a:ext cx="9623854" cy="3286893"/>
          </a:xfrm>
        </p:spPr>
        <p:txBody>
          <a:bodyPr>
            <a:normAutofit lnSpcReduction="10000"/>
          </a:bodyPr>
          <a:lstStyle/>
          <a:p>
            <a:pPr marL="0" indent="0" algn="ctr">
              <a:spcBef>
                <a:spcPts val="0"/>
              </a:spcBef>
              <a:buNone/>
            </a:pPr>
            <a:endParaRPr lang="fr-FR" b="1" dirty="0">
              <a:solidFill>
                <a:srgbClr val="00354D"/>
              </a:solidFill>
            </a:endParaRPr>
          </a:p>
          <a:p>
            <a:pPr marL="0" indent="0" algn="ctr">
              <a:spcBef>
                <a:spcPts val="0"/>
              </a:spcBef>
              <a:buNone/>
            </a:pPr>
            <a:r>
              <a:rPr lang="fr-FR" b="1" dirty="0">
                <a:solidFill>
                  <a:srgbClr val="00354D"/>
                </a:solidFill>
              </a:rPr>
              <a:t>Découvrir et s’approprier des outils de repérage et d’évaluation des consommations</a:t>
            </a:r>
          </a:p>
          <a:p>
            <a:pPr marL="0" indent="0" algn="ctr">
              <a:spcBef>
                <a:spcPts val="0"/>
              </a:spcBef>
              <a:buNone/>
            </a:pPr>
            <a:r>
              <a:rPr lang="fr-FR" b="1" dirty="0">
                <a:solidFill>
                  <a:srgbClr val="00354D"/>
                </a:solidFill>
              </a:rPr>
              <a:t>-</a:t>
            </a:r>
          </a:p>
          <a:p>
            <a:pPr marL="0" indent="0" algn="ctr">
              <a:spcBef>
                <a:spcPts val="0"/>
              </a:spcBef>
              <a:buNone/>
            </a:pPr>
            <a:r>
              <a:rPr lang="fr-FR" b="1" dirty="0">
                <a:solidFill>
                  <a:srgbClr val="00354D"/>
                </a:solidFill>
              </a:rPr>
              <a:t>Pouvoir parler des consommations évaluées, transmettre une information et orienter vers les dispositifs spécialisés en addictologie</a:t>
            </a:r>
          </a:p>
          <a:p>
            <a:pPr marL="0" indent="0" algn="ctr">
              <a:spcBef>
                <a:spcPts val="0"/>
              </a:spcBef>
              <a:buNone/>
            </a:pPr>
            <a:r>
              <a:rPr lang="fr-FR" b="1" dirty="0">
                <a:solidFill>
                  <a:srgbClr val="00354D"/>
                </a:solidFill>
              </a:rPr>
              <a:t>-</a:t>
            </a:r>
          </a:p>
          <a:p>
            <a:pPr marL="0" indent="0" algn="ctr">
              <a:spcBef>
                <a:spcPts val="0"/>
              </a:spcBef>
              <a:buNone/>
            </a:pPr>
            <a:r>
              <a:rPr lang="fr-FR" b="1" dirty="0">
                <a:solidFill>
                  <a:srgbClr val="00354D"/>
                </a:solidFill>
              </a:rPr>
              <a:t>Expérimenter les outils</a:t>
            </a:r>
          </a:p>
          <a:p>
            <a:pPr marL="0" indent="0" algn="ctr">
              <a:spcBef>
                <a:spcPts val="0"/>
              </a:spcBef>
              <a:buNone/>
            </a:pPr>
            <a:endParaRPr lang="fr-FR" b="1" dirty="0">
              <a:latin typeface="ITC Avant Garde Gothic Std Demi" panose="020B0602020202020204" pitchFamily="34" charset="77"/>
            </a:endParaRPr>
          </a:p>
        </p:txBody>
      </p:sp>
      <p:sp>
        <p:nvSpPr>
          <p:cNvPr id="3" name="Espace réservé du numéro de diapositive 2">
            <a:extLst>
              <a:ext uri="{FF2B5EF4-FFF2-40B4-BE49-F238E27FC236}">
                <a16:creationId xmlns:a16="http://schemas.microsoft.com/office/drawing/2014/main" id="{AB48F2A7-48C8-70BB-73A7-88F6F32CBFE6}"/>
              </a:ext>
            </a:extLst>
          </p:cNvPr>
          <p:cNvSpPr>
            <a:spLocks noGrp="1"/>
          </p:cNvSpPr>
          <p:nvPr>
            <p:ph type="sldNum" sz="quarter" idx="12"/>
          </p:nvPr>
        </p:nvSpPr>
        <p:spPr/>
        <p:txBody>
          <a:bodyPr/>
          <a:lstStyle/>
          <a:p>
            <a:fld id="{5530D0DC-CD4E-4C8A-B400-1BEAD0156FC1}" type="slidenum">
              <a:rPr lang="fr-FR" smtClean="0"/>
              <a:t>219</a:t>
            </a:fld>
            <a:endParaRPr lang="fr-FR" dirty="0"/>
          </a:p>
        </p:txBody>
      </p:sp>
    </p:spTree>
    <p:extLst>
      <p:ext uri="{BB962C8B-B14F-4D97-AF65-F5344CB8AC3E}">
        <p14:creationId xmlns:p14="http://schemas.microsoft.com/office/powerpoint/2010/main" val="2554933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a:extLst>
              <a:ext uri="{FF2B5EF4-FFF2-40B4-BE49-F238E27FC236}">
                <a16:creationId xmlns:a16="http://schemas.microsoft.com/office/drawing/2014/main" id="{6B8A8EEA-DB2B-5774-BF9E-EE2EC7447E38}"/>
              </a:ext>
            </a:extLst>
          </p:cNvPr>
          <p:cNvSpPr>
            <a:spLocks noGrp="1"/>
          </p:cNvSpPr>
          <p:nvPr>
            <p:ph type="title"/>
          </p:nvPr>
        </p:nvSpPr>
        <p:spPr/>
        <p:txBody>
          <a:bodyPr/>
          <a:lstStyle/>
          <a:p>
            <a:endParaRPr lang="fr-FR" altLang="fr-FR"/>
          </a:p>
        </p:txBody>
      </p:sp>
      <p:sp>
        <p:nvSpPr>
          <p:cNvPr id="15363" name="Espace réservé du contenu 2">
            <a:extLst>
              <a:ext uri="{FF2B5EF4-FFF2-40B4-BE49-F238E27FC236}">
                <a16:creationId xmlns:a16="http://schemas.microsoft.com/office/drawing/2014/main" id="{45EAEDDA-1E40-E18B-1812-9639FD81EFE1}"/>
              </a:ext>
            </a:extLst>
          </p:cNvPr>
          <p:cNvSpPr>
            <a:spLocks noGrp="1"/>
          </p:cNvSpPr>
          <p:nvPr>
            <p:ph idx="1"/>
          </p:nvPr>
        </p:nvSpPr>
        <p:spPr/>
        <p:txBody>
          <a:bodyPr/>
          <a:lstStyle/>
          <a:p>
            <a:pPr>
              <a:buFontTx/>
              <a:buChar char="•"/>
            </a:pPr>
            <a:r>
              <a:rPr lang="fr-FR" altLang="fr-FR"/>
              <a:t>Certaines drogues sont permises, d’autres non.  </a:t>
            </a:r>
            <a:r>
              <a:rPr lang="fr-FR" altLang="fr-FR">
                <a:solidFill>
                  <a:srgbClr val="FF0000"/>
                </a:solidFill>
              </a:rPr>
              <a:t>Mais toutes sont disponibles.</a:t>
            </a:r>
          </a:p>
          <a:p>
            <a:pPr>
              <a:buFontTx/>
              <a:buChar char="•"/>
            </a:pPr>
            <a:endParaRPr lang="fr-FR" altLang="fr-FR"/>
          </a:p>
          <a:p>
            <a:pPr>
              <a:buFontTx/>
              <a:buChar char="•"/>
            </a:pPr>
            <a:r>
              <a:rPr lang="fr-FR" altLang="fr-FR"/>
              <a:t>Certaines drogues sont reconnues comme dangereuses, d’autres beaucoup moins, </a:t>
            </a:r>
            <a:r>
              <a:rPr lang="fr-FR" altLang="fr-FR">
                <a:solidFill>
                  <a:srgbClr val="FF0000"/>
                </a:solidFill>
              </a:rPr>
              <a:t>mais presque toutes sont accessibles.</a:t>
            </a:r>
          </a:p>
          <a:p>
            <a:pPr>
              <a:buFontTx/>
              <a:buChar char="•"/>
            </a:pPr>
            <a:endParaRPr lang="fr-FR" altLang="fr-FR"/>
          </a:p>
          <a:p>
            <a:pPr>
              <a:buFontTx/>
              <a:buChar char="•"/>
            </a:pPr>
            <a:r>
              <a:rPr lang="fr-FR" altLang="fr-FR"/>
              <a:t>Certains comportements sont illégaux, d’autres sont tolérés, </a:t>
            </a:r>
            <a:r>
              <a:rPr lang="fr-FR" altLang="fr-FR">
                <a:solidFill>
                  <a:srgbClr val="FF0000"/>
                </a:solidFill>
              </a:rPr>
              <a:t>mais l’important est de ne pas se faire prendre</a:t>
            </a:r>
            <a:r>
              <a:rPr lang="fr-FR" altLang="fr-FR"/>
              <a:t>.</a:t>
            </a:r>
          </a:p>
          <a:p>
            <a:endParaRPr lang="fr-FR" altLang="fr-FR"/>
          </a:p>
        </p:txBody>
      </p:sp>
      <p:sp>
        <p:nvSpPr>
          <p:cNvPr id="15364" name="Espace réservé du pied de page 3">
            <a:extLst>
              <a:ext uri="{FF2B5EF4-FFF2-40B4-BE49-F238E27FC236}">
                <a16:creationId xmlns:a16="http://schemas.microsoft.com/office/drawing/2014/main" id="{642B7C9B-93EF-A11A-8CE6-EACD46425B28}"/>
              </a:ext>
            </a:extLst>
          </p:cNvPr>
          <p:cNvSpPr>
            <a:spLocks noGrp="1"/>
          </p:cNvSpPr>
          <p:nvPr>
            <p:ph type="ftr" sz="quarter" idx="10"/>
          </p:nvPr>
        </p:nvSpPr>
        <p:spPr/>
        <p:txBody>
          <a:bodyPr/>
          <a:lstStyle/>
          <a:p>
            <a:pPr fontAlgn="base">
              <a:spcAft>
                <a:spcPct val="0"/>
              </a:spcAft>
              <a:defRPr/>
            </a:pPr>
            <a:endParaRPr lang="fr-FR"/>
          </a:p>
        </p:txBody>
      </p:sp>
      <p:sp>
        <p:nvSpPr>
          <p:cNvPr id="15365" name="Espace réservé du numéro de diapositive 4">
            <a:extLst>
              <a:ext uri="{FF2B5EF4-FFF2-40B4-BE49-F238E27FC236}">
                <a16:creationId xmlns:a16="http://schemas.microsoft.com/office/drawing/2014/main" id="{D8AAA2C3-5E2F-C9ED-4F99-6653D9EDE7CB}"/>
              </a:ext>
            </a:extLst>
          </p:cNvPr>
          <p:cNvSpPr>
            <a:spLocks noGrp="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76C05D-4086-4DE3-9F1A-E9C65A0365AD}" type="slidenum">
              <a:rPr lang="fr-FR" altLang="fr-FR">
                <a:solidFill>
                  <a:srgbClr val="FFFFFF"/>
                </a:solidFill>
              </a:rPr>
              <a:pPr eaLnBrk="1" hangingPunct="1"/>
              <a:t>22</a:t>
            </a:fld>
            <a:endParaRPr lang="fr-FR" altLang="fr-FR">
              <a:solidFill>
                <a:srgbClr val="FFFFFF"/>
              </a:solidFill>
            </a:endParaRPr>
          </a:p>
        </p:txBody>
      </p:sp>
      <p:sp>
        <p:nvSpPr>
          <p:cNvPr id="15366" name="Espace réservé de la date 5">
            <a:extLst>
              <a:ext uri="{FF2B5EF4-FFF2-40B4-BE49-F238E27FC236}">
                <a16:creationId xmlns:a16="http://schemas.microsoft.com/office/drawing/2014/main" id="{FC2667B1-1E99-67DC-18F0-38E722864D6E}"/>
              </a:ext>
            </a:extLst>
          </p:cNvPr>
          <p:cNvSpPr>
            <a:spLocks noGrp="1"/>
          </p:cNvSpPr>
          <p:nvPr>
            <p:ph type="dt" sz="quarter" idx="12"/>
          </p:nvPr>
        </p:nvSpPr>
        <p:spPr/>
        <p:txBody>
          <a:bodyPr/>
          <a:lstStyle/>
          <a:p>
            <a:pPr fontAlgn="base">
              <a:spcAft>
                <a:spcPct val="0"/>
              </a:spcAft>
              <a:defRPr/>
            </a:pPr>
            <a:endParaRPr lang="en-GB"/>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790843" y="283926"/>
            <a:ext cx="10515600" cy="969405"/>
          </a:xfrm>
        </p:spPr>
        <p:txBody>
          <a:bodyPr>
            <a:normAutofit/>
          </a:bodyPr>
          <a:lstStyle/>
          <a:p>
            <a:r>
              <a:rPr lang="fr-FR" b="1" cap="all" dirty="0">
                <a:solidFill>
                  <a:srgbClr val="00354D"/>
                </a:solidFill>
                <a:latin typeface="+mn-lt"/>
              </a:rPr>
              <a:t>plan</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cxnSp>
        <p:nvCxnSpPr>
          <p:cNvPr id="10" name="Straight Connector 9">
            <a:extLst>
              <a:ext uri="{FF2B5EF4-FFF2-40B4-BE49-F238E27FC236}">
                <a16:creationId xmlns:a16="http://schemas.microsoft.com/office/drawing/2014/main" id="{45E8A453-FBE7-8A42-BBFA-B0343818BECC}"/>
              </a:ext>
            </a:extLst>
          </p:cNvPr>
          <p:cNvCxnSpPr/>
          <p:nvPr/>
        </p:nvCxnSpPr>
        <p:spPr>
          <a:xfrm>
            <a:off x="737297" y="468592"/>
            <a:ext cx="0" cy="444844"/>
          </a:xfrm>
          <a:prstGeom prst="line">
            <a:avLst/>
          </a:prstGeom>
          <a:ln w="76200" cmpd="thickThin">
            <a:solidFill>
              <a:srgbClr val="FF8363"/>
            </a:solidFill>
          </a:ln>
        </p:spPr>
        <p:style>
          <a:lnRef idx="1">
            <a:schemeClr val="accent1"/>
          </a:lnRef>
          <a:fillRef idx="0">
            <a:schemeClr val="accent1"/>
          </a:fillRef>
          <a:effectRef idx="0">
            <a:schemeClr val="accent1"/>
          </a:effectRef>
          <a:fontRef idx="minor">
            <a:schemeClr val="tx1"/>
          </a:fontRef>
        </p:style>
      </p:cxn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827891" y="2075936"/>
            <a:ext cx="10525909" cy="3282448"/>
          </a:xfrm>
        </p:spPr>
        <p:txBody>
          <a:bodyPr>
            <a:normAutofit/>
          </a:bodyPr>
          <a:lstStyle/>
          <a:p>
            <a:pPr marL="457200" indent="-457200">
              <a:spcBef>
                <a:spcPts val="1600"/>
              </a:spcBef>
              <a:buFont typeface="+mj-lt"/>
              <a:buAutoNum type="arabicPeriod"/>
            </a:pPr>
            <a:r>
              <a:rPr lang="fr-FR" sz="2400" b="1" dirty="0">
                <a:solidFill>
                  <a:srgbClr val="00354D"/>
                </a:solidFill>
              </a:rPr>
              <a:t>LE REPÉRAGE PRÉCOCE ET L’INTERVENTION BRÈVE (RPIB)</a:t>
            </a:r>
          </a:p>
          <a:p>
            <a:pPr marL="457200" indent="-457200">
              <a:spcBef>
                <a:spcPts val="1600"/>
              </a:spcBef>
              <a:buFont typeface="+mj-lt"/>
              <a:buAutoNum type="arabicPeriod"/>
            </a:pPr>
            <a:r>
              <a:rPr lang="fr-FR" sz="2400" b="1" dirty="0">
                <a:solidFill>
                  <a:srgbClr val="00354D"/>
                </a:solidFill>
              </a:rPr>
              <a:t>LE REPÉRAGE PRÉCOCE</a:t>
            </a:r>
          </a:p>
          <a:p>
            <a:pPr marL="457200" indent="-457200">
              <a:spcBef>
                <a:spcPts val="1600"/>
              </a:spcBef>
              <a:buFont typeface="+mj-lt"/>
              <a:buAutoNum type="arabicPeriod"/>
            </a:pPr>
            <a:r>
              <a:rPr lang="fr-FR" sz="2400" b="1" dirty="0">
                <a:solidFill>
                  <a:srgbClr val="00354D"/>
                </a:solidFill>
              </a:rPr>
              <a:t>L’INTERVENTION BRÈVE</a:t>
            </a:r>
          </a:p>
          <a:p>
            <a:pPr marL="457200" indent="-457200">
              <a:spcBef>
                <a:spcPts val="1600"/>
              </a:spcBef>
              <a:buFont typeface="+mj-lt"/>
              <a:buAutoNum type="arabicPeriod"/>
            </a:pPr>
            <a:r>
              <a:rPr lang="fr-FR" sz="2400" b="1" dirty="0">
                <a:solidFill>
                  <a:srgbClr val="00354D"/>
                </a:solidFill>
              </a:rPr>
              <a:t>L’ENTRETIEN MOTIVATIONNEL COMME PERSPECTIVE</a:t>
            </a:r>
          </a:p>
          <a:p>
            <a:pPr marL="0" indent="0">
              <a:spcBef>
                <a:spcPts val="1600"/>
              </a:spcBef>
              <a:buNone/>
            </a:pPr>
            <a:endParaRPr lang="fr-FR" sz="2400" b="1" dirty="0">
              <a:solidFill>
                <a:srgbClr val="00354D"/>
              </a:solidFill>
            </a:endParaRPr>
          </a:p>
          <a:p>
            <a:pPr marL="0" indent="0">
              <a:spcBef>
                <a:spcPts val="1600"/>
              </a:spcBef>
              <a:buNone/>
            </a:pPr>
            <a:r>
              <a:rPr lang="fr-FR" sz="2400" b="1" dirty="0">
                <a:solidFill>
                  <a:srgbClr val="00354D"/>
                </a:solidFill>
              </a:rPr>
              <a:t>CONCLUSION DE LA FORMATION</a:t>
            </a:r>
          </a:p>
          <a:p>
            <a:pPr marL="0" indent="0">
              <a:spcBef>
                <a:spcPts val="1600"/>
              </a:spcBef>
              <a:buNone/>
            </a:pPr>
            <a:endParaRPr lang="fr-FR" sz="2400" b="1" dirty="0">
              <a:solidFill>
                <a:srgbClr val="00354D"/>
              </a:solidFill>
            </a:endParaRPr>
          </a:p>
          <a:p>
            <a:pPr marL="457200" indent="-457200">
              <a:spcBef>
                <a:spcPts val="1600"/>
              </a:spcBef>
              <a:buFont typeface="+mj-lt"/>
              <a:buAutoNum type="arabicPeriod"/>
            </a:pPr>
            <a:endParaRPr lang="fr-FR" sz="2400" b="1" dirty="0">
              <a:latin typeface="ITC Avant Garde Gothic Std Demi" panose="020B0602020202020204" pitchFamily="34" charset="77"/>
            </a:endParaRPr>
          </a:p>
        </p:txBody>
      </p:sp>
      <p:sp>
        <p:nvSpPr>
          <p:cNvPr id="3" name="Espace réservé du numéro de diapositive 2">
            <a:extLst>
              <a:ext uri="{FF2B5EF4-FFF2-40B4-BE49-F238E27FC236}">
                <a16:creationId xmlns:a16="http://schemas.microsoft.com/office/drawing/2014/main" id="{7FF58A34-E538-9BEC-52B4-6AEBF475EADB}"/>
              </a:ext>
            </a:extLst>
          </p:cNvPr>
          <p:cNvSpPr>
            <a:spLocks noGrp="1"/>
          </p:cNvSpPr>
          <p:nvPr>
            <p:ph type="sldNum" sz="quarter" idx="12"/>
          </p:nvPr>
        </p:nvSpPr>
        <p:spPr/>
        <p:txBody>
          <a:bodyPr/>
          <a:lstStyle/>
          <a:p>
            <a:fld id="{5530D0DC-CD4E-4C8A-B400-1BEAD0156FC1}" type="slidenum">
              <a:rPr lang="fr-FR" smtClean="0"/>
              <a:t>220</a:t>
            </a:fld>
            <a:endParaRPr lang="fr-FR" dirty="0"/>
          </a:p>
        </p:txBody>
      </p:sp>
    </p:spTree>
    <p:extLst>
      <p:ext uri="{BB962C8B-B14F-4D97-AF65-F5344CB8AC3E}">
        <p14:creationId xmlns:p14="http://schemas.microsoft.com/office/powerpoint/2010/main" val="391574370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54DF9D9-E136-4E9E-A40B-AF0CDDDF11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34518" y="1235746"/>
            <a:ext cx="4965075" cy="4965075"/>
          </a:xfrm>
          <a:prstGeom prst="rect">
            <a:avLst/>
          </a:prstGeom>
        </p:spPr>
      </p:pic>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456230" y="344548"/>
            <a:ext cx="11096367" cy="969405"/>
          </a:xfrm>
          <a:solidFill>
            <a:srgbClr val="115E7A"/>
          </a:solidFill>
        </p:spPr>
        <p:txBody>
          <a:bodyPr>
            <a:noAutofit/>
          </a:bodyPr>
          <a:lstStyle/>
          <a:p>
            <a:r>
              <a:rPr lang="fr-FR" sz="3200" b="1" cap="all" dirty="0">
                <a:solidFill>
                  <a:schemeClr val="bg1"/>
                </a:solidFill>
              </a:rPr>
              <a:t>1. Le repérage précoce et l’intervention brève (RPIB)</a:t>
            </a:r>
            <a:endParaRPr lang="fr-FR" sz="3200" b="1" cap="all" dirty="0">
              <a:solidFill>
                <a:schemeClr val="bg1"/>
              </a:solidFill>
              <a:latin typeface="ITC Avant Garde Std Bk" panose="020B0702020202020204" pitchFamily="34" charset="0"/>
            </a:endParaRPr>
          </a:p>
        </p:txBody>
      </p:sp>
      <p:sp>
        <p:nvSpPr>
          <p:cNvPr id="8" name="Espace réservé du contenu 2">
            <a:extLst>
              <a:ext uri="{FF2B5EF4-FFF2-40B4-BE49-F238E27FC236}">
                <a16:creationId xmlns:a16="http://schemas.microsoft.com/office/drawing/2014/main" id="{5EC6279E-B132-3641-AA05-7382B3C6C704}"/>
              </a:ext>
            </a:extLst>
          </p:cNvPr>
          <p:cNvSpPr txBox="1">
            <a:spLocks/>
          </p:cNvSpPr>
          <p:nvPr/>
        </p:nvSpPr>
        <p:spPr>
          <a:xfrm>
            <a:off x="5329011" y="1740025"/>
            <a:ext cx="5673650" cy="4190253"/>
          </a:xfrm>
          <a:prstGeom prst="rect">
            <a:avLst/>
          </a:prstGeom>
          <a:solidFill>
            <a:srgbClr val="115E7A"/>
          </a:solidFill>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1600"/>
              </a:spcBef>
              <a:buNone/>
            </a:pPr>
            <a:r>
              <a:rPr lang="fr-FR" sz="4000" b="1" dirty="0">
                <a:solidFill>
                  <a:schemeClr val="bg1"/>
                </a:solidFill>
              </a:rPr>
              <a:t>Selon les apports de la première journée et en fonction de votre réalité de terrain, quelle légitimité vous sentez-vous pour intervenir sur la question des usages de tabac, d’alcool et de cannabis des personnes accueillies en PMI – CPEF ? </a:t>
            </a:r>
          </a:p>
        </p:txBody>
      </p:sp>
      <p:sp>
        <p:nvSpPr>
          <p:cNvPr id="6" name="Espace réservé du pied de page 5">
            <a:extLst>
              <a:ext uri="{FF2B5EF4-FFF2-40B4-BE49-F238E27FC236}">
                <a16:creationId xmlns:a16="http://schemas.microsoft.com/office/drawing/2014/main" id="{074DECE5-353E-455A-AAE0-8AB61AD94877}"/>
              </a:ext>
            </a:extLst>
          </p:cNvPr>
          <p:cNvSpPr>
            <a:spLocks noGrp="1"/>
          </p:cNvSpPr>
          <p:nvPr>
            <p:ph type="ftr" sz="quarter" idx="11"/>
          </p:nvPr>
        </p:nvSpPr>
        <p:spPr>
          <a:xfrm>
            <a:off x="456229" y="6200821"/>
            <a:ext cx="5191535" cy="365125"/>
          </a:xfrm>
        </p:spPr>
        <p:txBody>
          <a:bodyPr/>
          <a:lstStyle/>
          <a:p>
            <a:r>
              <a:rPr lang="fr-FR" sz="1100" dirty="0">
                <a:solidFill>
                  <a:srgbClr val="00354D"/>
                </a:solidFill>
              </a:rPr>
              <a:t>IREMA – CD 94 – PMI – CPEF – Les addictions liées aux substances psychoactives</a:t>
            </a:r>
          </a:p>
        </p:txBody>
      </p:sp>
      <p:sp>
        <p:nvSpPr>
          <p:cNvPr id="3" name="Espace réservé du numéro de diapositive 2">
            <a:extLst>
              <a:ext uri="{FF2B5EF4-FFF2-40B4-BE49-F238E27FC236}">
                <a16:creationId xmlns:a16="http://schemas.microsoft.com/office/drawing/2014/main" id="{2659FB21-F015-8D17-A050-883DBCB7307A}"/>
              </a:ext>
            </a:extLst>
          </p:cNvPr>
          <p:cNvSpPr>
            <a:spLocks noGrp="1"/>
          </p:cNvSpPr>
          <p:nvPr>
            <p:ph type="sldNum" sz="quarter" idx="12"/>
          </p:nvPr>
        </p:nvSpPr>
        <p:spPr/>
        <p:txBody>
          <a:bodyPr/>
          <a:lstStyle/>
          <a:p>
            <a:fld id="{5530D0DC-CD4E-4C8A-B400-1BEAD0156FC1}" type="slidenum">
              <a:rPr lang="fr-FR" smtClean="0"/>
              <a:t>221</a:t>
            </a:fld>
            <a:endParaRPr lang="fr-FR" dirty="0"/>
          </a:p>
        </p:txBody>
      </p:sp>
    </p:spTree>
    <p:extLst>
      <p:ext uri="{BB962C8B-B14F-4D97-AF65-F5344CB8AC3E}">
        <p14:creationId xmlns:p14="http://schemas.microsoft.com/office/powerpoint/2010/main" val="224200698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1. </a:t>
            </a:r>
            <a:r>
              <a:rPr lang="fr-FR" sz="3200" b="1" cap="all" dirty="0">
                <a:solidFill>
                  <a:schemeClr val="bg1"/>
                </a:solidFill>
                <a:latin typeface="+mn-lt"/>
              </a:rPr>
              <a:t>Le repérage précoce et l’intervention brève (RPIB)</a:t>
            </a:r>
            <a:endParaRPr lang="fr-FR" sz="3600" b="1" cap="all" dirty="0">
              <a:solidFill>
                <a:schemeClr val="bg1"/>
              </a:solidFill>
              <a:latin typeface="+mn-lt"/>
            </a:endParaRP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652439" y="1515035"/>
            <a:ext cx="10887122" cy="4358913"/>
          </a:xfrm>
        </p:spPr>
        <p:txBody>
          <a:bodyPr>
            <a:normAutofit fontScale="85000" lnSpcReduction="20000"/>
          </a:bodyPr>
          <a:lstStyle/>
          <a:p>
            <a:pPr marL="0" indent="0">
              <a:spcBef>
                <a:spcPts val="1600"/>
              </a:spcBef>
              <a:spcAft>
                <a:spcPts val="1200"/>
              </a:spcAft>
              <a:buNone/>
            </a:pPr>
            <a:r>
              <a:rPr lang="fr-FR" sz="3000" b="1" dirty="0">
                <a:solidFill>
                  <a:srgbClr val="00354D"/>
                </a:solidFill>
              </a:rPr>
              <a:t>Les différentes étapes du RPIB</a:t>
            </a:r>
          </a:p>
          <a:p>
            <a:pPr>
              <a:spcBef>
                <a:spcPts val="1600"/>
              </a:spcBef>
              <a:spcAft>
                <a:spcPts val="1200"/>
              </a:spcAft>
              <a:buFont typeface="Wingdings" panose="05000000000000000000" pitchFamily="2" charset="2"/>
              <a:buChar char="§"/>
            </a:pPr>
            <a:r>
              <a:rPr lang="fr-FR" sz="3000" b="1" dirty="0">
                <a:solidFill>
                  <a:srgbClr val="00354D"/>
                </a:solidFill>
              </a:rPr>
              <a:t> Le repérage précoce </a:t>
            </a:r>
            <a:r>
              <a:rPr lang="fr-FR" sz="3000" dirty="0">
                <a:solidFill>
                  <a:srgbClr val="00354D"/>
                </a:solidFill>
              </a:rPr>
              <a:t>concerne </a:t>
            </a:r>
            <a:r>
              <a:rPr lang="fr-FR" sz="3000" b="1" dirty="0">
                <a:solidFill>
                  <a:srgbClr val="00354D"/>
                </a:solidFill>
              </a:rPr>
              <a:t>la consommation déclarée </a:t>
            </a:r>
            <a:r>
              <a:rPr lang="fr-FR" sz="3000" dirty="0">
                <a:solidFill>
                  <a:srgbClr val="00354D"/>
                </a:solidFill>
              </a:rPr>
              <a:t>et repose sur un </a:t>
            </a:r>
            <a:r>
              <a:rPr lang="fr-FR" sz="3000" b="1" dirty="0">
                <a:solidFill>
                  <a:srgbClr val="00354D"/>
                </a:solidFill>
              </a:rPr>
              <a:t>questionnaire qui évalue le risque </a:t>
            </a:r>
            <a:r>
              <a:rPr lang="fr-FR" sz="3000" dirty="0">
                <a:solidFill>
                  <a:srgbClr val="00354D"/>
                </a:solidFill>
              </a:rPr>
              <a:t>encouru du consommateur. L’objectif est de repérer les consommations à risque de dommages, à l’aide de seuils (quand ils existent).</a:t>
            </a:r>
          </a:p>
          <a:p>
            <a:pPr>
              <a:spcBef>
                <a:spcPts val="1600"/>
              </a:spcBef>
              <a:spcAft>
                <a:spcPts val="1200"/>
              </a:spcAft>
              <a:buFont typeface="Wingdings" panose="05000000000000000000" pitchFamily="2" charset="2"/>
              <a:buChar char="§"/>
            </a:pPr>
            <a:r>
              <a:rPr lang="fr-FR" sz="3000" b="1" dirty="0">
                <a:solidFill>
                  <a:srgbClr val="00354D"/>
                </a:solidFill>
              </a:rPr>
              <a:t>L’intervention brève</a:t>
            </a:r>
            <a:r>
              <a:rPr lang="fr-FR" sz="3000" dirty="0">
                <a:solidFill>
                  <a:srgbClr val="00354D"/>
                </a:solidFill>
              </a:rPr>
              <a:t>, d’</a:t>
            </a:r>
            <a:r>
              <a:rPr lang="fr-FR" sz="3000" b="1" dirty="0">
                <a:solidFill>
                  <a:srgbClr val="00354D"/>
                </a:solidFill>
              </a:rPr>
              <a:t>une à cinq minutes </a:t>
            </a:r>
            <a:r>
              <a:rPr lang="fr-FR" sz="3000" dirty="0">
                <a:solidFill>
                  <a:srgbClr val="00354D"/>
                </a:solidFill>
              </a:rPr>
              <a:t>permet de </a:t>
            </a:r>
            <a:r>
              <a:rPr lang="fr-FR" sz="3000" b="1" dirty="0">
                <a:solidFill>
                  <a:srgbClr val="00354D"/>
                </a:solidFill>
              </a:rPr>
              <a:t>délivrer une information</a:t>
            </a:r>
            <a:r>
              <a:rPr lang="fr-FR" sz="3000" dirty="0">
                <a:solidFill>
                  <a:srgbClr val="00354D"/>
                </a:solidFill>
              </a:rPr>
              <a:t> sur les résultats du questionnaire, sur la corrélation entre consommation et conséquences, et de </a:t>
            </a:r>
            <a:r>
              <a:rPr lang="fr-FR" sz="3000" b="1" dirty="0">
                <a:solidFill>
                  <a:srgbClr val="00354D"/>
                </a:solidFill>
              </a:rPr>
              <a:t>demander au consommateur s’il envisage de réduire sa consommation et comment</a:t>
            </a:r>
            <a:r>
              <a:rPr lang="fr-FR" sz="3000" dirty="0">
                <a:solidFill>
                  <a:srgbClr val="00354D"/>
                </a:solidFill>
              </a:rPr>
              <a:t>.</a:t>
            </a:r>
          </a:p>
          <a:p>
            <a:pPr>
              <a:spcBef>
                <a:spcPts val="1600"/>
              </a:spcBef>
              <a:spcAft>
                <a:spcPts val="1200"/>
              </a:spcAft>
              <a:buFont typeface="Wingdings" panose="05000000000000000000" pitchFamily="2" charset="2"/>
              <a:buChar char="§"/>
            </a:pPr>
            <a:r>
              <a:rPr lang="fr-FR" sz="3000" dirty="0">
                <a:solidFill>
                  <a:srgbClr val="00354D"/>
                </a:solidFill>
              </a:rPr>
              <a:t>Il porte sur </a:t>
            </a:r>
            <a:r>
              <a:rPr lang="fr-FR" sz="3000" b="1" dirty="0">
                <a:solidFill>
                  <a:srgbClr val="00354D"/>
                </a:solidFill>
              </a:rPr>
              <a:t>les usages du tabac, de l’alcool et du cannabis</a:t>
            </a:r>
            <a:r>
              <a:rPr lang="fr-FR" sz="3000" dirty="0">
                <a:solidFill>
                  <a:srgbClr val="00354D"/>
                </a:solidFill>
              </a:rPr>
              <a:t>, les substances psychoactives les plus consommées, en France.</a:t>
            </a:r>
          </a:p>
        </p:txBody>
      </p:sp>
      <p:sp>
        <p:nvSpPr>
          <p:cNvPr id="3" name="Espace réservé du pied de page 2">
            <a:extLst>
              <a:ext uri="{FF2B5EF4-FFF2-40B4-BE49-F238E27FC236}">
                <a16:creationId xmlns:a16="http://schemas.microsoft.com/office/drawing/2014/main" id="{C23B52C6-8675-44C3-BE92-1498BB337950}"/>
              </a:ext>
            </a:extLst>
          </p:cNvPr>
          <p:cNvSpPr>
            <a:spLocks noGrp="1"/>
          </p:cNvSpPr>
          <p:nvPr>
            <p:ph type="ftr" sz="quarter" idx="11"/>
          </p:nvPr>
        </p:nvSpPr>
        <p:spPr>
          <a:xfrm>
            <a:off x="954742" y="6285002"/>
            <a:ext cx="5715000" cy="365125"/>
          </a:xfrm>
        </p:spPr>
        <p:txBody>
          <a:bodyPr/>
          <a:lstStyle/>
          <a:p>
            <a:pPr algn="l"/>
            <a:r>
              <a:rPr lang="fr-FR" sz="1100" dirty="0">
                <a:solidFill>
                  <a:srgbClr val="00354D"/>
                </a:solidFill>
              </a:rPr>
              <a:t>IREMA – CD 94 – PMI – CPEF – Les addictions liées aux substances psychoactives</a:t>
            </a:r>
          </a:p>
        </p:txBody>
      </p:sp>
      <p:sp>
        <p:nvSpPr>
          <p:cNvPr id="4" name="Espace réservé du numéro de diapositive 3">
            <a:extLst>
              <a:ext uri="{FF2B5EF4-FFF2-40B4-BE49-F238E27FC236}">
                <a16:creationId xmlns:a16="http://schemas.microsoft.com/office/drawing/2014/main" id="{9FE03DB3-069A-EC79-07C2-0374A911A951}"/>
              </a:ext>
            </a:extLst>
          </p:cNvPr>
          <p:cNvSpPr>
            <a:spLocks noGrp="1"/>
          </p:cNvSpPr>
          <p:nvPr>
            <p:ph type="sldNum" sz="quarter" idx="12"/>
          </p:nvPr>
        </p:nvSpPr>
        <p:spPr/>
        <p:txBody>
          <a:bodyPr/>
          <a:lstStyle/>
          <a:p>
            <a:fld id="{5530D0DC-CD4E-4C8A-B400-1BEAD0156FC1}" type="slidenum">
              <a:rPr lang="fr-FR" smtClean="0"/>
              <a:t>222</a:t>
            </a:fld>
            <a:endParaRPr lang="fr-FR" dirty="0"/>
          </a:p>
        </p:txBody>
      </p:sp>
    </p:spTree>
    <p:extLst>
      <p:ext uri="{BB962C8B-B14F-4D97-AF65-F5344CB8AC3E}">
        <p14:creationId xmlns:p14="http://schemas.microsoft.com/office/powerpoint/2010/main" val="12700144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456230" y="344548"/>
            <a:ext cx="11096367" cy="969405"/>
          </a:xfrm>
          <a:solidFill>
            <a:srgbClr val="115E7A"/>
          </a:solidFill>
        </p:spPr>
        <p:txBody>
          <a:bodyPr>
            <a:noAutofit/>
          </a:bodyPr>
          <a:lstStyle/>
          <a:p>
            <a:r>
              <a:rPr lang="fr-FR" sz="3200" b="1" cap="all" dirty="0">
                <a:solidFill>
                  <a:schemeClr val="bg1"/>
                </a:solidFill>
              </a:rPr>
              <a:t>1. Le repérage précoce et l’intervention brève (RPIB)</a:t>
            </a:r>
            <a:endParaRPr lang="fr-FR" sz="3200" b="1" cap="all" dirty="0">
              <a:solidFill>
                <a:schemeClr val="bg1"/>
              </a:solidFill>
              <a:latin typeface="ITC Avant Garde Std Bk" panose="020B0702020202020204" pitchFamily="34" charset="0"/>
            </a:endParaRPr>
          </a:p>
        </p:txBody>
      </p:sp>
      <p:sp>
        <p:nvSpPr>
          <p:cNvPr id="6" name="Espace réservé du pied de page 5">
            <a:extLst>
              <a:ext uri="{FF2B5EF4-FFF2-40B4-BE49-F238E27FC236}">
                <a16:creationId xmlns:a16="http://schemas.microsoft.com/office/drawing/2014/main" id="{074DECE5-353E-455A-AAE0-8AB61AD94877}"/>
              </a:ext>
            </a:extLst>
          </p:cNvPr>
          <p:cNvSpPr>
            <a:spLocks noGrp="1"/>
          </p:cNvSpPr>
          <p:nvPr>
            <p:ph type="ftr" sz="quarter" idx="11"/>
          </p:nvPr>
        </p:nvSpPr>
        <p:spPr>
          <a:xfrm>
            <a:off x="456229" y="6200821"/>
            <a:ext cx="5191535" cy="365125"/>
          </a:xfrm>
        </p:spPr>
        <p:txBody>
          <a:bodyPr/>
          <a:lstStyle/>
          <a:p>
            <a:r>
              <a:rPr lang="fr-FR" sz="1100" dirty="0">
                <a:solidFill>
                  <a:srgbClr val="00354D"/>
                </a:solidFill>
              </a:rPr>
              <a:t>IREMA – CD 94 – PMI – CPEF – Les addictions liées aux substances psychoactives</a:t>
            </a:r>
          </a:p>
        </p:txBody>
      </p:sp>
      <p:pic>
        <p:nvPicPr>
          <p:cNvPr id="5" name="Image 4">
            <a:extLst>
              <a:ext uri="{FF2B5EF4-FFF2-40B4-BE49-F238E27FC236}">
                <a16:creationId xmlns:a16="http://schemas.microsoft.com/office/drawing/2014/main" id="{0E8FC9F4-5C75-6290-E006-3C5B07DC3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844" y="1564743"/>
            <a:ext cx="2990840" cy="1951770"/>
          </a:xfrm>
          <a:prstGeom prst="rect">
            <a:avLst/>
          </a:prstGeom>
        </p:spPr>
      </p:pic>
      <p:pic>
        <p:nvPicPr>
          <p:cNvPr id="9" name="Image 8" descr="Une image contenant texte, bouteille&#10;&#10;Description générée automatiquement">
            <a:extLst>
              <a:ext uri="{FF2B5EF4-FFF2-40B4-BE49-F238E27FC236}">
                <a16:creationId xmlns:a16="http://schemas.microsoft.com/office/drawing/2014/main" id="{254F3093-AD00-D0AC-DA0A-D1583854E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6929" y="1746572"/>
            <a:ext cx="5943456" cy="1560572"/>
          </a:xfrm>
          <a:prstGeom prst="rect">
            <a:avLst/>
          </a:prstGeom>
        </p:spPr>
      </p:pic>
      <p:pic>
        <p:nvPicPr>
          <p:cNvPr id="11" name="Image 10">
            <a:extLst>
              <a:ext uri="{FF2B5EF4-FFF2-40B4-BE49-F238E27FC236}">
                <a16:creationId xmlns:a16="http://schemas.microsoft.com/office/drawing/2014/main" id="{835E4AE9-8120-8AF3-1130-7200BCF7FF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62" y="3696254"/>
            <a:ext cx="10339783" cy="1171570"/>
          </a:xfrm>
          <a:prstGeom prst="rect">
            <a:avLst/>
          </a:prstGeom>
        </p:spPr>
      </p:pic>
      <p:pic>
        <p:nvPicPr>
          <p:cNvPr id="13" name="Image 12">
            <a:extLst>
              <a:ext uri="{FF2B5EF4-FFF2-40B4-BE49-F238E27FC236}">
                <a16:creationId xmlns:a16="http://schemas.microsoft.com/office/drawing/2014/main" id="{9309638F-50F3-166D-5AFF-F9349AFE1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359770" y="1897164"/>
            <a:ext cx="523601" cy="7243141"/>
          </a:xfrm>
          <a:prstGeom prst="rect">
            <a:avLst/>
          </a:prstGeom>
        </p:spPr>
      </p:pic>
      <p:sp>
        <p:nvSpPr>
          <p:cNvPr id="14" name="ZoneTexte 13">
            <a:extLst>
              <a:ext uri="{FF2B5EF4-FFF2-40B4-BE49-F238E27FC236}">
                <a16:creationId xmlns:a16="http://schemas.microsoft.com/office/drawing/2014/main" id="{D442026F-F41B-8E83-F75A-7AEFBEEE329C}"/>
              </a:ext>
            </a:extLst>
          </p:cNvPr>
          <p:cNvSpPr txBox="1"/>
          <p:nvPr/>
        </p:nvSpPr>
        <p:spPr>
          <a:xfrm>
            <a:off x="7386592" y="5126223"/>
            <a:ext cx="4330128" cy="954107"/>
          </a:xfrm>
          <a:prstGeom prst="rect">
            <a:avLst/>
          </a:prstGeom>
          <a:solidFill>
            <a:schemeClr val="bg1"/>
          </a:solidFill>
          <a:ln>
            <a:solidFill>
              <a:srgbClr val="4472C4"/>
            </a:solidFill>
          </a:ln>
        </p:spPr>
        <p:txBody>
          <a:bodyPr wrap="square">
            <a:spAutoFit/>
          </a:bodyPr>
          <a:lstStyle/>
          <a:p>
            <a:r>
              <a:rPr lang="fr-FR" sz="1400" dirty="0">
                <a:solidFill>
                  <a:srgbClr val="4472C4"/>
                </a:solidFill>
              </a:rPr>
              <a:t>https://www.has-sante.fr/upload/docs/application/pdf/2021-02/reco403_fiche_outil_2021_alcool_cannabis_tabac_cd_2021_02_11_v0.pdf</a:t>
            </a:r>
          </a:p>
        </p:txBody>
      </p:sp>
      <p:sp>
        <p:nvSpPr>
          <p:cNvPr id="3" name="Espace réservé du numéro de diapositive 2">
            <a:extLst>
              <a:ext uri="{FF2B5EF4-FFF2-40B4-BE49-F238E27FC236}">
                <a16:creationId xmlns:a16="http://schemas.microsoft.com/office/drawing/2014/main" id="{068873E3-3455-B415-C9F6-31CEDBAA67B2}"/>
              </a:ext>
            </a:extLst>
          </p:cNvPr>
          <p:cNvSpPr>
            <a:spLocks noGrp="1"/>
          </p:cNvSpPr>
          <p:nvPr>
            <p:ph type="sldNum" sz="quarter" idx="12"/>
          </p:nvPr>
        </p:nvSpPr>
        <p:spPr/>
        <p:txBody>
          <a:bodyPr/>
          <a:lstStyle/>
          <a:p>
            <a:fld id="{5530D0DC-CD4E-4C8A-B400-1BEAD0156FC1}" type="slidenum">
              <a:rPr lang="fr-FR" smtClean="0"/>
              <a:t>223</a:t>
            </a:fld>
            <a:endParaRPr lang="fr-FR" dirty="0"/>
          </a:p>
        </p:txBody>
      </p:sp>
    </p:spTree>
    <p:extLst>
      <p:ext uri="{BB962C8B-B14F-4D97-AF65-F5344CB8AC3E}">
        <p14:creationId xmlns:p14="http://schemas.microsoft.com/office/powerpoint/2010/main" val="125399264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Le repérage précoce </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43144" y="1494169"/>
            <a:ext cx="10887122" cy="779778"/>
          </a:xfrm>
        </p:spPr>
        <p:txBody>
          <a:bodyPr>
            <a:normAutofit/>
          </a:bodyPr>
          <a:lstStyle/>
          <a:p>
            <a:pPr marL="0" indent="0">
              <a:spcBef>
                <a:spcPts val="1600"/>
              </a:spcBef>
              <a:spcAft>
                <a:spcPts val="1200"/>
              </a:spcAft>
              <a:buNone/>
            </a:pPr>
            <a:r>
              <a:rPr lang="fr-FR" sz="3000" b="1" dirty="0">
                <a:solidFill>
                  <a:srgbClr val="00354D"/>
                </a:solidFill>
              </a:rPr>
              <a:t>Rappel définition repérage précoce</a:t>
            </a:r>
          </a:p>
        </p:txBody>
      </p:sp>
      <p:sp>
        <p:nvSpPr>
          <p:cNvPr id="3" name="ZoneTexte 2">
            <a:extLst>
              <a:ext uri="{FF2B5EF4-FFF2-40B4-BE49-F238E27FC236}">
                <a16:creationId xmlns:a16="http://schemas.microsoft.com/office/drawing/2014/main" id="{2A79C01B-CADB-4CFF-B931-66386A462A66}"/>
              </a:ext>
            </a:extLst>
          </p:cNvPr>
          <p:cNvSpPr txBox="1"/>
          <p:nvPr/>
        </p:nvSpPr>
        <p:spPr>
          <a:xfrm>
            <a:off x="838200" y="2273947"/>
            <a:ext cx="10168054" cy="1643527"/>
          </a:xfrm>
          <a:prstGeom prst="rect">
            <a:avLst/>
          </a:prstGeom>
          <a:noFill/>
        </p:spPr>
        <p:txBody>
          <a:bodyPr wrap="square" rtlCol="0">
            <a:spAutoFit/>
          </a:bodyPr>
          <a:lstStyle/>
          <a:p>
            <a:pPr marL="228600" lvl="0" indent="-228600">
              <a:lnSpc>
                <a:spcPct val="90000"/>
              </a:lnSpc>
              <a:spcBef>
                <a:spcPts val="1600"/>
              </a:spcBef>
              <a:spcAft>
                <a:spcPts val="1200"/>
              </a:spcAft>
              <a:buFont typeface="Wingdings" panose="05000000000000000000" pitchFamily="2" charset="2"/>
              <a:buChar char="§"/>
            </a:pPr>
            <a:r>
              <a:rPr lang="fr-FR" sz="2800" b="1" dirty="0">
                <a:solidFill>
                  <a:srgbClr val="00354D"/>
                </a:solidFill>
              </a:rPr>
              <a:t>Le repérage précoce repose sur un questionnaire qui évalue</a:t>
            </a:r>
            <a:r>
              <a:rPr lang="fr-FR" sz="2800" dirty="0">
                <a:solidFill>
                  <a:srgbClr val="00354D"/>
                </a:solidFill>
              </a:rPr>
              <a:t> </a:t>
            </a:r>
            <a:r>
              <a:rPr lang="fr-FR" sz="2800" b="1" dirty="0">
                <a:solidFill>
                  <a:srgbClr val="00354D"/>
                </a:solidFill>
              </a:rPr>
              <a:t>la consommation déclarée et les éventuels risques </a:t>
            </a:r>
            <a:r>
              <a:rPr lang="fr-FR" sz="2800" dirty="0">
                <a:solidFill>
                  <a:srgbClr val="00354D"/>
                </a:solidFill>
              </a:rPr>
              <a:t>encourus du consommateur. L’objectif est de repérer les consommations à risque, à l’aide de seuils (quand ils existent).</a:t>
            </a:r>
          </a:p>
        </p:txBody>
      </p:sp>
      <p:sp>
        <p:nvSpPr>
          <p:cNvPr id="5" name="Espace réservé du pied de page 4">
            <a:extLst>
              <a:ext uri="{FF2B5EF4-FFF2-40B4-BE49-F238E27FC236}">
                <a16:creationId xmlns:a16="http://schemas.microsoft.com/office/drawing/2014/main" id="{B4AF5474-303A-48AB-AE07-E2D480FEE6DA}"/>
              </a:ext>
            </a:extLst>
          </p:cNvPr>
          <p:cNvSpPr>
            <a:spLocks noGrp="1"/>
          </p:cNvSpPr>
          <p:nvPr>
            <p:ph type="ftr" sz="quarter" idx="11"/>
          </p:nvPr>
        </p:nvSpPr>
        <p:spPr>
          <a:xfrm>
            <a:off x="518983" y="5979833"/>
            <a:ext cx="5275729" cy="365125"/>
          </a:xfrm>
        </p:spPr>
        <p:txBody>
          <a:bodyPr/>
          <a:lstStyle/>
          <a:p>
            <a:r>
              <a:rPr lang="fr-FR" sz="1100" dirty="0">
                <a:solidFill>
                  <a:srgbClr val="00354D"/>
                </a:solidFill>
              </a:rPr>
              <a:t>IREMA – CD 94 – PMI – CPEF – Les addictions liées aux substances psychoactives</a:t>
            </a:r>
          </a:p>
        </p:txBody>
      </p:sp>
      <p:sp>
        <p:nvSpPr>
          <p:cNvPr id="4" name="Espace réservé du numéro de diapositive 3">
            <a:extLst>
              <a:ext uri="{FF2B5EF4-FFF2-40B4-BE49-F238E27FC236}">
                <a16:creationId xmlns:a16="http://schemas.microsoft.com/office/drawing/2014/main" id="{ADBA15A8-4DC2-02F3-101D-C30A8F605627}"/>
              </a:ext>
            </a:extLst>
          </p:cNvPr>
          <p:cNvSpPr>
            <a:spLocks noGrp="1"/>
          </p:cNvSpPr>
          <p:nvPr>
            <p:ph type="sldNum" sz="quarter" idx="12"/>
          </p:nvPr>
        </p:nvSpPr>
        <p:spPr/>
        <p:txBody>
          <a:bodyPr/>
          <a:lstStyle/>
          <a:p>
            <a:fld id="{5530D0DC-CD4E-4C8A-B400-1BEAD0156FC1}" type="slidenum">
              <a:rPr lang="fr-FR" smtClean="0"/>
              <a:t>224</a:t>
            </a:fld>
            <a:endParaRPr lang="fr-FR" dirty="0"/>
          </a:p>
        </p:txBody>
      </p:sp>
    </p:spTree>
    <p:extLst>
      <p:ext uri="{BB962C8B-B14F-4D97-AF65-F5344CB8AC3E}">
        <p14:creationId xmlns:p14="http://schemas.microsoft.com/office/powerpoint/2010/main" val="37805678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Le repérage précoce </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43144" y="1494169"/>
            <a:ext cx="10887122" cy="779778"/>
          </a:xfrm>
        </p:spPr>
        <p:txBody>
          <a:bodyPr>
            <a:normAutofit/>
          </a:bodyPr>
          <a:lstStyle/>
          <a:p>
            <a:pPr marL="0" indent="0">
              <a:spcBef>
                <a:spcPts val="1600"/>
              </a:spcBef>
              <a:spcAft>
                <a:spcPts val="1200"/>
              </a:spcAft>
              <a:buNone/>
            </a:pPr>
            <a:r>
              <a:rPr lang="fr-FR" sz="3000" b="1" dirty="0">
                <a:solidFill>
                  <a:srgbClr val="00354D"/>
                </a:solidFill>
              </a:rPr>
              <a:t>La consommation déclarée</a:t>
            </a:r>
          </a:p>
        </p:txBody>
      </p:sp>
      <p:sp>
        <p:nvSpPr>
          <p:cNvPr id="3" name="ZoneTexte 2">
            <a:extLst>
              <a:ext uri="{FF2B5EF4-FFF2-40B4-BE49-F238E27FC236}">
                <a16:creationId xmlns:a16="http://schemas.microsoft.com/office/drawing/2014/main" id="{2A79C01B-CADB-4CFF-B931-66386A462A66}"/>
              </a:ext>
            </a:extLst>
          </p:cNvPr>
          <p:cNvSpPr txBox="1"/>
          <p:nvPr/>
        </p:nvSpPr>
        <p:spPr>
          <a:xfrm>
            <a:off x="838200" y="2273947"/>
            <a:ext cx="10168054" cy="480131"/>
          </a:xfrm>
          <a:prstGeom prst="rect">
            <a:avLst/>
          </a:prstGeom>
          <a:noFill/>
        </p:spPr>
        <p:txBody>
          <a:bodyPr wrap="square" rtlCol="0">
            <a:spAutoFit/>
          </a:bodyPr>
          <a:lstStyle/>
          <a:p>
            <a:pPr marL="228600" lvl="0" indent="-228600">
              <a:lnSpc>
                <a:spcPct val="90000"/>
              </a:lnSpc>
              <a:spcBef>
                <a:spcPts val="1600"/>
              </a:spcBef>
              <a:spcAft>
                <a:spcPts val="1200"/>
              </a:spcAft>
              <a:buFont typeface="Wingdings" panose="05000000000000000000" pitchFamily="2" charset="2"/>
              <a:buChar char="§"/>
            </a:pPr>
            <a:endParaRPr lang="fr-FR" sz="2800" dirty="0">
              <a:solidFill>
                <a:srgbClr val="00354D"/>
              </a:solidFill>
            </a:endParaRPr>
          </a:p>
        </p:txBody>
      </p:sp>
      <p:sp>
        <p:nvSpPr>
          <p:cNvPr id="8" name="ZoneTexte 7">
            <a:extLst>
              <a:ext uri="{FF2B5EF4-FFF2-40B4-BE49-F238E27FC236}">
                <a16:creationId xmlns:a16="http://schemas.microsoft.com/office/drawing/2014/main" id="{FBF11555-94AD-42F8-B0DE-DEC36C3F56FA}"/>
              </a:ext>
            </a:extLst>
          </p:cNvPr>
          <p:cNvSpPr txBox="1"/>
          <p:nvPr/>
        </p:nvSpPr>
        <p:spPr>
          <a:xfrm>
            <a:off x="543145" y="6217850"/>
            <a:ext cx="2755868" cy="461665"/>
          </a:xfrm>
          <a:prstGeom prst="rect">
            <a:avLst/>
          </a:prstGeom>
          <a:noFill/>
        </p:spPr>
        <p:txBody>
          <a:bodyPr wrap="square" rtlCol="0">
            <a:spAutoFit/>
          </a:bodyPr>
          <a:lstStyle/>
          <a:p>
            <a:r>
              <a:rPr lang="fr-FR" sz="1200" b="1" dirty="0">
                <a:solidFill>
                  <a:srgbClr val="00354D"/>
                </a:solidFill>
              </a:rPr>
              <a:t>Extrait de l’Outil d’aide au RPIB de l’HAS </a:t>
            </a:r>
            <a:r>
              <a:rPr lang="fr-FR" sz="1200" dirty="0">
                <a:solidFill>
                  <a:srgbClr val="00354D"/>
                </a:solidFill>
              </a:rPr>
              <a:t>- </a:t>
            </a:r>
          </a:p>
        </p:txBody>
      </p:sp>
      <p:sp>
        <p:nvSpPr>
          <p:cNvPr id="10" name="ZoneTexte 9">
            <a:extLst>
              <a:ext uri="{FF2B5EF4-FFF2-40B4-BE49-F238E27FC236}">
                <a16:creationId xmlns:a16="http://schemas.microsoft.com/office/drawing/2014/main" id="{FF3434A3-861D-40C0-B62E-BDEE728CED67}"/>
              </a:ext>
            </a:extLst>
          </p:cNvPr>
          <p:cNvSpPr txBox="1"/>
          <p:nvPr/>
        </p:nvSpPr>
        <p:spPr>
          <a:xfrm>
            <a:off x="6946400" y="2371441"/>
            <a:ext cx="4271183" cy="2862322"/>
          </a:xfrm>
          <a:prstGeom prst="rect">
            <a:avLst/>
          </a:prstGeom>
          <a:noFill/>
        </p:spPr>
        <p:txBody>
          <a:bodyPr wrap="square" rtlCol="0">
            <a:spAutoFit/>
          </a:bodyPr>
          <a:lstStyle/>
          <a:p>
            <a:r>
              <a:rPr lang="fr-FR" dirty="0">
                <a:solidFill>
                  <a:srgbClr val="00354D"/>
                </a:solidFill>
              </a:rPr>
              <a:t>A quelle fréquence repérer ?</a:t>
            </a:r>
          </a:p>
          <a:p>
            <a:pPr marL="285750" indent="-285750">
              <a:buFont typeface="Arial" panose="020B0604020202020204" pitchFamily="34" charset="0"/>
              <a:buChar char="•"/>
            </a:pPr>
            <a:r>
              <a:rPr lang="fr-FR" dirty="0">
                <a:solidFill>
                  <a:srgbClr val="00354D"/>
                </a:solidFill>
              </a:rPr>
              <a:t>Au moins une fois par an si possible et, ou, à un moment opportun (changement bio-psycho-social)</a:t>
            </a:r>
          </a:p>
          <a:p>
            <a:pPr marL="285750" indent="-285750">
              <a:buFont typeface="Arial" panose="020B0604020202020204" pitchFamily="34" charset="0"/>
              <a:buChar char="•"/>
            </a:pPr>
            <a:r>
              <a:rPr lang="fr-FR" dirty="0">
                <a:solidFill>
                  <a:srgbClr val="00354D"/>
                </a:solidFill>
              </a:rPr>
              <a:t>En cas de </a:t>
            </a:r>
            <a:r>
              <a:rPr lang="fr-FR" b="1" dirty="0">
                <a:solidFill>
                  <a:srgbClr val="00354D"/>
                </a:solidFill>
              </a:rPr>
              <a:t>risque situationnel </a:t>
            </a:r>
            <a:r>
              <a:rPr lang="fr-FR" dirty="0">
                <a:solidFill>
                  <a:srgbClr val="00354D"/>
                </a:solidFill>
              </a:rPr>
              <a:t>: </a:t>
            </a:r>
            <a:r>
              <a:rPr lang="fr-FR" b="1" dirty="0">
                <a:solidFill>
                  <a:srgbClr val="00354D"/>
                </a:solidFill>
              </a:rPr>
              <a:t>grossesse</a:t>
            </a:r>
            <a:r>
              <a:rPr lang="fr-FR" dirty="0">
                <a:solidFill>
                  <a:srgbClr val="00354D"/>
                </a:solidFill>
              </a:rPr>
              <a:t>, précarité, conduite de véhicule, poste de sécurité, conditions de stress psychosocial (échec scolaire, examen, changement de travail, retraite, divorce, deuil..)</a:t>
            </a:r>
          </a:p>
        </p:txBody>
      </p:sp>
      <p:sp>
        <p:nvSpPr>
          <p:cNvPr id="11" name="ZoneTexte 10">
            <a:extLst>
              <a:ext uri="{FF2B5EF4-FFF2-40B4-BE49-F238E27FC236}">
                <a16:creationId xmlns:a16="http://schemas.microsoft.com/office/drawing/2014/main" id="{BEA51A1D-AC1F-4C74-9C4D-810CAB73AA88}"/>
              </a:ext>
            </a:extLst>
          </p:cNvPr>
          <p:cNvSpPr txBox="1"/>
          <p:nvPr/>
        </p:nvSpPr>
        <p:spPr>
          <a:xfrm>
            <a:off x="6946400" y="1474441"/>
            <a:ext cx="4114800" cy="923330"/>
          </a:xfrm>
          <a:prstGeom prst="rect">
            <a:avLst/>
          </a:prstGeom>
          <a:noFill/>
        </p:spPr>
        <p:txBody>
          <a:bodyPr wrap="square" rtlCol="0">
            <a:spAutoFit/>
          </a:bodyPr>
          <a:lstStyle/>
          <a:p>
            <a:pPr algn="just"/>
            <a:r>
              <a:rPr lang="fr-FR" dirty="0">
                <a:solidFill>
                  <a:srgbClr val="115E7A"/>
                </a:solidFill>
              </a:rPr>
              <a:t>Le praticien engage l’échange sur les consommations et favorise les conditions du repérage.</a:t>
            </a:r>
          </a:p>
        </p:txBody>
      </p:sp>
      <p:sp>
        <p:nvSpPr>
          <p:cNvPr id="5" name="Espace réservé du pied de page 4">
            <a:extLst>
              <a:ext uri="{FF2B5EF4-FFF2-40B4-BE49-F238E27FC236}">
                <a16:creationId xmlns:a16="http://schemas.microsoft.com/office/drawing/2014/main" id="{14E365C8-5306-49C8-857D-59A928859625}"/>
              </a:ext>
            </a:extLst>
          </p:cNvPr>
          <p:cNvSpPr>
            <a:spLocks noGrp="1"/>
          </p:cNvSpPr>
          <p:nvPr>
            <p:ph type="ftr" sz="quarter" idx="11"/>
          </p:nvPr>
        </p:nvSpPr>
        <p:spPr>
          <a:xfrm>
            <a:off x="518983" y="6467565"/>
            <a:ext cx="5168153" cy="365125"/>
          </a:xfrm>
        </p:spPr>
        <p:txBody>
          <a:bodyPr/>
          <a:lstStyle/>
          <a:p>
            <a:r>
              <a:rPr lang="fr-FR" sz="1100" dirty="0">
                <a:solidFill>
                  <a:srgbClr val="00354D"/>
                </a:solidFill>
              </a:rPr>
              <a:t>IREMA – CD 94 – PMI – CPEF – Les addictions liées aux substances psychoactives</a:t>
            </a:r>
          </a:p>
        </p:txBody>
      </p:sp>
      <p:pic>
        <p:nvPicPr>
          <p:cNvPr id="13" name="Image 12" descr="Une image contenant table&#10;&#10;Description générée automatiquement">
            <a:extLst>
              <a:ext uri="{FF2B5EF4-FFF2-40B4-BE49-F238E27FC236}">
                <a16:creationId xmlns:a16="http://schemas.microsoft.com/office/drawing/2014/main" id="{DCCDBEDE-E338-4DF8-8D39-EC49FE83C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43" y="1962332"/>
            <a:ext cx="6166385" cy="4098833"/>
          </a:xfrm>
          <a:prstGeom prst="rect">
            <a:avLst/>
          </a:prstGeom>
        </p:spPr>
      </p:pic>
      <p:sp>
        <p:nvSpPr>
          <p:cNvPr id="6" name="ZoneTexte 5">
            <a:extLst>
              <a:ext uri="{FF2B5EF4-FFF2-40B4-BE49-F238E27FC236}">
                <a16:creationId xmlns:a16="http://schemas.microsoft.com/office/drawing/2014/main" id="{ADB6D9F8-F4B7-B6B7-CF5B-A38403682DE7}"/>
              </a:ext>
            </a:extLst>
          </p:cNvPr>
          <p:cNvSpPr txBox="1"/>
          <p:nvPr/>
        </p:nvSpPr>
        <p:spPr>
          <a:xfrm>
            <a:off x="3103059" y="6217850"/>
            <a:ext cx="8912636" cy="276999"/>
          </a:xfrm>
          <a:prstGeom prst="rect">
            <a:avLst/>
          </a:prstGeom>
          <a:noFill/>
        </p:spPr>
        <p:txBody>
          <a:bodyPr wrap="square">
            <a:spAutoFit/>
          </a:bodyPr>
          <a:lstStyle/>
          <a:p>
            <a:r>
              <a:rPr lang="fr-FR" sz="1200" dirty="0">
                <a:solidFill>
                  <a:srgbClr val="4472C4"/>
                </a:solidFill>
              </a:rPr>
              <a:t>https://www.has-sante.fr/upload/docs/application/pdf/2021-02/reco403_fiche_outil_2021_alcool_cannabis_tabac_cd_2021_02_11_v0.pdf</a:t>
            </a:r>
          </a:p>
        </p:txBody>
      </p:sp>
      <p:sp>
        <p:nvSpPr>
          <p:cNvPr id="4" name="Espace réservé du numéro de diapositive 3">
            <a:extLst>
              <a:ext uri="{FF2B5EF4-FFF2-40B4-BE49-F238E27FC236}">
                <a16:creationId xmlns:a16="http://schemas.microsoft.com/office/drawing/2014/main" id="{028CA57C-3491-DF1D-CD14-270DA499AA6C}"/>
              </a:ext>
            </a:extLst>
          </p:cNvPr>
          <p:cNvSpPr>
            <a:spLocks noGrp="1"/>
          </p:cNvSpPr>
          <p:nvPr>
            <p:ph type="sldNum" sz="quarter" idx="12"/>
          </p:nvPr>
        </p:nvSpPr>
        <p:spPr/>
        <p:txBody>
          <a:bodyPr/>
          <a:lstStyle/>
          <a:p>
            <a:fld id="{5530D0DC-CD4E-4C8A-B400-1BEAD0156FC1}" type="slidenum">
              <a:rPr lang="fr-FR" smtClean="0"/>
              <a:t>225</a:t>
            </a:fld>
            <a:endParaRPr lang="fr-FR" dirty="0"/>
          </a:p>
        </p:txBody>
      </p:sp>
      <p:sp>
        <p:nvSpPr>
          <p:cNvPr id="7" name="ZoneTexte 6">
            <a:extLst>
              <a:ext uri="{FF2B5EF4-FFF2-40B4-BE49-F238E27FC236}">
                <a16:creationId xmlns:a16="http://schemas.microsoft.com/office/drawing/2014/main" id="{451D00F2-55FB-8801-DADA-49181D926E66}"/>
              </a:ext>
            </a:extLst>
          </p:cNvPr>
          <p:cNvSpPr txBox="1"/>
          <p:nvPr/>
        </p:nvSpPr>
        <p:spPr>
          <a:xfrm>
            <a:off x="6946400" y="5173365"/>
            <a:ext cx="4743210" cy="923330"/>
          </a:xfrm>
          <a:prstGeom prst="rect">
            <a:avLst/>
          </a:prstGeom>
          <a:gradFill flip="none" rotWithShape="1">
            <a:gsLst>
              <a:gs pos="0">
                <a:srgbClr val="FF8363">
                  <a:tint val="66000"/>
                  <a:satMod val="160000"/>
                </a:srgbClr>
              </a:gs>
              <a:gs pos="50000">
                <a:srgbClr val="FF8363">
                  <a:tint val="44500"/>
                  <a:satMod val="160000"/>
                </a:srgbClr>
              </a:gs>
              <a:gs pos="100000">
                <a:srgbClr val="FF8363">
                  <a:tint val="23500"/>
                  <a:satMod val="160000"/>
                </a:srgbClr>
              </a:gs>
            </a:gsLst>
            <a:path path="circle">
              <a:fillToRect t="100000" r="100000"/>
            </a:path>
            <a:tileRect l="-100000" b="-100000"/>
          </a:gradFill>
        </p:spPr>
        <p:txBody>
          <a:bodyPr wrap="square" rtlCol="0">
            <a:spAutoFit/>
          </a:bodyPr>
          <a:lstStyle/>
          <a:p>
            <a:pPr algn="ctr"/>
            <a:r>
              <a:rPr lang="fr-FR" b="1" dirty="0">
                <a:solidFill>
                  <a:srgbClr val="00354D"/>
                </a:solidFill>
              </a:rPr>
              <a:t>Attention, il sera pertinent de plutôt favoriser des questions ouvertes. Par ex : « A quand remonte votre dernière cigarette ? ».</a:t>
            </a:r>
          </a:p>
        </p:txBody>
      </p:sp>
    </p:spTree>
    <p:extLst>
      <p:ext uri="{BB962C8B-B14F-4D97-AF65-F5344CB8AC3E}">
        <p14:creationId xmlns:p14="http://schemas.microsoft.com/office/powerpoint/2010/main" val="87953023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Le repérage précoce </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43144" y="1494169"/>
            <a:ext cx="10887122" cy="779778"/>
          </a:xfrm>
        </p:spPr>
        <p:txBody>
          <a:bodyPr>
            <a:normAutofit/>
          </a:bodyPr>
          <a:lstStyle/>
          <a:p>
            <a:pPr marL="0" indent="0">
              <a:spcBef>
                <a:spcPts val="1600"/>
              </a:spcBef>
              <a:spcAft>
                <a:spcPts val="1200"/>
              </a:spcAft>
              <a:buNone/>
            </a:pPr>
            <a:r>
              <a:rPr lang="fr-FR" sz="3000" b="1" dirty="0">
                <a:solidFill>
                  <a:srgbClr val="00354D"/>
                </a:solidFill>
              </a:rPr>
              <a:t>La consommation déclarée</a:t>
            </a:r>
          </a:p>
        </p:txBody>
      </p:sp>
      <p:sp>
        <p:nvSpPr>
          <p:cNvPr id="3" name="ZoneTexte 2">
            <a:extLst>
              <a:ext uri="{FF2B5EF4-FFF2-40B4-BE49-F238E27FC236}">
                <a16:creationId xmlns:a16="http://schemas.microsoft.com/office/drawing/2014/main" id="{2A79C01B-CADB-4CFF-B931-66386A462A66}"/>
              </a:ext>
            </a:extLst>
          </p:cNvPr>
          <p:cNvSpPr txBox="1"/>
          <p:nvPr/>
        </p:nvSpPr>
        <p:spPr>
          <a:xfrm>
            <a:off x="838200" y="2273947"/>
            <a:ext cx="10168054" cy="480131"/>
          </a:xfrm>
          <a:prstGeom prst="rect">
            <a:avLst/>
          </a:prstGeom>
          <a:noFill/>
        </p:spPr>
        <p:txBody>
          <a:bodyPr wrap="square" rtlCol="0">
            <a:spAutoFit/>
          </a:bodyPr>
          <a:lstStyle/>
          <a:p>
            <a:pPr marL="228600" lvl="0" indent="-228600">
              <a:lnSpc>
                <a:spcPct val="90000"/>
              </a:lnSpc>
              <a:spcBef>
                <a:spcPts val="1600"/>
              </a:spcBef>
              <a:spcAft>
                <a:spcPts val="1200"/>
              </a:spcAft>
              <a:buFont typeface="Wingdings" panose="05000000000000000000" pitchFamily="2" charset="2"/>
              <a:buChar char="§"/>
            </a:pPr>
            <a:endParaRPr lang="fr-FR" sz="2800" dirty="0">
              <a:solidFill>
                <a:srgbClr val="00354D"/>
              </a:solidFill>
            </a:endParaRPr>
          </a:p>
        </p:txBody>
      </p:sp>
      <p:sp>
        <p:nvSpPr>
          <p:cNvPr id="8" name="ZoneTexte 7">
            <a:extLst>
              <a:ext uri="{FF2B5EF4-FFF2-40B4-BE49-F238E27FC236}">
                <a16:creationId xmlns:a16="http://schemas.microsoft.com/office/drawing/2014/main" id="{FBF11555-94AD-42F8-B0DE-DEC36C3F56FA}"/>
              </a:ext>
            </a:extLst>
          </p:cNvPr>
          <p:cNvSpPr txBox="1"/>
          <p:nvPr/>
        </p:nvSpPr>
        <p:spPr>
          <a:xfrm>
            <a:off x="543145" y="6087144"/>
            <a:ext cx="2836550" cy="276999"/>
          </a:xfrm>
          <a:prstGeom prst="rect">
            <a:avLst/>
          </a:prstGeom>
          <a:noFill/>
        </p:spPr>
        <p:txBody>
          <a:bodyPr wrap="square" rtlCol="0">
            <a:spAutoFit/>
          </a:bodyPr>
          <a:lstStyle/>
          <a:p>
            <a:r>
              <a:rPr lang="fr-FR" sz="1200" dirty="0">
                <a:solidFill>
                  <a:srgbClr val="00354D"/>
                </a:solidFill>
              </a:rPr>
              <a:t>Extrait de l’Outil d’aide au RPIB de l’HAS</a:t>
            </a:r>
          </a:p>
        </p:txBody>
      </p:sp>
      <p:sp>
        <p:nvSpPr>
          <p:cNvPr id="14" name="ZoneTexte 13">
            <a:extLst>
              <a:ext uri="{FF2B5EF4-FFF2-40B4-BE49-F238E27FC236}">
                <a16:creationId xmlns:a16="http://schemas.microsoft.com/office/drawing/2014/main" id="{38512EA5-6980-4B2C-9E15-1471F8637BBF}"/>
              </a:ext>
            </a:extLst>
          </p:cNvPr>
          <p:cNvSpPr txBox="1"/>
          <p:nvPr/>
        </p:nvSpPr>
        <p:spPr>
          <a:xfrm>
            <a:off x="8829826" y="2030072"/>
            <a:ext cx="2743199" cy="1754326"/>
          </a:xfrm>
          <a:prstGeom prst="rect">
            <a:avLst/>
          </a:prstGeom>
          <a:noFill/>
        </p:spPr>
        <p:txBody>
          <a:bodyPr wrap="square" rtlCol="0">
            <a:spAutoFit/>
          </a:bodyPr>
          <a:lstStyle/>
          <a:p>
            <a:r>
              <a:rPr lang="fr-FR" dirty="0">
                <a:solidFill>
                  <a:srgbClr val="00354D"/>
                </a:solidFill>
              </a:rPr>
              <a:t>En l’absence de consommations à risque, les conduites favorables à la santé sont l’exercice physique, une alimentation équilibrée…</a:t>
            </a:r>
          </a:p>
        </p:txBody>
      </p:sp>
      <p:sp>
        <p:nvSpPr>
          <p:cNvPr id="17" name="ZoneTexte 16">
            <a:extLst>
              <a:ext uri="{FF2B5EF4-FFF2-40B4-BE49-F238E27FC236}">
                <a16:creationId xmlns:a16="http://schemas.microsoft.com/office/drawing/2014/main" id="{EE2B46F7-EF7B-40DA-B157-D384D6B5B91A}"/>
              </a:ext>
            </a:extLst>
          </p:cNvPr>
          <p:cNvSpPr txBox="1"/>
          <p:nvPr/>
        </p:nvSpPr>
        <p:spPr>
          <a:xfrm>
            <a:off x="8829825" y="3814116"/>
            <a:ext cx="2743200" cy="2431435"/>
          </a:xfrm>
          <a:prstGeom prst="rect">
            <a:avLst/>
          </a:prstGeom>
          <a:solidFill>
            <a:srgbClr val="FF8363"/>
          </a:solidFill>
          <a:ln>
            <a:solidFill>
              <a:srgbClr val="FF8363"/>
            </a:solidFill>
          </a:ln>
        </p:spPr>
        <p:txBody>
          <a:bodyPr wrap="square" rtlCol="0">
            <a:spAutoFit/>
          </a:bodyPr>
          <a:lstStyle/>
          <a:p>
            <a:r>
              <a:rPr lang="fr-FR" sz="1600" b="1" dirty="0">
                <a:solidFill>
                  <a:schemeClr val="bg1"/>
                </a:solidFill>
              </a:rPr>
              <a:t>L’HAS recommande de demander systématiquement aux femmes désirant une grossesse, aux femmes enceintes et aux femmes venant d’accoucher leurs habitudes de consommation d’alcool </a:t>
            </a:r>
          </a:p>
          <a:p>
            <a:r>
              <a:rPr lang="fr-FR" sz="1200" dirty="0">
                <a:solidFill>
                  <a:schemeClr val="bg1"/>
                </a:solidFill>
              </a:rPr>
              <a:t>Fiche mémo Troubles causés par l’alcoolisation fœtale de l’HAS</a:t>
            </a:r>
          </a:p>
        </p:txBody>
      </p:sp>
      <p:sp>
        <p:nvSpPr>
          <p:cNvPr id="5" name="Espace réservé du pied de page 4">
            <a:extLst>
              <a:ext uri="{FF2B5EF4-FFF2-40B4-BE49-F238E27FC236}">
                <a16:creationId xmlns:a16="http://schemas.microsoft.com/office/drawing/2014/main" id="{9418C206-540F-4D6C-BDE7-354331D79B99}"/>
              </a:ext>
            </a:extLst>
          </p:cNvPr>
          <p:cNvSpPr>
            <a:spLocks noGrp="1"/>
          </p:cNvSpPr>
          <p:nvPr>
            <p:ph type="ftr" sz="quarter" idx="11"/>
          </p:nvPr>
        </p:nvSpPr>
        <p:spPr>
          <a:xfrm>
            <a:off x="518983" y="6392505"/>
            <a:ext cx="5320553" cy="365125"/>
          </a:xfrm>
        </p:spPr>
        <p:txBody>
          <a:bodyPr/>
          <a:lstStyle/>
          <a:p>
            <a:pPr algn="l"/>
            <a:r>
              <a:rPr lang="fr-FR" sz="1100" dirty="0">
                <a:solidFill>
                  <a:srgbClr val="00354D"/>
                </a:solidFill>
              </a:rPr>
              <a:t>IREMA – CD 94 – PMI – CPEF – Les addictions liées aux substances psychoactives</a:t>
            </a:r>
          </a:p>
        </p:txBody>
      </p:sp>
      <p:pic>
        <p:nvPicPr>
          <p:cNvPr id="10" name="Image 9" descr="Une image contenant table&#10;&#10;Description générée automatiquement">
            <a:extLst>
              <a:ext uri="{FF2B5EF4-FFF2-40B4-BE49-F238E27FC236}">
                <a16:creationId xmlns:a16="http://schemas.microsoft.com/office/drawing/2014/main" id="{0A1ADBE7-AF07-479F-9A3C-84C4F4BD3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83" y="2029616"/>
            <a:ext cx="8286682" cy="3846603"/>
          </a:xfrm>
          <a:prstGeom prst="rect">
            <a:avLst/>
          </a:prstGeom>
        </p:spPr>
      </p:pic>
      <p:sp>
        <p:nvSpPr>
          <p:cNvPr id="4" name="Espace réservé du numéro de diapositive 3">
            <a:extLst>
              <a:ext uri="{FF2B5EF4-FFF2-40B4-BE49-F238E27FC236}">
                <a16:creationId xmlns:a16="http://schemas.microsoft.com/office/drawing/2014/main" id="{F271836F-1CDA-4D5F-4048-568CB123AB05}"/>
              </a:ext>
            </a:extLst>
          </p:cNvPr>
          <p:cNvSpPr>
            <a:spLocks noGrp="1"/>
          </p:cNvSpPr>
          <p:nvPr>
            <p:ph type="sldNum" sz="quarter" idx="12"/>
          </p:nvPr>
        </p:nvSpPr>
        <p:spPr/>
        <p:txBody>
          <a:bodyPr/>
          <a:lstStyle/>
          <a:p>
            <a:fld id="{5530D0DC-CD4E-4C8A-B400-1BEAD0156FC1}" type="slidenum">
              <a:rPr lang="fr-FR" smtClean="0"/>
              <a:t>226</a:t>
            </a:fld>
            <a:endParaRPr lang="fr-FR" dirty="0"/>
          </a:p>
        </p:txBody>
      </p:sp>
    </p:spTree>
    <p:extLst>
      <p:ext uri="{BB962C8B-B14F-4D97-AF65-F5344CB8AC3E}">
        <p14:creationId xmlns:p14="http://schemas.microsoft.com/office/powerpoint/2010/main" val="269751442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Le repérage précoce </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1412721" y="1726445"/>
            <a:ext cx="2944127" cy="480131"/>
          </a:xfrm>
        </p:spPr>
        <p:txBody>
          <a:bodyPr>
            <a:normAutofit lnSpcReduction="10000"/>
          </a:bodyPr>
          <a:lstStyle/>
          <a:p>
            <a:pPr marL="0" indent="0">
              <a:spcBef>
                <a:spcPts val="1600"/>
              </a:spcBef>
              <a:spcAft>
                <a:spcPts val="1200"/>
              </a:spcAft>
              <a:buNone/>
            </a:pPr>
            <a:r>
              <a:rPr lang="fr-FR" sz="3000" b="1" dirty="0">
                <a:solidFill>
                  <a:srgbClr val="00354D"/>
                </a:solidFill>
              </a:rPr>
              <a:t>Le verre standard</a:t>
            </a:r>
          </a:p>
        </p:txBody>
      </p:sp>
      <p:sp>
        <p:nvSpPr>
          <p:cNvPr id="3" name="ZoneTexte 2">
            <a:extLst>
              <a:ext uri="{FF2B5EF4-FFF2-40B4-BE49-F238E27FC236}">
                <a16:creationId xmlns:a16="http://schemas.microsoft.com/office/drawing/2014/main" id="{2A79C01B-CADB-4CFF-B931-66386A462A66}"/>
              </a:ext>
            </a:extLst>
          </p:cNvPr>
          <p:cNvSpPr txBox="1"/>
          <p:nvPr/>
        </p:nvSpPr>
        <p:spPr>
          <a:xfrm>
            <a:off x="838200" y="2273947"/>
            <a:ext cx="10168054" cy="480131"/>
          </a:xfrm>
          <a:prstGeom prst="rect">
            <a:avLst/>
          </a:prstGeom>
          <a:noFill/>
        </p:spPr>
        <p:txBody>
          <a:bodyPr wrap="square" rtlCol="0">
            <a:spAutoFit/>
          </a:bodyPr>
          <a:lstStyle/>
          <a:p>
            <a:pPr marL="228600" lvl="0" indent="-228600">
              <a:lnSpc>
                <a:spcPct val="90000"/>
              </a:lnSpc>
              <a:spcBef>
                <a:spcPts val="1600"/>
              </a:spcBef>
              <a:spcAft>
                <a:spcPts val="1200"/>
              </a:spcAft>
              <a:buFont typeface="Wingdings" panose="05000000000000000000" pitchFamily="2" charset="2"/>
              <a:buChar char="§"/>
            </a:pPr>
            <a:endParaRPr lang="fr-FR" sz="2800" dirty="0">
              <a:solidFill>
                <a:srgbClr val="00354D"/>
              </a:solidFill>
            </a:endParaRPr>
          </a:p>
        </p:txBody>
      </p:sp>
      <p:sp>
        <p:nvSpPr>
          <p:cNvPr id="18" name="ZoneTexte 17">
            <a:extLst>
              <a:ext uri="{FF2B5EF4-FFF2-40B4-BE49-F238E27FC236}">
                <a16:creationId xmlns:a16="http://schemas.microsoft.com/office/drawing/2014/main" id="{1B67994C-B724-42A8-A8E9-DEA2F116F905}"/>
              </a:ext>
            </a:extLst>
          </p:cNvPr>
          <p:cNvSpPr txBox="1"/>
          <p:nvPr/>
        </p:nvSpPr>
        <p:spPr>
          <a:xfrm>
            <a:off x="990600" y="2426347"/>
            <a:ext cx="10168054" cy="480131"/>
          </a:xfrm>
          <a:prstGeom prst="rect">
            <a:avLst/>
          </a:prstGeom>
          <a:noFill/>
        </p:spPr>
        <p:txBody>
          <a:bodyPr wrap="square" rtlCol="0">
            <a:spAutoFit/>
          </a:bodyPr>
          <a:lstStyle/>
          <a:p>
            <a:pPr marL="228600" lvl="0" indent="-228600">
              <a:lnSpc>
                <a:spcPct val="90000"/>
              </a:lnSpc>
              <a:spcBef>
                <a:spcPts val="1600"/>
              </a:spcBef>
              <a:spcAft>
                <a:spcPts val="1200"/>
              </a:spcAft>
              <a:buFont typeface="Wingdings" panose="05000000000000000000" pitchFamily="2" charset="2"/>
              <a:buChar char="§"/>
            </a:pPr>
            <a:endParaRPr lang="fr-FR" sz="2800" dirty="0">
              <a:solidFill>
                <a:srgbClr val="00354D"/>
              </a:solidFill>
            </a:endParaRPr>
          </a:p>
        </p:txBody>
      </p:sp>
      <p:sp>
        <p:nvSpPr>
          <p:cNvPr id="19" name="ZoneTexte 18">
            <a:extLst>
              <a:ext uri="{FF2B5EF4-FFF2-40B4-BE49-F238E27FC236}">
                <a16:creationId xmlns:a16="http://schemas.microsoft.com/office/drawing/2014/main" id="{34C7142E-C0C1-434F-9962-139B57480347}"/>
              </a:ext>
            </a:extLst>
          </p:cNvPr>
          <p:cNvSpPr txBox="1"/>
          <p:nvPr/>
        </p:nvSpPr>
        <p:spPr>
          <a:xfrm>
            <a:off x="1143000" y="2578747"/>
            <a:ext cx="10168054" cy="480131"/>
          </a:xfrm>
          <a:prstGeom prst="rect">
            <a:avLst/>
          </a:prstGeom>
          <a:noFill/>
        </p:spPr>
        <p:txBody>
          <a:bodyPr wrap="square" rtlCol="0">
            <a:spAutoFit/>
          </a:bodyPr>
          <a:lstStyle/>
          <a:p>
            <a:pPr marL="228600" lvl="0" indent="-228600">
              <a:lnSpc>
                <a:spcPct val="90000"/>
              </a:lnSpc>
              <a:spcBef>
                <a:spcPts val="1600"/>
              </a:spcBef>
              <a:spcAft>
                <a:spcPts val="1200"/>
              </a:spcAft>
              <a:buFont typeface="Wingdings" panose="05000000000000000000" pitchFamily="2" charset="2"/>
              <a:buChar char="§"/>
            </a:pPr>
            <a:endParaRPr lang="fr-FR" sz="2800" dirty="0">
              <a:solidFill>
                <a:srgbClr val="00354D"/>
              </a:solidFill>
            </a:endParaRPr>
          </a:p>
        </p:txBody>
      </p:sp>
      <p:sp>
        <p:nvSpPr>
          <p:cNvPr id="7" name="Espace réservé du pied de page 6">
            <a:extLst>
              <a:ext uri="{FF2B5EF4-FFF2-40B4-BE49-F238E27FC236}">
                <a16:creationId xmlns:a16="http://schemas.microsoft.com/office/drawing/2014/main" id="{2A0E0F2D-5333-4982-9F5F-1D70A24F9AED}"/>
              </a:ext>
            </a:extLst>
          </p:cNvPr>
          <p:cNvSpPr>
            <a:spLocks noGrp="1"/>
          </p:cNvSpPr>
          <p:nvPr>
            <p:ph type="ftr" sz="quarter" idx="11"/>
          </p:nvPr>
        </p:nvSpPr>
        <p:spPr>
          <a:xfrm>
            <a:off x="543144" y="6387104"/>
            <a:ext cx="5177118" cy="365125"/>
          </a:xfrm>
        </p:spPr>
        <p:txBody>
          <a:bodyPr/>
          <a:lstStyle/>
          <a:p>
            <a:r>
              <a:rPr lang="fr-FR" sz="1100" dirty="0">
                <a:solidFill>
                  <a:srgbClr val="00354D"/>
                </a:solidFill>
              </a:rPr>
              <a:t>IREMA – CD 94 – PMI – CPEF – Les addictions liées aux substances psychoactives</a:t>
            </a:r>
          </a:p>
        </p:txBody>
      </p:sp>
      <p:sp>
        <p:nvSpPr>
          <p:cNvPr id="4" name="Espace réservé du numéro de diapositive 3">
            <a:extLst>
              <a:ext uri="{FF2B5EF4-FFF2-40B4-BE49-F238E27FC236}">
                <a16:creationId xmlns:a16="http://schemas.microsoft.com/office/drawing/2014/main" id="{EB48B529-5626-8389-AF63-B12B31B8040E}"/>
              </a:ext>
            </a:extLst>
          </p:cNvPr>
          <p:cNvSpPr>
            <a:spLocks noGrp="1"/>
          </p:cNvSpPr>
          <p:nvPr>
            <p:ph type="sldNum" sz="quarter" idx="12"/>
          </p:nvPr>
        </p:nvSpPr>
        <p:spPr/>
        <p:txBody>
          <a:bodyPr/>
          <a:lstStyle/>
          <a:p>
            <a:fld id="{5530D0DC-CD4E-4C8A-B400-1BEAD0156FC1}" type="slidenum">
              <a:rPr lang="fr-FR" smtClean="0"/>
              <a:t>227</a:t>
            </a:fld>
            <a:endParaRPr lang="fr-FR" dirty="0"/>
          </a:p>
        </p:txBody>
      </p:sp>
      <p:pic>
        <p:nvPicPr>
          <p:cNvPr id="9" name="Image 8" descr="Une image contenant texte, vin, verres, verre&#10;&#10;Description générée automatiquement">
            <a:extLst>
              <a:ext uri="{FF2B5EF4-FFF2-40B4-BE49-F238E27FC236}">
                <a16:creationId xmlns:a16="http://schemas.microsoft.com/office/drawing/2014/main" id="{CB650962-954E-1A2A-FBA6-74CA648D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15" y="2818812"/>
            <a:ext cx="5216714" cy="1458185"/>
          </a:xfrm>
          <a:prstGeom prst="rect">
            <a:avLst/>
          </a:prstGeom>
        </p:spPr>
      </p:pic>
      <p:pic>
        <p:nvPicPr>
          <p:cNvPr id="11" name="Image 10">
            <a:extLst>
              <a:ext uri="{FF2B5EF4-FFF2-40B4-BE49-F238E27FC236}">
                <a16:creationId xmlns:a16="http://schemas.microsoft.com/office/drawing/2014/main" id="{485541EE-2893-5123-47FF-8431294F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4829" y="1829786"/>
            <a:ext cx="6484568" cy="4293107"/>
          </a:xfrm>
          <a:prstGeom prst="rect">
            <a:avLst/>
          </a:prstGeom>
        </p:spPr>
      </p:pic>
    </p:spTree>
    <p:extLst>
      <p:ext uri="{BB962C8B-B14F-4D97-AF65-F5344CB8AC3E}">
        <p14:creationId xmlns:p14="http://schemas.microsoft.com/office/powerpoint/2010/main" val="75180074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a:solidFill>
                  <a:schemeClr val="bg1"/>
                </a:solidFill>
                <a:latin typeface="+mn-lt"/>
              </a:rPr>
              <a:t>2. Le repérage précoce </a:t>
            </a:r>
            <a:endParaRPr lang="fr-FR" sz="3600" b="1" cap="all" dirty="0">
              <a:solidFill>
                <a:schemeClr val="bg1"/>
              </a:solidFill>
              <a:latin typeface="+mn-lt"/>
            </a:endParaRP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18983" y="1456392"/>
            <a:ext cx="10887122" cy="464751"/>
          </a:xfrm>
        </p:spPr>
        <p:txBody>
          <a:bodyPr>
            <a:normAutofit fontScale="92500" lnSpcReduction="10000"/>
          </a:bodyPr>
          <a:lstStyle/>
          <a:p>
            <a:pPr marL="0" indent="0">
              <a:spcBef>
                <a:spcPts val="1600"/>
              </a:spcBef>
              <a:spcAft>
                <a:spcPts val="1200"/>
              </a:spcAft>
              <a:buNone/>
            </a:pPr>
            <a:r>
              <a:rPr lang="fr-FR" sz="3000" b="1" dirty="0">
                <a:solidFill>
                  <a:srgbClr val="00354D"/>
                </a:solidFill>
              </a:rPr>
              <a:t>Évaluation du risque pour les consommations d’alcool</a:t>
            </a:r>
          </a:p>
        </p:txBody>
      </p:sp>
      <p:sp>
        <p:nvSpPr>
          <p:cNvPr id="7" name="Espace réservé du pied de page 6">
            <a:extLst>
              <a:ext uri="{FF2B5EF4-FFF2-40B4-BE49-F238E27FC236}">
                <a16:creationId xmlns:a16="http://schemas.microsoft.com/office/drawing/2014/main" id="{41B81B29-18B8-44F8-930E-EE0654B3B0E9}"/>
              </a:ext>
            </a:extLst>
          </p:cNvPr>
          <p:cNvSpPr>
            <a:spLocks noGrp="1"/>
          </p:cNvSpPr>
          <p:nvPr>
            <p:ph type="ftr" sz="quarter" idx="11"/>
          </p:nvPr>
        </p:nvSpPr>
        <p:spPr>
          <a:xfrm>
            <a:off x="518983" y="6353777"/>
            <a:ext cx="6548718" cy="365125"/>
          </a:xfrm>
        </p:spPr>
        <p:txBody>
          <a:bodyPr/>
          <a:lstStyle/>
          <a:p>
            <a:pPr algn="l"/>
            <a:r>
              <a:rPr lang="fr-FR" sz="1100" dirty="0">
                <a:solidFill>
                  <a:srgbClr val="00354D"/>
                </a:solidFill>
              </a:rPr>
              <a:t>IREMA – CD 94 – PMI – CPEF – Les addictions liées aux substances psychoactives</a:t>
            </a:r>
          </a:p>
        </p:txBody>
      </p:sp>
      <p:sp>
        <p:nvSpPr>
          <p:cNvPr id="4" name="Espace réservé du numéro de diapositive 3">
            <a:extLst>
              <a:ext uri="{FF2B5EF4-FFF2-40B4-BE49-F238E27FC236}">
                <a16:creationId xmlns:a16="http://schemas.microsoft.com/office/drawing/2014/main" id="{22DCC20B-8CAE-DC35-2F64-25B05E5C5074}"/>
              </a:ext>
            </a:extLst>
          </p:cNvPr>
          <p:cNvSpPr>
            <a:spLocks noGrp="1"/>
          </p:cNvSpPr>
          <p:nvPr>
            <p:ph type="sldNum" sz="quarter" idx="12"/>
          </p:nvPr>
        </p:nvSpPr>
        <p:spPr/>
        <p:txBody>
          <a:bodyPr/>
          <a:lstStyle/>
          <a:p>
            <a:fld id="{5530D0DC-CD4E-4C8A-B400-1BEAD0156FC1}" type="slidenum">
              <a:rPr lang="fr-FR" smtClean="0"/>
              <a:t>228</a:t>
            </a:fld>
            <a:endParaRPr lang="fr-FR" dirty="0"/>
          </a:p>
        </p:txBody>
      </p:sp>
      <p:pic>
        <p:nvPicPr>
          <p:cNvPr id="8" name="Image 7" descr="Une image contenant texte&#10;&#10;Description générée automatiquement">
            <a:extLst>
              <a:ext uri="{FF2B5EF4-FFF2-40B4-BE49-F238E27FC236}">
                <a16:creationId xmlns:a16="http://schemas.microsoft.com/office/drawing/2014/main" id="{ADEBD745-09A6-108B-458D-1FE0468ECE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424" y="2395429"/>
            <a:ext cx="8173655" cy="2281346"/>
          </a:xfrm>
          <a:prstGeom prst="rect">
            <a:avLst/>
          </a:prstGeom>
        </p:spPr>
      </p:pic>
      <p:sp>
        <p:nvSpPr>
          <p:cNvPr id="10" name="ZoneTexte 9">
            <a:extLst>
              <a:ext uri="{FF2B5EF4-FFF2-40B4-BE49-F238E27FC236}">
                <a16:creationId xmlns:a16="http://schemas.microsoft.com/office/drawing/2014/main" id="{96AEC4FE-545C-B433-E5F4-B8292E098CE9}"/>
              </a:ext>
            </a:extLst>
          </p:cNvPr>
          <p:cNvSpPr txBox="1"/>
          <p:nvPr/>
        </p:nvSpPr>
        <p:spPr>
          <a:xfrm>
            <a:off x="2094424" y="5360101"/>
            <a:ext cx="8361714" cy="307777"/>
          </a:xfrm>
          <a:prstGeom prst="rect">
            <a:avLst/>
          </a:prstGeom>
          <a:noFill/>
        </p:spPr>
        <p:txBody>
          <a:bodyPr wrap="square">
            <a:spAutoFit/>
          </a:bodyPr>
          <a:lstStyle/>
          <a:p>
            <a:r>
              <a:rPr lang="fr-FR" sz="1400" dirty="0">
                <a:solidFill>
                  <a:srgbClr val="00354D"/>
                </a:solidFill>
              </a:rPr>
              <a:t>https://www.alcool-info-service.fr/content/download/280744/4141226/version/2/file/AUDIT_VF_28-02-19.pdf</a:t>
            </a:r>
          </a:p>
        </p:txBody>
      </p:sp>
    </p:spTree>
    <p:extLst>
      <p:ext uri="{BB962C8B-B14F-4D97-AF65-F5344CB8AC3E}">
        <p14:creationId xmlns:p14="http://schemas.microsoft.com/office/powerpoint/2010/main" val="105330489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438301" y="185296"/>
            <a:ext cx="11096367" cy="969405"/>
          </a:xfrm>
          <a:solidFill>
            <a:srgbClr val="115E7A"/>
          </a:solidFill>
        </p:spPr>
        <p:txBody>
          <a:bodyPr>
            <a:noAutofit/>
          </a:bodyPr>
          <a:lstStyle/>
          <a:p>
            <a:r>
              <a:rPr lang="fr-FR" sz="3600" b="1" cap="all">
                <a:solidFill>
                  <a:schemeClr val="bg1"/>
                </a:solidFill>
                <a:latin typeface="+mn-lt"/>
              </a:rPr>
              <a:t>2. Le repérage précoce </a:t>
            </a:r>
            <a:endParaRPr lang="fr-FR" sz="3600" b="1" cap="all" dirty="0">
              <a:solidFill>
                <a:schemeClr val="bg1"/>
              </a:solidFill>
              <a:latin typeface="+mn-lt"/>
            </a:endParaRPr>
          </a:p>
        </p:txBody>
      </p:sp>
      <p:sp>
        <p:nvSpPr>
          <p:cNvPr id="7" name="Espace réservé du pied de page 6">
            <a:extLst>
              <a:ext uri="{FF2B5EF4-FFF2-40B4-BE49-F238E27FC236}">
                <a16:creationId xmlns:a16="http://schemas.microsoft.com/office/drawing/2014/main" id="{41B81B29-18B8-44F8-930E-EE0654B3B0E9}"/>
              </a:ext>
            </a:extLst>
          </p:cNvPr>
          <p:cNvSpPr>
            <a:spLocks noGrp="1"/>
          </p:cNvSpPr>
          <p:nvPr>
            <p:ph type="ftr" sz="quarter" idx="11"/>
          </p:nvPr>
        </p:nvSpPr>
        <p:spPr>
          <a:xfrm>
            <a:off x="518983" y="6465511"/>
            <a:ext cx="6548718" cy="365125"/>
          </a:xfrm>
        </p:spPr>
        <p:txBody>
          <a:bodyPr/>
          <a:lstStyle/>
          <a:p>
            <a:pPr algn="l"/>
            <a:r>
              <a:rPr lang="fr-FR" sz="1100" dirty="0">
                <a:solidFill>
                  <a:srgbClr val="00354D"/>
                </a:solidFill>
              </a:rPr>
              <a:t>IREMA – CD 94 – PMI – CPEF – Les addictions liées aux substances psychoactives</a:t>
            </a:r>
          </a:p>
        </p:txBody>
      </p:sp>
      <p:sp>
        <p:nvSpPr>
          <p:cNvPr id="4" name="Espace réservé du numéro de diapositive 3">
            <a:extLst>
              <a:ext uri="{FF2B5EF4-FFF2-40B4-BE49-F238E27FC236}">
                <a16:creationId xmlns:a16="http://schemas.microsoft.com/office/drawing/2014/main" id="{22DCC20B-8CAE-DC35-2F64-25B05E5C5074}"/>
              </a:ext>
            </a:extLst>
          </p:cNvPr>
          <p:cNvSpPr>
            <a:spLocks noGrp="1"/>
          </p:cNvSpPr>
          <p:nvPr>
            <p:ph type="sldNum" sz="quarter" idx="12"/>
          </p:nvPr>
        </p:nvSpPr>
        <p:spPr/>
        <p:txBody>
          <a:bodyPr/>
          <a:lstStyle/>
          <a:p>
            <a:fld id="{5530D0DC-CD4E-4C8A-B400-1BEAD0156FC1}" type="slidenum">
              <a:rPr lang="fr-FR" smtClean="0"/>
              <a:t>229</a:t>
            </a:fld>
            <a:endParaRPr lang="fr-FR" dirty="0"/>
          </a:p>
        </p:txBody>
      </p:sp>
      <p:pic>
        <p:nvPicPr>
          <p:cNvPr id="5" name="Image 4" descr="Une image contenant table&#10;&#10;Description générée automatiquement">
            <a:extLst>
              <a:ext uri="{FF2B5EF4-FFF2-40B4-BE49-F238E27FC236}">
                <a16:creationId xmlns:a16="http://schemas.microsoft.com/office/drawing/2014/main" id="{D9445800-CDD9-4C3C-6DE7-9D9172F40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2118" y="1237997"/>
            <a:ext cx="6458851" cy="5144218"/>
          </a:xfrm>
          <a:prstGeom prst="rect">
            <a:avLst/>
          </a:prstGeom>
        </p:spPr>
      </p:pic>
      <p:sp>
        <p:nvSpPr>
          <p:cNvPr id="12" name="ZoneTexte 11">
            <a:extLst>
              <a:ext uri="{FF2B5EF4-FFF2-40B4-BE49-F238E27FC236}">
                <a16:creationId xmlns:a16="http://schemas.microsoft.com/office/drawing/2014/main" id="{395164F6-13C7-343A-BC1E-11E1E8589BCC}"/>
              </a:ext>
            </a:extLst>
          </p:cNvPr>
          <p:cNvSpPr txBox="1"/>
          <p:nvPr/>
        </p:nvSpPr>
        <p:spPr>
          <a:xfrm>
            <a:off x="438301" y="1496216"/>
            <a:ext cx="2833817" cy="1815882"/>
          </a:xfrm>
          <a:prstGeom prst="rect">
            <a:avLst/>
          </a:prstGeom>
          <a:noFill/>
        </p:spPr>
        <p:txBody>
          <a:bodyPr wrap="square">
            <a:spAutoFit/>
          </a:bodyPr>
          <a:lstStyle/>
          <a:p>
            <a:pPr marL="0" indent="0">
              <a:spcBef>
                <a:spcPts val="1600"/>
              </a:spcBef>
              <a:spcAft>
                <a:spcPts val="1200"/>
              </a:spcAft>
              <a:buNone/>
            </a:pPr>
            <a:r>
              <a:rPr lang="fr-FR" sz="2800" b="1" dirty="0">
                <a:solidFill>
                  <a:srgbClr val="00354D"/>
                </a:solidFill>
              </a:rPr>
              <a:t>Évaluation du risque pour les consommations d’alcool</a:t>
            </a:r>
          </a:p>
        </p:txBody>
      </p:sp>
    </p:spTree>
    <p:extLst>
      <p:ext uri="{BB962C8B-B14F-4D97-AF65-F5344CB8AC3E}">
        <p14:creationId xmlns:p14="http://schemas.microsoft.com/office/powerpoint/2010/main" val="3591636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EAA0FA-B88B-46AF-BB02-C4C9ECE92D0C}"/>
              </a:ext>
            </a:extLst>
          </p:cNvPr>
          <p:cNvSpPr>
            <a:spLocks noGrp="1"/>
          </p:cNvSpPr>
          <p:nvPr>
            <p:ph type="title"/>
          </p:nvPr>
        </p:nvSpPr>
        <p:spPr/>
        <p:txBody>
          <a:bodyPr/>
          <a:lstStyle/>
          <a:p>
            <a:r>
              <a:rPr lang="fr-FR" dirty="0"/>
              <a:t>Mais qui fait quoi ?</a:t>
            </a:r>
          </a:p>
        </p:txBody>
      </p:sp>
      <p:sp>
        <p:nvSpPr>
          <p:cNvPr id="3" name="Espace réservé du texte 2">
            <a:extLst>
              <a:ext uri="{FF2B5EF4-FFF2-40B4-BE49-F238E27FC236}">
                <a16:creationId xmlns:a16="http://schemas.microsoft.com/office/drawing/2014/main" id="{983063D0-8789-42C6-8F33-DBB02D32585F}"/>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95754486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158042"/>
            <a:ext cx="11096367" cy="969405"/>
          </a:xfrm>
          <a:solidFill>
            <a:srgbClr val="115E7A"/>
          </a:solidFill>
        </p:spPr>
        <p:txBody>
          <a:bodyPr>
            <a:noAutofit/>
          </a:bodyPr>
          <a:lstStyle/>
          <a:p>
            <a:r>
              <a:rPr lang="fr-FR" sz="3600" b="1" cap="all">
                <a:solidFill>
                  <a:schemeClr val="bg1"/>
                </a:solidFill>
                <a:latin typeface="+mn-lt"/>
              </a:rPr>
              <a:t>2. Le repérage précoce </a:t>
            </a:r>
            <a:endParaRPr lang="fr-FR" sz="3600" b="1" cap="all" dirty="0">
              <a:solidFill>
                <a:schemeClr val="bg1"/>
              </a:solidFill>
              <a:latin typeface="+mn-lt"/>
            </a:endParaRP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18983" y="1250907"/>
            <a:ext cx="10887122" cy="464751"/>
          </a:xfrm>
        </p:spPr>
        <p:txBody>
          <a:bodyPr>
            <a:normAutofit fontScale="92500" lnSpcReduction="10000"/>
          </a:bodyPr>
          <a:lstStyle/>
          <a:p>
            <a:pPr marL="0" indent="0">
              <a:spcBef>
                <a:spcPts val="1600"/>
              </a:spcBef>
              <a:spcAft>
                <a:spcPts val="1200"/>
              </a:spcAft>
              <a:buNone/>
            </a:pPr>
            <a:r>
              <a:rPr lang="fr-FR" sz="3000" b="1" dirty="0">
                <a:solidFill>
                  <a:srgbClr val="00354D"/>
                </a:solidFill>
              </a:rPr>
              <a:t>Évaluation du risque pour les consommations d’alcool</a:t>
            </a:r>
          </a:p>
        </p:txBody>
      </p:sp>
      <p:sp>
        <p:nvSpPr>
          <p:cNvPr id="7" name="Espace réservé du pied de page 6">
            <a:extLst>
              <a:ext uri="{FF2B5EF4-FFF2-40B4-BE49-F238E27FC236}">
                <a16:creationId xmlns:a16="http://schemas.microsoft.com/office/drawing/2014/main" id="{41B81B29-18B8-44F8-930E-EE0654B3B0E9}"/>
              </a:ext>
            </a:extLst>
          </p:cNvPr>
          <p:cNvSpPr>
            <a:spLocks noGrp="1"/>
          </p:cNvSpPr>
          <p:nvPr>
            <p:ph type="ftr" sz="quarter" idx="11"/>
          </p:nvPr>
        </p:nvSpPr>
        <p:spPr>
          <a:xfrm>
            <a:off x="518983" y="6353777"/>
            <a:ext cx="6548718" cy="365125"/>
          </a:xfrm>
        </p:spPr>
        <p:txBody>
          <a:bodyPr/>
          <a:lstStyle/>
          <a:p>
            <a:pPr algn="l"/>
            <a:r>
              <a:rPr lang="fr-FR" sz="1100" dirty="0">
                <a:solidFill>
                  <a:srgbClr val="00354D"/>
                </a:solidFill>
              </a:rPr>
              <a:t>IREMA – CD 94 – PMI – CPEF – Les addictions liées aux substances psychoactives</a:t>
            </a:r>
          </a:p>
        </p:txBody>
      </p:sp>
      <p:sp>
        <p:nvSpPr>
          <p:cNvPr id="4" name="Espace réservé du numéro de diapositive 3">
            <a:extLst>
              <a:ext uri="{FF2B5EF4-FFF2-40B4-BE49-F238E27FC236}">
                <a16:creationId xmlns:a16="http://schemas.microsoft.com/office/drawing/2014/main" id="{22DCC20B-8CAE-DC35-2F64-25B05E5C5074}"/>
              </a:ext>
            </a:extLst>
          </p:cNvPr>
          <p:cNvSpPr>
            <a:spLocks noGrp="1"/>
          </p:cNvSpPr>
          <p:nvPr>
            <p:ph type="sldNum" sz="quarter" idx="12"/>
          </p:nvPr>
        </p:nvSpPr>
        <p:spPr/>
        <p:txBody>
          <a:bodyPr/>
          <a:lstStyle/>
          <a:p>
            <a:fld id="{5530D0DC-CD4E-4C8A-B400-1BEAD0156FC1}" type="slidenum">
              <a:rPr lang="fr-FR" smtClean="0"/>
              <a:t>230</a:t>
            </a:fld>
            <a:endParaRPr lang="fr-FR" dirty="0"/>
          </a:p>
        </p:txBody>
      </p:sp>
      <p:pic>
        <p:nvPicPr>
          <p:cNvPr id="5" name="Image 4" descr="Une image contenant table&#10;&#10;Description générée automatiquement">
            <a:extLst>
              <a:ext uri="{FF2B5EF4-FFF2-40B4-BE49-F238E27FC236}">
                <a16:creationId xmlns:a16="http://schemas.microsoft.com/office/drawing/2014/main" id="{29C2712D-525E-68B5-E928-4549AC3C4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100" y="2250088"/>
            <a:ext cx="6468378" cy="2172003"/>
          </a:xfrm>
          <a:prstGeom prst="rect">
            <a:avLst/>
          </a:prstGeom>
        </p:spPr>
      </p:pic>
      <p:pic>
        <p:nvPicPr>
          <p:cNvPr id="9" name="Image 8" descr="Une image contenant table&#10;&#10;Description générée automatiquement">
            <a:extLst>
              <a:ext uri="{FF2B5EF4-FFF2-40B4-BE49-F238E27FC236}">
                <a16:creationId xmlns:a16="http://schemas.microsoft.com/office/drawing/2014/main" id="{18C93464-343C-30A6-370C-9AAD2DAAB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100" y="4377527"/>
            <a:ext cx="6439799" cy="2048161"/>
          </a:xfrm>
          <a:prstGeom prst="rect">
            <a:avLst/>
          </a:prstGeom>
        </p:spPr>
      </p:pic>
      <p:pic>
        <p:nvPicPr>
          <p:cNvPr id="12" name="Image 11">
            <a:extLst>
              <a:ext uri="{FF2B5EF4-FFF2-40B4-BE49-F238E27FC236}">
                <a16:creationId xmlns:a16="http://schemas.microsoft.com/office/drawing/2014/main" id="{37BE5A2F-259E-729E-D4BA-0B3CBD7B6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2503" y="1839118"/>
            <a:ext cx="6449325" cy="457264"/>
          </a:xfrm>
          <a:prstGeom prst="rect">
            <a:avLst/>
          </a:prstGeom>
        </p:spPr>
      </p:pic>
    </p:spTree>
    <p:extLst>
      <p:ext uri="{BB962C8B-B14F-4D97-AF65-F5344CB8AC3E}">
        <p14:creationId xmlns:p14="http://schemas.microsoft.com/office/powerpoint/2010/main" val="169717901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a:solidFill>
                  <a:schemeClr val="bg1"/>
                </a:solidFill>
                <a:latin typeface="+mn-lt"/>
              </a:rPr>
              <a:t>2. Le repérage précoce </a:t>
            </a:r>
            <a:endParaRPr lang="fr-FR" sz="3600" b="1" cap="all" dirty="0">
              <a:solidFill>
                <a:schemeClr val="bg1"/>
              </a:solidFill>
              <a:latin typeface="+mn-lt"/>
            </a:endParaRP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18983" y="1456392"/>
            <a:ext cx="10887122" cy="464751"/>
          </a:xfrm>
        </p:spPr>
        <p:txBody>
          <a:bodyPr>
            <a:normAutofit fontScale="92500" lnSpcReduction="10000"/>
          </a:bodyPr>
          <a:lstStyle/>
          <a:p>
            <a:pPr marL="0" indent="0">
              <a:spcBef>
                <a:spcPts val="1600"/>
              </a:spcBef>
              <a:spcAft>
                <a:spcPts val="1200"/>
              </a:spcAft>
              <a:buNone/>
            </a:pPr>
            <a:r>
              <a:rPr lang="fr-FR" sz="3000" b="1" dirty="0">
                <a:solidFill>
                  <a:srgbClr val="00354D"/>
                </a:solidFill>
              </a:rPr>
              <a:t>Évaluation du risque pour les consommations d’alcool</a:t>
            </a:r>
          </a:p>
        </p:txBody>
      </p:sp>
      <p:sp>
        <p:nvSpPr>
          <p:cNvPr id="7" name="Espace réservé du pied de page 6">
            <a:extLst>
              <a:ext uri="{FF2B5EF4-FFF2-40B4-BE49-F238E27FC236}">
                <a16:creationId xmlns:a16="http://schemas.microsoft.com/office/drawing/2014/main" id="{41B81B29-18B8-44F8-930E-EE0654B3B0E9}"/>
              </a:ext>
            </a:extLst>
          </p:cNvPr>
          <p:cNvSpPr>
            <a:spLocks noGrp="1"/>
          </p:cNvSpPr>
          <p:nvPr>
            <p:ph type="ftr" sz="quarter" idx="11"/>
          </p:nvPr>
        </p:nvSpPr>
        <p:spPr>
          <a:xfrm>
            <a:off x="518983" y="6353777"/>
            <a:ext cx="6548718" cy="365125"/>
          </a:xfrm>
        </p:spPr>
        <p:txBody>
          <a:bodyPr/>
          <a:lstStyle/>
          <a:p>
            <a:pPr algn="l"/>
            <a:r>
              <a:rPr lang="fr-FR" sz="1100" dirty="0">
                <a:solidFill>
                  <a:srgbClr val="00354D"/>
                </a:solidFill>
              </a:rPr>
              <a:t>IREMA – CD 94 – PMI – CPEF – Les addictions liées aux substances psychoactives</a:t>
            </a:r>
          </a:p>
        </p:txBody>
      </p:sp>
      <p:sp>
        <p:nvSpPr>
          <p:cNvPr id="4" name="Espace réservé du numéro de diapositive 3">
            <a:extLst>
              <a:ext uri="{FF2B5EF4-FFF2-40B4-BE49-F238E27FC236}">
                <a16:creationId xmlns:a16="http://schemas.microsoft.com/office/drawing/2014/main" id="{22DCC20B-8CAE-DC35-2F64-25B05E5C5074}"/>
              </a:ext>
            </a:extLst>
          </p:cNvPr>
          <p:cNvSpPr>
            <a:spLocks noGrp="1"/>
          </p:cNvSpPr>
          <p:nvPr>
            <p:ph type="sldNum" sz="quarter" idx="12"/>
          </p:nvPr>
        </p:nvSpPr>
        <p:spPr/>
        <p:txBody>
          <a:bodyPr/>
          <a:lstStyle/>
          <a:p>
            <a:fld id="{5530D0DC-CD4E-4C8A-B400-1BEAD0156FC1}" type="slidenum">
              <a:rPr lang="fr-FR" smtClean="0"/>
              <a:t>231</a:t>
            </a:fld>
            <a:endParaRPr lang="fr-FR" dirty="0"/>
          </a:p>
        </p:txBody>
      </p:sp>
      <p:pic>
        <p:nvPicPr>
          <p:cNvPr id="6" name="Image 5">
            <a:extLst>
              <a:ext uri="{FF2B5EF4-FFF2-40B4-BE49-F238E27FC236}">
                <a16:creationId xmlns:a16="http://schemas.microsoft.com/office/drawing/2014/main" id="{6EE223C1-9C7C-7596-EF4A-2E11FBF2C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539" y="2736529"/>
            <a:ext cx="6516009" cy="3267531"/>
          </a:xfrm>
          <a:prstGeom prst="rect">
            <a:avLst/>
          </a:prstGeom>
        </p:spPr>
      </p:pic>
      <p:pic>
        <p:nvPicPr>
          <p:cNvPr id="10" name="Image 9">
            <a:extLst>
              <a:ext uri="{FF2B5EF4-FFF2-40B4-BE49-F238E27FC236}">
                <a16:creationId xmlns:a16="http://schemas.microsoft.com/office/drawing/2014/main" id="{D3C1D411-92BE-6483-FE57-939907C17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4539" y="2279265"/>
            <a:ext cx="6449325" cy="457264"/>
          </a:xfrm>
          <a:prstGeom prst="rect">
            <a:avLst/>
          </a:prstGeom>
        </p:spPr>
      </p:pic>
    </p:spTree>
    <p:extLst>
      <p:ext uri="{BB962C8B-B14F-4D97-AF65-F5344CB8AC3E}">
        <p14:creationId xmlns:p14="http://schemas.microsoft.com/office/powerpoint/2010/main" val="219186183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Le repérage précoce </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43144" y="1494169"/>
            <a:ext cx="10887122" cy="779778"/>
          </a:xfrm>
        </p:spPr>
        <p:txBody>
          <a:bodyPr>
            <a:normAutofit/>
          </a:bodyPr>
          <a:lstStyle/>
          <a:p>
            <a:pPr marL="0" indent="0">
              <a:spcBef>
                <a:spcPts val="1600"/>
              </a:spcBef>
              <a:spcAft>
                <a:spcPts val="1200"/>
              </a:spcAft>
              <a:buNone/>
            </a:pPr>
            <a:r>
              <a:rPr lang="fr-FR" sz="3000" b="1" dirty="0">
                <a:solidFill>
                  <a:srgbClr val="00354D"/>
                </a:solidFill>
              </a:rPr>
              <a:t>Évaluation du risque pour les consommations d’alcool</a:t>
            </a:r>
          </a:p>
        </p:txBody>
      </p:sp>
      <p:sp>
        <p:nvSpPr>
          <p:cNvPr id="3" name="ZoneTexte 2">
            <a:extLst>
              <a:ext uri="{FF2B5EF4-FFF2-40B4-BE49-F238E27FC236}">
                <a16:creationId xmlns:a16="http://schemas.microsoft.com/office/drawing/2014/main" id="{2A79C01B-CADB-4CFF-B931-66386A462A66}"/>
              </a:ext>
            </a:extLst>
          </p:cNvPr>
          <p:cNvSpPr txBox="1"/>
          <p:nvPr/>
        </p:nvSpPr>
        <p:spPr>
          <a:xfrm>
            <a:off x="838200" y="2273947"/>
            <a:ext cx="10168054" cy="480131"/>
          </a:xfrm>
          <a:prstGeom prst="rect">
            <a:avLst/>
          </a:prstGeom>
          <a:noFill/>
        </p:spPr>
        <p:txBody>
          <a:bodyPr wrap="square" rtlCol="0">
            <a:spAutoFit/>
          </a:bodyPr>
          <a:lstStyle/>
          <a:p>
            <a:pPr marL="228600" lvl="0" indent="-228600">
              <a:lnSpc>
                <a:spcPct val="90000"/>
              </a:lnSpc>
              <a:spcBef>
                <a:spcPts val="1600"/>
              </a:spcBef>
              <a:spcAft>
                <a:spcPts val="1200"/>
              </a:spcAft>
              <a:buFont typeface="Wingdings" panose="05000000000000000000" pitchFamily="2" charset="2"/>
              <a:buChar char="§"/>
            </a:pPr>
            <a:endParaRPr lang="fr-FR" sz="2800" dirty="0">
              <a:solidFill>
                <a:srgbClr val="00354D"/>
              </a:solidFill>
            </a:endParaRPr>
          </a:p>
        </p:txBody>
      </p:sp>
      <p:sp>
        <p:nvSpPr>
          <p:cNvPr id="5" name="ZoneTexte 4">
            <a:extLst>
              <a:ext uri="{FF2B5EF4-FFF2-40B4-BE49-F238E27FC236}">
                <a16:creationId xmlns:a16="http://schemas.microsoft.com/office/drawing/2014/main" id="{C6A0EC96-831E-422A-BD4F-5780FA663B22}"/>
              </a:ext>
            </a:extLst>
          </p:cNvPr>
          <p:cNvSpPr txBox="1"/>
          <p:nvPr/>
        </p:nvSpPr>
        <p:spPr>
          <a:xfrm>
            <a:off x="2579874" y="1980452"/>
            <a:ext cx="5456212" cy="369332"/>
          </a:xfrm>
          <a:prstGeom prst="rect">
            <a:avLst/>
          </a:prstGeom>
          <a:noFill/>
        </p:spPr>
        <p:txBody>
          <a:bodyPr wrap="square" rtlCol="0">
            <a:spAutoFit/>
          </a:bodyPr>
          <a:lstStyle/>
          <a:p>
            <a:r>
              <a:rPr lang="fr-FR" b="1" dirty="0">
                <a:solidFill>
                  <a:srgbClr val="115E7A"/>
                </a:solidFill>
              </a:rPr>
              <a:t>A NE PAS OUBLIER DURANT L’ÉVALUATION DU RISQUE !</a:t>
            </a:r>
          </a:p>
        </p:txBody>
      </p:sp>
      <p:sp>
        <p:nvSpPr>
          <p:cNvPr id="18" name="ZoneTexte 17">
            <a:extLst>
              <a:ext uri="{FF2B5EF4-FFF2-40B4-BE49-F238E27FC236}">
                <a16:creationId xmlns:a16="http://schemas.microsoft.com/office/drawing/2014/main" id="{1B67994C-B724-42A8-A8E9-DEA2F116F905}"/>
              </a:ext>
            </a:extLst>
          </p:cNvPr>
          <p:cNvSpPr txBox="1"/>
          <p:nvPr/>
        </p:nvSpPr>
        <p:spPr>
          <a:xfrm>
            <a:off x="990600" y="2426347"/>
            <a:ext cx="10168054" cy="480131"/>
          </a:xfrm>
          <a:prstGeom prst="rect">
            <a:avLst/>
          </a:prstGeom>
          <a:noFill/>
        </p:spPr>
        <p:txBody>
          <a:bodyPr wrap="square" rtlCol="0">
            <a:spAutoFit/>
          </a:bodyPr>
          <a:lstStyle/>
          <a:p>
            <a:pPr marL="228600" lvl="0" indent="-228600">
              <a:lnSpc>
                <a:spcPct val="90000"/>
              </a:lnSpc>
              <a:spcBef>
                <a:spcPts val="1600"/>
              </a:spcBef>
              <a:spcAft>
                <a:spcPts val="1200"/>
              </a:spcAft>
              <a:buFont typeface="Wingdings" panose="05000000000000000000" pitchFamily="2" charset="2"/>
              <a:buChar char="§"/>
            </a:pPr>
            <a:endParaRPr lang="fr-FR" sz="2800" dirty="0">
              <a:solidFill>
                <a:srgbClr val="00354D"/>
              </a:solidFill>
            </a:endParaRPr>
          </a:p>
        </p:txBody>
      </p:sp>
      <p:sp>
        <p:nvSpPr>
          <p:cNvPr id="19" name="ZoneTexte 18">
            <a:extLst>
              <a:ext uri="{FF2B5EF4-FFF2-40B4-BE49-F238E27FC236}">
                <a16:creationId xmlns:a16="http://schemas.microsoft.com/office/drawing/2014/main" id="{34C7142E-C0C1-434F-9962-139B57480347}"/>
              </a:ext>
            </a:extLst>
          </p:cNvPr>
          <p:cNvSpPr txBox="1"/>
          <p:nvPr/>
        </p:nvSpPr>
        <p:spPr>
          <a:xfrm>
            <a:off x="1143000" y="2578747"/>
            <a:ext cx="10168054" cy="480131"/>
          </a:xfrm>
          <a:prstGeom prst="rect">
            <a:avLst/>
          </a:prstGeom>
          <a:noFill/>
        </p:spPr>
        <p:txBody>
          <a:bodyPr wrap="square" rtlCol="0">
            <a:spAutoFit/>
          </a:bodyPr>
          <a:lstStyle/>
          <a:p>
            <a:pPr marL="228600" lvl="0" indent="-228600">
              <a:lnSpc>
                <a:spcPct val="90000"/>
              </a:lnSpc>
              <a:spcBef>
                <a:spcPts val="1600"/>
              </a:spcBef>
              <a:spcAft>
                <a:spcPts val="1200"/>
              </a:spcAft>
              <a:buFont typeface="Wingdings" panose="05000000000000000000" pitchFamily="2" charset="2"/>
              <a:buChar char="§"/>
            </a:pPr>
            <a:endParaRPr lang="fr-FR" sz="2800" dirty="0">
              <a:solidFill>
                <a:srgbClr val="00354D"/>
              </a:solidFill>
            </a:endParaRPr>
          </a:p>
        </p:txBody>
      </p:sp>
      <p:pic>
        <p:nvPicPr>
          <p:cNvPr id="29" name="Image 28" descr="Une image contenant capture d’écran&#10;&#10;Description générée automatiquement">
            <a:extLst>
              <a:ext uri="{FF2B5EF4-FFF2-40B4-BE49-F238E27FC236}">
                <a16:creationId xmlns:a16="http://schemas.microsoft.com/office/drawing/2014/main" id="{9B2EAF1E-FB89-4CA7-93B7-FF97F2EE6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44" y="2395593"/>
            <a:ext cx="3867690" cy="3839111"/>
          </a:xfrm>
          <a:prstGeom prst="rect">
            <a:avLst/>
          </a:prstGeom>
        </p:spPr>
      </p:pic>
      <p:pic>
        <p:nvPicPr>
          <p:cNvPr id="33" name="Image 32" descr="Une image contenant capture d’écran, téléphone, oiseau&#10;&#10;Description générée automatiquement">
            <a:extLst>
              <a:ext uri="{FF2B5EF4-FFF2-40B4-BE49-F238E27FC236}">
                <a16:creationId xmlns:a16="http://schemas.microsoft.com/office/drawing/2014/main" id="{754F593F-60C1-4B5C-ACEE-98A2E005D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553" y="2319316"/>
            <a:ext cx="5456212" cy="2112082"/>
          </a:xfrm>
          <a:prstGeom prst="rect">
            <a:avLst/>
          </a:prstGeom>
        </p:spPr>
      </p:pic>
      <p:sp>
        <p:nvSpPr>
          <p:cNvPr id="36" name="ZoneTexte 35">
            <a:extLst>
              <a:ext uri="{FF2B5EF4-FFF2-40B4-BE49-F238E27FC236}">
                <a16:creationId xmlns:a16="http://schemas.microsoft.com/office/drawing/2014/main" id="{762CA1AC-AFBF-4DD8-8DEE-F9C30AD79643}"/>
              </a:ext>
            </a:extLst>
          </p:cNvPr>
          <p:cNvSpPr txBox="1"/>
          <p:nvPr/>
        </p:nvSpPr>
        <p:spPr>
          <a:xfrm>
            <a:off x="4410834" y="2906478"/>
            <a:ext cx="369332" cy="2757870"/>
          </a:xfrm>
          <a:prstGeom prst="rect">
            <a:avLst/>
          </a:prstGeom>
          <a:noFill/>
        </p:spPr>
        <p:txBody>
          <a:bodyPr vert="vert270" wrap="square" rtlCol="0">
            <a:spAutoFit/>
          </a:bodyPr>
          <a:lstStyle/>
          <a:p>
            <a:r>
              <a:rPr lang="fr-FR" sz="1200" dirty="0">
                <a:solidFill>
                  <a:srgbClr val="00354D"/>
                </a:solidFill>
              </a:rPr>
              <a:t>Extrait de l’Outil d’aide au RPIB de l’HAS</a:t>
            </a:r>
          </a:p>
        </p:txBody>
      </p:sp>
      <p:sp>
        <p:nvSpPr>
          <p:cNvPr id="7" name="Espace réservé du pied de page 6">
            <a:extLst>
              <a:ext uri="{FF2B5EF4-FFF2-40B4-BE49-F238E27FC236}">
                <a16:creationId xmlns:a16="http://schemas.microsoft.com/office/drawing/2014/main" id="{2A0E0F2D-5333-4982-9F5F-1D70A24F9AED}"/>
              </a:ext>
            </a:extLst>
          </p:cNvPr>
          <p:cNvSpPr>
            <a:spLocks noGrp="1"/>
          </p:cNvSpPr>
          <p:nvPr>
            <p:ph type="ftr" sz="quarter" idx="11"/>
          </p:nvPr>
        </p:nvSpPr>
        <p:spPr>
          <a:xfrm>
            <a:off x="543144" y="6387104"/>
            <a:ext cx="5177118" cy="365125"/>
          </a:xfrm>
        </p:spPr>
        <p:txBody>
          <a:bodyPr/>
          <a:lstStyle/>
          <a:p>
            <a:r>
              <a:rPr lang="fr-FR" sz="1100" dirty="0">
                <a:solidFill>
                  <a:srgbClr val="00354D"/>
                </a:solidFill>
              </a:rPr>
              <a:t>IREMA – CD 94 – PMI – CPEF – Les addictions liées aux substances psychoactives</a:t>
            </a:r>
          </a:p>
        </p:txBody>
      </p:sp>
      <p:pic>
        <p:nvPicPr>
          <p:cNvPr id="6" name="Image 5" descr="Une image contenant texte, clipart&#10;&#10;Description générée automatiquement">
            <a:hlinkClick r:id="rId4"/>
            <a:extLst>
              <a:ext uri="{FF2B5EF4-FFF2-40B4-BE49-F238E27FC236}">
                <a16:creationId xmlns:a16="http://schemas.microsoft.com/office/drawing/2014/main" id="{0012B557-11BF-8F95-AEC4-389573EC2B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1836" y="4876141"/>
            <a:ext cx="2419688" cy="1219370"/>
          </a:xfrm>
          <a:prstGeom prst="rect">
            <a:avLst/>
          </a:prstGeom>
        </p:spPr>
      </p:pic>
      <p:sp>
        <p:nvSpPr>
          <p:cNvPr id="4" name="Espace réservé du numéro de diapositive 3">
            <a:extLst>
              <a:ext uri="{FF2B5EF4-FFF2-40B4-BE49-F238E27FC236}">
                <a16:creationId xmlns:a16="http://schemas.microsoft.com/office/drawing/2014/main" id="{EB48B529-5626-8389-AF63-B12B31B8040E}"/>
              </a:ext>
            </a:extLst>
          </p:cNvPr>
          <p:cNvSpPr>
            <a:spLocks noGrp="1"/>
          </p:cNvSpPr>
          <p:nvPr>
            <p:ph type="sldNum" sz="quarter" idx="12"/>
          </p:nvPr>
        </p:nvSpPr>
        <p:spPr/>
        <p:txBody>
          <a:bodyPr/>
          <a:lstStyle/>
          <a:p>
            <a:fld id="{5530D0DC-CD4E-4C8A-B400-1BEAD0156FC1}" type="slidenum">
              <a:rPr lang="fr-FR" smtClean="0"/>
              <a:t>232</a:t>
            </a:fld>
            <a:endParaRPr lang="fr-FR" dirty="0"/>
          </a:p>
        </p:txBody>
      </p:sp>
    </p:spTree>
    <p:extLst>
      <p:ext uri="{BB962C8B-B14F-4D97-AF65-F5344CB8AC3E}">
        <p14:creationId xmlns:p14="http://schemas.microsoft.com/office/powerpoint/2010/main" val="54167479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Le repérage précoce </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43144" y="1494169"/>
            <a:ext cx="10887122" cy="779778"/>
          </a:xfrm>
        </p:spPr>
        <p:txBody>
          <a:bodyPr>
            <a:normAutofit/>
          </a:bodyPr>
          <a:lstStyle/>
          <a:p>
            <a:pPr marL="0" indent="0">
              <a:spcBef>
                <a:spcPts val="1600"/>
              </a:spcBef>
              <a:spcAft>
                <a:spcPts val="1200"/>
              </a:spcAft>
              <a:buNone/>
            </a:pPr>
            <a:r>
              <a:rPr lang="fr-FR" sz="3000" b="1" dirty="0">
                <a:solidFill>
                  <a:srgbClr val="00354D"/>
                </a:solidFill>
              </a:rPr>
              <a:t>Évaluation du risque pour les consommations de tabac</a:t>
            </a:r>
          </a:p>
        </p:txBody>
      </p:sp>
      <p:sp>
        <p:nvSpPr>
          <p:cNvPr id="4" name="Espace réservé du pied de page 6">
            <a:extLst>
              <a:ext uri="{FF2B5EF4-FFF2-40B4-BE49-F238E27FC236}">
                <a16:creationId xmlns:a16="http://schemas.microsoft.com/office/drawing/2014/main" id="{50CAFAEA-3BCF-D650-F8D0-CDB690EE1B9C}"/>
              </a:ext>
            </a:extLst>
          </p:cNvPr>
          <p:cNvSpPr>
            <a:spLocks noGrp="1"/>
          </p:cNvSpPr>
          <p:nvPr>
            <p:ph type="ftr" sz="quarter" idx="11"/>
          </p:nvPr>
        </p:nvSpPr>
        <p:spPr>
          <a:xfrm>
            <a:off x="518983" y="6373827"/>
            <a:ext cx="5329518" cy="365125"/>
          </a:xfrm>
        </p:spPr>
        <p:txBody>
          <a:bodyPr/>
          <a:lstStyle/>
          <a:p>
            <a:pPr algn="l"/>
            <a:r>
              <a:rPr lang="fr-FR" sz="1100" dirty="0">
                <a:solidFill>
                  <a:srgbClr val="00354D"/>
                </a:solidFill>
              </a:rPr>
              <a:t>IREMA – CD 94 – PMI – CPEF – Les addictions liées aux substances psychoactives</a:t>
            </a:r>
          </a:p>
        </p:txBody>
      </p:sp>
      <p:sp>
        <p:nvSpPr>
          <p:cNvPr id="5" name="Espace réservé du numéro de diapositive 4">
            <a:extLst>
              <a:ext uri="{FF2B5EF4-FFF2-40B4-BE49-F238E27FC236}">
                <a16:creationId xmlns:a16="http://schemas.microsoft.com/office/drawing/2014/main" id="{71DDDEBB-169C-2AF8-7206-226C9EB1E0F9}"/>
              </a:ext>
            </a:extLst>
          </p:cNvPr>
          <p:cNvSpPr>
            <a:spLocks noGrp="1"/>
          </p:cNvSpPr>
          <p:nvPr>
            <p:ph type="sldNum" sz="quarter" idx="12"/>
          </p:nvPr>
        </p:nvSpPr>
        <p:spPr/>
        <p:txBody>
          <a:bodyPr/>
          <a:lstStyle/>
          <a:p>
            <a:fld id="{5530D0DC-CD4E-4C8A-B400-1BEAD0156FC1}" type="slidenum">
              <a:rPr lang="fr-FR" smtClean="0"/>
              <a:t>233</a:t>
            </a:fld>
            <a:endParaRPr lang="fr-FR" dirty="0"/>
          </a:p>
        </p:txBody>
      </p:sp>
      <p:pic>
        <p:nvPicPr>
          <p:cNvPr id="7" name="Image 6">
            <a:extLst>
              <a:ext uri="{FF2B5EF4-FFF2-40B4-BE49-F238E27FC236}">
                <a16:creationId xmlns:a16="http://schemas.microsoft.com/office/drawing/2014/main" id="{8BB8AF10-D17E-3392-5F14-5C49BCB4C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624" y="2162623"/>
            <a:ext cx="7201905" cy="1600423"/>
          </a:xfrm>
          <a:prstGeom prst="rect">
            <a:avLst/>
          </a:prstGeom>
        </p:spPr>
      </p:pic>
      <p:pic>
        <p:nvPicPr>
          <p:cNvPr id="9" name="Image 8">
            <a:extLst>
              <a:ext uri="{FF2B5EF4-FFF2-40B4-BE49-F238E27FC236}">
                <a16:creationId xmlns:a16="http://schemas.microsoft.com/office/drawing/2014/main" id="{2C44C98E-CE69-8D63-7C6F-988F0A3DE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454" y="5414898"/>
            <a:ext cx="6735115" cy="638264"/>
          </a:xfrm>
          <a:prstGeom prst="rect">
            <a:avLst/>
          </a:prstGeom>
        </p:spPr>
      </p:pic>
      <p:pic>
        <p:nvPicPr>
          <p:cNvPr id="11" name="Image 10">
            <a:extLst>
              <a:ext uri="{FF2B5EF4-FFF2-40B4-BE49-F238E27FC236}">
                <a16:creationId xmlns:a16="http://schemas.microsoft.com/office/drawing/2014/main" id="{1573687F-94C2-3276-2CCC-F572F26A0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511" y="4205628"/>
            <a:ext cx="9241046" cy="696150"/>
          </a:xfrm>
          <a:prstGeom prst="rect">
            <a:avLst/>
          </a:prstGeom>
        </p:spPr>
      </p:pic>
    </p:spTree>
    <p:extLst>
      <p:ext uri="{BB962C8B-B14F-4D97-AF65-F5344CB8AC3E}">
        <p14:creationId xmlns:p14="http://schemas.microsoft.com/office/powerpoint/2010/main" val="46182159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200808"/>
            <a:ext cx="11096367" cy="969405"/>
          </a:xfrm>
          <a:solidFill>
            <a:srgbClr val="115E7A"/>
          </a:solidFill>
        </p:spPr>
        <p:txBody>
          <a:bodyPr>
            <a:noAutofit/>
          </a:bodyPr>
          <a:lstStyle/>
          <a:p>
            <a:r>
              <a:rPr lang="fr-FR" sz="3600" b="1" cap="all" dirty="0">
                <a:solidFill>
                  <a:schemeClr val="bg1"/>
                </a:solidFill>
                <a:latin typeface="+mn-lt"/>
              </a:rPr>
              <a:t>2. Le repérage précoce </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18983" y="1170213"/>
            <a:ext cx="10713793" cy="506881"/>
          </a:xfrm>
        </p:spPr>
        <p:txBody>
          <a:bodyPr>
            <a:normAutofit/>
          </a:bodyPr>
          <a:lstStyle/>
          <a:p>
            <a:pPr marL="0" indent="0">
              <a:spcBef>
                <a:spcPts val="1600"/>
              </a:spcBef>
              <a:spcAft>
                <a:spcPts val="1200"/>
              </a:spcAft>
              <a:buNone/>
            </a:pPr>
            <a:r>
              <a:rPr lang="fr-FR" sz="3000" b="1" dirty="0">
                <a:solidFill>
                  <a:srgbClr val="00354D"/>
                </a:solidFill>
              </a:rPr>
              <a:t>Évaluation du risque pour les consommations de tabac</a:t>
            </a:r>
          </a:p>
        </p:txBody>
      </p:sp>
      <p:sp>
        <p:nvSpPr>
          <p:cNvPr id="4" name="Espace réservé du pied de page 6">
            <a:extLst>
              <a:ext uri="{FF2B5EF4-FFF2-40B4-BE49-F238E27FC236}">
                <a16:creationId xmlns:a16="http://schemas.microsoft.com/office/drawing/2014/main" id="{50CAFAEA-3BCF-D650-F8D0-CDB690EE1B9C}"/>
              </a:ext>
            </a:extLst>
          </p:cNvPr>
          <p:cNvSpPr>
            <a:spLocks noGrp="1"/>
          </p:cNvSpPr>
          <p:nvPr>
            <p:ph type="ftr" sz="quarter" idx="11"/>
          </p:nvPr>
        </p:nvSpPr>
        <p:spPr>
          <a:xfrm>
            <a:off x="294865" y="6356350"/>
            <a:ext cx="1874593" cy="347648"/>
          </a:xfrm>
        </p:spPr>
        <p:txBody>
          <a:bodyPr/>
          <a:lstStyle/>
          <a:p>
            <a:pPr algn="l"/>
            <a:r>
              <a:rPr lang="fr-FR" sz="1100" dirty="0">
                <a:solidFill>
                  <a:srgbClr val="00354D"/>
                </a:solidFill>
              </a:rPr>
              <a:t>IREMA – CD 94 – PMI – CPEF</a:t>
            </a:r>
          </a:p>
        </p:txBody>
      </p:sp>
      <p:sp>
        <p:nvSpPr>
          <p:cNvPr id="5" name="Espace réservé du numéro de diapositive 4">
            <a:extLst>
              <a:ext uri="{FF2B5EF4-FFF2-40B4-BE49-F238E27FC236}">
                <a16:creationId xmlns:a16="http://schemas.microsoft.com/office/drawing/2014/main" id="{71DDDEBB-169C-2AF8-7206-226C9EB1E0F9}"/>
              </a:ext>
            </a:extLst>
          </p:cNvPr>
          <p:cNvSpPr>
            <a:spLocks noGrp="1"/>
          </p:cNvSpPr>
          <p:nvPr>
            <p:ph type="sldNum" sz="quarter" idx="12"/>
          </p:nvPr>
        </p:nvSpPr>
        <p:spPr/>
        <p:txBody>
          <a:bodyPr/>
          <a:lstStyle/>
          <a:p>
            <a:fld id="{5530D0DC-CD4E-4C8A-B400-1BEAD0156FC1}" type="slidenum">
              <a:rPr lang="fr-FR" smtClean="0"/>
              <a:t>234</a:t>
            </a:fld>
            <a:endParaRPr lang="fr-FR" dirty="0"/>
          </a:p>
        </p:txBody>
      </p:sp>
      <p:pic>
        <p:nvPicPr>
          <p:cNvPr id="6" name="Image 5">
            <a:extLst>
              <a:ext uri="{FF2B5EF4-FFF2-40B4-BE49-F238E27FC236}">
                <a16:creationId xmlns:a16="http://schemas.microsoft.com/office/drawing/2014/main" id="{D28A4A9C-543A-B405-3BC8-97C759C25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011" y="1659617"/>
            <a:ext cx="6229978" cy="5061858"/>
          </a:xfrm>
          <a:prstGeom prst="rect">
            <a:avLst/>
          </a:prstGeom>
        </p:spPr>
      </p:pic>
    </p:spTree>
    <p:extLst>
      <p:ext uri="{BB962C8B-B14F-4D97-AF65-F5344CB8AC3E}">
        <p14:creationId xmlns:p14="http://schemas.microsoft.com/office/powerpoint/2010/main" val="318462066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Le repérage précoce </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43144" y="1494169"/>
            <a:ext cx="10887122" cy="779778"/>
          </a:xfrm>
        </p:spPr>
        <p:txBody>
          <a:bodyPr>
            <a:normAutofit/>
          </a:bodyPr>
          <a:lstStyle/>
          <a:p>
            <a:pPr marL="0" indent="0">
              <a:spcBef>
                <a:spcPts val="1600"/>
              </a:spcBef>
              <a:spcAft>
                <a:spcPts val="1200"/>
              </a:spcAft>
              <a:buNone/>
            </a:pPr>
            <a:r>
              <a:rPr lang="fr-FR" sz="3000" b="1" dirty="0">
                <a:solidFill>
                  <a:srgbClr val="00354D"/>
                </a:solidFill>
              </a:rPr>
              <a:t>Évaluation du risque pour les consommations de tabac</a:t>
            </a:r>
          </a:p>
        </p:txBody>
      </p:sp>
      <p:sp>
        <p:nvSpPr>
          <p:cNvPr id="4" name="Espace réservé du pied de page 6">
            <a:extLst>
              <a:ext uri="{FF2B5EF4-FFF2-40B4-BE49-F238E27FC236}">
                <a16:creationId xmlns:a16="http://schemas.microsoft.com/office/drawing/2014/main" id="{50CAFAEA-3BCF-D650-F8D0-CDB690EE1B9C}"/>
              </a:ext>
            </a:extLst>
          </p:cNvPr>
          <p:cNvSpPr>
            <a:spLocks noGrp="1"/>
          </p:cNvSpPr>
          <p:nvPr>
            <p:ph type="ftr" sz="quarter" idx="11"/>
          </p:nvPr>
        </p:nvSpPr>
        <p:spPr>
          <a:xfrm>
            <a:off x="518983" y="6373827"/>
            <a:ext cx="5329518" cy="365125"/>
          </a:xfrm>
        </p:spPr>
        <p:txBody>
          <a:bodyPr/>
          <a:lstStyle/>
          <a:p>
            <a:pPr algn="l"/>
            <a:r>
              <a:rPr lang="fr-FR" sz="1100" dirty="0">
                <a:solidFill>
                  <a:srgbClr val="00354D"/>
                </a:solidFill>
              </a:rPr>
              <a:t>IREMA – CD 94 – PMI – CPEF – Les addictions liées aux substances psychoactives</a:t>
            </a:r>
          </a:p>
        </p:txBody>
      </p:sp>
      <p:sp>
        <p:nvSpPr>
          <p:cNvPr id="5" name="Espace réservé du numéro de diapositive 4">
            <a:extLst>
              <a:ext uri="{FF2B5EF4-FFF2-40B4-BE49-F238E27FC236}">
                <a16:creationId xmlns:a16="http://schemas.microsoft.com/office/drawing/2014/main" id="{71DDDEBB-169C-2AF8-7206-226C9EB1E0F9}"/>
              </a:ext>
            </a:extLst>
          </p:cNvPr>
          <p:cNvSpPr>
            <a:spLocks noGrp="1"/>
          </p:cNvSpPr>
          <p:nvPr>
            <p:ph type="sldNum" sz="quarter" idx="12"/>
          </p:nvPr>
        </p:nvSpPr>
        <p:spPr/>
        <p:txBody>
          <a:bodyPr/>
          <a:lstStyle/>
          <a:p>
            <a:fld id="{5530D0DC-CD4E-4C8A-B400-1BEAD0156FC1}" type="slidenum">
              <a:rPr lang="fr-FR" smtClean="0"/>
              <a:t>235</a:t>
            </a:fld>
            <a:endParaRPr lang="fr-FR" dirty="0"/>
          </a:p>
        </p:txBody>
      </p:sp>
      <p:pic>
        <p:nvPicPr>
          <p:cNvPr id="6" name="Image 5">
            <a:extLst>
              <a:ext uri="{FF2B5EF4-FFF2-40B4-BE49-F238E27FC236}">
                <a16:creationId xmlns:a16="http://schemas.microsoft.com/office/drawing/2014/main" id="{BD744F3B-F385-8553-296E-D7D874819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2264" y="2247051"/>
            <a:ext cx="6944694" cy="4077269"/>
          </a:xfrm>
          <a:prstGeom prst="rect">
            <a:avLst/>
          </a:prstGeom>
        </p:spPr>
      </p:pic>
    </p:spTree>
    <p:extLst>
      <p:ext uri="{BB962C8B-B14F-4D97-AF65-F5344CB8AC3E}">
        <p14:creationId xmlns:p14="http://schemas.microsoft.com/office/powerpoint/2010/main" val="43468773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200808"/>
            <a:ext cx="11096367" cy="969405"/>
          </a:xfrm>
          <a:solidFill>
            <a:srgbClr val="115E7A"/>
          </a:solidFill>
        </p:spPr>
        <p:txBody>
          <a:bodyPr>
            <a:noAutofit/>
          </a:bodyPr>
          <a:lstStyle/>
          <a:p>
            <a:r>
              <a:rPr lang="fr-FR" sz="3600" b="1" cap="all" dirty="0">
                <a:solidFill>
                  <a:schemeClr val="bg1"/>
                </a:solidFill>
                <a:latin typeface="+mn-lt"/>
              </a:rPr>
              <a:t>2. Le repérage précoce </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18983" y="1170213"/>
            <a:ext cx="10887122" cy="779778"/>
          </a:xfrm>
        </p:spPr>
        <p:txBody>
          <a:bodyPr>
            <a:normAutofit/>
          </a:bodyPr>
          <a:lstStyle/>
          <a:p>
            <a:pPr marL="0" indent="0">
              <a:spcBef>
                <a:spcPts val="1600"/>
              </a:spcBef>
              <a:spcAft>
                <a:spcPts val="1200"/>
              </a:spcAft>
              <a:buNone/>
            </a:pPr>
            <a:r>
              <a:rPr lang="fr-FR" sz="3000" b="1" dirty="0">
                <a:solidFill>
                  <a:srgbClr val="00354D"/>
                </a:solidFill>
              </a:rPr>
              <a:t>Évaluation du risque pour les consommations de tabac</a:t>
            </a:r>
          </a:p>
        </p:txBody>
      </p:sp>
      <p:sp>
        <p:nvSpPr>
          <p:cNvPr id="4" name="Espace réservé du pied de page 6">
            <a:extLst>
              <a:ext uri="{FF2B5EF4-FFF2-40B4-BE49-F238E27FC236}">
                <a16:creationId xmlns:a16="http://schemas.microsoft.com/office/drawing/2014/main" id="{50CAFAEA-3BCF-D650-F8D0-CDB690EE1B9C}"/>
              </a:ext>
            </a:extLst>
          </p:cNvPr>
          <p:cNvSpPr>
            <a:spLocks noGrp="1"/>
          </p:cNvSpPr>
          <p:nvPr>
            <p:ph type="ftr" sz="quarter" idx="11"/>
          </p:nvPr>
        </p:nvSpPr>
        <p:spPr>
          <a:xfrm>
            <a:off x="518983" y="6373827"/>
            <a:ext cx="5329518" cy="365125"/>
          </a:xfrm>
        </p:spPr>
        <p:txBody>
          <a:bodyPr/>
          <a:lstStyle/>
          <a:p>
            <a:pPr algn="l"/>
            <a:r>
              <a:rPr lang="fr-FR" sz="1100" dirty="0">
                <a:solidFill>
                  <a:srgbClr val="00354D"/>
                </a:solidFill>
              </a:rPr>
              <a:t>IREMA – CD 94 – PMI – CPEF</a:t>
            </a:r>
          </a:p>
        </p:txBody>
      </p:sp>
      <p:sp>
        <p:nvSpPr>
          <p:cNvPr id="5" name="Espace réservé du numéro de diapositive 4">
            <a:extLst>
              <a:ext uri="{FF2B5EF4-FFF2-40B4-BE49-F238E27FC236}">
                <a16:creationId xmlns:a16="http://schemas.microsoft.com/office/drawing/2014/main" id="{71DDDEBB-169C-2AF8-7206-226C9EB1E0F9}"/>
              </a:ext>
            </a:extLst>
          </p:cNvPr>
          <p:cNvSpPr>
            <a:spLocks noGrp="1"/>
          </p:cNvSpPr>
          <p:nvPr>
            <p:ph type="sldNum" sz="quarter" idx="12"/>
          </p:nvPr>
        </p:nvSpPr>
        <p:spPr/>
        <p:txBody>
          <a:bodyPr/>
          <a:lstStyle/>
          <a:p>
            <a:fld id="{5530D0DC-CD4E-4C8A-B400-1BEAD0156FC1}" type="slidenum">
              <a:rPr lang="fr-FR" smtClean="0"/>
              <a:t>236</a:t>
            </a:fld>
            <a:endParaRPr lang="fr-FR" dirty="0"/>
          </a:p>
        </p:txBody>
      </p:sp>
      <p:pic>
        <p:nvPicPr>
          <p:cNvPr id="7" name="Image 6">
            <a:extLst>
              <a:ext uri="{FF2B5EF4-FFF2-40B4-BE49-F238E27FC236}">
                <a16:creationId xmlns:a16="http://schemas.microsoft.com/office/drawing/2014/main" id="{3C4BED4B-7E93-D6C6-3697-DD4F533B1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3237" y="1632445"/>
            <a:ext cx="5530124" cy="5106507"/>
          </a:xfrm>
          <a:prstGeom prst="rect">
            <a:avLst/>
          </a:prstGeom>
        </p:spPr>
      </p:pic>
      <p:pic>
        <p:nvPicPr>
          <p:cNvPr id="9" name="Image 8">
            <a:extLst>
              <a:ext uri="{FF2B5EF4-FFF2-40B4-BE49-F238E27FC236}">
                <a16:creationId xmlns:a16="http://schemas.microsoft.com/office/drawing/2014/main" id="{1F1F797F-8145-8071-729B-13FA9E554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2883" y="5899072"/>
            <a:ext cx="1019317" cy="657317"/>
          </a:xfrm>
          <a:prstGeom prst="rect">
            <a:avLst/>
          </a:prstGeom>
        </p:spPr>
      </p:pic>
    </p:spTree>
    <p:extLst>
      <p:ext uri="{BB962C8B-B14F-4D97-AF65-F5344CB8AC3E}">
        <p14:creationId xmlns:p14="http://schemas.microsoft.com/office/powerpoint/2010/main" val="141447967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Le repérage précoce </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43144" y="1494169"/>
            <a:ext cx="10887122" cy="779778"/>
          </a:xfrm>
        </p:spPr>
        <p:txBody>
          <a:bodyPr>
            <a:normAutofit/>
          </a:bodyPr>
          <a:lstStyle/>
          <a:p>
            <a:pPr marL="0" indent="0">
              <a:spcBef>
                <a:spcPts val="1600"/>
              </a:spcBef>
              <a:spcAft>
                <a:spcPts val="1200"/>
              </a:spcAft>
              <a:buNone/>
            </a:pPr>
            <a:r>
              <a:rPr lang="fr-FR" sz="3000" b="1" dirty="0">
                <a:solidFill>
                  <a:srgbClr val="00354D"/>
                </a:solidFill>
              </a:rPr>
              <a:t>Évaluation du risque pour les consommations de tabac</a:t>
            </a:r>
          </a:p>
        </p:txBody>
      </p:sp>
      <p:sp>
        <p:nvSpPr>
          <p:cNvPr id="4" name="Espace réservé du pied de page 6">
            <a:extLst>
              <a:ext uri="{FF2B5EF4-FFF2-40B4-BE49-F238E27FC236}">
                <a16:creationId xmlns:a16="http://schemas.microsoft.com/office/drawing/2014/main" id="{50CAFAEA-3BCF-D650-F8D0-CDB690EE1B9C}"/>
              </a:ext>
            </a:extLst>
          </p:cNvPr>
          <p:cNvSpPr>
            <a:spLocks noGrp="1"/>
          </p:cNvSpPr>
          <p:nvPr>
            <p:ph type="ftr" sz="quarter" idx="11"/>
          </p:nvPr>
        </p:nvSpPr>
        <p:spPr>
          <a:xfrm>
            <a:off x="518983" y="6373827"/>
            <a:ext cx="5329518" cy="365125"/>
          </a:xfrm>
        </p:spPr>
        <p:txBody>
          <a:bodyPr/>
          <a:lstStyle/>
          <a:p>
            <a:pPr algn="l"/>
            <a:r>
              <a:rPr lang="fr-FR" sz="1100" dirty="0">
                <a:solidFill>
                  <a:srgbClr val="00354D"/>
                </a:solidFill>
              </a:rPr>
              <a:t>IREMA – CD 94 – PMI – CPEF – Les addictions liées aux substances psychoactives</a:t>
            </a:r>
          </a:p>
        </p:txBody>
      </p:sp>
      <p:sp>
        <p:nvSpPr>
          <p:cNvPr id="5" name="Espace réservé du numéro de diapositive 4">
            <a:extLst>
              <a:ext uri="{FF2B5EF4-FFF2-40B4-BE49-F238E27FC236}">
                <a16:creationId xmlns:a16="http://schemas.microsoft.com/office/drawing/2014/main" id="{71DDDEBB-169C-2AF8-7206-226C9EB1E0F9}"/>
              </a:ext>
            </a:extLst>
          </p:cNvPr>
          <p:cNvSpPr>
            <a:spLocks noGrp="1"/>
          </p:cNvSpPr>
          <p:nvPr>
            <p:ph type="sldNum" sz="quarter" idx="12"/>
          </p:nvPr>
        </p:nvSpPr>
        <p:spPr/>
        <p:txBody>
          <a:bodyPr/>
          <a:lstStyle/>
          <a:p>
            <a:fld id="{5530D0DC-CD4E-4C8A-B400-1BEAD0156FC1}" type="slidenum">
              <a:rPr lang="fr-FR" smtClean="0"/>
              <a:t>237</a:t>
            </a:fld>
            <a:endParaRPr lang="fr-FR" dirty="0"/>
          </a:p>
        </p:txBody>
      </p:sp>
      <p:pic>
        <p:nvPicPr>
          <p:cNvPr id="11" name="Image 10">
            <a:extLst>
              <a:ext uri="{FF2B5EF4-FFF2-40B4-BE49-F238E27FC236}">
                <a16:creationId xmlns:a16="http://schemas.microsoft.com/office/drawing/2014/main" id="{E4C1B8C3-A5BD-F11A-68E4-FF7E27392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2760" y="2408276"/>
            <a:ext cx="6048812" cy="3024406"/>
          </a:xfrm>
          <a:prstGeom prst="rect">
            <a:avLst/>
          </a:prstGeom>
        </p:spPr>
      </p:pic>
    </p:spTree>
    <p:extLst>
      <p:ext uri="{BB962C8B-B14F-4D97-AF65-F5344CB8AC3E}">
        <p14:creationId xmlns:p14="http://schemas.microsoft.com/office/powerpoint/2010/main" val="283259520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Le repérage précoce </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43144" y="1494169"/>
            <a:ext cx="10887122" cy="779778"/>
          </a:xfrm>
        </p:spPr>
        <p:txBody>
          <a:bodyPr>
            <a:normAutofit/>
          </a:bodyPr>
          <a:lstStyle/>
          <a:p>
            <a:pPr marL="0" indent="0">
              <a:spcBef>
                <a:spcPts val="1600"/>
              </a:spcBef>
              <a:spcAft>
                <a:spcPts val="1200"/>
              </a:spcAft>
              <a:buNone/>
            </a:pPr>
            <a:r>
              <a:rPr lang="fr-FR" sz="3000" b="1" dirty="0">
                <a:solidFill>
                  <a:srgbClr val="00354D"/>
                </a:solidFill>
              </a:rPr>
              <a:t>Évaluation du risque pour les consommations de tabac</a:t>
            </a:r>
          </a:p>
        </p:txBody>
      </p:sp>
      <p:sp>
        <p:nvSpPr>
          <p:cNvPr id="4" name="Espace réservé du pied de page 6">
            <a:extLst>
              <a:ext uri="{FF2B5EF4-FFF2-40B4-BE49-F238E27FC236}">
                <a16:creationId xmlns:a16="http://schemas.microsoft.com/office/drawing/2014/main" id="{50CAFAEA-3BCF-D650-F8D0-CDB690EE1B9C}"/>
              </a:ext>
            </a:extLst>
          </p:cNvPr>
          <p:cNvSpPr>
            <a:spLocks noGrp="1"/>
          </p:cNvSpPr>
          <p:nvPr>
            <p:ph type="ftr" sz="quarter" idx="11"/>
          </p:nvPr>
        </p:nvSpPr>
        <p:spPr>
          <a:xfrm>
            <a:off x="518983" y="6373827"/>
            <a:ext cx="5329518" cy="365125"/>
          </a:xfrm>
        </p:spPr>
        <p:txBody>
          <a:bodyPr/>
          <a:lstStyle/>
          <a:p>
            <a:pPr algn="l"/>
            <a:r>
              <a:rPr lang="fr-FR" sz="1100" dirty="0">
                <a:solidFill>
                  <a:srgbClr val="00354D"/>
                </a:solidFill>
              </a:rPr>
              <a:t>IREMA – CD 94 – PMI – CPEF – Les addictions liées aux substances psychoactives</a:t>
            </a:r>
          </a:p>
        </p:txBody>
      </p:sp>
      <p:sp>
        <p:nvSpPr>
          <p:cNvPr id="5" name="Espace réservé du numéro de diapositive 4">
            <a:extLst>
              <a:ext uri="{FF2B5EF4-FFF2-40B4-BE49-F238E27FC236}">
                <a16:creationId xmlns:a16="http://schemas.microsoft.com/office/drawing/2014/main" id="{71DDDEBB-169C-2AF8-7206-226C9EB1E0F9}"/>
              </a:ext>
            </a:extLst>
          </p:cNvPr>
          <p:cNvSpPr>
            <a:spLocks noGrp="1"/>
          </p:cNvSpPr>
          <p:nvPr>
            <p:ph type="sldNum" sz="quarter" idx="12"/>
          </p:nvPr>
        </p:nvSpPr>
        <p:spPr/>
        <p:txBody>
          <a:bodyPr/>
          <a:lstStyle/>
          <a:p>
            <a:fld id="{5530D0DC-CD4E-4C8A-B400-1BEAD0156FC1}" type="slidenum">
              <a:rPr lang="fr-FR" smtClean="0"/>
              <a:t>238</a:t>
            </a:fld>
            <a:endParaRPr lang="fr-FR" dirty="0"/>
          </a:p>
        </p:txBody>
      </p:sp>
      <p:pic>
        <p:nvPicPr>
          <p:cNvPr id="6" name="Image 5">
            <a:extLst>
              <a:ext uri="{FF2B5EF4-FFF2-40B4-BE49-F238E27FC236}">
                <a16:creationId xmlns:a16="http://schemas.microsoft.com/office/drawing/2014/main" id="{11E5F127-DB18-F7C7-A5BB-C16F5E7FE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648" y="2597897"/>
            <a:ext cx="8541381" cy="2647122"/>
          </a:xfrm>
          <a:prstGeom prst="rect">
            <a:avLst/>
          </a:prstGeom>
        </p:spPr>
      </p:pic>
    </p:spTree>
    <p:extLst>
      <p:ext uri="{BB962C8B-B14F-4D97-AF65-F5344CB8AC3E}">
        <p14:creationId xmlns:p14="http://schemas.microsoft.com/office/powerpoint/2010/main" val="176427411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Le repérage précoce </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43144" y="1494169"/>
            <a:ext cx="10887122" cy="779778"/>
          </a:xfrm>
        </p:spPr>
        <p:txBody>
          <a:bodyPr>
            <a:normAutofit/>
          </a:bodyPr>
          <a:lstStyle/>
          <a:p>
            <a:pPr marL="0" indent="0">
              <a:spcBef>
                <a:spcPts val="1600"/>
              </a:spcBef>
              <a:spcAft>
                <a:spcPts val="1200"/>
              </a:spcAft>
              <a:buNone/>
            </a:pPr>
            <a:r>
              <a:rPr lang="fr-FR" sz="3000" b="1" dirty="0">
                <a:solidFill>
                  <a:srgbClr val="00354D"/>
                </a:solidFill>
              </a:rPr>
              <a:t>Évaluation du risque pour les consommations de cannabis</a:t>
            </a:r>
          </a:p>
        </p:txBody>
      </p:sp>
      <p:sp>
        <p:nvSpPr>
          <p:cNvPr id="3" name="ZoneTexte 2">
            <a:extLst>
              <a:ext uri="{FF2B5EF4-FFF2-40B4-BE49-F238E27FC236}">
                <a16:creationId xmlns:a16="http://schemas.microsoft.com/office/drawing/2014/main" id="{2A79C01B-CADB-4CFF-B931-66386A462A66}"/>
              </a:ext>
            </a:extLst>
          </p:cNvPr>
          <p:cNvSpPr txBox="1"/>
          <p:nvPr/>
        </p:nvSpPr>
        <p:spPr>
          <a:xfrm>
            <a:off x="838200" y="2273947"/>
            <a:ext cx="10168054" cy="480131"/>
          </a:xfrm>
          <a:prstGeom prst="rect">
            <a:avLst/>
          </a:prstGeom>
          <a:noFill/>
        </p:spPr>
        <p:txBody>
          <a:bodyPr wrap="square" rtlCol="0">
            <a:spAutoFit/>
          </a:bodyPr>
          <a:lstStyle/>
          <a:p>
            <a:pPr marL="228600" lvl="0" indent="-228600">
              <a:lnSpc>
                <a:spcPct val="90000"/>
              </a:lnSpc>
              <a:spcBef>
                <a:spcPts val="1600"/>
              </a:spcBef>
              <a:spcAft>
                <a:spcPts val="1200"/>
              </a:spcAft>
              <a:buFont typeface="Wingdings" panose="05000000000000000000" pitchFamily="2" charset="2"/>
              <a:buChar char="§"/>
            </a:pPr>
            <a:endParaRPr lang="fr-FR" sz="2800" dirty="0">
              <a:solidFill>
                <a:srgbClr val="00354D"/>
              </a:solidFill>
            </a:endParaRPr>
          </a:p>
        </p:txBody>
      </p:sp>
      <p:sp>
        <p:nvSpPr>
          <p:cNvPr id="7" name="Espace réservé du pied de page 6">
            <a:extLst>
              <a:ext uri="{FF2B5EF4-FFF2-40B4-BE49-F238E27FC236}">
                <a16:creationId xmlns:a16="http://schemas.microsoft.com/office/drawing/2014/main" id="{E267E6FE-8B4A-47BE-933E-9B7C61DC0BBE}"/>
              </a:ext>
            </a:extLst>
          </p:cNvPr>
          <p:cNvSpPr>
            <a:spLocks noGrp="1"/>
          </p:cNvSpPr>
          <p:nvPr>
            <p:ph type="ftr" sz="quarter" idx="11"/>
          </p:nvPr>
        </p:nvSpPr>
        <p:spPr>
          <a:xfrm>
            <a:off x="518983" y="6373827"/>
            <a:ext cx="5329518" cy="365125"/>
          </a:xfrm>
        </p:spPr>
        <p:txBody>
          <a:bodyPr/>
          <a:lstStyle/>
          <a:p>
            <a:pPr algn="l"/>
            <a:r>
              <a:rPr lang="fr-FR" sz="1100" dirty="0">
                <a:solidFill>
                  <a:srgbClr val="00354D"/>
                </a:solidFill>
              </a:rPr>
              <a:t>IREMA – CD 94 – PMI – CPEF – Les addictions liées aux substances psychoactives</a:t>
            </a:r>
          </a:p>
        </p:txBody>
      </p:sp>
      <p:sp>
        <p:nvSpPr>
          <p:cNvPr id="4" name="Espace réservé du numéro de diapositive 3">
            <a:extLst>
              <a:ext uri="{FF2B5EF4-FFF2-40B4-BE49-F238E27FC236}">
                <a16:creationId xmlns:a16="http://schemas.microsoft.com/office/drawing/2014/main" id="{835832DC-3A59-8CEA-4EE7-727E31626D88}"/>
              </a:ext>
            </a:extLst>
          </p:cNvPr>
          <p:cNvSpPr>
            <a:spLocks noGrp="1"/>
          </p:cNvSpPr>
          <p:nvPr>
            <p:ph type="sldNum" sz="quarter" idx="12"/>
          </p:nvPr>
        </p:nvSpPr>
        <p:spPr/>
        <p:txBody>
          <a:bodyPr/>
          <a:lstStyle/>
          <a:p>
            <a:fld id="{5530D0DC-CD4E-4C8A-B400-1BEAD0156FC1}" type="slidenum">
              <a:rPr lang="fr-FR" smtClean="0"/>
              <a:t>239</a:t>
            </a:fld>
            <a:endParaRPr lang="fr-FR" dirty="0"/>
          </a:p>
        </p:txBody>
      </p:sp>
      <p:pic>
        <p:nvPicPr>
          <p:cNvPr id="9" name="Image 8" descr="Une image contenant texte&#10;&#10;Description générée automatiquement">
            <a:extLst>
              <a:ext uri="{FF2B5EF4-FFF2-40B4-BE49-F238E27FC236}">
                <a16:creationId xmlns:a16="http://schemas.microsoft.com/office/drawing/2014/main" id="{4B8061C2-B9EA-7BE1-1828-2B563A710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7038" y="2216757"/>
            <a:ext cx="6830378" cy="3115110"/>
          </a:xfrm>
          <a:prstGeom prst="rect">
            <a:avLst/>
          </a:prstGeom>
        </p:spPr>
      </p:pic>
      <p:sp>
        <p:nvSpPr>
          <p:cNvPr id="11" name="ZoneTexte 10">
            <a:extLst>
              <a:ext uri="{FF2B5EF4-FFF2-40B4-BE49-F238E27FC236}">
                <a16:creationId xmlns:a16="http://schemas.microsoft.com/office/drawing/2014/main" id="{BF2FCBBB-B6D2-2530-8009-3D16314AF682}"/>
              </a:ext>
            </a:extLst>
          </p:cNvPr>
          <p:cNvSpPr txBox="1"/>
          <p:nvPr/>
        </p:nvSpPr>
        <p:spPr>
          <a:xfrm>
            <a:off x="2747464" y="5585919"/>
            <a:ext cx="6639403" cy="307777"/>
          </a:xfrm>
          <a:prstGeom prst="rect">
            <a:avLst/>
          </a:prstGeom>
          <a:noFill/>
        </p:spPr>
        <p:txBody>
          <a:bodyPr wrap="square">
            <a:spAutoFit/>
          </a:bodyPr>
          <a:lstStyle/>
          <a:p>
            <a:r>
              <a:rPr lang="fr-FR" sz="1400" dirty="0">
                <a:solidFill>
                  <a:srgbClr val="00354D"/>
                </a:solidFill>
              </a:rPr>
              <a:t>https://www.respadd.org/wp-content/uploads/2021/11/Flyer-Test-Curit-Fr-BAT3.pdf</a:t>
            </a:r>
          </a:p>
        </p:txBody>
      </p:sp>
    </p:spTree>
    <p:extLst>
      <p:ext uri="{BB962C8B-B14F-4D97-AF65-F5344CB8AC3E}">
        <p14:creationId xmlns:p14="http://schemas.microsoft.com/office/powerpoint/2010/main" val="2420114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8D6A8A-DF6E-44AB-A9E1-875BCFCA9E2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6B55E0E-3439-4C7F-9298-B2BA97D1C951}"/>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BBCCB5E8-9609-481C-96D6-5D8E5615E7BF}"/>
              </a:ext>
            </a:extLst>
          </p:cNvPr>
          <p:cNvPicPr>
            <a:picLocks noChangeAspect="1"/>
          </p:cNvPicPr>
          <p:nvPr/>
        </p:nvPicPr>
        <p:blipFill>
          <a:blip r:embed="rId2"/>
          <a:stretch>
            <a:fillRect/>
          </a:stretch>
        </p:blipFill>
        <p:spPr>
          <a:xfrm>
            <a:off x="1271239" y="59986"/>
            <a:ext cx="9757317" cy="6813299"/>
          </a:xfrm>
          <a:prstGeom prst="rect">
            <a:avLst/>
          </a:prstGeom>
        </p:spPr>
      </p:pic>
    </p:spTree>
    <p:extLst>
      <p:ext uri="{BB962C8B-B14F-4D97-AF65-F5344CB8AC3E}">
        <p14:creationId xmlns:p14="http://schemas.microsoft.com/office/powerpoint/2010/main" val="234265812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Le repérage précoce </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87968" y="1569268"/>
            <a:ext cx="3347538" cy="2369619"/>
          </a:xfrm>
        </p:spPr>
        <p:txBody>
          <a:bodyPr>
            <a:normAutofit/>
          </a:bodyPr>
          <a:lstStyle/>
          <a:p>
            <a:pPr marL="0" indent="0">
              <a:spcBef>
                <a:spcPts val="1600"/>
              </a:spcBef>
              <a:spcAft>
                <a:spcPts val="1200"/>
              </a:spcAft>
              <a:buNone/>
            </a:pPr>
            <a:r>
              <a:rPr lang="fr-FR" sz="3000" b="1" dirty="0">
                <a:solidFill>
                  <a:srgbClr val="00354D"/>
                </a:solidFill>
              </a:rPr>
              <a:t>Évaluation du risque pour les consommations de cannabis</a:t>
            </a:r>
          </a:p>
        </p:txBody>
      </p:sp>
      <p:sp>
        <p:nvSpPr>
          <p:cNvPr id="3" name="ZoneTexte 2">
            <a:extLst>
              <a:ext uri="{FF2B5EF4-FFF2-40B4-BE49-F238E27FC236}">
                <a16:creationId xmlns:a16="http://schemas.microsoft.com/office/drawing/2014/main" id="{2A79C01B-CADB-4CFF-B931-66386A462A66}"/>
              </a:ext>
            </a:extLst>
          </p:cNvPr>
          <p:cNvSpPr txBox="1"/>
          <p:nvPr/>
        </p:nvSpPr>
        <p:spPr>
          <a:xfrm>
            <a:off x="838200" y="2273947"/>
            <a:ext cx="10168054" cy="480131"/>
          </a:xfrm>
          <a:prstGeom prst="rect">
            <a:avLst/>
          </a:prstGeom>
          <a:noFill/>
        </p:spPr>
        <p:txBody>
          <a:bodyPr wrap="square" rtlCol="0">
            <a:spAutoFit/>
          </a:bodyPr>
          <a:lstStyle/>
          <a:p>
            <a:pPr marL="228600" lvl="0" indent="-228600">
              <a:lnSpc>
                <a:spcPct val="90000"/>
              </a:lnSpc>
              <a:spcBef>
                <a:spcPts val="1600"/>
              </a:spcBef>
              <a:spcAft>
                <a:spcPts val="1200"/>
              </a:spcAft>
              <a:buFont typeface="Wingdings" panose="05000000000000000000" pitchFamily="2" charset="2"/>
              <a:buChar char="§"/>
            </a:pPr>
            <a:endParaRPr lang="fr-FR" sz="2800" dirty="0">
              <a:solidFill>
                <a:srgbClr val="00354D"/>
              </a:solidFill>
            </a:endParaRPr>
          </a:p>
        </p:txBody>
      </p:sp>
      <p:sp>
        <p:nvSpPr>
          <p:cNvPr id="7" name="Espace réservé du pied de page 6">
            <a:extLst>
              <a:ext uri="{FF2B5EF4-FFF2-40B4-BE49-F238E27FC236}">
                <a16:creationId xmlns:a16="http://schemas.microsoft.com/office/drawing/2014/main" id="{E267E6FE-8B4A-47BE-933E-9B7C61DC0BBE}"/>
              </a:ext>
            </a:extLst>
          </p:cNvPr>
          <p:cNvSpPr>
            <a:spLocks noGrp="1"/>
          </p:cNvSpPr>
          <p:nvPr>
            <p:ph type="ftr" sz="quarter" idx="11"/>
          </p:nvPr>
        </p:nvSpPr>
        <p:spPr>
          <a:xfrm>
            <a:off x="267971" y="6458520"/>
            <a:ext cx="5329518" cy="365125"/>
          </a:xfrm>
        </p:spPr>
        <p:txBody>
          <a:bodyPr/>
          <a:lstStyle/>
          <a:p>
            <a:pPr algn="l"/>
            <a:r>
              <a:rPr lang="fr-FR" sz="1100" dirty="0">
                <a:solidFill>
                  <a:srgbClr val="00354D"/>
                </a:solidFill>
              </a:rPr>
              <a:t>IREMA – CD 94 – PMI – CPEF – Les addictions liées aux substances psychoactives</a:t>
            </a:r>
          </a:p>
        </p:txBody>
      </p:sp>
      <p:sp>
        <p:nvSpPr>
          <p:cNvPr id="4" name="Espace réservé du numéro de diapositive 3">
            <a:extLst>
              <a:ext uri="{FF2B5EF4-FFF2-40B4-BE49-F238E27FC236}">
                <a16:creationId xmlns:a16="http://schemas.microsoft.com/office/drawing/2014/main" id="{835832DC-3A59-8CEA-4EE7-727E31626D88}"/>
              </a:ext>
            </a:extLst>
          </p:cNvPr>
          <p:cNvSpPr>
            <a:spLocks noGrp="1"/>
          </p:cNvSpPr>
          <p:nvPr>
            <p:ph type="sldNum" sz="quarter" idx="12"/>
          </p:nvPr>
        </p:nvSpPr>
        <p:spPr>
          <a:xfrm>
            <a:off x="11267804" y="6191264"/>
            <a:ext cx="347546" cy="365125"/>
          </a:xfrm>
        </p:spPr>
        <p:txBody>
          <a:bodyPr/>
          <a:lstStyle/>
          <a:p>
            <a:fld id="{5530D0DC-CD4E-4C8A-B400-1BEAD0156FC1}" type="slidenum">
              <a:rPr lang="fr-FR" smtClean="0"/>
              <a:t>240</a:t>
            </a:fld>
            <a:endParaRPr lang="fr-FR" dirty="0"/>
          </a:p>
        </p:txBody>
      </p:sp>
      <p:pic>
        <p:nvPicPr>
          <p:cNvPr id="6" name="Image 5">
            <a:extLst>
              <a:ext uri="{FF2B5EF4-FFF2-40B4-BE49-F238E27FC236}">
                <a16:creationId xmlns:a16="http://schemas.microsoft.com/office/drawing/2014/main" id="{E875B121-32EC-B8AC-F730-8CB908346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0256" y="1456719"/>
            <a:ext cx="5689078" cy="5099670"/>
          </a:xfrm>
          <a:prstGeom prst="rect">
            <a:avLst/>
          </a:prstGeom>
        </p:spPr>
      </p:pic>
      <p:pic>
        <p:nvPicPr>
          <p:cNvPr id="10" name="Image 9">
            <a:extLst>
              <a:ext uri="{FF2B5EF4-FFF2-40B4-BE49-F238E27FC236}">
                <a16:creationId xmlns:a16="http://schemas.microsoft.com/office/drawing/2014/main" id="{1DB43F0E-5C9E-9E86-E87A-2B3F2E6CC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9646" y="1334872"/>
            <a:ext cx="885949" cy="447737"/>
          </a:xfrm>
          <a:prstGeom prst="rect">
            <a:avLst/>
          </a:prstGeom>
        </p:spPr>
      </p:pic>
    </p:spTree>
    <p:extLst>
      <p:ext uri="{BB962C8B-B14F-4D97-AF65-F5344CB8AC3E}">
        <p14:creationId xmlns:p14="http://schemas.microsoft.com/office/powerpoint/2010/main" val="256004532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Le repérage précoce </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43144" y="1494168"/>
            <a:ext cx="3831632" cy="2728207"/>
          </a:xfrm>
        </p:spPr>
        <p:txBody>
          <a:bodyPr>
            <a:normAutofit/>
          </a:bodyPr>
          <a:lstStyle/>
          <a:p>
            <a:pPr marL="0" indent="0">
              <a:spcBef>
                <a:spcPts val="1600"/>
              </a:spcBef>
              <a:spcAft>
                <a:spcPts val="1200"/>
              </a:spcAft>
              <a:buNone/>
            </a:pPr>
            <a:r>
              <a:rPr lang="fr-FR" sz="3000" b="1" dirty="0">
                <a:solidFill>
                  <a:srgbClr val="00354D"/>
                </a:solidFill>
              </a:rPr>
              <a:t>Évaluation du risque pour les consommations de cannabis</a:t>
            </a:r>
          </a:p>
        </p:txBody>
      </p:sp>
      <p:sp>
        <p:nvSpPr>
          <p:cNvPr id="3" name="ZoneTexte 2">
            <a:extLst>
              <a:ext uri="{FF2B5EF4-FFF2-40B4-BE49-F238E27FC236}">
                <a16:creationId xmlns:a16="http://schemas.microsoft.com/office/drawing/2014/main" id="{2A79C01B-CADB-4CFF-B931-66386A462A66}"/>
              </a:ext>
            </a:extLst>
          </p:cNvPr>
          <p:cNvSpPr txBox="1"/>
          <p:nvPr/>
        </p:nvSpPr>
        <p:spPr>
          <a:xfrm>
            <a:off x="838200" y="2273947"/>
            <a:ext cx="10168054" cy="480131"/>
          </a:xfrm>
          <a:prstGeom prst="rect">
            <a:avLst/>
          </a:prstGeom>
          <a:noFill/>
        </p:spPr>
        <p:txBody>
          <a:bodyPr wrap="square" rtlCol="0">
            <a:spAutoFit/>
          </a:bodyPr>
          <a:lstStyle/>
          <a:p>
            <a:pPr marL="228600" lvl="0" indent="-228600">
              <a:lnSpc>
                <a:spcPct val="90000"/>
              </a:lnSpc>
              <a:spcBef>
                <a:spcPts val="1600"/>
              </a:spcBef>
              <a:spcAft>
                <a:spcPts val="1200"/>
              </a:spcAft>
              <a:buFont typeface="Wingdings" panose="05000000000000000000" pitchFamily="2" charset="2"/>
              <a:buChar char="§"/>
            </a:pPr>
            <a:endParaRPr lang="fr-FR" sz="2800" dirty="0">
              <a:solidFill>
                <a:srgbClr val="00354D"/>
              </a:solidFill>
            </a:endParaRPr>
          </a:p>
        </p:txBody>
      </p:sp>
      <p:sp>
        <p:nvSpPr>
          <p:cNvPr id="7" name="Espace réservé du pied de page 6">
            <a:extLst>
              <a:ext uri="{FF2B5EF4-FFF2-40B4-BE49-F238E27FC236}">
                <a16:creationId xmlns:a16="http://schemas.microsoft.com/office/drawing/2014/main" id="{E267E6FE-8B4A-47BE-933E-9B7C61DC0BBE}"/>
              </a:ext>
            </a:extLst>
          </p:cNvPr>
          <p:cNvSpPr>
            <a:spLocks noGrp="1"/>
          </p:cNvSpPr>
          <p:nvPr>
            <p:ph type="ftr" sz="quarter" idx="11"/>
          </p:nvPr>
        </p:nvSpPr>
        <p:spPr>
          <a:xfrm>
            <a:off x="518983" y="6373827"/>
            <a:ext cx="5329518" cy="365125"/>
          </a:xfrm>
        </p:spPr>
        <p:txBody>
          <a:bodyPr/>
          <a:lstStyle/>
          <a:p>
            <a:pPr algn="l"/>
            <a:r>
              <a:rPr lang="fr-FR" sz="1100" dirty="0">
                <a:solidFill>
                  <a:srgbClr val="00354D"/>
                </a:solidFill>
              </a:rPr>
              <a:t>IREMA – CD 94 – PMI – CPEF – Les addictions liées aux substances psychoactives</a:t>
            </a:r>
          </a:p>
        </p:txBody>
      </p:sp>
      <p:sp>
        <p:nvSpPr>
          <p:cNvPr id="4" name="Espace réservé du numéro de diapositive 3">
            <a:extLst>
              <a:ext uri="{FF2B5EF4-FFF2-40B4-BE49-F238E27FC236}">
                <a16:creationId xmlns:a16="http://schemas.microsoft.com/office/drawing/2014/main" id="{835832DC-3A59-8CEA-4EE7-727E31626D88}"/>
              </a:ext>
            </a:extLst>
          </p:cNvPr>
          <p:cNvSpPr>
            <a:spLocks noGrp="1"/>
          </p:cNvSpPr>
          <p:nvPr>
            <p:ph type="sldNum" sz="quarter" idx="12"/>
          </p:nvPr>
        </p:nvSpPr>
        <p:spPr>
          <a:xfrm>
            <a:off x="11673017" y="6285002"/>
            <a:ext cx="398930" cy="365125"/>
          </a:xfrm>
        </p:spPr>
        <p:txBody>
          <a:bodyPr/>
          <a:lstStyle/>
          <a:p>
            <a:fld id="{5530D0DC-CD4E-4C8A-B400-1BEAD0156FC1}" type="slidenum">
              <a:rPr lang="fr-FR" smtClean="0"/>
              <a:t>241</a:t>
            </a:fld>
            <a:endParaRPr lang="fr-FR" dirty="0"/>
          </a:p>
        </p:txBody>
      </p:sp>
      <p:pic>
        <p:nvPicPr>
          <p:cNvPr id="6" name="Image 5" descr="Une image contenant table&#10;&#10;Description générée automatiquement">
            <a:extLst>
              <a:ext uri="{FF2B5EF4-FFF2-40B4-BE49-F238E27FC236}">
                <a16:creationId xmlns:a16="http://schemas.microsoft.com/office/drawing/2014/main" id="{7DF90F6D-8857-F9A5-982F-1645B4CD5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278" y="721619"/>
            <a:ext cx="5428976" cy="5943658"/>
          </a:xfrm>
          <a:prstGeom prst="rect">
            <a:avLst/>
          </a:prstGeom>
        </p:spPr>
      </p:pic>
    </p:spTree>
    <p:extLst>
      <p:ext uri="{BB962C8B-B14F-4D97-AF65-F5344CB8AC3E}">
        <p14:creationId xmlns:p14="http://schemas.microsoft.com/office/powerpoint/2010/main" val="6017018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Le repérage précoce </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43144" y="1494169"/>
            <a:ext cx="10887122" cy="779778"/>
          </a:xfrm>
        </p:spPr>
        <p:txBody>
          <a:bodyPr>
            <a:normAutofit/>
          </a:bodyPr>
          <a:lstStyle/>
          <a:p>
            <a:pPr marL="0" indent="0">
              <a:spcBef>
                <a:spcPts val="1600"/>
              </a:spcBef>
              <a:spcAft>
                <a:spcPts val="1200"/>
              </a:spcAft>
              <a:buNone/>
            </a:pPr>
            <a:r>
              <a:rPr lang="fr-FR" sz="3000" b="1" dirty="0">
                <a:solidFill>
                  <a:srgbClr val="00354D"/>
                </a:solidFill>
              </a:rPr>
              <a:t>Évaluation du risque pour les consommations de cannabis</a:t>
            </a:r>
          </a:p>
        </p:txBody>
      </p:sp>
      <p:sp>
        <p:nvSpPr>
          <p:cNvPr id="3" name="ZoneTexte 2">
            <a:extLst>
              <a:ext uri="{FF2B5EF4-FFF2-40B4-BE49-F238E27FC236}">
                <a16:creationId xmlns:a16="http://schemas.microsoft.com/office/drawing/2014/main" id="{2A79C01B-CADB-4CFF-B931-66386A462A66}"/>
              </a:ext>
            </a:extLst>
          </p:cNvPr>
          <p:cNvSpPr txBox="1"/>
          <p:nvPr/>
        </p:nvSpPr>
        <p:spPr>
          <a:xfrm>
            <a:off x="838200" y="2273947"/>
            <a:ext cx="10168054" cy="480131"/>
          </a:xfrm>
          <a:prstGeom prst="rect">
            <a:avLst/>
          </a:prstGeom>
          <a:noFill/>
        </p:spPr>
        <p:txBody>
          <a:bodyPr wrap="square" rtlCol="0">
            <a:spAutoFit/>
          </a:bodyPr>
          <a:lstStyle/>
          <a:p>
            <a:pPr marL="228600" lvl="0" indent="-228600">
              <a:lnSpc>
                <a:spcPct val="90000"/>
              </a:lnSpc>
              <a:spcBef>
                <a:spcPts val="1600"/>
              </a:spcBef>
              <a:spcAft>
                <a:spcPts val="1200"/>
              </a:spcAft>
              <a:buFont typeface="Wingdings" panose="05000000000000000000" pitchFamily="2" charset="2"/>
              <a:buChar char="§"/>
            </a:pPr>
            <a:endParaRPr lang="fr-FR" sz="2800" dirty="0">
              <a:solidFill>
                <a:srgbClr val="00354D"/>
              </a:solidFill>
            </a:endParaRPr>
          </a:p>
        </p:txBody>
      </p:sp>
      <p:sp>
        <p:nvSpPr>
          <p:cNvPr id="7" name="Espace réservé du pied de page 6">
            <a:extLst>
              <a:ext uri="{FF2B5EF4-FFF2-40B4-BE49-F238E27FC236}">
                <a16:creationId xmlns:a16="http://schemas.microsoft.com/office/drawing/2014/main" id="{E267E6FE-8B4A-47BE-933E-9B7C61DC0BBE}"/>
              </a:ext>
            </a:extLst>
          </p:cNvPr>
          <p:cNvSpPr>
            <a:spLocks noGrp="1"/>
          </p:cNvSpPr>
          <p:nvPr>
            <p:ph type="ftr" sz="quarter" idx="11"/>
          </p:nvPr>
        </p:nvSpPr>
        <p:spPr>
          <a:xfrm>
            <a:off x="518983" y="6373827"/>
            <a:ext cx="5329518" cy="365125"/>
          </a:xfrm>
        </p:spPr>
        <p:txBody>
          <a:bodyPr/>
          <a:lstStyle/>
          <a:p>
            <a:pPr algn="l"/>
            <a:r>
              <a:rPr lang="fr-FR" sz="1100" dirty="0">
                <a:solidFill>
                  <a:srgbClr val="00354D"/>
                </a:solidFill>
              </a:rPr>
              <a:t>IREMA – CD 94 – PMI – CPEF – Les addictions liées aux substances psychoactives</a:t>
            </a:r>
          </a:p>
        </p:txBody>
      </p:sp>
      <p:sp>
        <p:nvSpPr>
          <p:cNvPr id="4" name="Espace réservé du numéro de diapositive 3">
            <a:extLst>
              <a:ext uri="{FF2B5EF4-FFF2-40B4-BE49-F238E27FC236}">
                <a16:creationId xmlns:a16="http://schemas.microsoft.com/office/drawing/2014/main" id="{835832DC-3A59-8CEA-4EE7-727E31626D88}"/>
              </a:ext>
            </a:extLst>
          </p:cNvPr>
          <p:cNvSpPr>
            <a:spLocks noGrp="1"/>
          </p:cNvSpPr>
          <p:nvPr>
            <p:ph type="sldNum" sz="quarter" idx="12"/>
          </p:nvPr>
        </p:nvSpPr>
        <p:spPr/>
        <p:txBody>
          <a:bodyPr/>
          <a:lstStyle/>
          <a:p>
            <a:fld id="{5530D0DC-CD4E-4C8A-B400-1BEAD0156FC1}" type="slidenum">
              <a:rPr lang="fr-FR" smtClean="0"/>
              <a:t>242</a:t>
            </a:fld>
            <a:endParaRPr lang="fr-FR" dirty="0"/>
          </a:p>
        </p:txBody>
      </p:sp>
      <p:pic>
        <p:nvPicPr>
          <p:cNvPr id="6" name="Image 5" descr="Une image contenant texte&#10;&#10;Description générée automatiquement">
            <a:extLst>
              <a:ext uri="{FF2B5EF4-FFF2-40B4-BE49-F238E27FC236}">
                <a16:creationId xmlns:a16="http://schemas.microsoft.com/office/drawing/2014/main" id="{ACFF3302-FA67-8FF8-DA3E-963BC9098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917" y="2318071"/>
            <a:ext cx="9126620" cy="3909378"/>
          </a:xfrm>
          <a:prstGeom prst="rect">
            <a:avLst/>
          </a:prstGeom>
        </p:spPr>
      </p:pic>
    </p:spTree>
    <p:extLst>
      <p:ext uri="{BB962C8B-B14F-4D97-AF65-F5344CB8AC3E}">
        <p14:creationId xmlns:p14="http://schemas.microsoft.com/office/powerpoint/2010/main" val="165246249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3. L’intervention brève : prérequis </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43144" y="1494169"/>
            <a:ext cx="10887122" cy="779778"/>
          </a:xfrm>
        </p:spPr>
        <p:txBody>
          <a:bodyPr>
            <a:normAutofit/>
          </a:bodyPr>
          <a:lstStyle/>
          <a:p>
            <a:pPr marL="0" indent="0">
              <a:spcBef>
                <a:spcPts val="1600"/>
              </a:spcBef>
              <a:spcAft>
                <a:spcPts val="1200"/>
              </a:spcAft>
              <a:buNone/>
            </a:pPr>
            <a:r>
              <a:rPr lang="fr-FR" sz="2600" b="1" dirty="0">
                <a:solidFill>
                  <a:srgbClr val="00354D"/>
                </a:solidFill>
              </a:rPr>
              <a:t>Présentation des ressources documentaires et d’information en addictologie</a:t>
            </a:r>
          </a:p>
        </p:txBody>
      </p:sp>
      <p:pic>
        <p:nvPicPr>
          <p:cNvPr id="7" name="Image 6" descr="Une image contenant dessin&#10;&#10;Description générée automatiquement">
            <a:extLst>
              <a:ext uri="{FF2B5EF4-FFF2-40B4-BE49-F238E27FC236}">
                <a16:creationId xmlns:a16="http://schemas.microsoft.com/office/drawing/2014/main" id="{33FAF916-4C56-41B6-A5EC-31C8FBE15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1935" y="2466600"/>
            <a:ext cx="2343150" cy="669534"/>
          </a:xfrm>
          <a:prstGeom prst="rect">
            <a:avLst/>
          </a:prstGeom>
        </p:spPr>
      </p:pic>
      <p:pic>
        <p:nvPicPr>
          <p:cNvPr id="1030" name="Picture 6">
            <a:extLst>
              <a:ext uri="{FF2B5EF4-FFF2-40B4-BE49-F238E27FC236}">
                <a16:creationId xmlns:a16="http://schemas.microsoft.com/office/drawing/2014/main" id="{70A99F65-9B05-49AB-A2F7-DF4AE5702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0252" y="3529871"/>
            <a:ext cx="2521341" cy="8286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SLong">
            <a:extLst>
              <a:ext uri="{FF2B5EF4-FFF2-40B4-BE49-F238E27FC236}">
                <a16:creationId xmlns:a16="http://schemas.microsoft.com/office/drawing/2014/main" id="{244FFADE-A5C9-447A-83E8-AD2BB6E4B1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3368" y="4685365"/>
            <a:ext cx="2352675" cy="61912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descr="Une image contenant couteau&#10;&#10;Description générée automatiquement">
            <a:extLst>
              <a:ext uri="{FF2B5EF4-FFF2-40B4-BE49-F238E27FC236}">
                <a16:creationId xmlns:a16="http://schemas.microsoft.com/office/drawing/2014/main" id="{4F099EF1-B5BB-4B4D-BBB6-FBFA210EC5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983" y="3523725"/>
            <a:ext cx="1609950" cy="895475"/>
          </a:xfrm>
          <a:prstGeom prst="rect">
            <a:avLst/>
          </a:prstGeom>
        </p:spPr>
      </p:pic>
      <p:cxnSp>
        <p:nvCxnSpPr>
          <p:cNvPr id="18" name="Connecteur droit avec flèche 17">
            <a:extLst>
              <a:ext uri="{FF2B5EF4-FFF2-40B4-BE49-F238E27FC236}">
                <a16:creationId xmlns:a16="http://schemas.microsoft.com/office/drawing/2014/main" id="{A4164618-0AEA-4EBF-9383-E4062474F3C9}"/>
              </a:ext>
            </a:extLst>
          </p:cNvPr>
          <p:cNvCxnSpPr/>
          <p:nvPr/>
        </p:nvCxnSpPr>
        <p:spPr>
          <a:xfrm flipV="1">
            <a:off x="2128933" y="3117445"/>
            <a:ext cx="884435" cy="439090"/>
          </a:xfrm>
          <a:prstGeom prst="straightConnector1">
            <a:avLst/>
          </a:prstGeom>
          <a:ln w="38100">
            <a:solidFill>
              <a:srgbClr val="115E7A"/>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8457CA83-133E-4973-82C9-46786AEF012D}"/>
              </a:ext>
            </a:extLst>
          </p:cNvPr>
          <p:cNvCxnSpPr>
            <a:cxnSpLocks/>
          </p:cNvCxnSpPr>
          <p:nvPr/>
        </p:nvCxnSpPr>
        <p:spPr>
          <a:xfrm>
            <a:off x="2128933" y="3971462"/>
            <a:ext cx="725658" cy="0"/>
          </a:xfrm>
          <a:prstGeom prst="straightConnector1">
            <a:avLst/>
          </a:prstGeom>
          <a:ln w="38100">
            <a:solidFill>
              <a:srgbClr val="115E7A"/>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11528ACE-C6AC-4530-B84B-69A5B7851056}"/>
              </a:ext>
            </a:extLst>
          </p:cNvPr>
          <p:cNvCxnSpPr/>
          <p:nvPr/>
        </p:nvCxnSpPr>
        <p:spPr>
          <a:xfrm>
            <a:off x="2128933" y="4408140"/>
            <a:ext cx="679281" cy="503844"/>
          </a:xfrm>
          <a:prstGeom prst="straightConnector1">
            <a:avLst/>
          </a:prstGeom>
          <a:ln w="38100">
            <a:solidFill>
              <a:srgbClr val="115E7A"/>
            </a:solidFill>
            <a:tailEnd type="triangle"/>
          </a:ln>
        </p:spPr>
        <p:style>
          <a:lnRef idx="1">
            <a:schemeClr val="accent1"/>
          </a:lnRef>
          <a:fillRef idx="0">
            <a:schemeClr val="accent1"/>
          </a:fillRef>
          <a:effectRef idx="0">
            <a:schemeClr val="accent1"/>
          </a:effectRef>
          <a:fontRef idx="minor">
            <a:schemeClr val="tx1"/>
          </a:fontRef>
        </p:style>
      </p:cxnSp>
      <p:pic>
        <p:nvPicPr>
          <p:cNvPr id="1034" name="Picture 10" descr="Réseau de prévention des addictions">
            <a:extLst>
              <a:ext uri="{FF2B5EF4-FFF2-40B4-BE49-F238E27FC236}">
                <a16:creationId xmlns:a16="http://schemas.microsoft.com/office/drawing/2014/main" id="{C2940582-6269-4E1A-84FA-258A32CBFE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8519" y="2245988"/>
            <a:ext cx="3017281" cy="1155053"/>
          </a:xfrm>
          <a:prstGeom prst="rect">
            <a:avLst/>
          </a:prstGeom>
          <a:noFill/>
          <a:extLst>
            <a:ext uri="{909E8E84-426E-40DD-AFC4-6F175D3DCCD1}">
              <a14:hiddenFill xmlns:a14="http://schemas.microsoft.com/office/drawing/2010/main">
                <a:solidFill>
                  <a:srgbClr val="FFFFFF"/>
                </a:solidFill>
              </a14:hiddenFill>
            </a:ext>
          </a:extLst>
        </p:spPr>
      </p:pic>
      <p:sp>
        <p:nvSpPr>
          <p:cNvPr id="24" name="AutoShape 12">
            <a:extLst>
              <a:ext uri="{FF2B5EF4-FFF2-40B4-BE49-F238E27FC236}">
                <a16:creationId xmlns:a16="http://schemas.microsoft.com/office/drawing/2014/main" id="{BB5D54F3-345B-4971-B1C3-9D4E0F79877B}"/>
              </a:ext>
            </a:extLst>
          </p:cNvPr>
          <p:cNvSpPr>
            <a:spLocks noChangeAspect="1" noChangeArrowheads="1"/>
          </p:cNvSpPr>
          <p:nvPr/>
        </p:nvSpPr>
        <p:spPr bwMode="auto">
          <a:xfrm>
            <a:off x="5943600" y="3276600"/>
            <a:ext cx="3922320" cy="3922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5" name="AutoShape 14">
            <a:extLst>
              <a:ext uri="{FF2B5EF4-FFF2-40B4-BE49-F238E27FC236}">
                <a16:creationId xmlns:a16="http://schemas.microsoft.com/office/drawing/2014/main" id="{6CDFFEFA-79C3-4B35-B1B1-FE3B11A0887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7" name="Image 26" descr="Une image contenant dessin&#10;&#10;Description générée automatiquement">
            <a:extLst>
              <a:ext uri="{FF2B5EF4-FFF2-40B4-BE49-F238E27FC236}">
                <a16:creationId xmlns:a16="http://schemas.microsoft.com/office/drawing/2014/main" id="{6638BBFD-E4E5-4EF1-BE5D-B6A1201DC7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8518" y="3647300"/>
            <a:ext cx="3017281" cy="647790"/>
          </a:xfrm>
          <a:prstGeom prst="rect">
            <a:avLst/>
          </a:prstGeom>
        </p:spPr>
      </p:pic>
      <p:sp>
        <p:nvSpPr>
          <p:cNvPr id="28" name="ZoneTexte 27">
            <a:extLst>
              <a:ext uri="{FF2B5EF4-FFF2-40B4-BE49-F238E27FC236}">
                <a16:creationId xmlns:a16="http://schemas.microsoft.com/office/drawing/2014/main" id="{962B3F99-7A4B-4E5A-9D7F-F18B4B6F5363}"/>
              </a:ext>
            </a:extLst>
          </p:cNvPr>
          <p:cNvSpPr txBox="1"/>
          <p:nvPr/>
        </p:nvSpPr>
        <p:spPr>
          <a:xfrm>
            <a:off x="5571197" y="4469732"/>
            <a:ext cx="6483271" cy="1569660"/>
          </a:xfrm>
          <a:prstGeom prst="rect">
            <a:avLst/>
          </a:prstGeom>
          <a:noFill/>
        </p:spPr>
        <p:txBody>
          <a:bodyPr wrap="square" rtlCol="0">
            <a:spAutoFit/>
          </a:bodyPr>
          <a:lstStyle/>
          <a:p>
            <a:r>
              <a:rPr lang="fr-FR" sz="2000" dirty="0">
                <a:solidFill>
                  <a:srgbClr val="00354D"/>
                </a:solidFill>
              </a:rPr>
              <a:t>Les différents outils utiles à la pratique du RPIB sont mis à disposition des professionnels par ces organismes. Ils sont téléchargeables en ligne ou peuvent être commandés. Pour Santé publique France : </a:t>
            </a:r>
            <a:r>
              <a:rPr lang="fr-FR" sz="1600" dirty="0">
                <a:hlinkClick r:id="rId8"/>
              </a:rPr>
              <a:t>https://selfservice.santepubliquefrance.fr/sservice/login/inicioAction.do</a:t>
            </a:r>
            <a:endParaRPr lang="fr-FR" sz="1600" dirty="0">
              <a:solidFill>
                <a:srgbClr val="00354D"/>
              </a:solidFill>
            </a:endParaRPr>
          </a:p>
        </p:txBody>
      </p:sp>
      <p:sp>
        <p:nvSpPr>
          <p:cNvPr id="4" name="Espace réservé du pied de page 6">
            <a:extLst>
              <a:ext uri="{FF2B5EF4-FFF2-40B4-BE49-F238E27FC236}">
                <a16:creationId xmlns:a16="http://schemas.microsoft.com/office/drawing/2014/main" id="{F7225664-4902-19AE-C7D0-263B5081CDA5}"/>
              </a:ext>
            </a:extLst>
          </p:cNvPr>
          <p:cNvSpPr>
            <a:spLocks noGrp="1"/>
          </p:cNvSpPr>
          <p:nvPr>
            <p:ph type="ftr" sz="quarter" idx="11"/>
          </p:nvPr>
        </p:nvSpPr>
        <p:spPr>
          <a:xfrm>
            <a:off x="518983" y="6373827"/>
            <a:ext cx="5329518" cy="365125"/>
          </a:xfrm>
        </p:spPr>
        <p:txBody>
          <a:bodyPr/>
          <a:lstStyle/>
          <a:p>
            <a:pPr algn="l"/>
            <a:r>
              <a:rPr lang="fr-FR" sz="1100" dirty="0">
                <a:solidFill>
                  <a:srgbClr val="00354D"/>
                </a:solidFill>
              </a:rPr>
              <a:t>IREMA – CD 94 – PMI – CPEF – Les addictions liées aux substances psychoactives</a:t>
            </a:r>
          </a:p>
        </p:txBody>
      </p:sp>
      <p:sp>
        <p:nvSpPr>
          <p:cNvPr id="3" name="Espace réservé du numéro de diapositive 2">
            <a:extLst>
              <a:ext uri="{FF2B5EF4-FFF2-40B4-BE49-F238E27FC236}">
                <a16:creationId xmlns:a16="http://schemas.microsoft.com/office/drawing/2014/main" id="{5CFB0B48-4C5A-1536-E951-940603E39178}"/>
              </a:ext>
            </a:extLst>
          </p:cNvPr>
          <p:cNvSpPr>
            <a:spLocks noGrp="1"/>
          </p:cNvSpPr>
          <p:nvPr>
            <p:ph type="sldNum" sz="quarter" idx="12"/>
          </p:nvPr>
        </p:nvSpPr>
        <p:spPr/>
        <p:txBody>
          <a:bodyPr/>
          <a:lstStyle/>
          <a:p>
            <a:fld id="{5530D0DC-CD4E-4C8A-B400-1BEAD0156FC1}" type="slidenum">
              <a:rPr lang="fr-FR" smtClean="0"/>
              <a:t>243</a:t>
            </a:fld>
            <a:endParaRPr lang="fr-FR" dirty="0"/>
          </a:p>
        </p:txBody>
      </p:sp>
    </p:spTree>
    <p:extLst>
      <p:ext uri="{BB962C8B-B14F-4D97-AF65-F5344CB8AC3E}">
        <p14:creationId xmlns:p14="http://schemas.microsoft.com/office/powerpoint/2010/main" val="187028083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256705" cy="969405"/>
          </a:xfrm>
          <a:solidFill>
            <a:srgbClr val="115E7A"/>
          </a:solidFill>
        </p:spPr>
        <p:txBody>
          <a:bodyPr>
            <a:noAutofit/>
          </a:bodyPr>
          <a:lstStyle/>
          <a:p>
            <a:r>
              <a:rPr lang="fr-FR" sz="3600" b="1" cap="all" dirty="0">
                <a:solidFill>
                  <a:schemeClr val="bg1"/>
                </a:solidFill>
                <a:latin typeface="+mn-lt"/>
              </a:rPr>
              <a:t>4. L’intervention brève : savoir-faire et savoir-être</a:t>
            </a:r>
          </a:p>
        </p:txBody>
      </p:sp>
      <p:sp>
        <p:nvSpPr>
          <p:cNvPr id="4" name="Espace réservé du pied de page 6">
            <a:extLst>
              <a:ext uri="{FF2B5EF4-FFF2-40B4-BE49-F238E27FC236}">
                <a16:creationId xmlns:a16="http://schemas.microsoft.com/office/drawing/2014/main" id="{C73E9C8F-2168-FB10-97EF-A42E94FD3CC1}"/>
              </a:ext>
            </a:extLst>
          </p:cNvPr>
          <p:cNvSpPr>
            <a:spLocks noGrp="1"/>
          </p:cNvSpPr>
          <p:nvPr>
            <p:ph type="ftr" sz="quarter" idx="11"/>
          </p:nvPr>
        </p:nvSpPr>
        <p:spPr>
          <a:xfrm>
            <a:off x="518983" y="6373827"/>
            <a:ext cx="5329518" cy="365125"/>
          </a:xfrm>
        </p:spPr>
        <p:txBody>
          <a:bodyPr/>
          <a:lstStyle/>
          <a:p>
            <a:pPr algn="l"/>
            <a:r>
              <a:rPr lang="fr-FR" sz="1100" dirty="0">
                <a:solidFill>
                  <a:srgbClr val="00354D"/>
                </a:solidFill>
              </a:rPr>
              <a:t>IREMA – CD 94 – PMI – CPEF – Les addictions liées aux substances psychoactives</a:t>
            </a:r>
          </a:p>
        </p:txBody>
      </p:sp>
      <p:pic>
        <p:nvPicPr>
          <p:cNvPr id="9" name="Image 8" descr="Une image contenant texte">
            <a:extLst>
              <a:ext uri="{FF2B5EF4-FFF2-40B4-BE49-F238E27FC236}">
                <a16:creationId xmlns:a16="http://schemas.microsoft.com/office/drawing/2014/main" id="{55EF3C7A-3930-13F9-53FA-33D13A729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91" y="2166761"/>
            <a:ext cx="11765017" cy="2524477"/>
          </a:xfrm>
          <a:prstGeom prst="rect">
            <a:avLst/>
          </a:prstGeom>
        </p:spPr>
      </p:pic>
      <p:sp>
        <p:nvSpPr>
          <p:cNvPr id="10" name="ZoneTexte 9">
            <a:extLst>
              <a:ext uri="{FF2B5EF4-FFF2-40B4-BE49-F238E27FC236}">
                <a16:creationId xmlns:a16="http://schemas.microsoft.com/office/drawing/2014/main" id="{76EDC41B-B4AF-C31E-1B06-611998A9EE60}"/>
              </a:ext>
            </a:extLst>
          </p:cNvPr>
          <p:cNvSpPr txBox="1"/>
          <p:nvPr/>
        </p:nvSpPr>
        <p:spPr>
          <a:xfrm>
            <a:off x="451651" y="4843878"/>
            <a:ext cx="2668068" cy="276999"/>
          </a:xfrm>
          <a:prstGeom prst="rect">
            <a:avLst/>
          </a:prstGeom>
          <a:noFill/>
        </p:spPr>
        <p:txBody>
          <a:bodyPr wrap="square" rtlCol="0">
            <a:spAutoFit/>
          </a:bodyPr>
          <a:lstStyle/>
          <a:p>
            <a:r>
              <a:rPr lang="fr-FR" sz="1200" dirty="0">
                <a:solidFill>
                  <a:srgbClr val="00354D"/>
                </a:solidFill>
              </a:rPr>
              <a:t>Extrait de l’Outil d’aide au RPIB de l’HAS</a:t>
            </a:r>
          </a:p>
        </p:txBody>
      </p:sp>
      <p:sp>
        <p:nvSpPr>
          <p:cNvPr id="3" name="Espace réservé du numéro de diapositive 2">
            <a:extLst>
              <a:ext uri="{FF2B5EF4-FFF2-40B4-BE49-F238E27FC236}">
                <a16:creationId xmlns:a16="http://schemas.microsoft.com/office/drawing/2014/main" id="{F9CD8688-389D-9B57-1963-B6627A293A7A}"/>
              </a:ext>
            </a:extLst>
          </p:cNvPr>
          <p:cNvSpPr>
            <a:spLocks noGrp="1"/>
          </p:cNvSpPr>
          <p:nvPr>
            <p:ph type="sldNum" sz="quarter" idx="12"/>
          </p:nvPr>
        </p:nvSpPr>
        <p:spPr/>
        <p:txBody>
          <a:bodyPr/>
          <a:lstStyle/>
          <a:p>
            <a:fld id="{5530D0DC-CD4E-4C8A-B400-1BEAD0156FC1}" type="slidenum">
              <a:rPr lang="fr-FR" smtClean="0"/>
              <a:t>244</a:t>
            </a:fld>
            <a:endParaRPr lang="fr-FR" dirty="0"/>
          </a:p>
        </p:txBody>
      </p:sp>
    </p:spTree>
    <p:extLst>
      <p:ext uri="{BB962C8B-B14F-4D97-AF65-F5344CB8AC3E}">
        <p14:creationId xmlns:p14="http://schemas.microsoft.com/office/powerpoint/2010/main" val="380157296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256705" cy="969405"/>
          </a:xfrm>
          <a:solidFill>
            <a:srgbClr val="115E7A"/>
          </a:solidFill>
        </p:spPr>
        <p:txBody>
          <a:bodyPr>
            <a:noAutofit/>
          </a:bodyPr>
          <a:lstStyle/>
          <a:p>
            <a:r>
              <a:rPr lang="fr-FR" sz="3600" b="1" cap="all" dirty="0">
                <a:solidFill>
                  <a:schemeClr val="bg1"/>
                </a:solidFill>
                <a:latin typeface="+mn-lt"/>
              </a:rPr>
              <a:t>4. L’intervention brève : savoir-faire et savoir-être</a:t>
            </a:r>
          </a:p>
        </p:txBody>
      </p:sp>
      <p:sp>
        <p:nvSpPr>
          <p:cNvPr id="4" name="Espace réservé du pied de page 6">
            <a:extLst>
              <a:ext uri="{FF2B5EF4-FFF2-40B4-BE49-F238E27FC236}">
                <a16:creationId xmlns:a16="http://schemas.microsoft.com/office/drawing/2014/main" id="{E29158DB-820D-2309-AC57-561DD7F19477}"/>
              </a:ext>
            </a:extLst>
          </p:cNvPr>
          <p:cNvSpPr>
            <a:spLocks noGrp="1"/>
          </p:cNvSpPr>
          <p:nvPr>
            <p:ph type="ftr" sz="quarter" idx="11"/>
          </p:nvPr>
        </p:nvSpPr>
        <p:spPr>
          <a:xfrm>
            <a:off x="518983" y="6373827"/>
            <a:ext cx="5329518" cy="365125"/>
          </a:xfrm>
        </p:spPr>
        <p:txBody>
          <a:bodyPr/>
          <a:lstStyle/>
          <a:p>
            <a:pPr algn="l"/>
            <a:r>
              <a:rPr lang="fr-FR" sz="1100" dirty="0">
                <a:solidFill>
                  <a:srgbClr val="00354D"/>
                </a:solidFill>
              </a:rPr>
              <a:t>IREMA – CD 94 – PMI – CPEF – Les addictions liées aux substances psychoactives</a:t>
            </a:r>
          </a:p>
        </p:txBody>
      </p:sp>
      <p:pic>
        <p:nvPicPr>
          <p:cNvPr id="11" name="Image 10">
            <a:extLst>
              <a:ext uri="{FF2B5EF4-FFF2-40B4-BE49-F238E27FC236}">
                <a16:creationId xmlns:a16="http://schemas.microsoft.com/office/drawing/2014/main" id="{AA991E81-EF30-74C5-ED9D-B050C7E8F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83" y="1820397"/>
            <a:ext cx="11498280" cy="2915057"/>
          </a:xfrm>
          <a:prstGeom prst="rect">
            <a:avLst/>
          </a:prstGeom>
        </p:spPr>
      </p:pic>
      <p:sp>
        <p:nvSpPr>
          <p:cNvPr id="12" name="ZoneTexte 11">
            <a:extLst>
              <a:ext uri="{FF2B5EF4-FFF2-40B4-BE49-F238E27FC236}">
                <a16:creationId xmlns:a16="http://schemas.microsoft.com/office/drawing/2014/main" id="{3EAB6EBF-A1F5-FF2A-B690-232F781C8DDB}"/>
              </a:ext>
            </a:extLst>
          </p:cNvPr>
          <p:cNvSpPr txBox="1"/>
          <p:nvPr/>
        </p:nvSpPr>
        <p:spPr>
          <a:xfrm>
            <a:off x="518983" y="5037603"/>
            <a:ext cx="2668068" cy="276999"/>
          </a:xfrm>
          <a:prstGeom prst="rect">
            <a:avLst/>
          </a:prstGeom>
          <a:noFill/>
        </p:spPr>
        <p:txBody>
          <a:bodyPr wrap="square" rtlCol="0">
            <a:spAutoFit/>
          </a:bodyPr>
          <a:lstStyle/>
          <a:p>
            <a:r>
              <a:rPr lang="fr-FR" sz="1200" dirty="0">
                <a:solidFill>
                  <a:srgbClr val="00354D"/>
                </a:solidFill>
              </a:rPr>
              <a:t>Extrait de l’Outil d’aide au RPIB de l’HAS</a:t>
            </a:r>
          </a:p>
        </p:txBody>
      </p:sp>
      <p:sp>
        <p:nvSpPr>
          <p:cNvPr id="3" name="Espace réservé du numéro de diapositive 2">
            <a:extLst>
              <a:ext uri="{FF2B5EF4-FFF2-40B4-BE49-F238E27FC236}">
                <a16:creationId xmlns:a16="http://schemas.microsoft.com/office/drawing/2014/main" id="{BF2CD936-9456-8D25-6C0D-B288A42027C8}"/>
              </a:ext>
            </a:extLst>
          </p:cNvPr>
          <p:cNvSpPr>
            <a:spLocks noGrp="1"/>
          </p:cNvSpPr>
          <p:nvPr>
            <p:ph type="sldNum" sz="quarter" idx="12"/>
          </p:nvPr>
        </p:nvSpPr>
        <p:spPr/>
        <p:txBody>
          <a:bodyPr/>
          <a:lstStyle/>
          <a:p>
            <a:fld id="{5530D0DC-CD4E-4C8A-B400-1BEAD0156FC1}" type="slidenum">
              <a:rPr lang="fr-FR" smtClean="0"/>
              <a:t>245</a:t>
            </a:fld>
            <a:endParaRPr lang="fr-FR" dirty="0"/>
          </a:p>
        </p:txBody>
      </p:sp>
    </p:spTree>
    <p:extLst>
      <p:ext uri="{BB962C8B-B14F-4D97-AF65-F5344CB8AC3E}">
        <p14:creationId xmlns:p14="http://schemas.microsoft.com/office/powerpoint/2010/main" val="295048749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54DF9D9-E136-4E9E-A40B-AF0CDDDF1105}"/>
              </a:ext>
            </a:extLst>
          </p:cNvPr>
          <p:cNvPicPr>
            <a:picLocks noChangeAspect="1"/>
          </p:cNvPicPr>
          <p:nvPr/>
        </p:nvPicPr>
        <p:blipFill>
          <a:blip r:embed="rId2"/>
          <a:stretch>
            <a:fillRect/>
          </a:stretch>
        </p:blipFill>
        <p:spPr>
          <a:xfrm>
            <a:off x="405176" y="682514"/>
            <a:ext cx="5486876" cy="5492972"/>
          </a:xfrm>
          <a:prstGeom prst="rect">
            <a:avLst/>
          </a:prstGeom>
        </p:spPr>
      </p:pic>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4. </a:t>
            </a:r>
            <a:r>
              <a:rPr lang="fr-FR" sz="3200" b="1" cap="all" dirty="0">
                <a:solidFill>
                  <a:schemeClr val="bg1"/>
                </a:solidFill>
                <a:latin typeface="+mn-lt"/>
              </a:rPr>
              <a:t>L’INTERVENTION BRÈVE : SAVOIR-FAIRE ET SAVOIR-ÊTRE</a:t>
            </a:r>
            <a:endParaRPr lang="fr-FR" sz="3600" b="1" cap="all" dirty="0">
              <a:solidFill>
                <a:schemeClr val="bg1"/>
              </a:solidFill>
              <a:latin typeface="+mn-lt"/>
            </a:endParaRPr>
          </a:p>
        </p:txBody>
      </p:sp>
      <p:sp>
        <p:nvSpPr>
          <p:cNvPr id="8" name="Espace réservé du contenu 2">
            <a:extLst>
              <a:ext uri="{FF2B5EF4-FFF2-40B4-BE49-F238E27FC236}">
                <a16:creationId xmlns:a16="http://schemas.microsoft.com/office/drawing/2014/main" id="{5EC6279E-B132-3641-AA05-7382B3C6C704}"/>
              </a:ext>
            </a:extLst>
          </p:cNvPr>
          <p:cNvSpPr txBox="1">
            <a:spLocks/>
          </p:cNvSpPr>
          <p:nvPr/>
        </p:nvSpPr>
        <p:spPr>
          <a:xfrm>
            <a:off x="5329011" y="2299319"/>
            <a:ext cx="5673650" cy="2837930"/>
          </a:xfrm>
          <a:prstGeom prst="rect">
            <a:avLst/>
          </a:prstGeom>
          <a:solidFill>
            <a:srgbClr val="115E7A"/>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600"/>
              </a:spcBef>
              <a:buNone/>
            </a:pPr>
            <a:r>
              <a:rPr lang="fr-FR" sz="4000" b="1" dirty="0">
                <a:solidFill>
                  <a:schemeClr val="bg1"/>
                </a:solidFill>
                <a:latin typeface="ITC Avant Garde Std Bk" panose="020B0702020202020204" pitchFamily="34" charset="0"/>
              </a:rPr>
              <a:t>EXERCICES DE MISE EN SITUATION</a:t>
            </a:r>
          </a:p>
        </p:txBody>
      </p:sp>
      <p:sp>
        <p:nvSpPr>
          <p:cNvPr id="3" name="Espace réservé du pied de page 6">
            <a:extLst>
              <a:ext uri="{FF2B5EF4-FFF2-40B4-BE49-F238E27FC236}">
                <a16:creationId xmlns:a16="http://schemas.microsoft.com/office/drawing/2014/main" id="{706DE0C5-B029-C415-82F4-82E4CDB7F8A3}"/>
              </a:ext>
            </a:extLst>
          </p:cNvPr>
          <p:cNvSpPr>
            <a:spLocks noGrp="1"/>
          </p:cNvSpPr>
          <p:nvPr>
            <p:ph type="ftr" sz="quarter" idx="11"/>
          </p:nvPr>
        </p:nvSpPr>
        <p:spPr>
          <a:xfrm>
            <a:off x="518983" y="6373827"/>
            <a:ext cx="5329518" cy="365125"/>
          </a:xfrm>
        </p:spPr>
        <p:txBody>
          <a:bodyPr/>
          <a:lstStyle/>
          <a:p>
            <a:pPr algn="l"/>
            <a:r>
              <a:rPr lang="fr-FR" sz="1100" dirty="0">
                <a:solidFill>
                  <a:srgbClr val="00354D"/>
                </a:solidFill>
              </a:rPr>
              <a:t>IREMA – CD 94 – PMI – CPEF – Les addictions liées aux substances psychoactives</a:t>
            </a:r>
          </a:p>
        </p:txBody>
      </p:sp>
      <p:sp>
        <p:nvSpPr>
          <p:cNvPr id="5" name="Espace réservé du numéro de diapositive 4">
            <a:extLst>
              <a:ext uri="{FF2B5EF4-FFF2-40B4-BE49-F238E27FC236}">
                <a16:creationId xmlns:a16="http://schemas.microsoft.com/office/drawing/2014/main" id="{573A818E-9676-A852-021D-0C954DDA459D}"/>
              </a:ext>
            </a:extLst>
          </p:cNvPr>
          <p:cNvSpPr>
            <a:spLocks noGrp="1"/>
          </p:cNvSpPr>
          <p:nvPr>
            <p:ph type="sldNum" sz="quarter" idx="12"/>
          </p:nvPr>
        </p:nvSpPr>
        <p:spPr/>
        <p:txBody>
          <a:bodyPr/>
          <a:lstStyle/>
          <a:p>
            <a:fld id="{5530D0DC-CD4E-4C8A-B400-1BEAD0156FC1}" type="slidenum">
              <a:rPr lang="fr-FR" smtClean="0"/>
              <a:t>246</a:t>
            </a:fld>
            <a:endParaRPr lang="fr-FR" dirty="0"/>
          </a:p>
        </p:txBody>
      </p:sp>
    </p:spTree>
    <p:extLst>
      <p:ext uri="{BB962C8B-B14F-4D97-AF65-F5344CB8AC3E}">
        <p14:creationId xmlns:p14="http://schemas.microsoft.com/office/powerpoint/2010/main" val="16145081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256705" cy="969405"/>
          </a:xfrm>
          <a:solidFill>
            <a:srgbClr val="115E7A"/>
          </a:solidFill>
        </p:spPr>
        <p:txBody>
          <a:bodyPr>
            <a:noAutofit/>
          </a:bodyPr>
          <a:lstStyle/>
          <a:p>
            <a:r>
              <a:rPr lang="fr-FR" sz="3600" b="1" cap="all" dirty="0">
                <a:solidFill>
                  <a:schemeClr val="bg1"/>
                </a:solidFill>
                <a:latin typeface="+mn-lt"/>
              </a:rPr>
              <a:t>4. L’intervention brève : savoir-faire et savoir-être</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43144" y="1494169"/>
            <a:ext cx="10887122" cy="587849"/>
          </a:xfrm>
        </p:spPr>
        <p:txBody>
          <a:bodyPr>
            <a:normAutofit/>
          </a:bodyPr>
          <a:lstStyle/>
          <a:p>
            <a:pPr marL="0" indent="0">
              <a:spcBef>
                <a:spcPts val="1600"/>
              </a:spcBef>
              <a:spcAft>
                <a:spcPts val="1200"/>
              </a:spcAft>
              <a:buNone/>
            </a:pPr>
            <a:r>
              <a:rPr lang="fr-FR" sz="2600" b="1" dirty="0">
                <a:solidFill>
                  <a:srgbClr val="00354D"/>
                </a:solidFill>
              </a:rPr>
              <a:t>Exercices de mise en situation </a:t>
            </a:r>
          </a:p>
        </p:txBody>
      </p:sp>
      <p:sp>
        <p:nvSpPr>
          <p:cNvPr id="3" name="ZoneTexte 2">
            <a:extLst>
              <a:ext uri="{FF2B5EF4-FFF2-40B4-BE49-F238E27FC236}">
                <a16:creationId xmlns:a16="http://schemas.microsoft.com/office/drawing/2014/main" id="{EC9FF36D-AA0A-495B-9DDA-8A63A2D7B71F}"/>
              </a:ext>
            </a:extLst>
          </p:cNvPr>
          <p:cNvSpPr txBox="1"/>
          <p:nvPr/>
        </p:nvSpPr>
        <p:spPr>
          <a:xfrm>
            <a:off x="518983" y="1964353"/>
            <a:ext cx="11256705" cy="4154984"/>
          </a:xfrm>
          <a:prstGeom prst="rect">
            <a:avLst/>
          </a:prstGeom>
          <a:noFill/>
        </p:spPr>
        <p:txBody>
          <a:bodyPr wrap="square" rtlCol="0">
            <a:spAutoFit/>
          </a:bodyPr>
          <a:lstStyle/>
          <a:p>
            <a:r>
              <a:rPr lang="fr-FR" sz="2400" b="1" dirty="0">
                <a:solidFill>
                  <a:srgbClr val="00354D"/>
                </a:solidFill>
              </a:rPr>
              <a:t>Par sous-groupe de trois participants, à partir d’une de vos situations de terrain :</a:t>
            </a:r>
          </a:p>
          <a:p>
            <a:r>
              <a:rPr lang="fr-FR" sz="2400" dirty="0">
                <a:solidFill>
                  <a:srgbClr val="00354D"/>
                </a:solidFill>
              </a:rPr>
              <a:t>1) Les participants se répartissent les rôles dans chaque sous-groupe : un professionnel de santé, une personne accueillie en consultation et un observateur de l’exercice</a:t>
            </a:r>
          </a:p>
          <a:p>
            <a:r>
              <a:rPr lang="fr-FR" sz="2400" dirty="0">
                <a:solidFill>
                  <a:srgbClr val="00354D"/>
                </a:solidFill>
              </a:rPr>
              <a:t>2) Exercice de mise en situation dans le sous-groupe, le professionnel devra :</a:t>
            </a:r>
          </a:p>
          <a:p>
            <a:r>
              <a:rPr lang="fr-FR" sz="2400" dirty="0">
                <a:solidFill>
                  <a:srgbClr val="00354D"/>
                </a:solidFill>
              </a:rPr>
              <a:t>	Restituer les résultats du questionnaire et donner une information</a:t>
            </a:r>
          </a:p>
          <a:p>
            <a:r>
              <a:rPr lang="fr-FR" sz="2400" dirty="0">
                <a:solidFill>
                  <a:srgbClr val="00354D"/>
                </a:solidFill>
              </a:rPr>
              <a:t>	Proposer la remise d’une brochure d’information adaptée ou donner les 	coordonnées d’un partenaire du soin en addictologie</a:t>
            </a:r>
          </a:p>
          <a:p>
            <a:r>
              <a:rPr lang="fr-FR" sz="2400" dirty="0">
                <a:solidFill>
                  <a:srgbClr val="00354D"/>
                </a:solidFill>
              </a:rPr>
              <a:t>	Proposer d’en reparler lors d’une prochaine rencontre</a:t>
            </a:r>
          </a:p>
          <a:p>
            <a:r>
              <a:rPr lang="fr-FR" sz="2400" dirty="0">
                <a:solidFill>
                  <a:srgbClr val="00354D"/>
                </a:solidFill>
              </a:rPr>
              <a:t>3) Échange en sous-groupe sur les ressentis du professionnel, du patient et les remarques de l’observateur</a:t>
            </a:r>
          </a:p>
          <a:p>
            <a:r>
              <a:rPr lang="fr-FR" sz="2400" dirty="0">
                <a:solidFill>
                  <a:srgbClr val="00354D"/>
                </a:solidFill>
              </a:rPr>
              <a:t>4) Restitution en grand groupe de l’expérimentation de mise en pratique.</a:t>
            </a:r>
          </a:p>
        </p:txBody>
      </p:sp>
      <p:sp>
        <p:nvSpPr>
          <p:cNvPr id="4" name="Espace réservé du pied de page 6">
            <a:extLst>
              <a:ext uri="{FF2B5EF4-FFF2-40B4-BE49-F238E27FC236}">
                <a16:creationId xmlns:a16="http://schemas.microsoft.com/office/drawing/2014/main" id="{5BDD6497-ED70-9C17-6387-B2154604A9F6}"/>
              </a:ext>
            </a:extLst>
          </p:cNvPr>
          <p:cNvSpPr>
            <a:spLocks noGrp="1"/>
          </p:cNvSpPr>
          <p:nvPr>
            <p:ph type="ftr" sz="quarter" idx="11"/>
          </p:nvPr>
        </p:nvSpPr>
        <p:spPr>
          <a:xfrm>
            <a:off x="518983" y="6373827"/>
            <a:ext cx="5329518" cy="365125"/>
          </a:xfrm>
        </p:spPr>
        <p:txBody>
          <a:bodyPr/>
          <a:lstStyle/>
          <a:p>
            <a:pPr algn="l"/>
            <a:r>
              <a:rPr lang="fr-FR" sz="1100" dirty="0">
                <a:solidFill>
                  <a:srgbClr val="00354D"/>
                </a:solidFill>
              </a:rPr>
              <a:t>IREMA – CD 94 – PMI – CPEF – Les addictions liées aux substances psychoactives</a:t>
            </a:r>
          </a:p>
        </p:txBody>
      </p:sp>
      <p:sp>
        <p:nvSpPr>
          <p:cNvPr id="5" name="Espace réservé du numéro de diapositive 4">
            <a:extLst>
              <a:ext uri="{FF2B5EF4-FFF2-40B4-BE49-F238E27FC236}">
                <a16:creationId xmlns:a16="http://schemas.microsoft.com/office/drawing/2014/main" id="{014C8255-66B9-8F00-A263-74437821C759}"/>
              </a:ext>
            </a:extLst>
          </p:cNvPr>
          <p:cNvSpPr>
            <a:spLocks noGrp="1"/>
          </p:cNvSpPr>
          <p:nvPr>
            <p:ph type="sldNum" sz="quarter" idx="12"/>
          </p:nvPr>
        </p:nvSpPr>
        <p:spPr/>
        <p:txBody>
          <a:bodyPr/>
          <a:lstStyle/>
          <a:p>
            <a:fld id="{5530D0DC-CD4E-4C8A-B400-1BEAD0156FC1}" type="slidenum">
              <a:rPr lang="fr-FR" smtClean="0"/>
              <a:t>247</a:t>
            </a:fld>
            <a:endParaRPr lang="fr-FR" dirty="0"/>
          </a:p>
        </p:txBody>
      </p:sp>
    </p:spTree>
    <p:extLst>
      <p:ext uri="{BB962C8B-B14F-4D97-AF65-F5344CB8AC3E}">
        <p14:creationId xmlns:p14="http://schemas.microsoft.com/office/powerpoint/2010/main" val="173400017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ITC Avant Garde Gothic Std" panose="020B0602020202020204" pitchFamily="34" charset="77"/>
              </a:rPr>
              <a:t>5. Initiation À l’entretien motivationnel</a:t>
            </a:r>
            <a:endParaRPr lang="fr-FR" sz="3600" b="1" cap="all" dirty="0">
              <a:solidFill>
                <a:schemeClr val="bg1"/>
              </a:solidFill>
              <a:latin typeface="ITC Avant Garde Std Bk" panose="020B0702020202020204" pitchFamily="34" charset="0"/>
            </a:endParaRP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pic>
        <p:nvPicPr>
          <p:cNvPr id="6" name="Graphique 5" descr="Point d’interrogation avec un remplissage uni">
            <a:extLst>
              <a:ext uri="{FF2B5EF4-FFF2-40B4-BE49-F238E27FC236}">
                <a16:creationId xmlns:a16="http://schemas.microsoft.com/office/drawing/2014/main" id="{B88F6131-7F4C-95CE-857E-88FAF44271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241323"/>
            <a:ext cx="5400000" cy="5400000"/>
          </a:xfrm>
          <a:prstGeom prst="rect">
            <a:avLst/>
          </a:prstGeom>
        </p:spPr>
      </p:pic>
      <p:sp>
        <p:nvSpPr>
          <p:cNvPr id="8" name="Espace réservé du contenu 2">
            <a:extLst>
              <a:ext uri="{FF2B5EF4-FFF2-40B4-BE49-F238E27FC236}">
                <a16:creationId xmlns:a16="http://schemas.microsoft.com/office/drawing/2014/main" id="{5EC6279E-B132-3641-AA05-7382B3C6C704}"/>
              </a:ext>
            </a:extLst>
          </p:cNvPr>
          <p:cNvSpPr txBox="1">
            <a:spLocks/>
          </p:cNvSpPr>
          <p:nvPr/>
        </p:nvSpPr>
        <p:spPr>
          <a:xfrm>
            <a:off x="5035874" y="2326336"/>
            <a:ext cx="6463364" cy="2688115"/>
          </a:xfrm>
          <a:prstGeom prst="rect">
            <a:avLst/>
          </a:prstGeom>
          <a:solidFill>
            <a:srgbClr val="115E7A"/>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600"/>
              </a:spcBef>
              <a:spcAft>
                <a:spcPts val="0"/>
              </a:spcAft>
              <a:buClrTx/>
              <a:buSzTx/>
              <a:buFont typeface="Arial" panose="020B0604020202020204" pitchFamily="34" charset="0"/>
              <a:buNone/>
              <a:tabLst/>
              <a:defRPr/>
            </a:pPr>
            <a:r>
              <a:rPr kumimoji="0" lang="fr-FR" sz="4000" b="1" i="0" u="none" strike="noStrike" kern="1200" cap="none" spc="0" normalizeH="0" baseline="0" noProof="0" dirty="0">
                <a:ln>
                  <a:noFill/>
                </a:ln>
                <a:solidFill>
                  <a:prstClr val="white"/>
                </a:solidFill>
                <a:effectLst/>
                <a:uLnTx/>
                <a:uFillTx/>
                <a:latin typeface="ITC Avant Garde Std Bk" panose="020B0702020202020204" pitchFamily="34" charset="0"/>
              </a:rPr>
              <a:t>Avez-vous déjà entendu parler de l’entretien motivationnel ? </a:t>
            </a:r>
          </a:p>
        </p:txBody>
      </p:sp>
      <p:sp>
        <p:nvSpPr>
          <p:cNvPr id="3" name="Espace réservé du numéro de diapositive 2">
            <a:extLst>
              <a:ext uri="{FF2B5EF4-FFF2-40B4-BE49-F238E27FC236}">
                <a16:creationId xmlns:a16="http://schemas.microsoft.com/office/drawing/2014/main" id="{0828C5AB-6424-62C9-F231-BD9547F6C740}"/>
              </a:ext>
            </a:extLst>
          </p:cNvPr>
          <p:cNvSpPr>
            <a:spLocks noGrp="1"/>
          </p:cNvSpPr>
          <p:nvPr>
            <p:ph type="sldNum" sz="quarter" idx="12"/>
          </p:nvPr>
        </p:nvSpPr>
        <p:spPr/>
        <p:txBody>
          <a:bodyPr/>
          <a:lstStyle/>
          <a:p>
            <a:fld id="{5530D0DC-CD4E-4C8A-B400-1BEAD0156FC1}" type="slidenum">
              <a:rPr lang="fr-FR" smtClean="0"/>
              <a:t>248</a:t>
            </a:fld>
            <a:endParaRPr lang="fr-FR" dirty="0"/>
          </a:p>
        </p:txBody>
      </p:sp>
    </p:spTree>
    <p:extLst>
      <p:ext uri="{BB962C8B-B14F-4D97-AF65-F5344CB8AC3E}">
        <p14:creationId xmlns:p14="http://schemas.microsoft.com/office/powerpoint/2010/main" val="14676656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Initiation À l’entretien motivationnel </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728228" y="1854622"/>
            <a:ext cx="10887122" cy="3690771"/>
          </a:xfrm>
        </p:spPr>
        <p:txBody>
          <a:bodyPr>
            <a:normAutofit lnSpcReduction="10000"/>
          </a:bodyPr>
          <a:lstStyle/>
          <a:p>
            <a:pPr marL="0" indent="0">
              <a:spcBef>
                <a:spcPts val="1600"/>
              </a:spcBef>
              <a:spcAft>
                <a:spcPts val="1200"/>
              </a:spcAft>
              <a:buNone/>
            </a:pPr>
            <a:r>
              <a:rPr lang="fr-FR" sz="3600" b="1" u="sng" dirty="0">
                <a:solidFill>
                  <a:srgbClr val="00354D"/>
                </a:solidFill>
              </a:rPr>
              <a:t>Définition :</a:t>
            </a:r>
          </a:p>
          <a:p>
            <a:pPr marL="0" indent="0">
              <a:spcBef>
                <a:spcPts val="1600"/>
              </a:spcBef>
              <a:spcAft>
                <a:spcPts val="1200"/>
              </a:spcAft>
              <a:buNone/>
            </a:pPr>
            <a:r>
              <a:rPr lang="fr-FR" sz="3600" dirty="0">
                <a:solidFill>
                  <a:srgbClr val="00354D"/>
                </a:solidFill>
              </a:rPr>
              <a:t>« L’entretien motivationnel est un entretien </a:t>
            </a:r>
            <a:r>
              <a:rPr lang="fr-FR" sz="3600" b="1" dirty="0">
                <a:solidFill>
                  <a:srgbClr val="00354D"/>
                </a:solidFill>
              </a:rPr>
              <a:t>semi-directif</a:t>
            </a:r>
            <a:r>
              <a:rPr lang="fr-FR" sz="3600" dirty="0">
                <a:solidFill>
                  <a:srgbClr val="00354D"/>
                </a:solidFill>
              </a:rPr>
              <a:t>, centré sur la personne, visant à l’aider à accroitre sa </a:t>
            </a:r>
            <a:r>
              <a:rPr lang="fr-FR" sz="3600" b="1" dirty="0">
                <a:solidFill>
                  <a:srgbClr val="00354D"/>
                </a:solidFill>
              </a:rPr>
              <a:t>motivation intrinsèque </a:t>
            </a:r>
            <a:r>
              <a:rPr lang="fr-FR" sz="3600" dirty="0">
                <a:solidFill>
                  <a:srgbClr val="00354D"/>
                </a:solidFill>
              </a:rPr>
              <a:t>à changer par l’exploration et la résolution de l’</a:t>
            </a:r>
            <a:r>
              <a:rPr lang="fr-FR" sz="3600" b="1" dirty="0">
                <a:solidFill>
                  <a:srgbClr val="00354D"/>
                </a:solidFill>
              </a:rPr>
              <a:t>ambivalence</a:t>
            </a:r>
            <a:r>
              <a:rPr lang="fr-FR" sz="3600" dirty="0">
                <a:solidFill>
                  <a:srgbClr val="00354D"/>
                </a:solidFill>
              </a:rPr>
              <a:t>. »</a:t>
            </a:r>
          </a:p>
          <a:p>
            <a:pPr marL="0" indent="0" algn="r">
              <a:spcBef>
                <a:spcPts val="1600"/>
              </a:spcBef>
              <a:spcAft>
                <a:spcPts val="1200"/>
              </a:spcAft>
              <a:buNone/>
            </a:pPr>
            <a:r>
              <a:rPr lang="fr-FR" sz="3600" dirty="0">
                <a:solidFill>
                  <a:srgbClr val="00354D"/>
                </a:solidFill>
              </a:rPr>
              <a:t>					William Miller, 2002</a:t>
            </a:r>
          </a:p>
          <a:p>
            <a:pPr marL="0" indent="0">
              <a:spcBef>
                <a:spcPts val="1600"/>
              </a:spcBef>
              <a:buNone/>
            </a:pPr>
            <a:endParaRPr lang="fr-FR" sz="3600" dirty="0">
              <a:latin typeface="ITC Avant Garde Gothic Std Book" panose="020B0502020202020204" pitchFamily="34" charset="77"/>
            </a:endParaRPr>
          </a:p>
        </p:txBody>
      </p:sp>
      <p:sp>
        <p:nvSpPr>
          <p:cNvPr id="3" name="Espace réservé du numéro de diapositive 2">
            <a:extLst>
              <a:ext uri="{FF2B5EF4-FFF2-40B4-BE49-F238E27FC236}">
                <a16:creationId xmlns:a16="http://schemas.microsoft.com/office/drawing/2014/main" id="{FA574665-1BC4-4200-E423-C014BAD56F5E}"/>
              </a:ext>
            </a:extLst>
          </p:cNvPr>
          <p:cNvSpPr>
            <a:spLocks noGrp="1"/>
          </p:cNvSpPr>
          <p:nvPr>
            <p:ph type="sldNum" sz="quarter" idx="12"/>
          </p:nvPr>
        </p:nvSpPr>
        <p:spPr/>
        <p:txBody>
          <a:bodyPr/>
          <a:lstStyle/>
          <a:p>
            <a:fld id="{5530D0DC-CD4E-4C8A-B400-1BEAD0156FC1}" type="slidenum">
              <a:rPr lang="fr-FR" smtClean="0"/>
              <a:t>249</a:t>
            </a:fld>
            <a:endParaRPr lang="fr-FR" dirty="0"/>
          </a:p>
        </p:txBody>
      </p:sp>
    </p:spTree>
    <p:extLst>
      <p:ext uri="{BB962C8B-B14F-4D97-AF65-F5344CB8AC3E}">
        <p14:creationId xmlns:p14="http://schemas.microsoft.com/office/powerpoint/2010/main" val="3902167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63CFE6-ACB4-4222-A68E-FF642AED6FB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67C2687-1367-4173-87F1-2F3B9D270C11}"/>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050E5DFA-6FC2-464F-9192-AD77E0EFA6F9}"/>
              </a:ext>
            </a:extLst>
          </p:cNvPr>
          <p:cNvPicPr>
            <a:picLocks noChangeAspect="1"/>
          </p:cNvPicPr>
          <p:nvPr/>
        </p:nvPicPr>
        <p:blipFill>
          <a:blip r:embed="rId2"/>
          <a:stretch>
            <a:fillRect/>
          </a:stretch>
        </p:blipFill>
        <p:spPr>
          <a:xfrm>
            <a:off x="579863" y="120502"/>
            <a:ext cx="11106615" cy="6661585"/>
          </a:xfrm>
          <a:prstGeom prst="rect">
            <a:avLst/>
          </a:prstGeom>
        </p:spPr>
      </p:pic>
    </p:spTree>
    <p:extLst>
      <p:ext uri="{BB962C8B-B14F-4D97-AF65-F5344CB8AC3E}">
        <p14:creationId xmlns:p14="http://schemas.microsoft.com/office/powerpoint/2010/main" val="407257879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e 6">
            <a:extLst>
              <a:ext uri="{FF2B5EF4-FFF2-40B4-BE49-F238E27FC236}">
                <a16:creationId xmlns:a16="http://schemas.microsoft.com/office/drawing/2014/main" id="{27871732-1D52-1BDD-5596-BC9046C7EB06}"/>
              </a:ext>
            </a:extLst>
          </p:cNvPr>
          <p:cNvSpPr/>
          <p:nvPr/>
        </p:nvSpPr>
        <p:spPr>
          <a:xfrm>
            <a:off x="163695" y="1770427"/>
            <a:ext cx="4634447" cy="3785419"/>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Initiation À l’entretien motivationnel </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211097" y="1617270"/>
            <a:ext cx="6404253" cy="4443560"/>
          </a:xfrm>
        </p:spPr>
        <p:txBody>
          <a:bodyPr>
            <a:normAutofit fontScale="62500" lnSpcReduction="20000"/>
          </a:bodyPr>
          <a:lstStyle/>
          <a:p>
            <a:pPr marL="0" indent="0">
              <a:spcBef>
                <a:spcPts val="1600"/>
              </a:spcBef>
              <a:spcAft>
                <a:spcPts val="1200"/>
              </a:spcAft>
              <a:buNone/>
            </a:pPr>
            <a:r>
              <a:rPr lang="fr-FR" sz="5100" b="1" u="sng" dirty="0">
                <a:solidFill>
                  <a:srgbClr val="00354D"/>
                </a:solidFill>
              </a:rPr>
              <a:t>L’ambivalence :</a:t>
            </a:r>
          </a:p>
          <a:p>
            <a:pPr algn="just">
              <a:spcBef>
                <a:spcPts val="1600"/>
              </a:spcBef>
              <a:spcAft>
                <a:spcPts val="1200"/>
              </a:spcAft>
            </a:pPr>
            <a:r>
              <a:rPr lang="fr-FR" sz="3600" dirty="0">
                <a:solidFill>
                  <a:srgbClr val="00354D"/>
                </a:solidFill>
              </a:rPr>
              <a:t>L’ambivalence est le conflit engendré entre les tendances qui favorisent et celles qui s’opposent au maintien ou à l’arrêt d’un comportement donné.</a:t>
            </a:r>
          </a:p>
          <a:p>
            <a:pPr algn="just">
              <a:spcBef>
                <a:spcPts val="1600"/>
              </a:spcBef>
              <a:spcAft>
                <a:spcPts val="1200"/>
              </a:spcAft>
            </a:pPr>
            <a:r>
              <a:rPr lang="fr-FR" sz="3600" dirty="0">
                <a:solidFill>
                  <a:srgbClr val="00354D"/>
                </a:solidFill>
              </a:rPr>
              <a:t>La composante positive et la composante négative d’une attitude sont simultanément présentes, indissociables et en opposition.</a:t>
            </a:r>
          </a:p>
          <a:p>
            <a:pPr algn="just">
              <a:spcBef>
                <a:spcPts val="1600"/>
              </a:spcBef>
              <a:spcAft>
                <a:spcPts val="1200"/>
              </a:spcAft>
            </a:pPr>
            <a:r>
              <a:rPr lang="fr-FR" sz="3600" dirty="0">
                <a:solidFill>
                  <a:srgbClr val="00354D"/>
                </a:solidFill>
              </a:rPr>
              <a:t>La plupart des personnes veulent être en bonne santé et agir dans ce sens, mais en même temps, elles se sentent bien avec leurs habitudes et voient des inconvénients à changer.</a:t>
            </a:r>
          </a:p>
          <a:p>
            <a:pPr marL="0" indent="0">
              <a:spcBef>
                <a:spcPts val="1600"/>
              </a:spcBef>
              <a:buNone/>
            </a:pPr>
            <a:endParaRPr lang="fr-FR" sz="3600" dirty="0">
              <a:latin typeface="ITC Avant Garde Gothic Std Book" panose="020B0502020202020204" pitchFamily="34" charset="77"/>
            </a:endParaRPr>
          </a:p>
        </p:txBody>
      </p:sp>
      <p:pic>
        <p:nvPicPr>
          <p:cNvPr id="4" name="Graphique 3" descr="Balance de la justice contour">
            <a:extLst>
              <a:ext uri="{FF2B5EF4-FFF2-40B4-BE49-F238E27FC236}">
                <a16:creationId xmlns:a16="http://schemas.microsoft.com/office/drawing/2014/main" id="{53C1CF0E-A93D-2FBA-7E02-770C5E445C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7891" y="1770427"/>
            <a:ext cx="3478638" cy="3478638"/>
          </a:xfrm>
          <a:prstGeom prst="rect">
            <a:avLst/>
          </a:prstGeom>
        </p:spPr>
      </p:pic>
      <p:sp>
        <p:nvSpPr>
          <p:cNvPr id="3" name="Espace réservé du numéro de diapositive 2">
            <a:extLst>
              <a:ext uri="{FF2B5EF4-FFF2-40B4-BE49-F238E27FC236}">
                <a16:creationId xmlns:a16="http://schemas.microsoft.com/office/drawing/2014/main" id="{D6F72FBD-77E2-8D1E-1F82-425233A5489C}"/>
              </a:ext>
            </a:extLst>
          </p:cNvPr>
          <p:cNvSpPr>
            <a:spLocks noGrp="1"/>
          </p:cNvSpPr>
          <p:nvPr>
            <p:ph type="sldNum" sz="quarter" idx="12"/>
          </p:nvPr>
        </p:nvSpPr>
        <p:spPr/>
        <p:txBody>
          <a:bodyPr/>
          <a:lstStyle/>
          <a:p>
            <a:fld id="{5530D0DC-CD4E-4C8A-B400-1BEAD0156FC1}" type="slidenum">
              <a:rPr lang="fr-FR" smtClean="0"/>
              <a:t>250</a:t>
            </a:fld>
            <a:endParaRPr lang="fr-FR" dirty="0"/>
          </a:p>
        </p:txBody>
      </p:sp>
    </p:spTree>
    <p:extLst>
      <p:ext uri="{BB962C8B-B14F-4D97-AF65-F5344CB8AC3E}">
        <p14:creationId xmlns:p14="http://schemas.microsoft.com/office/powerpoint/2010/main" val="56344951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Initiation À l’entretien motivationnel </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18983" y="1636314"/>
            <a:ext cx="6404253" cy="4443560"/>
          </a:xfrm>
        </p:spPr>
        <p:txBody>
          <a:bodyPr>
            <a:normAutofit fontScale="92500" lnSpcReduction="10000"/>
          </a:bodyPr>
          <a:lstStyle/>
          <a:p>
            <a:pPr marL="0" indent="0">
              <a:spcBef>
                <a:spcPts val="1600"/>
              </a:spcBef>
              <a:spcAft>
                <a:spcPts val="1200"/>
              </a:spcAft>
              <a:buNone/>
            </a:pPr>
            <a:r>
              <a:rPr lang="fr-FR" b="1" u="sng" dirty="0">
                <a:solidFill>
                  <a:srgbClr val="00354D"/>
                </a:solidFill>
              </a:rPr>
              <a:t>Le réflexe correcteur :</a:t>
            </a:r>
          </a:p>
          <a:p>
            <a:r>
              <a:rPr lang="fr-FR" dirty="0">
                <a:solidFill>
                  <a:srgbClr val="00354D"/>
                </a:solidFill>
              </a:rPr>
              <a:t>Notre désir de bien faire, de corriger une situation jugée comme dangereuse, insupportable…</a:t>
            </a:r>
          </a:p>
          <a:p>
            <a:r>
              <a:rPr lang="fr-FR" dirty="0">
                <a:solidFill>
                  <a:srgbClr val="00354D"/>
                </a:solidFill>
              </a:rPr>
              <a:t>Renforce notre volonté de réparer, de remettre sur le bon chemin.</a:t>
            </a:r>
          </a:p>
          <a:p>
            <a:r>
              <a:rPr lang="fr-FR" dirty="0">
                <a:solidFill>
                  <a:srgbClr val="00354D"/>
                </a:solidFill>
              </a:rPr>
              <a:t>Et peut nous conduire à vouloir convaincre, faire avouer ou faire peur.</a:t>
            </a:r>
          </a:p>
          <a:p>
            <a:r>
              <a:rPr lang="fr-FR" dirty="0">
                <a:solidFill>
                  <a:srgbClr val="00354D"/>
                </a:solidFill>
              </a:rPr>
              <a:t>Mais attention, ces réflexes correcteurs défavorisent la rencontre et renforcent l’ambivalence.</a:t>
            </a:r>
          </a:p>
          <a:p>
            <a:pPr marL="0" indent="0">
              <a:spcBef>
                <a:spcPts val="1600"/>
              </a:spcBef>
              <a:buNone/>
            </a:pPr>
            <a:endParaRPr lang="fr-FR" sz="3600" dirty="0">
              <a:latin typeface="ITC Avant Garde Gothic Std Book" panose="020B0502020202020204" pitchFamily="34" charset="77"/>
            </a:endParaRPr>
          </a:p>
        </p:txBody>
      </p:sp>
      <p:sp>
        <p:nvSpPr>
          <p:cNvPr id="3" name="Espace réservé du numéro de diapositive 2">
            <a:extLst>
              <a:ext uri="{FF2B5EF4-FFF2-40B4-BE49-F238E27FC236}">
                <a16:creationId xmlns:a16="http://schemas.microsoft.com/office/drawing/2014/main" id="{D6F72FBD-77E2-8D1E-1F82-425233A5489C}"/>
              </a:ext>
            </a:extLst>
          </p:cNvPr>
          <p:cNvSpPr>
            <a:spLocks noGrp="1"/>
          </p:cNvSpPr>
          <p:nvPr>
            <p:ph type="sldNum" sz="quarter" idx="12"/>
          </p:nvPr>
        </p:nvSpPr>
        <p:spPr/>
        <p:txBody>
          <a:bodyPr/>
          <a:lstStyle/>
          <a:p>
            <a:fld id="{5530D0DC-CD4E-4C8A-B400-1BEAD0156FC1}" type="slidenum">
              <a:rPr lang="fr-FR" smtClean="0"/>
              <a:t>251</a:t>
            </a:fld>
            <a:endParaRPr lang="fr-FR" dirty="0"/>
          </a:p>
        </p:txBody>
      </p:sp>
      <p:sp>
        <p:nvSpPr>
          <p:cNvPr id="6" name="ZoneTexte 5">
            <a:extLst>
              <a:ext uri="{FF2B5EF4-FFF2-40B4-BE49-F238E27FC236}">
                <a16:creationId xmlns:a16="http://schemas.microsoft.com/office/drawing/2014/main" id="{7C7236BE-22A6-4C4D-6385-80C274418DBD}"/>
              </a:ext>
            </a:extLst>
          </p:cNvPr>
          <p:cNvSpPr txBox="1"/>
          <p:nvPr/>
        </p:nvSpPr>
        <p:spPr>
          <a:xfrm>
            <a:off x="7021847" y="2329199"/>
            <a:ext cx="2525564" cy="461665"/>
          </a:xfrm>
          <a:prstGeom prst="rect">
            <a:avLst/>
          </a:prstGeom>
          <a:solidFill>
            <a:srgbClr val="115E7A"/>
          </a:solidFill>
        </p:spPr>
        <p:txBody>
          <a:bodyPr wrap="square" rtlCol="0">
            <a:spAutoFit/>
          </a:bodyPr>
          <a:lstStyle/>
          <a:p>
            <a:r>
              <a:rPr lang="fr-FR" sz="2400" dirty="0">
                <a:solidFill>
                  <a:srgbClr val="FF0000"/>
                </a:solidFill>
              </a:rPr>
              <a:t>Réflexe correcteur</a:t>
            </a:r>
          </a:p>
        </p:txBody>
      </p:sp>
      <p:sp>
        <p:nvSpPr>
          <p:cNvPr id="8" name="ZoneTexte 7">
            <a:extLst>
              <a:ext uri="{FF2B5EF4-FFF2-40B4-BE49-F238E27FC236}">
                <a16:creationId xmlns:a16="http://schemas.microsoft.com/office/drawing/2014/main" id="{C82FAB2E-B4CE-86A5-EA5A-568099948DF5}"/>
              </a:ext>
            </a:extLst>
          </p:cNvPr>
          <p:cNvSpPr txBox="1"/>
          <p:nvPr/>
        </p:nvSpPr>
        <p:spPr>
          <a:xfrm>
            <a:off x="9218199" y="4942823"/>
            <a:ext cx="2454817" cy="461665"/>
          </a:xfrm>
          <a:prstGeom prst="rect">
            <a:avLst/>
          </a:prstGeom>
          <a:solidFill>
            <a:srgbClr val="115E7A"/>
          </a:solidFill>
        </p:spPr>
        <p:txBody>
          <a:bodyPr wrap="square" rtlCol="0">
            <a:spAutoFit/>
          </a:bodyPr>
          <a:lstStyle/>
          <a:p>
            <a:pPr algn="ctr"/>
            <a:r>
              <a:rPr lang="fr-FR" sz="2400" dirty="0">
                <a:solidFill>
                  <a:schemeClr val="bg1"/>
                </a:solidFill>
              </a:rPr>
              <a:t>AMBIVALENCE</a:t>
            </a:r>
          </a:p>
        </p:txBody>
      </p:sp>
      <p:sp>
        <p:nvSpPr>
          <p:cNvPr id="9" name="Explosion : 8 points 8">
            <a:extLst>
              <a:ext uri="{FF2B5EF4-FFF2-40B4-BE49-F238E27FC236}">
                <a16:creationId xmlns:a16="http://schemas.microsoft.com/office/drawing/2014/main" id="{1F1E6F70-7669-4BBF-FAB9-4A9D5511EBD3}"/>
              </a:ext>
            </a:extLst>
          </p:cNvPr>
          <p:cNvSpPr/>
          <p:nvPr/>
        </p:nvSpPr>
        <p:spPr>
          <a:xfrm>
            <a:off x="8610600" y="3223376"/>
            <a:ext cx="1842247" cy="1267941"/>
          </a:xfrm>
          <a:prstGeom prst="irregularSeal1">
            <a:avLst/>
          </a:prstGeom>
          <a:solidFill>
            <a:srgbClr val="FF83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542111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Initiation À l’entretien motivationnel </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728228" y="1854623"/>
            <a:ext cx="10056313" cy="2457402"/>
          </a:xfrm>
        </p:spPr>
        <p:txBody>
          <a:bodyPr>
            <a:normAutofit/>
          </a:bodyPr>
          <a:lstStyle/>
          <a:p>
            <a:pPr marL="0" indent="0">
              <a:spcBef>
                <a:spcPts val="1600"/>
              </a:spcBef>
              <a:spcAft>
                <a:spcPts val="1200"/>
              </a:spcAft>
              <a:buNone/>
            </a:pPr>
            <a:r>
              <a:rPr lang="fr-FR" sz="3600" b="1" u="sng" dirty="0">
                <a:solidFill>
                  <a:srgbClr val="00354D"/>
                </a:solidFill>
              </a:rPr>
              <a:t>Fondement de l’approche motivationnelle :</a:t>
            </a:r>
          </a:p>
          <a:p>
            <a:pPr marL="0" indent="0">
              <a:spcBef>
                <a:spcPts val="1600"/>
              </a:spcBef>
              <a:spcAft>
                <a:spcPts val="1200"/>
              </a:spcAft>
              <a:buNone/>
            </a:pPr>
            <a:r>
              <a:rPr lang="fr-FR" sz="3600" dirty="0">
                <a:solidFill>
                  <a:srgbClr val="00354D"/>
                </a:solidFill>
              </a:rPr>
              <a:t>Les personnes ont plus de chance d’être persuadées et motivées à changer si cela vient d’elles-mêmes.</a:t>
            </a:r>
            <a:endParaRPr lang="fr-FR" sz="3600" dirty="0">
              <a:latin typeface="ITC Avant Garde Gothic Std Book" panose="020B0502020202020204" pitchFamily="34" charset="77"/>
            </a:endParaRPr>
          </a:p>
        </p:txBody>
      </p:sp>
      <p:sp>
        <p:nvSpPr>
          <p:cNvPr id="3" name="Espace réservé du numéro de diapositive 2">
            <a:extLst>
              <a:ext uri="{FF2B5EF4-FFF2-40B4-BE49-F238E27FC236}">
                <a16:creationId xmlns:a16="http://schemas.microsoft.com/office/drawing/2014/main" id="{FA574665-1BC4-4200-E423-C014BAD56F5E}"/>
              </a:ext>
            </a:extLst>
          </p:cNvPr>
          <p:cNvSpPr>
            <a:spLocks noGrp="1"/>
          </p:cNvSpPr>
          <p:nvPr>
            <p:ph type="sldNum" sz="quarter" idx="12"/>
          </p:nvPr>
        </p:nvSpPr>
        <p:spPr/>
        <p:txBody>
          <a:bodyPr/>
          <a:lstStyle/>
          <a:p>
            <a:fld id="{5530D0DC-CD4E-4C8A-B400-1BEAD0156FC1}" type="slidenum">
              <a:rPr lang="fr-FR" smtClean="0"/>
              <a:t>252</a:t>
            </a:fld>
            <a:endParaRPr lang="fr-FR" dirty="0"/>
          </a:p>
        </p:txBody>
      </p:sp>
    </p:spTree>
    <p:extLst>
      <p:ext uri="{BB962C8B-B14F-4D97-AF65-F5344CB8AC3E}">
        <p14:creationId xmlns:p14="http://schemas.microsoft.com/office/powerpoint/2010/main" val="176708981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54DF9D9-E136-4E9E-A40B-AF0CDDDF11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0651" y="1506738"/>
            <a:ext cx="4702713" cy="4702713"/>
          </a:xfrm>
          <a:prstGeom prst="rect">
            <a:avLst/>
          </a:prstGeom>
        </p:spPr>
      </p:pic>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2. Initiation À l’entretien motivationnel </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8" name="Espace réservé du contenu 2">
            <a:extLst>
              <a:ext uri="{FF2B5EF4-FFF2-40B4-BE49-F238E27FC236}">
                <a16:creationId xmlns:a16="http://schemas.microsoft.com/office/drawing/2014/main" id="{5EC6279E-B132-3641-AA05-7382B3C6C704}"/>
              </a:ext>
            </a:extLst>
          </p:cNvPr>
          <p:cNvSpPr txBox="1">
            <a:spLocks/>
          </p:cNvSpPr>
          <p:nvPr/>
        </p:nvSpPr>
        <p:spPr>
          <a:xfrm>
            <a:off x="5329011" y="2299319"/>
            <a:ext cx="5673650" cy="2837930"/>
          </a:xfrm>
          <a:prstGeom prst="rect">
            <a:avLst/>
          </a:prstGeom>
          <a:solidFill>
            <a:srgbClr val="115E7A"/>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600"/>
              </a:spcBef>
              <a:buNone/>
            </a:pPr>
            <a:r>
              <a:rPr lang="fr-FR" sz="4000" b="1" dirty="0">
                <a:solidFill>
                  <a:schemeClr val="bg1"/>
                </a:solidFill>
              </a:rPr>
              <a:t>Exercices</a:t>
            </a:r>
            <a:r>
              <a:rPr lang="fr-FR" sz="4000" b="1" dirty="0">
                <a:solidFill>
                  <a:schemeClr val="bg1"/>
                </a:solidFill>
                <a:latin typeface="ITC Avant Garde Std Bk" panose="020B0702020202020204" pitchFamily="34" charset="0"/>
              </a:rPr>
              <a:t> de mise en situation</a:t>
            </a:r>
          </a:p>
        </p:txBody>
      </p:sp>
      <p:sp>
        <p:nvSpPr>
          <p:cNvPr id="3" name="Espace réservé du numéro de diapositive 2">
            <a:extLst>
              <a:ext uri="{FF2B5EF4-FFF2-40B4-BE49-F238E27FC236}">
                <a16:creationId xmlns:a16="http://schemas.microsoft.com/office/drawing/2014/main" id="{19F816F4-4D67-2DBE-83F4-A18F678B93A8}"/>
              </a:ext>
            </a:extLst>
          </p:cNvPr>
          <p:cNvSpPr>
            <a:spLocks noGrp="1"/>
          </p:cNvSpPr>
          <p:nvPr>
            <p:ph type="sldNum" sz="quarter" idx="12"/>
          </p:nvPr>
        </p:nvSpPr>
        <p:spPr/>
        <p:txBody>
          <a:bodyPr/>
          <a:lstStyle/>
          <a:p>
            <a:fld id="{5530D0DC-CD4E-4C8A-B400-1BEAD0156FC1}" type="slidenum">
              <a:rPr lang="fr-FR" smtClean="0"/>
              <a:t>253</a:t>
            </a:fld>
            <a:endParaRPr lang="fr-FR" dirty="0"/>
          </a:p>
        </p:txBody>
      </p:sp>
    </p:spTree>
    <p:extLst>
      <p:ext uri="{BB962C8B-B14F-4D97-AF65-F5344CB8AC3E}">
        <p14:creationId xmlns:p14="http://schemas.microsoft.com/office/powerpoint/2010/main" val="10892247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FF8363"/>
          </a:solidFill>
        </p:spPr>
        <p:txBody>
          <a:bodyPr>
            <a:noAutofit/>
          </a:bodyPr>
          <a:lstStyle/>
          <a:p>
            <a:r>
              <a:rPr lang="fr-FR" sz="3600" b="1" cap="all" dirty="0">
                <a:solidFill>
                  <a:schemeClr val="bg1"/>
                </a:solidFill>
                <a:latin typeface="ITC Avant Garde Std Bk" panose="020B0702020202020204" pitchFamily="34" charset="0"/>
              </a:rPr>
              <a:t>conclusion</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a:solidFill>
                  <a:srgbClr val="00354D"/>
                </a:solidFill>
              </a:rPr>
              <a:t>IREMA – CD 94 – PMI – CPEF – Les addictions liées aux substances psychoactives</a:t>
            </a:r>
            <a:endParaRPr lang="fr-FR" sz="1100" dirty="0">
              <a:solidFill>
                <a:srgbClr val="00354D"/>
              </a:solidFill>
            </a:endParaRP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652439" y="1748911"/>
            <a:ext cx="10887122" cy="4125038"/>
          </a:xfrm>
        </p:spPr>
        <p:txBody>
          <a:bodyPr>
            <a:normAutofit/>
          </a:bodyPr>
          <a:lstStyle/>
          <a:p>
            <a:pPr marL="0" lvl="0" indent="0">
              <a:buNone/>
            </a:pPr>
            <a:r>
              <a:rPr lang="fr-FR" b="1" dirty="0">
                <a:solidFill>
                  <a:srgbClr val="00354D"/>
                </a:solidFill>
                <a:latin typeface="ITC Avant Garde Std Bk" panose="020B0702020202020204" pitchFamily="34" charset="0"/>
              </a:rPr>
              <a:t>3 étapes pour conclure cette formation</a:t>
            </a:r>
          </a:p>
          <a:p>
            <a:pPr marL="0" lvl="0" indent="0">
              <a:buNone/>
            </a:pPr>
            <a:endParaRPr lang="fr-FR" sz="2400" b="1" dirty="0">
              <a:solidFill>
                <a:srgbClr val="00354D"/>
              </a:solidFill>
              <a:latin typeface="ITC Avant Garde Std Bk" panose="020B0702020202020204" pitchFamily="34" charset="0"/>
            </a:endParaRPr>
          </a:p>
          <a:p>
            <a:pPr marL="457200" lvl="0" indent="-457200">
              <a:buFont typeface="+mj-lt"/>
              <a:buAutoNum type="arabicPeriod"/>
            </a:pPr>
            <a:r>
              <a:rPr lang="fr-FR" sz="2400" b="1" dirty="0">
                <a:solidFill>
                  <a:srgbClr val="00354D"/>
                </a:solidFill>
                <a:latin typeface="ITC Avant Garde Std Bk" panose="020B0702020202020204" pitchFamily="34" charset="0"/>
              </a:rPr>
              <a:t>Passation du questionnaire post-formation</a:t>
            </a:r>
          </a:p>
          <a:p>
            <a:pPr marL="457200" lvl="0" indent="-457200">
              <a:buFont typeface="+mj-lt"/>
              <a:buAutoNum type="arabicPeriod"/>
            </a:pPr>
            <a:r>
              <a:rPr lang="fr-FR" sz="2400" b="1" dirty="0">
                <a:solidFill>
                  <a:srgbClr val="00354D"/>
                </a:solidFill>
                <a:latin typeface="ITC Avant Garde Std Bk" panose="020B0702020202020204" pitchFamily="34" charset="0"/>
              </a:rPr>
              <a:t>Évaluation de la satisfaction</a:t>
            </a:r>
          </a:p>
          <a:p>
            <a:pPr marL="457200" lvl="0" indent="-457200">
              <a:buFont typeface="+mj-lt"/>
              <a:buAutoNum type="arabicPeriod"/>
            </a:pPr>
            <a:r>
              <a:rPr lang="fr-FR" sz="2400" b="1" dirty="0">
                <a:solidFill>
                  <a:srgbClr val="00354D"/>
                </a:solidFill>
                <a:latin typeface="ITC Avant Garde Std Bk" panose="020B0702020202020204" pitchFamily="34" charset="0"/>
              </a:rPr>
              <a:t>Échanges libres entre l’intervenant et le groupe de participants</a:t>
            </a:r>
          </a:p>
          <a:p>
            <a:pPr marL="0" indent="0" algn="just">
              <a:spcBef>
                <a:spcPts val="1600"/>
              </a:spcBef>
              <a:spcAft>
                <a:spcPts val="1200"/>
              </a:spcAft>
              <a:buNone/>
            </a:pPr>
            <a:endParaRPr lang="fr-FR" b="1" dirty="0">
              <a:latin typeface="ITC Avant Garde Std Bk" panose="020B0702020202020204" pitchFamily="34" charset="0"/>
            </a:endParaRPr>
          </a:p>
        </p:txBody>
      </p:sp>
      <p:sp>
        <p:nvSpPr>
          <p:cNvPr id="3" name="Espace réservé du numéro de diapositive 2">
            <a:extLst>
              <a:ext uri="{FF2B5EF4-FFF2-40B4-BE49-F238E27FC236}">
                <a16:creationId xmlns:a16="http://schemas.microsoft.com/office/drawing/2014/main" id="{09D1B6BB-4A55-8845-108C-9F662AFD667A}"/>
              </a:ext>
            </a:extLst>
          </p:cNvPr>
          <p:cNvSpPr>
            <a:spLocks noGrp="1"/>
          </p:cNvSpPr>
          <p:nvPr>
            <p:ph type="sldNum" sz="quarter" idx="12"/>
          </p:nvPr>
        </p:nvSpPr>
        <p:spPr/>
        <p:txBody>
          <a:bodyPr/>
          <a:lstStyle/>
          <a:p>
            <a:fld id="{5530D0DC-CD4E-4C8A-B400-1BEAD0156FC1}" type="slidenum">
              <a:rPr lang="fr-FR" smtClean="0"/>
              <a:t>254</a:t>
            </a:fld>
            <a:endParaRPr lang="fr-FR" dirty="0"/>
          </a:p>
        </p:txBody>
      </p:sp>
    </p:spTree>
    <p:extLst>
      <p:ext uri="{BB962C8B-B14F-4D97-AF65-F5344CB8AC3E}">
        <p14:creationId xmlns:p14="http://schemas.microsoft.com/office/powerpoint/2010/main" val="309960866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790843" y="283926"/>
            <a:ext cx="10515600" cy="969405"/>
          </a:xfrm>
        </p:spPr>
        <p:txBody>
          <a:bodyPr>
            <a:normAutofit/>
          </a:bodyPr>
          <a:lstStyle/>
          <a:p>
            <a:r>
              <a:rPr lang="fr-FR" b="1" cap="all" dirty="0">
                <a:solidFill>
                  <a:srgbClr val="00354D"/>
                </a:solidFill>
                <a:latin typeface="+mn-lt"/>
              </a:rPr>
              <a:t>Questionnaire</a:t>
            </a:r>
            <a:r>
              <a:rPr lang="fr-FR" b="1" cap="all" dirty="0">
                <a:solidFill>
                  <a:srgbClr val="00354D"/>
                </a:solidFill>
                <a:latin typeface="ITC Avant Garde Std Bk" panose="020B0702020202020204" pitchFamily="34" charset="0"/>
              </a:rPr>
              <a:t> </a:t>
            </a:r>
            <a:r>
              <a:rPr lang="fr-FR" b="1" cap="all" dirty="0">
                <a:solidFill>
                  <a:srgbClr val="FF8363"/>
                </a:solidFill>
                <a:latin typeface="ITC Avant Garde Std Bk" panose="020B0702020202020204" pitchFamily="34" charset="0"/>
              </a:rPr>
              <a:t>post-formation</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cxnSp>
        <p:nvCxnSpPr>
          <p:cNvPr id="10" name="Straight Connector 9">
            <a:extLst>
              <a:ext uri="{FF2B5EF4-FFF2-40B4-BE49-F238E27FC236}">
                <a16:creationId xmlns:a16="http://schemas.microsoft.com/office/drawing/2014/main" id="{45E8A453-FBE7-8A42-BBFA-B0343818BECC}"/>
              </a:ext>
            </a:extLst>
          </p:cNvPr>
          <p:cNvCxnSpPr/>
          <p:nvPr/>
        </p:nvCxnSpPr>
        <p:spPr>
          <a:xfrm>
            <a:off x="737297" y="468592"/>
            <a:ext cx="0" cy="444844"/>
          </a:xfrm>
          <a:prstGeom prst="line">
            <a:avLst/>
          </a:prstGeom>
          <a:ln w="76200" cmpd="thickThin">
            <a:solidFill>
              <a:srgbClr val="FF8363"/>
            </a:solidFill>
          </a:ln>
        </p:spPr>
        <p:style>
          <a:lnRef idx="1">
            <a:schemeClr val="accent1"/>
          </a:lnRef>
          <a:fillRef idx="0">
            <a:schemeClr val="accent1"/>
          </a:fillRef>
          <a:effectRef idx="0">
            <a:schemeClr val="accent1"/>
          </a:effectRef>
          <a:fontRef idx="minor">
            <a:schemeClr val="tx1"/>
          </a:fontRef>
        </p:style>
      </p:cxn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827891" y="2075935"/>
            <a:ext cx="10525909" cy="3286893"/>
          </a:xfrm>
        </p:spPr>
        <p:txBody>
          <a:bodyPr>
            <a:normAutofit/>
          </a:bodyPr>
          <a:lstStyle/>
          <a:p>
            <a:pPr>
              <a:spcBef>
                <a:spcPts val="1600"/>
              </a:spcBef>
              <a:buFont typeface="Wingdings" pitchFamily="2" charset="2"/>
              <a:buChar char="§"/>
            </a:pPr>
            <a:r>
              <a:rPr lang="fr-FR" sz="2400" dirty="0">
                <a:solidFill>
                  <a:srgbClr val="00354D"/>
                </a:solidFill>
              </a:rPr>
              <a:t>Le questionnaire pédagogique a pour objectif d’évaluer le sentiment de compétence pré-formation des participants puis les acquis post-formation.</a:t>
            </a:r>
          </a:p>
          <a:p>
            <a:pPr>
              <a:spcBef>
                <a:spcPts val="1600"/>
              </a:spcBef>
              <a:buFont typeface="Wingdings" pitchFamily="2" charset="2"/>
              <a:buChar char="§"/>
            </a:pPr>
            <a:r>
              <a:rPr lang="fr-FR" sz="2400" dirty="0">
                <a:solidFill>
                  <a:srgbClr val="00354D"/>
                </a:solidFill>
              </a:rPr>
              <a:t>Sa passation (10 minutes) est proposée une première fois au début de la formation puis une seconde fois à la fin de la formation.</a:t>
            </a:r>
          </a:p>
          <a:p>
            <a:pPr>
              <a:spcBef>
                <a:spcPts val="1600"/>
              </a:spcBef>
              <a:buFont typeface="Wingdings" pitchFamily="2" charset="2"/>
              <a:buChar char="§"/>
            </a:pPr>
            <a:r>
              <a:rPr lang="fr-FR" sz="2400" dirty="0">
                <a:solidFill>
                  <a:srgbClr val="00354D"/>
                </a:solidFill>
              </a:rPr>
              <a:t>Les différences de réponses entre le début et la fin permettent de mesurer la pertinence du programme de formation. </a:t>
            </a:r>
          </a:p>
          <a:p>
            <a:pPr>
              <a:spcBef>
                <a:spcPts val="1600"/>
              </a:spcBef>
              <a:buFont typeface="Wingdings" pitchFamily="2" charset="2"/>
              <a:buChar char="§"/>
            </a:pPr>
            <a:r>
              <a:rPr lang="fr-FR" sz="2400" dirty="0">
                <a:solidFill>
                  <a:srgbClr val="00354D"/>
                </a:solidFill>
              </a:rPr>
              <a:t>Il est anonyme</a:t>
            </a:r>
          </a:p>
        </p:txBody>
      </p:sp>
      <p:sp>
        <p:nvSpPr>
          <p:cNvPr id="3" name="Espace réservé du numéro de diapositive 2">
            <a:extLst>
              <a:ext uri="{FF2B5EF4-FFF2-40B4-BE49-F238E27FC236}">
                <a16:creationId xmlns:a16="http://schemas.microsoft.com/office/drawing/2014/main" id="{0361E98C-094F-434F-9F3D-DB925BD7E3B6}"/>
              </a:ext>
            </a:extLst>
          </p:cNvPr>
          <p:cNvSpPr>
            <a:spLocks noGrp="1"/>
          </p:cNvSpPr>
          <p:nvPr>
            <p:ph type="sldNum" sz="quarter" idx="12"/>
          </p:nvPr>
        </p:nvSpPr>
        <p:spPr/>
        <p:txBody>
          <a:bodyPr/>
          <a:lstStyle/>
          <a:p>
            <a:fld id="{5530D0DC-CD4E-4C8A-B400-1BEAD0156FC1}" type="slidenum">
              <a:rPr lang="fr-FR" smtClean="0"/>
              <a:t>255</a:t>
            </a:fld>
            <a:endParaRPr lang="fr-FR" dirty="0"/>
          </a:p>
        </p:txBody>
      </p:sp>
    </p:spTree>
    <p:extLst>
      <p:ext uri="{BB962C8B-B14F-4D97-AF65-F5344CB8AC3E}">
        <p14:creationId xmlns:p14="http://schemas.microsoft.com/office/powerpoint/2010/main" val="390040626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790843" y="283926"/>
            <a:ext cx="10515600" cy="969405"/>
          </a:xfrm>
        </p:spPr>
        <p:txBody>
          <a:bodyPr>
            <a:normAutofit/>
          </a:bodyPr>
          <a:lstStyle/>
          <a:p>
            <a:r>
              <a:rPr lang="fr-FR" b="1" cap="all" dirty="0">
                <a:solidFill>
                  <a:srgbClr val="00354D"/>
                </a:solidFill>
                <a:latin typeface="ITC Avant Garde Std Bk" panose="020B0702020202020204" pitchFamily="34" charset="0"/>
              </a:rPr>
              <a:t>Questionnaire</a:t>
            </a:r>
            <a:r>
              <a:rPr lang="fr-FR" b="1" cap="all" dirty="0">
                <a:latin typeface="ITC Avant Garde Std Bk" panose="020B0702020202020204" pitchFamily="34" charset="0"/>
              </a:rPr>
              <a:t> </a:t>
            </a:r>
            <a:r>
              <a:rPr lang="fr-FR" b="1" cap="all" dirty="0">
                <a:solidFill>
                  <a:srgbClr val="FF8363"/>
                </a:solidFill>
                <a:latin typeface="ITC Avant Garde Std Bk" panose="020B0702020202020204" pitchFamily="34" charset="0"/>
              </a:rPr>
              <a:t>DE Satisfaction</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cxnSp>
        <p:nvCxnSpPr>
          <p:cNvPr id="10" name="Straight Connector 9">
            <a:extLst>
              <a:ext uri="{FF2B5EF4-FFF2-40B4-BE49-F238E27FC236}">
                <a16:creationId xmlns:a16="http://schemas.microsoft.com/office/drawing/2014/main" id="{45E8A453-FBE7-8A42-BBFA-B0343818BECC}"/>
              </a:ext>
            </a:extLst>
          </p:cNvPr>
          <p:cNvCxnSpPr/>
          <p:nvPr/>
        </p:nvCxnSpPr>
        <p:spPr>
          <a:xfrm>
            <a:off x="737297" y="468592"/>
            <a:ext cx="0" cy="444844"/>
          </a:xfrm>
          <a:prstGeom prst="line">
            <a:avLst/>
          </a:prstGeom>
          <a:ln w="76200" cmpd="thickThin">
            <a:solidFill>
              <a:srgbClr val="FF8363"/>
            </a:solidFill>
          </a:ln>
        </p:spPr>
        <p:style>
          <a:lnRef idx="1">
            <a:schemeClr val="accent1"/>
          </a:lnRef>
          <a:fillRef idx="0">
            <a:schemeClr val="accent1"/>
          </a:fillRef>
          <a:effectRef idx="0">
            <a:schemeClr val="accent1"/>
          </a:effectRef>
          <a:fontRef idx="minor">
            <a:schemeClr val="tx1"/>
          </a:fontRef>
        </p:style>
      </p:cxn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827891" y="2075935"/>
            <a:ext cx="10525909" cy="3286893"/>
          </a:xfrm>
        </p:spPr>
        <p:txBody>
          <a:bodyPr>
            <a:normAutofit/>
          </a:bodyPr>
          <a:lstStyle/>
          <a:p>
            <a:pPr>
              <a:spcBef>
                <a:spcPts val="1600"/>
              </a:spcBef>
              <a:buFont typeface="Wingdings" pitchFamily="2" charset="2"/>
              <a:buChar char="§"/>
            </a:pPr>
            <a:r>
              <a:rPr lang="fr-FR" sz="2400" dirty="0">
                <a:solidFill>
                  <a:srgbClr val="00354D"/>
                </a:solidFill>
              </a:rPr>
              <a:t>Ce questionnaire a pour objectif d’évaluer le niveau de satisfaction de chaque participant.</a:t>
            </a:r>
          </a:p>
          <a:p>
            <a:pPr>
              <a:spcBef>
                <a:spcPts val="1600"/>
              </a:spcBef>
              <a:buFont typeface="Wingdings" pitchFamily="2" charset="2"/>
              <a:buChar char="§"/>
            </a:pPr>
            <a:r>
              <a:rPr lang="fr-FR" sz="2400" dirty="0">
                <a:solidFill>
                  <a:srgbClr val="00354D"/>
                </a:solidFill>
              </a:rPr>
              <a:t>Il permet de faire évoluer la qualité organisationnelle de la formation pour les sessions suivantes.</a:t>
            </a:r>
          </a:p>
          <a:p>
            <a:pPr>
              <a:spcBef>
                <a:spcPts val="1600"/>
              </a:spcBef>
              <a:buFont typeface="Wingdings" pitchFamily="2" charset="2"/>
              <a:buChar char="§"/>
            </a:pPr>
            <a:r>
              <a:rPr lang="fr-FR" sz="2400" dirty="0">
                <a:solidFill>
                  <a:srgbClr val="00354D"/>
                </a:solidFill>
              </a:rPr>
              <a:t>Il est anonyme.</a:t>
            </a:r>
          </a:p>
        </p:txBody>
      </p:sp>
      <p:sp>
        <p:nvSpPr>
          <p:cNvPr id="3" name="Espace réservé du numéro de diapositive 2">
            <a:extLst>
              <a:ext uri="{FF2B5EF4-FFF2-40B4-BE49-F238E27FC236}">
                <a16:creationId xmlns:a16="http://schemas.microsoft.com/office/drawing/2014/main" id="{D5DD87D3-BF1A-1388-B44D-239125AC9E87}"/>
              </a:ext>
            </a:extLst>
          </p:cNvPr>
          <p:cNvSpPr>
            <a:spLocks noGrp="1"/>
          </p:cNvSpPr>
          <p:nvPr>
            <p:ph type="sldNum" sz="quarter" idx="12"/>
          </p:nvPr>
        </p:nvSpPr>
        <p:spPr/>
        <p:txBody>
          <a:bodyPr/>
          <a:lstStyle/>
          <a:p>
            <a:fld id="{5530D0DC-CD4E-4C8A-B400-1BEAD0156FC1}" type="slidenum">
              <a:rPr lang="fr-FR" smtClean="0"/>
              <a:t>256</a:t>
            </a:fld>
            <a:endParaRPr lang="fr-FR" dirty="0"/>
          </a:p>
        </p:txBody>
      </p:sp>
    </p:spTree>
    <p:extLst>
      <p:ext uri="{BB962C8B-B14F-4D97-AF65-F5344CB8AC3E}">
        <p14:creationId xmlns:p14="http://schemas.microsoft.com/office/powerpoint/2010/main" val="49877036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790843" y="283926"/>
            <a:ext cx="10515600" cy="969405"/>
          </a:xfrm>
        </p:spPr>
        <p:txBody>
          <a:bodyPr>
            <a:normAutofit/>
          </a:bodyPr>
          <a:lstStyle/>
          <a:p>
            <a:r>
              <a:rPr lang="fr-FR" b="1" cap="all" dirty="0">
                <a:solidFill>
                  <a:srgbClr val="00354D"/>
                </a:solidFill>
                <a:latin typeface="+mn-lt"/>
              </a:rPr>
              <a:t>Échanges libres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a:solidFill>
                  <a:srgbClr val="00354D"/>
                </a:solidFill>
              </a:rPr>
              <a:t>IREMA – CD 94 – PMI – CPEF – Les addictions liées aux substances psychoactives</a:t>
            </a:r>
            <a:endParaRPr lang="fr-FR" sz="1100" dirty="0">
              <a:solidFill>
                <a:srgbClr val="00354D"/>
              </a:solidFill>
            </a:endParaRPr>
          </a:p>
        </p:txBody>
      </p:sp>
      <p:cxnSp>
        <p:nvCxnSpPr>
          <p:cNvPr id="10" name="Straight Connector 9">
            <a:extLst>
              <a:ext uri="{FF2B5EF4-FFF2-40B4-BE49-F238E27FC236}">
                <a16:creationId xmlns:a16="http://schemas.microsoft.com/office/drawing/2014/main" id="{45E8A453-FBE7-8A42-BBFA-B0343818BECC}"/>
              </a:ext>
            </a:extLst>
          </p:cNvPr>
          <p:cNvCxnSpPr/>
          <p:nvPr/>
        </p:nvCxnSpPr>
        <p:spPr>
          <a:xfrm>
            <a:off x="737297" y="468592"/>
            <a:ext cx="0" cy="444844"/>
          </a:xfrm>
          <a:prstGeom prst="line">
            <a:avLst/>
          </a:prstGeom>
          <a:ln w="76200" cmpd="thickThin">
            <a:solidFill>
              <a:srgbClr val="FF8363"/>
            </a:solidFill>
          </a:ln>
        </p:spPr>
        <p:style>
          <a:lnRef idx="1">
            <a:schemeClr val="accent1"/>
          </a:lnRef>
          <a:fillRef idx="0">
            <a:schemeClr val="accent1"/>
          </a:fillRef>
          <a:effectRef idx="0">
            <a:schemeClr val="accent1"/>
          </a:effectRef>
          <a:fontRef idx="minor">
            <a:schemeClr val="tx1"/>
          </a:fontRef>
        </p:style>
      </p:cxn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827891" y="1793291"/>
            <a:ext cx="10525909" cy="3569538"/>
          </a:xfrm>
        </p:spPr>
        <p:txBody>
          <a:bodyPr>
            <a:normAutofit/>
          </a:bodyPr>
          <a:lstStyle/>
          <a:p>
            <a:pPr marL="0" indent="0">
              <a:spcBef>
                <a:spcPts val="1600"/>
              </a:spcBef>
              <a:buNone/>
            </a:pPr>
            <a:r>
              <a:rPr lang="fr-FR" dirty="0">
                <a:solidFill>
                  <a:srgbClr val="00354D"/>
                </a:solidFill>
              </a:rPr>
              <a:t>Appréciation générale de l’ensemble de la formation</a:t>
            </a:r>
          </a:p>
        </p:txBody>
      </p:sp>
      <p:sp>
        <p:nvSpPr>
          <p:cNvPr id="3" name="Espace réservé du numéro de diapositive 2">
            <a:extLst>
              <a:ext uri="{FF2B5EF4-FFF2-40B4-BE49-F238E27FC236}">
                <a16:creationId xmlns:a16="http://schemas.microsoft.com/office/drawing/2014/main" id="{CE2DCD1D-F4DF-D267-330D-09534F5468BD}"/>
              </a:ext>
            </a:extLst>
          </p:cNvPr>
          <p:cNvSpPr>
            <a:spLocks noGrp="1"/>
          </p:cNvSpPr>
          <p:nvPr>
            <p:ph type="sldNum" sz="quarter" idx="12"/>
          </p:nvPr>
        </p:nvSpPr>
        <p:spPr/>
        <p:txBody>
          <a:bodyPr/>
          <a:lstStyle/>
          <a:p>
            <a:fld id="{5530D0DC-CD4E-4C8A-B400-1BEAD0156FC1}" type="slidenum">
              <a:rPr lang="fr-FR" smtClean="0"/>
              <a:t>257</a:t>
            </a:fld>
            <a:endParaRPr lang="fr-FR" dirty="0"/>
          </a:p>
        </p:txBody>
      </p:sp>
    </p:spTree>
    <p:extLst>
      <p:ext uri="{BB962C8B-B14F-4D97-AF65-F5344CB8AC3E}">
        <p14:creationId xmlns:p14="http://schemas.microsoft.com/office/powerpoint/2010/main" val="359393712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836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3283688" y="1278386"/>
            <a:ext cx="5966844" cy="3950561"/>
          </a:xfrm>
          <a:noFill/>
        </p:spPr>
        <p:txBody>
          <a:bodyPr>
            <a:normAutofit/>
          </a:bodyPr>
          <a:lstStyle/>
          <a:p>
            <a:pPr algn="ctr"/>
            <a:r>
              <a:rPr lang="fr-FR" b="1" cap="all" dirty="0">
                <a:solidFill>
                  <a:schemeClr val="bg1"/>
                </a:solidFill>
                <a:latin typeface="+mn-lt"/>
              </a:rPr>
              <a:t>Merci de votre attention </a:t>
            </a:r>
            <a:br>
              <a:rPr lang="fr-FR" b="1" cap="all" dirty="0">
                <a:solidFill>
                  <a:schemeClr val="bg1"/>
                </a:solidFill>
                <a:latin typeface="+mn-lt"/>
              </a:rPr>
            </a:br>
            <a:br>
              <a:rPr lang="fr-FR" b="1" cap="all" dirty="0">
                <a:solidFill>
                  <a:schemeClr val="bg1"/>
                </a:solidFill>
                <a:latin typeface="+mn-lt"/>
              </a:rPr>
            </a:br>
            <a:r>
              <a:rPr lang="fr-FR" b="1" cap="all" dirty="0">
                <a:solidFill>
                  <a:schemeClr val="bg1"/>
                </a:solidFill>
                <a:latin typeface="+mn-lt"/>
              </a:rPr>
              <a:t>Nous vous souhaitons une bonne continuation</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a:solidFill>
                  <a:schemeClr val="bg1"/>
                </a:solidFill>
              </a:rPr>
              <a:t>IREMA – CD 94 – PMI – CPEF – Les addictions liées aux substances psychoactives</a:t>
            </a:r>
            <a:endParaRPr lang="fr-FR" sz="1100" dirty="0">
              <a:solidFill>
                <a:schemeClr val="bg1"/>
              </a:solidFill>
            </a:endParaRPr>
          </a:p>
        </p:txBody>
      </p:sp>
      <p:sp>
        <p:nvSpPr>
          <p:cNvPr id="3" name="Espace réservé du numéro de diapositive 2">
            <a:extLst>
              <a:ext uri="{FF2B5EF4-FFF2-40B4-BE49-F238E27FC236}">
                <a16:creationId xmlns:a16="http://schemas.microsoft.com/office/drawing/2014/main" id="{CCC2C75A-DA31-1F82-636F-FFA0346E2122}"/>
              </a:ext>
            </a:extLst>
          </p:cNvPr>
          <p:cNvSpPr>
            <a:spLocks noGrp="1"/>
          </p:cNvSpPr>
          <p:nvPr>
            <p:ph type="sldNum" sz="quarter" idx="12"/>
          </p:nvPr>
        </p:nvSpPr>
        <p:spPr/>
        <p:txBody>
          <a:bodyPr/>
          <a:lstStyle/>
          <a:p>
            <a:fld id="{5530D0DC-CD4E-4C8A-B400-1BEAD0156FC1}" type="slidenum">
              <a:rPr lang="fr-FR" smtClean="0"/>
              <a:t>258</a:t>
            </a:fld>
            <a:endParaRPr lang="fr-FR" dirty="0"/>
          </a:p>
        </p:txBody>
      </p:sp>
    </p:spTree>
    <p:extLst>
      <p:ext uri="{BB962C8B-B14F-4D97-AF65-F5344CB8AC3E}">
        <p14:creationId xmlns:p14="http://schemas.microsoft.com/office/powerpoint/2010/main" val="2642178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5F6082-DF6D-47F4-B2C3-68C10D6D4D5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3C50CF2-B3E7-4402-8E50-D48E285D705E}"/>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BF086AC5-69B7-40CA-89B5-96A2D1F43C17}"/>
              </a:ext>
            </a:extLst>
          </p:cNvPr>
          <p:cNvPicPr>
            <a:picLocks noChangeAspect="1"/>
          </p:cNvPicPr>
          <p:nvPr/>
        </p:nvPicPr>
        <p:blipFill>
          <a:blip r:embed="rId2"/>
          <a:stretch>
            <a:fillRect/>
          </a:stretch>
        </p:blipFill>
        <p:spPr>
          <a:xfrm>
            <a:off x="758283" y="110640"/>
            <a:ext cx="10694019" cy="6648274"/>
          </a:xfrm>
          <a:prstGeom prst="rect">
            <a:avLst/>
          </a:prstGeom>
        </p:spPr>
      </p:pic>
    </p:spTree>
    <p:extLst>
      <p:ext uri="{BB962C8B-B14F-4D97-AF65-F5344CB8AC3E}">
        <p14:creationId xmlns:p14="http://schemas.microsoft.com/office/powerpoint/2010/main" val="3289919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6E6B40-4D21-42C0-BD2C-1B31D1BA0A8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C714C43-2351-4CA4-90D7-51AFC050DD10}"/>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8BA22B18-199C-4804-BE5B-B6F9A6B923DA}"/>
              </a:ext>
            </a:extLst>
          </p:cNvPr>
          <p:cNvPicPr>
            <a:picLocks noChangeAspect="1"/>
          </p:cNvPicPr>
          <p:nvPr/>
        </p:nvPicPr>
        <p:blipFill>
          <a:blip r:embed="rId2"/>
          <a:stretch>
            <a:fillRect/>
          </a:stretch>
        </p:blipFill>
        <p:spPr>
          <a:xfrm>
            <a:off x="122662" y="281758"/>
            <a:ext cx="12069337" cy="6359113"/>
          </a:xfrm>
          <a:prstGeom prst="rect">
            <a:avLst/>
          </a:prstGeom>
        </p:spPr>
      </p:pic>
    </p:spTree>
    <p:extLst>
      <p:ext uri="{BB962C8B-B14F-4D97-AF65-F5344CB8AC3E}">
        <p14:creationId xmlns:p14="http://schemas.microsoft.com/office/powerpoint/2010/main" val="3626366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que 8" descr="Point d’interrogation avec un remplissage uni">
            <a:extLst>
              <a:ext uri="{FF2B5EF4-FFF2-40B4-BE49-F238E27FC236}">
                <a16:creationId xmlns:a16="http://schemas.microsoft.com/office/drawing/2014/main" id="{3D5DEB1A-7936-7704-E163-A21A01382C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6880" y="956349"/>
            <a:ext cx="5400000" cy="5400000"/>
          </a:xfrm>
          <a:prstGeom prst="rect">
            <a:avLst/>
          </a:prstGeom>
        </p:spPr>
      </p:pic>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1. </a:t>
            </a:r>
            <a:r>
              <a:rPr lang="fr-FR" sz="3200" b="1" cap="all" dirty="0">
                <a:solidFill>
                  <a:schemeClr val="bg1"/>
                </a:solidFill>
                <a:latin typeface="+mn-lt"/>
              </a:rPr>
              <a:t>Les substances psychoactives</a:t>
            </a:r>
            <a:endParaRPr lang="fr-FR" sz="3600" b="1" cap="all" dirty="0">
              <a:solidFill>
                <a:schemeClr val="bg1"/>
              </a:solidFill>
              <a:latin typeface="+mn-lt"/>
            </a:endParaRP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12" name="Espace réservé du contenu 2">
            <a:extLst>
              <a:ext uri="{FF2B5EF4-FFF2-40B4-BE49-F238E27FC236}">
                <a16:creationId xmlns:a16="http://schemas.microsoft.com/office/drawing/2014/main" id="{C99CE130-64EE-8CD4-D8F5-2F0262B1AAAF}"/>
              </a:ext>
            </a:extLst>
          </p:cNvPr>
          <p:cNvSpPr txBox="1">
            <a:spLocks/>
          </p:cNvSpPr>
          <p:nvPr/>
        </p:nvSpPr>
        <p:spPr>
          <a:xfrm>
            <a:off x="5389781" y="3835955"/>
            <a:ext cx="5943786" cy="1800000"/>
          </a:xfrm>
          <a:prstGeom prst="rect">
            <a:avLst/>
          </a:prstGeom>
          <a:solidFill>
            <a:srgbClr val="115E7A"/>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600"/>
              </a:spcBef>
              <a:buNone/>
            </a:pPr>
            <a:r>
              <a:rPr lang="fr-FR" sz="4000" b="1" dirty="0">
                <a:solidFill>
                  <a:schemeClr val="bg1"/>
                </a:solidFill>
              </a:rPr>
              <a:t>Selon quels critères pourrait-on les classer ?</a:t>
            </a:r>
          </a:p>
        </p:txBody>
      </p:sp>
      <p:sp>
        <p:nvSpPr>
          <p:cNvPr id="10" name="Espace réservé du contenu 2">
            <a:extLst>
              <a:ext uri="{FF2B5EF4-FFF2-40B4-BE49-F238E27FC236}">
                <a16:creationId xmlns:a16="http://schemas.microsoft.com/office/drawing/2014/main" id="{FF441E60-67E6-EE25-03B3-2344DD5C0366}"/>
              </a:ext>
            </a:extLst>
          </p:cNvPr>
          <p:cNvSpPr txBox="1">
            <a:spLocks noGrp="1"/>
          </p:cNvSpPr>
          <p:nvPr>
            <p:ph idx="1"/>
          </p:nvPr>
        </p:nvSpPr>
        <p:spPr>
          <a:xfrm>
            <a:off x="5389781" y="1638477"/>
            <a:ext cx="5943600" cy="1800000"/>
          </a:xfrm>
          <a:prstGeom prst="rect">
            <a:avLst/>
          </a:prstGeom>
          <a:solidFill>
            <a:srgbClr val="115E7A"/>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600"/>
              </a:spcBef>
              <a:buNone/>
            </a:pPr>
            <a:r>
              <a:rPr lang="fr-FR" sz="4000" b="1" dirty="0">
                <a:solidFill>
                  <a:schemeClr val="bg1"/>
                </a:solidFill>
              </a:rPr>
              <a:t>Qu’entend-on par substances psychoactives ?</a:t>
            </a:r>
          </a:p>
        </p:txBody>
      </p:sp>
      <p:sp>
        <p:nvSpPr>
          <p:cNvPr id="3" name="Espace réservé du numéro de diapositive 2">
            <a:extLst>
              <a:ext uri="{FF2B5EF4-FFF2-40B4-BE49-F238E27FC236}">
                <a16:creationId xmlns:a16="http://schemas.microsoft.com/office/drawing/2014/main" id="{6E7DBBF6-38B2-87C5-7397-4EE1CA1E8083}"/>
              </a:ext>
            </a:extLst>
          </p:cNvPr>
          <p:cNvSpPr>
            <a:spLocks noGrp="1"/>
          </p:cNvSpPr>
          <p:nvPr>
            <p:ph type="sldNum" sz="quarter" idx="12"/>
          </p:nvPr>
        </p:nvSpPr>
        <p:spPr/>
        <p:txBody>
          <a:bodyPr/>
          <a:lstStyle/>
          <a:p>
            <a:fld id="{5530D0DC-CD4E-4C8A-B400-1BEAD0156FC1}" type="slidenum">
              <a:rPr lang="fr-FR" smtClean="0"/>
              <a:t>28</a:t>
            </a:fld>
            <a:endParaRPr lang="fr-FR" dirty="0"/>
          </a:p>
        </p:txBody>
      </p:sp>
    </p:spTree>
    <p:extLst>
      <p:ext uri="{BB962C8B-B14F-4D97-AF65-F5344CB8AC3E}">
        <p14:creationId xmlns:p14="http://schemas.microsoft.com/office/powerpoint/2010/main" val="2652560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1. Les substances psychoactives</a:t>
            </a:r>
          </a:p>
        </p:txBody>
      </p:sp>
      <p:sp>
        <p:nvSpPr>
          <p:cNvPr id="10" name="Espace réservé du pied de page 4">
            <a:extLst>
              <a:ext uri="{FF2B5EF4-FFF2-40B4-BE49-F238E27FC236}">
                <a16:creationId xmlns:a16="http://schemas.microsoft.com/office/drawing/2014/main" id="{083D5358-52E4-DB46-8798-093EA210A769}"/>
              </a:ext>
            </a:extLst>
          </p:cNvPr>
          <p:cNvSpPr>
            <a:spLocks noGrp="1"/>
          </p:cNvSpPr>
          <p:nvPr>
            <p:ph type="ftr" sz="quarter" idx="11"/>
          </p:nvPr>
        </p:nvSpPr>
        <p:spPr>
          <a:xfrm>
            <a:off x="827891" y="6356349"/>
            <a:ext cx="6685002" cy="365125"/>
          </a:xfrm>
        </p:spPr>
        <p:txBody>
          <a:bodyPr/>
          <a:lstStyle/>
          <a:p>
            <a:pPr algn="l"/>
            <a:r>
              <a:rPr lang="fr-FR" sz="1050">
                <a:solidFill>
                  <a:srgbClr val="00354D"/>
                </a:solidFill>
              </a:rPr>
              <a:t>IREMA – CD 94 – PMI – CPEF – Les addictions liées aux substances psychoactives</a:t>
            </a:r>
            <a:endParaRPr lang="fr-FR" sz="1050" dirty="0">
              <a:solidFill>
                <a:srgbClr val="00354D"/>
              </a:solidFill>
            </a:endParaRPr>
          </a:p>
        </p:txBody>
      </p:sp>
      <p:sp>
        <p:nvSpPr>
          <p:cNvPr id="5" name="Triangle 4">
            <a:extLst>
              <a:ext uri="{FF2B5EF4-FFF2-40B4-BE49-F238E27FC236}">
                <a16:creationId xmlns:a16="http://schemas.microsoft.com/office/drawing/2014/main" id="{8FF509DA-E61F-AA43-BEA3-29610930BCFF}"/>
              </a:ext>
            </a:extLst>
          </p:cNvPr>
          <p:cNvSpPr/>
          <p:nvPr/>
        </p:nvSpPr>
        <p:spPr>
          <a:xfrm>
            <a:off x="4389140" y="2600561"/>
            <a:ext cx="3413719" cy="2938699"/>
          </a:xfrm>
          <a:prstGeom prst="triangle">
            <a:avLst/>
          </a:prstGeom>
          <a:noFill/>
          <a:ln w="2571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3E8FF2C-D7BF-43AB-8652-BFBDE8230964}"/>
              </a:ext>
            </a:extLst>
          </p:cNvPr>
          <p:cNvSpPr/>
          <p:nvPr/>
        </p:nvSpPr>
        <p:spPr>
          <a:xfrm>
            <a:off x="4389141" y="1615377"/>
            <a:ext cx="3413718" cy="768828"/>
          </a:xfrm>
          <a:prstGeom prst="rect">
            <a:avLst/>
          </a:prstGeom>
          <a:solidFill>
            <a:srgbClr val="115E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rPr>
              <a:t>PERSONNE</a:t>
            </a:r>
          </a:p>
        </p:txBody>
      </p:sp>
      <p:sp>
        <p:nvSpPr>
          <p:cNvPr id="4" name="Rectangle 3">
            <a:extLst>
              <a:ext uri="{FF2B5EF4-FFF2-40B4-BE49-F238E27FC236}">
                <a16:creationId xmlns:a16="http://schemas.microsoft.com/office/drawing/2014/main" id="{1B04AEAE-F9A0-4D26-BEEE-2052C814C039}"/>
              </a:ext>
            </a:extLst>
          </p:cNvPr>
          <p:cNvSpPr/>
          <p:nvPr/>
        </p:nvSpPr>
        <p:spPr>
          <a:xfrm>
            <a:off x="925676" y="5017526"/>
            <a:ext cx="3318515" cy="853626"/>
          </a:xfrm>
          <a:prstGeom prst="rect">
            <a:avLst/>
          </a:prstGeom>
          <a:solidFill>
            <a:srgbClr val="115E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CONTEXTE</a:t>
            </a:r>
          </a:p>
        </p:txBody>
      </p:sp>
      <p:sp>
        <p:nvSpPr>
          <p:cNvPr id="8" name="Rectangle 7">
            <a:extLst>
              <a:ext uri="{FF2B5EF4-FFF2-40B4-BE49-F238E27FC236}">
                <a16:creationId xmlns:a16="http://schemas.microsoft.com/office/drawing/2014/main" id="{98C58E44-ABE0-4DDA-A25F-4BD589CD1D0A}"/>
              </a:ext>
            </a:extLst>
          </p:cNvPr>
          <p:cNvSpPr/>
          <p:nvPr/>
        </p:nvSpPr>
        <p:spPr>
          <a:xfrm>
            <a:off x="8092756" y="5017527"/>
            <a:ext cx="3138631" cy="853625"/>
          </a:xfrm>
          <a:prstGeom prst="rect">
            <a:avLst/>
          </a:prstGeom>
          <a:solidFill>
            <a:srgbClr val="115E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PRODUIT</a:t>
            </a:r>
          </a:p>
        </p:txBody>
      </p:sp>
      <p:sp>
        <p:nvSpPr>
          <p:cNvPr id="11" name="ZoneTexte 10">
            <a:extLst>
              <a:ext uri="{FF2B5EF4-FFF2-40B4-BE49-F238E27FC236}">
                <a16:creationId xmlns:a16="http://schemas.microsoft.com/office/drawing/2014/main" id="{8F67AC6F-D049-2BE7-2960-531CD4C9BCCC}"/>
              </a:ext>
            </a:extLst>
          </p:cNvPr>
          <p:cNvSpPr txBox="1"/>
          <p:nvPr/>
        </p:nvSpPr>
        <p:spPr>
          <a:xfrm>
            <a:off x="518983" y="1776493"/>
            <a:ext cx="2961637" cy="1815882"/>
          </a:xfrm>
          <a:prstGeom prst="rect">
            <a:avLst/>
          </a:prstGeom>
          <a:noFill/>
        </p:spPr>
        <p:txBody>
          <a:bodyPr wrap="square">
            <a:spAutoFit/>
          </a:bodyPr>
          <a:lstStyle/>
          <a:p>
            <a:r>
              <a:rPr lang="fr-FR" sz="2800" b="1" u="sng" dirty="0">
                <a:solidFill>
                  <a:srgbClr val="00354D"/>
                </a:solidFill>
              </a:rPr>
              <a:t>Synthèse : </a:t>
            </a:r>
          </a:p>
          <a:p>
            <a:r>
              <a:rPr lang="fr-FR" sz="2800" b="1" dirty="0">
                <a:solidFill>
                  <a:srgbClr val="00354D"/>
                </a:solidFill>
              </a:rPr>
              <a:t>Le triangle d’</a:t>
            </a:r>
            <a:r>
              <a:rPr lang="fr-FR" sz="2800" b="1" dirty="0" err="1">
                <a:solidFill>
                  <a:srgbClr val="00354D"/>
                </a:solidFill>
              </a:rPr>
              <a:t>Olivenstein</a:t>
            </a:r>
            <a:r>
              <a:rPr lang="fr-FR" sz="2800" b="1" dirty="0">
                <a:solidFill>
                  <a:srgbClr val="00354D"/>
                </a:solidFill>
              </a:rPr>
              <a:t> </a:t>
            </a:r>
          </a:p>
          <a:p>
            <a:r>
              <a:rPr lang="fr-FR" sz="2800" b="1" dirty="0">
                <a:solidFill>
                  <a:srgbClr val="00354D"/>
                </a:solidFill>
              </a:rPr>
              <a:t>ou modèle trivarié</a:t>
            </a:r>
          </a:p>
        </p:txBody>
      </p:sp>
      <p:sp>
        <p:nvSpPr>
          <p:cNvPr id="6" name="Espace réservé du numéro de diapositive 5">
            <a:extLst>
              <a:ext uri="{FF2B5EF4-FFF2-40B4-BE49-F238E27FC236}">
                <a16:creationId xmlns:a16="http://schemas.microsoft.com/office/drawing/2014/main" id="{4EAD5637-F50D-1136-53AF-B36CC1427523}"/>
              </a:ext>
            </a:extLst>
          </p:cNvPr>
          <p:cNvSpPr>
            <a:spLocks noGrp="1"/>
          </p:cNvSpPr>
          <p:nvPr>
            <p:ph type="sldNum" sz="quarter" idx="12"/>
          </p:nvPr>
        </p:nvSpPr>
        <p:spPr/>
        <p:txBody>
          <a:bodyPr/>
          <a:lstStyle/>
          <a:p>
            <a:fld id="{5530D0DC-CD4E-4C8A-B400-1BEAD0156FC1}" type="slidenum">
              <a:rPr lang="fr-FR" smtClean="0"/>
              <a:t>29</a:t>
            </a:fld>
            <a:endParaRPr lang="fr-FR" dirty="0"/>
          </a:p>
        </p:txBody>
      </p:sp>
    </p:spTree>
    <p:extLst>
      <p:ext uri="{BB962C8B-B14F-4D97-AF65-F5344CB8AC3E}">
        <p14:creationId xmlns:p14="http://schemas.microsoft.com/office/powerpoint/2010/main" val="1453486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790843" y="283926"/>
            <a:ext cx="10515600" cy="969405"/>
          </a:xfrm>
        </p:spPr>
        <p:txBody>
          <a:bodyPr>
            <a:normAutofit/>
          </a:bodyPr>
          <a:lstStyle/>
          <a:p>
            <a:r>
              <a:rPr lang="fr-FR" b="1" cap="all" dirty="0">
                <a:solidFill>
                  <a:srgbClr val="00354D"/>
                </a:solidFill>
                <a:latin typeface="+mn-lt"/>
              </a:rPr>
              <a:t>Objectif</a:t>
            </a:r>
            <a:r>
              <a:rPr lang="fr-FR" b="1" cap="all" dirty="0">
                <a:latin typeface="+mn-lt"/>
              </a:rPr>
              <a:t> </a:t>
            </a:r>
            <a:r>
              <a:rPr lang="fr-FR" b="1" cap="all" dirty="0">
                <a:solidFill>
                  <a:srgbClr val="FF8363"/>
                </a:solidFill>
                <a:latin typeface="+mn-lt"/>
              </a:rPr>
              <a:t>de la FORMATION</a:t>
            </a:r>
          </a:p>
        </p:txBody>
      </p:sp>
      <p:sp>
        <p:nvSpPr>
          <p:cNvPr id="3" name="Espace réservé du contenu 2">
            <a:extLst>
              <a:ext uri="{FF2B5EF4-FFF2-40B4-BE49-F238E27FC236}">
                <a16:creationId xmlns:a16="http://schemas.microsoft.com/office/drawing/2014/main" id="{87FEFCAF-F230-4E1D-B112-C13881AA7CA0}"/>
              </a:ext>
            </a:extLst>
          </p:cNvPr>
          <p:cNvSpPr>
            <a:spLocks noGrp="1"/>
          </p:cNvSpPr>
          <p:nvPr>
            <p:ph idx="1"/>
          </p:nvPr>
        </p:nvSpPr>
        <p:spPr>
          <a:xfrm>
            <a:off x="1732099" y="1827198"/>
            <a:ext cx="8344230" cy="1119165"/>
          </a:xfrm>
          <a:solidFill>
            <a:srgbClr val="00354D"/>
          </a:solidFill>
        </p:spPr>
        <p:txBody>
          <a:bodyPr anchor="ctr">
            <a:normAutofit/>
          </a:bodyPr>
          <a:lstStyle/>
          <a:p>
            <a:pPr marL="0" indent="0" algn="ctr">
              <a:buNone/>
            </a:pPr>
            <a:r>
              <a:rPr lang="fr-FR" sz="3200" b="1" dirty="0">
                <a:solidFill>
                  <a:schemeClr val="bg1"/>
                </a:solidFill>
              </a:rPr>
              <a:t>Devenir professionnel ressource sur la question des conduites addictives </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cxnSp>
        <p:nvCxnSpPr>
          <p:cNvPr id="10" name="Straight Connector 9">
            <a:extLst>
              <a:ext uri="{FF2B5EF4-FFF2-40B4-BE49-F238E27FC236}">
                <a16:creationId xmlns:a16="http://schemas.microsoft.com/office/drawing/2014/main" id="{45E8A453-FBE7-8A42-BBFA-B0343818BECC}"/>
              </a:ext>
            </a:extLst>
          </p:cNvPr>
          <p:cNvCxnSpPr/>
          <p:nvPr/>
        </p:nvCxnSpPr>
        <p:spPr>
          <a:xfrm>
            <a:off x="737297" y="468592"/>
            <a:ext cx="0" cy="444844"/>
          </a:xfrm>
          <a:prstGeom prst="line">
            <a:avLst/>
          </a:prstGeom>
          <a:ln w="76200" cmpd="thickThin">
            <a:solidFill>
              <a:srgbClr val="FF8363"/>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916334CF-C377-B907-EE22-DDA11A1B39E4}"/>
              </a:ext>
            </a:extLst>
          </p:cNvPr>
          <p:cNvSpPr txBox="1"/>
          <p:nvPr/>
        </p:nvSpPr>
        <p:spPr>
          <a:xfrm>
            <a:off x="1732099" y="3150502"/>
            <a:ext cx="8406983" cy="3086871"/>
          </a:xfrm>
          <a:prstGeom prst="rect">
            <a:avLst/>
          </a:prstGeom>
          <a:noFill/>
        </p:spPr>
        <p:txBody>
          <a:bodyPr wrap="square" rtlCol="0">
            <a:spAutoFit/>
          </a:bodyPr>
          <a:lstStyle/>
          <a:p>
            <a:pPr>
              <a:lnSpc>
                <a:spcPct val="150000"/>
              </a:lnSpc>
            </a:pPr>
            <a:r>
              <a:rPr lang="fr-FR" sz="2200" dirty="0">
                <a:solidFill>
                  <a:srgbClr val="00354D"/>
                </a:solidFill>
              </a:rPr>
              <a:t>Ceci implique d’être en mesure de :</a:t>
            </a:r>
          </a:p>
          <a:p>
            <a:pPr lvl="1">
              <a:lnSpc>
                <a:spcPct val="150000"/>
              </a:lnSpc>
            </a:pPr>
            <a:r>
              <a:rPr lang="fr-FR" sz="2200" b="1" dirty="0">
                <a:solidFill>
                  <a:srgbClr val="00354D"/>
                </a:solidFill>
              </a:rPr>
              <a:t>Savoir</a:t>
            </a:r>
            <a:r>
              <a:rPr lang="fr-FR" sz="2200" dirty="0">
                <a:solidFill>
                  <a:srgbClr val="00354D"/>
                </a:solidFill>
              </a:rPr>
              <a:t> : acquérir des connaissances fondamentales en addictologie.</a:t>
            </a:r>
          </a:p>
          <a:p>
            <a:pPr lvl="1">
              <a:lnSpc>
                <a:spcPct val="150000"/>
              </a:lnSpc>
            </a:pPr>
            <a:r>
              <a:rPr lang="fr-FR" sz="2200" b="1" dirty="0">
                <a:solidFill>
                  <a:srgbClr val="00354D"/>
                </a:solidFill>
              </a:rPr>
              <a:t>Savoir-être</a:t>
            </a:r>
            <a:r>
              <a:rPr lang="fr-FR" sz="2200" dirty="0">
                <a:solidFill>
                  <a:srgbClr val="00354D"/>
                </a:solidFill>
              </a:rPr>
              <a:t> : questionner ses </a:t>
            </a:r>
            <a:r>
              <a:rPr lang="fr-FR" sz="2200" i="1" dirty="0">
                <a:solidFill>
                  <a:srgbClr val="00354D"/>
                </a:solidFill>
              </a:rPr>
              <a:t>a priori </a:t>
            </a:r>
            <a:r>
              <a:rPr lang="fr-FR" sz="2200" dirty="0">
                <a:solidFill>
                  <a:srgbClr val="00354D"/>
                </a:solidFill>
              </a:rPr>
              <a:t>sur les usages et les usagers de substances psychoactives.</a:t>
            </a:r>
          </a:p>
          <a:p>
            <a:pPr lvl="1">
              <a:lnSpc>
                <a:spcPct val="150000"/>
              </a:lnSpc>
            </a:pPr>
            <a:r>
              <a:rPr lang="fr-FR" sz="2200" b="1" dirty="0">
                <a:solidFill>
                  <a:srgbClr val="00354D"/>
                </a:solidFill>
              </a:rPr>
              <a:t>Savoir-faire </a:t>
            </a:r>
            <a:r>
              <a:rPr lang="fr-FR" sz="2200" dirty="0">
                <a:solidFill>
                  <a:srgbClr val="00354D"/>
                </a:solidFill>
              </a:rPr>
              <a:t>: repérer et intervenir sur les consommations à risque de tabac, alcool et cannabis.</a:t>
            </a:r>
          </a:p>
        </p:txBody>
      </p:sp>
      <p:sp>
        <p:nvSpPr>
          <p:cNvPr id="6" name="Espace réservé du numéro de diapositive 5">
            <a:extLst>
              <a:ext uri="{FF2B5EF4-FFF2-40B4-BE49-F238E27FC236}">
                <a16:creationId xmlns:a16="http://schemas.microsoft.com/office/drawing/2014/main" id="{60E585C9-5DBA-1C47-BEBE-7CC7D0243F60}"/>
              </a:ext>
            </a:extLst>
          </p:cNvPr>
          <p:cNvSpPr>
            <a:spLocks noGrp="1"/>
          </p:cNvSpPr>
          <p:nvPr>
            <p:ph type="sldNum" sz="quarter" idx="12"/>
          </p:nvPr>
        </p:nvSpPr>
        <p:spPr/>
        <p:txBody>
          <a:bodyPr/>
          <a:lstStyle/>
          <a:p>
            <a:fld id="{5530D0DC-CD4E-4C8A-B400-1BEAD0156FC1}" type="slidenum">
              <a:rPr lang="fr-FR" smtClean="0"/>
              <a:t>3</a:t>
            </a:fld>
            <a:endParaRPr lang="fr-FR" dirty="0"/>
          </a:p>
        </p:txBody>
      </p:sp>
    </p:spTree>
    <p:extLst>
      <p:ext uri="{BB962C8B-B14F-4D97-AF65-F5344CB8AC3E}">
        <p14:creationId xmlns:p14="http://schemas.microsoft.com/office/powerpoint/2010/main" val="1364897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EAF617-4788-6EF4-A1CA-69186099A8D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64481B6-356C-44AD-02FE-F25CBBDDA65F}"/>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193FE3B3-1114-23E6-56E1-E26BD1E36E6B}"/>
              </a:ext>
            </a:extLst>
          </p:cNvPr>
          <p:cNvPicPr>
            <a:picLocks noChangeAspect="1"/>
          </p:cNvPicPr>
          <p:nvPr/>
        </p:nvPicPr>
        <p:blipFill>
          <a:blip r:embed="rId2"/>
          <a:stretch>
            <a:fillRect/>
          </a:stretch>
        </p:blipFill>
        <p:spPr>
          <a:xfrm>
            <a:off x="3617205" y="0"/>
            <a:ext cx="4957590" cy="6858000"/>
          </a:xfrm>
          <a:prstGeom prst="rect">
            <a:avLst/>
          </a:prstGeom>
        </p:spPr>
      </p:pic>
    </p:spTree>
    <p:extLst>
      <p:ext uri="{BB962C8B-B14F-4D97-AF65-F5344CB8AC3E}">
        <p14:creationId xmlns:p14="http://schemas.microsoft.com/office/powerpoint/2010/main" val="1593263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C614ED-64AA-6461-C3DC-2B42C4781976}"/>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4C54F02E-5B39-BF2F-F58F-FC9F92D26975}"/>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3A623407-34DC-D4A8-EA5A-0FA9E0AAC148}"/>
              </a:ext>
            </a:extLst>
          </p:cNvPr>
          <p:cNvPicPr>
            <a:picLocks noChangeAspect="1"/>
          </p:cNvPicPr>
          <p:nvPr/>
        </p:nvPicPr>
        <p:blipFill>
          <a:blip r:embed="rId2"/>
          <a:stretch>
            <a:fillRect/>
          </a:stretch>
        </p:blipFill>
        <p:spPr>
          <a:xfrm>
            <a:off x="2537460" y="86881"/>
            <a:ext cx="7052310" cy="6578103"/>
          </a:xfrm>
          <a:prstGeom prst="rect">
            <a:avLst/>
          </a:prstGeom>
        </p:spPr>
      </p:pic>
    </p:spTree>
    <p:extLst>
      <p:ext uri="{BB962C8B-B14F-4D97-AF65-F5344CB8AC3E}">
        <p14:creationId xmlns:p14="http://schemas.microsoft.com/office/powerpoint/2010/main" val="268769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B55351-729D-1BB6-ABB5-112A075A42B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BE02DC1-928B-8895-2A05-591EEECF6072}"/>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CC9D7996-E556-E5C1-E047-F5158BB14AE8}"/>
              </a:ext>
            </a:extLst>
          </p:cNvPr>
          <p:cNvPicPr>
            <a:picLocks noChangeAspect="1"/>
          </p:cNvPicPr>
          <p:nvPr/>
        </p:nvPicPr>
        <p:blipFill>
          <a:blip r:embed="rId2"/>
          <a:stretch>
            <a:fillRect/>
          </a:stretch>
        </p:blipFill>
        <p:spPr>
          <a:xfrm>
            <a:off x="2057400" y="131579"/>
            <a:ext cx="6709410" cy="6851158"/>
          </a:xfrm>
          <a:prstGeom prst="rect">
            <a:avLst/>
          </a:prstGeom>
        </p:spPr>
      </p:pic>
    </p:spTree>
    <p:extLst>
      <p:ext uri="{BB962C8B-B14F-4D97-AF65-F5344CB8AC3E}">
        <p14:creationId xmlns:p14="http://schemas.microsoft.com/office/powerpoint/2010/main" val="1211583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960991-AB4B-A338-A1C3-1536CF67CDD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CC665D6-229E-9B9F-AE7D-19CEBE197C47}"/>
              </a:ext>
            </a:extLst>
          </p:cNvPr>
          <p:cNvSpPr>
            <a:spLocks noGrp="1"/>
          </p:cNvSpPr>
          <p:nvPr>
            <p:ph idx="1"/>
          </p:nvPr>
        </p:nvSpPr>
        <p:spPr/>
        <p:txBody>
          <a:bodyPr/>
          <a:lstStyle/>
          <a:p>
            <a:endParaRPr lang="fr-FR"/>
          </a:p>
        </p:txBody>
      </p:sp>
      <p:pic>
        <p:nvPicPr>
          <p:cNvPr id="8" name="Image 7">
            <a:extLst>
              <a:ext uri="{FF2B5EF4-FFF2-40B4-BE49-F238E27FC236}">
                <a16:creationId xmlns:a16="http://schemas.microsoft.com/office/drawing/2014/main" id="{7BCE0909-7D0C-E2C1-E58F-7FB1E10D4692}"/>
              </a:ext>
            </a:extLst>
          </p:cNvPr>
          <p:cNvPicPr>
            <a:picLocks noChangeAspect="1"/>
          </p:cNvPicPr>
          <p:nvPr/>
        </p:nvPicPr>
        <p:blipFill>
          <a:blip r:embed="rId2"/>
          <a:stretch>
            <a:fillRect/>
          </a:stretch>
        </p:blipFill>
        <p:spPr>
          <a:xfrm>
            <a:off x="445770" y="248467"/>
            <a:ext cx="11087100" cy="6240964"/>
          </a:xfrm>
          <a:prstGeom prst="rect">
            <a:avLst/>
          </a:prstGeom>
        </p:spPr>
      </p:pic>
    </p:spTree>
    <p:extLst>
      <p:ext uri="{BB962C8B-B14F-4D97-AF65-F5344CB8AC3E}">
        <p14:creationId xmlns:p14="http://schemas.microsoft.com/office/powerpoint/2010/main" val="3606627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30F58B-BCE7-0129-CCA7-4B165C25B9D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1F73A42-6F22-D523-D9E5-07C175F7BBDF}"/>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F1767E0A-0D27-2BA1-EE75-ED6E621C9306}"/>
              </a:ext>
            </a:extLst>
          </p:cNvPr>
          <p:cNvPicPr>
            <a:picLocks noChangeAspect="1"/>
          </p:cNvPicPr>
          <p:nvPr/>
        </p:nvPicPr>
        <p:blipFill>
          <a:blip r:embed="rId2"/>
          <a:stretch>
            <a:fillRect/>
          </a:stretch>
        </p:blipFill>
        <p:spPr>
          <a:xfrm>
            <a:off x="2720340" y="53340"/>
            <a:ext cx="6595110" cy="6595110"/>
          </a:xfrm>
          <a:prstGeom prst="rect">
            <a:avLst/>
          </a:prstGeom>
        </p:spPr>
      </p:pic>
    </p:spTree>
    <p:extLst>
      <p:ext uri="{BB962C8B-B14F-4D97-AF65-F5344CB8AC3E}">
        <p14:creationId xmlns:p14="http://schemas.microsoft.com/office/powerpoint/2010/main" val="3988921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A54291-F7F4-B96A-762A-BD0FD7426A5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E615A83-CC61-DA39-54DB-DB9D401482BE}"/>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8DA1DD57-BEF9-0A51-6545-F645A67CF864}"/>
              </a:ext>
            </a:extLst>
          </p:cNvPr>
          <p:cNvPicPr>
            <a:picLocks noChangeAspect="1"/>
          </p:cNvPicPr>
          <p:nvPr/>
        </p:nvPicPr>
        <p:blipFill>
          <a:blip r:embed="rId2"/>
          <a:stretch>
            <a:fillRect/>
          </a:stretch>
        </p:blipFill>
        <p:spPr>
          <a:xfrm>
            <a:off x="1760220" y="0"/>
            <a:ext cx="8366760" cy="6860743"/>
          </a:xfrm>
          <a:prstGeom prst="rect">
            <a:avLst/>
          </a:prstGeom>
        </p:spPr>
      </p:pic>
    </p:spTree>
    <p:extLst>
      <p:ext uri="{BB962C8B-B14F-4D97-AF65-F5344CB8AC3E}">
        <p14:creationId xmlns:p14="http://schemas.microsoft.com/office/powerpoint/2010/main" val="451064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3C2C1-F109-C817-A8B8-B414448DBDE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66A9CD0-53DC-CBFE-4E31-24C62939B5FD}"/>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1E77A428-5C81-0401-665A-14F6E0CD94A8}"/>
              </a:ext>
            </a:extLst>
          </p:cNvPr>
          <p:cNvPicPr>
            <a:picLocks noChangeAspect="1"/>
          </p:cNvPicPr>
          <p:nvPr/>
        </p:nvPicPr>
        <p:blipFill>
          <a:blip r:embed="rId2"/>
          <a:stretch>
            <a:fillRect/>
          </a:stretch>
        </p:blipFill>
        <p:spPr>
          <a:xfrm>
            <a:off x="1085850" y="-1371"/>
            <a:ext cx="9920579" cy="6859371"/>
          </a:xfrm>
          <a:prstGeom prst="rect">
            <a:avLst/>
          </a:prstGeom>
        </p:spPr>
      </p:pic>
    </p:spTree>
    <p:extLst>
      <p:ext uri="{BB962C8B-B14F-4D97-AF65-F5344CB8AC3E}">
        <p14:creationId xmlns:p14="http://schemas.microsoft.com/office/powerpoint/2010/main" val="3805765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E6FE7C-7810-92A6-4749-AB66F70351E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4CB01C8-2E42-4D1B-1EC7-1A64C613D120}"/>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F4CEB8B3-27DB-4223-4317-F948F44433E2}"/>
              </a:ext>
            </a:extLst>
          </p:cNvPr>
          <p:cNvPicPr>
            <a:picLocks noChangeAspect="1"/>
          </p:cNvPicPr>
          <p:nvPr/>
        </p:nvPicPr>
        <p:blipFill>
          <a:blip r:embed="rId2"/>
          <a:stretch>
            <a:fillRect/>
          </a:stretch>
        </p:blipFill>
        <p:spPr>
          <a:xfrm>
            <a:off x="1074420" y="21499"/>
            <a:ext cx="10058400" cy="6825343"/>
          </a:xfrm>
          <a:prstGeom prst="rect">
            <a:avLst/>
          </a:prstGeom>
        </p:spPr>
      </p:pic>
    </p:spTree>
    <p:extLst>
      <p:ext uri="{BB962C8B-B14F-4D97-AF65-F5344CB8AC3E}">
        <p14:creationId xmlns:p14="http://schemas.microsoft.com/office/powerpoint/2010/main" val="1479843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AC59E3-0FF4-1B09-62F8-CDAA0D153C8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1DDC953-91EE-2AAE-AAA7-4A2288B2AD98}"/>
              </a:ext>
            </a:extLst>
          </p:cNvPr>
          <p:cNvSpPr>
            <a:spLocks noGrp="1"/>
          </p:cNvSpPr>
          <p:nvPr>
            <p:ph idx="1"/>
          </p:nvPr>
        </p:nvSpPr>
        <p:spPr/>
        <p:txBody>
          <a:bodyPr/>
          <a:lstStyle/>
          <a:p>
            <a:endParaRPr lang="fr-FR"/>
          </a:p>
        </p:txBody>
      </p:sp>
      <p:pic>
        <p:nvPicPr>
          <p:cNvPr id="6" name="Image 5">
            <a:extLst>
              <a:ext uri="{FF2B5EF4-FFF2-40B4-BE49-F238E27FC236}">
                <a16:creationId xmlns:a16="http://schemas.microsoft.com/office/drawing/2014/main" id="{8478E31F-34EA-CECF-B5C6-0F7955400CD2}"/>
              </a:ext>
            </a:extLst>
          </p:cNvPr>
          <p:cNvPicPr>
            <a:picLocks noChangeAspect="1"/>
          </p:cNvPicPr>
          <p:nvPr/>
        </p:nvPicPr>
        <p:blipFill>
          <a:blip r:embed="rId2"/>
          <a:stretch>
            <a:fillRect/>
          </a:stretch>
        </p:blipFill>
        <p:spPr>
          <a:xfrm>
            <a:off x="668655" y="0"/>
            <a:ext cx="10854690" cy="6635000"/>
          </a:xfrm>
          <a:prstGeom prst="rect">
            <a:avLst/>
          </a:prstGeom>
        </p:spPr>
      </p:pic>
    </p:spTree>
    <p:extLst>
      <p:ext uri="{BB962C8B-B14F-4D97-AF65-F5344CB8AC3E}">
        <p14:creationId xmlns:p14="http://schemas.microsoft.com/office/powerpoint/2010/main" val="3337916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A9B06D-ED3C-12A2-FC73-B15B6913F0B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D3E2DC7-F60F-5185-0F46-A0CC1948AE6E}"/>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6DDC97CE-9323-641E-C720-5F4EB680E6AE}"/>
              </a:ext>
            </a:extLst>
          </p:cNvPr>
          <p:cNvPicPr>
            <a:picLocks noChangeAspect="1"/>
          </p:cNvPicPr>
          <p:nvPr/>
        </p:nvPicPr>
        <p:blipFill>
          <a:blip r:embed="rId2"/>
          <a:stretch>
            <a:fillRect/>
          </a:stretch>
        </p:blipFill>
        <p:spPr>
          <a:xfrm>
            <a:off x="1023180" y="0"/>
            <a:ext cx="10145640" cy="6858000"/>
          </a:xfrm>
          <a:prstGeom prst="rect">
            <a:avLst/>
          </a:prstGeom>
        </p:spPr>
      </p:pic>
    </p:spTree>
    <p:extLst>
      <p:ext uri="{BB962C8B-B14F-4D97-AF65-F5344CB8AC3E}">
        <p14:creationId xmlns:p14="http://schemas.microsoft.com/office/powerpoint/2010/main" val="1439093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790843" y="283926"/>
            <a:ext cx="10515600" cy="969405"/>
          </a:xfrm>
        </p:spPr>
        <p:txBody>
          <a:bodyPr>
            <a:normAutofit/>
          </a:bodyPr>
          <a:lstStyle/>
          <a:p>
            <a:r>
              <a:rPr lang="fr-FR" b="1" cap="all" dirty="0">
                <a:solidFill>
                  <a:srgbClr val="00354D"/>
                </a:solidFill>
                <a:latin typeface="+mn-lt"/>
              </a:rPr>
              <a:t>PRÉSENTATION</a:t>
            </a:r>
          </a:p>
        </p:txBody>
      </p:sp>
      <p:sp>
        <p:nvSpPr>
          <p:cNvPr id="3" name="Espace réservé du contenu 2">
            <a:extLst>
              <a:ext uri="{FF2B5EF4-FFF2-40B4-BE49-F238E27FC236}">
                <a16:creationId xmlns:a16="http://schemas.microsoft.com/office/drawing/2014/main" id="{87FEFCAF-F230-4E1D-B112-C13881AA7CA0}"/>
              </a:ext>
            </a:extLst>
          </p:cNvPr>
          <p:cNvSpPr>
            <a:spLocks noGrp="1"/>
          </p:cNvSpPr>
          <p:nvPr>
            <p:ph idx="1"/>
          </p:nvPr>
        </p:nvSpPr>
        <p:spPr>
          <a:xfrm>
            <a:off x="1806140" y="2461644"/>
            <a:ext cx="8579720" cy="1934711"/>
          </a:xfrm>
        </p:spPr>
        <p:txBody>
          <a:bodyPr anchor="ctr">
            <a:normAutofit/>
          </a:bodyPr>
          <a:lstStyle/>
          <a:p>
            <a:pPr marL="457200" indent="-457200">
              <a:buFont typeface="+mj-lt"/>
              <a:buAutoNum type="arabicPeriod"/>
            </a:pPr>
            <a:r>
              <a:rPr lang="fr-FR" sz="3200" b="1" dirty="0">
                <a:solidFill>
                  <a:srgbClr val="00354D"/>
                </a:solidFill>
              </a:rPr>
              <a:t>Présentation de l’intervenant</a:t>
            </a:r>
          </a:p>
          <a:p>
            <a:pPr marL="457200" indent="-457200">
              <a:buFont typeface="+mj-lt"/>
              <a:buAutoNum type="arabicPeriod"/>
            </a:pPr>
            <a:r>
              <a:rPr lang="fr-FR" sz="3200" b="1" dirty="0">
                <a:solidFill>
                  <a:srgbClr val="00354D"/>
                </a:solidFill>
              </a:rPr>
              <a:t>Origine et contexte de cette formation</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cxnSp>
        <p:nvCxnSpPr>
          <p:cNvPr id="10" name="Straight Connector 9">
            <a:extLst>
              <a:ext uri="{FF2B5EF4-FFF2-40B4-BE49-F238E27FC236}">
                <a16:creationId xmlns:a16="http://schemas.microsoft.com/office/drawing/2014/main" id="{45E8A453-FBE7-8A42-BBFA-B0343818BECC}"/>
              </a:ext>
            </a:extLst>
          </p:cNvPr>
          <p:cNvCxnSpPr/>
          <p:nvPr/>
        </p:nvCxnSpPr>
        <p:spPr>
          <a:xfrm>
            <a:off x="737297" y="468592"/>
            <a:ext cx="0" cy="444844"/>
          </a:xfrm>
          <a:prstGeom prst="line">
            <a:avLst/>
          </a:prstGeom>
          <a:ln w="76200" cmpd="thickThin">
            <a:solidFill>
              <a:srgbClr val="FF8363"/>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2672E5CE-A2A6-E39A-D5F5-45BD6E49622A}"/>
              </a:ext>
            </a:extLst>
          </p:cNvPr>
          <p:cNvSpPr>
            <a:spLocks noGrp="1"/>
          </p:cNvSpPr>
          <p:nvPr>
            <p:ph type="sldNum" sz="quarter" idx="12"/>
          </p:nvPr>
        </p:nvSpPr>
        <p:spPr/>
        <p:txBody>
          <a:bodyPr/>
          <a:lstStyle/>
          <a:p>
            <a:fld id="{5530D0DC-CD4E-4C8A-B400-1BEAD0156FC1}" type="slidenum">
              <a:rPr lang="fr-FR" smtClean="0"/>
              <a:t>4</a:t>
            </a:fld>
            <a:endParaRPr lang="fr-FR" dirty="0"/>
          </a:p>
        </p:txBody>
      </p:sp>
    </p:spTree>
    <p:extLst>
      <p:ext uri="{BB962C8B-B14F-4D97-AF65-F5344CB8AC3E}">
        <p14:creationId xmlns:p14="http://schemas.microsoft.com/office/powerpoint/2010/main" val="3767559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0CFD15-63A7-48C5-B2C7-E72CAA626AEA}"/>
              </a:ext>
            </a:extLst>
          </p:cNvPr>
          <p:cNvSpPr>
            <a:spLocks noGrp="1"/>
          </p:cNvSpPr>
          <p:nvPr>
            <p:ph type="title"/>
          </p:nvPr>
        </p:nvSpPr>
        <p:spPr/>
        <p:txBody>
          <a:bodyPr/>
          <a:lstStyle/>
          <a:p>
            <a:r>
              <a:rPr lang="fr-FR" dirty="0"/>
              <a:t>Des produits</a:t>
            </a:r>
          </a:p>
        </p:txBody>
      </p:sp>
      <p:sp>
        <p:nvSpPr>
          <p:cNvPr id="3" name="Espace réservé du texte 2">
            <a:extLst>
              <a:ext uri="{FF2B5EF4-FFF2-40B4-BE49-F238E27FC236}">
                <a16:creationId xmlns:a16="http://schemas.microsoft.com/office/drawing/2014/main" id="{4AE79B3D-0EDD-4FE6-BDAD-70936DB2AA0F}"/>
              </a:ext>
            </a:extLst>
          </p:cNvPr>
          <p:cNvSpPr>
            <a:spLocks noGrp="1"/>
          </p:cNvSpPr>
          <p:nvPr>
            <p:ph type="body" idx="1"/>
          </p:nvPr>
        </p:nvSpPr>
        <p:spPr/>
        <p:txBody>
          <a:bodyPr/>
          <a:lstStyle/>
          <a:p>
            <a:r>
              <a:rPr lang="fr-FR" dirty="0"/>
              <a:t>Des drogues…</a:t>
            </a:r>
          </a:p>
        </p:txBody>
      </p:sp>
    </p:spTree>
    <p:extLst>
      <p:ext uri="{BB962C8B-B14F-4D97-AF65-F5344CB8AC3E}">
        <p14:creationId xmlns:p14="http://schemas.microsoft.com/office/powerpoint/2010/main" val="3032417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8"/>
          <p:cNvSpPr>
            <a:spLocks noChangeArrowheads="1"/>
          </p:cNvSpPr>
          <p:nvPr/>
        </p:nvSpPr>
        <p:spPr bwMode="auto">
          <a:xfrm>
            <a:off x="152400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l="60985" t="57150" r="20934" b="15620"/>
          <a:stretch>
            <a:fillRect/>
          </a:stretch>
        </p:blipFill>
        <p:spPr bwMode="auto">
          <a:xfrm>
            <a:off x="1919288" y="384176"/>
            <a:ext cx="2386012"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ChangeArrowheads="1"/>
          </p:cNvSpPr>
          <p:nvPr/>
        </p:nvSpPr>
        <p:spPr bwMode="auto">
          <a:xfrm>
            <a:off x="4645026" y="2620963"/>
            <a:ext cx="2659063" cy="13128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44037" name="WordArt 5"/>
          <p:cNvSpPr>
            <a:spLocks noChangeArrowheads="1" noChangeShapeType="1" noTextEdit="1"/>
          </p:cNvSpPr>
          <p:nvPr/>
        </p:nvSpPr>
        <p:spPr bwMode="auto">
          <a:xfrm>
            <a:off x="4767263" y="2789238"/>
            <a:ext cx="2413000" cy="1014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6000" b="1" kern="10">
                <a:gradFill rotWithShape="1">
                  <a:gsLst>
                    <a:gs pos="0">
                      <a:srgbClr val="FFFF00"/>
                    </a:gs>
                    <a:gs pos="100000">
                      <a:srgbClr val="FF9933"/>
                    </a:gs>
                  </a:gsLst>
                  <a:path path="rect">
                    <a:fillToRect l="50000" t="50000" r="50000" b="50000"/>
                  </a:path>
                </a:gradFill>
                <a:effectLst>
                  <a:outerShdw dist="35921" dir="2700000" algn="ctr" rotWithShape="0">
                    <a:schemeClr val="bg2">
                      <a:alpha val="74997"/>
                    </a:schemeClr>
                  </a:outerShdw>
                </a:effectLst>
                <a:latin typeface="Times New Roman" panose="02020603050405020304" pitchFamily="18" charset="0"/>
                <a:cs typeface="Times New Roman" panose="02020603050405020304" pitchFamily="18" charset="0"/>
              </a:rPr>
              <a:t>DROGUES</a:t>
            </a:r>
          </a:p>
        </p:txBody>
      </p:sp>
      <p:sp>
        <p:nvSpPr>
          <p:cNvPr id="351238" name="Text Box 6"/>
          <p:cNvSpPr txBox="1">
            <a:spLocks noChangeArrowheads="1"/>
          </p:cNvSpPr>
          <p:nvPr/>
        </p:nvSpPr>
        <p:spPr bwMode="auto">
          <a:xfrm>
            <a:off x="7780338" y="2082800"/>
            <a:ext cx="2200218" cy="126957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lnSpc>
                <a:spcPct val="85000"/>
              </a:lnSpc>
              <a:defRPr/>
            </a:pPr>
            <a:endParaRPr lang="en-US" b="1">
              <a:latin typeface="Times"/>
              <a:ea typeface="Osaka" pitchFamily="-111" charset="-128"/>
            </a:endParaRPr>
          </a:p>
          <a:p>
            <a:pPr>
              <a:lnSpc>
                <a:spcPct val="85000"/>
              </a:lnSpc>
              <a:defRPr/>
            </a:pPr>
            <a:r>
              <a:rPr lang="en-US" b="1">
                <a:solidFill>
                  <a:schemeClr val="bg1"/>
                </a:solidFill>
                <a:latin typeface="Times"/>
                <a:ea typeface="Osaka" pitchFamily="-111" charset="-128"/>
              </a:rPr>
              <a:t>NEUROTOXICITY</a:t>
            </a:r>
          </a:p>
          <a:p>
            <a:pPr>
              <a:lnSpc>
                <a:spcPct val="85000"/>
              </a:lnSpc>
              <a:defRPr/>
            </a:pPr>
            <a:r>
              <a:rPr lang="en-US" b="1">
                <a:solidFill>
                  <a:schemeClr val="bg1"/>
                </a:solidFill>
                <a:latin typeface="Times"/>
                <a:ea typeface="Osaka" pitchFamily="-111" charset="-128"/>
              </a:rPr>
              <a:t>AIDS</a:t>
            </a:r>
          </a:p>
          <a:p>
            <a:pPr>
              <a:lnSpc>
                <a:spcPct val="85000"/>
              </a:lnSpc>
              <a:defRPr/>
            </a:pPr>
            <a:r>
              <a:rPr lang="en-US" b="1">
                <a:solidFill>
                  <a:schemeClr val="bg1"/>
                </a:solidFill>
                <a:latin typeface="Times"/>
                <a:ea typeface="Osaka" pitchFamily="-111" charset="-128"/>
              </a:rPr>
              <a:t>CANCER</a:t>
            </a:r>
            <a:br>
              <a:rPr lang="en-US" b="1">
                <a:solidFill>
                  <a:schemeClr val="bg1"/>
                </a:solidFill>
                <a:latin typeface="Times"/>
                <a:ea typeface="Osaka" pitchFamily="-111" charset="-128"/>
              </a:rPr>
            </a:br>
            <a:r>
              <a:rPr lang="en-US" b="1">
                <a:solidFill>
                  <a:schemeClr val="bg1"/>
                </a:solidFill>
                <a:latin typeface="Times"/>
                <a:ea typeface="Osaka" pitchFamily="-111" charset="-128"/>
              </a:rPr>
              <a:t>MENTAL ILLNESS</a:t>
            </a:r>
          </a:p>
        </p:txBody>
      </p:sp>
      <p:sp>
        <p:nvSpPr>
          <p:cNvPr id="44039" name="WordArt 7"/>
          <p:cNvSpPr>
            <a:spLocks noChangeArrowheads="1" noChangeShapeType="1" noTextEdit="1"/>
          </p:cNvSpPr>
          <p:nvPr/>
        </p:nvSpPr>
        <p:spPr bwMode="auto">
          <a:xfrm>
            <a:off x="8005764" y="1366838"/>
            <a:ext cx="1557337" cy="298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6000" b="1" kern="10">
                <a:solidFill>
                  <a:srgbClr val="FF0000"/>
                </a:solidFill>
                <a:effectLst>
                  <a:outerShdw dist="35921" dir="2700000" algn="ctr" rotWithShape="0">
                    <a:schemeClr val="bg2">
                      <a:alpha val="74997"/>
                    </a:schemeClr>
                  </a:outerShdw>
                </a:effectLst>
                <a:latin typeface="Times New Roman" panose="02020603050405020304" pitchFamily="18" charset="0"/>
                <a:cs typeface="Times New Roman" panose="02020603050405020304" pitchFamily="18" charset="0"/>
              </a:rPr>
              <a:t>Medical</a:t>
            </a:r>
          </a:p>
        </p:txBody>
      </p:sp>
      <p:pic>
        <p:nvPicPr>
          <p:cNvPr id="44040" name="Picture 8" descr="homeless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8026" y="2814638"/>
            <a:ext cx="2244725"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Rectangle 9"/>
          <p:cNvSpPr>
            <a:spLocks noChangeArrowheads="1"/>
          </p:cNvSpPr>
          <p:nvPr/>
        </p:nvSpPr>
        <p:spPr bwMode="auto">
          <a:xfrm>
            <a:off x="1916114" y="6197600"/>
            <a:ext cx="2409825" cy="465138"/>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nvGrpSpPr>
          <p:cNvPr id="44042" name="Group 10"/>
          <p:cNvGrpSpPr>
            <a:grpSpLocks noChangeAspect="1"/>
          </p:cNvGrpSpPr>
          <p:nvPr/>
        </p:nvGrpSpPr>
        <p:grpSpPr bwMode="auto">
          <a:xfrm>
            <a:off x="7748588" y="433388"/>
            <a:ext cx="2468562" cy="2735262"/>
            <a:chOff x="3921" y="327"/>
            <a:chExt cx="1555" cy="1805"/>
          </a:xfrm>
        </p:grpSpPr>
        <p:sp>
          <p:nvSpPr>
            <p:cNvPr id="44067" name="AutoShape 11"/>
            <p:cNvSpPr>
              <a:spLocks noChangeAspect="1" noChangeArrowheads="1" noTextEdit="1"/>
            </p:cNvSpPr>
            <p:nvPr/>
          </p:nvSpPr>
          <p:spPr bwMode="auto">
            <a:xfrm>
              <a:off x="3921" y="327"/>
              <a:ext cx="1555" cy="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pic>
          <p:nvPicPr>
            <p:cNvPr id="44068"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7" y="348"/>
              <a:ext cx="1505" cy="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43" name="Rectangle 13"/>
          <p:cNvSpPr>
            <a:spLocks noChangeArrowheads="1"/>
          </p:cNvSpPr>
          <p:nvPr/>
        </p:nvSpPr>
        <p:spPr bwMode="auto">
          <a:xfrm>
            <a:off x="7648576" y="3090864"/>
            <a:ext cx="2830513" cy="581025"/>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44044" name="Rectangle 14"/>
          <p:cNvSpPr>
            <a:spLocks noChangeArrowheads="1"/>
          </p:cNvSpPr>
          <p:nvPr/>
        </p:nvSpPr>
        <p:spPr bwMode="auto">
          <a:xfrm>
            <a:off x="7693025" y="319088"/>
            <a:ext cx="304800" cy="29464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44045" name="Rectangle 15"/>
          <p:cNvSpPr>
            <a:spLocks noChangeArrowheads="1"/>
          </p:cNvSpPr>
          <p:nvPr/>
        </p:nvSpPr>
        <p:spPr bwMode="auto">
          <a:xfrm>
            <a:off x="10029826" y="319089"/>
            <a:ext cx="347663" cy="2873375"/>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44046" name="WordArt 16"/>
          <p:cNvSpPr>
            <a:spLocks noChangeArrowheads="1" noChangeShapeType="1" noTextEdit="1"/>
          </p:cNvSpPr>
          <p:nvPr/>
        </p:nvSpPr>
        <p:spPr bwMode="auto">
          <a:xfrm>
            <a:off x="6681788" y="1160463"/>
            <a:ext cx="1847850" cy="284162"/>
          </a:xfrm>
          <a:prstGeom prst="rect">
            <a:avLst/>
          </a:prstGeom>
        </p:spPr>
        <p:txBody>
          <a:bodyPr wrap="none" fromWordArt="1">
            <a:prstTxWarp prst="textPlain">
              <a:avLst>
                <a:gd name="adj" fmla="val 50000"/>
              </a:avLst>
            </a:prstTxWarp>
          </a:bodyPr>
          <a:lstStyle/>
          <a:p>
            <a:pPr algn="ctr"/>
            <a:r>
              <a:rPr lang="fr-FR" sz="6000" kern="10">
                <a:ln w="9525">
                  <a:solidFill>
                    <a:srgbClr val="000000"/>
                  </a:solidFill>
                  <a:round/>
                  <a:headEnd/>
                  <a:tailEnd/>
                </a:ln>
                <a:solidFill>
                  <a:srgbClr val="FFFF00"/>
                </a:solidFill>
                <a:latin typeface="Arial Black" panose="020B0A04020102020204" pitchFamily="34" charset="0"/>
              </a:rPr>
              <a:t>Medical</a:t>
            </a:r>
          </a:p>
        </p:txBody>
      </p:sp>
      <p:sp>
        <p:nvSpPr>
          <p:cNvPr id="44047" name="WordArt 17"/>
          <p:cNvSpPr>
            <a:spLocks noChangeArrowheads="1" noChangeShapeType="1" noTextEdit="1"/>
          </p:cNvSpPr>
          <p:nvPr/>
        </p:nvSpPr>
        <p:spPr bwMode="auto">
          <a:xfrm>
            <a:off x="3321050" y="1154113"/>
            <a:ext cx="1847850" cy="284162"/>
          </a:xfrm>
          <a:prstGeom prst="rect">
            <a:avLst/>
          </a:prstGeom>
        </p:spPr>
        <p:txBody>
          <a:bodyPr wrap="none" fromWordArt="1">
            <a:prstTxWarp prst="textPlain">
              <a:avLst>
                <a:gd name="adj" fmla="val 50000"/>
              </a:avLst>
            </a:prstTxWarp>
          </a:bodyPr>
          <a:lstStyle/>
          <a:p>
            <a:pPr algn="ctr"/>
            <a:r>
              <a:rPr lang="fr-FR" sz="6000" kern="10">
                <a:ln w="9525">
                  <a:solidFill>
                    <a:srgbClr val="000000"/>
                  </a:solidFill>
                  <a:round/>
                  <a:headEnd/>
                  <a:tailEnd/>
                </a:ln>
                <a:solidFill>
                  <a:srgbClr val="FFFF00"/>
                </a:solidFill>
                <a:latin typeface="Arial Black" panose="020B0A04020102020204" pitchFamily="34" charset="0"/>
              </a:rPr>
              <a:t>Addiction</a:t>
            </a:r>
          </a:p>
        </p:txBody>
      </p:sp>
      <p:sp>
        <p:nvSpPr>
          <p:cNvPr id="44048" name="WordArt 18"/>
          <p:cNvSpPr>
            <a:spLocks noChangeArrowheads="1" noChangeShapeType="1" noTextEdit="1"/>
          </p:cNvSpPr>
          <p:nvPr/>
        </p:nvSpPr>
        <p:spPr bwMode="auto">
          <a:xfrm>
            <a:off x="3452813" y="5143501"/>
            <a:ext cx="1847850" cy="284163"/>
          </a:xfrm>
          <a:prstGeom prst="rect">
            <a:avLst/>
          </a:prstGeom>
        </p:spPr>
        <p:txBody>
          <a:bodyPr wrap="none" fromWordArt="1">
            <a:prstTxWarp prst="textPlain">
              <a:avLst>
                <a:gd name="adj" fmla="val 50000"/>
              </a:avLst>
            </a:prstTxWarp>
          </a:bodyPr>
          <a:lstStyle/>
          <a:p>
            <a:pPr algn="ctr"/>
            <a:r>
              <a:rPr lang="fr-FR" sz="6000" kern="10">
                <a:ln w="9525">
                  <a:solidFill>
                    <a:srgbClr val="000000"/>
                  </a:solidFill>
                  <a:round/>
                  <a:headEnd/>
                  <a:tailEnd/>
                </a:ln>
                <a:solidFill>
                  <a:srgbClr val="FFFF00"/>
                </a:solidFill>
                <a:latin typeface="Arial Black" panose="020B0A04020102020204" pitchFamily="34" charset="0"/>
              </a:rPr>
              <a:t>Social    </a:t>
            </a:r>
          </a:p>
        </p:txBody>
      </p:sp>
      <p:grpSp>
        <p:nvGrpSpPr>
          <p:cNvPr id="44049" name="Group 19"/>
          <p:cNvGrpSpPr>
            <a:grpSpLocks/>
          </p:cNvGrpSpPr>
          <p:nvPr/>
        </p:nvGrpSpPr>
        <p:grpSpPr bwMode="auto">
          <a:xfrm flipH="1">
            <a:off x="7639050" y="3378201"/>
            <a:ext cx="2744788" cy="2994025"/>
            <a:chOff x="3864" y="2256"/>
            <a:chExt cx="1536" cy="1680"/>
          </a:xfrm>
        </p:grpSpPr>
        <p:pic>
          <p:nvPicPr>
            <p:cNvPr id="44062" name="Picture 20" descr="EconomicDe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0" y="2448"/>
              <a:ext cx="1392"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63" name="Rectangle 21"/>
            <p:cNvSpPr>
              <a:spLocks noChangeArrowheads="1"/>
            </p:cNvSpPr>
            <p:nvPr/>
          </p:nvSpPr>
          <p:spPr bwMode="auto">
            <a:xfrm>
              <a:off x="3864" y="2400"/>
              <a:ext cx="1536" cy="14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44064" name="Rectangle 22"/>
            <p:cNvSpPr>
              <a:spLocks noChangeArrowheads="1"/>
            </p:cNvSpPr>
            <p:nvPr/>
          </p:nvSpPr>
          <p:spPr bwMode="auto">
            <a:xfrm>
              <a:off x="3864" y="3744"/>
              <a:ext cx="1536" cy="14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44065" name="Rectangle 23"/>
            <p:cNvSpPr>
              <a:spLocks noChangeArrowheads="1"/>
            </p:cNvSpPr>
            <p:nvPr/>
          </p:nvSpPr>
          <p:spPr bwMode="auto">
            <a:xfrm rot="-5400000">
              <a:off x="3168" y="2952"/>
              <a:ext cx="1536" cy="14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44066" name="Rectangle 24"/>
            <p:cNvSpPr>
              <a:spLocks noChangeArrowheads="1"/>
            </p:cNvSpPr>
            <p:nvPr/>
          </p:nvSpPr>
          <p:spPr bwMode="auto">
            <a:xfrm rot="-5400000">
              <a:off x="4560" y="3096"/>
              <a:ext cx="1536" cy="14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grpSp>
      <p:sp>
        <p:nvSpPr>
          <p:cNvPr id="44050" name="WordArt 25"/>
          <p:cNvSpPr>
            <a:spLocks noChangeArrowheads="1" noChangeShapeType="1" noTextEdit="1"/>
          </p:cNvSpPr>
          <p:nvPr/>
        </p:nvSpPr>
        <p:spPr bwMode="auto">
          <a:xfrm>
            <a:off x="7138988" y="5059363"/>
            <a:ext cx="1847850" cy="284162"/>
          </a:xfrm>
          <a:prstGeom prst="rect">
            <a:avLst/>
          </a:prstGeom>
        </p:spPr>
        <p:txBody>
          <a:bodyPr wrap="none" fromWordArt="1">
            <a:prstTxWarp prst="textPlain">
              <a:avLst>
                <a:gd name="adj" fmla="val 50000"/>
              </a:avLst>
            </a:prstTxWarp>
          </a:bodyPr>
          <a:lstStyle/>
          <a:p>
            <a:pPr algn="ctr"/>
            <a:r>
              <a:rPr lang="fr-FR" sz="6000" kern="10">
                <a:ln w="9525">
                  <a:solidFill>
                    <a:srgbClr val="000000"/>
                  </a:solidFill>
                  <a:round/>
                  <a:headEnd/>
                  <a:tailEnd/>
                </a:ln>
                <a:solidFill>
                  <a:srgbClr val="FFFF00"/>
                </a:solidFill>
                <a:latin typeface="Arial Black" panose="020B0A04020102020204" pitchFamily="34" charset="0"/>
              </a:rPr>
              <a:t>Economique</a:t>
            </a:r>
          </a:p>
        </p:txBody>
      </p:sp>
      <p:sp>
        <p:nvSpPr>
          <p:cNvPr id="44051" name="AutoShape 26"/>
          <p:cNvSpPr>
            <a:spLocks noChangeArrowheads="1"/>
          </p:cNvSpPr>
          <p:nvPr/>
        </p:nvSpPr>
        <p:spPr bwMode="auto">
          <a:xfrm>
            <a:off x="6561138" y="1597025"/>
            <a:ext cx="1073150" cy="10302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44052" name="AutoShape 27"/>
          <p:cNvSpPr>
            <a:spLocks noChangeArrowheads="1"/>
          </p:cNvSpPr>
          <p:nvPr/>
        </p:nvSpPr>
        <p:spPr bwMode="auto">
          <a:xfrm flipH="1">
            <a:off x="4189413" y="1603375"/>
            <a:ext cx="1073150" cy="10302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44053" name="AutoShape 28"/>
          <p:cNvSpPr>
            <a:spLocks noChangeArrowheads="1"/>
          </p:cNvSpPr>
          <p:nvPr/>
        </p:nvSpPr>
        <p:spPr bwMode="auto">
          <a:xfrm flipV="1">
            <a:off x="6586538" y="3925889"/>
            <a:ext cx="1073150" cy="10302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44054" name="AutoShape 29"/>
          <p:cNvSpPr>
            <a:spLocks noChangeArrowheads="1"/>
          </p:cNvSpPr>
          <p:nvPr/>
        </p:nvSpPr>
        <p:spPr bwMode="auto">
          <a:xfrm flipH="1" flipV="1">
            <a:off x="4214813" y="3932239"/>
            <a:ext cx="1073150" cy="10302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44055" name="Rectangle 30"/>
          <p:cNvSpPr>
            <a:spLocks noChangeArrowheads="1"/>
          </p:cNvSpPr>
          <p:nvPr/>
        </p:nvSpPr>
        <p:spPr bwMode="auto">
          <a:xfrm>
            <a:off x="1887539" y="2773364"/>
            <a:ext cx="2452687" cy="625475"/>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51263" name="Text Box 31"/>
          <p:cNvSpPr txBox="1">
            <a:spLocks noChangeArrowheads="1"/>
          </p:cNvSpPr>
          <p:nvPr/>
        </p:nvSpPr>
        <p:spPr bwMode="auto">
          <a:xfrm>
            <a:off x="8024814" y="2071689"/>
            <a:ext cx="2224087" cy="923925"/>
          </a:xfrm>
          <a:prstGeom prst="rect">
            <a:avLst/>
          </a:prstGeom>
          <a:noFill/>
          <a:ln w="9525">
            <a:noFill/>
            <a:miter lim="800000"/>
            <a:headEnd/>
            <a:tailEnd/>
          </a:ln>
          <a:effectLst>
            <a:outerShdw blurRad="63500" dist="17961" dir="2700000" algn="ctr" rotWithShape="0">
              <a:schemeClr val="bg1">
                <a:alpha val="74998"/>
              </a:schemeClr>
            </a:outerShdw>
          </a:effectLst>
        </p:spPr>
        <p:txBody>
          <a:bodyPr wrap="none">
            <a:spAutoFit/>
          </a:bodyPr>
          <a:lstStyle/>
          <a:p>
            <a:pPr>
              <a:defRPr/>
            </a:pPr>
            <a:r>
              <a:rPr lang="en-US" b="1" dirty="0" err="1">
                <a:latin typeface="Arial" charset="0"/>
              </a:rPr>
              <a:t>Neurotoxicité</a:t>
            </a:r>
            <a:endParaRPr lang="en-US" b="1" dirty="0">
              <a:latin typeface="Arial" charset="0"/>
            </a:endParaRPr>
          </a:p>
          <a:p>
            <a:pPr>
              <a:defRPr/>
            </a:pPr>
            <a:r>
              <a:rPr lang="en-US" b="1" dirty="0">
                <a:latin typeface="Arial" charset="0"/>
              </a:rPr>
              <a:t>SIDA, Cancer,</a:t>
            </a:r>
          </a:p>
          <a:p>
            <a:pPr>
              <a:defRPr/>
            </a:pPr>
            <a:r>
              <a:rPr lang="en-US" b="1" dirty="0">
                <a:latin typeface="Arial" charset="0"/>
              </a:rPr>
              <a:t>Maladies </a:t>
            </a:r>
            <a:r>
              <a:rPr lang="en-US" b="1" dirty="0" err="1">
                <a:latin typeface="Arial" charset="0"/>
              </a:rPr>
              <a:t>mentales</a:t>
            </a:r>
            <a:endParaRPr lang="en-US" b="1" dirty="0">
              <a:latin typeface="Arial" charset="0"/>
            </a:endParaRPr>
          </a:p>
        </p:txBody>
      </p:sp>
      <p:sp>
        <p:nvSpPr>
          <p:cNvPr id="44057" name="Rectangle 32"/>
          <p:cNvSpPr>
            <a:spLocks noChangeArrowheads="1"/>
          </p:cNvSpPr>
          <p:nvPr/>
        </p:nvSpPr>
        <p:spPr bwMode="auto">
          <a:xfrm>
            <a:off x="7896225" y="6008688"/>
            <a:ext cx="2235200" cy="450850"/>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51265" name="Text Box 33"/>
          <p:cNvSpPr txBox="1">
            <a:spLocks noChangeArrowheads="1"/>
          </p:cNvSpPr>
          <p:nvPr/>
        </p:nvSpPr>
        <p:spPr bwMode="auto">
          <a:xfrm>
            <a:off x="7939088" y="5553076"/>
            <a:ext cx="1941512" cy="923925"/>
          </a:xfrm>
          <a:prstGeom prst="rect">
            <a:avLst/>
          </a:prstGeom>
          <a:noFill/>
          <a:ln w="9525">
            <a:noFill/>
            <a:miter lim="800000"/>
            <a:headEnd/>
            <a:tailEnd/>
          </a:ln>
          <a:effectLst>
            <a:outerShdw blurRad="63500" dist="17961" dir="2700000" algn="ctr" rotWithShape="0">
              <a:schemeClr val="bg1">
                <a:alpha val="50000"/>
              </a:schemeClr>
            </a:outerShdw>
          </a:effectLst>
        </p:spPr>
        <p:txBody>
          <a:bodyPr wrap="none">
            <a:spAutoFit/>
          </a:bodyPr>
          <a:lstStyle/>
          <a:p>
            <a:pPr>
              <a:defRPr/>
            </a:pPr>
            <a:r>
              <a:rPr lang="en-US" b="1" dirty="0" err="1">
                <a:latin typeface="Arial" charset="0"/>
              </a:rPr>
              <a:t>Soins</a:t>
            </a:r>
            <a:r>
              <a:rPr lang="en-US" b="1" dirty="0">
                <a:latin typeface="Arial" charset="0"/>
              </a:rPr>
              <a:t> </a:t>
            </a:r>
            <a:r>
              <a:rPr lang="en-US" b="1" dirty="0" err="1">
                <a:latin typeface="Arial" charset="0"/>
              </a:rPr>
              <a:t>médicaux</a:t>
            </a:r>
            <a:endParaRPr lang="en-US" b="1" dirty="0">
              <a:latin typeface="Arial" charset="0"/>
            </a:endParaRPr>
          </a:p>
          <a:p>
            <a:pPr>
              <a:defRPr/>
            </a:pPr>
            <a:r>
              <a:rPr lang="en-US" b="1" dirty="0" err="1">
                <a:latin typeface="Arial" charset="0"/>
              </a:rPr>
              <a:t>Productivité</a:t>
            </a:r>
            <a:endParaRPr lang="en-US" b="1" dirty="0">
              <a:latin typeface="Arial" charset="0"/>
            </a:endParaRPr>
          </a:p>
          <a:p>
            <a:pPr>
              <a:defRPr/>
            </a:pPr>
            <a:r>
              <a:rPr lang="en-US" b="1" dirty="0">
                <a:latin typeface="Arial" charset="0"/>
              </a:rPr>
              <a:t>Accidents</a:t>
            </a:r>
          </a:p>
        </p:txBody>
      </p:sp>
      <p:pic>
        <p:nvPicPr>
          <p:cNvPr id="44059" name="Picture 34" descr="Untitled-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1" y="5962651"/>
            <a:ext cx="22447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67" name="Text Box 35"/>
          <p:cNvSpPr txBox="1">
            <a:spLocks noChangeArrowheads="1"/>
          </p:cNvSpPr>
          <p:nvPr/>
        </p:nvSpPr>
        <p:spPr bwMode="auto">
          <a:xfrm>
            <a:off x="2147889" y="5710239"/>
            <a:ext cx="1171575" cy="923925"/>
          </a:xfrm>
          <a:prstGeom prst="rect">
            <a:avLst/>
          </a:prstGeom>
          <a:noFill/>
          <a:ln w="9525">
            <a:noFill/>
            <a:miter lim="800000"/>
            <a:headEnd/>
            <a:tailEnd/>
          </a:ln>
          <a:effectLst>
            <a:outerShdw blurRad="63500" dist="17961" dir="2700000" algn="ctr" rotWithShape="0">
              <a:schemeClr val="bg1">
                <a:alpha val="50000"/>
              </a:schemeClr>
            </a:outerShdw>
          </a:effectLst>
        </p:spPr>
        <p:txBody>
          <a:bodyPr wrap="none">
            <a:spAutoFit/>
          </a:bodyPr>
          <a:lstStyle/>
          <a:p>
            <a:pPr>
              <a:defRPr/>
            </a:pPr>
            <a:r>
              <a:rPr lang="en-US" b="1" dirty="0" err="1">
                <a:latin typeface="Arial" charset="0"/>
              </a:rPr>
              <a:t>Précarité</a:t>
            </a:r>
            <a:endParaRPr lang="en-US" b="1" dirty="0">
              <a:latin typeface="Arial" charset="0"/>
            </a:endParaRPr>
          </a:p>
          <a:p>
            <a:pPr>
              <a:defRPr/>
            </a:pPr>
            <a:r>
              <a:rPr lang="en-US" b="1" dirty="0">
                <a:latin typeface="Arial" charset="0"/>
              </a:rPr>
              <a:t>Crime</a:t>
            </a:r>
          </a:p>
          <a:p>
            <a:pPr>
              <a:defRPr/>
            </a:pPr>
            <a:r>
              <a:rPr lang="en-US" b="1" dirty="0">
                <a:latin typeface="Arial" charset="0"/>
              </a:rPr>
              <a:t>Violence</a:t>
            </a:r>
          </a:p>
        </p:txBody>
      </p:sp>
    </p:spTree>
    <p:extLst>
      <p:ext uri="{BB962C8B-B14F-4D97-AF65-F5344CB8AC3E}">
        <p14:creationId xmlns:p14="http://schemas.microsoft.com/office/powerpoint/2010/main" val="308148405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46313" y="4406901"/>
            <a:ext cx="7772400" cy="1362075"/>
          </a:xfrm>
        </p:spPr>
        <p:txBody>
          <a:bodyPr>
            <a:normAutofit fontScale="90000"/>
          </a:bodyPr>
          <a:lstStyle/>
          <a:p>
            <a:pPr>
              <a:defRPr/>
            </a:pPr>
            <a:r>
              <a:rPr lang="fr-FR" dirty="0"/>
              <a:t>Motivations à consommer</a:t>
            </a:r>
          </a:p>
        </p:txBody>
      </p:sp>
      <p:sp>
        <p:nvSpPr>
          <p:cNvPr id="45059" name="Espace réservé du texte 2"/>
          <p:cNvSpPr>
            <a:spLocks noGrp="1"/>
          </p:cNvSpPr>
          <p:nvPr>
            <p:ph type="body" idx="1"/>
          </p:nvPr>
        </p:nvSpPr>
        <p:spPr>
          <a:xfrm>
            <a:off x="2246313" y="2906714"/>
            <a:ext cx="7772400" cy="1500187"/>
          </a:xfrm>
        </p:spPr>
        <p:txBody>
          <a:bodyPr/>
          <a:lstStyle/>
          <a:p>
            <a:endParaRPr lang="fr-FR" altLang="fr-FR"/>
          </a:p>
        </p:txBody>
      </p:sp>
    </p:spTree>
    <p:extLst>
      <p:ext uri="{BB962C8B-B14F-4D97-AF65-F5344CB8AC3E}">
        <p14:creationId xmlns:p14="http://schemas.microsoft.com/office/powerpoint/2010/main" val="574913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919738" y="188641"/>
            <a:ext cx="5748263" cy="944563"/>
          </a:xfrm>
        </p:spPr>
        <p:txBody>
          <a:bodyPr>
            <a:normAutofit fontScale="90000"/>
          </a:bodyPr>
          <a:lstStyle/>
          <a:p>
            <a:r>
              <a:rPr lang="fr-FR" altLang="fr-FR" sz="4000" dirty="0"/>
              <a:t>Motivations à la consommation</a:t>
            </a:r>
          </a:p>
        </p:txBody>
      </p:sp>
      <p:sp>
        <p:nvSpPr>
          <p:cNvPr id="46083" name="Rectangle 3"/>
          <p:cNvSpPr>
            <a:spLocks noGrp="1" noChangeArrowheads="1"/>
          </p:cNvSpPr>
          <p:nvPr>
            <p:ph sz="quarter" idx="1"/>
          </p:nvPr>
        </p:nvSpPr>
        <p:spPr>
          <a:xfrm>
            <a:off x="1952625" y="2286000"/>
            <a:ext cx="7920038" cy="3429000"/>
          </a:xfrm>
        </p:spPr>
        <p:txBody>
          <a:bodyPr/>
          <a:lstStyle/>
          <a:p>
            <a:pPr marL="12700" indent="0">
              <a:buFont typeface="Wingdings" panose="05000000000000000000" pitchFamily="2" charset="2"/>
              <a:buChar char="ü"/>
            </a:pPr>
            <a:r>
              <a:rPr lang="fr-FR" altLang="fr-FR" sz="3000"/>
              <a:t>Modification de l’état de conscience+++</a:t>
            </a:r>
          </a:p>
          <a:p>
            <a:pPr marL="12700" indent="0">
              <a:buFont typeface="Wingdings" panose="05000000000000000000" pitchFamily="2" charset="2"/>
              <a:buChar char="ü"/>
            </a:pPr>
            <a:endParaRPr lang="fr-FR" altLang="fr-FR" sz="3000"/>
          </a:p>
          <a:p>
            <a:pPr marL="12700" indent="0">
              <a:buFont typeface="Wingdings" panose="05000000000000000000" pitchFamily="2" charset="2"/>
              <a:buChar char="ü"/>
            </a:pPr>
            <a:r>
              <a:rPr lang="fr-FR" altLang="fr-FR" sz="3000"/>
              <a:t>Amélioration des performances ++</a:t>
            </a:r>
          </a:p>
          <a:p>
            <a:pPr marL="12700" indent="0">
              <a:buFont typeface="Wingdings" panose="05000000000000000000" pitchFamily="2" charset="2"/>
              <a:buChar char="ü"/>
            </a:pPr>
            <a:endParaRPr lang="fr-FR" altLang="fr-FR" sz="3000"/>
          </a:p>
          <a:p>
            <a:pPr marL="12700" indent="0">
              <a:buFont typeface="Wingdings" panose="05000000000000000000" pitchFamily="2" charset="2"/>
              <a:buChar char="ü"/>
            </a:pPr>
            <a:r>
              <a:rPr lang="fr-FR" altLang="fr-FR" sz="3000"/>
              <a:t>Auto-médication +</a:t>
            </a:r>
          </a:p>
        </p:txBody>
      </p:sp>
    </p:spTree>
    <p:extLst>
      <p:ext uri="{BB962C8B-B14F-4D97-AF65-F5344CB8AC3E}">
        <p14:creationId xmlns:p14="http://schemas.microsoft.com/office/powerpoint/2010/main" val="219586296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46313" y="4406901"/>
            <a:ext cx="7772400" cy="1362075"/>
          </a:xfrm>
        </p:spPr>
        <p:txBody>
          <a:bodyPr/>
          <a:lstStyle/>
          <a:p>
            <a:pPr>
              <a:defRPr/>
            </a:pPr>
            <a:r>
              <a:rPr lang="fr-FR" dirty="0"/>
              <a:t>motivations</a:t>
            </a:r>
          </a:p>
        </p:txBody>
      </p:sp>
      <p:sp>
        <p:nvSpPr>
          <p:cNvPr id="47107" name="Espace réservé du texte 2"/>
          <p:cNvSpPr>
            <a:spLocks noGrp="1"/>
          </p:cNvSpPr>
          <p:nvPr>
            <p:ph type="body" idx="1"/>
          </p:nvPr>
        </p:nvSpPr>
        <p:spPr>
          <a:xfrm>
            <a:off x="2246313" y="2906714"/>
            <a:ext cx="7772400" cy="1500187"/>
          </a:xfrm>
        </p:spPr>
        <p:txBody>
          <a:bodyPr/>
          <a:lstStyle/>
          <a:p>
            <a:r>
              <a:rPr lang="fr-FR" altLang="fr-FR"/>
              <a:t>En pratique</a:t>
            </a:r>
          </a:p>
        </p:txBody>
      </p:sp>
    </p:spTree>
    <p:extLst>
      <p:ext uri="{BB962C8B-B14F-4D97-AF65-F5344CB8AC3E}">
        <p14:creationId xmlns:p14="http://schemas.microsoft.com/office/powerpoint/2010/main" val="1658000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idx="4294967295"/>
          </p:nvPr>
        </p:nvSpPr>
        <p:spPr>
          <a:xfrm>
            <a:off x="3881438" y="214314"/>
            <a:ext cx="5643562" cy="1285875"/>
          </a:xfrm>
        </p:spPr>
        <p:txBody>
          <a:bodyPr/>
          <a:lstStyle/>
          <a:p>
            <a:r>
              <a:rPr lang="en-US" altLang="fr-FR" sz="4800"/>
              <a:t>Les motivations</a:t>
            </a:r>
            <a:endParaRPr lang="en-US" altLang="fr-FR" sz="3200"/>
          </a:p>
        </p:txBody>
      </p:sp>
      <p:sp>
        <p:nvSpPr>
          <p:cNvPr id="48131" name="Rectangle 3"/>
          <p:cNvSpPr>
            <a:spLocks noChangeArrowheads="1"/>
          </p:cNvSpPr>
          <p:nvPr/>
        </p:nvSpPr>
        <p:spPr bwMode="auto">
          <a:xfrm>
            <a:off x="1309687" y="1714500"/>
            <a:ext cx="2314576"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fr-FR" sz="2800" b="1">
                <a:solidFill>
                  <a:srgbClr val="0070C0"/>
                </a:solidFill>
                <a:cs typeface="Times New Roman" panose="02020603050405020304" pitchFamily="18" charset="0"/>
              </a:rPr>
              <a:t>Pour se sentir bien</a:t>
            </a:r>
            <a:endParaRPr lang="en-US" altLang="fr-FR" sz="2800">
              <a:solidFill>
                <a:srgbClr val="0070C0"/>
              </a:solidFill>
              <a:cs typeface="Times New Roman" panose="02020603050405020304" pitchFamily="18" charset="0"/>
            </a:endParaRPr>
          </a:p>
          <a:p>
            <a:pPr algn="ctr" eaLnBrk="1" hangingPunct="1"/>
            <a:endParaRPr lang="en-US" altLang="fr-FR">
              <a:solidFill>
                <a:srgbClr val="0070C0"/>
              </a:solidFill>
              <a:cs typeface="Times New Roman" panose="02020603050405020304" pitchFamily="18" charset="0"/>
            </a:endParaRPr>
          </a:p>
          <a:p>
            <a:pPr algn="ctr" eaLnBrk="1" hangingPunct="1"/>
            <a:r>
              <a:rPr lang="en-US" altLang="fr-FR">
                <a:solidFill>
                  <a:srgbClr val="0070C0"/>
                </a:solidFill>
                <a:cs typeface="Times New Roman" panose="02020603050405020304" pitchFamily="18" charset="0"/>
              </a:rPr>
              <a:t>Pour avoir des nouveautés:</a:t>
            </a:r>
          </a:p>
          <a:p>
            <a:pPr algn="ctr" eaLnBrk="1" hangingPunct="1"/>
            <a:endParaRPr lang="en-US" altLang="fr-FR">
              <a:solidFill>
                <a:srgbClr val="0070C0"/>
              </a:solidFill>
              <a:cs typeface="Times New Roman" panose="02020603050405020304" pitchFamily="18" charset="0"/>
            </a:endParaRPr>
          </a:p>
          <a:p>
            <a:pPr algn="r" eaLnBrk="1" hangingPunct="1">
              <a:buFont typeface="Arial" panose="020B0604020202020204" pitchFamily="34" charset="0"/>
              <a:buChar char="•"/>
            </a:pPr>
            <a:r>
              <a:rPr lang="en-US" altLang="fr-FR">
                <a:solidFill>
                  <a:srgbClr val="0070C0"/>
                </a:solidFill>
                <a:cs typeface="Times New Roman" panose="02020603050405020304" pitchFamily="18" charset="0"/>
              </a:rPr>
              <a:t>sentiments</a:t>
            </a:r>
          </a:p>
          <a:p>
            <a:pPr algn="r" eaLnBrk="1" hangingPunct="1">
              <a:buFont typeface="Arial" panose="020B0604020202020204" pitchFamily="34" charset="0"/>
              <a:buChar char="•"/>
            </a:pPr>
            <a:r>
              <a:rPr lang="en-US" altLang="fr-FR">
                <a:solidFill>
                  <a:srgbClr val="0070C0"/>
                </a:solidFill>
                <a:cs typeface="Times New Roman" panose="02020603050405020304" pitchFamily="18" charset="0"/>
              </a:rPr>
              <a:t>sensations</a:t>
            </a:r>
          </a:p>
          <a:p>
            <a:pPr algn="r" eaLnBrk="1" hangingPunct="1">
              <a:buFont typeface="Arial" panose="020B0604020202020204" pitchFamily="34" charset="0"/>
              <a:buChar char="•"/>
            </a:pPr>
            <a:r>
              <a:rPr lang="en-US" altLang="fr-FR">
                <a:solidFill>
                  <a:srgbClr val="0070C0"/>
                </a:solidFill>
                <a:cs typeface="Times New Roman" panose="02020603050405020304" pitchFamily="18" charset="0"/>
              </a:rPr>
              <a:t>experiences</a:t>
            </a:r>
          </a:p>
          <a:p>
            <a:pPr algn="ctr" eaLnBrk="1" hangingPunct="1"/>
            <a:endParaRPr lang="en-US" altLang="fr-FR">
              <a:solidFill>
                <a:srgbClr val="0070C0"/>
              </a:solidFill>
              <a:cs typeface="Times New Roman" panose="02020603050405020304" pitchFamily="18" charset="0"/>
            </a:endParaRPr>
          </a:p>
          <a:p>
            <a:pPr algn="ctr" eaLnBrk="1" hangingPunct="1"/>
            <a:r>
              <a:rPr lang="en-US" altLang="fr-FR">
                <a:solidFill>
                  <a:srgbClr val="0070C0"/>
                </a:solidFill>
                <a:cs typeface="Times New Roman" panose="02020603050405020304" pitchFamily="18" charset="0"/>
              </a:rPr>
              <a:t>et</a:t>
            </a:r>
          </a:p>
          <a:p>
            <a:pPr algn="ctr" eaLnBrk="1" hangingPunct="1"/>
            <a:r>
              <a:rPr lang="en-US" altLang="fr-FR">
                <a:solidFill>
                  <a:srgbClr val="0070C0"/>
                </a:solidFill>
                <a:cs typeface="Times New Roman" panose="02020603050405020304" pitchFamily="18" charset="0"/>
              </a:rPr>
              <a:t>Pour les protéger</a:t>
            </a:r>
          </a:p>
          <a:p>
            <a:pPr algn="r" eaLnBrk="1" hangingPunct="1"/>
            <a:r>
              <a:rPr lang="en-US" altLang="fr-FR" sz="3200">
                <a:solidFill>
                  <a:schemeClr val="tx2"/>
                </a:solidFill>
                <a:cs typeface="Times New Roman" panose="02020603050405020304" pitchFamily="18" charset="0"/>
              </a:rPr>
              <a:t> </a:t>
            </a:r>
          </a:p>
        </p:txBody>
      </p:sp>
      <p:sp>
        <p:nvSpPr>
          <p:cNvPr id="48132" name="Rectangle 4"/>
          <p:cNvSpPr>
            <a:spLocks noChangeArrowheads="1"/>
          </p:cNvSpPr>
          <p:nvPr/>
        </p:nvSpPr>
        <p:spPr bwMode="auto">
          <a:xfrm>
            <a:off x="8382000" y="1500189"/>
            <a:ext cx="22860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fr-FR" sz="2800" b="1">
                <a:solidFill>
                  <a:srgbClr val="0070C0"/>
                </a:solidFill>
                <a:cs typeface="Times New Roman" panose="02020603050405020304" pitchFamily="18" charset="0"/>
              </a:rPr>
              <a:t>Pour se sentir mieux</a:t>
            </a:r>
          </a:p>
          <a:p>
            <a:pPr eaLnBrk="1" hangingPunct="1"/>
            <a:endParaRPr lang="en-US" altLang="fr-FR">
              <a:solidFill>
                <a:srgbClr val="0070C0"/>
              </a:solidFill>
              <a:cs typeface="Times New Roman" panose="02020603050405020304" pitchFamily="18" charset="0"/>
            </a:endParaRPr>
          </a:p>
          <a:p>
            <a:pPr eaLnBrk="1" hangingPunct="1"/>
            <a:r>
              <a:rPr lang="en-US" altLang="fr-FR">
                <a:solidFill>
                  <a:srgbClr val="0070C0"/>
                </a:solidFill>
                <a:cs typeface="Times New Roman" panose="02020603050405020304" pitchFamily="18" charset="0"/>
              </a:rPr>
              <a:t>Pour diminuer :</a:t>
            </a:r>
          </a:p>
          <a:p>
            <a:pPr eaLnBrk="1" hangingPunct="1"/>
            <a:endParaRPr lang="en-US" altLang="fr-FR">
              <a:solidFill>
                <a:srgbClr val="0070C0"/>
              </a:solidFill>
              <a:cs typeface="Times New Roman" panose="02020603050405020304" pitchFamily="18" charset="0"/>
            </a:endParaRPr>
          </a:p>
          <a:p>
            <a:pPr eaLnBrk="1" hangingPunct="1">
              <a:buFont typeface="Arial" panose="020B0604020202020204" pitchFamily="34" charset="0"/>
              <a:buChar char="•"/>
            </a:pPr>
            <a:r>
              <a:rPr lang="en-US" altLang="fr-FR">
                <a:solidFill>
                  <a:srgbClr val="0070C0"/>
                </a:solidFill>
                <a:cs typeface="Times New Roman" panose="02020603050405020304" pitchFamily="18" charset="0"/>
              </a:rPr>
              <a:t>anxiété</a:t>
            </a:r>
          </a:p>
          <a:p>
            <a:pPr eaLnBrk="1" hangingPunct="1">
              <a:buFont typeface="Arial" panose="020B0604020202020204" pitchFamily="34" charset="0"/>
              <a:buChar char="•"/>
            </a:pPr>
            <a:r>
              <a:rPr lang="en-US" altLang="fr-FR">
                <a:solidFill>
                  <a:srgbClr val="0070C0"/>
                </a:solidFill>
                <a:cs typeface="Times New Roman" panose="02020603050405020304" pitchFamily="18" charset="0"/>
              </a:rPr>
              <a:t>inquiétudes</a:t>
            </a:r>
          </a:p>
          <a:p>
            <a:pPr eaLnBrk="1" hangingPunct="1">
              <a:buFont typeface="Arial" panose="020B0604020202020204" pitchFamily="34" charset="0"/>
              <a:buChar char="•"/>
            </a:pPr>
            <a:r>
              <a:rPr lang="en-US" altLang="fr-FR">
                <a:solidFill>
                  <a:srgbClr val="0070C0"/>
                </a:solidFill>
                <a:cs typeface="Times New Roman" panose="02020603050405020304" pitchFamily="18" charset="0"/>
              </a:rPr>
              <a:t>peurs</a:t>
            </a:r>
          </a:p>
          <a:p>
            <a:pPr eaLnBrk="1" hangingPunct="1">
              <a:buFont typeface="Arial" panose="020B0604020202020204" pitchFamily="34" charset="0"/>
              <a:buChar char="•"/>
            </a:pPr>
            <a:r>
              <a:rPr lang="en-US" altLang="fr-FR">
                <a:solidFill>
                  <a:srgbClr val="0070C0"/>
                </a:solidFill>
                <a:cs typeface="Times New Roman" panose="02020603050405020304" pitchFamily="18" charset="0"/>
              </a:rPr>
              <a:t>dépression</a:t>
            </a:r>
          </a:p>
          <a:p>
            <a:pPr eaLnBrk="1" hangingPunct="1">
              <a:buFont typeface="Arial" panose="020B0604020202020204" pitchFamily="34" charset="0"/>
              <a:buChar char="•"/>
            </a:pPr>
            <a:r>
              <a:rPr lang="en-US" altLang="fr-FR">
                <a:solidFill>
                  <a:srgbClr val="0070C0"/>
                </a:solidFill>
                <a:cs typeface="Times New Roman" panose="02020603050405020304" pitchFamily="18" charset="0"/>
              </a:rPr>
              <a:t>morosité</a:t>
            </a:r>
          </a:p>
          <a:p>
            <a:pPr eaLnBrk="1" hangingPunct="1"/>
            <a:r>
              <a:rPr lang="en-US" altLang="fr-FR" sz="3200">
                <a:solidFill>
                  <a:srgbClr val="0070C0"/>
                </a:solidFill>
                <a:cs typeface="Times New Roman" panose="02020603050405020304" pitchFamily="18" charset="0"/>
              </a:rPr>
              <a:t> </a:t>
            </a:r>
            <a:br>
              <a:rPr lang="en-US" altLang="fr-FR" sz="3200">
                <a:solidFill>
                  <a:schemeClr val="tx2"/>
                </a:solidFill>
                <a:cs typeface="Times New Roman" panose="02020603050405020304" pitchFamily="18" charset="0"/>
              </a:rPr>
            </a:br>
            <a:endParaRPr lang="en-US" altLang="fr-FR" sz="3200">
              <a:solidFill>
                <a:schemeClr val="tx2"/>
              </a:solidFill>
              <a:cs typeface="Times New Roman" panose="02020603050405020304" pitchFamily="18" charset="0"/>
            </a:endParaRPr>
          </a:p>
        </p:txBody>
      </p:sp>
      <p:pic>
        <p:nvPicPr>
          <p:cNvPr id="48133" name="Picture 5" descr="why picture on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563" y="2786064"/>
            <a:ext cx="4684712"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33261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46313" y="4406901"/>
            <a:ext cx="7772400" cy="1362075"/>
          </a:xfrm>
        </p:spPr>
        <p:txBody>
          <a:bodyPr/>
          <a:lstStyle/>
          <a:p>
            <a:pPr>
              <a:defRPr/>
            </a:pPr>
            <a:r>
              <a:rPr lang="fr-FR" dirty="0"/>
              <a:t>Les modes d’usage</a:t>
            </a:r>
          </a:p>
        </p:txBody>
      </p:sp>
      <p:sp>
        <p:nvSpPr>
          <p:cNvPr id="64515" name="Espace réservé du texte 2"/>
          <p:cNvSpPr>
            <a:spLocks noGrp="1"/>
          </p:cNvSpPr>
          <p:nvPr>
            <p:ph type="body" idx="1"/>
          </p:nvPr>
        </p:nvSpPr>
        <p:spPr>
          <a:xfrm>
            <a:off x="2246313" y="2906714"/>
            <a:ext cx="7772400" cy="1500187"/>
          </a:xfrm>
        </p:spPr>
        <p:txBody>
          <a:bodyPr/>
          <a:lstStyle/>
          <a:p>
            <a:r>
              <a:rPr lang="fr-FR" altLang="fr-FR"/>
              <a:t>Dynamique des consommations</a:t>
            </a:r>
          </a:p>
        </p:txBody>
      </p:sp>
    </p:spTree>
    <p:extLst>
      <p:ext uri="{BB962C8B-B14F-4D97-AF65-F5344CB8AC3E}">
        <p14:creationId xmlns:p14="http://schemas.microsoft.com/office/powerpoint/2010/main" val="5980483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Brain-Nicolas Bonnet-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36855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a:t>Classifications</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19557532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4000" b="1" cap="all" dirty="0">
                <a:solidFill>
                  <a:schemeClr val="bg1"/>
                </a:solidFill>
                <a:latin typeface="+mn-lt"/>
              </a:rPr>
              <a:t>1. </a:t>
            </a:r>
            <a:r>
              <a:rPr lang="fr-FR" sz="3600" b="1" cap="all" dirty="0">
                <a:solidFill>
                  <a:schemeClr val="bg1"/>
                </a:solidFill>
                <a:latin typeface="+mn-lt"/>
              </a:rPr>
              <a:t>Les substances psychoactives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pic>
        <p:nvPicPr>
          <p:cNvPr id="4" name="Picture 3">
            <a:extLst>
              <a:ext uri="{FF2B5EF4-FFF2-40B4-BE49-F238E27FC236}">
                <a16:creationId xmlns:a16="http://schemas.microsoft.com/office/drawing/2014/main" id="{1AAEE0DC-7E18-2149-B4C5-13620D4694BA}"/>
              </a:ext>
            </a:extLst>
          </p:cNvPr>
          <p:cNvPicPr>
            <a:picLocks noChangeAspect="1"/>
          </p:cNvPicPr>
          <p:nvPr/>
        </p:nvPicPr>
        <p:blipFill>
          <a:blip r:embed="rId2"/>
          <a:stretch>
            <a:fillRect/>
          </a:stretch>
        </p:blipFill>
        <p:spPr>
          <a:xfrm>
            <a:off x="1288773" y="2909106"/>
            <a:ext cx="3279915" cy="2459936"/>
          </a:xfrm>
          <a:prstGeom prst="rect">
            <a:avLst/>
          </a:prstGeom>
        </p:spPr>
      </p:pic>
      <p:sp>
        <p:nvSpPr>
          <p:cNvPr id="6" name="Rectangle 5">
            <a:extLst>
              <a:ext uri="{FF2B5EF4-FFF2-40B4-BE49-F238E27FC236}">
                <a16:creationId xmlns:a16="http://schemas.microsoft.com/office/drawing/2014/main" id="{AA7E9014-F856-CE4F-A277-F2A226937F9D}"/>
              </a:ext>
            </a:extLst>
          </p:cNvPr>
          <p:cNvSpPr/>
          <p:nvPr/>
        </p:nvSpPr>
        <p:spPr>
          <a:xfrm>
            <a:off x="661519" y="1857474"/>
            <a:ext cx="10458765" cy="553998"/>
          </a:xfrm>
          <a:prstGeom prst="rect">
            <a:avLst/>
          </a:prstGeom>
        </p:spPr>
        <p:txBody>
          <a:bodyPr wrap="square">
            <a:spAutoFit/>
          </a:bodyPr>
          <a:lstStyle/>
          <a:p>
            <a:pPr>
              <a:spcBef>
                <a:spcPts val="1600"/>
              </a:spcBef>
              <a:spcAft>
                <a:spcPts val="1200"/>
              </a:spcAft>
            </a:pPr>
            <a:r>
              <a:rPr lang="fr-FR" sz="3000" b="1" dirty="0">
                <a:solidFill>
                  <a:srgbClr val="00354D"/>
                </a:solidFill>
              </a:rPr>
              <a:t>Classification selon les facteurs de dangerosité</a:t>
            </a:r>
          </a:p>
        </p:txBody>
      </p:sp>
      <p:sp>
        <p:nvSpPr>
          <p:cNvPr id="3" name="Espace réservé du numéro de diapositive 2">
            <a:extLst>
              <a:ext uri="{FF2B5EF4-FFF2-40B4-BE49-F238E27FC236}">
                <a16:creationId xmlns:a16="http://schemas.microsoft.com/office/drawing/2014/main" id="{4C9284BB-F231-4784-2A15-AD8EB358E08A}"/>
              </a:ext>
            </a:extLst>
          </p:cNvPr>
          <p:cNvSpPr>
            <a:spLocks noGrp="1"/>
          </p:cNvSpPr>
          <p:nvPr>
            <p:ph type="sldNum" sz="quarter" idx="12"/>
          </p:nvPr>
        </p:nvSpPr>
        <p:spPr/>
        <p:txBody>
          <a:bodyPr/>
          <a:lstStyle/>
          <a:p>
            <a:fld id="{5530D0DC-CD4E-4C8A-B400-1BEAD0156FC1}" type="slidenum">
              <a:rPr lang="fr-FR" smtClean="0"/>
              <a:t>49</a:t>
            </a:fld>
            <a:endParaRPr lang="fr-FR" dirty="0"/>
          </a:p>
        </p:txBody>
      </p:sp>
      <p:sp>
        <p:nvSpPr>
          <p:cNvPr id="9" name="ZoneTexte 8">
            <a:extLst>
              <a:ext uri="{FF2B5EF4-FFF2-40B4-BE49-F238E27FC236}">
                <a16:creationId xmlns:a16="http://schemas.microsoft.com/office/drawing/2014/main" id="{B11D7B32-94A5-D33C-5D5E-31EBBDE25DE0}"/>
              </a:ext>
            </a:extLst>
          </p:cNvPr>
          <p:cNvSpPr txBox="1"/>
          <p:nvPr/>
        </p:nvSpPr>
        <p:spPr>
          <a:xfrm>
            <a:off x="5342368" y="3289860"/>
            <a:ext cx="6272982" cy="1754326"/>
          </a:xfrm>
          <a:prstGeom prst="rect">
            <a:avLst/>
          </a:prstGeom>
          <a:noFill/>
          <a:ln>
            <a:solidFill>
              <a:srgbClr val="115E7A"/>
            </a:solidFill>
          </a:ln>
        </p:spPr>
        <p:txBody>
          <a:bodyPr wrap="square" rtlCol="0">
            <a:spAutoFit/>
          </a:bodyPr>
          <a:lstStyle/>
          <a:p>
            <a:r>
              <a:rPr lang="fr-FR" sz="3600" dirty="0">
                <a:solidFill>
                  <a:srgbClr val="00354D"/>
                </a:solidFill>
              </a:rPr>
              <a:t>Selon vous, pour évaluer la dangerosité d’un produit, sur quels critères peut-on se baser ?</a:t>
            </a:r>
          </a:p>
        </p:txBody>
      </p:sp>
    </p:spTree>
    <p:extLst>
      <p:ext uri="{BB962C8B-B14F-4D97-AF65-F5344CB8AC3E}">
        <p14:creationId xmlns:p14="http://schemas.microsoft.com/office/powerpoint/2010/main" val="3575131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A67BEB-2014-C30B-C1F0-1F638E4CB8C4}"/>
              </a:ext>
            </a:extLst>
          </p:cNvPr>
          <p:cNvSpPr>
            <a:spLocks noGrp="1"/>
          </p:cNvSpPr>
          <p:nvPr>
            <p:ph type="title"/>
          </p:nvPr>
        </p:nvSpPr>
        <p:spPr/>
        <p:txBody>
          <a:bodyPr/>
          <a:lstStyle/>
          <a:p>
            <a:r>
              <a:rPr lang="fr-FR" dirty="0"/>
              <a:t> </a:t>
            </a:r>
          </a:p>
        </p:txBody>
      </p:sp>
      <p:sp>
        <p:nvSpPr>
          <p:cNvPr id="3" name="Espace réservé du contenu 2">
            <a:extLst>
              <a:ext uri="{FF2B5EF4-FFF2-40B4-BE49-F238E27FC236}">
                <a16:creationId xmlns:a16="http://schemas.microsoft.com/office/drawing/2014/main" id="{BC416A33-5203-7442-CD31-955A44F66921}"/>
              </a:ext>
            </a:extLst>
          </p:cNvPr>
          <p:cNvSpPr>
            <a:spLocks noGrp="1"/>
          </p:cNvSpPr>
          <p:nvPr>
            <p:ph idx="1"/>
          </p:nvPr>
        </p:nvSpPr>
        <p:spPr>
          <a:xfrm>
            <a:off x="496957" y="626165"/>
            <a:ext cx="10856843" cy="5550798"/>
          </a:xfrm>
        </p:spPr>
        <p:txBody>
          <a:bodyPr>
            <a:normAutofit fontScale="85000" lnSpcReduction="20000"/>
          </a:bodyPr>
          <a:lstStyle/>
          <a:p>
            <a:r>
              <a:rPr lang="fr-FR" dirty="0"/>
              <a:t>Le plan national de mobilisation contre les addictions 2018-2022 parle de "prévention tout au long de la vie".</a:t>
            </a:r>
          </a:p>
          <a:p>
            <a:pPr lvl="1"/>
            <a:r>
              <a:rPr lang="fr-FR" dirty="0"/>
              <a:t>donne comme axe prioritaire "la protection de l’enfant à naître de l’exposition aux substances psychoactives pendant la grossesse et l’amélioration des prises en charges". </a:t>
            </a:r>
            <a:br>
              <a:rPr lang="fr-FR" dirty="0"/>
            </a:br>
            <a:endParaRPr lang="fr-FR" dirty="0"/>
          </a:p>
          <a:p>
            <a:r>
              <a:rPr lang="fr-FR" dirty="0"/>
              <a:t>De plus, face au constat des risques et des dommages liés aux usages principalement d’alcool, de tabac et de cannabis durant la grossesse, les pouvoirs publics soutiennent une révision des stratégies d’information à l’égard des femmes enceintes et des jeunes parents. </a:t>
            </a:r>
            <a:br>
              <a:rPr lang="fr-FR" dirty="0"/>
            </a:br>
            <a:endParaRPr lang="fr-FR" dirty="0"/>
          </a:p>
          <a:p>
            <a:r>
              <a:rPr lang="fr-FR" dirty="0"/>
              <a:t>Dans ce contexte, les professionnels de PMI et de CPEF sont identifiés comme un relais essentiel à la diffusion d’un message de prévention mais aussi au repérage précoce des consommations à risque et à l’avance de la parole. </a:t>
            </a:r>
            <a:br>
              <a:rPr lang="fr-FR" dirty="0"/>
            </a:br>
            <a:br>
              <a:rPr lang="fr-FR" dirty="0"/>
            </a:br>
            <a:r>
              <a:rPr lang="fr-FR" dirty="0"/>
              <a:t>Afin de répondre à ces objectifs, le Conseil départemental à fait appel à l'IREMA pour offrir à ces professionnels une formation sur le thème </a:t>
            </a:r>
          </a:p>
          <a:p>
            <a:pPr lvl="1"/>
            <a:r>
              <a:rPr lang="fr-FR" dirty="0"/>
              <a:t>"Les addictions liées aux substances psychoactives - Faciliter le repérage des consommations à risque chez les personnes accueillies ou accompagnées en PMI et CPEF". </a:t>
            </a:r>
            <a:br>
              <a:rPr lang="fr-FR" dirty="0"/>
            </a:br>
            <a:endParaRPr lang="fr-FR" dirty="0"/>
          </a:p>
          <a:p>
            <a:endParaRPr lang="fr-FR" dirty="0"/>
          </a:p>
        </p:txBody>
      </p:sp>
      <p:sp>
        <p:nvSpPr>
          <p:cNvPr id="4" name="Espace réservé du pied de page 3">
            <a:extLst>
              <a:ext uri="{FF2B5EF4-FFF2-40B4-BE49-F238E27FC236}">
                <a16:creationId xmlns:a16="http://schemas.microsoft.com/office/drawing/2014/main" id="{01747D3F-B615-4923-BB97-0158A00EC5DC}"/>
              </a:ext>
            </a:extLst>
          </p:cNvPr>
          <p:cNvSpPr>
            <a:spLocks noGrp="1"/>
          </p:cNvSpPr>
          <p:nvPr>
            <p:ph type="ftr" sz="quarter" idx="11"/>
          </p:nvPr>
        </p:nvSpPr>
        <p:spPr/>
        <p:txBody>
          <a:bodyPr/>
          <a:lstStyle/>
          <a:p>
            <a:r>
              <a:rPr lang="fr-FR"/>
              <a:t>IREMA – CD 94 – PMI – CPEF – Les addictions liées aux substances psychoactives</a:t>
            </a:r>
            <a:endParaRPr lang="fr-FR" dirty="0"/>
          </a:p>
        </p:txBody>
      </p:sp>
      <p:sp>
        <p:nvSpPr>
          <p:cNvPr id="5" name="Espace réservé du numéro de diapositive 4">
            <a:extLst>
              <a:ext uri="{FF2B5EF4-FFF2-40B4-BE49-F238E27FC236}">
                <a16:creationId xmlns:a16="http://schemas.microsoft.com/office/drawing/2014/main" id="{3A7D1A2B-7095-FC2A-6431-70984CA576EA}"/>
              </a:ext>
            </a:extLst>
          </p:cNvPr>
          <p:cNvSpPr>
            <a:spLocks noGrp="1"/>
          </p:cNvSpPr>
          <p:nvPr>
            <p:ph type="sldNum" sz="quarter" idx="12"/>
          </p:nvPr>
        </p:nvSpPr>
        <p:spPr/>
        <p:txBody>
          <a:bodyPr/>
          <a:lstStyle/>
          <a:p>
            <a:fld id="{5530D0DC-CD4E-4C8A-B400-1BEAD0156FC1}" type="slidenum">
              <a:rPr lang="fr-FR" smtClean="0"/>
              <a:t>5</a:t>
            </a:fld>
            <a:endParaRPr lang="fr-FR" dirty="0"/>
          </a:p>
        </p:txBody>
      </p:sp>
    </p:spTree>
    <p:extLst>
      <p:ext uri="{BB962C8B-B14F-4D97-AF65-F5344CB8AC3E}">
        <p14:creationId xmlns:p14="http://schemas.microsoft.com/office/powerpoint/2010/main" val="6926213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4000" b="1" cap="all" dirty="0">
                <a:solidFill>
                  <a:schemeClr val="bg1"/>
                </a:solidFill>
                <a:latin typeface="+mn-lt"/>
              </a:rPr>
              <a:t>1. </a:t>
            </a:r>
            <a:r>
              <a:rPr lang="fr-FR" sz="3600" b="1" cap="all" dirty="0">
                <a:solidFill>
                  <a:schemeClr val="bg1"/>
                </a:solidFill>
                <a:latin typeface="+mn-lt"/>
              </a:rPr>
              <a:t>Les substances psychoactives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652439" y="1885363"/>
            <a:ext cx="10887122" cy="3988585"/>
          </a:xfrm>
        </p:spPr>
        <p:txBody>
          <a:bodyPr>
            <a:normAutofit fontScale="92500"/>
          </a:bodyPr>
          <a:lstStyle/>
          <a:p>
            <a:pPr marL="0" indent="0">
              <a:spcBef>
                <a:spcPts val="1600"/>
              </a:spcBef>
              <a:spcAft>
                <a:spcPts val="1200"/>
              </a:spcAft>
              <a:buNone/>
            </a:pPr>
            <a:r>
              <a:rPr lang="fr-FR" sz="3000" b="1" dirty="0">
                <a:solidFill>
                  <a:srgbClr val="00354D"/>
                </a:solidFill>
              </a:rPr>
              <a:t>Classification selon les facteurs de dangerosité (2)</a:t>
            </a:r>
          </a:p>
          <a:p>
            <a:pPr>
              <a:lnSpc>
                <a:spcPct val="120000"/>
              </a:lnSpc>
              <a:spcBef>
                <a:spcPts val="1200"/>
              </a:spcBef>
              <a:buFont typeface="Wingdings" pitchFamily="2" charset="2"/>
              <a:buChar char="§"/>
            </a:pPr>
            <a:r>
              <a:rPr lang="fr-FR" sz="1800" dirty="0">
                <a:solidFill>
                  <a:srgbClr val="00354D"/>
                </a:solidFill>
              </a:rPr>
              <a:t>Le rapport Roques, commandé par Bernard Kouchner, secrétaire d’Etat à la santé, en 1998.</a:t>
            </a:r>
          </a:p>
          <a:p>
            <a:pPr>
              <a:lnSpc>
                <a:spcPct val="120000"/>
              </a:lnSpc>
              <a:spcBef>
                <a:spcPts val="1200"/>
              </a:spcBef>
              <a:buFont typeface="Wingdings" pitchFamily="2" charset="2"/>
              <a:buChar char="§"/>
            </a:pPr>
            <a:r>
              <a:rPr lang="fr-FR" sz="1800" dirty="0">
                <a:solidFill>
                  <a:srgbClr val="00354D"/>
                </a:solidFill>
              </a:rPr>
              <a:t>Ce rapport questionne 5 critères :</a:t>
            </a:r>
            <a:endParaRPr lang="fr-FR" sz="1600" dirty="0">
              <a:solidFill>
                <a:srgbClr val="00354D"/>
              </a:solidFill>
            </a:endParaRPr>
          </a:p>
          <a:p>
            <a:pPr lvl="1">
              <a:lnSpc>
                <a:spcPct val="70000"/>
              </a:lnSpc>
              <a:spcBef>
                <a:spcPts val="600"/>
              </a:spcBef>
              <a:buFont typeface="Wingdings" pitchFamily="2" charset="2"/>
              <a:buChar char="§"/>
            </a:pPr>
            <a:r>
              <a:rPr lang="fr-FR" sz="1600" dirty="0">
                <a:solidFill>
                  <a:srgbClr val="00354D"/>
                </a:solidFill>
              </a:rPr>
              <a:t>Dépendance physique</a:t>
            </a:r>
          </a:p>
          <a:p>
            <a:pPr lvl="1">
              <a:lnSpc>
                <a:spcPct val="70000"/>
              </a:lnSpc>
              <a:spcBef>
                <a:spcPts val="600"/>
              </a:spcBef>
              <a:buFont typeface="Wingdings" pitchFamily="2" charset="2"/>
              <a:buChar char="§"/>
            </a:pPr>
            <a:r>
              <a:rPr lang="fr-FR" sz="1600" dirty="0">
                <a:solidFill>
                  <a:srgbClr val="00354D"/>
                </a:solidFill>
              </a:rPr>
              <a:t>Dépendance psychique</a:t>
            </a:r>
          </a:p>
          <a:p>
            <a:pPr lvl="1">
              <a:lnSpc>
                <a:spcPct val="70000"/>
              </a:lnSpc>
              <a:spcBef>
                <a:spcPts val="600"/>
              </a:spcBef>
              <a:buFont typeface="Wingdings" pitchFamily="2" charset="2"/>
              <a:buChar char="§"/>
            </a:pPr>
            <a:r>
              <a:rPr lang="fr-FR" sz="1600" dirty="0">
                <a:solidFill>
                  <a:srgbClr val="00354D"/>
                </a:solidFill>
              </a:rPr>
              <a:t>Neurotoxicité</a:t>
            </a:r>
          </a:p>
          <a:p>
            <a:pPr lvl="1">
              <a:lnSpc>
                <a:spcPct val="70000"/>
              </a:lnSpc>
              <a:spcBef>
                <a:spcPts val="600"/>
              </a:spcBef>
              <a:buFont typeface="Wingdings" pitchFamily="2" charset="2"/>
              <a:buChar char="§"/>
            </a:pPr>
            <a:r>
              <a:rPr lang="fr-FR" sz="1600" dirty="0">
                <a:solidFill>
                  <a:srgbClr val="00354D"/>
                </a:solidFill>
              </a:rPr>
              <a:t>La toxicité générale</a:t>
            </a:r>
          </a:p>
          <a:p>
            <a:pPr lvl="1">
              <a:lnSpc>
                <a:spcPct val="70000"/>
              </a:lnSpc>
              <a:spcBef>
                <a:spcPts val="600"/>
              </a:spcBef>
              <a:buFont typeface="Wingdings" pitchFamily="2" charset="2"/>
              <a:buChar char="§"/>
            </a:pPr>
            <a:r>
              <a:rPr lang="fr-FR" sz="1600" dirty="0">
                <a:solidFill>
                  <a:srgbClr val="00354D"/>
                </a:solidFill>
              </a:rPr>
              <a:t>Dangerosité sociale</a:t>
            </a:r>
          </a:p>
          <a:p>
            <a:pPr>
              <a:lnSpc>
                <a:spcPct val="120000"/>
              </a:lnSpc>
              <a:spcBef>
                <a:spcPts val="1200"/>
              </a:spcBef>
              <a:buFont typeface="Wingdings" pitchFamily="2" charset="2"/>
              <a:buChar char="§"/>
            </a:pPr>
            <a:r>
              <a:rPr lang="fr-FR" sz="1800" dirty="0">
                <a:solidFill>
                  <a:srgbClr val="00354D"/>
                </a:solidFill>
              </a:rPr>
              <a:t>Il prend en compte le tabac et l’alcool, leur donnant un statut de « drogues » au même titre que les autres substances.</a:t>
            </a:r>
          </a:p>
          <a:p>
            <a:pPr>
              <a:lnSpc>
                <a:spcPct val="120000"/>
              </a:lnSpc>
              <a:spcBef>
                <a:spcPts val="1200"/>
              </a:spcBef>
              <a:buFont typeface="Wingdings" pitchFamily="2" charset="2"/>
              <a:buChar char="§"/>
            </a:pPr>
            <a:r>
              <a:rPr lang="fr-FR" sz="1800" dirty="0">
                <a:solidFill>
                  <a:srgbClr val="00354D"/>
                </a:solidFill>
              </a:rPr>
              <a:t>En 2010, David Nutt publie un article complémentaire « Les méfaits de la drogue au Royaume-Uni : une analyse décisionnelle multicritère ».</a:t>
            </a:r>
          </a:p>
        </p:txBody>
      </p:sp>
      <p:sp>
        <p:nvSpPr>
          <p:cNvPr id="3" name="Espace réservé du numéro de diapositive 2">
            <a:extLst>
              <a:ext uri="{FF2B5EF4-FFF2-40B4-BE49-F238E27FC236}">
                <a16:creationId xmlns:a16="http://schemas.microsoft.com/office/drawing/2014/main" id="{0DB667BD-9FD2-2482-852A-4390E572ECDA}"/>
              </a:ext>
            </a:extLst>
          </p:cNvPr>
          <p:cNvSpPr>
            <a:spLocks noGrp="1"/>
          </p:cNvSpPr>
          <p:nvPr>
            <p:ph type="sldNum" sz="quarter" idx="12"/>
          </p:nvPr>
        </p:nvSpPr>
        <p:spPr/>
        <p:txBody>
          <a:bodyPr/>
          <a:lstStyle/>
          <a:p>
            <a:fld id="{5530D0DC-CD4E-4C8A-B400-1BEAD0156FC1}" type="slidenum">
              <a:rPr lang="fr-FR" smtClean="0"/>
              <a:t>50</a:t>
            </a:fld>
            <a:endParaRPr lang="fr-FR" dirty="0"/>
          </a:p>
        </p:txBody>
      </p:sp>
    </p:spTree>
    <p:extLst>
      <p:ext uri="{BB962C8B-B14F-4D97-AF65-F5344CB8AC3E}">
        <p14:creationId xmlns:p14="http://schemas.microsoft.com/office/powerpoint/2010/main" val="2243035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4000" b="1" cap="all" dirty="0">
                <a:solidFill>
                  <a:schemeClr val="bg1"/>
                </a:solidFill>
                <a:latin typeface="+mn-lt"/>
              </a:rPr>
              <a:t>1. </a:t>
            </a:r>
            <a:r>
              <a:rPr lang="fr-FR" sz="3600" b="1" cap="all" dirty="0">
                <a:solidFill>
                  <a:schemeClr val="bg1"/>
                </a:solidFill>
                <a:latin typeface="+mn-lt"/>
              </a:rPr>
              <a:t>Les substances psychoactives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graphicFrame>
        <p:nvGraphicFramePr>
          <p:cNvPr id="3" name="Tableau 3">
            <a:extLst>
              <a:ext uri="{FF2B5EF4-FFF2-40B4-BE49-F238E27FC236}">
                <a16:creationId xmlns:a16="http://schemas.microsoft.com/office/drawing/2014/main" id="{9325CA12-BCAA-442F-9DE4-1E2B4A30A320}"/>
              </a:ext>
            </a:extLst>
          </p:cNvPr>
          <p:cNvGraphicFramePr>
            <a:graphicFrameLocks noGrp="1"/>
          </p:cNvGraphicFramePr>
          <p:nvPr/>
        </p:nvGraphicFramePr>
        <p:xfrm>
          <a:off x="518983" y="1483102"/>
          <a:ext cx="11119535" cy="4600197"/>
        </p:xfrm>
        <a:graphic>
          <a:graphicData uri="http://schemas.openxmlformats.org/drawingml/2006/table">
            <a:tbl>
              <a:tblPr firstRow="1" bandRow="1">
                <a:tableStyleId>{5C22544A-7EE6-4342-B048-85BDC9FD1C3A}</a:tableStyleId>
              </a:tblPr>
              <a:tblGrid>
                <a:gridCol w="1226216">
                  <a:extLst>
                    <a:ext uri="{9D8B030D-6E8A-4147-A177-3AD203B41FA5}">
                      <a16:colId xmlns:a16="http://schemas.microsoft.com/office/drawing/2014/main" val="3864864122"/>
                    </a:ext>
                  </a:extLst>
                </a:gridCol>
                <a:gridCol w="1226216">
                  <a:extLst>
                    <a:ext uri="{9D8B030D-6E8A-4147-A177-3AD203B41FA5}">
                      <a16:colId xmlns:a16="http://schemas.microsoft.com/office/drawing/2014/main" val="2199865776"/>
                    </a:ext>
                  </a:extLst>
                </a:gridCol>
                <a:gridCol w="1226216">
                  <a:extLst>
                    <a:ext uri="{9D8B030D-6E8A-4147-A177-3AD203B41FA5}">
                      <a16:colId xmlns:a16="http://schemas.microsoft.com/office/drawing/2014/main" val="3028771439"/>
                    </a:ext>
                  </a:extLst>
                </a:gridCol>
                <a:gridCol w="1226216">
                  <a:extLst>
                    <a:ext uri="{9D8B030D-6E8A-4147-A177-3AD203B41FA5}">
                      <a16:colId xmlns:a16="http://schemas.microsoft.com/office/drawing/2014/main" val="3430783687"/>
                    </a:ext>
                  </a:extLst>
                </a:gridCol>
                <a:gridCol w="1226216">
                  <a:extLst>
                    <a:ext uri="{9D8B030D-6E8A-4147-A177-3AD203B41FA5}">
                      <a16:colId xmlns:a16="http://schemas.microsoft.com/office/drawing/2014/main" val="843140222"/>
                    </a:ext>
                  </a:extLst>
                </a:gridCol>
                <a:gridCol w="1392724">
                  <a:extLst>
                    <a:ext uri="{9D8B030D-6E8A-4147-A177-3AD203B41FA5}">
                      <a16:colId xmlns:a16="http://schemas.microsoft.com/office/drawing/2014/main" val="1030386496"/>
                    </a:ext>
                  </a:extLst>
                </a:gridCol>
                <a:gridCol w="1059708">
                  <a:extLst>
                    <a:ext uri="{9D8B030D-6E8A-4147-A177-3AD203B41FA5}">
                      <a16:colId xmlns:a16="http://schemas.microsoft.com/office/drawing/2014/main" val="1188106112"/>
                    </a:ext>
                  </a:extLst>
                </a:gridCol>
                <a:gridCol w="1226216">
                  <a:extLst>
                    <a:ext uri="{9D8B030D-6E8A-4147-A177-3AD203B41FA5}">
                      <a16:colId xmlns:a16="http://schemas.microsoft.com/office/drawing/2014/main" val="3016129188"/>
                    </a:ext>
                  </a:extLst>
                </a:gridCol>
                <a:gridCol w="1309807">
                  <a:extLst>
                    <a:ext uri="{9D8B030D-6E8A-4147-A177-3AD203B41FA5}">
                      <a16:colId xmlns:a16="http://schemas.microsoft.com/office/drawing/2014/main" val="2553662793"/>
                    </a:ext>
                  </a:extLst>
                </a:gridCol>
              </a:tblGrid>
              <a:tr h="408906">
                <a:tc gridSpan="9">
                  <a:txBody>
                    <a:bodyPr/>
                    <a:lstStyle/>
                    <a:p>
                      <a:pPr algn="ctr"/>
                      <a:r>
                        <a:rPr lang="fr-FR" dirty="0"/>
                        <a:t>Selon le rapport Roques (1998)</a:t>
                      </a:r>
                    </a:p>
                  </a:txBody>
                  <a:tcPr anchor="ctr">
                    <a:solidFill>
                      <a:srgbClr val="FF8363"/>
                    </a:solidFill>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tc hMerge="1">
                  <a:txBody>
                    <a:bodyPr/>
                    <a:lstStyle/>
                    <a:p>
                      <a:endParaRPr lang="fr-FR"/>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115202195"/>
                  </a:ext>
                </a:extLst>
              </a:tr>
              <a:tr h="817813">
                <a:tc>
                  <a:txBody>
                    <a:bodyPr/>
                    <a:lstStyle/>
                    <a:p>
                      <a:pPr algn="ctr"/>
                      <a:endParaRPr lang="fr-FR" b="1" dirty="0"/>
                    </a:p>
                  </a:txBody>
                  <a:tcPr anchor="ctr">
                    <a:solidFill>
                      <a:schemeClr val="bg2">
                        <a:lumMod val="90000"/>
                      </a:schemeClr>
                    </a:solidFill>
                  </a:tcPr>
                </a:tc>
                <a:tc>
                  <a:txBody>
                    <a:bodyPr/>
                    <a:lstStyle/>
                    <a:p>
                      <a:pPr algn="ctr"/>
                      <a:r>
                        <a:rPr lang="fr-FR" sz="1400" b="1" dirty="0"/>
                        <a:t>Héroïne (opioïdes)</a:t>
                      </a:r>
                    </a:p>
                  </a:txBody>
                  <a:tcPr anchor="ctr">
                    <a:solidFill>
                      <a:schemeClr val="bg2">
                        <a:lumMod val="90000"/>
                      </a:schemeClr>
                    </a:solidFill>
                  </a:tcPr>
                </a:tc>
                <a:tc>
                  <a:txBody>
                    <a:bodyPr/>
                    <a:lstStyle/>
                    <a:p>
                      <a:pPr algn="ctr"/>
                      <a:r>
                        <a:rPr lang="fr-FR" sz="1400" b="1" dirty="0"/>
                        <a:t>Alcool</a:t>
                      </a:r>
                    </a:p>
                  </a:txBody>
                  <a:tcPr anchor="ctr">
                    <a:solidFill>
                      <a:schemeClr val="bg2">
                        <a:lumMod val="90000"/>
                      </a:schemeClr>
                    </a:solidFill>
                  </a:tcPr>
                </a:tc>
                <a:tc>
                  <a:txBody>
                    <a:bodyPr/>
                    <a:lstStyle/>
                    <a:p>
                      <a:pPr algn="ctr"/>
                      <a:r>
                        <a:rPr lang="fr-FR" sz="1400" b="1" dirty="0"/>
                        <a:t>Tabac</a:t>
                      </a:r>
                    </a:p>
                  </a:txBody>
                  <a:tcPr anchor="ctr">
                    <a:solidFill>
                      <a:schemeClr val="bg2">
                        <a:lumMod val="90000"/>
                      </a:schemeClr>
                    </a:solidFill>
                  </a:tcPr>
                </a:tc>
                <a:tc>
                  <a:txBody>
                    <a:bodyPr/>
                    <a:lstStyle/>
                    <a:p>
                      <a:pPr algn="ctr"/>
                      <a:r>
                        <a:rPr lang="fr-FR" sz="1400" b="1" dirty="0"/>
                        <a:t>Cocaïne</a:t>
                      </a:r>
                    </a:p>
                  </a:txBody>
                  <a:tcPr anchor="ctr">
                    <a:solidFill>
                      <a:schemeClr val="bg2">
                        <a:lumMod val="90000"/>
                      </a:schemeClr>
                    </a:solidFill>
                  </a:tcPr>
                </a:tc>
                <a:tc>
                  <a:txBody>
                    <a:bodyPr/>
                    <a:lstStyle/>
                    <a:p>
                      <a:pPr algn="ctr"/>
                      <a:r>
                        <a:rPr lang="fr-FR" sz="1400" b="1" dirty="0"/>
                        <a:t>MDMA</a:t>
                      </a:r>
                    </a:p>
                    <a:p>
                      <a:pPr algn="ctr"/>
                      <a:r>
                        <a:rPr lang="fr-FR" sz="1400" b="1" dirty="0"/>
                        <a:t>(ecstasy)</a:t>
                      </a:r>
                    </a:p>
                  </a:txBody>
                  <a:tcPr anchor="ctr">
                    <a:solidFill>
                      <a:schemeClr val="bg2">
                        <a:lumMod val="90000"/>
                      </a:schemeClr>
                    </a:solidFill>
                  </a:tcPr>
                </a:tc>
                <a:tc>
                  <a:txBody>
                    <a:bodyPr/>
                    <a:lstStyle/>
                    <a:p>
                      <a:pPr algn="ctr"/>
                      <a:r>
                        <a:rPr lang="fr-FR" sz="1400" b="1" dirty="0"/>
                        <a:t>Psycho-stimulants</a:t>
                      </a:r>
                    </a:p>
                  </a:txBody>
                  <a:tcPr anchor="ctr">
                    <a:solidFill>
                      <a:schemeClr val="bg2">
                        <a:lumMod val="90000"/>
                      </a:schemeClr>
                    </a:solidFill>
                  </a:tcPr>
                </a:tc>
                <a:tc>
                  <a:txBody>
                    <a:bodyPr/>
                    <a:lstStyle/>
                    <a:p>
                      <a:pPr algn="ctr"/>
                      <a:r>
                        <a:rPr lang="fr-FR" sz="1400" b="1" dirty="0"/>
                        <a:t>Benzo-diazépines</a:t>
                      </a:r>
                    </a:p>
                  </a:txBody>
                  <a:tcPr anchor="ctr">
                    <a:solidFill>
                      <a:schemeClr val="bg2">
                        <a:lumMod val="90000"/>
                      </a:schemeClr>
                    </a:solidFill>
                  </a:tcPr>
                </a:tc>
                <a:tc>
                  <a:txBody>
                    <a:bodyPr/>
                    <a:lstStyle/>
                    <a:p>
                      <a:pPr algn="ctr"/>
                      <a:r>
                        <a:rPr lang="fr-FR" sz="1400" b="1" dirty="0"/>
                        <a:t>Cannabinoïdes (Chanvre et dérivés)</a:t>
                      </a:r>
                    </a:p>
                  </a:txBody>
                  <a:tcPr anchor="ctr">
                    <a:solidFill>
                      <a:schemeClr val="bg2">
                        <a:lumMod val="90000"/>
                      </a:schemeClr>
                    </a:solidFill>
                  </a:tcPr>
                </a:tc>
                <a:extLst>
                  <a:ext uri="{0D108BD9-81ED-4DB2-BD59-A6C34878D82A}">
                    <a16:rowId xmlns:a16="http://schemas.microsoft.com/office/drawing/2014/main" val="2799159618"/>
                  </a:ext>
                </a:extLst>
              </a:tr>
              <a:tr h="579284">
                <a:tc>
                  <a:txBody>
                    <a:bodyPr/>
                    <a:lstStyle/>
                    <a:p>
                      <a:pPr algn="ctr"/>
                      <a:r>
                        <a:rPr lang="fr-FR" sz="1400" b="1" dirty="0"/>
                        <a:t>Dépendance physique</a:t>
                      </a:r>
                    </a:p>
                  </a:txBody>
                  <a:tcPr anchor="ctr">
                    <a:solidFill>
                      <a:schemeClr val="bg2">
                        <a:lumMod val="90000"/>
                      </a:schemeClr>
                    </a:solidFill>
                  </a:tcPr>
                </a:tc>
                <a:tc>
                  <a:txBody>
                    <a:bodyPr/>
                    <a:lstStyle/>
                    <a:p>
                      <a:pPr algn="ctr"/>
                      <a:r>
                        <a:rPr lang="fr-FR" sz="1400" b="1" dirty="0">
                          <a:solidFill>
                            <a:schemeClr val="bg1"/>
                          </a:solidFill>
                        </a:rPr>
                        <a:t>Très forte</a:t>
                      </a:r>
                    </a:p>
                  </a:txBody>
                  <a:tcPr anchor="ct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solidFill>
                          <a:effectLst/>
                          <a:uLnTx/>
                          <a:uFillTx/>
                          <a:latin typeface="Calibri" panose="020F0502020204030204"/>
                          <a:ea typeface="+mn-ea"/>
                          <a:cs typeface="+mn-cs"/>
                        </a:rPr>
                        <a:t>Très forte</a:t>
                      </a:r>
                    </a:p>
                  </a:txBody>
                  <a:tcPr anchor="ct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chemeClr val="bg1"/>
                          </a:solidFill>
                        </a:rPr>
                        <a:t>Forte</a:t>
                      </a:r>
                    </a:p>
                  </a:txBody>
                  <a:tcPr anchor="ctr">
                    <a:solidFill>
                      <a:schemeClr val="accent1">
                        <a:lumMod val="75000"/>
                      </a:schemeClr>
                    </a:solidFill>
                  </a:tcPr>
                </a:tc>
                <a:tc>
                  <a:txBody>
                    <a:bodyPr/>
                    <a:lstStyle/>
                    <a:p>
                      <a:pPr algn="ctr"/>
                      <a:r>
                        <a:rPr lang="fr-FR" sz="1400" b="1" dirty="0"/>
                        <a:t>Faible</a:t>
                      </a:r>
                    </a:p>
                  </a:txBody>
                  <a:tcPr anchor="ctr">
                    <a:solidFill>
                      <a:schemeClr val="accent1">
                        <a:lumMod val="40000"/>
                        <a:lumOff val="60000"/>
                      </a:schemeClr>
                    </a:solidFill>
                  </a:tcPr>
                </a:tc>
                <a:tc>
                  <a:txBody>
                    <a:bodyPr/>
                    <a:lstStyle/>
                    <a:p>
                      <a:pPr algn="ctr"/>
                      <a:r>
                        <a:rPr lang="fr-FR" sz="1400" b="1" dirty="0"/>
                        <a:t>Très faible</a:t>
                      </a:r>
                    </a:p>
                  </a:txBody>
                  <a:tcPr anchor="ctr">
                    <a:solidFill>
                      <a:schemeClr val="accent1">
                        <a:lumMod val="20000"/>
                        <a:lumOff val="80000"/>
                      </a:schemeClr>
                    </a:solidFill>
                  </a:tcPr>
                </a:tc>
                <a:tc>
                  <a:txBody>
                    <a:bodyPr/>
                    <a:lstStyle/>
                    <a:p>
                      <a:pPr algn="ctr"/>
                      <a:r>
                        <a:rPr lang="fr-FR" sz="1400" b="1" dirty="0"/>
                        <a:t>Faible</a:t>
                      </a:r>
                    </a:p>
                  </a:txBody>
                  <a:tcPr anchor="ctr">
                    <a:solidFill>
                      <a:schemeClr val="accent1">
                        <a:lumMod val="40000"/>
                        <a:lumOff val="60000"/>
                      </a:schemeClr>
                    </a:solidFill>
                  </a:tcPr>
                </a:tc>
                <a:tc>
                  <a:txBody>
                    <a:bodyPr/>
                    <a:lstStyle/>
                    <a:p>
                      <a:pPr algn="ctr"/>
                      <a:r>
                        <a:rPr lang="fr-FR" sz="1400" b="1" dirty="0"/>
                        <a:t>Moyenne</a:t>
                      </a:r>
                    </a:p>
                  </a:txBody>
                  <a:tcPr anchor="ctr">
                    <a:solidFill>
                      <a:schemeClr val="accent1">
                        <a:lumMod val="60000"/>
                        <a:lumOff val="40000"/>
                      </a:schemeClr>
                    </a:solidFill>
                  </a:tcPr>
                </a:tc>
                <a:tc>
                  <a:txBody>
                    <a:bodyPr/>
                    <a:lstStyle/>
                    <a:p>
                      <a:pPr algn="ctr"/>
                      <a:r>
                        <a:rPr lang="fr-FR" sz="1400" b="1" dirty="0"/>
                        <a:t>Faible</a:t>
                      </a:r>
                    </a:p>
                  </a:txBody>
                  <a:tcPr anchor="ctr">
                    <a:solidFill>
                      <a:schemeClr val="accent1">
                        <a:lumMod val="40000"/>
                        <a:lumOff val="60000"/>
                      </a:schemeClr>
                    </a:solidFill>
                  </a:tcPr>
                </a:tc>
                <a:extLst>
                  <a:ext uri="{0D108BD9-81ED-4DB2-BD59-A6C34878D82A}">
                    <a16:rowId xmlns:a16="http://schemas.microsoft.com/office/drawing/2014/main" val="3509298186"/>
                  </a:ext>
                </a:extLst>
              </a:tr>
              <a:tr h="817813">
                <a:tc>
                  <a:txBody>
                    <a:bodyPr/>
                    <a:lstStyle/>
                    <a:p>
                      <a:pPr algn="ctr"/>
                      <a:r>
                        <a:rPr lang="fr-FR" sz="1400" b="1" dirty="0"/>
                        <a:t>Dépendance psychique</a:t>
                      </a:r>
                    </a:p>
                  </a:txBody>
                  <a:tcPr anchor="ctr">
                    <a:solidFill>
                      <a:schemeClr val="bg2">
                        <a:lumMod val="90000"/>
                      </a:schemeClr>
                    </a:solidFill>
                  </a:tcPr>
                </a:tc>
                <a:tc>
                  <a:txBody>
                    <a:bodyPr/>
                    <a:lstStyle/>
                    <a:p>
                      <a:pPr algn="ctr"/>
                      <a:r>
                        <a:rPr lang="fr-FR" sz="1400" b="1" dirty="0">
                          <a:solidFill>
                            <a:schemeClr val="bg1"/>
                          </a:solidFill>
                        </a:rPr>
                        <a:t>Très forte</a:t>
                      </a:r>
                    </a:p>
                  </a:txBody>
                  <a:tcPr anchor="ct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solidFill>
                          <a:effectLst/>
                          <a:uLnTx/>
                          <a:uFillTx/>
                          <a:latin typeface="Calibri" panose="020F0502020204030204"/>
                          <a:ea typeface="+mn-ea"/>
                          <a:cs typeface="+mn-cs"/>
                        </a:rPr>
                        <a:t>Très forte</a:t>
                      </a:r>
                    </a:p>
                  </a:txBody>
                  <a:tcPr anchor="ct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kern="1200" dirty="0">
                          <a:solidFill>
                            <a:schemeClr val="bg1"/>
                          </a:solidFill>
                          <a:latin typeface="+mn-lt"/>
                          <a:ea typeface="+mn-ea"/>
                          <a:cs typeface="+mn-cs"/>
                        </a:rPr>
                        <a:t>Très forte</a:t>
                      </a:r>
                    </a:p>
                  </a:txBody>
                  <a:tcPr anchor="ctr">
                    <a:solidFill>
                      <a:srgbClr val="002060"/>
                    </a:solidFill>
                  </a:tcPr>
                </a:tc>
                <a:tc>
                  <a:txBody>
                    <a:bodyPr/>
                    <a:lstStyle/>
                    <a:p>
                      <a:pPr algn="ctr"/>
                      <a:r>
                        <a:rPr lang="fr-FR" sz="1400" b="1" dirty="0">
                          <a:solidFill>
                            <a:schemeClr val="bg1"/>
                          </a:solidFill>
                        </a:rPr>
                        <a:t>Forte mais intermittente</a:t>
                      </a:r>
                    </a:p>
                  </a:txBody>
                  <a:tcPr anchor="ctr">
                    <a:solidFill>
                      <a:schemeClr val="accent1">
                        <a:lumMod val="75000"/>
                      </a:schemeClr>
                    </a:solidFill>
                  </a:tcPr>
                </a:tc>
                <a:tc>
                  <a:txBody>
                    <a:bodyPr/>
                    <a:lstStyle/>
                    <a:p>
                      <a:pPr algn="ctr"/>
                      <a:r>
                        <a:rPr lang="fr-FR" sz="1400" b="1" dirty="0"/>
                        <a:t>?</a:t>
                      </a:r>
                    </a:p>
                  </a:txBody>
                  <a:tcPr anchor="ctr">
                    <a:solidFill>
                      <a:schemeClr val="accent3"/>
                    </a:solidFill>
                  </a:tcPr>
                </a:tc>
                <a:tc>
                  <a:txBody>
                    <a:bodyPr/>
                    <a:lstStyle/>
                    <a:p>
                      <a:pPr algn="ctr"/>
                      <a:r>
                        <a:rPr lang="fr-FR" sz="1400" b="1" dirty="0"/>
                        <a:t>Moyenne</a:t>
                      </a:r>
                    </a:p>
                  </a:txBody>
                  <a:tcPr anchor="ctr">
                    <a:solidFill>
                      <a:schemeClr val="accent1">
                        <a:lumMod val="60000"/>
                        <a:lumOff val="40000"/>
                      </a:schemeClr>
                    </a:solidFill>
                  </a:tcPr>
                </a:tc>
                <a:tc>
                  <a:txBody>
                    <a:bodyPr/>
                    <a:lstStyle/>
                    <a:p>
                      <a:pPr algn="ctr"/>
                      <a:r>
                        <a:rPr lang="fr-FR" sz="1400" b="1" dirty="0">
                          <a:solidFill>
                            <a:schemeClr val="bg1"/>
                          </a:solidFill>
                        </a:rPr>
                        <a:t>Forte</a:t>
                      </a:r>
                    </a:p>
                  </a:txBody>
                  <a:tcPr anchor="ctr">
                    <a:solidFill>
                      <a:schemeClr val="accent1">
                        <a:lumMod val="75000"/>
                      </a:schemeClr>
                    </a:solidFill>
                  </a:tcPr>
                </a:tc>
                <a:tc>
                  <a:txBody>
                    <a:bodyPr/>
                    <a:lstStyle/>
                    <a:p>
                      <a:pPr algn="ctr"/>
                      <a:r>
                        <a:rPr lang="fr-FR" sz="1400" b="1" dirty="0"/>
                        <a:t>Faible</a:t>
                      </a:r>
                    </a:p>
                  </a:txBody>
                  <a:tcPr anchor="ctr">
                    <a:solidFill>
                      <a:schemeClr val="accent1">
                        <a:lumMod val="40000"/>
                        <a:lumOff val="60000"/>
                      </a:schemeClr>
                    </a:solidFill>
                  </a:tcPr>
                </a:tc>
                <a:extLst>
                  <a:ext uri="{0D108BD9-81ED-4DB2-BD59-A6C34878D82A}">
                    <a16:rowId xmlns:a16="http://schemas.microsoft.com/office/drawing/2014/main" val="3086822934"/>
                  </a:ext>
                </a:extLst>
              </a:tr>
              <a:tr h="579284">
                <a:tc>
                  <a:txBody>
                    <a:bodyPr/>
                    <a:lstStyle/>
                    <a:p>
                      <a:pPr algn="ctr"/>
                      <a:r>
                        <a:rPr lang="fr-FR" sz="1400" b="1" dirty="0"/>
                        <a:t>Neurotoxicité</a:t>
                      </a:r>
                    </a:p>
                  </a:txBody>
                  <a:tcPr anchor="ctr">
                    <a:solidFill>
                      <a:schemeClr val="bg2">
                        <a:lumMod val="90000"/>
                      </a:schemeClr>
                    </a:solidFill>
                  </a:tcPr>
                </a:tc>
                <a:tc>
                  <a:txBody>
                    <a:bodyPr/>
                    <a:lstStyle/>
                    <a:p>
                      <a:pPr algn="ctr"/>
                      <a:r>
                        <a:rPr lang="fr-FR" sz="1400" b="1" dirty="0"/>
                        <a:t>Faible</a:t>
                      </a:r>
                    </a:p>
                  </a:txBody>
                  <a:tcPr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solidFill>
                          <a:effectLst/>
                          <a:uLnTx/>
                          <a:uFillTx/>
                          <a:latin typeface="Calibri" panose="020F0502020204030204"/>
                          <a:ea typeface="+mn-ea"/>
                          <a:cs typeface="+mn-cs"/>
                        </a:rPr>
                        <a:t>Forte</a:t>
                      </a:r>
                    </a:p>
                  </a:txBody>
                  <a:tcPr anchor="ctr">
                    <a:solidFill>
                      <a:schemeClr val="accent1">
                        <a:lumMod val="75000"/>
                      </a:schemeClr>
                    </a:solidFill>
                  </a:tcPr>
                </a:tc>
                <a:tc>
                  <a:txBody>
                    <a:bodyPr/>
                    <a:lstStyle/>
                    <a:p>
                      <a:pPr algn="ctr"/>
                      <a:r>
                        <a:rPr lang="fr-FR" sz="1400" b="1" dirty="0"/>
                        <a:t>Nulle</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solidFill>
                          <a:effectLst/>
                          <a:uLnTx/>
                          <a:uFillTx/>
                          <a:latin typeface="Calibri" panose="020F0502020204030204"/>
                          <a:ea typeface="+mn-ea"/>
                          <a:cs typeface="+mn-cs"/>
                        </a:rPr>
                        <a:t>Forte</a:t>
                      </a:r>
                    </a:p>
                  </a:txBody>
                  <a:tcPr anchor="c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kern="1200" dirty="0">
                          <a:solidFill>
                            <a:schemeClr val="bg1"/>
                          </a:solidFill>
                          <a:latin typeface="+mn-lt"/>
                          <a:ea typeface="+mn-ea"/>
                          <a:cs typeface="+mn-cs"/>
                        </a:rPr>
                        <a:t>Très forte (?)</a:t>
                      </a:r>
                    </a:p>
                  </a:txBody>
                  <a:tcPr anchor="ctr">
                    <a:solidFill>
                      <a:srgbClr val="002060"/>
                    </a:solidFill>
                  </a:tcPr>
                </a:tc>
                <a:tc>
                  <a:txBody>
                    <a:bodyPr/>
                    <a:lstStyle/>
                    <a:p>
                      <a:pPr algn="ctr"/>
                      <a:r>
                        <a:rPr lang="fr-FR" sz="1400" b="1" dirty="0">
                          <a:solidFill>
                            <a:schemeClr val="bg1"/>
                          </a:solidFill>
                        </a:rPr>
                        <a:t>Forte</a:t>
                      </a:r>
                    </a:p>
                  </a:txBody>
                  <a:tcPr anchor="ctr">
                    <a:solidFill>
                      <a:schemeClr val="accent1">
                        <a:lumMod val="75000"/>
                      </a:schemeClr>
                    </a:solidFill>
                  </a:tcPr>
                </a:tc>
                <a:tc>
                  <a:txBody>
                    <a:bodyPr/>
                    <a:lstStyle/>
                    <a:p>
                      <a:pPr algn="ctr"/>
                      <a:r>
                        <a:rPr lang="fr-FR" sz="1400" b="1" dirty="0"/>
                        <a:t>Nulle</a:t>
                      </a:r>
                    </a:p>
                  </a:txBody>
                  <a:tcPr anchor="ctr">
                    <a:noFill/>
                  </a:tcPr>
                </a:tc>
                <a:tc>
                  <a:txBody>
                    <a:bodyPr/>
                    <a:lstStyle/>
                    <a:p>
                      <a:pPr algn="ctr"/>
                      <a:r>
                        <a:rPr lang="fr-FR" sz="1400" b="1" dirty="0"/>
                        <a:t>Nulle</a:t>
                      </a:r>
                    </a:p>
                  </a:txBody>
                  <a:tcPr anchor="ctr">
                    <a:noFill/>
                  </a:tcPr>
                </a:tc>
                <a:extLst>
                  <a:ext uri="{0D108BD9-81ED-4DB2-BD59-A6C34878D82A}">
                    <a16:rowId xmlns:a16="http://schemas.microsoft.com/office/drawing/2014/main" val="3399783397"/>
                  </a:ext>
                </a:extLst>
              </a:tr>
              <a:tr h="579284">
                <a:tc>
                  <a:txBody>
                    <a:bodyPr/>
                    <a:lstStyle/>
                    <a:p>
                      <a:pPr algn="ctr"/>
                      <a:r>
                        <a:rPr lang="fr-FR" sz="1400" b="1" dirty="0"/>
                        <a:t>Toxicité générale</a:t>
                      </a:r>
                    </a:p>
                  </a:txBody>
                  <a:tcPr anchor="ctr">
                    <a:solidFill>
                      <a:schemeClr val="bg2">
                        <a:lumMod val="90000"/>
                      </a:schemeClr>
                    </a:solidFill>
                  </a:tcPr>
                </a:tc>
                <a:tc>
                  <a:txBody>
                    <a:bodyPr/>
                    <a:lstStyle/>
                    <a:p>
                      <a:pPr algn="ctr"/>
                      <a:r>
                        <a:rPr lang="fr-FR" sz="1400" b="1" dirty="0">
                          <a:solidFill>
                            <a:schemeClr val="bg1"/>
                          </a:solidFill>
                        </a:rPr>
                        <a:t>Forte</a:t>
                      </a:r>
                    </a:p>
                  </a:txBody>
                  <a:tcPr anchor="c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solidFill>
                          <a:effectLst/>
                          <a:uLnTx/>
                          <a:uFillTx/>
                          <a:latin typeface="Calibri" panose="020F0502020204030204"/>
                          <a:ea typeface="+mn-ea"/>
                          <a:cs typeface="+mn-cs"/>
                        </a:rPr>
                        <a:t>Forte</a:t>
                      </a:r>
                    </a:p>
                  </a:txBody>
                  <a:tcPr anchor="c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kern="1200" dirty="0">
                          <a:solidFill>
                            <a:schemeClr val="bg1"/>
                          </a:solidFill>
                          <a:latin typeface="+mn-lt"/>
                          <a:ea typeface="+mn-ea"/>
                          <a:cs typeface="+mn-cs"/>
                        </a:rPr>
                        <a:t>Très</a:t>
                      </a:r>
                      <a:r>
                        <a:rPr lang="fr-FR" sz="1400" b="1" dirty="0"/>
                        <a:t> </a:t>
                      </a:r>
                      <a:r>
                        <a:rPr lang="fr-FR" sz="1400" b="1" kern="1200" dirty="0">
                          <a:solidFill>
                            <a:schemeClr val="bg1"/>
                          </a:solidFill>
                          <a:latin typeface="+mn-lt"/>
                          <a:ea typeface="+mn-ea"/>
                          <a:cs typeface="+mn-cs"/>
                        </a:rPr>
                        <a:t>forte</a:t>
                      </a:r>
                    </a:p>
                  </a:txBody>
                  <a:tcPr anchor="ct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solidFill>
                          <a:effectLst/>
                          <a:uLnTx/>
                          <a:uFillTx/>
                          <a:latin typeface="Calibri" panose="020F0502020204030204"/>
                          <a:ea typeface="+mn-ea"/>
                          <a:cs typeface="+mn-cs"/>
                        </a:rPr>
                        <a:t>Forte</a:t>
                      </a:r>
                    </a:p>
                  </a:txBody>
                  <a:tcPr anchor="ctr">
                    <a:solidFill>
                      <a:schemeClr val="accent1">
                        <a:lumMod val="75000"/>
                      </a:schemeClr>
                    </a:solidFill>
                  </a:tcPr>
                </a:tc>
                <a:tc>
                  <a:txBody>
                    <a:bodyPr/>
                    <a:lstStyle/>
                    <a:p>
                      <a:pPr algn="ctr"/>
                      <a:r>
                        <a:rPr lang="fr-FR" sz="1400" b="1" dirty="0">
                          <a:solidFill>
                            <a:schemeClr val="bg1"/>
                          </a:solidFill>
                        </a:rPr>
                        <a:t>Eventuellement forte</a:t>
                      </a:r>
                    </a:p>
                  </a:txBody>
                  <a:tcPr anchor="ctr">
                    <a:solidFill>
                      <a:schemeClr val="accent1">
                        <a:lumMod val="75000"/>
                      </a:schemeClr>
                    </a:solidFill>
                  </a:tcPr>
                </a:tc>
                <a:tc>
                  <a:txBody>
                    <a:bodyPr/>
                    <a:lstStyle/>
                    <a:p>
                      <a:pPr algn="ctr"/>
                      <a:r>
                        <a:rPr lang="fr-FR" sz="1400" b="1" dirty="0">
                          <a:solidFill>
                            <a:schemeClr val="bg1"/>
                          </a:solidFill>
                        </a:rPr>
                        <a:t>Forte</a:t>
                      </a:r>
                    </a:p>
                  </a:txBody>
                  <a:tcPr anchor="ctr">
                    <a:solidFill>
                      <a:schemeClr val="accent1">
                        <a:lumMod val="75000"/>
                      </a:schemeClr>
                    </a:solidFill>
                  </a:tcPr>
                </a:tc>
                <a:tc>
                  <a:txBody>
                    <a:bodyPr/>
                    <a:lstStyle/>
                    <a:p>
                      <a:pPr algn="ctr"/>
                      <a:r>
                        <a:rPr lang="fr-FR" sz="1400" b="1" dirty="0"/>
                        <a:t>Très faible</a:t>
                      </a:r>
                    </a:p>
                  </a:txBody>
                  <a:tcPr anchor="ctr">
                    <a:solidFill>
                      <a:schemeClr val="accent1">
                        <a:lumMod val="20000"/>
                        <a:lumOff val="80000"/>
                      </a:schemeClr>
                    </a:solidFill>
                  </a:tcPr>
                </a:tc>
                <a:tc>
                  <a:txBody>
                    <a:bodyPr/>
                    <a:lstStyle/>
                    <a:p>
                      <a:pPr algn="ctr"/>
                      <a:r>
                        <a:rPr lang="fr-FR" sz="1400" b="1" dirty="0"/>
                        <a:t>Très faible</a:t>
                      </a:r>
                    </a:p>
                  </a:txBody>
                  <a:tcPr anchor="ctr">
                    <a:solidFill>
                      <a:schemeClr val="accent1">
                        <a:lumMod val="20000"/>
                        <a:lumOff val="80000"/>
                      </a:schemeClr>
                    </a:solidFill>
                  </a:tcPr>
                </a:tc>
                <a:extLst>
                  <a:ext uri="{0D108BD9-81ED-4DB2-BD59-A6C34878D82A}">
                    <a16:rowId xmlns:a16="http://schemas.microsoft.com/office/drawing/2014/main" val="3553416030"/>
                  </a:ext>
                </a:extLst>
              </a:tr>
              <a:tr h="817813">
                <a:tc>
                  <a:txBody>
                    <a:bodyPr/>
                    <a:lstStyle/>
                    <a:p>
                      <a:pPr algn="ctr"/>
                      <a:r>
                        <a:rPr lang="fr-FR" sz="1400" b="1" dirty="0"/>
                        <a:t>Dangerosité sociale</a:t>
                      </a:r>
                    </a:p>
                  </a:txBody>
                  <a:tcPr anchor="ctr">
                    <a:solidFill>
                      <a:schemeClr val="bg2">
                        <a:lumMod val="90000"/>
                      </a:schemeClr>
                    </a:solidFill>
                  </a:tcPr>
                </a:tc>
                <a:tc>
                  <a:txBody>
                    <a:bodyPr/>
                    <a:lstStyle/>
                    <a:p>
                      <a:pPr marL="0" algn="ctr" defTabSz="914400" rtl="0" eaLnBrk="1" latinLnBrk="0" hangingPunct="1"/>
                      <a:r>
                        <a:rPr lang="fr-FR" sz="1400" b="1" kern="1200" dirty="0">
                          <a:solidFill>
                            <a:schemeClr val="bg1"/>
                          </a:solidFill>
                          <a:latin typeface="+mn-lt"/>
                          <a:ea typeface="+mn-ea"/>
                          <a:cs typeface="+mn-cs"/>
                        </a:rPr>
                        <a:t>Très forte</a:t>
                      </a:r>
                    </a:p>
                  </a:txBody>
                  <a:tcPr anchor="ct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solidFill>
                          <a:effectLst/>
                          <a:uLnTx/>
                          <a:uFillTx/>
                          <a:latin typeface="Calibri" panose="020F0502020204030204"/>
                          <a:ea typeface="+mn-ea"/>
                          <a:cs typeface="+mn-cs"/>
                        </a:rPr>
                        <a:t>Forte</a:t>
                      </a:r>
                    </a:p>
                  </a:txBody>
                  <a:tcPr anchor="ctr">
                    <a:solidFill>
                      <a:schemeClr val="accent1">
                        <a:lumMod val="75000"/>
                      </a:schemeClr>
                    </a:solidFill>
                  </a:tcPr>
                </a:tc>
                <a:tc>
                  <a:txBody>
                    <a:bodyPr/>
                    <a:lstStyle/>
                    <a:p>
                      <a:pPr algn="ctr"/>
                      <a:r>
                        <a:rPr lang="fr-FR" sz="1400" b="1" dirty="0"/>
                        <a:t>(cancer)</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kern="1200" dirty="0">
                          <a:solidFill>
                            <a:schemeClr val="bg1"/>
                          </a:solidFill>
                          <a:latin typeface="+mn-lt"/>
                          <a:ea typeface="+mn-ea"/>
                          <a:cs typeface="+mn-cs"/>
                        </a:rPr>
                        <a:t>Très</a:t>
                      </a:r>
                      <a:r>
                        <a:rPr lang="fr-FR" sz="1400" b="1" dirty="0"/>
                        <a:t> </a:t>
                      </a:r>
                      <a:r>
                        <a:rPr lang="fr-FR" sz="1400" b="1" kern="1200" dirty="0">
                          <a:solidFill>
                            <a:schemeClr val="bg1"/>
                          </a:solidFill>
                          <a:latin typeface="+mn-lt"/>
                          <a:ea typeface="+mn-ea"/>
                          <a:cs typeface="+mn-cs"/>
                        </a:rPr>
                        <a:t>forte</a:t>
                      </a:r>
                    </a:p>
                  </a:txBody>
                  <a:tcPr anchor="ctr">
                    <a:solidFill>
                      <a:srgbClr val="002060"/>
                    </a:solidFill>
                  </a:tcPr>
                </a:tc>
                <a:tc>
                  <a:txBody>
                    <a:bodyPr/>
                    <a:lstStyle/>
                    <a:p>
                      <a:pPr algn="ctr"/>
                      <a:r>
                        <a:rPr lang="fr-FR" sz="1400" b="1" dirty="0"/>
                        <a:t>Faible (?)</a:t>
                      </a:r>
                    </a:p>
                  </a:txBody>
                  <a:tcPr anchor="ctr">
                    <a:solidFill>
                      <a:schemeClr val="accent1">
                        <a:lumMod val="40000"/>
                        <a:lumOff val="60000"/>
                      </a:schemeClr>
                    </a:solidFill>
                  </a:tcPr>
                </a:tc>
                <a:tc>
                  <a:txBody>
                    <a:bodyPr/>
                    <a:lstStyle/>
                    <a:p>
                      <a:pPr algn="ctr"/>
                      <a:r>
                        <a:rPr lang="fr-FR" sz="1400" b="1" dirty="0"/>
                        <a:t>Faible (exceptions possibles)</a:t>
                      </a:r>
                    </a:p>
                  </a:txBody>
                  <a:tcPr anchor="ctr">
                    <a:solidFill>
                      <a:schemeClr val="accent1">
                        <a:lumMod val="40000"/>
                        <a:lumOff val="60000"/>
                      </a:schemeClr>
                    </a:solidFill>
                  </a:tcPr>
                </a:tc>
                <a:tc>
                  <a:txBody>
                    <a:bodyPr/>
                    <a:lstStyle/>
                    <a:p>
                      <a:pPr algn="ctr"/>
                      <a:r>
                        <a:rPr lang="fr-FR" sz="1400" b="1" dirty="0"/>
                        <a:t>Faible</a:t>
                      </a:r>
                    </a:p>
                  </a:txBody>
                  <a:tcPr anchor="ctr">
                    <a:solidFill>
                      <a:schemeClr val="accent1">
                        <a:lumMod val="40000"/>
                        <a:lumOff val="60000"/>
                      </a:schemeClr>
                    </a:solidFill>
                  </a:tcPr>
                </a:tc>
                <a:tc>
                  <a:txBody>
                    <a:bodyPr/>
                    <a:lstStyle/>
                    <a:p>
                      <a:pPr algn="ctr"/>
                      <a:r>
                        <a:rPr lang="fr-FR" sz="1400" b="1" dirty="0"/>
                        <a:t>Faible</a:t>
                      </a:r>
                    </a:p>
                  </a:txBody>
                  <a:tcPr anchor="ctr">
                    <a:solidFill>
                      <a:schemeClr val="accent1">
                        <a:lumMod val="40000"/>
                        <a:lumOff val="60000"/>
                      </a:schemeClr>
                    </a:solidFill>
                  </a:tcPr>
                </a:tc>
                <a:extLst>
                  <a:ext uri="{0D108BD9-81ED-4DB2-BD59-A6C34878D82A}">
                    <a16:rowId xmlns:a16="http://schemas.microsoft.com/office/drawing/2014/main" val="4244908928"/>
                  </a:ext>
                </a:extLst>
              </a:tr>
            </a:tbl>
          </a:graphicData>
        </a:graphic>
      </p:graphicFrame>
      <p:sp>
        <p:nvSpPr>
          <p:cNvPr id="4" name="Espace réservé du numéro de diapositive 3">
            <a:extLst>
              <a:ext uri="{FF2B5EF4-FFF2-40B4-BE49-F238E27FC236}">
                <a16:creationId xmlns:a16="http://schemas.microsoft.com/office/drawing/2014/main" id="{6F45C6D6-1B82-3506-3287-333C74367856}"/>
              </a:ext>
            </a:extLst>
          </p:cNvPr>
          <p:cNvSpPr>
            <a:spLocks noGrp="1"/>
          </p:cNvSpPr>
          <p:nvPr>
            <p:ph type="sldNum" sz="quarter" idx="12"/>
          </p:nvPr>
        </p:nvSpPr>
        <p:spPr/>
        <p:txBody>
          <a:bodyPr/>
          <a:lstStyle/>
          <a:p>
            <a:fld id="{5530D0DC-CD4E-4C8A-B400-1BEAD0156FC1}" type="slidenum">
              <a:rPr lang="fr-FR" smtClean="0"/>
              <a:t>51</a:t>
            </a:fld>
            <a:endParaRPr lang="fr-FR" dirty="0"/>
          </a:p>
        </p:txBody>
      </p:sp>
    </p:spTree>
    <p:extLst>
      <p:ext uri="{BB962C8B-B14F-4D97-AF65-F5344CB8AC3E}">
        <p14:creationId xmlns:p14="http://schemas.microsoft.com/office/powerpoint/2010/main" val="28255951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4000" b="1" cap="all" dirty="0">
                <a:solidFill>
                  <a:schemeClr val="bg1"/>
                </a:solidFill>
                <a:latin typeface="+mn-lt"/>
              </a:rPr>
              <a:t>1. </a:t>
            </a:r>
            <a:r>
              <a:rPr lang="fr-FR" sz="3600" b="1" cap="all" dirty="0">
                <a:solidFill>
                  <a:schemeClr val="bg1"/>
                </a:solidFill>
                <a:latin typeface="+mn-lt"/>
              </a:rPr>
              <a:t>Les substances psychoactives</a:t>
            </a:r>
          </a:p>
        </p:txBody>
      </p:sp>
      <p:sp>
        <p:nvSpPr>
          <p:cNvPr id="4" name="Espace réservé du numéro de diapositive 3">
            <a:extLst>
              <a:ext uri="{FF2B5EF4-FFF2-40B4-BE49-F238E27FC236}">
                <a16:creationId xmlns:a16="http://schemas.microsoft.com/office/drawing/2014/main" id="{6F45C6D6-1B82-3506-3287-333C74367856}"/>
              </a:ext>
            </a:extLst>
          </p:cNvPr>
          <p:cNvSpPr>
            <a:spLocks noGrp="1"/>
          </p:cNvSpPr>
          <p:nvPr>
            <p:ph type="sldNum" sz="quarter" idx="12"/>
          </p:nvPr>
        </p:nvSpPr>
        <p:spPr/>
        <p:txBody>
          <a:bodyPr/>
          <a:lstStyle/>
          <a:p>
            <a:fld id="{5530D0DC-CD4E-4C8A-B400-1BEAD0156FC1}" type="slidenum">
              <a:rPr lang="fr-FR" smtClean="0"/>
              <a:t>52</a:t>
            </a:fld>
            <a:endParaRPr lang="fr-FR" dirty="0"/>
          </a:p>
        </p:txBody>
      </p:sp>
      <p:sp>
        <p:nvSpPr>
          <p:cNvPr id="7" name="ZoneTexte 6">
            <a:extLst>
              <a:ext uri="{FF2B5EF4-FFF2-40B4-BE49-F238E27FC236}">
                <a16:creationId xmlns:a16="http://schemas.microsoft.com/office/drawing/2014/main" id="{2939F569-D10A-2EDE-7A5A-5A1C1ADB93F4}"/>
              </a:ext>
            </a:extLst>
          </p:cNvPr>
          <p:cNvSpPr txBox="1"/>
          <p:nvPr/>
        </p:nvSpPr>
        <p:spPr>
          <a:xfrm>
            <a:off x="518982" y="1406883"/>
            <a:ext cx="11096367" cy="369332"/>
          </a:xfrm>
          <a:prstGeom prst="rect">
            <a:avLst/>
          </a:prstGeom>
          <a:solidFill>
            <a:srgbClr val="FF83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Complément selon David Nutt (2010)</a:t>
            </a:r>
          </a:p>
        </p:txBody>
      </p:sp>
      <p:pic>
        <p:nvPicPr>
          <p:cNvPr id="8" name="Espace réservé du contenu 3">
            <a:extLst>
              <a:ext uri="{FF2B5EF4-FFF2-40B4-BE49-F238E27FC236}">
                <a16:creationId xmlns:a16="http://schemas.microsoft.com/office/drawing/2014/main" id="{D797616F-D6ED-28B5-A7CB-E884CCADA1C0}"/>
              </a:ext>
            </a:extLst>
          </p:cNvPr>
          <p:cNvPicPr>
            <a:picLocks noGrp="1" noChangeAspect="1"/>
          </p:cNvPicPr>
          <p:nvPr>
            <p:ph idx="1"/>
          </p:nvPr>
        </p:nvPicPr>
        <p:blipFill>
          <a:blip r:embed="rId2"/>
          <a:stretch>
            <a:fillRect/>
          </a:stretch>
        </p:blipFill>
        <p:spPr>
          <a:xfrm>
            <a:off x="1883368" y="1929525"/>
            <a:ext cx="7856785" cy="4898215"/>
          </a:xfrm>
          <a:prstGeom prst="rect">
            <a:avLst/>
          </a:prstGeom>
        </p:spPr>
      </p:pic>
      <p:sp>
        <p:nvSpPr>
          <p:cNvPr id="9" name="ZoneTexte 8">
            <a:extLst>
              <a:ext uri="{FF2B5EF4-FFF2-40B4-BE49-F238E27FC236}">
                <a16:creationId xmlns:a16="http://schemas.microsoft.com/office/drawing/2014/main" id="{03691038-8A98-0CB3-122A-DD4891555FC5}"/>
              </a:ext>
            </a:extLst>
          </p:cNvPr>
          <p:cNvSpPr txBox="1"/>
          <p:nvPr/>
        </p:nvSpPr>
        <p:spPr>
          <a:xfrm rot="16200000">
            <a:off x="-1139861" y="3828193"/>
            <a:ext cx="3935505" cy="523220"/>
          </a:xfrm>
          <a:prstGeom prst="rect">
            <a:avLst/>
          </a:prstGeom>
          <a:noFill/>
        </p:spPr>
        <p:txBody>
          <a:bodyPr wrap="square" rtlCol="0">
            <a:spAutoFit/>
          </a:bodyPr>
          <a:lstStyle/>
          <a:p>
            <a:r>
              <a:rPr lang="fr-FR" sz="1400" dirty="0">
                <a:solidFill>
                  <a:srgbClr val="115E7A"/>
                </a:solidFill>
              </a:rPr>
              <a:t>« Drug harms in the UK : a multicriteria analysis », by D. Nutt et al., </a:t>
            </a:r>
            <a:r>
              <a:rPr lang="fr-FR" sz="1400" i="1" dirty="0">
                <a:solidFill>
                  <a:srgbClr val="115E7A"/>
                </a:solidFill>
              </a:rPr>
              <a:t>The Lancet</a:t>
            </a:r>
            <a:r>
              <a:rPr lang="fr-FR" sz="1400" dirty="0">
                <a:solidFill>
                  <a:srgbClr val="115E7A"/>
                </a:solidFill>
              </a:rPr>
              <a:t>, 2010</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1055477" cy="365125"/>
          </a:xfrm>
        </p:spPr>
        <p:txBody>
          <a:bodyPr/>
          <a:lstStyle/>
          <a:p>
            <a:pPr algn="l"/>
            <a:r>
              <a:rPr lang="fr-FR" sz="1100" dirty="0">
                <a:solidFill>
                  <a:srgbClr val="00354D"/>
                </a:solidFill>
              </a:rPr>
              <a:t>IREMA – CD 94</a:t>
            </a:r>
          </a:p>
        </p:txBody>
      </p:sp>
      <p:pic>
        <p:nvPicPr>
          <p:cNvPr id="11" name="Image 10" descr="Une image contenant texte&#10;&#10;Description générée automatiquement">
            <a:extLst>
              <a:ext uri="{FF2B5EF4-FFF2-40B4-BE49-F238E27FC236}">
                <a16:creationId xmlns:a16="http://schemas.microsoft.com/office/drawing/2014/main" id="{D68484CA-FC72-38E2-9A98-8808E9D4C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9868" y="3711154"/>
            <a:ext cx="5915851" cy="3010320"/>
          </a:xfrm>
          <a:prstGeom prst="rect">
            <a:avLst/>
          </a:prstGeom>
        </p:spPr>
      </p:pic>
    </p:spTree>
    <p:extLst>
      <p:ext uri="{BB962C8B-B14F-4D97-AF65-F5344CB8AC3E}">
        <p14:creationId xmlns:p14="http://schemas.microsoft.com/office/powerpoint/2010/main" val="2566194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r>
              <a:rPr lang="fr-FR" altLang="fr-FR" dirty="0"/>
              <a:t>Classifications : 3 modèles</a:t>
            </a:r>
          </a:p>
        </p:txBody>
      </p:sp>
      <p:sp>
        <p:nvSpPr>
          <p:cNvPr id="50179" name="Rectangle 3"/>
          <p:cNvSpPr>
            <a:spLocks noGrp="1" noChangeArrowheads="1"/>
          </p:cNvSpPr>
          <p:nvPr>
            <p:ph idx="1"/>
          </p:nvPr>
        </p:nvSpPr>
        <p:spPr/>
        <p:txBody>
          <a:bodyPr>
            <a:normAutofit/>
          </a:bodyPr>
          <a:lstStyle/>
          <a:p>
            <a:pPr marL="12700" indent="0">
              <a:buFontTx/>
              <a:buChar char="•"/>
            </a:pPr>
            <a:r>
              <a:rPr lang="fr-FR" altLang="fr-FR"/>
              <a:t>Modèle reposant sur les </a:t>
            </a:r>
            <a:r>
              <a:rPr lang="fr-FR" altLang="fr-FR">
                <a:solidFill>
                  <a:srgbClr val="FF3300"/>
                </a:solidFill>
              </a:rPr>
              <a:t>conséquences cliniques de la consommation de produits</a:t>
            </a:r>
            <a:r>
              <a:rPr lang="fr-FR" altLang="fr-FR"/>
              <a:t>, </a:t>
            </a:r>
          </a:p>
          <a:p>
            <a:pPr lvl="1">
              <a:buFont typeface="Arial" panose="020B0604020202020204" pitchFamily="34" charset="0"/>
              <a:buChar char="•"/>
            </a:pPr>
            <a:r>
              <a:rPr lang="fr-FR" altLang="fr-FR"/>
              <a:t>Manifestations aiguës ou chroniques observées chez l’utilisateur</a:t>
            </a:r>
          </a:p>
          <a:p>
            <a:pPr lvl="1">
              <a:buFont typeface="Arial" panose="020B0604020202020204" pitchFamily="34" charset="0"/>
              <a:buChar char="•"/>
            </a:pPr>
            <a:endParaRPr lang="fr-FR" altLang="fr-FR"/>
          </a:p>
          <a:p>
            <a:pPr marL="12700" indent="0">
              <a:buFontTx/>
              <a:buChar char="•"/>
            </a:pPr>
            <a:r>
              <a:rPr lang="fr-FR" altLang="fr-FR"/>
              <a:t>Modèle reposant sur la </a:t>
            </a:r>
            <a:r>
              <a:rPr lang="fr-FR" altLang="fr-FR">
                <a:solidFill>
                  <a:srgbClr val="FF3300"/>
                </a:solidFill>
              </a:rPr>
              <a:t>dangerosité globale</a:t>
            </a:r>
            <a:endParaRPr lang="fr-FR" altLang="fr-FR"/>
          </a:p>
          <a:p>
            <a:pPr lvl="1">
              <a:buFont typeface="Arial" panose="020B0604020202020204" pitchFamily="34" charset="0"/>
              <a:buChar char="•"/>
            </a:pPr>
            <a:r>
              <a:rPr lang="fr-FR" altLang="fr-FR"/>
              <a:t>Dangerosité sociale, génie toxicomanogène, etc.</a:t>
            </a:r>
          </a:p>
          <a:p>
            <a:pPr lvl="1">
              <a:buFont typeface="Arial" panose="020B0604020202020204" pitchFamily="34" charset="0"/>
              <a:buChar char="•"/>
            </a:pPr>
            <a:endParaRPr lang="fr-FR" altLang="fr-FR"/>
          </a:p>
          <a:p>
            <a:pPr marL="12700" indent="0">
              <a:buFontTx/>
              <a:buChar char="•"/>
            </a:pPr>
            <a:r>
              <a:rPr lang="fr-FR" altLang="fr-FR"/>
              <a:t>Modèle reposant sur le seul </a:t>
            </a:r>
            <a:r>
              <a:rPr lang="fr-FR" altLang="fr-FR">
                <a:solidFill>
                  <a:srgbClr val="FF3300"/>
                </a:solidFill>
              </a:rPr>
              <a:t>statut juridique</a:t>
            </a:r>
          </a:p>
        </p:txBody>
      </p:sp>
    </p:spTree>
    <p:extLst>
      <p:ext uri="{BB962C8B-B14F-4D97-AF65-F5344CB8AC3E}">
        <p14:creationId xmlns:p14="http://schemas.microsoft.com/office/powerpoint/2010/main" val="25031998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6030D06-6B71-4EA8-9190-94BE33C25901}"/>
              </a:ext>
            </a:extLst>
          </p:cNvPr>
          <p:cNvSpPr>
            <a:spLocks noGrp="1" noChangeArrowheads="1"/>
          </p:cNvSpPr>
          <p:nvPr>
            <p:ph type="title"/>
          </p:nvPr>
        </p:nvSpPr>
        <p:spPr/>
        <p:txBody>
          <a:bodyPr/>
          <a:lstStyle/>
          <a:p>
            <a:pPr marL="342900" indent="-342900">
              <a:lnSpc>
                <a:spcPct val="80000"/>
              </a:lnSpc>
              <a:spcBef>
                <a:spcPct val="20000"/>
              </a:spcBef>
            </a:pPr>
            <a:r>
              <a:rPr lang="fr-FR" altLang="fr-FR" sz="3600"/>
              <a:t>CLASSIFICATION SELON LA DANGEROSITÉ</a:t>
            </a:r>
          </a:p>
        </p:txBody>
      </p:sp>
      <p:sp>
        <p:nvSpPr>
          <p:cNvPr id="10243" name="Rectangle 3">
            <a:extLst>
              <a:ext uri="{FF2B5EF4-FFF2-40B4-BE49-F238E27FC236}">
                <a16:creationId xmlns:a16="http://schemas.microsoft.com/office/drawing/2014/main" id="{91B64EA3-9AC1-47EF-B945-A6C3F5B2742D}"/>
              </a:ext>
            </a:extLst>
          </p:cNvPr>
          <p:cNvSpPr>
            <a:spLocks noGrp="1" noChangeArrowheads="1"/>
          </p:cNvSpPr>
          <p:nvPr>
            <p:ph idx="1"/>
          </p:nvPr>
        </p:nvSpPr>
        <p:spPr/>
        <p:txBody>
          <a:bodyPr>
            <a:normAutofit lnSpcReduction="10000"/>
          </a:bodyPr>
          <a:lstStyle/>
          <a:p>
            <a:pPr marL="12700" indent="0">
              <a:lnSpc>
                <a:spcPct val="80000"/>
              </a:lnSpc>
              <a:buFontTx/>
              <a:buChar char="•"/>
            </a:pPr>
            <a:r>
              <a:rPr lang="fr-FR" altLang="fr-FR" sz="2400">
                <a:solidFill>
                  <a:srgbClr val="FF3300"/>
                </a:solidFill>
              </a:rPr>
              <a:t>Toxicité système nerveux central :</a:t>
            </a:r>
          </a:p>
          <a:p>
            <a:pPr lvl="1" eaLnBrk="1" hangingPunct="1">
              <a:lnSpc>
                <a:spcPct val="80000"/>
              </a:lnSpc>
              <a:buFont typeface="Arial" panose="020B0604020202020204" pitchFamily="34" charset="0"/>
              <a:buChar char="•"/>
            </a:pPr>
            <a:r>
              <a:rPr lang="fr-FR" altLang="fr-FR" sz="2000"/>
              <a:t>Alcool&gt;amphétamines&gt;crack</a:t>
            </a:r>
          </a:p>
          <a:p>
            <a:pPr lvl="1" eaLnBrk="1" hangingPunct="1">
              <a:lnSpc>
                <a:spcPct val="80000"/>
              </a:lnSpc>
              <a:buFont typeface="Arial" panose="020B0604020202020204" pitchFamily="34" charset="0"/>
              <a:buChar char="•"/>
            </a:pPr>
            <a:endParaRPr lang="fr-FR" altLang="fr-FR" sz="2000"/>
          </a:p>
          <a:p>
            <a:pPr marL="12700" indent="0">
              <a:lnSpc>
                <a:spcPct val="80000"/>
              </a:lnSpc>
              <a:buFontTx/>
              <a:buChar char="•"/>
            </a:pPr>
            <a:r>
              <a:rPr lang="fr-FR" altLang="fr-FR" sz="2400">
                <a:solidFill>
                  <a:srgbClr val="FF3300"/>
                </a:solidFill>
              </a:rPr>
              <a:t>Toxicité générale : </a:t>
            </a:r>
          </a:p>
          <a:p>
            <a:pPr lvl="1" eaLnBrk="1" hangingPunct="1">
              <a:lnSpc>
                <a:spcPct val="80000"/>
              </a:lnSpc>
              <a:buFont typeface="Arial" panose="020B0604020202020204" pitchFamily="34" charset="0"/>
              <a:buChar char="•"/>
            </a:pPr>
            <a:r>
              <a:rPr lang="fr-FR" altLang="fr-FR" sz="2000"/>
              <a:t>Tabac&gt;alcool&gt;cocaïne&gt;ecstasy</a:t>
            </a:r>
          </a:p>
          <a:p>
            <a:pPr lvl="1" eaLnBrk="1" hangingPunct="1">
              <a:lnSpc>
                <a:spcPct val="80000"/>
              </a:lnSpc>
              <a:buFont typeface="Arial" panose="020B0604020202020204" pitchFamily="34" charset="0"/>
              <a:buChar char="•"/>
            </a:pPr>
            <a:endParaRPr lang="fr-FR" altLang="fr-FR" sz="2000"/>
          </a:p>
          <a:p>
            <a:pPr marL="12700" indent="0">
              <a:lnSpc>
                <a:spcPct val="80000"/>
              </a:lnSpc>
              <a:buFontTx/>
              <a:buChar char="•"/>
            </a:pPr>
            <a:r>
              <a:rPr lang="fr-FR" altLang="fr-FR" sz="2400">
                <a:solidFill>
                  <a:srgbClr val="FF3300"/>
                </a:solidFill>
              </a:rPr>
              <a:t>Toxicité sociale :</a:t>
            </a:r>
          </a:p>
          <a:p>
            <a:pPr lvl="1" eaLnBrk="1" hangingPunct="1">
              <a:lnSpc>
                <a:spcPct val="80000"/>
              </a:lnSpc>
              <a:buFont typeface="Arial" panose="020B0604020202020204" pitchFamily="34" charset="0"/>
              <a:buChar char="•"/>
            </a:pPr>
            <a:r>
              <a:rPr lang="fr-FR" altLang="fr-FR" sz="2000"/>
              <a:t>Héroïne&gt;alcool&gt;crack</a:t>
            </a:r>
          </a:p>
          <a:p>
            <a:pPr lvl="1" eaLnBrk="1" hangingPunct="1">
              <a:lnSpc>
                <a:spcPct val="80000"/>
              </a:lnSpc>
              <a:buFont typeface="Arial" panose="020B0604020202020204" pitchFamily="34" charset="0"/>
              <a:buChar char="•"/>
            </a:pPr>
            <a:endParaRPr lang="fr-FR" altLang="fr-FR" sz="2000"/>
          </a:p>
          <a:p>
            <a:pPr marL="12700" indent="0">
              <a:lnSpc>
                <a:spcPct val="80000"/>
              </a:lnSpc>
              <a:buFontTx/>
              <a:buChar char="•"/>
            </a:pPr>
            <a:r>
              <a:rPr lang="fr-FR" altLang="fr-FR" sz="2400">
                <a:solidFill>
                  <a:srgbClr val="FF3300"/>
                </a:solidFill>
              </a:rPr>
              <a:t>Toxicité addictive :</a:t>
            </a:r>
          </a:p>
          <a:p>
            <a:pPr lvl="1" eaLnBrk="1" hangingPunct="1">
              <a:lnSpc>
                <a:spcPct val="80000"/>
              </a:lnSpc>
              <a:buFont typeface="Arial" panose="020B0604020202020204" pitchFamily="34" charset="0"/>
              <a:buChar char="•"/>
            </a:pPr>
            <a:r>
              <a:rPr lang="fr-FR" altLang="fr-FR" sz="2000"/>
              <a:t>Tabac&gt;héroïne&gt;alcool</a:t>
            </a:r>
          </a:p>
          <a:p>
            <a:pPr lvl="1" eaLnBrk="1" hangingPunct="1">
              <a:lnSpc>
                <a:spcPct val="80000"/>
              </a:lnSpc>
              <a:buFont typeface="Arial" panose="020B0604020202020204" pitchFamily="34" charset="0"/>
              <a:buChar char="•"/>
            </a:pPr>
            <a:endParaRPr lang="fr-FR" altLang="fr-FR" sz="2000"/>
          </a:p>
          <a:p>
            <a:pPr marL="12700" indent="0">
              <a:lnSpc>
                <a:spcPct val="80000"/>
              </a:lnSpc>
              <a:buFontTx/>
              <a:buChar char="•"/>
            </a:pPr>
            <a:r>
              <a:rPr lang="fr-FR" altLang="fr-FR" sz="2400">
                <a:solidFill>
                  <a:srgbClr val="FF3300"/>
                </a:solidFill>
              </a:rPr>
              <a:t>RdR</a:t>
            </a:r>
            <a:r>
              <a:rPr lang="fr-FR" altLang="fr-FR" sz="2400"/>
              <a:t> : intraveineux&gt;sniff&gt;pulmonaire&gt;orale</a:t>
            </a:r>
          </a:p>
        </p:txBody>
      </p:sp>
    </p:spTree>
    <p:extLst>
      <p:ext uri="{BB962C8B-B14F-4D97-AF65-F5344CB8AC3E}">
        <p14:creationId xmlns:p14="http://schemas.microsoft.com/office/powerpoint/2010/main" val="179998979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4000" b="1" cap="all" dirty="0">
                <a:solidFill>
                  <a:schemeClr val="bg1"/>
                </a:solidFill>
                <a:latin typeface="+mn-lt"/>
              </a:rPr>
              <a:t>1. </a:t>
            </a:r>
            <a:r>
              <a:rPr lang="fr-FR" sz="3600" b="1" cap="all" dirty="0">
                <a:solidFill>
                  <a:schemeClr val="bg1"/>
                </a:solidFill>
                <a:latin typeface="+mn-lt"/>
              </a:rPr>
              <a:t>Les substances psychoactives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652439" y="1885363"/>
            <a:ext cx="11205264" cy="4249965"/>
          </a:xfrm>
        </p:spPr>
        <p:txBody>
          <a:bodyPr>
            <a:normAutofit/>
          </a:bodyPr>
          <a:lstStyle/>
          <a:p>
            <a:pPr marL="0" indent="0">
              <a:spcBef>
                <a:spcPts val="1600"/>
              </a:spcBef>
              <a:spcAft>
                <a:spcPts val="1200"/>
              </a:spcAft>
              <a:buNone/>
            </a:pPr>
            <a:r>
              <a:rPr lang="fr-FR" sz="3000" b="1" dirty="0">
                <a:solidFill>
                  <a:srgbClr val="00354D"/>
                </a:solidFill>
              </a:rPr>
              <a:t>Classification selon l’état de la législation</a:t>
            </a:r>
          </a:p>
          <a:p>
            <a:pPr>
              <a:spcBef>
                <a:spcPts val="1600"/>
              </a:spcBef>
              <a:buFont typeface="Wingdings" pitchFamily="2" charset="2"/>
              <a:buChar char="§"/>
            </a:pPr>
            <a:r>
              <a:rPr lang="fr-FR" sz="2400" dirty="0">
                <a:solidFill>
                  <a:srgbClr val="00354D"/>
                </a:solidFill>
              </a:rPr>
              <a:t>L’agence nationale de la sécurité des médicaments et des produits de santé (</a:t>
            </a:r>
            <a:r>
              <a:rPr lang="fr-FR" sz="2400" dirty="0" err="1">
                <a:solidFill>
                  <a:srgbClr val="00354D"/>
                </a:solidFill>
              </a:rPr>
              <a:t>ANSM</a:t>
            </a:r>
            <a:r>
              <a:rPr lang="fr-FR" sz="2400" dirty="0">
                <a:solidFill>
                  <a:srgbClr val="00354D"/>
                </a:solidFill>
              </a:rPr>
              <a:t>) établit la liste de produits considérés comme stupéfiants (ni l’alcool, ni le tabac ne figurent sur cette liste). </a:t>
            </a:r>
          </a:p>
          <a:p>
            <a:pPr>
              <a:spcBef>
                <a:spcPts val="1600"/>
              </a:spcBef>
              <a:buFont typeface="Wingdings" pitchFamily="2" charset="2"/>
              <a:buChar char="§"/>
            </a:pPr>
            <a:r>
              <a:rPr lang="fr-FR" sz="2400" dirty="0">
                <a:solidFill>
                  <a:srgbClr val="00354D"/>
                </a:solidFill>
              </a:rPr>
              <a:t>La loi du 31 décembre 1970 se fonde sur cette liste pour réprimer l’usage, la production, la fabrication, l’importation, l’exportation, la possession et la vente de ces produits classés stupéfiants.</a:t>
            </a:r>
          </a:p>
          <a:p>
            <a:pPr>
              <a:spcBef>
                <a:spcPts val="1600"/>
              </a:spcBef>
              <a:buFont typeface="Wingdings" pitchFamily="2" charset="2"/>
              <a:buChar char="§"/>
            </a:pPr>
            <a:r>
              <a:rPr lang="fr-FR" sz="2400" dirty="0">
                <a:solidFill>
                  <a:srgbClr val="00354D"/>
                </a:solidFill>
              </a:rPr>
              <a:t>Les mesures répressives s’accompagnent de mesures sanitaires (obligation de soin).</a:t>
            </a:r>
          </a:p>
          <a:p>
            <a:pPr>
              <a:spcBef>
                <a:spcPts val="1600"/>
              </a:spcBef>
              <a:buFont typeface="Wingdings" pitchFamily="2" charset="2"/>
              <a:buChar char="§"/>
            </a:pPr>
            <a:r>
              <a:rPr lang="fr-FR" sz="2400" dirty="0">
                <a:solidFill>
                  <a:srgbClr val="00354D"/>
                </a:solidFill>
              </a:rPr>
              <a:t>La philosophie qui a présidé à l’élaboration de cette loi n’a pas évolué.</a:t>
            </a:r>
          </a:p>
        </p:txBody>
      </p:sp>
      <p:sp>
        <p:nvSpPr>
          <p:cNvPr id="3" name="Espace réservé du numéro de diapositive 2">
            <a:extLst>
              <a:ext uri="{FF2B5EF4-FFF2-40B4-BE49-F238E27FC236}">
                <a16:creationId xmlns:a16="http://schemas.microsoft.com/office/drawing/2014/main" id="{2D6833E3-832B-8DD4-32B4-A85FA5210AB0}"/>
              </a:ext>
            </a:extLst>
          </p:cNvPr>
          <p:cNvSpPr>
            <a:spLocks noGrp="1"/>
          </p:cNvSpPr>
          <p:nvPr>
            <p:ph type="sldNum" sz="quarter" idx="12"/>
          </p:nvPr>
        </p:nvSpPr>
        <p:spPr/>
        <p:txBody>
          <a:bodyPr/>
          <a:lstStyle/>
          <a:p>
            <a:fld id="{5530D0DC-CD4E-4C8A-B400-1BEAD0156FC1}" type="slidenum">
              <a:rPr lang="fr-FR" smtClean="0"/>
              <a:t>55</a:t>
            </a:fld>
            <a:endParaRPr lang="fr-FR" dirty="0"/>
          </a:p>
        </p:txBody>
      </p:sp>
    </p:spTree>
    <p:extLst>
      <p:ext uri="{BB962C8B-B14F-4D97-AF65-F5344CB8AC3E}">
        <p14:creationId xmlns:p14="http://schemas.microsoft.com/office/powerpoint/2010/main" val="1819085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AA0EA3A-D086-C248-AAEE-95B1B86155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145" y="1343453"/>
            <a:ext cx="5378021" cy="5378021"/>
          </a:xfrm>
          <a:prstGeom prst="rect">
            <a:avLst/>
          </a:prstGeom>
        </p:spPr>
      </p:pic>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1. </a:t>
            </a:r>
            <a:r>
              <a:rPr lang="fr-FR" sz="3200" b="1" cap="all" dirty="0">
                <a:solidFill>
                  <a:schemeClr val="bg1"/>
                </a:solidFill>
                <a:latin typeface="+mn-lt"/>
              </a:rPr>
              <a:t>Les substances psychoactives</a:t>
            </a:r>
            <a:endParaRPr lang="fr-FR" sz="3600" b="1" cap="all" dirty="0">
              <a:solidFill>
                <a:schemeClr val="bg1"/>
              </a:solidFill>
              <a:latin typeface="+mn-lt"/>
            </a:endParaRP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5770189" y="2041542"/>
            <a:ext cx="6579985" cy="3130735"/>
          </a:xfrm>
        </p:spPr>
        <p:txBody>
          <a:bodyPr>
            <a:normAutofit fontScale="70000" lnSpcReduction="20000"/>
          </a:bodyPr>
          <a:lstStyle/>
          <a:p>
            <a:pPr marL="0" indent="0">
              <a:spcBef>
                <a:spcPts val="1600"/>
              </a:spcBef>
              <a:buNone/>
            </a:pPr>
            <a:r>
              <a:rPr lang="fr-FR" sz="5100" b="1" dirty="0">
                <a:solidFill>
                  <a:srgbClr val="00354D"/>
                </a:solidFill>
              </a:rPr>
              <a:t>Classification selon l’état de la législation (2)</a:t>
            </a:r>
          </a:p>
          <a:p>
            <a:pPr marL="0" indent="0">
              <a:spcBef>
                <a:spcPts val="1600"/>
              </a:spcBef>
              <a:buNone/>
            </a:pPr>
            <a:r>
              <a:rPr lang="fr-FR" sz="5100" dirty="0">
                <a:solidFill>
                  <a:srgbClr val="00354D"/>
                </a:solidFill>
              </a:rPr>
              <a:t>Que penser de cette classification alors que tabac et alcool sont au centre des préoccupations de santé publique notamment en périnatalité ?</a:t>
            </a:r>
          </a:p>
        </p:txBody>
      </p:sp>
      <p:sp>
        <p:nvSpPr>
          <p:cNvPr id="3" name="Espace réservé du numéro de diapositive 2">
            <a:extLst>
              <a:ext uri="{FF2B5EF4-FFF2-40B4-BE49-F238E27FC236}">
                <a16:creationId xmlns:a16="http://schemas.microsoft.com/office/drawing/2014/main" id="{C97C3BCE-CBB7-BEDC-1B6F-0A699BE17BB1}"/>
              </a:ext>
            </a:extLst>
          </p:cNvPr>
          <p:cNvSpPr>
            <a:spLocks noGrp="1"/>
          </p:cNvSpPr>
          <p:nvPr>
            <p:ph type="sldNum" sz="quarter" idx="12"/>
          </p:nvPr>
        </p:nvSpPr>
        <p:spPr/>
        <p:txBody>
          <a:bodyPr/>
          <a:lstStyle/>
          <a:p>
            <a:fld id="{5530D0DC-CD4E-4C8A-B400-1BEAD0156FC1}" type="slidenum">
              <a:rPr lang="fr-FR" smtClean="0"/>
              <a:t>56</a:t>
            </a:fld>
            <a:endParaRPr lang="fr-FR" dirty="0"/>
          </a:p>
        </p:txBody>
      </p:sp>
    </p:spTree>
    <p:extLst>
      <p:ext uri="{BB962C8B-B14F-4D97-AF65-F5344CB8AC3E}">
        <p14:creationId xmlns:p14="http://schemas.microsoft.com/office/powerpoint/2010/main" val="11146345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4000" b="1" cap="all" dirty="0">
                <a:solidFill>
                  <a:schemeClr val="bg1"/>
                </a:solidFill>
                <a:latin typeface="+mn-lt"/>
              </a:rPr>
              <a:t>1. </a:t>
            </a:r>
            <a:r>
              <a:rPr lang="fr-FR" sz="3600" b="1" cap="all" dirty="0">
                <a:solidFill>
                  <a:schemeClr val="bg1"/>
                </a:solidFill>
                <a:latin typeface="+mn-lt"/>
              </a:rPr>
              <a:t>Les substances psychoactives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3" name="Rectangle 2">
            <a:extLst>
              <a:ext uri="{FF2B5EF4-FFF2-40B4-BE49-F238E27FC236}">
                <a16:creationId xmlns:a16="http://schemas.microsoft.com/office/drawing/2014/main" id="{FC11AFB1-D154-4740-8CCC-6C08992F9281}"/>
              </a:ext>
            </a:extLst>
          </p:cNvPr>
          <p:cNvSpPr/>
          <p:nvPr/>
        </p:nvSpPr>
        <p:spPr>
          <a:xfrm>
            <a:off x="547816" y="1669612"/>
            <a:ext cx="5202535" cy="3708708"/>
          </a:xfrm>
          <a:prstGeom prst="rect">
            <a:avLst/>
          </a:prstGeom>
        </p:spPr>
        <p:txBody>
          <a:bodyPr wrap="square">
            <a:spAutoFit/>
          </a:bodyPr>
          <a:lstStyle/>
          <a:p>
            <a:r>
              <a:rPr lang="fr-FR" sz="3200" b="1" dirty="0">
                <a:solidFill>
                  <a:srgbClr val="00354D"/>
                </a:solidFill>
              </a:rPr>
              <a:t>Classification selon les usages</a:t>
            </a:r>
          </a:p>
          <a:p>
            <a:pPr>
              <a:spcBef>
                <a:spcPts val="1200"/>
              </a:spcBef>
            </a:pPr>
            <a:r>
              <a:rPr lang="fr-FR" sz="2400" dirty="0">
                <a:solidFill>
                  <a:srgbClr val="00354D"/>
                </a:solidFill>
              </a:rPr>
              <a:t>Comment peut-on définir un usage de substances psychoactives ?</a:t>
            </a:r>
          </a:p>
          <a:p>
            <a:pPr marL="914400" indent="-457200">
              <a:spcBef>
                <a:spcPts val="600"/>
              </a:spcBef>
              <a:spcAft>
                <a:spcPts val="600"/>
              </a:spcAft>
              <a:buFont typeface="Wingdings" panose="05000000000000000000" pitchFamily="2" charset="2"/>
              <a:buChar char="§"/>
            </a:pPr>
            <a:r>
              <a:rPr lang="fr-FR" sz="2000" dirty="0">
                <a:solidFill>
                  <a:srgbClr val="00354D"/>
                </a:solidFill>
              </a:rPr>
              <a:t>Non consommation</a:t>
            </a:r>
          </a:p>
          <a:p>
            <a:pPr marL="914400" indent="-457200">
              <a:spcBef>
                <a:spcPts val="600"/>
              </a:spcBef>
              <a:spcAft>
                <a:spcPts val="600"/>
              </a:spcAft>
              <a:buFont typeface="Wingdings" panose="05000000000000000000" pitchFamily="2" charset="2"/>
              <a:buChar char="§"/>
            </a:pPr>
            <a:r>
              <a:rPr lang="fr-FR" sz="2000" dirty="0">
                <a:solidFill>
                  <a:srgbClr val="00354D"/>
                </a:solidFill>
              </a:rPr>
              <a:t>Usage simple</a:t>
            </a:r>
          </a:p>
          <a:p>
            <a:pPr marL="914400" indent="-457200">
              <a:spcBef>
                <a:spcPts val="600"/>
              </a:spcBef>
              <a:spcAft>
                <a:spcPts val="600"/>
              </a:spcAft>
              <a:buFont typeface="Wingdings" panose="05000000000000000000" pitchFamily="2" charset="2"/>
              <a:buChar char="§"/>
            </a:pPr>
            <a:r>
              <a:rPr lang="fr-FR" sz="2000" dirty="0">
                <a:solidFill>
                  <a:srgbClr val="00354D"/>
                </a:solidFill>
              </a:rPr>
              <a:t>Usage à risque</a:t>
            </a:r>
          </a:p>
          <a:p>
            <a:pPr marL="914400" indent="-457200">
              <a:spcBef>
                <a:spcPts val="600"/>
              </a:spcBef>
              <a:spcAft>
                <a:spcPts val="600"/>
              </a:spcAft>
              <a:buFont typeface="Wingdings" panose="05000000000000000000" pitchFamily="2" charset="2"/>
              <a:buChar char="§"/>
            </a:pPr>
            <a:r>
              <a:rPr lang="fr-FR" sz="2000" dirty="0">
                <a:solidFill>
                  <a:srgbClr val="00354D"/>
                </a:solidFill>
              </a:rPr>
              <a:t>Usage nocif</a:t>
            </a:r>
          </a:p>
          <a:p>
            <a:pPr marL="914400" indent="-457200">
              <a:spcBef>
                <a:spcPts val="600"/>
              </a:spcBef>
              <a:spcAft>
                <a:spcPts val="600"/>
              </a:spcAft>
              <a:buFont typeface="Wingdings" panose="05000000000000000000" pitchFamily="2" charset="2"/>
              <a:buChar char="§"/>
            </a:pPr>
            <a:r>
              <a:rPr lang="fr-FR" sz="2000" dirty="0">
                <a:solidFill>
                  <a:srgbClr val="00354D"/>
                </a:solidFill>
              </a:rPr>
              <a:t>Dépendance</a:t>
            </a:r>
          </a:p>
        </p:txBody>
      </p:sp>
      <p:sp>
        <p:nvSpPr>
          <p:cNvPr id="4" name="Espace réservé du numéro de diapositive 3">
            <a:extLst>
              <a:ext uri="{FF2B5EF4-FFF2-40B4-BE49-F238E27FC236}">
                <a16:creationId xmlns:a16="http://schemas.microsoft.com/office/drawing/2014/main" id="{1A5C2C70-650F-540F-BC10-682B24667FD8}"/>
              </a:ext>
            </a:extLst>
          </p:cNvPr>
          <p:cNvSpPr>
            <a:spLocks noGrp="1"/>
          </p:cNvSpPr>
          <p:nvPr>
            <p:ph type="sldNum" sz="quarter" idx="12"/>
          </p:nvPr>
        </p:nvSpPr>
        <p:spPr/>
        <p:txBody>
          <a:bodyPr/>
          <a:lstStyle/>
          <a:p>
            <a:fld id="{5530D0DC-CD4E-4C8A-B400-1BEAD0156FC1}" type="slidenum">
              <a:rPr lang="fr-FR" smtClean="0"/>
              <a:t>57</a:t>
            </a:fld>
            <a:endParaRPr lang="fr-FR" dirty="0"/>
          </a:p>
        </p:txBody>
      </p:sp>
      <p:pic>
        <p:nvPicPr>
          <p:cNvPr id="6" name="Image 5">
            <a:extLst>
              <a:ext uri="{FF2B5EF4-FFF2-40B4-BE49-F238E27FC236}">
                <a16:creationId xmlns:a16="http://schemas.microsoft.com/office/drawing/2014/main" id="{A3240C9A-2942-FDFA-5E5C-6B9C0B92FA43}"/>
              </a:ext>
            </a:extLst>
          </p:cNvPr>
          <p:cNvPicPr>
            <a:picLocks noChangeAspect="1"/>
          </p:cNvPicPr>
          <p:nvPr/>
        </p:nvPicPr>
        <p:blipFill rotWithShape="1">
          <a:blip r:embed="rId2"/>
          <a:srcRect t="14493"/>
          <a:stretch/>
        </p:blipFill>
        <p:spPr>
          <a:xfrm>
            <a:off x="5882965" y="2543638"/>
            <a:ext cx="5761219" cy="3232015"/>
          </a:xfrm>
          <a:prstGeom prst="rect">
            <a:avLst/>
          </a:prstGeom>
        </p:spPr>
      </p:pic>
      <p:sp>
        <p:nvSpPr>
          <p:cNvPr id="7" name="ZoneTexte 6">
            <a:extLst>
              <a:ext uri="{FF2B5EF4-FFF2-40B4-BE49-F238E27FC236}">
                <a16:creationId xmlns:a16="http://schemas.microsoft.com/office/drawing/2014/main" id="{0A19B018-7995-26E5-073A-9154E388DC34}"/>
              </a:ext>
            </a:extLst>
          </p:cNvPr>
          <p:cNvSpPr txBox="1"/>
          <p:nvPr/>
        </p:nvSpPr>
        <p:spPr>
          <a:xfrm>
            <a:off x="5854132" y="2183980"/>
            <a:ext cx="5761218" cy="307777"/>
          </a:xfrm>
          <a:prstGeom prst="rect">
            <a:avLst/>
          </a:prstGeom>
          <a:noFill/>
        </p:spPr>
        <p:txBody>
          <a:bodyPr wrap="square" rtlCol="0">
            <a:spAutoFit/>
          </a:bodyPr>
          <a:lstStyle/>
          <a:p>
            <a:pPr algn="ctr"/>
            <a:r>
              <a:rPr lang="fr-FR" sz="1400" dirty="0">
                <a:solidFill>
                  <a:srgbClr val="115E7A"/>
                </a:solidFill>
              </a:rPr>
              <a:t>Exemple de la pyramide de Skinner pour les consommations d’alcool</a:t>
            </a:r>
          </a:p>
        </p:txBody>
      </p:sp>
    </p:spTree>
    <p:extLst>
      <p:ext uri="{BB962C8B-B14F-4D97-AF65-F5344CB8AC3E}">
        <p14:creationId xmlns:p14="http://schemas.microsoft.com/office/powerpoint/2010/main" val="42479628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F51C83-D851-B649-BA34-049556C13AB7}"/>
              </a:ext>
            </a:extLst>
          </p:cNvPr>
          <p:cNvSpPr/>
          <p:nvPr/>
        </p:nvSpPr>
        <p:spPr>
          <a:xfrm>
            <a:off x="518982" y="1996521"/>
            <a:ext cx="5605670" cy="4290208"/>
          </a:xfrm>
          <a:prstGeom prst="rect">
            <a:avLst/>
          </a:prstGeom>
          <a:solidFill>
            <a:srgbClr val="FF8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912840E-298E-3148-860D-5C33C2814C84}"/>
              </a:ext>
            </a:extLst>
          </p:cNvPr>
          <p:cNvSpPr/>
          <p:nvPr/>
        </p:nvSpPr>
        <p:spPr>
          <a:xfrm>
            <a:off x="6241415" y="2007749"/>
            <a:ext cx="5373934" cy="2549930"/>
          </a:xfrm>
          <a:prstGeom prst="rect">
            <a:avLst/>
          </a:prstGeom>
          <a:solidFill>
            <a:srgbClr val="FF8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4000" b="1" cap="all" dirty="0">
                <a:solidFill>
                  <a:schemeClr val="bg1"/>
                </a:solidFill>
                <a:latin typeface="+mn-lt"/>
              </a:rPr>
              <a:t>1. </a:t>
            </a:r>
            <a:r>
              <a:rPr lang="fr-FR" sz="3600" b="1" cap="all" dirty="0">
                <a:solidFill>
                  <a:schemeClr val="bg1"/>
                </a:solidFill>
                <a:latin typeface="+mn-lt"/>
              </a:rPr>
              <a:t>Les substances psychoactives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7" name="Rectangle 6">
            <a:extLst>
              <a:ext uri="{FF2B5EF4-FFF2-40B4-BE49-F238E27FC236}">
                <a16:creationId xmlns:a16="http://schemas.microsoft.com/office/drawing/2014/main" id="{824C2908-3779-9A43-86CC-681D3CB0881B}"/>
              </a:ext>
            </a:extLst>
          </p:cNvPr>
          <p:cNvSpPr/>
          <p:nvPr/>
        </p:nvSpPr>
        <p:spPr>
          <a:xfrm>
            <a:off x="518982" y="1483520"/>
            <a:ext cx="11096367" cy="523220"/>
          </a:xfrm>
          <a:prstGeom prst="rect">
            <a:avLst/>
          </a:prstGeom>
        </p:spPr>
        <p:txBody>
          <a:bodyPr wrap="square">
            <a:spAutoFit/>
          </a:bodyPr>
          <a:lstStyle/>
          <a:p>
            <a:pPr>
              <a:spcBef>
                <a:spcPts val="1600"/>
              </a:spcBef>
              <a:spcAft>
                <a:spcPts val="1200"/>
              </a:spcAft>
            </a:pPr>
            <a:r>
              <a:rPr lang="fr-FR" sz="2800" b="1" dirty="0">
                <a:solidFill>
                  <a:srgbClr val="00354D"/>
                </a:solidFill>
              </a:rPr>
              <a:t>Classification selon les usages (2)</a:t>
            </a:r>
          </a:p>
        </p:txBody>
      </p:sp>
      <p:sp>
        <p:nvSpPr>
          <p:cNvPr id="9" name="Rectangle 8">
            <a:extLst>
              <a:ext uri="{FF2B5EF4-FFF2-40B4-BE49-F238E27FC236}">
                <a16:creationId xmlns:a16="http://schemas.microsoft.com/office/drawing/2014/main" id="{DDD36349-7204-FA46-A0E8-D735CD125BE5}"/>
              </a:ext>
            </a:extLst>
          </p:cNvPr>
          <p:cNvSpPr/>
          <p:nvPr/>
        </p:nvSpPr>
        <p:spPr>
          <a:xfrm>
            <a:off x="571276" y="2495561"/>
            <a:ext cx="5152947" cy="3200876"/>
          </a:xfrm>
          <a:prstGeom prst="rect">
            <a:avLst/>
          </a:prstGeom>
        </p:spPr>
        <p:txBody>
          <a:bodyPr wrap="square">
            <a:spAutoFit/>
          </a:bodyPr>
          <a:lstStyle/>
          <a:p>
            <a:pPr>
              <a:spcAft>
                <a:spcPts val="1200"/>
              </a:spcAft>
            </a:pPr>
            <a:r>
              <a:rPr lang="fr-FR" sz="2400" dirty="0">
                <a:solidFill>
                  <a:srgbClr val="00354D"/>
                </a:solidFill>
              </a:rPr>
              <a:t>Dépendance physique</a:t>
            </a:r>
          </a:p>
          <a:p>
            <a:pPr marL="285750" indent="-285750">
              <a:buFont typeface="Wingdings" pitchFamily="2" charset="2"/>
              <a:buChar char="§"/>
            </a:pPr>
            <a:r>
              <a:rPr lang="fr-FR" dirty="0">
                <a:solidFill>
                  <a:srgbClr val="00354D"/>
                </a:solidFill>
              </a:rPr>
              <a:t>Elle ne concerne que 4 produits / familles de produits :</a:t>
            </a:r>
          </a:p>
          <a:p>
            <a:pPr marL="742950" lvl="1" indent="-285750">
              <a:buFont typeface="Wingdings" pitchFamily="2" charset="2"/>
              <a:buChar char="§"/>
            </a:pPr>
            <a:r>
              <a:rPr lang="fr-FR" sz="1600" dirty="0">
                <a:solidFill>
                  <a:srgbClr val="00354D"/>
                </a:solidFill>
              </a:rPr>
              <a:t>Les opiacés (héroïne, morphine, codéine, tramadol, fentanyl, TSO, opium…)</a:t>
            </a:r>
          </a:p>
          <a:p>
            <a:pPr marL="742950" lvl="1" indent="-285750">
              <a:buFont typeface="Wingdings" pitchFamily="2" charset="2"/>
              <a:buChar char="§"/>
            </a:pPr>
            <a:r>
              <a:rPr lang="fr-FR" sz="1600" dirty="0">
                <a:solidFill>
                  <a:srgbClr val="00354D"/>
                </a:solidFill>
              </a:rPr>
              <a:t>Les benzodiazépines (Valium</a:t>
            </a:r>
            <a:r>
              <a:rPr lang="fr-FR" sz="1600" baseline="30000" dirty="0">
                <a:solidFill>
                  <a:srgbClr val="00354D"/>
                </a:solidFill>
              </a:rPr>
              <a:t>©</a:t>
            </a:r>
            <a:r>
              <a:rPr lang="fr-FR" sz="1600" dirty="0">
                <a:solidFill>
                  <a:srgbClr val="00354D"/>
                </a:solidFill>
              </a:rPr>
              <a:t>, Lexomil</a:t>
            </a:r>
            <a:r>
              <a:rPr lang="fr-FR" sz="1600" baseline="30000" dirty="0">
                <a:solidFill>
                  <a:srgbClr val="00354D"/>
                </a:solidFill>
              </a:rPr>
              <a:t>©</a:t>
            </a:r>
            <a:r>
              <a:rPr lang="fr-FR" sz="1600" dirty="0">
                <a:solidFill>
                  <a:srgbClr val="00354D"/>
                </a:solidFill>
              </a:rPr>
              <a:t>, Stilnox</a:t>
            </a:r>
            <a:r>
              <a:rPr lang="fr-FR" sz="1600" baseline="30000" dirty="0">
                <a:solidFill>
                  <a:srgbClr val="00354D"/>
                </a:solidFill>
              </a:rPr>
              <a:t>©</a:t>
            </a:r>
            <a:r>
              <a:rPr lang="fr-FR" sz="1600" dirty="0">
                <a:solidFill>
                  <a:srgbClr val="00354D"/>
                </a:solidFill>
              </a:rPr>
              <a:t>, Imovane</a:t>
            </a:r>
            <a:r>
              <a:rPr lang="fr-FR" sz="1600" baseline="30000" dirty="0">
                <a:solidFill>
                  <a:srgbClr val="00354D"/>
                </a:solidFill>
              </a:rPr>
              <a:t>©</a:t>
            </a:r>
            <a:r>
              <a:rPr lang="fr-FR" sz="1600" dirty="0">
                <a:solidFill>
                  <a:srgbClr val="00354D"/>
                </a:solidFill>
              </a:rPr>
              <a:t>…)</a:t>
            </a:r>
          </a:p>
          <a:p>
            <a:pPr marL="742950" lvl="1" indent="-285750">
              <a:buFont typeface="Wingdings" pitchFamily="2" charset="2"/>
              <a:buChar char="§"/>
            </a:pPr>
            <a:r>
              <a:rPr lang="fr-FR" sz="1600" dirty="0">
                <a:solidFill>
                  <a:srgbClr val="00354D"/>
                </a:solidFill>
              </a:rPr>
              <a:t>L’alcool</a:t>
            </a:r>
          </a:p>
          <a:p>
            <a:pPr marL="742950" lvl="1" indent="-285750">
              <a:buFont typeface="Wingdings" pitchFamily="2" charset="2"/>
              <a:buChar char="§"/>
            </a:pPr>
            <a:r>
              <a:rPr lang="fr-FR" sz="1600" dirty="0">
                <a:solidFill>
                  <a:srgbClr val="00354D"/>
                </a:solidFill>
              </a:rPr>
              <a:t>Le tabac</a:t>
            </a:r>
          </a:p>
          <a:p>
            <a:pPr marL="285750" indent="-285750">
              <a:buFont typeface="Wingdings" pitchFamily="2" charset="2"/>
              <a:buChar char="§"/>
            </a:pPr>
            <a:r>
              <a:rPr lang="fr-FR" dirty="0">
                <a:solidFill>
                  <a:srgbClr val="00354D"/>
                </a:solidFill>
              </a:rPr>
              <a:t>Elle se traduit par des symptômes physiques de manque</a:t>
            </a:r>
          </a:p>
        </p:txBody>
      </p:sp>
      <p:sp>
        <p:nvSpPr>
          <p:cNvPr id="12" name="Rectangle 11">
            <a:extLst>
              <a:ext uri="{FF2B5EF4-FFF2-40B4-BE49-F238E27FC236}">
                <a16:creationId xmlns:a16="http://schemas.microsoft.com/office/drawing/2014/main" id="{2DEDA356-B1C9-E149-B3F2-E47F42932904}"/>
              </a:ext>
            </a:extLst>
          </p:cNvPr>
          <p:cNvSpPr/>
          <p:nvPr/>
        </p:nvSpPr>
        <p:spPr>
          <a:xfrm>
            <a:off x="6241415" y="2070667"/>
            <a:ext cx="5305166" cy="2400657"/>
          </a:xfrm>
          <a:prstGeom prst="rect">
            <a:avLst/>
          </a:prstGeom>
        </p:spPr>
        <p:txBody>
          <a:bodyPr wrap="square">
            <a:spAutoFit/>
          </a:bodyPr>
          <a:lstStyle/>
          <a:p>
            <a:pPr lvl="0">
              <a:spcAft>
                <a:spcPts val="1200"/>
              </a:spcAft>
            </a:pPr>
            <a:r>
              <a:rPr lang="fr-FR" sz="2400" dirty="0">
                <a:solidFill>
                  <a:srgbClr val="00354D"/>
                </a:solidFill>
              </a:rPr>
              <a:t>Dépendance psychique</a:t>
            </a:r>
          </a:p>
          <a:p>
            <a:pPr marL="285750" lvl="0" indent="-285750">
              <a:buFont typeface="Wingdings" pitchFamily="2" charset="2"/>
              <a:buChar char="§"/>
            </a:pPr>
            <a:r>
              <a:rPr lang="fr-FR" dirty="0">
                <a:solidFill>
                  <a:srgbClr val="00354D"/>
                </a:solidFill>
              </a:rPr>
              <a:t>Centration</a:t>
            </a:r>
          </a:p>
          <a:p>
            <a:pPr marL="285750" lvl="0" indent="-285750">
              <a:buFont typeface="Wingdings" pitchFamily="2" charset="2"/>
              <a:buChar char="§"/>
            </a:pPr>
            <a:r>
              <a:rPr lang="fr-FR" dirty="0">
                <a:solidFill>
                  <a:srgbClr val="00354D"/>
                </a:solidFill>
              </a:rPr>
              <a:t>Perte de contrôle</a:t>
            </a:r>
          </a:p>
          <a:p>
            <a:pPr marL="285750" lvl="0" indent="-285750">
              <a:buFont typeface="Wingdings" pitchFamily="2" charset="2"/>
              <a:buChar char="§"/>
            </a:pPr>
            <a:r>
              <a:rPr lang="fr-FR" dirty="0">
                <a:solidFill>
                  <a:srgbClr val="00354D"/>
                </a:solidFill>
              </a:rPr>
              <a:t>Poursuite de la conduite malgré les impacts négatifs</a:t>
            </a:r>
          </a:p>
          <a:p>
            <a:pPr lvl="0"/>
            <a:endParaRPr lang="fr-FR" sz="1400" dirty="0">
              <a:solidFill>
                <a:srgbClr val="00354D"/>
              </a:solidFill>
            </a:endParaRPr>
          </a:p>
          <a:p>
            <a:pPr lvl="0"/>
            <a:r>
              <a:rPr lang="fr-FR" sz="1600" dirty="0">
                <a:solidFill>
                  <a:srgbClr val="00354D"/>
                </a:solidFill>
              </a:rPr>
              <a:t>Définition synthétique, pour une évaluation médicale de la dépendance, se référer aux critères du DSM-5 – voir les deux diapositives suivantes</a:t>
            </a:r>
          </a:p>
        </p:txBody>
      </p:sp>
      <p:sp>
        <p:nvSpPr>
          <p:cNvPr id="14" name="Rectangle 13">
            <a:extLst>
              <a:ext uri="{FF2B5EF4-FFF2-40B4-BE49-F238E27FC236}">
                <a16:creationId xmlns:a16="http://schemas.microsoft.com/office/drawing/2014/main" id="{C4F30299-B02C-463F-A10D-F68BF9DC163F}"/>
              </a:ext>
            </a:extLst>
          </p:cNvPr>
          <p:cNvSpPr/>
          <p:nvPr/>
        </p:nvSpPr>
        <p:spPr>
          <a:xfrm>
            <a:off x="6241415" y="4701775"/>
            <a:ext cx="5373934" cy="1590647"/>
          </a:xfrm>
          <a:prstGeom prst="rect">
            <a:avLst/>
          </a:prstGeom>
          <a:solidFill>
            <a:srgbClr val="FF8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D6B982A-7479-48CE-BCBF-209B9754BFD3}"/>
              </a:ext>
            </a:extLst>
          </p:cNvPr>
          <p:cNvSpPr/>
          <p:nvPr/>
        </p:nvSpPr>
        <p:spPr>
          <a:xfrm>
            <a:off x="6391667" y="4701775"/>
            <a:ext cx="5305166" cy="1446550"/>
          </a:xfrm>
          <a:prstGeom prst="rect">
            <a:avLst/>
          </a:prstGeom>
        </p:spPr>
        <p:txBody>
          <a:bodyPr wrap="square">
            <a:spAutoFit/>
          </a:bodyPr>
          <a:lstStyle/>
          <a:p>
            <a:pPr lvl="0">
              <a:spcAft>
                <a:spcPts val="1200"/>
              </a:spcAft>
            </a:pPr>
            <a:r>
              <a:rPr lang="fr-FR" sz="2400" dirty="0">
                <a:solidFill>
                  <a:srgbClr val="00354D"/>
                </a:solidFill>
              </a:rPr>
              <a:t>Dépendance comportementale</a:t>
            </a:r>
          </a:p>
          <a:p>
            <a:pPr marL="285750" lvl="0" indent="-285750">
              <a:buFont typeface="Wingdings" pitchFamily="2" charset="2"/>
              <a:buChar char="§"/>
            </a:pPr>
            <a:r>
              <a:rPr lang="fr-FR" dirty="0">
                <a:solidFill>
                  <a:srgbClr val="00354D"/>
                </a:solidFill>
              </a:rPr>
              <a:t>La situation déclenche la consommation</a:t>
            </a:r>
          </a:p>
          <a:p>
            <a:pPr marL="285750" lvl="0" indent="-285750">
              <a:buFont typeface="Wingdings" pitchFamily="2" charset="2"/>
              <a:buChar char="§"/>
            </a:pPr>
            <a:r>
              <a:rPr lang="fr-FR" dirty="0">
                <a:solidFill>
                  <a:srgbClr val="00354D"/>
                </a:solidFill>
              </a:rPr>
              <a:t>La consommation devient réflexe, automatique, conditionnée</a:t>
            </a:r>
          </a:p>
        </p:txBody>
      </p:sp>
      <p:sp>
        <p:nvSpPr>
          <p:cNvPr id="3" name="Espace réservé du numéro de diapositive 2">
            <a:extLst>
              <a:ext uri="{FF2B5EF4-FFF2-40B4-BE49-F238E27FC236}">
                <a16:creationId xmlns:a16="http://schemas.microsoft.com/office/drawing/2014/main" id="{8E2BC1D7-4AA6-FEAA-00E4-E01D13FF6846}"/>
              </a:ext>
            </a:extLst>
          </p:cNvPr>
          <p:cNvSpPr>
            <a:spLocks noGrp="1"/>
          </p:cNvSpPr>
          <p:nvPr>
            <p:ph type="sldNum" sz="quarter" idx="12"/>
          </p:nvPr>
        </p:nvSpPr>
        <p:spPr/>
        <p:txBody>
          <a:bodyPr/>
          <a:lstStyle/>
          <a:p>
            <a:fld id="{5530D0DC-CD4E-4C8A-B400-1BEAD0156FC1}" type="slidenum">
              <a:rPr lang="fr-FR" smtClean="0"/>
              <a:t>58</a:t>
            </a:fld>
            <a:endParaRPr lang="fr-FR" dirty="0"/>
          </a:p>
        </p:txBody>
      </p:sp>
    </p:spTree>
    <p:extLst>
      <p:ext uri="{BB962C8B-B14F-4D97-AF65-F5344CB8AC3E}">
        <p14:creationId xmlns:p14="http://schemas.microsoft.com/office/powerpoint/2010/main" val="10788993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3600" b="1" cap="all" dirty="0">
                <a:solidFill>
                  <a:schemeClr val="bg1"/>
                </a:solidFill>
                <a:latin typeface="+mn-lt"/>
              </a:rPr>
              <a:t>1. Les substances psychoactives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a:solidFill>
                  <a:srgbClr val="00354D"/>
                </a:solidFill>
              </a:rPr>
              <a:t>IREMA – CD 94 – PMI – CPEF – Les addictions liées aux substances psychoactives</a:t>
            </a:r>
            <a:endParaRPr lang="fr-FR" sz="1100" dirty="0">
              <a:solidFill>
                <a:srgbClr val="00354D"/>
              </a:solidFill>
            </a:endParaRPr>
          </a:p>
        </p:txBody>
      </p: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3431633" y="2375866"/>
            <a:ext cx="5013367" cy="688872"/>
          </a:xfrm>
        </p:spPr>
        <p:txBody>
          <a:bodyPr>
            <a:normAutofit/>
          </a:bodyPr>
          <a:lstStyle/>
          <a:p>
            <a:pPr marL="0" indent="0" algn="ctr">
              <a:spcBef>
                <a:spcPts val="1600"/>
              </a:spcBef>
              <a:buNone/>
            </a:pPr>
            <a:endParaRPr lang="fr-FR" sz="2000" dirty="0">
              <a:latin typeface="ITC Avant Garde Gothic Std Medi" panose="020B0602020202020204" pitchFamily="34" charset="77"/>
            </a:endParaRPr>
          </a:p>
          <a:p>
            <a:pPr marL="0" indent="0" algn="ctr">
              <a:spcBef>
                <a:spcPts val="1600"/>
              </a:spcBef>
              <a:buNone/>
            </a:pPr>
            <a:endParaRPr lang="fr-FR" sz="3600" dirty="0">
              <a:latin typeface="ITC Avant Garde Gothic Std Medi" panose="020B0602020202020204" pitchFamily="34" charset="77"/>
            </a:endParaRPr>
          </a:p>
        </p:txBody>
      </p:sp>
      <p:sp>
        <p:nvSpPr>
          <p:cNvPr id="3" name="Rectangle 2">
            <a:extLst>
              <a:ext uri="{FF2B5EF4-FFF2-40B4-BE49-F238E27FC236}">
                <a16:creationId xmlns:a16="http://schemas.microsoft.com/office/drawing/2014/main" id="{FC11AFB1-D154-4740-8CCC-6C08992F9281}"/>
              </a:ext>
            </a:extLst>
          </p:cNvPr>
          <p:cNvSpPr/>
          <p:nvPr/>
        </p:nvSpPr>
        <p:spPr>
          <a:xfrm>
            <a:off x="518982" y="1417618"/>
            <a:ext cx="11096367" cy="523220"/>
          </a:xfrm>
          <a:prstGeom prst="rect">
            <a:avLst/>
          </a:prstGeom>
        </p:spPr>
        <p:txBody>
          <a:bodyPr wrap="square">
            <a:spAutoFit/>
          </a:bodyPr>
          <a:lstStyle/>
          <a:p>
            <a:pPr>
              <a:spcBef>
                <a:spcPts val="1600"/>
              </a:spcBef>
              <a:spcAft>
                <a:spcPts val="1200"/>
              </a:spcAft>
            </a:pPr>
            <a:r>
              <a:rPr lang="fr-FR" sz="2800" b="1" dirty="0">
                <a:solidFill>
                  <a:srgbClr val="00354D"/>
                </a:solidFill>
              </a:rPr>
              <a:t>Évaluation de l’addiction selon le DSM-5</a:t>
            </a:r>
          </a:p>
        </p:txBody>
      </p:sp>
      <p:sp>
        <p:nvSpPr>
          <p:cNvPr id="4" name="Triangle isocèle 3">
            <a:extLst>
              <a:ext uri="{FF2B5EF4-FFF2-40B4-BE49-F238E27FC236}">
                <a16:creationId xmlns:a16="http://schemas.microsoft.com/office/drawing/2014/main" id="{2355FB7D-586E-4345-9697-F81390FCA59F}"/>
              </a:ext>
            </a:extLst>
          </p:cNvPr>
          <p:cNvSpPr/>
          <p:nvPr/>
        </p:nvSpPr>
        <p:spPr>
          <a:xfrm>
            <a:off x="5709944" y="2857929"/>
            <a:ext cx="3977732" cy="3122958"/>
          </a:xfrm>
          <a:prstGeom prst="triangle">
            <a:avLst/>
          </a:prstGeom>
          <a:gradFill>
            <a:gsLst>
              <a:gs pos="55500">
                <a:srgbClr val="C0B1C4"/>
              </a:gs>
              <a:gs pos="37000">
                <a:srgbClr val="D5A2A4"/>
              </a:gs>
              <a:gs pos="0">
                <a:srgbClr val="FF836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0035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4D9AFECC-CAAC-42EB-8F13-CB237A9D9EF6}"/>
              </a:ext>
            </a:extLst>
          </p:cNvPr>
          <p:cNvSpPr txBox="1"/>
          <p:nvPr/>
        </p:nvSpPr>
        <p:spPr>
          <a:xfrm>
            <a:off x="3431633" y="2938038"/>
            <a:ext cx="3459296" cy="707886"/>
          </a:xfrm>
          <a:prstGeom prst="rect">
            <a:avLst/>
          </a:prstGeom>
          <a:noFill/>
        </p:spPr>
        <p:txBody>
          <a:bodyPr wrap="square" rtlCol="0">
            <a:spAutoFit/>
          </a:bodyPr>
          <a:lstStyle/>
          <a:p>
            <a:r>
              <a:rPr lang="fr-FR" sz="2000" b="1" dirty="0">
                <a:solidFill>
                  <a:srgbClr val="00354D"/>
                </a:solidFill>
              </a:rPr>
              <a:t>Addiction sévère</a:t>
            </a:r>
          </a:p>
          <a:p>
            <a:r>
              <a:rPr lang="fr-FR" sz="2000" dirty="0">
                <a:solidFill>
                  <a:srgbClr val="00354D"/>
                </a:solidFill>
              </a:rPr>
              <a:t>6 manifestations ou plus</a:t>
            </a:r>
          </a:p>
        </p:txBody>
      </p:sp>
      <p:sp>
        <p:nvSpPr>
          <p:cNvPr id="32" name="ZoneTexte 31">
            <a:extLst>
              <a:ext uri="{FF2B5EF4-FFF2-40B4-BE49-F238E27FC236}">
                <a16:creationId xmlns:a16="http://schemas.microsoft.com/office/drawing/2014/main" id="{5C5403B7-259A-4008-82FC-A4D531762B94}"/>
              </a:ext>
            </a:extLst>
          </p:cNvPr>
          <p:cNvSpPr txBox="1"/>
          <p:nvPr/>
        </p:nvSpPr>
        <p:spPr>
          <a:xfrm>
            <a:off x="3431633" y="3765111"/>
            <a:ext cx="2451748" cy="707886"/>
          </a:xfrm>
          <a:prstGeom prst="rect">
            <a:avLst/>
          </a:prstGeom>
          <a:noFill/>
        </p:spPr>
        <p:txBody>
          <a:bodyPr wrap="square" rtlCol="0">
            <a:spAutoFit/>
          </a:bodyPr>
          <a:lstStyle/>
          <a:p>
            <a:r>
              <a:rPr lang="fr-FR" sz="2000" b="1" dirty="0">
                <a:solidFill>
                  <a:srgbClr val="00354D"/>
                </a:solidFill>
              </a:rPr>
              <a:t>Addiction modérée</a:t>
            </a:r>
          </a:p>
          <a:p>
            <a:r>
              <a:rPr lang="fr-FR" sz="2000" dirty="0">
                <a:solidFill>
                  <a:srgbClr val="00354D"/>
                </a:solidFill>
              </a:rPr>
              <a:t>4 à 5 manifestations</a:t>
            </a:r>
          </a:p>
        </p:txBody>
      </p:sp>
      <p:sp>
        <p:nvSpPr>
          <p:cNvPr id="33" name="ZoneTexte 32">
            <a:extLst>
              <a:ext uri="{FF2B5EF4-FFF2-40B4-BE49-F238E27FC236}">
                <a16:creationId xmlns:a16="http://schemas.microsoft.com/office/drawing/2014/main" id="{C1438ECC-5967-4951-9818-19184796036B}"/>
              </a:ext>
            </a:extLst>
          </p:cNvPr>
          <p:cNvSpPr txBox="1"/>
          <p:nvPr/>
        </p:nvSpPr>
        <p:spPr>
          <a:xfrm>
            <a:off x="3431633" y="4611686"/>
            <a:ext cx="2451748" cy="707886"/>
          </a:xfrm>
          <a:prstGeom prst="rect">
            <a:avLst/>
          </a:prstGeom>
          <a:noFill/>
        </p:spPr>
        <p:txBody>
          <a:bodyPr wrap="square" rtlCol="0">
            <a:spAutoFit/>
          </a:bodyPr>
          <a:lstStyle/>
          <a:p>
            <a:r>
              <a:rPr lang="fr-FR" sz="2000" b="1" dirty="0">
                <a:solidFill>
                  <a:srgbClr val="00354D"/>
                </a:solidFill>
              </a:rPr>
              <a:t>Addiction faible </a:t>
            </a:r>
          </a:p>
          <a:p>
            <a:r>
              <a:rPr lang="fr-FR" sz="2000" dirty="0">
                <a:solidFill>
                  <a:srgbClr val="00354D"/>
                </a:solidFill>
              </a:rPr>
              <a:t>2 à 3 manifestations</a:t>
            </a:r>
          </a:p>
        </p:txBody>
      </p:sp>
      <p:sp>
        <p:nvSpPr>
          <p:cNvPr id="35" name="ZoneTexte 34">
            <a:extLst>
              <a:ext uri="{FF2B5EF4-FFF2-40B4-BE49-F238E27FC236}">
                <a16:creationId xmlns:a16="http://schemas.microsoft.com/office/drawing/2014/main" id="{67C2F9A5-7520-496B-840C-9463B5CEA0BA}"/>
              </a:ext>
            </a:extLst>
          </p:cNvPr>
          <p:cNvSpPr txBox="1"/>
          <p:nvPr/>
        </p:nvSpPr>
        <p:spPr>
          <a:xfrm>
            <a:off x="1732212" y="5480121"/>
            <a:ext cx="3977732" cy="400110"/>
          </a:xfrm>
          <a:prstGeom prst="rect">
            <a:avLst/>
          </a:prstGeom>
          <a:noFill/>
        </p:spPr>
        <p:txBody>
          <a:bodyPr wrap="square" rtlCol="0">
            <a:spAutoFit/>
          </a:bodyPr>
          <a:lstStyle/>
          <a:p>
            <a:r>
              <a:rPr lang="fr-FR" sz="2000" b="1" dirty="0">
                <a:solidFill>
                  <a:srgbClr val="00354D"/>
                </a:solidFill>
              </a:rPr>
              <a:t>Consommation non pathologique</a:t>
            </a:r>
          </a:p>
        </p:txBody>
      </p:sp>
      <p:sp>
        <p:nvSpPr>
          <p:cNvPr id="9" name="ZoneTexte 8">
            <a:extLst>
              <a:ext uri="{FF2B5EF4-FFF2-40B4-BE49-F238E27FC236}">
                <a16:creationId xmlns:a16="http://schemas.microsoft.com/office/drawing/2014/main" id="{7F6B8139-B9CA-474D-AAF5-ED4AB02C950D}"/>
              </a:ext>
            </a:extLst>
          </p:cNvPr>
          <p:cNvSpPr txBox="1"/>
          <p:nvPr/>
        </p:nvSpPr>
        <p:spPr>
          <a:xfrm>
            <a:off x="518982" y="1850273"/>
            <a:ext cx="11009421" cy="923330"/>
          </a:xfrm>
          <a:prstGeom prst="rect">
            <a:avLst/>
          </a:prstGeom>
          <a:noFill/>
        </p:spPr>
        <p:txBody>
          <a:bodyPr wrap="square" rtlCol="0">
            <a:spAutoFit/>
          </a:bodyPr>
          <a:lstStyle/>
          <a:p>
            <a:r>
              <a:rPr lang="fr-FR" sz="1800" dirty="0">
                <a:solidFill>
                  <a:srgbClr val="00354D"/>
                </a:solidFill>
              </a:rPr>
              <a:t>Selon le </a:t>
            </a:r>
            <a:r>
              <a:rPr lang="fr-FR" sz="1800" b="1" dirty="0">
                <a:solidFill>
                  <a:srgbClr val="00354D"/>
                </a:solidFill>
              </a:rPr>
              <a:t>DSM-5</a:t>
            </a:r>
            <a:r>
              <a:rPr lang="fr-FR" sz="1800" dirty="0">
                <a:solidFill>
                  <a:srgbClr val="00354D"/>
                </a:solidFill>
              </a:rPr>
              <a:t> (Manuel diagnostique et statistique des troubles mentaux de l'Association américaine de psychiatrie)</a:t>
            </a:r>
            <a:r>
              <a:rPr lang="fr-FR" b="0" i="0" dirty="0">
                <a:solidFill>
                  <a:srgbClr val="00354D"/>
                </a:solidFill>
                <a:effectLst/>
              </a:rPr>
              <a:t>, le sujet souffre d’une addiction plus ou moins grave, selon le nombre de manifestations (symptômes) qu’il présente au cours des 12 derniers mois. </a:t>
            </a:r>
            <a:r>
              <a:rPr lang="fr-FR" dirty="0">
                <a:solidFill>
                  <a:srgbClr val="00354D"/>
                </a:solidFill>
              </a:rPr>
              <a:t>Voir description des manifestations diapositive suivante.</a:t>
            </a:r>
          </a:p>
        </p:txBody>
      </p:sp>
      <p:sp>
        <p:nvSpPr>
          <p:cNvPr id="6" name="Espace réservé du numéro de diapositive 5">
            <a:extLst>
              <a:ext uri="{FF2B5EF4-FFF2-40B4-BE49-F238E27FC236}">
                <a16:creationId xmlns:a16="http://schemas.microsoft.com/office/drawing/2014/main" id="{2D591F9E-22AF-1541-03D1-EE6F8B512A98}"/>
              </a:ext>
            </a:extLst>
          </p:cNvPr>
          <p:cNvSpPr>
            <a:spLocks noGrp="1"/>
          </p:cNvSpPr>
          <p:nvPr>
            <p:ph type="sldNum" sz="quarter" idx="12"/>
          </p:nvPr>
        </p:nvSpPr>
        <p:spPr/>
        <p:txBody>
          <a:bodyPr/>
          <a:lstStyle/>
          <a:p>
            <a:fld id="{5530D0DC-CD4E-4C8A-B400-1BEAD0156FC1}" type="slidenum">
              <a:rPr lang="fr-FR" smtClean="0"/>
              <a:t>59</a:t>
            </a:fld>
            <a:endParaRPr lang="fr-FR" dirty="0"/>
          </a:p>
        </p:txBody>
      </p:sp>
    </p:spTree>
    <p:extLst>
      <p:ext uri="{BB962C8B-B14F-4D97-AF65-F5344CB8AC3E}">
        <p14:creationId xmlns:p14="http://schemas.microsoft.com/office/powerpoint/2010/main" val="2526574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30A77C-1B76-2E29-0394-E8BB97D5D6E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CF4C463-B349-7BBD-D33B-B2E538D35DC1}"/>
              </a:ext>
            </a:extLst>
          </p:cNvPr>
          <p:cNvSpPr>
            <a:spLocks noGrp="1"/>
          </p:cNvSpPr>
          <p:nvPr>
            <p:ph idx="1"/>
          </p:nvPr>
        </p:nvSpPr>
        <p:spPr>
          <a:xfrm>
            <a:off x="838200" y="1690688"/>
            <a:ext cx="10909852" cy="4486275"/>
          </a:xfrm>
        </p:spPr>
        <p:txBody>
          <a:bodyPr>
            <a:normAutofit fontScale="77500" lnSpcReduction="20000"/>
          </a:bodyPr>
          <a:lstStyle/>
          <a:p>
            <a:r>
              <a:rPr lang="fr-FR" dirty="0"/>
              <a:t>Première journée : actualisation des connaissances sur l’usage de substances psychoactives</a:t>
            </a:r>
          </a:p>
          <a:p>
            <a:pPr lvl="1"/>
            <a:r>
              <a:rPr lang="fr-FR" dirty="0"/>
              <a:t>en mettant l’accent sur la spécificité des usages chez les femmes et les conséquences sur le développement de l’enfant à naître. </a:t>
            </a:r>
            <a:br>
              <a:rPr lang="fr-FR" dirty="0"/>
            </a:br>
            <a:endParaRPr lang="fr-FR" dirty="0"/>
          </a:p>
          <a:p>
            <a:r>
              <a:rPr lang="fr-FR" dirty="0"/>
              <a:t>La deuxième journée permettra d'acquérir et d'expérimenter des outils de repérage et d'intervention brève, facilement compréhensibles, appropriables et manipulables par tous les professionnels de premier recours.</a:t>
            </a:r>
          </a:p>
          <a:p>
            <a:endParaRPr lang="fr-FR" dirty="0"/>
          </a:p>
          <a:p>
            <a:r>
              <a:rPr lang="fr-FR" dirty="0"/>
              <a:t>Il s'agit d'</a:t>
            </a:r>
            <a:r>
              <a:rPr lang="fr-FR" b="1" dirty="0"/>
              <a:t>une formation de deux journées principalement axées sur la compréhension du processus d'addiction et le repérage des consommations à risque</a:t>
            </a:r>
            <a:r>
              <a:rPr lang="fr-FR" dirty="0"/>
              <a:t>.</a:t>
            </a:r>
          </a:p>
          <a:p>
            <a:endParaRPr lang="fr-FR" dirty="0"/>
          </a:p>
          <a:p>
            <a:r>
              <a:rPr lang="fr-FR" dirty="0"/>
              <a:t>Certains professionnels bénéficieront, par la suite, d'une seconde formation de deux journées, renforçant leur compétence à l'accompagnement d'une démarche d'arrêt ou de gestion des consommations</a:t>
            </a:r>
          </a:p>
          <a:p>
            <a:endParaRPr lang="fr-FR" dirty="0"/>
          </a:p>
        </p:txBody>
      </p:sp>
      <p:sp>
        <p:nvSpPr>
          <p:cNvPr id="4" name="Espace réservé du pied de page 3">
            <a:extLst>
              <a:ext uri="{FF2B5EF4-FFF2-40B4-BE49-F238E27FC236}">
                <a16:creationId xmlns:a16="http://schemas.microsoft.com/office/drawing/2014/main" id="{7A8BD167-557D-9902-2823-6D6FF18B8232}"/>
              </a:ext>
            </a:extLst>
          </p:cNvPr>
          <p:cNvSpPr>
            <a:spLocks noGrp="1"/>
          </p:cNvSpPr>
          <p:nvPr>
            <p:ph type="ftr" sz="quarter" idx="11"/>
          </p:nvPr>
        </p:nvSpPr>
        <p:spPr/>
        <p:txBody>
          <a:bodyPr/>
          <a:lstStyle/>
          <a:p>
            <a:r>
              <a:rPr lang="fr-FR"/>
              <a:t>IREMA – CD 94 – PMI – CPEF – Les addictions liées aux substances psychoactives</a:t>
            </a:r>
            <a:endParaRPr lang="fr-FR" dirty="0"/>
          </a:p>
        </p:txBody>
      </p:sp>
      <p:sp>
        <p:nvSpPr>
          <p:cNvPr id="5" name="Espace réservé du numéro de diapositive 4">
            <a:extLst>
              <a:ext uri="{FF2B5EF4-FFF2-40B4-BE49-F238E27FC236}">
                <a16:creationId xmlns:a16="http://schemas.microsoft.com/office/drawing/2014/main" id="{642C559E-40D2-21E9-93B8-97CF13CE2A85}"/>
              </a:ext>
            </a:extLst>
          </p:cNvPr>
          <p:cNvSpPr>
            <a:spLocks noGrp="1"/>
          </p:cNvSpPr>
          <p:nvPr>
            <p:ph type="sldNum" sz="quarter" idx="12"/>
          </p:nvPr>
        </p:nvSpPr>
        <p:spPr/>
        <p:txBody>
          <a:bodyPr/>
          <a:lstStyle/>
          <a:p>
            <a:fld id="{5530D0DC-CD4E-4C8A-B400-1BEAD0156FC1}" type="slidenum">
              <a:rPr lang="fr-FR" smtClean="0"/>
              <a:t>6</a:t>
            </a:fld>
            <a:endParaRPr lang="fr-FR" dirty="0"/>
          </a:p>
        </p:txBody>
      </p:sp>
    </p:spTree>
    <p:extLst>
      <p:ext uri="{BB962C8B-B14F-4D97-AF65-F5344CB8AC3E}">
        <p14:creationId xmlns:p14="http://schemas.microsoft.com/office/powerpoint/2010/main" val="1798588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 coins arrondis 21">
            <a:extLst>
              <a:ext uri="{FF2B5EF4-FFF2-40B4-BE49-F238E27FC236}">
                <a16:creationId xmlns:a16="http://schemas.microsoft.com/office/drawing/2014/main" id="{51532A3F-003E-DF9D-7C46-5F1F8D042771}"/>
              </a:ext>
            </a:extLst>
          </p:cNvPr>
          <p:cNvSpPr/>
          <p:nvPr/>
        </p:nvSpPr>
        <p:spPr>
          <a:xfrm>
            <a:off x="6119812" y="4529443"/>
            <a:ext cx="1470025" cy="1658937"/>
          </a:xfrm>
          <a:prstGeom prst="roundRect">
            <a:avLst/>
          </a:prstGeom>
          <a:solidFill>
            <a:srgbClr val="115E7A"/>
          </a:solidFill>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pic>
        <p:nvPicPr>
          <p:cNvPr id="84" name="Graphique 83" descr="Note musicale contour">
            <a:extLst>
              <a:ext uri="{FF2B5EF4-FFF2-40B4-BE49-F238E27FC236}">
                <a16:creationId xmlns:a16="http://schemas.microsoft.com/office/drawing/2014/main" id="{D79CDE38-AFE7-F3F3-2A55-63F18941E5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94450" y="4515525"/>
            <a:ext cx="914400" cy="914400"/>
          </a:xfrm>
          <a:prstGeom prst="rect">
            <a:avLst/>
          </a:prstGeom>
        </p:spPr>
      </p:pic>
      <p:sp>
        <p:nvSpPr>
          <p:cNvPr id="6" name="Rectangle : coins arrondis 5">
            <a:extLst>
              <a:ext uri="{FF2B5EF4-FFF2-40B4-BE49-F238E27FC236}">
                <a16:creationId xmlns:a16="http://schemas.microsoft.com/office/drawing/2014/main" id="{C0523C9A-BBF9-4B42-2A0B-D62F6F8113DC}"/>
              </a:ext>
            </a:extLst>
          </p:cNvPr>
          <p:cNvSpPr/>
          <p:nvPr/>
        </p:nvSpPr>
        <p:spPr>
          <a:xfrm>
            <a:off x="2362200" y="2855913"/>
            <a:ext cx="1468438" cy="1658937"/>
          </a:xfrm>
          <a:prstGeom prst="roundRect">
            <a:avLst/>
          </a:prstGeom>
          <a:solidFill>
            <a:srgbClr val="FFCCFF"/>
          </a:solidFill>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sp>
        <p:nvSpPr>
          <p:cNvPr id="7" name="Rectangle : coins arrondis 6">
            <a:extLst>
              <a:ext uri="{FF2B5EF4-FFF2-40B4-BE49-F238E27FC236}">
                <a16:creationId xmlns:a16="http://schemas.microsoft.com/office/drawing/2014/main" id="{EC4DB820-F1D1-E928-0596-FA7B6E3890E7}"/>
              </a:ext>
            </a:extLst>
          </p:cNvPr>
          <p:cNvSpPr/>
          <p:nvPr/>
        </p:nvSpPr>
        <p:spPr>
          <a:xfrm>
            <a:off x="3870325" y="2855913"/>
            <a:ext cx="1470025" cy="165893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sp>
        <p:nvSpPr>
          <p:cNvPr id="8" name="Rectangle : coins arrondis 7">
            <a:extLst>
              <a:ext uri="{FF2B5EF4-FFF2-40B4-BE49-F238E27FC236}">
                <a16:creationId xmlns:a16="http://schemas.microsoft.com/office/drawing/2014/main" id="{42B3B680-0D74-CDB5-D8CB-FB3E4B68533A}"/>
              </a:ext>
            </a:extLst>
          </p:cNvPr>
          <p:cNvSpPr/>
          <p:nvPr/>
        </p:nvSpPr>
        <p:spPr>
          <a:xfrm>
            <a:off x="5380038" y="2855913"/>
            <a:ext cx="1468437" cy="1658937"/>
          </a:xfrm>
          <a:prstGeom prst="roundRect">
            <a:avLst/>
          </a:prstGeom>
          <a:solidFill>
            <a:srgbClr val="FFCCFF"/>
          </a:solidFill>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sp>
        <p:nvSpPr>
          <p:cNvPr id="9" name="Rectangle : coins arrondis 8">
            <a:extLst>
              <a:ext uri="{FF2B5EF4-FFF2-40B4-BE49-F238E27FC236}">
                <a16:creationId xmlns:a16="http://schemas.microsoft.com/office/drawing/2014/main" id="{B4A71191-3815-807A-B68C-603E709FD3FA}"/>
              </a:ext>
            </a:extLst>
          </p:cNvPr>
          <p:cNvSpPr/>
          <p:nvPr/>
        </p:nvSpPr>
        <p:spPr>
          <a:xfrm>
            <a:off x="6888163" y="2855913"/>
            <a:ext cx="1470025" cy="165893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sp>
        <p:nvSpPr>
          <p:cNvPr id="10" name="Rectangle : coins arrondis 9">
            <a:extLst>
              <a:ext uri="{FF2B5EF4-FFF2-40B4-BE49-F238E27FC236}">
                <a16:creationId xmlns:a16="http://schemas.microsoft.com/office/drawing/2014/main" id="{BA25158E-234E-9E84-BFBC-85034DF1565D}"/>
              </a:ext>
            </a:extLst>
          </p:cNvPr>
          <p:cNvSpPr/>
          <p:nvPr/>
        </p:nvSpPr>
        <p:spPr>
          <a:xfrm>
            <a:off x="8397875" y="2855913"/>
            <a:ext cx="1468438" cy="1658937"/>
          </a:xfrm>
          <a:prstGeom prst="roundRect">
            <a:avLst/>
          </a:prstGeom>
          <a:solidFill>
            <a:srgbClr val="FFCCFF"/>
          </a:solidFill>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sp>
        <p:nvSpPr>
          <p:cNvPr id="11" name="Rectangle : coins arrondis 10">
            <a:extLst>
              <a:ext uri="{FF2B5EF4-FFF2-40B4-BE49-F238E27FC236}">
                <a16:creationId xmlns:a16="http://schemas.microsoft.com/office/drawing/2014/main" id="{7DF9A319-DC59-513C-D6CC-8E0711D92530}"/>
              </a:ext>
            </a:extLst>
          </p:cNvPr>
          <p:cNvSpPr/>
          <p:nvPr/>
        </p:nvSpPr>
        <p:spPr>
          <a:xfrm>
            <a:off x="1589088" y="4560888"/>
            <a:ext cx="1470025" cy="1658937"/>
          </a:xfrm>
          <a:prstGeom prst="roundRect">
            <a:avLst/>
          </a:prstGeom>
          <a:solidFill>
            <a:srgbClr val="FF8363"/>
          </a:solidFill>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sp>
        <p:nvSpPr>
          <p:cNvPr id="12" name="Rectangle : coins arrondis 11">
            <a:extLst>
              <a:ext uri="{FF2B5EF4-FFF2-40B4-BE49-F238E27FC236}">
                <a16:creationId xmlns:a16="http://schemas.microsoft.com/office/drawing/2014/main" id="{242A9EB5-68F5-2CC9-C2DE-078E6FFD0E74}"/>
              </a:ext>
            </a:extLst>
          </p:cNvPr>
          <p:cNvSpPr/>
          <p:nvPr/>
        </p:nvSpPr>
        <p:spPr>
          <a:xfrm>
            <a:off x="3098800" y="4560888"/>
            <a:ext cx="1468438" cy="165893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sp>
        <p:nvSpPr>
          <p:cNvPr id="13" name="Rectangle : coins arrondis 12">
            <a:extLst>
              <a:ext uri="{FF2B5EF4-FFF2-40B4-BE49-F238E27FC236}">
                <a16:creationId xmlns:a16="http://schemas.microsoft.com/office/drawing/2014/main" id="{3AC8D987-51B0-3937-B118-29D643A659A6}"/>
              </a:ext>
            </a:extLst>
          </p:cNvPr>
          <p:cNvSpPr/>
          <p:nvPr/>
        </p:nvSpPr>
        <p:spPr>
          <a:xfrm>
            <a:off x="4608513" y="4560888"/>
            <a:ext cx="1468437" cy="1658937"/>
          </a:xfrm>
          <a:prstGeom prst="roundRect">
            <a:avLst/>
          </a:prstGeom>
          <a:solidFill>
            <a:srgbClr val="FFCCFF"/>
          </a:solidFill>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sp>
        <p:nvSpPr>
          <p:cNvPr id="15" name="Rectangle : coins arrondis 14">
            <a:extLst>
              <a:ext uri="{FF2B5EF4-FFF2-40B4-BE49-F238E27FC236}">
                <a16:creationId xmlns:a16="http://schemas.microsoft.com/office/drawing/2014/main" id="{435F20D8-FA01-1DD0-E7AA-5DF5094BC769}"/>
              </a:ext>
            </a:extLst>
          </p:cNvPr>
          <p:cNvSpPr/>
          <p:nvPr/>
        </p:nvSpPr>
        <p:spPr>
          <a:xfrm>
            <a:off x="7626350" y="4560888"/>
            <a:ext cx="1468438" cy="1658937"/>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sp>
        <p:nvSpPr>
          <p:cNvPr id="16" name="Rectangle : coins arrondis 15">
            <a:extLst>
              <a:ext uri="{FF2B5EF4-FFF2-40B4-BE49-F238E27FC236}">
                <a16:creationId xmlns:a16="http://schemas.microsoft.com/office/drawing/2014/main" id="{3ED2338C-5056-FC8A-A740-35644959C813}"/>
              </a:ext>
            </a:extLst>
          </p:cNvPr>
          <p:cNvSpPr/>
          <p:nvPr/>
        </p:nvSpPr>
        <p:spPr>
          <a:xfrm>
            <a:off x="9134475" y="4560888"/>
            <a:ext cx="1470025" cy="165893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grpSp>
        <p:nvGrpSpPr>
          <p:cNvPr id="4111" name="Groupe 19">
            <a:extLst>
              <a:ext uri="{FF2B5EF4-FFF2-40B4-BE49-F238E27FC236}">
                <a16:creationId xmlns:a16="http://schemas.microsoft.com/office/drawing/2014/main" id="{81CCA40F-EC29-5E75-536B-42E94128EBC2}"/>
              </a:ext>
            </a:extLst>
          </p:cNvPr>
          <p:cNvGrpSpPr>
            <a:grpSpLocks/>
          </p:cNvGrpSpPr>
          <p:nvPr/>
        </p:nvGrpSpPr>
        <p:grpSpPr bwMode="auto">
          <a:xfrm>
            <a:off x="8550275" y="3005138"/>
            <a:ext cx="1184275" cy="1354137"/>
            <a:chOff x="7625577" y="5194256"/>
            <a:chExt cx="1578605" cy="1805984"/>
          </a:xfrm>
        </p:grpSpPr>
        <p:pic>
          <p:nvPicPr>
            <p:cNvPr id="21" name="Graphique 20" descr="Intraveineuse">
              <a:extLst>
                <a:ext uri="{FF2B5EF4-FFF2-40B4-BE49-F238E27FC236}">
                  <a16:creationId xmlns:a16="http://schemas.microsoft.com/office/drawing/2014/main" id="{215434D3-177F-7B52-E750-1A8FC2A37169}"/>
                </a:ext>
              </a:extLst>
            </p:cNvPr>
            <p:cNvPicPr>
              <a:picLocks noChangeAspect="1"/>
            </p:cNvPicPr>
            <p:nvPr/>
          </p:nvPicPr>
          <p:blipFill>
            <a:blip r:embed="rId4"/>
            <a:stretch>
              <a:fillRect/>
            </a:stretch>
          </p:blipFill>
          <p:spPr>
            <a:xfrm>
              <a:off x="7983197" y="5194256"/>
              <a:ext cx="804115" cy="804542"/>
            </a:xfrm>
            <a:prstGeom prst="rect">
              <a:avLst/>
            </a:prstGeom>
          </p:spPr>
        </p:pic>
        <p:sp>
          <p:nvSpPr>
            <p:cNvPr id="4165" name="ZoneTexte 21">
              <a:extLst>
                <a:ext uri="{FF2B5EF4-FFF2-40B4-BE49-F238E27FC236}">
                  <a16:creationId xmlns:a16="http://schemas.microsoft.com/office/drawing/2014/main" id="{64A8CDA6-A99E-0C7B-245B-F11EC82D8F4D}"/>
                </a:ext>
              </a:extLst>
            </p:cNvPr>
            <p:cNvSpPr txBox="1">
              <a:spLocks noChangeArrowheads="1"/>
            </p:cNvSpPr>
            <p:nvPr/>
          </p:nvSpPr>
          <p:spPr bwMode="auto">
            <a:xfrm>
              <a:off x="7625577" y="6261576"/>
              <a:ext cx="15786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500" b="1">
                  <a:solidFill>
                    <a:schemeClr val="tx2"/>
                  </a:solidFill>
                </a:rPr>
                <a:t>Syndrome de sevrage</a:t>
              </a:r>
            </a:p>
          </p:txBody>
        </p:sp>
      </p:grpSp>
      <p:grpSp>
        <p:nvGrpSpPr>
          <p:cNvPr id="4112" name="Groupe 22">
            <a:extLst>
              <a:ext uri="{FF2B5EF4-FFF2-40B4-BE49-F238E27FC236}">
                <a16:creationId xmlns:a16="http://schemas.microsoft.com/office/drawing/2014/main" id="{F0330504-E9CB-5F71-EBDB-F0B4E783FD17}"/>
              </a:ext>
            </a:extLst>
          </p:cNvPr>
          <p:cNvGrpSpPr>
            <a:grpSpLocks/>
          </p:cNvGrpSpPr>
          <p:nvPr/>
        </p:nvGrpSpPr>
        <p:grpSpPr bwMode="auto">
          <a:xfrm>
            <a:off x="2247900" y="2874963"/>
            <a:ext cx="1695450" cy="1547812"/>
            <a:chOff x="1428223" y="2199706"/>
            <a:chExt cx="2260111" cy="2065163"/>
          </a:xfrm>
        </p:grpSpPr>
        <p:pic>
          <p:nvPicPr>
            <p:cNvPr id="24" name="Graphique 23" descr="Famille avec deux enfants">
              <a:extLst>
                <a:ext uri="{FF2B5EF4-FFF2-40B4-BE49-F238E27FC236}">
                  <a16:creationId xmlns:a16="http://schemas.microsoft.com/office/drawing/2014/main" id="{4BC2D707-4F6E-EA11-D792-36BBC2A0AC38}"/>
                </a:ext>
              </a:extLst>
            </p:cNvPr>
            <p:cNvPicPr>
              <a:picLocks noChangeAspect="1"/>
            </p:cNvPicPr>
            <p:nvPr/>
          </p:nvPicPr>
          <p:blipFill>
            <a:blip r:embed="rId5"/>
            <a:stretch>
              <a:fillRect/>
            </a:stretch>
          </p:blipFill>
          <p:spPr>
            <a:xfrm>
              <a:off x="1667355" y="2231477"/>
              <a:ext cx="916318" cy="915026"/>
            </a:xfrm>
            <a:prstGeom prst="rect">
              <a:avLst/>
            </a:prstGeom>
          </p:spPr>
        </p:pic>
        <p:pic>
          <p:nvPicPr>
            <p:cNvPr id="25" name="Graphique 24" descr="Usine">
              <a:extLst>
                <a:ext uri="{FF2B5EF4-FFF2-40B4-BE49-F238E27FC236}">
                  <a16:creationId xmlns:a16="http://schemas.microsoft.com/office/drawing/2014/main" id="{277B4A5F-A8C7-D02D-1216-BC3AE3FB1E58}"/>
                </a:ext>
              </a:extLst>
            </p:cNvPr>
            <p:cNvPicPr>
              <a:picLocks noChangeAspect="1"/>
            </p:cNvPicPr>
            <p:nvPr/>
          </p:nvPicPr>
          <p:blipFill>
            <a:blip r:embed="rId6"/>
            <a:stretch>
              <a:fillRect/>
            </a:stretch>
          </p:blipFill>
          <p:spPr>
            <a:xfrm>
              <a:off x="2628114" y="2199706"/>
              <a:ext cx="914202" cy="915026"/>
            </a:xfrm>
            <a:prstGeom prst="rect">
              <a:avLst/>
            </a:prstGeom>
          </p:spPr>
        </p:pic>
        <p:sp>
          <p:nvSpPr>
            <p:cNvPr id="4163" name="ZoneTexte 25">
              <a:extLst>
                <a:ext uri="{FF2B5EF4-FFF2-40B4-BE49-F238E27FC236}">
                  <a16:creationId xmlns:a16="http://schemas.microsoft.com/office/drawing/2014/main" id="{56BADF68-835D-6448-5F25-3B48F295A63D}"/>
                </a:ext>
              </a:extLst>
            </p:cNvPr>
            <p:cNvSpPr txBox="1">
              <a:spLocks noChangeArrowheads="1"/>
            </p:cNvSpPr>
            <p:nvPr/>
          </p:nvSpPr>
          <p:spPr bwMode="auto">
            <a:xfrm>
              <a:off x="1428223" y="3218429"/>
              <a:ext cx="226011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500" b="1">
                  <a:solidFill>
                    <a:schemeClr val="tx2"/>
                  </a:solidFill>
                </a:rPr>
                <a:t>Incapacité</a:t>
              </a:r>
              <a:r>
                <a:rPr lang="fr-FR" altLang="fr-FR" sz="1500" b="1">
                  <a:solidFill>
                    <a:schemeClr val="bg1"/>
                  </a:solidFill>
                </a:rPr>
                <a:t> </a:t>
              </a:r>
              <a:r>
                <a:rPr lang="fr-FR" altLang="fr-FR" sz="1500" b="1">
                  <a:solidFill>
                    <a:schemeClr val="tx2"/>
                  </a:solidFill>
                </a:rPr>
                <a:t>à remplir ses obligations</a:t>
              </a:r>
            </a:p>
          </p:txBody>
        </p:sp>
      </p:grpSp>
      <p:grpSp>
        <p:nvGrpSpPr>
          <p:cNvPr id="4113" name="Groupe 26">
            <a:extLst>
              <a:ext uri="{FF2B5EF4-FFF2-40B4-BE49-F238E27FC236}">
                <a16:creationId xmlns:a16="http://schemas.microsoft.com/office/drawing/2014/main" id="{A4893884-9284-95DD-D56B-B256B3B374B6}"/>
              </a:ext>
            </a:extLst>
          </p:cNvPr>
          <p:cNvGrpSpPr>
            <a:grpSpLocks/>
          </p:cNvGrpSpPr>
          <p:nvPr/>
        </p:nvGrpSpPr>
        <p:grpSpPr bwMode="auto">
          <a:xfrm>
            <a:off x="6810375" y="2868613"/>
            <a:ext cx="1576388" cy="1849437"/>
            <a:chOff x="790323" y="2137249"/>
            <a:chExt cx="2615742" cy="2465837"/>
          </a:xfrm>
        </p:grpSpPr>
        <p:sp>
          <p:nvSpPr>
            <p:cNvPr id="4138" name="ZoneTexte 27">
              <a:extLst>
                <a:ext uri="{FF2B5EF4-FFF2-40B4-BE49-F238E27FC236}">
                  <a16:creationId xmlns:a16="http://schemas.microsoft.com/office/drawing/2014/main" id="{2EEB894D-48A4-0A7D-FC3C-BD548359DFC5}"/>
                </a:ext>
              </a:extLst>
            </p:cNvPr>
            <p:cNvSpPr txBox="1">
              <a:spLocks noChangeArrowheads="1"/>
            </p:cNvSpPr>
            <p:nvPr/>
          </p:nvSpPr>
          <p:spPr bwMode="auto">
            <a:xfrm>
              <a:off x="790323" y="3248869"/>
              <a:ext cx="2615742"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500" b="1">
                  <a:solidFill>
                    <a:schemeClr val="bg1"/>
                  </a:solidFill>
                </a:rPr>
                <a:t>Tolérance </a:t>
              </a:r>
            </a:p>
            <a:p>
              <a:pPr algn="ctr" eaLnBrk="1" hangingPunct="1"/>
              <a:r>
                <a:rPr lang="fr-FR" altLang="fr-FR" sz="1500" b="1">
                  <a:solidFill>
                    <a:schemeClr val="bg1"/>
                  </a:solidFill>
                </a:rPr>
                <a:t>Augmentation </a:t>
              </a:r>
            </a:p>
            <a:p>
              <a:pPr algn="ctr" eaLnBrk="1" hangingPunct="1"/>
              <a:r>
                <a:rPr lang="fr-FR" altLang="fr-FR" sz="1500" b="1">
                  <a:solidFill>
                    <a:schemeClr val="bg1"/>
                  </a:solidFill>
                </a:rPr>
                <a:t>de doses</a:t>
              </a:r>
            </a:p>
            <a:p>
              <a:pPr algn="ctr" eaLnBrk="1" hangingPunct="1"/>
              <a:endParaRPr lang="fr-FR" altLang="fr-FR" sz="1500" b="1">
                <a:solidFill>
                  <a:schemeClr val="bg1"/>
                </a:solidFill>
              </a:endParaRPr>
            </a:p>
          </p:txBody>
        </p:sp>
        <p:cxnSp>
          <p:nvCxnSpPr>
            <p:cNvPr id="29" name="Connecteur droit avec flèche 28">
              <a:extLst>
                <a:ext uri="{FF2B5EF4-FFF2-40B4-BE49-F238E27FC236}">
                  <a16:creationId xmlns:a16="http://schemas.microsoft.com/office/drawing/2014/main" id="{A170ECCF-6EC2-66EA-2B55-4AEFC0FA1158}"/>
                </a:ext>
              </a:extLst>
            </p:cNvPr>
            <p:cNvCxnSpPr>
              <a:cxnSpLocks/>
            </p:cNvCxnSpPr>
            <p:nvPr/>
          </p:nvCxnSpPr>
          <p:spPr>
            <a:xfrm flipV="1">
              <a:off x="2160097" y="2340442"/>
              <a:ext cx="297663" cy="472001"/>
            </a:xfrm>
            <a:prstGeom prst="straightConnector1">
              <a:avLst/>
            </a:prstGeom>
            <a:ln w="28575">
              <a:solidFill>
                <a:srgbClr val="FF0000"/>
              </a:solidFill>
              <a:tailEnd type="triangle"/>
            </a:ln>
          </p:spPr>
          <p:style>
            <a:lnRef idx="3">
              <a:schemeClr val="dk1"/>
            </a:lnRef>
            <a:fillRef idx="0">
              <a:schemeClr val="dk1"/>
            </a:fillRef>
            <a:effectRef idx="2">
              <a:schemeClr val="dk1"/>
            </a:effectRef>
            <a:fontRef idx="minor">
              <a:schemeClr val="tx1"/>
            </a:fontRef>
          </p:style>
        </p:cxnSp>
        <p:grpSp>
          <p:nvGrpSpPr>
            <p:cNvPr id="4140" name="Graphique 10" descr="Médecine">
              <a:extLst>
                <a:ext uri="{FF2B5EF4-FFF2-40B4-BE49-F238E27FC236}">
                  <a16:creationId xmlns:a16="http://schemas.microsoft.com/office/drawing/2014/main" id="{E993D2C3-7EE4-FF5C-3B63-A4C9B855165E}"/>
                </a:ext>
              </a:extLst>
            </p:cNvPr>
            <p:cNvGrpSpPr>
              <a:grpSpLocks/>
            </p:cNvGrpSpPr>
            <p:nvPr/>
          </p:nvGrpSpPr>
          <p:grpSpPr bwMode="auto">
            <a:xfrm>
              <a:off x="1507118" y="2137249"/>
              <a:ext cx="1435095" cy="926651"/>
              <a:chOff x="1507118" y="2137249"/>
              <a:chExt cx="1435095" cy="926651"/>
            </a:xfrm>
          </p:grpSpPr>
          <p:sp>
            <p:nvSpPr>
              <p:cNvPr id="31" name="Forme libre : forme 30">
                <a:extLst>
                  <a:ext uri="{FF2B5EF4-FFF2-40B4-BE49-F238E27FC236}">
                    <a16:creationId xmlns:a16="http://schemas.microsoft.com/office/drawing/2014/main" id="{4BF7C4CC-077B-C678-58B2-176607786044}"/>
                  </a:ext>
                </a:extLst>
              </p:cNvPr>
              <p:cNvSpPr/>
              <p:nvPr/>
            </p:nvSpPr>
            <p:spPr>
              <a:xfrm>
                <a:off x="1506819" y="2245195"/>
                <a:ext cx="418836" cy="685778"/>
              </a:xfrm>
              <a:custGeom>
                <a:avLst/>
                <a:gdLst>
                  <a:gd name="connsiteX0" fmla="*/ 419100 w 419100"/>
                  <a:gd name="connsiteY0" fmla="*/ 571500 h 685800"/>
                  <a:gd name="connsiteX1" fmla="*/ 419100 w 419100"/>
                  <a:gd name="connsiteY1" fmla="*/ 495300 h 685800"/>
                  <a:gd name="connsiteX2" fmla="*/ 95250 w 419100"/>
                  <a:gd name="connsiteY2" fmla="*/ 495300 h 685800"/>
                  <a:gd name="connsiteX3" fmla="*/ 76200 w 419100"/>
                  <a:gd name="connsiteY3" fmla="*/ 476250 h 685800"/>
                  <a:gd name="connsiteX4" fmla="*/ 76200 w 419100"/>
                  <a:gd name="connsiteY4" fmla="*/ 285750 h 685800"/>
                  <a:gd name="connsiteX5" fmla="*/ 95250 w 419100"/>
                  <a:gd name="connsiteY5" fmla="*/ 266700 h 685800"/>
                  <a:gd name="connsiteX6" fmla="*/ 419100 w 419100"/>
                  <a:gd name="connsiteY6" fmla="*/ 266700 h 685800"/>
                  <a:gd name="connsiteX7" fmla="*/ 419100 w 419100"/>
                  <a:gd name="connsiteY7" fmla="*/ 190500 h 685800"/>
                  <a:gd name="connsiteX8" fmla="*/ 381000 w 419100"/>
                  <a:gd name="connsiteY8" fmla="*/ 152400 h 685800"/>
                  <a:gd name="connsiteX9" fmla="*/ 347663 w 419100"/>
                  <a:gd name="connsiteY9" fmla="*/ 152400 h 685800"/>
                  <a:gd name="connsiteX10" fmla="*/ 342900 w 419100"/>
                  <a:gd name="connsiteY10" fmla="*/ 147638 h 685800"/>
                  <a:gd name="connsiteX11" fmla="*/ 342900 w 419100"/>
                  <a:gd name="connsiteY11" fmla="*/ 119063 h 685800"/>
                  <a:gd name="connsiteX12" fmla="*/ 347663 w 419100"/>
                  <a:gd name="connsiteY12" fmla="*/ 114300 h 685800"/>
                  <a:gd name="connsiteX13" fmla="*/ 371475 w 419100"/>
                  <a:gd name="connsiteY13" fmla="*/ 114300 h 685800"/>
                  <a:gd name="connsiteX14" fmla="*/ 381000 w 419100"/>
                  <a:gd name="connsiteY14" fmla="*/ 104775 h 685800"/>
                  <a:gd name="connsiteX15" fmla="*/ 381000 w 419100"/>
                  <a:gd name="connsiteY15" fmla="*/ 38100 h 685800"/>
                  <a:gd name="connsiteX16" fmla="*/ 342900 w 419100"/>
                  <a:gd name="connsiteY16" fmla="*/ 0 h 685800"/>
                  <a:gd name="connsiteX17" fmla="*/ 76200 w 419100"/>
                  <a:gd name="connsiteY17" fmla="*/ 0 h 685800"/>
                  <a:gd name="connsiteX18" fmla="*/ 38100 w 419100"/>
                  <a:gd name="connsiteY18" fmla="*/ 38100 h 685800"/>
                  <a:gd name="connsiteX19" fmla="*/ 38100 w 419100"/>
                  <a:gd name="connsiteY19" fmla="*/ 104775 h 685800"/>
                  <a:gd name="connsiteX20" fmla="*/ 47625 w 419100"/>
                  <a:gd name="connsiteY20" fmla="*/ 114300 h 685800"/>
                  <a:gd name="connsiteX21" fmla="*/ 71438 w 419100"/>
                  <a:gd name="connsiteY21" fmla="*/ 114300 h 685800"/>
                  <a:gd name="connsiteX22" fmla="*/ 76200 w 419100"/>
                  <a:gd name="connsiteY22" fmla="*/ 119063 h 685800"/>
                  <a:gd name="connsiteX23" fmla="*/ 76200 w 419100"/>
                  <a:gd name="connsiteY23" fmla="*/ 147638 h 685800"/>
                  <a:gd name="connsiteX24" fmla="*/ 71438 w 419100"/>
                  <a:gd name="connsiteY24" fmla="*/ 152400 h 685800"/>
                  <a:gd name="connsiteX25" fmla="*/ 38100 w 419100"/>
                  <a:gd name="connsiteY25" fmla="*/ 152400 h 685800"/>
                  <a:gd name="connsiteX26" fmla="*/ 0 w 419100"/>
                  <a:gd name="connsiteY26" fmla="*/ 190500 h 685800"/>
                  <a:gd name="connsiteX27" fmla="*/ 0 w 419100"/>
                  <a:gd name="connsiteY27" fmla="*/ 647700 h 685800"/>
                  <a:gd name="connsiteX28" fmla="*/ 38100 w 419100"/>
                  <a:gd name="connsiteY28" fmla="*/ 685800 h 685800"/>
                  <a:gd name="connsiteX29" fmla="*/ 171450 w 419100"/>
                  <a:gd name="connsiteY29" fmla="*/ 685800 h 685800"/>
                  <a:gd name="connsiteX30" fmla="*/ 285750 w 419100"/>
                  <a:gd name="connsiteY30" fmla="*/ 571500 h 685800"/>
                  <a:gd name="connsiteX31" fmla="*/ 419100 w 419100"/>
                  <a:gd name="connsiteY31" fmla="*/ 5715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9100" h="685800">
                    <a:moveTo>
                      <a:pt x="419100" y="571500"/>
                    </a:moveTo>
                    <a:lnTo>
                      <a:pt x="419100" y="495300"/>
                    </a:lnTo>
                    <a:lnTo>
                      <a:pt x="95250" y="495300"/>
                    </a:lnTo>
                    <a:cubicBezTo>
                      <a:pt x="84773" y="495300"/>
                      <a:pt x="76200" y="486728"/>
                      <a:pt x="76200" y="476250"/>
                    </a:cubicBezTo>
                    <a:lnTo>
                      <a:pt x="76200" y="285750"/>
                    </a:lnTo>
                    <a:cubicBezTo>
                      <a:pt x="76200" y="275273"/>
                      <a:pt x="84773" y="266700"/>
                      <a:pt x="95250" y="266700"/>
                    </a:cubicBezTo>
                    <a:lnTo>
                      <a:pt x="419100" y="266700"/>
                    </a:lnTo>
                    <a:lnTo>
                      <a:pt x="419100" y="190500"/>
                    </a:lnTo>
                    <a:cubicBezTo>
                      <a:pt x="419100" y="169545"/>
                      <a:pt x="401955" y="152400"/>
                      <a:pt x="381000" y="152400"/>
                    </a:cubicBezTo>
                    <a:lnTo>
                      <a:pt x="347663" y="152400"/>
                    </a:lnTo>
                    <a:cubicBezTo>
                      <a:pt x="344805" y="152400"/>
                      <a:pt x="342900" y="150495"/>
                      <a:pt x="342900" y="147638"/>
                    </a:cubicBezTo>
                    <a:lnTo>
                      <a:pt x="342900" y="119063"/>
                    </a:lnTo>
                    <a:cubicBezTo>
                      <a:pt x="342900" y="116205"/>
                      <a:pt x="344805" y="114300"/>
                      <a:pt x="347663" y="114300"/>
                    </a:cubicBezTo>
                    <a:lnTo>
                      <a:pt x="371475" y="114300"/>
                    </a:lnTo>
                    <a:cubicBezTo>
                      <a:pt x="377190" y="114300"/>
                      <a:pt x="381000" y="110490"/>
                      <a:pt x="381000" y="104775"/>
                    </a:cubicBezTo>
                    <a:lnTo>
                      <a:pt x="381000" y="38100"/>
                    </a:lnTo>
                    <a:cubicBezTo>
                      <a:pt x="381000" y="17145"/>
                      <a:pt x="363855" y="0"/>
                      <a:pt x="342900" y="0"/>
                    </a:cubicBezTo>
                    <a:lnTo>
                      <a:pt x="76200" y="0"/>
                    </a:lnTo>
                    <a:cubicBezTo>
                      <a:pt x="55245" y="0"/>
                      <a:pt x="38100" y="17145"/>
                      <a:pt x="38100" y="38100"/>
                    </a:cubicBezTo>
                    <a:lnTo>
                      <a:pt x="38100" y="104775"/>
                    </a:lnTo>
                    <a:cubicBezTo>
                      <a:pt x="38100" y="110490"/>
                      <a:pt x="41910" y="114300"/>
                      <a:pt x="47625" y="114300"/>
                    </a:cubicBezTo>
                    <a:lnTo>
                      <a:pt x="71438" y="114300"/>
                    </a:lnTo>
                    <a:cubicBezTo>
                      <a:pt x="74295" y="114300"/>
                      <a:pt x="76200" y="116205"/>
                      <a:pt x="76200" y="119063"/>
                    </a:cubicBezTo>
                    <a:lnTo>
                      <a:pt x="76200" y="147638"/>
                    </a:lnTo>
                    <a:cubicBezTo>
                      <a:pt x="76200" y="150495"/>
                      <a:pt x="74295" y="152400"/>
                      <a:pt x="71438" y="152400"/>
                    </a:cubicBezTo>
                    <a:lnTo>
                      <a:pt x="38100" y="152400"/>
                    </a:lnTo>
                    <a:cubicBezTo>
                      <a:pt x="17145" y="152400"/>
                      <a:pt x="0" y="169545"/>
                      <a:pt x="0" y="190500"/>
                    </a:cubicBezTo>
                    <a:lnTo>
                      <a:pt x="0" y="647700"/>
                    </a:lnTo>
                    <a:cubicBezTo>
                      <a:pt x="0" y="668655"/>
                      <a:pt x="17145" y="685800"/>
                      <a:pt x="38100" y="685800"/>
                    </a:cubicBezTo>
                    <a:lnTo>
                      <a:pt x="171450" y="685800"/>
                    </a:lnTo>
                    <a:cubicBezTo>
                      <a:pt x="171450" y="622935"/>
                      <a:pt x="222885" y="571500"/>
                      <a:pt x="285750" y="571500"/>
                    </a:cubicBezTo>
                    <a:lnTo>
                      <a:pt x="419100" y="571500"/>
                    </a:lnTo>
                    <a:close/>
                  </a:path>
                </a:pathLst>
              </a:custGeom>
              <a:solidFill>
                <a:schemeClr val="bg1"/>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32" name="Forme libre : forme 31">
                <a:extLst>
                  <a:ext uri="{FF2B5EF4-FFF2-40B4-BE49-F238E27FC236}">
                    <a16:creationId xmlns:a16="http://schemas.microsoft.com/office/drawing/2014/main" id="{4D3410BC-C9B5-CC44-3C5E-840EF6957555}"/>
                  </a:ext>
                </a:extLst>
              </p:cNvPr>
              <p:cNvSpPr/>
              <p:nvPr/>
            </p:nvSpPr>
            <p:spPr>
              <a:xfrm>
                <a:off x="1620090" y="2549985"/>
                <a:ext cx="305565" cy="152395"/>
              </a:xfrm>
              <a:custGeom>
                <a:avLst/>
                <a:gdLst>
                  <a:gd name="connsiteX0" fmla="*/ 0 w 304800"/>
                  <a:gd name="connsiteY0" fmla="*/ 9525 h 152400"/>
                  <a:gd name="connsiteX1" fmla="*/ 0 w 304800"/>
                  <a:gd name="connsiteY1" fmla="*/ 142875 h 152400"/>
                  <a:gd name="connsiteX2" fmla="*/ 9525 w 304800"/>
                  <a:gd name="connsiteY2" fmla="*/ 152400 h 152400"/>
                  <a:gd name="connsiteX3" fmla="*/ 304800 w 304800"/>
                  <a:gd name="connsiteY3" fmla="*/ 152400 h 152400"/>
                  <a:gd name="connsiteX4" fmla="*/ 304800 w 304800"/>
                  <a:gd name="connsiteY4" fmla="*/ 0 h 152400"/>
                  <a:gd name="connsiteX5" fmla="*/ 9525 w 304800"/>
                  <a:gd name="connsiteY5" fmla="*/ 0 h 152400"/>
                  <a:gd name="connsiteX6" fmla="*/ 0 w 304800"/>
                  <a:gd name="connsiteY6" fmla="*/ 952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152400">
                    <a:moveTo>
                      <a:pt x="0" y="9525"/>
                    </a:moveTo>
                    <a:lnTo>
                      <a:pt x="0" y="142875"/>
                    </a:lnTo>
                    <a:cubicBezTo>
                      <a:pt x="0" y="148590"/>
                      <a:pt x="3810" y="152400"/>
                      <a:pt x="9525" y="152400"/>
                    </a:cubicBezTo>
                    <a:lnTo>
                      <a:pt x="304800" y="152400"/>
                    </a:lnTo>
                    <a:lnTo>
                      <a:pt x="304800" y="0"/>
                    </a:lnTo>
                    <a:lnTo>
                      <a:pt x="9525" y="0"/>
                    </a:lnTo>
                    <a:cubicBezTo>
                      <a:pt x="3810" y="0"/>
                      <a:pt x="0" y="3810"/>
                      <a:pt x="0" y="9525"/>
                    </a:cubicBezTo>
                    <a:close/>
                  </a:path>
                </a:pathLst>
              </a:custGeom>
              <a:solidFill>
                <a:schemeClr val="bg1"/>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33" name="Forme libre : forme 32">
                <a:extLst>
                  <a:ext uri="{FF2B5EF4-FFF2-40B4-BE49-F238E27FC236}">
                    <a16:creationId xmlns:a16="http://schemas.microsoft.com/office/drawing/2014/main" id="{E76DAA14-F8D3-751F-599F-65879089E633}"/>
                  </a:ext>
                </a:extLst>
              </p:cNvPr>
              <p:cNvSpPr/>
              <p:nvPr/>
            </p:nvSpPr>
            <p:spPr>
              <a:xfrm>
                <a:off x="1717554" y="2854775"/>
                <a:ext cx="324005"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34" name="Forme libre : forme 33">
                <a:extLst>
                  <a:ext uri="{FF2B5EF4-FFF2-40B4-BE49-F238E27FC236}">
                    <a16:creationId xmlns:a16="http://schemas.microsoft.com/office/drawing/2014/main" id="{3EEBBBAB-CA22-E0B7-1779-CE336AC3A9DE}"/>
                  </a:ext>
                </a:extLst>
              </p:cNvPr>
              <p:cNvSpPr/>
              <p:nvPr/>
            </p:nvSpPr>
            <p:spPr>
              <a:xfrm>
                <a:off x="1836093" y="2742596"/>
                <a:ext cx="324003"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C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35" name="Forme libre : forme 34">
                <a:extLst>
                  <a:ext uri="{FF2B5EF4-FFF2-40B4-BE49-F238E27FC236}">
                    <a16:creationId xmlns:a16="http://schemas.microsoft.com/office/drawing/2014/main" id="{0743EAA9-BA4B-505C-B968-66ED8CF639C4}"/>
                  </a:ext>
                </a:extLst>
              </p:cNvPr>
              <p:cNvSpPr/>
              <p:nvPr/>
            </p:nvSpPr>
            <p:spPr>
              <a:xfrm flipV="1">
                <a:off x="2020485" y="2894991"/>
                <a:ext cx="300297" cy="93130"/>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0070C0"/>
              </a:solidFill>
              <a:ln w="9525" cap="flat">
                <a:noFill/>
                <a:prstDash val="solid"/>
                <a:miter/>
              </a:ln>
            </p:spPr>
            <p:txBody>
              <a:bodyPr anchor="ctr"/>
              <a:lstStyle/>
              <a:p>
                <a:pPr eaLnBrk="1" fontAlgn="auto" hangingPunct="1">
                  <a:spcBef>
                    <a:spcPts val="0"/>
                  </a:spcBef>
                  <a:spcAft>
                    <a:spcPts val="0"/>
                  </a:spcAft>
                  <a:defRPr/>
                </a:pPr>
                <a:endParaRPr lang="fr-FR" sz="1350" dirty="0">
                  <a:latin typeface="+mn-lt"/>
                </a:endParaRPr>
              </a:p>
            </p:txBody>
          </p:sp>
          <p:sp>
            <p:nvSpPr>
              <p:cNvPr id="36" name="Forme libre : forme 35">
                <a:extLst>
                  <a:ext uri="{FF2B5EF4-FFF2-40B4-BE49-F238E27FC236}">
                    <a16:creationId xmlns:a16="http://schemas.microsoft.com/office/drawing/2014/main" id="{1D452BD2-AAF5-0947-6A9C-E4FD4FEB83CD}"/>
                  </a:ext>
                </a:extLst>
              </p:cNvPr>
              <p:cNvSpPr/>
              <p:nvPr/>
            </p:nvSpPr>
            <p:spPr>
              <a:xfrm flipV="1">
                <a:off x="2136389" y="2755295"/>
                <a:ext cx="297662" cy="91013"/>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0070C0"/>
              </a:solidFill>
              <a:ln w="9525" cap="flat">
                <a:noFill/>
                <a:prstDash val="solid"/>
                <a:miter/>
              </a:ln>
            </p:spPr>
            <p:txBody>
              <a:bodyPr anchor="ctr"/>
              <a:lstStyle/>
              <a:p>
                <a:pPr eaLnBrk="1" fontAlgn="auto" hangingPunct="1">
                  <a:spcBef>
                    <a:spcPts val="0"/>
                  </a:spcBef>
                  <a:spcAft>
                    <a:spcPts val="0"/>
                  </a:spcAft>
                  <a:defRPr/>
                </a:pPr>
                <a:endParaRPr lang="fr-FR" sz="1350" dirty="0">
                  <a:latin typeface="+mn-lt"/>
                </a:endParaRPr>
              </a:p>
            </p:txBody>
          </p:sp>
          <p:sp>
            <p:nvSpPr>
              <p:cNvPr id="37" name="Forme libre : forme 36">
                <a:extLst>
                  <a:ext uri="{FF2B5EF4-FFF2-40B4-BE49-F238E27FC236}">
                    <a16:creationId xmlns:a16="http://schemas.microsoft.com/office/drawing/2014/main" id="{BC2066E8-5CF8-704B-29CB-BCB3088A670D}"/>
                  </a:ext>
                </a:extLst>
              </p:cNvPr>
              <p:cNvSpPr/>
              <p:nvPr/>
            </p:nvSpPr>
            <p:spPr>
              <a:xfrm flipV="1">
                <a:off x="2141658" y="2573268"/>
                <a:ext cx="297662" cy="93130"/>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0070C0"/>
              </a:solidFill>
              <a:ln w="9525" cap="flat">
                <a:noFill/>
                <a:prstDash val="solid"/>
                <a:miter/>
              </a:ln>
            </p:spPr>
            <p:txBody>
              <a:bodyPr anchor="ctr"/>
              <a:lstStyle/>
              <a:p>
                <a:pPr eaLnBrk="1" fontAlgn="auto" hangingPunct="1">
                  <a:spcBef>
                    <a:spcPts val="0"/>
                  </a:spcBef>
                  <a:spcAft>
                    <a:spcPts val="0"/>
                  </a:spcAft>
                  <a:defRPr/>
                </a:pPr>
                <a:endParaRPr lang="fr-FR" sz="1350" dirty="0">
                  <a:latin typeface="+mn-lt"/>
                </a:endParaRPr>
              </a:p>
            </p:txBody>
          </p:sp>
          <p:sp>
            <p:nvSpPr>
              <p:cNvPr id="38" name="Forme libre : forme 37">
                <a:extLst>
                  <a:ext uri="{FF2B5EF4-FFF2-40B4-BE49-F238E27FC236}">
                    <a16:creationId xmlns:a16="http://schemas.microsoft.com/office/drawing/2014/main" id="{E2D2444A-8589-CDED-7733-D929F7EEDC10}"/>
                  </a:ext>
                </a:extLst>
              </p:cNvPr>
              <p:cNvSpPr/>
              <p:nvPr/>
            </p:nvSpPr>
            <p:spPr>
              <a:xfrm flipV="1">
                <a:off x="2386636" y="2615600"/>
                <a:ext cx="297663" cy="91013"/>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0070C0"/>
              </a:solidFill>
              <a:ln w="9525" cap="flat">
                <a:noFill/>
                <a:prstDash val="solid"/>
                <a:miter/>
              </a:ln>
            </p:spPr>
            <p:txBody>
              <a:bodyPr anchor="ctr"/>
              <a:lstStyle/>
              <a:p>
                <a:pPr eaLnBrk="1" fontAlgn="auto" hangingPunct="1">
                  <a:spcBef>
                    <a:spcPts val="0"/>
                  </a:spcBef>
                  <a:spcAft>
                    <a:spcPts val="0"/>
                  </a:spcAft>
                  <a:defRPr/>
                </a:pPr>
                <a:endParaRPr lang="fr-FR" sz="1350" dirty="0">
                  <a:latin typeface="+mn-lt"/>
                </a:endParaRPr>
              </a:p>
            </p:txBody>
          </p:sp>
          <p:sp>
            <p:nvSpPr>
              <p:cNvPr id="39" name="Forme libre : forme 38">
                <a:extLst>
                  <a:ext uri="{FF2B5EF4-FFF2-40B4-BE49-F238E27FC236}">
                    <a16:creationId xmlns:a16="http://schemas.microsoft.com/office/drawing/2014/main" id="{C220C1E6-D005-B7DE-8596-7ADB7E7B1248}"/>
                  </a:ext>
                </a:extLst>
              </p:cNvPr>
              <p:cNvSpPr/>
              <p:nvPr/>
            </p:nvSpPr>
            <p:spPr>
              <a:xfrm flipV="1">
                <a:off x="2407709" y="2420873"/>
                <a:ext cx="300297" cy="91013"/>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0070C0"/>
              </a:solidFill>
              <a:ln w="9525" cap="flat">
                <a:noFill/>
                <a:prstDash val="solid"/>
                <a:miter/>
              </a:ln>
            </p:spPr>
            <p:txBody>
              <a:bodyPr anchor="ctr"/>
              <a:lstStyle/>
              <a:p>
                <a:pPr eaLnBrk="1" fontAlgn="auto" hangingPunct="1">
                  <a:spcBef>
                    <a:spcPts val="0"/>
                  </a:spcBef>
                  <a:spcAft>
                    <a:spcPts val="0"/>
                  </a:spcAft>
                  <a:defRPr/>
                </a:pPr>
                <a:endParaRPr lang="fr-FR" sz="1350" dirty="0">
                  <a:latin typeface="+mn-lt"/>
                </a:endParaRPr>
              </a:p>
            </p:txBody>
          </p:sp>
          <p:sp>
            <p:nvSpPr>
              <p:cNvPr id="40" name="Forme libre : forme 39">
                <a:extLst>
                  <a:ext uri="{FF2B5EF4-FFF2-40B4-BE49-F238E27FC236}">
                    <a16:creationId xmlns:a16="http://schemas.microsoft.com/office/drawing/2014/main" id="{A281B272-43CA-0548-EB52-E5A5B9230DCB}"/>
                  </a:ext>
                </a:extLst>
              </p:cNvPr>
              <p:cNvSpPr/>
              <p:nvPr/>
            </p:nvSpPr>
            <p:spPr>
              <a:xfrm>
                <a:off x="2157463" y="2911924"/>
                <a:ext cx="324003"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1" name="Forme libre : forme 40">
                <a:extLst>
                  <a:ext uri="{FF2B5EF4-FFF2-40B4-BE49-F238E27FC236}">
                    <a16:creationId xmlns:a16="http://schemas.microsoft.com/office/drawing/2014/main" id="{2D1D9460-4FC0-6903-1D6A-D2D216ACFA60}"/>
                  </a:ext>
                </a:extLst>
              </p:cNvPr>
              <p:cNvSpPr/>
              <p:nvPr/>
            </p:nvSpPr>
            <p:spPr>
              <a:xfrm>
                <a:off x="2270732" y="2727779"/>
                <a:ext cx="324005"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2" name="Forme libre : forme 41">
                <a:extLst>
                  <a:ext uri="{FF2B5EF4-FFF2-40B4-BE49-F238E27FC236}">
                    <a16:creationId xmlns:a16="http://schemas.microsoft.com/office/drawing/2014/main" id="{D4EA5246-23E0-5CBC-D2F3-85DAC4A43697}"/>
                  </a:ext>
                </a:extLst>
              </p:cNvPr>
              <p:cNvSpPr/>
              <p:nvPr/>
            </p:nvSpPr>
            <p:spPr>
              <a:xfrm>
                <a:off x="2494638" y="2869592"/>
                <a:ext cx="324003"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3" name="Forme libre : forme 42">
                <a:extLst>
                  <a:ext uri="{FF2B5EF4-FFF2-40B4-BE49-F238E27FC236}">
                    <a16:creationId xmlns:a16="http://schemas.microsoft.com/office/drawing/2014/main" id="{9AE957BA-AD3F-CF38-841A-90D97F272F77}"/>
                  </a:ext>
                </a:extLst>
              </p:cNvPr>
              <p:cNvSpPr/>
              <p:nvPr/>
            </p:nvSpPr>
            <p:spPr>
              <a:xfrm>
                <a:off x="2083706" y="2588084"/>
                <a:ext cx="324003"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4" name="Forme libre : forme 43">
                <a:extLst>
                  <a:ext uri="{FF2B5EF4-FFF2-40B4-BE49-F238E27FC236}">
                    <a16:creationId xmlns:a16="http://schemas.microsoft.com/office/drawing/2014/main" id="{A19FBB0B-0B1E-D66D-D3F4-F4301F40299B}"/>
                  </a:ext>
                </a:extLst>
              </p:cNvPr>
              <p:cNvSpPr/>
              <p:nvPr/>
            </p:nvSpPr>
            <p:spPr>
              <a:xfrm>
                <a:off x="2478833" y="2473787"/>
                <a:ext cx="324003"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5" name="Forme libre : forme 44">
                <a:extLst>
                  <a:ext uri="{FF2B5EF4-FFF2-40B4-BE49-F238E27FC236}">
                    <a16:creationId xmlns:a16="http://schemas.microsoft.com/office/drawing/2014/main" id="{7EEA681D-1299-2B9A-CE62-626CFD6F1999}"/>
                  </a:ext>
                </a:extLst>
              </p:cNvPr>
              <p:cNvSpPr/>
              <p:nvPr/>
            </p:nvSpPr>
            <p:spPr>
              <a:xfrm>
                <a:off x="2507808" y="2645232"/>
                <a:ext cx="324005"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C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6" name="Forme libre : forme 45">
                <a:extLst>
                  <a:ext uri="{FF2B5EF4-FFF2-40B4-BE49-F238E27FC236}">
                    <a16:creationId xmlns:a16="http://schemas.microsoft.com/office/drawing/2014/main" id="{63684D19-C057-D11D-955D-E4F35AF0B7E6}"/>
                  </a:ext>
                </a:extLst>
              </p:cNvPr>
              <p:cNvSpPr/>
              <p:nvPr/>
            </p:nvSpPr>
            <p:spPr>
              <a:xfrm>
                <a:off x="2618444" y="2740479"/>
                <a:ext cx="324005" cy="154512"/>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7" name="Forme libre : forme 46">
                <a:extLst>
                  <a:ext uri="{FF2B5EF4-FFF2-40B4-BE49-F238E27FC236}">
                    <a16:creationId xmlns:a16="http://schemas.microsoft.com/office/drawing/2014/main" id="{78371D91-9B65-85DE-7CCB-C2E6AB720B8C}"/>
                  </a:ext>
                </a:extLst>
              </p:cNvPr>
              <p:cNvSpPr/>
              <p:nvPr/>
            </p:nvSpPr>
            <p:spPr>
              <a:xfrm>
                <a:off x="2139023" y="2435689"/>
                <a:ext cx="324005"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C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8" name="Forme libre : forme 47">
                <a:extLst>
                  <a:ext uri="{FF2B5EF4-FFF2-40B4-BE49-F238E27FC236}">
                    <a16:creationId xmlns:a16="http://schemas.microsoft.com/office/drawing/2014/main" id="{E571206A-EC3C-6295-CB0B-A8EEEA4939A8}"/>
                  </a:ext>
                </a:extLst>
              </p:cNvPr>
              <p:cNvSpPr/>
              <p:nvPr/>
            </p:nvSpPr>
            <p:spPr>
              <a:xfrm>
                <a:off x="2067901" y="2293877"/>
                <a:ext cx="324003"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9" name="Forme libre : forme 48">
                <a:extLst>
                  <a:ext uri="{FF2B5EF4-FFF2-40B4-BE49-F238E27FC236}">
                    <a16:creationId xmlns:a16="http://schemas.microsoft.com/office/drawing/2014/main" id="{0B71B092-451E-6EBF-CA9A-C525D8164BD0}"/>
                  </a:ext>
                </a:extLst>
              </p:cNvPr>
              <p:cNvSpPr/>
              <p:nvPr/>
            </p:nvSpPr>
            <p:spPr>
              <a:xfrm>
                <a:off x="2349757" y="2236728"/>
                <a:ext cx="324005"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C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50" name="Forme libre : forme 49">
                <a:extLst>
                  <a:ext uri="{FF2B5EF4-FFF2-40B4-BE49-F238E27FC236}">
                    <a16:creationId xmlns:a16="http://schemas.microsoft.com/office/drawing/2014/main" id="{F23B6F31-C0D6-2151-4F17-95375E70430B}"/>
                  </a:ext>
                </a:extLst>
              </p:cNvPr>
              <p:cNvSpPr/>
              <p:nvPr/>
            </p:nvSpPr>
            <p:spPr>
              <a:xfrm>
                <a:off x="2168000" y="2137249"/>
                <a:ext cx="324003"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grpSp>
      </p:grpSp>
      <p:grpSp>
        <p:nvGrpSpPr>
          <p:cNvPr id="4114" name="Groupe 50">
            <a:extLst>
              <a:ext uri="{FF2B5EF4-FFF2-40B4-BE49-F238E27FC236}">
                <a16:creationId xmlns:a16="http://schemas.microsoft.com/office/drawing/2014/main" id="{3B023143-8DE3-DF3D-4E39-E882A7CCD3D7}"/>
              </a:ext>
            </a:extLst>
          </p:cNvPr>
          <p:cNvGrpSpPr>
            <a:grpSpLocks/>
          </p:cNvGrpSpPr>
          <p:nvPr/>
        </p:nvGrpSpPr>
        <p:grpSpPr bwMode="auto">
          <a:xfrm>
            <a:off x="7631113" y="4568825"/>
            <a:ext cx="1489075" cy="1674813"/>
            <a:chOff x="2278542" y="5024612"/>
            <a:chExt cx="1985315" cy="1197021"/>
          </a:xfrm>
        </p:grpSpPr>
        <p:sp>
          <p:nvSpPr>
            <p:cNvPr id="4136" name="Espace réservé du contenu 2">
              <a:extLst>
                <a:ext uri="{FF2B5EF4-FFF2-40B4-BE49-F238E27FC236}">
                  <a16:creationId xmlns:a16="http://schemas.microsoft.com/office/drawing/2014/main" id="{A840AFE1-9465-3F3A-4E2A-9423982A6B57}"/>
                </a:ext>
              </a:extLst>
            </p:cNvPr>
            <p:cNvSpPr txBox="1">
              <a:spLocks noChangeArrowheads="1"/>
            </p:cNvSpPr>
            <p:nvPr/>
          </p:nvSpPr>
          <p:spPr bwMode="auto">
            <a:xfrm>
              <a:off x="2278542" y="5496241"/>
              <a:ext cx="1985315" cy="725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500" b="1">
                  <a:solidFill>
                    <a:schemeClr val="tx2"/>
                  </a:solidFill>
                </a:rPr>
                <a:t>Poursuite malgré conséquence </a:t>
              </a:r>
            </a:p>
            <a:p>
              <a:pPr algn="ctr" eaLnBrk="1" hangingPunct="1">
                <a:lnSpc>
                  <a:spcPct val="100000"/>
                </a:lnSpc>
                <a:spcBef>
                  <a:spcPct val="0"/>
                </a:spcBef>
                <a:buFontTx/>
                <a:buNone/>
              </a:pPr>
              <a:r>
                <a:rPr lang="fr-FR" altLang="fr-FR" sz="1500" b="1">
                  <a:solidFill>
                    <a:schemeClr val="tx2"/>
                  </a:solidFill>
                </a:rPr>
                <a:t>à long terme </a:t>
              </a:r>
            </a:p>
            <a:p>
              <a:pPr algn="ctr" eaLnBrk="1" hangingPunct="1">
                <a:lnSpc>
                  <a:spcPct val="100000"/>
                </a:lnSpc>
                <a:spcBef>
                  <a:spcPct val="0"/>
                </a:spcBef>
                <a:buFontTx/>
                <a:buNone/>
              </a:pPr>
              <a:r>
                <a:rPr lang="fr-FR" altLang="fr-FR" sz="1500" b="1">
                  <a:solidFill>
                    <a:schemeClr val="tx2"/>
                  </a:solidFill>
                </a:rPr>
                <a:t>sur l’organisme</a:t>
              </a:r>
            </a:p>
          </p:txBody>
        </p:sp>
        <p:pic>
          <p:nvPicPr>
            <p:cNvPr id="53" name="Graphique 52" descr="Visage en pleurs sans remplissage">
              <a:extLst>
                <a:ext uri="{FF2B5EF4-FFF2-40B4-BE49-F238E27FC236}">
                  <a16:creationId xmlns:a16="http://schemas.microsoft.com/office/drawing/2014/main" id="{8C5F71E6-A2F1-F77A-7400-019AC197D487}"/>
                </a:ext>
              </a:extLst>
            </p:cNvPr>
            <p:cNvPicPr>
              <a:picLocks noChangeAspect="1"/>
            </p:cNvPicPr>
            <p:nvPr/>
          </p:nvPicPr>
          <p:blipFill>
            <a:blip r:embed="rId7"/>
            <a:stretch>
              <a:fillRect/>
            </a:stretch>
          </p:blipFill>
          <p:spPr>
            <a:xfrm>
              <a:off x="2811910" y="5024612"/>
              <a:ext cx="895296" cy="518520"/>
            </a:xfrm>
            <a:prstGeom prst="rect">
              <a:avLst/>
            </a:prstGeom>
          </p:spPr>
        </p:pic>
      </p:grpSp>
      <p:grpSp>
        <p:nvGrpSpPr>
          <p:cNvPr id="4115" name="Groupe 53">
            <a:extLst>
              <a:ext uri="{FF2B5EF4-FFF2-40B4-BE49-F238E27FC236}">
                <a16:creationId xmlns:a16="http://schemas.microsoft.com/office/drawing/2014/main" id="{2C619A49-0F12-32FF-429A-0284576C1955}"/>
              </a:ext>
            </a:extLst>
          </p:cNvPr>
          <p:cNvGrpSpPr>
            <a:grpSpLocks/>
          </p:cNvGrpSpPr>
          <p:nvPr/>
        </p:nvGrpSpPr>
        <p:grpSpPr bwMode="auto">
          <a:xfrm>
            <a:off x="3833813" y="2903538"/>
            <a:ext cx="1465262" cy="1530350"/>
            <a:chOff x="606979" y="2515775"/>
            <a:chExt cx="1954160" cy="2039370"/>
          </a:xfrm>
        </p:grpSpPr>
        <p:pic>
          <p:nvPicPr>
            <p:cNvPr id="55" name="Graphique 54" descr="Voiture">
              <a:extLst>
                <a:ext uri="{FF2B5EF4-FFF2-40B4-BE49-F238E27FC236}">
                  <a16:creationId xmlns:a16="http://schemas.microsoft.com/office/drawing/2014/main" id="{6AA21DDB-345E-F674-3B99-2F9926960B82}"/>
                </a:ext>
              </a:extLst>
            </p:cNvPr>
            <p:cNvPicPr>
              <a:picLocks noChangeAspect="1"/>
            </p:cNvPicPr>
            <p:nvPr/>
          </p:nvPicPr>
          <p:blipFill>
            <a:blip r:embed="rId8"/>
            <a:stretch>
              <a:fillRect/>
            </a:stretch>
          </p:blipFill>
          <p:spPr>
            <a:xfrm>
              <a:off x="1159563" y="2515775"/>
              <a:ext cx="914623" cy="913909"/>
            </a:xfrm>
            <a:prstGeom prst="rect">
              <a:avLst/>
            </a:prstGeom>
          </p:spPr>
        </p:pic>
        <p:sp>
          <p:nvSpPr>
            <p:cNvPr id="4135" name="ZoneTexte 55">
              <a:extLst>
                <a:ext uri="{FF2B5EF4-FFF2-40B4-BE49-F238E27FC236}">
                  <a16:creationId xmlns:a16="http://schemas.microsoft.com/office/drawing/2014/main" id="{66799F7E-BC43-1A43-4F7B-05B90E165C47}"/>
                </a:ext>
              </a:extLst>
            </p:cNvPr>
            <p:cNvSpPr txBox="1">
              <a:spLocks noChangeArrowheads="1"/>
            </p:cNvSpPr>
            <p:nvPr/>
          </p:nvSpPr>
          <p:spPr bwMode="auto">
            <a:xfrm>
              <a:off x="606979" y="3508705"/>
              <a:ext cx="195416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500" b="1">
                  <a:solidFill>
                    <a:schemeClr val="bg1"/>
                  </a:solidFill>
                </a:rPr>
                <a:t>Usage en situation dangereuse</a:t>
              </a:r>
            </a:p>
          </p:txBody>
        </p:sp>
      </p:grpSp>
      <p:grpSp>
        <p:nvGrpSpPr>
          <p:cNvPr id="4116" name="Groupe 56">
            <a:extLst>
              <a:ext uri="{FF2B5EF4-FFF2-40B4-BE49-F238E27FC236}">
                <a16:creationId xmlns:a16="http://schemas.microsoft.com/office/drawing/2014/main" id="{4E0D6239-2B33-9BD4-5378-0AE2F7D7E64D}"/>
              </a:ext>
            </a:extLst>
          </p:cNvPr>
          <p:cNvGrpSpPr>
            <a:grpSpLocks/>
          </p:cNvGrpSpPr>
          <p:nvPr/>
        </p:nvGrpSpPr>
        <p:grpSpPr bwMode="auto">
          <a:xfrm>
            <a:off x="5495925" y="3079750"/>
            <a:ext cx="1274763" cy="1235075"/>
            <a:chOff x="5749170" y="2635683"/>
            <a:chExt cx="1699577" cy="1359429"/>
          </a:xfrm>
        </p:grpSpPr>
        <p:pic>
          <p:nvPicPr>
            <p:cNvPr id="4131" name="Picture 4" descr="Résultat de recherche d'images pour &quot;homme agressif icones&quot;">
              <a:extLst>
                <a:ext uri="{FF2B5EF4-FFF2-40B4-BE49-F238E27FC236}">
                  <a16:creationId xmlns:a16="http://schemas.microsoft.com/office/drawing/2014/main" id="{60AA0DA1-2329-D765-1079-C5024F5F7A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0000" r="1236" b="35861"/>
            <a:stretch>
              <a:fillRect/>
            </a:stretch>
          </p:blipFill>
          <p:spPr bwMode="auto">
            <a:xfrm rot="5400000">
              <a:off x="5926533" y="2509376"/>
              <a:ext cx="382976" cy="73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2" name="ZoneTexte 58">
              <a:extLst>
                <a:ext uri="{FF2B5EF4-FFF2-40B4-BE49-F238E27FC236}">
                  <a16:creationId xmlns:a16="http://schemas.microsoft.com/office/drawing/2014/main" id="{50E9F2CD-A21C-B2FE-DD6C-E869BA9C3FE7}"/>
                </a:ext>
              </a:extLst>
            </p:cNvPr>
            <p:cNvSpPr txBox="1">
              <a:spLocks noChangeArrowheads="1"/>
            </p:cNvSpPr>
            <p:nvPr/>
          </p:nvSpPr>
          <p:spPr bwMode="auto">
            <a:xfrm>
              <a:off x="5782259" y="3384731"/>
              <a:ext cx="1666488" cy="61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500" b="1">
                  <a:solidFill>
                    <a:schemeClr val="tx2"/>
                  </a:solidFill>
                </a:rPr>
                <a:t>Problèmes relationnels</a:t>
              </a:r>
            </a:p>
          </p:txBody>
        </p:sp>
        <p:pic>
          <p:nvPicPr>
            <p:cNvPr id="4133" name="Picture 4" descr="Résultat de recherche d'images pour &quot;homme agressif icones&quot;">
              <a:extLst>
                <a:ext uri="{FF2B5EF4-FFF2-40B4-BE49-F238E27FC236}">
                  <a16:creationId xmlns:a16="http://schemas.microsoft.com/office/drawing/2014/main" id="{36025D89-F82A-89E8-B4B8-153942B486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0000" r="1236" b="35861"/>
            <a:stretch>
              <a:fillRect/>
            </a:stretch>
          </p:blipFill>
          <p:spPr bwMode="auto">
            <a:xfrm rot="5400000">
              <a:off x="6656551" y="2424133"/>
              <a:ext cx="456797" cy="8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17" name="Groupe 60">
            <a:extLst>
              <a:ext uri="{FF2B5EF4-FFF2-40B4-BE49-F238E27FC236}">
                <a16:creationId xmlns:a16="http://schemas.microsoft.com/office/drawing/2014/main" id="{E7FCDAB8-D665-85E4-04D5-47EE89E5BF56}"/>
              </a:ext>
            </a:extLst>
          </p:cNvPr>
          <p:cNvGrpSpPr>
            <a:grpSpLocks/>
          </p:cNvGrpSpPr>
          <p:nvPr/>
        </p:nvGrpSpPr>
        <p:grpSpPr bwMode="auto">
          <a:xfrm>
            <a:off x="9307513" y="4521200"/>
            <a:ext cx="1089025" cy="1006475"/>
            <a:chOff x="10126722" y="4547201"/>
            <a:chExt cx="1516752" cy="1516752"/>
          </a:xfrm>
        </p:grpSpPr>
        <p:pic>
          <p:nvPicPr>
            <p:cNvPr id="62" name="Graphique 61" descr="Cœur">
              <a:extLst>
                <a:ext uri="{FF2B5EF4-FFF2-40B4-BE49-F238E27FC236}">
                  <a16:creationId xmlns:a16="http://schemas.microsoft.com/office/drawing/2014/main" id="{AF95D976-E7CB-F807-C90C-886E6B47822B}"/>
                </a:ext>
              </a:extLst>
            </p:cNvPr>
            <p:cNvPicPr>
              <a:picLocks noChangeAspect="1"/>
            </p:cNvPicPr>
            <p:nvPr/>
          </p:nvPicPr>
          <p:blipFill>
            <a:blip r:embed="rId10"/>
            <a:stretch>
              <a:fillRect/>
            </a:stretch>
          </p:blipFill>
          <p:spPr>
            <a:xfrm>
              <a:off x="10126722" y="4547201"/>
              <a:ext cx="1516752" cy="1516752"/>
            </a:xfrm>
            <a:prstGeom prst="rect">
              <a:avLst/>
            </a:prstGeom>
          </p:spPr>
        </p:pic>
        <p:pic>
          <p:nvPicPr>
            <p:cNvPr id="63" name="Graphique 62" descr="Danger">
              <a:extLst>
                <a:ext uri="{FF2B5EF4-FFF2-40B4-BE49-F238E27FC236}">
                  <a16:creationId xmlns:a16="http://schemas.microsoft.com/office/drawing/2014/main" id="{EA4AFBD5-9BB8-CC5A-F025-9E511001CBFE}"/>
                </a:ext>
              </a:extLst>
            </p:cNvPr>
            <p:cNvPicPr>
              <a:picLocks noChangeAspect="1"/>
            </p:cNvPicPr>
            <p:nvPr/>
          </p:nvPicPr>
          <p:blipFill>
            <a:blip r:embed="rId11"/>
            <a:stretch>
              <a:fillRect/>
            </a:stretch>
          </p:blipFill>
          <p:spPr>
            <a:xfrm>
              <a:off x="10438474" y="4803184"/>
              <a:ext cx="915358" cy="913879"/>
            </a:xfrm>
            <a:prstGeom prst="rect">
              <a:avLst/>
            </a:prstGeom>
          </p:spPr>
        </p:pic>
      </p:grpSp>
      <p:sp>
        <p:nvSpPr>
          <p:cNvPr id="64" name="ZoneTexte 63">
            <a:extLst>
              <a:ext uri="{FF2B5EF4-FFF2-40B4-BE49-F238E27FC236}">
                <a16:creationId xmlns:a16="http://schemas.microsoft.com/office/drawing/2014/main" id="{BE1ED812-BBDE-80E5-526C-7F9EACA31958}"/>
              </a:ext>
            </a:extLst>
          </p:cNvPr>
          <p:cNvSpPr txBox="1"/>
          <p:nvPr/>
        </p:nvSpPr>
        <p:spPr>
          <a:xfrm>
            <a:off x="9342256" y="5359808"/>
            <a:ext cx="1048964" cy="646331"/>
          </a:xfrm>
          <a:prstGeom prst="rect">
            <a:avLst/>
          </a:prstGeom>
          <a:noFill/>
        </p:spPr>
        <p:txBody>
          <a:bodyPr anchor="ctr">
            <a:spAutoFit/>
          </a:bodyPr>
          <a:lstStyle>
            <a:defPPr>
              <a:defRPr lang="fr-FR"/>
            </a:defPPr>
            <a:lvl1pPr algn="ctr">
              <a:defRPr sz="2000" b="1">
                <a:solidFill>
                  <a:schemeClr val="bg1"/>
                </a:solidFill>
              </a:defRPr>
            </a:lvl1pPr>
            <a:lvl2pPr marL="685800" indent="-228600" defTabSz="914400">
              <a:lnSpc>
                <a:spcPct val="90000"/>
              </a:lnSpc>
              <a:spcBef>
                <a:spcPts val="500"/>
              </a:spcBef>
              <a:buFont typeface="Arial" panose="020B0604020202020204" pitchFamily="34" charset="0"/>
              <a:buChar char="•"/>
              <a:defRPr sz="2400">
                <a:latin typeface="Avenir Next" charset="0"/>
                <a:ea typeface="Avenir Next" charset="0"/>
                <a:cs typeface="Avenir Next" charset="0"/>
              </a:defRPr>
            </a:lvl2pPr>
            <a:lvl3pPr marL="1143000" indent="-228600" defTabSz="914400">
              <a:lnSpc>
                <a:spcPct val="90000"/>
              </a:lnSpc>
              <a:spcBef>
                <a:spcPts val="500"/>
              </a:spcBef>
              <a:buFont typeface=".HelveticaNeueDeskInterface-Regular" charset="-120"/>
              <a:buChar char="-"/>
              <a:defRPr sz="2000">
                <a:latin typeface="Avenir Next" charset="0"/>
                <a:ea typeface="Avenir Next" charset="0"/>
                <a:cs typeface="Avenir Next" charset="0"/>
              </a:defRPr>
            </a:lvl3pPr>
            <a:lvl4pPr marL="1600200" indent="-228600" defTabSz="914400">
              <a:lnSpc>
                <a:spcPct val="90000"/>
              </a:lnSpc>
              <a:spcBef>
                <a:spcPts val="500"/>
              </a:spcBef>
              <a:buFont typeface="Arial" panose="020B0604020202020204" pitchFamily="34" charset="0"/>
              <a:buChar char="•"/>
              <a:defRPr>
                <a:latin typeface="Avenir Next" charset="0"/>
                <a:ea typeface="Avenir Next" charset="0"/>
                <a:cs typeface="Avenir Next" charset="0"/>
              </a:defRPr>
            </a:lvl4pPr>
            <a:lvl5pPr marL="2057400" indent="-228600" defTabSz="914400">
              <a:lnSpc>
                <a:spcPct val="90000"/>
              </a:lnSpc>
              <a:spcBef>
                <a:spcPts val="500"/>
              </a:spcBef>
              <a:buFont typeface="Arial" panose="020B0604020202020204" pitchFamily="34" charset="0"/>
              <a:buChar char="•"/>
              <a:defRPr>
                <a:latin typeface="Avenir Next" charset="0"/>
                <a:ea typeface="Avenir Next" charset="0"/>
                <a:cs typeface="Avenir Next"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eaLnBrk="1" fontAlgn="auto" hangingPunct="1">
              <a:spcBef>
                <a:spcPts val="0"/>
              </a:spcBef>
              <a:spcAft>
                <a:spcPts val="0"/>
              </a:spcAft>
              <a:defRPr/>
            </a:pPr>
            <a:r>
              <a:rPr lang="fr-FR" sz="1800" dirty="0">
                <a:ln>
                  <a:solidFill>
                    <a:srgbClr val="FF0000"/>
                  </a:solidFill>
                </a:ln>
                <a:latin typeface="+mn-lt"/>
              </a:rPr>
              <a:t>CRAVING</a:t>
            </a:r>
          </a:p>
        </p:txBody>
      </p:sp>
      <p:grpSp>
        <p:nvGrpSpPr>
          <p:cNvPr id="65" name="Groupe 64">
            <a:extLst>
              <a:ext uri="{FF2B5EF4-FFF2-40B4-BE49-F238E27FC236}">
                <a16:creationId xmlns:a16="http://schemas.microsoft.com/office/drawing/2014/main" id="{0AFE25F2-49CC-2068-DD98-967652FFD923}"/>
              </a:ext>
            </a:extLst>
          </p:cNvPr>
          <p:cNvGrpSpPr/>
          <p:nvPr/>
        </p:nvGrpSpPr>
        <p:grpSpPr>
          <a:xfrm>
            <a:off x="3082811" y="4589924"/>
            <a:ext cx="1439670" cy="1548862"/>
            <a:chOff x="2952241" y="4126636"/>
            <a:chExt cx="1919560" cy="2065148"/>
          </a:xfrm>
          <a:solidFill>
            <a:srgbClr val="00B0F0"/>
          </a:solidFill>
        </p:grpSpPr>
        <p:pic>
          <p:nvPicPr>
            <p:cNvPr id="66" name="Graphique 65" descr="Irritant">
              <a:extLst>
                <a:ext uri="{FF2B5EF4-FFF2-40B4-BE49-F238E27FC236}">
                  <a16:creationId xmlns:a16="http://schemas.microsoft.com/office/drawing/2014/main" id="{DF088246-7328-229F-E282-79314429861C}"/>
                </a:ext>
              </a:extLst>
            </p:cNvPr>
            <p:cNvPicPr>
              <a:picLocks noChangeAspect="1"/>
            </p:cNvPicPr>
            <p:nvPr/>
          </p:nvPicPr>
          <p:blipFill>
            <a:blip r:embed="rId12"/>
            <a:stretch>
              <a:fillRect/>
            </a:stretch>
          </p:blipFill>
          <p:spPr>
            <a:xfrm>
              <a:off x="3482413" y="4126636"/>
              <a:ext cx="914400" cy="914400"/>
            </a:xfrm>
            <a:prstGeom prst="rect">
              <a:avLst/>
            </a:prstGeom>
          </p:spPr>
        </p:pic>
        <p:sp>
          <p:nvSpPr>
            <p:cNvPr id="67" name="ZoneTexte 66">
              <a:extLst>
                <a:ext uri="{FF2B5EF4-FFF2-40B4-BE49-F238E27FC236}">
                  <a16:creationId xmlns:a16="http://schemas.microsoft.com/office/drawing/2014/main" id="{46EC519F-BA91-87F5-D0C1-0785DD700C8D}"/>
                </a:ext>
              </a:extLst>
            </p:cNvPr>
            <p:cNvSpPr txBox="1"/>
            <p:nvPr/>
          </p:nvSpPr>
          <p:spPr>
            <a:xfrm>
              <a:off x="2952241" y="5145344"/>
              <a:ext cx="1919560" cy="1046440"/>
            </a:xfrm>
            <a:prstGeom prst="rect">
              <a:avLst/>
            </a:prstGeom>
            <a:noFill/>
          </p:spPr>
          <p:txBody>
            <a:bodyPr anchor="ctr">
              <a:spAutoFit/>
            </a:bodyPr>
            <a:lstStyle>
              <a:defPPr>
                <a:defRPr lang="fr-FR"/>
              </a:defPPr>
              <a:lvl1pPr algn="ctr">
                <a:defRPr sz="2000" b="1">
                  <a:solidFill>
                    <a:schemeClr val="bg1"/>
                  </a:solidFill>
                </a:defRPr>
              </a:lvl1pPr>
            </a:lstStyle>
            <a:p>
              <a:pPr eaLnBrk="1" fontAlgn="auto" hangingPunct="1">
                <a:spcBef>
                  <a:spcPts val="0"/>
                </a:spcBef>
                <a:spcAft>
                  <a:spcPts val="0"/>
                </a:spcAft>
                <a:defRPr/>
              </a:pPr>
              <a:r>
                <a:rPr lang="fr-FR" sz="1500" dirty="0">
                  <a:latin typeface="+mn-lt"/>
                </a:rPr>
                <a:t>Effort infructueux pour arrêter</a:t>
              </a:r>
            </a:p>
          </p:txBody>
        </p:sp>
      </p:grpSp>
      <p:grpSp>
        <p:nvGrpSpPr>
          <p:cNvPr id="4120" name="Groupe 67">
            <a:extLst>
              <a:ext uri="{FF2B5EF4-FFF2-40B4-BE49-F238E27FC236}">
                <a16:creationId xmlns:a16="http://schemas.microsoft.com/office/drawing/2014/main" id="{88DBBA7F-3170-D2F9-20FC-03D72C99AC25}"/>
              </a:ext>
            </a:extLst>
          </p:cNvPr>
          <p:cNvGrpSpPr>
            <a:grpSpLocks/>
          </p:cNvGrpSpPr>
          <p:nvPr/>
        </p:nvGrpSpPr>
        <p:grpSpPr bwMode="auto">
          <a:xfrm>
            <a:off x="4622800" y="4635500"/>
            <a:ext cx="1555750" cy="1717675"/>
            <a:chOff x="1064044" y="3001045"/>
            <a:chExt cx="2075104" cy="2290330"/>
          </a:xfrm>
        </p:grpSpPr>
        <p:grpSp>
          <p:nvGrpSpPr>
            <p:cNvPr id="69" name="Groupe 68">
              <a:extLst>
                <a:ext uri="{FF2B5EF4-FFF2-40B4-BE49-F238E27FC236}">
                  <a16:creationId xmlns:a16="http://schemas.microsoft.com/office/drawing/2014/main" id="{AAEEDC4F-4E95-5F7E-0028-2A70F582CACC}"/>
                </a:ext>
              </a:extLst>
            </p:cNvPr>
            <p:cNvGrpSpPr/>
            <p:nvPr/>
          </p:nvGrpSpPr>
          <p:grpSpPr>
            <a:xfrm>
              <a:off x="1348952" y="3001045"/>
              <a:ext cx="1340865" cy="914400"/>
              <a:chOff x="3517411" y="2337746"/>
              <a:chExt cx="1340865" cy="914400"/>
            </a:xfrm>
            <a:solidFill>
              <a:schemeClr val="tx1">
                <a:lumMod val="75000"/>
                <a:lumOff val="25000"/>
              </a:schemeClr>
            </a:solidFill>
          </p:grpSpPr>
          <p:pic>
            <p:nvPicPr>
              <p:cNvPr id="71" name="Graphique 70" descr="Chronomètre">
                <a:extLst>
                  <a:ext uri="{FF2B5EF4-FFF2-40B4-BE49-F238E27FC236}">
                    <a16:creationId xmlns:a16="http://schemas.microsoft.com/office/drawing/2014/main" id="{0C8475C1-5D61-09F1-8718-953B874CA79A}"/>
                  </a:ext>
                </a:extLst>
              </p:cNvPr>
              <p:cNvPicPr>
                <a:picLocks noChangeAspect="1"/>
              </p:cNvPicPr>
              <p:nvPr/>
            </p:nvPicPr>
            <p:blipFill>
              <a:blip r:embed="rId13"/>
              <a:stretch>
                <a:fillRect/>
              </a:stretch>
            </p:blipFill>
            <p:spPr>
              <a:xfrm>
                <a:off x="3517411" y="2337746"/>
                <a:ext cx="914400" cy="914400"/>
              </a:xfrm>
              <a:prstGeom prst="rect">
                <a:avLst/>
              </a:prstGeom>
            </p:spPr>
          </p:pic>
          <p:cxnSp>
            <p:nvCxnSpPr>
              <p:cNvPr id="72" name="Connecteur droit avec flèche 71">
                <a:extLst>
                  <a:ext uri="{FF2B5EF4-FFF2-40B4-BE49-F238E27FC236}">
                    <a16:creationId xmlns:a16="http://schemas.microsoft.com/office/drawing/2014/main" id="{7AA72AFC-A1C9-687A-1708-D5FF0CE1783E}"/>
                  </a:ext>
                </a:extLst>
              </p:cNvPr>
              <p:cNvCxnSpPr>
                <a:cxnSpLocks/>
              </p:cNvCxnSpPr>
              <p:nvPr/>
            </p:nvCxnSpPr>
            <p:spPr>
              <a:xfrm flipV="1">
                <a:off x="4463725" y="2487536"/>
                <a:ext cx="394551" cy="353624"/>
              </a:xfrm>
              <a:prstGeom prst="straightConnector1">
                <a:avLst/>
              </a:prstGeom>
              <a:solidFill>
                <a:srgbClr val="EE26C3"/>
              </a:solidFill>
              <a:ln w="57150">
                <a:solidFill>
                  <a:srgbClr val="EE26C3"/>
                </a:solidFill>
                <a:tailEnd type="triangle"/>
              </a:ln>
            </p:spPr>
            <p:style>
              <a:lnRef idx="3">
                <a:schemeClr val="dk1"/>
              </a:lnRef>
              <a:fillRef idx="0">
                <a:schemeClr val="dk1"/>
              </a:fillRef>
              <a:effectRef idx="2">
                <a:schemeClr val="dk1"/>
              </a:effectRef>
              <a:fontRef idx="minor">
                <a:schemeClr val="tx1"/>
              </a:fontRef>
            </p:style>
          </p:cxnSp>
        </p:grpSp>
        <p:sp>
          <p:nvSpPr>
            <p:cNvPr id="4128" name="ZoneTexte 69">
              <a:extLst>
                <a:ext uri="{FF2B5EF4-FFF2-40B4-BE49-F238E27FC236}">
                  <a16:creationId xmlns:a16="http://schemas.microsoft.com/office/drawing/2014/main" id="{DE0390A8-6DF7-AC6F-5FA4-DA6487F9D9EA}"/>
                </a:ext>
              </a:extLst>
            </p:cNvPr>
            <p:cNvSpPr txBox="1">
              <a:spLocks noChangeArrowheads="1"/>
            </p:cNvSpPr>
            <p:nvPr/>
          </p:nvSpPr>
          <p:spPr bwMode="auto">
            <a:xfrm>
              <a:off x="1064044" y="3937157"/>
              <a:ext cx="2075104" cy="135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500" b="1">
                  <a:solidFill>
                    <a:schemeClr val="tx2"/>
                  </a:solidFill>
                </a:rPr>
                <a:t>Temps de recherche augmente</a:t>
              </a:r>
            </a:p>
            <a:p>
              <a:pPr algn="ctr" eaLnBrk="1" hangingPunct="1"/>
              <a:endParaRPr lang="fr-FR" altLang="fr-FR" sz="1500" b="1">
                <a:solidFill>
                  <a:schemeClr val="bg1"/>
                </a:solidFill>
              </a:endParaRPr>
            </a:p>
          </p:txBody>
        </p:sp>
      </p:grpSp>
      <p:pic>
        <p:nvPicPr>
          <p:cNvPr id="73" name="Graphique 72" descr="Graphique à barres avec tendance à la hausse">
            <a:extLst>
              <a:ext uri="{FF2B5EF4-FFF2-40B4-BE49-F238E27FC236}">
                <a16:creationId xmlns:a16="http://schemas.microsoft.com/office/drawing/2014/main" id="{092F42F2-1489-A736-CC0C-3427629F0E8F}"/>
              </a:ext>
            </a:extLst>
          </p:cNvPr>
          <p:cNvPicPr>
            <a:picLocks noChangeAspect="1"/>
          </p:cNvPicPr>
          <p:nvPr/>
        </p:nvPicPr>
        <p:blipFill>
          <a:blip r:embed="rId14"/>
          <a:stretch>
            <a:fillRect/>
          </a:stretch>
        </p:blipFill>
        <p:spPr>
          <a:xfrm>
            <a:off x="1978025" y="4635500"/>
            <a:ext cx="685800" cy="685800"/>
          </a:xfrm>
          <a:prstGeom prst="rect">
            <a:avLst/>
          </a:prstGeom>
        </p:spPr>
      </p:pic>
      <p:sp>
        <p:nvSpPr>
          <p:cNvPr id="4122" name="ZoneTexte 73">
            <a:extLst>
              <a:ext uri="{FF2B5EF4-FFF2-40B4-BE49-F238E27FC236}">
                <a16:creationId xmlns:a16="http://schemas.microsoft.com/office/drawing/2014/main" id="{B795F039-C6D2-3579-626C-8C9062CA1E14}"/>
              </a:ext>
            </a:extLst>
          </p:cNvPr>
          <p:cNvSpPr txBox="1">
            <a:spLocks noChangeArrowheads="1"/>
          </p:cNvSpPr>
          <p:nvPr/>
        </p:nvSpPr>
        <p:spPr bwMode="auto">
          <a:xfrm>
            <a:off x="1541463" y="5383213"/>
            <a:ext cx="1600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500" b="1" dirty="0">
                <a:solidFill>
                  <a:schemeClr val="tx2"/>
                </a:solidFill>
              </a:rPr>
              <a:t>Incapacité à gérer consommation</a:t>
            </a:r>
          </a:p>
          <a:p>
            <a:pPr algn="ctr" eaLnBrk="1" hangingPunct="1"/>
            <a:r>
              <a:rPr lang="fr-FR" altLang="fr-FR" sz="1500" b="1" dirty="0">
                <a:solidFill>
                  <a:schemeClr val="tx2"/>
                </a:solidFill>
              </a:rPr>
              <a:t>+ et + longtemps</a:t>
            </a:r>
          </a:p>
        </p:txBody>
      </p:sp>
      <p:sp>
        <p:nvSpPr>
          <p:cNvPr id="75" name="Signe de multiplication 74">
            <a:extLst>
              <a:ext uri="{FF2B5EF4-FFF2-40B4-BE49-F238E27FC236}">
                <a16:creationId xmlns:a16="http://schemas.microsoft.com/office/drawing/2014/main" id="{2FF37B1C-6CEF-FF6C-A250-8F1DA1044C62}"/>
              </a:ext>
            </a:extLst>
          </p:cNvPr>
          <p:cNvSpPr/>
          <p:nvPr/>
        </p:nvSpPr>
        <p:spPr>
          <a:xfrm>
            <a:off x="2493963" y="2903538"/>
            <a:ext cx="565150" cy="652462"/>
          </a:xfrm>
          <a:prstGeom prst="mathMultiply">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350"/>
          </a:p>
        </p:txBody>
      </p:sp>
      <p:sp>
        <p:nvSpPr>
          <p:cNvPr id="76" name="Signe de multiplication 75">
            <a:extLst>
              <a:ext uri="{FF2B5EF4-FFF2-40B4-BE49-F238E27FC236}">
                <a16:creationId xmlns:a16="http://schemas.microsoft.com/office/drawing/2014/main" id="{5B2C4795-AD3F-9677-4A02-5245DB2B9AF5}"/>
              </a:ext>
            </a:extLst>
          </p:cNvPr>
          <p:cNvSpPr/>
          <p:nvPr/>
        </p:nvSpPr>
        <p:spPr>
          <a:xfrm>
            <a:off x="3227388" y="2903538"/>
            <a:ext cx="565150" cy="652462"/>
          </a:xfrm>
          <a:prstGeom prst="mathMultiply">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350"/>
          </a:p>
        </p:txBody>
      </p:sp>
      <p:sp>
        <p:nvSpPr>
          <p:cNvPr id="2" name="Rectangle : coins arrondis 1">
            <a:extLst>
              <a:ext uri="{FF2B5EF4-FFF2-40B4-BE49-F238E27FC236}">
                <a16:creationId xmlns:a16="http://schemas.microsoft.com/office/drawing/2014/main" id="{3B587CC9-3418-24E3-8C7D-EA7B113B869D}"/>
              </a:ext>
            </a:extLst>
          </p:cNvPr>
          <p:cNvSpPr/>
          <p:nvPr/>
        </p:nvSpPr>
        <p:spPr>
          <a:xfrm>
            <a:off x="2360612" y="2846421"/>
            <a:ext cx="1468438" cy="1658937"/>
          </a:xfrm>
          <a:prstGeom prst="roundRect">
            <a:avLst>
              <a:gd name="adj" fmla="val 16667"/>
            </a:avLst>
          </a:prstGeom>
          <a:solidFill>
            <a:srgbClr val="FF8363"/>
          </a:solidFill>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sp>
        <p:nvSpPr>
          <p:cNvPr id="3" name="Rectangle : coins arrondis 2">
            <a:extLst>
              <a:ext uri="{FF2B5EF4-FFF2-40B4-BE49-F238E27FC236}">
                <a16:creationId xmlns:a16="http://schemas.microsoft.com/office/drawing/2014/main" id="{0ABBDCF0-279C-F92B-4FDC-08C12FC3691D}"/>
              </a:ext>
            </a:extLst>
          </p:cNvPr>
          <p:cNvSpPr/>
          <p:nvPr/>
        </p:nvSpPr>
        <p:spPr>
          <a:xfrm>
            <a:off x="3868737" y="2846421"/>
            <a:ext cx="1470025" cy="1658937"/>
          </a:xfrm>
          <a:prstGeom prst="roundRect">
            <a:avLst/>
          </a:prstGeom>
          <a:solidFill>
            <a:srgbClr val="115E7A"/>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sp>
        <p:nvSpPr>
          <p:cNvPr id="4" name="Rectangle : coins arrondis 3">
            <a:extLst>
              <a:ext uri="{FF2B5EF4-FFF2-40B4-BE49-F238E27FC236}">
                <a16:creationId xmlns:a16="http://schemas.microsoft.com/office/drawing/2014/main" id="{EC3DE55C-C9DF-A444-7C03-6DACBC42638C}"/>
              </a:ext>
            </a:extLst>
          </p:cNvPr>
          <p:cNvSpPr/>
          <p:nvPr/>
        </p:nvSpPr>
        <p:spPr>
          <a:xfrm>
            <a:off x="5378450" y="2846421"/>
            <a:ext cx="1468437" cy="1658937"/>
          </a:xfrm>
          <a:prstGeom prst="roundRect">
            <a:avLst/>
          </a:prstGeom>
          <a:solidFill>
            <a:srgbClr val="FF8363"/>
          </a:solidFill>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sp>
        <p:nvSpPr>
          <p:cNvPr id="5" name="Rectangle : coins arrondis 4">
            <a:extLst>
              <a:ext uri="{FF2B5EF4-FFF2-40B4-BE49-F238E27FC236}">
                <a16:creationId xmlns:a16="http://schemas.microsoft.com/office/drawing/2014/main" id="{C8153FE2-7A5C-8F7F-B6D4-2688E381326B}"/>
              </a:ext>
            </a:extLst>
          </p:cNvPr>
          <p:cNvSpPr/>
          <p:nvPr/>
        </p:nvSpPr>
        <p:spPr>
          <a:xfrm>
            <a:off x="6886575" y="2846421"/>
            <a:ext cx="1470025" cy="1658937"/>
          </a:xfrm>
          <a:prstGeom prst="roundRect">
            <a:avLst/>
          </a:prstGeom>
          <a:solidFill>
            <a:srgbClr val="115E7A"/>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sp>
        <p:nvSpPr>
          <p:cNvPr id="17" name="Rectangle : coins arrondis 16">
            <a:extLst>
              <a:ext uri="{FF2B5EF4-FFF2-40B4-BE49-F238E27FC236}">
                <a16:creationId xmlns:a16="http://schemas.microsoft.com/office/drawing/2014/main" id="{E7DEA785-B732-9E0F-2391-0165EE1A39C6}"/>
              </a:ext>
            </a:extLst>
          </p:cNvPr>
          <p:cNvSpPr/>
          <p:nvPr/>
        </p:nvSpPr>
        <p:spPr>
          <a:xfrm>
            <a:off x="8396287" y="2846421"/>
            <a:ext cx="1468438" cy="1658937"/>
          </a:xfrm>
          <a:prstGeom prst="roundRect">
            <a:avLst/>
          </a:prstGeom>
          <a:solidFill>
            <a:srgbClr val="FF8363"/>
          </a:solidFill>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sp>
        <p:nvSpPr>
          <p:cNvPr id="19" name="Rectangle : coins arrondis 18">
            <a:extLst>
              <a:ext uri="{FF2B5EF4-FFF2-40B4-BE49-F238E27FC236}">
                <a16:creationId xmlns:a16="http://schemas.microsoft.com/office/drawing/2014/main" id="{53EF7C4B-677D-928D-A869-DBD6D32C8272}"/>
              </a:ext>
            </a:extLst>
          </p:cNvPr>
          <p:cNvSpPr/>
          <p:nvPr/>
        </p:nvSpPr>
        <p:spPr>
          <a:xfrm>
            <a:off x="3097212" y="4551396"/>
            <a:ext cx="1468438" cy="1658937"/>
          </a:xfrm>
          <a:prstGeom prst="roundRect">
            <a:avLst/>
          </a:prstGeom>
          <a:solidFill>
            <a:srgbClr val="115E7A"/>
          </a:solidFill>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sp>
        <p:nvSpPr>
          <p:cNvPr id="20" name="Rectangle : coins arrondis 19">
            <a:extLst>
              <a:ext uri="{FF2B5EF4-FFF2-40B4-BE49-F238E27FC236}">
                <a16:creationId xmlns:a16="http://schemas.microsoft.com/office/drawing/2014/main" id="{7FF67570-1E2C-B3E6-4F12-C3C47A936402}"/>
              </a:ext>
            </a:extLst>
          </p:cNvPr>
          <p:cNvSpPr/>
          <p:nvPr/>
        </p:nvSpPr>
        <p:spPr>
          <a:xfrm>
            <a:off x="4606925" y="4551396"/>
            <a:ext cx="1468437" cy="1658937"/>
          </a:xfrm>
          <a:prstGeom prst="roundRect">
            <a:avLst/>
          </a:prstGeom>
          <a:solidFill>
            <a:srgbClr val="FF8363"/>
          </a:solidFill>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sp>
        <p:nvSpPr>
          <p:cNvPr id="23" name="Rectangle : coins arrondis 22">
            <a:extLst>
              <a:ext uri="{FF2B5EF4-FFF2-40B4-BE49-F238E27FC236}">
                <a16:creationId xmlns:a16="http://schemas.microsoft.com/office/drawing/2014/main" id="{AE3C0FD3-9386-8CAB-A102-96D5A5E59207}"/>
              </a:ext>
            </a:extLst>
          </p:cNvPr>
          <p:cNvSpPr/>
          <p:nvPr/>
        </p:nvSpPr>
        <p:spPr>
          <a:xfrm>
            <a:off x="7624762" y="4551396"/>
            <a:ext cx="1468438" cy="1658937"/>
          </a:xfrm>
          <a:prstGeom prst="roundRect">
            <a:avLst/>
          </a:prstGeom>
          <a:solidFill>
            <a:srgbClr val="FF8363"/>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sp>
        <p:nvSpPr>
          <p:cNvPr id="26" name="Rectangle : coins arrondis 25">
            <a:extLst>
              <a:ext uri="{FF2B5EF4-FFF2-40B4-BE49-F238E27FC236}">
                <a16:creationId xmlns:a16="http://schemas.microsoft.com/office/drawing/2014/main" id="{AE4D09C4-D093-81FA-60B0-A281171DF875}"/>
              </a:ext>
            </a:extLst>
          </p:cNvPr>
          <p:cNvSpPr/>
          <p:nvPr/>
        </p:nvSpPr>
        <p:spPr>
          <a:xfrm>
            <a:off x="9132887" y="4551396"/>
            <a:ext cx="1470025" cy="1658937"/>
          </a:xfrm>
          <a:prstGeom prst="roundRect">
            <a:avLst/>
          </a:prstGeom>
          <a:solidFill>
            <a:srgbClr val="115E7A"/>
          </a:solidFill>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grpSp>
        <p:nvGrpSpPr>
          <p:cNvPr id="27" name="Groupe 19">
            <a:extLst>
              <a:ext uri="{FF2B5EF4-FFF2-40B4-BE49-F238E27FC236}">
                <a16:creationId xmlns:a16="http://schemas.microsoft.com/office/drawing/2014/main" id="{30D548DB-72EA-B31E-4DF5-655AC2454718}"/>
              </a:ext>
            </a:extLst>
          </p:cNvPr>
          <p:cNvGrpSpPr>
            <a:grpSpLocks/>
          </p:cNvGrpSpPr>
          <p:nvPr/>
        </p:nvGrpSpPr>
        <p:grpSpPr bwMode="auto">
          <a:xfrm>
            <a:off x="8548687" y="2995646"/>
            <a:ext cx="1184275" cy="1354137"/>
            <a:chOff x="7625577" y="5194256"/>
            <a:chExt cx="1578605" cy="1805984"/>
          </a:xfrm>
          <a:solidFill>
            <a:srgbClr val="FF8363"/>
          </a:solidFill>
        </p:grpSpPr>
        <p:pic>
          <p:nvPicPr>
            <p:cNvPr id="28" name="Graphique 20" descr="Intraveineuse">
              <a:extLst>
                <a:ext uri="{FF2B5EF4-FFF2-40B4-BE49-F238E27FC236}">
                  <a16:creationId xmlns:a16="http://schemas.microsoft.com/office/drawing/2014/main" id="{1FEAE18F-FBE8-0B27-AF74-D5C491023F90}"/>
                </a:ext>
              </a:extLst>
            </p:cNvPr>
            <p:cNvPicPr>
              <a:picLocks noChangeAspect="1"/>
            </p:cNvPicPr>
            <p:nvPr/>
          </p:nvPicPr>
          <p:blipFill>
            <a:blip r:embed="rId4"/>
            <a:stretch>
              <a:fillRect/>
            </a:stretch>
          </p:blipFill>
          <p:spPr>
            <a:xfrm>
              <a:off x="7983197" y="5194256"/>
              <a:ext cx="804115" cy="804542"/>
            </a:xfrm>
            <a:prstGeom prst="rect">
              <a:avLst/>
            </a:prstGeom>
            <a:grpFill/>
          </p:spPr>
        </p:pic>
        <p:sp>
          <p:nvSpPr>
            <p:cNvPr id="30" name="ZoneTexte 21">
              <a:extLst>
                <a:ext uri="{FF2B5EF4-FFF2-40B4-BE49-F238E27FC236}">
                  <a16:creationId xmlns:a16="http://schemas.microsoft.com/office/drawing/2014/main" id="{8A9DE28A-E601-2A63-49B1-0FA21833285B}"/>
                </a:ext>
              </a:extLst>
            </p:cNvPr>
            <p:cNvSpPr txBox="1">
              <a:spLocks noChangeArrowheads="1"/>
            </p:cNvSpPr>
            <p:nvPr/>
          </p:nvSpPr>
          <p:spPr bwMode="auto">
            <a:xfrm>
              <a:off x="7625577" y="6261576"/>
              <a:ext cx="1578605" cy="7386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500" b="1">
                  <a:solidFill>
                    <a:schemeClr val="tx2"/>
                  </a:solidFill>
                </a:rPr>
                <a:t>Syndrome de sevrage</a:t>
              </a:r>
            </a:p>
          </p:txBody>
        </p:sp>
      </p:grpSp>
      <p:grpSp>
        <p:nvGrpSpPr>
          <p:cNvPr id="51" name="Groupe 22">
            <a:extLst>
              <a:ext uri="{FF2B5EF4-FFF2-40B4-BE49-F238E27FC236}">
                <a16:creationId xmlns:a16="http://schemas.microsoft.com/office/drawing/2014/main" id="{71E3F26D-4185-E6C3-E836-55495DC65DC7}"/>
              </a:ext>
            </a:extLst>
          </p:cNvPr>
          <p:cNvGrpSpPr>
            <a:grpSpLocks/>
          </p:cNvGrpSpPr>
          <p:nvPr/>
        </p:nvGrpSpPr>
        <p:grpSpPr bwMode="auto">
          <a:xfrm>
            <a:off x="2366963" y="2865471"/>
            <a:ext cx="1465262" cy="1505970"/>
            <a:chOff x="1589056" y="2199706"/>
            <a:chExt cx="1953260" cy="2009336"/>
          </a:xfrm>
          <a:solidFill>
            <a:srgbClr val="FF8363"/>
          </a:solidFill>
        </p:grpSpPr>
        <p:pic>
          <p:nvPicPr>
            <p:cNvPr id="52" name="Graphique 23" descr="Famille avec deux enfants">
              <a:extLst>
                <a:ext uri="{FF2B5EF4-FFF2-40B4-BE49-F238E27FC236}">
                  <a16:creationId xmlns:a16="http://schemas.microsoft.com/office/drawing/2014/main" id="{A7D3327E-7352-7CA8-2A0E-750CB920FF0D}"/>
                </a:ext>
              </a:extLst>
            </p:cNvPr>
            <p:cNvPicPr>
              <a:picLocks noChangeAspect="1"/>
            </p:cNvPicPr>
            <p:nvPr/>
          </p:nvPicPr>
          <p:blipFill>
            <a:blip r:embed="rId5"/>
            <a:stretch>
              <a:fillRect/>
            </a:stretch>
          </p:blipFill>
          <p:spPr>
            <a:xfrm>
              <a:off x="1667355" y="2231477"/>
              <a:ext cx="916318" cy="915026"/>
            </a:xfrm>
            <a:prstGeom prst="rect">
              <a:avLst/>
            </a:prstGeom>
            <a:grpFill/>
          </p:spPr>
        </p:pic>
        <p:pic>
          <p:nvPicPr>
            <p:cNvPr id="54" name="Graphique 24" descr="Usine">
              <a:extLst>
                <a:ext uri="{FF2B5EF4-FFF2-40B4-BE49-F238E27FC236}">
                  <a16:creationId xmlns:a16="http://schemas.microsoft.com/office/drawing/2014/main" id="{B1BA53DD-EC0E-A6DE-C999-549A315F1711}"/>
                </a:ext>
              </a:extLst>
            </p:cNvPr>
            <p:cNvPicPr>
              <a:picLocks noChangeAspect="1"/>
            </p:cNvPicPr>
            <p:nvPr/>
          </p:nvPicPr>
          <p:blipFill>
            <a:blip r:embed="rId6"/>
            <a:stretch>
              <a:fillRect/>
            </a:stretch>
          </p:blipFill>
          <p:spPr>
            <a:xfrm>
              <a:off x="2628114" y="2199706"/>
              <a:ext cx="914202" cy="915026"/>
            </a:xfrm>
            <a:prstGeom prst="rect">
              <a:avLst/>
            </a:prstGeom>
            <a:grpFill/>
          </p:spPr>
        </p:pic>
        <p:sp>
          <p:nvSpPr>
            <p:cNvPr id="56" name="ZoneTexte 25">
              <a:extLst>
                <a:ext uri="{FF2B5EF4-FFF2-40B4-BE49-F238E27FC236}">
                  <a16:creationId xmlns:a16="http://schemas.microsoft.com/office/drawing/2014/main" id="{6F6B7D6E-3B23-59FD-E4B5-E53894242434}"/>
                </a:ext>
              </a:extLst>
            </p:cNvPr>
            <p:cNvSpPr txBox="1">
              <a:spLocks noChangeArrowheads="1"/>
            </p:cNvSpPr>
            <p:nvPr/>
          </p:nvSpPr>
          <p:spPr bwMode="auto">
            <a:xfrm>
              <a:off x="1589056" y="3161885"/>
              <a:ext cx="1841101" cy="10471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500" b="1" dirty="0">
                  <a:solidFill>
                    <a:schemeClr val="tx2"/>
                  </a:solidFill>
                </a:rPr>
                <a:t>Incapacité</a:t>
              </a:r>
              <a:r>
                <a:rPr lang="fr-FR" altLang="fr-FR" sz="1500" b="1" dirty="0">
                  <a:solidFill>
                    <a:schemeClr val="bg1"/>
                  </a:solidFill>
                </a:rPr>
                <a:t> </a:t>
              </a:r>
              <a:r>
                <a:rPr lang="fr-FR" altLang="fr-FR" sz="1500" b="1" dirty="0">
                  <a:solidFill>
                    <a:schemeClr val="tx2"/>
                  </a:solidFill>
                </a:rPr>
                <a:t>à remplir ses obligations</a:t>
              </a:r>
            </a:p>
          </p:txBody>
        </p:sp>
      </p:grpSp>
      <p:grpSp>
        <p:nvGrpSpPr>
          <p:cNvPr id="57" name="Groupe 26">
            <a:extLst>
              <a:ext uri="{FF2B5EF4-FFF2-40B4-BE49-F238E27FC236}">
                <a16:creationId xmlns:a16="http://schemas.microsoft.com/office/drawing/2014/main" id="{D04CC881-0C62-6AE6-AD13-84B112328350}"/>
              </a:ext>
            </a:extLst>
          </p:cNvPr>
          <p:cNvGrpSpPr>
            <a:grpSpLocks/>
          </p:cNvGrpSpPr>
          <p:nvPr/>
        </p:nvGrpSpPr>
        <p:grpSpPr bwMode="auto">
          <a:xfrm>
            <a:off x="6808787" y="2859121"/>
            <a:ext cx="1576388" cy="1849437"/>
            <a:chOff x="790323" y="2137249"/>
            <a:chExt cx="2615742" cy="2465837"/>
          </a:xfrm>
        </p:grpSpPr>
        <p:sp>
          <p:nvSpPr>
            <p:cNvPr id="58" name="ZoneTexte 27">
              <a:extLst>
                <a:ext uri="{FF2B5EF4-FFF2-40B4-BE49-F238E27FC236}">
                  <a16:creationId xmlns:a16="http://schemas.microsoft.com/office/drawing/2014/main" id="{3BC97F79-A44F-004D-5D91-43C27EA4ACCF}"/>
                </a:ext>
              </a:extLst>
            </p:cNvPr>
            <p:cNvSpPr txBox="1">
              <a:spLocks noChangeArrowheads="1"/>
            </p:cNvSpPr>
            <p:nvPr/>
          </p:nvSpPr>
          <p:spPr bwMode="auto">
            <a:xfrm>
              <a:off x="790323" y="3248869"/>
              <a:ext cx="2615742"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500" b="1">
                  <a:solidFill>
                    <a:schemeClr val="bg1"/>
                  </a:solidFill>
                </a:rPr>
                <a:t>Tolérance </a:t>
              </a:r>
            </a:p>
            <a:p>
              <a:pPr algn="ctr" eaLnBrk="1" hangingPunct="1"/>
              <a:r>
                <a:rPr lang="fr-FR" altLang="fr-FR" sz="1500" b="1">
                  <a:solidFill>
                    <a:schemeClr val="bg1"/>
                  </a:solidFill>
                </a:rPr>
                <a:t>Augmentation </a:t>
              </a:r>
            </a:p>
            <a:p>
              <a:pPr algn="ctr" eaLnBrk="1" hangingPunct="1"/>
              <a:r>
                <a:rPr lang="fr-FR" altLang="fr-FR" sz="1500" b="1">
                  <a:solidFill>
                    <a:schemeClr val="bg1"/>
                  </a:solidFill>
                </a:rPr>
                <a:t>de doses</a:t>
              </a:r>
            </a:p>
            <a:p>
              <a:pPr algn="ctr" eaLnBrk="1" hangingPunct="1"/>
              <a:endParaRPr lang="fr-FR" altLang="fr-FR" sz="1500" b="1">
                <a:solidFill>
                  <a:schemeClr val="bg1"/>
                </a:solidFill>
              </a:endParaRPr>
            </a:p>
          </p:txBody>
        </p:sp>
        <p:cxnSp>
          <p:nvCxnSpPr>
            <p:cNvPr id="59" name="Connecteur droit avec flèche 58">
              <a:extLst>
                <a:ext uri="{FF2B5EF4-FFF2-40B4-BE49-F238E27FC236}">
                  <a16:creationId xmlns:a16="http://schemas.microsoft.com/office/drawing/2014/main" id="{3639FF25-F41E-597F-5995-6714E357F3ED}"/>
                </a:ext>
              </a:extLst>
            </p:cNvPr>
            <p:cNvCxnSpPr>
              <a:cxnSpLocks/>
            </p:cNvCxnSpPr>
            <p:nvPr/>
          </p:nvCxnSpPr>
          <p:spPr>
            <a:xfrm flipV="1">
              <a:off x="2160097" y="2340442"/>
              <a:ext cx="297663" cy="472001"/>
            </a:xfrm>
            <a:prstGeom prst="straightConnector1">
              <a:avLst/>
            </a:prstGeom>
            <a:ln w="28575">
              <a:solidFill>
                <a:srgbClr val="FF0000"/>
              </a:solidFill>
              <a:tailEnd type="triangle"/>
            </a:ln>
          </p:spPr>
          <p:style>
            <a:lnRef idx="3">
              <a:schemeClr val="dk1"/>
            </a:lnRef>
            <a:fillRef idx="0">
              <a:schemeClr val="dk1"/>
            </a:fillRef>
            <a:effectRef idx="2">
              <a:schemeClr val="dk1"/>
            </a:effectRef>
            <a:fontRef idx="minor">
              <a:schemeClr val="tx1"/>
            </a:fontRef>
          </p:style>
        </p:cxnSp>
        <p:grpSp>
          <p:nvGrpSpPr>
            <p:cNvPr id="60" name="Graphique 10" descr="Médecine">
              <a:extLst>
                <a:ext uri="{FF2B5EF4-FFF2-40B4-BE49-F238E27FC236}">
                  <a16:creationId xmlns:a16="http://schemas.microsoft.com/office/drawing/2014/main" id="{4D39599D-7093-FF7C-FA6B-9ACD708B97B6}"/>
                </a:ext>
              </a:extLst>
            </p:cNvPr>
            <p:cNvGrpSpPr>
              <a:grpSpLocks/>
            </p:cNvGrpSpPr>
            <p:nvPr/>
          </p:nvGrpSpPr>
          <p:grpSpPr bwMode="auto">
            <a:xfrm>
              <a:off x="1507118" y="2137249"/>
              <a:ext cx="1435095" cy="926651"/>
              <a:chOff x="1507118" y="2137249"/>
              <a:chExt cx="1435095" cy="926651"/>
            </a:xfrm>
          </p:grpSpPr>
          <p:sp>
            <p:nvSpPr>
              <p:cNvPr id="61" name="Forme libre : forme 60">
                <a:extLst>
                  <a:ext uri="{FF2B5EF4-FFF2-40B4-BE49-F238E27FC236}">
                    <a16:creationId xmlns:a16="http://schemas.microsoft.com/office/drawing/2014/main" id="{1936006A-638A-FAB1-FF0F-8F633BE2CEB7}"/>
                  </a:ext>
                </a:extLst>
              </p:cNvPr>
              <p:cNvSpPr/>
              <p:nvPr/>
            </p:nvSpPr>
            <p:spPr>
              <a:xfrm>
                <a:off x="1506819" y="2245195"/>
                <a:ext cx="418836" cy="685778"/>
              </a:xfrm>
              <a:custGeom>
                <a:avLst/>
                <a:gdLst>
                  <a:gd name="connsiteX0" fmla="*/ 419100 w 419100"/>
                  <a:gd name="connsiteY0" fmla="*/ 571500 h 685800"/>
                  <a:gd name="connsiteX1" fmla="*/ 419100 w 419100"/>
                  <a:gd name="connsiteY1" fmla="*/ 495300 h 685800"/>
                  <a:gd name="connsiteX2" fmla="*/ 95250 w 419100"/>
                  <a:gd name="connsiteY2" fmla="*/ 495300 h 685800"/>
                  <a:gd name="connsiteX3" fmla="*/ 76200 w 419100"/>
                  <a:gd name="connsiteY3" fmla="*/ 476250 h 685800"/>
                  <a:gd name="connsiteX4" fmla="*/ 76200 w 419100"/>
                  <a:gd name="connsiteY4" fmla="*/ 285750 h 685800"/>
                  <a:gd name="connsiteX5" fmla="*/ 95250 w 419100"/>
                  <a:gd name="connsiteY5" fmla="*/ 266700 h 685800"/>
                  <a:gd name="connsiteX6" fmla="*/ 419100 w 419100"/>
                  <a:gd name="connsiteY6" fmla="*/ 266700 h 685800"/>
                  <a:gd name="connsiteX7" fmla="*/ 419100 w 419100"/>
                  <a:gd name="connsiteY7" fmla="*/ 190500 h 685800"/>
                  <a:gd name="connsiteX8" fmla="*/ 381000 w 419100"/>
                  <a:gd name="connsiteY8" fmla="*/ 152400 h 685800"/>
                  <a:gd name="connsiteX9" fmla="*/ 347663 w 419100"/>
                  <a:gd name="connsiteY9" fmla="*/ 152400 h 685800"/>
                  <a:gd name="connsiteX10" fmla="*/ 342900 w 419100"/>
                  <a:gd name="connsiteY10" fmla="*/ 147638 h 685800"/>
                  <a:gd name="connsiteX11" fmla="*/ 342900 w 419100"/>
                  <a:gd name="connsiteY11" fmla="*/ 119063 h 685800"/>
                  <a:gd name="connsiteX12" fmla="*/ 347663 w 419100"/>
                  <a:gd name="connsiteY12" fmla="*/ 114300 h 685800"/>
                  <a:gd name="connsiteX13" fmla="*/ 371475 w 419100"/>
                  <a:gd name="connsiteY13" fmla="*/ 114300 h 685800"/>
                  <a:gd name="connsiteX14" fmla="*/ 381000 w 419100"/>
                  <a:gd name="connsiteY14" fmla="*/ 104775 h 685800"/>
                  <a:gd name="connsiteX15" fmla="*/ 381000 w 419100"/>
                  <a:gd name="connsiteY15" fmla="*/ 38100 h 685800"/>
                  <a:gd name="connsiteX16" fmla="*/ 342900 w 419100"/>
                  <a:gd name="connsiteY16" fmla="*/ 0 h 685800"/>
                  <a:gd name="connsiteX17" fmla="*/ 76200 w 419100"/>
                  <a:gd name="connsiteY17" fmla="*/ 0 h 685800"/>
                  <a:gd name="connsiteX18" fmla="*/ 38100 w 419100"/>
                  <a:gd name="connsiteY18" fmla="*/ 38100 h 685800"/>
                  <a:gd name="connsiteX19" fmla="*/ 38100 w 419100"/>
                  <a:gd name="connsiteY19" fmla="*/ 104775 h 685800"/>
                  <a:gd name="connsiteX20" fmla="*/ 47625 w 419100"/>
                  <a:gd name="connsiteY20" fmla="*/ 114300 h 685800"/>
                  <a:gd name="connsiteX21" fmla="*/ 71438 w 419100"/>
                  <a:gd name="connsiteY21" fmla="*/ 114300 h 685800"/>
                  <a:gd name="connsiteX22" fmla="*/ 76200 w 419100"/>
                  <a:gd name="connsiteY22" fmla="*/ 119063 h 685800"/>
                  <a:gd name="connsiteX23" fmla="*/ 76200 w 419100"/>
                  <a:gd name="connsiteY23" fmla="*/ 147638 h 685800"/>
                  <a:gd name="connsiteX24" fmla="*/ 71438 w 419100"/>
                  <a:gd name="connsiteY24" fmla="*/ 152400 h 685800"/>
                  <a:gd name="connsiteX25" fmla="*/ 38100 w 419100"/>
                  <a:gd name="connsiteY25" fmla="*/ 152400 h 685800"/>
                  <a:gd name="connsiteX26" fmla="*/ 0 w 419100"/>
                  <a:gd name="connsiteY26" fmla="*/ 190500 h 685800"/>
                  <a:gd name="connsiteX27" fmla="*/ 0 w 419100"/>
                  <a:gd name="connsiteY27" fmla="*/ 647700 h 685800"/>
                  <a:gd name="connsiteX28" fmla="*/ 38100 w 419100"/>
                  <a:gd name="connsiteY28" fmla="*/ 685800 h 685800"/>
                  <a:gd name="connsiteX29" fmla="*/ 171450 w 419100"/>
                  <a:gd name="connsiteY29" fmla="*/ 685800 h 685800"/>
                  <a:gd name="connsiteX30" fmla="*/ 285750 w 419100"/>
                  <a:gd name="connsiteY30" fmla="*/ 571500 h 685800"/>
                  <a:gd name="connsiteX31" fmla="*/ 419100 w 419100"/>
                  <a:gd name="connsiteY31" fmla="*/ 5715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9100" h="685800">
                    <a:moveTo>
                      <a:pt x="419100" y="571500"/>
                    </a:moveTo>
                    <a:lnTo>
                      <a:pt x="419100" y="495300"/>
                    </a:lnTo>
                    <a:lnTo>
                      <a:pt x="95250" y="495300"/>
                    </a:lnTo>
                    <a:cubicBezTo>
                      <a:pt x="84773" y="495300"/>
                      <a:pt x="76200" y="486728"/>
                      <a:pt x="76200" y="476250"/>
                    </a:cubicBezTo>
                    <a:lnTo>
                      <a:pt x="76200" y="285750"/>
                    </a:lnTo>
                    <a:cubicBezTo>
                      <a:pt x="76200" y="275273"/>
                      <a:pt x="84773" y="266700"/>
                      <a:pt x="95250" y="266700"/>
                    </a:cubicBezTo>
                    <a:lnTo>
                      <a:pt x="419100" y="266700"/>
                    </a:lnTo>
                    <a:lnTo>
                      <a:pt x="419100" y="190500"/>
                    </a:lnTo>
                    <a:cubicBezTo>
                      <a:pt x="419100" y="169545"/>
                      <a:pt x="401955" y="152400"/>
                      <a:pt x="381000" y="152400"/>
                    </a:cubicBezTo>
                    <a:lnTo>
                      <a:pt x="347663" y="152400"/>
                    </a:lnTo>
                    <a:cubicBezTo>
                      <a:pt x="344805" y="152400"/>
                      <a:pt x="342900" y="150495"/>
                      <a:pt x="342900" y="147638"/>
                    </a:cubicBezTo>
                    <a:lnTo>
                      <a:pt x="342900" y="119063"/>
                    </a:lnTo>
                    <a:cubicBezTo>
                      <a:pt x="342900" y="116205"/>
                      <a:pt x="344805" y="114300"/>
                      <a:pt x="347663" y="114300"/>
                    </a:cubicBezTo>
                    <a:lnTo>
                      <a:pt x="371475" y="114300"/>
                    </a:lnTo>
                    <a:cubicBezTo>
                      <a:pt x="377190" y="114300"/>
                      <a:pt x="381000" y="110490"/>
                      <a:pt x="381000" y="104775"/>
                    </a:cubicBezTo>
                    <a:lnTo>
                      <a:pt x="381000" y="38100"/>
                    </a:lnTo>
                    <a:cubicBezTo>
                      <a:pt x="381000" y="17145"/>
                      <a:pt x="363855" y="0"/>
                      <a:pt x="342900" y="0"/>
                    </a:cubicBezTo>
                    <a:lnTo>
                      <a:pt x="76200" y="0"/>
                    </a:lnTo>
                    <a:cubicBezTo>
                      <a:pt x="55245" y="0"/>
                      <a:pt x="38100" y="17145"/>
                      <a:pt x="38100" y="38100"/>
                    </a:cubicBezTo>
                    <a:lnTo>
                      <a:pt x="38100" y="104775"/>
                    </a:lnTo>
                    <a:cubicBezTo>
                      <a:pt x="38100" y="110490"/>
                      <a:pt x="41910" y="114300"/>
                      <a:pt x="47625" y="114300"/>
                    </a:cubicBezTo>
                    <a:lnTo>
                      <a:pt x="71438" y="114300"/>
                    </a:lnTo>
                    <a:cubicBezTo>
                      <a:pt x="74295" y="114300"/>
                      <a:pt x="76200" y="116205"/>
                      <a:pt x="76200" y="119063"/>
                    </a:cubicBezTo>
                    <a:lnTo>
                      <a:pt x="76200" y="147638"/>
                    </a:lnTo>
                    <a:cubicBezTo>
                      <a:pt x="76200" y="150495"/>
                      <a:pt x="74295" y="152400"/>
                      <a:pt x="71438" y="152400"/>
                    </a:cubicBezTo>
                    <a:lnTo>
                      <a:pt x="38100" y="152400"/>
                    </a:lnTo>
                    <a:cubicBezTo>
                      <a:pt x="17145" y="152400"/>
                      <a:pt x="0" y="169545"/>
                      <a:pt x="0" y="190500"/>
                    </a:cubicBezTo>
                    <a:lnTo>
                      <a:pt x="0" y="647700"/>
                    </a:lnTo>
                    <a:cubicBezTo>
                      <a:pt x="0" y="668655"/>
                      <a:pt x="17145" y="685800"/>
                      <a:pt x="38100" y="685800"/>
                    </a:cubicBezTo>
                    <a:lnTo>
                      <a:pt x="171450" y="685800"/>
                    </a:lnTo>
                    <a:cubicBezTo>
                      <a:pt x="171450" y="622935"/>
                      <a:pt x="222885" y="571500"/>
                      <a:pt x="285750" y="571500"/>
                    </a:cubicBezTo>
                    <a:lnTo>
                      <a:pt x="419100" y="571500"/>
                    </a:lnTo>
                    <a:close/>
                  </a:path>
                </a:pathLst>
              </a:custGeom>
              <a:solidFill>
                <a:schemeClr val="bg1"/>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096" name="Forme libre : forme 4095">
                <a:extLst>
                  <a:ext uri="{FF2B5EF4-FFF2-40B4-BE49-F238E27FC236}">
                    <a16:creationId xmlns:a16="http://schemas.microsoft.com/office/drawing/2014/main" id="{CE5976D4-A705-FB39-EFCE-B5FF4CA21365}"/>
                  </a:ext>
                </a:extLst>
              </p:cNvPr>
              <p:cNvSpPr/>
              <p:nvPr/>
            </p:nvSpPr>
            <p:spPr>
              <a:xfrm>
                <a:off x="1620090" y="2549985"/>
                <a:ext cx="305565" cy="152395"/>
              </a:xfrm>
              <a:custGeom>
                <a:avLst/>
                <a:gdLst>
                  <a:gd name="connsiteX0" fmla="*/ 0 w 304800"/>
                  <a:gd name="connsiteY0" fmla="*/ 9525 h 152400"/>
                  <a:gd name="connsiteX1" fmla="*/ 0 w 304800"/>
                  <a:gd name="connsiteY1" fmla="*/ 142875 h 152400"/>
                  <a:gd name="connsiteX2" fmla="*/ 9525 w 304800"/>
                  <a:gd name="connsiteY2" fmla="*/ 152400 h 152400"/>
                  <a:gd name="connsiteX3" fmla="*/ 304800 w 304800"/>
                  <a:gd name="connsiteY3" fmla="*/ 152400 h 152400"/>
                  <a:gd name="connsiteX4" fmla="*/ 304800 w 304800"/>
                  <a:gd name="connsiteY4" fmla="*/ 0 h 152400"/>
                  <a:gd name="connsiteX5" fmla="*/ 9525 w 304800"/>
                  <a:gd name="connsiteY5" fmla="*/ 0 h 152400"/>
                  <a:gd name="connsiteX6" fmla="*/ 0 w 304800"/>
                  <a:gd name="connsiteY6" fmla="*/ 952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152400">
                    <a:moveTo>
                      <a:pt x="0" y="9525"/>
                    </a:moveTo>
                    <a:lnTo>
                      <a:pt x="0" y="142875"/>
                    </a:lnTo>
                    <a:cubicBezTo>
                      <a:pt x="0" y="148590"/>
                      <a:pt x="3810" y="152400"/>
                      <a:pt x="9525" y="152400"/>
                    </a:cubicBezTo>
                    <a:lnTo>
                      <a:pt x="304800" y="152400"/>
                    </a:lnTo>
                    <a:lnTo>
                      <a:pt x="304800" y="0"/>
                    </a:lnTo>
                    <a:lnTo>
                      <a:pt x="9525" y="0"/>
                    </a:lnTo>
                    <a:cubicBezTo>
                      <a:pt x="3810" y="0"/>
                      <a:pt x="0" y="3810"/>
                      <a:pt x="0" y="9525"/>
                    </a:cubicBezTo>
                    <a:close/>
                  </a:path>
                </a:pathLst>
              </a:custGeom>
              <a:solidFill>
                <a:schemeClr val="bg1"/>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097" name="Forme libre : forme 4096">
                <a:extLst>
                  <a:ext uri="{FF2B5EF4-FFF2-40B4-BE49-F238E27FC236}">
                    <a16:creationId xmlns:a16="http://schemas.microsoft.com/office/drawing/2014/main" id="{A8837821-C1F6-BCC6-55C0-A4F0CA2053DF}"/>
                  </a:ext>
                </a:extLst>
              </p:cNvPr>
              <p:cNvSpPr/>
              <p:nvPr/>
            </p:nvSpPr>
            <p:spPr>
              <a:xfrm>
                <a:off x="1717554" y="2854775"/>
                <a:ext cx="324005"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099" name="Forme libre : forme 4098">
                <a:extLst>
                  <a:ext uri="{FF2B5EF4-FFF2-40B4-BE49-F238E27FC236}">
                    <a16:creationId xmlns:a16="http://schemas.microsoft.com/office/drawing/2014/main" id="{3293A365-4C0A-8853-D6A3-2A46F12553F3}"/>
                  </a:ext>
                </a:extLst>
              </p:cNvPr>
              <p:cNvSpPr/>
              <p:nvPr/>
            </p:nvSpPr>
            <p:spPr>
              <a:xfrm>
                <a:off x="1836093" y="2742596"/>
                <a:ext cx="324003"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C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100" name="Forme libre : forme 4099">
                <a:extLst>
                  <a:ext uri="{FF2B5EF4-FFF2-40B4-BE49-F238E27FC236}">
                    <a16:creationId xmlns:a16="http://schemas.microsoft.com/office/drawing/2014/main" id="{9EB14E7B-5866-ABA6-21C2-CFADDA08A2AF}"/>
                  </a:ext>
                </a:extLst>
              </p:cNvPr>
              <p:cNvSpPr/>
              <p:nvPr/>
            </p:nvSpPr>
            <p:spPr>
              <a:xfrm flipV="1">
                <a:off x="2020485" y="2894991"/>
                <a:ext cx="300297" cy="93130"/>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0070C0"/>
              </a:solidFill>
              <a:ln w="9525" cap="flat">
                <a:noFill/>
                <a:prstDash val="solid"/>
                <a:miter/>
              </a:ln>
            </p:spPr>
            <p:txBody>
              <a:bodyPr anchor="ctr"/>
              <a:lstStyle/>
              <a:p>
                <a:pPr eaLnBrk="1" fontAlgn="auto" hangingPunct="1">
                  <a:spcBef>
                    <a:spcPts val="0"/>
                  </a:spcBef>
                  <a:spcAft>
                    <a:spcPts val="0"/>
                  </a:spcAft>
                  <a:defRPr/>
                </a:pPr>
                <a:endParaRPr lang="fr-FR" sz="1350" dirty="0">
                  <a:latin typeface="+mn-lt"/>
                </a:endParaRPr>
              </a:p>
            </p:txBody>
          </p:sp>
          <p:sp>
            <p:nvSpPr>
              <p:cNvPr id="4101" name="Forme libre : forme 4100">
                <a:extLst>
                  <a:ext uri="{FF2B5EF4-FFF2-40B4-BE49-F238E27FC236}">
                    <a16:creationId xmlns:a16="http://schemas.microsoft.com/office/drawing/2014/main" id="{C2DF6916-91C5-DF7F-240B-51E798A13D66}"/>
                  </a:ext>
                </a:extLst>
              </p:cNvPr>
              <p:cNvSpPr/>
              <p:nvPr/>
            </p:nvSpPr>
            <p:spPr>
              <a:xfrm flipV="1">
                <a:off x="2136389" y="2755295"/>
                <a:ext cx="297662" cy="91013"/>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0070C0"/>
              </a:solidFill>
              <a:ln w="9525" cap="flat">
                <a:noFill/>
                <a:prstDash val="solid"/>
                <a:miter/>
              </a:ln>
            </p:spPr>
            <p:txBody>
              <a:bodyPr anchor="ctr"/>
              <a:lstStyle/>
              <a:p>
                <a:pPr eaLnBrk="1" fontAlgn="auto" hangingPunct="1">
                  <a:spcBef>
                    <a:spcPts val="0"/>
                  </a:spcBef>
                  <a:spcAft>
                    <a:spcPts val="0"/>
                  </a:spcAft>
                  <a:defRPr/>
                </a:pPr>
                <a:endParaRPr lang="fr-FR" sz="1350" dirty="0">
                  <a:latin typeface="+mn-lt"/>
                </a:endParaRPr>
              </a:p>
            </p:txBody>
          </p:sp>
          <p:sp>
            <p:nvSpPr>
              <p:cNvPr id="4102" name="Forme libre : forme 4101">
                <a:extLst>
                  <a:ext uri="{FF2B5EF4-FFF2-40B4-BE49-F238E27FC236}">
                    <a16:creationId xmlns:a16="http://schemas.microsoft.com/office/drawing/2014/main" id="{E9C13918-6DC5-B3EF-9F75-5B58940A7012}"/>
                  </a:ext>
                </a:extLst>
              </p:cNvPr>
              <p:cNvSpPr/>
              <p:nvPr/>
            </p:nvSpPr>
            <p:spPr>
              <a:xfrm flipV="1">
                <a:off x="2141658" y="2573268"/>
                <a:ext cx="297662" cy="93130"/>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0070C0"/>
              </a:solidFill>
              <a:ln w="9525" cap="flat">
                <a:noFill/>
                <a:prstDash val="solid"/>
                <a:miter/>
              </a:ln>
            </p:spPr>
            <p:txBody>
              <a:bodyPr anchor="ctr"/>
              <a:lstStyle/>
              <a:p>
                <a:pPr eaLnBrk="1" fontAlgn="auto" hangingPunct="1">
                  <a:spcBef>
                    <a:spcPts val="0"/>
                  </a:spcBef>
                  <a:spcAft>
                    <a:spcPts val="0"/>
                  </a:spcAft>
                  <a:defRPr/>
                </a:pPr>
                <a:endParaRPr lang="fr-FR" sz="1350" dirty="0">
                  <a:latin typeface="+mn-lt"/>
                </a:endParaRPr>
              </a:p>
            </p:txBody>
          </p:sp>
          <p:sp>
            <p:nvSpPr>
              <p:cNvPr id="4103" name="Forme libre : forme 4102">
                <a:extLst>
                  <a:ext uri="{FF2B5EF4-FFF2-40B4-BE49-F238E27FC236}">
                    <a16:creationId xmlns:a16="http://schemas.microsoft.com/office/drawing/2014/main" id="{8C403405-CCA6-3F0B-FB34-878D543E3D5E}"/>
                  </a:ext>
                </a:extLst>
              </p:cNvPr>
              <p:cNvSpPr/>
              <p:nvPr/>
            </p:nvSpPr>
            <p:spPr>
              <a:xfrm flipV="1">
                <a:off x="2386636" y="2615600"/>
                <a:ext cx="297663" cy="91013"/>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0070C0"/>
              </a:solidFill>
              <a:ln w="9525" cap="flat">
                <a:noFill/>
                <a:prstDash val="solid"/>
                <a:miter/>
              </a:ln>
            </p:spPr>
            <p:txBody>
              <a:bodyPr anchor="ctr"/>
              <a:lstStyle/>
              <a:p>
                <a:pPr eaLnBrk="1" fontAlgn="auto" hangingPunct="1">
                  <a:spcBef>
                    <a:spcPts val="0"/>
                  </a:spcBef>
                  <a:spcAft>
                    <a:spcPts val="0"/>
                  </a:spcAft>
                  <a:defRPr/>
                </a:pPr>
                <a:endParaRPr lang="fr-FR" sz="1350" dirty="0">
                  <a:latin typeface="+mn-lt"/>
                </a:endParaRPr>
              </a:p>
            </p:txBody>
          </p:sp>
          <p:sp>
            <p:nvSpPr>
              <p:cNvPr id="4104" name="Forme libre : forme 4103">
                <a:extLst>
                  <a:ext uri="{FF2B5EF4-FFF2-40B4-BE49-F238E27FC236}">
                    <a16:creationId xmlns:a16="http://schemas.microsoft.com/office/drawing/2014/main" id="{0797C3A5-2ADD-86DB-F1AE-BA2DEF1ABE4E}"/>
                  </a:ext>
                </a:extLst>
              </p:cNvPr>
              <p:cNvSpPr/>
              <p:nvPr/>
            </p:nvSpPr>
            <p:spPr>
              <a:xfrm flipV="1">
                <a:off x="2407709" y="2420873"/>
                <a:ext cx="300297" cy="91013"/>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0070C0"/>
              </a:solidFill>
              <a:ln w="9525" cap="flat">
                <a:noFill/>
                <a:prstDash val="solid"/>
                <a:miter/>
              </a:ln>
            </p:spPr>
            <p:txBody>
              <a:bodyPr anchor="ctr"/>
              <a:lstStyle/>
              <a:p>
                <a:pPr eaLnBrk="1" fontAlgn="auto" hangingPunct="1">
                  <a:spcBef>
                    <a:spcPts val="0"/>
                  </a:spcBef>
                  <a:spcAft>
                    <a:spcPts val="0"/>
                  </a:spcAft>
                  <a:defRPr/>
                </a:pPr>
                <a:endParaRPr lang="fr-FR" sz="1350" dirty="0">
                  <a:latin typeface="+mn-lt"/>
                </a:endParaRPr>
              </a:p>
            </p:txBody>
          </p:sp>
          <p:sp>
            <p:nvSpPr>
              <p:cNvPr id="4105" name="Forme libre : forme 4104">
                <a:extLst>
                  <a:ext uri="{FF2B5EF4-FFF2-40B4-BE49-F238E27FC236}">
                    <a16:creationId xmlns:a16="http://schemas.microsoft.com/office/drawing/2014/main" id="{5941C458-0265-B875-62D2-048BB091D50D}"/>
                  </a:ext>
                </a:extLst>
              </p:cNvPr>
              <p:cNvSpPr/>
              <p:nvPr/>
            </p:nvSpPr>
            <p:spPr>
              <a:xfrm>
                <a:off x="2157463" y="2911924"/>
                <a:ext cx="324003"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106" name="Forme libre : forme 4105">
                <a:extLst>
                  <a:ext uri="{FF2B5EF4-FFF2-40B4-BE49-F238E27FC236}">
                    <a16:creationId xmlns:a16="http://schemas.microsoft.com/office/drawing/2014/main" id="{F343B0BE-D182-3678-0261-1E4CE563EF6D}"/>
                  </a:ext>
                </a:extLst>
              </p:cNvPr>
              <p:cNvSpPr/>
              <p:nvPr/>
            </p:nvSpPr>
            <p:spPr>
              <a:xfrm>
                <a:off x="2270732" y="2727779"/>
                <a:ext cx="324005"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107" name="Forme libre : forme 4106">
                <a:extLst>
                  <a:ext uri="{FF2B5EF4-FFF2-40B4-BE49-F238E27FC236}">
                    <a16:creationId xmlns:a16="http://schemas.microsoft.com/office/drawing/2014/main" id="{2AC3243A-28E3-9DF1-A59E-518B1987A11D}"/>
                  </a:ext>
                </a:extLst>
              </p:cNvPr>
              <p:cNvSpPr/>
              <p:nvPr/>
            </p:nvSpPr>
            <p:spPr>
              <a:xfrm>
                <a:off x="2494638" y="2869592"/>
                <a:ext cx="324003"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108" name="Forme libre : forme 4107">
                <a:extLst>
                  <a:ext uri="{FF2B5EF4-FFF2-40B4-BE49-F238E27FC236}">
                    <a16:creationId xmlns:a16="http://schemas.microsoft.com/office/drawing/2014/main" id="{B56BC0B8-26EF-D6C0-FD8E-92CFD91E90B6}"/>
                  </a:ext>
                </a:extLst>
              </p:cNvPr>
              <p:cNvSpPr/>
              <p:nvPr/>
            </p:nvSpPr>
            <p:spPr>
              <a:xfrm>
                <a:off x="2083706" y="2588084"/>
                <a:ext cx="324003"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109" name="Forme libre : forme 4108">
                <a:extLst>
                  <a:ext uri="{FF2B5EF4-FFF2-40B4-BE49-F238E27FC236}">
                    <a16:creationId xmlns:a16="http://schemas.microsoft.com/office/drawing/2014/main" id="{6468547F-EC51-C4B8-FED2-15E021C0FE6F}"/>
                  </a:ext>
                </a:extLst>
              </p:cNvPr>
              <p:cNvSpPr/>
              <p:nvPr/>
            </p:nvSpPr>
            <p:spPr>
              <a:xfrm>
                <a:off x="2478833" y="2473787"/>
                <a:ext cx="324003"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118" name="Forme libre : forme 4117">
                <a:extLst>
                  <a:ext uri="{FF2B5EF4-FFF2-40B4-BE49-F238E27FC236}">
                    <a16:creationId xmlns:a16="http://schemas.microsoft.com/office/drawing/2014/main" id="{3EA69A48-B383-0056-2ABF-A888BE8CF709}"/>
                  </a:ext>
                </a:extLst>
              </p:cNvPr>
              <p:cNvSpPr/>
              <p:nvPr/>
            </p:nvSpPr>
            <p:spPr>
              <a:xfrm>
                <a:off x="2507808" y="2645232"/>
                <a:ext cx="324005"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C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119" name="Forme libre : forme 4118">
                <a:extLst>
                  <a:ext uri="{FF2B5EF4-FFF2-40B4-BE49-F238E27FC236}">
                    <a16:creationId xmlns:a16="http://schemas.microsoft.com/office/drawing/2014/main" id="{398D1341-994F-CF40-5ECF-63F33E1B40B6}"/>
                  </a:ext>
                </a:extLst>
              </p:cNvPr>
              <p:cNvSpPr/>
              <p:nvPr/>
            </p:nvSpPr>
            <p:spPr>
              <a:xfrm>
                <a:off x="2618444" y="2740479"/>
                <a:ext cx="324005" cy="154512"/>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121" name="Forme libre : forme 4120">
                <a:extLst>
                  <a:ext uri="{FF2B5EF4-FFF2-40B4-BE49-F238E27FC236}">
                    <a16:creationId xmlns:a16="http://schemas.microsoft.com/office/drawing/2014/main" id="{C400E831-C4EF-8A3A-BA45-9FA9176B28AB}"/>
                  </a:ext>
                </a:extLst>
              </p:cNvPr>
              <p:cNvSpPr/>
              <p:nvPr/>
            </p:nvSpPr>
            <p:spPr>
              <a:xfrm>
                <a:off x="2139023" y="2435689"/>
                <a:ext cx="324005"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C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123" name="Forme libre : forme 4122">
                <a:extLst>
                  <a:ext uri="{FF2B5EF4-FFF2-40B4-BE49-F238E27FC236}">
                    <a16:creationId xmlns:a16="http://schemas.microsoft.com/office/drawing/2014/main" id="{4AEF8DA1-EDFD-DCC8-8898-639FEB89AD5E}"/>
                  </a:ext>
                </a:extLst>
              </p:cNvPr>
              <p:cNvSpPr/>
              <p:nvPr/>
            </p:nvSpPr>
            <p:spPr>
              <a:xfrm>
                <a:off x="2067901" y="2293877"/>
                <a:ext cx="324003"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124" name="Forme libre : forme 4123">
                <a:extLst>
                  <a:ext uri="{FF2B5EF4-FFF2-40B4-BE49-F238E27FC236}">
                    <a16:creationId xmlns:a16="http://schemas.microsoft.com/office/drawing/2014/main" id="{6B651945-F234-577D-B2B4-6A4481EAB788}"/>
                  </a:ext>
                </a:extLst>
              </p:cNvPr>
              <p:cNvSpPr/>
              <p:nvPr/>
            </p:nvSpPr>
            <p:spPr>
              <a:xfrm>
                <a:off x="2349757" y="2236728"/>
                <a:ext cx="324005"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C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sp>
            <p:nvSpPr>
              <p:cNvPr id="4125" name="Forme libre : forme 4124">
                <a:extLst>
                  <a:ext uri="{FF2B5EF4-FFF2-40B4-BE49-F238E27FC236}">
                    <a16:creationId xmlns:a16="http://schemas.microsoft.com/office/drawing/2014/main" id="{5CC53900-AD25-CC03-9A4C-C7BB4F32BB30}"/>
                  </a:ext>
                </a:extLst>
              </p:cNvPr>
              <p:cNvSpPr/>
              <p:nvPr/>
            </p:nvSpPr>
            <p:spPr>
              <a:xfrm>
                <a:off x="2168000" y="2137249"/>
                <a:ext cx="324003" cy="152395"/>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FF0000"/>
              </a:solidFill>
              <a:ln w="9525" cap="flat">
                <a:noFill/>
                <a:prstDash val="solid"/>
                <a:miter/>
              </a:ln>
            </p:spPr>
            <p:txBody>
              <a:bodyPr anchor="ctr"/>
              <a:lstStyle/>
              <a:p>
                <a:pPr eaLnBrk="1" fontAlgn="auto" hangingPunct="1">
                  <a:spcBef>
                    <a:spcPts val="0"/>
                  </a:spcBef>
                  <a:spcAft>
                    <a:spcPts val="0"/>
                  </a:spcAft>
                  <a:defRPr/>
                </a:pPr>
                <a:endParaRPr lang="fr-FR" sz="1350">
                  <a:latin typeface="+mn-lt"/>
                </a:endParaRPr>
              </a:p>
            </p:txBody>
          </p:sp>
        </p:grpSp>
      </p:grpSp>
      <p:grpSp>
        <p:nvGrpSpPr>
          <p:cNvPr id="4126" name="Groupe 50">
            <a:extLst>
              <a:ext uri="{FF2B5EF4-FFF2-40B4-BE49-F238E27FC236}">
                <a16:creationId xmlns:a16="http://schemas.microsoft.com/office/drawing/2014/main" id="{FA33FA90-45C5-7CCD-ACE5-4670FE38C938}"/>
              </a:ext>
            </a:extLst>
          </p:cNvPr>
          <p:cNvGrpSpPr>
            <a:grpSpLocks/>
          </p:cNvGrpSpPr>
          <p:nvPr/>
        </p:nvGrpSpPr>
        <p:grpSpPr bwMode="auto">
          <a:xfrm>
            <a:off x="7629525" y="4559333"/>
            <a:ext cx="1489075" cy="1674813"/>
            <a:chOff x="2278542" y="5024612"/>
            <a:chExt cx="1985315" cy="1197021"/>
          </a:xfrm>
        </p:grpSpPr>
        <p:sp>
          <p:nvSpPr>
            <p:cNvPr id="4127" name="Espace réservé du contenu 2">
              <a:extLst>
                <a:ext uri="{FF2B5EF4-FFF2-40B4-BE49-F238E27FC236}">
                  <a16:creationId xmlns:a16="http://schemas.microsoft.com/office/drawing/2014/main" id="{CBF5E979-42BF-1B04-23C5-275398B243FE}"/>
                </a:ext>
              </a:extLst>
            </p:cNvPr>
            <p:cNvSpPr txBox="1">
              <a:spLocks noChangeArrowheads="1"/>
            </p:cNvSpPr>
            <p:nvPr/>
          </p:nvSpPr>
          <p:spPr bwMode="auto">
            <a:xfrm>
              <a:off x="2278542" y="5496241"/>
              <a:ext cx="1985315" cy="725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500" b="1">
                  <a:solidFill>
                    <a:schemeClr val="tx2"/>
                  </a:solidFill>
                </a:rPr>
                <a:t>Poursuite malgré conséquence </a:t>
              </a:r>
            </a:p>
            <a:p>
              <a:pPr algn="ctr" eaLnBrk="1" hangingPunct="1">
                <a:lnSpc>
                  <a:spcPct val="100000"/>
                </a:lnSpc>
                <a:spcBef>
                  <a:spcPct val="0"/>
                </a:spcBef>
                <a:buFontTx/>
                <a:buNone/>
              </a:pPr>
              <a:r>
                <a:rPr lang="fr-FR" altLang="fr-FR" sz="1500" b="1">
                  <a:solidFill>
                    <a:schemeClr val="tx2"/>
                  </a:solidFill>
                </a:rPr>
                <a:t>à long terme </a:t>
              </a:r>
            </a:p>
            <a:p>
              <a:pPr algn="ctr" eaLnBrk="1" hangingPunct="1">
                <a:lnSpc>
                  <a:spcPct val="100000"/>
                </a:lnSpc>
                <a:spcBef>
                  <a:spcPct val="0"/>
                </a:spcBef>
                <a:buFontTx/>
                <a:buNone/>
              </a:pPr>
              <a:r>
                <a:rPr lang="fr-FR" altLang="fr-FR" sz="1500" b="1">
                  <a:solidFill>
                    <a:schemeClr val="tx2"/>
                  </a:solidFill>
                </a:rPr>
                <a:t>sur l’organisme</a:t>
              </a:r>
            </a:p>
          </p:txBody>
        </p:sp>
        <p:pic>
          <p:nvPicPr>
            <p:cNvPr id="4129" name="Graphique 52" descr="Visage en pleurs sans remplissage">
              <a:extLst>
                <a:ext uri="{FF2B5EF4-FFF2-40B4-BE49-F238E27FC236}">
                  <a16:creationId xmlns:a16="http://schemas.microsoft.com/office/drawing/2014/main" id="{4AD48830-65EC-6CC2-49B4-01A4C201E3A2}"/>
                </a:ext>
              </a:extLst>
            </p:cNvPr>
            <p:cNvPicPr>
              <a:picLocks noChangeAspect="1"/>
            </p:cNvPicPr>
            <p:nvPr/>
          </p:nvPicPr>
          <p:blipFill>
            <a:blip r:embed="rId7"/>
            <a:stretch>
              <a:fillRect/>
            </a:stretch>
          </p:blipFill>
          <p:spPr>
            <a:xfrm>
              <a:off x="2811910" y="5024612"/>
              <a:ext cx="895296" cy="518520"/>
            </a:xfrm>
            <a:prstGeom prst="rect">
              <a:avLst/>
            </a:prstGeom>
          </p:spPr>
        </p:pic>
      </p:grpSp>
      <p:grpSp>
        <p:nvGrpSpPr>
          <p:cNvPr id="4130" name="Groupe 53">
            <a:extLst>
              <a:ext uri="{FF2B5EF4-FFF2-40B4-BE49-F238E27FC236}">
                <a16:creationId xmlns:a16="http://schemas.microsoft.com/office/drawing/2014/main" id="{9A9DD585-3AB4-4D02-E1CE-CD0FB47ECDB7}"/>
              </a:ext>
            </a:extLst>
          </p:cNvPr>
          <p:cNvGrpSpPr>
            <a:grpSpLocks/>
          </p:cNvGrpSpPr>
          <p:nvPr/>
        </p:nvGrpSpPr>
        <p:grpSpPr bwMode="auto">
          <a:xfrm>
            <a:off x="3832225" y="2894046"/>
            <a:ext cx="1465262" cy="1530350"/>
            <a:chOff x="606979" y="2515775"/>
            <a:chExt cx="1954160" cy="2039370"/>
          </a:xfrm>
          <a:solidFill>
            <a:srgbClr val="115E7A"/>
          </a:solidFill>
        </p:grpSpPr>
        <p:pic>
          <p:nvPicPr>
            <p:cNvPr id="4134" name="Graphique 54" descr="Voiture">
              <a:extLst>
                <a:ext uri="{FF2B5EF4-FFF2-40B4-BE49-F238E27FC236}">
                  <a16:creationId xmlns:a16="http://schemas.microsoft.com/office/drawing/2014/main" id="{99EB7F26-D207-6225-1DFA-716CF23ADADE}"/>
                </a:ext>
              </a:extLst>
            </p:cNvPr>
            <p:cNvPicPr>
              <a:picLocks noChangeAspect="1"/>
            </p:cNvPicPr>
            <p:nvPr/>
          </p:nvPicPr>
          <p:blipFill>
            <a:blip r:embed="rId8"/>
            <a:stretch>
              <a:fillRect/>
            </a:stretch>
          </p:blipFill>
          <p:spPr>
            <a:xfrm>
              <a:off x="1159563" y="2515775"/>
              <a:ext cx="914623" cy="913909"/>
            </a:xfrm>
            <a:prstGeom prst="rect">
              <a:avLst/>
            </a:prstGeom>
            <a:grpFill/>
          </p:spPr>
        </p:pic>
        <p:sp>
          <p:nvSpPr>
            <p:cNvPr id="4137" name="ZoneTexte 55">
              <a:extLst>
                <a:ext uri="{FF2B5EF4-FFF2-40B4-BE49-F238E27FC236}">
                  <a16:creationId xmlns:a16="http://schemas.microsoft.com/office/drawing/2014/main" id="{7D79FB7B-6937-4783-7ED6-DF536F9D6387}"/>
                </a:ext>
              </a:extLst>
            </p:cNvPr>
            <p:cNvSpPr txBox="1">
              <a:spLocks noChangeArrowheads="1"/>
            </p:cNvSpPr>
            <p:nvPr/>
          </p:nvSpPr>
          <p:spPr bwMode="auto">
            <a:xfrm>
              <a:off x="606979" y="3508705"/>
              <a:ext cx="1954160" cy="1046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500" b="1">
                  <a:solidFill>
                    <a:schemeClr val="bg1"/>
                  </a:solidFill>
                </a:rPr>
                <a:t>Usage en situation dangereuse</a:t>
              </a:r>
            </a:p>
          </p:txBody>
        </p:sp>
      </p:grpSp>
      <p:grpSp>
        <p:nvGrpSpPr>
          <p:cNvPr id="4139" name="Groupe 56">
            <a:extLst>
              <a:ext uri="{FF2B5EF4-FFF2-40B4-BE49-F238E27FC236}">
                <a16:creationId xmlns:a16="http://schemas.microsoft.com/office/drawing/2014/main" id="{A9F455E2-4E08-5EEC-79EF-7CDA38C41519}"/>
              </a:ext>
            </a:extLst>
          </p:cNvPr>
          <p:cNvGrpSpPr>
            <a:grpSpLocks/>
          </p:cNvGrpSpPr>
          <p:nvPr/>
        </p:nvGrpSpPr>
        <p:grpSpPr bwMode="auto">
          <a:xfrm>
            <a:off x="5494337" y="3070258"/>
            <a:ext cx="1274763" cy="1235075"/>
            <a:chOff x="5749170" y="2635683"/>
            <a:chExt cx="1699577" cy="1359429"/>
          </a:xfrm>
        </p:grpSpPr>
        <p:pic>
          <p:nvPicPr>
            <p:cNvPr id="4141" name="Picture 4" descr="Résultat de recherche d'images pour &quot;homme agressif icones&quot;">
              <a:extLst>
                <a:ext uri="{FF2B5EF4-FFF2-40B4-BE49-F238E27FC236}">
                  <a16:creationId xmlns:a16="http://schemas.microsoft.com/office/drawing/2014/main" id="{89FC0A29-4A29-8C43-803E-3A45561AC6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0000" r="1236" b="35861"/>
            <a:stretch>
              <a:fillRect/>
            </a:stretch>
          </p:blipFill>
          <p:spPr bwMode="auto">
            <a:xfrm rot="5400000">
              <a:off x="5926533" y="2509376"/>
              <a:ext cx="382976" cy="73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2" name="ZoneTexte 58">
              <a:extLst>
                <a:ext uri="{FF2B5EF4-FFF2-40B4-BE49-F238E27FC236}">
                  <a16:creationId xmlns:a16="http://schemas.microsoft.com/office/drawing/2014/main" id="{2F1B2BE9-1A29-7940-1707-A3561D0BED40}"/>
                </a:ext>
              </a:extLst>
            </p:cNvPr>
            <p:cNvSpPr txBox="1">
              <a:spLocks noChangeArrowheads="1"/>
            </p:cNvSpPr>
            <p:nvPr/>
          </p:nvSpPr>
          <p:spPr bwMode="auto">
            <a:xfrm>
              <a:off x="5782259" y="3384731"/>
              <a:ext cx="1666488" cy="61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500" b="1">
                  <a:solidFill>
                    <a:schemeClr val="tx2"/>
                  </a:solidFill>
                </a:rPr>
                <a:t>Problèmes relationnels</a:t>
              </a:r>
            </a:p>
          </p:txBody>
        </p:sp>
        <p:pic>
          <p:nvPicPr>
            <p:cNvPr id="4143" name="Picture 4" descr="Résultat de recherche d'images pour &quot;homme agressif icones&quot;">
              <a:extLst>
                <a:ext uri="{FF2B5EF4-FFF2-40B4-BE49-F238E27FC236}">
                  <a16:creationId xmlns:a16="http://schemas.microsoft.com/office/drawing/2014/main" id="{D7BD0F65-94B4-0FAD-AC20-CC87105FB6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0000" r="1236" b="35861"/>
            <a:stretch>
              <a:fillRect/>
            </a:stretch>
          </p:blipFill>
          <p:spPr bwMode="auto">
            <a:xfrm rot="5400000">
              <a:off x="6656551" y="2424133"/>
              <a:ext cx="456797" cy="8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44" name="Groupe 60">
            <a:extLst>
              <a:ext uri="{FF2B5EF4-FFF2-40B4-BE49-F238E27FC236}">
                <a16:creationId xmlns:a16="http://schemas.microsoft.com/office/drawing/2014/main" id="{E12A9B4A-F2A2-B037-483A-24231E1045A1}"/>
              </a:ext>
            </a:extLst>
          </p:cNvPr>
          <p:cNvGrpSpPr>
            <a:grpSpLocks/>
          </p:cNvGrpSpPr>
          <p:nvPr/>
        </p:nvGrpSpPr>
        <p:grpSpPr bwMode="auto">
          <a:xfrm>
            <a:off x="9305925" y="4511708"/>
            <a:ext cx="1089025" cy="1006475"/>
            <a:chOff x="10126722" y="4547201"/>
            <a:chExt cx="1516752" cy="1516752"/>
          </a:xfrm>
        </p:grpSpPr>
        <p:pic>
          <p:nvPicPr>
            <p:cNvPr id="4145" name="Graphique 61" descr="Cœur">
              <a:extLst>
                <a:ext uri="{FF2B5EF4-FFF2-40B4-BE49-F238E27FC236}">
                  <a16:creationId xmlns:a16="http://schemas.microsoft.com/office/drawing/2014/main" id="{EF9DAA63-6191-3E15-2CDD-202017AB49B3}"/>
                </a:ext>
              </a:extLst>
            </p:cNvPr>
            <p:cNvPicPr>
              <a:picLocks noChangeAspect="1"/>
            </p:cNvPicPr>
            <p:nvPr/>
          </p:nvPicPr>
          <p:blipFill>
            <a:blip r:embed="rId10"/>
            <a:stretch>
              <a:fillRect/>
            </a:stretch>
          </p:blipFill>
          <p:spPr>
            <a:xfrm>
              <a:off x="10126722" y="4547201"/>
              <a:ext cx="1516752" cy="1516752"/>
            </a:xfrm>
            <a:prstGeom prst="rect">
              <a:avLst/>
            </a:prstGeom>
          </p:spPr>
        </p:pic>
        <p:pic>
          <p:nvPicPr>
            <p:cNvPr id="4146" name="Graphique 62" descr="Danger">
              <a:extLst>
                <a:ext uri="{FF2B5EF4-FFF2-40B4-BE49-F238E27FC236}">
                  <a16:creationId xmlns:a16="http://schemas.microsoft.com/office/drawing/2014/main" id="{DD81AC63-0A81-D83C-ECEE-25F4CC2F5928}"/>
                </a:ext>
              </a:extLst>
            </p:cNvPr>
            <p:cNvPicPr>
              <a:picLocks noChangeAspect="1"/>
            </p:cNvPicPr>
            <p:nvPr/>
          </p:nvPicPr>
          <p:blipFill>
            <a:blip r:embed="rId11"/>
            <a:stretch>
              <a:fillRect/>
            </a:stretch>
          </p:blipFill>
          <p:spPr>
            <a:xfrm>
              <a:off x="10438474" y="4803184"/>
              <a:ext cx="915358" cy="913879"/>
            </a:xfrm>
            <a:prstGeom prst="rect">
              <a:avLst/>
            </a:prstGeom>
          </p:spPr>
        </p:pic>
      </p:grpSp>
      <p:sp>
        <p:nvSpPr>
          <p:cNvPr id="4147" name="ZoneTexte 4146">
            <a:extLst>
              <a:ext uri="{FF2B5EF4-FFF2-40B4-BE49-F238E27FC236}">
                <a16:creationId xmlns:a16="http://schemas.microsoft.com/office/drawing/2014/main" id="{35BA8484-6128-3D98-F7DE-465F029731FF}"/>
              </a:ext>
            </a:extLst>
          </p:cNvPr>
          <p:cNvSpPr txBox="1"/>
          <p:nvPr/>
        </p:nvSpPr>
        <p:spPr>
          <a:xfrm>
            <a:off x="9264650" y="5488815"/>
            <a:ext cx="1124982" cy="369332"/>
          </a:xfrm>
          <a:prstGeom prst="rect">
            <a:avLst/>
          </a:prstGeom>
          <a:noFill/>
        </p:spPr>
        <p:txBody>
          <a:bodyPr wrap="square" anchor="ctr">
            <a:spAutoFit/>
          </a:bodyPr>
          <a:lstStyle>
            <a:defPPr>
              <a:defRPr lang="fr-FR"/>
            </a:defPPr>
            <a:lvl1pPr algn="ctr">
              <a:defRPr sz="2000" b="1">
                <a:solidFill>
                  <a:schemeClr val="bg1"/>
                </a:solidFill>
              </a:defRPr>
            </a:lvl1pPr>
            <a:lvl2pPr marL="685800" indent="-228600" defTabSz="914400">
              <a:lnSpc>
                <a:spcPct val="90000"/>
              </a:lnSpc>
              <a:spcBef>
                <a:spcPts val="500"/>
              </a:spcBef>
              <a:buFont typeface="Arial" panose="020B0604020202020204" pitchFamily="34" charset="0"/>
              <a:buChar char="•"/>
              <a:defRPr sz="2400">
                <a:latin typeface="Avenir Next" charset="0"/>
                <a:ea typeface="Avenir Next" charset="0"/>
                <a:cs typeface="Avenir Next" charset="0"/>
              </a:defRPr>
            </a:lvl2pPr>
            <a:lvl3pPr marL="1143000" indent="-228600" defTabSz="914400">
              <a:lnSpc>
                <a:spcPct val="90000"/>
              </a:lnSpc>
              <a:spcBef>
                <a:spcPts val="500"/>
              </a:spcBef>
              <a:buFont typeface=".HelveticaNeueDeskInterface-Regular" charset="-120"/>
              <a:buChar char="-"/>
              <a:defRPr sz="2000">
                <a:latin typeface="Avenir Next" charset="0"/>
                <a:ea typeface="Avenir Next" charset="0"/>
                <a:cs typeface="Avenir Next" charset="0"/>
              </a:defRPr>
            </a:lvl3pPr>
            <a:lvl4pPr marL="1600200" indent="-228600" defTabSz="914400">
              <a:lnSpc>
                <a:spcPct val="90000"/>
              </a:lnSpc>
              <a:spcBef>
                <a:spcPts val="500"/>
              </a:spcBef>
              <a:buFont typeface="Arial" panose="020B0604020202020204" pitchFamily="34" charset="0"/>
              <a:buChar char="•"/>
              <a:defRPr>
                <a:latin typeface="Avenir Next" charset="0"/>
                <a:ea typeface="Avenir Next" charset="0"/>
                <a:cs typeface="Avenir Next" charset="0"/>
              </a:defRPr>
            </a:lvl4pPr>
            <a:lvl5pPr marL="2057400" indent="-228600" defTabSz="914400">
              <a:lnSpc>
                <a:spcPct val="90000"/>
              </a:lnSpc>
              <a:spcBef>
                <a:spcPts val="500"/>
              </a:spcBef>
              <a:buFont typeface="Arial" panose="020B0604020202020204" pitchFamily="34" charset="0"/>
              <a:buChar char="•"/>
              <a:defRPr>
                <a:latin typeface="Avenir Next" charset="0"/>
                <a:ea typeface="Avenir Next" charset="0"/>
                <a:cs typeface="Avenir Next"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eaLnBrk="1" fontAlgn="auto" hangingPunct="1">
              <a:spcBef>
                <a:spcPts val="0"/>
              </a:spcBef>
              <a:spcAft>
                <a:spcPts val="0"/>
              </a:spcAft>
              <a:defRPr/>
            </a:pPr>
            <a:r>
              <a:rPr lang="fr-FR" sz="1800" dirty="0">
                <a:ln>
                  <a:solidFill>
                    <a:srgbClr val="FF0000"/>
                  </a:solidFill>
                </a:ln>
                <a:latin typeface="+mn-lt"/>
              </a:rPr>
              <a:t>CRAVING</a:t>
            </a:r>
          </a:p>
        </p:txBody>
      </p:sp>
      <p:grpSp>
        <p:nvGrpSpPr>
          <p:cNvPr id="4148" name="Groupe 4147">
            <a:extLst>
              <a:ext uri="{FF2B5EF4-FFF2-40B4-BE49-F238E27FC236}">
                <a16:creationId xmlns:a16="http://schemas.microsoft.com/office/drawing/2014/main" id="{7E16ED8E-AB99-C16A-BCF2-CFE5C27EA35C}"/>
              </a:ext>
            </a:extLst>
          </p:cNvPr>
          <p:cNvGrpSpPr/>
          <p:nvPr/>
        </p:nvGrpSpPr>
        <p:grpSpPr>
          <a:xfrm>
            <a:off x="3081223" y="4580432"/>
            <a:ext cx="1439670" cy="1548862"/>
            <a:chOff x="2952241" y="4126636"/>
            <a:chExt cx="1919560" cy="2065148"/>
          </a:xfrm>
          <a:solidFill>
            <a:srgbClr val="00B0F0"/>
          </a:solidFill>
        </p:grpSpPr>
        <p:pic>
          <p:nvPicPr>
            <p:cNvPr id="4149" name="Graphique 65" descr="Irritant">
              <a:extLst>
                <a:ext uri="{FF2B5EF4-FFF2-40B4-BE49-F238E27FC236}">
                  <a16:creationId xmlns:a16="http://schemas.microsoft.com/office/drawing/2014/main" id="{4DAC9239-805B-6FBF-25F2-2AF99D0CDB77}"/>
                </a:ext>
              </a:extLst>
            </p:cNvPr>
            <p:cNvPicPr>
              <a:picLocks noChangeAspect="1"/>
            </p:cNvPicPr>
            <p:nvPr/>
          </p:nvPicPr>
          <p:blipFill>
            <a:blip r:embed="rId12"/>
            <a:stretch>
              <a:fillRect/>
            </a:stretch>
          </p:blipFill>
          <p:spPr>
            <a:xfrm>
              <a:off x="3482413" y="4126636"/>
              <a:ext cx="914400" cy="914400"/>
            </a:xfrm>
            <a:prstGeom prst="rect">
              <a:avLst/>
            </a:prstGeom>
          </p:spPr>
        </p:pic>
        <p:sp>
          <p:nvSpPr>
            <p:cNvPr id="4150" name="ZoneTexte 4149">
              <a:extLst>
                <a:ext uri="{FF2B5EF4-FFF2-40B4-BE49-F238E27FC236}">
                  <a16:creationId xmlns:a16="http://schemas.microsoft.com/office/drawing/2014/main" id="{4CF0CE56-ECFE-54A2-F574-30FEDE74C797}"/>
                </a:ext>
              </a:extLst>
            </p:cNvPr>
            <p:cNvSpPr txBox="1"/>
            <p:nvPr/>
          </p:nvSpPr>
          <p:spPr>
            <a:xfrm>
              <a:off x="2952241" y="5145344"/>
              <a:ext cx="1919560" cy="1046440"/>
            </a:xfrm>
            <a:prstGeom prst="rect">
              <a:avLst/>
            </a:prstGeom>
            <a:noFill/>
          </p:spPr>
          <p:txBody>
            <a:bodyPr anchor="ctr">
              <a:spAutoFit/>
            </a:bodyPr>
            <a:lstStyle>
              <a:defPPr>
                <a:defRPr lang="fr-FR"/>
              </a:defPPr>
              <a:lvl1pPr algn="ctr">
                <a:defRPr sz="2000" b="1">
                  <a:solidFill>
                    <a:schemeClr val="bg1"/>
                  </a:solidFill>
                </a:defRPr>
              </a:lvl1pPr>
            </a:lstStyle>
            <a:p>
              <a:pPr eaLnBrk="1" fontAlgn="auto" hangingPunct="1">
                <a:spcBef>
                  <a:spcPts val="0"/>
                </a:spcBef>
                <a:spcAft>
                  <a:spcPts val="0"/>
                </a:spcAft>
                <a:defRPr/>
              </a:pPr>
              <a:r>
                <a:rPr lang="fr-FR" sz="1500" dirty="0">
                  <a:latin typeface="+mn-lt"/>
                </a:rPr>
                <a:t>Effort infructueux pour arrêter</a:t>
              </a:r>
            </a:p>
          </p:txBody>
        </p:sp>
      </p:grpSp>
      <p:pic>
        <p:nvPicPr>
          <p:cNvPr id="4151" name="Graphique 72" descr="Graphique à barres avec tendance à la hausse">
            <a:extLst>
              <a:ext uri="{FF2B5EF4-FFF2-40B4-BE49-F238E27FC236}">
                <a16:creationId xmlns:a16="http://schemas.microsoft.com/office/drawing/2014/main" id="{059235B7-6664-0187-D27B-9CE5E9FFDBF5}"/>
              </a:ext>
            </a:extLst>
          </p:cNvPr>
          <p:cNvPicPr>
            <a:picLocks noChangeAspect="1"/>
          </p:cNvPicPr>
          <p:nvPr/>
        </p:nvPicPr>
        <p:blipFill>
          <a:blip r:embed="rId14"/>
          <a:stretch>
            <a:fillRect/>
          </a:stretch>
        </p:blipFill>
        <p:spPr>
          <a:xfrm>
            <a:off x="1976437" y="4626008"/>
            <a:ext cx="685800" cy="685800"/>
          </a:xfrm>
          <a:prstGeom prst="rect">
            <a:avLst/>
          </a:prstGeom>
        </p:spPr>
      </p:pic>
      <p:sp>
        <p:nvSpPr>
          <p:cNvPr id="4152" name="Signe de multiplication 4151">
            <a:extLst>
              <a:ext uri="{FF2B5EF4-FFF2-40B4-BE49-F238E27FC236}">
                <a16:creationId xmlns:a16="http://schemas.microsoft.com/office/drawing/2014/main" id="{F0C3FF83-91AA-20B3-D047-7D0466471777}"/>
              </a:ext>
            </a:extLst>
          </p:cNvPr>
          <p:cNvSpPr/>
          <p:nvPr/>
        </p:nvSpPr>
        <p:spPr>
          <a:xfrm>
            <a:off x="2492375" y="2894046"/>
            <a:ext cx="565150" cy="652462"/>
          </a:xfrm>
          <a:prstGeom prst="mathMultiply">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350"/>
          </a:p>
        </p:txBody>
      </p:sp>
      <p:sp>
        <p:nvSpPr>
          <p:cNvPr id="4153" name="Signe de multiplication 4152">
            <a:extLst>
              <a:ext uri="{FF2B5EF4-FFF2-40B4-BE49-F238E27FC236}">
                <a16:creationId xmlns:a16="http://schemas.microsoft.com/office/drawing/2014/main" id="{841E665A-64CB-3908-CB82-81FB1C5F7CDB}"/>
              </a:ext>
            </a:extLst>
          </p:cNvPr>
          <p:cNvSpPr/>
          <p:nvPr/>
        </p:nvSpPr>
        <p:spPr>
          <a:xfrm>
            <a:off x="3225800" y="2894046"/>
            <a:ext cx="565150" cy="652462"/>
          </a:xfrm>
          <a:prstGeom prst="mathMultiply">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350"/>
          </a:p>
        </p:txBody>
      </p:sp>
      <p:sp>
        <p:nvSpPr>
          <p:cNvPr id="4154" name="Signe de multiplication 4153">
            <a:extLst>
              <a:ext uri="{FF2B5EF4-FFF2-40B4-BE49-F238E27FC236}">
                <a16:creationId xmlns:a16="http://schemas.microsoft.com/office/drawing/2014/main" id="{6B9FFA27-8F72-4C01-7CF5-D524394E240B}"/>
              </a:ext>
            </a:extLst>
          </p:cNvPr>
          <p:cNvSpPr/>
          <p:nvPr/>
        </p:nvSpPr>
        <p:spPr>
          <a:xfrm>
            <a:off x="6542229" y="4689037"/>
            <a:ext cx="566738" cy="652462"/>
          </a:xfrm>
          <a:prstGeom prst="mathMultiply">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350"/>
          </a:p>
        </p:txBody>
      </p:sp>
      <p:sp>
        <p:nvSpPr>
          <p:cNvPr id="4157" name="Titre 1">
            <a:extLst>
              <a:ext uri="{FF2B5EF4-FFF2-40B4-BE49-F238E27FC236}">
                <a16:creationId xmlns:a16="http://schemas.microsoft.com/office/drawing/2014/main" id="{261584FB-9F5B-8499-8A34-CE3C0CA86999}"/>
              </a:ext>
            </a:extLst>
          </p:cNvPr>
          <p:cNvSpPr>
            <a:spLocks noGrp="1"/>
          </p:cNvSpPr>
          <p:nvPr>
            <p:ph type="title"/>
          </p:nvPr>
        </p:nvSpPr>
        <p:spPr>
          <a:xfrm>
            <a:off x="518983" y="390435"/>
            <a:ext cx="11096367" cy="969405"/>
          </a:xfrm>
          <a:solidFill>
            <a:srgbClr val="115E7A"/>
          </a:solidFill>
        </p:spPr>
        <p:txBody>
          <a:bodyPr>
            <a:noAutofit/>
          </a:bodyPr>
          <a:lstStyle/>
          <a:p>
            <a:r>
              <a:rPr lang="fr-FR" sz="3200" b="1" cap="all" dirty="0">
                <a:solidFill>
                  <a:schemeClr val="bg1"/>
                </a:solidFill>
                <a:latin typeface="+mn-lt"/>
              </a:rPr>
              <a:t>1. Les substances psychoactives</a:t>
            </a:r>
          </a:p>
        </p:txBody>
      </p:sp>
      <p:sp>
        <p:nvSpPr>
          <p:cNvPr id="4158" name="Rectangle 4157">
            <a:extLst>
              <a:ext uri="{FF2B5EF4-FFF2-40B4-BE49-F238E27FC236}">
                <a16:creationId xmlns:a16="http://schemas.microsoft.com/office/drawing/2014/main" id="{BF21C6DB-2FBD-8F6A-4A61-4837D05362BE}"/>
              </a:ext>
            </a:extLst>
          </p:cNvPr>
          <p:cNvSpPr/>
          <p:nvPr/>
        </p:nvSpPr>
        <p:spPr>
          <a:xfrm>
            <a:off x="547816" y="1704377"/>
            <a:ext cx="11096367" cy="523220"/>
          </a:xfrm>
          <a:prstGeom prst="rect">
            <a:avLst/>
          </a:prstGeom>
        </p:spPr>
        <p:txBody>
          <a:bodyPr wrap="square">
            <a:spAutoFit/>
          </a:bodyPr>
          <a:lstStyle/>
          <a:p>
            <a:pPr>
              <a:spcBef>
                <a:spcPts val="1600"/>
              </a:spcBef>
              <a:spcAft>
                <a:spcPts val="1200"/>
              </a:spcAft>
            </a:pPr>
            <a:r>
              <a:rPr lang="fr-FR" sz="2800" b="1" dirty="0">
                <a:solidFill>
                  <a:srgbClr val="00354D"/>
                </a:solidFill>
              </a:rPr>
              <a:t>Évaluation de l’addiction selon le DSM-5 (2)</a:t>
            </a:r>
          </a:p>
        </p:txBody>
      </p:sp>
      <p:sp>
        <p:nvSpPr>
          <p:cNvPr id="4159" name="Espace réservé du pied de page 4">
            <a:extLst>
              <a:ext uri="{FF2B5EF4-FFF2-40B4-BE49-F238E27FC236}">
                <a16:creationId xmlns:a16="http://schemas.microsoft.com/office/drawing/2014/main" id="{2A9D61C4-923E-7EE8-A199-863F65B46AA4}"/>
              </a:ext>
            </a:extLst>
          </p:cNvPr>
          <p:cNvSpPr>
            <a:spLocks noGrp="1"/>
          </p:cNvSpPr>
          <p:nvPr>
            <p:ph type="ftr" sz="quarter" idx="11"/>
          </p:nvPr>
        </p:nvSpPr>
        <p:spPr>
          <a:xfrm>
            <a:off x="827891" y="6356349"/>
            <a:ext cx="6685002" cy="365125"/>
          </a:xfrm>
        </p:spPr>
        <p:txBody>
          <a:bodyPr/>
          <a:lstStyle/>
          <a:p>
            <a:pPr algn="l"/>
            <a:r>
              <a:rPr lang="fr-FR" sz="1050" dirty="0">
                <a:solidFill>
                  <a:srgbClr val="00354D"/>
                </a:solidFill>
              </a:rPr>
              <a:t>IREMA – CD 94 – PMI – CPEF – Les addictions liées aux substances psychoactives</a:t>
            </a:r>
          </a:p>
        </p:txBody>
      </p:sp>
      <p:sp>
        <p:nvSpPr>
          <p:cNvPr id="68" name="Rectangle : coins arrondis 67">
            <a:extLst>
              <a:ext uri="{FF2B5EF4-FFF2-40B4-BE49-F238E27FC236}">
                <a16:creationId xmlns:a16="http://schemas.microsoft.com/office/drawing/2014/main" id="{5EB8BA94-3954-EAC1-AB3C-FFD88241CA14}"/>
              </a:ext>
            </a:extLst>
          </p:cNvPr>
          <p:cNvSpPr/>
          <p:nvPr/>
        </p:nvSpPr>
        <p:spPr>
          <a:xfrm>
            <a:off x="4605378" y="4551396"/>
            <a:ext cx="1468437" cy="1658937"/>
          </a:xfrm>
          <a:prstGeom prst="roundRect">
            <a:avLst/>
          </a:prstGeom>
          <a:solidFill>
            <a:srgbClr val="FF8363"/>
          </a:solidFill>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algn="ctr" eaLnBrk="1" fontAlgn="auto" hangingPunct="1">
              <a:spcBef>
                <a:spcPts val="0"/>
              </a:spcBef>
              <a:spcAft>
                <a:spcPts val="0"/>
              </a:spcAft>
              <a:defRPr/>
            </a:pPr>
            <a:endParaRPr lang="fr-FR" sz="1350"/>
          </a:p>
        </p:txBody>
      </p:sp>
      <p:pic>
        <p:nvPicPr>
          <p:cNvPr id="70" name="Graphique 70" descr="Chronomètre">
            <a:extLst>
              <a:ext uri="{FF2B5EF4-FFF2-40B4-BE49-F238E27FC236}">
                <a16:creationId xmlns:a16="http://schemas.microsoft.com/office/drawing/2014/main" id="{C86DFEE1-6537-1A5D-2BE9-0C1D469C0A9F}"/>
              </a:ext>
            </a:extLst>
          </p:cNvPr>
          <p:cNvPicPr>
            <a:picLocks noChangeAspect="1"/>
          </p:cNvPicPr>
          <p:nvPr/>
        </p:nvPicPr>
        <p:blipFill>
          <a:blip r:embed="rId13"/>
          <a:stretch>
            <a:fillRect/>
          </a:stretch>
        </p:blipFill>
        <p:spPr bwMode="auto">
          <a:xfrm>
            <a:off x="4835198" y="4635500"/>
            <a:ext cx="685545" cy="685771"/>
          </a:xfrm>
          <a:prstGeom prst="rect">
            <a:avLst/>
          </a:prstGeom>
        </p:spPr>
      </p:pic>
      <p:cxnSp>
        <p:nvCxnSpPr>
          <p:cNvPr id="79" name="Connecteur droit avec flèche 78">
            <a:extLst>
              <a:ext uri="{FF2B5EF4-FFF2-40B4-BE49-F238E27FC236}">
                <a16:creationId xmlns:a16="http://schemas.microsoft.com/office/drawing/2014/main" id="{F0DAEA6E-13FB-72A2-7C1E-15ECC4E90BAA}"/>
              </a:ext>
            </a:extLst>
          </p:cNvPr>
          <p:cNvCxnSpPr>
            <a:cxnSpLocks/>
          </p:cNvCxnSpPr>
          <p:nvPr/>
        </p:nvCxnSpPr>
        <p:spPr>
          <a:xfrm flipV="1">
            <a:off x="5507832" y="4767018"/>
            <a:ext cx="358775" cy="345971"/>
          </a:xfrm>
          <a:prstGeom prst="straightConnector1">
            <a:avLst/>
          </a:prstGeom>
          <a:ln w="28575">
            <a:solidFill>
              <a:srgbClr val="D0389D"/>
            </a:solidFill>
            <a:tailEnd type="triangle"/>
          </a:ln>
        </p:spPr>
        <p:style>
          <a:lnRef idx="1">
            <a:schemeClr val="accent1"/>
          </a:lnRef>
          <a:fillRef idx="0">
            <a:schemeClr val="accent1"/>
          </a:fillRef>
          <a:effectRef idx="0">
            <a:schemeClr val="accent1"/>
          </a:effectRef>
          <a:fontRef idx="minor">
            <a:schemeClr val="tx1"/>
          </a:fontRef>
        </p:style>
      </p:cxnSp>
      <p:sp>
        <p:nvSpPr>
          <p:cNvPr id="81" name="ZoneTexte 80">
            <a:extLst>
              <a:ext uri="{FF2B5EF4-FFF2-40B4-BE49-F238E27FC236}">
                <a16:creationId xmlns:a16="http://schemas.microsoft.com/office/drawing/2014/main" id="{23026E5A-202D-BCC2-65FA-E2B44B5326F0}"/>
              </a:ext>
            </a:extLst>
          </p:cNvPr>
          <p:cNvSpPr txBox="1"/>
          <p:nvPr/>
        </p:nvSpPr>
        <p:spPr>
          <a:xfrm>
            <a:off x="4847441" y="5313107"/>
            <a:ext cx="984003" cy="784830"/>
          </a:xfrm>
          <a:prstGeom prst="rect">
            <a:avLst/>
          </a:prstGeom>
          <a:noFill/>
        </p:spPr>
        <p:txBody>
          <a:bodyPr wrap="square" rtlCol="0">
            <a:spAutoFit/>
          </a:bodyPr>
          <a:lstStyle/>
          <a:p>
            <a:r>
              <a:rPr lang="fr-FR" sz="1500" b="1" dirty="0">
                <a:solidFill>
                  <a:srgbClr val="115E7A"/>
                </a:solidFill>
              </a:rPr>
              <a:t>Temps de recherche augmenté</a:t>
            </a:r>
          </a:p>
        </p:txBody>
      </p:sp>
      <p:sp>
        <p:nvSpPr>
          <p:cNvPr id="82" name="ZoneTexte 81">
            <a:extLst>
              <a:ext uri="{FF2B5EF4-FFF2-40B4-BE49-F238E27FC236}">
                <a16:creationId xmlns:a16="http://schemas.microsoft.com/office/drawing/2014/main" id="{D31CFF4B-EDB4-B083-0523-E2898E290530}"/>
              </a:ext>
            </a:extLst>
          </p:cNvPr>
          <p:cNvSpPr txBox="1"/>
          <p:nvPr/>
        </p:nvSpPr>
        <p:spPr>
          <a:xfrm>
            <a:off x="6363056" y="5269272"/>
            <a:ext cx="1133435" cy="784830"/>
          </a:xfrm>
          <a:prstGeom prst="rect">
            <a:avLst/>
          </a:prstGeom>
          <a:noFill/>
        </p:spPr>
        <p:txBody>
          <a:bodyPr wrap="square" rtlCol="0">
            <a:spAutoFit/>
          </a:bodyPr>
          <a:lstStyle/>
          <a:p>
            <a:r>
              <a:rPr lang="fr-FR" sz="1500" b="1" dirty="0">
                <a:solidFill>
                  <a:schemeClr val="bg1"/>
                </a:solidFill>
              </a:rPr>
              <a:t>Abandon des autres activités</a:t>
            </a:r>
          </a:p>
        </p:txBody>
      </p:sp>
    </p:spTree>
    <p:extLst>
      <p:ext uri="{BB962C8B-B14F-4D97-AF65-F5344CB8AC3E}">
        <p14:creationId xmlns:p14="http://schemas.microsoft.com/office/powerpoint/2010/main" val="16242127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4000" b="1" cap="all" dirty="0">
                <a:solidFill>
                  <a:schemeClr val="bg1"/>
                </a:solidFill>
                <a:latin typeface="+mn-lt"/>
              </a:rPr>
              <a:t>1. </a:t>
            </a:r>
            <a:r>
              <a:rPr lang="fr-FR" sz="3600" b="1" cap="all" dirty="0">
                <a:solidFill>
                  <a:schemeClr val="bg1"/>
                </a:solidFill>
                <a:latin typeface="+mn-lt"/>
              </a:rPr>
              <a:t>Les substances psychoactives</a:t>
            </a:r>
          </a:p>
        </p:txBody>
      </p:sp>
      <p:sp>
        <p:nvSpPr>
          <p:cNvPr id="9" name="ZoneTexte 8">
            <a:extLst>
              <a:ext uri="{FF2B5EF4-FFF2-40B4-BE49-F238E27FC236}">
                <a16:creationId xmlns:a16="http://schemas.microsoft.com/office/drawing/2014/main" id="{36E0EFEA-DEE4-4DBA-CE5B-C54F2312C8A2}"/>
              </a:ext>
            </a:extLst>
          </p:cNvPr>
          <p:cNvSpPr txBox="1"/>
          <p:nvPr/>
        </p:nvSpPr>
        <p:spPr>
          <a:xfrm>
            <a:off x="518983" y="1458983"/>
            <a:ext cx="11096367" cy="523220"/>
          </a:xfrm>
          <a:prstGeom prst="rect">
            <a:avLst/>
          </a:prstGeom>
          <a:noFill/>
        </p:spPr>
        <p:txBody>
          <a:bodyPr wrap="square">
            <a:spAutoFit/>
          </a:bodyPr>
          <a:lstStyle/>
          <a:p>
            <a:pPr algn="ctr"/>
            <a:r>
              <a:rPr lang="fr-FR" sz="2800" b="1" u="sng" dirty="0">
                <a:solidFill>
                  <a:srgbClr val="00354D"/>
                </a:solidFill>
              </a:rPr>
              <a:t>Synthèse</a:t>
            </a:r>
            <a:r>
              <a:rPr lang="fr-FR" sz="2800" b="1" dirty="0">
                <a:solidFill>
                  <a:srgbClr val="00354D"/>
                </a:solidFill>
              </a:rPr>
              <a:t> : Cubes d’Alain Morel ou l’ubiquité des drogues</a:t>
            </a:r>
          </a:p>
        </p:txBody>
      </p:sp>
      <p:pic>
        <p:nvPicPr>
          <p:cNvPr id="18" name="Image 17">
            <a:extLst>
              <a:ext uri="{FF2B5EF4-FFF2-40B4-BE49-F238E27FC236}">
                <a16:creationId xmlns:a16="http://schemas.microsoft.com/office/drawing/2014/main" id="{8EAA314D-04ED-E357-00A4-4DEDB9384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946" y="2081346"/>
            <a:ext cx="4142782" cy="4680000"/>
          </a:xfrm>
          <a:prstGeom prst="rect">
            <a:avLst/>
          </a:prstGeom>
        </p:spPr>
      </p:pic>
      <p:pic>
        <p:nvPicPr>
          <p:cNvPr id="22" name="Image 21">
            <a:extLst>
              <a:ext uri="{FF2B5EF4-FFF2-40B4-BE49-F238E27FC236}">
                <a16:creationId xmlns:a16="http://schemas.microsoft.com/office/drawing/2014/main" id="{92E02739-D065-2BEF-F6A2-86705FAD4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080" y="1982203"/>
            <a:ext cx="4312141" cy="4680000"/>
          </a:xfrm>
          <a:prstGeom prst="rect">
            <a:avLst/>
          </a:prstGeom>
        </p:spPr>
      </p:pic>
      <p:sp>
        <p:nvSpPr>
          <p:cNvPr id="3" name="Espace réservé du pied de page 2">
            <a:extLst>
              <a:ext uri="{FF2B5EF4-FFF2-40B4-BE49-F238E27FC236}">
                <a16:creationId xmlns:a16="http://schemas.microsoft.com/office/drawing/2014/main" id="{523AF399-571E-25A7-C540-AD038EF2B031}"/>
              </a:ext>
            </a:extLst>
          </p:cNvPr>
          <p:cNvSpPr>
            <a:spLocks noGrp="1"/>
          </p:cNvSpPr>
          <p:nvPr>
            <p:ph type="ftr" sz="quarter" idx="11"/>
          </p:nvPr>
        </p:nvSpPr>
        <p:spPr>
          <a:xfrm rot="16200000">
            <a:off x="-2349015" y="3862713"/>
            <a:ext cx="5370871" cy="365125"/>
          </a:xfrm>
        </p:spPr>
        <p:txBody>
          <a:bodyPr/>
          <a:lstStyle/>
          <a:p>
            <a:pPr algn="l"/>
            <a:r>
              <a:rPr lang="fr-FR" sz="1050" dirty="0">
                <a:solidFill>
                  <a:srgbClr val="00354D"/>
                </a:solidFill>
              </a:rPr>
              <a:t>IREMA – CD 94 – PMI – CPEF – Les addictions liées aux substances psychoactives</a:t>
            </a:r>
          </a:p>
        </p:txBody>
      </p:sp>
      <p:sp>
        <p:nvSpPr>
          <p:cNvPr id="4" name="Espace réservé du numéro de diapositive 3">
            <a:extLst>
              <a:ext uri="{FF2B5EF4-FFF2-40B4-BE49-F238E27FC236}">
                <a16:creationId xmlns:a16="http://schemas.microsoft.com/office/drawing/2014/main" id="{F470F816-B374-837F-7341-EEDECB37BC91}"/>
              </a:ext>
            </a:extLst>
          </p:cNvPr>
          <p:cNvSpPr>
            <a:spLocks noGrp="1"/>
          </p:cNvSpPr>
          <p:nvPr>
            <p:ph type="sldNum" sz="quarter" idx="12"/>
          </p:nvPr>
        </p:nvSpPr>
        <p:spPr/>
        <p:txBody>
          <a:bodyPr/>
          <a:lstStyle/>
          <a:p>
            <a:fld id="{5530D0DC-CD4E-4C8A-B400-1BEAD0156FC1}" type="slidenum">
              <a:rPr lang="fr-FR" smtClean="0"/>
              <a:t>61</a:t>
            </a:fld>
            <a:endParaRPr lang="fr-FR" dirty="0"/>
          </a:p>
        </p:txBody>
      </p:sp>
    </p:spTree>
    <p:extLst>
      <p:ext uri="{BB962C8B-B14F-4D97-AF65-F5344CB8AC3E}">
        <p14:creationId xmlns:p14="http://schemas.microsoft.com/office/powerpoint/2010/main" val="25299225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AF5E94-6824-7A47-99EF-2679D674A5F3}"/>
              </a:ext>
            </a:extLst>
          </p:cNvPr>
          <p:cNvPicPr>
            <a:picLocks noChangeAspect="1"/>
          </p:cNvPicPr>
          <p:nvPr/>
        </p:nvPicPr>
        <p:blipFill rotWithShape="1">
          <a:blip r:embed="rId2">
            <a:alphaModFix/>
          </a:blip>
          <a:srcRect l="445" t="1465" r="668" b="-867"/>
          <a:stretch/>
        </p:blipFill>
        <p:spPr>
          <a:xfrm>
            <a:off x="2670273" y="2296398"/>
            <a:ext cx="3949334" cy="3969957"/>
          </a:xfrm>
          <a:prstGeom prst="ellipse">
            <a:avLst/>
          </a:prstGeom>
          <a:effectLst/>
        </p:spPr>
      </p:pic>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390435"/>
            <a:ext cx="11096367" cy="969405"/>
          </a:xfrm>
          <a:solidFill>
            <a:srgbClr val="115E7A"/>
          </a:solidFill>
        </p:spPr>
        <p:txBody>
          <a:bodyPr>
            <a:noAutofit/>
          </a:bodyPr>
          <a:lstStyle/>
          <a:p>
            <a:r>
              <a:rPr lang="fr-FR" sz="4000" b="1" cap="all" dirty="0">
                <a:solidFill>
                  <a:schemeClr val="bg1"/>
                </a:solidFill>
                <a:latin typeface="+mn-lt"/>
              </a:rPr>
              <a:t>1. </a:t>
            </a:r>
            <a:r>
              <a:rPr lang="fr-FR" sz="3600" b="1" cap="all" dirty="0">
                <a:solidFill>
                  <a:schemeClr val="bg1"/>
                </a:solidFill>
                <a:latin typeface="+mn-lt"/>
              </a:rPr>
              <a:t>Les substances psychoactives</a:t>
            </a:r>
          </a:p>
        </p:txBody>
      </p:sp>
      <p:sp>
        <p:nvSpPr>
          <p:cNvPr id="7" name="Rectangle 6">
            <a:extLst>
              <a:ext uri="{FF2B5EF4-FFF2-40B4-BE49-F238E27FC236}">
                <a16:creationId xmlns:a16="http://schemas.microsoft.com/office/drawing/2014/main" id="{824C2908-3779-9A43-86CC-681D3CB0881B}"/>
              </a:ext>
            </a:extLst>
          </p:cNvPr>
          <p:cNvSpPr/>
          <p:nvPr/>
        </p:nvSpPr>
        <p:spPr>
          <a:xfrm>
            <a:off x="518983" y="1683187"/>
            <a:ext cx="11096367" cy="523220"/>
          </a:xfrm>
          <a:prstGeom prst="rect">
            <a:avLst/>
          </a:prstGeom>
        </p:spPr>
        <p:txBody>
          <a:bodyPr wrap="square">
            <a:spAutoFit/>
          </a:bodyPr>
          <a:lstStyle/>
          <a:p>
            <a:pPr>
              <a:spcBef>
                <a:spcPts val="1600"/>
              </a:spcBef>
              <a:spcAft>
                <a:spcPts val="1200"/>
              </a:spcAft>
            </a:pPr>
            <a:r>
              <a:rPr lang="fr-FR" sz="2800" b="1" dirty="0">
                <a:solidFill>
                  <a:srgbClr val="00354D"/>
                </a:solidFill>
              </a:rPr>
              <a:t>Classification selon les effets psychoactifs</a:t>
            </a:r>
          </a:p>
        </p:txBody>
      </p:sp>
      <p:sp>
        <p:nvSpPr>
          <p:cNvPr id="14" name="Espace réservé du contenu 2">
            <a:extLst>
              <a:ext uri="{FF2B5EF4-FFF2-40B4-BE49-F238E27FC236}">
                <a16:creationId xmlns:a16="http://schemas.microsoft.com/office/drawing/2014/main" id="{BDC9E94D-5913-9A4A-A8A1-066DE5A2A034}"/>
              </a:ext>
            </a:extLst>
          </p:cNvPr>
          <p:cNvSpPr>
            <a:spLocks noGrp="1"/>
          </p:cNvSpPr>
          <p:nvPr>
            <p:ph idx="1"/>
          </p:nvPr>
        </p:nvSpPr>
        <p:spPr>
          <a:xfrm>
            <a:off x="4504006" y="3241090"/>
            <a:ext cx="4712921" cy="2080575"/>
          </a:xfrm>
          <a:solidFill>
            <a:srgbClr val="115E7A"/>
          </a:solidFill>
        </p:spPr>
        <p:txBody>
          <a:bodyPr anchor="ctr">
            <a:normAutofit/>
          </a:bodyPr>
          <a:lstStyle/>
          <a:p>
            <a:pPr marL="0" indent="0" algn="ctr">
              <a:buNone/>
            </a:pPr>
            <a:r>
              <a:rPr lang="fr-FR" b="1" dirty="0">
                <a:solidFill>
                  <a:schemeClr val="bg1"/>
                </a:solidFill>
              </a:rPr>
              <a:t>Quels sont les différents types d’effets psychoactifs que vous connaissez ?</a:t>
            </a:r>
          </a:p>
        </p:txBody>
      </p:sp>
      <p:sp>
        <p:nvSpPr>
          <p:cNvPr id="15" name="Espace réservé du pied de page 4">
            <a:extLst>
              <a:ext uri="{FF2B5EF4-FFF2-40B4-BE49-F238E27FC236}">
                <a16:creationId xmlns:a16="http://schemas.microsoft.com/office/drawing/2014/main" id="{D513DE0F-7AAA-7741-BCB0-FED102271481}"/>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sp>
        <p:nvSpPr>
          <p:cNvPr id="4" name="Espace réservé du numéro de diapositive 3">
            <a:extLst>
              <a:ext uri="{FF2B5EF4-FFF2-40B4-BE49-F238E27FC236}">
                <a16:creationId xmlns:a16="http://schemas.microsoft.com/office/drawing/2014/main" id="{8DAE6B65-E9F8-6DA8-704D-B3DBB138E4C0}"/>
              </a:ext>
            </a:extLst>
          </p:cNvPr>
          <p:cNvSpPr>
            <a:spLocks noGrp="1"/>
          </p:cNvSpPr>
          <p:nvPr>
            <p:ph type="sldNum" sz="quarter" idx="12"/>
          </p:nvPr>
        </p:nvSpPr>
        <p:spPr/>
        <p:txBody>
          <a:bodyPr/>
          <a:lstStyle/>
          <a:p>
            <a:fld id="{5530D0DC-CD4E-4C8A-B400-1BEAD0156FC1}" type="slidenum">
              <a:rPr lang="fr-FR" smtClean="0"/>
              <a:t>62</a:t>
            </a:fld>
            <a:endParaRPr lang="fr-FR" dirty="0"/>
          </a:p>
        </p:txBody>
      </p:sp>
    </p:spTree>
    <p:extLst>
      <p:ext uri="{BB962C8B-B14F-4D97-AF65-F5344CB8AC3E}">
        <p14:creationId xmlns:p14="http://schemas.microsoft.com/office/powerpoint/2010/main" val="34909673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a:defRPr/>
            </a:pPr>
            <a:r>
              <a:rPr lang="fr-FR" sz="3800" dirty="0"/>
              <a:t>Classification selon les</a:t>
            </a:r>
            <a:br>
              <a:rPr lang="fr-FR" sz="3800" dirty="0"/>
            </a:br>
            <a:r>
              <a:rPr lang="fr-FR" sz="3800" dirty="0"/>
              <a:t>effets cliniques</a:t>
            </a:r>
          </a:p>
        </p:txBody>
      </p:sp>
      <p:sp>
        <p:nvSpPr>
          <p:cNvPr id="51203" name="Rectangle 3"/>
          <p:cNvSpPr>
            <a:spLocks noGrp="1" noChangeArrowheads="1"/>
          </p:cNvSpPr>
          <p:nvPr>
            <p:ph idx="1"/>
          </p:nvPr>
        </p:nvSpPr>
        <p:spPr/>
        <p:txBody>
          <a:bodyPr>
            <a:normAutofit/>
          </a:bodyPr>
          <a:lstStyle/>
          <a:p>
            <a:pPr marL="12700" indent="0">
              <a:buFontTx/>
              <a:buChar char="•"/>
            </a:pPr>
            <a:r>
              <a:rPr lang="fr-FR" altLang="fr-FR">
                <a:solidFill>
                  <a:srgbClr val="FF3300"/>
                </a:solidFill>
              </a:rPr>
              <a:t>Psycholeptiques (sédatifs):</a:t>
            </a:r>
            <a:r>
              <a:rPr lang="fr-FR" altLang="fr-FR"/>
              <a:t> opiacés, cannabis, tranquillisants, alcool</a:t>
            </a:r>
          </a:p>
          <a:p>
            <a:pPr marL="12700" indent="0">
              <a:buFontTx/>
              <a:buChar char="•"/>
            </a:pPr>
            <a:endParaRPr lang="fr-FR" altLang="fr-FR"/>
          </a:p>
          <a:p>
            <a:pPr marL="12700" indent="0">
              <a:buFontTx/>
              <a:buChar char="•"/>
            </a:pPr>
            <a:r>
              <a:rPr lang="fr-FR" altLang="fr-FR">
                <a:solidFill>
                  <a:srgbClr val="FF3300"/>
                </a:solidFill>
              </a:rPr>
              <a:t>Psychoanaleptiques (excitants) :</a:t>
            </a:r>
            <a:r>
              <a:rPr lang="fr-FR" altLang="fr-FR"/>
              <a:t> cocaïne, crack (cocaïne base),  amphétamines ( amphets, ecstasy, …) </a:t>
            </a:r>
          </a:p>
          <a:p>
            <a:pPr marL="12700" indent="0">
              <a:buFontTx/>
              <a:buChar char="•"/>
            </a:pPr>
            <a:endParaRPr lang="fr-FR" altLang="fr-FR"/>
          </a:p>
          <a:p>
            <a:pPr marL="12700" indent="0">
              <a:buFontTx/>
              <a:buChar char="•"/>
            </a:pPr>
            <a:r>
              <a:rPr lang="fr-FR" altLang="fr-FR">
                <a:solidFill>
                  <a:srgbClr val="FF3300"/>
                </a:solidFill>
              </a:rPr>
              <a:t>Psychodysleptiques ( hallucinogènes ) :</a:t>
            </a:r>
            <a:r>
              <a:rPr lang="fr-FR" altLang="fr-FR"/>
              <a:t> LSD, Mescaline, Peyotl, kétamine</a:t>
            </a:r>
          </a:p>
          <a:p>
            <a:pPr marL="12700" indent="0">
              <a:buNone/>
            </a:pPr>
            <a:endParaRPr lang="fr-FR" altLang="fr-FR"/>
          </a:p>
        </p:txBody>
      </p:sp>
    </p:spTree>
    <p:extLst>
      <p:ext uri="{BB962C8B-B14F-4D97-AF65-F5344CB8AC3E}">
        <p14:creationId xmlns:p14="http://schemas.microsoft.com/office/powerpoint/2010/main" val="415373365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113038"/>
            <a:ext cx="11096367" cy="969405"/>
          </a:xfrm>
          <a:solidFill>
            <a:srgbClr val="115E7A"/>
          </a:solidFill>
        </p:spPr>
        <p:txBody>
          <a:bodyPr>
            <a:noAutofit/>
          </a:bodyPr>
          <a:lstStyle/>
          <a:p>
            <a:r>
              <a:rPr lang="fr-FR" sz="4000" b="1" cap="all" dirty="0">
                <a:solidFill>
                  <a:schemeClr val="bg1"/>
                </a:solidFill>
                <a:latin typeface="+mn-lt"/>
              </a:rPr>
              <a:t>1. </a:t>
            </a:r>
            <a:r>
              <a:rPr lang="fr-FR" sz="3600" b="1" cap="all" dirty="0">
                <a:solidFill>
                  <a:schemeClr val="bg1"/>
                </a:solidFill>
                <a:latin typeface="+mn-lt"/>
              </a:rPr>
              <a:t>Les substances psychoactives</a:t>
            </a:r>
          </a:p>
        </p:txBody>
      </p:sp>
      <p:sp>
        <p:nvSpPr>
          <p:cNvPr id="7" name="Rectangle 6">
            <a:extLst>
              <a:ext uri="{FF2B5EF4-FFF2-40B4-BE49-F238E27FC236}">
                <a16:creationId xmlns:a16="http://schemas.microsoft.com/office/drawing/2014/main" id="{824C2908-3779-9A43-86CC-681D3CB0881B}"/>
              </a:ext>
            </a:extLst>
          </p:cNvPr>
          <p:cNvSpPr/>
          <p:nvPr/>
        </p:nvSpPr>
        <p:spPr>
          <a:xfrm>
            <a:off x="417258" y="1288582"/>
            <a:ext cx="4863722" cy="954107"/>
          </a:xfrm>
          <a:prstGeom prst="rect">
            <a:avLst/>
          </a:prstGeom>
        </p:spPr>
        <p:txBody>
          <a:bodyPr wrap="square">
            <a:spAutoFit/>
          </a:bodyPr>
          <a:lstStyle/>
          <a:p>
            <a:pPr>
              <a:spcBef>
                <a:spcPts val="1600"/>
              </a:spcBef>
              <a:spcAft>
                <a:spcPts val="1200"/>
              </a:spcAft>
            </a:pPr>
            <a:r>
              <a:rPr lang="fr-FR" sz="2800" b="1" dirty="0">
                <a:solidFill>
                  <a:srgbClr val="00354D"/>
                </a:solidFill>
              </a:rPr>
              <a:t>Classification selon les effets psychoactifs</a:t>
            </a:r>
          </a:p>
        </p:txBody>
      </p:sp>
      <p:sp>
        <p:nvSpPr>
          <p:cNvPr id="10" name="Espace réservé du pied de page 4">
            <a:extLst>
              <a:ext uri="{FF2B5EF4-FFF2-40B4-BE49-F238E27FC236}">
                <a16:creationId xmlns:a16="http://schemas.microsoft.com/office/drawing/2014/main" id="{083D5358-52E4-DB46-8798-093EA210A769}"/>
              </a:ext>
            </a:extLst>
          </p:cNvPr>
          <p:cNvSpPr>
            <a:spLocks noGrp="1"/>
          </p:cNvSpPr>
          <p:nvPr>
            <p:ph type="ftr" sz="quarter" idx="11"/>
          </p:nvPr>
        </p:nvSpPr>
        <p:spPr>
          <a:xfrm>
            <a:off x="827891" y="6356349"/>
            <a:ext cx="6685002" cy="365125"/>
          </a:xfrm>
        </p:spPr>
        <p:txBody>
          <a:bodyPr/>
          <a:lstStyle/>
          <a:p>
            <a:pPr lvl="0" algn="l"/>
            <a:r>
              <a:rPr lang="fr-FR" sz="1100" dirty="0">
                <a:solidFill>
                  <a:srgbClr val="00354D"/>
                </a:solidFill>
              </a:rPr>
              <a:t>IREMA – CD 94 – PMI – CPEF – Les addictions liées aux substances psychoactives</a:t>
            </a:r>
          </a:p>
        </p:txBody>
      </p:sp>
      <p:sp>
        <p:nvSpPr>
          <p:cNvPr id="3" name="Espace réservé du numéro de diapositive 2">
            <a:extLst>
              <a:ext uri="{FF2B5EF4-FFF2-40B4-BE49-F238E27FC236}">
                <a16:creationId xmlns:a16="http://schemas.microsoft.com/office/drawing/2014/main" id="{2ED3F47C-2BB7-336B-CDAC-1DDD6545A0CC}"/>
              </a:ext>
            </a:extLst>
          </p:cNvPr>
          <p:cNvSpPr>
            <a:spLocks noGrp="1"/>
          </p:cNvSpPr>
          <p:nvPr>
            <p:ph type="sldNum" sz="quarter" idx="12"/>
          </p:nvPr>
        </p:nvSpPr>
        <p:spPr>
          <a:xfrm>
            <a:off x="11438990" y="6259752"/>
            <a:ext cx="352720" cy="365125"/>
          </a:xfrm>
        </p:spPr>
        <p:txBody>
          <a:bodyPr/>
          <a:lstStyle/>
          <a:p>
            <a:fld id="{5530D0DC-CD4E-4C8A-B400-1BEAD0156FC1}" type="slidenum">
              <a:rPr lang="fr-FR" smtClean="0"/>
              <a:t>64</a:t>
            </a:fld>
            <a:endParaRPr lang="fr-FR" dirty="0"/>
          </a:p>
        </p:txBody>
      </p:sp>
      <p:pic>
        <p:nvPicPr>
          <p:cNvPr id="8" name="Image 7">
            <a:extLst>
              <a:ext uri="{FF2B5EF4-FFF2-40B4-BE49-F238E27FC236}">
                <a16:creationId xmlns:a16="http://schemas.microsoft.com/office/drawing/2014/main" id="{EED24DFB-D172-EC35-4D9B-09E0CA01B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275" y="1082442"/>
            <a:ext cx="5498767" cy="5648961"/>
          </a:xfrm>
          <a:prstGeom prst="rect">
            <a:avLst/>
          </a:prstGeom>
        </p:spPr>
      </p:pic>
      <p:sp>
        <p:nvSpPr>
          <p:cNvPr id="11" name="ZoneTexte 10">
            <a:extLst>
              <a:ext uri="{FF2B5EF4-FFF2-40B4-BE49-F238E27FC236}">
                <a16:creationId xmlns:a16="http://schemas.microsoft.com/office/drawing/2014/main" id="{ABA41820-CEBA-9825-7DEA-B64B64EC9102}"/>
              </a:ext>
            </a:extLst>
          </p:cNvPr>
          <p:cNvSpPr txBox="1"/>
          <p:nvPr/>
        </p:nvSpPr>
        <p:spPr>
          <a:xfrm>
            <a:off x="992958" y="3351535"/>
            <a:ext cx="4195379" cy="1200329"/>
          </a:xfrm>
          <a:prstGeom prst="rect">
            <a:avLst/>
          </a:prstGeom>
          <a:noFill/>
        </p:spPr>
        <p:txBody>
          <a:bodyPr wrap="square" rtlCol="0">
            <a:spAutoFit/>
          </a:bodyPr>
          <a:lstStyle/>
          <a:p>
            <a:pPr algn="just"/>
            <a:r>
              <a:rPr lang="fr-FR" dirty="0">
                <a:solidFill>
                  <a:srgbClr val="115E7A"/>
                </a:solidFill>
              </a:rPr>
              <a:t>Ce diagramme propose une représentation des drogues en fonction de leurs effets et montre à quel point il est difficile d’établir une classification unique.</a:t>
            </a:r>
          </a:p>
        </p:txBody>
      </p:sp>
      <p:sp>
        <p:nvSpPr>
          <p:cNvPr id="12" name="ZoneTexte 11">
            <a:extLst>
              <a:ext uri="{FF2B5EF4-FFF2-40B4-BE49-F238E27FC236}">
                <a16:creationId xmlns:a16="http://schemas.microsoft.com/office/drawing/2014/main" id="{6AFF424C-8609-0727-831A-1C9100E5C4FD}"/>
              </a:ext>
            </a:extLst>
          </p:cNvPr>
          <p:cNvSpPr txBox="1"/>
          <p:nvPr/>
        </p:nvSpPr>
        <p:spPr>
          <a:xfrm>
            <a:off x="1253765" y="2752627"/>
            <a:ext cx="4446510" cy="461665"/>
          </a:xfrm>
          <a:prstGeom prst="rect">
            <a:avLst/>
          </a:prstGeom>
          <a:noFill/>
        </p:spPr>
        <p:txBody>
          <a:bodyPr wrap="square" rtlCol="0">
            <a:spAutoFit/>
          </a:bodyPr>
          <a:lstStyle/>
          <a:p>
            <a:r>
              <a:rPr lang="fr-FR" sz="2400" dirty="0">
                <a:solidFill>
                  <a:srgbClr val="115E7A"/>
                </a:solidFill>
              </a:rPr>
              <a:t>Le diagramme de </a:t>
            </a:r>
            <a:r>
              <a:rPr lang="fr-FR" sz="2400" dirty="0" err="1">
                <a:solidFill>
                  <a:srgbClr val="115E7A"/>
                </a:solidFill>
              </a:rPr>
              <a:t>Venn</a:t>
            </a:r>
            <a:endParaRPr lang="fr-FR" sz="2400" dirty="0">
              <a:solidFill>
                <a:srgbClr val="115E7A"/>
              </a:solidFill>
            </a:endParaRPr>
          </a:p>
        </p:txBody>
      </p:sp>
      <p:sp>
        <p:nvSpPr>
          <p:cNvPr id="14" name="ZoneTexte 13">
            <a:extLst>
              <a:ext uri="{FF2B5EF4-FFF2-40B4-BE49-F238E27FC236}">
                <a16:creationId xmlns:a16="http://schemas.microsoft.com/office/drawing/2014/main" id="{0AB7C199-7907-DA69-2B2B-A5617082AFD0}"/>
              </a:ext>
            </a:extLst>
          </p:cNvPr>
          <p:cNvSpPr txBox="1"/>
          <p:nvPr/>
        </p:nvSpPr>
        <p:spPr>
          <a:xfrm>
            <a:off x="992958" y="5559743"/>
            <a:ext cx="4050382" cy="307777"/>
          </a:xfrm>
          <a:prstGeom prst="rect">
            <a:avLst/>
          </a:prstGeom>
          <a:noFill/>
        </p:spPr>
        <p:txBody>
          <a:bodyPr wrap="square">
            <a:spAutoFit/>
          </a:bodyPr>
          <a:lstStyle/>
          <a:p>
            <a:r>
              <a:rPr lang="fr-FR" sz="1400" dirty="0">
                <a:solidFill>
                  <a:srgbClr val="115E7A"/>
                </a:solidFill>
              </a:rPr>
              <a:t>https://fr.wikipedia.org/wiki/Psychotrope</a:t>
            </a:r>
          </a:p>
        </p:txBody>
      </p:sp>
      <p:sp>
        <p:nvSpPr>
          <p:cNvPr id="16" name="ZoneTexte 15">
            <a:extLst>
              <a:ext uri="{FF2B5EF4-FFF2-40B4-BE49-F238E27FC236}">
                <a16:creationId xmlns:a16="http://schemas.microsoft.com/office/drawing/2014/main" id="{7F487C2F-CB63-9FEC-EBC3-940A469F36CC}"/>
              </a:ext>
            </a:extLst>
          </p:cNvPr>
          <p:cNvSpPr txBox="1"/>
          <p:nvPr/>
        </p:nvSpPr>
        <p:spPr>
          <a:xfrm>
            <a:off x="662234" y="5070914"/>
            <a:ext cx="4446510" cy="307777"/>
          </a:xfrm>
          <a:prstGeom prst="rect">
            <a:avLst/>
          </a:prstGeom>
          <a:noFill/>
        </p:spPr>
        <p:txBody>
          <a:bodyPr wrap="square">
            <a:spAutoFit/>
          </a:bodyPr>
          <a:lstStyle/>
          <a:p>
            <a:r>
              <a:rPr lang="fr-FR" sz="1400" dirty="0">
                <a:solidFill>
                  <a:srgbClr val="115E7A"/>
                </a:solidFill>
              </a:rPr>
              <a:t>https://www.respadd.org/produits/diagramme-de-wenn/</a:t>
            </a:r>
          </a:p>
        </p:txBody>
      </p:sp>
      <p:sp>
        <p:nvSpPr>
          <p:cNvPr id="4" name="ZoneTexte 3">
            <a:extLst>
              <a:ext uri="{FF2B5EF4-FFF2-40B4-BE49-F238E27FC236}">
                <a16:creationId xmlns:a16="http://schemas.microsoft.com/office/drawing/2014/main" id="{9F23CCFF-5287-8BAB-DD14-0C8B5393D08F}"/>
              </a:ext>
            </a:extLst>
          </p:cNvPr>
          <p:cNvSpPr txBox="1"/>
          <p:nvPr/>
        </p:nvSpPr>
        <p:spPr>
          <a:xfrm>
            <a:off x="1137956" y="6005528"/>
            <a:ext cx="4050381" cy="338554"/>
          </a:xfrm>
          <a:prstGeom prst="rect">
            <a:avLst/>
          </a:prstGeom>
          <a:noFill/>
        </p:spPr>
        <p:txBody>
          <a:bodyPr wrap="square" rtlCol="0">
            <a:spAutoFit/>
          </a:bodyPr>
          <a:lstStyle/>
          <a:p>
            <a:r>
              <a:rPr lang="fr-FR" sz="1600" b="1" dirty="0">
                <a:solidFill>
                  <a:srgbClr val="00354D"/>
                </a:solidFill>
              </a:rPr>
              <a:t>Voir page suivante le diagramme simplifié</a:t>
            </a:r>
          </a:p>
        </p:txBody>
      </p:sp>
    </p:spTree>
    <p:extLst>
      <p:ext uri="{BB962C8B-B14F-4D97-AF65-F5344CB8AC3E}">
        <p14:creationId xmlns:p14="http://schemas.microsoft.com/office/powerpoint/2010/main" val="24890166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518983" y="113038"/>
            <a:ext cx="11096367" cy="969405"/>
          </a:xfrm>
          <a:solidFill>
            <a:srgbClr val="115E7A"/>
          </a:solidFill>
        </p:spPr>
        <p:txBody>
          <a:bodyPr>
            <a:noAutofit/>
          </a:bodyPr>
          <a:lstStyle/>
          <a:p>
            <a:r>
              <a:rPr lang="fr-FR" sz="4000" b="1" cap="all" dirty="0">
                <a:solidFill>
                  <a:schemeClr val="bg1"/>
                </a:solidFill>
                <a:latin typeface="+mn-lt"/>
              </a:rPr>
              <a:t>1. </a:t>
            </a:r>
            <a:r>
              <a:rPr lang="fr-FR" sz="3600" b="1" cap="all" dirty="0">
                <a:solidFill>
                  <a:schemeClr val="bg1"/>
                </a:solidFill>
                <a:latin typeface="+mn-lt"/>
              </a:rPr>
              <a:t>Les substances psychoactives</a:t>
            </a:r>
          </a:p>
        </p:txBody>
      </p:sp>
      <p:sp>
        <p:nvSpPr>
          <p:cNvPr id="7" name="Rectangle 6">
            <a:extLst>
              <a:ext uri="{FF2B5EF4-FFF2-40B4-BE49-F238E27FC236}">
                <a16:creationId xmlns:a16="http://schemas.microsoft.com/office/drawing/2014/main" id="{824C2908-3779-9A43-86CC-681D3CB0881B}"/>
              </a:ext>
            </a:extLst>
          </p:cNvPr>
          <p:cNvSpPr/>
          <p:nvPr/>
        </p:nvSpPr>
        <p:spPr>
          <a:xfrm>
            <a:off x="417258" y="1288582"/>
            <a:ext cx="4863722" cy="954107"/>
          </a:xfrm>
          <a:prstGeom prst="rect">
            <a:avLst/>
          </a:prstGeom>
        </p:spPr>
        <p:txBody>
          <a:bodyPr wrap="square">
            <a:spAutoFit/>
          </a:bodyPr>
          <a:lstStyle/>
          <a:p>
            <a:pPr>
              <a:spcBef>
                <a:spcPts val="1600"/>
              </a:spcBef>
              <a:spcAft>
                <a:spcPts val="1200"/>
              </a:spcAft>
            </a:pPr>
            <a:r>
              <a:rPr lang="fr-FR" sz="2800" b="1" dirty="0">
                <a:solidFill>
                  <a:srgbClr val="00354D"/>
                </a:solidFill>
              </a:rPr>
              <a:t>Classification selon les effets psychoactifs</a:t>
            </a:r>
          </a:p>
        </p:txBody>
      </p:sp>
      <p:sp>
        <p:nvSpPr>
          <p:cNvPr id="10" name="Espace réservé du pied de page 4">
            <a:extLst>
              <a:ext uri="{FF2B5EF4-FFF2-40B4-BE49-F238E27FC236}">
                <a16:creationId xmlns:a16="http://schemas.microsoft.com/office/drawing/2014/main" id="{083D5358-52E4-DB46-8798-093EA210A769}"/>
              </a:ext>
            </a:extLst>
          </p:cNvPr>
          <p:cNvSpPr>
            <a:spLocks noGrp="1"/>
          </p:cNvSpPr>
          <p:nvPr>
            <p:ph type="ftr" sz="quarter" idx="11"/>
          </p:nvPr>
        </p:nvSpPr>
        <p:spPr>
          <a:xfrm>
            <a:off x="827891" y="6356349"/>
            <a:ext cx="6685002" cy="365125"/>
          </a:xfrm>
        </p:spPr>
        <p:txBody>
          <a:bodyPr/>
          <a:lstStyle/>
          <a:p>
            <a:pPr lvl="0" algn="l"/>
            <a:r>
              <a:rPr lang="fr-FR" sz="1100" dirty="0">
                <a:solidFill>
                  <a:srgbClr val="00354D"/>
                </a:solidFill>
              </a:rPr>
              <a:t>IREMA – CD 94 – PMI – CPEF – Les addictions liées aux substances psychoactives</a:t>
            </a:r>
          </a:p>
        </p:txBody>
      </p:sp>
      <p:sp>
        <p:nvSpPr>
          <p:cNvPr id="3" name="Espace réservé du numéro de diapositive 2">
            <a:extLst>
              <a:ext uri="{FF2B5EF4-FFF2-40B4-BE49-F238E27FC236}">
                <a16:creationId xmlns:a16="http://schemas.microsoft.com/office/drawing/2014/main" id="{2ED3F47C-2BB7-336B-CDAC-1DDD6545A0CC}"/>
              </a:ext>
            </a:extLst>
          </p:cNvPr>
          <p:cNvSpPr>
            <a:spLocks noGrp="1"/>
          </p:cNvSpPr>
          <p:nvPr>
            <p:ph type="sldNum" sz="quarter" idx="12"/>
          </p:nvPr>
        </p:nvSpPr>
        <p:spPr>
          <a:xfrm>
            <a:off x="11438990" y="6259752"/>
            <a:ext cx="352720" cy="365125"/>
          </a:xfrm>
        </p:spPr>
        <p:txBody>
          <a:bodyPr/>
          <a:lstStyle/>
          <a:p>
            <a:fld id="{5530D0DC-CD4E-4C8A-B400-1BEAD0156FC1}" type="slidenum">
              <a:rPr lang="fr-FR" smtClean="0"/>
              <a:t>65</a:t>
            </a:fld>
            <a:endParaRPr lang="fr-FR" dirty="0"/>
          </a:p>
        </p:txBody>
      </p:sp>
      <p:sp>
        <p:nvSpPr>
          <p:cNvPr id="12" name="ZoneTexte 11">
            <a:extLst>
              <a:ext uri="{FF2B5EF4-FFF2-40B4-BE49-F238E27FC236}">
                <a16:creationId xmlns:a16="http://schemas.microsoft.com/office/drawing/2014/main" id="{6AFF424C-8609-0727-831A-1C9100E5C4FD}"/>
              </a:ext>
            </a:extLst>
          </p:cNvPr>
          <p:cNvSpPr txBox="1"/>
          <p:nvPr/>
        </p:nvSpPr>
        <p:spPr>
          <a:xfrm>
            <a:off x="5894590" y="1303970"/>
            <a:ext cx="4446510" cy="461665"/>
          </a:xfrm>
          <a:prstGeom prst="rect">
            <a:avLst/>
          </a:prstGeom>
          <a:noFill/>
        </p:spPr>
        <p:txBody>
          <a:bodyPr wrap="square" rtlCol="0">
            <a:spAutoFit/>
          </a:bodyPr>
          <a:lstStyle/>
          <a:p>
            <a:r>
              <a:rPr lang="fr-FR" sz="2400" dirty="0">
                <a:solidFill>
                  <a:srgbClr val="115E7A"/>
                </a:solidFill>
              </a:rPr>
              <a:t>Le diagramme de </a:t>
            </a:r>
            <a:r>
              <a:rPr lang="fr-FR" sz="2400" dirty="0" err="1">
                <a:solidFill>
                  <a:srgbClr val="115E7A"/>
                </a:solidFill>
              </a:rPr>
              <a:t>Venn</a:t>
            </a:r>
            <a:r>
              <a:rPr lang="fr-FR" sz="2400" dirty="0">
                <a:solidFill>
                  <a:srgbClr val="115E7A"/>
                </a:solidFill>
              </a:rPr>
              <a:t> - simplifié</a:t>
            </a:r>
          </a:p>
        </p:txBody>
      </p:sp>
      <p:pic>
        <p:nvPicPr>
          <p:cNvPr id="5" name="Image 4">
            <a:extLst>
              <a:ext uri="{FF2B5EF4-FFF2-40B4-BE49-F238E27FC236}">
                <a16:creationId xmlns:a16="http://schemas.microsoft.com/office/drawing/2014/main" id="{61235CEB-5625-7CE3-8757-9B62EB1B27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9827" y="1858995"/>
            <a:ext cx="8174879" cy="4610631"/>
          </a:xfrm>
          <a:prstGeom prst="rect">
            <a:avLst/>
          </a:prstGeom>
        </p:spPr>
      </p:pic>
    </p:spTree>
    <p:extLst>
      <p:ext uri="{BB962C8B-B14F-4D97-AF65-F5344CB8AC3E}">
        <p14:creationId xmlns:p14="http://schemas.microsoft.com/office/powerpoint/2010/main" val="40590971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Une drogue universelle</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4229307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type="title"/>
          </p:nvPr>
        </p:nvSpPr>
        <p:spPr/>
        <p:txBody>
          <a:bodyPr>
            <a:normAutofit/>
          </a:bodyPr>
          <a:lstStyle/>
          <a:p>
            <a:r>
              <a:rPr lang="fr-FR" altLang="fr-FR" dirty="0"/>
              <a:t>La caféine…première drogue?</a:t>
            </a:r>
          </a:p>
        </p:txBody>
      </p:sp>
      <p:sp>
        <p:nvSpPr>
          <p:cNvPr id="16387" name="Espace réservé du contenu 2"/>
          <p:cNvSpPr>
            <a:spLocks noGrp="1"/>
          </p:cNvSpPr>
          <p:nvPr>
            <p:ph idx="1"/>
          </p:nvPr>
        </p:nvSpPr>
        <p:spPr/>
        <p:txBody>
          <a:bodyPr>
            <a:normAutofit/>
          </a:bodyPr>
          <a:lstStyle/>
          <a:p>
            <a:pPr>
              <a:buFontTx/>
              <a:buChar char="•"/>
            </a:pPr>
            <a:r>
              <a:rPr lang="fr-FR" altLang="fr-FR"/>
              <a:t>Une de tasse de café instantané : 66 mg</a:t>
            </a:r>
          </a:p>
          <a:p>
            <a:pPr>
              <a:buFontTx/>
              <a:buChar char="•"/>
            </a:pPr>
            <a:r>
              <a:rPr lang="fr-FR" altLang="fr-FR"/>
              <a:t>Une tasse de café fait au percolateur : 74 mg</a:t>
            </a:r>
          </a:p>
          <a:p>
            <a:pPr>
              <a:buFontTx/>
              <a:buChar char="•"/>
            </a:pPr>
            <a:r>
              <a:rPr lang="fr-FR" altLang="fr-FR"/>
              <a:t>Une tasse de café filtre : 112 mg</a:t>
            </a:r>
          </a:p>
          <a:p>
            <a:pPr>
              <a:buFontTx/>
              <a:buChar char="•"/>
            </a:pPr>
            <a:r>
              <a:rPr lang="fr-FR" altLang="fr-FR"/>
              <a:t>Une tasse de thé : 74mg</a:t>
            </a:r>
          </a:p>
          <a:p>
            <a:pPr>
              <a:buFontTx/>
              <a:buChar char="•"/>
            </a:pPr>
            <a:r>
              <a:rPr lang="fr-FR" altLang="fr-FR"/>
              <a:t>Un cola gazeux : 40 mg</a:t>
            </a:r>
          </a:p>
          <a:p>
            <a:pPr>
              <a:buFontTx/>
              <a:buChar char="•"/>
            </a:pPr>
            <a:r>
              <a:rPr lang="fr-FR" altLang="fr-FR"/>
              <a:t>Une tablette de chocolat : 20 mg</a:t>
            </a:r>
          </a:p>
          <a:p>
            <a:pPr>
              <a:buFontTx/>
              <a:buChar char="•"/>
            </a:pPr>
            <a:endParaRPr lang="fr-FR" altLang="fr-FR"/>
          </a:p>
          <a:p>
            <a:pPr>
              <a:buFontTx/>
              <a:buChar char="•"/>
            </a:pPr>
            <a:r>
              <a:rPr lang="fr-FR" altLang="fr-FR"/>
              <a:t>Conduite à risque de dépendance à partir de 350 mg / jour</a:t>
            </a:r>
          </a:p>
          <a:p>
            <a:endParaRPr lang="fr-FR" altLang="fr-FR"/>
          </a:p>
        </p:txBody>
      </p:sp>
      <p:sp>
        <p:nvSpPr>
          <p:cNvPr id="17414" name="Espace réservé de la date 5"/>
          <p:cNvSpPr>
            <a:spLocks noGrp="1"/>
          </p:cNvSpPr>
          <p:nvPr>
            <p:ph type="dt" sz="half" idx="10"/>
          </p:nvPr>
        </p:nvSpPr>
        <p:spPr/>
        <p:txBody>
          <a:bodyPr/>
          <a:lstStyle/>
          <a:p>
            <a:pPr fontAlgn="base">
              <a:spcAft>
                <a:spcPct val="0"/>
              </a:spcAft>
              <a:defRPr/>
            </a:pPr>
            <a:endParaRPr lang="en-GB"/>
          </a:p>
        </p:txBody>
      </p:sp>
      <p:sp>
        <p:nvSpPr>
          <p:cNvPr id="17412" name="Espace réservé du pied de page 3"/>
          <p:cNvSpPr>
            <a:spLocks noGrp="1"/>
          </p:cNvSpPr>
          <p:nvPr>
            <p:ph type="ftr" sz="quarter" idx="11"/>
          </p:nvPr>
        </p:nvSpPr>
        <p:spPr/>
        <p:txBody>
          <a:bodyPr/>
          <a:lstStyle/>
          <a:p>
            <a:pPr fontAlgn="base">
              <a:spcAft>
                <a:spcPct val="0"/>
              </a:spcAft>
              <a:defRPr/>
            </a:pPr>
            <a:endParaRPr lang="fr-FR"/>
          </a:p>
        </p:txBody>
      </p:sp>
      <p:sp>
        <p:nvSpPr>
          <p:cNvPr id="17413" name="Espace réservé du numéro de diapositive 4"/>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80EF83-BBAC-457D-89FE-91A56DC06F8C}" type="slidenum">
              <a:rPr lang="fr-FR" altLang="fr-FR">
                <a:solidFill>
                  <a:srgbClr val="FFFFFF"/>
                </a:solidFill>
              </a:rPr>
              <a:pPr eaLnBrk="1" hangingPunct="1"/>
              <a:t>67</a:t>
            </a:fld>
            <a:endParaRPr lang="fr-FR" altLang="fr-FR">
              <a:solidFill>
                <a:srgbClr val="FFFFFF"/>
              </a:solidFill>
            </a:endParaRPr>
          </a:p>
        </p:txBody>
      </p:sp>
    </p:spTree>
    <p:extLst>
      <p:ext uri="{BB962C8B-B14F-4D97-AF65-F5344CB8AC3E}">
        <p14:creationId xmlns:p14="http://schemas.microsoft.com/office/powerpoint/2010/main" val="2495175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p:cNvSpPr>
            <a:spLocks noGrp="1"/>
          </p:cNvSpPr>
          <p:nvPr>
            <p:ph type="title"/>
          </p:nvPr>
        </p:nvSpPr>
        <p:spPr/>
        <p:txBody>
          <a:bodyPr/>
          <a:lstStyle/>
          <a:p>
            <a:r>
              <a:rPr lang="fr-FR" altLang="fr-FR"/>
              <a:t>On dit que…</a:t>
            </a:r>
          </a:p>
        </p:txBody>
      </p:sp>
      <p:sp>
        <p:nvSpPr>
          <p:cNvPr id="19459" name="Espace réservé du contenu 2"/>
          <p:cNvSpPr>
            <a:spLocks noGrp="1"/>
          </p:cNvSpPr>
          <p:nvPr>
            <p:ph idx="1"/>
          </p:nvPr>
        </p:nvSpPr>
        <p:spPr>
          <a:xfrm>
            <a:off x="2279651" y="2060575"/>
            <a:ext cx="7508875" cy="3805238"/>
          </a:xfrm>
        </p:spPr>
        <p:txBody>
          <a:bodyPr/>
          <a:lstStyle/>
          <a:p>
            <a:endParaRPr lang="fr-FR" altLang="fr-FR"/>
          </a:p>
          <a:p>
            <a:endParaRPr lang="fr-FR" altLang="fr-FR"/>
          </a:p>
          <a:p>
            <a:endParaRPr lang="fr-FR" altLang="fr-FR"/>
          </a:p>
          <a:p>
            <a:pPr algn="ctr"/>
            <a:r>
              <a:rPr lang="fr-FR" altLang="fr-FR"/>
              <a:t>« La drogue est un phénomène de jeunesse… »</a:t>
            </a:r>
          </a:p>
        </p:txBody>
      </p:sp>
      <p:sp>
        <p:nvSpPr>
          <p:cNvPr id="19460" name="Espace réservé du pied de page 3"/>
          <p:cNvSpPr>
            <a:spLocks noGrp="1"/>
          </p:cNvSpPr>
          <p:nvPr>
            <p:ph type="ftr" sz="quarter" idx="10"/>
          </p:nvPr>
        </p:nvSpPr>
        <p:spPr/>
        <p:txBody>
          <a:bodyPr/>
          <a:lstStyle/>
          <a:p>
            <a:pPr fontAlgn="base">
              <a:spcAft>
                <a:spcPct val="0"/>
              </a:spcAft>
              <a:defRPr/>
            </a:pPr>
            <a:endParaRPr lang="fr-FR"/>
          </a:p>
        </p:txBody>
      </p:sp>
      <p:sp>
        <p:nvSpPr>
          <p:cNvPr id="19461" name="Espace réservé du numéro de diapositive 4"/>
          <p:cNvSpPr>
            <a:spLocks noGrp="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F753F84-855E-4F64-8221-78A9D3E30995}" type="slidenum">
              <a:rPr lang="fr-FR" altLang="fr-FR">
                <a:solidFill>
                  <a:srgbClr val="FFFFFF"/>
                </a:solidFill>
              </a:rPr>
              <a:pPr eaLnBrk="1" hangingPunct="1"/>
              <a:t>68</a:t>
            </a:fld>
            <a:endParaRPr lang="fr-FR" altLang="fr-FR">
              <a:solidFill>
                <a:srgbClr val="FFFFFF"/>
              </a:solidFill>
            </a:endParaRPr>
          </a:p>
        </p:txBody>
      </p:sp>
      <p:sp>
        <p:nvSpPr>
          <p:cNvPr id="19462" name="Espace réservé de la date 5"/>
          <p:cNvSpPr>
            <a:spLocks noGrp="1"/>
          </p:cNvSpPr>
          <p:nvPr>
            <p:ph type="dt" sz="quarter" idx="12"/>
          </p:nvPr>
        </p:nvSpPr>
        <p:spPr/>
        <p:txBody>
          <a:bodyPr/>
          <a:lstStyle/>
          <a:p>
            <a:pPr fontAlgn="base">
              <a:spcAft>
                <a:spcPct val="0"/>
              </a:spcAft>
              <a:defRPr/>
            </a:pPr>
            <a:endParaRPr lang="en-GB"/>
          </a:p>
        </p:txBody>
      </p:sp>
    </p:spTree>
    <p:extLst>
      <p:ext uri="{BB962C8B-B14F-4D97-AF65-F5344CB8AC3E}">
        <p14:creationId xmlns:p14="http://schemas.microsoft.com/office/powerpoint/2010/main" val="7834301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1"/>
          <p:cNvSpPr>
            <a:spLocks noGrp="1"/>
          </p:cNvSpPr>
          <p:nvPr>
            <p:ph type="title"/>
          </p:nvPr>
        </p:nvSpPr>
        <p:spPr/>
        <p:txBody>
          <a:bodyPr/>
          <a:lstStyle/>
          <a:p>
            <a:r>
              <a:rPr lang="fr-FR" altLang="fr-FR"/>
              <a:t>On dit que…</a:t>
            </a:r>
          </a:p>
        </p:txBody>
      </p:sp>
      <p:sp>
        <p:nvSpPr>
          <p:cNvPr id="20483" name="Espace réservé du contenu 2"/>
          <p:cNvSpPr>
            <a:spLocks noGrp="1"/>
          </p:cNvSpPr>
          <p:nvPr>
            <p:ph idx="1"/>
          </p:nvPr>
        </p:nvSpPr>
        <p:spPr/>
        <p:txBody>
          <a:bodyPr/>
          <a:lstStyle/>
          <a:p>
            <a:endParaRPr lang="fr-FR" altLang="fr-FR"/>
          </a:p>
          <a:p>
            <a:endParaRPr lang="fr-FR" altLang="fr-FR"/>
          </a:p>
          <a:p>
            <a:endParaRPr lang="fr-FR" altLang="fr-FR"/>
          </a:p>
          <a:p>
            <a:pPr algn="ctr"/>
            <a:r>
              <a:rPr lang="fr-FR" altLang="fr-FR"/>
              <a:t>« L’alcool, le café, le tabac, les médicaments ne sont pas vraiment des drogues… »</a:t>
            </a:r>
          </a:p>
        </p:txBody>
      </p:sp>
      <p:sp>
        <p:nvSpPr>
          <p:cNvPr id="20484" name="Espace réservé du pied de page 3"/>
          <p:cNvSpPr>
            <a:spLocks noGrp="1"/>
          </p:cNvSpPr>
          <p:nvPr>
            <p:ph type="ftr" sz="quarter" idx="10"/>
          </p:nvPr>
        </p:nvSpPr>
        <p:spPr/>
        <p:txBody>
          <a:bodyPr/>
          <a:lstStyle/>
          <a:p>
            <a:pPr fontAlgn="base">
              <a:spcAft>
                <a:spcPct val="0"/>
              </a:spcAft>
              <a:defRPr/>
            </a:pPr>
            <a:endParaRPr lang="fr-FR"/>
          </a:p>
        </p:txBody>
      </p:sp>
      <p:sp>
        <p:nvSpPr>
          <p:cNvPr id="20485" name="Espace réservé du numéro de diapositive 4"/>
          <p:cNvSpPr>
            <a:spLocks noGrp="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02BAC0-DDA3-4B1E-AE79-D801921D839F}" type="slidenum">
              <a:rPr lang="fr-FR" altLang="fr-FR">
                <a:solidFill>
                  <a:srgbClr val="FFFFFF"/>
                </a:solidFill>
              </a:rPr>
              <a:pPr eaLnBrk="1" hangingPunct="1"/>
              <a:t>69</a:t>
            </a:fld>
            <a:endParaRPr lang="fr-FR" altLang="fr-FR">
              <a:solidFill>
                <a:srgbClr val="FFFFFF"/>
              </a:solidFill>
            </a:endParaRPr>
          </a:p>
        </p:txBody>
      </p:sp>
      <p:sp>
        <p:nvSpPr>
          <p:cNvPr id="20486" name="Espace réservé de la date 5"/>
          <p:cNvSpPr>
            <a:spLocks noGrp="1"/>
          </p:cNvSpPr>
          <p:nvPr>
            <p:ph type="dt" sz="quarter" idx="12"/>
          </p:nvPr>
        </p:nvSpPr>
        <p:spPr/>
        <p:txBody>
          <a:bodyPr/>
          <a:lstStyle/>
          <a:p>
            <a:pPr fontAlgn="base">
              <a:spcAft>
                <a:spcPct val="0"/>
              </a:spcAft>
              <a:defRPr/>
            </a:pPr>
            <a:endParaRPr lang="en-GB"/>
          </a:p>
        </p:txBody>
      </p:sp>
    </p:spTree>
    <p:extLst>
      <p:ext uri="{BB962C8B-B14F-4D97-AF65-F5344CB8AC3E}">
        <p14:creationId xmlns:p14="http://schemas.microsoft.com/office/powerpoint/2010/main" val="2672563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790843" y="283926"/>
            <a:ext cx="10515600" cy="969405"/>
          </a:xfrm>
        </p:spPr>
        <p:txBody>
          <a:bodyPr>
            <a:normAutofit/>
          </a:bodyPr>
          <a:lstStyle/>
          <a:p>
            <a:r>
              <a:rPr lang="fr-FR" b="1" cap="all" dirty="0">
                <a:solidFill>
                  <a:srgbClr val="00354D"/>
                </a:solidFill>
                <a:latin typeface="+mn-lt"/>
              </a:rPr>
              <a:t>plan</a:t>
            </a:r>
            <a:r>
              <a:rPr lang="fr-FR" b="1" cap="all" dirty="0">
                <a:latin typeface="+mn-lt"/>
              </a:rPr>
              <a:t> </a:t>
            </a:r>
            <a:r>
              <a:rPr lang="fr-FR" b="1" cap="all" dirty="0">
                <a:solidFill>
                  <a:srgbClr val="FF8363"/>
                </a:solidFill>
                <a:latin typeface="+mn-lt"/>
              </a:rPr>
              <a:t>des 2 jours</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cxnSp>
        <p:nvCxnSpPr>
          <p:cNvPr id="10" name="Straight Connector 9">
            <a:extLst>
              <a:ext uri="{FF2B5EF4-FFF2-40B4-BE49-F238E27FC236}">
                <a16:creationId xmlns:a16="http://schemas.microsoft.com/office/drawing/2014/main" id="{45E8A453-FBE7-8A42-BBFA-B0343818BECC}"/>
              </a:ext>
            </a:extLst>
          </p:cNvPr>
          <p:cNvCxnSpPr/>
          <p:nvPr/>
        </p:nvCxnSpPr>
        <p:spPr>
          <a:xfrm>
            <a:off x="737297" y="468592"/>
            <a:ext cx="0" cy="444844"/>
          </a:xfrm>
          <a:prstGeom prst="line">
            <a:avLst/>
          </a:prstGeom>
          <a:ln w="76200" cmpd="thickThin">
            <a:solidFill>
              <a:srgbClr val="FF8363"/>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a:extLst>
              <a:ext uri="{FF2B5EF4-FFF2-40B4-BE49-F238E27FC236}">
                <a16:creationId xmlns:a16="http://schemas.microsoft.com/office/drawing/2014/main" id="{26BBC29F-8AA1-264C-BDC1-9355C80A6FD3}"/>
              </a:ext>
            </a:extLst>
          </p:cNvPr>
          <p:cNvGraphicFramePr/>
          <p:nvPr>
            <p:extLst>
              <p:ext uri="{D42A27DB-BD31-4B8C-83A1-F6EECF244321}">
                <p14:modId xmlns:p14="http://schemas.microsoft.com/office/powerpoint/2010/main" val="1225411552"/>
              </p:ext>
            </p:extLst>
          </p:nvPr>
        </p:nvGraphicFramePr>
        <p:xfrm>
          <a:off x="383070" y="2449921"/>
          <a:ext cx="11331146" cy="2329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CCFE1318-FAD6-AB46-BB6C-F7336218273B}"/>
              </a:ext>
            </a:extLst>
          </p:cNvPr>
          <p:cNvSpPr/>
          <p:nvPr/>
        </p:nvSpPr>
        <p:spPr>
          <a:xfrm>
            <a:off x="2526502" y="2472700"/>
            <a:ext cx="1640193" cy="400110"/>
          </a:xfrm>
          <a:prstGeom prst="rect">
            <a:avLst/>
          </a:prstGeom>
        </p:spPr>
        <p:txBody>
          <a:bodyPr wrap="none">
            <a:spAutoFit/>
          </a:bodyPr>
          <a:lstStyle/>
          <a:p>
            <a:r>
              <a:rPr lang="fr-FR" sz="2000" b="1" dirty="0">
                <a:solidFill>
                  <a:schemeClr val="bg1"/>
                </a:solidFill>
              </a:rPr>
              <a:t>JOURNEE Nº1</a:t>
            </a:r>
            <a:endParaRPr lang="en-US" sz="2000" b="1" dirty="0">
              <a:solidFill>
                <a:schemeClr val="bg1"/>
              </a:solidFill>
            </a:endParaRPr>
          </a:p>
        </p:txBody>
      </p:sp>
      <p:sp>
        <p:nvSpPr>
          <p:cNvPr id="13" name="Rectangle 12">
            <a:extLst>
              <a:ext uri="{FF2B5EF4-FFF2-40B4-BE49-F238E27FC236}">
                <a16:creationId xmlns:a16="http://schemas.microsoft.com/office/drawing/2014/main" id="{1E134858-9829-AA47-9A7B-34BEE6826E77}"/>
              </a:ext>
            </a:extLst>
          </p:cNvPr>
          <p:cNvSpPr/>
          <p:nvPr/>
        </p:nvSpPr>
        <p:spPr>
          <a:xfrm>
            <a:off x="8167974" y="2449921"/>
            <a:ext cx="1640193" cy="400110"/>
          </a:xfrm>
          <a:prstGeom prst="rect">
            <a:avLst/>
          </a:prstGeom>
        </p:spPr>
        <p:txBody>
          <a:bodyPr wrap="none">
            <a:spAutoFit/>
          </a:bodyPr>
          <a:lstStyle/>
          <a:p>
            <a:r>
              <a:rPr lang="fr-FR" sz="2000" b="1" dirty="0">
                <a:solidFill>
                  <a:schemeClr val="bg1"/>
                </a:solidFill>
              </a:rPr>
              <a:t>JOURNEE Nº2</a:t>
            </a:r>
            <a:endParaRPr lang="en-US" sz="2000" b="1" dirty="0">
              <a:solidFill>
                <a:schemeClr val="bg1"/>
              </a:solidFill>
            </a:endParaRPr>
          </a:p>
        </p:txBody>
      </p:sp>
      <p:sp>
        <p:nvSpPr>
          <p:cNvPr id="3" name="Espace réservé du numéro de diapositive 2">
            <a:extLst>
              <a:ext uri="{FF2B5EF4-FFF2-40B4-BE49-F238E27FC236}">
                <a16:creationId xmlns:a16="http://schemas.microsoft.com/office/drawing/2014/main" id="{9143666A-1D61-66FD-6CE5-6E6A9FC26859}"/>
              </a:ext>
            </a:extLst>
          </p:cNvPr>
          <p:cNvSpPr>
            <a:spLocks noGrp="1"/>
          </p:cNvSpPr>
          <p:nvPr>
            <p:ph type="sldNum" sz="quarter" idx="12"/>
          </p:nvPr>
        </p:nvSpPr>
        <p:spPr/>
        <p:txBody>
          <a:bodyPr/>
          <a:lstStyle/>
          <a:p>
            <a:fld id="{5530D0DC-CD4E-4C8A-B400-1BEAD0156FC1}" type="slidenum">
              <a:rPr lang="fr-FR" smtClean="0"/>
              <a:t>7</a:t>
            </a:fld>
            <a:endParaRPr lang="fr-FR" dirty="0"/>
          </a:p>
        </p:txBody>
      </p:sp>
    </p:spTree>
    <p:extLst>
      <p:ext uri="{BB962C8B-B14F-4D97-AF65-F5344CB8AC3E}">
        <p14:creationId xmlns:p14="http://schemas.microsoft.com/office/powerpoint/2010/main" val="17783191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p:txBody>
          <a:bodyPr/>
          <a:lstStyle/>
          <a:p>
            <a:r>
              <a:rPr lang="fr-FR" altLang="fr-FR"/>
              <a:t>On dit que…</a:t>
            </a:r>
          </a:p>
        </p:txBody>
      </p:sp>
      <p:sp>
        <p:nvSpPr>
          <p:cNvPr id="21507" name="Espace réservé du contenu 2"/>
          <p:cNvSpPr>
            <a:spLocks noGrp="1"/>
          </p:cNvSpPr>
          <p:nvPr>
            <p:ph idx="1"/>
          </p:nvPr>
        </p:nvSpPr>
        <p:spPr/>
        <p:txBody>
          <a:bodyPr/>
          <a:lstStyle/>
          <a:p>
            <a:endParaRPr lang="fr-FR" altLang="fr-FR"/>
          </a:p>
          <a:p>
            <a:endParaRPr lang="fr-FR" altLang="fr-FR"/>
          </a:p>
          <a:p>
            <a:endParaRPr lang="fr-FR" altLang="fr-FR"/>
          </a:p>
          <a:p>
            <a:pPr algn="ctr"/>
            <a:r>
              <a:rPr lang="fr-FR" altLang="fr-FR"/>
              <a:t>« Les drogues illégales sont quand même les plus dangereuses!... »</a:t>
            </a:r>
          </a:p>
        </p:txBody>
      </p:sp>
      <p:sp>
        <p:nvSpPr>
          <p:cNvPr id="21508" name="Espace réservé du pied de page 3"/>
          <p:cNvSpPr>
            <a:spLocks noGrp="1"/>
          </p:cNvSpPr>
          <p:nvPr>
            <p:ph type="ftr" sz="quarter" idx="10"/>
          </p:nvPr>
        </p:nvSpPr>
        <p:spPr/>
        <p:txBody>
          <a:bodyPr/>
          <a:lstStyle/>
          <a:p>
            <a:pPr fontAlgn="base">
              <a:spcAft>
                <a:spcPct val="0"/>
              </a:spcAft>
              <a:defRPr/>
            </a:pPr>
            <a:endParaRPr lang="fr-FR"/>
          </a:p>
        </p:txBody>
      </p:sp>
      <p:sp>
        <p:nvSpPr>
          <p:cNvPr id="21509" name="Espace réservé du numéro de diapositive 4"/>
          <p:cNvSpPr>
            <a:spLocks noGrp="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F6E2EE9-C2C7-4E19-88CB-F9E05D6E91DD}" type="slidenum">
              <a:rPr lang="fr-FR" altLang="fr-FR">
                <a:solidFill>
                  <a:srgbClr val="FFFFFF"/>
                </a:solidFill>
              </a:rPr>
              <a:pPr eaLnBrk="1" hangingPunct="1"/>
              <a:t>70</a:t>
            </a:fld>
            <a:endParaRPr lang="fr-FR" altLang="fr-FR">
              <a:solidFill>
                <a:srgbClr val="FFFFFF"/>
              </a:solidFill>
            </a:endParaRPr>
          </a:p>
        </p:txBody>
      </p:sp>
      <p:sp>
        <p:nvSpPr>
          <p:cNvPr id="21510" name="Espace réservé de la date 5"/>
          <p:cNvSpPr>
            <a:spLocks noGrp="1"/>
          </p:cNvSpPr>
          <p:nvPr>
            <p:ph type="dt" sz="quarter" idx="12"/>
          </p:nvPr>
        </p:nvSpPr>
        <p:spPr/>
        <p:txBody>
          <a:bodyPr/>
          <a:lstStyle/>
          <a:p>
            <a:pPr fontAlgn="base">
              <a:spcAft>
                <a:spcPct val="0"/>
              </a:spcAft>
              <a:defRPr/>
            </a:pPr>
            <a:endParaRPr lang="en-GB"/>
          </a:p>
        </p:txBody>
      </p:sp>
    </p:spTree>
    <p:extLst>
      <p:ext uri="{BB962C8B-B14F-4D97-AF65-F5344CB8AC3E}">
        <p14:creationId xmlns:p14="http://schemas.microsoft.com/office/powerpoint/2010/main" val="42499895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p:txBody>
          <a:bodyPr/>
          <a:lstStyle/>
          <a:p>
            <a:r>
              <a:rPr lang="fr-FR" altLang="fr-FR"/>
              <a:t>On dit que…</a:t>
            </a:r>
          </a:p>
        </p:txBody>
      </p:sp>
      <p:sp>
        <p:nvSpPr>
          <p:cNvPr id="23555" name="Espace réservé du contenu 2"/>
          <p:cNvSpPr>
            <a:spLocks noGrp="1"/>
          </p:cNvSpPr>
          <p:nvPr>
            <p:ph idx="1"/>
          </p:nvPr>
        </p:nvSpPr>
        <p:spPr/>
        <p:txBody>
          <a:bodyPr/>
          <a:lstStyle/>
          <a:p>
            <a:endParaRPr lang="fr-FR" altLang="fr-FR"/>
          </a:p>
          <a:p>
            <a:endParaRPr lang="fr-FR" altLang="fr-FR"/>
          </a:p>
          <a:p>
            <a:endParaRPr lang="fr-FR" altLang="fr-FR"/>
          </a:p>
          <a:p>
            <a:pPr algn="ctr"/>
            <a:r>
              <a:rPr lang="fr-FR" altLang="fr-FR"/>
              <a:t>« Il suffit d’essayer une fois et c’est l’escalade… »</a:t>
            </a:r>
          </a:p>
        </p:txBody>
      </p:sp>
      <p:sp>
        <p:nvSpPr>
          <p:cNvPr id="23556" name="Espace réservé du pied de page 3"/>
          <p:cNvSpPr>
            <a:spLocks noGrp="1"/>
          </p:cNvSpPr>
          <p:nvPr>
            <p:ph type="ftr" sz="quarter" idx="10"/>
          </p:nvPr>
        </p:nvSpPr>
        <p:spPr/>
        <p:txBody>
          <a:bodyPr/>
          <a:lstStyle/>
          <a:p>
            <a:pPr fontAlgn="base">
              <a:spcAft>
                <a:spcPct val="0"/>
              </a:spcAft>
              <a:defRPr/>
            </a:pPr>
            <a:endParaRPr lang="fr-FR"/>
          </a:p>
        </p:txBody>
      </p:sp>
      <p:sp>
        <p:nvSpPr>
          <p:cNvPr id="23557" name="Espace réservé du numéro de diapositive 4"/>
          <p:cNvSpPr>
            <a:spLocks noGrp="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00A3191-CD4E-4B61-9E16-A2FCFA4A4361}" type="slidenum">
              <a:rPr lang="fr-FR" altLang="fr-FR">
                <a:solidFill>
                  <a:srgbClr val="FFFFFF"/>
                </a:solidFill>
              </a:rPr>
              <a:pPr eaLnBrk="1" hangingPunct="1"/>
              <a:t>71</a:t>
            </a:fld>
            <a:endParaRPr lang="fr-FR" altLang="fr-FR">
              <a:solidFill>
                <a:srgbClr val="FFFFFF"/>
              </a:solidFill>
            </a:endParaRPr>
          </a:p>
        </p:txBody>
      </p:sp>
      <p:sp>
        <p:nvSpPr>
          <p:cNvPr id="23558" name="Espace réservé de la date 5"/>
          <p:cNvSpPr>
            <a:spLocks noGrp="1"/>
          </p:cNvSpPr>
          <p:nvPr>
            <p:ph type="dt" sz="quarter" idx="12"/>
          </p:nvPr>
        </p:nvSpPr>
        <p:spPr/>
        <p:txBody>
          <a:bodyPr/>
          <a:lstStyle/>
          <a:p>
            <a:pPr fontAlgn="base">
              <a:spcAft>
                <a:spcPct val="0"/>
              </a:spcAft>
              <a:defRPr/>
            </a:pPr>
            <a:endParaRPr lang="en-GB"/>
          </a:p>
        </p:txBody>
      </p:sp>
    </p:spTree>
    <p:extLst>
      <p:ext uri="{BB962C8B-B14F-4D97-AF65-F5344CB8AC3E}">
        <p14:creationId xmlns:p14="http://schemas.microsoft.com/office/powerpoint/2010/main" val="20779002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p:nvPr>
        </p:nvSpPr>
        <p:spPr/>
        <p:txBody>
          <a:bodyPr/>
          <a:lstStyle/>
          <a:p>
            <a:r>
              <a:rPr lang="fr-FR" altLang="fr-FR"/>
              <a:t>On dit que…</a:t>
            </a:r>
          </a:p>
        </p:txBody>
      </p:sp>
      <p:sp>
        <p:nvSpPr>
          <p:cNvPr id="24579" name="Espace réservé du contenu 2"/>
          <p:cNvSpPr>
            <a:spLocks noGrp="1"/>
          </p:cNvSpPr>
          <p:nvPr>
            <p:ph idx="1"/>
          </p:nvPr>
        </p:nvSpPr>
        <p:spPr/>
        <p:txBody>
          <a:bodyPr/>
          <a:lstStyle/>
          <a:p>
            <a:endParaRPr lang="fr-FR" altLang="fr-FR"/>
          </a:p>
          <a:p>
            <a:endParaRPr lang="fr-FR" altLang="fr-FR"/>
          </a:p>
          <a:p>
            <a:endParaRPr lang="fr-FR" altLang="fr-FR"/>
          </a:p>
          <a:p>
            <a:pPr algn="ctr"/>
            <a:r>
              <a:rPr lang="fr-FR" altLang="fr-FR"/>
              <a:t>« La drogue touche surtout certains milieux… »</a:t>
            </a:r>
          </a:p>
        </p:txBody>
      </p:sp>
      <p:sp>
        <p:nvSpPr>
          <p:cNvPr id="24580" name="Espace réservé du pied de page 3"/>
          <p:cNvSpPr>
            <a:spLocks noGrp="1"/>
          </p:cNvSpPr>
          <p:nvPr>
            <p:ph type="ftr" sz="quarter" idx="10"/>
          </p:nvPr>
        </p:nvSpPr>
        <p:spPr/>
        <p:txBody>
          <a:bodyPr/>
          <a:lstStyle/>
          <a:p>
            <a:pPr fontAlgn="base">
              <a:spcAft>
                <a:spcPct val="0"/>
              </a:spcAft>
              <a:defRPr/>
            </a:pPr>
            <a:endParaRPr lang="fr-FR"/>
          </a:p>
        </p:txBody>
      </p:sp>
      <p:sp>
        <p:nvSpPr>
          <p:cNvPr id="24581" name="Espace réservé du numéro de diapositive 4"/>
          <p:cNvSpPr>
            <a:spLocks noGrp="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1AC186-3279-4076-924B-345035D8E7F6}" type="slidenum">
              <a:rPr lang="fr-FR" altLang="fr-FR">
                <a:solidFill>
                  <a:srgbClr val="FFFFFF"/>
                </a:solidFill>
              </a:rPr>
              <a:pPr eaLnBrk="1" hangingPunct="1"/>
              <a:t>72</a:t>
            </a:fld>
            <a:endParaRPr lang="fr-FR" altLang="fr-FR">
              <a:solidFill>
                <a:srgbClr val="FFFFFF"/>
              </a:solidFill>
            </a:endParaRPr>
          </a:p>
        </p:txBody>
      </p:sp>
      <p:sp>
        <p:nvSpPr>
          <p:cNvPr id="24582" name="Espace réservé de la date 5"/>
          <p:cNvSpPr>
            <a:spLocks noGrp="1"/>
          </p:cNvSpPr>
          <p:nvPr>
            <p:ph type="dt" sz="quarter" idx="12"/>
          </p:nvPr>
        </p:nvSpPr>
        <p:spPr/>
        <p:txBody>
          <a:bodyPr/>
          <a:lstStyle/>
          <a:p>
            <a:pPr fontAlgn="base">
              <a:spcAft>
                <a:spcPct val="0"/>
              </a:spcAft>
              <a:defRPr/>
            </a:pPr>
            <a:endParaRPr lang="en-GB"/>
          </a:p>
        </p:txBody>
      </p:sp>
    </p:spTree>
    <p:extLst>
      <p:ext uri="{BB962C8B-B14F-4D97-AF65-F5344CB8AC3E}">
        <p14:creationId xmlns:p14="http://schemas.microsoft.com/office/powerpoint/2010/main" val="32820001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1"/>
          <p:cNvSpPr>
            <a:spLocks noGrp="1"/>
          </p:cNvSpPr>
          <p:nvPr>
            <p:ph type="title"/>
          </p:nvPr>
        </p:nvSpPr>
        <p:spPr/>
        <p:txBody>
          <a:bodyPr/>
          <a:lstStyle/>
          <a:p>
            <a:r>
              <a:rPr lang="fr-FR" altLang="fr-FR"/>
              <a:t>On dit que…</a:t>
            </a:r>
          </a:p>
        </p:txBody>
      </p:sp>
      <p:sp>
        <p:nvSpPr>
          <p:cNvPr id="26627" name="Espace réservé du contenu 2"/>
          <p:cNvSpPr>
            <a:spLocks noGrp="1"/>
          </p:cNvSpPr>
          <p:nvPr>
            <p:ph idx="1"/>
          </p:nvPr>
        </p:nvSpPr>
        <p:spPr/>
        <p:txBody>
          <a:bodyPr/>
          <a:lstStyle/>
          <a:p>
            <a:endParaRPr lang="fr-FR" altLang="fr-FR"/>
          </a:p>
          <a:p>
            <a:endParaRPr lang="fr-FR" altLang="fr-FR"/>
          </a:p>
          <a:p>
            <a:endParaRPr lang="fr-FR" altLang="fr-FR"/>
          </a:p>
          <a:p>
            <a:pPr algn="ctr"/>
            <a:r>
              <a:rPr lang="fr-FR" altLang="fr-FR"/>
              <a:t>« Si le trafic était plus réprimé, les problèmes de drogues disparaîtraient… »</a:t>
            </a:r>
          </a:p>
        </p:txBody>
      </p:sp>
      <p:sp>
        <p:nvSpPr>
          <p:cNvPr id="26628" name="Espace réservé du pied de page 3"/>
          <p:cNvSpPr>
            <a:spLocks noGrp="1"/>
          </p:cNvSpPr>
          <p:nvPr>
            <p:ph type="ftr" sz="quarter" idx="10"/>
          </p:nvPr>
        </p:nvSpPr>
        <p:spPr/>
        <p:txBody>
          <a:bodyPr/>
          <a:lstStyle/>
          <a:p>
            <a:pPr fontAlgn="base">
              <a:spcAft>
                <a:spcPct val="0"/>
              </a:spcAft>
              <a:defRPr/>
            </a:pPr>
            <a:endParaRPr lang="fr-FR"/>
          </a:p>
        </p:txBody>
      </p:sp>
      <p:sp>
        <p:nvSpPr>
          <p:cNvPr id="26629" name="Espace réservé du numéro de diapositive 4"/>
          <p:cNvSpPr>
            <a:spLocks noGrp="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1B6BC6-BF53-438C-8609-BBFAB9E61BA8}" type="slidenum">
              <a:rPr lang="fr-FR" altLang="fr-FR">
                <a:solidFill>
                  <a:srgbClr val="FFFFFF"/>
                </a:solidFill>
              </a:rPr>
              <a:pPr eaLnBrk="1" hangingPunct="1"/>
              <a:t>73</a:t>
            </a:fld>
            <a:endParaRPr lang="fr-FR" altLang="fr-FR">
              <a:solidFill>
                <a:srgbClr val="FFFFFF"/>
              </a:solidFill>
            </a:endParaRPr>
          </a:p>
        </p:txBody>
      </p:sp>
      <p:sp>
        <p:nvSpPr>
          <p:cNvPr id="26630" name="Espace réservé de la date 5"/>
          <p:cNvSpPr>
            <a:spLocks noGrp="1"/>
          </p:cNvSpPr>
          <p:nvPr>
            <p:ph type="dt" sz="quarter" idx="12"/>
          </p:nvPr>
        </p:nvSpPr>
        <p:spPr/>
        <p:txBody>
          <a:bodyPr/>
          <a:lstStyle/>
          <a:p>
            <a:pPr fontAlgn="base">
              <a:spcAft>
                <a:spcPct val="0"/>
              </a:spcAft>
              <a:defRPr/>
            </a:pPr>
            <a:endParaRPr lang="en-GB"/>
          </a:p>
        </p:txBody>
      </p:sp>
    </p:spTree>
    <p:extLst>
      <p:ext uri="{BB962C8B-B14F-4D97-AF65-F5344CB8AC3E}">
        <p14:creationId xmlns:p14="http://schemas.microsoft.com/office/powerpoint/2010/main" val="20290468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46313" y="4406901"/>
            <a:ext cx="7772400" cy="1362075"/>
          </a:xfrm>
        </p:spPr>
        <p:txBody>
          <a:bodyPr/>
          <a:lstStyle/>
          <a:p>
            <a:pPr>
              <a:defRPr/>
            </a:pPr>
            <a:r>
              <a:rPr lang="fr-FR" dirty="0"/>
              <a:t>Les drogues</a:t>
            </a:r>
          </a:p>
        </p:txBody>
      </p:sp>
      <p:sp>
        <p:nvSpPr>
          <p:cNvPr id="91139" name="Espace réservé du texte 2"/>
          <p:cNvSpPr>
            <a:spLocks noGrp="1"/>
          </p:cNvSpPr>
          <p:nvPr>
            <p:ph type="body" idx="1"/>
          </p:nvPr>
        </p:nvSpPr>
        <p:spPr>
          <a:xfrm>
            <a:off x="2166938" y="2571750"/>
            <a:ext cx="7772400" cy="1500188"/>
          </a:xfrm>
        </p:spPr>
        <p:txBody>
          <a:bodyPr/>
          <a:lstStyle/>
          <a:p>
            <a:endParaRPr lang="fr-FR" altLang="fr-FR" sz="2800"/>
          </a:p>
        </p:txBody>
      </p:sp>
    </p:spTree>
    <p:extLst>
      <p:ext uri="{BB962C8B-B14F-4D97-AF65-F5344CB8AC3E}">
        <p14:creationId xmlns:p14="http://schemas.microsoft.com/office/powerpoint/2010/main" val="605579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re 1"/>
          <p:cNvSpPr>
            <a:spLocks noGrp="1"/>
          </p:cNvSpPr>
          <p:nvPr>
            <p:ph type="title"/>
          </p:nvPr>
        </p:nvSpPr>
        <p:spPr>
          <a:xfrm>
            <a:off x="352744" y="165736"/>
            <a:ext cx="7526337" cy="944563"/>
          </a:xfrm>
        </p:spPr>
        <p:txBody>
          <a:bodyPr/>
          <a:lstStyle/>
          <a:p>
            <a:r>
              <a:rPr lang="fr-FR" altLang="fr-FR" dirty="0"/>
              <a:t>En images…</a:t>
            </a:r>
          </a:p>
        </p:txBody>
      </p:sp>
      <p:pic>
        <p:nvPicPr>
          <p:cNvPr id="7" name="Kesslers Knigge - 10 Drogen - beim Autofahren.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3167063" y="1357314"/>
            <a:ext cx="6005512" cy="4503737"/>
          </a:xfrm>
        </p:spPr>
      </p:pic>
    </p:spTree>
    <p:extLst>
      <p:ext uri="{BB962C8B-B14F-4D97-AF65-F5344CB8AC3E}">
        <p14:creationId xmlns:p14="http://schemas.microsoft.com/office/powerpoint/2010/main" val="12202322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256A43-916C-3232-E16B-6109F9363994}"/>
              </a:ext>
            </a:extLst>
          </p:cNvPr>
          <p:cNvSpPr>
            <a:spLocks noGrp="1"/>
          </p:cNvSpPr>
          <p:nvPr>
            <p:ph type="title"/>
          </p:nvPr>
        </p:nvSpPr>
        <p:spPr/>
        <p:txBody>
          <a:bodyPr/>
          <a:lstStyle/>
          <a:p>
            <a:r>
              <a:rPr lang="fr-FR" dirty="0"/>
              <a:t>…</a:t>
            </a:r>
          </a:p>
        </p:txBody>
      </p:sp>
      <p:sp>
        <p:nvSpPr>
          <p:cNvPr id="3" name="Espace réservé du texte 2">
            <a:extLst>
              <a:ext uri="{FF2B5EF4-FFF2-40B4-BE49-F238E27FC236}">
                <a16:creationId xmlns:a16="http://schemas.microsoft.com/office/drawing/2014/main" id="{52AED7A6-1428-7C87-4EAF-4E31F2734BC6}"/>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9323619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DC9DE3-B54C-2E9E-F11B-4C1A534A70F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E373817-4712-27F2-2726-7788422B5D93}"/>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E6218481-DAF6-B377-33B2-5ABAB2A004C9}"/>
              </a:ext>
            </a:extLst>
          </p:cNvPr>
          <p:cNvPicPr>
            <a:picLocks noChangeAspect="1"/>
          </p:cNvPicPr>
          <p:nvPr/>
        </p:nvPicPr>
        <p:blipFill>
          <a:blip r:embed="rId2"/>
          <a:stretch>
            <a:fillRect/>
          </a:stretch>
        </p:blipFill>
        <p:spPr>
          <a:xfrm>
            <a:off x="597131" y="1268729"/>
            <a:ext cx="11187199" cy="4394971"/>
          </a:xfrm>
          <a:prstGeom prst="rect">
            <a:avLst/>
          </a:prstGeom>
        </p:spPr>
      </p:pic>
    </p:spTree>
    <p:extLst>
      <p:ext uri="{BB962C8B-B14F-4D97-AF65-F5344CB8AC3E}">
        <p14:creationId xmlns:p14="http://schemas.microsoft.com/office/powerpoint/2010/main" val="831623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a1900)%20(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442" y="312077"/>
            <a:ext cx="7705551" cy="56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63593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Cointreau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1104" y="217799"/>
            <a:ext cx="7776988" cy="558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73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790843" y="283926"/>
            <a:ext cx="10515600" cy="969405"/>
          </a:xfrm>
        </p:spPr>
        <p:txBody>
          <a:bodyPr>
            <a:normAutofit/>
          </a:bodyPr>
          <a:lstStyle/>
          <a:p>
            <a:r>
              <a:rPr lang="fr-FR" b="1" cap="all" dirty="0">
                <a:solidFill>
                  <a:srgbClr val="00354D"/>
                </a:solidFill>
                <a:latin typeface="+mn-lt"/>
              </a:rPr>
              <a:t>Organisation</a:t>
            </a:r>
            <a:r>
              <a:rPr lang="fr-FR" b="1" cap="all" dirty="0">
                <a:latin typeface="+mn-lt"/>
              </a:rPr>
              <a:t> </a:t>
            </a:r>
            <a:r>
              <a:rPr lang="fr-FR" b="1" cap="all" dirty="0">
                <a:solidFill>
                  <a:srgbClr val="FF8363"/>
                </a:solidFill>
                <a:latin typeface="+mn-lt"/>
              </a:rPr>
              <a:t>DES JOURNÉES </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a:solidFill>
                  <a:srgbClr val="00354D"/>
                </a:solidFill>
              </a:rPr>
              <a:t>IREMA – CD 94 – PMI – CPEF – Les addictions liées aux substances psychoactives</a:t>
            </a:r>
            <a:endParaRPr lang="fr-FR" sz="1100" dirty="0">
              <a:solidFill>
                <a:srgbClr val="00354D"/>
              </a:solidFill>
            </a:endParaRPr>
          </a:p>
        </p:txBody>
      </p:sp>
      <p:cxnSp>
        <p:nvCxnSpPr>
          <p:cNvPr id="10" name="Straight Connector 9">
            <a:extLst>
              <a:ext uri="{FF2B5EF4-FFF2-40B4-BE49-F238E27FC236}">
                <a16:creationId xmlns:a16="http://schemas.microsoft.com/office/drawing/2014/main" id="{45E8A453-FBE7-8A42-BBFA-B0343818BECC}"/>
              </a:ext>
            </a:extLst>
          </p:cNvPr>
          <p:cNvCxnSpPr/>
          <p:nvPr/>
        </p:nvCxnSpPr>
        <p:spPr>
          <a:xfrm>
            <a:off x="737297" y="468592"/>
            <a:ext cx="0" cy="444844"/>
          </a:xfrm>
          <a:prstGeom prst="line">
            <a:avLst/>
          </a:prstGeom>
          <a:ln w="76200" cmpd="thickThin">
            <a:solidFill>
              <a:srgbClr val="FF8363"/>
            </a:solidFill>
          </a:ln>
        </p:spPr>
        <p:style>
          <a:lnRef idx="1">
            <a:schemeClr val="accent1"/>
          </a:lnRef>
          <a:fillRef idx="0">
            <a:schemeClr val="accent1"/>
          </a:fillRef>
          <a:effectRef idx="0">
            <a:schemeClr val="accent1"/>
          </a:effectRef>
          <a:fontRef idx="minor">
            <a:schemeClr val="tx1"/>
          </a:fontRef>
        </p:style>
      </p:cxn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827891" y="2075936"/>
            <a:ext cx="10525909" cy="2666394"/>
          </a:xfrm>
        </p:spPr>
        <p:txBody>
          <a:bodyPr>
            <a:normAutofit/>
          </a:bodyPr>
          <a:lstStyle/>
          <a:p>
            <a:pPr marL="0" indent="0">
              <a:buNone/>
            </a:pPr>
            <a:r>
              <a:rPr lang="fr-FR" b="1" dirty="0">
                <a:solidFill>
                  <a:srgbClr val="00354D"/>
                </a:solidFill>
              </a:rPr>
              <a:t>Horaires des journées : de 9h00 à 17h00</a:t>
            </a:r>
          </a:p>
          <a:p>
            <a:pPr marL="0" indent="0">
              <a:buNone/>
            </a:pPr>
            <a:endParaRPr lang="fr-FR" sz="2400" b="1" dirty="0">
              <a:solidFill>
                <a:srgbClr val="00354D"/>
              </a:solidFill>
            </a:endParaRPr>
          </a:p>
          <a:p>
            <a:pPr>
              <a:buFont typeface="Wingdings" pitchFamily="2" charset="2"/>
              <a:buChar char="§"/>
            </a:pPr>
            <a:r>
              <a:rPr lang="fr-FR" sz="2400" dirty="0">
                <a:solidFill>
                  <a:srgbClr val="00354D"/>
                </a:solidFill>
              </a:rPr>
              <a:t>Pause du matin : de 11h00 à 11h15</a:t>
            </a:r>
          </a:p>
          <a:p>
            <a:pPr>
              <a:buFont typeface="Wingdings" pitchFamily="2" charset="2"/>
              <a:buChar char="§"/>
            </a:pPr>
            <a:r>
              <a:rPr lang="fr-FR" sz="2400" dirty="0">
                <a:solidFill>
                  <a:srgbClr val="00354D"/>
                </a:solidFill>
              </a:rPr>
              <a:t>Pause déjeuner : de 12h30 à 13h30</a:t>
            </a:r>
          </a:p>
          <a:p>
            <a:pPr>
              <a:buFont typeface="Wingdings" pitchFamily="2" charset="2"/>
              <a:buChar char="§"/>
            </a:pPr>
            <a:r>
              <a:rPr lang="fr-FR" sz="2400" dirty="0">
                <a:solidFill>
                  <a:srgbClr val="00354D"/>
                </a:solidFill>
              </a:rPr>
              <a:t>Pause de l’après midi : de 15h00 à 15h15</a:t>
            </a:r>
          </a:p>
        </p:txBody>
      </p:sp>
      <p:sp>
        <p:nvSpPr>
          <p:cNvPr id="3" name="Espace réservé du numéro de diapositive 2">
            <a:extLst>
              <a:ext uri="{FF2B5EF4-FFF2-40B4-BE49-F238E27FC236}">
                <a16:creationId xmlns:a16="http://schemas.microsoft.com/office/drawing/2014/main" id="{4C6ECC5A-E776-F85C-2231-C14D8B580FA3}"/>
              </a:ext>
            </a:extLst>
          </p:cNvPr>
          <p:cNvSpPr>
            <a:spLocks noGrp="1"/>
          </p:cNvSpPr>
          <p:nvPr>
            <p:ph type="sldNum" sz="quarter" idx="12"/>
          </p:nvPr>
        </p:nvSpPr>
        <p:spPr/>
        <p:txBody>
          <a:bodyPr/>
          <a:lstStyle/>
          <a:p>
            <a:fld id="{5530D0DC-CD4E-4C8A-B400-1BEAD0156FC1}" type="slidenum">
              <a:rPr lang="fr-FR" smtClean="0"/>
              <a:t>8</a:t>
            </a:fld>
            <a:endParaRPr lang="fr-FR" dirty="0"/>
          </a:p>
        </p:txBody>
      </p:sp>
    </p:spTree>
    <p:extLst>
      <p:ext uri="{BB962C8B-B14F-4D97-AF65-F5344CB8AC3E}">
        <p14:creationId xmlns:p14="http://schemas.microsoft.com/office/powerpoint/2010/main" val="15313340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Ricard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1670" y="0"/>
            <a:ext cx="4297412" cy="580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4547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AFFD8A-5B6F-AB3D-0043-6FE9E5029CC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5BDE522-C806-6621-56BF-40E72E4D7A34}"/>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67040C27-BB35-263D-C836-793E04347440}"/>
              </a:ext>
            </a:extLst>
          </p:cNvPr>
          <p:cNvPicPr>
            <a:picLocks noChangeAspect="1"/>
          </p:cNvPicPr>
          <p:nvPr/>
        </p:nvPicPr>
        <p:blipFill>
          <a:blip r:embed="rId2"/>
          <a:stretch>
            <a:fillRect/>
          </a:stretch>
        </p:blipFill>
        <p:spPr>
          <a:xfrm>
            <a:off x="150495" y="1120141"/>
            <a:ext cx="11953875" cy="5737860"/>
          </a:xfrm>
          <a:prstGeom prst="rect">
            <a:avLst/>
          </a:prstGeom>
        </p:spPr>
      </p:pic>
    </p:spTree>
    <p:extLst>
      <p:ext uri="{BB962C8B-B14F-4D97-AF65-F5344CB8AC3E}">
        <p14:creationId xmlns:p14="http://schemas.microsoft.com/office/powerpoint/2010/main" val="15623539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2A2DAEB-2EAF-DFF5-2B82-AA336F10F95B}"/>
              </a:ext>
            </a:extLst>
          </p:cNvPr>
          <p:cNvSpPr>
            <a:spLocks noGrp="1"/>
          </p:cNvSpPr>
          <p:nvPr>
            <p:ph type="title"/>
          </p:nvPr>
        </p:nvSpPr>
        <p:spPr/>
        <p:txBody>
          <a:bodyPr/>
          <a:lstStyle/>
          <a:p>
            <a:r>
              <a:rPr lang="fr-FR" dirty="0"/>
              <a:t>…</a:t>
            </a:r>
          </a:p>
        </p:txBody>
      </p:sp>
      <p:sp>
        <p:nvSpPr>
          <p:cNvPr id="5" name="Espace réservé du texte 4">
            <a:extLst>
              <a:ext uri="{FF2B5EF4-FFF2-40B4-BE49-F238E27FC236}">
                <a16:creationId xmlns:a16="http://schemas.microsoft.com/office/drawing/2014/main" id="{0E6D2C2E-99F0-85BC-08E8-64AD3F2B6BB8}"/>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5901652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p:txBody>
          <a:bodyPr/>
          <a:lstStyle/>
          <a:p>
            <a:r>
              <a:rPr lang="fr-FR" altLang="fr-FR"/>
              <a:t> </a:t>
            </a:r>
          </a:p>
        </p:txBody>
      </p:sp>
      <p:sp>
        <p:nvSpPr>
          <p:cNvPr id="109571" name="Rectangle 3"/>
          <p:cNvSpPr>
            <a:spLocks noGrp="1" noChangeArrowheads="1"/>
          </p:cNvSpPr>
          <p:nvPr>
            <p:ph sz="quarter" idx="4294967295"/>
          </p:nvPr>
        </p:nvSpPr>
        <p:spPr/>
        <p:txBody>
          <a:bodyPr/>
          <a:lstStyle/>
          <a:p>
            <a:pPr marL="12700" indent="0">
              <a:buNone/>
            </a:pPr>
            <a:r>
              <a:rPr lang="fr-FR" altLang="fr-FR" sz="2400"/>
              <a:t> </a:t>
            </a:r>
          </a:p>
        </p:txBody>
      </p:sp>
      <p:pic>
        <p:nvPicPr>
          <p:cNvPr id="109572" name="Picture 4" descr="Uterin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809" y="116632"/>
            <a:ext cx="6503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36424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p:txBody>
          <a:bodyPr/>
          <a:lstStyle/>
          <a:p>
            <a:endParaRPr lang="en-GB" altLang="fr-FR"/>
          </a:p>
        </p:txBody>
      </p:sp>
      <p:sp>
        <p:nvSpPr>
          <p:cNvPr id="110595" name="Rectangle 3"/>
          <p:cNvSpPr>
            <a:spLocks noGrp="1" noChangeArrowheads="1"/>
          </p:cNvSpPr>
          <p:nvPr>
            <p:ph sz="quarter" idx="4294967295"/>
          </p:nvPr>
        </p:nvSpPr>
        <p:spPr/>
        <p:txBody>
          <a:bodyPr/>
          <a:lstStyle/>
          <a:p>
            <a:pPr marL="12700" indent="0"/>
            <a:endParaRPr lang="en-GB" altLang="fr-FR" sz="2400"/>
          </a:p>
        </p:txBody>
      </p:sp>
      <p:pic>
        <p:nvPicPr>
          <p:cNvPr id="110596" name="Picture 4" descr="869798-jsec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5422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5" descr="tafel_025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6788" y="0"/>
            <a:ext cx="4621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32117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p:txBody>
          <a:bodyPr/>
          <a:lstStyle/>
          <a:p>
            <a:r>
              <a:rPr lang="fr-FR" altLang="fr-FR"/>
              <a:t> </a:t>
            </a:r>
          </a:p>
        </p:txBody>
      </p:sp>
      <p:pic>
        <p:nvPicPr>
          <p:cNvPr id="111619" name="Picture 4" descr="VICSPPScannabisbagged"/>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667376" y="2211389"/>
            <a:ext cx="4714875" cy="3278187"/>
          </a:xfrm>
        </p:spPr>
      </p:pic>
      <p:pic>
        <p:nvPicPr>
          <p:cNvPr id="111620" name="Picture 3" descr="ill_cannabis_sech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286000"/>
            <a:ext cx="36210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78684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2595564" y="285751"/>
            <a:ext cx="8778875" cy="727075"/>
          </a:xfrm>
          <a:noFill/>
        </p:spPr>
        <p:txBody>
          <a:bodyPr vert="horz" lIns="92064" tIns="44444" rIns="92064" bIns="44444" rtlCol="0" anchor="ctr">
            <a:normAutofit fontScale="90000"/>
          </a:bodyPr>
          <a:lstStyle/>
          <a:p>
            <a:pPr>
              <a:spcBef>
                <a:spcPct val="330000"/>
              </a:spcBef>
            </a:pPr>
            <a:r>
              <a:rPr lang="fr-FR" altLang="fr-FR" sz="4800"/>
              <a:t>Différents cannabis</a:t>
            </a:r>
            <a:endParaRPr lang="fr-FR" altLang="fr-FR"/>
          </a:p>
        </p:txBody>
      </p:sp>
      <p:sp>
        <p:nvSpPr>
          <p:cNvPr id="112643" name="Rectangle 3"/>
          <p:cNvSpPr>
            <a:spLocks noChangeArrowheads="1"/>
          </p:cNvSpPr>
          <p:nvPr/>
        </p:nvSpPr>
        <p:spPr bwMode="auto">
          <a:xfrm>
            <a:off x="1828800" y="2454276"/>
            <a:ext cx="79502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pic>
        <p:nvPicPr>
          <p:cNvPr id="1126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3276601"/>
            <a:ext cx="56610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645" name="Picture 5" descr="has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2454276"/>
            <a:ext cx="20447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6" descr="hu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6576" y="4797425"/>
            <a:ext cx="16224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7" descr="beuhte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1" y="1206500"/>
            <a:ext cx="566102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8" name="Rectangle 8"/>
          <p:cNvSpPr>
            <a:spLocks noChangeArrowheads="1"/>
          </p:cNvSpPr>
          <p:nvPr/>
        </p:nvSpPr>
        <p:spPr bwMode="auto">
          <a:xfrm>
            <a:off x="1524000" y="286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pic>
        <p:nvPicPr>
          <p:cNvPr id="112649" name="Picture 9" descr="jo-an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58100" y="1206500"/>
            <a:ext cx="25146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0" name="Text Box 10"/>
          <p:cNvSpPr txBox="1">
            <a:spLocks noChangeArrowheads="1"/>
          </p:cNvSpPr>
          <p:nvPr/>
        </p:nvSpPr>
        <p:spPr bwMode="auto">
          <a:xfrm>
            <a:off x="3340101" y="2800351"/>
            <a:ext cx="3267241" cy="461665"/>
          </a:xfrm>
          <a:prstGeom prst="rect">
            <a:avLst/>
          </a:prstGeom>
          <a:solidFill>
            <a:schemeClr val="bg1"/>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2400"/>
              <a:t>Herbe : Feuille séchée</a:t>
            </a:r>
          </a:p>
        </p:txBody>
      </p:sp>
      <p:sp>
        <p:nvSpPr>
          <p:cNvPr id="112651" name="Text Box 11"/>
          <p:cNvSpPr txBox="1">
            <a:spLocks noChangeArrowheads="1"/>
          </p:cNvSpPr>
          <p:nvPr/>
        </p:nvSpPr>
        <p:spPr bwMode="auto">
          <a:xfrm>
            <a:off x="8472489" y="6021389"/>
            <a:ext cx="888385" cy="461665"/>
          </a:xfrm>
          <a:prstGeom prst="rect">
            <a:avLst/>
          </a:prstGeom>
          <a:solidFill>
            <a:schemeClr val="bg1"/>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2400"/>
              <a:t>Huile</a:t>
            </a:r>
          </a:p>
        </p:txBody>
      </p:sp>
      <p:sp>
        <p:nvSpPr>
          <p:cNvPr id="112652" name="Text Box 12"/>
          <p:cNvSpPr txBox="1">
            <a:spLocks noChangeArrowheads="1"/>
          </p:cNvSpPr>
          <p:nvPr/>
        </p:nvSpPr>
        <p:spPr bwMode="auto">
          <a:xfrm>
            <a:off x="7680326" y="4076701"/>
            <a:ext cx="1144865" cy="461665"/>
          </a:xfrm>
          <a:prstGeom prst="rect">
            <a:avLst/>
          </a:prstGeom>
          <a:solidFill>
            <a:schemeClr val="bg1"/>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2400"/>
              <a:t>Résine</a:t>
            </a:r>
          </a:p>
        </p:txBody>
      </p:sp>
      <p:sp>
        <p:nvSpPr>
          <p:cNvPr id="112653" name="Text Box 13"/>
          <p:cNvSpPr txBox="1">
            <a:spLocks noChangeArrowheads="1"/>
          </p:cNvSpPr>
          <p:nvPr/>
        </p:nvSpPr>
        <p:spPr bwMode="auto">
          <a:xfrm>
            <a:off x="7751764" y="2276476"/>
            <a:ext cx="835485" cy="461665"/>
          </a:xfrm>
          <a:prstGeom prst="rect">
            <a:avLst/>
          </a:prstGeom>
          <a:solidFill>
            <a:schemeClr val="bg1"/>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2400"/>
              <a:t>Joint</a:t>
            </a:r>
          </a:p>
        </p:txBody>
      </p:sp>
    </p:spTree>
    <p:extLst>
      <p:ext uri="{BB962C8B-B14F-4D97-AF65-F5344CB8AC3E}">
        <p14:creationId xmlns:p14="http://schemas.microsoft.com/office/powerpoint/2010/main" val="2424298136"/>
      </p:ext>
    </p:extLst>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2063750" y="211138"/>
            <a:ext cx="8159750" cy="823912"/>
          </a:xfrm>
        </p:spPr>
        <p:txBody>
          <a:bodyPr/>
          <a:lstStyle/>
          <a:p>
            <a:r>
              <a:rPr lang="fr-FR" altLang="fr-FR" sz="4800"/>
              <a:t>Herbe fraîche</a:t>
            </a:r>
          </a:p>
        </p:txBody>
      </p:sp>
      <p:graphicFrame>
        <p:nvGraphicFramePr>
          <p:cNvPr id="1026" name="Object 2"/>
          <p:cNvGraphicFramePr>
            <a:graphicFrameLocks noGrp="1" noChangeAspect="1"/>
          </p:cNvGraphicFramePr>
          <p:nvPr>
            <p:ph idx="1"/>
          </p:nvPr>
        </p:nvGraphicFramePr>
        <p:xfrm>
          <a:off x="1774825" y="1557338"/>
          <a:ext cx="8066088" cy="4921250"/>
        </p:xfrm>
        <a:graphic>
          <a:graphicData uri="http://schemas.openxmlformats.org/presentationml/2006/ole">
            <mc:AlternateContent xmlns:mc="http://schemas.openxmlformats.org/markup-compatibility/2006">
              <mc:Choice xmlns:v="urn:schemas-microsoft-com:vml" Requires="v">
                <p:oleObj name="Image" r:id="rId2" imgW="3415873" imgH="2565079" progId="Photoshop.Image.7">
                  <p:embed/>
                </p:oleObj>
              </mc:Choice>
              <mc:Fallback>
                <p:oleObj name="Image" r:id="rId2" imgW="3415873" imgH="2565079" progId="Photoshop.Image.7">
                  <p:embed/>
                  <p:pic>
                    <p:nvPicPr>
                      <p:cNvPr id="102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557338"/>
                        <a:ext cx="8066088" cy="49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4"/>
          <p:cNvSpPr txBox="1">
            <a:spLocks noChangeArrowheads="1"/>
          </p:cNvSpPr>
          <p:nvPr/>
        </p:nvSpPr>
        <p:spPr bwMode="auto">
          <a:xfrm>
            <a:off x="8878889" y="1196976"/>
            <a:ext cx="8858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28" tIns="45716" rIns="91428" bIns="45716">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800"/>
              <a:t>CAN04-PRO04</a:t>
            </a:r>
          </a:p>
        </p:txBody>
      </p:sp>
    </p:spTree>
    <p:extLst>
      <p:ext uri="{BB962C8B-B14F-4D97-AF65-F5344CB8AC3E}">
        <p14:creationId xmlns:p14="http://schemas.microsoft.com/office/powerpoint/2010/main" val="35932470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2063750" y="211138"/>
            <a:ext cx="8159750" cy="823912"/>
          </a:xfrm>
        </p:spPr>
        <p:txBody>
          <a:bodyPr/>
          <a:lstStyle/>
          <a:p>
            <a:r>
              <a:rPr lang="fr-FR" altLang="fr-FR" sz="4800"/>
              <a:t>Herbe séchée</a:t>
            </a:r>
            <a:r>
              <a:rPr lang="fr-FR" altLang="fr-FR"/>
              <a:t> </a:t>
            </a:r>
          </a:p>
        </p:txBody>
      </p:sp>
      <p:pic>
        <p:nvPicPr>
          <p:cNvPr id="113668" name="Picture 4" descr="herbe-CANNAB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57338"/>
            <a:ext cx="82804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4276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844678" y="260649"/>
            <a:ext cx="5823322" cy="701675"/>
          </a:xfrm>
        </p:spPr>
        <p:txBody>
          <a:bodyPr>
            <a:normAutofit fontScale="90000"/>
          </a:bodyPr>
          <a:lstStyle/>
          <a:p>
            <a:r>
              <a:rPr lang="fr-FR" altLang="fr-FR" dirty="0"/>
              <a:t>Savonnettes de résine de cannabis</a:t>
            </a:r>
          </a:p>
        </p:txBody>
      </p:sp>
      <p:graphicFrame>
        <p:nvGraphicFramePr>
          <p:cNvPr id="2050" name="Object 2"/>
          <p:cNvGraphicFramePr>
            <a:graphicFrameLocks noGrp="1" noChangeAspect="1"/>
          </p:cNvGraphicFramePr>
          <p:nvPr>
            <p:ph idx="1"/>
          </p:nvPr>
        </p:nvGraphicFramePr>
        <p:xfrm>
          <a:off x="1703388" y="1466851"/>
          <a:ext cx="8208962" cy="5032375"/>
        </p:xfrm>
        <a:graphic>
          <a:graphicData uri="http://schemas.openxmlformats.org/presentationml/2006/ole">
            <mc:AlternateContent xmlns:mc="http://schemas.openxmlformats.org/markup-compatibility/2006">
              <mc:Choice xmlns:v="urn:schemas-microsoft-com:vml" Requires="v">
                <p:oleObj name="Image" r:id="rId2" imgW="5892063" imgH="3580952" progId="Photoshop.Image.7">
                  <p:embed/>
                </p:oleObj>
              </mc:Choice>
              <mc:Fallback>
                <p:oleObj name="Image" r:id="rId2" imgW="5892063" imgH="3580952" progId="Photoshop.Image.7">
                  <p:embed/>
                  <p:pic>
                    <p:nvPicPr>
                      <p:cNvPr id="205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466851"/>
                        <a:ext cx="8208962" cy="503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7374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B36D0-E44C-4C48-805D-5FBEA34A8E8A}"/>
              </a:ext>
            </a:extLst>
          </p:cNvPr>
          <p:cNvSpPr>
            <a:spLocks noGrp="1"/>
          </p:cNvSpPr>
          <p:nvPr>
            <p:ph type="title"/>
          </p:nvPr>
        </p:nvSpPr>
        <p:spPr>
          <a:xfrm>
            <a:off x="790843" y="283926"/>
            <a:ext cx="10515600" cy="969405"/>
          </a:xfrm>
        </p:spPr>
        <p:txBody>
          <a:bodyPr>
            <a:normAutofit/>
          </a:bodyPr>
          <a:lstStyle/>
          <a:p>
            <a:r>
              <a:rPr lang="fr-FR" b="1" cap="all" dirty="0">
                <a:solidFill>
                  <a:srgbClr val="00354D"/>
                </a:solidFill>
                <a:latin typeface="+mn-lt"/>
              </a:rPr>
              <a:t>Questionnaire</a:t>
            </a:r>
            <a:r>
              <a:rPr lang="fr-FR" b="1" cap="all" dirty="0">
                <a:latin typeface="+mn-lt"/>
              </a:rPr>
              <a:t> </a:t>
            </a:r>
            <a:r>
              <a:rPr lang="fr-FR" b="1" cap="all" dirty="0">
                <a:solidFill>
                  <a:srgbClr val="FF8363"/>
                </a:solidFill>
                <a:latin typeface="+mn-lt"/>
              </a:rPr>
              <a:t>pré-formation</a:t>
            </a:r>
          </a:p>
        </p:txBody>
      </p:sp>
      <p:sp>
        <p:nvSpPr>
          <p:cNvPr id="5" name="Espace réservé du pied de page 4">
            <a:extLst>
              <a:ext uri="{FF2B5EF4-FFF2-40B4-BE49-F238E27FC236}">
                <a16:creationId xmlns:a16="http://schemas.microsoft.com/office/drawing/2014/main" id="{144308A5-6110-4DB4-95AA-4211537A4D12}"/>
              </a:ext>
            </a:extLst>
          </p:cNvPr>
          <p:cNvSpPr>
            <a:spLocks noGrp="1"/>
          </p:cNvSpPr>
          <p:nvPr>
            <p:ph type="ftr" sz="quarter" idx="11"/>
          </p:nvPr>
        </p:nvSpPr>
        <p:spPr>
          <a:xfrm>
            <a:off x="827891" y="6356349"/>
            <a:ext cx="6685002" cy="365125"/>
          </a:xfrm>
        </p:spPr>
        <p:txBody>
          <a:bodyPr/>
          <a:lstStyle/>
          <a:p>
            <a:pPr algn="l"/>
            <a:r>
              <a:rPr lang="fr-FR" sz="1100" dirty="0">
                <a:solidFill>
                  <a:srgbClr val="00354D"/>
                </a:solidFill>
              </a:rPr>
              <a:t>IREMA – CD 94 – PMI – CPEF – Les addictions liées aux substances psychoactives</a:t>
            </a:r>
          </a:p>
        </p:txBody>
      </p:sp>
      <p:cxnSp>
        <p:nvCxnSpPr>
          <p:cNvPr id="10" name="Straight Connector 9">
            <a:extLst>
              <a:ext uri="{FF2B5EF4-FFF2-40B4-BE49-F238E27FC236}">
                <a16:creationId xmlns:a16="http://schemas.microsoft.com/office/drawing/2014/main" id="{45E8A453-FBE7-8A42-BBFA-B0343818BECC}"/>
              </a:ext>
            </a:extLst>
          </p:cNvPr>
          <p:cNvCxnSpPr/>
          <p:nvPr/>
        </p:nvCxnSpPr>
        <p:spPr>
          <a:xfrm>
            <a:off x="737297" y="468592"/>
            <a:ext cx="0" cy="444844"/>
          </a:xfrm>
          <a:prstGeom prst="line">
            <a:avLst/>
          </a:prstGeom>
          <a:ln w="76200" cmpd="thickThin">
            <a:solidFill>
              <a:srgbClr val="FF8363"/>
            </a:solidFill>
          </a:ln>
        </p:spPr>
        <p:style>
          <a:lnRef idx="1">
            <a:schemeClr val="accent1"/>
          </a:lnRef>
          <a:fillRef idx="0">
            <a:schemeClr val="accent1"/>
          </a:fillRef>
          <a:effectRef idx="0">
            <a:schemeClr val="accent1"/>
          </a:effectRef>
          <a:fontRef idx="minor">
            <a:schemeClr val="tx1"/>
          </a:fontRef>
        </p:style>
      </p:cxnSp>
      <p:sp>
        <p:nvSpPr>
          <p:cNvPr id="15" name="Espace réservé du contenu 2">
            <a:extLst>
              <a:ext uri="{FF2B5EF4-FFF2-40B4-BE49-F238E27FC236}">
                <a16:creationId xmlns:a16="http://schemas.microsoft.com/office/drawing/2014/main" id="{07D35987-8464-FA47-B3C5-174B35AEA6F7}"/>
              </a:ext>
            </a:extLst>
          </p:cNvPr>
          <p:cNvSpPr>
            <a:spLocks noGrp="1"/>
          </p:cNvSpPr>
          <p:nvPr>
            <p:ph idx="1"/>
          </p:nvPr>
        </p:nvSpPr>
        <p:spPr>
          <a:xfrm>
            <a:off x="833045" y="1928451"/>
            <a:ext cx="10525909" cy="3286893"/>
          </a:xfrm>
        </p:spPr>
        <p:txBody>
          <a:bodyPr>
            <a:normAutofit fontScale="92500" lnSpcReduction="20000"/>
          </a:bodyPr>
          <a:lstStyle/>
          <a:p>
            <a:pPr>
              <a:spcBef>
                <a:spcPts val="1600"/>
              </a:spcBef>
              <a:buFont typeface="Wingdings" pitchFamily="2" charset="2"/>
              <a:buChar char="§"/>
            </a:pPr>
            <a:r>
              <a:rPr lang="fr-FR" sz="2400" dirty="0">
                <a:solidFill>
                  <a:srgbClr val="00354D"/>
                </a:solidFill>
              </a:rPr>
              <a:t>Le questionnaire pédagogique a pour objectif d’évaluer les connaissances pré-formation des participants puis les acquis post-formation.</a:t>
            </a:r>
          </a:p>
          <a:p>
            <a:pPr>
              <a:spcBef>
                <a:spcPts val="1600"/>
              </a:spcBef>
              <a:buFont typeface="Wingdings" pitchFamily="2" charset="2"/>
              <a:buChar char="§"/>
            </a:pPr>
            <a:r>
              <a:rPr lang="fr-FR" sz="2400" dirty="0">
                <a:solidFill>
                  <a:srgbClr val="00354D"/>
                </a:solidFill>
              </a:rPr>
              <a:t>Sa passation (10 minutes) est proposée une première fois au début de la formation puis une seconde fois à la fin de la formation.</a:t>
            </a:r>
          </a:p>
          <a:p>
            <a:pPr>
              <a:spcBef>
                <a:spcPts val="1600"/>
              </a:spcBef>
              <a:buFont typeface="Wingdings" pitchFamily="2" charset="2"/>
              <a:buChar char="§"/>
            </a:pPr>
            <a:r>
              <a:rPr lang="fr-FR" sz="2400" dirty="0">
                <a:solidFill>
                  <a:srgbClr val="00354D"/>
                </a:solidFill>
              </a:rPr>
              <a:t>Les différences de réponses entre le début et la fin permettent de mesurer la pertinence du programme pédagogique. </a:t>
            </a:r>
          </a:p>
          <a:p>
            <a:pPr>
              <a:spcBef>
                <a:spcPts val="1600"/>
              </a:spcBef>
              <a:buFont typeface="Wingdings" pitchFamily="2" charset="2"/>
              <a:buChar char="§"/>
            </a:pPr>
            <a:r>
              <a:rPr lang="fr-FR" sz="2400" dirty="0">
                <a:solidFill>
                  <a:srgbClr val="00354D"/>
                </a:solidFill>
              </a:rPr>
              <a:t>Ce questionnaire vise à améliorer la démarche et les outils pédagogiques. Il n’a aucunement valeur d’évaluation des capacités des participants. </a:t>
            </a:r>
          </a:p>
          <a:p>
            <a:pPr>
              <a:spcBef>
                <a:spcPts val="1600"/>
              </a:spcBef>
              <a:buFont typeface="Wingdings" pitchFamily="2" charset="2"/>
              <a:buChar char="§"/>
            </a:pPr>
            <a:r>
              <a:rPr lang="fr-FR" sz="2400" dirty="0">
                <a:solidFill>
                  <a:srgbClr val="00354D"/>
                </a:solidFill>
              </a:rPr>
              <a:t>Il est anonyme.</a:t>
            </a:r>
          </a:p>
        </p:txBody>
      </p:sp>
      <p:sp>
        <p:nvSpPr>
          <p:cNvPr id="3" name="Espace réservé du numéro de diapositive 2">
            <a:extLst>
              <a:ext uri="{FF2B5EF4-FFF2-40B4-BE49-F238E27FC236}">
                <a16:creationId xmlns:a16="http://schemas.microsoft.com/office/drawing/2014/main" id="{F8B7BEFC-BA25-D06B-0CBD-24641A82963A}"/>
              </a:ext>
            </a:extLst>
          </p:cNvPr>
          <p:cNvSpPr>
            <a:spLocks noGrp="1"/>
          </p:cNvSpPr>
          <p:nvPr>
            <p:ph type="sldNum" sz="quarter" idx="12"/>
          </p:nvPr>
        </p:nvSpPr>
        <p:spPr/>
        <p:txBody>
          <a:bodyPr/>
          <a:lstStyle/>
          <a:p>
            <a:fld id="{5530D0DC-CD4E-4C8A-B400-1BEAD0156FC1}" type="slidenum">
              <a:rPr lang="fr-FR" smtClean="0"/>
              <a:t>9</a:t>
            </a:fld>
            <a:endParaRPr lang="fr-FR" dirty="0"/>
          </a:p>
        </p:txBody>
      </p:sp>
    </p:spTree>
    <p:extLst>
      <p:ext uri="{BB962C8B-B14F-4D97-AF65-F5344CB8AC3E}">
        <p14:creationId xmlns:p14="http://schemas.microsoft.com/office/powerpoint/2010/main" val="14801060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881313" y="142876"/>
            <a:ext cx="8159750" cy="823913"/>
          </a:xfrm>
        </p:spPr>
        <p:txBody>
          <a:bodyPr/>
          <a:lstStyle/>
          <a:p>
            <a:r>
              <a:rPr lang="fr-FR" altLang="fr-FR" sz="4800"/>
              <a:t>Résine de cannabis</a:t>
            </a:r>
          </a:p>
        </p:txBody>
      </p:sp>
      <p:pic>
        <p:nvPicPr>
          <p:cNvPr id="1146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84314"/>
            <a:ext cx="8388350"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5754410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a:xfrm>
            <a:off x="2881313" y="285751"/>
            <a:ext cx="8159750" cy="823913"/>
          </a:xfrm>
        </p:spPr>
        <p:txBody>
          <a:bodyPr/>
          <a:lstStyle/>
          <a:p>
            <a:r>
              <a:rPr lang="fr-FR" altLang="fr-FR" sz="4800"/>
              <a:t>Huile</a:t>
            </a:r>
            <a:r>
              <a:rPr lang="fr-FR" altLang="fr-FR"/>
              <a:t> </a:t>
            </a:r>
            <a:r>
              <a:rPr lang="fr-FR" altLang="fr-FR" sz="4800"/>
              <a:t>de cannabis</a:t>
            </a:r>
          </a:p>
        </p:txBody>
      </p:sp>
      <p:graphicFrame>
        <p:nvGraphicFramePr>
          <p:cNvPr id="3074" name="Object 2"/>
          <p:cNvGraphicFramePr>
            <a:graphicFrameLocks noGrp="1" noChangeAspect="1"/>
          </p:cNvGraphicFramePr>
          <p:nvPr>
            <p:ph sz="half" idx="1"/>
          </p:nvPr>
        </p:nvGraphicFramePr>
        <p:xfrm>
          <a:off x="2500313" y="1549400"/>
          <a:ext cx="2273300" cy="4622800"/>
        </p:xfrm>
        <a:graphic>
          <a:graphicData uri="http://schemas.openxmlformats.org/presentationml/2006/ole">
            <mc:AlternateContent xmlns:mc="http://schemas.openxmlformats.org/markup-compatibility/2006">
              <mc:Choice xmlns:v="urn:schemas-microsoft-com:vml" Requires="v">
                <p:oleObj name="Image" r:id="rId2" imgW="2273016" imgH="4622222" progId="Photoshop.Image.7">
                  <p:embed/>
                </p:oleObj>
              </mc:Choice>
              <mc:Fallback>
                <p:oleObj name="Image" r:id="rId2" imgW="2273016" imgH="4622222" progId="Photoshop.Image.7">
                  <p:embed/>
                  <p:pic>
                    <p:nvPicPr>
                      <p:cNvPr id="307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1549400"/>
                        <a:ext cx="2273300" cy="462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3"/>
          <p:cNvGraphicFramePr>
            <a:graphicFrameLocks noGrp="1" noChangeAspect="1"/>
          </p:cNvGraphicFramePr>
          <p:nvPr>
            <p:ph sz="quarter" idx="2"/>
          </p:nvPr>
        </p:nvGraphicFramePr>
        <p:xfrm>
          <a:off x="5232400" y="2420938"/>
          <a:ext cx="1733550" cy="3524250"/>
        </p:xfrm>
        <a:graphic>
          <a:graphicData uri="http://schemas.openxmlformats.org/presentationml/2006/ole">
            <mc:AlternateContent xmlns:mc="http://schemas.openxmlformats.org/markup-compatibility/2006">
              <mc:Choice xmlns:v="urn:schemas-microsoft-com:vml" Requires="v">
                <p:oleObj name="Image" r:id="rId4" imgW="2273016" imgH="4622222" progId="Photoshop.Image.7">
                  <p:embed/>
                </p:oleObj>
              </mc:Choice>
              <mc:Fallback>
                <p:oleObj name="Image" r:id="rId4" imgW="2273016" imgH="4622222" progId="Photoshop.Image.7">
                  <p:embed/>
                  <p:pic>
                    <p:nvPicPr>
                      <p:cNvPr id="307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400" y="2420938"/>
                        <a:ext cx="173355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6" name="Object 4"/>
          <p:cNvGraphicFramePr>
            <a:graphicFrameLocks noGrp="1" noChangeAspect="1"/>
          </p:cNvGraphicFramePr>
          <p:nvPr>
            <p:ph sz="quarter" idx="3"/>
          </p:nvPr>
        </p:nvGraphicFramePr>
        <p:xfrm>
          <a:off x="7535864" y="3429000"/>
          <a:ext cx="1131887" cy="2300288"/>
        </p:xfrm>
        <a:graphic>
          <a:graphicData uri="http://schemas.openxmlformats.org/presentationml/2006/ole">
            <mc:AlternateContent xmlns:mc="http://schemas.openxmlformats.org/markup-compatibility/2006">
              <mc:Choice xmlns:v="urn:schemas-microsoft-com:vml" Requires="v">
                <p:oleObj name="Image" r:id="rId5" imgW="2273016" imgH="4622222" progId="Photoshop.Image.7">
                  <p:embed/>
                </p:oleObj>
              </mc:Choice>
              <mc:Fallback>
                <p:oleObj name="Image" r:id="rId5" imgW="2273016" imgH="4622222" progId="Photoshop.Image.7">
                  <p:embed/>
                  <p:pic>
                    <p:nvPicPr>
                      <p:cNvPr id="307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864" y="3429000"/>
                        <a:ext cx="1131887" cy="230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624436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3095625" y="214313"/>
            <a:ext cx="8159750" cy="823912"/>
          </a:xfrm>
        </p:spPr>
        <p:txBody>
          <a:bodyPr/>
          <a:lstStyle/>
          <a:p>
            <a:r>
              <a:rPr lang="fr-FR" altLang="fr-FR" sz="4800"/>
              <a:t>Joints de cannabis</a:t>
            </a:r>
          </a:p>
        </p:txBody>
      </p:sp>
      <p:pic>
        <p:nvPicPr>
          <p:cNvPr id="115716" name="Picture 4" descr="joi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484313"/>
            <a:ext cx="8137525" cy="442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contenu 1"/>
          <p:cNvSpPr>
            <a:spLocks noGrp="1"/>
          </p:cNvSpPr>
          <p:nvPr>
            <p:ph idx="1"/>
          </p:nvPr>
        </p:nvSpPr>
        <p:spPr/>
        <p:txBody>
          <a:bodyPr/>
          <a:lstStyle/>
          <a:p>
            <a:pPr marL="0" indent="0">
              <a:buNone/>
            </a:pPr>
            <a:r>
              <a:rPr lang="fr-FR" dirty="0"/>
              <a:t> </a:t>
            </a:r>
          </a:p>
        </p:txBody>
      </p:sp>
    </p:spTree>
    <p:extLst>
      <p:ext uri="{BB962C8B-B14F-4D97-AF65-F5344CB8AC3E}">
        <p14:creationId xmlns:p14="http://schemas.microsoft.com/office/powerpoint/2010/main" val="11055619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Mes documents\Plaisir\118-1883_IM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5" y="0"/>
            <a:ext cx="4560570" cy="608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2939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Mes documents\Plaisir\118-1891_IM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3573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Mes documents\Plaisir\118-1894_IM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8565" y="0"/>
            <a:ext cx="4577715" cy="6103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6225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Mes documents\Plaisir\118-1899_IM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5126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Mes documents\Plaisir\119-1901_IM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3350"/>
            <a:ext cx="9321800" cy="699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4901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Mes documents\Plaisir\119-1914_IM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517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Mes documents\Plaisir\119-1923_IM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8007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8073</Words>
  <Application>Microsoft Office PowerPoint</Application>
  <PresentationFormat>Grand écran</PresentationFormat>
  <Paragraphs>1200</Paragraphs>
  <Slides>258</Slides>
  <Notes>46</Notes>
  <HiddenSlides>0</HiddenSlides>
  <MMClips>1</MMClips>
  <ScaleCrop>false</ScaleCrop>
  <HeadingPairs>
    <vt:vector size="8" baseType="variant">
      <vt:variant>
        <vt:lpstr>Polices utilisées</vt:lpstr>
      </vt:variant>
      <vt:variant>
        <vt:i4>15</vt:i4>
      </vt:variant>
      <vt:variant>
        <vt:lpstr>Thème</vt:lpstr>
      </vt:variant>
      <vt:variant>
        <vt:i4>1</vt:i4>
      </vt:variant>
      <vt:variant>
        <vt:lpstr>Serveurs OLE incorporés</vt:lpstr>
      </vt:variant>
      <vt:variant>
        <vt:i4>1</vt:i4>
      </vt:variant>
      <vt:variant>
        <vt:lpstr>Titres des diapositives</vt:lpstr>
      </vt:variant>
      <vt:variant>
        <vt:i4>258</vt:i4>
      </vt:variant>
    </vt:vector>
  </HeadingPairs>
  <TitlesOfParts>
    <vt:vector size="275" baseType="lpstr">
      <vt:lpstr>Arial</vt:lpstr>
      <vt:lpstr>Arial Black</vt:lpstr>
      <vt:lpstr>Arial Unicode MS</vt:lpstr>
      <vt:lpstr>Calibri</vt:lpstr>
      <vt:lpstr>ITC Avant Garde Gothic Std</vt:lpstr>
      <vt:lpstr>ITC Avant Garde Gothic Std Book</vt:lpstr>
      <vt:lpstr>ITC Avant Garde Gothic Std Demi</vt:lpstr>
      <vt:lpstr>ITC Avant Garde Gothic Std Medi</vt:lpstr>
      <vt:lpstr>ITC Avant Garde Std Bk</vt:lpstr>
      <vt:lpstr>Microsoft Sans Serif</vt:lpstr>
      <vt:lpstr>Monotype Sorts</vt:lpstr>
      <vt:lpstr>Times</vt:lpstr>
      <vt:lpstr>Times New Roman</vt:lpstr>
      <vt:lpstr>Wingdings</vt:lpstr>
      <vt:lpstr>Wingdings 2</vt:lpstr>
      <vt:lpstr>Thème Office</vt:lpstr>
      <vt:lpstr>Image</vt:lpstr>
      <vt:lpstr>Les addictions liées aux substances psychoactives   Faciliter le repérage des consommations à risque chez les personnes accueillies ou accompagnées en PMI et CPEF</vt:lpstr>
      <vt:lpstr>Nicolas BONNET</vt:lpstr>
      <vt:lpstr>Objectif de la FORMATION</vt:lpstr>
      <vt:lpstr>PRÉSENTATION</vt:lpstr>
      <vt:lpstr> </vt:lpstr>
      <vt:lpstr>Présentation PowerPoint</vt:lpstr>
      <vt:lpstr>plan des 2 jours</vt:lpstr>
      <vt:lpstr>Organisation DES JOURNÉES </vt:lpstr>
      <vt:lpstr>Questionnaire pré-formation</vt:lpstr>
      <vt:lpstr>Formation participative, collaborative</vt:lpstr>
      <vt:lpstr>Pour se sentir bien…</vt:lpstr>
      <vt:lpstr>D’un point de vue pratique…</vt:lpstr>
      <vt:lpstr>Présentation PowerPoint</vt:lpstr>
      <vt:lpstr>Ice breaker(s)</vt:lpstr>
      <vt:lpstr>Exploitation </vt:lpstr>
      <vt:lpstr>tour DE table – construction d’un blason</vt:lpstr>
      <vt:lpstr>PREMIÈRE JOURNÉE</vt:lpstr>
      <vt:lpstr>objectifs</vt:lpstr>
      <vt:lpstr>plan</vt:lpstr>
      <vt:lpstr>Présentation PowerPoint</vt:lpstr>
      <vt:lpstr>PRÉAMBULE</vt:lpstr>
      <vt:lpstr>Présentation PowerPoint</vt:lpstr>
      <vt:lpstr>Mais qui fait quoi ?</vt:lpstr>
      <vt:lpstr>Présentation PowerPoint</vt:lpstr>
      <vt:lpstr>Présentation PowerPoint</vt:lpstr>
      <vt:lpstr>Présentation PowerPoint</vt:lpstr>
      <vt:lpstr>Présentation PowerPoint</vt:lpstr>
      <vt:lpstr>1. Les substances psychoactives</vt:lpstr>
      <vt:lpstr>1. Les substances psychoactives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Des produits</vt:lpstr>
      <vt:lpstr>Présentation PowerPoint</vt:lpstr>
      <vt:lpstr>Motivations à consommer</vt:lpstr>
      <vt:lpstr>Motivations à la consommation</vt:lpstr>
      <vt:lpstr>motivations</vt:lpstr>
      <vt:lpstr>Les motivations</vt:lpstr>
      <vt:lpstr>Les modes d’usage</vt:lpstr>
      <vt:lpstr>Présentation PowerPoint</vt:lpstr>
      <vt:lpstr>Classifications</vt:lpstr>
      <vt:lpstr>1. Les substances psychoactives</vt:lpstr>
      <vt:lpstr>1. Les substances psychoactives</vt:lpstr>
      <vt:lpstr>1. Les substances psychoactives</vt:lpstr>
      <vt:lpstr>1. Les substances psychoactives</vt:lpstr>
      <vt:lpstr>Classifications : 3 modèles</vt:lpstr>
      <vt:lpstr>CLASSIFICATION SELON LA DANGEROSITÉ</vt:lpstr>
      <vt:lpstr>1. Les substances psychoactives</vt:lpstr>
      <vt:lpstr>1. Les substances psychoactives</vt:lpstr>
      <vt:lpstr>1. Les substances psychoactives</vt:lpstr>
      <vt:lpstr>1. Les substances psychoactives</vt:lpstr>
      <vt:lpstr>1. Les substances psychoactives</vt:lpstr>
      <vt:lpstr>1. Les substances psychoactives</vt:lpstr>
      <vt:lpstr>1. Les substances psychoactives</vt:lpstr>
      <vt:lpstr>1. Les substances psychoactives</vt:lpstr>
      <vt:lpstr>Classification selon les effets cliniques</vt:lpstr>
      <vt:lpstr>1. Les substances psychoactives</vt:lpstr>
      <vt:lpstr>1. Les substances psychoactives</vt:lpstr>
      <vt:lpstr>Une drogue universelle</vt:lpstr>
      <vt:lpstr>La caféine…première drogue?</vt:lpstr>
      <vt:lpstr>On dit que…</vt:lpstr>
      <vt:lpstr>On dit que…</vt:lpstr>
      <vt:lpstr>On dit que…</vt:lpstr>
      <vt:lpstr>On dit que…</vt:lpstr>
      <vt:lpstr>On dit que…</vt:lpstr>
      <vt:lpstr>On dit que…</vt:lpstr>
      <vt:lpstr>Les drogues</vt:lpstr>
      <vt:lpstr>En images…</vt:lpstr>
      <vt:lpstr>…</vt:lpstr>
      <vt:lpstr>Présentation PowerPoint</vt:lpstr>
      <vt:lpstr>Présentation PowerPoint</vt:lpstr>
      <vt:lpstr>Présentation PowerPoint</vt:lpstr>
      <vt:lpstr>Présentation PowerPoint</vt:lpstr>
      <vt:lpstr>Présentation PowerPoint</vt:lpstr>
      <vt:lpstr>…</vt:lpstr>
      <vt:lpstr> </vt:lpstr>
      <vt:lpstr>Présentation PowerPoint</vt:lpstr>
      <vt:lpstr> </vt:lpstr>
      <vt:lpstr>Différents cannabis</vt:lpstr>
      <vt:lpstr>Herbe fraîche</vt:lpstr>
      <vt:lpstr>Herbe séchée </vt:lpstr>
      <vt:lpstr>Savonnettes de résine de cannabis</vt:lpstr>
      <vt:lpstr>Résine de cannabis</vt:lpstr>
      <vt:lpstr>Huile de cannabis</vt:lpstr>
      <vt:lpstr>Joints de cannabis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Pharmacologie cannabinoïdes de synthèse</vt:lpstr>
      <vt:lpstr>Présentation PowerPoint</vt:lpstr>
      <vt:lpstr>CBD…</vt:lpstr>
      <vt:lpstr>THC et CBD effets</vt:lpstr>
      <vt:lpstr>Présentation PowerPoint</vt:lpstr>
      <vt:lpstr>Présentation PowerPoint</vt:lpstr>
      <vt:lpstr>Présentation PowerPoint</vt:lpstr>
      <vt:lpstr>Les drogues</vt:lpstr>
      <vt:lpstr>Présentation PowerPoint</vt:lpstr>
      <vt:lpstr>Présentation PowerPoint</vt:lpstr>
      <vt:lpstr>Présentation PowerPoint</vt:lpstr>
      <vt:lpstr>Présentation PowerPoint</vt:lpstr>
      <vt:lpstr>Présentation PowerPoint</vt:lpstr>
      <vt:lpstr>CRACK</vt:lpstr>
      <vt:lpstr>Présentation PowerPoint</vt:lpstr>
      <vt:lpstr>Présentation PowerPoint</vt:lpstr>
      <vt:lpstr>Présentation PowerPoint</vt:lpstr>
      <vt:lpstr>Présentation PowerPoint</vt:lpstr>
      <vt:lpstr>Les drogues</vt:lpstr>
      <vt:lpstr> </vt:lpstr>
      <vt:lpstr> </vt:lpstr>
      <vt:lpstr> </vt:lpstr>
      <vt:lpstr> </vt:lpstr>
      <vt:lpstr>Présentation PowerPoint</vt:lpstr>
      <vt:lpstr>Présentation PowerPoint</vt:lpstr>
      <vt:lpstr>Présentation PowerPoint</vt:lpstr>
      <vt:lpstr>Présentation PowerPoint</vt:lpstr>
      <vt:lpstr>LES PSYCHOTROPES</vt:lpstr>
      <vt:lpstr>Présentation PowerPoint</vt:lpstr>
      <vt:lpstr> </vt:lpstr>
      <vt:lpstr>LA KÉTAMINE</vt:lpstr>
      <vt:lpstr>Présentation PowerPoint</vt:lpstr>
      <vt:lpstr>Présentation PowerPoint</vt:lpstr>
      <vt:lpstr>Les drogues</vt:lpstr>
      <vt:lpstr>Présentation PowerPoint</vt:lpstr>
      <vt:lpstr>L.S.D.</vt:lpstr>
      <vt:lpstr>PSYLOCIBE</vt:lpstr>
      <vt:lpstr>CACTUS</vt:lpstr>
      <vt:lpstr> </vt:lpstr>
      <vt:lpstr> </vt:lpstr>
      <vt:lpstr>Les amphétaminiques</vt:lpstr>
      <vt:lpstr> </vt:lpstr>
      <vt:lpstr> </vt:lpstr>
      <vt:lpstr> </vt:lpstr>
      <vt:lpstr>Présentation PowerPoint</vt:lpstr>
      <vt:lpstr>MDMA :  autorisation FDA en cours pour PTSD et EDM</vt:lpstr>
      <vt:lpstr>Solvants organiques</vt:lpstr>
      <vt:lpstr>LES POPPERS</vt:lpstr>
      <vt:lpstr>Présentation PowerPoint</vt:lpstr>
      <vt:lpstr>Protoxyde d’azote</vt:lpstr>
      <vt:lpstr>Protoxyde d’azote</vt:lpstr>
      <vt:lpstr>Présentation PowerPoint</vt:lpstr>
      <vt:lpstr>Présentation PowerPoint</vt:lpstr>
      <vt:lpstr>Présentation PowerPoint</vt:lpstr>
      <vt:lpstr>Pregabaline </vt:lpstr>
      <vt:lpstr>Présentation PowerPoint</vt:lpstr>
      <vt:lpstr>Présentation PowerPoint</vt:lpstr>
      <vt:lpstr>Présentation PowerPoint</vt:lpstr>
      <vt:lpstr>TRAMADOL</vt:lpstr>
      <vt:lpstr>Présentation PowerPoint</vt:lpstr>
      <vt:lpstr>NPS  ou RC</vt:lpstr>
      <vt:lpstr>Substances psychoactives</vt:lpstr>
      <vt:lpstr>SPA habituellement utilisées</vt:lpstr>
      <vt:lpstr>Présentation PowerPoint</vt:lpstr>
      <vt:lpstr>What else ?</vt:lpstr>
      <vt:lpstr> </vt:lpstr>
      <vt:lpstr>Présentation PowerPoint</vt:lpstr>
      <vt:lpstr>Présentation PowerPoint</vt:lpstr>
      <vt:lpstr>Les compétences psychosociales</vt:lpstr>
      <vt:lpstr>Pour ce qui est des consommations</vt:lpstr>
      <vt:lpstr>2. l’usage de substances psychoactives CHEZ LES FEMMES</vt:lpstr>
      <vt:lpstr>2. l’usage de substances psychoactives CHEZ LES FEMMES</vt:lpstr>
      <vt:lpstr>Femmes et Produits</vt:lpstr>
      <vt:lpstr>Femmes et Produits</vt:lpstr>
      <vt:lpstr>Femmes et Produits</vt:lpstr>
      <vt:lpstr>Femmes et Produits : une réalité</vt:lpstr>
      <vt:lpstr>Quels interlocuteurs?</vt:lpstr>
      <vt:lpstr>Comment parler des drogues et de leurs utilisations ? </vt:lpstr>
      <vt:lpstr>De quelle place parle-t-on?</vt:lpstr>
      <vt:lpstr>Avec qui parle-t-on?</vt:lpstr>
      <vt:lpstr>Avec qui parle-t-on?</vt:lpstr>
      <vt:lpstr>Pourquoi en parler?</vt:lpstr>
      <vt:lpstr>Comment en parler?</vt:lpstr>
      <vt:lpstr>Comment en parler?</vt:lpstr>
      <vt:lpstr>Comment en parler?</vt:lpstr>
      <vt:lpstr>2. l’usage de substances psychoactives CHEZ LES FEMMES</vt:lpstr>
      <vt:lpstr>Des avis ? Connaissances ?</vt:lpstr>
      <vt:lpstr>2. l’usage de substances psychoactives CHEZ LES FEMMES</vt:lpstr>
      <vt:lpstr>2. l’usage de substances psychoactives CHEZ LES FEMMES</vt:lpstr>
      <vt:lpstr>2. l’usage de substances psychoactives CHEZ LES FEMMES</vt:lpstr>
      <vt:lpstr>2. l’usage de substances psychoactives CHEZ LES FEMMES</vt:lpstr>
      <vt:lpstr>2. l’usage de substances psychoactives CHEZ LES FEMMES</vt:lpstr>
      <vt:lpstr>2. l’usage de substances psychoactives CHEZ LES FEMMES</vt:lpstr>
      <vt:lpstr>3. Conséquences sur le développement du fœtus</vt:lpstr>
      <vt:lpstr>3. Conséquences sur le développement du fœtus</vt:lpstr>
      <vt:lpstr>3. Conséquences sur le développement du fœtus</vt:lpstr>
      <vt:lpstr>3. Conséquences sur le développement du fœtus</vt:lpstr>
      <vt:lpstr>3. Conséquences sur le développement du fœtus</vt:lpstr>
      <vt:lpstr>3. Conséquences sur le développement du fœtus</vt:lpstr>
      <vt:lpstr>3. Conséquences sur le développement du fœtus</vt:lpstr>
      <vt:lpstr>4. Parcours de soin entre périnatalité et addictologie</vt:lpstr>
      <vt:lpstr>4. Parcours de soin entre périnatalité et addictologie</vt:lpstr>
      <vt:lpstr>Substances illicites et « tératogenèse »</vt:lpstr>
      <vt:lpstr> Nature des risques en fonction du terme de la grossesse</vt:lpstr>
      <vt:lpstr>Paramètres placentaires</vt:lpstr>
      <vt:lpstr>Cocaïne / crack</vt:lpstr>
      <vt:lpstr>Cannabis</vt:lpstr>
      <vt:lpstr>Repérer…?</vt:lpstr>
      <vt:lpstr>JE VOUS REMERCIE POUR votre attention et VOUS DIS a demain !</vt:lpstr>
      <vt:lpstr>deuxième JOURNÉE</vt:lpstr>
      <vt:lpstr>objectifs</vt:lpstr>
      <vt:lpstr>plan</vt:lpstr>
      <vt:lpstr>1. Le repérage précoce et l’intervention brève (RPIB)</vt:lpstr>
      <vt:lpstr>1. Le repérage précoce et l’intervention brève (RPIB)</vt:lpstr>
      <vt:lpstr>1. Le repérage précoce et l’intervention brève (RPIB)</vt:lpstr>
      <vt:lpstr>2. Le repérage précoce </vt:lpstr>
      <vt:lpstr>2. Le repérage précoce </vt:lpstr>
      <vt:lpstr>2. Le repérage précoce </vt:lpstr>
      <vt:lpstr>2. Le repérage précoce </vt:lpstr>
      <vt:lpstr>2. Le repérage précoce </vt:lpstr>
      <vt:lpstr>2. Le repérage précoce </vt:lpstr>
      <vt:lpstr>2. Le repérage précoce </vt:lpstr>
      <vt:lpstr>2. Le repérage précoce </vt:lpstr>
      <vt:lpstr>2. Le repérage précoce </vt:lpstr>
      <vt:lpstr>2. Le repérage précoce </vt:lpstr>
      <vt:lpstr>2. Le repérage précoce </vt:lpstr>
      <vt:lpstr>2. Le repérage précoce </vt:lpstr>
      <vt:lpstr>2. Le repérage précoce </vt:lpstr>
      <vt:lpstr>2. Le repérage précoce </vt:lpstr>
      <vt:lpstr>2. Le repérage précoce </vt:lpstr>
      <vt:lpstr>2. Le repérage précoce </vt:lpstr>
      <vt:lpstr>2. Le repérage précoce </vt:lpstr>
      <vt:lpstr>2. Le repérage précoce </vt:lpstr>
      <vt:lpstr>2. Le repérage précoce </vt:lpstr>
      <vt:lpstr>3. L’intervention brève : prérequis </vt:lpstr>
      <vt:lpstr>4. L’intervention brève : savoir-faire et savoir-être</vt:lpstr>
      <vt:lpstr>4. L’intervention brève : savoir-faire et savoir-être</vt:lpstr>
      <vt:lpstr>4. L’INTERVENTION BRÈVE : SAVOIR-FAIRE ET SAVOIR-ÊTRE</vt:lpstr>
      <vt:lpstr>4. L’intervention brève : savoir-faire et savoir-être</vt:lpstr>
      <vt:lpstr>5. Initiation À l’entretien motivationnel</vt:lpstr>
      <vt:lpstr>2. Initiation À l’entretien motivationnel </vt:lpstr>
      <vt:lpstr>2. Initiation À l’entretien motivationnel </vt:lpstr>
      <vt:lpstr>2. Initiation À l’entretien motivationnel </vt:lpstr>
      <vt:lpstr>2. Initiation À l’entretien motivationnel </vt:lpstr>
      <vt:lpstr>2. Initiation À l’entretien motivationnel </vt:lpstr>
      <vt:lpstr>conclusion</vt:lpstr>
      <vt:lpstr>Questionnaire post-formation</vt:lpstr>
      <vt:lpstr>Questionnaire DE Satisfaction</vt:lpstr>
      <vt:lpstr>Échanges libres</vt:lpstr>
      <vt:lpstr>Merci de votre attention   Nous vous souhaitons une bonne continuation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L’accompagnement des demandeurs d’emploi présentant des conduites addictives</dc:title>
  <dc:creator>f.bance@irema.net</dc:creator>
  <cp:lastModifiedBy>Nicolas Bonnet</cp:lastModifiedBy>
  <cp:revision>122</cp:revision>
  <dcterms:created xsi:type="dcterms:W3CDTF">2019-12-23T15:33:01Z</dcterms:created>
  <dcterms:modified xsi:type="dcterms:W3CDTF">2022-11-24T17:07:36Z</dcterms:modified>
</cp:coreProperties>
</file>