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520" r:id="rId2"/>
    <p:sldId id="400" r:id="rId3"/>
    <p:sldId id="551" r:id="rId4"/>
    <p:sldId id="597" r:id="rId5"/>
    <p:sldId id="598" r:id="rId6"/>
    <p:sldId id="581" r:id="rId7"/>
    <p:sldId id="582" r:id="rId8"/>
    <p:sldId id="579" r:id="rId9"/>
    <p:sldId id="578" r:id="rId10"/>
    <p:sldId id="401" r:id="rId11"/>
    <p:sldId id="402" r:id="rId12"/>
    <p:sldId id="403" r:id="rId13"/>
    <p:sldId id="528" r:id="rId14"/>
    <p:sldId id="405" r:id="rId15"/>
    <p:sldId id="529" r:id="rId16"/>
    <p:sldId id="407" r:id="rId17"/>
    <p:sldId id="580" r:id="rId18"/>
    <p:sldId id="530" r:id="rId19"/>
    <p:sldId id="408" r:id="rId20"/>
    <p:sldId id="409" r:id="rId21"/>
    <p:sldId id="410" r:id="rId22"/>
    <p:sldId id="276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</p:sldIdLst>
  <p:sldSz cx="9144000" cy="6858000" type="screen4x3"/>
  <p:notesSz cx="7099300" cy="10234613"/>
  <p:custDataLst>
    <p:tags r:id="rId4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3508"/>
          </a:xfrm>
          <a:prstGeom prst="rect">
            <a:avLst/>
          </a:prstGeom>
        </p:spPr>
        <p:txBody>
          <a:bodyPr vert="horz" lIns="96378" tIns="48189" rIns="96378" bIns="4818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3508"/>
          </a:xfrm>
          <a:prstGeom prst="rect">
            <a:avLst/>
          </a:prstGeom>
        </p:spPr>
        <p:txBody>
          <a:bodyPr vert="horz" lIns="96378" tIns="48189" rIns="96378" bIns="48189" rtlCol="0"/>
          <a:lstStyle>
            <a:lvl1pPr algn="r">
              <a:defRPr sz="1300"/>
            </a:lvl1pPr>
          </a:lstStyle>
          <a:p>
            <a:fld id="{40FB6945-1F98-47EB-8B03-CDCECBFCA1D5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6378" tIns="48189" rIns="96378" bIns="4818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6378" tIns="48189" rIns="96378" bIns="48189" rtlCol="0" anchor="b"/>
          <a:lstStyle>
            <a:lvl1pPr algn="r">
              <a:defRPr sz="1300"/>
            </a:lvl1pPr>
          </a:lstStyle>
          <a:p>
            <a:fld id="{55496AAA-13E6-4EB1-9F2A-5347A81E3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945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1B6DC-4EFC-43A8-A7F6-DF7CD467DDCF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7FCA2-3221-41DD-9F90-A832748EC5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3A634D-DDAC-461B-8A07-A4B14B133B9C}" type="slidenum">
              <a:rPr lang="fr-FR" altLang="fr-FR"/>
              <a:pPr eaLnBrk="1" hangingPunct="1"/>
              <a:t>21</a:t>
            </a:fld>
            <a:endParaRPr lang="fr-FR" altLang="fr-FR"/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65768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A6A-282E-406E-A1B4-D964EA9383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" y="116632"/>
            <a:ext cx="268743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4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A6A-282E-406E-A1B4-D964EA9383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8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A6A-282E-406E-A1B4-D964EA9383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A6A-282E-406E-A1B4-D964EA9383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" y="116632"/>
            <a:ext cx="268743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5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A6A-282E-406E-A1B4-D964EA9383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1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A6A-282E-406E-A1B4-D964EA9383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3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A6A-282E-406E-A1B4-D964EA9383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2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A6A-282E-406E-A1B4-D964EA9383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4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A6A-282E-406E-A1B4-D964EA9383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7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A6A-282E-406E-A1B4-D964EA9383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3A6A-282E-406E-A1B4-D964EA9383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0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D3A6A-282E-406E-A1B4-D964EA9383B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12/01/2022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42E0-C12B-44D5-ABDF-83A0B650B44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" y="116632"/>
            <a:ext cx="268743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9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add.org/" TargetMode="External"/><Relationship Id="rId2" Type="http://schemas.openxmlformats.org/officeDocument/2006/relationships/hyperlink" Target="mailto:nicolas.bonnet@respadd.or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655A9F"/>
                </a:solidFill>
                <a:latin typeface="Arial Black" pitchFamily="34" charset="0"/>
              </a:rPr>
              <a:t>SERVICE SANITAIRE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PREVENTION DES ADDICTIONS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161415" y="5085715"/>
            <a:ext cx="6828155" cy="1405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i="1" dirty="0"/>
              <a:t>Nicolas BONNET</a:t>
            </a:r>
          </a:p>
          <a:p>
            <a:r>
              <a:rPr lang="fr-FR" sz="2400" i="1" dirty="0"/>
              <a:t>Pharmacien santé publique</a:t>
            </a:r>
          </a:p>
          <a:p>
            <a:r>
              <a:rPr lang="fr-FR" sz="2400" i="1" dirty="0"/>
              <a:t>Directeur du RESPADD</a:t>
            </a:r>
          </a:p>
          <a:p>
            <a:r>
              <a:rPr lang="fr-FR" sz="2400" i="1" dirty="0"/>
              <a:t>CJC hôpital Pitié-Salpêtrière</a:t>
            </a:r>
          </a:p>
          <a:p>
            <a:r>
              <a:rPr lang="fr-FR" sz="2400" i="1" dirty="0"/>
              <a:t>www.respadd.org / nicolas.bonnet@respadd.org</a:t>
            </a:r>
          </a:p>
        </p:txBody>
      </p:sp>
    </p:spTree>
    <p:extLst>
      <p:ext uri="{BB962C8B-B14F-4D97-AF65-F5344CB8AC3E}">
        <p14:creationId xmlns:p14="http://schemas.microsoft.com/office/powerpoint/2010/main" val="284168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455" y="2226469"/>
            <a:ext cx="8686799" cy="3263504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Comment vous repérez actuellement les consommations problématiques?</a:t>
            </a:r>
          </a:p>
          <a:p>
            <a:pPr lvl="1"/>
            <a:r>
              <a:rPr lang="fr-FR" dirty="0"/>
              <a:t>Outils</a:t>
            </a:r>
          </a:p>
          <a:p>
            <a:pPr lvl="1"/>
            <a:r>
              <a:rPr lang="fr-FR" dirty="0"/>
              <a:t>Ressources</a:t>
            </a:r>
          </a:p>
          <a:p>
            <a:pPr lvl="1"/>
            <a:endParaRPr lang="fr-FR" dirty="0"/>
          </a:p>
          <a:p>
            <a:r>
              <a:rPr lang="fr-FR" dirty="0"/>
              <a:t>En quoi cela n’est pas suffisant?</a:t>
            </a:r>
          </a:p>
          <a:p>
            <a:endParaRPr lang="fr-FR" dirty="0"/>
          </a:p>
          <a:p>
            <a:r>
              <a:rPr lang="fr-FR" dirty="0"/>
              <a:t>Qu’est-ce que vous proposeriez? </a:t>
            </a:r>
          </a:p>
        </p:txBody>
      </p:sp>
    </p:spTree>
    <p:extLst>
      <p:ext uri="{BB962C8B-B14F-4D97-AF65-F5344CB8AC3E}">
        <p14:creationId xmlns:p14="http://schemas.microsoft.com/office/powerpoint/2010/main" val="192673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Préambule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39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5582" y="1965613"/>
            <a:ext cx="8492837" cy="359525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Consommations d’alcool, de tabac et de drogues : </a:t>
            </a:r>
          </a:p>
          <a:p>
            <a:pPr lvl="1"/>
            <a:r>
              <a:rPr lang="fr-FR" dirty="0"/>
              <a:t>Débutent souvent++ à l’adolescence.</a:t>
            </a:r>
          </a:p>
          <a:p>
            <a:pPr lvl="1"/>
            <a:r>
              <a:rPr lang="fr-FR" dirty="0" err="1"/>
              <a:t>Csq</a:t>
            </a:r>
            <a:r>
              <a:rPr lang="fr-FR" dirty="0"/>
              <a:t> santé mentale/physique,  bien-être court/lg terme.</a:t>
            </a:r>
          </a:p>
          <a:p>
            <a:pPr lvl="1"/>
            <a:r>
              <a:rPr lang="fr-FR" dirty="0" err="1"/>
              <a:t>Csq</a:t>
            </a:r>
            <a:r>
              <a:rPr lang="fr-FR" dirty="0"/>
              <a:t> négatives dans le domaine éducatif : baisse motivation, échec scolaire ou abandon études. </a:t>
            </a:r>
          </a:p>
          <a:p>
            <a:pPr lvl="2"/>
            <a:r>
              <a:rPr lang="fr-FR" dirty="0"/>
              <a:t>Porte d’entrée++</a:t>
            </a:r>
          </a:p>
          <a:p>
            <a:pPr lvl="1"/>
            <a:endParaRPr lang="fr-FR" dirty="0"/>
          </a:p>
          <a:p>
            <a:r>
              <a:rPr lang="fr-FR" dirty="0"/>
              <a:t>Nombreux facteurs de risque d’exposition consommation et </a:t>
            </a:r>
            <a:r>
              <a:rPr lang="fr-FR" dirty="0" err="1"/>
              <a:t>csq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88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050" y="102718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fr-FR" dirty="0"/>
              <a:t>Un ensemble de facteurs plus ou moins déterminants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9382" y="2221923"/>
            <a:ext cx="8196696" cy="3333101"/>
          </a:xfrm>
        </p:spPr>
        <p:txBody>
          <a:bodyPr>
            <a:normAutofit fontScale="47500" lnSpcReduction="20000"/>
          </a:bodyPr>
          <a:lstStyle/>
          <a:p>
            <a:r>
              <a:rPr lang="fr-FR" b="1" dirty="0"/>
              <a:t>Facteurs liés aux pratiques festives : </a:t>
            </a:r>
            <a:r>
              <a:rPr lang="fr-FR" dirty="0"/>
              <a:t>plaisir, convivialité, lien social…</a:t>
            </a:r>
          </a:p>
          <a:p>
            <a:endParaRPr lang="fr-FR" dirty="0"/>
          </a:p>
          <a:p>
            <a:r>
              <a:rPr lang="fr-FR" b="1" dirty="0"/>
              <a:t>Facteurs familiaux : </a:t>
            </a:r>
            <a:r>
              <a:rPr lang="fr-FR" dirty="0"/>
              <a:t>consommations des parents, relations intrafamiliales, styles parentaux…</a:t>
            </a:r>
          </a:p>
          <a:p>
            <a:endParaRPr lang="fr-FR" dirty="0"/>
          </a:p>
          <a:p>
            <a:r>
              <a:rPr lang="fr-FR" b="1" dirty="0"/>
              <a:t>Facteurs sociaux et culturels : </a:t>
            </a:r>
            <a:r>
              <a:rPr lang="fr-FR" dirty="0"/>
              <a:t>normes sociales, influence des pairs, représentations liées à l’alcool…</a:t>
            </a:r>
          </a:p>
          <a:p>
            <a:endParaRPr lang="fr-FR" dirty="0"/>
          </a:p>
          <a:p>
            <a:r>
              <a:rPr lang="fr-FR" b="1" dirty="0"/>
              <a:t>Facteurs économiques : </a:t>
            </a:r>
            <a:r>
              <a:rPr lang="fr-FR" dirty="0"/>
              <a:t>publicité et marketing</a:t>
            </a:r>
          </a:p>
          <a:p>
            <a:endParaRPr lang="fr-FR" dirty="0"/>
          </a:p>
          <a:p>
            <a:r>
              <a:rPr lang="fr-FR" b="1" dirty="0"/>
              <a:t>Facteurs psychologiques </a:t>
            </a:r>
            <a:r>
              <a:rPr lang="fr-FR" dirty="0"/>
              <a:t>(adolescence et recherche de sensation / interdit / prise de risque / souffrance psychique…)</a:t>
            </a:r>
          </a:p>
          <a:p>
            <a:endParaRPr lang="fr-FR" dirty="0"/>
          </a:p>
          <a:p>
            <a:pPr algn="ctr"/>
            <a:r>
              <a:rPr lang="fr-FR" sz="2550" b="1" i="1" dirty="0"/>
              <a:t>Les actions les plus efficaces sont celles qui agissent sur l’ensemble des déterminants (dispositifs à composantes multiples)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90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857251"/>
            <a:ext cx="5751258" cy="51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4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73" y="999477"/>
            <a:ext cx="8866910" cy="994172"/>
          </a:xfrm>
        </p:spPr>
        <p:txBody>
          <a:bodyPr>
            <a:normAutofit/>
          </a:bodyPr>
          <a:lstStyle/>
          <a:p>
            <a:r>
              <a:rPr lang="fr-FR" sz="2700" dirty="0"/>
              <a:t>UN PROBLÈME DE SOCIÉTÉ NÉCESSITANT </a:t>
            </a:r>
            <a:br>
              <a:rPr lang="fr-FR" sz="2700" dirty="0"/>
            </a:br>
            <a:r>
              <a:rPr lang="fr-FR" sz="2700" dirty="0"/>
              <a:t>UNE RÉPONSE COORDONNÉE DE L’ENSEMBLE DE LA SOCIÉTÉ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632" y="2060215"/>
            <a:ext cx="7886700" cy="32635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dirty="0"/>
              <a:t>Mobilisation en faveur : </a:t>
            </a:r>
          </a:p>
          <a:p>
            <a:endParaRPr lang="fr-FR" dirty="0"/>
          </a:p>
          <a:p>
            <a:r>
              <a:rPr lang="fr-FR" dirty="0"/>
              <a:t>… de programmes articulant mesures structurelles et mesures de prévention.</a:t>
            </a:r>
          </a:p>
          <a:p>
            <a:endParaRPr lang="fr-FR" dirty="0"/>
          </a:p>
          <a:p>
            <a:r>
              <a:rPr lang="fr-FR" dirty="0"/>
              <a:t> …de programmes pérennes, inscrits dans la durée.</a:t>
            </a:r>
          </a:p>
          <a:p>
            <a:endParaRPr lang="fr-FR" dirty="0"/>
          </a:p>
          <a:p>
            <a:r>
              <a:rPr lang="fr-FR" dirty="0"/>
              <a:t>… de programmes coordonnant le travail d’un vaste ensemble d’acteurs</a:t>
            </a:r>
          </a:p>
          <a:p>
            <a:endParaRPr lang="fr-FR" dirty="0"/>
          </a:p>
          <a:p>
            <a:r>
              <a:rPr lang="fr-FR" dirty="0"/>
              <a:t>… d’actions menées à échelle locale.</a:t>
            </a:r>
          </a:p>
          <a:p>
            <a:pPr marL="0" indent="0" algn="ctr">
              <a:buNone/>
            </a:pPr>
            <a:endParaRPr lang="fr-FR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b="1" i="1" dirty="0">
                <a:solidFill>
                  <a:srgbClr val="FF0000"/>
                </a:solidFill>
              </a:rPr>
              <a:t>Intégration transversale des services</a:t>
            </a:r>
          </a:p>
          <a:p>
            <a:pPr marL="0" indent="0" algn="ctr">
              <a:buNone/>
            </a:pPr>
            <a:r>
              <a:rPr lang="fr-FR" b="1" i="1" dirty="0">
                <a:solidFill>
                  <a:srgbClr val="FF0000"/>
                </a:solidFill>
              </a:rPr>
              <a:t>Ecole, santé, sport, monde du travail, etc.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3814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596" y="1006404"/>
            <a:ext cx="8279823" cy="994172"/>
          </a:xfrm>
        </p:spPr>
        <p:txBody>
          <a:bodyPr>
            <a:normAutofit fontScale="90000"/>
          </a:bodyPr>
          <a:lstStyle/>
          <a:p>
            <a:r>
              <a:rPr lang="fr-FR" dirty="0"/>
              <a:t>Pour ce qui est des consommations des jeunes…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455" y="2125267"/>
            <a:ext cx="8444345" cy="337856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Des millions de jeunes consommateurs</a:t>
            </a:r>
          </a:p>
          <a:p>
            <a:r>
              <a:rPr lang="fr-FR" dirty="0"/>
              <a:t>Des centaines de milliers de situations à haut risque</a:t>
            </a:r>
          </a:p>
          <a:p>
            <a:r>
              <a:rPr lang="fr-FR" dirty="0"/>
              <a:t>Des jeunes socialisés / famille, école et/ou travail</a:t>
            </a:r>
          </a:p>
          <a:p>
            <a:r>
              <a:rPr lang="fr-FR" dirty="0"/>
              <a:t>Ils sont donc en contact avec des intervenants potentiels</a:t>
            </a:r>
          </a:p>
          <a:p>
            <a:pPr lvl="2"/>
            <a:r>
              <a:rPr lang="fr-FR" sz="1460" dirty="0"/>
              <a:t>Parents</a:t>
            </a:r>
          </a:p>
          <a:p>
            <a:pPr lvl="2"/>
            <a:r>
              <a:rPr lang="fr-FR" sz="1460" dirty="0"/>
              <a:t>Pairs</a:t>
            </a:r>
          </a:p>
          <a:p>
            <a:pPr lvl="2"/>
            <a:r>
              <a:rPr lang="fr-FR" sz="1460" dirty="0"/>
              <a:t>Enseignants, éducateurs</a:t>
            </a:r>
          </a:p>
          <a:p>
            <a:pPr lvl="2"/>
            <a:r>
              <a:rPr lang="fr-FR" sz="1460" dirty="0"/>
              <a:t>Personnels de santé de l’éducation nationale</a:t>
            </a:r>
          </a:p>
          <a:p>
            <a:pPr lvl="2"/>
            <a:r>
              <a:rPr lang="fr-FR" sz="1460" dirty="0"/>
              <a:t>Médecins généralistes</a:t>
            </a:r>
          </a:p>
          <a:p>
            <a:pPr lvl="2"/>
            <a:r>
              <a:rPr lang="fr-FR" sz="1460" dirty="0"/>
              <a:t>Médecins du travail</a:t>
            </a:r>
          </a:p>
          <a:p>
            <a:pPr lvl="2"/>
            <a:r>
              <a:rPr lang="fr-FR" sz="1460" dirty="0"/>
              <a:t>Police, Justice</a:t>
            </a:r>
          </a:p>
          <a:p>
            <a:pPr lvl="2"/>
            <a:r>
              <a:rPr lang="fr-FR" sz="1460" dirty="0"/>
              <a:t>Urgences</a:t>
            </a:r>
          </a:p>
          <a:p>
            <a:pPr lvl="2"/>
            <a:r>
              <a:rPr lang="fr-FR" sz="1460" dirty="0"/>
              <a:t>Spécialistes... </a:t>
            </a:r>
            <a:endParaRPr lang="fr-FR" sz="1125" dirty="0"/>
          </a:p>
          <a:p>
            <a:endParaRPr lang="fr-FR" sz="1946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115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857251"/>
            <a:ext cx="7886700" cy="994172"/>
          </a:xfrm>
        </p:spPr>
        <p:txBody>
          <a:bodyPr/>
          <a:lstStyle/>
          <a:p>
            <a:r>
              <a:rPr lang="fr-FR" dirty="0"/>
              <a:t>Les compétences psychosociales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08" y="1537697"/>
            <a:ext cx="6483928" cy="4423646"/>
          </a:xfrm>
        </p:spPr>
      </p:pic>
    </p:spTree>
    <p:extLst>
      <p:ext uri="{BB962C8B-B14F-4D97-AF65-F5344CB8AC3E}">
        <p14:creationId xmlns:p14="http://schemas.microsoft.com/office/powerpoint/2010/main" val="51518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Repérer…?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814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repérage…en mouvement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48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3879" y="1619250"/>
            <a:ext cx="7024255" cy="1852459"/>
          </a:xfrm>
        </p:spPr>
        <p:txBody>
          <a:bodyPr>
            <a:noAutofit/>
          </a:bodyPr>
          <a:lstStyle/>
          <a:p>
            <a:br>
              <a:rPr lang="fr-FR" sz="3600" b="1" dirty="0"/>
            </a:br>
            <a:r>
              <a:rPr lang="fr-FR" sz="3300" b="1" i="1" dirty="0"/>
              <a:t>Conduites addictives à l’adolescence</a:t>
            </a:r>
            <a:br>
              <a:rPr lang="fr-FR" sz="3300" b="1" i="1" dirty="0"/>
            </a:br>
            <a:br>
              <a:rPr lang="fr-FR" sz="3600" b="1" dirty="0"/>
            </a:br>
            <a:r>
              <a:rPr lang="fr-FR" sz="3600" b="1" dirty="0"/>
              <a:t>Intervenir auprès du public jeune :</a:t>
            </a:r>
            <a:br>
              <a:rPr lang="fr-FR" sz="3600" b="1" dirty="0"/>
            </a:br>
            <a:r>
              <a:rPr lang="fr-FR" sz="3600" b="1" dirty="0"/>
              <a:t>du repérage à la réduction des risques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25706" y="4166993"/>
            <a:ext cx="4800600" cy="1314450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Nicolas BONNET</a:t>
            </a:r>
          </a:p>
          <a:p>
            <a:r>
              <a:rPr lang="fr-FR" dirty="0"/>
              <a:t>RESPADD / CJC Pitié-Salpêtrière / PROSES</a:t>
            </a:r>
          </a:p>
          <a:p>
            <a:r>
              <a:rPr lang="fr-FR" dirty="0">
                <a:hlinkClick r:id="rId2"/>
              </a:rPr>
              <a:t>nicolas.bonnet@respadd.org</a:t>
            </a:r>
            <a:r>
              <a:rPr lang="fr-FR" dirty="0"/>
              <a:t> / </a:t>
            </a:r>
            <a:r>
              <a:rPr lang="fr-FR" dirty="0">
                <a:hlinkClick r:id="rId3"/>
              </a:rPr>
              <a:t>www.respadd.org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727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>
                <a:ea typeface="ＭＳ Ｐゴシック" panose="020B0600070205080204" pitchFamily="34" charset="-128"/>
              </a:rPr>
              <a:t>Une pyramide des usages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accent2"/>
              </a:buClr>
            </a:pPr>
            <a:r>
              <a:rPr lang="fr-FR" altLang="fr-FR" dirty="0">
                <a:ea typeface="ＭＳ Ｐゴシック" panose="020B0600070205080204" pitchFamily="34" charset="-128"/>
              </a:rPr>
              <a:t>Repérer, c’est distinguer les situations </a:t>
            </a:r>
          </a:p>
          <a:p>
            <a:pPr lvl="1" eaLnBrk="1" hangingPunct="1">
              <a:buClr>
                <a:schemeClr val="tx2"/>
              </a:buClr>
            </a:pPr>
            <a:r>
              <a:rPr lang="fr-FR" altLang="fr-FR" dirty="0">
                <a:ea typeface="ＭＳ Ｐゴシック" panose="020B0600070205080204" pitchFamily="34" charset="-128"/>
              </a:rPr>
              <a:t>à faible risque</a:t>
            </a:r>
          </a:p>
          <a:p>
            <a:pPr lvl="1" eaLnBrk="1" hangingPunct="1">
              <a:buClr>
                <a:schemeClr val="tx2"/>
              </a:buClr>
            </a:pPr>
            <a:r>
              <a:rPr lang="fr-FR" altLang="fr-FR" dirty="0">
                <a:ea typeface="ＭＳ Ｐゴシック" panose="020B0600070205080204" pitchFamily="34" charset="-128"/>
              </a:rPr>
              <a:t>à risque</a:t>
            </a:r>
          </a:p>
          <a:p>
            <a:pPr lvl="1" eaLnBrk="1" hangingPunct="1">
              <a:buClr>
                <a:schemeClr val="tx2"/>
              </a:buClr>
            </a:pPr>
            <a:r>
              <a:rPr lang="fr-FR" altLang="fr-FR" dirty="0">
                <a:ea typeface="ＭＳ Ｐゴシック" panose="020B0600070205080204" pitchFamily="34" charset="-128"/>
              </a:rPr>
              <a:t>de dépendance</a:t>
            </a:r>
          </a:p>
          <a:p>
            <a:pPr lvl="1" eaLnBrk="1" hangingPunct="1"/>
            <a:endParaRPr lang="fr-FR" altLang="fr-FR" sz="900" dirty="0"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accent2"/>
              </a:buClr>
            </a:pPr>
            <a:r>
              <a:rPr lang="fr-FR" altLang="fr-FR" dirty="0">
                <a:ea typeface="ＭＳ Ｐゴシック" panose="020B0600070205080204" pitchFamily="34" charset="-128"/>
              </a:rPr>
              <a:t>Outils disponibles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     pour repérer</a:t>
            </a:r>
          </a:p>
          <a:p>
            <a:pPr lvl="1" eaLnBrk="1" hangingPunct="1">
              <a:buClr>
                <a:schemeClr val="tx2"/>
              </a:buClr>
            </a:pPr>
            <a:r>
              <a:rPr lang="fr-FR" altLang="fr-FR" dirty="0">
                <a:ea typeface="ＭＳ Ｐゴシック" panose="020B0600070205080204" pitchFamily="34" charset="-128"/>
              </a:rPr>
              <a:t>la clinique</a:t>
            </a:r>
          </a:p>
          <a:p>
            <a:pPr lvl="1" eaLnBrk="1" hangingPunct="1">
              <a:buClr>
                <a:schemeClr val="tx2"/>
              </a:buClr>
            </a:pPr>
            <a:r>
              <a:rPr lang="fr-FR" altLang="fr-FR" dirty="0">
                <a:ea typeface="ＭＳ Ｐゴシック" panose="020B0600070205080204" pitchFamily="34" charset="-128"/>
              </a:rPr>
              <a:t>la biologie</a:t>
            </a:r>
          </a:p>
          <a:p>
            <a:pPr lvl="1" eaLnBrk="1" hangingPunct="1">
              <a:buClr>
                <a:schemeClr val="tx2"/>
              </a:buClr>
            </a:pPr>
            <a:r>
              <a:rPr lang="fr-FR" altLang="fr-FR" dirty="0">
                <a:ea typeface="ＭＳ Ｐゴシック" panose="020B0600070205080204" pitchFamily="34" charset="-128"/>
              </a:rPr>
              <a:t>les questionnaires</a:t>
            </a:r>
          </a:p>
          <a:p>
            <a:pPr eaLnBrk="1" hangingPunct="1"/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327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8448794" indent="-28105894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050" dirty="0"/>
          </a:p>
        </p:txBody>
      </p:sp>
      <p:pic>
        <p:nvPicPr>
          <p:cNvPr id="5" name="Espace réservé du contenu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780929"/>
            <a:ext cx="3302124" cy="25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02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614" y="897732"/>
            <a:ext cx="7886700" cy="994172"/>
          </a:xfrm>
        </p:spPr>
        <p:txBody>
          <a:bodyPr>
            <a:normAutofit/>
          </a:bodyPr>
          <a:lstStyle/>
          <a:p>
            <a:r>
              <a:rPr lang="fr-FR" altLang="fr-FR" dirty="0"/>
              <a:t>Dynamique des consommations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6563" name="Picture 39" descr="Conso_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1" y="1891903"/>
            <a:ext cx="5501879" cy="41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748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Idées reçues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488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8097837" cy="1362075"/>
          </a:xfrm>
        </p:spPr>
        <p:txBody>
          <a:bodyPr/>
          <a:lstStyle/>
          <a:p>
            <a:pPr>
              <a:defRPr/>
            </a:pPr>
            <a:r>
              <a:rPr lang="fr-FR" dirty="0"/>
              <a:t>Des messages contradictoires</a:t>
            </a:r>
          </a:p>
        </p:txBody>
      </p:sp>
      <p:sp>
        <p:nvSpPr>
          <p:cNvPr id="14339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endParaRPr lang="fr-FR" altLang="fr-FR"/>
          </a:p>
        </p:txBody>
      </p:sp>
      <p:sp>
        <p:nvSpPr>
          <p:cNvPr id="1434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14341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A0A9A2-B6BD-47D9-A2A2-664939194156}" type="slidenum">
              <a:rPr lang="fr-FR" altLang="fr-FR">
                <a:solidFill>
                  <a:srgbClr val="FFFFFF"/>
                </a:solidFill>
              </a:rPr>
              <a:pPr eaLnBrk="1" hangingPunct="1"/>
              <a:t>23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4342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188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fr-FR" altLang="fr-FR"/>
              <a:t>Certaines drogues sont permises, d’autres non.  </a:t>
            </a:r>
            <a:r>
              <a:rPr lang="fr-FR" altLang="fr-FR">
                <a:solidFill>
                  <a:srgbClr val="FF0000"/>
                </a:solidFill>
              </a:rPr>
              <a:t>Mais toutes sont disponibles.</a:t>
            </a:r>
          </a:p>
          <a:p>
            <a:pPr>
              <a:buFontTx/>
              <a:buChar char="•"/>
            </a:pPr>
            <a:endParaRPr lang="fr-FR" altLang="fr-FR"/>
          </a:p>
          <a:p>
            <a:pPr>
              <a:buFontTx/>
              <a:buChar char="•"/>
            </a:pPr>
            <a:r>
              <a:rPr lang="fr-FR" altLang="fr-FR"/>
              <a:t>Certaines drogues sont reconnues comme dangereuses, d’autres beaucoup moins, </a:t>
            </a:r>
            <a:r>
              <a:rPr lang="fr-FR" altLang="fr-FR">
                <a:solidFill>
                  <a:srgbClr val="FF0000"/>
                </a:solidFill>
              </a:rPr>
              <a:t>mais presque toutes sont accessibles.</a:t>
            </a:r>
          </a:p>
          <a:p>
            <a:pPr>
              <a:buFontTx/>
              <a:buChar char="•"/>
            </a:pPr>
            <a:endParaRPr lang="fr-FR" altLang="fr-FR"/>
          </a:p>
          <a:p>
            <a:pPr>
              <a:buFontTx/>
              <a:buChar char="•"/>
            </a:pPr>
            <a:r>
              <a:rPr lang="fr-FR" altLang="fr-FR"/>
              <a:t>Certains comportements sont illégaux, d’autres sont tolérés, </a:t>
            </a:r>
            <a:r>
              <a:rPr lang="fr-FR" altLang="fr-FR">
                <a:solidFill>
                  <a:srgbClr val="FF0000"/>
                </a:solidFill>
              </a:rPr>
              <a:t>mais l’important est de ne pas se faire prendre</a:t>
            </a:r>
            <a:r>
              <a:rPr lang="fr-FR" altLang="fr-FR"/>
              <a:t>.</a:t>
            </a:r>
          </a:p>
          <a:p>
            <a:endParaRPr lang="fr-FR" altLang="fr-FR"/>
          </a:p>
        </p:txBody>
      </p:sp>
      <p:sp>
        <p:nvSpPr>
          <p:cNvPr id="1536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1536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5391D3-A257-4D1F-95C8-CA30CE0F6E14}" type="slidenum">
              <a:rPr lang="fr-FR" altLang="fr-FR">
                <a:solidFill>
                  <a:srgbClr val="FFFFFF"/>
                </a:solidFill>
              </a:rPr>
              <a:pPr eaLnBrk="1" hangingPunct="1"/>
              <a:t>24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5366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938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995464" y="181769"/>
            <a:ext cx="6048672" cy="944563"/>
          </a:xfrm>
        </p:spPr>
        <p:txBody>
          <a:bodyPr>
            <a:normAutofit fontScale="90000"/>
          </a:bodyPr>
          <a:lstStyle/>
          <a:p>
            <a:r>
              <a:rPr lang="fr-FR" altLang="fr-FR" dirty="0"/>
              <a:t>La caféine…première drogue?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900113" y="1916113"/>
            <a:ext cx="7508875" cy="380523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</a:pPr>
            <a:r>
              <a:rPr lang="fr-FR" altLang="fr-FR"/>
              <a:t>Une de tasse de café instantané : 66 mg</a:t>
            </a:r>
          </a:p>
          <a:p>
            <a:pPr>
              <a:buFontTx/>
              <a:buChar char="•"/>
            </a:pPr>
            <a:r>
              <a:rPr lang="fr-FR" altLang="fr-FR"/>
              <a:t>Une tasse de café fait au percolateur : 74 mg</a:t>
            </a:r>
          </a:p>
          <a:p>
            <a:pPr>
              <a:buFontTx/>
              <a:buChar char="•"/>
            </a:pPr>
            <a:r>
              <a:rPr lang="fr-FR" altLang="fr-FR"/>
              <a:t>Une tasse de café filtre : 112 mg</a:t>
            </a:r>
          </a:p>
          <a:p>
            <a:pPr>
              <a:buFontTx/>
              <a:buChar char="•"/>
            </a:pPr>
            <a:r>
              <a:rPr lang="fr-FR" altLang="fr-FR"/>
              <a:t>Une tasse de thé : 74mg</a:t>
            </a:r>
          </a:p>
          <a:p>
            <a:pPr>
              <a:buFontTx/>
              <a:buChar char="•"/>
            </a:pPr>
            <a:r>
              <a:rPr lang="fr-FR" altLang="fr-FR"/>
              <a:t>Un cola gazeux : 40 mg</a:t>
            </a:r>
          </a:p>
          <a:p>
            <a:pPr>
              <a:buFontTx/>
              <a:buChar char="•"/>
            </a:pPr>
            <a:r>
              <a:rPr lang="fr-FR" altLang="fr-FR"/>
              <a:t>Une tablette de chocolat : 20 mg</a:t>
            </a:r>
          </a:p>
          <a:p>
            <a:pPr>
              <a:buFontTx/>
              <a:buChar char="•"/>
            </a:pPr>
            <a:endParaRPr lang="fr-FR" altLang="fr-FR"/>
          </a:p>
          <a:p>
            <a:pPr>
              <a:buFontTx/>
              <a:buChar char="•"/>
            </a:pPr>
            <a:r>
              <a:rPr lang="fr-FR" altLang="fr-FR"/>
              <a:t>Conduite à risque de dépendance à partir de 350 mg / jour</a:t>
            </a:r>
          </a:p>
          <a:p>
            <a:endParaRPr lang="fr-FR" altLang="fr-FR"/>
          </a:p>
        </p:txBody>
      </p:sp>
      <p:sp>
        <p:nvSpPr>
          <p:cNvPr id="1741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17413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80EF83-BBAC-457D-89FE-91A56DC06F8C}" type="slidenum">
              <a:rPr lang="fr-FR" altLang="fr-FR">
                <a:solidFill>
                  <a:srgbClr val="FFFFFF"/>
                </a:solidFill>
              </a:rPr>
              <a:pPr eaLnBrk="1" hangingPunct="1"/>
              <a:t>25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7414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308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fr-FR" dirty="0"/>
              <a:t>Eviter les clichés</a:t>
            </a:r>
          </a:p>
        </p:txBody>
      </p:sp>
      <p:sp>
        <p:nvSpPr>
          <p:cNvPr id="17411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endParaRPr lang="fr-FR" altLang="fr-FR"/>
          </a:p>
        </p:txBody>
      </p:sp>
      <p:sp>
        <p:nvSpPr>
          <p:cNvPr id="16388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16389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E1203-1C5D-40B7-980F-C3C4D9AA6B14}" type="slidenum">
              <a:rPr lang="fr-FR" altLang="fr-FR">
                <a:solidFill>
                  <a:srgbClr val="FFFFFF"/>
                </a:solidFill>
              </a:rPr>
              <a:pPr eaLnBrk="1" hangingPunct="1"/>
              <a:t>26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6390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947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1259632" y="7057"/>
            <a:ext cx="8229600" cy="1143000"/>
          </a:xfrm>
        </p:spPr>
        <p:txBody>
          <a:bodyPr/>
          <a:lstStyle/>
          <a:p>
            <a:r>
              <a:rPr lang="fr-FR" altLang="fr-FR" dirty="0"/>
              <a:t>On dit que…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  <a:p>
            <a:endParaRPr lang="fr-FR" altLang="fr-FR"/>
          </a:p>
          <a:p>
            <a:pPr algn="ctr"/>
            <a:r>
              <a:rPr lang="fr-FR" altLang="fr-FR" sz="2800"/>
              <a:t>« Les usagers de drogues, les drogués et les toxicomanes, c’est la même chose… »</a:t>
            </a:r>
          </a:p>
        </p:txBody>
      </p:sp>
      <p:sp>
        <p:nvSpPr>
          <p:cNvPr id="1843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18437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4A520D-A84D-4E3F-8170-4A2E3E1143C6}" type="slidenum">
              <a:rPr lang="fr-FR" altLang="fr-FR">
                <a:solidFill>
                  <a:srgbClr val="FFFFFF"/>
                </a:solidFill>
              </a:rPr>
              <a:pPr eaLnBrk="1" hangingPunct="1"/>
              <a:t>27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8438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36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On dit que…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755650" y="2060575"/>
            <a:ext cx="7508875" cy="3805238"/>
          </a:xfrm>
        </p:spPr>
        <p:txBody>
          <a:bodyPr/>
          <a:lstStyle/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pPr algn="ctr"/>
            <a:r>
              <a:rPr lang="fr-FR" altLang="fr-FR" sz="2800"/>
              <a:t>« La drogue est un phénomène de jeunesse… »</a:t>
            </a:r>
          </a:p>
        </p:txBody>
      </p:sp>
      <p:sp>
        <p:nvSpPr>
          <p:cNvPr id="1946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19461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753F84-855E-4F64-8221-78A9D3E30995}" type="slidenum">
              <a:rPr lang="fr-FR" altLang="fr-FR">
                <a:solidFill>
                  <a:srgbClr val="FFFFFF"/>
                </a:solidFill>
              </a:rPr>
              <a:pPr eaLnBrk="1" hangingPunct="1"/>
              <a:t>28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9462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35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On dit que…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pPr algn="ctr"/>
            <a:r>
              <a:rPr lang="fr-FR" altLang="fr-FR" sz="2800"/>
              <a:t>« L’alcool, le café, le tabac, les médicaments ne sont pas vraiment des drogues… »</a:t>
            </a:r>
          </a:p>
        </p:txBody>
      </p:sp>
      <p:sp>
        <p:nvSpPr>
          <p:cNvPr id="2048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02BAC0-DDA3-4B1E-AE79-D801921D839F}" type="slidenum">
              <a:rPr lang="fr-FR" altLang="fr-FR">
                <a:solidFill>
                  <a:srgbClr val="FFFFFF"/>
                </a:solidFill>
              </a:rPr>
              <a:pPr eaLnBrk="1" hangingPunct="1"/>
              <a:t>29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0486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42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250825" y="165100"/>
            <a:ext cx="8642350" cy="1320800"/>
          </a:xfrm>
        </p:spPr>
        <p:txBody>
          <a:bodyPr/>
          <a:lstStyle/>
          <a:p>
            <a:r>
              <a:rPr lang="fr-FR" altLang="fr-FR" sz="4000">
                <a:solidFill>
                  <a:schemeClr val="accent2"/>
                </a:solidFill>
                <a:ea typeface="ＭＳ Ｐゴシック" panose="020B0600070205080204" pitchFamily="34" charset="-128"/>
              </a:rPr>
              <a:t>Construisons notre blason de la formation</a:t>
            </a:r>
          </a:p>
        </p:txBody>
      </p:sp>
      <p:sp>
        <p:nvSpPr>
          <p:cNvPr id="34819" name="Espace réservé du numéro de diapositive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8E676E-B5A3-45BB-8B55-AC2D720C22CE}" type="slidenum">
              <a:rPr kumimoji="0" lang="fr-BE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BE" altLang="fr-F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4820" name="Groupe 12"/>
          <p:cNvGrpSpPr>
            <a:grpSpLocks/>
          </p:cNvGrpSpPr>
          <p:nvPr/>
        </p:nvGrpSpPr>
        <p:grpSpPr bwMode="auto">
          <a:xfrm>
            <a:off x="1501775" y="1400175"/>
            <a:ext cx="6032500" cy="5461000"/>
            <a:chOff x="4393202" y="2618827"/>
            <a:chExt cx="4221357" cy="6552914"/>
          </a:xfrm>
        </p:grpSpPr>
        <p:sp>
          <p:nvSpPr>
            <p:cNvPr id="34824" name="Shape 120"/>
            <p:cNvSpPr>
              <a:spLocks/>
            </p:cNvSpPr>
            <p:nvPr/>
          </p:nvSpPr>
          <p:spPr bwMode="auto">
            <a:xfrm rot="5400000">
              <a:off x="3709360" y="4329501"/>
              <a:ext cx="5526082" cy="415839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973" y="0"/>
                  </a:lnTo>
                  <a:lnTo>
                    <a:pt x="21600" y="10800"/>
                  </a:lnTo>
                  <a:lnTo>
                    <a:pt x="1397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79646"/>
              </a:solidFill>
              <a:round/>
              <a:headEnd/>
              <a:tailEnd/>
            </a:ln>
          </p:spPr>
          <p:txBody>
            <a:bodyPr lIns="92478" tIns="92478" rIns="92478" bIns="92478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825" name="Shape 121"/>
            <p:cNvSpPr>
              <a:spLocks noChangeArrowheads="1"/>
            </p:cNvSpPr>
            <p:nvPr/>
          </p:nvSpPr>
          <p:spPr bwMode="auto">
            <a:xfrm>
              <a:off x="4575527" y="3992045"/>
              <a:ext cx="1904394" cy="2060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61837" tIns="92478" rIns="161837" bIns="92478"/>
            <a:lstStyle>
              <a:lvl1pPr defTabSz="35083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35083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35083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35083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35083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3508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3508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3508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3508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350838" rtl="0" eaLnBrk="0" fontAlgn="base" latinLnBrk="0" hangingPunct="0">
                <a:lnSpc>
                  <a:spcPct val="100000"/>
                </a:lnSpc>
                <a:spcBef>
                  <a:spcPts val="29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+mn-cs"/>
                <a:sym typeface="Arial Unicode MS" pitchFamily="34" charset="-128"/>
              </a:endParaRPr>
            </a:p>
          </p:txBody>
        </p:sp>
        <p:sp>
          <p:nvSpPr>
            <p:cNvPr id="16" name="Shape 122"/>
            <p:cNvSpPr/>
            <p:nvPr/>
          </p:nvSpPr>
          <p:spPr>
            <a:xfrm>
              <a:off x="4668701" y="5761940"/>
              <a:ext cx="1967375" cy="22687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161837" tIns="92478" rIns="161837" bIns="92478">
              <a:normAutofit fontScale="85000" lnSpcReduction="10000"/>
            </a:bodyPr>
            <a:lstStyle>
              <a:lvl1pPr algn="l" defTabSz="345277">
                <a:spcBef>
                  <a:spcPts val="2800"/>
                </a:spcBef>
                <a:defRPr sz="1769">
                  <a:solidFill>
                    <a:srgbClr val="53585F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lvl1pPr>
            </a:lstStyle>
            <a:p>
              <a:pPr marL="0" marR="0" lvl="0" indent="0" algn="ctr" defTabSz="345277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La </a:t>
              </a:r>
              <a:r>
                <a:rPr kumimoji="0" sz="1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charte</a:t>
              </a:r>
              <a:r>
                <a:rPr kumimoji="0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 du </a:t>
              </a:r>
              <a:r>
                <a:rPr kumimoji="0" sz="1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groupe</a:t>
              </a:r>
              <a:r>
                <a:rPr kumimoji="0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 sous </a:t>
              </a:r>
              <a:r>
                <a:rPr kumimoji="0" sz="1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forme</a:t>
              </a:r>
              <a:r>
                <a:rPr kumimoji="0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 de mots-</a:t>
              </a:r>
              <a:r>
                <a:rPr kumimoji="0" sz="1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clés</a:t>
              </a:r>
              <a:r>
                <a:rPr kumimoji="0" lang="fr-FR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 </a:t>
              </a:r>
            </a:p>
            <a:p>
              <a:pPr marL="0" marR="0" lvl="0" indent="0" algn="ctr" defTabSz="345277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 Unicode MS"/>
                <a:sym typeface="Arial Unicode MS"/>
              </a:endParaRPr>
            </a:p>
            <a:p>
              <a:pPr marL="0" marR="0" lvl="0" indent="0" algn="ctr" defTabSz="345277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Eléments qui vous permettraient de vous sentir à l’aise pendant cette formation</a:t>
              </a:r>
              <a:endParaRPr kumimoji="0" sz="19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 Unicode MS"/>
                <a:sym typeface="Arial Unicode MS"/>
              </a:endParaRPr>
            </a:p>
          </p:txBody>
        </p:sp>
        <p:sp>
          <p:nvSpPr>
            <p:cNvPr id="17" name="Shape 123"/>
            <p:cNvSpPr/>
            <p:nvPr/>
          </p:nvSpPr>
          <p:spPr>
            <a:xfrm>
              <a:off x="6710505" y="3822734"/>
              <a:ext cx="1904054" cy="22306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161837" tIns="92478" rIns="161837" bIns="92478">
              <a:normAutofit/>
            </a:bodyPr>
            <a:lstStyle>
              <a:lvl1pPr algn="r" defTabSz="339425">
                <a:spcBef>
                  <a:spcPts val="2800"/>
                </a:spcBef>
                <a:defRPr sz="1740">
                  <a:solidFill>
                    <a:srgbClr val="53585F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lvl1pPr>
            </a:lstStyle>
            <a:p>
              <a:pPr marL="0" marR="0" lvl="0" indent="0" algn="ctr" defTabSz="339425" rtl="0" eaLnBrk="0" fontAlgn="base" latinLnBrk="0" hangingPunct="0">
                <a:lnSpc>
                  <a:spcPct val="100000"/>
                </a:lnSpc>
                <a:spcBef>
                  <a:spcPts val="28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74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Vos</a:t>
              </a:r>
              <a:r>
                <a:rPr kumimoji="0" sz="174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 </a:t>
              </a:r>
              <a:r>
                <a:rPr kumimoji="0" sz="174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attentes</a:t>
              </a:r>
              <a:r>
                <a:rPr kumimoji="0" sz="174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 </a:t>
              </a:r>
              <a:r>
                <a:rPr kumimoji="0" lang="fr-FR" sz="174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vis-à-vis </a:t>
              </a:r>
              <a:r>
                <a:rPr kumimoji="0" sz="174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de </a:t>
              </a:r>
              <a:r>
                <a:rPr kumimoji="0" sz="174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cette</a:t>
              </a:r>
              <a:r>
                <a:rPr kumimoji="0" sz="174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 formation </a:t>
              </a:r>
              <a:r>
                <a:rPr kumimoji="0" sz="174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en</a:t>
              </a:r>
              <a:r>
                <a:rPr kumimoji="0" sz="174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 Unicode MS"/>
                  <a:sym typeface="Arial Unicode MS"/>
                </a:rPr>
                <a:t> EM</a:t>
              </a:r>
            </a:p>
          </p:txBody>
        </p:sp>
        <p:sp>
          <p:nvSpPr>
            <p:cNvPr id="19" name="Shape 125"/>
            <p:cNvSpPr/>
            <p:nvPr/>
          </p:nvSpPr>
          <p:spPr>
            <a:xfrm>
              <a:off x="4399867" y="2618827"/>
              <a:ext cx="4204694" cy="933409"/>
            </a:xfrm>
            <a:prstGeom prst="rect">
              <a:avLst/>
            </a:prstGeom>
            <a:blipFill>
              <a:blip r:embed="rId2" cstate="print"/>
            </a:blip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/>
            </a:extLst>
          </p:spPr>
          <p:txBody>
            <a:bodyPr lIns="161837" tIns="92478" rIns="161837" bIns="92478" anchor="ctr">
              <a:norm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Nom d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 votre</a:t>
              </a: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groupe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829" name="Shape 126"/>
            <p:cNvSpPr>
              <a:spLocks noChangeShapeType="1"/>
            </p:cNvSpPr>
            <p:nvPr/>
          </p:nvSpPr>
          <p:spPr bwMode="auto">
            <a:xfrm flipH="1">
              <a:off x="6513120" y="3705121"/>
              <a:ext cx="59085" cy="5393606"/>
            </a:xfrm>
            <a:prstGeom prst="line">
              <a:avLst/>
            </a:prstGeom>
            <a:noFill/>
            <a:ln w="1270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830" name="Shape 127"/>
            <p:cNvSpPr>
              <a:spLocks noChangeShapeType="1"/>
            </p:cNvSpPr>
            <p:nvPr/>
          </p:nvSpPr>
          <p:spPr bwMode="auto">
            <a:xfrm>
              <a:off x="4495402" y="5753335"/>
              <a:ext cx="3969037" cy="1"/>
            </a:xfrm>
            <a:prstGeom prst="line">
              <a:avLst/>
            </a:prstGeom>
            <a:noFill/>
            <a:ln w="12700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800" tIns="50800" rIns="50800" bIns="50800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4821" name="Shape 123"/>
          <p:cNvSpPr>
            <a:spLocks noChangeArrowheads="1"/>
          </p:cNvSpPr>
          <p:nvPr/>
        </p:nvSpPr>
        <p:spPr bwMode="auto">
          <a:xfrm>
            <a:off x="4827588" y="4300538"/>
            <a:ext cx="22304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1837" tIns="92478" rIns="161837" bIns="92478"/>
          <a:lstStyle>
            <a:lvl1pPr defTabSz="3381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3381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3381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3381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3381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3381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3381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3381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3381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338138" rtl="0" eaLnBrk="0" fontAlgn="base" latinLnBrk="0" hangingPunct="0">
              <a:lnSpc>
                <a:spcPct val="10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+mn-cs"/>
                <a:sym typeface="Arial Unicode MS" pitchFamily="34" charset="-128"/>
              </a:rPr>
              <a:t>Les ressources pour développer vos compétences et pratiquer l’EM (sous forme de dessins!)</a:t>
            </a:r>
          </a:p>
        </p:txBody>
      </p:sp>
      <p:sp>
        <p:nvSpPr>
          <p:cNvPr id="18" name="Shape 123"/>
          <p:cNvSpPr/>
          <p:nvPr/>
        </p:nvSpPr>
        <p:spPr>
          <a:xfrm>
            <a:off x="4746625" y="2489200"/>
            <a:ext cx="2379663" cy="15859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61837" tIns="92478" rIns="161837" bIns="92478">
            <a:normAutofit/>
          </a:bodyPr>
          <a:lstStyle>
            <a:lvl1pPr algn="r" defTabSz="339425">
              <a:spcBef>
                <a:spcPts val="2800"/>
              </a:spcBef>
              <a:defRPr sz="1740">
                <a:solidFill>
                  <a:srgbClr val="53585F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marL="0" marR="0" lvl="0" indent="0" algn="ctr" defTabSz="339425" rtl="0" eaLnBrk="0" fontAlgn="base" latinLnBrk="0" hangingPunct="0">
              <a:lnSpc>
                <a:spcPct val="10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40" b="0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rial Unicode MS"/>
              <a:sym typeface="Arial Unicode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1300" y="2409825"/>
            <a:ext cx="3019425" cy="1531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1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4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 Unicode MS"/>
                <a:ea typeface="ＭＳ Ｐゴシック" panose="020B0600070205080204" pitchFamily="34" charset="-128"/>
                <a:cs typeface="+mn-cs"/>
                <a:sym typeface="Arial Unicode MS"/>
              </a:rPr>
              <a:t>Connaissances du groupe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 Unicode MS"/>
                <a:ea typeface="ＭＳ Ｐゴシック" panose="020B0600070205080204" pitchFamily="34" charset="-128"/>
                <a:cs typeface="+mn-cs"/>
                <a:sym typeface="Arial Unicode MS"/>
              </a:rPr>
              <a:t>(Prénom, métier, hôpital, service)</a:t>
            </a:r>
          </a:p>
          <a:p>
            <a:pPr marL="0" marR="0" lvl="1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rial Unicode MS"/>
              <a:ea typeface="ＭＳ Ｐゴシック" panose="020B0600070205080204" pitchFamily="34" charset="-128"/>
              <a:cs typeface="+mn-cs"/>
              <a:sym typeface="Arial Unicode MS"/>
            </a:endParaRPr>
          </a:p>
          <a:p>
            <a:pPr marL="0" marR="0" lvl="1" indent="0" algn="ctr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4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 Unicode MS"/>
                <a:ea typeface="ＭＳ Ｐゴシック" panose="020B0600070205080204" pitchFamily="34" charset="-128"/>
                <a:cs typeface="+mn-cs"/>
                <a:sym typeface="Arial Unicode MS"/>
              </a:rPr>
              <a:t>Ce que vous aimez particulièrement dans votre métier</a:t>
            </a:r>
          </a:p>
        </p:txBody>
      </p:sp>
    </p:spTree>
    <p:extLst>
      <p:ext uri="{BB962C8B-B14F-4D97-AF65-F5344CB8AC3E}">
        <p14:creationId xmlns:p14="http://schemas.microsoft.com/office/powerpoint/2010/main" val="3904618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On dit que…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pPr algn="ctr"/>
            <a:r>
              <a:rPr lang="fr-FR" altLang="fr-FR" sz="2800"/>
              <a:t>« Les drogues illégales sont quand même les plus dangereuses!... »</a:t>
            </a:r>
          </a:p>
        </p:txBody>
      </p:sp>
      <p:sp>
        <p:nvSpPr>
          <p:cNvPr id="21508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21509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6E2EE9-C2C7-4E19-88CB-F9E05D6E91DD}" type="slidenum">
              <a:rPr lang="fr-FR" altLang="fr-FR">
                <a:solidFill>
                  <a:srgbClr val="FFFFFF"/>
                </a:solidFill>
              </a:rPr>
              <a:pPr eaLnBrk="1" hangingPunct="1"/>
              <a:t>30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1510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503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On dit que…</a:t>
            </a: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  <a:p>
            <a:endParaRPr lang="fr-FR" altLang="fr-FR"/>
          </a:p>
          <a:p>
            <a:pPr algn="ctr"/>
            <a:endParaRPr lang="fr-FR" altLang="fr-FR" sz="2800"/>
          </a:p>
          <a:p>
            <a:pPr algn="ctr"/>
            <a:r>
              <a:rPr lang="fr-FR" altLang="fr-FR" sz="2800"/>
              <a:t>« Les drogues « douces » sont peut-être moins dangereuses… »</a:t>
            </a:r>
          </a:p>
        </p:txBody>
      </p:sp>
      <p:sp>
        <p:nvSpPr>
          <p:cNvPr id="2253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22533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E06215-613F-4E0F-8185-84C2EDBC616F}" type="slidenum">
              <a:rPr lang="fr-FR" altLang="fr-FR">
                <a:solidFill>
                  <a:srgbClr val="FFFFFF"/>
                </a:solidFill>
              </a:rPr>
              <a:pPr eaLnBrk="1" hangingPunct="1"/>
              <a:t>31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2534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245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On dit que…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pPr algn="ctr"/>
            <a:r>
              <a:rPr lang="fr-FR" altLang="fr-FR" sz="2800"/>
              <a:t>« Il suffit d’essayer une fois et c’est l’escalade… »</a:t>
            </a:r>
          </a:p>
        </p:txBody>
      </p:sp>
      <p:sp>
        <p:nvSpPr>
          <p:cNvPr id="2355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23557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0A3191-CD4E-4B61-9E16-A2FCFA4A4361}" type="slidenum">
              <a:rPr lang="fr-FR" altLang="fr-FR">
                <a:solidFill>
                  <a:srgbClr val="FFFFFF"/>
                </a:solidFill>
              </a:rPr>
              <a:pPr eaLnBrk="1" hangingPunct="1"/>
              <a:t>32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3558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037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On dit que…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pPr algn="ctr"/>
            <a:r>
              <a:rPr lang="fr-FR" altLang="fr-FR" sz="2800"/>
              <a:t>« La drogue touche surtout certains milieux… »</a:t>
            </a:r>
          </a:p>
        </p:txBody>
      </p:sp>
      <p:sp>
        <p:nvSpPr>
          <p:cNvPr id="2458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24581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1AC186-3279-4076-924B-345035D8E7F6}" type="slidenum">
              <a:rPr lang="fr-FR" altLang="fr-FR">
                <a:solidFill>
                  <a:srgbClr val="FFFFFF"/>
                </a:solidFill>
              </a:rPr>
              <a:pPr eaLnBrk="1" hangingPunct="1"/>
              <a:t>33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4582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354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On dit que…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pPr algn="ctr"/>
            <a:r>
              <a:rPr lang="fr-FR" altLang="fr-FR" sz="2800"/>
              <a:t>« Détecter un jeune à risque est possible… »</a:t>
            </a:r>
          </a:p>
        </p:txBody>
      </p:sp>
      <p:sp>
        <p:nvSpPr>
          <p:cNvPr id="2560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2560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8CBBBB-2A36-4798-9180-A42D403C9842}" type="slidenum">
              <a:rPr lang="fr-FR" altLang="fr-FR">
                <a:solidFill>
                  <a:srgbClr val="FFFFFF"/>
                </a:solidFill>
              </a:rPr>
              <a:pPr eaLnBrk="1" hangingPunct="1"/>
              <a:t>34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5606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81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On dit que…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pPr algn="ctr"/>
            <a:r>
              <a:rPr lang="fr-FR" altLang="fr-FR" sz="2800"/>
              <a:t>« Si le trafic était plus réprimé, les problèmes de drogues disparaîtraient… »</a:t>
            </a:r>
          </a:p>
        </p:txBody>
      </p:sp>
      <p:sp>
        <p:nvSpPr>
          <p:cNvPr id="26628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26629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1B6BC6-BF53-438C-8609-BBFAB9E61BA8}" type="slidenum">
              <a:rPr lang="fr-FR" altLang="fr-FR">
                <a:solidFill>
                  <a:srgbClr val="FFFFFF"/>
                </a:solidFill>
              </a:rPr>
              <a:pPr eaLnBrk="1" hangingPunct="1"/>
              <a:t>35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6630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982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On dit que…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pPr algn="ctr"/>
            <a:r>
              <a:rPr lang="fr-FR" altLang="fr-FR" sz="2800"/>
              <a:t>« Parler des drogues avec les enfants, c’est éveiller des curiosités malsaines… »</a:t>
            </a:r>
          </a:p>
        </p:txBody>
      </p:sp>
      <p:sp>
        <p:nvSpPr>
          <p:cNvPr id="2765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27653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282011-B6EA-41F9-8A86-C531D8C85928}" type="slidenum">
              <a:rPr lang="fr-FR" altLang="fr-FR">
                <a:solidFill>
                  <a:srgbClr val="FFFFFF"/>
                </a:solidFill>
              </a:rPr>
              <a:pPr eaLnBrk="1" hangingPunct="1"/>
              <a:t>36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7654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77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On dit que…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900113" y="2060575"/>
            <a:ext cx="7508875" cy="3805238"/>
          </a:xfrm>
        </p:spPr>
        <p:txBody>
          <a:bodyPr/>
          <a:lstStyle/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pPr algn="ctr"/>
            <a:r>
              <a:rPr lang="fr-FR" altLang="fr-FR" sz="2800"/>
              <a:t>« La prévention, c’est d’abord l’affaire de l’école… »</a:t>
            </a:r>
          </a:p>
          <a:p>
            <a:endParaRPr lang="fr-FR" altLang="fr-FR"/>
          </a:p>
          <a:p>
            <a:endParaRPr lang="fr-FR" altLang="fr-FR"/>
          </a:p>
        </p:txBody>
      </p:sp>
      <p:sp>
        <p:nvSpPr>
          <p:cNvPr id="2867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28677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3E7C83-A03E-47EC-825A-84CD8FF29D5C}" type="slidenum">
              <a:rPr lang="fr-FR" altLang="fr-FR">
                <a:solidFill>
                  <a:srgbClr val="FFFFFF"/>
                </a:solidFill>
              </a:rPr>
              <a:pPr eaLnBrk="1" hangingPunct="1"/>
              <a:t>37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8678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2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On dit que…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900113" y="2060575"/>
            <a:ext cx="7508875" cy="3805238"/>
          </a:xfrm>
        </p:spPr>
        <p:txBody>
          <a:bodyPr/>
          <a:lstStyle/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pPr algn="ctr"/>
            <a:r>
              <a:rPr lang="fr-FR" altLang="fr-FR" sz="2800"/>
              <a:t>« La véritable prévention, c’est une information sur les dangers des drogues… »</a:t>
            </a:r>
          </a:p>
          <a:p>
            <a:endParaRPr lang="fr-FR" altLang="fr-FR"/>
          </a:p>
        </p:txBody>
      </p:sp>
      <p:sp>
        <p:nvSpPr>
          <p:cNvPr id="29700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29701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5A6797-DFD0-401E-80C5-8729533A6A8E}" type="slidenum">
              <a:rPr lang="fr-FR" altLang="fr-FR">
                <a:solidFill>
                  <a:srgbClr val="FFFFFF"/>
                </a:solidFill>
              </a:rPr>
              <a:pPr eaLnBrk="1" hangingPunct="1"/>
              <a:t>38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29702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87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On dit que…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900113" y="2060575"/>
            <a:ext cx="7508875" cy="3805238"/>
          </a:xfrm>
        </p:spPr>
        <p:txBody>
          <a:bodyPr/>
          <a:lstStyle/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pPr algn="ctr"/>
            <a:r>
              <a:rPr lang="fr-FR" altLang="fr-FR" sz="2800"/>
              <a:t>« Faire peur, c’est le meilleur moyen d’empêcher les enfants de se droguer… »</a:t>
            </a:r>
          </a:p>
          <a:p>
            <a:endParaRPr lang="fr-FR" altLang="fr-FR"/>
          </a:p>
        </p:txBody>
      </p:sp>
      <p:sp>
        <p:nvSpPr>
          <p:cNvPr id="3072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3072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B7ED53-F51D-416A-8403-ADF11C124712}" type="slidenum">
              <a:rPr lang="fr-FR" altLang="fr-FR">
                <a:solidFill>
                  <a:srgbClr val="FFFFFF"/>
                </a:solidFill>
              </a:rPr>
              <a:pPr eaLnBrk="1" hangingPunct="1"/>
              <a:t>39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0726" name="Espace réservé de la date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8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0" y="1028700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dirty="0"/>
              <a:t>Lorsque je rencontre des PERSONNES qui utilisent DES SUBSTANCES </a:t>
            </a:r>
            <a:r>
              <a:rPr lang="fr-FR" sz="1800" dirty="0"/>
              <a:t>J’ADOPTE</a:t>
            </a:r>
            <a:r>
              <a:rPr lang="fr-FR" sz="2800" dirty="0"/>
              <a:t> UNE PRATIQUE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94" y="2533226"/>
            <a:ext cx="9163033" cy="35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3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957"/>
            <a:ext cx="4067944" cy="68023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9" y="27956"/>
            <a:ext cx="3779912" cy="69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7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976603"/>
            <a:ext cx="7197436" cy="493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4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" y="743751"/>
            <a:ext cx="8894618" cy="42941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05" y="5425201"/>
            <a:ext cx="8326587" cy="4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3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questions…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93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067" y="1131094"/>
            <a:ext cx="8840933" cy="4228883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Le repérage</a:t>
            </a:r>
          </a:p>
          <a:p>
            <a:r>
              <a:rPr lang="fr-FR" dirty="0"/>
              <a:t>L’ouverture du dialogue</a:t>
            </a:r>
          </a:p>
          <a:p>
            <a:r>
              <a:rPr lang="fr-FR" dirty="0"/>
              <a:t>La posture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i="1" dirty="0"/>
              <a:t>« Quel dispositif spécifique peut-on proposer pour la prise en charge de cette population plus particulièrement? - Partage de pratiques »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i="1" dirty="0"/>
              <a:t>« Comment amener le jeune à une prise de conscience, voir une adhésion ?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i="1" dirty="0"/>
              <a:t>Comment faire émerger chez le jeune le besoin/l'envie d'être accompagné ? »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i="1" dirty="0"/>
              <a:t>« Comment dialoguer avec l'entourage des adolescents, parents, école, copains...</a:t>
            </a:r>
          </a:p>
          <a:p>
            <a:pPr marL="0" indent="0"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676860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Microsoft Office PowerPoint</Application>
  <PresentationFormat>Affichage à l'écran (4:3)</PresentationFormat>
  <Paragraphs>206</Paragraphs>
  <Slides>39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Arial</vt:lpstr>
      <vt:lpstr>Arial Black</vt:lpstr>
      <vt:lpstr>Arial Unicode MS</vt:lpstr>
      <vt:lpstr>Calibri</vt:lpstr>
      <vt:lpstr>1_Thème Office</vt:lpstr>
      <vt:lpstr>SERVICE SANITAIRE</vt:lpstr>
      <vt:lpstr> Conduites addictives à l’adolescence  Intervenir auprès du public jeune : du repérage à la réduction des risques</vt:lpstr>
      <vt:lpstr>Construisons notre blason de la formation</vt:lpstr>
      <vt:lpstr>Lorsque je rencontre des PERSONNES qui utilisent DES SUBSTANCES J’ADOPTE UNE PRATIQUE</vt:lpstr>
      <vt:lpstr>Présentation PowerPoint</vt:lpstr>
      <vt:lpstr>Présentation PowerPoint</vt:lpstr>
      <vt:lpstr>Présentation PowerPoint</vt:lpstr>
      <vt:lpstr>Des questions…</vt:lpstr>
      <vt:lpstr> </vt:lpstr>
      <vt:lpstr>Présentation PowerPoint</vt:lpstr>
      <vt:lpstr>Préambule</vt:lpstr>
      <vt:lpstr> </vt:lpstr>
      <vt:lpstr>Un ensemble de facteurs plus ou moins déterminants</vt:lpstr>
      <vt:lpstr>Présentation PowerPoint</vt:lpstr>
      <vt:lpstr>UN PROBLÈME DE SOCIÉTÉ NÉCESSITANT  UNE RÉPONSE COORDONNÉE DE L’ENSEMBLE DE LA SOCIÉTÉ</vt:lpstr>
      <vt:lpstr>Pour ce qui est des consommations des jeunes…</vt:lpstr>
      <vt:lpstr>Les compétences psychosociales</vt:lpstr>
      <vt:lpstr>Repérer…?</vt:lpstr>
      <vt:lpstr>Un repérage…en mouvement</vt:lpstr>
      <vt:lpstr>Une pyramide des usages</vt:lpstr>
      <vt:lpstr>Dynamique des consommations</vt:lpstr>
      <vt:lpstr>Idées reçues</vt:lpstr>
      <vt:lpstr>Des messages contradictoires</vt:lpstr>
      <vt:lpstr>Présentation PowerPoint</vt:lpstr>
      <vt:lpstr>La caféine…première drogue?</vt:lpstr>
      <vt:lpstr>Eviter les clichés</vt:lpstr>
      <vt:lpstr>On dit que…</vt:lpstr>
      <vt:lpstr>On dit que…</vt:lpstr>
      <vt:lpstr>On dit que…</vt:lpstr>
      <vt:lpstr>On dit que…</vt:lpstr>
      <vt:lpstr>On dit que…</vt:lpstr>
      <vt:lpstr>On dit que…</vt:lpstr>
      <vt:lpstr>On dit que…</vt:lpstr>
      <vt:lpstr>On dit que…</vt:lpstr>
      <vt:lpstr>On dit que…</vt:lpstr>
      <vt:lpstr>On dit que…</vt:lpstr>
      <vt:lpstr>On dit que…</vt:lpstr>
      <vt:lpstr>On dit que…</vt:lpstr>
      <vt:lpstr>On dit que…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</dc:creator>
  <cp:lastModifiedBy>Nicolas Bonnet</cp:lastModifiedBy>
  <cp:revision>14</cp:revision>
  <cp:lastPrinted>2016-02-22T14:12:11Z</cp:lastPrinted>
  <dcterms:created xsi:type="dcterms:W3CDTF">2012-11-06T16:51:14Z</dcterms:created>
  <dcterms:modified xsi:type="dcterms:W3CDTF">2022-01-12T15:59:09Z</dcterms:modified>
</cp:coreProperties>
</file>