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2D4A8-CC0B-44C4-8003-359B207C9860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F4C8A-4577-4C86-8E57-00C78BF984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095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31C4-47B1-4FC0-B6A2-61DB2D00117E}" type="datetimeFigureOut">
              <a:rPr lang="fr-FR" smtClean="0"/>
              <a:t>06/05/2022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C293D-AAD0-4F53-951B-33A6F60846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06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293D-AAD0-4F53-951B-33A6F60846E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1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293D-AAD0-4F53-951B-33A6F60846E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5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293D-AAD0-4F53-951B-33A6F60846E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7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293D-AAD0-4F53-951B-33A6F60846E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55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293D-AAD0-4F53-951B-33A6F60846E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7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293D-AAD0-4F53-951B-33A6F60846E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91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293D-AAD0-4F53-951B-33A6F60846E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856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293D-AAD0-4F53-951B-33A6F60846E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338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293D-AAD0-4F53-951B-33A6F60846E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40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DB68B5A-A0D5-407B-97CD-EF0187B3F6B9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D3C5-6CA6-4B23-9125-2BA06ED9B9D5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517E-239A-4A7C-B037-BE9A979C34AA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1EBD-A11F-449A-8C01-5DDD2DD42433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35DC-8B48-4344-8FCB-F67306DB5047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D57D-FF59-45D4-A375-BF2769852A54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3A61-6D02-402E-A839-422F072EB8E4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25DE-1954-42D4-BC58-479AF425B0DC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D4EE-A9A6-4F2D-BD07-1A4719227929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AAA7-E56E-4699-8805-54D98B923014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A34A-5506-4AAB-BA15-DC66D6EAE342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D5D8-1A34-4612-BBD6-5F2AEAB17BB6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2DC7-54A6-4B0F-ABA1-E361FE997B7B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EDD4-C940-4DFD-9CD3-80EBB8AF4B9B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C9C8-E91C-431F-9681-638C10333DA6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2F0-E124-43F3-833C-582772CEBF10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39D9-EC78-4276-B7B3-EEFCBBAD16F3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>
              <a:off x="1" y="707412"/>
              <a:ext cx="12109836" cy="6150587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gray">
            <a:xfrm>
              <a:off x="0" y="1587"/>
              <a:ext cx="12192000" cy="6856413"/>
            </a:xfrm>
            <a:prstGeom prst="frame">
              <a:avLst>
                <a:gd name="adj1" fmla="val 1251"/>
              </a:avLst>
            </a:pr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28359" y="132597"/>
            <a:ext cx="11113178" cy="651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358" y="1274011"/>
            <a:ext cx="11113179" cy="5086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DEF0DD9-F52F-4CB8-BE22-87D974E42CAD}" type="datetime1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49.png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8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47.png"/><Relationship Id="rId5" Type="http://schemas.openxmlformats.org/officeDocument/2006/relationships/tags" Target="../tags/tag47.xml"/><Relationship Id="rId10" Type="http://schemas.openxmlformats.org/officeDocument/2006/relationships/image" Target="../media/image46.png"/><Relationship Id="rId4" Type="http://schemas.openxmlformats.org/officeDocument/2006/relationships/tags" Target="../tags/tag46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6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.gif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gif"/><Relationship Id="rId5" Type="http://schemas.openxmlformats.org/officeDocument/2006/relationships/tags" Target="../tags/tag5.xml"/><Relationship Id="rId15" Type="http://schemas.openxmlformats.org/officeDocument/2006/relationships/image" Target="../media/image65.png"/><Relationship Id="rId10" Type="http://schemas.openxmlformats.org/officeDocument/2006/relationships/image" Target="../media/image3.png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tags" Target="../tags/tag9.xml"/><Relationship Id="rId7" Type="http://schemas.openxmlformats.org/officeDocument/2006/relationships/image" Target="../media/image10.png"/><Relationship Id="rId12" Type="http://schemas.openxmlformats.org/officeDocument/2006/relationships/image" Target="../media/image7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gif"/><Relationship Id="rId4" Type="http://schemas.openxmlformats.org/officeDocument/2006/relationships/tags" Target="../tags/tag10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7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6.png"/><Relationship Id="rId2" Type="http://schemas.openxmlformats.org/officeDocument/2006/relationships/tags" Target="../tags/tag12.xml"/><Relationship Id="rId16" Type="http://schemas.openxmlformats.org/officeDocument/2006/relationships/image" Target="../media/image20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5.png"/><Relationship Id="rId5" Type="http://schemas.openxmlformats.org/officeDocument/2006/relationships/tags" Target="../tags/tag15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tags" Target="../tags/tag14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0.xml"/><Relationship Id="rId7" Type="http://schemas.openxmlformats.org/officeDocument/2006/relationships/image" Target="../media/image1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3.png"/><Relationship Id="rId4" Type="http://schemas.openxmlformats.org/officeDocument/2006/relationships/tags" Target="../tags/tag21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3" Type="http://schemas.openxmlformats.org/officeDocument/2006/relationships/tags" Target="../tags/tag24.xml"/><Relationship Id="rId7" Type="http://schemas.openxmlformats.org/officeDocument/2006/relationships/image" Target="../media/image24.png"/><Relationship Id="rId12" Type="http://schemas.openxmlformats.org/officeDocument/2006/relationships/image" Target="../media/image90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89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gif"/><Relationship Id="rId4" Type="http://schemas.openxmlformats.org/officeDocument/2006/relationships/tags" Target="../tags/tag25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31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30.png"/><Relationship Id="rId2" Type="http://schemas.openxmlformats.org/officeDocument/2006/relationships/tags" Target="../tags/tag27.xml"/><Relationship Id="rId16" Type="http://schemas.openxmlformats.org/officeDocument/2006/relationships/image" Target="../media/image34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29.png"/><Relationship Id="rId5" Type="http://schemas.openxmlformats.org/officeDocument/2006/relationships/tags" Target="../tags/tag30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tags" Target="../tags/tag29.xml"/><Relationship Id="rId9" Type="http://schemas.openxmlformats.org/officeDocument/2006/relationships/notesSlide" Target="../notesSlides/notesSlide6.xml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5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3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8.png"/><Relationship Id="rId5" Type="http://schemas.openxmlformats.org/officeDocument/2006/relationships/tags" Target="../tags/tag37.xml"/><Relationship Id="rId10" Type="http://schemas.openxmlformats.org/officeDocument/2006/relationships/image" Target="../media/image37.png"/><Relationship Id="rId4" Type="http://schemas.openxmlformats.org/officeDocument/2006/relationships/tags" Target="../tags/tag36.xml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40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4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3.png"/><Relationship Id="rId5" Type="http://schemas.openxmlformats.org/officeDocument/2006/relationships/tags" Target="../tags/tag42.xml"/><Relationship Id="rId10" Type="http://schemas.openxmlformats.org/officeDocument/2006/relationships/image" Target="../media/image42.png"/><Relationship Id="rId4" Type="http://schemas.openxmlformats.org/officeDocument/2006/relationships/tags" Target="../tags/tag41.xml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Exo </a:t>
            </a:r>
            <a:r>
              <a:rPr lang="fr-FR" dirty="0" smtClean="0"/>
              <a:t>3 : Flotteurs </a:t>
            </a:r>
            <a:r>
              <a:rPr lang="fr-FR" dirty="0"/>
              <a:t>couplés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Exo 3 : Flotteurs couplés</a:t>
            </a:r>
          </a:p>
        </p:txBody>
      </p:sp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7" y="1383700"/>
            <a:ext cx="6508188" cy="2165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3" y="4010687"/>
            <a:ext cx="6230858" cy="2758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4" y="4575381"/>
            <a:ext cx="6436574" cy="17386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06" y="2752846"/>
            <a:ext cx="4499812" cy="159238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7" y="1387383"/>
            <a:ext cx="4926474" cy="105295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16" y="4765551"/>
            <a:ext cx="4313903" cy="1845332"/>
          </a:xfrm>
          <a:prstGeom prst="rect">
            <a:avLst/>
          </a:prstGeom>
        </p:spPr>
      </p:pic>
      <p:cxnSp>
        <p:nvCxnSpPr>
          <p:cNvPr id="17" name="Connecteur en angle 16"/>
          <p:cNvCxnSpPr/>
          <p:nvPr/>
        </p:nvCxnSpPr>
        <p:spPr>
          <a:xfrm rot="16200000" flipH="1">
            <a:off x="3867566" y="3586961"/>
            <a:ext cx="5259791" cy="772151"/>
          </a:xfrm>
          <a:prstGeom prst="bentConnector3">
            <a:avLst>
              <a:gd name="adj1" fmla="val 31859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87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Exo 3 : Flotteurs couplés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6145899" y="1321174"/>
            <a:ext cx="0" cy="5377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03" y="1382928"/>
            <a:ext cx="5478095" cy="1141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5" y="1280352"/>
            <a:ext cx="5475048" cy="265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9" name="Image 38" descr="http://www.sciences.univ-nantes.fr/sites/jacques_charrier/sp/tdl/flotteurs/image342.gif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51" y="3691514"/>
            <a:ext cx="2486025" cy="2628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roupe 29"/>
          <p:cNvGrpSpPr/>
          <p:nvPr/>
        </p:nvGrpSpPr>
        <p:grpSpPr>
          <a:xfrm>
            <a:off x="226278" y="3936354"/>
            <a:ext cx="3018121" cy="2719608"/>
            <a:chOff x="7358121" y="2843774"/>
            <a:chExt cx="3018121" cy="2719608"/>
          </a:xfrm>
        </p:grpSpPr>
        <p:pic>
          <p:nvPicPr>
            <p:cNvPr id="45" name="Image 44" descr="http://www.sciences.univ-nantes.fr/sites/jacques_charrier/sp/tdl/flotteurs/image341.gif"/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3646" y="2843774"/>
              <a:ext cx="2047875" cy="21431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Connecteur droit avec flèche 9"/>
            <p:cNvCxnSpPr/>
            <p:nvPr/>
          </p:nvCxnSpPr>
          <p:spPr>
            <a:xfrm flipV="1">
              <a:off x="8041064" y="5090474"/>
              <a:ext cx="18382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 flipH="1" flipV="1">
              <a:off x="10026980" y="3017240"/>
              <a:ext cx="0" cy="150396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 flipH="1" flipV="1">
              <a:off x="8160080" y="3769220"/>
              <a:ext cx="0" cy="7519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>
              <a:off x="9064485" y="4607874"/>
              <a:ext cx="52401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H="1">
              <a:off x="7762405" y="4145210"/>
              <a:ext cx="810095" cy="107536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8772625" y="519405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</a:t>
              </a:r>
              <a:endParaRPr lang="fr-FR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9189275" y="4565622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</a:t>
              </a:r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ZoneTexte 52"/>
                <p:cNvSpPr txBox="1"/>
                <p:nvPr/>
              </p:nvSpPr>
              <p:spPr>
                <a:xfrm>
                  <a:off x="7593783" y="3960544"/>
                  <a:ext cx="484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3" name="ZoneTexte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3783" y="3960544"/>
                  <a:ext cx="48436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ZoneTexte 53"/>
                <p:cNvSpPr txBox="1"/>
                <p:nvPr/>
              </p:nvSpPr>
              <p:spPr>
                <a:xfrm>
                  <a:off x="9995240" y="3581833"/>
                  <a:ext cx="381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4" name="ZoneTexte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5240" y="3581833"/>
                  <a:ext cx="381002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ZoneTexte 54"/>
                <p:cNvSpPr txBox="1"/>
                <p:nvPr/>
              </p:nvSpPr>
              <p:spPr>
                <a:xfrm>
                  <a:off x="7358121" y="5148462"/>
                  <a:ext cx="3810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5" name="ZoneTexte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8121" y="5148462"/>
                  <a:ext cx="381002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7" name="Image 6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45" y="2920333"/>
            <a:ext cx="3702858" cy="1394285"/>
          </a:xfrm>
          <a:prstGeom prst="rect">
            <a:avLst/>
          </a:prstGeom>
        </p:spPr>
      </p:pic>
      <p:grpSp>
        <p:nvGrpSpPr>
          <p:cNvPr id="59" name="Groupe 58"/>
          <p:cNvGrpSpPr/>
          <p:nvPr/>
        </p:nvGrpSpPr>
        <p:grpSpPr>
          <a:xfrm>
            <a:off x="7903646" y="4256690"/>
            <a:ext cx="2726857" cy="507005"/>
            <a:chOff x="7903646" y="3994666"/>
            <a:chExt cx="2726857" cy="507005"/>
          </a:xfrm>
        </p:grpSpPr>
        <p:sp>
          <p:nvSpPr>
            <p:cNvPr id="57" name="Accolade fermante 56"/>
            <p:cNvSpPr/>
            <p:nvPr/>
          </p:nvSpPr>
          <p:spPr>
            <a:xfrm rot="5400000">
              <a:off x="8037901" y="3860411"/>
              <a:ext cx="193669" cy="46218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8" name="Image 5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836" y="4320338"/>
              <a:ext cx="2602667" cy="181333"/>
            </a:xfrm>
            <a:prstGeom prst="rect">
              <a:avLst/>
            </a:prstGeom>
          </p:spPr>
        </p:pic>
      </p:grpSp>
      <p:grpSp>
        <p:nvGrpSpPr>
          <p:cNvPr id="66" name="Groupe 65"/>
          <p:cNvGrpSpPr/>
          <p:nvPr/>
        </p:nvGrpSpPr>
        <p:grpSpPr>
          <a:xfrm>
            <a:off x="8309741" y="3346186"/>
            <a:ext cx="2320762" cy="535452"/>
            <a:chOff x="8309741" y="3080875"/>
            <a:chExt cx="2320762" cy="535452"/>
          </a:xfrm>
        </p:grpSpPr>
        <p:sp>
          <p:nvSpPr>
            <p:cNvPr id="62" name="Accolade fermante 61"/>
            <p:cNvSpPr/>
            <p:nvPr/>
          </p:nvSpPr>
          <p:spPr>
            <a:xfrm rot="16200000" flipV="1">
              <a:off x="8945812" y="3075239"/>
              <a:ext cx="267450" cy="814726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5" name="Image 6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741" y="3080875"/>
              <a:ext cx="2320762" cy="225523"/>
            </a:xfrm>
            <a:prstGeom prst="rect">
              <a:avLst/>
            </a:prstGeom>
          </p:spPr>
        </p:pic>
      </p:grpSp>
      <p:pic>
        <p:nvPicPr>
          <p:cNvPr id="69" name="Image 6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45" y="5217995"/>
            <a:ext cx="3390477" cy="7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9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Exo 3 : Flotteurs couplés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6145899" y="1321174"/>
            <a:ext cx="0" cy="5377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Imag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0" y="1313255"/>
            <a:ext cx="5956569" cy="5136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58" y="4961397"/>
            <a:ext cx="4681146" cy="796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84" y="1321174"/>
            <a:ext cx="5743237" cy="559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0" name="Groupe 19"/>
          <p:cNvGrpSpPr>
            <a:grpSpLocks noChangeAspect="1"/>
          </p:cNvGrpSpPr>
          <p:nvPr/>
        </p:nvGrpSpPr>
        <p:grpSpPr>
          <a:xfrm>
            <a:off x="6135268" y="1880413"/>
            <a:ext cx="2258362" cy="2470776"/>
            <a:chOff x="6509840" y="1995907"/>
            <a:chExt cx="2766744" cy="3026975"/>
          </a:xfrm>
        </p:grpSpPr>
        <p:pic>
          <p:nvPicPr>
            <p:cNvPr id="21" name="Image 20" descr="http://www.sciences.univ-nantes.fr/sites/jacques_charrier/sp/tdl/flotteurs/image342.gif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0559" y="1995907"/>
              <a:ext cx="2486025" cy="2628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" name="Connecteur droit 21"/>
            <p:cNvCxnSpPr/>
            <p:nvPr/>
          </p:nvCxnSpPr>
          <p:spPr>
            <a:xfrm>
              <a:off x="7467599" y="2632187"/>
              <a:ext cx="472611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orme libre 22"/>
            <p:cNvSpPr/>
            <p:nvPr/>
          </p:nvSpPr>
          <p:spPr>
            <a:xfrm>
              <a:off x="7200900" y="3362325"/>
              <a:ext cx="1825625" cy="82550"/>
            </a:xfrm>
            <a:custGeom>
              <a:avLst/>
              <a:gdLst>
                <a:gd name="connsiteX0" fmla="*/ 0 w 1825625"/>
                <a:gd name="connsiteY0" fmla="*/ 3175 h 82550"/>
                <a:gd name="connsiteX1" fmla="*/ 3175 w 1825625"/>
                <a:gd name="connsiteY1" fmla="*/ 73025 h 82550"/>
                <a:gd name="connsiteX2" fmla="*/ 257175 w 1825625"/>
                <a:gd name="connsiteY2" fmla="*/ 79375 h 82550"/>
                <a:gd name="connsiteX3" fmla="*/ 260350 w 1825625"/>
                <a:gd name="connsiteY3" fmla="*/ 3175 h 82550"/>
                <a:gd name="connsiteX4" fmla="*/ 730250 w 1825625"/>
                <a:gd name="connsiteY4" fmla="*/ 9525 h 82550"/>
                <a:gd name="connsiteX5" fmla="*/ 733425 w 1825625"/>
                <a:gd name="connsiteY5" fmla="*/ 82550 h 82550"/>
                <a:gd name="connsiteX6" fmla="*/ 1073150 w 1825625"/>
                <a:gd name="connsiteY6" fmla="*/ 79375 h 82550"/>
                <a:gd name="connsiteX7" fmla="*/ 1073150 w 1825625"/>
                <a:gd name="connsiteY7" fmla="*/ 3175 h 82550"/>
                <a:gd name="connsiteX8" fmla="*/ 1536700 w 1825625"/>
                <a:gd name="connsiteY8" fmla="*/ 3175 h 82550"/>
                <a:gd name="connsiteX9" fmla="*/ 1543050 w 1825625"/>
                <a:gd name="connsiteY9" fmla="*/ 79375 h 82550"/>
                <a:gd name="connsiteX10" fmla="*/ 1825625 w 1825625"/>
                <a:gd name="connsiteY10" fmla="*/ 79375 h 82550"/>
                <a:gd name="connsiteX11" fmla="*/ 1822450 w 1825625"/>
                <a:gd name="connsiteY11" fmla="*/ 0 h 82550"/>
                <a:gd name="connsiteX12" fmla="*/ 0 w 1825625"/>
                <a:gd name="connsiteY12" fmla="*/ 3175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5625" h="82550">
                  <a:moveTo>
                    <a:pt x="0" y="3175"/>
                  </a:moveTo>
                  <a:lnTo>
                    <a:pt x="3175" y="73025"/>
                  </a:lnTo>
                  <a:lnTo>
                    <a:pt x="257175" y="79375"/>
                  </a:lnTo>
                  <a:lnTo>
                    <a:pt x="260350" y="3175"/>
                  </a:lnTo>
                  <a:lnTo>
                    <a:pt x="730250" y="9525"/>
                  </a:lnTo>
                  <a:lnTo>
                    <a:pt x="733425" y="82550"/>
                  </a:lnTo>
                  <a:lnTo>
                    <a:pt x="1073150" y="79375"/>
                  </a:lnTo>
                  <a:lnTo>
                    <a:pt x="1073150" y="3175"/>
                  </a:lnTo>
                  <a:lnTo>
                    <a:pt x="1536700" y="3175"/>
                  </a:lnTo>
                  <a:lnTo>
                    <a:pt x="1543050" y="79375"/>
                  </a:lnTo>
                  <a:lnTo>
                    <a:pt x="1825625" y="79375"/>
                  </a:lnTo>
                  <a:lnTo>
                    <a:pt x="1822450" y="0"/>
                  </a:lnTo>
                  <a:lnTo>
                    <a:pt x="0" y="317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61249" y="3939257"/>
              <a:ext cx="472611" cy="146831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avec flèche 26"/>
            <p:cNvCxnSpPr/>
            <p:nvPr/>
          </p:nvCxnSpPr>
          <p:spPr>
            <a:xfrm flipH="1">
              <a:off x="7077396" y="3990801"/>
              <a:ext cx="494213" cy="66052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Texte 29"/>
                <p:cNvSpPr txBox="1"/>
                <p:nvPr/>
              </p:nvSpPr>
              <p:spPr>
                <a:xfrm>
                  <a:off x="6509840" y="3922958"/>
                  <a:ext cx="464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0" name="ZoneText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840" y="3922958"/>
                  <a:ext cx="464423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24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Connecteur droit avec flèche 30"/>
            <p:cNvCxnSpPr/>
            <p:nvPr/>
          </p:nvCxnSpPr>
          <p:spPr>
            <a:xfrm flipH="1">
              <a:off x="6936160" y="3414277"/>
              <a:ext cx="315234" cy="52498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6699106" y="4653550"/>
                  <a:ext cx="4697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9106" y="4653550"/>
                  <a:ext cx="46974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24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73" y="3294620"/>
            <a:ext cx="3868953" cy="12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Exo 3 : Flotteurs couplés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5828399" y="1321174"/>
            <a:ext cx="0" cy="5377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5" y="1451475"/>
            <a:ext cx="5275427" cy="80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5" y="2559356"/>
            <a:ext cx="3968002" cy="9767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7" y="3779202"/>
            <a:ext cx="5209907" cy="15375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6" y="5559807"/>
            <a:ext cx="4062478" cy="796952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84" y="1321174"/>
            <a:ext cx="5400379" cy="1555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84" y="3158811"/>
            <a:ext cx="5002670" cy="183923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03" y="5296469"/>
            <a:ext cx="4245336" cy="60800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6160615" y="6144128"/>
            <a:ext cx="5383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ym typeface="Wingdings" panose="05000000000000000000" pitchFamily="2" charset="2"/>
              </a:rPr>
              <a:t>Oscillateur Harmonique 1D (non amorti)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9405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Exo 3 : Flotteurs couplés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5828399" y="1321174"/>
            <a:ext cx="0" cy="5377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4" y="1321174"/>
            <a:ext cx="5400379" cy="1555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6" y="3123123"/>
            <a:ext cx="5499434" cy="19992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1" y="5330014"/>
            <a:ext cx="5677720" cy="60800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12070" y="5991728"/>
            <a:ext cx="4839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ym typeface="Wingdings" panose="05000000000000000000" pitchFamily="2" charset="2"/>
              </a:rPr>
              <a:t>Oscillateur Harmonique 1D (amorti)</a:t>
            </a:r>
            <a:endParaRPr lang="fr-FR" sz="2000" b="1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09" y="2473251"/>
            <a:ext cx="4006094" cy="28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Exo 3 : Flotteurs couplés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6145899" y="1321174"/>
            <a:ext cx="0" cy="5377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5" y="1421159"/>
            <a:ext cx="5705139" cy="4391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6" name="Imag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37" y="5292643"/>
            <a:ext cx="5555811" cy="7969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85" y="1321174"/>
            <a:ext cx="5260189" cy="559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Groupe 5"/>
          <p:cNvGrpSpPr/>
          <p:nvPr/>
        </p:nvGrpSpPr>
        <p:grpSpPr>
          <a:xfrm>
            <a:off x="6145899" y="1880413"/>
            <a:ext cx="2258362" cy="2470776"/>
            <a:chOff x="6135268" y="1880413"/>
            <a:chExt cx="2258362" cy="2470776"/>
          </a:xfrm>
        </p:grpSpPr>
        <p:grpSp>
          <p:nvGrpSpPr>
            <p:cNvPr id="14" name="Groupe 13"/>
            <p:cNvGrpSpPr>
              <a:grpSpLocks noChangeAspect="1"/>
            </p:cNvGrpSpPr>
            <p:nvPr/>
          </p:nvGrpSpPr>
          <p:grpSpPr>
            <a:xfrm>
              <a:off x="6135268" y="1880413"/>
              <a:ext cx="2258362" cy="2470776"/>
              <a:chOff x="6509840" y="1995907"/>
              <a:chExt cx="2766744" cy="3026975"/>
            </a:xfrm>
          </p:grpSpPr>
          <p:pic>
            <p:nvPicPr>
              <p:cNvPr id="15" name="Image 14" descr="http://www.sciences.univ-nantes.fr/sites/jacques_charrier/sp/tdl/flotteurs/image342.gif"/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0559" y="1995907"/>
                <a:ext cx="2486025" cy="26289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6" name="Connecteur droit 15"/>
              <p:cNvCxnSpPr/>
              <p:nvPr/>
            </p:nvCxnSpPr>
            <p:spPr>
              <a:xfrm>
                <a:off x="7467599" y="2632187"/>
                <a:ext cx="472611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orme libre 16"/>
              <p:cNvSpPr/>
              <p:nvPr/>
            </p:nvSpPr>
            <p:spPr>
              <a:xfrm>
                <a:off x="7200900" y="3362325"/>
                <a:ext cx="1825625" cy="82550"/>
              </a:xfrm>
              <a:custGeom>
                <a:avLst/>
                <a:gdLst>
                  <a:gd name="connsiteX0" fmla="*/ 0 w 1825625"/>
                  <a:gd name="connsiteY0" fmla="*/ 3175 h 82550"/>
                  <a:gd name="connsiteX1" fmla="*/ 3175 w 1825625"/>
                  <a:gd name="connsiteY1" fmla="*/ 73025 h 82550"/>
                  <a:gd name="connsiteX2" fmla="*/ 257175 w 1825625"/>
                  <a:gd name="connsiteY2" fmla="*/ 79375 h 82550"/>
                  <a:gd name="connsiteX3" fmla="*/ 260350 w 1825625"/>
                  <a:gd name="connsiteY3" fmla="*/ 3175 h 82550"/>
                  <a:gd name="connsiteX4" fmla="*/ 730250 w 1825625"/>
                  <a:gd name="connsiteY4" fmla="*/ 9525 h 82550"/>
                  <a:gd name="connsiteX5" fmla="*/ 733425 w 1825625"/>
                  <a:gd name="connsiteY5" fmla="*/ 82550 h 82550"/>
                  <a:gd name="connsiteX6" fmla="*/ 1073150 w 1825625"/>
                  <a:gd name="connsiteY6" fmla="*/ 79375 h 82550"/>
                  <a:gd name="connsiteX7" fmla="*/ 1073150 w 1825625"/>
                  <a:gd name="connsiteY7" fmla="*/ 3175 h 82550"/>
                  <a:gd name="connsiteX8" fmla="*/ 1536700 w 1825625"/>
                  <a:gd name="connsiteY8" fmla="*/ 3175 h 82550"/>
                  <a:gd name="connsiteX9" fmla="*/ 1543050 w 1825625"/>
                  <a:gd name="connsiteY9" fmla="*/ 79375 h 82550"/>
                  <a:gd name="connsiteX10" fmla="*/ 1825625 w 1825625"/>
                  <a:gd name="connsiteY10" fmla="*/ 79375 h 82550"/>
                  <a:gd name="connsiteX11" fmla="*/ 1822450 w 1825625"/>
                  <a:gd name="connsiteY11" fmla="*/ 0 h 82550"/>
                  <a:gd name="connsiteX12" fmla="*/ 0 w 1825625"/>
                  <a:gd name="connsiteY12" fmla="*/ 3175 h 8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5625" h="82550">
                    <a:moveTo>
                      <a:pt x="0" y="3175"/>
                    </a:moveTo>
                    <a:lnTo>
                      <a:pt x="3175" y="73025"/>
                    </a:lnTo>
                    <a:lnTo>
                      <a:pt x="257175" y="79375"/>
                    </a:lnTo>
                    <a:lnTo>
                      <a:pt x="260350" y="3175"/>
                    </a:lnTo>
                    <a:lnTo>
                      <a:pt x="730250" y="9525"/>
                    </a:lnTo>
                    <a:lnTo>
                      <a:pt x="733425" y="82550"/>
                    </a:lnTo>
                    <a:lnTo>
                      <a:pt x="1073150" y="79375"/>
                    </a:lnTo>
                    <a:lnTo>
                      <a:pt x="1073150" y="3175"/>
                    </a:lnTo>
                    <a:lnTo>
                      <a:pt x="1536700" y="3175"/>
                    </a:lnTo>
                    <a:lnTo>
                      <a:pt x="1543050" y="79375"/>
                    </a:lnTo>
                    <a:lnTo>
                      <a:pt x="1825625" y="79375"/>
                    </a:lnTo>
                    <a:lnTo>
                      <a:pt x="1822450" y="0"/>
                    </a:lnTo>
                    <a:lnTo>
                      <a:pt x="0" y="3175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461249" y="3939257"/>
                <a:ext cx="472611" cy="146831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0" name="Connecteur droit avec flèche 19"/>
              <p:cNvCxnSpPr/>
              <p:nvPr/>
            </p:nvCxnSpPr>
            <p:spPr>
              <a:xfrm flipH="1">
                <a:off x="7077396" y="3990801"/>
                <a:ext cx="494213" cy="6605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ZoneTexte 20"/>
                  <p:cNvSpPr txBox="1"/>
                  <p:nvPr/>
                </p:nvSpPr>
                <p:spPr>
                  <a:xfrm>
                    <a:off x="6509840" y="3922958"/>
                    <a:ext cx="46442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1" name="ZoneTexte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9840" y="3922958"/>
                    <a:ext cx="464423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24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Connecteur droit avec flèche 21"/>
              <p:cNvCxnSpPr/>
              <p:nvPr/>
            </p:nvCxnSpPr>
            <p:spPr>
              <a:xfrm flipH="1">
                <a:off x="6936160" y="3414277"/>
                <a:ext cx="315234" cy="52498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ZoneTexte 22"/>
                  <p:cNvSpPr txBox="1"/>
                  <p:nvPr/>
                </p:nvSpPr>
                <p:spPr>
                  <a:xfrm>
                    <a:off x="6699106" y="4653550"/>
                    <a:ext cx="4697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3" name="ZoneTexte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9106" y="4653550"/>
                    <a:ext cx="469744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24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" name="Rectangle 23"/>
            <p:cNvSpPr/>
            <p:nvPr/>
          </p:nvSpPr>
          <p:spPr>
            <a:xfrm>
              <a:off x="7577876" y="3588892"/>
              <a:ext cx="385770" cy="70221"/>
            </a:xfrm>
            <a:prstGeom prst="rect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H="1">
              <a:off x="6610407" y="3639323"/>
              <a:ext cx="1067030" cy="40858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04" y="3586528"/>
            <a:ext cx="3868953" cy="12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Exo 3 : Flotteurs couplés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6413866" y="1224559"/>
            <a:ext cx="0" cy="5377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0" y="1224559"/>
            <a:ext cx="5510093" cy="1153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3" y="2522028"/>
            <a:ext cx="4114289" cy="73447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76" y="1887722"/>
            <a:ext cx="5132194" cy="173409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76" y="4348184"/>
            <a:ext cx="4960004" cy="136380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" y="3296104"/>
            <a:ext cx="5920004" cy="106209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2" y="4466569"/>
            <a:ext cx="5369907" cy="608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4" y="5182939"/>
            <a:ext cx="5369908" cy="113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Exo 3 : Flotteurs couplés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5828399" y="1321174"/>
            <a:ext cx="0" cy="5377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3" y="1321174"/>
            <a:ext cx="5243426" cy="544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3" y="2313658"/>
            <a:ext cx="4961526" cy="13013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2" y="3777510"/>
            <a:ext cx="3155812" cy="9462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2" y="5037174"/>
            <a:ext cx="3590097" cy="12129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62" y="3037701"/>
            <a:ext cx="3230478" cy="10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1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Exo 3 : Flotteurs couplés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5828399" y="1321174"/>
            <a:ext cx="0" cy="537736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DLMP - systèmes Oscillant TD4 - 31/03/2020</a:t>
            </a:r>
            <a:endParaRPr lang="en-US" dirty="0"/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3" y="1321175"/>
            <a:ext cx="5266284" cy="559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3" y="2313656"/>
            <a:ext cx="3593144" cy="11504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2" y="3777510"/>
            <a:ext cx="3849146" cy="12129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0" y="5220293"/>
            <a:ext cx="3187811" cy="94171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81" y="3406427"/>
            <a:ext cx="5404956" cy="12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1.6797"/>
  <p:tag name="ORIGINALWIDTH" val="2695.913"/>
  <p:tag name="OUTPUTDPI" val="1200"/>
  <p:tag name="LATEXADDIN" val="\documentclass{article}&#10;\usepackage{amsmath}&#10;\usepackage[a4paper, total={3in, 8in}]{geometry}&#10;\pagestyle{empty}&#10;\begin{document}&#10;&#10;\noindent&#10;1. En appliquant le théorème d’Archimède, et connaissant la condition d’équilibre, déterminer la masse $m$ de chaque flotteur. On notera $\rho$ la masse volumique du matériau constituant les flotteurs.&#10;&#10;\end{document}"/>
  <p:tag name="IGUANATEXSIZE" val="20"/>
  <p:tag name="IGUANATEXCURSOR" val="283"/>
  <p:tag name="TRANSPARENCY" val="Vrai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.6723"/>
  <p:tag name="ORIGINALWIDTH" val="1904.012"/>
  <p:tag name="OUTPUTDPI" val="1200"/>
  <p:tag name="LATEXADDIN" val="\documentclass{article}&#10;\usepackage{amsmath}&#10;\usepackage[a4paper, total={2in, 8in}]{geometry}&#10;\pagestyle{empty}&#10;\begin{document}&#10;&#10;\noindent&#10;Le volume d'eau est constant, donc~:\\&#10;$$\begin{cases}&#10;&amp;V_1(t) = -\left(Sz(t) - 2 sz(t)\right)\\&#10;= &amp;V_2(t) = sz_1(t)&#10;\end{cases}$$&#10;&#10;&#10;\end{document}"/>
  <p:tag name="IGUANATEXSIZE" val="20"/>
  <p:tag name="IGUANATEXCURSOR" val="175"/>
  <p:tag name="TRANSPARENCY" val="Vrai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4.4507"/>
  <p:tag name="ORIGINALWIDTH" val="2596.176"/>
  <p:tag name="OUTPUTDPI" val="1200"/>
  <p:tag name="LATEXADDIN" val="\documentclass{article}&#10;\usepackage{amsmath}&#10;\usepackage[a4paper, total={3in, 8in}]{geometry}&#10;\pagestyle{empty}&#10;\begin{document}&#10;&#10;\noindent&#10;\renewcommand{\theenumi}{\alph{enumi})}&#10;\begin{enumerate}&#10; \setcounter{enumi}{1}&#10; \item En déduire la longueur de la partie immergée du flotteur et écrire finalement la poussée d’Archimède sur ce flotteur.&#10;\end{enumerate}&#10;&#10;\end{document}"/>
  <p:tag name="IGUANATEXSIZE" val="20"/>
  <p:tag name="IGUANATEXCURSOR" val="219"/>
  <p:tag name="TRANSPARENCY" val="Vrai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0.6899"/>
  <p:tag name="ORIGINALWIDTH" val="1952.756"/>
  <p:tag name="OUTPUTDPI" val="1200"/>
  <p:tag name="LATEXADDIN" val="\documentclass{article}&#10;\usepackage{amsmath}&#10;\usepackage[a4paper, total={2.6in, 8in}]{geometry}&#10;\pagestyle{empty}&#10;\begin{document}&#10;&#10;\noindent&#10;Soit :&#10;$$L_{imm.}(t) = \frac{h}{2}-\left(z_1(t) - z(t)\right)$$&#10;&#10;&#10;\end{document}"/>
  <p:tag name="IGUANATEXSIZE" val="20"/>
  <p:tag name="IGUANATEXCURSOR" val="196"/>
  <p:tag name="TRANSPARENCY" val="Vrai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6.6555"/>
  <p:tag name="ORIGINALWIDTH" val="2563.929"/>
  <p:tag name="OUTPUTDPI" val="1200"/>
  <p:tag name="LATEXADDIN" val="\documentclass{article}&#10;\usepackage{amsmath}&#10;\usepackage[a4paper, total={2.6in, 8in}]{geometry}&#10;\pagestyle{empty}&#10;\begin{document}&#10;&#10;\noindent&#10;Alors :&#10;\begin{align*}&#10;\overrightarrow{\Pi} + \overrightarrow{P}   &amp;= \overrightarrow{\Pi_T} = \left(L_{imm.}s\rho_{eau} - m\right)g\ \overrightarrow{u_z}\\&#10;\overrightarrow{\Pi_T} &amp;= \left(\left[\frac{h}{2}-z_1(t) + z(t)\right]s\rho_{eau} - m\right)g\ \overrightarrow{u_z}&#10;\end{align*}&#10;&#10;&#10;&#10;\end{document}"/>
  <p:tag name="IGUANATEXSIZE" val="20"/>
  <p:tag name="IGUANATEXCURSOR" val="380"/>
  <p:tag name="TRANSPARENCY" val="Vrai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2.201"/>
  <p:tag name="ORIGINALWIDTH" val="1999.25"/>
  <p:tag name="OUTPUTDPI" val="1200"/>
  <p:tag name="LATEXADDIN" val="\documentclass{article}&#10;\usepackage{amsmath}&#10;\usepackage[a4paper, total={2.6in, 8in}]{geometry}&#10;\pagestyle{empty}&#10;\begin{document}&#10;&#10;\noindent&#10;donc :&#10;$$\overrightarrow{\Pi_T} = \left[\left(z(t)-z_1(t)\right)s\rho_{eau}\right]g\ \overrightarrow{u_z}$$&#10;&#10;&#10;\end{document}"/>
  <p:tag name="IGUANATEXSIZE" val="20"/>
  <p:tag name="IGUANATEXCURSOR" val="217"/>
  <p:tag name="TRANSPARENCY" val="Vrai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65.6542"/>
  <p:tag name="ORIGINALWIDTH" val="2657.668"/>
  <p:tag name="OUTPUTDPI" val="1200"/>
  <p:tag name="LATEXADDIN" val="\documentclass{article}&#10;\usepackage{amsmath}&#10;\usepackage[a4paper, total={3in, 8in}]{geometry}&#10;\pagestyle{empty}&#10;\begin{document}&#10;&#10;\noindent&#10;\renewcommand{\theenumi}{\alph{enumi})}&#10;\begin{enumerate}&#10; \setcounter{enumi}{2}&#10; \item Établir alors l’équation différentielle du mouvement du flotteur. Que reconnait-on~? Comment modifier l’équation du mouvement si on considère de plus une force de frottement visqueux sur le cylindre (de type $\overrightarrow{F} = -\alpha\overrightarrow{v}$)~?&#10;\end{enumerate}&#10;&#10;\end{document}"/>
  <p:tag name="IGUANATEXSIZE" val="20"/>
  <p:tag name="IGUANATEXCURSOR" val="459"/>
  <p:tag name="TRANSPARENCY" val="Vrai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5.1368"/>
  <p:tag name="ORIGINALWIDTH" val="2461.942"/>
  <p:tag name="OUTPUTDPI" val="1200"/>
  <p:tag name="LATEXADDIN" val="\documentclass{article}&#10;\usepackage{amsmath}&#10;\usepackage[a4paper, total={2.6in, 8in}]{geometry}&#10;\pagestyle{empty}&#10;\begin{document}&#10;&#10;\noindent&#10;Selon le principe fondamental de la dynamique (sur $\overrightarrow{u_z}$)~:&#10;\begin{align*}&#10; m\ddot{z_1}(t) &amp;= \left(z(t) - z_1(t)\right)sg\rho_{eau}\\&#10; &amp;= \left(-\frac{s}{S-2s}z_1(t) - z_1(t)\right)sg\rho_{eau}&#10;\end{align*}&#10;&#10;&#10;\end{document}"/>
  <p:tag name="IGUANATEXSIZE" val="20"/>
  <p:tag name="IGUANATEXCURSOR" val="353"/>
  <p:tag name="TRANSPARENCY" val="Vrai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2089.239"/>
  <p:tag name="OUTPUTDPI" val="1200"/>
  <p:tag name="LATEXADDIN" val="\documentclass{article}&#10;\usepackage{amsmath}&#10;\usepackage[a4paper, total={2.6in, 8in}]{geometry}&#10;\pagestyle{empty}&#10;\begin{document}&#10;&#10;\noindent&#10;$$\ddot{z_1}(t) + \frac{sg\rho_{eau}}{m}\left(1+\frac{s}{S-2s}\right)z_1(t) = 0$$&#10;&#10;&#10;\end{document}"/>
  <p:tag name="IGUANATEXSIZE" val="20"/>
  <p:tag name="IGUANATEXCURSOR" val="178"/>
  <p:tag name="TRANSPARENCY" val="Vrai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65.6542"/>
  <p:tag name="ORIGINALWIDTH" val="2657.668"/>
  <p:tag name="OUTPUTDPI" val="1200"/>
  <p:tag name="LATEXADDIN" val="\documentclass{article}&#10;\usepackage{amsmath}&#10;\usepackage[a4paper, total={3in, 8in}]{geometry}&#10;\pagestyle{empty}&#10;\begin{document}&#10;&#10;\noindent&#10;\renewcommand{\theenumi}{\alph{enumi})}&#10;\begin{enumerate}&#10; \setcounter{enumi}{2}&#10; \item Établir alors l’équation différentielle du mouvement du flotteur. Que reconnait-on~? Comment modifier l’équation du mouvement si on considère de plus une force de frottement visqueux sur le cylindre (de type $\overrightarrow{F} = -\alpha\overrightarrow{v}$)~?&#10;\end{enumerate}&#10;&#10;\end{document}"/>
  <p:tag name="IGUANATEXSIZE" val="20"/>
  <p:tag name="IGUANATEXCURSOR" val="459"/>
  <p:tag name="TRANSPARENCY" val="Vrai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83.877"/>
  <p:tag name="ORIGINALWIDTH" val="2706.412"/>
  <p:tag name="OUTPUTDPI" val="1200"/>
  <p:tag name="LATEXADDIN" val="\documentclass{article}&#10;\usepackage{amsmath}&#10;\usepackage[a4paper, total={2.6in, 8in}]{geometry}&#10;\pagestyle{empty}&#10;\begin{document}&#10;&#10;\noindent&#10;Avec $\overrightarrow{F}$ en plus, le principe fondamental de la dynamique donne~:&#10;\begin{align*}&#10; m\ddot{z_1}(t) &amp;= \left(z(t) - z_1(t)\right)sg\rho_{eau} + \overrightarrow{F}\\&#10; &amp;= \left(-\frac{s}{S-2s}z_1(t) - z_1(t)\right)sg\rho_{eau} - \alpha \dot{z_1}(t)&#10;\end{align*}&#10;&#10;&#10;\end{document}"/>
  <p:tag name="IGUANATEXSIZE" val="20"/>
  <p:tag name="IGUANATEXCURSOR" val="380"/>
  <p:tag name="TRANSPARENCY" val="Vrai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7.087"/>
  <p:tag name="ORIGINALWIDTH" val="2694.413"/>
  <p:tag name="OUTPUTDPI" val="1200"/>
  <p:tag name="LATEXADDIN" val="\documentclass{article}&#10;\usepackage{amsmath}&#10;\usepackage[a4paper, total={3in, 8in}]{geometry}&#10;\pagestyle{empty}&#10;\begin{document}&#10;&#10;\noindent&#10;Deux flotteurs cylindriques identiques de section $s$ et de hauteur $h$ peuvent osciller dans une cuve cylindrique de section $S$ remplie d’eau. On admet que la surface de l’eau reste horizontale et lisse (pas de vagues~!). On suppose qu’au repos les tubes sont immergés à mi-hauteur (hauteur immergée = $h_0 = \frac{h}{2}$). On choisit l’origine de l’axe $Oz$ comme le niveau de la surface de l’eau quand les flotteurs sont au repos.&#10;&#10;\end{document}"/>
  <p:tag name="IGUANATEXSIZE" val="20"/>
  <p:tag name="IGUANATEXCURSOR" val="193"/>
  <p:tag name="TRANSPARENCY" val="Vrai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2794.151"/>
  <p:tag name="OUTPUTDPI" val="1200"/>
  <p:tag name="LATEXADDIN" val="\documentclass{article}&#10;\usepackage{amsmath}&#10;\usepackage[a4paper, total={2.6in, 8in}]{geometry}&#10;\pagestyle{empty}&#10;\begin{document}&#10;&#10;\noindent&#10;$$\implies \ddot{z_1}(t) + \frac{\alpha}{m}\dot{z_1}(t) + \frac{sg\rho_{eau}}{m}\left(1+\frac{s}{S-2s}\right)z_1(t) = 0$$&#10;&#10;&#10;\end{document}"/>
  <p:tag name="IGUANATEXSIZE" val="20"/>
  <p:tag name="IGUANATEXCURSOR" val="218"/>
  <p:tag name="TRANSPARENCY" val="Vrai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5.572"/>
  <p:tag name="ORIGINALWIDTH" val="1971.504"/>
  <p:tag name="OUTPUTDPI" val="1200"/>
  <p:tag name="LATEXADDIN" val="\documentclass{article}&#10;\usepackage{amsmath}&#10;\usepackage[a4paper, total={2.6in, 8in}]{geometry}&#10;\pagestyle{empty}&#10;\begin{document}&#10;&#10;\noindent&#10;On a :&#10;$$\ddot{z_1}(t) + 2\lambda\dot{z_1}(t) + \omega_0^2 z_1(t) = 0$$&#10;avec : &#10;\begin{align*}&#10;\omega_0  &amp;= \sqrt{\frac{sg\rho_{eau}}{m}\left(1+\frac{s}{S-2s}\right)}\\&#10;\lambda &amp;= \frac{\alpha}{2m}&#10;\end{align*}&#10;&#10;&#10;\end{document}"/>
  <p:tag name="IGUANATEXSIZE" val="20"/>
  <p:tag name="IGUANATEXCURSOR" val="274"/>
  <p:tag name="TRANSPARENCY" val="Vrai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61.23"/>
  <p:tag name="ORIGINALWIDTH" val="2807.649"/>
  <p:tag name="OUTPUTDPI" val="1200"/>
  <p:tag name="LATEXADDIN" val="\documentclass{article}&#10;\usepackage{amsmath}&#10;\usepackage[a4paper, total={3in, 8in}]{geometry}&#10;\pagestyle{empty}&#10;\begin{document}&#10;&#10;\noindent&#10;Le flotteur numéro 2 n’est plus bloqué et on note $z_2(t)$ l’altitude de son milieu.&#10;\renewcommand{\theenumi}{\alph{enumi})}&#10;\begin{enumerate}&#10; \item De même qu’en [2.a).] déterminer la relation entre $z(t)$, $z_1 (t)$, $z_2 (t)$, $s$ et $S$.&#10; \item En déduire les poussées d’Archimède sur chacun des flotteurs et établir ensuite les équations différentielles (couplées) des mouvements des deux cylindres.&#10; \item Quelles sont les pulsations caractéristiques du problème ?&#10; \item Ecrire la solution générale du mouvement libre des deux cylindres (régime transitoire).&#10;\end{enumerate}&#10;&#10;\end{document}"/>
  <p:tag name="IGUANATEXSIZE" val="20"/>
  <p:tag name="IGUANATEXCURSOR" val="738"/>
  <p:tag name="TRANSPARENCY" val="Vrai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2.201"/>
  <p:tag name="ORIGINALWIDTH" val="2734.158"/>
  <p:tag name="OUTPUTDPI" val="1200"/>
  <p:tag name="LATEXADDIN" val="\documentclass{article}&#10;\usepackage{amsmath}&#10;\usepackage[a4paper, total={2.6in, 8in}]{geometry}&#10;\pagestyle{empty}&#10;\begin{document}&#10;&#10;\noindent&#10;donc :&#10;$$V_1(t) = V_2(t) \implies s(z_1(t)+z_2(t)) = -z(t)\left(S-2s\right)$$&#10;&#10;&#10;\end{document}"/>
  <p:tag name="IGUANATEXSIZE" val="20"/>
  <p:tag name="IGUANATEXCURSOR" val="163"/>
  <p:tag name="TRANSPARENCY" val="Vrai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.2156"/>
  <p:tag name="ORIGINALWIDTH" val="2588.676"/>
  <p:tag name="OUTPUTDPI" val="1200"/>
  <p:tag name="LATEXADDIN" val="\documentclass{article}&#10;\usepackage{amsmath}&#10;\usepackage[a4paper, total={3in, 8in}]{geometry}&#10;\pagestyle{empty}&#10;\begin{document}&#10;&#10;\noindent&#10;\renewcommand{\theenumi}{\alph{enumi})}&#10;\begin{enumerate}&#10; \setcounter{enumi}{0}&#10; \item De même qu’en [2.a).] déterminer la relation entre $z(t)$, $z_1 (t)$, $z_2 (t)$, $s$ et $S$.&#10;\end{enumerate}&#10;&#10;\end{document}"/>
  <p:tag name="IGUANATEXSIZE" val="20"/>
  <p:tag name="IGUANATEXCURSOR" val="321"/>
  <p:tag name="TRANSPARENCY" val="Vrai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.6723"/>
  <p:tag name="ORIGINALWIDTH" val="1904.012"/>
  <p:tag name="OUTPUTDPI" val="1200"/>
  <p:tag name="LATEXADDIN" val="\documentclass{article}&#10;\usepackage{amsmath}&#10;\usepackage[a4paper, total={2in, 8in}]{geometry}&#10;\pagestyle{empty}&#10;\begin{document}&#10;&#10;\noindent&#10;Le volume d'eau est constant, donc~:\\&#10;$$\begin{cases}&#10;&amp;V_1(t) = -\left(Sz(t) - 2 sz(t)\right)\\&#10;= &amp;V_2(t) = sz_1(t) + sz_2(t)&#10;\end{cases}$$&#10;&#10;&#10;\end{document}"/>
  <p:tag name="IGUANATEXSIZE" val="20"/>
  <p:tag name="IGUANATEXCURSOR" val="266"/>
  <p:tag name="TRANSPARENCY" val="Vrai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7.6791"/>
  <p:tag name="ORIGINALWIDTH" val="2711.661"/>
  <p:tag name="OUTPUTDPI" val="1200"/>
  <p:tag name="LATEXADDIN" val="\documentclass{article}&#10;\usepackage{amsmath}&#10;\usepackage[a4paper, total={3in, 8in}]{geometry}&#10;\pagestyle{empty}&#10;\begin{document}&#10;&#10;\noindent&#10;\renewcommand{\theenumi}{\alph{enumi})}&#10;\begin{enumerate}&#10; \setcounter{enumi}{1}&#10; \item En déduire les poussées d’Archimède sur chacun des flotteurs et établir ensuite les équations différentielles (couplées) des mouvements des deux cylindres.&#10;\end{enumerate}&#10;&#10;\end{document}"/>
  <p:tag name="IGUANATEXSIZE" val="20"/>
  <p:tag name="IGUANATEXCURSOR" val="384"/>
  <p:tag name="TRANSPARENCY" val="Vrai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1.4548"/>
  <p:tag name="ORIGINALWIDTH" val="2024.747"/>
  <p:tag name="OUTPUTDPI" val="1200"/>
  <p:tag name="LATEXADDIN" val="\documentclass{article}&#10;\usepackage{amsmath}&#10;\usepackage[a4paper, total={2.6in, 8in}]{geometry}&#10;\pagestyle{empty}&#10;\begin{document}&#10;&#10;\noindent&#10;on a :&#10;$$\overrightarrow{\Pi_{T1}} = \left[\left(z(t)-z_1(t)\right)s\right]g\rho_{eau}\ \overrightarrow{u_z}$$&#10;&#10;&#10;\end{document}"/>
  <p:tag name="IGUANATEXSIZE" val="20"/>
  <p:tag name="IGUANATEXCURSOR" val="228"/>
  <p:tag name="TRANSPARENCY" val="Vrai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3.3933"/>
  <p:tag name="ORIGINALWIDTH" val="2525.684"/>
  <p:tag name="OUTPUTDPI" val="1200"/>
  <p:tag name="LATEXADDIN" val="\documentclass{article}&#10;\usepackage{amsmath}&#10;\usepackage[a4paper, total={2.6in, 8in}]{geometry}&#10;\pagestyle{empty}&#10;\begin{document}&#10;&#10;\noindent&#10;Selon le principe fondamental de la dynamique (sur $\overrightarrow{u_z}$)~:&#10;$$\begin{cases}&#10; m\ddot{z_1}(t) &amp;= -sg\rho_{eau}\left(\frac{S-s}{S-2s}z_1(t)+\frac{s}{S-2s}z_2(t)\right)\\&#10; m\ddot{z_2}(t) &amp;= -sg\rho_{eau}\left(\frac{S-s}{S-2s}z_2(t)+\frac{s}{S-2s}z_1(t)\right)&#10;\end{cases}$$&#10;&#10;&#10;\end{document}"/>
  <p:tag name="IGUANATEXSIZE" val="20"/>
  <p:tag name="IGUANATEXCURSOR" val="358"/>
  <p:tag name="TRANSPARENCY" val="Vrai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1.1661"/>
  <p:tag name="ORIGINALWIDTH" val="2440.945"/>
  <p:tag name="OUTPUTDPI" val="1200"/>
  <p:tag name="LATEXADDIN" val="\documentclass{article}&#10;\usepackage{amsmath}&#10;\usepackage[a4paper, total={2.6in, 8in}]{geometry}&#10;\pagestyle{empty}&#10;\begin{document}&#10;&#10;\noindent&#10;donc~:&#10;$$\begin{cases}&#10;\ddot{z_1}(t) + \frac{sg\rho_{eau}}{m}\left(\frac{S-s}{S-2s}z_1(t)+\frac{s}{S-2s}z_2(t)\right) = 0\\&#10;\ddot{z_2}(t) + \frac{sg\rho_{eau}}{m}\left(\frac{S-s}{S-2s}z_2(t)+\frac{s}{S-2s}z_1(t)\right) = 0&#10;\end{cases}$$&#10;&#10;\end{document}"/>
  <p:tag name="IGUANATEXSIZE" val="20"/>
  <p:tag name="IGUANATEXCURSOR" val="199"/>
  <p:tag name="TRANSPARENCY" val="Vrai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86.1642"/>
  <p:tag name="ORIGINALWIDTH" val="1822.272"/>
  <p:tag name="OUTPUTDPI" val="1200"/>
  <p:tag name="LATEXADDIN" val="\documentclass{article}&#10;\usepackage{amsmath}&#10;\usepackage[a4paper, total={2.6in, 8in}]{geometry}&#10;\pagestyle{empty}&#10;\begin{document}&#10;&#10;\noindent&#10;À l'équilibre on a : \\&#10;&#10;$$hs\rho = h_0s\rho_{eau} = \frac{h}{2}s\rho_{eau}$$&#10;&#10;&#10;\end{document}"/>
  <p:tag name="IGUANATEXSIZE" val="20"/>
  <p:tag name="IGUANATEXCURSOR" val="166"/>
  <p:tag name="TRANSPARENCY" val="Vrai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6846"/>
  <p:tag name="ORIGINALWIDTH" val="2913.386"/>
  <p:tag name="OUTPUTDPI" val="1200"/>
  <p:tag name="LATEXADDIN" val="\documentclass{article}&#10;\usepackage{amsmath}&#10;\usepackage[a4paper, total={2.6in, 8in}]{geometry}&#10;\pagestyle{empty}&#10;\begin{document}&#10;&#10;\noindent&#10;donc :&#10;$$\overrightarrow{\Pi_{T1}} = \left[\left(-\frac{s}{S-2s}\left(z_1(t)+z_2(t)\right)-z_1(t)\right)sg\rho_{eau}\right]\ \overrightarrow{u_z}$$&#10;&#10;&#10;\end{document}"/>
  <p:tag name="IGUANATEXSIZE" val="20"/>
  <p:tag name="IGUANATEXCURSOR" val="258"/>
  <p:tag name="TRANSPARENCY" val="Vrai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2642.67"/>
  <p:tag name="OUTPUTDPI" val="1200"/>
  <p:tag name="LATEXADDIN" val="\documentclass{article}&#10;\usepackage{amsmath}&#10;\usepackage[a4paper, total={2.6in, 8in}]{geometry}&#10;\pagestyle{empty}&#10;\begin{document}&#10;&#10;\noindent&#10;$$\overrightarrow{\Pi_{T1}} = -sg\rho_{eau}\left(\frac{S-s}{S-2s}z_1(t)+\frac{s}{S-2s}z_2(t)\right)\ \overrightarrow{u_z}$$&#10;&#10;&#10;\end{document}"/>
  <p:tag name="IGUANATEXSIZE" val="20"/>
  <p:tag name="IGUANATEXCURSOR" val="185"/>
  <p:tag name="TRANSPARENCY" val="Vrai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0.9299"/>
  <p:tag name="ORIGINALWIDTH" val="2642.67"/>
  <p:tag name="OUTPUTDPI" val="1200"/>
  <p:tag name="LATEXADDIN" val="\documentclass{article}&#10;\usepackage{amsmath}&#10;\usepackage[a4paper, total={2.6in, 8in}]{geometry}&#10;\pagestyle{empty}&#10;\begin{document}&#10;&#10;\noindent&#10;de même pour $z_2(t)$ :&#10;$$\overrightarrow{\Pi_{T2}} = -sg\rho_{eau}\left(\frac{S-s}{S-2s}z_2(t)+\frac{s}{S-2s}z_1(t)\right)\ \overrightarrow{u_z}$$&#10;&#10;&#10;\end{document}"/>
  <p:tag name="IGUANATEXSIZE" val="20"/>
  <p:tag name="IGUANATEXCURSOR" val="209"/>
  <p:tag name="TRANSPARENCY" val="Vrai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7.7165"/>
  <p:tag name="ORIGINALWIDTH" val="2580.427"/>
  <p:tag name="OUTPUTDPI" val="1200"/>
  <p:tag name="LATEXADDIN" val="\documentclass{article}&#10;\usepackage{amsmath}&#10;\usepackage[a4paper, total={3in, 8in}]{geometry}&#10;\pagestyle{empty}&#10;\begin{document}&#10;&#10;\noindent&#10;\renewcommand{\theenumi}{\alph{enumi})}&#10;\begin{enumerate}&#10; \setcounter{enumi}{2}&#10; \item Quelles sont les pulsations caractéristiques du problème ?&#10;\end{enumerate}&#10;&#10;\end{document}"/>
  <p:tag name="IGUANATEXSIZE" val="20"/>
  <p:tag name="IGUANATEXCURSOR" val="219"/>
  <p:tag name="TRANSPARENCY" val="Vrai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0.4199"/>
  <p:tag name="ORIGINALWIDTH" val="2441.695"/>
  <p:tag name="OUTPUTDPI" val="1200"/>
  <p:tag name="LATEXADDIN" val="\documentclass{article}&#10;\usepackage{amsmath}&#10;\usepackage[a4paper, total={2.6in, 8in}]{geometry}&#10;\pagestyle{empty}&#10;\begin{document}&#10;&#10;\noindent&#10;on a~:&#10;$$\begin{cases}&#10;\ddot{z_1}(t) + \frac{sg\rho_{eau}}{m}\left(\frac{S-s}{S-2s}z_1(t)+\frac{s}{S-2s}z_2(t)\right) = 0\\&#10;\ddot{z_2}(t) + \frac{sg\rho_{eau}}{m}\left(\frac{S-s}{S-2s}z_2(t)+\frac{s}{S-2s}z_1(t)\right) = 0&#10;\end{cases}$$&#10;&#10;\end{document}"/>
  <p:tag name="IGUANATEXSIZE" val="20"/>
  <p:tag name="IGUANATEXCURSOR" val="300"/>
  <p:tag name="TRANSPARENCY" val="Vrai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5.6918"/>
  <p:tag name="ORIGINALWIDTH" val="1553.056"/>
  <p:tag name="OUTPUTDPI" val="1200"/>
  <p:tag name="LATEXADDIN" val="\documentclass{article}&#10;\usepackage{amsmath}&#10;\usepackage[a4paper, total={2.6in, 8in}]{geometry}&#10;\pagestyle{empty}&#10;\begin{document}&#10;&#10;\noindent&#10;on pose~:&#10;$$\begin{cases}&#10;\sigma &amp;= z_1 + z_2\\&#10;d &amp;= z_1 - z_2&#10;\end{cases}$$&#10;&#10;\end{document}"/>
  <p:tag name="IGUANATEXSIZE" val="20"/>
  <p:tag name="IGUANATEXCURSOR" val="193"/>
  <p:tag name="TRANSPARENCY" val="Vrai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6.9254"/>
  <p:tag name="ORIGINALWIDTH" val="1766.779"/>
  <p:tag name="OUTPUTDPI" val="1200"/>
  <p:tag name="LATEXADDIN" val="\documentclass{article}&#10;\usepackage{amsmath}&#10;\usepackage[a4paper, total={2.6in, 8in}]{geometry}&#10;\pagestyle{empty}&#10;\begin{document}&#10;&#10;\noindent&#10;alors : &#10;$$\begin{cases}&#10;\ddot{\sigma}(t) + \frac{sSg\rho_{eau}}{\left(S-2s\right)m}\sigma(t) = 0\\&#10;\ddot{d}(t) + \frac{sg\rho_{eau}}{m}d(t) = 0&#10;\end{cases}$$&#10;&#10;&#10;\end{document}"/>
  <p:tag name="IGUANATEXSIZE" val="20"/>
  <p:tag name="IGUANATEXCURSOR" val="205"/>
  <p:tag name="TRANSPARENCY" val="Vrai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7.1879"/>
  <p:tag name="ORIGINALWIDTH" val="1589.801"/>
  <p:tag name="OUTPUTDPI" val="1200"/>
  <p:tag name="LATEXADDIN" val="\documentclass{article}&#10;\usepackage{amsmath}&#10;\usepackage[a4paper, total={2.6in, 8in}]{geometry}&#10;\pagestyle{empty}&#10;\begin{document}&#10;&#10;\noindent&#10;donc : &#10;$$\begin{cases}&#10;\omega_+ =  \sqrt{\frac{sSg\rho_{eau}}{\left(S-2s\right)m}}\\&#10;\omega_- =  \sqrt{\frac{sg\rho_{eau}}{m}}&#10;\end{cases}$$&#10;&#10;&#10;\end{document}"/>
  <p:tag name="IGUANATEXSIZE" val="20"/>
  <p:tag name="IGUANATEXCURSOR" val="203"/>
  <p:tag name="TRANSPARENCY" val="Vrai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.2156"/>
  <p:tag name="ORIGINALWIDTH" val="2591.676"/>
  <p:tag name="OUTPUTDPI" val="1200"/>
  <p:tag name="LATEXADDIN" val="\documentclass{article}&#10;\usepackage{amsmath}&#10;\usepackage[a4paper, total={3in, 8in}]{geometry}&#10;\pagestyle{empty}&#10;\begin{document}&#10;&#10;\noindent&#10;\renewcommand{\theenumi}{\alph{enumi})}&#10;\begin{enumerate}&#10; \setcounter{enumi}{3}&#10; \item Ecrire la solution générale du mouvement libre des deux cylindres (régime transitoire).&#10;\end{enumerate}&#10;&#10;\end{document}"/>
  <p:tag name="IGUANATEXSIZE" val="20"/>
  <p:tag name="IGUANATEXCURSOR" val="219"/>
  <p:tag name="TRANSPARENCY" val="Vrai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6.1792"/>
  <p:tag name="ORIGINALWIDTH" val="1768.279"/>
  <p:tag name="OUTPUTDPI" val="1200"/>
  <p:tag name="LATEXADDIN" val="\documentclass{article}&#10;\usepackage{amsmath}&#10;\usepackage[a4paper, total={2.6in, 8in}]{geometry}&#10;\pagestyle{empty}&#10;\begin{document}&#10;&#10;\noindent&#10;on a : &#10;$$\begin{cases}&#10;\ddot{\sigma}(t) + \frac{sSg\rho_{eau}}{\left(S-2s\right)m}\sigma(t) = 0\\&#10;\ddot{d}(t) + \frac{sg\rho_{eau}}{m}d(t) = 0&#10;\end{cases}$$&#10;&#10;&#10;\end{document}"/>
  <p:tag name="IGUANATEXSIZE" val="20"/>
  <p:tag name="IGUANATEXCURSOR" val="273"/>
  <p:tag name="TRANSPARENCY" val="Vrai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4.7057"/>
  <p:tag name="ORIGINALWIDTH" val="1668.541"/>
  <p:tag name="OUTPUTDPI" val="1200"/>
  <p:tag name="LATEXADDIN" val="\documentclass{article}&#10;\usepackage{amsmath}&#10;\usepackage[a4paper, total={2.6in, 8in}]{geometry}&#10;\pagestyle{empty}&#10;\begin{document}&#10;&#10;\noindent&#10;donc :&#10;$$m = hs\rho = \frac{h}{2}s\rho_{eau}$$&#10;&#10;&#10;\end{document}"/>
  <p:tag name="IGUANATEXSIZE" val="20"/>
  <p:tag name="IGUANATEXCURSOR" val="164"/>
  <p:tag name="TRANSPARENCY" val="Vrai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6.9254"/>
  <p:tag name="ORIGINALWIDTH" val="1894.263"/>
  <p:tag name="OUTPUTDPI" val="1200"/>
  <p:tag name="LATEXADDIN" val="\documentclass{article}&#10;\usepackage{amsmath}&#10;\usepackage[a4paper, total={2.6in, 8in}]{geometry}&#10;\pagestyle{empty}&#10;\begin{document}&#10;&#10;\noindent&#10;donc~:&#10;$$\begin{cases}&#10;\sigma(t) &amp;= A\cos\left(\omega_+ t + \phi_+\right)\\&#10;d(t) &amp;= B\cos\left(\omega_- t + \phi_-\right)&#10;\end{cases}$$&#10;&#10;\end{document}"/>
  <p:tag name="IGUANATEXSIZE" val="20"/>
  <p:tag name="IGUANATEXCURSOR" val="146"/>
  <p:tag name="TRANSPARENCY" val="Vrai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3.442"/>
  <p:tag name="ORIGINALWIDTH" val="1568.804"/>
  <p:tag name="OUTPUTDPI" val="1200"/>
  <p:tag name="LATEXADDIN" val="\documentclass{article}&#10;\usepackage{amsmath}&#10;\usepackage[a4paper, total={2.6in, 8in}]{geometry}&#10;\pagestyle{empty}&#10;\begin{document}&#10;&#10;\noindent&#10;et : &#10;$$\begin{cases}&#10;z_1(t) = \frac{\sigma(t) + d(t)}{2}\\&#10;z_2(t) = \frac{\sigma(t) - d(t)}{2}&#10;\end{cases}$$&#10;&#10;&#10;\end{document}"/>
  <p:tag name="IGUANATEXSIZE" val="20"/>
  <p:tag name="IGUANATEXCURSOR" val="144"/>
  <p:tag name="TRANSPARENCY" val="Vrai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3.9257"/>
  <p:tag name="ORIGINALWIDTH" val="2659.917"/>
  <p:tag name="OUTPUTDPI" val="1200"/>
  <p:tag name="LATEXADDIN" val="\documentclass{article}&#10;\usepackage{amsmath}&#10;\usepackage[a4paper, total={2.6in, 8in}]{geometry}&#10;\pagestyle{empty}&#10;\begin{document}&#10;&#10;\noindent&#10;soit : &#10;$$\begin{cases}&#10;z_1(t) = \frac{1}{2}\left[A\cos\left(\omega_+ t + \phi_+\right) + B\cos\left(\omega_- t + \phi_-\right)\right]\\&#10;z_2(t) = \frac{1}{2}\left[A\cos\left(\omega_+ t + \phi_+\right) - B\cos\left(\omega_- t + \phi_-\right)\right]&#10;\end{cases}$$&#10;&#10;&#10;&#10;\end{document}"/>
  <p:tag name="IGUANATEXSIZE" val="20"/>
  <p:tag name="IGUANATEXCURSOR" val="146"/>
  <p:tag name="TRANSPARENCY" val="Vrai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5.617"/>
  <p:tag name="ORIGINALWIDTH" val="3202.85"/>
  <p:tag name="OUTPUTDPI" val="1200"/>
  <p:tag name="LATEXADDIN" val="\documentclass{article}&#10;\usepackage{amsmath}&#10;\usepackage[a4paper, total={3in, 8in}]{geometry}&#10;\pagestyle{empty}&#10;\begin{document}&#10;&#10;\noindent&#10;4. Le mouvement du flotteur numéro 2 est en fait forcé par un opérateur extérieur qui impose (par un moyen ad-hoc)  $z_2 (t)= a \sin\left(\omega t\right)$.&#10;\renewcommand{\theenumi}{\alph{enumi})}&#10;\begin{enumerate}&#10; \item Déterminer la solution du régime permanent pour $z_1(t)$. &#10; \item Pour quelle pulsation y- a-t- il résonance d’amplitude~? &#10;\end{enumerate}&#10;&#10;\end{document}"/>
  <p:tag name="IGUANATEXSIZE" val="20"/>
  <p:tag name="IGUANATEXCURSOR" val="272"/>
  <p:tag name="TRANSPARENCY" val="Vrai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331"/>
  <p:tag name="ORIGINALWIDTH" val="3066.367"/>
  <p:tag name="OUTPUTDPI" val="1200"/>
  <p:tag name="LATEXADDIN" val="\documentclass{article}&#10;\usepackage{amsmath}&#10;\usepackage[a4paper, total={4in, 8in}]{geometry}&#10;\pagestyle{empty}&#10;\begin{document}&#10;&#10;\noindent&#10;On passe en complexe~: $Z_2 = -ja\mathrm{e}^{j\omega t}$ et $Z_1 = C\mathrm{e}^{j\left(\omega t + \phi\right)}$&#10;&#10;&#10;\end{document}"/>
  <p:tag name="IGUANATEXSIZE" val="20"/>
  <p:tag name="IGUANATEXCURSOR" val="74"/>
  <p:tag name="TRANSPARENCY" val="Vrai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5.6431"/>
  <p:tag name="ORIGINALWIDTH" val="3167.604"/>
  <p:tag name="OUTPUTDPI" val="1200"/>
  <p:tag name="LATEXADDIN" val="\documentclass{article}&#10;\usepackage{amsmath}&#10;\usepackage[a4paper, total={4in, 8in}]{geometry}&#10;\pagestyle{empty}&#10;\begin{document}&#10;&#10;\noindent&#10;Dans l'équation de $z_1(t)$ on a~: &#10;$$\ddot{z_1}(t) + \frac{sg\rho_{eau}}{m}\left(\frac{S-s}{S-2s}z_1(t)\right) = -\frac{s^2g\rho_{eau}}{\left(S-2s\right)m}z_2(t)$$&#10;avec $m = \frac{hs}{2}\rho_{eau}$&#10;&#10;&#10;\end{document}"/>
  <p:tag name="IGUANATEXSIZE" val="20"/>
  <p:tag name="IGUANATEXCURSOR" val="275"/>
  <p:tag name="TRANSPARENCY" val="Vrai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3.652"/>
  <p:tag name="ORIGINALWIDTH" val="2214.473"/>
  <p:tag name="OUTPUTDPI" val="1200"/>
  <p:tag name="LATEXADDIN" val="\documentclass{article}&#10;\usepackage{amsmath}&#10;\usepackage[a4paper, total={2.6in, 8in}]{geometry}&#10;\pagestyle{empty}&#10;\begin{document}&#10;&#10;\noindent&#10;alors~:&#10;$$\implies\begin{cases}&#10;\phi &amp;= \frac{\pi}{2}\\&#10;C &amp;= \frac{2sag}{\left(S-2s\right)h}\frac{\left(S-2s\right)h}{2\left(S-s\right)g-\left(S-2s\right)h\omega^2}\\&#10;&amp;= \frac{2sag}{2\left(S-s\right)g-\left(S-2s\right)h\omega^2}&#10;\end{cases}$$&#10;&#10;\end{document}"/>
  <p:tag name="IGUANATEXSIZE" val="20"/>
  <p:tag name="IGUANATEXCURSOR" val="361"/>
  <p:tag name="TRANSPARENCY" val="Vrai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8.1852"/>
  <p:tag name="ORIGINALWIDTH" val="2424.447"/>
  <p:tag name="OUTPUTDPI" val="1200"/>
  <p:tag name="LATEXADDIN" val="\documentclass{article}&#10;\usepackage{amsmath}&#10;\usepackage[a4paper, total={2.6in, 8in}]{geometry}&#10;\pagestyle{empty}&#10;\begin{document}&#10;&#10;\noindent&#10;donc :&#10;$$-\omega^2C\mathrm{e}^{j\phi} + \frac{2\left(S-s\right)g}{\left(S-2s\right)h}C\mathrm{e}^{j\phi} = \frac{2sg}{\left(S-2s\right)h}a\mathrm{e}^{j\frac{\pi}{2}}$$&#10;&#10;&#10;\end{document}"/>
  <p:tag name="IGUANATEXSIZE" val="20"/>
  <p:tag name="IGUANATEXCURSOR" val="226"/>
  <p:tag name="TRANSPARENCY" val="Vrai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8.1365"/>
  <p:tag name="ORIGINALWIDTH" val="2122.985"/>
  <p:tag name="OUTPUTDPI" val="1200"/>
  <p:tag name="LATEXADDIN" val="\documentclass{article}&#10;\usepackage{amsmath}&#10;\usepackage[a4paper, total={2.6in, 8in}]{geometry}&#10;\pagestyle{empty}&#10;\begin{document}&#10;&#10;\noindent&#10;Il y a résonance quand $C\to +\infty$, soit :&#10;$$2\left(S-s\right)g-\left(S-2s\right)h\omega^2 = 0$$&#10;$$\implies \omega = \sqrt{\frac{2\left(S-s\right)g}{\left(S-2s\right)h}}$$&#10;&#10;\end{document}"/>
  <p:tag name="IGUANATEXSIZE" val="20"/>
  <p:tag name="IGUANATEXCURSOR" val="228"/>
  <p:tag name="TRANSPARENCY" val="Vrai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9861"/>
  <p:tag name="ORIGINALWIDTH" val="1142.107"/>
  <p:tag name="OUTPUTDPI" val="1200"/>
  <p:tag name="LATEXADDIN" val="\documentclass{article}&#10;\usepackage{amsmath}&#10;\usepackage[a4paper, total={2.6in, 8in}]{geometry}&#10;\pagestyle{empty}&#10;\begin{document}&#10;&#10;\noindent&#10;masse d'eau déplacée&#10;&#10;&#10;\end{document}"/>
  <p:tag name="IGUANATEXSIZE" val="20"/>
  <p:tag name="IGUANATEXCURSOR" val="142"/>
  <p:tag name="TRANSPARENCY" val="Vrai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3882"/>
  <p:tag name="ORIGINALWIDTH" val="1280.84"/>
  <p:tag name="OUTPUTDPI" val="1200"/>
  <p:tag name="LATEXADDIN" val="\documentclass{article}&#10;\usepackage{amsmath}&#10;\usepackage[a4paper, total={2.6in, 8in}]{geometry}&#10;\pagestyle{empty}&#10;\begin{document}&#10;&#10;\noindent&#10;$m$ : masse d'un flotteur&#10;&#10;&#10;\end{document}"/>
  <p:tag name="IGUANATEXSIZE" val="20"/>
  <p:tag name="IGUANATEXCURSOR" val="167"/>
  <p:tag name="TRANSPARENCY" val="Vrai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27.934"/>
  <p:tag name="ORIGINALWIDTH" val="2931.384"/>
  <p:tag name="OUTPUTDPI" val="1200"/>
  <p:tag name="LATEXADDIN" val="\documentclass{article}&#10;\usepackage{amsmath}&#10;\usepackage[a4paper, total={3in, 8in}]{geometry}&#10;\pagestyle{empty}&#10;\begin{document}&#10;&#10;\noindent&#10;Dans un premier temps le flotteur numéro 2 est bloqué dans sa position de repos et on étudie le mouvement du flotteur numéro 1. On note $z_1(t)$  l’altitude du milieu du cylindre et $z(t)$ l’altitude de la surface de l’eau.&#10;\renewcommand{\theenumi}{\alph{enumi})}&#10;\begin{enumerate}&#10; \item A l’aide de la conservation du volume, déterminer la relation entre $z(t)$, $z_1 (t)$, $s$ et $S$.&#10; \item En déduire la longueur de la partie immergée du flotteur et écrire finalement la poussée d’Archimède sur ce flotteur.&#10; \item Établir alors l’équation différentielle du mouvement du flotteur. Que reconnait-on~? Comment modifier l’équation du mouvement si on considère de plus une force de frottement visqueux sur le cylindre (de type $\overrightarrow{F} = -\alpha\overrightarrow{v}$)~?&#10;\end{enumerate}&#10;&#10;\end{document}"/>
  <p:tag name="IGUANATEXSIZE" val="20"/>
  <p:tag name="IGUANATEXCURSOR" val="891"/>
  <p:tag name="TRANSPARENCY" val="Vrai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2.201"/>
  <p:tag name="ORIGINALWIDTH" val="2303.712"/>
  <p:tag name="OUTPUTDPI" val="1200"/>
  <p:tag name="LATEXADDIN" val="\documentclass{article}&#10;\usepackage{amsmath}&#10;\usepackage[a4paper, total={2.6in, 8in}]{geometry}&#10;\pagestyle{empty}&#10;\begin{document}&#10;&#10;\noindent&#10;donc :&#10;$$V_1(t) = V_2(t) \implies sz_1(t) = -z(t)\left(S-2s\right)$$&#10;&#10;&#10;\end{document}"/>
  <p:tag name="IGUANATEXSIZE" val="20"/>
  <p:tag name="IGUANATEXCURSOR" val="201"/>
  <p:tag name="TRANSPARENCY" val="Vrai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.2156"/>
  <p:tag name="ORIGINALWIDTH" val="2826.397"/>
  <p:tag name="OUTPUTDPI" val="1200"/>
  <p:tag name="LATEXADDIN" val="\documentclass{article}&#10;\usepackage{amsmath}&#10;\usepackage[a4paper, total={3in, 8in}]{geometry}&#10;\pagestyle{empty}&#10;\begin{document}&#10;&#10;\noindent&#10;\renewcommand{\theenumi}{\alph{enumi})}&#10;\begin{enumerate}&#10; \setcounter{enumi}{0}&#10; \item A l’aide de la conservation du volume, déterminer la relation entre $z(t)$, $z_1 (t)$, $s$ et $S$.&#10;\end{enumerate}&#10;&#10;\end{document}"/>
  <p:tag name="IGUANATEXSIZE" val="20"/>
  <p:tag name="IGUANATEXCURSOR" val="358"/>
  <p:tag name="TRANSPARENCY" val="Vrai"/>
  <p:tag name="FILENAME" val=""/>
  <p:tag name="INPUTTYPE" val="0"/>
  <p:tag name="LATEXENGINEID" val="0"/>
  <p:tag name="TEMPFOLDER" val="c:\temp\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1422</TotalTime>
  <Words>158</Words>
  <Application>Microsoft Office PowerPoint</Application>
  <PresentationFormat>Grand écran</PresentationFormat>
  <Paragraphs>50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Century Gothic</vt:lpstr>
      <vt:lpstr>Wingdings</vt:lpstr>
      <vt:lpstr>Wingdings 3</vt:lpstr>
      <vt:lpstr>Direction Ion</vt:lpstr>
      <vt:lpstr>Exo 3 : Flotteurs couplés</vt:lpstr>
      <vt:lpstr>Exo 3 : Flotteurs couplés</vt:lpstr>
      <vt:lpstr>Exo 3 : Flotteurs couplés</vt:lpstr>
      <vt:lpstr>Exo 3 : Flotteurs couplés</vt:lpstr>
      <vt:lpstr>Exo 3 : Flotteurs couplés</vt:lpstr>
      <vt:lpstr>Exo 3 : Flotteurs couplés</vt:lpstr>
      <vt:lpstr>Exo 3 : Flotteurs couplés</vt:lpstr>
      <vt:lpstr>Exo 3 : Flotteurs couplés</vt:lpstr>
      <vt:lpstr>Exo 3 : Flotteurs couplés</vt:lpstr>
      <vt:lpstr>Exo 3 : Flotteurs couplés</vt:lpstr>
    </vt:vector>
  </TitlesOfParts>
  <Company>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Correction TD3</dc:title>
  <dc:creator>Kevin Dupraz</dc:creator>
  <cp:lastModifiedBy>Patrice Hello</cp:lastModifiedBy>
  <cp:revision>121</cp:revision>
  <dcterms:created xsi:type="dcterms:W3CDTF">2020-03-23T08:20:15Z</dcterms:created>
  <dcterms:modified xsi:type="dcterms:W3CDTF">2022-05-06T11:24:18Z</dcterms:modified>
</cp:coreProperties>
</file>