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56"/>
    <a:srgbClr val="337778"/>
    <a:srgbClr val="202832"/>
    <a:srgbClr val="35C6B5"/>
    <a:srgbClr val="2C2E35"/>
    <a:srgbClr val="53C8E0"/>
    <a:srgbClr val="99B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46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7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80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8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04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93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95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73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594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1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63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4F3B-6187-426B-AAAB-4D3458F7DD7D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344AA-AC82-4CF1-BF1E-B76FA38C8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94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y.uptale.io/experience/Launch?id=9oAoZglE7EUhHSq0FufQA&amp;playbackMode=Preloa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y.uptale.io/v2/ExperienceDetails/9oAoZglE7EUhHSq0FufQ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87B4D-E3A6-84CD-C6CF-BE2EB5CBE48C}"/>
              </a:ext>
            </a:extLst>
          </p:cNvPr>
          <p:cNvSpPr txBox="1">
            <a:spLocks/>
          </p:cNvSpPr>
          <p:nvPr/>
        </p:nvSpPr>
        <p:spPr>
          <a:xfrm>
            <a:off x="710588" y="796357"/>
            <a:ext cx="3413083" cy="88642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005556"/>
                </a:solidFill>
                <a:latin typeface="Moderat Thin Italic" pitchFamily="2" charset="77"/>
                <a:cs typeface="Calibri" panose="020F0502020204030204" pitchFamily="34" charset="0"/>
              </a:rPr>
              <a:t>Uptale</a:t>
            </a:r>
          </a:p>
        </p:txBody>
      </p:sp>
      <p:pic>
        <p:nvPicPr>
          <p:cNvPr id="3" name="Image 2" descr="Une image contenant signe&#10;&#10;Description générée automatiquement">
            <a:extLst>
              <a:ext uri="{FF2B5EF4-FFF2-40B4-BE49-F238E27FC236}">
                <a16:creationId xmlns:a16="http://schemas.microsoft.com/office/drawing/2014/main" id="{5CC19E1D-D7A6-E3B4-AA86-8C83A1495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71" y="3119"/>
            <a:ext cx="7561181" cy="4253164"/>
          </a:xfrm>
          <a:prstGeom prst="rect">
            <a:avLst/>
          </a:prstGeom>
          <a:ln>
            <a:solidFill>
              <a:srgbClr val="005556"/>
            </a:solidFill>
          </a:ln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4876510D-FB31-E094-6D24-470C84E15BF3}"/>
              </a:ext>
            </a:extLst>
          </p:cNvPr>
          <p:cNvSpPr txBox="1">
            <a:spLocks/>
          </p:cNvSpPr>
          <p:nvPr/>
        </p:nvSpPr>
        <p:spPr>
          <a:xfrm>
            <a:off x="206487" y="2243574"/>
            <a:ext cx="4683013" cy="1820626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u="sng" dirty="0">
                <a:solidFill>
                  <a:srgbClr val="337778"/>
                </a:solidFill>
                <a:latin typeface="Moderat" pitchFamily="2" charset="77"/>
              </a:rPr>
              <a:t>Les principes de la solution </a:t>
            </a:r>
            <a:r>
              <a:rPr lang="fr-FR" sz="2400" dirty="0">
                <a:solidFill>
                  <a:srgbClr val="337778"/>
                </a:solidFill>
                <a:latin typeface="Moderat" pitchFamily="2" charset="77"/>
              </a:rPr>
              <a:t>:</a:t>
            </a:r>
          </a:p>
          <a:p>
            <a:pPr marL="0" indent="0">
              <a:buNone/>
            </a:pPr>
            <a:endParaRPr lang="fr-FR" sz="2400" dirty="0">
              <a:solidFill>
                <a:srgbClr val="202832"/>
              </a:solidFill>
              <a:latin typeface="Moderat Light Italic" pitchFamily="2" charset="77"/>
            </a:endParaRPr>
          </a:p>
          <a:p>
            <a:pPr marL="0" indent="0">
              <a:buNone/>
            </a:pPr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Uptale est une solution simple              (à prendre en main, à déployer) pour  se lancer en immersive learning.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0D57A9-82AD-BCEF-2C41-EE8F14273504}"/>
              </a:ext>
            </a:extLst>
          </p:cNvPr>
          <p:cNvSpPr txBox="1"/>
          <p:nvPr/>
        </p:nvSpPr>
        <p:spPr>
          <a:xfrm>
            <a:off x="206487" y="4865114"/>
            <a:ext cx="77378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La plateforme est conçue pour créer, diffuser, suivre et gérer</a:t>
            </a:r>
          </a:p>
          <a:p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des modules de formation en 360° et Réalité Virtuelle. </a:t>
            </a:r>
          </a:p>
          <a:p>
            <a:endParaRPr lang="fr-FR" dirty="0"/>
          </a:p>
        </p:txBody>
      </p:sp>
      <p:pic>
        <p:nvPicPr>
          <p:cNvPr id="8" name="Image 7" descr="Une image contenant Police, Graphique, graphisme, symbole&#10;&#10;Description générée automatiquement">
            <a:extLst>
              <a:ext uri="{FF2B5EF4-FFF2-40B4-BE49-F238E27FC236}">
                <a16:creationId xmlns:a16="http://schemas.microsoft.com/office/drawing/2014/main" id="{6E1FE5B3-742D-7A49-CDB6-9B579DC53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02" y="5951820"/>
            <a:ext cx="3003550" cy="8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1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8B396-0A65-A3F8-DA4D-9B985F261995}"/>
              </a:ext>
            </a:extLst>
          </p:cNvPr>
          <p:cNvSpPr/>
          <p:nvPr/>
        </p:nvSpPr>
        <p:spPr>
          <a:xfrm>
            <a:off x="707136" y="940100"/>
            <a:ext cx="59989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u="sng" dirty="0">
                <a:solidFill>
                  <a:srgbClr val="337778"/>
                </a:solidFill>
                <a:latin typeface="Moderat" pitchFamily="2" charset="77"/>
              </a:rPr>
              <a:t>Diffusion</a:t>
            </a:r>
            <a:r>
              <a:rPr lang="fr-FR" sz="3600" dirty="0">
                <a:solidFill>
                  <a:srgbClr val="337778"/>
                </a:solidFill>
                <a:latin typeface="Moderat" pitchFamily="2" charset="77"/>
              </a:rPr>
              <a:t> :</a:t>
            </a:r>
          </a:p>
          <a:p>
            <a:endParaRPr lang="fr-FR" sz="2400" dirty="0">
              <a:latin typeface="Moderat Light Italic" pitchFamily="2" charset="77"/>
            </a:endParaRPr>
          </a:p>
          <a:p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L’expérience peut être consultée via le navigateur d’un ordinateur, Smartphone, tablette ou un casque de Réalité Virtuelle.</a:t>
            </a:r>
            <a:endParaRPr lang="fr-FR" dirty="0">
              <a:solidFill>
                <a:srgbClr val="202832"/>
              </a:solidFill>
              <a:latin typeface="Moderat Light Italic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4EEA6C-DC09-3C73-DCD2-42ACBEA8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67" y="3993982"/>
            <a:ext cx="7147666" cy="2124234"/>
          </a:xfrm>
          <a:prstGeom prst="rect">
            <a:avLst/>
          </a:prstGeom>
          <a:ln w="28575">
            <a:solidFill>
              <a:srgbClr val="005556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D532A1-307A-D199-C028-3C5AB8DC92CE}"/>
              </a:ext>
            </a:extLst>
          </p:cNvPr>
          <p:cNvSpPr/>
          <p:nvPr/>
        </p:nvSpPr>
        <p:spPr>
          <a:xfrm>
            <a:off x="7741637" y="4317435"/>
            <a:ext cx="4144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>
                <a:solidFill>
                  <a:srgbClr val="202832"/>
                </a:solidFill>
                <a:latin typeface="Moderat Light Italic" pitchFamily="2" charset="77"/>
              </a:rPr>
              <a:t>Voir un exemple :</a:t>
            </a:r>
          </a:p>
          <a:p>
            <a:r>
              <a:rPr lang="fr-FR" dirty="0">
                <a:solidFill>
                  <a:srgbClr val="337778"/>
                </a:solidFill>
                <a:latin typeface="Moderat Light Italic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https://my.uptale.io/experience/Launch?id=9oAoZglE7EUhHSq0FufQA&amp;playbackMode=Preload</a:t>
            </a:r>
            <a:endParaRPr lang="fr-FR" dirty="0">
              <a:solidFill>
                <a:srgbClr val="337778"/>
              </a:solidFill>
              <a:latin typeface="Moderat Light Italic" pitchFamily="2" charset="77"/>
            </a:endParaRPr>
          </a:p>
        </p:txBody>
      </p:sp>
      <p:pic>
        <p:nvPicPr>
          <p:cNvPr id="5" name="Image 4" descr="Une image contenant personne, Visage humain, intérieur, habits&#10;&#10;Description générée automatiquement">
            <a:extLst>
              <a:ext uri="{FF2B5EF4-FFF2-40B4-BE49-F238E27FC236}">
                <a16:creationId xmlns:a16="http://schemas.microsoft.com/office/drawing/2014/main" id="{873F0F74-7C5E-098D-BF09-7EED6C06B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08" y="1185720"/>
            <a:ext cx="5060773" cy="2648079"/>
          </a:xfrm>
          <a:prstGeom prst="rect">
            <a:avLst/>
          </a:prstGeom>
          <a:ln>
            <a:solidFill>
              <a:srgbClr val="005556"/>
            </a:solidFill>
          </a:ln>
        </p:spPr>
      </p:pic>
      <p:pic>
        <p:nvPicPr>
          <p:cNvPr id="6" name="Image 5" descr="Une image contenant Police, Graphique, graphisme, symbole&#10;&#10;Description générée automatiquement">
            <a:extLst>
              <a:ext uri="{FF2B5EF4-FFF2-40B4-BE49-F238E27FC236}">
                <a16:creationId xmlns:a16="http://schemas.microsoft.com/office/drawing/2014/main" id="{F48930C1-EFDF-85C6-C964-BC19BB344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502" y="107948"/>
            <a:ext cx="3003550" cy="8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meubles, intérieur, table, chaise&#10;&#10;Description générée automatiquement">
            <a:extLst>
              <a:ext uri="{FF2B5EF4-FFF2-40B4-BE49-F238E27FC236}">
                <a16:creationId xmlns:a16="http://schemas.microsoft.com/office/drawing/2014/main" id="{D78312B8-C378-08A1-303F-8EE7B752C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1D50F0-9220-2E1A-DE1D-DC061B86520B}"/>
              </a:ext>
            </a:extLst>
          </p:cNvPr>
          <p:cNvSpPr txBox="1"/>
          <p:nvPr/>
        </p:nvSpPr>
        <p:spPr>
          <a:xfrm>
            <a:off x="436004" y="2071624"/>
            <a:ext cx="3663450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2C2E35"/>
                </a:solidFill>
                <a:latin typeface="Moderat Light Italic" pitchFamily="2" charset="77"/>
              </a:rPr>
              <a:t>Matériel de captation :                       pied + caméra 360°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2C2E35"/>
              </a:solidFill>
              <a:latin typeface="Moderat Light Italic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2C2E35"/>
                </a:solidFill>
                <a:latin typeface="Moderat Light Italic" pitchFamily="2" charset="77"/>
              </a:rPr>
              <a:t>Captation format vidéo mais bien souvent le format photo est suffisant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2C2E35"/>
              </a:solidFill>
              <a:latin typeface="Moderat Light Italic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2C2E35"/>
                </a:solidFill>
                <a:latin typeface="Moderat Light Italic" pitchFamily="2" charset="77"/>
              </a:rPr>
              <a:t>Il y a une rubrique de conseils en ligne</a:t>
            </a:r>
            <a:r>
              <a:rPr lang="en-US" sz="2000" dirty="0">
                <a:solidFill>
                  <a:schemeClr val="bg1"/>
                </a:solidFill>
                <a:latin typeface="Moderat Light Italic" pitchFamily="2" charset="77"/>
              </a:rPr>
              <a:t>.</a:t>
            </a:r>
          </a:p>
        </p:txBody>
      </p:sp>
      <p:pic>
        <p:nvPicPr>
          <p:cNvPr id="4" name="Image 3" descr="Une image contenant texte, capture d’écran, affiche, logo&#10;&#10;Description générée automatiquement">
            <a:extLst>
              <a:ext uri="{FF2B5EF4-FFF2-40B4-BE49-F238E27FC236}">
                <a16:creationId xmlns:a16="http://schemas.microsoft.com/office/drawing/2014/main" id="{A7BF8CFD-4C96-187A-8277-9680D2602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04" y="1457518"/>
            <a:ext cx="2900949" cy="4368225"/>
          </a:xfrm>
          <a:prstGeom prst="rect">
            <a:avLst/>
          </a:prstGeom>
          <a:ln>
            <a:solidFill>
              <a:srgbClr val="005556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C7EBB3E-B046-F5E7-C948-880224F4923B}"/>
              </a:ext>
            </a:extLst>
          </p:cNvPr>
          <p:cNvSpPr txBox="1"/>
          <p:nvPr/>
        </p:nvSpPr>
        <p:spPr>
          <a:xfrm>
            <a:off x="1014020" y="565940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u="sng" dirty="0">
                <a:solidFill>
                  <a:srgbClr val="337778"/>
                </a:solidFill>
                <a:latin typeface="Moderat" pitchFamily="2" charset="77"/>
              </a:rPr>
              <a:t>Captation</a:t>
            </a:r>
            <a:r>
              <a:rPr lang="fr-FR" sz="3600" dirty="0">
                <a:solidFill>
                  <a:srgbClr val="337778"/>
                </a:solidFill>
                <a:latin typeface="Moderat" pitchFamily="2" charset="77"/>
              </a:rPr>
              <a:t> :</a:t>
            </a:r>
          </a:p>
        </p:txBody>
      </p:sp>
      <p:pic>
        <p:nvPicPr>
          <p:cNvPr id="7" name="Image 6" descr="Une image contenant Police, Graphique, graphisme, symbole&#10;&#10;Description générée automatiquement">
            <a:extLst>
              <a:ext uri="{FF2B5EF4-FFF2-40B4-BE49-F238E27FC236}">
                <a16:creationId xmlns:a16="http://schemas.microsoft.com/office/drawing/2014/main" id="{38B0B5B0-7038-E088-6B8D-EFF6982C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" y="5994400"/>
            <a:ext cx="29337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65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7214B5-F91A-AF12-17CF-D3B6AF7A662D}"/>
              </a:ext>
            </a:extLst>
          </p:cNvPr>
          <p:cNvSpPr/>
          <p:nvPr/>
        </p:nvSpPr>
        <p:spPr>
          <a:xfrm>
            <a:off x="836694" y="585199"/>
            <a:ext cx="9913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u="sng" dirty="0">
                <a:solidFill>
                  <a:srgbClr val="337778"/>
                </a:solidFill>
                <a:latin typeface="Moderat" pitchFamily="2" charset="77"/>
              </a:rPr>
              <a:t>Création</a:t>
            </a:r>
            <a:r>
              <a:rPr lang="fr-FR" sz="3600" dirty="0">
                <a:solidFill>
                  <a:srgbClr val="337778"/>
                </a:solidFill>
                <a:latin typeface="Moderat" pitchFamily="2" charset="77"/>
              </a:rPr>
              <a:t> :</a:t>
            </a:r>
          </a:p>
          <a:p>
            <a:r>
              <a:rPr lang="fr-FR" sz="3200" b="1" dirty="0">
                <a:solidFill>
                  <a:srgbClr val="202832"/>
                </a:solidFill>
                <a:latin typeface="Caviar Dreams" panose="020B0402020204020504" pitchFamily="34" charset="0"/>
              </a:rPr>
              <a:t> </a:t>
            </a:r>
          </a:p>
          <a:p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Interface web simple et fonctionnelle (beaucoup de tutos proposés par Uptale)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BADC89-2195-F861-8788-5ED7B7CBB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942" y="2353980"/>
            <a:ext cx="8840116" cy="3195546"/>
          </a:xfrm>
          <a:prstGeom prst="rect">
            <a:avLst/>
          </a:prstGeom>
          <a:ln>
            <a:solidFill>
              <a:srgbClr val="005556"/>
            </a:solidFill>
          </a:ln>
        </p:spPr>
      </p:pic>
      <p:pic>
        <p:nvPicPr>
          <p:cNvPr id="4" name="Image 3" descr="Une image contenant Police, Graphique, graphisme, symbole&#10;&#10;Description générée automatiquement">
            <a:extLst>
              <a:ext uri="{FF2B5EF4-FFF2-40B4-BE49-F238E27FC236}">
                <a16:creationId xmlns:a16="http://schemas.microsoft.com/office/drawing/2014/main" id="{12FC2E6A-F0EF-902D-E39C-82CE1A17F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68693"/>
            <a:ext cx="29337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CDF492-574E-047E-C73D-A6DB2B77DB6E}"/>
              </a:ext>
            </a:extLst>
          </p:cNvPr>
          <p:cNvSpPr/>
          <p:nvPr/>
        </p:nvSpPr>
        <p:spPr>
          <a:xfrm>
            <a:off x="512518" y="329486"/>
            <a:ext cx="1109831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u="sng" dirty="0">
                <a:solidFill>
                  <a:srgbClr val="337778"/>
                </a:solidFill>
                <a:latin typeface="Moderat" pitchFamily="2" charset="77"/>
              </a:rPr>
              <a:t>Prise en main </a:t>
            </a:r>
            <a:r>
              <a:rPr lang="fr-FR" sz="3600" dirty="0">
                <a:solidFill>
                  <a:srgbClr val="337778"/>
                </a:solidFill>
                <a:latin typeface="Moderat" pitchFamily="2" charset="77"/>
              </a:rPr>
              <a:t>:</a:t>
            </a:r>
          </a:p>
          <a:p>
            <a:endParaRPr lang="fr-FR" sz="2000" dirty="0">
              <a:solidFill>
                <a:schemeClr val="bg1"/>
              </a:solidFill>
              <a:latin typeface="Moderat" pitchFamily="2" charset="77"/>
            </a:endParaRPr>
          </a:p>
          <a:p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Très intuitif : système de scènes + tags</a:t>
            </a:r>
            <a:endParaRPr lang="fr-FR" sz="2400" dirty="0">
              <a:solidFill>
                <a:srgbClr val="202832"/>
              </a:solidFill>
              <a:latin typeface="Moderat Light Italic" pitchFamily="2" charset="77"/>
            </a:endParaRPr>
          </a:p>
        </p:txBody>
      </p:sp>
      <p:pic>
        <p:nvPicPr>
          <p:cNvPr id="3" name="Image 2" descr="Une image contenant logiciel, Logiciel multimédia, capture d’écran&#10;&#10;Description générée automatiquement">
            <a:extLst>
              <a:ext uri="{FF2B5EF4-FFF2-40B4-BE49-F238E27FC236}">
                <a16:creationId xmlns:a16="http://schemas.microsoft.com/office/drawing/2014/main" id="{26E33C6E-B138-C168-1B97-48FCECD2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9" y="1943934"/>
            <a:ext cx="10636602" cy="4716703"/>
          </a:xfrm>
          <a:prstGeom prst="rect">
            <a:avLst/>
          </a:prstGeom>
          <a:ln>
            <a:solidFill>
              <a:srgbClr val="005556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E7B6E9-9A22-DEE7-631E-25A1DA3FD5DB}"/>
              </a:ext>
            </a:extLst>
          </p:cNvPr>
          <p:cNvSpPr txBox="1"/>
          <p:nvPr/>
        </p:nvSpPr>
        <p:spPr>
          <a:xfrm>
            <a:off x="5421996" y="1002953"/>
            <a:ext cx="60860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202832"/>
                </a:solidFill>
                <a:latin typeface="Moderat Light Italic" pitchFamily="2" charset="77"/>
              </a:rPr>
              <a:t>Faisons ensemble une petite visite de l’espace d’édition :</a:t>
            </a:r>
          </a:p>
          <a:p>
            <a:r>
              <a:rPr lang="fr-FR" sz="1600" dirty="0">
                <a:solidFill>
                  <a:schemeClr val="bg1"/>
                </a:solidFill>
                <a:latin typeface="Moderat Light Italic" pitchFamily="2" charset="77"/>
              </a:rPr>
              <a:t> </a:t>
            </a:r>
            <a:r>
              <a:rPr lang="fr-FR" sz="1400" dirty="0">
                <a:solidFill>
                  <a:srgbClr val="005556"/>
                </a:solidFill>
                <a:latin typeface="Moderat Light Italic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https://my.uptale.io/v2/ExperienceDetails/9oAoZglE7EUhHSq0FufQA</a:t>
            </a:r>
            <a:endParaRPr lang="fr-FR" sz="1400" dirty="0">
              <a:solidFill>
                <a:srgbClr val="005556"/>
              </a:solidFill>
              <a:latin typeface="Moderat Light Italic" pitchFamily="2" charset="77"/>
            </a:endParaRPr>
          </a:p>
          <a:p>
            <a:endParaRPr lang="fr-FR" dirty="0"/>
          </a:p>
        </p:txBody>
      </p:sp>
      <p:pic>
        <p:nvPicPr>
          <p:cNvPr id="6" name="Image 5" descr="Une image contenant Police, Graphique, graphisme, symbole&#10;&#10;Description générée automatiquement">
            <a:extLst>
              <a:ext uri="{FF2B5EF4-FFF2-40B4-BE49-F238E27FC236}">
                <a16:creationId xmlns:a16="http://schemas.microsoft.com/office/drawing/2014/main" id="{C240330F-CFEF-90AB-A395-31F40239C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615" y="67382"/>
            <a:ext cx="2592585" cy="71829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DA96757-50C4-D963-0B8B-8A5071B5B186}"/>
              </a:ext>
            </a:extLst>
          </p:cNvPr>
          <p:cNvSpPr/>
          <p:nvPr/>
        </p:nvSpPr>
        <p:spPr>
          <a:xfrm>
            <a:off x="5421996" y="936793"/>
            <a:ext cx="5985636" cy="780077"/>
          </a:xfrm>
          <a:prstGeom prst="roundRect">
            <a:avLst/>
          </a:prstGeom>
          <a:noFill/>
          <a:ln w="38100">
            <a:solidFill>
              <a:srgbClr val="337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243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1716C01-DDFB-1BF5-AB5D-777A8DF3BD37}"/>
              </a:ext>
            </a:extLst>
          </p:cNvPr>
          <p:cNvSpPr txBox="1"/>
          <p:nvPr/>
        </p:nvSpPr>
        <p:spPr>
          <a:xfrm>
            <a:off x="443124" y="244882"/>
            <a:ext cx="4690629" cy="386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u="sng" dirty="0">
                <a:solidFill>
                  <a:srgbClr val="337778"/>
                </a:solidFill>
                <a:latin typeface="Moderat" pitchFamily="2" charset="77"/>
              </a:rPr>
              <a:t>Avantages</a:t>
            </a:r>
            <a:r>
              <a:rPr lang="fr-FR" sz="3600" dirty="0">
                <a:solidFill>
                  <a:srgbClr val="337778"/>
                </a:solidFill>
                <a:latin typeface="Moderat" pitchFamily="2" charset="77"/>
              </a:rPr>
              <a:t> :</a:t>
            </a:r>
          </a:p>
          <a:p>
            <a:endParaRPr lang="fr-FR" sz="3200" b="1" dirty="0">
              <a:solidFill>
                <a:srgbClr val="35C6B5"/>
              </a:solidFill>
              <a:latin typeface="Caviar Dreams" panose="020B0402020204020504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Effet « waouh » pour peu de temps de création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Engagement de l’apprenant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Usages variés et en différentes modalités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202832"/>
                </a:solidFill>
                <a:latin typeface="Moderat Light Italic" pitchFamily="2" charset="77"/>
              </a:rPr>
              <a:t>Possibilité d’expérience multilingue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A2A1DB-7BE6-1BC0-907E-27C27D053878}"/>
              </a:ext>
            </a:extLst>
          </p:cNvPr>
          <p:cNvSpPr txBox="1"/>
          <p:nvPr/>
        </p:nvSpPr>
        <p:spPr>
          <a:xfrm>
            <a:off x="4539886" y="4263931"/>
            <a:ext cx="7371698" cy="2434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37778"/>
                </a:solidFill>
                <a:latin typeface="Moderat" pitchFamily="2" charset="77"/>
              </a:rPr>
              <a:t>Limites 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202832"/>
                </a:solidFill>
                <a:latin typeface="Moderat Light Italic" pitchFamily="2" charset="77"/>
              </a:rPr>
              <a:t>Certains fonctionnalités « minimalistes » pour rester faciles d’accès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202832"/>
                </a:solidFill>
                <a:latin typeface="Moderat Light Italic" pitchFamily="2" charset="77"/>
              </a:rPr>
              <a:t>Gourmand en processeur : la consultation peut être difficile sur certains équipements des étudiants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202832"/>
                </a:solidFill>
                <a:latin typeface="Moderat Light Italic" pitchFamily="2" charset="77"/>
              </a:rPr>
              <a:t>Avec le casque VR : possibilité de malaise de certains utilisateurs ou en cas d’usage prolongé</a:t>
            </a:r>
          </a:p>
        </p:txBody>
      </p:sp>
      <p:pic>
        <p:nvPicPr>
          <p:cNvPr id="4" name="Image 3" descr="Une image contenant habits, personne, Visage humain, bandeau&#10;&#10;Description générée automatiquement">
            <a:extLst>
              <a:ext uri="{FF2B5EF4-FFF2-40B4-BE49-F238E27FC236}">
                <a16:creationId xmlns:a16="http://schemas.microsoft.com/office/drawing/2014/main" id="{C9C4A483-B916-DCB0-8C69-F6747DEB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53" y="159428"/>
            <a:ext cx="6911943" cy="4031967"/>
          </a:xfrm>
          <a:prstGeom prst="rect">
            <a:avLst/>
          </a:prstGeom>
          <a:ln>
            <a:solidFill>
              <a:srgbClr val="337778"/>
            </a:solidFill>
          </a:ln>
        </p:spPr>
      </p:pic>
      <p:pic>
        <p:nvPicPr>
          <p:cNvPr id="6" name="Image 5" descr="Une image contenant Police, Graphique, graphisme, symbole&#10;&#10;Description générée automatiquement">
            <a:extLst>
              <a:ext uri="{FF2B5EF4-FFF2-40B4-BE49-F238E27FC236}">
                <a16:creationId xmlns:a16="http://schemas.microsoft.com/office/drawing/2014/main" id="{A16DB3EE-00A1-A678-B063-8CED1D75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5969000"/>
            <a:ext cx="2954173" cy="8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5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EE6D1B-7CD4-12AB-C3B8-65CDD16911FB}"/>
              </a:ext>
            </a:extLst>
          </p:cNvPr>
          <p:cNvSpPr txBox="1"/>
          <p:nvPr/>
        </p:nvSpPr>
        <p:spPr>
          <a:xfrm>
            <a:off x="4056224" y="1100866"/>
            <a:ext cx="4079551" cy="4312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rgbClr val="005556"/>
                </a:solidFill>
                <a:latin typeface="Moderat Medium" pitchFamily="2" charset="77"/>
                <a:ea typeface="+mj-ea"/>
                <a:cs typeface="+mj-cs"/>
              </a:rPr>
              <a:t>Merci de votre attention 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rgbClr val="337778"/>
                </a:solidFill>
                <a:latin typeface="Moderat Thin Italic" pitchFamily="2" charset="77"/>
                <a:ea typeface="+mj-ea"/>
                <a:cs typeface="+mj-cs"/>
              </a:rPr>
              <a:t>Des questions ?</a:t>
            </a:r>
          </a:p>
        </p:txBody>
      </p:sp>
      <p:pic>
        <p:nvPicPr>
          <p:cNvPr id="3" name="Image 2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04A13B51-4DB0-60C7-7D87-7E2E61EF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08" y="2443099"/>
            <a:ext cx="2560781" cy="1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477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252</Words>
  <Application>Microsoft Macintosh PowerPoint</Application>
  <PresentationFormat>Grand écran</PresentationFormat>
  <Paragraphs>43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Caviar Dreams</vt:lpstr>
      <vt:lpstr>Courier New</vt:lpstr>
      <vt:lpstr>Moderat</vt:lpstr>
      <vt:lpstr>Moderat Light Italic</vt:lpstr>
      <vt:lpstr>Moderat Medium</vt:lpstr>
      <vt:lpstr>Moderat Thin Italic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Uptale</dc:title>
  <dc:creator>Admin</dc:creator>
  <cp:lastModifiedBy>constance gloaguen</cp:lastModifiedBy>
  <cp:revision>36</cp:revision>
  <dcterms:created xsi:type="dcterms:W3CDTF">2023-02-03T07:58:53Z</dcterms:created>
  <dcterms:modified xsi:type="dcterms:W3CDTF">2023-06-26T07:32:35Z</dcterms:modified>
</cp:coreProperties>
</file>