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03249-8F7A-4F25-AF99-EE427CD21CA8}" type="datetimeFigureOut">
              <a:rPr lang="fr-FR" smtClean="0"/>
              <a:t>29/08/2022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4792D-00D2-44ED-8AAC-73D161943D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7103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03249-8F7A-4F25-AF99-EE427CD21CA8}" type="datetimeFigureOut">
              <a:rPr lang="fr-FR" smtClean="0"/>
              <a:t>29/08/2022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4792D-00D2-44ED-8AAC-73D161943D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2615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03249-8F7A-4F25-AF99-EE427CD21CA8}" type="datetimeFigureOut">
              <a:rPr lang="fr-FR" smtClean="0"/>
              <a:t>29/08/2022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4792D-00D2-44ED-8AAC-73D161943D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6896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re 1"/>
          <p:cNvSpPr>
            <a:spLocks noGrp="1"/>
          </p:cNvSpPr>
          <p:nvPr>
            <p:ph type="title"/>
          </p:nvPr>
        </p:nvSpPr>
        <p:spPr>
          <a:xfrm>
            <a:off x="623392" y="274638"/>
            <a:ext cx="10177131" cy="562074"/>
          </a:xfrm>
          <a:noFill/>
        </p:spPr>
        <p:txBody>
          <a:bodyPr>
            <a:normAutofit/>
          </a:bodyPr>
          <a:lstStyle>
            <a:lvl1pPr>
              <a:defRPr lang="fr-FR" sz="3400" dirty="0">
                <a:solidFill>
                  <a:schemeClr val="tx2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19" name="Espace réservé du contenu 2"/>
          <p:cNvSpPr>
            <a:spLocks noGrp="1"/>
          </p:cNvSpPr>
          <p:nvPr>
            <p:ph idx="1"/>
          </p:nvPr>
        </p:nvSpPr>
        <p:spPr>
          <a:xfrm>
            <a:off x="623393" y="1556793"/>
            <a:ext cx="10177132" cy="4366930"/>
          </a:xfrm>
          <a:solidFill>
            <a:schemeClr val="accent3"/>
          </a:solidFill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 marL="1143000" indent="-228600">
              <a:buFont typeface="Arial" panose="020B0604020202020204" pitchFamily="34" charset="0"/>
              <a:buChar char="•"/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4291325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03249-8F7A-4F25-AF99-EE427CD21CA8}" type="datetimeFigureOut">
              <a:rPr lang="fr-FR" smtClean="0"/>
              <a:t>29/08/2022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4792D-00D2-44ED-8AAC-73D161943D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7415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03249-8F7A-4F25-AF99-EE427CD21CA8}" type="datetimeFigureOut">
              <a:rPr lang="fr-FR" smtClean="0"/>
              <a:t>29/08/2022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4792D-00D2-44ED-8AAC-73D161943D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3725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03249-8F7A-4F25-AF99-EE427CD21CA8}" type="datetimeFigureOut">
              <a:rPr lang="fr-FR" smtClean="0"/>
              <a:t>29/08/2022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4792D-00D2-44ED-8AAC-73D161943D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5987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03249-8F7A-4F25-AF99-EE427CD21CA8}" type="datetimeFigureOut">
              <a:rPr lang="fr-FR" smtClean="0"/>
              <a:t>29/08/2022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4792D-00D2-44ED-8AAC-73D161943D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291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03249-8F7A-4F25-AF99-EE427CD21CA8}" type="datetimeFigureOut">
              <a:rPr lang="fr-FR" smtClean="0"/>
              <a:t>29/08/2022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4792D-00D2-44ED-8AAC-73D161943D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5760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03249-8F7A-4F25-AF99-EE427CD21CA8}" type="datetimeFigureOut">
              <a:rPr lang="fr-FR" smtClean="0"/>
              <a:t>29/08/2022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4792D-00D2-44ED-8AAC-73D161943D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8250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03249-8F7A-4F25-AF99-EE427CD21CA8}" type="datetimeFigureOut">
              <a:rPr lang="fr-FR" smtClean="0"/>
              <a:t>29/08/2022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4792D-00D2-44ED-8AAC-73D161943D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2736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03249-8F7A-4F25-AF99-EE427CD21CA8}" type="datetimeFigureOut">
              <a:rPr lang="fr-FR" smtClean="0"/>
              <a:t>29/08/2022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4792D-00D2-44ED-8AAC-73D161943D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7255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203249-8F7A-4F25-AF99-EE427CD21CA8}" type="datetimeFigureOut">
              <a:rPr lang="fr-FR" smtClean="0"/>
              <a:t>29/08/2022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64792D-00D2-44ED-8AAC-73D161943D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9087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25" y="0"/>
            <a:ext cx="4073237" cy="898358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3798916" y="0"/>
            <a:ext cx="8393084" cy="898358"/>
          </a:xfrm>
          <a:prstGeom prst="rect">
            <a:avLst/>
          </a:prstGeom>
          <a:solidFill>
            <a:srgbClr val="9933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1A923CD-45DF-9448-B44B-C121FABDD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3236" y="168142"/>
            <a:ext cx="7905404" cy="562074"/>
          </a:xfrm>
        </p:spPr>
        <p:txBody>
          <a:bodyPr>
            <a:noAutofit/>
          </a:bodyPr>
          <a:lstStyle/>
          <a:p>
            <a:pPr algn="r"/>
            <a:r>
              <a:rPr lang="fr-FR" altLang="fr-FR" sz="3600" dirty="0" smtClean="0">
                <a:solidFill>
                  <a:schemeClr val="bg1"/>
                </a:solidFill>
                <a:latin typeface="+mn-lt"/>
              </a:rPr>
              <a:t>Contact - Secrétariat</a:t>
            </a:r>
            <a:r>
              <a:rPr lang="fr-FR" altLang="fr-FR" sz="3600" b="1" dirty="0" smtClean="0">
                <a:solidFill>
                  <a:schemeClr val="bg1"/>
                </a:solidFill>
                <a:latin typeface="+mn-lt"/>
              </a:rPr>
              <a:t> </a:t>
            </a:r>
            <a:r>
              <a:rPr lang="fr-FR" altLang="fr-FR" sz="3600" dirty="0" smtClean="0">
                <a:solidFill>
                  <a:schemeClr val="bg1"/>
                </a:solidFill>
                <a:latin typeface="+mn-lt"/>
              </a:rPr>
              <a:t>pédagogique</a:t>
            </a:r>
            <a:endParaRPr lang="fr-FR" altLang="fr-FR" sz="36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5" name="Rectangle 14"/>
          <p:cNvSpPr/>
          <p:nvPr/>
        </p:nvSpPr>
        <p:spPr>
          <a:xfrm flipV="1">
            <a:off x="-2" y="894204"/>
            <a:ext cx="12192001" cy="45719"/>
          </a:xfrm>
          <a:prstGeom prst="rect">
            <a:avLst/>
          </a:prstGeom>
          <a:solidFill>
            <a:srgbClr val="9933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Title 2">
            <a:extLst>
              <a:ext uri="{FF2B5EF4-FFF2-40B4-BE49-F238E27FC236}">
                <a16:creationId xmlns:a16="http://schemas.microsoft.com/office/drawing/2014/main" id="{A1A923CD-45DF-9448-B44B-C121FABDD12D}"/>
              </a:ext>
            </a:extLst>
          </p:cNvPr>
          <p:cNvSpPr txBox="1">
            <a:spLocks/>
          </p:cNvSpPr>
          <p:nvPr/>
        </p:nvSpPr>
        <p:spPr>
          <a:xfrm>
            <a:off x="634535" y="1176541"/>
            <a:ext cx="10922924" cy="472163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fr-FR" sz="3400" kern="12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000" b="1" dirty="0" smtClean="0">
                <a:solidFill>
                  <a:srgbClr val="63003C"/>
                </a:solidFill>
                <a:latin typeface="+mn-lt"/>
              </a:rPr>
              <a:t>Karina GONCALVES GASPAR</a:t>
            </a:r>
            <a:endParaRPr lang="fr-FR" sz="2000" b="1" dirty="0">
              <a:solidFill>
                <a:srgbClr val="63003C"/>
              </a:solidFill>
              <a:latin typeface="+mn-lt"/>
            </a:endParaRPr>
          </a:p>
          <a:p>
            <a:r>
              <a:rPr lang="fr-FR" sz="1800" i="1" dirty="0">
                <a:solidFill>
                  <a:srgbClr val="800000"/>
                </a:solidFill>
                <a:latin typeface="+mn-lt"/>
              </a:rPr>
              <a:t>Secrétaire </a:t>
            </a:r>
            <a:r>
              <a:rPr lang="fr-FR" sz="1800" i="1" dirty="0" smtClean="0">
                <a:solidFill>
                  <a:srgbClr val="800000"/>
                </a:solidFill>
                <a:latin typeface="+mn-lt"/>
              </a:rPr>
              <a:t>pédagogique - Département </a:t>
            </a:r>
            <a:r>
              <a:rPr lang="fr-FR" sz="1800" i="1" dirty="0">
                <a:solidFill>
                  <a:srgbClr val="800000"/>
                </a:solidFill>
                <a:latin typeface="+mn-lt"/>
              </a:rPr>
              <a:t>de </a:t>
            </a:r>
            <a:r>
              <a:rPr lang="fr-FR" sz="1800" i="1" dirty="0" smtClean="0">
                <a:solidFill>
                  <a:srgbClr val="800000"/>
                </a:solidFill>
                <a:latin typeface="+mn-lt"/>
              </a:rPr>
              <a:t>Biologie</a:t>
            </a:r>
            <a:endParaRPr lang="fr-FR" sz="1800" i="1" dirty="0" smtClean="0">
              <a:solidFill>
                <a:srgbClr val="63003C"/>
              </a:solidFill>
              <a:latin typeface="+mn-lt"/>
            </a:endParaRPr>
          </a:p>
          <a:p>
            <a:endParaRPr lang="fr-FR" sz="1800" dirty="0">
              <a:solidFill>
                <a:srgbClr val="63003C"/>
              </a:solidFill>
              <a:latin typeface="+mn-lt"/>
            </a:endParaRPr>
          </a:p>
          <a:p>
            <a:r>
              <a:rPr lang="fr-FR" sz="1800" dirty="0" smtClean="0">
                <a:solidFill>
                  <a:srgbClr val="63003C"/>
                </a:solidFill>
                <a:latin typeface="+mn-lt"/>
              </a:rPr>
              <a:t>E-mail : karina.goncalves-gaspar@universite-paris-saclay.fr </a:t>
            </a:r>
          </a:p>
          <a:p>
            <a:r>
              <a:rPr lang="fr-FR" sz="1800" dirty="0" smtClean="0">
                <a:solidFill>
                  <a:srgbClr val="63003C"/>
                </a:solidFill>
                <a:latin typeface="+mn-lt"/>
              </a:rPr>
              <a:t>Numéro de téléphone : 01 69 15 78 02</a:t>
            </a:r>
          </a:p>
          <a:p>
            <a:endParaRPr lang="fr-FR" sz="1800" dirty="0">
              <a:solidFill>
                <a:srgbClr val="63003C"/>
              </a:solidFill>
              <a:latin typeface="+mn-lt"/>
            </a:endParaRPr>
          </a:p>
          <a:p>
            <a:r>
              <a:rPr lang="fr-FR" sz="1800" dirty="0" smtClean="0">
                <a:solidFill>
                  <a:srgbClr val="63003C"/>
                </a:solidFill>
                <a:latin typeface="+mn-lt"/>
              </a:rPr>
              <a:t>Adresse : </a:t>
            </a:r>
            <a:r>
              <a:rPr lang="fr-FR" sz="1800" dirty="0">
                <a:latin typeface="+mn-lt"/>
              </a:rPr>
              <a:t/>
            </a:r>
            <a:br>
              <a:rPr lang="fr-FR" sz="1800" dirty="0">
                <a:latin typeface="+mn-lt"/>
              </a:rPr>
            </a:br>
            <a:r>
              <a:rPr lang="fr-FR" sz="1800" i="1" dirty="0" smtClean="0">
                <a:solidFill>
                  <a:srgbClr val="800000"/>
                </a:solidFill>
                <a:latin typeface="+mn-lt"/>
              </a:rPr>
              <a:t>Bâtiment Henri Moissan - Bureau 1226</a:t>
            </a:r>
          </a:p>
          <a:p>
            <a:r>
              <a:rPr lang="fr-FR" sz="1800" i="1" dirty="0" smtClean="0">
                <a:solidFill>
                  <a:srgbClr val="800000"/>
                </a:solidFill>
                <a:latin typeface="+mn-lt"/>
              </a:rPr>
              <a:t>1 avenue des Sciences</a:t>
            </a:r>
          </a:p>
          <a:p>
            <a:r>
              <a:rPr lang="fr-FR" sz="1800" i="1" dirty="0" smtClean="0">
                <a:solidFill>
                  <a:srgbClr val="800000"/>
                </a:solidFill>
                <a:latin typeface="+mn-lt"/>
              </a:rPr>
              <a:t>91400 Orsay</a:t>
            </a:r>
          </a:p>
          <a:p>
            <a:endParaRPr lang="fr-FR" sz="1800" i="1" dirty="0">
              <a:solidFill>
                <a:srgbClr val="800000"/>
              </a:solidFill>
              <a:latin typeface="+mn-lt"/>
            </a:endParaRPr>
          </a:p>
          <a:p>
            <a:endParaRPr lang="fr-FR" sz="1800" dirty="0" smtClean="0">
              <a:solidFill>
                <a:srgbClr val="800000"/>
              </a:solidFill>
              <a:latin typeface="+mn-lt"/>
            </a:endParaRPr>
          </a:p>
          <a:p>
            <a:endParaRPr lang="fr-FR" sz="1800" dirty="0">
              <a:solidFill>
                <a:srgbClr val="800000"/>
              </a:solidFill>
              <a:latin typeface="+mn-lt"/>
            </a:endParaRPr>
          </a:p>
          <a:p>
            <a:r>
              <a:rPr lang="fr-FR" sz="2000" u="sng" dirty="0" smtClean="0">
                <a:solidFill>
                  <a:srgbClr val="63003C"/>
                </a:solidFill>
                <a:latin typeface="+mn-lt"/>
              </a:rPr>
              <a:t>Horaires d’ouverture : </a:t>
            </a:r>
            <a:endParaRPr lang="fr-FR" sz="1800" u="sng" dirty="0" smtClean="0">
              <a:solidFill>
                <a:srgbClr val="800000"/>
              </a:solidFill>
              <a:latin typeface="+mn-lt"/>
            </a:endParaRPr>
          </a:p>
          <a:p>
            <a:r>
              <a:rPr lang="fr-FR" sz="1800" dirty="0" smtClean="0">
                <a:solidFill>
                  <a:srgbClr val="800000"/>
                </a:solidFill>
                <a:latin typeface="+mn-lt"/>
              </a:rPr>
              <a:t>Du lundi au vendredi de 9h à 17h</a:t>
            </a:r>
            <a:endParaRPr lang="fr-FR" sz="1800" dirty="0">
              <a:latin typeface="+mn-lt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-3" y="6217919"/>
            <a:ext cx="12192001" cy="648391"/>
          </a:xfrm>
          <a:prstGeom prst="rect">
            <a:avLst/>
          </a:prstGeom>
          <a:solidFill>
            <a:srgbClr val="9933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0925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25" y="0"/>
            <a:ext cx="4073237" cy="898358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3798916" y="0"/>
            <a:ext cx="8393084" cy="898358"/>
          </a:xfrm>
          <a:prstGeom prst="rect">
            <a:avLst/>
          </a:prstGeom>
          <a:solidFill>
            <a:srgbClr val="9933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1A923CD-45DF-9448-B44B-C121FABDD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3236" y="168142"/>
            <a:ext cx="7905404" cy="562074"/>
          </a:xfrm>
        </p:spPr>
        <p:txBody>
          <a:bodyPr>
            <a:noAutofit/>
          </a:bodyPr>
          <a:lstStyle/>
          <a:p>
            <a:pPr algn="r"/>
            <a:r>
              <a:rPr lang="fr-FR" altLang="fr-FR" sz="3600" dirty="0" smtClean="0">
                <a:solidFill>
                  <a:schemeClr val="bg1"/>
                </a:solidFill>
                <a:latin typeface="+mn-lt"/>
              </a:rPr>
              <a:t>Contact - Secrétariat</a:t>
            </a:r>
            <a:r>
              <a:rPr lang="fr-FR" altLang="fr-FR" sz="3600" b="1" dirty="0" smtClean="0">
                <a:solidFill>
                  <a:schemeClr val="bg1"/>
                </a:solidFill>
                <a:latin typeface="+mn-lt"/>
              </a:rPr>
              <a:t> </a:t>
            </a:r>
            <a:r>
              <a:rPr lang="fr-FR" altLang="fr-FR" sz="3600" dirty="0" smtClean="0">
                <a:solidFill>
                  <a:schemeClr val="bg1"/>
                </a:solidFill>
                <a:latin typeface="+mn-lt"/>
              </a:rPr>
              <a:t>pédagogique</a:t>
            </a:r>
            <a:endParaRPr lang="fr-FR" altLang="fr-FR" sz="36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5" name="Rectangle 14"/>
          <p:cNvSpPr/>
          <p:nvPr/>
        </p:nvSpPr>
        <p:spPr>
          <a:xfrm flipV="1">
            <a:off x="-2" y="894204"/>
            <a:ext cx="12192001" cy="45719"/>
          </a:xfrm>
          <a:prstGeom prst="rect">
            <a:avLst/>
          </a:prstGeom>
          <a:solidFill>
            <a:srgbClr val="9933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Title 2">
            <a:extLst>
              <a:ext uri="{FF2B5EF4-FFF2-40B4-BE49-F238E27FC236}">
                <a16:creationId xmlns:a16="http://schemas.microsoft.com/office/drawing/2014/main" id="{A1A923CD-45DF-9448-B44B-C121FABDD12D}"/>
              </a:ext>
            </a:extLst>
          </p:cNvPr>
          <p:cNvSpPr txBox="1">
            <a:spLocks/>
          </p:cNvSpPr>
          <p:nvPr/>
        </p:nvSpPr>
        <p:spPr>
          <a:xfrm>
            <a:off x="634535" y="1116306"/>
            <a:ext cx="10922924" cy="61602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fr-FR" sz="3400" kern="12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2400" b="1" dirty="0" smtClean="0">
                <a:solidFill>
                  <a:srgbClr val="63003C"/>
                </a:solidFill>
                <a:latin typeface="+mn-lt"/>
              </a:rPr>
              <a:t>Accès </a:t>
            </a:r>
            <a:r>
              <a:rPr lang="fr-FR" sz="2400" b="1" dirty="0">
                <a:solidFill>
                  <a:srgbClr val="63003C"/>
                </a:solidFill>
                <a:latin typeface="+mn-lt"/>
              </a:rPr>
              <a:t>au Bâtiment Henri Moissan - Bureau </a:t>
            </a:r>
            <a:r>
              <a:rPr lang="fr-FR" sz="2400" b="1" dirty="0" smtClean="0">
                <a:solidFill>
                  <a:srgbClr val="63003C"/>
                </a:solidFill>
                <a:latin typeface="+mn-lt"/>
              </a:rPr>
              <a:t>1226</a:t>
            </a:r>
          </a:p>
        </p:txBody>
      </p:sp>
      <p:sp>
        <p:nvSpPr>
          <p:cNvPr id="17" name="Rectangle 16"/>
          <p:cNvSpPr/>
          <p:nvPr/>
        </p:nvSpPr>
        <p:spPr>
          <a:xfrm>
            <a:off x="-3" y="6217919"/>
            <a:ext cx="12192001" cy="648391"/>
          </a:xfrm>
          <a:prstGeom prst="rect">
            <a:avLst/>
          </a:prstGeom>
          <a:solidFill>
            <a:srgbClr val="9933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6425" y="2630241"/>
            <a:ext cx="3205682" cy="2002867"/>
          </a:xfrm>
          <a:prstGeom prst="rect">
            <a:avLst/>
          </a:prstGeom>
        </p:spPr>
      </p:pic>
      <p:sp>
        <p:nvSpPr>
          <p:cNvPr id="10" name="Title 2">
            <a:extLst>
              <a:ext uri="{FF2B5EF4-FFF2-40B4-BE49-F238E27FC236}">
                <a16:creationId xmlns:a16="http://schemas.microsoft.com/office/drawing/2014/main" id="{A1A923CD-45DF-9448-B44B-C121FABDD12D}"/>
              </a:ext>
            </a:extLst>
          </p:cNvPr>
          <p:cNvSpPr txBox="1">
            <a:spLocks/>
          </p:cNvSpPr>
          <p:nvPr/>
        </p:nvSpPr>
        <p:spPr>
          <a:xfrm>
            <a:off x="1145765" y="1991842"/>
            <a:ext cx="3945777" cy="61602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fr-FR" sz="3400" kern="12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600" b="1" dirty="0" smtClean="0">
                <a:solidFill>
                  <a:srgbClr val="63003C"/>
                </a:solidFill>
                <a:latin typeface="+mn-lt"/>
              </a:rPr>
              <a:t>1) Empruntez la porte principale du bâtiment sur l’Avenue des Sciences</a:t>
            </a:r>
          </a:p>
        </p:txBody>
      </p:sp>
      <p:sp>
        <p:nvSpPr>
          <p:cNvPr id="5" name="Étoile à 5 branches 4"/>
          <p:cNvSpPr/>
          <p:nvPr/>
        </p:nvSpPr>
        <p:spPr>
          <a:xfrm>
            <a:off x="1953490" y="3999875"/>
            <a:ext cx="224443" cy="19950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Title 2">
            <a:extLst>
              <a:ext uri="{FF2B5EF4-FFF2-40B4-BE49-F238E27FC236}">
                <a16:creationId xmlns:a16="http://schemas.microsoft.com/office/drawing/2014/main" id="{A1A923CD-45DF-9448-B44B-C121FABDD12D}"/>
              </a:ext>
            </a:extLst>
          </p:cNvPr>
          <p:cNvSpPr txBox="1">
            <a:spLocks/>
          </p:cNvSpPr>
          <p:nvPr/>
        </p:nvSpPr>
        <p:spPr>
          <a:xfrm>
            <a:off x="1647299" y="3583360"/>
            <a:ext cx="530634" cy="61602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fr-FR" sz="3400" kern="12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600" b="1" dirty="0" smtClean="0">
                <a:solidFill>
                  <a:srgbClr val="FF0000"/>
                </a:solidFill>
                <a:latin typeface="+mn-lt"/>
              </a:rPr>
              <a:t>Ici</a:t>
            </a:r>
          </a:p>
        </p:txBody>
      </p:sp>
      <p:sp>
        <p:nvSpPr>
          <p:cNvPr id="14" name="Title 2">
            <a:extLst>
              <a:ext uri="{FF2B5EF4-FFF2-40B4-BE49-F238E27FC236}">
                <a16:creationId xmlns:a16="http://schemas.microsoft.com/office/drawing/2014/main" id="{A1A923CD-45DF-9448-B44B-C121FABDD12D}"/>
              </a:ext>
            </a:extLst>
          </p:cNvPr>
          <p:cNvSpPr txBox="1">
            <a:spLocks/>
          </p:cNvSpPr>
          <p:nvPr/>
        </p:nvSpPr>
        <p:spPr>
          <a:xfrm>
            <a:off x="1145765" y="4963498"/>
            <a:ext cx="3945777" cy="61602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fr-FR" sz="3400" kern="12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600" b="1" dirty="0" smtClean="0">
                <a:solidFill>
                  <a:srgbClr val="63003C"/>
                </a:solidFill>
                <a:latin typeface="+mn-lt"/>
              </a:rPr>
              <a:t>2) Prenez l’escalier de droite et montez jusqu’au 1</a:t>
            </a:r>
            <a:r>
              <a:rPr lang="fr-FR" sz="1600" b="1" baseline="30000" dirty="0" smtClean="0">
                <a:solidFill>
                  <a:srgbClr val="63003C"/>
                </a:solidFill>
                <a:latin typeface="+mn-lt"/>
              </a:rPr>
              <a:t>er</a:t>
            </a:r>
            <a:r>
              <a:rPr lang="fr-FR" sz="1600" b="1" dirty="0" smtClean="0">
                <a:solidFill>
                  <a:srgbClr val="63003C"/>
                </a:solidFill>
                <a:latin typeface="+mn-lt"/>
              </a:rPr>
              <a:t> étage</a:t>
            </a:r>
          </a:p>
        </p:txBody>
      </p:sp>
      <p:sp>
        <p:nvSpPr>
          <p:cNvPr id="19" name="Title 2">
            <a:extLst>
              <a:ext uri="{FF2B5EF4-FFF2-40B4-BE49-F238E27FC236}">
                <a16:creationId xmlns:a16="http://schemas.microsoft.com/office/drawing/2014/main" id="{A1A923CD-45DF-9448-B44B-C121FABDD12D}"/>
              </a:ext>
            </a:extLst>
          </p:cNvPr>
          <p:cNvSpPr txBox="1">
            <a:spLocks/>
          </p:cNvSpPr>
          <p:nvPr/>
        </p:nvSpPr>
        <p:spPr>
          <a:xfrm>
            <a:off x="6053045" y="1991841"/>
            <a:ext cx="4828315" cy="61602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fr-FR" sz="3400" kern="12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600" b="1" dirty="0" smtClean="0">
                <a:solidFill>
                  <a:srgbClr val="63003C"/>
                </a:solidFill>
                <a:latin typeface="+mn-lt"/>
              </a:rPr>
              <a:t>3) Empruntez et longez le couloir avec l’intitulé « </a:t>
            </a:r>
            <a:r>
              <a:rPr lang="fr-FR" sz="1600" b="1" dirty="0" err="1" smtClean="0">
                <a:solidFill>
                  <a:srgbClr val="63003C"/>
                </a:solidFill>
                <a:latin typeface="+mn-lt"/>
              </a:rPr>
              <a:t>Secr</a:t>
            </a:r>
            <a:r>
              <a:rPr lang="fr-FR" sz="1600" b="1" dirty="0" smtClean="0">
                <a:solidFill>
                  <a:srgbClr val="63003C"/>
                </a:solidFill>
                <a:latin typeface="+mn-lt"/>
              </a:rPr>
              <a:t>. Biologie et administration générale du pôle »</a:t>
            </a:r>
          </a:p>
        </p:txBody>
      </p:sp>
      <p:sp>
        <p:nvSpPr>
          <p:cNvPr id="20" name="Title 2">
            <a:extLst>
              <a:ext uri="{FF2B5EF4-FFF2-40B4-BE49-F238E27FC236}">
                <a16:creationId xmlns:a16="http://schemas.microsoft.com/office/drawing/2014/main" id="{A1A923CD-45DF-9448-B44B-C121FABDD12D}"/>
              </a:ext>
            </a:extLst>
          </p:cNvPr>
          <p:cNvSpPr txBox="1">
            <a:spLocks/>
          </p:cNvSpPr>
          <p:nvPr/>
        </p:nvSpPr>
        <p:spPr>
          <a:xfrm>
            <a:off x="6219299" y="4963497"/>
            <a:ext cx="3945777" cy="61602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fr-FR" sz="3400" kern="12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600" b="1" dirty="0">
                <a:solidFill>
                  <a:srgbClr val="63003C"/>
                </a:solidFill>
                <a:latin typeface="+mn-lt"/>
              </a:rPr>
              <a:t>4</a:t>
            </a:r>
            <a:r>
              <a:rPr lang="fr-FR" sz="1600" b="1" dirty="0" smtClean="0">
                <a:solidFill>
                  <a:srgbClr val="63003C"/>
                </a:solidFill>
                <a:latin typeface="+mn-lt"/>
              </a:rPr>
              <a:t>) Tournez à droite. Vous y trouverez le bureau 1226 sur votre gauche !</a:t>
            </a:r>
          </a:p>
        </p:txBody>
      </p:sp>
      <p:pic>
        <p:nvPicPr>
          <p:cNvPr id="21" name="Image 20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181" b="15069"/>
          <a:stretch/>
        </p:blipFill>
        <p:spPr>
          <a:xfrm>
            <a:off x="6410711" y="2664944"/>
            <a:ext cx="4261231" cy="2005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8771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124</Words>
  <Application>Microsoft Office PowerPoint</Application>
  <PresentationFormat>Grand écran</PresentationFormat>
  <Paragraphs>22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Contact - Secrétariat pédagogique</vt:lpstr>
      <vt:lpstr>Contact - Secrétariat pédagogique</vt:lpstr>
    </vt:vector>
  </TitlesOfParts>
  <Company>Universite Paris-Sud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Secrétariat pédagogique Nathalie BEAUVOIS</dc:title>
  <dc:creator>Nathalie Beauvois</dc:creator>
  <cp:lastModifiedBy>Karina Goncalves Gaspar</cp:lastModifiedBy>
  <cp:revision>13</cp:revision>
  <dcterms:created xsi:type="dcterms:W3CDTF">2020-09-07T10:10:35Z</dcterms:created>
  <dcterms:modified xsi:type="dcterms:W3CDTF">2022-08-29T12:39:19Z</dcterms:modified>
</cp:coreProperties>
</file>