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4" r:id="rId1"/>
  </p:sldMasterIdLst>
  <p:notesMasterIdLst>
    <p:notesMasterId r:id="rId24"/>
  </p:notesMasterIdLst>
  <p:handoutMasterIdLst>
    <p:handoutMasterId r:id="rId25"/>
  </p:handoutMasterIdLst>
  <p:sldIdLst>
    <p:sldId id="291" r:id="rId2"/>
    <p:sldId id="311" r:id="rId3"/>
    <p:sldId id="288" r:id="rId4"/>
    <p:sldId id="289" r:id="rId5"/>
    <p:sldId id="290" r:id="rId6"/>
    <p:sldId id="292" r:id="rId7"/>
    <p:sldId id="256" r:id="rId8"/>
    <p:sldId id="305" r:id="rId9"/>
    <p:sldId id="308" r:id="rId10"/>
    <p:sldId id="265" r:id="rId11"/>
    <p:sldId id="283" r:id="rId12"/>
    <p:sldId id="299" r:id="rId13"/>
    <p:sldId id="297" r:id="rId14"/>
    <p:sldId id="276" r:id="rId15"/>
    <p:sldId id="277" r:id="rId16"/>
    <p:sldId id="300" r:id="rId17"/>
    <p:sldId id="260" r:id="rId18"/>
    <p:sldId id="313" r:id="rId19"/>
    <p:sldId id="301" r:id="rId20"/>
    <p:sldId id="303" r:id="rId21"/>
    <p:sldId id="309" r:id="rId22"/>
    <p:sldId id="306" r:id="rId23"/>
  </p:sldIdLst>
  <p:sldSz cx="9144000" cy="6858000" type="screen4x3"/>
  <p:notesSz cx="9874250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000"/>
    <a:srgbClr val="3794FF"/>
    <a:srgbClr val="D06548"/>
    <a:srgbClr val="FF9933"/>
    <a:srgbClr val="66FFCC"/>
    <a:srgbClr val="D5FFFF"/>
    <a:srgbClr val="E4EFF0"/>
    <a:srgbClr val="FF66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4" autoAdjust="0"/>
    <p:restoredTop sz="91012" autoAdjust="0"/>
  </p:normalViewPr>
  <p:slideViewPr>
    <p:cSldViewPr>
      <p:cViewPr varScale="1">
        <p:scale>
          <a:sx n="119" d="100"/>
          <a:sy n="119" d="100"/>
        </p:scale>
        <p:origin x="15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defTabSz="911534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 defTabSz="911534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defTabSz="911534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0834D5B6-4FB6-F24E-B081-73FB4C9002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130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defTabSz="911534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5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 defTabSz="911534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0088" y="511175"/>
            <a:ext cx="3398837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228975"/>
            <a:ext cx="72421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defTabSz="911534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5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938D7C09-47DD-7F41-9F04-65DA17CDDD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211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05D1-6D02-D040-9FEC-BE2DB1B914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57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FC14-190A-5D4A-AAAC-278106F5ED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3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AB66A-1E34-264E-822A-23B29D147D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09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0184-0FB5-DB4F-99DB-718BDA9BA3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97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7F98-2107-364C-B01B-EF21FAE6F6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99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55EF-7AEA-BA4A-98D3-809707E95D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6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CDDC-2785-974F-B535-C27578B821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15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D916F-E4C0-8541-AEDB-BA4147A3BF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71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A4BF9-49C6-3C4A-84E7-F0E3FD6CCC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75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2436-61A8-2343-83A3-E408362115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89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E84CB-F2C3-CF46-8020-685326CE80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51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16433F1-AF24-EC4C-B649-FED22E79CF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Stabilité des génomes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70184-0FB5-DB4F-99DB-718BDA9BA3D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07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94270" y="4941168"/>
            <a:ext cx="8498210" cy="2117201"/>
          </a:xfrm>
        </p:spPr>
        <p:txBody>
          <a:bodyPr/>
          <a:lstStyle/>
          <a:p>
            <a:r>
              <a:rPr lang="fr-FR" dirty="0"/>
              <a:t>Dans la figure ci-dessus, à quoi correspond le segment ADN 6?</a:t>
            </a:r>
          </a:p>
          <a:p>
            <a:endParaRPr lang="fr-FR" sz="1400" dirty="0"/>
          </a:p>
          <a:p>
            <a:r>
              <a:rPr lang="fr-FR" dirty="0">
                <a:solidFill>
                  <a:srgbClr val="FF0000"/>
                </a:solidFill>
              </a:rPr>
              <a:t>Un </a:t>
            </a:r>
            <a:r>
              <a:rPr lang="fr-FR" dirty="0" err="1">
                <a:solidFill>
                  <a:srgbClr val="FF0000"/>
                </a:solidFill>
              </a:rPr>
              <a:t>enhancer (ou silencer)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5695"/>
            <a:ext cx="518457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70184-0FB5-DB4F-99DB-718BDA9BA3D5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1096955" y="620688"/>
            <a:ext cx="6553200" cy="3264094"/>
            <a:chOff x="0" y="884986"/>
            <a:chExt cx="9144000" cy="5148384"/>
          </a:xfrm>
        </p:grpSpPr>
        <p:sp>
          <p:nvSpPr>
            <p:cNvPr id="6" name="Rectangle 5"/>
            <p:cNvSpPr/>
            <p:nvPr/>
          </p:nvSpPr>
          <p:spPr>
            <a:xfrm>
              <a:off x="5297714" y="2162629"/>
              <a:ext cx="1146494" cy="90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70241" y="5091632"/>
              <a:ext cx="1146494" cy="941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/>
            <a:srcRect b="46951"/>
            <a:stretch/>
          </p:blipFill>
          <p:spPr>
            <a:xfrm>
              <a:off x="0" y="884986"/>
              <a:ext cx="9144000" cy="269913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339771" y="1857829"/>
              <a:ext cx="449943" cy="145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55976" y="4796026"/>
              <a:ext cx="449943" cy="145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contenu 5"/>
          <p:cNvSpPr>
            <a:spLocks noGrp="1"/>
          </p:cNvSpPr>
          <p:nvPr>
            <p:ph idx="1"/>
          </p:nvPr>
        </p:nvSpPr>
        <p:spPr>
          <a:xfrm>
            <a:off x="394270" y="3573016"/>
            <a:ext cx="8498210" cy="2117201"/>
          </a:xfrm>
        </p:spPr>
        <p:txBody>
          <a:bodyPr/>
          <a:lstStyle/>
          <a:p>
            <a:r>
              <a:rPr lang="fr-FR" dirty="0"/>
              <a:t>Que peut provoquer une mutation dans la zone rouge de l’exon 2?</a:t>
            </a:r>
          </a:p>
          <a:p>
            <a:endParaRPr lang="fr-FR" sz="1600" dirty="0"/>
          </a:p>
          <a:p>
            <a:r>
              <a:rPr lang="fr-FR" dirty="0">
                <a:solidFill>
                  <a:srgbClr val="FF0000"/>
                </a:solidFill>
              </a:rPr>
              <a:t>Un blocage de l’épissage du coté 3’ de l’exon. L’épissage pourrait se faire en 3’ de l’exon 1. Saut de l’exon 2</a:t>
            </a:r>
          </a:p>
        </p:txBody>
      </p:sp>
    </p:spTree>
    <p:extLst>
      <p:ext uri="{BB962C8B-B14F-4D97-AF65-F5344CB8AC3E}">
        <p14:creationId xmlns:p14="http://schemas.microsoft.com/office/powerpoint/2010/main" val="21591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7170" y="1412776"/>
            <a:ext cx="8229600" cy="3111376"/>
          </a:xfrm>
        </p:spPr>
        <p:txBody>
          <a:bodyPr/>
          <a:lstStyle/>
          <a:p>
            <a:r>
              <a:rPr lang="fr-FR" dirty="0"/>
              <a:t>Nommez trois types de </a:t>
            </a:r>
            <a:r>
              <a:rPr lang="fr-FR" dirty="0" err="1"/>
              <a:t>régulations</a:t>
            </a:r>
            <a:r>
              <a:rPr lang="fr-FR" dirty="0"/>
              <a:t> post-</a:t>
            </a:r>
            <a:r>
              <a:rPr lang="fr-FR" dirty="0" err="1"/>
              <a:t>transcriptionnelles</a:t>
            </a:r>
            <a:r>
              <a:rPr lang="fr-FR" dirty="0"/>
              <a:t> (non traductionnelles) de l'expression des </a:t>
            </a:r>
            <a:r>
              <a:rPr lang="fr-FR" dirty="0" err="1"/>
              <a:t>gènes</a:t>
            </a:r>
            <a:r>
              <a:rPr lang="fr-FR" dirty="0"/>
              <a:t>.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39552" y="351552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j-lt"/>
              </a:rPr>
              <a:t>Épissage alternatif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j-lt"/>
              </a:rPr>
              <a:t>NMD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j-lt"/>
              </a:rPr>
              <a:t>Par les sRNA (bactéries)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j-lt"/>
              </a:rPr>
              <a:t>Par les siRNA/miRNA (eucaryotes)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j-lt"/>
              </a:rPr>
              <a:t>Par les atténuateurs/riboswitches</a:t>
            </a:r>
          </a:p>
        </p:txBody>
      </p:sp>
    </p:spTree>
    <p:extLst>
      <p:ext uri="{BB962C8B-B14F-4D97-AF65-F5344CB8AC3E}">
        <p14:creationId xmlns:p14="http://schemas.microsoft.com/office/powerpoint/2010/main" val="5359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Régulations traductionnelles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70184-0FB5-DB4F-99DB-718BDA9BA3D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0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27401" y="3197944"/>
            <a:ext cx="8229600" cy="3111376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tRNA</a:t>
            </a:r>
            <a:r>
              <a:rPr lang="fr-FR" dirty="0"/>
              <a:t> ci-dessus est capable de lire les codons stop UAA. Quel est sa séquence d’anticodon dans le sens 5’ &gt; 3’ ? 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UUA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3"/>
            <a:ext cx="2592288" cy="22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7170" y="1412776"/>
            <a:ext cx="8229600" cy="3111376"/>
          </a:xfrm>
        </p:spPr>
        <p:txBody>
          <a:bodyPr/>
          <a:lstStyle/>
          <a:p>
            <a:r>
              <a:rPr lang="fr-FR" dirty="0"/>
              <a:t>Quelle est la position </a:t>
            </a:r>
            <a:r>
              <a:rPr lang="fr-FR" dirty="0" err="1"/>
              <a:t>wobble</a:t>
            </a:r>
            <a:r>
              <a:rPr lang="fr-FR" dirty="0"/>
              <a:t> dans l’anticodon 5’-XYZ-3’ ?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3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7170" y="1412776"/>
            <a:ext cx="8229600" cy="3111376"/>
          </a:xfrm>
        </p:spPr>
        <p:txBody>
          <a:bodyPr/>
          <a:lstStyle/>
          <a:p>
            <a:r>
              <a:rPr lang="fr-FR" dirty="0"/>
              <a:t>Pourquoi certains virus à ARN </a:t>
            </a:r>
            <a:r>
              <a:rPr lang="fr-FR" dirty="0" err="1"/>
              <a:t>ont-il</a:t>
            </a:r>
            <a:r>
              <a:rPr lang="fr-FR" dirty="0"/>
              <a:t> besoin d’un IRES (</a:t>
            </a:r>
            <a:r>
              <a:rPr lang="fr-FR" dirty="0" err="1"/>
              <a:t>Internal</a:t>
            </a:r>
            <a:r>
              <a:rPr lang="fr-FR" dirty="0"/>
              <a:t> Ribosome Entry Site) pour traduire leur ARN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84360" y="3739322"/>
            <a:ext cx="7904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3200" dirty="0">
                <a:solidFill>
                  <a:srgbClr val="FF0000"/>
                </a:solidFill>
                <a:latin typeface="+mj-lt"/>
              </a:rPr>
              <a:t>Leur ARN ne peut pas </a:t>
            </a:r>
            <a:r>
              <a:rPr lang="fr-FR" sz="3200" dirty="0" err="1">
                <a:solidFill>
                  <a:srgbClr val="FF0000"/>
                </a:solidFill>
                <a:latin typeface="+mj-lt"/>
              </a:rPr>
              <a:t>être</a:t>
            </a:r>
            <a:r>
              <a:rPr lang="fr-FR" sz="3200" dirty="0">
                <a:solidFill>
                  <a:srgbClr val="FF0000"/>
                </a:solidFill>
                <a:latin typeface="+mj-lt"/>
              </a:rPr>
              <a:t> traduit directement car il leur manque une coiffe.</a:t>
            </a:r>
          </a:p>
        </p:txBody>
      </p:sp>
    </p:spTree>
    <p:extLst>
      <p:ext uri="{BB962C8B-B14F-4D97-AF65-F5344CB8AC3E}">
        <p14:creationId xmlns:p14="http://schemas.microsoft.com/office/powerpoint/2010/main" val="17887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7170" y="1412776"/>
            <a:ext cx="8229600" cy="3111376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tRNA</a:t>
            </a:r>
            <a:r>
              <a:rPr lang="fr-FR" dirty="0"/>
              <a:t> </a:t>
            </a:r>
            <a:r>
              <a:rPr lang="fr-FR" dirty="0" err="1"/>
              <a:t>selenocysteine</a:t>
            </a:r>
            <a:r>
              <a:rPr lang="fr-FR" dirty="0"/>
              <a:t> possède un anticodon capable de lire les codons Stop. Pourquoi cela ne cause-t-il pas une </a:t>
            </a:r>
            <a:r>
              <a:rPr lang="fr-FR" dirty="0" err="1"/>
              <a:t>translecture</a:t>
            </a:r>
            <a:r>
              <a:rPr lang="fr-FR" dirty="0"/>
              <a:t> généralisée ?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Parce que le codon Stop doit être accompagné d’une structure SECIS pour que la </a:t>
            </a:r>
            <a:r>
              <a:rPr lang="fr-FR" dirty="0" err="1">
                <a:solidFill>
                  <a:srgbClr val="FF0000"/>
                </a:solidFill>
              </a:rPr>
              <a:t>translecture</a:t>
            </a:r>
            <a:r>
              <a:rPr lang="fr-FR" dirty="0">
                <a:solidFill>
                  <a:srgbClr val="FF0000"/>
                </a:solidFill>
              </a:rPr>
              <a:t> ait lieu.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43829" y="692696"/>
            <a:ext cx="8229600" cy="3111376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un gène de 8 exons, une mutation qui change un </a:t>
            </a:r>
            <a:r>
              <a:rPr lang="fr-FR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l’exon 5 cause une pathologie grave, mais une mutation créant un codon Stop dans l’exon 5 cause une pathologie moins grave. Quelle explication pouvez-vous proposer?</a:t>
            </a: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Un codon stop prématuré entraîne un NMD et donc l'absence de protéine. Un changement d'acide aminé entraîne une protéine complète mais avec une fonction altérée.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8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Régulations par ARN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70184-0FB5-DB4F-99DB-718BDA9BA3D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5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7170" y="1412776"/>
            <a:ext cx="8229600" cy="3111376"/>
          </a:xfrm>
        </p:spPr>
        <p:txBody>
          <a:bodyPr/>
          <a:lstStyle/>
          <a:p>
            <a:r>
              <a:rPr lang="fr-FR"/>
              <a:t>Qu’est-ce qu’une altération génomique somatique ? Donnez 2 exemples.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>
                <a:solidFill>
                  <a:srgbClr val="FF0000"/>
                </a:solidFill>
              </a:rPr>
              <a:t>Une altération acquise au cours de la vie de l’individu. Par exemple CNV ou mutations dans les cancers, translocation.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2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7170" y="1412776"/>
            <a:ext cx="8229600" cy="3111376"/>
          </a:xfrm>
        </p:spPr>
        <p:txBody>
          <a:bodyPr/>
          <a:lstStyle/>
          <a:p>
            <a:r>
              <a:rPr lang="fr-FR" dirty="0"/>
              <a:t>La voie des miRNA peut-elle se passer de </a:t>
            </a:r>
            <a:r>
              <a:rPr lang="fr-FR" dirty="0" err="1"/>
              <a:t>Dicer</a:t>
            </a:r>
            <a:r>
              <a:rPr lang="fr-FR" dirty="0"/>
              <a:t> ou d’une </a:t>
            </a:r>
            <a:r>
              <a:rPr lang="fr-FR" dirty="0" err="1"/>
              <a:t>RNAse</a:t>
            </a:r>
            <a:r>
              <a:rPr lang="fr-FR" dirty="0"/>
              <a:t> équivalente? Justifiez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Non. </a:t>
            </a:r>
            <a:r>
              <a:rPr lang="fr-FR" dirty="0" err="1">
                <a:solidFill>
                  <a:srgbClr val="FF0000"/>
                </a:solidFill>
              </a:rPr>
              <a:t>Dicer</a:t>
            </a:r>
            <a:r>
              <a:rPr lang="fr-FR" dirty="0">
                <a:solidFill>
                  <a:srgbClr val="FF0000"/>
                </a:solidFill>
              </a:rPr>
              <a:t> est nécessaire pour produire les </a:t>
            </a:r>
            <a:r>
              <a:rPr lang="fr-FR" dirty="0" err="1">
                <a:solidFill>
                  <a:srgbClr val="FF0000"/>
                </a:solidFill>
              </a:rPr>
              <a:t>ARNds</a:t>
            </a:r>
            <a:r>
              <a:rPr lang="fr-FR" dirty="0">
                <a:solidFill>
                  <a:srgbClr val="FF0000"/>
                </a:solidFill>
              </a:rPr>
              <a:t> 21-25nt (avec extrémités simple-brin) pour chargement dans RISC.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6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7170" y="1412776"/>
            <a:ext cx="8229600" cy="3111376"/>
          </a:xfrm>
        </p:spPr>
        <p:txBody>
          <a:bodyPr/>
          <a:lstStyle/>
          <a:p>
            <a:r>
              <a:rPr lang="fr-FR"/>
              <a:t>Pourquoi l’ARN antisens fonctionne-t-il moins bien que le double brin d’un siRNA?</a:t>
            </a:r>
            <a:endParaRPr lang="fr-FR" dirty="0"/>
          </a:p>
          <a:p>
            <a:endParaRPr lang="fr-FR">
              <a:solidFill>
                <a:srgbClr val="FF0000"/>
              </a:solidFill>
            </a:endParaRPr>
          </a:p>
          <a:p>
            <a:r>
              <a:rPr lang="fr-FR">
                <a:solidFill>
                  <a:srgbClr val="FF0000"/>
                </a:solidFill>
              </a:rPr>
              <a:t>Parcequ’il n’est pas reconnu par Dicer / il n’entre pas dans la voie d’interférence ARN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19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7170" y="404664"/>
            <a:ext cx="8229600" cy="1224136"/>
          </a:xfrm>
        </p:spPr>
        <p:txBody>
          <a:bodyPr/>
          <a:lstStyle/>
          <a:p>
            <a:r>
              <a:rPr lang="fr-FR"/>
              <a:t>Dans le schéma suivant de l'atténuateur de l'opéron trp, les tRNA</a:t>
            </a:r>
            <a:r>
              <a:rPr lang="fr-FR" baseline="30000"/>
              <a:t>Trp</a:t>
            </a:r>
            <a:r>
              <a:rPr lang="fr-FR">
                <a:effectLst/>
              </a:rPr>
              <a:t> </a:t>
            </a:r>
            <a:r>
              <a:rPr lang="fr-FR"/>
              <a:t>chargés sont-ils disponibles? Le reste de l’opéron est-il transcrit? Justifiez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Non (car ribosome bloqué sur WW). Oui (car mRNA en forme antiterminateur)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D983239-C9CC-9547-8EB2-40CCB3EE1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27167" r="57559" b="60001"/>
          <a:stretch/>
        </p:blipFill>
        <p:spPr bwMode="auto">
          <a:xfrm>
            <a:off x="2195736" y="2952616"/>
            <a:ext cx="4680520" cy="13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7170" y="1412776"/>
            <a:ext cx="8229600" cy="3111376"/>
          </a:xfrm>
        </p:spPr>
        <p:txBody>
          <a:bodyPr/>
          <a:lstStyle/>
          <a:p>
            <a:r>
              <a:rPr lang="fr-FR" dirty="0"/>
              <a:t>Citez 3 points communs entre le </a:t>
            </a:r>
            <a:r>
              <a:rPr lang="fr-FR" dirty="0" err="1"/>
              <a:t>systeme</a:t>
            </a:r>
            <a:r>
              <a:rPr lang="fr-FR" dirty="0"/>
              <a:t> SOS des </a:t>
            </a:r>
            <a:r>
              <a:rPr lang="fr-FR" dirty="0" err="1"/>
              <a:t>bactéries</a:t>
            </a:r>
            <a:r>
              <a:rPr lang="fr-FR" dirty="0"/>
              <a:t> et le DDR (DNA Damage </a:t>
            </a:r>
            <a:r>
              <a:rPr lang="fr-FR" dirty="0" err="1"/>
              <a:t>Response</a:t>
            </a:r>
            <a:r>
              <a:rPr lang="fr-FR" dirty="0"/>
              <a:t>) des eucaryotes ?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11560" y="3466743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j-lt"/>
              </a:rPr>
              <a:t>Systèmes de réponse à une lésion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j-lt"/>
              </a:rPr>
              <a:t>Passent par l’expression d’un facteur de transcription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j-lt"/>
              </a:rPr>
              <a:t>Régulent/activent de nombreux gènes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FF0000"/>
                </a:solidFill>
                <a:latin typeface="+mj-lt"/>
              </a:rPr>
              <a:t>Régulent/activent des gènes de réparation</a:t>
            </a:r>
          </a:p>
        </p:txBody>
      </p:sp>
    </p:spTree>
    <p:extLst>
      <p:ext uri="{BB962C8B-B14F-4D97-AF65-F5344CB8AC3E}">
        <p14:creationId xmlns:p14="http://schemas.microsoft.com/office/powerpoint/2010/main" val="11163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7170" y="836712"/>
            <a:ext cx="8229600" cy="3111376"/>
          </a:xfrm>
        </p:spPr>
        <p:txBody>
          <a:bodyPr/>
          <a:lstStyle/>
          <a:p>
            <a:r>
              <a:rPr lang="fr-FR" dirty="0"/>
              <a:t>Dans le </a:t>
            </a:r>
            <a:r>
              <a:rPr lang="fr-FR" dirty="0" err="1"/>
              <a:t>mécanisme</a:t>
            </a:r>
            <a:r>
              <a:rPr lang="fr-FR" dirty="0"/>
              <a:t> de </a:t>
            </a:r>
            <a:r>
              <a:rPr lang="fr-FR" dirty="0" err="1"/>
              <a:t>réponse</a:t>
            </a:r>
            <a:r>
              <a:rPr lang="fr-FR" dirty="0"/>
              <a:t> SOS, le filament de </a:t>
            </a:r>
            <a:r>
              <a:rPr lang="fr-FR" dirty="0" err="1"/>
              <a:t>RecA</a:t>
            </a:r>
            <a:r>
              <a:rPr lang="fr-FR" dirty="0"/>
              <a:t> provoque le clivage des dimères de LexA. Quelle est la conséquence ? </a:t>
            </a:r>
            <a:endParaRPr lang="fr-FR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11560" y="3466743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.AppleSystemUIFont" charset="-120"/>
              <a:buChar char="-"/>
            </a:pPr>
            <a:r>
              <a:rPr lang="fr-FR" sz="3200" dirty="0" err="1">
                <a:solidFill>
                  <a:srgbClr val="FF0000"/>
                </a:solidFill>
                <a:latin typeface="+mj-lt"/>
              </a:rPr>
              <a:t>Le dimère LexA agit comme</a:t>
            </a:r>
            <a:r>
              <a:rPr lang="fr-FR" sz="3200" dirty="0">
                <a:solidFill>
                  <a:srgbClr val="FF0000"/>
                </a:solidFill>
                <a:latin typeface="+mj-lt"/>
              </a:rPr>
              <a:t> répresseur des 3 gènes SOS. La répression est levée.</a:t>
            </a:r>
          </a:p>
        </p:txBody>
      </p:sp>
    </p:spTree>
    <p:extLst>
      <p:ext uri="{BB962C8B-B14F-4D97-AF65-F5344CB8AC3E}">
        <p14:creationId xmlns:p14="http://schemas.microsoft.com/office/powerpoint/2010/main" val="106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77170" y="836712"/>
            <a:ext cx="8229600" cy="3111376"/>
          </a:xfrm>
        </p:spPr>
        <p:txBody>
          <a:bodyPr/>
          <a:lstStyle/>
          <a:p>
            <a:r>
              <a:rPr lang="fr-FR" dirty="0"/>
              <a:t>La recombinaison homologue </a:t>
            </a:r>
            <a:r>
              <a:rPr lang="fr-FR" dirty="0" err="1"/>
              <a:t>doit-être</a:t>
            </a:r>
            <a:r>
              <a:rPr lang="fr-FR" dirty="0"/>
              <a:t> suivie d’une </a:t>
            </a:r>
            <a:r>
              <a:rPr lang="fr-FR" dirty="0" err="1"/>
              <a:t>réparation</a:t>
            </a:r>
            <a:r>
              <a:rPr lang="fr-FR" dirty="0"/>
              <a:t> par excision de </a:t>
            </a:r>
            <a:r>
              <a:rPr lang="fr-FR" dirty="0" err="1"/>
              <a:t>nucléotides</a:t>
            </a:r>
            <a:r>
              <a:rPr lang="fr-FR" dirty="0"/>
              <a:t>. Pourquoi ?  </a:t>
            </a:r>
            <a:endParaRPr lang="fr-FR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77170" y="3429000"/>
            <a:ext cx="76952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.AppleSystemUIFont" charset="-120"/>
              <a:buChar char="-"/>
            </a:pPr>
            <a:r>
              <a:rPr lang="fr-FR" sz="3200" dirty="0">
                <a:solidFill>
                  <a:srgbClr val="FF0000"/>
                </a:solidFill>
                <a:latin typeface="+mj-lt"/>
              </a:rPr>
              <a:t>La RH permet seulement combler une </a:t>
            </a:r>
            <a:r>
              <a:rPr lang="fr-FR" sz="3200" dirty="0" err="1">
                <a:solidFill>
                  <a:srgbClr val="FF0000"/>
                </a:solidFill>
                <a:latin typeface="+mj-lt"/>
              </a:rPr>
              <a:t>brêche</a:t>
            </a:r>
            <a:r>
              <a:rPr lang="fr-FR" sz="3200" dirty="0">
                <a:solidFill>
                  <a:srgbClr val="FF0000"/>
                </a:solidFill>
                <a:latin typeface="+mj-lt"/>
              </a:rPr>
              <a:t> simple-brin proche de la </a:t>
            </a:r>
            <a:r>
              <a:rPr lang="fr-FR" sz="3200" dirty="0" err="1">
                <a:solidFill>
                  <a:srgbClr val="FF0000"/>
                </a:solidFill>
                <a:latin typeface="+mj-lt"/>
              </a:rPr>
              <a:t>lésion</a:t>
            </a:r>
            <a:r>
              <a:rPr lang="fr-FR" sz="3200" dirty="0">
                <a:solidFill>
                  <a:srgbClr val="FF0000"/>
                </a:solidFill>
                <a:latin typeface="+mj-lt"/>
              </a:rPr>
              <a:t>. La </a:t>
            </a:r>
            <a:r>
              <a:rPr lang="fr-FR" sz="3200" dirty="0" err="1">
                <a:solidFill>
                  <a:srgbClr val="FF0000"/>
                </a:solidFill>
                <a:latin typeface="+mj-lt"/>
              </a:rPr>
              <a:t>lésion</a:t>
            </a:r>
            <a:r>
              <a:rPr lang="fr-FR" sz="3200" dirty="0">
                <a:solidFill>
                  <a:srgbClr val="FF0000"/>
                </a:solidFill>
                <a:latin typeface="+mj-lt"/>
              </a:rPr>
              <a:t> n’est pas </a:t>
            </a:r>
            <a:r>
              <a:rPr lang="fr-FR" sz="3200" dirty="0" err="1">
                <a:solidFill>
                  <a:srgbClr val="FF0000"/>
                </a:solidFill>
                <a:latin typeface="+mj-lt"/>
              </a:rPr>
              <a:t>réparée</a:t>
            </a:r>
            <a:r>
              <a:rPr lang="fr-FR" sz="3200" dirty="0">
                <a:solidFill>
                  <a:srgbClr val="FF0000"/>
                </a:solidFill>
                <a:latin typeface="+mj-lt"/>
              </a:rPr>
              <a:t>. Il faut une </a:t>
            </a:r>
            <a:r>
              <a:rPr lang="fr-FR" sz="3200" dirty="0" err="1">
                <a:solidFill>
                  <a:srgbClr val="FF0000"/>
                </a:solidFill>
                <a:latin typeface="+mj-lt"/>
              </a:rPr>
              <a:t>étape</a:t>
            </a:r>
            <a:r>
              <a:rPr lang="fr-FR" sz="3200" dirty="0">
                <a:solidFill>
                  <a:srgbClr val="FF0000"/>
                </a:solidFill>
                <a:latin typeface="+mj-lt"/>
              </a:rPr>
              <a:t> de NER pour </a:t>
            </a:r>
            <a:r>
              <a:rPr lang="fr-FR" sz="3200" dirty="0" err="1">
                <a:solidFill>
                  <a:srgbClr val="FF0000"/>
                </a:solidFill>
                <a:latin typeface="+mj-lt"/>
              </a:rPr>
              <a:t>réparer</a:t>
            </a:r>
            <a:r>
              <a:rPr lang="fr-FR" sz="3200" dirty="0">
                <a:solidFill>
                  <a:srgbClr val="FF0000"/>
                </a:solidFill>
                <a:latin typeface="+mj-lt"/>
              </a:rPr>
              <a:t> la </a:t>
            </a:r>
            <a:r>
              <a:rPr lang="fr-FR" sz="3200" dirty="0" err="1">
                <a:solidFill>
                  <a:srgbClr val="FF0000"/>
                </a:solidFill>
                <a:latin typeface="+mj-lt"/>
              </a:rPr>
              <a:t>lésion</a:t>
            </a:r>
            <a:r>
              <a:rPr lang="fr-FR" sz="32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556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Régulations </a:t>
            </a:r>
            <a:r>
              <a:rPr lang="fr-FR" dirty="0" err="1"/>
              <a:t>transcriptionnelles</a:t>
            </a:r>
            <a:r>
              <a:rPr lang="fr-FR" dirty="0"/>
              <a:t> et post-</a:t>
            </a:r>
            <a:r>
              <a:rPr lang="fr-FR" dirty="0" err="1"/>
              <a:t>transcriptionnelles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70184-0FB5-DB4F-99DB-718BDA9BA3D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4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Quel est l’effet du ligand     sur la transcription dans ce schéma? 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La fixation du ligand entraîne une activation de la transcription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01078AC-08C9-5F41-A92E-2A9CDA2085BB}"/>
              </a:ext>
            </a:extLst>
          </p:cNvPr>
          <p:cNvGrpSpPr/>
          <p:nvPr/>
        </p:nvGrpSpPr>
        <p:grpSpPr>
          <a:xfrm>
            <a:off x="2267744" y="480525"/>
            <a:ext cx="4959160" cy="2228395"/>
            <a:chOff x="3059832" y="2156302"/>
            <a:chExt cx="3168352" cy="1330629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C5111557-4955-B240-844F-3F057F15F869}"/>
                </a:ext>
              </a:extLst>
            </p:cNvPr>
            <p:cNvCxnSpPr>
              <a:cxnSpLocks/>
            </p:cNvCxnSpPr>
            <p:nvPr/>
          </p:nvCxnSpPr>
          <p:spPr>
            <a:xfrm>
              <a:off x="3059832" y="2636912"/>
              <a:ext cx="3168352" cy="0"/>
            </a:xfrm>
            <a:prstGeom prst="line">
              <a:avLst/>
            </a:prstGeom>
            <a:ln w="857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F312A5F7-6BBB-8F44-90B3-C65D5650A92D}"/>
                </a:ext>
              </a:extLst>
            </p:cNvPr>
            <p:cNvCxnSpPr>
              <a:cxnSpLocks/>
            </p:cNvCxnSpPr>
            <p:nvPr/>
          </p:nvCxnSpPr>
          <p:spPr>
            <a:xfrm>
              <a:off x="3264786" y="2636912"/>
              <a:ext cx="1307214" cy="0"/>
            </a:xfrm>
            <a:prstGeom prst="line">
              <a:avLst/>
            </a:prstGeom>
            <a:ln w="857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BF4D1F3D-815A-5543-A925-C00E87D778B4}"/>
                </a:ext>
              </a:extLst>
            </p:cNvPr>
            <p:cNvCxnSpPr>
              <a:cxnSpLocks/>
            </p:cNvCxnSpPr>
            <p:nvPr/>
          </p:nvCxnSpPr>
          <p:spPr>
            <a:xfrm>
              <a:off x="3979040" y="2636912"/>
              <a:ext cx="362726" cy="0"/>
            </a:xfrm>
            <a:prstGeom prst="line">
              <a:avLst/>
            </a:prstGeom>
            <a:ln w="857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750A96DE-4C15-924A-A12A-A795D3A9DF33}"/>
                </a:ext>
              </a:extLst>
            </p:cNvPr>
            <p:cNvSpPr/>
            <p:nvPr/>
          </p:nvSpPr>
          <p:spPr>
            <a:xfrm>
              <a:off x="3964406" y="2229148"/>
              <a:ext cx="408953" cy="380632"/>
            </a:xfrm>
            <a:custGeom>
              <a:avLst/>
              <a:gdLst>
                <a:gd name="connsiteX0" fmla="*/ 32436 w 439623"/>
                <a:gd name="connsiteY0" fmla="*/ 336999 h 380632"/>
                <a:gd name="connsiteX1" fmla="*/ 32436 w 439623"/>
                <a:gd name="connsiteY1" fmla="*/ 115123 h 380632"/>
                <a:gd name="connsiteX2" fmla="*/ 173630 w 439623"/>
                <a:gd name="connsiteY2" fmla="*/ 823 h 380632"/>
                <a:gd name="connsiteX3" fmla="*/ 234142 w 439623"/>
                <a:gd name="connsiteY3" fmla="*/ 148741 h 380632"/>
                <a:gd name="connsiteX4" fmla="*/ 301377 w 439623"/>
                <a:gd name="connsiteY4" fmla="*/ 823 h 380632"/>
                <a:gd name="connsiteX5" fmla="*/ 429124 w 439623"/>
                <a:gd name="connsiteY5" fmla="*/ 101676 h 380632"/>
                <a:gd name="connsiteX6" fmla="*/ 388783 w 439623"/>
                <a:gd name="connsiteY6" fmla="*/ 357170 h 380632"/>
                <a:gd name="connsiteX7" fmla="*/ 32436 w 439623"/>
                <a:gd name="connsiteY7" fmla="*/ 336999 h 38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623" h="380632">
                  <a:moveTo>
                    <a:pt x="32436" y="336999"/>
                  </a:moveTo>
                  <a:cubicBezTo>
                    <a:pt x="-26955" y="296658"/>
                    <a:pt x="8904" y="171152"/>
                    <a:pt x="32436" y="115123"/>
                  </a:cubicBezTo>
                  <a:cubicBezTo>
                    <a:pt x="55968" y="59094"/>
                    <a:pt x="140012" y="-4780"/>
                    <a:pt x="173630" y="823"/>
                  </a:cubicBezTo>
                  <a:cubicBezTo>
                    <a:pt x="207248" y="6426"/>
                    <a:pt x="212851" y="148741"/>
                    <a:pt x="234142" y="148741"/>
                  </a:cubicBezTo>
                  <a:cubicBezTo>
                    <a:pt x="255433" y="148741"/>
                    <a:pt x="268880" y="8667"/>
                    <a:pt x="301377" y="823"/>
                  </a:cubicBezTo>
                  <a:cubicBezTo>
                    <a:pt x="333874" y="-7021"/>
                    <a:pt x="414556" y="42285"/>
                    <a:pt x="429124" y="101676"/>
                  </a:cubicBezTo>
                  <a:cubicBezTo>
                    <a:pt x="443692" y="161067"/>
                    <a:pt x="452656" y="313467"/>
                    <a:pt x="388783" y="357170"/>
                  </a:cubicBezTo>
                  <a:cubicBezTo>
                    <a:pt x="324910" y="400873"/>
                    <a:pt x="91827" y="377340"/>
                    <a:pt x="32436" y="33699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624D266-C183-BA4E-AD1B-3A669AB9B5EF}"/>
                </a:ext>
              </a:extLst>
            </p:cNvPr>
            <p:cNvSpPr txBox="1"/>
            <p:nvPr/>
          </p:nvSpPr>
          <p:spPr>
            <a:xfrm>
              <a:off x="3334230" y="2156302"/>
              <a:ext cx="10785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>
                  <a:latin typeface="+mj-lt"/>
                </a:rPr>
                <a:t>represseur</a:t>
              </a:r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729EEFB3-ED43-4E40-900B-8DE2F7978621}"/>
                </a:ext>
              </a:extLst>
            </p:cNvPr>
            <p:cNvSpPr/>
            <p:nvPr/>
          </p:nvSpPr>
          <p:spPr>
            <a:xfrm>
              <a:off x="4528250" y="3106299"/>
              <a:ext cx="408953" cy="380632"/>
            </a:xfrm>
            <a:custGeom>
              <a:avLst/>
              <a:gdLst>
                <a:gd name="connsiteX0" fmla="*/ 32436 w 439623"/>
                <a:gd name="connsiteY0" fmla="*/ 336999 h 380632"/>
                <a:gd name="connsiteX1" fmla="*/ 32436 w 439623"/>
                <a:gd name="connsiteY1" fmla="*/ 115123 h 380632"/>
                <a:gd name="connsiteX2" fmla="*/ 173630 w 439623"/>
                <a:gd name="connsiteY2" fmla="*/ 823 h 380632"/>
                <a:gd name="connsiteX3" fmla="*/ 234142 w 439623"/>
                <a:gd name="connsiteY3" fmla="*/ 148741 h 380632"/>
                <a:gd name="connsiteX4" fmla="*/ 301377 w 439623"/>
                <a:gd name="connsiteY4" fmla="*/ 823 h 380632"/>
                <a:gd name="connsiteX5" fmla="*/ 429124 w 439623"/>
                <a:gd name="connsiteY5" fmla="*/ 101676 h 380632"/>
                <a:gd name="connsiteX6" fmla="*/ 388783 w 439623"/>
                <a:gd name="connsiteY6" fmla="*/ 357170 h 380632"/>
                <a:gd name="connsiteX7" fmla="*/ 32436 w 439623"/>
                <a:gd name="connsiteY7" fmla="*/ 336999 h 38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623" h="380632">
                  <a:moveTo>
                    <a:pt x="32436" y="336999"/>
                  </a:moveTo>
                  <a:cubicBezTo>
                    <a:pt x="-26955" y="296658"/>
                    <a:pt x="8904" y="171152"/>
                    <a:pt x="32436" y="115123"/>
                  </a:cubicBezTo>
                  <a:cubicBezTo>
                    <a:pt x="55968" y="59094"/>
                    <a:pt x="140012" y="-4780"/>
                    <a:pt x="173630" y="823"/>
                  </a:cubicBezTo>
                  <a:cubicBezTo>
                    <a:pt x="207248" y="6426"/>
                    <a:pt x="212851" y="148741"/>
                    <a:pt x="234142" y="148741"/>
                  </a:cubicBezTo>
                  <a:cubicBezTo>
                    <a:pt x="255433" y="148741"/>
                    <a:pt x="268880" y="8667"/>
                    <a:pt x="301377" y="823"/>
                  </a:cubicBezTo>
                  <a:cubicBezTo>
                    <a:pt x="333874" y="-7021"/>
                    <a:pt x="414556" y="42285"/>
                    <a:pt x="429124" y="101676"/>
                  </a:cubicBezTo>
                  <a:cubicBezTo>
                    <a:pt x="443692" y="161067"/>
                    <a:pt x="452656" y="313467"/>
                    <a:pt x="388783" y="357170"/>
                  </a:cubicBezTo>
                  <a:cubicBezTo>
                    <a:pt x="324910" y="400873"/>
                    <a:pt x="91827" y="377340"/>
                    <a:pt x="32436" y="33699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0513E16-76BB-8948-9746-5858413BC10A}"/>
                </a:ext>
              </a:extLst>
            </p:cNvPr>
            <p:cNvSpPr/>
            <p:nvPr/>
          </p:nvSpPr>
          <p:spPr>
            <a:xfrm rot="10800000">
              <a:off x="4659704" y="3086225"/>
              <a:ext cx="150062" cy="17971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7E2E234D-5C59-3746-AD5C-E2ECDF06EB7E}"/>
                </a:ext>
              </a:extLst>
            </p:cNvPr>
            <p:cNvSpPr/>
            <p:nvPr/>
          </p:nvSpPr>
          <p:spPr>
            <a:xfrm rot="12248934">
              <a:off x="3372687" y="3033828"/>
              <a:ext cx="150062" cy="17971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41D9CCF4-0528-CA4D-BB8C-DC100DD73BE7}"/>
                </a:ext>
              </a:extLst>
            </p:cNvPr>
            <p:cNvSpPr/>
            <p:nvPr/>
          </p:nvSpPr>
          <p:spPr>
            <a:xfrm>
              <a:off x="3494507" y="2750319"/>
              <a:ext cx="1306192" cy="677664"/>
            </a:xfrm>
            <a:prstGeom prst="arc">
              <a:avLst>
                <a:gd name="adj1" fmla="val 11596065"/>
                <a:gd name="adj2" fmla="val 2085458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Triangle 15">
            <a:extLst>
              <a:ext uri="{FF2B5EF4-FFF2-40B4-BE49-F238E27FC236}">
                <a16:creationId xmlns:a16="http://schemas.microsoft.com/office/drawing/2014/main" id="{34DFAFD2-BB05-9A44-88FB-8399B06C408F}"/>
              </a:ext>
            </a:extLst>
          </p:cNvPr>
          <p:cNvSpPr/>
          <p:nvPr/>
        </p:nvSpPr>
        <p:spPr>
          <a:xfrm rot="10800000">
            <a:off x="4978443" y="3779134"/>
            <a:ext cx="302584" cy="308772"/>
          </a:xfrm>
          <a:prstGeom prst="triangl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39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70184-0FB5-DB4F-99DB-718BDA9BA3D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13" name="Espace réservé du contenu 5"/>
          <p:cNvSpPr>
            <a:spLocks noGrp="1"/>
          </p:cNvSpPr>
          <p:nvPr>
            <p:ph idx="1"/>
          </p:nvPr>
        </p:nvSpPr>
        <p:spPr>
          <a:xfrm>
            <a:off x="395536" y="1340768"/>
            <a:ext cx="8498210" cy="2117201"/>
          </a:xfrm>
        </p:spPr>
        <p:txBody>
          <a:bodyPr/>
          <a:lstStyle/>
          <a:p>
            <a:r>
              <a:rPr lang="fr-FR" dirty="0"/>
              <a:t>Pourquoi l’</a:t>
            </a:r>
            <a:r>
              <a:rPr lang="fr-FR" dirty="0" err="1"/>
              <a:t>acétylation</a:t>
            </a:r>
            <a:r>
              <a:rPr lang="fr-FR" dirty="0"/>
              <a:t> des lysines des histones (chargées +) provoque-t-elle la </a:t>
            </a:r>
            <a:r>
              <a:rPr lang="fr-FR" dirty="0" err="1"/>
              <a:t>destabilisation</a:t>
            </a:r>
            <a:r>
              <a:rPr lang="fr-FR" dirty="0"/>
              <a:t> des </a:t>
            </a:r>
            <a:r>
              <a:rPr lang="fr-FR" dirty="0" err="1"/>
              <a:t>nucléosomes</a:t>
            </a:r>
            <a:r>
              <a:rPr lang="fr-FR" dirty="0"/>
              <a:t> ? </a:t>
            </a:r>
          </a:p>
          <a:p>
            <a:endParaRPr lang="fr-FR" sz="1600" dirty="0"/>
          </a:p>
          <a:p>
            <a:r>
              <a:rPr lang="fr-FR" dirty="0">
                <a:solidFill>
                  <a:srgbClr val="FF0000"/>
                </a:solidFill>
              </a:rPr>
              <a:t>L’ADN chargé </a:t>
            </a:r>
            <a:r>
              <a:rPr lang="fr-FR" dirty="0" err="1">
                <a:solidFill>
                  <a:srgbClr val="FF0000"/>
                </a:solidFill>
              </a:rPr>
              <a:t>négativement</a:t>
            </a:r>
            <a:r>
              <a:rPr lang="fr-FR" dirty="0">
                <a:solidFill>
                  <a:srgbClr val="FF0000"/>
                </a:solidFill>
              </a:rPr>
              <a:t> forme des liaisons électrostatiques avec les lysines des histones. L’</a:t>
            </a:r>
            <a:r>
              <a:rPr lang="fr-FR" dirty="0" err="1">
                <a:solidFill>
                  <a:srgbClr val="FF0000"/>
                </a:solidFill>
              </a:rPr>
              <a:t>acétylation</a:t>
            </a:r>
            <a:r>
              <a:rPr lang="fr-FR" dirty="0">
                <a:solidFill>
                  <a:srgbClr val="FF0000"/>
                </a:solidFill>
              </a:rPr>
              <a:t> masque les charges + des lysines et provoque la </a:t>
            </a:r>
            <a:r>
              <a:rPr lang="fr-FR" dirty="0" err="1">
                <a:solidFill>
                  <a:srgbClr val="FF0000"/>
                </a:solidFill>
              </a:rPr>
              <a:t>separation</a:t>
            </a:r>
            <a:r>
              <a:rPr lang="fr-FR" dirty="0">
                <a:solidFill>
                  <a:srgbClr val="FF0000"/>
                </a:solidFill>
              </a:rPr>
              <a:t> entre histones et ADN. </a:t>
            </a:r>
          </a:p>
        </p:txBody>
      </p:sp>
    </p:spTree>
    <p:extLst>
      <p:ext uri="{BB962C8B-B14F-4D97-AF65-F5344CB8AC3E}">
        <p14:creationId xmlns:p14="http://schemas.microsoft.com/office/powerpoint/2010/main" val="179896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3907468"/>
            <a:ext cx="8229600" cy="2473860"/>
          </a:xfrm>
        </p:spPr>
        <p:txBody>
          <a:bodyPr/>
          <a:lstStyle/>
          <a:p>
            <a:r>
              <a:rPr lang="fr-FR" dirty="0"/>
              <a:t>Dans la figure ci-dessus, Quel type d’élément est « URS1 »? </a:t>
            </a:r>
          </a:p>
          <a:p>
            <a:endParaRPr lang="fr-FR" sz="1050" dirty="0"/>
          </a:p>
          <a:p>
            <a:r>
              <a:rPr lang="fr-FR" dirty="0">
                <a:solidFill>
                  <a:srgbClr val="FF0000"/>
                </a:solidFill>
              </a:rPr>
              <a:t>Un silencer (régulateur distant)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805D1-6D02-D040-9FEC-BE2DB1B9141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EACD814-29AC-DE45-BE3F-E869C245C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0"/>
          <a:stretch>
            <a:fillRect/>
          </a:stretch>
        </p:blipFill>
        <p:spPr bwMode="auto">
          <a:xfrm>
            <a:off x="961839" y="188640"/>
            <a:ext cx="7220322" cy="349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1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80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41592</TotalTime>
  <Words>670</Words>
  <Application>Microsoft Macintosh PowerPoint</Application>
  <PresentationFormat>Affichage à l'écran (4:3)</PresentationFormat>
  <Paragraphs>85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.AppleSystemUIFont</vt:lpstr>
      <vt:lpstr>Arial</vt:lpstr>
      <vt:lpstr>Calibri</vt:lpstr>
      <vt:lpstr>Times New Roman</vt:lpstr>
      <vt:lpstr>Thème Office</vt:lpstr>
      <vt:lpstr>Stabilité des génomes</vt:lpstr>
      <vt:lpstr>Présentation PowerPoint</vt:lpstr>
      <vt:lpstr>Présentation PowerPoint</vt:lpstr>
      <vt:lpstr>Présentation PowerPoint</vt:lpstr>
      <vt:lpstr>Présentation PowerPoint</vt:lpstr>
      <vt:lpstr>Régulations transcriptionnelles et post-transcriptionnelles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Régulations traductionnelles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Régulations par ARN</vt:lpstr>
      <vt:lpstr>Présentation PowerPoint</vt:lpstr>
      <vt:lpstr>Présentation PowerPoint</vt:lpstr>
      <vt:lpstr>Présentation PowerPoint</vt:lpstr>
    </vt:vector>
  </TitlesOfParts>
  <Company>Inserm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gautheret</dc:creator>
  <cp:lastModifiedBy>Microsoft Office User</cp:lastModifiedBy>
  <cp:revision>857</cp:revision>
  <cp:lastPrinted>2016-09-23T07:20:37Z</cp:lastPrinted>
  <dcterms:created xsi:type="dcterms:W3CDTF">2006-11-02T15:14:49Z</dcterms:created>
  <dcterms:modified xsi:type="dcterms:W3CDTF">2022-11-16T20:00:49Z</dcterms:modified>
</cp:coreProperties>
</file>