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84" autoAdjust="0"/>
    <p:restoredTop sz="94660"/>
  </p:normalViewPr>
  <p:slideViewPr>
    <p:cSldViewPr snapToGrid="0">
      <p:cViewPr varScale="1">
        <p:scale>
          <a:sx n="78" d="100"/>
          <a:sy n="78" d="100"/>
        </p:scale>
        <p:origin x="-3204" y="-9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5EA0DBD-2DAE-4775-B2C2-0D1742826FDC}" type="datetimeFigureOut">
              <a:rPr lang="fr-FR" smtClean="0"/>
              <a:t>19/02/2019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B975706-ED28-4E75-AFAF-83012E911BC8}" type="slidenum">
              <a:rPr lang="fr-FR" smtClean="0"/>
              <a:t>‹N°›</a:t>
            </a:fld>
            <a:endParaRPr lang="fr-FR"/>
          </a:p>
        </p:txBody>
      </p:sp>
    </p:spTree>
    <p:extLst>
      <p:ext uri="{BB962C8B-B14F-4D97-AF65-F5344CB8AC3E}">
        <p14:creationId xmlns:p14="http://schemas.microsoft.com/office/powerpoint/2010/main" val="387396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5EA0DBD-2DAE-4775-B2C2-0D1742826FDC}" type="datetimeFigureOut">
              <a:rPr lang="fr-FR" smtClean="0"/>
              <a:t>19/02/2019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B975706-ED28-4E75-AFAF-83012E911BC8}" type="slidenum">
              <a:rPr lang="fr-FR" smtClean="0"/>
              <a:t>‹N°›</a:t>
            </a:fld>
            <a:endParaRPr lang="fr-FR"/>
          </a:p>
        </p:txBody>
      </p:sp>
    </p:spTree>
    <p:extLst>
      <p:ext uri="{BB962C8B-B14F-4D97-AF65-F5344CB8AC3E}">
        <p14:creationId xmlns:p14="http://schemas.microsoft.com/office/powerpoint/2010/main" val="2501176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5EA0DBD-2DAE-4775-B2C2-0D1742826FDC}" type="datetimeFigureOut">
              <a:rPr lang="fr-FR" smtClean="0"/>
              <a:t>19/02/2019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B975706-ED28-4E75-AFAF-83012E911BC8}" type="slidenum">
              <a:rPr lang="fr-FR" smtClean="0"/>
              <a:t>‹N°›</a:t>
            </a:fld>
            <a:endParaRPr lang="fr-FR"/>
          </a:p>
        </p:txBody>
      </p:sp>
    </p:spTree>
    <p:extLst>
      <p:ext uri="{BB962C8B-B14F-4D97-AF65-F5344CB8AC3E}">
        <p14:creationId xmlns:p14="http://schemas.microsoft.com/office/powerpoint/2010/main" val="2456192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5EA0DBD-2DAE-4775-B2C2-0D1742826FDC}" type="datetimeFigureOut">
              <a:rPr lang="fr-FR" smtClean="0"/>
              <a:t>19/02/2019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B975706-ED28-4E75-AFAF-83012E911BC8}" type="slidenum">
              <a:rPr lang="fr-FR" smtClean="0"/>
              <a:t>‹N°›</a:t>
            </a:fld>
            <a:endParaRPr lang="fr-FR"/>
          </a:p>
        </p:txBody>
      </p:sp>
    </p:spTree>
    <p:extLst>
      <p:ext uri="{BB962C8B-B14F-4D97-AF65-F5344CB8AC3E}">
        <p14:creationId xmlns:p14="http://schemas.microsoft.com/office/powerpoint/2010/main" val="3536159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5EA0DBD-2DAE-4775-B2C2-0D1742826FDC}" type="datetimeFigureOut">
              <a:rPr lang="fr-FR" smtClean="0"/>
              <a:t>19/02/2019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B975706-ED28-4E75-AFAF-83012E911BC8}" type="slidenum">
              <a:rPr lang="fr-FR" smtClean="0"/>
              <a:t>‹N°›</a:t>
            </a:fld>
            <a:endParaRPr lang="fr-FR"/>
          </a:p>
        </p:txBody>
      </p:sp>
    </p:spTree>
    <p:extLst>
      <p:ext uri="{BB962C8B-B14F-4D97-AF65-F5344CB8AC3E}">
        <p14:creationId xmlns:p14="http://schemas.microsoft.com/office/powerpoint/2010/main" val="116015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5EA0DBD-2DAE-4775-B2C2-0D1742826FDC}" type="datetimeFigureOut">
              <a:rPr lang="fr-FR" smtClean="0"/>
              <a:t>19/02/2019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B975706-ED28-4E75-AFAF-83012E911BC8}" type="slidenum">
              <a:rPr lang="fr-FR" smtClean="0"/>
              <a:t>‹N°›</a:t>
            </a:fld>
            <a:endParaRPr lang="fr-FR"/>
          </a:p>
        </p:txBody>
      </p:sp>
    </p:spTree>
    <p:extLst>
      <p:ext uri="{BB962C8B-B14F-4D97-AF65-F5344CB8AC3E}">
        <p14:creationId xmlns:p14="http://schemas.microsoft.com/office/powerpoint/2010/main" val="1041929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5EA0DBD-2DAE-4775-B2C2-0D1742826FDC}" type="datetimeFigureOut">
              <a:rPr lang="fr-FR" smtClean="0"/>
              <a:t>19/02/2019</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9B975706-ED28-4E75-AFAF-83012E911BC8}" type="slidenum">
              <a:rPr lang="fr-FR" smtClean="0"/>
              <a:t>‹N°›</a:t>
            </a:fld>
            <a:endParaRPr lang="fr-FR"/>
          </a:p>
        </p:txBody>
      </p:sp>
    </p:spTree>
    <p:extLst>
      <p:ext uri="{BB962C8B-B14F-4D97-AF65-F5344CB8AC3E}">
        <p14:creationId xmlns:p14="http://schemas.microsoft.com/office/powerpoint/2010/main" val="2390103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5EA0DBD-2DAE-4775-B2C2-0D1742826FDC}" type="datetimeFigureOut">
              <a:rPr lang="fr-FR" smtClean="0"/>
              <a:t>19/02/2019</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9B975706-ED28-4E75-AFAF-83012E911BC8}" type="slidenum">
              <a:rPr lang="fr-FR" smtClean="0"/>
              <a:t>‹N°›</a:t>
            </a:fld>
            <a:endParaRPr lang="fr-FR"/>
          </a:p>
        </p:txBody>
      </p:sp>
    </p:spTree>
    <p:extLst>
      <p:ext uri="{BB962C8B-B14F-4D97-AF65-F5344CB8AC3E}">
        <p14:creationId xmlns:p14="http://schemas.microsoft.com/office/powerpoint/2010/main" val="4130284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EA0DBD-2DAE-4775-B2C2-0D1742826FDC}" type="datetimeFigureOut">
              <a:rPr lang="fr-FR" smtClean="0"/>
              <a:t>19/02/2019</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9B975706-ED28-4E75-AFAF-83012E911BC8}" type="slidenum">
              <a:rPr lang="fr-FR" smtClean="0"/>
              <a:t>‹N°›</a:t>
            </a:fld>
            <a:endParaRPr lang="fr-FR"/>
          </a:p>
        </p:txBody>
      </p:sp>
    </p:spTree>
    <p:extLst>
      <p:ext uri="{BB962C8B-B14F-4D97-AF65-F5344CB8AC3E}">
        <p14:creationId xmlns:p14="http://schemas.microsoft.com/office/powerpoint/2010/main" val="425829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Date Placeholder 4"/>
          <p:cNvSpPr>
            <a:spLocks noGrp="1"/>
          </p:cNvSpPr>
          <p:nvPr>
            <p:ph type="dt" sz="half" idx="10"/>
          </p:nvPr>
        </p:nvSpPr>
        <p:spPr/>
        <p:txBody>
          <a:bodyPr/>
          <a:lstStyle/>
          <a:p>
            <a:fld id="{B5EA0DBD-2DAE-4775-B2C2-0D1742826FDC}" type="datetimeFigureOut">
              <a:rPr lang="fr-FR" smtClean="0"/>
              <a:t>19/02/2019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B975706-ED28-4E75-AFAF-83012E911BC8}" type="slidenum">
              <a:rPr lang="fr-FR" smtClean="0"/>
              <a:t>‹N°›</a:t>
            </a:fld>
            <a:endParaRPr lang="fr-FR"/>
          </a:p>
        </p:txBody>
      </p:sp>
    </p:spTree>
    <p:extLst>
      <p:ext uri="{BB962C8B-B14F-4D97-AF65-F5344CB8AC3E}">
        <p14:creationId xmlns:p14="http://schemas.microsoft.com/office/powerpoint/2010/main" val="2716999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Date Placeholder 4"/>
          <p:cNvSpPr>
            <a:spLocks noGrp="1"/>
          </p:cNvSpPr>
          <p:nvPr>
            <p:ph type="dt" sz="half" idx="10"/>
          </p:nvPr>
        </p:nvSpPr>
        <p:spPr/>
        <p:txBody>
          <a:bodyPr/>
          <a:lstStyle/>
          <a:p>
            <a:fld id="{B5EA0DBD-2DAE-4775-B2C2-0D1742826FDC}" type="datetimeFigureOut">
              <a:rPr lang="fr-FR" smtClean="0"/>
              <a:t>19/02/2019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B975706-ED28-4E75-AFAF-83012E911BC8}" type="slidenum">
              <a:rPr lang="fr-FR" smtClean="0"/>
              <a:t>‹N°›</a:t>
            </a:fld>
            <a:endParaRPr lang="fr-FR"/>
          </a:p>
        </p:txBody>
      </p:sp>
    </p:spTree>
    <p:extLst>
      <p:ext uri="{BB962C8B-B14F-4D97-AF65-F5344CB8AC3E}">
        <p14:creationId xmlns:p14="http://schemas.microsoft.com/office/powerpoint/2010/main" val="4286342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5EA0DBD-2DAE-4775-B2C2-0D1742826FDC}" type="datetimeFigureOut">
              <a:rPr lang="fr-FR" smtClean="0"/>
              <a:t>19/02/2019</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B975706-ED28-4E75-AFAF-83012E911BC8}" type="slidenum">
              <a:rPr lang="fr-FR" smtClean="0"/>
              <a:t>‹N°›</a:t>
            </a:fld>
            <a:endParaRPr lang="fr-FR"/>
          </a:p>
        </p:txBody>
      </p:sp>
    </p:spTree>
    <p:extLst>
      <p:ext uri="{BB962C8B-B14F-4D97-AF65-F5344CB8AC3E}">
        <p14:creationId xmlns:p14="http://schemas.microsoft.com/office/powerpoint/2010/main" val="297208887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ricia.buffat@u-psud.fr"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hyperlink" Target="https://www.service-sanitaire-idf.fr/" TargetMode="External"/><Relationship Id="rId4" Type="http://schemas.openxmlformats.org/officeDocument/2006/relationships/hyperlink" Target="https://santepubliquefrance.fr/Sante-publique-France/Service-sanitai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xmlns="" id="{D92DCCD9-CD6A-4A63-8797-55B85B1CEC6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7679" y="279384"/>
            <a:ext cx="672861" cy="957145"/>
          </a:xfrm>
          <a:prstGeom prst="rect">
            <a:avLst/>
          </a:prstGeom>
        </p:spPr>
      </p:pic>
      <p:sp>
        <p:nvSpPr>
          <p:cNvPr id="6" name="ZoneTexte 5">
            <a:extLst>
              <a:ext uri="{FF2B5EF4-FFF2-40B4-BE49-F238E27FC236}">
                <a16:creationId xmlns:a16="http://schemas.microsoft.com/office/drawing/2014/main" xmlns="" id="{E077FB97-B8F9-49B4-AB09-CAE7F8BDF92C}"/>
              </a:ext>
            </a:extLst>
          </p:cNvPr>
          <p:cNvSpPr txBox="1"/>
          <p:nvPr/>
        </p:nvSpPr>
        <p:spPr>
          <a:xfrm>
            <a:off x="1587260" y="298555"/>
            <a:ext cx="4301242" cy="369332"/>
          </a:xfrm>
          <a:prstGeom prst="rect">
            <a:avLst/>
          </a:prstGeom>
          <a:noFill/>
        </p:spPr>
        <p:txBody>
          <a:bodyPr wrap="none" rtlCol="0">
            <a:spAutoFit/>
          </a:bodyPr>
          <a:lstStyle/>
          <a:p>
            <a:r>
              <a:rPr lang="fr-FR" dirty="0"/>
              <a:t>Université Paris sud – Faculté de Pharmacie </a:t>
            </a:r>
          </a:p>
        </p:txBody>
      </p:sp>
      <p:sp>
        <p:nvSpPr>
          <p:cNvPr id="7" name="ZoneTexte 6">
            <a:extLst>
              <a:ext uri="{FF2B5EF4-FFF2-40B4-BE49-F238E27FC236}">
                <a16:creationId xmlns:a16="http://schemas.microsoft.com/office/drawing/2014/main" xmlns="" id="{96A749A3-6A26-4294-A960-87D571BB90BC}"/>
              </a:ext>
            </a:extLst>
          </p:cNvPr>
          <p:cNvSpPr txBox="1"/>
          <p:nvPr/>
        </p:nvSpPr>
        <p:spPr>
          <a:xfrm>
            <a:off x="0" y="8997848"/>
            <a:ext cx="6797615" cy="461665"/>
          </a:xfrm>
          <a:prstGeom prst="rect">
            <a:avLst/>
          </a:prstGeom>
          <a:noFill/>
        </p:spPr>
        <p:txBody>
          <a:bodyPr wrap="square" rtlCol="0">
            <a:spAutoFit/>
          </a:bodyPr>
          <a:lstStyle/>
          <a:p>
            <a:pPr algn="ctr"/>
            <a:r>
              <a:rPr lang="fr-FR" sz="1200" dirty="0"/>
              <a:t>Contacts : 5 rue Jean Baptiste Clément, 92296 Chatenay-Malabry Cedex</a:t>
            </a:r>
          </a:p>
          <a:p>
            <a:pPr algn="ctr"/>
            <a:r>
              <a:rPr lang="fr-FR" sz="1200" dirty="0"/>
              <a:t>Service scolarité : </a:t>
            </a:r>
            <a:r>
              <a:rPr lang="fr-FR" sz="1200" dirty="0" smtClean="0">
                <a:hlinkClick r:id="rId3"/>
              </a:rPr>
              <a:t>patricia.buffat@u-psud.fr</a:t>
            </a:r>
            <a:r>
              <a:rPr lang="fr-FR" sz="1200" dirty="0" smtClean="0"/>
              <a:t> – Tél : 01. 46.83.53.42     </a:t>
            </a:r>
            <a:endParaRPr lang="fr-FR" sz="1200" dirty="0"/>
          </a:p>
        </p:txBody>
      </p:sp>
      <p:sp>
        <p:nvSpPr>
          <p:cNvPr id="8" name="ZoneTexte 7">
            <a:extLst>
              <a:ext uri="{FF2B5EF4-FFF2-40B4-BE49-F238E27FC236}">
                <a16:creationId xmlns:a16="http://schemas.microsoft.com/office/drawing/2014/main" xmlns="" id="{39C88F73-B843-4566-A066-A0484AA63740}"/>
              </a:ext>
            </a:extLst>
          </p:cNvPr>
          <p:cNvSpPr txBox="1"/>
          <p:nvPr/>
        </p:nvSpPr>
        <p:spPr>
          <a:xfrm>
            <a:off x="814110" y="908152"/>
            <a:ext cx="5507213" cy="1107996"/>
          </a:xfrm>
          <a:prstGeom prst="rect">
            <a:avLst/>
          </a:prstGeom>
          <a:noFill/>
        </p:spPr>
        <p:txBody>
          <a:bodyPr wrap="none" rtlCol="0">
            <a:spAutoFit/>
          </a:bodyPr>
          <a:lstStyle/>
          <a:p>
            <a:pPr algn="ctr"/>
            <a:r>
              <a:rPr lang="fr-FR" sz="2400" b="1" dirty="0"/>
              <a:t>Partenariat pour </a:t>
            </a:r>
          </a:p>
          <a:p>
            <a:pPr algn="ctr"/>
            <a:r>
              <a:rPr lang="fr-FR" sz="2400" b="1" dirty="0"/>
              <a:t>le service sanitaire des étudiants en santé</a:t>
            </a:r>
          </a:p>
          <a:p>
            <a:pPr algn="ctr"/>
            <a:r>
              <a:rPr lang="fr-FR" b="1" dirty="0"/>
              <a:t>Les formations en santé au service de la prévention </a:t>
            </a:r>
            <a:endParaRPr lang="fr-FR" dirty="0"/>
          </a:p>
        </p:txBody>
      </p:sp>
      <p:sp>
        <p:nvSpPr>
          <p:cNvPr id="9" name="ZoneTexte 8">
            <a:extLst>
              <a:ext uri="{FF2B5EF4-FFF2-40B4-BE49-F238E27FC236}">
                <a16:creationId xmlns:a16="http://schemas.microsoft.com/office/drawing/2014/main" xmlns="" id="{A4284B8C-9EE0-47B2-8284-7FB9987EA327}"/>
              </a:ext>
            </a:extLst>
          </p:cNvPr>
          <p:cNvSpPr txBox="1"/>
          <p:nvPr/>
        </p:nvSpPr>
        <p:spPr>
          <a:xfrm>
            <a:off x="398203" y="2214520"/>
            <a:ext cx="6339028" cy="1569660"/>
          </a:xfrm>
          <a:prstGeom prst="rect">
            <a:avLst/>
          </a:prstGeom>
          <a:noFill/>
        </p:spPr>
        <p:txBody>
          <a:bodyPr wrap="square" rtlCol="0">
            <a:spAutoFit/>
          </a:bodyPr>
          <a:lstStyle/>
          <a:p>
            <a:pPr algn="just"/>
            <a:r>
              <a:rPr lang="fr-FR" sz="1200" i="1" dirty="0"/>
              <a:t>Madame, Monsieur,</a:t>
            </a:r>
          </a:p>
          <a:p>
            <a:pPr algn="just"/>
            <a:r>
              <a:rPr lang="fr-FR" sz="1200" i="1" dirty="0"/>
              <a:t>L’arrêté du 12 juin 2018 fixe les conditions de la mise en œuvre d’un service sanitaire pour les étudiants en santé que tous nos étudiants doivent effectuer. Ensemble, nous avons à développer des actions de prévention devant vos </a:t>
            </a:r>
            <a:r>
              <a:rPr lang="fr-FR" sz="1200" i="1" dirty="0" smtClean="0"/>
              <a:t>élèves/résidents. </a:t>
            </a:r>
            <a:r>
              <a:rPr lang="fr-FR" sz="1200" i="1" dirty="0"/>
              <a:t>Elles doivent s’inscrire dans les démarches en cours dans votre établissement et avec votre soutien. Les enjeux sont majeurs pour la santé publique. Nous vous remercions de l’accueil que vous saurez donner à nos étudiants qui vous contactent. Notre service scolarité est à votre écoute pour toute demande.</a:t>
            </a:r>
          </a:p>
          <a:p>
            <a:pPr algn="just"/>
            <a:r>
              <a:rPr lang="fr-FR" sz="1200" dirty="0"/>
              <a:t>									Le Doyen : Pr. Marc </a:t>
            </a:r>
            <a:r>
              <a:rPr lang="fr-FR" sz="1200" dirty="0" err="1"/>
              <a:t>Pallardy</a:t>
            </a:r>
            <a:r>
              <a:rPr lang="fr-FR" sz="1200" dirty="0"/>
              <a:t> </a:t>
            </a:r>
          </a:p>
        </p:txBody>
      </p:sp>
      <p:sp>
        <p:nvSpPr>
          <p:cNvPr id="10" name="ZoneTexte 9">
            <a:extLst>
              <a:ext uri="{FF2B5EF4-FFF2-40B4-BE49-F238E27FC236}">
                <a16:creationId xmlns:a16="http://schemas.microsoft.com/office/drawing/2014/main" xmlns="" id="{6295C177-A322-4166-90BB-DA331B8283D2}"/>
              </a:ext>
            </a:extLst>
          </p:cNvPr>
          <p:cNvSpPr txBox="1"/>
          <p:nvPr/>
        </p:nvSpPr>
        <p:spPr>
          <a:xfrm>
            <a:off x="323488" y="4180925"/>
            <a:ext cx="6339028" cy="5247590"/>
          </a:xfrm>
          <a:prstGeom prst="rect">
            <a:avLst/>
          </a:prstGeom>
          <a:noFill/>
        </p:spPr>
        <p:txBody>
          <a:bodyPr wrap="square" rtlCol="0">
            <a:spAutoFit/>
          </a:bodyPr>
          <a:lstStyle/>
          <a:p>
            <a:pPr marL="171450" indent="-171450" algn="just">
              <a:buFont typeface="Wingdings" panose="05000000000000000000" pitchFamily="2" charset="2"/>
              <a:buChar char="§"/>
            </a:pPr>
            <a:r>
              <a:rPr lang="fr-FR" sz="1300" dirty="0"/>
              <a:t>Les étudiants en </a:t>
            </a:r>
            <a:r>
              <a:rPr lang="fr-FR" sz="1300" dirty="0" smtClean="0"/>
              <a:t>5</a:t>
            </a:r>
            <a:r>
              <a:rPr lang="fr-FR" sz="1300" baseline="30000" dirty="0" smtClean="0"/>
              <a:t>e</a:t>
            </a:r>
            <a:r>
              <a:rPr lang="fr-FR" sz="1300" dirty="0" smtClean="0"/>
              <a:t> </a:t>
            </a:r>
            <a:r>
              <a:rPr lang="fr-FR" sz="1300" dirty="0"/>
              <a:t>année d’études de Pharmacie reçoivent une formation spécialisée théorique encadrée pour le service sanitaire pour les préparer aux interventions et aux messages à délivrer.</a:t>
            </a:r>
          </a:p>
          <a:p>
            <a:pPr marL="171450" indent="-171450" algn="just">
              <a:buFont typeface="Wingdings" panose="05000000000000000000" pitchFamily="2" charset="2"/>
              <a:buChar char="§"/>
            </a:pPr>
            <a:r>
              <a:rPr lang="fr-FR" sz="1300" dirty="0"/>
              <a:t>Il s’agit de présenter les moyens de prévention primaire, c’est à dire avant que la maladie ou le comportement à risque apparaisse. </a:t>
            </a:r>
          </a:p>
          <a:p>
            <a:pPr marL="171450" indent="-171450" algn="just">
              <a:buFont typeface="Wingdings" panose="05000000000000000000" pitchFamily="2" charset="2"/>
              <a:buChar char="§"/>
            </a:pPr>
            <a:r>
              <a:rPr lang="fr-FR" sz="1300" dirty="0"/>
              <a:t>Les 4 principaux thèmes fixés par la réglementation sont : </a:t>
            </a:r>
            <a:r>
              <a:rPr lang="fr-FR" sz="1300" i="1" dirty="0"/>
              <a:t> </a:t>
            </a:r>
          </a:p>
          <a:p>
            <a:pPr marL="534988" algn="just"/>
            <a:r>
              <a:rPr lang="fr-FR" sz="1300" b="1" i="1" dirty="0"/>
              <a:t>- la nutrition et l’activité physique,</a:t>
            </a:r>
          </a:p>
          <a:p>
            <a:pPr marL="534988"/>
            <a:r>
              <a:rPr lang="fr-FR" sz="1300" b="1" i="1" dirty="0"/>
              <a:t>- la santé sexuelle (prévention des infections sexuellement transmissibles, contraception …),</a:t>
            </a:r>
          </a:p>
          <a:p>
            <a:pPr marL="534988" algn="just"/>
            <a:r>
              <a:rPr lang="fr-FR" sz="1300" b="1" i="1" dirty="0"/>
              <a:t>- les addictions (drogues licites et illicites), </a:t>
            </a:r>
          </a:p>
          <a:p>
            <a:pPr marL="534988" algn="just"/>
            <a:r>
              <a:rPr lang="fr-FR" sz="1300" b="1" i="1" dirty="0" smtClean="0"/>
              <a:t>- la vaccination.</a:t>
            </a:r>
          </a:p>
          <a:p>
            <a:pPr marL="171450" indent="-171450" algn="just">
              <a:buFont typeface="Wingdings" panose="05000000000000000000" pitchFamily="2" charset="2"/>
              <a:buChar char="§"/>
            </a:pPr>
            <a:r>
              <a:rPr lang="fr-FR" sz="1300" dirty="0" smtClean="0"/>
              <a:t>Les supports documentaires sont ceux issus de l’Agence nationale Santé Publique France et des institutions qu’elle recommande (</a:t>
            </a:r>
            <a:r>
              <a:rPr lang="fr-FR" sz="1300" dirty="0" smtClean="0">
                <a:hlinkClick r:id="rId4"/>
              </a:rPr>
              <a:t>https://</a:t>
            </a:r>
            <a:r>
              <a:rPr lang="fr-FR" sz="1300" smtClean="0">
                <a:hlinkClick r:id="rId4"/>
              </a:rPr>
              <a:t>santepubliquefrance.fr/Sante-publique-France/Service-sanitaire</a:t>
            </a:r>
            <a:r>
              <a:rPr lang="fr-FR" sz="1300" smtClean="0"/>
              <a:t>)</a:t>
            </a:r>
          </a:p>
          <a:p>
            <a:pPr marL="171450" indent="-171450" algn="just">
              <a:buFont typeface="Wingdings" panose="05000000000000000000" pitchFamily="2" charset="2"/>
              <a:buChar char="§"/>
            </a:pPr>
            <a:r>
              <a:rPr lang="fr-FR" sz="1300" smtClean="0"/>
              <a:t>L’intervention </a:t>
            </a:r>
            <a:r>
              <a:rPr lang="fr-FR" sz="1300" dirty="0"/>
              <a:t>est préparée et organisée en partenariat et adaptée à vos attentes pour se dérouler sous la supervision d’</a:t>
            </a:r>
            <a:r>
              <a:rPr lang="fr-FR" sz="1300" dirty="0" err="1"/>
              <a:t>un.e</a:t>
            </a:r>
            <a:r>
              <a:rPr lang="fr-FR" sz="1300" dirty="0"/>
              <a:t> responsable de votre établissement</a:t>
            </a:r>
            <a:r>
              <a:rPr lang="fr-FR" sz="1300" dirty="0" smtClean="0"/>
              <a:t>.</a:t>
            </a:r>
          </a:p>
          <a:p>
            <a:pPr marL="171450" indent="-171450" algn="just">
              <a:buFont typeface="Wingdings" panose="05000000000000000000" pitchFamily="2" charset="2"/>
              <a:buChar char="§"/>
            </a:pPr>
            <a:r>
              <a:rPr lang="fr-FR" sz="1300" dirty="0" smtClean="0"/>
              <a:t>Ces actions de prévention feront l’objet d’une convention de stage tripartite. </a:t>
            </a:r>
            <a:endParaRPr lang="fr-FR" sz="1300" dirty="0"/>
          </a:p>
          <a:p>
            <a:pPr marL="171450" indent="-171450" algn="just">
              <a:buFont typeface="Wingdings" panose="05000000000000000000" pitchFamily="2" charset="2"/>
              <a:buChar char="§"/>
            </a:pPr>
            <a:r>
              <a:rPr lang="fr-FR" sz="1300" dirty="0"/>
              <a:t>Une évaluation obligatoire du travail des étudiants sera réalisée pour validation de leur année d’étude</a:t>
            </a:r>
            <a:r>
              <a:rPr lang="fr-FR" sz="1300" dirty="0" smtClean="0"/>
              <a:t>.</a:t>
            </a:r>
          </a:p>
          <a:p>
            <a:pPr marL="171450" indent="-171450" algn="just">
              <a:buFont typeface="Wingdings" panose="05000000000000000000" pitchFamily="2" charset="2"/>
              <a:buChar char="§"/>
            </a:pPr>
            <a:r>
              <a:rPr lang="fr-FR" sz="1300" dirty="0" smtClean="0"/>
              <a:t>Les offres des établissements doivent être déposées sur le </a:t>
            </a:r>
            <a:r>
              <a:rPr lang="fr-FR" sz="1300" dirty="0"/>
              <a:t>site internet : </a:t>
            </a:r>
            <a:r>
              <a:rPr lang="fr-FR" sz="1300" dirty="0">
                <a:hlinkClick r:id="rId5"/>
              </a:rPr>
              <a:t>https://www.service-sanitaire-idf.fr</a:t>
            </a:r>
            <a:r>
              <a:rPr lang="fr-FR" sz="1300" dirty="0" smtClean="0">
                <a:hlinkClick r:id="rId5"/>
              </a:rPr>
              <a:t>/</a:t>
            </a:r>
            <a:endParaRPr lang="fr-FR" sz="1300" dirty="0" smtClean="0"/>
          </a:p>
          <a:p>
            <a:pPr algn="just"/>
            <a:r>
              <a:rPr lang="fr-FR" sz="1200" dirty="0" smtClean="0"/>
              <a:t>  </a:t>
            </a:r>
            <a:endParaRPr lang="fr-FR" sz="1200" dirty="0"/>
          </a:p>
          <a:p>
            <a:pPr algn="just"/>
            <a:endParaRPr lang="fr-FR" sz="1200" dirty="0"/>
          </a:p>
          <a:p>
            <a:pPr algn="ctr"/>
            <a:r>
              <a:rPr lang="fr-FR" sz="1400" dirty="0"/>
              <a:t>Ensemble, nous avons la compétence pour réduire les comportements à risque. </a:t>
            </a:r>
          </a:p>
          <a:p>
            <a:pPr algn="just"/>
            <a:r>
              <a:rPr lang="fr-FR" sz="1200" dirty="0"/>
              <a:t>  </a:t>
            </a:r>
            <a:r>
              <a:rPr lang="fr-FR" sz="1200" dirty="0" smtClean="0"/>
              <a:t>  </a:t>
            </a:r>
            <a:endParaRPr lang="fr-FR" sz="1200" dirty="0"/>
          </a:p>
        </p:txBody>
      </p:sp>
    </p:spTree>
    <p:extLst>
      <p:ext uri="{BB962C8B-B14F-4D97-AF65-F5344CB8AC3E}">
        <p14:creationId xmlns:p14="http://schemas.microsoft.com/office/powerpoint/2010/main" val="166676357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206</TotalTime>
  <Words>345</Words>
  <Application>Microsoft Office PowerPoint</Application>
  <PresentationFormat>Format A4 (210 x 297 mm)</PresentationFormat>
  <Paragraphs>25</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yves levi</dc:creator>
  <cp:lastModifiedBy>Séverine Péchiné</cp:lastModifiedBy>
  <cp:revision>13</cp:revision>
  <cp:lastPrinted>2019-02-18T13:46:55Z</cp:lastPrinted>
  <dcterms:created xsi:type="dcterms:W3CDTF">2019-02-15T12:47:52Z</dcterms:created>
  <dcterms:modified xsi:type="dcterms:W3CDTF">2019-02-19T09:36:19Z</dcterms:modified>
</cp:coreProperties>
</file>