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6" r:id="rId1"/>
  </p:sldMasterIdLst>
  <p:notesMasterIdLst>
    <p:notesMasterId r:id="rId11"/>
  </p:notesMasterIdLst>
  <p:sldIdLst>
    <p:sldId id="256" r:id="rId2"/>
    <p:sldId id="257" r:id="rId3"/>
    <p:sldId id="258" r:id="rId4"/>
    <p:sldId id="260" r:id="rId5"/>
    <p:sldId id="259" r:id="rId6"/>
    <p:sldId id="262" r:id="rId7"/>
    <p:sldId id="261"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364" autoAdjust="0"/>
  </p:normalViewPr>
  <p:slideViewPr>
    <p:cSldViewPr snapToGrid="0">
      <p:cViewPr varScale="1">
        <p:scale>
          <a:sx n="73" d="100"/>
          <a:sy n="73" d="100"/>
        </p:scale>
        <p:origin x="99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253E61-731D-4749-BFD7-E5245BC0945A}" type="datetimeFigureOut">
              <a:rPr lang="fr-FR" smtClean="0"/>
              <a:t>20/02/2022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489B52-AABD-493A-A364-7917F12C0D1B}" type="slidenum">
              <a:rPr lang="fr-FR" smtClean="0"/>
              <a:t>‹N°›</a:t>
            </a:fld>
            <a:endParaRPr lang="fr-FR"/>
          </a:p>
        </p:txBody>
      </p:sp>
    </p:spTree>
    <p:extLst>
      <p:ext uri="{BB962C8B-B14F-4D97-AF65-F5344CB8AC3E}">
        <p14:creationId xmlns:p14="http://schemas.microsoft.com/office/powerpoint/2010/main" val="100922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489B52-AABD-493A-A364-7917F12C0D1B}" type="slidenum">
              <a:rPr lang="fr-FR" smtClean="0"/>
              <a:t>1</a:t>
            </a:fld>
            <a:endParaRPr lang="fr-FR"/>
          </a:p>
        </p:txBody>
      </p:sp>
    </p:spTree>
    <p:extLst>
      <p:ext uri="{BB962C8B-B14F-4D97-AF65-F5344CB8AC3E}">
        <p14:creationId xmlns:p14="http://schemas.microsoft.com/office/powerpoint/2010/main" val="2659358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fr-FR" smtClean="0"/>
              <a:t>Modifiez le style du titre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7" name="Date Placeholder 6"/>
          <p:cNvSpPr>
            <a:spLocks noGrp="1"/>
          </p:cNvSpPr>
          <p:nvPr>
            <p:ph type="dt" sz="half" idx="10"/>
          </p:nvPr>
        </p:nvSpPr>
        <p:spPr/>
        <p:txBody>
          <a:bodyPr/>
          <a:lstStyle/>
          <a:p>
            <a:fld id="{E59E3516-F2DC-42D0-BDCE-4D5C41652BEC}" type="datetime1">
              <a:rPr lang="en-US" smtClean="0"/>
              <a:t>2/20/2022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043E215-BE82-4C0E-B0CA-7E6903B6A4D6}" type="datetime1">
              <a:rPr lang="en-US" smtClean="0"/>
              <a:t>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E25DE99-5D83-40CF-82B7-E11294A8BAFC}" type="datetime1">
              <a:rPr lang="en-US" smtClean="0"/>
              <a:t>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FA83C4B-FC72-4B36-BE15-105139D35C26}" type="datetime1">
              <a:rPr lang="en-US" smtClean="0"/>
              <a:t>2/20/2022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7" name="Date Placeholder 6"/>
          <p:cNvSpPr>
            <a:spLocks noGrp="1"/>
          </p:cNvSpPr>
          <p:nvPr>
            <p:ph type="dt" sz="half" idx="10"/>
          </p:nvPr>
        </p:nvSpPr>
        <p:spPr/>
        <p:txBody>
          <a:bodyPr/>
          <a:lstStyle/>
          <a:p>
            <a:fld id="{B069382E-1AF5-4706-8383-1BB74D7DE992}" type="datetime1">
              <a:rPr lang="en-US" smtClean="0"/>
              <a:t>2/20/2022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8" name="Date Placeholder 7"/>
          <p:cNvSpPr>
            <a:spLocks noGrp="1"/>
          </p:cNvSpPr>
          <p:nvPr>
            <p:ph type="dt" sz="half" idx="10"/>
          </p:nvPr>
        </p:nvSpPr>
        <p:spPr/>
        <p:txBody>
          <a:bodyPr/>
          <a:lstStyle/>
          <a:p>
            <a:fld id="{9A74CBB5-79E4-4A64-935C-B10763B65A2A}" type="datetime1">
              <a:rPr lang="en-US" smtClean="0"/>
              <a:t>2/20/2022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583436" y="3143250"/>
            <a:ext cx="4270248" cy="2596776"/>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7" name="Date Placeholder 6"/>
          <p:cNvSpPr>
            <a:spLocks noGrp="1"/>
          </p:cNvSpPr>
          <p:nvPr>
            <p:ph type="dt" sz="half" idx="10"/>
          </p:nvPr>
        </p:nvSpPr>
        <p:spPr/>
        <p:txBody>
          <a:bodyPr/>
          <a:lstStyle/>
          <a:p>
            <a:fld id="{D57BBB05-8437-4ECF-83CF-857062E7CC56}" type="datetime1">
              <a:rPr lang="en-US" smtClean="0"/>
              <a:t>2/20/2022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a:t>
            </a:fld>
            <a:endParaRPr lang="en-US" dirty="0"/>
          </a:p>
        </p:txBody>
      </p:sp>
      <p:sp>
        <p:nvSpPr>
          <p:cNvPr id="10" name="Title 9"/>
          <p:cNvSpPr>
            <a:spLocks noGrp="1"/>
          </p:cNvSpPr>
          <p:nvPr>
            <p:ph type="title"/>
          </p:nvPr>
        </p:nvSpPr>
        <p:spPr/>
        <p:txBody>
          <a:bodyPr/>
          <a:lstStyle/>
          <a:p>
            <a:r>
              <a:rPr lang="fr-FR" smtClean="0"/>
              <a:t>Modifiez le style du titre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25C6FF2E-2047-4EAA-9DB1-BAC5F1727EC5}" type="datetime1">
              <a:rPr lang="en-US" smtClean="0"/>
              <a:t>2/20/2022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435178-A251-4FC2-96A7-9F59EFF5B205}" type="datetime1">
              <a:rPr lang="en-US" smtClean="0"/>
              <a:t>2/20/2022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fr-FR" smtClean="0"/>
              <a:t>Modifiez le style du titre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9" name="Date Placeholder 8"/>
          <p:cNvSpPr>
            <a:spLocks noGrp="1"/>
          </p:cNvSpPr>
          <p:nvPr>
            <p:ph type="dt" sz="half" idx="10"/>
          </p:nvPr>
        </p:nvSpPr>
        <p:spPr/>
        <p:txBody>
          <a:bodyPr/>
          <a:lstStyle/>
          <a:p>
            <a:fld id="{35837F7D-FA91-4DA1-A16B-298A56930721}" type="datetime1">
              <a:rPr lang="en-US" smtClean="0"/>
              <a:t>2/20/2022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E9801BF-1E4C-4EF6-90B4-4C5D9174D11D}" type="datetime1">
              <a:rPr lang="en-US" smtClean="0"/>
              <a:t>2/20/2022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9C5110B-3655-4464-801B-A85C018585D8}" type="datetime1">
              <a:rPr lang="en-US" smtClean="0"/>
              <a:t>2/20/2022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Structure du </a:t>
            </a:r>
            <a:r>
              <a:rPr lang="fr-FR" dirty="0" smtClean="0"/>
              <a:t>mémoire de MASTER CCA</a:t>
            </a:r>
            <a:endParaRPr lang="fr-FR" dirty="0"/>
          </a:p>
        </p:txBody>
      </p:sp>
    </p:spTree>
    <p:extLst>
      <p:ext uri="{BB962C8B-B14F-4D97-AF65-F5344CB8AC3E}">
        <p14:creationId xmlns:p14="http://schemas.microsoft.com/office/powerpoint/2010/main" val="1464098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2263" y="409434"/>
            <a:ext cx="11218459" cy="818865"/>
          </a:xfrm>
        </p:spPr>
        <p:txBody>
          <a:bodyPr>
            <a:normAutofit/>
          </a:bodyPr>
          <a:lstStyle/>
          <a:p>
            <a:r>
              <a:rPr lang="fr-FR" dirty="0"/>
              <a:t>Structure type</a:t>
            </a:r>
          </a:p>
        </p:txBody>
      </p:sp>
      <p:sp>
        <p:nvSpPr>
          <p:cNvPr id="3" name="Espace réservé du contenu 2"/>
          <p:cNvSpPr>
            <a:spLocks noGrp="1"/>
          </p:cNvSpPr>
          <p:nvPr>
            <p:ph idx="1"/>
          </p:nvPr>
        </p:nvSpPr>
        <p:spPr>
          <a:xfrm>
            <a:off x="532263" y="1583141"/>
            <a:ext cx="11218459" cy="5145206"/>
          </a:xfrm>
        </p:spPr>
        <p:txBody>
          <a:bodyPr>
            <a:normAutofit/>
          </a:bodyPr>
          <a:lstStyle/>
          <a:p>
            <a:r>
              <a:rPr lang="fr-FR" dirty="0"/>
              <a:t>La structure de chaque mémoire est différente, et varie en fonction du sujet choisi et du projet développé par l’étudiant. Néanmoins, un certain nombre de pages spécifiques et de parties sont attendues, parmi lesquelles : </a:t>
            </a:r>
          </a:p>
          <a:p>
            <a:pPr lvl="0"/>
            <a:r>
              <a:rPr lang="fr-FR" b="1" dirty="0"/>
              <a:t>Page de garde</a:t>
            </a:r>
            <a:r>
              <a:rPr lang="fr-FR" dirty="0"/>
              <a:t> : cf. </a:t>
            </a:r>
            <a:r>
              <a:rPr lang="fr-FR" dirty="0" smtClean="0"/>
              <a:t>diapo 4</a:t>
            </a:r>
          </a:p>
          <a:p>
            <a:pPr lvl="0"/>
            <a:r>
              <a:rPr lang="fr-FR" b="1" dirty="0" smtClean="0"/>
              <a:t>Seconde page</a:t>
            </a:r>
            <a:r>
              <a:rPr lang="fr-FR" dirty="0" smtClean="0"/>
              <a:t>:  elle inclut une clause de confidentialité: non-diffusion et/ou non-consultation, en </a:t>
            </a:r>
            <a:r>
              <a:rPr lang="fr-FR" dirty="0"/>
              <a:t>fonction de la demande de l’entreprise </a:t>
            </a:r>
            <a:r>
              <a:rPr lang="fr-FR" dirty="0" smtClean="0"/>
              <a:t>concernée (cf. diapo 5)</a:t>
            </a:r>
            <a:endParaRPr lang="fr-FR" dirty="0"/>
          </a:p>
          <a:p>
            <a:pPr lvl="0"/>
            <a:r>
              <a:rPr lang="fr-FR" b="1" dirty="0" smtClean="0"/>
              <a:t>Troisième </a:t>
            </a:r>
            <a:r>
              <a:rPr lang="fr-FR" b="1" dirty="0"/>
              <a:t>page</a:t>
            </a:r>
            <a:r>
              <a:rPr lang="fr-FR" dirty="0"/>
              <a:t> : elle inclut les </a:t>
            </a:r>
            <a:r>
              <a:rPr lang="fr-FR" dirty="0" smtClean="0"/>
              <a:t>deux </a:t>
            </a:r>
            <a:r>
              <a:rPr lang="fr-FR" dirty="0"/>
              <a:t>mentions suivantes : </a:t>
            </a:r>
          </a:p>
          <a:p>
            <a:pPr lvl="1"/>
            <a:r>
              <a:rPr lang="fr-FR" sz="1800" dirty="0"/>
              <a:t>« </a:t>
            </a:r>
            <a:r>
              <a:rPr lang="fr-FR" sz="1800" dirty="0" smtClean="0"/>
              <a:t>L’Université Paris-Saclay n’entend </a:t>
            </a:r>
            <a:r>
              <a:rPr lang="fr-FR" sz="1800" dirty="0"/>
              <a:t>donner aucune approbation ni improbation aux opinions émises dans le présent </a:t>
            </a:r>
            <a:r>
              <a:rPr lang="fr-FR" sz="1800" dirty="0" smtClean="0"/>
              <a:t>mémoire</a:t>
            </a:r>
            <a:r>
              <a:rPr lang="fr-FR" sz="1800" dirty="0"/>
              <a:t> : ces opinions doivent être considérées comme propres à leur auteur </a:t>
            </a:r>
            <a:r>
              <a:rPr lang="fr-FR" sz="1800" dirty="0" smtClean="0"/>
              <a:t>»</a:t>
            </a:r>
            <a:endParaRPr lang="fr-FR" sz="1800" dirty="0"/>
          </a:p>
          <a:p>
            <a:pPr lvl="1"/>
            <a:r>
              <a:rPr lang="fr-FR" sz="1800" dirty="0"/>
              <a:t>« J’atteste sur l’honneur que le présent document est le fruit d’un travail personnel, et que les emprunts à des documents externes sont tous mentionnés », mention datée et signée</a:t>
            </a:r>
          </a:p>
          <a:p>
            <a:pPr lvl="0"/>
            <a:r>
              <a:rPr lang="fr-FR" b="1" dirty="0" smtClean="0"/>
              <a:t>Quatrième page</a:t>
            </a:r>
            <a:r>
              <a:rPr lang="fr-FR" dirty="0"/>
              <a:t> : elle contient un résumé du mémoire (env. 250 mots). Celui-ci doit inclure les principaux éléments : objectifs, méthodologie, résultats obtenus.</a:t>
            </a:r>
          </a:p>
          <a:p>
            <a:pPr lvl="0"/>
            <a:r>
              <a:rPr lang="fr-FR" b="1" dirty="0" smtClean="0"/>
              <a:t>Cinquième page</a:t>
            </a:r>
            <a:r>
              <a:rPr lang="fr-FR" dirty="0"/>
              <a:t> : elle contient les remerciements</a:t>
            </a:r>
          </a:p>
          <a:p>
            <a:pPr lvl="0"/>
            <a:r>
              <a:rPr lang="fr-FR" b="1" dirty="0" smtClean="0"/>
              <a:t>Sixième </a:t>
            </a:r>
            <a:r>
              <a:rPr lang="fr-FR" b="1" dirty="0"/>
              <a:t>page</a:t>
            </a:r>
            <a:r>
              <a:rPr lang="fr-FR" dirty="0"/>
              <a:t> : elle contient un sommaire paginé</a:t>
            </a:r>
          </a:p>
          <a:p>
            <a:endParaRPr lang="fr-FR" dirty="0"/>
          </a:p>
        </p:txBody>
      </p:sp>
      <p:sp>
        <p:nvSpPr>
          <p:cNvPr id="4" name="Espace réservé du numéro de diapositive 3"/>
          <p:cNvSpPr>
            <a:spLocks noGrp="1"/>
          </p:cNvSpPr>
          <p:nvPr>
            <p:ph type="sldNum" sz="quarter" idx="12"/>
          </p:nvPr>
        </p:nvSpPr>
        <p:spPr/>
        <p:txBody>
          <a:bodyPr/>
          <a:lstStyle/>
          <a:p>
            <a:fld id="{8A7A6979-0714-4377-B894-6BE4C2D6E202}" type="slidenum">
              <a:rPr lang="en-US" smtClean="0"/>
              <a:pPr/>
              <a:t>2</a:t>
            </a:fld>
            <a:endParaRPr lang="en-US" dirty="0"/>
          </a:p>
        </p:txBody>
      </p:sp>
    </p:spTree>
    <p:extLst>
      <p:ext uri="{BB962C8B-B14F-4D97-AF65-F5344CB8AC3E}">
        <p14:creationId xmlns:p14="http://schemas.microsoft.com/office/powerpoint/2010/main" val="2335887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2263" y="309600"/>
            <a:ext cx="11218459" cy="959642"/>
          </a:xfrm>
        </p:spPr>
        <p:txBody>
          <a:bodyPr/>
          <a:lstStyle/>
          <a:p>
            <a:r>
              <a:rPr lang="fr-FR" dirty="0" smtClean="0"/>
              <a:t>Structure type</a:t>
            </a:r>
            <a:endParaRPr lang="fr-FR" dirty="0"/>
          </a:p>
        </p:txBody>
      </p:sp>
      <p:sp>
        <p:nvSpPr>
          <p:cNvPr id="3" name="Espace réservé du contenu 2"/>
          <p:cNvSpPr>
            <a:spLocks noGrp="1"/>
          </p:cNvSpPr>
          <p:nvPr>
            <p:ph idx="1"/>
          </p:nvPr>
        </p:nvSpPr>
        <p:spPr>
          <a:xfrm>
            <a:off x="532263" y="1856096"/>
            <a:ext cx="11218459" cy="4626591"/>
          </a:xfrm>
        </p:spPr>
        <p:txBody>
          <a:bodyPr>
            <a:normAutofit fontScale="85000" lnSpcReduction="10000"/>
          </a:bodyPr>
          <a:lstStyle/>
          <a:p>
            <a:pPr marL="0" indent="0">
              <a:buNone/>
            </a:pPr>
            <a:r>
              <a:rPr lang="fr-FR" sz="1900" dirty="0"/>
              <a:t>Outre ces </a:t>
            </a:r>
            <a:r>
              <a:rPr lang="fr-FR" sz="1900" dirty="0" smtClean="0"/>
              <a:t>cinq/six </a:t>
            </a:r>
            <a:r>
              <a:rPr lang="fr-FR" sz="1900" dirty="0"/>
              <a:t>premières pages, le mémoire contient généralement :</a:t>
            </a:r>
          </a:p>
          <a:p>
            <a:pPr marL="723900" lvl="0" indent="-192088"/>
            <a:r>
              <a:rPr lang="fr-FR" sz="1900" dirty="0"/>
              <a:t>une introduction </a:t>
            </a:r>
            <a:r>
              <a:rPr lang="fr-FR" sz="1900" dirty="0" smtClean="0"/>
              <a:t>;</a:t>
            </a:r>
          </a:p>
          <a:p>
            <a:pPr marL="723900" lvl="0" indent="-192088"/>
            <a:r>
              <a:rPr lang="fr-FR" sz="1900" dirty="0" smtClean="0"/>
              <a:t>une </a:t>
            </a:r>
            <a:r>
              <a:rPr lang="fr-FR" sz="1900" dirty="0"/>
              <a:t>revue de littérature </a:t>
            </a:r>
            <a:r>
              <a:rPr lang="fr-FR" sz="1900" dirty="0" smtClean="0"/>
              <a:t>;</a:t>
            </a:r>
          </a:p>
          <a:p>
            <a:pPr marL="723900" lvl="0" indent="-192088"/>
            <a:r>
              <a:rPr lang="fr-FR" sz="1900" dirty="0" smtClean="0"/>
              <a:t>des </a:t>
            </a:r>
            <a:r>
              <a:rPr lang="fr-FR" sz="1900" dirty="0"/>
              <a:t>éléments méthodologiques justifiant la démarche empirique </a:t>
            </a:r>
            <a:r>
              <a:rPr lang="fr-FR" sz="1900" dirty="0" smtClean="0"/>
              <a:t>;</a:t>
            </a:r>
          </a:p>
          <a:p>
            <a:pPr marL="723900" lvl="0" indent="-192088"/>
            <a:r>
              <a:rPr lang="fr-FR" sz="1900" dirty="0" smtClean="0"/>
              <a:t>des </a:t>
            </a:r>
            <a:r>
              <a:rPr lang="fr-FR" sz="1900" dirty="0"/>
              <a:t>éléments empiriques constituant le corps du document, notamment les éléments du terrain (interviews, analyses de bilans, statistiques… ) </a:t>
            </a:r>
            <a:r>
              <a:rPr lang="fr-FR" sz="1900" dirty="0" smtClean="0"/>
              <a:t>; cette </a:t>
            </a:r>
            <a:r>
              <a:rPr lang="fr-FR" sz="1900" dirty="0" smtClean="0"/>
              <a:t>partie analyse permet d’apporter des réponses claires et précises à la problématique posée, en s’appuyant sur les données quantitatives ou qualitatives collectées.</a:t>
            </a:r>
            <a:endParaRPr lang="fr-FR" sz="1900" dirty="0" smtClean="0"/>
          </a:p>
          <a:p>
            <a:pPr marL="723900" lvl="0" indent="-192088"/>
            <a:r>
              <a:rPr lang="fr-FR" sz="1900" dirty="0" smtClean="0"/>
              <a:t>une </a:t>
            </a:r>
            <a:r>
              <a:rPr lang="fr-FR" sz="1900" dirty="0"/>
              <a:t>conclusion permettant de faire le point sur les apports et limites du travail proposé. On évitera de trop ouvrir le sujet </a:t>
            </a:r>
            <a:r>
              <a:rPr lang="fr-FR" sz="1900" dirty="0" smtClean="0"/>
              <a:t>;</a:t>
            </a:r>
          </a:p>
          <a:p>
            <a:pPr marL="723900" lvl="0" indent="-192088"/>
            <a:r>
              <a:rPr lang="fr-FR" sz="1900" dirty="0" smtClean="0"/>
              <a:t>une </a:t>
            </a:r>
            <a:r>
              <a:rPr lang="fr-FR" sz="1900" dirty="0"/>
              <a:t>section références bibliographiques (env. 35-40 références minimum, dont un certain nombre en anglais) </a:t>
            </a:r>
            <a:r>
              <a:rPr lang="fr-FR" sz="1900" dirty="0" smtClean="0"/>
              <a:t>;</a:t>
            </a:r>
          </a:p>
          <a:p>
            <a:pPr marL="723900" lvl="0" indent="-192088"/>
            <a:r>
              <a:rPr lang="fr-FR" sz="1900" dirty="0" smtClean="0"/>
              <a:t>des </a:t>
            </a:r>
            <a:r>
              <a:rPr lang="fr-FR" sz="1900" dirty="0"/>
              <a:t>annexes.</a:t>
            </a:r>
          </a:p>
          <a:p>
            <a:pPr marL="0" indent="0">
              <a:buNone/>
            </a:pPr>
            <a:endParaRPr lang="fr-FR" sz="1900" dirty="0"/>
          </a:p>
          <a:p>
            <a:pPr marL="0" indent="0">
              <a:buNone/>
            </a:pPr>
            <a:r>
              <a:rPr lang="fr-FR" sz="1900" dirty="0"/>
              <a:t>Pour le reste, l’étudiant est libre de structurer son mémoire comme il l’entend, dès lors que cette structuration se trouve justifiée. </a:t>
            </a:r>
          </a:p>
          <a:p>
            <a:pPr marL="0" indent="0">
              <a:buNone/>
            </a:pPr>
            <a:r>
              <a:rPr lang="fr-FR" dirty="0"/>
              <a:t> </a:t>
            </a:r>
          </a:p>
          <a:p>
            <a:endParaRPr lang="fr-FR" dirty="0"/>
          </a:p>
        </p:txBody>
      </p:sp>
      <p:sp>
        <p:nvSpPr>
          <p:cNvPr id="4" name="Espace réservé du numéro de diapositive 3"/>
          <p:cNvSpPr>
            <a:spLocks noGrp="1"/>
          </p:cNvSpPr>
          <p:nvPr>
            <p:ph type="sldNum" sz="quarter" idx="12"/>
          </p:nvPr>
        </p:nvSpPr>
        <p:spPr/>
        <p:txBody>
          <a:bodyPr/>
          <a:lstStyle/>
          <a:p>
            <a:fld id="{8A7A6979-0714-4377-B894-6BE4C2D6E202}" type="slidenum">
              <a:rPr lang="en-US" smtClean="0"/>
              <a:pPr/>
              <a:t>3</a:t>
            </a:fld>
            <a:endParaRPr lang="en-US" dirty="0"/>
          </a:p>
        </p:txBody>
      </p:sp>
    </p:spTree>
    <p:extLst>
      <p:ext uri="{BB962C8B-B14F-4D97-AF65-F5344CB8AC3E}">
        <p14:creationId xmlns:p14="http://schemas.microsoft.com/office/powerpoint/2010/main" val="276014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68991" y="173123"/>
            <a:ext cx="10304059" cy="986937"/>
          </a:xfrm>
        </p:spPr>
        <p:txBody>
          <a:bodyPr/>
          <a:lstStyle/>
          <a:p>
            <a:r>
              <a:rPr lang="fr-FR" dirty="0" smtClean="0"/>
              <a:t>Page de garde</a:t>
            </a:r>
            <a:endParaRPr lang="fr-FR" dirty="0"/>
          </a:p>
        </p:txBody>
      </p:sp>
      <p:sp>
        <p:nvSpPr>
          <p:cNvPr id="3" name="Espace réservé du contenu 2"/>
          <p:cNvSpPr>
            <a:spLocks noGrp="1"/>
          </p:cNvSpPr>
          <p:nvPr>
            <p:ph idx="1"/>
          </p:nvPr>
        </p:nvSpPr>
        <p:spPr>
          <a:xfrm>
            <a:off x="1160059" y="1569494"/>
            <a:ext cx="10112991" cy="4885898"/>
          </a:xfrm>
        </p:spPr>
        <p:txBody>
          <a:bodyPr/>
          <a:lstStyle/>
          <a:p>
            <a:pPr marL="0" indent="0" algn="ctr">
              <a:buNone/>
            </a:pPr>
            <a:endParaRPr lang="fr-FR" b="1" dirty="0" smtClean="0"/>
          </a:p>
          <a:p>
            <a:pPr marL="0" indent="0" algn="ctr">
              <a:buNone/>
            </a:pPr>
            <a:endParaRPr lang="fr-FR" b="1" dirty="0"/>
          </a:p>
          <a:p>
            <a:pPr marL="0" indent="0" algn="ctr">
              <a:buNone/>
            </a:pPr>
            <a:endParaRPr lang="fr-FR" b="1" dirty="0" smtClean="0"/>
          </a:p>
          <a:p>
            <a:pPr marL="0" indent="0" algn="ctr">
              <a:buNone/>
            </a:pPr>
            <a:endParaRPr lang="fr-FR" b="1" dirty="0"/>
          </a:p>
          <a:p>
            <a:pPr marL="0" indent="0" algn="ctr">
              <a:buNone/>
            </a:pPr>
            <a:r>
              <a:rPr lang="fr-FR" sz="2000" b="1" dirty="0" smtClean="0"/>
              <a:t>Titre </a:t>
            </a:r>
            <a:r>
              <a:rPr lang="fr-FR" sz="2000" b="1" dirty="0"/>
              <a:t>du mémoire</a:t>
            </a:r>
            <a:endParaRPr lang="fr-FR" sz="2000" dirty="0"/>
          </a:p>
          <a:p>
            <a:pPr marL="0" indent="0" algn="ctr">
              <a:buNone/>
            </a:pPr>
            <a:r>
              <a:rPr lang="fr-FR" sz="2000" b="1" dirty="0"/>
              <a:t> </a:t>
            </a:r>
            <a:endParaRPr lang="fr-FR" sz="2000" dirty="0"/>
          </a:p>
          <a:p>
            <a:pPr marL="0" indent="0" algn="ctr">
              <a:buNone/>
            </a:pPr>
            <a:r>
              <a:rPr lang="fr-FR" dirty="0"/>
              <a:t>Mémoire </a:t>
            </a:r>
          </a:p>
          <a:p>
            <a:pPr marL="0" indent="0" algn="ctr">
              <a:buNone/>
            </a:pPr>
            <a:r>
              <a:rPr lang="fr-FR" dirty="0"/>
              <a:t>Année </a:t>
            </a:r>
            <a:r>
              <a:rPr lang="fr-FR" dirty="0" smtClean="0"/>
              <a:t>2021-2022</a:t>
            </a:r>
            <a:r>
              <a:rPr lang="fr-FR" dirty="0"/>
              <a:t> </a:t>
            </a:r>
          </a:p>
          <a:p>
            <a:pPr marL="0" indent="0" algn="ctr">
              <a:buNone/>
            </a:pPr>
            <a:endParaRPr lang="fr-FR" dirty="0" smtClean="0"/>
          </a:p>
          <a:p>
            <a:pPr marL="0" indent="0" algn="ctr">
              <a:buNone/>
            </a:pPr>
            <a:r>
              <a:rPr lang="fr-FR" sz="1600" dirty="0" smtClean="0"/>
              <a:t>Prénom </a:t>
            </a:r>
            <a:r>
              <a:rPr lang="fr-FR" sz="1600" dirty="0"/>
              <a:t>et </a:t>
            </a:r>
            <a:r>
              <a:rPr lang="fr-FR" sz="1600" dirty="0" smtClean="0"/>
              <a:t>Nom </a:t>
            </a:r>
            <a:r>
              <a:rPr lang="fr-FR" sz="1600" dirty="0"/>
              <a:t>de l’étudiant</a:t>
            </a:r>
          </a:p>
          <a:p>
            <a:pPr marL="0" indent="0" algn="ctr">
              <a:buNone/>
            </a:pPr>
            <a:r>
              <a:rPr lang="fr-FR" sz="1600" dirty="0" smtClean="0"/>
              <a:t>Sous </a:t>
            </a:r>
            <a:r>
              <a:rPr lang="fr-FR" sz="1600" dirty="0"/>
              <a:t>la direction de Prénom et </a:t>
            </a:r>
            <a:r>
              <a:rPr lang="fr-FR" sz="1600" dirty="0" smtClean="0"/>
              <a:t>Nom </a:t>
            </a:r>
            <a:r>
              <a:rPr lang="fr-FR" sz="1600" dirty="0"/>
              <a:t>du tuteur</a:t>
            </a:r>
          </a:p>
          <a:p>
            <a:pPr marL="0" indent="0">
              <a:buNone/>
            </a:pPr>
            <a:endParaRPr lang="fr-FR" dirty="0"/>
          </a:p>
          <a:p>
            <a:endParaRPr lang="fr-FR" dirty="0"/>
          </a:p>
        </p:txBody>
      </p:sp>
      <p:pic>
        <p:nvPicPr>
          <p:cNvPr id="5" name="Image 4"/>
          <p:cNvPicPr>
            <a:picLocks noChangeAspect="1"/>
          </p:cNvPicPr>
          <p:nvPr/>
        </p:nvPicPr>
        <p:blipFill>
          <a:blip r:embed="rId2"/>
          <a:stretch>
            <a:fillRect/>
          </a:stretch>
        </p:blipFill>
        <p:spPr>
          <a:xfrm>
            <a:off x="4568776" y="1815152"/>
            <a:ext cx="2857500" cy="638175"/>
          </a:xfrm>
          <a:prstGeom prst="rect">
            <a:avLst/>
          </a:prstGeom>
        </p:spPr>
      </p:pic>
      <p:sp>
        <p:nvSpPr>
          <p:cNvPr id="6" name="Espace réservé du numéro de diapositive 5"/>
          <p:cNvSpPr>
            <a:spLocks noGrp="1"/>
          </p:cNvSpPr>
          <p:nvPr>
            <p:ph type="sldNum" sz="quarter" idx="12"/>
          </p:nvPr>
        </p:nvSpPr>
        <p:spPr/>
        <p:txBody>
          <a:bodyPr/>
          <a:lstStyle/>
          <a:p>
            <a:fld id="{8A7A6979-0714-4377-B894-6BE4C2D6E202}" type="slidenum">
              <a:rPr lang="en-US" smtClean="0"/>
              <a:pPr/>
              <a:t>4</a:t>
            </a:fld>
            <a:endParaRPr lang="en-US" dirty="0"/>
          </a:p>
        </p:txBody>
      </p:sp>
    </p:spTree>
    <p:extLst>
      <p:ext uri="{BB962C8B-B14F-4D97-AF65-F5344CB8AC3E}">
        <p14:creationId xmlns:p14="http://schemas.microsoft.com/office/powerpoint/2010/main" val="3218244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6853" y="432430"/>
            <a:ext cx="10890914" cy="959642"/>
          </a:xfrm>
        </p:spPr>
        <p:txBody>
          <a:bodyPr/>
          <a:lstStyle/>
          <a:p>
            <a:r>
              <a:rPr lang="fr-FR" dirty="0" smtClean="0"/>
              <a:t>Confidentialité</a:t>
            </a:r>
            <a:endParaRPr lang="fr-FR" dirty="0"/>
          </a:p>
        </p:txBody>
      </p:sp>
      <p:sp>
        <p:nvSpPr>
          <p:cNvPr id="3" name="Espace réservé du contenu 2"/>
          <p:cNvSpPr>
            <a:spLocks noGrp="1"/>
          </p:cNvSpPr>
          <p:nvPr>
            <p:ph idx="1"/>
          </p:nvPr>
        </p:nvSpPr>
        <p:spPr>
          <a:xfrm>
            <a:off x="586853" y="2006221"/>
            <a:ext cx="11109277" cy="4640239"/>
          </a:xfrm>
        </p:spPr>
        <p:txBody>
          <a:bodyPr>
            <a:normAutofit/>
          </a:bodyPr>
          <a:lstStyle/>
          <a:p>
            <a:r>
              <a:rPr lang="fr-FR" dirty="0"/>
              <a:t>Les étudiants doivent obtenir un accord préalable de l’entreprise sur la nature des éléments publiés et la forme retenue (noms masqués, …).</a:t>
            </a:r>
          </a:p>
          <a:p>
            <a:endParaRPr lang="fr-FR" dirty="0"/>
          </a:p>
          <a:p>
            <a:r>
              <a:rPr lang="fr-FR" dirty="0"/>
              <a:t>Si les questions de confidentialité se posent, les étudiants doivent assurer leur entreprise de la non diffusion de leur mémoire et doivent l'indiquer clairement après la page titre sur une page à part (par une mention ou par la reproduction d'une notice de confidentialité de l'entreprise ou de l'université</a:t>
            </a:r>
            <a:r>
              <a:rPr lang="fr-FR" dirty="0" smtClean="0"/>
              <a:t>).</a:t>
            </a:r>
          </a:p>
          <a:p>
            <a:pPr marL="0" indent="0">
              <a:buNone/>
            </a:pPr>
            <a:endParaRPr lang="fr-FR" dirty="0"/>
          </a:p>
          <a:p>
            <a:r>
              <a:rPr lang="fr-FR" dirty="0"/>
              <a:t>Exemple:</a:t>
            </a:r>
          </a:p>
          <a:p>
            <a:pPr marL="0" indent="0">
              <a:buNone/>
            </a:pPr>
            <a:r>
              <a:rPr lang="fr-FR" dirty="0"/>
              <a:t>«Ce document comportant des informations internes à l’entreprise/au cabinet (nom) et à caractère confidentiel, sa consultation par d’autres personnes que le jury est soumise à l’autorisation de l’entreprise/cabinet </a:t>
            </a:r>
            <a:r>
              <a:rPr lang="fr-FR" dirty="0" smtClean="0"/>
              <a:t>».</a:t>
            </a:r>
          </a:p>
          <a:p>
            <a:pPr marL="0" indent="0" algn="r">
              <a:buNone/>
            </a:pPr>
            <a:r>
              <a:rPr lang="fr-FR" dirty="0" smtClean="0"/>
              <a:t>Date et signature </a:t>
            </a:r>
            <a:endParaRPr lang="fr-FR" dirty="0"/>
          </a:p>
        </p:txBody>
      </p:sp>
      <p:sp>
        <p:nvSpPr>
          <p:cNvPr id="4" name="Espace réservé du numéro de diapositive 3"/>
          <p:cNvSpPr>
            <a:spLocks noGrp="1"/>
          </p:cNvSpPr>
          <p:nvPr>
            <p:ph type="sldNum" sz="quarter" idx="12"/>
          </p:nvPr>
        </p:nvSpPr>
        <p:spPr/>
        <p:txBody>
          <a:bodyPr/>
          <a:lstStyle/>
          <a:p>
            <a:fld id="{8A7A6979-0714-4377-B894-6BE4C2D6E202}" type="slidenum">
              <a:rPr lang="en-US" smtClean="0"/>
              <a:pPr/>
              <a:t>5</a:t>
            </a:fld>
            <a:endParaRPr lang="en-US" dirty="0"/>
          </a:p>
        </p:txBody>
      </p:sp>
    </p:spTree>
    <p:extLst>
      <p:ext uri="{BB962C8B-B14F-4D97-AF65-F5344CB8AC3E}">
        <p14:creationId xmlns:p14="http://schemas.microsoft.com/office/powerpoint/2010/main" val="3114406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Structure du mémoire DSCG</a:t>
            </a:r>
            <a:endParaRPr lang="fr-FR" dirty="0"/>
          </a:p>
        </p:txBody>
      </p:sp>
    </p:spTree>
    <p:extLst>
      <p:ext uri="{BB962C8B-B14F-4D97-AF65-F5344CB8AC3E}">
        <p14:creationId xmlns:p14="http://schemas.microsoft.com/office/powerpoint/2010/main" val="738470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09683" y="323247"/>
            <a:ext cx="10345004" cy="782222"/>
          </a:xfrm>
        </p:spPr>
        <p:txBody>
          <a:bodyPr/>
          <a:lstStyle/>
          <a:p>
            <a:r>
              <a:rPr lang="fr-FR" dirty="0" smtClean="0"/>
              <a:t>STRUCTURE TYPE</a:t>
            </a:r>
            <a:endParaRPr lang="fr-FR" dirty="0"/>
          </a:p>
        </p:txBody>
      </p:sp>
      <p:sp>
        <p:nvSpPr>
          <p:cNvPr id="3" name="Espace réservé du contenu 2"/>
          <p:cNvSpPr>
            <a:spLocks noGrp="1"/>
          </p:cNvSpPr>
          <p:nvPr>
            <p:ph idx="1"/>
          </p:nvPr>
        </p:nvSpPr>
        <p:spPr>
          <a:xfrm>
            <a:off x="709683" y="1473958"/>
            <a:ext cx="10877265" cy="4967785"/>
          </a:xfrm>
        </p:spPr>
        <p:txBody>
          <a:bodyPr>
            <a:normAutofit/>
          </a:bodyPr>
          <a:lstStyle/>
          <a:p>
            <a:pPr marL="0" indent="0">
              <a:buNone/>
              <a:defRPr/>
            </a:pPr>
            <a:r>
              <a:rPr lang="fr-FR" dirty="0"/>
              <a:t>Trois éléments :</a:t>
            </a:r>
          </a:p>
          <a:p>
            <a:pPr marL="0" indent="0">
              <a:spcAft>
                <a:spcPts val="1800"/>
              </a:spcAft>
              <a:buNone/>
              <a:defRPr/>
            </a:pPr>
            <a:r>
              <a:rPr lang="fr-FR" dirty="0"/>
              <a:t>1. l’attestation de l’employeur certifiant la période et le lieu de stage (ou de l’expérience professionnelle) servant de référence au mémoire ainsi que la nature des missions confiées ;</a:t>
            </a:r>
          </a:p>
          <a:p>
            <a:pPr marL="0" indent="0">
              <a:buNone/>
              <a:defRPr/>
            </a:pPr>
            <a:r>
              <a:rPr lang="fr-FR" dirty="0"/>
              <a:t>2. une </a:t>
            </a:r>
            <a:r>
              <a:rPr lang="fr-FR" u="sng" dirty="0"/>
              <a:t>première partie</a:t>
            </a:r>
            <a:r>
              <a:rPr lang="fr-FR" dirty="0"/>
              <a:t>: présenter en une dizaine de pages :</a:t>
            </a:r>
          </a:p>
          <a:p>
            <a:pPr marL="879475" indent="-342900">
              <a:buFontTx/>
              <a:buChar char="-"/>
              <a:defRPr/>
            </a:pPr>
            <a:r>
              <a:rPr lang="fr-FR" dirty="0"/>
              <a:t>Le contexte de votre stage ;</a:t>
            </a:r>
          </a:p>
          <a:p>
            <a:pPr marL="879475" indent="-342900">
              <a:buFontTx/>
              <a:buChar char="-"/>
              <a:defRPr/>
            </a:pPr>
            <a:r>
              <a:rPr lang="fr-FR" dirty="0"/>
              <a:t>L’organisation de l’entreprise ;</a:t>
            </a:r>
          </a:p>
          <a:p>
            <a:pPr marL="879475" indent="-342900">
              <a:spcAft>
                <a:spcPts val="1800"/>
              </a:spcAft>
              <a:buFontTx/>
              <a:buChar char="-"/>
              <a:defRPr/>
            </a:pPr>
            <a:r>
              <a:rPr lang="fr-FR" dirty="0"/>
              <a:t>Les tâches de travail réalisées.</a:t>
            </a:r>
          </a:p>
          <a:p>
            <a:pPr marL="0" indent="0">
              <a:buNone/>
              <a:defRPr/>
            </a:pPr>
            <a:r>
              <a:rPr lang="fr-FR" dirty="0"/>
              <a:t>3. Une </a:t>
            </a:r>
            <a:r>
              <a:rPr lang="fr-FR" u="sng" dirty="0"/>
              <a:t>seconde partie </a:t>
            </a:r>
            <a:r>
              <a:rPr lang="fr-FR" dirty="0"/>
              <a:t>comprenant:</a:t>
            </a:r>
          </a:p>
          <a:p>
            <a:pPr marL="893763" indent="-357188">
              <a:buFontTx/>
              <a:buChar char="-"/>
              <a:tabLst>
                <a:tab pos="893763" algn="l"/>
              </a:tabLst>
              <a:defRPr/>
            </a:pPr>
            <a:r>
              <a:rPr lang="fr-FR" dirty="0"/>
              <a:t>Une introduction;</a:t>
            </a:r>
          </a:p>
          <a:p>
            <a:pPr marL="893763" indent="-357188">
              <a:buFontTx/>
              <a:buChar char="-"/>
              <a:tabLst>
                <a:tab pos="893763" algn="l"/>
              </a:tabLst>
              <a:defRPr/>
            </a:pPr>
            <a:r>
              <a:rPr lang="fr-FR" dirty="0"/>
              <a:t>Un développement;</a:t>
            </a:r>
          </a:p>
          <a:p>
            <a:pPr marL="893763" indent="-357188">
              <a:buFontTx/>
              <a:buChar char="-"/>
              <a:tabLst>
                <a:tab pos="893763" algn="l"/>
              </a:tabLst>
              <a:defRPr/>
            </a:pPr>
            <a:r>
              <a:rPr lang="fr-FR" dirty="0"/>
              <a:t>La conclusion.</a:t>
            </a:r>
          </a:p>
          <a:p>
            <a:endParaRPr lang="fr-FR" dirty="0"/>
          </a:p>
        </p:txBody>
      </p:sp>
      <p:sp>
        <p:nvSpPr>
          <p:cNvPr id="4" name="Espace réservé du numéro de diapositive 3"/>
          <p:cNvSpPr>
            <a:spLocks noGrp="1"/>
          </p:cNvSpPr>
          <p:nvPr>
            <p:ph type="sldNum" sz="quarter" idx="12"/>
          </p:nvPr>
        </p:nvSpPr>
        <p:spPr/>
        <p:txBody>
          <a:bodyPr/>
          <a:lstStyle/>
          <a:p>
            <a:fld id="{8A7A6979-0714-4377-B894-6BE4C2D6E202}" type="slidenum">
              <a:rPr lang="en-US" smtClean="0"/>
              <a:pPr/>
              <a:t>7</a:t>
            </a:fld>
            <a:endParaRPr lang="en-US" dirty="0"/>
          </a:p>
        </p:txBody>
      </p:sp>
    </p:spTree>
    <p:extLst>
      <p:ext uri="{BB962C8B-B14F-4D97-AF65-F5344CB8AC3E}">
        <p14:creationId xmlns:p14="http://schemas.microsoft.com/office/powerpoint/2010/main" val="995250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048" y="295951"/>
            <a:ext cx="10072048" cy="850461"/>
          </a:xfrm>
        </p:spPr>
        <p:txBody>
          <a:bodyPr/>
          <a:lstStyle/>
          <a:p>
            <a:r>
              <a:rPr lang="fr-FR" dirty="0" smtClean="0"/>
              <a:t>STRUCTURE TYPE</a:t>
            </a:r>
            <a:endParaRPr lang="fr-FR" dirty="0"/>
          </a:p>
        </p:txBody>
      </p:sp>
      <p:sp>
        <p:nvSpPr>
          <p:cNvPr id="3" name="Espace réservé du contenu 2"/>
          <p:cNvSpPr>
            <a:spLocks noGrp="1"/>
          </p:cNvSpPr>
          <p:nvPr>
            <p:ph idx="1"/>
          </p:nvPr>
        </p:nvSpPr>
        <p:spPr>
          <a:xfrm>
            <a:off x="1023582" y="1760562"/>
            <a:ext cx="10072048" cy="4708478"/>
          </a:xfrm>
        </p:spPr>
        <p:txBody>
          <a:bodyPr>
            <a:normAutofit lnSpcReduction="10000"/>
          </a:bodyPr>
          <a:lstStyle/>
          <a:p>
            <a:pPr>
              <a:spcBef>
                <a:spcPts val="600"/>
              </a:spcBef>
              <a:spcAft>
                <a:spcPts val="600"/>
              </a:spcAft>
              <a:buFont typeface="Wingdings" panose="05000000000000000000" pitchFamily="2" charset="2"/>
              <a:buChar char="q"/>
            </a:pPr>
            <a:r>
              <a:rPr lang="fr-FR" altLang="fr-FR" dirty="0"/>
              <a:t>La </a:t>
            </a:r>
            <a:r>
              <a:rPr lang="fr-FR" altLang="fr-FR" u="sng" dirty="0" smtClean="0"/>
              <a:t>première</a:t>
            </a:r>
            <a:r>
              <a:rPr lang="fr-FR" altLang="fr-FR" u="sng" dirty="0" smtClean="0"/>
              <a:t> </a:t>
            </a:r>
            <a:r>
              <a:rPr lang="fr-FR" altLang="fr-FR" u="sng" dirty="0"/>
              <a:t>partie </a:t>
            </a:r>
            <a:r>
              <a:rPr lang="fr-FR" altLang="fr-FR" dirty="0"/>
              <a:t>:</a:t>
            </a:r>
          </a:p>
          <a:p>
            <a:pPr lvl="1">
              <a:spcAft>
                <a:spcPts val="600"/>
              </a:spcAft>
            </a:pPr>
            <a:r>
              <a:rPr lang="fr-FR" altLang="fr-FR" sz="2000" dirty="0"/>
              <a:t>Une analyse de l’organisation de l’entreprise : quelle structure ? quelle forme juridique ? pourquoi ?</a:t>
            </a:r>
          </a:p>
          <a:p>
            <a:pPr lvl="1">
              <a:spcAft>
                <a:spcPts val="600"/>
              </a:spcAft>
            </a:pPr>
            <a:r>
              <a:rPr lang="fr-FR" altLang="fr-FR" sz="2000" dirty="0"/>
              <a:t>Une analyse de votre service : à quoi sert-il ? missions et objectifs ? Lien(s) avec les autres services ?</a:t>
            </a:r>
          </a:p>
          <a:p>
            <a:pPr lvl="1">
              <a:spcAft>
                <a:spcPts val="600"/>
              </a:spcAft>
            </a:pPr>
            <a:r>
              <a:rPr lang="fr-FR" altLang="fr-FR" sz="2000" dirty="0"/>
              <a:t>Rédaction de vos missions à partir du descriptif de vos missions sur votre contrat + les premières notes de votre journal de bord (analyse réflexive)</a:t>
            </a:r>
          </a:p>
          <a:p>
            <a:pPr lvl="1">
              <a:spcAft>
                <a:spcPts val="2400"/>
              </a:spcAft>
            </a:pPr>
            <a:r>
              <a:rPr lang="fr-FR" altLang="fr-FR" sz="2000" dirty="0"/>
              <a:t>Motivation de l’intérêt du sujet</a:t>
            </a:r>
          </a:p>
          <a:p>
            <a:pPr>
              <a:spcBef>
                <a:spcPts val="600"/>
              </a:spcBef>
              <a:spcAft>
                <a:spcPts val="600"/>
              </a:spcAft>
              <a:buFont typeface="Wingdings" panose="05000000000000000000" pitchFamily="2" charset="2"/>
              <a:buChar char="q"/>
            </a:pPr>
            <a:r>
              <a:rPr lang="fr-FR" altLang="fr-FR" dirty="0"/>
              <a:t>La </a:t>
            </a:r>
            <a:r>
              <a:rPr lang="fr-FR" altLang="fr-FR" dirty="0" smtClean="0"/>
              <a:t>seconde</a:t>
            </a:r>
            <a:r>
              <a:rPr lang="fr-FR" altLang="fr-FR" dirty="0" smtClean="0"/>
              <a:t> </a:t>
            </a:r>
            <a:r>
              <a:rPr lang="fr-FR" altLang="fr-FR" dirty="0"/>
              <a:t>partie :</a:t>
            </a:r>
          </a:p>
          <a:p>
            <a:pPr lvl="1">
              <a:spcAft>
                <a:spcPts val="600"/>
              </a:spcAft>
            </a:pPr>
            <a:r>
              <a:rPr lang="fr-FR" altLang="fr-FR" sz="2000" dirty="0"/>
              <a:t>Votre mémoire CCA (en respectant le nombre maximum de pages imposé pour l’UE 7 et en réduisant au minimum la description de la structure d’accueil et des missions)</a:t>
            </a:r>
          </a:p>
          <a:p>
            <a:endParaRPr lang="fr-FR" dirty="0"/>
          </a:p>
        </p:txBody>
      </p:sp>
      <p:sp>
        <p:nvSpPr>
          <p:cNvPr id="4" name="Espace réservé du numéro de diapositive 3"/>
          <p:cNvSpPr>
            <a:spLocks noGrp="1"/>
          </p:cNvSpPr>
          <p:nvPr>
            <p:ph type="sldNum" sz="quarter" idx="12"/>
          </p:nvPr>
        </p:nvSpPr>
        <p:spPr/>
        <p:txBody>
          <a:bodyPr/>
          <a:lstStyle/>
          <a:p>
            <a:fld id="{8A7A6979-0714-4377-B894-6BE4C2D6E202}" type="slidenum">
              <a:rPr lang="en-US" smtClean="0"/>
              <a:pPr/>
              <a:t>8</a:t>
            </a:fld>
            <a:endParaRPr lang="en-US" dirty="0"/>
          </a:p>
        </p:txBody>
      </p:sp>
    </p:spTree>
    <p:extLst>
      <p:ext uri="{BB962C8B-B14F-4D97-AF65-F5344CB8AC3E}">
        <p14:creationId xmlns:p14="http://schemas.microsoft.com/office/powerpoint/2010/main" val="5754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96286" y="255009"/>
            <a:ext cx="10208525" cy="1000585"/>
          </a:xfrm>
        </p:spPr>
        <p:txBody>
          <a:bodyPr/>
          <a:lstStyle/>
          <a:p>
            <a:r>
              <a:rPr lang="fr-FR" dirty="0" smtClean="0"/>
              <a:t>Mémoire </a:t>
            </a:r>
            <a:r>
              <a:rPr lang="fr-FR" dirty="0" err="1" smtClean="0"/>
              <a:t>cca</a:t>
            </a:r>
            <a:r>
              <a:rPr lang="fr-FR" dirty="0" smtClean="0"/>
              <a:t> – mémoire </a:t>
            </a:r>
            <a:r>
              <a:rPr lang="fr-FR" dirty="0" err="1" smtClean="0"/>
              <a:t>dscg</a:t>
            </a:r>
            <a:endParaRPr lang="fr-FR" dirty="0"/>
          </a:p>
        </p:txBody>
      </p:sp>
      <p:sp>
        <p:nvSpPr>
          <p:cNvPr id="3" name="Espace réservé du contenu 2"/>
          <p:cNvSpPr>
            <a:spLocks noGrp="1"/>
          </p:cNvSpPr>
          <p:nvPr>
            <p:ph idx="1"/>
          </p:nvPr>
        </p:nvSpPr>
        <p:spPr>
          <a:xfrm>
            <a:off x="996287" y="1937982"/>
            <a:ext cx="10208525" cy="4599296"/>
          </a:xfrm>
        </p:spPr>
        <p:txBody>
          <a:bodyPr>
            <a:normAutofit/>
          </a:bodyPr>
          <a:lstStyle/>
          <a:p>
            <a:pPr marL="258763" lvl="1" indent="-258763">
              <a:lnSpc>
                <a:spcPct val="110000"/>
              </a:lnSpc>
              <a:spcAft>
                <a:spcPts val="600"/>
              </a:spcAft>
              <a:buFont typeface="Wingdings" panose="05000000000000000000" pitchFamily="2" charset="2"/>
              <a:buChar char="q"/>
              <a:defRPr/>
            </a:pPr>
            <a:r>
              <a:rPr lang="fr-FR" sz="2300" dirty="0"/>
              <a:t>Points de divergence :</a:t>
            </a:r>
          </a:p>
          <a:p>
            <a:pPr lvl="1">
              <a:lnSpc>
                <a:spcPct val="110000"/>
              </a:lnSpc>
              <a:spcAft>
                <a:spcPts val="600"/>
              </a:spcAft>
              <a:defRPr/>
            </a:pPr>
            <a:r>
              <a:rPr lang="fr-FR" sz="2000" dirty="0"/>
              <a:t>Structures différentes : une première partie distincte reprenant la présentation de l’entreprise et des missions pour l’UE 7 du DSCG (cette présentation est disséminée au niveau de l’introduction générale et de l’introduction de la partie empirique pour le mémoire à l’Université) </a:t>
            </a:r>
          </a:p>
          <a:p>
            <a:pPr lvl="1">
              <a:lnSpc>
                <a:spcPct val="110000"/>
              </a:lnSpc>
              <a:spcAft>
                <a:spcPts val="600"/>
              </a:spcAft>
              <a:defRPr/>
            </a:pPr>
            <a:r>
              <a:rPr lang="fr-FR" sz="2000" dirty="0"/>
              <a:t> Échéances différentes : attention à la date limite d’envoi de la fiche d’agrément (renseignée et signée par un enseignant-chercheur) et du mémoire pour l’UE 7 du DSCG</a:t>
            </a:r>
          </a:p>
          <a:p>
            <a:pPr lvl="1">
              <a:lnSpc>
                <a:spcPct val="110000"/>
              </a:lnSpc>
              <a:spcAft>
                <a:spcPts val="600"/>
              </a:spcAft>
              <a:defRPr/>
            </a:pPr>
            <a:r>
              <a:rPr lang="fr-FR" sz="2000" dirty="0"/>
              <a:t>Grilles d’évaluation différentes </a:t>
            </a:r>
          </a:p>
        </p:txBody>
      </p:sp>
      <p:sp>
        <p:nvSpPr>
          <p:cNvPr id="4" name="Espace réservé du numéro de diapositive 3"/>
          <p:cNvSpPr>
            <a:spLocks noGrp="1"/>
          </p:cNvSpPr>
          <p:nvPr>
            <p:ph type="sldNum" sz="quarter" idx="12"/>
          </p:nvPr>
        </p:nvSpPr>
        <p:spPr/>
        <p:txBody>
          <a:bodyPr/>
          <a:lstStyle/>
          <a:p>
            <a:fld id="{8A7A6979-0714-4377-B894-6BE4C2D6E202}" type="slidenum">
              <a:rPr lang="en-US" smtClean="0"/>
              <a:pPr/>
              <a:t>9</a:t>
            </a:fld>
            <a:endParaRPr lang="en-US" dirty="0"/>
          </a:p>
        </p:txBody>
      </p:sp>
    </p:spTree>
    <p:extLst>
      <p:ext uri="{BB962C8B-B14F-4D97-AF65-F5344CB8AC3E}">
        <p14:creationId xmlns:p14="http://schemas.microsoft.com/office/powerpoint/2010/main" val="213635299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Colis</Template>
  <TotalTime>466</TotalTime>
  <Words>799</Words>
  <Application>Microsoft Office PowerPoint</Application>
  <PresentationFormat>Grand écran</PresentationFormat>
  <Paragraphs>76</Paragraphs>
  <Slides>9</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9</vt:i4>
      </vt:variant>
    </vt:vector>
  </HeadingPairs>
  <TitlesOfParts>
    <vt:vector size="14" baseType="lpstr">
      <vt:lpstr>Arial</vt:lpstr>
      <vt:lpstr>Calibri</vt:lpstr>
      <vt:lpstr>Gill Sans MT</vt:lpstr>
      <vt:lpstr>Wingdings</vt:lpstr>
      <vt:lpstr>Parcel</vt:lpstr>
      <vt:lpstr>Structure du mémoire de MASTER CCA</vt:lpstr>
      <vt:lpstr>Structure type</vt:lpstr>
      <vt:lpstr>Structure type</vt:lpstr>
      <vt:lpstr>Page de garde</vt:lpstr>
      <vt:lpstr>Confidentialité</vt:lpstr>
      <vt:lpstr>Structure du mémoire DSCG</vt:lpstr>
      <vt:lpstr>STRUCTURE TYPE</vt:lpstr>
      <vt:lpstr>STRUCTURE TYPE</vt:lpstr>
      <vt:lpstr>Mémoire cca – mémoire dscg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Structure du mémoire</dc:title>
  <dc:creator>Imen JEDIDI</dc:creator>
  <cp:lastModifiedBy>denis chabault</cp:lastModifiedBy>
  <cp:revision>11</cp:revision>
  <dcterms:created xsi:type="dcterms:W3CDTF">2022-02-17T15:16:04Z</dcterms:created>
  <dcterms:modified xsi:type="dcterms:W3CDTF">2022-02-20T18:14:40Z</dcterms:modified>
</cp:coreProperties>
</file>