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1"/>
  </p:notesMasterIdLst>
  <p:sldIdLst>
    <p:sldId id="266" r:id="rId5"/>
    <p:sldId id="268" r:id="rId6"/>
    <p:sldId id="269" r:id="rId7"/>
    <p:sldId id="270" r:id="rId8"/>
    <p:sldId id="271" r:id="rId9"/>
    <p:sldId id="272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003C"/>
    <a:srgbClr val="313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52" y="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07A44-ACB3-49FA-BFDD-E508664716F1}" type="datetimeFigureOut">
              <a:rPr lang="fr-FR" smtClean="0"/>
              <a:t>04/07/2020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477D0-182A-42F5-9A8C-08B75B362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834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-pr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30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fr-FR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838" y="2165229"/>
            <a:ext cx="11073789" cy="325216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2838" y="5529529"/>
            <a:ext cx="6383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6" name="Image 4">
            <a:extLst>
              <a:ext uri="{FF2B5EF4-FFF2-40B4-BE49-F238E27FC236}">
                <a16:creationId xmlns:a16="http://schemas.microsoft.com/office/drawing/2014/main" id="{4644E84E-EF66-2B41-A976-69EF3658DA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3654" y="649654"/>
            <a:ext cx="224692" cy="12192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CCED8E4-03E2-C641-B9BA-6496983B93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667"/>
            <a:ext cx="5060127" cy="22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5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-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838" y="2165229"/>
            <a:ext cx="11073789" cy="3252160"/>
          </a:xfrm>
        </p:spPr>
        <p:txBody>
          <a:bodyPr anchor="b">
            <a:normAutofit/>
          </a:bodyPr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2838" y="5529529"/>
            <a:ext cx="6383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3654" y="649654"/>
            <a:ext cx="224692" cy="121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C93E39-FEFE-534E-B4C9-ED4AA686B2EE}"/>
              </a:ext>
            </a:extLst>
          </p:cNvPr>
          <p:cNvSpPr/>
          <p:nvPr userDrawn="1"/>
        </p:nvSpPr>
        <p:spPr>
          <a:xfrm>
            <a:off x="10217427" y="6092687"/>
            <a:ext cx="1881808" cy="540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0" name="Picture 9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5D4A79C7-3F98-8143-8BB5-9CB0D74ADD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8986"/>
            <a:ext cx="5060133" cy="227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8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2838" y="1360159"/>
            <a:ext cx="11073789" cy="32521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3654" y="649654"/>
            <a:ext cx="224692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23651" y="1360159"/>
            <a:ext cx="4412975" cy="32521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3654" y="649654"/>
            <a:ext cx="224692" cy="121920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1E25D8-6A00-F044-8E2A-6518EFC40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6745817" cy="663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5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ple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6">
            <a:extLst>
              <a:ext uri="{FF2B5EF4-FFF2-40B4-BE49-F238E27FC236}">
                <a16:creationId xmlns:a16="http://schemas.microsoft.com/office/drawing/2014/main" id="{3F7AF8FE-BF12-AE41-8CFA-DE8FD1D5D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3654" y="649654"/>
            <a:ext cx="224692" cy="121920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51E25D8-6A00-F044-8E2A-6518EFC40F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0231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65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+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178" y="365127"/>
            <a:ext cx="4819289" cy="1325563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313E48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7177" y="1825626"/>
            <a:ext cx="4819291" cy="40980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60B01FE-025F-8749-84F2-207CBD08AC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6745817" cy="6632575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CE14387A-F4E1-1347-8FF0-507E94272C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3654" y="649654"/>
            <a:ext cx="224692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623392" y="274638"/>
            <a:ext cx="10177131" cy="562074"/>
          </a:xfrm>
          <a:noFill/>
        </p:spPr>
        <p:txBody>
          <a:bodyPr>
            <a:normAutofit/>
          </a:bodyPr>
          <a:lstStyle>
            <a:lvl1pPr>
              <a:defRPr lang="fr-FR" sz="3400" dirty="0">
                <a:solidFill>
                  <a:srgbClr val="313E48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23393" y="1556793"/>
            <a:ext cx="5472608" cy="4406462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2800"/>
            </a:lvl1pPr>
            <a:lvl2pPr>
              <a:defRPr sz="2400">
                <a:solidFill>
                  <a:srgbClr val="313E48"/>
                </a:solidFill>
              </a:defRPr>
            </a:lvl2pPr>
            <a:lvl3pPr marL="1143000" indent="-228600">
              <a:buFont typeface="Arial" panose="020B0604020202020204" pitchFamily="34" charset="0"/>
              <a:buChar char="•"/>
              <a:defRPr sz="2000">
                <a:solidFill>
                  <a:srgbClr val="313E48"/>
                </a:solidFill>
              </a:defRPr>
            </a:lvl3pPr>
            <a:lvl4pPr>
              <a:defRPr sz="1800">
                <a:solidFill>
                  <a:srgbClr val="313E48"/>
                </a:solidFill>
              </a:defRPr>
            </a:lvl4pPr>
            <a:lvl5pPr>
              <a:defRPr sz="1800">
                <a:solidFill>
                  <a:srgbClr val="313E48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FDE980C-7B70-AF40-9C52-BF3DA44CAF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53811" y="1563081"/>
            <a:ext cx="5114797" cy="44003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22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9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0712" y="6321450"/>
            <a:ext cx="17057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03783" y="6306259"/>
            <a:ext cx="52776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 dirty="0"/>
              <a:t>Titre de la présentation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062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A0B0FBA5-3649-4193-81EC-FC1C61F9B58C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8508DA88-D542-4B4A-8988-A2E7D72ED18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3654" y="649654"/>
            <a:ext cx="224692" cy="12192000"/>
          </a:xfrm>
          <a:prstGeom prst="rect">
            <a:avLst/>
          </a:prstGeom>
        </p:spPr>
      </p:pic>
      <p:pic>
        <p:nvPicPr>
          <p:cNvPr id="11" name="Image 7">
            <a:extLst>
              <a:ext uri="{FF2B5EF4-FFF2-40B4-BE49-F238E27FC236}">
                <a16:creationId xmlns:a16="http://schemas.microsoft.com/office/drawing/2014/main" id="{CC3E8F88-5F38-024E-AB58-87B87AE4353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157" y="6141906"/>
            <a:ext cx="1279285" cy="4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4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77" r:id="rId3"/>
    <p:sldLayoutId id="2147483678" r:id="rId4"/>
    <p:sldLayoutId id="2147483679" r:id="rId5"/>
    <p:sldLayoutId id="2147483674" r:id="rId6"/>
    <p:sldLayoutId id="2147483680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rgbClr val="313E4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13E48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13E48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13E48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13E4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86F00-5537-9147-8C8C-6310EAD5E5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Initiation à PubMed : </a:t>
            </a:r>
            <a:r>
              <a:rPr lang="en-US" dirty="0" err="1" smtClean="0"/>
              <a:t>Séquence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D9F51-B9DA-4E4C-A2E3-826B759FB1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 </a:t>
            </a:r>
            <a:r>
              <a:rPr lang="en-US" dirty="0" err="1" smtClean="0"/>
              <a:t>médecine</a:t>
            </a:r>
            <a:r>
              <a:rPr lang="en-US" dirty="0" smtClean="0"/>
              <a:t> | </a:t>
            </a:r>
            <a:r>
              <a:rPr lang="en-US" dirty="0" err="1" smtClean="0"/>
              <a:t>juin</a:t>
            </a:r>
            <a:r>
              <a:rPr lang="en-US" dirty="0" smtClean="0"/>
              <a:t>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70E71-5B83-3846-A3BA-B00FF702A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838" y="353397"/>
            <a:ext cx="11073789" cy="884276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Qu’est-ce que PubMed ?</a:t>
            </a:r>
            <a:endParaRPr lang="en-US" b="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237" y="1412148"/>
            <a:ext cx="6580989" cy="439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5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31573" y="351706"/>
            <a:ext cx="4294909" cy="718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fr-FR" sz="4000" dirty="0" smtClean="0"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PubMed c’est…</a:t>
            </a:r>
            <a:endParaRPr lang="fr-FR" sz="4000" dirty="0">
              <a:latin typeface="Open Sans" panose="020B0606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22334" y="1541161"/>
            <a:ext cx="107938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dirty="0" smtClean="0"/>
              <a:t>Un </a:t>
            </a:r>
            <a:r>
              <a:rPr lang="fr-FR" sz="2000" b="1" dirty="0" smtClean="0"/>
              <a:t>moteur </a:t>
            </a:r>
            <a:r>
              <a:rPr lang="fr-FR" sz="2000" b="1" dirty="0"/>
              <a:t>de recherche </a:t>
            </a:r>
            <a:r>
              <a:rPr lang="fr-FR" sz="2000" dirty="0"/>
              <a:t>en ligne gratuit, en libre accès depuis 1996, développé par le </a:t>
            </a:r>
            <a:r>
              <a:rPr lang="fr-FR" sz="2000" b="1" dirty="0"/>
              <a:t>NCBI</a:t>
            </a:r>
            <a:r>
              <a:rPr lang="fr-FR" sz="2000" dirty="0"/>
              <a:t> (National Center for </a:t>
            </a:r>
            <a:r>
              <a:rPr lang="fr-FR" sz="2000" dirty="0" err="1"/>
              <a:t>Biotechnology</a:t>
            </a:r>
            <a:r>
              <a:rPr lang="fr-FR" sz="2000" dirty="0"/>
              <a:t> Information) à la </a:t>
            </a:r>
            <a:r>
              <a:rPr lang="fr-FR" sz="2000" b="1" dirty="0"/>
              <a:t>NLM</a:t>
            </a:r>
            <a:r>
              <a:rPr lang="fr-FR" sz="2000" dirty="0"/>
              <a:t> (National Library of </a:t>
            </a:r>
            <a:r>
              <a:rPr lang="fr-FR" sz="2000" dirty="0" err="1"/>
              <a:t>Medicine</a:t>
            </a:r>
            <a:r>
              <a:rPr lang="fr-FR" sz="2000" dirty="0"/>
              <a:t>) des Etats-Unis</a:t>
            </a:r>
            <a:r>
              <a:rPr lang="fr-FR" sz="2000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000" dirty="0" smtClean="0"/>
              <a:t>Avec un nouveau site en cours de production, que nous allons visiter pas à pas.</a:t>
            </a:r>
            <a:endParaRPr lang="fr-FR" sz="20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500512" y="1359242"/>
            <a:ext cx="11037455" cy="1995055"/>
          </a:xfrm>
          <a:prstGeom prst="roundRect">
            <a:avLst/>
          </a:prstGeom>
          <a:noFill/>
          <a:ln w="38100">
            <a:solidFill>
              <a:srgbClr val="6300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622334" y="3643110"/>
            <a:ext cx="95781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Pour prendre en main l’outil, deux questions structurantes à se poser :</a:t>
            </a:r>
          </a:p>
          <a:p>
            <a:endParaRPr lang="fr-FR" sz="2000" dirty="0"/>
          </a:p>
          <a:p>
            <a:pPr marL="342900" indent="-342900">
              <a:buAutoNum type="arabicPeriod"/>
            </a:pPr>
            <a:r>
              <a:rPr lang="fr-FR" sz="2000" dirty="0" smtClean="0"/>
              <a:t> Qu’est-ce qu’on interroge avec PubMed ?</a:t>
            </a:r>
          </a:p>
          <a:p>
            <a:pPr marL="342900" indent="-342900">
              <a:buAutoNum type="arabicPeriod"/>
            </a:pPr>
            <a:endParaRPr lang="fr-FR" sz="2000" dirty="0"/>
          </a:p>
          <a:p>
            <a:pPr marL="342900" indent="-342900">
              <a:buAutoNum type="arabicPeriod"/>
            </a:pPr>
            <a:r>
              <a:rPr lang="fr-FR" sz="2000" dirty="0" smtClean="0"/>
              <a:t> Comment l’interroger ?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500510" y="3536216"/>
            <a:ext cx="11037455" cy="1995055"/>
          </a:xfrm>
          <a:prstGeom prst="roundRect">
            <a:avLst/>
          </a:prstGeom>
          <a:noFill/>
          <a:ln w="38100">
            <a:solidFill>
              <a:srgbClr val="6300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28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868218" y="406401"/>
            <a:ext cx="104009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/>
              <a:t>1. Qu’est-ce qu’on interroge avec PubMed ?</a:t>
            </a:r>
            <a:endParaRPr lang="fr-FR" sz="4000" dirty="0"/>
          </a:p>
        </p:txBody>
      </p:sp>
      <p:pic>
        <p:nvPicPr>
          <p:cNvPr id="5" name="Image 4" descr="PubMed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680" y="1114287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415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86989" y="916386"/>
            <a:ext cx="10710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De 1946 à nos jours (mise à jour quotidienne) pour </a:t>
            </a:r>
            <a:r>
              <a:rPr lang="fr-FR" sz="2000" dirty="0" err="1" smtClean="0"/>
              <a:t>Medline</a:t>
            </a:r>
            <a:r>
              <a:rPr lang="fr-FR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Du début du XIXe siècle à nos jours pour PubMed Central, </a:t>
            </a:r>
            <a:r>
              <a:rPr lang="fr-FR" sz="2000" dirty="0"/>
              <a:t>l</a:t>
            </a:r>
            <a:r>
              <a:rPr lang="fr-FR" sz="2000" dirty="0" smtClean="0"/>
              <a:t>’archive ouverte de PubMed.</a:t>
            </a:r>
            <a:endParaRPr lang="fr-FR" sz="2000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28219" y="589816"/>
            <a:ext cx="11037455" cy="1995055"/>
          </a:xfrm>
          <a:prstGeom prst="roundRect">
            <a:avLst/>
          </a:prstGeom>
          <a:noFill/>
          <a:ln w="38100">
            <a:solidFill>
              <a:srgbClr val="6300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86989" y="3830458"/>
            <a:ext cx="107106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PubMed est un moteur de recherche dont le contenu est majoritairement composé de notices d’articles et non pas des articles eux-mêmes 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La notice d’un article regroupe des informations sur la donnée primaire (l’article en lui-même)</a:t>
            </a:r>
            <a:endParaRPr lang="fr-FR" sz="20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528219" y="3648538"/>
            <a:ext cx="11037455" cy="1995055"/>
          </a:xfrm>
          <a:prstGeom prst="roundRect">
            <a:avLst/>
          </a:prstGeom>
          <a:noFill/>
          <a:ln w="38100">
            <a:solidFill>
              <a:srgbClr val="6300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54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82373" y="1559208"/>
            <a:ext cx="10710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Attention : PubMed s’interroge </a:t>
            </a:r>
            <a:r>
              <a:rPr lang="fr-FR" sz="2000" b="1" dirty="0" smtClean="0"/>
              <a:t>toujours</a:t>
            </a:r>
            <a:r>
              <a:rPr lang="fr-FR" sz="2000" dirty="0" smtClean="0"/>
              <a:t> en anglais (- de 2% d’articles en français).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Ce que l’on interroge très concrètement, ce sont des index portant sur tout ou partie des notices d’articles.</a:t>
            </a:r>
            <a:endParaRPr lang="fr-FR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686989" y="4342210"/>
            <a:ext cx="10710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De quoi sont constituées les notices ? Allons voir.</a:t>
            </a:r>
            <a:endParaRPr lang="fr-FR" sz="2000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23603" y="1232638"/>
            <a:ext cx="11037455" cy="1995055"/>
          </a:xfrm>
          <a:prstGeom prst="roundRect">
            <a:avLst/>
          </a:prstGeom>
          <a:noFill/>
          <a:ln w="38100">
            <a:solidFill>
              <a:srgbClr val="6300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23603" y="3554263"/>
            <a:ext cx="11037455" cy="1995055"/>
          </a:xfrm>
          <a:prstGeom prst="roundRect">
            <a:avLst/>
          </a:prstGeom>
          <a:noFill/>
          <a:ln w="38100">
            <a:solidFill>
              <a:srgbClr val="6300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68218" y="406401"/>
            <a:ext cx="8154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 smtClean="0"/>
              <a:t>1. Comment interroger PubMed ?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66717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1_UPSACLAY">
  <a:themeElements>
    <a:clrScheme name="UPSACLAY">
      <a:dk1>
        <a:srgbClr val="63003C"/>
      </a:dk1>
      <a:lt1>
        <a:srgbClr val="FFFFFF"/>
      </a:lt1>
      <a:dk2>
        <a:srgbClr val="303E48"/>
      </a:dk2>
      <a:lt2>
        <a:srgbClr val="BDC4BC"/>
      </a:lt2>
      <a:accent1>
        <a:srgbClr val="DA5200"/>
      </a:accent1>
      <a:accent2>
        <a:srgbClr val="006996"/>
      </a:accent2>
      <a:accent3>
        <a:srgbClr val="FFFFFF"/>
      </a:accent3>
      <a:accent4>
        <a:srgbClr val="86B700"/>
      </a:accent4>
      <a:accent5>
        <a:srgbClr val="464595"/>
      </a:accent5>
      <a:accent6>
        <a:srgbClr val="80143C"/>
      </a:accent6>
      <a:hlink>
        <a:srgbClr val="63003C"/>
      </a:hlink>
      <a:folHlink>
        <a:srgbClr val="B8ACD7"/>
      </a:folHlink>
    </a:clrScheme>
    <a:fontScheme name="Université Paris-Saclay">
      <a:majorFont>
        <a:latin typeface="Open Sans"/>
        <a:ea typeface=""/>
        <a:cs typeface="Arial Unicode MS"/>
      </a:majorFont>
      <a:minorFont>
        <a:latin typeface="Open Sans"/>
        <a:ea typeface=""/>
        <a:cs typeface="Arial Unicode M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 refaire" id="{94AEBCF8-AF65-4DB5-B259-1F3F1BE73777}" vid="{6FB0EB57-A501-4BEC-859A-9BC2B4F2B6C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ormat xmlns="http://schemas.microsoft.com/sharepoint/v3/fields">pptx</_Format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A5375287F7B842B1714C41EEC5F404" ma:contentTypeVersion="3" ma:contentTypeDescription="Crée un document." ma:contentTypeScope="" ma:versionID="49e4d68a6e63967bb26c92ac82a42af8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64e9bf36bc789e2afd72475ca03152d8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Forma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Format" ma:index="8" nillable="true" ma:displayName="Format" ma:description="Type de support, format de fichier ou dimensions" ma:internalName="_Forma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 ma:index="10" ma:displayName="Commentaires"/>
        <xsd:element name="keywords" minOccurs="0" maxOccurs="1" type="xsd:string"/>
        <xsd:element ref="dc:language" minOccurs="0" maxOccurs="1"/>
        <xsd:element name="category" minOccurs="0" maxOccurs="1" type="xsd:string" ma:index="9" ma:displayName="Type de document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D711ED-3F11-4E62-B28E-923561B2176E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19FD7629-927A-4845-8026-A70E7BA1E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8988EB-1B67-4511-A161-FDEEE601E6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</TotalTime>
  <Words>224</Words>
  <Application>Microsoft Office PowerPoint</Application>
  <PresentationFormat>Grand écran</PresentationFormat>
  <Paragraphs>24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Arial Unicode MS</vt:lpstr>
      <vt:lpstr>Calibri</vt:lpstr>
      <vt:lpstr>Open Sans</vt:lpstr>
      <vt:lpstr>Times New Roman</vt:lpstr>
      <vt:lpstr>1_UPSACLAY</vt:lpstr>
      <vt:lpstr>Initiation à PubMed : Séquence 1</vt:lpstr>
      <vt:lpstr>Qu’est-ce que PubMed ?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Paris</dc:creator>
  <dc:description>Modèle de présentation PowerPoint au format 16/9e</dc:description>
  <cp:lastModifiedBy>Samuel Jamet</cp:lastModifiedBy>
  <cp:revision>33</cp:revision>
  <dcterms:created xsi:type="dcterms:W3CDTF">2020-02-07T10:36:28Z</dcterms:created>
  <dcterms:modified xsi:type="dcterms:W3CDTF">2020-07-04T14:00:38Z</dcterms:modified>
  <cp:category>Présentation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0x01010014A5375287F7B842B1714C41EEC5F404</vt:lpwstr>
  </property>
</Properties>
</file>