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90" r:id="rId6"/>
    <p:sldId id="291" r:id="rId7"/>
    <p:sldId id="292" r:id="rId8"/>
    <p:sldId id="293" r:id="rId9"/>
    <p:sldId id="294" r:id="rId10"/>
    <p:sldId id="308" r:id="rId11"/>
    <p:sldId id="286" r:id="rId12"/>
    <p:sldId id="287" r:id="rId13"/>
    <p:sldId id="288" r:id="rId14"/>
    <p:sldId id="289" r:id="rId15"/>
    <p:sldId id="313" r:id="rId16"/>
    <p:sldId id="310" r:id="rId17"/>
    <p:sldId id="311" r:id="rId18"/>
    <p:sldId id="312" r:id="rId19"/>
    <p:sldId id="320" r:id="rId20"/>
    <p:sldId id="322" r:id="rId21"/>
    <p:sldId id="284" r:id="rId22"/>
    <p:sldId id="295" r:id="rId23"/>
    <p:sldId id="296" r:id="rId24"/>
    <p:sldId id="297" r:id="rId25"/>
    <p:sldId id="298" r:id="rId26"/>
    <p:sldId id="304" r:id="rId27"/>
    <p:sldId id="285" r:id="rId28"/>
    <p:sldId id="280" r:id="rId29"/>
    <p:sldId id="318" r:id="rId30"/>
    <p:sldId id="303" r:id="rId31"/>
    <p:sldId id="299" r:id="rId32"/>
    <p:sldId id="300" r:id="rId33"/>
    <p:sldId id="301" r:id="rId34"/>
    <p:sldId id="302" r:id="rId35"/>
    <p:sldId id="317" r:id="rId36"/>
    <p:sldId id="282" r:id="rId37"/>
    <p:sldId id="305" r:id="rId38"/>
    <p:sldId id="306" r:id="rId39"/>
    <p:sldId id="307" r:id="rId40"/>
    <p:sldId id="315" r:id="rId41"/>
    <p:sldId id="316" r:id="rId42"/>
    <p:sldId id="321" r:id="rId43"/>
    <p:sldId id="314" r:id="rId44"/>
    <p:sldId id="319" r:id="rId45"/>
    <p:sldId id="263" r:id="rId46"/>
  </p:sldIdLst>
  <p:sldSz cx="12192000" cy="6858000"/>
  <p:notesSz cx="6858000" cy="12192000"/>
  <p:custDataLst>
    <p:tags r:id="rId47"/>
  </p:custDataLst>
  <p:defaultTextStyle>
    <a:defPPr>
      <a:defRPr lang="fr-F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050A"/>
    <a:srgbClr val="7F7F7F"/>
    <a:srgbClr val="000000"/>
    <a:srgbClr val="68013F"/>
    <a:srgbClr val="D6D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-pru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 bwMode="auto">
          <a:xfrm>
            <a:off x="-1" y="0"/>
            <a:ext cx="12192000" cy="6858000"/>
          </a:xfrm>
          <a:prstGeom prst="rect">
            <a:avLst/>
          </a:prstGeom>
          <a:solidFill>
            <a:srgbClr val="630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>
              <a:defRPr/>
            </a:pPr>
            <a:endParaRPr lang="fr-FR" sz="1350">
              <a:solidFill>
                <a:srgbClr val="FFFFFF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362838" y="2165230"/>
            <a:ext cx="6914655" cy="23243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i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i="0" dirty="0"/>
              <a:t>Titre</a:t>
            </a:r>
            <a:endParaRPr lang="en-US" dirty="0"/>
          </a:p>
        </p:txBody>
      </p:sp>
      <p:pic>
        <p:nvPicPr>
          <p:cNvPr id="8" name="Image 3">
            <a:extLst>
              <a:ext uri="{FF2B5EF4-FFF2-40B4-BE49-F238E27FC236}">
                <a16:creationId xmlns:a16="http://schemas.microsoft.com/office/drawing/2014/main" id="{8D24C53E-8893-4B91-A234-6E46C2754A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38338" y="-188281"/>
            <a:ext cx="5241867" cy="23558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u+im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>
            <a:spLocks noGrp="1"/>
          </p:cNvSpPr>
          <p:nvPr>
            <p:ph idx="1" hasCustomPrompt="1"/>
          </p:nvPr>
        </p:nvSpPr>
        <p:spPr bwMode="auto">
          <a:xfrm>
            <a:off x="623393" y="1556793"/>
            <a:ext cx="5472608" cy="440646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313E48"/>
                </a:solidFill>
              </a:defRPr>
            </a:lvl2pPr>
            <a:lvl3pPr marL="1143000" indent="-228600">
              <a:buFont typeface="Arial"/>
              <a:buChar char="•"/>
              <a:defRPr sz="2000">
                <a:solidFill>
                  <a:srgbClr val="313E48"/>
                </a:solidFill>
              </a:defRPr>
            </a:lvl3pPr>
            <a:lvl4pPr>
              <a:defRPr sz="1800">
                <a:solidFill>
                  <a:srgbClr val="313E48"/>
                </a:solidFill>
              </a:defRPr>
            </a:lvl4pPr>
            <a:lvl5pPr>
              <a:defRPr sz="1800">
                <a:solidFill>
                  <a:srgbClr val="313E48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 bwMode="auto">
          <a:xfrm>
            <a:off x="6453811" y="1563082"/>
            <a:ext cx="5114797" cy="3783276"/>
          </a:xfrm>
        </p:spPr>
        <p:txBody>
          <a:bodyPr/>
          <a:lstStyle/>
          <a:p>
            <a:pPr>
              <a:defRPr/>
            </a:pPr>
            <a:r>
              <a:rPr lang="fr-FR"/>
              <a:t>Cliquez sur l'icône pour ajouter une image</a:t>
            </a:r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735B8C8-B20A-4D9F-BEF7-0DFCBDC413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30004" y="0"/>
            <a:ext cx="1861996" cy="840537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E30F57C8-1B14-4444-8EC3-B2C9047CE6A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3391" y="274638"/>
            <a:ext cx="10177131" cy="56207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lang="fr-FR" sz="3600" b="0">
                <a:solidFill>
                  <a:srgbClr val="68013F"/>
                </a:solidFill>
              </a:defRPr>
            </a:lvl1pPr>
          </a:lstStyle>
          <a:p>
            <a:pPr>
              <a:defRPr/>
            </a:pPr>
            <a:r>
              <a:rPr lang="fr-FR" dirty="0"/>
              <a:t>Modifiez le style du titre</a:t>
            </a:r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Contenu+im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>
            <a:spLocks noGrp="1"/>
          </p:cNvSpPr>
          <p:nvPr>
            <p:ph idx="1" hasCustomPrompt="1"/>
          </p:nvPr>
        </p:nvSpPr>
        <p:spPr bwMode="auto">
          <a:xfrm>
            <a:off x="623393" y="1556793"/>
            <a:ext cx="5472608" cy="440646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313E48"/>
                </a:solidFill>
              </a:defRPr>
            </a:lvl2pPr>
            <a:lvl3pPr marL="1143000" indent="-228600">
              <a:buFont typeface="Arial"/>
              <a:buChar char="•"/>
              <a:defRPr sz="2000">
                <a:solidFill>
                  <a:srgbClr val="313E48"/>
                </a:solidFill>
              </a:defRPr>
            </a:lvl3pPr>
            <a:lvl4pPr>
              <a:defRPr sz="1800">
                <a:solidFill>
                  <a:srgbClr val="313E48"/>
                </a:solidFill>
              </a:defRPr>
            </a:lvl4pPr>
            <a:lvl5pPr>
              <a:defRPr sz="1800">
                <a:solidFill>
                  <a:srgbClr val="313E48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 bwMode="auto">
          <a:xfrm>
            <a:off x="6453811" y="1563082"/>
            <a:ext cx="5114797" cy="3783276"/>
          </a:xfrm>
        </p:spPr>
        <p:txBody>
          <a:bodyPr/>
          <a:lstStyle/>
          <a:p>
            <a:pPr>
              <a:defRPr/>
            </a:pPr>
            <a:r>
              <a:rPr lang="fr-FR"/>
              <a:t>Cliquez sur l'icône pour ajouter une image</a:t>
            </a:r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735B8C8-B20A-4D9F-BEF7-0DFCBDC413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30004" y="0"/>
            <a:ext cx="1861996" cy="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15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Contenu_simp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735B8C8-B20A-4D9F-BEF7-0DFCBDC413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30004" y="0"/>
            <a:ext cx="1861996" cy="840537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E30F57C8-1B14-4444-8EC3-B2C9047CE6A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3391" y="274638"/>
            <a:ext cx="10177131" cy="56207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lang="fr-FR" sz="3600" b="0">
                <a:solidFill>
                  <a:srgbClr val="68013F"/>
                </a:solidFill>
              </a:defRPr>
            </a:lvl1pPr>
          </a:lstStyle>
          <a:p>
            <a:pPr>
              <a:defRPr/>
            </a:pPr>
            <a:r>
              <a:rPr lang="fr-FR" dirty="0"/>
              <a:t>Modifiez le style du titre</a:t>
            </a:r>
            <a:endParaRPr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0893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>
  <p:cSld name="Chapitre_im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7023651" y="1360159"/>
            <a:ext cx="4412975" cy="3252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0"/>
          </p:nvPr>
        </p:nvSpPr>
        <p:spPr bwMode="auto">
          <a:xfrm>
            <a:off x="1" y="1"/>
            <a:ext cx="6745817" cy="6632575"/>
          </a:xfrm>
        </p:spPr>
        <p:txBody>
          <a:bodyPr/>
          <a:lstStyle/>
          <a:p>
            <a:pPr>
              <a:defRPr/>
            </a:pPr>
            <a:r>
              <a:rPr lang="fr-FR" dirty="0"/>
              <a:t>Cliquez sur l'icône pour ajouter une image</a:t>
            </a:r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FBC7B08-690D-45E7-A2D7-AA700EF6C1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004" y="0"/>
            <a:ext cx="1861996" cy="8405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>
  <p:cSld name="Image+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7177178" y="365127"/>
            <a:ext cx="4819289" cy="13255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>
                <a:solidFill>
                  <a:srgbClr val="313E48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7177177" y="1825627"/>
            <a:ext cx="4819291" cy="366839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</a:p>
          <a:p>
            <a:pPr lvl="1">
              <a:defRPr/>
            </a:pPr>
            <a:r>
              <a:rPr lang="fr-FR"/>
              <a:t>Deuxième niveau</a:t>
            </a:r>
          </a:p>
          <a:p>
            <a:pPr lvl="2">
              <a:defRPr/>
            </a:pPr>
            <a:r>
              <a:rPr lang="fr-FR"/>
              <a:t>Troisième niveau</a:t>
            </a:r>
          </a:p>
          <a:p>
            <a:pPr lvl="3">
              <a:defRPr/>
            </a:pPr>
            <a:r>
              <a:rPr lang="fr-FR"/>
              <a:t>Quatrième niveau</a:t>
            </a:r>
          </a:p>
          <a:p>
            <a:pPr lvl="4">
              <a:defRPr/>
            </a:pPr>
            <a:r>
              <a:rPr lang="fr-FR"/>
              <a:t>Cinquième niveau</a:t>
            </a:r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 bwMode="auto">
          <a:xfrm>
            <a:off x="1" y="1"/>
            <a:ext cx="6745817" cy="6632575"/>
          </a:xfrm>
        </p:spPr>
        <p:txBody>
          <a:bodyPr/>
          <a:lstStyle/>
          <a:p>
            <a:pPr>
              <a:defRPr/>
            </a:pPr>
            <a:r>
              <a:rPr lang="fr-FR"/>
              <a:t>Cliquez sur l'icône pour ajouter une image</a:t>
            </a:r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EE0E8B9-2112-452B-BFB3-7F4B750D9E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30004" y="0"/>
            <a:ext cx="1861996" cy="8405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ter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630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>
              <a:defRPr/>
            </a:pPr>
            <a:endParaRPr lang="fr-FR" sz="135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26E2E6-72B8-4A2F-B3BD-71FD01F6D840}"/>
              </a:ext>
            </a:extLst>
          </p:cNvPr>
          <p:cNvSpPr/>
          <p:nvPr userDrawn="1"/>
        </p:nvSpPr>
        <p:spPr>
          <a:xfrm>
            <a:off x="-1" y="1"/>
            <a:ext cx="12192000" cy="6857999"/>
          </a:xfrm>
          <a:prstGeom prst="rect">
            <a:avLst/>
          </a:prstGeom>
          <a:solidFill>
            <a:srgbClr val="68013F"/>
          </a:solidFill>
          <a:ln>
            <a:solidFill>
              <a:srgbClr val="6801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408CDB-1EF2-46B8-972E-E83B36B35E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81791" y="2143125"/>
            <a:ext cx="2228418" cy="498476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Partie n°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33F9C8A3-9CAF-4BBB-9770-B6469B4A3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2844800" y="3311527"/>
            <a:ext cx="6502400" cy="826367"/>
          </a:xfrm>
        </p:spPr>
        <p:txBody>
          <a:bodyPr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Titre de la partie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3377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clusion_pru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630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>
              <a:defRPr/>
            </a:pPr>
            <a:endParaRPr lang="fr-FR" sz="1350">
              <a:solidFill>
                <a:srgbClr val="FFFFFF"/>
              </a:solidFill>
            </a:endParaRPr>
          </a:p>
        </p:txBody>
      </p:sp>
      <p:pic>
        <p:nvPicPr>
          <p:cNvPr id="8" name="Image 3">
            <a:extLst>
              <a:ext uri="{FF2B5EF4-FFF2-40B4-BE49-F238E27FC236}">
                <a16:creationId xmlns:a16="http://schemas.microsoft.com/office/drawing/2014/main" id="{8D24C53E-8893-4B91-A234-6E46C2754A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815168" y="1210985"/>
            <a:ext cx="6561665" cy="2949064"/>
          </a:xfrm>
          <a:prstGeom prst="rect">
            <a:avLst/>
          </a:prstGeom>
        </p:spPr>
      </p:pic>
      <p:sp>
        <p:nvSpPr>
          <p:cNvPr id="6" name="ZoneTexte 5"/>
          <p:cNvSpPr txBox="1"/>
          <p:nvPr userDrawn="1"/>
        </p:nvSpPr>
        <p:spPr bwMode="auto">
          <a:xfrm>
            <a:off x="2344299" y="4688086"/>
            <a:ext cx="750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Direction des Bibliothèques de l’Information et de la Science Ouverte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352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clusion_blanch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329CA4B-0379-4278-9193-95D38EBBF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4600" y="1221331"/>
            <a:ext cx="6562800" cy="2962559"/>
          </a:xfrm>
          <a:prstGeom prst="rect">
            <a:avLst/>
          </a:prstGeom>
        </p:spPr>
      </p:pic>
      <p:sp>
        <p:nvSpPr>
          <p:cNvPr id="2" name="ZoneTexte 1"/>
          <p:cNvSpPr txBox="1"/>
          <p:nvPr userDrawn="1"/>
        </p:nvSpPr>
        <p:spPr>
          <a:xfrm>
            <a:off x="3044524" y="4696631"/>
            <a:ext cx="6102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Réseau</a:t>
            </a:r>
            <a:r>
              <a:rPr lang="fr-FR" baseline="0" dirty="0"/>
              <a:t> des bibliothèques et centres de documentation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169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3706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 lang="en-US"/>
          </a:p>
        </p:txBody>
      </p:sp>
    </p:spTree>
    <p:custDataLst>
      <p:tags r:id="rId1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60" r:id="rId3"/>
    <p:sldLayoutId id="2147483661" r:id="rId4"/>
    <p:sldLayoutId id="2147483652" r:id="rId5"/>
    <p:sldLayoutId id="2147483654" r:id="rId6"/>
    <p:sldLayoutId id="2147483659" r:id="rId7"/>
    <p:sldLayoutId id="2147483657" r:id="rId8"/>
    <p:sldLayoutId id="2147483658" r:id="rId9"/>
  </p:sldLayoutIdLst>
  <p:hf sldNum="0" hdr="0" ftr="0" dt="0"/>
  <p:txStyles>
    <p:titleStyle>
      <a:lvl1pPr algn="l" defTabSz="914400" eaLnBrk="1" hangingPunct="1">
        <a:lnSpc>
          <a:spcPct val="90000"/>
        </a:lnSpc>
        <a:spcBef>
          <a:spcPts val="0"/>
        </a:spcBef>
        <a:buNone/>
        <a:defRPr sz="3400" b="1">
          <a:solidFill>
            <a:srgbClr val="313E48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eaLnBrk="1" hangingPunct="1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rgbClr val="313E48"/>
          </a:solidFill>
          <a:latin typeface="+mn-lt"/>
          <a:ea typeface="+mn-ea"/>
          <a:cs typeface="+mn-cs"/>
        </a:defRPr>
      </a:lvl2pPr>
      <a:lvl3pPr marL="11430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rgbClr val="313E48"/>
          </a:solidFill>
          <a:latin typeface="+mn-lt"/>
          <a:ea typeface="+mn-ea"/>
          <a:cs typeface="+mn-cs"/>
        </a:defRPr>
      </a:lvl3pPr>
      <a:lvl4pPr marL="16002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rgbClr val="313E48"/>
          </a:solidFill>
          <a:latin typeface="+mn-lt"/>
          <a:ea typeface="+mn-ea"/>
          <a:cs typeface="+mn-cs"/>
        </a:defRPr>
      </a:lvl4pPr>
      <a:lvl5pPr marL="20574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rgbClr val="313E48"/>
          </a:solidFill>
          <a:latin typeface="+mn-lt"/>
          <a:ea typeface="+mn-ea"/>
          <a:cs typeface="+mn-cs"/>
        </a:defRPr>
      </a:lvl5pPr>
      <a:lvl6pPr marL="25146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36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7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47.sv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3.xml"/><Relationship Id="rId6" Type="http://schemas.openxmlformats.org/officeDocument/2006/relationships/image" Target="../media/image46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60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3.png"/><Relationship Id="rId9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9.png"/><Relationship Id="rId18" Type="http://schemas.openxmlformats.org/officeDocument/2006/relationships/image" Target="../media/image84.svg"/><Relationship Id="rId3" Type="http://schemas.openxmlformats.org/officeDocument/2006/relationships/image" Target="../media/image75.png"/><Relationship Id="rId7" Type="http://schemas.openxmlformats.org/officeDocument/2006/relationships/image" Target="../media/image47.svg"/><Relationship Id="rId12" Type="http://schemas.openxmlformats.org/officeDocument/2006/relationships/image" Target="../media/image21.svg"/><Relationship Id="rId17" Type="http://schemas.openxmlformats.org/officeDocument/2006/relationships/image" Target="../media/image83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82.svg"/><Relationship Id="rId1" Type="http://schemas.openxmlformats.org/officeDocument/2006/relationships/tags" Target="../tags/tag38.xml"/><Relationship Id="rId6" Type="http://schemas.openxmlformats.org/officeDocument/2006/relationships/image" Target="../media/image46.png"/><Relationship Id="rId11" Type="http://schemas.openxmlformats.org/officeDocument/2006/relationships/image" Target="../media/image20.png"/><Relationship Id="rId5" Type="http://schemas.openxmlformats.org/officeDocument/2006/relationships/image" Target="../media/image62.svg"/><Relationship Id="rId15" Type="http://schemas.openxmlformats.org/officeDocument/2006/relationships/image" Target="../media/image81.png"/><Relationship Id="rId10" Type="http://schemas.openxmlformats.org/officeDocument/2006/relationships/image" Target="../media/image78.svg"/><Relationship Id="rId4" Type="http://schemas.openxmlformats.org/officeDocument/2006/relationships/image" Target="../media/image61.png"/><Relationship Id="rId9" Type="http://schemas.openxmlformats.org/officeDocument/2006/relationships/image" Target="../media/image77.png"/><Relationship Id="rId14" Type="http://schemas.openxmlformats.org/officeDocument/2006/relationships/image" Target="../media/image8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9.svg"/><Relationship Id="rId3" Type="http://schemas.openxmlformats.org/officeDocument/2006/relationships/image" Target="../media/image75.png"/><Relationship Id="rId7" Type="http://schemas.openxmlformats.org/officeDocument/2006/relationships/image" Target="../media/image87.png"/><Relationship Id="rId12" Type="http://schemas.openxmlformats.org/officeDocument/2006/relationships/image" Target="../media/image8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9.xml"/><Relationship Id="rId6" Type="http://schemas.openxmlformats.org/officeDocument/2006/relationships/image" Target="../media/image86.png"/><Relationship Id="rId11" Type="http://schemas.openxmlformats.org/officeDocument/2006/relationships/image" Target="../media/image82.sv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85.jpeg"/><Relationship Id="rId9" Type="http://schemas.openxmlformats.org/officeDocument/2006/relationships/image" Target="../media/image78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9.svg"/><Relationship Id="rId3" Type="http://schemas.openxmlformats.org/officeDocument/2006/relationships/image" Target="../media/image90.png"/><Relationship Id="rId7" Type="http://schemas.openxmlformats.org/officeDocument/2006/relationships/image" Target="../media/image87.png"/><Relationship Id="rId12" Type="http://schemas.openxmlformats.org/officeDocument/2006/relationships/image" Target="../media/image8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0.xml"/><Relationship Id="rId6" Type="http://schemas.openxmlformats.org/officeDocument/2006/relationships/image" Target="../media/image86.png"/><Relationship Id="rId11" Type="http://schemas.openxmlformats.org/officeDocument/2006/relationships/image" Target="../media/image82.svg"/><Relationship Id="rId5" Type="http://schemas.openxmlformats.org/officeDocument/2006/relationships/image" Target="../media/image92.jpg"/><Relationship Id="rId10" Type="http://schemas.openxmlformats.org/officeDocument/2006/relationships/image" Target="../media/image81.png"/><Relationship Id="rId4" Type="http://schemas.openxmlformats.org/officeDocument/2006/relationships/image" Target="../media/image91.png"/><Relationship Id="rId9" Type="http://schemas.openxmlformats.org/officeDocument/2006/relationships/image" Target="../media/image7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61.png"/><Relationship Id="rId7" Type="http://schemas.openxmlformats.org/officeDocument/2006/relationships/image" Target="../media/image9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1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6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61.png"/><Relationship Id="rId7" Type="http://schemas.openxmlformats.org/officeDocument/2006/relationships/image" Target="../media/image47.sv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3.xml"/><Relationship Id="rId6" Type="http://schemas.openxmlformats.org/officeDocument/2006/relationships/image" Target="../media/image46.png"/><Relationship Id="rId5" Type="http://schemas.openxmlformats.org/officeDocument/2006/relationships/image" Target="../media/image100.png"/><Relationship Id="rId10" Type="http://schemas.openxmlformats.org/officeDocument/2006/relationships/image" Target="../media/image103.svg"/><Relationship Id="rId4" Type="http://schemas.openxmlformats.org/officeDocument/2006/relationships/image" Target="../media/image62.svg"/><Relationship Id="rId9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4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4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61.png"/><Relationship Id="rId7" Type="http://schemas.openxmlformats.org/officeDocument/2006/relationships/image" Target="../media/image47.sv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5.xml"/><Relationship Id="rId6" Type="http://schemas.openxmlformats.org/officeDocument/2006/relationships/image" Target="../media/image46.png"/><Relationship Id="rId5" Type="http://schemas.openxmlformats.org/officeDocument/2006/relationships/image" Target="../media/image100.png"/><Relationship Id="rId4" Type="http://schemas.openxmlformats.org/officeDocument/2006/relationships/image" Target="../media/image62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6.xml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79.png"/><Relationship Id="rId3" Type="http://schemas.openxmlformats.org/officeDocument/2006/relationships/image" Target="../media/image105.png"/><Relationship Id="rId7" Type="http://schemas.openxmlformats.org/officeDocument/2006/relationships/image" Target="../media/image46.png"/><Relationship Id="rId12" Type="http://schemas.openxmlformats.org/officeDocument/2006/relationships/image" Target="../media/image11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8.xml"/><Relationship Id="rId6" Type="http://schemas.openxmlformats.org/officeDocument/2006/relationships/image" Target="../media/image62.svg"/><Relationship Id="rId11" Type="http://schemas.openxmlformats.org/officeDocument/2006/relationships/image" Target="../media/image110.png"/><Relationship Id="rId5" Type="http://schemas.openxmlformats.org/officeDocument/2006/relationships/image" Target="../media/image61.png"/><Relationship Id="rId10" Type="http://schemas.openxmlformats.org/officeDocument/2006/relationships/image" Target="../media/image109.png"/><Relationship Id="rId4" Type="http://schemas.openxmlformats.org/officeDocument/2006/relationships/image" Target="../media/image45.jpeg"/><Relationship Id="rId9" Type="http://schemas.openxmlformats.org/officeDocument/2006/relationships/image" Target="../media/image100.png"/><Relationship Id="rId14" Type="http://schemas.openxmlformats.org/officeDocument/2006/relationships/image" Target="../media/image8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6" Type="http://schemas.openxmlformats.org/officeDocument/2006/relationships/image" Target="../media/image115.png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6ECD28-478F-4A84-87CA-96F0E1D091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838" y="2548409"/>
            <a:ext cx="10148408" cy="2345807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fr-FR" sz="4400" dirty="0"/>
              <a:t>Former sans stress avec les outils numériques</a:t>
            </a:r>
            <a:br>
              <a:rPr lang="fr-FR" sz="4400" dirty="0"/>
            </a:br>
            <a:r>
              <a:rPr lang="fr-FR" sz="2700" b="0" i="1" dirty="0"/>
              <a:t>Conseils et astuces, à distance et en salle</a:t>
            </a:r>
            <a:br>
              <a:rPr lang="fr-FR" sz="4400" dirty="0"/>
            </a:br>
            <a:br>
              <a:rPr lang="fr-FR" sz="4400" dirty="0"/>
            </a:br>
            <a:endParaRPr lang="fr-FR" sz="4400" b="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3803FF9-05B4-4479-A807-3D817F27F72E}"/>
              </a:ext>
            </a:extLst>
          </p:cNvPr>
          <p:cNvSpPr txBox="1"/>
          <p:nvPr/>
        </p:nvSpPr>
        <p:spPr>
          <a:xfrm>
            <a:off x="362838" y="5608320"/>
            <a:ext cx="8038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Formation de </a:t>
            </a:r>
            <a:r>
              <a:rPr lang="fr-FR" sz="2400" dirty="0" err="1">
                <a:solidFill>
                  <a:schemeClr val="bg1"/>
                </a:solidFill>
              </a:rPr>
              <a:t>formateur.ices</a:t>
            </a:r>
            <a:r>
              <a:rPr lang="fr-FR" sz="2400" dirty="0">
                <a:solidFill>
                  <a:schemeClr val="bg1"/>
                </a:solidFill>
              </a:rPr>
              <a:t> – 23/01/2025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2778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1507A2-DCB6-4C0B-A21A-EB96F7F45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Qu’est-ce que ça donne sur Teams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365931C-8DD4-405E-A5B0-19D3BEC4C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886" y="1409159"/>
            <a:ext cx="3486637" cy="4972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BDA055F-3589-4F42-86B0-6EA5839F0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91" y="2124797"/>
            <a:ext cx="5711607" cy="3362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BB755F8-55C9-43F8-B812-130661A3B34C}"/>
              </a:ext>
            </a:extLst>
          </p:cNvPr>
          <p:cNvSpPr txBox="1"/>
          <p:nvPr/>
        </p:nvSpPr>
        <p:spPr>
          <a:xfrm>
            <a:off x="1140478" y="1017034"/>
            <a:ext cx="3151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PC a-t-il bien détecté un nouveau périphérique ?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155DA4F-BF22-43E0-A327-51A07C5A8C32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2716280" y="1663365"/>
            <a:ext cx="624079" cy="2059549"/>
          </a:xfrm>
          <a:prstGeom prst="straightConnector1">
            <a:avLst/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118407CF-3391-4B98-A7F1-C41977C723D1}"/>
              </a:ext>
            </a:extLst>
          </p:cNvPr>
          <p:cNvSpPr txBox="1"/>
          <p:nvPr/>
        </p:nvSpPr>
        <p:spPr>
          <a:xfrm>
            <a:off x="4759196" y="1085993"/>
            <a:ext cx="3151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Teams a-t-il bien détecté un nouveau périphérique ?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81CE589-8A87-4B1A-BE42-071A4A4E6F89}"/>
              </a:ext>
            </a:extLst>
          </p:cNvPr>
          <p:cNvSpPr/>
          <p:nvPr/>
        </p:nvSpPr>
        <p:spPr>
          <a:xfrm>
            <a:off x="8332236" y="1520890"/>
            <a:ext cx="3236373" cy="1418253"/>
          </a:xfrm>
          <a:prstGeom prst="roundRect">
            <a:avLst>
              <a:gd name="adj" fmla="val 7143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3422BB66-7280-4540-B9F7-06CAEC23DCF7}"/>
              </a:ext>
            </a:extLst>
          </p:cNvPr>
          <p:cNvCxnSpPr>
            <a:cxnSpLocks/>
            <a:stCxn id="13" idx="2"/>
            <a:endCxn id="14" idx="1"/>
          </p:cNvCxnSpPr>
          <p:nvPr/>
        </p:nvCxnSpPr>
        <p:spPr>
          <a:xfrm>
            <a:off x="6334998" y="1732324"/>
            <a:ext cx="1997238" cy="497693"/>
          </a:xfrm>
          <a:prstGeom prst="straightConnector1">
            <a:avLst/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65436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91EBCD-CFFA-4E6D-A851-6EC988C44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Qu’est-ce que ça donne sur Teams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364A0AE-4F08-4E02-99A8-F776B551D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198" y="883365"/>
            <a:ext cx="3294599" cy="5542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4DD58B2-D173-468F-993A-66E298CCD877}"/>
              </a:ext>
            </a:extLst>
          </p:cNvPr>
          <p:cNvSpPr txBox="1"/>
          <p:nvPr/>
        </p:nvSpPr>
        <p:spPr>
          <a:xfrm>
            <a:off x="5784559" y="1030007"/>
            <a:ext cx="2398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Teams a-t-il bien détecté un nouveau périphérique ?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D794BB5-EBB1-4D99-BBCE-8137D4D3D2A8}"/>
              </a:ext>
            </a:extLst>
          </p:cNvPr>
          <p:cNvSpPr/>
          <p:nvPr/>
        </p:nvSpPr>
        <p:spPr>
          <a:xfrm>
            <a:off x="8362375" y="2920482"/>
            <a:ext cx="3151603" cy="1399592"/>
          </a:xfrm>
          <a:prstGeom prst="roundRect">
            <a:avLst>
              <a:gd name="adj" fmla="val 7143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0C16319-28AD-4E78-8B24-AD8968EAA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126" y="1819471"/>
            <a:ext cx="4590945" cy="3591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EFABBB7-E2E5-4CC8-AFBC-7424550794BE}"/>
              </a:ext>
            </a:extLst>
          </p:cNvPr>
          <p:cNvSpPr txBox="1"/>
          <p:nvPr/>
        </p:nvSpPr>
        <p:spPr>
          <a:xfrm>
            <a:off x="1140478" y="1017034"/>
            <a:ext cx="3151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PC a-t-il bien détecté un nouveau périphérique ?</a:t>
            </a:r>
          </a:p>
        </p:txBody>
      </p:sp>
      <p:cxnSp>
        <p:nvCxnSpPr>
          <p:cNvPr id="19" name="Connecteur : en angle 18">
            <a:extLst>
              <a:ext uri="{FF2B5EF4-FFF2-40B4-BE49-F238E27FC236}">
                <a16:creationId xmlns:a16="http://schemas.microsoft.com/office/drawing/2014/main" id="{BC65B9C7-6907-4150-B0C7-0AE9F7B5F64A}"/>
              </a:ext>
            </a:extLst>
          </p:cNvPr>
          <p:cNvCxnSpPr>
            <a:cxnSpLocks/>
            <a:stCxn id="14" idx="2"/>
            <a:endCxn id="30" idx="1"/>
          </p:cNvCxnSpPr>
          <p:nvPr/>
        </p:nvCxnSpPr>
        <p:spPr>
          <a:xfrm rot="16200000" flipH="1">
            <a:off x="1282420" y="3097225"/>
            <a:ext cx="3239872" cy="372152"/>
          </a:xfrm>
          <a:prstGeom prst="bentConnector2">
            <a:avLst/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9BEE337-4C8D-40D5-81FD-1DEAA3858A27}"/>
              </a:ext>
            </a:extLst>
          </p:cNvPr>
          <p:cNvSpPr/>
          <p:nvPr/>
        </p:nvSpPr>
        <p:spPr>
          <a:xfrm>
            <a:off x="2957802" y="4301413"/>
            <a:ext cx="2346796" cy="918718"/>
          </a:xfrm>
          <a:prstGeom prst="roundRect">
            <a:avLst>
              <a:gd name="adj" fmla="val 7143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E90BAE-3A20-42C3-8988-8F8F9D1B5CE6}"/>
              </a:ext>
            </a:extLst>
          </p:cNvPr>
          <p:cNvSpPr/>
          <p:nvPr/>
        </p:nvSpPr>
        <p:spPr>
          <a:xfrm>
            <a:off x="2957802" y="4301413"/>
            <a:ext cx="1642188" cy="10077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CB05DFD-07C9-44B0-9C67-A5B8D4310A1E}"/>
              </a:ext>
            </a:extLst>
          </p:cNvPr>
          <p:cNvSpPr txBox="1"/>
          <p:nvPr/>
        </p:nvSpPr>
        <p:spPr>
          <a:xfrm>
            <a:off x="981126" y="5577718"/>
            <a:ext cx="3319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Paramètres &gt; Système &gt; Son</a:t>
            </a:r>
          </a:p>
        </p:txBody>
      </p:sp>
      <p:cxnSp>
        <p:nvCxnSpPr>
          <p:cNvPr id="25" name="Connecteur : en angle 24">
            <a:extLst>
              <a:ext uri="{FF2B5EF4-FFF2-40B4-BE49-F238E27FC236}">
                <a16:creationId xmlns:a16="http://schemas.microsoft.com/office/drawing/2014/main" id="{B6D886A2-296D-4EB9-9BD4-F23F75FD82FF}"/>
              </a:ext>
            </a:extLst>
          </p:cNvPr>
          <p:cNvCxnSpPr>
            <a:cxnSpLocks/>
            <a:stCxn id="5" idx="2"/>
            <a:endCxn id="6" idx="1"/>
          </p:cNvCxnSpPr>
          <p:nvPr/>
        </p:nvCxnSpPr>
        <p:spPr>
          <a:xfrm rot="16200000" flipH="1">
            <a:off x="6839594" y="2097496"/>
            <a:ext cx="1666941" cy="1378622"/>
          </a:xfrm>
          <a:prstGeom prst="bentConnector2">
            <a:avLst/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0687705C-AB7E-4D22-BEE5-D822433A8CCA}"/>
              </a:ext>
            </a:extLst>
          </p:cNvPr>
          <p:cNvSpPr/>
          <p:nvPr/>
        </p:nvSpPr>
        <p:spPr>
          <a:xfrm>
            <a:off x="3088432" y="4497355"/>
            <a:ext cx="1511557" cy="8117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6339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1AED8-74FE-457B-B641-8783FC1D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Qu’est-ce que ça donne sur Teams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5655CD3-F936-4CC7-B3DB-33BCF52BD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019" y="1465184"/>
            <a:ext cx="7540625" cy="4965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C28342A-251F-4F83-80E1-9EEB9DAA3AD1}"/>
              </a:ext>
            </a:extLst>
          </p:cNvPr>
          <p:cNvSpPr txBox="1"/>
          <p:nvPr/>
        </p:nvSpPr>
        <p:spPr>
          <a:xfrm>
            <a:off x="761999" y="869933"/>
            <a:ext cx="4095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Tester la configuration de Teams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C55FEC7-EBEB-4D26-A5FD-46ACB5EFD6C5}"/>
              </a:ext>
            </a:extLst>
          </p:cNvPr>
          <p:cNvSpPr/>
          <p:nvPr/>
        </p:nvSpPr>
        <p:spPr>
          <a:xfrm>
            <a:off x="8886825" y="1762125"/>
            <a:ext cx="781049" cy="277891"/>
          </a:xfrm>
          <a:prstGeom prst="roundRect">
            <a:avLst>
              <a:gd name="adj" fmla="val 7143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3203FD1-A84B-497E-8C14-73ABF0E73AC3}"/>
              </a:ext>
            </a:extLst>
          </p:cNvPr>
          <p:cNvSpPr/>
          <p:nvPr/>
        </p:nvSpPr>
        <p:spPr>
          <a:xfrm>
            <a:off x="4895850" y="3524250"/>
            <a:ext cx="781049" cy="277891"/>
          </a:xfrm>
          <a:prstGeom prst="roundRect">
            <a:avLst>
              <a:gd name="adj" fmla="val 7143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17D7888-2AEE-493A-83BC-2C5665309509}"/>
              </a:ext>
            </a:extLst>
          </p:cNvPr>
          <p:cNvSpPr/>
          <p:nvPr/>
        </p:nvSpPr>
        <p:spPr>
          <a:xfrm>
            <a:off x="6991350" y="5972175"/>
            <a:ext cx="1323975" cy="277891"/>
          </a:xfrm>
          <a:prstGeom prst="roundRect">
            <a:avLst>
              <a:gd name="adj" fmla="val 7143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DEEA6E1A-5AE0-49C1-966F-88B22CA4E007}"/>
              </a:ext>
            </a:extLst>
          </p:cNvPr>
          <p:cNvCxnSpPr/>
          <p:nvPr/>
        </p:nvCxnSpPr>
        <p:spPr>
          <a:xfrm rot="10800000">
            <a:off x="9477376" y="1609725"/>
            <a:ext cx="38101" cy="127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F709F02-EE35-475C-9F30-3EB0DD71A378}"/>
              </a:ext>
            </a:extLst>
          </p:cNvPr>
          <p:cNvSpPr/>
          <p:nvPr/>
        </p:nvSpPr>
        <p:spPr>
          <a:xfrm>
            <a:off x="9515477" y="1488997"/>
            <a:ext cx="285750" cy="249316"/>
          </a:xfrm>
          <a:prstGeom prst="roundRect">
            <a:avLst>
              <a:gd name="adj" fmla="val 7143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 : en angle 12">
            <a:extLst>
              <a:ext uri="{FF2B5EF4-FFF2-40B4-BE49-F238E27FC236}">
                <a16:creationId xmlns:a16="http://schemas.microsoft.com/office/drawing/2014/main" id="{03A94CAB-DF27-4397-8D54-EE4745DC5D15}"/>
              </a:ext>
            </a:extLst>
          </p:cNvPr>
          <p:cNvCxnSpPr>
            <a:stCxn id="6" idx="1"/>
            <a:endCxn id="7" idx="0"/>
          </p:cNvCxnSpPr>
          <p:nvPr/>
        </p:nvCxnSpPr>
        <p:spPr>
          <a:xfrm rot="10800000" flipV="1">
            <a:off x="9277351" y="1613655"/>
            <a:ext cx="238127" cy="148470"/>
          </a:xfrm>
          <a:prstGeom prst="bentConnector2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 : en angle 13">
            <a:extLst>
              <a:ext uri="{FF2B5EF4-FFF2-40B4-BE49-F238E27FC236}">
                <a16:creationId xmlns:a16="http://schemas.microsoft.com/office/drawing/2014/main" id="{D07ACA6C-BBBD-48B8-9473-051E16AEC02E}"/>
              </a:ext>
            </a:extLst>
          </p:cNvPr>
          <p:cNvCxnSpPr>
            <a:cxnSpLocks/>
            <a:stCxn id="7" idx="1"/>
            <a:endCxn id="8" idx="0"/>
          </p:cNvCxnSpPr>
          <p:nvPr/>
        </p:nvCxnSpPr>
        <p:spPr>
          <a:xfrm rot="10800000" flipV="1">
            <a:off x="5286375" y="1901070"/>
            <a:ext cx="3600450" cy="1623179"/>
          </a:xfrm>
          <a:prstGeom prst="bentConnector2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 : en angle 16">
            <a:extLst>
              <a:ext uri="{FF2B5EF4-FFF2-40B4-BE49-F238E27FC236}">
                <a16:creationId xmlns:a16="http://schemas.microsoft.com/office/drawing/2014/main" id="{83F62867-14FE-47BE-9C11-59A1FA7CBE0C}"/>
              </a:ext>
            </a:extLst>
          </p:cNvPr>
          <p:cNvCxnSpPr>
            <a:cxnSpLocks/>
            <a:stCxn id="8" idx="3"/>
            <a:endCxn id="9" idx="0"/>
          </p:cNvCxnSpPr>
          <p:nvPr/>
        </p:nvCxnSpPr>
        <p:spPr>
          <a:xfrm>
            <a:off x="5676899" y="3663196"/>
            <a:ext cx="1976439" cy="2308979"/>
          </a:xfrm>
          <a:prstGeom prst="bentConnector2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7796C425-CB8C-4942-AFA2-75DC750A7DFC}"/>
              </a:ext>
            </a:extLst>
          </p:cNvPr>
          <p:cNvSpPr txBox="1"/>
          <p:nvPr/>
        </p:nvSpPr>
        <p:spPr>
          <a:xfrm>
            <a:off x="727077" y="2259775"/>
            <a:ext cx="3390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…</a:t>
            </a:r>
            <a:r>
              <a:rPr lang="fr-FR" dirty="0"/>
              <a:t> &gt; Paramètres &gt; Appareils &gt; Passer un appel test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8032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C4AD1EF-881B-414B-96D6-B3DB279A8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Qu’est-ce que ça donne sur Zoom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1C54D25-8FBE-4FFF-81C7-452A82090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210" y="2155368"/>
            <a:ext cx="6194803" cy="3524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E96C241-F840-4850-93E7-64665535F37A}"/>
              </a:ext>
            </a:extLst>
          </p:cNvPr>
          <p:cNvSpPr/>
          <p:nvPr/>
        </p:nvSpPr>
        <p:spPr>
          <a:xfrm>
            <a:off x="4953000" y="5133732"/>
            <a:ext cx="704850" cy="488827"/>
          </a:xfrm>
          <a:prstGeom prst="roundRect">
            <a:avLst>
              <a:gd name="adj" fmla="val 7143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F794CD1-1049-4BB1-8E46-1E0540E25888}"/>
              </a:ext>
            </a:extLst>
          </p:cNvPr>
          <p:cNvSpPr txBox="1"/>
          <p:nvPr/>
        </p:nvSpPr>
        <p:spPr>
          <a:xfrm>
            <a:off x="228599" y="6036062"/>
            <a:ext cx="1175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Coin inférieur gauche pour les options du son &gt; petite flèche vers le haut pour sélectionner les périphériques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DAE33-16B1-4FD7-9AFF-4FB1A6122E03}"/>
              </a:ext>
            </a:extLst>
          </p:cNvPr>
          <p:cNvSpPr/>
          <p:nvPr/>
        </p:nvSpPr>
        <p:spPr>
          <a:xfrm>
            <a:off x="5629275" y="2541037"/>
            <a:ext cx="4638675" cy="6286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A5ECA6-D02B-4C16-9B74-00FA06C97A3E}"/>
              </a:ext>
            </a:extLst>
          </p:cNvPr>
          <p:cNvSpPr/>
          <p:nvPr/>
        </p:nvSpPr>
        <p:spPr>
          <a:xfrm>
            <a:off x="5591175" y="3491226"/>
            <a:ext cx="4638675" cy="6286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9E3699B-C2CB-4DB1-B2F1-061AFD0FDF81}"/>
              </a:ext>
            </a:extLst>
          </p:cNvPr>
          <p:cNvSpPr txBox="1"/>
          <p:nvPr/>
        </p:nvSpPr>
        <p:spPr>
          <a:xfrm>
            <a:off x="1207542" y="1088470"/>
            <a:ext cx="4097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Deux périphériques son (entrée et sortie sont détectés), j’ai branché un casque.</a:t>
            </a:r>
          </a:p>
        </p:txBody>
      </p:sp>
      <p:cxnSp>
        <p:nvCxnSpPr>
          <p:cNvPr id="13" name="Connecteur : en angle 12">
            <a:extLst>
              <a:ext uri="{FF2B5EF4-FFF2-40B4-BE49-F238E27FC236}">
                <a16:creationId xmlns:a16="http://schemas.microsoft.com/office/drawing/2014/main" id="{3F9819EF-0B41-4B99-8BBB-F704B225C0AE}"/>
              </a:ext>
            </a:extLst>
          </p:cNvPr>
          <p:cNvCxnSpPr>
            <a:cxnSpLocks/>
            <a:stCxn id="8" idx="0"/>
            <a:endCxn id="7" idx="3"/>
          </p:cNvCxnSpPr>
          <p:nvPr/>
        </p:nvCxnSpPr>
        <p:spPr>
          <a:xfrm rot="16200000" flipV="1">
            <a:off x="5551983" y="5484013"/>
            <a:ext cx="657916" cy="446181"/>
          </a:xfrm>
          <a:prstGeom prst="bentConnector2">
            <a:avLst/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id="{FCDB727F-66E3-46FC-B10A-FAE1DDD2A9F4}"/>
              </a:ext>
            </a:extLst>
          </p:cNvPr>
          <p:cNvCxnSpPr>
            <a:cxnSpLocks/>
            <a:stCxn id="11" idx="2"/>
            <a:endCxn id="9" idx="1"/>
          </p:cNvCxnSpPr>
          <p:nvPr/>
        </p:nvCxnSpPr>
        <p:spPr>
          <a:xfrm rot="16200000" flipH="1">
            <a:off x="3851821" y="1077907"/>
            <a:ext cx="1182117" cy="2372791"/>
          </a:xfrm>
          <a:prstGeom prst="bentConnector2">
            <a:avLst/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 : en angle 16">
            <a:extLst>
              <a:ext uri="{FF2B5EF4-FFF2-40B4-BE49-F238E27FC236}">
                <a16:creationId xmlns:a16="http://schemas.microsoft.com/office/drawing/2014/main" id="{63D77E74-0833-4B3B-A8B7-B7F3E15AFC21}"/>
              </a:ext>
            </a:extLst>
          </p:cNvPr>
          <p:cNvCxnSpPr>
            <a:cxnSpLocks/>
            <a:stCxn id="11" idx="2"/>
            <a:endCxn id="10" idx="1"/>
          </p:cNvCxnSpPr>
          <p:nvPr/>
        </p:nvCxnSpPr>
        <p:spPr>
          <a:xfrm rot="16200000" flipH="1">
            <a:off x="3357676" y="1572052"/>
            <a:ext cx="2132306" cy="2334691"/>
          </a:xfrm>
          <a:prstGeom prst="bentConnector2">
            <a:avLst/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09158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9AC6D80E-BA1B-491E-AEF6-E5039268D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1" y="274638"/>
            <a:ext cx="10177131" cy="562074"/>
          </a:xfrm>
        </p:spPr>
        <p:txBody>
          <a:bodyPr>
            <a:normAutofit fontScale="90000"/>
          </a:bodyPr>
          <a:lstStyle/>
          <a:p>
            <a:r>
              <a:rPr lang="fr-FR" dirty="0"/>
              <a:t>Qu’est-ce que ça donne sur Zoom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E09A912-E6F5-4D28-B0E9-8F4F4FA7A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439" y="1088470"/>
            <a:ext cx="6658649" cy="37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27AA649-FBD1-45C1-91D9-14EFAE85AF0A}"/>
              </a:ext>
            </a:extLst>
          </p:cNvPr>
          <p:cNvSpPr txBox="1"/>
          <p:nvPr/>
        </p:nvSpPr>
        <p:spPr>
          <a:xfrm>
            <a:off x="568125" y="1461024"/>
            <a:ext cx="4558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Zoom permet de tester les périphériques son</a:t>
            </a:r>
          </a:p>
        </p:txBody>
      </p:sp>
      <p:cxnSp>
        <p:nvCxnSpPr>
          <p:cNvPr id="6" name="Connecteur : en angle 5">
            <a:extLst>
              <a:ext uri="{FF2B5EF4-FFF2-40B4-BE49-F238E27FC236}">
                <a16:creationId xmlns:a16="http://schemas.microsoft.com/office/drawing/2014/main" id="{80FB1B15-5FA2-418D-B810-78EF0A7BF86D}"/>
              </a:ext>
            </a:extLst>
          </p:cNvPr>
          <p:cNvCxnSpPr>
            <a:cxnSpLocks/>
            <a:stCxn id="5" idx="2"/>
            <a:endCxn id="7" idx="1"/>
          </p:cNvCxnSpPr>
          <p:nvPr/>
        </p:nvCxnSpPr>
        <p:spPr>
          <a:xfrm rot="16200000" flipH="1">
            <a:off x="3756916" y="889891"/>
            <a:ext cx="1629422" cy="3448795"/>
          </a:xfrm>
          <a:prstGeom prst="bentConnector2">
            <a:avLst/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7E35966-78B5-4987-9746-43E6A4A25BA2}"/>
              </a:ext>
            </a:extLst>
          </p:cNvPr>
          <p:cNvSpPr/>
          <p:nvPr/>
        </p:nvSpPr>
        <p:spPr>
          <a:xfrm>
            <a:off x="6296025" y="3309816"/>
            <a:ext cx="2486025" cy="2383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4CEF6C8-FF6D-4E8B-80CE-19497B9255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7" t="1706" r="1708" b="4324"/>
          <a:stretch/>
        </p:blipFill>
        <p:spPr>
          <a:xfrm>
            <a:off x="652384" y="3548184"/>
            <a:ext cx="2960150" cy="1797214"/>
          </a:xfrm>
          <a:prstGeom prst="roundRect">
            <a:avLst>
              <a:gd name="adj" fmla="val 5007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A2CC6DF-8A8D-4D66-A72D-A3B8BD7E67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0" t="2009" r="612" b="3034"/>
          <a:stretch/>
        </p:blipFill>
        <p:spPr>
          <a:xfrm>
            <a:off x="3002144" y="4704543"/>
            <a:ext cx="2960150" cy="1792020"/>
          </a:xfrm>
          <a:prstGeom prst="roundRect">
            <a:avLst>
              <a:gd name="adj" fmla="val 2086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0" name="Connecteur : en angle 19">
            <a:extLst>
              <a:ext uri="{FF2B5EF4-FFF2-40B4-BE49-F238E27FC236}">
                <a16:creationId xmlns:a16="http://schemas.microsoft.com/office/drawing/2014/main" id="{15748C8B-8302-4BD1-B2F5-9FBD88393F0E}"/>
              </a:ext>
            </a:extLst>
          </p:cNvPr>
          <p:cNvCxnSpPr>
            <a:cxnSpLocks/>
            <a:stCxn id="7" idx="2"/>
            <a:endCxn id="14" idx="3"/>
          </p:cNvCxnSpPr>
          <p:nvPr/>
        </p:nvCxnSpPr>
        <p:spPr>
          <a:xfrm rot="5400000">
            <a:off x="5126483" y="2034235"/>
            <a:ext cx="898607" cy="3926504"/>
          </a:xfrm>
          <a:prstGeom prst="bentConnector2">
            <a:avLst/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 : en angle 22">
            <a:extLst>
              <a:ext uri="{FF2B5EF4-FFF2-40B4-BE49-F238E27FC236}">
                <a16:creationId xmlns:a16="http://schemas.microsoft.com/office/drawing/2014/main" id="{BDB74F52-39DA-4C10-9CA6-866C7C746092}"/>
              </a:ext>
            </a:extLst>
          </p:cNvPr>
          <p:cNvCxnSpPr>
            <a:cxnSpLocks/>
            <a:stCxn id="7" idx="2"/>
            <a:endCxn id="16" idx="3"/>
          </p:cNvCxnSpPr>
          <p:nvPr/>
        </p:nvCxnSpPr>
        <p:spPr>
          <a:xfrm rot="5400000">
            <a:off x="5724482" y="3785996"/>
            <a:ext cx="2052369" cy="1576744"/>
          </a:xfrm>
          <a:prstGeom prst="bentConnector2">
            <a:avLst/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10376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7F6F3AC-3509-4E0E-953D-D0E29E702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Conseils de survie pour la formation à distance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3C4A997-33F8-4E6A-A741-798E098EAD03}"/>
              </a:ext>
            </a:extLst>
          </p:cNvPr>
          <p:cNvSpPr txBox="1"/>
          <p:nvPr/>
        </p:nvSpPr>
        <p:spPr>
          <a:xfrm>
            <a:off x="981076" y="1219200"/>
            <a:ext cx="10458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Lorsque c’est possible, créez deux liens de </a:t>
            </a:r>
            <a:r>
              <a:rPr lang="fr-FR" dirty="0" err="1"/>
              <a:t>visio</a:t>
            </a:r>
            <a:r>
              <a:rPr lang="fr-FR" dirty="0"/>
              <a:t> sur deux fournisseurs différents (Teams et Zoom par exemple) et communiquez-les en amont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FA21A97-5368-4106-883E-9B75885F408C}"/>
              </a:ext>
            </a:extLst>
          </p:cNvPr>
          <p:cNvSpPr/>
          <p:nvPr/>
        </p:nvSpPr>
        <p:spPr>
          <a:xfrm>
            <a:off x="496671" y="1300162"/>
            <a:ext cx="484405" cy="484405"/>
          </a:xfrm>
          <a:prstGeom prst="ellipse">
            <a:avLst/>
          </a:prstGeom>
          <a:solidFill>
            <a:srgbClr val="68013F"/>
          </a:solidFill>
          <a:ln>
            <a:solidFill>
              <a:srgbClr val="68013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A15E31A-009A-4FAA-B1E7-0B30A715CD82}"/>
              </a:ext>
            </a:extLst>
          </p:cNvPr>
          <p:cNvSpPr txBox="1"/>
          <p:nvPr/>
        </p:nvSpPr>
        <p:spPr>
          <a:xfrm>
            <a:off x="981075" y="2137973"/>
            <a:ext cx="669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Si vous rencontrez des problèmes de </a:t>
            </a:r>
            <a:r>
              <a:rPr lang="fr-FR" b="1" dirty="0"/>
              <a:t>micro</a:t>
            </a:r>
            <a:r>
              <a:rPr lang="fr-FR" dirty="0"/>
              <a:t> et/ou de haut-parleur que vous ne parvenez pas à résoudre sur le moment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87DF14B-788E-481C-B9FD-F8E16628968F}"/>
              </a:ext>
            </a:extLst>
          </p:cNvPr>
          <p:cNvSpPr/>
          <p:nvPr/>
        </p:nvSpPr>
        <p:spPr>
          <a:xfrm>
            <a:off x="496670" y="2218937"/>
            <a:ext cx="484405" cy="484405"/>
          </a:xfrm>
          <a:prstGeom prst="ellipse">
            <a:avLst/>
          </a:prstGeom>
          <a:solidFill>
            <a:srgbClr val="68013F"/>
          </a:solidFill>
          <a:ln>
            <a:solidFill>
              <a:srgbClr val="68013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7CC9A1B-10B3-49FA-8D3C-5354A8D685E2}"/>
              </a:ext>
            </a:extLst>
          </p:cNvPr>
          <p:cNvSpPr txBox="1"/>
          <p:nvPr/>
        </p:nvSpPr>
        <p:spPr>
          <a:xfrm>
            <a:off x="8225522" y="1759026"/>
            <a:ext cx="2394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Vous êtes sur Teams &gt; Passez sur Zoom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C6DC271-7077-40F2-9E97-88F71A39099A}"/>
              </a:ext>
            </a:extLst>
          </p:cNvPr>
          <p:cNvSpPr txBox="1"/>
          <p:nvPr/>
        </p:nvSpPr>
        <p:spPr>
          <a:xfrm>
            <a:off x="8225522" y="2461138"/>
            <a:ext cx="3524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Vous êtes sur Zoom</a:t>
            </a:r>
          </a:p>
          <a:p>
            <a:r>
              <a:rPr lang="fr-FR" dirty="0"/>
              <a:t>&gt; Passez à l’audio du téléphone</a:t>
            </a:r>
          </a:p>
        </p:txBody>
      </p:sp>
      <p:cxnSp>
        <p:nvCxnSpPr>
          <p:cNvPr id="14" name="Connecteur : en angle 13">
            <a:extLst>
              <a:ext uri="{FF2B5EF4-FFF2-40B4-BE49-F238E27FC236}">
                <a16:creationId xmlns:a16="http://schemas.microsoft.com/office/drawing/2014/main" id="{0F69F69A-46FA-4434-9B6D-2AD34D1445DC}"/>
              </a:ext>
            </a:extLst>
          </p:cNvPr>
          <p:cNvCxnSpPr>
            <a:stCxn id="9" idx="3"/>
            <a:endCxn id="11" idx="1"/>
          </p:cNvCxnSpPr>
          <p:nvPr/>
        </p:nvCxnSpPr>
        <p:spPr>
          <a:xfrm flipV="1">
            <a:off x="7677150" y="2082192"/>
            <a:ext cx="548372" cy="378947"/>
          </a:xfrm>
          <a:prstGeom prst="bentConnector3">
            <a:avLst/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B517A322-535A-42B1-A175-BB28BF4D9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047" y="3182713"/>
            <a:ext cx="3882590" cy="225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7" name="Connecteur : en angle 16">
            <a:extLst>
              <a:ext uri="{FF2B5EF4-FFF2-40B4-BE49-F238E27FC236}">
                <a16:creationId xmlns:a16="http://schemas.microsoft.com/office/drawing/2014/main" id="{3287C22F-E6B3-4859-8F27-9D5CA72AE982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>
            <a:off x="7677150" y="2461139"/>
            <a:ext cx="548372" cy="323165"/>
          </a:xfrm>
          <a:prstGeom prst="bentConnector3">
            <a:avLst/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1500A90-1844-4AE7-81AE-56503171E487}"/>
              </a:ext>
            </a:extLst>
          </p:cNvPr>
          <p:cNvSpPr/>
          <p:nvPr/>
        </p:nvSpPr>
        <p:spPr>
          <a:xfrm>
            <a:off x="7948311" y="4799669"/>
            <a:ext cx="1381125" cy="2383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 : en angle 20">
            <a:extLst>
              <a:ext uri="{FF2B5EF4-FFF2-40B4-BE49-F238E27FC236}">
                <a16:creationId xmlns:a16="http://schemas.microsoft.com/office/drawing/2014/main" id="{E4A543DD-8066-4D3F-82CF-6EADEB77C1A1}"/>
              </a:ext>
            </a:extLst>
          </p:cNvPr>
          <p:cNvCxnSpPr>
            <a:cxnSpLocks/>
            <a:stCxn id="12" idx="3"/>
          </p:cNvCxnSpPr>
          <p:nvPr/>
        </p:nvCxnSpPr>
        <p:spPr>
          <a:xfrm flipH="1">
            <a:off x="9289409" y="2784304"/>
            <a:ext cx="2460228" cy="2134549"/>
          </a:xfrm>
          <a:prstGeom prst="bentConnector3">
            <a:avLst>
              <a:gd name="adj1" fmla="val -9292"/>
            </a:avLst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595D2C86-9399-447D-9F67-881E46327EB8}"/>
              </a:ext>
            </a:extLst>
          </p:cNvPr>
          <p:cNvSpPr txBox="1"/>
          <p:nvPr/>
        </p:nvSpPr>
        <p:spPr>
          <a:xfrm>
            <a:off x="981075" y="3100947"/>
            <a:ext cx="6885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Si vous rencontrez des problèmes de </a:t>
            </a:r>
            <a:r>
              <a:rPr lang="fr-FR" b="1" dirty="0"/>
              <a:t>caméra</a:t>
            </a:r>
            <a:r>
              <a:rPr lang="fr-FR" dirty="0"/>
              <a:t> (vous ne parvenez pas à l’activer, ou vous l’activez mais rien ne se passe)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C66E3BD-C09C-4D6C-8789-3F7436F1F0A1}"/>
              </a:ext>
            </a:extLst>
          </p:cNvPr>
          <p:cNvSpPr/>
          <p:nvPr/>
        </p:nvSpPr>
        <p:spPr>
          <a:xfrm>
            <a:off x="496670" y="3181911"/>
            <a:ext cx="484405" cy="484405"/>
          </a:xfrm>
          <a:prstGeom prst="ellipse">
            <a:avLst/>
          </a:prstGeom>
          <a:solidFill>
            <a:srgbClr val="68013F"/>
          </a:solidFill>
          <a:ln>
            <a:solidFill>
              <a:srgbClr val="68013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4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8241905-9ED9-426C-A735-ED8BB895D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15" y="4532969"/>
            <a:ext cx="1619250" cy="1740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Ellipse 29">
            <a:extLst>
              <a:ext uri="{FF2B5EF4-FFF2-40B4-BE49-F238E27FC236}">
                <a16:creationId xmlns:a16="http://schemas.microsoft.com/office/drawing/2014/main" id="{76847755-4430-47A4-A2B2-95AA30CE8BC6}"/>
              </a:ext>
            </a:extLst>
          </p:cNvPr>
          <p:cNvSpPr/>
          <p:nvPr/>
        </p:nvSpPr>
        <p:spPr>
          <a:xfrm>
            <a:off x="375688" y="4043321"/>
            <a:ext cx="351055" cy="364820"/>
          </a:xfrm>
          <a:prstGeom prst="ellipse">
            <a:avLst/>
          </a:prstGeom>
          <a:solidFill>
            <a:srgbClr val="7F7F7F"/>
          </a:solidFill>
          <a:ln>
            <a:solidFill>
              <a:srgbClr val="7F7F7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/>
              <a:t>1</a:t>
            </a:r>
            <a:endParaRPr lang="fr-FR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08D9FA2-2421-4E97-BFF7-EB7D35A01F2C}"/>
              </a:ext>
            </a:extLst>
          </p:cNvPr>
          <p:cNvSpPr txBox="1"/>
          <p:nvPr/>
        </p:nvSpPr>
        <p:spPr>
          <a:xfrm>
            <a:off x="726743" y="3982960"/>
            <a:ext cx="1933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Vérifiez si une autre caméra est activée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FB0143A-3081-49FC-987C-83FCEA3DC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5248" y="4578031"/>
            <a:ext cx="2894995" cy="2005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B15831C1-332F-46BB-B1B7-FC7CC52DDFE6}"/>
              </a:ext>
            </a:extLst>
          </p:cNvPr>
          <p:cNvSpPr/>
          <p:nvPr/>
        </p:nvSpPr>
        <p:spPr>
          <a:xfrm>
            <a:off x="2648455" y="4043321"/>
            <a:ext cx="351055" cy="364820"/>
          </a:xfrm>
          <a:prstGeom prst="ellipse">
            <a:avLst/>
          </a:prstGeom>
          <a:solidFill>
            <a:srgbClr val="7F7F7F"/>
          </a:solidFill>
          <a:ln>
            <a:solidFill>
              <a:srgbClr val="7F7F7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/>
              <a:t>2</a:t>
            </a:r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6E08B23-B3BD-44E6-83BA-170E2EC656A4}"/>
              </a:ext>
            </a:extLst>
          </p:cNvPr>
          <p:cNvSpPr txBox="1"/>
          <p:nvPr/>
        </p:nvSpPr>
        <p:spPr>
          <a:xfrm>
            <a:off x="2999510" y="3982960"/>
            <a:ext cx="4877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Dans les paramètres &gt; Confidentialité, vérifiez si l’appli que vous utilisez a bien l’autorisation d’utiliser la caméra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F7DA8B4-7933-450F-867C-D293BF1B0212}"/>
              </a:ext>
            </a:extLst>
          </p:cNvPr>
          <p:cNvSpPr txBox="1"/>
          <p:nvPr/>
        </p:nvSpPr>
        <p:spPr>
          <a:xfrm>
            <a:off x="8610797" y="5769465"/>
            <a:ext cx="2894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Si rien ne marche, redémarrez le PC !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2D1932EB-AE5C-4C8D-97E8-E34795C3C790}"/>
              </a:ext>
            </a:extLst>
          </p:cNvPr>
          <p:cNvSpPr/>
          <p:nvPr/>
        </p:nvSpPr>
        <p:spPr>
          <a:xfrm>
            <a:off x="8051182" y="5942760"/>
            <a:ext cx="484405" cy="484405"/>
          </a:xfrm>
          <a:prstGeom prst="ellipse">
            <a:avLst/>
          </a:prstGeom>
          <a:solidFill>
            <a:srgbClr val="68013F"/>
          </a:solidFill>
          <a:ln>
            <a:solidFill>
              <a:srgbClr val="68013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1288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73422-BD5A-4130-BFEE-8A9382ED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bande passante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E246D0D-9FDF-4070-ABFE-E69E2E109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53314"/>
            <a:ext cx="5649113" cy="1423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4325BD5-910B-45A9-8270-067C1326A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687267"/>
            <a:ext cx="5649113" cy="149563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94306E1-9DE8-450C-9E90-4CD047E4F277}"/>
              </a:ext>
            </a:extLst>
          </p:cNvPr>
          <p:cNvSpPr txBox="1"/>
          <p:nvPr/>
        </p:nvSpPr>
        <p:spPr>
          <a:xfrm>
            <a:off x="6052049" y="726437"/>
            <a:ext cx="2980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En filaire à mon bureau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8D951C7-EB06-4187-83E0-01E7CB4B24B0}"/>
              </a:ext>
            </a:extLst>
          </p:cNvPr>
          <p:cNvSpPr txBox="1"/>
          <p:nvPr/>
        </p:nvSpPr>
        <p:spPr>
          <a:xfrm>
            <a:off x="6096000" y="4230592"/>
            <a:ext cx="267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Bande passante étroite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B327C67-7C7A-406F-8827-DBA5B39DB1E2}"/>
              </a:ext>
            </a:extLst>
          </p:cNvPr>
          <p:cNvSpPr txBox="1"/>
          <p:nvPr/>
        </p:nvSpPr>
        <p:spPr>
          <a:xfrm>
            <a:off x="7629177" y="1286274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Bande passante large</a:t>
            </a:r>
          </a:p>
        </p:txBody>
      </p:sp>
      <p:cxnSp>
        <p:nvCxnSpPr>
          <p:cNvPr id="19" name="Connecteur : en angle 18">
            <a:extLst>
              <a:ext uri="{FF2B5EF4-FFF2-40B4-BE49-F238E27FC236}">
                <a16:creationId xmlns:a16="http://schemas.microsoft.com/office/drawing/2014/main" id="{2BDF2733-701B-48C0-870E-3D49CB521F8D}"/>
              </a:ext>
            </a:extLst>
          </p:cNvPr>
          <p:cNvCxnSpPr>
            <a:stCxn id="17" idx="1"/>
          </p:cNvCxnSpPr>
          <p:nvPr/>
        </p:nvCxnSpPr>
        <p:spPr>
          <a:xfrm rot="10800000" flipV="1">
            <a:off x="7165911" y="1470939"/>
            <a:ext cx="463267" cy="613561"/>
          </a:xfrm>
          <a:prstGeom prst="bentConnector2">
            <a:avLst/>
          </a:prstGeom>
          <a:ln w="57150">
            <a:solidFill>
              <a:srgbClr val="7F7F7F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 : en angle 19">
            <a:extLst>
              <a:ext uri="{FF2B5EF4-FFF2-40B4-BE49-F238E27FC236}">
                <a16:creationId xmlns:a16="http://schemas.microsoft.com/office/drawing/2014/main" id="{DBDF53E8-FE0A-4060-B710-32C1D76F0944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10211935" y="1470940"/>
            <a:ext cx="322326" cy="549919"/>
          </a:xfrm>
          <a:prstGeom prst="bentConnector2">
            <a:avLst/>
          </a:prstGeom>
          <a:ln w="57150">
            <a:solidFill>
              <a:srgbClr val="7F7F7F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1120E60E-9E65-4D7F-B34A-4BB2C3371B01}"/>
              </a:ext>
            </a:extLst>
          </p:cNvPr>
          <p:cNvSpPr txBox="1"/>
          <p:nvPr/>
        </p:nvSpPr>
        <p:spPr>
          <a:xfrm>
            <a:off x="8659721" y="3397760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Latence faible</a:t>
            </a:r>
          </a:p>
        </p:txBody>
      </p:sp>
      <p:cxnSp>
        <p:nvCxnSpPr>
          <p:cNvPr id="24" name="Connecteur : en angle 23">
            <a:extLst>
              <a:ext uri="{FF2B5EF4-FFF2-40B4-BE49-F238E27FC236}">
                <a16:creationId xmlns:a16="http://schemas.microsoft.com/office/drawing/2014/main" id="{8AF160C5-6E48-4C9A-8509-2E9284FDBF72}"/>
              </a:ext>
            </a:extLst>
          </p:cNvPr>
          <p:cNvCxnSpPr>
            <a:cxnSpLocks/>
            <a:stCxn id="23" idx="1"/>
            <a:endCxn id="32" idx="2"/>
          </p:cNvCxnSpPr>
          <p:nvPr/>
        </p:nvCxnSpPr>
        <p:spPr>
          <a:xfrm rot="10800000">
            <a:off x="7305869" y="3138018"/>
            <a:ext cx="1353852" cy="444408"/>
          </a:xfrm>
          <a:prstGeom prst="bentConnector2">
            <a:avLst/>
          </a:prstGeom>
          <a:ln w="57150">
            <a:solidFill>
              <a:srgbClr val="7F7F7F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2C99BDD1-8E2E-4E62-8E6B-78BCF7CC4C0A}"/>
              </a:ext>
            </a:extLst>
          </p:cNvPr>
          <p:cNvSpPr txBox="1"/>
          <p:nvPr/>
        </p:nvSpPr>
        <p:spPr>
          <a:xfrm>
            <a:off x="7821659" y="6251352"/>
            <a:ext cx="2712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Latence catastrophique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E1C4DFC-C887-45A4-90BF-5F97DAB1CACE}"/>
              </a:ext>
            </a:extLst>
          </p:cNvPr>
          <p:cNvSpPr/>
          <p:nvPr/>
        </p:nvSpPr>
        <p:spPr>
          <a:xfrm>
            <a:off x="6564085" y="2851355"/>
            <a:ext cx="1483567" cy="28666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F7AEEC-4B3F-4026-8B6D-1A34831EC491}"/>
              </a:ext>
            </a:extLst>
          </p:cNvPr>
          <p:cNvSpPr/>
          <p:nvPr/>
        </p:nvSpPr>
        <p:spPr>
          <a:xfrm>
            <a:off x="6489396" y="5798218"/>
            <a:ext cx="1483567" cy="28666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5" name="Connecteur : en angle 34">
            <a:extLst>
              <a:ext uri="{FF2B5EF4-FFF2-40B4-BE49-F238E27FC236}">
                <a16:creationId xmlns:a16="http://schemas.microsoft.com/office/drawing/2014/main" id="{07059301-6798-4000-A882-989447A2F543}"/>
              </a:ext>
            </a:extLst>
          </p:cNvPr>
          <p:cNvCxnSpPr>
            <a:cxnSpLocks/>
            <a:stCxn id="30" idx="1"/>
            <a:endCxn id="34" idx="2"/>
          </p:cNvCxnSpPr>
          <p:nvPr/>
        </p:nvCxnSpPr>
        <p:spPr>
          <a:xfrm rot="10800000">
            <a:off x="7231181" y="6084882"/>
            <a:ext cx="590479" cy="351137"/>
          </a:xfrm>
          <a:prstGeom prst="bentConnector2">
            <a:avLst/>
          </a:prstGeom>
          <a:ln w="57150">
            <a:solidFill>
              <a:srgbClr val="7F7F7F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0A26CBCB-1931-4EC1-A445-5C1A78E29594}"/>
              </a:ext>
            </a:extLst>
          </p:cNvPr>
          <p:cNvSpPr txBox="1"/>
          <p:nvPr/>
        </p:nvSpPr>
        <p:spPr>
          <a:xfrm>
            <a:off x="6052049" y="3791426"/>
            <a:ext cx="4769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En wifi (</a:t>
            </a:r>
            <a:r>
              <a:rPr lang="fr-FR" sz="2000" b="1" dirty="0" err="1"/>
              <a:t>Eduroam</a:t>
            </a:r>
            <a:r>
              <a:rPr lang="fr-FR" sz="2000" b="1" dirty="0"/>
              <a:t>) à l’accueil de Sceaux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92A07814-37C3-448E-ABBF-ADC0496892E3}"/>
              </a:ext>
            </a:extLst>
          </p:cNvPr>
          <p:cNvSpPr txBox="1"/>
          <p:nvPr/>
        </p:nvSpPr>
        <p:spPr>
          <a:xfrm>
            <a:off x="331314" y="2020859"/>
            <a:ext cx="3687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Bonnes conditions pour faire une formation</a:t>
            </a:r>
          </a:p>
        </p:txBody>
      </p:sp>
      <p:pic>
        <p:nvPicPr>
          <p:cNvPr id="41" name="Graphique 40" descr="Flèche : droite avec un remplissage uni">
            <a:extLst>
              <a:ext uri="{FF2B5EF4-FFF2-40B4-BE49-F238E27FC236}">
                <a16:creationId xmlns:a16="http://schemas.microsoft.com/office/drawing/2014/main" id="{FD789824-77CD-451A-8982-DEB346284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4100052" y="1753313"/>
            <a:ext cx="1851964" cy="14237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A1C26DBC-4F99-453A-A89A-66556037DB66}"/>
              </a:ext>
            </a:extLst>
          </p:cNvPr>
          <p:cNvSpPr txBox="1"/>
          <p:nvPr/>
        </p:nvSpPr>
        <p:spPr>
          <a:xfrm>
            <a:off x="235636" y="5180721"/>
            <a:ext cx="3878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Laissez tomber c’est mort</a:t>
            </a:r>
          </a:p>
        </p:txBody>
      </p:sp>
      <p:pic>
        <p:nvPicPr>
          <p:cNvPr id="43" name="Graphique 42" descr="Flèche : droite avec un remplissage uni">
            <a:extLst>
              <a:ext uri="{FF2B5EF4-FFF2-40B4-BE49-F238E27FC236}">
                <a16:creationId xmlns:a16="http://schemas.microsoft.com/office/drawing/2014/main" id="{94014479-7C15-4011-9BEB-9ED7240A1C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4092733" y="4699675"/>
            <a:ext cx="1851964" cy="14237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8704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991B8E-C4D1-4804-96DB-5DA2FE369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Les minimum requis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7E6394A-1FA3-4BCA-ADDA-258E9C4C3B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3" t="18559" r="34057" b="66456"/>
          <a:stretch/>
        </p:blipFill>
        <p:spPr>
          <a:xfrm>
            <a:off x="147178" y="1793818"/>
            <a:ext cx="5564778" cy="110598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9431839-5195-4A5E-96F7-921C1EE32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870" y="836712"/>
            <a:ext cx="2396490" cy="80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36FA83-4871-433E-BF46-CFC412F85F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0" t="34025" r="24752" b="32189"/>
          <a:stretch/>
        </p:blipFill>
        <p:spPr>
          <a:xfrm>
            <a:off x="147178" y="3164465"/>
            <a:ext cx="5885918" cy="22675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E7B4A41-A651-42BD-B5A1-8A01C0B25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8803" y="2201734"/>
            <a:ext cx="5529832" cy="3790768"/>
          </a:xfrm>
          <a:prstGeom prst="rect">
            <a:avLst/>
          </a:prstGeom>
        </p:spPr>
      </p:pic>
      <p:pic>
        <p:nvPicPr>
          <p:cNvPr id="1028" name="Picture 4" descr="Microsoft Teams — Wikipédia">
            <a:extLst>
              <a:ext uri="{FF2B5EF4-FFF2-40B4-BE49-F238E27FC236}">
                <a16:creationId xmlns:a16="http://schemas.microsoft.com/office/drawing/2014/main" id="{1DC3EEBE-44CC-45C3-B25E-D762C89E8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842" y="476926"/>
            <a:ext cx="1634947" cy="152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691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35C035-0945-4C14-A62E-E1F41C5DDC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5400" dirty="0"/>
              <a:t>Diffuser</a:t>
            </a:r>
            <a:br>
              <a:rPr lang="fr-FR" dirty="0"/>
            </a:br>
            <a:r>
              <a:rPr lang="fr-FR" sz="2400" dirty="0"/>
              <a:t>Set up : écran unique</a:t>
            </a:r>
            <a:endParaRPr lang="fr-FR" dirty="0"/>
          </a:p>
        </p:txBody>
      </p:sp>
      <p:pic>
        <p:nvPicPr>
          <p:cNvPr id="2050" name="Picture 2" descr="The Hypno Toad die-cut 3x4 vinyl decal full color water / weather resistant sticker Futurama image 1">
            <a:extLst>
              <a:ext uri="{FF2B5EF4-FFF2-40B4-BE49-F238E27FC236}">
                <a16:creationId xmlns:a16="http://schemas.microsoft.com/office/drawing/2014/main" id="{426A39B6-064A-40C3-A534-5C42EF0AA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24"/>
          <a:stretch/>
        </p:blipFill>
        <p:spPr bwMode="auto">
          <a:xfrm>
            <a:off x="1699526" y="1917326"/>
            <a:ext cx="3030584" cy="213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que 7" descr="Ordinateur portable avec un remplissage uni">
            <a:extLst>
              <a:ext uri="{FF2B5EF4-FFF2-40B4-BE49-F238E27FC236}">
                <a16:creationId xmlns:a16="http://schemas.microsoft.com/office/drawing/2014/main" id="{68C084E7-7804-47C0-9DE8-A04669BBB2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7172" y="722746"/>
            <a:ext cx="4911791" cy="49117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6457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E6AE2D-EEEE-4AAA-9EF7-95503ED27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Partager un écran ou partager une fenêtre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B8ECFF5-69CA-48E3-A54C-1CC74166C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04" y="1081120"/>
            <a:ext cx="2410264" cy="27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25046A6-3D34-4CE5-B8F9-295F2EA3271D}"/>
              </a:ext>
            </a:extLst>
          </p:cNvPr>
          <p:cNvSpPr/>
          <p:nvPr/>
        </p:nvSpPr>
        <p:spPr>
          <a:xfrm>
            <a:off x="871411" y="2935151"/>
            <a:ext cx="2217229" cy="836749"/>
          </a:xfrm>
          <a:prstGeom prst="roundRect">
            <a:avLst>
              <a:gd name="adj" fmla="val 7143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AE689F5-F0E0-44DB-AA63-A20AB40C5EAC}"/>
              </a:ext>
            </a:extLst>
          </p:cNvPr>
          <p:cNvSpPr txBox="1"/>
          <p:nvPr/>
        </p:nvSpPr>
        <p:spPr>
          <a:xfrm>
            <a:off x="5872480" y="2104154"/>
            <a:ext cx="5923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Set up écran seul et/ou partage d’un seul support 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086CF29-0D7A-4250-91B7-66FD0B11A24A}"/>
              </a:ext>
            </a:extLst>
          </p:cNvPr>
          <p:cNvSpPr txBox="1"/>
          <p:nvPr/>
        </p:nvSpPr>
        <p:spPr>
          <a:xfrm>
            <a:off x="6593840" y="3144444"/>
            <a:ext cx="3007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Partagez une fenêtre</a:t>
            </a:r>
          </a:p>
        </p:txBody>
      </p:sp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id="{99BDAE44-0D36-41B6-ABA4-C49D6C702FB6}"/>
              </a:ext>
            </a:extLst>
          </p:cNvPr>
          <p:cNvCxnSpPr>
            <a:endCxn id="7" idx="1"/>
          </p:cNvCxnSpPr>
          <p:nvPr/>
        </p:nvCxnSpPr>
        <p:spPr>
          <a:xfrm>
            <a:off x="6096000" y="2935151"/>
            <a:ext cx="497840" cy="409348"/>
          </a:xfrm>
          <a:prstGeom prst="bentConnector3">
            <a:avLst>
              <a:gd name="adj1" fmla="val -1020"/>
            </a:avLst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B660ECFE-1603-4EAC-97FE-A4E4A32A2DB0}"/>
              </a:ext>
            </a:extLst>
          </p:cNvPr>
          <p:cNvSpPr txBox="1"/>
          <p:nvPr/>
        </p:nvSpPr>
        <p:spPr>
          <a:xfrm>
            <a:off x="5872480" y="4260673"/>
            <a:ext cx="5923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Set up 2 écrans et/ou plus et partage d’un support et/ou démo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236AD74-0F62-405F-BCD3-82BE8A365608}"/>
              </a:ext>
            </a:extLst>
          </p:cNvPr>
          <p:cNvSpPr txBox="1"/>
          <p:nvPr/>
        </p:nvSpPr>
        <p:spPr>
          <a:xfrm>
            <a:off x="6593839" y="5300963"/>
            <a:ext cx="43655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Partagez votre écran (et gérez vos fenêtres multiples)</a:t>
            </a:r>
          </a:p>
        </p:txBody>
      </p:sp>
      <p:cxnSp>
        <p:nvCxnSpPr>
          <p:cNvPr id="13" name="Connecteur : en angle 12">
            <a:extLst>
              <a:ext uri="{FF2B5EF4-FFF2-40B4-BE49-F238E27FC236}">
                <a16:creationId xmlns:a16="http://schemas.microsoft.com/office/drawing/2014/main" id="{99C1091F-A750-4BFF-A14E-A579EB4FEE1D}"/>
              </a:ext>
            </a:extLst>
          </p:cNvPr>
          <p:cNvCxnSpPr>
            <a:cxnSpLocks/>
            <a:endCxn id="12" idx="1"/>
          </p:cNvCxnSpPr>
          <p:nvPr/>
        </p:nvCxnSpPr>
        <p:spPr>
          <a:xfrm rot="16200000" flipH="1">
            <a:off x="6063301" y="5124368"/>
            <a:ext cx="563238" cy="497837"/>
          </a:xfrm>
          <a:prstGeom prst="bentConnector2">
            <a:avLst/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F32DAF49-6B75-4E60-9290-077CAC32C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1815" y="3544554"/>
            <a:ext cx="3031745" cy="2945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A712FEF-3E92-4CE5-AE01-0BD2B7AA3C9F}"/>
              </a:ext>
            </a:extLst>
          </p:cNvPr>
          <p:cNvSpPr/>
          <p:nvPr/>
        </p:nvSpPr>
        <p:spPr>
          <a:xfrm>
            <a:off x="2600259" y="4042081"/>
            <a:ext cx="2962341" cy="2272406"/>
          </a:xfrm>
          <a:prstGeom prst="roundRect">
            <a:avLst>
              <a:gd name="adj" fmla="val 5047"/>
            </a:avLst>
          </a:prstGeom>
          <a:noFill/>
          <a:ln w="28575"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7285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EDD701-54D3-4632-AD3C-E94EBD7448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La gestion des périphériques</a:t>
            </a:r>
          </a:p>
        </p:txBody>
      </p:sp>
      <p:pic>
        <p:nvPicPr>
          <p:cNvPr id="1026" name="Picture 2" descr="Intérieur ou extérieur ? Est-ce que vous connaissez la différence entre le périphérique intérieur et le périphérique extérieur à Paris ?">
            <a:extLst>
              <a:ext uri="{FF2B5EF4-FFF2-40B4-BE49-F238E27FC236}">
                <a16:creationId xmlns:a16="http://schemas.microsoft.com/office/drawing/2014/main" id="{FFFDCABC-D989-4039-B44D-DB1593722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0630" y="0"/>
            <a:ext cx="102929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1145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F6D661-E3C6-446C-B7E0-464D84091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Gérer les fenêtres multiples avec un seul écran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1A1542C-936D-4A95-A734-E4D313EC735C}"/>
              </a:ext>
            </a:extLst>
          </p:cNvPr>
          <p:cNvSpPr txBox="1"/>
          <p:nvPr/>
        </p:nvSpPr>
        <p:spPr>
          <a:xfrm>
            <a:off x="841900" y="1156994"/>
            <a:ext cx="3740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Maîtrisez les raccourcis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A363F97-CBC0-45F9-9698-CD94205D5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1" y="3070728"/>
            <a:ext cx="3740260" cy="10694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E60B043-6C1B-4A69-81D5-C94D5D7EE76B}"/>
              </a:ext>
            </a:extLst>
          </p:cNvPr>
          <p:cNvSpPr txBox="1"/>
          <p:nvPr/>
        </p:nvSpPr>
        <p:spPr>
          <a:xfrm>
            <a:off x="796800" y="4245752"/>
            <a:ext cx="3007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En laissant </a:t>
            </a:r>
            <a:r>
              <a:rPr lang="fr-FR" sz="2000" b="1" dirty="0"/>
              <a:t>alt</a:t>
            </a:r>
            <a:r>
              <a:rPr lang="fr-FR" sz="2000" dirty="0"/>
              <a:t> enfoncée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F0310DA-01C1-49B2-98EA-47A0DA2A9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160" y="1618659"/>
            <a:ext cx="7371190" cy="496470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3091630-45A0-4F27-B173-E490F74A0896}"/>
              </a:ext>
            </a:extLst>
          </p:cNvPr>
          <p:cNvSpPr txBox="1"/>
          <p:nvPr/>
        </p:nvSpPr>
        <p:spPr>
          <a:xfrm>
            <a:off x="1028936" y="2257234"/>
            <a:ext cx="2543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Afficher toutes les fenêtres ouvertes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DDA5ADE-EAAD-45C7-95EF-6C7116130345}"/>
              </a:ext>
            </a:extLst>
          </p:cNvPr>
          <p:cNvSpPr txBox="1"/>
          <p:nvPr/>
        </p:nvSpPr>
        <p:spPr>
          <a:xfrm>
            <a:off x="1602279" y="1938941"/>
            <a:ext cx="1396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Alt + tab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2591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61C04E3E-97F8-4E70-8DED-6CDC19A95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1" y="274638"/>
            <a:ext cx="10177131" cy="562074"/>
          </a:xfrm>
        </p:spPr>
        <p:txBody>
          <a:bodyPr>
            <a:normAutofit fontScale="90000"/>
          </a:bodyPr>
          <a:lstStyle/>
          <a:p>
            <a:r>
              <a:rPr lang="fr-FR" dirty="0"/>
              <a:t>Gérer les fenêtres multiples avec un seul écran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3A7A34F-8C55-4EBC-8CF7-B93ACCA8A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23" y="3070860"/>
            <a:ext cx="3612198" cy="10401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F7F8BD5-E851-40BB-B0A4-7DC771E4BDD4}"/>
              </a:ext>
            </a:extLst>
          </p:cNvPr>
          <p:cNvSpPr txBox="1"/>
          <p:nvPr/>
        </p:nvSpPr>
        <p:spPr>
          <a:xfrm>
            <a:off x="705360" y="4235592"/>
            <a:ext cx="3007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Aucune touche ne doit rester enfoncée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CF76032-EEE0-4B61-956D-7189CE0E9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497" y="1173746"/>
            <a:ext cx="7375567" cy="3941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EE1C731-7A84-4D0E-AEE7-038F1200C767}"/>
              </a:ext>
            </a:extLst>
          </p:cNvPr>
          <p:cNvSpPr txBox="1"/>
          <p:nvPr/>
        </p:nvSpPr>
        <p:spPr>
          <a:xfrm>
            <a:off x="5277360" y="5396856"/>
            <a:ext cx="6254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Naviguer avec les flèches puis appuyer sur Entrer ou utiliser la souris pour sélectionner la fenêtre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1E05BF4-B8B2-4461-B404-A7B9713F9D20}"/>
              </a:ext>
            </a:extLst>
          </p:cNvPr>
          <p:cNvSpPr txBox="1"/>
          <p:nvPr/>
        </p:nvSpPr>
        <p:spPr>
          <a:xfrm>
            <a:off x="464272" y="2238374"/>
            <a:ext cx="342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Afficher toutes les fenêtres ouvertes + un historique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7192230-D1A5-4A1E-8D9E-A6232685D43B}"/>
              </a:ext>
            </a:extLst>
          </p:cNvPr>
          <p:cNvSpPr txBox="1"/>
          <p:nvPr/>
        </p:nvSpPr>
        <p:spPr>
          <a:xfrm>
            <a:off x="1024952" y="1838264"/>
            <a:ext cx="2303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Windows + tab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6729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66E9EE7C-7CFE-409E-9182-CA360178B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1" y="274638"/>
            <a:ext cx="10177131" cy="562074"/>
          </a:xfrm>
        </p:spPr>
        <p:txBody>
          <a:bodyPr>
            <a:normAutofit fontScale="90000"/>
          </a:bodyPr>
          <a:lstStyle/>
          <a:p>
            <a:r>
              <a:rPr lang="fr-FR" dirty="0"/>
              <a:t>Gérer les fenêtres multiples avec un seul écran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8E03B5-664A-4C73-A4E1-C0D47DD47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23" y="2908301"/>
            <a:ext cx="3505517" cy="11538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E417253-63FE-40F9-B343-A0659B1DE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562" y="836712"/>
            <a:ext cx="5212397" cy="279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6A6208B-6E18-4FB9-BCDE-C22490269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5280" y="3908715"/>
            <a:ext cx="5227624" cy="279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Flèche : droite à entaille 10">
            <a:extLst>
              <a:ext uri="{FF2B5EF4-FFF2-40B4-BE49-F238E27FC236}">
                <a16:creationId xmlns:a16="http://schemas.microsoft.com/office/drawing/2014/main" id="{5A5B58AD-AE8F-4C65-BBA5-E980077A1B3A}"/>
              </a:ext>
            </a:extLst>
          </p:cNvPr>
          <p:cNvSpPr/>
          <p:nvPr/>
        </p:nvSpPr>
        <p:spPr>
          <a:xfrm rot="3372061">
            <a:off x="7903472" y="3237855"/>
            <a:ext cx="1310642" cy="1153874"/>
          </a:xfrm>
          <a:prstGeom prst="notched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3157DB5-7F28-41F7-BEA6-448BBF842141}"/>
              </a:ext>
            </a:extLst>
          </p:cNvPr>
          <p:cNvSpPr txBox="1"/>
          <p:nvPr/>
        </p:nvSpPr>
        <p:spPr>
          <a:xfrm>
            <a:off x="374910" y="4197266"/>
            <a:ext cx="3649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Réduire toutes les fenêtres d’un coup (sans les fermer !)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D31DB02-E450-4DAE-9FB5-C4699977F164}"/>
              </a:ext>
            </a:extLst>
          </p:cNvPr>
          <p:cNvSpPr txBox="1"/>
          <p:nvPr/>
        </p:nvSpPr>
        <p:spPr>
          <a:xfrm>
            <a:off x="1147797" y="2316934"/>
            <a:ext cx="2103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Windows + 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3555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0EEDFBC-582A-4CF6-B5FF-898F1FF36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38" y="2953264"/>
            <a:ext cx="3235506" cy="944973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88E001FD-7FE1-4DFE-B6AD-F58CD9BB6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1" y="274638"/>
            <a:ext cx="10177131" cy="562074"/>
          </a:xfrm>
        </p:spPr>
        <p:txBody>
          <a:bodyPr>
            <a:normAutofit fontScale="90000"/>
          </a:bodyPr>
          <a:lstStyle/>
          <a:p>
            <a:r>
              <a:rPr lang="fr-FR" dirty="0"/>
              <a:t>Gérer les fenêtres multiples avec un seul écran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F1D1346-3440-4A9A-8714-A662DC959A99}"/>
              </a:ext>
            </a:extLst>
          </p:cNvPr>
          <p:cNvSpPr txBox="1"/>
          <p:nvPr/>
        </p:nvSpPr>
        <p:spPr>
          <a:xfrm>
            <a:off x="1507758" y="2543358"/>
            <a:ext cx="1151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alt + f4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CD465F2-4DEF-4064-85FB-DBC343E005E3}"/>
              </a:ext>
            </a:extLst>
          </p:cNvPr>
          <p:cNvSpPr txBox="1"/>
          <p:nvPr/>
        </p:nvSpPr>
        <p:spPr>
          <a:xfrm>
            <a:off x="537840" y="4136306"/>
            <a:ext cx="3091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Ferme la fenêtre active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44C269B-4B08-4ECF-B3C6-FB38772D1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793" y="902026"/>
            <a:ext cx="4607869" cy="2777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7E8A76A-08AD-4F66-812F-9ED923FAAD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2256" y="3744686"/>
            <a:ext cx="4720812" cy="2838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Flèche : droite à entaille 13">
            <a:extLst>
              <a:ext uri="{FF2B5EF4-FFF2-40B4-BE49-F238E27FC236}">
                <a16:creationId xmlns:a16="http://schemas.microsoft.com/office/drawing/2014/main" id="{56FF133F-6FAF-4E72-B0A7-F643BA40093B}"/>
              </a:ext>
            </a:extLst>
          </p:cNvPr>
          <p:cNvSpPr/>
          <p:nvPr/>
        </p:nvSpPr>
        <p:spPr>
          <a:xfrm rot="3372061">
            <a:off x="7835537" y="3135091"/>
            <a:ext cx="1310642" cy="1153874"/>
          </a:xfrm>
          <a:prstGeom prst="notched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0267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anic (PNG)">
            <a:extLst>
              <a:ext uri="{FF2B5EF4-FFF2-40B4-BE49-F238E27FC236}">
                <a16:creationId xmlns:a16="http://schemas.microsoft.com/office/drawing/2014/main" id="{34DE8EED-767F-4177-9ECD-895240053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8"/>
          <a:stretch/>
        </p:blipFill>
        <p:spPr bwMode="auto">
          <a:xfrm>
            <a:off x="3082834" y="4232834"/>
            <a:ext cx="608103" cy="111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anic (PNG)">
            <a:extLst>
              <a:ext uri="{FF2B5EF4-FFF2-40B4-BE49-F238E27FC236}">
                <a16:creationId xmlns:a16="http://schemas.microsoft.com/office/drawing/2014/main" id="{51F30989-BDDE-4E96-9F6E-144BF2348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21"/>
          <a:stretch/>
        </p:blipFill>
        <p:spPr bwMode="auto">
          <a:xfrm>
            <a:off x="4719064" y="4232834"/>
            <a:ext cx="703650" cy="111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anic (PNG)">
            <a:extLst>
              <a:ext uri="{FF2B5EF4-FFF2-40B4-BE49-F238E27FC236}">
                <a16:creationId xmlns:a16="http://schemas.microsoft.com/office/drawing/2014/main" id="{D8DDE2C7-621B-462C-9B97-FB51383BD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0"/>
          <a:stretch/>
        </p:blipFill>
        <p:spPr bwMode="auto">
          <a:xfrm>
            <a:off x="557348" y="1174543"/>
            <a:ext cx="901537" cy="147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anic (PNG)">
            <a:extLst>
              <a:ext uri="{FF2B5EF4-FFF2-40B4-BE49-F238E27FC236}">
                <a16:creationId xmlns:a16="http://schemas.microsoft.com/office/drawing/2014/main" id="{279827BE-0A2B-4147-80AB-3A0ECD888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29"/>
          <a:stretch/>
        </p:blipFill>
        <p:spPr bwMode="auto">
          <a:xfrm>
            <a:off x="2920957" y="1174543"/>
            <a:ext cx="928232" cy="147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F3201DA0-1731-4123-86BA-455F2B97509C}"/>
              </a:ext>
            </a:extLst>
          </p:cNvPr>
          <p:cNvSpPr/>
          <p:nvPr/>
        </p:nvSpPr>
        <p:spPr>
          <a:xfrm>
            <a:off x="3946849" y="2705137"/>
            <a:ext cx="2278769" cy="3145157"/>
          </a:xfrm>
          <a:custGeom>
            <a:avLst/>
            <a:gdLst>
              <a:gd name="connsiteX0" fmla="*/ 1950098 w 2278769"/>
              <a:gd name="connsiteY0" fmla="*/ 3145157 h 3145157"/>
              <a:gd name="connsiteX1" fmla="*/ 2276669 w 2278769"/>
              <a:gd name="connsiteY1" fmla="*/ 1764226 h 3145157"/>
              <a:gd name="connsiteX2" fmla="*/ 1810139 w 2278769"/>
              <a:gd name="connsiteY2" fmla="*/ 196683 h 3145157"/>
              <a:gd name="connsiteX3" fmla="*/ 0 w 2278769"/>
              <a:gd name="connsiteY3" fmla="*/ 75385 h 314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8769" h="3145157">
                <a:moveTo>
                  <a:pt x="1950098" y="3145157"/>
                </a:moveTo>
                <a:cubicBezTo>
                  <a:pt x="2125047" y="2700397"/>
                  <a:pt x="2299996" y="2255638"/>
                  <a:pt x="2276669" y="1764226"/>
                </a:cubicBezTo>
                <a:cubicBezTo>
                  <a:pt x="2253342" y="1272814"/>
                  <a:pt x="2189584" y="478156"/>
                  <a:pt x="1810139" y="196683"/>
                </a:cubicBezTo>
                <a:cubicBezTo>
                  <a:pt x="1430694" y="-84790"/>
                  <a:pt x="715347" y="-4703"/>
                  <a:pt x="0" y="75385"/>
                </a:cubicBezTo>
              </a:path>
            </a:pathLst>
          </a:custGeom>
          <a:noFill/>
          <a:ln w="76200"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075CE31-F463-436B-85AA-C838ACDB9F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5400" dirty="0"/>
              <a:t>Diffuser</a:t>
            </a:r>
            <a:br>
              <a:rPr lang="fr-FR" dirty="0"/>
            </a:br>
            <a:r>
              <a:rPr lang="fr-FR" sz="2400" dirty="0"/>
              <a:t>Set up : deux écrans ou plus</a:t>
            </a:r>
            <a:endParaRPr lang="fr-FR" dirty="0"/>
          </a:p>
        </p:txBody>
      </p:sp>
      <p:pic>
        <p:nvPicPr>
          <p:cNvPr id="5" name="Graphique 4" descr="Écran avec un remplissage uni">
            <a:extLst>
              <a:ext uri="{FF2B5EF4-FFF2-40B4-BE49-F238E27FC236}">
                <a16:creationId xmlns:a16="http://schemas.microsoft.com/office/drawing/2014/main" id="{F2DBEB50-2A03-4476-9778-757070CD0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628" y="14604"/>
            <a:ext cx="4254759" cy="4254759"/>
          </a:xfrm>
          <a:prstGeom prst="rect">
            <a:avLst/>
          </a:prstGeom>
        </p:spPr>
      </p:pic>
      <p:pic>
        <p:nvPicPr>
          <p:cNvPr id="7" name="Graphique 6" descr="Ordinateur portable avec un remplissage uni">
            <a:extLst>
              <a:ext uri="{FF2B5EF4-FFF2-40B4-BE49-F238E27FC236}">
                <a16:creationId xmlns:a16="http://schemas.microsoft.com/office/drawing/2014/main" id="{E4C6BD84-34D8-488A-B947-B184182880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89618" y="3223726"/>
            <a:ext cx="3503646" cy="3503646"/>
          </a:xfrm>
          <a:prstGeom prst="rect">
            <a:avLst/>
          </a:prstGeom>
        </p:spPr>
      </p:pic>
      <p:pic>
        <p:nvPicPr>
          <p:cNvPr id="3074" name="Picture 2" descr="Sanic (PNG)">
            <a:extLst>
              <a:ext uri="{FF2B5EF4-FFF2-40B4-BE49-F238E27FC236}">
                <a16:creationId xmlns:a16="http://schemas.microsoft.com/office/drawing/2014/main" id="{A9D59CFD-D9D7-4699-A767-7B076541B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080" y="1174543"/>
            <a:ext cx="1474064" cy="147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anic (PNG)">
            <a:extLst>
              <a:ext uri="{FF2B5EF4-FFF2-40B4-BE49-F238E27FC236}">
                <a16:creationId xmlns:a16="http://schemas.microsoft.com/office/drawing/2014/main" id="{461F13B3-4497-4F36-A785-A0EEFF391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028" y="4262324"/>
            <a:ext cx="1110235" cy="111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9830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BF7A9C-C47D-48C5-A52C-5CA32FD27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Paramètres de gestion des écrans dans Windows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5BC2C0C-394B-4D28-BB9E-BDA44CBDB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26" y="1928841"/>
            <a:ext cx="5698174" cy="4228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BC3E8FC-D335-42DC-8599-A94210D922D8}"/>
              </a:ext>
            </a:extLst>
          </p:cNvPr>
          <p:cNvSpPr txBox="1"/>
          <p:nvPr/>
        </p:nvSpPr>
        <p:spPr>
          <a:xfrm>
            <a:off x="872380" y="1151944"/>
            <a:ext cx="6138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Paramètres Windows &gt; Système &gt; Ecran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81C602-8C03-41F0-B418-D7E9EBDD9654}"/>
              </a:ext>
            </a:extLst>
          </p:cNvPr>
          <p:cNvSpPr/>
          <p:nvPr/>
        </p:nvSpPr>
        <p:spPr>
          <a:xfrm>
            <a:off x="2310845" y="2715898"/>
            <a:ext cx="2677715" cy="1835782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7F7F7F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491D6A6-5046-4ECC-B291-8AA942A44222}"/>
              </a:ext>
            </a:extLst>
          </p:cNvPr>
          <p:cNvSpPr txBox="1"/>
          <p:nvPr/>
        </p:nvSpPr>
        <p:spPr>
          <a:xfrm>
            <a:off x="7274560" y="1728786"/>
            <a:ext cx="3779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Avec un écran supplémentaire</a:t>
            </a:r>
          </a:p>
        </p:txBody>
      </p:sp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id="{613ADBE8-E237-43F3-B3E9-A469FABE3B3E}"/>
              </a:ext>
            </a:extLst>
          </p:cNvPr>
          <p:cNvCxnSpPr>
            <a:cxnSpLocks/>
            <a:stCxn id="7" idx="1"/>
            <a:endCxn id="6" idx="3"/>
          </p:cNvCxnSpPr>
          <p:nvPr/>
        </p:nvCxnSpPr>
        <p:spPr>
          <a:xfrm rot="10800000" flipV="1">
            <a:off x="4988560" y="1928841"/>
            <a:ext cx="2286000" cy="1704948"/>
          </a:xfrm>
          <a:prstGeom prst="bentConnector3">
            <a:avLst>
              <a:gd name="adj1" fmla="val 62444"/>
            </a:avLst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8D016E5B-2BEF-4380-9EDE-2F2307A64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610" y="3508926"/>
            <a:ext cx="4355297" cy="2575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4BF22360-C109-4217-9ED4-6CF7A6F42B5F}"/>
              </a:ext>
            </a:extLst>
          </p:cNvPr>
          <p:cNvSpPr txBox="1"/>
          <p:nvPr/>
        </p:nvSpPr>
        <p:spPr>
          <a:xfrm>
            <a:off x="6842610" y="2419144"/>
            <a:ext cx="4211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Si vous avez branché un écran supplémentaire et que rien ne se passe, scrollez jusqu’ici &gt; </a:t>
            </a:r>
            <a:r>
              <a:rPr lang="fr-FR" sz="2000" b="1" dirty="0"/>
              <a:t>Détecter</a:t>
            </a:r>
          </a:p>
        </p:txBody>
      </p:sp>
      <p:cxnSp>
        <p:nvCxnSpPr>
          <p:cNvPr id="22" name="Connecteur : en angle 21">
            <a:extLst>
              <a:ext uri="{FF2B5EF4-FFF2-40B4-BE49-F238E27FC236}">
                <a16:creationId xmlns:a16="http://schemas.microsoft.com/office/drawing/2014/main" id="{4C4CAB01-9A6F-43B4-B66D-A4AF1405E776}"/>
              </a:ext>
            </a:extLst>
          </p:cNvPr>
          <p:cNvCxnSpPr>
            <a:cxnSpLocks/>
            <a:stCxn id="21" idx="3"/>
          </p:cNvCxnSpPr>
          <p:nvPr/>
        </p:nvCxnSpPr>
        <p:spPr>
          <a:xfrm flipH="1">
            <a:off x="8021170" y="2926976"/>
            <a:ext cx="3032910" cy="1942560"/>
          </a:xfrm>
          <a:prstGeom prst="bentConnector3">
            <a:avLst>
              <a:gd name="adj1" fmla="val -7537"/>
            </a:avLst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1F6CFE7B-ECB6-48F8-A165-1500E2757C3B}"/>
              </a:ext>
            </a:extLst>
          </p:cNvPr>
          <p:cNvSpPr txBox="1"/>
          <p:nvPr/>
        </p:nvSpPr>
        <p:spPr>
          <a:xfrm>
            <a:off x="6487160" y="6328199"/>
            <a:ext cx="5354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Toujours rien ? Vérifiez vos branchements.</a:t>
            </a:r>
            <a:endParaRPr lang="fr-FR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6344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BF7A9C-C47D-48C5-A52C-5CA32FD27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Paramètres de gestion des écrans dans Windows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F6CFE7B-ECB6-48F8-A165-1500E2757C3B}"/>
              </a:ext>
            </a:extLst>
          </p:cNvPr>
          <p:cNvSpPr txBox="1"/>
          <p:nvPr/>
        </p:nvSpPr>
        <p:spPr>
          <a:xfrm>
            <a:off x="623391" y="1103056"/>
            <a:ext cx="5354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Toujours rien ? Vérifiez vos branchements.</a:t>
            </a:r>
            <a:endParaRPr lang="fr-FR" sz="2000" b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8DA7AFF-AC06-4D7A-AECF-894908B7BF13}"/>
              </a:ext>
            </a:extLst>
          </p:cNvPr>
          <p:cNvSpPr txBox="1"/>
          <p:nvPr/>
        </p:nvSpPr>
        <p:spPr>
          <a:xfrm>
            <a:off x="5711956" y="1103056"/>
            <a:ext cx="1575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A ce sujet.</a:t>
            </a:r>
            <a:endParaRPr lang="fr-FR" sz="2000" b="1" dirty="0"/>
          </a:p>
        </p:txBody>
      </p:sp>
      <p:pic>
        <p:nvPicPr>
          <p:cNvPr id="2050" name="Picture 2" descr="CSL Câble HDMI 8K 4K 2.1 2.0 1M, 8K@60Hz 4K@120Hz avec DSC, 48 Gbit/s, 3D,  Ethernet Ultra Haute Vitesse, TV Blu-ray PS5 Xbox Series X Switch Noir : ...">
            <a:extLst>
              <a:ext uri="{FF2B5EF4-FFF2-40B4-BE49-F238E27FC236}">
                <a16:creationId xmlns:a16="http://schemas.microsoft.com/office/drawing/2014/main" id="{EE4F2931-097C-4BCD-862C-9A46B1EA4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67" y="2859344"/>
            <a:ext cx="2756263" cy="2756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670A7CC-7611-4A5F-A181-2B93E0B4248E}"/>
              </a:ext>
            </a:extLst>
          </p:cNvPr>
          <p:cNvSpPr txBox="1"/>
          <p:nvPr/>
        </p:nvSpPr>
        <p:spPr>
          <a:xfrm>
            <a:off x="426941" y="1822914"/>
            <a:ext cx="3304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Dans la mesure du possible, conservez à proximité un câble </a:t>
            </a:r>
            <a:r>
              <a:rPr lang="fr-FR" sz="2000" b="1" dirty="0"/>
              <a:t>HDMI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9C0B058-2CA6-4E4E-AF40-5C2FC7218D91}"/>
              </a:ext>
            </a:extLst>
          </p:cNvPr>
          <p:cNvSpPr txBox="1"/>
          <p:nvPr/>
        </p:nvSpPr>
        <p:spPr>
          <a:xfrm>
            <a:off x="298853" y="5886185"/>
            <a:ext cx="3560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Il fonctionne avec la plupart des écrans/projecteurs</a:t>
            </a:r>
          </a:p>
        </p:txBody>
      </p:sp>
      <p:pic>
        <p:nvPicPr>
          <p:cNvPr id="2054" name="Picture 6" descr="Rankie Câble VGA vers VGA de Moniteur, 1,8m : Amazon.fr: Informatique">
            <a:extLst>
              <a:ext uri="{FF2B5EF4-FFF2-40B4-BE49-F238E27FC236}">
                <a16:creationId xmlns:a16="http://schemas.microsoft.com/office/drawing/2014/main" id="{C0515600-E6F9-45B2-B9AE-757B4CEDE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586" y="2998681"/>
            <a:ext cx="2756263" cy="2756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7AF10FB-B3A1-4112-9326-DB9526D35911}"/>
              </a:ext>
            </a:extLst>
          </p:cNvPr>
          <p:cNvSpPr txBox="1"/>
          <p:nvPr/>
        </p:nvSpPr>
        <p:spPr>
          <a:xfrm>
            <a:off x="4890084" y="1851133"/>
            <a:ext cx="6248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Et dans le doute, retenez les noms de ces câbles :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B0BBA42-AB1C-4333-8D74-FBD38F310E1C}"/>
              </a:ext>
            </a:extLst>
          </p:cNvPr>
          <p:cNvSpPr txBox="1"/>
          <p:nvPr/>
        </p:nvSpPr>
        <p:spPr>
          <a:xfrm>
            <a:off x="6019041" y="2475461"/>
            <a:ext cx="961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VGA</a:t>
            </a:r>
          </a:p>
        </p:txBody>
      </p:sp>
      <p:pic>
        <p:nvPicPr>
          <p:cNvPr id="2056" name="Picture 8" descr="IVANKY Câble DisplayPort 144Hz 2m, [Certifié VESA] Supporte 4K@60Hz,  2K@144Hz, 2K@165Hz, avec FreeSync et G-Sync, pour ASUS, Dell, Acer, Carte  ...">
            <a:extLst>
              <a:ext uri="{FF2B5EF4-FFF2-40B4-BE49-F238E27FC236}">
                <a16:creationId xmlns:a16="http://schemas.microsoft.com/office/drawing/2014/main" id="{CE8E8B55-77BE-401A-9C41-DE76615BA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981" y="2998681"/>
            <a:ext cx="2756263" cy="2756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9DC43297-D5D8-4595-9727-6715886E49CA}"/>
              </a:ext>
            </a:extLst>
          </p:cNvPr>
          <p:cNvSpPr txBox="1"/>
          <p:nvPr/>
        </p:nvSpPr>
        <p:spPr>
          <a:xfrm>
            <a:off x="8970687" y="2475461"/>
            <a:ext cx="2160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/>
              <a:t>DisplayPort</a:t>
            </a:r>
            <a:endParaRPr lang="fr-FR" sz="2800" b="1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10AAB3C-E8DF-486C-BD5A-3AEF78B24EF7}"/>
              </a:ext>
            </a:extLst>
          </p:cNvPr>
          <p:cNvSpPr txBox="1"/>
          <p:nvPr/>
        </p:nvSpPr>
        <p:spPr>
          <a:xfrm>
            <a:off x="5615363" y="5840018"/>
            <a:ext cx="1768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Vieux écrans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A612A73-E0A0-4F76-831D-DCAD3859E56C}"/>
              </a:ext>
            </a:extLst>
          </p:cNvPr>
          <p:cNvSpPr txBox="1"/>
          <p:nvPr/>
        </p:nvSpPr>
        <p:spPr>
          <a:xfrm>
            <a:off x="9094313" y="5886185"/>
            <a:ext cx="1913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Ecrans récents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3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145278C-2B8F-4F67-9FBA-6E767B60B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31" y="2054133"/>
            <a:ext cx="3732714" cy="1244238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24E5CE3A-840D-4D44-9F68-105F02B97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1" y="274638"/>
            <a:ext cx="10177131" cy="562074"/>
          </a:xfrm>
        </p:spPr>
        <p:txBody>
          <a:bodyPr>
            <a:normAutofit fontScale="90000"/>
          </a:bodyPr>
          <a:lstStyle/>
          <a:p>
            <a:r>
              <a:rPr lang="fr-FR" dirty="0"/>
              <a:t>Paramètres de gestion des écrans dans Windows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AEF2190-4A66-4E03-A589-055359E6E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795" y="1026110"/>
            <a:ext cx="7250427" cy="3317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phique 10" descr="Flèche : droite avec un remplissage uni">
            <a:extLst>
              <a:ext uri="{FF2B5EF4-FFF2-40B4-BE49-F238E27FC236}">
                <a16:creationId xmlns:a16="http://schemas.microsoft.com/office/drawing/2014/main" id="{E78B4862-2F78-4A27-B5F3-362879E1B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97143" y="1827160"/>
            <a:ext cx="2121078" cy="13541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8CE38A2-52A7-42E9-A0CD-AC8DBDF5C4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8586" y="4677409"/>
            <a:ext cx="1583004" cy="1000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590A496-DA96-41FD-BEDD-CB134A175E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0849" y="4677409"/>
            <a:ext cx="1356047" cy="1000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9C4E868-D788-48F3-B76F-AF432A533E0D}"/>
              </a:ext>
            </a:extLst>
          </p:cNvPr>
          <p:cNvSpPr txBox="1"/>
          <p:nvPr/>
        </p:nvSpPr>
        <p:spPr>
          <a:xfrm>
            <a:off x="668827" y="5875476"/>
            <a:ext cx="3334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Ecran dupliqué = Diffuser sur un écran unique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E84243C-CAEA-484D-A53F-DF47F5D34D42}"/>
              </a:ext>
            </a:extLst>
          </p:cNvPr>
          <p:cNvSpPr txBox="1"/>
          <p:nvPr/>
        </p:nvSpPr>
        <p:spPr>
          <a:xfrm>
            <a:off x="7831686" y="5875476"/>
            <a:ext cx="3334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Ecran étendu = cf. la suite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7882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Sanic (PNG)">
            <a:extLst>
              <a:ext uri="{FF2B5EF4-FFF2-40B4-BE49-F238E27FC236}">
                <a16:creationId xmlns:a16="http://schemas.microsoft.com/office/drawing/2014/main" id="{9F2CDDB2-523E-4506-BD02-F41FD6DEBC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13665" b="48402"/>
          <a:stretch/>
        </p:blipFill>
        <p:spPr bwMode="auto">
          <a:xfrm>
            <a:off x="4609158" y="4685211"/>
            <a:ext cx="1543189" cy="124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4F17B06-F9F6-48AD-9180-C04D26BAF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340" y="919756"/>
            <a:ext cx="5442392" cy="4038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C8DA910C-D324-43A5-B942-338766D1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Paramètres de gestion des écrans dans Windows</a:t>
            </a:r>
          </a:p>
        </p:txBody>
      </p:sp>
      <p:pic>
        <p:nvPicPr>
          <p:cNvPr id="5" name="Graphique 4" descr="Écran avec un remplissage uni">
            <a:extLst>
              <a:ext uri="{FF2B5EF4-FFF2-40B4-BE49-F238E27FC236}">
                <a16:creationId xmlns:a16="http://schemas.microsoft.com/office/drawing/2014/main" id="{19DF99BE-D473-4EFD-AC80-5255C9302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1268" y="1680133"/>
            <a:ext cx="4254759" cy="4254759"/>
          </a:xfrm>
          <a:prstGeom prst="rect">
            <a:avLst/>
          </a:prstGeom>
        </p:spPr>
      </p:pic>
      <p:pic>
        <p:nvPicPr>
          <p:cNvPr id="6" name="Graphique 5" descr="Ordinateur portable avec un remplissage uni">
            <a:extLst>
              <a:ext uri="{FF2B5EF4-FFF2-40B4-BE49-F238E27FC236}">
                <a16:creationId xmlns:a16="http://schemas.microsoft.com/office/drawing/2014/main" id="{1A0ACB87-B3FA-4442-8248-EFD495C944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80903" y="3731726"/>
            <a:ext cx="3503646" cy="35036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01C177-7240-4D06-BE7C-375FC27BF40A}"/>
              </a:ext>
            </a:extLst>
          </p:cNvPr>
          <p:cNvSpPr/>
          <p:nvPr/>
        </p:nvSpPr>
        <p:spPr>
          <a:xfrm>
            <a:off x="4656912" y="5405181"/>
            <a:ext cx="427071" cy="427071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1</a:t>
            </a:r>
            <a:endParaRPr lang="fr-FR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F8C161-884F-4F72-9C45-E3F7835FD360}"/>
              </a:ext>
            </a:extLst>
          </p:cNvPr>
          <p:cNvSpPr/>
          <p:nvPr/>
        </p:nvSpPr>
        <p:spPr>
          <a:xfrm>
            <a:off x="897711" y="3642360"/>
            <a:ext cx="758369" cy="758369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/>
              <a:t>2</a:t>
            </a:r>
            <a:endParaRPr lang="fr-FR" b="1" dirty="0"/>
          </a:p>
        </p:txBody>
      </p:sp>
      <p:cxnSp>
        <p:nvCxnSpPr>
          <p:cNvPr id="10" name="Connecteur : en angle 9">
            <a:extLst>
              <a:ext uri="{FF2B5EF4-FFF2-40B4-BE49-F238E27FC236}">
                <a16:creationId xmlns:a16="http://schemas.microsoft.com/office/drawing/2014/main" id="{86D3C80A-8AC2-44BE-9802-7D7B45AF104D}"/>
              </a:ext>
            </a:extLst>
          </p:cNvPr>
          <p:cNvCxnSpPr>
            <a:cxnSpLocks/>
            <a:stCxn id="11" idx="1"/>
            <a:endCxn id="8" idx="0"/>
          </p:cNvCxnSpPr>
          <p:nvPr/>
        </p:nvCxnSpPr>
        <p:spPr>
          <a:xfrm rot="10800000" flipV="1">
            <a:off x="1276896" y="2540000"/>
            <a:ext cx="7897584" cy="1102360"/>
          </a:xfrm>
          <a:prstGeom prst="bentConnector2">
            <a:avLst/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4532AEE-4F74-4423-AEB1-D5D9575E424C}"/>
              </a:ext>
            </a:extLst>
          </p:cNvPr>
          <p:cNvSpPr/>
          <p:nvPr/>
        </p:nvSpPr>
        <p:spPr>
          <a:xfrm>
            <a:off x="9174480" y="2336800"/>
            <a:ext cx="650240" cy="4064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7F7F7F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6B9A49-C72D-4A26-A9F2-07415E7E50AE}"/>
              </a:ext>
            </a:extLst>
          </p:cNvPr>
          <p:cNvSpPr/>
          <p:nvPr/>
        </p:nvSpPr>
        <p:spPr>
          <a:xfrm>
            <a:off x="9824720" y="2407920"/>
            <a:ext cx="975802" cy="49784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7F7F7F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 : en angle 15">
            <a:extLst>
              <a:ext uri="{FF2B5EF4-FFF2-40B4-BE49-F238E27FC236}">
                <a16:creationId xmlns:a16="http://schemas.microsoft.com/office/drawing/2014/main" id="{0A91831A-B4C9-4BC2-A3B1-E91A9D801F9B}"/>
              </a:ext>
            </a:extLst>
          </p:cNvPr>
          <p:cNvCxnSpPr>
            <a:cxnSpLocks/>
            <a:stCxn id="15" idx="2"/>
            <a:endCxn id="7" idx="0"/>
          </p:cNvCxnSpPr>
          <p:nvPr/>
        </p:nvCxnSpPr>
        <p:spPr>
          <a:xfrm rot="5400000">
            <a:off x="6341825" y="1434384"/>
            <a:ext cx="2499421" cy="5442173"/>
          </a:xfrm>
          <a:prstGeom prst="bentConnector3">
            <a:avLst>
              <a:gd name="adj1" fmla="val 50000"/>
            </a:avLst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6C3683FA-2104-4417-B14C-3F6FD9B21634}"/>
              </a:ext>
            </a:extLst>
          </p:cNvPr>
          <p:cNvSpPr/>
          <p:nvPr/>
        </p:nvSpPr>
        <p:spPr>
          <a:xfrm>
            <a:off x="10465269" y="3180080"/>
            <a:ext cx="449835" cy="1524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7F7F7F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04A3250-ADDD-4257-89F8-0B7C8C4C6F65}"/>
              </a:ext>
            </a:extLst>
          </p:cNvPr>
          <p:cNvSpPr txBox="1"/>
          <p:nvPr/>
        </p:nvSpPr>
        <p:spPr>
          <a:xfrm>
            <a:off x="8241212" y="5405182"/>
            <a:ext cx="377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Vous ne savez pas lequel est lequel : cliquez sur </a:t>
            </a:r>
            <a:r>
              <a:rPr lang="fr-FR" sz="2000" b="1" dirty="0"/>
              <a:t>Identifier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6436C4A-4FDA-4F85-ABA1-CB0C165BBE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2936" y="6113068"/>
            <a:ext cx="1219370" cy="543001"/>
          </a:xfrm>
          <a:prstGeom prst="rect">
            <a:avLst/>
          </a:prstGeom>
        </p:spPr>
      </p:pic>
      <p:cxnSp>
        <p:nvCxnSpPr>
          <p:cNvPr id="23" name="Connecteur : en angle 22">
            <a:extLst>
              <a:ext uri="{FF2B5EF4-FFF2-40B4-BE49-F238E27FC236}">
                <a16:creationId xmlns:a16="http://schemas.microsoft.com/office/drawing/2014/main" id="{0E06917A-C0BF-45E6-BD15-E2A0B348956C}"/>
              </a:ext>
            </a:extLst>
          </p:cNvPr>
          <p:cNvCxnSpPr>
            <a:cxnSpLocks/>
            <a:stCxn id="19" idx="2"/>
            <a:endCxn id="20" idx="0"/>
          </p:cNvCxnSpPr>
          <p:nvPr/>
        </p:nvCxnSpPr>
        <p:spPr>
          <a:xfrm rot="5400000">
            <a:off x="9374229" y="4089224"/>
            <a:ext cx="2072702" cy="559215"/>
          </a:xfrm>
          <a:prstGeom prst="bentConnector3">
            <a:avLst>
              <a:gd name="adj1" fmla="val 50000"/>
            </a:avLst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Sanic (PNG)">
            <a:extLst>
              <a:ext uri="{FF2B5EF4-FFF2-40B4-BE49-F238E27FC236}">
                <a16:creationId xmlns:a16="http://schemas.microsoft.com/office/drawing/2014/main" id="{F4B38320-B386-419A-99B0-335A36616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7" r="43598" b="34578"/>
          <a:stretch/>
        </p:blipFill>
        <p:spPr bwMode="auto">
          <a:xfrm>
            <a:off x="2010262" y="2769327"/>
            <a:ext cx="1798131" cy="175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942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1862B39-438B-44E0-A47D-8EE98BF12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925" y="897811"/>
            <a:ext cx="5270682" cy="3195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re 3">
            <a:extLst>
              <a:ext uri="{FF2B5EF4-FFF2-40B4-BE49-F238E27FC236}">
                <a16:creationId xmlns:a16="http://schemas.microsoft.com/office/drawing/2014/main" id="{653B8B6B-D054-4E76-85E8-1945F3BB8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1" y="274638"/>
            <a:ext cx="10177131" cy="562074"/>
          </a:xfrm>
        </p:spPr>
        <p:txBody>
          <a:bodyPr>
            <a:normAutofit fontScale="90000"/>
          </a:bodyPr>
          <a:lstStyle/>
          <a:p>
            <a:r>
              <a:rPr lang="fr-FR" dirty="0"/>
              <a:t>Paramètres de gestion des écrans dans Windows</a:t>
            </a:r>
          </a:p>
        </p:txBody>
      </p:sp>
      <p:pic>
        <p:nvPicPr>
          <p:cNvPr id="6" name="Graphique 5" descr="Écran avec un remplissage uni">
            <a:extLst>
              <a:ext uri="{FF2B5EF4-FFF2-40B4-BE49-F238E27FC236}">
                <a16:creationId xmlns:a16="http://schemas.microsoft.com/office/drawing/2014/main" id="{D8A7BC9B-C600-4BC4-A995-23C9492FAA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268" y="897813"/>
            <a:ext cx="3084907" cy="3084907"/>
          </a:xfrm>
          <a:prstGeom prst="rect">
            <a:avLst/>
          </a:prstGeom>
        </p:spPr>
      </p:pic>
      <p:pic>
        <p:nvPicPr>
          <p:cNvPr id="7" name="Graphique 6" descr="Ordinateur portable avec un remplissage uni">
            <a:extLst>
              <a:ext uri="{FF2B5EF4-FFF2-40B4-BE49-F238E27FC236}">
                <a16:creationId xmlns:a16="http://schemas.microsoft.com/office/drawing/2014/main" id="{6FC2058F-F033-4183-8BC2-7C8C2E2332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9698" y="1740366"/>
            <a:ext cx="2435394" cy="24353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3D4BA5-0D2E-4AD2-A48D-3BE7F072A7C2}"/>
              </a:ext>
            </a:extLst>
          </p:cNvPr>
          <p:cNvSpPr/>
          <p:nvPr/>
        </p:nvSpPr>
        <p:spPr>
          <a:xfrm>
            <a:off x="3788549" y="2755712"/>
            <a:ext cx="449111" cy="449111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1</a:t>
            </a:r>
            <a:endParaRPr lang="fr-FR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C63BDB-2A9A-415E-925E-81E9E7470B09}"/>
              </a:ext>
            </a:extLst>
          </p:cNvPr>
          <p:cNvSpPr/>
          <p:nvPr/>
        </p:nvSpPr>
        <p:spPr>
          <a:xfrm>
            <a:off x="809158" y="2220686"/>
            <a:ext cx="565331" cy="565331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2</a:t>
            </a:r>
            <a:endParaRPr lang="fr-FR" b="1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7E411FA-4D4D-4F63-9A09-F90B469211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9925" y="4311491"/>
            <a:ext cx="5371196" cy="2271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phique 11" descr="Écran avec un remplissage uni">
            <a:extLst>
              <a:ext uri="{FF2B5EF4-FFF2-40B4-BE49-F238E27FC236}">
                <a16:creationId xmlns:a16="http://schemas.microsoft.com/office/drawing/2014/main" id="{E5786A35-DF29-4769-AFE4-CB5633A70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3074" y="3659366"/>
            <a:ext cx="3084907" cy="3084907"/>
          </a:xfrm>
          <a:prstGeom prst="rect">
            <a:avLst/>
          </a:prstGeom>
        </p:spPr>
      </p:pic>
      <p:pic>
        <p:nvPicPr>
          <p:cNvPr id="13" name="Graphique 12" descr="Ordinateur portable avec un remplissage uni">
            <a:extLst>
              <a:ext uri="{FF2B5EF4-FFF2-40B4-BE49-F238E27FC236}">
                <a16:creationId xmlns:a16="http://schemas.microsoft.com/office/drawing/2014/main" id="{9148CAC8-83C1-4A41-A535-55C964A6A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3312" y="4391292"/>
            <a:ext cx="2435394" cy="24353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2916D0E-8F14-44D9-A066-F5D3017EEBE9}"/>
              </a:ext>
            </a:extLst>
          </p:cNvPr>
          <p:cNvSpPr/>
          <p:nvPr/>
        </p:nvSpPr>
        <p:spPr>
          <a:xfrm>
            <a:off x="1091824" y="5100361"/>
            <a:ext cx="758369" cy="758369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/>
              <a:t>1</a:t>
            </a:r>
            <a:endParaRPr lang="fr-FR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5D18DF-FC4F-4EF0-B27F-EDACCB28B81F}"/>
              </a:ext>
            </a:extLst>
          </p:cNvPr>
          <p:cNvSpPr/>
          <p:nvPr/>
        </p:nvSpPr>
        <p:spPr>
          <a:xfrm>
            <a:off x="4013105" y="4565680"/>
            <a:ext cx="758369" cy="758369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/>
              <a:t>2</a:t>
            </a:r>
            <a:endParaRPr lang="fr-FR" b="1" dirty="0"/>
          </a:p>
        </p:txBody>
      </p:sp>
      <p:pic>
        <p:nvPicPr>
          <p:cNvPr id="16" name="Graphique 15" descr="Curseur avec un remplissage uni">
            <a:extLst>
              <a:ext uri="{FF2B5EF4-FFF2-40B4-BE49-F238E27FC236}">
                <a16:creationId xmlns:a16="http://schemas.microsoft.com/office/drawing/2014/main" id="{DD21B938-056F-4958-A9A4-530698AF6F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27445" y="3086014"/>
            <a:ext cx="469604" cy="469604"/>
          </a:xfrm>
          <a:prstGeom prst="rect">
            <a:avLst/>
          </a:prstGeom>
        </p:spPr>
      </p:pic>
      <p:pic>
        <p:nvPicPr>
          <p:cNvPr id="17" name="Graphique 16" descr="Retour avec un remplissage uni">
            <a:extLst>
              <a:ext uri="{FF2B5EF4-FFF2-40B4-BE49-F238E27FC236}">
                <a16:creationId xmlns:a16="http://schemas.microsoft.com/office/drawing/2014/main" id="{E81EF8B5-9726-4ED4-ABBE-32DDEB71E7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91270" y="2360265"/>
            <a:ext cx="1083835" cy="1083835"/>
          </a:xfrm>
          <a:prstGeom prst="rect">
            <a:avLst/>
          </a:prstGeom>
        </p:spPr>
      </p:pic>
      <p:pic>
        <p:nvPicPr>
          <p:cNvPr id="19" name="Graphique 18" descr="Retour avec un remplissage uni">
            <a:extLst>
              <a:ext uri="{FF2B5EF4-FFF2-40B4-BE49-F238E27FC236}">
                <a16:creationId xmlns:a16="http://schemas.microsoft.com/office/drawing/2014/main" id="{3CB1C515-7B79-413E-A5F5-C74F1475FA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87663" y="4798286"/>
            <a:ext cx="1114111" cy="1114111"/>
          </a:xfrm>
          <a:prstGeom prst="rect">
            <a:avLst/>
          </a:prstGeom>
        </p:spPr>
      </p:pic>
      <p:pic>
        <p:nvPicPr>
          <p:cNvPr id="20" name="Graphique 19" descr="Curseur avec un remplissage uni">
            <a:extLst>
              <a:ext uri="{FF2B5EF4-FFF2-40B4-BE49-F238E27FC236}">
                <a16:creationId xmlns:a16="http://schemas.microsoft.com/office/drawing/2014/main" id="{FDC30A99-A626-40B3-9769-FD18916D8F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70183" y="5543473"/>
            <a:ext cx="469604" cy="469604"/>
          </a:xfrm>
          <a:prstGeom prst="rect">
            <a:avLst/>
          </a:prstGeom>
        </p:spPr>
      </p:pic>
      <p:pic>
        <p:nvPicPr>
          <p:cNvPr id="21" name="Graphique 20" descr="Curseur avec un remplissage uni">
            <a:extLst>
              <a:ext uri="{FF2B5EF4-FFF2-40B4-BE49-F238E27FC236}">
                <a16:creationId xmlns:a16="http://schemas.microsoft.com/office/drawing/2014/main" id="{FA4D8FF1-246D-4432-8ACC-04AA2192D6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83240" y="3032084"/>
            <a:ext cx="469604" cy="469604"/>
          </a:xfrm>
          <a:prstGeom prst="rect">
            <a:avLst/>
          </a:prstGeom>
        </p:spPr>
      </p:pic>
      <p:pic>
        <p:nvPicPr>
          <p:cNvPr id="22" name="Graphique 21" descr="Retour avec un remplissage uni">
            <a:extLst>
              <a:ext uri="{FF2B5EF4-FFF2-40B4-BE49-F238E27FC236}">
                <a16:creationId xmlns:a16="http://schemas.microsoft.com/office/drawing/2014/main" id="{8E3F3D73-9ECE-4948-AD5A-D21EF6688C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639354" y="2032184"/>
            <a:ext cx="1083835" cy="10838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Graphique 22" descr="Retour avec un remplissage uni">
            <a:extLst>
              <a:ext uri="{FF2B5EF4-FFF2-40B4-BE49-F238E27FC236}">
                <a16:creationId xmlns:a16="http://schemas.microsoft.com/office/drawing/2014/main" id="{FFED6763-D4A5-4665-AA2C-6DB65785FCE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254480" y="4526067"/>
            <a:ext cx="1114111" cy="1114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Graphique 23" descr="Curseur avec un remplissage uni">
            <a:extLst>
              <a:ext uri="{FF2B5EF4-FFF2-40B4-BE49-F238E27FC236}">
                <a16:creationId xmlns:a16="http://schemas.microsoft.com/office/drawing/2014/main" id="{EB67631E-534E-4C24-9FBC-5823B80FE1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51087" y="5677595"/>
            <a:ext cx="469604" cy="4696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770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A18EF4-F38D-4B65-B005-EC659FB16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Paramètres son dans Windows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CA3F7DF-5775-4D54-8BE8-88FD490B0B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1" t="988" r="892" b="1945"/>
          <a:stretch/>
        </p:blipFill>
        <p:spPr>
          <a:xfrm>
            <a:off x="1661590" y="1801974"/>
            <a:ext cx="8100731" cy="4479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161FEA6-A2D6-480B-AEDA-69EC73262D23}"/>
              </a:ext>
            </a:extLst>
          </p:cNvPr>
          <p:cNvSpPr txBox="1"/>
          <p:nvPr/>
        </p:nvSpPr>
        <p:spPr>
          <a:xfrm>
            <a:off x="841900" y="1156994"/>
            <a:ext cx="5801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Paramètres Windows &gt; Système &gt; Son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81676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505865D3-62A5-4A9D-85E7-AC48B1F76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1" y="274638"/>
            <a:ext cx="9709329" cy="562074"/>
          </a:xfrm>
        </p:spPr>
        <p:txBody>
          <a:bodyPr>
            <a:normAutofit fontScale="90000"/>
          </a:bodyPr>
          <a:lstStyle/>
          <a:p>
            <a:r>
              <a:rPr lang="fr-FR" dirty="0"/>
              <a:t>Paramètres de gestion des écrans dans Windows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B592CCA-D7D3-49BB-AD2D-E3A260D7D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200" y="1599527"/>
            <a:ext cx="4381152" cy="2655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DB6D9DB-A829-4E0A-85E3-66D5CE61B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991360"/>
            <a:ext cx="5303520" cy="3977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72A2257-F89A-4C10-AC98-A591B3408B90}"/>
              </a:ext>
            </a:extLst>
          </p:cNvPr>
          <p:cNvSpPr txBox="1"/>
          <p:nvPr/>
        </p:nvSpPr>
        <p:spPr>
          <a:xfrm>
            <a:off x="365760" y="987287"/>
            <a:ext cx="1146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Faites en sorte que l’organisation de l’affichage corresponde à votre vrai set up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BC3465D-9D3D-4A96-8D2C-AF30B598F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9200" y="4573209"/>
            <a:ext cx="4381152" cy="1853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D93B5D-3024-46EC-A1EC-914DE9E34D1B}"/>
              </a:ext>
            </a:extLst>
          </p:cNvPr>
          <p:cNvSpPr/>
          <p:nvPr/>
        </p:nvSpPr>
        <p:spPr>
          <a:xfrm>
            <a:off x="3509810" y="3149620"/>
            <a:ext cx="564256" cy="558759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/>
              <a:t>1</a:t>
            </a:r>
            <a:endParaRPr lang="fr-FR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0BAB76-4957-4E48-A52A-312FF485E30D}"/>
              </a:ext>
            </a:extLst>
          </p:cNvPr>
          <p:cNvSpPr/>
          <p:nvPr/>
        </p:nvSpPr>
        <p:spPr>
          <a:xfrm>
            <a:off x="1950626" y="2648128"/>
            <a:ext cx="564256" cy="55876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/>
              <a:t>2</a:t>
            </a:r>
            <a:endParaRPr lang="fr-FR" b="1" dirty="0"/>
          </a:p>
        </p:txBody>
      </p:sp>
      <p:cxnSp>
        <p:nvCxnSpPr>
          <p:cNvPr id="12" name="Connecteur : en angle 11">
            <a:extLst>
              <a:ext uri="{FF2B5EF4-FFF2-40B4-BE49-F238E27FC236}">
                <a16:creationId xmlns:a16="http://schemas.microsoft.com/office/drawing/2014/main" id="{35EA6C86-B978-4084-BFD2-C89DA5318FF5}"/>
              </a:ext>
            </a:extLst>
          </p:cNvPr>
          <p:cNvCxnSpPr>
            <a:stCxn id="6" idx="3"/>
            <a:endCxn id="4" idx="1"/>
          </p:cNvCxnSpPr>
          <p:nvPr/>
        </p:nvCxnSpPr>
        <p:spPr>
          <a:xfrm flipV="1">
            <a:off x="5506720" y="2927508"/>
            <a:ext cx="2062480" cy="1052672"/>
          </a:xfrm>
          <a:prstGeom prst="bentConnector3">
            <a:avLst/>
          </a:prstGeom>
          <a:ln w="7620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 : en angle 12">
            <a:extLst>
              <a:ext uri="{FF2B5EF4-FFF2-40B4-BE49-F238E27FC236}">
                <a16:creationId xmlns:a16="http://schemas.microsoft.com/office/drawing/2014/main" id="{4E4EEFF9-9C84-4C74-A647-6FA7078DBFF2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5506720" y="3980180"/>
            <a:ext cx="2062480" cy="1519584"/>
          </a:xfrm>
          <a:prstGeom prst="bentConnector3">
            <a:avLst/>
          </a:prstGeom>
          <a:ln w="7620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E3F7FA24-9004-44AD-874B-B9F93B0F9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8771" y="1451249"/>
            <a:ext cx="1000857" cy="94992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BA1FFA8-63CE-4BCA-8FA7-F2F6ED95E9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8771" y="5794115"/>
            <a:ext cx="1000857" cy="949923"/>
          </a:xfrm>
          <a:prstGeom prst="rect">
            <a:avLst/>
          </a:prstGeom>
        </p:spPr>
      </p:pic>
      <p:pic>
        <p:nvPicPr>
          <p:cNvPr id="14" name="Graphique 13" descr="Curseur avec un remplissage uni">
            <a:extLst>
              <a:ext uri="{FF2B5EF4-FFF2-40B4-BE49-F238E27FC236}">
                <a16:creationId xmlns:a16="http://schemas.microsoft.com/office/drawing/2014/main" id="{0A4339B0-503D-400C-B468-78E5E102D1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18757" y="3899256"/>
            <a:ext cx="469604" cy="469604"/>
          </a:xfrm>
          <a:prstGeom prst="rect">
            <a:avLst/>
          </a:prstGeom>
        </p:spPr>
      </p:pic>
      <p:pic>
        <p:nvPicPr>
          <p:cNvPr id="15" name="Graphique 14" descr="Retour avec un remplissage uni">
            <a:extLst>
              <a:ext uri="{FF2B5EF4-FFF2-40B4-BE49-F238E27FC236}">
                <a16:creationId xmlns:a16="http://schemas.microsoft.com/office/drawing/2014/main" id="{ECFB7A95-49EF-469F-9B94-4EACD748C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83078" y="3050223"/>
            <a:ext cx="1083835" cy="10838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Graphique 19" descr="Curseur avec un remplissage uni">
            <a:extLst>
              <a:ext uri="{FF2B5EF4-FFF2-40B4-BE49-F238E27FC236}">
                <a16:creationId xmlns:a16="http://schemas.microsoft.com/office/drawing/2014/main" id="{C0E06A19-EF18-4462-91C4-4FABD29A7D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05299" y="3425554"/>
            <a:ext cx="469604" cy="469604"/>
          </a:xfrm>
          <a:prstGeom prst="rect">
            <a:avLst/>
          </a:prstGeom>
        </p:spPr>
      </p:pic>
      <p:pic>
        <p:nvPicPr>
          <p:cNvPr id="21" name="Graphique 20" descr="Retour avec un remplissage uni">
            <a:extLst>
              <a:ext uri="{FF2B5EF4-FFF2-40B4-BE49-F238E27FC236}">
                <a16:creationId xmlns:a16="http://schemas.microsoft.com/office/drawing/2014/main" id="{B0F23EAD-4C63-4023-A1E6-93B1ACE91E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069620" y="2576521"/>
            <a:ext cx="1083835" cy="10838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Graphique 21" descr="Curseur avec un remplissage uni">
            <a:extLst>
              <a:ext uri="{FF2B5EF4-FFF2-40B4-BE49-F238E27FC236}">
                <a16:creationId xmlns:a16="http://schemas.microsoft.com/office/drawing/2014/main" id="{B1E67553-20AE-4B81-8A64-8C46C9435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05156" y="5499002"/>
            <a:ext cx="469604" cy="469604"/>
          </a:xfrm>
          <a:prstGeom prst="rect">
            <a:avLst/>
          </a:prstGeom>
        </p:spPr>
      </p:pic>
      <p:pic>
        <p:nvPicPr>
          <p:cNvPr id="23" name="Graphique 22" descr="Retour avec un remplissage uni">
            <a:extLst>
              <a:ext uri="{FF2B5EF4-FFF2-40B4-BE49-F238E27FC236}">
                <a16:creationId xmlns:a16="http://schemas.microsoft.com/office/drawing/2014/main" id="{1DDAAAAB-E544-49B8-8E05-64B6EAE499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27242" y="4905660"/>
            <a:ext cx="828144" cy="8281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Graphique 23" descr="Retour avec un remplissage uni">
            <a:extLst>
              <a:ext uri="{FF2B5EF4-FFF2-40B4-BE49-F238E27FC236}">
                <a16:creationId xmlns:a16="http://schemas.microsoft.com/office/drawing/2014/main" id="{B738004E-6A92-4396-B32A-7DC84C1DC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69628" y="4864422"/>
            <a:ext cx="782517" cy="7825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52658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9C51419-FDCD-4B69-90AE-7AEAECE20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630" y="1040166"/>
            <a:ext cx="4592849" cy="2983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72755AF-8538-4CA5-9EDF-EDCE77247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630" y="4250179"/>
            <a:ext cx="4364568" cy="2078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942787A-5E1B-4950-A339-FA10C1E05B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37"/>
          <a:stretch/>
        </p:blipFill>
        <p:spPr>
          <a:xfrm>
            <a:off x="311117" y="2159726"/>
            <a:ext cx="5083392" cy="2899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id="{E1F72BE3-8CC2-48C8-81E0-168F64752C68}"/>
              </a:ext>
            </a:extLst>
          </p:cNvPr>
          <p:cNvCxnSpPr>
            <a:cxnSpLocks/>
            <a:stCxn id="8" idx="3"/>
            <a:endCxn id="4" idx="1"/>
          </p:cNvCxnSpPr>
          <p:nvPr/>
        </p:nvCxnSpPr>
        <p:spPr>
          <a:xfrm flipV="1">
            <a:off x="5394509" y="2532061"/>
            <a:ext cx="1371121" cy="1077642"/>
          </a:xfrm>
          <a:prstGeom prst="bentConnector3">
            <a:avLst/>
          </a:prstGeom>
          <a:ln w="7620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 : en angle 9">
            <a:extLst>
              <a:ext uri="{FF2B5EF4-FFF2-40B4-BE49-F238E27FC236}">
                <a16:creationId xmlns:a16="http://schemas.microsoft.com/office/drawing/2014/main" id="{4D82BDF7-E62B-4418-9472-0EF29770823F}"/>
              </a:ext>
            </a:extLst>
          </p:cNvPr>
          <p:cNvCxnSpPr>
            <a:cxnSpLocks/>
            <a:stCxn id="8" idx="3"/>
            <a:endCxn id="6" idx="1"/>
          </p:cNvCxnSpPr>
          <p:nvPr/>
        </p:nvCxnSpPr>
        <p:spPr>
          <a:xfrm>
            <a:off x="5394509" y="3609703"/>
            <a:ext cx="1371121" cy="1679835"/>
          </a:xfrm>
          <a:prstGeom prst="bentConnector3">
            <a:avLst/>
          </a:prstGeom>
          <a:ln w="7620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BDDF0C74-1BF3-416E-B67C-C31FD55520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375" y="798502"/>
            <a:ext cx="1000857" cy="9499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A5E621D-F0A6-4347-ADA9-1632C047F9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3376" y="5753044"/>
            <a:ext cx="1000857" cy="949923"/>
          </a:xfrm>
          <a:prstGeom prst="rect">
            <a:avLst/>
          </a:prstGeom>
        </p:spPr>
      </p:pic>
      <p:sp>
        <p:nvSpPr>
          <p:cNvPr id="13" name="Titre 3">
            <a:extLst>
              <a:ext uri="{FF2B5EF4-FFF2-40B4-BE49-F238E27FC236}">
                <a16:creationId xmlns:a16="http://schemas.microsoft.com/office/drawing/2014/main" id="{D9CB35D1-A239-4505-B44A-F6C6D6C4E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1" y="274638"/>
            <a:ext cx="10177131" cy="562074"/>
          </a:xfrm>
        </p:spPr>
        <p:txBody>
          <a:bodyPr>
            <a:normAutofit fontScale="90000"/>
          </a:bodyPr>
          <a:lstStyle/>
          <a:p>
            <a:r>
              <a:rPr lang="fr-FR" dirty="0"/>
              <a:t>Paramètres de gestion des écrans dans Windows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B56D25-38C1-49D0-8A8A-BD08BE3552B7}"/>
              </a:ext>
            </a:extLst>
          </p:cNvPr>
          <p:cNvSpPr/>
          <p:nvPr/>
        </p:nvSpPr>
        <p:spPr>
          <a:xfrm>
            <a:off x="4432919" y="2927508"/>
            <a:ext cx="564256" cy="558759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/>
              <a:t>1</a:t>
            </a:r>
            <a:endParaRPr lang="fr-FR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9071973-9E74-4C2D-AEC3-5B9EE17F0EC7}"/>
              </a:ext>
            </a:extLst>
          </p:cNvPr>
          <p:cNvSpPr/>
          <p:nvPr/>
        </p:nvSpPr>
        <p:spPr>
          <a:xfrm>
            <a:off x="3471329" y="2401172"/>
            <a:ext cx="564256" cy="55876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/>
              <a:t>2</a:t>
            </a:r>
            <a:endParaRPr lang="fr-FR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797153-61B6-4137-B917-509DA422204E}"/>
              </a:ext>
            </a:extLst>
          </p:cNvPr>
          <p:cNvSpPr/>
          <p:nvPr/>
        </p:nvSpPr>
        <p:spPr>
          <a:xfrm>
            <a:off x="383405" y="2345289"/>
            <a:ext cx="564256" cy="55876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/>
              <a:t>3</a:t>
            </a:r>
            <a:endParaRPr lang="fr-FR" b="1" dirty="0"/>
          </a:p>
        </p:txBody>
      </p:sp>
      <p:pic>
        <p:nvPicPr>
          <p:cNvPr id="25" name="Graphique 24" descr="Curseur avec un remplissage uni">
            <a:extLst>
              <a:ext uri="{FF2B5EF4-FFF2-40B4-BE49-F238E27FC236}">
                <a16:creationId xmlns:a16="http://schemas.microsoft.com/office/drawing/2014/main" id="{B4902D93-F9C9-4B41-950E-D708AEA70A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07721" y="3780575"/>
            <a:ext cx="469604" cy="469604"/>
          </a:xfrm>
          <a:prstGeom prst="rect">
            <a:avLst/>
          </a:prstGeom>
        </p:spPr>
      </p:pic>
      <p:pic>
        <p:nvPicPr>
          <p:cNvPr id="26" name="Graphique 25" descr="Retour avec un remplissage uni">
            <a:extLst>
              <a:ext uri="{FF2B5EF4-FFF2-40B4-BE49-F238E27FC236}">
                <a16:creationId xmlns:a16="http://schemas.microsoft.com/office/drawing/2014/main" id="{FCC526BA-2D04-4120-B27D-856C47FEC0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9798">
            <a:off x="3007119" y="2910937"/>
            <a:ext cx="1083835" cy="10838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Graphique 26" descr="Curseur avec un remplissage uni">
            <a:extLst>
              <a:ext uri="{FF2B5EF4-FFF2-40B4-BE49-F238E27FC236}">
                <a16:creationId xmlns:a16="http://schemas.microsoft.com/office/drawing/2014/main" id="{4825226A-B895-4303-B73D-39235C6A7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72429" y="2871005"/>
            <a:ext cx="469604" cy="469604"/>
          </a:xfrm>
          <a:prstGeom prst="rect">
            <a:avLst/>
          </a:prstGeom>
        </p:spPr>
      </p:pic>
      <p:pic>
        <p:nvPicPr>
          <p:cNvPr id="28" name="Graphique 27" descr="Retour avec un remplissage uni">
            <a:extLst>
              <a:ext uri="{FF2B5EF4-FFF2-40B4-BE49-F238E27FC236}">
                <a16:creationId xmlns:a16="http://schemas.microsoft.com/office/drawing/2014/main" id="{04C8EBCF-5A4E-4D88-9903-7A9FDA71B5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453164">
            <a:off x="9396582" y="2214020"/>
            <a:ext cx="821298" cy="8212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Graphique 28" descr="Retour avec un remplissage uni">
            <a:extLst>
              <a:ext uri="{FF2B5EF4-FFF2-40B4-BE49-F238E27FC236}">
                <a16:creationId xmlns:a16="http://schemas.microsoft.com/office/drawing/2014/main" id="{0AFB2450-9341-4F4F-B2F6-33EEF8AEC4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699311">
            <a:off x="1812639" y="2523042"/>
            <a:ext cx="1083835" cy="10838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Graphique 29" descr="Retour avec un remplissage uni">
            <a:extLst>
              <a:ext uri="{FF2B5EF4-FFF2-40B4-BE49-F238E27FC236}">
                <a16:creationId xmlns:a16="http://schemas.microsoft.com/office/drawing/2014/main" id="{F04EBBD1-2384-4857-B57B-2CA5722064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1084356">
            <a:off x="8352105" y="1802500"/>
            <a:ext cx="821298" cy="8212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Graphique 30" descr="Curseur avec un remplissage uni">
            <a:extLst>
              <a:ext uri="{FF2B5EF4-FFF2-40B4-BE49-F238E27FC236}">
                <a16:creationId xmlns:a16="http://schemas.microsoft.com/office/drawing/2014/main" id="{A8362832-32A8-49EA-AB78-0605142C2D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97774" y="5165713"/>
            <a:ext cx="469604" cy="469604"/>
          </a:xfrm>
          <a:prstGeom prst="rect">
            <a:avLst/>
          </a:prstGeom>
        </p:spPr>
      </p:pic>
      <p:pic>
        <p:nvPicPr>
          <p:cNvPr id="32" name="Graphique 31" descr="Retour avec un remplissage uni">
            <a:extLst>
              <a:ext uri="{FF2B5EF4-FFF2-40B4-BE49-F238E27FC236}">
                <a16:creationId xmlns:a16="http://schemas.microsoft.com/office/drawing/2014/main" id="{AD5EDBC1-F100-4FEA-ACD9-9DEA1AD529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1084356">
            <a:off x="6904762" y="4523311"/>
            <a:ext cx="821298" cy="8212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Graphique 32" descr="Retour avec un remplissage uni">
            <a:extLst>
              <a:ext uri="{FF2B5EF4-FFF2-40B4-BE49-F238E27FC236}">
                <a16:creationId xmlns:a16="http://schemas.microsoft.com/office/drawing/2014/main" id="{2D727FCA-2213-4236-9546-F73467488B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1084356">
            <a:off x="10252147" y="4649030"/>
            <a:ext cx="821298" cy="8212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Graphique 33" descr="Retour avec un remplissage uni">
            <a:extLst>
              <a:ext uri="{FF2B5EF4-FFF2-40B4-BE49-F238E27FC236}">
                <a16:creationId xmlns:a16="http://schemas.microsoft.com/office/drawing/2014/main" id="{F3491033-4BA5-4E84-8DB2-421D638807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1084356">
            <a:off x="9003576" y="4533550"/>
            <a:ext cx="821298" cy="8212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73354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A9E16D-FDC0-4797-850F-2E7AAAAD5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gestion des fenêtres multiples avec plusieurs écrans (le cauchemar)</a:t>
            </a:r>
          </a:p>
        </p:txBody>
      </p:sp>
      <p:pic>
        <p:nvPicPr>
          <p:cNvPr id="3" name="Graphique 2" descr="Écran avec un remplissage uni">
            <a:extLst>
              <a:ext uri="{FF2B5EF4-FFF2-40B4-BE49-F238E27FC236}">
                <a16:creationId xmlns:a16="http://schemas.microsoft.com/office/drawing/2014/main" id="{D8C48B11-D4C4-4FA7-9DD9-143965095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1054568"/>
            <a:ext cx="3084907" cy="3084907"/>
          </a:xfrm>
          <a:prstGeom prst="rect">
            <a:avLst/>
          </a:prstGeom>
        </p:spPr>
      </p:pic>
      <p:pic>
        <p:nvPicPr>
          <p:cNvPr id="4" name="Graphique 3" descr="Ordinateur portable avec un remplissage uni">
            <a:extLst>
              <a:ext uri="{FF2B5EF4-FFF2-40B4-BE49-F238E27FC236}">
                <a16:creationId xmlns:a16="http://schemas.microsoft.com/office/drawing/2014/main" id="{06951465-FE0A-4195-8569-16A1F4E9A9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4430" y="1897121"/>
            <a:ext cx="2435394" cy="2435394"/>
          </a:xfrm>
          <a:prstGeom prst="rect">
            <a:avLst/>
          </a:prstGeom>
        </p:spPr>
      </p:pic>
      <p:pic>
        <p:nvPicPr>
          <p:cNvPr id="1026" name="Picture 2" descr="Sanic Monia [Sonic Mania] [Mods]">
            <a:extLst>
              <a:ext uri="{FF2B5EF4-FFF2-40B4-BE49-F238E27FC236}">
                <a16:creationId xmlns:a16="http://schemas.microsoft.com/office/drawing/2014/main" id="{85623171-C2BA-41E8-B986-B0AC1BDCE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347" y="2623148"/>
            <a:ext cx="1269560" cy="7151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21A84B9-C692-4AED-87F6-D04899E25CFA}"/>
              </a:ext>
            </a:extLst>
          </p:cNvPr>
          <p:cNvSpPr txBox="1"/>
          <p:nvPr/>
        </p:nvSpPr>
        <p:spPr>
          <a:xfrm>
            <a:off x="914808" y="2768731"/>
            <a:ext cx="4281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Windows + maj + flèche gauche/droite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9D1C886-F3DF-4F70-B9E5-9F93AA5BF77D}"/>
              </a:ext>
            </a:extLst>
          </p:cNvPr>
          <p:cNvSpPr txBox="1"/>
          <p:nvPr/>
        </p:nvSpPr>
        <p:spPr>
          <a:xfrm>
            <a:off x="957831" y="4167013"/>
            <a:ext cx="4139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Basculer la fenêtre active sur l’autre écran (à droite ou à gauche)</a:t>
            </a:r>
          </a:p>
        </p:txBody>
      </p:sp>
      <p:pic>
        <p:nvPicPr>
          <p:cNvPr id="10" name="Graphique 9" descr="Écran avec un remplissage uni">
            <a:extLst>
              <a:ext uri="{FF2B5EF4-FFF2-40B4-BE49-F238E27FC236}">
                <a16:creationId xmlns:a16="http://schemas.microsoft.com/office/drawing/2014/main" id="{5D7E3EEF-99A1-4D88-B074-5EB75FF48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3551077"/>
            <a:ext cx="3084907" cy="3084907"/>
          </a:xfrm>
          <a:prstGeom prst="rect">
            <a:avLst/>
          </a:prstGeom>
        </p:spPr>
      </p:pic>
      <p:pic>
        <p:nvPicPr>
          <p:cNvPr id="11" name="Graphique 10" descr="Ordinateur portable avec un remplissage uni">
            <a:extLst>
              <a:ext uri="{FF2B5EF4-FFF2-40B4-BE49-F238E27FC236}">
                <a16:creationId xmlns:a16="http://schemas.microsoft.com/office/drawing/2014/main" id="{2D11A2F1-76A0-4144-AF02-26BFBB8243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4430" y="4393630"/>
            <a:ext cx="2435394" cy="2435394"/>
          </a:xfrm>
          <a:prstGeom prst="rect">
            <a:avLst/>
          </a:prstGeom>
        </p:spPr>
      </p:pic>
      <p:pic>
        <p:nvPicPr>
          <p:cNvPr id="13" name="Picture 2" descr="Sanic Monia [Sonic Mania] [Mods]">
            <a:extLst>
              <a:ext uri="{FF2B5EF4-FFF2-40B4-BE49-F238E27FC236}">
                <a16:creationId xmlns:a16="http://schemas.microsoft.com/office/drawing/2014/main" id="{D32A190E-82DD-4B76-A787-DBE90AE30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770" y="4439491"/>
            <a:ext cx="1448664" cy="8160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C9F98E0-AB5A-4FC1-917E-CA408E05ED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052" y="3253300"/>
            <a:ext cx="3893348" cy="786866"/>
          </a:xfrm>
          <a:prstGeom prst="rect">
            <a:avLst/>
          </a:prstGeom>
        </p:spPr>
      </p:pic>
      <p:sp>
        <p:nvSpPr>
          <p:cNvPr id="8" name="Graphique 5" descr="Retour avec un remplissage uni">
            <a:extLst>
              <a:ext uri="{FF2B5EF4-FFF2-40B4-BE49-F238E27FC236}">
                <a16:creationId xmlns:a16="http://schemas.microsoft.com/office/drawing/2014/main" id="{D4ED5F11-B003-4138-B112-2FAF70C2AB23}"/>
              </a:ext>
            </a:extLst>
          </p:cNvPr>
          <p:cNvSpPr/>
          <p:nvPr/>
        </p:nvSpPr>
        <p:spPr>
          <a:xfrm>
            <a:off x="8360051" y="4840434"/>
            <a:ext cx="2029495" cy="680804"/>
          </a:xfrm>
          <a:custGeom>
            <a:avLst/>
            <a:gdLst>
              <a:gd name="connsiteX0" fmla="*/ 0 w 2029495"/>
              <a:gd name="connsiteY0" fmla="*/ 276937 h 680804"/>
              <a:gd name="connsiteX1" fmla="*/ 725544 w 2029495"/>
              <a:gd name="connsiteY1" fmla="*/ 0 h 680804"/>
              <a:gd name="connsiteX2" fmla="*/ 725544 w 2029495"/>
              <a:gd name="connsiteY2" fmla="*/ 161547 h 680804"/>
              <a:gd name="connsiteX3" fmla="*/ 2029495 w 2029495"/>
              <a:gd name="connsiteY3" fmla="*/ 680804 h 680804"/>
              <a:gd name="connsiteX4" fmla="*/ 725544 w 2029495"/>
              <a:gd name="connsiteY4" fmla="*/ 403867 h 680804"/>
              <a:gd name="connsiteX5" fmla="*/ 725544 w 2029495"/>
              <a:gd name="connsiteY5" fmla="*/ 553875 h 680804"/>
              <a:gd name="connsiteX6" fmla="*/ 0 w 2029495"/>
              <a:gd name="connsiteY6" fmla="*/ 276937 h 68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9495" h="680804">
                <a:moveTo>
                  <a:pt x="0" y="276937"/>
                </a:moveTo>
                <a:lnTo>
                  <a:pt x="725544" y="0"/>
                </a:lnTo>
                <a:lnTo>
                  <a:pt x="725544" y="161547"/>
                </a:lnTo>
                <a:cubicBezTo>
                  <a:pt x="1839230" y="166162"/>
                  <a:pt x="2029495" y="680804"/>
                  <a:pt x="2029495" y="680804"/>
                </a:cubicBezTo>
                <a:cubicBezTo>
                  <a:pt x="2029495" y="680804"/>
                  <a:pt x="1615985" y="407329"/>
                  <a:pt x="725544" y="403867"/>
                </a:cubicBezTo>
                <a:lnTo>
                  <a:pt x="725544" y="553875"/>
                </a:lnTo>
                <a:lnTo>
                  <a:pt x="0" y="276937"/>
                </a:lnTo>
                <a:close/>
              </a:path>
            </a:pathLst>
          </a:custGeom>
          <a:gradFill flip="none" rotWithShape="1">
            <a:gsLst>
              <a:gs pos="65000">
                <a:schemeClr val="accent1">
                  <a:lumMod val="0"/>
                  <a:lumOff val="100000"/>
                </a:schemeClr>
              </a:gs>
              <a:gs pos="8400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100000"/>
                </a:schemeClr>
              </a:gs>
            </a:gsLst>
            <a:lin ang="2700000" scaled="1"/>
            <a:tileRect/>
          </a:gradFill>
          <a:ln w="2530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94054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BFB0C29-ED3A-49E2-8B91-F97BB7703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Gestion du mode diaporama de PowerPoint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AC99490-515A-43F0-B3B9-19D498B7B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777" y="1407443"/>
            <a:ext cx="5503817" cy="2986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AAC2D89-A95B-4490-9DFE-7C0AFBA878EA}"/>
              </a:ext>
            </a:extLst>
          </p:cNvPr>
          <p:cNvSpPr txBox="1"/>
          <p:nvPr/>
        </p:nvSpPr>
        <p:spPr>
          <a:xfrm>
            <a:off x="187960" y="944434"/>
            <a:ext cx="5028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Dans la mesure du possible, évitez cela :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9B73C4-6A7A-4037-ADF3-1B46E2F21E16}"/>
              </a:ext>
            </a:extLst>
          </p:cNvPr>
          <p:cNvSpPr txBox="1"/>
          <p:nvPr/>
        </p:nvSpPr>
        <p:spPr>
          <a:xfrm>
            <a:off x="9399748" y="4660337"/>
            <a:ext cx="1243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Info utile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33AD26-D1B7-49FD-A698-5F5E347450BF}"/>
              </a:ext>
            </a:extLst>
          </p:cNvPr>
          <p:cNvSpPr/>
          <p:nvPr/>
        </p:nvSpPr>
        <p:spPr>
          <a:xfrm>
            <a:off x="5564777" y="1407444"/>
            <a:ext cx="5503817" cy="2867296"/>
          </a:xfrm>
          <a:prstGeom prst="rect">
            <a:avLst/>
          </a:prstGeom>
          <a:solidFill>
            <a:schemeClr val="accent4">
              <a:lumMod val="20000"/>
              <a:lumOff val="80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C79FBF-E630-4F53-A5E8-5DCAB9C9B595}"/>
              </a:ext>
            </a:extLst>
          </p:cNvPr>
          <p:cNvSpPr/>
          <p:nvPr/>
        </p:nvSpPr>
        <p:spPr>
          <a:xfrm>
            <a:off x="6749143" y="1993095"/>
            <a:ext cx="4051379" cy="2281645"/>
          </a:xfrm>
          <a:prstGeom prst="rect">
            <a:avLst/>
          </a:prstGeom>
          <a:solidFill>
            <a:schemeClr val="bg1">
              <a:lumMod val="85000"/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 : en angle 9">
            <a:extLst>
              <a:ext uri="{FF2B5EF4-FFF2-40B4-BE49-F238E27FC236}">
                <a16:creationId xmlns:a16="http://schemas.microsoft.com/office/drawing/2014/main" id="{938DA03C-5D27-4889-A051-A932C6065ED6}"/>
              </a:ext>
            </a:extLst>
          </p:cNvPr>
          <p:cNvCxnSpPr>
            <a:stCxn id="7" idx="1"/>
            <a:endCxn id="6" idx="2"/>
          </p:cNvCxnSpPr>
          <p:nvPr/>
        </p:nvCxnSpPr>
        <p:spPr>
          <a:xfrm rot="10800000">
            <a:off x="8774834" y="4274740"/>
            <a:ext cx="624915" cy="585652"/>
          </a:xfrm>
          <a:prstGeom prst="bentConnector2">
            <a:avLst/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5D9208C3-C12F-431B-B451-A33C9B81D680}"/>
              </a:ext>
            </a:extLst>
          </p:cNvPr>
          <p:cNvSpPr txBox="1"/>
          <p:nvPr/>
        </p:nvSpPr>
        <p:spPr>
          <a:xfrm>
            <a:off x="3870198" y="2008351"/>
            <a:ext cx="1063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Info moins utile</a:t>
            </a:r>
          </a:p>
        </p:txBody>
      </p:sp>
      <p:cxnSp>
        <p:nvCxnSpPr>
          <p:cNvPr id="12" name="Connecteur : en angle 11">
            <a:extLst>
              <a:ext uri="{FF2B5EF4-FFF2-40B4-BE49-F238E27FC236}">
                <a16:creationId xmlns:a16="http://schemas.microsoft.com/office/drawing/2014/main" id="{B76B7F3C-0BB7-4F9D-A129-FA3B624E701C}"/>
              </a:ext>
            </a:extLst>
          </p:cNvPr>
          <p:cNvCxnSpPr>
            <a:cxnSpLocks/>
            <a:stCxn id="11" idx="3"/>
            <a:endCxn id="3" idx="1"/>
          </p:cNvCxnSpPr>
          <p:nvPr/>
        </p:nvCxnSpPr>
        <p:spPr>
          <a:xfrm>
            <a:off x="4933211" y="2516183"/>
            <a:ext cx="631566" cy="384744"/>
          </a:xfrm>
          <a:prstGeom prst="bentConnector3">
            <a:avLst>
              <a:gd name="adj1" fmla="val 50000"/>
            </a:avLst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CBA624A5-FFDE-4072-8D46-065CFE70E017}"/>
              </a:ext>
            </a:extLst>
          </p:cNvPr>
          <p:cNvSpPr txBox="1"/>
          <p:nvPr/>
        </p:nvSpPr>
        <p:spPr>
          <a:xfrm>
            <a:off x="8587811" y="734964"/>
            <a:ext cx="2055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Info moins utile</a:t>
            </a:r>
          </a:p>
        </p:txBody>
      </p:sp>
      <p:cxnSp>
        <p:nvCxnSpPr>
          <p:cNvPr id="17" name="Connecteur : en angle 16">
            <a:extLst>
              <a:ext uri="{FF2B5EF4-FFF2-40B4-BE49-F238E27FC236}">
                <a16:creationId xmlns:a16="http://schemas.microsoft.com/office/drawing/2014/main" id="{F1FDA226-08C5-41D8-998E-E5A2366EB544}"/>
              </a:ext>
            </a:extLst>
          </p:cNvPr>
          <p:cNvCxnSpPr>
            <a:cxnSpLocks/>
            <a:stCxn id="16" idx="1"/>
            <a:endCxn id="8" idx="0"/>
          </p:cNvCxnSpPr>
          <p:nvPr/>
        </p:nvCxnSpPr>
        <p:spPr>
          <a:xfrm rot="10800000" flipV="1">
            <a:off x="8316687" y="935018"/>
            <a:ext cx="271125" cy="472425"/>
          </a:xfrm>
          <a:prstGeom prst="bentConnector2">
            <a:avLst/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EB3AD4A8-D7C2-4E5D-9E8B-214213013F08}"/>
              </a:ext>
            </a:extLst>
          </p:cNvPr>
          <p:cNvSpPr txBox="1"/>
          <p:nvPr/>
        </p:nvSpPr>
        <p:spPr>
          <a:xfrm>
            <a:off x="11068594" y="1520655"/>
            <a:ext cx="11615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Info moins utile</a:t>
            </a:r>
          </a:p>
        </p:txBody>
      </p:sp>
      <p:cxnSp>
        <p:nvCxnSpPr>
          <p:cNvPr id="22" name="Connecteur : en angle 21">
            <a:extLst>
              <a:ext uri="{FF2B5EF4-FFF2-40B4-BE49-F238E27FC236}">
                <a16:creationId xmlns:a16="http://schemas.microsoft.com/office/drawing/2014/main" id="{32715CF3-391D-4CF7-BB1F-7EEF8BD44C19}"/>
              </a:ext>
            </a:extLst>
          </p:cNvPr>
          <p:cNvCxnSpPr>
            <a:cxnSpLocks/>
          </p:cNvCxnSpPr>
          <p:nvPr/>
        </p:nvCxnSpPr>
        <p:spPr>
          <a:xfrm rot="5400000">
            <a:off x="11149991" y="2341709"/>
            <a:ext cx="417989" cy="580781"/>
          </a:xfrm>
          <a:prstGeom prst="bentConnector2">
            <a:avLst/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26A489B3-877E-4267-B5A0-C0753CA23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41" y="3221139"/>
            <a:ext cx="5028473" cy="2718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Graphique 28" descr="Flèche : incurvée dans le sens des aiguilles d’une montre avec un remplissage uni">
            <a:extLst>
              <a:ext uri="{FF2B5EF4-FFF2-40B4-BE49-F238E27FC236}">
                <a16:creationId xmlns:a16="http://schemas.microsoft.com/office/drawing/2014/main" id="{55CD3294-FB11-4DCC-BF7C-097B96B114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998500">
            <a:off x="4707396" y="1039391"/>
            <a:ext cx="1286147" cy="12861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E6BAE762-65D9-4064-9C3B-8A373A9F93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159" y="6271005"/>
            <a:ext cx="5202259" cy="464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4FA0D810-C2C3-4334-BDA3-AAC8B199A294}"/>
              </a:ext>
            </a:extLst>
          </p:cNvPr>
          <p:cNvSpPr txBox="1"/>
          <p:nvPr/>
        </p:nvSpPr>
        <p:spPr>
          <a:xfrm>
            <a:off x="252549" y="6050025"/>
            <a:ext cx="3617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Préférez le « mode lecture »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38CAD1F-F2CF-442C-8EAF-BFD58072A654}"/>
              </a:ext>
            </a:extLst>
          </p:cNvPr>
          <p:cNvSpPr/>
          <p:nvPr/>
        </p:nvSpPr>
        <p:spPr>
          <a:xfrm>
            <a:off x="3169919" y="6450135"/>
            <a:ext cx="435429" cy="297691"/>
          </a:xfrm>
          <a:prstGeom prst="rect">
            <a:avLst/>
          </a:prstGeom>
          <a:noFill/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Graphique 30" descr="Flèche : incurvée dans le sens des aiguilles d’une montre avec un remplissage uni">
            <a:extLst>
              <a:ext uri="{FF2B5EF4-FFF2-40B4-BE49-F238E27FC236}">
                <a16:creationId xmlns:a16="http://schemas.microsoft.com/office/drawing/2014/main" id="{DE14DB82-E8C4-4367-B098-7F926C6630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078695">
            <a:off x="3430808" y="5218201"/>
            <a:ext cx="1286147" cy="12861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11341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D0EF6076-75E8-4B72-A929-E1B5BF05A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1" y="274638"/>
            <a:ext cx="10177131" cy="562074"/>
          </a:xfrm>
        </p:spPr>
        <p:txBody>
          <a:bodyPr>
            <a:normAutofit fontScale="90000"/>
          </a:bodyPr>
          <a:lstStyle/>
          <a:p>
            <a:r>
              <a:rPr lang="fr-FR" dirty="0"/>
              <a:t>Gestion du mode diaporama de PowerPoint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CDE9CE4-A0D0-47C8-B254-F9B3FBE6C05F}"/>
              </a:ext>
            </a:extLst>
          </p:cNvPr>
          <p:cNvSpPr txBox="1"/>
          <p:nvPr/>
        </p:nvSpPr>
        <p:spPr>
          <a:xfrm>
            <a:off x="623391" y="1075062"/>
            <a:ext cx="1994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Et, dans l’idéal :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20EC6CC-E47A-40BD-9E2F-94B327100334}"/>
              </a:ext>
            </a:extLst>
          </p:cNvPr>
          <p:cNvGrpSpPr/>
          <p:nvPr/>
        </p:nvGrpSpPr>
        <p:grpSpPr>
          <a:xfrm>
            <a:off x="0" y="871617"/>
            <a:ext cx="6130836" cy="5711745"/>
            <a:chOff x="-34835" y="665277"/>
            <a:chExt cx="6130836" cy="5711745"/>
          </a:xfrm>
        </p:grpSpPr>
        <p:pic>
          <p:nvPicPr>
            <p:cNvPr id="9" name="Graphique 8" descr="Écran avec un remplissage uni">
              <a:extLst>
                <a:ext uri="{FF2B5EF4-FFF2-40B4-BE49-F238E27FC236}">
                  <a16:creationId xmlns:a16="http://schemas.microsoft.com/office/drawing/2014/main" id="{3B84AA46-7AA0-4C2D-9E84-621282123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34835" y="665277"/>
              <a:ext cx="6130836" cy="5711745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908101C-F72D-4BCA-A615-1A2452F6A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0515" y="1853111"/>
              <a:ext cx="4390025" cy="2740024"/>
            </a:xfrm>
            <a:prstGeom prst="rect">
              <a:avLst/>
            </a:prstGeom>
          </p:spPr>
        </p:pic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30B2AE8-46F3-4C9B-8365-4F2FF7768981}"/>
              </a:ext>
            </a:extLst>
          </p:cNvPr>
          <p:cNvGrpSpPr/>
          <p:nvPr/>
        </p:nvGrpSpPr>
        <p:grpSpPr>
          <a:xfrm>
            <a:off x="5967782" y="1678372"/>
            <a:ext cx="6212115" cy="5711745"/>
            <a:chOff x="5602514" y="871617"/>
            <a:chExt cx="6212115" cy="5711745"/>
          </a:xfrm>
        </p:grpSpPr>
        <p:pic>
          <p:nvPicPr>
            <p:cNvPr id="10" name="Graphique 9" descr="Ordinateur portable avec un remplissage uni">
              <a:extLst>
                <a:ext uri="{FF2B5EF4-FFF2-40B4-BE49-F238E27FC236}">
                  <a16:creationId xmlns:a16="http://schemas.microsoft.com/office/drawing/2014/main" id="{29A56AEA-9A2D-42C2-956E-B840D581C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02514" y="871617"/>
              <a:ext cx="6212115" cy="5711745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DC621C9-0A53-43ED-B5FF-891C49F46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85999" y="2401322"/>
              <a:ext cx="3735127" cy="2101009"/>
            </a:xfrm>
            <a:prstGeom prst="rect">
              <a:avLst/>
            </a:prstGeom>
          </p:spPr>
        </p:pic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0C50E54A-1CFE-4721-929B-46A65AC9024E}"/>
              </a:ext>
            </a:extLst>
          </p:cNvPr>
          <p:cNvSpPr txBox="1"/>
          <p:nvPr/>
        </p:nvSpPr>
        <p:spPr>
          <a:xfrm>
            <a:off x="6972300" y="1413120"/>
            <a:ext cx="4324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Problème récurrent : c’est souvent cet écran qui se retrouve à être diffusé</a:t>
            </a:r>
          </a:p>
        </p:txBody>
      </p:sp>
      <p:pic>
        <p:nvPicPr>
          <p:cNvPr id="15" name="Graphique 14" descr="Flèche : droite avec un remplissage uni">
            <a:extLst>
              <a:ext uri="{FF2B5EF4-FFF2-40B4-BE49-F238E27FC236}">
                <a16:creationId xmlns:a16="http://schemas.microsoft.com/office/drawing/2014/main" id="{15068DA7-B175-425A-A27E-1AA9B1D053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8309218" y="2262187"/>
            <a:ext cx="1419225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1467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D0EF6076-75E8-4B72-A929-E1B5BF05A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1" y="274638"/>
            <a:ext cx="10177131" cy="562074"/>
          </a:xfrm>
        </p:spPr>
        <p:txBody>
          <a:bodyPr>
            <a:normAutofit fontScale="90000"/>
          </a:bodyPr>
          <a:lstStyle/>
          <a:p>
            <a:r>
              <a:rPr lang="fr-FR" dirty="0"/>
              <a:t>Gestion du mode diaporama de PowerPoint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DC621C9-0A53-43ED-B5FF-891C49F46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899" y="1314450"/>
            <a:ext cx="8046155" cy="4525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BD2BF8-9F5C-441C-A30D-7277062D0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761" y="3847996"/>
            <a:ext cx="4134427" cy="1486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phique 13" descr="Flèche : droite avec un remplissage uni">
            <a:extLst>
              <a:ext uri="{FF2B5EF4-FFF2-40B4-BE49-F238E27FC236}">
                <a16:creationId xmlns:a16="http://schemas.microsoft.com/office/drawing/2014/main" id="{A0E8FBA8-4E78-43EA-A37E-9AD7E9055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416226">
            <a:off x="2834167" y="2183618"/>
            <a:ext cx="3567572" cy="1565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5D44F09-E974-49BE-A89B-07F15BD350AD}"/>
              </a:ext>
            </a:extLst>
          </p:cNvPr>
          <p:cNvSpPr txBox="1"/>
          <p:nvPr/>
        </p:nvSpPr>
        <p:spPr>
          <a:xfrm>
            <a:off x="466725" y="2314575"/>
            <a:ext cx="300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première option va inverser les deux écrans</a:t>
            </a:r>
          </a:p>
        </p:txBody>
      </p:sp>
      <p:cxnSp>
        <p:nvCxnSpPr>
          <p:cNvPr id="18" name="Connecteur : en angle 17">
            <a:extLst>
              <a:ext uri="{FF2B5EF4-FFF2-40B4-BE49-F238E27FC236}">
                <a16:creationId xmlns:a16="http://schemas.microsoft.com/office/drawing/2014/main" id="{98A8C13D-C4B9-462B-B49D-CB727D4DF710}"/>
              </a:ext>
            </a:extLst>
          </p:cNvPr>
          <p:cNvCxnSpPr>
            <a:stCxn id="16" idx="2"/>
            <a:endCxn id="5" idx="0"/>
          </p:cNvCxnSpPr>
          <p:nvPr/>
        </p:nvCxnSpPr>
        <p:spPr>
          <a:xfrm rot="16200000" flipH="1">
            <a:off x="2155594" y="2774615"/>
            <a:ext cx="887090" cy="1259671"/>
          </a:xfrm>
          <a:prstGeom prst="bentConnector3">
            <a:avLst/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17531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 descr="Écran avec un remplissage uni">
            <a:extLst>
              <a:ext uri="{FF2B5EF4-FFF2-40B4-BE49-F238E27FC236}">
                <a16:creationId xmlns:a16="http://schemas.microsoft.com/office/drawing/2014/main" id="{3B84AA46-7AA0-4C2D-9E84-621282123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482612"/>
            <a:ext cx="6130836" cy="5295901"/>
          </a:xfrm>
          <a:prstGeom prst="rect">
            <a:avLst/>
          </a:prstGeom>
        </p:spPr>
      </p:pic>
      <p:sp>
        <p:nvSpPr>
          <p:cNvPr id="3" name="Titre 3">
            <a:extLst>
              <a:ext uri="{FF2B5EF4-FFF2-40B4-BE49-F238E27FC236}">
                <a16:creationId xmlns:a16="http://schemas.microsoft.com/office/drawing/2014/main" id="{D0EF6076-75E8-4B72-A929-E1B5BF05A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1" y="274638"/>
            <a:ext cx="10177131" cy="562074"/>
          </a:xfrm>
        </p:spPr>
        <p:txBody>
          <a:bodyPr>
            <a:normAutofit fontScale="90000"/>
          </a:bodyPr>
          <a:lstStyle/>
          <a:p>
            <a:r>
              <a:rPr lang="fr-FR" dirty="0"/>
              <a:t>Gestion du mode diaporama de PowerPoint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908101C-F72D-4BCA-A615-1A2452F6A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501" y="2754362"/>
            <a:ext cx="3695600" cy="2306600"/>
          </a:xfrm>
          <a:prstGeom prst="rect">
            <a:avLst/>
          </a:prstGeom>
        </p:spPr>
      </p:pic>
      <p:pic>
        <p:nvPicPr>
          <p:cNvPr id="10" name="Graphique 9" descr="Ordinateur portable avec un remplissage uni">
            <a:extLst>
              <a:ext uri="{FF2B5EF4-FFF2-40B4-BE49-F238E27FC236}">
                <a16:creationId xmlns:a16="http://schemas.microsoft.com/office/drawing/2014/main" id="{29A56AEA-9A2D-42C2-956E-B840D581C1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84223" y="1163604"/>
            <a:ext cx="6212115" cy="61673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DC621C9-0A53-43ED-B5FF-891C49F465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405" y="2573801"/>
            <a:ext cx="4399632" cy="247479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9453D13-8122-471A-B893-43ACEE4269F4}"/>
              </a:ext>
            </a:extLst>
          </p:cNvPr>
          <p:cNvSpPr txBox="1"/>
          <p:nvPr/>
        </p:nvSpPr>
        <p:spPr>
          <a:xfrm>
            <a:off x="623391" y="1163604"/>
            <a:ext cx="2542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Problème réglé 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3798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A82374-B7BF-4995-AACF-AAC96A101F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Interagir</a:t>
            </a:r>
          </a:p>
        </p:txBody>
      </p:sp>
      <p:pic>
        <p:nvPicPr>
          <p:cNvPr id="9" name="Image 8" descr="Une femme âgée tient une pancarte">
            <a:extLst>
              <a:ext uri="{FF2B5EF4-FFF2-40B4-BE49-F238E27FC236}">
                <a16:creationId xmlns:a16="http://schemas.microsoft.com/office/drawing/2014/main" id="{9D762462-11E0-4C0A-9BE8-CD9CEAE5B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21" y="0"/>
            <a:ext cx="3424277" cy="6858000"/>
          </a:xfrm>
          <a:prstGeom prst="rect">
            <a:avLst/>
          </a:prstGeom>
        </p:spPr>
      </p:pic>
      <p:pic>
        <p:nvPicPr>
          <p:cNvPr id="11" name="Picture 2" descr="The Hypno Toad die-cut 3x4 vinyl decal full color water / weather resistant sticker Futurama image 1">
            <a:extLst>
              <a:ext uri="{FF2B5EF4-FFF2-40B4-BE49-F238E27FC236}">
                <a16:creationId xmlns:a16="http://schemas.microsoft.com/office/drawing/2014/main" id="{90923976-C5E9-48C4-9595-16B365B80D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24"/>
          <a:stretch/>
        </p:blipFill>
        <p:spPr bwMode="auto">
          <a:xfrm rot="292011">
            <a:off x="1512406" y="1280635"/>
            <a:ext cx="3106806" cy="213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95613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EF5159-EB6C-4897-BDF1-E2911073B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Gérer le tchat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C987750-89F4-4EFC-A187-810C018BE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30" y="836712"/>
            <a:ext cx="3351570" cy="2838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3B3548F-A096-482B-87B7-BEC944354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948" y="1311493"/>
            <a:ext cx="3120573" cy="2128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4B5F5B5-E9DD-4485-B10C-4CDCFA910AB7}"/>
              </a:ext>
            </a:extLst>
          </p:cNvPr>
          <p:cNvSpPr txBox="1"/>
          <p:nvPr/>
        </p:nvSpPr>
        <p:spPr>
          <a:xfrm>
            <a:off x="4510174" y="937333"/>
            <a:ext cx="6202673" cy="383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Sur Teams (fenêtre de </a:t>
            </a:r>
            <a:r>
              <a:rPr lang="fr-FR" dirty="0" err="1"/>
              <a:t>visio</a:t>
            </a:r>
            <a:r>
              <a:rPr lang="fr-FR" dirty="0"/>
              <a:t> distincte de l’appli centrale)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2B9A9DC-BA7A-442D-B038-1BBEF28392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134" y="3965713"/>
            <a:ext cx="4038749" cy="2635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81A1839-B262-46E5-AAA9-889DE3CAF7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444" y="3570534"/>
            <a:ext cx="2373708" cy="3085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Connecteur : en angle 15">
            <a:extLst>
              <a:ext uri="{FF2B5EF4-FFF2-40B4-BE49-F238E27FC236}">
                <a16:creationId xmlns:a16="http://schemas.microsoft.com/office/drawing/2014/main" id="{89BC4435-23AF-4A64-8E0C-D3101AE82819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4432663" y="4336869"/>
            <a:ext cx="2234781" cy="776575"/>
          </a:xfrm>
          <a:prstGeom prst="bentConnector3">
            <a:avLst/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63075F6B-4805-445C-B55D-4AF579E496E0}"/>
              </a:ext>
            </a:extLst>
          </p:cNvPr>
          <p:cNvSpPr txBox="1"/>
          <p:nvPr/>
        </p:nvSpPr>
        <p:spPr>
          <a:xfrm>
            <a:off x="9471064" y="4960342"/>
            <a:ext cx="1536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Sur Zoom (fenêtre détachable)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99820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862D50E-5C74-4621-905D-B761B811C46C}"/>
              </a:ext>
            </a:extLst>
          </p:cNvPr>
          <p:cNvSpPr/>
          <p:nvPr/>
        </p:nvSpPr>
        <p:spPr>
          <a:xfrm>
            <a:off x="877465" y="2434184"/>
            <a:ext cx="4429601" cy="274394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D2ABF81-4271-47F5-BF02-ADAA59E5507D}"/>
              </a:ext>
            </a:extLst>
          </p:cNvPr>
          <p:cNvGrpSpPr/>
          <p:nvPr/>
        </p:nvGrpSpPr>
        <p:grpSpPr>
          <a:xfrm>
            <a:off x="1913468" y="2686485"/>
            <a:ext cx="2270110" cy="2239347"/>
            <a:chOff x="1396821" y="0"/>
            <a:chExt cx="3424277" cy="6858000"/>
          </a:xfrm>
        </p:grpSpPr>
        <p:pic>
          <p:nvPicPr>
            <p:cNvPr id="15" name="Image 14" descr="Une femme âgée tient une pancarte">
              <a:extLst>
                <a:ext uri="{FF2B5EF4-FFF2-40B4-BE49-F238E27FC236}">
                  <a16:creationId xmlns:a16="http://schemas.microsoft.com/office/drawing/2014/main" id="{959197AF-4886-420F-B74E-31BADD217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821" y="0"/>
              <a:ext cx="3424277" cy="6858000"/>
            </a:xfrm>
            <a:prstGeom prst="rect">
              <a:avLst/>
            </a:prstGeom>
          </p:spPr>
        </p:pic>
        <p:pic>
          <p:nvPicPr>
            <p:cNvPr id="16" name="Picture 2" descr="The Hypno Toad die-cut 3x4 vinyl decal full color water / weather resistant sticker Futurama image 1">
              <a:extLst>
                <a:ext uri="{FF2B5EF4-FFF2-40B4-BE49-F238E27FC236}">
                  <a16:creationId xmlns:a16="http://schemas.microsoft.com/office/drawing/2014/main" id="{78F52CDF-64E1-4336-9F31-2A58822A93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124"/>
            <a:stretch/>
          </p:blipFill>
          <p:spPr bwMode="auto">
            <a:xfrm rot="292011">
              <a:off x="1512406" y="1280635"/>
              <a:ext cx="3106806" cy="2132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0CD4ADBD-FFCB-414B-855C-6DC7FCD63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Organiser son espace</a:t>
            </a:r>
          </a:p>
        </p:txBody>
      </p:sp>
      <p:pic>
        <p:nvPicPr>
          <p:cNvPr id="3" name="Graphique 2" descr="Écran avec un remplissage uni">
            <a:extLst>
              <a:ext uri="{FF2B5EF4-FFF2-40B4-BE49-F238E27FC236}">
                <a16:creationId xmlns:a16="http://schemas.microsoft.com/office/drawing/2014/main" id="{5C956CD4-5392-4C54-AC32-DB1E598724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1482612"/>
            <a:ext cx="6130836" cy="5295901"/>
          </a:xfrm>
          <a:prstGeom prst="rect">
            <a:avLst/>
          </a:prstGeom>
        </p:spPr>
      </p:pic>
      <p:pic>
        <p:nvPicPr>
          <p:cNvPr id="4" name="Graphique 3" descr="Ordinateur portable avec un remplissage uni">
            <a:extLst>
              <a:ext uri="{FF2B5EF4-FFF2-40B4-BE49-F238E27FC236}">
                <a16:creationId xmlns:a16="http://schemas.microsoft.com/office/drawing/2014/main" id="{F471AF1A-F1FC-41F1-82B9-2366E30C15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84223" y="1163604"/>
            <a:ext cx="6212115" cy="616735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5E1336E-0619-42D6-AC7F-6304BCC27E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0501" y="2754362"/>
            <a:ext cx="3695600" cy="23066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1436171-464D-4F38-ABDF-681A2EBFC1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8188" y="2615392"/>
            <a:ext cx="1280416" cy="1664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E0E7AAA-5527-4666-B98F-1E29CD9E25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1055" y="2652716"/>
            <a:ext cx="1408922" cy="17013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354266C-366C-4246-97B3-8BFEB5833D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97240" y="3280118"/>
            <a:ext cx="2080196" cy="1536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FEF0AAD-04EC-4E8B-8A0F-A21A6F284A3D}"/>
              </a:ext>
            </a:extLst>
          </p:cNvPr>
          <p:cNvSpPr txBox="1"/>
          <p:nvPr/>
        </p:nvSpPr>
        <p:spPr>
          <a:xfrm>
            <a:off x="6540759" y="1546394"/>
            <a:ext cx="3709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Ecran que vous partagez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FA1FCDC-C329-4671-AADA-D808A95C0B25}"/>
              </a:ext>
            </a:extLst>
          </p:cNvPr>
          <p:cNvSpPr txBox="1"/>
          <p:nvPr/>
        </p:nvSpPr>
        <p:spPr>
          <a:xfrm>
            <a:off x="548421" y="1454620"/>
            <a:ext cx="2531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Deuxième écran</a:t>
            </a:r>
          </a:p>
        </p:txBody>
      </p:sp>
      <p:pic>
        <p:nvPicPr>
          <p:cNvPr id="13" name="Graphique 12" descr="Retour avec un remplissage uni">
            <a:extLst>
              <a:ext uri="{FF2B5EF4-FFF2-40B4-BE49-F238E27FC236}">
                <a16:creationId xmlns:a16="http://schemas.microsoft.com/office/drawing/2014/main" id="{B2A100D7-B1B3-4A56-8846-A30DFCD2DF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533833">
            <a:off x="3062516" y="1405756"/>
            <a:ext cx="914400" cy="914400"/>
          </a:xfrm>
          <a:prstGeom prst="rect">
            <a:avLst/>
          </a:prstGeom>
        </p:spPr>
      </p:pic>
      <p:pic>
        <p:nvPicPr>
          <p:cNvPr id="14" name="Graphique 13" descr="Retour avec un remplissage uni">
            <a:extLst>
              <a:ext uri="{FF2B5EF4-FFF2-40B4-BE49-F238E27FC236}">
                <a16:creationId xmlns:a16="http://schemas.microsoft.com/office/drawing/2014/main" id="{84A8B10F-299F-4715-B67E-C564E18C40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4718714">
            <a:off x="10227716" y="1610286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8400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19766C-4DC5-49C1-8A88-D7C452424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Paramètres son dans Windows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89B4274-C2B2-4823-B014-FF6F78541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1" y="1938941"/>
            <a:ext cx="5261036" cy="4331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5327962-BB1A-41D4-AE49-8406CF1C41C1}"/>
              </a:ext>
            </a:extLst>
          </p:cNvPr>
          <p:cNvSpPr txBox="1"/>
          <p:nvPr/>
        </p:nvSpPr>
        <p:spPr>
          <a:xfrm>
            <a:off x="841900" y="1156994"/>
            <a:ext cx="5801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En sortie (haut-parleur)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55C7A27-82AC-450F-8749-998F2A25D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816" y="1379550"/>
            <a:ext cx="4071443" cy="1118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id="{F6469960-11DB-4E7E-8FF8-1419EAFCABF4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3900196" y="1938941"/>
            <a:ext cx="3229620" cy="1009532"/>
          </a:xfrm>
          <a:prstGeom prst="bentConnector3">
            <a:avLst/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63A0E1D3-DE7D-4A46-8E71-B231C9B7B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546" y="3128243"/>
            <a:ext cx="4315252" cy="3253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id="{17C93524-039A-47A7-8E70-B572B2B6C048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2845837" y="4755191"/>
            <a:ext cx="4478709" cy="1328368"/>
          </a:xfrm>
          <a:prstGeom prst="bentConnector3">
            <a:avLst/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74AAA736-A553-45CE-B9B5-A75C921CD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5318" y="5230000"/>
            <a:ext cx="2410408" cy="1263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0" name="Connecteur : en angle 19">
            <a:extLst>
              <a:ext uri="{FF2B5EF4-FFF2-40B4-BE49-F238E27FC236}">
                <a16:creationId xmlns:a16="http://schemas.microsoft.com/office/drawing/2014/main" id="{2D8EA417-98DB-4428-B522-5E86739B4E9E}"/>
              </a:ext>
            </a:extLst>
          </p:cNvPr>
          <p:cNvCxnSpPr>
            <a:cxnSpLocks/>
          </p:cNvCxnSpPr>
          <p:nvPr/>
        </p:nvCxnSpPr>
        <p:spPr>
          <a:xfrm>
            <a:off x="8285584" y="5943600"/>
            <a:ext cx="1399592" cy="305059"/>
          </a:xfrm>
          <a:prstGeom prst="bentConnector3">
            <a:avLst/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467177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258AFA-BE00-4E46-9877-5C4F74FE74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Naviguer dans le navigateur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5AAA0D2-E325-40F6-8067-8E3084774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79405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43694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A1C90D0-E185-4ACD-8A3C-4A0AEFB72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Les raccourcis à connaître hyper important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D195D3CD-7EE3-46E3-9198-D202D2655728}"/>
              </a:ext>
            </a:extLst>
          </p:cNvPr>
          <p:cNvGrpSpPr/>
          <p:nvPr/>
        </p:nvGrpSpPr>
        <p:grpSpPr>
          <a:xfrm>
            <a:off x="513536" y="1041424"/>
            <a:ext cx="10530676" cy="1251857"/>
            <a:chOff x="513536" y="1570880"/>
            <a:chExt cx="10530676" cy="125185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A7B6F72-AE41-4ECE-B8FF-1ECEBFFB8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536" y="1697083"/>
              <a:ext cx="2759121" cy="999450"/>
            </a:xfrm>
            <a:prstGeom prst="rect">
              <a:avLst/>
            </a:prstGeom>
          </p:spPr>
        </p:pic>
        <p:pic>
          <p:nvPicPr>
            <p:cNvPr id="8" name="Graphique 7" descr="Flèche : droite avec un remplissage uni">
              <a:extLst>
                <a:ext uri="{FF2B5EF4-FFF2-40B4-BE49-F238E27FC236}">
                  <a16:creationId xmlns:a16="http://schemas.microsoft.com/office/drawing/2014/main" id="{994F7531-35C0-4889-9A66-B5BFB244B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4393474" y="1570880"/>
              <a:ext cx="2216331" cy="125185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F9B0EC0-E5EC-46D6-B15A-F22E74F9C5E7}"/>
                </a:ext>
              </a:extLst>
            </p:cNvPr>
            <p:cNvSpPr txBox="1"/>
            <p:nvPr/>
          </p:nvSpPr>
          <p:spPr>
            <a:xfrm>
              <a:off x="7759338" y="1904421"/>
              <a:ext cx="328487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b="1" dirty="0"/>
                <a:t>Ouvre un onglet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2CDBC8C-01AF-4A61-8D80-FA5EF1FD144F}"/>
              </a:ext>
            </a:extLst>
          </p:cNvPr>
          <p:cNvGrpSpPr/>
          <p:nvPr/>
        </p:nvGrpSpPr>
        <p:grpSpPr>
          <a:xfrm>
            <a:off x="513536" y="3937088"/>
            <a:ext cx="11426737" cy="1251857"/>
            <a:chOff x="513536" y="2941610"/>
            <a:chExt cx="11426737" cy="125185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EC5D2D91-C153-4C41-98C0-8CBF9BCB8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3536" y="3095276"/>
              <a:ext cx="3046875" cy="942595"/>
            </a:xfrm>
            <a:prstGeom prst="rect">
              <a:avLst/>
            </a:prstGeom>
          </p:spPr>
        </p:pic>
        <p:pic>
          <p:nvPicPr>
            <p:cNvPr id="16" name="Graphique 15" descr="Flèche : droite avec un remplissage uni">
              <a:extLst>
                <a:ext uri="{FF2B5EF4-FFF2-40B4-BE49-F238E27FC236}">
                  <a16:creationId xmlns:a16="http://schemas.microsoft.com/office/drawing/2014/main" id="{BF83BC68-8BED-4326-B77A-F4D1AB9D5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4384765" y="2941610"/>
              <a:ext cx="2216331" cy="125185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3D5B000D-BAFE-4D7B-A134-21E21D301036}"/>
                </a:ext>
              </a:extLst>
            </p:cNvPr>
            <p:cNvSpPr txBox="1"/>
            <p:nvPr/>
          </p:nvSpPr>
          <p:spPr>
            <a:xfrm>
              <a:off x="6914606" y="3274185"/>
              <a:ext cx="50256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/>
                <a:t>Accède à l’onglet suivant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46411D86-49B7-49D8-A824-E0816C9BEFC8}"/>
              </a:ext>
            </a:extLst>
          </p:cNvPr>
          <p:cNvGrpSpPr/>
          <p:nvPr/>
        </p:nvGrpSpPr>
        <p:grpSpPr>
          <a:xfrm>
            <a:off x="513536" y="5384919"/>
            <a:ext cx="10590898" cy="1251857"/>
            <a:chOff x="513536" y="4039072"/>
            <a:chExt cx="10590898" cy="125185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5097462A-4D28-4C4D-BEAF-73AD116BB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3536" y="4193468"/>
              <a:ext cx="4859653" cy="1011535"/>
            </a:xfrm>
            <a:prstGeom prst="rect">
              <a:avLst/>
            </a:prstGeom>
          </p:spPr>
        </p:pic>
        <p:pic>
          <p:nvPicPr>
            <p:cNvPr id="20" name="Graphique 19" descr="Flèche : droite avec un remplissage uni">
              <a:extLst>
                <a:ext uri="{FF2B5EF4-FFF2-40B4-BE49-F238E27FC236}">
                  <a16:creationId xmlns:a16="http://schemas.microsoft.com/office/drawing/2014/main" id="{B2B2E458-539C-4B83-8E3A-C5F5784C2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5492930" y="4039072"/>
              <a:ext cx="2216331" cy="125185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49545DA6-ADCB-4F50-B178-C2197DBF6A5E}"/>
                </a:ext>
              </a:extLst>
            </p:cNvPr>
            <p:cNvSpPr txBox="1"/>
            <p:nvPr/>
          </p:nvSpPr>
          <p:spPr>
            <a:xfrm>
              <a:off x="7699116" y="4105340"/>
              <a:ext cx="34053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/>
                <a:t>Accès à l’onglet précédent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F679C452-C650-45F8-B0E6-6875290FC654}"/>
              </a:ext>
            </a:extLst>
          </p:cNvPr>
          <p:cNvGrpSpPr/>
          <p:nvPr/>
        </p:nvGrpSpPr>
        <p:grpSpPr>
          <a:xfrm>
            <a:off x="513536" y="2489256"/>
            <a:ext cx="11017434" cy="1251857"/>
            <a:chOff x="513536" y="2456871"/>
            <a:chExt cx="11017434" cy="1251857"/>
          </a:xfrm>
        </p:grpSpPr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871A3715-9E0D-498E-8486-DA3ABC4DA004}"/>
                </a:ext>
              </a:extLst>
            </p:cNvPr>
            <p:cNvGrpSpPr/>
            <p:nvPr/>
          </p:nvGrpSpPr>
          <p:grpSpPr>
            <a:xfrm>
              <a:off x="5241693" y="2456871"/>
              <a:ext cx="6289277" cy="1251857"/>
              <a:chOff x="5650996" y="5387270"/>
              <a:chExt cx="6289277" cy="1251857"/>
            </a:xfrm>
          </p:grpSpPr>
          <p:pic>
            <p:nvPicPr>
              <p:cNvPr id="12" name="Graphique 11" descr="Flèche : droite avec un remplissage uni">
                <a:extLst>
                  <a:ext uri="{FF2B5EF4-FFF2-40B4-BE49-F238E27FC236}">
                    <a16:creationId xmlns:a16="http://schemas.microsoft.com/office/drawing/2014/main" id="{DDBA3C9B-9039-419E-B664-D5CC40A57C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10800000">
                <a:off x="5650996" y="5387270"/>
                <a:ext cx="2216331" cy="125185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69128E8B-7CD1-4A92-8F7E-8586AD844A7F}"/>
                  </a:ext>
                </a:extLst>
              </p:cNvPr>
              <p:cNvSpPr txBox="1"/>
              <p:nvPr/>
            </p:nvSpPr>
            <p:spPr>
              <a:xfrm>
                <a:off x="7867327" y="5474590"/>
                <a:ext cx="407294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3200" b="1" dirty="0"/>
                  <a:t>Ouvre une fenêtre en navigation privée</a:t>
                </a:r>
              </a:p>
            </p:txBody>
          </p:sp>
        </p:grp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32AF5E7B-5E21-4372-9904-73924B8F5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3536" y="2589172"/>
              <a:ext cx="4470944" cy="99945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2468567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686313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DC7631A1-29D0-41AB-A6AE-285240FA7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1" y="274638"/>
            <a:ext cx="10177131" cy="562074"/>
          </a:xfrm>
        </p:spPr>
        <p:txBody>
          <a:bodyPr>
            <a:normAutofit fontScale="90000"/>
          </a:bodyPr>
          <a:lstStyle/>
          <a:p>
            <a:r>
              <a:rPr lang="fr-FR" dirty="0"/>
              <a:t>Paramètres son dans Windows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30DD19D-B66E-417F-8772-72CDCA3AFBE9}"/>
              </a:ext>
            </a:extLst>
          </p:cNvPr>
          <p:cNvSpPr txBox="1"/>
          <p:nvPr/>
        </p:nvSpPr>
        <p:spPr>
          <a:xfrm>
            <a:off x="841900" y="1156994"/>
            <a:ext cx="2750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En entrée (micro)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5591071-135D-4AAF-B0AA-0FD2AF838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1" y="2070819"/>
            <a:ext cx="5102986" cy="4059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F5181CB-0762-4CBA-98BC-9DD2EC950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538" y="1627844"/>
            <a:ext cx="6887536" cy="885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Connecteur : en angle 7">
            <a:extLst>
              <a:ext uri="{FF2B5EF4-FFF2-40B4-BE49-F238E27FC236}">
                <a16:creationId xmlns:a16="http://schemas.microsoft.com/office/drawing/2014/main" id="{65F29F13-AAEF-4226-B5A3-D9FADD0EE341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3844212" y="2070819"/>
            <a:ext cx="1187326" cy="998952"/>
          </a:xfrm>
          <a:prstGeom prst="bentConnector3">
            <a:avLst/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1ACAFFFF-C1B3-4C16-A813-EE6A3BBB5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8728" y="3869932"/>
            <a:ext cx="4191702" cy="1994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Connecteur : en angle 12">
            <a:extLst>
              <a:ext uri="{FF2B5EF4-FFF2-40B4-BE49-F238E27FC236}">
                <a16:creationId xmlns:a16="http://schemas.microsoft.com/office/drawing/2014/main" id="{F4B913BB-E87E-476F-B7B3-DCEA121E520E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2830286" y="4866954"/>
            <a:ext cx="4428442" cy="997021"/>
          </a:xfrm>
          <a:prstGeom prst="bentConnector3">
            <a:avLst/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A360C9F3-B353-40F6-8F17-88BEC1736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0545" y="4901616"/>
            <a:ext cx="1638529" cy="1228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8" name="Connecteur : en angle 17">
            <a:extLst>
              <a:ext uri="{FF2B5EF4-FFF2-40B4-BE49-F238E27FC236}">
                <a16:creationId xmlns:a16="http://schemas.microsoft.com/office/drawing/2014/main" id="{E6F80F47-FBD5-4B26-BFD3-158F8BA4C869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8380425" y="4697648"/>
            <a:ext cx="1900120" cy="818416"/>
          </a:xfrm>
          <a:prstGeom prst="bentConnector3">
            <a:avLst/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80166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7F876D-30FB-4355-898B-03451942C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Les paramètres de la caméra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4F3B3DC-7942-4FA0-BC03-02B7A9A5BFA1}"/>
              </a:ext>
            </a:extLst>
          </p:cNvPr>
          <p:cNvSpPr txBox="1"/>
          <p:nvPr/>
        </p:nvSpPr>
        <p:spPr>
          <a:xfrm>
            <a:off x="1140478" y="1017034"/>
            <a:ext cx="9660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configuration de la caméra intégrée n’est pas possible en dehors de la session admin.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2512A71-793C-4B35-B7C7-3CB3A0402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66688"/>
            <a:ext cx="3061314" cy="5061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C1CA9B-3FA4-4376-AB61-6E63D368B85C}"/>
              </a:ext>
            </a:extLst>
          </p:cNvPr>
          <p:cNvSpPr/>
          <p:nvPr/>
        </p:nvSpPr>
        <p:spPr>
          <a:xfrm rot="544261">
            <a:off x="1689279" y="3084846"/>
            <a:ext cx="653143" cy="121298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B702B56-6C63-467C-BEED-01DCA6D27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115" y="1629668"/>
            <a:ext cx="2042835" cy="2808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78BBD2D-6F02-4853-A416-C049D5981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4551" y="2276669"/>
            <a:ext cx="3406156" cy="3662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4D1FE1-4F03-4256-B9BE-F85D8B1409E8}"/>
              </a:ext>
            </a:extLst>
          </p:cNvPr>
          <p:cNvSpPr/>
          <p:nvPr/>
        </p:nvSpPr>
        <p:spPr>
          <a:xfrm>
            <a:off x="4810144" y="2654708"/>
            <a:ext cx="1912775" cy="3990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7DE1D8-320C-4BC7-BFD8-B9AD8F3B0EBA}"/>
              </a:ext>
            </a:extLst>
          </p:cNvPr>
          <p:cNvSpPr/>
          <p:nvPr/>
        </p:nvSpPr>
        <p:spPr>
          <a:xfrm>
            <a:off x="8040829" y="3819772"/>
            <a:ext cx="1912775" cy="3990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8DD1A7-F8C4-4921-9D7B-836165E00919}"/>
              </a:ext>
            </a:extLst>
          </p:cNvPr>
          <p:cNvSpPr/>
          <p:nvPr/>
        </p:nvSpPr>
        <p:spPr>
          <a:xfrm>
            <a:off x="534900" y="4209013"/>
            <a:ext cx="1148901" cy="3990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 : en angle 21">
            <a:extLst>
              <a:ext uri="{FF2B5EF4-FFF2-40B4-BE49-F238E27FC236}">
                <a16:creationId xmlns:a16="http://schemas.microsoft.com/office/drawing/2014/main" id="{5D139B12-78DB-4C83-8E7A-CCB07DAAC055}"/>
              </a:ext>
            </a:extLst>
          </p:cNvPr>
          <p:cNvCxnSpPr>
            <a:cxnSpLocks/>
            <a:stCxn id="16" idx="1"/>
            <a:endCxn id="20" idx="3"/>
          </p:cNvCxnSpPr>
          <p:nvPr/>
        </p:nvCxnSpPr>
        <p:spPr>
          <a:xfrm rot="10800000" flipV="1">
            <a:off x="1683802" y="2854244"/>
            <a:ext cx="3126343" cy="1554305"/>
          </a:xfrm>
          <a:prstGeom prst="bentConnector3">
            <a:avLst>
              <a:gd name="adj1" fmla="val 36162"/>
            </a:avLst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 : en angle 25">
            <a:extLst>
              <a:ext uri="{FF2B5EF4-FFF2-40B4-BE49-F238E27FC236}">
                <a16:creationId xmlns:a16="http://schemas.microsoft.com/office/drawing/2014/main" id="{761733B3-672B-4DB4-8CC6-2FAC6F9E531C}"/>
              </a:ext>
            </a:extLst>
          </p:cNvPr>
          <p:cNvCxnSpPr>
            <a:stCxn id="16" idx="3"/>
            <a:endCxn id="19" idx="1"/>
          </p:cNvCxnSpPr>
          <p:nvPr/>
        </p:nvCxnSpPr>
        <p:spPr>
          <a:xfrm>
            <a:off x="6722919" y="2854245"/>
            <a:ext cx="1317910" cy="1165064"/>
          </a:xfrm>
          <a:prstGeom prst="bentConnector3">
            <a:avLst/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AEF4761A-A67D-4416-A1E2-11446A26C874}"/>
              </a:ext>
            </a:extLst>
          </p:cNvPr>
          <p:cNvSpPr txBox="1"/>
          <p:nvPr/>
        </p:nvSpPr>
        <p:spPr>
          <a:xfrm>
            <a:off x="4324760" y="4766667"/>
            <a:ext cx="3291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Si OBS est installé sur votre PC, vérifiez que l’OBS Virtual Camera n’est pas activée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D67EEDA-B3EB-4548-BC08-6203BBE89C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028" t="10553" r="6924" b="9058"/>
          <a:stretch/>
        </p:blipFill>
        <p:spPr>
          <a:xfrm>
            <a:off x="5349239" y="5689997"/>
            <a:ext cx="1062991" cy="765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0" name="Connecteur : en angle 29">
            <a:extLst>
              <a:ext uri="{FF2B5EF4-FFF2-40B4-BE49-F238E27FC236}">
                <a16:creationId xmlns:a16="http://schemas.microsoft.com/office/drawing/2014/main" id="{CDFAC2A3-9DA3-41F5-B88F-7D80E72C9D12}"/>
              </a:ext>
            </a:extLst>
          </p:cNvPr>
          <p:cNvCxnSpPr>
            <a:cxnSpLocks/>
            <a:stCxn id="27" idx="3"/>
            <a:endCxn id="32" idx="1"/>
          </p:cNvCxnSpPr>
          <p:nvPr/>
        </p:nvCxnSpPr>
        <p:spPr>
          <a:xfrm flipV="1">
            <a:off x="7616239" y="4312151"/>
            <a:ext cx="479371" cy="916181"/>
          </a:xfrm>
          <a:prstGeom prst="bentConnector3">
            <a:avLst>
              <a:gd name="adj1" fmla="val 50000"/>
            </a:avLst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931D02E2-E84B-4BF8-8847-416EB8883085}"/>
              </a:ext>
            </a:extLst>
          </p:cNvPr>
          <p:cNvSpPr/>
          <p:nvPr/>
        </p:nvSpPr>
        <p:spPr>
          <a:xfrm>
            <a:off x="8095610" y="4112614"/>
            <a:ext cx="1912775" cy="3990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4" name="Connecteur : en angle 33">
            <a:extLst>
              <a:ext uri="{FF2B5EF4-FFF2-40B4-BE49-F238E27FC236}">
                <a16:creationId xmlns:a16="http://schemas.microsoft.com/office/drawing/2014/main" id="{D1574365-E37A-46D7-9B38-3BED690925BA}"/>
              </a:ext>
            </a:extLst>
          </p:cNvPr>
          <p:cNvCxnSpPr>
            <a:cxnSpLocks/>
            <a:stCxn id="27" idx="1"/>
            <a:endCxn id="37" idx="3"/>
          </p:cNvCxnSpPr>
          <p:nvPr/>
        </p:nvCxnSpPr>
        <p:spPr>
          <a:xfrm rot="10800000">
            <a:off x="1897224" y="4682052"/>
            <a:ext cx="2427536" cy="546280"/>
          </a:xfrm>
          <a:prstGeom prst="bentConnector3">
            <a:avLst>
              <a:gd name="adj1" fmla="val 50000"/>
            </a:avLst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2450749B-2F95-4C38-A022-D9B50D0B713B}"/>
              </a:ext>
            </a:extLst>
          </p:cNvPr>
          <p:cNvSpPr/>
          <p:nvPr/>
        </p:nvSpPr>
        <p:spPr>
          <a:xfrm>
            <a:off x="518519" y="4511687"/>
            <a:ext cx="1378705" cy="34072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9973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D35261-F2B3-4877-823C-095F169FE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Gérer rapidement les volumes des applications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8477521-8040-4E7F-8503-C1157D584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91" y="1619250"/>
            <a:ext cx="3508244" cy="115477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BB137BF-D163-4242-B3CF-1C550FDC99E3}"/>
              </a:ext>
            </a:extLst>
          </p:cNvPr>
          <p:cNvSpPr txBox="1"/>
          <p:nvPr/>
        </p:nvSpPr>
        <p:spPr>
          <a:xfrm>
            <a:off x="1549877" y="1219140"/>
            <a:ext cx="1807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Windows + G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C96B0A-858A-4443-A459-241843076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489" y="1314390"/>
            <a:ext cx="5695604" cy="4864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228710-4F25-40E0-8FB8-03C697589DF2}"/>
              </a:ext>
            </a:extLst>
          </p:cNvPr>
          <p:cNvSpPr/>
          <p:nvPr/>
        </p:nvSpPr>
        <p:spPr>
          <a:xfrm>
            <a:off x="5838825" y="2876550"/>
            <a:ext cx="1457325" cy="21145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Graphique 9" descr="Retour avec un remplissage uni">
            <a:extLst>
              <a:ext uri="{FF2B5EF4-FFF2-40B4-BE49-F238E27FC236}">
                <a16:creationId xmlns:a16="http://schemas.microsoft.com/office/drawing/2014/main" id="{442EB9A1-8B77-42FC-AC01-0D7A28BACD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2862202" y="3019762"/>
            <a:ext cx="1828125" cy="1828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1221AD7-B78A-475E-A7AF-F49B2266AA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862" y="4867275"/>
            <a:ext cx="1629177" cy="9144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5DABC35-DB4B-44DC-9171-E5F1428D71C5}"/>
              </a:ext>
            </a:extLst>
          </p:cNvPr>
          <p:cNvSpPr txBox="1"/>
          <p:nvPr/>
        </p:nvSpPr>
        <p:spPr>
          <a:xfrm>
            <a:off x="2175236" y="5139809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Pour quitter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DAA2DBE-4514-4634-B062-BD17EF47F07A}"/>
              </a:ext>
            </a:extLst>
          </p:cNvPr>
          <p:cNvSpPr txBox="1"/>
          <p:nvPr/>
        </p:nvSpPr>
        <p:spPr>
          <a:xfrm>
            <a:off x="699591" y="2804799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Pour ouvrir le Windows Game Bar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8519D10-72F0-4E2F-9B13-A57229BDB3B9}"/>
              </a:ext>
            </a:extLst>
          </p:cNvPr>
          <p:cNvSpPr txBox="1"/>
          <p:nvPr/>
        </p:nvSpPr>
        <p:spPr>
          <a:xfrm>
            <a:off x="8136777" y="2481799"/>
            <a:ext cx="1937440" cy="132802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dirty="0"/>
              <a:t>Gestion du mix général et des volumes applis par applis</a:t>
            </a:r>
          </a:p>
        </p:txBody>
      </p:sp>
      <p:cxnSp>
        <p:nvCxnSpPr>
          <p:cNvPr id="21" name="Connecteur : en angle 20">
            <a:extLst>
              <a:ext uri="{FF2B5EF4-FFF2-40B4-BE49-F238E27FC236}">
                <a16:creationId xmlns:a16="http://schemas.microsoft.com/office/drawing/2014/main" id="{DB9F1C3B-56CD-4894-AE9A-BFAD1FE4B9AE}"/>
              </a:ext>
            </a:extLst>
          </p:cNvPr>
          <p:cNvCxnSpPr>
            <a:stCxn id="19" idx="1"/>
          </p:cNvCxnSpPr>
          <p:nvPr/>
        </p:nvCxnSpPr>
        <p:spPr>
          <a:xfrm rot="10800000" flipV="1">
            <a:off x="7296151" y="3145810"/>
            <a:ext cx="840627" cy="788013"/>
          </a:xfrm>
          <a:prstGeom prst="bentConnector3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4560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598433-7D1E-45DC-A094-D75E99878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Qu’est-ce que ça donne sur Teams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63E781A-6375-4ACA-8557-3B0D0B4E0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47" y="1473107"/>
            <a:ext cx="6869518" cy="4302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810F5AD-B624-4223-930E-3F9E1D0C8E84}"/>
              </a:ext>
            </a:extLst>
          </p:cNvPr>
          <p:cNvSpPr/>
          <p:nvPr/>
        </p:nvSpPr>
        <p:spPr>
          <a:xfrm>
            <a:off x="4958477" y="2712503"/>
            <a:ext cx="1936846" cy="637186"/>
          </a:xfrm>
          <a:prstGeom prst="roundRect">
            <a:avLst>
              <a:gd name="adj" fmla="val 7143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C074AF6-38D4-4286-8568-A5323A8174D4}"/>
              </a:ext>
            </a:extLst>
          </p:cNvPr>
          <p:cNvSpPr/>
          <p:nvPr/>
        </p:nvSpPr>
        <p:spPr>
          <a:xfrm>
            <a:off x="4977138" y="2106801"/>
            <a:ext cx="1601756" cy="531845"/>
          </a:xfrm>
          <a:prstGeom prst="roundRect">
            <a:avLst>
              <a:gd name="adj" fmla="val 7143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1E7C213-1E0F-45FD-8523-90A8BA00F945}"/>
              </a:ext>
            </a:extLst>
          </p:cNvPr>
          <p:cNvSpPr txBox="1"/>
          <p:nvPr/>
        </p:nvSpPr>
        <p:spPr>
          <a:xfrm>
            <a:off x="7587932" y="2049557"/>
            <a:ext cx="4258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Son en sortie (haut-parleur) : ici paramètres par défaut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0AE6FBB-3A15-48C5-B984-8BB533EEB6DE}"/>
              </a:ext>
            </a:extLst>
          </p:cNvPr>
          <p:cNvSpPr txBox="1"/>
          <p:nvPr/>
        </p:nvSpPr>
        <p:spPr>
          <a:xfrm>
            <a:off x="7516509" y="2715721"/>
            <a:ext cx="44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Son en entrée (micro) : ici paramètres par défaut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F73CCD0-D6F5-419B-B28D-AC71AB248979}"/>
              </a:ext>
            </a:extLst>
          </p:cNvPr>
          <p:cNvCxnSpPr>
            <a:cxnSpLocks/>
            <a:stCxn id="7" idx="1"/>
            <a:endCxn id="6" idx="3"/>
          </p:cNvCxnSpPr>
          <p:nvPr/>
        </p:nvCxnSpPr>
        <p:spPr>
          <a:xfrm flipH="1">
            <a:off x="6578894" y="2372723"/>
            <a:ext cx="1009038" cy="1"/>
          </a:xfrm>
          <a:prstGeom prst="straightConnector1">
            <a:avLst/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ACC9608F-ACD5-49D8-A390-0887E8C58438}"/>
              </a:ext>
            </a:extLst>
          </p:cNvPr>
          <p:cNvCxnSpPr>
            <a:cxnSpLocks/>
            <a:stCxn id="8" idx="1"/>
            <a:endCxn id="5" idx="3"/>
          </p:cNvCxnSpPr>
          <p:nvPr/>
        </p:nvCxnSpPr>
        <p:spPr>
          <a:xfrm flipH="1" flipV="1">
            <a:off x="6895323" y="3031096"/>
            <a:ext cx="621186" cy="7791"/>
          </a:xfrm>
          <a:prstGeom prst="straightConnector1">
            <a:avLst/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7C25AEEE-CDDA-4E39-AE9D-35DD2A82C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7859" y="3495949"/>
            <a:ext cx="3079165" cy="3925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65EF95E6-CE67-45FA-9CC3-B074AF6DBAC8}"/>
              </a:ext>
            </a:extLst>
          </p:cNvPr>
          <p:cNvSpPr/>
          <p:nvPr/>
        </p:nvSpPr>
        <p:spPr>
          <a:xfrm>
            <a:off x="8406882" y="5111823"/>
            <a:ext cx="2220686" cy="1065042"/>
          </a:xfrm>
          <a:prstGeom prst="roundRect">
            <a:avLst>
              <a:gd name="adj" fmla="val 7143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D12B54C2-CE26-4CD1-A9AB-FE3FFE50AA17}"/>
              </a:ext>
            </a:extLst>
          </p:cNvPr>
          <p:cNvSpPr/>
          <p:nvPr/>
        </p:nvSpPr>
        <p:spPr>
          <a:xfrm>
            <a:off x="8406882" y="4216789"/>
            <a:ext cx="2220686" cy="840403"/>
          </a:xfrm>
          <a:prstGeom prst="roundRect">
            <a:avLst>
              <a:gd name="adj" fmla="val 7143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1332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37E9CD-3D67-41BE-BD44-87BE7874D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Qu’est-ce que ça donne sur Teams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7982AA0-72EA-404C-9ABA-8CD471ACB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70" y="1712959"/>
            <a:ext cx="5293930" cy="3876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47EB0BC-0975-43B2-92E5-351E413A6494}"/>
              </a:ext>
            </a:extLst>
          </p:cNvPr>
          <p:cNvSpPr txBox="1"/>
          <p:nvPr/>
        </p:nvSpPr>
        <p:spPr>
          <a:xfrm>
            <a:off x="841900" y="1156994"/>
            <a:ext cx="297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Autre &gt; Paramètres audio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5C14DFE-F607-4615-926B-D1F2D630C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701" y="1155902"/>
            <a:ext cx="3024520" cy="5427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0207CE0F-3FAA-4D41-A7CC-436ACAAA74B4}"/>
              </a:ext>
            </a:extLst>
          </p:cNvPr>
          <p:cNvSpPr/>
          <p:nvPr/>
        </p:nvSpPr>
        <p:spPr>
          <a:xfrm>
            <a:off x="7118024" y="1853949"/>
            <a:ext cx="2893724" cy="2372818"/>
          </a:xfrm>
          <a:prstGeom prst="roundRect">
            <a:avLst>
              <a:gd name="adj" fmla="val 7143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 : en angle 18">
            <a:extLst>
              <a:ext uri="{FF2B5EF4-FFF2-40B4-BE49-F238E27FC236}">
                <a16:creationId xmlns:a16="http://schemas.microsoft.com/office/drawing/2014/main" id="{E6F8A31C-542E-4514-9DD6-3895C8C23C38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2086779" y="3040358"/>
            <a:ext cx="5031245" cy="813185"/>
          </a:xfrm>
          <a:prstGeom prst="bentConnector3">
            <a:avLst/>
          </a:prstGeom>
          <a:ln w="57150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003462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THÈMESPOC" val="0piRhXUe"/>
  <p:tag name="ARTICULATE_SLIDE_COUNT" val="42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èmeSPOC">
  <a:themeElements>
    <a:clrScheme name="UPSACLAY">
      <a:dk1>
        <a:srgbClr val="63003C"/>
      </a:dk1>
      <a:lt1>
        <a:srgbClr val="FFFFFF"/>
      </a:lt1>
      <a:dk2>
        <a:srgbClr val="303E48"/>
      </a:dk2>
      <a:lt2>
        <a:srgbClr val="BDC4BC"/>
      </a:lt2>
      <a:accent1>
        <a:srgbClr val="DA5200"/>
      </a:accent1>
      <a:accent2>
        <a:srgbClr val="006996"/>
      </a:accent2>
      <a:accent3>
        <a:srgbClr val="FFFFFF"/>
      </a:accent3>
      <a:accent4>
        <a:srgbClr val="86B700"/>
      </a:accent4>
      <a:accent5>
        <a:srgbClr val="464595"/>
      </a:accent5>
      <a:accent6>
        <a:srgbClr val="80143C"/>
      </a:accent6>
      <a:hlink>
        <a:srgbClr val="63003C"/>
      </a:hlink>
      <a:folHlink>
        <a:srgbClr val="B8ACD7"/>
      </a:folHlink>
    </a:clrScheme>
    <a:fontScheme name="Université Paris-Saclay">
      <a:majorFont>
        <a:latin typeface="Open Sans"/>
        <a:ea typeface="Arial"/>
        <a:cs typeface="Arial Unicode MS"/>
      </a:majorFont>
      <a:minorFont>
        <a:latin typeface="Open Sans"/>
        <a:ea typeface="Arial"/>
        <a:cs typeface="Arial Unicode MS"/>
      </a:minorFont>
    </a:fontScheme>
    <a:fmtScheme name="Thème 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SPOC" id="{958D42F4-BEF2-4B27-8F3B-C02A187056D2}" vid="{0022568B-0782-41ED-B16B-B272D4D0AF8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1E2CCA6241A040A17AEF38AD466A45" ma:contentTypeVersion="16" ma:contentTypeDescription="Crée un document." ma:contentTypeScope="" ma:versionID="bc1ba30156bcbb3062f98f1b1803af59">
  <xsd:schema xmlns:xsd="http://www.w3.org/2001/XMLSchema" xmlns:xs="http://www.w3.org/2001/XMLSchema" xmlns:p="http://schemas.microsoft.com/office/2006/metadata/properties" xmlns:ns2="f0156ac9-daef-4c10-9790-573fcdb79306" xmlns:ns3="3c0cbfc2-9484-4995-9013-d54970613709" targetNamespace="http://schemas.microsoft.com/office/2006/metadata/properties" ma:root="true" ma:fieldsID="d4675e68a77e9ee7a6dbcf61ee53a404" ns2:_="" ns3:_="">
    <xsd:import namespace="f0156ac9-daef-4c10-9790-573fcdb79306"/>
    <xsd:import namespace="3c0cbfc2-9484-4995-9013-d549706137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156ac9-daef-4c10-9790-573fcdb793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b867a78c-48b8-4df0-bf1c-04f713128f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0cbfc2-9484-4995-9013-d5497061370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514e7a3-9860-4f76-9a6d-767cd0681926}" ma:internalName="TaxCatchAll" ma:showField="CatchAllData" ma:web="3c0cbfc2-9484-4995-9013-d549706137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c0cbfc2-9484-4995-9013-d54970613709" xsi:nil="true"/>
    <lcf76f155ced4ddcb4097134ff3c332f xmlns="f0156ac9-daef-4c10-9790-573fcdb7930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FBEABA5-3B4B-4EAD-8C41-1DC78AEA79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9049DC-A77D-4F9E-9B2B-7811F47CE4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156ac9-daef-4c10-9790-573fcdb79306"/>
    <ds:schemaRef ds:uri="3c0cbfc2-9484-4995-9013-d549706137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96F8787-7A75-45E0-B85D-F61FE1B28FBC}">
  <ds:schemaRefs>
    <ds:schemaRef ds:uri="http://schemas.microsoft.com/office/2006/metadata/properties"/>
    <ds:schemaRef ds:uri="http://purl.org/dc/dcmitype/"/>
    <ds:schemaRef ds:uri="http://schemas.microsoft.com/office/2006/documentManagement/types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3c0cbfc2-9484-4995-9013-d54970613709"/>
    <ds:schemaRef ds:uri="f0156ac9-daef-4c10-9790-573fcdb7930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ThèmeSPOC</Template>
  <TotalTime>1476</TotalTime>
  <Words>988</Words>
  <Application>Microsoft Office PowerPoint</Application>
  <PresentationFormat>Grand écran</PresentationFormat>
  <Paragraphs>151</Paragraphs>
  <Slides>42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5" baseType="lpstr">
      <vt:lpstr>Arial</vt:lpstr>
      <vt:lpstr>Open Sans</vt:lpstr>
      <vt:lpstr>ThèmeSPOC</vt:lpstr>
      <vt:lpstr>Former sans stress avec les outils numériques Conseils et astuces, à distance et en salle  </vt:lpstr>
      <vt:lpstr>La gestion des périphériques</vt:lpstr>
      <vt:lpstr>Paramètres son dans Windows</vt:lpstr>
      <vt:lpstr>Paramètres son dans Windows</vt:lpstr>
      <vt:lpstr>Paramètres son dans Windows</vt:lpstr>
      <vt:lpstr>Les paramètres de la caméra</vt:lpstr>
      <vt:lpstr>Gérer rapidement les volumes des applications</vt:lpstr>
      <vt:lpstr>Qu’est-ce que ça donne sur Teams ?</vt:lpstr>
      <vt:lpstr>Qu’est-ce que ça donne sur Teams ?</vt:lpstr>
      <vt:lpstr>Qu’est-ce que ça donne sur Teams ?</vt:lpstr>
      <vt:lpstr>Qu’est-ce que ça donne sur Teams ?</vt:lpstr>
      <vt:lpstr>Qu’est-ce que ça donne sur Teams ?</vt:lpstr>
      <vt:lpstr>Qu’est-ce que ça donne sur Zoom ?</vt:lpstr>
      <vt:lpstr>Qu’est-ce que ça donne sur Zoom ?</vt:lpstr>
      <vt:lpstr>Conseils de survie pour la formation à distance</vt:lpstr>
      <vt:lpstr>La bande passante</vt:lpstr>
      <vt:lpstr>Les minimum requis</vt:lpstr>
      <vt:lpstr>Diffuser Set up : écran unique</vt:lpstr>
      <vt:lpstr>Partager un écran ou partager une fenêtre ?</vt:lpstr>
      <vt:lpstr>Gérer les fenêtres multiples avec un seul écran</vt:lpstr>
      <vt:lpstr>Gérer les fenêtres multiples avec un seul écran</vt:lpstr>
      <vt:lpstr>Gérer les fenêtres multiples avec un seul écran</vt:lpstr>
      <vt:lpstr>Gérer les fenêtres multiples avec un seul écran</vt:lpstr>
      <vt:lpstr>Diffuser Set up : deux écrans ou plus</vt:lpstr>
      <vt:lpstr>Paramètres de gestion des écrans dans Windows</vt:lpstr>
      <vt:lpstr>Paramètres de gestion des écrans dans Windows</vt:lpstr>
      <vt:lpstr>Paramètres de gestion des écrans dans Windows</vt:lpstr>
      <vt:lpstr>Paramètres de gestion des écrans dans Windows</vt:lpstr>
      <vt:lpstr>Paramètres de gestion des écrans dans Windows</vt:lpstr>
      <vt:lpstr>Paramètres de gestion des écrans dans Windows</vt:lpstr>
      <vt:lpstr>Paramètres de gestion des écrans dans Windows</vt:lpstr>
      <vt:lpstr>La gestion des fenêtres multiples avec plusieurs écrans (le cauchemar)</vt:lpstr>
      <vt:lpstr>Gestion du mode diaporama de PowerPoint</vt:lpstr>
      <vt:lpstr>Gestion du mode diaporama de PowerPoint</vt:lpstr>
      <vt:lpstr>Gestion du mode diaporama de PowerPoint</vt:lpstr>
      <vt:lpstr>Gestion du mode diaporama de PowerPoint</vt:lpstr>
      <vt:lpstr>Interagir</vt:lpstr>
      <vt:lpstr>Gérer le tchat</vt:lpstr>
      <vt:lpstr>Organiser son espace</vt:lpstr>
      <vt:lpstr>Naviguer dans le navigateur</vt:lpstr>
      <vt:lpstr>Les raccourcis à connaître hyper important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Indiquez uniquement le titre de votre vidéo</dc:title>
  <dc:creator>Marion Toulgoat</dc:creator>
  <cp:lastModifiedBy>Samuel Jamet</cp:lastModifiedBy>
  <cp:revision>266</cp:revision>
  <dcterms:created xsi:type="dcterms:W3CDTF">2021-09-16T07:12:31Z</dcterms:created>
  <dcterms:modified xsi:type="dcterms:W3CDTF">2025-01-23T10:59:59Z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0x0101006F1E2CCA6241A040A17AEF38AD466A45</vt:lpwstr>
  </property>
  <property fmtid="{D5CDD505-2E9C-101B-9397-08002B2CF9AE}" pid="3" name="ArticulateGUID">
    <vt:lpwstr>C7D1AC2D-55FB-45E0-AB61-1D3DDF12DE39</vt:lpwstr>
  </property>
  <property fmtid="{D5CDD505-2E9C-101B-9397-08002B2CF9AE}" pid="4" name="ArticulatePath">
    <vt:lpwstr>Support_formation - Copie</vt:lpwstr>
  </property>
</Properties>
</file>