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2"/>
  </p:notesMasterIdLst>
  <p:sldIdLst>
    <p:sldId id="266" r:id="rId5"/>
    <p:sldId id="268" r:id="rId6"/>
    <p:sldId id="269" r:id="rId7"/>
    <p:sldId id="270" r:id="rId8"/>
    <p:sldId id="271" r:id="rId9"/>
    <p:sldId id="273" r:id="rId10"/>
    <p:sldId id="272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003C"/>
    <a:srgbClr val="313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07A44-ACB3-49FA-BFDD-E508664716F1}" type="datetimeFigureOut">
              <a:rPr lang="fr-FR" smtClean="0"/>
              <a:t>06/07/2020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477D0-182A-42F5-9A8C-08B75B362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8834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-pr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30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fr-FR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838" y="2165229"/>
            <a:ext cx="11073789" cy="325216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838" y="5529529"/>
            <a:ext cx="6383999" cy="746185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pic>
        <p:nvPicPr>
          <p:cNvPr id="6" name="Image 4">
            <a:extLst>
              <a:ext uri="{FF2B5EF4-FFF2-40B4-BE49-F238E27FC236}">
                <a16:creationId xmlns:a16="http://schemas.microsoft.com/office/drawing/2014/main" id="{4644E84E-EF66-2B41-A976-69EF3658DA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83654" y="649654"/>
            <a:ext cx="224692" cy="12192000"/>
          </a:xfrm>
          <a:prstGeom prst="rect">
            <a:avLst/>
          </a:prstGeo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FCCED8E4-03E2-C641-B9BA-6496983B93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4667"/>
            <a:ext cx="5060127" cy="2274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15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-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838" y="2165229"/>
            <a:ext cx="11073789" cy="325216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838" y="5529529"/>
            <a:ext cx="6383999" cy="746185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pic>
        <p:nvPicPr>
          <p:cNvPr id="9" name="Image 6">
            <a:extLst>
              <a:ext uri="{FF2B5EF4-FFF2-40B4-BE49-F238E27FC236}">
                <a16:creationId xmlns:a16="http://schemas.microsoft.com/office/drawing/2014/main" id="{3F7AF8FE-BF12-AE41-8CFA-DE8FD1D5D2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83654" y="649654"/>
            <a:ext cx="224692" cy="12192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8C93E39-FEFE-534E-B4C9-ED4AA686B2EE}"/>
              </a:ext>
            </a:extLst>
          </p:cNvPr>
          <p:cNvSpPr/>
          <p:nvPr userDrawn="1"/>
        </p:nvSpPr>
        <p:spPr>
          <a:xfrm>
            <a:off x="10217427" y="6092687"/>
            <a:ext cx="1881808" cy="5406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pic>
        <p:nvPicPr>
          <p:cNvPr id="10" name="Picture 9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5D4A79C7-3F98-8143-8BB5-9CB0D74ADDD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08986"/>
            <a:ext cx="5060133" cy="227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78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838" y="1360159"/>
            <a:ext cx="11073789" cy="3252160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pic>
        <p:nvPicPr>
          <p:cNvPr id="9" name="Image 6">
            <a:extLst>
              <a:ext uri="{FF2B5EF4-FFF2-40B4-BE49-F238E27FC236}">
                <a16:creationId xmlns:a16="http://schemas.microsoft.com/office/drawing/2014/main" id="{3F7AF8FE-BF12-AE41-8CFA-DE8FD1D5D2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83654" y="649654"/>
            <a:ext cx="224692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480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23651" y="1360159"/>
            <a:ext cx="4412975" cy="3252160"/>
          </a:xfr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pic>
        <p:nvPicPr>
          <p:cNvPr id="9" name="Image 6">
            <a:extLst>
              <a:ext uri="{FF2B5EF4-FFF2-40B4-BE49-F238E27FC236}">
                <a16:creationId xmlns:a16="http://schemas.microsoft.com/office/drawing/2014/main" id="{3F7AF8FE-BF12-AE41-8CFA-DE8FD1D5D2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83654" y="649654"/>
            <a:ext cx="224692" cy="12192000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51E25D8-6A00-F044-8E2A-6518EFC40F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1"/>
            <a:ext cx="6745817" cy="66325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5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ple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6">
            <a:extLst>
              <a:ext uri="{FF2B5EF4-FFF2-40B4-BE49-F238E27FC236}">
                <a16:creationId xmlns:a16="http://schemas.microsoft.com/office/drawing/2014/main" id="{3F7AF8FE-BF12-AE41-8CFA-DE8FD1D5D2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83654" y="649654"/>
            <a:ext cx="224692" cy="12192000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51E25D8-6A00-F044-8E2A-6518EFC40F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02311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65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+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7178" y="365127"/>
            <a:ext cx="4819289" cy="1325563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313E48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7177" y="1825626"/>
            <a:ext cx="4819291" cy="409809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560B01FE-025F-8749-84F2-207CBD08AC6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1"/>
            <a:ext cx="6745817" cy="6632575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Image 6">
            <a:extLst>
              <a:ext uri="{FF2B5EF4-FFF2-40B4-BE49-F238E27FC236}">
                <a16:creationId xmlns:a16="http://schemas.microsoft.com/office/drawing/2014/main" id="{CE14387A-F4E1-1347-8FF0-507E94272C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83654" y="649654"/>
            <a:ext cx="224692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73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623392" y="274638"/>
            <a:ext cx="10177131" cy="562074"/>
          </a:xfrm>
          <a:noFill/>
        </p:spPr>
        <p:txBody>
          <a:bodyPr>
            <a:normAutofit/>
          </a:bodyPr>
          <a:lstStyle>
            <a:lvl1pPr>
              <a:defRPr lang="fr-FR" sz="3400" dirty="0">
                <a:solidFill>
                  <a:srgbClr val="313E48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9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623393" y="1556793"/>
            <a:ext cx="5472608" cy="4406462"/>
          </a:xfrm>
          <a:solidFill>
            <a:schemeClr val="accent3"/>
          </a:solidFill>
        </p:spPr>
        <p:txBody>
          <a:bodyPr>
            <a:normAutofit/>
          </a:bodyPr>
          <a:lstStyle>
            <a:lvl1pPr>
              <a:defRPr sz="2800"/>
            </a:lvl1pPr>
            <a:lvl2pPr>
              <a:defRPr sz="2400">
                <a:solidFill>
                  <a:srgbClr val="313E48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000">
                <a:solidFill>
                  <a:srgbClr val="313E48"/>
                </a:solidFill>
              </a:defRPr>
            </a:lvl3pPr>
            <a:lvl4pPr>
              <a:defRPr sz="1800">
                <a:solidFill>
                  <a:srgbClr val="313E48"/>
                </a:solidFill>
              </a:defRPr>
            </a:lvl4pPr>
            <a:lvl5pPr>
              <a:defRPr sz="1800">
                <a:solidFill>
                  <a:srgbClr val="313E48"/>
                </a:solidFill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BFDE980C-7B70-AF40-9C52-BF3DA44CAF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53811" y="1563081"/>
            <a:ext cx="5114797" cy="440039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223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9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0712" y="6321450"/>
            <a:ext cx="17057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03783" y="6306259"/>
            <a:ext cx="52776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algn="l"/>
            <a:r>
              <a:rPr lang="fr-FR" dirty="0"/>
              <a:t>Titre de la présentation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0625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A0B0FBA5-3649-4193-81EC-FC1C61F9B58C}" type="slidenum">
              <a:rPr lang="fr-FR" smtClean="0"/>
              <a:pPr algn="l"/>
              <a:t>‹N°›</a:t>
            </a:fld>
            <a:endParaRPr lang="fr-FR" dirty="0"/>
          </a:p>
        </p:txBody>
      </p:sp>
      <p:pic>
        <p:nvPicPr>
          <p:cNvPr id="9" name="Image 6">
            <a:extLst>
              <a:ext uri="{FF2B5EF4-FFF2-40B4-BE49-F238E27FC236}">
                <a16:creationId xmlns:a16="http://schemas.microsoft.com/office/drawing/2014/main" id="{8508DA88-D542-4B4A-8988-A2E7D72ED18A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983654" y="649654"/>
            <a:ext cx="224692" cy="12192000"/>
          </a:xfrm>
          <a:prstGeom prst="rect">
            <a:avLst/>
          </a:prstGeom>
        </p:spPr>
      </p:pic>
      <p:pic>
        <p:nvPicPr>
          <p:cNvPr id="11" name="Image 7">
            <a:extLst>
              <a:ext uri="{FF2B5EF4-FFF2-40B4-BE49-F238E27FC236}">
                <a16:creationId xmlns:a16="http://schemas.microsoft.com/office/drawing/2014/main" id="{CC3E8F88-5F38-024E-AB58-87B87AE4353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157" y="6141906"/>
            <a:ext cx="1279285" cy="45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941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6" r:id="rId2"/>
    <p:sldLayoutId id="2147483677" r:id="rId3"/>
    <p:sldLayoutId id="2147483678" r:id="rId4"/>
    <p:sldLayoutId id="2147483679" r:id="rId5"/>
    <p:sldLayoutId id="2147483674" r:id="rId6"/>
    <p:sldLayoutId id="2147483680" r:id="rId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rgbClr val="313E4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13E48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13E4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13E48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13E4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86F00-5537-9147-8C8C-6310EAD5E5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Initiation à PubMed : </a:t>
            </a:r>
            <a:r>
              <a:rPr lang="en-US" dirty="0" err="1" smtClean="0"/>
              <a:t>Séquence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8D9F51-B9DA-4E4C-A2E3-826B759FB1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 </a:t>
            </a:r>
            <a:r>
              <a:rPr lang="en-US" dirty="0" err="1" smtClean="0"/>
              <a:t>médecine</a:t>
            </a:r>
            <a:r>
              <a:rPr lang="en-US" dirty="0" smtClean="0"/>
              <a:t> | </a:t>
            </a:r>
            <a:r>
              <a:rPr lang="en-US" dirty="0" err="1" smtClean="0"/>
              <a:t>juin</a:t>
            </a:r>
            <a:r>
              <a:rPr lang="en-US" dirty="0" smtClean="0"/>
              <a:t>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29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70E71-5B83-3846-A3BA-B00FF702AF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6767" y="464234"/>
            <a:ext cx="8476362" cy="1835622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/>
              <a:t>La recherche simple en langage </a:t>
            </a:r>
            <a:r>
              <a:rPr lang="en-US" sz="6000" dirty="0" smtClean="0"/>
              <a:t>libre</a:t>
            </a:r>
            <a:endParaRPr lang="en-US" b="0" dirty="0"/>
          </a:p>
        </p:txBody>
      </p:sp>
      <p:sp>
        <p:nvSpPr>
          <p:cNvPr id="5" name="ZoneTexte 4"/>
          <p:cNvSpPr txBox="1"/>
          <p:nvPr/>
        </p:nvSpPr>
        <p:spPr>
          <a:xfrm>
            <a:off x="818730" y="2604655"/>
            <a:ext cx="1037243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Durant cette séquence nous allons :</a:t>
            </a:r>
          </a:p>
          <a:p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Faire une </a:t>
            </a:r>
            <a:r>
              <a:rPr lang="fr-FR" b="1" dirty="0" smtClean="0"/>
              <a:t>recherche simple </a:t>
            </a:r>
            <a:r>
              <a:rPr lang="fr-FR" dirty="0" smtClean="0"/>
              <a:t>avec PubMed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Faire le tour des différentes fonctionnalités d’une </a:t>
            </a:r>
            <a:r>
              <a:rPr lang="fr-FR" b="1" dirty="0" smtClean="0"/>
              <a:t>page de résultats </a:t>
            </a:r>
            <a:r>
              <a:rPr lang="fr-FR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Introduire la notion de </a:t>
            </a:r>
            <a:r>
              <a:rPr lang="fr-FR" b="1" dirty="0" err="1" smtClean="0"/>
              <a:t>mapping</a:t>
            </a:r>
            <a:r>
              <a:rPr lang="fr-FR" dirty="0" smtClean="0"/>
              <a:t>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Introduire la notion d’</a:t>
            </a:r>
            <a:r>
              <a:rPr lang="fr-FR" b="1" dirty="0" smtClean="0"/>
              <a:t>opérateurs booléens</a:t>
            </a:r>
            <a:r>
              <a:rPr lang="fr-FR" dirty="0" smtClean="0"/>
              <a:t>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Faire un point sur l’</a:t>
            </a:r>
            <a:r>
              <a:rPr lang="fr-FR" b="1" dirty="0" smtClean="0"/>
              <a:t>usage des parenthèses</a:t>
            </a:r>
            <a:r>
              <a:rPr lang="fr-F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185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>
          <a:xfrm>
            <a:off x="1142152" y="1293091"/>
            <a:ext cx="10107739" cy="479367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313E48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313E48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13E48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13E48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b="1" i="1" dirty="0" smtClean="0"/>
              <a:t>SARS-cov-2 </a:t>
            </a:r>
            <a:r>
              <a:rPr lang="fr-FR" b="1" dirty="0" smtClean="0"/>
              <a:t>ET </a:t>
            </a:r>
            <a:r>
              <a:rPr lang="fr-FR" dirty="0" smtClean="0"/>
              <a:t>(</a:t>
            </a:r>
            <a:r>
              <a:rPr lang="fr-FR" b="1" dirty="0" smtClean="0"/>
              <a:t>AND</a:t>
            </a:r>
            <a:r>
              <a:rPr lang="fr-FR" dirty="0" smtClean="0"/>
              <a:t>) </a:t>
            </a:r>
            <a:r>
              <a:rPr lang="fr-FR" b="1" i="1" dirty="0" smtClean="0"/>
              <a:t>Chloroquine</a:t>
            </a:r>
            <a:endParaRPr lang="fr-FR" i="1" dirty="0" smtClean="0"/>
          </a:p>
          <a:p>
            <a:pPr>
              <a:lnSpc>
                <a:spcPct val="150000"/>
              </a:lnSpc>
              <a:defRPr/>
            </a:pPr>
            <a:endParaRPr lang="fr-FR" sz="1200" dirty="0" smtClean="0"/>
          </a:p>
          <a:p>
            <a:pPr>
              <a:lnSpc>
                <a:spcPct val="150000"/>
              </a:lnSpc>
              <a:defRPr/>
            </a:pPr>
            <a:r>
              <a:rPr lang="en-US" b="1" i="1" dirty="0" smtClean="0"/>
              <a:t>SARS-cov-2 </a:t>
            </a:r>
            <a:r>
              <a:rPr lang="fr-FR" b="1" dirty="0" smtClean="0"/>
              <a:t>OU</a:t>
            </a:r>
            <a:r>
              <a:rPr lang="fr-FR" dirty="0" smtClean="0"/>
              <a:t> (</a:t>
            </a:r>
            <a:r>
              <a:rPr lang="fr-FR" b="1" dirty="0" smtClean="0"/>
              <a:t>OR</a:t>
            </a:r>
            <a:r>
              <a:rPr lang="fr-FR" dirty="0" smtClean="0"/>
              <a:t>) </a:t>
            </a:r>
            <a:r>
              <a:rPr lang="fr-FR" b="1" i="1" dirty="0" smtClean="0"/>
              <a:t>2019-nCoV</a:t>
            </a:r>
            <a:endParaRPr lang="fr-FR" sz="2600" i="1" dirty="0" smtClean="0"/>
          </a:p>
          <a:p>
            <a:pPr>
              <a:lnSpc>
                <a:spcPct val="150000"/>
              </a:lnSpc>
              <a:defRPr/>
            </a:pPr>
            <a:endParaRPr lang="fr-FR" sz="1200" dirty="0" smtClean="0"/>
          </a:p>
          <a:p>
            <a:pPr>
              <a:lnSpc>
                <a:spcPct val="150000"/>
              </a:lnSpc>
              <a:defRPr/>
            </a:pPr>
            <a:r>
              <a:rPr lang="en-US" b="1" i="1" dirty="0" smtClean="0"/>
              <a:t>SARS-cov-2 </a:t>
            </a:r>
            <a:r>
              <a:rPr lang="fr-FR" b="1" dirty="0" smtClean="0"/>
              <a:t>ET </a:t>
            </a:r>
            <a:r>
              <a:rPr lang="fr-FR" dirty="0" smtClean="0"/>
              <a:t>(</a:t>
            </a:r>
            <a:r>
              <a:rPr lang="fr-FR" b="1" dirty="0" smtClean="0"/>
              <a:t>AND</a:t>
            </a:r>
            <a:r>
              <a:rPr lang="fr-FR" dirty="0" smtClean="0"/>
              <a:t>) </a:t>
            </a:r>
            <a:r>
              <a:rPr lang="fr-FR" b="1" i="1" dirty="0" smtClean="0"/>
              <a:t>Chloroquine </a:t>
            </a:r>
            <a:r>
              <a:rPr lang="fr-FR" b="1" dirty="0" smtClean="0"/>
              <a:t>SAUF (NOT) </a:t>
            </a:r>
            <a:r>
              <a:rPr lang="fr-FR" b="1" i="1" dirty="0" smtClean="0"/>
              <a:t>2019-nCoV</a:t>
            </a:r>
            <a:endParaRPr lang="fr-FR" dirty="0" smtClean="0"/>
          </a:p>
          <a:p>
            <a:pPr>
              <a:lnSpc>
                <a:spcPct val="150000"/>
              </a:lnSpc>
              <a:defRPr/>
            </a:pPr>
            <a:endParaRPr lang="fr-FR" sz="1200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solidFill>
            <a:srgbClr val="63003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Les trois opérateurs booléens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4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>
          <a:xfrm>
            <a:off x="335371" y="1011848"/>
            <a:ext cx="11521257" cy="503797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313E48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313E48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13E48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13E48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fr-FR" altLang="fr-FR" dirty="0" smtClean="0">
                <a:ea typeface="ＭＳ Ｐゴシック" panose="020B0600070205080204" pitchFamily="34" charset="-128"/>
                <a:cs typeface="Arial" panose="020B0604020202020204" pitchFamily="34" charset="0"/>
              </a:rPr>
              <a:t>1) Quand AND et OR coexistent dans la même équation, ce sont les mots clés reliés par OR qui sont mis entre parenthèses.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altLang="fr-FR" sz="2400" i="1" dirty="0" smtClean="0">
                <a:solidFill>
                  <a:srgbClr val="C0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Exemple :  (covid19 OR coronavirus) AND (« Paris Saclay » OR « Paris Sud »)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fr-FR" altLang="fr-FR" dirty="0" smtClean="0"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fr-FR" altLang="fr-FR" dirty="0" smtClean="0">
                <a:ea typeface="ＭＳ Ｐゴシック" panose="020B0600070205080204" pitchFamily="34" charset="-128"/>
                <a:cs typeface="Arial" panose="020B0604020202020204" pitchFamily="34" charset="0"/>
              </a:rPr>
              <a:t>2) Quand OR et NOT coexistent dans la même équation, NOT suivi de son mot clé doit être placé en fin d’équation.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altLang="fr-FR" sz="2400" i="1" dirty="0" smtClean="0">
                <a:solidFill>
                  <a:srgbClr val="C0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Exemple : covid19 OR coronavirus NOT  2019nCoV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solidFill>
            <a:srgbClr val="63003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L’ordre des opérateurs booléens : les 4 règles (1/2)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58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>
          <a:xfrm>
            <a:off x="335371" y="1011847"/>
            <a:ext cx="11521257" cy="4964079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313E48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313E48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13E48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313E48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fr-FR" altLang="fr-FR" dirty="0">
                <a:ea typeface="ＭＳ Ｐゴシック" panose="020B0600070205080204" pitchFamily="34" charset="-128"/>
                <a:cs typeface="Arial" panose="020B0604020202020204" pitchFamily="34" charset="0"/>
              </a:rPr>
              <a:t>3) Quand AND et NOT coexistent dans la même équation, NOT suivi de son mot clé peut être placé à n’importe quel endroit de l’équation</a:t>
            </a:r>
            <a:r>
              <a:rPr lang="fr-FR" altLang="fr-FR" dirty="0" smtClean="0">
                <a:ea typeface="ＭＳ Ｐゴシック" panose="020B0600070205080204" pitchFamily="34" charset="-128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altLang="fr-FR" sz="2600" i="1" dirty="0" smtClean="0">
                <a:solidFill>
                  <a:srgbClr val="C0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Exemple : coronavirus AND chloroquine NOT </a:t>
            </a:r>
            <a:r>
              <a:rPr lang="fr-FR" altLang="fr-FR" sz="2600" i="1" dirty="0" err="1" smtClean="0">
                <a:solidFill>
                  <a:srgbClr val="C0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raoult</a:t>
            </a:r>
            <a:r>
              <a:rPr lang="fr-FR" altLang="fr-FR" sz="2600" i="1" dirty="0" smtClean="0">
                <a:solidFill>
                  <a:srgbClr val="C0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= coronavirus NOT </a:t>
            </a:r>
            <a:r>
              <a:rPr lang="fr-FR" altLang="fr-FR" sz="2600" i="1" dirty="0" err="1" smtClean="0">
                <a:solidFill>
                  <a:srgbClr val="C0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raoult</a:t>
            </a:r>
            <a:r>
              <a:rPr lang="fr-FR" altLang="fr-FR" sz="2600" i="1" dirty="0" smtClean="0">
                <a:solidFill>
                  <a:srgbClr val="C0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AND chloroquine</a:t>
            </a:r>
            <a:endParaRPr lang="fr-FR" altLang="fr-FR" sz="2600" i="1" dirty="0">
              <a:solidFill>
                <a:srgbClr val="C0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fr-FR" altLang="fr-FR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fr-FR" altLang="fr-FR" dirty="0">
                <a:ea typeface="ＭＳ Ｐゴシック" panose="020B0600070205080204" pitchFamily="34" charset="-128"/>
                <a:cs typeface="Arial" panose="020B0604020202020204" pitchFamily="34" charset="0"/>
              </a:rPr>
              <a:t>4) Quand les 3 opérateurs booléens figurent dans l’équation, voici l’ordre de passage des opérateurs dans l’équation : OR-AND-NOT (commencer celle-ci par les mots clés reliés par OR et terminer avec ceux reliés par NOT</a:t>
            </a:r>
            <a:r>
              <a:rPr lang="fr-FR" altLang="fr-FR" dirty="0" smtClean="0">
                <a:ea typeface="ＭＳ Ｐゴシック" panose="020B0600070205080204" pitchFamily="34" charset="-128"/>
                <a:cs typeface="Arial" panose="020B0604020202020204" pitchFamily="34" charset="0"/>
              </a:rPr>
              <a:t>).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altLang="fr-FR" dirty="0" smtClean="0"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fr-FR" altLang="fr-FR" sz="2600" i="1" dirty="0" smtClean="0">
                <a:solidFill>
                  <a:srgbClr val="C0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Exemple : coronavirus OR covid19 AND chloroquine NOT </a:t>
            </a:r>
            <a:r>
              <a:rPr lang="fr-FR" altLang="fr-FR" sz="2600" i="1" dirty="0" err="1" smtClean="0">
                <a:solidFill>
                  <a:srgbClr val="C0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raoult</a:t>
            </a:r>
            <a:endParaRPr lang="fr-FR" altLang="fr-FR" sz="2600" dirty="0">
              <a:solidFill>
                <a:srgbClr val="C0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just"/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solidFill>
            <a:srgbClr val="63003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L’ordre des opérateurs booléens : les 4 règles (2/2)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10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solidFill>
            <a:srgbClr val="63003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Utiliser les parenthèses : la distributivité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40376" y="1685926"/>
            <a:ext cx="11111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pneumonia AND </a:t>
            </a:r>
            <a:r>
              <a:rPr lang="fr-FR" sz="2400" dirty="0" smtClean="0"/>
              <a:t>(2019nCov </a:t>
            </a:r>
            <a:r>
              <a:rPr lang="fr-FR" sz="2400" dirty="0"/>
              <a:t>OR covid19 OR coronavirus</a:t>
            </a:r>
            <a:r>
              <a:rPr lang="fr-FR" sz="2400" dirty="0" smtClean="0"/>
              <a:t>) = </a:t>
            </a:r>
            <a:r>
              <a:rPr lang="fr-FR" sz="2400" b="1" dirty="0" smtClean="0">
                <a:solidFill>
                  <a:srgbClr val="FF0000"/>
                </a:solidFill>
              </a:rPr>
              <a:t>12 124 résultats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70121" y="4238985"/>
            <a:ext cx="114517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(pneumonia </a:t>
            </a:r>
            <a:r>
              <a:rPr lang="fr-FR" sz="2400" dirty="0"/>
              <a:t>AND </a:t>
            </a:r>
            <a:r>
              <a:rPr lang="fr-FR" sz="2400" dirty="0" smtClean="0"/>
              <a:t>2019nCov</a:t>
            </a:r>
            <a:r>
              <a:rPr lang="fr-FR" sz="2400" dirty="0"/>
              <a:t>)</a:t>
            </a:r>
            <a:r>
              <a:rPr lang="fr-FR" sz="2400" dirty="0" smtClean="0"/>
              <a:t> </a:t>
            </a:r>
            <a:r>
              <a:rPr lang="fr-FR" sz="2400" dirty="0"/>
              <a:t>OR </a:t>
            </a:r>
            <a:r>
              <a:rPr lang="fr-FR" sz="2400" dirty="0" smtClean="0"/>
              <a:t>(pneumonia AND covid19) </a:t>
            </a:r>
            <a:r>
              <a:rPr lang="fr-FR" sz="2400" dirty="0"/>
              <a:t>OR </a:t>
            </a:r>
            <a:r>
              <a:rPr lang="fr-FR" sz="2400" dirty="0" smtClean="0"/>
              <a:t>(pneumonia </a:t>
            </a:r>
            <a:r>
              <a:rPr lang="fr-FR" sz="2400" dirty="0"/>
              <a:t>AND </a:t>
            </a:r>
            <a:r>
              <a:rPr lang="fr-FR" sz="2400" dirty="0" smtClean="0"/>
              <a:t>coronavirus) = </a:t>
            </a:r>
            <a:r>
              <a:rPr lang="fr-FR" sz="2400" b="1" dirty="0" smtClean="0">
                <a:solidFill>
                  <a:srgbClr val="FF0000"/>
                </a:solidFill>
              </a:rPr>
              <a:t>12 124 résultats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427225" y="2756299"/>
            <a:ext cx="66877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600" b="1" dirty="0" smtClean="0">
                <a:solidFill>
                  <a:srgbClr val="FF0000"/>
                </a:solidFill>
              </a:rPr>
              <a:t>=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46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solidFill>
            <a:srgbClr val="63003C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Posons-nous deux minutes…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52512" y="2528887"/>
            <a:ext cx="100869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dirty="0" smtClean="0"/>
              <a:t>Vous cherchez les articles </a:t>
            </a:r>
            <a:r>
              <a:rPr lang="fr-FR" sz="2400" dirty="0"/>
              <a:t>à propos de la pandémie </a:t>
            </a:r>
            <a:r>
              <a:rPr lang="fr-FR" sz="2400" dirty="0" smtClean="0"/>
              <a:t>actuelle publiés par des </a:t>
            </a:r>
            <a:r>
              <a:rPr lang="fr-FR" sz="2400" dirty="0" err="1" smtClean="0"/>
              <a:t>chercheu.r.se.s</a:t>
            </a:r>
            <a:r>
              <a:rPr lang="fr-FR" sz="2400" dirty="0" smtClean="0"/>
              <a:t> de Université Paris-Saclay,.</a:t>
            </a:r>
          </a:p>
          <a:p>
            <a:pPr algn="just"/>
            <a:endParaRPr lang="fr-FR" sz="2400" dirty="0"/>
          </a:p>
          <a:p>
            <a:pPr algn="just"/>
            <a:r>
              <a:rPr lang="fr-FR" sz="2400" dirty="0" smtClean="0"/>
              <a:t>En utilisant les techniques abordées pour élargir sa recherche, les règles des opérateurs booléens et la règles de distributivité, quelle requête pouvez-vous faire 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00739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UPSACLAY">
  <a:themeElements>
    <a:clrScheme name="UPSACLAY">
      <a:dk1>
        <a:srgbClr val="63003C"/>
      </a:dk1>
      <a:lt1>
        <a:srgbClr val="FFFFFF"/>
      </a:lt1>
      <a:dk2>
        <a:srgbClr val="303E48"/>
      </a:dk2>
      <a:lt2>
        <a:srgbClr val="BDC4BC"/>
      </a:lt2>
      <a:accent1>
        <a:srgbClr val="DA5200"/>
      </a:accent1>
      <a:accent2>
        <a:srgbClr val="006996"/>
      </a:accent2>
      <a:accent3>
        <a:srgbClr val="FFFFFF"/>
      </a:accent3>
      <a:accent4>
        <a:srgbClr val="86B700"/>
      </a:accent4>
      <a:accent5>
        <a:srgbClr val="464595"/>
      </a:accent5>
      <a:accent6>
        <a:srgbClr val="80143C"/>
      </a:accent6>
      <a:hlink>
        <a:srgbClr val="63003C"/>
      </a:hlink>
      <a:folHlink>
        <a:srgbClr val="B8ACD7"/>
      </a:folHlink>
    </a:clrScheme>
    <a:fontScheme name="Université Paris-Saclay">
      <a:majorFont>
        <a:latin typeface="Open Sans"/>
        <a:ea typeface=""/>
        <a:cs typeface="Arial Unicode MS"/>
      </a:majorFont>
      <a:minorFont>
        <a:latin typeface="Open Sans"/>
        <a:ea typeface=""/>
        <a:cs typeface="Arial Unicode MS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 refaire" id="{94AEBCF8-AF65-4DB5-B259-1F3F1BE73777}" vid="{6FB0EB57-A501-4BEC-859A-9BC2B4F2B6C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A5375287F7B842B1714C41EEC5F404" ma:contentTypeVersion="3" ma:contentTypeDescription="Crée un document." ma:contentTypeScope="" ma:versionID="49e4d68a6e63967bb26c92ac82a42af8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64e9bf36bc789e2afd72475ca03152d8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Forma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Format" ma:index="8" nillable="true" ma:displayName="Format" ma:description="Type de support, format de fichier ou dimensions" ma:internalName="_Forma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 ma:index="10" ma:displayName="Commentaires"/>
        <xsd:element name="keywords" minOccurs="0" maxOccurs="1" type="xsd:string"/>
        <xsd:element ref="dc:language" minOccurs="0" maxOccurs="1"/>
        <xsd:element name="category" minOccurs="0" maxOccurs="1" type="xsd:string" ma:index="9" ma:displayName="Type de document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ormat xmlns="http://schemas.microsoft.com/sharepoint/v3/fields">pptx</_Format>
  </documentManagement>
</p:properties>
</file>

<file path=customXml/itemProps1.xml><?xml version="1.0" encoding="utf-8"?>
<ds:datastoreItem xmlns:ds="http://schemas.openxmlformats.org/officeDocument/2006/customXml" ds:itemID="{578988EB-1B67-4511-A161-FDEEE601E6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FD7629-927A-4845-8026-A70E7BA1E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D711ED-3F11-4E62-B28E-923561B2176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sharepoint/v3/field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1303</TotalTime>
  <Words>369</Words>
  <Application>Microsoft Office PowerPoint</Application>
  <PresentationFormat>Grand écran</PresentationFormat>
  <Paragraphs>41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Arial Unicode MS</vt:lpstr>
      <vt:lpstr>Calibri</vt:lpstr>
      <vt:lpstr>Open Sans</vt:lpstr>
      <vt:lpstr>1_UPSACLAY</vt:lpstr>
      <vt:lpstr>Initiation à PubMed : Séquence 2</vt:lpstr>
      <vt:lpstr>La recherche simple en langage libre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Virginie Paris</dc:creator>
  <dc:description>Modèle de présentation PowerPoint au format 16/9e</dc:description>
  <cp:lastModifiedBy>Samuel Jamet</cp:lastModifiedBy>
  <cp:revision>42</cp:revision>
  <dcterms:created xsi:type="dcterms:W3CDTF">2020-02-07T10:36:28Z</dcterms:created>
  <dcterms:modified xsi:type="dcterms:W3CDTF">2020-07-06T13:17:24Z</dcterms:modified>
  <cp:category>Présentation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0x01010014A5375287F7B842B1714C41EEC5F404</vt:lpwstr>
  </property>
</Properties>
</file>