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58" r:id="rId3"/>
    <p:sldId id="293" r:id="rId4"/>
    <p:sldId id="259" r:id="rId5"/>
    <p:sldId id="260" r:id="rId6"/>
    <p:sldId id="262" r:id="rId7"/>
    <p:sldId id="263" r:id="rId8"/>
    <p:sldId id="264" r:id="rId9"/>
    <p:sldId id="265" r:id="rId10"/>
    <p:sldId id="266" r:id="rId11"/>
    <p:sldId id="267" r:id="rId12"/>
    <p:sldId id="268" r:id="rId13"/>
    <p:sldId id="269" r:id="rId14"/>
    <p:sldId id="270" r:id="rId15"/>
    <p:sldId id="271" r:id="rId16"/>
    <p:sldId id="294" r:id="rId17"/>
    <p:sldId id="273" r:id="rId18"/>
    <p:sldId id="274" r:id="rId19"/>
    <p:sldId id="275" r:id="rId20"/>
    <p:sldId id="276" r:id="rId21"/>
    <p:sldId id="280" r:id="rId22"/>
    <p:sldId id="281" r:id="rId23"/>
    <p:sldId id="282" r:id="rId24"/>
    <p:sldId id="283" r:id="rId25"/>
    <p:sldId id="284" r:id="rId26"/>
    <p:sldId id="285" r:id="rId27"/>
    <p:sldId id="288" r:id="rId28"/>
    <p:sldId id="289" r:id="rId29"/>
    <p:sldId id="290" r:id="rId30"/>
    <p:sldId id="291" r:id="rId31"/>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4" autoAdjust="0"/>
    <p:restoredTop sz="93692"/>
  </p:normalViewPr>
  <p:slideViewPr>
    <p:cSldViewPr snapToObjects="1">
      <p:cViewPr varScale="1">
        <p:scale>
          <a:sx n="51" d="100"/>
          <a:sy n="51" d="100"/>
        </p:scale>
        <p:origin x="1042"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8BD68-2BE7-5D49-BE35-7CF88D9F861B}"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fr-FR"/>
        </a:p>
      </dgm:t>
    </dgm:pt>
    <dgm:pt modelId="{5CBCFAEA-C91A-D34B-A32C-47DC175AD8AE}">
      <dgm:prSet phldrT="[Texte]"/>
      <dgm:spPr/>
      <dgm:t>
        <a:bodyPr/>
        <a:lstStyle/>
        <a:p>
          <a:r>
            <a:rPr lang="fr-FR" dirty="0"/>
            <a:t>Phases de fixation</a:t>
          </a:r>
        </a:p>
      </dgm:t>
    </dgm:pt>
    <dgm:pt modelId="{2B47FB32-09D0-3846-9D28-48F9FE4E8507}" type="parTrans" cxnId="{F72959F5-700E-594B-9191-AF58D7850877}">
      <dgm:prSet/>
      <dgm:spPr/>
      <dgm:t>
        <a:bodyPr/>
        <a:lstStyle/>
        <a:p>
          <a:endParaRPr lang="fr-FR"/>
        </a:p>
      </dgm:t>
    </dgm:pt>
    <dgm:pt modelId="{5D79FD21-D9E6-7249-913B-16998E6AE4D8}" type="sibTrans" cxnId="{F72959F5-700E-594B-9191-AF58D7850877}">
      <dgm:prSet/>
      <dgm:spPr/>
      <dgm:t>
        <a:bodyPr/>
        <a:lstStyle/>
        <a:p>
          <a:endParaRPr lang="fr-FR"/>
        </a:p>
      </dgm:t>
    </dgm:pt>
    <dgm:pt modelId="{614893F4-F7BE-9E44-95AE-4E07BDB4FD19}">
      <dgm:prSet phldrT="[Texte]"/>
      <dgm:spPr/>
      <dgm:t>
        <a:bodyPr/>
        <a:lstStyle/>
        <a:p>
          <a:r>
            <a:rPr lang="fr-FR" dirty="0"/>
            <a:t>Phases statiques</a:t>
          </a:r>
        </a:p>
      </dgm:t>
    </dgm:pt>
    <dgm:pt modelId="{1B1209D7-D179-5747-AF73-457EBFD7C4CD}" type="parTrans" cxnId="{68C4297A-FECB-A944-B96F-34139E88D694}">
      <dgm:prSet/>
      <dgm:spPr/>
      <dgm:t>
        <a:bodyPr/>
        <a:lstStyle/>
        <a:p>
          <a:endParaRPr lang="fr-FR"/>
        </a:p>
      </dgm:t>
    </dgm:pt>
    <dgm:pt modelId="{887F82BD-7871-6040-B2DE-C72E241831A3}" type="sibTrans" cxnId="{68C4297A-FECB-A944-B96F-34139E88D694}">
      <dgm:prSet/>
      <dgm:spPr/>
      <dgm:t>
        <a:bodyPr/>
        <a:lstStyle/>
        <a:p>
          <a:endParaRPr lang="fr-FR"/>
        </a:p>
      </dgm:t>
    </dgm:pt>
    <dgm:pt modelId="{E8F7AFD0-4C25-CA45-B9D7-F85CB17E018A}">
      <dgm:prSet phldrT="[Texte]"/>
      <dgm:spPr/>
      <dgm:t>
        <a:bodyPr/>
        <a:lstStyle/>
        <a:p>
          <a:r>
            <a:rPr lang="fr-FR" dirty="0"/>
            <a:t>Jeu de mouvement</a:t>
          </a:r>
        </a:p>
      </dgm:t>
    </dgm:pt>
    <dgm:pt modelId="{0F4BAB06-80B0-384F-8D6F-5494F1987ADB}" type="parTrans" cxnId="{1FA7D8F9-6725-754C-9BFA-C1488F9A01A1}">
      <dgm:prSet/>
      <dgm:spPr/>
      <dgm:t>
        <a:bodyPr/>
        <a:lstStyle/>
        <a:p>
          <a:endParaRPr lang="fr-FR"/>
        </a:p>
      </dgm:t>
    </dgm:pt>
    <dgm:pt modelId="{FBBE43E7-1C0E-6A46-8B2D-6C9F7494D42D}" type="sibTrans" cxnId="{1FA7D8F9-6725-754C-9BFA-C1488F9A01A1}">
      <dgm:prSet/>
      <dgm:spPr/>
      <dgm:t>
        <a:bodyPr/>
        <a:lstStyle/>
        <a:p>
          <a:endParaRPr lang="fr-FR"/>
        </a:p>
      </dgm:t>
    </dgm:pt>
    <dgm:pt modelId="{6B806D74-87A0-124F-9005-AEA9EBB92F09}" type="pres">
      <dgm:prSet presAssocID="{D3E8BD68-2BE7-5D49-BE35-7CF88D9F861B}" presName="cycle" presStyleCnt="0">
        <dgm:presLayoutVars>
          <dgm:dir/>
          <dgm:resizeHandles val="exact"/>
        </dgm:presLayoutVars>
      </dgm:prSet>
      <dgm:spPr/>
      <dgm:t>
        <a:bodyPr/>
        <a:lstStyle/>
        <a:p>
          <a:endParaRPr lang="fr-FR"/>
        </a:p>
      </dgm:t>
    </dgm:pt>
    <dgm:pt modelId="{73028C5D-B4C9-334E-9100-DCD4846B7127}" type="pres">
      <dgm:prSet presAssocID="{5CBCFAEA-C91A-D34B-A32C-47DC175AD8AE}" presName="dummy" presStyleCnt="0"/>
      <dgm:spPr/>
    </dgm:pt>
    <dgm:pt modelId="{D402BE5F-0018-2448-BC08-B5F67260CC12}" type="pres">
      <dgm:prSet presAssocID="{5CBCFAEA-C91A-D34B-A32C-47DC175AD8AE}" presName="node" presStyleLbl="revTx" presStyleIdx="0" presStyleCnt="3">
        <dgm:presLayoutVars>
          <dgm:bulletEnabled val="1"/>
        </dgm:presLayoutVars>
      </dgm:prSet>
      <dgm:spPr/>
      <dgm:t>
        <a:bodyPr/>
        <a:lstStyle/>
        <a:p>
          <a:endParaRPr lang="fr-FR"/>
        </a:p>
      </dgm:t>
    </dgm:pt>
    <dgm:pt modelId="{E1A32F63-585F-D64E-A311-0E468122BD4C}" type="pres">
      <dgm:prSet presAssocID="{5D79FD21-D9E6-7249-913B-16998E6AE4D8}" presName="sibTrans" presStyleLbl="node1" presStyleIdx="0" presStyleCnt="3"/>
      <dgm:spPr/>
      <dgm:t>
        <a:bodyPr/>
        <a:lstStyle/>
        <a:p>
          <a:endParaRPr lang="fr-FR"/>
        </a:p>
      </dgm:t>
    </dgm:pt>
    <dgm:pt modelId="{0C590147-4FF6-C04B-91E7-48CF7A19208D}" type="pres">
      <dgm:prSet presAssocID="{614893F4-F7BE-9E44-95AE-4E07BDB4FD19}" presName="dummy" presStyleCnt="0"/>
      <dgm:spPr/>
    </dgm:pt>
    <dgm:pt modelId="{4F7B649D-FD13-784E-BCAE-325DD907C146}" type="pres">
      <dgm:prSet presAssocID="{614893F4-F7BE-9E44-95AE-4E07BDB4FD19}" presName="node" presStyleLbl="revTx" presStyleIdx="1" presStyleCnt="3">
        <dgm:presLayoutVars>
          <dgm:bulletEnabled val="1"/>
        </dgm:presLayoutVars>
      </dgm:prSet>
      <dgm:spPr/>
      <dgm:t>
        <a:bodyPr/>
        <a:lstStyle/>
        <a:p>
          <a:endParaRPr lang="fr-FR"/>
        </a:p>
      </dgm:t>
    </dgm:pt>
    <dgm:pt modelId="{521C9755-B265-A141-AB60-C627AD7E1E1A}" type="pres">
      <dgm:prSet presAssocID="{887F82BD-7871-6040-B2DE-C72E241831A3}" presName="sibTrans" presStyleLbl="node1" presStyleIdx="1" presStyleCnt="3"/>
      <dgm:spPr/>
      <dgm:t>
        <a:bodyPr/>
        <a:lstStyle/>
        <a:p>
          <a:endParaRPr lang="fr-FR"/>
        </a:p>
      </dgm:t>
    </dgm:pt>
    <dgm:pt modelId="{8EFAF338-345C-A841-BDCB-44E632BC8285}" type="pres">
      <dgm:prSet presAssocID="{E8F7AFD0-4C25-CA45-B9D7-F85CB17E018A}" presName="dummy" presStyleCnt="0"/>
      <dgm:spPr/>
    </dgm:pt>
    <dgm:pt modelId="{924328D4-DD69-1241-BE08-E7194CA25D13}" type="pres">
      <dgm:prSet presAssocID="{E8F7AFD0-4C25-CA45-B9D7-F85CB17E018A}" presName="node" presStyleLbl="revTx" presStyleIdx="2" presStyleCnt="3">
        <dgm:presLayoutVars>
          <dgm:bulletEnabled val="1"/>
        </dgm:presLayoutVars>
      </dgm:prSet>
      <dgm:spPr/>
      <dgm:t>
        <a:bodyPr/>
        <a:lstStyle/>
        <a:p>
          <a:endParaRPr lang="fr-FR"/>
        </a:p>
      </dgm:t>
    </dgm:pt>
    <dgm:pt modelId="{F22E3D4F-4DAB-7144-8930-352946C8D72A}" type="pres">
      <dgm:prSet presAssocID="{FBBE43E7-1C0E-6A46-8B2D-6C9F7494D42D}" presName="sibTrans" presStyleLbl="node1" presStyleIdx="2" presStyleCnt="3"/>
      <dgm:spPr/>
      <dgm:t>
        <a:bodyPr/>
        <a:lstStyle/>
        <a:p>
          <a:endParaRPr lang="fr-FR"/>
        </a:p>
      </dgm:t>
    </dgm:pt>
  </dgm:ptLst>
  <dgm:cxnLst>
    <dgm:cxn modelId="{429D694A-C2D4-5B4A-A942-A35D0606BD1C}" type="presOf" srcId="{D3E8BD68-2BE7-5D49-BE35-7CF88D9F861B}" destId="{6B806D74-87A0-124F-9005-AEA9EBB92F09}" srcOrd="0" destOrd="0" presId="urn:microsoft.com/office/officeart/2005/8/layout/cycle1"/>
    <dgm:cxn modelId="{F72959F5-700E-594B-9191-AF58D7850877}" srcId="{D3E8BD68-2BE7-5D49-BE35-7CF88D9F861B}" destId="{5CBCFAEA-C91A-D34B-A32C-47DC175AD8AE}" srcOrd="0" destOrd="0" parTransId="{2B47FB32-09D0-3846-9D28-48F9FE4E8507}" sibTransId="{5D79FD21-D9E6-7249-913B-16998E6AE4D8}"/>
    <dgm:cxn modelId="{1FA7D8F9-6725-754C-9BFA-C1488F9A01A1}" srcId="{D3E8BD68-2BE7-5D49-BE35-7CF88D9F861B}" destId="{E8F7AFD0-4C25-CA45-B9D7-F85CB17E018A}" srcOrd="2" destOrd="0" parTransId="{0F4BAB06-80B0-384F-8D6F-5494F1987ADB}" sibTransId="{FBBE43E7-1C0E-6A46-8B2D-6C9F7494D42D}"/>
    <dgm:cxn modelId="{48F1D89D-AF67-5B43-A19A-3C6450439F0C}" type="presOf" srcId="{5CBCFAEA-C91A-D34B-A32C-47DC175AD8AE}" destId="{D402BE5F-0018-2448-BC08-B5F67260CC12}" srcOrd="0" destOrd="0" presId="urn:microsoft.com/office/officeart/2005/8/layout/cycle1"/>
    <dgm:cxn modelId="{3BDF3D23-3B39-7943-945A-5ACFBF6EAFB4}" type="presOf" srcId="{FBBE43E7-1C0E-6A46-8B2D-6C9F7494D42D}" destId="{F22E3D4F-4DAB-7144-8930-352946C8D72A}" srcOrd="0" destOrd="0" presId="urn:microsoft.com/office/officeart/2005/8/layout/cycle1"/>
    <dgm:cxn modelId="{60D7009C-8E05-094D-AB9A-B6F387A9CED3}" type="presOf" srcId="{5D79FD21-D9E6-7249-913B-16998E6AE4D8}" destId="{E1A32F63-585F-D64E-A311-0E468122BD4C}" srcOrd="0" destOrd="0" presId="urn:microsoft.com/office/officeart/2005/8/layout/cycle1"/>
    <dgm:cxn modelId="{86EA4283-A0A2-B540-A0D9-47BA5C30AF8A}" type="presOf" srcId="{E8F7AFD0-4C25-CA45-B9D7-F85CB17E018A}" destId="{924328D4-DD69-1241-BE08-E7194CA25D13}" srcOrd="0" destOrd="0" presId="urn:microsoft.com/office/officeart/2005/8/layout/cycle1"/>
    <dgm:cxn modelId="{68C4297A-FECB-A944-B96F-34139E88D694}" srcId="{D3E8BD68-2BE7-5D49-BE35-7CF88D9F861B}" destId="{614893F4-F7BE-9E44-95AE-4E07BDB4FD19}" srcOrd="1" destOrd="0" parTransId="{1B1209D7-D179-5747-AF73-457EBFD7C4CD}" sibTransId="{887F82BD-7871-6040-B2DE-C72E241831A3}"/>
    <dgm:cxn modelId="{7B56B302-B5FC-D94F-B47F-251D246AA313}" type="presOf" srcId="{887F82BD-7871-6040-B2DE-C72E241831A3}" destId="{521C9755-B265-A141-AB60-C627AD7E1E1A}" srcOrd="0" destOrd="0" presId="urn:microsoft.com/office/officeart/2005/8/layout/cycle1"/>
    <dgm:cxn modelId="{3D796016-5423-744D-8EBC-07BC1AE944EA}" type="presOf" srcId="{614893F4-F7BE-9E44-95AE-4E07BDB4FD19}" destId="{4F7B649D-FD13-784E-BCAE-325DD907C146}" srcOrd="0" destOrd="0" presId="urn:microsoft.com/office/officeart/2005/8/layout/cycle1"/>
    <dgm:cxn modelId="{27034BFC-2A60-604B-AFAA-44C3B195E717}" type="presParOf" srcId="{6B806D74-87A0-124F-9005-AEA9EBB92F09}" destId="{73028C5D-B4C9-334E-9100-DCD4846B7127}" srcOrd="0" destOrd="0" presId="urn:microsoft.com/office/officeart/2005/8/layout/cycle1"/>
    <dgm:cxn modelId="{FB7A4760-92F8-B348-A34A-7FFA29D1F1FC}" type="presParOf" srcId="{6B806D74-87A0-124F-9005-AEA9EBB92F09}" destId="{D402BE5F-0018-2448-BC08-B5F67260CC12}" srcOrd="1" destOrd="0" presId="urn:microsoft.com/office/officeart/2005/8/layout/cycle1"/>
    <dgm:cxn modelId="{10DB086F-08C7-674B-8D1C-AA037B9DDBCA}" type="presParOf" srcId="{6B806D74-87A0-124F-9005-AEA9EBB92F09}" destId="{E1A32F63-585F-D64E-A311-0E468122BD4C}" srcOrd="2" destOrd="0" presId="urn:microsoft.com/office/officeart/2005/8/layout/cycle1"/>
    <dgm:cxn modelId="{93D49BA5-35D5-804C-A746-B2CDAA640F5C}" type="presParOf" srcId="{6B806D74-87A0-124F-9005-AEA9EBB92F09}" destId="{0C590147-4FF6-C04B-91E7-48CF7A19208D}" srcOrd="3" destOrd="0" presId="urn:microsoft.com/office/officeart/2005/8/layout/cycle1"/>
    <dgm:cxn modelId="{4E0AB2D0-3522-344C-B588-D79550CD3F12}" type="presParOf" srcId="{6B806D74-87A0-124F-9005-AEA9EBB92F09}" destId="{4F7B649D-FD13-784E-BCAE-325DD907C146}" srcOrd="4" destOrd="0" presId="urn:microsoft.com/office/officeart/2005/8/layout/cycle1"/>
    <dgm:cxn modelId="{BA47A485-C01B-EB4C-BD08-7DF91697E9A7}" type="presParOf" srcId="{6B806D74-87A0-124F-9005-AEA9EBB92F09}" destId="{521C9755-B265-A141-AB60-C627AD7E1E1A}" srcOrd="5" destOrd="0" presId="urn:microsoft.com/office/officeart/2005/8/layout/cycle1"/>
    <dgm:cxn modelId="{BC88AA7A-3814-3D4A-B4C6-A2DC16E416E3}" type="presParOf" srcId="{6B806D74-87A0-124F-9005-AEA9EBB92F09}" destId="{8EFAF338-345C-A841-BDCB-44E632BC8285}" srcOrd="6" destOrd="0" presId="urn:microsoft.com/office/officeart/2005/8/layout/cycle1"/>
    <dgm:cxn modelId="{CDA905A2-4E3C-B449-9D88-48C77AD456FE}" type="presParOf" srcId="{6B806D74-87A0-124F-9005-AEA9EBB92F09}" destId="{924328D4-DD69-1241-BE08-E7194CA25D13}" srcOrd="7" destOrd="0" presId="urn:microsoft.com/office/officeart/2005/8/layout/cycle1"/>
    <dgm:cxn modelId="{B0579ED7-05D3-444A-8C56-DD898D0F6AD7}" type="presParOf" srcId="{6B806D74-87A0-124F-9005-AEA9EBB92F09}" destId="{F22E3D4F-4DAB-7144-8930-352946C8D72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40DCE-A660-4649-A0A0-C6E5AD02C84A}"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fr-FR"/>
        </a:p>
      </dgm:t>
    </dgm:pt>
    <dgm:pt modelId="{DE8C0DF1-F53E-6143-8748-027A3C30E981}">
      <dgm:prSet phldrT="[Texte]"/>
      <dgm:spPr/>
      <dgm:t>
        <a:bodyPr/>
        <a:lstStyle/>
        <a:p>
          <a:r>
            <a:rPr lang="fr-FR" dirty="0"/>
            <a:t>MO / Circulation et distribution offensive des joueurs /  Alternance Jeu </a:t>
          </a:r>
          <a:r>
            <a:rPr lang="fr-FR" dirty="0" err="1"/>
            <a:t>groupé-Jeu</a:t>
          </a:r>
          <a:r>
            <a:rPr lang="fr-FR" dirty="0"/>
            <a:t> </a:t>
          </a:r>
          <a:r>
            <a:rPr lang="fr-FR" dirty="0" err="1"/>
            <a:t>déployé-Jeu</a:t>
          </a:r>
          <a:r>
            <a:rPr lang="fr-FR" dirty="0"/>
            <a:t> au pied</a:t>
          </a:r>
        </a:p>
        <a:p>
          <a:r>
            <a:rPr lang="fr-FR" dirty="0"/>
            <a:t>Triple variante fondamentale</a:t>
          </a:r>
        </a:p>
      </dgm:t>
    </dgm:pt>
    <dgm:pt modelId="{B04B236B-FCAF-764C-B527-321ACCD796DC}" type="parTrans" cxnId="{123F269D-24EA-C342-8ADE-B74DB17BEC63}">
      <dgm:prSet/>
      <dgm:spPr/>
      <dgm:t>
        <a:bodyPr/>
        <a:lstStyle/>
        <a:p>
          <a:endParaRPr lang="fr-FR"/>
        </a:p>
      </dgm:t>
    </dgm:pt>
    <dgm:pt modelId="{E687C5C7-A6BB-A547-9998-D52C3B7AFBE9}" type="sibTrans" cxnId="{123F269D-24EA-C342-8ADE-B74DB17BEC63}">
      <dgm:prSet/>
      <dgm:spPr/>
      <dgm:t>
        <a:bodyPr/>
        <a:lstStyle/>
        <a:p>
          <a:endParaRPr lang="fr-FR"/>
        </a:p>
      </dgm:t>
    </dgm:pt>
    <dgm:pt modelId="{6108F1AE-0F90-A345-9DAA-1BB34AF7171C}">
      <dgm:prSet phldrT="[Texte]"/>
      <dgm:spPr/>
      <dgm:t>
        <a:bodyPr/>
        <a:lstStyle/>
        <a:p>
          <a:r>
            <a:rPr lang="fr-FR" dirty="0"/>
            <a:t>MD / Circulation et distribution défensive des joueurs / Constitution et reconstitution des 3 rideaux défensifs</a:t>
          </a:r>
        </a:p>
      </dgm:t>
    </dgm:pt>
    <dgm:pt modelId="{775FAAAB-663D-7444-AFA6-6DA96FA863BD}" type="parTrans" cxnId="{DFDDC5D8-2A0E-CF47-8522-1E1F131EE70F}">
      <dgm:prSet/>
      <dgm:spPr/>
      <dgm:t>
        <a:bodyPr/>
        <a:lstStyle/>
        <a:p>
          <a:endParaRPr lang="fr-FR"/>
        </a:p>
      </dgm:t>
    </dgm:pt>
    <dgm:pt modelId="{CA7E6538-CF60-8848-B222-ABC426DCD934}" type="sibTrans" cxnId="{DFDDC5D8-2A0E-CF47-8522-1E1F131EE70F}">
      <dgm:prSet/>
      <dgm:spPr/>
      <dgm:t>
        <a:bodyPr/>
        <a:lstStyle/>
        <a:p>
          <a:endParaRPr lang="fr-FR"/>
        </a:p>
      </dgm:t>
    </dgm:pt>
    <dgm:pt modelId="{85FD5E0C-3A65-7F41-ACBA-5AAD12A182F9}" type="pres">
      <dgm:prSet presAssocID="{85740DCE-A660-4649-A0A0-C6E5AD02C84A}" presName="compositeShape" presStyleCnt="0">
        <dgm:presLayoutVars>
          <dgm:chMax val="2"/>
          <dgm:dir/>
          <dgm:resizeHandles val="exact"/>
        </dgm:presLayoutVars>
      </dgm:prSet>
      <dgm:spPr/>
      <dgm:t>
        <a:bodyPr/>
        <a:lstStyle/>
        <a:p>
          <a:endParaRPr lang="fr-FR"/>
        </a:p>
      </dgm:t>
    </dgm:pt>
    <dgm:pt modelId="{8C6B2D56-07CC-C542-94F2-80C5A67FE211}" type="pres">
      <dgm:prSet presAssocID="{85740DCE-A660-4649-A0A0-C6E5AD02C84A}" presName="divider" presStyleLbl="fgShp" presStyleIdx="0" presStyleCnt="1"/>
      <dgm:spPr/>
    </dgm:pt>
    <dgm:pt modelId="{9AC042EF-3836-3641-9B04-262FA07753DD}" type="pres">
      <dgm:prSet presAssocID="{DE8C0DF1-F53E-6143-8748-027A3C30E981}" presName="downArrow" presStyleLbl="node1" presStyleIdx="0" presStyleCnt="2"/>
      <dgm:spPr/>
    </dgm:pt>
    <dgm:pt modelId="{C0811D1E-0FEC-A045-82B6-7F50C481CA13}" type="pres">
      <dgm:prSet presAssocID="{DE8C0DF1-F53E-6143-8748-027A3C30E981}" presName="downArrowText" presStyleLbl="revTx" presStyleIdx="0" presStyleCnt="2" custScaleX="154701">
        <dgm:presLayoutVars>
          <dgm:bulletEnabled val="1"/>
        </dgm:presLayoutVars>
      </dgm:prSet>
      <dgm:spPr/>
      <dgm:t>
        <a:bodyPr/>
        <a:lstStyle/>
        <a:p>
          <a:endParaRPr lang="fr-FR"/>
        </a:p>
      </dgm:t>
    </dgm:pt>
    <dgm:pt modelId="{32A3FDBF-5BFB-9C4B-B4F2-2BF158DDB231}" type="pres">
      <dgm:prSet presAssocID="{6108F1AE-0F90-A345-9DAA-1BB34AF7171C}" presName="upArrow" presStyleLbl="node1" presStyleIdx="1" presStyleCnt="2"/>
      <dgm:spPr/>
    </dgm:pt>
    <dgm:pt modelId="{73E432FB-32F1-BD43-A501-C85C96CC0E71}" type="pres">
      <dgm:prSet presAssocID="{6108F1AE-0F90-A345-9DAA-1BB34AF7171C}" presName="upArrowText" presStyleLbl="revTx" presStyleIdx="1" presStyleCnt="2" custScaleX="149170">
        <dgm:presLayoutVars>
          <dgm:bulletEnabled val="1"/>
        </dgm:presLayoutVars>
      </dgm:prSet>
      <dgm:spPr/>
      <dgm:t>
        <a:bodyPr/>
        <a:lstStyle/>
        <a:p>
          <a:endParaRPr lang="fr-FR"/>
        </a:p>
      </dgm:t>
    </dgm:pt>
  </dgm:ptLst>
  <dgm:cxnLst>
    <dgm:cxn modelId="{35796740-81EA-B041-9B39-523991286CEF}" type="presOf" srcId="{6108F1AE-0F90-A345-9DAA-1BB34AF7171C}" destId="{73E432FB-32F1-BD43-A501-C85C96CC0E71}" srcOrd="0" destOrd="0" presId="urn:microsoft.com/office/officeart/2005/8/layout/arrow3"/>
    <dgm:cxn modelId="{DB17E3BC-F944-0D45-8462-A03647891E68}" type="presOf" srcId="{85740DCE-A660-4649-A0A0-C6E5AD02C84A}" destId="{85FD5E0C-3A65-7F41-ACBA-5AAD12A182F9}" srcOrd="0" destOrd="0" presId="urn:microsoft.com/office/officeart/2005/8/layout/arrow3"/>
    <dgm:cxn modelId="{DFDDC5D8-2A0E-CF47-8522-1E1F131EE70F}" srcId="{85740DCE-A660-4649-A0A0-C6E5AD02C84A}" destId="{6108F1AE-0F90-A345-9DAA-1BB34AF7171C}" srcOrd="1" destOrd="0" parTransId="{775FAAAB-663D-7444-AFA6-6DA96FA863BD}" sibTransId="{CA7E6538-CF60-8848-B222-ABC426DCD934}"/>
    <dgm:cxn modelId="{123F269D-24EA-C342-8ADE-B74DB17BEC63}" srcId="{85740DCE-A660-4649-A0A0-C6E5AD02C84A}" destId="{DE8C0DF1-F53E-6143-8748-027A3C30E981}" srcOrd="0" destOrd="0" parTransId="{B04B236B-FCAF-764C-B527-321ACCD796DC}" sibTransId="{E687C5C7-A6BB-A547-9998-D52C3B7AFBE9}"/>
    <dgm:cxn modelId="{CF3672C1-2C54-EF43-9B9F-A160DCB2E181}" type="presOf" srcId="{DE8C0DF1-F53E-6143-8748-027A3C30E981}" destId="{C0811D1E-0FEC-A045-82B6-7F50C481CA13}" srcOrd="0" destOrd="0" presId="urn:microsoft.com/office/officeart/2005/8/layout/arrow3"/>
    <dgm:cxn modelId="{5E5461AE-9186-A04E-839B-BBA5177D491B}" type="presParOf" srcId="{85FD5E0C-3A65-7F41-ACBA-5AAD12A182F9}" destId="{8C6B2D56-07CC-C542-94F2-80C5A67FE211}" srcOrd="0" destOrd="0" presId="urn:microsoft.com/office/officeart/2005/8/layout/arrow3"/>
    <dgm:cxn modelId="{17FC4AC2-28D3-274F-BD75-CB0C528E2412}" type="presParOf" srcId="{85FD5E0C-3A65-7F41-ACBA-5AAD12A182F9}" destId="{9AC042EF-3836-3641-9B04-262FA07753DD}" srcOrd="1" destOrd="0" presId="urn:microsoft.com/office/officeart/2005/8/layout/arrow3"/>
    <dgm:cxn modelId="{3845A2A7-878A-694A-8804-294705FCAB6D}" type="presParOf" srcId="{85FD5E0C-3A65-7F41-ACBA-5AAD12A182F9}" destId="{C0811D1E-0FEC-A045-82B6-7F50C481CA13}" srcOrd="2" destOrd="0" presId="urn:microsoft.com/office/officeart/2005/8/layout/arrow3"/>
    <dgm:cxn modelId="{B0F1FADD-E643-E24E-AD3F-BF63010A1ACE}" type="presParOf" srcId="{85FD5E0C-3A65-7F41-ACBA-5AAD12A182F9}" destId="{32A3FDBF-5BFB-9C4B-B4F2-2BF158DDB231}" srcOrd="3" destOrd="0" presId="urn:microsoft.com/office/officeart/2005/8/layout/arrow3"/>
    <dgm:cxn modelId="{2ACA8EBD-29AC-F74F-9A99-683F841A16A9}" type="presParOf" srcId="{85FD5E0C-3A65-7F41-ACBA-5AAD12A182F9}" destId="{73E432FB-32F1-BD43-A501-C85C96CC0E7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2BE5F-0018-2448-BC08-B5F67260CC12}">
      <dsp:nvSpPr>
        <dsp:cNvPr id="0" name=""/>
        <dsp:cNvSpPr/>
      </dsp:nvSpPr>
      <dsp:spPr>
        <a:xfrm>
          <a:off x="4970680" y="383229"/>
          <a:ext cx="1952941" cy="1952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a:t>Phases de fixation</a:t>
          </a:r>
        </a:p>
      </dsp:txBody>
      <dsp:txXfrm>
        <a:off x="4970680" y="383229"/>
        <a:ext cx="1952941" cy="1952941"/>
      </dsp:txXfrm>
    </dsp:sp>
    <dsp:sp modelId="{E1A32F63-585F-D64E-A311-0E468122BD4C}">
      <dsp:nvSpPr>
        <dsp:cNvPr id="0" name=""/>
        <dsp:cNvSpPr/>
      </dsp:nvSpPr>
      <dsp:spPr>
        <a:xfrm>
          <a:off x="1996895" y="-781"/>
          <a:ext cx="4616809" cy="4616809"/>
        </a:xfrm>
        <a:prstGeom prst="circularArrow">
          <a:avLst>
            <a:gd name="adj1" fmla="val 8249"/>
            <a:gd name="adj2" fmla="val 576132"/>
            <a:gd name="adj3" fmla="val 2963788"/>
            <a:gd name="adj4" fmla="val 51768"/>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7B649D-FD13-784E-BCAE-325DD907C146}">
      <dsp:nvSpPr>
        <dsp:cNvPr id="0" name=""/>
        <dsp:cNvSpPr/>
      </dsp:nvSpPr>
      <dsp:spPr>
        <a:xfrm>
          <a:off x="3328829" y="3226998"/>
          <a:ext cx="1952941" cy="1952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a:t>Phases statiques</a:t>
          </a:r>
        </a:p>
      </dsp:txBody>
      <dsp:txXfrm>
        <a:off x="3328829" y="3226998"/>
        <a:ext cx="1952941" cy="1952941"/>
      </dsp:txXfrm>
    </dsp:sp>
    <dsp:sp modelId="{521C9755-B265-A141-AB60-C627AD7E1E1A}">
      <dsp:nvSpPr>
        <dsp:cNvPr id="0" name=""/>
        <dsp:cNvSpPr/>
      </dsp:nvSpPr>
      <dsp:spPr>
        <a:xfrm>
          <a:off x="1996895" y="-781"/>
          <a:ext cx="4616809" cy="4616809"/>
        </a:xfrm>
        <a:prstGeom prst="circularArrow">
          <a:avLst>
            <a:gd name="adj1" fmla="val 8249"/>
            <a:gd name="adj2" fmla="val 576132"/>
            <a:gd name="adj3" fmla="val 10172101"/>
            <a:gd name="adj4" fmla="val 7260080"/>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4328D4-DD69-1241-BE08-E7194CA25D13}">
      <dsp:nvSpPr>
        <dsp:cNvPr id="0" name=""/>
        <dsp:cNvSpPr/>
      </dsp:nvSpPr>
      <dsp:spPr>
        <a:xfrm>
          <a:off x="1686978" y="383229"/>
          <a:ext cx="1952941" cy="1952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a:t>Jeu de mouvement</a:t>
          </a:r>
        </a:p>
      </dsp:txBody>
      <dsp:txXfrm>
        <a:off x="1686978" y="383229"/>
        <a:ext cx="1952941" cy="1952941"/>
      </dsp:txXfrm>
    </dsp:sp>
    <dsp:sp modelId="{F22E3D4F-4DAB-7144-8930-352946C8D72A}">
      <dsp:nvSpPr>
        <dsp:cNvPr id="0" name=""/>
        <dsp:cNvSpPr/>
      </dsp:nvSpPr>
      <dsp:spPr>
        <a:xfrm>
          <a:off x="1996895" y="-781"/>
          <a:ext cx="4616809" cy="4616809"/>
        </a:xfrm>
        <a:prstGeom prst="circularArrow">
          <a:avLst>
            <a:gd name="adj1" fmla="val 8249"/>
            <a:gd name="adj2" fmla="val 576132"/>
            <a:gd name="adj3" fmla="val 16856658"/>
            <a:gd name="adj4" fmla="val 14967210"/>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B2D56-07CC-C542-94F2-80C5A67FE211}">
      <dsp:nvSpPr>
        <dsp:cNvPr id="0" name=""/>
        <dsp:cNvSpPr/>
      </dsp:nvSpPr>
      <dsp:spPr>
        <a:xfrm rot="21300000">
          <a:off x="24585" y="2173733"/>
          <a:ext cx="7962445" cy="911820"/>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AC042EF-3836-3641-9B04-262FA07753DD}">
      <dsp:nvSpPr>
        <dsp:cNvPr id="0" name=""/>
        <dsp:cNvSpPr/>
      </dsp:nvSpPr>
      <dsp:spPr>
        <a:xfrm>
          <a:off x="961393" y="262964"/>
          <a:ext cx="2403484" cy="2103715"/>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811D1E-0FEC-A045-82B6-7F50C481CA13}">
      <dsp:nvSpPr>
        <dsp:cNvPr id="0" name=""/>
        <dsp:cNvSpPr/>
      </dsp:nvSpPr>
      <dsp:spPr>
        <a:xfrm>
          <a:off x="3544967" y="0"/>
          <a:ext cx="3966096" cy="220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a:t>MO / Circulation et distribution offensive des joueurs /  Alternance Jeu </a:t>
          </a:r>
          <a:r>
            <a:rPr lang="fr-FR" sz="2100" kern="1200" dirty="0" err="1"/>
            <a:t>groupé-Jeu</a:t>
          </a:r>
          <a:r>
            <a:rPr lang="fr-FR" sz="2100" kern="1200" dirty="0"/>
            <a:t> </a:t>
          </a:r>
          <a:r>
            <a:rPr lang="fr-FR" sz="2100" kern="1200" dirty="0" err="1"/>
            <a:t>déployé-Jeu</a:t>
          </a:r>
          <a:r>
            <a:rPr lang="fr-FR" sz="2100" kern="1200" dirty="0"/>
            <a:t> au pied</a:t>
          </a:r>
        </a:p>
        <a:p>
          <a:pPr lvl="0" algn="ctr" defTabSz="933450">
            <a:lnSpc>
              <a:spcPct val="90000"/>
            </a:lnSpc>
            <a:spcBef>
              <a:spcPct val="0"/>
            </a:spcBef>
            <a:spcAft>
              <a:spcPct val="35000"/>
            </a:spcAft>
          </a:pPr>
          <a:r>
            <a:rPr lang="fr-FR" sz="2100" kern="1200" dirty="0"/>
            <a:t>Triple variante fondamentale</a:t>
          </a:r>
        </a:p>
      </dsp:txBody>
      <dsp:txXfrm>
        <a:off x="3544967" y="0"/>
        <a:ext cx="3966096" cy="2208900"/>
      </dsp:txXfrm>
    </dsp:sp>
    <dsp:sp modelId="{32A3FDBF-5BFB-9C4B-B4F2-2BF158DDB231}">
      <dsp:nvSpPr>
        <dsp:cNvPr id="0" name=""/>
        <dsp:cNvSpPr/>
      </dsp:nvSpPr>
      <dsp:spPr>
        <a:xfrm>
          <a:off x="4646737" y="2892608"/>
          <a:ext cx="2403484" cy="2103715"/>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E432FB-32F1-BD43-A501-C85C96CC0E71}">
      <dsp:nvSpPr>
        <dsp:cNvPr id="0" name=""/>
        <dsp:cNvSpPr/>
      </dsp:nvSpPr>
      <dsp:spPr>
        <a:xfrm>
          <a:off x="571452" y="3050387"/>
          <a:ext cx="3824296" cy="220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a:t>MD / Circulation et distribution défensive des joueurs / Constitution et reconstitution des 3 rideaux défensifs</a:t>
          </a:r>
        </a:p>
      </dsp:txBody>
      <dsp:txXfrm>
        <a:off x="571452" y="3050387"/>
        <a:ext cx="3824296" cy="220890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C75DCE3-87C0-B944-9CA7-2B08B7D5B3C8}" type="datetime1">
              <a:rPr lang="fr-FR"/>
              <a:pPr/>
              <a:t>18/09/2022</a:t>
            </a:fld>
            <a:endParaRPr lang="fr-F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B8AA873-95E2-5A4F-B20A-FB5FC34FC3E8}" type="slidenum">
              <a:rPr lang="fr-FR"/>
              <a:pPr/>
              <a:t>‹N°›</a:t>
            </a:fld>
            <a:endParaRPr lang="fr-FR"/>
          </a:p>
        </p:txBody>
      </p:sp>
    </p:spTree>
    <p:extLst>
      <p:ext uri="{BB962C8B-B14F-4D97-AF65-F5344CB8AC3E}">
        <p14:creationId xmlns:p14="http://schemas.microsoft.com/office/powerpoint/2010/main" val="23887401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239A1C-36E3-8545-97DD-69A5590324C4}" type="slidenum">
              <a:rPr lang="fr-FR"/>
              <a:pPr/>
              <a:t>3</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03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7308850" y="1628775"/>
            <a:ext cx="1727200" cy="1223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6" name="Image 10"/>
          <p:cNvPicPr>
            <a:picLocks noChangeAspect="1"/>
          </p:cNvPicPr>
          <p:nvPr/>
        </p:nvPicPr>
        <p:blipFill>
          <a:blip r:embed="rId3"/>
          <a:srcRect/>
          <a:stretch>
            <a:fillRect/>
          </a:stretch>
        </p:blipFill>
        <p:spPr bwMode="auto">
          <a:xfrm>
            <a:off x="7380288" y="1662113"/>
            <a:ext cx="1673225" cy="1200150"/>
          </a:xfrm>
          <a:prstGeom prst="rect">
            <a:avLst/>
          </a:prstGeom>
          <a:noFill/>
          <a:ln w="9525">
            <a:noFill/>
            <a:miter lim="800000"/>
            <a:headEnd/>
            <a:tailEnd/>
          </a:ln>
        </p:spPr>
      </p:pic>
      <p:sp>
        <p:nvSpPr>
          <p:cNvPr id="2" name="Titre 1"/>
          <p:cNvSpPr>
            <a:spLocks noGrp="1"/>
          </p:cNvSpPr>
          <p:nvPr>
            <p:ph type="ctrTitle"/>
          </p:nvPr>
        </p:nvSpPr>
        <p:spPr>
          <a:xfrm>
            <a:off x="762000" y="2663825"/>
            <a:ext cx="5562600" cy="688975"/>
          </a:xfrm>
          <a:prstGeom prst="rect">
            <a:avLst/>
          </a:prstGeom>
        </p:spPr>
        <p:txBody>
          <a:bodyPr/>
          <a:lstStyle>
            <a:lvl1pPr algn="l">
              <a:defRPr sz="3600" cap="all">
                <a:solidFill>
                  <a:schemeClr val="bg1"/>
                </a:solidFill>
                <a:latin typeface="Arial"/>
                <a:cs typeface="Arial"/>
              </a:defRPr>
            </a:lvl1pPr>
          </a:lstStyle>
          <a:p>
            <a:r>
              <a:rPr lang="fr-FR" dirty="0"/>
              <a:t>Modifiez le style du titre</a:t>
            </a:r>
          </a:p>
        </p:txBody>
      </p:sp>
      <p:sp>
        <p:nvSpPr>
          <p:cNvPr id="3" name="Sous-titre 2"/>
          <p:cNvSpPr>
            <a:spLocks noGrp="1"/>
          </p:cNvSpPr>
          <p:nvPr>
            <p:ph type="subTitle" idx="1"/>
          </p:nvPr>
        </p:nvSpPr>
        <p:spPr>
          <a:xfrm>
            <a:off x="762000" y="3543300"/>
            <a:ext cx="5562600" cy="647700"/>
          </a:xfrm>
        </p:spPr>
        <p:txBody>
          <a:bodyPr>
            <a:normAutofit/>
          </a:bodyPr>
          <a:lstStyle>
            <a:lvl1pPr marL="0" indent="0" algn="l">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7" name="Espace réservé de la date 3"/>
          <p:cNvSpPr>
            <a:spLocks noGrp="1"/>
          </p:cNvSpPr>
          <p:nvPr>
            <p:ph type="dt" sz="half" idx="10"/>
          </p:nvPr>
        </p:nvSpPr>
        <p:spPr/>
        <p:txBody>
          <a:bodyPr/>
          <a:lstStyle>
            <a:lvl1pPr>
              <a:defRPr i="0">
                <a:solidFill>
                  <a:schemeClr val="bg1"/>
                </a:solidFill>
              </a:defRPr>
            </a:lvl1pPr>
          </a:lstStyle>
          <a:p>
            <a:pPr>
              <a:defRPr/>
            </a:pPr>
            <a:r>
              <a:rPr lang="fr-FR"/>
              <a:t>08/02/2012</a:t>
            </a:r>
            <a:endParaRPr lang="fr-FR" dirty="0"/>
          </a:p>
        </p:txBody>
      </p:sp>
      <p:sp>
        <p:nvSpPr>
          <p:cNvPr id="8" name="Espace réservé du pied de page 4"/>
          <p:cNvSpPr>
            <a:spLocks noGrp="1"/>
          </p:cNvSpPr>
          <p:nvPr>
            <p:ph type="ftr" sz="quarter" idx="11"/>
          </p:nvPr>
        </p:nvSpPr>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solidFill>
                  <a:schemeClr val="bg1"/>
                </a:solidFill>
              </a:defRPr>
            </a:lvl1pPr>
          </a:lstStyle>
          <a:p>
            <a:fld id="{C05B5059-EEF4-F440-836F-8B7F95F5DF9A}"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3600" b="0" cap="all">
                <a:latin typeface="Arial" pitchFamily="34" charset="0"/>
                <a:cs typeface="Arial" pitchFamily="34" charset="0"/>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08/02/2012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0DF1429-470D-AD4F-8F7D-854E716B88C3}"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sz="3600">
                <a:solidFill>
                  <a:schemeClr val="bg1"/>
                </a:solidFill>
                <a:latin typeface="Arial" pitchFamily="34" charset="0"/>
                <a:cs typeface="Arial" pitchFamily="34" charset="0"/>
              </a:defRPr>
            </a:lvl1pPr>
          </a:lstStyle>
          <a:p>
            <a:r>
              <a:rPr lang="fr-FR" dirty="0"/>
              <a:t>Modifiez le style du titre</a:t>
            </a:r>
          </a:p>
        </p:txBody>
      </p:sp>
      <p:sp>
        <p:nvSpPr>
          <p:cNvPr id="3" name="Espace réservé du contenu 2"/>
          <p:cNvSpPr>
            <a:spLocks noGrp="1"/>
          </p:cNvSpPr>
          <p:nvPr>
            <p:ph idx="1"/>
          </p:nvPr>
        </p:nvSpPr>
        <p:spPr>
          <a:xfrm>
            <a:off x="457200" y="1600200"/>
            <a:ext cx="8229600" cy="452596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08/02/2012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CB07F87-0E2C-AA4F-9749-D6DAD53F3D1E}"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sz="3600">
                <a:solidFill>
                  <a:schemeClr val="bg1"/>
                </a:solidFill>
                <a:latin typeface="Arial" pitchFamily="34" charset="0"/>
                <a:cs typeface="Arial" pitchFamily="34" charset="0"/>
              </a:defRPr>
            </a:lvl1p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p:cNvSpPr>
            <a:spLocks noGrp="1"/>
          </p:cNvSpPr>
          <p:nvPr>
            <p:ph type="dt" sz="half" idx="10"/>
          </p:nvPr>
        </p:nvSpPr>
        <p:spPr/>
        <p:txBody>
          <a:bodyPr/>
          <a:lstStyle>
            <a:lvl1pPr>
              <a:defRPr/>
            </a:lvl1pPr>
          </a:lstStyle>
          <a:p>
            <a:pPr>
              <a:defRPr/>
            </a:pPr>
            <a:r>
              <a:rPr lang="fr-FR"/>
              <a:t>08/02/2012</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6A87D19-D3D1-F949-AC01-868D8D5D8F02}"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103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8420100" y="44450"/>
            <a:ext cx="688975" cy="57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6" name="Image 10"/>
          <p:cNvPicPr>
            <a:picLocks noChangeAspect="1"/>
          </p:cNvPicPr>
          <p:nvPr/>
        </p:nvPicPr>
        <p:blipFill>
          <a:blip r:embed="rId3"/>
          <a:srcRect/>
          <a:stretch>
            <a:fillRect/>
          </a:stretch>
        </p:blipFill>
        <p:spPr bwMode="auto">
          <a:xfrm>
            <a:off x="8351838" y="61913"/>
            <a:ext cx="792162" cy="568325"/>
          </a:xfrm>
          <a:prstGeom prst="rect">
            <a:avLst/>
          </a:prstGeom>
          <a:noFill/>
          <a:ln w="9525">
            <a:noFill/>
            <a:miter lim="800000"/>
            <a:headEnd/>
            <a:tailEnd/>
          </a:ln>
        </p:spPr>
      </p:pic>
      <p:sp>
        <p:nvSpPr>
          <p:cNvPr id="2" name="Titre 1"/>
          <p:cNvSpPr>
            <a:spLocks noGrp="1"/>
          </p:cNvSpPr>
          <p:nvPr>
            <p:ph type="title"/>
          </p:nvPr>
        </p:nvSpPr>
        <p:spPr>
          <a:xfrm>
            <a:off x="457200" y="274638"/>
            <a:ext cx="7315200" cy="1143000"/>
          </a:xfrm>
          <a:prstGeom prst="rect">
            <a:avLst/>
          </a:prstGeom>
        </p:spPr>
        <p:txBody>
          <a:bodyPr/>
          <a:lstStyle>
            <a:lvl1pPr algn="ctr">
              <a:defRPr sz="3600">
                <a:latin typeface="Arial"/>
                <a:cs typeface="Arial"/>
              </a:defRPr>
            </a:lvl1pPr>
          </a:lstStyle>
          <a:p>
            <a:r>
              <a:rPr lang="fr-FR" dirty="0"/>
              <a:t>Modifiez le style du titre</a:t>
            </a:r>
          </a:p>
        </p:txBody>
      </p:sp>
      <p:sp>
        <p:nvSpPr>
          <p:cNvPr id="3" name="Espace réservé du contenu 2"/>
          <p:cNvSpPr>
            <a:spLocks noGrp="1"/>
          </p:cNvSpPr>
          <p:nvPr>
            <p:ph idx="1"/>
          </p:nvPr>
        </p:nvSpPr>
        <p:spPr/>
        <p:txBody>
          <a:bodyPr/>
          <a:lstStyle>
            <a:lvl1pPr>
              <a:defRPr sz="2800">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10"/>
          </p:nvPr>
        </p:nvSpPr>
        <p:spPr/>
        <p:txBody>
          <a:bodyPr/>
          <a:lstStyle>
            <a:lvl1pPr>
              <a:defRPr/>
            </a:lvl1pPr>
          </a:lstStyle>
          <a:p>
            <a:pPr>
              <a:defRPr/>
            </a:pPr>
            <a:r>
              <a:rPr lang="fr-FR"/>
              <a:t>08/02/2012</a:t>
            </a: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20C8D2D7-D04F-3A4A-9FF5-A2C22892937A}"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819400" y="609600"/>
            <a:ext cx="6096000" cy="1143000"/>
          </a:xfrm>
          <a:prstGeom prst="rect">
            <a:avLst/>
          </a:prstGeom>
        </p:spPr>
        <p:txBody>
          <a:bodyPr/>
          <a:lstStyle/>
          <a:p>
            <a:r>
              <a:rPr lang="fr-FR"/>
              <a:t>Cliquez et modifiez le titre</a:t>
            </a:r>
          </a:p>
        </p:txBody>
      </p:sp>
      <p:sp>
        <p:nvSpPr>
          <p:cNvPr id="3" name="Espace réservé du tableau 2"/>
          <p:cNvSpPr>
            <a:spLocks noGrp="1"/>
          </p:cNvSpPr>
          <p:nvPr>
            <p:ph type="tbl" idx="1"/>
          </p:nvPr>
        </p:nvSpPr>
        <p:spPr>
          <a:xfrm>
            <a:off x="2819400" y="1981200"/>
            <a:ext cx="6096000" cy="4114800"/>
          </a:xfrm>
        </p:spPr>
        <p:txBody>
          <a:bodyPr/>
          <a:lstStyle/>
          <a:p>
            <a:pPr lvl="0"/>
            <a:endParaRPr lang="fr-FR" noProof="0"/>
          </a:p>
        </p:txBody>
      </p:sp>
      <p:sp>
        <p:nvSpPr>
          <p:cNvPr id="4" name="Rectangle 5"/>
          <p:cNvSpPr>
            <a:spLocks noGrp="1" noChangeArrowheads="1"/>
          </p:cNvSpPr>
          <p:nvPr>
            <p:ph type="dt" sz="half" idx="10"/>
          </p:nvPr>
        </p:nvSpPr>
        <p:spPr/>
        <p:txBody>
          <a:bodyPr/>
          <a:lstStyle>
            <a:lvl1pPr>
              <a:defRPr/>
            </a:lvl1pPr>
          </a:lstStyle>
          <a:p>
            <a:pPr>
              <a:defRPr/>
            </a:pPr>
            <a:fld id="{B0E08ADC-D024-674A-9095-BA0511EDB939}" type="datetime1">
              <a:rPr lang="fr-FR"/>
              <a:pPr>
                <a:defRPr/>
              </a:pPr>
              <a:t>18/09/2022</a:t>
            </a:fld>
            <a:endParaRPr lang="fr-FR"/>
          </a:p>
        </p:txBody>
      </p:sp>
      <p:sp>
        <p:nvSpPr>
          <p:cNvPr id="5" name="Rectangle 6"/>
          <p:cNvSpPr>
            <a:spLocks noGrp="1" noChangeArrowheads="1"/>
          </p:cNvSpPr>
          <p:nvPr>
            <p:ph type="ftr" sz="quarter" idx="11"/>
          </p:nvPr>
        </p:nvSpPr>
        <p:spPr/>
        <p:txBody>
          <a:bodyPr/>
          <a:lstStyle>
            <a:lvl1pPr>
              <a:defRPr/>
            </a:lvl1pPr>
          </a:lstStyle>
          <a:p>
            <a:pPr>
              <a:defRPr/>
            </a:pPr>
            <a:r>
              <a:rPr lang="fr-FR"/>
              <a:t>Doc.rugby B.Borreil   UFRSTAPS Paris sud Orsay</a:t>
            </a:r>
          </a:p>
        </p:txBody>
      </p:sp>
      <p:sp>
        <p:nvSpPr>
          <p:cNvPr id="6" name="Rectangle 7"/>
          <p:cNvSpPr>
            <a:spLocks noGrp="1" noChangeArrowheads="1"/>
          </p:cNvSpPr>
          <p:nvPr>
            <p:ph type="sldNum" sz="quarter" idx="12"/>
          </p:nvPr>
        </p:nvSpPr>
        <p:spPr/>
        <p:txBody>
          <a:bodyPr/>
          <a:lstStyle>
            <a:lvl1pPr>
              <a:defRPr/>
            </a:lvl1pPr>
          </a:lstStyle>
          <a:p>
            <a:pPr>
              <a:defRPr/>
            </a:pPr>
            <a:fld id="{44D529B7-1A02-4B47-B736-E7B81D4230BA}" type="slidenum">
              <a:rPr lang="fr-FR"/>
              <a:pPr>
                <a:defRPr/>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fr-FR"/>
              <a:t>B.Borreil et G.Uhlrich 2013</a:t>
            </a:r>
          </a:p>
        </p:txBody>
      </p:sp>
      <p:sp>
        <p:nvSpPr>
          <p:cNvPr id="3" name="Rectangle 3"/>
          <p:cNvSpPr>
            <a:spLocks noGrp="1" noChangeArrowheads="1"/>
          </p:cNvSpPr>
          <p:nvPr>
            <p:ph type="sldNum" sz="quarter" idx="11"/>
          </p:nvPr>
        </p:nvSpPr>
        <p:spPr>
          <a:ln/>
        </p:spPr>
        <p:txBody>
          <a:bodyPr/>
          <a:lstStyle>
            <a:lvl1pPr>
              <a:defRPr/>
            </a:lvl1pPr>
          </a:lstStyle>
          <a:p>
            <a:pPr>
              <a:defRPr/>
            </a:pPr>
            <a:fld id="{752F722C-0812-6346-A543-BCE52D14C7C8}"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r>
              <a:rPr lang="fr-FR"/>
              <a:t>18/12/2012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cs typeface="Times New Roman" pitchFamily="18" charset="0"/>
              </a:defRPr>
            </a:lvl1pPr>
          </a:lstStyle>
          <a:p>
            <a:pPr>
              <a:defRPr/>
            </a:pPr>
            <a:r>
              <a:rPr lang="fr-FR"/>
              <a:t>08/02/2012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Times New Roman" pitchFamily="18"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charset="0"/>
                <a:ea typeface="Times New Roman" charset="0"/>
                <a:cs typeface="Times New Roman" charset="0"/>
              </a:defRPr>
            </a:lvl1pPr>
          </a:lstStyle>
          <a:p>
            <a:fld id="{8F36EA3F-682C-C140-9BB9-1CB7C83CE29B}" type="slidenum">
              <a:rPr lang="fr-FR"/>
              <a:pPr/>
              <a:t>‹N°›</a:t>
            </a:fld>
            <a:endParaRPr lang="fr-FR"/>
          </a:p>
        </p:txBody>
      </p:sp>
      <p:sp>
        <p:nvSpPr>
          <p:cNvPr id="3" name="Rectangle 2"/>
          <p:cNvSpPr/>
          <p:nvPr/>
        </p:nvSpPr>
        <p:spPr>
          <a:xfrm>
            <a:off x="8388350" y="61913"/>
            <a:ext cx="687388" cy="536575"/>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032" name="Image 6"/>
          <p:cNvPicPr>
            <a:picLocks noChangeAspect="1"/>
          </p:cNvPicPr>
          <p:nvPr/>
        </p:nvPicPr>
        <p:blipFill>
          <a:blip r:embed="rId10"/>
          <a:srcRect/>
          <a:stretch>
            <a:fillRect/>
          </a:stretch>
        </p:blipFill>
        <p:spPr bwMode="auto">
          <a:xfrm>
            <a:off x="8355013" y="61913"/>
            <a:ext cx="792162"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5" r:id="rId2"/>
    <p:sldLayoutId id="2147483726" r:id="rId3"/>
    <p:sldLayoutId id="2147483727" r:id="rId4"/>
    <p:sldLayoutId id="2147483729" r:id="rId5"/>
    <p:sldLayoutId id="2147483730" r:id="rId6"/>
    <p:sldLayoutId id="2147483731" r:id="rId7"/>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ＭＳ Ｐゴシック" charset="-128"/>
          <a:cs typeface="Times New Roman" pitchFamily="18" charset="0"/>
        </a:defRPr>
      </a:lvl1pPr>
      <a:lvl2pPr marL="742950" indent="-285750" algn="l" defTabSz="457200" rtl="0" eaLnBrk="0" fontAlgn="base" hangingPunct="0">
        <a:spcBef>
          <a:spcPct val="20000"/>
        </a:spcBef>
        <a:spcAft>
          <a:spcPct val="0"/>
        </a:spcAft>
        <a:buSzPct val="80000"/>
        <a:buFont typeface="Wingdings" charset="2"/>
        <a:buChar char="§"/>
        <a:defRPr sz="2400" kern="1200">
          <a:solidFill>
            <a:schemeClr val="tx1"/>
          </a:solidFill>
          <a:latin typeface="Times New Roman" pitchFamily="18" charset="0"/>
          <a:ea typeface="ＭＳ Ｐゴシック" charset="-128"/>
          <a:cs typeface="Times New Roman" pitchFamily="18"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ＭＳ Ｐゴシック" charset="-128"/>
          <a:cs typeface="Times New Roman" pitchFamily="18"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Times New Roman" pitchFamily="18" charset="0"/>
          <a:ea typeface="ＭＳ Ｐゴシック" charset="-128"/>
          <a:cs typeface="Times New Roman" pitchFamily="18"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Times New Roman" pitchFamily="18" charset="0"/>
          <a:ea typeface="ＭＳ Ｐゴシック"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bwMode="auto">
          <a:xfrm>
            <a:off x="762000" y="2663825"/>
            <a:ext cx="6781800" cy="6889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cap="none" dirty="0">
                <a:latin typeface="Arial" charset="0"/>
                <a:ea typeface="Arial" charset="0"/>
                <a:cs typeface="Arial" charset="0"/>
              </a:rPr>
              <a:t>Théorie </a:t>
            </a:r>
            <a:r>
              <a:rPr lang="fr-FR" cap="none">
                <a:latin typeface="Arial" charset="0"/>
                <a:ea typeface="Arial" charset="0"/>
                <a:cs typeface="Arial" charset="0"/>
              </a:rPr>
              <a:t>rugby 2</a:t>
            </a:r>
            <a:endParaRPr lang="fr-FR" cap="none" dirty="0">
              <a:latin typeface="Arial" charset="0"/>
              <a:ea typeface="Arial" charset="0"/>
              <a:cs typeface="Arial" charset="0"/>
            </a:endParaRPr>
          </a:p>
        </p:txBody>
      </p:sp>
      <p:sp>
        <p:nvSpPr>
          <p:cNvPr id="4099" name="Sous-titre 2"/>
          <p:cNvSpPr>
            <a:spLocks noGrp="1"/>
          </p:cNvSpPr>
          <p:nvPr>
            <p:ph type="subTitle" idx="1"/>
          </p:nvPr>
        </p:nvSpPr>
        <p:spPr/>
        <p:txBody>
          <a:bodyPr/>
          <a:lstStyle/>
          <a:p>
            <a:pPr eaLnBrk="1" hangingPunct="1"/>
            <a:r>
              <a:rPr lang="fr-FR" dirty="0">
                <a:latin typeface="Arial" charset="0"/>
                <a:ea typeface="Arial" charset="0"/>
                <a:cs typeface="Arial" charset="0"/>
              </a:rPr>
              <a:t>Les phases de jeu</a:t>
            </a:r>
          </a:p>
        </p:txBody>
      </p:sp>
      <p:pic>
        <p:nvPicPr>
          <p:cNvPr id="7" name="Image 6"/>
          <p:cNvPicPr>
            <a:picLocks noChangeAspect="1"/>
          </p:cNvPicPr>
          <p:nvPr/>
        </p:nvPicPr>
        <p:blipFill>
          <a:blip r:embed="rId2"/>
          <a:stretch>
            <a:fillRect/>
          </a:stretch>
        </p:blipFill>
        <p:spPr>
          <a:xfrm>
            <a:off x="6804247" y="1400588"/>
            <a:ext cx="2312487" cy="2221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7C469B93-5616-F649-AA1B-DC321B17928B}"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C407D997-C22F-EC4F-9CCB-1B1024A1A217}" type="slidenum">
              <a:rPr lang="fr-FR" smtClean="0"/>
              <a:pPr>
                <a:defRPr/>
              </a:pPr>
              <a:t>10</a:t>
            </a:fld>
            <a:endParaRPr lang="fr-FR"/>
          </a:p>
        </p:txBody>
      </p:sp>
      <p:sp>
        <p:nvSpPr>
          <p:cNvPr id="70661" name="Rectangle 2"/>
          <p:cNvSpPr>
            <a:spLocks noGrp="1" noChangeArrowheads="1"/>
          </p:cNvSpPr>
          <p:nvPr>
            <p:ph type="title"/>
          </p:nvPr>
        </p:nvSpPr>
        <p:spPr>
          <a:xfrm>
            <a:off x="304800" y="0"/>
            <a:ext cx="6096000" cy="1143000"/>
          </a:xfrm>
        </p:spPr>
        <p:txBody>
          <a:bodyPr/>
          <a:lstStyle/>
          <a:p>
            <a:pPr eaLnBrk="1" hangingPunct="1"/>
            <a:r>
              <a:rPr lang="fr-FR">
                <a:ea typeface="ＭＳ Ｐゴシック" charset="-128"/>
                <a:cs typeface="ＭＳ Ｐゴシック" charset="-128"/>
              </a:rPr>
              <a:t>LE RUCK</a:t>
            </a:r>
          </a:p>
        </p:txBody>
      </p:sp>
      <p:sp>
        <p:nvSpPr>
          <p:cNvPr id="70662" name="Rectangle 3"/>
          <p:cNvSpPr>
            <a:spLocks noGrp="1" noChangeArrowheads="1"/>
          </p:cNvSpPr>
          <p:nvPr>
            <p:ph type="body" idx="1"/>
          </p:nvPr>
        </p:nvSpPr>
        <p:spPr>
          <a:xfrm>
            <a:off x="0" y="762000"/>
            <a:ext cx="8610600" cy="5334000"/>
          </a:xfrm>
        </p:spPr>
        <p:txBody>
          <a:bodyPr/>
          <a:lstStyle/>
          <a:p>
            <a:pPr eaLnBrk="1" hangingPunct="1">
              <a:lnSpc>
                <a:spcPct val="90000"/>
              </a:lnSpc>
              <a:buFont typeface="Wingdings" charset="2"/>
              <a:buChar char="Ø"/>
            </a:pPr>
            <a:r>
              <a:rPr lang="fr-FR" sz="2400" dirty="0">
                <a:ea typeface="ＭＳ Ｐゴシック" charset="-128"/>
                <a:cs typeface="ＭＳ Ｐゴシック" charset="-128"/>
              </a:rPr>
              <a:t>Organisation</a:t>
            </a:r>
          </a:p>
          <a:p>
            <a:pPr eaLnBrk="1" hangingPunct="1">
              <a:lnSpc>
                <a:spcPct val="90000"/>
              </a:lnSpc>
              <a:buFont typeface="Wingdings" charset="2"/>
              <a:buNone/>
            </a:pPr>
            <a:r>
              <a:rPr lang="fr-FR" sz="2400" dirty="0">
                <a:ea typeface="ＭＳ Ｐゴシック" charset="-128"/>
                <a:cs typeface="ＭＳ Ｐゴシック" charset="-128"/>
              </a:rPr>
              <a:t>	</a:t>
            </a:r>
            <a:r>
              <a:rPr lang="fr-FR" sz="2400" dirty="0" smtClean="0">
                <a:ea typeface="ＭＳ Ｐゴシック" charset="-128"/>
                <a:cs typeface="ＭＳ Ｐゴシック" charset="-128"/>
              </a:rPr>
              <a:t>Travail au sol (rebond du porteur</a:t>
            </a:r>
            <a:r>
              <a:rPr lang="fr-FR" sz="2400" dirty="0" smtClean="0">
                <a:ea typeface="ＭＳ Ｐゴシック" charset="-128"/>
                <a:cs typeface="ＭＳ Ｐゴシック" charset="-128"/>
              </a:rPr>
              <a:t>)-Utilisation-Sécurisation-Organisation </a:t>
            </a:r>
            <a:endParaRPr lang="fr-FR" sz="2400" dirty="0">
              <a:ea typeface="ＭＳ Ｐゴシック" charset="-128"/>
              <a:cs typeface="ＭＳ Ｐゴシック" charset="-128"/>
            </a:endParaRPr>
          </a:p>
          <a:p>
            <a:pPr eaLnBrk="1" hangingPunct="1">
              <a:lnSpc>
                <a:spcPct val="90000"/>
              </a:lnSpc>
              <a:buFont typeface="Wingdings" charset="2"/>
              <a:buChar char="Ø"/>
            </a:pPr>
            <a:r>
              <a:rPr lang="fr-FR" sz="2400" dirty="0">
                <a:ea typeface="ＭＳ Ｐゴシック" charset="-128"/>
                <a:cs typeface="ＭＳ Ｐゴシック" charset="-128"/>
              </a:rPr>
              <a:t>Règlement</a:t>
            </a:r>
          </a:p>
          <a:p>
            <a:pPr eaLnBrk="1" hangingPunct="1">
              <a:lnSpc>
                <a:spcPct val="90000"/>
              </a:lnSpc>
              <a:buFont typeface="Wingdings" charset="2"/>
              <a:buNone/>
            </a:pPr>
            <a:r>
              <a:rPr lang="fr-FR" sz="2400" dirty="0">
                <a:ea typeface="ＭＳ Ｐゴシック" charset="-128"/>
                <a:cs typeface="ＭＳ Ｐゴシック" charset="-128"/>
              </a:rPr>
              <a:t>	Zone de hors-jeu. Ballon gagné par poussée et/ou </a:t>
            </a:r>
            <a:r>
              <a:rPr lang="fr-FR" sz="2400" dirty="0" err="1">
                <a:ea typeface="ＭＳ Ｐゴシック" charset="-128"/>
                <a:cs typeface="ＭＳ Ｐゴシック" charset="-128"/>
              </a:rPr>
              <a:t>rucking</a:t>
            </a:r>
            <a:r>
              <a:rPr lang="fr-FR" sz="2400" dirty="0">
                <a:ea typeface="ＭＳ Ｐゴシック" charset="-128"/>
                <a:cs typeface="ＭＳ Ｐゴシック" charset="-128"/>
              </a:rPr>
              <a:t>. Interdit de jouer la balle à la main dans le </a:t>
            </a:r>
            <a:r>
              <a:rPr lang="fr-FR" sz="2400" dirty="0" err="1">
                <a:ea typeface="ＭＳ Ｐゴシック" charset="-128"/>
                <a:cs typeface="ＭＳ Ｐゴシック" charset="-128"/>
              </a:rPr>
              <a:t>ruck</a:t>
            </a:r>
            <a:r>
              <a:rPr lang="fr-FR" sz="2400" dirty="0">
                <a:ea typeface="ＭＳ Ｐゴシック" charset="-128"/>
                <a:cs typeface="ＭＳ Ｐゴシック" charset="-128"/>
              </a:rPr>
              <a:t>. Si </a:t>
            </a:r>
            <a:r>
              <a:rPr lang="fr-FR" sz="2400" dirty="0" err="1">
                <a:ea typeface="ＭＳ Ｐゴシック" charset="-128"/>
                <a:cs typeface="ＭＳ Ｐゴシック" charset="-128"/>
              </a:rPr>
              <a:t>ruck</a:t>
            </a:r>
            <a:r>
              <a:rPr lang="fr-FR" sz="2400" dirty="0">
                <a:ea typeface="ＭＳ Ｐゴシック" charset="-128"/>
                <a:cs typeface="ＭＳ Ｐゴシック" charset="-128"/>
              </a:rPr>
              <a:t> improductif mêlée aux utilisateurs.</a:t>
            </a:r>
          </a:p>
          <a:p>
            <a:pPr eaLnBrk="1" hangingPunct="1">
              <a:lnSpc>
                <a:spcPct val="90000"/>
              </a:lnSpc>
              <a:buFont typeface="Wingdings" charset="2"/>
              <a:buNone/>
            </a:pPr>
            <a:r>
              <a:rPr lang="fr-FR" sz="2400" dirty="0">
                <a:ea typeface="ＭＳ Ｐゴシック" charset="-128"/>
                <a:cs typeface="ＭＳ Ｐゴシック" charset="-128"/>
              </a:rPr>
              <a:t>	Avantages</a:t>
            </a:r>
          </a:p>
          <a:p>
            <a:pPr eaLnBrk="1" hangingPunct="1">
              <a:lnSpc>
                <a:spcPct val="90000"/>
              </a:lnSpc>
              <a:buFont typeface="Wingdings" charset="2"/>
              <a:buNone/>
            </a:pPr>
            <a:r>
              <a:rPr lang="fr-FR" sz="2400" dirty="0">
                <a:ea typeface="ＭＳ Ｐゴシック" charset="-128"/>
                <a:cs typeface="ＭＳ Ｐゴシック" charset="-128"/>
              </a:rPr>
              <a:t>	Conservation du ballon. Mise hors jeu des adversaires en retard</a:t>
            </a:r>
          </a:p>
          <a:p>
            <a:pPr eaLnBrk="1" hangingPunct="1">
              <a:lnSpc>
                <a:spcPct val="90000"/>
              </a:lnSpc>
              <a:buFont typeface="Wingdings" charset="2"/>
              <a:buChar char="Ø"/>
            </a:pPr>
            <a:r>
              <a:rPr lang="fr-FR" sz="2400" dirty="0">
                <a:ea typeface="ＭＳ Ｐゴシック" charset="-128"/>
                <a:cs typeface="ＭＳ Ｐゴシック" charset="-128"/>
              </a:rPr>
              <a:t>Inconvénients</a:t>
            </a:r>
          </a:p>
          <a:p>
            <a:pPr eaLnBrk="1" hangingPunct="1">
              <a:lnSpc>
                <a:spcPct val="90000"/>
              </a:lnSpc>
              <a:buFont typeface="Wingdings" charset="2"/>
              <a:buNone/>
            </a:pPr>
            <a:r>
              <a:rPr lang="fr-FR" sz="2400" dirty="0">
                <a:ea typeface="ＭＳ Ｐゴシック" charset="-128"/>
                <a:cs typeface="ＭＳ Ｐゴシック" charset="-128"/>
              </a:rPr>
              <a:t>	Pas de progression vers la </a:t>
            </a:r>
            <a:r>
              <a:rPr lang="fr-FR" sz="2400" dirty="0" smtClean="0">
                <a:ea typeface="ＭＳ Ｐゴシック" charset="-128"/>
                <a:cs typeface="ＭＳ Ｐゴシック" charset="-128"/>
              </a:rPr>
              <a:t>cible, pas ou peu</a:t>
            </a:r>
          </a:p>
          <a:p>
            <a:pPr eaLnBrk="1" hangingPunct="1">
              <a:lnSpc>
                <a:spcPct val="90000"/>
              </a:lnSpc>
              <a:buFont typeface="Wingdings" charset="2"/>
              <a:buNone/>
            </a:pPr>
            <a:r>
              <a:rPr lang="fr-FR" sz="2400" dirty="0" smtClean="0">
                <a:ea typeface="ＭＳ Ｐゴシック" charset="-128"/>
                <a:cs typeface="ＭＳ Ｐゴシック" charset="-128"/>
              </a:rPr>
              <a:t> </a:t>
            </a:r>
            <a:r>
              <a:rPr lang="fr-FR" sz="2400" dirty="0">
                <a:ea typeface="ＭＳ Ｐゴシック" charset="-128"/>
                <a:cs typeface="ＭＳ Ｐゴシック" charset="-128"/>
              </a:rPr>
              <a:t>de fixation des adversaires</a:t>
            </a:r>
            <a:r>
              <a:rPr lang="fr-FR" sz="2400" dirty="0" smtClean="0">
                <a:ea typeface="ＭＳ Ｐゴシック" charset="-128"/>
                <a:cs typeface="ＭＳ Ｐゴシック" charset="-128"/>
              </a:rPr>
              <a:t>. Facilite </a:t>
            </a:r>
            <a:r>
              <a:rPr lang="fr-FR" sz="2400" dirty="0">
                <a:ea typeface="ＭＳ Ｐゴシック" charset="-128"/>
                <a:cs typeface="ＭＳ Ｐゴシック" charset="-128"/>
              </a:rPr>
              <a:t>R1 très dense.</a:t>
            </a:r>
          </a:p>
          <a:p>
            <a:pPr eaLnBrk="1" hangingPunct="1">
              <a:lnSpc>
                <a:spcPct val="90000"/>
              </a:lnSpc>
              <a:buFont typeface="Wingdings" charset="2"/>
              <a:buNone/>
            </a:pPr>
            <a:endParaRPr lang="fr-FR" dirty="0">
              <a:ea typeface="ＭＳ Ｐゴシック" charset="-128"/>
              <a:cs typeface="ＭＳ Ｐゴシック" charset="-128"/>
            </a:endParaRP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251520" y="248296"/>
            <a:ext cx="7308304" cy="917443"/>
          </a:xfrm>
        </p:spPr>
        <p:txBody>
          <a:bodyPr/>
          <a:lstStyle/>
          <a:p>
            <a:r>
              <a:rPr lang="fr-FR" dirty="0">
                <a:ea typeface="ＭＳ Ｐゴシック" charset="-128"/>
                <a:cs typeface="ＭＳ Ｐゴシック" charset="-128"/>
              </a:rPr>
              <a:t>Pour intervenir dans un regroupement (</a:t>
            </a:r>
            <a:r>
              <a:rPr lang="fr-FR" dirty="0" err="1">
                <a:ea typeface="ＭＳ Ｐゴシック" charset="-128"/>
                <a:cs typeface="ＭＳ Ｐゴシック" charset="-128"/>
              </a:rPr>
              <a:t>Ruck</a:t>
            </a:r>
            <a:r>
              <a:rPr lang="fr-FR" dirty="0">
                <a:ea typeface="ＭＳ Ｐゴシック" charset="-128"/>
                <a:cs typeface="ＭＳ Ｐゴシック" charset="-128"/>
              </a:rPr>
              <a:t> ou Maul)</a:t>
            </a:r>
          </a:p>
        </p:txBody>
      </p:sp>
      <p:sp>
        <p:nvSpPr>
          <p:cNvPr id="3" name="Espace réservé du contenu 2"/>
          <p:cNvSpPr>
            <a:spLocks noGrp="1"/>
          </p:cNvSpPr>
          <p:nvPr>
            <p:ph idx="1"/>
          </p:nvPr>
        </p:nvSpPr>
        <p:spPr>
          <a:xfrm>
            <a:off x="571500" y="1743009"/>
            <a:ext cx="8458200" cy="4419600"/>
          </a:xfrm>
        </p:spPr>
        <p:txBody>
          <a:bodyPr/>
          <a:lstStyle/>
          <a:p>
            <a:pPr>
              <a:defRPr/>
            </a:pPr>
            <a:r>
              <a:rPr lang="fr-FR" dirty="0"/>
              <a:t>Pour participer à un </a:t>
            </a:r>
            <a:r>
              <a:rPr lang="fr-FR" dirty="0" err="1"/>
              <a:t>ruck</a:t>
            </a:r>
            <a:r>
              <a:rPr lang="fr-FR" dirty="0"/>
              <a:t> ou à un maul il faut venir de son camp en arrière de la ligne de hors-jeu et par la porte du regroupement (Axe du ballon)</a:t>
            </a:r>
          </a:p>
          <a:p>
            <a:pPr lvl="5">
              <a:buFontTx/>
              <a:buNone/>
              <a:defRPr/>
            </a:pPr>
            <a:r>
              <a:rPr lang="fr-FR" dirty="0"/>
              <a:t>   LHJ              LHJ</a:t>
            </a:r>
          </a:p>
          <a:p>
            <a:pPr lvl="5">
              <a:buFontTx/>
              <a:buNone/>
              <a:defRPr/>
            </a:pPr>
            <a:endParaRPr lang="fr-FR" dirty="0"/>
          </a:p>
          <a:p>
            <a:pPr lvl="5">
              <a:buFontTx/>
              <a:buNone/>
              <a:defRPr/>
            </a:pPr>
            <a:endParaRPr lang="fr-FR" dirty="0"/>
          </a:p>
          <a:p>
            <a:pPr lvl="5">
              <a:buFontTx/>
              <a:buNone/>
              <a:defRPr/>
            </a:pPr>
            <a:r>
              <a:rPr lang="fr-FR" dirty="0"/>
              <a:t>                                           Porte du regroupement</a:t>
            </a:r>
          </a:p>
          <a:p>
            <a:pPr lvl="5">
              <a:buFontTx/>
              <a:buNone/>
              <a:defRPr/>
            </a:pPr>
            <a:r>
              <a:rPr lang="fr-FR" dirty="0"/>
              <a:t>OK</a:t>
            </a:r>
          </a:p>
          <a:p>
            <a:pPr lvl="5">
              <a:buFontTx/>
              <a:buNone/>
              <a:defRPr/>
            </a:pPr>
            <a:endParaRPr lang="fr-FR" dirty="0"/>
          </a:p>
          <a:p>
            <a:pPr lvl="5">
              <a:buFontTx/>
              <a:buNone/>
              <a:defRPr/>
            </a:pPr>
            <a:endParaRPr lang="fr-FR" dirty="0"/>
          </a:p>
          <a:p>
            <a:pPr lvl="5">
              <a:buFontTx/>
              <a:buNone/>
              <a:defRPr/>
            </a:pPr>
            <a:r>
              <a:rPr lang="fr-FR" dirty="0"/>
              <a:t>                                   INTERDIT</a:t>
            </a:r>
          </a:p>
        </p:txBody>
      </p:sp>
      <p:sp>
        <p:nvSpPr>
          <p:cNvPr id="4" name="Espace réservé de la date 3"/>
          <p:cNvSpPr>
            <a:spLocks noGrp="1"/>
          </p:cNvSpPr>
          <p:nvPr>
            <p:ph type="dt" sz="quarter" idx="10"/>
          </p:nvPr>
        </p:nvSpPr>
        <p:spPr/>
        <p:txBody>
          <a:bodyPr/>
          <a:lstStyle/>
          <a:p>
            <a:pPr>
              <a:defRPr/>
            </a:pPr>
            <a:fld id="{00FD5889-1B7B-1942-A9D7-C2AF9E98DD7A}" type="datetime1">
              <a:rPr lang="fr-FR" smtClean="0"/>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0C21E9ED-0756-C545-BAE9-AB7BF5B67E60}" type="slidenum">
              <a:rPr lang="fr-FR" smtClean="0"/>
              <a:pPr>
                <a:defRPr/>
              </a:pPr>
              <a:t>11</a:t>
            </a:fld>
            <a:endParaRPr lang="fr-FR"/>
          </a:p>
        </p:txBody>
      </p:sp>
      <p:sp>
        <p:nvSpPr>
          <p:cNvPr id="7" name="Ellipse 6"/>
          <p:cNvSpPr/>
          <p:nvPr/>
        </p:nvSpPr>
        <p:spPr>
          <a:xfrm>
            <a:off x="3276600" y="3505200"/>
            <a:ext cx="14478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cxnSp>
        <p:nvCxnSpPr>
          <p:cNvPr id="9" name="Connecteur droit 8"/>
          <p:cNvCxnSpPr/>
          <p:nvPr/>
        </p:nvCxnSpPr>
        <p:spPr>
          <a:xfrm rot="5400000">
            <a:off x="1981994" y="4190206"/>
            <a:ext cx="2590800" cy="1588"/>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rot="5400000">
            <a:off x="3429794" y="4190206"/>
            <a:ext cx="2590800" cy="1588"/>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Arc plein 10"/>
          <p:cNvSpPr/>
          <p:nvPr/>
        </p:nvSpPr>
        <p:spPr>
          <a:xfrm rot="16200000">
            <a:off x="912813" y="4648200"/>
            <a:ext cx="687387" cy="836613"/>
          </a:xfrm>
          <a:prstGeom prst="blockArc">
            <a:avLst>
              <a:gd name="adj1" fmla="val 10800000"/>
              <a:gd name="adj2" fmla="val 0"/>
              <a:gd name="adj3" fmla="val 25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cxnSp>
        <p:nvCxnSpPr>
          <p:cNvPr id="17" name="Connecteur droit 16"/>
          <p:cNvCxnSpPr/>
          <p:nvPr/>
        </p:nvCxnSpPr>
        <p:spPr>
          <a:xfrm>
            <a:off x="2895600" y="4724400"/>
            <a:ext cx="2438400" cy="1588"/>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2971800" y="3505200"/>
            <a:ext cx="2438400" cy="1588"/>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rot="5400000">
            <a:off x="4991894" y="4075906"/>
            <a:ext cx="1143000" cy="1588"/>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p:nvPr/>
        </p:nvCxnSpPr>
        <p:spPr>
          <a:xfrm flipV="1">
            <a:off x="1371600" y="3962400"/>
            <a:ext cx="1371600" cy="1066800"/>
          </a:xfrm>
          <a:prstGeom prst="curved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Arc plein 22"/>
          <p:cNvSpPr/>
          <p:nvPr/>
        </p:nvSpPr>
        <p:spPr>
          <a:xfrm rot="5877249">
            <a:off x="5063331" y="5398294"/>
            <a:ext cx="687388" cy="819150"/>
          </a:xfrm>
          <a:prstGeom prst="blockArc">
            <a:avLst>
              <a:gd name="adj1" fmla="val 10800000"/>
              <a:gd name="adj2" fmla="val 0"/>
              <a:gd name="adj3" fmla="val 25000"/>
            </a:avLst>
          </a:prstGeom>
          <a:solidFill>
            <a:srgbClr val="3366FF"/>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cxnSp>
        <p:nvCxnSpPr>
          <p:cNvPr id="25" name="Connecteur droit avec flèche 24"/>
          <p:cNvCxnSpPr/>
          <p:nvPr/>
        </p:nvCxnSpPr>
        <p:spPr>
          <a:xfrm rot="16200000" flipV="1">
            <a:off x="4343400" y="4876800"/>
            <a:ext cx="914400" cy="91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4495800" y="5105400"/>
            <a:ext cx="685800" cy="5334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4457700" y="5372100"/>
            <a:ext cx="762000" cy="762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21" name="Image 20"/>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319456A-857D-6247-B501-D349545F6D08}"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D739ABC1-A06F-A246-BFBF-FFF617161263}" type="slidenum">
              <a:rPr lang="fr-FR" smtClean="0"/>
              <a:pPr>
                <a:defRPr/>
              </a:pPr>
              <a:t>12</a:t>
            </a:fld>
            <a:endParaRPr lang="fr-FR"/>
          </a:p>
        </p:txBody>
      </p:sp>
      <p:sp>
        <p:nvSpPr>
          <p:cNvPr id="72709" name="Rectangle 2"/>
          <p:cNvSpPr>
            <a:spLocks noGrp="1" noChangeArrowheads="1"/>
          </p:cNvSpPr>
          <p:nvPr>
            <p:ph type="title"/>
          </p:nvPr>
        </p:nvSpPr>
        <p:spPr>
          <a:xfrm>
            <a:off x="304800" y="228600"/>
            <a:ext cx="7924800" cy="1143000"/>
          </a:xfrm>
        </p:spPr>
        <p:txBody>
          <a:bodyPr/>
          <a:lstStyle/>
          <a:p>
            <a:pPr eaLnBrk="1" hangingPunct="1"/>
            <a:r>
              <a:rPr lang="fr-FR" sz="5400" dirty="0">
                <a:ea typeface="ＭＳ Ｐゴシック" charset="-128"/>
                <a:cs typeface="ＭＳ Ｐゴシック" charset="-128"/>
              </a:rPr>
              <a:t>Les phases statiques</a:t>
            </a:r>
          </a:p>
        </p:txBody>
      </p:sp>
      <p:sp>
        <p:nvSpPr>
          <p:cNvPr id="72710" name="Rectangle 3"/>
          <p:cNvSpPr>
            <a:spLocks noGrp="1" noChangeArrowheads="1"/>
          </p:cNvSpPr>
          <p:nvPr>
            <p:ph type="body" idx="1"/>
          </p:nvPr>
        </p:nvSpPr>
        <p:spPr>
          <a:xfrm>
            <a:off x="381000" y="1676400"/>
            <a:ext cx="8077200" cy="4114800"/>
          </a:xfrm>
        </p:spPr>
        <p:txBody>
          <a:bodyPr/>
          <a:lstStyle/>
          <a:p>
            <a:pPr eaLnBrk="1" hangingPunct="1"/>
            <a:r>
              <a:rPr lang="fr-FR" sz="4400">
                <a:ea typeface="ＭＳ Ｐゴシック" charset="-128"/>
                <a:cs typeface="ＭＳ Ｐゴシック" charset="-128"/>
              </a:rPr>
              <a:t>Coup d’envoi et de renvoi</a:t>
            </a:r>
          </a:p>
          <a:p>
            <a:pPr eaLnBrk="1" hangingPunct="1"/>
            <a:r>
              <a:rPr lang="fr-FR" sz="4400">
                <a:ea typeface="ＭＳ Ｐゴシック" charset="-128"/>
                <a:cs typeface="ＭＳ Ｐゴシック" charset="-128"/>
              </a:rPr>
              <a:t>Mêlée</a:t>
            </a:r>
          </a:p>
          <a:p>
            <a:pPr eaLnBrk="1" hangingPunct="1"/>
            <a:r>
              <a:rPr lang="fr-FR" sz="4400">
                <a:ea typeface="ＭＳ Ｐゴシック" charset="-128"/>
                <a:cs typeface="ＭＳ Ｐゴシック" charset="-128"/>
              </a:rPr>
              <a:t>Touche</a:t>
            </a:r>
          </a:p>
          <a:p>
            <a:pPr eaLnBrk="1" hangingPunct="1"/>
            <a:r>
              <a:rPr lang="fr-FR" sz="4400">
                <a:ea typeface="ＭＳ Ｐゴシック" charset="-128"/>
                <a:cs typeface="ＭＳ Ｐゴシック" charset="-128"/>
              </a:rPr>
              <a:t>Coup franc et pénalité</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AC5D9966-F7B5-4A43-A74D-FFA48901343C}"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4AB68574-D667-DB47-96CF-37BD950CE14A}" type="slidenum">
              <a:rPr lang="fr-FR" smtClean="0"/>
              <a:pPr>
                <a:defRPr/>
              </a:pPr>
              <a:t>13</a:t>
            </a:fld>
            <a:endParaRPr lang="fr-FR"/>
          </a:p>
        </p:txBody>
      </p:sp>
      <p:sp>
        <p:nvSpPr>
          <p:cNvPr id="73733" name="Rectangle 2"/>
          <p:cNvSpPr>
            <a:spLocks noGrp="1" noChangeArrowheads="1"/>
          </p:cNvSpPr>
          <p:nvPr>
            <p:ph type="title"/>
          </p:nvPr>
        </p:nvSpPr>
        <p:spPr>
          <a:xfrm>
            <a:off x="0" y="0"/>
            <a:ext cx="8915400" cy="1143000"/>
          </a:xfrm>
        </p:spPr>
        <p:txBody>
          <a:bodyPr/>
          <a:lstStyle/>
          <a:p>
            <a:pPr eaLnBrk="1" hangingPunct="1"/>
            <a:r>
              <a:rPr lang="fr-FR">
                <a:ea typeface="ＭＳ Ｐゴシック" charset="-128"/>
                <a:cs typeface="ＭＳ Ｐゴシック" charset="-128"/>
              </a:rPr>
              <a:t>Coup d’envoi et de renvoi</a:t>
            </a:r>
          </a:p>
        </p:txBody>
      </p:sp>
      <p:sp>
        <p:nvSpPr>
          <p:cNvPr id="73734" name="Rectangle 3"/>
          <p:cNvSpPr>
            <a:spLocks noGrp="1" noChangeArrowheads="1"/>
          </p:cNvSpPr>
          <p:nvPr>
            <p:ph type="body" idx="1"/>
          </p:nvPr>
        </p:nvSpPr>
        <p:spPr>
          <a:xfrm>
            <a:off x="762000" y="1295400"/>
            <a:ext cx="7772400" cy="4724400"/>
          </a:xfrm>
        </p:spPr>
        <p:txBody>
          <a:bodyPr/>
          <a:lstStyle/>
          <a:p>
            <a:pPr eaLnBrk="1" hangingPunct="1"/>
            <a:r>
              <a:rPr lang="fr-FR" sz="4400" dirty="0">
                <a:ea typeface="ＭＳ Ｐゴシック" charset="-128"/>
                <a:cs typeface="ＭＳ Ｐゴシック" charset="-128"/>
              </a:rPr>
              <a:t>Coup d’envoi</a:t>
            </a:r>
          </a:p>
          <a:p>
            <a:pPr eaLnBrk="1" hangingPunct="1"/>
            <a:r>
              <a:rPr lang="fr-FR" sz="4400" dirty="0">
                <a:ea typeface="ＭＳ Ｐゴシック" charset="-128"/>
                <a:cs typeface="ＭＳ Ｐゴシック" charset="-128"/>
              </a:rPr>
              <a:t>Coup de renvoi au centre</a:t>
            </a:r>
          </a:p>
          <a:p>
            <a:pPr eaLnBrk="1" hangingPunct="1"/>
            <a:r>
              <a:rPr lang="fr-FR" sz="4400" dirty="0">
                <a:ea typeface="ＭＳ Ｐゴシック" charset="-128"/>
                <a:cs typeface="ＭＳ Ｐゴシック" charset="-128"/>
              </a:rPr>
              <a:t>Coup de renvoi aux 22 </a:t>
            </a:r>
            <a:r>
              <a:rPr lang="fr-FR" sz="4400" dirty="0" smtClean="0">
                <a:ea typeface="ＭＳ Ｐゴシック" charset="-128"/>
                <a:cs typeface="ＭＳ Ｐゴシック" charset="-128"/>
              </a:rPr>
              <a:t>mètres</a:t>
            </a:r>
          </a:p>
          <a:p>
            <a:pPr eaLnBrk="1" hangingPunct="1"/>
            <a:endParaRPr lang="fr-FR" sz="4400" dirty="0">
              <a:cs typeface="ＭＳ Ｐゴシック" charset="-128"/>
            </a:endParaRPr>
          </a:p>
          <a:p>
            <a:pPr eaLnBrk="1" hangingPunct="1"/>
            <a:r>
              <a:rPr lang="fr-FR" sz="4400" dirty="0" smtClean="0">
                <a:solidFill>
                  <a:srgbClr val="FF0000"/>
                </a:solidFill>
                <a:ea typeface="ＭＳ Ｐゴシック" charset="-128"/>
                <a:cs typeface="ＭＳ Ｐゴシック" charset="-128"/>
              </a:rPr>
              <a:t>Coup de renvoi d’en-but</a:t>
            </a:r>
          </a:p>
          <a:p>
            <a:pPr eaLnBrk="1" hangingPunct="1"/>
            <a:endParaRPr lang="fr-FR" sz="4400" dirty="0">
              <a:ea typeface="ＭＳ Ｐゴシック" charset="-128"/>
              <a:cs typeface="ＭＳ Ｐゴシック" charset="-128"/>
            </a:endParaRP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6897354F-A1A7-2743-8680-E6EDE522D7BF}"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028BF2F1-9355-4B42-A5E4-607E578EC475}" type="slidenum">
              <a:rPr lang="fr-FR" smtClean="0"/>
              <a:pPr>
                <a:defRPr/>
              </a:pPr>
              <a:t>14</a:t>
            </a:fld>
            <a:endParaRPr lang="fr-FR"/>
          </a:p>
        </p:txBody>
      </p:sp>
      <p:sp>
        <p:nvSpPr>
          <p:cNvPr id="74757" name="Rectangle 2"/>
          <p:cNvSpPr>
            <a:spLocks noGrp="1" noChangeArrowheads="1"/>
          </p:cNvSpPr>
          <p:nvPr>
            <p:ph type="title"/>
          </p:nvPr>
        </p:nvSpPr>
        <p:spPr>
          <a:xfrm>
            <a:off x="0" y="0"/>
            <a:ext cx="8610600" cy="914400"/>
          </a:xfrm>
        </p:spPr>
        <p:txBody>
          <a:bodyPr/>
          <a:lstStyle/>
          <a:p>
            <a:pPr eaLnBrk="1" hangingPunct="1"/>
            <a:r>
              <a:rPr lang="fr-FR">
                <a:ea typeface="ＭＳ Ｐゴシック" charset="-128"/>
                <a:cs typeface="ＭＳ Ｐゴシック" charset="-128"/>
              </a:rPr>
              <a:t>Coup d’envoi </a:t>
            </a:r>
          </a:p>
        </p:txBody>
      </p:sp>
      <p:sp>
        <p:nvSpPr>
          <p:cNvPr id="74758" name="Rectangle 3"/>
          <p:cNvSpPr>
            <a:spLocks noGrp="1" noChangeArrowheads="1"/>
          </p:cNvSpPr>
          <p:nvPr>
            <p:ph type="body" idx="1"/>
          </p:nvPr>
        </p:nvSpPr>
        <p:spPr>
          <a:xfrm>
            <a:off x="457200" y="990600"/>
            <a:ext cx="8382000" cy="4953000"/>
          </a:xfrm>
        </p:spPr>
        <p:txBody>
          <a:bodyPr/>
          <a:lstStyle/>
          <a:p>
            <a:pPr eaLnBrk="1" hangingPunct="1">
              <a:buFont typeface="Wingdings" charset="2"/>
              <a:buChar char="§"/>
            </a:pPr>
            <a:r>
              <a:rPr lang="fr-FR">
                <a:ea typeface="ＭＳ Ｐゴシック" charset="-128"/>
                <a:cs typeface="ＭＳ Ｐゴシック" charset="-128"/>
              </a:rPr>
              <a:t>Au début de chaque période de jeu l’équipe qui bénéficie du tirage au sort réalise l’engagement, au coup de sifflet de l’arbitre, du centre du terrain en coup de pied tombé. Celui doit parcourir au moins 10 mètres et ne pas sortir en touche d’en-but.</a:t>
            </a:r>
          </a:p>
          <a:p>
            <a:pPr eaLnBrk="1" hangingPunct="1">
              <a:buFont typeface="Wingdings" charset="2"/>
              <a:buChar char="§"/>
            </a:pPr>
            <a:r>
              <a:rPr lang="fr-FR">
                <a:ea typeface="ＭＳ Ｐゴシック" charset="-128"/>
                <a:cs typeface="ＭＳ Ｐゴシック" charset="-128"/>
              </a:rPr>
              <a:t>Les partenaires du botteur doivent partir derrière le ballon pour être en-jeu.</a:t>
            </a:r>
          </a:p>
          <a:p>
            <a:pPr eaLnBrk="1" hangingPunct="1">
              <a:buFont typeface="Wingdings" charset="2"/>
              <a:buChar char="§"/>
            </a:pPr>
            <a:r>
              <a:rPr lang="fr-FR">
                <a:ea typeface="ＭＳ Ｐゴシック" charset="-128"/>
                <a:cs typeface="ＭＳ Ｐゴシック" charset="-128"/>
              </a:rPr>
              <a:t>Le coup d’envoi peut-être d’occupation ou de récupération</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CDBAE64B-8ECE-FA41-BF23-9A52267B17D8}"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F62A249C-7534-AF4B-9E4A-366DB4BE5AA3}" type="slidenum">
              <a:rPr lang="fr-FR" smtClean="0"/>
              <a:pPr>
                <a:defRPr/>
              </a:pPr>
              <a:t>15</a:t>
            </a:fld>
            <a:endParaRPr lang="fr-FR"/>
          </a:p>
        </p:txBody>
      </p:sp>
      <p:sp>
        <p:nvSpPr>
          <p:cNvPr id="75781" name="Rectangle 2"/>
          <p:cNvSpPr>
            <a:spLocks noGrp="1" noChangeArrowheads="1"/>
          </p:cNvSpPr>
          <p:nvPr>
            <p:ph type="title"/>
          </p:nvPr>
        </p:nvSpPr>
        <p:spPr>
          <a:xfrm>
            <a:off x="0" y="0"/>
            <a:ext cx="7620000" cy="1143000"/>
          </a:xfrm>
        </p:spPr>
        <p:txBody>
          <a:bodyPr/>
          <a:lstStyle/>
          <a:p>
            <a:pPr eaLnBrk="1" hangingPunct="1"/>
            <a:r>
              <a:rPr lang="fr-FR">
                <a:ea typeface="ＭＳ Ｐゴシック" charset="-128"/>
                <a:cs typeface="ＭＳ Ｐゴシック" charset="-128"/>
              </a:rPr>
              <a:t>Coup de renvoi au centre</a:t>
            </a:r>
          </a:p>
        </p:txBody>
      </p:sp>
      <p:sp>
        <p:nvSpPr>
          <p:cNvPr id="75782" name="Rectangle 3"/>
          <p:cNvSpPr>
            <a:spLocks noGrp="1" noChangeArrowheads="1"/>
          </p:cNvSpPr>
          <p:nvPr>
            <p:ph type="body" idx="1"/>
          </p:nvPr>
        </p:nvSpPr>
        <p:spPr>
          <a:xfrm>
            <a:off x="339634" y="1332669"/>
            <a:ext cx="8534400" cy="4526632"/>
          </a:xfrm>
        </p:spPr>
        <p:txBody>
          <a:bodyPr/>
          <a:lstStyle/>
          <a:p>
            <a:pPr eaLnBrk="1" hangingPunct="1"/>
            <a:r>
              <a:rPr lang="fr-FR" dirty="0">
                <a:ea typeface="ＭＳ Ｐゴシック" charset="-128"/>
                <a:cs typeface="ＭＳ Ｐゴシック" charset="-128"/>
              </a:rPr>
              <a:t>Après chaque marque d ‘une équipe l’adversaire remet le ballon en jeu à partir du centre du terrain en coup de pied tombé qui doit parcourir au moins 10 mètres et ne peut sortir en touche d’en-but.</a:t>
            </a:r>
          </a:p>
          <a:p>
            <a:pPr eaLnBrk="1" hangingPunct="1"/>
            <a:r>
              <a:rPr lang="fr-FR" dirty="0">
                <a:ea typeface="ＭＳ Ｐゴシック" charset="-128"/>
                <a:cs typeface="ＭＳ Ｐゴシック" charset="-128"/>
              </a:rPr>
              <a:t>Les partenaires du botteur doivent partir derrière le ballon pour être </a:t>
            </a:r>
            <a:r>
              <a:rPr lang="fr-FR" dirty="0" err="1">
                <a:ea typeface="ＭＳ Ｐゴシック" charset="-128"/>
                <a:cs typeface="ＭＳ Ｐゴシック" charset="-128"/>
              </a:rPr>
              <a:t>en-jeu</a:t>
            </a:r>
            <a:r>
              <a:rPr lang="fr-FR" dirty="0">
                <a:ea typeface="ＭＳ Ｐゴシック" charset="-128"/>
                <a:cs typeface="ＭＳ Ｐゴシック" charset="-128"/>
              </a:rPr>
              <a:t>.</a:t>
            </a:r>
          </a:p>
          <a:p>
            <a:pPr eaLnBrk="1" hangingPunct="1"/>
            <a:r>
              <a:rPr lang="fr-FR" dirty="0">
                <a:ea typeface="ＭＳ Ｐゴシック" charset="-128"/>
                <a:cs typeface="ＭＳ Ｐゴシック" charset="-128"/>
              </a:rPr>
              <a:t>L’équipe qui remet en jeu n’a pas besoin d’attendre un ordre de l’arbitre ni que l’adversaire soit prêt.</a:t>
            </a:r>
          </a:p>
          <a:p>
            <a:pPr eaLnBrk="1" hangingPunct="1"/>
            <a:r>
              <a:rPr lang="fr-FR" dirty="0">
                <a:ea typeface="ＭＳ Ｐゴシック" charset="-128"/>
                <a:cs typeface="ＭＳ Ｐゴシック" charset="-128"/>
              </a:rPr>
              <a:t>Le renvoi peut-être d’occupation ou de récupération</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Coup de </a:t>
            </a:r>
            <a:r>
              <a:rPr lang="fr-FR" smtClean="0"/>
              <a:t>renvoi d’en-but</a:t>
            </a:r>
            <a:endParaRPr lang="fr-FR" dirty="0"/>
          </a:p>
        </p:txBody>
      </p:sp>
      <p:sp>
        <p:nvSpPr>
          <p:cNvPr id="3" name="Espace réservé du contenu 2"/>
          <p:cNvSpPr>
            <a:spLocks noGrp="1"/>
          </p:cNvSpPr>
          <p:nvPr>
            <p:ph idx="1"/>
          </p:nvPr>
        </p:nvSpPr>
        <p:spPr/>
        <p:txBody>
          <a:bodyPr/>
          <a:lstStyle/>
          <a:p>
            <a:r>
              <a:rPr lang="fr-FR" dirty="0" smtClean="0"/>
              <a:t>Lorsque le ballon est bloqué dans l’en-but.</a:t>
            </a:r>
            <a:endParaRPr lang="fr-FR" dirty="0"/>
          </a:p>
          <a:p>
            <a:r>
              <a:rPr lang="fr-FR" dirty="0" smtClean="0"/>
              <a:t>Quand un joueur attaquant commet un en-avant dans l’en-but adverse.</a:t>
            </a:r>
          </a:p>
          <a:p>
            <a:r>
              <a:rPr lang="fr-FR" dirty="0" smtClean="0"/>
              <a:t>Si un défenseur effectue un touché à terre ou rend le ballon mort après un jeu au pied adverse.</a:t>
            </a:r>
          </a:p>
          <a:p>
            <a:r>
              <a:rPr lang="fr-FR" dirty="0" smtClean="0"/>
              <a:t>Se réalise sans délai, sur toute la largeur de la ligne d’en-but, par un coup de pied tombé qui doit faire 5m minimum. Adversaires à 5m. </a:t>
            </a:r>
            <a:endParaRPr lang="fr-FR" dirty="0"/>
          </a:p>
          <a:p>
            <a:r>
              <a:rPr lang="fr-FR" dirty="0" smtClean="0"/>
              <a:t>Ne doit pas sortir en touche directement=&gt; à refaire, mêlée ou touche à 5m.</a:t>
            </a:r>
            <a:endParaRPr lang="fr-FR" dirty="0"/>
          </a:p>
        </p:txBody>
      </p:sp>
      <p:sp>
        <p:nvSpPr>
          <p:cNvPr id="4" name="Espace réservé de la date 3"/>
          <p:cNvSpPr>
            <a:spLocks noGrp="1"/>
          </p:cNvSpPr>
          <p:nvPr>
            <p:ph type="dt" sz="half" idx="10"/>
          </p:nvPr>
        </p:nvSpPr>
        <p:spPr/>
        <p:txBody>
          <a:bodyPr/>
          <a:lstStyle/>
          <a:p>
            <a:pPr>
              <a:defRPr/>
            </a:pPr>
            <a:r>
              <a:rPr lang="fr-FR" smtClean="0"/>
              <a:t>08/02/2012</a:t>
            </a:r>
            <a:endParaRPr lang="fr-FR"/>
          </a:p>
        </p:txBody>
      </p:sp>
      <p:sp>
        <p:nvSpPr>
          <p:cNvPr id="5" name="Espace réservé du numéro de diapositive 4"/>
          <p:cNvSpPr>
            <a:spLocks noGrp="1"/>
          </p:cNvSpPr>
          <p:nvPr>
            <p:ph type="sldNum" sz="quarter" idx="12"/>
          </p:nvPr>
        </p:nvSpPr>
        <p:spPr/>
        <p:txBody>
          <a:bodyPr/>
          <a:lstStyle/>
          <a:p>
            <a:fld id="{20C8D2D7-D04F-3A4A-9FF5-A2C22892937A}" type="slidenum">
              <a:rPr lang="fr-FR" smtClean="0"/>
              <a:pPr/>
              <a:t>16</a:t>
            </a:fld>
            <a:endParaRPr lang="fr-FR"/>
          </a:p>
        </p:txBody>
      </p:sp>
    </p:spTree>
    <p:extLst>
      <p:ext uri="{BB962C8B-B14F-4D97-AF65-F5344CB8AC3E}">
        <p14:creationId xmlns:p14="http://schemas.microsoft.com/office/powerpoint/2010/main" val="335043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8BC87699-866C-8448-A53A-6965DA2E36FE}"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61E30F2B-B543-974D-AD8B-484AAD7EDD16}" type="slidenum">
              <a:rPr lang="fr-FR" smtClean="0"/>
              <a:pPr>
                <a:defRPr/>
              </a:pPr>
              <a:t>17</a:t>
            </a:fld>
            <a:endParaRPr lang="fr-FR"/>
          </a:p>
        </p:txBody>
      </p:sp>
      <p:sp>
        <p:nvSpPr>
          <p:cNvPr id="77829" name="Rectangle 2"/>
          <p:cNvSpPr>
            <a:spLocks noGrp="1" noChangeArrowheads="1"/>
          </p:cNvSpPr>
          <p:nvPr>
            <p:ph type="title"/>
          </p:nvPr>
        </p:nvSpPr>
        <p:spPr>
          <a:xfrm>
            <a:off x="0" y="0"/>
            <a:ext cx="7696200" cy="1143000"/>
          </a:xfrm>
        </p:spPr>
        <p:txBody>
          <a:bodyPr/>
          <a:lstStyle/>
          <a:p>
            <a:pPr eaLnBrk="1" hangingPunct="1"/>
            <a:r>
              <a:rPr lang="fr-FR">
                <a:ea typeface="ＭＳ Ｐゴシック" charset="-128"/>
                <a:cs typeface="ＭＳ Ｐゴシック" charset="-128"/>
              </a:rPr>
              <a:t>Mêlée ordonnée ou fermée</a:t>
            </a:r>
          </a:p>
        </p:txBody>
      </p:sp>
      <p:sp>
        <p:nvSpPr>
          <p:cNvPr id="77830" name="Rectangle 3"/>
          <p:cNvSpPr>
            <a:spLocks noGrp="1" noChangeArrowheads="1"/>
          </p:cNvSpPr>
          <p:nvPr>
            <p:ph type="body" idx="1"/>
          </p:nvPr>
        </p:nvSpPr>
        <p:spPr>
          <a:xfrm>
            <a:off x="609600" y="838200"/>
            <a:ext cx="8153400" cy="5257800"/>
          </a:xfrm>
        </p:spPr>
        <p:txBody>
          <a:bodyPr/>
          <a:lstStyle/>
          <a:p>
            <a:pPr eaLnBrk="1" hangingPunct="1">
              <a:buFont typeface="Wingdings" charset="2"/>
              <a:buNone/>
            </a:pPr>
            <a:endParaRPr lang="fr-FR">
              <a:ea typeface="ＭＳ Ｐゴシック" charset="-128"/>
              <a:cs typeface="ＭＳ Ｐゴシック" charset="-128"/>
            </a:endParaRPr>
          </a:p>
          <a:p>
            <a:pPr eaLnBrk="1" hangingPunct="1"/>
            <a:r>
              <a:rPr lang="fr-FR">
                <a:ea typeface="ＭＳ Ｐゴシック" charset="-128"/>
                <a:cs typeface="ＭＳ Ｐゴシック" charset="-128"/>
              </a:rPr>
              <a:t>C’est une phase de conquête de la balle par l’expression de la force collective : la mêlée est l’âme du rugby, sa source de légende. C’est le  Seul exemple de lutte collective de tous les sports modernes.</a:t>
            </a:r>
          </a:p>
          <a:p>
            <a:pPr eaLnBrk="1" hangingPunct="1"/>
            <a:r>
              <a:rPr lang="fr-FR">
                <a:ea typeface="ＭＳ Ｐゴシック" charset="-128"/>
                <a:cs typeface="ＭＳ Ｐゴシック" charset="-128"/>
              </a:rPr>
              <a:t>Elle se joue à l’endroit de la faute à 8x8 dans le rugby à 15 et à 3x3 dans le rugby à 7.</a:t>
            </a:r>
          </a:p>
          <a:p>
            <a:pPr eaLnBrk="1" hangingPunct="1"/>
            <a:r>
              <a:rPr lang="fr-FR">
                <a:ea typeface="ＭＳ Ｐゴシック" charset="-128"/>
                <a:cs typeface="ＭＳ Ｐゴシック" charset="-128"/>
              </a:rPr>
              <a:t>Les postes au rugby dont définis à partir de la position des joueurs sur les phases de mêlée ordonnée.</a:t>
            </a:r>
          </a:p>
          <a:p>
            <a:pPr eaLnBrk="1" hangingPunct="1"/>
            <a:endParaRPr lang="fr-FR">
              <a:ea typeface="ＭＳ Ｐゴシック" charset="-128"/>
              <a:cs typeface="ＭＳ Ｐゴシック" charset="-128"/>
            </a:endParaRP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24921D04-A752-6645-BF3D-B1577FAE9B9E}"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C6B6A1CB-4ED4-FE40-8BEA-C8B8CA55D27F}" type="slidenum">
              <a:rPr lang="fr-FR" smtClean="0"/>
              <a:pPr>
                <a:defRPr/>
              </a:pPr>
              <a:t>18</a:t>
            </a:fld>
            <a:endParaRPr lang="fr-FR"/>
          </a:p>
        </p:txBody>
      </p:sp>
      <p:sp>
        <p:nvSpPr>
          <p:cNvPr id="78853" name="Rectangle 2"/>
          <p:cNvSpPr>
            <a:spLocks noGrp="1" noChangeArrowheads="1"/>
          </p:cNvSpPr>
          <p:nvPr>
            <p:ph type="title"/>
          </p:nvPr>
        </p:nvSpPr>
        <p:spPr>
          <a:xfrm>
            <a:off x="0" y="0"/>
            <a:ext cx="6096000" cy="1143000"/>
          </a:xfrm>
        </p:spPr>
        <p:txBody>
          <a:bodyPr/>
          <a:lstStyle/>
          <a:p>
            <a:pPr eaLnBrk="1" hangingPunct="1"/>
            <a:r>
              <a:rPr lang="fr-FR">
                <a:ea typeface="ＭＳ Ｐゴシック" charset="-128"/>
                <a:cs typeface="ＭＳ Ｐゴシック" charset="-128"/>
              </a:rPr>
              <a:t>Règlement de la mêlée</a:t>
            </a:r>
          </a:p>
        </p:txBody>
      </p:sp>
      <p:sp>
        <p:nvSpPr>
          <p:cNvPr id="90115" name="Rectangle 3"/>
          <p:cNvSpPr>
            <a:spLocks noGrp="1" noChangeArrowheads="1"/>
          </p:cNvSpPr>
          <p:nvPr>
            <p:ph type="body" idx="1"/>
          </p:nvPr>
        </p:nvSpPr>
        <p:spPr>
          <a:xfrm>
            <a:off x="228600" y="1066800"/>
            <a:ext cx="8534400" cy="5029200"/>
          </a:xfrm>
        </p:spPr>
        <p:txBody>
          <a:bodyPr/>
          <a:lstStyle/>
          <a:p>
            <a:pPr eaLnBrk="1" hangingPunct="1">
              <a:lnSpc>
                <a:spcPct val="90000"/>
              </a:lnSpc>
            </a:pPr>
            <a:r>
              <a:rPr lang="fr-FR">
                <a:ea typeface="ＭＳ Ｐゴシック" charset="-128"/>
                <a:cs typeface="ＭＳ Ｐゴシック" charset="-128"/>
              </a:rPr>
              <a:t>Elle est consécutive à un coup de sifflet de l’arbitre</a:t>
            </a:r>
          </a:p>
          <a:p>
            <a:pPr eaLnBrk="1" hangingPunct="1">
              <a:lnSpc>
                <a:spcPct val="90000"/>
              </a:lnSpc>
            </a:pPr>
            <a:r>
              <a:rPr lang="fr-FR">
                <a:ea typeface="ＭＳ Ｐゴシック" charset="-128"/>
                <a:cs typeface="ＭＳ Ｐゴシック" charset="-128"/>
              </a:rPr>
              <a:t>Sanctionne la plupart du temps un en-avant ou une faute non intentionnelle (hors-jeu involontaire, contact entre un NP et un NPB…)</a:t>
            </a:r>
          </a:p>
          <a:p>
            <a:pPr eaLnBrk="1" hangingPunct="1">
              <a:lnSpc>
                <a:spcPct val="90000"/>
              </a:lnSpc>
            </a:pPr>
            <a:r>
              <a:rPr lang="fr-FR">
                <a:ea typeface="ＭＳ Ｐゴシック" charset="-128"/>
                <a:cs typeface="ＭＳ Ｐゴシック" charset="-128"/>
              </a:rPr>
              <a:t>Le demi de mêlée introduit la balle dans le couloir formé par les 1</a:t>
            </a:r>
            <a:r>
              <a:rPr lang="fr-FR" baseline="30000">
                <a:ea typeface="ＭＳ Ｐゴシック" charset="-128"/>
                <a:cs typeface="ＭＳ Ｐゴシック" charset="-128"/>
              </a:rPr>
              <a:t>ère</a:t>
            </a:r>
            <a:r>
              <a:rPr lang="fr-FR">
                <a:ea typeface="ＭＳ Ｐゴシック" charset="-128"/>
                <a:cs typeface="ＭＳ Ｐゴシック" charset="-128"/>
              </a:rPr>
              <a:t> lignes à égale distance des 2 équipes.</a:t>
            </a:r>
          </a:p>
          <a:p>
            <a:pPr eaLnBrk="1" hangingPunct="1">
              <a:lnSpc>
                <a:spcPct val="90000"/>
              </a:lnSpc>
            </a:pPr>
            <a:r>
              <a:rPr lang="fr-FR">
                <a:ea typeface="ＭＳ Ｐゴシック" charset="-128"/>
                <a:cs typeface="ＭＳ Ｐゴシック" charset="-128"/>
              </a:rPr>
              <a:t>Le talonneur talonne le ballon dans son camp</a:t>
            </a:r>
          </a:p>
          <a:p>
            <a:pPr eaLnBrk="1" hangingPunct="1">
              <a:lnSpc>
                <a:spcPct val="90000"/>
              </a:lnSpc>
            </a:pPr>
            <a:r>
              <a:rPr lang="fr-FR">
                <a:ea typeface="ＭＳ Ｐゴシック" charset="-128"/>
                <a:cs typeface="ＭＳ Ｐゴシック" charset="-128"/>
              </a:rPr>
              <a:t>La mêlée se termine lorsque la balle dépasse le dernier pied du dernier joueur (8) ou quand ce dernier joueur se détache et ramasse la balle.</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10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01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01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1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0115">
                                            <p:txEl>
                                              <p:pRg st="1" end="1"/>
                                            </p:txEl>
                                          </p:spTgt>
                                        </p:tgtEl>
                                        <p:attrNameLst>
                                          <p:attrName>style.visibility</p:attrName>
                                        </p:attrNameLst>
                                      </p:cBhvr>
                                      <p:to>
                                        <p:strVal val="visible"/>
                                      </p:to>
                                    </p:set>
                                    <p:anim calcmode="lin" valueType="num">
                                      <p:cBhvr>
                                        <p:cTn id="15" dur="10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01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01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01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0115">
                                            <p:txEl>
                                              <p:pRg st="2" end="2"/>
                                            </p:txEl>
                                          </p:spTgt>
                                        </p:tgtEl>
                                        <p:attrNameLst>
                                          <p:attrName>style.visibility</p:attrName>
                                        </p:attrNameLst>
                                      </p:cBhvr>
                                      <p:to>
                                        <p:strVal val="visible"/>
                                      </p:to>
                                    </p:set>
                                    <p:anim calcmode="lin" valueType="num">
                                      <p:cBhvr>
                                        <p:cTn id="23" dur="10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01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01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01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0115">
                                            <p:txEl>
                                              <p:pRg st="3" end="3"/>
                                            </p:txEl>
                                          </p:spTgt>
                                        </p:tgtEl>
                                        <p:attrNameLst>
                                          <p:attrName>style.visibility</p:attrName>
                                        </p:attrNameLst>
                                      </p:cBhvr>
                                      <p:to>
                                        <p:strVal val="visible"/>
                                      </p:to>
                                    </p:set>
                                    <p:anim calcmode="lin" valueType="num">
                                      <p:cBhvr>
                                        <p:cTn id="31" dur="10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011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01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01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0115">
                                            <p:txEl>
                                              <p:pRg st="4" end="4"/>
                                            </p:txEl>
                                          </p:spTgt>
                                        </p:tgtEl>
                                        <p:attrNameLst>
                                          <p:attrName>style.visibility</p:attrName>
                                        </p:attrNameLst>
                                      </p:cBhvr>
                                      <p:to>
                                        <p:strVal val="visible"/>
                                      </p:to>
                                    </p:set>
                                    <p:anim calcmode="lin" valueType="num">
                                      <p:cBhvr>
                                        <p:cTn id="39" dur="10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011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01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011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8F74BABB-8275-114B-8A92-10A10287BB6D}" type="datetime1">
              <a:rPr lang="fr-FR"/>
              <a:pPr>
                <a:defRPr/>
              </a:pPr>
              <a:t>18/09/2022</a:t>
            </a:fld>
            <a:endParaRPr lang="fr-FR"/>
          </a:p>
        </p:txBody>
      </p:sp>
      <p:sp>
        <p:nvSpPr>
          <p:cNvPr id="5" name="Espace réservé du numéro de diapositive 5"/>
          <p:cNvSpPr>
            <a:spLocks noGrp="1"/>
          </p:cNvSpPr>
          <p:nvPr>
            <p:ph type="sldNum" sz="quarter" idx="12"/>
          </p:nvPr>
        </p:nvSpPr>
        <p:spPr/>
        <p:txBody>
          <a:bodyPr/>
          <a:lstStyle/>
          <a:p>
            <a:pPr>
              <a:defRPr/>
            </a:pPr>
            <a:fld id="{50AAA1FD-09A4-414D-9483-3CB693E1774E}" type="slidenum">
              <a:rPr lang="fr-FR" smtClean="0"/>
              <a:pPr>
                <a:defRPr/>
              </a:pPr>
              <a:t>19</a:t>
            </a:fld>
            <a:endParaRPr lang="fr-FR"/>
          </a:p>
        </p:txBody>
      </p:sp>
      <p:sp>
        <p:nvSpPr>
          <p:cNvPr id="98307" name="Rectangle 3"/>
          <p:cNvSpPr>
            <a:spLocks noGrp="1" noChangeArrowheads="1"/>
          </p:cNvSpPr>
          <p:nvPr>
            <p:ph type="body" idx="1"/>
          </p:nvPr>
        </p:nvSpPr>
        <p:spPr>
          <a:xfrm>
            <a:off x="533400" y="381000"/>
            <a:ext cx="7772400" cy="5410200"/>
          </a:xfrm>
        </p:spPr>
        <p:txBody>
          <a:bodyPr/>
          <a:lstStyle/>
          <a:p>
            <a:pPr eaLnBrk="1" hangingPunct="1"/>
            <a:r>
              <a:rPr lang="fr-FR">
                <a:ea typeface="ＭＳ Ｐゴシック" charset="-128"/>
                <a:cs typeface="ＭＳ Ｐゴシック" charset="-128"/>
              </a:rPr>
              <a:t>Tant qu’elle n’est pas terminée tous les joueurs doivent rester liés à la mêlée.Liaison épaule et bras de façon à limiter les anticipations défensives.</a:t>
            </a:r>
          </a:p>
          <a:p>
            <a:pPr eaLnBrk="1" hangingPunct="1"/>
            <a:r>
              <a:rPr lang="fr-FR">
                <a:ea typeface="ＭＳ Ｐゴシック" charset="-128"/>
                <a:cs typeface="ＭＳ Ｐゴシック" charset="-128"/>
              </a:rPr>
              <a:t>La mêlée définie une « zone de hors-jeu » à 5 mètres en arrière des derniers appuis des derniers  joueurs participants . (voir photo)</a:t>
            </a:r>
          </a:p>
          <a:p>
            <a:pPr eaLnBrk="1" hangingPunct="1"/>
            <a:r>
              <a:rPr lang="fr-FR">
                <a:ea typeface="ＭＳ Ｐゴシック" charset="-128"/>
                <a:cs typeface="ＭＳ Ｐゴシック" charset="-128"/>
              </a:rPr>
              <a:t>Seuls les demis de mêlée peuvent être dans cette zone : la ligne passant par le ballon fait office de ligne de hors-jeu pour le demi de mêlée défenseur qui peut donc suivre sa progression. </a:t>
            </a:r>
          </a:p>
          <a:p>
            <a:pPr eaLnBrk="1" hangingPunct="1"/>
            <a:endParaRPr lang="fr-FR">
              <a:ea typeface="ＭＳ Ｐゴシック" charset="-128"/>
              <a:cs typeface="ＭＳ Ｐゴシック" charset="-128"/>
            </a:endParaRPr>
          </a:p>
        </p:txBody>
      </p:sp>
      <p:sp>
        <p:nvSpPr>
          <p:cNvPr id="6"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7" name="Image 6"/>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83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8307">
                                            <p:txEl>
                                              <p:pRg st="1" end="1"/>
                                            </p:txEl>
                                          </p:spTgt>
                                        </p:tgtEl>
                                        <p:attrNameLst>
                                          <p:attrName>style.visibility</p:attrName>
                                        </p:attrNameLst>
                                      </p:cBhvr>
                                      <p:to>
                                        <p:strVal val="visible"/>
                                      </p:to>
                                    </p:set>
                                    <p:anim calcmode="lin" valueType="num">
                                      <p:cBhvr>
                                        <p:cTn id="15" dur="10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830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83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83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8307">
                                            <p:txEl>
                                              <p:pRg st="2" end="2"/>
                                            </p:txEl>
                                          </p:spTgt>
                                        </p:tgtEl>
                                        <p:attrNameLst>
                                          <p:attrName>style.visibility</p:attrName>
                                        </p:attrNameLst>
                                      </p:cBhvr>
                                      <p:to>
                                        <p:strVal val="visible"/>
                                      </p:to>
                                    </p:set>
                                    <p:anim calcmode="lin" valueType="num">
                                      <p:cBhvr>
                                        <p:cTn id="23" dur="10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830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83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83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quarter" idx="10"/>
          </p:nvPr>
        </p:nvSpPr>
        <p:spPr/>
        <p:txBody>
          <a:bodyPr/>
          <a:lstStyle/>
          <a:p>
            <a:pPr>
              <a:defRPr/>
            </a:pPr>
            <a:fld id="{4F22B0EA-B4C9-D049-94B8-FFE0C05B4464}" type="datetime1">
              <a:rPr lang="fr-FR"/>
              <a:pPr>
                <a:defRPr/>
              </a:pPr>
              <a:t>18/09/2022</a:t>
            </a:fld>
            <a:endParaRPr lang="fr-FR" dirty="0"/>
          </a:p>
        </p:txBody>
      </p:sp>
      <p:sp>
        <p:nvSpPr>
          <p:cNvPr id="7" name="Espace réservé du pied de page 4"/>
          <p:cNvSpPr>
            <a:spLocks noGrp="1"/>
          </p:cNvSpPr>
          <p:nvPr>
            <p:ph type="ftr" sz="quarter" idx="11"/>
          </p:nvPr>
        </p:nvSpPr>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sp>
        <p:nvSpPr>
          <p:cNvPr id="8" name="Espace réservé du numéro de diapositive 5"/>
          <p:cNvSpPr>
            <a:spLocks noGrp="1"/>
          </p:cNvSpPr>
          <p:nvPr>
            <p:ph type="sldNum" sz="quarter" idx="12"/>
          </p:nvPr>
        </p:nvSpPr>
        <p:spPr/>
        <p:txBody>
          <a:bodyPr/>
          <a:lstStyle/>
          <a:p>
            <a:pPr>
              <a:defRPr/>
            </a:pPr>
            <a:fld id="{48C9E214-C24A-634B-BEBD-240C6C83A0DA}" type="slidenum">
              <a:rPr lang="fr-FR" smtClean="0"/>
              <a:pPr>
                <a:defRPr/>
              </a:pPr>
              <a:t>2</a:t>
            </a:fld>
            <a:endParaRPr lang="fr-FR"/>
          </a:p>
        </p:txBody>
      </p:sp>
      <p:sp>
        <p:nvSpPr>
          <p:cNvPr id="62469" name="Rectangle 2"/>
          <p:cNvSpPr>
            <a:spLocks noGrp="1" noChangeArrowheads="1"/>
          </p:cNvSpPr>
          <p:nvPr>
            <p:ph type="title"/>
          </p:nvPr>
        </p:nvSpPr>
        <p:spPr>
          <a:xfrm>
            <a:off x="1219200" y="0"/>
            <a:ext cx="6096000" cy="1143000"/>
          </a:xfrm>
        </p:spPr>
        <p:txBody>
          <a:bodyPr/>
          <a:lstStyle/>
          <a:p>
            <a:pPr eaLnBrk="1" hangingPunct="1"/>
            <a:r>
              <a:rPr lang="fr-FR" dirty="0">
                <a:ea typeface="ＭＳ Ｐゴシック" charset="-128"/>
                <a:cs typeface="ＭＳ Ｐゴシック" charset="-128"/>
              </a:rPr>
              <a:t>Les phases de jeu</a:t>
            </a:r>
          </a:p>
        </p:txBody>
      </p:sp>
      <p:sp>
        <p:nvSpPr>
          <p:cNvPr id="62470" name="Text Box 3"/>
          <p:cNvSpPr txBox="1">
            <a:spLocks noChangeArrowheads="1"/>
          </p:cNvSpPr>
          <p:nvPr/>
        </p:nvSpPr>
        <p:spPr bwMode="auto">
          <a:xfrm>
            <a:off x="2743200" y="2286000"/>
            <a:ext cx="5486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a:p>
        </p:txBody>
      </p:sp>
      <p:sp>
        <p:nvSpPr>
          <p:cNvPr id="62471" name="Text Box 4"/>
          <p:cNvSpPr txBox="1">
            <a:spLocks noChangeArrowheads="1"/>
          </p:cNvSpPr>
          <p:nvPr/>
        </p:nvSpPr>
        <p:spPr bwMode="auto">
          <a:xfrm>
            <a:off x="1219200" y="1905000"/>
            <a:ext cx="7010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a:p>
        </p:txBody>
      </p:sp>
      <p:sp>
        <p:nvSpPr>
          <p:cNvPr id="62472" name="Text Box 5"/>
          <p:cNvSpPr txBox="1">
            <a:spLocks noChangeArrowheads="1"/>
          </p:cNvSpPr>
          <p:nvPr/>
        </p:nvSpPr>
        <p:spPr bwMode="auto">
          <a:xfrm>
            <a:off x="537696" y="3477890"/>
            <a:ext cx="8001000" cy="2231380"/>
          </a:xfrm>
          <a:prstGeom prst="rect">
            <a:avLst/>
          </a:prstGeom>
          <a:noFill/>
          <a:ln w="9525">
            <a:noFill/>
            <a:miter lim="800000"/>
            <a:headEnd/>
            <a:tailEnd/>
          </a:ln>
        </p:spPr>
        <p:txBody>
          <a:bodyPr>
            <a:prstTxWarp prst="textNoShape">
              <a:avLst/>
            </a:prstTxWarp>
            <a:spAutoFit/>
          </a:bodyPr>
          <a:lstStyle/>
          <a:p>
            <a:pPr>
              <a:spcBef>
                <a:spcPct val="50000"/>
              </a:spcBef>
              <a:buFont typeface="Wingdings" charset="2"/>
              <a:buChar char="Ø"/>
            </a:pPr>
            <a:r>
              <a:rPr lang="fr-FR" sz="2800" dirty="0"/>
              <a:t>Les phases de jeu de mouvement</a:t>
            </a:r>
          </a:p>
          <a:p>
            <a:pPr>
              <a:spcBef>
                <a:spcPct val="50000"/>
              </a:spcBef>
              <a:buFont typeface="Wingdings" charset="2"/>
              <a:buChar char="Ø"/>
            </a:pPr>
            <a:r>
              <a:rPr lang="fr-FR" sz="2800" dirty="0"/>
              <a:t>Les phases de fixation	</a:t>
            </a:r>
          </a:p>
          <a:p>
            <a:pPr>
              <a:spcBef>
                <a:spcPct val="50000"/>
              </a:spcBef>
              <a:buFont typeface="Wingdings" charset="2"/>
              <a:buChar char="Ø"/>
            </a:pPr>
            <a:r>
              <a:rPr lang="fr-FR" sz="2800" dirty="0"/>
              <a:t>Les phases statiques</a:t>
            </a:r>
          </a:p>
          <a:p>
            <a:pPr lvl="2">
              <a:spcBef>
                <a:spcPct val="50000"/>
              </a:spcBef>
              <a:buClr>
                <a:srgbClr val="008080"/>
              </a:buClr>
              <a:buFont typeface="Wingdings" charset="2"/>
              <a:buNone/>
            </a:pPr>
            <a:r>
              <a:rPr lang="fr-FR" dirty="0"/>
              <a:t>	</a:t>
            </a:r>
          </a:p>
        </p:txBody>
      </p:sp>
      <p:sp>
        <p:nvSpPr>
          <p:cNvPr id="9" name="ZoneTexte 8"/>
          <p:cNvSpPr txBox="1"/>
          <p:nvPr/>
        </p:nvSpPr>
        <p:spPr>
          <a:xfrm>
            <a:off x="537696" y="1581834"/>
            <a:ext cx="7691904" cy="1569660"/>
          </a:xfrm>
          <a:prstGeom prst="rect">
            <a:avLst/>
          </a:prstGeom>
          <a:noFill/>
        </p:spPr>
        <p:txBody>
          <a:bodyPr wrap="square" rtlCol="0">
            <a:spAutoFit/>
          </a:bodyPr>
          <a:lstStyle/>
          <a:p>
            <a:r>
              <a:rPr lang="fr-FR" sz="2400" b="1" dirty="0"/>
              <a:t>Le découpage du jeu par phase est issue des travaux de René </a:t>
            </a:r>
            <a:r>
              <a:rPr lang="fr-FR" sz="2400" b="1" dirty="0" err="1"/>
              <a:t>Deleplace</a:t>
            </a:r>
            <a:r>
              <a:rPr lang="fr-FR" sz="2400" b="1" dirty="0"/>
              <a:t> </a:t>
            </a:r>
          </a:p>
          <a:p>
            <a:r>
              <a:rPr lang="fr-FR" sz="2400" b="1" dirty="0"/>
              <a:t>(Rugby total, rugby de mouvement. 1979) sur la modélisation du jeu:</a:t>
            </a:r>
          </a:p>
        </p:txBody>
      </p:sp>
      <p:pic>
        <p:nvPicPr>
          <p:cNvPr id="11" name="Image 10"/>
          <p:cNvPicPr>
            <a:picLocks noChangeAspect="1"/>
          </p:cNvPicPr>
          <p:nvPr/>
        </p:nvPicPr>
        <p:blipFill>
          <a:blip r:embed="rId2"/>
          <a:stretch>
            <a:fillRect/>
          </a:stretch>
        </p:blipFill>
        <p:spPr>
          <a:xfrm>
            <a:off x="7020272" y="1"/>
            <a:ext cx="2096462" cy="1581834"/>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p:cNvSpPr>
            <a:spLocks noGrp="1"/>
          </p:cNvSpPr>
          <p:nvPr>
            <p:ph type="dt" sz="quarter" idx="10"/>
          </p:nvPr>
        </p:nvSpPr>
        <p:spPr/>
        <p:txBody>
          <a:bodyPr/>
          <a:lstStyle/>
          <a:p>
            <a:pPr>
              <a:defRPr/>
            </a:pPr>
            <a:fld id="{E9F42B77-553B-7241-852B-EA0D48983D74}" type="datetime1">
              <a:rPr lang="fr-FR"/>
              <a:pPr>
                <a:defRPr/>
              </a:pPr>
              <a:t>18/09/2022</a:t>
            </a:fld>
            <a:endParaRPr lang="fr-FR"/>
          </a:p>
        </p:txBody>
      </p:sp>
      <p:sp>
        <p:nvSpPr>
          <p:cNvPr id="14" name="Espace réservé du numéro de diapositive 5"/>
          <p:cNvSpPr>
            <a:spLocks noGrp="1"/>
          </p:cNvSpPr>
          <p:nvPr>
            <p:ph type="sldNum" sz="quarter" idx="12"/>
          </p:nvPr>
        </p:nvSpPr>
        <p:spPr/>
        <p:txBody>
          <a:bodyPr/>
          <a:lstStyle/>
          <a:p>
            <a:pPr>
              <a:defRPr/>
            </a:pPr>
            <a:fld id="{0564882A-31E6-5445-98DE-7B02DC55EA31}" type="slidenum">
              <a:rPr lang="fr-FR" smtClean="0"/>
              <a:pPr>
                <a:defRPr/>
              </a:pPr>
              <a:t>20</a:t>
            </a:fld>
            <a:endParaRPr lang="fr-FR"/>
          </a:p>
        </p:txBody>
      </p:sp>
      <p:sp>
        <p:nvSpPr>
          <p:cNvPr id="80901" name="Rectangle 2"/>
          <p:cNvSpPr>
            <a:spLocks noGrp="1" noChangeArrowheads="1"/>
          </p:cNvSpPr>
          <p:nvPr>
            <p:ph type="title"/>
          </p:nvPr>
        </p:nvSpPr>
        <p:spPr>
          <a:xfrm>
            <a:off x="381000" y="0"/>
            <a:ext cx="6096000" cy="1143000"/>
          </a:xfrm>
        </p:spPr>
        <p:txBody>
          <a:bodyPr/>
          <a:lstStyle/>
          <a:p>
            <a:pPr eaLnBrk="1" hangingPunct="1"/>
            <a:r>
              <a:rPr lang="fr-FR">
                <a:ea typeface="ＭＳ Ｐゴシック" charset="-128"/>
                <a:cs typeface="ＭＳ Ｐゴシック" charset="-128"/>
              </a:rPr>
              <a:t>Mêlée « bleue »</a:t>
            </a:r>
          </a:p>
        </p:txBody>
      </p:sp>
      <p:pic>
        <p:nvPicPr>
          <p:cNvPr id="80902" name="Picture 4" descr="P1000214"/>
          <p:cNvPicPr>
            <a:picLocks noChangeAspect="1" noChangeArrowheads="1"/>
          </p:cNvPicPr>
          <p:nvPr/>
        </p:nvPicPr>
        <p:blipFill>
          <a:blip r:embed="rId2"/>
          <a:srcRect/>
          <a:stretch>
            <a:fillRect/>
          </a:stretch>
        </p:blipFill>
        <p:spPr bwMode="auto">
          <a:xfrm>
            <a:off x="28637" y="1676400"/>
            <a:ext cx="9144000" cy="5181600"/>
          </a:xfrm>
          <a:prstGeom prst="rect">
            <a:avLst/>
          </a:prstGeom>
          <a:noFill/>
          <a:ln w="9525">
            <a:noFill/>
            <a:miter lim="800000"/>
            <a:headEnd/>
            <a:tailEnd/>
          </a:ln>
        </p:spPr>
      </p:pic>
      <p:sp>
        <p:nvSpPr>
          <p:cNvPr id="80903" name="Text Box 5"/>
          <p:cNvSpPr txBox="1">
            <a:spLocks noChangeArrowheads="1"/>
          </p:cNvSpPr>
          <p:nvPr/>
        </p:nvSpPr>
        <p:spPr bwMode="auto">
          <a:xfrm>
            <a:off x="1524000" y="5410200"/>
            <a:ext cx="76200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b="1">
                <a:solidFill>
                  <a:schemeClr val="bg1"/>
                </a:solidFill>
              </a:rPr>
              <a:t>France-Galles –de 18 ans. Février 2007.       (29-29)</a:t>
            </a:r>
          </a:p>
        </p:txBody>
      </p:sp>
      <p:sp>
        <p:nvSpPr>
          <p:cNvPr id="80904" name="Line 10"/>
          <p:cNvSpPr>
            <a:spLocks noChangeShapeType="1"/>
          </p:cNvSpPr>
          <p:nvPr/>
        </p:nvSpPr>
        <p:spPr bwMode="auto">
          <a:xfrm>
            <a:off x="9144000" y="3276600"/>
            <a:ext cx="0" cy="2209800"/>
          </a:xfrm>
          <a:prstGeom prst="line">
            <a:avLst/>
          </a:prstGeom>
          <a:noFill/>
          <a:ln w="98425">
            <a:solidFill>
              <a:srgbClr val="FF0000"/>
            </a:solidFill>
            <a:prstDash val="dash"/>
            <a:round/>
            <a:headEnd/>
            <a:tailEnd/>
          </a:ln>
        </p:spPr>
        <p:txBody>
          <a:bodyPr>
            <a:prstTxWarp prst="textNoShape">
              <a:avLst/>
            </a:prstTxWarp>
          </a:bodyPr>
          <a:lstStyle/>
          <a:p>
            <a:endParaRPr lang="fr-FR"/>
          </a:p>
        </p:txBody>
      </p:sp>
      <p:sp>
        <p:nvSpPr>
          <p:cNvPr id="80905" name="Text Box 11"/>
          <p:cNvSpPr txBox="1">
            <a:spLocks noChangeArrowheads="1"/>
          </p:cNvSpPr>
          <p:nvPr/>
        </p:nvSpPr>
        <p:spPr bwMode="auto">
          <a:xfrm>
            <a:off x="1524000" y="4191000"/>
            <a:ext cx="6477000" cy="830263"/>
          </a:xfrm>
          <a:prstGeom prst="rect">
            <a:avLst/>
          </a:prstGeom>
          <a:noFill/>
          <a:ln w="9525">
            <a:noFill/>
            <a:miter lim="800000"/>
            <a:headEnd/>
            <a:tailEnd/>
          </a:ln>
        </p:spPr>
        <p:txBody>
          <a:bodyPr>
            <a:prstTxWarp prst="textNoShape">
              <a:avLst/>
            </a:prstTxWarp>
            <a:spAutoFit/>
          </a:bodyPr>
          <a:lstStyle/>
          <a:p>
            <a:pPr>
              <a:spcBef>
                <a:spcPct val="50000"/>
              </a:spcBef>
            </a:pPr>
            <a:r>
              <a:rPr lang="fr-FR" b="1">
                <a:solidFill>
                  <a:schemeClr val="bg1"/>
                </a:solidFill>
              </a:rPr>
              <a:t>Zone de HORS-JEU de 5m derrière les pieds des N°8 sauf pour les demis de…mêlée.</a:t>
            </a:r>
          </a:p>
        </p:txBody>
      </p:sp>
      <p:sp>
        <p:nvSpPr>
          <p:cNvPr id="80906" name="Line 12"/>
          <p:cNvSpPr>
            <a:spLocks noChangeShapeType="1"/>
          </p:cNvSpPr>
          <p:nvPr/>
        </p:nvSpPr>
        <p:spPr bwMode="auto">
          <a:xfrm>
            <a:off x="2057400" y="20574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80907" name="Line 13"/>
          <p:cNvSpPr>
            <a:spLocks noChangeShapeType="1"/>
          </p:cNvSpPr>
          <p:nvPr/>
        </p:nvSpPr>
        <p:spPr bwMode="auto">
          <a:xfrm flipH="1">
            <a:off x="4724400" y="19812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80908" name="Text Box 14"/>
          <p:cNvSpPr txBox="1">
            <a:spLocks noChangeArrowheads="1"/>
          </p:cNvSpPr>
          <p:nvPr/>
        </p:nvSpPr>
        <p:spPr bwMode="auto">
          <a:xfrm>
            <a:off x="381000" y="1524000"/>
            <a:ext cx="2514600" cy="1187450"/>
          </a:xfrm>
          <a:prstGeom prst="rect">
            <a:avLst/>
          </a:prstGeom>
          <a:noFill/>
          <a:ln w="9525">
            <a:noFill/>
            <a:miter lim="800000"/>
            <a:headEnd/>
            <a:tailEnd/>
          </a:ln>
        </p:spPr>
        <p:txBody>
          <a:bodyPr>
            <a:prstTxWarp prst="textNoShape">
              <a:avLst/>
            </a:prstTxWarp>
            <a:spAutoFit/>
          </a:bodyPr>
          <a:lstStyle/>
          <a:p>
            <a:pPr>
              <a:spcBef>
                <a:spcPct val="50000"/>
              </a:spcBef>
            </a:pPr>
            <a:r>
              <a:rPr lang="fr-FR" b="1"/>
              <a:t>N°9 qui a introduit le ballon</a:t>
            </a:r>
          </a:p>
        </p:txBody>
      </p:sp>
      <p:sp>
        <p:nvSpPr>
          <p:cNvPr id="80909" name="Text Box 15"/>
          <p:cNvSpPr txBox="1">
            <a:spLocks noChangeArrowheads="1"/>
          </p:cNvSpPr>
          <p:nvPr/>
        </p:nvSpPr>
        <p:spPr bwMode="auto">
          <a:xfrm>
            <a:off x="5564116" y="1600567"/>
            <a:ext cx="2743200" cy="1187450"/>
          </a:xfrm>
          <a:prstGeom prst="rect">
            <a:avLst/>
          </a:prstGeom>
          <a:noFill/>
          <a:ln w="9525">
            <a:noFill/>
            <a:miter lim="800000"/>
            <a:headEnd/>
            <a:tailEnd/>
          </a:ln>
        </p:spPr>
        <p:txBody>
          <a:bodyPr>
            <a:prstTxWarp prst="textNoShape">
              <a:avLst/>
            </a:prstTxWarp>
            <a:spAutoFit/>
          </a:bodyPr>
          <a:lstStyle/>
          <a:p>
            <a:pPr>
              <a:spcBef>
                <a:spcPct val="50000"/>
              </a:spcBef>
            </a:pPr>
            <a:r>
              <a:rPr lang="fr-FR" b="1" dirty="0"/>
              <a:t>N°9 défenseur qui peut suivre le ballon</a:t>
            </a:r>
          </a:p>
        </p:txBody>
      </p:sp>
      <p:sp>
        <p:nvSpPr>
          <p:cNvPr id="80910" name="Line 10"/>
          <p:cNvSpPr>
            <a:spLocks noChangeShapeType="1"/>
          </p:cNvSpPr>
          <p:nvPr/>
        </p:nvSpPr>
        <p:spPr bwMode="auto">
          <a:xfrm>
            <a:off x="533400" y="3429000"/>
            <a:ext cx="0" cy="2209800"/>
          </a:xfrm>
          <a:prstGeom prst="line">
            <a:avLst/>
          </a:prstGeom>
          <a:noFill/>
          <a:ln w="98425">
            <a:solidFill>
              <a:srgbClr val="FF0000"/>
            </a:solidFill>
            <a:prstDash val="dash"/>
            <a:round/>
            <a:headEnd/>
            <a:tailEnd/>
          </a:ln>
        </p:spPr>
        <p:txBody>
          <a:bodyPr>
            <a:prstTxWarp prst="textNoShape">
              <a:avLst/>
            </a:prstTxWarp>
          </a:bodyPr>
          <a:lstStyle/>
          <a:p>
            <a:endParaRPr lang="fr-FR"/>
          </a:p>
        </p:txBody>
      </p:sp>
      <p:cxnSp>
        <p:nvCxnSpPr>
          <p:cNvPr id="17" name="Connecteur droit avec flèche 16"/>
          <p:cNvCxnSpPr/>
          <p:nvPr/>
        </p:nvCxnSpPr>
        <p:spPr>
          <a:xfrm>
            <a:off x="533400" y="4114800"/>
            <a:ext cx="10668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8153400" y="4114800"/>
            <a:ext cx="9906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20" name="Image 19"/>
          <p:cNvPicPr>
            <a:picLocks noChangeAspect="1"/>
          </p:cNvPicPr>
          <p:nvPr/>
        </p:nvPicPr>
        <p:blipFill>
          <a:blip r:embed="rId3"/>
          <a:stretch>
            <a:fillRect/>
          </a:stretch>
        </p:blipFill>
        <p:spPr>
          <a:xfrm>
            <a:off x="7740352" y="1"/>
            <a:ext cx="1376382" cy="132210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0" y="0"/>
            <a:ext cx="7162800" cy="609600"/>
          </a:xfrm>
        </p:spPr>
        <p:txBody>
          <a:bodyPr/>
          <a:lstStyle/>
          <a:p>
            <a:r>
              <a:rPr lang="fr-FR">
                <a:ea typeface="ＭＳ Ｐゴシック" charset="-128"/>
                <a:cs typeface="ＭＳ Ｐゴシック" charset="-128"/>
              </a:rPr>
              <a:t>Une mêlée… des liaisons</a:t>
            </a:r>
          </a:p>
        </p:txBody>
      </p:sp>
      <p:pic>
        <p:nvPicPr>
          <p:cNvPr id="84995" name="Espace réservé du contenu 6" descr="meleeBlack-Bleu liaisons.jpg"/>
          <p:cNvPicPr>
            <a:picLocks noGrp="1" noChangeAspect="1"/>
          </p:cNvPicPr>
          <p:nvPr>
            <p:ph idx="1"/>
          </p:nvPr>
        </p:nvPicPr>
        <p:blipFill>
          <a:blip r:embed="rId2"/>
          <a:srcRect l="-583" r="-583"/>
          <a:stretch>
            <a:fillRect/>
          </a:stretch>
        </p:blipFill>
        <p:spPr>
          <a:xfrm>
            <a:off x="533400" y="762000"/>
            <a:ext cx="8229600" cy="5334000"/>
          </a:xfrm>
        </p:spPr>
      </p:pic>
      <p:sp>
        <p:nvSpPr>
          <p:cNvPr id="4" name="Espace réservé de la date 3"/>
          <p:cNvSpPr>
            <a:spLocks noGrp="1"/>
          </p:cNvSpPr>
          <p:nvPr>
            <p:ph type="dt" sz="quarter" idx="10"/>
          </p:nvPr>
        </p:nvSpPr>
        <p:spPr/>
        <p:txBody>
          <a:bodyPr/>
          <a:lstStyle/>
          <a:p>
            <a:pPr>
              <a:defRPr/>
            </a:pPr>
            <a:fld id="{BBCDF095-8BC8-454B-9BB9-6D2D625B2907}"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7C88A2A8-CE33-9148-935E-CA5000EA58A2}" type="slidenum">
              <a:rPr lang="fr-FR" smtClean="0"/>
              <a:pPr>
                <a:defRPr/>
              </a:pPr>
              <a:t>21</a:t>
            </a:fld>
            <a:endParaRPr lang="fr-F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5A0138E2-23E6-744C-B879-127C01AE4F3F}"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ACFADF44-B36B-5645-94CA-40B1E5E1B52F}" type="slidenum">
              <a:rPr lang="fr-FR" smtClean="0"/>
              <a:pPr>
                <a:defRPr/>
              </a:pPr>
              <a:t>22</a:t>
            </a:fld>
            <a:endParaRPr lang="fr-FR"/>
          </a:p>
        </p:txBody>
      </p:sp>
      <p:sp>
        <p:nvSpPr>
          <p:cNvPr id="86021" name="Rectangle 2"/>
          <p:cNvSpPr>
            <a:spLocks noGrp="1" noChangeArrowheads="1"/>
          </p:cNvSpPr>
          <p:nvPr>
            <p:ph type="title"/>
          </p:nvPr>
        </p:nvSpPr>
        <p:spPr>
          <a:xfrm>
            <a:off x="0" y="0"/>
            <a:ext cx="6096000" cy="1143000"/>
          </a:xfrm>
        </p:spPr>
        <p:txBody>
          <a:bodyPr/>
          <a:lstStyle/>
          <a:p>
            <a:pPr eaLnBrk="1" hangingPunct="1"/>
            <a:r>
              <a:rPr lang="fr-FR">
                <a:ea typeface="ＭＳ Ｐゴシック" charset="-128"/>
                <a:cs typeface="ＭＳ Ｐゴシック" charset="-128"/>
              </a:rPr>
              <a:t>La touche</a:t>
            </a:r>
          </a:p>
        </p:txBody>
      </p:sp>
      <p:sp>
        <p:nvSpPr>
          <p:cNvPr id="77827" name="Rectangle 3"/>
          <p:cNvSpPr>
            <a:spLocks noGrp="1" noChangeArrowheads="1"/>
          </p:cNvSpPr>
          <p:nvPr>
            <p:ph type="body" idx="1"/>
          </p:nvPr>
        </p:nvSpPr>
        <p:spPr>
          <a:xfrm>
            <a:off x="323850" y="1268413"/>
            <a:ext cx="8208963" cy="4114800"/>
          </a:xfrm>
        </p:spPr>
        <p:txBody>
          <a:bodyPr/>
          <a:lstStyle/>
          <a:p>
            <a:pPr eaLnBrk="1" hangingPunct="1"/>
            <a:r>
              <a:rPr lang="fr-FR">
                <a:ea typeface="ＭＳ Ｐゴシック" charset="-128"/>
                <a:cs typeface="ＭＳ Ｐゴシック" charset="-128"/>
              </a:rPr>
              <a:t>La touche se joue lorsque le ballon doit être remis en jeu après qu’il soit sorti des limites du terrain.(Les lignes de touche ne font pas partie du terrain)</a:t>
            </a:r>
          </a:p>
          <a:p>
            <a:pPr eaLnBrk="1" hangingPunct="1"/>
            <a:r>
              <a:rPr lang="fr-FR">
                <a:ea typeface="ＭＳ Ｐゴシック" charset="-128"/>
                <a:cs typeface="ＭＳ Ｐゴシック" charset="-128"/>
              </a:rPr>
              <a:t>Comme toutes les phases statiques la remise en jeu en touche est une phase de conquête et de lancement du jeu. Cette phase est fondée sur la  lutte dans le respect du principe d’égalité des chances.</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10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78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78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78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anim calcmode="lin" valueType="num">
                                      <p:cBhvr>
                                        <p:cTn id="15" dur="10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78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78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78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0C675A05-E7DB-C94C-95D3-6F5118E13C29}"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74EB5B27-354D-3549-876B-4DF360AB1B8A}" type="slidenum">
              <a:rPr lang="fr-FR" smtClean="0"/>
              <a:pPr>
                <a:defRPr/>
              </a:pPr>
              <a:t>23</a:t>
            </a:fld>
            <a:endParaRPr lang="fr-FR"/>
          </a:p>
        </p:txBody>
      </p:sp>
      <p:sp>
        <p:nvSpPr>
          <p:cNvPr id="87045" name="Rectangle 2"/>
          <p:cNvSpPr>
            <a:spLocks noGrp="1" noChangeArrowheads="1"/>
          </p:cNvSpPr>
          <p:nvPr>
            <p:ph type="title"/>
          </p:nvPr>
        </p:nvSpPr>
        <p:spPr>
          <a:xfrm>
            <a:off x="304800" y="0"/>
            <a:ext cx="6096000" cy="1143000"/>
          </a:xfrm>
        </p:spPr>
        <p:txBody>
          <a:bodyPr/>
          <a:lstStyle/>
          <a:p>
            <a:pPr eaLnBrk="1" hangingPunct="1"/>
            <a:r>
              <a:rPr lang="fr-FR">
                <a:ea typeface="ＭＳ Ｐゴシック" charset="-128"/>
                <a:cs typeface="ＭＳ Ｐゴシック" charset="-128"/>
              </a:rPr>
              <a:t>Règlement de la touche</a:t>
            </a:r>
          </a:p>
        </p:txBody>
      </p:sp>
      <p:sp>
        <p:nvSpPr>
          <p:cNvPr id="87046" name="Rectangle 3"/>
          <p:cNvSpPr>
            <a:spLocks noGrp="1" noChangeArrowheads="1"/>
          </p:cNvSpPr>
          <p:nvPr>
            <p:ph type="body" idx="1"/>
          </p:nvPr>
        </p:nvSpPr>
        <p:spPr>
          <a:xfrm>
            <a:off x="0" y="1066800"/>
            <a:ext cx="9144000" cy="5170512"/>
          </a:xfrm>
        </p:spPr>
        <p:txBody>
          <a:bodyPr/>
          <a:lstStyle/>
          <a:p>
            <a:pPr eaLnBrk="1" hangingPunct="1"/>
            <a:r>
              <a:rPr lang="fr-FR" dirty="0">
                <a:ea typeface="ＭＳ Ｐゴシック" charset="-128"/>
                <a:cs typeface="ＭＳ Ｐゴシック" charset="-128"/>
              </a:rPr>
              <a:t>Consécutive à une sortie du ballon ou du PB des limites du terrain.(Ligne = hors limite)</a:t>
            </a:r>
          </a:p>
          <a:p>
            <a:pPr eaLnBrk="1" hangingPunct="1"/>
            <a:r>
              <a:rPr lang="fr-FR" dirty="0">
                <a:ea typeface="ＭＳ Ｐゴシック" charset="-128"/>
                <a:cs typeface="ＭＳ Ｐゴシック" charset="-128"/>
              </a:rPr>
              <a:t>La remise en jeu est effectuée par l’équipe qui n’a pas sorti le ballon sauf sur </a:t>
            </a:r>
            <a:r>
              <a:rPr lang="fr-FR" dirty="0" smtClean="0">
                <a:ea typeface="ＭＳ Ｐゴシック" charset="-128"/>
                <a:cs typeface="ＭＳ Ｐゴシック" charset="-128"/>
              </a:rPr>
              <a:t>pénalité ou </a:t>
            </a:r>
            <a:r>
              <a:rPr lang="fr-FR" dirty="0" smtClean="0">
                <a:solidFill>
                  <a:srgbClr val="FF0000"/>
                </a:solidFill>
                <a:ea typeface="ＭＳ Ｐゴシック" charset="-128"/>
                <a:cs typeface="ＭＳ Ｐゴシック" charset="-128"/>
              </a:rPr>
              <a:t>touche indirecte dans les 22m adverse depuis son propre camp ( WR: 2021/2022)</a:t>
            </a:r>
            <a:r>
              <a:rPr lang="fr-FR" dirty="0" smtClean="0">
                <a:ea typeface="ＭＳ Ｐゴシック" charset="-128"/>
                <a:cs typeface="ＭＳ Ｐゴシック" charset="-128"/>
              </a:rPr>
              <a:t>.</a:t>
            </a:r>
            <a:endParaRPr lang="fr-FR" dirty="0">
              <a:ea typeface="ＭＳ Ｐゴシック" charset="-128"/>
              <a:cs typeface="ＭＳ Ｐゴシック" charset="-128"/>
            </a:endParaRPr>
          </a:p>
          <a:p>
            <a:pPr eaLnBrk="1" hangingPunct="1"/>
            <a:r>
              <a:rPr lang="fr-FR" dirty="0">
                <a:ea typeface="ＭＳ Ｐゴシック" charset="-128"/>
                <a:cs typeface="ＭＳ Ｐゴシック" charset="-128"/>
              </a:rPr>
              <a:t>Elle se réalise sous la forme d’un lancer de balle (&gt; de la </a:t>
            </a:r>
            <a:r>
              <a:rPr lang="fr-FR" dirty="0" smtClean="0">
                <a:ea typeface="ＭＳ Ｐゴシック" charset="-128"/>
                <a:cs typeface="ＭＳ Ｐゴシック" charset="-128"/>
              </a:rPr>
              <a:t>ligne des 5m) </a:t>
            </a:r>
            <a:r>
              <a:rPr lang="fr-FR" dirty="0">
                <a:ea typeface="ＭＳ Ｐゴシック" charset="-128"/>
                <a:cs typeface="ＭＳ Ｐゴシック" charset="-128"/>
              </a:rPr>
              <a:t>à égale distance des 2 alignements </a:t>
            </a:r>
            <a:r>
              <a:rPr lang="fr-FR" dirty="0" smtClean="0">
                <a:ea typeface="ＭＳ Ｐゴシック" charset="-128"/>
                <a:cs typeface="ＭＳ Ｐゴシック" charset="-128"/>
              </a:rPr>
              <a:t>situés </a:t>
            </a:r>
            <a:r>
              <a:rPr lang="fr-FR" dirty="0">
                <a:ea typeface="ＭＳ Ｐゴシック" charset="-128"/>
                <a:cs typeface="ＭＳ Ｐゴシック" charset="-128"/>
              </a:rPr>
              <a:t>entre les 5m et les 15m.</a:t>
            </a:r>
          </a:p>
          <a:p>
            <a:pPr eaLnBrk="1" hangingPunct="1"/>
            <a:r>
              <a:rPr lang="fr-FR" dirty="0">
                <a:ea typeface="ＭＳ Ｐゴシック" charset="-128"/>
                <a:cs typeface="ＭＳ Ｐゴシック" charset="-128"/>
              </a:rPr>
              <a:t>Début de la touche : geste du lanceur </a:t>
            </a:r>
            <a:endParaRPr lang="fr-FR" dirty="0" smtClean="0">
              <a:ea typeface="ＭＳ Ｐゴシック" charset="-128"/>
              <a:cs typeface="ＭＳ Ｐゴシック" charset="-128"/>
            </a:endParaRPr>
          </a:p>
          <a:p>
            <a:pPr eaLnBrk="1" hangingPunct="1"/>
            <a:r>
              <a:rPr lang="fr-FR" dirty="0" smtClean="0">
                <a:ea typeface="ＭＳ Ｐゴシック" charset="-128"/>
                <a:cs typeface="ＭＳ Ｐゴシック" charset="-128"/>
              </a:rPr>
              <a:t>Chaque </a:t>
            </a:r>
            <a:r>
              <a:rPr lang="fr-FR" dirty="0">
                <a:ea typeface="ＭＳ Ｐゴシック" charset="-128"/>
                <a:cs typeface="ＭＳ Ｐゴシック" charset="-128"/>
              </a:rPr>
              <a:t>équipe organise </a:t>
            </a:r>
            <a:r>
              <a:rPr lang="fr-FR" dirty="0" smtClean="0">
                <a:ea typeface="ＭＳ Ｐゴシック" charset="-128"/>
                <a:cs typeface="ＭＳ Ｐゴシック" charset="-128"/>
              </a:rPr>
              <a:t>ses blocs </a:t>
            </a:r>
            <a:r>
              <a:rPr lang="fr-FR" dirty="0">
                <a:ea typeface="ＭＳ Ｐゴシック" charset="-128"/>
                <a:cs typeface="ＭＳ Ｐゴシック" charset="-128"/>
              </a:rPr>
              <a:t>de saut. </a:t>
            </a:r>
            <a:r>
              <a:rPr lang="fr-FR" dirty="0" smtClean="0">
                <a:ea typeface="ＭＳ Ｐゴシック" charset="-128"/>
                <a:cs typeface="ＭＳ Ｐゴシック" charset="-128"/>
              </a:rPr>
              <a:t>1 </a:t>
            </a:r>
            <a:r>
              <a:rPr lang="fr-FR" dirty="0">
                <a:ea typeface="ＭＳ Ｐゴシック" charset="-128"/>
                <a:cs typeface="ＭＳ Ｐゴシック" charset="-128"/>
              </a:rPr>
              <a:t>bloc de saut = 1 sauteur + </a:t>
            </a:r>
            <a:r>
              <a:rPr lang="fr-FR" dirty="0" smtClean="0">
                <a:ea typeface="ＭＳ Ｐゴシック" charset="-128"/>
                <a:cs typeface="ＭＳ Ｐゴシック" charset="-128"/>
              </a:rPr>
              <a:t>1 ou 2 </a:t>
            </a:r>
            <a:r>
              <a:rPr lang="fr-FR" dirty="0" err="1" smtClean="0">
                <a:ea typeface="ＭＳ Ｐゴシック" charset="-128"/>
                <a:cs typeface="ＭＳ Ｐゴシック" charset="-128"/>
              </a:rPr>
              <a:t>lifteurs</a:t>
            </a:r>
            <a:r>
              <a:rPr lang="fr-FR" dirty="0">
                <a:cs typeface="ＭＳ Ｐゴシック" charset="-128"/>
              </a:rPr>
              <a:t>.</a:t>
            </a:r>
            <a:endParaRPr lang="fr-FR" dirty="0">
              <a:ea typeface="ＭＳ Ｐゴシック" charset="-128"/>
              <a:cs typeface="ＭＳ Ｐゴシック" charset="-128"/>
            </a:endParaRP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81202ECC-A15C-3545-81E3-CF886AE61ABD}" type="datetime1">
              <a:rPr lang="fr-FR"/>
              <a:pPr>
                <a:defRPr/>
              </a:pPr>
              <a:t>18/09/2022</a:t>
            </a:fld>
            <a:endParaRPr lang="fr-FR"/>
          </a:p>
        </p:txBody>
      </p:sp>
      <p:sp>
        <p:nvSpPr>
          <p:cNvPr id="5" name="Espace réservé du numéro de diapositive 5"/>
          <p:cNvSpPr>
            <a:spLocks noGrp="1"/>
          </p:cNvSpPr>
          <p:nvPr>
            <p:ph type="sldNum" sz="quarter" idx="12"/>
          </p:nvPr>
        </p:nvSpPr>
        <p:spPr/>
        <p:txBody>
          <a:bodyPr/>
          <a:lstStyle/>
          <a:p>
            <a:pPr>
              <a:defRPr/>
            </a:pPr>
            <a:fld id="{655618D6-63AA-8A4C-BF09-4C0302D86ED6}" type="slidenum">
              <a:rPr lang="fr-FR" smtClean="0"/>
              <a:pPr>
                <a:defRPr/>
              </a:pPr>
              <a:t>24</a:t>
            </a:fld>
            <a:endParaRPr lang="fr-FR"/>
          </a:p>
        </p:txBody>
      </p:sp>
      <p:sp>
        <p:nvSpPr>
          <p:cNvPr id="88069" name="Rectangle 3"/>
          <p:cNvSpPr>
            <a:spLocks noGrp="1" noChangeArrowheads="1"/>
          </p:cNvSpPr>
          <p:nvPr>
            <p:ph type="body" idx="1"/>
          </p:nvPr>
        </p:nvSpPr>
        <p:spPr>
          <a:xfrm>
            <a:off x="0" y="908720"/>
            <a:ext cx="9144000" cy="5363344"/>
          </a:xfrm>
        </p:spPr>
        <p:txBody>
          <a:bodyPr/>
          <a:lstStyle/>
          <a:p>
            <a:pPr eaLnBrk="1" hangingPunct="1"/>
            <a:r>
              <a:rPr lang="fr-FR" sz="2200" dirty="0">
                <a:cs typeface="ＭＳ Ｐゴシック" charset="-128"/>
              </a:rPr>
              <a:t>La touche définie une zone de hors-jeu qui pour chaque équipe s’étend de la ligne de remise en jeu à 10m dans son propre camp.(Voir schéma 1)</a:t>
            </a:r>
          </a:p>
          <a:p>
            <a:pPr eaLnBrk="1" hangingPunct="1"/>
            <a:r>
              <a:rPr lang="fr-FR" sz="2200" dirty="0">
                <a:cs typeface="ＭＳ Ｐゴシック" charset="-128"/>
              </a:rPr>
              <a:t>Seuls les relayeurs sont dans cette zone </a:t>
            </a:r>
            <a:r>
              <a:rPr lang="fr-FR" sz="2200" dirty="0" smtClean="0">
                <a:cs typeface="ＭＳ Ｐゴシック" charset="-128"/>
              </a:rPr>
              <a:t>ainsi </a:t>
            </a:r>
            <a:r>
              <a:rPr lang="fr-FR" sz="2200" dirty="0">
                <a:cs typeface="ＭＳ Ｐゴシック" charset="-128"/>
              </a:rPr>
              <a:t>que le vis à vis du lanceur autorisé à se situer dans le couloir des 5m .</a:t>
            </a:r>
          </a:p>
          <a:p>
            <a:pPr eaLnBrk="1" hangingPunct="1"/>
            <a:r>
              <a:rPr lang="fr-FR" sz="2200" dirty="0">
                <a:cs typeface="ＭＳ Ｐゴシック" charset="-128"/>
              </a:rPr>
              <a:t>La touche se termine lorsque </a:t>
            </a:r>
            <a:r>
              <a:rPr lang="fr-FR" sz="2200" dirty="0" smtClean="0">
                <a:cs typeface="ＭＳ Ｐゴシック" charset="-128"/>
              </a:rPr>
              <a:t>:</a:t>
            </a:r>
            <a:endParaRPr lang="fr-FR" sz="2200" dirty="0">
              <a:cs typeface="ＭＳ Ｐゴシック" charset="-128"/>
            </a:endParaRPr>
          </a:p>
          <a:p>
            <a:pPr lvl="1" eaLnBrk="1" hangingPunct="1">
              <a:buFont typeface="Wingdings" charset="2"/>
              <a:buChar char="ü"/>
            </a:pPr>
            <a:r>
              <a:rPr lang="fr-FR" sz="2200" dirty="0" smtClean="0"/>
              <a:t>Le ballon ou un joueur en possession du ballon:</a:t>
            </a:r>
          </a:p>
          <a:p>
            <a:pPr lvl="1" eaLnBrk="1" hangingPunct="1">
              <a:buFont typeface="Wingdings" charset="2"/>
              <a:buChar char="ü"/>
            </a:pPr>
            <a:r>
              <a:rPr lang="fr-FR" sz="2200" dirty="0" smtClean="0"/>
              <a:t>franchit </a:t>
            </a:r>
            <a:r>
              <a:rPr lang="fr-FR" sz="2200" dirty="0"/>
              <a:t>la ligne de remise en </a:t>
            </a:r>
            <a:r>
              <a:rPr lang="fr-FR" sz="2200" dirty="0" smtClean="0"/>
              <a:t>jeu (sauteur e n’importe quel camp dévie ou passe)</a:t>
            </a:r>
          </a:p>
          <a:p>
            <a:pPr lvl="1" eaLnBrk="1" hangingPunct="1">
              <a:buFont typeface="Wingdings" charset="2"/>
              <a:buChar char="ü"/>
            </a:pPr>
            <a:r>
              <a:rPr lang="fr-FR" sz="2200" dirty="0"/>
              <a:t>Un </a:t>
            </a:r>
            <a:r>
              <a:rPr lang="fr-FR" sz="2200" dirty="0" err="1"/>
              <a:t>ruck</a:t>
            </a:r>
            <a:r>
              <a:rPr lang="fr-FR" sz="2200" dirty="0"/>
              <a:t> ou un maul se forme et que les pieds de tous les joueurs de la mêlée spontanée ou du maul se déplacent au-delà de la ligne de remise en jeu</a:t>
            </a:r>
            <a:r>
              <a:rPr lang="fr-FR" sz="2200" dirty="0" smtClean="0"/>
              <a:t>.</a:t>
            </a:r>
            <a:endParaRPr lang="fr-FR" sz="2200" dirty="0"/>
          </a:p>
          <a:p>
            <a:pPr lvl="1" eaLnBrk="1" hangingPunct="1">
              <a:buFont typeface="Wingdings" charset="2"/>
              <a:buChar char="ü"/>
            </a:pPr>
            <a:r>
              <a:rPr lang="fr-FR" sz="2200" dirty="0" smtClean="0"/>
              <a:t>franchit </a:t>
            </a:r>
            <a:r>
              <a:rPr lang="fr-FR" sz="2200" dirty="0"/>
              <a:t>la ligne des </a:t>
            </a:r>
            <a:r>
              <a:rPr lang="fr-FR" sz="2200" dirty="0" smtClean="0"/>
              <a:t>15m ou rentre dans les 5m</a:t>
            </a:r>
          </a:p>
          <a:p>
            <a:pPr lvl="1" eaLnBrk="1" hangingPunct="1">
              <a:buFont typeface="Wingdings" charset="2"/>
              <a:buChar char="ü"/>
            </a:pPr>
            <a:r>
              <a:rPr lang="fr-FR" sz="2200" dirty="0" smtClean="0"/>
              <a:t>Le ballon ne parcourt pas 5m</a:t>
            </a:r>
            <a:endParaRPr lang="fr-FR" sz="2200" dirty="0"/>
          </a:p>
          <a:p>
            <a:pPr lvl="1" eaLnBrk="1" hangingPunct="1">
              <a:buFont typeface="Wingdings" charset="2"/>
              <a:buNone/>
            </a:pPr>
            <a:r>
              <a:rPr lang="fr-FR" sz="2200" dirty="0"/>
              <a:t>(La fin de la touche met fin aux lignes de hors-jeu</a:t>
            </a:r>
            <a:r>
              <a:rPr lang="fr-FR" sz="2200" dirty="0" smtClean="0"/>
              <a:t>)</a:t>
            </a:r>
          </a:p>
          <a:p>
            <a:pPr lvl="1" eaLnBrk="1" hangingPunct="1">
              <a:buFont typeface="Wingdings" charset="2"/>
              <a:buNone/>
            </a:pPr>
            <a:endParaRPr lang="fr-FR" dirty="0"/>
          </a:p>
        </p:txBody>
      </p:sp>
      <p:sp>
        <p:nvSpPr>
          <p:cNvPr id="6"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7" name="Image 6"/>
          <p:cNvPicPr>
            <a:picLocks noChangeAspect="1"/>
          </p:cNvPicPr>
          <p:nvPr/>
        </p:nvPicPr>
        <p:blipFill>
          <a:blip r:embed="rId2"/>
          <a:stretch>
            <a:fillRect/>
          </a:stretch>
        </p:blipFill>
        <p:spPr>
          <a:xfrm>
            <a:off x="6444208" y="0"/>
            <a:ext cx="2699792" cy="90872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space réservé de la date 3"/>
          <p:cNvSpPr>
            <a:spLocks noGrp="1"/>
          </p:cNvSpPr>
          <p:nvPr>
            <p:ph type="dt" sz="quarter" idx="10"/>
          </p:nvPr>
        </p:nvSpPr>
        <p:spPr/>
        <p:txBody>
          <a:bodyPr/>
          <a:lstStyle/>
          <a:p>
            <a:pPr>
              <a:defRPr/>
            </a:pPr>
            <a:fld id="{4994E74F-D86C-0042-823A-A33439860192}" type="datetime1">
              <a:rPr lang="fr-FR"/>
              <a:pPr>
                <a:defRPr/>
              </a:pPr>
              <a:t>18/09/2022</a:t>
            </a:fld>
            <a:endParaRPr lang="fr-FR"/>
          </a:p>
        </p:txBody>
      </p:sp>
      <p:sp>
        <p:nvSpPr>
          <p:cNvPr id="53" name="Espace réservé du numéro de diapositive 5"/>
          <p:cNvSpPr>
            <a:spLocks noGrp="1"/>
          </p:cNvSpPr>
          <p:nvPr>
            <p:ph type="sldNum" sz="quarter" idx="12"/>
          </p:nvPr>
        </p:nvSpPr>
        <p:spPr/>
        <p:txBody>
          <a:bodyPr/>
          <a:lstStyle/>
          <a:p>
            <a:pPr>
              <a:defRPr/>
            </a:pPr>
            <a:fld id="{B0493785-338F-B642-B0A0-00AC7CEB7C82}" type="slidenum">
              <a:rPr lang="fr-FR" smtClean="0"/>
              <a:pPr>
                <a:defRPr/>
              </a:pPr>
              <a:t>25</a:t>
            </a:fld>
            <a:endParaRPr lang="fr-FR"/>
          </a:p>
        </p:txBody>
      </p:sp>
      <p:sp>
        <p:nvSpPr>
          <p:cNvPr id="89093" name="Line 5"/>
          <p:cNvSpPr>
            <a:spLocks noChangeShapeType="1"/>
          </p:cNvSpPr>
          <p:nvPr/>
        </p:nvSpPr>
        <p:spPr bwMode="auto">
          <a:xfrm>
            <a:off x="762000" y="0"/>
            <a:ext cx="0" cy="6324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4" name="Line 6"/>
          <p:cNvSpPr>
            <a:spLocks noChangeShapeType="1"/>
          </p:cNvSpPr>
          <p:nvPr/>
        </p:nvSpPr>
        <p:spPr bwMode="auto">
          <a:xfrm>
            <a:off x="1600200" y="0"/>
            <a:ext cx="0" cy="7620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5" name="Line 7"/>
          <p:cNvSpPr>
            <a:spLocks noChangeShapeType="1"/>
          </p:cNvSpPr>
          <p:nvPr/>
        </p:nvSpPr>
        <p:spPr bwMode="auto">
          <a:xfrm>
            <a:off x="1600200" y="1295400"/>
            <a:ext cx="0" cy="609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6" name="Line 8"/>
          <p:cNvSpPr>
            <a:spLocks noChangeShapeType="1"/>
          </p:cNvSpPr>
          <p:nvPr/>
        </p:nvSpPr>
        <p:spPr bwMode="auto">
          <a:xfrm>
            <a:off x="1600200" y="2667000"/>
            <a:ext cx="0" cy="609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7" name="Line 10"/>
          <p:cNvSpPr>
            <a:spLocks noChangeShapeType="1"/>
          </p:cNvSpPr>
          <p:nvPr/>
        </p:nvSpPr>
        <p:spPr bwMode="auto">
          <a:xfrm>
            <a:off x="1600200" y="5029200"/>
            <a:ext cx="0" cy="609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8" name="Line 11"/>
          <p:cNvSpPr>
            <a:spLocks noChangeShapeType="1"/>
          </p:cNvSpPr>
          <p:nvPr/>
        </p:nvSpPr>
        <p:spPr bwMode="auto">
          <a:xfrm>
            <a:off x="1600200" y="3810000"/>
            <a:ext cx="0" cy="609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099" name="Line 12"/>
          <p:cNvSpPr>
            <a:spLocks noChangeShapeType="1"/>
          </p:cNvSpPr>
          <p:nvPr/>
        </p:nvSpPr>
        <p:spPr bwMode="auto">
          <a:xfrm>
            <a:off x="5334000" y="0"/>
            <a:ext cx="0" cy="1371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100" name="Line 14"/>
          <p:cNvSpPr>
            <a:spLocks noChangeShapeType="1"/>
          </p:cNvSpPr>
          <p:nvPr/>
        </p:nvSpPr>
        <p:spPr bwMode="auto">
          <a:xfrm>
            <a:off x="5410200" y="4800600"/>
            <a:ext cx="0" cy="1371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101" name="Line 15"/>
          <p:cNvSpPr>
            <a:spLocks noChangeShapeType="1"/>
          </p:cNvSpPr>
          <p:nvPr/>
        </p:nvSpPr>
        <p:spPr bwMode="auto">
          <a:xfrm>
            <a:off x="5334000" y="2514600"/>
            <a:ext cx="0" cy="1371600"/>
          </a:xfrm>
          <a:prstGeom prst="line">
            <a:avLst/>
          </a:prstGeom>
          <a:noFill/>
          <a:ln w="9525">
            <a:solidFill>
              <a:schemeClr val="tx1"/>
            </a:solidFill>
            <a:round/>
            <a:headEnd/>
            <a:tailEnd/>
          </a:ln>
        </p:spPr>
        <p:txBody>
          <a:bodyPr>
            <a:prstTxWarp prst="textNoShape">
              <a:avLst/>
            </a:prstTxWarp>
          </a:bodyPr>
          <a:lstStyle/>
          <a:p>
            <a:endParaRPr lang="fr-FR"/>
          </a:p>
        </p:txBody>
      </p:sp>
      <p:sp>
        <p:nvSpPr>
          <p:cNvPr id="89102" name="Oval 16"/>
          <p:cNvSpPr>
            <a:spLocks noChangeArrowheads="1"/>
          </p:cNvSpPr>
          <p:nvPr/>
        </p:nvSpPr>
        <p:spPr bwMode="auto">
          <a:xfrm>
            <a:off x="457200" y="24384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3" name="Oval 18"/>
          <p:cNvSpPr>
            <a:spLocks noChangeArrowheads="1"/>
          </p:cNvSpPr>
          <p:nvPr/>
        </p:nvSpPr>
        <p:spPr bwMode="auto">
          <a:xfrm>
            <a:off x="8839200" y="227792"/>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4" name="Oval 19"/>
          <p:cNvSpPr>
            <a:spLocks noChangeArrowheads="1"/>
          </p:cNvSpPr>
          <p:nvPr/>
        </p:nvSpPr>
        <p:spPr bwMode="auto">
          <a:xfrm>
            <a:off x="914400" y="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5" name="Oval 20"/>
          <p:cNvSpPr>
            <a:spLocks noChangeArrowheads="1"/>
          </p:cNvSpPr>
          <p:nvPr/>
        </p:nvSpPr>
        <p:spPr bwMode="auto">
          <a:xfrm>
            <a:off x="2286000" y="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6" name="Oval 21"/>
          <p:cNvSpPr>
            <a:spLocks noChangeArrowheads="1"/>
          </p:cNvSpPr>
          <p:nvPr/>
        </p:nvSpPr>
        <p:spPr bwMode="auto">
          <a:xfrm>
            <a:off x="7620000" y="381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7" name="Oval 22"/>
          <p:cNvSpPr>
            <a:spLocks noChangeArrowheads="1"/>
          </p:cNvSpPr>
          <p:nvPr/>
        </p:nvSpPr>
        <p:spPr bwMode="auto">
          <a:xfrm>
            <a:off x="5334000" y="6858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8" name="Oval 23"/>
          <p:cNvSpPr>
            <a:spLocks noChangeArrowheads="1"/>
          </p:cNvSpPr>
          <p:nvPr/>
        </p:nvSpPr>
        <p:spPr bwMode="auto">
          <a:xfrm>
            <a:off x="3200400" y="1524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09" name="Oval 24"/>
          <p:cNvSpPr>
            <a:spLocks noChangeArrowheads="1"/>
          </p:cNvSpPr>
          <p:nvPr/>
        </p:nvSpPr>
        <p:spPr bwMode="auto">
          <a:xfrm>
            <a:off x="5029200" y="2133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10" name="Oval 25"/>
          <p:cNvSpPr>
            <a:spLocks noChangeArrowheads="1"/>
          </p:cNvSpPr>
          <p:nvPr/>
        </p:nvSpPr>
        <p:spPr bwMode="auto">
          <a:xfrm>
            <a:off x="4495800" y="2133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11" name="Oval 26"/>
          <p:cNvSpPr>
            <a:spLocks noChangeArrowheads="1"/>
          </p:cNvSpPr>
          <p:nvPr/>
        </p:nvSpPr>
        <p:spPr bwMode="auto">
          <a:xfrm>
            <a:off x="3962400" y="2133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12" name="Oval 27"/>
          <p:cNvSpPr>
            <a:spLocks noChangeArrowheads="1"/>
          </p:cNvSpPr>
          <p:nvPr/>
        </p:nvSpPr>
        <p:spPr bwMode="auto">
          <a:xfrm>
            <a:off x="3429000" y="2133600"/>
            <a:ext cx="152400" cy="152400"/>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fr-FR"/>
          </a:p>
        </p:txBody>
      </p:sp>
      <p:sp>
        <p:nvSpPr>
          <p:cNvPr id="89113" name="Oval 28"/>
          <p:cNvSpPr>
            <a:spLocks noChangeArrowheads="1"/>
          </p:cNvSpPr>
          <p:nvPr/>
        </p:nvSpPr>
        <p:spPr bwMode="auto">
          <a:xfrm>
            <a:off x="2895600" y="2133600"/>
            <a:ext cx="152400" cy="152400"/>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fr-FR"/>
          </a:p>
        </p:txBody>
      </p:sp>
      <p:sp>
        <p:nvSpPr>
          <p:cNvPr id="89114" name="Oval 29"/>
          <p:cNvSpPr>
            <a:spLocks noChangeArrowheads="1"/>
          </p:cNvSpPr>
          <p:nvPr/>
        </p:nvSpPr>
        <p:spPr bwMode="auto">
          <a:xfrm>
            <a:off x="2209800" y="2133600"/>
            <a:ext cx="152400" cy="152400"/>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fr-FR"/>
          </a:p>
        </p:txBody>
      </p:sp>
      <p:sp>
        <p:nvSpPr>
          <p:cNvPr id="89115" name="Oval 30"/>
          <p:cNvSpPr>
            <a:spLocks noChangeArrowheads="1"/>
          </p:cNvSpPr>
          <p:nvPr/>
        </p:nvSpPr>
        <p:spPr bwMode="auto">
          <a:xfrm>
            <a:off x="1676400" y="2133600"/>
            <a:ext cx="152400" cy="152400"/>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fr-FR"/>
          </a:p>
        </p:txBody>
      </p:sp>
      <p:sp>
        <p:nvSpPr>
          <p:cNvPr id="89116" name="Oval 31"/>
          <p:cNvSpPr>
            <a:spLocks noChangeArrowheads="1"/>
          </p:cNvSpPr>
          <p:nvPr/>
        </p:nvSpPr>
        <p:spPr bwMode="auto">
          <a:xfrm flipH="1" flipV="1">
            <a:off x="6804025" y="404813"/>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fr-FR"/>
          </a:p>
        </p:txBody>
      </p:sp>
      <p:sp>
        <p:nvSpPr>
          <p:cNvPr id="89117" name="Rectangle 32"/>
          <p:cNvSpPr>
            <a:spLocks noChangeArrowheads="1"/>
          </p:cNvSpPr>
          <p:nvPr/>
        </p:nvSpPr>
        <p:spPr bwMode="auto">
          <a:xfrm>
            <a:off x="16764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18" name="Rectangle 33"/>
          <p:cNvSpPr>
            <a:spLocks noChangeArrowheads="1"/>
          </p:cNvSpPr>
          <p:nvPr/>
        </p:nvSpPr>
        <p:spPr bwMode="auto">
          <a:xfrm>
            <a:off x="21336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19" name="Rectangle 34"/>
          <p:cNvSpPr>
            <a:spLocks noChangeArrowheads="1"/>
          </p:cNvSpPr>
          <p:nvPr/>
        </p:nvSpPr>
        <p:spPr bwMode="auto">
          <a:xfrm>
            <a:off x="28194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0" name="Rectangle 35"/>
          <p:cNvSpPr>
            <a:spLocks noChangeArrowheads="1"/>
          </p:cNvSpPr>
          <p:nvPr/>
        </p:nvSpPr>
        <p:spPr bwMode="auto">
          <a:xfrm>
            <a:off x="1066800" y="32004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1" name="Rectangle 36"/>
          <p:cNvSpPr>
            <a:spLocks noChangeArrowheads="1"/>
          </p:cNvSpPr>
          <p:nvPr/>
        </p:nvSpPr>
        <p:spPr bwMode="auto">
          <a:xfrm>
            <a:off x="34290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2" name="Rectangle 37"/>
          <p:cNvSpPr>
            <a:spLocks noChangeArrowheads="1"/>
          </p:cNvSpPr>
          <p:nvPr/>
        </p:nvSpPr>
        <p:spPr bwMode="auto">
          <a:xfrm>
            <a:off x="39624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3" name="Rectangle 38"/>
          <p:cNvSpPr>
            <a:spLocks noChangeArrowheads="1"/>
          </p:cNvSpPr>
          <p:nvPr/>
        </p:nvSpPr>
        <p:spPr bwMode="auto">
          <a:xfrm>
            <a:off x="44958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4" name="Rectangle 39"/>
          <p:cNvSpPr>
            <a:spLocks noChangeArrowheads="1"/>
          </p:cNvSpPr>
          <p:nvPr/>
        </p:nvSpPr>
        <p:spPr bwMode="auto">
          <a:xfrm>
            <a:off x="5029200" y="2743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5" name="Rectangle 40"/>
          <p:cNvSpPr>
            <a:spLocks noChangeArrowheads="1"/>
          </p:cNvSpPr>
          <p:nvPr/>
        </p:nvSpPr>
        <p:spPr bwMode="auto">
          <a:xfrm>
            <a:off x="3124200" y="34290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6" name="Rectangle 41"/>
          <p:cNvSpPr>
            <a:spLocks noChangeArrowheads="1"/>
          </p:cNvSpPr>
          <p:nvPr/>
        </p:nvSpPr>
        <p:spPr bwMode="auto">
          <a:xfrm>
            <a:off x="5410200" y="4267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7" name="Rectangle 42"/>
          <p:cNvSpPr>
            <a:spLocks noChangeArrowheads="1"/>
          </p:cNvSpPr>
          <p:nvPr/>
        </p:nvSpPr>
        <p:spPr bwMode="auto">
          <a:xfrm>
            <a:off x="3352800" y="56388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8" name="Rectangle 43"/>
          <p:cNvSpPr>
            <a:spLocks noChangeArrowheads="1"/>
          </p:cNvSpPr>
          <p:nvPr/>
        </p:nvSpPr>
        <p:spPr bwMode="auto">
          <a:xfrm>
            <a:off x="6324600" y="56388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29" name="Rectangle 44"/>
          <p:cNvSpPr>
            <a:spLocks noChangeArrowheads="1"/>
          </p:cNvSpPr>
          <p:nvPr/>
        </p:nvSpPr>
        <p:spPr bwMode="auto">
          <a:xfrm>
            <a:off x="8991600" y="43434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30" name="Rectangle 46"/>
          <p:cNvSpPr>
            <a:spLocks noChangeArrowheads="1"/>
          </p:cNvSpPr>
          <p:nvPr/>
        </p:nvSpPr>
        <p:spPr bwMode="auto">
          <a:xfrm>
            <a:off x="6553200" y="4267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31" name="Rectangle 49"/>
          <p:cNvSpPr>
            <a:spLocks noChangeArrowheads="1"/>
          </p:cNvSpPr>
          <p:nvPr/>
        </p:nvSpPr>
        <p:spPr bwMode="auto">
          <a:xfrm>
            <a:off x="7696200" y="4267200"/>
            <a:ext cx="152400" cy="152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89132" name="Line 50"/>
          <p:cNvSpPr>
            <a:spLocks noChangeShapeType="1"/>
          </p:cNvSpPr>
          <p:nvPr/>
        </p:nvSpPr>
        <p:spPr bwMode="auto">
          <a:xfrm>
            <a:off x="914400" y="2514600"/>
            <a:ext cx="7543800" cy="0"/>
          </a:xfrm>
          <a:prstGeom prst="line">
            <a:avLst/>
          </a:prstGeom>
          <a:noFill/>
          <a:ln w="19050">
            <a:solidFill>
              <a:srgbClr val="FF9900"/>
            </a:solidFill>
            <a:prstDash val="sysDot"/>
            <a:round/>
            <a:headEnd/>
            <a:tailEnd/>
          </a:ln>
        </p:spPr>
        <p:txBody>
          <a:bodyPr>
            <a:prstTxWarp prst="textNoShape">
              <a:avLst/>
            </a:prstTxWarp>
          </a:bodyPr>
          <a:lstStyle/>
          <a:p>
            <a:endParaRPr lang="fr-FR"/>
          </a:p>
        </p:txBody>
      </p:sp>
      <p:sp>
        <p:nvSpPr>
          <p:cNvPr id="89133" name="Line 51"/>
          <p:cNvSpPr>
            <a:spLocks noChangeShapeType="1"/>
          </p:cNvSpPr>
          <p:nvPr/>
        </p:nvSpPr>
        <p:spPr bwMode="auto">
          <a:xfrm>
            <a:off x="5562600" y="914400"/>
            <a:ext cx="0" cy="14478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fr-FR"/>
          </a:p>
        </p:txBody>
      </p:sp>
      <p:sp>
        <p:nvSpPr>
          <p:cNvPr id="89134" name="Line 52"/>
          <p:cNvSpPr>
            <a:spLocks noChangeShapeType="1"/>
          </p:cNvSpPr>
          <p:nvPr/>
        </p:nvSpPr>
        <p:spPr bwMode="auto">
          <a:xfrm>
            <a:off x="5562600" y="2667000"/>
            <a:ext cx="0" cy="14478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fr-FR"/>
          </a:p>
        </p:txBody>
      </p:sp>
      <p:sp>
        <p:nvSpPr>
          <p:cNvPr id="89135" name="Text Box 53"/>
          <p:cNvSpPr txBox="1">
            <a:spLocks noChangeArrowheads="1"/>
          </p:cNvSpPr>
          <p:nvPr/>
        </p:nvSpPr>
        <p:spPr bwMode="auto">
          <a:xfrm>
            <a:off x="4495800" y="1447800"/>
            <a:ext cx="9144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a:t>10m</a:t>
            </a:r>
          </a:p>
        </p:txBody>
      </p:sp>
      <p:sp>
        <p:nvSpPr>
          <p:cNvPr id="89136" name="Text Box 54"/>
          <p:cNvSpPr txBox="1">
            <a:spLocks noChangeArrowheads="1"/>
          </p:cNvSpPr>
          <p:nvPr/>
        </p:nvSpPr>
        <p:spPr bwMode="auto">
          <a:xfrm>
            <a:off x="4572000" y="3276600"/>
            <a:ext cx="8382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a:t>10m</a:t>
            </a:r>
          </a:p>
        </p:txBody>
      </p:sp>
      <p:sp>
        <p:nvSpPr>
          <p:cNvPr id="89137" name="Line 55"/>
          <p:cNvSpPr>
            <a:spLocks noChangeShapeType="1"/>
          </p:cNvSpPr>
          <p:nvPr/>
        </p:nvSpPr>
        <p:spPr bwMode="auto">
          <a:xfrm>
            <a:off x="1295400" y="914400"/>
            <a:ext cx="7543800" cy="0"/>
          </a:xfrm>
          <a:prstGeom prst="line">
            <a:avLst/>
          </a:prstGeom>
          <a:noFill/>
          <a:ln w="19050">
            <a:solidFill>
              <a:srgbClr val="FF9900"/>
            </a:solidFill>
            <a:prstDash val="sysDot"/>
            <a:round/>
            <a:headEnd/>
            <a:tailEnd/>
          </a:ln>
        </p:spPr>
        <p:txBody>
          <a:bodyPr>
            <a:prstTxWarp prst="textNoShape">
              <a:avLst/>
            </a:prstTxWarp>
          </a:bodyPr>
          <a:lstStyle/>
          <a:p>
            <a:endParaRPr lang="fr-FR"/>
          </a:p>
        </p:txBody>
      </p:sp>
      <p:sp>
        <p:nvSpPr>
          <p:cNvPr id="89138" name="Line 56"/>
          <p:cNvSpPr>
            <a:spLocks noChangeShapeType="1"/>
          </p:cNvSpPr>
          <p:nvPr/>
        </p:nvSpPr>
        <p:spPr bwMode="auto">
          <a:xfrm>
            <a:off x="1219200" y="4191000"/>
            <a:ext cx="7543800" cy="0"/>
          </a:xfrm>
          <a:prstGeom prst="line">
            <a:avLst/>
          </a:prstGeom>
          <a:noFill/>
          <a:ln w="19050">
            <a:solidFill>
              <a:srgbClr val="FF9900"/>
            </a:solidFill>
            <a:prstDash val="sysDot"/>
            <a:round/>
            <a:headEnd/>
            <a:tailEnd/>
          </a:ln>
        </p:spPr>
        <p:txBody>
          <a:bodyPr>
            <a:prstTxWarp prst="textNoShape">
              <a:avLst/>
            </a:prstTxWarp>
          </a:bodyPr>
          <a:lstStyle/>
          <a:p>
            <a:endParaRPr lang="fr-FR"/>
          </a:p>
        </p:txBody>
      </p:sp>
      <p:sp>
        <p:nvSpPr>
          <p:cNvPr id="89139" name="Text Box 57"/>
          <p:cNvSpPr txBox="1">
            <a:spLocks noChangeArrowheads="1"/>
          </p:cNvSpPr>
          <p:nvPr/>
        </p:nvSpPr>
        <p:spPr bwMode="auto">
          <a:xfrm>
            <a:off x="1752600" y="4191000"/>
            <a:ext cx="30480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a:t>Ligne de HJ </a:t>
            </a:r>
          </a:p>
        </p:txBody>
      </p:sp>
      <p:sp>
        <p:nvSpPr>
          <p:cNvPr id="89140" name="Text Box 58"/>
          <p:cNvSpPr txBox="1">
            <a:spLocks noChangeArrowheads="1"/>
          </p:cNvSpPr>
          <p:nvPr/>
        </p:nvSpPr>
        <p:spPr bwMode="auto">
          <a:xfrm>
            <a:off x="1752600" y="4572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dirty="0"/>
              <a:t>Ligne de HJ</a:t>
            </a:r>
          </a:p>
        </p:txBody>
      </p:sp>
      <p:sp>
        <p:nvSpPr>
          <p:cNvPr id="89141" name="Text Box 59"/>
          <p:cNvSpPr txBox="1">
            <a:spLocks noChangeArrowheads="1"/>
          </p:cNvSpPr>
          <p:nvPr/>
        </p:nvSpPr>
        <p:spPr bwMode="auto">
          <a:xfrm>
            <a:off x="7391400" y="57912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a:t>Schéma 1</a:t>
            </a:r>
          </a:p>
        </p:txBody>
      </p:sp>
      <p:sp>
        <p:nvSpPr>
          <p:cNvPr id="54"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57" name="Image 56"/>
          <p:cNvPicPr>
            <a:picLocks noChangeAspect="1"/>
          </p:cNvPicPr>
          <p:nvPr/>
        </p:nvPicPr>
        <p:blipFill>
          <a:blip r:embed="rId2"/>
          <a:stretch>
            <a:fillRect/>
          </a:stretch>
        </p:blipFill>
        <p:spPr>
          <a:xfrm>
            <a:off x="7767618" y="49494"/>
            <a:ext cx="1376382" cy="1322106"/>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D92ABDED-53D3-D742-85AD-B7F95C545F21}"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6C0E43A7-1897-F647-B52E-521DFCCB1293}" type="slidenum">
              <a:rPr lang="fr-FR" smtClean="0"/>
              <a:pPr>
                <a:defRPr/>
              </a:pPr>
              <a:t>26</a:t>
            </a:fld>
            <a:endParaRPr lang="fr-FR"/>
          </a:p>
        </p:txBody>
      </p:sp>
      <p:sp>
        <p:nvSpPr>
          <p:cNvPr id="90117" name="Rectangle 2"/>
          <p:cNvSpPr>
            <a:spLocks noGrp="1" noChangeArrowheads="1"/>
          </p:cNvSpPr>
          <p:nvPr>
            <p:ph type="title"/>
          </p:nvPr>
        </p:nvSpPr>
        <p:spPr>
          <a:xfrm>
            <a:off x="304800" y="0"/>
            <a:ext cx="6096000" cy="1143000"/>
          </a:xfrm>
        </p:spPr>
        <p:txBody>
          <a:bodyPr/>
          <a:lstStyle/>
          <a:p>
            <a:pPr eaLnBrk="1" hangingPunct="1"/>
            <a:r>
              <a:rPr lang="fr-FR">
                <a:ea typeface="ＭＳ Ｐゴシック" charset="-128"/>
                <a:cs typeface="ＭＳ Ｐゴシック" charset="-128"/>
              </a:rPr>
              <a:t>Touches particulières…</a:t>
            </a:r>
          </a:p>
        </p:txBody>
      </p:sp>
      <p:sp>
        <p:nvSpPr>
          <p:cNvPr id="90118" name="Rectangle 3"/>
          <p:cNvSpPr>
            <a:spLocks noGrp="1" noChangeArrowheads="1"/>
          </p:cNvSpPr>
          <p:nvPr>
            <p:ph type="body" idx="1"/>
          </p:nvPr>
        </p:nvSpPr>
        <p:spPr>
          <a:xfrm>
            <a:off x="304800" y="914400"/>
            <a:ext cx="8839200" cy="5105400"/>
          </a:xfrm>
        </p:spPr>
        <p:txBody>
          <a:bodyPr/>
          <a:lstStyle/>
          <a:p>
            <a:pPr eaLnBrk="1" hangingPunct="1">
              <a:lnSpc>
                <a:spcPct val="90000"/>
              </a:lnSpc>
            </a:pPr>
            <a:r>
              <a:rPr lang="fr-FR" sz="3200" b="1">
                <a:ea typeface="ＭＳ Ｐゴシック" charset="-128"/>
                <a:cs typeface="ＭＳ Ｐゴシック" charset="-128"/>
              </a:rPr>
              <a:t>Touche « rapide »</a:t>
            </a:r>
          </a:p>
          <a:p>
            <a:pPr eaLnBrk="1" hangingPunct="1">
              <a:lnSpc>
                <a:spcPct val="90000"/>
              </a:lnSpc>
              <a:buFont typeface="Wingdings" charset="2"/>
              <a:buNone/>
            </a:pPr>
            <a:r>
              <a:rPr lang="fr-FR">
                <a:ea typeface="ＭＳ Ｐゴシック" charset="-128"/>
                <a:cs typeface="ＭＳ Ｐゴシック" charset="-128"/>
              </a:rPr>
              <a:t> Une touche peut se jouer vite, seul ou à deux à condition que le ballon ne soit jouer par aucune personne extérieure au jeu, que la remise en jeu ne rapproche pas le joueur de l’en-but adverse et que la sortie du ballon n’ai pas été « marquée » par l’arbitre.</a:t>
            </a:r>
          </a:p>
          <a:p>
            <a:pPr eaLnBrk="1" hangingPunct="1">
              <a:lnSpc>
                <a:spcPct val="90000"/>
              </a:lnSpc>
            </a:pPr>
            <a:r>
              <a:rPr lang="fr-FR" sz="3200" b="1">
                <a:ea typeface="ＭＳ Ｐゴシック" charset="-128"/>
                <a:cs typeface="ＭＳ Ｐゴシック" charset="-128"/>
              </a:rPr>
              <a:t>« Pénaltouche »</a:t>
            </a:r>
          </a:p>
          <a:p>
            <a:pPr eaLnBrk="1" hangingPunct="1">
              <a:lnSpc>
                <a:spcPct val="90000"/>
              </a:lnSpc>
              <a:buFont typeface="Wingdings" charset="2"/>
              <a:buNone/>
            </a:pPr>
            <a:r>
              <a:rPr lang="fr-FR">
                <a:ea typeface="ＭＳ Ｐゴシック" charset="-128"/>
                <a:cs typeface="ＭＳ Ｐゴシック" charset="-128"/>
              </a:rPr>
              <a:t> Se dit d’une touche offensive proche de l’en-but sur laquelle l’essai est visé directement par le maul formé dès la touche.</a:t>
            </a: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7BE65DF6-B70F-FD43-B930-47512F582EFF}" type="datetime1">
              <a:rPr lang="fr-FR"/>
              <a:pPr>
                <a:defRPr/>
              </a:pPr>
              <a:t>18/09/2022</a:t>
            </a:fld>
            <a:endParaRPr lang="fr-FR"/>
          </a:p>
        </p:txBody>
      </p:sp>
      <p:sp>
        <p:nvSpPr>
          <p:cNvPr id="7" name="Espace réservé du numéro de diapositive 5"/>
          <p:cNvSpPr>
            <a:spLocks noGrp="1"/>
          </p:cNvSpPr>
          <p:nvPr>
            <p:ph type="sldNum" sz="quarter" idx="12"/>
          </p:nvPr>
        </p:nvSpPr>
        <p:spPr/>
        <p:txBody>
          <a:bodyPr/>
          <a:lstStyle/>
          <a:p>
            <a:pPr>
              <a:defRPr/>
            </a:pPr>
            <a:fld id="{400EC1C3-C666-974E-9182-7E6738A1D7E6}" type="slidenum">
              <a:rPr lang="fr-FR" smtClean="0"/>
              <a:pPr>
                <a:defRPr/>
              </a:pPr>
              <a:t>27</a:t>
            </a:fld>
            <a:endParaRPr lang="fr-FR"/>
          </a:p>
        </p:txBody>
      </p:sp>
      <p:sp>
        <p:nvSpPr>
          <p:cNvPr id="93189" name="Rectangle 2"/>
          <p:cNvSpPr>
            <a:spLocks noGrp="1" noChangeArrowheads="1"/>
          </p:cNvSpPr>
          <p:nvPr>
            <p:ph type="title"/>
          </p:nvPr>
        </p:nvSpPr>
        <p:spPr>
          <a:xfrm>
            <a:off x="304800" y="0"/>
            <a:ext cx="6096000" cy="1143000"/>
          </a:xfrm>
        </p:spPr>
        <p:txBody>
          <a:bodyPr/>
          <a:lstStyle/>
          <a:p>
            <a:pPr eaLnBrk="1" hangingPunct="1"/>
            <a:r>
              <a:rPr lang="fr-FR">
                <a:ea typeface="ＭＳ Ｐゴシック" charset="-128"/>
                <a:cs typeface="ＭＳ Ｐゴシック" charset="-128"/>
              </a:rPr>
              <a:t>Lutte en  touche </a:t>
            </a:r>
          </a:p>
        </p:txBody>
      </p:sp>
      <p:sp>
        <p:nvSpPr>
          <p:cNvPr id="93190" name="Rectangle 3"/>
          <p:cNvSpPr>
            <a:spLocks noGrp="1" noChangeArrowheads="1"/>
          </p:cNvSpPr>
          <p:nvPr>
            <p:ph type="body" idx="1"/>
          </p:nvPr>
        </p:nvSpPr>
        <p:spPr>
          <a:xfrm>
            <a:off x="228600" y="1295400"/>
            <a:ext cx="7391400" cy="4724400"/>
          </a:xfrm>
        </p:spPr>
        <p:txBody>
          <a:bodyPr/>
          <a:lstStyle/>
          <a:p>
            <a:pPr eaLnBrk="1" hangingPunct="1">
              <a:buFont typeface="Wingdings" charset="2"/>
              <a:buNone/>
            </a:pPr>
            <a:endParaRPr lang="fr-FR">
              <a:ea typeface="ＭＳ Ｐゴシック" charset="-128"/>
              <a:cs typeface="ＭＳ Ｐゴシック" charset="-128"/>
            </a:endParaRPr>
          </a:p>
          <a:p>
            <a:pPr eaLnBrk="1" hangingPunct="1">
              <a:buFont typeface="Wingdings" charset="2"/>
              <a:buNone/>
            </a:pPr>
            <a:r>
              <a:rPr lang="fr-FR">
                <a:ea typeface="ＭＳ Ｐゴシック" charset="-128"/>
                <a:cs typeface="ＭＳ Ｐゴシック" charset="-128"/>
              </a:rPr>
              <a:t>Si la touche organise</a:t>
            </a:r>
          </a:p>
          <a:p>
            <a:pPr eaLnBrk="1" hangingPunct="1">
              <a:buFont typeface="Wingdings" charset="2"/>
              <a:buNone/>
            </a:pPr>
            <a:r>
              <a:rPr lang="fr-FR">
                <a:ea typeface="ＭＳ Ｐゴシック" charset="-128"/>
                <a:cs typeface="ＭＳ Ｐゴシック" charset="-128"/>
              </a:rPr>
              <a:t>L’égalité des chances</a:t>
            </a:r>
          </a:p>
          <a:p>
            <a:pPr eaLnBrk="1" hangingPunct="1">
              <a:buFont typeface="Wingdings" charset="2"/>
              <a:buNone/>
            </a:pPr>
            <a:r>
              <a:rPr lang="fr-FR">
                <a:ea typeface="ＭＳ Ｐゴシック" charset="-128"/>
                <a:cs typeface="ＭＳ Ｐゴシック" charset="-128"/>
              </a:rPr>
              <a:t> au lancement…c’est </a:t>
            </a:r>
          </a:p>
          <a:p>
            <a:pPr eaLnBrk="1" hangingPunct="1">
              <a:buFont typeface="Wingdings" charset="2"/>
              <a:buNone/>
            </a:pPr>
            <a:r>
              <a:rPr lang="fr-FR">
                <a:ea typeface="ＭＳ Ｐゴシック" charset="-128"/>
                <a:cs typeface="ＭＳ Ｐゴシック" charset="-128"/>
              </a:rPr>
              <a:t>Pour que la lutte soit </a:t>
            </a:r>
          </a:p>
          <a:p>
            <a:pPr eaLnBrk="1" hangingPunct="1">
              <a:buFont typeface="Wingdings" charset="2"/>
              <a:buNone/>
            </a:pPr>
            <a:r>
              <a:rPr lang="fr-FR">
                <a:ea typeface="ＭＳ Ｐゴシック" charset="-128"/>
                <a:cs typeface="ＭＳ Ｐゴシック" charset="-128"/>
              </a:rPr>
              <a:t>Réelle…</a:t>
            </a:r>
          </a:p>
          <a:p>
            <a:pPr eaLnBrk="1" hangingPunct="1">
              <a:buFont typeface="Wingdings" charset="2"/>
              <a:buNone/>
            </a:pPr>
            <a:endParaRPr lang="fr-FR">
              <a:ea typeface="ＭＳ Ｐゴシック" charset="-128"/>
              <a:cs typeface="ＭＳ Ｐゴシック" charset="-128"/>
            </a:endParaRPr>
          </a:p>
          <a:p>
            <a:pPr eaLnBrk="1" hangingPunct="1">
              <a:buFont typeface="Wingdings" charset="2"/>
              <a:buNone/>
            </a:pPr>
            <a:r>
              <a:rPr lang="fr-FR">
                <a:ea typeface="ＭＳ Ｐゴシック" charset="-128"/>
                <a:cs typeface="ＭＳ Ｐゴシック" charset="-128"/>
              </a:rPr>
              <a:t>Stade français-</a:t>
            </a:r>
          </a:p>
          <a:p>
            <a:pPr eaLnBrk="1" hangingPunct="1">
              <a:buFont typeface="Wingdings" charset="2"/>
              <a:buNone/>
            </a:pPr>
            <a:r>
              <a:rPr lang="fr-FR">
                <a:ea typeface="ＭＳ Ｐゴシック" charset="-128"/>
                <a:cs typeface="ＭＳ Ｐゴシック" charset="-128"/>
              </a:rPr>
              <a:t>Stade toulousain (2006)</a:t>
            </a:r>
          </a:p>
        </p:txBody>
      </p:sp>
      <p:pic>
        <p:nvPicPr>
          <p:cNvPr id="93191" name="Picture 4" descr="rugby touche duel sauteurs"/>
          <p:cNvPicPr>
            <a:picLocks noChangeAspect="1" noChangeArrowheads="1"/>
          </p:cNvPicPr>
          <p:nvPr/>
        </p:nvPicPr>
        <p:blipFill>
          <a:blip r:embed="rId2"/>
          <a:srcRect/>
          <a:stretch>
            <a:fillRect/>
          </a:stretch>
        </p:blipFill>
        <p:spPr bwMode="auto">
          <a:xfrm>
            <a:off x="4572000" y="762000"/>
            <a:ext cx="4572000" cy="5410200"/>
          </a:xfrm>
          <a:prstGeom prst="rect">
            <a:avLst/>
          </a:prstGeom>
          <a:noFill/>
          <a:ln w="9525">
            <a:noFill/>
            <a:miter lim="800000"/>
            <a:headEnd/>
            <a:tailEnd/>
          </a:ln>
        </p:spPr>
      </p:pic>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3"/>
          <a:stretch>
            <a:fillRect/>
          </a:stretch>
        </p:blipFill>
        <p:spPr>
          <a:xfrm>
            <a:off x="7740352" y="1"/>
            <a:ext cx="1376382" cy="1322106"/>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E072BBF0-4F70-C845-B9A4-0CCB81C41DFE}" type="datetime1">
              <a:rPr lang="fr-FR"/>
              <a:pPr>
                <a:defRPr/>
              </a:pPr>
              <a:t>18/09/2022</a:t>
            </a:fld>
            <a:endParaRPr lang="fr-FR"/>
          </a:p>
        </p:txBody>
      </p:sp>
      <p:sp>
        <p:nvSpPr>
          <p:cNvPr id="7" name="Espace réservé du numéro de diapositive 5"/>
          <p:cNvSpPr>
            <a:spLocks noGrp="1"/>
          </p:cNvSpPr>
          <p:nvPr>
            <p:ph type="sldNum" sz="quarter" idx="12"/>
          </p:nvPr>
        </p:nvSpPr>
        <p:spPr/>
        <p:txBody>
          <a:bodyPr/>
          <a:lstStyle/>
          <a:p>
            <a:pPr>
              <a:defRPr/>
            </a:pPr>
            <a:fld id="{E6F53D05-1A65-FC41-AB63-36537DFEB92C}" type="slidenum">
              <a:rPr lang="fr-FR" smtClean="0"/>
              <a:pPr>
                <a:defRPr/>
              </a:pPr>
              <a:t>28</a:t>
            </a:fld>
            <a:endParaRPr lang="fr-FR"/>
          </a:p>
        </p:txBody>
      </p:sp>
      <p:sp>
        <p:nvSpPr>
          <p:cNvPr id="94213" name="Rectangle 2"/>
          <p:cNvSpPr>
            <a:spLocks noGrp="1" noChangeArrowheads="1"/>
          </p:cNvSpPr>
          <p:nvPr>
            <p:ph type="title"/>
          </p:nvPr>
        </p:nvSpPr>
        <p:spPr>
          <a:xfrm>
            <a:off x="609600" y="0"/>
            <a:ext cx="6096000" cy="1143000"/>
          </a:xfrm>
        </p:spPr>
        <p:txBody>
          <a:bodyPr/>
          <a:lstStyle/>
          <a:p>
            <a:pPr eaLnBrk="1" hangingPunct="1"/>
            <a:r>
              <a:rPr lang="fr-FR">
                <a:ea typeface="ＭＳ Ｐゴシック" charset="-128"/>
                <a:cs typeface="ＭＳ Ｐゴシック" charset="-128"/>
              </a:rPr>
              <a:t>Grip en  touche </a:t>
            </a:r>
          </a:p>
        </p:txBody>
      </p:sp>
      <p:sp>
        <p:nvSpPr>
          <p:cNvPr id="94214" name="Rectangle 3"/>
          <p:cNvSpPr>
            <a:spLocks noGrp="1" noChangeArrowheads="1"/>
          </p:cNvSpPr>
          <p:nvPr>
            <p:ph type="body" idx="1"/>
          </p:nvPr>
        </p:nvSpPr>
        <p:spPr>
          <a:xfrm>
            <a:off x="304800" y="1143000"/>
            <a:ext cx="8382000" cy="4953000"/>
          </a:xfrm>
        </p:spPr>
        <p:txBody>
          <a:bodyPr/>
          <a:lstStyle/>
          <a:p>
            <a:pPr eaLnBrk="1" hangingPunct="1">
              <a:buFont typeface="Wingdings" charset="2"/>
              <a:buNone/>
            </a:pPr>
            <a:endParaRPr lang="fr-FR">
              <a:ea typeface="ＭＳ Ｐゴシック" charset="-128"/>
              <a:cs typeface="ＭＳ Ｐゴシック" charset="-128"/>
            </a:endParaRPr>
          </a:p>
          <a:p>
            <a:pPr eaLnBrk="1" hangingPunct="1">
              <a:buFont typeface="Wingdings" charset="2"/>
              <a:buNone/>
            </a:pPr>
            <a:r>
              <a:rPr lang="fr-FR">
                <a:ea typeface="ＭＳ Ｐゴシック" charset="-128"/>
                <a:cs typeface="ＭＳ Ｐゴシック" charset="-128"/>
              </a:rPr>
              <a:t>L’évolution des règles a </a:t>
            </a:r>
          </a:p>
          <a:p>
            <a:pPr eaLnBrk="1" hangingPunct="1">
              <a:buFont typeface="Wingdings" charset="2"/>
              <a:buNone/>
            </a:pPr>
            <a:r>
              <a:rPr lang="fr-FR">
                <a:ea typeface="ＭＳ Ｐゴシック" charset="-128"/>
                <a:cs typeface="ＭＳ Ｐゴシック" charset="-128"/>
              </a:rPr>
              <a:t>permis de porter le sauteur et</a:t>
            </a:r>
          </a:p>
          <a:p>
            <a:pPr eaLnBrk="1" hangingPunct="1">
              <a:buFont typeface="Wingdings" charset="2"/>
              <a:buNone/>
            </a:pPr>
            <a:r>
              <a:rPr lang="fr-FR">
                <a:ea typeface="ＭＳ Ｐゴシック" charset="-128"/>
                <a:cs typeface="ＭＳ Ｐゴシック" charset="-128"/>
              </a:rPr>
              <a:t>Ainsi d’assurer des </a:t>
            </a:r>
          </a:p>
          <a:p>
            <a:pPr eaLnBrk="1" hangingPunct="1">
              <a:buFont typeface="Wingdings" charset="2"/>
              <a:buNone/>
            </a:pPr>
            <a:r>
              <a:rPr lang="fr-FR">
                <a:ea typeface="ＭＳ Ｐゴシック" charset="-128"/>
                <a:cs typeface="ＭＳ Ｐゴシック" charset="-128"/>
              </a:rPr>
              <a:t>Conquêtes plus propres…</a:t>
            </a:r>
          </a:p>
          <a:p>
            <a:pPr eaLnBrk="1" hangingPunct="1">
              <a:buFont typeface="Wingdings" charset="2"/>
              <a:buNone/>
            </a:pPr>
            <a:r>
              <a:rPr lang="fr-FR">
                <a:ea typeface="ＭＳ Ｐゴシック" charset="-128"/>
                <a:cs typeface="ＭＳ Ｐゴシック" charset="-128"/>
              </a:rPr>
              <a:t>Le jeu y gagne en clarté</a:t>
            </a:r>
          </a:p>
          <a:p>
            <a:pPr eaLnBrk="1" hangingPunct="1">
              <a:buFont typeface="Wingdings" charset="2"/>
              <a:buNone/>
            </a:pPr>
            <a:endParaRPr lang="fr-FR">
              <a:ea typeface="ＭＳ Ｐゴシック" charset="-128"/>
              <a:cs typeface="ＭＳ Ｐゴシック" charset="-128"/>
            </a:endParaRPr>
          </a:p>
          <a:p>
            <a:pPr eaLnBrk="1" hangingPunct="1">
              <a:buFont typeface="Wingdings" charset="2"/>
              <a:buNone/>
            </a:pPr>
            <a:r>
              <a:rPr lang="fr-FR">
                <a:ea typeface="ＭＳ Ｐゴシック" charset="-128"/>
                <a:cs typeface="ＭＳ Ｐゴシック" charset="-128"/>
              </a:rPr>
              <a:t>Angleterre-Australie (2005)</a:t>
            </a:r>
          </a:p>
          <a:p>
            <a:pPr eaLnBrk="1" hangingPunct="1">
              <a:buFont typeface="Wingdings" charset="2"/>
              <a:buNone/>
            </a:pPr>
            <a:endParaRPr lang="fr-FR">
              <a:ea typeface="ＭＳ Ｐゴシック" charset="-128"/>
              <a:cs typeface="ＭＳ Ｐゴシック" charset="-128"/>
            </a:endParaRPr>
          </a:p>
          <a:p>
            <a:pPr eaLnBrk="1" hangingPunct="1">
              <a:buFont typeface="Wingdings" charset="2"/>
              <a:buNone/>
            </a:pPr>
            <a:endParaRPr lang="fr-FR">
              <a:ea typeface="ＭＳ Ｐゴシック" charset="-128"/>
              <a:cs typeface="ＭＳ Ｐゴシック" charset="-128"/>
            </a:endParaRPr>
          </a:p>
        </p:txBody>
      </p:sp>
      <p:pic>
        <p:nvPicPr>
          <p:cNvPr id="94215" name="Picture 4" descr="Rugby touche grip 2"/>
          <p:cNvPicPr>
            <a:picLocks noChangeAspect="1" noChangeArrowheads="1"/>
          </p:cNvPicPr>
          <p:nvPr/>
        </p:nvPicPr>
        <p:blipFill>
          <a:blip r:embed="rId2"/>
          <a:srcRect/>
          <a:stretch>
            <a:fillRect/>
          </a:stretch>
        </p:blipFill>
        <p:spPr bwMode="auto">
          <a:xfrm>
            <a:off x="5181600" y="914400"/>
            <a:ext cx="3629025" cy="5238750"/>
          </a:xfrm>
          <a:prstGeom prst="rect">
            <a:avLst/>
          </a:prstGeom>
          <a:noFill/>
          <a:ln w="9525">
            <a:noFill/>
            <a:miter lim="800000"/>
            <a:headEnd/>
            <a:tailEnd/>
          </a:ln>
        </p:spPr>
      </p:pic>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3"/>
          <a:stretch>
            <a:fillRect/>
          </a:stretch>
        </p:blipFill>
        <p:spPr>
          <a:xfrm>
            <a:off x="7740352" y="1"/>
            <a:ext cx="1376382" cy="1322106"/>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p:nvPr>
        </p:nvSpPr>
        <p:spPr>
          <a:xfrm>
            <a:off x="228600" y="0"/>
            <a:ext cx="7696200" cy="914400"/>
          </a:xfrm>
        </p:spPr>
        <p:txBody>
          <a:bodyPr/>
          <a:lstStyle/>
          <a:p>
            <a:r>
              <a:rPr lang="fr-FR">
                <a:ea typeface="ＭＳ Ｐゴシック" charset="-128"/>
                <a:cs typeface="ＭＳ Ｐゴシック" charset="-128"/>
              </a:rPr>
              <a:t>Pénalité et coup franc</a:t>
            </a:r>
          </a:p>
        </p:txBody>
      </p:sp>
      <p:sp>
        <p:nvSpPr>
          <p:cNvPr id="4" name="Espace réservé de la date 3"/>
          <p:cNvSpPr>
            <a:spLocks noGrp="1"/>
          </p:cNvSpPr>
          <p:nvPr>
            <p:ph type="dt" sz="quarter" idx="10"/>
          </p:nvPr>
        </p:nvSpPr>
        <p:spPr/>
        <p:txBody>
          <a:bodyPr/>
          <a:lstStyle/>
          <a:p>
            <a:pPr>
              <a:defRPr/>
            </a:pPr>
            <a:fld id="{00FD5889-1B7B-1942-A9D7-C2AF9E98DD7A}" type="datetime1">
              <a:rPr lang="fr-FR" smtClean="0"/>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165E9472-C8F6-B44A-9B32-B70E8E546039}" type="slidenum">
              <a:rPr lang="fr-FR" smtClean="0"/>
              <a:pPr>
                <a:defRPr/>
              </a:pPr>
              <a:t>29</a:t>
            </a:fld>
            <a:endParaRPr lang="fr-FR"/>
          </a:p>
        </p:txBody>
      </p:sp>
      <p:graphicFrame>
        <p:nvGraphicFramePr>
          <p:cNvPr id="9" name="Espace réservé du contenu 8"/>
          <p:cNvGraphicFramePr>
            <a:graphicFrameLocks noGrp="1"/>
          </p:cNvGraphicFramePr>
          <p:nvPr>
            <p:ph idx="1"/>
          </p:nvPr>
        </p:nvGraphicFramePr>
        <p:xfrm>
          <a:off x="304800" y="914400"/>
          <a:ext cx="8229600" cy="4876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00199">
                <a:tc>
                  <a:txBody>
                    <a:bodyPr/>
                    <a:lstStyle/>
                    <a:p>
                      <a:r>
                        <a:rPr lang="fr-FR" dirty="0"/>
                        <a:t>PENALITE</a:t>
                      </a:r>
                    </a:p>
                    <a:p>
                      <a:r>
                        <a:rPr lang="fr-FR" dirty="0"/>
                        <a:t>Faute grave contre l’esprit du jeu</a:t>
                      </a:r>
                    </a:p>
                    <a:p>
                      <a:r>
                        <a:rPr lang="fr-FR" dirty="0"/>
                        <a:t>Se joue à l’endroit de la faute à au  moins 5 mètres des lignes de touche ou d’en-but.</a:t>
                      </a:r>
                    </a:p>
                  </a:txBody>
                  <a:tcPr/>
                </a:tc>
                <a:tc>
                  <a:txBody>
                    <a:bodyPr/>
                    <a:lstStyle/>
                    <a:p>
                      <a:r>
                        <a:rPr lang="fr-FR" dirty="0"/>
                        <a:t>COUP FRANC</a:t>
                      </a:r>
                    </a:p>
                    <a:p>
                      <a:r>
                        <a:rPr lang="fr-FR" dirty="0"/>
                        <a:t>Faute légère ou non intentionnelle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Se joue à l’endroit de la faute à au  moins 5 mètres des lignes de touche ou d’en-but.</a:t>
                      </a:r>
                    </a:p>
                    <a:p>
                      <a:endParaRPr lang="fr-FR" dirty="0"/>
                    </a:p>
                  </a:txBody>
                  <a:tcPr/>
                </a:tc>
                <a:extLst>
                  <a:ext uri="{0D108BD9-81ED-4DB2-BD59-A6C34878D82A}">
                    <a16:rowId xmlns:a16="http://schemas.microsoft.com/office/drawing/2014/main" val="10000"/>
                  </a:ext>
                </a:extLst>
              </a:tr>
              <a:tr h="3064249">
                <a:tc>
                  <a:txBody>
                    <a:bodyPr/>
                    <a:lstStyle/>
                    <a:p>
                      <a:pPr>
                        <a:buFontTx/>
                        <a:buChar char="-"/>
                      </a:pPr>
                      <a:r>
                        <a:rPr lang="fr-FR" dirty="0"/>
                        <a:t>Jouer à la main (après un coup de pied pour soi)</a:t>
                      </a:r>
                    </a:p>
                    <a:p>
                      <a:pPr>
                        <a:buFontTx/>
                        <a:buNone/>
                      </a:pPr>
                      <a:endParaRPr lang="fr-FR" dirty="0"/>
                    </a:p>
                    <a:p>
                      <a:pPr>
                        <a:buFontTx/>
                        <a:buChar char="-"/>
                      </a:pPr>
                      <a:r>
                        <a:rPr lang="fr-FR" dirty="0"/>
                        <a:t>Gagner du terrain au pied en tapant directement en touche et en conservant le lancer</a:t>
                      </a:r>
                    </a:p>
                    <a:p>
                      <a:pPr>
                        <a:buFontTx/>
                        <a:buChar char="-"/>
                      </a:pPr>
                      <a:endParaRPr lang="fr-FR" dirty="0"/>
                    </a:p>
                    <a:p>
                      <a:pPr>
                        <a:buFontTx/>
                        <a:buChar char="-"/>
                      </a:pPr>
                      <a:r>
                        <a:rPr lang="fr-FR" dirty="0"/>
                        <a:t>Tenter de marquer des points</a:t>
                      </a:r>
                      <a:r>
                        <a:rPr lang="fr-FR" baseline="0" dirty="0"/>
                        <a:t> au pied.</a:t>
                      </a:r>
                    </a:p>
                    <a:p>
                      <a:pPr>
                        <a:buFontTx/>
                        <a:buNone/>
                      </a:pPr>
                      <a:endParaRPr lang="fr-FR" baseline="0" dirty="0"/>
                    </a:p>
                    <a:p>
                      <a:pPr>
                        <a:buFontTx/>
                        <a:buChar char="-"/>
                      </a:pPr>
                      <a:r>
                        <a:rPr lang="fr-FR" baseline="0" dirty="0"/>
                        <a:t>Choisir de jouer une mêlée ordonnée</a:t>
                      </a:r>
                      <a:endParaRPr lang="fr-FR" dirty="0"/>
                    </a:p>
                    <a:p>
                      <a:pPr>
                        <a:buFontTx/>
                        <a:buChar char="-"/>
                      </a:pPr>
                      <a:endParaRPr lang="fr-FR" dirty="0"/>
                    </a:p>
                  </a:txBody>
                  <a:tcPr/>
                </a:tc>
                <a:tc>
                  <a:txBody>
                    <a:bodyPr/>
                    <a:lstStyle/>
                    <a:p>
                      <a:pPr>
                        <a:buFontTx/>
                        <a:buChar char="-"/>
                      </a:pPr>
                      <a:r>
                        <a:rPr lang="fr-FR" dirty="0"/>
                        <a:t> OUI</a:t>
                      </a:r>
                    </a:p>
                    <a:p>
                      <a:pPr>
                        <a:buFontTx/>
                        <a:buNone/>
                      </a:pPr>
                      <a:endParaRPr lang="fr-FR" sz="2000" dirty="0"/>
                    </a:p>
                    <a:p>
                      <a:pPr>
                        <a:buFontTx/>
                        <a:buNone/>
                      </a:pPr>
                      <a:endParaRPr lang="fr-FR" dirty="0"/>
                    </a:p>
                    <a:p>
                      <a:pPr>
                        <a:buFontTx/>
                        <a:buChar char="-"/>
                      </a:pPr>
                      <a:r>
                        <a:rPr lang="fr-FR" baseline="0" dirty="0"/>
                        <a:t> NON</a:t>
                      </a:r>
                      <a:endParaRPr lang="fr-FR" dirty="0"/>
                    </a:p>
                    <a:p>
                      <a:pPr>
                        <a:buFontTx/>
                        <a:buChar char="-"/>
                      </a:pPr>
                      <a:endParaRPr lang="fr-FR" dirty="0"/>
                    </a:p>
                    <a:p>
                      <a:pPr>
                        <a:buFontTx/>
                        <a:buChar char="-"/>
                      </a:pPr>
                      <a:endParaRPr lang="fr-FR" dirty="0"/>
                    </a:p>
                    <a:p>
                      <a:pPr>
                        <a:buFontTx/>
                        <a:buChar char="-"/>
                      </a:pPr>
                      <a:endParaRPr lang="fr-FR" dirty="0"/>
                    </a:p>
                    <a:p>
                      <a:pPr>
                        <a:buFontTx/>
                        <a:buChar char="-"/>
                      </a:pPr>
                      <a:r>
                        <a:rPr lang="fr-FR" dirty="0"/>
                        <a:t> NON</a:t>
                      </a:r>
                    </a:p>
                    <a:p>
                      <a:pPr>
                        <a:buFontTx/>
                        <a:buNone/>
                      </a:pPr>
                      <a:endParaRPr lang="fr-FR" dirty="0"/>
                    </a:p>
                    <a:p>
                      <a:pPr>
                        <a:buFontTx/>
                        <a:buChar char="-"/>
                      </a:pPr>
                      <a:r>
                        <a:rPr lang="fr-FR" dirty="0"/>
                        <a:t> OUI</a:t>
                      </a:r>
                    </a:p>
                    <a:p>
                      <a:pPr>
                        <a:buFontTx/>
                        <a:buChar char="-"/>
                      </a:pPr>
                      <a:endParaRPr lang="fr-FR" dirty="0"/>
                    </a:p>
                  </a:txBody>
                  <a:tcPr/>
                </a:tc>
                <a:extLst>
                  <a:ext uri="{0D108BD9-81ED-4DB2-BD59-A6C34878D82A}">
                    <a16:rowId xmlns:a16="http://schemas.microsoft.com/office/drawing/2014/main" val="10001"/>
                  </a:ext>
                </a:extLst>
              </a:tr>
            </a:tbl>
          </a:graphicData>
        </a:graphic>
      </p:graphicFrame>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numéro de diapositive 2"/>
          <p:cNvSpPr>
            <a:spLocks noGrp="1"/>
          </p:cNvSpPr>
          <p:nvPr>
            <p:ph type="sldNum" sz="quarter" idx="11"/>
          </p:nvPr>
        </p:nvSpPr>
        <p:spPr>
          <a:noFill/>
        </p:spPr>
        <p:txBody>
          <a:bodyPr/>
          <a:lstStyle/>
          <a:p>
            <a:fld id="{2C871B41-07B5-F343-9730-19469CF43501}" type="slidenum">
              <a:rPr lang="fr-FR"/>
              <a:pPr/>
              <a:t>3</a:t>
            </a:fld>
            <a:endParaRPr lang="fr-FR"/>
          </a:p>
        </p:txBody>
      </p:sp>
      <p:sp>
        <p:nvSpPr>
          <p:cNvPr id="44036" name="Rectangle 4"/>
          <p:cNvSpPr>
            <a:spLocks noChangeArrowheads="1"/>
          </p:cNvSpPr>
          <p:nvPr/>
        </p:nvSpPr>
        <p:spPr bwMode="auto">
          <a:xfrm>
            <a:off x="571500" y="214313"/>
            <a:ext cx="7924800" cy="838423"/>
          </a:xfrm>
          <a:prstGeom prst="rect">
            <a:avLst/>
          </a:prstGeom>
          <a:noFill/>
          <a:ln w="9525">
            <a:noFill/>
            <a:miter lim="800000"/>
            <a:headEnd/>
            <a:tailEnd/>
          </a:ln>
          <a:effectLst/>
        </p:spPr>
        <p:txBody>
          <a:bodyPr>
            <a:prstTxWarp prst="textNoShape">
              <a:avLst/>
            </a:prstTxWarp>
          </a:bodyPr>
          <a:lstStyle/>
          <a:p>
            <a:pPr marL="342900" indent="-342900" algn="ctr">
              <a:buClr>
                <a:schemeClr val="hlink"/>
              </a:buClr>
              <a:buSzPct val="70000"/>
              <a:buFont typeface="Wingdings" charset="2"/>
              <a:buNone/>
              <a:defRPr/>
            </a:pPr>
            <a:r>
              <a:rPr lang="fr-FR" sz="2400" dirty="0">
                <a:effectLst>
                  <a:outerShdw blurRad="38100" dist="38100" dir="2700000" algn="tl">
                    <a:srgbClr val="DDDDDD"/>
                  </a:outerShdw>
                </a:effectLst>
                <a:latin typeface="Comic Sans MS" charset="0"/>
              </a:rPr>
              <a:t>MODELISATION DU JEU. </a:t>
            </a:r>
          </a:p>
          <a:p>
            <a:pPr marL="342900" indent="-342900" algn="ctr">
              <a:buClr>
                <a:schemeClr val="hlink"/>
              </a:buClr>
              <a:buSzPct val="70000"/>
              <a:buFont typeface="Wingdings" charset="2"/>
              <a:buNone/>
              <a:defRPr/>
            </a:pPr>
            <a:r>
              <a:rPr lang="fr-FR" sz="2400" dirty="0">
                <a:latin typeface="Comic Sans MS" charset="0"/>
              </a:rPr>
              <a:t>Les phases de jeu. </a:t>
            </a:r>
            <a:r>
              <a:rPr lang="en-US" sz="2400" dirty="0">
                <a:effectLst>
                  <a:outerShdw blurRad="38100" dist="38100" dir="2700000" algn="tl">
                    <a:srgbClr val="DDDDDD"/>
                  </a:outerShdw>
                </a:effectLst>
                <a:latin typeface="Comic Sans MS" charset="0"/>
              </a:rPr>
              <a:t>(</a:t>
            </a:r>
            <a:r>
              <a:rPr lang="en-US" sz="2400" dirty="0" err="1">
                <a:effectLst>
                  <a:outerShdw blurRad="38100" dist="38100" dir="2700000" algn="tl">
                    <a:srgbClr val="DDDDDD"/>
                  </a:outerShdw>
                </a:effectLst>
                <a:latin typeface="Comic Sans MS" charset="0"/>
              </a:rPr>
              <a:t>Deleplace</a:t>
            </a:r>
            <a:r>
              <a:rPr lang="en-US" sz="2400" dirty="0">
                <a:effectLst>
                  <a:outerShdw blurRad="38100" dist="38100" dir="2700000" algn="tl">
                    <a:srgbClr val="DDDDDD"/>
                  </a:outerShdw>
                </a:effectLst>
                <a:latin typeface="Comic Sans MS" charset="0"/>
              </a:rPr>
              <a:t>, 1979)</a:t>
            </a:r>
          </a:p>
          <a:p>
            <a:pPr marL="342900" indent="-342900">
              <a:spcBef>
                <a:spcPct val="20000"/>
              </a:spcBef>
              <a:buClr>
                <a:schemeClr val="hlink"/>
              </a:buClr>
              <a:buSzPct val="70000"/>
              <a:buFont typeface="Wingdings" charset="2"/>
              <a:buChar char="n"/>
              <a:defRPr/>
            </a:pPr>
            <a:endParaRPr lang="fr-FR" sz="3600" dirty="0">
              <a:solidFill>
                <a:schemeClr val="hlink"/>
              </a:solidFill>
              <a:effectLst>
                <a:outerShdw blurRad="38100" dist="38100" dir="2700000" algn="tl">
                  <a:srgbClr val="DDDDDD"/>
                </a:outerShdw>
              </a:effectLst>
              <a:latin typeface="Comic Sans MS" charset="0"/>
            </a:endParaRPr>
          </a:p>
        </p:txBody>
      </p:sp>
      <p:grpSp>
        <p:nvGrpSpPr>
          <p:cNvPr id="2" name="Group 17"/>
          <p:cNvGrpSpPr>
            <a:grpSpLocks/>
          </p:cNvGrpSpPr>
          <p:nvPr/>
        </p:nvGrpSpPr>
        <p:grpSpPr bwMode="auto">
          <a:xfrm>
            <a:off x="357188" y="1141412"/>
            <a:ext cx="8501062" cy="5214938"/>
            <a:chOff x="1056" y="1477"/>
            <a:chExt cx="3744" cy="2603"/>
          </a:xfrm>
        </p:grpSpPr>
        <p:sp>
          <p:nvSpPr>
            <p:cNvPr id="27665" name="Oval 5"/>
            <p:cNvSpPr>
              <a:spLocks noChangeArrowheads="1"/>
            </p:cNvSpPr>
            <p:nvPr/>
          </p:nvSpPr>
          <p:spPr bwMode="auto">
            <a:xfrm>
              <a:off x="1056" y="1477"/>
              <a:ext cx="3744" cy="2603"/>
            </a:xfrm>
            <a:prstGeom prst="ellipse">
              <a:avLst/>
            </a:prstGeom>
            <a:solidFill>
              <a:srgbClr val="1F9AAB"/>
            </a:solidFill>
            <a:ln w="38100">
              <a:solidFill>
                <a:schemeClr val="tx1"/>
              </a:solidFill>
              <a:round/>
              <a:headEnd/>
              <a:tailEnd/>
            </a:ln>
          </p:spPr>
          <p:txBody>
            <a:bodyPr wrap="none" anchor="ctr">
              <a:prstTxWarp prst="textNoShape">
                <a:avLst/>
              </a:prstTxWarp>
            </a:bodyPr>
            <a:lstStyle/>
            <a:p>
              <a:endParaRPr lang="fr-FR">
                <a:latin typeface="Garamond" charset="0"/>
              </a:endParaRPr>
            </a:p>
          </p:txBody>
        </p:sp>
        <p:sp>
          <p:nvSpPr>
            <p:cNvPr id="27666" name="Text Box 6"/>
            <p:cNvSpPr txBox="1">
              <a:spLocks noChangeArrowheads="1"/>
            </p:cNvSpPr>
            <p:nvPr/>
          </p:nvSpPr>
          <p:spPr bwMode="auto">
            <a:xfrm>
              <a:off x="1465" y="1620"/>
              <a:ext cx="2926" cy="599"/>
            </a:xfrm>
            <a:prstGeom prst="rect">
              <a:avLst/>
            </a:prstGeom>
            <a:noFill/>
            <a:ln w="9525">
              <a:noFill/>
              <a:miter lim="800000"/>
              <a:headEnd/>
              <a:tailEnd/>
            </a:ln>
          </p:spPr>
          <p:txBody>
            <a:bodyPr>
              <a:prstTxWarp prst="textNoShape">
                <a:avLst/>
              </a:prstTxWarp>
              <a:spAutoFit/>
            </a:bodyPr>
            <a:lstStyle/>
            <a:p>
              <a:pPr algn="ctr"/>
              <a:r>
                <a:rPr lang="en-US" sz="2400" b="1" dirty="0">
                  <a:solidFill>
                    <a:srgbClr val="FFC000"/>
                  </a:solidFill>
                  <a:latin typeface="Comic Sans MS" charset="0"/>
                </a:rPr>
                <a:t>PHASES DE JEU DE </a:t>
              </a:r>
            </a:p>
            <a:p>
              <a:pPr algn="ctr"/>
              <a:r>
                <a:rPr lang="en-US" sz="2400" b="1" dirty="0">
                  <a:solidFill>
                    <a:srgbClr val="FFC000"/>
                  </a:solidFill>
                  <a:latin typeface="Comic Sans MS" charset="0"/>
                </a:rPr>
                <a:t>PLEIN MOUVEMENT </a:t>
              </a:r>
            </a:p>
            <a:p>
              <a:pPr algn="ctr"/>
              <a:r>
                <a:rPr lang="en-US" sz="2400" b="1" dirty="0" err="1">
                  <a:solidFill>
                    <a:srgbClr val="FFC000"/>
                  </a:solidFill>
                  <a:latin typeface="Comic Sans MS" charset="0"/>
                </a:rPr>
                <a:t>Déployé</a:t>
              </a:r>
              <a:r>
                <a:rPr lang="en-US" sz="2400" b="1" dirty="0">
                  <a:solidFill>
                    <a:srgbClr val="FFC000"/>
                  </a:solidFill>
                  <a:latin typeface="Comic Sans MS" charset="0"/>
                </a:rPr>
                <a:t>, </a:t>
              </a:r>
              <a:r>
                <a:rPr lang="en-US" sz="2400" b="1" dirty="0" err="1">
                  <a:solidFill>
                    <a:srgbClr val="FFC000"/>
                  </a:solidFill>
                  <a:latin typeface="Comic Sans MS" charset="0"/>
                </a:rPr>
                <a:t>Groupé</a:t>
              </a:r>
              <a:r>
                <a:rPr lang="en-US" sz="2400" b="1" dirty="0">
                  <a:solidFill>
                    <a:srgbClr val="FFC000"/>
                  </a:solidFill>
                  <a:latin typeface="Comic Sans MS" charset="0"/>
                </a:rPr>
                <a:t>, Pied.</a:t>
              </a:r>
              <a:endParaRPr lang="fr-FR" dirty="0">
                <a:solidFill>
                  <a:srgbClr val="FFC000"/>
                </a:solidFill>
                <a:latin typeface="Verdana" charset="0"/>
              </a:endParaRPr>
            </a:p>
          </p:txBody>
        </p:sp>
      </p:grpSp>
      <p:grpSp>
        <p:nvGrpSpPr>
          <p:cNvPr id="3" name="Group 16"/>
          <p:cNvGrpSpPr>
            <a:grpSpLocks/>
          </p:cNvGrpSpPr>
          <p:nvPr/>
        </p:nvGrpSpPr>
        <p:grpSpPr bwMode="auto">
          <a:xfrm>
            <a:off x="785813" y="2394604"/>
            <a:ext cx="7643812" cy="3714750"/>
            <a:chOff x="1344" y="2208"/>
            <a:chExt cx="3168" cy="1776"/>
          </a:xfrm>
        </p:grpSpPr>
        <p:sp>
          <p:nvSpPr>
            <p:cNvPr id="27661" name="Oval 7"/>
            <p:cNvSpPr>
              <a:spLocks noChangeArrowheads="1"/>
            </p:cNvSpPr>
            <p:nvPr/>
          </p:nvSpPr>
          <p:spPr bwMode="auto">
            <a:xfrm>
              <a:off x="1344" y="2352"/>
              <a:ext cx="3168" cy="1632"/>
            </a:xfrm>
            <a:prstGeom prst="ellipse">
              <a:avLst/>
            </a:prstGeom>
            <a:solidFill>
              <a:srgbClr val="0099FF"/>
            </a:solidFill>
            <a:ln w="38100">
              <a:solidFill>
                <a:schemeClr val="tx1"/>
              </a:solidFill>
              <a:round/>
              <a:headEnd/>
              <a:tailEnd/>
            </a:ln>
          </p:spPr>
          <p:txBody>
            <a:bodyPr wrap="none" anchor="ctr">
              <a:prstTxWarp prst="textNoShape">
                <a:avLst/>
              </a:prstTxWarp>
            </a:bodyPr>
            <a:lstStyle/>
            <a:p>
              <a:endParaRPr lang="fr-FR">
                <a:latin typeface="Garamond" charset="0"/>
              </a:endParaRPr>
            </a:p>
          </p:txBody>
        </p:sp>
        <p:sp>
          <p:nvSpPr>
            <p:cNvPr id="27662" name="Text Box 8"/>
            <p:cNvSpPr txBox="1">
              <a:spLocks noChangeArrowheads="1"/>
            </p:cNvSpPr>
            <p:nvPr/>
          </p:nvSpPr>
          <p:spPr bwMode="auto">
            <a:xfrm>
              <a:off x="2114" y="2550"/>
              <a:ext cx="1737" cy="393"/>
            </a:xfrm>
            <a:prstGeom prst="rect">
              <a:avLst/>
            </a:prstGeom>
            <a:noFill/>
            <a:ln w="9525">
              <a:noFill/>
              <a:miter lim="800000"/>
              <a:headEnd/>
              <a:tailEnd/>
            </a:ln>
          </p:spPr>
          <p:txBody>
            <a:bodyPr>
              <a:prstTxWarp prst="textNoShape">
                <a:avLst/>
              </a:prstTxWarp>
              <a:spAutoFit/>
            </a:bodyPr>
            <a:lstStyle/>
            <a:p>
              <a:pPr algn="ctr"/>
              <a:r>
                <a:rPr lang="en-US" sz="2400" b="1">
                  <a:latin typeface="Comic Sans MS" charset="0"/>
                </a:rPr>
                <a:t>PHASES DE FIXATION</a:t>
              </a:r>
            </a:p>
            <a:p>
              <a:pPr algn="ctr"/>
              <a:r>
                <a:rPr lang="en-US" sz="2400" b="1">
                  <a:latin typeface="Comic Sans MS" charset="0"/>
                </a:rPr>
                <a:t>Maul, ruck.</a:t>
              </a:r>
              <a:r>
                <a:rPr lang="en-US" sz="2400" b="1">
                  <a:solidFill>
                    <a:srgbClr val="FF0000"/>
                  </a:solidFill>
                  <a:latin typeface="Comic Sans MS" charset="0"/>
                </a:rPr>
                <a:t> </a:t>
              </a:r>
              <a:endParaRPr lang="fr-FR">
                <a:solidFill>
                  <a:srgbClr val="FF0000"/>
                </a:solidFill>
                <a:latin typeface="Verdana" charset="0"/>
              </a:endParaRPr>
            </a:p>
          </p:txBody>
        </p:sp>
        <p:sp>
          <p:nvSpPr>
            <p:cNvPr id="27663" name="Line 11"/>
            <p:cNvSpPr>
              <a:spLocks noChangeShapeType="1"/>
            </p:cNvSpPr>
            <p:nvPr/>
          </p:nvSpPr>
          <p:spPr bwMode="auto">
            <a:xfrm>
              <a:off x="2173" y="2208"/>
              <a:ext cx="0" cy="336"/>
            </a:xfrm>
            <a:prstGeom prst="line">
              <a:avLst/>
            </a:prstGeom>
            <a:noFill/>
            <a:ln w="57150">
              <a:solidFill>
                <a:schemeClr val="tx1"/>
              </a:solidFill>
              <a:prstDash val="sysDot"/>
              <a:round/>
              <a:headEnd type="triangle" w="med" len="med"/>
              <a:tailEnd type="triangle" w="med" len="med"/>
            </a:ln>
          </p:spPr>
          <p:txBody>
            <a:bodyPr wrap="none" anchor="ctr">
              <a:prstTxWarp prst="textNoShape">
                <a:avLst/>
              </a:prstTxWarp>
            </a:bodyPr>
            <a:lstStyle/>
            <a:p>
              <a:endParaRPr lang="fr-FR"/>
            </a:p>
          </p:txBody>
        </p:sp>
        <p:sp>
          <p:nvSpPr>
            <p:cNvPr id="27664" name="Line 12"/>
            <p:cNvSpPr>
              <a:spLocks noChangeShapeType="1"/>
            </p:cNvSpPr>
            <p:nvPr/>
          </p:nvSpPr>
          <p:spPr bwMode="auto">
            <a:xfrm>
              <a:off x="3801" y="2208"/>
              <a:ext cx="0" cy="336"/>
            </a:xfrm>
            <a:prstGeom prst="line">
              <a:avLst/>
            </a:prstGeom>
            <a:noFill/>
            <a:ln w="57150">
              <a:solidFill>
                <a:schemeClr val="tx1"/>
              </a:solidFill>
              <a:prstDash val="sysDot"/>
              <a:round/>
              <a:headEnd type="triangle" w="med" len="med"/>
              <a:tailEnd type="triangle" w="med" len="med"/>
            </a:ln>
          </p:spPr>
          <p:txBody>
            <a:bodyPr wrap="none" anchor="ctr">
              <a:prstTxWarp prst="textNoShape">
                <a:avLst/>
              </a:prstTxWarp>
            </a:bodyPr>
            <a:lstStyle/>
            <a:p>
              <a:endParaRPr lang="fr-FR"/>
            </a:p>
          </p:txBody>
        </p:sp>
      </p:grpSp>
      <p:grpSp>
        <p:nvGrpSpPr>
          <p:cNvPr id="4" name="Group 15"/>
          <p:cNvGrpSpPr>
            <a:grpSpLocks/>
          </p:cNvGrpSpPr>
          <p:nvPr/>
        </p:nvGrpSpPr>
        <p:grpSpPr bwMode="auto">
          <a:xfrm>
            <a:off x="1428750" y="3956590"/>
            <a:ext cx="6357938" cy="1946275"/>
            <a:chOff x="1632" y="2832"/>
            <a:chExt cx="2592" cy="912"/>
          </a:xfrm>
        </p:grpSpPr>
        <p:sp>
          <p:nvSpPr>
            <p:cNvPr id="27657" name="Oval 9"/>
            <p:cNvSpPr>
              <a:spLocks noChangeArrowheads="1"/>
            </p:cNvSpPr>
            <p:nvPr/>
          </p:nvSpPr>
          <p:spPr bwMode="auto">
            <a:xfrm>
              <a:off x="1632" y="2976"/>
              <a:ext cx="2592" cy="768"/>
            </a:xfrm>
            <a:prstGeom prst="ellipse">
              <a:avLst/>
            </a:prstGeom>
            <a:solidFill>
              <a:srgbClr val="4775F5"/>
            </a:solidFill>
            <a:ln w="38100">
              <a:solidFill>
                <a:schemeClr val="tx1"/>
              </a:solidFill>
              <a:round/>
              <a:headEnd/>
              <a:tailEnd/>
            </a:ln>
          </p:spPr>
          <p:txBody>
            <a:bodyPr wrap="none" anchor="ctr">
              <a:prstTxWarp prst="textNoShape">
                <a:avLst/>
              </a:prstTxWarp>
            </a:bodyPr>
            <a:lstStyle/>
            <a:p>
              <a:endParaRPr lang="fr-FR">
                <a:latin typeface="Garamond" charset="0"/>
              </a:endParaRPr>
            </a:p>
          </p:txBody>
        </p:sp>
        <p:sp>
          <p:nvSpPr>
            <p:cNvPr id="27658" name="Text Box 10"/>
            <p:cNvSpPr txBox="1">
              <a:spLocks noChangeArrowheads="1"/>
            </p:cNvSpPr>
            <p:nvPr/>
          </p:nvSpPr>
          <p:spPr bwMode="auto">
            <a:xfrm>
              <a:off x="2214" y="3066"/>
              <a:ext cx="1555" cy="557"/>
            </a:xfrm>
            <a:prstGeom prst="rect">
              <a:avLst/>
            </a:prstGeom>
            <a:noFill/>
            <a:ln w="9525">
              <a:noFill/>
              <a:miter lim="800000"/>
              <a:headEnd/>
              <a:tailEnd/>
            </a:ln>
          </p:spPr>
          <p:txBody>
            <a:bodyPr>
              <a:prstTxWarp prst="textNoShape">
                <a:avLst/>
              </a:prstTxWarp>
              <a:spAutoFit/>
            </a:bodyPr>
            <a:lstStyle/>
            <a:p>
              <a:pPr algn="ctr"/>
              <a:r>
                <a:rPr lang="en-US" sz="2400" b="1">
                  <a:latin typeface="Comic Sans MS" charset="0"/>
                </a:rPr>
                <a:t>PHASES STATIQUES</a:t>
              </a:r>
            </a:p>
            <a:p>
              <a:pPr algn="ctr"/>
              <a:r>
                <a:rPr lang="en-US" sz="2400" b="1">
                  <a:latin typeface="Comic Sans MS" charset="0"/>
                </a:rPr>
                <a:t> Coup d’ Envoi, Coup de Renvoi, Touche, mêlée</a:t>
              </a:r>
              <a:r>
                <a:rPr lang="en-US" sz="2400" b="1">
                  <a:solidFill>
                    <a:srgbClr val="FF0000"/>
                  </a:solidFill>
                  <a:latin typeface="Comic Sans MS" charset="0"/>
                </a:rPr>
                <a:t>.</a:t>
              </a:r>
              <a:endParaRPr lang="fr-FR">
                <a:solidFill>
                  <a:srgbClr val="FF0000"/>
                </a:solidFill>
                <a:latin typeface="Verdana" charset="0"/>
              </a:endParaRPr>
            </a:p>
          </p:txBody>
        </p:sp>
        <p:sp>
          <p:nvSpPr>
            <p:cNvPr id="27659" name="Line 13"/>
            <p:cNvSpPr>
              <a:spLocks noChangeShapeType="1"/>
            </p:cNvSpPr>
            <p:nvPr/>
          </p:nvSpPr>
          <p:spPr bwMode="auto">
            <a:xfrm>
              <a:off x="2185" y="2832"/>
              <a:ext cx="0" cy="384"/>
            </a:xfrm>
            <a:prstGeom prst="line">
              <a:avLst/>
            </a:prstGeom>
            <a:noFill/>
            <a:ln w="57150">
              <a:solidFill>
                <a:schemeClr val="tx1"/>
              </a:solidFill>
              <a:prstDash val="sysDot"/>
              <a:round/>
              <a:headEnd type="triangle" w="med" len="med"/>
              <a:tailEnd type="triangle" w="med" len="med"/>
            </a:ln>
          </p:spPr>
          <p:txBody>
            <a:bodyPr wrap="none" anchor="ctr">
              <a:prstTxWarp prst="textNoShape">
                <a:avLst/>
              </a:prstTxWarp>
            </a:bodyPr>
            <a:lstStyle/>
            <a:p>
              <a:endParaRPr lang="fr-FR"/>
            </a:p>
          </p:txBody>
        </p:sp>
        <p:sp>
          <p:nvSpPr>
            <p:cNvPr id="27660" name="Line 14"/>
            <p:cNvSpPr>
              <a:spLocks noChangeShapeType="1"/>
            </p:cNvSpPr>
            <p:nvPr/>
          </p:nvSpPr>
          <p:spPr bwMode="auto">
            <a:xfrm>
              <a:off x="3816" y="2832"/>
              <a:ext cx="0" cy="384"/>
            </a:xfrm>
            <a:prstGeom prst="line">
              <a:avLst/>
            </a:prstGeom>
            <a:noFill/>
            <a:ln w="57150">
              <a:solidFill>
                <a:schemeClr val="tx1"/>
              </a:solidFill>
              <a:prstDash val="sysDot"/>
              <a:round/>
              <a:headEnd type="triangle" w="med" len="med"/>
              <a:tailEnd type="triangle" w="med" len="med"/>
            </a:ln>
          </p:spPr>
          <p:txBody>
            <a:bodyPr wrap="none" anchor="ctr">
              <a:prstTxWarp prst="textNoShape">
                <a:avLst/>
              </a:prstTxWarp>
            </a:bodyPr>
            <a:lstStyle/>
            <a:p>
              <a:endParaRPr lang="fr-FR"/>
            </a:p>
          </p:txBody>
        </p:sp>
      </p:grpSp>
      <p:sp>
        <p:nvSpPr>
          <p:cNvPr id="27656" name="Espace réservé de la date 17"/>
          <p:cNvSpPr>
            <a:spLocks noGrp="1"/>
          </p:cNvSpPr>
          <p:nvPr>
            <p:ph type="dt" sz="quarter" idx="12"/>
          </p:nvPr>
        </p:nvSpPr>
        <p:spPr>
          <a:noFill/>
        </p:spPr>
        <p:txBody>
          <a:bodyPr/>
          <a:lstStyle/>
          <a:p>
            <a:r>
              <a:rPr lang="fr-FR" dirty="0"/>
              <a:t>18/12/2012</a:t>
            </a:r>
          </a:p>
        </p:txBody>
      </p:sp>
      <p:sp>
        <p:nvSpPr>
          <p:cNvPr id="19" name="Espace réservé du pied de page 4"/>
          <p:cNvSpPr txBox="1">
            <a:spLocks/>
          </p:cNvSpPr>
          <p:nvPr/>
        </p:nvSpPr>
        <p:spPr>
          <a:xfrm>
            <a:off x="3131840" y="6356350"/>
            <a:ext cx="2895600" cy="365125"/>
          </a:xfrm>
          <a:prstGeom prst="rect">
            <a:avLst/>
          </a:prstGeom>
          <a:ln/>
        </p:spPr>
        <p:txBody>
          <a:bodyPr vert="horz" wrap="square" lIns="91440" tIns="45720" rIns="91440" bIns="45720" numCol="1" anchor="ctr" anchorCtr="0" compatLnSpc="1">
            <a:prstTxWarp prst="textNoShape">
              <a:avLst/>
            </a:prstTxWarp>
          </a:bodyPr>
          <a:lstStyle>
            <a:defPPr>
              <a:defRPr lang="fr-FR"/>
            </a:defPPr>
            <a:lvl1pPr algn="r" defTabSz="457200" rtl="0" fontAlgn="base">
              <a:spcBef>
                <a:spcPct val="0"/>
              </a:spcBef>
              <a:spcAft>
                <a:spcPct val="0"/>
              </a:spcAft>
              <a:defRPr sz="1200" kern="1200">
                <a:solidFill>
                  <a:srgbClr val="898989"/>
                </a:solidFill>
                <a:latin typeface="Times New Roman" charset="0"/>
                <a:ea typeface="Times New Roman" charset="0"/>
                <a:cs typeface="Times New Roman"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fr-FR" dirty="0" err="1" smtClean="0"/>
              <a:t>Doc.rugby</a:t>
            </a:r>
            <a:r>
              <a:rPr lang="fr-FR" dirty="0" smtClean="0"/>
              <a:t> </a:t>
            </a:r>
            <a:r>
              <a:rPr lang="fr-FR" dirty="0" err="1" smtClean="0"/>
              <a:t>B.Borreil</a:t>
            </a:r>
            <a:r>
              <a:rPr lang="fr-FR" dirty="0" smtClean="0"/>
              <a:t>   UFRSTAPS Paris sud Orsay, mise à jour I. DURY</a:t>
            </a:r>
            <a:endParaRPr lang="fr-FR" dirty="0"/>
          </a:p>
        </p:txBody>
      </p:sp>
      <p:pic>
        <p:nvPicPr>
          <p:cNvPr id="20" name="Image 19"/>
          <p:cNvPicPr>
            <a:picLocks noChangeAspect="1"/>
          </p:cNvPicPr>
          <p:nvPr/>
        </p:nvPicPr>
        <p:blipFill>
          <a:blip r:embed="rId3"/>
          <a:stretch>
            <a:fillRect/>
          </a:stretch>
        </p:blipFill>
        <p:spPr>
          <a:xfrm>
            <a:off x="7308304" y="0"/>
            <a:ext cx="1808430" cy="1737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2000" fill="hold"/>
                                        <p:tgtEl>
                                          <p:spTgt spid="4403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403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40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4036">
                                            <p:txEl>
                                              <p:pRg st="1" end="1"/>
                                            </p:txEl>
                                          </p:spTgt>
                                        </p:tgtEl>
                                        <p:attrNameLst>
                                          <p:attrName>style.visibility</p:attrName>
                                        </p:attrNameLst>
                                      </p:cBhvr>
                                      <p:to>
                                        <p:strVal val="visible"/>
                                      </p:to>
                                    </p:set>
                                    <p:anim calcmode="lin" valueType="num">
                                      <p:cBhvr>
                                        <p:cTn id="14" dur="2000" fill="hold"/>
                                        <p:tgtEl>
                                          <p:spTgt spid="44036">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4036">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403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animEffect transition="in" filter="fade">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000" fill="hold"/>
                                        <p:tgtEl>
                                          <p:spTgt spid="3"/>
                                        </p:tgtEl>
                                        <p:attrNameLst>
                                          <p:attrName>ppt_w</p:attrName>
                                        </p:attrNameLst>
                                      </p:cBhvr>
                                      <p:tavLst>
                                        <p:tav tm="0">
                                          <p:val>
                                            <p:fltVal val="0"/>
                                          </p:val>
                                        </p:tav>
                                        <p:tav tm="100000">
                                          <p:val>
                                            <p:strVal val="#ppt_w"/>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Effect transition="in" filter="fade">
                                      <p:cBhvr>
                                        <p:cTn id="30" dur="20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000" fill="hold"/>
                                        <p:tgtEl>
                                          <p:spTgt spid="4"/>
                                        </p:tgtEl>
                                        <p:attrNameLst>
                                          <p:attrName>ppt_w</p:attrName>
                                        </p:attrNameLst>
                                      </p:cBhvr>
                                      <p:tavLst>
                                        <p:tav tm="0">
                                          <p:val>
                                            <p:fltVal val="0"/>
                                          </p:val>
                                        </p:tav>
                                        <p:tav tm="100000">
                                          <p:val>
                                            <p:strVal val="#ppt_w"/>
                                          </p:val>
                                        </p:tav>
                                      </p:tavLst>
                                    </p:anim>
                                    <p:anim calcmode="lin" valueType="num">
                                      <p:cBhvr>
                                        <p:cTn id="36" dur="2000" fill="hold"/>
                                        <p:tgtEl>
                                          <p:spTgt spid="4"/>
                                        </p:tgtEl>
                                        <p:attrNameLst>
                                          <p:attrName>ppt_h</p:attrName>
                                        </p:attrNameLst>
                                      </p:cBhvr>
                                      <p:tavLst>
                                        <p:tav tm="0">
                                          <p:val>
                                            <p:fltVal val="0"/>
                                          </p:val>
                                        </p:tav>
                                        <p:tav tm="100000">
                                          <p:val>
                                            <p:strVal val="#ppt_h"/>
                                          </p:val>
                                        </p:tav>
                                      </p:tavLst>
                                    </p:anim>
                                    <p:animEffect transition="in" filter="fade">
                                      <p:cBhvr>
                                        <p:cTn id="37" dur="20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0" fill="hold" nodeType="clickEffect">
                                  <p:stCondLst>
                                    <p:cond delay="0"/>
                                  </p:stCondLst>
                                  <p:childTnLst>
                                    <p:anim calcmode="lin" valueType="num">
                                      <p:cBhvr>
                                        <p:cTn id="41" dur="2000"/>
                                        <p:tgtEl>
                                          <p:spTgt spid="4"/>
                                        </p:tgtEl>
                                        <p:attrNameLst>
                                          <p:attrName>ppt_w</p:attrName>
                                        </p:attrNameLst>
                                      </p:cBhvr>
                                      <p:tavLst>
                                        <p:tav tm="0">
                                          <p:val>
                                            <p:strVal val="ppt_w"/>
                                          </p:val>
                                        </p:tav>
                                        <p:tav tm="100000">
                                          <p:val>
                                            <p:fltVal val="0"/>
                                          </p:val>
                                        </p:tav>
                                      </p:tavLst>
                                    </p:anim>
                                    <p:anim calcmode="lin" valueType="num">
                                      <p:cBhvr>
                                        <p:cTn id="42" dur="2000"/>
                                        <p:tgtEl>
                                          <p:spTgt spid="4"/>
                                        </p:tgtEl>
                                        <p:attrNameLst>
                                          <p:attrName>ppt_h</p:attrName>
                                        </p:attrNameLst>
                                      </p:cBhvr>
                                      <p:tavLst>
                                        <p:tav tm="0">
                                          <p:val>
                                            <p:strVal val="ppt_h"/>
                                          </p:val>
                                        </p:tav>
                                        <p:tav tm="100000">
                                          <p:val>
                                            <p:fltVal val="0"/>
                                          </p:val>
                                        </p:tav>
                                      </p:tavLst>
                                    </p:anim>
                                    <p:animEffect transition="out" filter="fade">
                                      <p:cBhvr>
                                        <p:cTn id="43" dur="2000"/>
                                        <p:tgtEl>
                                          <p:spTgt spid="4"/>
                                        </p:tgtEl>
                                      </p:cBhvr>
                                    </p:animEffect>
                                    <p:set>
                                      <p:cBhvr>
                                        <p:cTn id="44" dur="1" fill="hold">
                                          <p:stCondLst>
                                            <p:cond delay="1999"/>
                                          </p:stCondLst>
                                        </p:cTn>
                                        <p:tgtEl>
                                          <p:spTgt spid="4"/>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2000"/>
                                        <p:tgtEl>
                                          <p:spTgt spid="3"/>
                                        </p:tgtEl>
                                        <p:attrNameLst>
                                          <p:attrName>ppt_w</p:attrName>
                                        </p:attrNameLst>
                                      </p:cBhvr>
                                      <p:tavLst>
                                        <p:tav tm="0">
                                          <p:val>
                                            <p:strVal val="ppt_w"/>
                                          </p:val>
                                        </p:tav>
                                        <p:tav tm="100000">
                                          <p:val>
                                            <p:fltVal val="0"/>
                                          </p:val>
                                        </p:tav>
                                      </p:tavLst>
                                    </p:anim>
                                    <p:anim calcmode="lin" valueType="num">
                                      <p:cBhvr>
                                        <p:cTn id="47" dur="2000"/>
                                        <p:tgtEl>
                                          <p:spTgt spid="3"/>
                                        </p:tgtEl>
                                        <p:attrNameLst>
                                          <p:attrName>ppt_h</p:attrName>
                                        </p:attrNameLst>
                                      </p:cBhvr>
                                      <p:tavLst>
                                        <p:tav tm="0">
                                          <p:val>
                                            <p:strVal val="ppt_h"/>
                                          </p:val>
                                        </p:tav>
                                        <p:tav tm="100000">
                                          <p:val>
                                            <p:fltVal val="0"/>
                                          </p:val>
                                        </p:tav>
                                      </p:tavLst>
                                    </p:anim>
                                    <p:animEffect transition="out" filter="fade">
                                      <p:cBhvr>
                                        <p:cTn id="48" dur="2000"/>
                                        <p:tgtEl>
                                          <p:spTgt spid="3"/>
                                        </p:tgtEl>
                                      </p:cBhvr>
                                    </p:animEffect>
                                    <p:set>
                                      <p:cBhvr>
                                        <p:cTn id="49" dur="1" fill="hold">
                                          <p:stCondLst>
                                            <p:cond delay="1999"/>
                                          </p:stCondLst>
                                        </p:cTn>
                                        <p:tgtEl>
                                          <p:spTgt spid="3"/>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2000"/>
                                        <p:tgtEl>
                                          <p:spTgt spid="2"/>
                                        </p:tgtEl>
                                        <p:attrNameLst>
                                          <p:attrName>ppt_w</p:attrName>
                                        </p:attrNameLst>
                                      </p:cBhvr>
                                      <p:tavLst>
                                        <p:tav tm="0">
                                          <p:val>
                                            <p:strVal val="ppt_w"/>
                                          </p:val>
                                        </p:tav>
                                        <p:tav tm="100000">
                                          <p:val>
                                            <p:fltVal val="0"/>
                                          </p:val>
                                        </p:tav>
                                      </p:tavLst>
                                    </p:anim>
                                    <p:anim calcmode="lin" valueType="num">
                                      <p:cBhvr>
                                        <p:cTn id="52" dur="2000"/>
                                        <p:tgtEl>
                                          <p:spTgt spid="2"/>
                                        </p:tgtEl>
                                        <p:attrNameLst>
                                          <p:attrName>ppt_h</p:attrName>
                                        </p:attrNameLst>
                                      </p:cBhvr>
                                      <p:tavLst>
                                        <p:tav tm="0">
                                          <p:val>
                                            <p:strVal val="ppt_h"/>
                                          </p:val>
                                        </p:tav>
                                        <p:tav tm="100000">
                                          <p:val>
                                            <p:fltVal val="0"/>
                                          </p:val>
                                        </p:tav>
                                      </p:tavLst>
                                    </p:anim>
                                    <p:animEffect transition="out" filter="fade">
                                      <p:cBhvr>
                                        <p:cTn id="53" dur="2000"/>
                                        <p:tgtEl>
                                          <p:spTgt spid="2"/>
                                        </p:tgtEl>
                                      </p:cBhvr>
                                    </p:animEffect>
                                    <p:set>
                                      <p:cBhvr>
                                        <p:cTn id="54" dur="1" fill="hold">
                                          <p:stCondLst>
                                            <p:cond delay="1999"/>
                                          </p:stCondLst>
                                        </p:cTn>
                                        <p:tgtEl>
                                          <p:spTgt spid="2"/>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000" fill="hold"/>
                                        <p:tgtEl>
                                          <p:spTgt spid="4"/>
                                        </p:tgtEl>
                                        <p:attrNameLst>
                                          <p:attrName>ppt_w</p:attrName>
                                        </p:attrNameLst>
                                      </p:cBhvr>
                                      <p:tavLst>
                                        <p:tav tm="0">
                                          <p:val>
                                            <p:fltVal val="0"/>
                                          </p:val>
                                        </p:tav>
                                        <p:tav tm="100000">
                                          <p:val>
                                            <p:strVal val="#ppt_w"/>
                                          </p:val>
                                        </p:tav>
                                      </p:tavLst>
                                    </p:anim>
                                    <p:anim calcmode="lin" valueType="num">
                                      <p:cBhvr>
                                        <p:cTn id="60" dur="2000" fill="hold"/>
                                        <p:tgtEl>
                                          <p:spTgt spid="4"/>
                                        </p:tgtEl>
                                        <p:attrNameLst>
                                          <p:attrName>ppt_h</p:attrName>
                                        </p:attrNameLst>
                                      </p:cBhvr>
                                      <p:tavLst>
                                        <p:tav tm="0">
                                          <p:val>
                                            <p:fltVal val="0"/>
                                          </p:val>
                                        </p:tav>
                                        <p:tav tm="100000">
                                          <p:val>
                                            <p:strVal val="#ppt_h"/>
                                          </p:val>
                                        </p:tav>
                                      </p:tavLst>
                                    </p:anim>
                                    <p:animEffect transition="in" filter="fade">
                                      <p:cBhvr>
                                        <p:cTn id="61" dur="2000"/>
                                        <p:tgtEl>
                                          <p:spTgt spid="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2000" fill="hold"/>
                                        <p:tgtEl>
                                          <p:spTgt spid="3"/>
                                        </p:tgtEl>
                                        <p:attrNameLst>
                                          <p:attrName>ppt_w</p:attrName>
                                        </p:attrNameLst>
                                      </p:cBhvr>
                                      <p:tavLst>
                                        <p:tav tm="0">
                                          <p:val>
                                            <p:fltVal val="0"/>
                                          </p:val>
                                        </p:tav>
                                        <p:tav tm="100000">
                                          <p:val>
                                            <p:strVal val="#ppt_w"/>
                                          </p:val>
                                        </p:tav>
                                      </p:tavLst>
                                    </p:anim>
                                    <p:anim calcmode="lin" valueType="num">
                                      <p:cBhvr>
                                        <p:cTn id="67" dur="2000" fill="hold"/>
                                        <p:tgtEl>
                                          <p:spTgt spid="3"/>
                                        </p:tgtEl>
                                        <p:attrNameLst>
                                          <p:attrName>ppt_h</p:attrName>
                                        </p:attrNameLst>
                                      </p:cBhvr>
                                      <p:tavLst>
                                        <p:tav tm="0">
                                          <p:val>
                                            <p:fltVal val="0"/>
                                          </p:val>
                                        </p:tav>
                                        <p:tav tm="100000">
                                          <p:val>
                                            <p:strVal val="#ppt_h"/>
                                          </p:val>
                                        </p:tav>
                                      </p:tavLst>
                                    </p:anim>
                                    <p:animEffect transition="in" filter="fade">
                                      <p:cBhvr>
                                        <p:cTn id="68" dur="20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2000" fill="hold"/>
                                        <p:tgtEl>
                                          <p:spTgt spid="2"/>
                                        </p:tgtEl>
                                        <p:attrNameLst>
                                          <p:attrName>ppt_w</p:attrName>
                                        </p:attrNameLst>
                                      </p:cBhvr>
                                      <p:tavLst>
                                        <p:tav tm="0">
                                          <p:val>
                                            <p:fltVal val="0"/>
                                          </p:val>
                                        </p:tav>
                                        <p:tav tm="100000">
                                          <p:val>
                                            <p:strVal val="#ppt_w"/>
                                          </p:val>
                                        </p:tav>
                                      </p:tavLst>
                                    </p:anim>
                                    <p:anim calcmode="lin" valueType="num">
                                      <p:cBhvr>
                                        <p:cTn id="74" dur="2000" fill="hold"/>
                                        <p:tgtEl>
                                          <p:spTgt spid="2"/>
                                        </p:tgtEl>
                                        <p:attrNameLst>
                                          <p:attrName>ppt_h</p:attrName>
                                        </p:attrNameLst>
                                      </p:cBhvr>
                                      <p:tavLst>
                                        <p:tav tm="0">
                                          <p:val>
                                            <p:fltVal val="0"/>
                                          </p:val>
                                        </p:tav>
                                        <p:tav tm="100000">
                                          <p:val>
                                            <p:strVal val="#ppt_h"/>
                                          </p:val>
                                        </p:tav>
                                      </p:tavLst>
                                    </p:anim>
                                    <p:animEffect transition="in" filter="fade">
                                      <p:cBhvr>
                                        <p:cTn id="7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p:cNvSpPr>
            <a:spLocks noGrp="1"/>
          </p:cNvSpPr>
          <p:nvPr>
            <p:ph type="title"/>
          </p:nvPr>
        </p:nvSpPr>
        <p:spPr>
          <a:xfrm>
            <a:off x="304800" y="381000"/>
            <a:ext cx="8458200" cy="1143000"/>
          </a:xfrm>
        </p:spPr>
        <p:txBody>
          <a:bodyPr/>
          <a:lstStyle/>
          <a:p>
            <a:r>
              <a:rPr lang="fr-FR">
                <a:ea typeface="ＭＳ Ｐゴシック" charset="-128"/>
                <a:cs typeface="ＭＳ Ｐゴシック" charset="-128"/>
              </a:rPr>
              <a:t>Sanctions complémentaires</a:t>
            </a:r>
          </a:p>
        </p:txBody>
      </p:sp>
      <p:graphicFrame>
        <p:nvGraphicFramePr>
          <p:cNvPr id="7" name="Espace réservé du contenu 6"/>
          <p:cNvGraphicFramePr>
            <a:graphicFrameLocks noGrp="1"/>
          </p:cNvGraphicFramePr>
          <p:nvPr>
            <p:ph idx="1"/>
          </p:nvPr>
        </p:nvGraphicFramePr>
        <p:xfrm>
          <a:off x="533400" y="1981200"/>
          <a:ext cx="8382000" cy="3474720"/>
        </p:xfrm>
        <a:graphic>
          <a:graphicData uri="http://schemas.openxmlformats.org/drawingml/2006/table">
            <a:tbl>
              <a:tblPr firstRow="1" bandRow="1">
                <a:tableStyleId>{0660B408-B3CF-4A94-85FC-2B1E0A45F4A2}</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90600">
                <a:tc>
                  <a:txBody>
                    <a:bodyPr/>
                    <a:lstStyle/>
                    <a:p>
                      <a:r>
                        <a:rPr lang="fr-FR" sz="2400" dirty="0"/>
                        <a:t>CARTON JAUNE</a:t>
                      </a:r>
                    </a:p>
                    <a:p>
                      <a:endParaRPr lang="fr-FR" sz="2400" dirty="0"/>
                    </a:p>
                    <a:p>
                      <a:r>
                        <a:rPr lang="fr-FR" sz="2400" dirty="0"/>
                        <a:t>Exclusion temporaire de 10’</a:t>
                      </a:r>
                    </a:p>
                  </a:txBody>
                  <a:tcPr/>
                </a:tc>
                <a:tc>
                  <a:txBody>
                    <a:bodyPr/>
                    <a:lstStyle/>
                    <a:p>
                      <a:r>
                        <a:rPr lang="fr-FR" sz="2400" dirty="0"/>
                        <a:t>CARTON ROUGE</a:t>
                      </a:r>
                    </a:p>
                    <a:p>
                      <a:endParaRPr lang="fr-FR" sz="2400" dirty="0"/>
                    </a:p>
                    <a:p>
                      <a:r>
                        <a:rPr lang="fr-FR" sz="2400" dirty="0"/>
                        <a:t>Exclusion définitive</a:t>
                      </a:r>
                    </a:p>
                  </a:txBody>
                  <a:tcPr/>
                </a:tc>
                <a:extLst>
                  <a:ext uri="{0D108BD9-81ED-4DB2-BD59-A6C34878D82A}">
                    <a16:rowId xmlns:a16="http://schemas.microsoft.com/office/drawing/2014/main" val="10000"/>
                  </a:ext>
                </a:extLst>
              </a:tr>
              <a:tr h="1981200">
                <a:tc>
                  <a:txBody>
                    <a:bodyPr/>
                    <a:lstStyle/>
                    <a:p>
                      <a:endParaRPr lang="fr-FR" sz="2400" dirty="0"/>
                    </a:p>
                    <a:p>
                      <a:pPr>
                        <a:buFontTx/>
                        <a:buChar char="-"/>
                      </a:pPr>
                      <a:r>
                        <a:rPr lang="fr-FR" sz="2400" dirty="0"/>
                        <a:t>Fautes</a:t>
                      </a:r>
                      <a:r>
                        <a:rPr lang="fr-FR" sz="2400" baseline="0" dirty="0"/>
                        <a:t> techniques répétées de l’équipe</a:t>
                      </a:r>
                    </a:p>
                    <a:p>
                      <a:pPr>
                        <a:buFontTx/>
                        <a:buChar char="-"/>
                      </a:pPr>
                      <a:endParaRPr lang="fr-FR" sz="2400" baseline="0" dirty="0"/>
                    </a:p>
                    <a:p>
                      <a:pPr>
                        <a:buFontTx/>
                        <a:buChar char="-"/>
                      </a:pPr>
                      <a:r>
                        <a:rPr lang="fr-FR" sz="2400" baseline="0" dirty="0"/>
                        <a:t>Violences ou gestes dangereux</a:t>
                      </a:r>
                      <a:endParaRPr lang="fr-FR" sz="2400" dirty="0"/>
                    </a:p>
                  </a:txBody>
                  <a:tcPr/>
                </a:tc>
                <a:tc>
                  <a:txBody>
                    <a:bodyPr/>
                    <a:lstStyle/>
                    <a:p>
                      <a:endParaRPr lang="fr-FR" sz="2400" dirty="0"/>
                    </a:p>
                    <a:p>
                      <a:pPr>
                        <a:buFontTx/>
                        <a:buChar char="-"/>
                      </a:pPr>
                      <a:r>
                        <a:rPr lang="fr-FR" sz="2400" dirty="0"/>
                        <a:t>Au deuxième carton jaune</a:t>
                      </a:r>
                    </a:p>
                    <a:p>
                      <a:pPr>
                        <a:buFontTx/>
                        <a:buChar char="-"/>
                      </a:pPr>
                      <a:endParaRPr lang="fr-FR" sz="2400" dirty="0"/>
                    </a:p>
                    <a:p>
                      <a:pPr>
                        <a:buFontTx/>
                        <a:buChar char="-"/>
                      </a:pPr>
                      <a:endParaRPr lang="fr-FR" sz="2400" dirty="0"/>
                    </a:p>
                    <a:p>
                      <a:pPr>
                        <a:buFontTx/>
                        <a:buChar char="-"/>
                      </a:pPr>
                      <a:r>
                        <a:rPr lang="fr-FR" sz="2400" dirty="0"/>
                        <a:t>Violences ou geste</a:t>
                      </a:r>
                      <a:r>
                        <a:rPr lang="fr-FR" sz="2400" baseline="0" dirty="0"/>
                        <a:t> dangereux très grave</a:t>
                      </a:r>
                      <a:endParaRPr lang="fr-FR" sz="2400" dirty="0"/>
                    </a:p>
                  </a:txBody>
                  <a:tcPr/>
                </a:tc>
                <a:extLst>
                  <a:ext uri="{0D108BD9-81ED-4DB2-BD59-A6C34878D82A}">
                    <a16:rowId xmlns:a16="http://schemas.microsoft.com/office/drawing/2014/main" val="10001"/>
                  </a:ext>
                </a:extLst>
              </a:tr>
            </a:tbl>
          </a:graphicData>
        </a:graphic>
      </p:graphicFrame>
      <p:sp>
        <p:nvSpPr>
          <p:cNvPr id="4" name="Espace réservé de la date 3"/>
          <p:cNvSpPr>
            <a:spLocks noGrp="1"/>
          </p:cNvSpPr>
          <p:nvPr>
            <p:ph type="dt" sz="quarter" idx="10"/>
          </p:nvPr>
        </p:nvSpPr>
        <p:spPr/>
        <p:txBody>
          <a:bodyPr/>
          <a:lstStyle/>
          <a:p>
            <a:pPr>
              <a:defRPr/>
            </a:pPr>
            <a:fld id="{00FD5889-1B7B-1942-A9D7-C2AF9E98DD7A}" type="datetime1">
              <a:rPr lang="fr-FR" smtClean="0"/>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2B354483-BBC2-D343-A3D7-29D501572B90}" type="slidenum">
              <a:rPr lang="fr-FR" smtClean="0"/>
              <a:pPr>
                <a:defRPr/>
              </a:pPr>
              <a:t>30</a:t>
            </a:fld>
            <a:endParaRPr lang="fr-FR"/>
          </a:p>
        </p:txBody>
      </p:sp>
      <p:sp>
        <p:nvSpPr>
          <p:cNvPr id="8" name="Espace réservé du pied de page 4"/>
          <p:cNvSpPr>
            <a:spLocks noGrp="1"/>
          </p:cNvSpPr>
          <p:nvPr>
            <p:ph type="ftr" sz="quarter" idx="11"/>
          </p:nvPr>
        </p:nvSpPr>
        <p:spPr>
          <a:xfrm>
            <a:off x="3124200" y="630932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a:xfrm>
            <a:off x="381000" y="0"/>
            <a:ext cx="8534400" cy="914400"/>
          </a:xfrm>
        </p:spPr>
        <p:txBody>
          <a:bodyPr/>
          <a:lstStyle/>
          <a:p>
            <a:pPr marL="342900" indent="-342900">
              <a:defRPr/>
            </a:pPr>
            <a:r>
              <a:rPr lang="fr-FR" sz="2400" dirty="0">
                <a:effectLst>
                  <a:outerShdw blurRad="38100" dist="38100" dir="2700000" algn="tl">
                    <a:srgbClr val="DDDDDD"/>
                  </a:outerShdw>
                </a:effectLst>
                <a:latin typeface="Comic Sans MS" charset="0"/>
              </a:rPr>
              <a:t>MODELISATION DU JEU. </a:t>
            </a:r>
            <a:br>
              <a:rPr lang="fr-FR" sz="2400" dirty="0">
                <a:effectLst>
                  <a:outerShdw blurRad="38100" dist="38100" dir="2700000" algn="tl">
                    <a:srgbClr val="DDDDDD"/>
                  </a:outerShdw>
                </a:effectLst>
                <a:latin typeface="Comic Sans MS" charset="0"/>
              </a:rPr>
            </a:br>
            <a:r>
              <a:rPr lang="fr-FR" sz="2400" dirty="0">
                <a:latin typeface="Comic Sans MS" charset="0"/>
              </a:rPr>
              <a:t>Les phases de jeu. </a:t>
            </a:r>
            <a:r>
              <a:rPr lang="en-US" sz="2400" dirty="0">
                <a:effectLst>
                  <a:outerShdw blurRad="38100" dist="38100" dir="2700000" algn="tl">
                    <a:srgbClr val="DDDDDD"/>
                  </a:outerShdw>
                </a:effectLst>
                <a:latin typeface="Comic Sans MS" charset="0"/>
              </a:rPr>
              <a:t>(</a:t>
            </a:r>
            <a:r>
              <a:rPr lang="en-US" sz="2400" dirty="0" err="1">
                <a:effectLst>
                  <a:outerShdw blurRad="38100" dist="38100" dir="2700000" algn="tl">
                    <a:srgbClr val="DDDDDD"/>
                  </a:outerShdw>
                </a:effectLst>
                <a:latin typeface="Comic Sans MS" charset="0"/>
              </a:rPr>
              <a:t>Deleplace</a:t>
            </a:r>
            <a:r>
              <a:rPr lang="en-US" sz="2400" dirty="0">
                <a:effectLst>
                  <a:outerShdw blurRad="38100" dist="38100" dir="2700000" algn="tl">
                    <a:srgbClr val="DDDDDD"/>
                  </a:outerShdw>
                </a:effectLst>
                <a:latin typeface="Comic Sans MS" charset="0"/>
              </a:rPr>
              <a:t>, 1979)</a:t>
            </a:r>
          </a:p>
        </p:txBody>
      </p:sp>
      <p:graphicFrame>
        <p:nvGraphicFramePr>
          <p:cNvPr id="7" name="Espace réservé du tableau 6"/>
          <p:cNvGraphicFramePr>
            <a:graphicFrameLocks noGrp="1"/>
          </p:cNvGraphicFramePr>
          <p:nvPr>
            <p:ph type="tbl" idx="1"/>
          </p:nvPr>
        </p:nvGraphicFramePr>
        <p:xfrm>
          <a:off x="304800" y="117475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quarter" idx="10"/>
          </p:nvPr>
        </p:nvSpPr>
        <p:spPr/>
        <p:txBody>
          <a:bodyPr/>
          <a:lstStyle/>
          <a:p>
            <a:pPr>
              <a:defRPr/>
            </a:pPr>
            <a:fld id="{F7D8AA35-AA37-734B-AB82-93D1FF6DA9C0}" type="datetime1">
              <a:rPr lang="fr-FR" smtClean="0"/>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2C24693D-D4BD-F249-923C-78915FD4F6EB}" type="slidenum">
              <a:rPr lang="fr-FR" smtClean="0"/>
              <a:pPr>
                <a:defRPr/>
              </a:pPr>
              <a:t>4</a:t>
            </a:fld>
            <a:endParaRPr lang="fr-FR"/>
          </a:p>
        </p:txBody>
      </p:sp>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7"/>
          <a:stretch>
            <a:fillRect/>
          </a:stretch>
        </p:blipFill>
        <p:spPr>
          <a:xfrm>
            <a:off x="7380312" y="1"/>
            <a:ext cx="1736422" cy="1484783"/>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7CC61F7D-6D63-664D-A878-199E2751DB5B}"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AFCEE853-2DA3-9A41-A9AD-4547C11F65C0}" type="slidenum">
              <a:rPr lang="fr-FR" smtClean="0"/>
              <a:pPr>
                <a:defRPr/>
              </a:pPr>
              <a:t>5</a:t>
            </a:fld>
            <a:endParaRPr lang="fr-FR"/>
          </a:p>
        </p:txBody>
      </p:sp>
      <p:sp>
        <p:nvSpPr>
          <p:cNvPr id="64517" name="Rectangle 2"/>
          <p:cNvSpPr>
            <a:spLocks noGrp="1" noChangeArrowheads="1"/>
          </p:cNvSpPr>
          <p:nvPr>
            <p:ph type="title"/>
          </p:nvPr>
        </p:nvSpPr>
        <p:spPr>
          <a:xfrm>
            <a:off x="304800" y="0"/>
            <a:ext cx="7010400" cy="1143000"/>
          </a:xfrm>
        </p:spPr>
        <p:txBody>
          <a:bodyPr/>
          <a:lstStyle/>
          <a:p>
            <a:pPr eaLnBrk="1" hangingPunct="1"/>
            <a:r>
              <a:rPr lang="fr-FR">
                <a:ea typeface="ＭＳ Ｐゴシック" charset="-128"/>
                <a:cs typeface="ＭＳ Ｐゴシック" charset="-128"/>
              </a:rPr>
              <a:t>Phase de jeu de mouvement</a:t>
            </a:r>
          </a:p>
        </p:txBody>
      </p:sp>
      <p:sp>
        <p:nvSpPr>
          <p:cNvPr id="64518" name="Rectangle 3"/>
          <p:cNvSpPr>
            <a:spLocks noGrp="1" noChangeArrowheads="1"/>
          </p:cNvSpPr>
          <p:nvPr>
            <p:ph type="body" idx="1"/>
          </p:nvPr>
        </p:nvSpPr>
        <p:spPr>
          <a:xfrm>
            <a:off x="533400" y="1219200"/>
            <a:ext cx="8229600" cy="4800600"/>
          </a:xfrm>
        </p:spPr>
        <p:txBody>
          <a:bodyPr/>
          <a:lstStyle/>
          <a:p>
            <a:pPr eaLnBrk="1" hangingPunct="1">
              <a:lnSpc>
                <a:spcPct val="90000"/>
              </a:lnSpc>
              <a:buFont typeface="Wingdings" charset="2"/>
              <a:buChar char="Ø"/>
            </a:pPr>
            <a:r>
              <a:rPr lang="fr-FR" dirty="0">
                <a:ea typeface="ＭＳ Ｐゴシック" charset="-128"/>
                <a:cs typeface="ＭＳ Ｐゴシック" charset="-128"/>
              </a:rPr>
              <a:t>Définition </a:t>
            </a:r>
          </a:p>
          <a:p>
            <a:pPr eaLnBrk="1" hangingPunct="1">
              <a:lnSpc>
                <a:spcPct val="90000"/>
              </a:lnSpc>
              <a:buFont typeface="Wingdings" charset="2"/>
              <a:buNone/>
            </a:pPr>
            <a:r>
              <a:rPr lang="fr-FR" dirty="0">
                <a:ea typeface="ＭＳ Ｐゴシック" charset="-128"/>
                <a:cs typeface="ＭＳ Ｐゴシック" charset="-128"/>
              </a:rPr>
              <a:t>   </a:t>
            </a:r>
            <a:r>
              <a:rPr lang="fr-FR" b="1" dirty="0">
                <a:ea typeface="ＭＳ Ｐゴシック" charset="-128"/>
                <a:cs typeface="ＭＳ Ｐゴシック" charset="-128"/>
              </a:rPr>
              <a:t>C’est la phase mère du jeu. </a:t>
            </a:r>
            <a:r>
              <a:rPr lang="fr-FR" dirty="0">
                <a:ea typeface="ＭＳ Ｐゴシック" charset="-128"/>
                <a:cs typeface="ＭＳ Ｐゴシック" charset="-128"/>
              </a:rPr>
              <a:t>Jeu de rôle prioritaire/ polyvalence des joueurs</a:t>
            </a:r>
          </a:p>
          <a:p>
            <a:pPr eaLnBrk="1" hangingPunct="1">
              <a:lnSpc>
                <a:spcPct val="90000"/>
              </a:lnSpc>
              <a:buFont typeface="Wingdings" charset="2"/>
              <a:buNone/>
            </a:pPr>
            <a:r>
              <a:rPr lang="fr-FR" dirty="0">
                <a:ea typeface="ＭＳ Ｐゴシック" charset="-128"/>
                <a:cs typeface="ＭＳ Ｐゴシック" charset="-128"/>
              </a:rPr>
              <a:t>	Phase de jeu pendant laquelle le ballon et les joueurs sont en mouvement.</a:t>
            </a:r>
          </a:p>
          <a:p>
            <a:pPr eaLnBrk="1" hangingPunct="1">
              <a:lnSpc>
                <a:spcPct val="90000"/>
              </a:lnSpc>
              <a:buFont typeface="Wingdings" charset="2"/>
              <a:buNone/>
            </a:pPr>
            <a:r>
              <a:rPr lang="fr-FR" dirty="0">
                <a:ea typeface="ＭＳ Ｐゴシック" charset="-128"/>
                <a:cs typeface="ＭＳ Ｐゴシック" charset="-128"/>
              </a:rPr>
              <a:t>	Seuls les Utilisateurs peuvent être hors-jeu s’ils se trouvent devant le ballon.( LHJ=     )</a:t>
            </a:r>
          </a:p>
          <a:p>
            <a:pPr eaLnBrk="1" hangingPunct="1">
              <a:lnSpc>
                <a:spcPct val="90000"/>
              </a:lnSpc>
              <a:buFont typeface="Wingdings" charset="2"/>
              <a:buChar char="Ø"/>
            </a:pPr>
            <a:r>
              <a:rPr lang="fr-FR" dirty="0">
                <a:ea typeface="ＭＳ Ｐゴシック" charset="-128"/>
                <a:cs typeface="ＭＳ Ｐゴシック" charset="-128"/>
              </a:rPr>
              <a:t>Repères</a:t>
            </a:r>
          </a:p>
          <a:p>
            <a:pPr eaLnBrk="1" hangingPunct="1">
              <a:lnSpc>
                <a:spcPct val="90000"/>
              </a:lnSpc>
              <a:buFont typeface="Wingdings" charset="2"/>
              <a:buNone/>
            </a:pPr>
            <a:r>
              <a:rPr lang="fr-FR" dirty="0">
                <a:ea typeface="ＭＳ Ｐゴシック" charset="-128"/>
                <a:cs typeface="ＭＳ Ｐゴシック" charset="-128"/>
              </a:rPr>
              <a:t>	Une phase de mouvement prend fin sur une phase de fixation (regroupement) ou sur un coup de sifflet de l’arbitre (faute ou marque) ou sur une touche.</a:t>
            </a:r>
          </a:p>
          <a:p>
            <a:pPr eaLnBrk="1" hangingPunct="1">
              <a:lnSpc>
                <a:spcPct val="90000"/>
              </a:lnSpc>
              <a:buFont typeface="Wingdings" charset="2"/>
              <a:buNone/>
            </a:pPr>
            <a:r>
              <a:rPr lang="fr-FR" sz="2400" dirty="0">
                <a:ea typeface="ＭＳ Ｐゴシック" charset="-128"/>
                <a:cs typeface="ＭＳ Ｐゴシック" charset="-128"/>
              </a:rPr>
              <a:t>	</a:t>
            </a:r>
          </a:p>
        </p:txBody>
      </p:sp>
      <p:sp>
        <p:nvSpPr>
          <p:cNvPr id="7" name="Ellipse 6"/>
          <p:cNvSpPr/>
          <p:nvPr/>
        </p:nvSpPr>
        <p:spPr>
          <a:xfrm>
            <a:off x="5791200" y="3810000"/>
            <a:ext cx="228600" cy="457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2"/>
          <a:stretch>
            <a:fillRect/>
          </a:stretch>
        </p:blipFill>
        <p:spPr>
          <a:xfrm>
            <a:off x="7315200" y="0"/>
            <a:ext cx="1801534" cy="173049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1059463258"/>
              </p:ext>
            </p:extLst>
          </p:nvPr>
        </p:nvGraphicFramePr>
        <p:xfrm>
          <a:off x="304800" y="836712"/>
          <a:ext cx="8011616" cy="525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quarter" idx="10"/>
          </p:nvPr>
        </p:nvSpPr>
        <p:spPr/>
        <p:txBody>
          <a:bodyPr/>
          <a:lstStyle/>
          <a:p>
            <a:pPr>
              <a:defRPr/>
            </a:pPr>
            <a:fld id="{0AA8775C-9899-7A4F-9348-338647C2DA35}" type="datetime1">
              <a:rPr lang="fr-FR" smtClean="0"/>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BA8D6EC4-369D-6A43-9700-B117EA408208}" type="slidenum">
              <a:rPr lang="fr-FR" smtClean="0"/>
              <a:pPr>
                <a:defRPr/>
              </a:pPr>
              <a:t>6</a:t>
            </a:fld>
            <a:endParaRPr lang="fr-FR"/>
          </a:p>
        </p:txBody>
      </p:sp>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7"/>
          <a:stretch>
            <a:fillRect/>
          </a:stretch>
        </p:blipFill>
        <p:spPr>
          <a:xfrm>
            <a:off x="7668344" y="0"/>
            <a:ext cx="1448390" cy="139127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10DA3B27-B41E-F043-9E48-22B73196E309}"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E8921305-447E-3148-BC11-5051353FF9CF}" type="slidenum">
              <a:rPr lang="fr-FR" smtClean="0"/>
              <a:pPr>
                <a:defRPr/>
              </a:pPr>
              <a:t>7</a:t>
            </a:fld>
            <a:endParaRPr lang="fr-FR"/>
          </a:p>
        </p:txBody>
      </p:sp>
      <p:sp>
        <p:nvSpPr>
          <p:cNvPr id="67589" name="Rectangle 2"/>
          <p:cNvSpPr>
            <a:spLocks noGrp="1" noChangeArrowheads="1"/>
          </p:cNvSpPr>
          <p:nvPr>
            <p:ph type="title"/>
          </p:nvPr>
        </p:nvSpPr>
        <p:spPr>
          <a:xfrm>
            <a:off x="0" y="0"/>
            <a:ext cx="7315200" cy="1143000"/>
          </a:xfrm>
        </p:spPr>
        <p:txBody>
          <a:bodyPr/>
          <a:lstStyle/>
          <a:p>
            <a:pPr eaLnBrk="1" hangingPunct="1"/>
            <a:r>
              <a:rPr lang="fr-FR" sz="4400">
                <a:ea typeface="ＭＳ Ｐゴシック" charset="-128"/>
                <a:cs typeface="ＭＳ Ｐゴシック" charset="-128"/>
              </a:rPr>
              <a:t>PHASE DE FIXATION</a:t>
            </a:r>
          </a:p>
        </p:txBody>
      </p:sp>
      <p:sp>
        <p:nvSpPr>
          <p:cNvPr id="67590" name="Rectangle 3"/>
          <p:cNvSpPr>
            <a:spLocks noGrp="1" noChangeArrowheads="1"/>
          </p:cNvSpPr>
          <p:nvPr>
            <p:ph type="body" idx="1"/>
          </p:nvPr>
        </p:nvSpPr>
        <p:spPr>
          <a:xfrm>
            <a:off x="228600" y="990600"/>
            <a:ext cx="8610600" cy="4953000"/>
          </a:xfrm>
        </p:spPr>
        <p:txBody>
          <a:bodyPr/>
          <a:lstStyle/>
          <a:p>
            <a:pPr eaLnBrk="1" hangingPunct="1">
              <a:lnSpc>
                <a:spcPct val="90000"/>
              </a:lnSpc>
              <a:buFont typeface="Wingdings" charset="2"/>
              <a:buChar char="Ø"/>
            </a:pPr>
            <a:r>
              <a:rPr lang="fr-FR" dirty="0">
                <a:ea typeface="ＭＳ Ｐゴシック" charset="-128"/>
                <a:cs typeface="ＭＳ Ｐゴシック" charset="-128"/>
              </a:rPr>
              <a:t>Définition</a:t>
            </a:r>
          </a:p>
          <a:p>
            <a:pPr eaLnBrk="1" hangingPunct="1">
              <a:lnSpc>
                <a:spcPct val="90000"/>
              </a:lnSpc>
              <a:buFont typeface="Wingdings" charset="2"/>
              <a:buNone/>
            </a:pPr>
            <a:r>
              <a:rPr lang="fr-FR" dirty="0">
                <a:ea typeface="ＭＳ Ｐゴシック" charset="-128"/>
                <a:cs typeface="ＭＳ Ｐゴシック" charset="-128"/>
              </a:rPr>
              <a:t>	Le plus souvent liée à une interruption du jeu de mouvement due à un blocage ou un plaquage.</a:t>
            </a:r>
          </a:p>
          <a:p>
            <a:pPr eaLnBrk="1" hangingPunct="1">
              <a:lnSpc>
                <a:spcPct val="90000"/>
              </a:lnSpc>
              <a:buFont typeface="Wingdings" charset="2"/>
              <a:buNone/>
            </a:pPr>
            <a:r>
              <a:rPr lang="fr-FR" dirty="0">
                <a:ea typeface="ＭＳ Ｐゴシック" charset="-128"/>
                <a:cs typeface="ＭＳ Ｐゴシック" charset="-128"/>
              </a:rPr>
              <a:t>	Phase de jeu pendant laquelle le ballon est arrêté (quasi) et les joueurs en mouvement.</a:t>
            </a:r>
          </a:p>
          <a:p>
            <a:pPr eaLnBrk="1" hangingPunct="1">
              <a:lnSpc>
                <a:spcPct val="90000"/>
              </a:lnSpc>
              <a:buFont typeface="Wingdings" charset="2"/>
              <a:buChar char="Ø"/>
            </a:pPr>
            <a:r>
              <a:rPr lang="fr-FR" dirty="0">
                <a:ea typeface="ＭＳ Ｐゴシック" charset="-128"/>
                <a:cs typeface="ＭＳ Ｐゴシック" charset="-128"/>
              </a:rPr>
              <a:t>Maul : mêlée ouverte.</a:t>
            </a:r>
          </a:p>
          <a:p>
            <a:pPr eaLnBrk="1" hangingPunct="1">
              <a:lnSpc>
                <a:spcPct val="90000"/>
              </a:lnSpc>
              <a:buFont typeface="Wingdings" charset="2"/>
              <a:buNone/>
            </a:pPr>
            <a:r>
              <a:rPr lang="fr-FR" dirty="0">
                <a:ea typeface="ＭＳ Ｐゴシック" charset="-128"/>
                <a:cs typeface="ＭＳ Ｐゴシック" charset="-128"/>
              </a:rPr>
              <a:t>	Regroupement de joueurs ballon porté. Debout. A partir de 2 Utilisateurs  contre 1 Opposant.</a:t>
            </a:r>
          </a:p>
          <a:p>
            <a:pPr eaLnBrk="1" hangingPunct="1">
              <a:lnSpc>
                <a:spcPct val="90000"/>
              </a:lnSpc>
              <a:buFont typeface="Wingdings" charset="2"/>
              <a:buChar char="Ø"/>
            </a:pPr>
            <a:r>
              <a:rPr lang="fr-FR" dirty="0" err="1">
                <a:ea typeface="ＭＳ Ｐゴシック" charset="-128"/>
                <a:cs typeface="ＭＳ Ｐゴシック" charset="-128"/>
              </a:rPr>
              <a:t>Ruck</a:t>
            </a:r>
            <a:r>
              <a:rPr lang="fr-FR" dirty="0">
                <a:ea typeface="ＭＳ Ｐゴシック" charset="-128"/>
                <a:cs typeface="ＭＳ Ｐゴシック" charset="-128"/>
              </a:rPr>
              <a:t> : mêlée spontanée.</a:t>
            </a:r>
          </a:p>
          <a:p>
            <a:pPr eaLnBrk="1" hangingPunct="1">
              <a:lnSpc>
                <a:spcPct val="90000"/>
              </a:lnSpc>
              <a:buFont typeface="Wingdings" charset="2"/>
              <a:buNone/>
            </a:pPr>
            <a:r>
              <a:rPr lang="fr-FR" dirty="0">
                <a:ea typeface="ＭＳ Ｐゴシック" charset="-128"/>
                <a:cs typeface="ＭＳ Ｐゴシック" charset="-128"/>
              </a:rPr>
              <a:t>	Regroupement de joueurs ballon au sol. A partir de </a:t>
            </a:r>
            <a:r>
              <a:rPr lang="fr-FR" dirty="0" smtClean="0">
                <a:ea typeface="ＭＳ Ｐゴシック" charset="-128"/>
                <a:cs typeface="ＭＳ Ｐゴシック" charset="-128"/>
              </a:rPr>
              <a:t>1 soutien offensif sur zone.</a:t>
            </a:r>
            <a:endParaRPr lang="fr-FR" dirty="0">
              <a:ea typeface="ＭＳ Ｐゴシック" charset="-128"/>
              <a:cs typeface="ＭＳ Ｐゴシック" charset="-128"/>
            </a:endParaRPr>
          </a:p>
        </p:txBody>
      </p:sp>
      <p:sp>
        <p:nvSpPr>
          <p:cNvPr id="7"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8" name="Image 7"/>
          <p:cNvPicPr>
            <a:picLocks noChangeAspect="1"/>
          </p:cNvPicPr>
          <p:nvPr/>
        </p:nvPicPr>
        <p:blipFill>
          <a:blip r:embed="rId2"/>
          <a:stretch>
            <a:fillRect/>
          </a:stretch>
        </p:blipFill>
        <p:spPr>
          <a:xfrm>
            <a:off x="7524328" y="1"/>
            <a:ext cx="1592406" cy="1529612"/>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0444D5E-E371-D74F-90A0-34697CF5B6C4}" type="datetime1">
              <a:rPr lang="fr-FR"/>
              <a:pPr>
                <a:defRPr/>
              </a:pPr>
              <a:t>18/09/2022</a:t>
            </a:fld>
            <a:endParaRPr lang="fr-FR"/>
          </a:p>
        </p:txBody>
      </p:sp>
      <p:sp>
        <p:nvSpPr>
          <p:cNvPr id="6" name="Espace réservé du numéro de diapositive 5"/>
          <p:cNvSpPr>
            <a:spLocks noGrp="1"/>
          </p:cNvSpPr>
          <p:nvPr>
            <p:ph type="sldNum" sz="quarter" idx="12"/>
          </p:nvPr>
        </p:nvSpPr>
        <p:spPr/>
        <p:txBody>
          <a:bodyPr/>
          <a:lstStyle/>
          <a:p>
            <a:pPr>
              <a:defRPr/>
            </a:pPr>
            <a:fld id="{B735E957-8CFA-6F47-B8EF-A1C436689A4B}" type="slidenum">
              <a:rPr lang="fr-FR" smtClean="0"/>
              <a:pPr>
                <a:defRPr/>
              </a:pPr>
              <a:t>8</a:t>
            </a:fld>
            <a:endParaRPr lang="fr-FR"/>
          </a:p>
        </p:txBody>
      </p:sp>
      <p:sp>
        <p:nvSpPr>
          <p:cNvPr id="68613" name="Rectangle 2"/>
          <p:cNvSpPr>
            <a:spLocks noGrp="1" noChangeArrowheads="1"/>
          </p:cNvSpPr>
          <p:nvPr>
            <p:ph type="title"/>
          </p:nvPr>
        </p:nvSpPr>
        <p:spPr>
          <a:xfrm>
            <a:off x="0" y="0"/>
            <a:ext cx="6096000" cy="1143000"/>
          </a:xfrm>
        </p:spPr>
        <p:txBody>
          <a:bodyPr/>
          <a:lstStyle/>
          <a:p>
            <a:pPr eaLnBrk="1" hangingPunct="1"/>
            <a:r>
              <a:rPr lang="fr-FR">
                <a:ea typeface="ＭＳ Ｐゴシック" charset="-128"/>
                <a:cs typeface="ＭＳ Ｐゴシック" charset="-128"/>
              </a:rPr>
              <a:t>LE MAUL…Exemple</a:t>
            </a:r>
          </a:p>
        </p:txBody>
      </p:sp>
      <p:sp>
        <p:nvSpPr>
          <p:cNvPr id="68614" name="Rectangle 3"/>
          <p:cNvSpPr>
            <a:spLocks noGrp="1" noChangeArrowheads="1"/>
          </p:cNvSpPr>
          <p:nvPr>
            <p:ph type="body" idx="1"/>
          </p:nvPr>
        </p:nvSpPr>
        <p:spPr>
          <a:xfrm>
            <a:off x="304800" y="914400"/>
            <a:ext cx="8458200" cy="5105400"/>
          </a:xfrm>
        </p:spPr>
        <p:txBody>
          <a:bodyPr/>
          <a:lstStyle/>
          <a:p>
            <a:pPr eaLnBrk="1" hangingPunct="1">
              <a:buFont typeface="Wingdings" charset="2"/>
              <a:buNone/>
            </a:pPr>
            <a:r>
              <a:rPr lang="fr-FR">
                <a:ea typeface="ＭＳ Ｐゴシック" charset="-128"/>
                <a:cs typeface="ＭＳ Ｐゴシック" charset="-128"/>
              </a:rPr>
              <a:t>Joueurs bien liés entre eux et ballon « au fond »…</a:t>
            </a:r>
          </a:p>
        </p:txBody>
      </p:sp>
      <p:pic>
        <p:nvPicPr>
          <p:cNvPr id="68615" name="Image 6" descr="Maul.jpg"/>
          <p:cNvPicPr>
            <a:picLocks noChangeAspect="1"/>
          </p:cNvPicPr>
          <p:nvPr/>
        </p:nvPicPr>
        <p:blipFill>
          <a:blip r:embed="rId2"/>
          <a:srcRect/>
          <a:stretch>
            <a:fillRect/>
          </a:stretch>
        </p:blipFill>
        <p:spPr bwMode="auto">
          <a:xfrm>
            <a:off x="533400" y="1905000"/>
            <a:ext cx="7924800" cy="4038600"/>
          </a:xfrm>
          <a:prstGeom prst="rect">
            <a:avLst/>
          </a:prstGeom>
          <a:noFill/>
          <a:ln w="9525">
            <a:noFill/>
            <a:miter lim="800000"/>
            <a:headEnd/>
            <a:tailEnd/>
          </a:ln>
        </p:spPr>
      </p:pic>
      <p:sp>
        <p:nvSpPr>
          <p:cNvPr id="8" name="Espace réservé du pied de page 4"/>
          <p:cNvSpPr>
            <a:spLocks noGrp="1"/>
          </p:cNvSpPr>
          <p:nvPr>
            <p:ph type="ftr" sz="quarter" idx="11"/>
          </p:nvPr>
        </p:nvSpPr>
        <p:spPr>
          <a:xfrm>
            <a:off x="3124200" y="6356350"/>
            <a:ext cx="2895600" cy="365125"/>
          </a:xfrm>
        </p:spPr>
        <p:txBody>
          <a:bodyPr/>
          <a:lstStyle/>
          <a:p>
            <a:pPr>
              <a:defRPr/>
            </a:pPr>
            <a:r>
              <a:rPr lang="fr-FR" dirty="0" err="1"/>
              <a:t>Doc.rugby</a:t>
            </a:r>
            <a:r>
              <a:rPr lang="fr-FR" dirty="0"/>
              <a:t> </a:t>
            </a:r>
            <a:r>
              <a:rPr lang="fr-FR" dirty="0" err="1"/>
              <a:t>B.Borreil</a:t>
            </a:r>
            <a:r>
              <a:rPr lang="fr-FR" dirty="0"/>
              <a:t>   UFRSTAPS Paris sud </a:t>
            </a:r>
            <a:r>
              <a:rPr lang="fr-FR" dirty="0" smtClean="0"/>
              <a:t>Orsay, mise à jour I. DURY</a:t>
            </a:r>
            <a:endParaRPr lang="fr-FR" dirty="0"/>
          </a:p>
        </p:txBody>
      </p:sp>
      <p:pic>
        <p:nvPicPr>
          <p:cNvPr id="9" name="Image 8"/>
          <p:cNvPicPr>
            <a:picLocks noChangeAspect="1"/>
          </p:cNvPicPr>
          <p:nvPr/>
        </p:nvPicPr>
        <p:blipFill>
          <a:blip r:embed="rId3"/>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255B7FBC-4048-674D-8AD4-90A74AB9E571}" type="datetime1">
              <a:rPr lang="fr-FR"/>
              <a:pPr>
                <a:defRPr/>
              </a:pPr>
              <a:t>18/09/2022</a:t>
            </a:fld>
            <a:endParaRPr lang="fr-FR"/>
          </a:p>
        </p:txBody>
      </p:sp>
      <p:sp>
        <p:nvSpPr>
          <p:cNvPr id="5" name="Espace réservé du pied de page 4"/>
          <p:cNvSpPr>
            <a:spLocks noGrp="1"/>
          </p:cNvSpPr>
          <p:nvPr>
            <p:ph type="ftr" sz="quarter" idx="11"/>
          </p:nvPr>
        </p:nvSpPr>
        <p:spPr/>
        <p:txBody>
          <a:bodyPr/>
          <a:lstStyle/>
          <a:p>
            <a:pPr>
              <a:defRPr/>
            </a:pPr>
            <a:r>
              <a:rPr lang="fr-FR"/>
              <a:t>Doc.rugby B.Borreil   UFRSTAPS Paris sud Orsay</a:t>
            </a:r>
          </a:p>
        </p:txBody>
      </p:sp>
      <p:sp>
        <p:nvSpPr>
          <p:cNvPr id="6" name="Espace réservé du numéro de diapositive 5"/>
          <p:cNvSpPr>
            <a:spLocks noGrp="1"/>
          </p:cNvSpPr>
          <p:nvPr>
            <p:ph type="sldNum" sz="quarter" idx="12"/>
          </p:nvPr>
        </p:nvSpPr>
        <p:spPr/>
        <p:txBody>
          <a:bodyPr/>
          <a:lstStyle/>
          <a:p>
            <a:pPr>
              <a:defRPr/>
            </a:pPr>
            <a:fld id="{8FEE68AC-F4DC-DB41-8C5A-D5F5A42CE1D3}" type="slidenum">
              <a:rPr lang="fr-FR" smtClean="0"/>
              <a:pPr>
                <a:defRPr/>
              </a:pPr>
              <a:t>9</a:t>
            </a:fld>
            <a:endParaRPr lang="fr-FR"/>
          </a:p>
        </p:txBody>
      </p:sp>
      <p:sp>
        <p:nvSpPr>
          <p:cNvPr id="69637" name="Rectangle 2"/>
          <p:cNvSpPr>
            <a:spLocks noGrp="1" noChangeArrowheads="1"/>
          </p:cNvSpPr>
          <p:nvPr>
            <p:ph type="title"/>
          </p:nvPr>
        </p:nvSpPr>
        <p:spPr>
          <a:xfrm>
            <a:off x="0" y="0"/>
            <a:ext cx="6096000" cy="1143000"/>
          </a:xfrm>
        </p:spPr>
        <p:txBody>
          <a:bodyPr/>
          <a:lstStyle/>
          <a:p>
            <a:pPr eaLnBrk="1" hangingPunct="1"/>
            <a:r>
              <a:rPr lang="fr-FR">
                <a:ea typeface="ＭＳ Ｐゴシック" charset="-128"/>
                <a:cs typeface="ＭＳ Ｐゴシック" charset="-128"/>
              </a:rPr>
              <a:t>LE MAUL</a:t>
            </a:r>
          </a:p>
        </p:txBody>
      </p:sp>
      <p:sp>
        <p:nvSpPr>
          <p:cNvPr id="69638" name="Rectangle 3"/>
          <p:cNvSpPr>
            <a:spLocks noGrp="1" noChangeArrowheads="1"/>
          </p:cNvSpPr>
          <p:nvPr>
            <p:ph type="body" idx="1"/>
          </p:nvPr>
        </p:nvSpPr>
        <p:spPr>
          <a:xfrm>
            <a:off x="304800" y="914400"/>
            <a:ext cx="8610600" cy="5181600"/>
          </a:xfrm>
        </p:spPr>
        <p:txBody>
          <a:bodyPr/>
          <a:lstStyle/>
          <a:p>
            <a:pPr eaLnBrk="1" hangingPunct="1">
              <a:lnSpc>
                <a:spcPct val="90000"/>
              </a:lnSpc>
              <a:buFont typeface="Wingdings" charset="2"/>
              <a:buChar char="Ø"/>
            </a:pPr>
            <a:r>
              <a:rPr lang="fr-FR">
                <a:ea typeface="ＭＳ Ｐゴシック" charset="-128"/>
                <a:cs typeface="ＭＳ Ｐゴシック" charset="-128"/>
              </a:rPr>
              <a:t>Organisation</a:t>
            </a:r>
          </a:p>
          <a:p>
            <a:pPr eaLnBrk="1" hangingPunct="1">
              <a:lnSpc>
                <a:spcPct val="90000"/>
              </a:lnSpc>
              <a:buFont typeface="Wingdings" charset="2"/>
              <a:buNone/>
            </a:pPr>
            <a:r>
              <a:rPr lang="fr-FR">
                <a:ea typeface="ＭＳ Ｐゴシック" charset="-128"/>
                <a:cs typeface="ＭＳ Ｐゴシック" charset="-128"/>
              </a:rPr>
              <a:t>	Percussion+arrachage-étayage ou étayage-arrachage</a:t>
            </a:r>
          </a:p>
          <a:p>
            <a:pPr eaLnBrk="1" hangingPunct="1">
              <a:lnSpc>
                <a:spcPct val="90000"/>
              </a:lnSpc>
              <a:buFont typeface="Wingdings" charset="2"/>
              <a:buChar char="Ø"/>
            </a:pPr>
            <a:r>
              <a:rPr lang="fr-FR">
                <a:ea typeface="ＭＳ Ｐゴシック" charset="-128"/>
                <a:cs typeface="ＭＳ Ｐゴシック" charset="-128"/>
              </a:rPr>
              <a:t>Règlement</a:t>
            </a:r>
          </a:p>
          <a:p>
            <a:pPr eaLnBrk="1" hangingPunct="1">
              <a:lnSpc>
                <a:spcPct val="90000"/>
              </a:lnSpc>
              <a:buFont typeface="Wingdings" charset="2"/>
              <a:buNone/>
            </a:pPr>
            <a:r>
              <a:rPr lang="fr-FR">
                <a:ea typeface="ＭＳ Ｐゴシック" charset="-128"/>
                <a:cs typeface="ＭＳ Ｐゴシック" charset="-128"/>
              </a:rPr>
              <a:t>	Progresser ou sortir la balle sinon mêlée introduction à l’adversaire. Les opposants ne peuvent ni écrouler ni plaquer un joueur du maul; il faut le stopper en poussant. Zone de hors-jeu.</a:t>
            </a:r>
          </a:p>
          <a:p>
            <a:pPr eaLnBrk="1" hangingPunct="1">
              <a:lnSpc>
                <a:spcPct val="90000"/>
              </a:lnSpc>
              <a:buFont typeface="Wingdings" charset="2"/>
              <a:buChar char="Ø"/>
            </a:pPr>
            <a:r>
              <a:rPr lang="fr-FR">
                <a:ea typeface="ＭＳ Ｐゴシック" charset="-128"/>
                <a:cs typeface="ＭＳ Ｐゴシック" charset="-128"/>
              </a:rPr>
              <a:t>Avantages</a:t>
            </a:r>
          </a:p>
          <a:p>
            <a:pPr eaLnBrk="1" hangingPunct="1">
              <a:lnSpc>
                <a:spcPct val="90000"/>
              </a:lnSpc>
              <a:buFont typeface="Wingdings" charset="2"/>
              <a:buNone/>
            </a:pPr>
            <a:r>
              <a:rPr lang="fr-FR">
                <a:ea typeface="ＭＳ Ｐゴシック" charset="-128"/>
                <a:cs typeface="ＭＳ Ｐゴシック" charset="-128"/>
              </a:rPr>
              <a:t>	Progression vers la cible, fixation des adversaires.</a:t>
            </a:r>
          </a:p>
          <a:p>
            <a:pPr eaLnBrk="1" hangingPunct="1">
              <a:lnSpc>
                <a:spcPct val="90000"/>
              </a:lnSpc>
              <a:buFont typeface="Wingdings" charset="2"/>
              <a:buChar char="Ø"/>
            </a:pPr>
            <a:r>
              <a:rPr lang="fr-FR">
                <a:ea typeface="ＭＳ Ｐゴシック" charset="-128"/>
                <a:cs typeface="ＭＳ Ｐゴシック" charset="-128"/>
              </a:rPr>
              <a:t>Inconvénients</a:t>
            </a:r>
          </a:p>
          <a:p>
            <a:pPr eaLnBrk="1" hangingPunct="1">
              <a:lnSpc>
                <a:spcPct val="90000"/>
              </a:lnSpc>
              <a:buFont typeface="Wingdings" charset="2"/>
              <a:buNone/>
            </a:pPr>
            <a:r>
              <a:rPr lang="fr-FR">
                <a:ea typeface="ＭＳ Ｐゴシック" charset="-128"/>
                <a:cs typeface="ＭＳ Ｐゴシック" charset="-128"/>
              </a:rPr>
              <a:t>	Perte de balle si maul improductif.</a:t>
            </a:r>
          </a:p>
        </p:txBody>
      </p:sp>
      <p:pic>
        <p:nvPicPr>
          <p:cNvPr id="7" name="Image 6"/>
          <p:cNvPicPr>
            <a:picLocks noChangeAspect="1"/>
          </p:cNvPicPr>
          <p:nvPr/>
        </p:nvPicPr>
        <p:blipFill>
          <a:blip r:embed="rId2"/>
          <a:stretch>
            <a:fillRect/>
          </a:stretch>
        </p:blipFill>
        <p:spPr>
          <a:xfrm>
            <a:off x="7740352" y="1"/>
            <a:ext cx="1376382" cy="1322106"/>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FRSTAPS_ModelePowerPoin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UFRSTAPS_ModelePowerPoint.pot</Template>
  <TotalTime>1663</TotalTime>
  <Words>2212</Words>
  <Application>Microsoft Office PowerPoint</Application>
  <PresentationFormat>Affichage à l'écran (4:3)</PresentationFormat>
  <Paragraphs>292</Paragraphs>
  <Slides>30</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ＭＳ Ｐゴシック</vt:lpstr>
      <vt:lpstr>Arial</vt:lpstr>
      <vt:lpstr>Calibri</vt:lpstr>
      <vt:lpstr>Comic Sans MS</vt:lpstr>
      <vt:lpstr>Garamond</vt:lpstr>
      <vt:lpstr>Times New Roman</vt:lpstr>
      <vt:lpstr>Verdana</vt:lpstr>
      <vt:lpstr>Wingdings</vt:lpstr>
      <vt:lpstr>UFRSTAPS_ModelePowerPoint</vt:lpstr>
      <vt:lpstr>Théorie rugby 2</vt:lpstr>
      <vt:lpstr>Les phases de jeu</vt:lpstr>
      <vt:lpstr>Présentation PowerPoint</vt:lpstr>
      <vt:lpstr>MODELISATION DU JEU.  Les phases de jeu. (Deleplace, 1979)</vt:lpstr>
      <vt:lpstr>Phase de jeu de mouvement</vt:lpstr>
      <vt:lpstr>Présentation PowerPoint</vt:lpstr>
      <vt:lpstr>PHASE DE FIXATION</vt:lpstr>
      <vt:lpstr>LE MAUL…Exemple</vt:lpstr>
      <vt:lpstr>LE MAUL</vt:lpstr>
      <vt:lpstr>LE RUCK</vt:lpstr>
      <vt:lpstr>Pour intervenir dans un regroupement (Ruck ou Maul)</vt:lpstr>
      <vt:lpstr>Les phases statiques</vt:lpstr>
      <vt:lpstr>Coup d’envoi et de renvoi</vt:lpstr>
      <vt:lpstr>Coup d’envoi </vt:lpstr>
      <vt:lpstr>Coup de renvoi au centre</vt:lpstr>
      <vt:lpstr>Coup de renvoi d’en-but</vt:lpstr>
      <vt:lpstr>Mêlée ordonnée ou fermée</vt:lpstr>
      <vt:lpstr>Règlement de la mêlée</vt:lpstr>
      <vt:lpstr>Présentation PowerPoint</vt:lpstr>
      <vt:lpstr>Mêlée « bleue »</vt:lpstr>
      <vt:lpstr>Une mêlée… des liaisons</vt:lpstr>
      <vt:lpstr>La touche</vt:lpstr>
      <vt:lpstr>Règlement de la touche</vt:lpstr>
      <vt:lpstr>Présentation PowerPoint</vt:lpstr>
      <vt:lpstr>Présentation PowerPoint</vt:lpstr>
      <vt:lpstr>Touches particulières…</vt:lpstr>
      <vt:lpstr>Lutte en  touche </vt:lpstr>
      <vt:lpstr>Grip en  touche </vt:lpstr>
      <vt:lpstr>Pénalité et coup franc</vt:lpstr>
      <vt:lpstr>Sanctions complémentaires</vt:lpstr>
    </vt:vector>
  </TitlesOfParts>
  <Company>louane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Théorie rugby 2</dc:title>
  <dc:creator>bruno borreil</dc:creator>
  <cp:lastModifiedBy>Ivan Dury</cp:lastModifiedBy>
  <cp:revision>21</cp:revision>
  <dcterms:created xsi:type="dcterms:W3CDTF">2015-09-30T14:49:42Z</dcterms:created>
  <dcterms:modified xsi:type="dcterms:W3CDTF">2022-09-18T09:20:42Z</dcterms:modified>
</cp:coreProperties>
</file>