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4"/>
  </p:notesMasterIdLst>
  <p:handoutMasterIdLst>
    <p:handoutMasterId r:id="rId15"/>
  </p:handoutMasterIdLst>
  <p:sldIdLst>
    <p:sldId id="281" r:id="rId5"/>
    <p:sldId id="282" r:id="rId6"/>
    <p:sldId id="286" r:id="rId7"/>
    <p:sldId id="284" r:id="rId8"/>
    <p:sldId id="283" r:id="rId9"/>
    <p:sldId id="287" r:id="rId10"/>
    <p:sldId id="285" r:id="rId11"/>
    <p:sldId id="288" r:id="rId12"/>
    <p:sldId id="289" r:id="rId13"/>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72727" autoAdjust="0"/>
  </p:normalViewPr>
  <p:slideViewPr>
    <p:cSldViewPr snapToGrid="0">
      <p:cViewPr varScale="1">
        <p:scale>
          <a:sx n="60" d="100"/>
          <a:sy n="60" d="100"/>
        </p:scale>
        <p:origin x="1478" y="53"/>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6" d="100"/>
          <a:sy n="86"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818A03F-2903-4988-8A39-B47EED7E0742}" type="datetime1">
              <a:rPr lang="fr-FR" smtClean="0"/>
              <a:t>15/03/2022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FB965AE-3611-4022-8F39-7F4C42BAF2F6}" type="slidenum">
              <a:rPr lang="fr-FR" smtClean="0"/>
              <a:t>‹N°›</a:t>
            </a:fld>
            <a:endParaRPr lang="fr-FR"/>
          </a:p>
        </p:txBody>
      </p:sp>
    </p:spTree>
    <p:extLst>
      <p:ext uri="{BB962C8B-B14F-4D97-AF65-F5344CB8AC3E}">
        <p14:creationId xmlns:p14="http://schemas.microsoft.com/office/powerpoint/2010/main" val="36574886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A26C46C-E78D-4B91-B299-83EBBB0C34B1}" type="datetime1">
              <a:rPr lang="fr-FR" noProof="0" smtClean="0"/>
              <a:t>15/03/2022</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40A0A09-6FA2-432A-878F-290AC51C7288}" type="slidenum">
              <a:rPr lang="fr-FR" noProof="0" smtClean="0"/>
              <a:t>‹N°›</a:t>
            </a:fld>
            <a:endParaRPr lang="fr-FR" noProof="0"/>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E40A0A09-6FA2-432A-878F-290AC51C7288}" type="slidenum">
              <a:rPr lang="fr-FR" smtClean="0"/>
              <a:t>1</a:t>
            </a:fld>
            <a:endParaRPr lang="fr-FR"/>
          </a:p>
        </p:txBody>
      </p:sp>
    </p:spTree>
    <p:extLst>
      <p:ext uri="{BB962C8B-B14F-4D97-AF65-F5344CB8AC3E}">
        <p14:creationId xmlns:p14="http://schemas.microsoft.com/office/powerpoint/2010/main" val="214111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smtClean="0">
                <a:solidFill>
                  <a:schemeClr val="tx1"/>
                </a:solidFill>
                <a:effectLst/>
                <a:latin typeface="+mn-lt"/>
                <a:ea typeface="+mn-ea"/>
                <a:cs typeface="+mn-cs"/>
              </a:rPr>
              <a:t>La carte de contrôle</a:t>
            </a:r>
            <a:r>
              <a:rPr lang="fr-FR" sz="1200" b="0" i="0" kern="1200" dirty="0" smtClean="0">
                <a:solidFill>
                  <a:schemeClr val="tx1"/>
                </a:solidFill>
                <a:effectLst/>
                <a:latin typeface="+mn-lt"/>
                <a:ea typeface="+mn-ea"/>
                <a:cs typeface="+mn-cs"/>
              </a:rPr>
              <a:t> : permet de maîtriser les procédés. Elle permet de déterminer le moment où apparaît une cause assignable entraînant une dérive du processus de fabrication. Ainsi, le processus sera arrêté au bon moment, c’est-à-dire avant qu’il ne produise des pièces non conformes (hors de l’intervalle de tolérance).</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Cet outil permet de suivre l’évolution d’une caractéristique ou d’un paramètre de fabrication au fil d’une production. Pour que la fabrication soit conforme, Celle-ci doit strictement fluctuer entre des limites bien déterminées dites « limites de contrôle» </a:t>
            </a:r>
            <a:r>
              <a:rPr lang="fr-FR" sz="1200" b="1" i="0" kern="1200" dirty="0" smtClean="0">
                <a:solidFill>
                  <a:schemeClr val="tx1"/>
                </a:solidFill>
                <a:effectLst/>
                <a:latin typeface="+mn-lt"/>
                <a:ea typeface="+mn-ea"/>
                <a:cs typeface="+mn-cs"/>
              </a:rPr>
              <a:t>(+/- 3</a:t>
            </a:r>
            <a:r>
              <a:rPr lang="fr-FR" sz="1200" b="0" i="0" kern="1200" dirty="0" smtClean="0">
                <a:solidFill>
                  <a:schemeClr val="tx1"/>
                </a:solidFill>
                <a:effectLst/>
                <a:latin typeface="+mn-lt"/>
                <a:ea typeface="+mn-ea"/>
                <a:cs typeface="+mn-cs"/>
              </a:rPr>
              <a:t> sigma par rapport à la ligne moyenne verte). Le graphe supérieur concerne la moyenne des échantillons et le graphe inférieur l’étendue ou l’écart type de l’échantillon.</a:t>
            </a: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rtl="0"/>
            <a:fld id="{E40A0A09-6FA2-432A-878F-290AC51C7288}" type="slidenum">
              <a:rPr lang="fr-FR" noProof="0" smtClean="0"/>
              <a:t>3</a:t>
            </a:fld>
            <a:endParaRPr lang="fr-FR" noProof="0"/>
          </a:p>
        </p:txBody>
      </p:sp>
    </p:spTree>
    <p:extLst>
      <p:ext uri="{BB962C8B-B14F-4D97-AF65-F5344CB8AC3E}">
        <p14:creationId xmlns:p14="http://schemas.microsoft.com/office/powerpoint/2010/main" val="175726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Les étapes du processus </a:t>
            </a:r>
            <a:r>
              <a:rPr lang="fr-FR" dirty="0" smtClean="0"/>
              <a:t>: </a:t>
            </a:r>
          </a:p>
          <a:p>
            <a:r>
              <a:rPr lang="fr-FR" dirty="0" smtClean="0"/>
              <a:t>Etape 1 : Décider du critère à mesurer « </a:t>
            </a:r>
          </a:p>
          <a:p>
            <a:r>
              <a:rPr lang="fr-FR" dirty="0" smtClean="0"/>
              <a:t>Etape 2 : Collecter les données (voir feuille de relevés) " </a:t>
            </a:r>
          </a:p>
          <a:p>
            <a:r>
              <a:rPr lang="fr-FR" dirty="0" smtClean="0"/>
              <a:t>Etape 3 : Préparer une table des fréquences " </a:t>
            </a:r>
          </a:p>
          <a:p>
            <a:r>
              <a:rPr lang="fr-FR" dirty="0" smtClean="0"/>
              <a:t>Etape 4 : Tracer l'histogramme " </a:t>
            </a:r>
          </a:p>
          <a:p>
            <a:r>
              <a:rPr lang="fr-FR" dirty="0" smtClean="0"/>
              <a:t>Etape 5 : Interpréter l'histogramme</a:t>
            </a:r>
          </a:p>
          <a:p>
            <a:endParaRPr lang="fr-FR" sz="1200" b="1"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La distribution gaussienne standard peut être une distribution gaussienne avec une moyenne de zéro et une variance de 1. La distribution gaussienne de qualité est centrée sur zéro et donc le degré d’écart d’une mesure donnée par rapport à la moyenne est donné par l’écart de qualité. Pour la distribution gaussienne de qualité, 68 % des observations se situent à moins de 1 variance de la moyenne, 95 % à moins de 2 variances de la moyenne et 99,9 % à moins de 3 écarts types de la moyenne. Jusqu’à présent, nous avons utilisé “X” pour désigner la variable d’intérêt (par exemple, X=BMI, X=taille, X=poids). Cependant, lorsque nous utilisons une distribution gaussienne standard, nous utiliserons “Z” pour demander une variable dans le contexte d’une distribution gaussienne typique. Après normalisation, l’IMC=30 dont il a été question à la page précédente est indiqué ci-dessous, se situant à 0,16667 unités au-dessus de la moyenne de 0 sur la distribution gaussienne de qualité sur le propre.</a:t>
            </a:r>
            <a:endParaRPr lang="fr-FR" sz="1200" b="1"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rtl="0"/>
            <a:fld id="{E40A0A09-6FA2-432A-878F-290AC51C7288}" type="slidenum">
              <a:rPr lang="fr-FR" noProof="0" smtClean="0"/>
              <a:t>4</a:t>
            </a:fld>
            <a:endParaRPr lang="fr-FR" noProof="0"/>
          </a:p>
        </p:txBody>
      </p:sp>
    </p:spTree>
    <p:extLst>
      <p:ext uri="{BB962C8B-B14F-4D97-AF65-F5344CB8AC3E}">
        <p14:creationId xmlns:p14="http://schemas.microsoft.com/office/powerpoint/2010/main" val="129369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La feuille de relevés des données constitue une pratique préalable à toute analyse. L’objectif à atteindre doit être clairement défini permettant une collecte de </a:t>
            </a:r>
            <a:r>
              <a:rPr lang="fr-FR" sz="1200" b="0" i="0" kern="1200" dirty="0" err="1" smtClean="0">
                <a:solidFill>
                  <a:schemeClr val="tx1"/>
                </a:solidFill>
                <a:effectLst/>
                <a:latin typeface="+mn-lt"/>
                <a:ea typeface="+mn-ea"/>
                <a:cs typeface="+mn-cs"/>
              </a:rPr>
              <a:t>dnnées</a:t>
            </a:r>
            <a:r>
              <a:rPr lang="fr-FR" sz="1200" b="0" i="0" kern="1200" dirty="0" smtClean="0">
                <a:solidFill>
                  <a:schemeClr val="tx1"/>
                </a:solidFill>
                <a:effectLst/>
                <a:latin typeface="+mn-lt"/>
                <a:ea typeface="+mn-ea"/>
                <a:cs typeface="+mn-cs"/>
              </a:rPr>
              <a:t> qui lui correspondent et qui soient exploitables, analysables.</a:t>
            </a:r>
            <a:endParaRPr lang="fr-FR" dirty="0"/>
          </a:p>
        </p:txBody>
      </p:sp>
      <p:sp>
        <p:nvSpPr>
          <p:cNvPr id="4" name="Espace réservé du numéro de diapositive 3"/>
          <p:cNvSpPr>
            <a:spLocks noGrp="1"/>
          </p:cNvSpPr>
          <p:nvPr>
            <p:ph type="sldNum" sz="quarter" idx="10"/>
          </p:nvPr>
        </p:nvSpPr>
        <p:spPr/>
        <p:txBody>
          <a:bodyPr/>
          <a:lstStyle/>
          <a:p>
            <a:pPr rtl="0"/>
            <a:fld id="{E40A0A09-6FA2-432A-878F-290AC51C7288}" type="slidenum">
              <a:rPr lang="fr-FR" noProof="0" smtClean="0"/>
              <a:t>6</a:t>
            </a:fld>
            <a:endParaRPr lang="fr-FR" noProof="0"/>
          </a:p>
        </p:txBody>
      </p:sp>
    </p:spTree>
    <p:extLst>
      <p:ext uri="{BB962C8B-B14F-4D97-AF65-F5344CB8AC3E}">
        <p14:creationId xmlns:p14="http://schemas.microsoft.com/office/powerpoint/2010/main" val="35034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L’objectif de cet outil est d’analyser la possible relation de cause à effet entre deux variables et de vérifier des hypothèses. Cet outil s’utilise dans un contexte de production où l’on veut connaître la racine d’un problème et améliorer la performance ou comprendre certains phénomènes. Il peut aussi être utilisé dans un contexte d’amélioration de la qualité où l’on veut mesurer l’impact des efforts d’amélioration sur les résultats de production</a:t>
            </a:r>
            <a:endParaRPr lang="fr-FR" dirty="0"/>
          </a:p>
        </p:txBody>
      </p:sp>
      <p:sp>
        <p:nvSpPr>
          <p:cNvPr id="4" name="Espace réservé du numéro de diapositive 3"/>
          <p:cNvSpPr>
            <a:spLocks noGrp="1"/>
          </p:cNvSpPr>
          <p:nvPr>
            <p:ph type="sldNum" sz="quarter" idx="10"/>
          </p:nvPr>
        </p:nvSpPr>
        <p:spPr/>
        <p:txBody>
          <a:bodyPr/>
          <a:lstStyle/>
          <a:p>
            <a:pPr rtl="0"/>
            <a:fld id="{E40A0A09-6FA2-432A-878F-290AC51C7288}" type="slidenum">
              <a:rPr lang="fr-FR" noProof="0" smtClean="0"/>
              <a:t>8</a:t>
            </a:fld>
            <a:endParaRPr lang="fr-FR" noProof="0"/>
          </a:p>
        </p:txBody>
      </p:sp>
    </p:spTree>
    <p:extLst>
      <p:ext uri="{BB962C8B-B14F-4D97-AF65-F5344CB8AC3E}">
        <p14:creationId xmlns:p14="http://schemas.microsoft.com/office/powerpoint/2010/main" val="320419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La </a:t>
            </a:r>
            <a:r>
              <a:rPr lang="fr-FR" sz="1200" b="1" i="0" kern="1200" dirty="0" smtClean="0">
                <a:solidFill>
                  <a:schemeClr val="tx1"/>
                </a:solidFill>
                <a:effectLst/>
                <a:latin typeface="+mn-lt"/>
                <a:ea typeface="+mn-ea"/>
                <a:cs typeface="+mn-cs"/>
              </a:rPr>
              <a:t>Stratification</a:t>
            </a:r>
            <a:r>
              <a:rPr lang="fr-FR" sz="1200" b="0" i="0" kern="1200" dirty="0" smtClean="0">
                <a:solidFill>
                  <a:schemeClr val="tx1"/>
                </a:solidFill>
                <a:effectLst/>
                <a:latin typeface="+mn-lt"/>
                <a:ea typeface="+mn-ea"/>
                <a:cs typeface="+mn-cs"/>
              </a:rPr>
              <a:t> : Il s'agit là d'un outil permettant d'analyser, à partir d'éléments scindées en groupes homogènes, des éléments communs, des mesures ou des caractéristiques lorsque les données globales n'apportent pas d'enseignements significatifs.</a:t>
            </a:r>
            <a:endParaRPr lang="fr-FR" dirty="0"/>
          </a:p>
        </p:txBody>
      </p:sp>
      <p:sp>
        <p:nvSpPr>
          <p:cNvPr id="4" name="Espace réservé du numéro de diapositive 3"/>
          <p:cNvSpPr>
            <a:spLocks noGrp="1"/>
          </p:cNvSpPr>
          <p:nvPr>
            <p:ph type="sldNum" sz="quarter" idx="10"/>
          </p:nvPr>
        </p:nvSpPr>
        <p:spPr/>
        <p:txBody>
          <a:bodyPr/>
          <a:lstStyle/>
          <a:p>
            <a:pPr rtl="0"/>
            <a:fld id="{E40A0A09-6FA2-432A-878F-290AC51C7288}" type="slidenum">
              <a:rPr lang="fr-FR" noProof="0" smtClean="0"/>
              <a:t>9</a:t>
            </a:fld>
            <a:endParaRPr lang="fr-FR" noProof="0"/>
          </a:p>
        </p:txBody>
      </p:sp>
    </p:spTree>
    <p:extLst>
      <p:ext uri="{BB962C8B-B14F-4D97-AF65-F5344CB8AC3E}">
        <p14:creationId xmlns:p14="http://schemas.microsoft.com/office/powerpoint/2010/main" val="1172218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e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re 1"/>
          <p:cNvSpPr>
            <a:spLocks noGrp="1"/>
          </p:cNvSpPr>
          <p:nvPr>
            <p:ph type="ctrTitle"/>
          </p:nvPr>
        </p:nvSpPr>
        <p:spPr>
          <a:xfrm>
            <a:off x="1154955" y="2099733"/>
            <a:ext cx="8825658" cy="2677648"/>
          </a:xfrm>
        </p:spPr>
        <p:txBody>
          <a:bodyPr rtlCol="0" anchor="b"/>
          <a:lstStyle>
            <a:lvl1pPr>
              <a:defRPr sz="5400"/>
            </a:lvl1pPr>
          </a:lstStyle>
          <a:p>
            <a:pPr rtl="0"/>
            <a:r>
              <a:rPr lang="fr-FR" noProof="0" smtClean="0"/>
              <a:t>Modifiez le style du titre</a:t>
            </a:r>
            <a:endParaRPr lang="fr-FR" noProof="0"/>
          </a:p>
        </p:txBody>
      </p:sp>
      <p:sp>
        <p:nvSpPr>
          <p:cNvPr id="3" name="Sous-titre 2"/>
          <p:cNvSpPr>
            <a:spLocks noGrp="1"/>
          </p:cNvSpPr>
          <p:nvPr>
            <p:ph type="subTitle" idx="1"/>
          </p:nvPr>
        </p:nvSpPr>
        <p:spPr bwMode="gray">
          <a:xfrm>
            <a:off x="1154955" y="4777380"/>
            <a:ext cx="8825658" cy="861420"/>
          </a:xfrm>
        </p:spPr>
        <p:txBody>
          <a:bodyPr rtlCol="0"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smtClean="0"/>
              <a:t>Modifier le style des sous-titres du masque</a:t>
            </a:r>
            <a:endParaRPr lang="fr-FR" noProof="0"/>
          </a:p>
        </p:txBody>
      </p:sp>
      <p:sp>
        <p:nvSpPr>
          <p:cNvPr id="4" name="Espace réservé de la date 3"/>
          <p:cNvSpPr>
            <a:spLocks noGrp="1"/>
          </p:cNvSpPr>
          <p:nvPr>
            <p:ph type="dt" sz="half" idx="10"/>
          </p:nvPr>
        </p:nvSpPr>
        <p:spPr bwMode="gray">
          <a:xfrm rot="5400000">
            <a:off x="10158984" y="1792224"/>
            <a:ext cx="990599" cy="304799"/>
          </a:xfrm>
        </p:spPr>
        <p:txBody>
          <a:bodyPr rtlCol="0" anchor="t"/>
          <a:lstStyle>
            <a:lvl1pPr algn="l">
              <a:defRPr b="0" i="0">
                <a:solidFill>
                  <a:schemeClr val="bg1">
                    <a:alpha val="60000"/>
                  </a:schemeClr>
                </a:solidFill>
              </a:defRPr>
            </a:lvl1pPr>
          </a:lstStyle>
          <a:p>
            <a:pPr rtl="0"/>
            <a:fld id="{0BDDD237-C565-44DB-AE8F-052BA9C0C24C}" type="datetime1">
              <a:rPr lang="fr-FR" noProof="0" smtClean="0"/>
              <a:t>15/03/2022</a:t>
            </a:fld>
            <a:endParaRPr lang="fr-FR" noProof="0"/>
          </a:p>
        </p:txBody>
      </p:sp>
      <p:sp>
        <p:nvSpPr>
          <p:cNvPr id="5" name="Espace réservé du pied de page 4"/>
          <p:cNvSpPr>
            <a:spLocks noGrp="1"/>
          </p:cNvSpPr>
          <p:nvPr>
            <p:ph type="ftr" sz="quarter" idx="11"/>
          </p:nvPr>
        </p:nvSpPr>
        <p:spPr bwMode="gray">
          <a:xfrm rot="5400000">
            <a:off x="8951976" y="3227832"/>
            <a:ext cx="3859795" cy="304801"/>
          </a:xfrm>
        </p:spPr>
        <p:txBody>
          <a:bodyPr rtlCol="0"/>
          <a:lstStyle>
            <a:lvl1pPr>
              <a:defRPr b="0" i="0">
                <a:solidFill>
                  <a:schemeClr val="bg1">
                    <a:alpha val="60000"/>
                  </a:schemeClr>
                </a:solidFill>
              </a:defRPr>
            </a:lvl1pPr>
          </a:lstStyle>
          <a:p>
            <a:pPr rtl="0"/>
            <a:endParaRPr lang="fr-FR" noProof="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Espace réservé du numéro de diapositive 5"/>
          <p:cNvSpPr>
            <a:spLocks noGrp="1"/>
          </p:cNvSpPr>
          <p:nvPr>
            <p:ph type="sldNum" sz="quarter" idx="12"/>
          </p:nvPr>
        </p:nvSpPr>
        <p:spPr>
          <a:xfrm>
            <a:off x="10352540" y="295729"/>
            <a:ext cx="838199" cy="767687"/>
          </a:xfrm>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e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e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e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e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e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e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orme libre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orme libre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re 1"/>
          <p:cNvSpPr>
            <a:spLocks noGrp="1"/>
          </p:cNvSpPr>
          <p:nvPr>
            <p:ph type="title"/>
          </p:nvPr>
        </p:nvSpPr>
        <p:spPr>
          <a:xfrm>
            <a:off x="1154954" y="4969927"/>
            <a:ext cx="8825659" cy="566738"/>
          </a:xfrm>
        </p:spPr>
        <p:txBody>
          <a:bodyPr rtlCol="0" anchor="b">
            <a:normAutofit/>
          </a:bodyPr>
          <a:lstStyle>
            <a:lvl1pPr algn="l">
              <a:defRPr sz="2400" b="0"/>
            </a:lvl1pPr>
          </a:lstStyle>
          <a:p>
            <a:pPr rtl="0"/>
            <a:r>
              <a:rPr lang="fr-FR" noProof="0" smtClean="0"/>
              <a:t>Modifiez le style du titre</a:t>
            </a:r>
            <a:endParaRPr lang="fr-FR" noProof="0"/>
          </a:p>
        </p:txBody>
      </p:sp>
      <p:sp>
        <p:nvSpPr>
          <p:cNvPr id="3" name="Espace réservé d’image 2"/>
          <p:cNvSpPr>
            <a:spLocks noGrp="1" noChangeAspect="1"/>
          </p:cNvSpPr>
          <p:nvPr>
            <p:ph type="pic" idx="1" hasCustomPrompt="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1154954" y="5536665"/>
            <a:ext cx="8825658" cy="493712"/>
          </a:xfrm>
        </p:spPr>
        <p:txBody>
          <a:bodyPr rtlCol="0">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a:t>
            </a:r>
          </a:p>
        </p:txBody>
      </p:sp>
      <p:sp>
        <p:nvSpPr>
          <p:cNvPr id="5" name="Espace réservé de la date 4"/>
          <p:cNvSpPr>
            <a:spLocks noGrp="1"/>
          </p:cNvSpPr>
          <p:nvPr>
            <p:ph type="dt" sz="half" idx="10"/>
          </p:nvPr>
        </p:nvSpPr>
        <p:spPr/>
        <p:txBody>
          <a:bodyPr rtlCol="0"/>
          <a:lstStyle/>
          <a:p>
            <a:pPr rtl="0"/>
            <a:fld id="{7699BC32-0B25-4E97-8200-7AE993E14445}" type="datetime1">
              <a:rPr lang="fr-FR" noProof="0" smtClean="0"/>
              <a:t>15/03/2022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e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e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e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e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e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e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orme libre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orme libre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re 1"/>
          <p:cNvSpPr>
            <a:spLocks noGrp="1"/>
          </p:cNvSpPr>
          <p:nvPr>
            <p:ph type="title"/>
          </p:nvPr>
        </p:nvSpPr>
        <p:spPr>
          <a:xfrm>
            <a:off x="1148798" y="1063417"/>
            <a:ext cx="8831816" cy="1372986"/>
          </a:xfrm>
        </p:spPr>
        <p:txBody>
          <a:bodyPr rtlCol="0"/>
          <a:lstStyle>
            <a:lvl1pPr>
              <a:defRPr sz="4000"/>
            </a:lvl1pPr>
          </a:lstStyle>
          <a:p>
            <a:pPr rtl="0"/>
            <a:r>
              <a:rPr lang="fr-FR" noProof="0" smtClean="0"/>
              <a:t>Modifiez le style du titre</a:t>
            </a:r>
            <a:endParaRPr lang="fr-FR" noProof="0"/>
          </a:p>
        </p:txBody>
      </p:sp>
      <p:sp>
        <p:nvSpPr>
          <p:cNvPr id="8" name="Espace réservé du texte 3"/>
          <p:cNvSpPr>
            <a:spLocks noGrp="1"/>
          </p:cNvSpPr>
          <p:nvPr>
            <p:ph type="body" sz="half" idx="2" hasCustomPrompt="1"/>
          </p:nvPr>
        </p:nvSpPr>
        <p:spPr>
          <a:xfrm>
            <a:off x="1154954" y="3543300"/>
            <a:ext cx="8825659" cy="24765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a:t>
            </a:r>
          </a:p>
        </p:txBody>
      </p:sp>
      <p:sp>
        <p:nvSpPr>
          <p:cNvPr id="4" name="Espace réservé de la date 3"/>
          <p:cNvSpPr>
            <a:spLocks noGrp="1"/>
          </p:cNvSpPr>
          <p:nvPr>
            <p:ph type="dt" sz="half" idx="10"/>
          </p:nvPr>
        </p:nvSpPr>
        <p:spPr/>
        <p:txBody>
          <a:bodyPr rtlCol="0"/>
          <a:lstStyle/>
          <a:p>
            <a:pPr rtl="0"/>
            <a:fld id="{D10545EF-A6AF-4EDF-9FB9-3A03646F775A}" type="datetime1">
              <a:rPr lang="fr-FR" noProof="0" smtClean="0"/>
              <a:t>15/03/2022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e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e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e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e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e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e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orme libre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orme libre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Zone de texte 15"/>
          <p:cNvSpPr txBox="1"/>
          <p:nvPr/>
        </p:nvSpPr>
        <p:spPr bwMode="gray">
          <a:xfrm>
            <a:off x="881566" y="607336"/>
            <a:ext cx="801912" cy="1569660"/>
          </a:xfrm>
          <a:prstGeom prst="rect">
            <a:avLst/>
          </a:prstGeom>
          <a:noFill/>
        </p:spPr>
        <p:txBody>
          <a:bodyPr wrap="square" rtlCol="0">
            <a:spAutoFit/>
          </a:bodyPr>
          <a:lstStyle/>
          <a:p>
            <a:pPr algn="r" rtl="0"/>
            <a:r>
              <a:rPr lang="fr-FR" sz="9600" b="0" i="0" noProof="0">
                <a:solidFill>
                  <a:schemeClr val="accent1">
                    <a:lumMod val="60000"/>
                    <a:lumOff val="40000"/>
                  </a:schemeClr>
                </a:solidFill>
                <a:latin typeface="Arial"/>
                <a:cs typeface="Arial"/>
              </a:rPr>
              <a:t>“</a:t>
            </a:r>
          </a:p>
        </p:txBody>
      </p:sp>
      <p:sp>
        <p:nvSpPr>
          <p:cNvPr id="13" name="Zone de texte 12"/>
          <p:cNvSpPr txBox="1"/>
          <p:nvPr/>
        </p:nvSpPr>
        <p:spPr bwMode="gray">
          <a:xfrm>
            <a:off x="9884458" y="2613787"/>
            <a:ext cx="652763" cy="1569660"/>
          </a:xfrm>
          <a:prstGeom prst="rect">
            <a:avLst/>
          </a:prstGeom>
          <a:noFill/>
        </p:spPr>
        <p:txBody>
          <a:bodyPr wrap="square" rtlCol="0">
            <a:spAutoFit/>
          </a:bodyPr>
          <a:lstStyle/>
          <a:p>
            <a:pPr algn="r" rtl="0"/>
            <a:r>
              <a:rPr lang="fr-FR" sz="9600" b="0" i="0" noProof="0">
                <a:solidFill>
                  <a:schemeClr val="accent1">
                    <a:lumMod val="60000"/>
                    <a:lumOff val="40000"/>
                  </a:schemeClr>
                </a:solidFill>
                <a:latin typeface="Arial"/>
                <a:cs typeface="Arial"/>
              </a:rPr>
              <a:t>”</a:t>
            </a:r>
          </a:p>
        </p:txBody>
      </p:sp>
      <p:sp>
        <p:nvSpPr>
          <p:cNvPr id="2" name="Titre 1"/>
          <p:cNvSpPr>
            <a:spLocks noGrp="1"/>
          </p:cNvSpPr>
          <p:nvPr>
            <p:ph type="title" hasCustomPrompt="1"/>
          </p:nvPr>
        </p:nvSpPr>
        <p:spPr>
          <a:xfrm>
            <a:off x="1581878" y="982134"/>
            <a:ext cx="8453906" cy="2696632"/>
          </a:xfrm>
        </p:spPr>
        <p:txBody>
          <a:bodyPr rtlCol="0"/>
          <a:lstStyle>
            <a:lvl1pPr>
              <a:defRPr sz="4000"/>
            </a:lvl1pPr>
          </a:lstStyle>
          <a:p>
            <a:pPr rtl="0"/>
            <a:r>
              <a:rPr lang="fr-FR" noProof="0"/>
              <a:t>Modifiez le style du titre du masque</a:t>
            </a:r>
          </a:p>
        </p:txBody>
      </p:sp>
      <p:sp>
        <p:nvSpPr>
          <p:cNvPr id="14" name="Espace réservé du texte 3"/>
          <p:cNvSpPr>
            <a:spLocks noGrp="1"/>
          </p:cNvSpPr>
          <p:nvPr>
            <p:ph type="body" sz="half" idx="13" hasCustomPrompt="1"/>
          </p:nvPr>
        </p:nvSpPr>
        <p:spPr bwMode="gray">
          <a:xfrm>
            <a:off x="1945945" y="3678766"/>
            <a:ext cx="7731219" cy="342174"/>
          </a:xfrm>
        </p:spPr>
        <p:txBody>
          <a:bodyPr rtlCol="0"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10" name="Espace réservé du texte 3"/>
          <p:cNvSpPr>
            <a:spLocks noGrp="1"/>
          </p:cNvSpPr>
          <p:nvPr>
            <p:ph type="body" sz="half" idx="2" hasCustomPrompt="1"/>
          </p:nvPr>
        </p:nvSpPr>
        <p:spPr>
          <a:xfrm>
            <a:off x="1154954" y="5029199"/>
            <a:ext cx="9244897" cy="997857"/>
          </a:xfrm>
        </p:spPr>
        <p:txBody>
          <a:bodyPr rtlCol="0"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4" name="Espace réservé de la date 3"/>
          <p:cNvSpPr>
            <a:spLocks noGrp="1"/>
          </p:cNvSpPr>
          <p:nvPr>
            <p:ph type="dt" sz="half" idx="10"/>
          </p:nvPr>
        </p:nvSpPr>
        <p:spPr/>
        <p:txBody>
          <a:bodyPr rtlCol="0"/>
          <a:lstStyle/>
          <a:p>
            <a:pPr rtl="0"/>
            <a:fld id="{FAE99FEF-BEC8-4277-BD0E-1F678645076A}" type="datetime1">
              <a:rPr lang="fr-FR" noProof="0" smtClean="0"/>
              <a:t>15/03/2022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professionnelle">
    <p:spTree>
      <p:nvGrpSpPr>
        <p:cNvPr id="1" name=""/>
        <p:cNvGrpSpPr/>
        <p:nvPr/>
      </p:nvGrpSpPr>
      <p:grpSpPr>
        <a:xfrm>
          <a:off x="0" y="0"/>
          <a:ext cx="0" cy="0"/>
          <a:chOff x="0" y="0"/>
          <a:chExt cx="0" cy="0"/>
        </a:xfrm>
      </p:grpSpPr>
      <p:grpSp>
        <p:nvGrpSpPr>
          <p:cNvPr id="9" name="Groupe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e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e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e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e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e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orme libre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orme libre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re 1"/>
          <p:cNvSpPr>
            <a:spLocks noGrp="1"/>
          </p:cNvSpPr>
          <p:nvPr>
            <p:ph type="title"/>
          </p:nvPr>
        </p:nvSpPr>
        <p:spPr>
          <a:xfrm>
            <a:off x="1154954" y="2370667"/>
            <a:ext cx="8825660" cy="1822514"/>
          </a:xfrm>
        </p:spPr>
        <p:txBody>
          <a:bodyPr rtlCol="0" anchor="b"/>
          <a:lstStyle>
            <a:lvl1pPr algn="l">
              <a:defRPr sz="4000" b="0" cap="none"/>
            </a:lvl1pPr>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1154954" y="5024967"/>
            <a:ext cx="8825659" cy="860400"/>
          </a:xfrm>
        </p:spPr>
        <p:txBody>
          <a:bodyPr rtlCol="0"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a:t>
            </a:r>
          </a:p>
        </p:txBody>
      </p:sp>
      <p:sp>
        <p:nvSpPr>
          <p:cNvPr id="4" name="Espace réservé de la date 3"/>
          <p:cNvSpPr>
            <a:spLocks noGrp="1"/>
          </p:cNvSpPr>
          <p:nvPr>
            <p:ph type="dt" sz="half" idx="10"/>
          </p:nvPr>
        </p:nvSpPr>
        <p:spPr/>
        <p:txBody>
          <a:bodyPr rtlCol="0"/>
          <a:lstStyle/>
          <a:p>
            <a:pPr rtl="0"/>
            <a:fld id="{6B1E5034-3B33-4C93-AD02-F1C87E7B605F}" type="datetime1">
              <a:rPr lang="fr-FR" noProof="0" smtClean="0"/>
              <a:t>15/03/2022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8825659" cy="706964"/>
          </a:xfrm>
        </p:spPr>
        <p:txBody>
          <a:bodyPr rtlCol="0"/>
          <a:lstStyle>
            <a:lvl1pPr>
              <a:defRPr sz="3600"/>
            </a:lvl1pPr>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1154954" y="2603502"/>
            <a:ext cx="314187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6" name="Espace réservé du texte 3"/>
          <p:cNvSpPr>
            <a:spLocks noGrp="1"/>
          </p:cNvSpPr>
          <p:nvPr>
            <p:ph type="body" sz="half" idx="15" hasCustomPrompt="1"/>
          </p:nvPr>
        </p:nvSpPr>
        <p:spPr>
          <a:xfrm>
            <a:off x="1154953" y="3179764"/>
            <a:ext cx="314187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u texte 4"/>
          <p:cNvSpPr>
            <a:spLocks noGrp="1"/>
          </p:cNvSpPr>
          <p:nvPr>
            <p:ph type="body" sz="quarter" idx="3" hasCustomPrompt="1"/>
          </p:nvPr>
        </p:nvSpPr>
        <p:spPr>
          <a:xfrm>
            <a:off x="4512721" y="2603500"/>
            <a:ext cx="3147009"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9" name="Espace réservé du texte 3"/>
          <p:cNvSpPr>
            <a:spLocks noGrp="1"/>
          </p:cNvSpPr>
          <p:nvPr>
            <p:ph type="body" sz="half" idx="16" hasCustomPrompt="1"/>
          </p:nvPr>
        </p:nvSpPr>
        <p:spPr>
          <a:xfrm>
            <a:off x="4512721" y="3179763"/>
            <a:ext cx="314700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14" name="Espace réservé du texte 4"/>
          <p:cNvSpPr>
            <a:spLocks noGrp="1"/>
          </p:cNvSpPr>
          <p:nvPr>
            <p:ph type="body" sz="quarter" idx="13" hasCustomPrompt="1"/>
          </p:nvPr>
        </p:nvSpPr>
        <p:spPr>
          <a:xfrm>
            <a:off x="7888135" y="2603501"/>
            <a:ext cx="3145730"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0" name="Espace réservé du texte 3"/>
          <p:cNvSpPr>
            <a:spLocks noGrp="1"/>
          </p:cNvSpPr>
          <p:nvPr>
            <p:ph type="body" sz="half" idx="17" hasCustomPrompt="1"/>
          </p:nvPr>
        </p:nvSpPr>
        <p:spPr>
          <a:xfrm>
            <a:off x="7888329" y="3179762"/>
            <a:ext cx="3145536"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cxnSp>
        <p:nvCxnSpPr>
          <p:cNvPr id="17" name="Connecteur droit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Espace réservé de la date 6"/>
          <p:cNvSpPr>
            <a:spLocks noGrp="1"/>
          </p:cNvSpPr>
          <p:nvPr>
            <p:ph type="dt" sz="half" idx="10"/>
          </p:nvPr>
        </p:nvSpPr>
        <p:spPr>
          <a:xfrm>
            <a:off x="10653104" y="6391838"/>
            <a:ext cx="990599" cy="304799"/>
          </a:xfrm>
        </p:spPr>
        <p:txBody>
          <a:bodyPr rtlCol="0"/>
          <a:lstStyle/>
          <a:p>
            <a:pPr rtl="0"/>
            <a:fld id="{E2BA93EB-CF85-4DE5-93A7-665B813950EF}" type="datetime1">
              <a:rPr lang="fr-FR" noProof="0" smtClean="0"/>
              <a:t>15/03/2022</a:t>
            </a:fld>
            <a:endParaRPr lang="fr-FR" noProof="0"/>
          </a:p>
        </p:txBody>
      </p:sp>
      <p:sp>
        <p:nvSpPr>
          <p:cNvPr id="8" name="Espace réservé du pied de page 7"/>
          <p:cNvSpPr>
            <a:spLocks noGrp="1"/>
          </p:cNvSpPr>
          <p:nvPr>
            <p:ph type="ftr" sz="quarter" idx="11"/>
          </p:nvPr>
        </p:nvSpPr>
        <p:spPr>
          <a:xfrm>
            <a:off x="561110" y="6391838"/>
            <a:ext cx="3859795" cy="304801"/>
          </a:xfrm>
        </p:spPr>
        <p:txBody>
          <a:bodyPr rtlCol="0"/>
          <a:lstStyle/>
          <a:p>
            <a:pPr rtl="0"/>
            <a:endParaRPr lang="fr-FR" noProof="0"/>
          </a:p>
        </p:txBody>
      </p:sp>
      <p:sp>
        <p:nvSpPr>
          <p:cNvPr id="9" name="Espace réservé du numéro de diapositive 8"/>
          <p:cNvSpPr>
            <a:spLocks noGrp="1"/>
          </p:cNvSpPr>
          <p:nvPr>
            <p:ph type="sldNum" sz="quarter" idx="12"/>
          </p:nvPr>
        </p:nvSpPr>
        <p:spPr>
          <a:xfrm>
            <a:off x="10352540" y="295729"/>
            <a:ext cx="838199" cy="767687"/>
          </a:xfrm>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s">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8825659" cy="706964"/>
          </a:xfrm>
        </p:spPr>
        <p:txBody>
          <a:bodyPr rtlCol="0"/>
          <a:lstStyle>
            <a:lvl1pPr>
              <a:defRPr sz="3600"/>
            </a:lvl1pPr>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1154954" y="4532844"/>
            <a:ext cx="305043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9" name="Espace réservé d’image 2"/>
          <p:cNvSpPr>
            <a:spLocks noGrp="1" noChangeAspect="1"/>
          </p:cNvSpPr>
          <p:nvPr>
            <p:ph type="pic" idx="15" hasCustomPrompt="1"/>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2" name="Espace réservé du texte 3"/>
          <p:cNvSpPr>
            <a:spLocks noGrp="1"/>
          </p:cNvSpPr>
          <p:nvPr>
            <p:ph type="body" sz="half" idx="18" hasCustomPrompt="1"/>
          </p:nvPr>
        </p:nvSpPr>
        <p:spPr>
          <a:xfrm>
            <a:off x="1154954" y="5109106"/>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u texte 4"/>
          <p:cNvSpPr>
            <a:spLocks noGrp="1"/>
          </p:cNvSpPr>
          <p:nvPr>
            <p:ph type="body" sz="quarter" idx="3" hasCustomPrompt="1"/>
          </p:nvPr>
        </p:nvSpPr>
        <p:spPr>
          <a:xfrm>
            <a:off x="4568865" y="4532844"/>
            <a:ext cx="3050438" cy="576263"/>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1" name="Espace réservé d’image 2"/>
          <p:cNvSpPr>
            <a:spLocks noGrp="1" noChangeAspect="1"/>
          </p:cNvSpPr>
          <p:nvPr>
            <p:ph type="pic" idx="21" hasCustomPrompt="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3" name="Espace réservé du texte 3"/>
          <p:cNvSpPr>
            <a:spLocks noGrp="1"/>
          </p:cNvSpPr>
          <p:nvPr>
            <p:ph type="body" sz="half" idx="19" hasCustomPrompt="1"/>
          </p:nvPr>
        </p:nvSpPr>
        <p:spPr>
          <a:xfrm>
            <a:off x="4570172" y="5109105"/>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14" name="Espace réservé du texte 4"/>
          <p:cNvSpPr>
            <a:spLocks noGrp="1"/>
          </p:cNvSpPr>
          <p:nvPr>
            <p:ph type="body" sz="quarter" idx="13" hasCustomPrompt="1"/>
          </p:nvPr>
        </p:nvSpPr>
        <p:spPr>
          <a:xfrm>
            <a:off x="7982775" y="4532845"/>
            <a:ext cx="3051095"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2" name="Espace réservé d’image 2"/>
          <p:cNvSpPr>
            <a:spLocks noGrp="1" noChangeAspect="1"/>
          </p:cNvSpPr>
          <p:nvPr>
            <p:ph type="pic" idx="22" hasCustomPrompt="1"/>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4" name="Espace réservé du texte 3"/>
          <p:cNvSpPr>
            <a:spLocks noGrp="1"/>
          </p:cNvSpPr>
          <p:nvPr>
            <p:ph type="body" sz="half" idx="20" hasCustomPrompt="1"/>
          </p:nvPr>
        </p:nvSpPr>
        <p:spPr>
          <a:xfrm>
            <a:off x="7982775" y="5109104"/>
            <a:ext cx="3051096"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cxnSp>
        <p:nvCxnSpPr>
          <p:cNvPr id="43" name="Connecteur droit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Connecteur droit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Espace réservé de la date 6"/>
          <p:cNvSpPr>
            <a:spLocks noGrp="1"/>
          </p:cNvSpPr>
          <p:nvPr>
            <p:ph type="dt" sz="half" idx="10"/>
          </p:nvPr>
        </p:nvSpPr>
        <p:spPr/>
        <p:txBody>
          <a:bodyPr rtlCol="0"/>
          <a:lstStyle/>
          <a:p>
            <a:pPr rtl="0"/>
            <a:fld id="{8AC00257-7F21-430C-967E-37E72E5FCC64}" type="datetime1">
              <a:rPr lang="fr-FR" noProof="0" smtClean="0"/>
              <a:t>15/03/2022</a:t>
            </a:fld>
            <a:endParaRPr lang="fr-FR" noProof="0"/>
          </a:p>
        </p:txBody>
      </p:sp>
      <p:sp>
        <p:nvSpPr>
          <p:cNvPr id="8" name="Espace réservé du pied de page 7"/>
          <p:cNvSpPr>
            <a:spLocks noGrp="1"/>
          </p:cNvSpPr>
          <p:nvPr>
            <p:ph type="ftr" sz="quarter" idx="11"/>
          </p:nvPr>
        </p:nvSpPr>
        <p:spPr>
          <a:xfrm>
            <a:off x="561111" y="6391838"/>
            <a:ext cx="3644282" cy="304801"/>
          </a:xfrm>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8825659" cy="706964"/>
          </a:xfrm>
        </p:spPr>
        <p:txBody>
          <a:bodyPr rtlCol="0"/>
          <a:lstStyle/>
          <a:p>
            <a:pPr rtl="0"/>
            <a:r>
              <a:rPr lang="fr-FR" noProof="0" smtClean="0"/>
              <a:t>Modifiez le style du titre</a:t>
            </a:r>
            <a:endParaRPr lang="fr-FR" noProof="0"/>
          </a:p>
        </p:txBody>
      </p:sp>
      <p:sp>
        <p:nvSpPr>
          <p:cNvPr id="3" name="Espace réservé du texte vertical 2"/>
          <p:cNvSpPr>
            <a:spLocks noGrp="1"/>
          </p:cNvSpPr>
          <p:nvPr>
            <p:ph type="body" orient="vert" idx="1" hasCustomPrompt="1"/>
          </p:nvPr>
        </p:nvSpPr>
        <p:spPr>
          <a:xfrm>
            <a:off x="1154954" y="2603500"/>
            <a:ext cx="8825659" cy="3416300"/>
          </a:xfrm>
        </p:spPr>
        <p:txBody>
          <a:bodyPr vert="eaVert" rtlCol="0" anchor="t" anchorCtr="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a:xfrm>
            <a:off x="10695439" y="6391838"/>
            <a:ext cx="990599" cy="304799"/>
          </a:xfrm>
        </p:spPr>
        <p:txBody>
          <a:bodyPr rtlCol="0"/>
          <a:lstStyle/>
          <a:p>
            <a:pPr rtl="0"/>
            <a:fld id="{632B543A-1B85-4A3D-9688-551C48644BF2}" type="datetime1">
              <a:rPr lang="fr-FR" noProof="0" smtClean="0"/>
              <a:t>15/03/2022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e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e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e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e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e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e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orme libre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orme libre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re vertical 1"/>
          <p:cNvSpPr>
            <a:spLocks noGrp="1"/>
          </p:cNvSpPr>
          <p:nvPr>
            <p:ph type="title" orient="vert"/>
          </p:nvPr>
        </p:nvSpPr>
        <p:spPr>
          <a:xfrm>
            <a:off x="8585235" y="1278467"/>
            <a:ext cx="1409965" cy="4748590"/>
          </a:xfrm>
        </p:spPr>
        <p:txBody>
          <a:bodyPr vert="eaVert" rtlCol="0" anchor="b" anchorCtr="0"/>
          <a:lstStyle/>
          <a:p>
            <a:pPr rtl="0"/>
            <a:r>
              <a:rPr lang="fr-FR" noProof="0" smtClean="0"/>
              <a:t>Modifiez le style du titre</a:t>
            </a:r>
            <a:endParaRPr lang="fr-FR" noProof="0"/>
          </a:p>
        </p:txBody>
      </p:sp>
      <p:sp>
        <p:nvSpPr>
          <p:cNvPr id="3" name="Espace réservé du texte vertical 2"/>
          <p:cNvSpPr>
            <a:spLocks noGrp="1"/>
          </p:cNvSpPr>
          <p:nvPr>
            <p:ph type="body" orient="vert" idx="1" hasCustomPrompt="1"/>
          </p:nvPr>
        </p:nvSpPr>
        <p:spPr>
          <a:xfrm>
            <a:off x="1154954" y="1278467"/>
            <a:ext cx="6256025" cy="4748590"/>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a:xfrm>
            <a:off x="10653104" y="6391838"/>
            <a:ext cx="992135" cy="304799"/>
          </a:xfrm>
        </p:spPr>
        <p:txBody>
          <a:bodyPr rtlCol="0"/>
          <a:lstStyle/>
          <a:p>
            <a:pPr rtl="0"/>
            <a:fld id="{2D82CDEB-00A8-4A70-AA8C-84F07A391C47}" type="datetime1">
              <a:rPr lang="fr-FR" noProof="0" smtClean="0"/>
              <a:t>15/03/2022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idx="1" hasCustomPrompt="1"/>
          </p:nvPr>
        </p:nvSpPr>
        <p:spPr>
          <a:xfrm>
            <a:off x="1154954" y="2603500"/>
            <a:ext cx="8825659" cy="34163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DD3EFBA4-EDAE-4735-99F4-48F10B12EF69}" type="datetime1">
              <a:rPr lang="fr-FR" noProof="0" smtClean="0"/>
              <a:t>15/03/2022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grpSp>
        <p:nvGrpSpPr>
          <p:cNvPr id="8" name="Groupe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e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e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e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e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e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orme libre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e libre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re 1"/>
          <p:cNvSpPr>
            <a:spLocks noGrp="1"/>
          </p:cNvSpPr>
          <p:nvPr>
            <p:ph type="title"/>
          </p:nvPr>
        </p:nvSpPr>
        <p:spPr>
          <a:xfrm>
            <a:off x="1154954" y="2677645"/>
            <a:ext cx="4351025" cy="2283824"/>
          </a:xfrm>
        </p:spPr>
        <p:txBody>
          <a:bodyPr rtlCol="0" anchor="ctr"/>
          <a:lstStyle>
            <a:lvl1pPr algn="l">
              <a:defRPr sz="4000" b="0" cap="none"/>
            </a:lvl1pPr>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6895559" y="2677644"/>
            <a:ext cx="3757545" cy="2283824"/>
          </a:xfrm>
        </p:spPr>
        <p:txBody>
          <a:bodyPr rtlCol="0"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 du masque</a:t>
            </a:r>
          </a:p>
        </p:txBody>
      </p:sp>
      <p:sp>
        <p:nvSpPr>
          <p:cNvPr id="4" name="Espace réservé de la date 3"/>
          <p:cNvSpPr>
            <a:spLocks noGrp="1"/>
          </p:cNvSpPr>
          <p:nvPr>
            <p:ph type="dt" sz="half" idx="10"/>
          </p:nvPr>
        </p:nvSpPr>
        <p:spPr/>
        <p:txBody>
          <a:bodyPr rtlCol="0"/>
          <a:lstStyle/>
          <a:p>
            <a:pPr rtl="0"/>
            <a:fld id="{3DDD8143-59C6-4A6B-B086-8CF8FA7EBD14}" type="datetime1">
              <a:rPr lang="fr-FR" noProof="0" smtClean="0"/>
              <a:t>15/03/2022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sz="half" idx="1" hasCustomPrompt="1"/>
          </p:nvPr>
        </p:nvSpPr>
        <p:spPr>
          <a:xfrm>
            <a:off x="1154954" y="2603500"/>
            <a:ext cx="4825158" cy="3416301"/>
          </a:xfrm>
        </p:spPr>
        <p:txBody>
          <a:bodyPr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208712" y="2603500"/>
            <a:ext cx="4825159" cy="3416300"/>
          </a:xfrm>
        </p:spPr>
        <p:txBody>
          <a:bodyPr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0307DE61-75E4-40DD-A8B0-0003BEFF4800}" type="datetime1">
              <a:rPr lang="fr-FR" noProof="0" smtClean="0"/>
              <a:t>15/03/2022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defRPr/>
            </a:lvl1pPr>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1154954" y="2603500"/>
            <a:ext cx="4825157"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154954" y="3179762"/>
            <a:ext cx="4825158" cy="2840039"/>
          </a:xfrm>
        </p:spPr>
        <p:txBody>
          <a:bodyPr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208712" y="2603500"/>
            <a:ext cx="482515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p:cNvSpPr>
            <a:spLocks noGrp="1"/>
          </p:cNvSpPr>
          <p:nvPr>
            <p:ph sz="quarter" idx="4" hasCustomPrompt="1"/>
          </p:nvPr>
        </p:nvSpPr>
        <p:spPr>
          <a:xfrm>
            <a:off x="6208712" y="3179762"/>
            <a:ext cx="4825159" cy="2840039"/>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82F5122B-E466-4CDB-8F62-0C04F891B927}" type="datetime1">
              <a:rPr lang="fr-FR" noProof="0" smtClean="0"/>
              <a:t>15/03/2022</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9" name="Titre 1"/>
          <p:cNvSpPr>
            <a:spLocks noGrp="1"/>
          </p:cNvSpPr>
          <p:nvPr>
            <p:ph type="title"/>
          </p:nvPr>
        </p:nvSpPr>
        <p:spPr>
          <a:xfrm>
            <a:off x="1154954" y="973668"/>
            <a:ext cx="8761413" cy="706964"/>
          </a:xfrm>
        </p:spPr>
        <p:txBody>
          <a:bodyPr rtlCol="0"/>
          <a:lstStyle>
            <a:lvl1pPr>
              <a:defRPr/>
            </a:lvl1pPr>
          </a:lstStyle>
          <a:p>
            <a:pPr rtl="0"/>
            <a:r>
              <a:rPr lang="fr-FR" noProof="0" smtClean="0"/>
              <a:t>Modifiez le style du titre</a:t>
            </a:r>
            <a:endParaRPr lang="fr-FR" noProof="0"/>
          </a:p>
        </p:txBody>
      </p:sp>
      <p:sp>
        <p:nvSpPr>
          <p:cNvPr id="3" name="Espace réservé de la date 2"/>
          <p:cNvSpPr>
            <a:spLocks noGrp="1"/>
          </p:cNvSpPr>
          <p:nvPr>
            <p:ph type="dt" sz="half" idx="10"/>
          </p:nvPr>
        </p:nvSpPr>
        <p:spPr/>
        <p:txBody>
          <a:bodyPr rtlCol="0"/>
          <a:lstStyle/>
          <a:p>
            <a:pPr rtl="0"/>
            <a:fld id="{CF033771-E51B-4546-AE33-9B15D6DB246F}" type="datetime1">
              <a:rPr lang="fr-FR" noProof="0" smtClean="0"/>
              <a:t>15/03/2022</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98B0344B-8E45-449D-AF71-9A4B930C990C}" type="datetime1">
              <a:rPr lang="fr-FR" noProof="0" smtClean="0"/>
              <a:t>15/03/2022</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Espace réservé du numéro de diapositive 3"/>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e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e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e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e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e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e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orme libre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orme libre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re 1"/>
          <p:cNvSpPr>
            <a:spLocks noGrp="1"/>
          </p:cNvSpPr>
          <p:nvPr>
            <p:ph type="title"/>
          </p:nvPr>
        </p:nvSpPr>
        <p:spPr>
          <a:xfrm>
            <a:off x="1154955" y="1295400"/>
            <a:ext cx="2793158" cy="1600200"/>
          </a:xfrm>
        </p:spPr>
        <p:txBody>
          <a:bodyPr rtlCol="0" anchor="b"/>
          <a:lstStyle>
            <a:lvl1pPr algn="l">
              <a:defRPr sz="2400" b="0"/>
            </a:lvl1pPr>
          </a:lstStyle>
          <a:p>
            <a:pPr rtl="0"/>
            <a:r>
              <a:rPr lang="fr-FR" noProof="0" smtClean="0"/>
              <a:t>Modifiez le style du titre</a:t>
            </a:r>
            <a:endParaRPr lang="fr-FR" noProof="0"/>
          </a:p>
        </p:txBody>
      </p:sp>
      <p:sp>
        <p:nvSpPr>
          <p:cNvPr id="3" name="Espace réservé du contenu 2"/>
          <p:cNvSpPr>
            <a:spLocks noGrp="1"/>
          </p:cNvSpPr>
          <p:nvPr>
            <p:ph idx="1" hasCustomPrompt="1"/>
          </p:nvPr>
        </p:nvSpPr>
        <p:spPr>
          <a:xfrm>
            <a:off x="5781146" y="1447800"/>
            <a:ext cx="5190066" cy="4572000"/>
          </a:xfrm>
        </p:spPr>
        <p:txBody>
          <a:bodyPr rtlCol="0" anchor="ctr">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bwMode="gray">
          <a:xfrm>
            <a:off x="1154954" y="3129280"/>
            <a:ext cx="2793158" cy="2895599"/>
          </a:xfrm>
        </p:spPr>
        <p:txBody>
          <a:bodyPr rtlCol="0"/>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C02C2002-E3D2-4286-A9CE-FE6B2B2C1890}" type="datetime1">
              <a:rPr lang="fr-FR" noProof="0" smtClean="0"/>
              <a:t>15/03/2022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e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e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e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e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e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e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orme libre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orme libre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re 1"/>
          <p:cNvSpPr>
            <a:spLocks noGrp="1"/>
          </p:cNvSpPr>
          <p:nvPr>
            <p:ph type="title"/>
          </p:nvPr>
        </p:nvSpPr>
        <p:spPr>
          <a:xfrm>
            <a:off x="1154955" y="1693333"/>
            <a:ext cx="3865134" cy="1735667"/>
          </a:xfrm>
        </p:spPr>
        <p:txBody>
          <a:bodyPr rtlCol="0" anchor="b">
            <a:normAutofit/>
          </a:bodyPr>
          <a:lstStyle>
            <a:lvl1pPr algn="l">
              <a:defRPr sz="3600" b="0"/>
            </a:lvl1pPr>
          </a:lstStyle>
          <a:p>
            <a:pPr rtl="0"/>
            <a:r>
              <a:rPr lang="fr-FR" noProof="0" smtClean="0"/>
              <a:t>Modifiez le style du titre</a:t>
            </a:r>
            <a:endParaRPr lang="fr-FR" noProof="0"/>
          </a:p>
        </p:txBody>
      </p:sp>
      <p:sp>
        <p:nvSpPr>
          <p:cNvPr id="3" name="Espace réservé d’image 2"/>
          <p:cNvSpPr>
            <a:spLocks noGrp="1" noChangeAspect="1"/>
          </p:cNvSpPr>
          <p:nvPr>
            <p:ph type="pic" idx="1" hasCustomPrompt="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rtl="0">
              <a:buNone/>
            </a:pPr>
            <a:r>
              <a:rPr lang="fr-FR" noProof="0"/>
              <a:t>Cliquez sur l’icône pour ajouter une image</a:t>
            </a:r>
          </a:p>
        </p:txBody>
      </p:sp>
      <p:sp>
        <p:nvSpPr>
          <p:cNvPr id="4" name="Espace réservé du texte 3"/>
          <p:cNvSpPr>
            <a:spLocks noGrp="1"/>
          </p:cNvSpPr>
          <p:nvPr>
            <p:ph type="body" sz="half" idx="2" hasCustomPrompt="1"/>
          </p:nvPr>
        </p:nvSpPr>
        <p:spPr bwMode="gray">
          <a:xfrm>
            <a:off x="1154954" y="3657600"/>
            <a:ext cx="3859212" cy="1371600"/>
          </a:xfrm>
        </p:spPr>
        <p:txBody>
          <a:bodyPr rtlCol="0">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A4917DCE-BBB0-4336-BBD9-0004BAE352C0}" type="datetime1">
              <a:rPr lang="fr-FR" noProof="0" smtClean="0"/>
              <a:t>15/03/2022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e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e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e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e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e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e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orme libre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orme libre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orme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Espace réservé du titre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pPr rtl="0"/>
            <a:r>
              <a:rPr lang="fr-FR" noProof="0"/>
              <a:t>Modifiez le style du titre</a:t>
            </a:r>
          </a:p>
        </p:txBody>
      </p:sp>
      <p:sp>
        <p:nvSpPr>
          <p:cNvPr id="3" name="Espace réservé du texte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rtl="0"/>
            <a:fld id="{984F4389-3A45-4C4F-B5A1-527A20B1AC6A}" type="datetime1">
              <a:rPr lang="fr-FR" noProof="0" smtClean="0"/>
              <a:t>15/03/2022</a:t>
            </a:fld>
            <a:endParaRPr lang="fr-FR" noProof="0"/>
          </a:p>
        </p:txBody>
      </p:sp>
      <p:sp>
        <p:nvSpPr>
          <p:cNvPr id="5" name="Espace réservé du pied de page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rtl="0"/>
            <a:endParaRPr lang="fr-FR" noProof="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Espace réservé du numéro de diapositive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rtl="0"/>
            <a:fld id="{D57F1E4F-1CFF-5643-939E-217C01CDF565}" type="slidenum">
              <a:rPr lang="fr-FR" noProof="0" smtClean="0"/>
              <a:pPr rtl="0"/>
              <a:t>‹N°›</a:t>
            </a:fld>
            <a:endParaRPr lang="fr-FR" noProof="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68F1A4-6DBB-4F0B-A679-6EE5483638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50" name="Forme libre 5">
            <a:extLst>
              <a:ext uri="{FF2B5EF4-FFF2-40B4-BE49-F238E27FC236}">
                <a16:creationId xmlns:a16="http://schemas.microsoft.com/office/drawing/2014/main" id="{B8DBF1C0-B8F1-4AAC-8704-256BA0E9D6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Image 5" descr="tableau noir teinté de violet">
            <a:extLst>
              <a:ext uri="{FF2B5EF4-FFF2-40B4-BE49-F238E27FC236}">
                <a16:creationId xmlns:a16="http://schemas.microsoft.com/office/drawing/2014/main" id="{12751E25-7490-4E9F-B6B6-99147D39E66E}"/>
              </a:ext>
            </a:extLst>
          </p:cNvPr>
          <p:cNvPicPr>
            <a:picLocks noChangeAspect="1"/>
          </p:cNvPicPr>
          <p:nvPr/>
        </p:nvPicPr>
        <p:blipFill rotWithShape="1">
          <a:blip r:embed="rId3">
            <a:alphaModFix amt="55000"/>
          </a:blip>
          <a:srcRect r="-1" b="21257"/>
          <a:stretch/>
        </p:blipFill>
        <p:spPr>
          <a:xfrm>
            <a:off x="474133" y="474133"/>
            <a:ext cx="11243734" cy="5909733"/>
          </a:xfrm>
          <a:prstGeom prst="rect">
            <a:avLst/>
          </a:prstGeom>
          <a:noFill/>
        </p:spPr>
      </p:pic>
      <p:sp>
        <p:nvSpPr>
          <p:cNvPr id="2" name="Titre 1">
            <a:extLst>
              <a:ext uri="{FF2B5EF4-FFF2-40B4-BE49-F238E27FC236}">
                <a16:creationId xmlns:a16="http://schemas.microsoft.com/office/drawing/2014/main" id="{235B1457-35E0-409B-98CD-F11D19CA6FA5}"/>
              </a:ext>
            </a:extLst>
          </p:cNvPr>
          <p:cNvSpPr>
            <a:spLocks noGrp="1"/>
          </p:cNvSpPr>
          <p:nvPr>
            <p:ph type="ctrTitle"/>
          </p:nvPr>
        </p:nvSpPr>
        <p:spPr>
          <a:xfrm>
            <a:off x="1154954" y="2099733"/>
            <a:ext cx="8827245" cy="2677648"/>
          </a:xfrm>
        </p:spPr>
        <p:txBody>
          <a:bodyPr rtlCol="0">
            <a:normAutofit/>
          </a:bodyPr>
          <a:lstStyle/>
          <a:p>
            <a:r>
              <a:rPr lang="fr-FR" dirty="0" smtClean="0">
                <a:solidFill>
                  <a:srgbClr val="FFFFFF"/>
                </a:solidFill>
              </a:rPr>
              <a:t>La qualité</a:t>
            </a:r>
            <a:endParaRPr lang="fr-FR" dirty="0">
              <a:solidFill>
                <a:srgbClr val="FFFFFF"/>
              </a:solidFill>
            </a:endParaRPr>
          </a:p>
        </p:txBody>
      </p:sp>
      <p:sp>
        <p:nvSpPr>
          <p:cNvPr id="3" name="Sous-titre 2">
            <a:extLst>
              <a:ext uri="{FF2B5EF4-FFF2-40B4-BE49-F238E27FC236}">
                <a16:creationId xmlns:a16="http://schemas.microsoft.com/office/drawing/2014/main" id="{78BDD245-17CD-4FBE-A9CF-AC997273DFE5}"/>
              </a:ext>
            </a:extLst>
          </p:cNvPr>
          <p:cNvSpPr>
            <a:spLocks noGrp="1"/>
          </p:cNvSpPr>
          <p:nvPr>
            <p:ph type="subTitle" idx="1"/>
          </p:nvPr>
        </p:nvSpPr>
        <p:spPr>
          <a:xfrm>
            <a:off x="1154954" y="4777380"/>
            <a:ext cx="8827245" cy="861420"/>
          </a:xfrm>
        </p:spPr>
        <p:txBody>
          <a:bodyPr rtlCol="0">
            <a:normAutofit/>
          </a:bodyPr>
          <a:lstStyle/>
          <a:p>
            <a:pPr rtl="0"/>
            <a:r>
              <a:rPr lang="fr-FR" dirty="0" smtClean="0">
                <a:solidFill>
                  <a:srgbClr val="FFFFFF"/>
                </a:solidFill>
              </a:rPr>
              <a:t>Université Paris </a:t>
            </a:r>
            <a:r>
              <a:rPr lang="fr-FR" dirty="0" err="1" smtClean="0">
                <a:solidFill>
                  <a:srgbClr val="FFFFFF"/>
                </a:solidFill>
              </a:rPr>
              <a:t>saclay</a:t>
            </a:r>
            <a:endParaRPr lang="fr-FR" dirty="0">
              <a:solidFill>
                <a:srgbClr val="FFFFFF"/>
              </a:solidFill>
            </a:endParaRPr>
          </a:p>
        </p:txBody>
      </p:sp>
      <p:sp>
        <p:nvSpPr>
          <p:cNvPr id="52" name="Rectangle 51">
            <a:extLst>
              <a:ext uri="{FF2B5EF4-FFF2-40B4-BE49-F238E27FC236}">
                <a16:creationId xmlns:a16="http://schemas.microsoft.com/office/drawing/2014/main" id="{B70F7E59-C971-4F55-8E3A-1E583B65F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658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roue de Deming, le PDCA</a:t>
            </a:r>
          </a:p>
        </p:txBody>
      </p:sp>
      <p:sp>
        <p:nvSpPr>
          <p:cNvPr id="4" name="Espace réservé du texte 3"/>
          <p:cNvSpPr>
            <a:spLocks noGrp="1"/>
          </p:cNvSpPr>
          <p:nvPr>
            <p:ph type="body" sz="half" idx="2"/>
          </p:nvPr>
        </p:nvSpPr>
        <p:spPr>
          <a:xfrm>
            <a:off x="685799" y="3041374"/>
            <a:ext cx="3647661" cy="3289852"/>
          </a:xfrm>
        </p:spPr>
        <p:txBody>
          <a:bodyPr>
            <a:normAutofit fontScale="92500" lnSpcReduction="20000"/>
          </a:bodyPr>
          <a:lstStyle/>
          <a:p>
            <a:r>
              <a:rPr lang="fr-FR" b="1" dirty="0" smtClean="0"/>
              <a:t>Plan</a:t>
            </a:r>
            <a:r>
              <a:rPr lang="fr-FR" dirty="0" smtClean="0"/>
              <a:t/>
            </a:r>
            <a:br>
              <a:rPr lang="fr-FR" dirty="0" smtClean="0"/>
            </a:br>
            <a:r>
              <a:rPr lang="fr-FR" dirty="0" smtClean="0"/>
              <a:t>Planifier </a:t>
            </a:r>
            <a:r>
              <a:rPr lang="fr-FR" dirty="0"/>
              <a:t>et préparer le travail à effectuer</a:t>
            </a:r>
            <a:r>
              <a:rPr lang="fr-FR" dirty="0" smtClean="0"/>
              <a:t>.</a:t>
            </a:r>
          </a:p>
          <a:p>
            <a:r>
              <a:rPr lang="fr-FR" b="1" dirty="0" smtClean="0"/>
              <a:t>Do</a:t>
            </a:r>
            <a:r>
              <a:rPr lang="fr-FR" dirty="0" smtClean="0"/>
              <a:t/>
            </a:r>
            <a:br>
              <a:rPr lang="fr-FR" dirty="0" smtClean="0"/>
            </a:br>
            <a:r>
              <a:rPr lang="fr-FR" dirty="0" smtClean="0"/>
              <a:t>Faire</a:t>
            </a:r>
            <a:r>
              <a:rPr lang="fr-FR" dirty="0"/>
              <a:t>, réaliser, exécuter les </a:t>
            </a:r>
            <a:r>
              <a:rPr lang="fr-FR" dirty="0" smtClean="0"/>
              <a:t>tâches </a:t>
            </a:r>
            <a:r>
              <a:rPr lang="fr-FR" dirty="0"/>
              <a:t>prévues</a:t>
            </a:r>
            <a:r>
              <a:rPr lang="fr-FR" dirty="0" smtClean="0"/>
              <a:t>.</a:t>
            </a:r>
            <a:br>
              <a:rPr lang="fr-FR" dirty="0" smtClean="0"/>
            </a:br>
            <a:r>
              <a:rPr lang="fr-FR" dirty="0"/>
              <a:t/>
            </a:r>
            <a:br>
              <a:rPr lang="fr-FR" dirty="0"/>
            </a:br>
            <a:r>
              <a:rPr lang="fr-FR" b="1" dirty="0" smtClean="0"/>
              <a:t>Check</a:t>
            </a:r>
            <a:r>
              <a:rPr lang="fr-FR" dirty="0" smtClean="0"/>
              <a:t/>
            </a:r>
            <a:br>
              <a:rPr lang="fr-FR" dirty="0" smtClean="0"/>
            </a:br>
            <a:r>
              <a:rPr lang="fr-FR" dirty="0" smtClean="0"/>
              <a:t>Vérifier </a:t>
            </a:r>
            <a:r>
              <a:rPr lang="fr-FR" dirty="0"/>
              <a:t>les résultats. Mesurer et comparer avec les prévisions</a:t>
            </a:r>
            <a:r>
              <a:rPr lang="fr-FR" dirty="0" smtClean="0"/>
              <a:t>.</a:t>
            </a:r>
          </a:p>
          <a:p>
            <a:r>
              <a:rPr lang="fr-FR" b="1" dirty="0" err="1" smtClean="0"/>
              <a:t>Act</a:t>
            </a:r>
            <a:r>
              <a:rPr lang="fr-FR" dirty="0" smtClean="0"/>
              <a:t/>
            </a:r>
            <a:br>
              <a:rPr lang="fr-FR" dirty="0" smtClean="0"/>
            </a:br>
            <a:r>
              <a:rPr lang="fr-FR" dirty="0" smtClean="0"/>
              <a:t>Agir</a:t>
            </a:r>
            <a:r>
              <a:rPr lang="fr-FR" dirty="0"/>
              <a:t>, corriger, prendre les décisions qui s'imposent</a:t>
            </a:r>
            <a:r>
              <a:rPr lang="fr-FR" dirty="0" smtClean="0"/>
              <a:t>.</a:t>
            </a:r>
          </a:p>
          <a:p>
            <a:endParaRPr lang="fr-FR" dirty="0" smtClean="0"/>
          </a:p>
          <a:p>
            <a:r>
              <a:rPr lang="fr-FR" b="1" dirty="0" smtClean="0"/>
              <a:t>Boucler</a:t>
            </a:r>
            <a:r>
              <a:rPr lang="fr-FR" dirty="0" smtClean="0"/>
              <a:t> tant </a:t>
            </a:r>
            <a:r>
              <a:rPr lang="fr-FR" dirty="0"/>
              <a:t>que l'objectif </a:t>
            </a:r>
            <a:r>
              <a:rPr lang="fr-FR" dirty="0" smtClean="0"/>
              <a:t>n'est </a:t>
            </a:r>
            <a:r>
              <a:rPr lang="fr-FR" dirty="0"/>
              <a:t>pas atteint</a:t>
            </a:r>
            <a:r>
              <a:rPr lang="fr-FR" dirty="0" smtClean="0"/>
              <a:t>.</a:t>
            </a:r>
            <a:br>
              <a:rPr lang="fr-FR" dirty="0" smtClean="0"/>
            </a:br>
            <a:r>
              <a:rPr lang="fr-FR" dirty="0" smtClean="0"/>
              <a:t/>
            </a:r>
            <a:br>
              <a:rPr lang="fr-FR" dirty="0" smtClean="0"/>
            </a:br>
            <a:r>
              <a:rPr lang="fr-FR" dirty="0" smtClean="0"/>
              <a:t>L’</a:t>
            </a:r>
            <a:r>
              <a:rPr lang="fr-FR" i="1" dirty="0" smtClean="0"/>
              <a:t>"</a:t>
            </a:r>
            <a:r>
              <a:rPr lang="fr-FR" b="1" i="1" dirty="0" smtClean="0"/>
              <a:t>expérience</a:t>
            </a:r>
            <a:r>
              <a:rPr lang="fr-FR" i="1" dirty="0"/>
              <a:t>"</a:t>
            </a:r>
            <a:r>
              <a:rPr lang="fr-FR" dirty="0"/>
              <a:t> placée derrière la roue pour éviter les retours en arrière</a:t>
            </a:r>
            <a:endParaRPr lang="fr-FR" dirty="0"/>
          </a:p>
        </p:txBody>
      </p:sp>
      <p:pic>
        <p:nvPicPr>
          <p:cNvPr id="1030" name="Picture 6" descr="https://www.leblogdudirigeant.com/wp-content/uploads/2019/12/Roue-de-Demin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8712" y="1679712"/>
            <a:ext cx="6917635" cy="438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083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Diagramme </a:t>
            </a:r>
            <a:r>
              <a:rPr lang="fr-FR" dirty="0"/>
              <a:t>de contrôle</a:t>
            </a:r>
          </a:p>
        </p:txBody>
      </p:sp>
      <p:sp>
        <p:nvSpPr>
          <p:cNvPr id="4" name="Espace réservé du texte 3"/>
          <p:cNvSpPr>
            <a:spLocks noGrp="1"/>
          </p:cNvSpPr>
          <p:nvPr>
            <p:ph type="body" sz="half" idx="2"/>
          </p:nvPr>
        </p:nvSpPr>
        <p:spPr>
          <a:xfrm>
            <a:off x="565484" y="2995864"/>
            <a:ext cx="4114800" cy="3320716"/>
          </a:xfrm>
        </p:spPr>
        <p:txBody>
          <a:bodyPr>
            <a:normAutofit fontScale="70000" lnSpcReduction="20000"/>
          </a:bodyPr>
          <a:lstStyle/>
          <a:p>
            <a:r>
              <a:rPr lang="fr-FR" dirty="0"/>
              <a:t>permet de suivre l’évolution des résultats pour une méthode d’analyse </a:t>
            </a:r>
            <a:r>
              <a:rPr lang="fr-FR" dirty="0" smtClean="0"/>
              <a:t>donnée et de prévenir </a:t>
            </a:r>
            <a:r>
              <a:rPr lang="fr-FR" dirty="0"/>
              <a:t>les risques de défaillance en détectant immédiatement une éventuelle dérive</a:t>
            </a:r>
            <a:endParaRPr lang="fr-FR" dirty="0" smtClean="0"/>
          </a:p>
          <a:p>
            <a:r>
              <a:rPr lang="fr-FR" dirty="0" smtClean="0"/>
              <a:t/>
            </a:r>
            <a:br>
              <a:rPr lang="fr-FR" dirty="0" smtClean="0"/>
            </a:br>
            <a:r>
              <a:rPr lang="fr-FR" dirty="0" smtClean="0"/>
              <a:t>1)La </a:t>
            </a:r>
            <a:r>
              <a:rPr lang="fr-FR" dirty="0"/>
              <a:t>courbe de vos résultats oscille de façon aléatoire de chaque coté de la valeur cible entre les limites de contrôle. Cela signifie que votre procédé analytique est sous </a:t>
            </a:r>
            <a:r>
              <a:rPr lang="fr-FR" dirty="0" smtClean="0"/>
              <a:t>contrôle</a:t>
            </a:r>
          </a:p>
          <a:p>
            <a:r>
              <a:rPr lang="fr-FR" dirty="0" smtClean="0"/>
              <a:t>2)Une </a:t>
            </a:r>
            <a:r>
              <a:rPr lang="fr-FR" dirty="0"/>
              <a:t>tendance supérieure ou </a:t>
            </a:r>
            <a:r>
              <a:rPr lang="fr-FR" dirty="0" smtClean="0"/>
              <a:t>inférieure signifie </a:t>
            </a:r>
            <a:r>
              <a:rPr lang="fr-FR" dirty="0"/>
              <a:t>qu'il y a un problème de justesse de votre méthode d'analyses</a:t>
            </a:r>
            <a:r>
              <a:rPr lang="fr-FR" dirty="0" smtClean="0"/>
              <a:t>.</a:t>
            </a:r>
          </a:p>
          <a:p>
            <a:r>
              <a:rPr lang="fr-FR" dirty="0" smtClean="0"/>
              <a:t>3)Une </a:t>
            </a:r>
            <a:r>
              <a:rPr lang="fr-FR" dirty="0"/>
              <a:t>tendance croissante ou décroissante </a:t>
            </a:r>
            <a:r>
              <a:rPr lang="fr-FR" dirty="0" smtClean="0"/>
              <a:t>: </a:t>
            </a:r>
            <a:r>
              <a:rPr lang="fr-FR" dirty="0"/>
              <a:t>'il y a dégradation de la justesse et/ou de la fidélité de votre méthode d'analyses</a:t>
            </a:r>
            <a:r>
              <a:rPr lang="fr-FR" dirty="0" smtClean="0"/>
              <a:t>.</a:t>
            </a:r>
          </a:p>
          <a:p>
            <a:r>
              <a:rPr lang="fr-FR" dirty="0" smtClean="0"/>
              <a:t>4)Un </a:t>
            </a:r>
            <a:r>
              <a:rPr lang="fr-FR" dirty="0"/>
              <a:t>point se situe entre les limites de surveillance et les limites de </a:t>
            </a:r>
            <a:r>
              <a:rPr lang="fr-FR" dirty="0" smtClean="0"/>
              <a:t>contrôle :</a:t>
            </a:r>
            <a:r>
              <a:rPr lang="fr-FR" dirty="0"/>
              <a:t> il faudra être vigilant lors du prochain point de contrôle</a:t>
            </a:r>
            <a:r>
              <a:rPr lang="fr-FR" dirty="0" smtClean="0"/>
              <a:t>.</a:t>
            </a:r>
            <a:br>
              <a:rPr lang="fr-FR" dirty="0" smtClean="0"/>
            </a:br>
            <a:r>
              <a:rPr lang="fr-FR" dirty="0" smtClean="0"/>
              <a:t/>
            </a:r>
            <a:br>
              <a:rPr lang="fr-FR" dirty="0" smtClean="0"/>
            </a:br>
            <a:r>
              <a:rPr lang="fr-FR" dirty="0" smtClean="0"/>
              <a:t>5)Un </a:t>
            </a:r>
            <a:r>
              <a:rPr lang="fr-FR" dirty="0"/>
              <a:t>point a franchi une limite de </a:t>
            </a:r>
            <a:r>
              <a:rPr lang="fr-FR" dirty="0" smtClean="0"/>
              <a:t>contrôle : il y a </a:t>
            </a:r>
            <a:r>
              <a:rPr lang="fr-FR" dirty="0" err="1" smtClean="0"/>
              <a:t>pb</a:t>
            </a:r>
            <a:r>
              <a:rPr lang="fr-FR" dirty="0" smtClean="0"/>
              <a:t> et il faut  </a:t>
            </a:r>
            <a:r>
              <a:rPr lang="fr-FR" dirty="0"/>
              <a:t>confirmer ce résultat et si nécessaire mettre en œuvre une action </a:t>
            </a:r>
            <a:r>
              <a:rPr lang="fr-FR" dirty="0" smtClean="0"/>
              <a:t>corrective.</a:t>
            </a:r>
            <a:endParaRPr lang="fr-FR" dirty="0"/>
          </a:p>
        </p:txBody>
      </p:sp>
      <p:pic>
        <p:nvPicPr>
          <p:cNvPr id="3074" name="Picture 2" descr="https://www.titrivin.com/typo3temp/pics/0daae07539.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76623" y="1295400"/>
            <a:ext cx="7016912" cy="488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93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Histogramme</a:t>
            </a:r>
            <a:endParaRPr lang="fr-FR" dirty="0"/>
          </a:p>
        </p:txBody>
      </p:sp>
      <p:sp>
        <p:nvSpPr>
          <p:cNvPr id="4" name="Espace réservé du texte 3"/>
          <p:cNvSpPr>
            <a:spLocks noGrp="1"/>
          </p:cNvSpPr>
          <p:nvPr>
            <p:ph type="body" sz="half" idx="2"/>
          </p:nvPr>
        </p:nvSpPr>
        <p:spPr/>
        <p:txBody>
          <a:bodyPr/>
          <a:lstStyle/>
          <a:p>
            <a:r>
              <a:rPr lang="fr-FR" dirty="0" smtClean="0"/>
              <a:t>Un </a:t>
            </a:r>
            <a:r>
              <a:rPr lang="fr-FR" dirty="0"/>
              <a:t>histogramme est un graphe servant à représenter la </a:t>
            </a:r>
            <a:r>
              <a:rPr lang="fr-FR" dirty="0" smtClean="0"/>
              <a:t>répartition </a:t>
            </a:r>
            <a:r>
              <a:rPr lang="fr-FR" dirty="0"/>
              <a:t>d'une variable</a:t>
            </a:r>
            <a:r>
              <a:rPr lang="fr-FR" dirty="0" smtClean="0"/>
              <a:t>.</a:t>
            </a:r>
          </a:p>
          <a:p>
            <a:r>
              <a:rPr lang="fr-FR" dirty="0" smtClean="0"/>
              <a:t>Un moyen </a:t>
            </a:r>
            <a:r>
              <a:rPr lang="fr-FR" dirty="0"/>
              <a:t>rapide pour représenter la distribution d'un paramètre obtenu lors d'une </a:t>
            </a:r>
            <a:r>
              <a:rPr lang="fr-FR" dirty="0" smtClean="0"/>
              <a:t>fabrication.</a:t>
            </a:r>
          </a:p>
          <a:p>
            <a:endParaRPr lang="fr-FR" dirty="0"/>
          </a:p>
          <a:p>
            <a:r>
              <a:rPr lang="fr-FR" dirty="0" smtClean="0"/>
              <a:t>Il permet </a:t>
            </a:r>
            <a:r>
              <a:rPr lang="fr-FR" dirty="0"/>
              <a:t>d’illustrer des variations</a:t>
            </a:r>
            <a:endParaRPr lang="fr-FR" dirty="0"/>
          </a:p>
        </p:txBody>
      </p:sp>
      <p:sp>
        <p:nvSpPr>
          <p:cNvPr id="5" name="Espace réservé du contenu 4"/>
          <p:cNvSpPr>
            <a:spLocks noGrp="1"/>
          </p:cNvSpPr>
          <p:nvPr>
            <p:ph idx="1"/>
          </p:nvPr>
        </p:nvSpPr>
        <p:spPr/>
        <p:txBody>
          <a:bodyPr/>
          <a:lstStyle/>
          <a:p>
            <a:endParaRPr lang="fr-FR"/>
          </a:p>
        </p:txBody>
      </p:sp>
      <p:pic>
        <p:nvPicPr>
          <p:cNvPr id="6" name="Image 5"/>
          <p:cNvPicPr>
            <a:picLocks noChangeAspect="1"/>
          </p:cNvPicPr>
          <p:nvPr/>
        </p:nvPicPr>
        <p:blipFill>
          <a:blip r:embed="rId3"/>
          <a:stretch>
            <a:fillRect/>
          </a:stretch>
        </p:blipFill>
        <p:spPr>
          <a:xfrm>
            <a:off x="4866216" y="1295400"/>
            <a:ext cx="7325784" cy="5337629"/>
          </a:xfrm>
          <a:prstGeom prst="rect">
            <a:avLst/>
          </a:prstGeom>
        </p:spPr>
      </p:pic>
    </p:spTree>
    <p:extLst>
      <p:ext uri="{BB962C8B-B14F-4D97-AF65-F5344CB8AC3E}">
        <p14:creationId xmlns:p14="http://schemas.microsoft.com/office/powerpoint/2010/main" val="1704280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0021" y="1287379"/>
            <a:ext cx="3645568" cy="1608221"/>
          </a:xfrm>
        </p:spPr>
        <p:txBody>
          <a:bodyPr/>
          <a:lstStyle/>
          <a:p>
            <a:r>
              <a:rPr lang="fr-FR" dirty="0"/>
              <a:t>Le diagramme causes-effets, </a:t>
            </a:r>
            <a:r>
              <a:rPr lang="fr-FR" dirty="0" smtClean="0"/>
              <a:t>«</a:t>
            </a:r>
            <a:r>
              <a:rPr lang="fr-FR" dirty="0"/>
              <a:t> diagramme d'Ishikawa »</a:t>
            </a:r>
            <a:endParaRPr lang="fr-FR" dirty="0"/>
          </a:p>
        </p:txBody>
      </p:sp>
      <p:pic>
        <p:nvPicPr>
          <p:cNvPr id="5" name="Espace réservé du contenu 4"/>
          <p:cNvPicPr>
            <a:picLocks noGrp="1" noChangeAspect="1"/>
          </p:cNvPicPr>
          <p:nvPr>
            <p:ph idx="1"/>
          </p:nvPr>
        </p:nvPicPr>
        <p:blipFill>
          <a:blip r:embed="rId2"/>
          <a:stretch>
            <a:fillRect/>
          </a:stretch>
        </p:blipFill>
        <p:spPr>
          <a:xfrm>
            <a:off x="5078895" y="1172817"/>
            <a:ext cx="7026965" cy="4989444"/>
          </a:xfrm>
          <a:prstGeom prst="rect">
            <a:avLst/>
          </a:prstGeom>
        </p:spPr>
      </p:pic>
      <p:sp>
        <p:nvSpPr>
          <p:cNvPr id="4" name="Espace réservé du texte 3"/>
          <p:cNvSpPr>
            <a:spLocks noGrp="1"/>
          </p:cNvSpPr>
          <p:nvPr>
            <p:ph type="body" sz="half" idx="2"/>
          </p:nvPr>
        </p:nvSpPr>
        <p:spPr>
          <a:xfrm>
            <a:off x="685800" y="3129280"/>
            <a:ext cx="3380874" cy="2895599"/>
          </a:xfrm>
        </p:spPr>
        <p:txBody>
          <a:bodyPr>
            <a:normAutofit fontScale="92500"/>
          </a:bodyPr>
          <a:lstStyle/>
          <a:p>
            <a:r>
              <a:rPr lang="fr-FR" dirty="0"/>
              <a:t>L'objectif est de permettre </a:t>
            </a:r>
            <a:r>
              <a:rPr lang="fr-FR" dirty="0" smtClean="0"/>
              <a:t>de </a:t>
            </a:r>
            <a:r>
              <a:rPr lang="fr-FR" dirty="0"/>
              <a:t>visualiser les causes de problèmes qu'il convient de traiter prioritairement</a:t>
            </a:r>
            <a:r>
              <a:rPr lang="fr-FR" dirty="0" smtClean="0"/>
              <a:t>.</a:t>
            </a:r>
            <a:br>
              <a:rPr lang="fr-FR" dirty="0" smtClean="0"/>
            </a:br>
            <a:r>
              <a:rPr lang="fr-FR" dirty="0" smtClean="0"/>
              <a:t/>
            </a:r>
            <a:br>
              <a:rPr lang="fr-FR" dirty="0" smtClean="0"/>
            </a:br>
            <a:r>
              <a:rPr lang="fr-FR" dirty="0"/>
              <a:t> </a:t>
            </a:r>
            <a:r>
              <a:rPr lang="fr-FR" dirty="0" smtClean="0"/>
              <a:t>La </a:t>
            </a:r>
            <a:r>
              <a:rPr lang="fr-FR" dirty="0"/>
              <a:t>forme </a:t>
            </a:r>
            <a:r>
              <a:rPr lang="fr-FR" dirty="0" smtClean="0"/>
              <a:t>d'une </a:t>
            </a:r>
            <a:r>
              <a:rPr lang="fr-FR" dirty="0"/>
              <a:t>arête de poisson. </a:t>
            </a:r>
            <a:r>
              <a:rPr lang="fr-FR" dirty="0" smtClean="0"/>
              <a:t/>
            </a:r>
            <a:br>
              <a:rPr lang="fr-FR" dirty="0" smtClean="0"/>
            </a:br>
            <a:r>
              <a:rPr lang="fr-FR" dirty="0" smtClean="0"/>
              <a:t/>
            </a:r>
            <a:br>
              <a:rPr lang="fr-FR" dirty="0" smtClean="0"/>
            </a:br>
            <a:r>
              <a:rPr lang="fr-FR" dirty="0" smtClean="0"/>
              <a:t>Une </a:t>
            </a:r>
            <a:r>
              <a:rPr lang="fr-FR" dirty="0"/>
              <a:t>flèche horizontale avec, à l'extrémité, l'expression du problème général. </a:t>
            </a:r>
            <a:endParaRPr lang="fr-FR" dirty="0" smtClean="0"/>
          </a:p>
          <a:p>
            <a:r>
              <a:rPr lang="fr-FR" dirty="0" smtClean="0"/>
              <a:t>Des </a:t>
            </a:r>
            <a:r>
              <a:rPr lang="fr-FR" dirty="0"/>
              <a:t>flèches convergent vers cette première flèche, qui correspondent chacune à un type de cause (milieu, matière, etc.).</a:t>
            </a:r>
            <a:endParaRPr lang="fr-FR" dirty="0"/>
          </a:p>
        </p:txBody>
      </p:sp>
    </p:spTree>
    <p:extLst>
      <p:ext uri="{BB962C8B-B14F-4D97-AF65-F5344CB8AC3E}">
        <p14:creationId xmlns:p14="http://schemas.microsoft.com/office/powerpoint/2010/main" val="245461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feuilles de </a:t>
            </a:r>
            <a:r>
              <a:rPr lang="fr-FR" b="1" dirty="0" smtClean="0"/>
              <a:t>relevé</a:t>
            </a:r>
            <a:endParaRPr lang="fr-FR" b="1" dirty="0"/>
          </a:p>
        </p:txBody>
      </p:sp>
      <p:sp>
        <p:nvSpPr>
          <p:cNvPr id="4" name="Espace réservé du texte 3"/>
          <p:cNvSpPr>
            <a:spLocks noGrp="1"/>
          </p:cNvSpPr>
          <p:nvPr>
            <p:ph type="body" sz="half" idx="2"/>
          </p:nvPr>
        </p:nvSpPr>
        <p:spPr/>
        <p:txBody>
          <a:bodyPr/>
          <a:lstStyle/>
          <a:p>
            <a:r>
              <a:rPr lang="fr-FR" dirty="0"/>
              <a:t>il permet de recueillir méthodiquement des données fiables et précises en relation avec l’objectif défini. C’est un support d’enregistrement. Les données collectées, sont facilement utilisables pour davantage d’analyse.</a:t>
            </a:r>
            <a:endParaRPr lang="fr-FR" dirty="0"/>
          </a:p>
        </p:txBody>
      </p:sp>
      <p:pic>
        <p:nvPicPr>
          <p:cNvPr id="8" name="Espace réservé du contenu 7"/>
          <p:cNvPicPr>
            <a:picLocks noGrp="1" noChangeAspect="1"/>
          </p:cNvPicPr>
          <p:nvPr>
            <p:ph idx="1"/>
          </p:nvPr>
        </p:nvPicPr>
        <p:blipFill>
          <a:blip r:embed="rId3"/>
          <a:stretch>
            <a:fillRect/>
          </a:stretch>
        </p:blipFill>
        <p:spPr>
          <a:xfrm>
            <a:off x="4910816" y="871053"/>
            <a:ext cx="7281183" cy="5631348"/>
          </a:xfrm>
          <a:prstGeom prst="rect">
            <a:avLst/>
          </a:prstGeom>
        </p:spPr>
      </p:pic>
    </p:spTree>
    <p:extLst>
      <p:ext uri="{BB962C8B-B14F-4D97-AF65-F5344CB8AC3E}">
        <p14:creationId xmlns:p14="http://schemas.microsoft.com/office/powerpoint/2010/main" val="318303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Diagramme de Pareto</a:t>
            </a:r>
          </a:p>
        </p:txBody>
      </p:sp>
      <p:pic>
        <p:nvPicPr>
          <p:cNvPr id="6" name="Espace réservé du contenu 5"/>
          <p:cNvPicPr>
            <a:picLocks noGrp="1" noChangeAspect="1"/>
          </p:cNvPicPr>
          <p:nvPr>
            <p:ph idx="1"/>
          </p:nvPr>
        </p:nvPicPr>
        <p:blipFill>
          <a:blip r:embed="rId2"/>
          <a:stretch>
            <a:fillRect/>
          </a:stretch>
        </p:blipFill>
        <p:spPr>
          <a:xfrm>
            <a:off x="4920915" y="1564106"/>
            <a:ext cx="6930189" cy="4174958"/>
          </a:xfrm>
          <a:prstGeom prst="rect">
            <a:avLst/>
          </a:prstGeom>
        </p:spPr>
      </p:pic>
      <p:sp>
        <p:nvSpPr>
          <p:cNvPr id="4" name="Espace réservé du texte 3"/>
          <p:cNvSpPr>
            <a:spLocks noGrp="1"/>
          </p:cNvSpPr>
          <p:nvPr>
            <p:ph type="body" sz="half" idx="2"/>
          </p:nvPr>
        </p:nvSpPr>
        <p:spPr/>
        <p:txBody>
          <a:bodyPr/>
          <a:lstStyle/>
          <a:p>
            <a:r>
              <a:rPr lang="fr-FR" dirty="0" smtClean="0"/>
              <a:t>Un histogramme </a:t>
            </a:r>
            <a:r>
              <a:rPr lang="fr-FR" dirty="0"/>
              <a:t>classant les causes d’un problème en ordre décroissant afin de mettre en évidence les causes </a:t>
            </a:r>
            <a:r>
              <a:rPr lang="fr-FR" dirty="0" smtClean="0"/>
              <a:t>principales.</a:t>
            </a:r>
          </a:p>
          <a:p>
            <a:r>
              <a:rPr lang="fr-FR" dirty="0" smtClean="0"/>
              <a:t>La </a:t>
            </a:r>
            <a:r>
              <a:rPr lang="fr-FR" dirty="0"/>
              <a:t>loi des 20/80 : </a:t>
            </a:r>
            <a:br>
              <a:rPr lang="fr-FR" dirty="0"/>
            </a:br>
            <a:r>
              <a:rPr lang="fr-FR" dirty="0" smtClean="0"/>
              <a:t>20</a:t>
            </a:r>
            <a:r>
              <a:rPr lang="fr-FR" dirty="0"/>
              <a:t>% des causes produisent 80% des effets, il suffit de travailler sur ces 20</a:t>
            </a:r>
            <a:r>
              <a:rPr lang="fr-FR" dirty="0" smtClean="0"/>
              <a:t>%.</a:t>
            </a:r>
            <a:endParaRPr lang="fr-FR" dirty="0"/>
          </a:p>
          <a:p>
            <a:endParaRPr lang="fr-FR" dirty="0"/>
          </a:p>
        </p:txBody>
      </p:sp>
    </p:spTree>
    <p:extLst>
      <p:ext uri="{BB962C8B-B14F-4D97-AF65-F5344CB8AC3E}">
        <p14:creationId xmlns:p14="http://schemas.microsoft.com/office/powerpoint/2010/main" val="2227486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a:t>
            </a:r>
            <a:r>
              <a:rPr lang="fr-FR" b="1" dirty="0"/>
              <a:t>diagramme de dispersion</a:t>
            </a:r>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u texte 3"/>
          <p:cNvSpPr>
            <a:spLocks noGrp="1"/>
          </p:cNvSpPr>
          <p:nvPr>
            <p:ph type="body" sz="half" idx="2"/>
          </p:nvPr>
        </p:nvSpPr>
        <p:spPr>
          <a:xfrm>
            <a:off x="651164" y="3129280"/>
            <a:ext cx="3296948" cy="2895599"/>
          </a:xfrm>
        </p:spPr>
        <p:txBody>
          <a:bodyPr/>
          <a:lstStyle/>
          <a:p>
            <a:r>
              <a:rPr lang="fr-FR" dirty="0"/>
              <a:t>diagramme de corrélation </a:t>
            </a:r>
            <a:r>
              <a:rPr lang="fr-FR" dirty="0" smtClean="0"/>
              <a:t>:</a:t>
            </a:r>
            <a:r>
              <a:rPr lang="fr-FR" dirty="0"/>
              <a:t> </a:t>
            </a:r>
            <a:r>
              <a:rPr lang="fr-FR" dirty="0" smtClean="0"/>
              <a:t>Permet de vérifier </a:t>
            </a:r>
            <a:r>
              <a:rPr lang="fr-FR" dirty="0"/>
              <a:t>l'existence de corrélation ou d'une relation entre variables </a:t>
            </a:r>
            <a:r>
              <a:rPr lang="fr-FR" dirty="0" smtClean="0"/>
              <a:t>quantitative</a:t>
            </a:r>
            <a:r>
              <a:rPr lang="fr-FR" dirty="0"/>
              <a:t>.</a:t>
            </a:r>
            <a:endParaRPr lang="fr-FR" dirty="0"/>
          </a:p>
        </p:txBody>
      </p:sp>
      <p:pic>
        <p:nvPicPr>
          <p:cNvPr id="5" name="Image 4"/>
          <p:cNvPicPr>
            <a:picLocks noChangeAspect="1"/>
          </p:cNvPicPr>
          <p:nvPr/>
        </p:nvPicPr>
        <p:blipFill>
          <a:blip r:embed="rId3"/>
          <a:stretch>
            <a:fillRect/>
          </a:stretch>
        </p:blipFill>
        <p:spPr>
          <a:xfrm>
            <a:off x="4724400" y="1161184"/>
            <a:ext cx="7467600" cy="5350452"/>
          </a:xfrm>
          <a:prstGeom prst="rect">
            <a:avLst/>
          </a:prstGeom>
        </p:spPr>
      </p:pic>
    </p:spTree>
    <p:extLst>
      <p:ext uri="{BB962C8B-B14F-4D97-AF65-F5344CB8AC3E}">
        <p14:creationId xmlns:p14="http://schemas.microsoft.com/office/powerpoint/2010/main" val="1518200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La Stratification</a:t>
            </a:r>
          </a:p>
        </p:txBody>
      </p:sp>
      <p:sp>
        <p:nvSpPr>
          <p:cNvPr id="4" name="Espace réservé du texte 3"/>
          <p:cNvSpPr>
            <a:spLocks noGrp="1"/>
          </p:cNvSpPr>
          <p:nvPr>
            <p:ph type="body" sz="half" idx="2"/>
          </p:nvPr>
        </p:nvSpPr>
        <p:spPr>
          <a:xfrm>
            <a:off x="554181" y="3129280"/>
            <a:ext cx="4253345" cy="3216101"/>
          </a:xfrm>
        </p:spPr>
        <p:txBody>
          <a:bodyPr/>
          <a:lstStyle/>
          <a:p>
            <a:r>
              <a:rPr lang="fr-FR" dirty="0" smtClean="0"/>
              <a:t>Lorsque </a:t>
            </a:r>
            <a:r>
              <a:rPr lang="fr-FR" dirty="0"/>
              <a:t>les données globales n’apportent pas d’enseignements significatifs. </a:t>
            </a:r>
          </a:p>
          <a:p>
            <a:endParaRPr lang="fr-FR" dirty="0" smtClean="0"/>
          </a:p>
          <a:p>
            <a:r>
              <a:rPr lang="fr-FR" dirty="0" smtClean="0"/>
              <a:t>Analyser </a:t>
            </a:r>
            <a:r>
              <a:rPr lang="fr-FR" dirty="0"/>
              <a:t>à partir d’éléments scindées en groupes homogènes,</a:t>
            </a:r>
            <a:endParaRPr lang="fr-FR" dirty="0" smtClean="0"/>
          </a:p>
          <a:p>
            <a:r>
              <a:rPr lang="fr-FR" dirty="0" smtClean="0"/>
              <a:t>Le but est de rendre des valeurs cohérentes par type, par catégories, par genre, …..  de façon à pouvoir les analyser plus finement sans qu’elles ne soient « polluées » par un effet de masse.</a:t>
            </a:r>
            <a:endParaRPr lang="fr-FR" dirty="0"/>
          </a:p>
        </p:txBody>
      </p:sp>
      <p:pic>
        <p:nvPicPr>
          <p:cNvPr id="6" name="Picture 2" descr="Stratification fig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04509" y="1295400"/>
            <a:ext cx="7287491" cy="504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462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Ion">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Office_36804947_TF67288550.potx" id="{90959FA7-CA8C-4DF0-99B6-9585BBB15670}" vid="{E286F9C0-AA8C-4425-8BF2-390C4DD3A3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C0CEB4-BFAC-4014-9B69-2CFFE0B783D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F44B8C88-7AFD-4F93-AF50-E36A0AADA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666C14-7219-46F1-8169-9E45DA110A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Conception Salle Ion</Template>
  <TotalTime>0</TotalTime>
  <Words>1031</Words>
  <Application>Microsoft Office PowerPoint</Application>
  <PresentationFormat>Grand écran</PresentationFormat>
  <Paragraphs>54</Paragraphs>
  <Slides>9</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Century Gothic</vt:lpstr>
      <vt:lpstr>Wingdings 3</vt:lpstr>
      <vt:lpstr>Salle Ion</vt:lpstr>
      <vt:lpstr>La qualité</vt:lpstr>
      <vt:lpstr>La roue de Deming, le PDCA</vt:lpstr>
      <vt:lpstr>Diagramme de contrôle</vt:lpstr>
      <vt:lpstr>Histogramme</vt:lpstr>
      <vt:lpstr>Le diagramme causes-effets, « diagramme d'Ishikawa »</vt:lpstr>
      <vt:lpstr>Les feuilles de relevé</vt:lpstr>
      <vt:lpstr>Diagramme de Pareto</vt:lpstr>
      <vt:lpstr>Le diagramme de dispersion</vt:lpstr>
      <vt:lpstr>La Stratification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2022-03-15T18:26:29Z</dcterms:created>
  <dcterms:modified xsi:type="dcterms:W3CDTF">2022-03-16T06:50:33Z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ced06422-c515-4a4e-a1f2-e6a0c0200eae_Enabled">
    <vt:lpwstr>true</vt:lpwstr>
  </property>
  <property fmtid="{D5CDD505-2E9C-101B-9397-08002B2CF9AE}" pid="4" name="MSIP_Label_ced06422-c515-4a4e-a1f2-e6a0c0200eae_SetDate">
    <vt:lpwstr>2022-03-15T18:26:30Z</vt:lpwstr>
  </property>
  <property fmtid="{D5CDD505-2E9C-101B-9397-08002B2CF9AE}" pid="5" name="MSIP_Label_ced06422-c515-4a4e-a1f2-e6a0c0200eae_Method">
    <vt:lpwstr>Standard</vt:lpwstr>
  </property>
  <property fmtid="{D5CDD505-2E9C-101B-9397-08002B2CF9AE}" pid="6" name="MSIP_Label_ced06422-c515-4a4e-a1f2-e6a0c0200eae_Name">
    <vt:lpwstr>Unclassifed</vt:lpwstr>
  </property>
  <property fmtid="{D5CDD505-2E9C-101B-9397-08002B2CF9AE}" pid="7" name="MSIP_Label_ced06422-c515-4a4e-a1f2-e6a0c0200eae_SiteId">
    <vt:lpwstr>e339bd4b-2e3b-4035-a452-2112d502f2ff</vt:lpwstr>
  </property>
  <property fmtid="{D5CDD505-2E9C-101B-9397-08002B2CF9AE}" pid="8" name="MSIP_Label_ced06422-c515-4a4e-a1f2-e6a0c0200eae_ActionId">
    <vt:lpwstr>5b461f02-e49d-42db-b3ce-e00900f092d4</vt:lpwstr>
  </property>
  <property fmtid="{D5CDD505-2E9C-101B-9397-08002B2CF9AE}" pid="9" name="MSIP_Label_ced06422-c515-4a4e-a1f2-e6a0c0200eae_ContentBits">
    <vt:lpwstr>0</vt:lpwstr>
  </property>
</Properties>
</file>