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  <p:sldId id="284" r:id="rId3"/>
    <p:sldId id="285" r:id="rId4"/>
    <p:sldId id="257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704"/>
  </p:normalViewPr>
  <p:slideViewPr>
    <p:cSldViewPr snapToGrid="0" snapToObjects="1">
      <p:cViewPr varScale="1">
        <p:scale>
          <a:sx n="124" d="100"/>
          <a:sy n="124" d="100"/>
        </p:scale>
        <p:origin x="1280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6300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fr-FR" sz="135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2128" y="2165229"/>
            <a:ext cx="4787999" cy="3252160"/>
          </a:xfrm>
        </p:spPr>
        <p:txBody>
          <a:bodyPr anchor="b">
            <a:normAutofit/>
          </a:bodyPr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2128" y="5529528"/>
            <a:ext cx="4787999" cy="746185"/>
          </a:xfrm>
        </p:spPr>
        <p:txBody>
          <a:bodyPr anchor="b"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127" y="188640"/>
            <a:ext cx="4788000" cy="1619672"/>
          </a:xfrm>
          <a:prstGeom prst="rect">
            <a:avLst/>
          </a:prstGeom>
        </p:spPr>
      </p:pic>
      <p:pic>
        <p:nvPicPr>
          <p:cNvPr id="11" name="Picture 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0160" y="4412315"/>
            <a:ext cx="2088000" cy="2454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7512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5305244" cy="6858000"/>
          </a:xfrm>
          <a:prstGeom prst="rect">
            <a:avLst/>
          </a:prstGeom>
          <a:solidFill>
            <a:srgbClr val="6300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5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2883" y="365126"/>
            <a:ext cx="3614467" cy="1325563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82883" y="1825625"/>
            <a:ext cx="3614468" cy="435133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1500" y="6202841"/>
            <a:ext cx="1440000" cy="487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985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82883" y="365126"/>
            <a:ext cx="3631721" cy="5837715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5305246" cy="6858000"/>
          </a:xfrm>
          <a:prstGeom prst="rect">
            <a:avLst/>
          </a:prstGeom>
          <a:solidFill>
            <a:srgbClr val="6300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50">
              <a:solidFill>
                <a:srgbClr val="FFFFFF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1500" y="6202841"/>
            <a:ext cx="1440000" cy="487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4738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467544" y="274638"/>
            <a:ext cx="7632848" cy="562074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rgbClr val="63003C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sz="2800" b="0" dirty="0">
              <a:solidFill>
                <a:srgbClr val="8B9688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901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iapo contenu numé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0"/>
            <a:ext cx="9144000" cy="1268760"/>
          </a:xfrm>
          <a:prstGeom prst="rect">
            <a:avLst/>
          </a:prstGeom>
          <a:solidFill>
            <a:srgbClr val="6300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</a:endParaRPr>
          </a:p>
        </p:txBody>
      </p:sp>
      <p:pic>
        <p:nvPicPr>
          <p:cNvPr id="21" name="Picture 1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5734" y="188760"/>
            <a:ext cx="918806" cy="108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1" name="Titr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7632848" cy="562074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3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7544" y="6356350"/>
            <a:ext cx="1080120" cy="365125"/>
          </a:xfrm>
          <a:prstGeom prst="rect">
            <a:avLst/>
          </a:prstGeom>
        </p:spPr>
        <p:txBody>
          <a:bodyPr/>
          <a:lstStyle>
            <a:lvl1pPr>
              <a:defRPr lang="fr-FR" sz="1000" smtClean="0">
                <a:solidFill>
                  <a:schemeClr val="tx1"/>
                </a:solidFill>
              </a:defRPr>
            </a:lvl1pPr>
          </a:lstStyle>
          <a:p>
            <a:fld id="{641C90A5-C474-45C2-8719-E69FDD0C6A55}" type="slidenum">
              <a:rPr>
                <a:solidFill>
                  <a:srgbClr val="63003C"/>
                </a:solidFill>
              </a:rPr>
              <a:pPr/>
              <a:t>‹N°›</a:t>
            </a:fld>
            <a:endParaRPr dirty="0">
              <a:solidFill>
                <a:srgbClr val="63003C"/>
              </a:solidFill>
            </a:endParaRPr>
          </a:p>
        </p:txBody>
      </p:sp>
      <p:sp>
        <p:nvSpPr>
          <p:cNvPr id="14" name="Espace réservé du contenu 2"/>
          <p:cNvSpPr>
            <a:spLocks noGrp="1"/>
          </p:cNvSpPr>
          <p:nvPr>
            <p:ph idx="1"/>
          </p:nvPr>
        </p:nvSpPr>
        <p:spPr bwMode="gray">
          <a:xfrm>
            <a:off x="467544" y="1556792"/>
            <a:ext cx="7632848" cy="4641124"/>
          </a:xfrm>
        </p:spPr>
        <p:txBody>
          <a:bodyPr/>
          <a:lstStyle>
            <a:lvl1pPr marL="504000" indent="-504000">
              <a:spcBef>
                <a:spcPts val="1400"/>
              </a:spcBef>
              <a:spcAft>
                <a:spcPts val="0"/>
              </a:spcAft>
              <a:buClr>
                <a:srgbClr val="63003C"/>
              </a:buClr>
              <a:buSzPct val="150000"/>
              <a:buFont typeface="+mj-lt"/>
              <a:buAutoNum type="arabicPeriod"/>
              <a:defRPr/>
            </a:lvl1pPr>
            <a:lvl2pPr marL="504000">
              <a:buClr>
                <a:srgbClr val="63003C"/>
              </a:buClr>
              <a:defRPr/>
            </a:lvl2pPr>
            <a:lvl3pPr marL="504000">
              <a:buClr>
                <a:srgbClr val="63003C"/>
              </a:buClr>
              <a:defRPr/>
            </a:lvl3pPr>
            <a:lvl4pPr marL="684000">
              <a:buClr>
                <a:srgbClr val="63003C"/>
              </a:buClr>
              <a:defRPr/>
            </a:lvl4pPr>
            <a:lvl5pPr marL="684000" indent="0">
              <a:buClr>
                <a:srgbClr val="63003C"/>
              </a:buCl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pic>
        <p:nvPicPr>
          <p:cNvPr id="16" name="Imag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5516" y="6243046"/>
            <a:ext cx="1260000" cy="557742"/>
          </a:xfrm>
          <a:prstGeom prst="rect">
            <a:avLst/>
          </a:prstGeom>
        </p:spPr>
      </p:pic>
      <p:pic>
        <p:nvPicPr>
          <p:cNvPr id="19" name="Picture 1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5734" y="1700808"/>
            <a:ext cx="918806" cy="108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57993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" y="0"/>
            <a:ext cx="5305425" cy="6858000"/>
          </a:xfrm>
          <a:prstGeom prst="rect">
            <a:avLst/>
          </a:prstGeom>
          <a:solidFill>
            <a:srgbClr val="6300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buClr>
                <a:srgbClr val="000000"/>
              </a:buClr>
              <a:buFont typeface="Arial"/>
              <a:buNone/>
              <a:defRPr/>
            </a:pPr>
            <a:endParaRPr lang="fr-FR" sz="1350" kern="0">
              <a:solidFill>
                <a:srgbClr val="FFFFFF"/>
              </a:solidFill>
              <a:sym typeface="Arial"/>
            </a:endParaRPr>
          </a:p>
        </p:txBody>
      </p:sp>
      <p:pic>
        <p:nvPicPr>
          <p:cNvPr id="4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1563" y="6202365"/>
            <a:ext cx="1439862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82886" y="365129"/>
            <a:ext cx="3631721" cy="5837715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44406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ntenu filet gr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788" y="65088"/>
            <a:ext cx="684212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Connecteur droit 4"/>
          <p:cNvCxnSpPr/>
          <p:nvPr/>
        </p:nvCxnSpPr>
        <p:spPr>
          <a:xfrm>
            <a:off x="0" y="849313"/>
            <a:ext cx="9144000" cy="0"/>
          </a:xfrm>
          <a:prstGeom prst="line">
            <a:avLst/>
          </a:prstGeom>
          <a:ln w="5715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6" name="Image 8" descr="Z:\4. COMMUNICATION\DOSSIER PUBLIC boite à outils pour tous\#1_Identité visuelle UPSaclay\Logo UPSaclay 2020\ECRAN\UPSACLAY-2020-rvb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2338" y="6291263"/>
            <a:ext cx="1655762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7632848" cy="562074"/>
          </a:xfrm>
          <a:noFill/>
        </p:spPr>
        <p:txBody>
          <a:bodyPr>
            <a:normAutofit/>
          </a:bodyPr>
          <a:lstStyle>
            <a:lvl1pPr>
              <a:defRPr sz="2800">
                <a:solidFill>
                  <a:srgbClr val="63003C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2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7632849" cy="4680520"/>
          </a:xfrm>
          <a:solidFill>
            <a:schemeClr val="accent3"/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 marL="1143000" indent="-228600">
              <a:buFont typeface="Open Sans" panose="020B0606030504020204" pitchFamily="34" charset="0"/>
              <a:buChar char="»"/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lang="fr-FR" sz="1000">
                <a:solidFill>
                  <a:srgbClr val="63003C"/>
                </a:solidFill>
              </a:defRPr>
            </a:lvl1pPr>
          </a:lstStyle>
          <a:p>
            <a:pPr>
              <a:defRPr/>
            </a:pPr>
            <a:r>
              <a:t>14-6-2019  - UPSaclay2020</a:t>
            </a:r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lang="fr-FR" sz="1000">
                <a:solidFill>
                  <a:srgbClr val="63003C"/>
                </a:solidFill>
              </a:defRPr>
            </a:lvl1pPr>
          </a:lstStyle>
          <a:p>
            <a:pPr>
              <a:defRPr/>
            </a:pPr>
            <a:fld id="{7891C46D-12CF-410E-AA66-BB3C4A18B01D}" type="slidenum">
              <a:rPr/>
              <a:pPr>
                <a:defRPr/>
              </a:pPr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66983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046173-2B5A-4462-9100-69D7613B339B}" type="datetimeFigureOut">
              <a:rPr lang="fr-FR" smtClean="0">
                <a:solidFill>
                  <a:srgbClr val="63003C">
                    <a:tint val="75000"/>
                  </a:srgbClr>
                </a:solidFill>
              </a:rPr>
              <a:pPr/>
              <a:t>22/10/2021</a:t>
            </a:fld>
            <a:endParaRPr lang="fr-FR">
              <a:solidFill>
                <a:srgbClr val="63003C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>
              <a:solidFill>
                <a:srgbClr val="63003C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0FBA5-3649-4193-81EC-FC1C61F9B58C}" type="slidenum">
              <a:rPr lang="fr-FR" smtClean="0">
                <a:solidFill>
                  <a:srgbClr val="63003C">
                    <a:tint val="75000"/>
                  </a:srgbClr>
                </a:solidFill>
              </a:rPr>
              <a:pPr/>
              <a:t>‹N°›</a:t>
            </a:fld>
            <a:endParaRPr lang="fr-FR">
              <a:solidFill>
                <a:srgbClr val="63003C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4174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7" r:id="rId5"/>
    <p:sldLayoutId id="2147483668" r:id="rId6"/>
    <p:sldLayoutId id="2147483669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0912F5-0B34-C745-BE9C-C20A0DD8CC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Extraits CM6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0FB288D-DAEA-F640-97B1-2DD8919EC05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0484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re 1">
            <a:extLst>
              <a:ext uri="{FF2B5EF4-FFF2-40B4-BE49-F238E27FC236}">
                <a16:creationId xmlns:a16="http://schemas.microsoft.com/office/drawing/2014/main" id="{4F948409-21FF-2942-BD05-0915FDAC78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988" y="-4763"/>
            <a:ext cx="4822804" cy="1079501"/>
          </a:xfrm>
        </p:spPr>
        <p:txBody>
          <a:bodyPr>
            <a:normAutofit/>
          </a:bodyPr>
          <a:lstStyle/>
          <a:p>
            <a:r>
              <a:rPr lang="fr-FR" altLang="fr-FR" dirty="0">
                <a:solidFill>
                  <a:schemeClr val="bg1"/>
                </a:solidFill>
              </a:rPr>
              <a:t> Synthèse de l’évolution des compétences motrices</a:t>
            </a:r>
            <a:endParaRPr lang="fr-FR" altLang="fr-FR" sz="2000" dirty="0">
              <a:solidFill>
                <a:schemeClr val="bg1"/>
              </a:solidFill>
            </a:endParaRPr>
          </a:p>
        </p:txBody>
      </p:sp>
      <p:graphicFrame>
        <p:nvGraphicFramePr>
          <p:cNvPr id="9" name="Espace réservé du contenu 8">
            <a:extLst>
              <a:ext uri="{FF2B5EF4-FFF2-40B4-BE49-F238E27FC236}">
                <a16:creationId xmlns:a16="http://schemas.microsoft.com/office/drawing/2014/main" id="{61CE3B85-42FB-3344-B783-DD4B318C50A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79388" y="1412875"/>
          <a:ext cx="8856662" cy="5370514"/>
        </p:xfrm>
        <a:graphic>
          <a:graphicData uri="http://schemas.openxmlformats.org/drawingml/2006/table">
            <a:tbl>
              <a:tblPr/>
              <a:tblGrid>
                <a:gridCol w="15841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0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0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0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60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742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4617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4617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8848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85971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âge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 4 ans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 5 ans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 6 ans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 7 ans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 8 ans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 9 ans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 10 ans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 11 ans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5971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scolarisation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PS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MS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GS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CP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CE1 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CE2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CM1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CM2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500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aspect fonctionnel et morphologique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ralentissement  croissance - amincissement- </a:t>
                      </a:r>
                    </a:p>
                    <a:p>
                      <a:pPr algn="ctr" fontAlgn="ctr"/>
                      <a:r>
                        <a:rPr lang="fr-FR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tonus, musculature, appareil cardio-</a:t>
                      </a:r>
                      <a:r>
                        <a:rPr lang="fr-FR" sz="16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pulmo</a:t>
                      </a:r>
                      <a:r>
                        <a:rPr lang="fr-FR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encore peu développés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taille augmente- </a:t>
                      </a:r>
                    </a:p>
                    <a:p>
                      <a:pPr algn="ctr" fontAlgn="ctr"/>
                      <a:r>
                        <a:rPr lang="fr-FR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graisse disparait- </a:t>
                      </a:r>
                    </a:p>
                    <a:p>
                      <a:pPr algn="ctr" fontAlgn="ctr"/>
                      <a:r>
                        <a:rPr lang="fr-FR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volume du cœur augmente- </a:t>
                      </a:r>
                    </a:p>
                    <a:p>
                      <a:pPr algn="ctr" fontAlgn="ctr"/>
                      <a:r>
                        <a:rPr lang="fr-FR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muscles + élastiques et contractiles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5309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aspect psychomoteur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maitrise progressive des gestes naturels - "bougeotte« - </a:t>
                      </a:r>
                    </a:p>
                    <a:p>
                      <a:pPr algn="ctr" fontAlgn="ctr"/>
                      <a:r>
                        <a:rPr lang="fr-FR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fragilité de l'attention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période de grâce des acquisitions- amélioration de la coordination, de l'équilibration, de l'adresse- </a:t>
                      </a:r>
                    </a:p>
                    <a:p>
                      <a:pPr algn="ctr" fontAlgn="ctr"/>
                      <a:r>
                        <a:rPr lang="fr-FR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début d'automatismes- contrôle de la forme du geste et de la grâce (filles)- début de ségrégation garçon/fille-</a:t>
                      </a:r>
                    </a:p>
                    <a:p>
                      <a:pPr algn="ctr" fontAlgn="ctr"/>
                      <a:r>
                        <a:rPr lang="fr-FR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début de compétition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6047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conséquences pédagogiques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acquisitions motrices par initiation, par tâtonnement personnel- </a:t>
                      </a:r>
                    </a:p>
                    <a:p>
                      <a:pPr algn="ctr" fontAlgn="ctr"/>
                      <a:r>
                        <a:rPr lang="fr-FR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favoriser les jeux variés-</a:t>
                      </a:r>
                    </a:p>
                    <a:p>
                      <a:pPr algn="ctr" fontAlgn="ctr"/>
                      <a:r>
                        <a:rPr lang="fr-FR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éviter mouvements de force et immobilisation prolongée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les activités deviennent plus spécifiques (motricité =&gt;EPS, FMS=&gt;HS)- soigner les attitudes (pas de force)- dépense d'énergie de manière peu économique=&gt; fatigue =&gt; prévoir temps de repos- découverte de la règle du jeu (besoin de justice)- </a:t>
                      </a:r>
                    </a:p>
                    <a:p>
                      <a:pPr algn="ctr" fontAlgn="ctr"/>
                      <a:r>
                        <a:rPr lang="fr-FR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favoriser les démo 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9982" name="Espace réservé du pied de page 3">
            <a:extLst>
              <a:ext uri="{FF2B5EF4-FFF2-40B4-BE49-F238E27FC236}">
                <a16:creationId xmlns:a16="http://schemas.microsoft.com/office/drawing/2014/main" id="{E83683CB-D15D-FC40-8B3D-7CF1FD334D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1577975" y="6305550"/>
            <a:ext cx="395763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ctr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Open Sans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Open Sans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Open Sans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Open Sans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Open Sans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Open Sans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Open Sans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Open Sans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en-US"/>
              <a:t>CM6</a:t>
            </a:r>
            <a:endParaRPr lang="fr-FR" altLang="en-US" sz="1000">
              <a:latin typeface="Arial" panose="020B0604020202020204" pitchFamily="34" charset="0"/>
            </a:endParaRPr>
          </a:p>
        </p:txBody>
      </p:sp>
      <p:sp>
        <p:nvSpPr>
          <p:cNvPr id="39983" name="Espace réservé du numéro de diapositive 4">
            <a:extLst>
              <a:ext uri="{FF2B5EF4-FFF2-40B4-BE49-F238E27FC236}">
                <a16:creationId xmlns:a16="http://schemas.microsoft.com/office/drawing/2014/main" id="{9ED9E621-6787-6043-B2C9-0905D4A080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28650" y="6305550"/>
            <a:ext cx="20574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r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Open Sans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Open Sans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Open Sans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Open Sans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Open Sans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Open Sans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Open Sans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Open Sans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fld id="{3ECACAD9-C1A6-1047-B520-8EA5647FC244}" type="slidenum">
              <a:rPr lang="fr-FR" altLang="en-US" smtClean="0"/>
              <a:pPr>
                <a:defRPr/>
              </a:pPr>
              <a:t>2</a:t>
            </a:fld>
            <a:endParaRPr lang="fr-FR" altLang="en-US" sz="1000">
              <a:latin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53054A3-82D5-5C4D-ACA3-B4DE2A4230E7}"/>
              </a:ext>
            </a:extLst>
          </p:cNvPr>
          <p:cNvSpPr/>
          <p:nvPr/>
        </p:nvSpPr>
        <p:spPr>
          <a:xfrm>
            <a:off x="255588" y="836613"/>
            <a:ext cx="6767512" cy="6477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rgbClr val="FF0000"/>
                </a:solidFill>
              </a:rPr>
              <a:t>Durant l’enfance…</a:t>
            </a:r>
          </a:p>
        </p:txBody>
      </p:sp>
    </p:spTree>
    <p:extLst>
      <p:ext uri="{BB962C8B-B14F-4D97-AF65-F5344CB8AC3E}">
        <p14:creationId xmlns:p14="http://schemas.microsoft.com/office/powerpoint/2010/main" val="1712163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Espace réservé du contenu 5">
            <a:extLst>
              <a:ext uri="{FF2B5EF4-FFF2-40B4-BE49-F238E27FC236}">
                <a16:creationId xmlns:a16="http://schemas.microsoft.com/office/drawing/2014/main" id="{EA5D1672-00B3-AA49-8A1C-A2B1DD14606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55588" y="652463"/>
          <a:ext cx="8709024" cy="6129337"/>
        </p:xfrm>
        <a:graphic>
          <a:graphicData uri="http://schemas.openxmlformats.org/drawingml/2006/table">
            <a:tbl>
              <a:tblPr/>
              <a:tblGrid>
                <a:gridCol w="13646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0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0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0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605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83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3207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3207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7367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56601"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7" marR="7567" marT="7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prépuberté</a:t>
                      </a:r>
                    </a:p>
                  </a:txBody>
                  <a:tcPr marL="7567" marR="7567" marT="7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puberté</a:t>
                      </a:r>
                    </a:p>
                  </a:txBody>
                  <a:tcPr marL="7567" marR="7567" marT="7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adolescence</a:t>
                      </a:r>
                    </a:p>
                  </a:txBody>
                  <a:tcPr marL="7567" marR="7567" marT="7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adulte</a:t>
                      </a:r>
                    </a:p>
                  </a:txBody>
                  <a:tcPr marL="7567" marR="7567" marT="7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798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âge</a:t>
                      </a:r>
                    </a:p>
                  </a:txBody>
                  <a:tcPr marL="7567" marR="7567" marT="7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 12 ans</a:t>
                      </a:r>
                    </a:p>
                  </a:txBody>
                  <a:tcPr marL="7567" marR="7567" marT="7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 13 ans</a:t>
                      </a:r>
                    </a:p>
                  </a:txBody>
                  <a:tcPr marL="7567" marR="7567" marT="7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13, 14 ans</a:t>
                      </a:r>
                    </a:p>
                  </a:txBody>
                  <a:tcPr marL="7567" marR="7567" marT="7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14, 15 ans</a:t>
                      </a:r>
                    </a:p>
                  </a:txBody>
                  <a:tcPr marL="7567" marR="7567" marT="7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 16 ans</a:t>
                      </a:r>
                    </a:p>
                  </a:txBody>
                  <a:tcPr marL="7567" marR="7567" marT="7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16, 17 ans</a:t>
                      </a:r>
                    </a:p>
                  </a:txBody>
                  <a:tcPr marL="7567" marR="7567" marT="7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17, 18 ans</a:t>
                      </a:r>
                    </a:p>
                  </a:txBody>
                  <a:tcPr marL="7567" marR="7567" marT="7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+ 18 ans</a:t>
                      </a:r>
                    </a:p>
                  </a:txBody>
                  <a:tcPr marL="7567" marR="7567" marT="7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24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scolarisation</a:t>
                      </a:r>
                    </a:p>
                  </a:txBody>
                  <a:tcPr marL="7567" marR="7567" marT="7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6e</a:t>
                      </a:r>
                    </a:p>
                  </a:txBody>
                  <a:tcPr marL="7567" marR="7567" marT="7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5e</a:t>
                      </a:r>
                    </a:p>
                  </a:txBody>
                  <a:tcPr marL="7567" marR="7567" marT="7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4e</a:t>
                      </a:r>
                    </a:p>
                  </a:txBody>
                  <a:tcPr marL="7567" marR="7567" marT="7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3e</a:t>
                      </a:r>
                    </a:p>
                  </a:txBody>
                  <a:tcPr marL="7567" marR="7567" marT="7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2nde</a:t>
                      </a:r>
                    </a:p>
                  </a:txBody>
                  <a:tcPr marL="7567" marR="7567" marT="7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1ere</a:t>
                      </a:r>
                    </a:p>
                  </a:txBody>
                  <a:tcPr marL="7567" marR="7567" marT="7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term</a:t>
                      </a:r>
                    </a:p>
                  </a:txBody>
                  <a:tcPr marL="7567" marR="7567" marT="7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adulte</a:t>
                      </a:r>
                    </a:p>
                  </a:txBody>
                  <a:tcPr marL="7567" marR="7567" marT="7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074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aspect fonctionnel et morphologique</a:t>
                      </a:r>
                    </a:p>
                  </a:txBody>
                  <a:tcPr marL="7567" marR="7567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augmentation de l'appareil </a:t>
                      </a:r>
                      <a:r>
                        <a:rPr lang="fr-FR" sz="15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pulmo</a:t>
                      </a:r>
                      <a:r>
                        <a:rPr lang="fr-F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 augmentation taille des extrémités  - croissance brusquement accélérée</a:t>
                      </a:r>
                    </a:p>
                  </a:txBody>
                  <a:tcPr marL="7567" marR="7567" marT="7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fr-F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âge de disgrâce physique - croissance dissymétrique - colonne vertébrale en pleine édification - baisse des possibilités musculaires liées à augmentation du poids fatigabilité</a:t>
                      </a:r>
                    </a:p>
                  </a:txBody>
                  <a:tcPr marL="7567" marR="7567" marT="7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croissance stabilisée - augmentation de la puissance musculaire - harmonisation des proportions (thorax élargi) - stabilité des réactions nerveuses - ralentissement du rythme cardiaque</a:t>
                      </a:r>
                    </a:p>
                  </a:txBody>
                  <a:tcPr marL="7567" marR="7567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4999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aspect psychomoteur</a:t>
                      </a:r>
                    </a:p>
                  </a:txBody>
                  <a:tcPr marL="7567" marR="7567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image corporelle précise - difficulté à maitriser gestes à coordination complexe ou à coordination externe (en s'adaptant aux actions de l'autre) - désir de compétition</a:t>
                      </a:r>
                    </a:p>
                  </a:txBody>
                  <a:tcPr marL="7567" marR="7567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modification du schéma corporel - baisse du contrôle de soi -agitation, turbulence ou au contraire apathie - allure gauche (maladresse, mouvements parasites) - inquiétude, agressivité ou inhibition - esprit critique - affirmation de soi (opposition)</a:t>
                      </a:r>
                    </a:p>
                  </a:txBody>
                  <a:tcPr marL="7567" marR="7567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précision et efficacité du geste - aisance motrice - augmentation de la masse musculaire chez le garçon - autonomie - coopération - intérêts sociaux</a:t>
                      </a:r>
                    </a:p>
                  </a:txBody>
                  <a:tcPr marL="7567" marR="7567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0776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conséquences pédagogiques</a:t>
                      </a:r>
                    </a:p>
                  </a:txBody>
                  <a:tcPr marL="7567" marR="7567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approche globale du geste - s'assurer de la réussite de tous les élèves - favoriser relations d'entraide - séquences courtes et variées</a:t>
                      </a:r>
                    </a:p>
                  </a:txBody>
                  <a:tcPr marL="7567" marR="7567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encourager combativité (canaliser agressivité) - redévelopper l'adresse - aider à la reprise de confiance</a:t>
                      </a:r>
                    </a:p>
                  </a:txBody>
                  <a:tcPr marL="7567" marR="7567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complexification des facteurs d'exécution - apprendre à organiser la défense en fonction de l'attaque - apprendre à alterner contraction/relâchement (rentabilité, précision de l'effort)</a:t>
                      </a:r>
                    </a:p>
                  </a:txBody>
                  <a:tcPr marL="7567" marR="7567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1014" name="Espace réservé du pied de page 1">
            <a:extLst>
              <a:ext uri="{FF2B5EF4-FFF2-40B4-BE49-F238E27FC236}">
                <a16:creationId xmlns:a16="http://schemas.microsoft.com/office/drawing/2014/main" id="{C0B7D317-F843-3049-8CAA-44F1504102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1577975" y="6305550"/>
            <a:ext cx="395763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ctr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Open Sans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Open Sans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Open Sans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Open Sans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Open Sans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Open Sans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Open Sans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Open Sans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en-US"/>
              <a:t>CM6</a:t>
            </a:r>
            <a:endParaRPr lang="fr-FR" altLang="en-US" sz="1000">
              <a:latin typeface="Arial" panose="020B0604020202020204" pitchFamily="34" charset="0"/>
            </a:endParaRPr>
          </a:p>
        </p:txBody>
      </p:sp>
      <p:sp>
        <p:nvSpPr>
          <p:cNvPr id="41015" name="Espace réservé du numéro de diapositive 2">
            <a:extLst>
              <a:ext uri="{FF2B5EF4-FFF2-40B4-BE49-F238E27FC236}">
                <a16:creationId xmlns:a16="http://schemas.microsoft.com/office/drawing/2014/main" id="{44C0CA4E-0789-134A-92D5-FB17E71CA2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28650" y="6305550"/>
            <a:ext cx="20574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r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Open Sans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Open Sans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Open Sans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Open Sans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Open Sans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Open Sans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Open Sans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Open Sans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fld id="{3ECACAD9-C1A6-1047-B520-8EA5647FC244}" type="slidenum">
              <a:rPr lang="fr-FR" altLang="en-US" smtClean="0"/>
              <a:pPr>
                <a:defRPr/>
              </a:pPr>
              <a:t>3</a:t>
            </a:fld>
            <a:endParaRPr lang="fr-FR" altLang="en-US" sz="1000">
              <a:latin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1E027DA-4CA2-8E4E-9F0D-74B21E5AD64B}"/>
              </a:ext>
            </a:extLst>
          </p:cNvPr>
          <p:cNvSpPr/>
          <p:nvPr/>
        </p:nvSpPr>
        <p:spPr>
          <a:xfrm>
            <a:off x="255588" y="22225"/>
            <a:ext cx="6767512" cy="6492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rgbClr val="FF0000"/>
                </a:solidFill>
              </a:rPr>
              <a:t>…chez l’adolescent et l’adulte</a:t>
            </a:r>
          </a:p>
        </p:txBody>
      </p:sp>
    </p:spTree>
    <p:extLst>
      <p:ext uri="{BB962C8B-B14F-4D97-AF65-F5344CB8AC3E}">
        <p14:creationId xmlns:p14="http://schemas.microsoft.com/office/powerpoint/2010/main" val="1114641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>
            <a:extLst>
              <a:ext uri="{FF2B5EF4-FFF2-40B4-BE49-F238E27FC236}">
                <a16:creationId xmlns:a16="http://schemas.microsoft.com/office/drawing/2014/main" id="{2E1E26F3-B7B0-2642-B85F-87391FBFAD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52060" y="100806"/>
            <a:ext cx="3614467" cy="1325563"/>
          </a:xfrm>
        </p:spPr>
        <p:txBody>
          <a:bodyPr/>
          <a:lstStyle/>
          <a:p>
            <a:pPr eaLnBrk="1" hangingPunct="1"/>
            <a:r>
              <a:rPr lang="fr-FR" altLang="fr-FR" sz="4000" dirty="0"/>
              <a:t>BILAN </a:t>
            </a:r>
            <a:br>
              <a:rPr lang="fr-FR" altLang="fr-FR" sz="4000" dirty="0"/>
            </a:br>
            <a:endParaRPr lang="fr-FR" altLang="fr-FR" dirty="0"/>
          </a:p>
        </p:txBody>
      </p:sp>
      <p:sp>
        <p:nvSpPr>
          <p:cNvPr id="35845" name="Rectangle 3">
            <a:extLst>
              <a:ext uri="{FF2B5EF4-FFF2-40B4-BE49-F238E27FC236}">
                <a16:creationId xmlns:a16="http://schemas.microsoft.com/office/drawing/2014/main" id="{0E15B7DC-DDF0-FD4A-B1C8-0AA81BE12A7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8313" y="981075"/>
            <a:ext cx="8229600" cy="5472113"/>
          </a:xfrm>
          <a:solidFill>
            <a:schemeClr val="bg1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altLang="fr-FR" sz="2000" b="1" dirty="0">
                <a:ea typeface="+mn-ea"/>
              </a:rPr>
              <a:t>Problèmes si habiletés de base et fondamentales non acquises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fr-FR" altLang="fr-FR" sz="2000" dirty="0">
              <a:ea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r-FR" altLang="fr-FR" sz="2000" b="1" dirty="0" err="1">
                <a:ea typeface="+mn-ea"/>
              </a:rPr>
              <a:t>Dvpt</a:t>
            </a:r>
            <a:r>
              <a:rPr lang="fr-FR" altLang="fr-FR" sz="2000" b="1" dirty="0">
                <a:ea typeface="+mn-ea"/>
              </a:rPr>
              <a:t> des HB, FMS et HS se fait en parallèle du développement psychomoteur et morphologique (cf. tableau)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fr-FR" altLang="fr-FR" sz="2000" dirty="0">
              <a:ea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r-FR" altLang="fr-FR" sz="2000" b="1" dirty="0">
                <a:ea typeface="+mn-ea"/>
              </a:rPr>
              <a:t>Nécessite des stimulations adaptées aux capacités de l’enfant 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fr-FR" altLang="fr-FR" sz="2000" dirty="0">
              <a:ea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r-FR" altLang="fr-FR" sz="2000" b="1" dirty="0">
                <a:ea typeface="+mn-ea"/>
              </a:rPr>
              <a:t>Période de transition entre FMS et HS = 7-10 ans : </a:t>
            </a:r>
            <a:endParaRPr lang="fr-FR" altLang="fr-FR" sz="2000" dirty="0">
              <a:ea typeface="+mn-ea"/>
            </a:endParaRPr>
          </a:p>
          <a:p>
            <a:pPr marL="344487" lvl="1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r-FR" altLang="fr-FR" sz="1600" dirty="0">
                <a:ea typeface="+mn-ea"/>
              </a:rPr>
              <a:t>=&gt; A cet âge mieux vaut pratiquer plusieurs sports 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endParaRPr lang="fr-FR" altLang="fr-FR" sz="1600" dirty="0">
              <a:ea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r-FR" altLang="fr-FR" sz="2000" b="1" dirty="0">
                <a:ea typeface="+mn-ea"/>
              </a:rPr>
              <a:t>Les contraintes motrices peuvent agir de façon combinée sur les habiletés motrices, et diminuent jusqu’à 10-12 ans. </a:t>
            </a:r>
            <a:endParaRPr lang="fr-FR" altLang="fr-FR" sz="2000" dirty="0">
              <a:ea typeface="+mn-ea"/>
            </a:endParaRPr>
          </a:p>
        </p:txBody>
      </p:sp>
      <p:sp>
        <p:nvSpPr>
          <p:cNvPr id="50179" name="Espace réservé du pied de page 4">
            <a:extLst>
              <a:ext uri="{FF2B5EF4-FFF2-40B4-BE49-F238E27FC236}">
                <a16:creationId xmlns:a16="http://schemas.microsoft.com/office/drawing/2014/main" id="{6466D758-689A-DF45-ACC6-3BDF845264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1577975" y="6305550"/>
            <a:ext cx="395763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ctr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Open Sans" panose="020B0606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Open Sans" panose="020B0606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Open Sans" panose="020B0606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Open Sans" panose="020B0606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Open Sans" panose="020B0606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Open Sans" panose="020B0606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Open Sans" panose="020B0606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Open Sans" panose="020B0606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en-US"/>
              <a:t>CM6</a:t>
            </a:r>
            <a:endParaRPr lang="fr-FR" altLang="en-US" sz="1000">
              <a:latin typeface="Arial" panose="020B0604020202020204" pitchFamily="34" charset="0"/>
            </a:endParaRPr>
          </a:p>
        </p:txBody>
      </p:sp>
      <p:sp>
        <p:nvSpPr>
          <p:cNvPr id="50180" name="Espace réservé du numéro de diapositive 5">
            <a:extLst>
              <a:ext uri="{FF2B5EF4-FFF2-40B4-BE49-F238E27FC236}">
                <a16:creationId xmlns:a16="http://schemas.microsoft.com/office/drawing/2014/main" id="{2F92C1CF-43CA-654D-B659-B434FD34DB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28650" y="6305550"/>
            <a:ext cx="20574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r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Open Sans" panose="020B0606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Open Sans" panose="020B0606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Open Sans" panose="020B0606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Open Sans" panose="020B0606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Open Sans" panose="020B0606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Open Sans" panose="020B0606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Open Sans" panose="020B0606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Open Sans" panose="020B0606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fld id="{1AFF86A5-6D75-914A-9AC7-C11017408DA5}" type="slidenum">
              <a:rPr lang="fr-FR" altLang="en-US" smtClean="0"/>
              <a:pPr>
                <a:defRPr/>
              </a:pPr>
              <a:t>4</a:t>
            </a:fld>
            <a:endParaRPr lang="fr-FR" altLang="en-US" sz="10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7512384"/>
      </p:ext>
    </p:extLst>
  </p:cSld>
  <p:clrMapOvr>
    <a:masterClrMapping/>
  </p:clrMapOvr>
</p:sld>
</file>

<file path=ppt/theme/theme1.xml><?xml version="1.0" encoding="utf-8"?>
<a:theme xmlns:a="http://schemas.openxmlformats.org/drawingml/2006/main" name="Thème3">
  <a:themeElements>
    <a:clrScheme name="UPSaclay">
      <a:dk1>
        <a:srgbClr val="63003C"/>
      </a:dk1>
      <a:lt1>
        <a:srgbClr val="FFFFFF"/>
      </a:lt1>
      <a:dk2>
        <a:srgbClr val="000000"/>
      </a:dk2>
      <a:lt2>
        <a:srgbClr val="BDC4BC"/>
      </a:lt2>
      <a:accent1>
        <a:srgbClr val="DA5200"/>
      </a:accent1>
      <a:accent2>
        <a:srgbClr val="006996"/>
      </a:accent2>
      <a:accent3>
        <a:srgbClr val="FFFFFF"/>
      </a:accent3>
      <a:accent4>
        <a:srgbClr val="86B700"/>
      </a:accent4>
      <a:accent5>
        <a:srgbClr val="464595"/>
      </a:accent5>
      <a:accent6>
        <a:srgbClr val="80143C"/>
      </a:accent6>
      <a:hlink>
        <a:srgbClr val="63003C"/>
      </a:hlink>
      <a:folHlink>
        <a:srgbClr val="B8ACD7"/>
      </a:folHlink>
    </a:clrScheme>
    <a:fontScheme name="Université Paris-Saclay">
      <a:majorFont>
        <a:latin typeface="Open Sans"/>
        <a:ea typeface=""/>
        <a:cs typeface="Arial Unicode MS"/>
      </a:majorFont>
      <a:minorFont>
        <a:latin typeface="Open Sans"/>
        <a:ea typeface=""/>
        <a:cs typeface="Arial Unicode MS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̀me3" id="{1335EA92-480F-7744-8756-271A4A261519}" vid="{AB28A0EB-7335-A54B-B29C-9359C154C7C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Thème3</Template>
  <TotalTime>0</TotalTime>
  <Words>576</Words>
  <Application>Microsoft Macintosh PowerPoint</Application>
  <PresentationFormat>Affichage à l'écran (4:3)</PresentationFormat>
  <Paragraphs>92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Calibri</vt:lpstr>
      <vt:lpstr>Open Sans</vt:lpstr>
      <vt:lpstr>Wingdings</vt:lpstr>
      <vt:lpstr>Thème3</vt:lpstr>
      <vt:lpstr>Extraits CM6</vt:lpstr>
      <vt:lpstr> Synthèse de l’évolution des compétences motrices</vt:lpstr>
      <vt:lpstr>Présentation PowerPoint</vt:lpstr>
      <vt:lpstr>BILAN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Extraits CM6</dc:title>
  <dc:creator>Marion Chestier</dc:creator>
  <cp:lastModifiedBy>Marion Chestier</cp:lastModifiedBy>
  <cp:revision>2</cp:revision>
  <dcterms:created xsi:type="dcterms:W3CDTF">2020-10-21T10:47:31Z</dcterms:created>
  <dcterms:modified xsi:type="dcterms:W3CDTF">2021-10-22T05:40:39Z</dcterms:modified>
</cp:coreProperties>
</file>