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4"/>
  </p:notesMasterIdLst>
  <p:sldIdLst>
    <p:sldId id="266" r:id="rId5"/>
    <p:sldId id="269" r:id="rId6"/>
    <p:sldId id="270" r:id="rId7"/>
    <p:sldId id="271" r:id="rId8"/>
    <p:sldId id="272" r:id="rId9"/>
    <p:sldId id="275" r:id="rId10"/>
    <p:sldId id="274" r:id="rId11"/>
    <p:sldId id="273" r:id="rId12"/>
    <p:sldId id="264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00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407A44-ACB3-49FA-BFDD-E508664716F1}" type="datetimeFigureOut">
              <a:rPr lang="fr-FR" smtClean="0"/>
              <a:t>13/01/2021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5477D0-182A-42F5-9A8C-08B75B362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8834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-pr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630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fr-FR" sz="135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2128" y="2165229"/>
            <a:ext cx="8305342" cy="325216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2128" y="5529528"/>
            <a:ext cx="4787999" cy="746185"/>
          </a:xfrm>
        </p:spPr>
        <p:txBody>
          <a:bodyPr anchor="b"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D5528D86-D103-DD4C-9FC4-7D5D789A7C4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4667"/>
            <a:ext cx="5060127" cy="2274214"/>
          </a:xfrm>
          <a:prstGeom prst="rect">
            <a:avLst/>
          </a:prstGeom>
        </p:spPr>
      </p:pic>
      <p:pic>
        <p:nvPicPr>
          <p:cNvPr id="6" name="Image 4">
            <a:extLst>
              <a:ext uri="{FF2B5EF4-FFF2-40B4-BE49-F238E27FC236}">
                <a16:creationId xmlns:a16="http://schemas.microsoft.com/office/drawing/2014/main" id="{4644E84E-EF66-2B41-A976-69EF3658DAD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459654" y="2173654"/>
            <a:ext cx="224692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15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-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2128" y="2165229"/>
            <a:ext cx="8305342" cy="325216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2128" y="5529528"/>
            <a:ext cx="4787999" cy="746185"/>
          </a:xfrm>
        </p:spPr>
        <p:txBody>
          <a:bodyPr anchor="b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pic>
        <p:nvPicPr>
          <p:cNvPr id="8" name="Picture 7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B7B52807-DA9F-0143-86B1-7DB821DCCF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08986"/>
            <a:ext cx="5060133" cy="2274215"/>
          </a:xfrm>
          <a:prstGeom prst="rect">
            <a:avLst/>
          </a:prstGeom>
        </p:spPr>
      </p:pic>
      <p:pic>
        <p:nvPicPr>
          <p:cNvPr id="9" name="Image 6">
            <a:extLst>
              <a:ext uri="{FF2B5EF4-FFF2-40B4-BE49-F238E27FC236}">
                <a16:creationId xmlns:a16="http://schemas.microsoft.com/office/drawing/2014/main" id="{3F7AF8FE-BF12-AE41-8CFA-DE8FD1D5D2C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459654" y="2173654"/>
            <a:ext cx="224692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7862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_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2128" y="1360159"/>
            <a:ext cx="8305342" cy="3252160"/>
          </a:xfrm>
        </p:spPr>
        <p:txBody>
          <a:bodyPr anchor="b">
            <a:normAutofit/>
          </a:bodyPr>
          <a:lstStyle>
            <a:lvl1pPr algn="l">
              <a:defRPr sz="4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pic>
        <p:nvPicPr>
          <p:cNvPr id="9" name="Image 6">
            <a:extLst>
              <a:ext uri="{FF2B5EF4-FFF2-40B4-BE49-F238E27FC236}">
                <a16:creationId xmlns:a16="http://schemas.microsoft.com/office/drawing/2014/main" id="{3F7AF8FE-BF12-AE41-8CFA-DE8FD1D5D2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459654" y="2173654"/>
            <a:ext cx="224692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480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67738" y="1360159"/>
            <a:ext cx="3309731" cy="3252160"/>
          </a:xfrm>
        </p:spPr>
        <p:txBody>
          <a:bodyPr anchor="b">
            <a:normAutofit/>
          </a:bodyPr>
          <a:lstStyle>
            <a:lvl1pPr algn="l">
              <a:defRPr sz="4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pic>
        <p:nvPicPr>
          <p:cNvPr id="9" name="Image 6">
            <a:extLst>
              <a:ext uri="{FF2B5EF4-FFF2-40B4-BE49-F238E27FC236}">
                <a16:creationId xmlns:a16="http://schemas.microsoft.com/office/drawing/2014/main" id="{3F7AF8FE-BF12-AE41-8CFA-DE8FD1D5D2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459654" y="2173654"/>
            <a:ext cx="224692" cy="9144000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51E25D8-6A00-F044-8E2A-6518EFC40F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59363" cy="663257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158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ple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6">
            <a:extLst>
              <a:ext uri="{FF2B5EF4-FFF2-40B4-BE49-F238E27FC236}">
                <a16:creationId xmlns:a16="http://schemas.microsoft.com/office/drawing/2014/main" id="{3F7AF8FE-BF12-AE41-8CFA-DE8FD1D5D2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459654" y="2173654"/>
            <a:ext cx="224692" cy="9144000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51E25D8-6A00-F044-8E2A-6518EFC40F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02311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0657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+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2883" y="365126"/>
            <a:ext cx="3614467" cy="1325563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2883" y="1825625"/>
            <a:ext cx="3614468" cy="409809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560B01FE-025F-8749-84F2-207CBD08AC6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59363" cy="6632575"/>
          </a:xfrm>
        </p:spPr>
        <p:txBody>
          <a:bodyPr/>
          <a:lstStyle/>
          <a:p>
            <a:endParaRPr lang="en-US"/>
          </a:p>
        </p:txBody>
      </p:sp>
      <p:pic>
        <p:nvPicPr>
          <p:cNvPr id="9" name="Image 6">
            <a:extLst>
              <a:ext uri="{FF2B5EF4-FFF2-40B4-BE49-F238E27FC236}">
                <a16:creationId xmlns:a16="http://schemas.microsoft.com/office/drawing/2014/main" id="{CE14387A-F4E1-1347-8FF0-507E94272C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459654" y="2173654"/>
            <a:ext cx="224692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735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7632848" cy="562074"/>
          </a:xfrm>
          <a:noFill/>
        </p:spPr>
        <p:txBody>
          <a:bodyPr>
            <a:normAutofit/>
          </a:bodyPr>
          <a:lstStyle>
            <a:lvl1pPr>
              <a:defRPr lang="fr-FR" sz="3400" dirty="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9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3"/>
            <a:ext cx="7632849" cy="4366930"/>
          </a:xfrm>
          <a:solidFill>
            <a:schemeClr val="accent3"/>
          </a:solidFill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 marL="1143000" indent="-228600">
              <a:buFont typeface="Arial" panose="020B0604020202020204" pitchFamily="34" charset="0"/>
              <a:buChar char="•"/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719304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+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7632848" cy="562074"/>
          </a:xfrm>
          <a:noFill/>
        </p:spPr>
        <p:txBody>
          <a:bodyPr>
            <a:normAutofit/>
          </a:bodyPr>
          <a:lstStyle>
            <a:lvl1pPr>
              <a:defRPr lang="fr-FR" sz="3400" dirty="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9" name="Espace réservé du contenu 2"/>
          <p:cNvSpPr>
            <a:spLocks noGrp="1"/>
          </p:cNvSpPr>
          <p:nvPr>
            <p:ph idx="1"/>
          </p:nvPr>
        </p:nvSpPr>
        <p:spPr>
          <a:xfrm>
            <a:off x="467545" y="1556793"/>
            <a:ext cx="4104456" cy="4406462"/>
          </a:xfrm>
          <a:solidFill>
            <a:schemeClr val="accent3"/>
          </a:solidFill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 marL="1143000" indent="-228600">
              <a:buFont typeface="Arial" panose="020B0604020202020204" pitchFamily="34" charset="0"/>
              <a:buChar char="•"/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BFDE980C-7B70-AF40-9C52-BF3DA44CAF3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840358" y="1563081"/>
            <a:ext cx="3836098" cy="440039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2239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129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8034" y="6321449"/>
            <a:ext cx="12792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77837" y="6306258"/>
            <a:ext cx="39582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dirty="0"/>
              <a:t>Titre de la présentation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8650" y="630625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A0B0FBA5-3649-4193-81EC-FC1C61F9B58C}" type="slidenum">
              <a:rPr lang="fr-FR" smtClean="0"/>
              <a:pPr algn="l"/>
              <a:t>‹N°›</a:t>
            </a:fld>
            <a:endParaRPr lang="fr-FR" dirty="0"/>
          </a:p>
        </p:txBody>
      </p:sp>
      <p:pic>
        <p:nvPicPr>
          <p:cNvPr id="9" name="Image 6">
            <a:extLst>
              <a:ext uri="{FF2B5EF4-FFF2-40B4-BE49-F238E27FC236}">
                <a16:creationId xmlns:a16="http://schemas.microsoft.com/office/drawing/2014/main" id="{8508DA88-D542-4B4A-8988-A2E7D72ED18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459654" y="2173654"/>
            <a:ext cx="224692" cy="91440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941" y="5860432"/>
            <a:ext cx="942324" cy="768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941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6" r:id="rId2"/>
    <p:sldLayoutId id="2147483677" r:id="rId3"/>
    <p:sldLayoutId id="2147483678" r:id="rId4"/>
    <p:sldLayoutId id="2147483679" r:id="rId5"/>
    <p:sldLayoutId id="2147483674" r:id="rId6"/>
    <p:sldLayoutId id="2147483675" r:id="rId7"/>
    <p:sldLayoutId id="2147483680" r:id="rId8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entralesupelec.fr/fr/bibliotheques?tab=bib-base-de-donnees" TargetMode="External"/><Relationship Id="rId2" Type="http://schemas.openxmlformats.org/officeDocument/2006/relationships/hyperlink" Target="https://www.universite-paris-saclay.fr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ens-paris-saclay.fr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86F00-5537-9147-8C8C-6310EAD5E5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Les ressources en ligne des bibliothèques de l’Université Paris-Saclay</a:t>
            </a:r>
            <a:endParaRPr lang="fr-F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8D9F51-B9DA-4E4C-A2E3-826B759FB1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Janvier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29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Introduction aux ressources en ligne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000" dirty="0" smtClean="0"/>
              <a:t>Les bibliothèques donnent accès à différents types de ressources en ligne</a:t>
            </a:r>
          </a:p>
          <a:p>
            <a:endParaRPr lang="fr-FR" sz="2000" dirty="0" smtClean="0"/>
          </a:p>
          <a:p>
            <a:r>
              <a:rPr lang="fr-FR" sz="2000" dirty="0" smtClean="0"/>
              <a:t>Accessibles à la fois dans vos établissements et depuis chez vous</a:t>
            </a:r>
          </a:p>
          <a:p>
            <a:endParaRPr lang="fr-FR" sz="2000" dirty="0" smtClean="0"/>
          </a:p>
          <a:p>
            <a:r>
              <a:rPr lang="fr-FR" sz="2000" dirty="0" smtClean="0"/>
              <a:t>24h sur 24 (même en période de fermeture)</a:t>
            </a:r>
          </a:p>
          <a:p>
            <a:endParaRPr lang="fr-FR" sz="2000" dirty="0" smtClean="0"/>
          </a:p>
          <a:p>
            <a:r>
              <a:rPr lang="fr-FR" sz="2000" dirty="0" smtClean="0"/>
              <a:t>Certaines </a:t>
            </a:r>
            <a:r>
              <a:rPr lang="fr-FR" sz="2000" dirty="0" smtClean="0"/>
              <a:t>sont libres </a:t>
            </a:r>
            <a:r>
              <a:rPr lang="fr-FR" sz="2000" dirty="0" smtClean="0"/>
              <a:t>d’accès</a:t>
            </a:r>
          </a:p>
          <a:p>
            <a:endParaRPr lang="fr-FR" sz="2000" dirty="0" smtClean="0"/>
          </a:p>
          <a:p>
            <a:r>
              <a:rPr lang="fr-FR" sz="2000" dirty="0" smtClean="0"/>
              <a:t>Les autres dépendent des abonnements de vos bibliothèques et demandent une identification.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49680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100" dirty="0"/>
              <a:t>Premier accès : </a:t>
            </a:r>
            <a:r>
              <a:rPr lang="fr-FR" sz="3100" dirty="0" smtClean="0"/>
              <a:t>Focus</a:t>
            </a:r>
            <a:endParaRPr lang="fr-FR" sz="31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/>
              <a:t>Outil de recherche unique des bibliothèques de l’Université Paris-Saclay https://focus.universite-paris-saclay.fr</a:t>
            </a:r>
          </a:p>
          <a:p>
            <a:endParaRPr lang="fr-FR" dirty="0"/>
          </a:p>
          <a:p>
            <a:r>
              <a:rPr lang="fr-FR" dirty="0"/>
              <a:t>Tout type de documents dans l’ensemble des bibliothèques du réseau</a:t>
            </a:r>
          </a:p>
          <a:p>
            <a:endParaRPr lang="fr-FR" dirty="0"/>
          </a:p>
          <a:p>
            <a:r>
              <a:rPr lang="fr-FR" dirty="0"/>
              <a:t>Lien direct vers les documents en ligne (si votre établissement y a accès)</a:t>
            </a:r>
          </a:p>
          <a:p>
            <a:endParaRPr lang="fr-FR" dirty="0"/>
          </a:p>
          <a:p>
            <a:r>
              <a:rPr lang="fr-FR" dirty="0"/>
              <a:t>Barre de recherche Focus sur le site de chaque bibliothèque</a:t>
            </a:r>
          </a:p>
          <a:p>
            <a:endParaRPr lang="fr-FR" dirty="0"/>
          </a:p>
          <a:p>
            <a:r>
              <a:rPr lang="fr-FR" dirty="0"/>
              <a:t>Vidéo « Focus, comment accéder à des documents ? » https://</a:t>
            </a:r>
            <a:r>
              <a:rPr lang="fr-FR" dirty="0" smtClean="0"/>
              <a:t>www.youtube.com/watch?v=6z9JoRqLua0</a:t>
            </a:r>
          </a:p>
        </p:txBody>
      </p:sp>
    </p:spTree>
    <p:extLst>
      <p:ext uri="{BB962C8B-B14F-4D97-AF65-F5344CB8AC3E}">
        <p14:creationId xmlns:p14="http://schemas.microsoft.com/office/powerpoint/2010/main" val="309324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Deuxième </a:t>
            </a:r>
            <a:r>
              <a:rPr lang="fr-FR" dirty="0"/>
              <a:t>accès : </a:t>
            </a:r>
            <a:r>
              <a:rPr lang="fr-FR" dirty="0" smtClean="0"/>
              <a:t>bases de données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3"/>
            <a:ext cx="7845183" cy="4366930"/>
          </a:xfrm>
        </p:spPr>
        <p:txBody>
          <a:bodyPr>
            <a:normAutofit/>
          </a:bodyPr>
          <a:lstStyle/>
          <a:p>
            <a:r>
              <a:rPr lang="fr-FR" sz="2000" dirty="0"/>
              <a:t>Présentation des bases de données sur le site de chaque établissement</a:t>
            </a:r>
          </a:p>
          <a:p>
            <a:endParaRPr lang="fr-FR" sz="2000" dirty="0"/>
          </a:p>
          <a:p>
            <a:r>
              <a:rPr lang="fr-FR" sz="2000" dirty="0"/>
              <a:t>Différents contenus </a:t>
            </a:r>
            <a:r>
              <a:rPr lang="fr-FR" sz="2000" dirty="0" smtClean="0"/>
              <a:t>:	- texte intégral (articles, revues, livres)</a:t>
            </a:r>
          </a:p>
          <a:p>
            <a:pPr marL="0" indent="0">
              <a:buNone/>
            </a:pPr>
            <a:r>
              <a:rPr lang="fr-FR" sz="2000" dirty="0"/>
              <a:t>	</a:t>
            </a:r>
            <a:r>
              <a:rPr lang="fr-FR" sz="2000" dirty="0" smtClean="0"/>
              <a:t>		- références bibliographiques</a:t>
            </a:r>
          </a:p>
          <a:p>
            <a:pPr marL="0" indent="0">
              <a:buNone/>
            </a:pPr>
            <a:r>
              <a:rPr lang="fr-FR" sz="2000" dirty="0"/>
              <a:t>	</a:t>
            </a:r>
            <a:r>
              <a:rPr lang="fr-FR" sz="2000" dirty="0" smtClean="0"/>
              <a:t>		- autres (images, annuaires, …)</a:t>
            </a:r>
          </a:p>
          <a:p>
            <a:pPr marL="0" indent="0">
              <a:buNone/>
            </a:pPr>
            <a:endParaRPr lang="fr-FR" sz="2000" dirty="0"/>
          </a:p>
          <a:p>
            <a:r>
              <a:rPr lang="fr-FR" sz="2000" dirty="0"/>
              <a:t>Certaines sont libres d’accès, d’autres sont payantes</a:t>
            </a:r>
          </a:p>
          <a:p>
            <a:endParaRPr lang="fr-FR" sz="2000" dirty="0"/>
          </a:p>
          <a:p>
            <a:r>
              <a:rPr lang="fr-FR" sz="2000" dirty="0"/>
              <a:t>Les ressources comprises dans l’abonnement peuvent varier (année en cours, archives, certaines thématiques, embargos)</a:t>
            </a:r>
          </a:p>
        </p:txBody>
      </p:sp>
    </p:spTree>
    <p:extLst>
      <p:ext uri="{BB962C8B-B14F-4D97-AF65-F5344CB8AC3E}">
        <p14:creationId xmlns:p14="http://schemas.microsoft.com/office/powerpoint/2010/main" val="242890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100" dirty="0" smtClean="0"/>
              <a:t>Les pages des bibliothèques</a:t>
            </a:r>
            <a:endParaRPr lang="fr-FR" sz="31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306286"/>
            <a:ext cx="7845183" cy="4617437"/>
          </a:xfrm>
        </p:spPr>
        <p:txBody>
          <a:bodyPr>
            <a:normAutofit fontScale="85000" lnSpcReduction="10000"/>
          </a:bodyPr>
          <a:lstStyle/>
          <a:p>
            <a:r>
              <a:rPr lang="fr-FR" sz="2000" dirty="0"/>
              <a:t>Les pages des bibliothèques classent les bases de données par </a:t>
            </a:r>
            <a:r>
              <a:rPr lang="fr-FR" sz="2000" dirty="0" smtClean="0"/>
              <a:t>discipline</a:t>
            </a:r>
          </a:p>
          <a:p>
            <a:endParaRPr lang="fr-FR" sz="2000" dirty="0"/>
          </a:p>
          <a:p>
            <a:r>
              <a:rPr lang="fr-FR" sz="2000" dirty="0"/>
              <a:t>Permettent de s’identifier comme membre de </a:t>
            </a:r>
            <a:r>
              <a:rPr lang="fr-FR" sz="2000" dirty="0" smtClean="0"/>
              <a:t>l’établissement</a:t>
            </a:r>
          </a:p>
          <a:p>
            <a:endParaRPr lang="fr-FR" sz="2000" dirty="0"/>
          </a:p>
          <a:p>
            <a:r>
              <a:rPr lang="fr-FR" sz="2000" dirty="0"/>
              <a:t>Certaines ressources disposent de fiches explicatives</a:t>
            </a:r>
          </a:p>
          <a:p>
            <a:endParaRPr lang="fr-FR" sz="2000" dirty="0"/>
          </a:p>
          <a:p>
            <a:r>
              <a:rPr lang="fr-FR" sz="2000" dirty="0">
                <a:hlinkClick r:id="rId2"/>
              </a:rPr>
              <a:t>Bibliothèques de l’Université Paris-Saclay </a:t>
            </a:r>
            <a:r>
              <a:rPr lang="fr-FR" sz="2000" dirty="0"/>
              <a:t>: https://www.bibliotheques.universite-paris-saclay.fr/explorer-les-ressources/ressources-24/24</a:t>
            </a:r>
          </a:p>
          <a:p>
            <a:endParaRPr lang="fr-FR" sz="2000" dirty="0"/>
          </a:p>
          <a:p>
            <a:r>
              <a:rPr lang="fr-FR" sz="2000" dirty="0">
                <a:hlinkClick r:id="rId3"/>
              </a:rPr>
              <a:t>Bibliothèques de </a:t>
            </a:r>
            <a:r>
              <a:rPr lang="fr-FR" sz="2000" dirty="0" err="1">
                <a:hlinkClick r:id="rId3"/>
              </a:rPr>
              <a:t>CentraleSupélec</a:t>
            </a:r>
            <a:r>
              <a:rPr lang="fr-FR" sz="2000" dirty="0">
                <a:hlinkClick r:id="rId3"/>
              </a:rPr>
              <a:t> </a:t>
            </a:r>
            <a:r>
              <a:rPr lang="fr-FR" sz="2000" dirty="0"/>
              <a:t>: https://www.centralesupelec.fr/fr/bibliotheques?tab=bib-base-de-donnees</a:t>
            </a:r>
          </a:p>
          <a:p>
            <a:endParaRPr lang="fr-FR" sz="2000" dirty="0"/>
          </a:p>
          <a:p>
            <a:r>
              <a:rPr lang="fr-FR" sz="2000" dirty="0">
                <a:hlinkClick r:id="rId4"/>
              </a:rPr>
              <a:t>Bibliothèques de l’ENS Paris-Saclay </a:t>
            </a:r>
            <a:r>
              <a:rPr lang="fr-FR" sz="2000" dirty="0"/>
              <a:t>: https://ens-paris-saclay.fr/bibliotheque/ressources-documentaires</a:t>
            </a:r>
          </a:p>
        </p:txBody>
      </p:sp>
    </p:spTree>
    <p:extLst>
      <p:ext uri="{BB962C8B-B14F-4D97-AF65-F5344CB8AC3E}">
        <p14:creationId xmlns:p14="http://schemas.microsoft.com/office/powerpoint/2010/main" val="1747487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6847656" cy="562074"/>
          </a:xfrm>
        </p:spPr>
        <p:txBody>
          <a:bodyPr>
            <a:normAutofit/>
          </a:bodyPr>
          <a:lstStyle/>
          <a:p>
            <a:r>
              <a:rPr lang="fr-FR" sz="3100" dirty="0" smtClean="0"/>
              <a:t>Quelques bases </a:t>
            </a:r>
            <a:r>
              <a:rPr lang="fr-FR" sz="3100" dirty="0" smtClean="0"/>
              <a:t>à connaître…</a:t>
            </a:r>
            <a:endParaRPr lang="fr-FR" sz="3100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35" y="1505086"/>
            <a:ext cx="7592392" cy="4365625"/>
          </a:xfrm>
        </p:spPr>
      </p:pic>
    </p:spTree>
    <p:extLst>
      <p:ext uri="{BB962C8B-B14F-4D97-AF65-F5344CB8AC3E}">
        <p14:creationId xmlns:p14="http://schemas.microsoft.com/office/powerpoint/2010/main" val="403636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100" dirty="0" smtClean="0"/>
              <a:t>Encore bien d’autres ressources</a:t>
            </a:r>
            <a:endParaRPr lang="fr-FR" sz="31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3"/>
            <a:ext cx="7845183" cy="4366930"/>
          </a:xfrm>
        </p:spPr>
        <p:txBody>
          <a:bodyPr>
            <a:normAutofit/>
          </a:bodyPr>
          <a:lstStyle/>
          <a:p>
            <a:r>
              <a:rPr lang="fr-FR" sz="2000" dirty="0"/>
              <a:t>Les thèses</a:t>
            </a:r>
          </a:p>
          <a:p>
            <a:endParaRPr lang="fr-FR" sz="2000" dirty="0"/>
          </a:p>
          <a:p>
            <a:r>
              <a:rPr lang="fr-FR" sz="2000" dirty="0"/>
              <a:t>L’archive ouverte pluridisciplinaire HAL</a:t>
            </a:r>
          </a:p>
          <a:p>
            <a:endParaRPr lang="fr-FR" sz="2000" dirty="0"/>
          </a:p>
          <a:p>
            <a:r>
              <a:rPr lang="fr-FR" sz="2000" dirty="0"/>
              <a:t>Yvette, bibliothèque numérique patrimoniale</a:t>
            </a:r>
          </a:p>
          <a:p>
            <a:endParaRPr lang="fr-FR" sz="2000" dirty="0"/>
          </a:p>
          <a:p>
            <a:r>
              <a:rPr lang="fr-FR" sz="2000" dirty="0"/>
              <a:t>Et d’autres à venir…</a:t>
            </a:r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45163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Un problème d’accès à une ressource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3"/>
            <a:ext cx="7845183" cy="4366930"/>
          </a:xfrm>
        </p:spPr>
        <p:txBody>
          <a:bodyPr>
            <a:normAutofit/>
          </a:bodyPr>
          <a:lstStyle/>
          <a:p>
            <a:r>
              <a:rPr lang="fr-FR" sz="2000" dirty="0"/>
              <a:t>Renseignez vous auprès de votre bibliothèque</a:t>
            </a:r>
          </a:p>
          <a:p>
            <a:endParaRPr lang="fr-FR" sz="2000" dirty="0"/>
          </a:p>
          <a:p>
            <a:r>
              <a:rPr lang="fr-FR" sz="2000" dirty="0"/>
              <a:t>S’il s’agit d’une de ses ressources temporairement indisponible, la bibliothèque cherchera à corriger le problème</a:t>
            </a:r>
          </a:p>
          <a:p>
            <a:endParaRPr lang="fr-FR" sz="2000" dirty="0"/>
          </a:p>
          <a:p>
            <a:r>
              <a:rPr lang="fr-FR" sz="2000" dirty="0"/>
              <a:t>S’il s’agit d’une ressource à laquelle elle n’est pas abonnée, elle vous conseillera, et vous orientera soit vers un établissement abonné, soit vers le service du prêt entre bibliothèques</a:t>
            </a:r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66296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459654" y="2173654"/>
            <a:ext cx="224692" cy="9144000"/>
          </a:xfrm>
          <a:prstGeom prst="rect">
            <a:avLst/>
          </a:prstGeom>
        </p:spPr>
      </p:pic>
      <p:sp>
        <p:nvSpPr>
          <p:cNvPr id="10" name="Espace réservé du texte 3"/>
          <p:cNvSpPr txBox="1">
            <a:spLocks/>
          </p:cNvSpPr>
          <p:nvPr/>
        </p:nvSpPr>
        <p:spPr>
          <a:xfrm>
            <a:off x="385311" y="1637331"/>
            <a:ext cx="4264327" cy="39023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Corps de texte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9686" y="2174712"/>
            <a:ext cx="3838756" cy="2566319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F1B497-7E0F-E340-BF41-64E0C9F60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sz="3600" dirty="0" smtClean="0"/>
          </a:p>
          <a:p>
            <a:pPr marL="0" indent="0">
              <a:buNone/>
            </a:pPr>
            <a:r>
              <a:rPr lang="fr-FR" sz="3600" dirty="0" smtClean="0"/>
              <a:t>Pour </a:t>
            </a:r>
            <a:r>
              <a:rPr lang="fr-FR" sz="3600" dirty="0"/>
              <a:t>d’autres précisions, </a:t>
            </a:r>
            <a:br>
              <a:rPr lang="fr-FR" sz="3600" dirty="0"/>
            </a:br>
            <a:r>
              <a:rPr lang="fr-FR" sz="3600" dirty="0"/>
              <a:t>ou démonstrations, </a:t>
            </a:r>
            <a:br>
              <a:rPr lang="fr-FR" sz="3600" dirty="0"/>
            </a:br>
            <a:r>
              <a:rPr lang="fr-FR" sz="3600" dirty="0"/>
              <a:t>adressez vous à </a:t>
            </a:r>
            <a:br>
              <a:rPr lang="fr-FR" sz="3600" dirty="0"/>
            </a:br>
            <a:r>
              <a:rPr lang="fr-FR" sz="3600" dirty="0"/>
              <a:t>vos bibliothèques.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3919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UPSACLAY">
  <a:themeElements>
    <a:clrScheme name="UPSACLAY 1">
      <a:dk1>
        <a:srgbClr val="63003C"/>
      </a:dk1>
      <a:lt1>
        <a:srgbClr val="FFFFFF"/>
      </a:lt1>
      <a:dk2>
        <a:srgbClr val="303E48"/>
      </a:dk2>
      <a:lt2>
        <a:srgbClr val="BDC4BC"/>
      </a:lt2>
      <a:accent1>
        <a:srgbClr val="DA5200"/>
      </a:accent1>
      <a:accent2>
        <a:srgbClr val="006996"/>
      </a:accent2>
      <a:accent3>
        <a:srgbClr val="FFFFFF"/>
      </a:accent3>
      <a:accent4>
        <a:srgbClr val="86B700"/>
      </a:accent4>
      <a:accent5>
        <a:srgbClr val="464595"/>
      </a:accent5>
      <a:accent6>
        <a:srgbClr val="80143C"/>
      </a:accent6>
      <a:hlink>
        <a:srgbClr val="63003C"/>
      </a:hlink>
      <a:folHlink>
        <a:srgbClr val="B8ACD7"/>
      </a:folHlink>
    </a:clrScheme>
    <a:fontScheme name="Université Paris-Saclay">
      <a:majorFont>
        <a:latin typeface="Open Sans"/>
        <a:ea typeface=""/>
        <a:cs typeface="Arial Unicode MS"/>
      </a:majorFont>
      <a:minorFont>
        <a:latin typeface="Open Sans"/>
        <a:ea typeface=""/>
        <a:cs typeface="Arial Unicode MS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 refaire" id="{94AEBCF8-AF65-4DB5-B259-1F3F1BE73777}" vid="{6FB0EB57-A501-4BEC-859A-9BC2B4F2B6C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A5375287F7B842B1714C41EEC5F404" ma:contentTypeVersion="3" ma:contentTypeDescription="Crée un document." ma:contentTypeScope="" ma:versionID="49e4d68a6e63967bb26c92ac82a42af8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64e9bf36bc789e2afd72475ca03152d8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Forma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Format" ma:index="8" nillable="true" ma:displayName="Format" ma:description="Type de support, format de fichier ou dimensions" ma:internalName="_Forma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 ma:index="10" ma:displayName="Commentaires"/>
        <xsd:element name="keywords" minOccurs="0" maxOccurs="1" type="xsd:string"/>
        <xsd:element ref="dc:language" minOccurs="0" maxOccurs="1"/>
        <xsd:element name="category" minOccurs="0" maxOccurs="1" type="xsd:string" ma:index="9" ma:displayName="Type de document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ormat xmlns="http://schemas.microsoft.com/sharepoint/v3/fields">pptx</_Format>
  </documentManagement>
</p:properties>
</file>

<file path=customXml/itemProps1.xml><?xml version="1.0" encoding="utf-8"?>
<ds:datastoreItem xmlns:ds="http://schemas.openxmlformats.org/officeDocument/2006/customXml" ds:itemID="{EE9A3ABA-6CEC-449E-BF94-1CE979A85E6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138075D-E6C5-4D4A-93BC-F83EFFE1F6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142B15C-F6AA-4D0C-9141-F43E3B6B1088}">
  <ds:schemaRefs>
    <ds:schemaRef ds:uri="http://schemas.openxmlformats.org/package/2006/metadata/core-properties"/>
    <ds:schemaRef ds:uri="http://purl.org/dc/dcmitype/"/>
    <ds:schemaRef ds:uri="http://schemas.microsoft.com/sharepoint/v3/fields"/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8640</TotalTime>
  <Words>282</Words>
  <Application>Microsoft Office PowerPoint</Application>
  <PresentationFormat>Affichage à l'écran (4:3)</PresentationFormat>
  <Paragraphs>62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Arial Unicode MS</vt:lpstr>
      <vt:lpstr>Calibri</vt:lpstr>
      <vt:lpstr>Open Sans</vt:lpstr>
      <vt:lpstr>1_UPSACLAY</vt:lpstr>
      <vt:lpstr>Les ressources en ligne des bibliothèques de l’Université Paris-Saclay</vt:lpstr>
      <vt:lpstr>Introduction aux ressources en ligne</vt:lpstr>
      <vt:lpstr>Premier accès : Focus</vt:lpstr>
      <vt:lpstr>Deuxième accès : bases de données</vt:lpstr>
      <vt:lpstr>Les pages des bibliothèques</vt:lpstr>
      <vt:lpstr>Quelques bases à connaître…</vt:lpstr>
      <vt:lpstr>Encore bien d’autres ressources</vt:lpstr>
      <vt:lpstr>Un problème d’accès à une ressource ?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Virginie Paris</dc:creator>
  <dc:description>Modèle de présentation PowerPoint au format 4/3e</dc:description>
  <cp:lastModifiedBy>David DELTON</cp:lastModifiedBy>
  <cp:revision>48</cp:revision>
  <dcterms:created xsi:type="dcterms:W3CDTF">2020-02-07T10:36:28Z</dcterms:created>
  <dcterms:modified xsi:type="dcterms:W3CDTF">2021-01-13T15:57:00Z</dcterms:modified>
  <cp:category>Présentation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0x01010014A5375287F7B842B1714C41EEC5F404</vt:lpwstr>
  </property>
</Properties>
</file>