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18" autoAdjust="0"/>
    <p:restoredTop sz="94971" autoAdjust="0"/>
  </p:normalViewPr>
  <p:slideViewPr>
    <p:cSldViewPr snapToGrid="0">
      <p:cViewPr varScale="1">
        <p:scale>
          <a:sx n="68" d="100"/>
          <a:sy n="68" d="100"/>
        </p:scale>
        <p:origin x="16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0B5B8-3B46-4122-86B7-B5CDD68EE389}" type="datetimeFigureOut">
              <a:rPr lang="fr-FR" smtClean="0"/>
              <a:t>29/11/2024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C6890-343C-427A-ADC3-6EB12D334F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31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5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04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9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54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3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9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1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7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03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52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27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1326F-68A1-43FD-8643-B8A32F4BB2D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91E28-461F-46D5-B6DF-5525DA16B43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DA65062-6BA3-49AF-8069-3478C976575F}"/>
              </a:ext>
            </a:extLst>
          </p:cNvPr>
          <p:cNvSpPr/>
          <p:nvPr/>
        </p:nvSpPr>
        <p:spPr>
          <a:xfrm>
            <a:off x="-1" y="798791"/>
            <a:ext cx="7584589" cy="45719"/>
          </a:xfrm>
          <a:prstGeom prst="rect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DAFE36D-84A6-45F2-BCF7-215EE3940618}"/>
              </a:ext>
            </a:extLst>
          </p:cNvPr>
          <p:cNvSpPr txBox="1"/>
          <p:nvPr/>
        </p:nvSpPr>
        <p:spPr>
          <a:xfrm>
            <a:off x="112671" y="178678"/>
            <a:ext cx="7471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Comic Sans MS" panose="030F0702030302020204" pitchFamily="66" charset="0"/>
              </a:rPr>
              <a:t>Bilan </a:t>
            </a:r>
            <a:r>
              <a:rPr lang="fr-FR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individuel</a:t>
            </a:r>
            <a:r>
              <a:rPr lang="fr-FR" sz="2400" dirty="0">
                <a:latin typeface="Comic Sans MS" panose="030F0702030302020204" pitchFamily="66" charset="0"/>
              </a:rPr>
              <a:t> écrit de la recherche </a:t>
            </a:r>
            <a:r>
              <a:rPr lang="fr-FR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documentaire</a:t>
            </a:r>
            <a:endParaRPr lang="en-US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3E79F6D-491A-47D6-90D6-D55CFBB44D49}"/>
              </a:ext>
            </a:extLst>
          </p:cNvPr>
          <p:cNvSpPr txBox="1"/>
          <p:nvPr/>
        </p:nvSpPr>
        <p:spPr>
          <a:xfrm>
            <a:off x="505095" y="1094078"/>
            <a:ext cx="8133809" cy="3747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dirty="0"/>
              <a:t>Le bilan documentaire doit être rédigé (Calibri 11, interligne 1 à 1,5), et comporter:</a:t>
            </a:r>
          </a:p>
          <a:p>
            <a:pPr marL="285750" indent="-103188">
              <a:lnSpc>
                <a:spcPct val="150000"/>
              </a:lnSpc>
              <a:buFontTx/>
              <a:buChar char="-"/>
            </a:pPr>
            <a:r>
              <a:rPr lang="fr-FR" sz="1600" dirty="0"/>
              <a:t>une </a:t>
            </a:r>
            <a:r>
              <a:rPr lang="fr-FR" sz="1600" b="1" dirty="0"/>
              <a:t>introduction</a:t>
            </a:r>
            <a:r>
              <a:rPr lang="fr-FR" sz="1600" dirty="0"/>
              <a:t>: </a:t>
            </a:r>
          </a:p>
          <a:p>
            <a:pPr marL="285750" indent="-103188">
              <a:lnSpc>
                <a:spcPct val="150000"/>
              </a:lnSpc>
            </a:pPr>
            <a:r>
              <a:rPr lang="fr-FR" sz="1600" dirty="0"/>
              <a:t>		--&gt; présentation personnelle de votre choix de thème/métier (état des lieux initial, cf. TD1) </a:t>
            </a:r>
          </a:p>
          <a:p>
            <a:pPr marL="285750" indent="-103188">
              <a:lnSpc>
                <a:spcPct val="150000"/>
              </a:lnSpc>
              <a:buFontTx/>
              <a:buChar char="-"/>
            </a:pPr>
            <a:r>
              <a:rPr lang="fr-FR" sz="1600" dirty="0"/>
              <a:t>une partie « </a:t>
            </a:r>
            <a:r>
              <a:rPr lang="fr-FR" sz="1600" b="1" dirty="0"/>
              <a:t>I. Outils, matériel et méthodes  »</a:t>
            </a:r>
            <a:r>
              <a:rPr lang="fr-FR" sz="1600" dirty="0"/>
              <a:t>: (cf. p31 et TD2)</a:t>
            </a:r>
          </a:p>
          <a:p>
            <a:pPr marL="285750" indent="-103188">
              <a:lnSpc>
                <a:spcPct val="150000"/>
              </a:lnSpc>
            </a:pPr>
            <a:r>
              <a:rPr lang="fr-FR" sz="1600" dirty="0"/>
              <a:t>		--&gt; présentation de la </a:t>
            </a:r>
            <a:r>
              <a:rPr lang="fr-FR" sz="1600" u="sng" dirty="0"/>
              <a:t>démarche documentaire </a:t>
            </a:r>
            <a:r>
              <a:rPr lang="fr-FR" sz="1600" dirty="0"/>
              <a:t>		</a:t>
            </a:r>
          </a:p>
          <a:p>
            <a:pPr marL="285750" indent="-103188">
              <a:lnSpc>
                <a:spcPct val="150000"/>
              </a:lnSpc>
            </a:pPr>
            <a:r>
              <a:rPr lang="fr-FR" sz="1600" dirty="0"/>
              <a:t>		--&gt; présentation du type de documents et d’informations recueillies</a:t>
            </a:r>
          </a:p>
          <a:p>
            <a:pPr marL="285750" indent="-103188">
              <a:lnSpc>
                <a:spcPct val="150000"/>
              </a:lnSpc>
              <a:buFontTx/>
              <a:buChar char="-"/>
            </a:pPr>
            <a:r>
              <a:rPr lang="fr-FR" sz="1600" dirty="0"/>
              <a:t>une partie « </a:t>
            </a:r>
            <a:r>
              <a:rPr lang="fr-FR" sz="1600" b="1" dirty="0"/>
              <a:t>II. Synthèse</a:t>
            </a:r>
            <a:r>
              <a:rPr lang="fr-FR" sz="1600" dirty="0"/>
              <a:t> </a:t>
            </a:r>
            <a:r>
              <a:rPr lang="fr-FR" sz="1600" b="1" u="sng" dirty="0"/>
              <a:t>documentaire</a:t>
            </a:r>
            <a:r>
              <a:rPr lang="fr-FR" sz="1600" dirty="0"/>
              <a:t> (Résultats, analyse, discussion) »:</a:t>
            </a:r>
          </a:p>
          <a:p>
            <a:pPr marL="285750" indent="-103188">
              <a:lnSpc>
                <a:spcPct val="150000"/>
              </a:lnSpc>
            </a:pPr>
            <a:r>
              <a:rPr lang="fr-FR" sz="1600" dirty="0"/>
              <a:t>		--&gt; présentation ordonnée des informations essentielles retenues</a:t>
            </a:r>
          </a:p>
          <a:p>
            <a:pPr marL="285750" indent="-103188">
              <a:lnSpc>
                <a:spcPct val="150000"/>
              </a:lnSpc>
            </a:pPr>
            <a:r>
              <a:rPr lang="fr-FR" sz="1600" dirty="0"/>
              <a:t>		</a:t>
            </a:r>
            <a:r>
              <a:rPr lang="fr-FR" sz="1600" b="1" dirty="0"/>
              <a:t>Bibliographie</a:t>
            </a:r>
            <a:r>
              <a:rPr lang="fr-FR" sz="1600" dirty="0"/>
              <a:t>: liste des documents sélectionnés (cf. p32) </a:t>
            </a:r>
          </a:p>
          <a:p>
            <a:pPr marL="285750" indent="-103188">
              <a:lnSpc>
                <a:spcPct val="150000"/>
              </a:lnSpc>
              <a:buFontTx/>
              <a:buChar char="-"/>
            </a:pPr>
            <a:r>
              <a:rPr lang="fr-FR" sz="1600" b="1" dirty="0"/>
              <a:t>Annexes</a:t>
            </a:r>
            <a:r>
              <a:rPr lang="fr-FR" sz="1600" dirty="0"/>
              <a:t>: </a:t>
            </a:r>
            <a:r>
              <a:rPr lang="fr-FR" sz="1600" u="sng" dirty="0"/>
              <a:t>fiches documentaires et documents associés</a:t>
            </a:r>
          </a:p>
        </p:txBody>
      </p:sp>
      <p:pic>
        <p:nvPicPr>
          <p:cNvPr id="13" name="Image 9" descr="France_road_sign_A14.svg.png">
            <a:extLst>
              <a:ext uri="{FF2B5EF4-FFF2-40B4-BE49-F238E27FC236}">
                <a16:creationId xmlns:a16="http://schemas.microsoft.com/office/drawing/2014/main" id="{B9CF0B2F-89D8-4404-9545-D361C8B6788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15" y="4927981"/>
            <a:ext cx="747533" cy="657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6DE1B71-6FEA-40DB-B706-959582567E60}"/>
              </a:ext>
            </a:extLst>
          </p:cNvPr>
          <p:cNvSpPr txBox="1"/>
          <p:nvPr/>
        </p:nvSpPr>
        <p:spPr>
          <a:xfrm>
            <a:off x="7158735" y="3685997"/>
            <a:ext cx="1815904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Attention au plagiat!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78212" y="220882"/>
            <a:ext cx="945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(cf. p13)</a:t>
            </a:r>
          </a:p>
        </p:txBody>
      </p:sp>
      <p:sp>
        <p:nvSpPr>
          <p:cNvPr id="3" name="Parenthèse ouvrante 2">
            <a:extLst>
              <a:ext uri="{FF2B5EF4-FFF2-40B4-BE49-F238E27FC236}">
                <a16:creationId xmlns:a16="http://schemas.microsoft.com/office/drawing/2014/main" id="{1D9B498D-4330-41C7-AA7F-C2B079BF6F8C}"/>
              </a:ext>
            </a:extLst>
          </p:cNvPr>
          <p:cNvSpPr/>
          <p:nvPr/>
        </p:nvSpPr>
        <p:spPr>
          <a:xfrm>
            <a:off x="694944" y="1840992"/>
            <a:ext cx="45719" cy="2491336"/>
          </a:xfrm>
          <a:prstGeom prst="leftBracket">
            <a:avLst/>
          </a:prstGeom>
          <a:ln w="28575">
            <a:solidFill>
              <a:srgbClr val="66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1FFB70A-055F-45A7-B92C-B8E8C3848B78}"/>
              </a:ext>
            </a:extLst>
          </p:cNvPr>
          <p:cNvSpPr txBox="1"/>
          <p:nvPr/>
        </p:nvSpPr>
        <p:spPr>
          <a:xfrm>
            <a:off x="285339" y="2441304"/>
            <a:ext cx="430887" cy="156825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fr-FR" sz="1600" dirty="0">
                <a:solidFill>
                  <a:srgbClr val="660066"/>
                </a:solidFill>
              </a:rPr>
              <a:t>Environ 2-3 pages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666FD02-BAAD-4454-BD84-2700A45F0B9A}"/>
              </a:ext>
            </a:extLst>
          </p:cNvPr>
          <p:cNvSpPr txBox="1"/>
          <p:nvPr/>
        </p:nvSpPr>
        <p:spPr>
          <a:xfrm>
            <a:off x="438307" y="5026167"/>
            <a:ext cx="7085659" cy="17113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dirty="0">
                <a:solidFill>
                  <a:srgbClr val="FF0000"/>
                </a:solidFill>
              </a:rPr>
              <a:t>Ce bilan (</a:t>
            </a:r>
            <a:r>
              <a:rPr lang="fr-FR" u="sng" dirty="0">
                <a:solidFill>
                  <a:srgbClr val="FF0000"/>
                </a:solidFill>
              </a:rPr>
              <a:t>un seul fichier </a:t>
            </a:r>
            <a:r>
              <a:rPr lang="fr-FR" dirty="0">
                <a:solidFill>
                  <a:srgbClr val="FF0000"/>
                </a:solidFill>
              </a:rPr>
              <a:t>.</a:t>
            </a:r>
            <a:r>
              <a:rPr lang="fr-FR" dirty="0" err="1">
                <a:solidFill>
                  <a:srgbClr val="FF0000"/>
                </a:solidFill>
              </a:rPr>
              <a:t>pdf</a:t>
            </a:r>
            <a:r>
              <a:rPr lang="fr-FR" dirty="0">
                <a:solidFill>
                  <a:srgbClr val="FF0000"/>
                </a:solidFill>
              </a:rPr>
              <a:t>) avec le nom de fichier suivant:</a:t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b="1" dirty="0" err="1">
                <a:solidFill>
                  <a:srgbClr val="FF0000"/>
                </a:solidFill>
              </a:rPr>
              <a:t>GroupeTD</a:t>
            </a:r>
            <a:r>
              <a:rPr lang="fr-FR" b="1" dirty="0">
                <a:solidFill>
                  <a:srgbClr val="FF0000"/>
                </a:solidFill>
              </a:rPr>
              <a:t>-EEP-</a:t>
            </a:r>
            <a:r>
              <a:rPr lang="fr-FR" b="1" dirty="0" err="1">
                <a:solidFill>
                  <a:srgbClr val="FF0000"/>
                </a:solidFill>
              </a:rPr>
              <a:t>NOM_Prenom</a:t>
            </a:r>
            <a:r>
              <a:rPr lang="fr-FR" b="1" dirty="0">
                <a:solidFill>
                  <a:srgbClr val="FF0000"/>
                </a:solidFill>
              </a:rPr>
              <a:t>-</a:t>
            </a:r>
            <a:r>
              <a:rPr lang="fr-FR" b="1" dirty="0" err="1">
                <a:solidFill>
                  <a:srgbClr val="FF0000"/>
                </a:solidFill>
              </a:rPr>
              <a:t>BilanDoc</a:t>
            </a:r>
            <a:endParaRPr lang="fr-FR" b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fr-FR" i="1" dirty="0">
                <a:solidFill>
                  <a:srgbClr val="FF0000"/>
                </a:solidFill>
              </a:rPr>
              <a:t>exemple pour Hakim DUPONT du T03 : </a:t>
            </a:r>
            <a:r>
              <a:rPr lang="fr-FR" b="1" i="1" dirty="0">
                <a:solidFill>
                  <a:srgbClr val="FF0000"/>
                </a:solidFill>
              </a:rPr>
              <a:t>T03-DUPONT_Hakim-BilanDoc.pdf</a:t>
            </a:r>
          </a:p>
          <a:p>
            <a:pPr marL="285750" lvl="1" indent="-285750" algn="ct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FF0000"/>
                </a:solidFill>
              </a:rPr>
              <a:t> rendre pour le </a:t>
            </a:r>
            <a:r>
              <a:rPr lang="fr-FR" b="1" u="sng" dirty="0">
                <a:solidFill>
                  <a:srgbClr val="FF0000"/>
                </a:solidFill>
              </a:rPr>
              <a:t>01 décembre (23h59) </a:t>
            </a:r>
            <a:r>
              <a:rPr lang="fr-FR" b="1" dirty="0">
                <a:solidFill>
                  <a:srgbClr val="FF0000"/>
                </a:solidFill>
              </a:rPr>
              <a:t>sur </a:t>
            </a:r>
            <a:r>
              <a:rPr lang="fr-FR" b="1" dirty="0" err="1">
                <a:solidFill>
                  <a:srgbClr val="FF0000"/>
                </a:solidFill>
              </a:rPr>
              <a:t>eCampus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EED1509-CFA2-4408-93F6-14340775C594}"/>
              </a:ext>
            </a:extLst>
          </p:cNvPr>
          <p:cNvSpPr txBox="1"/>
          <p:nvPr/>
        </p:nvSpPr>
        <p:spPr>
          <a:xfrm>
            <a:off x="7222235" y="6380376"/>
            <a:ext cx="1946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/>
              <a:t>Utiliser </a:t>
            </a:r>
            <a:r>
              <a:rPr lang="fr-FR" sz="1200" dirty="0" err="1"/>
              <a:t>iLovePDF</a:t>
            </a:r>
            <a:r>
              <a:rPr lang="fr-FR" sz="1200" dirty="0"/>
              <a:t> pour fusionner tous vos éléments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A3BB10A-CFF2-47AF-A556-D2BCE982D53B}"/>
              </a:ext>
            </a:extLst>
          </p:cNvPr>
          <p:cNvSpPr/>
          <p:nvPr/>
        </p:nvSpPr>
        <p:spPr>
          <a:xfrm>
            <a:off x="7158734" y="6221159"/>
            <a:ext cx="2544065" cy="1096978"/>
          </a:xfrm>
          <a:prstGeom prst="ellipse">
            <a:avLst/>
          </a:prstGeom>
          <a:noFill/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E0A1CBA-FC9C-47E4-A62C-08FD58D9C83C}"/>
              </a:ext>
            </a:extLst>
          </p:cNvPr>
          <p:cNvSpPr txBox="1"/>
          <p:nvPr/>
        </p:nvSpPr>
        <p:spPr>
          <a:xfrm>
            <a:off x="7154513" y="2563827"/>
            <a:ext cx="1868894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ne pas oublier de citer vos références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74C7F41-E909-46F7-8F76-5C73F53AE543}"/>
              </a:ext>
            </a:extLst>
          </p:cNvPr>
          <p:cNvSpPr txBox="1"/>
          <p:nvPr/>
        </p:nvSpPr>
        <p:spPr>
          <a:xfrm>
            <a:off x="7154513" y="4681521"/>
            <a:ext cx="1815904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La bibliographie a une nomenclature à respecter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767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1330</TotalTime>
  <Words>209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Céline</dc:creator>
  <cp:lastModifiedBy>Michel Menou</cp:lastModifiedBy>
  <cp:revision>73</cp:revision>
  <dcterms:created xsi:type="dcterms:W3CDTF">2020-10-19T19:35:51Z</dcterms:created>
  <dcterms:modified xsi:type="dcterms:W3CDTF">2024-11-29T10:59:29Z</dcterms:modified>
</cp:coreProperties>
</file>