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82" r:id="rId4"/>
    <p:sldId id="264" r:id="rId5"/>
    <p:sldId id="266" r:id="rId6"/>
    <p:sldId id="295" r:id="rId7"/>
    <p:sldId id="265" r:id="rId8"/>
    <p:sldId id="267" r:id="rId9"/>
    <p:sldId id="291" r:id="rId10"/>
    <p:sldId id="289" r:id="rId11"/>
    <p:sldId id="292" r:id="rId12"/>
    <p:sldId id="294" r:id="rId13"/>
    <p:sldId id="297" r:id="rId14"/>
    <p:sldId id="293" r:id="rId15"/>
  </p:sldIdLst>
  <p:sldSz cx="9144000" cy="6858000" type="screen4x3"/>
  <p:notesSz cx="9945688" cy="6858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996600"/>
    <a:srgbClr val="FF99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340" autoAdjust="0"/>
  </p:normalViewPr>
  <p:slideViewPr>
    <p:cSldViewPr>
      <p:cViewPr varScale="1">
        <p:scale>
          <a:sx n="74" d="100"/>
          <a:sy n="74" d="100"/>
        </p:scale>
        <p:origin x="1133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2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2E472903-82E5-4218-9933-5B748AD36A1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310381" cy="3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70" tIns="45935" rIns="91870" bIns="4593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3A189F56-68A0-487D-BB8E-92091F6C6E6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2125" y="1"/>
            <a:ext cx="4311971" cy="3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70" tIns="45935" rIns="91870" bIns="4593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0204BD2F-DAE2-494E-AAE9-AEA6DB99E77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660"/>
            <a:ext cx="4310381" cy="3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70" tIns="45935" rIns="91870" bIns="4593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524D0982-2288-4FE2-A62A-0B307087003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2125" y="6513660"/>
            <a:ext cx="4311971" cy="3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70" tIns="45935" rIns="91870" bIns="4593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47BE659-6E87-4B3C-9515-D7A9593DE09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78AB8BF5-31E0-4181-9D5E-443C8C664B0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310381" cy="3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70" tIns="45935" rIns="91870" bIns="4593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CDD8511E-8917-4E56-A142-E65C75E821D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32125" y="1"/>
            <a:ext cx="4311971" cy="3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70" tIns="45935" rIns="91870" bIns="4593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640877CB-1D5A-4C50-A992-A0DF6C2A2E6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57550" y="514350"/>
            <a:ext cx="3430588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CA479E73-3F4A-4384-82EF-464DA712644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4093" y="3257631"/>
            <a:ext cx="7957505" cy="3086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70" tIns="45935" rIns="91870" bIns="459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3D93E22E-3DCE-475E-AA58-5EA69772455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660"/>
            <a:ext cx="4310381" cy="3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70" tIns="45935" rIns="91870" bIns="4593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943" name="Rectangle 7">
            <a:extLst>
              <a:ext uri="{FF2B5EF4-FFF2-40B4-BE49-F238E27FC236}">
                <a16:creationId xmlns:a16="http://schemas.microsoft.com/office/drawing/2014/main" id="{3951016E-60D8-4757-9676-A85C52D233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2125" y="6513660"/>
            <a:ext cx="4311971" cy="3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70" tIns="45935" rIns="91870" bIns="4593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44796EB-E239-4FDB-A123-47D6FC0302B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58CC21DC-9D68-4D20-8DEE-58EC96CBA7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8372" indent="-22967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7721" indent="-22967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7070" indent="-22967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6419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5767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5116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4465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E0C55F-3D9F-40A6-A0A0-3C14F3E49FA6}" type="slidenum">
              <a:rPr lang="fr-FR" altLang="en-US" smtClean="0"/>
              <a:pPr>
                <a:spcBef>
                  <a:spcPct val="0"/>
                </a:spcBef>
              </a:pPr>
              <a:t>1</a:t>
            </a:fld>
            <a:endParaRPr lang="fr-FR" altLang="en-US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5B9DDF0A-7D13-4FFA-9C3E-C13A807EBC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54F33906-58F0-4E8C-877E-103CC1800A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ce réservé de l'image des diapositives 1">
            <a:extLst>
              <a:ext uri="{FF2B5EF4-FFF2-40B4-BE49-F238E27FC236}">
                <a16:creationId xmlns:a16="http://schemas.microsoft.com/office/drawing/2014/main" id="{2B03E84C-2E72-47AA-AD9B-E8094AD83F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Espace réservé des commentaires 2">
            <a:extLst>
              <a:ext uri="{FF2B5EF4-FFF2-40B4-BE49-F238E27FC236}">
                <a16:creationId xmlns:a16="http://schemas.microsoft.com/office/drawing/2014/main" id="{745D08D6-CB8E-45B1-9950-F565994A1B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8676" name="Espace réservé du numéro de diapositive 3">
            <a:extLst>
              <a:ext uri="{FF2B5EF4-FFF2-40B4-BE49-F238E27FC236}">
                <a16:creationId xmlns:a16="http://schemas.microsoft.com/office/drawing/2014/main" id="{F6C1B52D-E096-4048-8475-5EFE63805F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8372" indent="-22967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7721" indent="-22967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7070" indent="-22967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6419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5767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5116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4465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3A2B17-51BF-40AE-B611-5125F2697B63}" type="slidenum">
              <a:rPr lang="fr-FR" altLang="en-US" smtClean="0"/>
              <a:pPr>
                <a:spcBef>
                  <a:spcPct val="0"/>
                </a:spcBef>
              </a:pPr>
              <a:t>11</a:t>
            </a:fld>
            <a:endParaRPr lang="fr-FR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>
            <a:extLst>
              <a:ext uri="{FF2B5EF4-FFF2-40B4-BE49-F238E27FC236}">
                <a16:creationId xmlns:a16="http://schemas.microsoft.com/office/drawing/2014/main" id="{518022D6-8EB6-4CE4-9E14-1475AFC1AF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Espace réservé des commentaires 2">
            <a:extLst>
              <a:ext uri="{FF2B5EF4-FFF2-40B4-BE49-F238E27FC236}">
                <a16:creationId xmlns:a16="http://schemas.microsoft.com/office/drawing/2014/main" id="{FCA20B29-E2B0-4036-BC54-9FB167133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0724" name="Espace réservé du numéro de diapositive 3">
            <a:extLst>
              <a:ext uri="{FF2B5EF4-FFF2-40B4-BE49-F238E27FC236}">
                <a16:creationId xmlns:a16="http://schemas.microsoft.com/office/drawing/2014/main" id="{1B3D4BAB-1031-4014-8384-936C4274DCD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8372" indent="-22967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7721" indent="-22967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7070" indent="-22967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6419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5767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5116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4465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D8A01AB-3989-4CD7-B42E-387502EC9FFA}" type="slidenum">
              <a:rPr lang="fr-FR" altLang="en-US" smtClean="0"/>
              <a:pPr>
                <a:spcBef>
                  <a:spcPct val="0"/>
                </a:spcBef>
              </a:pPr>
              <a:t>13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41470296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>
            <a:extLst>
              <a:ext uri="{FF2B5EF4-FFF2-40B4-BE49-F238E27FC236}">
                <a16:creationId xmlns:a16="http://schemas.microsoft.com/office/drawing/2014/main" id="{518022D6-8EB6-4CE4-9E14-1475AFC1AF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Espace réservé des commentaires 2">
            <a:extLst>
              <a:ext uri="{FF2B5EF4-FFF2-40B4-BE49-F238E27FC236}">
                <a16:creationId xmlns:a16="http://schemas.microsoft.com/office/drawing/2014/main" id="{FCA20B29-E2B0-4036-BC54-9FB167133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0724" name="Espace réservé du numéro de diapositive 3">
            <a:extLst>
              <a:ext uri="{FF2B5EF4-FFF2-40B4-BE49-F238E27FC236}">
                <a16:creationId xmlns:a16="http://schemas.microsoft.com/office/drawing/2014/main" id="{1B3D4BAB-1031-4014-8384-936C4274DCD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8372" indent="-22967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7721" indent="-22967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7070" indent="-22967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6419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5767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5116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4465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D8A01AB-3989-4CD7-B42E-387502EC9FFA}" type="slidenum">
              <a:rPr lang="fr-FR" altLang="en-US" smtClean="0"/>
              <a:pPr>
                <a:spcBef>
                  <a:spcPct val="0"/>
                </a:spcBef>
              </a:pPr>
              <a:t>14</a:t>
            </a:fld>
            <a:endParaRPr lang="fr-F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4D465347-F649-4A71-91B2-89D0E04307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8372" indent="-22967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7721" indent="-22967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7070" indent="-22967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6419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5767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5116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4465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E52B66E-D485-4818-9096-E9112B8D6898}" type="slidenum">
              <a:rPr lang="fr-FR" altLang="en-US" smtClean="0"/>
              <a:pPr>
                <a:spcBef>
                  <a:spcPct val="0"/>
                </a:spcBef>
              </a:pPr>
              <a:t>2</a:t>
            </a:fld>
            <a:endParaRPr lang="fr-FR" altLang="en-US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7DE42E8C-928F-413F-8BF4-6ADE439B22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A9EAC11D-2CD8-4DFB-B508-599D6FECCC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740366AE-F455-4605-9B08-2754347C4A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8372" indent="-22967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7721" indent="-22967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7070" indent="-22967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6419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5767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5116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4465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EC47DE5-4436-4B3F-8406-AB3EA31BDD09}" type="slidenum">
              <a:rPr lang="fr-FR" altLang="en-US" smtClean="0"/>
              <a:pPr>
                <a:spcBef>
                  <a:spcPct val="0"/>
                </a:spcBef>
              </a:pPr>
              <a:t>3</a:t>
            </a:fld>
            <a:endParaRPr lang="fr-FR" altLang="en-US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6C67684A-4FBE-4A99-AF59-8677A55D4F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96141AA1-1510-4497-9B5B-738DAE7073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410C4143-C858-41A8-8B81-50110661A3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8372" indent="-22967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7721" indent="-22967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7070" indent="-22967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6419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5767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5116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4465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FD1924D-A09C-4641-B03B-FD3C78A949B2}" type="slidenum">
              <a:rPr lang="fr-FR" altLang="en-US" smtClean="0"/>
              <a:pPr>
                <a:spcBef>
                  <a:spcPct val="0"/>
                </a:spcBef>
              </a:pPr>
              <a:t>4</a:t>
            </a:fld>
            <a:endParaRPr lang="fr-FR" altLang="en-US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F4876869-1B82-43B1-839E-76C61C5076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631DF2C2-DF4D-4528-A7D7-F10EB8A1E8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EA0DC714-7345-462F-B07F-00E18CDC0A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8372" indent="-22967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7721" indent="-22967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7070" indent="-22967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6419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5767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5116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4465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D569D48-2013-4970-8D84-C6FBE31E6663}" type="slidenum">
              <a:rPr lang="fr-FR" altLang="en-US" smtClean="0"/>
              <a:pPr>
                <a:spcBef>
                  <a:spcPct val="0"/>
                </a:spcBef>
              </a:pPr>
              <a:t>5</a:t>
            </a:fld>
            <a:endParaRPr lang="fr-FR" altLang="en-US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36BB4E3D-C4F4-41F7-BFB6-2E7469130F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B0F2A80-4B0D-4668-B862-A0A4D9C551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F3F4D817-014F-4B61-83A3-20D915902B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8372" indent="-22967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7721" indent="-22967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7070" indent="-22967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6419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5767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5116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4465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76253B7-445D-439D-8205-FA49669018E5}" type="slidenum">
              <a:rPr lang="fr-FR" altLang="en-US" smtClean="0"/>
              <a:pPr>
                <a:spcBef>
                  <a:spcPct val="0"/>
                </a:spcBef>
              </a:pPr>
              <a:t>7</a:t>
            </a:fld>
            <a:endParaRPr lang="fr-FR" altLang="en-US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475C3DA3-D60A-44AD-9066-0797A3259E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D5853FE1-4DF9-46D7-927F-705AFB2788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0D729E5C-FCA9-466D-A8DA-672440BCA9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8372" indent="-22967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7721" indent="-22967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7070" indent="-22967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6419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5767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5116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4465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8EC9074-2A6F-4394-8112-99DABBBCA97A}" type="slidenum">
              <a:rPr lang="fr-FR" altLang="en-US" smtClean="0"/>
              <a:pPr>
                <a:spcBef>
                  <a:spcPct val="0"/>
                </a:spcBef>
              </a:pPr>
              <a:t>8</a:t>
            </a:fld>
            <a:endParaRPr lang="fr-FR" altLang="en-US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C52DD494-CAAA-48F8-BFB0-1454A58797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7C33431E-CD8E-41C4-BBA6-CF6A5A181D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ce réservé de l'image des diapositives 1">
            <a:extLst>
              <a:ext uri="{FF2B5EF4-FFF2-40B4-BE49-F238E27FC236}">
                <a16:creationId xmlns:a16="http://schemas.microsoft.com/office/drawing/2014/main" id="{8FB3C1AA-9C1A-4068-901D-7B59D9E20D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Espace réservé des commentaires 2">
            <a:extLst>
              <a:ext uri="{FF2B5EF4-FFF2-40B4-BE49-F238E27FC236}">
                <a16:creationId xmlns:a16="http://schemas.microsoft.com/office/drawing/2014/main" id="{4F431B14-A87E-4CEB-9A9E-55122F30F0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3556" name="Espace réservé du numéro de diapositive 3">
            <a:extLst>
              <a:ext uri="{FF2B5EF4-FFF2-40B4-BE49-F238E27FC236}">
                <a16:creationId xmlns:a16="http://schemas.microsoft.com/office/drawing/2014/main" id="{A2F3920C-F7B1-4798-9C04-C5D34CC37B9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8372" indent="-22967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7721" indent="-22967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7070" indent="-22967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6419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5767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5116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4465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0E4B7F3-B347-4660-8AEC-6F7E1A578D54}" type="slidenum">
              <a:rPr lang="fr-FR" altLang="en-US" smtClean="0"/>
              <a:pPr>
                <a:spcBef>
                  <a:spcPct val="0"/>
                </a:spcBef>
              </a:pPr>
              <a:t>9</a:t>
            </a:fld>
            <a:endParaRPr lang="fr-F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e l'image des diapositives 1">
            <a:extLst>
              <a:ext uri="{FF2B5EF4-FFF2-40B4-BE49-F238E27FC236}">
                <a16:creationId xmlns:a16="http://schemas.microsoft.com/office/drawing/2014/main" id="{E5E47BC9-6ADD-463A-B1A9-158C26021D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Espace réservé des commentaires 2">
            <a:extLst>
              <a:ext uri="{FF2B5EF4-FFF2-40B4-BE49-F238E27FC236}">
                <a16:creationId xmlns:a16="http://schemas.microsoft.com/office/drawing/2014/main" id="{CD70E8D7-1636-4289-8C85-2E4FE71C4B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5604" name="Espace réservé du numéro de diapositive 3">
            <a:extLst>
              <a:ext uri="{FF2B5EF4-FFF2-40B4-BE49-F238E27FC236}">
                <a16:creationId xmlns:a16="http://schemas.microsoft.com/office/drawing/2014/main" id="{49ACEFDF-376E-49FA-BBA8-3CF2F6E8B98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8372" indent="-22967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7721" indent="-22967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7070" indent="-22967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6419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5767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5116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4465" indent="-2296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D615FA8-2399-4FC8-B563-61F7AEA195DC}" type="slidenum">
              <a:rPr lang="fr-FR" altLang="en-US" smtClean="0"/>
              <a:pPr>
                <a:spcBef>
                  <a:spcPct val="0"/>
                </a:spcBef>
              </a:pPr>
              <a:t>10</a:t>
            </a:fld>
            <a:endParaRPr lang="fr-F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438EDAAF-FD30-4208-BA71-7D4722342C0E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95AF8222-BA1F-49F0-8302-177AABFC92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GB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6" name="Group 4">
              <a:extLst>
                <a:ext uri="{FF2B5EF4-FFF2-40B4-BE49-F238E27FC236}">
                  <a16:creationId xmlns:a16="http://schemas.microsoft.com/office/drawing/2014/main" id="{56F6EBB3-96CE-48B2-A98B-47DDB098FBA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>
                <a:extLst>
                  <a:ext uri="{FF2B5EF4-FFF2-40B4-BE49-F238E27FC236}">
                    <a16:creationId xmlns:a16="http://schemas.microsoft.com/office/drawing/2014/main" id="{45BFD169-53F4-4EA7-8D12-75529143C650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en-GB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6">
                <a:extLst>
                  <a:ext uri="{FF2B5EF4-FFF2-40B4-BE49-F238E27FC236}">
                    <a16:creationId xmlns:a16="http://schemas.microsoft.com/office/drawing/2014/main" id="{1A8FA9B3-A74B-411C-A275-9F6CAA3966E4}"/>
                  </a:ext>
                </a:extLst>
              </p:cNvPr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en-GB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Line 7">
                <a:extLst>
                  <a:ext uri="{FF2B5EF4-FFF2-40B4-BE49-F238E27FC236}">
                    <a16:creationId xmlns:a16="http://schemas.microsoft.com/office/drawing/2014/main" id="{35537BD1-3450-4390-BBC8-8280F287DC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7" name="Group 8">
              <a:extLst>
                <a:ext uri="{FF2B5EF4-FFF2-40B4-BE49-F238E27FC236}">
                  <a16:creationId xmlns:a16="http://schemas.microsoft.com/office/drawing/2014/main" id="{0C08C77E-1DB3-4F74-A671-9BA4E1F89D9C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>
                <a:extLst>
                  <a:ext uri="{FF2B5EF4-FFF2-40B4-BE49-F238E27FC236}">
                    <a16:creationId xmlns:a16="http://schemas.microsoft.com/office/drawing/2014/main" id="{CE7FD1F2-D0F3-4201-8DB6-BC475D49CE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en-GB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Line 10">
                <a:extLst>
                  <a:ext uri="{FF2B5EF4-FFF2-40B4-BE49-F238E27FC236}">
                    <a16:creationId xmlns:a16="http://schemas.microsoft.com/office/drawing/2014/main" id="{BAF7239C-16D1-4A9A-A808-A190B4A869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</p:grpSp>
      <p:sp>
        <p:nvSpPr>
          <p:cNvPr id="3277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278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488E9D48-F133-4FC0-8AE1-D7DEE3F995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17D8685D-96C1-43FE-85C7-68FCA7CD0B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8FB93C59-7055-40E8-B864-90D3205440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21E0E-CCE4-4D6C-82AE-551141D29DF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5651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49188607-814F-41E6-B701-1DB409F0CF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DA5CA4B0-E96B-4CD1-9E1C-D86DBABB87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93454D0C-5E66-4F02-B20D-9880EBBD82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2ED29-5429-4541-B7FE-8423639742F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9683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FE9FEB65-8EF4-40CB-B3E2-08CA6BCAA2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FCAB066D-759F-4F9C-B8AE-E8BF6463C9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1FFA076C-D9AE-4B5F-855C-C3A481997F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F69DE-50A8-4137-BEA1-912E58A8BF1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36792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re et texte sur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7772400" cy="218916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914400" y="3941763"/>
            <a:ext cx="7772400" cy="218916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10BD485A-E059-48B2-BC1E-570BF1CA6F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178CF4FC-9062-435E-AC4F-B15667A906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028EFE4-902C-417B-B82C-2176E806C7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92EDF-1153-4BCB-8F33-8147B5D6720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33688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58FE9F3E-C286-4DF8-89EF-DC9D94F00F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DFB882B9-4A85-4908-A72E-FFFB330BDD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53AE372C-55CC-44BD-A4A3-40E315198B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EF2A0-E083-4B0E-BDEF-9B3411A071D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21214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CCC730F6-76D7-4531-811D-685CE1484D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4CC621E1-9CCF-4068-9E3B-2514EAB196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2646615B-1DA5-4EC6-AEAD-9734BCB415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1A9FAA-4F56-4B59-84A9-4F1CCF50012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4683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re. Texte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8B27F0F-C0A0-4652-BDE0-405B9F02B7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1F7B9A45-39FD-4CB2-BAAB-6CEF3F0CC0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EBDB15F2-AFA2-4350-A1A3-AB11A5D355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27ABE-5C07-4825-B830-F7EE9A539B4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55116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9DD7E8ED-AE3B-4487-8731-60DFB4ED23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70EA256B-CEFD-4BE3-8463-813C769F38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54F0C222-947A-43DB-B812-5ABC735439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D6359-4165-4289-AAB2-6D4AE640F14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6293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F8BA365D-D352-4AE4-859C-EE1F8CE98F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1F2848BA-5FCA-4F9F-BF88-9AE9C9D73A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5FB81DBA-5B1B-47B8-8B66-0EC0B60BFB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54755-DEFB-4AD3-AC1A-36E6D41FB9B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8230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17BF037B-0D52-479D-88F5-D2BEBF77D1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A78FF74D-976F-4BC9-A1A2-D26334CBD3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351BF1C8-3DAB-44A6-9CA1-730EE44A97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65A95-BE03-420A-9609-14714610735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7679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6EFA382D-3EBB-4BAA-B0FC-A86708C798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D45C17C2-874E-4385-9194-CD70D52A48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4596FCDD-5865-4813-95AB-42DE727459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C14A2-DFED-476A-AE5E-41D8DD1A825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8034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3AF84EE1-5F81-4C68-A5BB-C0F9CF277B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CD645E34-7286-46D0-ACB2-97CD082018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88BC00C4-C2DE-4C25-BDC7-477B5DB237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E3B7E-23A8-4616-B474-1E7CE2FF74F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740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967F901C-D421-476C-9BED-E83E8B65C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226015FA-6607-4E4D-A808-FDF56DE759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A7A15F5-7D16-4AA1-B506-0FAD9F0B95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D1994-BE2B-43AD-85CC-24681F19FE0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3108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id="{80E8DE52-EEC5-45F9-9D04-7A73DA96C3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85D0FF90-F1D6-494D-9F51-793B9920B2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5E21420C-F2ED-4D45-9E39-F264AC9A21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E819C-2EFB-4585-BBF9-DF2F5B14272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7094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5511A918-2F4C-4DA8-82A0-B00F4001F6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809DDBB1-AF49-4939-A6D9-D4EF7C2094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098A6D95-4C33-45D3-8FF9-1D3EB5E0FB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39E58-0846-49AA-B30A-A4F76068B24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1652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BCE77516-1956-44D2-BB8B-075AA80268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5BB10FF3-B90D-4B06-B470-805A3C6F67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9E99B5D4-4A94-4EB5-A53C-28F4B5072F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3961B-6E13-4213-901D-84F13A5F36B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090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63F74A84-B320-45DA-9C86-ACE67EEF21E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>
              <a:extLst>
                <a:ext uri="{FF2B5EF4-FFF2-40B4-BE49-F238E27FC236}">
                  <a16:creationId xmlns:a16="http://schemas.microsoft.com/office/drawing/2014/main" id="{A49467CF-6D21-434E-A002-E15553F132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GB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034" name="Group 4">
              <a:extLst>
                <a:ext uri="{FF2B5EF4-FFF2-40B4-BE49-F238E27FC236}">
                  <a16:creationId xmlns:a16="http://schemas.microsoft.com/office/drawing/2014/main" id="{12A8D3ED-1BFF-4443-9580-BC60DEA443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>
                <a:extLst>
                  <a:ext uri="{FF2B5EF4-FFF2-40B4-BE49-F238E27FC236}">
                    <a16:creationId xmlns:a16="http://schemas.microsoft.com/office/drawing/2014/main" id="{8A965EB6-CB4B-4239-98B9-84614DE289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en-GB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6" name="Line 6">
                <a:extLst>
                  <a:ext uri="{FF2B5EF4-FFF2-40B4-BE49-F238E27FC236}">
                    <a16:creationId xmlns:a16="http://schemas.microsoft.com/office/drawing/2014/main" id="{A48DE661-AFEF-4AB3-871A-AB49445753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</p:grpSp>
      <p:sp>
        <p:nvSpPr>
          <p:cNvPr id="1027" name="Rectangle 7">
            <a:extLst>
              <a:ext uri="{FF2B5EF4-FFF2-40B4-BE49-F238E27FC236}">
                <a16:creationId xmlns:a16="http://schemas.microsoft.com/office/drawing/2014/main" id="{52872FF0-DFB9-49EB-AE64-0D9E8013FD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Cliquez pour modifier le style du titre</a:t>
            </a:r>
          </a:p>
        </p:txBody>
      </p:sp>
      <p:sp>
        <p:nvSpPr>
          <p:cNvPr id="1028" name="Rectangle 8">
            <a:extLst>
              <a:ext uri="{FF2B5EF4-FFF2-40B4-BE49-F238E27FC236}">
                <a16:creationId xmlns:a16="http://schemas.microsoft.com/office/drawing/2014/main" id="{F8E6475E-B772-44DC-8D82-848884E614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Cliquez pour modifier les styles du texte du masque</a:t>
            </a:r>
          </a:p>
          <a:p>
            <a:pPr lvl="1"/>
            <a:r>
              <a:rPr lang="fr-FR" altLang="en-US"/>
              <a:t>Deuxième niveau</a:t>
            </a:r>
          </a:p>
          <a:p>
            <a:pPr lvl="2"/>
            <a:r>
              <a:rPr lang="fr-FR" altLang="en-US"/>
              <a:t>Troisième niveau</a:t>
            </a:r>
          </a:p>
          <a:p>
            <a:pPr lvl="3"/>
            <a:r>
              <a:rPr lang="fr-FR" altLang="en-US"/>
              <a:t>Quatrième niveau</a:t>
            </a:r>
          </a:p>
          <a:p>
            <a:pPr lvl="4"/>
            <a:r>
              <a:rPr lang="fr-FR" altLang="en-US"/>
              <a:t>Cinquième niveau</a:t>
            </a:r>
          </a:p>
        </p:txBody>
      </p:sp>
      <p:sp>
        <p:nvSpPr>
          <p:cNvPr id="31753" name="Rectangle 9">
            <a:extLst>
              <a:ext uri="{FF2B5EF4-FFF2-40B4-BE49-F238E27FC236}">
                <a16:creationId xmlns:a16="http://schemas.microsoft.com/office/drawing/2014/main" id="{AEB2BCC9-72B8-48D4-A5D9-83ADBFBD055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1754" name="Rectangle 10">
            <a:extLst>
              <a:ext uri="{FF2B5EF4-FFF2-40B4-BE49-F238E27FC236}">
                <a16:creationId xmlns:a16="http://schemas.microsoft.com/office/drawing/2014/main" id="{684E4A6C-FA71-4239-9935-E1B91744C8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1755" name="Rectangle 11">
            <a:extLst>
              <a:ext uri="{FF2B5EF4-FFF2-40B4-BE49-F238E27FC236}">
                <a16:creationId xmlns:a16="http://schemas.microsoft.com/office/drawing/2014/main" id="{80FCC46D-EEC9-4175-AE2D-61B31592257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CD284D87-2C1F-4430-A062-F74CCBEDE22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32" name="Line 12">
            <a:extLst>
              <a:ext uri="{FF2B5EF4-FFF2-40B4-BE49-F238E27FC236}">
                <a16:creationId xmlns:a16="http://schemas.microsoft.com/office/drawing/2014/main" id="{D77340FE-3DC8-4B3C-9906-7C000A356205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  <p:sldLayoutId id="2147483797" r:id="rId13"/>
    <p:sldLayoutId id="2147483798" r:id="rId14"/>
    <p:sldLayoutId id="2147483799" r:id="rId15"/>
    <p:sldLayoutId id="2147483800" r:id="rId1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52EB218-9E31-4C6A-BF23-3CD5A8A4F68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 altLang="en-US" dirty="0"/>
              <a:t>Outils Numériques de Gestion</a:t>
            </a:r>
            <a:br>
              <a:rPr lang="fr-FR" altLang="en-US" dirty="0"/>
            </a:br>
            <a:r>
              <a:rPr lang="fr-FR" altLang="en-US" dirty="0"/>
              <a:t>Rappels sur Excel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5346CFD-4190-4049-A551-29556D99CEC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GB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4364086A-F141-42F0-BC0D-35CF188F35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en-US"/>
              <a:t>Plages (ensembles) de cellules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469A44E4-BA8E-43B5-9C54-4992A2993E5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600200"/>
            <a:ext cx="8820150" cy="3268663"/>
          </a:xfrm>
        </p:spPr>
        <p:txBody>
          <a:bodyPr/>
          <a:lstStyle/>
          <a:p>
            <a:pPr eaLnBrk="1" hangingPunct="1"/>
            <a:r>
              <a:rPr lang="fr-FR" altLang="en-US" sz="2400" dirty="0"/>
              <a:t>Mixtes</a:t>
            </a:r>
          </a:p>
          <a:p>
            <a:pPr lvl="1" eaLnBrk="1" hangingPunct="1"/>
            <a:r>
              <a:rPr lang="fr-FR" altLang="en-US" sz="2200" dirty="0"/>
              <a:t>=SOMME(D2;B3:D3): </a:t>
            </a:r>
            <a:r>
              <a:rPr lang="fr-FR" altLang="en-US" sz="2200" b="1" dirty="0">
                <a:solidFill>
                  <a:schemeClr val="hlink"/>
                </a:solidFill>
              </a:rPr>
              <a:t>2700</a:t>
            </a:r>
            <a:r>
              <a:rPr lang="fr-FR" altLang="en-US" sz="2200" dirty="0"/>
              <a:t>  (1990Trimestre3+1991)</a:t>
            </a:r>
          </a:p>
          <a:p>
            <a:pPr lvl="1" eaLnBrk="1" hangingPunct="1"/>
            <a:r>
              <a:rPr lang="fr-FR" altLang="en-US" sz="2200" dirty="0"/>
              <a:t>=SOMME(C:C;D2): </a:t>
            </a:r>
            <a:r>
              <a:rPr lang="fr-FR" altLang="en-US" sz="2200" b="1" dirty="0">
                <a:solidFill>
                  <a:schemeClr val="hlink"/>
                </a:solidFill>
              </a:rPr>
              <a:t>1700</a:t>
            </a:r>
            <a:r>
              <a:rPr lang="fr-FR" altLang="en-US" sz="2200" dirty="0"/>
              <a:t> (tous les T2+ 1990T3)</a:t>
            </a:r>
          </a:p>
        </p:txBody>
      </p:sp>
      <p:graphicFrame>
        <p:nvGraphicFramePr>
          <p:cNvPr id="87137" name="Group 97">
            <a:extLst>
              <a:ext uri="{FF2B5EF4-FFF2-40B4-BE49-F238E27FC236}">
                <a16:creationId xmlns:a16="http://schemas.microsoft.com/office/drawing/2014/main" id="{DDD6C8EA-0CC9-4173-BDD4-4540F500F28A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0" y="4745038"/>
          <a:ext cx="9144000" cy="2116138"/>
        </p:xfrm>
        <a:graphic>
          <a:graphicData uri="http://schemas.openxmlformats.org/drawingml/2006/table">
            <a:tbl>
              <a:tblPr/>
              <a:tblGrid>
                <a:gridCol w="63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9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81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6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6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6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Trimestre1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Trimestre2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Trimestre3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1 250</a:t>
                      </a:r>
                      <a:endParaRPr kumimoji="0" lang="fr-FR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500</a:t>
                      </a: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fr-FR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fr-FR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fr-FR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2750</a:t>
                      </a:r>
                      <a:r>
                        <a:rPr kumimoji="0" lang="fr-FR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 </a:t>
                      </a:r>
                      <a:endParaRPr kumimoji="0" lang="fr-FR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GB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re 1">
            <a:extLst>
              <a:ext uri="{FF2B5EF4-FFF2-40B4-BE49-F238E27FC236}">
                <a16:creationId xmlns:a16="http://schemas.microsoft.com/office/drawing/2014/main" id="{BB60CDFD-F505-4FDD-91B5-EF4A37BA6E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 dirty="0"/>
              <a:t>1.7 Manipulation des données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4B935E7-6976-4B53-AC29-FD9A261B1C17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Deux solutions pour copier une cellule :</a:t>
            </a:r>
          </a:p>
          <a:p>
            <a:pPr lvl="1">
              <a:defRPr/>
            </a:pPr>
            <a:r>
              <a:rPr lang="fr-FR" dirty="0">
                <a:ea typeface="+mn-ea"/>
                <a:cs typeface="+mn-cs"/>
              </a:rPr>
              <a:t> Sélectionner la (ou les) cellules à copier. </a:t>
            </a:r>
          </a:p>
          <a:p>
            <a:pPr lvl="2">
              <a:defRPr/>
            </a:pPr>
            <a:r>
              <a:rPr lang="fr-FR" dirty="0">
                <a:ea typeface="+mn-ea"/>
                <a:cs typeface="+mn-cs"/>
              </a:rPr>
              <a:t>Se positionner sur le coin inférieur droit. </a:t>
            </a:r>
          </a:p>
          <a:p>
            <a:pPr lvl="2">
              <a:defRPr/>
            </a:pPr>
            <a:r>
              <a:rPr lang="fr-FR" dirty="0">
                <a:ea typeface="+mn-ea"/>
                <a:cs typeface="+mn-cs"/>
              </a:rPr>
              <a:t>Laisser appuyer le bouton gauche et recouvrir les cellules à remplacer. </a:t>
            </a:r>
          </a:p>
          <a:p>
            <a:pPr lvl="2">
              <a:defRPr/>
            </a:pPr>
            <a:r>
              <a:rPr lang="fr-FR" dirty="0">
                <a:ea typeface="+mn-ea"/>
                <a:cs typeface="+mn-cs"/>
              </a:rPr>
              <a:t>Relâcher le bouton</a:t>
            </a:r>
          </a:p>
          <a:p>
            <a:pPr lvl="1">
              <a:defRPr/>
            </a:pPr>
            <a:r>
              <a:rPr lang="fr-FR" dirty="0">
                <a:ea typeface="+mn-ea"/>
                <a:cs typeface="+mn-cs"/>
              </a:rPr>
              <a:t>Sélectionner la (ou les cellules) à copier. </a:t>
            </a:r>
          </a:p>
          <a:p>
            <a:pPr lvl="2">
              <a:defRPr/>
            </a:pPr>
            <a:r>
              <a:rPr lang="fr-FR" dirty="0">
                <a:ea typeface="+mn-ea"/>
                <a:cs typeface="+mn-cs"/>
              </a:rPr>
              <a:t>Copier la cellule (menu Edition/Copier ou Ctrl-C). Sélectionner les cellules à remplacer. </a:t>
            </a:r>
          </a:p>
          <a:p>
            <a:pPr lvl="2">
              <a:defRPr/>
            </a:pPr>
            <a:r>
              <a:rPr lang="fr-FR" dirty="0">
                <a:ea typeface="+mn-ea"/>
                <a:cs typeface="+mn-cs"/>
              </a:rPr>
              <a:t>Coller les cellules (menu Edition/Coller ou Ctrl-V)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re 1">
            <a:extLst>
              <a:ext uri="{FF2B5EF4-FFF2-40B4-BE49-F238E27FC236}">
                <a16:creationId xmlns:a16="http://schemas.microsoft.com/office/drawing/2014/main" id="{71B2FBA5-3855-4816-A7A3-601E9FE16A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dirty="0"/>
              <a:t>1.8 Utilisation de plusieurs feuilles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E20C6B-7ED5-4587-A6BB-151A9B6AE0E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fr-FR" altLang="fr-FR" sz="2400" dirty="0"/>
              <a:t>Chiffre d’affaire:</a:t>
            </a:r>
          </a:p>
          <a:p>
            <a:r>
              <a:rPr lang="fr-FR" altLang="fr-FR" sz="2400" dirty="0"/>
              <a:t>= prix!B2*Feuil1!F2+prix!B3*Feuil1!F3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58F7480-A3D5-428B-A2AB-51CB0DD274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7688" y="2693988"/>
            <a:ext cx="4252912" cy="1793875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fr-FR" sz="2000" u="sng" dirty="0"/>
              <a:t>Ne jamais cliquer sur une autre feuille juste après avoir sélectionné une/plusieurs cellules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fr-FR" sz="2000" dirty="0"/>
              <a:t>(appuyer sur espace/une autre touche avant)</a:t>
            </a:r>
          </a:p>
          <a:p>
            <a:pPr>
              <a:defRPr/>
            </a:pPr>
            <a:endParaRPr lang="fr-FR" sz="2000" u="sng" dirty="0"/>
          </a:p>
        </p:txBody>
      </p:sp>
      <p:graphicFrame>
        <p:nvGraphicFramePr>
          <p:cNvPr id="7" name="Group 97">
            <a:extLst>
              <a:ext uri="{FF2B5EF4-FFF2-40B4-BE49-F238E27FC236}">
                <a16:creationId xmlns:a16="http://schemas.microsoft.com/office/drawing/2014/main" id="{23DFB55B-C9C6-4566-9D0B-E022C1066CBF}"/>
              </a:ext>
            </a:extLst>
          </p:cNvPr>
          <p:cNvGraphicFramePr>
            <a:graphicFrameLocks/>
          </p:cNvGraphicFramePr>
          <p:nvPr/>
        </p:nvGraphicFramePr>
        <p:xfrm>
          <a:off x="0" y="4745038"/>
          <a:ext cx="9144000" cy="2116138"/>
        </p:xfrm>
        <a:graphic>
          <a:graphicData uri="http://schemas.openxmlformats.org/drawingml/2006/table">
            <a:tbl>
              <a:tblPr/>
              <a:tblGrid>
                <a:gridCol w="63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9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81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6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6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6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Trimestre1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Trimestre2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Trimestre3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1 250</a:t>
                      </a:r>
                      <a:endParaRPr kumimoji="0" lang="fr-FR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500</a:t>
                      </a: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fr-FR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fr-FR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(600)</a:t>
                      </a:r>
                      <a:endParaRPr kumimoji="0" lang="fr-FR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fr-FR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2750</a:t>
                      </a:r>
                      <a:r>
                        <a:rPr kumimoji="0" lang="fr-FR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 </a:t>
                      </a:r>
                      <a:r>
                        <a:rPr kumimoji="0" lang="fr-FR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(2850)</a:t>
                      </a:r>
                      <a:endParaRPr kumimoji="0" lang="fr-FR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GB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6666" name="Image 5">
            <a:extLst>
              <a:ext uri="{FF2B5EF4-FFF2-40B4-BE49-F238E27FC236}">
                <a16:creationId xmlns:a16="http://schemas.microsoft.com/office/drawing/2014/main" id="{E198A0B5-1BE0-4DE4-AC9E-1BDCEA491B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27" t="48166" r="62447" b="34418"/>
          <a:stretch>
            <a:fillRect/>
          </a:stretch>
        </p:blipFill>
        <p:spPr bwMode="auto">
          <a:xfrm>
            <a:off x="4800600" y="2609850"/>
            <a:ext cx="4252913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re 1">
            <a:extLst>
              <a:ext uri="{FF2B5EF4-FFF2-40B4-BE49-F238E27FC236}">
                <a16:creationId xmlns:a16="http://schemas.microsoft.com/office/drawing/2014/main" id="{DD725CAD-F162-448B-B575-6941938896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 dirty="0"/>
              <a:t>1.9 Insérer un graphique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ADB4414-FAE1-4F10-ABCD-4B09152EDC2F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>
              <a:defRPr/>
            </a:pPr>
            <a:r>
              <a:rPr lang="fr-FR" sz="2000" dirty="0"/>
              <a:t>Sélectionner l’ensemble des cellules utiles pour le graphique</a:t>
            </a:r>
          </a:p>
          <a:p>
            <a:pPr lvl="1">
              <a:defRPr/>
            </a:pPr>
            <a:r>
              <a:rPr lang="fr-FR" sz="2000" dirty="0"/>
              <a:t>Identifier les ensembles de cellules </a:t>
            </a:r>
            <a:r>
              <a:rPr lang="fr-FR" sz="2000" b="1" u="sng" dirty="0"/>
              <a:t>de taille identique</a:t>
            </a:r>
            <a:r>
              <a:rPr lang="fr-FR" sz="2000" dirty="0"/>
              <a:t> utiles pour le graphique</a:t>
            </a:r>
          </a:p>
          <a:p>
            <a:pPr lvl="1">
              <a:defRPr/>
            </a:pPr>
            <a:r>
              <a:rPr lang="fr-FR" sz="2000" dirty="0">
                <a:ea typeface="+mn-ea"/>
                <a:cs typeface="+mn-cs"/>
              </a:rPr>
              <a:t>Laisser Ctrl appuyé pour pouvoir sélectionner plusieurs ensembles disjoints</a:t>
            </a:r>
          </a:p>
          <a:p>
            <a:pPr>
              <a:defRPr/>
            </a:pPr>
            <a:endParaRPr lang="fr-FR" sz="20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6B30777-C36B-4FA4-AF0A-B038915164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3501158"/>
            <a:ext cx="4419600" cy="1019175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DB4A2431-4CE5-45D6-B9CC-8CAABFAEDB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6996" y="5237450"/>
            <a:ext cx="4505325" cy="104775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0629B3B6-BD49-4EB4-8529-8FDC531A05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5237450"/>
            <a:ext cx="4467225" cy="1057275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0463A0D6-2FBE-4792-8614-63EBC970170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40152" y="3052123"/>
            <a:ext cx="2857500" cy="1833253"/>
          </a:xfrm>
          <a:prstGeom prst="rect">
            <a:avLst/>
          </a:prstGeom>
        </p:spPr>
      </p:pic>
      <p:sp>
        <p:nvSpPr>
          <p:cNvPr id="13" name="Flèche : droite 12">
            <a:extLst>
              <a:ext uri="{FF2B5EF4-FFF2-40B4-BE49-F238E27FC236}">
                <a16:creationId xmlns:a16="http://schemas.microsoft.com/office/drawing/2014/main" id="{15669D7D-8F53-470F-B66A-CBCE754EF0AA}"/>
              </a:ext>
            </a:extLst>
          </p:cNvPr>
          <p:cNvSpPr/>
          <p:nvPr/>
        </p:nvSpPr>
        <p:spPr>
          <a:xfrm>
            <a:off x="5339555" y="3761628"/>
            <a:ext cx="476944" cy="575741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Signe de multiplication 13">
            <a:extLst>
              <a:ext uri="{FF2B5EF4-FFF2-40B4-BE49-F238E27FC236}">
                <a16:creationId xmlns:a16="http://schemas.microsoft.com/office/drawing/2014/main" id="{AFF91CBD-6B4C-42D0-BBE5-4105924973A8}"/>
              </a:ext>
            </a:extLst>
          </p:cNvPr>
          <p:cNvSpPr/>
          <p:nvPr/>
        </p:nvSpPr>
        <p:spPr>
          <a:xfrm>
            <a:off x="2306028" y="4246309"/>
            <a:ext cx="978183" cy="3030032"/>
          </a:xfrm>
          <a:prstGeom prst="mathMultiply">
            <a:avLst/>
          </a:prstGeom>
          <a:solidFill>
            <a:srgbClr val="FF000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Signe de multiplication 15">
            <a:extLst>
              <a:ext uri="{FF2B5EF4-FFF2-40B4-BE49-F238E27FC236}">
                <a16:creationId xmlns:a16="http://schemas.microsoft.com/office/drawing/2014/main" id="{06750609-B03D-4493-8727-0D6CFAE3DE57}"/>
              </a:ext>
            </a:extLst>
          </p:cNvPr>
          <p:cNvSpPr/>
          <p:nvPr/>
        </p:nvSpPr>
        <p:spPr>
          <a:xfrm>
            <a:off x="6852934" y="4246309"/>
            <a:ext cx="978183" cy="3030032"/>
          </a:xfrm>
          <a:prstGeom prst="mathMultiply">
            <a:avLst/>
          </a:prstGeom>
          <a:solidFill>
            <a:srgbClr val="FF000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0859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re 1">
            <a:extLst>
              <a:ext uri="{FF2B5EF4-FFF2-40B4-BE49-F238E27FC236}">
                <a16:creationId xmlns:a16="http://schemas.microsoft.com/office/drawing/2014/main" id="{DD725CAD-F162-448B-B575-6941938896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 dirty="0"/>
              <a:t>1.9 Insérer un graphique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ADB4414-FAE1-4F10-ABCD-4B09152EDC2F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5097760" cy="4979987"/>
          </a:xfrm>
        </p:spPr>
        <p:txBody>
          <a:bodyPr/>
          <a:lstStyle/>
          <a:p>
            <a:pPr>
              <a:defRPr/>
            </a:pPr>
            <a:r>
              <a:rPr lang="fr-FR" sz="2000" dirty="0"/>
              <a:t>Sélectionner l’ensemble des cellules utiles pour le graphique</a:t>
            </a:r>
          </a:p>
          <a:p>
            <a:pPr>
              <a:defRPr/>
            </a:pPr>
            <a:r>
              <a:rPr lang="fr-FR" sz="2000" dirty="0"/>
              <a:t>Etapes:</a:t>
            </a:r>
          </a:p>
          <a:p>
            <a:pPr lvl="1">
              <a:defRPr/>
            </a:pPr>
            <a:r>
              <a:rPr lang="fr-FR" sz="2000" dirty="0">
                <a:ea typeface="+mn-ea"/>
                <a:cs typeface="+mn-cs"/>
              </a:rPr>
              <a:t>Sélectionner une cellule ailleurs, relâcher</a:t>
            </a:r>
          </a:p>
          <a:p>
            <a:pPr lvl="1">
              <a:defRPr/>
            </a:pPr>
            <a:r>
              <a:rPr lang="fr-FR" sz="2000" dirty="0">
                <a:ea typeface="+mn-ea"/>
                <a:cs typeface="+mn-cs"/>
              </a:rPr>
              <a:t>Sélectionner le premier ensemble de cellules, relâcher</a:t>
            </a:r>
          </a:p>
          <a:p>
            <a:pPr lvl="1">
              <a:defRPr/>
            </a:pPr>
            <a:r>
              <a:rPr lang="fr-FR" sz="2000" dirty="0">
                <a:ea typeface="+mn-ea"/>
                <a:cs typeface="+mn-cs"/>
              </a:rPr>
              <a:t>Appuyer sur Ctrl, laisser appuyé</a:t>
            </a:r>
          </a:p>
          <a:p>
            <a:pPr lvl="1">
              <a:defRPr/>
            </a:pPr>
            <a:r>
              <a:rPr lang="fr-FR" sz="2000" dirty="0">
                <a:ea typeface="+mn-ea"/>
                <a:cs typeface="+mn-cs"/>
              </a:rPr>
              <a:t>Sélectionner les autres ensembles</a:t>
            </a:r>
          </a:p>
          <a:p>
            <a:pPr lvl="1">
              <a:defRPr/>
            </a:pPr>
            <a:r>
              <a:rPr lang="fr-FR" sz="2000" dirty="0">
                <a:ea typeface="+mn-ea"/>
                <a:cs typeface="+mn-cs"/>
              </a:rPr>
              <a:t>Relâcher Ctrl</a:t>
            </a:r>
          </a:p>
          <a:p>
            <a:pPr>
              <a:defRPr/>
            </a:pPr>
            <a:r>
              <a:rPr lang="fr-FR" sz="2000" dirty="0"/>
              <a:t>Insertion/graphique (Excel)</a:t>
            </a:r>
          </a:p>
          <a:p>
            <a:pPr>
              <a:defRPr/>
            </a:pPr>
            <a:r>
              <a:rPr lang="fr-FR" sz="2000" dirty="0">
                <a:ea typeface="+mn-ea"/>
                <a:cs typeface="+mn-cs"/>
              </a:rPr>
              <a:t>Si le bon graphique n’apparait pas, aller dans « tous les graphiques » et choisir</a:t>
            </a:r>
          </a:p>
          <a:p>
            <a:pPr>
              <a:defRPr/>
            </a:pPr>
            <a:endParaRPr lang="fr-FR" sz="20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2A36451B-95E5-4AEF-B6AC-5EBEB2AF70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7282" y="2730453"/>
            <a:ext cx="2804045" cy="1722485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F2AE9F92-EB46-4226-9D82-6758759DD3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09815" y="4611886"/>
            <a:ext cx="2969841" cy="2306637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C2DD79C4-DF99-44EB-88BF-27AE6651C0E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39796" y="1772816"/>
            <a:ext cx="3404204" cy="785021"/>
          </a:xfrm>
          <a:prstGeom prst="rect">
            <a:avLst/>
          </a:prstGeom>
        </p:spPr>
      </p:pic>
      <p:sp>
        <p:nvSpPr>
          <p:cNvPr id="7" name="Ellipse 6">
            <a:extLst>
              <a:ext uri="{FF2B5EF4-FFF2-40B4-BE49-F238E27FC236}">
                <a16:creationId xmlns:a16="http://schemas.microsoft.com/office/drawing/2014/main" id="{A0F38242-C8EE-4D98-B534-E25669BB64C0}"/>
              </a:ext>
            </a:extLst>
          </p:cNvPr>
          <p:cNvSpPr/>
          <p:nvPr/>
        </p:nvSpPr>
        <p:spPr>
          <a:xfrm>
            <a:off x="7441898" y="2909840"/>
            <a:ext cx="1378574" cy="565022"/>
          </a:xfrm>
          <a:prstGeom prst="ellipse">
            <a:avLst/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2C101316-90B8-4BD2-A25C-DCC3161758B0}"/>
              </a:ext>
            </a:extLst>
          </p:cNvPr>
          <p:cNvSpPr/>
          <p:nvPr/>
        </p:nvSpPr>
        <p:spPr>
          <a:xfrm>
            <a:off x="6752611" y="5482693"/>
            <a:ext cx="1378574" cy="1594778"/>
          </a:xfrm>
          <a:prstGeom prst="ellipse">
            <a:avLst/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58CDAB20-E70C-4E1F-802F-9EDF44C46C2F}"/>
              </a:ext>
            </a:extLst>
          </p:cNvPr>
          <p:cNvSpPr/>
          <p:nvPr/>
        </p:nvSpPr>
        <p:spPr>
          <a:xfrm>
            <a:off x="6109814" y="4941168"/>
            <a:ext cx="910457" cy="432048"/>
          </a:xfrm>
          <a:prstGeom prst="ellipse">
            <a:avLst/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974CF395-61A9-483F-A143-369FDA4407DB}"/>
              </a:ext>
            </a:extLst>
          </p:cNvPr>
          <p:cNvSpPr/>
          <p:nvPr/>
        </p:nvSpPr>
        <p:spPr>
          <a:xfrm>
            <a:off x="6752611" y="4793543"/>
            <a:ext cx="689287" cy="432048"/>
          </a:xfrm>
          <a:prstGeom prst="ellipse">
            <a:avLst/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7E0DCEA-9AE9-4BF8-83F0-7CB6CFA6E5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en-US"/>
              <a:t>Présentation</a:t>
            </a:r>
          </a:p>
        </p:txBody>
      </p:sp>
      <p:pic>
        <p:nvPicPr>
          <p:cNvPr id="7171" name="Picture 4">
            <a:extLst>
              <a:ext uri="{FF2B5EF4-FFF2-40B4-BE49-F238E27FC236}">
                <a16:creationId xmlns:a16="http://schemas.microsoft.com/office/drawing/2014/main" id="{DFB0E70A-86EC-47BF-AF1D-8D1FCA53C1F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65725" y="404813"/>
            <a:ext cx="7956550" cy="5967412"/>
          </a:xfrm>
          <a:noFill/>
        </p:spPr>
      </p:pic>
      <p:sp>
        <p:nvSpPr>
          <p:cNvPr id="7172" name="Rectangle 6">
            <a:extLst>
              <a:ext uri="{FF2B5EF4-FFF2-40B4-BE49-F238E27FC236}">
                <a16:creationId xmlns:a16="http://schemas.microsoft.com/office/drawing/2014/main" id="{3420F06F-FBD9-4573-9821-C2E8224E6C9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600200"/>
            <a:ext cx="4162425" cy="45307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r-FR" altLang="en-US" dirty="0"/>
              <a:t>Objectif: </a:t>
            </a:r>
          </a:p>
          <a:p>
            <a:pPr eaLnBrk="1" hangingPunct="1">
              <a:buFontTx/>
              <a:buNone/>
            </a:pPr>
            <a:r>
              <a:rPr lang="fr-FR" altLang="en-US" dirty="0"/>
              <a:t>	</a:t>
            </a:r>
            <a:r>
              <a:rPr lang="fr-FR" altLang="en-US" sz="2600" dirty="0"/>
              <a:t>Traitement de données chiffrées pour extraire et présenter des informations</a:t>
            </a:r>
          </a:p>
          <a:p>
            <a:pPr eaLnBrk="1" hangingPunct="1">
              <a:buFontTx/>
              <a:buNone/>
            </a:pPr>
            <a:r>
              <a:rPr lang="fr-FR" altLang="en-US" dirty="0"/>
              <a:t>Logiciels existant:</a:t>
            </a:r>
          </a:p>
          <a:p>
            <a:pPr lvl="1" eaLnBrk="1" hangingPunct="1">
              <a:buFontTx/>
              <a:buNone/>
            </a:pPr>
            <a:r>
              <a:rPr lang="fr-FR" altLang="en-US" dirty="0"/>
              <a:t>Microsoft Excel</a:t>
            </a:r>
          </a:p>
          <a:p>
            <a:pPr lvl="1" eaLnBrk="1" hangingPunct="1">
              <a:buFontTx/>
              <a:buNone/>
            </a:pPr>
            <a:r>
              <a:rPr lang="fr-FR" altLang="en-US" dirty="0"/>
              <a:t>LibreOffice Calc</a:t>
            </a:r>
          </a:p>
          <a:p>
            <a:pPr lvl="1" eaLnBrk="1" hangingPunct="1">
              <a:buFontTx/>
              <a:buNone/>
            </a:pPr>
            <a:r>
              <a:rPr lang="fr-FR" altLang="en-US" dirty="0"/>
              <a:t>Apple Numbers</a:t>
            </a:r>
          </a:p>
          <a:p>
            <a:pPr lvl="1" eaLnBrk="1" hangingPunct="1">
              <a:buFontTx/>
              <a:buNone/>
            </a:pPr>
            <a:r>
              <a:rPr lang="fr-FR" altLang="en-US" dirty="0"/>
              <a:t>Google Sheets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0A6E8B5-0BF4-4AA7-9EFE-08D3A3E38E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en-US"/>
              <a:t>1.1 Classeur et Feuille de calcul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AACD3C19-FE0C-4419-9A3B-70F8F851FA2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600200"/>
            <a:ext cx="7772400" cy="3413125"/>
          </a:xfrm>
        </p:spPr>
        <p:txBody>
          <a:bodyPr/>
          <a:lstStyle/>
          <a:p>
            <a:pPr eaLnBrk="1" hangingPunct="1"/>
            <a:r>
              <a:rPr lang="fr-FR" altLang="en-US" sz="2400"/>
              <a:t>Classeur: Fichier dans lequel on peut travailler et stocker des données. Chaque classeur peut contenir plusieurs feuilles de calcul.</a:t>
            </a:r>
          </a:p>
          <a:p>
            <a:pPr eaLnBrk="1" hangingPunct="1"/>
            <a:r>
              <a:rPr lang="fr-FR" altLang="en-US" sz="2400"/>
              <a:t>A un fichier correspond un classeur, et donc plusieurs feuilles de calcul.</a:t>
            </a:r>
          </a:p>
          <a:p>
            <a:pPr eaLnBrk="1" hangingPunct="1"/>
            <a:r>
              <a:rPr lang="fr-FR" altLang="en-US" sz="2400"/>
              <a:t>Feuille de calcul: Les feuilles correspondent à un tableau de cellules où il est possible d’afficher et analyser les données.</a:t>
            </a:r>
          </a:p>
        </p:txBody>
      </p:sp>
      <p:pic>
        <p:nvPicPr>
          <p:cNvPr id="11268" name="Picture 4">
            <a:extLst>
              <a:ext uri="{FF2B5EF4-FFF2-40B4-BE49-F238E27FC236}">
                <a16:creationId xmlns:a16="http://schemas.microsoft.com/office/drawing/2014/main" id="{CE034B09-B9CC-4AB5-9EAC-53833D2E3460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03350" y="4743450"/>
            <a:ext cx="6623050" cy="2114550"/>
          </a:xfrm>
          <a:noFill/>
        </p:spPr>
      </p:pic>
      <p:sp>
        <p:nvSpPr>
          <p:cNvPr id="11269" name="Oval 6">
            <a:extLst>
              <a:ext uri="{FF2B5EF4-FFF2-40B4-BE49-F238E27FC236}">
                <a16:creationId xmlns:a16="http://schemas.microsoft.com/office/drawing/2014/main" id="{D476A405-08A7-45FC-8740-F15CED06EF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5516563"/>
            <a:ext cx="3313112" cy="1341437"/>
          </a:xfrm>
          <a:prstGeom prst="ellips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EE350997-74BD-4934-BB99-DB05D8547A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en-US"/>
              <a:t>1.2 Cellule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CF934F5-567A-4980-A03F-D37A6FB026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257800"/>
          </a:xfrm>
        </p:spPr>
        <p:txBody>
          <a:bodyPr/>
          <a:lstStyle/>
          <a:p>
            <a:pPr eaLnBrk="1" hangingPunct="1"/>
            <a:r>
              <a:rPr lang="fr-FR" altLang="en-US"/>
              <a:t>C’est l’intersection d’une colonne et d’une ligne.</a:t>
            </a:r>
          </a:p>
          <a:p>
            <a:pPr eaLnBrk="1" hangingPunct="1"/>
            <a:r>
              <a:rPr lang="fr-FR" altLang="en-US"/>
              <a:t>Elle est identifiée par le nom de la colonne et le numéro de la ligne</a:t>
            </a:r>
          </a:p>
          <a:p>
            <a:pPr lvl="1" eaLnBrk="1" hangingPunct="1"/>
            <a:r>
              <a:rPr lang="fr-FR" altLang="en-US"/>
              <a:t>Ex: A1, B32</a:t>
            </a:r>
          </a:p>
          <a:p>
            <a:pPr eaLnBrk="1" hangingPunct="1"/>
            <a:r>
              <a:rPr lang="fr-FR" altLang="en-US"/>
              <a:t>La référence complète contient le nom de la feuille, si on souhaite utiliser une cellule située sur une autre feuille. Un « ! » sépare le nom de la feuille de l’emplacement de la cellule.</a:t>
            </a:r>
          </a:p>
          <a:p>
            <a:pPr lvl="1" eaLnBrk="1" hangingPunct="1"/>
            <a:r>
              <a:rPr lang="fr-FR" altLang="en-US"/>
              <a:t>Ex: Feuille1!A1, Exo2!B3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D3AF96E3-62C3-4224-9C0C-CD51105B2E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en-US"/>
              <a:t>1.3 Types de données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3767B952-5B64-4940-ABBA-56EB003376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altLang="en-US"/>
              <a:t>Une cellule contient des données.</a:t>
            </a:r>
          </a:p>
          <a:p>
            <a:pPr eaLnBrk="1" hangingPunct="1">
              <a:lnSpc>
                <a:spcPct val="90000"/>
              </a:lnSpc>
            </a:pPr>
            <a:r>
              <a:rPr lang="fr-FR" altLang="en-US"/>
              <a:t>Types de données:</a:t>
            </a:r>
          </a:p>
          <a:p>
            <a:pPr lvl="1" eaLnBrk="1" hangingPunct="1">
              <a:lnSpc>
                <a:spcPct val="90000"/>
              </a:lnSpc>
            </a:pPr>
            <a:r>
              <a:rPr lang="fr-FR" altLang="en-US"/>
              <a:t>Texte: ‘’IUT’’; ‘’1ère année’’; ‘’1995-1996’’</a:t>
            </a:r>
          </a:p>
          <a:p>
            <a:pPr lvl="1" eaLnBrk="1" hangingPunct="1">
              <a:lnSpc>
                <a:spcPct val="90000"/>
              </a:lnSpc>
            </a:pPr>
            <a:r>
              <a:rPr lang="fr-FR" altLang="en-US"/>
              <a:t>Nombre (seule la présentation change)</a:t>
            </a:r>
          </a:p>
          <a:p>
            <a:pPr lvl="2" eaLnBrk="1" hangingPunct="1">
              <a:lnSpc>
                <a:spcPct val="90000"/>
              </a:lnSpc>
            </a:pPr>
            <a:r>
              <a:rPr lang="fr-FR" altLang="en-US"/>
              <a:t>Standard: 12,5; 10000</a:t>
            </a:r>
          </a:p>
          <a:p>
            <a:pPr lvl="2" eaLnBrk="1" hangingPunct="1">
              <a:lnSpc>
                <a:spcPct val="90000"/>
              </a:lnSpc>
            </a:pPr>
            <a:r>
              <a:rPr lang="fr-FR" altLang="en-US"/>
              <a:t>Monétaire: 12,5€, 10 000€</a:t>
            </a:r>
          </a:p>
          <a:p>
            <a:pPr lvl="2" eaLnBrk="1" hangingPunct="1">
              <a:lnSpc>
                <a:spcPct val="90000"/>
              </a:lnSpc>
            </a:pPr>
            <a:r>
              <a:rPr lang="fr-FR" altLang="en-US"/>
              <a:t>Pourcentage: 1 250%, 1 000 000%</a:t>
            </a:r>
          </a:p>
          <a:p>
            <a:pPr lvl="2" eaLnBrk="1" hangingPunct="1">
              <a:lnSpc>
                <a:spcPct val="90000"/>
              </a:lnSpc>
            </a:pPr>
            <a:r>
              <a:rPr lang="fr-FR" altLang="en-US"/>
              <a:t>Date: 12/1/1990, 14/3/2001</a:t>
            </a:r>
          </a:p>
          <a:p>
            <a:pPr lvl="1" eaLnBrk="1" hangingPunct="1">
              <a:lnSpc>
                <a:spcPct val="90000"/>
              </a:lnSpc>
            </a:pPr>
            <a:r>
              <a:rPr lang="fr-FR" altLang="en-US"/>
              <a:t>Booléen: VRAI; FAUX</a:t>
            </a:r>
          </a:p>
          <a:p>
            <a:pPr lvl="1" eaLnBrk="1" hangingPunct="1">
              <a:lnSpc>
                <a:spcPct val="90000"/>
              </a:lnSpc>
            </a:pPr>
            <a:r>
              <a:rPr lang="fr-FR" altLang="en-US"/>
              <a:t>Formule: =A1+B2; =SOMME(A1:C3)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>
            <a:extLst>
              <a:ext uri="{FF2B5EF4-FFF2-40B4-BE49-F238E27FC236}">
                <a16:creationId xmlns:a16="http://schemas.microsoft.com/office/drawing/2014/main" id="{05160EB1-E37A-4134-A157-37CB694E00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/>
              <a:t>Les ventes d’une entreprise…</a:t>
            </a:r>
          </a:p>
        </p:txBody>
      </p:sp>
      <p:sp>
        <p:nvSpPr>
          <p:cNvPr id="17411" name="Espace réservé du contenu 2">
            <a:extLst>
              <a:ext uri="{FF2B5EF4-FFF2-40B4-BE49-F238E27FC236}">
                <a16:creationId xmlns:a16="http://schemas.microsoft.com/office/drawing/2014/main" id="{BFA36036-8BD3-4DAB-A4B3-D342864C730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fr-FR" altLang="fr-FR"/>
          </a:p>
        </p:txBody>
      </p:sp>
      <p:pic>
        <p:nvPicPr>
          <p:cNvPr id="17412" name="Image 1">
            <a:extLst>
              <a:ext uri="{FF2B5EF4-FFF2-40B4-BE49-F238E27FC236}">
                <a16:creationId xmlns:a16="http://schemas.microsoft.com/office/drawing/2014/main" id="{F9CC87FE-3CE9-4572-B094-061E08D90C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0" t="14314" r="51268" b="57843"/>
          <a:stretch>
            <a:fillRect/>
          </a:stretch>
        </p:blipFill>
        <p:spPr bwMode="auto">
          <a:xfrm>
            <a:off x="117475" y="2276475"/>
            <a:ext cx="8909050" cy="288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FB0EC38-C319-4AC1-9F71-A979483348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en-US"/>
              <a:t>1.4 Formule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5A8C9C54-34E4-4F55-82FB-B8A4F5BD505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484313"/>
            <a:ext cx="7772400" cy="2952750"/>
          </a:xfrm>
        </p:spPr>
        <p:txBody>
          <a:bodyPr/>
          <a:lstStyle/>
          <a:p>
            <a:pPr eaLnBrk="1" hangingPunct="1"/>
            <a:r>
              <a:rPr lang="fr-FR" altLang="en-US" sz="2400"/>
              <a:t>Une formule sert à analyser les données contenues dans une feuille de calcul.</a:t>
            </a:r>
          </a:p>
          <a:p>
            <a:pPr eaLnBrk="1" hangingPunct="1"/>
            <a:r>
              <a:rPr lang="fr-FR" altLang="en-US" sz="2400"/>
              <a:t>Débute par =</a:t>
            </a:r>
          </a:p>
          <a:p>
            <a:pPr eaLnBrk="1" hangingPunct="1"/>
            <a:r>
              <a:rPr lang="fr-FR" altLang="en-US" sz="2400"/>
              <a:t>Seule la formule est mémorisée</a:t>
            </a:r>
          </a:p>
          <a:p>
            <a:pPr eaLnBrk="1" hangingPunct="1"/>
            <a:r>
              <a:rPr lang="fr-FR" altLang="en-US" sz="2400"/>
              <a:t>Il est possible d’afficher </a:t>
            </a:r>
            <a:br>
              <a:rPr lang="fr-FR" altLang="en-US" sz="2400"/>
            </a:br>
            <a:r>
              <a:rPr lang="fr-FR" altLang="en-US" sz="2400"/>
              <a:t>soit la formule, soit le résultat</a:t>
            </a:r>
            <a:br>
              <a:rPr lang="fr-FR" altLang="en-US" sz="2400"/>
            </a:br>
            <a:r>
              <a:rPr lang="fr-FR" altLang="en-US" sz="2400"/>
              <a:t>(Ctrl + ‘’)</a:t>
            </a:r>
          </a:p>
          <a:p>
            <a:pPr eaLnBrk="1" hangingPunct="1"/>
            <a:endParaRPr lang="fr-FR" altLang="en-US" sz="2400"/>
          </a:p>
        </p:txBody>
      </p:sp>
      <p:pic>
        <p:nvPicPr>
          <p:cNvPr id="18436" name="Picture 86">
            <a:extLst>
              <a:ext uri="{FF2B5EF4-FFF2-40B4-BE49-F238E27FC236}">
                <a16:creationId xmlns:a16="http://schemas.microsoft.com/office/drawing/2014/main" id="{FAC98F9B-3B92-48D4-8550-B4520E02A8B8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03800" y="1989138"/>
            <a:ext cx="5076825" cy="2166937"/>
          </a:xfrm>
          <a:noFill/>
        </p:spPr>
      </p:pic>
      <p:graphicFrame>
        <p:nvGraphicFramePr>
          <p:cNvPr id="13401" name="Group 89">
            <a:extLst>
              <a:ext uri="{FF2B5EF4-FFF2-40B4-BE49-F238E27FC236}">
                <a16:creationId xmlns:a16="http://schemas.microsoft.com/office/drawing/2014/main" id="{F22D15BA-D280-4A86-B86A-111AEED4EE82}"/>
              </a:ext>
            </a:extLst>
          </p:cNvPr>
          <p:cNvGraphicFramePr>
            <a:graphicFrameLocks noGrp="1"/>
          </p:cNvGraphicFramePr>
          <p:nvPr>
            <p:ph sz="quarter" idx="4294967295"/>
          </p:nvPr>
        </p:nvGraphicFramePr>
        <p:xfrm>
          <a:off x="0" y="4484688"/>
          <a:ext cx="9144000" cy="2378109"/>
        </p:xfrm>
        <a:graphic>
          <a:graphicData uri="http://schemas.openxmlformats.org/drawingml/2006/table">
            <a:tbl>
              <a:tblPr/>
              <a:tblGrid>
                <a:gridCol w="636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6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49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6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7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0" marB="4568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marT="45680" marB="456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T="45680" marB="456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marT="45680" marB="456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marT="45680" marB="456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marT="45680" marB="456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680" marB="4568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Ventes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0" marB="456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Trimestre1</a:t>
                      </a:r>
                    </a:p>
                  </a:txBody>
                  <a:tcPr marT="45680" marB="456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Trimestre2</a:t>
                      </a:r>
                    </a:p>
                  </a:txBody>
                  <a:tcPr marT="45680" marB="456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Trimestre3</a:t>
                      </a:r>
                    </a:p>
                  </a:txBody>
                  <a:tcPr marT="45680" marB="456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marT="45680" marB="456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60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680" marB="4568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1990</a:t>
                      </a:r>
                    </a:p>
                  </a:txBody>
                  <a:tcPr marT="45680" marB="456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1 250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(1250)</a:t>
                      </a:r>
                    </a:p>
                  </a:txBody>
                  <a:tcPr marT="45680" marB="456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(500) </a:t>
                      </a:r>
                      <a:r>
                        <a:rPr kumimoji="0" lang="fr-FR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(600)</a:t>
                      </a:r>
                      <a:endParaRPr kumimoji="0" lang="fr-FR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marT="45680" marB="456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(1000)</a:t>
                      </a:r>
                    </a:p>
                  </a:txBody>
                  <a:tcPr marT="45680" marB="456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=B2+C2+D2</a:t>
                      </a:r>
                      <a:endParaRPr kumimoji="0" lang="fr-FR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(2750) </a:t>
                      </a:r>
                      <a:r>
                        <a:rPr kumimoji="0" lang="fr-FR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(2850)</a:t>
                      </a:r>
                      <a:endParaRPr kumimoji="0" lang="fr-FR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marT="45680" marB="456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78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680" marB="4568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1991</a:t>
                      </a:r>
                    </a:p>
                  </a:txBody>
                  <a:tcPr marT="45680" marB="456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1 000</a:t>
                      </a:r>
                    </a:p>
                  </a:txBody>
                  <a:tcPr marT="45680" marB="456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marT="45680" marB="456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</a:t>
                      </a:r>
                    </a:p>
                  </a:txBody>
                  <a:tcPr marT="45680" marB="456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GB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marT="45680" marB="456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402" name="Line 90">
            <a:extLst>
              <a:ext uri="{FF2B5EF4-FFF2-40B4-BE49-F238E27FC236}">
                <a16:creationId xmlns:a16="http://schemas.microsoft.com/office/drawing/2014/main" id="{AC38B12E-339B-4ADB-82E8-598B5F2F1946}"/>
              </a:ext>
            </a:extLst>
          </p:cNvPr>
          <p:cNvSpPr>
            <a:spLocks noChangeShapeType="1"/>
          </p:cNvSpPr>
          <p:nvPr/>
        </p:nvSpPr>
        <p:spPr bwMode="auto">
          <a:xfrm>
            <a:off x="3348038" y="6092825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dirty="0"/>
          </a:p>
        </p:txBody>
      </p:sp>
      <p:sp>
        <p:nvSpPr>
          <p:cNvPr id="13403" name="Line 91">
            <a:extLst>
              <a:ext uri="{FF2B5EF4-FFF2-40B4-BE49-F238E27FC236}">
                <a16:creationId xmlns:a16="http://schemas.microsoft.com/office/drawing/2014/main" id="{ECEEC7EA-6402-4259-95DB-E9ADD05A678B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2950" y="6092825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2" name="Group 94">
            <a:extLst>
              <a:ext uri="{FF2B5EF4-FFF2-40B4-BE49-F238E27FC236}">
                <a16:creationId xmlns:a16="http://schemas.microsoft.com/office/drawing/2014/main" id="{B3422129-7275-4A1C-8DCB-D53690DE9C61}"/>
              </a:ext>
            </a:extLst>
          </p:cNvPr>
          <p:cNvGrpSpPr>
            <a:grpSpLocks/>
          </p:cNvGrpSpPr>
          <p:nvPr/>
        </p:nvGrpSpPr>
        <p:grpSpPr bwMode="auto">
          <a:xfrm>
            <a:off x="4211638" y="5661025"/>
            <a:ext cx="4932362" cy="576263"/>
            <a:chOff x="2653" y="3566"/>
            <a:chExt cx="3107" cy="363"/>
          </a:xfrm>
        </p:grpSpPr>
        <p:sp useBgFill="1">
          <p:nvSpPr>
            <p:cNvPr id="18477" name="Rectangle 92">
              <a:extLst>
                <a:ext uri="{FF2B5EF4-FFF2-40B4-BE49-F238E27FC236}">
                  <a16:creationId xmlns:a16="http://schemas.microsoft.com/office/drawing/2014/main" id="{73F61DBB-4BDA-46AD-AF63-3007F09E5A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3" y="3566"/>
              <a:ext cx="545" cy="363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 useBgFill="1">
          <p:nvSpPr>
            <p:cNvPr id="18478" name="Rectangle 93">
              <a:extLst>
                <a:ext uri="{FF2B5EF4-FFF2-40B4-BE49-F238E27FC236}">
                  <a16:creationId xmlns:a16="http://schemas.microsoft.com/office/drawing/2014/main" id="{53A8BDAA-BAE7-4709-B44F-A9B3F3E4F0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7" y="3657"/>
              <a:ext cx="703" cy="272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DACD2D7D-F37C-44D6-8838-66A6FA4506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en-US"/>
              <a:t>1.5 Fonction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31513E9C-F111-4212-8183-61CA710EDA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altLang="en-US" dirty="0"/>
              <a:t>Les (439) fonctions sont des outils intégrés à Excel permettant de réaliser des calculs complexes.</a:t>
            </a:r>
          </a:p>
          <a:p>
            <a:pPr eaLnBrk="1" hangingPunct="1"/>
            <a:r>
              <a:rPr lang="fr-FR" altLang="en-US" dirty="0"/>
              <a:t>Par exemple, calculer le maximum (fonction MAX) ou la somme de plusieurs cellules (fonction SOMME).</a:t>
            </a:r>
          </a:p>
          <a:p>
            <a:pPr eaLnBrk="1" hangingPunct="1"/>
            <a:r>
              <a:rPr lang="fr-FR" altLang="en-US" dirty="0"/>
              <a:t>La syntaxe (la façon de les utiliser) dépend de chaque fonction.</a:t>
            </a:r>
          </a:p>
          <a:p>
            <a:pPr eaLnBrk="1" hangingPunct="1"/>
            <a:r>
              <a:rPr lang="fr-FR" altLang="en-US" dirty="0"/>
              <a:t>Ex: SOMME(B2:D3) pour réaliser la somme des cellules entre B2 et D3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1063A2D1-C875-4DD8-9C56-975CC9F746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en-US" sz="3800"/>
              <a:t>1.6 Plages (ensembles) de cellules</a:t>
            </a:r>
          </a:p>
        </p:txBody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05A6E87D-3638-4125-BEF1-72CF1605246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600200"/>
            <a:ext cx="8820150" cy="32686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altLang="en-US" sz="2400" dirty="0"/>
              <a:t>Non contiguës: séparées par des « ; »</a:t>
            </a:r>
          </a:p>
          <a:p>
            <a:pPr lvl="1" eaLnBrk="1" hangingPunct="1">
              <a:lnSpc>
                <a:spcPct val="90000"/>
              </a:lnSpc>
            </a:pPr>
            <a:r>
              <a:rPr lang="fr-FR" altLang="en-US" sz="2200" dirty="0"/>
              <a:t>=SOMME(C2;D2;B3): </a:t>
            </a:r>
            <a:r>
              <a:rPr lang="fr-FR" altLang="en-US" sz="2200" b="1" dirty="0">
                <a:solidFill>
                  <a:schemeClr val="hlink"/>
                </a:solidFill>
              </a:rPr>
              <a:t>2500</a:t>
            </a:r>
            <a:r>
              <a:rPr lang="fr-FR" altLang="en-US" sz="2200" dirty="0"/>
              <a:t>  (1990T2+1990T3+1991T1)</a:t>
            </a:r>
            <a:endParaRPr lang="fr-FR" altLang="en-US" sz="2200" b="1" dirty="0">
              <a:solidFill>
                <a:srgbClr val="0099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fr-FR" altLang="en-US" sz="2400" dirty="0"/>
              <a:t>Contiguës: Les deux coins séparés par « : »</a:t>
            </a:r>
          </a:p>
          <a:p>
            <a:pPr lvl="1" eaLnBrk="1" hangingPunct="1">
              <a:lnSpc>
                <a:spcPct val="90000"/>
              </a:lnSpc>
            </a:pPr>
            <a:r>
              <a:rPr lang="fr-FR" altLang="en-US" sz="2200" dirty="0"/>
              <a:t>=SOMME(B2:D2): </a:t>
            </a:r>
            <a:r>
              <a:rPr lang="fr-FR" altLang="en-US" sz="2200" b="1" dirty="0">
                <a:solidFill>
                  <a:schemeClr val="hlink"/>
                </a:solidFill>
              </a:rPr>
              <a:t>2750</a:t>
            </a:r>
            <a:r>
              <a:rPr lang="fr-FR" altLang="en-US" sz="2200" dirty="0"/>
              <a:t> (1990 T1 à T3)</a:t>
            </a:r>
            <a:endParaRPr lang="fr-FR" altLang="en-US" sz="2200" b="1" dirty="0">
              <a:solidFill>
                <a:srgbClr val="0099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fr-FR" altLang="en-US" sz="2400" dirty="0"/>
              <a:t>Colonne entière: Nom de la colonne « : » Nom de la colonne</a:t>
            </a:r>
          </a:p>
          <a:p>
            <a:pPr lvl="1" eaLnBrk="1" hangingPunct="1">
              <a:lnSpc>
                <a:spcPct val="90000"/>
              </a:lnSpc>
            </a:pPr>
            <a:r>
              <a:rPr lang="fr-FR" altLang="en-US" sz="2200" dirty="0"/>
              <a:t>=SOMME(C:C): </a:t>
            </a:r>
            <a:r>
              <a:rPr lang="fr-FR" altLang="en-US" sz="2200" b="1" dirty="0">
                <a:solidFill>
                  <a:schemeClr val="hlink"/>
                </a:solidFill>
              </a:rPr>
              <a:t>700</a:t>
            </a:r>
            <a:r>
              <a:rPr lang="fr-FR" altLang="en-US" sz="2200" dirty="0"/>
              <a:t> (tous les T2)</a:t>
            </a:r>
          </a:p>
          <a:p>
            <a:pPr eaLnBrk="1" hangingPunct="1">
              <a:lnSpc>
                <a:spcPct val="90000"/>
              </a:lnSpc>
            </a:pPr>
            <a:r>
              <a:rPr lang="fr-FR" altLang="en-US" sz="2400" dirty="0"/>
              <a:t>Ligne entière: No de la ligne « : » No de la ligne</a:t>
            </a:r>
          </a:p>
          <a:p>
            <a:pPr lvl="1" eaLnBrk="1" hangingPunct="1">
              <a:lnSpc>
                <a:spcPct val="90000"/>
              </a:lnSpc>
            </a:pPr>
            <a:r>
              <a:rPr lang="fr-FR" altLang="en-US" sz="2200" dirty="0"/>
              <a:t>=SOMME(3:3): </a:t>
            </a:r>
            <a:r>
              <a:rPr lang="fr-FR" altLang="en-US" sz="2200" b="1" dirty="0">
                <a:solidFill>
                  <a:schemeClr val="hlink"/>
                </a:solidFill>
              </a:rPr>
              <a:t>3691</a:t>
            </a:r>
            <a:r>
              <a:rPr lang="fr-FR" altLang="en-US" sz="2200" dirty="0"/>
              <a:t>  (tout 1991+1991)</a:t>
            </a:r>
          </a:p>
        </p:txBody>
      </p:sp>
      <p:graphicFrame>
        <p:nvGraphicFramePr>
          <p:cNvPr id="93188" name="Group 4">
            <a:extLst>
              <a:ext uri="{FF2B5EF4-FFF2-40B4-BE49-F238E27FC236}">
                <a16:creationId xmlns:a16="http://schemas.microsoft.com/office/drawing/2014/main" id="{1E65EBCF-01CF-475F-8893-B4E3F8B7CDD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65757865"/>
              </p:ext>
            </p:extLst>
          </p:nvPr>
        </p:nvGraphicFramePr>
        <p:xfrm>
          <a:off x="0" y="4745038"/>
          <a:ext cx="9144000" cy="2116138"/>
        </p:xfrm>
        <a:graphic>
          <a:graphicData uri="http://schemas.openxmlformats.org/drawingml/2006/table">
            <a:tbl>
              <a:tblPr/>
              <a:tblGrid>
                <a:gridCol w="63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9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81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6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6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6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1 250</a:t>
                      </a:r>
                      <a:endParaRPr kumimoji="0" lang="fr-FR" sz="2400" b="0" i="1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500</a:t>
                      </a: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fr-FR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fr-FR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fr-FR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2750</a:t>
                      </a:r>
                      <a:r>
                        <a:rPr kumimoji="0" lang="fr-FR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fr-FR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GB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3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3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build="p" autoUpdateAnimBg="0"/>
    </p:bldLst>
  </p:timing>
</p:sld>
</file>

<file path=ppt/theme/theme1.xml><?xml version="1.0" encoding="utf-8"?>
<a:theme xmlns:a="http://schemas.openxmlformats.org/drawingml/2006/main" name="Couches">
  <a:themeElements>
    <a:clrScheme name="Couche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Couche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uche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uche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uche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uche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uche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uche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uche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uche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uche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uche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9446</TotalTime>
  <Words>883</Words>
  <Application>Microsoft Office PowerPoint</Application>
  <PresentationFormat>Affichage à l'écran (4:3)</PresentationFormat>
  <Paragraphs>183</Paragraphs>
  <Slides>14</Slides>
  <Notes>12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Wingdings</vt:lpstr>
      <vt:lpstr>Couches</vt:lpstr>
      <vt:lpstr>Outils Numériques de Gestion Rappels sur Excel</vt:lpstr>
      <vt:lpstr>Présentation</vt:lpstr>
      <vt:lpstr>1.1 Classeur et Feuille de calcul</vt:lpstr>
      <vt:lpstr>1.2 Cellule</vt:lpstr>
      <vt:lpstr>1.3 Types de données</vt:lpstr>
      <vt:lpstr>Les ventes d’une entreprise…</vt:lpstr>
      <vt:lpstr>1.4 Formule</vt:lpstr>
      <vt:lpstr>1.5 Fonction</vt:lpstr>
      <vt:lpstr>1.6 Plages (ensembles) de cellules</vt:lpstr>
      <vt:lpstr>Plages (ensembles) de cellules</vt:lpstr>
      <vt:lpstr>1.7 Manipulation des données</vt:lpstr>
      <vt:lpstr>1.8 Utilisation de plusieurs feuilles</vt:lpstr>
      <vt:lpstr>1.9 Insérer un graphique</vt:lpstr>
      <vt:lpstr>1.9 Insérer un graphique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Philippe</dc:creator>
  <cp:lastModifiedBy>Philippe Caillou</cp:lastModifiedBy>
  <cp:revision>53</cp:revision>
  <cp:lastPrinted>2019-01-23T16:35:45Z</cp:lastPrinted>
  <dcterms:created xsi:type="dcterms:W3CDTF">2005-08-19T15:46:52Z</dcterms:created>
  <dcterms:modified xsi:type="dcterms:W3CDTF">2022-11-07T15:04:46Z</dcterms:modified>
</cp:coreProperties>
</file>