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85" d="100"/>
          <a:sy n="85" d="100"/>
        </p:scale>
        <p:origin x="5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8521175-E4F7-458A-AE44-8EA7CEEA00C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C23DB2A5-7705-46EE-9D50-1448B7D70F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A7B6E1FA-2320-4501-8B7B-3FCE0290DE15}"/>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5" name="Espace réservé du pied de page 4">
            <a:extLst>
              <a:ext uri="{FF2B5EF4-FFF2-40B4-BE49-F238E27FC236}">
                <a16:creationId xmlns:a16="http://schemas.microsoft.com/office/drawing/2014/main" xmlns="" id="{08001AAF-FBE5-445D-8585-CED278B8C61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6C24F3C-E4F6-40FE-B994-964D67BE7979}"/>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1419290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D208BD0-F359-45BF-9551-6F097E5E7B9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E3B4E4D2-C532-439F-B5BF-1B334B1A48F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E455C4CE-6849-4A2F-8719-1F8DF07E2DCC}"/>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5" name="Espace réservé du pied de page 4">
            <a:extLst>
              <a:ext uri="{FF2B5EF4-FFF2-40B4-BE49-F238E27FC236}">
                <a16:creationId xmlns:a16="http://schemas.microsoft.com/office/drawing/2014/main" xmlns="" id="{3A9DA170-95AC-4EB3-ABF5-B6366C7E4C0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C8A56869-8790-48E8-9502-FEA2A1BE2B02}"/>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1238505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C5B968AB-07EE-49DB-8B5C-0CF4D29EC2E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513A2A70-BEE1-4313-9824-E6864313CF6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B0EB6F0-5EDE-4A9A-871F-90C860A779AE}"/>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5" name="Espace réservé du pied de page 4">
            <a:extLst>
              <a:ext uri="{FF2B5EF4-FFF2-40B4-BE49-F238E27FC236}">
                <a16:creationId xmlns:a16="http://schemas.microsoft.com/office/drawing/2014/main" xmlns="" id="{223B07FF-BA47-487F-B061-95C36E9E51E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483BB4CA-D5D2-415F-8913-4110276941DE}"/>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154186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F76F939-0DA3-4B8E-BEF7-069E1951D068}"/>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63101D67-1F10-41F7-BE53-018DAAED6AD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AF29A516-D65C-469A-A9B1-3585EC4735E4}"/>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5" name="Espace réservé du pied de page 4">
            <a:extLst>
              <a:ext uri="{FF2B5EF4-FFF2-40B4-BE49-F238E27FC236}">
                <a16:creationId xmlns:a16="http://schemas.microsoft.com/office/drawing/2014/main" xmlns="" id="{CAB96F10-612B-4989-A304-246D8AE9729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C89302D6-3785-4C90-A451-24B5DD7A6E55}"/>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404872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33FBEEA-84F2-4169-9EC4-728C99B828F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8A22C9C9-0427-407D-B42E-3EFE1CCF63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6A575024-9AB4-4B3D-89E4-9E78323C802F}"/>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5" name="Espace réservé du pied de page 4">
            <a:extLst>
              <a:ext uri="{FF2B5EF4-FFF2-40B4-BE49-F238E27FC236}">
                <a16:creationId xmlns:a16="http://schemas.microsoft.com/office/drawing/2014/main" xmlns="" id="{A5A510AE-2279-4494-BD63-8687B7A4135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D9383A1-A6AF-4139-AAC2-C92803E3D135}"/>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268000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3BE363B-722F-4A6B-B687-6251F8751BA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F2DB226C-C4C9-423D-A001-FFB18706BF7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C45246F1-7169-4498-A821-3C970AF3615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B46D779A-2627-4D7D-9144-1B69E0570918}"/>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6" name="Espace réservé du pied de page 5">
            <a:extLst>
              <a:ext uri="{FF2B5EF4-FFF2-40B4-BE49-F238E27FC236}">
                <a16:creationId xmlns:a16="http://schemas.microsoft.com/office/drawing/2014/main" xmlns="" id="{437AF140-956B-4F3D-8AB8-83D2B7BFD3C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5B7F03DE-A080-4BEE-A398-FF066B7C6086}"/>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2401019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FB81201-C411-4C81-BA05-03385E2B19F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DCB1C120-11EE-4267-B07F-7D6009364D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1E189FDF-E836-46E1-B60E-A537B96B731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5C7774E2-B721-471D-802B-E4DC21781D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EC030B1E-1606-4609-B141-E157E246A3A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022F772D-700D-48B6-8F66-D5DCB30EF25D}"/>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8" name="Espace réservé du pied de page 7">
            <a:extLst>
              <a:ext uri="{FF2B5EF4-FFF2-40B4-BE49-F238E27FC236}">
                <a16:creationId xmlns:a16="http://schemas.microsoft.com/office/drawing/2014/main" xmlns="" id="{94CF1DCC-277A-4684-86EA-625F0738757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7889CAA7-B595-4C2D-88BC-1799F413D670}"/>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3589551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A317D02-BCD8-4A7C-B178-0886ECECBCB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5DF25D36-D80E-41BB-8DF5-F6ADA1E7CCDF}"/>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4" name="Espace réservé du pied de page 3">
            <a:extLst>
              <a:ext uri="{FF2B5EF4-FFF2-40B4-BE49-F238E27FC236}">
                <a16:creationId xmlns:a16="http://schemas.microsoft.com/office/drawing/2014/main" xmlns="" id="{21F76AAF-38AE-4FDD-A3E4-554856C1E6F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38E05C55-A179-4E80-84A7-B9085696A60C}"/>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3263945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F0542352-8837-410F-B4B8-DE6A37D35041}"/>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3" name="Espace réservé du pied de page 2">
            <a:extLst>
              <a:ext uri="{FF2B5EF4-FFF2-40B4-BE49-F238E27FC236}">
                <a16:creationId xmlns:a16="http://schemas.microsoft.com/office/drawing/2014/main" xmlns="" id="{FFDB66BD-C48C-4153-A779-D9BFCB33E71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D8F4ED4D-C068-49EA-A553-7930FAB6A10B}"/>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4072201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EBAAE93-4949-4D28-9911-ECA4EF41457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10716924-9B46-42AC-B608-33B0293F05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83C775A5-F9DF-47B0-9696-8F588CED75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8D82D8D4-9481-42F9-BA3F-0C7E64639018}"/>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6" name="Espace réservé du pied de page 5">
            <a:extLst>
              <a:ext uri="{FF2B5EF4-FFF2-40B4-BE49-F238E27FC236}">
                <a16:creationId xmlns:a16="http://schemas.microsoft.com/office/drawing/2014/main" xmlns="" id="{5CADEB8C-CDBA-422E-8EF2-9CC2F88624E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111F5BCC-7A15-4F1D-8708-8622C3C16EFA}"/>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3134778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EECC679-AB7F-4B8F-8955-844CE0B0955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C85D3345-F4C2-4357-94C8-D10B6CAACC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C3D2D9B1-093D-4FD1-B94D-EE164456B2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F8990A80-0D93-4D0C-9BA0-34D7275A614E}"/>
              </a:ext>
            </a:extLst>
          </p:cNvPr>
          <p:cNvSpPr>
            <a:spLocks noGrp="1"/>
          </p:cNvSpPr>
          <p:nvPr>
            <p:ph type="dt" sz="half" idx="10"/>
          </p:nvPr>
        </p:nvSpPr>
        <p:spPr/>
        <p:txBody>
          <a:bodyPr/>
          <a:lstStyle/>
          <a:p>
            <a:fld id="{06E1558B-B159-47B3-ADE2-72B2A6B4E6B7}" type="datetimeFigureOut">
              <a:rPr lang="fr-FR" smtClean="0"/>
              <a:t>09/11/2019</a:t>
            </a:fld>
            <a:endParaRPr lang="fr-FR"/>
          </a:p>
        </p:txBody>
      </p:sp>
      <p:sp>
        <p:nvSpPr>
          <p:cNvPr id="6" name="Espace réservé du pied de page 5">
            <a:extLst>
              <a:ext uri="{FF2B5EF4-FFF2-40B4-BE49-F238E27FC236}">
                <a16:creationId xmlns:a16="http://schemas.microsoft.com/office/drawing/2014/main" xmlns="" id="{BD20181C-0AE2-4F27-AD49-9DD216C5E02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D753C469-010F-4372-AAB3-ADE0D6F3DD42}"/>
              </a:ext>
            </a:extLst>
          </p:cNvPr>
          <p:cNvSpPr>
            <a:spLocks noGrp="1"/>
          </p:cNvSpPr>
          <p:nvPr>
            <p:ph type="sldNum" sz="quarter" idx="12"/>
          </p:nvPr>
        </p:nvSpPr>
        <p:spPr/>
        <p:txBody>
          <a:bodyPr/>
          <a:lstStyle/>
          <a:p>
            <a:fld id="{4515799C-B3F4-4063-873F-8A4EFB5BC1CE}" type="slidenum">
              <a:rPr lang="fr-FR" smtClean="0"/>
              <a:t>‹N°›</a:t>
            </a:fld>
            <a:endParaRPr lang="fr-FR"/>
          </a:p>
        </p:txBody>
      </p:sp>
    </p:spTree>
    <p:extLst>
      <p:ext uri="{BB962C8B-B14F-4D97-AF65-F5344CB8AC3E}">
        <p14:creationId xmlns:p14="http://schemas.microsoft.com/office/powerpoint/2010/main" val="4052985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C37813DF-CB68-41DC-A1FD-6086E17904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D495F4C3-88E1-4AB8-9CAE-C26DB35E23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D42B1708-7DA9-4EA6-A315-C17801D6F8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1558B-B159-47B3-ADE2-72B2A6B4E6B7}" type="datetimeFigureOut">
              <a:rPr lang="fr-FR" smtClean="0"/>
              <a:t>09/11/2019</a:t>
            </a:fld>
            <a:endParaRPr lang="fr-FR"/>
          </a:p>
        </p:txBody>
      </p:sp>
      <p:sp>
        <p:nvSpPr>
          <p:cNvPr id="5" name="Espace réservé du pied de page 4">
            <a:extLst>
              <a:ext uri="{FF2B5EF4-FFF2-40B4-BE49-F238E27FC236}">
                <a16:creationId xmlns:a16="http://schemas.microsoft.com/office/drawing/2014/main" xmlns="" id="{0E7034A1-0716-4DC4-BC29-4744752EF0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8E8087D7-C6B0-4A6B-AEF9-A584177982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5799C-B3F4-4063-873F-8A4EFB5BC1CE}" type="slidenum">
              <a:rPr lang="fr-FR" smtClean="0"/>
              <a:t>‹N°›</a:t>
            </a:fld>
            <a:endParaRPr lang="fr-FR"/>
          </a:p>
        </p:txBody>
      </p:sp>
    </p:spTree>
    <p:extLst>
      <p:ext uri="{BB962C8B-B14F-4D97-AF65-F5344CB8AC3E}">
        <p14:creationId xmlns:p14="http://schemas.microsoft.com/office/powerpoint/2010/main" val="2831673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 coins arrondis 3">
            <a:extLst>
              <a:ext uri="{FF2B5EF4-FFF2-40B4-BE49-F238E27FC236}">
                <a16:creationId xmlns:a16="http://schemas.microsoft.com/office/drawing/2014/main" xmlns="" id="{2C3137CC-5AC4-4CD5-9BFD-5DEB7EFD02E8}"/>
              </a:ext>
            </a:extLst>
          </p:cNvPr>
          <p:cNvSpPr/>
          <p:nvPr/>
        </p:nvSpPr>
        <p:spPr>
          <a:xfrm>
            <a:off x="2654558" y="2316163"/>
            <a:ext cx="7016621" cy="1488233"/>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p:txBody>
          <a:bodyPr/>
          <a:lstStyle/>
          <a:p>
            <a:r>
              <a:rPr lang="fr-FR" dirty="0">
                <a:effectLst>
                  <a:outerShdw blurRad="38100" dist="38100" dir="2700000" algn="tl">
                    <a:srgbClr val="000000">
                      <a:alpha val="43137"/>
                    </a:srgbClr>
                  </a:outerShdw>
                </a:effectLst>
              </a:rPr>
              <a:t>Les lois de l’exercice</a:t>
            </a:r>
          </a:p>
        </p:txBody>
      </p:sp>
    </p:spTree>
    <p:extLst>
      <p:ext uri="{BB962C8B-B14F-4D97-AF65-F5344CB8AC3E}">
        <p14:creationId xmlns:p14="http://schemas.microsoft.com/office/powerpoint/2010/main" val="36111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Un exercice est réussi si…</a:t>
            </a:r>
          </a:p>
        </p:txBody>
      </p:sp>
      <p:sp>
        <p:nvSpPr>
          <p:cNvPr id="3" name="Rectangle 2">
            <a:extLst>
              <a:ext uri="{FF2B5EF4-FFF2-40B4-BE49-F238E27FC236}">
                <a16:creationId xmlns:a16="http://schemas.microsoft.com/office/drawing/2014/main" xmlns="" id="{3A917161-E73C-43FF-AB47-2D04BA8CC5FC}"/>
              </a:ext>
            </a:extLst>
          </p:cNvPr>
          <p:cNvSpPr/>
          <p:nvPr/>
        </p:nvSpPr>
        <p:spPr>
          <a:xfrm>
            <a:off x="1070409" y="2976666"/>
            <a:ext cx="10382917" cy="1754326"/>
          </a:xfrm>
          <a:prstGeom prst="rect">
            <a:avLst/>
          </a:prstGeom>
        </p:spPr>
        <p:txBody>
          <a:bodyPr wrap="square">
            <a:spAutoFit/>
          </a:bodyPr>
          <a:lstStyle/>
          <a:p>
            <a:pPr marL="285750" indent="-285750">
              <a:buFont typeface="Arial" panose="020B0604020202020204" pitchFamily="34" charset="0"/>
              <a:buChar char="•"/>
            </a:pPr>
            <a:r>
              <a:rPr lang="fr-FR" dirty="0"/>
              <a:t>Les joueurs ont pris du plaisir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Les joueurs quittent le terrain avec une connaissance nouvelle sur leur pratique</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Les joueurs sont capables d’utiliser cette connaissance en match</a:t>
            </a:r>
          </a:p>
          <a:p>
            <a:endParaRPr lang="fr-FR" dirty="0"/>
          </a:p>
        </p:txBody>
      </p:sp>
    </p:spTree>
    <p:extLst>
      <p:ext uri="{BB962C8B-B14F-4D97-AF65-F5344CB8AC3E}">
        <p14:creationId xmlns:p14="http://schemas.microsoft.com/office/powerpoint/2010/main" val="37651844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86677" y="2312016"/>
            <a:ext cx="9144000" cy="2387600"/>
          </a:xfrm>
        </p:spPr>
        <p:txBody>
          <a:bodyPr>
            <a:normAutofit fontScale="90000"/>
          </a:bodyPr>
          <a:lstStyle/>
          <a:p>
            <a:r>
              <a:rPr lang="fr-FR" dirty="0">
                <a:effectLst>
                  <a:outerShdw blurRad="38100" dist="38100" dir="2700000" algn="tl">
                    <a:srgbClr val="000000">
                      <a:alpha val="43137"/>
                    </a:srgbClr>
                  </a:outerShdw>
                </a:effectLst>
              </a:rPr>
              <a:t>Quels sont les éléments déterminants pour </a:t>
            </a:r>
            <a:r>
              <a:rPr lang="fr-FR" dirty="0" smtClean="0">
                <a:effectLst>
                  <a:outerShdw blurRad="38100" dist="38100" dir="2700000" algn="tl">
                    <a:srgbClr val="000000">
                      <a:alpha val="43137"/>
                    </a:srgbClr>
                  </a:outerShdw>
                </a:effectLst>
              </a:rPr>
              <a:t>réussir la conception de sa situation </a:t>
            </a:r>
            <a:r>
              <a:rPr lang="fr-FR" dirty="0">
                <a:effectLst>
                  <a:outerShdw blurRad="38100" dist="38100" dir="2700000" algn="tl">
                    <a:srgbClr val="000000">
                      <a:alpha val="43137"/>
                    </a:srgbClr>
                  </a:outerShdw>
                </a:effectLst>
              </a:rPr>
              <a:t>? </a:t>
            </a:r>
          </a:p>
        </p:txBody>
      </p:sp>
      <p:sp>
        <p:nvSpPr>
          <p:cNvPr id="3" name="Titre 1">
            <a:extLst>
              <a:ext uri="{FF2B5EF4-FFF2-40B4-BE49-F238E27FC236}">
                <a16:creationId xmlns:a16="http://schemas.microsoft.com/office/drawing/2014/main" xmlns="" id="{31F173F5-A807-4794-922D-684F6E56FD86}"/>
              </a:ext>
            </a:extLst>
          </p:cNvPr>
          <p:cNvSpPr txBox="1">
            <a:spLocks/>
          </p:cNvSpPr>
          <p:nvPr/>
        </p:nvSpPr>
        <p:spPr>
          <a:xfrm>
            <a:off x="1438969" y="479395"/>
            <a:ext cx="9144000" cy="99572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dirty="0" smtClean="0">
                <a:effectLst>
                  <a:outerShdw blurRad="38100" dist="38100" dir="2700000" algn="tl">
                    <a:srgbClr val="000000">
                      <a:alpha val="43137"/>
                    </a:srgbClr>
                  </a:outerShdw>
                </a:effectLst>
              </a:rPr>
              <a:t>Commande</a:t>
            </a: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38301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Principes Généraux </a:t>
            </a:r>
          </a:p>
        </p:txBody>
      </p:sp>
      <p:sp>
        <p:nvSpPr>
          <p:cNvPr id="3" name="Rectangle 2">
            <a:extLst>
              <a:ext uri="{FF2B5EF4-FFF2-40B4-BE49-F238E27FC236}">
                <a16:creationId xmlns:a16="http://schemas.microsoft.com/office/drawing/2014/main" xmlns="" id="{3A917161-E73C-43FF-AB47-2D04BA8CC5FC}"/>
              </a:ext>
            </a:extLst>
          </p:cNvPr>
          <p:cNvSpPr/>
          <p:nvPr/>
        </p:nvSpPr>
        <p:spPr>
          <a:xfrm>
            <a:off x="1438969" y="2538127"/>
            <a:ext cx="7745262" cy="3416320"/>
          </a:xfrm>
          <a:prstGeom prst="rect">
            <a:avLst/>
          </a:prstGeom>
        </p:spPr>
        <p:txBody>
          <a:bodyPr wrap="none">
            <a:spAutoFit/>
          </a:bodyPr>
          <a:lstStyle/>
          <a:p>
            <a:pPr marL="285750" indent="-285750">
              <a:buFont typeface="Arial" panose="020B0604020202020204" pitchFamily="34" charset="0"/>
              <a:buChar char="•"/>
            </a:pPr>
            <a:r>
              <a:rPr lang="fr-FR" dirty="0"/>
              <a:t>L’exercice découle de </a:t>
            </a:r>
            <a:r>
              <a:rPr lang="fr-FR" dirty="0" smtClean="0"/>
              <a:t>l’observation =&gt; évaluation du groupe / des joueurs</a:t>
            </a:r>
            <a:endParaRPr lang="fr-FR" dirty="0"/>
          </a:p>
          <a:p>
            <a:endParaRPr lang="fr-FR" dirty="0"/>
          </a:p>
          <a:p>
            <a:pPr marL="285750" indent="-285750">
              <a:buFont typeface="Arial" panose="020B0604020202020204" pitchFamily="34" charset="0"/>
              <a:buChar char="•"/>
            </a:pPr>
            <a:r>
              <a:rPr lang="fr-FR" dirty="0"/>
              <a:t>Les éléments du jeu doivent se retrouver dans la mise en place des exercices. </a:t>
            </a:r>
          </a:p>
          <a:p>
            <a:r>
              <a:rPr lang="fr-FR" dirty="0"/>
              <a:t>(contextualiser)</a:t>
            </a:r>
          </a:p>
          <a:p>
            <a:endParaRPr lang="fr-FR" dirty="0"/>
          </a:p>
          <a:p>
            <a:pPr marL="285750" indent="-285750">
              <a:buFont typeface="Arial" panose="020B0604020202020204" pitchFamily="34" charset="0"/>
              <a:buChar char="•"/>
            </a:pPr>
            <a:r>
              <a:rPr lang="fr-FR" dirty="0"/>
              <a:t>Pour réussir son exercice certaines lois sont à respecter</a:t>
            </a:r>
          </a:p>
          <a:p>
            <a:r>
              <a:rPr lang="fr-FR" dirty="0"/>
              <a:t>	- Opposition</a:t>
            </a:r>
          </a:p>
          <a:p>
            <a:r>
              <a:rPr lang="fr-FR" dirty="0"/>
              <a:t>	- Lancements</a:t>
            </a:r>
          </a:p>
          <a:p>
            <a:r>
              <a:rPr lang="fr-FR" dirty="0"/>
              <a:t>	- Réversibilité</a:t>
            </a:r>
          </a:p>
          <a:p>
            <a:r>
              <a:rPr lang="fr-FR" dirty="0"/>
              <a:t>	- Alternative</a:t>
            </a:r>
          </a:p>
          <a:p>
            <a:r>
              <a:rPr lang="fr-FR" dirty="0"/>
              <a:t>	- Répétition</a:t>
            </a:r>
          </a:p>
          <a:p>
            <a:r>
              <a:rPr lang="fr-FR" dirty="0"/>
              <a:t>	- Construction</a:t>
            </a:r>
          </a:p>
        </p:txBody>
      </p:sp>
    </p:spTree>
    <p:extLst>
      <p:ext uri="{BB962C8B-B14F-4D97-AF65-F5344CB8AC3E}">
        <p14:creationId xmlns:p14="http://schemas.microsoft.com/office/powerpoint/2010/main" val="887200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Opposition</a:t>
            </a:r>
          </a:p>
        </p:txBody>
      </p:sp>
      <p:sp>
        <p:nvSpPr>
          <p:cNvPr id="3" name="Rectangle 2">
            <a:extLst>
              <a:ext uri="{FF2B5EF4-FFF2-40B4-BE49-F238E27FC236}">
                <a16:creationId xmlns:a16="http://schemas.microsoft.com/office/drawing/2014/main" xmlns="" id="{3A917161-E73C-43FF-AB47-2D04BA8CC5FC}"/>
              </a:ext>
            </a:extLst>
          </p:cNvPr>
          <p:cNvSpPr/>
          <p:nvPr/>
        </p:nvSpPr>
        <p:spPr>
          <a:xfrm>
            <a:off x="1255812" y="2504260"/>
            <a:ext cx="9364498" cy="2862322"/>
          </a:xfrm>
          <a:prstGeom prst="rect">
            <a:avLst/>
          </a:prstGeom>
        </p:spPr>
        <p:txBody>
          <a:bodyPr wrap="square">
            <a:spAutoFit/>
          </a:bodyPr>
          <a:lstStyle/>
          <a:p>
            <a:pPr marL="285750" indent="-285750">
              <a:buFont typeface="Arial" panose="020B0604020202020204" pitchFamily="34" charset="0"/>
              <a:buChar char="•"/>
            </a:pPr>
            <a:r>
              <a:rPr lang="fr-FR" dirty="0"/>
              <a:t>Pour se rapprocher des conditions réelles de match.</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Pour placer le joueur dans un contexte tactique et technique.</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Pour reconnaître des situations.</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Pour avoir des actes et des gestes adaptés</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algn="ctr"/>
            <a:r>
              <a:rPr lang="fr-FR" b="1" u="sng" dirty="0">
                <a:solidFill>
                  <a:srgbClr val="FF0000"/>
                </a:solidFill>
              </a:rPr>
              <a:t>LE RUGBY EST UN SPORT D’ADAPTATION</a:t>
            </a:r>
          </a:p>
        </p:txBody>
      </p:sp>
    </p:spTree>
    <p:extLst>
      <p:ext uri="{BB962C8B-B14F-4D97-AF65-F5344CB8AC3E}">
        <p14:creationId xmlns:p14="http://schemas.microsoft.com/office/powerpoint/2010/main" val="3970021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Lancements</a:t>
            </a:r>
          </a:p>
        </p:txBody>
      </p:sp>
      <p:sp>
        <p:nvSpPr>
          <p:cNvPr id="3" name="Rectangle 2">
            <a:extLst>
              <a:ext uri="{FF2B5EF4-FFF2-40B4-BE49-F238E27FC236}">
                <a16:creationId xmlns:a16="http://schemas.microsoft.com/office/drawing/2014/main" xmlns="" id="{3A917161-E73C-43FF-AB47-2D04BA8CC5FC}"/>
              </a:ext>
            </a:extLst>
          </p:cNvPr>
          <p:cNvSpPr/>
          <p:nvPr/>
        </p:nvSpPr>
        <p:spPr>
          <a:xfrm>
            <a:off x="1043273" y="2454152"/>
            <a:ext cx="9935392" cy="3416320"/>
          </a:xfrm>
          <a:prstGeom prst="rect">
            <a:avLst/>
          </a:prstGeom>
        </p:spPr>
        <p:txBody>
          <a:bodyPr wrap="square">
            <a:spAutoFit/>
          </a:bodyPr>
          <a:lstStyle/>
          <a:p>
            <a:pPr marL="285750" indent="-285750">
              <a:buFont typeface="Arial" panose="020B0604020202020204" pitchFamily="34" charset="0"/>
              <a:buChar char="•"/>
            </a:pPr>
            <a:r>
              <a:rPr lang="fr-FR" dirty="0"/>
              <a:t>On doit retrouver dans l’exercice la réalité du jeu.</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Avoir des repères dans le jeu sur les partenaires, les adversaires, le ballon.</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Les lancements doivent être dynamiques.</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Donner du sens aux déplacements des joueurs (en avance, en retard, en surnombre, en infériorité, …..) et varier les formes de lancements (loin, près, en l’air, au sol, ….). Rapport de « temps » et rapport « d’espace » </a:t>
            </a:r>
            <a:r>
              <a:rPr lang="fr-FR" dirty="0" smtClean="0"/>
              <a:t>=&gt;</a:t>
            </a:r>
            <a:r>
              <a:rPr lang="fr-FR" b="1" dirty="0" smtClean="0">
                <a:solidFill>
                  <a:srgbClr val="FF0000"/>
                </a:solidFill>
              </a:rPr>
              <a:t> en rapport avec le thème du moment</a:t>
            </a:r>
            <a:endParaRPr lang="fr-FR" b="1" dirty="0">
              <a:solidFill>
                <a:srgbClr val="FF0000"/>
              </a:solidFill>
            </a:endParaRP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Autant que possible les faires réaliser par les joueurs eux-mêmes afin de prendre du recul et de mieux observer le comportement des joueurs</a:t>
            </a:r>
          </a:p>
        </p:txBody>
      </p:sp>
    </p:spTree>
    <p:extLst>
      <p:ext uri="{BB962C8B-B14F-4D97-AF65-F5344CB8AC3E}">
        <p14:creationId xmlns:p14="http://schemas.microsoft.com/office/powerpoint/2010/main" val="4241188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Réversibilité</a:t>
            </a:r>
          </a:p>
        </p:txBody>
      </p:sp>
      <p:sp>
        <p:nvSpPr>
          <p:cNvPr id="3" name="Rectangle 2">
            <a:extLst>
              <a:ext uri="{FF2B5EF4-FFF2-40B4-BE49-F238E27FC236}">
                <a16:creationId xmlns:a16="http://schemas.microsoft.com/office/drawing/2014/main" xmlns="" id="{3A917161-E73C-43FF-AB47-2D04BA8CC5FC}"/>
              </a:ext>
            </a:extLst>
          </p:cNvPr>
          <p:cNvSpPr/>
          <p:nvPr/>
        </p:nvSpPr>
        <p:spPr>
          <a:xfrm>
            <a:off x="1091682" y="2538127"/>
            <a:ext cx="9843795" cy="1477328"/>
          </a:xfrm>
          <a:prstGeom prst="rect">
            <a:avLst/>
          </a:prstGeom>
        </p:spPr>
        <p:txBody>
          <a:bodyPr wrap="square">
            <a:spAutoFit/>
          </a:bodyPr>
          <a:lstStyle/>
          <a:p>
            <a:pPr marL="285750" indent="-285750">
              <a:buFont typeface="Arial" panose="020B0604020202020204" pitchFamily="34" charset="0"/>
              <a:buChar char="•"/>
            </a:pPr>
            <a:r>
              <a:rPr lang="fr-FR" dirty="0"/>
              <a:t> Il faut préparer le joueur au changement de « statut » : attaquant/défenseur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Il y a similitude de repères entre le mouvement  offensif et défensif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Stimule l’intérêt de l’opposition</a:t>
            </a:r>
          </a:p>
        </p:txBody>
      </p:sp>
    </p:spTree>
    <p:extLst>
      <p:ext uri="{BB962C8B-B14F-4D97-AF65-F5344CB8AC3E}">
        <p14:creationId xmlns:p14="http://schemas.microsoft.com/office/powerpoint/2010/main" val="2188662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Alternative</a:t>
            </a:r>
          </a:p>
        </p:txBody>
      </p:sp>
      <p:sp>
        <p:nvSpPr>
          <p:cNvPr id="3" name="Rectangle 2">
            <a:extLst>
              <a:ext uri="{FF2B5EF4-FFF2-40B4-BE49-F238E27FC236}">
                <a16:creationId xmlns:a16="http://schemas.microsoft.com/office/drawing/2014/main" xmlns="" id="{3A917161-E73C-43FF-AB47-2D04BA8CC5FC}"/>
              </a:ext>
            </a:extLst>
          </p:cNvPr>
          <p:cNvSpPr/>
          <p:nvPr/>
        </p:nvSpPr>
        <p:spPr>
          <a:xfrm>
            <a:off x="1196373" y="2631433"/>
            <a:ext cx="9916386" cy="1200329"/>
          </a:xfrm>
          <a:prstGeom prst="rect">
            <a:avLst/>
          </a:prstGeom>
        </p:spPr>
        <p:txBody>
          <a:bodyPr wrap="square">
            <a:spAutoFit/>
          </a:bodyPr>
          <a:lstStyle/>
          <a:p>
            <a:pPr marL="285750" indent="-285750">
              <a:buFont typeface="Arial" panose="020B0604020202020204" pitchFamily="34" charset="0"/>
              <a:buChar char="•"/>
            </a:pPr>
            <a:r>
              <a:rPr lang="fr-FR" dirty="0"/>
              <a:t>Pour que le joueur puisse effectuer des choix adaptés, il faut le placer « en situation de choix » avec au moins deux solutions.</a:t>
            </a:r>
          </a:p>
          <a:p>
            <a:pPr marL="285750" indent="-285750">
              <a:buFont typeface="Arial" panose="020B0604020202020204" pitchFamily="34" charset="0"/>
              <a:buChar char="•"/>
            </a:pPr>
            <a:endParaRPr lang="fr-FR" dirty="0"/>
          </a:p>
          <a:p>
            <a:pPr algn="ctr"/>
            <a:r>
              <a:rPr lang="fr-FR" b="1" u="sng" dirty="0">
                <a:solidFill>
                  <a:srgbClr val="FF0000"/>
                </a:solidFill>
              </a:rPr>
              <a:t>LE RUGBY EST UN SPORT D’ADAPTATION</a:t>
            </a:r>
            <a:endParaRPr lang="fr-FR" dirty="0"/>
          </a:p>
        </p:txBody>
      </p:sp>
    </p:spTree>
    <p:extLst>
      <p:ext uri="{BB962C8B-B14F-4D97-AF65-F5344CB8AC3E}">
        <p14:creationId xmlns:p14="http://schemas.microsoft.com/office/powerpoint/2010/main" val="998008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Répétition</a:t>
            </a:r>
          </a:p>
        </p:txBody>
      </p:sp>
      <p:sp>
        <p:nvSpPr>
          <p:cNvPr id="3" name="Rectangle 2">
            <a:extLst>
              <a:ext uri="{FF2B5EF4-FFF2-40B4-BE49-F238E27FC236}">
                <a16:creationId xmlns:a16="http://schemas.microsoft.com/office/drawing/2014/main" xmlns="" id="{3A917161-E73C-43FF-AB47-2D04BA8CC5FC}"/>
              </a:ext>
            </a:extLst>
          </p:cNvPr>
          <p:cNvSpPr/>
          <p:nvPr/>
        </p:nvSpPr>
        <p:spPr>
          <a:xfrm>
            <a:off x="1168382" y="2673421"/>
            <a:ext cx="10256954" cy="1200329"/>
          </a:xfrm>
          <a:prstGeom prst="rect">
            <a:avLst/>
          </a:prstGeom>
        </p:spPr>
        <p:txBody>
          <a:bodyPr wrap="square">
            <a:spAutoFit/>
          </a:bodyPr>
          <a:lstStyle/>
          <a:p>
            <a:pPr marL="285750" indent="-285750">
              <a:buFont typeface="Arial" panose="020B0604020202020204" pitchFamily="34" charset="0"/>
              <a:buChar char="•"/>
            </a:pPr>
            <a:r>
              <a:rPr lang="fr-FR" dirty="0"/>
              <a:t>C’est l’une des conditions de l’apprentissage.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dirty="0"/>
              <a:t>On peut simplifier ou complexifier l’exercice pour faire découvrir au joueur de nouvelles habiletés correspondant à son niveau.</a:t>
            </a:r>
          </a:p>
        </p:txBody>
      </p:sp>
    </p:spTree>
    <p:extLst>
      <p:ext uri="{BB962C8B-B14F-4D97-AF65-F5344CB8AC3E}">
        <p14:creationId xmlns:p14="http://schemas.microsoft.com/office/powerpoint/2010/main" val="1511805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1F173F5-A807-4794-922D-684F6E56FD86}"/>
              </a:ext>
            </a:extLst>
          </p:cNvPr>
          <p:cNvSpPr>
            <a:spLocks noGrp="1"/>
          </p:cNvSpPr>
          <p:nvPr>
            <p:ph type="ctrTitle"/>
          </p:nvPr>
        </p:nvSpPr>
        <p:spPr>
          <a:xfrm>
            <a:off x="1438969" y="864879"/>
            <a:ext cx="9144000" cy="995727"/>
          </a:xfrm>
        </p:spPr>
        <p:txBody>
          <a:bodyPr>
            <a:normAutofit/>
          </a:bodyPr>
          <a:lstStyle/>
          <a:p>
            <a:r>
              <a:rPr lang="fr-FR" dirty="0">
                <a:effectLst>
                  <a:outerShdw blurRad="38100" dist="38100" dir="2700000" algn="tl">
                    <a:srgbClr val="000000">
                      <a:alpha val="43137"/>
                    </a:srgbClr>
                  </a:outerShdw>
                </a:effectLst>
              </a:rPr>
              <a:t>Construction</a:t>
            </a:r>
          </a:p>
        </p:txBody>
      </p:sp>
      <p:sp>
        <p:nvSpPr>
          <p:cNvPr id="3" name="Rectangle 2">
            <a:extLst>
              <a:ext uri="{FF2B5EF4-FFF2-40B4-BE49-F238E27FC236}">
                <a16:creationId xmlns:a16="http://schemas.microsoft.com/office/drawing/2014/main" xmlns="" id="{3A917161-E73C-43FF-AB47-2D04BA8CC5FC}"/>
              </a:ext>
            </a:extLst>
          </p:cNvPr>
          <p:cNvSpPr/>
          <p:nvPr/>
        </p:nvSpPr>
        <p:spPr>
          <a:xfrm>
            <a:off x="1084405" y="2981331"/>
            <a:ext cx="10382917" cy="2585323"/>
          </a:xfrm>
          <a:prstGeom prst="rect">
            <a:avLst/>
          </a:prstGeom>
        </p:spPr>
        <p:txBody>
          <a:bodyPr wrap="square">
            <a:spAutoFit/>
          </a:bodyPr>
          <a:lstStyle/>
          <a:p>
            <a:pPr marL="285750" indent="-285750">
              <a:buFont typeface="Arial" panose="020B0604020202020204" pitchFamily="34" charset="0"/>
              <a:buChar char="•"/>
            </a:pPr>
            <a:r>
              <a:rPr lang="fr-FR" dirty="0"/>
              <a:t>Pour créer des conditions favorables et atteindre ses objectifs, l’éducateur jouera sur:           </a:t>
            </a:r>
          </a:p>
          <a:p>
            <a:r>
              <a:rPr lang="fr-FR" dirty="0"/>
              <a:t>	- Le but de l’exercice (pour les joueurs)</a:t>
            </a:r>
          </a:p>
          <a:p>
            <a:r>
              <a:rPr lang="fr-FR" dirty="0"/>
              <a:t>	- L’effectif</a:t>
            </a:r>
          </a:p>
          <a:p>
            <a:r>
              <a:rPr lang="fr-FR" dirty="0"/>
              <a:t>	- L’espace</a:t>
            </a:r>
          </a:p>
          <a:p>
            <a:r>
              <a:rPr lang="fr-FR" dirty="0"/>
              <a:t>	- Les consignes (déroulement) </a:t>
            </a:r>
          </a:p>
          <a:p>
            <a:r>
              <a:rPr lang="fr-FR" dirty="0"/>
              <a:t>	- L’organisation matérielle</a:t>
            </a:r>
          </a:p>
          <a:p>
            <a:r>
              <a:rPr lang="fr-FR" dirty="0"/>
              <a:t>	- La durée</a:t>
            </a:r>
          </a:p>
          <a:p>
            <a:r>
              <a:rPr lang="fr-FR" dirty="0"/>
              <a:t>	- LES COMPORTEMENTS ATTENDUS et sur les COMPORTEMENTS OBSERVABLES pour L’évaluation</a:t>
            </a:r>
          </a:p>
          <a:p>
            <a:r>
              <a:rPr lang="fr-FR" dirty="0"/>
              <a:t>	- Les régulations</a:t>
            </a:r>
          </a:p>
        </p:txBody>
      </p:sp>
    </p:spTree>
    <p:extLst>
      <p:ext uri="{BB962C8B-B14F-4D97-AF65-F5344CB8AC3E}">
        <p14:creationId xmlns:p14="http://schemas.microsoft.com/office/powerpoint/2010/main" val="23781978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TotalTime>
  <Words>351</Words>
  <Application>Microsoft Office PowerPoint</Application>
  <PresentationFormat>Grand écran</PresentationFormat>
  <Paragraphs>67</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Les lois de l’exercice</vt:lpstr>
      <vt:lpstr>Quels sont les éléments déterminants pour réussir la conception de sa situation ? </vt:lpstr>
      <vt:lpstr>Principes Généraux </vt:lpstr>
      <vt:lpstr>Opposition</vt:lpstr>
      <vt:lpstr>Lancements</vt:lpstr>
      <vt:lpstr>Réversibilité</vt:lpstr>
      <vt:lpstr>Alternative</vt:lpstr>
      <vt:lpstr>Répétition</vt:lpstr>
      <vt:lpstr>Construction</vt:lpstr>
      <vt:lpstr>Un exercice est réussi si…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lois de l’exercice</dc:title>
  <dc:creator>Uriel Jego</dc:creator>
  <cp:lastModifiedBy>cyril lelievre</cp:lastModifiedBy>
  <cp:revision>7</cp:revision>
  <dcterms:created xsi:type="dcterms:W3CDTF">2019-11-08T16:42:49Z</dcterms:created>
  <dcterms:modified xsi:type="dcterms:W3CDTF">2019-11-09T08:09:41Z</dcterms:modified>
</cp:coreProperties>
</file>