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 id="2147483697" r:id="rId2"/>
  </p:sldMasterIdLst>
  <p:notesMasterIdLst>
    <p:notesMasterId r:id="rId19"/>
  </p:notesMasterIdLst>
  <p:handoutMasterIdLst>
    <p:handoutMasterId r:id="rId20"/>
  </p:handoutMasterIdLst>
  <p:sldIdLst>
    <p:sldId id="256" r:id="rId3"/>
    <p:sldId id="266" r:id="rId4"/>
    <p:sldId id="288" r:id="rId5"/>
    <p:sldId id="279" r:id="rId6"/>
    <p:sldId id="275" r:id="rId7"/>
    <p:sldId id="289" r:id="rId8"/>
    <p:sldId id="287" r:id="rId9"/>
    <p:sldId id="293" r:id="rId10"/>
    <p:sldId id="281" r:id="rId11"/>
    <p:sldId id="286" r:id="rId12"/>
    <p:sldId id="292" r:id="rId13"/>
    <p:sldId id="282" r:id="rId14"/>
    <p:sldId id="283" r:id="rId15"/>
    <p:sldId id="284" r:id="rId16"/>
    <p:sldId id="285" r:id="rId17"/>
    <p:sldId id="280"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e Foulon" initials="CF" lastIdx="8" clrIdx="0">
    <p:extLst>
      <p:ext uri="{19B8F6BF-5375-455C-9EA6-DF929625EA0E}">
        <p15:presenceInfo xmlns:p15="http://schemas.microsoft.com/office/powerpoint/2012/main" userId="Carole Foul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7B"/>
    <a:srgbClr val="0055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9"/>
    <p:restoredTop sz="94715"/>
  </p:normalViewPr>
  <p:slideViewPr>
    <p:cSldViewPr snapToGrid="0" snapToObjects="1" showGuides="1">
      <p:cViewPr varScale="1">
        <p:scale>
          <a:sx n="128" d="100"/>
          <a:sy n="128" d="100"/>
        </p:scale>
        <p:origin x="1362" y="108"/>
      </p:cViewPr>
      <p:guideLst/>
    </p:cSldViewPr>
  </p:slideViewPr>
  <p:notesTextViewPr>
    <p:cViewPr>
      <p:scale>
        <a:sx n="100" d="100"/>
        <a:sy n="100" d="100"/>
      </p:scale>
      <p:origin x="0" y="0"/>
    </p:cViewPr>
  </p:notesTextViewPr>
  <p:notesViewPr>
    <p:cSldViewPr snapToGrid="0" snapToObjects="1">
      <p:cViewPr varScale="1">
        <p:scale>
          <a:sx n="58" d="100"/>
          <a:sy n="58" d="100"/>
        </p:scale>
        <p:origin x="307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611B3ED1-AECF-9C46-A6AA-8A87C9A4F5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03531D-D283-7D4C-814D-A58A5D890983}" type="datetimeFigureOut">
              <a:rPr lang="fr-FR" smtClean="0"/>
              <a:t>29/06/2023</a:t>
            </a:fld>
            <a:endParaRPr lang="fr-FR"/>
          </a:p>
        </p:txBody>
      </p:sp>
      <p:sp>
        <p:nvSpPr>
          <p:cNvPr id="4" name="Espace réservé du pied de page 3">
            <a:extLst>
              <a:ext uri="{FF2B5EF4-FFF2-40B4-BE49-F238E27FC236}">
                <a16:creationId xmlns:a16="http://schemas.microsoft.com/office/drawing/2014/main" id="{74C2C0A3-94DB-534C-9F70-E363D03CB6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E51917B-0752-F44D-8FFA-57A61D57BA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441D0E-2A0C-C34A-83F3-47D29EADC1A5}" type="slidenum">
              <a:rPr lang="fr-FR" smtClean="0"/>
              <a:t>‹N°›</a:t>
            </a:fld>
            <a:endParaRPr lang="fr-FR"/>
          </a:p>
        </p:txBody>
      </p:sp>
    </p:spTree>
    <p:extLst>
      <p:ext uri="{BB962C8B-B14F-4D97-AF65-F5344CB8AC3E}">
        <p14:creationId xmlns:p14="http://schemas.microsoft.com/office/powerpoint/2010/main" val="28196450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0731E-7BF4-A646-A6B2-9BAB98A675E9}" type="datetimeFigureOut">
              <a:t>29/06/2023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86D071-9BCA-4E4D-AD6E-E77DD313C689}" type="slidenum">
              <a:t>‹N°›</a:t>
            </a:fld>
            <a:endParaRPr lang="en-US"/>
          </a:p>
        </p:txBody>
      </p:sp>
    </p:spTree>
    <p:extLst>
      <p:ext uri="{BB962C8B-B14F-4D97-AF65-F5344CB8AC3E}">
        <p14:creationId xmlns:p14="http://schemas.microsoft.com/office/powerpoint/2010/main" val="210554003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u sans titre - blanc">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6F1EF68-C9EB-824A-ABAF-B6E6C355BB13}"/>
              </a:ext>
            </a:extLst>
          </p:cNvPr>
          <p:cNvSpPr>
            <a:spLocks noGrp="1"/>
          </p:cNvSpPr>
          <p:nvPr>
            <p:ph idx="1"/>
          </p:nvPr>
        </p:nvSpPr>
        <p:spPr/>
        <p:txBody>
          <a:bodyPr/>
          <a:lstStyle>
            <a:lvl1pPr>
              <a:defRPr b="1">
                <a:solidFill>
                  <a:srgbClr val="00B57B"/>
                </a:solidFill>
              </a:defRPr>
            </a:lvl1pPr>
          </a:lstStyle>
          <a:p>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7565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600" y="2025023"/>
            <a:ext cx="3632400" cy="613196"/>
          </a:xfrm>
          <a:prstGeom prst="rect">
            <a:avLst/>
          </a:prstGeom>
        </p:spPr>
        <p:txBody>
          <a:bodyPr anchor="b">
            <a:normAutofit/>
          </a:bodyPr>
          <a:lstStyle>
            <a:lvl1pPr marL="0" indent="0">
              <a:buNone/>
              <a:defRPr sz="1650" b="1">
                <a:solidFill>
                  <a:srgbClr val="00B57B"/>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471600" y="2638218"/>
            <a:ext cx="3632400" cy="2354197"/>
          </a:xfrm>
          <a:prstGeom prst="rect">
            <a:avLst/>
          </a:prstGeom>
        </p:spPr>
        <p:txBody>
          <a:bodyPr/>
          <a:lstStyle>
            <a:lvl1pPr>
              <a:defRPr sz="1800">
                <a:solidFill>
                  <a:srgbClr val="00B57B"/>
                </a:solidFill>
              </a:defRPr>
            </a:lvl1pPr>
            <a:lvl2pPr>
              <a:defRPr sz="15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501457" y="2025023"/>
            <a:ext cx="3632400" cy="613196"/>
          </a:xfrm>
          <a:prstGeom prst="rect">
            <a:avLst/>
          </a:prstGeom>
        </p:spPr>
        <p:txBody>
          <a:bodyPr anchor="b">
            <a:normAutofit/>
          </a:bodyPr>
          <a:lstStyle>
            <a:lvl1pPr marL="0" indent="0">
              <a:buNone/>
              <a:defRPr sz="1650" b="1">
                <a:solidFill>
                  <a:srgbClr val="00B57B"/>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501457" y="2638219"/>
            <a:ext cx="3632400" cy="2354196"/>
          </a:xfrm>
          <a:prstGeom prst="rect">
            <a:avLst/>
          </a:prstGeom>
        </p:spPr>
        <p:txBody>
          <a:bodyPr/>
          <a:lstStyle>
            <a:lvl1pPr>
              <a:defRPr sz="1800">
                <a:solidFill>
                  <a:srgbClr val="00B57B"/>
                </a:solidFill>
              </a:defRPr>
            </a:lvl1pPr>
            <a:lvl2pPr>
              <a:defRPr sz="15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Title 1">
            <a:extLst>
              <a:ext uri="{FF2B5EF4-FFF2-40B4-BE49-F238E27FC236}">
                <a16:creationId xmlns:a16="http://schemas.microsoft.com/office/drawing/2014/main" id="{1F8A4CBC-A3CA-47B3-81F3-C727E04275D4}"/>
              </a:ext>
            </a:extLst>
          </p:cNvPr>
          <p:cNvSpPr>
            <a:spLocks noGrp="1"/>
          </p:cNvSpPr>
          <p:nvPr>
            <p:ph type="title"/>
          </p:nvPr>
        </p:nvSpPr>
        <p:spPr>
          <a:xfrm>
            <a:off x="471600" y="720000"/>
            <a:ext cx="7662257" cy="666188"/>
          </a:xfrm>
          <a:prstGeom prst="rect">
            <a:avLst/>
          </a:prstGeom>
        </p:spPr>
        <p:txBody>
          <a:bodyPr anchor="ctr" anchorCtr="0">
            <a:normAutofit/>
          </a:bodyPr>
          <a:lstStyle>
            <a:lvl1pPr>
              <a:defRPr sz="2250"/>
            </a:lvl1pPr>
          </a:lstStyle>
          <a:p>
            <a:r>
              <a:rPr lang="fr-FR" dirty="0"/>
              <a:t>Modifiez le style du titre</a:t>
            </a:r>
            <a:endParaRPr lang="en-US" dirty="0"/>
          </a:p>
        </p:txBody>
      </p:sp>
      <p:sp>
        <p:nvSpPr>
          <p:cNvPr id="13" name="Subtitle 2">
            <a:extLst>
              <a:ext uri="{FF2B5EF4-FFF2-40B4-BE49-F238E27FC236}">
                <a16:creationId xmlns:a16="http://schemas.microsoft.com/office/drawing/2014/main" id="{B1D175C3-B714-432E-8A1F-D0A82822D0DC}"/>
              </a:ext>
            </a:extLst>
          </p:cNvPr>
          <p:cNvSpPr>
            <a:spLocks noGrp="1"/>
          </p:cNvSpPr>
          <p:nvPr>
            <p:ph type="subTitle" idx="10"/>
          </p:nvPr>
        </p:nvSpPr>
        <p:spPr>
          <a:xfrm>
            <a:off x="471600" y="1386000"/>
            <a:ext cx="7662257" cy="509264"/>
          </a:xfrm>
          <a:prstGeom prst="rect">
            <a:avLst/>
          </a:prstGeom>
        </p:spPr>
        <p:txBody>
          <a:bodyPr>
            <a:normAutofit/>
          </a:bodyPr>
          <a:lstStyle>
            <a:lvl1pPr marL="0" indent="0" algn="l">
              <a:buNone/>
              <a:defRPr sz="1800" b="1">
                <a:solidFill>
                  <a:srgbClr val="27566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dirty="0"/>
              <a:t>Modifiez le style des sous-titres du masque</a:t>
            </a:r>
            <a:endParaRPr lang="en-US" dirty="0"/>
          </a:p>
        </p:txBody>
      </p:sp>
    </p:spTree>
    <p:extLst>
      <p:ext uri="{BB962C8B-B14F-4D97-AF65-F5344CB8AC3E}">
        <p14:creationId xmlns:p14="http://schemas.microsoft.com/office/powerpoint/2010/main" val="82598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1600" y="720000"/>
            <a:ext cx="3082468" cy="682683"/>
          </a:xfrm>
          <a:prstGeom prst="rect">
            <a:avLst/>
          </a:prstGeom>
        </p:spPr>
        <p:txBody>
          <a:bodyPr anchor="t" anchorCtr="0">
            <a:noAutofit/>
          </a:bodyPr>
          <a:lstStyle>
            <a:lvl1pPr>
              <a:defRPr sz="2400"/>
            </a:lvl1pPr>
          </a:lstStyle>
          <a:p>
            <a:r>
              <a:rPr lang="fr-FR" dirty="0"/>
              <a:t>Modifiez le style du titre</a:t>
            </a:r>
            <a:endParaRPr lang="en-US" dirty="0"/>
          </a:p>
        </p:txBody>
      </p:sp>
      <p:sp>
        <p:nvSpPr>
          <p:cNvPr id="3" name="Content Placeholder 2"/>
          <p:cNvSpPr>
            <a:spLocks noGrp="1"/>
          </p:cNvSpPr>
          <p:nvPr>
            <p:ph idx="1" hasCustomPrompt="1"/>
          </p:nvPr>
        </p:nvSpPr>
        <p:spPr>
          <a:xfrm>
            <a:off x="3915076" y="720000"/>
            <a:ext cx="4629150" cy="3796839"/>
          </a:xfrm>
          <a:prstGeom prst="rect">
            <a:avLst/>
          </a:prstGeom>
        </p:spPr>
        <p:txBody>
          <a:bodyPr/>
          <a:lstStyle>
            <a:lvl1pPr>
              <a:defRPr sz="1800">
                <a:solidFill>
                  <a:srgbClr val="00B57B"/>
                </a:solidFill>
              </a:defRPr>
            </a:lvl1pPr>
            <a:lvl2pPr>
              <a:defRPr sz="1500"/>
            </a:lvl2pPr>
            <a:lvl3pPr>
              <a:defRPr sz="1350"/>
            </a:lvl3pPr>
            <a:lvl4pPr marL="1657350" indent="-285750">
              <a:buFont typeface="Arial" panose="020B0604020202020204" pitchFamily="34" charset="0"/>
              <a:buChar char="•"/>
              <a:defRPr sz="1200"/>
            </a:lvl4pPr>
            <a:lvl5pPr marL="2114550" indent="-285750">
              <a:buFont typeface="Arial" panose="020B0604020202020204" pitchFamily="34" charset="0"/>
              <a:buChar char="•"/>
              <a:defRPr sz="12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471600" y="1402687"/>
            <a:ext cx="3082468" cy="826078"/>
          </a:xfrm>
          <a:prstGeom prst="rect">
            <a:avLst/>
          </a:prstGeom>
        </p:spPr>
        <p:txBody>
          <a:bodyPr>
            <a:normAutofit/>
          </a:bodyPr>
          <a:lstStyle>
            <a:lvl1pPr marL="0" indent="0" algn="l">
              <a:buNone/>
              <a:defRPr sz="1800" b="1">
                <a:solidFill>
                  <a:srgbClr val="27566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dirty="0"/>
              <a:t>Modifiez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471600" y="2228760"/>
            <a:ext cx="3082468" cy="2288079"/>
          </a:xfrm>
          <a:prstGeom prst="rect">
            <a:avLst/>
          </a:prstGeo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386764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71599" y="2091601"/>
            <a:ext cx="7662257" cy="2900814"/>
          </a:xfrm>
          <a:prstGeom prst="rect">
            <a:avLst/>
          </a:prstGeom>
        </p:spPr>
        <p:txBody>
          <a:bodyPr vert="eaVert"/>
          <a:lstStyle>
            <a:lvl1pPr>
              <a:defRPr sz="1800">
                <a:solidFill>
                  <a:srgbClr val="00B57B"/>
                </a:solidFill>
              </a:defRPr>
            </a:lvl1pPr>
            <a:lvl2pPr>
              <a:defRPr sz="165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240E54DF-C1EA-4882-A6F1-99592839EE54}"/>
              </a:ext>
            </a:extLst>
          </p:cNvPr>
          <p:cNvSpPr>
            <a:spLocks noGrp="1"/>
          </p:cNvSpPr>
          <p:nvPr>
            <p:ph type="title"/>
          </p:nvPr>
        </p:nvSpPr>
        <p:spPr>
          <a:xfrm>
            <a:off x="471600" y="720000"/>
            <a:ext cx="7662257" cy="666188"/>
          </a:xfrm>
          <a:prstGeom prst="rect">
            <a:avLst/>
          </a:prstGeom>
        </p:spPr>
        <p:txBody>
          <a:bodyPr anchor="ctr" anchorCtr="0">
            <a:normAutofit/>
          </a:bodyPr>
          <a:lstStyle>
            <a:lvl1pPr>
              <a:defRPr sz="225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81A144AD-A97F-4337-A396-D74ADA0CB30F}"/>
              </a:ext>
            </a:extLst>
          </p:cNvPr>
          <p:cNvSpPr>
            <a:spLocks noGrp="1"/>
          </p:cNvSpPr>
          <p:nvPr>
            <p:ph type="subTitle" idx="10"/>
          </p:nvPr>
        </p:nvSpPr>
        <p:spPr>
          <a:xfrm>
            <a:off x="471600" y="1386188"/>
            <a:ext cx="7662256" cy="509264"/>
          </a:xfrm>
          <a:prstGeom prst="rect">
            <a:avLst/>
          </a:prstGeom>
        </p:spPr>
        <p:txBody>
          <a:bodyPr>
            <a:normAutofit/>
          </a:bodyPr>
          <a:lstStyle>
            <a:lvl1pPr marL="0" indent="0" algn="l">
              <a:buNone/>
              <a:defRPr sz="1800" b="1">
                <a:solidFill>
                  <a:srgbClr val="27566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dirty="0"/>
              <a:t>Modifiez le style des sous-titres du masque</a:t>
            </a:r>
            <a:endParaRPr lang="en-US" dirty="0"/>
          </a:p>
        </p:txBody>
      </p:sp>
    </p:spTree>
    <p:extLst>
      <p:ext uri="{BB962C8B-B14F-4D97-AF65-F5344CB8AC3E}">
        <p14:creationId xmlns:p14="http://schemas.microsoft.com/office/powerpoint/2010/main" val="972702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1">
    <p:spTree>
      <p:nvGrpSpPr>
        <p:cNvPr id="1" name=""/>
        <p:cNvGrpSpPr/>
        <p:nvPr/>
      </p:nvGrpSpPr>
      <p:grpSpPr>
        <a:xfrm>
          <a:off x="0" y="0"/>
          <a:ext cx="0" cy="0"/>
          <a:chOff x="0" y="0"/>
          <a:chExt cx="0" cy="0"/>
        </a:xfrm>
      </p:grpSpPr>
      <p:pic>
        <p:nvPicPr>
          <p:cNvPr id="8" name="Picture 7" descr="APT_Pattern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299" cy="5143500"/>
          </a:xfrm>
          <a:prstGeom prst="rect">
            <a:avLst/>
          </a:prstGeom>
        </p:spPr>
      </p:pic>
      <p:pic>
        <p:nvPicPr>
          <p:cNvPr id="7" name="Picture 6" descr="APT_Logo_RVB_Negatif.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060" y="4226429"/>
            <a:ext cx="1944673" cy="540000"/>
          </a:xfrm>
          <a:prstGeom prst="rect">
            <a:avLst/>
          </a:prstGeom>
        </p:spPr>
      </p:pic>
    </p:spTree>
    <p:extLst>
      <p:ext uri="{BB962C8B-B14F-4D97-AF65-F5344CB8AC3E}">
        <p14:creationId xmlns:p14="http://schemas.microsoft.com/office/powerpoint/2010/main" val="175218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CLUSION 1">
    <p:spTree>
      <p:nvGrpSpPr>
        <p:cNvPr id="1" name=""/>
        <p:cNvGrpSpPr/>
        <p:nvPr/>
      </p:nvGrpSpPr>
      <p:grpSpPr>
        <a:xfrm>
          <a:off x="0" y="0"/>
          <a:ext cx="0" cy="0"/>
          <a:chOff x="0" y="0"/>
          <a:chExt cx="0" cy="0"/>
        </a:xfrm>
      </p:grpSpPr>
      <p:pic>
        <p:nvPicPr>
          <p:cNvPr id="6" name="Picture 5" descr="APT_Pattern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299" cy="5143500"/>
          </a:xfrm>
          <a:prstGeom prst="rect">
            <a:avLst/>
          </a:prstGeom>
        </p:spPr>
      </p:pic>
      <p:pic>
        <p:nvPicPr>
          <p:cNvPr id="4" name="Picture 3" descr="APT_Logo_RVB_Negatif.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496" y="2242998"/>
            <a:ext cx="1944673" cy="540000"/>
          </a:xfrm>
          <a:prstGeom prst="rect">
            <a:avLst/>
          </a:prstGeom>
        </p:spPr>
      </p:pic>
    </p:spTree>
    <p:extLst>
      <p:ext uri="{BB962C8B-B14F-4D97-AF65-F5344CB8AC3E}">
        <p14:creationId xmlns:p14="http://schemas.microsoft.com/office/powerpoint/2010/main" val="1202609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TRODUCTION 2">
    <p:spTree>
      <p:nvGrpSpPr>
        <p:cNvPr id="1" name=""/>
        <p:cNvGrpSpPr/>
        <p:nvPr/>
      </p:nvGrpSpPr>
      <p:grpSpPr>
        <a:xfrm>
          <a:off x="0" y="0"/>
          <a:ext cx="0" cy="0"/>
          <a:chOff x="0" y="0"/>
          <a:chExt cx="0" cy="0"/>
        </a:xfrm>
      </p:grpSpPr>
      <p:pic>
        <p:nvPicPr>
          <p:cNvPr id="5" name="Image 4" descr="Une image contenant intérieur, mur, texte, Appareil de présentation&#10;&#10;Description générée automatiquement">
            <a:extLst>
              <a:ext uri="{FF2B5EF4-FFF2-40B4-BE49-F238E27FC236}">
                <a16:creationId xmlns:a16="http://schemas.microsoft.com/office/drawing/2014/main" id="{660C0883-14A6-5BDC-DDB9-3621C3EED349}"/>
              </a:ext>
            </a:extLst>
          </p:cNvPr>
          <p:cNvPicPr>
            <a:picLocks noChangeAspect="1"/>
          </p:cNvPicPr>
          <p:nvPr userDrawn="1"/>
        </p:nvPicPr>
        <p:blipFill>
          <a:blip r:embed="rId2"/>
          <a:stretch>
            <a:fillRect/>
          </a:stretch>
        </p:blipFill>
        <p:spPr>
          <a:xfrm>
            <a:off x="3406119" y="-46548"/>
            <a:ext cx="7936425" cy="5297768"/>
          </a:xfrm>
          <a:prstGeom prst="rect">
            <a:avLst/>
          </a:prstGeom>
        </p:spPr>
      </p:pic>
      <p:pic>
        <p:nvPicPr>
          <p:cNvPr id="4" name="Picture 3" descr="APT_Logo_RVB_Positif.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929" y="4229688"/>
            <a:ext cx="1908000" cy="529816"/>
          </a:xfrm>
          <a:prstGeom prst="rect">
            <a:avLst/>
          </a:prstGeom>
        </p:spPr>
      </p:pic>
    </p:spTree>
    <p:extLst>
      <p:ext uri="{BB962C8B-B14F-4D97-AF65-F5344CB8AC3E}">
        <p14:creationId xmlns:p14="http://schemas.microsoft.com/office/powerpoint/2010/main" val="767505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pic>
        <p:nvPicPr>
          <p:cNvPr id="3" name="Picture 2" descr="APT_Logo_RVB_Positif.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929" y="2246257"/>
            <a:ext cx="1908000" cy="529816"/>
          </a:xfrm>
          <a:prstGeom prst="rect">
            <a:avLst/>
          </a:prstGeom>
        </p:spPr>
      </p:pic>
      <p:sp>
        <p:nvSpPr>
          <p:cNvPr id="5" name="Freeform 4"/>
          <p:cNvSpPr/>
          <p:nvPr userDrawn="1"/>
        </p:nvSpPr>
        <p:spPr>
          <a:xfrm>
            <a:off x="4534600" y="-46548"/>
            <a:ext cx="4621036" cy="5219971"/>
          </a:xfrm>
          <a:custGeom>
            <a:avLst/>
            <a:gdLst>
              <a:gd name="connsiteX0" fmla="*/ 4621036 w 4621036"/>
              <a:gd name="connsiteY0" fmla="*/ 13300 h 5219971"/>
              <a:gd name="connsiteX1" fmla="*/ 4614387 w 4621036"/>
              <a:gd name="connsiteY1" fmla="*/ 5206672 h 5219971"/>
              <a:gd name="connsiteX2" fmla="*/ 0 w 4621036"/>
              <a:gd name="connsiteY2" fmla="*/ 5219971 h 5219971"/>
              <a:gd name="connsiteX3" fmla="*/ 2214108 w 4621036"/>
              <a:gd name="connsiteY3" fmla="*/ 0 h 5219971"/>
              <a:gd name="connsiteX4" fmla="*/ 4621036 w 4621036"/>
              <a:gd name="connsiteY4" fmla="*/ 13300 h 5219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036" h="5219971">
                <a:moveTo>
                  <a:pt x="4621036" y="13300"/>
                </a:moveTo>
                <a:cubicBezTo>
                  <a:pt x="4618820" y="1744424"/>
                  <a:pt x="4616603" y="3475548"/>
                  <a:pt x="4614387" y="5206672"/>
                </a:cubicBezTo>
                <a:lnTo>
                  <a:pt x="0" y="5219971"/>
                </a:lnTo>
                <a:lnTo>
                  <a:pt x="2214108" y="0"/>
                </a:lnTo>
                <a:lnTo>
                  <a:pt x="4621036" y="13300"/>
                </a:lnTo>
                <a:close/>
              </a:path>
            </a:pathLst>
          </a:cu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88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DUCTION 3">
    <p:spTree>
      <p:nvGrpSpPr>
        <p:cNvPr id="1" name=""/>
        <p:cNvGrpSpPr/>
        <p:nvPr/>
      </p:nvGrpSpPr>
      <p:grpSpPr>
        <a:xfrm>
          <a:off x="0" y="0"/>
          <a:ext cx="0" cy="0"/>
          <a:chOff x="0" y="0"/>
          <a:chExt cx="0" cy="0"/>
        </a:xfrm>
      </p:grpSpPr>
      <p:pic>
        <p:nvPicPr>
          <p:cNvPr id="6" name="Picture 5" descr="APT_Shadow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299" cy="5143500"/>
          </a:xfrm>
          <a:prstGeom prst="rect">
            <a:avLst/>
          </a:prstGeom>
        </p:spPr>
      </p:pic>
      <p:pic>
        <p:nvPicPr>
          <p:cNvPr id="5" name="Picture 4" descr="APT_Logo_RVB_Blan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501" y="4226429"/>
            <a:ext cx="1944673" cy="540000"/>
          </a:xfrm>
          <a:prstGeom prst="rect">
            <a:avLst/>
          </a:prstGeom>
        </p:spPr>
      </p:pic>
    </p:spTree>
    <p:extLst>
      <p:ext uri="{BB962C8B-B14F-4D97-AF65-F5344CB8AC3E}">
        <p14:creationId xmlns:p14="http://schemas.microsoft.com/office/powerpoint/2010/main" val="4112444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SION 3">
    <p:spTree>
      <p:nvGrpSpPr>
        <p:cNvPr id="1" name=""/>
        <p:cNvGrpSpPr/>
        <p:nvPr/>
      </p:nvGrpSpPr>
      <p:grpSpPr>
        <a:xfrm>
          <a:off x="0" y="0"/>
          <a:ext cx="0" cy="0"/>
          <a:chOff x="0" y="0"/>
          <a:chExt cx="0" cy="0"/>
        </a:xfrm>
      </p:grpSpPr>
      <p:pic>
        <p:nvPicPr>
          <p:cNvPr id="5" name="Picture 4" descr="APT_Shadow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299" cy="5143500"/>
          </a:xfrm>
          <a:prstGeom prst="rect">
            <a:avLst/>
          </a:prstGeom>
        </p:spPr>
      </p:pic>
      <p:pic>
        <p:nvPicPr>
          <p:cNvPr id="3" name="Picture 2" descr="APT_Logo_RVB_Blan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501" y="2242998"/>
            <a:ext cx="1944673" cy="540000"/>
          </a:xfrm>
          <a:prstGeom prst="rect">
            <a:avLst/>
          </a:prstGeom>
        </p:spPr>
      </p:pic>
    </p:spTree>
    <p:extLst>
      <p:ext uri="{BB962C8B-B14F-4D97-AF65-F5344CB8AC3E}">
        <p14:creationId xmlns:p14="http://schemas.microsoft.com/office/powerpoint/2010/main" val="186981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sans titre - sombre">
    <p:spTree>
      <p:nvGrpSpPr>
        <p:cNvPr id="1" name=""/>
        <p:cNvGrpSpPr/>
        <p:nvPr/>
      </p:nvGrpSpPr>
      <p:grpSpPr>
        <a:xfrm>
          <a:off x="0" y="0"/>
          <a:ext cx="0" cy="0"/>
          <a:chOff x="0" y="0"/>
          <a:chExt cx="0" cy="0"/>
        </a:xfrm>
      </p:grpSpPr>
      <p:sp>
        <p:nvSpPr>
          <p:cNvPr id="13" name="Rectangle 12"/>
          <p:cNvSpPr/>
          <p:nvPr userDrawn="1"/>
        </p:nvSpPr>
        <p:spPr>
          <a:xfrm>
            <a:off x="-45450" y="-45822"/>
            <a:ext cx="9263476" cy="5236780"/>
          </a:xfrm>
          <a:prstGeom prst="rect">
            <a:avLst/>
          </a:prstGeom>
          <a:solidFill>
            <a:srgbClr val="0055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ate Placeholder 3"/>
          <p:cNvSpPr txBox="1">
            <a:spLocks/>
          </p:cNvSpPr>
          <p:nvPr userDrawn="1"/>
        </p:nvSpPr>
        <p:spPr>
          <a:xfrm>
            <a:off x="361318" y="307366"/>
            <a:ext cx="250388" cy="248949"/>
          </a:xfrm>
          <a:prstGeom prst="rect">
            <a:avLst/>
          </a:prstGeom>
        </p:spPr>
        <p:txBody>
          <a:bodyPr vert="horz" lIns="0" tIns="45720" rIns="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3911B44-135E-E74E-B707-A637F30953DF}" type="slidenum">
              <a:rPr>
                <a:solidFill>
                  <a:schemeClr val="bg1"/>
                </a:solidFill>
              </a:rPr>
              <a:pPr algn="l"/>
              <a:t>‹N°›</a:t>
            </a:fld>
            <a:endParaRPr lang="en-US" sz="700">
              <a:solidFill>
                <a:schemeClr val="bg1"/>
              </a:solidFill>
            </a:endParaRPr>
          </a:p>
        </p:txBody>
      </p:sp>
      <p:sp>
        <p:nvSpPr>
          <p:cNvPr id="6" name="Date Placeholder 3"/>
          <p:cNvSpPr txBox="1">
            <a:spLocks/>
          </p:cNvSpPr>
          <p:nvPr userDrawn="1"/>
        </p:nvSpPr>
        <p:spPr>
          <a:xfrm>
            <a:off x="600892" y="307366"/>
            <a:ext cx="3588949" cy="248949"/>
          </a:xfrm>
          <a:prstGeom prst="rect">
            <a:avLst/>
          </a:prstGeom>
        </p:spPr>
        <p:txBody>
          <a:bodyPr vert="horz" lIns="0" tIns="45720" rIns="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b="1" i="0" dirty="0">
                <a:solidFill>
                  <a:schemeClr val="bg1"/>
                </a:solidFill>
                <a:latin typeface="Arial"/>
                <a:cs typeface="Arial"/>
              </a:rPr>
              <a:t>Département – Auteur – </a:t>
            </a:r>
            <a:r>
              <a:rPr lang="fr-FR" b="0" i="0" dirty="0">
                <a:solidFill>
                  <a:schemeClr val="bg1"/>
                </a:solidFill>
                <a:latin typeface="Arial"/>
                <a:cs typeface="Arial"/>
              </a:rPr>
              <a:t>Titre du document </a:t>
            </a:r>
            <a:endParaRPr lang="en-US" sz="700" b="0" i="0" dirty="0">
              <a:solidFill>
                <a:schemeClr val="bg1"/>
              </a:solidFill>
              <a:latin typeface="Arial"/>
              <a:cs typeface="Arial"/>
            </a:endParaRPr>
          </a:p>
        </p:txBody>
      </p:sp>
      <p:sp>
        <p:nvSpPr>
          <p:cNvPr id="8" name="Date Placeholder 3"/>
          <p:cNvSpPr txBox="1">
            <a:spLocks/>
          </p:cNvSpPr>
          <p:nvPr userDrawn="1"/>
        </p:nvSpPr>
        <p:spPr>
          <a:xfrm>
            <a:off x="4460701" y="289017"/>
            <a:ext cx="1201492" cy="273844"/>
          </a:xfrm>
          <a:prstGeom prst="rect">
            <a:avLst/>
          </a:prstGeom>
          <a:ln>
            <a:noFill/>
          </a:ln>
        </p:spPr>
        <p:txBody>
          <a:bodyPr vert="horz" lIns="0" tIns="45720" rIns="9144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40E289-9BA7-4148-96BA-29465DD193D5}" type="datetime4">
              <a:rPr lang="fr-FR">
                <a:solidFill>
                  <a:schemeClr val="bg1"/>
                </a:solidFill>
              </a:rPr>
              <a:t>29 juin 2023</a:t>
            </a:fld>
            <a:endParaRPr lang="en-US" dirty="0">
              <a:solidFill>
                <a:schemeClr val="bg1"/>
              </a:solidFill>
            </a:endParaRPr>
          </a:p>
        </p:txBody>
      </p:sp>
      <p:pic>
        <p:nvPicPr>
          <p:cNvPr id="12" name="Picture 11" descr="APT_Logo_RVB_Blan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1134" y="282471"/>
            <a:ext cx="1296449" cy="360000"/>
          </a:xfrm>
          <a:prstGeom prst="rect">
            <a:avLst/>
          </a:prstGeom>
        </p:spPr>
      </p:pic>
      <p:sp>
        <p:nvSpPr>
          <p:cNvPr id="9" name="TextBox 8"/>
          <p:cNvSpPr txBox="1"/>
          <p:nvPr userDrawn="1"/>
        </p:nvSpPr>
        <p:spPr>
          <a:xfrm>
            <a:off x="4209353" y="307366"/>
            <a:ext cx="216254" cy="230832"/>
          </a:xfrm>
          <a:prstGeom prst="rect">
            <a:avLst/>
          </a:prstGeom>
          <a:noFill/>
        </p:spPr>
        <p:txBody>
          <a:bodyPr wrap="square" rtlCol="0">
            <a:spAutoFit/>
          </a:bodyPr>
          <a:lstStyle/>
          <a:p>
            <a:r>
              <a:rPr lang="hr-HR" sz="900">
                <a:solidFill>
                  <a:schemeClr val="bg1"/>
                </a:solidFill>
                <a:latin typeface="Arial"/>
                <a:cs typeface="Arial"/>
              </a:rPr>
              <a:t>|</a:t>
            </a:r>
            <a:endParaRPr lang="en-US" sz="900">
              <a:solidFill>
                <a:schemeClr val="bg1"/>
              </a:solidFill>
              <a:latin typeface="Arial"/>
              <a:cs typeface="Arial"/>
            </a:endParaRPr>
          </a:p>
        </p:txBody>
      </p:sp>
      <p:sp>
        <p:nvSpPr>
          <p:cNvPr id="15" name="Espace réservé du contenu 2">
            <a:extLst>
              <a:ext uri="{FF2B5EF4-FFF2-40B4-BE49-F238E27FC236}">
                <a16:creationId xmlns:a16="http://schemas.microsoft.com/office/drawing/2014/main" id="{E7DDCCC3-0203-1F4E-AC45-8DE2AF2A3943}"/>
              </a:ext>
            </a:extLst>
          </p:cNvPr>
          <p:cNvSpPr>
            <a:spLocks noGrp="1"/>
          </p:cNvSpPr>
          <p:nvPr>
            <p:ph idx="1"/>
          </p:nvPr>
        </p:nvSpPr>
        <p:spPr>
          <a:xfrm>
            <a:off x="471600" y="1540800"/>
            <a:ext cx="8139869" cy="3262312"/>
          </a:xfrm>
        </p:spPr>
        <p:txBody>
          <a:bodyPr/>
          <a:lstStyle>
            <a:lvl1pPr>
              <a:defRPr b="1">
                <a:solidFill>
                  <a:srgbClr val="00B57B"/>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9268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re de partie - 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F2D8A1-860D-594F-B372-9E89FC569089}"/>
              </a:ext>
            </a:extLst>
          </p:cNvPr>
          <p:cNvSpPr>
            <a:spLocks noGrp="1"/>
          </p:cNvSpPr>
          <p:nvPr>
            <p:ph type="ctrTitle"/>
          </p:nvPr>
        </p:nvSpPr>
        <p:spPr>
          <a:xfrm>
            <a:off x="0" y="1472400"/>
            <a:ext cx="9144000" cy="810000"/>
          </a:xfrm>
        </p:spPr>
        <p:txBody>
          <a:bodyPr anchor="ctr">
            <a:normAutofit/>
          </a:bodyPr>
          <a:lstStyle>
            <a:lvl1pPr algn="ctr">
              <a:defRPr sz="2800"/>
            </a:lvl1pPr>
          </a:lstStyle>
          <a:p>
            <a:r>
              <a:rPr lang="fr-FR" dirty="0"/>
              <a:t>Modifiez le style du titre</a:t>
            </a:r>
          </a:p>
        </p:txBody>
      </p:sp>
      <p:sp>
        <p:nvSpPr>
          <p:cNvPr id="3" name="Sous-titre 2">
            <a:extLst>
              <a:ext uri="{FF2B5EF4-FFF2-40B4-BE49-F238E27FC236}">
                <a16:creationId xmlns:a16="http://schemas.microsoft.com/office/drawing/2014/main" id="{743CB760-D51E-F34A-901A-0323C28F5B22}"/>
              </a:ext>
            </a:extLst>
          </p:cNvPr>
          <p:cNvSpPr>
            <a:spLocks noGrp="1"/>
          </p:cNvSpPr>
          <p:nvPr>
            <p:ph type="subTitle" idx="1"/>
          </p:nvPr>
        </p:nvSpPr>
        <p:spPr>
          <a:xfrm>
            <a:off x="1143000" y="2480400"/>
            <a:ext cx="6858000" cy="1241425"/>
          </a:xfrm>
        </p:spPr>
        <p:txBody>
          <a:bodyPr anchor="t"/>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176342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partie - sombre">
    <p:spTree>
      <p:nvGrpSpPr>
        <p:cNvPr id="1" name=""/>
        <p:cNvGrpSpPr/>
        <p:nvPr/>
      </p:nvGrpSpPr>
      <p:grpSpPr>
        <a:xfrm>
          <a:off x="0" y="0"/>
          <a:ext cx="0" cy="0"/>
          <a:chOff x="0" y="0"/>
          <a:chExt cx="0" cy="0"/>
        </a:xfrm>
      </p:grpSpPr>
      <p:sp>
        <p:nvSpPr>
          <p:cNvPr id="13" name="Rectangle 12"/>
          <p:cNvSpPr/>
          <p:nvPr userDrawn="1"/>
        </p:nvSpPr>
        <p:spPr>
          <a:xfrm>
            <a:off x="-45450" y="-45822"/>
            <a:ext cx="9263476" cy="5236780"/>
          </a:xfrm>
          <a:prstGeom prst="rect">
            <a:avLst/>
          </a:prstGeom>
          <a:solidFill>
            <a:srgbClr val="0055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ate Placeholder 3"/>
          <p:cNvSpPr txBox="1">
            <a:spLocks/>
          </p:cNvSpPr>
          <p:nvPr userDrawn="1"/>
        </p:nvSpPr>
        <p:spPr>
          <a:xfrm>
            <a:off x="361318" y="307366"/>
            <a:ext cx="250388" cy="248949"/>
          </a:xfrm>
          <a:prstGeom prst="rect">
            <a:avLst/>
          </a:prstGeom>
        </p:spPr>
        <p:txBody>
          <a:bodyPr vert="horz" lIns="0" tIns="45720" rIns="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3911B44-135E-E74E-B707-A637F30953DF}" type="slidenum">
              <a:rPr>
                <a:solidFill>
                  <a:schemeClr val="bg1"/>
                </a:solidFill>
              </a:rPr>
              <a:pPr algn="l"/>
              <a:t>‹N°›</a:t>
            </a:fld>
            <a:endParaRPr lang="en-US" sz="700">
              <a:solidFill>
                <a:schemeClr val="bg1"/>
              </a:solidFill>
            </a:endParaRPr>
          </a:p>
        </p:txBody>
      </p:sp>
      <p:sp>
        <p:nvSpPr>
          <p:cNvPr id="6" name="Date Placeholder 3"/>
          <p:cNvSpPr txBox="1">
            <a:spLocks/>
          </p:cNvSpPr>
          <p:nvPr userDrawn="1"/>
        </p:nvSpPr>
        <p:spPr>
          <a:xfrm>
            <a:off x="600892" y="307366"/>
            <a:ext cx="3588949" cy="248949"/>
          </a:xfrm>
          <a:prstGeom prst="rect">
            <a:avLst/>
          </a:prstGeom>
        </p:spPr>
        <p:txBody>
          <a:bodyPr vert="horz" lIns="0" tIns="45720" rIns="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b="1" i="0" dirty="0">
                <a:solidFill>
                  <a:schemeClr val="bg1"/>
                </a:solidFill>
                <a:latin typeface="Arial"/>
                <a:cs typeface="Arial"/>
              </a:rPr>
              <a:t>Département – Auteur – </a:t>
            </a:r>
            <a:r>
              <a:rPr lang="fr-FR" b="0" i="0" dirty="0">
                <a:solidFill>
                  <a:schemeClr val="bg1"/>
                </a:solidFill>
                <a:latin typeface="Arial"/>
                <a:cs typeface="Arial"/>
              </a:rPr>
              <a:t>Titre du document </a:t>
            </a:r>
            <a:endParaRPr lang="en-US" sz="700" b="0" i="0" dirty="0">
              <a:solidFill>
                <a:schemeClr val="bg1"/>
              </a:solidFill>
              <a:latin typeface="Arial"/>
              <a:cs typeface="Arial"/>
            </a:endParaRPr>
          </a:p>
        </p:txBody>
      </p:sp>
      <p:sp>
        <p:nvSpPr>
          <p:cNvPr id="8" name="Date Placeholder 3"/>
          <p:cNvSpPr txBox="1">
            <a:spLocks/>
          </p:cNvSpPr>
          <p:nvPr userDrawn="1"/>
        </p:nvSpPr>
        <p:spPr>
          <a:xfrm>
            <a:off x="4460701" y="289017"/>
            <a:ext cx="1201492" cy="273844"/>
          </a:xfrm>
          <a:prstGeom prst="rect">
            <a:avLst/>
          </a:prstGeom>
          <a:ln>
            <a:noFill/>
          </a:ln>
        </p:spPr>
        <p:txBody>
          <a:bodyPr vert="horz" lIns="0" tIns="45720" rIns="9144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40E289-9BA7-4148-96BA-29465DD193D5}" type="datetime4">
              <a:rPr lang="fr-FR">
                <a:solidFill>
                  <a:schemeClr val="bg1"/>
                </a:solidFill>
              </a:rPr>
              <a:t>29 juin 2023</a:t>
            </a:fld>
            <a:endParaRPr lang="en-US" dirty="0">
              <a:solidFill>
                <a:schemeClr val="bg1"/>
              </a:solidFill>
            </a:endParaRPr>
          </a:p>
        </p:txBody>
      </p:sp>
      <p:pic>
        <p:nvPicPr>
          <p:cNvPr id="12" name="Picture 11" descr="APT_Logo_RVB_Blan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1134" y="282471"/>
            <a:ext cx="1296449" cy="360000"/>
          </a:xfrm>
          <a:prstGeom prst="rect">
            <a:avLst/>
          </a:prstGeom>
        </p:spPr>
      </p:pic>
      <p:sp>
        <p:nvSpPr>
          <p:cNvPr id="9" name="TextBox 8"/>
          <p:cNvSpPr txBox="1"/>
          <p:nvPr userDrawn="1"/>
        </p:nvSpPr>
        <p:spPr>
          <a:xfrm>
            <a:off x="4209353" y="307366"/>
            <a:ext cx="216254" cy="230832"/>
          </a:xfrm>
          <a:prstGeom prst="rect">
            <a:avLst/>
          </a:prstGeom>
          <a:noFill/>
        </p:spPr>
        <p:txBody>
          <a:bodyPr wrap="square" rtlCol="0">
            <a:spAutoFit/>
          </a:bodyPr>
          <a:lstStyle/>
          <a:p>
            <a:r>
              <a:rPr lang="hr-HR" sz="900">
                <a:solidFill>
                  <a:schemeClr val="bg1"/>
                </a:solidFill>
                <a:latin typeface="Arial"/>
                <a:cs typeface="Arial"/>
              </a:rPr>
              <a:t>|</a:t>
            </a:r>
            <a:endParaRPr lang="en-US" sz="900">
              <a:solidFill>
                <a:schemeClr val="bg1"/>
              </a:solidFill>
              <a:latin typeface="Arial"/>
              <a:cs typeface="Arial"/>
            </a:endParaRPr>
          </a:p>
        </p:txBody>
      </p:sp>
      <p:sp>
        <p:nvSpPr>
          <p:cNvPr id="10" name="Titre 1">
            <a:extLst>
              <a:ext uri="{FF2B5EF4-FFF2-40B4-BE49-F238E27FC236}">
                <a16:creationId xmlns:a16="http://schemas.microsoft.com/office/drawing/2014/main" id="{1BF3502E-D7AF-CE4E-8E42-51686D068ADB}"/>
              </a:ext>
            </a:extLst>
          </p:cNvPr>
          <p:cNvSpPr>
            <a:spLocks noGrp="1"/>
          </p:cNvSpPr>
          <p:nvPr>
            <p:ph type="ctrTitle"/>
          </p:nvPr>
        </p:nvSpPr>
        <p:spPr>
          <a:xfrm>
            <a:off x="0" y="1472400"/>
            <a:ext cx="9144000" cy="810000"/>
          </a:xfrm>
        </p:spPr>
        <p:txBody>
          <a:bodyPr anchor="ctr">
            <a:normAutofit/>
          </a:bodyPr>
          <a:lstStyle>
            <a:lvl1pPr algn="ctr">
              <a:defRPr sz="2800"/>
            </a:lvl1pPr>
          </a:lstStyle>
          <a:p>
            <a:r>
              <a:rPr lang="fr-FR" dirty="0"/>
              <a:t>Modifiez le style du titre</a:t>
            </a:r>
          </a:p>
        </p:txBody>
      </p:sp>
      <p:sp>
        <p:nvSpPr>
          <p:cNvPr id="11" name="Sous-titre 2">
            <a:extLst>
              <a:ext uri="{FF2B5EF4-FFF2-40B4-BE49-F238E27FC236}">
                <a16:creationId xmlns:a16="http://schemas.microsoft.com/office/drawing/2014/main" id="{0CAFFB52-2AA6-B244-84B9-E7E013C7119E}"/>
              </a:ext>
            </a:extLst>
          </p:cNvPr>
          <p:cNvSpPr>
            <a:spLocks noGrp="1"/>
          </p:cNvSpPr>
          <p:nvPr>
            <p:ph type="subTitle" idx="1"/>
          </p:nvPr>
        </p:nvSpPr>
        <p:spPr>
          <a:xfrm>
            <a:off x="1143000" y="2480400"/>
            <a:ext cx="6858000" cy="1241425"/>
          </a:xfrm>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75099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2997D-22FC-904C-8766-CAE4C28FCF98}"/>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36F1EF68-C9EB-824A-ABAF-B6E6C355BB13}"/>
              </a:ext>
            </a:extLst>
          </p:cNvPr>
          <p:cNvSpPr>
            <a:spLocks noGrp="1"/>
          </p:cNvSpPr>
          <p:nvPr>
            <p:ph idx="1"/>
          </p:nvPr>
        </p:nvSpPr>
        <p:spPr/>
        <p:txBody>
          <a:bodyPr/>
          <a:lstStyle/>
          <a:p>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5251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2997D-22FC-904C-8766-CAE4C28FCF98}"/>
              </a:ext>
            </a:extLst>
          </p:cNvPr>
          <p:cNvSpPr>
            <a:spLocks noGrp="1"/>
          </p:cNvSpPr>
          <p:nvPr>
            <p:ph type="title"/>
          </p:nvPr>
        </p:nvSpPr>
        <p:spPr/>
        <p:txBody>
          <a:bodyPr/>
          <a:lstStyle/>
          <a:p>
            <a:r>
              <a:rPr lang="fr-FR" dirty="0"/>
              <a:t>Modifiez le style du titre</a:t>
            </a:r>
          </a:p>
        </p:txBody>
      </p:sp>
      <p:sp>
        <p:nvSpPr>
          <p:cNvPr id="4" name="Espace réservé du tableau 5">
            <a:extLst>
              <a:ext uri="{FF2B5EF4-FFF2-40B4-BE49-F238E27FC236}">
                <a16:creationId xmlns:a16="http://schemas.microsoft.com/office/drawing/2014/main" id="{D7391691-B039-C443-89A1-8AA61002B38A}"/>
              </a:ext>
            </a:extLst>
          </p:cNvPr>
          <p:cNvSpPr>
            <a:spLocks noGrp="1"/>
          </p:cNvSpPr>
          <p:nvPr>
            <p:ph type="tbl" sz="quarter" idx="10"/>
          </p:nvPr>
        </p:nvSpPr>
        <p:spPr>
          <a:xfrm>
            <a:off x="471488" y="1540799"/>
            <a:ext cx="8154111" cy="3261600"/>
          </a:xfrm>
        </p:spPr>
        <p:txBody>
          <a:bodyPr/>
          <a:lstStyle>
            <a:lvl1pPr>
              <a:defRPr>
                <a:solidFill>
                  <a:srgbClr val="00B57B"/>
                </a:solidFill>
              </a:defRPr>
            </a:lvl1pPr>
          </a:lstStyle>
          <a:p>
            <a:endParaRPr lang="fr-FR" dirty="0"/>
          </a:p>
        </p:txBody>
      </p:sp>
    </p:spTree>
    <p:extLst>
      <p:ext uri="{BB962C8B-B14F-4D97-AF65-F5344CB8AC3E}">
        <p14:creationId xmlns:p14="http://schemas.microsoft.com/office/powerpoint/2010/main" val="292929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597" y="2091921"/>
            <a:ext cx="7662257" cy="2651103"/>
          </a:xfrm>
          <a:prstGeom prst="rect">
            <a:avLst/>
          </a:prstGeom>
        </p:spPr>
        <p:txBody>
          <a:bodyPr/>
          <a:lstStyle>
            <a:lvl1pPr>
              <a:defRPr sz="1800" b="0"/>
            </a:lvl1pPr>
            <a:lvl2pPr>
              <a:defRPr sz="165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471600" y="720000"/>
            <a:ext cx="7662257" cy="666188"/>
          </a:xfrm>
          <a:prstGeom prst="rect">
            <a:avLst/>
          </a:prstGeom>
        </p:spPr>
        <p:txBody>
          <a:bodyPr anchor="ctr" anchorCtr="0">
            <a:normAutofit/>
          </a:bodyPr>
          <a:lstStyle>
            <a:lvl1pPr>
              <a:defRPr sz="225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EA145E71-E6DC-460B-BD9E-537A5B24AA29}"/>
              </a:ext>
            </a:extLst>
          </p:cNvPr>
          <p:cNvSpPr>
            <a:spLocks noGrp="1"/>
          </p:cNvSpPr>
          <p:nvPr>
            <p:ph type="subTitle" idx="10"/>
          </p:nvPr>
        </p:nvSpPr>
        <p:spPr>
          <a:xfrm>
            <a:off x="471598" y="1386188"/>
            <a:ext cx="7662257" cy="509264"/>
          </a:xfrm>
          <a:prstGeom prst="rect">
            <a:avLst/>
          </a:prstGeom>
        </p:spPr>
        <p:txBody>
          <a:bodyPr>
            <a:normAutofit/>
          </a:bodyPr>
          <a:lstStyle>
            <a:lvl1pPr marL="0" indent="0" algn="l">
              <a:buNone/>
              <a:defRPr sz="1800" b="1">
                <a:solidFill>
                  <a:srgbClr val="27566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dirty="0"/>
              <a:t>Modifiez le style des sous-titres du masque</a:t>
            </a:r>
            <a:endParaRPr lang="en-US" dirty="0"/>
          </a:p>
        </p:txBody>
      </p:sp>
    </p:spTree>
    <p:extLst>
      <p:ext uri="{BB962C8B-B14F-4D97-AF65-F5344CB8AC3E}">
        <p14:creationId xmlns:p14="http://schemas.microsoft.com/office/powerpoint/2010/main" val="220701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09ABD0-8F83-4A4B-B4B7-19D920C43CF0}"/>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2063C203-F2A3-4A4C-B267-C2E87800C432}"/>
              </a:ext>
            </a:extLst>
          </p:cNvPr>
          <p:cNvSpPr>
            <a:spLocks noGrp="1"/>
          </p:cNvSpPr>
          <p:nvPr>
            <p:ph sz="half" idx="1"/>
          </p:nvPr>
        </p:nvSpPr>
        <p:spPr>
          <a:xfrm>
            <a:off x="471600" y="1540800"/>
            <a:ext cx="3867150" cy="3262312"/>
          </a:xfrm>
        </p:spPr>
        <p:txBody>
          <a:bodyPr/>
          <a:lstStyle/>
          <a:p>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899C7701-6707-B944-9559-B4B82F9C8292}"/>
              </a:ext>
            </a:extLst>
          </p:cNvPr>
          <p:cNvSpPr>
            <a:spLocks noGrp="1"/>
          </p:cNvSpPr>
          <p:nvPr>
            <p:ph sz="half" idx="2"/>
          </p:nvPr>
        </p:nvSpPr>
        <p:spPr>
          <a:xfrm>
            <a:off x="4758449" y="1540800"/>
            <a:ext cx="3867150" cy="3262312"/>
          </a:xfrm>
        </p:spPr>
        <p:txBody>
          <a:bodyPr/>
          <a:lstStyle/>
          <a:p>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6160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V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98428" y="2052376"/>
            <a:ext cx="3631828" cy="2950548"/>
          </a:xfrm>
          <a:prstGeom prst="rect">
            <a:avLst/>
          </a:prstGeom>
        </p:spPr>
        <p:txBody>
          <a:bodyPr/>
          <a:lstStyle>
            <a:lvl1pPr>
              <a:defRPr sz="1800"/>
            </a:lvl1pPr>
            <a:lvl2pPr>
              <a:defRPr sz="165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Title 1">
            <a:extLst>
              <a:ext uri="{FF2B5EF4-FFF2-40B4-BE49-F238E27FC236}">
                <a16:creationId xmlns:a16="http://schemas.microsoft.com/office/drawing/2014/main" id="{DF91C4CC-48F8-459E-8260-CB6FFD7E866E}"/>
              </a:ext>
            </a:extLst>
          </p:cNvPr>
          <p:cNvSpPr>
            <a:spLocks noGrp="1"/>
          </p:cNvSpPr>
          <p:nvPr>
            <p:ph type="title"/>
          </p:nvPr>
        </p:nvSpPr>
        <p:spPr>
          <a:xfrm>
            <a:off x="471600" y="720000"/>
            <a:ext cx="7662257" cy="666188"/>
          </a:xfrm>
          <a:prstGeom prst="rect">
            <a:avLst/>
          </a:prstGeom>
        </p:spPr>
        <p:txBody>
          <a:bodyPr anchor="ctr" anchorCtr="0">
            <a:normAutofit/>
          </a:bodyPr>
          <a:lstStyle>
            <a:lvl1pPr>
              <a:defRPr sz="2250"/>
            </a:lvl1pPr>
          </a:lstStyle>
          <a:p>
            <a:r>
              <a:rPr lang="fr-FR" dirty="0"/>
              <a:t>Modifiez le style du titre</a:t>
            </a:r>
            <a:endParaRPr lang="en-US" dirty="0"/>
          </a:p>
        </p:txBody>
      </p:sp>
      <p:sp>
        <p:nvSpPr>
          <p:cNvPr id="11" name="Subtitle 2">
            <a:extLst>
              <a:ext uri="{FF2B5EF4-FFF2-40B4-BE49-F238E27FC236}">
                <a16:creationId xmlns:a16="http://schemas.microsoft.com/office/drawing/2014/main" id="{AFD9EB01-BC37-475E-8D86-8ADA8009556E}"/>
              </a:ext>
            </a:extLst>
          </p:cNvPr>
          <p:cNvSpPr>
            <a:spLocks noGrp="1"/>
          </p:cNvSpPr>
          <p:nvPr>
            <p:ph type="subTitle" idx="10"/>
          </p:nvPr>
        </p:nvSpPr>
        <p:spPr>
          <a:xfrm>
            <a:off x="471600" y="1386188"/>
            <a:ext cx="7658656" cy="509264"/>
          </a:xfrm>
          <a:prstGeom prst="rect">
            <a:avLst/>
          </a:prstGeom>
        </p:spPr>
        <p:txBody>
          <a:bodyPr>
            <a:normAutofit/>
          </a:bodyPr>
          <a:lstStyle>
            <a:lvl1pPr marL="0" indent="0" algn="l">
              <a:buNone/>
              <a:defRPr sz="1800" b="1">
                <a:solidFill>
                  <a:srgbClr val="27566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dirty="0"/>
              <a:t>Modifiez le style des sous-titres du masque</a:t>
            </a:r>
            <a:endParaRPr lang="en-US" dirty="0"/>
          </a:p>
        </p:txBody>
      </p:sp>
      <p:sp>
        <p:nvSpPr>
          <p:cNvPr id="6" name="Content Placeholder 3">
            <a:extLst>
              <a:ext uri="{FF2B5EF4-FFF2-40B4-BE49-F238E27FC236}">
                <a16:creationId xmlns:a16="http://schemas.microsoft.com/office/drawing/2014/main" id="{724EC56B-BA27-7649-81F4-E1319C61D014}"/>
              </a:ext>
            </a:extLst>
          </p:cNvPr>
          <p:cNvSpPr>
            <a:spLocks noGrp="1"/>
          </p:cNvSpPr>
          <p:nvPr>
            <p:ph sz="half" idx="11"/>
          </p:nvPr>
        </p:nvSpPr>
        <p:spPr>
          <a:xfrm>
            <a:off x="471600" y="2052376"/>
            <a:ext cx="3631828" cy="2950548"/>
          </a:xfrm>
          <a:prstGeom prst="rect">
            <a:avLst/>
          </a:prstGeom>
        </p:spPr>
        <p:txBody>
          <a:bodyPr/>
          <a:lstStyle>
            <a:lvl1pPr>
              <a:defRPr sz="1800"/>
            </a:lvl1pPr>
            <a:lvl2pPr>
              <a:defRPr sz="165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39009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DD1F154-FDC3-EF4B-A15A-A8994EE99E34}"/>
              </a:ext>
            </a:extLst>
          </p:cNvPr>
          <p:cNvSpPr>
            <a:spLocks noGrp="1"/>
          </p:cNvSpPr>
          <p:nvPr>
            <p:ph type="title"/>
          </p:nvPr>
        </p:nvSpPr>
        <p:spPr>
          <a:xfrm>
            <a:off x="471600" y="720000"/>
            <a:ext cx="8153999" cy="7056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B06FE3E1-A5E7-7D4D-946C-220759AC1956}"/>
              </a:ext>
            </a:extLst>
          </p:cNvPr>
          <p:cNvSpPr>
            <a:spLocks noGrp="1"/>
          </p:cNvSpPr>
          <p:nvPr>
            <p:ph type="body" idx="1"/>
          </p:nvPr>
        </p:nvSpPr>
        <p:spPr>
          <a:xfrm>
            <a:off x="471600" y="1540800"/>
            <a:ext cx="8139869" cy="3262312"/>
          </a:xfrm>
          <a:prstGeom prst="rect">
            <a:avLst/>
          </a:prstGeom>
        </p:spPr>
        <p:txBody>
          <a:bodyPr vert="horz" lIns="91440" tIns="45720" rIns="91440" bIns="45720" rtlCol="0">
            <a:normAutofit/>
          </a:bodyPr>
          <a:lstStyle/>
          <a:p>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Picture 2" descr="APT_Logo_RVB_Noir.png">
            <a:extLst>
              <a:ext uri="{FF2B5EF4-FFF2-40B4-BE49-F238E27FC236}">
                <a16:creationId xmlns:a16="http://schemas.microsoft.com/office/drawing/2014/main" id="{3B2EBA62-90DB-A243-B6C6-9B2EFF5EA4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476623" y="282471"/>
            <a:ext cx="1281158" cy="355754"/>
          </a:xfrm>
          <a:prstGeom prst="rect">
            <a:avLst/>
          </a:prstGeom>
        </p:spPr>
      </p:pic>
    </p:spTree>
    <p:extLst>
      <p:ext uri="{BB962C8B-B14F-4D97-AF65-F5344CB8AC3E}">
        <p14:creationId xmlns:p14="http://schemas.microsoft.com/office/powerpoint/2010/main" val="1820709639"/>
      </p:ext>
    </p:extLst>
  </p:cSld>
  <p:clrMap bg1="lt1" tx1="dk1" bg2="lt2" tx2="dk2" accent1="accent1" accent2="accent2" accent3="accent3" accent4="accent4" accent5="accent5" accent6="accent6" hlink="hlink" folHlink="folHlink"/>
  <p:sldLayoutIdLst>
    <p:sldLayoutId id="2147483694" r:id="rId1"/>
    <p:sldLayoutId id="2147483656" r:id="rId2"/>
    <p:sldLayoutId id="2147483681" r:id="rId3"/>
    <p:sldLayoutId id="2147483695" r:id="rId4"/>
    <p:sldLayoutId id="2147483671" r:id="rId5"/>
    <p:sldLayoutId id="2147483696" r:id="rId6"/>
    <p:sldLayoutId id="2147483686" r:id="rId7"/>
    <p:sldLayoutId id="2147483673" r:id="rId8"/>
    <p:sldLayoutId id="2147483687" r:id="rId9"/>
    <p:sldLayoutId id="2147483688" r:id="rId10"/>
    <p:sldLayoutId id="2147483690" r:id="rId11"/>
    <p:sldLayoutId id="2147483692" r:id="rId12"/>
  </p:sldLayoutIdLst>
  <p:txStyles>
    <p:titleStyle>
      <a:lvl1pPr algn="l" defTabSz="914400" rtl="0" eaLnBrk="1" latinLnBrk="0" hangingPunct="1">
        <a:lnSpc>
          <a:spcPct val="90000"/>
        </a:lnSpc>
        <a:spcBef>
          <a:spcPct val="0"/>
        </a:spcBef>
        <a:buNone/>
        <a:defRPr sz="2400" b="1" kern="1200">
          <a:solidFill>
            <a:srgbClr val="00B57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55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50" kern="1200">
          <a:solidFill>
            <a:srgbClr val="0055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rgbClr val="0055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55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55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9592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09" r:id="rId3"/>
    <p:sldLayoutId id="2147483710" r:id="rId4"/>
    <p:sldLayoutId id="2147483711" r:id="rId5"/>
    <p:sldLayoutId id="214748371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airtable.com/shrwuyzoyzsTfEnAT/tbl88ickydM1RJ388" TargetMode="External"/><Relationship Id="rId2" Type="http://schemas.openxmlformats.org/officeDocument/2006/relationships/hyperlink" Target="https://paristech.fr/sites/default/files/2022-12/Flyer_Offre_RACINE_ParisTech_%202022-2023_V4.pdf"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my.uptale.io/experience/Launch?id=9oAoZglE7EUhHSq0FufQA&amp;playbackMode=Smartload" TargetMode="External"/><Relationship Id="rId2" Type="http://schemas.openxmlformats.org/officeDocument/2006/relationships/hyperlink" Target="https://seafile.agroparistech.fr/d/ead654be24b7434985d9/"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multimedia.palaiseau@agroparistech.fr"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mailto:accompagnement.pedago@agroparistech.fr"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moussa.mahdi@agroparistech.fr"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intra.agroparistech.fr/spip.php?rubrique1515" TargetMode="External"/><Relationship Id="rId2" Type="http://schemas.openxmlformats.org/officeDocument/2006/relationships/hyperlink" Target="mailto:synapses-utils@agroparistech.fr" TargetMode="Externa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campus.paris-saclay.fr/course/view.php?id=23168"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3CEF3017-A2E0-1340-B88E-B48A864ADFC0}"/>
              </a:ext>
            </a:extLst>
          </p:cNvPr>
          <p:cNvSpPr txBox="1"/>
          <p:nvPr/>
        </p:nvSpPr>
        <p:spPr>
          <a:xfrm>
            <a:off x="129349" y="163992"/>
            <a:ext cx="5570141" cy="3139321"/>
          </a:xfrm>
          <a:prstGeom prst="rect">
            <a:avLst/>
          </a:prstGeom>
          <a:noFill/>
        </p:spPr>
        <p:txBody>
          <a:bodyPr wrap="square" rtlCol="0">
            <a:spAutoFit/>
          </a:bodyPr>
          <a:lstStyle/>
          <a:p>
            <a:r>
              <a:rPr lang="en-US" sz="3000" dirty="0" err="1">
                <a:solidFill>
                  <a:srgbClr val="00B57B"/>
                </a:solidFill>
                <a:latin typeface="Arial"/>
                <a:cs typeface="Arial"/>
              </a:rPr>
              <a:t>Accompagnement</a:t>
            </a:r>
            <a:r>
              <a:rPr lang="en-US" sz="3000" dirty="0">
                <a:solidFill>
                  <a:srgbClr val="00B57B"/>
                </a:solidFill>
                <a:latin typeface="Arial"/>
                <a:cs typeface="Arial"/>
              </a:rPr>
              <a:t> </a:t>
            </a:r>
            <a:r>
              <a:rPr lang="en-US" sz="3000" dirty="0" err="1">
                <a:solidFill>
                  <a:srgbClr val="00B57B"/>
                </a:solidFill>
                <a:latin typeface="Arial"/>
                <a:cs typeface="Arial"/>
              </a:rPr>
              <a:t>pédagogique</a:t>
            </a:r>
            <a:endParaRPr lang="en-US" sz="3000" dirty="0">
              <a:solidFill>
                <a:srgbClr val="00B57B"/>
              </a:solidFill>
              <a:latin typeface="Arial"/>
              <a:cs typeface="Arial"/>
            </a:endParaRPr>
          </a:p>
          <a:p>
            <a:endParaRPr lang="en-US" sz="3000" dirty="0">
              <a:solidFill>
                <a:srgbClr val="00B57B"/>
              </a:solidFill>
              <a:latin typeface="Arial"/>
              <a:cs typeface="Arial"/>
            </a:endParaRPr>
          </a:p>
          <a:p>
            <a:endParaRPr lang="fr-FR" dirty="0"/>
          </a:p>
          <a:p>
            <a:r>
              <a:rPr lang="fr-FR" dirty="0"/>
              <a:t>Derrière ces mots de nombreuses initiatives et actions de natures et d'origines différentes et variées, proposées par la Direction de la formation (DF)</a:t>
            </a:r>
          </a:p>
          <a:p>
            <a:endParaRPr lang="fr-FR" dirty="0"/>
          </a:p>
          <a:p>
            <a:endParaRPr lang="fr-FR" dirty="0"/>
          </a:p>
          <a:p>
            <a:endParaRPr lang="en-US" sz="3000" dirty="0">
              <a:latin typeface="Arial"/>
              <a:cs typeface="Arial"/>
            </a:endParaRPr>
          </a:p>
        </p:txBody>
      </p:sp>
    </p:spTree>
    <p:extLst>
      <p:ext uri="{BB962C8B-B14F-4D97-AF65-F5344CB8AC3E}">
        <p14:creationId xmlns:p14="http://schemas.microsoft.com/office/powerpoint/2010/main" val="39545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98D2-B2A6-AA42-9F84-3B0235C6EA73}"/>
              </a:ext>
            </a:extLst>
          </p:cNvPr>
          <p:cNvSpPr>
            <a:spLocks noGrp="1"/>
          </p:cNvSpPr>
          <p:nvPr>
            <p:ph type="title"/>
          </p:nvPr>
        </p:nvSpPr>
        <p:spPr>
          <a:xfrm>
            <a:off x="211597" y="-31502"/>
            <a:ext cx="8153999" cy="705600"/>
          </a:xfrm>
        </p:spPr>
        <p:txBody>
          <a:bodyPr>
            <a:normAutofit/>
          </a:bodyPr>
          <a:lstStyle/>
          <a:p>
            <a:r>
              <a:rPr lang="fr-FR" sz="2000" dirty="0">
                <a:solidFill>
                  <a:srgbClr val="005556"/>
                </a:solidFill>
              </a:rPr>
              <a:t>AAP Université Paris-Saclay</a:t>
            </a:r>
          </a:p>
        </p:txBody>
      </p:sp>
      <p:sp>
        <p:nvSpPr>
          <p:cNvPr id="4" name="ZoneTexte 3"/>
          <p:cNvSpPr txBox="1"/>
          <p:nvPr/>
        </p:nvSpPr>
        <p:spPr>
          <a:xfrm>
            <a:off x="211596" y="2380766"/>
            <a:ext cx="8661405" cy="2739211"/>
          </a:xfrm>
          <a:prstGeom prst="rect">
            <a:avLst/>
          </a:prstGeom>
          <a:noFill/>
        </p:spPr>
        <p:txBody>
          <a:bodyPr wrap="square" rtlCol="0">
            <a:spAutoFit/>
          </a:bodyPr>
          <a:lstStyle/>
          <a:p>
            <a:pPr algn="just"/>
            <a:r>
              <a:rPr lang="fr-FR" sz="1400" dirty="0">
                <a:solidFill>
                  <a:srgbClr val="00B57B"/>
                </a:solidFill>
                <a:latin typeface="Arial" panose="020B0604020202020204" pitchFamily="34" charset="0"/>
                <a:cs typeface="Arial" panose="020B0604020202020204" pitchFamily="34" charset="0"/>
              </a:rPr>
              <a:t>AAP 2023 :</a:t>
            </a:r>
          </a:p>
          <a:p>
            <a:pPr algn="just"/>
            <a:endParaRPr lang="fr-FR" sz="1400" dirty="0">
              <a:solidFill>
                <a:srgbClr val="00B57B"/>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200" b="1" dirty="0" err="1">
                <a:latin typeface="Arial" panose="020B0604020202020204" pitchFamily="34" charset="0"/>
                <a:cs typeface="Arial" panose="020B0604020202020204" pitchFamily="34" charset="0"/>
              </a:rPr>
              <a:t>Digit’Halle</a:t>
            </a:r>
            <a:r>
              <a:rPr lang="fr-FR" sz="1200" dirty="0">
                <a:latin typeface="Arial" panose="020B0604020202020204" pitchFamily="34" charset="0"/>
                <a:cs typeface="Arial" panose="020B0604020202020204" pitchFamily="34" charset="0"/>
              </a:rPr>
              <a:t> : création d'un MOOC de 5 à 6 semaines, déployé sur FUN, concernant le Génie des Procédés Alimentaires. Outre le format classique des MOOC (capsules vidéos et ressources pédagogiques en PDF ; quiz servant à l'établissement d'un certificat de réalisation ; forum de discussion entre apprenants et avec les enseignants ; une visioconférence par semaine), des liens vers des expériences immersives seront proposés pour découvrir les équipements d'une halle technologique alimentaire</a:t>
            </a:r>
          </a:p>
          <a:p>
            <a:pPr marL="285750" indent="-285750" algn="just">
              <a:buFont typeface="Arial" panose="020B0604020202020204" pitchFamily="34" charset="0"/>
              <a:buChar char="•"/>
            </a:pPr>
            <a:r>
              <a:rPr lang="fr-FR" sz="1200" b="1" dirty="0">
                <a:latin typeface="Arial" panose="020B0604020202020204" pitchFamily="34" charset="0"/>
                <a:cs typeface="Arial" panose="020B0604020202020204" pitchFamily="34" charset="0"/>
              </a:rPr>
              <a:t>Expérimentation d’un enseignement bimodal simultané dans différents contextes pédagogiques </a:t>
            </a:r>
            <a:r>
              <a:rPr lang="fr-FR" sz="1200" dirty="0">
                <a:latin typeface="Arial" panose="020B0604020202020204" pitchFamily="34" charset="0"/>
                <a:cs typeface="Arial" panose="020B0604020202020204" pitchFamily="34" charset="0"/>
              </a:rPr>
              <a:t>: Modification technique des salles de cours + accompagnement des enseignants du projet sur l’adaptation et la transformation de leurs cours</a:t>
            </a:r>
          </a:p>
          <a:p>
            <a:pPr marL="285750" indent="-285750" algn="just">
              <a:buFont typeface="Arial" panose="020B0604020202020204" pitchFamily="34" charset="0"/>
              <a:buChar char="•"/>
            </a:pPr>
            <a:r>
              <a:rPr lang="fr-FR" sz="1200" b="1" dirty="0">
                <a:latin typeface="Arial" panose="020B0604020202020204" pitchFamily="34" charset="0"/>
                <a:cs typeface="Arial" panose="020B0604020202020204" pitchFamily="34" charset="0"/>
              </a:rPr>
              <a:t>Escape </a:t>
            </a:r>
            <a:r>
              <a:rPr lang="fr-FR" sz="1200" b="1" dirty="0" err="1">
                <a:latin typeface="Arial" panose="020B0604020202020204" pitchFamily="34" charset="0"/>
                <a:cs typeface="Arial" panose="020B0604020202020204" pitchFamily="34" charset="0"/>
              </a:rPr>
              <a:t>game</a:t>
            </a:r>
            <a:r>
              <a:rPr lang="fr-FR" sz="1200" b="1" dirty="0">
                <a:latin typeface="Arial" panose="020B0604020202020204" pitchFamily="34" charset="0"/>
                <a:cs typeface="Arial" panose="020B0604020202020204" pitchFamily="34" charset="0"/>
              </a:rPr>
              <a:t> numérique sur la finance verte </a:t>
            </a:r>
            <a:r>
              <a:rPr lang="fr-FR" sz="1200" dirty="0">
                <a:latin typeface="Arial" panose="020B0604020202020204" pitchFamily="34" charset="0"/>
                <a:cs typeface="Arial" panose="020B0604020202020204" pitchFamily="34" charset="0"/>
              </a:rPr>
              <a:t>: réalisation d’un </a:t>
            </a:r>
            <a:r>
              <a:rPr lang="fr-FR" sz="1200" b="1" dirty="0">
                <a:latin typeface="Arial" panose="020B0604020202020204" pitchFamily="34" charset="0"/>
                <a:cs typeface="Arial" panose="020B0604020202020204" pitchFamily="34" charset="0"/>
              </a:rPr>
              <a:t>jeu sérieux numérique</a:t>
            </a:r>
            <a:r>
              <a:rPr lang="fr-FR" sz="1200" dirty="0">
                <a:latin typeface="Arial" panose="020B0604020202020204" pitchFamily="34" charset="0"/>
                <a:cs typeface="Arial" panose="020B0604020202020204" pitchFamily="34" charset="0"/>
              </a:rPr>
              <a:t> de type escape </a:t>
            </a:r>
            <a:r>
              <a:rPr lang="fr-FR" sz="1200" dirty="0" err="1">
                <a:latin typeface="Arial" panose="020B0604020202020204" pitchFamily="34" charset="0"/>
                <a:cs typeface="Arial" panose="020B0604020202020204" pitchFamily="34" charset="0"/>
              </a:rPr>
              <a:t>game</a:t>
            </a:r>
            <a:r>
              <a:rPr lang="fr-FR" sz="1200" dirty="0">
                <a:latin typeface="Arial" panose="020B0604020202020204" pitchFamily="34" charset="0"/>
                <a:cs typeface="Arial" panose="020B0604020202020204" pitchFamily="34" charset="0"/>
              </a:rPr>
              <a:t> sur le sujet de la </a:t>
            </a:r>
            <a:r>
              <a:rPr lang="fr-FR" sz="1200" b="1" dirty="0">
                <a:latin typeface="Arial" panose="020B0604020202020204" pitchFamily="34" charset="0"/>
                <a:cs typeface="Arial" panose="020B0604020202020204" pitchFamily="34" charset="0"/>
              </a:rPr>
              <a:t>Finance verte. </a:t>
            </a:r>
            <a:r>
              <a:rPr lang="fr-FR" sz="1200" dirty="0">
                <a:latin typeface="Arial" panose="020B0604020202020204" pitchFamily="34" charset="0"/>
                <a:cs typeface="Arial" panose="020B0604020202020204" pitchFamily="34" charset="0"/>
              </a:rPr>
              <a:t>L’objectif de ce jeu est d’aider les étudiants à comprendre les mécanismes qui régissent l’orientation des flux financiers vers des projets et des entreprises impliqués dans la mise en place d’une chaîne de valeur durable</a:t>
            </a:r>
          </a:p>
        </p:txBody>
      </p:sp>
      <p:sp>
        <p:nvSpPr>
          <p:cNvPr id="5" name="Rectangle 4">
            <a:extLst>
              <a:ext uri="{FF2B5EF4-FFF2-40B4-BE49-F238E27FC236}">
                <a16:creationId xmlns:a16="http://schemas.microsoft.com/office/drawing/2014/main" id="{4BE6D753-0E84-ECAA-E7C8-4955DC142D77}"/>
              </a:ext>
            </a:extLst>
          </p:cNvPr>
          <p:cNvSpPr/>
          <p:nvPr/>
        </p:nvSpPr>
        <p:spPr>
          <a:xfrm>
            <a:off x="212771" y="750885"/>
            <a:ext cx="8468764" cy="1631216"/>
          </a:xfrm>
          <a:prstGeom prst="rect">
            <a:avLst/>
          </a:prstGeom>
        </p:spPr>
        <p:txBody>
          <a:bodyPr wrap="square">
            <a:spAutoFit/>
          </a:bodyPr>
          <a:lstStyle/>
          <a:p>
            <a:pPr algn="just"/>
            <a:r>
              <a:rPr lang="fr-FR" sz="1400" dirty="0">
                <a:solidFill>
                  <a:srgbClr val="00B57B"/>
                </a:solidFill>
                <a:latin typeface="arial" panose="020B0604020202020204" pitchFamily="34" charset="0"/>
              </a:rPr>
              <a:t>Projets lauréats en 2022 et en cours :  </a:t>
            </a:r>
          </a:p>
          <a:p>
            <a:pPr algn="just"/>
            <a:endParaRPr lang="fr-FR" sz="1400" dirty="0">
              <a:solidFill>
                <a:srgbClr val="00B57B"/>
              </a:solidFill>
              <a:latin typeface="arial" panose="020B0604020202020204" pitchFamily="34" charset="0"/>
            </a:endParaRPr>
          </a:p>
          <a:p>
            <a:pPr marL="285750" indent="-285750" algn="just">
              <a:buFont typeface="Arial" panose="020B0604020202020204" pitchFamily="34" charset="0"/>
              <a:buChar char="•"/>
            </a:pPr>
            <a:r>
              <a:rPr lang="fr-FR" sz="1200" b="1" dirty="0" err="1">
                <a:solidFill>
                  <a:srgbClr val="000000"/>
                </a:solidFill>
                <a:latin typeface="Arial" panose="020B0604020202020204" pitchFamily="34" charset="0"/>
                <a:cs typeface="Arial" panose="020B0604020202020204" pitchFamily="34" charset="0"/>
              </a:rPr>
              <a:t>Easimod</a:t>
            </a:r>
            <a:r>
              <a:rPr lang="fr-FR" sz="1200" dirty="0">
                <a:solidFill>
                  <a:srgbClr val="000000"/>
                </a:solidFill>
                <a:latin typeface="Arial" panose="020B0604020202020204" pitchFamily="34" charset="0"/>
                <a:cs typeface="Arial" panose="020B0604020202020204" pitchFamily="34" charset="0"/>
              </a:rPr>
              <a:t> : création d’</a:t>
            </a:r>
            <a:r>
              <a:rPr lang="fr-FR" sz="1200" dirty="0">
                <a:latin typeface="Arial" panose="020B0604020202020204" pitchFamily="34" charset="0"/>
                <a:cs typeface="Arial" panose="020B0604020202020204" pitchFamily="34" charset="0"/>
              </a:rPr>
              <a:t>un module pédagogique court (6 h) qui permet de saisir la complémentarité de l’approche expérimentale et de l’approche théorique et numérique, via des </a:t>
            </a:r>
            <a:r>
              <a:rPr lang="fr-FR" sz="1200" b="1" dirty="0">
                <a:latin typeface="Arial" panose="020B0604020202020204" pitchFamily="34" charset="0"/>
                <a:cs typeface="Arial" panose="020B0604020202020204" pitchFamily="34" charset="0"/>
              </a:rPr>
              <a:t>expériences en laboratoire sur des mini échangeurs thermiques</a:t>
            </a:r>
            <a:r>
              <a:rPr lang="fr-FR" sz="1200" dirty="0">
                <a:latin typeface="Arial" panose="020B0604020202020204" pitchFamily="34" charset="0"/>
                <a:cs typeface="Arial" panose="020B0604020202020204" pitchFamily="34" charset="0"/>
              </a:rPr>
              <a:t> et la modélisation à partir des données récoltées.</a:t>
            </a:r>
            <a:endParaRPr lang="fr-FR" sz="12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200" b="1" dirty="0" err="1">
                <a:solidFill>
                  <a:srgbClr val="000000"/>
                </a:solidFill>
                <a:latin typeface="Arial" panose="020B0604020202020204" pitchFamily="34" charset="0"/>
                <a:cs typeface="Arial" panose="020B0604020202020204" pitchFamily="34" charset="0"/>
              </a:rPr>
              <a:t>NSA’muse</a:t>
            </a:r>
            <a:r>
              <a:rPr lang="fr-FR" sz="1200" dirty="0">
                <a:solidFill>
                  <a:srgbClr val="000000"/>
                </a:solidFill>
                <a:latin typeface="Arial" panose="020B0604020202020204" pitchFamily="34" charset="0"/>
                <a:cs typeface="Arial" panose="020B0604020202020204" pitchFamily="34" charset="0"/>
              </a:rPr>
              <a:t> : </a:t>
            </a:r>
            <a:r>
              <a:rPr lang="fr-FR" sz="1200" b="1" dirty="0">
                <a:solidFill>
                  <a:srgbClr val="000000"/>
                </a:solidFill>
                <a:latin typeface="Arial" panose="020B0604020202020204" pitchFamily="34" charset="0"/>
                <a:cs typeface="Arial" panose="020B0604020202020204" pitchFamily="34" charset="0"/>
              </a:rPr>
              <a:t>conception d’un jeu sérieux </a:t>
            </a:r>
            <a:r>
              <a:rPr lang="fr-FR" sz="1200" dirty="0">
                <a:solidFill>
                  <a:srgbClr val="000000"/>
                </a:solidFill>
                <a:latin typeface="Arial" panose="020B0604020202020204" pitchFamily="34" charset="0"/>
                <a:cs typeface="Arial" panose="020B0604020202020204" pitchFamily="34" charset="0"/>
              </a:rPr>
              <a:t>(jeu de rôle) qui met en scène des situation professionnelles visant à répondre aux grands enjeux actuels de la transition alimentaire. Il permet de créer un fil rouge entre les différents modules du M1 NSA en utilisant une dynamique pédagogique et ludique déployée tout au long de l’année.</a:t>
            </a:r>
          </a:p>
        </p:txBody>
      </p:sp>
      <p:sp>
        <p:nvSpPr>
          <p:cNvPr id="6" name="Titre 1">
            <a:extLst>
              <a:ext uri="{FF2B5EF4-FFF2-40B4-BE49-F238E27FC236}">
                <a16:creationId xmlns:a16="http://schemas.microsoft.com/office/drawing/2014/main" id="{1AFAE718-7489-411B-80A6-BE380791A13D}"/>
              </a:ext>
            </a:extLst>
          </p:cNvPr>
          <p:cNvSpPr txBox="1">
            <a:spLocks/>
          </p:cNvSpPr>
          <p:nvPr/>
        </p:nvSpPr>
        <p:spPr>
          <a:xfrm>
            <a:off x="211596" y="287431"/>
            <a:ext cx="8153999" cy="705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2400" b="1" kern="1200">
                <a:solidFill>
                  <a:srgbClr val="00B57B"/>
                </a:solidFill>
                <a:latin typeface="Arial" panose="020B0604020202020204" pitchFamily="34" charset="0"/>
                <a:ea typeface="+mj-ea"/>
                <a:cs typeface="Arial" panose="020B0604020202020204" pitchFamily="34" charset="0"/>
              </a:defRPr>
            </a:lvl1pPr>
          </a:lstStyle>
          <a:p>
            <a:pPr>
              <a:lnSpc>
                <a:spcPct val="100000"/>
              </a:lnSpc>
            </a:pPr>
            <a:endParaRPr lang="fr-FR" dirty="0">
              <a:highlight>
                <a:srgbClr val="FFFF00"/>
              </a:highlight>
            </a:endParaRPr>
          </a:p>
        </p:txBody>
      </p:sp>
    </p:spTree>
    <p:extLst>
      <p:ext uri="{BB962C8B-B14F-4D97-AF65-F5344CB8AC3E}">
        <p14:creationId xmlns:p14="http://schemas.microsoft.com/office/powerpoint/2010/main" val="390108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98D2-B2A6-AA42-9F84-3B0235C6EA73}"/>
              </a:ext>
            </a:extLst>
          </p:cNvPr>
          <p:cNvSpPr>
            <a:spLocks noGrp="1"/>
          </p:cNvSpPr>
          <p:nvPr>
            <p:ph type="title"/>
          </p:nvPr>
        </p:nvSpPr>
        <p:spPr>
          <a:xfrm>
            <a:off x="601940" y="25777"/>
            <a:ext cx="8153999" cy="705600"/>
          </a:xfrm>
        </p:spPr>
        <p:txBody>
          <a:bodyPr>
            <a:normAutofit/>
          </a:bodyPr>
          <a:lstStyle/>
          <a:p>
            <a:r>
              <a:rPr lang="fr-FR" sz="2000" dirty="0"/>
              <a:t>Formations accessibles à notre communauté</a:t>
            </a:r>
          </a:p>
        </p:txBody>
      </p:sp>
      <p:sp>
        <p:nvSpPr>
          <p:cNvPr id="3" name="Espace réservé du contenu 2">
            <a:extLst>
              <a:ext uri="{FF2B5EF4-FFF2-40B4-BE49-F238E27FC236}">
                <a16:creationId xmlns:a16="http://schemas.microsoft.com/office/drawing/2014/main" id="{E6016291-4A28-6E68-8498-4216328E2E46}"/>
              </a:ext>
            </a:extLst>
          </p:cNvPr>
          <p:cNvSpPr txBox="1">
            <a:spLocks/>
          </p:cNvSpPr>
          <p:nvPr/>
        </p:nvSpPr>
        <p:spPr>
          <a:xfrm>
            <a:off x="601940" y="828873"/>
            <a:ext cx="8091486" cy="4080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55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50" kern="1200">
                <a:solidFill>
                  <a:srgbClr val="0055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rgbClr val="0055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55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55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400" b="1" dirty="0">
                <a:solidFill>
                  <a:srgbClr val="7030A0"/>
                </a:solidFill>
              </a:rPr>
              <a:t>Racine ParisTech (relais </a:t>
            </a:r>
            <a:r>
              <a:rPr lang="fr-FR" sz="1400" b="1" dirty="0">
                <a:solidFill>
                  <a:srgbClr val="7030A0"/>
                </a:solidFill>
                <a:sym typeface="Wingdings" panose="05000000000000000000" pitchFamily="2" charset="2"/>
              </a:rPr>
              <a:t> Valérie Camel)</a:t>
            </a:r>
            <a:endParaRPr lang="fr-FR" sz="1400" b="1" dirty="0">
              <a:solidFill>
                <a:srgbClr val="7030A0"/>
              </a:solidFill>
            </a:endParaRPr>
          </a:p>
          <a:p>
            <a:pPr marL="0" indent="0">
              <a:lnSpc>
                <a:spcPct val="120000"/>
              </a:lnSpc>
              <a:buFont typeface="Arial" panose="020B0604020202020204" pitchFamily="34" charset="0"/>
              <a:buNone/>
            </a:pPr>
            <a:r>
              <a:rPr lang="fr-FR" sz="1400" dirty="0">
                <a:solidFill>
                  <a:srgbClr val="000000"/>
                </a:solidFill>
              </a:rPr>
              <a:t>Depuis 14 ans le </a:t>
            </a:r>
            <a:r>
              <a:rPr lang="fr-FR" sz="1400" dirty="0">
                <a:solidFill>
                  <a:srgbClr val="000000"/>
                </a:solidFill>
                <a:hlinkClick r:id="rId2"/>
              </a:rPr>
              <a:t>réseau Racine </a:t>
            </a:r>
            <a:r>
              <a:rPr lang="fr-FR" sz="1400" dirty="0">
                <a:solidFill>
                  <a:srgbClr val="000000"/>
                </a:solidFill>
              </a:rPr>
              <a:t>accompagne les enseignants dans le développement de leurs compétences pédagogiques. Tous les ans, une dizaine d’ateliers sont proposés</a:t>
            </a:r>
          </a:p>
          <a:p>
            <a:pPr marL="0" indent="0">
              <a:lnSpc>
                <a:spcPct val="170000"/>
              </a:lnSpc>
              <a:buFont typeface="Arial" panose="020B0604020202020204" pitchFamily="34" charset="0"/>
              <a:buNone/>
            </a:pPr>
            <a:r>
              <a:rPr lang="fr-FR" sz="1400" dirty="0">
                <a:solidFill>
                  <a:srgbClr val="000000"/>
                </a:solidFill>
              </a:rPr>
              <a:t>Trois grandes thématiques en 2022-2023 : </a:t>
            </a:r>
          </a:p>
          <a:p>
            <a:pPr marL="90487" indent="0">
              <a:lnSpc>
                <a:spcPct val="120000"/>
              </a:lnSpc>
              <a:spcBef>
                <a:spcPts val="0"/>
              </a:spcBef>
              <a:buNone/>
            </a:pPr>
            <a:r>
              <a:rPr lang="fr-FR" sz="1400" dirty="0">
                <a:solidFill>
                  <a:schemeClr val="tx1"/>
                </a:solidFill>
              </a:rPr>
              <a:t>- Concevoir des enseignements qui favorisent l’apprentissage </a:t>
            </a:r>
          </a:p>
          <a:p>
            <a:pPr marL="90487" indent="0">
              <a:lnSpc>
                <a:spcPct val="120000"/>
              </a:lnSpc>
              <a:spcBef>
                <a:spcPts val="0"/>
              </a:spcBef>
              <a:buNone/>
            </a:pPr>
            <a:r>
              <a:rPr lang="fr-FR" sz="1400" dirty="0">
                <a:solidFill>
                  <a:schemeClr val="tx1"/>
                </a:solidFill>
              </a:rPr>
              <a:t>- Organiser et encadrer les activités d’apprentissage</a:t>
            </a:r>
          </a:p>
          <a:p>
            <a:pPr marL="90487" indent="0">
              <a:lnSpc>
                <a:spcPct val="120000"/>
              </a:lnSpc>
              <a:spcBef>
                <a:spcPts val="0"/>
              </a:spcBef>
              <a:buNone/>
            </a:pPr>
            <a:r>
              <a:rPr lang="fr-FR" sz="1400" dirty="0">
                <a:solidFill>
                  <a:schemeClr val="tx1"/>
                </a:solidFill>
              </a:rPr>
              <a:t>- Évaluer les acquis d’apprentissage des </a:t>
            </a:r>
            <a:r>
              <a:rPr lang="fr-FR" sz="1400" dirty="0" err="1">
                <a:solidFill>
                  <a:schemeClr val="tx1"/>
                </a:solidFill>
              </a:rPr>
              <a:t>étudiant·e·s</a:t>
            </a:r>
            <a:endParaRPr lang="fr-FR" sz="1400" dirty="0">
              <a:solidFill>
                <a:srgbClr val="000000"/>
              </a:solidFill>
            </a:endParaRPr>
          </a:p>
          <a:p>
            <a:pPr marL="0" indent="0">
              <a:buNone/>
            </a:pPr>
            <a:r>
              <a:rPr lang="fr-FR" sz="1400" b="1" dirty="0" err="1">
                <a:solidFill>
                  <a:srgbClr val="CC3399"/>
                </a:solidFill>
              </a:rPr>
              <a:t>UParis</a:t>
            </a:r>
            <a:r>
              <a:rPr lang="fr-FR" sz="1400" b="1" dirty="0">
                <a:solidFill>
                  <a:srgbClr val="CC3399"/>
                </a:solidFill>
              </a:rPr>
              <a:t>-Saclay (relais Valérie Camel)</a:t>
            </a:r>
          </a:p>
          <a:p>
            <a:pPr marL="0" indent="0">
              <a:spcBef>
                <a:spcPts val="600"/>
              </a:spcBef>
              <a:buFont typeface="Arial" panose="020B0604020202020204" pitchFamily="34" charset="0"/>
              <a:buNone/>
            </a:pPr>
            <a:r>
              <a:rPr lang="fr-FR" sz="1400" dirty="0">
                <a:solidFill>
                  <a:srgbClr val="000000"/>
                </a:solidFill>
              </a:rPr>
              <a:t>Des multiples formations sont proposées par la DIP Saclay tout au long de l’année, telles que :</a:t>
            </a:r>
          </a:p>
          <a:p>
            <a:pPr marL="90487" indent="0">
              <a:spcBef>
                <a:spcPts val="600"/>
              </a:spcBef>
              <a:buNone/>
            </a:pPr>
            <a:r>
              <a:rPr lang="fr-FR" sz="1400" dirty="0">
                <a:solidFill>
                  <a:srgbClr val="000000"/>
                </a:solidFill>
              </a:rPr>
              <a:t>- Gestion de la classe</a:t>
            </a:r>
          </a:p>
          <a:p>
            <a:pPr marL="90487" indent="0">
              <a:spcBef>
                <a:spcPts val="600"/>
              </a:spcBef>
              <a:buNone/>
            </a:pPr>
            <a:r>
              <a:rPr lang="fr-FR" sz="1400" dirty="0">
                <a:solidFill>
                  <a:srgbClr val="000000"/>
                </a:solidFill>
              </a:rPr>
              <a:t>- Scénarisation de cours</a:t>
            </a:r>
          </a:p>
          <a:p>
            <a:pPr marL="90487" indent="0">
              <a:spcBef>
                <a:spcPts val="600"/>
              </a:spcBef>
              <a:buNone/>
            </a:pPr>
            <a:r>
              <a:rPr lang="fr-FR" sz="1400" dirty="0">
                <a:solidFill>
                  <a:srgbClr val="000000"/>
                </a:solidFill>
              </a:rPr>
              <a:t>- Outils numériques : H5P, Quiz</a:t>
            </a:r>
          </a:p>
          <a:p>
            <a:pPr marL="0" indent="0">
              <a:spcBef>
                <a:spcPts val="600"/>
              </a:spcBef>
              <a:buFont typeface="Arial" panose="020B0604020202020204" pitchFamily="34" charset="0"/>
              <a:buNone/>
            </a:pPr>
            <a:r>
              <a:rPr lang="fr-FR" sz="1400" dirty="0">
                <a:solidFill>
                  <a:srgbClr val="000000"/>
                </a:solidFill>
              </a:rPr>
              <a:t>Le catalogue est disponible </a:t>
            </a:r>
            <a:r>
              <a:rPr lang="fr-FR" sz="1400" dirty="0">
                <a:solidFill>
                  <a:srgbClr val="000000"/>
                </a:solidFill>
                <a:hlinkClick r:id="rId3"/>
              </a:rPr>
              <a:t>ici</a:t>
            </a:r>
            <a:r>
              <a:rPr lang="fr-FR" sz="1400" dirty="0">
                <a:solidFill>
                  <a:srgbClr val="000000"/>
                </a:solidFill>
              </a:rPr>
              <a:t>. </a:t>
            </a:r>
          </a:p>
        </p:txBody>
      </p:sp>
    </p:spTree>
    <p:extLst>
      <p:ext uri="{BB962C8B-B14F-4D97-AF65-F5344CB8AC3E}">
        <p14:creationId xmlns:p14="http://schemas.microsoft.com/office/powerpoint/2010/main" val="258860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98D2-B2A6-AA42-9F84-3B0235C6EA73}"/>
              </a:ext>
            </a:extLst>
          </p:cNvPr>
          <p:cNvSpPr>
            <a:spLocks noGrp="1"/>
          </p:cNvSpPr>
          <p:nvPr>
            <p:ph type="title"/>
          </p:nvPr>
        </p:nvSpPr>
        <p:spPr>
          <a:xfrm>
            <a:off x="160951" y="110609"/>
            <a:ext cx="8153999" cy="705600"/>
          </a:xfrm>
        </p:spPr>
        <p:txBody>
          <a:bodyPr>
            <a:normAutofit/>
          </a:bodyPr>
          <a:lstStyle/>
          <a:p>
            <a:r>
              <a:rPr lang="fr-FR" dirty="0"/>
              <a:t>4. Production de vidéos pédagogiques</a:t>
            </a:r>
          </a:p>
        </p:txBody>
      </p:sp>
      <p:sp>
        <p:nvSpPr>
          <p:cNvPr id="3" name="Espace réservé du contenu 2">
            <a:extLst>
              <a:ext uri="{FF2B5EF4-FFF2-40B4-BE49-F238E27FC236}">
                <a16:creationId xmlns:a16="http://schemas.microsoft.com/office/drawing/2014/main" id="{D39E4522-CD7A-A446-AE6E-910812B2E026}"/>
              </a:ext>
            </a:extLst>
          </p:cNvPr>
          <p:cNvSpPr>
            <a:spLocks noGrp="1"/>
          </p:cNvSpPr>
          <p:nvPr>
            <p:ph idx="1"/>
          </p:nvPr>
        </p:nvSpPr>
        <p:spPr>
          <a:xfrm>
            <a:off x="528498" y="1512793"/>
            <a:ext cx="7581832" cy="3247465"/>
          </a:xfrm>
        </p:spPr>
        <p:txBody>
          <a:bodyPr>
            <a:normAutofit fontScale="92500" lnSpcReduction="20000"/>
          </a:bodyPr>
          <a:lstStyle/>
          <a:p>
            <a:pPr marL="0" indent="0" algn="l">
              <a:buNone/>
            </a:pPr>
            <a:r>
              <a:rPr lang="fr-FR" b="0" i="0" dirty="0">
                <a:solidFill>
                  <a:srgbClr val="000000"/>
                </a:solidFill>
                <a:effectLst/>
                <a:latin typeface="arial" panose="020B0604020202020204" pitchFamily="34" charset="0"/>
              </a:rPr>
              <a:t>Les interventions peuvent s’effectuer à 3 niveaux, sans être exclusifs :</a:t>
            </a:r>
          </a:p>
          <a:p>
            <a:pPr marL="0" indent="0" algn="l">
              <a:buNone/>
            </a:pPr>
            <a:endParaRPr lang="fr-FR" dirty="0">
              <a:solidFill>
                <a:srgbClr val="000000"/>
              </a:solidFill>
              <a:latin typeface="arial" panose="020B0604020202020204" pitchFamily="34" charset="0"/>
            </a:endParaRPr>
          </a:p>
          <a:p>
            <a:pPr algn="l">
              <a:buFontTx/>
              <a:buChar char="-"/>
            </a:pPr>
            <a:r>
              <a:rPr lang="fr-FR" b="0" i="0" dirty="0">
                <a:solidFill>
                  <a:srgbClr val="000000"/>
                </a:solidFill>
                <a:effectLst/>
                <a:latin typeface="arial" panose="020B0604020202020204" pitchFamily="34" charset="0"/>
              </a:rPr>
              <a:t>Le porteur de projet est autonome pour la fabrication des images et/ou des sons et/ou pour le montage : </a:t>
            </a:r>
            <a:r>
              <a:rPr lang="fr-FR" sz="2000" b="1" i="0" dirty="0">
                <a:solidFill>
                  <a:srgbClr val="00B57B"/>
                </a:solidFill>
                <a:effectLst/>
                <a:latin typeface="arial" panose="020B0604020202020204" pitchFamily="34" charset="0"/>
              </a:rPr>
              <a:t>Conseil opérationnel </a:t>
            </a:r>
            <a:r>
              <a:rPr lang="fr-FR" i="0" dirty="0">
                <a:solidFill>
                  <a:srgbClr val="000000"/>
                </a:solidFill>
                <a:effectLst/>
                <a:latin typeface="arial" panose="020B0604020202020204" pitchFamily="34" charset="0"/>
              </a:rPr>
              <a:t>(choix du matériel et son utilisation en fonction du projet)</a:t>
            </a:r>
          </a:p>
          <a:p>
            <a:pPr algn="l">
              <a:buFontTx/>
              <a:buChar char="-"/>
            </a:pPr>
            <a:endParaRPr lang="fr-FR" i="0" dirty="0">
              <a:solidFill>
                <a:srgbClr val="000000"/>
              </a:solidFill>
              <a:effectLst/>
              <a:latin typeface="arial" panose="020B0604020202020204" pitchFamily="34" charset="0"/>
            </a:endParaRPr>
          </a:p>
          <a:p>
            <a:pPr>
              <a:buFontTx/>
              <a:buChar char="-"/>
            </a:pPr>
            <a:r>
              <a:rPr lang="fr-FR" dirty="0">
                <a:solidFill>
                  <a:srgbClr val="000000"/>
                </a:solidFill>
                <a:latin typeface="arial" panose="020B0604020202020204" pitchFamily="34" charset="0"/>
              </a:rPr>
              <a:t>Le porteur de projet souhaite un accompagnement dans le développement de son projet, sa scénarisation, la détermination de sa forme : </a:t>
            </a:r>
            <a:r>
              <a:rPr lang="fr-FR" sz="2000" b="1" dirty="0">
                <a:solidFill>
                  <a:srgbClr val="00B57B"/>
                </a:solidFill>
                <a:latin typeface="arial" panose="020B0604020202020204" pitchFamily="34" charset="0"/>
              </a:rPr>
              <a:t>Conseil rédactionnel</a:t>
            </a:r>
          </a:p>
          <a:p>
            <a:pPr algn="l">
              <a:buFontTx/>
              <a:buChar char="-"/>
            </a:pPr>
            <a:endParaRPr lang="fr-FR" sz="2000" b="1" i="0" dirty="0">
              <a:solidFill>
                <a:srgbClr val="000000"/>
              </a:solidFill>
              <a:effectLst/>
              <a:latin typeface="arial" panose="020B0604020202020204" pitchFamily="34" charset="0"/>
            </a:endParaRPr>
          </a:p>
          <a:p>
            <a:pPr algn="l">
              <a:buFontTx/>
              <a:buChar char="-"/>
            </a:pPr>
            <a:r>
              <a:rPr lang="fr-FR" i="0" dirty="0">
                <a:solidFill>
                  <a:srgbClr val="000000"/>
                </a:solidFill>
                <a:effectLst/>
                <a:latin typeface="arial" panose="020B0604020202020204" pitchFamily="34" charset="0"/>
              </a:rPr>
              <a:t>Le porteur de projet souhaite déléguer la fabrication des images et des sons et/ou le montage : </a:t>
            </a:r>
            <a:r>
              <a:rPr lang="fr-FR" sz="2000" b="1" i="0" dirty="0">
                <a:solidFill>
                  <a:srgbClr val="00B57B"/>
                </a:solidFill>
                <a:effectLst/>
                <a:latin typeface="arial" panose="020B0604020202020204" pitchFamily="34" charset="0"/>
              </a:rPr>
              <a:t>Prestation technique</a:t>
            </a:r>
          </a:p>
        </p:txBody>
      </p:sp>
    </p:spTree>
    <p:extLst>
      <p:ext uri="{BB962C8B-B14F-4D97-AF65-F5344CB8AC3E}">
        <p14:creationId xmlns:p14="http://schemas.microsoft.com/office/powerpoint/2010/main" val="333257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98D2-B2A6-AA42-9F84-3B0235C6EA73}"/>
              </a:ext>
            </a:extLst>
          </p:cNvPr>
          <p:cNvSpPr>
            <a:spLocks noGrp="1"/>
          </p:cNvSpPr>
          <p:nvPr>
            <p:ph type="title"/>
          </p:nvPr>
        </p:nvSpPr>
        <p:spPr>
          <a:xfrm>
            <a:off x="443340" y="176282"/>
            <a:ext cx="8153999" cy="705600"/>
          </a:xfrm>
        </p:spPr>
        <p:txBody>
          <a:bodyPr>
            <a:normAutofit/>
          </a:bodyPr>
          <a:lstStyle/>
          <a:p>
            <a:r>
              <a:rPr lang="fr-FR" sz="2000" dirty="0">
                <a:solidFill>
                  <a:srgbClr val="005556"/>
                </a:solidFill>
              </a:rPr>
              <a:t>Production de vidéos pédagogiques</a:t>
            </a:r>
          </a:p>
        </p:txBody>
      </p:sp>
      <p:sp>
        <p:nvSpPr>
          <p:cNvPr id="3" name="Espace réservé du contenu 2">
            <a:extLst>
              <a:ext uri="{FF2B5EF4-FFF2-40B4-BE49-F238E27FC236}">
                <a16:creationId xmlns:a16="http://schemas.microsoft.com/office/drawing/2014/main" id="{D39E4522-CD7A-A446-AE6E-910812B2E026}"/>
              </a:ext>
            </a:extLst>
          </p:cNvPr>
          <p:cNvSpPr>
            <a:spLocks noGrp="1"/>
          </p:cNvSpPr>
          <p:nvPr>
            <p:ph idx="1"/>
          </p:nvPr>
        </p:nvSpPr>
        <p:spPr>
          <a:xfrm>
            <a:off x="879459" y="1005810"/>
            <a:ext cx="7385082" cy="544963"/>
          </a:xfrm>
        </p:spPr>
        <p:txBody>
          <a:bodyPr>
            <a:normAutofit fontScale="92500" lnSpcReduction="10000"/>
          </a:bodyPr>
          <a:lstStyle/>
          <a:p>
            <a:pPr marL="0" indent="0" algn="l">
              <a:buNone/>
            </a:pPr>
            <a:r>
              <a:rPr lang="fr-FR" sz="4000" b="0" i="0" dirty="0">
                <a:solidFill>
                  <a:srgbClr val="000000"/>
                </a:solidFill>
                <a:effectLst/>
                <a:latin typeface="arial" panose="020B0604020202020204" pitchFamily="34" charset="0"/>
              </a:rPr>
              <a:t>Les MOOC</a:t>
            </a:r>
            <a:endParaRPr lang="fr-FR" sz="1800" b="0" i="0" dirty="0">
              <a:solidFill>
                <a:srgbClr val="000000"/>
              </a:solidFill>
              <a:effectLst/>
              <a:latin typeface="arial" panose="020B0604020202020204" pitchFamily="34" charset="0"/>
            </a:endParaRPr>
          </a:p>
        </p:txBody>
      </p:sp>
      <p:pic>
        <p:nvPicPr>
          <p:cNvPr id="10" name="Image 9">
            <a:extLst>
              <a:ext uri="{FF2B5EF4-FFF2-40B4-BE49-F238E27FC236}">
                <a16:creationId xmlns:a16="http://schemas.microsoft.com/office/drawing/2014/main" id="{89882A41-904C-47FA-A1B1-FC2ED56F2233}"/>
              </a:ext>
            </a:extLst>
          </p:cNvPr>
          <p:cNvPicPr>
            <a:picLocks noChangeAspect="1"/>
          </p:cNvPicPr>
          <p:nvPr/>
        </p:nvPicPr>
        <p:blipFill>
          <a:blip r:embed="rId2"/>
          <a:stretch>
            <a:fillRect/>
          </a:stretch>
        </p:blipFill>
        <p:spPr>
          <a:xfrm>
            <a:off x="19702" y="1453776"/>
            <a:ext cx="9094928" cy="3446291"/>
          </a:xfrm>
          <a:prstGeom prst="rect">
            <a:avLst/>
          </a:prstGeom>
        </p:spPr>
      </p:pic>
    </p:spTree>
    <p:extLst>
      <p:ext uri="{BB962C8B-B14F-4D97-AF65-F5344CB8AC3E}">
        <p14:creationId xmlns:p14="http://schemas.microsoft.com/office/powerpoint/2010/main" val="87904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98D2-B2A6-AA42-9F84-3B0235C6EA73}"/>
              </a:ext>
            </a:extLst>
          </p:cNvPr>
          <p:cNvSpPr>
            <a:spLocks noGrp="1"/>
          </p:cNvSpPr>
          <p:nvPr>
            <p:ph type="title"/>
          </p:nvPr>
        </p:nvSpPr>
        <p:spPr>
          <a:xfrm>
            <a:off x="443340" y="176282"/>
            <a:ext cx="8153999" cy="705600"/>
          </a:xfrm>
        </p:spPr>
        <p:txBody>
          <a:bodyPr>
            <a:normAutofit/>
          </a:bodyPr>
          <a:lstStyle/>
          <a:p>
            <a:r>
              <a:rPr lang="fr-FR" sz="2000" dirty="0">
                <a:solidFill>
                  <a:srgbClr val="005556"/>
                </a:solidFill>
              </a:rPr>
              <a:t>Production de vidéos pédagogiques</a:t>
            </a:r>
          </a:p>
        </p:txBody>
      </p:sp>
      <p:sp>
        <p:nvSpPr>
          <p:cNvPr id="3" name="Espace réservé du contenu 2">
            <a:extLst>
              <a:ext uri="{FF2B5EF4-FFF2-40B4-BE49-F238E27FC236}">
                <a16:creationId xmlns:a16="http://schemas.microsoft.com/office/drawing/2014/main" id="{D39E4522-CD7A-A446-AE6E-910812B2E026}"/>
              </a:ext>
            </a:extLst>
          </p:cNvPr>
          <p:cNvSpPr>
            <a:spLocks noGrp="1"/>
          </p:cNvSpPr>
          <p:nvPr>
            <p:ph idx="1"/>
          </p:nvPr>
        </p:nvSpPr>
        <p:spPr>
          <a:xfrm>
            <a:off x="1041057" y="956281"/>
            <a:ext cx="7061886" cy="878598"/>
          </a:xfrm>
        </p:spPr>
        <p:txBody>
          <a:bodyPr>
            <a:normAutofit/>
          </a:bodyPr>
          <a:lstStyle/>
          <a:p>
            <a:pPr marL="0" indent="0" algn="ctr">
              <a:buNone/>
            </a:pPr>
            <a:r>
              <a:rPr lang="fr-FR" sz="2500" dirty="0">
                <a:solidFill>
                  <a:srgbClr val="000000"/>
                </a:solidFill>
                <a:latin typeface="arial" panose="020B0604020202020204" pitchFamily="34" charset="0"/>
              </a:rPr>
              <a:t>Présentation d’un process industriel, d’une manipulation, d’une expérience..</a:t>
            </a:r>
            <a:r>
              <a:rPr lang="fr-FR" sz="2500" b="0" i="0" dirty="0">
                <a:solidFill>
                  <a:srgbClr val="000000"/>
                </a:solidFill>
                <a:effectLst/>
                <a:latin typeface="arial" panose="020B0604020202020204" pitchFamily="34" charset="0"/>
              </a:rPr>
              <a:t>.</a:t>
            </a:r>
          </a:p>
        </p:txBody>
      </p:sp>
      <p:pic>
        <p:nvPicPr>
          <p:cNvPr id="10" name="Image 9">
            <a:extLst>
              <a:ext uri="{FF2B5EF4-FFF2-40B4-BE49-F238E27FC236}">
                <a16:creationId xmlns:a16="http://schemas.microsoft.com/office/drawing/2014/main" id="{18295EAD-ED20-4B52-81D2-AEB3D8F9A3EE}"/>
              </a:ext>
            </a:extLst>
          </p:cNvPr>
          <p:cNvPicPr>
            <a:picLocks noChangeAspect="1"/>
          </p:cNvPicPr>
          <p:nvPr/>
        </p:nvPicPr>
        <p:blipFill>
          <a:blip r:embed="rId2"/>
          <a:stretch>
            <a:fillRect/>
          </a:stretch>
        </p:blipFill>
        <p:spPr>
          <a:xfrm>
            <a:off x="2960299" y="2141734"/>
            <a:ext cx="3120080" cy="1750289"/>
          </a:xfrm>
          <a:prstGeom prst="rect">
            <a:avLst/>
          </a:prstGeom>
        </p:spPr>
      </p:pic>
      <p:pic>
        <p:nvPicPr>
          <p:cNvPr id="13" name="Image 12">
            <a:extLst>
              <a:ext uri="{FF2B5EF4-FFF2-40B4-BE49-F238E27FC236}">
                <a16:creationId xmlns:a16="http://schemas.microsoft.com/office/drawing/2014/main" id="{EBA3A080-4AD6-48D3-9C48-87A09B57583F}"/>
              </a:ext>
            </a:extLst>
          </p:cNvPr>
          <p:cNvPicPr>
            <a:picLocks noChangeAspect="1"/>
          </p:cNvPicPr>
          <p:nvPr/>
        </p:nvPicPr>
        <p:blipFill>
          <a:blip r:embed="rId3"/>
          <a:stretch>
            <a:fillRect/>
          </a:stretch>
        </p:blipFill>
        <p:spPr>
          <a:xfrm>
            <a:off x="6023919" y="2144112"/>
            <a:ext cx="3120080" cy="1751015"/>
          </a:xfrm>
          <a:prstGeom prst="rect">
            <a:avLst/>
          </a:prstGeom>
        </p:spPr>
      </p:pic>
      <p:pic>
        <p:nvPicPr>
          <p:cNvPr id="6" name="Image 5">
            <a:extLst>
              <a:ext uri="{FF2B5EF4-FFF2-40B4-BE49-F238E27FC236}">
                <a16:creationId xmlns:a16="http://schemas.microsoft.com/office/drawing/2014/main" id="{2333419C-0D8B-4520-A1DE-3B6354FE4F7E}"/>
              </a:ext>
            </a:extLst>
          </p:cNvPr>
          <p:cNvPicPr>
            <a:picLocks noChangeAspect="1"/>
          </p:cNvPicPr>
          <p:nvPr/>
        </p:nvPicPr>
        <p:blipFill>
          <a:blip r:embed="rId4"/>
          <a:stretch>
            <a:fillRect/>
          </a:stretch>
        </p:blipFill>
        <p:spPr>
          <a:xfrm>
            <a:off x="0" y="2141734"/>
            <a:ext cx="3120080" cy="1753393"/>
          </a:xfrm>
          <a:prstGeom prst="rect">
            <a:avLst/>
          </a:prstGeom>
        </p:spPr>
      </p:pic>
      <p:sp>
        <p:nvSpPr>
          <p:cNvPr id="4" name="ZoneTexte 3">
            <a:extLst>
              <a:ext uri="{FF2B5EF4-FFF2-40B4-BE49-F238E27FC236}">
                <a16:creationId xmlns:a16="http://schemas.microsoft.com/office/drawing/2014/main" id="{EB4C5D3E-057D-45C6-A5E7-9418D131E906}"/>
              </a:ext>
            </a:extLst>
          </p:cNvPr>
          <p:cNvSpPr txBox="1"/>
          <p:nvPr/>
        </p:nvSpPr>
        <p:spPr>
          <a:xfrm>
            <a:off x="443340" y="4100621"/>
            <a:ext cx="2142821" cy="707886"/>
          </a:xfrm>
          <a:prstGeom prst="rect">
            <a:avLst/>
          </a:prstGeom>
          <a:noFill/>
        </p:spPr>
        <p:txBody>
          <a:bodyPr wrap="square" rtlCol="0">
            <a:spAutoFit/>
          </a:bodyPr>
          <a:lstStyle/>
          <a:p>
            <a:pPr algn="ctr"/>
            <a:r>
              <a:rPr lang="fr-FR" sz="2000" dirty="0"/>
              <a:t>Présentation du </a:t>
            </a:r>
          </a:p>
          <a:p>
            <a:pPr algn="ctr"/>
            <a:r>
              <a:rPr lang="fr-FR" sz="2000" dirty="0"/>
              <a:t>Cuiseur-Extrudeur</a:t>
            </a:r>
          </a:p>
        </p:txBody>
      </p:sp>
      <p:sp>
        <p:nvSpPr>
          <p:cNvPr id="5" name="ZoneTexte 4">
            <a:extLst>
              <a:ext uri="{FF2B5EF4-FFF2-40B4-BE49-F238E27FC236}">
                <a16:creationId xmlns:a16="http://schemas.microsoft.com/office/drawing/2014/main" id="{D87D0E6F-82FE-4AE1-86DF-E53E8AF65E97}"/>
              </a:ext>
            </a:extLst>
          </p:cNvPr>
          <p:cNvSpPr txBox="1"/>
          <p:nvPr/>
        </p:nvSpPr>
        <p:spPr>
          <a:xfrm>
            <a:off x="3170418" y="4254509"/>
            <a:ext cx="2699842" cy="400110"/>
          </a:xfrm>
          <a:prstGeom prst="rect">
            <a:avLst/>
          </a:prstGeom>
          <a:noFill/>
        </p:spPr>
        <p:txBody>
          <a:bodyPr wrap="none" rtlCol="0">
            <a:spAutoFit/>
          </a:bodyPr>
          <a:lstStyle/>
          <a:p>
            <a:r>
              <a:rPr lang="fr-FR" sz="2000" dirty="0"/>
              <a:t>Fabrication de fromages</a:t>
            </a:r>
          </a:p>
        </p:txBody>
      </p:sp>
      <p:sp>
        <p:nvSpPr>
          <p:cNvPr id="7" name="ZoneTexte 6">
            <a:extLst>
              <a:ext uri="{FF2B5EF4-FFF2-40B4-BE49-F238E27FC236}">
                <a16:creationId xmlns:a16="http://schemas.microsoft.com/office/drawing/2014/main" id="{41ECF406-4684-483C-A4CB-486F46D1EF35}"/>
              </a:ext>
            </a:extLst>
          </p:cNvPr>
          <p:cNvSpPr txBox="1"/>
          <p:nvPr/>
        </p:nvSpPr>
        <p:spPr>
          <a:xfrm>
            <a:off x="6492217" y="4259156"/>
            <a:ext cx="2183483" cy="400110"/>
          </a:xfrm>
          <a:prstGeom prst="rect">
            <a:avLst/>
          </a:prstGeom>
          <a:noFill/>
        </p:spPr>
        <p:txBody>
          <a:bodyPr wrap="none" rtlCol="0">
            <a:spAutoFit/>
          </a:bodyPr>
          <a:lstStyle/>
          <a:p>
            <a:r>
              <a:rPr lang="fr-FR" sz="2000" dirty="0"/>
              <a:t>Fabrication du pain</a:t>
            </a:r>
          </a:p>
        </p:txBody>
      </p:sp>
    </p:spTree>
    <p:extLst>
      <p:ext uri="{BB962C8B-B14F-4D97-AF65-F5344CB8AC3E}">
        <p14:creationId xmlns:p14="http://schemas.microsoft.com/office/powerpoint/2010/main" val="377654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98D2-B2A6-AA42-9F84-3B0235C6EA73}"/>
              </a:ext>
            </a:extLst>
          </p:cNvPr>
          <p:cNvSpPr>
            <a:spLocks noGrp="1"/>
          </p:cNvSpPr>
          <p:nvPr>
            <p:ph type="title"/>
          </p:nvPr>
        </p:nvSpPr>
        <p:spPr>
          <a:xfrm>
            <a:off x="443340" y="176282"/>
            <a:ext cx="8153999" cy="705600"/>
          </a:xfrm>
        </p:spPr>
        <p:txBody>
          <a:bodyPr>
            <a:normAutofit/>
          </a:bodyPr>
          <a:lstStyle/>
          <a:p>
            <a:r>
              <a:rPr lang="fr-FR" sz="2000" dirty="0">
                <a:solidFill>
                  <a:srgbClr val="005556"/>
                </a:solidFill>
              </a:rPr>
              <a:t>Production de vidéos pédagogiques</a:t>
            </a:r>
          </a:p>
        </p:txBody>
      </p:sp>
      <p:sp>
        <p:nvSpPr>
          <p:cNvPr id="3" name="Espace réservé du contenu 2">
            <a:extLst>
              <a:ext uri="{FF2B5EF4-FFF2-40B4-BE49-F238E27FC236}">
                <a16:creationId xmlns:a16="http://schemas.microsoft.com/office/drawing/2014/main" id="{D39E4522-CD7A-A446-AE6E-910812B2E026}"/>
              </a:ext>
            </a:extLst>
          </p:cNvPr>
          <p:cNvSpPr>
            <a:spLocks noGrp="1"/>
          </p:cNvSpPr>
          <p:nvPr>
            <p:ph idx="1"/>
          </p:nvPr>
        </p:nvSpPr>
        <p:spPr>
          <a:xfrm>
            <a:off x="1041057" y="1042879"/>
            <a:ext cx="7061886" cy="998572"/>
          </a:xfrm>
        </p:spPr>
        <p:txBody>
          <a:bodyPr>
            <a:normAutofit/>
          </a:bodyPr>
          <a:lstStyle/>
          <a:p>
            <a:pPr marL="0" indent="0" algn="ctr">
              <a:lnSpc>
                <a:spcPct val="100000"/>
              </a:lnSpc>
              <a:buNone/>
            </a:pPr>
            <a:r>
              <a:rPr lang="fr-FR" sz="2500" b="0" i="0" dirty="0">
                <a:solidFill>
                  <a:srgbClr val="000000"/>
                </a:solidFill>
                <a:effectLst/>
                <a:latin typeface="arial" panose="020B0604020202020204" pitchFamily="34" charset="0"/>
              </a:rPr>
              <a:t>Présentation de cursus de formations, d’évènements pédagogiques…</a:t>
            </a:r>
          </a:p>
        </p:txBody>
      </p:sp>
      <p:sp>
        <p:nvSpPr>
          <p:cNvPr id="11" name="ZoneTexte 10">
            <a:extLst>
              <a:ext uri="{FF2B5EF4-FFF2-40B4-BE49-F238E27FC236}">
                <a16:creationId xmlns:a16="http://schemas.microsoft.com/office/drawing/2014/main" id="{B9A49DB6-4447-43B4-83E0-7B892E40FAAD}"/>
              </a:ext>
            </a:extLst>
          </p:cNvPr>
          <p:cNvSpPr txBox="1"/>
          <p:nvPr/>
        </p:nvSpPr>
        <p:spPr>
          <a:xfrm>
            <a:off x="0" y="2610736"/>
            <a:ext cx="3062177" cy="369332"/>
          </a:xfrm>
          <a:prstGeom prst="rect">
            <a:avLst/>
          </a:prstGeom>
          <a:noFill/>
        </p:spPr>
        <p:txBody>
          <a:bodyPr wrap="square" rtlCol="0">
            <a:spAutoFit/>
          </a:bodyPr>
          <a:lstStyle/>
          <a:p>
            <a:r>
              <a:rPr lang="fr-FR" dirty="0"/>
              <a:t>Journée initiative pédagogique</a:t>
            </a:r>
          </a:p>
        </p:txBody>
      </p:sp>
      <p:pic>
        <p:nvPicPr>
          <p:cNvPr id="13" name="Image 12">
            <a:extLst>
              <a:ext uri="{FF2B5EF4-FFF2-40B4-BE49-F238E27FC236}">
                <a16:creationId xmlns:a16="http://schemas.microsoft.com/office/drawing/2014/main" id="{89BC2A15-B563-4EBC-BD3C-C11D753963C1}"/>
              </a:ext>
            </a:extLst>
          </p:cNvPr>
          <p:cNvPicPr>
            <a:picLocks noChangeAspect="1"/>
          </p:cNvPicPr>
          <p:nvPr/>
        </p:nvPicPr>
        <p:blipFill>
          <a:blip r:embed="rId2"/>
          <a:stretch>
            <a:fillRect/>
          </a:stretch>
        </p:blipFill>
        <p:spPr>
          <a:xfrm>
            <a:off x="3062177" y="3100409"/>
            <a:ext cx="3062177" cy="1719231"/>
          </a:xfrm>
          <a:prstGeom prst="rect">
            <a:avLst/>
          </a:prstGeom>
        </p:spPr>
      </p:pic>
      <p:pic>
        <p:nvPicPr>
          <p:cNvPr id="15" name="Image 14">
            <a:extLst>
              <a:ext uri="{FF2B5EF4-FFF2-40B4-BE49-F238E27FC236}">
                <a16:creationId xmlns:a16="http://schemas.microsoft.com/office/drawing/2014/main" id="{2B52381A-47DC-411D-ABEA-729344C77D91}"/>
              </a:ext>
            </a:extLst>
          </p:cNvPr>
          <p:cNvPicPr>
            <a:picLocks noChangeAspect="1"/>
          </p:cNvPicPr>
          <p:nvPr/>
        </p:nvPicPr>
        <p:blipFill>
          <a:blip r:embed="rId3"/>
          <a:stretch>
            <a:fillRect/>
          </a:stretch>
        </p:blipFill>
        <p:spPr>
          <a:xfrm>
            <a:off x="6124354" y="3102050"/>
            <a:ext cx="3062177" cy="1717609"/>
          </a:xfrm>
          <a:prstGeom prst="rect">
            <a:avLst/>
          </a:prstGeom>
        </p:spPr>
      </p:pic>
      <p:sp>
        <p:nvSpPr>
          <p:cNvPr id="16" name="ZoneTexte 15">
            <a:extLst>
              <a:ext uri="{FF2B5EF4-FFF2-40B4-BE49-F238E27FC236}">
                <a16:creationId xmlns:a16="http://schemas.microsoft.com/office/drawing/2014/main" id="{C76FCBFE-8B64-4CD3-9C4F-7947C5659D77}"/>
              </a:ext>
            </a:extLst>
          </p:cNvPr>
          <p:cNvSpPr txBox="1"/>
          <p:nvPr/>
        </p:nvSpPr>
        <p:spPr>
          <a:xfrm>
            <a:off x="4862623" y="2613319"/>
            <a:ext cx="3136821" cy="369332"/>
          </a:xfrm>
          <a:prstGeom prst="rect">
            <a:avLst/>
          </a:prstGeom>
          <a:noFill/>
        </p:spPr>
        <p:txBody>
          <a:bodyPr wrap="none" rtlCol="0">
            <a:spAutoFit/>
          </a:bodyPr>
          <a:lstStyle/>
          <a:p>
            <a:r>
              <a:rPr lang="fr-FR" dirty="0"/>
              <a:t>Témoignages sur les formations</a:t>
            </a:r>
          </a:p>
        </p:txBody>
      </p:sp>
      <p:pic>
        <p:nvPicPr>
          <p:cNvPr id="5" name="Image 4">
            <a:extLst>
              <a:ext uri="{FF2B5EF4-FFF2-40B4-BE49-F238E27FC236}">
                <a16:creationId xmlns:a16="http://schemas.microsoft.com/office/drawing/2014/main" id="{01EE634D-F87D-426F-9272-0728D1EAF3E3}"/>
              </a:ext>
            </a:extLst>
          </p:cNvPr>
          <p:cNvPicPr>
            <a:picLocks noChangeAspect="1"/>
          </p:cNvPicPr>
          <p:nvPr/>
        </p:nvPicPr>
        <p:blipFill>
          <a:blip r:embed="rId4"/>
          <a:stretch>
            <a:fillRect/>
          </a:stretch>
        </p:blipFill>
        <p:spPr>
          <a:xfrm>
            <a:off x="0" y="3096535"/>
            <a:ext cx="3062177" cy="1715568"/>
          </a:xfrm>
          <a:prstGeom prst="rect">
            <a:avLst/>
          </a:prstGeom>
        </p:spPr>
      </p:pic>
    </p:spTree>
    <p:extLst>
      <p:ext uri="{BB962C8B-B14F-4D97-AF65-F5344CB8AC3E}">
        <p14:creationId xmlns:p14="http://schemas.microsoft.com/office/powerpoint/2010/main" val="227183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98D2-B2A6-AA42-9F84-3B0235C6EA73}"/>
              </a:ext>
            </a:extLst>
          </p:cNvPr>
          <p:cNvSpPr>
            <a:spLocks noGrp="1"/>
          </p:cNvSpPr>
          <p:nvPr>
            <p:ph type="title"/>
          </p:nvPr>
        </p:nvSpPr>
        <p:spPr>
          <a:xfrm>
            <a:off x="443340" y="176282"/>
            <a:ext cx="8153999" cy="705600"/>
          </a:xfrm>
        </p:spPr>
        <p:txBody>
          <a:bodyPr>
            <a:noAutofit/>
          </a:bodyPr>
          <a:lstStyle/>
          <a:p>
            <a:pPr algn="ctr"/>
            <a:br>
              <a:rPr lang="fr-FR" sz="3200" dirty="0"/>
            </a:br>
            <a:br>
              <a:rPr lang="fr-FR" sz="3200" dirty="0"/>
            </a:br>
            <a:br>
              <a:rPr lang="fr-FR" sz="3200" dirty="0"/>
            </a:br>
            <a:br>
              <a:rPr lang="fr-FR" sz="3200" dirty="0"/>
            </a:br>
            <a:br>
              <a:rPr lang="fr-FR" sz="3200" dirty="0"/>
            </a:br>
            <a:br>
              <a:rPr lang="fr-FR" sz="3200" dirty="0"/>
            </a:br>
            <a:br>
              <a:rPr lang="fr-FR" sz="3200" dirty="0"/>
            </a:br>
            <a:br>
              <a:rPr lang="fr-FR" sz="3200" dirty="0"/>
            </a:br>
            <a:br>
              <a:rPr lang="fr-FR" sz="3200" dirty="0"/>
            </a:br>
            <a:br>
              <a:rPr lang="fr-FR" sz="3200" dirty="0"/>
            </a:br>
            <a:r>
              <a:rPr lang="fr-FR" sz="3200" dirty="0"/>
              <a:t>Merci de votre attention !</a:t>
            </a:r>
          </a:p>
        </p:txBody>
      </p:sp>
    </p:spTree>
    <p:extLst>
      <p:ext uri="{BB962C8B-B14F-4D97-AF65-F5344CB8AC3E}">
        <p14:creationId xmlns:p14="http://schemas.microsoft.com/office/powerpoint/2010/main" val="340874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98D2-B2A6-AA42-9F84-3B0235C6EA73}"/>
              </a:ext>
            </a:extLst>
          </p:cNvPr>
          <p:cNvSpPr>
            <a:spLocks noGrp="1"/>
          </p:cNvSpPr>
          <p:nvPr>
            <p:ph type="title"/>
          </p:nvPr>
        </p:nvSpPr>
        <p:spPr>
          <a:xfrm>
            <a:off x="0" y="101321"/>
            <a:ext cx="8418526" cy="1190930"/>
          </a:xfrm>
        </p:spPr>
        <p:txBody>
          <a:bodyPr>
            <a:normAutofit fontScale="90000"/>
          </a:bodyPr>
          <a:lstStyle/>
          <a:p>
            <a:r>
              <a:rPr lang="fr-FR" sz="2700" dirty="0"/>
              <a:t>Rentrée 2022- 2023 sur le campus de Palaiseau</a:t>
            </a:r>
            <a:br>
              <a:rPr lang="fr-FR" sz="1700" b="0" dirty="0">
                <a:solidFill>
                  <a:schemeClr val="tx1"/>
                </a:solidFill>
              </a:rPr>
            </a:br>
            <a:br>
              <a:rPr lang="fr-FR" sz="1700" b="0" dirty="0">
                <a:solidFill>
                  <a:schemeClr val="tx1"/>
                </a:solidFill>
              </a:rPr>
            </a:br>
            <a:r>
              <a:rPr lang="fr-FR" sz="1700" b="0" dirty="0">
                <a:solidFill>
                  <a:schemeClr val="tx1"/>
                </a:solidFill>
              </a:rPr>
              <a:t>Un contexte particulier où la DF se mobilise pour proposer, en appui de la Direction de campus, un </a:t>
            </a:r>
            <a:r>
              <a:rPr lang="fr-FR" sz="1700" dirty="0"/>
              <a:t>accompagnement et un support à la prise en main des équipements et des espaces d’enseignements</a:t>
            </a:r>
          </a:p>
        </p:txBody>
      </p:sp>
      <p:sp>
        <p:nvSpPr>
          <p:cNvPr id="3" name="Espace réservé du contenu 2">
            <a:extLst>
              <a:ext uri="{FF2B5EF4-FFF2-40B4-BE49-F238E27FC236}">
                <a16:creationId xmlns:a16="http://schemas.microsoft.com/office/drawing/2014/main" id="{D39E4522-CD7A-A446-AE6E-910812B2E026}"/>
              </a:ext>
            </a:extLst>
          </p:cNvPr>
          <p:cNvSpPr>
            <a:spLocks noGrp="1"/>
          </p:cNvSpPr>
          <p:nvPr>
            <p:ph idx="1"/>
          </p:nvPr>
        </p:nvSpPr>
        <p:spPr>
          <a:xfrm>
            <a:off x="77543" y="1376959"/>
            <a:ext cx="8139869" cy="3665220"/>
          </a:xfrm>
        </p:spPr>
        <p:txBody>
          <a:bodyPr>
            <a:normAutofit fontScale="70000" lnSpcReduction="20000"/>
          </a:bodyPr>
          <a:lstStyle/>
          <a:p>
            <a:pPr marL="0" indent="0" algn="ctr">
              <a:buNone/>
            </a:pPr>
            <a:r>
              <a:rPr lang="fr-FR" sz="1800" b="0" i="0" dirty="0">
                <a:solidFill>
                  <a:srgbClr val="000000"/>
                </a:solidFill>
                <a:effectLst/>
                <a:latin typeface="arial" panose="020B0604020202020204" pitchFamily="34" charset="0"/>
              </a:rPr>
              <a:t>Merci au groupe de la DF  : Constance, Bastien, Joël, Moussa, Benjamin, Samantha</a:t>
            </a:r>
          </a:p>
          <a:p>
            <a:pPr marL="0" indent="0" algn="l">
              <a:buNone/>
            </a:pPr>
            <a:endParaRPr lang="fr-FR" sz="1800" b="0" i="0" dirty="0">
              <a:solidFill>
                <a:srgbClr val="000000"/>
              </a:solidFill>
              <a:effectLst/>
              <a:latin typeface="arial" panose="020B0604020202020204" pitchFamily="34" charset="0"/>
            </a:endParaRPr>
          </a:p>
          <a:p>
            <a:pPr marL="0" indent="0" algn="l">
              <a:buNone/>
            </a:pPr>
            <a:r>
              <a:rPr lang="fr-FR" sz="1800" b="0" i="0" dirty="0">
                <a:solidFill>
                  <a:srgbClr val="000000"/>
                </a:solidFill>
                <a:effectLst/>
                <a:latin typeface="arial" panose="020B0604020202020204" pitchFamily="34" charset="0"/>
              </a:rPr>
              <a:t>Sur la période de </a:t>
            </a:r>
            <a:r>
              <a:rPr lang="fr-FR" sz="1800" b="1" i="0" dirty="0">
                <a:solidFill>
                  <a:srgbClr val="00B57B"/>
                </a:solidFill>
                <a:effectLst/>
                <a:latin typeface="arial" panose="020B0604020202020204" pitchFamily="34" charset="0"/>
              </a:rPr>
              <a:t>septembre à avril 2023</a:t>
            </a:r>
            <a:r>
              <a:rPr lang="fr-FR" sz="1800" b="0" i="0" dirty="0">
                <a:solidFill>
                  <a:srgbClr val="000000"/>
                </a:solidFill>
                <a:effectLst/>
                <a:latin typeface="arial" panose="020B0604020202020204" pitchFamily="34" charset="0"/>
              </a:rPr>
              <a:t> :</a:t>
            </a:r>
          </a:p>
          <a:p>
            <a:pPr algn="l"/>
            <a:r>
              <a:rPr lang="fr-FR" sz="1800" b="0" i="0" dirty="0">
                <a:solidFill>
                  <a:srgbClr val="000000"/>
                </a:solidFill>
                <a:effectLst/>
                <a:latin typeface="arial" panose="020B0604020202020204" pitchFamily="34" charset="0"/>
              </a:rPr>
              <a:t>Présentation </a:t>
            </a:r>
            <a:r>
              <a:rPr lang="fr-FR" sz="1800" b="1" i="0" dirty="0">
                <a:solidFill>
                  <a:srgbClr val="000000"/>
                </a:solidFill>
                <a:effectLst/>
                <a:latin typeface="arial" panose="020B0604020202020204" pitchFamily="34" charset="0"/>
              </a:rPr>
              <a:t>prise en main des amphithéâtres </a:t>
            </a:r>
            <a:r>
              <a:rPr lang="fr-FR" sz="1800" b="0" i="0" dirty="0">
                <a:solidFill>
                  <a:srgbClr val="000000"/>
                </a:solidFill>
                <a:effectLst/>
                <a:latin typeface="arial" panose="020B0604020202020204" pitchFamily="34" charset="0"/>
              </a:rPr>
              <a:t>: 15 sessions – 60 personnes. 74% d’enseignants / 26% d’ITA</a:t>
            </a:r>
          </a:p>
          <a:p>
            <a:pPr marL="0" indent="0" algn="l">
              <a:buNone/>
            </a:pPr>
            <a:endParaRPr lang="fr-FR" sz="1800" b="0" i="0" dirty="0">
              <a:solidFill>
                <a:srgbClr val="000000"/>
              </a:solidFill>
              <a:effectLst/>
              <a:latin typeface="arial" panose="020B0604020202020204" pitchFamily="34" charset="0"/>
            </a:endParaRPr>
          </a:p>
          <a:p>
            <a:r>
              <a:rPr lang="fr-FR" b="1" dirty="0">
                <a:solidFill>
                  <a:srgbClr val="000000"/>
                </a:solidFill>
                <a:latin typeface="arial" panose="020B0604020202020204" pitchFamily="34" charset="0"/>
              </a:rPr>
              <a:t>520 interventions multimédias </a:t>
            </a:r>
            <a:r>
              <a:rPr lang="fr-FR" dirty="0">
                <a:solidFill>
                  <a:srgbClr val="000000"/>
                </a:solidFill>
                <a:latin typeface="arial" panose="020B0604020202020204" pitchFamily="34" charset="0"/>
              </a:rPr>
              <a:t>dont :</a:t>
            </a:r>
          </a:p>
          <a:p>
            <a:pPr marL="0" indent="0">
              <a:buNone/>
            </a:pPr>
            <a:r>
              <a:rPr lang="fr-FR" sz="1800" dirty="0">
                <a:solidFill>
                  <a:schemeClr val="tx1"/>
                </a:solidFill>
              </a:rPr>
              <a:t>-   149 interventions planifiées par mail (</a:t>
            </a:r>
            <a:r>
              <a:rPr lang="fr-FR" sz="1800" dirty="0" err="1">
                <a:solidFill>
                  <a:schemeClr val="tx1"/>
                </a:solidFill>
              </a:rPr>
              <a:t>multimedia.palaiseau</a:t>
            </a:r>
            <a:r>
              <a:rPr lang="fr-FR" sz="1800" dirty="0">
                <a:solidFill>
                  <a:schemeClr val="tx1"/>
                </a:solidFill>
              </a:rPr>
              <a:t>)</a:t>
            </a:r>
          </a:p>
          <a:p>
            <a:pPr>
              <a:buFontTx/>
              <a:buChar char="-"/>
            </a:pPr>
            <a:r>
              <a:rPr lang="fr-FR" sz="1800" dirty="0">
                <a:solidFill>
                  <a:schemeClr val="tx1"/>
                </a:solidFill>
              </a:rPr>
              <a:t>371 interventions d'urgence (téléphone multimédia DF) </a:t>
            </a:r>
          </a:p>
          <a:p>
            <a:pPr>
              <a:buFontTx/>
              <a:buChar char="-"/>
            </a:pPr>
            <a:r>
              <a:rPr lang="fr-FR" sz="1800" dirty="0">
                <a:solidFill>
                  <a:schemeClr val="tx1"/>
                </a:solidFill>
              </a:rPr>
              <a:t>Ces interventions portent à 60% sur de l’assistance technique et à 40% sur le lancement de </a:t>
            </a:r>
            <a:r>
              <a:rPr lang="fr-FR" sz="1800" dirty="0" err="1">
                <a:solidFill>
                  <a:schemeClr val="tx1"/>
                </a:solidFill>
              </a:rPr>
              <a:t>visio</a:t>
            </a:r>
            <a:endParaRPr lang="fr-FR" sz="1800" dirty="0">
              <a:solidFill>
                <a:schemeClr val="tx1"/>
              </a:solidFill>
            </a:endParaRPr>
          </a:p>
          <a:p>
            <a:pPr marL="0" indent="0">
              <a:buNone/>
            </a:pPr>
            <a:endParaRPr lang="fr-FR" dirty="0"/>
          </a:p>
          <a:p>
            <a:r>
              <a:rPr lang="fr-FR" b="1" dirty="0">
                <a:solidFill>
                  <a:schemeClr val="tx1"/>
                </a:solidFill>
              </a:rPr>
              <a:t>Réalisation d’outils de prise en main des espaces </a:t>
            </a:r>
            <a:r>
              <a:rPr lang="fr-FR" dirty="0">
                <a:solidFill>
                  <a:schemeClr val="tx1"/>
                </a:solidFill>
              </a:rPr>
              <a:t>: </a:t>
            </a:r>
          </a:p>
          <a:p>
            <a:pPr>
              <a:buFontTx/>
              <a:buChar char="-"/>
            </a:pPr>
            <a:r>
              <a:rPr lang="fr-FR" dirty="0">
                <a:solidFill>
                  <a:schemeClr val="tx1"/>
                </a:solidFill>
                <a:hlinkClick r:id="rId2"/>
              </a:rPr>
              <a:t>tutos disponibles sur </a:t>
            </a:r>
            <a:r>
              <a:rPr lang="fr-FR" dirty="0" err="1">
                <a:solidFill>
                  <a:schemeClr val="tx1"/>
                </a:solidFill>
                <a:hlinkClick r:id="rId2"/>
              </a:rPr>
              <a:t>seafile</a:t>
            </a:r>
            <a:r>
              <a:rPr lang="fr-FR" dirty="0">
                <a:solidFill>
                  <a:schemeClr val="tx1"/>
                </a:solidFill>
              </a:rPr>
              <a:t>, </a:t>
            </a:r>
          </a:p>
          <a:p>
            <a:pPr>
              <a:buFontTx/>
              <a:buChar char="-"/>
            </a:pPr>
            <a:r>
              <a:rPr lang="fr-FR" u="sng" dirty="0">
                <a:solidFill>
                  <a:srgbClr val="0070C0"/>
                </a:solidFill>
                <a:hlinkClick r:id="rId3"/>
              </a:rPr>
              <a:t>v</a:t>
            </a:r>
            <a:r>
              <a:rPr lang="fr-FR" dirty="0">
                <a:solidFill>
                  <a:schemeClr val="tx1"/>
                </a:solidFill>
                <a:hlinkClick r:id="rId3"/>
              </a:rPr>
              <a:t>isite virtuelle du campus</a:t>
            </a:r>
            <a:r>
              <a:rPr lang="fr-FR" dirty="0">
                <a:solidFill>
                  <a:schemeClr val="tx1"/>
                </a:solidFill>
              </a:rPr>
              <a:t> (</a:t>
            </a:r>
            <a:r>
              <a:rPr lang="fr-FR" dirty="0" err="1">
                <a:solidFill>
                  <a:schemeClr val="tx1"/>
                </a:solidFill>
              </a:rPr>
              <a:t>uptale</a:t>
            </a:r>
            <a:r>
              <a:rPr lang="fr-FR" dirty="0">
                <a:solidFill>
                  <a:schemeClr val="tx1"/>
                </a:solidFill>
              </a:rPr>
              <a:t> – solution apprentissage immersif)</a:t>
            </a:r>
          </a:p>
          <a:p>
            <a:pPr marL="0" indent="0">
              <a:buNone/>
            </a:pPr>
            <a:endParaRPr lang="fr-FR" dirty="0">
              <a:solidFill>
                <a:schemeClr val="tx1"/>
              </a:solidFill>
            </a:endParaRPr>
          </a:p>
          <a:p>
            <a:pPr marL="0" indent="0">
              <a:buNone/>
            </a:pPr>
            <a:endParaRPr lang="fr-FR" dirty="0">
              <a:solidFill>
                <a:schemeClr val="tx1"/>
              </a:solidFill>
            </a:endParaRPr>
          </a:p>
          <a:p>
            <a:pPr marL="0" indent="0">
              <a:buNone/>
            </a:pPr>
            <a:endParaRPr lang="fr-FR" dirty="0">
              <a:solidFill>
                <a:schemeClr val="tx1"/>
              </a:solidFill>
            </a:endParaRPr>
          </a:p>
        </p:txBody>
      </p:sp>
    </p:spTree>
    <p:extLst>
      <p:ext uri="{BB962C8B-B14F-4D97-AF65-F5344CB8AC3E}">
        <p14:creationId xmlns:p14="http://schemas.microsoft.com/office/powerpoint/2010/main" val="149561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E495F36-1744-FF74-6592-3E5897AF054B}"/>
              </a:ext>
            </a:extLst>
          </p:cNvPr>
          <p:cNvSpPr txBox="1"/>
          <p:nvPr/>
        </p:nvSpPr>
        <p:spPr>
          <a:xfrm>
            <a:off x="231433" y="1139109"/>
            <a:ext cx="8448754" cy="3416320"/>
          </a:xfrm>
          <a:prstGeom prst="rect">
            <a:avLst/>
          </a:prstGeom>
          <a:noFill/>
        </p:spPr>
        <p:txBody>
          <a:bodyPr wrap="square" rtlCol="0">
            <a:spAutoFit/>
          </a:bodyPr>
          <a:lstStyle/>
          <a:p>
            <a:r>
              <a:rPr lang="fr-FR" dirty="0"/>
              <a:t>Assistance technique assurée par la direction de campus</a:t>
            </a:r>
          </a:p>
          <a:p>
            <a:endParaRPr lang="fr-FR" dirty="0"/>
          </a:p>
          <a:p>
            <a:r>
              <a:rPr lang="fr-FR" dirty="0"/>
              <a:t>Pour du support : </a:t>
            </a:r>
            <a:r>
              <a:rPr lang="fr-FR" dirty="0">
                <a:hlinkClick r:id="rId2"/>
              </a:rPr>
              <a:t>multimedia.palaiseau@agroparistech.fr</a:t>
            </a:r>
            <a:endParaRPr lang="fr-FR" dirty="0"/>
          </a:p>
          <a:p>
            <a:r>
              <a:rPr lang="fr-FR" dirty="0"/>
              <a:t>Par téléphone : les numéros sont indiqués sur des étiquettes dans les salles et amphis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3" name="ZoneTexte 2">
            <a:extLst>
              <a:ext uri="{FF2B5EF4-FFF2-40B4-BE49-F238E27FC236}">
                <a16:creationId xmlns:a16="http://schemas.microsoft.com/office/drawing/2014/main" id="{BA732CC3-B9A3-5A03-F381-67D0249E4B18}"/>
              </a:ext>
            </a:extLst>
          </p:cNvPr>
          <p:cNvSpPr txBox="1"/>
          <p:nvPr/>
        </p:nvSpPr>
        <p:spPr>
          <a:xfrm>
            <a:off x="181536" y="396919"/>
            <a:ext cx="6145306" cy="369332"/>
          </a:xfrm>
          <a:prstGeom prst="rect">
            <a:avLst/>
          </a:prstGeom>
          <a:noFill/>
        </p:spPr>
        <p:txBody>
          <a:bodyPr wrap="square">
            <a:spAutoFit/>
          </a:bodyPr>
          <a:lstStyle/>
          <a:p>
            <a:r>
              <a:rPr lang="fr-FR" b="1" dirty="0">
                <a:solidFill>
                  <a:srgbClr val="00B57B"/>
                </a:solidFill>
                <a:latin typeface="Arial" panose="020B0604020202020204" pitchFamily="34" charset="0"/>
                <a:ea typeface="+mj-ea"/>
                <a:cs typeface="Arial" panose="020B0604020202020204" pitchFamily="34" charset="0"/>
              </a:rPr>
              <a:t>Perspectives pour la suite : </a:t>
            </a:r>
          </a:p>
        </p:txBody>
      </p:sp>
      <p:pic>
        <p:nvPicPr>
          <p:cNvPr id="6" name="Image 5" descr="Une image contenant texte, capture d’écran, Police&#10;&#10;Description générée automatiquement">
            <a:extLst>
              <a:ext uri="{FF2B5EF4-FFF2-40B4-BE49-F238E27FC236}">
                <a16:creationId xmlns:a16="http://schemas.microsoft.com/office/drawing/2014/main" id="{2EB37BDB-35A7-0627-E2AD-297620608213}"/>
              </a:ext>
            </a:extLst>
          </p:cNvPr>
          <p:cNvPicPr>
            <a:picLocks noChangeAspect="1"/>
          </p:cNvPicPr>
          <p:nvPr/>
        </p:nvPicPr>
        <p:blipFill>
          <a:blip r:embed="rId3"/>
          <a:stretch>
            <a:fillRect/>
          </a:stretch>
        </p:blipFill>
        <p:spPr>
          <a:xfrm>
            <a:off x="2788826" y="2571750"/>
            <a:ext cx="2450242" cy="1432114"/>
          </a:xfrm>
          <a:prstGeom prst="rect">
            <a:avLst/>
          </a:prstGeom>
        </p:spPr>
      </p:pic>
    </p:spTree>
    <p:extLst>
      <p:ext uri="{BB962C8B-B14F-4D97-AF65-F5344CB8AC3E}">
        <p14:creationId xmlns:p14="http://schemas.microsoft.com/office/powerpoint/2010/main" val="161516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98D2-B2A6-AA42-9F84-3B0235C6EA73}"/>
              </a:ext>
            </a:extLst>
          </p:cNvPr>
          <p:cNvSpPr>
            <a:spLocks noGrp="1"/>
          </p:cNvSpPr>
          <p:nvPr>
            <p:ph type="title"/>
          </p:nvPr>
        </p:nvSpPr>
        <p:spPr>
          <a:xfrm>
            <a:off x="312616" y="69972"/>
            <a:ext cx="8153999" cy="705600"/>
          </a:xfrm>
        </p:spPr>
        <p:txBody>
          <a:bodyPr>
            <a:normAutofit/>
          </a:bodyPr>
          <a:lstStyle/>
          <a:p>
            <a:r>
              <a:rPr lang="fr-FR" sz="2800" dirty="0"/>
              <a:t>Accompagnement des enseignants</a:t>
            </a:r>
          </a:p>
        </p:txBody>
      </p:sp>
      <p:sp>
        <p:nvSpPr>
          <p:cNvPr id="3" name="Espace réservé du contenu 2">
            <a:extLst>
              <a:ext uri="{FF2B5EF4-FFF2-40B4-BE49-F238E27FC236}">
                <a16:creationId xmlns:a16="http://schemas.microsoft.com/office/drawing/2014/main" id="{D39E4522-CD7A-A446-AE6E-910812B2E026}"/>
              </a:ext>
            </a:extLst>
          </p:cNvPr>
          <p:cNvSpPr>
            <a:spLocks noGrp="1"/>
          </p:cNvSpPr>
          <p:nvPr>
            <p:ph idx="1"/>
          </p:nvPr>
        </p:nvSpPr>
        <p:spPr>
          <a:xfrm>
            <a:off x="312616" y="1098738"/>
            <a:ext cx="8229600" cy="3678671"/>
          </a:xfrm>
        </p:spPr>
        <p:txBody>
          <a:bodyPr>
            <a:normAutofit fontScale="70000" lnSpcReduction="20000"/>
          </a:bodyPr>
          <a:lstStyle/>
          <a:p>
            <a:pPr marL="0" indent="0" algn="just">
              <a:buNone/>
            </a:pPr>
            <a:r>
              <a:rPr lang="fr-FR" dirty="0">
                <a:solidFill>
                  <a:schemeClr val="tx1"/>
                </a:solidFill>
              </a:rPr>
              <a:t>La direction de la formation propose une aide et un </a:t>
            </a:r>
            <a:r>
              <a:rPr lang="fr-FR" dirty="0">
                <a:solidFill>
                  <a:srgbClr val="00B57B"/>
                </a:solidFill>
              </a:rPr>
              <a:t>accompagnement pédagogique </a:t>
            </a:r>
            <a:r>
              <a:rPr lang="fr-FR" dirty="0">
                <a:solidFill>
                  <a:schemeClr val="tx1"/>
                </a:solidFill>
              </a:rPr>
              <a:t>des enseignants</a:t>
            </a:r>
          </a:p>
          <a:p>
            <a:pPr marL="0" indent="0" algn="just">
              <a:buNone/>
            </a:pPr>
            <a:endParaRPr lang="fr-FR" sz="1300" dirty="0">
              <a:solidFill>
                <a:schemeClr val="tx1"/>
              </a:solidFill>
            </a:endParaRPr>
          </a:p>
          <a:p>
            <a:pPr algn="just"/>
            <a:r>
              <a:rPr lang="fr-FR" dirty="0">
                <a:solidFill>
                  <a:srgbClr val="000000"/>
                </a:solidFill>
                <a:latin typeface="arial" panose="020B0604020202020204" pitchFamily="34" charset="0"/>
              </a:rPr>
              <a:t>Il est </a:t>
            </a:r>
            <a:r>
              <a:rPr lang="fr-FR" sz="1800" i="0" dirty="0">
                <a:solidFill>
                  <a:schemeClr val="tx1"/>
                </a:solidFill>
                <a:effectLst/>
                <a:latin typeface="arial" panose="020B0604020202020204" pitchFamily="34" charset="0"/>
              </a:rPr>
              <a:t>assuré par une équipe support composée de B</a:t>
            </a:r>
            <a:r>
              <a:rPr lang="fr-FR" dirty="0">
                <a:solidFill>
                  <a:srgbClr val="000000"/>
                </a:solidFill>
                <a:latin typeface="arial" panose="020B0604020202020204" pitchFamily="34" charset="0"/>
              </a:rPr>
              <a:t>astien, Benjamin, Constance, Frédéric, </a:t>
            </a:r>
            <a:r>
              <a:rPr lang="fr-FR" sz="1800" b="0" i="0" dirty="0">
                <a:solidFill>
                  <a:srgbClr val="000000"/>
                </a:solidFill>
                <a:effectLst/>
                <a:latin typeface="arial" panose="020B0604020202020204" pitchFamily="34" charset="0"/>
              </a:rPr>
              <a:t>Joël, Moussa et Samantha</a:t>
            </a:r>
          </a:p>
          <a:p>
            <a:pPr algn="just"/>
            <a:r>
              <a:rPr lang="fr-FR" dirty="0">
                <a:solidFill>
                  <a:srgbClr val="000000"/>
                </a:solidFill>
                <a:latin typeface="arial" panose="020B0604020202020204" pitchFamily="34" charset="0"/>
              </a:rPr>
              <a:t>L’accompagnement proposé porte sur :</a:t>
            </a:r>
          </a:p>
          <a:p>
            <a:pPr marL="0" indent="0" algn="just">
              <a:buNone/>
            </a:pPr>
            <a:r>
              <a:rPr lang="fr-FR" dirty="0">
                <a:solidFill>
                  <a:srgbClr val="000000"/>
                </a:solidFill>
                <a:latin typeface="arial" panose="020B0604020202020204" pitchFamily="34" charset="0"/>
              </a:rPr>
              <a:t>-    Le support sur les aspects matériels pour l’enseignement </a:t>
            </a:r>
          </a:p>
          <a:p>
            <a:pPr algn="just">
              <a:buFontTx/>
              <a:buChar char="-"/>
            </a:pPr>
            <a:r>
              <a:rPr lang="fr-FR" sz="1800" b="0" i="0" dirty="0">
                <a:solidFill>
                  <a:srgbClr val="000000"/>
                </a:solidFill>
                <a:effectLst/>
                <a:latin typeface="arial" panose="020B0604020202020204" pitchFamily="34" charset="0"/>
              </a:rPr>
              <a:t>du support sur les outils pédagogiques (</a:t>
            </a:r>
            <a:r>
              <a:rPr lang="fr-FR" sz="1800" b="0" i="0" dirty="0" err="1">
                <a:solidFill>
                  <a:srgbClr val="000000"/>
                </a:solidFill>
                <a:effectLst/>
                <a:latin typeface="arial" panose="020B0604020202020204" pitchFamily="34" charset="0"/>
              </a:rPr>
              <a:t>eCampus</a:t>
            </a:r>
            <a:r>
              <a:rPr lang="fr-FR" sz="1800" b="0" i="0" dirty="0">
                <a:solidFill>
                  <a:srgbClr val="000000"/>
                </a:solidFill>
                <a:effectLst/>
                <a:latin typeface="arial" panose="020B0604020202020204" pitchFamily="34" charset="0"/>
              </a:rPr>
              <a:t>, synapses, Teams…)</a:t>
            </a:r>
          </a:p>
          <a:p>
            <a:pPr algn="just">
              <a:buFontTx/>
              <a:buChar char="-"/>
            </a:pPr>
            <a:r>
              <a:rPr lang="fr-FR" dirty="0">
                <a:solidFill>
                  <a:srgbClr val="000000"/>
                </a:solidFill>
                <a:latin typeface="arial" panose="020B0604020202020204" pitchFamily="34" charset="0"/>
              </a:rPr>
              <a:t>des informations et conseils en ingénierie pédagogique (accompagnement vers des nouvelles        pratiques, scénarisation de cours, modalités d’évaluation …)</a:t>
            </a:r>
          </a:p>
          <a:p>
            <a:pPr algn="just">
              <a:buFontTx/>
              <a:buChar char="-"/>
            </a:pPr>
            <a:r>
              <a:rPr lang="fr-FR" dirty="0">
                <a:solidFill>
                  <a:srgbClr val="000000"/>
                </a:solidFill>
                <a:latin typeface="arial" panose="020B0604020202020204" pitchFamily="34" charset="0"/>
              </a:rPr>
              <a:t>la</a:t>
            </a:r>
            <a:r>
              <a:rPr lang="fr-FR" sz="1800" b="0" i="0" dirty="0">
                <a:solidFill>
                  <a:srgbClr val="000000"/>
                </a:solidFill>
                <a:effectLst/>
                <a:latin typeface="arial" panose="020B0604020202020204" pitchFamily="34" charset="0"/>
              </a:rPr>
              <a:t> production de vidéos à vocation pédagogique</a:t>
            </a:r>
          </a:p>
          <a:p>
            <a:pPr marL="0" indent="0" algn="just">
              <a:buNone/>
            </a:pPr>
            <a:endParaRPr lang="fr-FR" sz="1800" b="0" i="0" dirty="0">
              <a:solidFill>
                <a:srgbClr val="000000"/>
              </a:solidFill>
              <a:effectLst/>
              <a:latin typeface="arial" panose="020B0604020202020204" pitchFamily="34" charset="0"/>
            </a:endParaRPr>
          </a:p>
          <a:p>
            <a:pPr algn="just"/>
            <a:r>
              <a:rPr lang="fr-FR" dirty="0">
                <a:solidFill>
                  <a:schemeClr val="tx1"/>
                </a:solidFill>
                <a:latin typeface="arial" panose="020B0604020202020204" pitchFamily="34" charset="0"/>
              </a:rPr>
              <a:t>P</a:t>
            </a:r>
            <a:r>
              <a:rPr lang="fr-FR" dirty="0">
                <a:solidFill>
                  <a:srgbClr val="000000"/>
                </a:solidFill>
                <a:latin typeface="arial" panose="020B0604020202020204" pitchFamily="34" charset="0"/>
              </a:rPr>
              <a:t>our  les contacter :  </a:t>
            </a:r>
            <a:r>
              <a:rPr lang="fr-FR" dirty="0">
                <a:solidFill>
                  <a:schemeClr val="accent1"/>
                </a:solidFill>
                <a:latin typeface="arial" panose="020B0604020202020204" pitchFamily="34" charset="0"/>
                <a:hlinkClick r:id="rId2"/>
              </a:rPr>
              <a:t>accompagnement.pedago@agroparistech.fr</a:t>
            </a:r>
            <a:r>
              <a:rPr lang="fr-FR" dirty="0">
                <a:solidFill>
                  <a:schemeClr val="accent1"/>
                </a:solidFill>
                <a:latin typeface="arial" panose="020B0604020202020204" pitchFamily="34" charset="0"/>
              </a:rPr>
              <a:t> </a:t>
            </a:r>
          </a:p>
          <a:p>
            <a:pPr marL="0" indent="0" algn="just">
              <a:buNone/>
            </a:pPr>
            <a:endParaRPr lang="fr-FR" dirty="0">
              <a:latin typeface="arial" panose="020B0604020202020204" pitchFamily="34" charset="0"/>
            </a:endParaRPr>
          </a:p>
          <a:p>
            <a:pPr marL="0" indent="0" algn="just">
              <a:buNone/>
            </a:pPr>
            <a:r>
              <a:rPr lang="fr-FR" dirty="0">
                <a:solidFill>
                  <a:schemeClr val="tx1"/>
                </a:solidFill>
                <a:latin typeface="arial" panose="020B0604020202020204" pitchFamily="34" charset="0"/>
              </a:rPr>
              <a:t>Pour rappel : dans les départements, des ingénieurs pédagogiques et des enseignants-chercheurs s’occupent d’accompagnement et de soutien à la pédagogie. </a:t>
            </a:r>
          </a:p>
          <a:p>
            <a:pPr marL="0" indent="0" algn="just">
              <a:buNone/>
            </a:pPr>
            <a:endParaRPr lang="fr-FR" dirty="0">
              <a:solidFill>
                <a:schemeClr val="tx1"/>
              </a:solidFill>
              <a:latin typeface="arial" panose="020B0604020202020204" pitchFamily="34" charset="0"/>
            </a:endParaRPr>
          </a:p>
          <a:p>
            <a:pPr algn="just"/>
            <a:endParaRPr lang="fr-FR" dirty="0">
              <a:solidFill>
                <a:srgbClr val="000000"/>
              </a:solidFill>
              <a:latin typeface="arial" panose="020B0604020202020204" pitchFamily="34" charset="0"/>
            </a:endParaRPr>
          </a:p>
          <a:p>
            <a:pPr marL="0" indent="0" algn="just">
              <a:buNone/>
            </a:pPr>
            <a:endParaRPr lang="fr-FR" dirty="0">
              <a:solidFill>
                <a:srgbClr val="000000"/>
              </a:solidFill>
              <a:latin typeface="arial" panose="020B0604020202020204" pitchFamily="34" charset="0"/>
            </a:endParaRPr>
          </a:p>
          <a:p>
            <a:pPr marL="0" indent="0" algn="l">
              <a:buNone/>
            </a:pPr>
            <a:endParaRPr lang="fr-FR" sz="1800" b="0" i="0" dirty="0">
              <a:solidFill>
                <a:schemeClr val="accent1"/>
              </a:solidFill>
              <a:effectLst/>
              <a:latin typeface="arial" panose="020B0604020202020204" pitchFamily="34" charset="0"/>
            </a:endParaRPr>
          </a:p>
        </p:txBody>
      </p:sp>
    </p:spTree>
    <p:extLst>
      <p:ext uri="{BB962C8B-B14F-4D97-AF65-F5344CB8AC3E}">
        <p14:creationId xmlns:p14="http://schemas.microsoft.com/office/powerpoint/2010/main" val="374501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03E0340-0FA1-FB22-EF66-38BA637F37D1}"/>
              </a:ext>
            </a:extLst>
          </p:cNvPr>
          <p:cNvSpPr txBox="1">
            <a:spLocks/>
          </p:cNvSpPr>
          <p:nvPr/>
        </p:nvSpPr>
        <p:spPr>
          <a:xfrm>
            <a:off x="598559" y="349345"/>
            <a:ext cx="8153999" cy="705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B57B"/>
                </a:solidFill>
                <a:latin typeface="Arial" panose="020B0604020202020204" pitchFamily="34" charset="0"/>
                <a:ea typeface="+mj-ea"/>
                <a:cs typeface="Arial" panose="020B0604020202020204" pitchFamily="34" charset="0"/>
              </a:defRPr>
            </a:lvl1pPr>
          </a:lstStyle>
          <a:p>
            <a:r>
              <a:rPr lang="fr-FR" dirty="0"/>
              <a:t>1. Support sur les aspects matériels </a:t>
            </a:r>
          </a:p>
        </p:txBody>
      </p:sp>
      <p:sp>
        <p:nvSpPr>
          <p:cNvPr id="5" name="Espace réservé du contenu 2">
            <a:extLst>
              <a:ext uri="{FF2B5EF4-FFF2-40B4-BE49-F238E27FC236}">
                <a16:creationId xmlns:a16="http://schemas.microsoft.com/office/drawing/2014/main" id="{DEF020B1-7F9E-432D-2FBA-BD99DD6D0D04}"/>
              </a:ext>
            </a:extLst>
          </p:cNvPr>
          <p:cNvSpPr txBox="1">
            <a:spLocks/>
          </p:cNvSpPr>
          <p:nvPr/>
        </p:nvSpPr>
        <p:spPr>
          <a:xfrm>
            <a:off x="546780" y="1400654"/>
            <a:ext cx="8050440" cy="29117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55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50" kern="1200">
                <a:solidFill>
                  <a:srgbClr val="0055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rgbClr val="0055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55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55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dirty="0">
                <a:solidFill>
                  <a:srgbClr val="000000"/>
                </a:solidFill>
                <a:latin typeface="arial" panose="020B0604020202020204" pitchFamily="34" charset="0"/>
              </a:rPr>
              <a:t>Feutres dans les salles / gestion des cloisons / gestions des incidents / mise à disposition de fournitures (Post-it, paperboard…) </a:t>
            </a:r>
          </a:p>
          <a:p>
            <a:pPr marL="0" indent="0">
              <a:buFont typeface="Arial" panose="020B0604020202020204" pitchFamily="34" charset="0"/>
              <a:buNone/>
            </a:pPr>
            <a:endParaRPr lang="fr-FR" dirty="0">
              <a:solidFill>
                <a:srgbClr val="000000"/>
              </a:solidFill>
              <a:latin typeface="arial" panose="020B0604020202020204" pitchFamily="34" charset="0"/>
            </a:endParaRPr>
          </a:p>
          <a:p>
            <a:pPr marL="0" indent="0">
              <a:buFont typeface="Arial" panose="020B0604020202020204" pitchFamily="34" charset="0"/>
              <a:buNone/>
            </a:pPr>
            <a:endParaRPr lang="fr-FR" dirty="0">
              <a:solidFill>
                <a:srgbClr val="000000"/>
              </a:solidFill>
              <a:latin typeface="arial" panose="020B0604020202020204" pitchFamily="34" charset="0"/>
            </a:endParaRPr>
          </a:p>
          <a:p>
            <a:pPr marL="0" indent="0">
              <a:buFont typeface="Arial" panose="020B0604020202020204" pitchFamily="34" charset="0"/>
              <a:buNone/>
            </a:pPr>
            <a:r>
              <a:rPr lang="fr-FR" dirty="0">
                <a:solidFill>
                  <a:srgbClr val="000000"/>
                </a:solidFill>
                <a:latin typeface="arial" panose="020B0604020202020204" pitchFamily="34" charset="0"/>
              </a:rPr>
              <a:t>Contacter Moussa MAHDI </a:t>
            </a:r>
            <a:r>
              <a:rPr lang="fr-FR" dirty="0">
                <a:solidFill>
                  <a:srgbClr val="000000"/>
                </a:solidFill>
                <a:latin typeface="arial" panose="020B0604020202020204" pitchFamily="34" charset="0"/>
                <a:hlinkClick r:id="rId2"/>
              </a:rPr>
              <a:t>moussa.mahdi@agroparistech.fr</a:t>
            </a:r>
            <a:r>
              <a:rPr lang="fr-FR" dirty="0">
                <a:solidFill>
                  <a:srgbClr val="000000"/>
                </a:solidFill>
                <a:latin typeface="arial" panose="020B0604020202020204" pitchFamily="34" charset="0"/>
              </a:rPr>
              <a:t>  / 06.27.77.06.36</a:t>
            </a:r>
          </a:p>
          <a:p>
            <a:pPr marL="0" indent="0">
              <a:buFont typeface="Arial" panose="020B0604020202020204" pitchFamily="34" charset="0"/>
              <a:buNone/>
            </a:pPr>
            <a:r>
              <a:rPr lang="fr-FR" dirty="0">
                <a:solidFill>
                  <a:srgbClr val="000000"/>
                </a:solidFill>
                <a:latin typeface="arial" panose="020B0604020202020204" pitchFamily="34" charset="0"/>
              </a:rPr>
              <a:t>N° du service logistique-multimédia de la DF : 06.59.48.80.43</a:t>
            </a:r>
            <a:endParaRPr lang="fr-FR" dirty="0">
              <a:solidFill>
                <a:schemeClr val="tx1"/>
              </a:solidFill>
            </a:endParaRPr>
          </a:p>
        </p:txBody>
      </p:sp>
      <p:pic>
        <p:nvPicPr>
          <p:cNvPr id="2" name="Image 1">
            <a:extLst>
              <a:ext uri="{FF2B5EF4-FFF2-40B4-BE49-F238E27FC236}">
                <a16:creationId xmlns:a16="http://schemas.microsoft.com/office/drawing/2014/main" id="{BA6FB395-4159-CA69-5E45-FD7386929E2F}"/>
              </a:ext>
            </a:extLst>
          </p:cNvPr>
          <p:cNvPicPr>
            <a:picLocks noChangeAspect="1"/>
          </p:cNvPicPr>
          <p:nvPr/>
        </p:nvPicPr>
        <p:blipFill>
          <a:blip r:embed="rId3"/>
          <a:stretch>
            <a:fillRect/>
          </a:stretch>
        </p:blipFill>
        <p:spPr>
          <a:xfrm>
            <a:off x="167815" y="1140442"/>
            <a:ext cx="861488" cy="861488"/>
          </a:xfrm>
          <a:prstGeom prst="rect">
            <a:avLst/>
          </a:prstGeom>
        </p:spPr>
      </p:pic>
    </p:spTree>
    <p:extLst>
      <p:ext uri="{BB962C8B-B14F-4D97-AF65-F5344CB8AC3E}">
        <p14:creationId xmlns:p14="http://schemas.microsoft.com/office/powerpoint/2010/main" val="89000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AD3868D7-BCC9-3D08-8F10-24ED703E89CE}"/>
              </a:ext>
            </a:extLst>
          </p:cNvPr>
          <p:cNvSpPr txBox="1">
            <a:spLocks/>
          </p:cNvSpPr>
          <p:nvPr/>
        </p:nvSpPr>
        <p:spPr>
          <a:xfrm>
            <a:off x="660004" y="656064"/>
            <a:ext cx="8153999" cy="705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B57B"/>
                </a:solidFill>
                <a:latin typeface="Arial" panose="020B0604020202020204" pitchFamily="34" charset="0"/>
                <a:ea typeface="+mj-ea"/>
                <a:cs typeface="Arial" panose="020B0604020202020204" pitchFamily="34" charset="0"/>
              </a:defRPr>
            </a:lvl1pPr>
          </a:lstStyle>
          <a:p>
            <a:r>
              <a:rPr lang="fr-FR" sz="1800" dirty="0">
                <a:solidFill>
                  <a:srgbClr val="005556"/>
                </a:solidFill>
              </a:rPr>
              <a:t>Synapses</a:t>
            </a:r>
          </a:p>
        </p:txBody>
      </p:sp>
      <p:sp>
        <p:nvSpPr>
          <p:cNvPr id="11" name="Espace réservé du contenu 2">
            <a:extLst>
              <a:ext uri="{FF2B5EF4-FFF2-40B4-BE49-F238E27FC236}">
                <a16:creationId xmlns:a16="http://schemas.microsoft.com/office/drawing/2014/main" id="{0E947F54-72C4-8DDD-9E8F-1DE99575A2DB}"/>
              </a:ext>
            </a:extLst>
          </p:cNvPr>
          <p:cNvSpPr txBox="1">
            <a:spLocks/>
          </p:cNvSpPr>
          <p:nvPr/>
        </p:nvSpPr>
        <p:spPr>
          <a:xfrm>
            <a:off x="181701" y="2290097"/>
            <a:ext cx="5132819" cy="2176567"/>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55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50" kern="1200">
                <a:solidFill>
                  <a:srgbClr val="0055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rgbClr val="0055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55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55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solidFill>
                  <a:srgbClr val="000000"/>
                </a:solidFill>
                <a:latin typeface="arial" panose="020B0604020202020204" pitchFamily="34" charset="0"/>
              </a:rPr>
              <a:t>Support par les gestionnaires de scolarité :</a:t>
            </a:r>
          </a:p>
          <a:p>
            <a:pPr marL="0" indent="0">
              <a:buFont typeface="Arial" panose="020B0604020202020204" pitchFamily="34" charset="0"/>
              <a:buNone/>
            </a:pPr>
            <a:r>
              <a:rPr lang="fr-FR" dirty="0">
                <a:solidFill>
                  <a:srgbClr val="000000"/>
                </a:solidFill>
                <a:latin typeface="arial" panose="020B0604020202020204" pitchFamily="34" charset="0"/>
              </a:rPr>
              <a:t> </a:t>
            </a:r>
            <a:r>
              <a:rPr lang="fr-FR" dirty="0">
                <a:solidFill>
                  <a:srgbClr val="000000"/>
                </a:solidFill>
                <a:latin typeface="arial" panose="020B0604020202020204" pitchFamily="34" charset="0"/>
                <a:hlinkClick r:id="rId2"/>
              </a:rPr>
              <a:t>synapses-utils@agroparistech.fr</a:t>
            </a:r>
            <a:endParaRPr lang="fr-FR" dirty="0">
              <a:solidFill>
                <a:srgbClr val="000000"/>
              </a:solidFill>
              <a:latin typeface="arial" panose="020B0604020202020204" pitchFamily="34" charset="0"/>
            </a:endParaRPr>
          </a:p>
          <a:p>
            <a:pPr marL="0" indent="0">
              <a:buFont typeface="Arial" panose="020B0604020202020204" pitchFamily="34" charset="0"/>
              <a:buNone/>
            </a:pPr>
            <a:r>
              <a:rPr lang="fr-FR" dirty="0">
                <a:solidFill>
                  <a:srgbClr val="000000"/>
                </a:solidFill>
                <a:latin typeface="arial" panose="020B0604020202020204" pitchFamily="34" charset="0"/>
              </a:rPr>
              <a:t>De l’aide en ligne pour les enseignants est disponible dans synapses</a:t>
            </a:r>
          </a:p>
          <a:p>
            <a:pPr marL="0" indent="0">
              <a:buFont typeface="Arial" panose="020B0604020202020204" pitchFamily="34" charset="0"/>
              <a:buNone/>
            </a:pPr>
            <a:endParaRPr lang="fr-FR" dirty="0">
              <a:solidFill>
                <a:srgbClr val="000000"/>
              </a:solidFill>
              <a:latin typeface="arial" panose="020B0604020202020204" pitchFamily="34" charset="0"/>
            </a:endParaRPr>
          </a:p>
          <a:p>
            <a:pPr marL="0" indent="0">
              <a:buFont typeface="Arial" panose="020B0604020202020204" pitchFamily="34" charset="0"/>
              <a:buNone/>
            </a:pPr>
            <a:endParaRPr lang="fr-FR" dirty="0">
              <a:solidFill>
                <a:srgbClr val="000000"/>
              </a:solidFill>
              <a:latin typeface="arial" panose="020B0604020202020204" pitchFamily="34" charset="0"/>
            </a:endParaRPr>
          </a:p>
          <a:p>
            <a:pPr marL="0" indent="0">
              <a:buFont typeface="Arial" panose="020B0604020202020204" pitchFamily="34" charset="0"/>
              <a:buNone/>
            </a:pPr>
            <a:r>
              <a:rPr lang="fr-FR" dirty="0">
                <a:solidFill>
                  <a:srgbClr val="000000"/>
                </a:solidFill>
                <a:latin typeface="arial" panose="020B0604020202020204" pitchFamily="34" charset="0"/>
              </a:rPr>
              <a:t>et  dans l’intranet : </a:t>
            </a:r>
            <a:r>
              <a:rPr lang="fr-FR" dirty="0">
                <a:solidFill>
                  <a:srgbClr val="000000"/>
                </a:solidFill>
                <a:latin typeface="arial" panose="020B0604020202020204" pitchFamily="34" charset="0"/>
                <a:hlinkClick r:id="rId3"/>
              </a:rPr>
              <a:t>https://intra.agroparistech.fr/spip.php?rubrique1515</a:t>
            </a:r>
            <a:endParaRPr lang="fr-FR" dirty="0">
              <a:solidFill>
                <a:srgbClr val="000000"/>
              </a:solidFill>
              <a:latin typeface="arial" panose="020B0604020202020204" pitchFamily="34" charset="0"/>
            </a:endParaRPr>
          </a:p>
          <a:p>
            <a:pPr marL="0" indent="0">
              <a:buFont typeface="Arial" panose="020B0604020202020204" pitchFamily="34" charset="0"/>
              <a:buNone/>
            </a:pPr>
            <a:endParaRPr lang="fr-FR" dirty="0">
              <a:solidFill>
                <a:schemeClr val="tx1"/>
              </a:solidFill>
            </a:endParaRPr>
          </a:p>
        </p:txBody>
      </p:sp>
      <p:pic>
        <p:nvPicPr>
          <p:cNvPr id="13" name="Image 12">
            <a:extLst>
              <a:ext uri="{FF2B5EF4-FFF2-40B4-BE49-F238E27FC236}">
                <a16:creationId xmlns:a16="http://schemas.microsoft.com/office/drawing/2014/main" id="{828F3D38-E0BE-2E03-9362-BE272ACD8B91}"/>
              </a:ext>
            </a:extLst>
          </p:cNvPr>
          <p:cNvPicPr>
            <a:picLocks noChangeAspect="1"/>
          </p:cNvPicPr>
          <p:nvPr/>
        </p:nvPicPr>
        <p:blipFill>
          <a:blip r:embed="rId4"/>
          <a:stretch>
            <a:fillRect/>
          </a:stretch>
        </p:blipFill>
        <p:spPr>
          <a:xfrm>
            <a:off x="5305527" y="1605201"/>
            <a:ext cx="3507543" cy="1972582"/>
          </a:xfrm>
          <a:prstGeom prst="rect">
            <a:avLst/>
          </a:prstGeom>
        </p:spPr>
      </p:pic>
      <p:cxnSp>
        <p:nvCxnSpPr>
          <p:cNvPr id="3" name="Connecteur droit avec flèche 2">
            <a:extLst>
              <a:ext uri="{FF2B5EF4-FFF2-40B4-BE49-F238E27FC236}">
                <a16:creationId xmlns:a16="http://schemas.microsoft.com/office/drawing/2014/main" id="{AE6D73BE-A7FC-4063-283C-C49ED7D22B01}"/>
              </a:ext>
            </a:extLst>
          </p:cNvPr>
          <p:cNvCxnSpPr>
            <a:cxnSpLocks/>
          </p:cNvCxnSpPr>
          <p:nvPr/>
        </p:nvCxnSpPr>
        <p:spPr>
          <a:xfrm>
            <a:off x="4735115" y="2591492"/>
            <a:ext cx="682153" cy="15016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Titre 1">
            <a:extLst>
              <a:ext uri="{FF2B5EF4-FFF2-40B4-BE49-F238E27FC236}">
                <a16:creationId xmlns:a16="http://schemas.microsoft.com/office/drawing/2014/main" id="{FF190863-8377-3073-D86F-EF625650B899}"/>
              </a:ext>
            </a:extLst>
          </p:cNvPr>
          <p:cNvSpPr txBox="1">
            <a:spLocks/>
          </p:cNvSpPr>
          <p:nvPr/>
        </p:nvSpPr>
        <p:spPr>
          <a:xfrm>
            <a:off x="-352502" y="36219"/>
            <a:ext cx="9051272" cy="705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B57B"/>
                </a:solidFill>
                <a:latin typeface="Arial" panose="020B0604020202020204" pitchFamily="34" charset="0"/>
                <a:ea typeface="+mj-ea"/>
                <a:cs typeface="Arial" panose="020B0604020202020204" pitchFamily="34" charset="0"/>
              </a:defRPr>
            </a:lvl1pPr>
          </a:lstStyle>
          <a:p>
            <a:r>
              <a:rPr lang="fr-FR" dirty="0"/>
              <a:t>     </a:t>
            </a:r>
            <a:r>
              <a:rPr lang="fr-FR" sz="2000" dirty="0"/>
              <a:t>2. Support sur les outils numériques</a:t>
            </a:r>
          </a:p>
        </p:txBody>
      </p:sp>
    </p:spTree>
    <p:extLst>
      <p:ext uri="{BB962C8B-B14F-4D97-AF65-F5344CB8AC3E}">
        <p14:creationId xmlns:p14="http://schemas.microsoft.com/office/powerpoint/2010/main" val="4143344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98D2-B2A6-AA42-9F84-3B0235C6EA73}"/>
              </a:ext>
            </a:extLst>
          </p:cNvPr>
          <p:cNvSpPr>
            <a:spLocks noGrp="1"/>
          </p:cNvSpPr>
          <p:nvPr>
            <p:ph type="title"/>
          </p:nvPr>
        </p:nvSpPr>
        <p:spPr>
          <a:xfrm>
            <a:off x="190061" y="311135"/>
            <a:ext cx="8153999" cy="705600"/>
          </a:xfrm>
        </p:spPr>
        <p:txBody>
          <a:bodyPr>
            <a:normAutofit/>
          </a:bodyPr>
          <a:lstStyle/>
          <a:p>
            <a:r>
              <a:rPr lang="fr-FR" sz="1800" dirty="0" err="1">
                <a:solidFill>
                  <a:srgbClr val="005556"/>
                </a:solidFill>
              </a:rPr>
              <a:t>eCampus</a:t>
            </a:r>
            <a:endParaRPr lang="fr-FR" sz="1800" dirty="0">
              <a:solidFill>
                <a:srgbClr val="005556"/>
              </a:solidFill>
            </a:endParaRPr>
          </a:p>
        </p:txBody>
      </p:sp>
      <p:sp>
        <p:nvSpPr>
          <p:cNvPr id="3" name="Espace réservé du contenu 2">
            <a:extLst>
              <a:ext uri="{FF2B5EF4-FFF2-40B4-BE49-F238E27FC236}">
                <a16:creationId xmlns:a16="http://schemas.microsoft.com/office/drawing/2014/main" id="{D39E4522-CD7A-A446-AE6E-910812B2E026}"/>
              </a:ext>
            </a:extLst>
          </p:cNvPr>
          <p:cNvSpPr>
            <a:spLocks noGrp="1"/>
          </p:cNvSpPr>
          <p:nvPr>
            <p:ph idx="1"/>
          </p:nvPr>
        </p:nvSpPr>
        <p:spPr>
          <a:xfrm>
            <a:off x="190061" y="1016588"/>
            <a:ext cx="6170022" cy="1568023"/>
          </a:xfrm>
        </p:spPr>
        <p:txBody>
          <a:bodyPr>
            <a:normAutofit fontScale="92500" lnSpcReduction="20000"/>
          </a:bodyPr>
          <a:lstStyle/>
          <a:p>
            <a:pPr marL="0" indent="0" algn="l">
              <a:buNone/>
            </a:pPr>
            <a:r>
              <a:rPr lang="fr-FR" sz="1800" b="0" i="0" dirty="0">
                <a:solidFill>
                  <a:srgbClr val="000000"/>
                </a:solidFill>
                <a:effectLst/>
                <a:latin typeface="arial" panose="020B0604020202020204" pitchFamily="34" charset="0"/>
              </a:rPr>
              <a:t>Cours </a:t>
            </a:r>
            <a:r>
              <a:rPr lang="fr-FR" sz="1800" b="0" i="0" dirty="0">
                <a:solidFill>
                  <a:srgbClr val="00B050"/>
                </a:solidFill>
                <a:effectLst/>
                <a:latin typeface="arial" panose="020B0604020202020204" pitchFamily="34" charset="0"/>
                <a:hlinkClick r:id="rId2"/>
              </a:rPr>
              <a:t>Accompagnement Pédagogique </a:t>
            </a:r>
            <a:endParaRPr lang="fr-FR" sz="1800" b="0" i="0" dirty="0">
              <a:solidFill>
                <a:srgbClr val="00B050"/>
              </a:solidFill>
              <a:effectLst/>
              <a:latin typeface="arial" panose="020B0604020202020204" pitchFamily="34" charset="0"/>
            </a:endParaRPr>
          </a:p>
          <a:p>
            <a:pPr marL="0" indent="0" algn="l">
              <a:buNone/>
            </a:pPr>
            <a:r>
              <a:rPr lang="fr-FR" sz="1800" b="0" i="0" dirty="0">
                <a:solidFill>
                  <a:srgbClr val="000000"/>
                </a:solidFill>
                <a:effectLst/>
                <a:latin typeface="arial" panose="020B0604020202020204" pitchFamily="34" charset="0"/>
              </a:rPr>
              <a:t>L’espace est disponible pour tous les enseignants-chercheurs en </a:t>
            </a:r>
            <a:r>
              <a:rPr lang="fr-FR" sz="1800" b="0" i="0" dirty="0">
                <a:solidFill>
                  <a:srgbClr val="00B57B"/>
                </a:solidFill>
                <a:effectLst/>
                <a:latin typeface="arial" panose="020B0604020202020204" pitchFamily="34" charset="0"/>
              </a:rPr>
              <a:t>auto-inscription</a:t>
            </a:r>
            <a:r>
              <a:rPr lang="fr-FR" sz="1800" b="0" i="0" dirty="0">
                <a:solidFill>
                  <a:srgbClr val="000000"/>
                </a:solidFill>
                <a:effectLst/>
                <a:latin typeface="arial" panose="020B0604020202020204" pitchFamily="34" charset="0"/>
              </a:rPr>
              <a:t> (260 inscrits).</a:t>
            </a:r>
          </a:p>
          <a:p>
            <a:pPr marL="0" indent="0" algn="l">
              <a:buNone/>
            </a:pPr>
            <a:r>
              <a:rPr lang="fr-FR" dirty="0">
                <a:solidFill>
                  <a:srgbClr val="000000"/>
                </a:solidFill>
                <a:latin typeface="arial" panose="020B0604020202020204" pitchFamily="34" charset="0"/>
              </a:rPr>
              <a:t>On y trouve des infos pour la prise en main d’outils et activités pédagogiques (</a:t>
            </a:r>
            <a:r>
              <a:rPr lang="fr-FR" dirty="0" err="1">
                <a:solidFill>
                  <a:srgbClr val="000000"/>
                </a:solidFill>
                <a:latin typeface="arial" panose="020B0604020202020204" pitchFamily="34" charset="0"/>
              </a:rPr>
              <a:t>Visios</a:t>
            </a:r>
            <a:r>
              <a:rPr lang="fr-FR" dirty="0">
                <a:solidFill>
                  <a:srgbClr val="000000"/>
                </a:solidFill>
                <a:latin typeface="arial" panose="020B0604020202020204" pitchFamily="34" charset="0"/>
              </a:rPr>
              <a:t>, </a:t>
            </a:r>
            <a:r>
              <a:rPr lang="fr-FR" dirty="0" err="1">
                <a:solidFill>
                  <a:srgbClr val="000000"/>
                </a:solidFill>
                <a:latin typeface="arial" panose="020B0604020202020204" pitchFamily="34" charset="0"/>
              </a:rPr>
              <a:t>compilatio</a:t>
            </a:r>
            <a:r>
              <a:rPr lang="fr-FR" dirty="0">
                <a:solidFill>
                  <a:srgbClr val="000000"/>
                </a:solidFill>
                <a:latin typeface="arial" panose="020B0604020202020204" pitchFamily="34" charset="0"/>
              </a:rPr>
              <a:t>, </a:t>
            </a:r>
            <a:r>
              <a:rPr lang="fr-FR" dirty="0" err="1">
                <a:solidFill>
                  <a:srgbClr val="000000"/>
                </a:solidFill>
                <a:latin typeface="arial" panose="020B0604020202020204" pitchFamily="34" charset="0"/>
              </a:rPr>
              <a:t>wooclap</a:t>
            </a:r>
            <a:r>
              <a:rPr lang="fr-FR" dirty="0">
                <a:solidFill>
                  <a:srgbClr val="000000"/>
                </a:solidFill>
                <a:latin typeface="arial" panose="020B0604020202020204" pitchFamily="34" charset="0"/>
              </a:rPr>
              <a:t>, quiz, devoir, H5P …)</a:t>
            </a:r>
            <a:endParaRPr lang="fr-FR" sz="1800" b="0" i="0" dirty="0">
              <a:solidFill>
                <a:srgbClr val="000000"/>
              </a:solidFill>
              <a:effectLst/>
              <a:latin typeface="arial" panose="020B0604020202020204" pitchFamily="34" charset="0"/>
            </a:endParaRPr>
          </a:p>
        </p:txBody>
      </p:sp>
      <p:sp>
        <p:nvSpPr>
          <p:cNvPr id="4" name="Titre 1">
            <a:extLst>
              <a:ext uri="{FF2B5EF4-FFF2-40B4-BE49-F238E27FC236}">
                <a16:creationId xmlns:a16="http://schemas.microsoft.com/office/drawing/2014/main" id="{803E0340-0FA1-FB22-EF66-38BA637F37D1}"/>
              </a:ext>
            </a:extLst>
          </p:cNvPr>
          <p:cNvSpPr txBox="1">
            <a:spLocks/>
          </p:cNvSpPr>
          <p:nvPr/>
        </p:nvSpPr>
        <p:spPr>
          <a:xfrm>
            <a:off x="161456" y="3033655"/>
            <a:ext cx="8153999" cy="705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B57B"/>
                </a:solidFill>
                <a:latin typeface="Arial" panose="020B0604020202020204" pitchFamily="34" charset="0"/>
                <a:ea typeface="+mj-ea"/>
                <a:cs typeface="Arial" panose="020B0604020202020204" pitchFamily="34" charset="0"/>
              </a:defRPr>
            </a:lvl1pPr>
          </a:lstStyle>
          <a:p>
            <a:r>
              <a:rPr lang="fr-FR" sz="1800" dirty="0">
                <a:solidFill>
                  <a:srgbClr val="005556"/>
                </a:solidFill>
              </a:rPr>
              <a:t>Outils </a:t>
            </a:r>
            <a:r>
              <a:rPr lang="fr-FR" sz="1800" dirty="0" err="1">
                <a:solidFill>
                  <a:srgbClr val="005556"/>
                </a:solidFill>
              </a:rPr>
              <a:t>visio</a:t>
            </a:r>
            <a:endParaRPr lang="fr-FR" sz="1800" dirty="0">
              <a:solidFill>
                <a:srgbClr val="005556"/>
              </a:solidFill>
            </a:endParaRPr>
          </a:p>
        </p:txBody>
      </p:sp>
      <p:sp>
        <p:nvSpPr>
          <p:cNvPr id="5" name="Espace réservé du contenu 2">
            <a:extLst>
              <a:ext uri="{FF2B5EF4-FFF2-40B4-BE49-F238E27FC236}">
                <a16:creationId xmlns:a16="http://schemas.microsoft.com/office/drawing/2014/main" id="{DEF020B1-7F9E-432D-2FBA-BD99DD6D0D04}"/>
              </a:ext>
            </a:extLst>
          </p:cNvPr>
          <p:cNvSpPr txBox="1">
            <a:spLocks/>
          </p:cNvSpPr>
          <p:nvPr/>
        </p:nvSpPr>
        <p:spPr>
          <a:xfrm>
            <a:off x="175586" y="3809081"/>
            <a:ext cx="8139869" cy="12231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55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50" kern="1200">
                <a:solidFill>
                  <a:srgbClr val="0055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rgbClr val="0055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55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55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solidFill>
                  <a:srgbClr val="000000"/>
                </a:solidFill>
                <a:latin typeface="arial" panose="020B0604020202020204" pitchFamily="34" charset="0"/>
              </a:rPr>
              <a:t>Fin de </a:t>
            </a:r>
            <a:r>
              <a:rPr lang="fr-FR" dirty="0" err="1">
                <a:solidFill>
                  <a:srgbClr val="000000"/>
                </a:solidFill>
                <a:latin typeface="arial" panose="020B0604020202020204" pitchFamily="34" charset="0"/>
              </a:rPr>
              <a:t>Collaborate</a:t>
            </a:r>
            <a:r>
              <a:rPr lang="fr-FR" dirty="0">
                <a:solidFill>
                  <a:srgbClr val="000000"/>
                </a:solidFill>
                <a:latin typeface="arial" panose="020B0604020202020204" pitchFamily="34" charset="0"/>
              </a:rPr>
              <a:t> (mai 2023)</a:t>
            </a:r>
          </a:p>
          <a:p>
            <a:pPr marL="0" indent="0">
              <a:buNone/>
            </a:pPr>
            <a:r>
              <a:rPr lang="fr-FR" dirty="0">
                <a:solidFill>
                  <a:srgbClr val="000000"/>
                </a:solidFill>
                <a:latin typeface="arial" panose="020B0604020202020204" pitchFamily="34" charset="0"/>
              </a:rPr>
              <a:t>Teams – </a:t>
            </a:r>
            <a:r>
              <a:rPr lang="fr-FR" dirty="0" err="1">
                <a:solidFill>
                  <a:srgbClr val="000000"/>
                </a:solidFill>
                <a:latin typeface="arial" panose="020B0604020202020204" pitchFamily="34" charset="0"/>
              </a:rPr>
              <a:t>Midi’Pédago</a:t>
            </a:r>
            <a:r>
              <a:rPr lang="fr-FR" dirty="0">
                <a:solidFill>
                  <a:srgbClr val="000000"/>
                </a:solidFill>
                <a:latin typeface="arial" panose="020B0604020202020204" pitchFamily="34" charset="0"/>
              </a:rPr>
              <a:t> : 10 sessions - 102 inscrits</a:t>
            </a:r>
            <a:endParaRPr lang="fr-FR" dirty="0">
              <a:solidFill>
                <a:srgbClr val="000000"/>
              </a:solidFill>
              <a:latin typeface="arial" panose="020B0604020202020204" pitchFamily="34" charset="0"/>
              <a:cs typeface="arial"/>
            </a:endParaRPr>
          </a:p>
          <a:p>
            <a:pPr marL="0" indent="0">
              <a:buFont typeface="Arial" panose="020B0604020202020204" pitchFamily="34" charset="0"/>
              <a:buNone/>
            </a:pPr>
            <a:r>
              <a:rPr lang="fr-FR" dirty="0">
                <a:solidFill>
                  <a:schemeClr val="tx1"/>
                </a:solidFill>
              </a:rPr>
              <a:t>Zoom (arrivée juin 2023) – l’accompagnement commence</a:t>
            </a:r>
          </a:p>
        </p:txBody>
      </p:sp>
      <p:pic>
        <p:nvPicPr>
          <p:cNvPr id="7" name="Image 6">
            <a:extLst>
              <a:ext uri="{FF2B5EF4-FFF2-40B4-BE49-F238E27FC236}">
                <a16:creationId xmlns:a16="http://schemas.microsoft.com/office/drawing/2014/main" id="{CDA67938-9DBB-98D4-9542-1E6E93EC5288}"/>
              </a:ext>
            </a:extLst>
          </p:cNvPr>
          <p:cNvPicPr>
            <a:picLocks noChangeAspect="1"/>
          </p:cNvPicPr>
          <p:nvPr/>
        </p:nvPicPr>
        <p:blipFill>
          <a:blip r:embed="rId3"/>
          <a:stretch>
            <a:fillRect/>
          </a:stretch>
        </p:blipFill>
        <p:spPr>
          <a:xfrm>
            <a:off x="6847687" y="628418"/>
            <a:ext cx="1891540" cy="4515082"/>
          </a:xfrm>
          <a:prstGeom prst="rect">
            <a:avLst/>
          </a:prstGeom>
        </p:spPr>
      </p:pic>
      <p:cxnSp>
        <p:nvCxnSpPr>
          <p:cNvPr id="9" name="Connecteur droit 8">
            <a:extLst>
              <a:ext uri="{FF2B5EF4-FFF2-40B4-BE49-F238E27FC236}">
                <a16:creationId xmlns:a16="http://schemas.microsoft.com/office/drawing/2014/main" id="{92CB9F3B-F4FF-450D-105D-5039F063EC6E}"/>
              </a:ext>
            </a:extLst>
          </p:cNvPr>
          <p:cNvCxnSpPr/>
          <p:nvPr/>
        </p:nvCxnSpPr>
        <p:spPr>
          <a:xfrm>
            <a:off x="4001356" y="2959208"/>
            <a:ext cx="2598822"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Connecteur droit 9">
            <a:extLst>
              <a:ext uri="{FF2B5EF4-FFF2-40B4-BE49-F238E27FC236}">
                <a16:creationId xmlns:a16="http://schemas.microsoft.com/office/drawing/2014/main" id="{D3861CE1-84A4-49A3-75A0-B7545DDB53A3}"/>
              </a:ext>
            </a:extLst>
          </p:cNvPr>
          <p:cNvCxnSpPr>
            <a:cxnSpLocks/>
          </p:cNvCxnSpPr>
          <p:nvPr/>
        </p:nvCxnSpPr>
        <p:spPr>
          <a:xfrm flipV="1">
            <a:off x="6608202" y="2959208"/>
            <a:ext cx="0" cy="2073008"/>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8341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98D2-B2A6-AA42-9F84-3B0235C6EA73}"/>
              </a:ext>
            </a:extLst>
          </p:cNvPr>
          <p:cNvSpPr>
            <a:spLocks noGrp="1"/>
          </p:cNvSpPr>
          <p:nvPr>
            <p:ph type="title"/>
          </p:nvPr>
        </p:nvSpPr>
        <p:spPr>
          <a:xfrm>
            <a:off x="146821" y="195892"/>
            <a:ext cx="8153999" cy="705600"/>
          </a:xfrm>
        </p:spPr>
        <p:txBody>
          <a:bodyPr>
            <a:normAutofit/>
          </a:bodyPr>
          <a:lstStyle/>
          <a:p>
            <a:r>
              <a:rPr lang="fr-FR" sz="2000" dirty="0">
                <a:solidFill>
                  <a:srgbClr val="00B0F0"/>
                </a:solidFill>
              </a:rPr>
              <a:t>       </a:t>
            </a:r>
            <a:r>
              <a:rPr lang="fr-FR" sz="2000" dirty="0" err="1">
                <a:solidFill>
                  <a:srgbClr val="005556"/>
                </a:solidFill>
              </a:rPr>
              <a:t>Midi’pédago</a:t>
            </a:r>
            <a:r>
              <a:rPr lang="fr-FR" sz="2000" dirty="0">
                <a:solidFill>
                  <a:srgbClr val="005556"/>
                </a:solidFill>
              </a:rPr>
              <a:t> – points d'échanges</a:t>
            </a:r>
          </a:p>
        </p:txBody>
      </p:sp>
      <p:sp>
        <p:nvSpPr>
          <p:cNvPr id="3" name="Espace réservé du contenu 2">
            <a:extLst>
              <a:ext uri="{FF2B5EF4-FFF2-40B4-BE49-F238E27FC236}">
                <a16:creationId xmlns:a16="http://schemas.microsoft.com/office/drawing/2014/main" id="{D39E4522-CD7A-A446-AE6E-910812B2E026}"/>
              </a:ext>
            </a:extLst>
          </p:cNvPr>
          <p:cNvSpPr>
            <a:spLocks noGrp="1"/>
          </p:cNvSpPr>
          <p:nvPr>
            <p:ph idx="1"/>
          </p:nvPr>
        </p:nvSpPr>
        <p:spPr>
          <a:xfrm>
            <a:off x="394761" y="1388924"/>
            <a:ext cx="8139869" cy="1309120"/>
          </a:xfrm>
        </p:spPr>
        <p:txBody>
          <a:bodyPr>
            <a:normAutofit fontScale="92500" lnSpcReduction="20000"/>
          </a:bodyPr>
          <a:lstStyle/>
          <a:p>
            <a:pPr marL="0" indent="0">
              <a:buNone/>
            </a:pPr>
            <a:r>
              <a:rPr lang="fr-FR" sz="1800" b="0" i="0" dirty="0">
                <a:solidFill>
                  <a:srgbClr val="00B57B"/>
                </a:solidFill>
                <a:effectLst/>
                <a:latin typeface="arial" panose="020B0604020202020204" pitchFamily="34" charset="0"/>
              </a:rPr>
              <a:t>Possibilité d’organiser des sessions en fonction des besoins : </a:t>
            </a:r>
            <a:r>
              <a:rPr lang="fr-FR" sz="1800" b="0" i="0" dirty="0">
                <a:solidFill>
                  <a:schemeClr val="tx1"/>
                </a:solidFill>
                <a:effectLst/>
                <a:latin typeface="arial" panose="020B0604020202020204" pitchFamily="34" charset="0"/>
              </a:rPr>
              <a:t>l</a:t>
            </a:r>
            <a:r>
              <a:rPr lang="fr-FR" sz="1800" b="0" i="0" dirty="0">
                <a:solidFill>
                  <a:srgbClr val="000000"/>
                </a:solidFill>
                <a:effectLst/>
                <a:latin typeface="arial" panose="020B0604020202020204" pitchFamily="34" charset="0"/>
              </a:rPr>
              <a:t>’idée est de pouvoir se retrouver</a:t>
            </a:r>
            <a:r>
              <a:rPr lang="fr-FR" dirty="0">
                <a:solidFill>
                  <a:srgbClr val="000000"/>
                </a:solidFill>
                <a:latin typeface="arial" panose="020B0604020202020204" pitchFamily="34" charset="0"/>
              </a:rPr>
              <a:t>, entre pairs et/ou avec les équipes supports, et de partager des infos et des bonnes pratiques autour d’un sujet lié à la pédagogie.</a:t>
            </a:r>
          </a:p>
          <a:p>
            <a:pPr marL="0" indent="0">
              <a:buNone/>
            </a:pPr>
            <a:endParaRPr lang="fr-FR" sz="1800" b="0" i="0" dirty="0">
              <a:solidFill>
                <a:srgbClr val="000000"/>
              </a:solidFill>
              <a:effectLst/>
              <a:latin typeface="arial" panose="020B0604020202020204" pitchFamily="34" charset="0"/>
            </a:endParaRPr>
          </a:p>
          <a:p>
            <a:pPr marL="0" indent="0" algn="l">
              <a:buNone/>
            </a:pPr>
            <a:r>
              <a:rPr lang="fr-FR" sz="1800" b="0" i="0" dirty="0">
                <a:solidFill>
                  <a:srgbClr val="000000"/>
                </a:solidFill>
                <a:effectLst/>
                <a:latin typeface="arial" panose="020B0604020202020204" pitchFamily="34" charset="0"/>
              </a:rPr>
              <a:t>On peut par exemple envisager des sessions d’échange autour de :</a:t>
            </a:r>
          </a:p>
          <a:p>
            <a:pPr marL="0" indent="0" algn="l">
              <a:buNone/>
            </a:pPr>
            <a:endParaRPr lang="fr-FR" dirty="0">
              <a:solidFill>
                <a:srgbClr val="000000"/>
              </a:solidFill>
              <a:latin typeface="arial" panose="020B0604020202020204" pitchFamily="34" charset="0"/>
            </a:endParaRPr>
          </a:p>
        </p:txBody>
      </p:sp>
      <p:graphicFrame>
        <p:nvGraphicFramePr>
          <p:cNvPr id="8" name="Tableau 7">
            <a:extLst>
              <a:ext uri="{FF2B5EF4-FFF2-40B4-BE49-F238E27FC236}">
                <a16:creationId xmlns:a16="http://schemas.microsoft.com/office/drawing/2014/main" id="{5650C79D-A38C-5E24-E303-88B363C3B944}"/>
              </a:ext>
            </a:extLst>
          </p:cNvPr>
          <p:cNvGraphicFramePr>
            <a:graphicFrameLocks noGrp="1"/>
          </p:cNvGraphicFramePr>
          <p:nvPr>
            <p:extLst>
              <p:ext uri="{D42A27DB-BD31-4B8C-83A1-F6EECF244321}">
                <p14:modId xmlns:p14="http://schemas.microsoft.com/office/powerpoint/2010/main" val="3193877185"/>
              </p:ext>
            </p:extLst>
          </p:nvPr>
        </p:nvGraphicFramePr>
        <p:xfrm>
          <a:off x="508230" y="2790100"/>
          <a:ext cx="8026400" cy="2157508"/>
        </p:xfrm>
        <a:graphic>
          <a:graphicData uri="http://schemas.openxmlformats.org/drawingml/2006/table">
            <a:tbl>
              <a:tblPr firstRow="1" bandRow="1">
                <a:tableStyleId>{5C22544A-7EE6-4342-B048-85BDC9FD1C3A}</a:tableStyleId>
              </a:tblPr>
              <a:tblGrid>
                <a:gridCol w="4013200">
                  <a:extLst>
                    <a:ext uri="{9D8B030D-6E8A-4147-A177-3AD203B41FA5}">
                      <a16:colId xmlns:a16="http://schemas.microsoft.com/office/drawing/2014/main" val="3339692503"/>
                    </a:ext>
                  </a:extLst>
                </a:gridCol>
                <a:gridCol w="4013200">
                  <a:extLst>
                    <a:ext uri="{9D8B030D-6E8A-4147-A177-3AD203B41FA5}">
                      <a16:colId xmlns:a16="http://schemas.microsoft.com/office/drawing/2014/main" val="2653301844"/>
                    </a:ext>
                  </a:extLst>
                </a:gridCol>
              </a:tblGrid>
              <a:tr h="325772">
                <a:tc>
                  <a:txBody>
                    <a:bodyPr/>
                    <a:lstStyle/>
                    <a:p>
                      <a:pPr algn="ctr"/>
                      <a:r>
                        <a:rPr lang="fr-FR" dirty="0"/>
                        <a:t>d’outils numériques</a:t>
                      </a:r>
                    </a:p>
                  </a:txBody>
                  <a:tcPr>
                    <a:solidFill>
                      <a:srgbClr val="00B050"/>
                    </a:solidFill>
                  </a:tcPr>
                </a:tc>
                <a:tc>
                  <a:txBody>
                    <a:bodyPr/>
                    <a:lstStyle/>
                    <a:p>
                      <a:pPr algn="ctr"/>
                      <a:r>
                        <a:rPr lang="fr-FR" dirty="0"/>
                        <a:t>de pratiques pédagogiques</a:t>
                      </a:r>
                    </a:p>
                  </a:txBody>
                  <a:tcPr>
                    <a:solidFill>
                      <a:srgbClr val="00B050"/>
                    </a:solidFill>
                  </a:tcPr>
                </a:tc>
                <a:extLst>
                  <a:ext uri="{0D108BD9-81ED-4DB2-BD59-A6C34878D82A}">
                    <a16:rowId xmlns:a16="http://schemas.microsoft.com/office/drawing/2014/main" val="1063284552"/>
                  </a:ext>
                </a:extLst>
              </a:tr>
              <a:tr h="1791748">
                <a:tc>
                  <a:txBody>
                    <a:bodyPr/>
                    <a:lstStyle/>
                    <a:p>
                      <a:pPr marL="90488" indent="-90488">
                        <a:buFont typeface="Arial" panose="020B0604020202020204" pitchFamily="34" charset="0"/>
                        <a:buChar char="•"/>
                      </a:pPr>
                      <a:r>
                        <a:rPr lang="fr-FR" dirty="0" err="1"/>
                        <a:t>Wooclap</a:t>
                      </a:r>
                      <a:r>
                        <a:rPr lang="fr-FR" dirty="0"/>
                        <a:t> (interactions avec l’apprenant en synchrone ou asynchrone)</a:t>
                      </a:r>
                    </a:p>
                    <a:p>
                      <a:pPr marL="90488" indent="-90488">
                        <a:buFont typeface="Arial" panose="020B0604020202020204" pitchFamily="34" charset="0"/>
                        <a:buChar char="•"/>
                      </a:pPr>
                      <a:r>
                        <a:rPr lang="fr-FR" dirty="0"/>
                        <a:t>Teams, Zoom</a:t>
                      </a:r>
                    </a:p>
                    <a:p>
                      <a:pPr marL="90488" indent="-90488">
                        <a:buFont typeface="Arial" panose="020B0604020202020204" pitchFamily="34" charset="0"/>
                        <a:buChar char="•"/>
                      </a:pPr>
                      <a:r>
                        <a:rPr lang="fr-FR" dirty="0" err="1"/>
                        <a:t>Compilatio</a:t>
                      </a:r>
                      <a:r>
                        <a:rPr lang="fr-FR" dirty="0"/>
                        <a:t> (solution anti-plagiat)</a:t>
                      </a:r>
                    </a:p>
                    <a:p>
                      <a:pPr marL="90488" indent="-90488">
                        <a:buFont typeface="Arial" panose="020B0604020202020204" pitchFamily="34" charset="0"/>
                        <a:buChar char="•"/>
                      </a:pPr>
                      <a:r>
                        <a:rPr lang="fr-FR" dirty="0"/>
                        <a:t>H5P (activités interactives, vidéos enrichies…)</a:t>
                      </a:r>
                    </a:p>
                  </a:txBody>
                  <a:tcPr>
                    <a:solidFill>
                      <a:schemeClr val="accent6">
                        <a:lumMod val="60000"/>
                        <a:lumOff val="40000"/>
                      </a:schemeClr>
                    </a:solidFill>
                  </a:tcPr>
                </a:tc>
                <a:tc>
                  <a:txBody>
                    <a:bodyPr/>
                    <a:lstStyle/>
                    <a:p>
                      <a:pPr marL="104775" indent="-104775">
                        <a:buFont typeface="Arial" panose="020B0604020202020204" pitchFamily="34" charset="0"/>
                        <a:buChar char="•"/>
                      </a:pPr>
                      <a:r>
                        <a:rPr lang="fr-FR" dirty="0"/>
                        <a:t>expérimentation de méthodes pédagogiques </a:t>
                      </a:r>
                    </a:p>
                    <a:p>
                      <a:pPr marL="104775" indent="-104775">
                        <a:buFont typeface="Arial" panose="020B0604020202020204" pitchFamily="34" charset="0"/>
                        <a:buChar char="•"/>
                      </a:pPr>
                      <a:r>
                        <a:rPr lang="fr-FR" dirty="0"/>
                        <a:t>modalités d’évaluations</a:t>
                      </a:r>
                    </a:p>
                    <a:p>
                      <a:pPr marL="104775" indent="-104775">
                        <a:buFont typeface="Arial" panose="020B0604020202020204" pitchFamily="34" charset="0"/>
                        <a:buChar char="•"/>
                      </a:pPr>
                      <a:r>
                        <a:rPr lang="fr-FR" dirty="0"/>
                        <a:t>retours de séminaires pédagogiques </a:t>
                      </a:r>
                    </a:p>
                  </a:txBody>
                  <a:tcPr>
                    <a:solidFill>
                      <a:schemeClr val="accent6">
                        <a:lumMod val="60000"/>
                        <a:lumOff val="40000"/>
                      </a:schemeClr>
                    </a:solidFill>
                  </a:tcPr>
                </a:tc>
                <a:extLst>
                  <a:ext uri="{0D108BD9-81ED-4DB2-BD59-A6C34878D82A}">
                    <a16:rowId xmlns:a16="http://schemas.microsoft.com/office/drawing/2014/main" val="140334063"/>
                  </a:ext>
                </a:extLst>
              </a:tr>
            </a:tbl>
          </a:graphicData>
        </a:graphic>
      </p:graphicFrame>
    </p:spTree>
    <p:extLst>
      <p:ext uri="{BB962C8B-B14F-4D97-AF65-F5344CB8AC3E}">
        <p14:creationId xmlns:p14="http://schemas.microsoft.com/office/powerpoint/2010/main" val="330022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98D2-B2A6-AA42-9F84-3B0235C6EA73}"/>
              </a:ext>
            </a:extLst>
          </p:cNvPr>
          <p:cNvSpPr>
            <a:spLocks noGrp="1"/>
          </p:cNvSpPr>
          <p:nvPr>
            <p:ph type="title"/>
          </p:nvPr>
        </p:nvSpPr>
        <p:spPr>
          <a:xfrm>
            <a:off x="98949" y="142960"/>
            <a:ext cx="8153999" cy="705600"/>
          </a:xfrm>
        </p:spPr>
        <p:txBody>
          <a:bodyPr>
            <a:normAutofit fontScale="90000"/>
          </a:bodyPr>
          <a:lstStyle/>
          <a:p>
            <a:r>
              <a:rPr lang="fr-FR" dirty="0"/>
              <a:t>3. Le soutien au développement des pratiques enseignantes et de la transformation pédagogique </a:t>
            </a:r>
          </a:p>
        </p:txBody>
      </p:sp>
      <p:sp>
        <p:nvSpPr>
          <p:cNvPr id="3" name="Rectangle 2">
            <a:extLst>
              <a:ext uri="{FF2B5EF4-FFF2-40B4-BE49-F238E27FC236}">
                <a16:creationId xmlns:a16="http://schemas.microsoft.com/office/drawing/2014/main" id="{3D282F29-EF01-7627-317D-A7DFE9DA1006}"/>
              </a:ext>
            </a:extLst>
          </p:cNvPr>
          <p:cNvSpPr/>
          <p:nvPr/>
        </p:nvSpPr>
        <p:spPr>
          <a:xfrm>
            <a:off x="184596" y="960986"/>
            <a:ext cx="8310240" cy="3767185"/>
          </a:xfrm>
          <a:prstGeom prst="rect">
            <a:avLst/>
          </a:prstGeom>
        </p:spPr>
        <p:txBody>
          <a:bodyPr wrap="square">
            <a:spAutoFit/>
          </a:bodyPr>
          <a:lstStyle/>
          <a:p>
            <a:pPr defTabSz="914400">
              <a:lnSpc>
                <a:spcPct val="90000"/>
              </a:lnSpc>
              <a:spcBef>
                <a:spcPts val="1000"/>
              </a:spcBef>
            </a:pPr>
            <a:r>
              <a:rPr lang="fr-FR" sz="1400" dirty="0">
                <a:solidFill>
                  <a:srgbClr val="000000"/>
                </a:solidFill>
                <a:latin typeface="arial" panose="020B0604020202020204" pitchFamily="34" charset="0"/>
                <a:cs typeface="Arial" panose="020B0604020202020204" pitchFamily="34" charset="0"/>
              </a:rPr>
              <a:t>La diversité des profils et des pratiques enseignantes nous amène à proposer des réponses variées. </a:t>
            </a:r>
          </a:p>
          <a:p>
            <a:pPr defTabSz="914400">
              <a:lnSpc>
                <a:spcPct val="90000"/>
              </a:lnSpc>
              <a:spcBef>
                <a:spcPts val="1000"/>
              </a:spcBef>
            </a:pPr>
            <a:r>
              <a:rPr lang="fr-FR" sz="1400" dirty="0">
                <a:solidFill>
                  <a:srgbClr val="000000"/>
                </a:solidFill>
                <a:latin typeface="arial" panose="020B0604020202020204" pitchFamily="34" charset="0"/>
                <a:cs typeface="Arial" panose="020B0604020202020204" pitchFamily="34" charset="0"/>
              </a:rPr>
              <a:t>Les actions sont structurées autour :</a:t>
            </a:r>
          </a:p>
          <a:p>
            <a:pPr marL="171450" indent="-171450" defTabSz="914400">
              <a:lnSpc>
                <a:spcPct val="90000"/>
              </a:lnSpc>
              <a:spcBef>
                <a:spcPts val="1000"/>
              </a:spcBef>
              <a:buFont typeface="Arial" panose="020B0604020202020204" pitchFamily="34" charset="0"/>
              <a:buChar char="•"/>
            </a:pPr>
            <a:r>
              <a:rPr lang="fr-FR" sz="1400" dirty="0">
                <a:solidFill>
                  <a:srgbClr val="000000"/>
                </a:solidFill>
                <a:latin typeface="arial" panose="020B0604020202020204" pitchFamily="34" charset="0"/>
                <a:cs typeface="Arial" panose="020B0604020202020204" pitchFamily="34" charset="0"/>
              </a:rPr>
              <a:t>du pilotage du </a:t>
            </a:r>
            <a:r>
              <a:rPr lang="fr-FR" sz="1400" b="1" dirty="0">
                <a:solidFill>
                  <a:srgbClr val="000000"/>
                </a:solidFill>
                <a:latin typeface="arial" panose="020B0604020202020204" pitchFamily="34" charset="0"/>
                <a:cs typeface="Arial" panose="020B0604020202020204" pitchFamily="34" charset="0"/>
              </a:rPr>
              <a:t>COPIL transformation et innovation pédagogique</a:t>
            </a:r>
          </a:p>
          <a:p>
            <a:pPr marL="171450" indent="-171450" defTabSz="914400">
              <a:lnSpc>
                <a:spcPct val="90000"/>
              </a:lnSpc>
              <a:spcBef>
                <a:spcPts val="1000"/>
              </a:spcBef>
              <a:buFont typeface="Arial" panose="020B0604020202020204" pitchFamily="34" charset="0"/>
              <a:buChar char="•"/>
            </a:pPr>
            <a:r>
              <a:rPr lang="fr-FR" sz="1400" dirty="0">
                <a:solidFill>
                  <a:srgbClr val="000000"/>
                </a:solidFill>
                <a:latin typeface="arial" panose="020B0604020202020204" pitchFamily="34" charset="0"/>
                <a:cs typeface="Arial" panose="020B0604020202020204" pitchFamily="34" charset="0"/>
              </a:rPr>
              <a:t>Le co-pilotage local du projet </a:t>
            </a:r>
            <a:r>
              <a:rPr lang="fr-FR" sz="1400" b="1" dirty="0">
                <a:solidFill>
                  <a:srgbClr val="000000"/>
                </a:solidFill>
                <a:latin typeface="arial" panose="020B0604020202020204" pitchFamily="34" charset="0"/>
                <a:cs typeface="Arial" panose="020B0604020202020204" pitchFamily="34" charset="0"/>
              </a:rPr>
              <a:t>Hercule 4.0 </a:t>
            </a:r>
            <a:r>
              <a:rPr lang="fr-FR" sz="1400" dirty="0">
                <a:solidFill>
                  <a:srgbClr val="000000"/>
                </a:solidFill>
                <a:latin typeface="arial" panose="020B0604020202020204" pitchFamily="34" charset="0"/>
                <a:cs typeface="Arial" panose="020B0604020202020204" pitchFamily="34" charset="0"/>
              </a:rPr>
              <a:t>qui vise la transformation numérique</a:t>
            </a:r>
          </a:p>
          <a:p>
            <a:pPr marL="171450" indent="-171450" defTabSz="914400">
              <a:lnSpc>
                <a:spcPct val="90000"/>
              </a:lnSpc>
              <a:spcBef>
                <a:spcPts val="1000"/>
              </a:spcBef>
              <a:buFont typeface="Arial" panose="020B0604020202020204" pitchFamily="34" charset="0"/>
              <a:buChar char="•"/>
            </a:pPr>
            <a:r>
              <a:rPr lang="fr-FR" sz="1400" dirty="0">
                <a:solidFill>
                  <a:srgbClr val="000000"/>
                </a:solidFill>
                <a:latin typeface="arial" panose="020B0604020202020204" pitchFamily="34" charset="0"/>
                <a:cs typeface="Arial" panose="020B0604020202020204" pitchFamily="34" charset="0"/>
              </a:rPr>
              <a:t>du </a:t>
            </a:r>
            <a:r>
              <a:rPr lang="fr-FR" sz="1400" b="1" dirty="0">
                <a:solidFill>
                  <a:srgbClr val="000000"/>
                </a:solidFill>
                <a:latin typeface="arial" panose="020B0604020202020204" pitchFamily="34" charset="0"/>
                <a:cs typeface="Arial" panose="020B0604020202020204" pitchFamily="34" charset="0"/>
              </a:rPr>
              <a:t>groupe de travail compétences </a:t>
            </a:r>
            <a:r>
              <a:rPr lang="fr-FR" sz="1400" dirty="0">
                <a:solidFill>
                  <a:srgbClr val="000000"/>
                </a:solidFill>
                <a:latin typeface="arial" panose="020B0604020202020204" pitchFamily="34" charset="0"/>
                <a:cs typeface="Arial" panose="020B0604020202020204" pitchFamily="34" charset="0"/>
              </a:rPr>
              <a:t>pour le déploiement de l’APC et la rédaction de la fiche RNCP</a:t>
            </a:r>
          </a:p>
          <a:p>
            <a:pPr marL="171450" indent="-171450" defTabSz="914400">
              <a:lnSpc>
                <a:spcPct val="90000"/>
              </a:lnSpc>
              <a:spcBef>
                <a:spcPts val="1000"/>
              </a:spcBef>
              <a:buFont typeface="Arial" panose="020B0604020202020204" pitchFamily="34" charset="0"/>
              <a:buChar char="•"/>
            </a:pPr>
            <a:r>
              <a:rPr lang="fr-FR" sz="1400" b="1" dirty="0">
                <a:solidFill>
                  <a:srgbClr val="000000"/>
                </a:solidFill>
                <a:latin typeface="arial" panose="020B0604020202020204" pitchFamily="34" charset="0"/>
                <a:cs typeface="Arial" panose="020B0604020202020204" pitchFamily="34" charset="0"/>
              </a:rPr>
              <a:t>d’un cycle de formation annuel à la pédagogie </a:t>
            </a:r>
            <a:r>
              <a:rPr lang="fr-FR" sz="1400" dirty="0">
                <a:solidFill>
                  <a:srgbClr val="000000"/>
                </a:solidFill>
                <a:latin typeface="arial" panose="020B0604020202020204" pitchFamily="34" charset="0"/>
                <a:cs typeface="Arial" panose="020B0604020202020204" pitchFamily="34" charset="0"/>
              </a:rPr>
              <a:t>des maîtres de conférence (avec Valérie Camel)</a:t>
            </a:r>
          </a:p>
          <a:p>
            <a:pPr marL="171450" indent="-171450" defTabSz="914400">
              <a:lnSpc>
                <a:spcPct val="90000"/>
              </a:lnSpc>
              <a:spcBef>
                <a:spcPts val="1000"/>
              </a:spcBef>
              <a:buFont typeface="Arial" panose="020B0604020202020204" pitchFamily="34" charset="0"/>
              <a:buChar char="•"/>
            </a:pPr>
            <a:r>
              <a:rPr lang="fr-FR" sz="1400" b="1" dirty="0">
                <a:solidFill>
                  <a:srgbClr val="000000"/>
                </a:solidFill>
                <a:latin typeface="arial" panose="020B0604020202020204" pitchFamily="34" charset="0"/>
                <a:cs typeface="Arial" panose="020B0604020202020204" pitchFamily="34" charset="0"/>
              </a:rPr>
              <a:t>de l’accompagnement d’équipes et/ou individuels sur des questions spécifiques </a:t>
            </a:r>
            <a:r>
              <a:rPr lang="fr-FR" sz="1400" dirty="0">
                <a:solidFill>
                  <a:srgbClr val="000000"/>
                </a:solidFill>
                <a:latin typeface="arial" panose="020B0604020202020204" pitchFamily="34" charset="0"/>
                <a:cs typeface="Arial" panose="020B0604020202020204" pitchFamily="34" charset="0"/>
              </a:rPr>
              <a:t>(observation de cours, conception et mise en œuvre de l’évaluation entre pairs, accompagnements de la démarche de reconnaissance engagement étudiant et réflexion sur les compétences à valider …)</a:t>
            </a:r>
          </a:p>
          <a:p>
            <a:pPr marL="171450" indent="-171450" defTabSz="914400">
              <a:lnSpc>
                <a:spcPct val="90000"/>
              </a:lnSpc>
              <a:spcBef>
                <a:spcPts val="1000"/>
              </a:spcBef>
              <a:buFont typeface="Arial" panose="020B0604020202020204" pitchFamily="34" charset="0"/>
              <a:buChar char="•"/>
            </a:pPr>
            <a:r>
              <a:rPr lang="fr-FR" sz="1400" dirty="0">
                <a:solidFill>
                  <a:srgbClr val="000000"/>
                </a:solidFill>
                <a:latin typeface="arial" panose="020B0604020202020204" pitchFamily="34" charset="0"/>
                <a:cs typeface="Arial" panose="020B0604020202020204" pitchFamily="34" charset="0"/>
              </a:rPr>
              <a:t>de la participation à des </a:t>
            </a:r>
            <a:r>
              <a:rPr lang="fr-FR" sz="1400" b="1" dirty="0">
                <a:solidFill>
                  <a:srgbClr val="000000"/>
                </a:solidFill>
                <a:latin typeface="arial" panose="020B0604020202020204" pitchFamily="34" charset="0"/>
                <a:cs typeface="Arial" panose="020B0604020202020204" pitchFamily="34" charset="0"/>
              </a:rPr>
              <a:t>projets Erasmus + </a:t>
            </a:r>
            <a:r>
              <a:rPr lang="fr-FR" sz="1400" dirty="0">
                <a:solidFill>
                  <a:srgbClr val="000000"/>
                </a:solidFill>
                <a:latin typeface="arial" panose="020B0604020202020204" pitchFamily="34" charset="0"/>
                <a:cs typeface="Arial" panose="020B0604020202020204" pitchFamily="34" charset="0"/>
              </a:rPr>
              <a:t>: DIGIFOOD et GO-DIJIP (terminés en 2023)</a:t>
            </a:r>
          </a:p>
          <a:p>
            <a:pPr marL="171450" indent="-171450" defTabSz="914400">
              <a:lnSpc>
                <a:spcPct val="90000"/>
              </a:lnSpc>
              <a:spcBef>
                <a:spcPts val="1000"/>
              </a:spcBef>
              <a:buFont typeface="Arial" panose="020B0604020202020204" pitchFamily="34" charset="0"/>
              <a:buChar char="•"/>
            </a:pPr>
            <a:r>
              <a:rPr lang="fr-FR" sz="1400" dirty="0">
                <a:solidFill>
                  <a:srgbClr val="000000"/>
                </a:solidFill>
                <a:latin typeface="arial" panose="020B0604020202020204" pitchFamily="34" charset="0"/>
                <a:cs typeface="Arial" panose="020B0604020202020204" pitchFamily="34" charset="0"/>
              </a:rPr>
              <a:t>du </a:t>
            </a:r>
            <a:r>
              <a:rPr lang="fr-FR" sz="1400" b="1" dirty="0">
                <a:solidFill>
                  <a:srgbClr val="000000"/>
                </a:solidFill>
                <a:latin typeface="arial" panose="020B0604020202020204" pitchFamily="34" charset="0"/>
                <a:cs typeface="Arial" panose="020B0604020202020204" pitchFamily="34" charset="0"/>
              </a:rPr>
              <a:t>soutien aux réponses aux AAP </a:t>
            </a:r>
            <a:r>
              <a:rPr lang="fr-FR" sz="1400" dirty="0">
                <a:solidFill>
                  <a:srgbClr val="000000"/>
                </a:solidFill>
                <a:latin typeface="arial" panose="020B0604020202020204" pitchFamily="34" charset="0"/>
                <a:cs typeface="Arial" panose="020B0604020202020204" pitchFamily="34" charset="0"/>
              </a:rPr>
              <a:t>(ex : les AAP « pédagogiques » de l’Université Paris-Saclay)</a:t>
            </a:r>
          </a:p>
          <a:p>
            <a:pPr marL="171450" indent="-171450" defTabSz="914400">
              <a:lnSpc>
                <a:spcPct val="90000"/>
              </a:lnSpc>
              <a:spcBef>
                <a:spcPts val="1000"/>
              </a:spcBef>
              <a:buFont typeface="Arial" panose="020B0604020202020204" pitchFamily="34" charset="0"/>
              <a:buChar char="•"/>
            </a:pPr>
            <a:r>
              <a:rPr lang="fr-FR" sz="1400" b="1" dirty="0">
                <a:solidFill>
                  <a:srgbClr val="000000"/>
                </a:solidFill>
                <a:latin typeface="arial" panose="020B0604020202020204" pitchFamily="34" charset="0"/>
                <a:cs typeface="Arial" panose="020B0604020202020204" pitchFamily="34" charset="0"/>
              </a:rPr>
              <a:t>des relations avec les partenaires </a:t>
            </a:r>
            <a:r>
              <a:rPr lang="fr-FR" sz="1400" dirty="0">
                <a:solidFill>
                  <a:srgbClr val="000000"/>
                </a:solidFill>
                <a:latin typeface="arial" panose="020B0604020202020204" pitchFamily="34" charset="0"/>
                <a:cs typeface="Arial" panose="020B0604020202020204" pitchFamily="34" charset="0"/>
              </a:rPr>
              <a:t>(DIP Saclay, ParisTech) et du relai d’informations sur les </a:t>
            </a:r>
            <a:r>
              <a:rPr lang="fr-FR" sz="1400" b="1" dirty="0">
                <a:solidFill>
                  <a:srgbClr val="000000"/>
                </a:solidFill>
                <a:latin typeface="arial" panose="020B0604020202020204" pitchFamily="34" charset="0"/>
                <a:cs typeface="Arial" panose="020B0604020202020204" pitchFamily="34" charset="0"/>
              </a:rPr>
              <a:t>formations </a:t>
            </a:r>
            <a:r>
              <a:rPr lang="fr-FR" sz="1400" dirty="0">
                <a:solidFill>
                  <a:srgbClr val="000000"/>
                </a:solidFill>
                <a:latin typeface="arial" panose="020B0604020202020204" pitchFamily="34" charset="0"/>
                <a:cs typeface="Arial" panose="020B0604020202020204" pitchFamily="34" charset="0"/>
              </a:rPr>
              <a:t>(</a:t>
            </a:r>
            <a:r>
              <a:rPr lang="fr-FR" sz="1400" u="sng" dirty="0">
                <a:solidFill>
                  <a:srgbClr val="000000"/>
                </a:solidFill>
                <a:latin typeface="arial" panose="020B0604020202020204" pitchFamily="34" charset="0"/>
                <a:cs typeface="Arial" panose="020B0604020202020204" pitchFamily="34" charset="0"/>
              </a:rPr>
              <a:t>relais </a:t>
            </a:r>
            <a:r>
              <a:rPr lang="fr-FR" sz="1400" u="sng" dirty="0">
                <a:solidFill>
                  <a:srgbClr val="000000"/>
                </a:solidFill>
                <a:latin typeface="arial" panose="020B0604020202020204" pitchFamily="34" charset="0"/>
                <a:cs typeface="Arial" panose="020B0604020202020204" pitchFamily="34" charset="0"/>
                <a:sym typeface="Symbol" panose="05050102010706020507" pitchFamily="18" charset="2"/>
              </a:rPr>
              <a:t></a:t>
            </a:r>
            <a:r>
              <a:rPr lang="fr-FR" sz="1400" u="sng" dirty="0">
                <a:solidFill>
                  <a:srgbClr val="000000"/>
                </a:solidFill>
                <a:latin typeface="arial" panose="020B0604020202020204" pitchFamily="34" charset="0"/>
                <a:cs typeface="Arial" panose="020B0604020202020204" pitchFamily="34" charset="0"/>
              </a:rPr>
              <a:t> </a:t>
            </a:r>
            <a:r>
              <a:rPr lang="fr-FR" sz="1400" u="sng" dirty="0">
                <a:solidFill>
                  <a:schemeClr val="accent1">
                    <a:lumMod val="75000"/>
                  </a:schemeClr>
                </a:solidFill>
                <a:latin typeface="arial" panose="020B0604020202020204" pitchFamily="34" charset="0"/>
                <a:cs typeface="Arial" panose="020B0604020202020204" pitchFamily="34" charset="0"/>
              </a:rPr>
              <a:t>Valérie Camel</a:t>
            </a:r>
            <a:r>
              <a:rPr lang="fr-FR" sz="14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11185111"/>
      </p:ext>
    </p:extLst>
  </p:cSld>
  <p:clrMapOvr>
    <a:masterClrMapping/>
  </p:clrMapOvr>
</p:sld>
</file>

<file path=ppt/theme/theme1.xml><?xml version="1.0" encoding="utf-8"?>
<a:theme xmlns:a="http://schemas.openxmlformats.org/drawingml/2006/main" name="DIAPO INTER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RODUCTION ET CONCLU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2795</TotalTime>
  <Words>1391</Words>
  <Application>Microsoft Office PowerPoint</Application>
  <PresentationFormat>Affichage à l'écran (16:9)</PresentationFormat>
  <Paragraphs>136</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16</vt:i4>
      </vt:variant>
    </vt:vector>
  </HeadingPairs>
  <TitlesOfParts>
    <vt:vector size="23" baseType="lpstr">
      <vt:lpstr>Arial</vt:lpstr>
      <vt:lpstr>Arial</vt:lpstr>
      <vt:lpstr>Calibri</vt:lpstr>
      <vt:lpstr>Symbol</vt:lpstr>
      <vt:lpstr>Wingdings</vt:lpstr>
      <vt:lpstr>DIAPO INTERNES</vt:lpstr>
      <vt:lpstr>INTRODUCTION ET CONCLUSION</vt:lpstr>
      <vt:lpstr>Présentation PowerPoint</vt:lpstr>
      <vt:lpstr>Rentrée 2022- 2023 sur le campus de Palaiseau  Un contexte particulier où la DF se mobilise pour proposer, en appui de la Direction de campus, un accompagnement et un support à la prise en main des équipements et des espaces d’enseignements</vt:lpstr>
      <vt:lpstr>Présentation PowerPoint</vt:lpstr>
      <vt:lpstr>Accompagnement des enseignants</vt:lpstr>
      <vt:lpstr>Présentation PowerPoint</vt:lpstr>
      <vt:lpstr>Présentation PowerPoint</vt:lpstr>
      <vt:lpstr>eCampus</vt:lpstr>
      <vt:lpstr>       Midi’pédago – points d'échanges</vt:lpstr>
      <vt:lpstr>3. Le soutien au développement des pratiques enseignantes et de la transformation pédagogique </vt:lpstr>
      <vt:lpstr>AAP Université Paris-Saclay</vt:lpstr>
      <vt:lpstr>Formations accessibles à notre communauté</vt:lpstr>
      <vt:lpstr>4. Production de vidéos pédagogiques</vt:lpstr>
      <vt:lpstr>Production de vidéos pédagogiques</vt:lpstr>
      <vt:lpstr>Production de vidéos pédagogiques</vt:lpstr>
      <vt:lpstr>Production de vidéos pédagogiques</vt:lpstr>
      <vt:lpstr>          Merci de votre attention !</vt:lpstr>
    </vt:vector>
  </TitlesOfParts>
  <Company>kkkkkk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gggg bbbbb</dc:creator>
  <cp:lastModifiedBy>PAGLIARO</cp:lastModifiedBy>
  <cp:revision>106</cp:revision>
  <dcterms:created xsi:type="dcterms:W3CDTF">2020-12-14T14:39:40Z</dcterms:created>
  <dcterms:modified xsi:type="dcterms:W3CDTF">2023-06-29T12:29:04Z</dcterms:modified>
</cp:coreProperties>
</file>