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82" r:id="rId4"/>
    <p:sldId id="264" r:id="rId5"/>
    <p:sldId id="266" r:id="rId6"/>
    <p:sldId id="295" r:id="rId7"/>
    <p:sldId id="265" r:id="rId8"/>
    <p:sldId id="267" r:id="rId9"/>
    <p:sldId id="291" r:id="rId10"/>
    <p:sldId id="289" r:id="rId11"/>
    <p:sldId id="292" r:id="rId12"/>
    <p:sldId id="294" r:id="rId13"/>
    <p:sldId id="297" r:id="rId14"/>
    <p:sldId id="293" r:id="rId15"/>
  </p:sldIdLst>
  <p:sldSz cx="9144000" cy="6858000" type="screen4x3"/>
  <p:notesSz cx="9945688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40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E472903-82E5-4218-9933-5B748AD36A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1038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A189F56-68A0-487D-BB8E-92091F6C6E6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125" y="1"/>
            <a:ext cx="431197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0204BD2F-DAE2-494E-AAE9-AEA6DB99E77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660"/>
            <a:ext cx="431038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524D0982-2288-4FE2-A62A-0B30708700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125" y="6513660"/>
            <a:ext cx="431197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7BE659-6E87-4B3C-9515-D7A9593DE0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8AB8BF5-31E0-4181-9D5E-443C8C664B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1038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DD8511E-8917-4E56-A142-E65C75E821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32125" y="1"/>
            <a:ext cx="431197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0877CB-1D5A-4C50-A992-A0DF6C2A2E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A479E73-3F4A-4384-82EF-464DA71264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093" y="3257631"/>
            <a:ext cx="7957505" cy="308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3D93E22E-3DCE-475E-AA58-5EA6977245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660"/>
            <a:ext cx="431038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3951016E-60D8-4757-9676-A85C52D2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125" y="6513660"/>
            <a:ext cx="4311971" cy="3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4796EB-E239-4FDB-A123-47D6FC0302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8CC21DC-9D68-4D20-8DEE-58EC96CBA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0C55F-3D9F-40A6-A0A0-3C14F3E49FA6}" type="slidenum">
              <a:rPr lang="fr-FR" altLang="en-US" smtClean="0"/>
              <a:pPr>
                <a:spcBef>
                  <a:spcPct val="0"/>
                </a:spcBef>
              </a:pPr>
              <a:t>1</a:t>
            </a:fld>
            <a:endParaRPr lang="fr-FR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B9DDF0A-7D13-4FFA-9C3E-C13A807EBC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4F33906-58F0-4E8C-877E-103CC1800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id="{2B03E84C-2E72-47AA-AD9B-E8094AD83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745D08D6-CB8E-45B1-9950-F565994A1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id="{F6C1B52D-E096-4048-8475-5EFE63805F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3A2B17-51BF-40AE-B611-5125F2697B63}" type="slidenum">
              <a:rPr lang="fr-FR" altLang="en-US" smtClean="0"/>
              <a:pPr>
                <a:spcBef>
                  <a:spcPct val="0"/>
                </a:spcBef>
              </a:pPr>
              <a:t>11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518022D6-8EB6-4CE4-9E14-1475AFC1A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FCA20B29-E2B0-4036-BC54-9FB16713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1B3D4BAB-1031-4014-8384-936C4274D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8A01AB-3989-4CD7-B42E-387502EC9FFA}" type="slidenum">
              <a:rPr lang="fr-FR" altLang="en-US" smtClean="0"/>
              <a:pPr>
                <a:spcBef>
                  <a:spcPct val="0"/>
                </a:spcBef>
              </a:pPr>
              <a:t>13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47029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518022D6-8EB6-4CE4-9E14-1475AFC1A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FCA20B29-E2B0-4036-BC54-9FB16713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1B3D4BAB-1031-4014-8384-936C4274D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8A01AB-3989-4CD7-B42E-387502EC9FFA}" type="slidenum">
              <a:rPr lang="fr-FR" altLang="en-US" smtClean="0"/>
              <a:pPr>
                <a:spcBef>
                  <a:spcPct val="0"/>
                </a:spcBef>
              </a:pPr>
              <a:t>14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D465347-F649-4A71-91B2-89D0E0430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52B66E-D485-4818-9096-E9112B8D6898}" type="slidenum">
              <a:rPr lang="fr-FR" altLang="en-US" smtClean="0"/>
              <a:pPr>
                <a:spcBef>
                  <a:spcPct val="0"/>
                </a:spcBef>
              </a:pPr>
              <a:t>2</a:t>
            </a:fld>
            <a:endParaRPr lang="fr-FR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DE42E8C-928F-413F-8BF4-6ADE439B2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9EAC11D-2CD8-4DFB-B508-599D6FECC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40366AE-F455-4605-9B08-2754347C4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C47DE5-4436-4B3F-8406-AB3EA31BDD09}" type="slidenum">
              <a:rPr lang="fr-FR" altLang="en-US" smtClean="0"/>
              <a:pPr>
                <a:spcBef>
                  <a:spcPct val="0"/>
                </a:spcBef>
              </a:pPr>
              <a:t>3</a:t>
            </a:fld>
            <a:endParaRPr lang="fr-FR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C67684A-4FBE-4A99-AF59-8677A55D4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6141AA1-1510-4497-9B5B-738DAE707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10C4143-C858-41A8-8B81-50110661A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D1924D-A09C-4641-B03B-FD3C78A949B2}" type="slidenum">
              <a:rPr lang="fr-FR" altLang="en-US" smtClean="0"/>
              <a:pPr>
                <a:spcBef>
                  <a:spcPct val="0"/>
                </a:spcBef>
              </a:pPr>
              <a:t>4</a:t>
            </a:fld>
            <a:endParaRPr lang="fr-FR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4876869-1B82-43B1-839E-76C61C507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31DF2C2-DF4D-4528-A7D7-F10EB8A1E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A0DC714-7345-462F-B07F-00E18CDC0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69D48-2013-4970-8D84-C6FBE31E6663}" type="slidenum">
              <a:rPr lang="fr-FR" altLang="en-US" smtClean="0"/>
              <a:pPr>
                <a:spcBef>
                  <a:spcPct val="0"/>
                </a:spcBef>
              </a:pPr>
              <a:t>5</a:t>
            </a:fld>
            <a:endParaRPr lang="fr-FR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6BB4E3D-C4F4-41F7-BFB6-2E7469130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B0F2A80-4B0D-4668-B862-A0A4D9C55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3F4D817-014F-4B61-83A3-20D915902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253B7-445D-439D-8205-FA49669018E5}" type="slidenum">
              <a:rPr lang="fr-FR" altLang="en-US" smtClean="0"/>
              <a:pPr>
                <a:spcBef>
                  <a:spcPct val="0"/>
                </a:spcBef>
              </a:pPr>
              <a:t>7</a:t>
            </a:fld>
            <a:endParaRPr lang="fr-FR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75C3DA3-D60A-44AD-9066-0797A3259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853FE1-4DF9-46D7-927F-705AFB278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0D729E5C-FCA9-466D-A8DA-672440BCA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EC9074-2A6F-4394-8112-99DABBBCA97A}" type="slidenum">
              <a:rPr lang="fr-FR" altLang="en-US" smtClean="0"/>
              <a:pPr>
                <a:spcBef>
                  <a:spcPct val="0"/>
                </a:spcBef>
              </a:pPr>
              <a:t>8</a:t>
            </a:fld>
            <a:endParaRPr lang="fr-FR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52DD494-CAAA-48F8-BFB0-1454A5879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C33431E-CD8E-41C4-BBA6-CF6A5A181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>
            <a:extLst>
              <a:ext uri="{FF2B5EF4-FFF2-40B4-BE49-F238E27FC236}">
                <a16:creationId xmlns:a16="http://schemas.microsoft.com/office/drawing/2014/main" id="{8FB3C1AA-9C1A-4068-901D-7B59D9E20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>
            <a:extLst>
              <a:ext uri="{FF2B5EF4-FFF2-40B4-BE49-F238E27FC236}">
                <a16:creationId xmlns:a16="http://schemas.microsoft.com/office/drawing/2014/main" id="{4F431B14-A87E-4CEB-9A9E-55122F30F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Espace réservé du numéro de diapositive 3">
            <a:extLst>
              <a:ext uri="{FF2B5EF4-FFF2-40B4-BE49-F238E27FC236}">
                <a16:creationId xmlns:a16="http://schemas.microsoft.com/office/drawing/2014/main" id="{A2F3920C-F7B1-4798-9C04-C5D34CC37B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E4B7F3-B347-4660-8AEC-6F7E1A578D54}" type="slidenum">
              <a:rPr lang="fr-FR" altLang="en-US" smtClean="0"/>
              <a:pPr>
                <a:spcBef>
                  <a:spcPct val="0"/>
                </a:spcBef>
              </a:pPr>
              <a:t>9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>
            <a:extLst>
              <a:ext uri="{FF2B5EF4-FFF2-40B4-BE49-F238E27FC236}">
                <a16:creationId xmlns:a16="http://schemas.microsoft.com/office/drawing/2014/main" id="{E5E47BC9-6ADD-463A-B1A9-158C26021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>
            <a:extLst>
              <a:ext uri="{FF2B5EF4-FFF2-40B4-BE49-F238E27FC236}">
                <a16:creationId xmlns:a16="http://schemas.microsoft.com/office/drawing/2014/main" id="{CD70E8D7-1636-4289-8C85-2E4FE71C4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Espace réservé du numéro de diapositive 3">
            <a:extLst>
              <a:ext uri="{FF2B5EF4-FFF2-40B4-BE49-F238E27FC236}">
                <a16:creationId xmlns:a16="http://schemas.microsoft.com/office/drawing/2014/main" id="{49ACEFDF-376E-49FA-BBA8-3CF2F6E8B9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615FA8-2399-4FC8-B563-61F7AEA195DC}" type="slidenum">
              <a:rPr lang="fr-FR" altLang="en-US" smtClean="0"/>
              <a:pPr>
                <a:spcBef>
                  <a:spcPct val="0"/>
                </a:spcBef>
              </a:pPr>
              <a:t>10</a:t>
            </a:fld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8EDAAF-FD30-4208-BA71-7D4722342C0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5AF8222-BA1F-49F0-8302-177AABFC9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GB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6F6EBB3-96CE-48B2-A98B-47DDB098FB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45BFD169-53F4-4EA7-8D12-75529143C65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1A8FA9B3-A74B-411C-A275-9F6CAA3966E4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35537BD1-3450-4390-BBC8-8280F287DC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0C08C77E-1DB3-4F74-A671-9BA4E1F89D9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CE7FD1F2-D0F3-4201-8DB6-BC475D49C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BAF7239C-16D1-4A9A-A808-A190B4A86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88E9D48-F133-4FC0-8AE1-D7DEE3F99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7D8685D-96C1-43FE-85C7-68FCA7CD0B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FB93C59-7055-40E8-B864-90D320544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1E0E-CCE4-4D6C-82AE-551141D29D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6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9188607-814F-41E6-B701-1DB409F0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A5CA4B0-E96B-4CD1-9E1C-D86DBABB8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3454D0C-5E66-4F02-B20D-9880EBBD8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ED29-5429-4541-B7FE-8423639742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68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E9FEB65-8EF4-40CB-B3E2-08CA6BCAA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CAB066D-759F-4F9C-B8AE-E8BF6463C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FFA076C-D9AE-4B5F-855C-C3A481997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F69DE-50A8-4137-BEA1-912E58A8BF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67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0BD485A-E059-48B2-BC1E-570BF1CA6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78CF4FC-9062-435E-AC4F-B15667A90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028EFE4-902C-417B-B82C-2176E806C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2EDF-1153-4BCB-8F33-8147B5D672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368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FE9F3E-C286-4DF8-89EF-DC9D94F00F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FB882B9-4A85-4908-A72E-FFFB330BD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3AE372C-55CC-44BD-A4A3-40E315198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F2A0-E083-4B0E-BDEF-9B3411A071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21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CC730F6-76D7-4531-811D-685CE1484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CC621E1-9CCF-4068-9E3B-2514EAB19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646615B-1DA5-4EC6-AEAD-9734BCB41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A9FAA-4F56-4B59-84A9-4F1CCF5001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8B27F0F-C0A0-4652-BDE0-405B9F02B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F7B9A45-39FD-4CB2-BAAB-6CEF3F0CC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BDB15F2-AFA2-4350-A1A3-AB11A5D35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27ABE-5C07-4825-B830-F7EE9A539B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51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DD7E8ED-AE3B-4487-8731-60DFB4ED23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0EA256B-CEFD-4BE3-8463-813C769F3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4F0C222-947A-43DB-B812-5ABC73543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D6359-4165-4289-AAB2-6D4AE640F1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29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8BA365D-D352-4AE4-859C-EE1F8CE98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F2848BA-5FCA-4F9F-BF88-9AE9C9D73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FB81DBA-5B1B-47B8-8B66-0EC0B60BF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54755-DEFB-4AD3-AC1A-36E6D41FB9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2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7BF037B-0D52-479D-88F5-D2BEBF77D1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78FF74D-976F-4BC9-A1A2-D26334CBD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51BF1C8-3DAB-44A6-9CA1-730EE44A9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5A95-BE03-420A-9609-1471461073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67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EFA382D-3EBB-4BAA-B0FC-A86708C79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45C17C2-874E-4385-9194-CD70D52A48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596FCDD-5865-4813-95AB-42DE72745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14A2-DFED-476A-AE5E-41D8DD1A82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0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AF84EE1-5F81-4C68-A5BB-C0F9CF277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D645E34-7286-46D0-ACB2-97CD08201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88BC00C4-C2DE-4C25-BDC7-477B5DB23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E3B7E-23A8-4616-B474-1E7CE2FF74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4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67F901C-D421-476C-9BED-E83E8B65C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26015FA-6607-4E4D-A808-FDF56DE75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A7A15F5-7D16-4AA1-B506-0FAD9F0B9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1994-BE2B-43AD-85CC-24681F19F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0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0E8DE52-EEC5-45F9-9D04-7A73DA96C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5D0FF90-F1D6-494D-9F51-793B9920B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21420C-F2ED-4D45-9E39-F264AC9A21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E819C-2EFB-4585-BBF9-DF2F5B1427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0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511A918-2F4C-4DA8-82A0-B00F4001F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09DDBB1-AF49-4939-A6D9-D4EF7C209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98A6D95-4C33-45D3-8FF9-1D3EB5E0F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39E58-0846-49AA-B30A-A4F76068B2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5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CE77516-1956-44D2-BB8B-075AA8026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BB10FF3-B90D-4B06-B470-805A3C6F6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E99B5D4-4A94-4EB5-A53C-28F4B5072F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3961B-6E13-4213-901D-84F13A5F36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09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3F74A84-B320-45DA-9C86-ACE67EEF21E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49467CF-6D21-434E-A002-E15553F13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GB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12A8D3ED-1BFF-4443-9580-BC60DEA443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8A965EB6-CB4B-4239-98B9-84614DE28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A48DE661-AFEF-4AB3-871A-AB4944575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52872FF0-DFB9-49EB-AE64-0D9E8013F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F8E6475E-B772-44DC-8D82-848884E61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AEB2BCC9-72B8-48D4-A5D9-83ADBFBD05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684E4A6C-FA71-4239-9935-E1B91744C8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80FCC46D-EEC9-4175-AE2D-61B3159225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D284D87-2C1F-4430-A062-F74CCBEDE2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D77340FE-3DC8-4B3C-9906-7C000A356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52EB218-9E31-4C6A-BF23-3CD5A8A4F6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en-US" dirty="0"/>
              <a:t>Outils Numériques de Gestion</a:t>
            </a:r>
            <a:br>
              <a:rPr lang="fr-FR" altLang="en-US" dirty="0"/>
            </a:br>
            <a:r>
              <a:rPr lang="fr-FR" altLang="en-US" dirty="0"/>
              <a:t>Rappels sur Excel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346CFD-4190-4049-A551-29556D99CE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364086A-F141-42F0-BC0D-35CF188F3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Plages (ensembles) de cellules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69A44E4-BA8E-43B5-9C54-4992A2993E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8820150" cy="3268663"/>
          </a:xfrm>
        </p:spPr>
        <p:txBody>
          <a:bodyPr/>
          <a:lstStyle/>
          <a:p>
            <a:pPr eaLnBrk="1" hangingPunct="1"/>
            <a:r>
              <a:rPr lang="fr-FR" altLang="en-US" sz="2400" dirty="0"/>
              <a:t>Mixtes</a:t>
            </a:r>
          </a:p>
          <a:p>
            <a:pPr lvl="1" eaLnBrk="1" hangingPunct="1"/>
            <a:r>
              <a:rPr lang="fr-FR" altLang="en-US" sz="2200" dirty="0"/>
              <a:t>=SOMME(D2;B3:D3): </a:t>
            </a:r>
            <a:r>
              <a:rPr lang="fr-FR" altLang="en-US" sz="2200" b="1" dirty="0">
                <a:solidFill>
                  <a:schemeClr val="hlink"/>
                </a:solidFill>
              </a:rPr>
              <a:t>2700</a:t>
            </a:r>
            <a:r>
              <a:rPr lang="fr-FR" altLang="en-US" sz="2200" dirty="0"/>
              <a:t>  (1990Trimestre3+1991)</a:t>
            </a:r>
          </a:p>
          <a:p>
            <a:pPr lvl="1" eaLnBrk="1" hangingPunct="1"/>
            <a:r>
              <a:rPr lang="fr-FR" altLang="en-US" sz="2200" dirty="0"/>
              <a:t>=SOMME(C:C;D2): </a:t>
            </a:r>
            <a:r>
              <a:rPr lang="fr-FR" altLang="en-US" sz="2200" b="1" dirty="0">
                <a:solidFill>
                  <a:schemeClr val="hlink"/>
                </a:solidFill>
              </a:rPr>
              <a:t>1700</a:t>
            </a:r>
            <a:r>
              <a:rPr lang="fr-FR" altLang="en-US" sz="2200" dirty="0"/>
              <a:t> (tous les T2+ 1990T3)</a:t>
            </a:r>
          </a:p>
        </p:txBody>
      </p:sp>
      <p:graphicFrame>
        <p:nvGraphicFramePr>
          <p:cNvPr id="87137" name="Group 97">
            <a:extLst>
              <a:ext uri="{FF2B5EF4-FFF2-40B4-BE49-F238E27FC236}">
                <a16:creationId xmlns:a16="http://schemas.microsoft.com/office/drawing/2014/main" id="{DDD6C8EA-0CC9-4173-BDD4-4540F500F28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0" y="4745038"/>
          <a:ext cx="9144000" cy="2116138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>
            <a:extLst>
              <a:ext uri="{FF2B5EF4-FFF2-40B4-BE49-F238E27FC236}">
                <a16:creationId xmlns:a16="http://schemas.microsoft.com/office/drawing/2014/main" id="{BB60CDFD-F505-4FDD-91B5-EF4A37BA6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1.7 Manipulation des données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935E7-6976-4B53-AC29-FD9A261B1C17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Deux solutions pour copier une cellule :</a:t>
            </a:r>
          </a:p>
          <a:p>
            <a:pPr lvl="1">
              <a:defRPr/>
            </a:pPr>
            <a:r>
              <a:rPr lang="fr-FR" dirty="0">
                <a:ea typeface="+mn-ea"/>
                <a:cs typeface="+mn-cs"/>
              </a:rPr>
              <a:t> Sélectionner la (ou les) cellules à copier. </a:t>
            </a:r>
          </a:p>
          <a:p>
            <a:pPr lvl="2">
              <a:defRPr/>
            </a:pPr>
            <a:r>
              <a:rPr lang="fr-FR" dirty="0">
                <a:ea typeface="+mn-ea"/>
                <a:cs typeface="+mn-cs"/>
              </a:rPr>
              <a:t>Se positionner sur le coin inférieur droit. </a:t>
            </a:r>
          </a:p>
          <a:p>
            <a:pPr lvl="2">
              <a:defRPr/>
            </a:pPr>
            <a:r>
              <a:rPr lang="fr-FR" dirty="0">
                <a:ea typeface="+mn-ea"/>
                <a:cs typeface="+mn-cs"/>
              </a:rPr>
              <a:t>Laisser appuyer le bouton gauche et recouvrir les cellules à remplacer. </a:t>
            </a:r>
          </a:p>
          <a:p>
            <a:pPr lvl="2">
              <a:defRPr/>
            </a:pPr>
            <a:r>
              <a:rPr lang="fr-FR" dirty="0">
                <a:ea typeface="+mn-ea"/>
                <a:cs typeface="+mn-cs"/>
              </a:rPr>
              <a:t>Relâcher le bouton</a:t>
            </a:r>
          </a:p>
          <a:p>
            <a:pPr lvl="1">
              <a:defRPr/>
            </a:pPr>
            <a:r>
              <a:rPr lang="fr-FR" dirty="0">
                <a:ea typeface="+mn-ea"/>
                <a:cs typeface="+mn-cs"/>
              </a:rPr>
              <a:t>Sélectionner la (ou les cellules) à copier. </a:t>
            </a:r>
          </a:p>
          <a:p>
            <a:pPr lvl="2">
              <a:defRPr/>
            </a:pPr>
            <a:r>
              <a:rPr lang="fr-FR" dirty="0">
                <a:ea typeface="+mn-ea"/>
                <a:cs typeface="+mn-cs"/>
              </a:rPr>
              <a:t>Copier la cellule (menu Edition/Copier ou Ctrl-C). Sélectionner les cellules à remplacer. </a:t>
            </a:r>
          </a:p>
          <a:p>
            <a:pPr lvl="2">
              <a:defRPr/>
            </a:pPr>
            <a:r>
              <a:rPr lang="fr-FR" dirty="0">
                <a:ea typeface="+mn-ea"/>
                <a:cs typeface="+mn-cs"/>
              </a:rPr>
              <a:t>Coller les cellules (menu Edition/Coller ou Ctrl-V)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>
            <a:extLst>
              <a:ext uri="{FF2B5EF4-FFF2-40B4-BE49-F238E27FC236}">
                <a16:creationId xmlns:a16="http://schemas.microsoft.com/office/drawing/2014/main" id="{71B2FBA5-3855-4816-A7A3-601E9FE16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1.8 Utilisation de plusieurs feuilles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20C6B-7ED5-4587-A6BB-151A9B6AE0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altLang="fr-FR" sz="2400" dirty="0"/>
              <a:t>Chiffre d’affaire:</a:t>
            </a:r>
          </a:p>
          <a:p>
            <a:r>
              <a:rPr lang="fr-FR" altLang="fr-FR" sz="2400" dirty="0"/>
              <a:t>= prix!B2*Feuil1!F2+prix!B3*Feuil1!F3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8F7480-A3D5-428B-A2AB-51CB0DD27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88" y="2693988"/>
            <a:ext cx="4252912" cy="1793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fr-FR" sz="2000" u="sng" dirty="0"/>
              <a:t>Ne jamais cliquer sur une autre feuille juste après avoir sélectionné une/plusieurs cellules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fr-FR" sz="2000" dirty="0"/>
              <a:t>(appuyer sur espace/une autre touche avant)</a:t>
            </a:r>
          </a:p>
          <a:p>
            <a:pPr>
              <a:defRPr/>
            </a:pPr>
            <a:endParaRPr lang="fr-FR" sz="2000" u="sng" dirty="0"/>
          </a:p>
        </p:txBody>
      </p:sp>
      <p:graphicFrame>
        <p:nvGraphicFramePr>
          <p:cNvPr id="7" name="Group 97">
            <a:extLst>
              <a:ext uri="{FF2B5EF4-FFF2-40B4-BE49-F238E27FC236}">
                <a16:creationId xmlns:a16="http://schemas.microsoft.com/office/drawing/2014/main" id="{23DFB55B-C9C6-4566-9D0B-E022C1066CBF}"/>
              </a:ext>
            </a:extLst>
          </p:cNvPr>
          <p:cNvGraphicFramePr>
            <a:graphicFrameLocks/>
          </p:cNvGraphicFramePr>
          <p:nvPr/>
        </p:nvGraphicFramePr>
        <p:xfrm>
          <a:off x="0" y="4745038"/>
          <a:ext cx="9144000" cy="2116138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(600)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(2850)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6666" name="Image 5">
            <a:extLst>
              <a:ext uri="{FF2B5EF4-FFF2-40B4-BE49-F238E27FC236}">
                <a16:creationId xmlns:a16="http://schemas.microsoft.com/office/drawing/2014/main" id="{E198A0B5-1BE0-4DE4-AC9E-1BDCEA491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7" t="48166" r="62447" b="34418"/>
          <a:stretch>
            <a:fillRect/>
          </a:stretch>
        </p:blipFill>
        <p:spPr bwMode="auto">
          <a:xfrm>
            <a:off x="4800600" y="2609850"/>
            <a:ext cx="425291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>
            <a:extLst>
              <a:ext uri="{FF2B5EF4-FFF2-40B4-BE49-F238E27FC236}">
                <a16:creationId xmlns:a16="http://schemas.microsoft.com/office/drawing/2014/main" id="{DD725CAD-F162-448B-B575-694193889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1.9 Insérer un graphique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DB4414-FAE1-4F10-ABCD-4B09152EDC2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fr-FR" sz="2000" dirty="0"/>
              <a:t>Sélectionner l’ensemble des cellules utiles pour le graphique</a:t>
            </a:r>
          </a:p>
          <a:p>
            <a:pPr lvl="1">
              <a:defRPr/>
            </a:pPr>
            <a:r>
              <a:rPr lang="fr-FR" sz="2000" dirty="0"/>
              <a:t>Identifier les ensembles de cellules </a:t>
            </a:r>
            <a:r>
              <a:rPr lang="fr-FR" sz="2000" b="1" u="sng" dirty="0"/>
              <a:t>de taille identique</a:t>
            </a:r>
            <a:r>
              <a:rPr lang="fr-FR" sz="2000" dirty="0"/>
              <a:t> utiles pour le graphique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Laisser Ctrl appuyé pour pouvoir sélectionner plusieurs ensembles disjoints</a:t>
            </a:r>
          </a:p>
          <a:p>
            <a:pPr>
              <a:defRPr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6B30777-C36B-4FA4-AF0A-B03891516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501158"/>
            <a:ext cx="4419600" cy="10191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B4A2431-4CE5-45D6-B9CC-8CAABFAED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996" y="5237450"/>
            <a:ext cx="4505325" cy="10477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629B3B6-BD49-4EB4-8529-8FDC531A0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5237450"/>
            <a:ext cx="4467225" cy="10572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463A0D6-2FBE-4792-8614-63EBC97017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0152" y="3052123"/>
            <a:ext cx="2857500" cy="1833253"/>
          </a:xfrm>
          <a:prstGeom prst="rect">
            <a:avLst/>
          </a:prstGeom>
        </p:spPr>
      </p:pic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15669D7D-8F53-470F-B66A-CBCE754EF0AA}"/>
              </a:ext>
            </a:extLst>
          </p:cNvPr>
          <p:cNvSpPr/>
          <p:nvPr/>
        </p:nvSpPr>
        <p:spPr>
          <a:xfrm>
            <a:off x="5339555" y="3761628"/>
            <a:ext cx="476944" cy="5757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AFF91CBD-6B4C-42D0-BBE5-4105924973A8}"/>
              </a:ext>
            </a:extLst>
          </p:cNvPr>
          <p:cNvSpPr/>
          <p:nvPr/>
        </p:nvSpPr>
        <p:spPr>
          <a:xfrm>
            <a:off x="2306028" y="4246309"/>
            <a:ext cx="978183" cy="3030032"/>
          </a:xfrm>
          <a:prstGeom prst="mathMultiply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igne de multiplication 15">
            <a:extLst>
              <a:ext uri="{FF2B5EF4-FFF2-40B4-BE49-F238E27FC236}">
                <a16:creationId xmlns:a16="http://schemas.microsoft.com/office/drawing/2014/main" id="{06750609-B03D-4493-8727-0D6CFAE3DE57}"/>
              </a:ext>
            </a:extLst>
          </p:cNvPr>
          <p:cNvSpPr/>
          <p:nvPr/>
        </p:nvSpPr>
        <p:spPr>
          <a:xfrm>
            <a:off x="6852934" y="4246309"/>
            <a:ext cx="978183" cy="3030032"/>
          </a:xfrm>
          <a:prstGeom prst="mathMultiply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5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>
            <a:extLst>
              <a:ext uri="{FF2B5EF4-FFF2-40B4-BE49-F238E27FC236}">
                <a16:creationId xmlns:a16="http://schemas.microsoft.com/office/drawing/2014/main" id="{DD725CAD-F162-448B-B575-694193889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1.9 Insérer un graphique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DB4414-FAE1-4F10-ABCD-4B09152EDC2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5097760" cy="4979987"/>
          </a:xfrm>
        </p:spPr>
        <p:txBody>
          <a:bodyPr/>
          <a:lstStyle/>
          <a:p>
            <a:pPr>
              <a:defRPr/>
            </a:pPr>
            <a:r>
              <a:rPr lang="fr-FR" sz="2000" dirty="0"/>
              <a:t>Sélectionner l’ensemble des cellules utiles pour le graphique</a:t>
            </a:r>
          </a:p>
          <a:p>
            <a:pPr>
              <a:defRPr/>
            </a:pPr>
            <a:r>
              <a:rPr lang="fr-FR" sz="2000" dirty="0"/>
              <a:t>Etapes: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Sélectionner une cellule ailleurs, relâcher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Sélectionner le premier ensemble de cellules, relâcher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Appuyer sur Ctrl, laisser appuyé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Sélectionner les autres ensembles</a:t>
            </a:r>
          </a:p>
          <a:p>
            <a:pPr lvl="1">
              <a:defRPr/>
            </a:pPr>
            <a:r>
              <a:rPr lang="fr-FR" sz="2000" dirty="0">
                <a:ea typeface="+mn-ea"/>
                <a:cs typeface="+mn-cs"/>
              </a:rPr>
              <a:t>Relâcher Ctrl</a:t>
            </a:r>
          </a:p>
          <a:p>
            <a:pPr>
              <a:defRPr/>
            </a:pPr>
            <a:r>
              <a:rPr lang="fr-FR" sz="2000" dirty="0"/>
              <a:t>Insertion/graphique (Excel)</a:t>
            </a:r>
          </a:p>
          <a:p>
            <a:pPr>
              <a:defRPr/>
            </a:pPr>
            <a:r>
              <a:rPr lang="fr-FR" sz="2000" dirty="0">
                <a:ea typeface="+mn-ea"/>
                <a:cs typeface="+mn-cs"/>
              </a:rPr>
              <a:t>Si le bon graphique n’apparait pas, aller dans « tous les graphiques » et choisir</a:t>
            </a:r>
          </a:p>
          <a:p>
            <a:pPr>
              <a:defRPr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A36451B-95E5-4AEF-B6AC-5EBEB2AF7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282" y="2730453"/>
            <a:ext cx="2804045" cy="172248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2AE9F92-EB46-4226-9D82-6758759DD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9815" y="4611886"/>
            <a:ext cx="2969841" cy="230663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2DD79C4-DF99-44EB-88BF-27AE6651C0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9796" y="1772816"/>
            <a:ext cx="3404204" cy="785021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A0F38242-C8EE-4D98-B534-E25669BB64C0}"/>
              </a:ext>
            </a:extLst>
          </p:cNvPr>
          <p:cNvSpPr/>
          <p:nvPr/>
        </p:nvSpPr>
        <p:spPr>
          <a:xfrm>
            <a:off x="7441898" y="2909840"/>
            <a:ext cx="1378574" cy="565022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C101316-90B8-4BD2-A25C-DCC3161758B0}"/>
              </a:ext>
            </a:extLst>
          </p:cNvPr>
          <p:cNvSpPr/>
          <p:nvPr/>
        </p:nvSpPr>
        <p:spPr>
          <a:xfrm>
            <a:off x="6752611" y="5482693"/>
            <a:ext cx="1378574" cy="159477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8CDAB20-E70C-4E1F-802F-9EDF44C46C2F}"/>
              </a:ext>
            </a:extLst>
          </p:cNvPr>
          <p:cNvSpPr/>
          <p:nvPr/>
        </p:nvSpPr>
        <p:spPr>
          <a:xfrm>
            <a:off x="6109814" y="4941168"/>
            <a:ext cx="910457" cy="43204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74CF395-61A9-483F-A143-369FDA4407DB}"/>
              </a:ext>
            </a:extLst>
          </p:cNvPr>
          <p:cNvSpPr/>
          <p:nvPr/>
        </p:nvSpPr>
        <p:spPr>
          <a:xfrm>
            <a:off x="6752611" y="4793543"/>
            <a:ext cx="689287" cy="43204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7E0DCEA-9AE9-4BF8-83F0-7CB6CFA6E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Présentation</a:t>
            </a:r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DFB0E70A-86EC-47BF-AF1D-8D1FCA53C1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5725" y="404813"/>
            <a:ext cx="7956550" cy="5967412"/>
          </a:xfrm>
          <a:noFill/>
        </p:spPr>
      </p:pic>
      <p:sp>
        <p:nvSpPr>
          <p:cNvPr id="7172" name="Rectangle 6">
            <a:extLst>
              <a:ext uri="{FF2B5EF4-FFF2-40B4-BE49-F238E27FC236}">
                <a16:creationId xmlns:a16="http://schemas.microsoft.com/office/drawing/2014/main" id="{3420F06F-FBD9-4573-9821-C2E8224E6C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4162425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dirty="0"/>
              <a:t>Objectif: </a:t>
            </a:r>
          </a:p>
          <a:p>
            <a:pPr eaLnBrk="1" hangingPunct="1">
              <a:buFontTx/>
              <a:buNone/>
            </a:pPr>
            <a:r>
              <a:rPr lang="fr-FR" altLang="en-US" dirty="0"/>
              <a:t>	</a:t>
            </a:r>
            <a:r>
              <a:rPr lang="fr-FR" altLang="en-US" sz="2600" dirty="0"/>
              <a:t>Traitement de données chiffrées pour extraire et présenter des informations</a:t>
            </a:r>
          </a:p>
          <a:p>
            <a:pPr eaLnBrk="1" hangingPunct="1">
              <a:buFontTx/>
              <a:buNone/>
            </a:pPr>
            <a:r>
              <a:rPr lang="fr-FR" altLang="en-US" dirty="0"/>
              <a:t>Logiciels existant:</a:t>
            </a:r>
          </a:p>
          <a:p>
            <a:pPr lvl="1" eaLnBrk="1" hangingPunct="1">
              <a:buFontTx/>
              <a:buNone/>
            </a:pPr>
            <a:r>
              <a:rPr lang="fr-FR" altLang="en-US" dirty="0"/>
              <a:t>Microsoft Excel</a:t>
            </a:r>
          </a:p>
          <a:p>
            <a:pPr lvl="1" eaLnBrk="1" hangingPunct="1">
              <a:buFontTx/>
              <a:buNone/>
            </a:pPr>
            <a:r>
              <a:rPr lang="fr-FR" altLang="en-US" dirty="0"/>
              <a:t>LibreOffice Calc</a:t>
            </a:r>
          </a:p>
          <a:p>
            <a:pPr lvl="1" eaLnBrk="1" hangingPunct="1">
              <a:buFontTx/>
              <a:buNone/>
            </a:pPr>
            <a:r>
              <a:rPr lang="fr-FR" altLang="en-US" dirty="0"/>
              <a:t>Apple Numbers</a:t>
            </a:r>
          </a:p>
          <a:p>
            <a:pPr lvl="1" eaLnBrk="1" hangingPunct="1">
              <a:buFontTx/>
              <a:buNone/>
            </a:pPr>
            <a:r>
              <a:rPr lang="fr-FR" altLang="en-US" dirty="0"/>
              <a:t>Google Sheets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0A6E8B5-0BF4-4AA7-9EFE-08D3A3E38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1.1 Classeur et Feuille de calcul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ACD3C19-FE0C-4419-9A3B-70F8F851FA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3413125"/>
          </a:xfrm>
        </p:spPr>
        <p:txBody>
          <a:bodyPr/>
          <a:lstStyle/>
          <a:p>
            <a:pPr eaLnBrk="1" hangingPunct="1"/>
            <a:r>
              <a:rPr lang="fr-FR" altLang="en-US" sz="2400"/>
              <a:t>Classeur: Fichier dans lequel on peut travailler et stocker des données. Chaque classeur peut contenir plusieurs feuilles de calcul.</a:t>
            </a:r>
          </a:p>
          <a:p>
            <a:pPr eaLnBrk="1" hangingPunct="1"/>
            <a:r>
              <a:rPr lang="fr-FR" altLang="en-US" sz="2400"/>
              <a:t>A un fichier correspond un classeur, et donc plusieurs feuilles de calcul.</a:t>
            </a:r>
          </a:p>
          <a:p>
            <a:pPr eaLnBrk="1" hangingPunct="1"/>
            <a:r>
              <a:rPr lang="fr-FR" altLang="en-US" sz="2400"/>
              <a:t>Feuille de calcul: Les feuilles correspondent à un tableau de cellules où il est possible d’afficher et analyser les données.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CE034B09-B9CC-4AB5-9EAC-53833D2E346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4743450"/>
            <a:ext cx="6623050" cy="2114550"/>
          </a:xfrm>
          <a:noFill/>
        </p:spPr>
      </p:pic>
      <p:sp>
        <p:nvSpPr>
          <p:cNvPr id="11269" name="Oval 6">
            <a:extLst>
              <a:ext uri="{FF2B5EF4-FFF2-40B4-BE49-F238E27FC236}">
                <a16:creationId xmlns:a16="http://schemas.microsoft.com/office/drawing/2014/main" id="{D476A405-08A7-45FC-8740-F15CED06E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516563"/>
            <a:ext cx="3313112" cy="134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350997-74BD-4934-BB99-DB05D8547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1.2 Cellule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CF934F5-567A-4980-A03F-D37A6FB02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fr-FR" altLang="en-US"/>
              <a:t>C’est l’intersection d’une colonne et d’une ligne.</a:t>
            </a:r>
          </a:p>
          <a:p>
            <a:pPr eaLnBrk="1" hangingPunct="1"/>
            <a:r>
              <a:rPr lang="fr-FR" altLang="en-US"/>
              <a:t>Elle est identifiée par le nom de la colonne et le numéro de la ligne</a:t>
            </a:r>
          </a:p>
          <a:p>
            <a:pPr lvl="1" eaLnBrk="1" hangingPunct="1"/>
            <a:r>
              <a:rPr lang="fr-FR" altLang="en-US"/>
              <a:t>Ex: A1, B32</a:t>
            </a:r>
          </a:p>
          <a:p>
            <a:pPr eaLnBrk="1" hangingPunct="1"/>
            <a:r>
              <a:rPr lang="fr-FR" altLang="en-US"/>
              <a:t>La référence complète contient le nom de la feuille, si on souhaite utiliser une cellule située sur une autre feuille. Un « ! » sépare le nom de la feuille de l’emplacement de la cellule.</a:t>
            </a:r>
          </a:p>
          <a:p>
            <a:pPr lvl="1" eaLnBrk="1" hangingPunct="1"/>
            <a:r>
              <a:rPr lang="fr-FR" altLang="en-US"/>
              <a:t>Ex: Feuille1!A1, Exo2!B3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3AF96E3-62C3-4224-9C0C-CD51105B2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1.3 Types de données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767B952-5B64-4940-ABBA-56EB00337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/>
              <a:t>Une cellule contient des données.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/>
              <a:t>Types de données: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/>
              <a:t>Texte: ‘’IUT’’; ‘’1ère année’’; ‘’1995-1996’’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/>
              <a:t>Nombre (seule la présentation change)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en-US"/>
              <a:t>Standard: 12,5; 10000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en-US"/>
              <a:t>Monétaire: 12,5€, 10 000€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en-US"/>
              <a:t>Pourcentage: 1 250%, 1 000 000%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en-US"/>
              <a:t>Date: 12/1/1990, 14/3/2001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/>
              <a:t>Booléen: VRAI; FAUX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/>
              <a:t>Formule: =A1+B2; =SOMME(A1:C3)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05160EB1-E37A-4134-A157-37CB694E0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Les ventes d’une entreprise…</a:t>
            </a:r>
          </a:p>
        </p:txBody>
      </p:sp>
      <p:sp>
        <p:nvSpPr>
          <p:cNvPr id="17411" name="Espace réservé du contenu 2">
            <a:extLst>
              <a:ext uri="{FF2B5EF4-FFF2-40B4-BE49-F238E27FC236}">
                <a16:creationId xmlns:a16="http://schemas.microsoft.com/office/drawing/2014/main" id="{BFA36036-8BD3-4DAB-A4B3-D342864C73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FR" altLang="fr-FR"/>
          </a:p>
        </p:txBody>
      </p:sp>
      <p:pic>
        <p:nvPicPr>
          <p:cNvPr id="17412" name="Image 1">
            <a:extLst>
              <a:ext uri="{FF2B5EF4-FFF2-40B4-BE49-F238E27FC236}">
                <a16:creationId xmlns:a16="http://schemas.microsoft.com/office/drawing/2014/main" id="{F9CC87FE-3CE9-4572-B094-061E08D90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" t="14314" r="51268" b="57843"/>
          <a:stretch>
            <a:fillRect/>
          </a:stretch>
        </p:blipFill>
        <p:spPr bwMode="auto">
          <a:xfrm>
            <a:off x="117475" y="2276475"/>
            <a:ext cx="890905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B0EC38-C319-4AC1-9F71-A97948334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1.4 Formule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A8C9C54-34E4-4F55-82FB-B8A4F5BD50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7772400" cy="2952750"/>
          </a:xfrm>
        </p:spPr>
        <p:txBody>
          <a:bodyPr/>
          <a:lstStyle/>
          <a:p>
            <a:pPr eaLnBrk="1" hangingPunct="1"/>
            <a:r>
              <a:rPr lang="fr-FR" altLang="en-US" sz="2400"/>
              <a:t>Une formule sert à analyser les données contenues dans une feuille de calcul.</a:t>
            </a:r>
          </a:p>
          <a:p>
            <a:pPr eaLnBrk="1" hangingPunct="1"/>
            <a:r>
              <a:rPr lang="fr-FR" altLang="en-US" sz="2400"/>
              <a:t>Débute par =</a:t>
            </a:r>
          </a:p>
          <a:p>
            <a:pPr eaLnBrk="1" hangingPunct="1"/>
            <a:r>
              <a:rPr lang="fr-FR" altLang="en-US" sz="2400"/>
              <a:t>Seule la formule est mémorisée</a:t>
            </a:r>
          </a:p>
          <a:p>
            <a:pPr eaLnBrk="1" hangingPunct="1"/>
            <a:r>
              <a:rPr lang="fr-FR" altLang="en-US" sz="2400"/>
              <a:t>Il est possible d’afficher </a:t>
            </a:r>
            <a:br>
              <a:rPr lang="fr-FR" altLang="en-US" sz="2400"/>
            </a:br>
            <a:r>
              <a:rPr lang="fr-FR" altLang="en-US" sz="2400"/>
              <a:t>soit la formule, soit le résultat</a:t>
            </a:r>
            <a:br>
              <a:rPr lang="fr-FR" altLang="en-US" sz="2400"/>
            </a:br>
            <a:r>
              <a:rPr lang="fr-FR" altLang="en-US" sz="2400"/>
              <a:t>(Ctrl + ‘’)</a:t>
            </a:r>
          </a:p>
          <a:p>
            <a:pPr eaLnBrk="1" hangingPunct="1"/>
            <a:endParaRPr lang="fr-FR" altLang="en-US" sz="2400"/>
          </a:p>
        </p:txBody>
      </p:sp>
      <p:pic>
        <p:nvPicPr>
          <p:cNvPr id="18436" name="Picture 86">
            <a:extLst>
              <a:ext uri="{FF2B5EF4-FFF2-40B4-BE49-F238E27FC236}">
                <a16:creationId xmlns:a16="http://schemas.microsoft.com/office/drawing/2014/main" id="{FAC98F9B-3B92-48D4-8550-B4520E02A8B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989138"/>
            <a:ext cx="5076825" cy="2166937"/>
          </a:xfrm>
          <a:noFill/>
        </p:spPr>
      </p:pic>
      <p:graphicFrame>
        <p:nvGraphicFramePr>
          <p:cNvPr id="13401" name="Group 89">
            <a:extLst>
              <a:ext uri="{FF2B5EF4-FFF2-40B4-BE49-F238E27FC236}">
                <a16:creationId xmlns:a16="http://schemas.microsoft.com/office/drawing/2014/main" id="{F22D15BA-D280-4A86-B86A-111AEED4EE82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0" y="4484688"/>
          <a:ext cx="9144000" cy="2378109"/>
        </p:xfrm>
        <a:graphic>
          <a:graphicData uri="http://schemas.openxmlformats.org/drawingml/2006/table">
            <a:tbl>
              <a:tblPr/>
              <a:tblGrid>
                <a:gridCol w="63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Ventes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Trimestre2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Trimestre3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(1250)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(500) 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(600)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(1000)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=B2+C2+D2</a:t>
                      </a:r>
                      <a:endParaRPr kumimoji="0" lang="fr-FR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(2750) 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(2850)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402" name="Line 90">
            <a:extLst>
              <a:ext uri="{FF2B5EF4-FFF2-40B4-BE49-F238E27FC236}">
                <a16:creationId xmlns:a16="http://schemas.microsoft.com/office/drawing/2014/main" id="{AC38B12E-339B-4ADB-82E8-598B5F2F1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6092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403" name="Line 91">
            <a:extLst>
              <a:ext uri="{FF2B5EF4-FFF2-40B4-BE49-F238E27FC236}">
                <a16:creationId xmlns:a16="http://schemas.microsoft.com/office/drawing/2014/main" id="{ECEEC7EA-6402-4259-95DB-E9ADD05A6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60928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" name="Group 94">
            <a:extLst>
              <a:ext uri="{FF2B5EF4-FFF2-40B4-BE49-F238E27FC236}">
                <a16:creationId xmlns:a16="http://schemas.microsoft.com/office/drawing/2014/main" id="{B3422129-7275-4A1C-8DCB-D53690DE9C61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5661025"/>
            <a:ext cx="4932362" cy="576263"/>
            <a:chOff x="2653" y="3566"/>
            <a:chExt cx="3107" cy="363"/>
          </a:xfrm>
        </p:grpSpPr>
        <p:sp useBgFill="1">
          <p:nvSpPr>
            <p:cNvPr id="18477" name="Rectangle 92">
              <a:extLst>
                <a:ext uri="{FF2B5EF4-FFF2-40B4-BE49-F238E27FC236}">
                  <a16:creationId xmlns:a16="http://schemas.microsoft.com/office/drawing/2014/main" id="{73F61DBB-4BDA-46AD-AF63-3007F09E5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566"/>
              <a:ext cx="545" cy="363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 useBgFill="1">
          <p:nvSpPr>
            <p:cNvPr id="18478" name="Rectangle 93">
              <a:extLst>
                <a:ext uri="{FF2B5EF4-FFF2-40B4-BE49-F238E27FC236}">
                  <a16:creationId xmlns:a16="http://schemas.microsoft.com/office/drawing/2014/main" id="{53A8BDAA-BAE7-4709-B44F-A9B3F3E4F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3657"/>
              <a:ext cx="703" cy="27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ACD2D7D-F37C-44D6-8838-66A6FA450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1.5 Fonction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1513E9C-F111-4212-8183-61CA710ED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en-US" dirty="0"/>
              <a:t>Les (439) fonctions sont des outils intégrés à Excel permettant de réaliser des calculs complexes.</a:t>
            </a:r>
          </a:p>
          <a:p>
            <a:pPr eaLnBrk="1" hangingPunct="1"/>
            <a:r>
              <a:rPr lang="fr-FR" altLang="en-US" dirty="0"/>
              <a:t>Par exemple, calculer le maximum (fonction MAX) ou la somme de plusieurs cellules (fonction SOMME).</a:t>
            </a:r>
          </a:p>
          <a:p>
            <a:pPr eaLnBrk="1" hangingPunct="1"/>
            <a:r>
              <a:rPr lang="fr-FR" altLang="en-US" dirty="0"/>
              <a:t>La syntaxe (la façon de les utiliser) dépend de chaque fonction.</a:t>
            </a:r>
          </a:p>
          <a:p>
            <a:pPr eaLnBrk="1" hangingPunct="1"/>
            <a:r>
              <a:rPr lang="fr-FR" altLang="en-US" dirty="0"/>
              <a:t>Ex: SOMME(B2:D3) pour réaliser la somme des cellules entre B2 et D3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063A2D1-C875-4DD8-9C56-975CC9F74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3800"/>
              <a:t>1.6 Plages (ensembles) de cellules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5A6E87D-3638-4125-BEF1-72CF160524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8820150" cy="3268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2400" dirty="0"/>
              <a:t>Non contiguës: séparées par des « ; »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 sz="2200" dirty="0"/>
              <a:t>=SOMME(C2;D2;B3): </a:t>
            </a:r>
            <a:r>
              <a:rPr lang="fr-FR" altLang="en-US" sz="2200" b="1" dirty="0">
                <a:solidFill>
                  <a:schemeClr val="hlink"/>
                </a:solidFill>
              </a:rPr>
              <a:t>2500</a:t>
            </a:r>
            <a:r>
              <a:rPr lang="fr-FR" altLang="en-US" sz="2200" dirty="0"/>
              <a:t>  (1990T2+1990T3+1991T1)</a:t>
            </a:r>
            <a:endParaRPr lang="fr-FR" altLang="en-US" sz="2200" b="1" dirty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/>
              <a:t>Contiguës: Les deux coins séparés par « : »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 sz="2200" dirty="0"/>
              <a:t>=SOMME(B2:D2): </a:t>
            </a:r>
            <a:r>
              <a:rPr lang="fr-FR" altLang="en-US" sz="2200" b="1" dirty="0">
                <a:solidFill>
                  <a:schemeClr val="hlink"/>
                </a:solidFill>
              </a:rPr>
              <a:t>2750</a:t>
            </a:r>
            <a:r>
              <a:rPr lang="fr-FR" altLang="en-US" sz="2200" dirty="0"/>
              <a:t> (1990 T1 à T3)</a:t>
            </a:r>
            <a:endParaRPr lang="fr-FR" altLang="en-US" sz="2200" b="1" dirty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/>
              <a:t>Colonne entière: Nom de la colonne « : » Nom de la colonne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 sz="2200" dirty="0"/>
              <a:t>=SOMME(C:C): </a:t>
            </a:r>
            <a:r>
              <a:rPr lang="fr-FR" altLang="en-US" sz="2200" b="1" dirty="0">
                <a:solidFill>
                  <a:schemeClr val="hlink"/>
                </a:solidFill>
              </a:rPr>
              <a:t>700</a:t>
            </a:r>
            <a:r>
              <a:rPr lang="fr-FR" altLang="en-US" sz="2200" dirty="0"/>
              <a:t> (tous les T2)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/>
              <a:t>Ligne entière: No de la ligne « : » No de la ligne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en-US" sz="2200" dirty="0"/>
              <a:t>=SOMME(3:3): </a:t>
            </a:r>
            <a:r>
              <a:rPr lang="fr-FR" altLang="en-US" sz="2200" b="1" dirty="0">
                <a:solidFill>
                  <a:schemeClr val="hlink"/>
                </a:solidFill>
              </a:rPr>
              <a:t>3691</a:t>
            </a:r>
            <a:r>
              <a:rPr lang="fr-FR" altLang="en-US" sz="2200" dirty="0"/>
              <a:t>  (tout 1991+1991)</a:t>
            </a:r>
          </a:p>
        </p:txBody>
      </p:sp>
      <p:graphicFrame>
        <p:nvGraphicFramePr>
          <p:cNvPr id="93188" name="Group 4">
            <a:extLst>
              <a:ext uri="{FF2B5EF4-FFF2-40B4-BE49-F238E27FC236}">
                <a16:creationId xmlns:a16="http://schemas.microsoft.com/office/drawing/2014/main" id="{1E65EBCF-01CF-475F-8893-B4E3F8B7CDD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5757865"/>
              </p:ext>
            </p:extLst>
          </p:nvPr>
        </p:nvGraphicFramePr>
        <p:xfrm>
          <a:off x="0" y="4745038"/>
          <a:ext cx="9144000" cy="2116138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theme/theme1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9446</TotalTime>
  <Words>883</Words>
  <Application>Microsoft Office PowerPoint</Application>
  <PresentationFormat>Affichage à l'écran (4:3)</PresentationFormat>
  <Paragraphs>183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Couches</vt:lpstr>
      <vt:lpstr>Outils Numériques de Gestion Rappels sur Excel</vt:lpstr>
      <vt:lpstr>Présentation</vt:lpstr>
      <vt:lpstr>1.1 Classeur et Feuille de calcul</vt:lpstr>
      <vt:lpstr>1.2 Cellule</vt:lpstr>
      <vt:lpstr>1.3 Types de données</vt:lpstr>
      <vt:lpstr>Les ventes d’une entreprise…</vt:lpstr>
      <vt:lpstr>1.4 Formule</vt:lpstr>
      <vt:lpstr>1.5 Fonction</vt:lpstr>
      <vt:lpstr>1.6 Plages (ensembles) de cellules</vt:lpstr>
      <vt:lpstr>Plages (ensembles) de cellules</vt:lpstr>
      <vt:lpstr>1.7 Manipulation des données</vt:lpstr>
      <vt:lpstr>1.8 Utilisation de plusieurs feuilles</vt:lpstr>
      <vt:lpstr>1.9 Insérer un graphique</vt:lpstr>
      <vt:lpstr>1.9 Insérer un graphique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Philippe Caillou</cp:lastModifiedBy>
  <cp:revision>53</cp:revision>
  <cp:lastPrinted>2019-01-23T16:35:45Z</cp:lastPrinted>
  <dcterms:created xsi:type="dcterms:W3CDTF">2005-08-19T15:46:52Z</dcterms:created>
  <dcterms:modified xsi:type="dcterms:W3CDTF">2022-11-07T15:04:46Z</dcterms:modified>
</cp:coreProperties>
</file>