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4" r:id="rId2"/>
    <p:sldId id="381" r:id="rId3"/>
    <p:sldId id="376" r:id="rId4"/>
    <p:sldId id="285" r:id="rId5"/>
    <p:sldId id="288" r:id="rId6"/>
    <p:sldId id="383" r:id="rId7"/>
    <p:sldId id="289" r:id="rId8"/>
    <p:sldId id="290" r:id="rId9"/>
    <p:sldId id="301" r:id="rId10"/>
    <p:sldId id="291" r:id="rId11"/>
    <p:sldId id="302" r:id="rId12"/>
    <p:sldId id="292" r:id="rId13"/>
    <p:sldId id="293" r:id="rId14"/>
    <p:sldId id="307" r:id="rId15"/>
    <p:sldId id="295" r:id="rId16"/>
    <p:sldId id="296" r:id="rId17"/>
    <p:sldId id="316" r:id="rId18"/>
    <p:sldId id="317" r:id="rId19"/>
    <p:sldId id="319" r:id="rId20"/>
    <p:sldId id="321" r:id="rId21"/>
    <p:sldId id="385" r:id="rId22"/>
    <p:sldId id="322" r:id="rId23"/>
    <p:sldId id="36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smtClean="0"/>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11/16/2023</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11/16/2023</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smtClean="0"/>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11/16/2023</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smtClean="0"/>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11/16/2023</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11/16/2023</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oWB8a0jFFc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7280" y="391886"/>
            <a:ext cx="10604390" cy="6139543"/>
          </a:xfrm>
        </p:spPr>
        <p:txBody>
          <a:bodyPr>
            <a:noAutofit/>
          </a:bodyPr>
          <a:lstStyle/>
          <a:p>
            <a:pPr marL="0" indent="0">
              <a:buNone/>
            </a:pPr>
            <a:r>
              <a:rPr lang="fr-FR" sz="2200" b="1" dirty="0" smtClean="0">
                <a:solidFill>
                  <a:srgbClr val="FF0000"/>
                </a:solidFill>
                <a:latin typeface="Calluna" panose="00000500000000000000" pitchFamily="50" charset="0"/>
              </a:rPr>
              <a:t>—&gt; </a:t>
            </a:r>
            <a:r>
              <a:rPr lang="fr-FR" sz="2200" b="1" dirty="0">
                <a:solidFill>
                  <a:schemeClr val="tx1"/>
                </a:solidFill>
                <a:latin typeface="Calluna" panose="00000500000000000000" pitchFamily="50" charset="0"/>
              </a:rPr>
              <a:t>Savoirs </a:t>
            </a:r>
            <a:r>
              <a:rPr lang="fr-FR" sz="2200" b="1" dirty="0" smtClean="0">
                <a:solidFill>
                  <a:schemeClr val="tx1"/>
                </a:solidFill>
                <a:latin typeface="Calluna" panose="00000500000000000000" pitchFamily="50" charset="0"/>
              </a:rPr>
              <a:t>savants</a:t>
            </a:r>
            <a:endParaRPr lang="fr-FR" sz="2200" b="1" dirty="0">
              <a:solidFill>
                <a:schemeClr val="tx1"/>
              </a:solidFill>
              <a:latin typeface="Calluna" panose="00000500000000000000" pitchFamily="50" charset="0"/>
            </a:endParaRPr>
          </a:p>
          <a:p>
            <a:pPr marL="0" indent="0">
              <a:buNone/>
            </a:pPr>
            <a:endParaRPr lang="fr-FR" sz="2200" b="1" dirty="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Sont </a:t>
            </a:r>
            <a:r>
              <a:rPr lang="fr-FR" sz="2200" dirty="0">
                <a:solidFill>
                  <a:schemeClr val="tx1"/>
                </a:solidFill>
                <a:latin typeface="Calluna" panose="00000500000000000000" pitchFamily="50" charset="0"/>
              </a:rPr>
              <a:t>d’une </a:t>
            </a:r>
            <a:r>
              <a:rPr lang="fr-FR" sz="2200" b="1" dirty="0">
                <a:solidFill>
                  <a:schemeClr val="tx1"/>
                </a:solidFill>
                <a:latin typeface="Calluna" panose="00000500000000000000" pitchFamily="50" charset="0"/>
              </a:rPr>
              <a:t>autre nature</a:t>
            </a:r>
            <a:r>
              <a:rPr lang="fr-FR" sz="2200" dirty="0">
                <a:solidFill>
                  <a:schemeClr val="tx1"/>
                </a:solidFill>
                <a:latin typeface="Calluna" panose="00000500000000000000" pitchFamily="50" charset="0"/>
              </a:rPr>
              <a:t> : </a:t>
            </a:r>
            <a:r>
              <a:rPr lang="fr-FR" sz="2200" b="1" dirty="0" smtClean="0">
                <a:solidFill>
                  <a:schemeClr val="tx1"/>
                </a:solidFill>
                <a:latin typeface="Calluna" panose="00000500000000000000" pitchFamily="50" charset="0"/>
              </a:rPr>
              <a:t>un </a:t>
            </a:r>
            <a:r>
              <a:rPr lang="fr-FR" sz="2200" b="1" dirty="0">
                <a:solidFill>
                  <a:schemeClr val="tx1"/>
                </a:solidFill>
                <a:latin typeface="Calluna" panose="00000500000000000000" pitchFamily="50" charset="0"/>
              </a:rPr>
              <a:t>savoir scientifique</a:t>
            </a:r>
            <a:r>
              <a:rPr lang="fr-FR" sz="2200" dirty="0">
                <a:solidFill>
                  <a:schemeClr val="tx1"/>
                </a:solidFill>
                <a:latin typeface="Calluna" panose="00000500000000000000" pitchFamily="50" charset="0"/>
              </a:rPr>
              <a:t> </a:t>
            </a:r>
            <a:r>
              <a:rPr lang="fr-FR" sz="2200" dirty="0" smtClean="0">
                <a:solidFill>
                  <a:schemeClr val="tx1"/>
                </a:solidFill>
                <a:latin typeface="Calluna" panose="00000500000000000000" pitchFamily="50" charset="0"/>
              </a:rPr>
              <a:t>= produit </a:t>
            </a:r>
            <a:r>
              <a:rPr lang="fr-FR" sz="2200" dirty="0">
                <a:solidFill>
                  <a:schemeClr val="tx1"/>
                </a:solidFill>
                <a:latin typeface="Calluna" panose="00000500000000000000" pitchFamily="50" charset="0"/>
              </a:rPr>
              <a:t>d’une </a:t>
            </a:r>
            <a:r>
              <a:rPr lang="fr-FR" sz="2200" b="1" u="sng" dirty="0">
                <a:solidFill>
                  <a:schemeClr val="tx1"/>
                </a:solidFill>
                <a:latin typeface="Calluna" panose="00000500000000000000" pitchFamily="50" charset="0"/>
              </a:rPr>
              <a:t>démarche de savoir</a:t>
            </a:r>
            <a:r>
              <a:rPr lang="fr-FR" sz="2200" dirty="0">
                <a:solidFill>
                  <a:schemeClr val="tx1"/>
                </a:solidFill>
                <a:latin typeface="Calluna" panose="00000500000000000000" pitchFamily="50" charset="0"/>
              </a:rPr>
              <a:t> et d’une </a:t>
            </a:r>
            <a:r>
              <a:rPr lang="fr-FR" sz="2200" b="1" u="sng" dirty="0" smtClean="0">
                <a:solidFill>
                  <a:schemeClr val="tx1"/>
                </a:solidFill>
                <a:latin typeface="Calluna" panose="00000500000000000000" pitchFamily="50" charset="0"/>
              </a:rPr>
              <a:t>communauté </a:t>
            </a:r>
            <a:r>
              <a:rPr lang="fr-FR" sz="2200" b="1" u="sng" dirty="0">
                <a:solidFill>
                  <a:schemeClr val="tx1"/>
                </a:solidFill>
                <a:latin typeface="Calluna" panose="00000500000000000000" pitchFamily="50" charset="0"/>
              </a:rPr>
              <a:t>scientifique</a:t>
            </a:r>
            <a:r>
              <a:rPr lang="fr-FR" sz="2200" dirty="0">
                <a:solidFill>
                  <a:schemeClr val="tx1"/>
                </a:solidFill>
                <a:latin typeface="Calluna" panose="00000500000000000000" pitchFamily="50" charset="0"/>
              </a:rPr>
              <a:t> </a:t>
            </a:r>
            <a:r>
              <a:rPr lang="fr-FR" sz="2200" dirty="0" smtClean="0">
                <a:solidFill>
                  <a:schemeClr val="tx1"/>
                </a:solidFill>
                <a:latin typeface="Calluna" panose="00000500000000000000" pitchFamily="50" charset="0"/>
              </a:rPr>
              <a:t>; il naît de </a:t>
            </a:r>
            <a:r>
              <a:rPr lang="fr-FR" sz="2200" dirty="0">
                <a:solidFill>
                  <a:schemeClr val="tx1"/>
                </a:solidFill>
                <a:latin typeface="Calluna" panose="00000500000000000000" pitchFamily="50" charset="0"/>
              </a:rPr>
              <a:t>la mise en </a:t>
            </a:r>
            <a:r>
              <a:rPr lang="fr-FR" sz="2200" dirty="0" smtClean="0">
                <a:solidFill>
                  <a:schemeClr val="tx1"/>
                </a:solidFill>
                <a:latin typeface="Calluna" panose="00000500000000000000" pitchFamily="50" charset="0"/>
              </a:rPr>
              <a:t>œuvre :</a:t>
            </a:r>
          </a:p>
          <a:p>
            <a:pPr marL="914400" lvl="1" indent="-457200">
              <a:buAutoNum type="arabicPeriod"/>
            </a:pPr>
            <a:endParaRPr lang="fr-FR" sz="2000" dirty="0" smtClean="0">
              <a:solidFill>
                <a:schemeClr val="tx1"/>
              </a:solidFill>
              <a:latin typeface="Calluna" panose="00000500000000000000" pitchFamily="50" charset="0"/>
            </a:endParaRPr>
          </a:p>
          <a:p>
            <a:pPr marL="914400" lvl="1" indent="-457200">
              <a:buAutoNum type="arabicPeriod"/>
            </a:pPr>
            <a:r>
              <a:rPr lang="fr-FR" sz="2200" dirty="0">
                <a:solidFill>
                  <a:schemeClr val="tx1"/>
                </a:solidFill>
                <a:latin typeface="Calluna" panose="00000500000000000000" pitchFamily="50" charset="0"/>
              </a:rPr>
              <a:t>d</a:t>
            </a:r>
            <a:r>
              <a:rPr lang="fr-FR" sz="2200" dirty="0" smtClean="0">
                <a:solidFill>
                  <a:schemeClr val="tx1"/>
                </a:solidFill>
                <a:latin typeface="Calluna" panose="00000500000000000000" pitchFamily="50" charset="0"/>
              </a:rPr>
              <a:t>’une </a:t>
            </a:r>
            <a:r>
              <a:rPr lang="fr-FR" sz="2200" b="1" u="sng" dirty="0" smtClean="0">
                <a:solidFill>
                  <a:srgbClr val="FF0000"/>
                </a:solidFill>
                <a:latin typeface="Calluna" panose="00000500000000000000" pitchFamily="50" charset="0"/>
              </a:rPr>
              <a:t>démarche</a:t>
            </a:r>
            <a:r>
              <a:rPr lang="fr-FR" sz="2200" dirty="0" smtClean="0">
                <a:solidFill>
                  <a:schemeClr val="tx1"/>
                </a:solidFill>
                <a:latin typeface="Calluna" panose="00000500000000000000" pitchFamily="50" charset="0"/>
              </a:rPr>
              <a:t> </a:t>
            </a:r>
            <a:r>
              <a:rPr lang="fr-FR" sz="2200" dirty="0">
                <a:solidFill>
                  <a:schemeClr val="tx1"/>
                </a:solidFill>
                <a:latin typeface="Calluna" panose="00000500000000000000" pitchFamily="50" charset="0"/>
              </a:rPr>
              <a:t>d’expérience </a:t>
            </a:r>
            <a:r>
              <a:rPr lang="fr-FR" sz="2200" dirty="0" smtClean="0">
                <a:solidFill>
                  <a:schemeClr val="tx1"/>
                </a:solidFill>
                <a:latin typeface="Calluna" panose="00000500000000000000" pitchFamily="50" charset="0"/>
              </a:rPr>
              <a:t>: enquête, recherche clinique, etc. </a:t>
            </a:r>
          </a:p>
          <a:p>
            <a:pPr marL="914400" lvl="1" indent="-457200">
              <a:buAutoNum type="arabicPeriod"/>
            </a:pPr>
            <a:endParaRPr lang="fr-FR" sz="2200" dirty="0" smtClean="0">
              <a:solidFill>
                <a:schemeClr val="tx1"/>
              </a:solidFill>
              <a:latin typeface="Calluna" panose="00000500000000000000" pitchFamily="50" charset="0"/>
            </a:endParaRPr>
          </a:p>
          <a:p>
            <a:pPr marL="914400" lvl="1" indent="-457200">
              <a:buAutoNum type="arabicPeriod"/>
            </a:pPr>
            <a:r>
              <a:rPr lang="fr-FR" sz="2200" dirty="0" smtClean="0">
                <a:solidFill>
                  <a:schemeClr val="tx1"/>
                </a:solidFill>
                <a:latin typeface="Calluna" panose="00000500000000000000" pitchFamily="50" charset="0"/>
              </a:rPr>
              <a:t>de </a:t>
            </a:r>
            <a:r>
              <a:rPr lang="fr-FR" sz="2200" dirty="0">
                <a:solidFill>
                  <a:schemeClr val="tx1"/>
                </a:solidFill>
                <a:latin typeface="Calluna" panose="00000500000000000000" pitchFamily="50" charset="0"/>
              </a:rPr>
              <a:t>la mise en œuvre d’une </a:t>
            </a:r>
            <a:r>
              <a:rPr lang="fr-FR" sz="2200" b="1" u="sng" dirty="0">
                <a:solidFill>
                  <a:srgbClr val="FF0000"/>
                </a:solidFill>
                <a:latin typeface="Calluna" panose="00000500000000000000" pitchFamily="50" charset="0"/>
              </a:rPr>
              <a:t>méthode</a:t>
            </a:r>
            <a:r>
              <a:rPr lang="fr-FR" sz="2200" dirty="0">
                <a:solidFill>
                  <a:schemeClr val="tx1"/>
                </a:solidFill>
                <a:latin typeface="Calluna" panose="00000500000000000000" pitchFamily="50" charset="0"/>
              </a:rPr>
              <a:t> mais aussi de </a:t>
            </a:r>
            <a:r>
              <a:rPr lang="fr-FR" sz="2200" dirty="0">
                <a:solidFill>
                  <a:srgbClr val="FF0000"/>
                </a:solidFill>
                <a:latin typeface="Calluna" panose="00000500000000000000" pitchFamily="50" charset="0"/>
              </a:rPr>
              <a:t>l’</a:t>
            </a:r>
            <a:r>
              <a:rPr lang="fr-FR" sz="2200" b="1" u="sng" dirty="0">
                <a:solidFill>
                  <a:srgbClr val="FF0000"/>
                </a:solidFill>
                <a:latin typeface="Calluna" panose="00000500000000000000" pitchFamily="50" charset="0"/>
              </a:rPr>
              <a:t>état du champ scientifique</a:t>
            </a:r>
            <a:r>
              <a:rPr lang="fr-FR" sz="2200" dirty="0">
                <a:solidFill>
                  <a:srgbClr val="FF0000"/>
                </a:solidFill>
                <a:latin typeface="Calluna" panose="00000500000000000000" pitchFamily="50" charset="0"/>
              </a:rPr>
              <a:t> </a:t>
            </a:r>
            <a:r>
              <a:rPr lang="fr-FR" sz="2200" dirty="0" smtClean="0">
                <a:solidFill>
                  <a:schemeClr val="tx1"/>
                </a:solidFill>
                <a:latin typeface="Calluna" panose="00000500000000000000" pitchFamily="50" charset="0"/>
              </a:rPr>
              <a:t>qui valorise telle ou telle méthode (« quanti », « </a:t>
            </a:r>
            <a:r>
              <a:rPr lang="fr-FR" sz="2200" dirty="0" err="1" smtClean="0">
                <a:solidFill>
                  <a:schemeClr val="tx1"/>
                </a:solidFill>
                <a:latin typeface="Calluna" panose="00000500000000000000" pitchFamily="50" charset="0"/>
              </a:rPr>
              <a:t>quali</a:t>
            </a:r>
            <a:r>
              <a:rPr lang="fr-FR" sz="2200" dirty="0" smtClean="0">
                <a:solidFill>
                  <a:schemeClr val="tx1"/>
                </a:solidFill>
                <a:latin typeface="Calluna" panose="00000500000000000000" pitchFamily="50" charset="0"/>
              </a:rPr>
              <a:t> », terrain, archives, etc.) ;</a:t>
            </a:r>
          </a:p>
          <a:p>
            <a:pPr marL="914400" lvl="1" indent="-457200">
              <a:buAutoNum type="arabicPeriod"/>
            </a:pPr>
            <a:endParaRPr lang="fr-FR" sz="2200" dirty="0" smtClean="0">
              <a:solidFill>
                <a:schemeClr val="tx1"/>
              </a:solidFill>
              <a:latin typeface="Calluna" panose="00000500000000000000" pitchFamily="50" charset="0"/>
            </a:endParaRPr>
          </a:p>
          <a:p>
            <a:pPr marL="914400" lvl="1" indent="-457200">
              <a:buAutoNum type="arabicPeriod"/>
            </a:pPr>
            <a:r>
              <a:rPr lang="fr-FR" sz="2200" dirty="0" smtClean="0">
                <a:solidFill>
                  <a:schemeClr val="tx1"/>
                </a:solidFill>
                <a:latin typeface="Calluna" panose="00000500000000000000" pitchFamily="50" charset="0"/>
              </a:rPr>
              <a:t>des </a:t>
            </a:r>
            <a:r>
              <a:rPr lang="fr-FR" sz="2200" b="1" u="sng" dirty="0">
                <a:solidFill>
                  <a:srgbClr val="FF0000"/>
                </a:solidFill>
                <a:latin typeface="Calluna" panose="00000500000000000000" pitchFamily="50" charset="0"/>
              </a:rPr>
              <a:t>attentes sociales</a:t>
            </a:r>
            <a:r>
              <a:rPr lang="fr-FR" sz="2200" dirty="0">
                <a:solidFill>
                  <a:srgbClr val="FF0000"/>
                </a:solidFill>
                <a:latin typeface="Calluna" panose="00000500000000000000" pitchFamily="50" charset="0"/>
              </a:rPr>
              <a:t> </a:t>
            </a:r>
            <a:r>
              <a:rPr lang="fr-FR" sz="2200" dirty="0">
                <a:solidFill>
                  <a:schemeClr val="tx1"/>
                </a:solidFill>
                <a:latin typeface="Calluna" panose="00000500000000000000" pitchFamily="50" charset="0"/>
              </a:rPr>
              <a:t>à l’égard de la discipline scientifique en </a:t>
            </a:r>
            <a:r>
              <a:rPr lang="fr-FR" sz="2200" dirty="0" smtClean="0">
                <a:solidFill>
                  <a:schemeClr val="tx1"/>
                </a:solidFill>
                <a:latin typeface="Calluna" panose="00000500000000000000" pitchFamily="50" charset="0"/>
              </a:rPr>
              <a:t>question (intérêts, financements, priorités, etc.).</a:t>
            </a:r>
            <a:endParaRPr lang="fr-FR" sz="2200" b="1" dirty="0">
              <a:solidFill>
                <a:schemeClr val="tx1"/>
              </a:solidFill>
              <a:latin typeface="Calluna" panose="00000500000000000000" pitchFamily="50" charset="0"/>
            </a:endParaRPr>
          </a:p>
        </p:txBody>
      </p:sp>
    </p:spTree>
    <p:extLst>
      <p:ext uri="{BB962C8B-B14F-4D97-AF65-F5344CB8AC3E}">
        <p14:creationId xmlns:p14="http://schemas.microsoft.com/office/powerpoint/2010/main" val="122970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75657" y="339634"/>
            <a:ext cx="10254343" cy="6270172"/>
          </a:xfrm>
        </p:spPr>
        <p:txBody>
          <a:bodyPr>
            <a:normAutofit/>
          </a:bodyPr>
          <a:lstStyle/>
          <a:p>
            <a:pPr marL="0" indent="0">
              <a:buNone/>
            </a:pPr>
            <a:r>
              <a:rPr lang="fr-FR" sz="2200" b="1" i="1" dirty="0" smtClean="0">
                <a:solidFill>
                  <a:srgbClr val="FF0000"/>
                </a:solidFill>
                <a:latin typeface="Calluna" panose="00000500000000000000" pitchFamily="50" charset="0"/>
              </a:rPr>
              <a:t>B.</a:t>
            </a:r>
            <a:r>
              <a:rPr lang="fr-FR" sz="2200" b="1" dirty="0" smtClean="0">
                <a:solidFill>
                  <a:srgbClr val="FF0000"/>
                </a:solidFill>
                <a:latin typeface="Calluna" panose="00000500000000000000" pitchFamily="50" charset="0"/>
              </a:rPr>
              <a:t>—&gt; </a:t>
            </a:r>
            <a:r>
              <a:rPr lang="fr-FR" sz="2200" b="1" i="1" dirty="0" smtClean="0">
                <a:solidFill>
                  <a:srgbClr val="FF0000"/>
                </a:solidFill>
                <a:latin typeface="Calluna" panose="00000500000000000000" pitchFamily="50" charset="0"/>
              </a:rPr>
              <a:t>L’objet de recherche est toujours construit</a:t>
            </a:r>
            <a:endParaRPr lang="fr-FR" sz="2200" i="1" dirty="0" smtClean="0">
              <a:solidFill>
                <a:srgbClr val="FF0000"/>
              </a:solidFill>
              <a:latin typeface="Calluna" panose="00000500000000000000" pitchFamily="50" charset="0"/>
            </a:endParaRPr>
          </a:p>
          <a:p>
            <a:pPr marL="0" indent="0">
              <a:buNone/>
            </a:pPr>
            <a:endParaRPr lang="fr-FR" sz="2200" dirty="0" smtClean="0">
              <a:solidFill>
                <a:schemeClr val="tx1"/>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Si </a:t>
            </a:r>
            <a:r>
              <a:rPr lang="fr-FR" sz="2100" dirty="0">
                <a:solidFill>
                  <a:schemeClr val="tx1"/>
                </a:solidFill>
                <a:latin typeface="Calluna" panose="00000500000000000000" pitchFamily="50" charset="0"/>
              </a:rPr>
              <a:t>on élargit un peu : </a:t>
            </a:r>
            <a:r>
              <a:rPr lang="fr-FR" sz="2100" b="1" dirty="0">
                <a:solidFill>
                  <a:schemeClr val="tx1"/>
                </a:solidFill>
                <a:latin typeface="Calluna" panose="00000500000000000000" pitchFamily="50" charset="0"/>
              </a:rPr>
              <a:t>un autre obstacle</a:t>
            </a:r>
            <a:r>
              <a:rPr lang="fr-FR" sz="2100" dirty="0">
                <a:solidFill>
                  <a:schemeClr val="tx1"/>
                </a:solidFill>
                <a:latin typeface="Calluna" panose="00000500000000000000" pitchFamily="50" charset="0"/>
              </a:rPr>
              <a:t>, relié, tient à la </a:t>
            </a:r>
            <a:r>
              <a:rPr lang="fr-FR" sz="2100" b="1" dirty="0">
                <a:solidFill>
                  <a:schemeClr val="tx1"/>
                </a:solidFill>
                <a:latin typeface="Calluna" panose="00000500000000000000" pitchFamily="50" charset="0"/>
              </a:rPr>
              <a:t>condition de l’objet</a:t>
            </a:r>
            <a:r>
              <a:rPr lang="fr-FR" sz="2100" dirty="0">
                <a:solidFill>
                  <a:schemeClr val="tx1"/>
                </a:solidFill>
                <a:latin typeface="Calluna" panose="00000500000000000000" pitchFamily="50" charset="0"/>
              </a:rPr>
              <a:t> (individu, situation, </a:t>
            </a:r>
            <a:r>
              <a:rPr lang="fr-FR" sz="2100" dirty="0" smtClean="0">
                <a:solidFill>
                  <a:schemeClr val="tx1"/>
                </a:solidFill>
                <a:latin typeface="Calluna" panose="00000500000000000000" pitchFamily="50" charset="0"/>
              </a:rPr>
              <a:t>pratique, goût, logique, rapports de force, interaction, habitus, etc</a:t>
            </a:r>
            <a:r>
              <a:rPr lang="fr-FR" sz="2100" dirty="0">
                <a:solidFill>
                  <a:schemeClr val="tx1"/>
                </a:solidFill>
                <a:latin typeface="Calluna" panose="00000500000000000000" pitchFamily="50" charset="0"/>
              </a:rPr>
              <a:t>.) que le chercheur prend pour objet de sa recherche scientifique. </a:t>
            </a:r>
            <a:endParaRPr lang="fr-FR" sz="2100" dirty="0" smtClean="0">
              <a:solidFill>
                <a:schemeClr val="tx1"/>
              </a:solidFill>
              <a:latin typeface="Calluna" panose="00000500000000000000" pitchFamily="50" charset="0"/>
            </a:endParaRPr>
          </a:p>
          <a:p>
            <a:pPr marL="0" indent="0">
              <a:buNone/>
            </a:pPr>
            <a:endParaRPr lang="fr-FR" sz="2100" dirty="0" smtClean="0">
              <a:solidFill>
                <a:schemeClr val="tx1"/>
              </a:solidFill>
              <a:latin typeface="Calluna" panose="00000500000000000000" pitchFamily="50" charset="0"/>
            </a:endParaRPr>
          </a:p>
          <a:p>
            <a:pPr marL="0" indent="0">
              <a:buNone/>
            </a:pPr>
            <a:r>
              <a:rPr lang="fr-FR" sz="2100" b="1" dirty="0" smtClean="0">
                <a:solidFill>
                  <a:schemeClr val="tx1"/>
                </a:solidFill>
                <a:latin typeface="Calluna" panose="00000500000000000000" pitchFamily="50" charset="0"/>
              </a:rPr>
              <a:t>Les </a:t>
            </a:r>
            <a:r>
              <a:rPr lang="fr-FR" sz="2100" b="1" dirty="0">
                <a:solidFill>
                  <a:schemeClr val="tx1"/>
                </a:solidFill>
                <a:latin typeface="Calluna" panose="00000500000000000000" pitchFamily="50" charset="0"/>
              </a:rPr>
              <a:t>objets que l’on étudie ne se présentent jamais tel quel à nous : </a:t>
            </a:r>
            <a:r>
              <a:rPr lang="fr-FR" sz="2100" b="1" dirty="0" smtClean="0">
                <a:solidFill>
                  <a:schemeClr val="tx1"/>
                </a:solidFill>
                <a:latin typeface="Calluna" panose="00000500000000000000" pitchFamily="50" charset="0"/>
              </a:rPr>
              <a:t>on ne les ramasse pas </a:t>
            </a:r>
            <a:r>
              <a:rPr lang="fr-FR" sz="2100" b="1" dirty="0" smtClean="0">
                <a:solidFill>
                  <a:schemeClr val="tx1"/>
                </a:solidFill>
                <a:latin typeface="Calluna" panose="00000500000000000000" pitchFamily="50" charset="0"/>
              </a:rPr>
              <a:t>par terre </a:t>
            </a:r>
            <a:r>
              <a:rPr lang="fr-FR" sz="2100" b="1" dirty="0" smtClean="0">
                <a:solidFill>
                  <a:schemeClr val="tx1"/>
                </a:solidFill>
                <a:latin typeface="Calluna" panose="00000500000000000000" pitchFamily="50" charset="0"/>
              </a:rPr>
              <a:t>!</a:t>
            </a:r>
          </a:p>
          <a:p>
            <a:pPr marL="0" indent="0">
              <a:buNone/>
            </a:pPr>
            <a:endParaRPr lang="fr-FR" sz="2100" b="1" dirty="0" smtClean="0">
              <a:solidFill>
                <a:schemeClr val="tx1"/>
              </a:solidFill>
              <a:latin typeface="Calluna" panose="00000500000000000000" pitchFamily="50" charset="0"/>
            </a:endParaRPr>
          </a:p>
          <a:p>
            <a:pPr marL="0" indent="0">
              <a:buNone/>
            </a:pPr>
            <a:r>
              <a:rPr lang="fr-FR" sz="2100" b="1" dirty="0" smtClean="0">
                <a:solidFill>
                  <a:schemeClr val="tx1"/>
                </a:solidFill>
                <a:latin typeface="Calluna" panose="00000500000000000000" pitchFamily="50" charset="0"/>
              </a:rPr>
              <a:t>= pour </a:t>
            </a:r>
            <a:r>
              <a:rPr lang="fr-FR" sz="2100" b="1" dirty="0" smtClean="0">
                <a:solidFill>
                  <a:schemeClr val="tx1"/>
                </a:solidFill>
                <a:latin typeface="Calluna" panose="00000500000000000000" pitchFamily="50" charset="0"/>
              </a:rPr>
              <a:t>devenir des objets de recherche, on les isole </a:t>
            </a:r>
            <a:r>
              <a:rPr lang="fr-FR" sz="2100" b="1" dirty="0">
                <a:solidFill>
                  <a:schemeClr val="tx1"/>
                </a:solidFill>
                <a:latin typeface="Calluna" panose="00000500000000000000" pitchFamily="50" charset="0"/>
              </a:rPr>
              <a:t>de leur contexte, </a:t>
            </a:r>
            <a:r>
              <a:rPr lang="fr-FR" sz="2100" b="1" dirty="0" smtClean="0">
                <a:solidFill>
                  <a:schemeClr val="tx1"/>
                </a:solidFill>
                <a:latin typeface="Calluna" panose="00000500000000000000" pitchFamily="50" charset="0"/>
              </a:rPr>
              <a:t>on les sépare </a:t>
            </a:r>
            <a:r>
              <a:rPr lang="fr-FR" sz="2100" b="1" dirty="0">
                <a:solidFill>
                  <a:schemeClr val="tx1"/>
                </a:solidFill>
                <a:latin typeface="Calluna" panose="00000500000000000000" pitchFamily="50" charset="0"/>
              </a:rPr>
              <a:t>des conditions qui les contraignent, </a:t>
            </a:r>
            <a:r>
              <a:rPr lang="fr-FR" sz="2100" b="1" dirty="0" smtClean="0">
                <a:solidFill>
                  <a:schemeClr val="tx1"/>
                </a:solidFill>
                <a:latin typeface="Calluna" panose="00000500000000000000" pitchFamily="50" charset="0"/>
              </a:rPr>
              <a:t>on les unifie, bref on les « manipule » </a:t>
            </a:r>
            <a:r>
              <a:rPr lang="fr-FR" sz="2100" b="1" dirty="0">
                <a:solidFill>
                  <a:schemeClr val="tx1"/>
                </a:solidFill>
                <a:latin typeface="Calluna" panose="00000500000000000000" pitchFamily="50" charset="0"/>
              </a:rPr>
              <a:t>pour </a:t>
            </a:r>
            <a:r>
              <a:rPr lang="fr-FR" sz="2100" b="1" dirty="0" smtClean="0">
                <a:solidFill>
                  <a:schemeClr val="tx1"/>
                </a:solidFill>
                <a:latin typeface="Calluna" panose="00000500000000000000" pitchFamily="50" charset="0"/>
              </a:rPr>
              <a:t>pouvoir les étudier.</a:t>
            </a:r>
          </a:p>
        </p:txBody>
      </p:sp>
    </p:spTree>
    <p:extLst>
      <p:ext uri="{BB962C8B-B14F-4D97-AF65-F5344CB8AC3E}">
        <p14:creationId xmlns:p14="http://schemas.microsoft.com/office/powerpoint/2010/main" val="2388960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3670" y="424070"/>
            <a:ext cx="10880034" cy="6318258"/>
          </a:xfrm>
        </p:spPr>
        <p:txBody>
          <a:bodyPr>
            <a:normAutofit/>
          </a:bodyPr>
          <a:lstStyle/>
          <a:p>
            <a:pPr marL="0" indent="0">
              <a:buNone/>
            </a:pPr>
            <a:r>
              <a:rPr lang="fr-FR" b="1" i="1" dirty="0" smtClean="0">
                <a:solidFill>
                  <a:schemeClr val="tx1"/>
                </a:solidFill>
                <a:latin typeface="Calluna" panose="00000500000000000000" pitchFamily="50" charset="0"/>
              </a:rPr>
              <a:t>Si </a:t>
            </a:r>
            <a:r>
              <a:rPr lang="fr-FR" b="1" i="1" dirty="0">
                <a:solidFill>
                  <a:schemeClr val="tx1"/>
                </a:solidFill>
                <a:latin typeface="Calluna" panose="00000500000000000000" pitchFamily="50" charset="0"/>
              </a:rPr>
              <a:t>je </a:t>
            </a:r>
            <a:r>
              <a:rPr lang="fr-FR" b="1" i="1" dirty="0" smtClean="0">
                <a:solidFill>
                  <a:schemeClr val="tx1"/>
                </a:solidFill>
                <a:latin typeface="Calluna" panose="00000500000000000000" pitchFamily="50" charset="0"/>
              </a:rPr>
              <a:t>dis</a:t>
            </a:r>
            <a:r>
              <a:rPr lang="fr-FR" dirty="0" smtClean="0">
                <a:solidFill>
                  <a:schemeClr val="tx1"/>
                </a:solidFill>
                <a:latin typeface="Calluna" panose="00000500000000000000" pitchFamily="50" charset="0"/>
              </a:rPr>
              <a:t> : je </a:t>
            </a:r>
            <a:r>
              <a:rPr lang="fr-FR" dirty="0">
                <a:solidFill>
                  <a:schemeClr val="tx1"/>
                </a:solidFill>
                <a:latin typeface="Calluna" panose="00000500000000000000" pitchFamily="50" charset="0"/>
              </a:rPr>
              <a:t>vais étudier comment des étudiants </a:t>
            </a:r>
            <a:r>
              <a:rPr lang="fr-FR" dirty="0" smtClean="0">
                <a:solidFill>
                  <a:schemeClr val="tx1"/>
                </a:solidFill>
                <a:latin typeface="Calluna" panose="00000500000000000000" pitchFamily="50" charset="0"/>
              </a:rPr>
              <a:t>s’installent </a:t>
            </a:r>
            <a:r>
              <a:rPr lang="fr-FR" dirty="0">
                <a:solidFill>
                  <a:schemeClr val="tx1"/>
                </a:solidFill>
                <a:latin typeface="Calluna" panose="00000500000000000000" pitchFamily="50" charset="0"/>
              </a:rPr>
              <a:t>pour suivre un </a:t>
            </a:r>
            <a:r>
              <a:rPr lang="fr-FR" dirty="0" smtClean="0">
                <a:solidFill>
                  <a:schemeClr val="tx1"/>
                </a:solidFill>
                <a:latin typeface="Calluna" panose="00000500000000000000" pitchFamily="50" charset="0"/>
              </a:rPr>
              <a:t>CM, interviennent</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écoutent</a:t>
            </a:r>
            <a:r>
              <a:rPr lang="fr-FR" dirty="0">
                <a:solidFill>
                  <a:schemeClr val="tx1"/>
                </a:solidFill>
                <a:latin typeface="Calluna" panose="00000500000000000000" pitchFamily="50" charset="0"/>
              </a:rPr>
              <a:t>, bref quel genre de conduite sociale ils adoptent dans le cadre de leur </a:t>
            </a:r>
            <a:r>
              <a:rPr lang="fr-FR" dirty="0" smtClean="0">
                <a:solidFill>
                  <a:schemeClr val="tx1"/>
                </a:solidFill>
                <a:latin typeface="Calluna" panose="00000500000000000000" pitchFamily="50" charset="0"/>
              </a:rPr>
              <a:t>apprentissage</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a:t>
            </a:r>
          </a:p>
          <a:p>
            <a:pPr>
              <a:buFont typeface="Symbol" panose="05050102010706020507" pitchFamily="18" charset="2"/>
              <a:buChar char="Þ"/>
            </a:pPr>
            <a:endParaRPr lang="fr-FR" dirty="0" smtClean="0">
              <a:solidFill>
                <a:schemeClr val="tx1"/>
              </a:solidFill>
              <a:latin typeface="Calluna" panose="00000500000000000000" pitchFamily="50" charset="0"/>
            </a:endParaRPr>
          </a:p>
          <a:p>
            <a:pPr marL="0" indent="0">
              <a:buNone/>
            </a:pPr>
            <a:r>
              <a:rPr lang="fr-FR" b="1" dirty="0">
                <a:solidFill>
                  <a:srgbClr val="FF0000"/>
                </a:solidFill>
                <a:latin typeface="Calluna" panose="00000500000000000000" pitchFamily="50" charset="0"/>
              </a:rPr>
              <a:t>—&gt; </a:t>
            </a:r>
            <a:r>
              <a:rPr lang="fr-FR" dirty="0" smtClean="0">
                <a:solidFill>
                  <a:schemeClr val="tx1"/>
                </a:solidFill>
                <a:latin typeface="Calluna" panose="00000500000000000000" pitchFamily="50" charset="0"/>
              </a:rPr>
              <a:t>je </a:t>
            </a:r>
            <a:r>
              <a:rPr lang="fr-FR" dirty="0">
                <a:solidFill>
                  <a:schemeClr val="tx1"/>
                </a:solidFill>
                <a:latin typeface="Calluna" panose="00000500000000000000" pitchFamily="50" charset="0"/>
              </a:rPr>
              <a:t>ne vais considérer de vous qu’une </a:t>
            </a:r>
            <a:r>
              <a:rPr lang="fr-FR" b="1" dirty="0">
                <a:solidFill>
                  <a:schemeClr val="tx1"/>
                </a:solidFill>
                <a:latin typeface="Calluna" panose="00000500000000000000" pitchFamily="50" charset="0"/>
              </a:rPr>
              <a:t>petite partie de ce que vous êtes et de ce que vous faites le reste du temps</a:t>
            </a:r>
            <a:r>
              <a:rPr lang="fr-FR" dirty="0">
                <a:solidFill>
                  <a:schemeClr val="tx1"/>
                </a:solidFill>
                <a:latin typeface="Calluna" panose="00000500000000000000" pitchFamily="50" charset="0"/>
              </a:rPr>
              <a:t>. Je vous ramène à une </a:t>
            </a:r>
            <a:r>
              <a:rPr lang="fr-FR" b="1" dirty="0">
                <a:solidFill>
                  <a:schemeClr val="tx1"/>
                </a:solidFill>
                <a:latin typeface="Calluna" panose="00000500000000000000" pitchFamily="50" charset="0"/>
              </a:rPr>
              <a:t>seule </a:t>
            </a:r>
            <a:r>
              <a:rPr lang="fr-FR" b="1" dirty="0">
                <a:solidFill>
                  <a:srgbClr val="FF0000"/>
                </a:solidFill>
                <a:latin typeface="Calluna" panose="00000500000000000000" pitchFamily="50" charset="0"/>
              </a:rPr>
              <a:t>situation observable</a:t>
            </a:r>
            <a:r>
              <a:rPr lang="fr-FR" dirty="0">
                <a:solidFill>
                  <a:schemeClr val="tx1"/>
                </a:solidFill>
                <a:latin typeface="Calluna" panose="00000500000000000000" pitchFamily="50" charset="0"/>
              </a:rPr>
              <a:t>. </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a:t>
            </a:r>
          </a:p>
          <a:p>
            <a:pPr marL="0" indent="0">
              <a:buNone/>
            </a:pPr>
            <a:r>
              <a:rPr lang="fr-FR" b="1" dirty="0">
                <a:solidFill>
                  <a:srgbClr val="FF0000"/>
                </a:solidFill>
                <a:latin typeface="Calluna" panose="00000500000000000000" pitchFamily="50" charset="0"/>
              </a:rPr>
              <a:t>—&gt; </a:t>
            </a:r>
            <a:r>
              <a:rPr lang="fr-FR" dirty="0" smtClean="0">
                <a:solidFill>
                  <a:schemeClr val="tx1"/>
                </a:solidFill>
                <a:latin typeface="Calluna" panose="00000500000000000000" pitchFamily="50" charset="0"/>
              </a:rPr>
              <a:t>Or</a:t>
            </a:r>
            <a:r>
              <a:rPr lang="fr-FR" dirty="0">
                <a:solidFill>
                  <a:schemeClr val="tx1"/>
                </a:solidFill>
                <a:latin typeface="Calluna" panose="00000500000000000000" pitchFamily="50" charset="0"/>
              </a:rPr>
              <a:t>, si ça se </a:t>
            </a:r>
            <a:r>
              <a:rPr lang="fr-FR" dirty="0" smtClean="0">
                <a:solidFill>
                  <a:schemeClr val="tx1"/>
                </a:solidFill>
                <a:latin typeface="Calluna" panose="00000500000000000000" pitchFamily="50" charset="0"/>
              </a:rPr>
              <a:t>trouve : votre façon de </a:t>
            </a:r>
            <a:r>
              <a:rPr lang="fr-FR" dirty="0">
                <a:solidFill>
                  <a:schemeClr val="tx1"/>
                </a:solidFill>
                <a:latin typeface="Calluna" panose="00000500000000000000" pitchFamily="50" charset="0"/>
              </a:rPr>
              <a:t>vous asseoir, de suivre ce cours, vous vient d’autre moments de votre vie, de ce que vous avez fait juste avant, ou de ce que vous allez faire après, de ce que vous aimez faire, de votre habitude de vous isoler pour travailler, ou au contraire de vous rassembler, </a:t>
            </a:r>
            <a:r>
              <a:rPr lang="fr-FR" dirty="0" smtClean="0">
                <a:solidFill>
                  <a:schemeClr val="tx1"/>
                </a:solidFill>
                <a:latin typeface="Calluna" panose="00000500000000000000" pitchFamily="50" charset="0"/>
              </a:rPr>
              <a:t>de prendre des notes, d’écouter, etc</a:t>
            </a:r>
            <a:r>
              <a:rPr lang="fr-FR" dirty="0">
                <a:solidFill>
                  <a:schemeClr val="tx1"/>
                </a:solidFill>
                <a:latin typeface="Calluna" panose="00000500000000000000" pitchFamily="50" charset="0"/>
              </a:rPr>
              <a:t>. </a:t>
            </a:r>
            <a:endParaRPr lang="fr-FR" dirty="0" smtClean="0">
              <a:solidFill>
                <a:schemeClr val="tx1"/>
              </a:solidFill>
              <a:latin typeface="Calluna" panose="00000500000000000000" pitchFamily="50" charset="0"/>
            </a:endParaRPr>
          </a:p>
          <a:p>
            <a:pPr>
              <a:buFont typeface="Symbol" panose="05050102010706020507" pitchFamily="18" charset="2"/>
              <a:buChar char="Þ"/>
            </a:pPr>
            <a:endParaRPr lang="fr-FR" dirty="0" smtClean="0">
              <a:solidFill>
                <a:schemeClr val="tx1"/>
              </a:solidFill>
              <a:latin typeface="Calluna" panose="00000500000000000000" pitchFamily="50" charset="0"/>
            </a:endParaRPr>
          </a:p>
          <a:p>
            <a:pPr marL="0" indent="0">
              <a:buNone/>
            </a:pPr>
            <a:r>
              <a:rPr lang="fr-FR" b="1" dirty="0">
                <a:solidFill>
                  <a:srgbClr val="FF0000"/>
                </a:solidFill>
                <a:latin typeface="Calluna" panose="00000500000000000000" pitchFamily="50" charset="0"/>
              </a:rPr>
              <a:t>—&gt; </a:t>
            </a:r>
            <a:r>
              <a:rPr lang="fr-FR" dirty="0" smtClean="0">
                <a:solidFill>
                  <a:schemeClr val="tx1"/>
                </a:solidFill>
                <a:latin typeface="Calluna" panose="00000500000000000000" pitchFamily="50" charset="0"/>
              </a:rPr>
              <a:t>Bref</a:t>
            </a:r>
            <a:r>
              <a:rPr lang="fr-FR" dirty="0">
                <a:solidFill>
                  <a:schemeClr val="tx1"/>
                </a:solidFill>
                <a:latin typeface="Calluna" panose="00000500000000000000" pitchFamily="50" charset="0"/>
              </a:rPr>
              <a:t>, la </a:t>
            </a:r>
            <a:r>
              <a:rPr lang="fr-FR" b="1" dirty="0">
                <a:solidFill>
                  <a:schemeClr val="tx1"/>
                </a:solidFill>
                <a:latin typeface="Calluna" panose="00000500000000000000" pitchFamily="50" charset="0"/>
              </a:rPr>
              <a:t>construction de l’objet de recherche contient un certain nombre de « choix » de la part du chercheur</a:t>
            </a:r>
            <a:r>
              <a:rPr lang="fr-FR" dirty="0">
                <a:solidFill>
                  <a:schemeClr val="tx1"/>
                </a:solidFill>
                <a:latin typeface="Calluna" panose="00000500000000000000" pitchFamily="50" charset="0"/>
              </a:rPr>
              <a:t> qui le </a:t>
            </a:r>
            <a:r>
              <a:rPr lang="fr-FR" dirty="0" smtClean="0">
                <a:solidFill>
                  <a:schemeClr val="tx1"/>
                </a:solidFill>
                <a:latin typeface="Calluna" panose="00000500000000000000" pitchFamily="50" charset="0"/>
              </a:rPr>
              <a:t>construit </a:t>
            </a:r>
            <a:r>
              <a:rPr lang="fr-FR" dirty="0">
                <a:solidFill>
                  <a:schemeClr val="tx1"/>
                </a:solidFill>
                <a:latin typeface="Calluna" panose="00000500000000000000" pitchFamily="50" charset="0"/>
              </a:rPr>
              <a:t>pour </a:t>
            </a:r>
            <a:r>
              <a:rPr lang="fr-FR" dirty="0" smtClean="0">
                <a:solidFill>
                  <a:schemeClr val="tx1"/>
                </a:solidFill>
                <a:latin typeface="Calluna" panose="00000500000000000000" pitchFamily="50" charset="0"/>
              </a:rPr>
              <a:t>l’étudier =&gt;</a:t>
            </a:r>
            <a:r>
              <a:rPr lang="fr-FR" u="sng" dirty="0" smtClean="0">
                <a:solidFill>
                  <a:schemeClr val="tx1"/>
                </a:solidFill>
                <a:latin typeface="Calluna" panose="00000500000000000000" pitchFamily="50" charset="0"/>
              </a:rPr>
              <a:t> </a:t>
            </a:r>
            <a:r>
              <a:rPr lang="fr-FR" b="1" u="sng" dirty="0" smtClean="0">
                <a:solidFill>
                  <a:srgbClr val="FF0000"/>
                </a:solidFill>
                <a:latin typeface="Calluna" panose="00000500000000000000" pitchFamily="50" charset="0"/>
              </a:rPr>
              <a:t>il faut discuter de ces </a:t>
            </a:r>
            <a:r>
              <a:rPr lang="fr-FR" b="1" u="sng" dirty="0">
                <a:solidFill>
                  <a:srgbClr val="FF0000"/>
                </a:solidFill>
                <a:latin typeface="Calluna" panose="00000500000000000000" pitchFamily="50" charset="0"/>
              </a:rPr>
              <a:t>choix de départ dans son </a:t>
            </a:r>
            <a:r>
              <a:rPr lang="fr-FR" b="1" u="sng" dirty="0" smtClean="0">
                <a:solidFill>
                  <a:srgbClr val="FF0000"/>
                </a:solidFill>
                <a:latin typeface="Calluna" panose="00000500000000000000" pitchFamily="50" charset="0"/>
              </a:rPr>
              <a:t>analyse car ils pèsent sur les résultats</a:t>
            </a:r>
            <a:r>
              <a:rPr lang="fr-FR" dirty="0" smtClean="0">
                <a:solidFill>
                  <a:schemeClr val="tx1"/>
                </a:solidFill>
                <a:latin typeface="Calluna" panose="00000500000000000000" pitchFamily="50" charset="0"/>
              </a:rPr>
              <a:t>. </a:t>
            </a:r>
            <a:endParaRPr lang="fr-FR" b="1" dirty="0" smtClean="0">
              <a:solidFill>
                <a:schemeClr val="tx1"/>
              </a:solidFill>
              <a:latin typeface="Calluna" panose="00000500000000000000" pitchFamily="50" charset="0"/>
            </a:endParaRPr>
          </a:p>
        </p:txBody>
      </p:sp>
    </p:spTree>
    <p:extLst>
      <p:ext uri="{BB962C8B-B14F-4D97-AF65-F5344CB8AC3E}">
        <p14:creationId xmlns:p14="http://schemas.microsoft.com/office/powerpoint/2010/main" val="428771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Autofit/>
          </a:bodyPr>
          <a:lstStyle/>
          <a:p>
            <a:pPr marL="0" indent="0">
              <a:buNone/>
            </a:pPr>
            <a:r>
              <a:rPr lang="fr-FR" dirty="0" smtClean="0">
                <a:solidFill>
                  <a:schemeClr val="tx1"/>
                </a:solidFill>
                <a:latin typeface="Calluna" panose="00000500000000000000" pitchFamily="50" charset="0"/>
              </a:rPr>
              <a:t>Même </a:t>
            </a:r>
            <a:r>
              <a:rPr lang="fr-FR" dirty="0">
                <a:solidFill>
                  <a:schemeClr val="tx1"/>
                </a:solidFill>
                <a:latin typeface="Calluna" panose="00000500000000000000" pitchFamily="50" charset="0"/>
              </a:rPr>
              <a:t>chose pour les </a:t>
            </a:r>
            <a:r>
              <a:rPr lang="fr-FR" b="1" dirty="0">
                <a:solidFill>
                  <a:schemeClr val="tx1"/>
                </a:solidFill>
                <a:latin typeface="Calluna" panose="00000500000000000000" pitchFamily="50" charset="0"/>
              </a:rPr>
              <a:t>sciences expérimentales</a:t>
            </a:r>
            <a:r>
              <a:rPr lang="fr-FR" dirty="0">
                <a:solidFill>
                  <a:schemeClr val="tx1"/>
                </a:solidFill>
                <a:latin typeface="Calluna" panose="00000500000000000000" pitchFamily="50" charset="0"/>
              </a:rPr>
              <a:t> : le chercheur qui oublie que c’est lui qui manipule l’objet de sa recherche et qui le crée pour les besoins de sa </a:t>
            </a:r>
            <a:r>
              <a:rPr lang="fr-FR" dirty="0" smtClean="0">
                <a:solidFill>
                  <a:schemeClr val="tx1"/>
                </a:solidFill>
                <a:latin typeface="Calluna" panose="00000500000000000000" pitchFamily="50" charset="0"/>
              </a:rPr>
              <a:t>recherche. </a:t>
            </a:r>
          </a:p>
          <a:p>
            <a:endParaRPr lang="fr-FR" b="1" dirty="0">
              <a:solidFill>
                <a:schemeClr val="tx1"/>
              </a:solidFill>
              <a:latin typeface="Calluna" panose="00000500000000000000" pitchFamily="50" charset="0"/>
            </a:endParaRPr>
          </a:p>
          <a:p>
            <a:r>
              <a:rPr lang="fr-FR" b="1" dirty="0" smtClean="0">
                <a:solidFill>
                  <a:schemeClr val="tx1"/>
                </a:solidFill>
                <a:latin typeface="Calluna" panose="00000500000000000000" pitchFamily="50" charset="0"/>
              </a:rPr>
              <a:t>Bachelard</a:t>
            </a:r>
            <a:r>
              <a:rPr lang="fr-FR" b="1" dirty="0">
                <a:solidFill>
                  <a:schemeClr val="tx1"/>
                </a:solidFill>
                <a:latin typeface="Calluna" panose="00000500000000000000" pitchFamily="50" charset="0"/>
              </a:rPr>
              <a:t>, </a:t>
            </a:r>
            <a:r>
              <a:rPr lang="fr-FR" b="1" i="1" dirty="0">
                <a:solidFill>
                  <a:schemeClr val="tx1"/>
                </a:solidFill>
                <a:latin typeface="Calluna" panose="00000500000000000000" pitchFamily="50" charset="0"/>
              </a:rPr>
              <a:t>Le Nouvel Esprit </a:t>
            </a:r>
            <a:r>
              <a:rPr lang="fr-FR" b="1" i="1" dirty="0" smtClean="0">
                <a:solidFill>
                  <a:schemeClr val="tx1"/>
                </a:solidFill>
                <a:latin typeface="Calluna" panose="00000500000000000000" pitchFamily="50" charset="0"/>
              </a:rPr>
              <a:t>scientifique</a:t>
            </a:r>
            <a:r>
              <a:rPr lang="fr-FR" b="1" dirty="0" smtClean="0">
                <a:solidFill>
                  <a:schemeClr val="tx1"/>
                </a:solidFill>
                <a:latin typeface="Calluna" panose="00000500000000000000" pitchFamily="50" charset="0"/>
              </a:rPr>
              <a:t> </a:t>
            </a:r>
            <a:r>
              <a:rPr lang="fr-FR" b="1" dirty="0" smtClean="0">
                <a:solidFill>
                  <a:schemeClr val="tx1"/>
                </a:solidFill>
                <a:latin typeface="Calluna" panose="00000500000000000000" pitchFamily="50" charset="0"/>
              </a:rPr>
              <a:t>(Paris, Alcan, 1934</a:t>
            </a:r>
            <a:r>
              <a:rPr lang="fr-FR" b="1" dirty="0" smtClean="0">
                <a:solidFill>
                  <a:schemeClr val="tx1"/>
                </a:solidFill>
                <a:latin typeface="Calluna" panose="00000500000000000000" pitchFamily="50" charset="0"/>
              </a:rPr>
              <a:t>)</a:t>
            </a:r>
            <a:r>
              <a:rPr lang="fr-FR" dirty="0">
                <a:solidFill>
                  <a:schemeClr val="tx1"/>
                </a:solidFill>
                <a:latin typeface="Calluna" panose="00000500000000000000" pitchFamily="50" charset="0"/>
              </a:rPr>
              <a:t> : </a:t>
            </a:r>
          </a:p>
          <a:p>
            <a:pPr marL="457200" lvl="1" indent="0">
              <a:buNone/>
            </a:pPr>
            <a:endParaRPr lang="fr-FR" sz="2000" dirty="0" smtClean="0">
              <a:solidFill>
                <a:schemeClr val="tx1"/>
              </a:solidFill>
              <a:latin typeface="Calluna" panose="00000500000000000000" pitchFamily="50" charset="0"/>
            </a:endParaRPr>
          </a:p>
          <a:p>
            <a:pPr marL="914400" lvl="2" indent="0">
              <a:buNone/>
            </a:pPr>
            <a:r>
              <a:rPr lang="fr-FR" sz="2000" dirty="0" smtClean="0">
                <a:solidFill>
                  <a:srgbClr val="FF0000"/>
                </a:solidFill>
                <a:latin typeface="Calluna" panose="00000500000000000000" pitchFamily="50" charset="0"/>
              </a:rPr>
              <a:t>«</a:t>
            </a:r>
            <a:r>
              <a:rPr lang="fr-FR" sz="2000" dirty="0">
                <a:solidFill>
                  <a:srgbClr val="FF0000"/>
                </a:solidFill>
                <a:latin typeface="Calluna" panose="00000500000000000000" pitchFamily="50" charset="0"/>
              </a:rPr>
              <a:t> Voyons donc la science contemporaine dans sa tâche d’objectivation progressive. Le physicien ne prend point la cire qu’on vient d’apporter du rucher, mais une cire aussi pure que possible, chimiquement bien définie, isolée au terme d’une longue série de manipulations méthodiques. La cire choisie est donc en quelque sorte un </a:t>
            </a:r>
            <a:r>
              <a:rPr lang="fr-FR" sz="2000" i="1" dirty="0">
                <a:solidFill>
                  <a:srgbClr val="FF0000"/>
                </a:solidFill>
                <a:latin typeface="Calluna" panose="00000500000000000000" pitchFamily="50" charset="0"/>
              </a:rPr>
              <a:t>moment </a:t>
            </a:r>
            <a:r>
              <a:rPr lang="fr-FR" sz="2000" dirty="0">
                <a:solidFill>
                  <a:srgbClr val="FF0000"/>
                </a:solidFill>
                <a:latin typeface="Calluna" panose="00000500000000000000" pitchFamily="50" charset="0"/>
              </a:rPr>
              <a:t>précis de la méthode d’objectivation. Elle n’a rien retenu de l’odeur des fleurs dont elle a été recueillie, mais elle porte la preuve des soins qui l’ont épurée. Elle est pour ainsi dire réalisée par l’expérience factice. Sans l’expérience factice, une telle cire – sous sa forme qui n’est pas sa forme naturelle – ne serait pas venue à l’existence </a:t>
            </a:r>
            <a:r>
              <a:rPr lang="fr-FR" sz="2000" dirty="0" smtClean="0">
                <a:solidFill>
                  <a:srgbClr val="FF0000"/>
                </a:solidFill>
                <a:latin typeface="Calluna" panose="00000500000000000000" pitchFamily="50" charset="0"/>
              </a:rPr>
              <a:t>».</a:t>
            </a:r>
            <a:endParaRPr lang="fr-FR" sz="2000" b="1" dirty="0" smtClean="0">
              <a:solidFill>
                <a:srgbClr val="FF0000"/>
              </a:solidFill>
              <a:latin typeface="Calluna" panose="00000500000000000000" pitchFamily="50" charset="0"/>
            </a:endParaRPr>
          </a:p>
        </p:txBody>
      </p:sp>
    </p:spTree>
    <p:extLst>
      <p:ext uri="{BB962C8B-B14F-4D97-AF65-F5344CB8AC3E}">
        <p14:creationId xmlns:p14="http://schemas.microsoft.com/office/powerpoint/2010/main" val="3193351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200" b="1" i="1" dirty="0">
                <a:solidFill>
                  <a:srgbClr val="FF0000"/>
                </a:solidFill>
                <a:latin typeface="Calluna" panose="00000500000000000000" pitchFamily="50" charset="0"/>
              </a:rPr>
              <a:t>C</a:t>
            </a:r>
            <a:r>
              <a:rPr lang="fr-FR" sz="2200" b="1" i="1" dirty="0" smtClean="0">
                <a:solidFill>
                  <a:srgbClr val="FF0000"/>
                </a:solidFill>
                <a:latin typeface="Calluna" panose="00000500000000000000" pitchFamily="50" charset="0"/>
              </a:rPr>
              <a:t>.</a:t>
            </a:r>
            <a:r>
              <a:rPr lang="fr-FR" sz="2200" b="1" dirty="0" smtClean="0">
                <a:solidFill>
                  <a:srgbClr val="FF0000"/>
                </a:solidFill>
                <a:latin typeface="Calluna" panose="00000500000000000000" pitchFamily="50" charset="0"/>
              </a:rPr>
              <a:t>—&gt; </a:t>
            </a:r>
            <a:r>
              <a:rPr lang="fr-FR" sz="2200" b="1" i="1" dirty="0" smtClean="0">
                <a:solidFill>
                  <a:srgbClr val="FF0000"/>
                </a:solidFill>
                <a:latin typeface="Calluna" panose="00000500000000000000" pitchFamily="50" charset="0"/>
              </a:rPr>
              <a:t>Un savoir s’acquiert contre les prénotions qui l’entourent</a:t>
            </a:r>
            <a:endParaRPr lang="fr-FR" sz="2200" i="1" dirty="0">
              <a:solidFill>
                <a:srgbClr val="FF0000"/>
              </a:solidFill>
              <a:latin typeface="Calluna" panose="00000500000000000000" pitchFamily="50" charset="0"/>
            </a:endParaRPr>
          </a:p>
          <a:p>
            <a:pPr marL="0" indent="0">
              <a:buNone/>
            </a:pPr>
            <a:endParaRPr lang="fr-FR" sz="2200" b="1" dirty="0" smtClean="0">
              <a:solidFill>
                <a:schemeClr val="tx1"/>
              </a:solidFill>
              <a:latin typeface="Calluna" panose="00000500000000000000" pitchFamily="50" charset="0"/>
            </a:endParaRPr>
          </a:p>
          <a:p>
            <a:r>
              <a:rPr lang="fr-FR" sz="2200" b="1" dirty="0" smtClean="0">
                <a:solidFill>
                  <a:schemeClr val="tx1"/>
                </a:solidFill>
                <a:latin typeface="Calluna" panose="00000500000000000000" pitchFamily="50" charset="0"/>
              </a:rPr>
              <a:t>Stéréotypes / jugements / préjugés</a:t>
            </a:r>
          </a:p>
          <a:p>
            <a:endParaRPr lang="fr-FR" sz="2200" b="1" dirty="0" smtClean="0">
              <a:solidFill>
                <a:schemeClr val="tx1"/>
              </a:solidFill>
              <a:latin typeface="Calluna" panose="00000500000000000000" pitchFamily="50" charset="0"/>
            </a:endParaRPr>
          </a:p>
          <a:p>
            <a:r>
              <a:rPr lang="fr-FR" sz="2200" b="1" dirty="0" smtClean="0">
                <a:solidFill>
                  <a:schemeClr val="tx1"/>
                </a:solidFill>
                <a:latin typeface="Calluna" panose="00000500000000000000" pitchFamily="50" charset="0"/>
              </a:rPr>
              <a:t>Sociologie </a:t>
            </a:r>
            <a:r>
              <a:rPr lang="fr-FR" sz="2200" b="1" dirty="0" smtClean="0">
                <a:solidFill>
                  <a:schemeClr val="tx1"/>
                </a:solidFill>
                <a:latin typeface="Calluna" panose="00000500000000000000" pitchFamily="50" charset="0"/>
              </a:rPr>
              <a:t>spontanée : </a:t>
            </a:r>
            <a:r>
              <a:rPr lang="fr-FR" sz="2200" dirty="0" smtClean="0">
                <a:solidFill>
                  <a:schemeClr val="tx1"/>
                </a:solidFill>
                <a:latin typeface="Calluna" panose="00000500000000000000" pitchFamily="50" charset="0"/>
              </a:rPr>
              <a:t>classements non contrôlés, domination, misérabilisme, populisme, etc.</a:t>
            </a:r>
          </a:p>
          <a:p>
            <a:endParaRPr lang="fr-FR" sz="2200" b="1" dirty="0" smtClean="0">
              <a:solidFill>
                <a:schemeClr val="tx1"/>
              </a:solidFill>
              <a:latin typeface="Calluna" panose="00000500000000000000" pitchFamily="50" charset="0"/>
            </a:endParaRPr>
          </a:p>
          <a:p>
            <a:r>
              <a:rPr lang="fr-FR" sz="2200" b="1" dirty="0" smtClean="0">
                <a:solidFill>
                  <a:schemeClr val="tx1"/>
                </a:solidFill>
                <a:latin typeface="Calluna" panose="00000500000000000000" pitchFamily="50" charset="0"/>
              </a:rPr>
              <a:t>Objets </a:t>
            </a:r>
            <a:r>
              <a:rPr lang="fr-FR" sz="2200" b="1" dirty="0" smtClean="0">
                <a:solidFill>
                  <a:schemeClr val="tx1"/>
                </a:solidFill>
                <a:latin typeface="Calluna" panose="00000500000000000000" pitchFamily="50" charset="0"/>
              </a:rPr>
              <a:t>préconstruits et unifiés : « l’Etat », </a:t>
            </a:r>
            <a:r>
              <a:rPr lang="fr-FR" sz="2200" b="1" dirty="0" smtClean="0">
                <a:solidFill>
                  <a:schemeClr val="tx1"/>
                </a:solidFill>
                <a:latin typeface="Calluna" panose="00000500000000000000" pitchFamily="50" charset="0"/>
              </a:rPr>
              <a:t>la « société », la « bourgeoisie », etc</a:t>
            </a:r>
            <a:r>
              <a:rPr lang="fr-FR" sz="2200" b="1" dirty="0" smtClean="0">
                <a:solidFill>
                  <a:schemeClr val="tx1"/>
                </a:solidFill>
                <a:latin typeface="Calluna" panose="00000500000000000000" pitchFamily="50" charset="0"/>
              </a:rPr>
              <a:t>.</a:t>
            </a:r>
          </a:p>
          <a:p>
            <a:endParaRPr lang="fr-FR" sz="2200" b="1" dirty="0" smtClean="0">
              <a:solidFill>
                <a:schemeClr val="tx1"/>
              </a:solidFill>
              <a:latin typeface="Calluna" panose="00000500000000000000" pitchFamily="50" charset="0"/>
            </a:endParaRPr>
          </a:p>
          <a:p>
            <a:r>
              <a:rPr lang="fr-FR" sz="2200" b="1" dirty="0" smtClean="0">
                <a:solidFill>
                  <a:schemeClr val="tx1"/>
                </a:solidFill>
                <a:latin typeface="Calluna" panose="00000500000000000000" pitchFamily="50" charset="0"/>
              </a:rPr>
              <a:t>Définitions </a:t>
            </a:r>
            <a:r>
              <a:rPr lang="fr-FR" sz="2200" b="1" dirty="0" smtClean="0">
                <a:solidFill>
                  <a:schemeClr val="tx1"/>
                </a:solidFill>
                <a:latin typeface="Calluna" panose="00000500000000000000" pitchFamily="50" charset="0"/>
              </a:rPr>
              <a:t>préalables </a:t>
            </a:r>
            <a:r>
              <a:rPr lang="fr-FR" sz="2200" i="1" dirty="0" smtClean="0">
                <a:solidFill>
                  <a:schemeClr val="tx1"/>
                </a:solidFill>
                <a:latin typeface="Calluna" panose="00000500000000000000" pitchFamily="50" charset="0"/>
              </a:rPr>
              <a:t>[vs. celle que se donnent les acteurs eux-mêmes ; ou celles qu’on se donnait dans le passé, ou dans une société qui n’est pas la nôtre, etc.]</a:t>
            </a:r>
          </a:p>
          <a:p>
            <a:pPr marL="0" indent="0">
              <a:buNone/>
            </a:pPr>
            <a:r>
              <a:rPr lang="fr-FR" sz="2200" b="1" dirty="0" smtClean="0">
                <a:solidFill>
                  <a:schemeClr val="tx1"/>
                </a:solidFill>
                <a:latin typeface="Calluna" panose="00000500000000000000" pitchFamily="50" charset="0"/>
              </a:rPr>
              <a:t> </a:t>
            </a:r>
          </a:p>
        </p:txBody>
      </p:sp>
    </p:spTree>
    <p:extLst>
      <p:ext uri="{BB962C8B-B14F-4D97-AF65-F5344CB8AC3E}">
        <p14:creationId xmlns:p14="http://schemas.microsoft.com/office/powerpoint/2010/main" val="19722491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0526" y="378823"/>
            <a:ext cx="10881360" cy="6100354"/>
          </a:xfrm>
        </p:spPr>
        <p:txBody>
          <a:bodyPr>
            <a:noAutofit/>
          </a:bodyPr>
          <a:lstStyle/>
          <a:p>
            <a:r>
              <a:rPr lang="fr-FR" b="1" dirty="0" smtClean="0">
                <a:solidFill>
                  <a:schemeClr val="tx1"/>
                </a:solidFill>
                <a:latin typeface="Calluna" panose="00000500000000000000" pitchFamily="50" charset="0"/>
              </a:rPr>
              <a:t>Durkheim, </a:t>
            </a:r>
            <a:r>
              <a:rPr lang="fr-FR" b="1" i="1" dirty="0" smtClean="0">
                <a:solidFill>
                  <a:schemeClr val="tx1"/>
                </a:solidFill>
                <a:latin typeface="Calluna" panose="00000500000000000000" pitchFamily="50" charset="0"/>
              </a:rPr>
              <a:t>Les Règles de la méthode sociologique</a:t>
            </a:r>
            <a:r>
              <a:rPr lang="fr-FR" b="1" dirty="0" smtClean="0">
                <a:solidFill>
                  <a:schemeClr val="tx1"/>
                </a:solidFill>
                <a:latin typeface="Calluna" panose="00000500000000000000" pitchFamily="50" charset="0"/>
              </a:rPr>
              <a:t> </a:t>
            </a:r>
            <a:r>
              <a:rPr lang="fr-FR" b="1" dirty="0" smtClean="0">
                <a:solidFill>
                  <a:schemeClr val="tx1"/>
                </a:solidFill>
                <a:latin typeface="Calluna" panose="00000500000000000000" pitchFamily="50" charset="0"/>
              </a:rPr>
              <a:t>(Paris, Alcan, 1895</a:t>
            </a:r>
            <a:r>
              <a:rPr lang="fr-FR" b="1" dirty="0" smtClean="0">
                <a:solidFill>
                  <a:schemeClr val="tx1"/>
                </a:solidFill>
                <a:latin typeface="Calluna" panose="00000500000000000000" pitchFamily="50" charset="0"/>
              </a:rPr>
              <a:t>)</a:t>
            </a:r>
            <a:r>
              <a:rPr lang="fr-FR" b="1" dirty="0">
                <a:solidFill>
                  <a:schemeClr val="tx1"/>
                </a:solidFill>
                <a:latin typeface="Calluna" panose="00000500000000000000" pitchFamily="50" charset="0"/>
              </a:rPr>
              <a:t> : </a:t>
            </a:r>
            <a:endParaRPr lang="fr-FR" b="1" dirty="0" smtClean="0">
              <a:solidFill>
                <a:schemeClr val="tx1"/>
              </a:solidFill>
              <a:latin typeface="Calluna" panose="00000500000000000000" pitchFamily="50" charset="0"/>
            </a:endParaRPr>
          </a:p>
          <a:p>
            <a:pPr marL="0" indent="0">
              <a:buNone/>
            </a:pPr>
            <a:endParaRPr lang="fr-FR" dirty="0" smtClean="0">
              <a:solidFill>
                <a:srgbClr val="FF0000"/>
              </a:solidFill>
              <a:latin typeface="Calluna" panose="00000500000000000000" pitchFamily="50" charset="0"/>
            </a:endParaRPr>
          </a:p>
          <a:p>
            <a:pPr marL="914400" lvl="2" indent="0">
              <a:buNone/>
            </a:pPr>
            <a:r>
              <a:rPr lang="fr-FR" sz="2000" dirty="0" smtClean="0">
                <a:solidFill>
                  <a:srgbClr val="FF0000"/>
                </a:solidFill>
                <a:latin typeface="Calluna" panose="00000500000000000000" pitchFamily="50" charset="0"/>
              </a:rPr>
              <a:t>« </a:t>
            </a:r>
            <a:r>
              <a:rPr lang="fr-FR" sz="2000" dirty="0">
                <a:solidFill>
                  <a:srgbClr val="FF0000"/>
                </a:solidFill>
                <a:latin typeface="Calluna" panose="00000500000000000000" pitchFamily="50" charset="0"/>
              </a:rPr>
              <a:t>Ce n’est pas seulement à la base de la science que se rencontrent ces notions vulgaires, mais on les retrouve à chaque instant dans la trame des raisonnements. Dans l’état actuel de nos connaissances, nous ne savons pas avec certitude ce que c’est que l’Etat, la souveraineté, la liberté politique, la démocratie, le socialisme, le communisme, etc., la méthode voudrait donc que l’on s’interdît tout usage de ces concepts, tant qu’ils ne sont pas scientifiquement constitués. Et cependant les mots qui les expriment reviennent sans cesse dans les discussions des sociologues. On les emploie couramment et avec assurance comme s’ils correspondaient à des choses bien connues et définies, alors qu’ils ne réveillent en nous que des notions confuses, mélanges indistincts d’impressions vagues, de préjugés et de passions. </a:t>
            </a:r>
            <a:r>
              <a:rPr lang="fr-FR" sz="2000" b="1" dirty="0">
                <a:solidFill>
                  <a:srgbClr val="FF0000"/>
                </a:solidFill>
                <a:latin typeface="Calluna" panose="00000500000000000000" pitchFamily="50" charset="0"/>
              </a:rPr>
              <a:t>Il faut donc que le sociologue, soit au moment où il détermine l’objet de ses recherches, soit dans le cours de ses démonstrations, s’interdise résolument l’emploi de ces concepts qui se sont formés en dehors de la science et pour des besoins qui n’ont rien de scientifique</a:t>
            </a:r>
            <a:r>
              <a:rPr lang="fr-FR" sz="2000" dirty="0">
                <a:solidFill>
                  <a:srgbClr val="FF0000"/>
                </a:solidFill>
                <a:latin typeface="Calluna" panose="00000500000000000000" pitchFamily="50" charset="0"/>
              </a:rPr>
              <a:t>. </a:t>
            </a:r>
            <a:r>
              <a:rPr lang="fr-FR" sz="2000" b="1" dirty="0">
                <a:solidFill>
                  <a:srgbClr val="FF0000"/>
                </a:solidFill>
                <a:latin typeface="Calluna" panose="00000500000000000000" pitchFamily="50" charset="0"/>
              </a:rPr>
              <a:t>Il faut qu’il s’affranchisse de ces fausses évidences qui dominent l’esprit du vulgaire, qu’il secoue, une fois pour toutes, le joug de ces catégories empiriques qu’une longue accoutumance finit souvent pas rendre tyrannique.</a:t>
            </a:r>
            <a:r>
              <a:rPr lang="fr-FR" sz="2000" dirty="0">
                <a:solidFill>
                  <a:srgbClr val="FF0000"/>
                </a:solidFill>
                <a:latin typeface="Calluna" panose="00000500000000000000" pitchFamily="50" charset="0"/>
              </a:rPr>
              <a:t> »</a:t>
            </a:r>
            <a:endParaRPr lang="fr-FR" sz="2000" b="1" dirty="0" smtClean="0">
              <a:solidFill>
                <a:srgbClr val="FF0000"/>
              </a:solidFill>
              <a:latin typeface="Calluna" panose="00000500000000000000" pitchFamily="50" charset="0"/>
            </a:endParaRPr>
          </a:p>
        </p:txBody>
      </p:sp>
    </p:spTree>
    <p:extLst>
      <p:ext uri="{BB962C8B-B14F-4D97-AF65-F5344CB8AC3E}">
        <p14:creationId xmlns:p14="http://schemas.microsoft.com/office/powerpoint/2010/main" val="188984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5840" y="235131"/>
            <a:ext cx="10698480" cy="6244046"/>
          </a:xfrm>
        </p:spPr>
        <p:txBody>
          <a:bodyPr>
            <a:normAutofit/>
          </a:bodyPr>
          <a:lstStyle/>
          <a:p>
            <a:pPr marL="0" indent="0">
              <a:buNone/>
            </a:pPr>
            <a:r>
              <a:rPr lang="fr-FR" b="1" i="1" dirty="0" smtClean="0">
                <a:solidFill>
                  <a:srgbClr val="FF0000"/>
                </a:solidFill>
                <a:latin typeface="Calluna" panose="00000500000000000000" pitchFamily="50" charset="0"/>
              </a:rPr>
              <a:t>Ex.</a:t>
            </a:r>
            <a:r>
              <a:rPr lang="fr-FR" b="1" dirty="0" smtClean="0">
                <a:solidFill>
                  <a:srgbClr val="FF0000"/>
                </a:solidFill>
                <a:latin typeface="Calluna" panose="00000500000000000000" pitchFamily="50" charset="0"/>
              </a:rPr>
              <a:t> </a:t>
            </a:r>
            <a:r>
              <a:rPr lang="fr-FR" b="1" dirty="0" smtClean="0">
                <a:solidFill>
                  <a:schemeClr val="tx1"/>
                </a:solidFill>
                <a:latin typeface="Calluna" panose="00000500000000000000" pitchFamily="50" charset="0"/>
              </a:rPr>
              <a:t>Opinions et doxa</a:t>
            </a:r>
            <a:endParaRPr lang="fr-FR" dirty="0">
              <a:solidFill>
                <a:schemeClr val="tx1"/>
              </a:solidFill>
              <a:latin typeface="Calluna" panose="00000500000000000000" pitchFamily="50" charset="0"/>
            </a:endParaRPr>
          </a:p>
          <a:p>
            <a:pPr marL="0" indent="0">
              <a:buNone/>
            </a:pPr>
            <a:endParaRPr lang="fr-FR" dirty="0" smtClean="0">
              <a:latin typeface="Calluna" panose="00000500000000000000" pitchFamily="50" charset="0"/>
            </a:endParaRPr>
          </a:p>
          <a:p>
            <a:pPr marL="0" indent="0">
              <a:buNone/>
            </a:pPr>
            <a:r>
              <a:rPr lang="fr-FR" dirty="0" smtClean="0">
                <a:solidFill>
                  <a:schemeClr val="tx1"/>
                </a:solidFill>
                <a:latin typeface="Calluna" panose="00000500000000000000" pitchFamily="50" charset="0"/>
              </a:rPr>
              <a:t>Une recherche doit affronter des opinions : les vôtres pour commencer. Or </a:t>
            </a:r>
            <a:r>
              <a:rPr lang="fr-FR" b="1" dirty="0" smtClean="0">
                <a:solidFill>
                  <a:srgbClr val="FF0000"/>
                </a:solidFill>
                <a:latin typeface="Calluna" panose="00000500000000000000" pitchFamily="50" charset="0"/>
              </a:rPr>
              <a:t>l’opinion est une fabrication</a:t>
            </a:r>
            <a:r>
              <a:rPr lang="fr-FR" dirty="0" smtClean="0">
                <a:solidFill>
                  <a:schemeClr val="tx1"/>
                </a:solidFill>
                <a:latin typeface="Calluna" panose="00000500000000000000" pitchFamily="50" charset="0"/>
              </a:rPr>
              <a:t> (jamais une vérité objective en soi) : «</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x% </a:t>
            </a:r>
            <a:r>
              <a:rPr lang="fr-FR" dirty="0">
                <a:solidFill>
                  <a:schemeClr val="tx1"/>
                </a:solidFill>
                <a:latin typeface="Calluna" panose="00000500000000000000" pitchFamily="50" charset="0"/>
              </a:rPr>
              <a:t>des Français sont pour le retour de l’uniforme à l’école ». </a:t>
            </a:r>
            <a:endParaRPr lang="fr-FR" dirty="0" smtClean="0">
              <a:solidFill>
                <a:schemeClr val="tx1"/>
              </a:solidFill>
              <a:latin typeface="Calluna" panose="00000500000000000000" pitchFamily="50" charset="0"/>
            </a:endParaRPr>
          </a:p>
          <a:p>
            <a:pPr marL="0" indent="0">
              <a:buNone/>
            </a:pPr>
            <a:r>
              <a:rPr lang="fr-FR" b="1" dirty="0" smtClean="0">
                <a:solidFill>
                  <a:schemeClr val="tx1"/>
                </a:solidFill>
                <a:latin typeface="Calluna" panose="00000500000000000000" pitchFamily="50" charset="0"/>
              </a:rPr>
              <a:t>Or les questions d’opinion sont d’abord des « questions pour journalistes »</a:t>
            </a:r>
            <a:r>
              <a:rPr lang="fr-FR" dirty="0" smtClean="0">
                <a:solidFill>
                  <a:schemeClr val="tx1"/>
                </a:solidFill>
                <a:latin typeface="Calluna" panose="00000500000000000000" pitchFamily="50" charset="0"/>
              </a:rPr>
              <a:t>. Le champ médiatique opère d’abord par </a:t>
            </a:r>
            <a:r>
              <a:rPr lang="fr-FR" b="1" dirty="0" smtClean="0">
                <a:solidFill>
                  <a:schemeClr val="tx1"/>
                </a:solidFill>
                <a:latin typeface="Calluna" panose="00000500000000000000" pitchFamily="50" charset="0"/>
              </a:rPr>
              <a:t>« imposition de problèmes »</a:t>
            </a:r>
            <a:r>
              <a:rPr lang="fr-FR" dirty="0" smtClean="0">
                <a:solidFill>
                  <a:schemeClr val="tx1"/>
                </a:solidFill>
                <a:latin typeface="Calluna" panose="00000500000000000000" pitchFamily="50" charset="0"/>
              </a:rPr>
              <a:t> : construire un débat, ou un sujet dont on admet, pour prendre position, qu’il est clair et identique pour tout le monde. </a:t>
            </a:r>
            <a:r>
              <a:rPr lang="fr-FR" dirty="0" smtClean="0">
                <a:solidFill>
                  <a:schemeClr val="tx1"/>
                </a:solidFill>
                <a:latin typeface="Calluna" panose="00000500000000000000" pitchFamily="50" charset="0"/>
              </a:rPr>
              <a:t>Or ce n’est jamais le cas.</a:t>
            </a: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C’est aussi un mode de gouvernement = </a:t>
            </a:r>
            <a:r>
              <a:rPr lang="fr-FR" b="1" dirty="0" smtClean="0">
                <a:solidFill>
                  <a:schemeClr val="tx1"/>
                </a:solidFill>
                <a:latin typeface="Calluna" panose="00000500000000000000" pitchFamily="50" charset="0"/>
              </a:rPr>
              <a:t>produire une vérité par l’allure d’objectivation d’une volonté générale. </a:t>
            </a:r>
            <a:r>
              <a:rPr lang="fr-FR" dirty="0" smtClean="0">
                <a:solidFill>
                  <a:schemeClr val="tx1"/>
                </a:solidFill>
                <a:latin typeface="Calluna" panose="00000500000000000000" pitchFamily="50" charset="0"/>
              </a:rPr>
              <a:t>Construire une opinion, c’est se donner du </a:t>
            </a:r>
            <a:r>
              <a:rPr lang="fr-FR" dirty="0" smtClean="0">
                <a:solidFill>
                  <a:schemeClr val="tx1"/>
                </a:solidFill>
                <a:latin typeface="Calluna" panose="00000500000000000000" pitchFamily="50" charset="0"/>
              </a:rPr>
              <a:t>pouvoir ; parler « au nom de », avec l’autorité du « peuple », du « grand nombre », etc.</a:t>
            </a:r>
            <a:endParaRPr lang="fr-FR" dirty="0" smtClean="0">
              <a:solidFill>
                <a:schemeClr val="tx1"/>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 </a:t>
            </a:r>
            <a:r>
              <a:rPr lang="fr-FR" dirty="0">
                <a:solidFill>
                  <a:schemeClr val="tx1"/>
                </a:solidFill>
                <a:latin typeface="Calluna" panose="00000500000000000000" pitchFamily="50" charset="0"/>
              </a:rPr>
              <a:t>Pierre </a:t>
            </a:r>
            <a:r>
              <a:rPr lang="fr-FR" dirty="0" smtClean="0">
                <a:solidFill>
                  <a:schemeClr val="tx1"/>
                </a:solidFill>
                <a:latin typeface="Calluna" panose="00000500000000000000" pitchFamily="50" charset="0"/>
              </a:rPr>
              <a:t>Bourdieu, « Un jeu de société », </a:t>
            </a:r>
            <a:r>
              <a:rPr lang="fr-FR" i="1" dirty="0" smtClean="0">
                <a:solidFill>
                  <a:schemeClr val="tx1"/>
                </a:solidFill>
                <a:latin typeface="Calluna" panose="00000500000000000000" pitchFamily="50" charset="0"/>
              </a:rPr>
              <a:t>La Distinction. Critique sociale du jugement</a:t>
            </a:r>
            <a:r>
              <a:rPr lang="fr-FR" dirty="0" smtClean="0">
                <a:solidFill>
                  <a:schemeClr val="tx1"/>
                </a:solidFill>
                <a:latin typeface="Calluna" panose="00000500000000000000" pitchFamily="50" charset="0"/>
              </a:rPr>
              <a:t>, Paris, 	Minuit, 1979, p. 625-640.</a:t>
            </a:r>
          </a:p>
          <a:p>
            <a:pPr marL="0" indent="0">
              <a:buNone/>
            </a:pPr>
            <a:r>
              <a:rPr lang="fr-FR" dirty="0" smtClean="0">
                <a:solidFill>
                  <a:schemeClr val="tx1"/>
                </a:solidFill>
                <a:latin typeface="Calluna" panose="00000500000000000000" pitchFamily="50" charset="0"/>
              </a:rPr>
              <a:t>	— Patrick Champagne, </a:t>
            </a:r>
            <a:r>
              <a:rPr lang="fr-FR" i="1" dirty="0" smtClean="0">
                <a:solidFill>
                  <a:schemeClr val="tx1"/>
                </a:solidFill>
                <a:latin typeface="Calluna" panose="00000500000000000000" pitchFamily="50" charset="0"/>
              </a:rPr>
              <a:t>Faire l’opinion. Le nouveau jeu politique</a:t>
            </a:r>
            <a:r>
              <a:rPr lang="fr-FR" dirty="0" smtClean="0">
                <a:solidFill>
                  <a:schemeClr val="tx1"/>
                </a:solidFill>
                <a:latin typeface="Calluna" panose="00000500000000000000" pitchFamily="50" charset="0"/>
              </a:rPr>
              <a:t>, Paris, Minuit, 1990.</a:t>
            </a:r>
          </a:p>
          <a:p>
            <a:pPr marL="0" indent="0">
              <a:buNone/>
            </a:pPr>
            <a:endParaRPr lang="fr-FR" dirty="0">
              <a:solidFill>
                <a:schemeClr val="tx1"/>
              </a:solidFill>
              <a:latin typeface="Calluna" panose="00000500000000000000" pitchFamily="50" charset="0"/>
            </a:endParaRPr>
          </a:p>
        </p:txBody>
      </p:sp>
    </p:spTree>
    <p:extLst>
      <p:ext uri="{BB962C8B-B14F-4D97-AF65-F5344CB8AC3E}">
        <p14:creationId xmlns:p14="http://schemas.microsoft.com/office/powerpoint/2010/main" val="10533919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sz="2200" b="1" dirty="0" smtClean="0">
              <a:latin typeface="Calluna" panose="00000500000000000000" pitchFamily="50" charset="0"/>
            </a:endParaRPr>
          </a:p>
          <a:p>
            <a:pPr marL="0" indent="0">
              <a:buNone/>
            </a:pPr>
            <a:endParaRPr lang="fr-FR" sz="2200" b="1" dirty="0" smtClean="0">
              <a:latin typeface="Calluna" panose="00000500000000000000" pitchFamily="50" charset="0"/>
            </a:endParaRPr>
          </a:p>
          <a:p>
            <a:pPr marL="0" indent="0" algn="ctr">
              <a:buNone/>
            </a:pPr>
            <a:r>
              <a:rPr lang="fr-FR" sz="2200" b="1" dirty="0" smtClean="0">
                <a:solidFill>
                  <a:schemeClr val="tx1"/>
                </a:solidFill>
                <a:latin typeface="Calluna" panose="00000500000000000000" pitchFamily="50" charset="0"/>
              </a:rPr>
              <a:t>&lt; </a:t>
            </a:r>
            <a:r>
              <a:rPr lang="fr-FR" sz="2200" b="1" dirty="0">
                <a:solidFill>
                  <a:schemeClr val="tx1"/>
                </a:solidFill>
                <a:latin typeface="Calluna" panose="00000500000000000000" pitchFamily="50" charset="0"/>
              </a:rPr>
              <a:t>Éléments de critique des médias &gt;</a:t>
            </a:r>
            <a:endParaRPr lang="fr-FR" sz="2200" dirty="0">
              <a:solidFill>
                <a:schemeClr val="tx1"/>
              </a:solidFill>
              <a:latin typeface="Calluna" panose="00000500000000000000" pitchFamily="50" charset="0"/>
            </a:endParaRPr>
          </a:p>
          <a:p>
            <a:pPr marL="0" indent="0" algn="ctr">
              <a:buNone/>
            </a:pPr>
            <a:r>
              <a:rPr lang="fr-FR" sz="2200" b="1" u="sng" dirty="0">
                <a:solidFill>
                  <a:schemeClr val="tx1"/>
                </a:solidFill>
                <a:latin typeface="Calluna" panose="00000500000000000000" pitchFamily="50" charset="0"/>
                <a:hlinkClick r:id="rId2"/>
              </a:rPr>
              <a:t>https://www.youtube.com/watch?v=oWB8a0jFFc0</a:t>
            </a:r>
            <a:endParaRPr lang="fr-FR" sz="2200" dirty="0">
              <a:solidFill>
                <a:schemeClr val="tx1"/>
              </a:solidFill>
              <a:latin typeface="Calluna" panose="00000500000000000000" pitchFamily="50" charset="0"/>
            </a:endParaRPr>
          </a:p>
          <a:p>
            <a:pPr marL="0" indent="0">
              <a:buNone/>
            </a:pPr>
            <a:endParaRPr lang="fr-FR" sz="2200" dirty="0" smtClean="0">
              <a:latin typeface="Calluna" panose="00000500000000000000" pitchFamily="50" charset="0"/>
            </a:endParaRPr>
          </a:p>
          <a:p>
            <a:pPr marL="0" indent="0">
              <a:buNone/>
            </a:pPr>
            <a:endParaRPr lang="fr-FR" sz="2200" dirty="0">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	</a:t>
            </a:r>
            <a:r>
              <a:rPr lang="fr-FR" sz="2200" dirty="0" err="1" smtClean="0">
                <a:solidFill>
                  <a:schemeClr val="tx1"/>
                </a:solidFill>
                <a:latin typeface="Calluna" panose="00000500000000000000" pitchFamily="50" charset="0"/>
              </a:rPr>
              <a:t>Koweit</a:t>
            </a:r>
            <a:r>
              <a:rPr lang="fr-FR" sz="2200" dirty="0" smtClean="0">
                <a:solidFill>
                  <a:schemeClr val="tx1"/>
                </a:solidFill>
                <a:latin typeface="Calluna" panose="00000500000000000000" pitchFamily="50" charset="0"/>
              </a:rPr>
              <a:t>, 1990 = </a:t>
            </a:r>
            <a:r>
              <a:rPr lang="fr-FR" sz="2200" i="1" dirty="0" smtClean="0">
                <a:solidFill>
                  <a:schemeClr val="tx1"/>
                </a:solidFill>
                <a:latin typeface="Calluna" panose="00000500000000000000" pitchFamily="50" charset="0"/>
              </a:rPr>
              <a:t>14’</a:t>
            </a:r>
          </a:p>
          <a:p>
            <a:pPr marL="0" indent="0">
              <a:buNone/>
            </a:pPr>
            <a:endParaRPr lang="fr-FR" sz="2200" dirty="0" smtClean="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	« </a:t>
            </a:r>
            <a:r>
              <a:rPr lang="fr-FR" sz="2200" dirty="0" err="1" smtClean="0">
                <a:solidFill>
                  <a:schemeClr val="tx1"/>
                </a:solidFill>
                <a:latin typeface="Calluna" panose="00000500000000000000" pitchFamily="50" charset="0"/>
              </a:rPr>
              <a:t>Bintou</a:t>
            </a:r>
            <a:r>
              <a:rPr lang="fr-FR" sz="2200" dirty="0" smtClean="0">
                <a:solidFill>
                  <a:schemeClr val="tx1"/>
                </a:solidFill>
                <a:latin typeface="Calluna" panose="00000500000000000000" pitchFamily="50" charset="0"/>
              </a:rPr>
              <a:t> », </a:t>
            </a:r>
            <a:r>
              <a:rPr lang="fr-FR" sz="2200" i="1" dirty="0" smtClean="0">
                <a:solidFill>
                  <a:schemeClr val="tx1"/>
                </a:solidFill>
                <a:latin typeface="Calluna" panose="00000500000000000000" pitchFamily="50" charset="0"/>
              </a:rPr>
              <a:t>Le Point</a:t>
            </a:r>
            <a:r>
              <a:rPr lang="fr-FR" sz="2200" dirty="0" smtClean="0">
                <a:solidFill>
                  <a:schemeClr val="tx1"/>
                </a:solidFill>
                <a:latin typeface="Calluna" panose="00000500000000000000" pitchFamily="50" charset="0"/>
              </a:rPr>
              <a:t>, 2010 = </a:t>
            </a:r>
            <a:r>
              <a:rPr lang="fr-FR" sz="2200" i="1" dirty="0" smtClean="0">
                <a:solidFill>
                  <a:schemeClr val="tx1"/>
                </a:solidFill>
                <a:latin typeface="Calluna" panose="00000500000000000000" pitchFamily="50" charset="0"/>
              </a:rPr>
              <a:t>30’30</a:t>
            </a:r>
            <a:endParaRPr lang="fr-FR" sz="2200" i="1" dirty="0">
              <a:solidFill>
                <a:schemeClr val="tx1"/>
              </a:solidFill>
              <a:latin typeface="Calluna" panose="00000500000000000000" pitchFamily="50" charset="0"/>
            </a:endParaRPr>
          </a:p>
        </p:txBody>
      </p:sp>
    </p:spTree>
    <p:extLst>
      <p:ext uri="{BB962C8B-B14F-4D97-AF65-F5344CB8AC3E}">
        <p14:creationId xmlns:p14="http://schemas.microsoft.com/office/powerpoint/2010/main" val="12780458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18903" y="195943"/>
            <a:ext cx="10750731" cy="6283234"/>
          </a:xfrm>
        </p:spPr>
        <p:txBody>
          <a:bodyPr>
            <a:normAutofit/>
          </a:bodyPr>
          <a:lstStyle/>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Obstacles </a:t>
            </a:r>
            <a:r>
              <a:rPr lang="fr-FR" dirty="0">
                <a:solidFill>
                  <a:schemeClr val="tx1"/>
                </a:solidFill>
                <a:latin typeface="Calluna" panose="00000500000000000000" pitchFamily="50" charset="0"/>
              </a:rPr>
              <a:t>à la conduite d’une démarche </a:t>
            </a:r>
            <a:r>
              <a:rPr lang="fr-FR" dirty="0" smtClean="0">
                <a:solidFill>
                  <a:schemeClr val="tx1"/>
                </a:solidFill>
                <a:latin typeface="Calluna" panose="00000500000000000000" pitchFamily="50" charset="0"/>
              </a:rPr>
              <a:t>scientifique = </a:t>
            </a:r>
            <a:r>
              <a:rPr lang="fr-FR" b="1" dirty="0" smtClean="0">
                <a:solidFill>
                  <a:schemeClr val="tx1"/>
                </a:solidFill>
                <a:latin typeface="Calluna" panose="00000500000000000000" pitchFamily="50" charset="0"/>
              </a:rPr>
              <a:t>préjugés</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(de race, de </a:t>
            </a:r>
            <a:r>
              <a:rPr lang="fr-FR" dirty="0" smtClean="0">
                <a:solidFill>
                  <a:schemeClr val="tx1"/>
                </a:solidFill>
                <a:latin typeface="Calluna" panose="00000500000000000000" pitchFamily="50" charset="0"/>
              </a:rPr>
              <a:t>genre, </a:t>
            </a:r>
            <a:r>
              <a:rPr lang="fr-FR" dirty="0">
                <a:solidFill>
                  <a:schemeClr val="tx1"/>
                </a:solidFill>
                <a:latin typeface="Calluna" panose="00000500000000000000" pitchFamily="50" charset="0"/>
              </a:rPr>
              <a:t>de classe, etc.) et </a:t>
            </a:r>
            <a:r>
              <a:rPr lang="fr-FR" b="1" dirty="0" smtClean="0">
                <a:solidFill>
                  <a:schemeClr val="tx1"/>
                </a:solidFill>
                <a:latin typeface="Calluna" panose="00000500000000000000" pitchFamily="50" charset="0"/>
              </a:rPr>
              <a:t>opinions</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(dans leur forme médiatique, notamment). </a:t>
            </a:r>
            <a:endParaRPr lang="fr-FR" dirty="0" smtClean="0">
              <a:solidFill>
                <a:schemeClr val="tx1"/>
              </a:solidFill>
              <a:latin typeface="Calluna" panose="00000500000000000000" pitchFamily="50" charset="0"/>
            </a:endParaRP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—&gt; L’important</a:t>
            </a:r>
            <a:r>
              <a:rPr lang="fr-FR" dirty="0">
                <a:solidFill>
                  <a:schemeClr val="tx1"/>
                </a:solidFill>
                <a:latin typeface="Calluna" panose="00000500000000000000" pitchFamily="50" charset="0"/>
              </a:rPr>
              <a:t>, au cœur de la démarche scientifique, est de parvenir à </a:t>
            </a:r>
            <a:r>
              <a:rPr lang="fr-FR" b="1" dirty="0">
                <a:solidFill>
                  <a:schemeClr val="tx1"/>
                </a:solidFill>
                <a:latin typeface="Calluna" panose="00000500000000000000" pitchFamily="50" charset="0"/>
              </a:rPr>
              <a:t>adopter une méthode capable de </a:t>
            </a:r>
            <a:r>
              <a:rPr lang="fr-FR" b="1" u="sng" dirty="0">
                <a:solidFill>
                  <a:srgbClr val="FF0000"/>
                </a:solidFill>
                <a:latin typeface="Calluna" panose="00000500000000000000" pitchFamily="50" charset="0"/>
              </a:rPr>
              <a:t>produire des énoncés </a:t>
            </a:r>
            <a:r>
              <a:rPr lang="fr-FR" b="1" u="sng" dirty="0" smtClean="0">
                <a:solidFill>
                  <a:srgbClr val="FF0000"/>
                </a:solidFill>
                <a:latin typeface="Calluna" panose="00000500000000000000" pitchFamily="50" charset="0"/>
              </a:rPr>
              <a:t>vrais</a:t>
            </a:r>
            <a:r>
              <a:rPr lang="fr-FR" dirty="0" smtClean="0">
                <a:solidFill>
                  <a:schemeClr val="tx1"/>
                </a:solidFill>
                <a:latin typeface="Calluna" panose="00000500000000000000" pitchFamily="50" charset="0"/>
              </a:rPr>
              <a:t>.</a:t>
            </a:r>
            <a:endParaRPr lang="fr-FR" dirty="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Donc, comme le recommande Durkheim, il y a là le principal principe de la démarche scientifique = </a:t>
            </a:r>
          </a:p>
          <a:p>
            <a:pPr marL="0" indent="0">
              <a:buNone/>
            </a:pPr>
            <a:r>
              <a:rPr lang="fr-FR" b="1" u="sng" dirty="0" smtClean="0">
                <a:solidFill>
                  <a:schemeClr val="tx1"/>
                </a:solidFill>
                <a:latin typeface="Calluna" panose="00000500000000000000" pitchFamily="50" charset="0"/>
              </a:rPr>
              <a:t>réfléchir </a:t>
            </a:r>
            <a:r>
              <a:rPr lang="fr-FR" b="1" u="sng" dirty="0">
                <a:solidFill>
                  <a:schemeClr val="tx1"/>
                </a:solidFill>
                <a:latin typeface="Calluna" panose="00000500000000000000" pitchFamily="50" charset="0"/>
              </a:rPr>
              <a:t>aux « prénotions » qui entourent le sujet qu’on choisit </a:t>
            </a:r>
            <a:r>
              <a:rPr lang="fr-FR" b="1" u="sng" dirty="0" smtClean="0">
                <a:solidFill>
                  <a:schemeClr val="tx1"/>
                </a:solidFill>
                <a:latin typeface="Calluna" panose="00000500000000000000" pitchFamily="50" charset="0"/>
              </a:rPr>
              <a:t>d’étudier</a:t>
            </a:r>
            <a:r>
              <a:rPr lang="fr-FR" dirty="0" smtClean="0">
                <a:solidFill>
                  <a:schemeClr val="tx1"/>
                </a:solidFill>
                <a:latin typeface="Calluna" panose="00000500000000000000" pitchFamily="50" charset="0"/>
              </a:rPr>
              <a:t>. </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Pas </a:t>
            </a:r>
            <a:r>
              <a:rPr lang="fr-FR" dirty="0" smtClean="0">
                <a:solidFill>
                  <a:schemeClr val="tx1"/>
                </a:solidFill>
                <a:latin typeface="Calluna" panose="00000500000000000000" pitchFamily="50" charset="0"/>
              </a:rPr>
              <a:t>pour </a:t>
            </a:r>
            <a:r>
              <a:rPr lang="fr-FR" dirty="0">
                <a:solidFill>
                  <a:schemeClr val="tx1"/>
                </a:solidFill>
                <a:latin typeface="Calluna" panose="00000500000000000000" pitchFamily="50" charset="0"/>
              </a:rPr>
              <a:t>atteindre une </a:t>
            </a:r>
            <a:r>
              <a:rPr lang="fr-FR" dirty="0" smtClean="0">
                <a:solidFill>
                  <a:schemeClr val="tx1"/>
                </a:solidFill>
                <a:latin typeface="Calluna" panose="00000500000000000000" pitchFamily="50" charset="0"/>
              </a:rPr>
              <a:t>pureté </a:t>
            </a:r>
            <a:r>
              <a:rPr lang="fr-FR" dirty="0">
                <a:solidFill>
                  <a:schemeClr val="tx1"/>
                </a:solidFill>
                <a:latin typeface="Calluna" panose="00000500000000000000" pitchFamily="50" charset="0"/>
              </a:rPr>
              <a:t>des phénomènes sociaux </a:t>
            </a:r>
            <a:r>
              <a:rPr lang="fr-FR" dirty="0" smtClean="0">
                <a:solidFill>
                  <a:schemeClr val="tx1"/>
                </a:solidFill>
                <a:latin typeface="Calluna" panose="00000500000000000000" pitchFamily="50" charset="0"/>
              </a:rPr>
              <a:t>(elle n’existe </a:t>
            </a:r>
            <a:r>
              <a:rPr lang="fr-FR" dirty="0">
                <a:solidFill>
                  <a:schemeClr val="tx1"/>
                </a:solidFill>
                <a:latin typeface="Calluna" panose="00000500000000000000" pitchFamily="50" charset="0"/>
              </a:rPr>
              <a:t>pas, tout sujet de recherche est toujours construit, </a:t>
            </a:r>
            <a:r>
              <a:rPr lang="fr-FR" i="1" dirty="0">
                <a:solidFill>
                  <a:schemeClr val="tx1"/>
                </a:solidFill>
                <a:latin typeface="Calluna" panose="00000500000000000000" pitchFamily="50" charset="0"/>
              </a:rPr>
              <a:t>cf.</a:t>
            </a:r>
            <a:r>
              <a:rPr lang="fr-FR" dirty="0">
                <a:solidFill>
                  <a:schemeClr val="tx1"/>
                </a:solidFill>
                <a:latin typeface="Calluna" panose="00000500000000000000" pitchFamily="50" charset="0"/>
              </a:rPr>
              <a:t> Bachelard</a:t>
            </a:r>
            <a:r>
              <a:rPr lang="fr-FR" dirty="0" smtClean="0">
                <a:solidFill>
                  <a:schemeClr val="tx1"/>
                </a:solidFill>
                <a:latin typeface="Calluna" panose="00000500000000000000" pitchFamily="50" charset="0"/>
              </a:rPr>
              <a:t>). </a:t>
            </a:r>
          </a:p>
          <a:p>
            <a:pPr marL="0" indent="0">
              <a:buNone/>
            </a:pPr>
            <a:r>
              <a:rPr lang="fr-FR" dirty="0" smtClean="0">
                <a:solidFill>
                  <a:schemeClr val="tx1"/>
                </a:solidFill>
                <a:latin typeface="Calluna" panose="00000500000000000000" pitchFamily="50" charset="0"/>
              </a:rPr>
              <a:t>Mais </a:t>
            </a:r>
            <a:r>
              <a:rPr lang="fr-FR" b="1" dirty="0">
                <a:solidFill>
                  <a:srgbClr val="FF0000"/>
                </a:solidFill>
                <a:latin typeface="Calluna" panose="00000500000000000000" pitchFamily="50" charset="0"/>
              </a:rPr>
              <a:t>parce que la vision spontanée que l’on se fait de ces phénomènes, la vision que l’on en a dans la vie de tous les jours, fait partie du problème à </a:t>
            </a:r>
            <a:r>
              <a:rPr lang="fr-FR" b="1" dirty="0" smtClean="0">
                <a:solidFill>
                  <a:srgbClr val="FF0000"/>
                </a:solidFill>
                <a:latin typeface="Calluna" panose="00000500000000000000" pitchFamily="50" charset="0"/>
              </a:rPr>
              <a:t>étudier : d’où vient qu’on trouve ceci intéressant/inintéressant, émouvant, injuste, etc</a:t>
            </a:r>
            <a:r>
              <a:rPr lang="fr-FR" dirty="0" smtClean="0">
                <a:solidFill>
                  <a:srgbClr val="FF0000"/>
                </a:solidFill>
                <a:latin typeface="Calluna" panose="00000500000000000000" pitchFamily="50" charset="0"/>
              </a:rPr>
              <a:t>. ? </a:t>
            </a:r>
            <a:endParaRPr lang="fr-FR" dirty="0" smtClean="0">
              <a:solidFill>
                <a:srgbClr val="FF0000"/>
              </a:solidFill>
              <a:latin typeface="Calluna" panose="00000500000000000000" pitchFamily="50" charset="0"/>
            </a:endParaRPr>
          </a:p>
          <a:p>
            <a:pPr marL="0" indent="0">
              <a:buNone/>
            </a:pPr>
            <a:r>
              <a:rPr lang="fr-FR" dirty="0">
                <a:solidFill>
                  <a:srgbClr val="FF0000"/>
                </a:solidFill>
                <a:latin typeface="Calluna" panose="00000500000000000000" pitchFamily="50" charset="0"/>
              </a:rPr>
              <a:t>	</a:t>
            </a:r>
            <a:r>
              <a:rPr lang="fr-FR" dirty="0" smtClean="0">
                <a:solidFill>
                  <a:srgbClr val="FF0000"/>
                </a:solidFill>
                <a:latin typeface="Calluna" panose="00000500000000000000" pitchFamily="50" charset="0"/>
              </a:rPr>
              <a:t>	</a:t>
            </a:r>
            <a:r>
              <a:rPr lang="fr-FR" dirty="0" smtClean="0">
                <a:solidFill>
                  <a:srgbClr val="FF0000"/>
                </a:solidFill>
                <a:latin typeface="Calluna" panose="00000500000000000000" pitchFamily="50" charset="0"/>
              </a:rPr>
              <a:t>Ces </a:t>
            </a:r>
            <a:r>
              <a:rPr lang="fr-FR" dirty="0" smtClean="0">
                <a:solidFill>
                  <a:srgbClr val="FF0000"/>
                </a:solidFill>
                <a:latin typeface="Calluna" panose="00000500000000000000" pitchFamily="50" charset="0"/>
              </a:rPr>
              <a:t>mécanismes </a:t>
            </a:r>
            <a:r>
              <a:rPr lang="fr-FR" i="1" dirty="0" smtClean="0">
                <a:solidFill>
                  <a:srgbClr val="FF0000"/>
                </a:solidFill>
                <a:latin typeface="Calluna" panose="00000500000000000000" pitchFamily="50" charset="0"/>
              </a:rPr>
              <a:t>sociaux</a:t>
            </a:r>
            <a:r>
              <a:rPr lang="fr-FR" dirty="0" smtClean="0">
                <a:solidFill>
                  <a:srgbClr val="FF0000"/>
                </a:solidFill>
                <a:latin typeface="Calluna" panose="00000500000000000000" pitchFamily="50" charset="0"/>
              </a:rPr>
              <a:t> sont eux-mêmes dans le sujet. </a:t>
            </a:r>
            <a:endParaRPr lang="fr-FR" dirty="0">
              <a:solidFill>
                <a:srgbClr val="FF0000"/>
              </a:solidFill>
              <a:latin typeface="Calluna" panose="00000500000000000000" pitchFamily="50" charset="0"/>
            </a:endParaRPr>
          </a:p>
          <a:p>
            <a:pPr marL="0" indent="0">
              <a:buNone/>
            </a:pPr>
            <a:endParaRPr lang="fr-FR" dirty="0">
              <a:solidFill>
                <a:schemeClr val="tx1"/>
              </a:solidFill>
              <a:latin typeface="Calluna" panose="00000500000000000000" pitchFamily="50" charset="0"/>
            </a:endParaRPr>
          </a:p>
        </p:txBody>
      </p:sp>
    </p:spTree>
    <p:extLst>
      <p:ext uri="{BB962C8B-B14F-4D97-AF65-F5344CB8AC3E}">
        <p14:creationId xmlns:p14="http://schemas.microsoft.com/office/powerpoint/2010/main" val="7154193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dirty="0">
              <a:solidFill>
                <a:schemeClr val="bg1">
                  <a:lumMod val="50000"/>
                </a:schemeClr>
              </a:solidFill>
              <a:latin typeface="Calluna" panose="00000500000000000000" pitchFamily="50" charset="0"/>
            </a:endParaRPr>
          </a:p>
          <a:p>
            <a:pPr marL="0" indent="0">
              <a:buNone/>
            </a:pPr>
            <a:endParaRPr lang="fr-FR" sz="2200" dirty="0" smtClean="0">
              <a:solidFill>
                <a:schemeClr val="tx1"/>
              </a:solidFill>
              <a:latin typeface="Calluna" panose="00000500000000000000" pitchFamily="50" charset="0"/>
            </a:endParaRPr>
          </a:p>
          <a:p>
            <a:pPr marL="0" indent="0" algn="ctr">
              <a:buNone/>
            </a:pPr>
            <a:r>
              <a:rPr lang="fr-FR" sz="2200" b="1" dirty="0" smtClean="0">
                <a:solidFill>
                  <a:schemeClr val="tx1"/>
                </a:solidFill>
                <a:latin typeface="Calluna" panose="00000500000000000000" pitchFamily="50" charset="0"/>
              </a:rPr>
              <a:t>Le monde qu’on veut étudier, on en fait toujours partie </a:t>
            </a:r>
          </a:p>
          <a:p>
            <a:pPr marL="0" indent="0" algn="ctr">
              <a:buNone/>
            </a:pPr>
            <a:r>
              <a:rPr lang="fr-FR" sz="2200" dirty="0" smtClean="0">
                <a:solidFill>
                  <a:schemeClr val="tx1"/>
                </a:solidFill>
                <a:latin typeface="Calluna" panose="00000500000000000000" pitchFamily="50" charset="0"/>
              </a:rPr>
              <a:t>(savoirs, préjugés, opinion, position, goût, jugements).</a:t>
            </a:r>
          </a:p>
          <a:p>
            <a:pPr marL="0" indent="0" algn="ctr">
              <a:buNone/>
            </a:pPr>
            <a:endParaRPr lang="fr-FR" sz="2200" dirty="0" smtClean="0">
              <a:solidFill>
                <a:schemeClr val="tx1"/>
              </a:solidFill>
              <a:latin typeface="Calluna" panose="00000500000000000000" pitchFamily="50" charset="0"/>
            </a:endParaRPr>
          </a:p>
          <a:p>
            <a:pPr marL="0" indent="0" algn="ctr">
              <a:buNone/>
            </a:pPr>
            <a:r>
              <a:rPr lang="fr-FR" sz="2200" u="sng" dirty="0" smtClean="0">
                <a:solidFill>
                  <a:schemeClr val="tx1"/>
                </a:solidFill>
                <a:latin typeface="Calluna" panose="00000500000000000000" pitchFamily="50" charset="0"/>
              </a:rPr>
              <a:t>Mais</a:t>
            </a:r>
            <a:r>
              <a:rPr lang="fr-FR" sz="2200" dirty="0" smtClean="0">
                <a:solidFill>
                  <a:schemeClr val="tx1"/>
                </a:solidFill>
                <a:latin typeface="Calluna" panose="00000500000000000000" pitchFamily="50" charset="0"/>
              </a:rPr>
              <a:t> :</a:t>
            </a:r>
          </a:p>
          <a:p>
            <a:pPr marL="0" indent="0" algn="ctr">
              <a:buNone/>
            </a:pPr>
            <a:endParaRPr lang="fr-FR" sz="2200" dirty="0" smtClean="0">
              <a:solidFill>
                <a:schemeClr val="tx1"/>
              </a:solidFill>
              <a:latin typeface="Calluna" panose="00000500000000000000" pitchFamily="50" charset="0"/>
            </a:endParaRPr>
          </a:p>
          <a:p>
            <a:pPr marL="0" indent="0" algn="ctr">
              <a:buNone/>
            </a:pPr>
            <a:r>
              <a:rPr lang="fr-FR" sz="2200" b="1" dirty="0">
                <a:solidFill>
                  <a:srgbClr val="FF0000"/>
                </a:solidFill>
                <a:latin typeface="Calluna" panose="00000500000000000000" pitchFamily="50" charset="0"/>
              </a:rPr>
              <a:t>On ne projette pas ses propres valeurs sur </a:t>
            </a:r>
            <a:r>
              <a:rPr lang="fr-FR" sz="2200" b="1" dirty="0" smtClean="0">
                <a:solidFill>
                  <a:srgbClr val="FF0000"/>
                </a:solidFill>
                <a:latin typeface="Calluna" panose="00000500000000000000" pitchFamily="50" charset="0"/>
              </a:rPr>
              <a:t>le</a:t>
            </a:r>
          </a:p>
          <a:p>
            <a:pPr marL="0" indent="0" algn="ctr">
              <a:buNone/>
            </a:pPr>
            <a:r>
              <a:rPr lang="fr-FR" sz="2200" b="1" dirty="0" smtClean="0">
                <a:solidFill>
                  <a:srgbClr val="FF0000"/>
                </a:solidFill>
                <a:latin typeface="Calluna" panose="00000500000000000000" pitchFamily="50" charset="0"/>
              </a:rPr>
              <a:t> </a:t>
            </a:r>
            <a:r>
              <a:rPr lang="fr-FR" sz="2200" b="1" dirty="0">
                <a:solidFill>
                  <a:srgbClr val="FF0000"/>
                </a:solidFill>
                <a:latin typeface="Calluna" panose="00000500000000000000" pitchFamily="50" charset="0"/>
              </a:rPr>
              <a:t>monde qu’on veut décrire </a:t>
            </a:r>
            <a:r>
              <a:rPr lang="fr-FR" sz="2200" b="1" dirty="0" smtClean="0">
                <a:solidFill>
                  <a:srgbClr val="FF0000"/>
                </a:solidFill>
                <a:latin typeface="Calluna" panose="00000500000000000000" pitchFamily="50" charset="0"/>
              </a:rPr>
              <a:t>!</a:t>
            </a:r>
          </a:p>
          <a:p>
            <a:pPr marL="0" indent="0" algn="ctr">
              <a:buNone/>
            </a:pPr>
            <a:endParaRPr lang="fr-FR" sz="2200" b="1" dirty="0">
              <a:solidFill>
                <a:srgbClr val="FF0000"/>
              </a:solidFill>
              <a:latin typeface="Calluna" panose="00000500000000000000" pitchFamily="50" charset="0"/>
            </a:endParaRPr>
          </a:p>
          <a:p>
            <a:pPr marL="0" indent="0" algn="ctr">
              <a:buNone/>
            </a:pPr>
            <a:endParaRPr lang="fr-FR" sz="2200" b="1" dirty="0" smtClean="0">
              <a:solidFill>
                <a:srgbClr val="FF0000"/>
              </a:solidFill>
              <a:latin typeface="Calluna" panose="00000500000000000000" pitchFamily="50" charset="0"/>
            </a:endParaRPr>
          </a:p>
          <a:p>
            <a:pPr marL="0" indent="0" algn="ctr">
              <a:buNone/>
            </a:pPr>
            <a:endParaRPr lang="fr-FR" sz="2200" dirty="0">
              <a:solidFill>
                <a:srgbClr val="FF0000"/>
              </a:solidFill>
              <a:latin typeface="Calluna" panose="00000500000000000000" pitchFamily="50" charset="0"/>
            </a:endParaRPr>
          </a:p>
        </p:txBody>
      </p:sp>
    </p:spTree>
    <p:extLst>
      <p:ext uri="{BB962C8B-B14F-4D97-AF65-F5344CB8AC3E}">
        <p14:creationId xmlns:p14="http://schemas.microsoft.com/office/powerpoint/2010/main" val="22901397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18903" y="0"/>
            <a:ext cx="10659291" cy="6479177"/>
          </a:xfrm>
        </p:spPr>
        <p:txBody>
          <a:bodyPr>
            <a:noAutofit/>
          </a:bodyPr>
          <a:lstStyle/>
          <a:p>
            <a:pPr marL="0" indent="0">
              <a:buNone/>
            </a:pPr>
            <a:endParaRPr lang="fr-FR" sz="2100" dirty="0">
              <a:solidFill>
                <a:schemeClr val="tx1"/>
              </a:solidFill>
              <a:latin typeface="Calluna" panose="00000500000000000000" pitchFamily="50" charset="0"/>
            </a:endParaRPr>
          </a:p>
          <a:p>
            <a:pPr marL="0" indent="0">
              <a:buNone/>
            </a:pPr>
            <a:r>
              <a:rPr lang="fr-FR" sz="2100" b="1" dirty="0">
                <a:solidFill>
                  <a:srgbClr val="FF0000"/>
                </a:solidFill>
                <a:latin typeface="Calluna" panose="00000500000000000000" pitchFamily="50" charset="0"/>
              </a:rPr>
              <a:t>—&gt; </a:t>
            </a:r>
            <a:r>
              <a:rPr lang="fr-FR" sz="2100" dirty="0" smtClean="0">
                <a:solidFill>
                  <a:schemeClr val="tx1"/>
                </a:solidFill>
                <a:latin typeface="Calluna" panose="00000500000000000000" pitchFamily="50" charset="0"/>
              </a:rPr>
              <a:t>Ce </a:t>
            </a:r>
            <a:r>
              <a:rPr lang="fr-FR" sz="2100" dirty="0">
                <a:solidFill>
                  <a:schemeClr val="tx1"/>
                </a:solidFill>
                <a:latin typeface="Calluna" panose="00000500000000000000" pitchFamily="50" charset="0"/>
              </a:rPr>
              <a:t>qui veut dire aussi que </a:t>
            </a:r>
            <a:r>
              <a:rPr lang="fr-FR" sz="2100" b="1" dirty="0">
                <a:solidFill>
                  <a:srgbClr val="FF0000"/>
                </a:solidFill>
                <a:latin typeface="Calluna" panose="00000500000000000000" pitchFamily="50" charset="0"/>
              </a:rPr>
              <a:t>les sujets qu’on étudie existent déjà </a:t>
            </a:r>
            <a:r>
              <a:rPr lang="fr-FR" sz="2100" b="1" dirty="0" smtClean="0">
                <a:solidFill>
                  <a:srgbClr val="FF0000"/>
                </a:solidFill>
                <a:latin typeface="Calluna" panose="00000500000000000000" pitchFamily="50" charset="0"/>
              </a:rPr>
              <a:t>socialement quand le scientifique veut </a:t>
            </a:r>
            <a:r>
              <a:rPr lang="fr-FR" sz="2100" b="1" dirty="0">
                <a:solidFill>
                  <a:srgbClr val="FF0000"/>
                </a:solidFill>
                <a:latin typeface="Calluna" panose="00000500000000000000" pitchFamily="50" charset="0"/>
              </a:rPr>
              <a:t>les étudier</a:t>
            </a:r>
            <a:r>
              <a:rPr lang="fr-FR" sz="2100" dirty="0">
                <a:solidFill>
                  <a:schemeClr val="tx1"/>
                </a:solidFill>
                <a:latin typeface="Calluna" panose="00000500000000000000" pitchFamily="50" charset="0"/>
              </a:rPr>
              <a:t>, ils ont une histoire, une forme, des valeurs qui </a:t>
            </a:r>
            <a:r>
              <a:rPr lang="fr-FR" sz="2100" dirty="0" smtClean="0">
                <a:solidFill>
                  <a:schemeClr val="tx1"/>
                </a:solidFill>
                <a:latin typeface="Calluna" panose="00000500000000000000" pitchFamily="50" charset="0"/>
              </a:rPr>
              <a:t>les ont façonnés </a:t>
            </a:r>
            <a:endParaRPr lang="fr-FR" sz="2100" dirty="0" smtClean="0">
              <a:solidFill>
                <a:schemeClr val="tx1"/>
              </a:solidFill>
              <a:latin typeface="Calluna" panose="00000500000000000000" pitchFamily="50" charset="0"/>
            </a:endParaRPr>
          </a:p>
          <a:p>
            <a:pPr marL="0" indent="0">
              <a:buNone/>
            </a:pPr>
            <a:r>
              <a:rPr lang="fr-FR" sz="2100" dirty="0">
                <a:solidFill>
                  <a:schemeClr val="tx1"/>
                </a:solidFill>
                <a:latin typeface="Calluna" panose="00000500000000000000" pitchFamily="50" charset="0"/>
              </a:rPr>
              <a:t>	</a:t>
            </a:r>
            <a:r>
              <a:rPr lang="fr-FR" sz="2100" dirty="0" smtClean="0">
                <a:solidFill>
                  <a:schemeClr val="tx1"/>
                </a:solidFill>
                <a:latin typeface="Calluna" panose="00000500000000000000" pitchFamily="50" charset="0"/>
              </a:rPr>
              <a:t>=&gt; </a:t>
            </a:r>
            <a:r>
              <a:rPr lang="fr-FR" sz="2100" dirty="0" smtClean="0">
                <a:solidFill>
                  <a:schemeClr val="tx1"/>
                </a:solidFill>
                <a:latin typeface="Calluna" panose="00000500000000000000" pitchFamily="50" charset="0"/>
              </a:rPr>
              <a:t>il </a:t>
            </a:r>
            <a:r>
              <a:rPr lang="fr-FR" sz="2100" dirty="0">
                <a:solidFill>
                  <a:schemeClr val="tx1"/>
                </a:solidFill>
                <a:latin typeface="Calluna" panose="00000500000000000000" pitchFamily="50" charset="0"/>
              </a:rPr>
              <a:t>faut les étudier comme des morceaux de ce </a:t>
            </a:r>
            <a:r>
              <a:rPr lang="fr-FR" sz="2100" dirty="0" smtClean="0">
                <a:solidFill>
                  <a:schemeClr val="tx1"/>
                </a:solidFill>
                <a:latin typeface="Calluna" panose="00000500000000000000" pitchFamily="50" charset="0"/>
              </a:rPr>
              <a:t>qu’il y a à comprendre </a:t>
            </a:r>
            <a:r>
              <a:rPr lang="fr-FR" sz="2100" dirty="0">
                <a:solidFill>
                  <a:schemeClr val="tx1"/>
                </a:solidFill>
                <a:latin typeface="Calluna" panose="00000500000000000000" pitchFamily="50" charset="0"/>
              </a:rPr>
              <a:t>et pas comme </a:t>
            </a:r>
            <a:r>
              <a:rPr lang="fr-FR" sz="2100" dirty="0" smtClean="0">
                <a:solidFill>
                  <a:schemeClr val="tx1"/>
                </a:solidFill>
                <a:latin typeface="Calluna" panose="00000500000000000000" pitchFamily="50" charset="0"/>
              </a:rPr>
              <a:t>	des </a:t>
            </a:r>
            <a:r>
              <a:rPr lang="fr-FR" sz="2100" dirty="0">
                <a:solidFill>
                  <a:schemeClr val="tx1"/>
                </a:solidFill>
                <a:latin typeface="Calluna" panose="00000500000000000000" pitchFamily="50" charset="0"/>
              </a:rPr>
              <a:t>évidences préalables.</a:t>
            </a:r>
          </a:p>
          <a:p>
            <a:pPr marL="0" indent="0">
              <a:buNone/>
            </a:pPr>
            <a:endParaRPr lang="fr-FR" sz="2100" dirty="0" smtClean="0">
              <a:solidFill>
                <a:schemeClr val="tx1"/>
              </a:solidFill>
              <a:latin typeface="Calluna" panose="00000500000000000000" pitchFamily="50" charset="0"/>
            </a:endParaRPr>
          </a:p>
          <a:p>
            <a:pPr marL="0" indent="0">
              <a:buNone/>
            </a:pPr>
            <a:r>
              <a:rPr lang="fr-FR" sz="2100" b="1" dirty="0">
                <a:solidFill>
                  <a:srgbClr val="FF0000"/>
                </a:solidFill>
                <a:latin typeface="Calluna" panose="00000500000000000000" pitchFamily="50" charset="0"/>
              </a:rPr>
              <a:t>—&gt; </a:t>
            </a:r>
            <a:r>
              <a:rPr lang="fr-FR" sz="2100" dirty="0" smtClean="0">
                <a:solidFill>
                  <a:schemeClr val="tx1"/>
                </a:solidFill>
                <a:latin typeface="Calluna" panose="00000500000000000000" pitchFamily="50" charset="0"/>
              </a:rPr>
              <a:t>On </a:t>
            </a:r>
            <a:r>
              <a:rPr lang="fr-FR" sz="2100" dirty="0">
                <a:solidFill>
                  <a:schemeClr val="tx1"/>
                </a:solidFill>
                <a:latin typeface="Calluna" panose="00000500000000000000" pitchFamily="50" charset="0"/>
              </a:rPr>
              <a:t>peut pousser l’exercice très </a:t>
            </a:r>
            <a:r>
              <a:rPr lang="fr-FR" sz="2100" dirty="0" smtClean="0">
                <a:solidFill>
                  <a:schemeClr val="tx1"/>
                </a:solidFill>
                <a:latin typeface="Calluna" panose="00000500000000000000" pitchFamily="50" charset="0"/>
              </a:rPr>
              <a:t>loin</a:t>
            </a:r>
            <a:r>
              <a:rPr lang="fr-FR" sz="2100" dirty="0">
                <a:solidFill>
                  <a:schemeClr val="tx1"/>
                </a:solidFill>
                <a:latin typeface="Calluna" panose="00000500000000000000" pitchFamily="50" charset="0"/>
              </a:rPr>
              <a:t> </a:t>
            </a:r>
            <a:r>
              <a:rPr lang="fr-FR" sz="2100" dirty="0">
                <a:solidFill>
                  <a:schemeClr val="tx1"/>
                </a:solidFill>
                <a:latin typeface="Calluna" panose="00000500000000000000" pitchFamily="50" charset="0"/>
              </a:rPr>
              <a:t>;</a:t>
            </a:r>
            <a:r>
              <a:rPr lang="fr-FR" sz="2100" dirty="0" smtClean="0">
                <a:solidFill>
                  <a:schemeClr val="tx1"/>
                </a:solidFill>
                <a:latin typeface="Calluna" panose="00000500000000000000" pitchFamily="50" charset="0"/>
              </a:rPr>
              <a:t> </a:t>
            </a:r>
            <a:r>
              <a:rPr lang="fr-FR" sz="2100" dirty="0" smtClean="0">
                <a:solidFill>
                  <a:schemeClr val="tx1"/>
                </a:solidFill>
                <a:latin typeface="Calluna" panose="00000500000000000000" pitchFamily="50" charset="0"/>
              </a:rPr>
              <a:t>dans </a:t>
            </a:r>
            <a:r>
              <a:rPr lang="fr-FR" sz="2100" dirty="0">
                <a:solidFill>
                  <a:schemeClr val="tx1"/>
                </a:solidFill>
                <a:latin typeface="Calluna" panose="00000500000000000000" pitchFamily="50" charset="0"/>
              </a:rPr>
              <a:t>l’idéal il faut le pousser aussi loin que </a:t>
            </a:r>
            <a:r>
              <a:rPr lang="fr-FR" sz="2100" dirty="0" smtClean="0">
                <a:solidFill>
                  <a:schemeClr val="tx1"/>
                </a:solidFill>
                <a:latin typeface="Calluna" panose="00000500000000000000" pitchFamily="50" charset="0"/>
              </a:rPr>
              <a:t>possible : demandez-vous </a:t>
            </a:r>
            <a:r>
              <a:rPr lang="fr-FR" sz="2100" b="1" dirty="0" smtClean="0">
                <a:solidFill>
                  <a:srgbClr val="FF0000"/>
                </a:solidFill>
                <a:latin typeface="Calluna" panose="00000500000000000000" pitchFamily="50" charset="0"/>
              </a:rPr>
              <a:t>à </a:t>
            </a:r>
            <a:r>
              <a:rPr lang="fr-FR" sz="2100" b="1" dirty="0">
                <a:solidFill>
                  <a:srgbClr val="FF0000"/>
                </a:solidFill>
                <a:latin typeface="Calluna" panose="00000500000000000000" pitchFamily="50" charset="0"/>
              </a:rPr>
              <a:t>chaque fois, en tant que chercheur, si ce que </a:t>
            </a:r>
            <a:r>
              <a:rPr lang="fr-FR" sz="2100" b="1" dirty="0" smtClean="0">
                <a:solidFill>
                  <a:srgbClr val="FF0000"/>
                </a:solidFill>
                <a:latin typeface="Calluna" panose="00000500000000000000" pitchFamily="50" charset="0"/>
              </a:rPr>
              <a:t>vous tenez </a:t>
            </a:r>
            <a:r>
              <a:rPr lang="fr-FR" sz="2100" b="1" dirty="0">
                <a:solidFill>
                  <a:srgbClr val="FF0000"/>
                </a:solidFill>
                <a:latin typeface="Calluna" panose="00000500000000000000" pitchFamily="50" charset="0"/>
              </a:rPr>
              <a:t>pour une propriété </a:t>
            </a:r>
            <a:r>
              <a:rPr lang="fr-FR" sz="2100" b="1" dirty="0" smtClean="0">
                <a:solidFill>
                  <a:srgbClr val="FF0000"/>
                </a:solidFill>
                <a:latin typeface="Calluna" panose="00000500000000000000" pitchFamily="50" charset="0"/>
              </a:rPr>
              <a:t>du </a:t>
            </a:r>
            <a:r>
              <a:rPr lang="fr-FR" sz="2100" b="1" dirty="0">
                <a:solidFill>
                  <a:srgbClr val="FF0000"/>
                </a:solidFill>
                <a:latin typeface="Calluna" panose="00000500000000000000" pitchFamily="50" charset="0"/>
              </a:rPr>
              <a:t>sujet que </a:t>
            </a:r>
            <a:r>
              <a:rPr lang="fr-FR" sz="2100" b="1" dirty="0" smtClean="0">
                <a:solidFill>
                  <a:srgbClr val="FF0000"/>
                </a:solidFill>
                <a:latin typeface="Calluna" panose="00000500000000000000" pitchFamily="50" charset="0"/>
              </a:rPr>
              <a:t>vous étudiez </a:t>
            </a:r>
            <a:r>
              <a:rPr lang="fr-FR" sz="2100" b="1" dirty="0">
                <a:solidFill>
                  <a:srgbClr val="FF0000"/>
                </a:solidFill>
                <a:latin typeface="Calluna" panose="00000500000000000000" pitchFamily="50" charset="0"/>
              </a:rPr>
              <a:t>ne viendrait pas d’abord de notions que </a:t>
            </a:r>
            <a:r>
              <a:rPr lang="fr-FR" sz="2100" b="1" dirty="0" smtClean="0">
                <a:solidFill>
                  <a:srgbClr val="FF0000"/>
                </a:solidFill>
                <a:latin typeface="Calluna" panose="00000500000000000000" pitchFamily="50" charset="0"/>
              </a:rPr>
              <a:t>vous y mettez vous-mêmes </a:t>
            </a:r>
            <a:r>
              <a:rPr lang="fr-FR" sz="2100" b="1" dirty="0">
                <a:solidFill>
                  <a:srgbClr val="FF0000"/>
                </a:solidFill>
                <a:latin typeface="Calluna" panose="00000500000000000000" pitchFamily="50" charset="0"/>
              </a:rPr>
              <a:t>parce qu’elles </a:t>
            </a:r>
            <a:r>
              <a:rPr lang="fr-FR" sz="2100" b="1" dirty="0" smtClean="0">
                <a:solidFill>
                  <a:srgbClr val="FF0000"/>
                </a:solidFill>
                <a:latin typeface="Calluna" panose="00000500000000000000" pitchFamily="50" charset="0"/>
              </a:rPr>
              <a:t>vous </a:t>
            </a:r>
            <a:r>
              <a:rPr lang="fr-FR" sz="2100" b="1" dirty="0">
                <a:solidFill>
                  <a:srgbClr val="FF0000"/>
                </a:solidFill>
                <a:latin typeface="Calluna" panose="00000500000000000000" pitchFamily="50" charset="0"/>
              </a:rPr>
              <a:t>viennent des représentations ou </a:t>
            </a:r>
            <a:r>
              <a:rPr lang="fr-FR" sz="2100" b="1" dirty="0" smtClean="0">
                <a:solidFill>
                  <a:srgbClr val="FF0000"/>
                </a:solidFill>
                <a:latin typeface="Calluna" panose="00000500000000000000" pitchFamily="50" charset="0"/>
              </a:rPr>
              <a:t>des expériences </a:t>
            </a:r>
            <a:r>
              <a:rPr lang="fr-FR" sz="2100" b="1" dirty="0">
                <a:solidFill>
                  <a:srgbClr val="FF0000"/>
                </a:solidFill>
                <a:latin typeface="Calluna" panose="00000500000000000000" pitchFamily="50" charset="0"/>
              </a:rPr>
              <a:t>que </a:t>
            </a:r>
            <a:r>
              <a:rPr lang="fr-FR" sz="2100" b="1" dirty="0" smtClean="0">
                <a:solidFill>
                  <a:srgbClr val="FF0000"/>
                </a:solidFill>
                <a:latin typeface="Calluna" panose="00000500000000000000" pitchFamily="50" charset="0"/>
              </a:rPr>
              <a:t>vous avez, </a:t>
            </a:r>
            <a:r>
              <a:rPr lang="fr-FR" sz="2100" b="1" dirty="0">
                <a:solidFill>
                  <a:srgbClr val="FF0000"/>
                </a:solidFill>
                <a:latin typeface="Calluna" panose="00000500000000000000" pitchFamily="50" charset="0"/>
              </a:rPr>
              <a:t>en tant qu’être social, </a:t>
            </a:r>
            <a:r>
              <a:rPr lang="fr-FR" sz="2100" b="1" dirty="0" smtClean="0">
                <a:solidFill>
                  <a:srgbClr val="FF0000"/>
                </a:solidFill>
                <a:latin typeface="Calluna" panose="00000500000000000000" pitchFamily="50" charset="0"/>
              </a:rPr>
              <a:t>de </a:t>
            </a:r>
            <a:r>
              <a:rPr lang="fr-FR" sz="2100" b="1" dirty="0">
                <a:solidFill>
                  <a:srgbClr val="FF0000"/>
                </a:solidFill>
                <a:latin typeface="Calluna" panose="00000500000000000000" pitchFamily="50" charset="0"/>
              </a:rPr>
              <a:t>ce phénomène</a:t>
            </a:r>
            <a:r>
              <a:rPr lang="fr-FR" sz="2100" b="1" dirty="0" smtClean="0">
                <a:solidFill>
                  <a:schemeClr val="tx1"/>
                </a:solidFill>
                <a:latin typeface="Calluna" panose="00000500000000000000" pitchFamily="50" charset="0"/>
              </a:rPr>
              <a:t>.</a:t>
            </a:r>
          </a:p>
          <a:p>
            <a:pPr marL="0" indent="0">
              <a:buNone/>
            </a:pPr>
            <a:endParaRPr lang="fr-FR" sz="2100" b="1" dirty="0">
              <a:solidFill>
                <a:schemeClr val="tx1"/>
              </a:solidFill>
              <a:latin typeface="Calluna" panose="00000500000000000000" pitchFamily="50" charset="0"/>
            </a:endParaRPr>
          </a:p>
          <a:p>
            <a:pPr marL="0" indent="0">
              <a:buNone/>
            </a:pPr>
            <a:r>
              <a:rPr lang="fr-FR" sz="2100" b="1" dirty="0" smtClean="0">
                <a:solidFill>
                  <a:schemeClr val="tx1"/>
                </a:solidFill>
                <a:latin typeface="Calluna" panose="00000500000000000000" pitchFamily="50" charset="0"/>
              </a:rPr>
              <a:t>				= </a:t>
            </a:r>
            <a:r>
              <a:rPr lang="fr-FR" sz="2100" b="1" dirty="0" smtClean="0">
                <a:solidFill>
                  <a:schemeClr val="tx1"/>
                </a:solidFill>
                <a:latin typeface="Calluna" panose="00000500000000000000" pitchFamily="50" charset="0"/>
              </a:rPr>
              <a:t>travail de réflexivité.</a:t>
            </a:r>
            <a:endParaRPr lang="fr-FR" sz="2100" b="1" dirty="0">
              <a:solidFill>
                <a:schemeClr val="tx1"/>
              </a:solidFill>
              <a:latin typeface="Calluna" panose="00000500000000000000" pitchFamily="50" charset="0"/>
            </a:endParaRPr>
          </a:p>
        </p:txBody>
      </p:sp>
    </p:spTree>
    <p:extLst>
      <p:ext uri="{BB962C8B-B14F-4D97-AF65-F5344CB8AC3E}">
        <p14:creationId xmlns:p14="http://schemas.microsoft.com/office/powerpoint/2010/main" val="3459134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200" dirty="0" smtClean="0">
                <a:solidFill>
                  <a:schemeClr val="tx1"/>
                </a:solidFill>
                <a:latin typeface="Calluna" panose="00000500000000000000" pitchFamily="50" charset="0"/>
              </a:rPr>
              <a:t>L’épistémologie </a:t>
            </a:r>
            <a:r>
              <a:rPr lang="fr-FR" sz="2200" dirty="0">
                <a:solidFill>
                  <a:schemeClr val="tx1"/>
                </a:solidFill>
                <a:latin typeface="Calluna" panose="00000500000000000000" pitchFamily="50" charset="0"/>
              </a:rPr>
              <a:t>a </a:t>
            </a:r>
            <a:r>
              <a:rPr lang="fr-FR" sz="2200" dirty="0" smtClean="0">
                <a:solidFill>
                  <a:schemeClr val="tx1"/>
                </a:solidFill>
                <a:latin typeface="Calluna" panose="00000500000000000000" pitchFamily="50" charset="0"/>
              </a:rPr>
              <a:t>alors </a:t>
            </a:r>
            <a:r>
              <a:rPr lang="fr-FR" sz="2200" b="1" dirty="0" smtClean="0">
                <a:solidFill>
                  <a:schemeClr val="tx1"/>
                </a:solidFill>
                <a:latin typeface="Calluna" panose="00000500000000000000" pitchFamily="50" charset="0"/>
              </a:rPr>
              <a:t>deux </a:t>
            </a:r>
            <a:r>
              <a:rPr lang="fr-FR" sz="2200" b="1" dirty="0">
                <a:solidFill>
                  <a:schemeClr val="tx1"/>
                </a:solidFill>
                <a:latin typeface="Calluna" panose="00000500000000000000" pitchFamily="50" charset="0"/>
              </a:rPr>
              <a:t>fonctions</a:t>
            </a:r>
            <a:r>
              <a:rPr lang="fr-FR" sz="2200" dirty="0">
                <a:solidFill>
                  <a:schemeClr val="tx1"/>
                </a:solidFill>
                <a:latin typeface="Calluna" panose="00000500000000000000" pitchFamily="50" charset="0"/>
              </a:rPr>
              <a:t> dans </a:t>
            </a:r>
            <a:r>
              <a:rPr lang="fr-FR" sz="2200" dirty="0" smtClean="0">
                <a:solidFill>
                  <a:schemeClr val="tx1"/>
                </a:solidFill>
                <a:latin typeface="Calluna" panose="00000500000000000000" pitchFamily="50" charset="0"/>
              </a:rPr>
              <a:t>ce </a:t>
            </a:r>
            <a:r>
              <a:rPr lang="fr-FR" sz="2200" dirty="0">
                <a:solidFill>
                  <a:schemeClr val="tx1"/>
                </a:solidFill>
                <a:latin typeface="Calluna" panose="00000500000000000000" pitchFamily="50" charset="0"/>
              </a:rPr>
              <a:t>travail </a:t>
            </a:r>
            <a:r>
              <a:rPr lang="fr-FR" sz="2200" dirty="0" smtClean="0">
                <a:solidFill>
                  <a:schemeClr val="tx1"/>
                </a:solidFill>
                <a:latin typeface="Calluna" panose="00000500000000000000" pitchFamily="50" charset="0"/>
              </a:rPr>
              <a:t>scientifique</a:t>
            </a:r>
            <a:r>
              <a:rPr lang="fr-FR" sz="2200" dirty="0">
                <a:solidFill>
                  <a:schemeClr val="tx1"/>
                </a:solidFill>
                <a:latin typeface="Calluna" panose="00000500000000000000" pitchFamily="50" charset="0"/>
              </a:rPr>
              <a:t> </a:t>
            </a:r>
            <a:r>
              <a:rPr lang="fr-FR" sz="2200" dirty="0" smtClean="0">
                <a:solidFill>
                  <a:schemeClr val="tx1"/>
                </a:solidFill>
                <a:latin typeface="Calluna" panose="00000500000000000000" pitchFamily="50" charset="0"/>
              </a:rPr>
              <a:t>:</a:t>
            </a:r>
          </a:p>
          <a:p>
            <a:pPr marL="0" indent="0">
              <a:buNone/>
            </a:pPr>
            <a:endParaRPr lang="fr-FR" sz="2200" dirty="0">
              <a:solidFill>
                <a:schemeClr val="tx1"/>
              </a:solidFill>
              <a:latin typeface="Calluna" panose="00000500000000000000" pitchFamily="50" charset="0"/>
            </a:endParaRPr>
          </a:p>
          <a:p>
            <a:pPr marL="457200" indent="-457200">
              <a:buAutoNum type="arabicPeriod"/>
            </a:pPr>
            <a:r>
              <a:rPr lang="fr-FR" sz="2200" b="1" dirty="0" smtClean="0">
                <a:solidFill>
                  <a:srgbClr val="FF0000"/>
                </a:solidFill>
                <a:latin typeface="Calluna" panose="00000500000000000000" pitchFamily="50" charset="0"/>
              </a:rPr>
              <a:t>Une fonction </a:t>
            </a:r>
            <a:r>
              <a:rPr lang="fr-FR" sz="2200" b="1" dirty="0">
                <a:solidFill>
                  <a:srgbClr val="FF0000"/>
                </a:solidFill>
                <a:latin typeface="Calluna" panose="00000500000000000000" pitchFamily="50" charset="0"/>
              </a:rPr>
              <a:t>externe</a:t>
            </a:r>
            <a:r>
              <a:rPr lang="fr-FR" sz="2200" dirty="0">
                <a:solidFill>
                  <a:schemeClr val="tx1"/>
                </a:solidFill>
                <a:latin typeface="Calluna" panose="00000500000000000000" pitchFamily="50" charset="0"/>
              </a:rPr>
              <a:t> : établir si les critères adoptés par </a:t>
            </a:r>
            <a:r>
              <a:rPr lang="fr-FR" sz="2200" dirty="0" smtClean="0">
                <a:solidFill>
                  <a:schemeClr val="tx1"/>
                </a:solidFill>
                <a:latin typeface="Calluna" panose="00000500000000000000" pitchFamily="50" charset="0"/>
              </a:rPr>
              <a:t>« ma » </a:t>
            </a:r>
            <a:r>
              <a:rPr lang="fr-FR" sz="2200" dirty="0">
                <a:solidFill>
                  <a:schemeClr val="tx1"/>
                </a:solidFill>
                <a:latin typeface="Calluna" panose="00000500000000000000" pitchFamily="50" charset="0"/>
              </a:rPr>
              <a:t>communauté scientifique sont </a:t>
            </a:r>
            <a:r>
              <a:rPr lang="fr-FR" sz="2200" b="1" dirty="0">
                <a:solidFill>
                  <a:schemeClr val="tx1"/>
                </a:solidFill>
                <a:latin typeface="Calluna" panose="00000500000000000000" pitchFamily="50" charset="0"/>
              </a:rPr>
              <a:t>pertinents</a:t>
            </a:r>
            <a:r>
              <a:rPr lang="fr-FR" sz="2200" dirty="0">
                <a:solidFill>
                  <a:schemeClr val="tx1"/>
                </a:solidFill>
                <a:latin typeface="Calluna" panose="00000500000000000000" pitchFamily="50" charset="0"/>
              </a:rPr>
              <a:t> au regard du monde social auquel les savoirs se destinent </a:t>
            </a:r>
            <a:r>
              <a:rPr lang="fr-FR" sz="2200" dirty="0" smtClean="0">
                <a:solidFill>
                  <a:schemeClr val="tx1"/>
                </a:solidFill>
                <a:latin typeface="Calluna" panose="00000500000000000000" pitchFamily="50" charset="0"/>
              </a:rPr>
              <a:t>; </a:t>
            </a:r>
          </a:p>
          <a:p>
            <a:pPr marL="457200" indent="-457200">
              <a:buAutoNum type="arabicPeriod"/>
            </a:pPr>
            <a:endParaRPr lang="fr-FR" sz="2200" b="1" dirty="0" smtClean="0">
              <a:solidFill>
                <a:schemeClr val="tx1"/>
              </a:solidFill>
              <a:latin typeface="Calluna" panose="00000500000000000000" pitchFamily="50" charset="0"/>
            </a:endParaRPr>
          </a:p>
          <a:p>
            <a:pPr marL="457200" indent="-457200">
              <a:buAutoNum type="arabicPeriod"/>
            </a:pPr>
            <a:r>
              <a:rPr lang="fr-FR" sz="2200" b="1" dirty="0" smtClean="0">
                <a:solidFill>
                  <a:srgbClr val="FF0000"/>
                </a:solidFill>
                <a:latin typeface="Calluna" panose="00000500000000000000" pitchFamily="50" charset="0"/>
              </a:rPr>
              <a:t>Une fonction </a:t>
            </a:r>
            <a:r>
              <a:rPr lang="fr-FR" sz="2200" b="1" dirty="0">
                <a:solidFill>
                  <a:srgbClr val="FF0000"/>
                </a:solidFill>
                <a:latin typeface="Calluna" panose="00000500000000000000" pitchFamily="50" charset="0"/>
              </a:rPr>
              <a:t>interne</a:t>
            </a:r>
            <a:r>
              <a:rPr lang="fr-FR" sz="2200" dirty="0">
                <a:solidFill>
                  <a:schemeClr val="tx1"/>
                </a:solidFill>
                <a:latin typeface="Calluna" panose="00000500000000000000" pitchFamily="50" charset="0"/>
              </a:rPr>
              <a:t> : est-ce que </a:t>
            </a:r>
            <a:r>
              <a:rPr lang="fr-FR" sz="2200" dirty="0" smtClean="0">
                <a:solidFill>
                  <a:schemeClr val="tx1"/>
                </a:solidFill>
                <a:latin typeface="Calluna" panose="00000500000000000000" pitchFamily="50" charset="0"/>
              </a:rPr>
              <a:t>« ce </a:t>
            </a:r>
            <a:r>
              <a:rPr lang="fr-FR" sz="2200" dirty="0">
                <a:solidFill>
                  <a:schemeClr val="tx1"/>
                </a:solidFill>
                <a:latin typeface="Calluna" panose="00000500000000000000" pitchFamily="50" charset="0"/>
              </a:rPr>
              <a:t>que je </a:t>
            </a:r>
            <a:r>
              <a:rPr lang="fr-FR" sz="2200" dirty="0" smtClean="0">
                <a:solidFill>
                  <a:schemeClr val="tx1"/>
                </a:solidFill>
                <a:latin typeface="Calluna" panose="00000500000000000000" pitchFamily="50" charset="0"/>
              </a:rPr>
              <a:t>fais » </a:t>
            </a:r>
            <a:r>
              <a:rPr lang="fr-FR" sz="2200" dirty="0">
                <a:solidFill>
                  <a:schemeClr val="tx1"/>
                </a:solidFill>
                <a:latin typeface="Calluna" panose="00000500000000000000" pitchFamily="50" charset="0"/>
              </a:rPr>
              <a:t>correspond aux critères de pertinence de </a:t>
            </a:r>
            <a:r>
              <a:rPr lang="fr-FR" sz="2200" dirty="0" smtClean="0">
                <a:solidFill>
                  <a:schemeClr val="tx1"/>
                </a:solidFill>
                <a:latin typeface="Calluna" panose="00000500000000000000" pitchFamily="50" charset="0"/>
              </a:rPr>
              <a:t>« ma » </a:t>
            </a:r>
            <a:r>
              <a:rPr lang="fr-FR" sz="2200" dirty="0">
                <a:solidFill>
                  <a:schemeClr val="tx1"/>
                </a:solidFill>
                <a:latin typeface="Calluna" panose="00000500000000000000" pitchFamily="50" charset="0"/>
              </a:rPr>
              <a:t>communauté scientifique </a:t>
            </a:r>
            <a:r>
              <a:rPr lang="fr-FR" sz="2200" dirty="0" smtClean="0">
                <a:solidFill>
                  <a:schemeClr val="tx1"/>
                </a:solidFill>
                <a:latin typeface="Calluna" panose="00000500000000000000" pitchFamily="50" charset="0"/>
              </a:rPr>
              <a:t>?</a:t>
            </a:r>
          </a:p>
          <a:p>
            <a:endParaRPr lang="fr-FR" sz="2200" dirty="0">
              <a:solidFill>
                <a:schemeClr val="tx1"/>
              </a:solidFill>
              <a:latin typeface="Calluna" panose="00000500000000000000" pitchFamily="50" charset="0"/>
            </a:endParaRPr>
          </a:p>
          <a:p>
            <a:endParaRPr lang="fr-FR" sz="2200" dirty="0" smtClean="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Epistémologie = offre </a:t>
            </a:r>
            <a:r>
              <a:rPr lang="fr-FR" sz="2200" dirty="0">
                <a:solidFill>
                  <a:schemeClr val="tx1"/>
                </a:solidFill>
                <a:latin typeface="Calluna" panose="00000500000000000000" pitchFamily="50" charset="0"/>
              </a:rPr>
              <a:t>les moyens de </a:t>
            </a:r>
            <a:r>
              <a:rPr lang="fr-FR" sz="2200" b="1" u="sng" dirty="0">
                <a:solidFill>
                  <a:schemeClr val="tx1"/>
                </a:solidFill>
                <a:latin typeface="Calluna" panose="00000500000000000000" pitchFamily="50" charset="0"/>
              </a:rPr>
              <a:t>réfléchir aux conditions</a:t>
            </a:r>
            <a:r>
              <a:rPr lang="fr-FR" sz="2200" dirty="0">
                <a:solidFill>
                  <a:schemeClr val="tx1"/>
                </a:solidFill>
                <a:latin typeface="Calluna" panose="00000500000000000000" pitchFamily="50" charset="0"/>
              </a:rPr>
              <a:t> dans lesquelles on en vient à produire de la connaissance ; </a:t>
            </a:r>
            <a:endParaRPr lang="fr-FR" sz="2200" dirty="0" smtClean="0">
              <a:solidFill>
                <a:schemeClr val="tx1"/>
              </a:solidFill>
              <a:latin typeface="Calluna" panose="00000500000000000000" pitchFamily="50" charset="0"/>
            </a:endParaRPr>
          </a:p>
          <a:p>
            <a:pPr marL="0" indent="0">
              <a:buNone/>
            </a:pPr>
            <a:r>
              <a:rPr lang="fr-FR" sz="2200" dirty="0" smtClean="0">
                <a:solidFill>
                  <a:schemeClr val="tx1"/>
                </a:solidFill>
                <a:latin typeface="Calluna" panose="00000500000000000000" pitchFamily="50" charset="0"/>
              </a:rPr>
              <a:t>   	           = elle </a:t>
            </a:r>
            <a:r>
              <a:rPr lang="fr-FR" sz="2200" dirty="0">
                <a:solidFill>
                  <a:schemeClr val="tx1"/>
                </a:solidFill>
                <a:latin typeface="Calluna" panose="00000500000000000000" pitchFamily="50" charset="0"/>
              </a:rPr>
              <a:t>autorise ainsi à </a:t>
            </a:r>
            <a:r>
              <a:rPr lang="fr-FR" sz="2200" b="1" dirty="0">
                <a:solidFill>
                  <a:schemeClr val="tx1"/>
                </a:solidFill>
                <a:latin typeface="Calluna" panose="00000500000000000000" pitchFamily="50" charset="0"/>
              </a:rPr>
              <a:t>lever les obstacles à la connaissance</a:t>
            </a:r>
            <a:r>
              <a:rPr lang="fr-FR" sz="2200" dirty="0">
                <a:solidFill>
                  <a:schemeClr val="tx1"/>
                </a:solidFill>
                <a:latin typeface="Calluna" panose="00000500000000000000" pitchFamily="50" charset="0"/>
              </a:rPr>
              <a:t>.</a:t>
            </a:r>
          </a:p>
          <a:p>
            <a:pPr marL="0" indent="0">
              <a:buNone/>
            </a:pPr>
            <a:endParaRPr lang="fr-FR" sz="2200" dirty="0"/>
          </a:p>
        </p:txBody>
      </p:sp>
    </p:spTree>
    <p:extLst>
      <p:ext uri="{BB962C8B-B14F-4D97-AF65-F5344CB8AC3E}">
        <p14:creationId xmlns:p14="http://schemas.microsoft.com/office/powerpoint/2010/main" val="13437025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3589" y="274320"/>
            <a:ext cx="10476411" cy="6374673"/>
          </a:xfrm>
        </p:spPr>
        <p:txBody>
          <a:bodyPr>
            <a:normAutofit/>
          </a:bodyPr>
          <a:lstStyle/>
          <a:p>
            <a:pPr marL="0" indent="0">
              <a:buNone/>
            </a:pPr>
            <a:r>
              <a:rPr lang="fr-FR" sz="2400" b="1" dirty="0" smtClean="0">
                <a:solidFill>
                  <a:srgbClr val="FF0000"/>
                </a:solidFill>
                <a:latin typeface="Calluna" panose="00000500000000000000" pitchFamily="50" charset="0"/>
              </a:rPr>
              <a:t>2.3. Science et engagement </a:t>
            </a:r>
            <a:r>
              <a:rPr lang="fr-FR" sz="2400" b="1" dirty="0" smtClean="0">
                <a:solidFill>
                  <a:srgbClr val="FF0000"/>
                </a:solidFill>
                <a:latin typeface="Calluna" panose="00000500000000000000" pitchFamily="50" charset="0"/>
              </a:rPr>
              <a:t>:</a:t>
            </a:r>
            <a:r>
              <a:rPr lang="fr-FR" sz="2400" b="1" dirty="0" smtClean="0">
                <a:solidFill>
                  <a:schemeClr val="tx1"/>
                </a:solidFill>
                <a:latin typeface="Calluna" panose="00000500000000000000" pitchFamily="50" charset="0"/>
              </a:rPr>
              <a:t> </a:t>
            </a:r>
            <a:r>
              <a:rPr lang="fr-FR" sz="2400" b="1" dirty="0" smtClean="0">
                <a:solidFill>
                  <a:schemeClr val="tx1"/>
                </a:solidFill>
                <a:latin typeface="Calluna" panose="00000500000000000000" pitchFamily="50" charset="0"/>
              </a:rPr>
              <a:t>la fausse question de la neutralité scientifique</a:t>
            </a:r>
            <a:endParaRPr lang="fr-FR" b="1" dirty="0" smtClean="0">
              <a:solidFill>
                <a:schemeClr val="tx1"/>
              </a:solidFill>
              <a:latin typeface="Calluna" panose="00000500000000000000" pitchFamily="50" charset="0"/>
            </a:endParaRPr>
          </a:p>
          <a:p>
            <a:pPr marL="0" indent="0">
              <a:buNone/>
            </a:pPr>
            <a:endParaRPr lang="fr-FR" b="1" dirty="0" smtClean="0">
              <a:solidFill>
                <a:srgbClr val="FF0000"/>
              </a:solidFill>
              <a:latin typeface="Calluna" panose="00000500000000000000" pitchFamily="50" charset="0"/>
            </a:endParaRPr>
          </a:p>
          <a:p>
            <a:pPr marL="0" indent="0">
              <a:buNone/>
            </a:pPr>
            <a:endParaRPr lang="fr-FR" sz="2200" b="1" dirty="0" smtClean="0">
              <a:solidFill>
                <a:schemeClr val="tx1"/>
              </a:solidFill>
              <a:latin typeface="Calluna" panose="00000500000000000000" pitchFamily="50" charset="0"/>
            </a:endParaRPr>
          </a:p>
          <a:p>
            <a:pPr marL="0" indent="0">
              <a:buNone/>
            </a:pPr>
            <a:r>
              <a:rPr lang="fr-FR" sz="2200" b="1" dirty="0">
                <a:solidFill>
                  <a:schemeClr val="tx1"/>
                </a:solidFill>
                <a:latin typeface="Calluna" panose="00000500000000000000" pitchFamily="50" charset="0"/>
              </a:rPr>
              <a:t> </a:t>
            </a:r>
            <a:r>
              <a:rPr lang="fr-FR" sz="2200" b="1" dirty="0" smtClean="0">
                <a:solidFill>
                  <a:schemeClr val="tx1"/>
                </a:solidFill>
                <a:latin typeface="Calluna" panose="00000500000000000000" pitchFamily="50" charset="0"/>
              </a:rPr>
              <a:t>      Débat </a:t>
            </a:r>
            <a:r>
              <a:rPr lang="fr-FR" sz="2200" b="1" dirty="0">
                <a:solidFill>
                  <a:schemeClr val="tx1"/>
                </a:solidFill>
                <a:latin typeface="Calluna" panose="00000500000000000000" pitchFamily="50" charset="0"/>
              </a:rPr>
              <a:t>: </a:t>
            </a:r>
            <a:r>
              <a:rPr lang="fr-FR" sz="2200" b="1" dirty="0" smtClean="0">
                <a:solidFill>
                  <a:schemeClr val="tx1"/>
                </a:solidFill>
                <a:latin typeface="Calluna" panose="00000500000000000000" pitchFamily="50" charset="0"/>
              </a:rPr>
              <a:t>distanciation/engagement </a:t>
            </a:r>
            <a:r>
              <a:rPr lang="fr-FR" sz="2200" b="1" dirty="0">
                <a:solidFill>
                  <a:schemeClr val="tx1"/>
                </a:solidFill>
                <a:latin typeface="Calluna" panose="00000500000000000000" pitchFamily="50" charset="0"/>
              </a:rPr>
              <a:t>; </a:t>
            </a:r>
            <a:r>
              <a:rPr lang="fr-FR" sz="2200" b="1" dirty="0" smtClean="0">
                <a:solidFill>
                  <a:schemeClr val="tx1"/>
                </a:solidFill>
                <a:latin typeface="Calluna" panose="00000500000000000000" pitchFamily="50" charset="0"/>
              </a:rPr>
              <a:t>science/militantisme</a:t>
            </a:r>
            <a:endParaRPr lang="fr-FR" sz="2200" b="1" dirty="0">
              <a:solidFill>
                <a:schemeClr val="tx1"/>
              </a:solidFill>
              <a:latin typeface="Calluna" panose="00000500000000000000" pitchFamily="50" charset="0"/>
            </a:endParaRPr>
          </a:p>
          <a:p>
            <a:pPr marL="0" indent="0">
              <a:buNone/>
            </a:pPr>
            <a:endParaRPr lang="fr-FR" sz="2200" b="1" dirty="0" smtClean="0">
              <a:solidFill>
                <a:srgbClr val="FF0000"/>
              </a:solidFill>
              <a:latin typeface="Calluna" panose="00000500000000000000" pitchFamily="50" charset="0"/>
            </a:endParaRPr>
          </a:p>
          <a:p>
            <a:pPr marL="0" indent="0">
              <a:buNone/>
            </a:pPr>
            <a:r>
              <a:rPr lang="fr-FR" sz="2200" b="1" dirty="0">
                <a:solidFill>
                  <a:srgbClr val="FF0000"/>
                </a:solidFill>
                <a:latin typeface="Calluna" panose="00000500000000000000" pitchFamily="50" charset="0"/>
              </a:rPr>
              <a:t>	</a:t>
            </a:r>
            <a:r>
              <a:rPr lang="fr-FR" sz="2200" b="1" dirty="0" smtClean="0">
                <a:solidFill>
                  <a:srgbClr val="FF0000"/>
                </a:solidFill>
                <a:latin typeface="Calluna" panose="00000500000000000000" pitchFamily="50" charset="0"/>
              </a:rPr>
              <a:t>—&gt; Un savant ou un savoir </a:t>
            </a:r>
            <a:r>
              <a:rPr lang="fr-FR" sz="2200" b="1" dirty="0">
                <a:solidFill>
                  <a:srgbClr val="FF0000"/>
                </a:solidFill>
                <a:latin typeface="Calluna" panose="00000500000000000000" pitchFamily="50" charset="0"/>
              </a:rPr>
              <a:t>scientifique peut-il </a:t>
            </a:r>
            <a:r>
              <a:rPr lang="fr-FR" sz="2200" b="1" dirty="0" smtClean="0">
                <a:solidFill>
                  <a:srgbClr val="FF0000"/>
                </a:solidFill>
                <a:latin typeface="Calluna" panose="00000500000000000000" pitchFamily="50" charset="0"/>
              </a:rPr>
              <a:t>(ou doit-il) </a:t>
            </a:r>
            <a:r>
              <a:rPr lang="fr-FR" sz="2200" b="1" dirty="0">
                <a:solidFill>
                  <a:srgbClr val="FF0000"/>
                </a:solidFill>
                <a:latin typeface="Calluna" panose="00000500000000000000" pitchFamily="50" charset="0"/>
              </a:rPr>
              <a:t>être engagé ?</a:t>
            </a:r>
            <a:r>
              <a:rPr lang="fr-FR" sz="2200" dirty="0">
                <a:solidFill>
                  <a:schemeClr val="tx1"/>
                </a:solidFill>
                <a:latin typeface="Calluna" panose="00000500000000000000" pitchFamily="50" charset="0"/>
              </a:rPr>
              <a:t> </a:t>
            </a:r>
            <a:endParaRPr lang="fr-FR" sz="2200" dirty="0" smtClean="0">
              <a:solidFill>
                <a:schemeClr val="tx1"/>
              </a:solidFill>
              <a:latin typeface="Calluna" panose="00000500000000000000" pitchFamily="50" charset="0"/>
            </a:endParaRPr>
          </a:p>
        </p:txBody>
      </p:sp>
    </p:spTree>
    <p:extLst>
      <p:ext uri="{BB962C8B-B14F-4D97-AF65-F5344CB8AC3E}">
        <p14:creationId xmlns:p14="http://schemas.microsoft.com/office/powerpoint/2010/main" val="21259978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3589" y="274320"/>
            <a:ext cx="10476411" cy="6374673"/>
          </a:xfrm>
        </p:spPr>
        <p:txBody>
          <a:bodyPr>
            <a:normAutofit/>
          </a:bodyPr>
          <a:lstStyle/>
          <a:p>
            <a:pPr marL="0" indent="0">
              <a:buNone/>
            </a:pPr>
            <a:r>
              <a:rPr lang="fr-FR" sz="2100" dirty="0" smtClean="0">
                <a:solidFill>
                  <a:schemeClr val="tx1"/>
                </a:solidFill>
                <a:latin typeface="Calluna" panose="00000500000000000000" pitchFamily="50" charset="0"/>
              </a:rPr>
              <a:t>Vieux débat : cf. </a:t>
            </a:r>
            <a:r>
              <a:rPr lang="fr-FR" sz="2100" dirty="0">
                <a:solidFill>
                  <a:schemeClr val="tx1"/>
                </a:solidFill>
                <a:latin typeface="Calluna" panose="00000500000000000000" pitchFamily="50" charset="0"/>
              </a:rPr>
              <a:t>Max Weber, « Le savant et le politique », </a:t>
            </a:r>
            <a:r>
              <a:rPr lang="fr-FR" sz="2100" dirty="0" smtClean="0">
                <a:solidFill>
                  <a:schemeClr val="tx1"/>
                </a:solidFill>
                <a:latin typeface="Calluna" panose="00000500000000000000" pitchFamily="50" charset="0"/>
              </a:rPr>
              <a:t>1919.</a:t>
            </a:r>
            <a:endParaRPr lang="fr-FR" sz="2100" dirty="0">
              <a:solidFill>
                <a:schemeClr val="tx1"/>
              </a:solidFill>
              <a:latin typeface="Calluna" panose="00000500000000000000" pitchFamily="50" charset="0"/>
            </a:endParaRPr>
          </a:p>
          <a:p>
            <a:pPr marL="0" indent="0">
              <a:buNone/>
            </a:pPr>
            <a:endParaRPr lang="fr-FR" sz="2100" dirty="0">
              <a:solidFill>
                <a:schemeClr val="tx1"/>
              </a:solidFill>
              <a:latin typeface="Calluna" panose="00000500000000000000" pitchFamily="50" charset="0"/>
            </a:endParaRPr>
          </a:p>
          <a:p>
            <a:pPr marL="0" indent="0">
              <a:buNone/>
            </a:pPr>
            <a:r>
              <a:rPr lang="fr-FR" sz="2100" dirty="0">
                <a:solidFill>
                  <a:schemeClr val="tx1"/>
                </a:solidFill>
                <a:latin typeface="Calluna" panose="00000500000000000000" pitchFamily="50" charset="0"/>
              </a:rPr>
              <a:t>Réponse qu’il </a:t>
            </a:r>
            <a:r>
              <a:rPr lang="fr-FR" sz="2100" dirty="0" smtClean="0">
                <a:solidFill>
                  <a:schemeClr val="tx1"/>
                </a:solidFill>
                <a:latin typeface="Calluna" panose="00000500000000000000" pitchFamily="50" charset="0"/>
              </a:rPr>
              <a:t>propose (à discuter) =</a:t>
            </a:r>
          </a:p>
          <a:p>
            <a:pPr marL="0" indent="0">
              <a:buNone/>
            </a:pPr>
            <a:endParaRPr lang="fr-FR" sz="2100" dirty="0">
              <a:solidFill>
                <a:schemeClr val="tx1"/>
              </a:solidFill>
              <a:latin typeface="Calluna" panose="00000500000000000000" pitchFamily="50" charset="0"/>
            </a:endParaRPr>
          </a:p>
          <a:p>
            <a:pPr marL="0" indent="0">
              <a:buNone/>
            </a:pPr>
            <a:r>
              <a:rPr lang="fr-FR" sz="2100" b="1" dirty="0">
                <a:solidFill>
                  <a:schemeClr val="tx1"/>
                </a:solidFill>
                <a:latin typeface="Calluna" panose="00000500000000000000" pitchFamily="50" charset="0"/>
              </a:rPr>
              <a:t>1.- </a:t>
            </a:r>
            <a:r>
              <a:rPr lang="fr-FR" sz="2100" b="1" i="1" dirty="0">
                <a:solidFill>
                  <a:schemeClr val="tx1"/>
                </a:solidFill>
                <a:latin typeface="Calluna" panose="00000500000000000000" pitchFamily="50" charset="0"/>
              </a:rPr>
              <a:t>point de départ facile</a:t>
            </a:r>
            <a:r>
              <a:rPr lang="fr-FR" sz="2100" b="1" dirty="0">
                <a:solidFill>
                  <a:schemeClr val="tx1"/>
                </a:solidFill>
                <a:latin typeface="Calluna" panose="00000500000000000000" pitchFamily="50" charset="0"/>
              </a:rPr>
              <a:t> : produire un savoir savant réclame de mettre à distance ses convictions militantes. </a:t>
            </a:r>
            <a:endParaRPr lang="fr-FR" sz="2100" b="1" dirty="0" smtClean="0">
              <a:solidFill>
                <a:schemeClr val="tx1"/>
              </a:solidFill>
              <a:latin typeface="Calluna" panose="00000500000000000000" pitchFamily="50" charset="0"/>
            </a:endParaRPr>
          </a:p>
          <a:p>
            <a:pPr marL="914400" lvl="2" indent="0">
              <a:buNone/>
            </a:pPr>
            <a:r>
              <a:rPr lang="fr-FR" sz="2100" dirty="0" smtClean="0">
                <a:solidFill>
                  <a:schemeClr val="tx1"/>
                </a:solidFill>
                <a:latin typeface="Calluna" panose="00000500000000000000" pitchFamily="50" charset="0"/>
              </a:rPr>
              <a:t>= </a:t>
            </a:r>
            <a:r>
              <a:rPr lang="fr-FR" sz="2100" dirty="0">
                <a:solidFill>
                  <a:schemeClr val="tx1"/>
                </a:solidFill>
                <a:latin typeface="Calluna" panose="00000500000000000000" pitchFamily="50" charset="0"/>
              </a:rPr>
              <a:t>Si je suis un militant </a:t>
            </a:r>
            <a:r>
              <a:rPr lang="fr-FR" sz="2100" dirty="0" err="1">
                <a:solidFill>
                  <a:schemeClr val="tx1"/>
                </a:solidFill>
                <a:latin typeface="Calluna" panose="00000500000000000000" pitchFamily="50" charset="0"/>
              </a:rPr>
              <a:t>anti-raciste</a:t>
            </a:r>
            <a:r>
              <a:rPr lang="fr-FR" sz="2100" dirty="0">
                <a:solidFill>
                  <a:schemeClr val="tx1"/>
                </a:solidFill>
                <a:latin typeface="Calluna" panose="00000500000000000000" pitchFamily="50" charset="0"/>
              </a:rPr>
              <a:t> et que je veux travailler sur les </a:t>
            </a:r>
            <a:r>
              <a:rPr lang="fr-FR" sz="2100" dirty="0" smtClean="0">
                <a:solidFill>
                  <a:schemeClr val="tx1"/>
                </a:solidFill>
                <a:latin typeface="Calluna" panose="00000500000000000000" pitchFamily="50" charset="0"/>
              </a:rPr>
              <a:t>pratiques </a:t>
            </a:r>
            <a:r>
              <a:rPr lang="fr-FR" sz="2100" dirty="0" err="1" smtClean="0">
                <a:solidFill>
                  <a:schemeClr val="tx1"/>
                </a:solidFill>
                <a:latin typeface="Calluna" panose="00000500000000000000" pitchFamily="50" charset="0"/>
              </a:rPr>
              <a:t>racialistes</a:t>
            </a:r>
            <a:r>
              <a:rPr lang="fr-FR" sz="2100" dirty="0" smtClean="0">
                <a:solidFill>
                  <a:schemeClr val="tx1"/>
                </a:solidFill>
                <a:latin typeface="Calluna" panose="00000500000000000000" pitchFamily="50" charset="0"/>
              </a:rPr>
              <a:t> </a:t>
            </a:r>
            <a:r>
              <a:rPr lang="fr-FR" sz="2100" dirty="0">
                <a:solidFill>
                  <a:schemeClr val="tx1"/>
                </a:solidFill>
                <a:latin typeface="Calluna" panose="00000500000000000000" pitchFamily="50" charset="0"/>
              </a:rPr>
              <a:t>de la </a:t>
            </a:r>
            <a:r>
              <a:rPr lang="fr-FR" sz="2100" dirty="0" smtClean="0">
                <a:solidFill>
                  <a:schemeClr val="tx1"/>
                </a:solidFill>
                <a:latin typeface="Calluna" panose="00000500000000000000" pitchFamily="50" charset="0"/>
              </a:rPr>
              <a:t>police (contrôles au faciès, par ex.), </a:t>
            </a:r>
            <a:r>
              <a:rPr lang="fr-FR" sz="2100" dirty="0">
                <a:solidFill>
                  <a:schemeClr val="tx1"/>
                </a:solidFill>
                <a:latin typeface="Calluna" panose="00000500000000000000" pitchFamily="50" charset="0"/>
              </a:rPr>
              <a:t>je dois veiller à ne pas prendre mes convictions pour des vérités sur le monde, notamment quand j’interprète ou que je cherche à décrire la raison des </a:t>
            </a:r>
            <a:r>
              <a:rPr lang="fr-FR" sz="2100" dirty="0" smtClean="0">
                <a:solidFill>
                  <a:schemeClr val="tx1"/>
                </a:solidFill>
                <a:latin typeface="Calluna" panose="00000500000000000000" pitchFamily="50" charset="0"/>
              </a:rPr>
              <a:t>conduites que je cherche aussi à dénoncer.</a:t>
            </a:r>
          </a:p>
          <a:p>
            <a:pPr marL="0" indent="0">
              <a:buNone/>
            </a:pPr>
            <a:endParaRPr lang="fr-FR" sz="2100" dirty="0" smtClean="0">
              <a:solidFill>
                <a:schemeClr val="tx1"/>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Il </a:t>
            </a:r>
            <a:r>
              <a:rPr lang="fr-FR" sz="2100" dirty="0">
                <a:solidFill>
                  <a:schemeClr val="tx1"/>
                </a:solidFill>
                <a:latin typeface="Calluna" panose="00000500000000000000" pitchFamily="50" charset="0"/>
              </a:rPr>
              <a:t>ne s’agit pas de viser </a:t>
            </a:r>
            <a:r>
              <a:rPr lang="fr-FR" sz="2100" dirty="0" smtClean="0">
                <a:solidFill>
                  <a:schemeClr val="tx1"/>
                </a:solidFill>
                <a:latin typeface="Calluna" panose="00000500000000000000" pitchFamily="50" charset="0"/>
              </a:rPr>
              <a:t>une </a:t>
            </a:r>
            <a:r>
              <a:rPr lang="fr-FR" sz="2100" b="1" u="sng" dirty="0">
                <a:solidFill>
                  <a:schemeClr val="tx1"/>
                </a:solidFill>
                <a:latin typeface="Calluna" panose="00000500000000000000" pitchFamily="50" charset="0"/>
              </a:rPr>
              <a:t>introuvable </a:t>
            </a:r>
            <a:r>
              <a:rPr lang="fr-FR" sz="2100" b="1" u="sng" dirty="0" smtClean="0">
                <a:solidFill>
                  <a:schemeClr val="tx1"/>
                </a:solidFill>
                <a:latin typeface="Calluna" panose="00000500000000000000" pitchFamily="50" charset="0"/>
              </a:rPr>
              <a:t>neutralité </a:t>
            </a:r>
            <a:r>
              <a:rPr lang="fr-FR" sz="2100" dirty="0" smtClean="0">
                <a:solidFill>
                  <a:schemeClr val="tx1"/>
                </a:solidFill>
                <a:latin typeface="Calluna" panose="00000500000000000000" pitchFamily="50" charset="0"/>
              </a:rPr>
              <a:t>—</a:t>
            </a:r>
            <a:r>
              <a:rPr lang="fr-FR" sz="2100" dirty="0">
                <a:solidFill>
                  <a:schemeClr val="tx1"/>
                </a:solidFill>
                <a:latin typeface="Calluna" panose="00000500000000000000" pitchFamily="50" charset="0"/>
              </a:rPr>
              <a:t> </a:t>
            </a:r>
            <a:r>
              <a:rPr lang="fr-FR" sz="2100" dirty="0" smtClean="0">
                <a:solidFill>
                  <a:schemeClr val="tx1"/>
                </a:solidFill>
                <a:latin typeface="Calluna" panose="00000500000000000000" pitchFamily="50" charset="0"/>
              </a:rPr>
              <a:t>et </a:t>
            </a:r>
            <a:r>
              <a:rPr lang="fr-FR" sz="2100" dirty="0">
                <a:solidFill>
                  <a:schemeClr val="tx1"/>
                </a:solidFill>
                <a:latin typeface="Calluna" panose="00000500000000000000" pitchFamily="50" charset="0"/>
              </a:rPr>
              <a:t>pas non plus </a:t>
            </a:r>
            <a:r>
              <a:rPr lang="fr-FR" sz="2100" dirty="0" smtClean="0">
                <a:solidFill>
                  <a:schemeClr val="tx1"/>
                </a:solidFill>
                <a:latin typeface="Calluna" panose="00000500000000000000" pitchFamily="50" charset="0"/>
              </a:rPr>
              <a:t>une </a:t>
            </a:r>
            <a:r>
              <a:rPr lang="fr-FR" sz="2100" b="1" u="sng" dirty="0" smtClean="0">
                <a:solidFill>
                  <a:schemeClr val="tx1"/>
                </a:solidFill>
                <a:latin typeface="Calluna" panose="00000500000000000000" pitchFamily="50" charset="0"/>
              </a:rPr>
              <a:t>objectivité</a:t>
            </a:r>
            <a:r>
              <a:rPr lang="fr-FR" sz="2100" dirty="0">
                <a:solidFill>
                  <a:schemeClr val="tx1"/>
                </a:solidFill>
                <a:latin typeface="Calluna" panose="00000500000000000000" pitchFamily="50" charset="0"/>
              </a:rPr>
              <a:t>. </a:t>
            </a:r>
          </a:p>
          <a:p>
            <a:pPr marL="0" indent="0">
              <a:buNone/>
            </a:pPr>
            <a:r>
              <a:rPr lang="fr-FR" sz="2100" b="1" dirty="0">
                <a:solidFill>
                  <a:schemeClr val="tx1"/>
                </a:solidFill>
                <a:latin typeface="Calluna" panose="00000500000000000000" pitchFamily="50" charset="0"/>
              </a:rPr>
              <a:t>Ce sont des notions morales, elles n’ont rien à faire dans le travail scientifique. </a:t>
            </a:r>
          </a:p>
          <a:p>
            <a:pPr marL="0" indent="0">
              <a:buNone/>
            </a:pPr>
            <a:endParaRPr lang="fr-FR" sz="2100" dirty="0" smtClean="0">
              <a:solidFill>
                <a:schemeClr val="tx1"/>
              </a:solidFill>
              <a:latin typeface="Calluna" panose="00000500000000000000" pitchFamily="50" charset="0"/>
            </a:endParaRPr>
          </a:p>
        </p:txBody>
      </p:sp>
    </p:spTree>
    <p:extLst>
      <p:ext uri="{BB962C8B-B14F-4D97-AF65-F5344CB8AC3E}">
        <p14:creationId xmlns:p14="http://schemas.microsoft.com/office/powerpoint/2010/main" val="12312288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0527" y="0"/>
            <a:ext cx="10776856" cy="6858000"/>
          </a:xfrm>
        </p:spPr>
        <p:txBody>
          <a:bodyPr>
            <a:noAutofit/>
          </a:bodyPr>
          <a:lstStyle/>
          <a:p>
            <a:pPr marL="0" indent="0">
              <a:buNone/>
            </a:pPr>
            <a:r>
              <a:rPr lang="fr-FR" sz="2200" dirty="0" smtClean="0">
                <a:solidFill>
                  <a:schemeClr val="tx1"/>
                </a:solidFill>
                <a:latin typeface="Calluna" panose="00000500000000000000" pitchFamily="50" charset="0"/>
              </a:rPr>
              <a:t>2.- En réalité, a</a:t>
            </a:r>
            <a:r>
              <a:rPr lang="fr-FR" sz="2200" b="1" dirty="0" smtClean="0">
                <a:solidFill>
                  <a:schemeClr val="tx1"/>
                </a:solidFill>
                <a:latin typeface="Calluna" panose="00000500000000000000" pitchFamily="50" charset="0"/>
              </a:rPr>
              <a:t>ucun </a:t>
            </a:r>
            <a:r>
              <a:rPr lang="fr-FR" sz="2200" b="1" dirty="0">
                <a:solidFill>
                  <a:schemeClr val="tx1"/>
                </a:solidFill>
                <a:latin typeface="Calluna" panose="00000500000000000000" pitchFamily="50" charset="0"/>
              </a:rPr>
              <a:t>travail </a:t>
            </a:r>
            <a:r>
              <a:rPr lang="fr-FR" sz="2200" b="1" dirty="0" smtClean="0">
                <a:solidFill>
                  <a:schemeClr val="tx1"/>
                </a:solidFill>
                <a:latin typeface="Calluna" panose="00000500000000000000" pitchFamily="50" charset="0"/>
              </a:rPr>
              <a:t>scientifique </a:t>
            </a:r>
            <a:r>
              <a:rPr lang="fr-FR" sz="2200" b="1" dirty="0">
                <a:solidFill>
                  <a:schemeClr val="tx1"/>
                </a:solidFill>
                <a:latin typeface="Calluna" panose="00000500000000000000" pitchFamily="50" charset="0"/>
              </a:rPr>
              <a:t>n’est neutre ou </a:t>
            </a:r>
            <a:r>
              <a:rPr lang="fr-FR" sz="2200" b="1" dirty="0" smtClean="0">
                <a:solidFill>
                  <a:schemeClr val="tx1"/>
                </a:solidFill>
                <a:latin typeface="Calluna" panose="00000500000000000000" pitchFamily="50" charset="0"/>
              </a:rPr>
              <a:t>objectif par lui-même</a:t>
            </a:r>
            <a:r>
              <a:rPr lang="fr-FR" sz="2200" dirty="0" smtClean="0">
                <a:solidFill>
                  <a:schemeClr val="tx1"/>
                </a:solidFill>
                <a:latin typeface="Calluna" panose="00000500000000000000" pitchFamily="50" charset="0"/>
              </a:rPr>
              <a:t>. </a:t>
            </a:r>
          </a:p>
          <a:p>
            <a:pPr marL="0" indent="0">
              <a:buNone/>
            </a:pPr>
            <a:endParaRPr lang="fr-FR" sz="800" dirty="0" smtClean="0">
              <a:solidFill>
                <a:schemeClr val="tx1"/>
              </a:solidFill>
              <a:latin typeface="Calluna" panose="00000500000000000000" pitchFamily="50" charset="0"/>
            </a:endParaRPr>
          </a:p>
          <a:p>
            <a:pPr marL="457200" lvl="1" indent="0">
              <a:buNone/>
            </a:pPr>
            <a:r>
              <a:rPr lang="fr-FR" sz="2000" dirty="0" smtClean="0">
                <a:solidFill>
                  <a:schemeClr val="tx1"/>
                </a:solidFill>
                <a:latin typeface="Calluna" panose="00000500000000000000" pitchFamily="50" charset="0"/>
              </a:rPr>
              <a:t>= Quand </a:t>
            </a:r>
            <a:r>
              <a:rPr lang="fr-FR" sz="2000" dirty="0">
                <a:solidFill>
                  <a:schemeClr val="tx1"/>
                </a:solidFill>
                <a:latin typeface="Calluna" panose="00000500000000000000" pitchFamily="50" charset="0"/>
              </a:rPr>
              <a:t>on choisit un sujet, on le choisit </a:t>
            </a:r>
            <a:r>
              <a:rPr lang="fr-FR" sz="2000" i="1" dirty="0">
                <a:solidFill>
                  <a:schemeClr val="tx1"/>
                </a:solidFill>
                <a:latin typeface="Calluna" panose="00000500000000000000" pitchFamily="50" charset="0"/>
              </a:rPr>
              <a:t>notamment</a:t>
            </a:r>
            <a:r>
              <a:rPr lang="fr-FR" sz="2000" dirty="0">
                <a:solidFill>
                  <a:schemeClr val="tx1"/>
                </a:solidFill>
                <a:latin typeface="Calluna" panose="00000500000000000000" pitchFamily="50" charset="0"/>
              </a:rPr>
              <a:t> en fonction de nos centres d’intérêt, </a:t>
            </a:r>
            <a:r>
              <a:rPr lang="fr-FR" sz="2000" dirty="0" smtClean="0">
                <a:solidFill>
                  <a:schemeClr val="tx1"/>
                </a:solidFill>
                <a:latin typeface="Calluna" panose="00000500000000000000" pitchFamily="50" charset="0"/>
              </a:rPr>
              <a:t>sexe</a:t>
            </a:r>
            <a:r>
              <a:rPr lang="fr-FR" sz="2000" dirty="0">
                <a:solidFill>
                  <a:schemeClr val="tx1"/>
                </a:solidFill>
                <a:latin typeface="Calluna" panose="00000500000000000000" pitchFamily="50" charset="0"/>
              </a:rPr>
              <a:t>, </a:t>
            </a:r>
            <a:r>
              <a:rPr lang="fr-FR" sz="2000" dirty="0" smtClean="0">
                <a:solidFill>
                  <a:schemeClr val="tx1"/>
                </a:solidFill>
                <a:latin typeface="Calluna" panose="00000500000000000000" pitchFamily="50" charset="0"/>
              </a:rPr>
              <a:t>âge</a:t>
            </a:r>
            <a:r>
              <a:rPr lang="fr-FR" sz="2000" dirty="0">
                <a:solidFill>
                  <a:schemeClr val="tx1"/>
                </a:solidFill>
                <a:latin typeface="Calluna" panose="00000500000000000000" pitchFamily="50" charset="0"/>
              </a:rPr>
              <a:t>, </a:t>
            </a:r>
            <a:r>
              <a:rPr lang="fr-FR" sz="2000" dirty="0" smtClean="0">
                <a:solidFill>
                  <a:schemeClr val="tx1"/>
                </a:solidFill>
                <a:latin typeface="Calluna" panose="00000500000000000000" pitchFamily="50" charset="0"/>
              </a:rPr>
              <a:t>convictions politiques, croyances religieuses, et </a:t>
            </a:r>
            <a:r>
              <a:rPr lang="fr-FR" sz="2000" b="1" dirty="0" smtClean="0">
                <a:solidFill>
                  <a:schemeClr val="tx1"/>
                </a:solidFill>
                <a:latin typeface="Calluna" panose="00000500000000000000" pitchFamily="50" charset="0"/>
              </a:rPr>
              <a:t>souvent pour corriger (ou lutter contre) quelque chose que l’on trouve injuste ou intolérable dans le monde</a:t>
            </a:r>
            <a:r>
              <a:rPr lang="fr-FR" sz="2000" dirty="0" smtClean="0">
                <a:solidFill>
                  <a:schemeClr val="tx1"/>
                </a:solidFill>
                <a:latin typeface="Calluna" panose="00000500000000000000" pitchFamily="50" charset="0"/>
              </a:rPr>
              <a:t>. </a:t>
            </a:r>
          </a:p>
          <a:p>
            <a:pPr>
              <a:buFont typeface="Symbol" panose="05050102010706020507" pitchFamily="18" charset="2"/>
              <a:buChar char="Þ"/>
            </a:pPr>
            <a:endParaRPr lang="fr-FR" sz="1200" b="1" dirty="0" smtClean="0">
              <a:solidFill>
                <a:srgbClr val="FF0000"/>
              </a:solidFill>
              <a:latin typeface="Calluna" panose="00000500000000000000" pitchFamily="50" charset="0"/>
            </a:endParaRPr>
          </a:p>
          <a:p>
            <a:pPr marL="0" indent="0">
              <a:buNone/>
            </a:pPr>
            <a:r>
              <a:rPr lang="fr-FR" sz="2100" b="1" dirty="0" smtClean="0">
                <a:solidFill>
                  <a:srgbClr val="FF0000"/>
                </a:solidFill>
                <a:latin typeface="Calluna" panose="00000500000000000000" pitchFamily="50" charset="0"/>
              </a:rPr>
              <a:t>Il y a donc un engagement. Or nos </a:t>
            </a:r>
            <a:r>
              <a:rPr lang="fr-FR" sz="2100" b="1" dirty="0">
                <a:solidFill>
                  <a:srgbClr val="FF0000"/>
                </a:solidFill>
                <a:latin typeface="Calluna" panose="00000500000000000000" pitchFamily="50" charset="0"/>
              </a:rPr>
              <a:t>engagements sont </a:t>
            </a:r>
            <a:r>
              <a:rPr lang="fr-FR" sz="2100" b="1" dirty="0" smtClean="0">
                <a:solidFill>
                  <a:srgbClr val="FF0000"/>
                </a:solidFill>
                <a:latin typeface="Calluna" panose="00000500000000000000" pitchFamily="50" charset="0"/>
              </a:rPr>
              <a:t>décisifs en matière de science</a:t>
            </a:r>
            <a:endParaRPr lang="fr-FR" sz="2100" dirty="0">
              <a:solidFill>
                <a:schemeClr val="tx1"/>
              </a:solidFill>
              <a:latin typeface="Calluna" panose="00000500000000000000" pitchFamily="50" charset="0"/>
            </a:endParaRPr>
          </a:p>
          <a:p>
            <a:pPr marL="0" indent="0">
              <a:buNone/>
            </a:pPr>
            <a:endParaRPr lang="fr-FR" sz="1200" dirty="0" smtClean="0">
              <a:solidFill>
                <a:schemeClr val="tx1"/>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Tout le problème pour le chercheur est d’apprendre </a:t>
            </a:r>
            <a:r>
              <a:rPr lang="fr-FR" sz="2100" dirty="0">
                <a:solidFill>
                  <a:schemeClr val="tx1"/>
                </a:solidFill>
                <a:latin typeface="Calluna" panose="00000500000000000000" pitchFamily="50" charset="0"/>
              </a:rPr>
              <a:t>à les </a:t>
            </a:r>
            <a:r>
              <a:rPr lang="fr-FR" sz="2100" dirty="0" smtClean="0">
                <a:solidFill>
                  <a:schemeClr val="tx1"/>
                </a:solidFill>
                <a:latin typeface="Calluna" panose="00000500000000000000" pitchFamily="50" charset="0"/>
              </a:rPr>
              <a:t>maîtriser. Deux </a:t>
            </a:r>
            <a:r>
              <a:rPr lang="fr-FR" sz="2100" dirty="0" err="1" smtClean="0">
                <a:solidFill>
                  <a:schemeClr val="tx1"/>
                </a:solidFill>
                <a:latin typeface="Calluna" panose="00000500000000000000" pitchFamily="50" charset="0"/>
              </a:rPr>
              <a:t>csq</a:t>
            </a:r>
            <a:r>
              <a:rPr lang="fr-FR" sz="2100" dirty="0" smtClean="0">
                <a:solidFill>
                  <a:schemeClr val="tx1"/>
                </a:solidFill>
                <a:latin typeface="Calluna" panose="00000500000000000000" pitchFamily="50" charset="0"/>
              </a:rPr>
              <a:t>.</a:t>
            </a:r>
            <a:r>
              <a:rPr lang="fr-FR" sz="2100" dirty="0">
                <a:solidFill>
                  <a:schemeClr val="tx1"/>
                </a:solidFill>
                <a:latin typeface="Calluna" panose="00000500000000000000" pitchFamily="50" charset="0"/>
              </a:rPr>
              <a:t> : </a:t>
            </a:r>
            <a:endParaRPr lang="fr-FR" sz="2100" dirty="0" smtClean="0">
              <a:solidFill>
                <a:schemeClr val="tx1"/>
              </a:solidFill>
              <a:latin typeface="Calluna" panose="00000500000000000000" pitchFamily="50" charset="0"/>
            </a:endParaRPr>
          </a:p>
          <a:p>
            <a:pPr marL="0" indent="0">
              <a:buNone/>
            </a:pPr>
            <a:endParaRPr lang="fr-FR" sz="2100" dirty="0">
              <a:solidFill>
                <a:schemeClr val="tx1"/>
              </a:solidFill>
              <a:latin typeface="Calluna" panose="00000500000000000000" pitchFamily="50" charset="0"/>
            </a:endParaRPr>
          </a:p>
          <a:p>
            <a:pPr marL="457200" indent="-457200">
              <a:buAutoNum type="arabicParenBoth"/>
            </a:pPr>
            <a:r>
              <a:rPr lang="fr-FR" sz="2100" b="1" dirty="0" smtClean="0">
                <a:solidFill>
                  <a:schemeClr val="tx1"/>
                </a:solidFill>
                <a:latin typeface="Calluna" panose="00000500000000000000" pitchFamily="50" charset="0"/>
              </a:rPr>
              <a:t>faire </a:t>
            </a:r>
            <a:r>
              <a:rPr lang="fr-FR" sz="2100" b="1" dirty="0">
                <a:solidFill>
                  <a:schemeClr val="tx1"/>
                </a:solidFill>
                <a:latin typeface="Calluna" panose="00000500000000000000" pitchFamily="50" charset="0"/>
              </a:rPr>
              <a:t>apparaître les liens qui l’attachent </a:t>
            </a:r>
            <a:r>
              <a:rPr lang="fr-FR" sz="2100" b="1" dirty="0" smtClean="0">
                <a:solidFill>
                  <a:schemeClr val="tx1"/>
                </a:solidFill>
                <a:latin typeface="Calluna" panose="00000500000000000000" pitchFamily="50" charset="0"/>
              </a:rPr>
              <a:t>à tel ou tel courant militant par ex., </a:t>
            </a:r>
            <a:r>
              <a:rPr lang="fr-FR" sz="2100" b="1" dirty="0">
                <a:solidFill>
                  <a:schemeClr val="tx1"/>
                </a:solidFill>
                <a:latin typeface="Calluna" panose="00000500000000000000" pitchFamily="50" charset="0"/>
              </a:rPr>
              <a:t>de façon à ce qu’on puisse comprendre où exactement passe son militantisme dans les questions qu’il pose</a:t>
            </a:r>
            <a:r>
              <a:rPr lang="fr-FR" sz="2100" dirty="0">
                <a:solidFill>
                  <a:schemeClr val="tx1"/>
                </a:solidFill>
                <a:latin typeface="Calluna" panose="00000500000000000000" pitchFamily="50" charset="0"/>
              </a:rPr>
              <a:t> (</a:t>
            </a:r>
            <a:r>
              <a:rPr lang="fr-FR" sz="2100" b="1" dirty="0">
                <a:solidFill>
                  <a:srgbClr val="FF0000"/>
                </a:solidFill>
                <a:latin typeface="Calluna" panose="00000500000000000000" pitchFamily="50" charset="0"/>
              </a:rPr>
              <a:t>= objectiver les liens d’intérêt avec son sujet</a:t>
            </a:r>
            <a:r>
              <a:rPr lang="fr-FR" sz="2100" dirty="0">
                <a:solidFill>
                  <a:schemeClr val="tx1"/>
                </a:solidFill>
                <a:latin typeface="Calluna" panose="00000500000000000000" pitchFamily="50" charset="0"/>
              </a:rPr>
              <a:t>) ; </a:t>
            </a:r>
          </a:p>
          <a:p>
            <a:pPr marL="457200" indent="-457200">
              <a:buAutoNum type="arabicParenBoth"/>
            </a:pPr>
            <a:r>
              <a:rPr lang="fr-FR" sz="2100" b="1" dirty="0" smtClean="0">
                <a:solidFill>
                  <a:schemeClr val="tx1"/>
                </a:solidFill>
                <a:latin typeface="Calluna" panose="00000500000000000000" pitchFamily="50" charset="0"/>
              </a:rPr>
              <a:t>ne </a:t>
            </a:r>
            <a:r>
              <a:rPr lang="fr-FR" sz="2100" b="1" dirty="0">
                <a:solidFill>
                  <a:schemeClr val="tx1"/>
                </a:solidFill>
                <a:latin typeface="Calluna" panose="00000500000000000000" pitchFamily="50" charset="0"/>
              </a:rPr>
              <a:t>pas faire dépendre ses énoncés scientifiques de ces liens</a:t>
            </a:r>
            <a:r>
              <a:rPr lang="fr-FR" sz="2100" dirty="0">
                <a:solidFill>
                  <a:schemeClr val="tx1"/>
                </a:solidFill>
                <a:latin typeface="Calluna" panose="00000500000000000000" pitchFamily="50" charset="0"/>
              </a:rPr>
              <a:t> (= en gros, </a:t>
            </a:r>
            <a:r>
              <a:rPr lang="fr-FR" sz="2100" dirty="0" smtClean="0">
                <a:solidFill>
                  <a:schemeClr val="tx1"/>
                </a:solidFill>
                <a:latin typeface="Calluna" panose="00000500000000000000" pitchFamily="50" charset="0"/>
              </a:rPr>
              <a:t>clarifier et </a:t>
            </a:r>
            <a:r>
              <a:rPr lang="fr-FR" sz="2100" dirty="0">
                <a:solidFill>
                  <a:schemeClr val="tx1"/>
                </a:solidFill>
                <a:latin typeface="Calluna" panose="00000500000000000000" pitchFamily="50" charset="0"/>
              </a:rPr>
              <a:t>maîtriser la démarche scientifique qu’il produit, les questions qu’il pose et les interprétations qu’il propose</a:t>
            </a:r>
            <a:r>
              <a:rPr lang="fr-FR" sz="2100" dirty="0" smtClean="0">
                <a:solidFill>
                  <a:schemeClr val="tx1"/>
                </a:solidFill>
                <a:latin typeface="Calluna" panose="00000500000000000000" pitchFamily="50" charset="0"/>
              </a:rPr>
              <a:t>).</a:t>
            </a:r>
            <a:endParaRPr lang="fr-FR" sz="2100" dirty="0">
              <a:solidFill>
                <a:schemeClr val="tx1"/>
              </a:solidFill>
              <a:latin typeface="Calluna" panose="00000500000000000000" pitchFamily="50" charset="0"/>
            </a:endParaRPr>
          </a:p>
        </p:txBody>
      </p:sp>
    </p:spTree>
    <p:extLst>
      <p:ext uri="{BB962C8B-B14F-4D97-AF65-F5344CB8AC3E}">
        <p14:creationId xmlns:p14="http://schemas.microsoft.com/office/powerpoint/2010/main" val="42656957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40527" y="0"/>
            <a:ext cx="10776856" cy="6858000"/>
          </a:xfrm>
        </p:spPr>
        <p:txBody>
          <a:bodyPr>
            <a:normAutofit/>
          </a:bodyPr>
          <a:lstStyle/>
          <a:p>
            <a:pPr>
              <a:buFont typeface="Symbol" panose="05050102010706020507" pitchFamily="18" charset="2"/>
              <a:buChar char="Þ"/>
            </a:pPr>
            <a:endParaRPr lang="fr-FR" sz="2100" b="1" dirty="0" smtClean="0">
              <a:solidFill>
                <a:srgbClr val="FF0000"/>
              </a:solidFill>
              <a:latin typeface="Calluna" panose="00000500000000000000" pitchFamily="50" charset="0"/>
            </a:endParaRPr>
          </a:p>
          <a:p>
            <a:pPr>
              <a:buFont typeface="Symbol" panose="05050102010706020507" pitchFamily="18" charset="2"/>
              <a:buChar char="Þ"/>
            </a:pPr>
            <a:r>
              <a:rPr lang="fr-FR" sz="2100" b="1" dirty="0" smtClean="0">
                <a:solidFill>
                  <a:srgbClr val="FF0000"/>
                </a:solidFill>
                <a:latin typeface="Calluna" panose="00000500000000000000" pitchFamily="50" charset="0"/>
              </a:rPr>
              <a:t>Donc </a:t>
            </a:r>
            <a:r>
              <a:rPr lang="fr-FR" sz="2100" b="1" dirty="0">
                <a:solidFill>
                  <a:srgbClr val="FF0000"/>
                </a:solidFill>
                <a:latin typeface="Calluna" panose="00000500000000000000" pitchFamily="50" charset="0"/>
              </a:rPr>
              <a:t>pas </a:t>
            </a:r>
            <a:r>
              <a:rPr lang="fr-FR" sz="2100" b="1" dirty="0" smtClean="0">
                <a:solidFill>
                  <a:srgbClr val="FF0000"/>
                </a:solidFill>
                <a:latin typeface="Calluna" panose="00000500000000000000" pitchFamily="50" charset="0"/>
              </a:rPr>
              <a:t>d’objectivité en soi, </a:t>
            </a:r>
            <a:r>
              <a:rPr lang="fr-FR" sz="2100" b="1" dirty="0">
                <a:solidFill>
                  <a:srgbClr val="FF0000"/>
                </a:solidFill>
                <a:latin typeface="Calluna" panose="00000500000000000000" pitchFamily="50" charset="0"/>
              </a:rPr>
              <a:t>mais </a:t>
            </a:r>
            <a:r>
              <a:rPr lang="fr-FR" sz="2100" b="1" dirty="0" smtClean="0">
                <a:solidFill>
                  <a:srgbClr val="FF0000"/>
                </a:solidFill>
                <a:latin typeface="Calluna" panose="00000500000000000000" pitchFamily="50" charset="0"/>
              </a:rPr>
              <a:t>:</a:t>
            </a:r>
          </a:p>
          <a:p>
            <a:pPr marL="0" indent="0">
              <a:buNone/>
            </a:pPr>
            <a:endParaRPr lang="fr-FR" sz="2100" b="1" dirty="0" smtClean="0">
              <a:solidFill>
                <a:srgbClr val="FF0000"/>
              </a:solidFill>
              <a:latin typeface="Calluna" panose="00000500000000000000" pitchFamily="50" charset="0"/>
            </a:endParaRPr>
          </a:p>
          <a:p>
            <a:pPr marL="457200" indent="-457200">
              <a:buAutoNum type="arabicPeriod"/>
            </a:pPr>
            <a:r>
              <a:rPr lang="fr-FR" sz="2100" b="1" dirty="0" smtClean="0">
                <a:solidFill>
                  <a:srgbClr val="FF0000"/>
                </a:solidFill>
                <a:latin typeface="Calluna" panose="00000500000000000000" pitchFamily="50" charset="0"/>
              </a:rPr>
              <a:t>Travail d’objectivation</a:t>
            </a:r>
            <a:r>
              <a:rPr lang="fr-FR" sz="2100" dirty="0" smtClean="0">
                <a:solidFill>
                  <a:schemeClr val="tx1"/>
                </a:solidFill>
                <a:latin typeface="Calluna" panose="00000500000000000000" pitchFamily="50" charset="0"/>
              </a:rPr>
              <a:t> </a:t>
            </a:r>
            <a:r>
              <a:rPr lang="fr-FR" sz="2100" dirty="0">
                <a:solidFill>
                  <a:schemeClr val="tx1"/>
                </a:solidFill>
                <a:latin typeface="Calluna" panose="00000500000000000000" pitchFamily="50" charset="0"/>
              </a:rPr>
              <a:t>=&gt; </a:t>
            </a:r>
            <a:r>
              <a:rPr lang="fr-FR" sz="2100" dirty="0" smtClean="0">
                <a:solidFill>
                  <a:schemeClr val="tx1"/>
                </a:solidFill>
                <a:latin typeface="Calluna" panose="00000500000000000000" pitchFamily="50" charset="0"/>
              </a:rPr>
              <a:t>inclure </a:t>
            </a:r>
            <a:r>
              <a:rPr lang="fr-FR" sz="2100" dirty="0">
                <a:solidFill>
                  <a:schemeClr val="tx1"/>
                </a:solidFill>
                <a:latin typeface="Calluna" panose="00000500000000000000" pitchFamily="50" charset="0"/>
              </a:rPr>
              <a:t>dans la réflexion une réflexion sur ce que vos engagements, ou vos croyances, font à votre travail, réfléchir au fait que vos hypothèses et vos arguments ne sont pas par avance </a:t>
            </a:r>
            <a:r>
              <a:rPr lang="fr-FR" sz="2100" dirty="0" smtClean="0">
                <a:solidFill>
                  <a:schemeClr val="tx1"/>
                </a:solidFill>
                <a:latin typeface="Calluna" panose="00000500000000000000" pitchFamily="50" charset="0"/>
              </a:rPr>
              <a:t>parasités </a:t>
            </a:r>
            <a:r>
              <a:rPr lang="fr-FR" sz="2100" dirty="0">
                <a:solidFill>
                  <a:schemeClr val="tx1"/>
                </a:solidFill>
                <a:latin typeface="Calluna" panose="00000500000000000000" pitchFamily="50" charset="0"/>
              </a:rPr>
              <a:t>par votre militantisme</a:t>
            </a:r>
            <a:r>
              <a:rPr lang="fr-FR" sz="2100" dirty="0" smtClean="0">
                <a:solidFill>
                  <a:schemeClr val="tx1"/>
                </a:solidFill>
                <a:latin typeface="Calluna" panose="00000500000000000000" pitchFamily="50" charset="0"/>
              </a:rPr>
              <a:t>.</a:t>
            </a:r>
          </a:p>
          <a:p>
            <a:pPr marL="457200" indent="-457200">
              <a:buAutoNum type="arabicPeriod"/>
            </a:pPr>
            <a:endParaRPr lang="fr-FR" sz="2100" dirty="0" smtClean="0">
              <a:solidFill>
                <a:schemeClr val="tx1"/>
              </a:solidFill>
              <a:latin typeface="Calluna" panose="00000500000000000000" pitchFamily="50" charset="0"/>
            </a:endParaRPr>
          </a:p>
          <a:p>
            <a:pPr marL="457200" indent="-457200">
              <a:buAutoNum type="arabicPeriod"/>
            </a:pPr>
            <a:r>
              <a:rPr lang="fr-FR" sz="2100" b="1" dirty="0" smtClean="0">
                <a:solidFill>
                  <a:srgbClr val="FF0000"/>
                </a:solidFill>
                <a:latin typeface="Calluna" panose="00000500000000000000" pitchFamily="50" charset="0"/>
              </a:rPr>
              <a:t>Epistémologie située </a:t>
            </a:r>
            <a:r>
              <a:rPr lang="fr-FR" sz="2100" b="1" i="1" dirty="0" smtClean="0">
                <a:solidFill>
                  <a:srgbClr val="FF0000"/>
                </a:solidFill>
                <a:latin typeface="Calluna" panose="00000500000000000000" pitchFamily="50" charset="0"/>
              </a:rPr>
              <a:t>(</a:t>
            </a:r>
            <a:r>
              <a:rPr lang="fr-FR" sz="2100" b="1" i="1" dirty="0" err="1" smtClean="0">
                <a:solidFill>
                  <a:srgbClr val="FF0000"/>
                </a:solidFill>
                <a:latin typeface="Calluna" panose="00000500000000000000" pitchFamily="50" charset="0"/>
              </a:rPr>
              <a:t>standpoint</a:t>
            </a:r>
            <a:r>
              <a:rPr lang="fr-FR" sz="2100" b="1" i="1" dirty="0" smtClean="0">
                <a:solidFill>
                  <a:srgbClr val="FF0000"/>
                </a:solidFill>
                <a:latin typeface="Calluna" panose="00000500000000000000" pitchFamily="50" charset="0"/>
              </a:rPr>
              <a:t> </a:t>
            </a:r>
            <a:r>
              <a:rPr lang="fr-FR" sz="2100" b="1" i="1" dirty="0" err="1" smtClean="0">
                <a:solidFill>
                  <a:srgbClr val="FF0000"/>
                </a:solidFill>
                <a:latin typeface="Calluna" panose="00000500000000000000" pitchFamily="50" charset="0"/>
              </a:rPr>
              <a:t>epistemology</a:t>
            </a:r>
            <a:r>
              <a:rPr lang="fr-FR" sz="2100" b="1" dirty="0" smtClean="0">
                <a:solidFill>
                  <a:srgbClr val="FF0000"/>
                </a:solidFill>
                <a:latin typeface="Calluna" panose="00000500000000000000" pitchFamily="50" charset="0"/>
              </a:rPr>
              <a:t>) </a:t>
            </a:r>
            <a:r>
              <a:rPr lang="fr-FR" sz="2100" b="1" dirty="0" smtClean="0">
                <a:solidFill>
                  <a:schemeClr val="tx1"/>
                </a:solidFill>
                <a:latin typeface="Calluna" panose="00000500000000000000" pitchFamily="50" charset="0"/>
              </a:rPr>
              <a:t>=&gt; </a:t>
            </a:r>
            <a:r>
              <a:rPr lang="fr-FR" sz="2100" dirty="0" smtClean="0">
                <a:solidFill>
                  <a:schemeClr val="tx1"/>
                </a:solidFill>
                <a:latin typeface="Calluna" panose="00000500000000000000" pitchFamily="50" charset="0"/>
              </a:rPr>
              <a:t>pourquoi vouloir neutraliser ce qui fait ma position = </a:t>
            </a:r>
            <a:r>
              <a:rPr lang="fr-FR" sz="2100" b="1" dirty="0" smtClean="0">
                <a:solidFill>
                  <a:schemeClr val="tx1"/>
                </a:solidFill>
                <a:latin typeface="Calluna" panose="00000500000000000000" pitchFamily="50" charset="0"/>
              </a:rPr>
              <a:t>l’engagement est une ressource de compréhension. </a:t>
            </a:r>
            <a:r>
              <a:rPr lang="fr-FR" sz="2100" dirty="0" smtClean="0">
                <a:solidFill>
                  <a:schemeClr val="tx1"/>
                </a:solidFill>
                <a:latin typeface="Calluna" panose="00000500000000000000" pitchFamily="50" charset="0"/>
              </a:rPr>
              <a:t>Mettre les dominés au centre du savoir (oriente la production du savoir, </a:t>
            </a:r>
            <a:r>
              <a:rPr lang="fr-FR" sz="2100" i="1" dirty="0" smtClean="0">
                <a:solidFill>
                  <a:schemeClr val="tx1"/>
                </a:solidFill>
                <a:latin typeface="Calluna" panose="00000500000000000000" pitchFamily="50" charset="0"/>
              </a:rPr>
              <a:t>cf.</a:t>
            </a:r>
            <a:r>
              <a:rPr lang="fr-FR" sz="2100" dirty="0" smtClean="0">
                <a:solidFill>
                  <a:schemeClr val="tx1"/>
                </a:solidFill>
                <a:latin typeface="Calluna" panose="00000500000000000000" pitchFamily="50" charset="0"/>
              </a:rPr>
              <a:t> mécaniciens ou ouvriers)</a:t>
            </a:r>
          </a:p>
          <a:p>
            <a:pPr marL="0" indent="0">
              <a:buNone/>
            </a:pPr>
            <a:r>
              <a:rPr lang="fr-FR" sz="2100" dirty="0" smtClean="0">
                <a:solidFill>
                  <a:schemeClr val="tx1"/>
                </a:solidFill>
                <a:latin typeface="Calluna" panose="00000500000000000000" pitchFamily="50" charset="0"/>
              </a:rPr>
              <a:t>	(</a:t>
            </a:r>
            <a:r>
              <a:rPr lang="fr-FR" sz="2100" i="1" dirty="0" smtClean="0">
                <a:solidFill>
                  <a:schemeClr val="tx1"/>
                </a:solidFill>
                <a:latin typeface="Calluna" panose="00000500000000000000" pitchFamily="50" charset="0"/>
              </a:rPr>
              <a:t>ex.</a:t>
            </a:r>
            <a:r>
              <a:rPr lang="fr-FR" sz="2100" dirty="0" smtClean="0">
                <a:solidFill>
                  <a:schemeClr val="tx1"/>
                </a:solidFill>
                <a:latin typeface="Calluna" panose="00000500000000000000" pitchFamily="50" charset="0"/>
              </a:rPr>
              <a:t> critique de la perception des [femmes] par savants-hommes)</a:t>
            </a:r>
          </a:p>
          <a:p>
            <a:pPr marL="0" indent="0">
              <a:buNone/>
            </a:pPr>
            <a:r>
              <a:rPr lang="fr-FR" sz="2100" dirty="0">
                <a:solidFill>
                  <a:schemeClr val="tx1"/>
                </a:solidFill>
                <a:latin typeface="Calluna" panose="00000500000000000000" pitchFamily="50" charset="0"/>
              </a:rPr>
              <a:t>	</a:t>
            </a:r>
            <a:r>
              <a:rPr lang="fr-FR" sz="2100" dirty="0" smtClean="0">
                <a:solidFill>
                  <a:schemeClr val="tx1"/>
                </a:solidFill>
                <a:latin typeface="Calluna" panose="00000500000000000000" pitchFamily="50" charset="0"/>
              </a:rPr>
              <a:t>=&gt; </a:t>
            </a:r>
            <a:r>
              <a:rPr lang="fr-FR" sz="2100" b="1" i="1" dirty="0" err="1" smtClean="0">
                <a:solidFill>
                  <a:schemeClr val="tx1"/>
                </a:solidFill>
                <a:latin typeface="Calluna" panose="00000500000000000000" pitchFamily="50" charset="0"/>
              </a:rPr>
              <a:t>strong</a:t>
            </a:r>
            <a:r>
              <a:rPr lang="fr-FR" sz="2100" b="1" i="1" dirty="0" smtClean="0">
                <a:solidFill>
                  <a:schemeClr val="tx1"/>
                </a:solidFill>
                <a:latin typeface="Calluna" panose="00000500000000000000" pitchFamily="50" charset="0"/>
              </a:rPr>
              <a:t> </a:t>
            </a:r>
            <a:r>
              <a:rPr lang="fr-FR" sz="2100" b="1" i="1" dirty="0" err="1" smtClean="0">
                <a:solidFill>
                  <a:schemeClr val="tx1"/>
                </a:solidFill>
                <a:latin typeface="Calluna" panose="00000500000000000000" pitchFamily="50" charset="0"/>
              </a:rPr>
              <a:t>objectivity</a:t>
            </a:r>
            <a:endParaRPr lang="fr-FR" sz="2100" b="1" i="1" dirty="0">
              <a:solidFill>
                <a:schemeClr val="tx1"/>
              </a:solidFill>
              <a:latin typeface="Calluna" panose="00000500000000000000" pitchFamily="50" charset="0"/>
            </a:endParaRPr>
          </a:p>
          <a:p>
            <a:endParaRPr lang="fr-FR" sz="2100" dirty="0">
              <a:solidFill>
                <a:schemeClr val="tx1"/>
              </a:solidFill>
              <a:latin typeface="Calluna" panose="00000500000000000000" pitchFamily="50" charset="0"/>
            </a:endParaRPr>
          </a:p>
        </p:txBody>
      </p:sp>
    </p:spTree>
    <p:extLst>
      <p:ext uri="{BB962C8B-B14F-4D97-AF65-F5344CB8AC3E}">
        <p14:creationId xmlns:p14="http://schemas.microsoft.com/office/powerpoint/2010/main" val="2368178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BEBA8EAE-BF5A-486C-A8C5-ECC9F3942E4B}">
                <a14:imgProps xmlns:a14="http://schemas.microsoft.com/office/drawing/2010/main">
                  <a14:imgLayer r:embed="rId3">
                    <a14:imgEffect>
                      <a14:artisticLineDrawing/>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237736" y="0"/>
            <a:ext cx="20643996" cy="7014949"/>
          </a:xfrm>
          <a:prstGeom prst="rect">
            <a:avLst/>
          </a:prstGeom>
        </p:spPr>
      </p:pic>
      <p:sp>
        <p:nvSpPr>
          <p:cNvPr id="2" name="Titre 1"/>
          <p:cNvSpPr>
            <a:spLocks noGrp="1"/>
          </p:cNvSpPr>
          <p:nvPr>
            <p:ph type="title"/>
          </p:nvPr>
        </p:nvSpPr>
        <p:spPr>
          <a:xfrm>
            <a:off x="3931920" y="2955235"/>
            <a:ext cx="8260080" cy="2503869"/>
          </a:xfrm>
          <a:solidFill>
            <a:srgbClr val="0070C0"/>
          </a:solidFill>
          <a:ln>
            <a:noFill/>
          </a:ln>
        </p:spPr>
        <p:txBody>
          <a:bodyPr>
            <a:normAutofit fontScale="90000"/>
          </a:bodyPr>
          <a:lstStyle/>
          <a:p>
            <a:r>
              <a:rPr lang="fr-FR" sz="12000" b="1" spc="0" dirty="0" smtClean="0">
                <a:solidFill>
                  <a:schemeClr val="bg1"/>
                </a:solidFill>
                <a:latin typeface="Bahnschrift" panose="020B0502040204020203" pitchFamily="34" charset="0"/>
              </a:rPr>
              <a:t>02.</a:t>
            </a:r>
            <a:r>
              <a:rPr lang="fr-FR" sz="3200" b="1" dirty="0" smtClean="0">
                <a:solidFill>
                  <a:srgbClr val="FFC000"/>
                </a:solidFill>
                <a:latin typeface="Bahnschrift" panose="020B0502040204020203" pitchFamily="34" charset="0"/>
              </a:rPr>
              <a:t/>
            </a:r>
            <a:br>
              <a:rPr lang="fr-FR" sz="3200" b="1" dirty="0" smtClean="0">
                <a:solidFill>
                  <a:srgbClr val="FFC000"/>
                </a:solidFill>
                <a:latin typeface="Bahnschrift" panose="020B0502040204020203" pitchFamily="34" charset="0"/>
              </a:rPr>
            </a:br>
            <a:r>
              <a:rPr lang="fr-FR" sz="3600" b="1" dirty="0" smtClean="0">
                <a:solidFill>
                  <a:srgbClr val="FFC000"/>
                </a:solidFill>
                <a:latin typeface="Bahnschrift" panose="020B0502040204020203" pitchFamily="34" charset="0"/>
              </a:rPr>
              <a:t>construire un objet de recherche</a:t>
            </a:r>
            <a:endParaRPr lang="fr-FR" sz="3600" dirty="0">
              <a:solidFill>
                <a:srgbClr val="FFC000"/>
              </a:solidFill>
              <a:latin typeface="Bahnschrift" panose="020B0502040204020203" pitchFamily="34" charset="0"/>
            </a:endParaRPr>
          </a:p>
        </p:txBody>
      </p:sp>
    </p:spTree>
    <p:extLst>
      <p:ext uri="{BB962C8B-B14F-4D97-AF65-F5344CB8AC3E}">
        <p14:creationId xmlns:p14="http://schemas.microsoft.com/office/powerpoint/2010/main" val="988507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endParaRPr lang="fr-FR" b="1" dirty="0" smtClean="0"/>
          </a:p>
          <a:p>
            <a:pPr marL="0" indent="0">
              <a:buNone/>
            </a:pPr>
            <a:endParaRPr lang="fr-FR" b="1" dirty="0"/>
          </a:p>
          <a:p>
            <a:pPr marL="0" indent="0">
              <a:buNone/>
            </a:pPr>
            <a:endParaRPr lang="fr-FR" b="1" dirty="0" smtClean="0"/>
          </a:p>
          <a:p>
            <a:pPr marL="0" indent="0">
              <a:buNone/>
            </a:pPr>
            <a:r>
              <a:rPr lang="fr-FR" sz="3200" b="1" dirty="0">
                <a:solidFill>
                  <a:srgbClr val="FF0000"/>
                </a:solidFill>
                <a:latin typeface="Calluna" panose="00000500000000000000" pitchFamily="50" charset="0"/>
              </a:rPr>
              <a:t>&gt;&gt;</a:t>
            </a:r>
            <a:r>
              <a:rPr lang="fr-FR" sz="3200" dirty="0">
                <a:solidFill>
                  <a:srgbClr val="FF0000"/>
                </a:solidFill>
                <a:latin typeface="Calluna" panose="00000500000000000000" pitchFamily="50" charset="0"/>
              </a:rPr>
              <a:t> </a:t>
            </a:r>
            <a:r>
              <a:rPr lang="fr-FR" sz="3200" i="1" dirty="0">
                <a:solidFill>
                  <a:srgbClr val="FF0000"/>
                </a:solidFill>
                <a:latin typeface="Calluna" panose="00000500000000000000" pitchFamily="50" charset="0"/>
              </a:rPr>
              <a:t>Question</a:t>
            </a:r>
            <a:r>
              <a:rPr lang="fr-FR" sz="3200" dirty="0" smtClean="0">
                <a:solidFill>
                  <a:srgbClr val="FF0000"/>
                </a:solidFill>
                <a:latin typeface="Calluna" panose="00000500000000000000" pitchFamily="50" charset="0"/>
              </a:rPr>
              <a:t>.—</a:t>
            </a:r>
            <a:r>
              <a:rPr lang="fr-FR" sz="3200" b="1" dirty="0" smtClean="0">
                <a:solidFill>
                  <a:srgbClr val="FF0000"/>
                </a:solidFill>
                <a:latin typeface="Calluna" panose="00000500000000000000" pitchFamily="50" charset="0"/>
              </a:rPr>
              <a:t> </a:t>
            </a:r>
            <a:r>
              <a:rPr lang="fr-FR" sz="3200" b="1" dirty="0">
                <a:solidFill>
                  <a:srgbClr val="FF0000"/>
                </a:solidFill>
                <a:latin typeface="Calluna" panose="00000500000000000000" pitchFamily="50" charset="0"/>
              </a:rPr>
              <a:t>Qui </a:t>
            </a:r>
            <a:r>
              <a:rPr lang="fr-FR" sz="3200" b="1" dirty="0" smtClean="0">
                <a:solidFill>
                  <a:srgbClr val="FF0000"/>
                </a:solidFill>
                <a:latin typeface="Calluna" panose="00000500000000000000" pitchFamily="50" charset="0"/>
              </a:rPr>
              <a:t>décide </a:t>
            </a:r>
            <a:r>
              <a:rPr lang="fr-FR" sz="3200" b="1" dirty="0">
                <a:solidFill>
                  <a:srgbClr val="FF0000"/>
                </a:solidFill>
                <a:latin typeface="Calluna" panose="00000500000000000000" pitchFamily="50" charset="0"/>
              </a:rPr>
              <a:t>des sujets de recherche, et comment </a:t>
            </a:r>
            <a:r>
              <a:rPr lang="fr-FR" sz="3200" b="1" dirty="0" smtClean="0">
                <a:solidFill>
                  <a:srgbClr val="FF0000"/>
                </a:solidFill>
                <a:latin typeface="Calluna" panose="00000500000000000000" pitchFamily="50" charset="0"/>
              </a:rPr>
              <a:t>en décide-t-on</a:t>
            </a:r>
            <a:r>
              <a:rPr lang="fr-FR" sz="3200" b="1" dirty="0">
                <a:solidFill>
                  <a:srgbClr val="FF0000"/>
                </a:solidFill>
                <a:latin typeface="Calluna" panose="00000500000000000000" pitchFamily="50" charset="0"/>
              </a:rPr>
              <a:t> ?</a:t>
            </a:r>
            <a:endParaRPr lang="fr-FR" sz="3200" dirty="0">
              <a:solidFill>
                <a:srgbClr val="FF0000"/>
              </a:solidFill>
              <a:latin typeface="Calluna" panose="00000500000000000000" pitchFamily="50" charset="0"/>
            </a:endParaRPr>
          </a:p>
          <a:p>
            <a:pPr marL="0" indent="0">
              <a:buNone/>
            </a:pPr>
            <a:r>
              <a:rPr lang="fr-FR" b="1" dirty="0" smtClean="0"/>
              <a:t> </a:t>
            </a:r>
          </a:p>
          <a:p>
            <a:pPr marL="0" indent="0">
              <a:buNone/>
            </a:pPr>
            <a:endParaRPr lang="fr-FR" b="1" dirty="0"/>
          </a:p>
          <a:p>
            <a:pPr marL="0" indent="0">
              <a:buNone/>
            </a:pPr>
            <a:endParaRPr lang="fr-FR" dirty="0"/>
          </a:p>
        </p:txBody>
      </p:sp>
    </p:spTree>
    <p:extLst>
      <p:ext uri="{BB962C8B-B14F-4D97-AF65-F5344CB8AC3E}">
        <p14:creationId xmlns:p14="http://schemas.microsoft.com/office/powerpoint/2010/main" val="1105620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86678" y="384313"/>
            <a:ext cx="10668000" cy="6094863"/>
          </a:xfrm>
        </p:spPr>
        <p:txBody>
          <a:bodyPr>
            <a:normAutofit/>
          </a:bodyPr>
          <a:lstStyle/>
          <a:p>
            <a:pPr marL="0" indent="0">
              <a:buNone/>
            </a:pPr>
            <a:r>
              <a:rPr lang="fr-FR" sz="2400" b="1" dirty="0" smtClean="0">
                <a:solidFill>
                  <a:srgbClr val="FF0000"/>
                </a:solidFill>
                <a:latin typeface="Calluna" panose="00000500000000000000" pitchFamily="50" charset="0"/>
              </a:rPr>
              <a:t>2.1. D’où viennent les objets de recherche ?</a:t>
            </a:r>
          </a:p>
          <a:p>
            <a:pPr marL="0" indent="0">
              <a:buNone/>
            </a:pPr>
            <a:endParaRPr lang="fr-FR" sz="2100" b="1" dirty="0" smtClean="0">
              <a:solidFill>
                <a:schemeClr val="tx1"/>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Howard Becker (*</a:t>
            </a:r>
            <a:r>
              <a:rPr lang="fr-FR" sz="2100" i="1" dirty="0" smtClean="0">
                <a:solidFill>
                  <a:schemeClr val="tx1"/>
                </a:solidFill>
                <a:latin typeface="Calluna" panose="00000500000000000000" pitchFamily="50" charset="0"/>
              </a:rPr>
              <a:t>Les Ficelles du métier. Comment conduire sa recherche en sciences sociales</a:t>
            </a:r>
            <a:r>
              <a:rPr lang="fr-FR" sz="2100" dirty="0" smtClean="0">
                <a:solidFill>
                  <a:schemeClr val="tx1"/>
                </a:solidFill>
                <a:latin typeface="Calluna" panose="00000500000000000000" pitchFamily="50" charset="0"/>
              </a:rPr>
              <a:t>, Paris, 2002) met en avant un ensemble de mécanismes qu’il appelle la « </a:t>
            </a:r>
            <a:r>
              <a:rPr lang="fr-FR" sz="2100" dirty="0" smtClean="0">
                <a:solidFill>
                  <a:srgbClr val="FF0000"/>
                </a:solidFill>
                <a:latin typeface="Calluna" panose="00000500000000000000" pitchFamily="50" charset="0"/>
              </a:rPr>
              <a:t>hiérarchie de la crédibilité</a:t>
            </a:r>
            <a:r>
              <a:rPr lang="fr-FR" sz="2100" dirty="0" smtClean="0">
                <a:solidFill>
                  <a:schemeClr val="tx1"/>
                </a:solidFill>
                <a:latin typeface="Calluna" panose="00000500000000000000" pitchFamily="50" charset="0"/>
              </a:rPr>
              <a:t> ».</a:t>
            </a:r>
          </a:p>
          <a:p>
            <a:pPr marL="0" indent="0">
              <a:buNone/>
            </a:pPr>
            <a:endParaRPr lang="fr-FR" sz="2100" dirty="0" smtClean="0">
              <a:solidFill>
                <a:schemeClr val="tx1"/>
              </a:solidFill>
              <a:latin typeface="Calluna" panose="00000500000000000000" pitchFamily="50" charset="0"/>
            </a:endParaRPr>
          </a:p>
          <a:p>
            <a:pPr marL="0" indent="0">
              <a:buNone/>
            </a:pPr>
            <a:r>
              <a:rPr lang="fr-FR" sz="2100" i="1" dirty="0" smtClean="0">
                <a:solidFill>
                  <a:schemeClr val="tx1"/>
                </a:solidFill>
                <a:latin typeface="Calluna" panose="00000500000000000000" pitchFamily="50" charset="0"/>
              </a:rPr>
              <a:t>Par ex. </a:t>
            </a:r>
            <a:r>
              <a:rPr lang="fr-FR" sz="2100" dirty="0" smtClean="0">
                <a:solidFill>
                  <a:schemeClr val="tx1"/>
                </a:solidFill>
                <a:latin typeface="Calluna" panose="00000500000000000000" pitchFamily="50" charset="0"/>
              </a:rPr>
              <a:t>: les sociologues n’analysent pas tous les phénomènes dont sont faites les sociétés.</a:t>
            </a:r>
          </a:p>
          <a:p>
            <a:pPr marL="0" indent="0">
              <a:buNone/>
            </a:pPr>
            <a:endParaRPr lang="fr-FR" sz="2100" b="1" dirty="0" smtClean="0">
              <a:solidFill>
                <a:schemeClr val="tx1"/>
              </a:solidFill>
              <a:latin typeface="Calluna" panose="00000500000000000000" pitchFamily="50" charset="0"/>
            </a:endParaRPr>
          </a:p>
          <a:p>
            <a:pPr marL="0" indent="0">
              <a:buNone/>
            </a:pPr>
            <a:r>
              <a:rPr lang="fr-FR" sz="2100" b="1" dirty="0" smtClean="0">
                <a:solidFill>
                  <a:schemeClr val="tx1"/>
                </a:solidFill>
                <a:latin typeface="Calluna" panose="00000500000000000000" pitchFamily="50" charset="0"/>
              </a:rPr>
              <a:t>—&gt; Il faut que les objets soient : </a:t>
            </a:r>
            <a:r>
              <a:rPr lang="fr-FR" sz="2100" b="1" dirty="0" smtClean="0">
                <a:solidFill>
                  <a:srgbClr val="FF0000"/>
                </a:solidFill>
                <a:latin typeface="Calluna" panose="00000500000000000000" pitchFamily="50" charset="0"/>
              </a:rPr>
              <a:t>légitimes, pertinents et prioritaires</a:t>
            </a:r>
            <a:r>
              <a:rPr lang="fr-FR" sz="2100" b="1" dirty="0" smtClean="0">
                <a:solidFill>
                  <a:schemeClr val="tx1"/>
                </a:solidFill>
                <a:latin typeface="Calluna" panose="00000500000000000000" pitchFamily="50" charset="0"/>
              </a:rPr>
              <a:t>. </a:t>
            </a:r>
          </a:p>
          <a:p>
            <a:pPr marL="0" indent="0">
              <a:buNone/>
            </a:pPr>
            <a:endParaRPr lang="fr-FR" sz="2100" dirty="0" smtClean="0">
              <a:solidFill>
                <a:schemeClr val="tx1"/>
              </a:solidFill>
              <a:latin typeface="Calluna" panose="00000500000000000000" pitchFamily="50" charset="0"/>
            </a:endParaRPr>
          </a:p>
          <a:p>
            <a:pPr marL="0" indent="0">
              <a:buNone/>
            </a:pPr>
            <a:r>
              <a:rPr lang="fr-FR" sz="2100" b="1" dirty="0" smtClean="0">
                <a:solidFill>
                  <a:srgbClr val="FF0000"/>
                </a:solidFill>
                <a:latin typeface="Calluna" panose="00000500000000000000" pitchFamily="50" charset="0"/>
              </a:rPr>
              <a:t>Mais qui décide ?</a:t>
            </a:r>
            <a:r>
              <a:rPr lang="fr-FR" sz="2100" dirty="0" smtClean="0">
                <a:solidFill>
                  <a:srgbClr val="FF0000"/>
                </a:solidFill>
                <a:latin typeface="Calluna" panose="00000500000000000000" pitchFamily="50" charset="0"/>
              </a:rPr>
              <a:t> </a:t>
            </a:r>
            <a:r>
              <a:rPr lang="fr-FR" sz="2100" dirty="0" smtClean="0">
                <a:solidFill>
                  <a:schemeClr val="tx1"/>
                </a:solidFill>
                <a:latin typeface="Calluna" panose="00000500000000000000" pitchFamily="50" charset="0"/>
              </a:rPr>
              <a:t>Le chercheur et ses pairs, l’institution qui finance, commande ou rend possible les recherches des chercheurs, les gens qui gèrent l’organisation étudiée, etc. (Il y a des recherches sous contraintes, des recherches empêchées, des recherches interdites, etc.).</a:t>
            </a:r>
          </a:p>
        </p:txBody>
      </p:sp>
    </p:spTree>
    <p:extLst>
      <p:ext uri="{BB962C8B-B14F-4D97-AF65-F5344CB8AC3E}">
        <p14:creationId xmlns:p14="http://schemas.microsoft.com/office/powerpoint/2010/main" val="468951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25216" y="304800"/>
            <a:ext cx="10363201" cy="6174376"/>
          </a:xfrm>
        </p:spPr>
        <p:txBody>
          <a:bodyPr>
            <a:normAutofit/>
          </a:bodyPr>
          <a:lstStyle/>
          <a:p>
            <a:pPr marL="0" indent="0">
              <a:buNone/>
            </a:pPr>
            <a:r>
              <a:rPr lang="fr-FR" sz="2100" b="1" dirty="0" smtClean="0">
                <a:solidFill>
                  <a:schemeClr val="tx1"/>
                </a:solidFill>
                <a:latin typeface="Calluna" panose="00000500000000000000" pitchFamily="50" charset="0"/>
              </a:rPr>
              <a:t>Plus largement, un objet est le produit d’un ensemble de choix, de sélection, de pressions qui mobilisent :</a:t>
            </a:r>
          </a:p>
          <a:p>
            <a:pPr marL="0" indent="0">
              <a:buNone/>
            </a:pPr>
            <a:endParaRPr lang="fr-FR" sz="1200" b="1" dirty="0" smtClean="0">
              <a:solidFill>
                <a:schemeClr val="tx1"/>
              </a:solidFill>
              <a:latin typeface="Calluna" panose="00000500000000000000" pitchFamily="50" charset="0"/>
            </a:endParaRPr>
          </a:p>
          <a:p>
            <a:pPr marL="0" indent="0">
              <a:buNone/>
            </a:pPr>
            <a:r>
              <a:rPr lang="fr-FR" sz="2100" b="1" dirty="0" smtClean="0">
                <a:solidFill>
                  <a:srgbClr val="FF0000"/>
                </a:solidFill>
                <a:latin typeface="Calluna" panose="00000500000000000000" pitchFamily="50" charset="0"/>
              </a:rPr>
              <a:t>—&gt; Un univers social spécialisé</a:t>
            </a:r>
            <a:r>
              <a:rPr lang="fr-FR" sz="2100" b="1" dirty="0" smtClean="0">
                <a:solidFill>
                  <a:schemeClr val="tx1"/>
                </a:solidFill>
                <a:latin typeface="Calluna" panose="00000500000000000000" pitchFamily="50" charset="0"/>
              </a:rPr>
              <a:t> où le </a:t>
            </a:r>
            <a:r>
              <a:rPr lang="fr-FR" sz="2100" b="1" dirty="0" smtClean="0">
                <a:solidFill>
                  <a:srgbClr val="FF0000"/>
                </a:solidFill>
                <a:latin typeface="Calluna" panose="00000500000000000000" pitchFamily="50" charset="0"/>
              </a:rPr>
              <a:t>chercheur</a:t>
            </a:r>
            <a:r>
              <a:rPr lang="fr-FR" sz="2100" b="1" dirty="0" smtClean="0">
                <a:solidFill>
                  <a:schemeClr val="tx1"/>
                </a:solidFill>
                <a:latin typeface="Calluna" panose="00000500000000000000" pitchFamily="50" charset="0"/>
              </a:rPr>
              <a:t> occupe une position (dominant, dominé, jeune, installé, etc.) et où </a:t>
            </a:r>
            <a:r>
              <a:rPr lang="fr-FR" sz="2100" b="1" dirty="0" smtClean="0">
                <a:solidFill>
                  <a:srgbClr val="FF0000"/>
                </a:solidFill>
                <a:latin typeface="Calluna" panose="00000500000000000000" pitchFamily="50" charset="0"/>
              </a:rPr>
              <a:t>l’objet</a:t>
            </a:r>
            <a:r>
              <a:rPr lang="fr-FR" sz="2100" b="1" dirty="0" smtClean="0">
                <a:solidFill>
                  <a:schemeClr val="tx1"/>
                </a:solidFill>
                <a:latin typeface="Calluna" panose="00000500000000000000" pitchFamily="50" charset="0"/>
              </a:rPr>
              <a:t> en question occupe lui aussi </a:t>
            </a:r>
            <a:r>
              <a:rPr lang="fr-FR" sz="2100" b="1" dirty="0">
                <a:solidFill>
                  <a:schemeClr val="tx1"/>
                </a:solidFill>
                <a:latin typeface="Calluna" panose="00000500000000000000" pitchFamily="50" charset="0"/>
              </a:rPr>
              <a:t>une position </a:t>
            </a:r>
            <a:r>
              <a:rPr lang="fr-FR" sz="2100" dirty="0" smtClean="0">
                <a:solidFill>
                  <a:schemeClr val="tx1"/>
                </a:solidFill>
                <a:latin typeface="Calluna" panose="00000500000000000000" pitchFamily="50" charset="0"/>
              </a:rPr>
              <a:t>(hiérarchie symbolique, accumulation </a:t>
            </a:r>
            <a:r>
              <a:rPr lang="fr-FR" sz="2100" dirty="0">
                <a:solidFill>
                  <a:schemeClr val="tx1"/>
                </a:solidFill>
                <a:latin typeface="Calluna" panose="00000500000000000000" pitchFamily="50" charset="0"/>
              </a:rPr>
              <a:t>des </a:t>
            </a:r>
            <a:r>
              <a:rPr lang="fr-FR" sz="2100" dirty="0" smtClean="0">
                <a:solidFill>
                  <a:schemeClr val="tx1"/>
                </a:solidFill>
                <a:latin typeface="Calluna" panose="00000500000000000000" pitchFamily="50" charset="0"/>
              </a:rPr>
              <a:t>savoirs, renouvellement des méthodes) </a:t>
            </a:r>
            <a:endParaRPr lang="fr-FR" sz="2100" dirty="0" smtClean="0">
              <a:solidFill>
                <a:schemeClr val="tx1"/>
              </a:solidFill>
              <a:latin typeface="Calluna" panose="00000500000000000000" pitchFamily="50" charset="0"/>
            </a:endParaRPr>
          </a:p>
          <a:p>
            <a:pPr marL="0" indent="0">
              <a:buNone/>
            </a:pPr>
            <a:r>
              <a:rPr lang="fr-FR" sz="2100" b="1" dirty="0">
                <a:solidFill>
                  <a:schemeClr val="tx1"/>
                </a:solidFill>
                <a:latin typeface="Calluna" panose="00000500000000000000" pitchFamily="50" charset="0"/>
              </a:rPr>
              <a:t>	</a:t>
            </a:r>
            <a:r>
              <a:rPr lang="fr-FR" sz="2100" b="1" dirty="0" smtClean="0">
                <a:solidFill>
                  <a:schemeClr val="tx1"/>
                </a:solidFill>
                <a:latin typeface="Calluna" panose="00000500000000000000" pitchFamily="50" charset="0"/>
              </a:rPr>
              <a:t>	</a:t>
            </a:r>
            <a:r>
              <a:rPr lang="fr-FR" sz="2100" b="1" dirty="0" smtClean="0">
                <a:solidFill>
                  <a:schemeClr val="tx1"/>
                </a:solidFill>
                <a:latin typeface="Calluna" panose="00000500000000000000" pitchFamily="50" charset="0"/>
              </a:rPr>
              <a:t>= </a:t>
            </a:r>
            <a:r>
              <a:rPr lang="fr-FR" sz="2100" b="1" dirty="0" smtClean="0">
                <a:solidFill>
                  <a:srgbClr val="FF0000"/>
                </a:solidFill>
                <a:latin typeface="Calluna" panose="00000500000000000000" pitchFamily="50" charset="0"/>
              </a:rPr>
              <a:t>scientifique </a:t>
            </a:r>
            <a:r>
              <a:rPr lang="fr-FR" sz="2100" b="1" dirty="0" smtClean="0">
                <a:solidFill>
                  <a:srgbClr val="FF0000"/>
                </a:solidFill>
                <a:latin typeface="Calluna" panose="00000500000000000000" pitchFamily="50" charset="0"/>
              </a:rPr>
              <a:t>+</a:t>
            </a:r>
            <a:endParaRPr lang="fr-FR" sz="2100" b="1" dirty="0" smtClean="0">
              <a:solidFill>
                <a:schemeClr val="tx1"/>
              </a:solidFill>
              <a:latin typeface="Calluna" panose="00000500000000000000" pitchFamily="50" charset="0"/>
            </a:endParaRPr>
          </a:p>
          <a:p>
            <a:pPr marL="0" indent="0">
              <a:buNone/>
            </a:pPr>
            <a:endParaRPr lang="fr-FR" sz="1200" b="1" dirty="0" smtClean="0">
              <a:solidFill>
                <a:schemeClr val="tx1"/>
              </a:solidFill>
              <a:latin typeface="Calluna" panose="00000500000000000000" pitchFamily="50" charset="0"/>
            </a:endParaRPr>
          </a:p>
          <a:p>
            <a:pPr marL="0" indent="0">
              <a:buNone/>
            </a:pPr>
            <a:r>
              <a:rPr lang="fr-FR" sz="2100" b="1" dirty="0" smtClean="0">
                <a:solidFill>
                  <a:srgbClr val="FF0000"/>
                </a:solidFill>
                <a:latin typeface="Calluna" panose="00000500000000000000" pitchFamily="50" charset="0"/>
              </a:rPr>
              <a:t>—&gt; Les luttes internes au champ scientifique</a:t>
            </a:r>
            <a:r>
              <a:rPr lang="fr-FR" sz="2100" b="1" dirty="0" smtClean="0">
                <a:solidFill>
                  <a:schemeClr val="tx1"/>
                </a:solidFill>
                <a:latin typeface="Calluna" panose="00000500000000000000" pitchFamily="50" charset="0"/>
              </a:rPr>
              <a:t> = certains savoirs sont plus « rentables » que d’autres pour faire carrière </a:t>
            </a:r>
            <a:endParaRPr lang="fr-FR" sz="2100" b="1" dirty="0" smtClean="0">
              <a:solidFill>
                <a:schemeClr val="tx1"/>
              </a:solidFill>
              <a:latin typeface="Calluna" panose="00000500000000000000" pitchFamily="50" charset="0"/>
            </a:endParaRPr>
          </a:p>
          <a:p>
            <a:pPr marL="0" indent="0">
              <a:buNone/>
            </a:pPr>
            <a:r>
              <a:rPr lang="fr-FR" sz="2100" b="1" dirty="0" smtClean="0">
                <a:solidFill>
                  <a:schemeClr val="tx1"/>
                </a:solidFill>
                <a:latin typeface="Calluna" panose="00000500000000000000" pitchFamily="50" charset="0"/>
              </a:rPr>
              <a:t>		= scientifique</a:t>
            </a:r>
            <a:r>
              <a:rPr lang="fr-FR" sz="2100" b="1" dirty="0" smtClean="0">
                <a:solidFill>
                  <a:schemeClr val="tx1"/>
                </a:solidFill>
                <a:latin typeface="Calluna" panose="00000500000000000000" pitchFamily="50" charset="0"/>
              </a:rPr>
              <a:t> </a:t>
            </a:r>
            <a:r>
              <a:rPr lang="fr-FR" sz="2100" b="1" dirty="0" smtClean="0">
                <a:solidFill>
                  <a:srgbClr val="FF0000"/>
                </a:solidFill>
                <a:latin typeface="Calluna" panose="00000500000000000000" pitchFamily="50" charset="0"/>
              </a:rPr>
              <a:t>+ social et symbolique</a:t>
            </a:r>
          </a:p>
          <a:p>
            <a:pPr marL="0" indent="0">
              <a:buNone/>
            </a:pPr>
            <a:endParaRPr lang="fr-FR" sz="1200" b="1" dirty="0" smtClean="0">
              <a:solidFill>
                <a:schemeClr val="tx1"/>
              </a:solidFill>
              <a:latin typeface="Calluna" panose="00000500000000000000" pitchFamily="50" charset="0"/>
            </a:endParaRPr>
          </a:p>
          <a:p>
            <a:pPr marL="0" indent="0">
              <a:buNone/>
            </a:pPr>
            <a:r>
              <a:rPr lang="fr-FR" sz="2100" b="1" dirty="0" smtClean="0">
                <a:solidFill>
                  <a:srgbClr val="FF0000"/>
                </a:solidFill>
                <a:latin typeface="Calluna" panose="00000500000000000000" pitchFamily="50" charset="0"/>
              </a:rPr>
              <a:t>—&gt; Les attentes sociales </a:t>
            </a:r>
            <a:r>
              <a:rPr lang="fr-FR" sz="2100" b="1" dirty="0" smtClean="0">
                <a:solidFill>
                  <a:schemeClr val="tx1"/>
                </a:solidFill>
                <a:latin typeface="Calluna" panose="00000500000000000000" pitchFamily="50" charset="0"/>
              </a:rPr>
              <a:t>du public, des pouvoirs publics ou des entrepreneurs privés en matière de savoirs scientifiques : </a:t>
            </a:r>
            <a:endParaRPr lang="fr-FR" sz="2100" b="1" dirty="0" smtClean="0">
              <a:solidFill>
                <a:schemeClr val="tx1"/>
              </a:solidFill>
              <a:latin typeface="Calluna" panose="00000500000000000000" pitchFamily="50" charset="0"/>
            </a:endParaRPr>
          </a:p>
          <a:p>
            <a:pPr marL="0" indent="0">
              <a:buNone/>
            </a:pPr>
            <a:r>
              <a:rPr lang="fr-FR" sz="2100" b="1" dirty="0" smtClean="0">
                <a:solidFill>
                  <a:schemeClr val="tx1"/>
                </a:solidFill>
                <a:latin typeface="Calluna" panose="00000500000000000000" pitchFamily="50" charset="0"/>
              </a:rPr>
              <a:t>		= </a:t>
            </a:r>
            <a:r>
              <a:rPr lang="fr-FR" sz="2100" b="1" dirty="0">
                <a:solidFill>
                  <a:schemeClr val="tx1"/>
                </a:solidFill>
                <a:latin typeface="Calluna" panose="00000500000000000000" pitchFamily="50" charset="0"/>
              </a:rPr>
              <a:t>scientifique + social et symbolique</a:t>
            </a:r>
            <a:r>
              <a:rPr lang="fr-FR" sz="2100" b="1" dirty="0">
                <a:solidFill>
                  <a:srgbClr val="FF0000"/>
                </a:solidFill>
                <a:latin typeface="Calluna" panose="00000500000000000000" pitchFamily="50" charset="0"/>
              </a:rPr>
              <a:t> </a:t>
            </a:r>
            <a:r>
              <a:rPr lang="fr-FR" sz="2100" b="1" dirty="0" smtClean="0">
                <a:solidFill>
                  <a:srgbClr val="FF0000"/>
                </a:solidFill>
                <a:latin typeface="Calluna" panose="00000500000000000000" pitchFamily="50" charset="0"/>
              </a:rPr>
              <a:t>+ politique </a:t>
            </a:r>
            <a:r>
              <a:rPr lang="fr-FR" sz="2100" b="1" dirty="0" smtClean="0">
                <a:solidFill>
                  <a:srgbClr val="FF0000"/>
                </a:solidFill>
                <a:latin typeface="Calluna" panose="00000500000000000000" pitchFamily="50" charset="0"/>
              </a:rPr>
              <a:t>+</a:t>
            </a:r>
            <a:endParaRPr lang="fr-FR" sz="2100" b="1" dirty="0">
              <a:solidFill>
                <a:srgbClr val="FF0000"/>
              </a:solidFill>
              <a:latin typeface="Calluna" panose="00000500000000000000" pitchFamily="50" charset="0"/>
            </a:endParaRPr>
          </a:p>
          <a:p>
            <a:pPr marL="0" indent="0">
              <a:buNone/>
            </a:pPr>
            <a:endParaRPr lang="fr-FR" sz="2100" b="1" dirty="0" smtClean="0">
              <a:solidFill>
                <a:schemeClr val="tx1"/>
              </a:solidFill>
              <a:latin typeface="Calluna" panose="00000500000000000000" pitchFamily="50" charset="0"/>
            </a:endParaRPr>
          </a:p>
          <a:p>
            <a:pPr marL="0" indent="0">
              <a:buNone/>
            </a:pPr>
            <a:endParaRPr lang="fr-FR" sz="2100" b="1" dirty="0" smtClean="0"/>
          </a:p>
        </p:txBody>
      </p:sp>
    </p:spTree>
    <p:extLst>
      <p:ext uri="{BB962C8B-B14F-4D97-AF65-F5344CB8AC3E}">
        <p14:creationId xmlns:p14="http://schemas.microsoft.com/office/powerpoint/2010/main" val="39042650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3183" y="291548"/>
            <a:ext cx="10469217" cy="6305195"/>
          </a:xfrm>
        </p:spPr>
        <p:txBody>
          <a:bodyPr>
            <a:normAutofit/>
          </a:bodyPr>
          <a:lstStyle/>
          <a:p>
            <a:pPr marL="0" indent="0">
              <a:buNone/>
            </a:pPr>
            <a:r>
              <a:rPr lang="fr-FR" sz="2400" b="1" dirty="0" smtClean="0">
                <a:solidFill>
                  <a:srgbClr val="FF0000"/>
                </a:solidFill>
                <a:latin typeface="Calluna" panose="00000500000000000000" pitchFamily="50" charset="0"/>
              </a:rPr>
              <a:t>2.1. Trois obstacles à la construction des problèmes scientifiques</a:t>
            </a:r>
          </a:p>
          <a:p>
            <a:pPr marL="0" indent="0">
              <a:buNone/>
            </a:pPr>
            <a:endParaRPr lang="fr-FR" sz="2200" b="1" dirty="0" smtClean="0">
              <a:solidFill>
                <a:srgbClr val="FF0000"/>
              </a:solidFill>
              <a:latin typeface="Calluna" panose="00000500000000000000" pitchFamily="50" charset="0"/>
            </a:endParaRPr>
          </a:p>
          <a:p>
            <a:pPr marL="0" indent="0">
              <a:buNone/>
            </a:pPr>
            <a:r>
              <a:rPr lang="fr-FR" sz="2200" b="1" i="1" dirty="0" smtClean="0">
                <a:solidFill>
                  <a:srgbClr val="FF0000"/>
                </a:solidFill>
                <a:latin typeface="Calluna" panose="00000500000000000000" pitchFamily="50" charset="0"/>
              </a:rPr>
              <a:t>A.</a:t>
            </a:r>
            <a:r>
              <a:rPr lang="fr-FR" sz="2200" b="1" dirty="0" smtClean="0">
                <a:solidFill>
                  <a:srgbClr val="FF0000"/>
                </a:solidFill>
                <a:latin typeface="Calluna" panose="00000500000000000000" pitchFamily="50" charset="0"/>
              </a:rPr>
              <a:t>—&gt; </a:t>
            </a:r>
            <a:r>
              <a:rPr lang="fr-FR" sz="2200" b="1" i="1" dirty="0" smtClean="0">
                <a:solidFill>
                  <a:srgbClr val="FF0000"/>
                </a:solidFill>
                <a:latin typeface="Calluna" panose="00000500000000000000" pitchFamily="50" charset="0"/>
              </a:rPr>
              <a:t>Le savant occupe une position particulière</a:t>
            </a:r>
          </a:p>
          <a:p>
            <a:pPr marL="0" indent="0">
              <a:buNone/>
            </a:pPr>
            <a:r>
              <a:rPr lang="fr-FR" sz="2200" b="1" dirty="0" smtClean="0">
                <a:solidFill>
                  <a:schemeClr val="tx1"/>
                </a:solidFill>
                <a:latin typeface="Calluna" panose="00000500000000000000" pitchFamily="50" charset="0"/>
              </a:rPr>
              <a:t> </a:t>
            </a:r>
          </a:p>
          <a:p>
            <a:pPr marL="0" indent="0">
              <a:buNone/>
            </a:pPr>
            <a:r>
              <a:rPr lang="fr-FR" dirty="0" smtClean="0">
                <a:solidFill>
                  <a:schemeClr val="tx1"/>
                </a:solidFill>
                <a:latin typeface="Calluna" panose="00000500000000000000" pitchFamily="50" charset="0"/>
              </a:rPr>
              <a:t>Position </a:t>
            </a:r>
            <a:r>
              <a:rPr lang="fr-FR" dirty="0">
                <a:solidFill>
                  <a:schemeClr val="tx1"/>
                </a:solidFill>
                <a:latin typeface="Calluna" panose="00000500000000000000" pitchFamily="50" charset="0"/>
              </a:rPr>
              <a:t>que le chercheur occupe vis-à-vis de son sujet. </a:t>
            </a:r>
            <a:r>
              <a:rPr lang="fr-FR" dirty="0" smtClean="0">
                <a:solidFill>
                  <a:schemeClr val="tx1"/>
                </a:solidFill>
                <a:latin typeface="Calluna" panose="00000500000000000000" pitchFamily="50" charset="0"/>
              </a:rPr>
              <a:t>Condition </a:t>
            </a:r>
            <a:r>
              <a:rPr lang="fr-FR" dirty="0">
                <a:solidFill>
                  <a:schemeClr val="tx1"/>
                </a:solidFill>
                <a:latin typeface="Calluna" panose="00000500000000000000" pitchFamily="50" charset="0"/>
              </a:rPr>
              <a:t>scientifique </a:t>
            </a:r>
            <a:r>
              <a:rPr lang="fr-FR" dirty="0" smtClean="0">
                <a:solidFill>
                  <a:schemeClr val="tx1"/>
                </a:solidFill>
                <a:latin typeface="Calluna" panose="00000500000000000000" pitchFamily="50" charset="0"/>
              </a:rPr>
              <a:t>= s’exerce </a:t>
            </a:r>
            <a:r>
              <a:rPr lang="fr-FR" dirty="0">
                <a:solidFill>
                  <a:schemeClr val="tx1"/>
                </a:solidFill>
                <a:latin typeface="Calluna" panose="00000500000000000000" pitchFamily="50" charset="0"/>
              </a:rPr>
              <a:t>en plaçant le savant </a:t>
            </a:r>
            <a:r>
              <a:rPr lang="fr-FR" b="1" dirty="0">
                <a:solidFill>
                  <a:schemeClr val="tx1"/>
                </a:solidFill>
                <a:latin typeface="Calluna" panose="00000500000000000000" pitchFamily="50" charset="0"/>
              </a:rPr>
              <a:t>en-dehors </a:t>
            </a:r>
            <a:r>
              <a:rPr lang="fr-FR" dirty="0">
                <a:solidFill>
                  <a:schemeClr val="tx1"/>
                </a:solidFill>
                <a:latin typeface="Calluna" panose="00000500000000000000" pitchFamily="50" charset="0"/>
              </a:rPr>
              <a:t>du monde. </a:t>
            </a:r>
            <a:r>
              <a:rPr lang="fr-FR" dirty="0" smtClean="0">
                <a:solidFill>
                  <a:schemeClr val="tx1"/>
                </a:solidFill>
                <a:latin typeface="Calluna" panose="00000500000000000000" pitchFamily="50" charset="0"/>
              </a:rPr>
              <a:t>Il </a:t>
            </a:r>
            <a:r>
              <a:rPr lang="fr-FR" dirty="0">
                <a:solidFill>
                  <a:schemeClr val="tx1"/>
                </a:solidFill>
                <a:latin typeface="Calluna" panose="00000500000000000000" pitchFamily="50" charset="0"/>
              </a:rPr>
              <a:t>est payé pour chercher ; son temps est libéré des contingences </a:t>
            </a:r>
            <a:r>
              <a:rPr lang="fr-FR" dirty="0" smtClean="0">
                <a:solidFill>
                  <a:schemeClr val="tx1"/>
                </a:solidFill>
                <a:latin typeface="Calluna" panose="00000500000000000000" pitchFamily="50" charset="0"/>
              </a:rPr>
              <a:t>et des contraintes du </a:t>
            </a:r>
            <a:r>
              <a:rPr lang="fr-FR" dirty="0">
                <a:solidFill>
                  <a:schemeClr val="tx1"/>
                </a:solidFill>
                <a:latin typeface="Calluna" panose="00000500000000000000" pitchFamily="50" charset="0"/>
              </a:rPr>
              <a:t>monde ; il travaille « à l’écart », dans un univers détaché des </a:t>
            </a:r>
            <a:r>
              <a:rPr lang="fr-FR" dirty="0" smtClean="0">
                <a:solidFill>
                  <a:schemeClr val="tx1"/>
                </a:solidFill>
                <a:latin typeface="Calluna" panose="00000500000000000000" pitchFamily="50" charset="0"/>
              </a:rPr>
              <a:t>urgences </a:t>
            </a:r>
            <a:r>
              <a:rPr lang="fr-FR" dirty="0">
                <a:solidFill>
                  <a:schemeClr val="tx1"/>
                </a:solidFill>
                <a:latin typeface="Calluna" panose="00000500000000000000" pitchFamily="50" charset="0"/>
              </a:rPr>
              <a:t>et des pressions diverses de la </a:t>
            </a:r>
            <a:r>
              <a:rPr lang="fr-FR" dirty="0" smtClean="0">
                <a:solidFill>
                  <a:schemeClr val="tx1"/>
                </a:solidFill>
                <a:latin typeface="Calluna" panose="00000500000000000000" pitchFamily="50" charset="0"/>
              </a:rPr>
              <a:t>société </a:t>
            </a:r>
            <a:r>
              <a:rPr lang="fr-FR" dirty="0" smtClean="0">
                <a:solidFill>
                  <a:schemeClr val="tx1"/>
                </a:solidFill>
                <a:latin typeface="Calluna" panose="00000500000000000000" pitchFamily="50" charset="0"/>
              </a:rPr>
              <a:t>(= </a:t>
            </a:r>
            <a:r>
              <a:rPr lang="fr-FR" b="1" i="1" dirty="0" err="1" smtClean="0">
                <a:solidFill>
                  <a:schemeClr val="tx1"/>
                </a:solidFill>
                <a:latin typeface="Calluna" panose="00000500000000000000" pitchFamily="50" charset="0"/>
              </a:rPr>
              <a:t>skholè</a:t>
            </a:r>
            <a:r>
              <a:rPr lang="fr-FR" b="1" i="1" dirty="0" smtClean="0">
                <a:solidFill>
                  <a:schemeClr val="tx1"/>
                </a:solidFill>
                <a:latin typeface="Calluna" panose="00000500000000000000" pitchFamily="50" charset="0"/>
              </a:rPr>
              <a:t>)</a:t>
            </a:r>
            <a:r>
              <a:rPr lang="fr-FR" dirty="0" smtClean="0">
                <a:solidFill>
                  <a:schemeClr val="tx1"/>
                </a:solidFill>
                <a:latin typeface="Calluna" panose="00000500000000000000" pitchFamily="50" charset="0"/>
              </a:rPr>
              <a:t>.</a:t>
            </a:r>
          </a:p>
          <a:p>
            <a:pPr marL="0" indent="0">
              <a:buNone/>
            </a:pPr>
            <a:endParaRPr lang="fr-FR" dirty="0" smtClean="0">
              <a:solidFill>
                <a:schemeClr val="tx1"/>
              </a:solidFill>
              <a:latin typeface="Calluna" panose="00000500000000000000" pitchFamily="50" charset="0"/>
            </a:endParaRPr>
          </a:p>
          <a:p>
            <a:pPr marL="0" indent="0">
              <a:buNone/>
            </a:pPr>
            <a:r>
              <a:rPr lang="fr-FR" dirty="0" smtClean="0">
                <a:solidFill>
                  <a:schemeClr val="tx1"/>
                </a:solidFill>
                <a:latin typeface="Calluna" panose="00000500000000000000" pitchFamily="50" charset="0"/>
              </a:rPr>
              <a:t>Or cette </a:t>
            </a:r>
            <a:r>
              <a:rPr lang="fr-FR" dirty="0">
                <a:solidFill>
                  <a:schemeClr val="tx1"/>
                </a:solidFill>
                <a:latin typeface="Calluna" panose="00000500000000000000" pitchFamily="50" charset="0"/>
              </a:rPr>
              <a:t>position n’est </a:t>
            </a:r>
            <a:r>
              <a:rPr lang="fr-FR" b="1" u="sng" dirty="0">
                <a:solidFill>
                  <a:schemeClr val="tx1"/>
                </a:solidFill>
                <a:latin typeface="Calluna" panose="00000500000000000000" pitchFamily="50" charset="0"/>
              </a:rPr>
              <a:t>pas neutre</a:t>
            </a:r>
            <a:r>
              <a:rPr lang="fr-FR" dirty="0">
                <a:solidFill>
                  <a:schemeClr val="tx1"/>
                </a:solidFill>
                <a:latin typeface="Calluna" panose="00000500000000000000" pitchFamily="50" charset="0"/>
              </a:rPr>
              <a:t>. En sciences sociales, en </a:t>
            </a:r>
            <a:r>
              <a:rPr lang="fr-FR" dirty="0" smtClean="0">
                <a:solidFill>
                  <a:schemeClr val="tx1"/>
                </a:solidFill>
                <a:latin typeface="Calluna" panose="00000500000000000000" pitchFamily="50" charset="0"/>
              </a:rPr>
              <a:t>particulier : le savant est </a:t>
            </a:r>
            <a:r>
              <a:rPr lang="fr-FR" b="1" dirty="0" smtClean="0">
                <a:solidFill>
                  <a:schemeClr val="tx1"/>
                </a:solidFill>
                <a:latin typeface="Calluna" panose="00000500000000000000" pitchFamily="50" charset="0"/>
              </a:rPr>
              <a:t>porté </a:t>
            </a:r>
            <a:r>
              <a:rPr lang="fr-FR" b="1" dirty="0">
                <a:solidFill>
                  <a:schemeClr val="tx1"/>
                </a:solidFill>
                <a:latin typeface="Calluna" panose="00000500000000000000" pitchFamily="50" charset="0"/>
              </a:rPr>
              <a:t>à transposer ses questions de savant dans le monde qu’il étudie</a:t>
            </a:r>
            <a:r>
              <a:rPr lang="fr-FR" dirty="0">
                <a:solidFill>
                  <a:schemeClr val="tx1"/>
                </a:solidFill>
                <a:latin typeface="Calluna" panose="00000500000000000000" pitchFamily="50" charset="0"/>
              </a:rPr>
              <a:t>, à faire </a:t>
            </a:r>
            <a:r>
              <a:rPr lang="fr-FR" b="1" dirty="0">
                <a:solidFill>
                  <a:schemeClr val="tx1"/>
                </a:solidFill>
                <a:latin typeface="Calluna" panose="00000500000000000000" pitchFamily="50" charset="0"/>
              </a:rPr>
              <a:t>comme si les individus qu’il étudie</a:t>
            </a:r>
            <a:r>
              <a:rPr lang="fr-FR" dirty="0">
                <a:solidFill>
                  <a:schemeClr val="tx1"/>
                </a:solidFill>
                <a:latin typeface="Calluna" panose="00000500000000000000" pitchFamily="50" charset="0"/>
              </a:rPr>
              <a:t> (ou les phénomènes qu’il étudie à travers eux) </a:t>
            </a:r>
            <a:r>
              <a:rPr lang="fr-FR" b="1" dirty="0">
                <a:solidFill>
                  <a:schemeClr val="tx1"/>
                </a:solidFill>
                <a:latin typeface="Calluna" panose="00000500000000000000" pitchFamily="50" charset="0"/>
              </a:rPr>
              <a:t>vivaient eux aussi en état </a:t>
            </a:r>
            <a:r>
              <a:rPr lang="fr-FR" b="1" dirty="0" smtClean="0">
                <a:solidFill>
                  <a:schemeClr val="tx1"/>
                </a:solidFill>
                <a:latin typeface="Calluna" panose="00000500000000000000" pitchFamily="50" charset="0"/>
              </a:rPr>
              <a:t>de</a:t>
            </a:r>
            <a:r>
              <a:rPr lang="fr-FR" b="1" i="1" dirty="0">
                <a:solidFill>
                  <a:schemeClr val="tx1"/>
                </a:solidFill>
                <a:latin typeface="Calluna" panose="00000500000000000000" pitchFamily="50" charset="0"/>
              </a:rPr>
              <a:t> </a:t>
            </a:r>
            <a:r>
              <a:rPr lang="fr-FR" b="1" i="1" dirty="0" err="1" smtClean="0">
                <a:solidFill>
                  <a:schemeClr val="tx1"/>
                </a:solidFill>
                <a:latin typeface="Calluna" panose="00000500000000000000" pitchFamily="50" charset="0"/>
              </a:rPr>
              <a:t>skholè</a:t>
            </a:r>
            <a:r>
              <a:rPr lang="fr-FR" dirty="0">
                <a:solidFill>
                  <a:schemeClr val="tx1"/>
                </a:solidFill>
                <a:latin typeface="Calluna" panose="00000500000000000000" pitchFamily="50" charset="0"/>
              </a:rPr>
              <a:t> </a:t>
            </a:r>
            <a:r>
              <a:rPr lang="fr-FR" dirty="0" smtClean="0">
                <a:solidFill>
                  <a:schemeClr val="tx1"/>
                </a:solidFill>
                <a:latin typeface="Calluna" panose="00000500000000000000" pitchFamily="50" charset="0"/>
              </a:rPr>
              <a:t>;</a:t>
            </a:r>
            <a:r>
              <a:rPr lang="fr-FR" dirty="0" smtClean="0">
                <a:solidFill>
                  <a:schemeClr val="tx1"/>
                </a:solidFill>
                <a:latin typeface="Calluna" panose="00000500000000000000" pitchFamily="50" charset="0"/>
              </a:rPr>
              <a:t> </a:t>
            </a:r>
            <a:r>
              <a:rPr lang="fr-FR" dirty="0">
                <a:solidFill>
                  <a:schemeClr val="tx1"/>
                </a:solidFill>
                <a:latin typeface="Calluna" panose="00000500000000000000" pitchFamily="50" charset="0"/>
              </a:rPr>
              <a:t>comme si, eux aussi, se posaient, pour vivre, les questions scientifiques qu’il se pose</a:t>
            </a:r>
            <a:r>
              <a:rPr lang="fr-FR" dirty="0" smtClean="0">
                <a:solidFill>
                  <a:schemeClr val="tx1"/>
                </a:solidFill>
                <a:latin typeface="Calluna" panose="00000500000000000000" pitchFamily="50" charset="0"/>
              </a:rPr>
              <a:t>. Or ce n’est pas le cas. </a:t>
            </a:r>
          </a:p>
          <a:p>
            <a:pPr marL="0" indent="0">
              <a:buNone/>
            </a:pPr>
            <a:endParaRPr lang="fr-FR" b="1" dirty="0" smtClean="0">
              <a:solidFill>
                <a:schemeClr val="tx1"/>
              </a:solidFill>
              <a:latin typeface="Calluna" panose="00000500000000000000" pitchFamily="50" charset="0"/>
            </a:endParaRPr>
          </a:p>
        </p:txBody>
      </p:sp>
    </p:spTree>
    <p:extLst>
      <p:ext uri="{BB962C8B-B14F-4D97-AF65-F5344CB8AC3E}">
        <p14:creationId xmlns:p14="http://schemas.microsoft.com/office/powerpoint/2010/main" val="1672781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548641"/>
            <a:ext cx="10178322" cy="5930536"/>
          </a:xfrm>
        </p:spPr>
        <p:txBody>
          <a:bodyPr>
            <a:normAutofit/>
          </a:bodyPr>
          <a:lstStyle/>
          <a:p>
            <a:pPr marL="0" indent="0">
              <a:buNone/>
            </a:pPr>
            <a:r>
              <a:rPr lang="fr-FR" sz="2100" b="1" i="1" u="sng" dirty="0">
                <a:solidFill>
                  <a:srgbClr val="FF0000"/>
                </a:solidFill>
                <a:latin typeface="Calluna" panose="00000500000000000000" pitchFamily="50" charset="0"/>
              </a:rPr>
              <a:t>Ex</a:t>
            </a:r>
            <a:r>
              <a:rPr lang="fr-FR" sz="2100" b="1" i="1" dirty="0" smtClean="0">
                <a:solidFill>
                  <a:srgbClr val="FF0000"/>
                </a:solidFill>
                <a:latin typeface="Calluna" panose="00000500000000000000" pitchFamily="50" charset="0"/>
              </a:rPr>
              <a:t>.</a:t>
            </a:r>
            <a:endParaRPr lang="fr-FR" sz="2100" b="1" dirty="0" smtClean="0">
              <a:solidFill>
                <a:srgbClr val="FF0000"/>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Quand </a:t>
            </a:r>
            <a:r>
              <a:rPr lang="fr-FR" sz="2100" dirty="0">
                <a:solidFill>
                  <a:schemeClr val="tx1"/>
                </a:solidFill>
                <a:latin typeface="Calluna" panose="00000500000000000000" pitchFamily="50" charset="0"/>
              </a:rPr>
              <a:t>je cherche à comprendre pourquoi un individu </a:t>
            </a:r>
            <a:r>
              <a:rPr lang="fr-FR" sz="2100" dirty="0" smtClean="0">
                <a:solidFill>
                  <a:schemeClr val="tx1"/>
                </a:solidFill>
                <a:latin typeface="Calluna" panose="00000500000000000000" pitchFamily="50" charset="0"/>
              </a:rPr>
              <a:t>choisit </a:t>
            </a:r>
            <a:r>
              <a:rPr lang="fr-FR" sz="2100" dirty="0">
                <a:solidFill>
                  <a:schemeClr val="tx1"/>
                </a:solidFill>
                <a:latin typeface="Calluna" panose="00000500000000000000" pitchFamily="50" charset="0"/>
              </a:rPr>
              <a:t>systématiquement tel produit, ou pourquoi il a tel goût en matière de </a:t>
            </a:r>
            <a:r>
              <a:rPr lang="fr-FR" sz="2100" dirty="0" smtClean="0">
                <a:solidFill>
                  <a:schemeClr val="tx1"/>
                </a:solidFill>
                <a:latin typeface="Calluna" panose="00000500000000000000" pitchFamily="50" charset="0"/>
              </a:rPr>
              <a:t>sport, </a:t>
            </a:r>
            <a:r>
              <a:rPr lang="fr-FR" sz="2100" dirty="0">
                <a:solidFill>
                  <a:schemeClr val="tx1"/>
                </a:solidFill>
                <a:latin typeface="Calluna" panose="00000500000000000000" pitchFamily="50" charset="0"/>
              </a:rPr>
              <a:t>pourquoi il a choisi une bagnole de telle couleur ou pourquoi tel citoyen vote comme il </a:t>
            </a:r>
            <a:r>
              <a:rPr lang="fr-FR" sz="2100" dirty="0" smtClean="0">
                <a:solidFill>
                  <a:schemeClr val="tx1"/>
                </a:solidFill>
                <a:latin typeface="Calluna" panose="00000500000000000000" pitchFamily="50" charset="0"/>
              </a:rPr>
              <a:t>vote = </a:t>
            </a:r>
            <a:r>
              <a:rPr lang="fr-FR" sz="2100" dirty="0">
                <a:solidFill>
                  <a:schemeClr val="tx1"/>
                </a:solidFill>
                <a:latin typeface="Calluna" panose="00000500000000000000" pitchFamily="50" charset="0"/>
              </a:rPr>
              <a:t>je suis tenté, parce qu’il s’agit de </a:t>
            </a:r>
            <a:r>
              <a:rPr lang="fr-FR" sz="2100" i="1" dirty="0">
                <a:solidFill>
                  <a:srgbClr val="FF0000"/>
                </a:solidFill>
                <a:latin typeface="Calluna" panose="00000500000000000000" pitchFamily="50" charset="0"/>
              </a:rPr>
              <a:t>donner raison d’une pratique</a:t>
            </a:r>
            <a:r>
              <a:rPr lang="fr-FR" sz="2100" dirty="0">
                <a:solidFill>
                  <a:schemeClr val="tx1"/>
                </a:solidFill>
                <a:latin typeface="Calluna" panose="00000500000000000000" pitchFamily="50" charset="0"/>
              </a:rPr>
              <a:t>, de recourir à la </a:t>
            </a:r>
            <a:r>
              <a:rPr lang="fr-FR" sz="2100" b="1" dirty="0">
                <a:solidFill>
                  <a:schemeClr val="tx1"/>
                </a:solidFill>
                <a:latin typeface="Calluna" panose="00000500000000000000" pitchFamily="50" charset="0"/>
              </a:rPr>
              <a:t>théorie de l’action rationnelle</a:t>
            </a:r>
            <a:r>
              <a:rPr lang="fr-FR" sz="2100" dirty="0">
                <a:solidFill>
                  <a:schemeClr val="tx1"/>
                </a:solidFill>
                <a:latin typeface="Calluna" panose="00000500000000000000" pitchFamily="50" charset="0"/>
              </a:rPr>
              <a:t>. </a:t>
            </a:r>
            <a:endParaRPr lang="fr-FR" sz="2100" dirty="0" smtClean="0">
              <a:solidFill>
                <a:schemeClr val="tx1"/>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	=&gt; pour expliquer </a:t>
            </a:r>
            <a:r>
              <a:rPr lang="fr-FR" sz="2100" dirty="0">
                <a:solidFill>
                  <a:schemeClr val="tx1"/>
                </a:solidFill>
                <a:latin typeface="Calluna" panose="00000500000000000000" pitchFamily="50" charset="0"/>
              </a:rPr>
              <a:t>ce qu’ils </a:t>
            </a:r>
            <a:r>
              <a:rPr lang="fr-FR" sz="2100" dirty="0" smtClean="0">
                <a:solidFill>
                  <a:schemeClr val="tx1"/>
                </a:solidFill>
                <a:latin typeface="Calluna" panose="00000500000000000000" pitchFamily="50" charset="0"/>
              </a:rPr>
              <a:t>font, </a:t>
            </a:r>
            <a:r>
              <a:rPr lang="fr-FR" sz="2100" dirty="0">
                <a:solidFill>
                  <a:schemeClr val="tx1"/>
                </a:solidFill>
                <a:latin typeface="Calluna" panose="00000500000000000000" pitchFamily="50" charset="0"/>
              </a:rPr>
              <a:t>je suis tenté de faire </a:t>
            </a:r>
            <a:r>
              <a:rPr lang="fr-FR" sz="2100" i="1" dirty="0">
                <a:solidFill>
                  <a:schemeClr val="tx1"/>
                </a:solidFill>
                <a:latin typeface="Calluna" panose="00000500000000000000" pitchFamily="50" charset="0"/>
              </a:rPr>
              <a:t>comme si</a:t>
            </a:r>
            <a:r>
              <a:rPr lang="fr-FR" sz="2100" dirty="0">
                <a:solidFill>
                  <a:schemeClr val="tx1"/>
                </a:solidFill>
                <a:latin typeface="Calluna" panose="00000500000000000000" pitchFamily="50" charset="0"/>
              </a:rPr>
              <a:t>, eux, se </a:t>
            </a:r>
            <a:r>
              <a:rPr lang="fr-FR" sz="2100" dirty="0" smtClean="0">
                <a:solidFill>
                  <a:schemeClr val="tx1"/>
                </a:solidFill>
                <a:latin typeface="Calluna" panose="00000500000000000000" pitchFamily="50" charset="0"/>
              </a:rPr>
              <a:t>	donnaient </a:t>
            </a:r>
            <a:r>
              <a:rPr lang="fr-FR" sz="2100" dirty="0">
                <a:solidFill>
                  <a:schemeClr val="tx1"/>
                </a:solidFill>
                <a:latin typeface="Calluna" panose="00000500000000000000" pitchFamily="50" charset="0"/>
              </a:rPr>
              <a:t>une raison d’agir ainsi</a:t>
            </a:r>
            <a:r>
              <a:rPr lang="fr-FR" sz="2100" dirty="0" smtClean="0">
                <a:solidFill>
                  <a:schemeClr val="tx1"/>
                </a:solidFill>
                <a:latin typeface="Calluna" panose="00000500000000000000" pitchFamily="50" charset="0"/>
              </a:rPr>
              <a:t>.</a:t>
            </a:r>
          </a:p>
          <a:p>
            <a:pPr marL="0" indent="0">
              <a:buNone/>
            </a:pPr>
            <a:endParaRPr lang="fr-FR" sz="2100" dirty="0" smtClean="0">
              <a:solidFill>
                <a:schemeClr val="tx1"/>
              </a:solidFill>
              <a:latin typeface="Calluna" panose="00000500000000000000" pitchFamily="50" charset="0"/>
            </a:endParaRPr>
          </a:p>
          <a:p>
            <a:pPr marL="0" indent="0">
              <a:buNone/>
            </a:pPr>
            <a:r>
              <a:rPr lang="fr-FR" sz="2100" dirty="0" smtClean="0">
                <a:solidFill>
                  <a:schemeClr val="tx1"/>
                </a:solidFill>
                <a:latin typeface="Calluna" panose="00000500000000000000" pitchFamily="50" charset="0"/>
              </a:rPr>
              <a:t>Or </a:t>
            </a:r>
            <a:r>
              <a:rPr lang="fr-FR" sz="2100" dirty="0">
                <a:solidFill>
                  <a:schemeClr val="tx1"/>
                </a:solidFill>
                <a:latin typeface="Calluna" panose="00000500000000000000" pitchFamily="50" charset="0"/>
              </a:rPr>
              <a:t>ils peuvent n’avoir aucune raison de le faire comme ils le font, mais le faire parce que c’est </a:t>
            </a:r>
            <a:r>
              <a:rPr lang="fr-FR" sz="2100" i="1" dirty="0">
                <a:solidFill>
                  <a:schemeClr val="tx1"/>
                </a:solidFill>
                <a:latin typeface="Calluna" panose="00000500000000000000" pitchFamily="50" charset="0"/>
              </a:rPr>
              <a:t>ce qui se </a:t>
            </a:r>
            <a:r>
              <a:rPr lang="fr-FR" sz="2100" i="1" dirty="0" smtClean="0">
                <a:solidFill>
                  <a:schemeClr val="tx1"/>
                </a:solidFill>
                <a:latin typeface="Calluna" panose="00000500000000000000" pitchFamily="50" charset="0"/>
              </a:rPr>
              <a:t>fait</a:t>
            </a:r>
            <a:r>
              <a:rPr lang="fr-FR" sz="2100" dirty="0" smtClean="0">
                <a:solidFill>
                  <a:schemeClr val="tx1"/>
                </a:solidFill>
                <a:latin typeface="Calluna" panose="00000500000000000000" pitchFamily="50" charset="0"/>
              </a:rPr>
              <a:t> ; ou parce que c’est ce qu’ils ont l’habitude de faire.</a:t>
            </a:r>
          </a:p>
          <a:p>
            <a:pPr marL="0" indent="0">
              <a:buNone/>
            </a:pPr>
            <a:endParaRPr lang="fr-FR" sz="2100" dirty="0" smtClean="0">
              <a:solidFill>
                <a:schemeClr val="tx1"/>
              </a:solidFill>
              <a:latin typeface="Calluna" panose="00000500000000000000" pitchFamily="50" charset="0"/>
            </a:endParaRPr>
          </a:p>
        </p:txBody>
      </p:sp>
    </p:spTree>
    <p:extLst>
      <p:ext uri="{BB962C8B-B14F-4D97-AF65-F5344CB8AC3E}">
        <p14:creationId xmlns:p14="http://schemas.microsoft.com/office/powerpoint/2010/main" val="155238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1154" y="248194"/>
            <a:ext cx="10358846" cy="6230983"/>
          </a:xfrm>
        </p:spPr>
        <p:txBody>
          <a:bodyPr>
            <a:noAutofit/>
          </a:bodyPr>
          <a:lstStyle/>
          <a:p>
            <a:pPr marL="0" indent="0">
              <a:buNone/>
            </a:pPr>
            <a:r>
              <a:rPr lang="fr-FR" sz="2100" dirty="0" smtClean="0">
                <a:solidFill>
                  <a:schemeClr val="tx1"/>
                </a:solidFill>
                <a:latin typeface="Calluna" panose="00000500000000000000" pitchFamily="50" charset="0"/>
              </a:rPr>
              <a:t>—&gt; </a:t>
            </a:r>
            <a:r>
              <a:rPr lang="fr-FR" sz="2100" b="1" dirty="0" smtClean="0">
                <a:solidFill>
                  <a:schemeClr val="tx1"/>
                </a:solidFill>
                <a:latin typeface="Calluna" panose="00000500000000000000" pitchFamily="50" charset="0"/>
              </a:rPr>
              <a:t>Pourquoi </a:t>
            </a:r>
            <a:r>
              <a:rPr lang="fr-FR" sz="2100" b="1" dirty="0">
                <a:solidFill>
                  <a:schemeClr val="tx1"/>
                </a:solidFill>
                <a:latin typeface="Calluna" panose="00000500000000000000" pitchFamily="50" charset="0"/>
              </a:rPr>
              <a:t>vous êtes-vous habillés comme vous l’êtes, ce matin ? </a:t>
            </a:r>
          </a:p>
          <a:p>
            <a:pPr>
              <a:buFont typeface="Symbol" panose="05050102010706020507" pitchFamily="18" charset="2"/>
              <a:buChar char="Þ"/>
            </a:pPr>
            <a:endParaRPr lang="fr-FR" sz="2100" dirty="0" smtClean="0">
              <a:solidFill>
                <a:schemeClr val="tx1"/>
              </a:solidFill>
              <a:latin typeface="Calluna" panose="00000500000000000000" pitchFamily="50" charset="0"/>
            </a:endParaRPr>
          </a:p>
          <a:p>
            <a:pPr>
              <a:buFont typeface="Symbol" panose="05050102010706020507" pitchFamily="18" charset="2"/>
              <a:buChar char="Þ"/>
            </a:pPr>
            <a:r>
              <a:rPr lang="fr-FR" sz="2100" dirty="0" smtClean="0">
                <a:solidFill>
                  <a:schemeClr val="tx1"/>
                </a:solidFill>
                <a:latin typeface="Calluna" panose="00000500000000000000" pitchFamily="50" charset="0"/>
              </a:rPr>
              <a:t> Bien </a:t>
            </a:r>
            <a:r>
              <a:rPr lang="fr-FR" sz="2100" dirty="0">
                <a:solidFill>
                  <a:schemeClr val="tx1"/>
                </a:solidFill>
                <a:latin typeface="Calluna" panose="00000500000000000000" pitchFamily="50" charset="0"/>
              </a:rPr>
              <a:t>sûr qu’il y a une (ou des) raison(s), et c’est le travail du savant en sciences sociales (s’il en fait son « objet ») que de les faire apparaître. </a:t>
            </a:r>
            <a:r>
              <a:rPr lang="fr-FR" sz="2100" dirty="0" smtClean="0">
                <a:solidFill>
                  <a:schemeClr val="tx1"/>
                </a:solidFill>
                <a:latin typeface="Calluna" panose="00000500000000000000" pitchFamily="50" charset="0"/>
              </a:rPr>
              <a:t>Mais </a:t>
            </a:r>
            <a:r>
              <a:rPr lang="fr-FR" sz="2100" dirty="0">
                <a:solidFill>
                  <a:schemeClr val="tx1"/>
                </a:solidFill>
                <a:latin typeface="Calluna" panose="00000500000000000000" pitchFamily="50" charset="0"/>
              </a:rPr>
              <a:t>il se trompe s’il fait comme si les acteurs avaient cette raison à l’esprit quand ils font ce qu’ils font. </a:t>
            </a:r>
          </a:p>
          <a:p>
            <a:pPr marL="0" indent="0">
              <a:lnSpc>
                <a:spcPct val="100000"/>
              </a:lnSpc>
              <a:buNone/>
            </a:pPr>
            <a:r>
              <a:rPr lang="fr-FR" sz="2100" dirty="0" smtClean="0">
                <a:solidFill>
                  <a:schemeClr val="tx1"/>
                </a:solidFill>
                <a:latin typeface="Calluna" panose="00000500000000000000" pitchFamily="50" charset="0"/>
              </a:rPr>
              <a:t> </a:t>
            </a:r>
            <a:endParaRPr lang="fr-FR" sz="800" dirty="0" smtClean="0">
              <a:solidFill>
                <a:schemeClr val="tx1"/>
              </a:solidFill>
              <a:latin typeface="Calluna" panose="00000500000000000000" pitchFamily="50" charset="0"/>
            </a:endParaRPr>
          </a:p>
          <a:p>
            <a:pPr>
              <a:buFont typeface="Symbol" panose="05050102010706020507" pitchFamily="18" charset="2"/>
              <a:buChar char="Þ"/>
            </a:pPr>
            <a:r>
              <a:rPr lang="fr-FR" sz="2100" dirty="0" smtClean="0">
                <a:solidFill>
                  <a:schemeClr val="tx1"/>
                </a:solidFill>
                <a:latin typeface="Calluna" panose="00000500000000000000" pitchFamily="50" charset="0"/>
              </a:rPr>
              <a:t> Alors </a:t>
            </a:r>
            <a:r>
              <a:rPr lang="fr-FR" sz="2100" b="1" dirty="0">
                <a:solidFill>
                  <a:schemeClr val="tx1"/>
                </a:solidFill>
                <a:latin typeface="Calluna" panose="00000500000000000000" pitchFamily="50" charset="0"/>
              </a:rPr>
              <a:t>ça se </a:t>
            </a:r>
            <a:r>
              <a:rPr lang="fr-FR" sz="2100" b="1" dirty="0" smtClean="0">
                <a:solidFill>
                  <a:schemeClr val="tx1"/>
                </a:solidFill>
                <a:latin typeface="Calluna" panose="00000500000000000000" pitchFamily="50" charset="0"/>
              </a:rPr>
              <a:t>complique</a:t>
            </a:r>
            <a:r>
              <a:rPr lang="fr-FR" sz="2100" dirty="0" smtClean="0">
                <a:solidFill>
                  <a:schemeClr val="tx1"/>
                </a:solidFill>
                <a:latin typeface="Calluna" panose="00000500000000000000" pitchFamily="50" charset="0"/>
              </a:rPr>
              <a:t> : quand </a:t>
            </a:r>
            <a:r>
              <a:rPr lang="fr-FR" sz="2100" dirty="0">
                <a:solidFill>
                  <a:schemeClr val="tx1"/>
                </a:solidFill>
                <a:latin typeface="Calluna" panose="00000500000000000000" pitchFamily="50" charset="0"/>
              </a:rPr>
              <a:t>on est en </a:t>
            </a:r>
            <a:r>
              <a:rPr lang="fr-FR" sz="2100" b="1" dirty="0">
                <a:solidFill>
                  <a:schemeClr val="tx1"/>
                </a:solidFill>
                <a:latin typeface="Calluna" panose="00000500000000000000" pitchFamily="50" charset="0"/>
              </a:rPr>
              <a:t>situation d’enquête</a:t>
            </a:r>
            <a:r>
              <a:rPr lang="fr-FR" sz="2100" dirty="0">
                <a:solidFill>
                  <a:schemeClr val="tx1"/>
                </a:solidFill>
                <a:latin typeface="Calluna" panose="00000500000000000000" pitchFamily="50" charset="0"/>
              </a:rPr>
              <a:t> </a:t>
            </a:r>
            <a:r>
              <a:rPr lang="fr-FR" sz="2100" dirty="0" smtClean="0">
                <a:solidFill>
                  <a:schemeClr val="tx1"/>
                </a:solidFill>
                <a:latin typeface="Calluna" panose="00000500000000000000" pitchFamily="50" charset="0"/>
              </a:rPr>
              <a:t>= </a:t>
            </a:r>
            <a:r>
              <a:rPr lang="fr-FR" sz="2100" dirty="0">
                <a:solidFill>
                  <a:schemeClr val="tx1"/>
                </a:solidFill>
                <a:latin typeface="Calluna" panose="00000500000000000000" pitchFamily="50" charset="0"/>
              </a:rPr>
              <a:t>je peux leur demander pourquoi ils agissent ainsi, et dans ce cas le plus souvent ils sont capables de </a:t>
            </a:r>
            <a:r>
              <a:rPr lang="fr-FR" sz="2100" b="1" dirty="0">
                <a:solidFill>
                  <a:schemeClr val="tx1"/>
                </a:solidFill>
                <a:latin typeface="Calluna" panose="00000500000000000000" pitchFamily="50" charset="0"/>
              </a:rPr>
              <a:t>produire une explication de ce qu’ils font</a:t>
            </a:r>
            <a:r>
              <a:rPr lang="fr-FR" sz="2100" dirty="0">
                <a:solidFill>
                  <a:schemeClr val="tx1"/>
                </a:solidFill>
                <a:latin typeface="Calluna" panose="00000500000000000000" pitchFamily="50" charset="0"/>
              </a:rPr>
              <a:t>. Mais cette explication est une forme de rationalisation de ce qu’ils font, elle ne rend pas compte de l’action en tant qu’elle se fait. Cette explication n’explique rien. </a:t>
            </a:r>
            <a:r>
              <a:rPr lang="fr-FR" sz="2100" dirty="0" smtClean="0">
                <a:solidFill>
                  <a:schemeClr val="tx1"/>
                </a:solidFill>
                <a:latin typeface="Calluna" panose="00000500000000000000" pitchFamily="50" charset="0"/>
              </a:rPr>
              <a:t>Ils répondent (pour vous) à une question que eux ne se posent pas (une question que vous, en tant que savant, vous vous </a:t>
            </a:r>
            <a:r>
              <a:rPr lang="fr-FR" sz="2100" dirty="0" smtClean="0">
                <a:solidFill>
                  <a:schemeClr val="tx1"/>
                </a:solidFill>
                <a:latin typeface="Calluna" panose="00000500000000000000" pitchFamily="50" charset="0"/>
              </a:rPr>
              <a:t>posez </a:t>
            </a:r>
            <a:r>
              <a:rPr lang="fr-FR" sz="2100" dirty="0" smtClean="0">
                <a:solidFill>
                  <a:schemeClr val="tx1"/>
                </a:solidFill>
                <a:latin typeface="Calluna" panose="00000500000000000000" pitchFamily="50" charset="0"/>
              </a:rPr>
              <a:t>mais qui, pour eux, ne veux rien dire).</a:t>
            </a:r>
          </a:p>
          <a:p>
            <a:pPr marL="0" indent="0">
              <a:buNone/>
            </a:pPr>
            <a:endParaRPr lang="fr-FR" sz="1800" dirty="0" smtClean="0">
              <a:solidFill>
                <a:schemeClr val="tx1"/>
              </a:solidFill>
              <a:latin typeface="Calluna" panose="00000500000000000000" pitchFamily="50" charset="0"/>
            </a:endParaRPr>
          </a:p>
          <a:p>
            <a:pPr>
              <a:buFont typeface="Symbol" panose="05050102010706020507" pitchFamily="18" charset="2"/>
              <a:buChar char="Þ"/>
            </a:pPr>
            <a:r>
              <a:rPr lang="fr-FR" sz="2100" dirty="0">
                <a:solidFill>
                  <a:schemeClr val="tx1"/>
                </a:solidFill>
                <a:latin typeface="Calluna" panose="00000500000000000000" pitchFamily="50" charset="0"/>
              </a:rPr>
              <a:t> </a:t>
            </a:r>
            <a:r>
              <a:rPr lang="fr-FR" sz="2100" b="1" dirty="0" smtClean="0">
                <a:solidFill>
                  <a:srgbClr val="FF0000"/>
                </a:solidFill>
                <a:latin typeface="Calluna" panose="00000500000000000000" pitchFamily="50" charset="0"/>
              </a:rPr>
              <a:t>Voilà </a:t>
            </a:r>
            <a:r>
              <a:rPr lang="fr-FR" sz="2100" b="1" dirty="0">
                <a:solidFill>
                  <a:srgbClr val="FF0000"/>
                </a:solidFill>
                <a:latin typeface="Calluna" panose="00000500000000000000" pitchFamily="50" charset="0"/>
              </a:rPr>
              <a:t>le premier obstacle à la production d’un savoir : </a:t>
            </a:r>
            <a:r>
              <a:rPr lang="fr-FR" sz="2100" b="1" u="sng" dirty="0" smtClean="0">
                <a:solidFill>
                  <a:srgbClr val="FF0000"/>
                </a:solidFill>
                <a:latin typeface="Calluna" panose="00000500000000000000" pitchFamily="50" charset="0"/>
              </a:rPr>
              <a:t>ne pas oublier </a:t>
            </a:r>
            <a:r>
              <a:rPr lang="fr-FR" sz="2100" b="1" u="sng" dirty="0">
                <a:solidFill>
                  <a:srgbClr val="FF0000"/>
                </a:solidFill>
                <a:latin typeface="Calluna" panose="00000500000000000000" pitchFamily="50" charset="0"/>
              </a:rPr>
              <a:t>sa propre condition de savant dans la conduite d’une recherche savante</a:t>
            </a:r>
            <a:r>
              <a:rPr lang="fr-FR" sz="2100" b="1" dirty="0">
                <a:solidFill>
                  <a:srgbClr val="FF0000"/>
                </a:solidFill>
                <a:latin typeface="Calluna" panose="00000500000000000000" pitchFamily="50" charset="0"/>
              </a:rPr>
              <a:t>.</a:t>
            </a:r>
            <a:endParaRPr lang="fr-FR" sz="2100" b="1" dirty="0" smtClean="0">
              <a:solidFill>
                <a:srgbClr val="FF0000"/>
              </a:solidFill>
              <a:latin typeface="Calluna" panose="00000500000000000000" pitchFamily="50" charset="0"/>
            </a:endParaRPr>
          </a:p>
        </p:txBody>
      </p:sp>
    </p:spTree>
    <p:extLst>
      <p:ext uri="{BB962C8B-B14F-4D97-AF65-F5344CB8AC3E}">
        <p14:creationId xmlns:p14="http://schemas.microsoft.com/office/powerpoint/2010/main" val="2539954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1650</TotalTime>
  <Words>896</Words>
  <Application>Microsoft Office PowerPoint</Application>
  <PresentationFormat>Grand écran</PresentationFormat>
  <Paragraphs>171</Paragraphs>
  <Slides>23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Arial</vt:lpstr>
      <vt:lpstr>Bahnschrift</vt:lpstr>
      <vt:lpstr>Calluna</vt:lpstr>
      <vt:lpstr>Gill Sans MT</vt:lpstr>
      <vt:lpstr>Impact</vt:lpstr>
      <vt:lpstr>Symbol</vt:lpstr>
      <vt:lpstr>Badge</vt:lpstr>
      <vt:lpstr>Présentation PowerPoint</vt:lpstr>
      <vt:lpstr>Présentation PowerPoint</vt:lpstr>
      <vt:lpstr>02. construire un objet de recherche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épistémologie</dc:title>
  <dc:creator>Christophe</dc:creator>
  <cp:lastModifiedBy>Christophe</cp:lastModifiedBy>
  <cp:revision>120</cp:revision>
  <dcterms:created xsi:type="dcterms:W3CDTF">2020-09-29T09:31:11Z</dcterms:created>
  <dcterms:modified xsi:type="dcterms:W3CDTF">2023-11-16T10:52:23Z</dcterms:modified>
</cp:coreProperties>
</file>