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304" r:id="rId11"/>
    <p:sldId id="305" r:id="rId12"/>
    <p:sldId id="259" r:id="rId13"/>
    <p:sldId id="303" r:id="rId14"/>
    <p:sldId id="300" r:id="rId15"/>
    <p:sldId id="268" r:id="rId16"/>
    <p:sldId id="269" r:id="rId17"/>
    <p:sldId id="271" r:id="rId18"/>
    <p:sldId id="301" r:id="rId19"/>
    <p:sldId id="273" r:id="rId20"/>
    <p:sldId id="272" r:id="rId21"/>
    <p:sldId id="274" r:id="rId22"/>
    <p:sldId id="302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87" autoAdjust="0"/>
    <p:restoredTop sz="94660"/>
  </p:normalViewPr>
  <p:slideViewPr>
    <p:cSldViewPr snapToObjects="1">
      <p:cViewPr varScale="1">
        <p:scale>
          <a:sx n="51" d="100"/>
          <a:sy n="51" d="100"/>
        </p:scale>
        <p:origin x="1042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4F5E4F1-DF1E-EA4E-92D6-4BB8C8AC0992}" type="datetime1">
              <a:rPr lang="fr-FR"/>
              <a:pPr/>
              <a:t>07/09/2022</a:t>
            </a:fld>
            <a:endParaRPr lang="fr-FR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2373B67-E275-CF4B-A5C2-DDEEFB96743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446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80434-640D-E64A-B1DC-82400CE641A9}" type="slidenum">
              <a:rPr lang="fr-FR">
                <a:latin typeface="Times New Roman" charset="0"/>
              </a:rPr>
              <a:pPr/>
              <a:t>2</a:t>
            </a:fld>
            <a:endParaRPr lang="fr-FR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A16A9-6F66-3D46-AE02-A45EB29DD2E3}" type="slidenum">
              <a:rPr lang="fr-FR">
                <a:latin typeface="Times New Roman" charset="0"/>
              </a:rPr>
              <a:pPr/>
              <a:t>3</a:t>
            </a:fld>
            <a:endParaRPr lang="fr-FR">
              <a:latin typeface="Times New Roman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308850" y="1628775"/>
            <a:ext cx="1727200" cy="1223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662113"/>
            <a:ext cx="1673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0" y="2663825"/>
            <a:ext cx="5562600" cy="688975"/>
          </a:xfrm>
          <a:prstGeom prst="rect">
            <a:avLst/>
          </a:prstGeom>
        </p:spPr>
        <p:txBody>
          <a:bodyPr/>
          <a:lstStyle>
            <a:lvl1pPr algn="l">
              <a:defRPr sz="360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0" y="3543300"/>
            <a:ext cx="5562600" cy="647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08/02/2012</a:t>
            </a:r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6D92F0B-0247-E241-8406-F4ACF9DA479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0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08/02/2012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C724D-AAAC-504C-A971-3DFE23ADBC9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08/02/2012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AE24-A30F-FB41-80D4-B93B5347E57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08/02/2012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6778D-B6B4-8345-90B6-6E78CD0F4F6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420100" y="44450"/>
            <a:ext cx="688975" cy="576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6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1838" y="61913"/>
            <a:ext cx="7921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  <a:prstGeom prst="rect">
            <a:avLst/>
          </a:prstGeom>
        </p:spPr>
        <p:txBody>
          <a:bodyPr/>
          <a:lstStyle>
            <a:lvl1pPr algn="ctr">
              <a:defRPr sz="3600">
                <a:latin typeface="Arial"/>
                <a:cs typeface="Arial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08/02/2012</a:t>
            </a: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F61BA-2438-9348-B5E0-45FF25C6FC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2819400" y="609600"/>
            <a:ext cx="6096000" cy="54864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5E231-997A-BA47-97FC-BEACA8F60B3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Doc.rugby B.Borreil   UFRSTAPS Paris sud Orsay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D8C71-9C2B-8A46-82E0-DB3F267A1A3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08/02/2012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4D30B0EE-8A73-8E44-AF52-2A6066AD6417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388350" y="61913"/>
            <a:ext cx="687388" cy="53657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32" name="Image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55013" y="61913"/>
            <a:ext cx="792162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5" r:id="rId2"/>
    <p:sldLayoutId id="2147483726" r:id="rId3"/>
    <p:sldLayoutId id="2147483727" r:id="rId4"/>
    <p:sldLayoutId id="2147483729" r:id="rId5"/>
    <p:sldLayoutId id="2147483730" r:id="rId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Wingdings" charset="2"/>
        <a:buChar char="§"/>
        <a:defRPr sz="2400" kern="1200">
          <a:solidFill>
            <a:schemeClr val="tx1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itchFamily="18" charset="0"/>
          <a:ea typeface="ＭＳ Ｐゴシック" charset="-128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rwiki.fr/Lexique/1886_en_rugby_%c3%a0_XV" TargetMode="External"/><Relationship Id="rId2" Type="http://schemas.openxmlformats.org/officeDocument/2006/relationships/hyperlink" Target="https://frwiki.fr/Lexique/D%C3%A9compte_des_points_au_rugby_%C3%A0_XV#cite_note-1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wiki.fr/Lexique/F%c3%a9d%c3%a9ration_anglaise_de_rugby_%c3%a0_XV" TargetMode="External"/><Relationship Id="rId4" Type="http://schemas.openxmlformats.org/officeDocument/2006/relationships/hyperlink" Target="https://frwiki.fr/Lexique/1888_en_rugby_%c3%a0_X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rwiki.fr/Lexique/%c3%89quipe_de_Nouvelle-Z%c3%a9lande_de_rugby_%c3%a0_XV" TargetMode="External"/><Relationship Id="rId2" Type="http://schemas.openxmlformats.org/officeDocument/2006/relationships/hyperlink" Target="https://frwiki.fr/Lexique/1894_en_rugby_%c3%a0_XV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frwiki.fr/Lexique/%c3%89quipe_d%27Australie_de_rugby_%c3%a0_XV" TargetMode="External"/><Relationship Id="rId4" Type="http://schemas.openxmlformats.org/officeDocument/2006/relationships/hyperlink" Target="https://frwiki.fr/Lexique/4_juillet_en_sport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rwiki.fr/Lexique/D%C3%A9compte_des_points_au_rugby_%C3%A0_XV#cite_note-Garcia-4" TargetMode="External"/><Relationship Id="rId2" Type="http://schemas.openxmlformats.org/officeDocument/2006/relationships/hyperlink" Target="https://frwiki.fr/Lexique/D%C3%A9compte_des_points_au_rugby_%C3%A0_XV#cite_note-rugbyfootballhistory-3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wiki.fr/Lexique/D%C3%A9compte_des_points_au_rugby_%C3%A0_XV#cite_note-7" TargetMode="External"/><Relationship Id="rId5" Type="http://schemas.openxmlformats.org/officeDocument/2006/relationships/hyperlink" Target="https://frwiki.fr/Lexique/D%C3%A9compte_des_points_au_rugby_%C3%A0_XV#cite_note-6" TargetMode="External"/><Relationship Id="rId4" Type="http://schemas.openxmlformats.org/officeDocument/2006/relationships/hyperlink" Target="https://frwiki.fr/Lexique/D%C3%A9compte_des_points_au_rugby_%C3%A0_XV#cite_note-5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dhJkwmlrc8" TargetMode="External"/><Relationship Id="rId2" Type="http://schemas.openxmlformats.org/officeDocument/2006/relationships/hyperlink" Target="https://youtu.be/XsG4AI6VRr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youtu.be/ZzN-iQ_0WG4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PADjfnhWM58" TargetMode="Externa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ctr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cap="none" dirty="0" smtClean="0">
                <a:latin typeface="Arial" charset="0"/>
                <a:ea typeface="Arial" charset="0"/>
                <a:cs typeface="Arial" charset="0"/>
              </a:rPr>
              <a:t>Théorie Rugby 1</a:t>
            </a:r>
            <a:endParaRPr lang="fr-FR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99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fr-FR" dirty="0" smtClean="0">
                <a:latin typeface="Arial" charset="0"/>
                <a:ea typeface="Arial" charset="0"/>
                <a:cs typeface="Arial" charset="0"/>
              </a:rPr>
              <a:t>Définition, esprit du jeu et NCR</a:t>
            </a:r>
            <a:endParaRPr lang="fr-FR" dirty="0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04800" y="-10757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La Marque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E69F19-BFB7-B64F-B2EE-2A5ADC45373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7D777-44DB-B64E-91A1-AD1D79FDD99D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6063"/>
            <a:ext cx="2564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r-FR" sz="2000" dirty="0"/>
              <a:t>À l'origine, c'est-à-dire dans la décennie 1820, les points n'étaient pas comptabilisés. L'objectif était alors de franchir la ligne de but adverse pour obtenir le droit de « tenter » (en anglais </a:t>
            </a:r>
            <a:r>
              <a:rPr lang="fr-FR" sz="2000" i="1" dirty="0"/>
              <a:t>to </a:t>
            </a:r>
            <a:r>
              <a:rPr lang="fr-FR" sz="2000" i="1" dirty="0" err="1"/>
              <a:t>try</a:t>
            </a:r>
            <a:r>
              <a:rPr lang="fr-FR" sz="2000" dirty="0"/>
              <a:t>) de marquer un « but » (</a:t>
            </a:r>
            <a:r>
              <a:rPr lang="fr-FR" sz="2000" i="1" dirty="0"/>
              <a:t>goal</a:t>
            </a:r>
            <a:r>
              <a:rPr lang="fr-FR" sz="2000" dirty="0"/>
              <a:t>) en faisant passer le ballon d'un coup de pied entre les perches. Le vainqueur était celui qui marquait le plus de buts</a:t>
            </a:r>
            <a:r>
              <a:rPr lang="fr-FR" sz="2000" baseline="30000" dirty="0">
                <a:hlinkClick r:id="rId2"/>
              </a:rPr>
              <a:t>[1]</a:t>
            </a:r>
            <a:r>
              <a:rPr lang="fr-FR" sz="2000" dirty="0"/>
              <a:t>. Entre 1875 et 1877, le vainqueur est toujours celui qui marquait le plus de </a:t>
            </a:r>
            <a:r>
              <a:rPr lang="fr-FR" sz="2000" dirty="0" smtClean="0"/>
              <a:t>points</a:t>
            </a:r>
            <a:r>
              <a:rPr lang="fr-FR" sz="2000" dirty="0"/>
              <a:t>, mais les essais servaient à départager une éventuelle égalité.</a:t>
            </a:r>
          </a:p>
          <a:p>
            <a:r>
              <a:rPr lang="fr-FR" sz="2000" dirty="0"/>
              <a:t>Petit à petit, l'attribution d'un nombre de points spécifiques aux différentes actions fait son chemin :</a:t>
            </a:r>
          </a:p>
          <a:p>
            <a:r>
              <a:rPr lang="fr-FR" sz="2000" dirty="0"/>
              <a:t>En </a:t>
            </a:r>
            <a:r>
              <a:rPr lang="fr-FR" sz="2000" dirty="0">
                <a:hlinkClick r:id="rId3" tooltip="1886 en rugby à XV"/>
              </a:rPr>
              <a:t>1886</a:t>
            </a:r>
            <a:r>
              <a:rPr lang="fr-FR" sz="2000" dirty="0"/>
              <a:t>, les règles adoptées du Cheltenham </a:t>
            </a:r>
            <a:r>
              <a:rPr lang="fr-FR" sz="2000" dirty="0" err="1"/>
              <a:t>College</a:t>
            </a:r>
            <a:r>
              <a:rPr lang="fr-FR" sz="2000" dirty="0"/>
              <a:t> sont : le but (transformation d'un essai) vaut 3 points, l'essai vaut 1 point.</a:t>
            </a:r>
          </a:p>
          <a:p>
            <a:r>
              <a:rPr lang="fr-FR" sz="2000" dirty="0"/>
              <a:t>En </a:t>
            </a:r>
            <a:r>
              <a:rPr lang="fr-FR" sz="2000" dirty="0">
                <a:hlinkClick r:id="rId4" tooltip="1888 en rugby à XV"/>
              </a:rPr>
              <a:t>1888</a:t>
            </a:r>
            <a:r>
              <a:rPr lang="fr-FR" sz="2000" dirty="0"/>
              <a:t>, la </a:t>
            </a:r>
            <a:r>
              <a:rPr lang="fr-FR" sz="2000" dirty="0">
                <a:hlinkClick r:id="rId5" tooltip="Fédération anglaise de rugby à XV"/>
              </a:rPr>
              <a:t>fédération anglaise</a:t>
            </a:r>
            <a:r>
              <a:rPr lang="fr-FR" sz="2000" dirty="0"/>
              <a:t> attribue 2 points au but et 1 point à l'essai, mais l'International </a:t>
            </a:r>
            <a:r>
              <a:rPr lang="fr-FR" sz="2000" dirty="0" err="1"/>
              <a:t>Board</a:t>
            </a:r>
            <a:r>
              <a:rPr lang="fr-FR" sz="2000" dirty="0"/>
              <a:t> </a:t>
            </a:r>
            <a:r>
              <a:rPr lang="fr-FR" sz="2000" dirty="0" err="1"/>
              <a:t>préfére</a:t>
            </a:r>
            <a:r>
              <a:rPr lang="fr-FR" sz="2000" dirty="0"/>
              <a:t> accorder 2 points pour un essai et 5 points pour un but faisant suite à l'essai (c’est-à-dire un essai transformé vaut 2+3 points), 3 points pour un but de pénalité (nouvellement créé), et 2 points pour un essai simple (non transformé), pour les rencontres internationales.</a:t>
            </a:r>
          </a:p>
          <a:p>
            <a:pPr marL="0" indent="0">
              <a:buNone/>
            </a:pPr>
            <a:endParaRPr lang="fr-FR" sz="1800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78785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04800" y="-10757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La Marque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E69F19-BFB7-B64F-B2EE-2A5ADC45373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7D777-44DB-B64E-91A1-AD1D79FDD99D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6063"/>
            <a:ext cx="2564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fr-FR" sz="2000" dirty="0" smtClean="0"/>
              <a:t>En </a:t>
            </a:r>
            <a:r>
              <a:rPr lang="fr-FR" sz="2000" dirty="0" smtClean="0">
                <a:hlinkClick r:id="rId2" tooltip="1894 en rugby à XV"/>
              </a:rPr>
              <a:t>1894</a:t>
            </a:r>
            <a:r>
              <a:rPr lang="fr-FR" sz="2000" dirty="0" smtClean="0"/>
              <a:t>, le </a:t>
            </a:r>
            <a:r>
              <a:rPr lang="fr-FR" sz="2000" dirty="0" err="1" smtClean="0"/>
              <a:t>Board</a:t>
            </a:r>
            <a:r>
              <a:rPr lang="fr-FR" sz="2000" dirty="0" smtClean="0"/>
              <a:t> inverse les valeurs de l'essai (3 points) et de la transformation (2 points), en vigueur depuis un an en Angleterre et au pays de Galles.</a:t>
            </a:r>
          </a:p>
          <a:p>
            <a:r>
              <a:rPr lang="fr-FR" sz="2000" dirty="0" smtClean="0"/>
              <a:t>En</a:t>
            </a:r>
            <a:r>
              <a:rPr lang="fr-FR" sz="2000" dirty="0"/>
              <a:t> 1906, nouveau changement : l'essai transformé vaut 5 points, le drop goal (coup de pied tombé, nouveauté) 4 points, l'essai non transformé 3 points, le coup franc (tenté en drop-goal sans opposition) 3 points et la pénalité 3 points. Ces valeurs perdurent plus de quarante ans.</a:t>
            </a:r>
          </a:p>
          <a:p>
            <a:r>
              <a:rPr lang="fr-FR" sz="2000" dirty="0"/>
              <a:t>En 1948, la valeur du drop-goal tombe à 3 points.</a:t>
            </a:r>
          </a:p>
          <a:p>
            <a:r>
              <a:rPr lang="fr-FR" sz="2000" dirty="0"/>
              <a:t>En 1973, après une période d'essai d'un an dans l'hémisphère Nord, l'essai passe à 4 points, l'essai transformé à 6 points.</a:t>
            </a:r>
          </a:p>
          <a:p>
            <a:r>
              <a:rPr lang="fr-FR" sz="2000" dirty="0"/>
              <a:t>En 1992, dernier changement en date, l'essai passe à 5 points, l'essai transformé à 7 points. Le premier essai international à 5 points est inscrit par le </a:t>
            </a:r>
            <a:r>
              <a:rPr lang="fr-FR" sz="2000" dirty="0">
                <a:hlinkClick r:id="rId3" tooltip="Équipe de Nouvelle-Zélande de rugby à XV"/>
              </a:rPr>
              <a:t>Néo-Zélandais</a:t>
            </a:r>
            <a:r>
              <a:rPr lang="fr-FR" sz="2000" dirty="0"/>
              <a:t> </a:t>
            </a:r>
            <a:r>
              <a:rPr lang="fr-FR" sz="2000" dirty="0" err="1"/>
              <a:t>Va'aiga</a:t>
            </a:r>
            <a:r>
              <a:rPr lang="fr-FR" sz="2000" dirty="0"/>
              <a:t> </a:t>
            </a:r>
            <a:r>
              <a:rPr lang="fr-FR" sz="2000" dirty="0" err="1"/>
              <a:t>Tuigamala</a:t>
            </a:r>
            <a:r>
              <a:rPr lang="fr-FR" sz="2000" dirty="0"/>
              <a:t> le </a:t>
            </a:r>
            <a:r>
              <a:rPr lang="fr-FR" sz="2000" dirty="0">
                <a:hlinkClick r:id="rId4" tooltip="4 juillet en sport"/>
              </a:rPr>
              <a:t>4 juillet</a:t>
            </a:r>
            <a:r>
              <a:rPr lang="fr-FR" sz="2000" dirty="0"/>
              <a:t> 1992 contre </a:t>
            </a:r>
            <a:r>
              <a:rPr lang="fr-FR" sz="2000" dirty="0" smtClean="0"/>
              <a:t>l'</a:t>
            </a:r>
            <a:r>
              <a:rPr lang="fr-FR" sz="2000" dirty="0" smtClean="0">
                <a:hlinkClick r:id="rId5" tooltip="Équipe d'Australie de rugby à XV"/>
              </a:rPr>
              <a:t>Australie</a:t>
            </a:r>
            <a:r>
              <a:rPr lang="fr-FR" sz="2000" dirty="0" smtClean="0"/>
              <a:t>.</a:t>
            </a:r>
            <a:endParaRPr lang="fr-FR" sz="2000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60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4922C7B-2605-DF42-BA73-9D90AA801AB2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Doc.rugby B.Borreil   UFRSTAPS Paris sud Orsay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9806B-29FE-B44A-B89E-B52E34C071F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pic>
        <p:nvPicPr>
          <p:cNvPr id="19461" name="Picture 4" descr="Photo rugby 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0" y="0"/>
            <a:ext cx="868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 dirty="0"/>
              <a:t>E</a:t>
            </a:r>
            <a:r>
              <a:rPr lang="fr-FR" sz="2400" b="1" dirty="0" smtClean="0"/>
              <a:t>quipe </a:t>
            </a:r>
            <a:r>
              <a:rPr lang="fr-FR" sz="2400" b="1" dirty="0"/>
              <a:t>de France :1906 </a:t>
            </a:r>
            <a:r>
              <a:rPr lang="fr-FR" sz="2400" b="1" dirty="0" smtClean="0"/>
              <a:t>=&gt;France  </a:t>
            </a:r>
            <a:r>
              <a:rPr lang="fr-FR" sz="2400" b="1" dirty="0"/>
              <a:t>8 – Nouvelle </a:t>
            </a:r>
            <a:r>
              <a:rPr lang="fr-FR" sz="2400" b="1" dirty="0" err="1"/>
              <a:t>zélande</a:t>
            </a:r>
            <a:r>
              <a:rPr lang="fr-FR" sz="2400" b="1" dirty="0"/>
              <a:t> 38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04800" y="-10757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La Marque</a:t>
            </a:r>
          </a:p>
        </p:txBody>
      </p:sp>
      <p:graphicFrame>
        <p:nvGraphicFramePr>
          <p:cNvPr id="2" name="Espace réservé du contenu 1"/>
          <p:cNvGraphicFramePr>
            <a:graphicFrameLocks noGrp="1"/>
          </p:cNvGraphicFramePr>
          <p:nvPr>
            <p:ph idx="1"/>
          </p:nvPr>
        </p:nvGraphicFramePr>
        <p:xfrm>
          <a:off x="571500" y="1752600"/>
          <a:ext cx="8229600" cy="3657600"/>
        </p:xfrm>
        <a:graphic>
          <a:graphicData uri="http://schemas.openxmlformats.org/drawingml/2006/table">
            <a:tbl>
              <a:tblPr/>
              <a:tblGrid>
                <a:gridCol w="1645920">
                  <a:extLst>
                    <a:ext uri="{9D8B030D-6E8A-4147-A177-3AD203B41FA5}">
                      <a16:colId xmlns:a16="http://schemas.microsoft.com/office/drawing/2014/main" val="155620584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67679182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36407845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6671169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988045078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fr-FR"/>
                        <a:t>Décompte des points</a:t>
                      </a:r>
                    </a:p>
                  </a:txBody>
                  <a:tcPr anchor="ctr">
                    <a:solidFill>
                      <a:srgbClr val="FCFC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8171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Date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Essai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Transf.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Drop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Pénalité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22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1875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0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–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–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692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1886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2"/>
                        </a:rPr>
                        <a:t>[3]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7992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1891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3"/>
                        </a:rPr>
                        <a:t>[4]</a:t>
                      </a:r>
                      <a:r>
                        <a:rPr lang="fr-FR" baseline="30000">
                          <a:effectLst/>
                        </a:rPr>
                        <a:t>,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2"/>
                        </a:rPr>
                        <a:t>[3]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4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0692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1894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4"/>
                        </a:rPr>
                        <a:t>[5]</a:t>
                      </a:r>
                      <a:r>
                        <a:rPr lang="fr-FR" baseline="30000">
                          <a:effectLst/>
                        </a:rPr>
                        <a:t>,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3"/>
                        </a:rPr>
                        <a:t>[4]</a:t>
                      </a:r>
                      <a:r>
                        <a:rPr lang="fr-FR" baseline="30000">
                          <a:effectLst/>
                        </a:rPr>
                        <a:t>,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2"/>
                        </a:rPr>
                        <a:t>[3]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4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47839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1906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2"/>
                        </a:rPr>
                        <a:t>[3]</a:t>
                      </a:r>
                      <a:r>
                        <a:rPr lang="fr-FR" baseline="30000">
                          <a:effectLst/>
                        </a:rPr>
                        <a:t>,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5"/>
                        </a:rPr>
                        <a:t>[6]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4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  <a:r>
                        <a:rPr lang="fr-FR" u="none" strike="noStrike" baseline="30000">
                          <a:solidFill>
                            <a:srgbClr val="0088DD"/>
                          </a:solidFill>
                          <a:effectLst/>
                          <a:hlinkClick r:id="rId6"/>
                        </a:rPr>
                        <a:t>[Note 1]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044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1948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8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1973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4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1427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1992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5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2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3</a:t>
                      </a:r>
                    </a:p>
                  </a:txBody>
                  <a:tcPr anchor="ctr">
                    <a:lnL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443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19779"/>
                  </a:ext>
                </a:extLst>
              </a:tr>
            </a:tbl>
          </a:graphicData>
        </a:graphic>
      </p:graphicFrame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E69F19-BFB7-B64F-B2EE-2A5ADC45373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7D777-44DB-B64E-91A1-AD1D79FDD99D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66063"/>
            <a:ext cx="256464" cy="3250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2849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double cible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Particularité de la marque au pied et à la main</a:t>
            </a:r>
          </a:p>
          <a:p>
            <a:r>
              <a:rPr lang="fr-FR" dirty="0" smtClean="0"/>
              <a:t>2 cibles :</a:t>
            </a:r>
          </a:p>
          <a:p>
            <a:pPr lvl="1"/>
            <a:r>
              <a:rPr lang="fr-FR" dirty="0" smtClean="0"/>
              <a:t>une horizontale aussi large que le terrain</a:t>
            </a:r>
          </a:p>
          <a:p>
            <a:pPr lvl="1"/>
            <a:r>
              <a:rPr lang="fr-FR" dirty="0" smtClean="0"/>
              <a:t>Une verticale au dessus de la barre transversale et entre les poteaux </a:t>
            </a:r>
          </a:p>
          <a:p>
            <a:r>
              <a:rPr lang="fr-FR" dirty="0" smtClean="0"/>
              <a:t>1 point commun : Elles ne sont pas « défendables » et conduisent l’organisation défensive à hauteur du ballon pour le stopper.</a:t>
            </a:r>
          </a:p>
          <a:p>
            <a:pPr lvl="1"/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08/02/2012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61BA-2438-9348-B5E0-45FF25C6FC98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F0936EA-2CC4-9746-8AD4-3D2B71F6FFB5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BCE68-C526-B644-8B4F-4DB6A78E3C16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9702" name="Picture 4" descr="Rugby 1 ess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Line 6"/>
          <p:cNvSpPr>
            <a:spLocks noChangeShapeType="1"/>
          </p:cNvSpPr>
          <p:nvPr/>
        </p:nvSpPr>
        <p:spPr bwMode="auto">
          <a:xfrm>
            <a:off x="1979613" y="61658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 flipH="1" flipV="1">
            <a:off x="3962400" y="4191000"/>
            <a:ext cx="1655763" cy="67468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57400" y="5105400"/>
            <a:ext cx="655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>
                <a:solidFill>
                  <a:schemeClr val="bg1"/>
                </a:solidFill>
              </a:rPr>
              <a:t>Aplatir : Exercer une pression de haut en bas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0" y="4343400"/>
            <a:ext cx="6696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olidFill>
                  <a:schemeClr val="bg1"/>
                </a:solidFill>
              </a:rPr>
              <a:t>        Un  essai </a:t>
            </a:r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83734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nimBg="1"/>
      <p:bldP spid="58376" grpId="0" autoUpdateAnimBg="0"/>
      <p:bldP spid="5838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6096000" cy="914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Essai en coin…</a:t>
            </a:r>
          </a:p>
        </p:txBody>
      </p:sp>
      <p:pic>
        <p:nvPicPr>
          <p:cNvPr id="30723" name="Espace réservé du contenu 6" descr="Essai en coi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837" b="-1837"/>
          <a:stretch>
            <a:fillRect/>
          </a:stretch>
        </p:blipFill>
        <p:spPr>
          <a:xfrm>
            <a:off x="457200" y="762000"/>
            <a:ext cx="8458200" cy="53340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FC4FD11-7DE9-9845-ACD0-710098327145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1BF0BD-65D5-0645-9F2C-749B6600DC2A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Essai …de pénalité</a:t>
            </a:r>
          </a:p>
        </p:txBody>
      </p:sp>
      <p:sp>
        <p:nvSpPr>
          <p:cNvPr id="32771" name="Espace réservé du contenu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4102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L’arbitre accorde un essai « de pénalité » à une équipe s’il estime que la faute commise par la défense est réalisée volontairement pour faire échouer la marque. (toujours entre les poteaux!)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	Exemple: Un joueur est plaqué alors qu’il s’apprête à aplatir le ballon déjà dans l’en-but.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Il peut aussi l’accorder pour une série de fautes répétées qui conduit également à l’échec de la marque.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	exemple : plusieurs mêlées écroulées par une équipe subissant la poussée adverse à proximité de l’en-but.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B00213-BCA2-B843-91E3-DDCEF5685A9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E0E832-812C-7547-A2DB-36E1346F0D2E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https://youtu.be/</a:t>
            </a:r>
            <a:r>
              <a:rPr lang="fr-FR" dirty="0" smtClean="0">
                <a:hlinkClick r:id="rId2"/>
              </a:rPr>
              <a:t>XsG4AI6VRr0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3"/>
              </a:rPr>
              <a:t>https://youtu.be/</a:t>
            </a:r>
            <a:r>
              <a:rPr lang="fr-FR" dirty="0" smtClean="0">
                <a:hlinkClick r:id="rId3"/>
              </a:rPr>
              <a:t>ydhJkwmlrc8</a:t>
            </a:r>
            <a:endParaRPr lang="fr-FR" dirty="0" smtClean="0"/>
          </a:p>
          <a:p>
            <a:endParaRPr lang="fr-FR" dirty="0"/>
          </a:p>
          <a:p>
            <a:r>
              <a:rPr lang="fr-FR" dirty="0">
                <a:hlinkClick r:id="rId4"/>
              </a:rPr>
              <a:t>https://youtu.be/ZzN-</a:t>
            </a:r>
            <a:r>
              <a:rPr lang="fr-FR" dirty="0" smtClean="0">
                <a:hlinkClick r:id="rId4"/>
              </a:rPr>
              <a:t>iQ_0WG4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08/02/2012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61BA-2438-9348-B5E0-45FF25C6FC98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754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60960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Transformation</a:t>
            </a:r>
          </a:p>
        </p:txBody>
      </p:sp>
      <p:sp>
        <p:nvSpPr>
          <p:cNvPr id="34819" name="Espace réservé du contenu 2"/>
          <p:cNvSpPr>
            <a:spLocks noGrp="1"/>
          </p:cNvSpPr>
          <p:nvPr>
            <p:ph idx="1"/>
          </p:nvPr>
        </p:nvSpPr>
        <p:spPr>
          <a:xfrm>
            <a:off x="533400" y="990600"/>
            <a:ext cx="8382000" cy="5105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Elle doit se frapper sur une ligne perpendiculaire au point de marque de l’essai sans minimum ou maximum de distance.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…Mieux vaut marquer entre les poteaux pour faciliter la transformation.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Les défenseurs ont un droit de charge à la mise en mouvement du buteur à condition d’être placé dans l’en-but.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9E6C28A-AC1C-2B4D-84C5-67816ABDF56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7536B-B530-2848-ADAE-4EA417B62B04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55CB5C-8601-CD4C-99BA-F7CF5F4297FD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A4AD22-5F80-5145-8D79-A2914B434873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72200" y="5181600"/>
            <a:ext cx="2286000" cy="533400"/>
          </a:xfrm>
          <a:noFill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fr-FR">
                <a:ea typeface="ＭＳ Ｐゴシック" charset="-128"/>
                <a:cs typeface="ＭＳ Ｐゴシック" charset="-128"/>
              </a:rPr>
              <a:t>LICENCE</a:t>
            </a:r>
          </a:p>
        </p:txBody>
      </p:sp>
      <p:sp>
        <p:nvSpPr>
          <p:cNvPr id="4100" name="WordArt 4" descr="Marbre blanc"/>
          <p:cNvSpPr>
            <a:spLocks noChangeArrowheads="1" noChangeShapeType="1" noTextEdit="1"/>
          </p:cNvSpPr>
          <p:nvPr/>
        </p:nvSpPr>
        <p:spPr bwMode="auto">
          <a:xfrm>
            <a:off x="-152400" y="228600"/>
            <a:ext cx="81534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338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fr-FR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  <a:ea typeface="Arial Black"/>
                <a:cs typeface="Arial Black"/>
              </a:rPr>
              <a:t>PRESENTATION</a:t>
            </a:r>
          </a:p>
          <a:p>
            <a:pPr algn="ctr"/>
            <a:r>
              <a:rPr lang="fr-FR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 Black"/>
                <a:ea typeface="Arial Black"/>
                <a:cs typeface="Arial Black"/>
              </a:rPr>
              <a:t>      RUGBY</a:t>
            </a:r>
          </a:p>
        </p:txBody>
      </p:sp>
      <p:sp>
        <p:nvSpPr>
          <p:cNvPr id="7" name="Espace réservé du pied de page 4"/>
          <p:cNvSpPr txBox="1">
            <a:spLocks/>
          </p:cNvSpPr>
          <p:nvPr/>
        </p:nvSpPr>
        <p:spPr>
          <a:xfrm>
            <a:off x="3059832" y="6326187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bg1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fr-FR" dirty="0" err="1" smtClean="0"/>
              <a:t>Doc.rugby</a:t>
            </a: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   </a:t>
            </a:r>
            <a:r>
              <a:rPr lang="fr-FR" dirty="0" smtClean="0"/>
              <a:t>Université Paris-Saclay, F2S. </a:t>
            </a:r>
          </a:p>
          <a:p>
            <a:pPr>
              <a:defRPr/>
            </a:pPr>
            <a:r>
              <a:rPr lang="fr-FR" dirty="0" smtClean="0"/>
              <a:t>Orsay</a:t>
            </a:r>
            <a:r>
              <a:rPr lang="fr-FR" dirty="0" smtClean="0"/>
              <a:t>. Mise à jour I. DURY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 advAuto="3000"/>
      <p:bldP spid="41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1143000"/>
          </a:xfrm>
        </p:spPr>
        <p:txBody>
          <a:bodyPr/>
          <a:lstStyle/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2BB4A17-A31B-E244-829A-C8C5E71CB2D3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F51B9D-4CC2-374F-A618-F893788C9C8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Doc.rugby</a:t>
            </a:r>
            <a:r>
              <a:rPr lang="fr-FR" dirty="0"/>
              <a:t> </a:t>
            </a:r>
            <a:r>
              <a:rPr lang="fr-FR" dirty="0" err="1"/>
              <a:t>B.Borreil</a:t>
            </a:r>
            <a:r>
              <a:rPr lang="fr-FR" dirty="0"/>
              <a:t>   UFRSTAPS Paris sud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00899"/>
            <a:ext cx="8100361" cy="529813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Drop-goal</a:t>
            </a:r>
          </a:p>
        </p:txBody>
      </p:sp>
      <p:sp>
        <p:nvSpPr>
          <p:cNvPr id="35843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0292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Coup de pied tombé en français…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Utilisé pour mettre ou remettre le ballon en jeu ou pour tenter de marquer des points.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Pour tenter de marquer des points, cette action se réalise dans le cours du match lorsque le ballon est en jeu : elle consiste à lâcher le ballon devant soi pour le frapper au pied juste après son contact au sol. Le drop sera « accordé » s’il passe dans la cible verticale.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Cette technique de frappe spécifique répond au principe « d’égalité des chances ».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AFFCB3-D1F4-FC4A-AF4B-2F2AF3DEFF4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E9558-CCFA-7448-B00F-F8073DA7EE0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https://youtu.be/</a:t>
            </a:r>
            <a:r>
              <a:rPr lang="fr-FR" dirty="0" smtClean="0">
                <a:hlinkClick r:id="rId2"/>
              </a:rPr>
              <a:t>PADjfnhWM58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 err="1"/>
              <a:t>https</a:t>
            </a:r>
            <a:r>
              <a:rPr lang="fr-FR" dirty="0"/>
              <a:t>://</a:t>
            </a:r>
            <a:r>
              <a:rPr lang="fr-FR" dirty="0" err="1"/>
              <a:t>youtu.be</a:t>
            </a:r>
            <a:r>
              <a:rPr lang="fr-FR" dirty="0"/>
              <a:t>/</a:t>
            </a:r>
            <a:r>
              <a:rPr lang="fr-FR" dirty="0" err="1"/>
              <a:t>UTgHbTFMw_I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08/02/2012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F61BA-2438-9348-B5E0-45FF25C6FC98}" type="slidenum">
              <a:rPr lang="fr-FR" smtClean="0"/>
              <a:pPr/>
              <a:t>22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273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8382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Le Hors-jeu</a:t>
            </a:r>
          </a:p>
        </p:txBody>
      </p:sp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05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Est hors-jeu, dans le jeu de mouvement, tout partenaire du PB placé devant celui-ci.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Cette règle organise les intentions de jeu pour chaque joueur quelque soit son rôle sur le terrain:</a:t>
            </a:r>
          </a:p>
          <a:p>
            <a:pPr lvl="1">
              <a:buFont typeface="Wingdings" charset="2"/>
              <a:buChar char="ü"/>
            </a:pPr>
            <a:r>
              <a:rPr lang="fr-FR" smtClean="0"/>
              <a:t>PB doit avancer ou au moins ne pas reculer (pour ne pas mettre ses partenaires HJ)</a:t>
            </a:r>
          </a:p>
          <a:p>
            <a:pPr lvl="1">
              <a:buFont typeface="Wingdings" charset="2"/>
              <a:buChar char="ü"/>
            </a:pPr>
            <a:r>
              <a:rPr lang="fr-FR" smtClean="0"/>
              <a:t>NPB doivent se placer en arrière du PB (sinon ils sont HJ)</a:t>
            </a:r>
          </a:p>
          <a:p>
            <a:pPr lvl="1">
              <a:buFont typeface="Wingdings" charset="2"/>
              <a:buChar char="ü"/>
            </a:pPr>
            <a:r>
              <a:rPr lang="fr-FR" smtClean="0"/>
              <a:t>DEF doivent se placer en barrage entre le PB et la cible pour bloquer et repousser le PB (isoler PB)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9E09829-4732-6345-9B9E-93E3CA389DF9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A20F7C-767D-584B-BC16-5D281361752B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762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Hors-jeu (suite)</a:t>
            </a:r>
          </a:p>
        </p:txBody>
      </p:sp>
      <p:sp>
        <p:nvSpPr>
          <p:cNvPr id="37891" name="Espace réservé du contenu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257800"/>
          </a:xfrm>
        </p:spPr>
        <p:txBody>
          <a:bodyPr/>
          <a:lstStyle/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La principale conséquence, dans le jeu de mouvement, est l’absence de toute position de hors-jeu des Défenseurs !!!</a:t>
            </a:r>
          </a:p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Lorsqu’un utilisateur franchit le rideau défensif adverse, les adversaires qui se retrouvent derrière lui ne sont pas HJ et peuvent défendre en repli pour plaquer ou pour intercepter le ballon.</a:t>
            </a:r>
          </a:p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C’est donc au PB d’être attentif et aux NPB de prendre les positions préférentielles à la circulation du ballon…c’est à dire de ne pas laisser de défenseurs en repli se placer sur les lignes de passe…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EB404A-2544-D144-990A-F6D412C43461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39EED-35B0-2040-82CE-96AF09829728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8382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Tenu</a:t>
            </a:r>
          </a:p>
        </p:txBody>
      </p:sp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54102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Tout joueur TENU au sol doit libérer le ballon.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Cette règle obéit au principe de « Vie du ballon » et permet de créer les conditions de la récupération du ballon pour l’équipe qui défend. 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Le plaquage oblige le PB à lâcher le ballon alors que le blocage, non.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87EA399-05AE-6246-87C6-36DB3C6DE43B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A98B7-16C0-7A47-B7D4-4CDA55E9A122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Autour du Tenu…</a:t>
            </a:r>
          </a:p>
        </p:txBody>
      </p:sp>
      <p:sp>
        <p:nvSpPr>
          <p:cNvPr id="39939" name="Espace réservé du contenu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Dans le sens du principe de » Vie du ballon » et « d’égalité des chances » : Le plaqueur doit lâcher le plaqué au sol et s’éloigner le plus vite possible de cette zone. 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Il ne doit en aucune manière tenter de bloquer ou de récupérer le ballon s’il ne s’est pas remis sur ses appuis en lâchant « ostensiblement » le plaqué.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	(il est fréquent de voir le plaqueur lever les mains en se relevant avant de repartir à la lutte)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4E45947-6360-174C-A72B-EC764C2164CD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5E897-5521-754E-8FB1-44A904708B86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382000" cy="914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Autour du tenu…</a:t>
            </a:r>
          </a:p>
        </p:txBody>
      </p:sp>
      <p:sp>
        <p:nvSpPr>
          <p:cNvPr id="40963" name="Espace réservé du contenu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Création d’une Zone Plaqueur/plaqué (ZPP)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Cette zone définit des lignes de hors-jeu( comme sur un Ruck).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Tout joueur doit venir par la Porte de son camp pour lutter à la récupération (Opposants) ou à la conservation (Utilisateurs)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Il est donc très important de gagner son duel sur la ligne de front pour avantager ses co-équipiers sur l’intervention en ZPP.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Voir Schéma…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7B0A0C7-8F64-4B41-A863-6795FE0D6B5F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3161F1-9D4C-7A44-9DE7-F53DAB84261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Schéma ZPP…</a:t>
            </a: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228600" y="1066800"/>
            <a:ext cx="7467600" cy="4953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   Phase 1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                                   Duel PB/déf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15332AE-3375-1247-9153-25F82892E513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F976B-5C0A-204E-9170-E4FED2084422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2820988" y="3429000"/>
            <a:ext cx="5027612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une 20"/>
          <p:cNvSpPr/>
          <p:nvPr/>
        </p:nvSpPr>
        <p:spPr>
          <a:xfrm flipH="1">
            <a:off x="5334000" y="15240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Lune 23"/>
          <p:cNvSpPr/>
          <p:nvPr/>
        </p:nvSpPr>
        <p:spPr>
          <a:xfrm flipH="1">
            <a:off x="5334000" y="48768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Lune 24"/>
          <p:cNvSpPr/>
          <p:nvPr/>
        </p:nvSpPr>
        <p:spPr>
          <a:xfrm flipH="1">
            <a:off x="5334000" y="32004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724400" y="15240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4648200" y="32004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48200" y="48768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1998" name="ZoneTexte 31"/>
          <p:cNvSpPr txBox="1">
            <a:spLocks noChangeArrowheads="1"/>
          </p:cNvSpPr>
          <p:nvPr/>
        </p:nvSpPr>
        <p:spPr bwMode="auto">
          <a:xfrm>
            <a:off x="4343400" y="474663"/>
            <a:ext cx="274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Ligne Front</a:t>
            </a:r>
          </a:p>
        </p:txBody>
      </p:sp>
      <p:sp>
        <p:nvSpPr>
          <p:cNvPr id="33" name="Ellipse 32"/>
          <p:cNvSpPr/>
          <p:nvPr/>
        </p:nvSpPr>
        <p:spPr>
          <a:xfrm>
            <a:off x="5334000" y="3429000"/>
            <a:ext cx="228600" cy="471488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Schéma ZPP…</a:t>
            </a:r>
          </a:p>
        </p:txBody>
      </p:sp>
      <p:sp>
        <p:nvSpPr>
          <p:cNvPr id="43011" name="Espace réservé du contenu 2"/>
          <p:cNvSpPr>
            <a:spLocks noGrp="1"/>
          </p:cNvSpPr>
          <p:nvPr>
            <p:ph idx="1"/>
          </p:nvPr>
        </p:nvSpPr>
        <p:spPr>
          <a:xfrm>
            <a:off x="1219200" y="1066800"/>
            <a:ext cx="6477000" cy="4953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   Phase 2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                                   Duel PB/déf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7EC6630-FE7D-BE4F-ACAE-4B7ADF1BD383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36BEF-E19B-4745-8EBF-7EFDC50585CC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2820988" y="3429000"/>
            <a:ext cx="5027612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une 20"/>
          <p:cNvSpPr/>
          <p:nvPr/>
        </p:nvSpPr>
        <p:spPr>
          <a:xfrm flipH="1">
            <a:off x="5334000" y="15240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Lune 23"/>
          <p:cNvSpPr/>
          <p:nvPr/>
        </p:nvSpPr>
        <p:spPr>
          <a:xfrm flipH="1">
            <a:off x="5334000" y="48768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Lune 24"/>
          <p:cNvSpPr/>
          <p:nvPr/>
        </p:nvSpPr>
        <p:spPr>
          <a:xfrm flipH="1">
            <a:off x="3962400" y="32004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724400" y="15240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3352800" y="32004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48200" y="48768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3022" name="ZoneTexte 31"/>
          <p:cNvSpPr txBox="1">
            <a:spLocks noChangeArrowheads="1"/>
          </p:cNvSpPr>
          <p:nvPr/>
        </p:nvSpPr>
        <p:spPr bwMode="auto">
          <a:xfrm>
            <a:off x="4343400" y="474663"/>
            <a:ext cx="2743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Ligne Front</a:t>
            </a:r>
          </a:p>
        </p:txBody>
      </p:sp>
      <p:sp>
        <p:nvSpPr>
          <p:cNvPr id="33" name="Ellipse 32"/>
          <p:cNvSpPr/>
          <p:nvPr/>
        </p:nvSpPr>
        <p:spPr>
          <a:xfrm>
            <a:off x="4343400" y="3429000"/>
            <a:ext cx="228600" cy="471488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024" name="ZoneTexte 15"/>
          <p:cNvSpPr txBox="1">
            <a:spLocks noChangeArrowheads="1"/>
          </p:cNvSpPr>
          <p:nvPr/>
        </p:nvSpPr>
        <p:spPr bwMode="auto">
          <a:xfrm>
            <a:off x="609600" y="3386138"/>
            <a:ext cx="1752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Le PB rouge</a:t>
            </a:r>
          </a:p>
          <a:p>
            <a:r>
              <a:rPr lang="fr-FR"/>
              <a:t>Gagne son duel…</a:t>
            </a:r>
          </a:p>
        </p:txBody>
      </p:sp>
      <p:sp>
        <p:nvSpPr>
          <p:cNvPr id="1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0CD019A-FEAD-EF48-9EDA-99A200224988}" type="datetime1">
              <a:rPr lang="fr-FR"/>
              <a:pPr>
                <a:defRPr/>
              </a:pPr>
              <a:t>07/09/2022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9F304F-CD69-A447-9784-C126BDEB0A21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1143000"/>
          </a:xfrm>
          <a:noFill/>
        </p:spPr>
        <p:txBody>
          <a:bodyPr/>
          <a:lstStyle/>
          <a:p>
            <a:pPr eaLnBrk="1" hangingPunct="1"/>
            <a:r>
              <a:rPr lang="fr-FR" dirty="0" smtClean="0">
                <a:ea typeface="ＭＳ Ｐゴシック" charset="-128"/>
                <a:cs typeface="ＭＳ Ｐゴシック" charset="-128"/>
              </a:rPr>
              <a:t>                 L’esprit </a:t>
            </a:r>
            <a:r>
              <a:rPr lang="fr-FR" dirty="0">
                <a:ea typeface="ＭＳ Ｐゴシック" charset="-128"/>
                <a:cs typeface="ＭＳ Ｐゴシック" charset="-128"/>
              </a:rPr>
              <a:t>du jeu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183187"/>
          </a:xfrm>
          <a:noFill/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fr-FR" sz="3200" dirty="0">
                <a:ea typeface="ＭＳ Ｐゴシック" charset="-128"/>
                <a:cs typeface="ＭＳ Ｐゴシック" charset="-128"/>
              </a:rPr>
              <a:t>   Les principes </a:t>
            </a:r>
            <a:r>
              <a:rPr lang="fr-FR" sz="3200" u="sng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qui </a:t>
            </a:r>
            <a:r>
              <a:rPr lang="fr-FR" sz="3200" u="sng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inspirent </a:t>
            </a:r>
            <a:r>
              <a:rPr lang="fr-FR" sz="3200" dirty="0">
                <a:ea typeface="ＭＳ Ｐゴシック" charset="-128"/>
                <a:cs typeface="ＭＳ Ｐゴシック" charset="-128"/>
              </a:rPr>
              <a:t>le règlement, organisent le jeu, orientent les joueurs et guident l’arbitre</a:t>
            </a:r>
            <a:r>
              <a:rPr lang="fr-FR" sz="3200" dirty="0" smtClean="0">
                <a:ea typeface="ＭＳ Ｐゴシック" charset="-128"/>
                <a:cs typeface="ＭＳ Ｐゴシック" charset="-128"/>
              </a:rPr>
              <a:t>…</a:t>
            </a:r>
          </a:p>
          <a:p>
            <a:pPr eaLnBrk="1" hangingPunct="1">
              <a:buFont typeface="Wingdings" charset="2"/>
              <a:buNone/>
            </a:pPr>
            <a:r>
              <a:rPr lang="fr-FR" sz="3200" dirty="0" smtClean="0">
                <a:ea typeface="ＭＳ Ｐゴシック" charset="-128"/>
                <a:cs typeface="ＭＳ Ｐゴシック" charset="-128"/>
              </a:rPr>
              <a:t>	Ils sont à la source du jeu…</a:t>
            </a:r>
          </a:p>
          <a:p>
            <a:pPr eaLnBrk="1" hangingPunct="1">
              <a:buFont typeface="Wingdings" charset="2"/>
              <a:buNone/>
            </a:pPr>
            <a:endParaRPr lang="fr-FR" sz="32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Clr>
                <a:schemeClr val="bg2"/>
              </a:buClr>
              <a:buFont typeface="Wingdings" charset="2"/>
              <a:buChar char="Ø"/>
            </a:pPr>
            <a:r>
              <a:rPr lang="fr-FR" sz="3200" dirty="0">
                <a:ea typeface="ＭＳ Ｐゴシック" charset="-128"/>
                <a:cs typeface="ＭＳ Ｐゴシック" charset="-128"/>
              </a:rPr>
              <a:t>L’intégrité physique des </a:t>
            </a:r>
            <a:r>
              <a:rPr lang="fr-FR" sz="3200" dirty="0" smtClean="0">
                <a:ea typeface="ＭＳ Ｐゴシック" charset="-128"/>
                <a:cs typeface="ＭＳ Ｐゴシック" charset="-128"/>
              </a:rPr>
              <a:t>joueurs</a:t>
            </a:r>
          </a:p>
          <a:p>
            <a:pPr eaLnBrk="1" hangingPunct="1">
              <a:buClr>
                <a:schemeClr val="bg2"/>
              </a:buClr>
              <a:buFont typeface="Wingdings" charset="2"/>
              <a:buChar char="Ø"/>
            </a:pPr>
            <a:r>
              <a:rPr lang="fr-FR" sz="3200" dirty="0">
                <a:ea typeface="ＭＳ Ｐゴシック" charset="-128"/>
                <a:cs typeface="ＭＳ Ｐゴシック" charset="-128"/>
              </a:rPr>
              <a:t>L’égalité des </a:t>
            </a:r>
            <a:r>
              <a:rPr lang="fr-FR" sz="3200" dirty="0" smtClean="0">
                <a:ea typeface="ＭＳ Ｐゴシック" charset="-128"/>
                <a:cs typeface="ＭＳ Ｐゴシック" charset="-128"/>
              </a:rPr>
              <a:t>chances</a:t>
            </a:r>
          </a:p>
          <a:p>
            <a:pPr eaLnBrk="1" hangingPunct="1">
              <a:buClr>
                <a:schemeClr val="bg2"/>
              </a:buClr>
              <a:buFont typeface="Wingdings" charset="2"/>
              <a:buChar char="Ø"/>
            </a:pPr>
            <a:r>
              <a:rPr lang="fr-FR" sz="3200" dirty="0">
                <a:ea typeface="ＭＳ Ｐゴシック" charset="-128"/>
                <a:cs typeface="ＭＳ Ｐゴシック" charset="-128"/>
              </a:rPr>
              <a:t>La vie du </a:t>
            </a:r>
            <a:r>
              <a:rPr lang="fr-FR" sz="3200" dirty="0" smtClean="0">
                <a:ea typeface="ＭＳ Ｐゴシック" charset="-128"/>
                <a:cs typeface="ＭＳ Ｐゴシック" charset="-128"/>
              </a:rPr>
              <a:t>ballon</a:t>
            </a:r>
            <a:endParaRPr lang="fr-FR" sz="32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9624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Schéma ZPP…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7A6CFBE-2C6C-1C48-9F5A-9E0F17673E6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Doc.rugby B.Borreil   UFRSTAPS Paris sud Orsay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D6D0CD-0E16-F74F-A094-A0D35F4361CF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5400000">
            <a:off x="839787" y="3732213"/>
            <a:ext cx="5027613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Lune 20"/>
          <p:cNvSpPr/>
          <p:nvPr/>
        </p:nvSpPr>
        <p:spPr>
          <a:xfrm flipH="1">
            <a:off x="5334000" y="15240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4" name="Lune 23"/>
          <p:cNvSpPr/>
          <p:nvPr/>
        </p:nvSpPr>
        <p:spPr>
          <a:xfrm flipH="1">
            <a:off x="5334000" y="48768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Lune 24"/>
          <p:cNvSpPr/>
          <p:nvPr/>
        </p:nvSpPr>
        <p:spPr>
          <a:xfrm flipH="1">
            <a:off x="3962400" y="3200400"/>
            <a:ext cx="533400" cy="914400"/>
          </a:xfrm>
          <a:prstGeom prst="mo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" name="Lune 25"/>
          <p:cNvSpPr/>
          <p:nvPr/>
        </p:nvSpPr>
        <p:spPr>
          <a:xfrm>
            <a:off x="4724400" y="15240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Lune 26"/>
          <p:cNvSpPr/>
          <p:nvPr/>
        </p:nvSpPr>
        <p:spPr>
          <a:xfrm>
            <a:off x="3352800" y="32004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" name="Lune 27"/>
          <p:cNvSpPr/>
          <p:nvPr/>
        </p:nvSpPr>
        <p:spPr>
          <a:xfrm>
            <a:off x="4648200" y="4876800"/>
            <a:ext cx="609600" cy="914400"/>
          </a:xfrm>
          <a:prstGeom prst="moon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4419600" y="3429000"/>
            <a:ext cx="228600" cy="471488"/>
          </a:xfrm>
          <a:prstGeom prst="ellipse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6" name="Connecteur droit 15"/>
          <p:cNvCxnSpPr/>
          <p:nvPr/>
        </p:nvCxnSpPr>
        <p:spPr>
          <a:xfrm rot="5400000">
            <a:off x="1982787" y="3808413"/>
            <a:ext cx="5027613" cy="1588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47" name="Espace réservé du contenu 16"/>
          <p:cNvSpPr>
            <a:spLocks noGrp="1"/>
          </p:cNvSpPr>
          <p:nvPr>
            <p:ph idx="1"/>
          </p:nvPr>
        </p:nvSpPr>
        <p:spPr>
          <a:xfrm>
            <a:off x="2743200" y="685800"/>
            <a:ext cx="1752600" cy="1143000"/>
          </a:xfrm>
        </p:spPr>
        <p:txBody>
          <a:bodyPr/>
          <a:lstStyle/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Zone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        HJ</a:t>
            </a:r>
          </a:p>
        </p:txBody>
      </p:sp>
      <p:sp>
        <p:nvSpPr>
          <p:cNvPr id="44048" name="ZoneTexte 18"/>
          <p:cNvSpPr txBox="1">
            <a:spLocks noChangeArrowheads="1"/>
          </p:cNvSpPr>
          <p:nvPr/>
        </p:nvSpPr>
        <p:spPr bwMode="auto">
          <a:xfrm>
            <a:off x="304800" y="1963738"/>
            <a:ext cx="18288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Avantage aux rouges</a:t>
            </a:r>
          </a:p>
          <a:p>
            <a:r>
              <a:rPr lang="fr-FR"/>
              <a:t>qui peuvent</a:t>
            </a:r>
          </a:p>
          <a:p>
            <a:r>
              <a:rPr lang="fr-FR"/>
              <a:t>aller direct au ballon alors que les bleus doivent d’abord se replier…</a:t>
            </a:r>
          </a:p>
          <a:p>
            <a:endParaRPr lang="fr-FR"/>
          </a:p>
        </p:txBody>
      </p:sp>
      <p:cxnSp>
        <p:nvCxnSpPr>
          <p:cNvPr id="22" name="Connecteur droit avec flèche 21"/>
          <p:cNvCxnSpPr/>
          <p:nvPr/>
        </p:nvCxnSpPr>
        <p:spPr>
          <a:xfrm rot="10800000" flipV="1">
            <a:off x="4724400" y="2590800"/>
            <a:ext cx="914400" cy="838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rot="16200000" flipV="1">
            <a:off x="4800600" y="3886200"/>
            <a:ext cx="9144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en arc 36"/>
          <p:cNvCxnSpPr/>
          <p:nvPr/>
        </p:nvCxnSpPr>
        <p:spPr>
          <a:xfrm rot="5400000">
            <a:off x="2933700" y="2095500"/>
            <a:ext cx="1676400" cy="1600200"/>
          </a:xfrm>
          <a:prstGeom prst="curvedConnector3">
            <a:avLst>
              <a:gd name="adj1" fmla="val 353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en arc 48"/>
          <p:cNvCxnSpPr/>
          <p:nvPr/>
        </p:nvCxnSpPr>
        <p:spPr>
          <a:xfrm rot="10800000">
            <a:off x="2819400" y="3962400"/>
            <a:ext cx="1676400" cy="1447800"/>
          </a:xfrm>
          <a:prstGeom prst="curvedConnector3">
            <a:avLst>
              <a:gd name="adj1" fmla="val 11969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53" name="ZoneTexte 56"/>
          <p:cNvSpPr txBox="1">
            <a:spLocks noChangeArrowheads="1"/>
          </p:cNvSpPr>
          <p:nvPr/>
        </p:nvSpPr>
        <p:spPr bwMode="auto">
          <a:xfrm>
            <a:off x="1033463" y="1287463"/>
            <a:ext cx="11334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/>
              <a:t>Phase 3</a:t>
            </a:r>
          </a:p>
        </p:txBody>
      </p:sp>
      <p:sp>
        <p:nvSpPr>
          <p:cNvPr id="44054" name="ZoneTexte 18"/>
          <p:cNvSpPr txBox="1">
            <a:spLocks noChangeArrowheads="1"/>
          </p:cNvSpPr>
          <p:nvPr/>
        </p:nvSpPr>
        <p:spPr bwMode="auto">
          <a:xfrm>
            <a:off x="6934200" y="2057400"/>
            <a:ext cx="1828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/>
              <a:t>Si le défenseur bleu avait gagné son duel l’avantage se serait inversé…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62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NCR: Droits et devoirs des joueurs</a:t>
            </a:r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334000"/>
          </a:xfrm>
        </p:spPr>
        <p:txBody>
          <a:bodyPr/>
          <a:lstStyle/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Les droits et devoirs des joueurs sont relatifs aux principes de « Vie du ballon », « d’égalité des chances » et de « préservation de l’intégrité physique des joueurs ».</a:t>
            </a:r>
          </a:p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Le droit de plaquage et/ou de blocage « s’oppose » au droit du PB « illimité » au rugby: liberté d’action.</a:t>
            </a:r>
          </a:p>
          <a:p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None/>
            </a:pPr>
            <a:r>
              <a:rPr lang="fr-FR" sz="2400" i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                  Recherche de                    l’égalité des chances</a:t>
            </a:r>
          </a:p>
          <a:p>
            <a:pPr>
              <a:buFont typeface="Wingdings" charset="2"/>
              <a:buNone/>
            </a:pPr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Le droit de charge et de raffut du PB « s’oppose » au droit du défenseur de plaquer et/ou de bloquer.</a:t>
            </a:r>
          </a:p>
          <a:p>
            <a:pPr>
              <a:buFont typeface="Wingdings" charset="2"/>
              <a:buNone/>
            </a:pPr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endParaRPr lang="fr-FR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1350D4C-665A-7348-B639-AA0574EAE6AC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307E01-D9CC-E74C-9F54-975A1C645BB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7" name="Double flèche verticale 6"/>
          <p:cNvSpPr/>
          <p:nvPr/>
        </p:nvSpPr>
        <p:spPr>
          <a:xfrm>
            <a:off x="4038600" y="3276600"/>
            <a:ext cx="484188" cy="1371600"/>
          </a:xfrm>
          <a:prstGeom prst="up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6858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NCR: Droits et devoirs des joueurs</a:t>
            </a:r>
          </a:p>
        </p:txBody>
      </p:sp>
      <p:sp>
        <p:nvSpPr>
          <p:cNvPr id="46083" name="Espace réservé du contenu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5486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A chaque droit lié au contact s’exerce un devoir lié à l’intégrité physique des acteurs..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Le plaquage : ceinturage obligatoire, zone limitée sur le corps, non renversement du plaqué, accompagnement au sol sont des garanties de sécurité pour le plaqué…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La percussion : L’interdiction de jouer tête ou coude en avant, de sauter avant ou à l’impact assure la sécurité du plaqueur…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Le raffut : L’obligation d’avoir le bras tendu, main ouverte avant le contact assure la sécurité du plaqueur.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1F484A-B642-5B48-AB16-D9109730143A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D8FE8-1FC3-7743-B875-D5BEF1BC4BA6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err="1"/>
              <a:t>Doc.rugby</a:t>
            </a:r>
            <a:r>
              <a:rPr lang="fr-FR" dirty="0"/>
              <a:t> </a:t>
            </a:r>
            <a:r>
              <a:rPr lang="fr-FR" dirty="0" err="1"/>
              <a:t>B.Borreil</a:t>
            </a:r>
            <a:r>
              <a:rPr lang="fr-FR" dirty="0"/>
              <a:t>   UFRSTAPS Paris sud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r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Vers une définition du rugby…</a:t>
            </a:r>
          </a:p>
        </p:txBody>
      </p:sp>
      <p:sp>
        <p:nvSpPr>
          <p:cNvPr id="47107" name="Espace réservé du contenu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105400"/>
          </a:xfrm>
        </p:spPr>
        <p:txBody>
          <a:bodyPr/>
          <a:lstStyle/>
          <a:p>
            <a:r>
              <a:rPr lang="fr-FR" sz="4000" dirty="0" smtClean="0">
                <a:ea typeface="ＭＳ Ｐゴシック" charset="-128"/>
                <a:cs typeface="ＭＳ Ｐゴシック" charset="-128"/>
              </a:rPr>
              <a:t>L’ensemble des principes de l’esprit du jeu</a:t>
            </a:r>
          </a:p>
          <a:p>
            <a:endParaRPr lang="fr-FR" sz="4000" dirty="0" smtClean="0">
              <a:ea typeface="ＭＳ Ｐゴシック" charset="-128"/>
              <a:cs typeface="ＭＳ Ｐゴシック" charset="-128"/>
            </a:endParaRPr>
          </a:p>
          <a:p>
            <a:r>
              <a:rPr lang="fr-FR" sz="4000" dirty="0" smtClean="0">
                <a:ea typeface="ＭＳ Ｐゴシック" charset="-128"/>
                <a:cs typeface="ＭＳ Ｐゴシック" charset="-128"/>
              </a:rPr>
              <a:t>Et l’ensemble du NCR</a:t>
            </a:r>
          </a:p>
          <a:p>
            <a:endParaRPr lang="fr-FR" sz="4000" dirty="0" smtClean="0">
              <a:ea typeface="ＭＳ Ｐゴシック" charset="-128"/>
              <a:cs typeface="ＭＳ Ｐゴシック" charset="-128"/>
            </a:endParaRPr>
          </a:p>
          <a:p>
            <a:r>
              <a:rPr lang="fr-FR" sz="4000" dirty="0" smtClean="0">
                <a:ea typeface="ＭＳ Ｐゴシック" charset="-128"/>
                <a:cs typeface="ＭＳ Ｐゴシック" charset="-128"/>
              </a:rPr>
              <a:t>Amènent la définition suivante…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6AB39BC-177D-4448-9F4E-C5BD1CF49BDA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65AE7-6475-6046-AB0A-350704D3D1DC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01BD2E5-C647-7746-A6C1-E26B767A406B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8E997-BDED-F241-8509-E4779181FF7A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934200" cy="1143000"/>
          </a:xfrm>
        </p:spPr>
        <p:txBody>
          <a:bodyPr/>
          <a:lstStyle/>
          <a:p>
            <a:pPr eaLnBrk="1" hangingPunct="1"/>
            <a:r>
              <a:rPr lang="fr-FR" smtClean="0">
                <a:ea typeface="ＭＳ Ｐゴシック" charset="-128"/>
                <a:cs typeface="ＭＳ Ｐゴシック" charset="-128"/>
              </a:rPr>
              <a:t>             Définition du rugby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040312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Font typeface="Wingdings" charset="2"/>
              <a:buNone/>
            </a:pPr>
            <a:r>
              <a:rPr lang="fr-FR" sz="4000" smtClean="0">
                <a:ea typeface="ＭＳ Ｐゴシック" charset="-128"/>
                <a:cs typeface="ＭＳ Ｐゴシック" charset="-128"/>
              </a:rPr>
              <a:t>	</a:t>
            </a:r>
            <a:r>
              <a:rPr lang="fr-FR" sz="6000" smtClean="0">
                <a:ea typeface="ＭＳ Ｐゴシック" charset="-128"/>
                <a:cs typeface="ＭＳ Ｐゴシック" charset="-128"/>
              </a:rPr>
              <a:t>Le rugby est un sport collectif de lutte athlétique. </a:t>
            </a:r>
          </a:p>
          <a:p>
            <a:pPr eaLnBrk="1" hangingPunct="1">
              <a:buClr>
                <a:schemeClr val="bg2"/>
              </a:buClr>
              <a:buFont typeface="Wingdings" charset="2"/>
              <a:buNone/>
            </a:pPr>
            <a:endParaRPr lang="fr-FR" sz="400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Clr>
                <a:schemeClr val="bg2"/>
              </a:buCl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(René Deleplace. Rugby total, rugby de mouvement. Insep. 1979)</a:t>
            </a:r>
          </a:p>
          <a:p>
            <a:pPr eaLnBrk="1" hangingPunct="1">
              <a:buClr>
                <a:schemeClr val="bg2"/>
              </a:buClr>
              <a:buFont typeface="Wingdings" charset="2"/>
              <a:buChar char="Ø"/>
            </a:pPr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Pourquoi de lutte?</a:t>
            </a:r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>
          <a:xfrm>
            <a:off x="-762000" y="838200"/>
            <a:ext cx="9448800" cy="5257800"/>
          </a:xfrm>
        </p:spPr>
        <p:txBody>
          <a:bodyPr/>
          <a:lstStyle/>
          <a:p>
            <a:pPr lvl="2" eaLnBrk="1" hangingPunct="1">
              <a:buClr>
                <a:srgbClr val="009999"/>
              </a:buClr>
              <a:buFont typeface="Wingdings" charset="2"/>
              <a:buChar char="ü"/>
            </a:pPr>
            <a:r>
              <a:rPr lang="fr-FR" sz="2800" dirty="0" smtClean="0">
                <a:ea typeface="ＭＳ Ｐゴシック" charset="-128"/>
              </a:rPr>
              <a:t>Dans toutes les situations du jeu la notion de lutte est présente pour la conquête du ballon et/ ou du terrain (Tenu et droits et devoir des joueurs)</a:t>
            </a:r>
          </a:p>
          <a:p>
            <a:pPr lvl="2" eaLnBrk="1" hangingPunct="1">
              <a:buClr>
                <a:srgbClr val="009999"/>
              </a:buClr>
              <a:buFont typeface="Wingdings" charset="2"/>
              <a:buChar char="ü"/>
            </a:pPr>
            <a:r>
              <a:rPr lang="fr-FR" sz="2800" dirty="0" smtClean="0">
                <a:ea typeface="ＭＳ Ｐゴシック" charset="-128"/>
              </a:rPr>
              <a:t> C’est le seul sport collectif sans possibilité de jeu en appui (Règle du hors-jeu)</a:t>
            </a:r>
          </a:p>
          <a:p>
            <a:pPr lvl="2" eaLnBrk="1" hangingPunct="1">
              <a:buClr>
                <a:srgbClr val="009999"/>
              </a:buClr>
              <a:buFont typeface="Wingdings" charset="2"/>
              <a:buChar char="ü"/>
            </a:pPr>
            <a:r>
              <a:rPr lang="fr-FR" sz="2800" dirty="0" smtClean="0">
                <a:ea typeface="ＭＳ Ｐゴシック" charset="-128"/>
              </a:rPr>
              <a:t>Les cibles « non défendables » imposent une défense en barrage à hauteur du ballon pour maintenir l’adversaire loin de sa propre cible: Au rugby il faut donc Avancer pour attaquer mais aussi pour défendre…La confrontation est inévitable ou plutôt recherchée par les concepteurs du jeu…(Marque)</a:t>
            </a:r>
          </a:p>
          <a:p>
            <a:pPr lvl="2" eaLnBrk="1" hangingPunct="1">
              <a:buClr>
                <a:srgbClr val="009999"/>
              </a:buClr>
              <a:buFont typeface="Wingdings" charset="2"/>
              <a:buChar char="ü"/>
            </a:pPr>
            <a:endParaRPr lang="fr-FR" sz="2800" dirty="0" smtClean="0">
              <a:ea typeface="ＭＳ Ｐゴシック" charset="-128"/>
            </a:endParaRPr>
          </a:p>
          <a:p>
            <a:endParaRPr lang="fr-FR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170BA13-5744-284A-ADEA-0ADABAC06360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826E5-7C11-5245-8923-A6179D0A7B0A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14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« Pourquoi « athlétique » ?</a:t>
            </a:r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48768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Car la règle du HJ impose à chaque instant </a:t>
            </a:r>
            <a:r>
              <a:rPr lang="fr-FR" u="sng" smtClean="0">
                <a:ea typeface="ＭＳ Ｐゴシック" charset="-128"/>
                <a:cs typeface="ＭＳ Ｐゴシック" charset="-128"/>
              </a:rPr>
              <a:t>à tous les joueurs</a:t>
            </a:r>
            <a:r>
              <a:rPr lang="fr-FR" smtClean="0">
                <a:ea typeface="ＭＳ Ｐゴシック" charset="-128"/>
                <a:cs typeface="ＭＳ Ｐゴシック" charset="-128"/>
              </a:rPr>
              <a:t> utilisateurs d’avoir à » courir » la même distance que le ballon…</a:t>
            </a:r>
          </a:p>
          <a:p>
            <a:pPr>
              <a:buFont typeface="Wingdings" charset="2"/>
              <a:buNone/>
            </a:pPr>
            <a:endParaRPr lang="fr-FR" smtClean="0">
              <a:ea typeface="ＭＳ Ｐゴシック" charset="-128"/>
              <a:cs typeface="ＭＳ Ｐゴシック" charset="-128"/>
            </a:endParaRP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Impossible de reste aux avants poste comme dans les autres sports collectifs pour jouer la balle…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7A3E1F-DCAE-9449-9B2C-E7C122AE33A0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DDDE76-438E-2A42-8CB9-ECFEB71D352C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3F3695F-B25C-214B-A4B5-442E4281C13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B3AE1B-0D68-394B-AF04-E6A6A59DFB7D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6096000" cy="1143000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charset="-128"/>
                <a:cs typeface="ＭＳ Ｐゴシック" charset="-128"/>
              </a:rPr>
              <a:t>Un seul but : Avancer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8001000" cy="41148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fr-FR">
                <a:ea typeface="ＭＳ Ｐゴシック" charset="-128"/>
                <a:cs typeface="ＭＳ Ｐゴシック" charset="-128"/>
              </a:rPr>
              <a:t> Que l’on soit « attaquant » ou « défenseur » avancer est un indicateur d’efficacité</a:t>
            </a:r>
          </a:p>
          <a:p>
            <a:pPr eaLnBrk="1" hangingPunct="1">
              <a:buFont typeface="Wingdings" charset="2"/>
              <a:buChar char="Ø"/>
            </a:pPr>
            <a:r>
              <a:rPr lang="fr-FR">
                <a:ea typeface="ＭＳ Ｐゴシック" charset="-128"/>
                <a:cs typeface="ＭＳ Ｐゴシック" charset="-128"/>
              </a:rPr>
              <a:t>La position du ballon est révélatrice du rapport de force. Dominant-dominé</a:t>
            </a:r>
          </a:p>
          <a:p>
            <a:pPr eaLnBrk="1" hangingPunct="1">
              <a:buFont typeface="Wingdings" charset="2"/>
              <a:buChar char="Ø"/>
            </a:pPr>
            <a:r>
              <a:rPr lang="fr-FR">
                <a:ea typeface="ＭＳ Ｐゴシック" charset="-128"/>
                <a:cs typeface="ＭＳ Ｐゴシック" charset="-128"/>
              </a:rPr>
              <a:t>La possession du ballon n’est pas un gage de victoire :</a:t>
            </a:r>
            <a:r>
              <a:rPr lang="fr-FR" smtClean="0">
                <a:ea typeface="ＭＳ Ｐゴシック" charset="-128"/>
                <a:cs typeface="ＭＳ Ｐゴシック" charset="-128"/>
              </a:rPr>
              <a:t>  </a:t>
            </a:r>
            <a:r>
              <a:rPr lang="fr-FR">
                <a:ea typeface="ＭＳ Ｐゴシック" charset="-128"/>
                <a:cs typeface="ＭＳ Ｐゴシック" charset="-128"/>
              </a:rPr>
              <a:t>2</a:t>
            </a:r>
            <a:r>
              <a:rPr lang="fr-FR" smtClean="0">
                <a:ea typeface="ＭＳ Ｐゴシック" charset="-128"/>
                <a:cs typeface="ＭＳ Ｐゴシック" charset="-128"/>
              </a:rPr>
              <a:t> champions </a:t>
            </a:r>
            <a:r>
              <a:rPr lang="fr-FR">
                <a:ea typeface="ＭＳ Ｐゴシック" charset="-128"/>
                <a:cs typeface="ＭＳ Ｐゴシック" charset="-128"/>
              </a:rPr>
              <a:t>du monde en sont l’exemple. (L’Australie en 1999 et l’Angleterre en 2003)</a:t>
            </a:r>
          </a:p>
          <a:p>
            <a:pPr eaLnBrk="1" hangingPunct="1">
              <a:buFont typeface="Wingdings" charset="2"/>
              <a:buChar char="Ø"/>
            </a:pPr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6D8D91A-A662-C44D-A057-DD9665FCA1A3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Doc.rugby B.Borreil   UFRSTAPS Paris sud Orsay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600B6-6657-B44A-94F3-972DBB734EAE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52231" name="Picture 4" descr="Rugby lutter pour avancer 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964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2" name="Text Box 5"/>
          <p:cNvSpPr txBox="1">
            <a:spLocks noChangeArrowheads="1"/>
          </p:cNvSpPr>
          <p:nvPr/>
        </p:nvSpPr>
        <p:spPr bwMode="auto">
          <a:xfrm>
            <a:off x="5867400" y="6096000"/>
            <a:ext cx="37449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400" b="1">
                <a:solidFill>
                  <a:schemeClr val="bg1"/>
                </a:solidFill>
              </a:rPr>
              <a:t>AVANCER…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59368A3-0F93-5443-8900-E9BACCA6C966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D445AC-0FCA-EA42-857D-1C625A8D181E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53255" name="Text Box 7"/>
          <p:cNvSpPr>
            <a:spLocks noGrp="1" noChangeArrowheads="1"/>
          </p:cNvSpPr>
          <p:nvPr>
            <p:ph type="body" idx="1"/>
          </p:nvPr>
        </p:nvSpPr>
        <p:spPr>
          <a:xfrm>
            <a:off x="539750" y="0"/>
            <a:ext cx="7667625" cy="10668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sz="3200" b="1" dirty="0">
                <a:latin typeface="Times New Roman" charset="0"/>
                <a:ea typeface="ＭＳ Ｐゴシック" charset="-128"/>
                <a:cs typeface="ＭＳ Ｐゴシック" charset="-128"/>
              </a:rPr>
              <a:t>AVANCER…</a:t>
            </a:r>
            <a:r>
              <a:rPr lang="fr-FR" sz="3200" b="1" dirty="0" smtClean="0">
                <a:latin typeface="Times New Roman" charset="0"/>
                <a:ea typeface="ＭＳ Ｐゴシック" charset="-128"/>
                <a:cs typeface="ＭＳ Ｐゴシック" charset="-128"/>
              </a:rPr>
              <a:t>TOUJOURS</a:t>
            </a:r>
            <a:r>
              <a:rPr lang="fr-FR" sz="3200" b="1" dirty="0">
                <a:latin typeface="Times New Roman" charset="0"/>
                <a:ea typeface="ＭＳ Ｐゴシック" charset="-128"/>
                <a:cs typeface="ＭＳ Ｐゴシック" charset="-128"/>
              </a:rPr>
              <a:t>…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fr-FR" sz="4400" b="1" dirty="0">
              <a:solidFill>
                <a:schemeClr val="bg1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20"/>
            <a:ext cx="9144000" cy="5432353"/>
          </a:xfrm>
          <a:prstGeom prst="rect">
            <a:avLst/>
          </a:prstGeom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Principe préservation intégrité physique </a:t>
            </a:r>
          </a:p>
        </p:txBody>
      </p:sp>
      <p:sp>
        <p:nvSpPr>
          <p:cNvPr id="23555" name="Espace réservé du contenu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8768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Dans cette activité de lutte collective ce principe tente de garantir la sécurité des acteurs tout en leur permettant un engagement physique maximal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	Exemples: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On a le droit de plaquer mais il est interdit de soulever les pieds des joueurs au dessus des hanches, on rentre en mêlée mais sous les ordres de l’arbitre qui garantissent des « positions » sécuritaires pour s’affronter, on ne peut défendre sur un joueur « en l’air », etc…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98FFF82-B16F-4045-81DE-55BCB5423AF6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79CD0-CD06-784B-B437-FD9B5408BE9A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276600" y="65087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9pPr>
          </a:lstStyle>
          <a:p>
            <a:pPr>
              <a:defRPr/>
            </a:pPr>
            <a:r>
              <a:rPr lang="fr-FR" smtClean="0"/>
              <a:t> B.Borreil   Université Paris-Saclay, F2S </a:t>
            </a:r>
          </a:p>
          <a:p>
            <a:pPr>
              <a:defRPr/>
            </a:pPr>
            <a:r>
              <a:rPr lang="fr-FR" smtClean="0"/>
              <a:t> 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52A1910-01A0-8748-A17A-944048F6CB02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FF7BAA-EE59-EE4B-84ED-3930C1D71F66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543800" cy="1143000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charset="-128"/>
                <a:cs typeface="ＭＳ Ｐゴシック" charset="-128"/>
              </a:rPr>
              <a:t>En défense aussi…avancer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1143000"/>
            <a:ext cx="8128000" cy="4572000"/>
          </a:xfrm>
          <a:prstGeom prst="rect">
            <a:avLst/>
          </a:prstGeom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83734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Espace réservé du contenu 6" descr="Plaquage offensif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86" r="-5986"/>
          <a:stretch>
            <a:fillRect/>
          </a:stretch>
        </p:blipFill>
        <p:spPr>
          <a:xfrm>
            <a:off x="381000" y="381000"/>
            <a:ext cx="8534400" cy="57150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D5918CF-CDC4-2144-9E14-91D5CAB9F950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E389D-F8DB-724F-A08D-786AF6EBF939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r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Celui-là est illicite..</a:t>
            </a:r>
          </a:p>
        </p:txBody>
      </p:sp>
      <p:pic>
        <p:nvPicPr>
          <p:cNvPr id="56323" name="Espace réservé du contenu 6" descr="Plaquage offensif illicite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58" b="-258"/>
          <a:stretch>
            <a:fillRect/>
          </a:stretch>
        </p:blipFill>
        <p:spPr>
          <a:xfrm>
            <a:off x="304800" y="838200"/>
            <a:ext cx="8610600" cy="5257800"/>
          </a:xfrm>
        </p:spPr>
      </p:pic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5610230-9B48-024C-9DFB-A738F5DF655D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ED7DD-DBF1-2146-8BA6-CEEFD0BB03BC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B0D44D6-FFA4-6849-9944-F494E1FC5D10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4B33F-A3F1-F74B-9DE8-25EC2079CE87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096000" cy="1143000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charset="-128"/>
                <a:cs typeface="ＭＳ Ｐゴシック" charset="-128"/>
              </a:rPr>
              <a:t>Le terrain de rugby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41148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Distances réglementaires</a:t>
            </a:r>
          </a:p>
          <a:p>
            <a:pPr eaLnBrk="1" hangingPunct="1">
              <a:buFont typeface="Wingdings" charset="2"/>
              <a:buNone/>
            </a:pPr>
            <a:r>
              <a:rPr lang="fr-FR" sz="3600">
                <a:ea typeface="ＭＳ Ｐゴシック" charset="-128"/>
                <a:cs typeface="ＭＳ Ｐゴシック" charset="-128"/>
              </a:rPr>
              <a:t>   100 à 115m de long X 60 à 68m de large</a:t>
            </a:r>
          </a:p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Lignes</a:t>
            </a:r>
          </a:p>
          <a:p>
            <a:pPr eaLnBrk="1" hangingPunct="1">
              <a:buFont typeface="Wingdings" charset="2"/>
              <a:buNone/>
            </a:pPr>
            <a:r>
              <a:rPr lang="fr-FR" sz="3600">
                <a:ea typeface="ＭＳ Ｐゴシック" charset="-128"/>
                <a:cs typeface="ＭＳ Ｐゴシック" charset="-128"/>
              </a:rPr>
              <a:t>   Médiane, 10m, 22m, 15m, 5m.</a:t>
            </a:r>
          </a:p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schéma</a:t>
            </a:r>
          </a:p>
          <a:p>
            <a:pPr eaLnBrk="1" hangingPunct="1">
              <a:buFont typeface="Wingdings" charset="2"/>
              <a:buNone/>
            </a:pPr>
            <a:endParaRPr lang="fr-FR" sz="360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4062F1F-7336-F442-8FF7-A0EB0EE34C2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63DE5-0929-3B43-AA10-9A5750240072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-1765300" y="0"/>
            <a:ext cx="121697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/>
              <a:t>                                 Schéma du terrain de rugby</a:t>
            </a:r>
          </a:p>
        </p:txBody>
      </p:sp>
      <p:pic>
        <p:nvPicPr>
          <p:cNvPr id="58374" name="Image 8" descr="terrain rugby dimensio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943100" y="-495300"/>
            <a:ext cx="51816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AC1B342-E354-374B-8665-A397BCE7F8E1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A17CD9-2552-0D4A-B8E9-DAF4AFE5EF18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59397" name="Text Box 33"/>
          <p:cNvSpPr txBox="1">
            <a:spLocks noChangeArrowheads="1"/>
          </p:cNvSpPr>
          <p:nvPr/>
        </p:nvSpPr>
        <p:spPr bwMode="auto">
          <a:xfrm>
            <a:off x="-541338" y="0"/>
            <a:ext cx="8353426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/>
              <a:t>                        Les poteaux de rugby</a:t>
            </a:r>
          </a:p>
        </p:txBody>
      </p:sp>
      <p:pic>
        <p:nvPicPr>
          <p:cNvPr id="59398" name="Image 7" descr="potaux_de_rugby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762000"/>
            <a:ext cx="7010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DD9F16-D913-2744-876E-4977A416AA91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67107"/>
            <a:ext cx="2133600" cy="365125"/>
          </a:xfrm>
        </p:spPr>
        <p:txBody>
          <a:bodyPr/>
          <a:lstStyle/>
          <a:p>
            <a:pPr>
              <a:defRPr/>
            </a:pPr>
            <a:fld id="{16649269-1627-154C-A21A-77EA68D4B181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45363" cy="1143000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charset="-128"/>
                <a:cs typeface="ＭＳ Ｐゴシック" charset="-128"/>
              </a:rPr>
              <a:t>L équipe de rugby à xv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458200" cy="5257800"/>
          </a:xfrm>
        </p:spPr>
        <p:txBody>
          <a:bodyPr/>
          <a:lstStyle/>
          <a:p>
            <a:pPr eaLnBrk="1" hangingPunct="1"/>
            <a:r>
              <a:rPr lang="fr-FR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Les avants : N° 1 à 8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 N°1 et 3 Piliers et  N°2 Talonneur = 1</a:t>
            </a:r>
            <a:r>
              <a:rPr lang="fr-FR" baseline="30000" dirty="0" smtClean="0">
                <a:ea typeface="ＭＳ Ｐゴシック" charset="-128"/>
                <a:cs typeface="ＭＳ Ｐゴシック" charset="-128"/>
              </a:rPr>
              <a:t>ère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 ligne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 N°4 et 5 = 2</a:t>
            </a:r>
            <a:r>
              <a:rPr lang="fr-FR" baseline="30000" dirty="0" smtClean="0">
                <a:ea typeface="ＭＳ Ｐゴシック" charset="-128"/>
                <a:cs typeface="ＭＳ Ｐゴシック" charset="-128"/>
              </a:rPr>
              <a:t>ème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 lignes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N° 6 et 7 3</a:t>
            </a:r>
            <a:r>
              <a:rPr lang="fr-FR" baseline="30000" dirty="0" smtClean="0">
                <a:ea typeface="ＭＳ Ｐゴシック" charset="-128"/>
                <a:cs typeface="ＭＳ Ｐゴシック" charset="-128"/>
              </a:rPr>
              <a:t>ème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 ligne aile et N°8 3</a:t>
            </a:r>
            <a:r>
              <a:rPr lang="fr-FR" baseline="30000" dirty="0" smtClean="0">
                <a:ea typeface="ＭＳ Ｐゴシック" charset="-128"/>
                <a:cs typeface="ＭＳ Ｐゴシック" charset="-128"/>
              </a:rPr>
              <a:t>ème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 ligne centre</a:t>
            </a:r>
          </a:p>
          <a:p>
            <a:pPr eaLnBrk="1" hangingPunct="1"/>
            <a:r>
              <a:rPr lang="fr-FR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Les demis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N° 9 Demi de mêlée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N°10 Demi d’ouverture</a:t>
            </a:r>
          </a:p>
          <a:p>
            <a:pPr eaLnBrk="1" hangingPunct="1"/>
            <a:r>
              <a:rPr lang="fr-FR" b="1" dirty="0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Les trois-quarts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N° 11et 14 Ailiers  /  N° 12 et 13 Trois quart centre </a:t>
            </a:r>
          </a:p>
          <a:p>
            <a:pPr eaLnBrk="1" hangingPunct="1"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N°15 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Arrière</a:t>
            </a:r>
            <a:endParaRPr lang="fr-FR" sz="3600" dirty="0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fr-FR" dirty="0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49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9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9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9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9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49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49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937977E-B597-2748-9665-F4EEDC96FF3C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93C8BC-47E8-CB41-93F2-FAA668C4E9ED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pic>
        <p:nvPicPr>
          <p:cNvPr id="61445" name="Image 6" descr="Compo équipe 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61938"/>
            <a:ext cx="809625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781400" cy="501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 smtClean="0"/>
              <a:t>B.Borreil</a:t>
            </a:r>
            <a:r>
              <a:rPr lang="fr-FR" dirty="0" smtClean="0"/>
              <a:t>, </a:t>
            </a:r>
            <a:r>
              <a:rPr lang="fr-FR" dirty="0" smtClean="0"/>
              <a:t> </a:t>
            </a:r>
            <a:r>
              <a:rPr lang="fr-FR" dirty="0"/>
              <a:t>Mise à jour I. DURY</a:t>
            </a:r>
          </a:p>
          <a:p>
            <a:pPr>
              <a:defRPr/>
            </a:pP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re 1"/>
          <p:cNvSpPr>
            <a:spLocks noGrp="1"/>
          </p:cNvSpPr>
          <p:nvPr>
            <p:ph type="title"/>
          </p:nvPr>
        </p:nvSpPr>
        <p:spPr>
          <a:xfrm>
            <a:off x="0" y="228600"/>
            <a:ext cx="88392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Principe de l’égalité des chances </a:t>
            </a:r>
          </a:p>
        </p:txBody>
      </p:sp>
      <p:sp>
        <p:nvSpPr>
          <p:cNvPr id="24579" name="Espace réservé du contenu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Dans cette activité de lutte collective ce principe tente de garantir </a:t>
            </a:r>
            <a:r>
              <a:rPr lang="fr-FR" u="sng" smtClean="0">
                <a:ea typeface="ＭＳ Ｐゴシック" charset="-128"/>
                <a:cs typeface="ＭＳ Ｐゴシック" charset="-128"/>
              </a:rPr>
              <a:t>qu’au départ de la lutte les chances soient égales de la remporter.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Ce principe existe et constitue la base de toute rencontre sportive</a:t>
            </a:r>
            <a:r>
              <a:rPr lang="fr-FR" sz="2000" smtClean="0">
                <a:ea typeface="ＭＳ Ｐゴシック" charset="-128"/>
                <a:cs typeface="ＭＳ Ｐゴシック" charset="-128"/>
              </a:rPr>
              <a:t>. ce qui conduit les activités de combat à mettre en place des catégories pour assurer cette égalité des chances au départ…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Au rugby ce principe </a:t>
            </a:r>
            <a:r>
              <a:rPr lang="fr-FR" smtClean="0">
                <a:solidFill>
                  <a:srgbClr val="FF0000"/>
                </a:solidFill>
                <a:ea typeface="ＭＳ Ｐゴシック" charset="-128"/>
                <a:cs typeface="ＭＳ Ｐゴシック" charset="-128"/>
              </a:rPr>
              <a:t>est constant </a:t>
            </a:r>
            <a:r>
              <a:rPr lang="fr-FR" smtClean="0">
                <a:ea typeface="ＭＳ Ｐゴシック" charset="-128"/>
                <a:cs typeface="ＭＳ Ｐゴシック" charset="-128"/>
              </a:rPr>
              <a:t>dans tous les moments du jeu ou il y a lutte : Mêlée, touche, zone plaqueur-plaqué, etc…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EECC6BD-F11B-9049-A4BE-DA7C2588A2BB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9454B-3F31-EB49-B486-782BF1415AB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Principe de vie du ballon</a:t>
            </a:r>
          </a:p>
        </p:txBody>
      </p:sp>
      <p:sp>
        <p:nvSpPr>
          <p:cNvPr id="25603" name="Espace réservé du contenu 2"/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1816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Dans cette activité de lutte collective ce principe tente de garantir la possibilité loyale et constante que le ballon soit jouable: toute tentative d’empêcher que le ballon soit « vivant », c’est à dire jouable doit être proscrite.</a:t>
            </a:r>
          </a:p>
          <a:p>
            <a:pPr>
              <a:buFont typeface="Wingdings" charset="2"/>
              <a:buNone/>
            </a:pPr>
            <a:r>
              <a:rPr lang="fr-FR" smtClean="0">
                <a:ea typeface="ＭＳ Ｐゴシック" charset="-128"/>
                <a:cs typeface="ＭＳ Ｐゴシック" charset="-128"/>
              </a:rPr>
              <a:t>	Exemple: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Un joueur tenu au sol doit libérer le ballon, il est interdit de lancer la balle en touche à la main, il est interdit de jouer un ballon à la main dans un ruck,…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D214BB-9BC1-D14D-96C9-26B04955B528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C66B3E-E66E-A14D-BE13-437E1F5BCB32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CF7C48-724E-2643-AEDB-1E3EF5F8E66F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0A43F-686A-B842-BD60-81F6EEC576E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93175" cy="1143000"/>
          </a:xfrm>
        </p:spPr>
        <p:txBody>
          <a:bodyPr/>
          <a:lstStyle/>
          <a:p>
            <a:pPr eaLnBrk="1" hangingPunct="1"/>
            <a:r>
              <a:rPr lang="fr-FR">
                <a:ea typeface="ＭＳ Ｐゴシック" charset="-128"/>
                <a:cs typeface="ＭＳ Ｐゴシック" charset="-128"/>
              </a:rPr>
              <a:t>Le noyau central du règlement: NCR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543800" cy="4114800"/>
          </a:xfrm>
        </p:spPr>
        <p:txBody>
          <a:bodyPr/>
          <a:lstStyle/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La marque</a:t>
            </a:r>
          </a:p>
          <a:p>
            <a:pPr eaLnBrk="1" hangingPunct="1">
              <a:buFont typeface="Wingdings" charset="2"/>
              <a:buChar char="Ø"/>
            </a:pPr>
            <a:endParaRPr lang="fr-FR" sz="36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Le hors-jeu</a:t>
            </a:r>
          </a:p>
          <a:p>
            <a:pPr eaLnBrk="1" hangingPunct="1">
              <a:buFont typeface="Wingdings" charset="2"/>
              <a:buChar char="Ø"/>
            </a:pPr>
            <a:endParaRPr lang="fr-FR" sz="36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Le tenu</a:t>
            </a:r>
          </a:p>
          <a:p>
            <a:pPr eaLnBrk="1" hangingPunct="1">
              <a:buFont typeface="Wingdings" charset="2"/>
              <a:buChar char="Ø"/>
            </a:pPr>
            <a:endParaRPr lang="fr-FR" sz="3600">
              <a:ea typeface="ＭＳ Ｐゴシック" charset="-128"/>
              <a:cs typeface="ＭＳ Ｐゴシック" charset="-128"/>
            </a:endParaRPr>
          </a:p>
          <a:p>
            <a:pPr eaLnBrk="1" hangingPunct="1">
              <a:buFont typeface="Wingdings" charset="2"/>
              <a:buChar char="Ø"/>
            </a:pPr>
            <a:r>
              <a:rPr lang="fr-FR" sz="3600">
                <a:ea typeface="ＭＳ Ｐゴシック" charset="-128"/>
                <a:cs typeface="ＭＳ Ｐゴシック" charset="-128"/>
              </a:rPr>
              <a:t>Les droits et devoirs du joueur</a:t>
            </a:r>
          </a:p>
          <a:p>
            <a:pPr eaLnBrk="1" hangingPunct="1">
              <a:buFont typeface="Wingdings" charset="2"/>
              <a:buNone/>
            </a:pPr>
            <a:endParaRPr lang="fr-FR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382000" cy="12954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Le NCR garant de l’esprit du jeu</a:t>
            </a:r>
          </a:p>
        </p:txBody>
      </p:sp>
      <p:sp>
        <p:nvSpPr>
          <p:cNvPr id="27651" name="Espace réservé du contenu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41148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Ses éléments constitutifs sont à la fois nécessaires et suffisants à créer les conditions du jeu de rugby dans le respect de l’esprit du jeu</a:t>
            </a:r>
          </a:p>
          <a:p>
            <a:r>
              <a:rPr lang="fr-FR" smtClean="0">
                <a:ea typeface="ＭＳ Ｐゴシック" charset="-128"/>
                <a:cs typeface="ＭＳ Ｐゴシック" charset="-128"/>
              </a:rPr>
              <a:t>Ils participent à la définition du rugby</a:t>
            </a:r>
          </a:p>
          <a:p>
            <a:endParaRPr lang="fr-FR" smtClean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CAC292C-E722-9542-A940-CB748ED8A865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8EB790-D03A-AC44-8382-E27F363F0437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r>
              <a:rPr lang="fr-FR" smtClean="0">
                <a:ea typeface="ＭＳ Ｐゴシック" charset="-128"/>
                <a:cs typeface="ＭＳ Ｐゴシック" charset="-128"/>
              </a:rPr>
              <a:t>NCR : La Marque</a:t>
            </a:r>
          </a:p>
        </p:txBody>
      </p:sp>
      <p:sp>
        <p:nvSpPr>
          <p:cNvPr id="28675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029200"/>
          </a:xfrm>
        </p:spPr>
        <p:txBody>
          <a:bodyPr/>
          <a:lstStyle/>
          <a:p>
            <a:r>
              <a:rPr lang="fr-FR" dirty="0" smtClean="0">
                <a:ea typeface="ＭＳ Ｐゴシック" charset="-128"/>
                <a:cs typeface="ＭＳ Ｐゴシック" charset="-128"/>
              </a:rPr>
              <a:t>Des cibles / des actions / des points…</a:t>
            </a:r>
          </a:p>
          <a:p>
            <a:pPr>
              <a:buFont typeface="Wingdings" charset="2"/>
              <a:buChar char="ü"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En-but : Cible horizontale. Aussi large que le terrain. La ligne de but en fait partie alors que les lignes de touche d’en-but, non.</a:t>
            </a:r>
          </a:p>
          <a:p>
            <a:pPr>
              <a:buFont typeface="Wingdings" charset="2"/>
              <a:buNone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	Il permet la Marque à la main : </a:t>
            </a:r>
            <a:r>
              <a:rPr lang="fr-FR" dirty="0" smtClean="0">
                <a:ea typeface="ＭＳ Ｐゴシック" charset="-128"/>
                <a:cs typeface="ＭＳ Ｐゴシック" charset="-128"/>
              </a:rPr>
              <a:t>Essai.</a:t>
            </a:r>
            <a:endParaRPr lang="fr-FR" dirty="0" smtClean="0">
              <a:ea typeface="ＭＳ Ｐゴシック" charset="-128"/>
              <a:cs typeface="ＭＳ Ｐゴシック" charset="-128"/>
            </a:endParaRPr>
          </a:p>
          <a:p>
            <a:pPr>
              <a:buFont typeface="Wingdings" charset="2"/>
              <a:buChar char="ü"/>
            </a:pPr>
            <a:r>
              <a:rPr lang="fr-FR" dirty="0" smtClean="0">
                <a:ea typeface="ＭＳ Ｐゴシック" charset="-128"/>
                <a:cs typeface="ＭＳ Ｐゴシック" charset="-128"/>
              </a:rPr>
              <a:t>Les poteaux : Cible verticale. Permet la Marque au pied:</a:t>
            </a:r>
          </a:p>
          <a:p>
            <a:pPr lvl="1">
              <a:buFont typeface="Wingdings" charset="2"/>
              <a:buChar char="ü"/>
            </a:pPr>
            <a:r>
              <a:rPr lang="fr-FR" dirty="0" smtClean="0"/>
              <a:t>Transformation de </a:t>
            </a:r>
            <a:r>
              <a:rPr lang="fr-FR" dirty="0" smtClean="0"/>
              <a:t>l’essai</a:t>
            </a:r>
            <a:endParaRPr lang="fr-FR" dirty="0" smtClean="0"/>
          </a:p>
          <a:p>
            <a:pPr lvl="1">
              <a:buFont typeface="Wingdings" charset="2"/>
              <a:buChar char="ü"/>
            </a:pPr>
            <a:r>
              <a:rPr lang="fr-FR" dirty="0" smtClean="0"/>
              <a:t>Pénalités</a:t>
            </a:r>
            <a:endParaRPr lang="fr-FR" dirty="0" smtClean="0"/>
          </a:p>
          <a:p>
            <a:pPr lvl="1">
              <a:buFont typeface="Wingdings" charset="2"/>
              <a:buChar char="ü"/>
            </a:pPr>
            <a:r>
              <a:rPr lang="fr-FR" dirty="0" smtClean="0"/>
              <a:t>Drop </a:t>
            </a:r>
            <a:r>
              <a:rPr lang="fr-FR" dirty="0" smtClean="0"/>
              <a:t>goal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CE69F19-BFB7-B64F-B2EE-2A5ADC45373E}" type="datetime1">
              <a:rPr lang="fr-FR"/>
              <a:pPr>
                <a:defRPr/>
              </a:pPr>
              <a:t>07/09/2022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7D777-44DB-B64E-91A1-AD1D79FDD99D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r>
              <a:rPr lang="fr-FR" dirty="0" err="1"/>
              <a:t>B.Borreil</a:t>
            </a:r>
            <a:r>
              <a:rPr lang="fr-FR" dirty="0"/>
              <a:t>   </a:t>
            </a:r>
            <a:r>
              <a:rPr lang="fr-FR" dirty="0" smtClean="0"/>
              <a:t>Université Paris-Saclay, F2S </a:t>
            </a:r>
          </a:p>
          <a:p>
            <a:pPr>
              <a:defRPr/>
            </a:pPr>
            <a:r>
              <a:rPr lang="fr-FR" dirty="0" smtClean="0"/>
              <a:t> </a:t>
            </a:r>
            <a:r>
              <a:rPr lang="fr-FR" dirty="0" smtClean="0"/>
              <a:t>Orsay. Mise à jour I. DURY</a:t>
            </a:r>
            <a:endParaRPr lang="fr-FR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UFRSTAPS_ModelePowerPoint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UFRSTAPS_ModelePowerPoint.pot</Template>
  <TotalTime>170</TotalTime>
  <Words>3192</Words>
  <Application>Microsoft Office PowerPoint</Application>
  <PresentationFormat>Affichage à l'écran (4:3)</PresentationFormat>
  <Paragraphs>453</Paragraphs>
  <Slides>47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4" baseType="lpstr">
      <vt:lpstr>MS PGothic</vt:lpstr>
      <vt:lpstr>Arial</vt:lpstr>
      <vt:lpstr>Arial Black</vt:lpstr>
      <vt:lpstr>Calibri</vt:lpstr>
      <vt:lpstr>Times New Roman</vt:lpstr>
      <vt:lpstr>Wingdings</vt:lpstr>
      <vt:lpstr>UFRSTAPS_ModelePowerPoint</vt:lpstr>
      <vt:lpstr>Théorie Rugby 1</vt:lpstr>
      <vt:lpstr>Présentation PowerPoint</vt:lpstr>
      <vt:lpstr>                 L’esprit du jeu</vt:lpstr>
      <vt:lpstr>Principe préservation intégrité physique </vt:lpstr>
      <vt:lpstr>Principe de l’égalité des chances </vt:lpstr>
      <vt:lpstr>Principe de vie du ballon</vt:lpstr>
      <vt:lpstr>Le noyau central du règlement: NCR</vt:lpstr>
      <vt:lpstr>Le NCR garant de l’esprit du jeu</vt:lpstr>
      <vt:lpstr>NCR : La Marque</vt:lpstr>
      <vt:lpstr>NCR : La Marque</vt:lpstr>
      <vt:lpstr>NCR : La Marque</vt:lpstr>
      <vt:lpstr>Présentation PowerPoint</vt:lpstr>
      <vt:lpstr>NCR : La Marque</vt:lpstr>
      <vt:lpstr>Une double cible</vt:lpstr>
      <vt:lpstr>Présentation PowerPoint</vt:lpstr>
      <vt:lpstr>Essai en coin…</vt:lpstr>
      <vt:lpstr>Essai …de pénalité</vt:lpstr>
      <vt:lpstr>Présentation PowerPoint</vt:lpstr>
      <vt:lpstr>Transformation</vt:lpstr>
      <vt:lpstr> </vt:lpstr>
      <vt:lpstr>Drop-goal</vt:lpstr>
      <vt:lpstr>Présentation PowerPoint</vt:lpstr>
      <vt:lpstr>NCR : Le Hors-jeu</vt:lpstr>
      <vt:lpstr>Hors-jeu (suite)</vt:lpstr>
      <vt:lpstr>NCR : Tenu</vt:lpstr>
      <vt:lpstr>Autour du Tenu…</vt:lpstr>
      <vt:lpstr>Autour du tenu…</vt:lpstr>
      <vt:lpstr>Schéma ZPP…</vt:lpstr>
      <vt:lpstr>Schéma ZPP…</vt:lpstr>
      <vt:lpstr>Schéma ZPP…</vt:lpstr>
      <vt:lpstr>NCR: Droits et devoirs des joueurs</vt:lpstr>
      <vt:lpstr>NCR: Droits et devoirs des joueurs</vt:lpstr>
      <vt:lpstr>Vers une définition du rugby…</vt:lpstr>
      <vt:lpstr>             Définition du rugby</vt:lpstr>
      <vt:lpstr>Pourquoi de lutte?</vt:lpstr>
      <vt:lpstr>« Pourquoi « athlétique » ?</vt:lpstr>
      <vt:lpstr>Un seul but : Avancer</vt:lpstr>
      <vt:lpstr>Présentation PowerPoint</vt:lpstr>
      <vt:lpstr>Présentation PowerPoint</vt:lpstr>
      <vt:lpstr>En défense aussi…avancer</vt:lpstr>
      <vt:lpstr>Présentation PowerPoint</vt:lpstr>
      <vt:lpstr>Celui-là est illicite..</vt:lpstr>
      <vt:lpstr>Le terrain de rugby</vt:lpstr>
      <vt:lpstr>Présentation PowerPoint</vt:lpstr>
      <vt:lpstr>Présentation PowerPoint</vt:lpstr>
      <vt:lpstr>L équipe de rugby à xv</vt:lpstr>
      <vt:lpstr>Présentation PowerPoint</vt:lpstr>
    </vt:vector>
  </TitlesOfParts>
  <Company>louane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Théorie Rugby 1</dc:title>
  <dc:creator>bruno borreil</dc:creator>
  <cp:lastModifiedBy>Ivan Dury</cp:lastModifiedBy>
  <cp:revision>16</cp:revision>
  <dcterms:created xsi:type="dcterms:W3CDTF">2015-09-30T14:45:31Z</dcterms:created>
  <dcterms:modified xsi:type="dcterms:W3CDTF">2022-09-07T14:41:56Z</dcterms:modified>
</cp:coreProperties>
</file>