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82" r:id="rId2"/>
    <p:sldId id="257" r:id="rId3"/>
    <p:sldId id="379" r:id="rId4"/>
    <p:sldId id="259" r:id="rId5"/>
    <p:sldId id="362" r:id="rId6"/>
    <p:sldId id="260" r:id="rId7"/>
    <p:sldId id="261" r:id="rId8"/>
    <p:sldId id="263" r:id="rId9"/>
    <p:sldId id="264" r:id="rId10"/>
    <p:sldId id="265" r:id="rId11"/>
    <p:sldId id="267" r:id="rId12"/>
    <p:sldId id="268" r:id="rId13"/>
    <p:sldId id="269" r:id="rId14"/>
    <p:sldId id="270" r:id="rId15"/>
    <p:sldId id="271" r:id="rId16"/>
    <p:sldId id="272" r:id="rId17"/>
    <p:sldId id="380" r:id="rId18"/>
    <p:sldId id="273" r:id="rId19"/>
    <p:sldId id="274" r:id="rId20"/>
    <p:sldId id="275" r:id="rId21"/>
    <p:sldId id="276" r:id="rId22"/>
    <p:sldId id="277" r:id="rId23"/>
    <p:sldId id="279" r:id="rId24"/>
    <p:sldId id="280" r:id="rId25"/>
    <p:sldId id="281" r:id="rId26"/>
    <p:sldId id="299" r:id="rId27"/>
    <p:sldId id="300" r:id="rId28"/>
    <p:sldId id="305" r:id="rId29"/>
    <p:sldId id="282" r:id="rId30"/>
    <p:sldId id="283" r:id="rId31"/>
    <p:sldId id="284" r:id="rId32"/>
    <p:sldId id="381" r:id="rId33"/>
    <p:sldId id="376" r:id="rId34"/>
    <p:sldId id="285"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smtClean="0"/>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11/18/2022</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11/18/2022</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smtClean="0"/>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11/18/2022</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smtClean="0"/>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11/18/2022</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11/18/2022</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963" y="0"/>
            <a:ext cx="12265963" cy="4168045"/>
          </a:xfrm>
          <a:prstGeom prst="rect">
            <a:avLst/>
          </a:prstGeom>
        </p:spPr>
      </p:pic>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963" y="4179452"/>
            <a:ext cx="12192000" cy="4142913"/>
          </a:xfrm>
          <a:prstGeom prst="rect">
            <a:avLst/>
          </a:prstGeom>
        </p:spPr>
      </p:pic>
      <p:sp>
        <p:nvSpPr>
          <p:cNvPr id="2" name="Titre 1"/>
          <p:cNvSpPr>
            <a:spLocks noGrp="1"/>
          </p:cNvSpPr>
          <p:nvPr>
            <p:ph type="title"/>
          </p:nvPr>
        </p:nvSpPr>
        <p:spPr>
          <a:xfrm>
            <a:off x="3931920" y="2955235"/>
            <a:ext cx="8260080" cy="2411895"/>
          </a:xfrm>
          <a:solidFill>
            <a:srgbClr val="0070C0"/>
          </a:solidFill>
          <a:ln>
            <a:noFill/>
          </a:ln>
        </p:spPr>
        <p:txBody>
          <a:bodyPr>
            <a:normAutofit/>
          </a:bodyPr>
          <a:lstStyle/>
          <a:p>
            <a:r>
              <a:rPr lang="fr-FR" sz="9600" b="1" dirty="0" smtClean="0">
                <a:solidFill>
                  <a:srgbClr val="FFC000"/>
                </a:solidFill>
                <a:latin typeface="Bahnschrift" panose="020B0502040204020203" pitchFamily="34" charset="0"/>
              </a:rPr>
              <a:t>*</a:t>
            </a:r>
            <a:br>
              <a:rPr lang="fr-FR" sz="9600" b="1" dirty="0" smtClean="0">
                <a:solidFill>
                  <a:srgbClr val="FFC000"/>
                </a:solidFill>
                <a:latin typeface="Bahnschrift" panose="020B0502040204020203" pitchFamily="34" charset="0"/>
              </a:rPr>
            </a:br>
            <a:r>
              <a:rPr lang="fr-FR" sz="3600" b="1" dirty="0" smtClean="0">
                <a:solidFill>
                  <a:schemeClr val="bg1"/>
                </a:solidFill>
                <a:latin typeface="Bahnschrift" panose="020B0502040204020203" pitchFamily="34" charset="0"/>
              </a:rPr>
              <a:t>Principes et méthodes</a:t>
            </a:r>
            <a:r>
              <a:rPr lang="fr-FR" sz="3200" b="1" dirty="0" smtClean="0">
                <a:solidFill>
                  <a:srgbClr val="FFC000"/>
                </a:solidFill>
                <a:latin typeface="Bahnschrift" panose="020B0502040204020203" pitchFamily="34" charset="0"/>
              </a:rPr>
              <a:t/>
            </a:r>
            <a:br>
              <a:rPr lang="fr-FR" sz="3200" b="1" dirty="0" smtClean="0">
                <a:solidFill>
                  <a:srgbClr val="FFC000"/>
                </a:solidFill>
                <a:latin typeface="Bahnschrift" panose="020B0502040204020203" pitchFamily="34" charset="0"/>
              </a:rPr>
            </a:br>
            <a:r>
              <a:rPr lang="fr-FR" sz="3600" b="1" dirty="0" smtClean="0">
                <a:solidFill>
                  <a:srgbClr val="FFC000"/>
                </a:solidFill>
                <a:latin typeface="Bahnschrift" panose="020B0502040204020203" pitchFamily="34" charset="0"/>
              </a:rPr>
              <a:t>de la recherche scientifique</a:t>
            </a:r>
            <a:endParaRPr lang="fr-FR" sz="3600" dirty="0">
              <a:solidFill>
                <a:srgbClr val="FFC000"/>
              </a:solidFill>
              <a:latin typeface="Bahnschrift" panose="020B0502040204020203" pitchFamily="34" charset="0"/>
            </a:endParaRPr>
          </a:p>
        </p:txBody>
      </p:sp>
    </p:spTree>
    <p:extLst>
      <p:ext uri="{BB962C8B-B14F-4D97-AF65-F5344CB8AC3E}">
        <p14:creationId xmlns:p14="http://schemas.microsoft.com/office/powerpoint/2010/main" val="3679421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79714" y="222069"/>
            <a:ext cx="10450286" cy="6374674"/>
          </a:xfrm>
        </p:spPr>
        <p:txBody>
          <a:bodyPr>
            <a:normAutofit/>
          </a:bodyPr>
          <a:lstStyle/>
          <a:p>
            <a:pPr marL="0" indent="0">
              <a:buNone/>
            </a:pPr>
            <a:r>
              <a:rPr lang="fr-FR" sz="2200" b="1" i="1" dirty="0" smtClean="0">
                <a:solidFill>
                  <a:schemeClr val="tx1"/>
                </a:solidFill>
                <a:latin typeface="Calluna" panose="00000500000000000000" pitchFamily="50" charset="0"/>
              </a:rPr>
              <a:t>Pourquoi s’initier à l’épistémologie ?</a:t>
            </a:r>
          </a:p>
          <a:p>
            <a:pPr marL="0" indent="0">
              <a:buNone/>
            </a:pPr>
            <a:endParaRPr lang="fr-FR" i="1" dirty="0" smtClean="0">
              <a:solidFill>
                <a:schemeClr val="tx1"/>
              </a:solidFill>
              <a:latin typeface="Calluna" panose="00000500000000000000" pitchFamily="50" charset="0"/>
            </a:endParaRPr>
          </a:p>
          <a:p>
            <a:pPr marL="0" indent="0">
              <a:buNone/>
            </a:pPr>
            <a:r>
              <a:rPr lang="fr-FR" i="1" dirty="0" smtClean="0">
                <a:solidFill>
                  <a:schemeClr val="tx1"/>
                </a:solidFill>
                <a:latin typeface="Calluna" panose="00000500000000000000" pitchFamily="50" charset="0"/>
              </a:rPr>
              <a:t>–</a:t>
            </a:r>
            <a:r>
              <a:rPr lang="fr-FR" i="1" dirty="0">
                <a:solidFill>
                  <a:schemeClr val="tx1"/>
                </a:solidFill>
                <a:latin typeface="Calluna" panose="00000500000000000000" pitchFamily="50" charset="0"/>
              </a:rPr>
              <a:t> Adossement à un laboratoire de recherche</a:t>
            </a:r>
            <a:endParaRPr lang="fr-FR" dirty="0">
              <a:solidFill>
                <a:schemeClr val="tx1"/>
              </a:solidFill>
              <a:latin typeface="Calluna" panose="00000500000000000000" pitchFamily="50" charset="0"/>
            </a:endParaRPr>
          </a:p>
          <a:p>
            <a:pPr marL="0" indent="0">
              <a:buNone/>
            </a:pPr>
            <a:r>
              <a:rPr lang="fr-FR" i="1" dirty="0" smtClean="0">
                <a:solidFill>
                  <a:schemeClr val="tx1"/>
                </a:solidFill>
                <a:latin typeface="Calluna" panose="00000500000000000000" pitchFamily="50" charset="0"/>
              </a:rPr>
              <a:t>–</a:t>
            </a:r>
            <a:r>
              <a:rPr lang="fr-FR" i="1" dirty="0">
                <a:solidFill>
                  <a:schemeClr val="tx1"/>
                </a:solidFill>
                <a:latin typeface="Calluna" panose="00000500000000000000" pitchFamily="50" charset="0"/>
              </a:rPr>
              <a:t> Mémoire et initiation à la recherche ; diplôme et compétences</a:t>
            </a:r>
            <a:endParaRPr lang="fr-FR"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 Culture générale</a:t>
            </a:r>
          </a:p>
          <a:p>
            <a:pPr marL="0" indent="0">
              <a:buNone/>
            </a:pPr>
            <a:r>
              <a:rPr lang="fr-FR" i="1" dirty="0" smtClean="0">
                <a:solidFill>
                  <a:schemeClr val="tx1"/>
                </a:solidFill>
                <a:latin typeface="Calluna" panose="00000500000000000000" pitchFamily="50" charset="0"/>
              </a:rPr>
              <a:t>–</a:t>
            </a:r>
            <a:r>
              <a:rPr lang="fr-FR" i="1" dirty="0">
                <a:solidFill>
                  <a:schemeClr val="tx1"/>
                </a:solidFill>
                <a:latin typeface="Calluna" panose="00000500000000000000" pitchFamily="50" charset="0"/>
              </a:rPr>
              <a:t> Intérêts dans une carrière </a:t>
            </a:r>
            <a:r>
              <a:rPr lang="fr-FR" dirty="0">
                <a:solidFill>
                  <a:schemeClr val="tx1"/>
                </a:solidFill>
                <a:latin typeface="Calluna" panose="00000500000000000000" pitchFamily="50" charset="0"/>
              </a:rPr>
              <a:t>: </a:t>
            </a:r>
            <a:endParaRPr lang="fr-FR" dirty="0" smtClean="0">
              <a:solidFill>
                <a:schemeClr val="tx1"/>
              </a:solidFill>
              <a:latin typeface="Calluna" panose="00000500000000000000" pitchFamily="50" charset="0"/>
            </a:endParaRPr>
          </a:p>
          <a:p>
            <a:pPr marL="0" indent="0">
              <a:buNone/>
            </a:pPr>
            <a:endParaRPr lang="fr-FR" dirty="0">
              <a:solidFill>
                <a:schemeClr val="tx1"/>
              </a:solidFill>
              <a:latin typeface="Calluna" panose="00000500000000000000" pitchFamily="50" charset="0"/>
            </a:endParaRPr>
          </a:p>
          <a:p>
            <a:pPr marL="457200" lvl="1" indent="0">
              <a:buNone/>
            </a:pPr>
            <a:r>
              <a:rPr lang="fr-FR" sz="2000" b="1" i="1" dirty="0">
                <a:solidFill>
                  <a:srgbClr val="FF0000"/>
                </a:solidFill>
                <a:latin typeface="Calluna" panose="00000500000000000000" pitchFamily="50" charset="0"/>
              </a:rPr>
              <a:t>a.</a:t>
            </a:r>
            <a:r>
              <a:rPr lang="fr-FR" sz="2000" dirty="0">
                <a:solidFill>
                  <a:schemeClr val="tx1"/>
                </a:solidFill>
                <a:latin typeface="Calluna" panose="00000500000000000000" pitchFamily="50" charset="0"/>
              </a:rPr>
              <a:t> Comprendre comment se forment les savoirs que vous avez acquis (réflexivité) : passer de la connaissance à l’acte de connaître</a:t>
            </a:r>
          </a:p>
          <a:p>
            <a:pPr marL="457200" lvl="1" indent="0">
              <a:buNone/>
            </a:pPr>
            <a:endParaRPr lang="fr-FR" sz="2000" b="1" i="1" dirty="0" smtClean="0">
              <a:solidFill>
                <a:schemeClr val="tx1"/>
              </a:solidFill>
              <a:latin typeface="Calluna" panose="00000500000000000000" pitchFamily="50" charset="0"/>
            </a:endParaRPr>
          </a:p>
          <a:p>
            <a:pPr marL="457200" lvl="1" indent="0">
              <a:buNone/>
            </a:pPr>
            <a:r>
              <a:rPr lang="fr-FR" sz="2000" b="1" i="1" dirty="0" smtClean="0">
                <a:solidFill>
                  <a:srgbClr val="FF0000"/>
                </a:solidFill>
                <a:latin typeface="Calluna" panose="00000500000000000000" pitchFamily="50" charset="0"/>
              </a:rPr>
              <a:t>b</a:t>
            </a:r>
            <a:r>
              <a:rPr lang="fr-FR" sz="2000" b="1" i="1" dirty="0">
                <a:solidFill>
                  <a:srgbClr val="FF0000"/>
                </a:solidFill>
                <a:latin typeface="Calluna" panose="00000500000000000000" pitchFamily="50" charset="0"/>
              </a:rPr>
              <a:t>.</a:t>
            </a:r>
            <a:r>
              <a:rPr lang="fr-FR" sz="2000" dirty="0">
                <a:solidFill>
                  <a:schemeClr val="tx1"/>
                </a:solidFill>
                <a:latin typeface="Calluna" panose="00000500000000000000" pitchFamily="50" charset="0"/>
              </a:rPr>
              <a:t> Caractère évolutif des savoirs et des concepts, mobilité des méthodes scientifiques : contre les idéologies, les croyances et les dogmatismes</a:t>
            </a:r>
          </a:p>
          <a:p>
            <a:pPr marL="457200" lvl="1" indent="0">
              <a:buNone/>
            </a:pPr>
            <a:endParaRPr lang="fr-FR" sz="2000" b="1" i="1" dirty="0" smtClean="0">
              <a:solidFill>
                <a:schemeClr val="tx1"/>
              </a:solidFill>
              <a:latin typeface="Calluna" panose="00000500000000000000" pitchFamily="50" charset="0"/>
            </a:endParaRPr>
          </a:p>
          <a:p>
            <a:pPr marL="457200" lvl="1" indent="0">
              <a:buNone/>
            </a:pPr>
            <a:r>
              <a:rPr lang="fr-FR" sz="2000" b="1" i="1" dirty="0" smtClean="0">
                <a:solidFill>
                  <a:srgbClr val="FF0000"/>
                </a:solidFill>
                <a:latin typeface="Calluna" panose="00000500000000000000" pitchFamily="50" charset="0"/>
              </a:rPr>
              <a:t>c</a:t>
            </a:r>
            <a:r>
              <a:rPr lang="fr-FR" sz="2000" b="1" i="1" dirty="0">
                <a:solidFill>
                  <a:srgbClr val="FF0000"/>
                </a:solidFill>
                <a:latin typeface="Calluna" panose="00000500000000000000" pitchFamily="50" charset="0"/>
              </a:rPr>
              <a:t>.</a:t>
            </a:r>
            <a:r>
              <a:rPr lang="fr-FR" sz="2000" dirty="0">
                <a:solidFill>
                  <a:schemeClr val="tx1"/>
                </a:solidFill>
                <a:latin typeface="Calluna" panose="00000500000000000000" pitchFamily="50" charset="0"/>
              </a:rPr>
              <a:t> Acquisition des méthodes d’élaborations des connaissances : formation par soi-même, esprit critique (auto-défense), transmission</a:t>
            </a:r>
          </a:p>
          <a:p>
            <a:pPr marL="0" indent="0">
              <a:buNone/>
            </a:pPr>
            <a:endParaRPr lang="fr-FR" dirty="0"/>
          </a:p>
        </p:txBody>
      </p:sp>
    </p:spTree>
    <p:extLst>
      <p:ext uri="{BB962C8B-B14F-4D97-AF65-F5344CB8AC3E}">
        <p14:creationId xmlns:p14="http://schemas.microsoft.com/office/powerpoint/2010/main" val="39707086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b="1" dirty="0">
                <a:solidFill>
                  <a:schemeClr val="tx1"/>
                </a:solidFill>
                <a:latin typeface="Calluna" panose="00000500000000000000" pitchFamily="50" charset="0"/>
              </a:rPr>
              <a:t>Utilité. </a:t>
            </a:r>
            <a:endParaRPr lang="fr-FR" b="1" dirty="0" smtClean="0">
              <a:solidFill>
                <a:schemeClr val="tx1"/>
              </a:solidFill>
              <a:latin typeface="Calluna" panose="00000500000000000000" pitchFamily="50" charset="0"/>
            </a:endParaRPr>
          </a:p>
          <a:p>
            <a:pPr marL="0" indent="0">
              <a:buNone/>
            </a:pPr>
            <a:endParaRPr lang="fr-FR" b="1" i="1" dirty="0">
              <a:solidFill>
                <a:schemeClr val="tx1"/>
              </a:solidFill>
              <a:latin typeface="Calluna" panose="00000500000000000000" pitchFamily="50" charset="0"/>
            </a:endParaRPr>
          </a:p>
          <a:p>
            <a:pPr marL="0" indent="0">
              <a:buNone/>
            </a:pPr>
            <a:r>
              <a:rPr lang="fr-FR" b="1" i="1" dirty="0" smtClean="0">
                <a:solidFill>
                  <a:schemeClr val="tx1"/>
                </a:solidFill>
                <a:latin typeface="Calluna" panose="00000500000000000000" pitchFamily="50" charset="0"/>
              </a:rPr>
              <a:t>Métaphore </a:t>
            </a:r>
            <a:r>
              <a:rPr lang="fr-FR" b="1" i="1" dirty="0">
                <a:solidFill>
                  <a:schemeClr val="tx1"/>
                </a:solidFill>
                <a:latin typeface="Calluna" panose="00000500000000000000" pitchFamily="50" charset="0"/>
              </a:rPr>
              <a:t>de </a:t>
            </a:r>
            <a:r>
              <a:rPr lang="fr-FR" b="1" i="1" dirty="0" err="1" smtClean="0">
                <a:solidFill>
                  <a:schemeClr val="tx1"/>
                </a:solidFill>
                <a:latin typeface="Calluna" panose="00000500000000000000" pitchFamily="50" charset="0"/>
              </a:rPr>
              <a:t>Schön</a:t>
            </a:r>
            <a:r>
              <a:rPr lang="fr-FR" b="1" i="1" dirty="0" smtClean="0">
                <a:solidFill>
                  <a:schemeClr val="tx1"/>
                </a:solidFill>
                <a:latin typeface="Calluna" panose="00000500000000000000" pitchFamily="50" charset="0"/>
              </a:rPr>
              <a:t> : </a:t>
            </a:r>
            <a:r>
              <a:rPr lang="fr-FR" dirty="0" smtClean="0">
                <a:solidFill>
                  <a:schemeClr val="tx1"/>
                </a:solidFill>
                <a:latin typeface="Calluna" panose="00000500000000000000" pitchFamily="50" charset="0"/>
              </a:rPr>
              <a:t>« </a:t>
            </a:r>
            <a:r>
              <a:rPr lang="fr-FR" dirty="0">
                <a:solidFill>
                  <a:schemeClr val="tx1"/>
                </a:solidFill>
                <a:latin typeface="Calluna" panose="00000500000000000000" pitchFamily="50" charset="0"/>
              </a:rPr>
              <a:t>Dans le paysage varié de la pratique professionnelle, on trouve des hautes terres au sous-sol solide, où les praticiens peuvent faire un usage efficace des théories et des techniques issues de la recherche ; mais on rencontre aussi des basses terres marécageuses, où les situations sont des chaos techniques insolubles. Ce qui complique tout, c’est que les problèmes situés en hautes terres, bien que présentant un grand intérêt sur le plan technique, sont souvent d’une importance toute relative pour le monde en général, alors que les problèmes qui préoccupent le plus le genre humain poussent en terrain marécageux. » </a:t>
            </a:r>
            <a:endParaRPr lang="fr-FR" dirty="0" smtClean="0">
              <a:solidFill>
                <a:schemeClr val="tx1"/>
              </a:solidFill>
              <a:latin typeface="Calluna" panose="00000500000000000000" pitchFamily="50" charset="0"/>
            </a:endParaRPr>
          </a:p>
          <a:p>
            <a:pPr marL="914400" lvl="2" indent="0">
              <a:buNone/>
            </a:pPr>
            <a:r>
              <a:rPr lang="fr-FR" sz="2000" dirty="0" smtClean="0">
                <a:solidFill>
                  <a:schemeClr val="tx1"/>
                </a:solidFill>
                <a:latin typeface="Calluna" panose="00000500000000000000" pitchFamily="50" charset="0"/>
              </a:rPr>
              <a:t>(</a:t>
            </a:r>
            <a:r>
              <a:rPr lang="fr-FR" sz="2000" dirty="0" err="1">
                <a:solidFill>
                  <a:schemeClr val="tx1"/>
                </a:solidFill>
                <a:latin typeface="Calluna" panose="00000500000000000000" pitchFamily="50" charset="0"/>
              </a:rPr>
              <a:t>Schön</a:t>
            </a:r>
            <a:r>
              <a:rPr lang="fr-FR" sz="2000" dirty="0">
                <a:solidFill>
                  <a:schemeClr val="tx1"/>
                </a:solidFill>
                <a:latin typeface="Calluna" panose="00000500000000000000" pitchFamily="50" charset="0"/>
              </a:rPr>
              <a:t>, D.A. (1994). </a:t>
            </a:r>
            <a:r>
              <a:rPr lang="fr-FR" sz="2000" i="1" dirty="0">
                <a:solidFill>
                  <a:schemeClr val="tx1"/>
                </a:solidFill>
                <a:latin typeface="Calluna" panose="00000500000000000000" pitchFamily="50" charset="0"/>
              </a:rPr>
              <a:t>Le praticien réflexif. À la recherche du savoir caché dans l’agir professionnel</a:t>
            </a:r>
            <a:r>
              <a:rPr lang="fr-FR" sz="2000" dirty="0">
                <a:solidFill>
                  <a:schemeClr val="tx1"/>
                </a:solidFill>
                <a:latin typeface="Calluna" panose="00000500000000000000" pitchFamily="50" charset="0"/>
              </a:rPr>
              <a:t>).</a:t>
            </a:r>
          </a:p>
        </p:txBody>
      </p:sp>
    </p:spTree>
    <p:extLst>
      <p:ext uri="{BB962C8B-B14F-4D97-AF65-F5344CB8AC3E}">
        <p14:creationId xmlns:p14="http://schemas.microsoft.com/office/powerpoint/2010/main" val="7959421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endParaRPr lang="fr-FR" b="1" dirty="0" smtClean="0">
              <a:solidFill>
                <a:schemeClr val="tx1"/>
              </a:solidFill>
              <a:latin typeface="Calluna" panose="00000500000000000000" pitchFamily="50" charset="0"/>
            </a:endParaRPr>
          </a:p>
          <a:p>
            <a:pPr marL="0" indent="0">
              <a:buNone/>
            </a:pPr>
            <a:r>
              <a:rPr lang="fr-FR" sz="2200" b="1" dirty="0" smtClean="0">
                <a:solidFill>
                  <a:schemeClr val="tx1"/>
                </a:solidFill>
                <a:latin typeface="Calluna" panose="00000500000000000000" pitchFamily="50" charset="0"/>
              </a:rPr>
              <a:t>Difficulté</a:t>
            </a:r>
            <a:r>
              <a:rPr lang="fr-FR" sz="2200" dirty="0">
                <a:solidFill>
                  <a:schemeClr val="tx1"/>
                </a:solidFill>
                <a:latin typeface="Calluna" panose="00000500000000000000" pitchFamily="50" charset="0"/>
              </a:rPr>
              <a:t>. </a:t>
            </a:r>
            <a:endParaRPr lang="fr-FR" sz="2200" dirty="0" smtClean="0">
              <a:solidFill>
                <a:schemeClr val="tx1"/>
              </a:solidFill>
              <a:latin typeface="Calluna" panose="00000500000000000000" pitchFamily="50" charset="0"/>
            </a:endParaRPr>
          </a:p>
          <a:p>
            <a:pPr marL="0" indent="0">
              <a:buNone/>
            </a:pPr>
            <a:endParaRPr lang="fr-FR" sz="2200" dirty="0">
              <a:solidFill>
                <a:schemeClr val="tx1"/>
              </a:solidFill>
              <a:latin typeface="Calluna" panose="00000500000000000000" pitchFamily="50" charset="0"/>
            </a:endParaRPr>
          </a:p>
          <a:p>
            <a:pPr marL="0" indent="0">
              <a:buNone/>
            </a:pPr>
            <a:r>
              <a:rPr lang="fr-FR" sz="2200" dirty="0">
                <a:solidFill>
                  <a:schemeClr val="tx1"/>
                </a:solidFill>
                <a:latin typeface="Calluna" panose="00000500000000000000" pitchFamily="50" charset="0"/>
              </a:rPr>
              <a:t>– Je n’ai pas l’intention de vous transformer en épistémologues « hors sol » ; </a:t>
            </a:r>
            <a:endParaRPr lang="fr-FR" sz="2200" dirty="0" smtClean="0">
              <a:solidFill>
                <a:schemeClr val="tx1"/>
              </a:solidFill>
              <a:latin typeface="Calluna" panose="00000500000000000000" pitchFamily="50" charset="0"/>
            </a:endParaRPr>
          </a:p>
          <a:p>
            <a:pPr marL="0" indent="0">
              <a:buNone/>
            </a:pPr>
            <a:endParaRPr lang="fr-FR" sz="2200" dirty="0" smtClean="0">
              <a:solidFill>
                <a:schemeClr val="tx1"/>
              </a:solidFill>
              <a:latin typeface="Calluna" panose="00000500000000000000" pitchFamily="50" charset="0"/>
            </a:endParaRPr>
          </a:p>
          <a:p>
            <a:pPr marL="0" indent="0">
              <a:buNone/>
            </a:pPr>
            <a:r>
              <a:rPr lang="fr-FR" sz="2200" dirty="0" smtClean="0">
                <a:solidFill>
                  <a:schemeClr val="tx1"/>
                </a:solidFill>
                <a:latin typeface="Calluna" panose="00000500000000000000" pitchFamily="50" charset="0"/>
              </a:rPr>
              <a:t>– but = trouver </a:t>
            </a:r>
            <a:r>
              <a:rPr lang="fr-FR" sz="2200" dirty="0">
                <a:solidFill>
                  <a:schemeClr val="tx1"/>
                </a:solidFill>
                <a:latin typeface="Calluna" panose="00000500000000000000" pitchFamily="50" charset="0"/>
              </a:rPr>
              <a:t>le moyen de rattacher la réflexion sur la production des savoirs à des savoirs qui vous « </a:t>
            </a:r>
            <a:r>
              <a:rPr lang="fr-FR" sz="2200" dirty="0" smtClean="0">
                <a:solidFill>
                  <a:schemeClr val="tx1"/>
                </a:solidFill>
                <a:latin typeface="Calluna" panose="00000500000000000000" pitchFamily="50" charset="0"/>
              </a:rPr>
              <a:t>parlent » </a:t>
            </a:r>
            <a:r>
              <a:rPr lang="fr-FR" sz="2200" dirty="0">
                <a:solidFill>
                  <a:schemeClr val="tx1"/>
                </a:solidFill>
                <a:latin typeface="Calluna" panose="00000500000000000000" pitchFamily="50" charset="0"/>
              </a:rPr>
              <a:t>et à des enjeux qui traversent vos vies.</a:t>
            </a:r>
          </a:p>
          <a:p>
            <a:pPr marL="0" indent="0">
              <a:buNone/>
            </a:pPr>
            <a:endParaRPr lang="fr-FR" dirty="0"/>
          </a:p>
        </p:txBody>
      </p:sp>
    </p:spTree>
    <p:extLst>
      <p:ext uri="{BB962C8B-B14F-4D97-AF65-F5344CB8AC3E}">
        <p14:creationId xmlns:p14="http://schemas.microsoft.com/office/powerpoint/2010/main" val="36410533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dirty="0" smtClean="0">
                <a:solidFill>
                  <a:schemeClr val="tx1"/>
                </a:solidFill>
                <a:latin typeface="Calluna" panose="00000500000000000000" pitchFamily="50" charset="0"/>
              </a:rPr>
              <a:t>Si </a:t>
            </a:r>
            <a:r>
              <a:rPr lang="fr-FR" dirty="0">
                <a:solidFill>
                  <a:schemeClr val="tx1"/>
                </a:solidFill>
                <a:latin typeface="Calluna" panose="00000500000000000000" pitchFamily="50" charset="0"/>
              </a:rPr>
              <a:t>je dis toutes ces </a:t>
            </a:r>
            <a:r>
              <a:rPr lang="fr-FR" dirty="0" smtClean="0">
                <a:solidFill>
                  <a:schemeClr val="tx1"/>
                </a:solidFill>
                <a:latin typeface="Calluna" panose="00000500000000000000" pitchFamily="50" charset="0"/>
              </a:rPr>
              <a:t>choses = cours moins </a:t>
            </a:r>
            <a:r>
              <a:rPr lang="fr-FR" dirty="0">
                <a:solidFill>
                  <a:schemeClr val="tx1"/>
                </a:solidFill>
                <a:latin typeface="Calluna" panose="00000500000000000000" pitchFamily="50" charset="0"/>
              </a:rPr>
              <a:t>rébarbatif que ce qu’il laisse supposer. </a:t>
            </a:r>
            <a:endParaRPr lang="fr-FR" dirty="0" smtClean="0">
              <a:solidFill>
                <a:schemeClr val="tx1"/>
              </a:solidFill>
              <a:latin typeface="Calluna" panose="00000500000000000000" pitchFamily="50" charset="0"/>
            </a:endParaRPr>
          </a:p>
          <a:p>
            <a:pPr marL="0" indent="0">
              <a:buNone/>
            </a:pPr>
            <a:endParaRPr lang="fr-FR" dirty="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Principe : vous </a:t>
            </a:r>
            <a:r>
              <a:rPr lang="fr-FR" dirty="0">
                <a:solidFill>
                  <a:schemeClr val="tx1"/>
                </a:solidFill>
                <a:latin typeface="Calluna" panose="00000500000000000000" pitchFamily="50" charset="0"/>
              </a:rPr>
              <a:t>êtes des adultes et que vous avez acquis suffisamment de </a:t>
            </a:r>
            <a:r>
              <a:rPr lang="fr-FR" dirty="0" smtClean="0">
                <a:solidFill>
                  <a:schemeClr val="tx1"/>
                </a:solidFill>
                <a:latin typeface="Calluna" panose="00000500000000000000" pitchFamily="50" charset="0"/>
              </a:rPr>
              <a:t>savoirs </a:t>
            </a:r>
            <a:r>
              <a:rPr lang="fr-FR" dirty="0">
                <a:solidFill>
                  <a:schemeClr val="tx1"/>
                </a:solidFill>
                <a:latin typeface="Calluna" panose="00000500000000000000" pitchFamily="50" charset="0"/>
              </a:rPr>
              <a:t>pour être capables (et même pour avoir envie) de réfléchir un peu aux moyens qui existent pour décrire, expliquer et comprendre le monde qui est le nôtre à partir d’outils scientifiques</a:t>
            </a:r>
            <a:r>
              <a:rPr lang="fr-FR" dirty="0" smtClean="0">
                <a:solidFill>
                  <a:schemeClr val="tx1"/>
                </a:solidFill>
                <a:latin typeface="Calluna" panose="00000500000000000000" pitchFamily="50" charset="0"/>
              </a:rPr>
              <a:t>.</a:t>
            </a:r>
          </a:p>
          <a:p>
            <a:pPr marL="0" indent="0">
              <a:buNone/>
            </a:pPr>
            <a:endParaRPr lang="fr-FR" dirty="0">
              <a:solidFill>
                <a:schemeClr val="tx1"/>
              </a:solidFill>
              <a:latin typeface="Calluna" panose="00000500000000000000" pitchFamily="50" charset="0"/>
            </a:endParaRPr>
          </a:p>
          <a:p>
            <a:pPr marL="0" indent="0">
              <a:buNone/>
            </a:pPr>
            <a:r>
              <a:rPr lang="fr-FR" b="1" dirty="0" smtClean="0">
                <a:solidFill>
                  <a:schemeClr val="tx1"/>
                </a:solidFill>
                <a:latin typeface="Calluna" panose="00000500000000000000" pitchFamily="50" charset="0"/>
              </a:rPr>
              <a:t>Supports </a:t>
            </a:r>
            <a:r>
              <a:rPr lang="fr-FR" b="1" dirty="0">
                <a:solidFill>
                  <a:schemeClr val="tx1"/>
                </a:solidFill>
                <a:latin typeface="Calluna" panose="00000500000000000000" pitchFamily="50" charset="0"/>
              </a:rPr>
              <a:t>de ce </a:t>
            </a:r>
            <a:r>
              <a:rPr lang="fr-FR" b="1" dirty="0" smtClean="0">
                <a:solidFill>
                  <a:schemeClr val="tx1"/>
                </a:solidFill>
                <a:latin typeface="Calluna" panose="00000500000000000000" pitchFamily="50" charset="0"/>
              </a:rPr>
              <a:t>cours = </a:t>
            </a:r>
          </a:p>
          <a:p>
            <a:pPr marL="0" indent="0">
              <a:buNone/>
            </a:pP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vous ! Que </a:t>
            </a:r>
            <a:r>
              <a:rPr lang="fr-FR" dirty="0">
                <a:solidFill>
                  <a:schemeClr val="tx1"/>
                </a:solidFill>
                <a:latin typeface="Calluna" panose="00000500000000000000" pitchFamily="50" charset="0"/>
              </a:rPr>
              <a:t>vous </a:t>
            </a:r>
            <a:r>
              <a:rPr lang="fr-FR" dirty="0" smtClean="0">
                <a:solidFill>
                  <a:schemeClr val="tx1"/>
                </a:solidFill>
                <a:latin typeface="Calluna" panose="00000500000000000000" pitchFamily="50" charset="0"/>
              </a:rPr>
              <a:t>arriviez </a:t>
            </a:r>
            <a:r>
              <a:rPr lang="fr-FR" dirty="0">
                <a:solidFill>
                  <a:schemeClr val="tx1"/>
                </a:solidFill>
                <a:latin typeface="Calluna" panose="00000500000000000000" pitchFamily="50" charset="0"/>
              </a:rPr>
              <a:t>avec des certitudes et avec des doutes, </a:t>
            </a: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 moi ! Que </a:t>
            </a:r>
            <a:r>
              <a:rPr lang="fr-FR" dirty="0">
                <a:solidFill>
                  <a:schemeClr val="tx1"/>
                </a:solidFill>
                <a:latin typeface="Calluna" panose="00000500000000000000" pitchFamily="50" charset="0"/>
              </a:rPr>
              <a:t>je suis un chercheur (en sciences sociales) habitué à faire usage de la science, mais qui, justement parce qu’il fait profession de faire de la science, sait qu’il faut toujours reprendre son savoir sous un nouveau jour.</a:t>
            </a:r>
          </a:p>
        </p:txBody>
      </p:sp>
    </p:spTree>
    <p:extLst>
      <p:ext uri="{BB962C8B-B14F-4D97-AF65-F5344CB8AC3E}">
        <p14:creationId xmlns:p14="http://schemas.microsoft.com/office/powerpoint/2010/main" val="40573218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lnSpcReduction="10000"/>
          </a:bodyPr>
          <a:lstStyle/>
          <a:p>
            <a:pPr marL="0" indent="0">
              <a:buNone/>
            </a:pPr>
            <a:r>
              <a:rPr lang="fr-FR" b="1" dirty="0" smtClean="0">
                <a:solidFill>
                  <a:schemeClr val="tx1"/>
                </a:solidFill>
                <a:latin typeface="Calluna" panose="00000500000000000000" pitchFamily="50" charset="0"/>
              </a:rPr>
              <a:t>0.2.</a:t>
            </a:r>
            <a:r>
              <a:rPr lang="fr-FR" b="1" dirty="0">
                <a:solidFill>
                  <a:schemeClr val="tx1"/>
                </a:solidFill>
                <a:latin typeface="Calluna" panose="00000500000000000000" pitchFamily="50" charset="0"/>
              </a:rPr>
              <a:t> Thèmes et problèmes abordés</a:t>
            </a:r>
            <a:endParaRPr lang="fr-FR"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 </a:t>
            </a:r>
          </a:p>
          <a:p>
            <a:pPr marL="0" indent="0">
              <a:buNone/>
            </a:pPr>
            <a:r>
              <a:rPr lang="fr-FR" b="1" dirty="0">
                <a:solidFill>
                  <a:schemeClr val="tx1"/>
                </a:solidFill>
                <a:latin typeface="Calluna" panose="00000500000000000000" pitchFamily="50" charset="0"/>
              </a:rPr>
              <a:t>Habitude critique : </a:t>
            </a:r>
            <a:r>
              <a:rPr lang="fr-FR" b="1" i="1" dirty="0">
                <a:solidFill>
                  <a:schemeClr val="tx1"/>
                </a:solidFill>
                <a:latin typeface="Calluna" panose="00000500000000000000" pitchFamily="50" charset="0"/>
              </a:rPr>
              <a:t>comment vous le savez ?</a:t>
            </a:r>
            <a:endParaRPr lang="fr-FR"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Vérité</a:t>
            </a:r>
          </a:p>
          <a:p>
            <a:pPr marL="0" indent="0">
              <a:buNone/>
            </a:pPr>
            <a:r>
              <a:rPr lang="fr-FR" dirty="0">
                <a:solidFill>
                  <a:schemeClr val="tx1"/>
                </a:solidFill>
                <a:latin typeface="Calluna" panose="00000500000000000000" pitchFamily="50" charset="0"/>
              </a:rPr>
              <a:t>Savoir</a:t>
            </a:r>
          </a:p>
          <a:p>
            <a:pPr marL="0" indent="0">
              <a:buNone/>
            </a:pPr>
            <a:r>
              <a:rPr lang="fr-FR" dirty="0">
                <a:solidFill>
                  <a:schemeClr val="tx1"/>
                </a:solidFill>
                <a:latin typeface="Calluna" panose="00000500000000000000" pitchFamily="50" charset="0"/>
              </a:rPr>
              <a:t>Enquête critique</a:t>
            </a:r>
          </a:p>
          <a:p>
            <a:pPr marL="0" indent="0">
              <a:buNone/>
            </a:pPr>
            <a:r>
              <a:rPr lang="fr-FR" dirty="0">
                <a:solidFill>
                  <a:schemeClr val="tx1"/>
                </a:solidFill>
                <a:latin typeface="Calluna" panose="00000500000000000000" pitchFamily="50" charset="0"/>
              </a:rPr>
              <a:t>Preuve</a:t>
            </a:r>
          </a:p>
          <a:p>
            <a:pPr marL="0" indent="0">
              <a:buNone/>
            </a:pPr>
            <a:r>
              <a:rPr lang="fr-FR" dirty="0">
                <a:solidFill>
                  <a:schemeClr val="tx1"/>
                </a:solidFill>
                <a:latin typeface="Calluna" panose="00000500000000000000" pitchFamily="50" charset="0"/>
              </a:rPr>
              <a:t>Doute</a:t>
            </a:r>
          </a:p>
          <a:p>
            <a:pPr marL="0" indent="0">
              <a:buNone/>
            </a:pPr>
            <a:r>
              <a:rPr lang="fr-FR" dirty="0">
                <a:solidFill>
                  <a:schemeClr val="tx1"/>
                </a:solidFill>
                <a:latin typeface="Calluna" panose="00000500000000000000" pitchFamily="50" charset="0"/>
              </a:rPr>
              <a:t>Hypothèse</a:t>
            </a:r>
          </a:p>
          <a:p>
            <a:pPr marL="0" indent="0">
              <a:buNone/>
            </a:pPr>
            <a:r>
              <a:rPr lang="fr-FR" dirty="0">
                <a:solidFill>
                  <a:schemeClr val="tx1"/>
                </a:solidFill>
                <a:latin typeface="Calluna" panose="00000500000000000000" pitchFamily="50" charset="0"/>
              </a:rPr>
              <a:t>Comparaison</a:t>
            </a:r>
          </a:p>
          <a:p>
            <a:pPr marL="0" indent="0">
              <a:buNone/>
            </a:pPr>
            <a:r>
              <a:rPr lang="fr-FR" dirty="0">
                <a:solidFill>
                  <a:schemeClr val="tx1"/>
                </a:solidFill>
                <a:latin typeface="Calluna" panose="00000500000000000000" pitchFamily="50" charset="0"/>
              </a:rPr>
              <a:t>Cause, causalité</a:t>
            </a:r>
          </a:p>
          <a:p>
            <a:pPr marL="0" indent="0">
              <a:buNone/>
            </a:pPr>
            <a:r>
              <a:rPr lang="fr-FR" dirty="0">
                <a:solidFill>
                  <a:schemeClr val="tx1"/>
                </a:solidFill>
                <a:latin typeface="Calluna" panose="00000500000000000000" pitchFamily="50" charset="0"/>
              </a:rPr>
              <a:t>Argumentation</a:t>
            </a:r>
          </a:p>
          <a:p>
            <a:pPr marL="0" indent="0">
              <a:buNone/>
            </a:pPr>
            <a:r>
              <a:rPr lang="fr-FR" dirty="0">
                <a:solidFill>
                  <a:schemeClr val="tx1"/>
                </a:solidFill>
                <a:latin typeface="Calluna" panose="00000500000000000000" pitchFamily="50" charset="0"/>
              </a:rPr>
              <a:t>Interprétation</a:t>
            </a:r>
          </a:p>
          <a:p>
            <a:pPr marL="0" indent="0">
              <a:buNone/>
            </a:pPr>
            <a:r>
              <a:rPr lang="fr-FR" dirty="0">
                <a:solidFill>
                  <a:schemeClr val="tx1"/>
                </a:solidFill>
                <a:latin typeface="Calluna" panose="00000500000000000000" pitchFamily="50" charset="0"/>
              </a:rPr>
              <a:t>Théorie et pratique</a:t>
            </a:r>
          </a:p>
          <a:p>
            <a:pPr marL="0" indent="0">
              <a:buNone/>
            </a:pPr>
            <a:r>
              <a:rPr lang="fr-FR" dirty="0">
                <a:solidFill>
                  <a:schemeClr val="tx1"/>
                </a:solidFill>
                <a:latin typeface="Calluna" panose="00000500000000000000" pitchFamily="50" charset="0"/>
              </a:rPr>
              <a:t>Doxa, opinion, croyance</a:t>
            </a:r>
          </a:p>
          <a:p>
            <a:pPr marL="0" indent="0">
              <a:buNone/>
            </a:pPr>
            <a:endParaRPr lang="fr-FR" dirty="0"/>
          </a:p>
        </p:txBody>
      </p:sp>
    </p:spTree>
    <p:extLst>
      <p:ext uri="{BB962C8B-B14F-4D97-AF65-F5344CB8AC3E}">
        <p14:creationId xmlns:p14="http://schemas.microsoft.com/office/powerpoint/2010/main" val="37837521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dirty="0">
                <a:solidFill>
                  <a:schemeClr val="tx1"/>
                </a:solidFill>
                <a:latin typeface="Calluna" panose="00000500000000000000" pitchFamily="50" charset="0"/>
              </a:rPr>
              <a:t>*</a:t>
            </a:r>
            <a:r>
              <a:rPr lang="fr-FR" i="1" dirty="0">
                <a:solidFill>
                  <a:schemeClr val="tx1"/>
                </a:solidFill>
                <a:latin typeface="Calluna" panose="00000500000000000000" pitchFamily="50" charset="0"/>
              </a:rPr>
              <a:t>Ex.</a:t>
            </a:r>
            <a:r>
              <a:rPr lang="fr-FR" dirty="0">
                <a:solidFill>
                  <a:schemeClr val="tx1"/>
                </a:solidFill>
                <a:latin typeface="Calluna" panose="00000500000000000000" pitchFamily="50" charset="0"/>
              </a:rPr>
              <a:t> RER </a:t>
            </a:r>
            <a:r>
              <a:rPr lang="fr-FR" dirty="0" smtClean="0">
                <a:solidFill>
                  <a:schemeClr val="tx1"/>
                </a:solidFill>
                <a:latin typeface="Calluna" panose="00000500000000000000" pitchFamily="50" charset="0"/>
              </a:rPr>
              <a:t>D</a:t>
            </a:r>
          </a:p>
          <a:p>
            <a:pPr marL="0" indent="0">
              <a:buNone/>
            </a:pPr>
            <a:r>
              <a:rPr lang="fr-FR" dirty="0" smtClean="0">
                <a:solidFill>
                  <a:schemeClr val="tx1"/>
                </a:solidFill>
                <a:latin typeface="Calluna" panose="00000500000000000000" pitchFamily="50" charset="0"/>
              </a:rPr>
              <a:t>*</a:t>
            </a:r>
            <a:r>
              <a:rPr lang="fr-FR" dirty="0">
                <a:solidFill>
                  <a:schemeClr val="tx1"/>
                </a:solidFill>
                <a:latin typeface="Calluna" panose="00000500000000000000" pitchFamily="50" charset="0"/>
              </a:rPr>
              <a:t>E</a:t>
            </a:r>
            <a:r>
              <a:rPr lang="fr-FR" dirty="0" smtClean="0">
                <a:solidFill>
                  <a:schemeClr val="tx1"/>
                </a:solidFill>
                <a:latin typeface="Calluna" panose="00000500000000000000" pitchFamily="50" charset="0"/>
              </a:rPr>
              <a:t>xpérience </a:t>
            </a:r>
            <a:r>
              <a:rPr lang="fr-FR" dirty="0">
                <a:solidFill>
                  <a:schemeClr val="tx1"/>
                </a:solidFill>
                <a:latin typeface="Calluna" panose="00000500000000000000" pitchFamily="50" charset="0"/>
              </a:rPr>
              <a:t>de </a:t>
            </a:r>
            <a:r>
              <a:rPr lang="fr-FR" dirty="0" smtClean="0">
                <a:solidFill>
                  <a:schemeClr val="tx1"/>
                </a:solidFill>
                <a:latin typeface="Calluna" panose="00000500000000000000" pitchFamily="50" charset="0"/>
              </a:rPr>
              <a:t>Stanford</a:t>
            </a:r>
          </a:p>
          <a:p>
            <a:pPr marL="0" indent="0">
              <a:buNone/>
            </a:pPr>
            <a:r>
              <a:rPr lang="fr-FR" dirty="0" smtClean="0">
                <a:solidFill>
                  <a:schemeClr val="tx1"/>
                </a:solidFill>
                <a:latin typeface="Calluna" panose="00000500000000000000" pitchFamily="50" charset="0"/>
              </a:rPr>
              <a:t>*</a:t>
            </a:r>
            <a:r>
              <a:rPr lang="fr-FR" dirty="0" err="1" smtClean="0">
                <a:solidFill>
                  <a:schemeClr val="tx1"/>
                </a:solidFill>
                <a:latin typeface="Calluna" panose="00000500000000000000" pitchFamily="50" charset="0"/>
              </a:rPr>
              <a:t>Fake</a:t>
            </a:r>
            <a:r>
              <a:rPr lang="fr-FR" dirty="0" smtClean="0">
                <a:solidFill>
                  <a:schemeClr val="tx1"/>
                </a:solidFill>
                <a:latin typeface="Calluna" panose="00000500000000000000" pitchFamily="50" charset="0"/>
              </a:rPr>
              <a:t> news et auto-défense</a:t>
            </a:r>
            <a:endParaRPr lang="fr-FR"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*Peut-on être sûr de … et comment peut-on l’être ?</a:t>
            </a:r>
          </a:p>
          <a:p>
            <a:pPr marL="0" indent="0">
              <a:buNone/>
            </a:pPr>
            <a:r>
              <a:rPr lang="fr-FR" dirty="0">
                <a:solidFill>
                  <a:schemeClr val="tx1"/>
                </a:solidFill>
                <a:latin typeface="Calluna" panose="00000500000000000000" pitchFamily="50" charset="0"/>
              </a:rPr>
              <a:t>*Parcours de vie (récit biographique)</a:t>
            </a:r>
          </a:p>
          <a:p>
            <a:pPr marL="0" indent="0">
              <a:buNone/>
            </a:pPr>
            <a:r>
              <a:rPr lang="fr-FR" dirty="0">
                <a:solidFill>
                  <a:schemeClr val="tx1"/>
                </a:solidFill>
                <a:latin typeface="Calluna" panose="00000500000000000000" pitchFamily="50" charset="0"/>
              </a:rPr>
              <a:t>*Raoult et la </a:t>
            </a:r>
            <a:r>
              <a:rPr lang="fr-FR" i="1" dirty="0">
                <a:solidFill>
                  <a:schemeClr val="tx1"/>
                </a:solidFill>
                <a:latin typeface="Calluna" panose="00000500000000000000" pitchFamily="50" charset="0"/>
              </a:rPr>
              <a:t>raison pratique collective</a:t>
            </a:r>
            <a:endParaRPr lang="fr-FR"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*Peut-on ne pas croire </a:t>
            </a:r>
            <a:r>
              <a:rPr lang="fr-FR" dirty="0" smtClean="0">
                <a:solidFill>
                  <a:schemeClr val="tx1"/>
                </a:solidFill>
                <a:latin typeface="Calluna" panose="00000500000000000000" pitchFamily="50" charset="0"/>
              </a:rPr>
              <a:t>?</a:t>
            </a:r>
          </a:p>
          <a:p>
            <a:pPr marL="0" indent="0">
              <a:buNone/>
            </a:pPr>
            <a:r>
              <a:rPr lang="fr-FR" dirty="0" smtClean="0">
                <a:solidFill>
                  <a:schemeClr val="tx1"/>
                </a:solidFill>
                <a:latin typeface="Calluna" panose="00000500000000000000" pitchFamily="50" charset="0"/>
              </a:rPr>
              <a:t>*Le paranormal</a:t>
            </a:r>
          </a:p>
          <a:p>
            <a:pPr marL="0" indent="0">
              <a:buNone/>
            </a:pPr>
            <a:r>
              <a:rPr lang="fr-FR" dirty="0" smtClean="0">
                <a:solidFill>
                  <a:schemeClr val="tx1"/>
                </a:solidFill>
                <a:latin typeface="Calluna" panose="00000500000000000000" pitchFamily="50" charset="0"/>
              </a:rPr>
              <a:t>Etc.</a:t>
            </a:r>
            <a:endParaRPr lang="fr-FR" dirty="0">
              <a:solidFill>
                <a:schemeClr val="tx1"/>
              </a:solidFill>
              <a:latin typeface="Calluna" panose="00000500000000000000" pitchFamily="50" charset="0"/>
            </a:endParaRPr>
          </a:p>
        </p:txBody>
      </p:sp>
    </p:spTree>
    <p:extLst>
      <p:ext uri="{BB962C8B-B14F-4D97-AF65-F5344CB8AC3E}">
        <p14:creationId xmlns:p14="http://schemas.microsoft.com/office/powerpoint/2010/main" val="40066889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b="1" dirty="0" smtClean="0">
                <a:solidFill>
                  <a:schemeClr val="tx1"/>
                </a:solidFill>
                <a:latin typeface="Calluna" panose="00000500000000000000" pitchFamily="50" charset="0"/>
              </a:rPr>
              <a:t>0.3.</a:t>
            </a:r>
            <a:r>
              <a:rPr lang="fr-FR" b="1" dirty="0">
                <a:solidFill>
                  <a:schemeClr val="tx1"/>
                </a:solidFill>
                <a:latin typeface="Calluna" panose="00000500000000000000" pitchFamily="50" charset="0"/>
              </a:rPr>
              <a:t> Participation et </a:t>
            </a:r>
            <a:r>
              <a:rPr lang="fr-FR" b="1" dirty="0" smtClean="0">
                <a:solidFill>
                  <a:schemeClr val="tx1"/>
                </a:solidFill>
                <a:latin typeface="Calluna" panose="00000500000000000000" pitchFamily="50" charset="0"/>
              </a:rPr>
              <a:t>évaluation</a:t>
            </a:r>
          </a:p>
          <a:p>
            <a:pPr marL="0" indent="0">
              <a:buNone/>
            </a:pPr>
            <a:endParaRPr lang="fr-FR"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CM</a:t>
            </a:r>
            <a:r>
              <a:rPr lang="fr-FR" dirty="0">
                <a:solidFill>
                  <a:schemeClr val="tx1"/>
                </a:solidFill>
                <a:latin typeface="Calluna" panose="00000500000000000000" pitchFamily="50" charset="0"/>
              </a:rPr>
              <a:t> ; </a:t>
            </a:r>
            <a:r>
              <a:rPr lang="fr-FR" dirty="0" smtClean="0">
                <a:solidFill>
                  <a:schemeClr val="tx1"/>
                </a:solidFill>
                <a:latin typeface="Calluna" panose="00000500000000000000" pitchFamily="50" charset="0"/>
              </a:rPr>
              <a:t>réflexion</a:t>
            </a:r>
            <a:r>
              <a:rPr lang="fr-FR" dirty="0">
                <a:solidFill>
                  <a:schemeClr val="tx1"/>
                </a:solidFill>
                <a:latin typeface="Calluna" panose="00000500000000000000" pitchFamily="50" charset="0"/>
              </a:rPr>
              <a:t> ; q</a:t>
            </a:r>
            <a:r>
              <a:rPr lang="fr-FR" dirty="0" smtClean="0">
                <a:solidFill>
                  <a:schemeClr val="tx1"/>
                </a:solidFill>
                <a:latin typeface="Calluna" panose="00000500000000000000" pitchFamily="50" charset="0"/>
              </a:rPr>
              <a:t>uestions</a:t>
            </a:r>
          </a:p>
          <a:p>
            <a:pPr marL="0" indent="0">
              <a:buNone/>
            </a:pPr>
            <a:endParaRPr lang="fr-FR"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 Évaluation : </a:t>
            </a:r>
            <a:r>
              <a:rPr lang="fr-FR" b="1" dirty="0" smtClean="0">
                <a:solidFill>
                  <a:schemeClr val="tx1"/>
                </a:solidFill>
                <a:latin typeface="Calluna" panose="00000500000000000000" pitchFamily="50" charset="0"/>
              </a:rPr>
              <a:t>dossier </a:t>
            </a:r>
            <a:r>
              <a:rPr lang="fr-FR" b="1" dirty="0">
                <a:solidFill>
                  <a:schemeClr val="tx1"/>
                </a:solidFill>
                <a:latin typeface="Calluna" panose="00000500000000000000" pitchFamily="50" charset="0"/>
              </a:rPr>
              <a:t>à rendre, « mini-mémoire » sur un </a:t>
            </a:r>
            <a:r>
              <a:rPr lang="fr-FR" b="1" dirty="0" smtClean="0">
                <a:solidFill>
                  <a:schemeClr val="tx1"/>
                </a:solidFill>
                <a:latin typeface="Calluna" panose="00000500000000000000" pitchFamily="50" charset="0"/>
              </a:rPr>
              <a:t>cas que vous choisissez</a:t>
            </a:r>
          </a:p>
          <a:p>
            <a:pPr marL="0" indent="0">
              <a:buNone/>
            </a:pPr>
            <a:endParaRPr lang="fr-FR" b="1" dirty="0" smtClean="0">
              <a:solidFill>
                <a:schemeClr val="tx1"/>
              </a:solidFill>
              <a:latin typeface="Calluna" panose="00000500000000000000" pitchFamily="50" charset="0"/>
            </a:endParaRPr>
          </a:p>
        </p:txBody>
      </p:sp>
    </p:spTree>
    <p:extLst>
      <p:ext uri="{BB962C8B-B14F-4D97-AF65-F5344CB8AC3E}">
        <p14:creationId xmlns:p14="http://schemas.microsoft.com/office/powerpoint/2010/main" val="5464352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extLst>
              <a:ext uri="{BEBA8EAE-BF5A-486C-A8C5-ECC9F3942E4B}">
                <a14:imgProps xmlns:a14="http://schemas.microsoft.com/office/drawing/2010/main">
                  <a14:imgLayer r:embed="rId3">
                    <a14:imgEffect>
                      <a14:artisticLineDrawing/>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237736" y="0"/>
            <a:ext cx="20643996" cy="7014949"/>
          </a:xfrm>
          <a:prstGeom prst="rect">
            <a:avLst/>
          </a:prstGeom>
        </p:spPr>
      </p:pic>
      <p:sp>
        <p:nvSpPr>
          <p:cNvPr id="2" name="Titre 1"/>
          <p:cNvSpPr>
            <a:spLocks noGrp="1"/>
          </p:cNvSpPr>
          <p:nvPr>
            <p:ph type="title"/>
          </p:nvPr>
        </p:nvSpPr>
        <p:spPr>
          <a:xfrm>
            <a:off x="3931920" y="2955235"/>
            <a:ext cx="8260080" cy="2411895"/>
          </a:xfrm>
          <a:solidFill>
            <a:srgbClr val="0070C0"/>
          </a:solidFill>
          <a:ln>
            <a:noFill/>
          </a:ln>
        </p:spPr>
        <p:txBody>
          <a:bodyPr>
            <a:normAutofit/>
          </a:bodyPr>
          <a:lstStyle/>
          <a:p>
            <a:r>
              <a:rPr lang="fr-FR" sz="12000" b="1" dirty="0" smtClean="0">
                <a:solidFill>
                  <a:schemeClr val="bg1"/>
                </a:solidFill>
                <a:latin typeface="Bahnschrift" panose="020B0502040204020203" pitchFamily="34" charset="0"/>
              </a:rPr>
              <a:t>01.</a:t>
            </a:r>
            <a:r>
              <a:rPr lang="fr-FR" sz="3200" b="1" dirty="0" smtClean="0">
                <a:solidFill>
                  <a:srgbClr val="FFC000"/>
                </a:solidFill>
                <a:latin typeface="Bahnschrift" panose="020B0502040204020203" pitchFamily="34" charset="0"/>
              </a:rPr>
              <a:t/>
            </a:r>
            <a:br>
              <a:rPr lang="fr-FR" sz="3200" b="1" dirty="0" smtClean="0">
                <a:solidFill>
                  <a:srgbClr val="FFC000"/>
                </a:solidFill>
                <a:latin typeface="Bahnschrift" panose="020B0502040204020203" pitchFamily="34" charset="0"/>
              </a:rPr>
            </a:br>
            <a:r>
              <a:rPr lang="fr-FR" sz="3600" b="1" dirty="0" smtClean="0">
                <a:solidFill>
                  <a:srgbClr val="FFC000"/>
                </a:solidFill>
                <a:latin typeface="Bahnschrift" panose="020B0502040204020203" pitchFamily="34" charset="0"/>
              </a:rPr>
              <a:t>faire science</a:t>
            </a:r>
            <a:endParaRPr lang="fr-FR" sz="3600" dirty="0">
              <a:solidFill>
                <a:srgbClr val="FFC000"/>
              </a:solidFill>
              <a:latin typeface="Bahnschrift" panose="020B0502040204020203" pitchFamily="34" charset="0"/>
            </a:endParaRPr>
          </a:p>
        </p:txBody>
      </p:sp>
    </p:spTree>
    <p:extLst>
      <p:ext uri="{BB962C8B-B14F-4D97-AF65-F5344CB8AC3E}">
        <p14:creationId xmlns:p14="http://schemas.microsoft.com/office/powerpoint/2010/main" val="3679495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93913" y="384313"/>
            <a:ext cx="10641496" cy="6094864"/>
          </a:xfrm>
        </p:spPr>
        <p:txBody>
          <a:bodyPr>
            <a:normAutofit/>
          </a:bodyPr>
          <a:lstStyle/>
          <a:p>
            <a:pPr marL="0" indent="0">
              <a:buNone/>
            </a:pPr>
            <a:r>
              <a:rPr lang="fr-FR" sz="2200" b="1" u="sng" dirty="0" smtClean="0">
                <a:solidFill>
                  <a:schemeClr val="tx1"/>
                </a:solidFill>
                <a:latin typeface="Calluna" panose="00000500000000000000" pitchFamily="50" charset="0"/>
              </a:rPr>
              <a:t>Qu’est-ce qu’une démarche scientifique ?</a:t>
            </a:r>
          </a:p>
          <a:p>
            <a:pPr marL="0" indent="0">
              <a:buNone/>
            </a:pPr>
            <a:endParaRPr lang="fr-FR" sz="2200" dirty="0" smtClean="0"/>
          </a:p>
          <a:p>
            <a:pPr marL="0" indent="0">
              <a:buNone/>
            </a:pPr>
            <a:endParaRPr lang="fr-FR" sz="2200" dirty="0" smtClean="0"/>
          </a:p>
          <a:p>
            <a:r>
              <a:rPr lang="fr-FR" sz="2200" b="1" dirty="0" smtClean="0">
                <a:solidFill>
                  <a:schemeClr val="tx1"/>
                </a:solidFill>
                <a:latin typeface="Calluna" panose="00000500000000000000" pitchFamily="50" charset="0"/>
              </a:rPr>
              <a:t>Point de départ : en </a:t>
            </a:r>
            <a:r>
              <a:rPr lang="fr-FR" sz="2200" b="1" dirty="0" err="1" smtClean="0">
                <a:solidFill>
                  <a:schemeClr val="tx1"/>
                </a:solidFill>
                <a:latin typeface="Calluna" panose="00000500000000000000" pitchFamily="50" charset="0"/>
              </a:rPr>
              <a:t>Staps</a:t>
            </a:r>
            <a:r>
              <a:rPr lang="fr-FR" sz="2200" b="1" dirty="0" smtClean="0">
                <a:solidFill>
                  <a:schemeClr val="tx1"/>
                </a:solidFill>
                <a:latin typeface="Calluna" panose="00000500000000000000" pitchFamily="50" charset="0"/>
              </a:rPr>
              <a:t>, particularité = dialogue de sourd entre SHS et SDV</a:t>
            </a:r>
          </a:p>
          <a:p>
            <a:pPr marL="0" indent="0">
              <a:buNone/>
            </a:pPr>
            <a:endParaRPr lang="fr-FR" sz="2200" dirty="0" smtClean="0">
              <a:solidFill>
                <a:schemeClr val="tx1"/>
              </a:solidFill>
              <a:latin typeface="Calluna" panose="00000500000000000000" pitchFamily="50" charset="0"/>
            </a:endParaRPr>
          </a:p>
          <a:p>
            <a:r>
              <a:rPr lang="fr-FR" sz="2200" dirty="0" smtClean="0">
                <a:solidFill>
                  <a:schemeClr val="tx1"/>
                </a:solidFill>
                <a:latin typeface="Calluna" panose="00000500000000000000" pitchFamily="50" charset="0"/>
              </a:rPr>
              <a:t>Revendication de l’exclusivité de la « vraie » science.</a:t>
            </a:r>
          </a:p>
          <a:p>
            <a:pPr marL="0" indent="0">
              <a:buNone/>
            </a:pPr>
            <a:endParaRPr lang="fr-FR" dirty="0" smtClean="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13378345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sz="2200" b="1" dirty="0">
                <a:solidFill>
                  <a:srgbClr val="FF0000"/>
                </a:solidFill>
                <a:latin typeface="Calluna" panose="00000500000000000000" pitchFamily="50" charset="0"/>
              </a:rPr>
              <a:t>1</a:t>
            </a:r>
            <a:r>
              <a:rPr lang="fr-FR" sz="2200" b="1" dirty="0" smtClean="0">
                <a:solidFill>
                  <a:srgbClr val="FF0000"/>
                </a:solidFill>
                <a:latin typeface="Calluna" panose="00000500000000000000" pitchFamily="50" charset="0"/>
              </a:rPr>
              <a:t>.1</a:t>
            </a:r>
            <a:r>
              <a:rPr lang="fr-FR" sz="2200" b="1" dirty="0">
                <a:solidFill>
                  <a:srgbClr val="FF0000"/>
                </a:solidFill>
                <a:latin typeface="Calluna" panose="00000500000000000000" pitchFamily="50" charset="0"/>
              </a:rPr>
              <a:t>– Qu’est-ce qu’une science </a:t>
            </a:r>
            <a:r>
              <a:rPr lang="fr-FR" sz="2200" b="1" dirty="0" smtClean="0">
                <a:solidFill>
                  <a:srgbClr val="FF0000"/>
                </a:solidFill>
                <a:latin typeface="Calluna" panose="00000500000000000000" pitchFamily="50" charset="0"/>
              </a:rPr>
              <a:t>?</a:t>
            </a:r>
          </a:p>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 Ensemble </a:t>
            </a:r>
            <a:r>
              <a:rPr lang="fr-FR" dirty="0">
                <a:solidFill>
                  <a:schemeClr val="tx1"/>
                </a:solidFill>
                <a:latin typeface="Calluna" panose="00000500000000000000" pitchFamily="50" charset="0"/>
              </a:rPr>
              <a:t>de connaissances d’une matière précise, constituées et articulées par déduction logiques, caractérisées par un objet et une méthode déterminée, et fondées sur des relations objectives vérifiables.</a:t>
            </a:r>
          </a:p>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 But </a:t>
            </a:r>
            <a:r>
              <a:rPr lang="fr-FR" dirty="0">
                <a:solidFill>
                  <a:schemeClr val="tx1"/>
                </a:solidFill>
                <a:latin typeface="Calluna" panose="00000500000000000000" pitchFamily="50" charset="0"/>
              </a:rPr>
              <a:t>d’une science </a:t>
            </a:r>
            <a:r>
              <a:rPr lang="fr-FR" dirty="0" smtClean="0">
                <a:solidFill>
                  <a:schemeClr val="tx1"/>
                </a:solidFill>
                <a:latin typeface="Calluna" panose="00000500000000000000" pitchFamily="50" charset="0"/>
              </a:rPr>
              <a:t>= </a:t>
            </a:r>
            <a:r>
              <a:rPr lang="fr-FR" sz="2200" b="1" u="sng" dirty="0" smtClean="0">
                <a:solidFill>
                  <a:schemeClr val="tx1"/>
                </a:solidFill>
                <a:latin typeface="Calluna" panose="00000500000000000000" pitchFamily="50" charset="0"/>
              </a:rPr>
              <a:t>produire </a:t>
            </a:r>
            <a:r>
              <a:rPr lang="fr-FR" sz="2200" b="1" u="sng" dirty="0">
                <a:solidFill>
                  <a:schemeClr val="tx1"/>
                </a:solidFill>
                <a:latin typeface="Calluna" panose="00000500000000000000" pitchFamily="50" charset="0"/>
              </a:rPr>
              <a:t>des énoncés vrais sur le </a:t>
            </a:r>
            <a:r>
              <a:rPr lang="fr-FR" sz="2200" b="1" u="sng" dirty="0" smtClean="0">
                <a:solidFill>
                  <a:schemeClr val="tx1"/>
                </a:solidFill>
                <a:latin typeface="Calluna" panose="00000500000000000000" pitchFamily="50" charset="0"/>
              </a:rPr>
              <a:t>monde</a:t>
            </a:r>
            <a:r>
              <a:rPr lang="fr-FR" dirty="0" smtClean="0">
                <a:solidFill>
                  <a:schemeClr val="tx1"/>
                </a:solidFill>
                <a:latin typeface="Calluna" panose="00000500000000000000" pitchFamily="50" charset="0"/>
              </a:rPr>
              <a:t> (faits</a:t>
            </a:r>
            <a:r>
              <a:rPr lang="fr-FR" dirty="0">
                <a:solidFill>
                  <a:schemeClr val="tx1"/>
                </a:solidFill>
                <a:latin typeface="Calluna" panose="00000500000000000000" pitchFamily="50" charset="0"/>
              </a:rPr>
              <a:t>, théories explicatives, modélisation, etc</a:t>
            </a:r>
            <a:r>
              <a:rPr lang="fr-FR" dirty="0" smtClean="0">
                <a:solidFill>
                  <a:schemeClr val="tx1"/>
                </a:solidFill>
                <a:latin typeface="Calluna" panose="00000500000000000000" pitchFamily="50" charset="0"/>
              </a:rPr>
              <a:t>.)</a:t>
            </a:r>
            <a:endParaRPr lang="fr-FR" dirty="0">
              <a:solidFill>
                <a:schemeClr val="tx1"/>
              </a:solidFill>
              <a:latin typeface="Calluna" panose="00000500000000000000" pitchFamily="50" charset="0"/>
            </a:endParaRPr>
          </a:p>
          <a:p>
            <a:pPr marL="0" indent="0">
              <a:buNone/>
            </a:pPr>
            <a:endParaRPr lang="fr-FR" dirty="0" smtClean="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 Cette démarche repose sur une série de </a:t>
            </a:r>
            <a:r>
              <a:rPr lang="fr-FR" b="1" dirty="0">
                <a:solidFill>
                  <a:schemeClr val="tx1"/>
                </a:solidFill>
                <a:latin typeface="Calluna" panose="00000500000000000000" pitchFamily="50" charset="0"/>
              </a:rPr>
              <a:t>méthodes</a:t>
            </a:r>
            <a:r>
              <a:rPr lang="fr-FR" dirty="0">
                <a:solidFill>
                  <a:schemeClr val="tx1"/>
                </a:solidFill>
                <a:latin typeface="Calluna" panose="00000500000000000000" pitchFamily="50" charset="0"/>
              </a:rPr>
              <a:t>, et pour commencer : </a:t>
            </a:r>
            <a:r>
              <a:rPr lang="fr-FR" b="1" dirty="0">
                <a:solidFill>
                  <a:schemeClr val="tx1"/>
                </a:solidFill>
                <a:latin typeface="Calluna" panose="00000500000000000000" pitchFamily="50" charset="0"/>
              </a:rPr>
              <a:t>un processus collectif de la preuve</a:t>
            </a:r>
            <a:r>
              <a:rPr lang="fr-FR" dirty="0">
                <a:solidFill>
                  <a:schemeClr val="tx1"/>
                </a:solidFill>
                <a:latin typeface="Calluna" panose="00000500000000000000" pitchFamily="50" charset="0"/>
              </a:rPr>
              <a:t>. </a:t>
            </a:r>
            <a:endParaRPr lang="fr-FR" dirty="0" smtClean="0">
              <a:solidFill>
                <a:schemeClr val="tx1"/>
              </a:solidFill>
              <a:latin typeface="Calluna" panose="00000500000000000000" pitchFamily="50" charset="0"/>
            </a:endParaRPr>
          </a:p>
          <a:p>
            <a:pPr marL="0" indent="0">
              <a:buNone/>
            </a:pPr>
            <a:endParaRPr lang="fr-FR" dirty="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 </a:t>
            </a:r>
            <a:r>
              <a:rPr lang="fr-FR" dirty="0">
                <a:solidFill>
                  <a:schemeClr val="tx1"/>
                </a:solidFill>
                <a:latin typeface="Calluna" panose="00000500000000000000" pitchFamily="50" charset="0"/>
              </a:rPr>
              <a:t>Construction d’objets ; validation du savoir</a:t>
            </a:r>
          </a:p>
          <a:p>
            <a:pPr marL="0" indent="0">
              <a:buNone/>
            </a:pPr>
            <a:endParaRPr lang="fr-FR" dirty="0">
              <a:solidFill>
                <a:schemeClr val="tx1"/>
              </a:solidFill>
              <a:latin typeface="Calluna" panose="00000500000000000000" pitchFamily="50" charset="0"/>
            </a:endParaRP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1258995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http://img40.xooimage.com/files/6/0/8/45-1c224a8.jpg"/>
          <p:cNvPicPr/>
          <p:nvPr/>
        </p:nvPicPr>
        <p:blipFill>
          <a:blip r:embed="rId2">
            <a:extLst>
              <a:ext uri="{28A0092B-C50C-407E-A947-70E740481C1C}">
                <a14:useLocalDpi xmlns:a14="http://schemas.microsoft.com/office/drawing/2010/main" val="0"/>
              </a:ext>
            </a:extLst>
          </a:blip>
          <a:srcRect/>
          <a:stretch>
            <a:fillRect/>
          </a:stretch>
        </p:blipFill>
        <p:spPr bwMode="auto">
          <a:xfrm>
            <a:off x="2690191" y="-514456"/>
            <a:ext cx="6665843" cy="8234568"/>
          </a:xfrm>
          <a:prstGeom prst="rect">
            <a:avLst/>
          </a:prstGeom>
          <a:noFill/>
          <a:ln>
            <a:noFill/>
          </a:ln>
        </p:spPr>
      </p:pic>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34550" y="5429250"/>
            <a:ext cx="2457450" cy="1428750"/>
          </a:xfrm>
          <a:prstGeom prst="rect">
            <a:avLst/>
          </a:prstGeom>
        </p:spPr>
      </p:pic>
    </p:spTree>
    <p:extLst>
      <p:ext uri="{BB962C8B-B14F-4D97-AF65-F5344CB8AC3E}">
        <p14:creationId xmlns:p14="http://schemas.microsoft.com/office/powerpoint/2010/main" val="698677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58091" y="378823"/>
            <a:ext cx="10371909" cy="6100354"/>
          </a:xfrm>
        </p:spPr>
        <p:txBody>
          <a:bodyPr>
            <a:normAutofit/>
          </a:bodyPr>
          <a:lstStyle/>
          <a:p>
            <a:endParaRPr lang="fr-FR" dirty="0" smtClean="0">
              <a:solidFill>
                <a:schemeClr val="tx1"/>
              </a:solidFill>
              <a:latin typeface="Calluna" panose="00000500000000000000" pitchFamily="50" charset="0"/>
            </a:endParaRPr>
          </a:p>
          <a:p>
            <a:pPr marL="0" indent="0">
              <a:buNone/>
            </a:pPr>
            <a:endParaRPr lang="fr-FR" dirty="0" smtClean="0">
              <a:solidFill>
                <a:schemeClr val="tx1"/>
              </a:solidFill>
              <a:latin typeface="Calluna" panose="00000500000000000000" pitchFamily="50" charset="0"/>
            </a:endParaRPr>
          </a:p>
          <a:p>
            <a:r>
              <a:rPr lang="fr-FR" sz="2200" dirty="0" smtClean="0">
                <a:solidFill>
                  <a:schemeClr val="tx1"/>
                </a:solidFill>
                <a:latin typeface="Calluna" panose="00000500000000000000" pitchFamily="50" charset="0"/>
              </a:rPr>
              <a:t>Dans </a:t>
            </a:r>
            <a:r>
              <a:rPr lang="fr-FR" sz="2200" dirty="0">
                <a:solidFill>
                  <a:schemeClr val="tx1"/>
                </a:solidFill>
                <a:latin typeface="Calluna" panose="00000500000000000000" pitchFamily="50" charset="0"/>
              </a:rPr>
              <a:t>les </a:t>
            </a:r>
            <a:r>
              <a:rPr lang="fr-FR" sz="2200" b="1" u="sng" dirty="0">
                <a:solidFill>
                  <a:schemeClr val="tx1"/>
                </a:solidFill>
                <a:latin typeface="Calluna" panose="00000500000000000000" pitchFamily="50" charset="0"/>
              </a:rPr>
              <a:t>sciences formelles</a:t>
            </a:r>
            <a:r>
              <a:rPr lang="fr-FR" sz="2200" dirty="0">
                <a:solidFill>
                  <a:schemeClr val="tx1"/>
                </a:solidFill>
                <a:latin typeface="Calluna" panose="00000500000000000000" pitchFamily="50" charset="0"/>
              </a:rPr>
              <a:t>, comme les mathématiques, le scientifique construit entièrement son objet (sans équivalence empirique). </a:t>
            </a:r>
            <a:endParaRPr lang="fr-FR" sz="2200" dirty="0" smtClean="0">
              <a:solidFill>
                <a:schemeClr val="tx1"/>
              </a:solidFill>
              <a:latin typeface="Calluna" panose="00000500000000000000" pitchFamily="50" charset="0"/>
            </a:endParaRPr>
          </a:p>
          <a:p>
            <a:pPr marL="914400" lvl="2" indent="0">
              <a:buNone/>
            </a:pPr>
            <a:r>
              <a:rPr lang="fr-FR" sz="2200" dirty="0" smtClean="0">
                <a:solidFill>
                  <a:schemeClr val="tx1"/>
                </a:solidFill>
                <a:latin typeface="Calluna" panose="00000500000000000000" pitchFamily="50" charset="0"/>
              </a:rPr>
              <a:t>La </a:t>
            </a:r>
            <a:r>
              <a:rPr lang="fr-FR" sz="2200" dirty="0">
                <a:solidFill>
                  <a:schemeClr val="tx1"/>
                </a:solidFill>
                <a:latin typeface="Calluna" panose="00000500000000000000" pitchFamily="50" charset="0"/>
              </a:rPr>
              <a:t>démarche repose sur une logique de déduction et la validation du savoir procède sous la forme d’une démonstration</a:t>
            </a:r>
            <a:r>
              <a:rPr lang="fr-FR" sz="2200" dirty="0" smtClean="0">
                <a:solidFill>
                  <a:schemeClr val="tx1"/>
                </a:solidFill>
                <a:latin typeface="Calluna" panose="00000500000000000000" pitchFamily="50" charset="0"/>
              </a:rPr>
              <a:t>.</a:t>
            </a:r>
          </a:p>
          <a:p>
            <a:pPr marL="0" indent="0">
              <a:buNone/>
            </a:pPr>
            <a:endParaRPr lang="fr-FR" sz="2200" dirty="0" smtClean="0">
              <a:solidFill>
                <a:schemeClr val="tx1"/>
              </a:solidFill>
              <a:latin typeface="Calluna" panose="00000500000000000000" pitchFamily="50" charset="0"/>
            </a:endParaRPr>
          </a:p>
          <a:p>
            <a:pPr marL="0" indent="0">
              <a:buNone/>
            </a:pPr>
            <a:endParaRPr lang="fr-FR" sz="2200" dirty="0">
              <a:solidFill>
                <a:schemeClr val="tx1"/>
              </a:solidFill>
              <a:latin typeface="Calluna" panose="00000500000000000000" pitchFamily="50" charset="0"/>
            </a:endParaRPr>
          </a:p>
          <a:p>
            <a:r>
              <a:rPr lang="fr-FR" sz="2200" dirty="0">
                <a:solidFill>
                  <a:schemeClr val="tx1"/>
                </a:solidFill>
                <a:latin typeface="Calluna" panose="00000500000000000000" pitchFamily="50" charset="0"/>
              </a:rPr>
              <a:t>Dans les </a:t>
            </a:r>
            <a:r>
              <a:rPr lang="fr-FR" sz="2200" b="1" u="sng" dirty="0">
                <a:solidFill>
                  <a:schemeClr val="tx1"/>
                </a:solidFill>
                <a:latin typeface="Calluna" panose="00000500000000000000" pitchFamily="50" charset="0"/>
              </a:rPr>
              <a:t>sciences </a:t>
            </a:r>
            <a:r>
              <a:rPr lang="fr-FR" sz="2200" b="1" u="sng" dirty="0" smtClean="0">
                <a:solidFill>
                  <a:schemeClr val="tx1"/>
                </a:solidFill>
                <a:latin typeface="Calluna" panose="00000500000000000000" pitchFamily="50" charset="0"/>
              </a:rPr>
              <a:t>empiriques</a:t>
            </a:r>
            <a:r>
              <a:rPr lang="fr-FR" sz="2200" dirty="0">
                <a:solidFill>
                  <a:schemeClr val="tx1"/>
                </a:solidFill>
                <a:latin typeface="Calluna" panose="00000500000000000000" pitchFamily="50" charset="0"/>
              </a:rPr>
              <a:t> : se rapportent à un objet extérieur, « donné » par l’expérience empirique.</a:t>
            </a:r>
          </a:p>
          <a:p>
            <a:pPr marL="0" indent="0">
              <a:buNone/>
            </a:pPr>
            <a:endParaRPr lang="fr-FR" dirty="0" smtClean="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35299922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sz="2200" b="1" dirty="0" smtClean="0">
                <a:solidFill>
                  <a:srgbClr val="FF0000"/>
                </a:solidFill>
                <a:latin typeface="Calluna" panose="00000500000000000000" pitchFamily="50" charset="0"/>
              </a:rPr>
              <a:t>—&gt; </a:t>
            </a:r>
            <a:r>
              <a:rPr lang="fr-FR" sz="2200" b="1" dirty="0" smtClean="0">
                <a:solidFill>
                  <a:schemeClr val="tx1"/>
                </a:solidFill>
                <a:latin typeface="Calluna" panose="00000500000000000000" pitchFamily="50" charset="0"/>
              </a:rPr>
              <a:t>À quoi reconnaît-on un savoir scientifique ?</a:t>
            </a:r>
          </a:p>
          <a:p>
            <a:pPr marL="0" indent="0">
              <a:buNone/>
            </a:pPr>
            <a:endParaRPr lang="fr-FR" dirty="0">
              <a:solidFill>
                <a:schemeClr val="tx1"/>
              </a:solidFill>
              <a:latin typeface="Calluna" panose="00000500000000000000" pitchFamily="50" charset="0"/>
            </a:endParaRPr>
          </a:p>
          <a:p>
            <a:pPr marL="0" indent="0">
              <a:buNone/>
            </a:pPr>
            <a:r>
              <a:rPr lang="fr-FR" sz="2200" b="1" i="1" dirty="0" smtClean="0">
                <a:solidFill>
                  <a:schemeClr val="tx1"/>
                </a:solidFill>
                <a:latin typeface="Calluna" panose="00000500000000000000" pitchFamily="50" charset="0"/>
              </a:rPr>
              <a:t>Mode de production</a:t>
            </a:r>
          </a:p>
          <a:p>
            <a:pPr marL="0" indent="0">
              <a:buNone/>
            </a:pPr>
            <a:r>
              <a:rPr lang="fr-FR" sz="2200" dirty="0" smtClean="0">
                <a:solidFill>
                  <a:schemeClr val="tx1"/>
                </a:solidFill>
                <a:latin typeface="Calluna" panose="00000500000000000000" pitchFamily="50" charset="0"/>
              </a:rPr>
              <a:t>L’expérimentation </a:t>
            </a:r>
            <a:r>
              <a:rPr lang="fr-FR" sz="2200" dirty="0">
                <a:solidFill>
                  <a:schemeClr val="tx1"/>
                </a:solidFill>
                <a:latin typeface="Calluna" panose="00000500000000000000" pitchFamily="50" charset="0"/>
              </a:rPr>
              <a:t>= mise à l’épreuve empirique de façon méthodique</a:t>
            </a:r>
          </a:p>
          <a:p>
            <a:pPr marL="0" indent="0">
              <a:buNone/>
            </a:pPr>
            <a:r>
              <a:rPr lang="fr-FR" sz="2200" dirty="0">
                <a:solidFill>
                  <a:schemeClr val="tx1"/>
                </a:solidFill>
                <a:latin typeface="Calluna" panose="00000500000000000000" pitchFamily="50" charset="0"/>
              </a:rPr>
              <a:t>Validation passe par l’expérimentation</a:t>
            </a:r>
          </a:p>
          <a:p>
            <a:pPr marL="0" indent="0">
              <a:buNone/>
            </a:pPr>
            <a:endParaRPr lang="fr-FR" sz="2200" b="1" dirty="0" smtClean="0">
              <a:solidFill>
                <a:schemeClr val="tx1"/>
              </a:solidFill>
              <a:latin typeface="Calluna" panose="00000500000000000000" pitchFamily="50" charset="0"/>
            </a:endParaRPr>
          </a:p>
          <a:p>
            <a:pPr marL="0" indent="0">
              <a:buNone/>
            </a:pPr>
            <a:r>
              <a:rPr lang="fr-FR" sz="2200" b="1" i="1" dirty="0" smtClean="0">
                <a:solidFill>
                  <a:schemeClr val="tx1"/>
                </a:solidFill>
                <a:latin typeface="Calluna" panose="00000500000000000000" pitchFamily="50" charset="0"/>
              </a:rPr>
              <a:t>Caractéristiques</a:t>
            </a:r>
            <a:endParaRPr lang="fr-FR" sz="2200" i="1" dirty="0">
              <a:solidFill>
                <a:schemeClr val="tx1"/>
              </a:solidFill>
              <a:latin typeface="Calluna" panose="00000500000000000000" pitchFamily="50" charset="0"/>
            </a:endParaRPr>
          </a:p>
          <a:p>
            <a:r>
              <a:rPr lang="fr-FR" sz="2200" dirty="0">
                <a:solidFill>
                  <a:schemeClr val="tx1"/>
                </a:solidFill>
                <a:latin typeface="Calluna" panose="00000500000000000000" pitchFamily="50" charset="0"/>
              </a:rPr>
              <a:t>Savoir scientifique soutenu par des arguments acceptables pour tous</a:t>
            </a:r>
          </a:p>
          <a:p>
            <a:r>
              <a:rPr lang="fr-FR" sz="2200" dirty="0">
                <a:solidFill>
                  <a:schemeClr val="tx1"/>
                </a:solidFill>
                <a:latin typeface="Calluna" panose="00000500000000000000" pitchFamily="50" charset="0"/>
              </a:rPr>
              <a:t>Administration de la preuve</a:t>
            </a:r>
          </a:p>
          <a:p>
            <a:r>
              <a:rPr lang="fr-FR" sz="2200" dirty="0">
                <a:solidFill>
                  <a:schemeClr val="tx1"/>
                </a:solidFill>
                <a:latin typeface="Calluna" panose="00000500000000000000" pitchFamily="50" charset="0"/>
              </a:rPr>
              <a:t>Effort de généralisation</a:t>
            </a:r>
          </a:p>
          <a:p>
            <a:pPr marL="0" indent="0">
              <a:buNone/>
            </a:pPr>
            <a:endParaRPr lang="fr-FR" dirty="0" smtClean="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23374696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lnSpcReduction="10000"/>
          </a:bodyPr>
          <a:lstStyle/>
          <a:p>
            <a:pPr marL="0" indent="0">
              <a:buNone/>
            </a:pPr>
            <a:r>
              <a:rPr lang="fr-FR" sz="2400" b="1" dirty="0" smtClean="0">
                <a:solidFill>
                  <a:srgbClr val="FF0000"/>
                </a:solidFill>
                <a:latin typeface="Calluna" panose="00000500000000000000" pitchFamily="50" charset="0"/>
              </a:rPr>
              <a:t>2.2. À quoi sert l’épistémologie </a:t>
            </a:r>
            <a:r>
              <a:rPr lang="fr-FR" sz="2400" b="1" dirty="0">
                <a:solidFill>
                  <a:srgbClr val="FF0000"/>
                </a:solidFill>
                <a:latin typeface="Calluna" panose="00000500000000000000" pitchFamily="50" charset="0"/>
              </a:rPr>
              <a:t>?</a:t>
            </a:r>
          </a:p>
          <a:p>
            <a:pPr marL="0" indent="0">
              <a:buNone/>
            </a:pPr>
            <a:endParaRPr lang="fr-FR" dirty="0" smtClean="0"/>
          </a:p>
          <a:p>
            <a:pPr marL="0" indent="0">
              <a:buNone/>
            </a:pPr>
            <a:r>
              <a:rPr lang="fr-FR" dirty="0">
                <a:solidFill>
                  <a:schemeClr val="tx1"/>
                </a:solidFill>
                <a:latin typeface="Calluna" panose="00000500000000000000" pitchFamily="50" charset="0"/>
              </a:rPr>
              <a:t>– Une </a:t>
            </a:r>
            <a:r>
              <a:rPr lang="fr-FR" b="1" u="sng" dirty="0">
                <a:solidFill>
                  <a:schemeClr val="tx1"/>
                </a:solidFill>
                <a:latin typeface="Calluna" panose="00000500000000000000" pitchFamily="50" charset="0"/>
              </a:rPr>
              <a:t>démarche scientifique</a:t>
            </a:r>
            <a:r>
              <a:rPr lang="fr-FR" dirty="0">
                <a:solidFill>
                  <a:schemeClr val="tx1"/>
                </a:solidFill>
                <a:latin typeface="Calluna" panose="00000500000000000000" pitchFamily="50" charset="0"/>
              </a:rPr>
              <a:t> n’a de sens qu’à partir du moment où on donne les </a:t>
            </a:r>
            <a:r>
              <a:rPr lang="fr-FR" b="1" dirty="0">
                <a:solidFill>
                  <a:schemeClr val="tx1"/>
                </a:solidFill>
                <a:latin typeface="Calluna" panose="00000500000000000000" pitchFamily="50" charset="0"/>
              </a:rPr>
              <a:t>moyens de discuter, de vérifier et de valider comment elle a été menée</a:t>
            </a:r>
            <a:r>
              <a:rPr lang="fr-FR" dirty="0">
                <a:solidFill>
                  <a:schemeClr val="tx1"/>
                </a:solidFill>
                <a:latin typeface="Calluna" panose="00000500000000000000" pitchFamily="50" charset="0"/>
              </a:rPr>
              <a:t>.</a:t>
            </a:r>
          </a:p>
          <a:p>
            <a:pPr marL="0" indent="0">
              <a:buNone/>
            </a:pPr>
            <a:endParaRPr lang="fr-FR"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 Une </a:t>
            </a:r>
            <a:r>
              <a:rPr lang="fr-FR" b="1" u="sng" dirty="0">
                <a:solidFill>
                  <a:schemeClr val="tx1"/>
                </a:solidFill>
                <a:latin typeface="Calluna" panose="00000500000000000000" pitchFamily="50" charset="0"/>
              </a:rPr>
              <a:t>vérité scientifique</a:t>
            </a:r>
            <a:r>
              <a:rPr lang="fr-FR" dirty="0">
                <a:solidFill>
                  <a:schemeClr val="tx1"/>
                </a:solidFill>
                <a:latin typeface="Calluna" panose="00000500000000000000" pitchFamily="50" charset="0"/>
              </a:rPr>
              <a:t> n’a de valeur qu’à partir du moment où on donne les </a:t>
            </a:r>
            <a:r>
              <a:rPr lang="fr-FR" b="1" dirty="0">
                <a:solidFill>
                  <a:schemeClr val="tx1"/>
                </a:solidFill>
                <a:latin typeface="Calluna" panose="00000500000000000000" pitchFamily="50" charset="0"/>
              </a:rPr>
              <a:t>moyens de discuter, de vérifier et de valider comment elle a été produite</a:t>
            </a:r>
            <a:r>
              <a:rPr lang="fr-FR" dirty="0">
                <a:solidFill>
                  <a:schemeClr val="tx1"/>
                </a:solidFill>
                <a:latin typeface="Calluna" panose="00000500000000000000" pitchFamily="50" charset="0"/>
              </a:rPr>
              <a:t>.</a:t>
            </a:r>
          </a:p>
          <a:p>
            <a:pPr marL="0" indent="0">
              <a:buNone/>
            </a:pPr>
            <a:endParaRPr lang="fr-FR"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 Sinon = domaine des </a:t>
            </a:r>
            <a:r>
              <a:rPr lang="fr-FR" b="1" dirty="0">
                <a:solidFill>
                  <a:schemeClr val="tx1"/>
                </a:solidFill>
                <a:latin typeface="Calluna" panose="00000500000000000000" pitchFamily="50" charset="0"/>
              </a:rPr>
              <a:t>croyances et des valeurs</a:t>
            </a:r>
            <a:r>
              <a:rPr lang="fr-FR" dirty="0">
                <a:solidFill>
                  <a:schemeClr val="tx1"/>
                </a:solidFill>
                <a:latin typeface="Calluna" panose="00000500000000000000" pitchFamily="50" charset="0"/>
              </a:rPr>
              <a:t>.</a:t>
            </a:r>
          </a:p>
          <a:p>
            <a:pPr marL="0" indent="0">
              <a:buNone/>
            </a:pPr>
            <a:endParaRPr lang="fr-FR"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Autrement dit, et c’est le rôle de l’épistémologie : </a:t>
            </a:r>
            <a:r>
              <a:rPr lang="fr-FR" b="1" dirty="0">
                <a:solidFill>
                  <a:schemeClr val="tx1"/>
                </a:solidFill>
                <a:latin typeface="Calluna" panose="00000500000000000000" pitchFamily="50" charset="0"/>
              </a:rPr>
              <a:t>il faut</a:t>
            </a:r>
            <a:r>
              <a:rPr lang="fr-FR" dirty="0">
                <a:solidFill>
                  <a:schemeClr val="tx1"/>
                </a:solidFill>
                <a:latin typeface="Calluna" panose="00000500000000000000" pitchFamily="50" charset="0"/>
              </a:rPr>
              <a:t>, pour mettre au jour les </a:t>
            </a:r>
            <a:r>
              <a:rPr lang="fr-FR" b="1" dirty="0">
                <a:solidFill>
                  <a:schemeClr val="tx1"/>
                </a:solidFill>
                <a:latin typeface="Calluna" panose="00000500000000000000" pitchFamily="50" charset="0"/>
              </a:rPr>
              <a:t>critères</a:t>
            </a:r>
            <a:r>
              <a:rPr lang="fr-FR" dirty="0">
                <a:solidFill>
                  <a:schemeClr val="tx1"/>
                </a:solidFill>
                <a:latin typeface="Calluna" panose="00000500000000000000" pitchFamily="50" charset="0"/>
              </a:rPr>
              <a:t> permettant d’affirmer que telle discipline </a:t>
            </a:r>
            <a:r>
              <a:rPr lang="fr-FR" b="1" dirty="0">
                <a:solidFill>
                  <a:schemeClr val="tx1"/>
                </a:solidFill>
                <a:latin typeface="Calluna" panose="00000500000000000000" pitchFamily="50" charset="0"/>
              </a:rPr>
              <a:t>est une science</a:t>
            </a:r>
            <a:r>
              <a:rPr lang="fr-FR" dirty="0">
                <a:solidFill>
                  <a:schemeClr val="tx1"/>
                </a:solidFill>
                <a:latin typeface="Calluna" panose="00000500000000000000" pitchFamily="50" charset="0"/>
              </a:rPr>
              <a:t> ou que tel fait </a:t>
            </a:r>
            <a:r>
              <a:rPr lang="fr-FR" b="1" dirty="0">
                <a:solidFill>
                  <a:schemeClr val="tx1"/>
                </a:solidFill>
                <a:latin typeface="Calluna" panose="00000500000000000000" pitchFamily="50" charset="0"/>
              </a:rPr>
              <a:t>est scientifique</a:t>
            </a:r>
            <a:r>
              <a:rPr lang="fr-FR" dirty="0">
                <a:solidFill>
                  <a:schemeClr val="tx1"/>
                </a:solidFill>
                <a:latin typeface="Calluna" panose="00000500000000000000" pitchFamily="50" charset="0"/>
              </a:rPr>
              <a:t>, décrire la </a:t>
            </a:r>
            <a:r>
              <a:rPr lang="fr-FR" b="1" dirty="0">
                <a:solidFill>
                  <a:schemeClr val="tx1"/>
                </a:solidFill>
                <a:latin typeface="Calluna" panose="00000500000000000000" pitchFamily="50" charset="0"/>
              </a:rPr>
              <a:t>méthodologie</a:t>
            </a:r>
            <a:r>
              <a:rPr lang="fr-FR" dirty="0">
                <a:solidFill>
                  <a:schemeClr val="tx1"/>
                </a:solidFill>
                <a:latin typeface="Calluna" panose="00000500000000000000" pitchFamily="50" charset="0"/>
              </a:rPr>
              <a:t> </a:t>
            </a:r>
            <a:r>
              <a:rPr lang="fr-FR" b="1" dirty="0">
                <a:solidFill>
                  <a:schemeClr val="tx1"/>
                </a:solidFill>
                <a:latin typeface="Calluna" panose="00000500000000000000" pitchFamily="50" charset="0"/>
              </a:rPr>
              <a:t>qu’elle implique et qu’elle met en œuvre</a:t>
            </a:r>
            <a:r>
              <a:rPr lang="fr-FR" dirty="0">
                <a:solidFill>
                  <a:schemeClr val="tx1"/>
                </a:solidFill>
                <a:latin typeface="Calluna" panose="00000500000000000000" pitchFamily="50" charset="0"/>
              </a:rPr>
              <a:t>. </a:t>
            </a:r>
          </a:p>
          <a:p>
            <a:pPr marL="0" indent="0">
              <a:buNone/>
            </a:pPr>
            <a:endParaRPr lang="fr-FR"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On touche là à la question des </a:t>
            </a:r>
            <a:r>
              <a:rPr lang="fr-FR" b="1" dirty="0">
                <a:solidFill>
                  <a:schemeClr val="tx1"/>
                </a:solidFill>
                <a:latin typeface="Calluna" panose="00000500000000000000" pitchFamily="50" charset="0"/>
              </a:rPr>
              <a:t>conditions du savoir scientifique</a:t>
            </a:r>
            <a:r>
              <a:rPr lang="fr-FR" dirty="0">
                <a:solidFill>
                  <a:schemeClr val="tx1"/>
                </a:solidFill>
                <a:latin typeface="Calluna" panose="00000500000000000000" pitchFamily="50" charset="0"/>
              </a:rPr>
              <a:t>. </a:t>
            </a:r>
            <a:endParaRPr lang="fr-FR" dirty="0"/>
          </a:p>
          <a:p>
            <a:pPr marL="0" indent="0">
              <a:buNone/>
            </a:pPr>
            <a:endParaRPr lang="fr-FR" dirty="0">
              <a:solidFill>
                <a:schemeClr val="tx1"/>
              </a:solidFill>
              <a:latin typeface="Calluna" panose="00000500000000000000" pitchFamily="50" charset="0"/>
            </a:endParaRPr>
          </a:p>
        </p:txBody>
      </p:sp>
    </p:spTree>
    <p:extLst>
      <p:ext uri="{BB962C8B-B14F-4D97-AF65-F5344CB8AC3E}">
        <p14:creationId xmlns:p14="http://schemas.microsoft.com/office/powerpoint/2010/main" val="14381708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endParaRPr lang="fr-FR" dirty="0" smtClean="0">
              <a:solidFill>
                <a:schemeClr val="tx1"/>
              </a:solidFill>
              <a:latin typeface="Calluna" panose="00000500000000000000" pitchFamily="50" charset="0"/>
            </a:endParaRPr>
          </a:p>
          <a:p>
            <a:pPr marL="0" indent="0">
              <a:buNone/>
            </a:pPr>
            <a:r>
              <a:rPr lang="fr-FR" b="1" i="1" dirty="0" smtClean="0">
                <a:solidFill>
                  <a:srgbClr val="FF0000"/>
                </a:solidFill>
                <a:latin typeface="Calluna" panose="00000500000000000000" pitchFamily="50" charset="0"/>
              </a:rPr>
              <a:t>Ex.</a:t>
            </a:r>
            <a:endParaRPr lang="fr-FR" b="1" i="1" dirty="0">
              <a:solidFill>
                <a:srgbClr val="FF0000"/>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&gt;</a:t>
            </a:r>
            <a:r>
              <a:rPr lang="fr-FR" dirty="0">
                <a:solidFill>
                  <a:schemeClr val="tx1"/>
                </a:solidFill>
                <a:latin typeface="Calluna" panose="00000500000000000000" pitchFamily="50" charset="0"/>
              </a:rPr>
              <a:t> Si je dis que la terre est ronde, ou que la lumière est composée de corpuscules ondulatoires, autrement dit quand j’énonce un fait qui </a:t>
            </a:r>
            <a:r>
              <a:rPr lang="fr-FR" b="1" dirty="0">
                <a:solidFill>
                  <a:schemeClr val="tx1"/>
                </a:solidFill>
                <a:latin typeface="Calluna" panose="00000500000000000000" pitchFamily="50" charset="0"/>
              </a:rPr>
              <a:t>ne peut pas être vérifié par l’intuition ou l’expérience ordinaire</a:t>
            </a:r>
            <a:r>
              <a:rPr lang="fr-FR" dirty="0">
                <a:solidFill>
                  <a:schemeClr val="tx1"/>
                </a:solidFill>
                <a:latin typeface="Calluna" panose="00000500000000000000" pitchFamily="50" charset="0"/>
              </a:rPr>
              <a:t>, il </a:t>
            </a:r>
            <a:r>
              <a:rPr lang="fr-FR" dirty="0" smtClean="0">
                <a:solidFill>
                  <a:schemeClr val="tx1"/>
                </a:solidFill>
                <a:latin typeface="Calluna" panose="00000500000000000000" pitchFamily="50" charset="0"/>
              </a:rPr>
              <a:t>faut : </a:t>
            </a:r>
          </a:p>
          <a:p>
            <a:pPr marL="0" indent="0">
              <a:buNone/>
            </a:pPr>
            <a:r>
              <a:rPr lang="fr-FR" dirty="0" smtClean="0">
                <a:solidFill>
                  <a:schemeClr val="tx1"/>
                </a:solidFill>
                <a:latin typeface="Calluna" panose="00000500000000000000" pitchFamily="50" charset="0"/>
              </a:rPr>
              <a:t>	— que </a:t>
            </a:r>
            <a:r>
              <a:rPr lang="fr-FR" dirty="0">
                <a:solidFill>
                  <a:schemeClr val="tx1"/>
                </a:solidFill>
                <a:latin typeface="Calluna" panose="00000500000000000000" pitchFamily="50" charset="0"/>
              </a:rPr>
              <a:t>j’adosse ce que je dis à l’une ou l’autre de ces deux conditions : </a:t>
            </a:r>
            <a:endParaRPr lang="fr-FR" dirty="0" smtClean="0">
              <a:solidFill>
                <a:schemeClr val="tx1"/>
              </a:solidFill>
              <a:latin typeface="Calluna" panose="00000500000000000000" pitchFamily="50" charset="0"/>
            </a:endParaRPr>
          </a:p>
          <a:p>
            <a:pPr marL="0" indent="0">
              <a:buNone/>
            </a:pPr>
            <a:endParaRPr lang="fr-FR" dirty="0" smtClean="0">
              <a:solidFill>
                <a:schemeClr val="tx1"/>
              </a:solidFill>
              <a:latin typeface="Calluna" panose="00000500000000000000" pitchFamily="50" charset="0"/>
            </a:endParaRPr>
          </a:p>
          <a:p>
            <a:pPr marL="457200" indent="-457200">
              <a:buAutoNum type="arabicPeriod"/>
            </a:pPr>
            <a:r>
              <a:rPr lang="fr-FR" b="1" dirty="0" smtClean="0">
                <a:solidFill>
                  <a:schemeClr val="tx1"/>
                </a:solidFill>
                <a:latin typeface="Calluna" panose="00000500000000000000" pitchFamily="50" charset="0"/>
              </a:rPr>
              <a:t>Soit</a:t>
            </a:r>
            <a:r>
              <a:rPr lang="fr-FR" dirty="0" smtClean="0">
                <a:solidFill>
                  <a:schemeClr val="tx1"/>
                </a:solidFill>
                <a:latin typeface="Calluna" panose="00000500000000000000" pitchFamily="50" charset="0"/>
              </a:rPr>
              <a:t> </a:t>
            </a:r>
            <a:r>
              <a:rPr lang="fr-FR" dirty="0">
                <a:solidFill>
                  <a:schemeClr val="tx1"/>
                </a:solidFill>
                <a:latin typeface="Calluna" panose="00000500000000000000" pitchFamily="50" charset="0"/>
              </a:rPr>
              <a:t>je construis une expérimentation scientifique qui me permet de vérifier par moi-même que la terre est ronde (calcul mathématique, observation astronomique, etc.) ; </a:t>
            </a:r>
            <a:endParaRPr lang="fr-FR" dirty="0" smtClean="0">
              <a:solidFill>
                <a:schemeClr val="tx1"/>
              </a:solidFill>
              <a:latin typeface="Calluna" panose="00000500000000000000" pitchFamily="50" charset="0"/>
            </a:endParaRPr>
          </a:p>
          <a:p>
            <a:pPr marL="457200" indent="-457200">
              <a:buAutoNum type="arabicPeriod"/>
            </a:pPr>
            <a:endParaRPr lang="fr-FR" dirty="0" smtClean="0">
              <a:solidFill>
                <a:schemeClr val="tx1"/>
              </a:solidFill>
              <a:latin typeface="Calluna" panose="00000500000000000000" pitchFamily="50" charset="0"/>
            </a:endParaRPr>
          </a:p>
          <a:p>
            <a:pPr marL="457200" indent="-457200">
              <a:buAutoNum type="arabicPeriod"/>
            </a:pPr>
            <a:r>
              <a:rPr lang="fr-FR" b="1" dirty="0" smtClean="0">
                <a:solidFill>
                  <a:schemeClr val="tx1"/>
                </a:solidFill>
                <a:latin typeface="Calluna" panose="00000500000000000000" pitchFamily="50" charset="0"/>
              </a:rPr>
              <a:t>Soit</a:t>
            </a:r>
            <a:r>
              <a:rPr lang="fr-FR" dirty="0" smtClean="0">
                <a:solidFill>
                  <a:schemeClr val="tx1"/>
                </a:solidFill>
                <a:latin typeface="Calluna" panose="00000500000000000000" pitchFamily="50" charset="0"/>
              </a:rPr>
              <a:t> </a:t>
            </a:r>
            <a:r>
              <a:rPr lang="fr-FR" dirty="0">
                <a:solidFill>
                  <a:schemeClr val="tx1"/>
                </a:solidFill>
                <a:latin typeface="Calluna" panose="00000500000000000000" pitchFamily="50" charset="0"/>
              </a:rPr>
              <a:t>je reprends à mon compte ce que je tiens pour une vérité parce que cette vérité est </a:t>
            </a:r>
            <a:r>
              <a:rPr lang="fr-FR" dirty="0" smtClean="0">
                <a:solidFill>
                  <a:schemeClr val="tx1"/>
                </a:solidFill>
                <a:latin typeface="Calluna" panose="00000500000000000000" pitchFamily="50" charset="0"/>
              </a:rPr>
              <a:t>scientifiquement </a:t>
            </a:r>
            <a:r>
              <a:rPr lang="fr-FR" dirty="0">
                <a:solidFill>
                  <a:schemeClr val="tx1"/>
                </a:solidFill>
                <a:latin typeface="Calluna" panose="00000500000000000000" pitchFamily="50" charset="0"/>
              </a:rPr>
              <a:t>admise comme une </a:t>
            </a:r>
            <a:r>
              <a:rPr lang="fr-FR" dirty="0" smtClean="0">
                <a:solidFill>
                  <a:schemeClr val="tx1"/>
                </a:solidFill>
                <a:latin typeface="Calluna" panose="00000500000000000000" pitchFamily="50" charset="0"/>
              </a:rPr>
              <a:t>vérité (chaîne des savoirs ; révolutions, etc.).</a:t>
            </a:r>
            <a:endParaRPr lang="fr-FR" dirty="0">
              <a:solidFill>
                <a:schemeClr val="tx1"/>
              </a:solidFill>
              <a:latin typeface="Calluna" panose="00000500000000000000" pitchFamily="50" charset="0"/>
            </a:endParaRPr>
          </a:p>
        </p:txBody>
      </p:sp>
    </p:spTree>
    <p:extLst>
      <p:ext uri="{BB962C8B-B14F-4D97-AF65-F5344CB8AC3E}">
        <p14:creationId xmlns:p14="http://schemas.microsoft.com/office/powerpoint/2010/main" val="40205026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sz="2400" b="1" dirty="0" smtClean="0">
                <a:solidFill>
                  <a:srgbClr val="FF0000"/>
                </a:solidFill>
                <a:latin typeface="Calluna" panose="00000500000000000000" pitchFamily="50" charset="0"/>
              </a:rPr>
              <a:t>2.3. </a:t>
            </a:r>
            <a:r>
              <a:rPr lang="fr-FR" sz="2400" b="1" dirty="0">
                <a:solidFill>
                  <a:srgbClr val="FF0000"/>
                </a:solidFill>
                <a:latin typeface="Calluna" panose="00000500000000000000" pitchFamily="50" charset="0"/>
              </a:rPr>
              <a:t>« </a:t>
            </a:r>
            <a:r>
              <a:rPr lang="fr-FR" sz="2400" b="1" i="1" dirty="0">
                <a:solidFill>
                  <a:srgbClr val="FF0000"/>
                </a:solidFill>
                <a:latin typeface="Calluna" panose="00000500000000000000" pitchFamily="50" charset="0"/>
              </a:rPr>
              <a:t>C’est moi qui te le dis !</a:t>
            </a:r>
            <a:r>
              <a:rPr lang="fr-FR" sz="2400" b="1" dirty="0">
                <a:solidFill>
                  <a:srgbClr val="FF0000"/>
                </a:solidFill>
                <a:latin typeface="Calluna" panose="00000500000000000000" pitchFamily="50" charset="0"/>
              </a:rPr>
              <a:t> » : </a:t>
            </a:r>
            <a:r>
              <a:rPr lang="fr-FR" sz="2400" b="1" dirty="0" smtClean="0">
                <a:solidFill>
                  <a:srgbClr val="FF0000"/>
                </a:solidFill>
                <a:latin typeface="Calluna" panose="00000500000000000000" pitchFamily="50" charset="0"/>
              </a:rPr>
              <a:t>savoirs </a:t>
            </a:r>
            <a:r>
              <a:rPr lang="fr-FR" sz="2400" b="1" dirty="0">
                <a:solidFill>
                  <a:srgbClr val="FF0000"/>
                </a:solidFill>
                <a:latin typeface="Calluna" panose="00000500000000000000" pitchFamily="50" charset="0"/>
              </a:rPr>
              <a:t>quotidiens et savoirs savants</a:t>
            </a:r>
            <a:endParaRPr lang="fr-FR" sz="2400" dirty="0">
              <a:solidFill>
                <a:srgbClr val="FF0000"/>
              </a:solidFill>
              <a:latin typeface="Calluna" panose="00000500000000000000" pitchFamily="50" charset="0"/>
            </a:endParaRPr>
          </a:p>
          <a:p>
            <a:pPr marL="0" indent="0">
              <a:buNone/>
            </a:pPr>
            <a:endParaRPr lang="fr-FR" dirty="0" smtClean="0">
              <a:solidFill>
                <a:schemeClr val="tx1"/>
              </a:solidFill>
              <a:latin typeface="Calluna" panose="00000500000000000000" pitchFamily="50" charset="0"/>
            </a:endParaRPr>
          </a:p>
          <a:p>
            <a:pPr marL="0" indent="0">
              <a:buNone/>
            </a:pPr>
            <a:endParaRPr lang="fr-FR" dirty="0">
              <a:solidFill>
                <a:schemeClr val="tx1"/>
              </a:solidFill>
              <a:latin typeface="Calluna" panose="00000500000000000000" pitchFamily="50" charset="0"/>
            </a:endParaRPr>
          </a:p>
          <a:p>
            <a:pPr marL="0" indent="0">
              <a:buNone/>
            </a:pPr>
            <a:r>
              <a:rPr lang="fr-FR" b="1" dirty="0" smtClean="0">
                <a:solidFill>
                  <a:schemeClr val="tx1"/>
                </a:solidFill>
                <a:latin typeface="Calluna" panose="00000500000000000000" pitchFamily="50" charset="0"/>
              </a:rPr>
              <a:t>Pas </a:t>
            </a:r>
            <a:r>
              <a:rPr lang="fr-FR" b="1" dirty="0">
                <a:solidFill>
                  <a:schemeClr val="tx1"/>
                </a:solidFill>
                <a:latin typeface="Calluna" panose="00000500000000000000" pitchFamily="50" charset="0"/>
              </a:rPr>
              <a:t>une coupure nette </a:t>
            </a:r>
            <a:r>
              <a:rPr lang="fr-FR" dirty="0">
                <a:solidFill>
                  <a:schemeClr val="tx1"/>
                </a:solidFill>
                <a:latin typeface="Calluna" panose="00000500000000000000" pitchFamily="50" charset="0"/>
              </a:rPr>
              <a:t>et univoque </a:t>
            </a:r>
            <a:r>
              <a:rPr lang="fr-FR" dirty="0" smtClean="0">
                <a:solidFill>
                  <a:schemeClr val="tx1"/>
                </a:solidFill>
                <a:latin typeface="Calluna" panose="00000500000000000000" pitchFamily="50" charset="0"/>
              </a:rPr>
              <a:t>entre : </a:t>
            </a:r>
            <a:r>
              <a:rPr lang="fr-FR" dirty="0">
                <a:solidFill>
                  <a:schemeClr val="tx1"/>
                </a:solidFill>
                <a:latin typeface="Calluna" panose="00000500000000000000" pitchFamily="50" charset="0"/>
              </a:rPr>
              <a:t>les savoirs quotidiens et les savoirs savants. </a:t>
            </a:r>
            <a:endParaRPr lang="fr-FR" dirty="0" smtClean="0">
              <a:solidFill>
                <a:schemeClr val="tx1"/>
              </a:solidFill>
              <a:latin typeface="Calluna" panose="00000500000000000000" pitchFamily="50" charset="0"/>
            </a:endParaRPr>
          </a:p>
          <a:p>
            <a:pPr marL="0" indent="0">
              <a:buNone/>
            </a:pPr>
            <a:endParaRPr lang="fr-FR" dirty="0">
              <a:solidFill>
                <a:schemeClr val="tx1"/>
              </a:solidFill>
              <a:latin typeface="Calluna" panose="00000500000000000000" pitchFamily="50" charset="0"/>
            </a:endParaRPr>
          </a:p>
          <a:p>
            <a:pPr marL="0" indent="0">
              <a:buNone/>
            </a:pPr>
            <a:r>
              <a:rPr lang="fr-FR" b="1" dirty="0" smtClean="0">
                <a:solidFill>
                  <a:schemeClr val="tx1"/>
                </a:solidFill>
                <a:latin typeface="Calluna" panose="00000500000000000000" pitchFamily="50" charset="0"/>
              </a:rPr>
              <a:t>Pas </a:t>
            </a:r>
            <a:r>
              <a:rPr lang="fr-FR" b="1" dirty="0">
                <a:solidFill>
                  <a:schemeClr val="tx1"/>
                </a:solidFill>
                <a:latin typeface="Calluna" panose="00000500000000000000" pitchFamily="50" charset="0"/>
              </a:rPr>
              <a:t>non plus de continuité ou de hiérarchie entre eux</a:t>
            </a:r>
            <a:r>
              <a:rPr lang="fr-FR" dirty="0">
                <a:solidFill>
                  <a:schemeClr val="tx1"/>
                </a:solidFill>
                <a:latin typeface="Calluna" panose="00000500000000000000" pitchFamily="50" charset="0"/>
              </a:rPr>
              <a:t>. </a:t>
            </a:r>
            <a:endParaRPr lang="fr-FR" dirty="0" smtClean="0">
              <a:solidFill>
                <a:schemeClr val="tx1"/>
              </a:solidFill>
              <a:latin typeface="Calluna" panose="00000500000000000000" pitchFamily="50" charset="0"/>
            </a:endParaRPr>
          </a:p>
          <a:p>
            <a:pPr marL="0" indent="0">
              <a:buNone/>
            </a:pPr>
            <a:endParaRPr lang="fr-FR" dirty="0">
              <a:solidFill>
                <a:schemeClr val="tx1"/>
              </a:solidFill>
              <a:latin typeface="Calluna" panose="00000500000000000000" pitchFamily="50" charset="0"/>
            </a:endParaRPr>
          </a:p>
          <a:p>
            <a:pPr marL="0" indent="0">
              <a:buNone/>
            </a:pPr>
            <a:r>
              <a:rPr lang="fr-FR" b="1" dirty="0" smtClean="0">
                <a:solidFill>
                  <a:schemeClr val="tx1"/>
                </a:solidFill>
                <a:latin typeface="Calluna" panose="00000500000000000000" pitchFamily="50" charset="0"/>
              </a:rPr>
              <a:t>Pour </a:t>
            </a:r>
            <a:r>
              <a:rPr lang="fr-FR" b="1" dirty="0">
                <a:solidFill>
                  <a:schemeClr val="tx1"/>
                </a:solidFill>
                <a:latin typeface="Calluna" panose="00000500000000000000" pitchFamily="50" charset="0"/>
              </a:rPr>
              <a:t>comprendre les rapports qu’ils entretiennent, il faut les envisager tour à tour.</a:t>
            </a:r>
          </a:p>
          <a:p>
            <a:pPr marL="0" indent="0">
              <a:buNone/>
            </a:pPr>
            <a:endParaRPr lang="fr-FR" b="1" dirty="0"/>
          </a:p>
        </p:txBody>
      </p:sp>
    </p:spTree>
    <p:extLst>
      <p:ext uri="{BB962C8B-B14F-4D97-AF65-F5344CB8AC3E}">
        <p14:creationId xmlns:p14="http://schemas.microsoft.com/office/powerpoint/2010/main" val="11149885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sz="2200" b="1" dirty="0" smtClean="0">
                <a:solidFill>
                  <a:srgbClr val="FF0000"/>
                </a:solidFill>
                <a:latin typeface="Calluna" panose="00000500000000000000" pitchFamily="50" charset="0"/>
              </a:rPr>
              <a:t>—&gt; </a:t>
            </a:r>
            <a:r>
              <a:rPr lang="fr-FR" sz="2200" dirty="0">
                <a:solidFill>
                  <a:schemeClr val="tx1"/>
                </a:solidFill>
                <a:latin typeface="Calluna" panose="00000500000000000000" pitchFamily="50" charset="0"/>
              </a:rPr>
              <a:t>Savoirs </a:t>
            </a:r>
            <a:r>
              <a:rPr lang="fr-FR" sz="2200" dirty="0" smtClean="0">
                <a:solidFill>
                  <a:schemeClr val="tx1"/>
                </a:solidFill>
                <a:latin typeface="Calluna" panose="00000500000000000000" pitchFamily="50" charset="0"/>
              </a:rPr>
              <a:t>quotidiens</a:t>
            </a:r>
          </a:p>
          <a:p>
            <a:pPr marL="0" indent="0">
              <a:buNone/>
            </a:pPr>
            <a:endParaRPr lang="fr-FR" dirty="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Nos </a:t>
            </a:r>
            <a:r>
              <a:rPr lang="fr-FR" dirty="0">
                <a:solidFill>
                  <a:schemeClr val="tx1"/>
                </a:solidFill>
                <a:latin typeface="Calluna" panose="00000500000000000000" pitchFamily="50" charset="0"/>
              </a:rPr>
              <a:t>vies ordinaires, notre quotidien dans ce qu’il a de plus </a:t>
            </a:r>
            <a:r>
              <a:rPr lang="fr-FR" dirty="0" smtClean="0">
                <a:solidFill>
                  <a:schemeClr val="tx1"/>
                </a:solidFill>
                <a:latin typeface="Calluna" panose="00000500000000000000" pitchFamily="50" charset="0"/>
              </a:rPr>
              <a:t>terre-à-terre = </a:t>
            </a:r>
            <a:r>
              <a:rPr lang="fr-FR" dirty="0">
                <a:solidFill>
                  <a:schemeClr val="tx1"/>
                </a:solidFill>
                <a:latin typeface="Calluna" panose="00000500000000000000" pitchFamily="50" charset="0"/>
              </a:rPr>
              <a:t>mobilisent une multitude de savoirs qui nous servent à agir : </a:t>
            </a:r>
            <a:endParaRPr lang="fr-FR" dirty="0" smtClean="0">
              <a:solidFill>
                <a:schemeClr val="tx1"/>
              </a:solidFill>
              <a:latin typeface="Calluna" panose="00000500000000000000" pitchFamily="50" charset="0"/>
            </a:endParaRPr>
          </a:p>
          <a:p>
            <a:pPr marL="0" indent="0">
              <a:buNone/>
            </a:pPr>
            <a:endParaRPr lang="fr-FR" dirty="0" smtClean="0">
              <a:solidFill>
                <a:schemeClr val="tx1"/>
              </a:solidFill>
              <a:latin typeface="Calluna" panose="00000500000000000000" pitchFamily="50" charset="0"/>
            </a:endParaRPr>
          </a:p>
          <a:p>
            <a:pPr marL="0" indent="0">
              <a:buNone/>
            </a:pPr>
            <a:r>
              <a:rPr lang="fr-FR" b="1" dirty="0" smtClean="0">
                <a:solidFill>
                  <a:schemeClr val="tx1"/>
                </a:solidFill>
                <a:latin typeface="Calluna" panose="00000500000000000000" pitchFamily="50" charset="0"/>
              </a:rPr>
              <a:t>	— </a:t>
            </a:r>
            <a:r>
              <a:rPr lang="fr-FR" b="1" dirty="0">
                <a:solidFill>
                  <a:schemeClr val="tx1"/>
                </a:solidFill>
                <a:latin typeface="Calluna" panose="00000500000000000000" pitchFamily="50" charset="0"/>
              </a:rPr>
              <a:t>prendre une décision, </a:t>
            </a:r>
            <a:endParaRPr lang="fr-FR" b="1" dirty="0" smtClean="0">
              <a:solidFill>
                <a:schemeClr val="tx1"/>
              </a:solidFill>
              <a:latin typeface="Calluna" panose="00000500000000000000" pitchFamily="50" charset="0"/>
            </a:endParaRPr>
          </a:p>
          <a:p>
            <a:pPr marL="0" indent="0">
              <a:buNone/>
            </a:pPr>
            <a:r>
              <a:rPr lang="fr-FR" b="1" dirty="0" smtClean="0">
                <a:solidFill>
                  <a:schemeClr val="tx1"/>
                </a:solidFill>
                <a:latin typeface="Calluna" panose="00000500000000000000" pitchFamily="50" charset="0"/>
              </a:rPr>
              <a:t>	— </a:t>
            </a:r>
            <a:r>
              <a:rPr lang="fr-FR" b="1" dirty="0">
                <a:solidFill>
                  <a:schemeClr val="tx1"/>
                </a:solidFill>
                <a:latin typeface="Calluna" panose="00000500000000000000" pitchFamily="50" charset="0"/>
              </a:rPr>
              <a:t>défendre des intérêts, </a:t>
            </a:r>
            <a:r>
              <a:rPr lang="fr-FR" b="1" dirty="0" smtClean="0">
                <a:solidFill>
                  <a:schemeClr val="tx1"/>
                </a:solidFill>
                <a:latin typeface="Calluna" panose="00000500000000000000" pitchFamily="50" charset="0"/>
              </a:rPr>
              <a:t>soutenir une position</a:t>
            </a:r>
          </a:p>
          <a:p>
            <a:pPr marL="0" indent="0">
              <a:buNone/>
            </a:pPr>
            <a:r>
              <a:rPr lang="fr-FR" b="1" dirty="0" smtClean="0">
                <a:solidFill>
                  <a:schemeClr val="tx1"/>
                </a:solidFill>
                <a:latin typeface="Calluna" panose="00000500000000000000" pitchFamily="50" charset="0"/>
              </a:rPr>
              <a:t>	— </a:t>
            </a:r>
            <a:r>
              <a:rPr lang="fr-FR" b="1" dirty="0">
                <a:solidFill>
                  <a:schemeClr val="tx1"/>
                </a:solidFill>
                <a:latin typeface="Calluna" panose="00000500000000000000" pitchFamily="50" charset="0"/>
              </a:rPr>
              <a:t>s’orienter dans un univers particulier, </a:t>
            </a:r>
            <a:endParaRPr lang="fr-FR" b="1" dirty="0" smtClean="0">
              <a:solidFill>
                <a:schemeClr val="tx1"/>
              </a:solidFill>
              <a:latin typeface="Calluna" panose="00000500000000000000" pitchFamily="50" charset="0"/>
            </a:endParaRPr>
          </a:p>
          <a:p>
            <a:pPr marL="0" indent="0">
              <a:buNone/>
            </a:pPr>
            <a:r>
              <a:rPr lang="fr-FR" b="1" dirty="0" smtClean="0">
                <a:solidFill>
                  <a:schemeClr val="tx1"/>
                </a:solidFill>
                <a:latin typeface="Calluna" panose="00000500000000000000" pitchFamily="50" charset="0"/>
              </a:rPr>
              <a:t>	— </a:t>
            </a:r>
            <a:r>
              <a:rPr lang="fr-FR" b="1" dirty="0">
                <a:solidFill>
                  <a:schemeClr val="tx1"/>
                </a:solidFill>
                <a:latin typeface="Calluna" panose="00000500000000000000" pitchFamily="50" charset="0"/>
              </a:rPr>
              <a:t>décrire quelque chose à quelqu’un, etc. </a:t>
            </a:r>
            <a:endParaRPr lang="fr-FR" b="1" dirty="0" smtClean="0">
              <a:solidFill>
                <a:schemeClr val="tx1"/>
              </a:solidFill>
              <a:latin typeface="Calluna" panose="00000500000000000000" pitchFamily="50" charset="0"/>
            </a:endParaRPr>
          </a:p>
          <a:p>
            <a:pPr marL="0" indent="0">
              <a:buNone/>
            </a:pPr>
            <a:endParaRPr lang="fr-FR" b="1" dirty="0">
              <a:solidFill>
                <a:schemeClr val="tx1"/>
              </a:solidFill>
              <a:latin typeface="Calluna" panose="00000500000000000000" pitchFamily="50" charset="0"/>
            </a:endParaRPr>
          </a:p>
        </p:txBody>
      </p:sp>
    </p:spTree>
    <p:extLst>
      <p:ext uri="{BB962C8B-B14F-4D97-AF65-F5344CB8AC3E}">
        <p14:creationId xmlns:p14="http://schemas.microsoft.com/office/powerpoint/2010/main" val="12438900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dirty="0" smtClean="0">
                <a:solidFill>
                  <a:schemeClr val="tx1"/>
                </a:solidFill>
                <a:latin typeface="Calluna" panose="00000500000000000000" pitchFamily="50" charset="0"/>
              </a:rPr>
              <a:t> </a:t>
            </a:r>
          </a:p>
          <a:p>
            <a:pPr marL="0" indent="0">
              <a:buNone/>
            </a:pPr>
            <a:r>
              <a:rPr lang="fr-FR" b="1" dirty="0" smtClean="0">
                <a:solidFill>
                  <a:schemeClr val="tx1"/>
                </a:solidFill>
                <a:latin typeface="Calluna" panose="00000500000000000000" pitchFamily="50" charset="0"/>
              </a:rPr>
              <a:t>Ces </a:t>
            </a:r>
            <a:r>
              <a:rPr lang="fr-FR" b="1" dirty="0">
                <a:solidFill>
                  <a:schemeClr val="tx1"/>
                </a:solidFill>
                <a:latin typeface="Calluna" panose="00000500000000000000" pitchFamily="50" charset="0"/>
              </a:rPr>
              <a:t>savoirs</a:t>
            </a: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 </a:t>
            </a:r>
            <a:r>
              <a:rPr lang="fr-FR" dirty="0">
                <a:solidFill>
                  <a:schemeClr val="tx1"/>
                </a:solidFill>
                <a:latin typeface="Calluna" panose="00000500000000000000" pitchFamily="50" charset="0"/>
              </a:rPr>
              <a:t>déposés dans la langue que nous utilisons, et qui est porteuse d’une </a:t>
            </a:r>
            <a:r>
              <a:rPr lang="fr-FR" b="1" dirty="0">
                <a:solidFill>
                  <a:schemeClr val="tx1"/>
                </a:solidFill>
                <a:latin typeface="Calluna" panose="00000500000000000000" pitchFamily="50" charset="0"/>
              </a:rPr>
              <a:t>grammaire </a:t>
            </a:r>
            <a:r>
              <a:rPr lang="fr-FR" dirty="0">
                <a:solidFill>
                  <a:schemeClr val="tx1"/>
                </a:solidFill>
                <a:latin typeface="Calluna" panose="00000500000000000000" pitchFamily="50" charset="0"/>
              </a:rPr>
              <a:t>et d’une </a:t>
            </a:r>
            <a:r>
              <a:rPr lang="fr-FR" b="1" dirty="0">
                <a:solidFill>
                  <a:schemeClr val="tx1"/>
                </a:solidFill>
                <a:latin typeface="Calluna" panose="00000500000000000000" pitchFamily="50" charset="0"/>
              </a:rPr>
              <a:t>maîtrise pratique du contexte</a:t>
            </a: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a:t>
            </a:r>
          </a:p>
          <a:p>
            <a:pPr marL="0" indent="0">
              <a:buNone/>
            </a:pPr>
            <a:r>
              <a:rPr lang="fr-FR" dirty="0" smtClean="0">
                <a:solidFill>
                  <a:schemeClr val="tx1"/>
                </a:solidFill>
                <a:latin typeface="Calluna" panose="00000500000000000000" pitchFamily="50" charset="0"/>
              </a:rPr>
              <a:t>– si </a:t>
            </a:r>
            <a:r>
              <a:rPr lang="fr-FR" dirty="0">
                <a:solidFill>
                  <a:schemeClr val="tx1"/>
                </a:solidFill>
                <a:latin typeface="Calluna" panose="00000500000000000000" pitchFamily="50" charset="0"/>
              </a:rPr>
              <a:t>je dis : </a:t>
            </a:r>
            <a:r>
              <a:rPr lang="fr-FR" b="1" dirty="0">
                <a:solidFill>
                  <a:schemeClr val="tx1"/>
                </a:solidFill>
                <a:latin typeface="Calluna" panose="00000500000000000000" pitchFamily="50" charset="0"/>
              </a:rPr>
              <a:t>« Je vous marie »</a:t>
            </a:r>
            <a:r>
              <a:rPr lang="fr-FR" dirty="0">
                <a:solidFill>
                  <a:schemeClr val="tx1"/>
                </a:solidFill>
                <a:latin typeface="Calluna" panose="00000500000000000000" pitchFamily="50" charset="0"/>
              </a:rPr>
              <a:t> ou si je dis « </a:t>
            </a:r>
            <a:r>
              <a:rPr lang="fr-FR" dirty="0" smtClean="0">
                <a:solidFill>
                  <a:schemeClr val="tx1"/>
                </a:solidFill>
                <a:latin typeface="Calluna" panose="00000500000000000000" pitchFamily="50" charset="0"/>
              </a:rPr>
              <a:t>Pouvez-vous me passer le sel</a:t>
            </a: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 </a:t>
            </a:r>
          </a:p>
          <a:p>
            <a:pPr marL="0" indent="0">
              <a:buNone/>
            </a:pPr>
            <a:r>
              <a:rPr lang="fr-FR" dirty="0" smtClean="0">
                <a:solidFill>
                  <a:schemeClr val="tx1"/>
                </a:solidFill>
                <a:latin typeface="Calluna" panose="00000500000000000000" pitchFamily="50" charset="0"/>
              </a:rPr>
              <a:t>= </a:t>
            </a:r>
            <a:r>
              <a:rPr lang="fr-FR" b="1" dirty="0" smtClean="0">
                <a:solidFill>
                  <a:schemeClr val="tx1"/>
                </a:solidFill>
                <a:latin typeface="Calluna" panose="00000500000000000000" pitchFamily="50" charset="0"/>
              </a:rPr>
              <a:t>locutions porteuses </a:t>
            </a:r>
            <a:r>
              <a:rPr lang="fr-FR" b="1" dirty="0">
                <a:solidFill>
                  <a:schemeClr val="tx1"/>
                </a:solidFill>
                <a:latin typeface="Calluna" panose="00000500000000000000" pitchFamily="50" charset="0"/>
              </a:rPr>
              <a:t>de significations communes </a:t>
            </a:r>
            <a:r>
              <a:rPr lang="fr-FR" dirty="0">
                <a:solidFill>
                  <a:schemeClr val="tx1"/>
                </a:solidFill>
                <a:latin typeface="Calluna" panose="00000500000000000000" pitchFamily="50" charset="0"/>
              </a:rPr>
              <a:t>qui sont un </a:t>
            </a:r>
            <a:r>
              <a:rPr lang="fr-FR" b="1" i="1" dirty="0">
                <a:solidFill>
                  <a:schemeClr val="tx1"/>
                </a:solidFill>
                <a:latin typeface="Calluna" panose="00000500000000000000" pitchFamily="50" charset="0"/>
              </a:rPr>
              <a:t>savoir</a:t>
            </a:r>
            <a:r>
              <a:rPr lang="fr-FR" b="1" dirty="0">
                <a:solidFill>
                  <a:schemeClr val="tx1"/>
                </a:solidFill>
                <a:latin typeface="Calluna" panose="00000500000000000000" pitchFamily="50" charset="0"/>
              </a:rPr>
              <a:t> que l’on a acquis</a:t>
            </a:r>
            <a:r>
              <a:rPr lang="fr-FR" dirty="0">
                <a:solidFill>
                  <a:schemeClr val="tx1"/>
                </a:solidFill>
                <a:latin typeface="Calluna" panose="00000500000000000000" pitchFamily="50" charset="0"/>
              </a:rPr>
              <a:t>, </a:t>
            </a: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 tout </a:t>
            </a:r>
            <a:r>
              <a:rPr lang="fr-FR" dirty="0">
                <a:solidFill>
                  <a:schemeClr val="tx1"/>
                </a:solidFill>
                <a:latin typeface="Calluna" panose="00000500000000000000" pitchFamily="50" charset="0"/>
              </a:rPr>
              <a:t>comme la façon d’ajuster son « parler » à la </a:t>
            </a:r>
            <a:r>
              <a:rPr lang="fr-FR" dirty="0" smtClean="0">
                <a:solidFill>
                  <a:schemeClr val="tx1"/>
                </a:solidFill>
                <a:latin typeface="Calluna" panose="00000500000000000000" pitchFamily="50" charset="0"/>
              </a:rPr>
              <a:t>situation</a:t>
            </a:r>
          </a:p>
          <a:p>
            <a:pPr marL="0" indent="0">
              <a:buNone/>
            </a:pPr>
            <a:endParaRPr lang="fr-FR" dirty="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Même chose : </a:t>
            </a:r>
            <a:r>
              <a:rPr lang="fr-FR" b="1" dirty="0" smtClean="0">
                <a:solidFill>
                  <a:schemeClr val="tx1"/>
                </a:solidFill>
                <a:latin typeface="Calluna" panose="00000500000000000000" pitchFamily="50" charset="0"/>
              </a:rPr>
              <a:t>opérations </a:t>
            </a:r>
            <a:r>
              <a:rPr lang="fr-FR" b="1" dirty="0">
                <a:solidFill>
                  <a:schemeClr val="tx1"/>
                </a:solidFill>
                <a:latin typeface="Calluna" panose="00000500000000000000" pitchFamily="50" charset="0"/>
              </a:rPr>
              <a:t>de généralisation ou d’argumentation</a:t>
            </a:r>
            <a:r>
              <a:rPr lang="fr-FR" dirty="0">
                <a:solidFill>
                  <a:schemeClr val="tx1"/>
                </a:solidFill>
                <a:latin typeface="Calluna" panose="00000500000000000000" pitchFamily="50" charset="0"/>
              </a:rPr>
              <a:t> auxquelles nous recourons sans le voir </a:t>
            </a:r>
            <a:r>
              <a:rPr lang="fr-FR" dirty="0" smtClean="0">
                <a:solidFill>
                  <a:schemeClr val="tx1"/>
                </a:solidFill>
                <a:latin typeface="Calluna" panose="00000500000000000000" pitchFamily="50" charset="0"/>
              </a:rPr>
              <a:t>:</a:t>
            </a:r>
          </a:p>
          <a:p>
            <a:pPr marL="0" indent="0">
              <a:buNone/>
            </a:pPr>
            <a:r>
              <a:rPr lang="fr-FR" b="1" dirty="0" smtClean="0">
                <a:solidFill>
                  <a:schemeClr val="tx1"/>
                </a:solidFill>
                <a:latin typeface="Calluna" panose="00000500000000000000" pitchFamily="50" charset="0"/>
              </a:rPr>
              <a:t>– «</a:t>
            </a:r>
            <a:r>
              <a:rPr lang="fr-FR" b="1" dirty="0">
                <a:solidFill>
                  <a:schemeClr val="tx1"/>
                </a:solidFill>
                <a:latin typeface="Calluna" panose="00000500000000000000" pitchFamily="50" charset="0"/>
              </a:rPr>
              <a:t> Moi, je vois… » ; </a:t>
            </a:r>
            <a:endParaRPr lang="fr-FR" b="1" dirty="0" smtClean="0">
              <a:solidFill>
                <a:schemeClr val="tx1"/>
              </a:solidFill>
              <a:latin typeface="Calluna" panose="00000500000000000000" pitchFamily="50" charset="0"/>
            </a:endParaRPr>
          </a:p>
          <a:p>
            <a:pPr marL="0" indent="0">
              <a:buNone/>
            </a:pPr>
            <a:r>
              <a:rPr lang="fr-FR" b="1" dirty="0" smtClean="0">
                <a:solidFill>
                  <a:schemeClr val="tx1"/>
                </a:solidFill>
                <a:latin typeface="Calluna" panose="00000500000000000000" pitchFamily="50" charset="0"/>
              </a:rPr>
              <a:t>– «</a:t>
            </a:r>
            <a:r>
              <a:rPr lang="fr-FR" b="1" dirty="0">
                <a:solidFill>
                  <a:schemeClr val="tx1"/>
                </a:solidFill>
                <a:latin typeface="Calluna" panose="00000500000000000000" pitchFamily="50" charset="0"/>
              </a:rPr>
              <a:t> Tu sais, les hommes </a:t>
            </a:r>
            <a:r>
              <a:rPr lang="fr-FR" b="1" dirty="0" smtClean="0">
                <a:solidFill>
                  <a:schemeClr val="tx1"/>
                </a:solidFill>
                <a:latin typeface="Calluna" panose="00000500000000000000" pitchFamily="50" charset="0"/>
              </a:rPr>
              <a:t>sont </a:t>
            </a:r>
            <a:r>
              <a:rPr lang="fr-FR" b="1" dirty="0">
                <a:solidFill>
                  <a:schemeClr val="tx1"/>
                </a:solidFill>
                <a:latin typeface="Calluna" panose="00000500000000000000" pitchFamily="50" charset="0"/>
              </a:rPr>
              <a:t>comme ça… </a:t>
            </a:r>
            <a:r>
              <a:rPr lang="fr-FR" b="1" dirty="0" smtClean="0">
                <a:solidFill>
                  <a:schemeClr val="tx1"/>
                </a:solidFill>
                <a:latin typeface="Calluna" panose="00000500000000000000" pitchFamily="50" charset="0"/>
              </a:rPr>
              <a:t>»</a:t>
            </a:r>
          </a:p>
          <a:p>
            <a:pPr marL="0" indent="0">
              <a:buNone/>
            </a:pPr>
            <a:r>
              <a:rPr lang="fr-FR" b="1" dirty="0" smtClean="0">
                <a:solidFill>
                  <a:schemeClr val="tx1"/>
                </a:solidFill>
                <a:latin typeface="Calluna" panose="00000500000000000000" pitchFamily="50" charset="0"/>
              </a:rPr>
              <a:t>– « Je sais quand même ce que je dis ! »</a:t>
            </a:r>
          </a:p>
          <a:p>
            <a:pPr marL="0" indent="0">
              <a:buNone/>
            </a:pPr>
            <a:r>
              <a:rPr lang="fr-FR" b="1" dirty="0" smtClean="0">
                <a:solidFill>
                  <a:schemeClr val="tx1"/>
                </a:solidFill>
                <a:latin typeface="Calluna" panose="00000500000000000000" pitchFamily="50" charset="0"/>
              </a:rPr>
              <a:t>– « D’accord, mais quand même… »</a:t>
            </a:r>
          </a:p>
        </p:txBody>
      </p:sp>
    </p:spTree>
    <p:extLst>
      <p:ext uri="{BB962C8B-B14F-4D97-AF65-F5344CB8AC3E}">
        <p14:creationId xmlns:p14="http://schemas.microsoft.com/office/powerpoint/2010/main" val="33589616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5029" y="548641"/>
            <a:ext cx="10593977" cy="5930536"/>
          </a:xfrm>
        </p:spPr>
        <p:txBody>
          <a:bodyPr>
            <a:normAutofit/>
          </a:bodyPr>
          <a:lstStyle/>
          <a:p>
            <a:pPr marL="0" indent="0">
              <a:buNone/>
            </a:pPr>
            <a:endParaRPr lang="fr-FR" dirty="0" smtClean="0">
              <a:solidFill>
                <a:schemeClr val="tx1"/>
              </a:solidFill>
              <a:latin typeface="Calluna" panose="00000500000000000000" pitchFamily="50" charset="0"/>
            </a:endParaRPr>
          </a:p>
          <a:p>
            <a:pPr marL="0" indent="0">
              <a:buNone/>
            </a:pPr>
            <a:r>
              <a:rPr lang="fr-FR" sz="2200" dirty="0" smtClean="0">
                <a:solidFill>
                  <a:schemeClr val="tx1"/>
                </a:solidFill>
                <a:latin typeface="Calluna" panose="00000500000000000000" pitchFamily="50" charset="0"/>
              </a:rPr>
              <a:t>On </a:t>
            </a:r>
            <a:r>
              <a:rPr lang="fr-FR" sz="2200" dirty="0">
                <a:solidFill>
                  <a:schemeClr val="tx1"/>
                </a:solidFill>
                <a:latin typeface="Calluna" panose="00000500000000000000" pitchFamily="50" charset="0"/>
              </a:rPr>
              <a:t>pourrait </a:t>
            </a:r>
            <a:r>
              <a:rPr lang="fr-FR" sz="2200" dirty="0" smtClean="0">
                <a:solidFill>
                  <a:schemeClr val="tx1"/>
                </a:solidFill>
                <a:latin typeface="Calluna" panose="00000500000000000000" pitchFamily="50" charset="0"/>
              </a:rPr>
              <a:t>ajouter : </a:t>
            </a:r>
            <a:r>
              <a:rPr lang="fr-FR" sz="2200" dirty="0">
                <a:solidFill>
                  <a:schemeClr val="tx1"/>
                </a:solidFill>
                <a:latin typeface="Calluna" panose="00000500000000000000" pitchFamily="50" charset="0"/>
              </a:rPr>
              <a:t>toute la série des </a:t>
            </a:r>
            <a:r>
              <a:rPr lang="fr-FR" sz="2200" b="1" u="sng" dirty="0">
                <a:solidFill>
                  <a:schemeClr val="tx1"/>
                </a:solidFill>
                <a:latin typeface="Calluna" panose="00000500000000000000" pitchFamily="50" charset="0"/>
              </a:rPr>
              <a:t>jugements évaluatifs</a:t>
            </a:r>
            <a:r>
              <a:rPr lang="fr-FR" sz="2200" dirty="0">
                <a:solidFill>
                  <a:schemeClr val="tx1"/>
                </a:solidFill>
                <a:latin typeface="Calluna" panose="00000500000000000000" pitchFamily="50" charset="0"/>
              </a:rPr>
              <a:t> qui nous servent à </a:t>
            </a:r>
            <a:r>
              <a:rPr lang="fr-FR" sz="2200" b="1" dirty="0">
                <a:solidFill>
                  <a:schemeClr val="tx1"/>
                </a:solidFill>
                <a:latin typeface="Calluna" panose="00000500000000000000" pitchFamily="50" charset="0"/>
              </a:rPr>
              <a:t>classer</a:t>
            </a:r>
            <a:r>
              <a:rPr lang="fr-FR" sz="2200" dirty="0">
                <a:solidFill>
                  <a:schemeClr val="tx1"/>
                </a:solidFill>
                <a:latin typeface="Calluna" panose="00000500000000000000" pitchFamily="50" charset="0"/>
              </a:rPr>
              <a:t> ou à </a:t>
            </a:r>
            <a:r>
              <a:rPr lang="fr-FR" sz="2200" b="1" dirty="0">
                <a:solidFill>
                  <a:schemeClr val="tx1"/>
                </a:solidFill>
                <a:latin typeface="Calluna" panose="00000500000000000000" pitchFamily="50" charset="0"/>
              </a:rPr>
              <a:t>apprécier</a:t>
            </a:r>
            <a:r>
              <a:rPr lang="fr-FR" sz="2200" dirty="0">
                <a:solidFill>
                  <a:schemeClr val="tx1"/>
                </a:solidFill>
                <a:latin typeface="Calluna" panose="00000500000000000000" pitchFamily="50" charset="0"/>
              </a:rPr>
              <a:t> telle ou telle situation socialement construite </a:t>
            </a:r>
            <a:r>
              <a:rPr lang="fr-FR" sz="2200" dirty="0" smtClean="0">
                <a:solidFill>
                  <a:schemeClr val="tx1"/>
                </a:solidFill>
                <a:latin typeface="Calluna" panose="00000500000000000000" pitchFamily="50" charset="0"/>
              </a:rPr>
              <a:t>:</a:t>
            </a:r>
          </a:p>
          <a:p>
            <a:pPr marL="0" indent="0">
              <a:buNone/>
            </a:pPr>
            <a:endParaRPr lang="fr-FR" sz="2200" dirty="0" smtClean="0">
              <a:solidFill>
                <a:schemeClr val="tx1"/>
              </a:solidFill>
              <a:latin typeface="Calluna" panose="00000500000000000000" pitchFamily="50" charset="0"/>
            </a:endParaRPr>
          </a:p>
          <a:p>
            <a:pPr marL="914400" lvl="2" indent="0">
              <a:buNone/>
            </a:pPr>
            <a:r>
              <a:rPr lang="fr-FR" sz="2200" dirty="0" smtClean="0">
                <a:solidFill>
                  <a:schemeClr val="tx1"/>
                </a:solidFill>
                <a:latin typeface="Calluna" panose="00000500000000000000" pitchFamily="50" charset="0"/>
              </a:rPr>
              <a:t>– «</a:t>
            </a:r>
            <a:r>
              <a:rPr lang="fr-FR" sz="2200" dirty="0">
                <a:solidFill>
                  <a:schemeClr val="tx1"/>
                </a:solidFill>
                <a:latin typeface="Calluna" panose="00000500000000000000" pitchFamily="50" charset="0"/>
              </a:rPr>
              <a:t> Mais c’est un scandale, comment peux-tu penser </a:t>
            </a:r>
            <a:r>
              <a:rPr lang="fr-FR" sz="2200" dirty="0" smtClean="0">
                <a:solidFill>
                  <a:schemeClr val="tx1"/>
                </a:solidFill>
                <a:latin typeface="Calluna" panose="00000500000000000000" pitchFamily="50" charset="0"/>
              </a:rPr>
              <a:t>que », </a:t>
            </a:r>
          </a:p>
          <a:p>
            <a:pPr marL="914400" lvl="2" indent="0">
              <a:buNone/>
            </a:pPr>
            <a:r>
              <a:rPr lang="fr-FR" sz="2200" dirty="0" smtClean="0">
                <a:solidFill>
                  <a:schemeClr val="tx1"/>
                </a:solidFill>
                <a:latin typeface="Calluna" panose="00000500000000000000" pitchFamily="50" charset="0"/>
              </a:rPr>
              <a:t>Ou même</a:t>
            </a:r>
            <a:r>
              <a:rPr lang="fr-FR" sz="2200" dirty="0">
                <a:solidFill>
                  <a:schemeClr val="tx1"/>
                </a:solidFill>
                <a:latin typeface="Calluna" panose="00000500000000000000" pitchFamily="50" charset="0"/>
              </a:rPr>
              <a:t> : </a:t>
            </a:r>
            <a:r>
              <a:rPr lang="fr-FR" sz="2200" dirty="0" smtClean="0">
                <a:solidFill>
                  <a:schemeClr val="tx1"/>
                </a:solidFill>
                <a:latin typeface="Calluna" panose="00000500000000000000" pitchFamily="50" charset="0"/>
              </a:rPr>
              <a:t>« </a:t>
            </a:r>
            <a:r>
              <a:rPr lang="fr-FR" sz="2200" dirty="0">
                <a:solidFill>
                  <a:schemeClr val="tx1"/>
                </a:solidFill>
                <a:latin typeface="Calluna" panose="00000500000000000000" pitchFamily="50" charset="0"/>
              </a:rPr>
              <a:t>L</a:t>
            </a:r>
            <a:r>
              <a:rPr lang="fr-FR" sz="2200" dirty="0" smtClean="0">
                <a:solidFill>
                  <a:schemeClr val="tx1"/>
                </a:solidFill>
                <a:latin typeface="Calluna" panose="00000500000000000000" pitchFamily="50" charset="0"/>
              </a:rPr>
              <a:t>ui</a:t>
            </a:r>
            <a:r>
              <a:rPr lang="fr-FR" sz="2200" dirty="0">
                <a:solidFill>
                  <a:schemeClr val="tx1"/>
                </a:solidFill>
                <a:latin typeface="Calluna" panose="00000500000000000000" pitchFamily="50" charset="0"/>
              </a:rPr>
              <a:t>, ça m’étonne pas il est de gauche ». </a:t>
            </a:r>
            <a:endParaRPr lang="fr-FR" sz="2200" dirty="0" smtClean="0">
              <a:solidFill>
                <a:schemeClr val="tx1"/>
              </a:solidFill>
              <a:latin typeface="Calluna" panose="00000500000000000000" pitchFamily="50" charset="0"/>
            </a:endParaRPr>
          </a:p>
          <a:p>
            <a:pPr marL="0" indent="0">
              <a:buNone/>
            </a:pPr>
            <a:endParaRPr lang="fr-FR" sz="2200" dirty="0">
              <a:solidFill>
                <a:schemeClr val="tx1"/>
              </a:solidFill>
              <a:latin typeface="Calluna" panose="00000500000000000000" pitchFamily="50" charset="0"/>
            </a:endParaRPr>
          </a:p>
          <a:p>
            <a:pPr marL="0" indent="0">
              <a:buNone/>
            </a:pPr>
            <a:r>
              <a:rPr lang="fr-FR" sz="2200" dirty="0" smtClean="0">
                <a:solidFill>
                  <a:schemeClr val="tx1"/>
                </a:solidFill>
                <a:latin typeface="Calluna" panose="00000500000000000000" pitchFamily="50" charset="0"/>
              </a:rPr>
              <a:t>C’est </a:t>
            </a:r>
            <a:r>
              <a:rPr lang="fr-FR" sz="2200" dirty="0">
                <a:solidFill>
                  <a:schemeClr val="tx1"/>
                </a:solidFill>
                <a:latin typeface="Calluna" panose="00000500000000000000" pitchFamily="50" charset="0"/>
              </a:rPr>
              <a:t>sur ces « </a:t>
            </a:r>
            <a:r>
              <a:rPr lang="fr-FR" sz="2200" b="1" dirty="0">
                <a:solidFill>
                  <a:schemeClr val="tx1"/>
                </a:solidFill>
                <a:latin typeface="Calluna" panose="00000500000000000000" pitchFamily="50" charset="0"/>
              </a:rPr>
              <a:t>jugements</a:t>
            </a:r>
            <a:r>
              <a:rPr lang="fr-FR" sz="2200" dirty="0">
                <a:solidFill>
                  <a:schemeClr val="tx1"/>
                </a:solidFill>
                <a:latin typeface="Calluna" panose="00000500000000000000" pitchFamily="50" charset="0"/>
              </a:rPr>
              <a:t> » (de goût ou de </a:t>
            </a:r>
            <a:r>
              <a:rPr lang="fr-FR" sz="2200" dirty="0" smtClean="0">
                <a:solidFill>
                  <a:schemeClr val="tx1"/>
                </a:solidFill>
                <a:latin typeface="Calluna" panose="00000500000000000000" pitchFamily="50" charset="0"/>
              </a:rPr>
              <a:t>valeur = évaluatifs) </a:t>
            </a:r>
            <a:r>
              <a:rPr lang="fr-FR" sz="2200" dirty="0">
                <a:solidFill>
                  <a:schemeClr val="tx1"/>
                </a:solidFill>
                <a:latin typeface="Calluna" panose="00000500000000000000" pitchFamily="50" charset="0"/>
              </a:rPr>
              <a:t>que reposent désormais la plupart des </a:t>
            </a:r>
            <a:r>
              <a:rPr lang="fr-FR" sz="2200" b="1" dirty="0">
                <a:solidFill>
                  <a:schemeClr val="tx1"/>
                </a:solidFill>
                <a:latin typeface="Calluna" panose="00000500000000000000" pitchFamily="50" charset="0"/>
              </a:rPr>
              <a:t>débats de société</a:t>
            </a:r>
            <a:r>
              <a:rPr lang="fr-FR" sz="2200" dirty="0">
                <a:solidFill>
                  <a:schemeClr val="tx1"/>
                </a:solidFill>
                <a:latin typeface="Calluna" panose="00000500000000000000" pitchFamily="50" charset="0"/>
              </a:rPr>
              <a:t> ou ce qu’on appelle des « </a:t>
            </a:r>
            <a:r>
              <a:rPr lang="fr-FR" sz="2200" b="1" dirty="0">
                <a:solidFill>
                  <a:schemeClr val="tx1"/>
                </a:solidFill>
                <a:latin typeface="Calluna" panose="00000500000000000000" pitchFamily="50" charset="0"/>
              </a:rPr>
              <a:t>polémiques</a:t>
            </a:r>
            <a:r>
              <a:rPr lang="fr-FR" sz="2200" dirty="0">
                <a:solidFill>
                  <a:schemeClr val="tx1"/>
                </a:solidFill>
                <a:latin typeface="Calluna" panose="00000500000000000000" pitchFamily="50" charset="0"/>
              </a:rPr>
              <a:t> » : </a:t>
            </a:r>
            <a:endParaRPr lang="fr-FR" sz="2200" dirty="0" smtClean="0">
              <a:solidFill>
                <a:schemeClr val="tx1"/>
              </a:solidFill>
              <a:latin typeface="Calluna" panose="00000500000000000000" pitchFamily="50" charset="0"/>
            </a:endParaRPr>
          </a:p>
          <a:p>
            <a:pPr marL="0" indent="0">
              <a:buNone/>
            </a:pPr>
            <a:r>
              <a:rPr lang="fr-FR" sz="2200" dirty="0" smtClean="0">
                <a:solidFill>
                  <a:schemeClr val="tx1"/>
                </a:solidFill>
                <a:latin typeface="Calluna" panose="00000500000000000000" pitchFamily="50" charset="0"/>
              </a:rPr>
              <a:t>– </a:t>
            </a:r>
            <a:r>
              <a:rPr lang="fr-FR" sz="2200" i="1" dirty="0" smtClean="0">
                <a:solidFill>
                  <a:schemeClr val="tx1"/>
                </a:solidFill>
                <a:latin typeface="Calluna" panose="00000500000000000000" pitchFamily="50" charset="0"/>
              </a:rPr>
              <a:t>Ex.</a:t>
            </a:r>
            <a:r>
              <a:rPr lang="fr-FR" sz="2200" dirty="0" smtClean="0">
                <a:solidFill>
                  <a:schemeClr val="tx1"/>
                </a:solidFill>
                <a:latin typeface="Calluna" panose="00000500000000000000" pitchFamily="50" charset="0"/>
              </a:rPr>
              <a:t> : les </a:t>
            </a:r>
            <a:r>
              <a:rPr lang="fr-FR" sz="2200" dirty="0">
                <a:solidFill>
                  <a:schemeClr val="tx1"/>
                </a:solidFill>
                <a:latin typeface="Calluna" panose="00000500000000000000" pitchFamily="50" charset="0"/>
              </a:rPr>
              <a:t>filles doivent-elles porter une jupe, montrer leur nombril, etc</a:t>
            </a:r>
            <a:r>
              <a:rPr lang="fr-FR" sz="2200" dirty="0" smtClean="0">
                <a:solidFill>
                  <a:schemeClr val="tx1"/>
                </a:solidFill>
                <a:latin typeface="Calluna" panose="00000500000000000000" pitchFamily="50" charset="0"/>
              </a:rPr>
              <a:t>.</a:t>
            </a:r>
            <a:endParaRPr lang="fr-FR" sz="2200" dirty="0">
              <a:solidFill>
                <a:schemeClr val="tx1"/>
              </a:solidFill>
              <a:latin typeface="Calluna" panose="00000500000000000000" pitchFamily="50" charset="0"/>
            </a:endParaRPr>
          </a:p>
        </p:txBody>
      </p:sp>
    </p:spTree>
    <p:extLst>
      <p:ext uri="{BB962C8B-B14F-4D97-AF65-F5344CB8AC3E}">
        <p14:creationId xmlns:p14="http://schemas.microsoft.com/office/powerpoint/2010/main" val="8702983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3"/>
            <a:ext cx="9283337" cy="6962503"/>
          </a:xfrm>
          <a:prstGeom prst="rect">
            <a:avLst/>
          </a:prstGeom>
        </p:spPr>
      </p:pic>
    </p:spTree>
    <p:extLst>
      <p:ext uri="{BB962C8B-B14F-4D97-AF65-F5344CB8AC3E}">
        <p14:creationId xmlns:p14="http://schemas.microsoft.com/office/powerpoint/2010/main" val="28843712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=&gt;</a:t>
            </a:r>
            <a:r>
              <a:rPr lang="fr-FR" dirty="0">
                <a:solidFill>
                  <a:schemeClr val="tx1"/>
                </a:solidFill>
                <a:latin typeface="Calluna" panose="00000500000000000000" pitchFamily="50" charset="0"/>
              </a:rPr>
              <a:t> les savoirs ordinaires nous servent à : </a:t>
            </a:r>
            <a:endParaRPr lang="fr-FR" dirty="0" smtClean="0">
              <a:solidFill>
                <a:schemeClr val="tx1"/>
              </a:solidFill>
              <a:latin typeface="Calluna" panose="00000500000000000000" pitchFamily="50" charset="0"/>
            </a:endParaRPr>
          </a:p>
          <a:p>
            <a:pPr marL="0" indent="0">
              <a:buNone/>
            </a:pPr>
            <a:endParaRPr lang="fr-FR" b="1" dirty="0">
              <a:solidFill>
                <a:schemeClr val="tx1"/>
              </a:solidFill>
              <a:latin typeface="Calluna" panose="00000500000000000000" pitchFamily="50" charset="0"/>
            </a:endParaRPr>
          </a:p>
          <a:p>
            <a:pPr marL="457200" indent="-457200">
              <a:buAutoNum type="arabicParenBoth"/>
            </a:pPr>
            <a:r>
              <a:rPr lang="fr-FR" dirty="0" smtClean="0">
                <a:solidFill>
                  <a:schemeClr val="tx1"/>
                </a:solidFill>
                <a:latin typeface="Calluna" panose="00000500000000000000" pitchFamily="50" charset="0"/>
              </a:rPr>
              <a:t>nous </a:t>
            </a:r>
            <a:r>
              <a:rPr lang="fr-FR" b="1" dirty="0">
                <a:solidFill>
                  <a:schemeClr val="tx1"/>
                </a:solidFill>
                <a:latin typeface="Calluna" panose="00000500000000000000" pitchFamily="50" charset="0"/>
              </a:rPr>
              <a:t>orienter</a:t>
            </a:r>
            <a:r>
              <a:rPr lang="fr-FR" dirty="0">
                <a:solidFill>
                  <a:schemeClr val="tx1"/>
                </a:solidFill>
                <a:latin typeface="Calluna" panose="00000500000000000000" pitchFamily="50" charset="0"/>
              </a:rPr>
              <a:t> dans le monde social et </a:t>
            </a:r>
            <a:r>
              <a:rPr lang="fr-FR" b="1" dirty="0">
                <a:solidFill>
                  <a:schemeClr val="tx1"/>
                </a:solidFill>
                <a:latin typeface="Calluna" panose="00000500000000000000" pitchFamily="50" charset="0"/>
              </a:rPr>
              <a:t>rendre possible</a:t>
            </a:r>
            <a:r>
              <a:rPr lang="fr-FR" dirty="0">
                <a:solidFill>
                  <a:schemeClr val="tx1"/>
                </a:solidFill>
                <a:latin typeface="Calluna" panose="00000500000000000000" pitchFamily="50" charset="0"/>
              </a:rPr>
              <a:t> les interactions à travers lesquelles s’organisent nos vies ; </a:t>
            </a:r>
            <a:endParaRPr lang="fr-FR" dirty="0" smtClean="0">
              <a:solidFill>
                <a:schemeClr val="tx1"/>
              </a:solidFill>
              <a:latin typeface="Calluna" panose="00000500000000000000" pitchFamily="50" charset="0"/>
            </a:endParaRPr>
          </a:p>
          <a:p>
            <a:pPr marL="457200" indent="-457200">
              <a:buAutoNum type="arabicParenBoth"/>
            </a:pPr>
            <a:endParaRPr lang="fr-FR" b="1" dirty="0">
              <a:solidFill>
                <a:schemeClr val="tx1"/>
              </a:solidFill>
              <a:latin typeface="Calluna" panose="00000500000000000000" pitchFamily="50" charset="0"/>
            </a:endParaRPr>
          </a:p>
          <a:p>
            <a:pPr marL="457200" indent="-457200">
              <a:buAutoNum type="arabicParenBoth"/>
            </a:pPr>
            <a:r>
              <a:rPr lang="fr-FR" b="1" dirty="0" smtClean="0">
                <a:solidFill>
                  <a:schemeClr val="tx1"/>
                </a:solidFill>
                <a:latin typeface="Calluna" panose="00000500000000000000" pitchFamily="50" charset="0"/>
              </a:rPr>
              <a:t>entretenir</a:t>
            </a:r>
            <a:r>
              <a:rPr lang="fr-FR" b="1" dirty="0">
                <a:solidFill>
                  <a:schemeClr val="tx1"/>
                </a:solidFill>
                <a:latin typeface="Calluna" panose="00000500000000000000" pitchFamily="50" charset="0"/>
              </a:rPr>
              <a:t>, discuter, perpétuer ou subvertir les normes, les valeurs, les croyances</a:t>
            </a:r>
            <a:r>
              <a:rPr lang="fr-FR" dirty="0">
                <a:solidFill>
                  <a:schemeClr val="tx1"/>
                </a:solidFill>
                <a:latin typeface="Calluna" panose="00000500000000000000" pitchFamily="50" charset="0"/>
              </a:rPr>
              <a:t> que nous avons en partage pour nous orienter dans le monde.</a:t>
            </a:r>
          </a:p>
        </p:txBody>
      </p:sp>
    </p:spTree>
    <p:extLst>
      <p:ext uri="{BB962C8B-B14F-4D97-AF65-F5344CB8AC3E}">
        <p14:creationId xmlns:p14="http://schemas.microsoft.com/office/powerpoint/2010/main" val="34858271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extLst>
              <a:ext uri="{BEBA8EAE-BF5A-486C-A8C5-ECC9F3942E4B}">
                <a14:imgProps xmlns:a14="http://schemas.microsoft.com/office/drawing/2010/main">
                  <a14:imgLayer r:embed="rId3">
                    <a14:imgEffect>
                      <a14:artisticLineDrawing/>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237736" y="0"/>
            <a:ext cx="20643996" cy="7014949"/>
          </a:xfrm>
          <a:prstGeom prst="rect">
            <a:avLst/>
          </a:prstGeom>
        </p:spPr>
      </p:pic>
      <p:sp>
        <p:nvSpPr>
          <p:cNvPr id="2" name="Titre 1"/>
          <p:cNvSpPr>
            <a:spLocks noGrp="1"/>
          </p:cNvSpPr>
          <p:nvPr>
            <p:ph type="title"/>
          </p:nvPr>
        </p:nvSpPr>
        <p:spPr>
          <a:xfrm>
            <a:off x="3931920" y="2955235"/>
            <a:ext cx="8260080" cy="2411895"/>
          </a:xfrm>
          <a:solidFill>
            <a:srgbClr val="0070C0"/>
          </a:solidFill>
          <a:ln>
            <a:noFill/>
          </a:ln>
        </p:spPr>
        <p:txBody>
          <a:bodyPr>
            <a:normAutofit/>
          </a:bodyPr>
          <a:lstStyle/>
          <a:p>
            <a:r>
              <a:rPr lang="fr-FR" sz="12000" b="1" dirty="0" smtClean="0">
                <a:solidFill>
                  <a:schemeClr val="bg1"/>
                </a:solidFill>
                <a:latin typeface="Bahnschrift" panose="020B0502040204020203" pitchFamily="34" charset="0"/>
              </a:rPr>
              <a:t>0.</a:t>
            </a:r>
            <a:r>
              <a:rPr lang="fr-FR" sz="3200" b="1" dirty="0" smtClean="0">
                <a:solidFill>
                  <a:srgbClr val="FFC000"/>
                </a:solidFill>
                <a:latin typeface="Bahnschrift" panose="020B0502040204020203" pitchFamily="34" charset="0"/>
              </a:rPr>
              <a:t/>
            </a:r>
            <a:br>
              <a:rPr lang="fr-FR" sz="3200" b="1" dirty="0" smtClean="0">
                <a:solidFill>
                  <a:srgbClr val="FFC000"/>
                </a:solidFill>
                <a:latin typeface="Bahnschrift" panose="020B0502040204020203" pitchFamily="34" charset="0"/>
              </a:rPr>
            </a:br>
            <a:r>
              <a:rPr lang="fr-FR" sz="3200" b="1" dirty="0" smtClean="0">
                <a:solidFill>
                  <a:srgbClr val="FFC000"/>
                </a:solidFill>
                <a:latin typeface="Bahnschrift" panose="020B0502040204020203" pitchFamily="34" charset="0"/>
              </a:rPr>
              <a:t>ENJEU &amp; Organisation du cm</a:t>
            </a:r>
            <a:endParaRPr lang="fr-FR" sz="3200" dirty="0">
              <a:solidFill>
                <a:srgbClr val="FFC000"/>
              </a:solidFill>
              <a:latin typeface="Bahnschrift" panose="020B0502040204020203" pitchFamily="34" charset="0"/>
            </a:endParaRPr>
          </a:p>
        </p:txBody>
      </p:sp>
    </p:spTree>
    <p:extLst>
      <p:ext uri="{BB962C8B-B14F-4D97-AF65-F5344CB8AC3E}">
        <p14:creationId xmlns:p14="http://schemas.microsoft.com/office/powerpoint/2010/main" val="37809460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endParaRPr lang="fr-FR" b="1" dirty="0" smtClean="0"/>
          </a:p>
          <a:p>
            <a:pPr marL="0" indent="0">
              <a:buNone/>
            </a:pPr>
            <a:endParaRPr lang="fr-FR" b="1" dirty="0"/>
          </a:p>
          <a:p>
            <a:pPr marL="0" indent="0">
              <a:buNone/>
            </a:pPr>
            <a:endParaRPr lang="fr-FR" b="1" dirty="0" smtClean="0"/>
          </a:p>
          <a:p>
            <a:pPr marL="0" indent="0">
              <a:buNone/>
            </a:pPr>
            <a:r>
              <a:rPr lang="fr-FR" sz="3200" b="1" dirty="0" smtClean="0">
                <a:solidFill>
                  <a:srgbClr val="FF0000"/>
                </a:solidFill>
                <a:latin typeface="Calluna" panose="00000500000000000000" pitchFamily="50" charset="0"/>
              </a:rPr>
              <a:t>&gt;&gt; </a:t>
            </a:r>
            <a:r>
              <a:rPr lang="fr-FR" sz="3200" b="1" i="1" dirty="0">
                <a:solidFill>
                  <a:srgbClr val="FF0000"/>
                </a:solidFill>
                <a:latin typeface="Calluna" panose="00000500000000000000" pitchFamily="50" charset="0"/>
              </a:rPr>
              <a:t>Question</a:t>
            </a:r>
            <a:r>
              <a:rPr lang="fr-FR" sz="3200" b="1" dirty="0">
                <a:solidFill>
                  <a:srgbClr val="FF0000"/>
                </a:solidFill>
                <a:latin typeface="Calluna" panose="00000500000000000000" pitchFamily="50" charset="0"/>
              </a:rPr>
              <a:t>.– Qu’est-ce qu’un savoir pratique ? </a:t>
            </a:r>
            <a:endParaRPr lang="fr-FR" sz="3200" b="1" dirty="0" smtClean="0">
              <a:solidFill>
                <a:srgbClr val="FF0000"/>
              </a:solidFill>
              <a:latin typeface="Calluna" panose="00000500000000000000" pitchFamily="50" charset="0"/>
            </a:endParaRPr>
          </a:p>
          <a:p>
            <a:pPr marL="0" indent="0">
              <a:buNone/>
            </a:pPr>
            <a:endParaRPr lang="fr-FR" b="1" dirty="0"/>
          </a:p>
          <a:p>
            <a:pPr marL="0" indent="0">
              <a:buNone/>
            </a:pPr>
            <a:endParaRPr lang="fr-FR" dirty="0"/>
          </a:p>
        </p:txBody>
      </p:sp>
    </p:spTree>
    <p:extLst>
      <p:ext uri="{BB962C8B-B14F-4D97-AF65-F5344CB8AC3E}">
        <p14:creationId xmlns:p14="http://schemas.microsoft.com/office/powerpoint/2010/main" val="333939982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97280" y="391886"/>
            <a:ext cx="10332720" cy="6139543"/>
          </a:xfrm>
        </p:spPr>
        <p:txBody>
          <a:bodyPr>
            <a:normAutofit/>
          </a:bodyPr>
          <a:lstStyle/>
          <a:p>
            <a:pPr marL="0" indent="0">
              <a:buNone/>
            </a:pPr>
            <a:r>
              <a:rPr lang="fr-FR" sz="2200" b="1" dirty="0" smtClean="0">
                <a:solidFill>
                  <a:srgbClr val="FF0000"/>
                </a:solidFill>
                <a:latin typeface="Calluna" panose="00000500000000000000" pitchFamily="50" charset="0"/>
              </a:rPr>
              <a:t>—&gt; </a:t>
            </a:r>
            <a:r>
              <a:rPr lang="fr-FR" sz="2200" b="1" dirty="0">
                <a:solidFill>
                  <a:schemeClr val="tx1"/>
                </a:solidFill>
                <a:latin typeface="Calluna" panose="00000500000000000000" pitchFamily="50" charset="0"/>
              </a:rPr>
              <a:t>Savoirs </a:t>
            </a:r>
            <a:r>
              <a:rPr lang="fr-FR" sz="2200" b="1" dirty="0" smtClean="0">
                <a:solidFill>
                  <a:schemeClr val="tx1"/>
                </a:solidFill>
                <a:latin typeface="Calluna" panose="00000500000000000000" pitchFamily="50" charset="0"/>
              </a:rPr>
              <a:t>savants</a:t>
            </a:r>
            <a:endParaRPr lang="fr-FR" sz="2200" b="1" dirty="0">
              <a:solidFill>
                <a:schemeClr val="tx1"/>
              </a:solidFill>
              <a:latin typeface="Calluna" panose="00000500000000000000" pitchFamily="50" charset="0"/>
            </a:endParaRPr>
          </a:p>
          <a:p>
            <a:pPr marL="0" indent="0">
              <a:buNone/>
            </a:pPr>
            <a:endParaRPr lang="fr-FR" b="1" dirty="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Sont </a:t>
            </a:r>
            <a:r>
              <a:rPr lang="fr-FR" dirty="0">
                <a:solidFill>
                  <a:schemeClr val="tx1"/>
                </a:solidFill>
                <a:latin typeface="Calluna" panose="00000500000000000000" pitchFamily="50" charset="0"/>
              </a:rPr>
              <a:t>d’une </a:t>
            </a:r>
            <a:r>
              <a:rPr lang="fr-FR" b="1" dirty="0">
                <a:solidFill>
                  <a:schemeClr val="tx1"/>
                </a:solidFill>
                <a:latin typeface="Calluna" panose="00000500000000000000" pitchFamily="50" charset="0"/>
              </a:rPr>
              <a:t>autre nature</a:t>
            </a:r>
            <a:r>
              <a:rPr lang="fr-FR" dirty="0">
                <a:solidFill>
                  <a:schemeClr val="tx1"/>
                </a:solidFill>
                <a:latin typeface="Calluna" panose="00000500000000000000" pitchFamily="50" charset="0"/>
              </a:rPr>
              <a:t> : </a:t>
            </a:r>
          </a:p>
          <a:p>
            <a:pPr marL="0" indent="0">
              <a:buNone/>
            </a:pPr>
            <a:r>
              <a:rPr lang="fr-FR" dirty="0">
                <a:solidFill>
                  <a:schemeClr val="tx1"/>
                </a:solidFill>
                <a:latin typeface="Calluna" panose="00000500000000000000" pitchFamily="50" charset="0"/>
              </a:rPr>
              <a:t>– </a:t>
            </a:r>
            <a:r>
              <a:rPr lang="fr-FR" b="1" dirty="0">
                <a:solidFill>
                  <a:schemeClr val="tx1"/>
                </a:solidFill>
                <a:latin typeface="Calluna" panose="00000500000000000000" pitchFamily="50" charset="0"/>
              </a:rPr>
              <a:t>un savoir scientifique</a:t>
            </a: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 produit </a:t>
            </a:r>
            <a:r>
              <a:rPr lang="fr-FR" dirty="0">
                <a:solidFill>
                  <a:schemeClr val="tx1"/>
                </a:solidFill>
                <a:latin typeface="Calluna" panose="00000500000000000000" pitchFamily="50" charset="0"/>
              </a:rPr>
              <a:t>d’une </a:t>
            </a:r>
            <a:r>
              <a:rPr lang="fr-FR" b="1" u="sng" dirty="0">
                <a:solidFill>
                  <a:schemeClr val="tx1"/>
                </a:solidFill>
                <a:latin typeface="Calluna" panose="00000500000000000000" pitchFamily="50" charset="0"/>
              </a:rPr>
              <a:t>démarche de savoir</a:t>
            </a:r>
            <a:r>
              <a:rPr lang="fr-FR" dirty="0">
                <a:solidFill>
                  <a:schemeClr val="tx1"/>
                </a:solidFill>
                <a:latin typeface="Calluna" panose="00000500000000000000" pitchFamily="50" charset="0"/>
              </a:rPr>
              <a:t> et d’une </a:t>
            </a:r>
            <a:r>
              <a:rPr lang="fr-FR" b="1" u="sng" dirty="0">
                <a:solidFill>
                  <a:schemeClr val="tx1"/>
                </a:solidFill>
                <a:latin typeface="Calluna" panose="00000500000000000000" pitchFamily="50" charset="0"/>
              </a:rPr>
              <a:t>communauté scientifique</a:t>
            </a: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a:t>
            </a:r>
          </a:p>
          <a:p>
            <a:pPr marL="0" indent="0">
              <a:buNone/>
            </a:pPr>
            <a:r>
              <a:rPr lang="fr-FR" dirty="0" smtClean="0">
                <a:solidFill>
                  <a:schemeClr val="tx1"/>
                </a:solidFill>
                <a:latin typeface="Calluna" panose="00000500000000000000" pitchFamily="50" charset="0"/>
              </a:rPr>
              <a:t>– naît </a:t>
            </a:r>
            <a:r>
              <a:rPr lang="fr-FR" b="1" i="1" dirty="0">
                <a:solidFill>
                  <a:schemeClr val="tx1"/>
                </a:solidFill>
                <a:latin typeface="Calluna" panose="00000500000000000000" pitchFamily="50" charset="0"/>
              </a:rPr>
              <a:t>à la fois</a:t>
            </a:r>
            <a:r>
              <a:rPr lang="fr-FR" dirty="0">
                <a:solidFill>
                  <a:schemeClr val="tx1"/>
                </a:solidFill>
                <a:latin typeface="Calluna" panose="00000500000000000000" pitchFamily="50" charset="0"/>
              </a:rPr>
              <a:t> de la mise en </a:t>
            </a:r>
            <a:r>
              <a:rPr lang="fr-FR" dirty="0" smtClean="0">
                <a:solidFill>
                  <a:schemeClr val="tx1"/>
                </a:solidFill>
                <a:latin typeface="Calluna" panose="00000500000000000000" pitchFamily="50" charset="0"/>
              </a:rPr>
              <a:t>œuvre :</a:t>
            </a:r>
          </a:p>
          <a:p>
            <a:pPr marL="0" indent="0">
              <a:buNone/>
            </a:pPr>
            <a:endParaRPr lang="fr-FR" dirty="0" smtClean="0">
              <a:solidFill>
                <a:schemeClr val="tx1"/>
              </a:solidFill>
              <a:latin typeface="Calluna" panose="00000500000000000000" pitchFamily="50" charset="0"/>
            </a:endParaRPr>
          </a:p>
          <a:p>
            <a:pPr marL="457200" indent="-457200">
              <a:buAutoNum type="arabicPeriod"/>
            </a:pPr>
            <a:r>
              <a:rPr lang="fr-FR" dirty="0" smtClean="0">
                <a:solidFill>
                  <a:schemeClr val="tx1"/>
                </a:solidFill>
                <a:latin typeface="Calluna" panose="00000500000000000000" pitchFamily="50" charset="0"/>
              </a:rPr>
              <a:t>de </a:t>
            </a:r>
            <a:r>
              <a:rPr lang="fr-FR" b="1" u="sng" dirty="0" smtClean="0">
                <a:solidFill>
                  <a:schemeClr val="tx1"/>
                </a:solidFill>
                <a:latin typeface="Calluna" panose="00000500000000000000" pitchFamily="50" charset="0"/>
              </a:rPr>
              <a:t>procédures</a:t>
            </a:r>
            <a:r>
              <a:rPr lang="fr-FR" dirty="0" smtClean="0">
                <a:solidFill>
                  <a:schemeClr val="tx1"/>
                </a:solidFill>
                <a:latin typeface="Calluna" panose="00000500000000000000" pitchFamily="50" charset="0"/>
              </a:rPr>
              <a:t> </a:t>
            </a:r>
            <a:r>
              <a:rPr lang="fr-FR" dirty="0">
                <a:solidFill>
                  <a:schemeClr val="tx1"/>
                </a:solidFill>
                <a:latin typeface="Calluna" panose="00000500000000000000" pitchFamily="50" charset="0"/>
              </a:rPr>
              <a:t>d’expérience ou d’enquête (recherche, recherche </a:t>
            </a:r>
            <a:r>
              <a:rPr lang="fr-FR" dirty="0" smtClean="0">
                <a:solidFill>
                  <a:schemeClr val="tx1"/>
                </a:solidFill>
                <a:latin typeface="Calluna" panose="00000500000000000000" pitchFamily="50" charset="0"/>
              </a:rPr>
              <a:t>clinique, etc.), </a:t>
            </a:r>
          </a:p>
          <a:p>
            <a:pPr marL="457200" indent="-457200">
              <a:buAutoNum type="arabicPeriod"/>
            </a:pPr>
            <a:endParaRPr lang="fr-FR" dirty="0" smtClean="0">
              <a:solidFill>
                <a:schemeClr val="tx1"/>
              </a:solidFill>
              <a:latin typeface="Calluna" panose="00000500000000000000" pitchFamily="50" charset="0"/>
            </a:endParaRPr>
          </a:p>
          <a:p>
            <a:pPr marL="457200" indent="-457200">
              <a:buAutoNum type="arabicPeriod"/>
            </a:pPr>
            <a:r>
              <a:rPr lang="fr-FR" dirty="0" smtClean="0">
                <a:solidFill>
                  <a:schemeClr val="tx1"/>
                </a:solidFill>
                <a:latin typeface="Calluna" panose="00000500000000000000" pitchFamily="50" charset="0"/>
              </a:rPr>
              <a:t>de </a:t>
            </a:r>
            <a:r>
              <a:rPr lang="fr-FR" dirty="0">
                <a:solidFill>
                  <a:schemeClr val="tx1"/>
                </a:solidFill>
                <a:latin typeface="Calluna" panose="00000500000000000000" pitchFamily="50" charset="0"/>
              </a:rPr>
              <a:t>la mise en œuvre d’une </a:t>
            </a:r>
            <a:r>
              <a:rPr lang="fr-FR" b="1" u="sng" dirty="0">
                <a:solidFill>
                  <a:schemeClr val="tx1"/>
                </a:solidFill>
                <a:latin typeface="Calluna" panose="00000500000000000000" pitchFamily="50" charset="0"/>
              </a:rPr>
              <a:t>méthode</a:t>
            </a:r>
            <a:r>
              <a:rPr lang="fr-FR" dirty="0">
                <a:solidFill>
                  <a:schemeClr val="tx1"/>
                </a:solidFill>
                <a:latin typeface="Calluna" panose="00000500000000000000" pitchFamily="50" charset="0"/>
              </a:rPr>
              <a:t> mais aussi de l’</a:t>
            </a:r>
            <a:r>
              <a:rPr lang="fr-FR" b="1" u="sng" dirty="0">
                <a:solidFill>
                  <a:schemeClr val="tx1"/>
                </a:solidFill>
                <a:latin typeface="Calluna" panose="00000500000000000000" pitchFamily="50" charset="0"/>
              </a:rPr>
              <a:t>état du champ scientifique</a:t>
            </a:r>
            <a:r>
              <a:rPr lang="fr-FR" dirty="0">
                <a:solidFill>
                  <a:schemeClr val="tx1"/>
                </a:solidFill>
                <a:latin typeface="Calluna" panose="00000500000000000000" pitchFamily="50" charset="0"/>
              </a:rPr>
              <a:t> à un moment donné (et donc de l’histoire des luttes qui se sont livrées</a:t>
            </a:r>
            <a:r>
              <a:rPr lang="fr-FR" dirty="0" smtClean="0">
                <a:solidFill>
                  <a:schemeClr val="tx1"/>
                </a:solidFill>
                <a:latin typeface="Calluna" panose="00000500000000000000" pitchFamily="50" charset="0"/>
              </a:rPr>
              <a:t>) ;</a:t>
            </a:r>
          </a:p>
          <a:p>
            <a:pPr marL="457200" indent="-457200">
              <a:buAutoNum type="arabicPeriod"/>
            </a:pPr>
            <a:endParaRPr lang="fr-FR" dirty="0" smtClean="0">
              <a:solidFill>
                <a:schemeClr val="tx1"/>
              </a:solidFill>
              <a:latin typeface="Calluna" panose="00000500000000000000" pitchFamily="50" charset="0"/>
            </a:endParaRPr>
          </a:p>
          <a:p>
            <a:pPr marL="457200" indent="-457200">
              <a:buAutoNum type="arabicPeriod"/>
            </a:pPr>
            <a:r>
              <a:rPr lang="fr-FR" dirty="0" smtClean="0">
                <a:solidFill>
                  <a:schemeClr val="tx1"/>
                </a:solidFill>
                <a:latin typeface="Calluna" panose="00000500000000000000" pitchFamily="50" charset="0"/>
              </a:rPr>
              <a:t>des </a:t>
            </a:r>
            <a:r>
              <a:rPr lang="fr-FR" b="1" u="sng" dirty="0">
                <a:solidFill>
                  <a:schemeClr val="tx1"/>
                </a:solidFill>
                <a:latin typeface="Calluna" panose="00000500000000000000" pitchFamily="50" charset="0"/>
              </a:rPr>
              <a:t>attentes sociales</a:t>
            </a:r>
            <a:r>
              <a:rPr lang="fr-FR" dirty="0">
                <a:solidFill>
                  <a:schemeClr val="tx1"/>
                </a:solidFill>
                <a:latin typeface="Calluna" panose="00000500000000000000" pitchFamily="50" charset="0"/>
              </a:rPr>
              <a:t> à l’égard de la discipline scientifique en </a:t>
            </a:r>
            <a:r>
              <a:rPr lang="fr-FR" dirty="0" smtClean="0">
                <a:solidFill>
                  <a:schemeClr val="tx1"/>
                </a:solidFill>
                <a:latin typeface="Calluna" panose="00000500000000000000" pitchFamily="50" charset="0"/>
              </a:rPr>
              <a:t>question (intérêt, financements, priorités, etc.).</a:t>
            </a:r>
            <a:endParaRPr lang="fr-FR" b="1" dirty="0">
              <a:solidFill>
                <a:schemeClr val="tx1"/>
              </a:solidFill>
              <a:latin typeface="Calluna" panose="00000500000000000000" pitchFamily="50" charset="0"/>
            </a:endParaRPr>
          </a:p>
        </p:txBody>
      </p:sp>
    </p:spTree>
    <p:extLst>
      <p:ext uri="{BB962C8B-B14F-4D97-AF65-F5344CB8AC3E}">
        <p14:creationId xmlns:p14="http://schemas.microsoft.com/office/powerpoint/2010/main" val="1229703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dirty="0" smtClean="0">
                <a:solidFill>
                  <a:schemeClr val="tx1"/>
                </a:solidFill>
                <a:latin typeface="Calluna" panose="00000500000000000000" pitchFamily="50" charset="0"/>
              </a:rPr>
              <a:t>L’épistémologie </a:t>
            </a:r>
            <a:r>
              <a:rPr lang="fr-FR" dirty="0">
                <a:solidFill>
                  <a:schemeClr val="tx1"/>
                </a:solidFill>
                <a:latin typeface="Calluna" panose="00000500000000000000" pitchFamily="50" charset="0"/>
              </a:rPr>
              <a:t>a </a:t>
            </a:r>
            <a:r>
              <a:rPr lang="fr-FR" b="1" dirty="0">
                <a:solidFill>
                  <a:schemeClr val="tx1"/>
                </a:solidFill>
                <a:latin typeface="Calluna" panose="00000500000000000000" pitchFamily="50" charset="0"/>
              </a:rPr>
              <a:t>deux fonctions</a:t>
            </a:r>
            <a:r>
              <a:rPr lang="fr-FR" dirty="0">
                <a:solidFill>
                  <a:schemeClr val="tx1"/>
                </a:solidFill>
                <a:latin typeface="Calluna" panose="00000500000000000000" pitchFamily="50" charset="0"/>
              </a:rPr>
              <a:t> dans le travail </a:t>
            </a:r>
            <a:r>
              <a:rPr lang="fr-FR" dirty="0" smtClean="0">
                <a:solidFill>
                  <a:schemeClr val="tx1"/>
                </a:solidFill>
                <a:latin typeface="Calluna" panose="00000500000000000000" pitchFamily="50" charset="0"/>
              </a:rPr>
              <a:t>scientifique</a:t>
            </a: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a:t>
            </a:r>
          </a:p>
          <a:p>
            <a:pPr marL="0" indent="0">
              <a:buNone/>
            </a:pPr>
            <a:endParaRPr lang="fr-FR" dirty="0">
              <a:solidFill>
                <a:schemeClr val="tx1"/>
              </a:solidFill>
              <a:latin typeface="Calluna" panose="00000500000000000000" pitchFamily="50" charset="0"/>
            </a:endParaRPr>
          </a:p>
          <a:p>
            <a:pPr marL="457200" indent="-457200">
              <a:buAutoNum type="arabicPeriod"/>
            </a:pPr>
            <a:r>
              <a:rPr lang="fr-FR" b="1" u="sng" dirty="0" smtClean="0">
                <a:solidFill>
                  <a:schemeClr val="tx1"/>
                </a:solidFill>
                <a:latin typeface="Calluna" panose="00000500000000000000" pitchFamily="50" charset="0"/>
              </a:rPr>
              <a:t>Fonction </a:t>
            </a:r>
            <a:r>
              <a:rPr lang="fr-FR" b="1" u="sng" dirty="0">
                <a:solidFill>
                  <a:schemeClr val="tx1"/>
                </a:solidFill>
                <a:latin typeface="Calluna" panose="00000500000000000000" pitchFamily="50" charset="0"/>
              </a:rPr>
              <a:t>externe</a:t>
            </a:r>
            <a:r>
              <a:rPr lang="fr-FR" dirty="0">
                <a:solidFill>
                  <a:schemeClr val="tx1"/>
                </a:solidFill>
                <a:latin typeface="Calluna" panose="00000500000000000000" pitchFamily="50" charset="0"/>
              </a:rPr>
              <a:t> : établir si les critères adoptés par </a:t>
            </a:r>
            <a:r>
              <a:rPr lang="fr-FR" dirty="0" smtClean="0">
                <a:solidFill>
                  <a:schemeClr val="tx1"/>
                </a:solidFill>
                <a:latin typeface="Calluna" panose="00000500000000000000" pitchFamily="50" charset="0"/>
              </a:rPr>
              <a:t>« ma » </a:t>
            </a:r>
            <a:r>
              <a:rPr lang="fr-FR" dirty="0">
                <a:solidFill>
                  <a:schemeClr val="tx1"/>
                </a:solidFill>
                <a:latin typeface="Calluna" panose="00000500000000000000" pitchFamily="50" charset="0"/>
              </a:rPr>
              <a:t>communauté scientifique sont pertinents au regard du monde social auquel les savoirs se destinent </a:t>
            </a:r>
            <a:r>
              <a:rPr lang="fr-FR" dirty="0" smtClean="0">
                <a:solidFill>
                  <a:schemeClr val="tx1"/>
                </a:solidFill>
                <a:latin typeface="Calluna" panose="00000500000000000000" pitchFamily="50" charset="0"/>
              </a:rPr>
              <a:t>; </a:t>
            </a:r>
          </a:p>
          <a:p>
            <a:pPr marL="457200" indent="-457200">
              <a:buAutoNum type="arabicPeriod"/>
            </a:pPr>
            <a:endParaRPr lang="fr-FR" b="1" dirty="0" smtClean="0">
              <a:solidFill>
                <a:schemeClr val="tx1"/>
              </a:solidFill>
              <a:latin typeface="Calluna" panose="00000500000000000000" pitchFamily="50" charset="0"/>
            </a:endParaRPr>
          </a:p>
          <a:p>
            <a:pPr marL="457200" indent="-457200">
              <a:buAutoNum type="arabicPeriod"/>
            </a:pPr>
            <a:r>
              <a:rPr lang="fr-FR" b="1" u="sng" dirty="0" smtClean="0">
                <a:solidFill>
                  <a:schemeClr val="tx1"/>
                </a:solidFill>
                <a:latin typeface="Calluna" panose="00000500000000000000" pitchFamily="50" charset="0"/>
              </a:rPr>
              <a:t>Fonction </a:t>
            </a:r>
            <a:r>
              <a:rPr lang="fr-FR" b="1" u="sng" dirty="0">
                <a:solidFill>
                  <a:schemeClr val="tx1"/>
                </a:solidFill>
                <a:latin typeface="Calluna" panose="00000500000000000000" pitchFamily="50" charset="0"/>
              </a:rPr>
              <a:t>interne</a:t>
            </a:r>
            <a:r>
              <a:rPr lang="fr-FR" dirty="0">
                <a:solidFill>
                  <a:schemeClr val="tx1"/>
                </a:solidFill>
                <a:latin typeface="Calluna" panose="00000500000000000000" pitchFamily="50" charset="0"/>
              </a:rPr>
              <a:t> : est-ce que </a:t>
            </a:r>
            <a:r>
              <a:rPr lang="fr-FR" dirty="0" smtClean="0">
                <a:solidFill>
                  <a:schemeClr val="tx1"/>
                </a:solidFill>
                <a:latin typeface="Calluna" panose="00000500000000000000" pitchFamily="50" charset="0"/>
              </a:rPr>
              <a:t>« ce </a:t>
            </a:r>
            <a:r>
              <a:rPr lang="fr-FR" dirty="0">
                <a:solidFill>
                  <a:schemeClr val="tx1"/>
                </a:solidFill>
                <a:latin typeface="Calluna" panose="00000500000000000000" pitchFamily="50" charset="0"/>
              </a:rPr>
              <a:t>que je </a:t>
            </a:r>
            <a:r>
              <a:rPr lang="fr-FR" dirty="0" smtClean="0">
                <a:solidFill>
                  <a:schemeClr val="tx1"/>
                </a:solidFill>
                <a:latin typeface="Calluna" panose="00000500000000000000" pitchFamily="50" charset="0"/>
              </a:rPr>
              <a:t>fais » </a:t>
            </a:r>
            <a:r>
              <a:rPr lang="fr-FR" dirty="0">
                <a:solidFill>
                  <a:schemeClr val="tx1"/>
                </a:solidFill>
                <a:latin typeface="Calluna" panose="00000500000000000000" pitchFamily="50" charset="0"/>
              </a:rPr>
              <a:t>correspond aux critères de pertinence de </a:t>
            </a:r>
            <a:r>
              <a:rPr lang="fr-FR" dirty="0" smtClean="0">
                <a:solidFill>
                  <a:schemeClr val="tx1"/>
                </a:solidFill>
                <a:latin typeface="Calluna" panose="00000500000000000000" pitchFamily="50" charset="0"/>
              </a:rPr>
              <a:t>« ma » </a:t>
            </a:r>
            <a:r>
              <a:rPr lang="fr-FR" dirty="0">
                <a:solidFill>
                  <a:schemeClr val="tx1"/>
                </a:solidFill>
                <a:latin typeface="Calluna" panose="00000500000000000000" pitchFamily="50" charset="0"/>
              </a:rPr>
              <a:t>communauté scientifique </a:t>
            </a:r>
            <a:r>
              <a:rPr lang="fr-FR" dirty="0" smtClean="0">
                <a:solidFill>
                  <a:schemeClr val="tx1"/>
                </a:solidFill>
                <a:latin typeface="Calluna" panose="00000500000000000000" pitchFamily="50" charset="0"/>
              </a:rPr>
              <a:t>?</a:t>
            </a:r>
          </a:p>
          <a:p>
            <a:endParaRPr lang="fr-FR" dirty="0">
              <a:solidFill>
                <a:schemeClr val="tx1"/>
              </a:solidFill>
              <a:latin typeface="Calluna" panose="00000500000000000000" pitchFamily="50" charset="0"/>
            </a:endParaRPr>
          </a:p>
          <a:p>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Epistémologie = offre </a:t>
            </a:r>
            <a:r>
              <a:rPr lang="fr-FR" dirty="0">
                <a:solidFill>
                  <a:schemeClr val="tx1"/>
                </a:solidFill>
                <a:latin typeface="Calluna" panose="00000500000000000000" pitchFamily="50" charset="0"/>
              </a:rPr>
              <a:t>les moyens de </a:t>
            </a:r>
            <a:r>
              <a:rPr lang="fr-FR" b="1" u="sng" dirty="0">
                <a:solidFill>
                  <a:schemeClr val="tx1"/>
                </a:solidFill>
                <a:latin typeface="Calluna" panose="00000500000000000000" pitchFamily="50" charset="0"/>
              </a:rPr>
              <a:t>réfléchir aux conditions</a:t>
            </a:r>
            <a:r>
              <a:rPr lang="fr-FR" dirty="0">
                <a:solidFill>
                  <a:schemeClr val="tx1"/>
                </a:solidFill>
                <a:latin typeface="Calluna" panose="00000500000000000000" pitchFamily="50" charset="0"/>
              </a:rPr>
              <a:t> dans lesquelles on en vient à produire de la connaissance ; </a:t>
            </a: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   	           = elle </a:t>
            </a:r>
            <a:r>
              <a:rPr lang="fr-FR" dirty="0">
                <a:solidFill>
                  <a:schemeClr val="tx1"/>
                </a:solidFill>
                <a:latin typeface="Calluna" panose="00000500000000000000" pitchFamily="50" charset="0"/>
              </a:rPr>
              <a:t>autorise ainsi à </a:t>
            </a:r>
            <a:r>
              <a:rPr lang="fr-FR" b="1" dirty="0">
                <a:solidFill>
                  <a:schemeClr val="tx1"/>
                </a:solidFill>
                <a:latin typeface="Calluna" panose="00000500000000000000" pitchFamily="50" charset="0"/>
              </a:rPr>
              <a:t>lever les obstacles à la connaissance</a:t>
            </a:r>
            <a:r>
              <a:rPr lang="fr-FR" dirty="0">
                <a:solidFill>
                  <a:schemeClr val="tx1"/>
                </a:solidFill>
                <a:latin typeface="Calluna" panose="00000500000000000000" pitchFamily="50" charset="0"/>
              </a:rPr>
              <a:t>.</a:t>
            </a:r>
          </a:p>
          <a:p>
            <a:pPr marL="0" indent="0">
              <a:buNone/>
            </a:pPr>
            <a:endParaRPr lang="fr-FR" dirty="0"/>
          </a:p>
        </p:txBody>
      </p:sp>
    </p:spTree>
    <p:extLst>
      <p:ext uri="{BB962C8B-B14F-4D97-AF65-F5344CB8AC3E}">
        <p14:creationId xmlns:p14="http://schemas.microsoft.com/office/powerpoint/2010/main" val="134370252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extLst>
              <a:ext uri="{BEBA8EAE-BF5A-486C-A8C5-ECC9F3942E4B}">
                <a14:imgProps xmlns:a14="http://schemas.microsoft.com/office/drawing/2010/main">
                  <a14:imgLayer r:embed="rId3">
                    <a14:imgEffect>
                      <a14:artisticLineDrawing/>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237736" y="0"/>
            <a:ext cx="20643996" cy="7014949"/>
          </a:xfrm>
          <a:prstGeom prst="rect">
            <a:avLst/>
          </a:prstGeom>
        </p:spPr>
      </p:pic>
      <p:sp>
        <p:nvSpPr>
          <p:cNvPr id="2" name="Titre 1"/>
          <p:cNvSpPr>
            <a:spLocks noGrp="1"/>
          </p:cNvSpPr>
          <p:nvPr>
            <p:ph type="title"/>
          </p:nvPr>
        </p:nvSpPr>
        <p:spPr>
          <a:xfrm>
            <a:off x="3931920" y="2955235"/>
            <a:ext cx="8260080" cy="2503869"/>
          </a:xfrm>
          <a:solidFill>
            <a:srgbClr val="0070C0"/>
          </a:solidFill>
          <a:ln>
            <a:noFill/>
          </a:ln>
        </p:spPr>
        <p:txBody>
          <a:bodyPr>
            <a:normAutofit fontScale="90000"/>
          </a:bodyPr>
          <a:lstStyle/>
          <a:p>
            <a:r>
              <a:rPr lang="fr-FR" sz="12000" b="1" spc="0" dirty="0" smtClean="0">
                <a:solidFill>
                  <a:schemeClr val="bg1"/>
                </a:solidFill>
                <a:latin typeface="Bahnschrift" panose="020B0502040204020203" pitchFamily="34" charset="0"/>
              </a:rPr>
              <a:t>02.</a:t>
            </a:r>
            <a:r>
              <a:rPr lang="fr-FR" sz="3200" b="1" dirty="0" smtClean="0">
                <a:solidFill>
                  <a:srgbClr val="FFC000"/>
                </a:solidFill>
                <a:latin typeface="Bahnschrift" panose="020B0502040204020203" pitchFamily="34" charset="0"/>
              </a:rPr>
              <a:t/>
            </a:r>
            <a:br>
              <a:rPr lang="fr-FR" sz="3200" b="1" dirty="0" smtClean="0">
                <a:solidFill>
                  <a:srgbClr val="FFC000"/>
                </a:solidFill>
                <a:latin typeface="Bahnschrift" panose="020B0502040204020203" pitchFamily="34" charset="0"/>
              </a:rPr>
            </a:br>
            <a:r>
              <a:rPr lang="fr-FR" sz="3600" b="1" dirty="0" smtClean="0">
                <a:solidFill>
                  <a:srgbClr val="FFC000"/>
                </a:solidFill>
                <a:latin typeface="Bahnschrift" panose="020B0502040204020203" pitchFamily="34" charset="0"/>
              </a:rPr>
              <a:t>construire un objet de recherche</a:t>
            </a:r>
            <a:endParaRPr lang="fr-FR" sz="3600" dirty="0">
              <a:solidFill>
                <a:srgbClr val="FFC000"/>
              </a:solidFill>
              <a:latin typeface="Bahnschrift" panose="020B0502040204020203" pitchFamily="34" charset="0"/>
            </a:endParaRPr>
          </a:p>
        </p:txBody>
      </p:sp>
    </p:spTree>
    <p:extLst>
      <p:ext uri="{BB962C8B-B14F-4D97-AF65-F5344CB8AC3E}">
        <p14:creationId xmlns:p14="http://schemas.microsoft.com/office/powerpoint/2010/main" val="9885074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endParaRPr lang="fr-FR" b="1" dirty="0" smtClean="0"/>
          </a:p>
          <a:p>
            <a:pPr marL="0" indent="0">
              <a:buNone/>
            </a:pPr>
            <a:endParaRPr lang="fr-FR" b="1" dirty="0"/>
          </a:p>
          <a:p>
            <a:pPr marL="0" indent="0">
              <a:buNone/>
            </a:pPr>
            <a:endParaRPr lang="fr-FR" b="1" dirty="0" smtClean="0"/>
          </a:p>
          <a:p>
            <a:pPr marL="0" indent="0">
              <a:buNone/>
            </a:pPr>
            <a:r>
              <a:rPr lang="fr-FR" sz="3200" b="1" dirty="0">
                <a:solidFill>
                  <a:srgbClr val="FF0000"/>
                </a:solidFill>
                <a:latin typeface="Calluna" panose="00000500000000000000" pitchFamily="50" charset="0"/>
              </a:rPr>
              <a:t>&gt;&gt;</a:t>
            </a:r>
            <a:r>
              <a:rPr lang="fr-FR" sz="3200" dirty="0">
                <a:solidFill>
                  <a:srgbClr val="FF0000"/>
                </a:solidFill>
                <a:latin typeface="Calluna" panose="00000500000000000000" pitchFamily="50" charset="0"/>
              </a:rPr>
              <a:t> </a:t>
            </a:r>
            <a:r>
              <a:rPr lang="fr-FR" sz="3200" i="1" dirty="0">
                <a:solidFill>
                  <a:srgbClr val="FF0000"/>
                </a:solidFill>
                <a:latin typeface="Calluna" panose="00000500000000000000" pitchFamily="50" charset="0"/>
              </a:rPr>
              <a:t>Question</a:t>
            </a:r>
            <a:r>
              <a:rPr lang="fr-FR" sz="3200" dirty="0" smtClean="0">
                <a:solidFill>
                  <a:srgbClr val="FF0000"/>
                </a:solidFill>
                <a:latin typeface="Calluna" panose="00000500000000000000" pitchFamily="50" charset="0"/>
              </a:rPr>
              <a:t>.—</a:t>
            </a:r>
            <a:r>
              <a:rPr lang="fr-FR" sz="3200" b="1" dirty="0" smtClean="0">
                <a:solidFill>
                  <a:srgbClr val="FF0000"/>
                </a:solidFill>
                <a:latin typeface="Calluna" panose="00000500000000000000" pitchFamily="50" charset="0"/>
              </a:rPr>
              <a:t> </a:t>
            </a:r>
            <a:r>
              <a:rPr lang="fr-FR" sz="3200" b="1" dirty="0">
                <a:solidFill>
                  <a:srgbClr val="FF0000"/>
                </a:solidFill>
                <a:latin typeface="Calluna" panose="00000500000000000000" pitchFamily="50" charset="0"/>
              </a:rPr>
              <a:t>Qui décide des sujets de recherche, et comment sont-ils choisis ?</a:t>
            </a:r>
            <a:endParaRPr lang="fr-FR" sz="3200" dirty="0">
              <a:solidFill>
                <a:srgbClr val="FF0000"/>
              </a:solidFill>
              <a:latin typeface="Calluna" panose="00000500000000000000" pitchFamily="50" charset="0"/>
            </a:endParaRPr>
          </a:p>
          <a:p>
            <a:pPr marL="0" indent="0">
              <a:buNone/>
            </a:pPr>
            <a:r>
              <a:rPr lang="fr-FR" b="1" dirty="0" smtClean="0"/>
              <a:t> </a:t>
            </a:r>
          </a:p>
          <a:p>
            <a:pPr marL="0" indent="0">
              <a:buNone/>
            </a:pPr>
            <a:endParaRPr lang="fr-FR" b="1" dirty="0"/>
          </a:p>
          <a:p>
            <a:pPr marL="0" indent="0">
              <a:buNone/>
            </a:pPr>
            <a:endParaRPr lang="fr-FR" dirty="0"/>
          </a:p>
        </p:txBody>
      </p:sp>
    </p:spTree>
    <p:extLst>
      <p:ext uri="{BB962C8B-B14F-4D97-AF65-F5344CB8AC3E}">
        <p14:creationId xmlns:p14="http://schemas.microsoft.com/office/powerpoint/2010/main" val="11056206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92777" y="365760"/>
            <a:ext cx="10437223" cy="6126480"/>
          </a:xfrm>
        </p:spPr>
        <p:txBody>
          <a:bodyPr>
            <a:normAutofit/>
          </a:bodyPr>
          <a:lstStyle/>
          <a:p>
            <a:pPr marL="0" indent="0">
              <a:buNone/>
            </a:pPr>
            <a:r>
              <a:rPr lang="fr-FR" sz="2400" b="1" dirty="0">
                <a:solidFill>
                  <a:schemeClr val="tx1"/>
                </a:solidFill>
                <a:latin typeface="Calluna" panose="00000500000000000000" pitchFamily="50" charset="0"/>
              </a:rPr>
              <a:t/>
            </a:r>
            <a:br>
              <a:rPr lang="fr-FR" sz="2400" b="1" dirty="0">
                <a:solidFill>
                  <a:schemeClr val="tx1"/>
                </a:solidFill>
                <a:latin typeface="Calluna" panose="00000500000000000000" pitchFamily="50" charset="0"/>
              </a:rPr>
            </a:br>
            <a:endParaRPr lang="fr-FR" sz="2400" b="1"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Facile de </a:t>
            </a:r>
            <a:r>
              <a:rPr lang="fr-FR" dirty="0">
                <a:solidFill>
                  <a:schemeClr val="tx1"/>
                </a:solidFill>
                <a:latin typeface="Calluna" panose="00000500000000000000" pitchFamily="50" charset="0"/>
              </a:rPr>
              <a:t>trouver un commencement à ce </a:t>
            </a:r>
            <a:r>
              <a:rPr lang="fr-FR" dirty="0" smtClean="0">
                <a:solidFill>
                  <a:schemeClr val="tx1"/>
                </a:solidFill>
                <a:latin typeface="Calluna" panose="00000500000000000000" pitchFamily="50" charset="0"/>
              </a:rPr>
              <a:t>cours ; et même deux. </a:t>
            </a:r>
          </a:p>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 </a:t>
            </a:r>
            <a:r>
              <a:rPr lang="fr-FR" b="1" dirty="0" err="1" smtClean="0">
                <a:solidFill>
                  <a:schemeClr val="tx1"/>
                </a:solidFill>
                <a:latin typeface="Calluna" panose="00000500000000000000" pitchFamily="50" charset="0"/>
              </a:rPr>
              <a:t>Covid</a:t>
            </a:r>
            <a:r>
              <a:rPr lang="fr-FR" b="1" dirty="0" smtClean="0">
                <a:solidFill>
                  <a:schemeClr val="tx1"/>
                </a:solidFill>
                <a:latin typeface="Calluna" panose="00000500000000000000" pitchFamily="50" charset="0"/>
              </a:rPr>
              <a:t> oblige </a:t>
            </a:r>
            <a:r>
              <a:rPr lang="fr-FR" dirty="0" smtClean="0">
                <a:solidFill>
                  <a:schemeClr val="tx1"/>
                </a:solidFill>
                <a:latin typeface="Calluna" panose="00000500000000000000" pitchFamily="50" charset="0"/>
              </a:rPr>
              <a:t>: question </a:t>
            </a:r>
            <a:r>
              <a:rPr lang="fr-FR" dirty="0">
                <a:solidFill>
                  <a:schemeClr val="tx1"/>
                </a:solidFill>
                <a:latin typeface="Calluna" panose="00000500000000000000" pitchFamily="50" charset="0"/>
              </a:rPr>
              <a:t>de la science et </a:t>
            </a:r>
            <a:r>
              <a:rPr lang="fr-FR" dirty="0" smtClean="0">
                <a:solidFill>
                  <a:schemeClr val="tx1"/>
                </a:solidFill>
                <a:latin typeface="Calluna" panose="00000500000000000000" pitchFamily="50" charset="0"/>
              </a:rPr>
              <a:t>celle </a:t>
            </a:r>
            <a:r>
              <a:rPr lang="fr-FR" dirty="0">
                <a:solidFill>
                  <a:schemeClr val="tx1"/>
                </a:solidFill>
                <a:latin typeface="Calluna" panose="00000500000000000000" pitchFamily="50" charset="0"/>
              </a:rPr>
              <a:t>de la connaissance </a:t>
            </a:r>
            <a:r>
              <a:rPr lang="fr-FR" dirty="0" smtClean="0">
                <a:solidFill>
                  <a:schemeClr val="tx1"/>
                </a:solidFill>
                <a:latin typeface="Calluna" panose="00000500000000000000" pitchFamily="50" charset="0"/>
              </a:rPr>
              <a:t>= vigueur </a:t>
            </a:r>
            <a:r>
              <a:rPr lang="fr-FR" dirty="0">
                <a:solidFill>
                  <a:schemeClr val="tx1"/>
                </a:solidFill>
                <a:latin typeface="Calluna" panose="00000500000000000000" pitchFamily="50" charset="0"/>
              </a:rPr>
              <a:t>et </a:t>
            </a:r>
            <a:r>
              <a:rPr lang="fr-FR" dirty="0" smtClean="0">
                <a:solidFill>
                  <a:schemeClr val="tx1"/>
                </a:solidFill>
                <a:latin typeface="Calluna" panose="00000500000000000000" pitchFamily="50" charset="0"/>
              </a:rPr>
              <a:t>urgence </a:t>
            </a:r>
            <a:r>
              <a:rPr lang="fr-FR" dirty="0">
                <a:solidFill>
                  <a:schemeClr val="tx1"/>
                </a:solidFill>
                <a:latin typeface="Calluna" panose="00000500000000000000" pitchFamily="50" charset="0"/>
              </a:rPr>
              <a:t>nouvelles dans le débat public et plus largement dans toutes nos vies. </a:t>
            </a: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Long </a:t>
            </a:r>
            <a:r>
              <a:rPr lang="fr-FR" dirty="0">
                <a:solidFill>
                  <a:schemeClr val="tx1"/>
                </a:solidFill>
                <a:latin typeface="Calluna" panose="00000500000000000000" pitchFamily="50" charset="0"/>
              </a:rPr>
              <a:t>épisode « Raoult </a:t>
            </a:r>
            <a:r>
              <a:rPr lang="fr-FR" dirty="0" smtClean="0">
                <a:solidFill>
                  <a:schemeClr val="tx1"/>
                </a:solidFill>
                <a:latin typeface="Calluna" panose="00000500000000000000" pitchFamily="50" charset="0"/>
              </a:rPr>
              <a:t>», </a:t>
            </a:r>
            <a:r>
              <a:rPr lang="fr-FR" dirty="0" err="1" smtClean="0">
                <a:solidFill>
                  <a:schemeClr val="tx1"/>
                </a:solidFill>
                <a:latin typeface="Calluna" panose="00000500000000000000" pitchFamily="50" charset="0"/>
              </a:rPr>
              <a:t>hydroxychloroquine</a:t>
            </a:r>
            <a:r>
              <a:rPr lang="fr-FR" dirty="0" smtClean="0">
                <a:solidFill>
                  <a:schemeClr val="tx1"/>
                </a:solidFill>
                <a:latin typeface="Calluna" panose="00000500000000000000" pitchFamily="50" charset="0"/>
              </a:rPr>
              <a:t>, etc. : vérité </a:t>
            </a:r>
            <a:r>
              <a:rPr lang="fr-FR" dirty="0">
                <a:solidFill>
                  <a:schemeClr val="tx1"/>
                </a:solidFill>
                <a:latin typeface="Calluna" panose="00000500000000000000" pitchFamily="50" charset="0"/>
              </a:rPr>
              <a:t>scientifique </a:t>
            </a:r>
            <a:r>
              <a:rPr lang="fr-FR" dirty="0" smtClean="0">
                <a:solidFill>
                  <a:schemeClr val="tx1"/>
                </a:solidFill>
                <a:latin typeface="Calluna" panose="00000500000000000000" pitchFamily="50" charset="0"/>
              </a:rPr>
              <a:t>= </a:t>
            </a:r>
            <a:r>
              <a:rPr lang="fr-FR" dirty="0">
                <a:solidFill>
                  <a:schemeClr val="tx1"/>
                </a:solidFill>
                <a:latin typeface="Calluna" panose="00000500000000000000" pitchFamily="50" charset="0"/>
              </a:rPr>
              <a:t>un sport de débat ! </a:t>
            </a: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Décisions </a:t>
            </a:r>
            <a:r>
              <a:rPr lang="fr-FR" dirty="0">
                <a:solidFill>
                  <a:schemeClr val="tx1"/>
                </a:solidFill>
                <a:latin typeface="Calluna" panose="00000500000000000000" pitchFamily="50" charset="0"/>
              </a:rPr>
              <a:t>au nom de la science, </a:t>
            </a:r>
            <a:r>
              <a:rPr lang="fr-FR" dirty="0" smtClean="0">
                <a:solidFill>
                  <a:schemeClr val="tx1"/>
                </a:solidFill>
                <a:latin typeface="Calluna" panose="00000500000000000000" pitchFamily="50" charset="0"/>
              </a:rPr>
              <a:t>multitude </a:t>
            </a:r>
            <a:r>
              <a:rPr lang="fr-FR" dirty="0">
                <a:solidFill>
                  <a:schemeClr val="tx1"/>
                </a:solidFill>
                <a:latin typeface="Calluna" panose="00000500000000000000" pitchFamily="50" charset="0"/>
              </a:rPr>
              <a:t>de scientifiques (épidémiologiste, infectiologues, praticiens hospitaliers, chefs de service, membres de l’Académie des sciences, etc.). </a:t>
            </a:r>
            <a:endParaRPr lang="fr-FR" dirty="0" smtClean="0">
              <a:solidFill>
                <a:schemeClr val="tx1"/>
              </a:solidFill>
              <a:latin typeface="Calluna" panose="00000500000000000000" pitchFamily="50" charset="0"/>
            </a:endParaRPr>
          </a:p>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Or =&gt; jamais </a:t>
            </a:r>
            <a:r>
              <a:rPr lang="fr-FR" dirty="0">
                <a:solidFill>
                  <a:schemeClr val="tx1"/>
                </a:solidFill>
                <a:latin typeface="Calluna" panose="00000500000000000000" pitchFamily="50" charset="0"/>
              </a:rPr>
              <a:t>une seule vérité scientifique admise et admissible par tout le </a:t>
            </a:r>
            <a:r>
              <a:rPr lang="fr-FR" dirty="0" smtClean="0">
                <a:solidFill>
                  <a:schemeClr val="tx1"/>
                </a:solidFill>
                <a:latin typeface="Calluna" panose="00000500000000000000" pitchFamily="50" charset="0"/>
              </a:rPr>
              <a:t>monde   </a:t>
            </a:r>
          </a:p>
          <a:p>
            <a:pPr marL="0" indent="0">
              <a:buNone/>
            </a:pPr>
            <a:r>
              <a:rPr lang="fr-FR" b="1" dirty="0" smtClean="0">
                <a:solidFill>
                  <a:schemeClr val="tx1"/>
                </a:solidFill>
                <a:latin typeface="Calluna" panose="00000500000000000000" pitchFamily="50" charset="0"/>
              </a:rPr>
              <a:t>      =&gt; on </a:t>
            </a:r>
            <a:r>
              <a:rPr lang="fr-FR" b="1" dirty="0">
                <a:solidFill>
                  <a:schemeClr val="tx1"/>
                </a:solidFill>
                <a:latin typeface="Calluna" panose="00000500000000000000" pitchFamily="50" charset="0"/>
              </a:rPr>
              <a:t>ne nous </a:t>
            </a:r>
            <a:r>
              <a:rPr lang="fr-FR" b="1" dirty="0" smtClean="0">
                <a:solidFill>
                  <a:schemeClr val="tx1"/>
                </a:solidFill>
                <a:latin typeface="Calluna" panose="00000500000000000000" pitchFamily="50" charset="0"/>
              </a:rPr>
              <a:t>explique </a:t>
            </a:r>
            <a:r>
              <a:rPr lang="fr-FR" b="1" dirty="0">
                <a:solidFill>
                  <a:schemeClr val="tx1"/>
                </a:solidFill>
                <a:latin typeface="Calluna" panose="00000500000000000000" pitchFamily="50" charset="0"/>
              </a:rPr>
              <a:t>pas beaucoup comment </a:t>
            </a:r>
            <a:r>
              <a:rPr lang="fr-FR" b="1" dirty="0" smtClean="0">
                <a:solidFill>
                  <a:schemeClr val="tx1"/>
                </a:solidFill>
                <a:latin typeface="Calluna" panose="00000500000000000000" pitchFamily="50" charset="0"/>
              </a:rPr>
              <a:t>sont </a:t>
            </a:r>
            <a:r>
              <a:rPr lang="fr-FR" b="1" dirty="0">
                <a:solidFill>
                  <a:schemeClr val="tx1"/>
                </a:solidFill>
                <a:latin typeface="Calluna" panose="00000500000000000000" pitchFamily="50" charset="0"/>
              </a:rPr>
              <a:t>fabriquées ces vérités </a:t>
            </a:r>
            <a:r>
              <a:rPr lang="fr-FR" b="1" dirty="0" smtClean="0">
                <a:solidFill>
                  <a:schemeClr val="tx1"/>
                </a:solidFill>
                <a:latin typeface="Calluna" panose="00000500000000000000" pitchFamily="50" charset="0"/>
              </a:rPr>
              <a:t>scientifiques</a:t>
            </a:r>
            <a:endParaRPr lang="fr-FR" sz="2400" b="1" dirty="0" smtClean="0">
              <a:solidFill>
                <a:schemeClr val="tx1"/>
              </a:solidFill>
              <a:latin typeface="Calluna" panose="00000500000000000000" pitchFamily="50" charset="0"/>
            </a:endParaRPr>
          </a:p>
          <a:p>
            <a:pPr marL="457200" indent="-457200">
              <a:buAutoNum type="arabicPeriod"/>
            </a:pPr>
            <a:endParaRPr lang="fr-FR" sz="2400" b="1" dirty="0" smtClean="0">
              <a:solidFill>
                <a:schemeClr val="tx1"/>
              </a:solidFill>
              <a:latin typeface="Calluna" panose="00000500000000000000" pitchFamily="50" charset="0"/>
            </a:endParaRPr>
          </a:p>
          <a:p>
            <a:pPr marL="457200" indent="-457200">
              <a:buAutoNum type="arabicPeriod"/>
            </a:pPr>
            <a:endParaRPr lang="fr-FR" sz="2400" b="1" dirty="0" smtClean="0">
              <a:solidFill>
                <a:schemeClr val="tx1"/>
              </a:solidFill>
              <a:latin typeface="Calluna" panose="00000500000000000000" pitchFamily="50" charset="0"/>
            </a:endParaRPr>
          </a:p>
          <a:p>
            <a:pPr marL="0" indent="0">
              <a:buNone/>
            </a:pP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34550" y="0"/>
            <a:ext cx="2457450" cy="1428750"/>
          </a:xfrm>
          <a:prstGeom prst="rect">
            <a:avLst/>
          </a:prstGeom>
        </p:spPr>
      </p:pic>
    </p:spTree>
    <p:extLst>
      <p:ext uri="{BB962C8B-B14F-4D97-AF65-F5344CB8AC3E}">
        <p14:creationId xmlns:p14="http://schemas.microsoft.com/office/powerpoint/2010/main" val="2502020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92777" y="365760"/>
            <a:ext cx="10437223" cy="6126480"/>
          </a:xfrm>
        </p:spPr>
        <p:txBody>
          <a:bodyPr>
            <a:normAutofit/>
          </a:bodyPr>
          <a:lstStyle/>
          <a:p>
            <a:pPr marL="0" indent="0">
              <a:buNone/>
            </a:pPr>
            <a:r>
              <a:rPr lang="fr-FR" dirty="0" smtClean="0">
                <a:solidFill>
                  <a:schemeClr val="tx1"/>
                </a:solidFill>
                <a:latin typeface="Calluna" panose="00000500000000000000" pitchFamily="50" charset="0"/>
              </a:rPr>
              <a:t>– Autre urgence scientifique : le moment « </a:t>
            </a:r>
            <a:r>
              <a:rPr lang="fr-FR" b="1" dirty="0" err="1" smtClean="0">
                <a:solidFill>
                  <a:schemeClr val="tx1"/>
                </a:solidFill>
                <a:latin typeface="Calluna" panose="00000500000000000000" pitchFamily="50" charset="0"/>
              </a:rPr>
              <a:t>intersectionnalité</a:t>
            </a:r>
            <a:r>
              <a:rPr lang="fr-FR" dirty="0" smtClean="0">
                <a:solidFill>
                  <a:schemeClr val="tx1"/>
                </a:solidFill>
                <a:latin typeface="Calluna" panose="00000500000000000000" pitchFamily="50" charset="0"/>
              </a:rPr>
              <a:t> » = condamnation </a:t>
            </a:r>
          </a:p>
          <a:p>
            <a:pPr marL="0" indent="0">
              <a:buNone/>
            </a:pPr>
            <a:r>
              <a:rPr lang="fr-FR" dirty="0">
                <a:solidFill>
                  <a:schemeClr val="tx1"/>
                </a:solidFill>
                <a:latin typeface="Calluna" panose="00000500000000000000" pitchFamily="50" charset="0"/>
              </a:rPr>
              <a:t>m</a:t>
            </a:r>
            <a:r>
              <a:rPr lang="fr-FR" dirty="0" smtClean="0">
                <a:solidFill>
                  <a:schemeClr val="tx1"/>
                </a:solidFill>
                <a:latin typeface="Calluna" panose="00000500000000000000" pitchFamily="50" charset="0"/>
              </a:rPr>
              <a:t>inistérielle de l’« </a:t>
            </a:r>
            <a:r>
              <a:rPr lang="fr-FR" dirty="0" err="1" smtClean="0">
                <a:solidFill>
                  <a:schemeClr val="tx1"/>
                </a:solidFill>
                <a:latin typeface="Calluna" panose="00000500000000000000" pitchFamily="50" charset="0"/>
              </a:rPr>
              <a:t>islamogauchisme</a:t>
            </a:r>
            <a:r>
              <a:rPr lang="fr-FR" dirty="0" smtClean="0">
                <a:solidFill>
                  <a:schemeClr val="tx1"/>
                </a:solidFill>
                <a:latin typeface="Calluna" panose="00000500000000000000" pitchFamily="50" charset="0"/>
              </a:rPr>
              <a:t> », accusation : sciences sociales comme</a:t>
            </a:r>
          </a:p>
          <a:p>
            <a:pPr marL="0" indent="0">
              <a:buNone/>
            </a:pPr>
            <a:r>
              <a:rPr lang="fr-FR" dirty="0">
                <a:solidFill>
                  <a:schemeClr val="tx1"/>
                </a:solidFill>
                <a:latin typeface="Calluna" panose="00000500000000000000" pitchFamily="50" charset="0"/>
              </a:rPr>
              <a:t>m</a:t>
            </a:r>
            <a:r>
              <a:rPr lang="fr-FR" dirty="0" smtClean="0">
                <a:solidFill>
                  <a:schemeClr val="tx1"/>
                </a:solidFill>
                <a:latin typeface="Calluna" panose="00000500000000000000" pitchFamily="50" charset="0"/>
              </a:rPr>
              <a:t>ilitantisme, prétendue </a:t>
            </a:r>
            <a:r>
              <a:rPr lang="fr-FR" dirty="0" err="1" smtClean="0">
                <a:solidFill>
                  <a:schemeClr val="tx1"/>
                </a:solidFill>
                <a:latin typeface="Calluna" panose="00000500000000000000" pitchFamily="50" charset="0"/>
              </a:rPr>
              <a:t>recroquevillement</a:t>
            </a:r>
            <a:r>
              <a:rPr lang="fr-FR" dirty="0" smtClean="0">
                <a:solidFill>
                  <a:schemeClr val="tx1"/>
                </a:solidFill>
                <a:latin typeface="Calluna" panose="00000500000000000000" pitchFamily="50" charset="0"/>
              </a:rPr>
              <a:t> communautaire et appels « officiels »</a:t>
            </a:r>
          </a:p>
          <a:p>
            <a:pPr marL="0" indent="0">
              <a:buNone/>
            </a:pPr>
            <a:r>
              <a:rPr lang="fr-FR" dirty="0" smtClean="0">
                <a:solidFill>
                  <a:schemeClr val="tx1"/>
                </a:solidFill>
                <a:latin typeface="Calluna" panose="00000500000000000000" pitchFamily="50" charset="0"/>
              </a:rPr>
              <a:t>à revenir à </a:t>
            </a:r>
            <a:r>
              <a:rPr lang="fr-FR" i="1" dirty="0" smtClean="0">
                <a:solidFill>
                  <a:schemeClr val="tx1"/>
                </a:solidFill>
                <a:latin typeface="Calluna" panose="00000500000000000000" pitchFamily="50" charset="0"/>
              </a:rPr>
              <a:t>la</a:t>
            </a:r>
            <a:r>
              <a:rPr lang="fr-FR" dirty="0" smtClean="0">
                <a:solidFill>
                  <a:schemeClr val="tx1"/>
                </a:solidFill>
                <a:latin typeface="Calluna" panose="00000500000000000000" pitchFamily="50" charset="0"/>
              </a:rPr>
              <a:t> science.</a:t>
            </a:r>
          </a:p>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Là, enjeu : définition de </a:t>
            </a:r>
            <a:r>
              <a:rPr lang="fr-FR" b="1" dirty="0" smtClean="0">
                <a:solidFill>
                  <a:schemeClr val="tx1"/>
                </a:solidFill>
                <a:latin typeface="Calluna" panose="00000500000000000000" pitchFamily="50" charset="0"/>
              </a:rPr>
              <a:t>ce qu’est une science</a:t>
            </a:r>
            <a:r>
              <a:rPr lang="fr-FR" dirty="0" smtClean="0">
                <a:solidFill>
                  <a:schemeClr val="tx1"/>
                </a:solidFill>
                <a:latin typeface="Calluna" panose="00000500000000000000" pitchFamily="50" charset="0"/>
              </a:rPr>
              <a:t> et question des rapports entre </a:t>
            </a:r>
            <a:r>
              <a:rPr lang="fr-FR" b="1" dirty="0" smtClean="0">
                <a:solidFill>
                  <a:schemeClr val="tx1"/>
                </a:solidFill>
                <a:latin typeface="Calluna" panose="00000500000000000000" pitchFamily="50" charset="0"/>
              </a:rPr>
              <a:t>engagement</a:t>
            </a:r>
            <a:r>
              <a:rPr lang="fr-FR" dirty="0" smtClean="0">
                <a:solidFill>
                  <a:schemeClr val="tx1"/>
                </a:solidFill>
                <a:latin typeface="Calluna" panose="00000500000000000000" pitchFamily="50" charset="0"/>
              </a:rPr>
              <a:t> et vérité </a:t>
            </a:r>
            <a:r>
              <a:rPr lang="fr-FR" b="1" dirty="0" smtClean="0">
                <a:solidFill>
                  <a:schemeClr val="tx1"/>
                </a:solidFill>
                <a:latin typeface="Calluna" panose="00000500000000000000" pitchFamily="50" charset="0"/>
              </a:rPr>
              <a:t>scientifique</a:t>
            </a:r>
            <a:r>
              <a:rPr lang="fr-FR" dirty="0" smtClean="0">
                <a:solidFill>
                  <a:schemeClr val="tx1"/>
                </a:solidFill>
                <a:latin typeface="Calluna" panose="00000500000000000000" pitchFamily="50" charset="0"/>
              </a:rPr>
              <a:t> (objectivité, épistémologie située, etc.)</a:t>
            </a:r>
          </a:p>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Or =&gt; il n’y a pas une seule bonne façon de faire de science ; engagement = ressource.   </a:t>
            </a:r>
          </a:p>
          <a:p>
            <a:pPr marL="0" indent="0">
              <a:buNone/>
            </a:pPr>
            <a:r>
              <a:rPr lang="fr-FR" b="1" dirty="0" smtClean="0">
                <a:solidFill>
                  <a:schemeClr val="tx1"/>
                </a:solidFill>
                <a:latin typeface="Calluna" panose="00000500000000000000" pitchFamily="50" charset="0"/>
              </a:rPr>
              <a:t>      =&gt; on </a:t>
            </a:r>
            <a:r>
              <a:rPr lang="fr-FR" b="1" dirty="0">
                <a:solidFill>
                  <a:schemeClr val="tx1"/>
                </a:solidFill>
                <a:latin typeface="Calluna" panose="00000500000000000000" pitchFamily="50" charset="0"/>
              </a:rPr>
              <a:t>ne nous </a:t>
            </a:r>
            <a:r>
              <a:rPr lang="fr-FR" b="1" dirty="0" smtClean="0">
                <a:solidFill>
                  <a:schemeClr val="tx1"/>
                </a:solidFill>
                <a:latin typeface="Calluna" panose="00000500000000000000" pitchFamily="50" charset="0"/>
              </a:rPr>
              <a:t>explique </a:t>
            </a:r>
            <a:r>
              <a:rPr lang="fr-FR" b="1" dirty="0">
                <a:solidFill>
                  <a:schemeClr val="tx1"/>
                </a:solidFill>
                <a:latin typeface="Calluna" panose="00000500000000000000" pitchFamily="50" charset="0"/>
              </a:rPr>
              <a:t>pas beaucoup comment </a:t>
            </a:r>
            <a:r>
              <a:rPr lang="fr-FR" b="1" dirty="0" smtClean="0">
                <a:solidFill>
                  <a:schemeClr val="tx1"/>
                </a:solidFill>
                <a:latin typeface="Calluna" panose="00000500000000000000" pitchFamily="50" charset="0"/>
              </a:rPr>
              <a:t>sont </a:t>
            </a:r>
            <a:r>
              <a:rPr lang="fr-FR" b="1" dirty="0">
                <a:solidFill>
                  <a:schemeClr val="tx1"/>
                </a:solidFill>
                <a:latin typeface="Calluna" panose="00000500000000000000" pitchFamily="50" charset="0"/>
              </a:rPr>
              <a:t>fabriquées ces vérités </a:t>
            </a:r>
            <a:r>
              <a:rPr lang="fr-FR" b="1" dirty="0" smtClean="0">
                <a:solidFill>
                  <a:schemeClr val="tx1"/>
                </a:solidFill>
                <a:latin typeface="Calluna" panose="00000500000000000000" pitchFamily="50" charset="0"/>
              </a:rPr>
              <a:t>scientifiques</a:t>
            </a:r>
            <a:endParaRPr lang="fr-FR" sz="2400" b="1" dirty="0" smtClean="0">
              <a:solidFill>
                <a:schemeClr val="tx1"/>
              </a:solidFill>
              <a:latin typeface="Calluna" panose="00000500000000000000" pitchFamily="50" charset="0"/>
            </a:endParaRPr>
          </a:p>
          <a:p>
            <a:pPr marL="457200" indent="-457200">
              <a:buAutoNum type="arabicPeriod"/>
            </a:pPr>
            <a:endParaRPr lang="fr-FR" sz="2400" b="1" dirty="0" smtClean="0">
              <a:solidFill>
                <a:schemeClr val="tx1"/>
              </a:solidFill>
              <a:latin typeface="Calluna" panose="00000500000000000000" pitchFamily="50" charset="0"/>
            </a:endParaRPr>
          </a:p>
          <a:p>
            <a:pPr marL="457200" indent="-457200">
              <a:buAutoNum type="arabicPeriod"/>
            </a:pPr>
            <a:endParaRPr lang="fr-FR" sz="2400" b="1" dirty="0" smtClean="0">
              <a:solidFill>
                <a:schemeClr val="tx1"/>
              </a:solidFill>
              <a:latin typeface="Calluna" panose="00000500000000000000" pitchFamily="50" charset="0"/>
            </a:endParaRPr>
          </a:p>
          <a:p>
            <a:pPr marL="0" indent="0">
              <a:buNone/>
            </a:pP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34550" y="0"/>
            <a:ext cx="2457450" cy="1428750"/>
          </a:xfrm>
          <a:prstGeom prst="rect">
            <a:avLst/>
          </a:prstGeom>
        </p:spPr>
      </p:pic>
    </p:spTree>
    <p:extLst>
      <p:ext uri="{BB962C8B-B14F-4D97-AF65-F5344CB8AC3E}">
        <p14:creationId xmlns:p14="http://schemas.microsoft.com/office/powerpoint/2010/main" val="35473385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1966" y="365761"/>
            <a:ext cx="10398034" cy="5513832"/>
          </a:xfrm>
        </p:spPr>
        <p:txBody>
          <a:bodyPr/>
          <a:lstStyle/>
          <a:p>
            <a:pPr marL="0" indent="0">
              <a:buNone/>
            </a:pPr>
            <a:endParaRPr lang="fr-FR" b="1" dirty="0" smtClean="0">
              <a:solidFill>
                <a:schemeClr val="tx1"/>
              </a:solidFill>
              <a:latin typeface="Calluna" panose="00000500000000000000" pitchFamily="50" charset="0"/>
            </a:endParaRPr>
          </a:p>
          <a:p>
            <a:pPr marL="0" indent="0">
              <a:buNone/>
            </a:pPr>
            <a:endParaRPr lang="fr-FR" b="1" dirty="0">
              <a:solidFill>
                <a:schemeClr val="tx1"/>
              </a:solidFill>
              <a:latin typeface="Calluna" panose="00000500000000000000" pitchFamily="50" charset="0"/>
            </a:endParaRPr>
          </a:p>
          <a:p>
            <a:pPr marL="0" indent="0">
              <a:buNone/>
            </a:pPr>
            <a:endParaRPr lang="fr-FR" b="1" dirty="0" smtClean="0">
              <a:solidFill>
                <a:schemeClr val="tx1"/>
              </a:solidFill>
              <a:latin typeface="Calluna" panose="00000500000000000000" pitchFamily="50" charset="0"/>
            </a:endParaRPr>
          </a:p>
          <a:p>
            <a:pPr marL="0" indent="0">
              <a:buNone/>
            </a:pPr>
            <a:endParaRPr lang="fr-FR" b="1" dirty="0">
              <a:solidFill>
                <a:schemeClr val="tx1"/>
              </a:solidFill>
              <a:latin typeface="Calluna" panose="00000500000000000000" pitchFamily="50" charset="0"/>
            </a:endParaRPr>
          </a:p>
          <a:p>
            <a:pPr marL="0" indent="0">
              <a:buNone/>
            </a:pPr>
            <a:r>
              <a:rPr lang="fr-FR" sz="3200" b="1" dirty="0" smtClean="0">
                <a:solidFill>
                  <a:srgbClr val="FF0000"/>
                </a:solidFill>
                <a:latin typeface="Calluna" panose="00000500000000000000" pitchFamily="50" charset="0"/>
              </a:rPr>
              <a:t>&gt;&gt; </a:t>
            </a:r>
            <a:r>
              <a:rPr lang="fr-FR" sz="3200" b="1" i="1" dirty="0" smtClean="0">
                <a:solidFill>
                  <a:srgbClr val="FF0000"/>
                </a:solidFill>
                <a:latin typeface="Calluna" panose="00000500000000000000" pitchFamily="50" charset="0"/>
              </a:rPr>
              <a:t>Question</a:t>
            </a:r>
            <a:r>
              <a:rPr lang="fr-FR" sz="3200" b="1" dirty="0">
                <a:solidFill>
                  <a:srgbClr val="FF0000"/>
                </a:solidFill>
                <a:latin typeface="Calluna" panose="00000500000000000000" pitchFamily="50" charset="0"/>
              </a:rPr>
              <a:t>.</a:t>
            </a:r>
            <a:r>
              <a:rPr lang="fr-FR" sz="3200" b="1" dirty="0" smtClean="0">
                <a:solidFill>
                  <a:srgbClr val="FF0000"/>
                </a:solidFill>
                <a:latin typeface="Calluna" panose="00000500000000000000" pitchFamily="50" charset="0"/>
              </a:rPr>
              <a:t> Qu’est-ce qu’une vérité scientifique et comment peut-on être convaincu de son statut de vérité ?</a:t>
            </a:r>
            <a:endParaRPr lang="fr-FR" sz="3200" dirty="0">
              <a:solidFill>
                <a:srgbClr val="FF0000"/>
              </a:solidFill>
              <a:latin typeface="Calluna" panose="00000500000000000000" pitchFamily="50" charset="0"/>
            </a:endParaRPr>
          </a:p>
          <a:p>
            <a:pPr marL="0" indent="0">
              <a:buNone/>
            </a:pPr>
            <a:endParaRPr lang="fr-FR" sz="2400" b="1" dirty="0" smtClean="0">
              <a:solidFill>
                <a:schemeClr val="tx1"/>
              </a:solidFill>
              <a:latin typeface="Calluna" panose="00000500000000000000" pitchFamily="50" charset="0"/>
            </a:endParaRPr>
          </a:p>
          <a:p>
            <a:pPr marL="457200" indent="-457200">
              <a:buAutoNum type="arabicPeriod"/>
            </a:pPr>
            <a:endParaRPr lang="fr-FR" sz="2400" b="1" dirty="0" smtClean="0">
              <a:solidFill>
                <a:schemeClr val="tx1"/>
              </a:solidFill>
              <a:latin typeface="Calluna" panose="00000500000000000000" pitchFamily="50" charset="0"/>
            </a:endParaRPr>
          </a:p>
          <a:p>
            <a:pPr marL="0" indent="0">
              <a:buNone/>
            </a:pPr>
            <a:endParaRPr lang="fr-FR" dirty="0"/>
          </a:p>
        </p:txBody>
      </p:sp>
    </p:spTree>
    <p:extLst>
      <p:ext uri="{BB962C8B-B14F-4D97-AF65-F5344CB8AC3E}">
        <p14:creationId xmlns:p14="http://schemas.microsoft.com/office/powerpoint/2010/main" val="3432724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365761"/>
            <a:ext cx="10178322" cy="6048102"/>
          </a:xfrm>
        </p:spPr>
        <p:txBody>
          <a:bodyPr/>
          <a:lstStyle/>
          <a:p>
            <a:pPr marL="0" indent="0">
              <a:buNone/>
            </a:pPr>
            <a:r>
              <a:rPr lang="fr-FR" dirty="0">
                <a:solidFill>
                  <a:schemeClr val="tx1"/>
                </a:solidFill>
                <a:latin typeface="Calluna" panose="00000500000000000000" pitchFamily="50" charset="0"/>
              </a:rPr>
              <a:t>Ce pourrait être l’un des enjeux de ce CM </a:t>
            </a:r>
            <a:r>
              <a:rPr lang="fr-FR" dirty="0" smtClean="0">
                <a:solidFill>
                  <a:schemeClr val="tx1"/>
                </a:solidFill>
                <a:latin typeface="Calluna" panose="00000500000000000000" pitchFamily="50" charset="0"/>
              </a:rPr>
              <a:t>:</a:t>
            </a:r>
          </a:p>
          <a:p>
            <a:pPr marL="0" indent="0">
              <a:buNone/>
            </a:pPr>
            <a:r>
              <a:rPr lang="fr-FR" dirty="0" smtClean="0">
                <a:solidFill>
                  <a:schemeClr val="tx1"/>
                </a:solidFill>
                <a:latin typeface="Calluna" panose="00000500000000000000" pitchFamily="50" charset="0"/>
              </a:rPr>
              <a:t>– vous </a:t>
            </a:r>
            <a:r>
              <a:rPr lang="fr-FR" dirty="0">
                <a:solidFill>
                  <a:schemeClr val="tx1"/>
                </a:solidFill>
                <a:latin typeface="Calluna" panose="00000500000000000000" pitchFamily="50" charset="0"/>
              </a:rPr>
              <a:t>donner les moyens d’y voir clair dans des débats comme celui-ci. Et il y a du boulot. </a:t>
            </a:r>
            <a:endParaRPr lang="fr-FR" dirty="0" smtClean="0">
              <a:solidFill>
                <a:schemeClr val="tx1"/>
              </a:solidFill>
              <a:latin typeface="Calluna" panose="00000500000000000000" pitchFamily="50" charset="0"/>
            </a:endParaRPr>
          </a:p>
          <a:p>
            <a:pPr marL="0" indent="0">
              <a:buNone/>
            </a:pPr>
            <a:endParaRPr lang="fr-FR" dirty="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Le </a:t>
            </a:r>
            <a:r>
              <a:rPr lang="fr-FR" dirty="0">
                <a:solidFill>
                  <a:schemeClr val="tx1"/>
                </a:solidFill>
                <a:latin typeface="Calluna" panose="00000500000000000000" pitchFamily="50" charset="0"/>
              </a:rPr>
              <a:t>but pourrait être </a:t>
            </a:r>
            <a:r>
              <a:rPr lang="fr-FR" dirty="0" smtClean="0">
                <a:solidFill>
                  <a:schemeClr val="tx1"/>
                </a:solidFill>
                <a:latin typeface="Calluna" panose="00000500000000000000" pitchFamily="50" charset="0"/>
              </a:rPr>
              <a:t>: prendre </a:t>
            </a:r>
            <a:r>
              <a:rPr lang="fr-FR" dirty="0">
                <a:solidFill>
                  <a:schemeClr val="tx1"/>
                </a:solidFill>
                <a:latin typeface="Calluna" panose="00000500000000000000" pitchFamily="50" charset="0"/>
              </a:rPr>
              <a:t>suffisamment de recul pour ne pas avoir pour réflexe premier de trancher entre l’une ou l’autre des vérités scientifiques, mais </a:t>
            </a:r>
            <a:r>
              <a:rPr lang="fr-FR" dirty="0" smtClean="0">
                <a:solidFill>
                  <a:schemeClr val="tx1"/>
                </a:solidFill>
                <a:latin typeface="Calluna" panose="00000500000000000000" pitchFamily="50" charset="0"/>
              </a:rPr>
              <a:t>acquérir </a:t>
            </a:r>
            <a:r>
              <a:rPr lang="fr-FR" dirty="0">
                <a:solidFill>
                  <a:schemeClr val="tx1"/>
                </a:solidFill>
                <a:latin typeface="Calluna" panose="00000500000000000000" pitchFamily="50" charset="0"/>
              </a:rPr>
              <a:t>l’habitude de vous demander comment elles sont produites</a:t>
            </a:r>
            <a:r>
              <a:rPr lang="fr-FR" dirty="0" smtClean="0">
                <a:solidFill>
                  <a:schemeClr val="tx1"/>
                </a:solidFill>
                <a:latin typeface="Calluna" panose="00000500000000000000" pitchFamily="50" charset="0"/>
              </a:rPr>
              <a:t>.</a:t>
            </a:r>
          </a:p>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On </a:t>
            </a:r>
            <a:r>
              <a:rPr lang="fr-FR" dirty="0">
                <a:solidFill>
                  <a:schemeClr val="tx1"/>
                </a:solidFill>
                <a:latin typeface="Calluna" panose="00000500000000000000" pitchFamily="50" charset="0"/>
              </a:rPr>
              <a:t>peut du moins retenir </a:t>
            </a:r>
            <a:r>
              <a:rPr lang="fr-FR" dirty="0" smtClean="0">
                <a:solidFill>
                  <a:schemeClr val="tx1"/>
                </a:solidFill>
                <a:latin typeface="Calluna" panose="00000500000000000000" pitchFamily="50" charset="0"/>
              </a:rPr>
              <a:t>trois </a:t>
            </a:r>
            <a:r>
              <a:rPr lang="fr-FR" dirty="0">
                <a:solidFill>
                  <a:schemeClr val="tx1"/>
                </a:solidFill>
                <a:latin typeface="Calluna" panose="00000500000000000000" pitchFamily="50" charset="0"/>
              </a:rPr>
              <a:t>choses : </a:t>
            </a:r>
            <a:endParaRPr lang="fr-FR" dirty="0" smtClean="0">
              <a:solidFill>
                <a:schemeClr val="tx1"/>
              </a:solidFill>
              <a:latin typeface="Calluna" panose="00000500000000000000" pitchFamily="50" charset="0"/>
            </a:endParaRPr>
          </a:p>
          <a:p>
            <a:pPr marL="457200" indent="-457200">
              <a:buAutoNum type="arabicPeriod"/>
            </a:pPr>
            <a:r>
              <a:rPr lang="fr-FR" dirty="0" smtClean="0">
                <a:solidFill>
                  <a:schemeClr val="tx1"/>
                </a:solidFill>
                <a:latin typeface="Calluna" panose="00000500000000000000" pitchFamily="50" charset="0"/>
              </a:rPr>
              <a:t>Il </a:t>
            </a:r>
            <a:r>
              <a:rPr lang="fr-FR" dirty="0">
                <a:solidFill>
                  <a:schemeClr val="tx1"/>
                </a:solidFill>
                <a:latin typeface="Calluna" panose="00000500000000000000" pitchFamily="50" charset="0"/>
              </a:rPr>
              <a:t>n’est </a:t>
            </a:r>
            <a:r>
              <a:rPr lang="fr-FR" b="1" dirty="0">
                <a:solidFill>
                  <a:schemeClr val="tx1"/>
                </a:solidFill>
                <a:latin typeface="Calluna" panose="00000500000000000000" pitchFamily="50" charset="0"/>
              </a:rPr>
              <a:t>pas facile</a:t>
            </a:r>
            <a:r>
              <a:rPr lang="fr-FR" dirty="0">
                <a:solidFill>
                  <a:schemeClr val="tx1"/>
                </a:solidFill>
                <a:latin typeface="Calluna" panose="00000500000000000000" pitchFamily="50" charset="0"/>
              </a:rPr>
              <a:t> d’attribuer à un savoir le statut de vérité scientifique ; </a:t>
            </a:r>
            <a:endParaRPr lang="fr-FR" dirty="0" smtClean="0">
              <a:solidFill>
                <a:schemeClr val="tx1"/>
              </a:solidFill>
              <a:latin typeface="Calluna" panose="00000500000000000000" pitchFamily="50" charset="0"/>
            </a:endParaRPr>
          </a:p>
          <a:p>
            <a:pPr marL="457200" indent="-457200">
              <a:buAutoNum type="arabicPeriod"/>
            </a:pPr>
            <a:r>
              <a:rPr lang="fr-FR" dirty="0" smtClean="0">
                <a:solidFill>
                  <a:schemeClr val="tx1"/>
                </a:solidFill>
                <a:latin typeface="Calluna" panose="00000500000000000000" pitchFamily="50" charset="0"/>
              </a:rPr>
              <a:t>les </a:t>
            </a:r>
            <a:r>
              <a:rPr lang="fr-FR" dirty="0">
                <a:solidFill>
                  <a:schemeClr val="tx1"/>
                </a:solidFill>
                <a:latin typeface="Calluna" panose="00000500000000000000" pitchFamily="50" charset="0"/>
              </a:rPr>
              <a:t>savoirs </a:t>
            </a:r>
            <a:r>
              <a:rPr lang="fr-FR" dirty="0" smtClean="0">
                <a:solidFill>
                  <a:schemeClr val="tx1"/>
                </a:solidFill>
                <a:latin typeface="Calluna" panose="00000500000000000000" pitchFamily="50" charset="0"/>
              </a:rPr>
              <a:t>scientifiques (= les </a:t>
            </a:r>
            <a:r>
              <a:rPr lang="fr-FR" dirty="0">
                <a:solidFill>
                  <a:schemeClr val="tx1"/>
                </a:solidFill>
                <a:latin typeface="Calluna" panose="00000500000000000000" pitchFamily="50" charset="0"/>
              </a:rPr>
              <a:t>produits de l’activité </a:t>
            </a:r>
            <a:r>
              <a:rPr lang="fr-FR" dirty="0" smtClean="0">
                <a:solidFill>
                  <a:schemeClr val="tx1"/>
                </a:solidFill>
                <a:latin typeface="Calluna" panose="00000500000000000000" pitchFamily="50" charset="0"/>
              </a:rPr>
              <a:t>des scientifiques) = aussi </a:t>
            </a:r>
            <a:r>
              <a:rPr lang="fr-FR" dirty="0">
                <a:solidFill>
                  <a:schemeClr val="tx1"/>
                </a:solidFill>
                <a:latin typeface="Calluna" panose="00000500000000000000" pitchFamily="50" charset="0"/>
              </a:rPr>
              <a:t>le </a:t>
            </a:r>
            <a:r>
              <a:rPr lang="fr-FR" b="1" dirty="0">
                <a:solidFill>
                  <a:schemeClr val="tx1"/>
                </a:solidFill>
                <a:latin typeface="Calluna" panose="00000500000000000000" pitchFamily="50" charset="0"/>
              </a:rPr>
              <a:t>produit des luttes</a:t>
            </a:r>
            <a:r>
              <a:rPr lang="fr-FR" dirty="0">
                <a:solidFill>
                  <a:schemeClr val="tx1"/>
                </a:solidFill>
                <a:latin typeface="Calluna" panose="00000500000000000000" pitchFamily="50" charset="0"/>
              </a:rPr>
              <a:t> entre </a:t>
            </a:r>
            <a:r>
              <a:rPr lang="fr-FR" dirty="0" smtClean="0">
                <a:solidFill>
                  <a:schemeClr val="tx1"/>
                </a:solidFill>
                <a:latin typeface="Calluna" panose="00000500000000000000" pitchFamily="50" charset="0"/>
              </a:rPr>
              <a:t>différentes </a:t>
            </a:r>
            <a:r>
              <a:rPr lang="fr-FR" dirty="0">
                <a:solidFill>
                  <a:schemeClr val="tx1"/>
                </a:solidFill>
                <a:latin typeface="Calluna" panose="00000500000000000000" pitchFamily="50" charset="0"/>
              </a:rPr>
              <a:t>instances qui font usage de la science ; </a:t>
            </a:r>
            <a:endParaRPr lang="fr-FR" dirty="0" smtClean="0">
              <a:solidFill>
                <a:schemeClr val="tx1"/>
              </a:solidFill>
              <a:latin typeface="Calluna" panose="00000500000000000000" pitchFamily="50" charset="0"/>
            </a:endParaRPr>
          </a:p>
          <a:p>
            <a:pPr marL="457200" indent="-457200">
              <a:buAutoNum type="arabicPeriod"/>
            </a:pPr>
            <a:r>
              <a:rPr lang="fr-FR" dirty="0" smtClean="0">
                <a:solidFill>
                  <a:schemeClr val="tx1"/>
                </a:solidFill>
                <a:latin typeface="Calluna" panose="00000500000000000000" pitchFamily="50" charset="0"/>
              </a:rPr>
              <a:t>au </a:t>
            </a:r>
            <a:r>
              <a:rPr lang="fr-FR" dirty="0">
                <a:solidFill>
                  <a:schemeClr val="tx1"/>
                </a:solidFill>
                <a:latin typeface="Calluna" panose="00000500000000000000" pitchFamily="50" charset="0"/>
              </a:rPr>
              <a:t>fond il n’y a </a:t>
            </a:r>
            <a:r>
              <a:rPr lang="fr-FR" b="1" dirty="0">
                <a:solidFill>
                  <a:schemeClr val="tx1"/>
                </a:solidFill>
                <a:latin typeface="Calluna" panose="00000500000000000000" pitchFamily="50" charset="0"/>
              </a:rPr>
              <a:t>pas de vérité scientifique </a:t>
            </a:r>
            <a:r>
              <a:rPr lang="fr-FR" b="1" i="1" dirty="0">
                <a:solidFill>
                  <a:schemeClr val="tx1"/>
                </a:solidFill>
                <a:latin typeface="Calluna" panose="00000500000000000000" pitchFamily="50" charset="0"/>
              </a:rPr>
              <a:t>en soi</a:t>
            </a:r>
            <a:r>
              <a:rPr lang="fr-FR" dirty="0">
                <a:solidFill>
                  <a:schemeClr val="tx1"/>
                </a:solidFill>
                <a:latin typeface="Calluna" panose="00000500000000000000" pitchFamily="50" charset="0"/>
              </a:rPr>
              <a:t>, mais des savoirs constitués, validés ou invalidés suivant des méthodes scientifiques (s’oppose à opinion, croyance, </a:t>
            </a:r>
            <a:r>
              <a:rPr lang="fr-FR" dirty="0" smtClean="0">
                <a:solidFill>
                  <a:schemeClr val="tx1"/>
                </a:solidFill>
                <a:latin typeface="Calluna" panose="00000500000000000000" pitchFamily="50" charset="0"/>
              </a:rPr>
              <a:t>ignorance, etc.).</a:t>
            </a:r>
            <a:endParaRPr lang="fr-FR" sz="2400" b="1" dirty="0" smtClean="0">
              <a:solidFill>
                <a:schemeClr val="tx1"/>
              </a:solidFill>
              <a:latin typeface="Calluna" panose="00000500000000000000" pitchFamily="50" charset="0"/>
            </a:endParaRPr>
          </a:p>
          <a:p>
            <a:pPr marL="457200" indent="-457200">
              <a:buAutoNum type="arabicPeriod"/>
            </a:pPr>
            <a:endParaRPr lang="fr-FR" sz="2400" b="1" dirty="0" smtClean="0">
              <a:solidFill>
                <a:schemeClr val="tx1"/>
              </a:solidFill>
              <a:latin typeface="Calluna" panose="00000500000000000000" pitchFamily="50" charset="0"/>
            </a:endParaRPr>
          </a:p>
          <a:p>
            <a:pPr marL="457200" indent="-457200">
              <a:buAutoNum type="arabicPeriod"/>
            </a:pPr>
            <a:endParaRPr lang="fr-FR" sz="2400" b="1" dirty="0" smtClean="0">
              <a:solidFill>
                <a:schemeClr val="tx1"/>
              </a:solidFill>
              <a:latin typeface="Calluna" panose="00000500000000000000" pitchFamily="50" charset="0"/>
            </a:endParaRPr>
          </a:p>
          <a:p>
            <a:pPr marL="0" indent="0">
              <a:buNone/>
            </a:pPr>
            <a:endParaRPr lang="fr-FR" dirty="0"/>
          </a:p>
        </p:txBody>
      </p:sp>
    </p:spTree>
    <p:extLst>
      <p:ext uri="{BB962C8B-B14F-4D97-AF65-F5344CB8AC3E}">
        <p14:creationId xmlns:p14="http://schemas.microsoft.com/office/powerpoint/2010/main" val="12980468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sz="2400" b="1" dirty="0" smtClean="0">
                <a:solidFill>
                  <a:schemeClr val="tx1"/>
                </a:solidFill>
                <a:latin typeface="Calluna" panose="00000500000000000000" pitchFamily="50" charset="0"/>
              </a:rPr>
              <a:t>0.1. Définitions</a:t>
            </a:r>
          </a:p>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Epistémologie =</a:t>
            </a:r>
            <a:endParaRPr lang="fr-FR" dirty="0">
              <a:solidFill>
                <a:schemeClr val="tx1"/>
              </a:solidFill>
              <a:latin typeface="Calluna" panose="00000500000000000000" pitchFamily="50" charset="0"/>
            </a:endParaRPr>
          </a:p>
          <a:p>
            <a:pPr marL="0" indent="0">
              <a:buNone/>
            </a:pPr>
            <a:endParaRPr lang="fr-FR" b="1" dirty="0" smtClean="0">
              <a:solidFill>
                <a:schemeClr val="tx1"/>
              </a:solidFill>
              <a:latin typeface="Calluna" panose="00000500000000000000" pitchFamily="50" charset="0"/>
            </a:endParaRPr>
          </a:p>
          <a:p>
            <a:pPr marL="0" indent="0">
              <a:buNone/>
            </a:pPr>
            <a:r>
              <a:rPr lang="fr-FR" b="1" dirty="0" smtClean="0">
                <a:solidFill>
                  <a:schemeClr val="tx1"/>
                </a:solidFill>
                <a:latin typeface="Calluna" panose="00000500000000000000" pitchFamily="50" charset="0"/>
              </a:rPr>
              <a:t>1</a:t>
            </a:r>
            <a:r>
              <a:rPr lang="fr-FR" b="1" dirty="0">
                <a:solidFill>
                  <a:schemeClr val="tx1"/>
                </a:solidFill>
                <a:latin typeface="Calluna" panose="00000500000000000000" pitchFamily="50" charset="0"/>
              </a:rPr>
              <a:t>.</a:t>
            </a:r>
            <a:r>
              <a:rPr lang="fr-FR" dirty="0">
                <a:solidFill>
                  <a:schemeClr val="tx1"/>
                </a:solidFill>
                <a:latin typeface="Calluna" panose="00000500000000000000" pitchFamily="50" charset="0"/>
              </a:rPr>
              <a:t> Étude critique des sciences, destinée à déterminer leur origine logique, leur valeur et leur </a:t>
            </a:r>
            <a:r>
              <a:rPr lang="fr-FR" dirty="0" smtClean="0">
                <a:solidFill>
                  <a:schemeClr val="tx1"/>
                </a:solidFill>
                <a:latin typeface="Calluna" panose="00000500000000000000" pitchFamily="50" charset="0"/>
              </a:rPr>
              <a:t>portée.</a:t>
            </a:r>
            <a:endParaRPr lang="fr-FR" dirty="0">
              <a:solidFill>
                <a:schemeClr val="tx1"/>
              </a:solidFill>
              <a:latin typeface="Calluna" panose="00000500000000000000" pitchFamily="50" charset="0"/>
            </a:endParaRPr>
          </a:p>
          <a:p>
            <a:pPr marL="457200" lvl="1" indent="0">
              <a:buNone/>
            </a:pPr>
            <a:r>
              <a:rPr lang="fr-FR" sz="2000" i="1" dirty="0">
                <a:solidFill>
                  <a:schemeClr val="tx1"/>
                </a:solidFill>
                <a:latin typeface="Calluna" panose="00000500000000000000" pitchFamily="50" charset="0"/>
              </a:rPr>
              <a:t>= Fondements : sur quel genre de preuve, d’enquête de raisonnement repose les connaissances à tel ou tel sujet ?</a:t>
            </a:r>
            <a:endParaRPr lang="fr-FR" sz="2000" dirty="0">
              <a:solidFill>
                <a:schemeClr val="tx1"/>
              </a:solidFill>
              <a:latin typeface="Calluna" panose="00000500000000000000" pitchFamily="50" charset="0"/>
            </a:endParaRPr>
          </a:p>
          <a:p>
            <a:pPr marL="0" indent="0">
              <a:buNone/>
            </a:pPr>
            <a:r>
              <a:rPr lang="fr-FR" dirty="0">
                <a:solidFill>
                  <a:schemeClr val="tx1"/>
                </a:solidFill>
                <a:latin typeface="Calluna" panose="00000500000000000000" pitchFamily="50" charset="0"/>
              </a:rPr>
              <a:t> </a:t>
            </a:r>
          </a:p>
          <a:p>
            <a:pPr marL="0" indent="0">
              <a:buNone/>
            </a:pPr>
            <a:r>
              <a:rPr lang="fr-FR" b="1" dirty="0">
                <a:solidFill>
                  <a:schemeClr val="tx1"/>
                </a:solidFill>
                <a:latin typeface="Calluna" panose="00000500000000000000" pitchFamily="50" charset="0"/>
              </a:rPr>
              <a:t>2.</a:t>
            </a:r>
            <a:r>
              <a:rPr lang="fr-FR" dirty="0">
                <a:solidFill>
                  <a:schemeClr val="tx1"/>
                </a:solidFill>
                <a:latin typeface="Calluna" panose="00000500000000000000" pitchFamily="50" charset="0"/>
              </a:rPr>
              <a:t> Théorie de la connaissance ; « étude de la constitution des connaissances valables » (Piaget).</a:t>
            </a:r>
          </a:p>
          <a:p>
            <a:pPr marL="0" indent="0">
              <a:buNone/>
            </a:pPr>
            <a:r>
              <a:rPr lang="fr-FR" dirty="0">
                <a:solidFill>
                  <a:schemeClr val="tx1"/>
                </a:solidFill>
                <a:latin typeface="Calluna" panose="00000500000000000000" pitchFamily="50" charset="0"/>
              </a:rPr>
              <a:t>Épistémologie génétique.</a:t>
            </a:r>
          </a:p>
          <a:p>
            <a:pPr marL="457200" lvl="1" indent="0">
              <a:buNone/>
            </a:pPr>
            <a:r>
              <a:rPr lang="fr-FR" dirty="0">
                <a:solidFill>
                  <a:schemeClr val="tx1"/>
                </a:solidFill>
                <a:latin typeface="Calluna" panose="00000500000000000000" pitchFamily="50" charset="0"/>
              </a:rPr>
              <a:t> </a:t>
            </a:r>
            <a:r>
              <a:rPr lang="fr-FR" sz="2000" i="1" dirty="0" smtClean="0">
                <a:solidFill>
                  <a:schemeClr val="tx1"/>
                </a:solidFill>
                <a:latin typeface="Calluna" panose="00000500000000000000" pitchFamily="50" charset="0"/>
              </a:rPr>
              <a:t>= </a:t>
            </a:r>
            <a:r>
              <a:rPr lang="fr-FR" sz="2000" i="1" dirty="0">
                <a:solidFill>
                  <a:schemeClr val="tx1"/>
                </a:solidFill>
                <a:latin typeface="Calluna" panose="00000500000000000000" pitchFamily="50" charset="0"/>
              </a:rPr>
              <a:t>Production : d’où vient la connaissance produite à tel ou tel sujet ; comment a-t-elle été produite ?</a:t>
            </a:r>
            <a:endParaRPr lang="fr-FR" sz="2000" dirty="0">
              <a:solidFill>
                <a:schemeClr val="tx1"/>
              </a:solidFill>
              <a:latin typeface="Calluna" panose="00000500000000000000" pitchFamily="50" charset="0"/>
            </a:endParaRPr>
          </a:p>
          <a:p>
            <a:pPr marL="0" indent="0">
              <a:buNone/>
            </a:pPr>
            <a:endParaRPr lang="fr-FR" dirty="0"/>
          </a:p>
        </p:txBody>
      </p:sp>
    </p:spTree>
    <p:extLst>
      <p:ext uri="{BB962C8B-B14F-4D97-AF65-F5344CB8AC3E}">
        <p14:creationId xmlns:p14="http://schemas.microsoft.com/office/powerpoint/2010/main" val="3786578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endParaRPr lang="fr-FR" dirty="0" smtClean="0"/>
          </a:p>
          <a:p>
            <a:pPr marL="0" indent="0">
              <a:buNone/>
            </a:pPr>
            <a:endParaRPr lang="fr-FR" dirty="0"/>
          </a:p>
          <a:p>
            <a:pPr marL="0" indent="0">
              <a:buNone/>
            </a:pPr>
            <a:endParaRPr lang="fr-FR" dirty="0" smtClean="0"/>
          </a:p>
          <a:p>
            <a:pPr marL="0" indent="0">
              <a:buNone/>
            </a:pPr>
            <a:r>
              <a:rPr lang="fr-FR" sz="3200" b="1" dirty="0">
                <a:solidFill>
                  <a:srgbClr val="FF0000"/>
                </a:solidFill>
                <a:latin typeface="Calluna" panose="00000500000000000000" pitchFamily="50" charset="0"/>
              </a:rPr>
              <a:t>&gt;&gt; </a:t>
            </a:r>
            <a:r>
              <a:rPr lang="fr-FR" sz="3200" b="1" i="1" dirty="0">
                <a:solidFill>
                  <a:srgbClr val="FF0000"/>
                </a:solidFill>
                <a:latin typeface="Calluna" panose="00000500000000000000" pitchFamily="50" charset="0"/>
              </a:rPr>
              <a:t>Question</a:t>
            </a:r>
            <a:r>
              <a:rPr lang="fr-FR" sz="3200" b="1" dirty="0">
                <a:solidFill>
                  <a:srgbClr val="FF0000"/>
                </a:solidFill>
                <a:latin typeface="Calluna" panose="00000500000000000000" pitchFamily="50" charset="0"/>
              </a:rPr>
              <a:t>.– À quoi peut bien servir selon vous un cours d’épistémologie au sein d’un Master de Management du sport ?</a:t>
            </a:r>
            <a:endParaRPr lang="fr-FR" sz="3200" dirty="0">
              <a:solidFill>
                <a:srgbClr val="FF0000"/>
              </a:solidFill>
              <a:latin typeface="Calluna" panose="00000500000000000000" pitchFamily="50" charset="0"/>
            </a:endParaRPr>
          </a:p>
        </p:txBody>
      </p:sp>
    </p:spTree>
    <p:extLst>
      <p:ext uri="{BB962C8B-B14F-4D97-AF65-F5344CB8AC3E}">
        <p14:creationId xmlns:p14="http://schemas.microsoft.com/office/powerpoint/2010/main" val="60734370"/>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Badge</Template>
  <TotalTime>1229</TotalTime>
  <Words>658</Words>
  <Application>Microsoft Office PowerPoint</Application>
  <PresentationFormat>Grand écran</PresentationFormat>
  <Paragraphs>240</Paragraphs>
  <Slides>34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34</vt:i4>
      </vt:variant>
    </vt:vector>
  </HeadingPairs>
  <TitlesOfParts>
    <vt:vector size="40" baseType="lpstr">
      <vt:lpstr>Arial</vt:lpstr>
      <vt:lpstr>Bahnschrift</vt:lpstr>
      <vt:lpstr>Calluna</vt:lpstr>
      <vt:lpstr>Gill Sans MT</vt:lpstr>
      <vt:lpstr>Impact</vt:lpstr>
      <vt:lpstr>Badge</vt:lpstr>
      <vt:lpstr>* Principes et méthodes de la recherche scientifique</vt:lpstr>
      <vt:lpstr>Présentation PowerPoint</vt:lpstr>
      <vt:lpstr>0. ENJEU &amp; Organisation du cm</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01. faire science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02. construire un objet de recherche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épistémologie</dc:title>
  <dc:creator>Christophe</dc:creator>
  <cp:lastModifiedBy>Christophe</cp:lastModifiedBy>
  <cp:revision>86</cp:revision>
  <dcterms:created xsi:type="dcterms:W3CDTF">2020-09-29T09:31:11Z</dcterms:created>
  <dcterms:modified xsi:type="dcterms:W3CDTF">2022-11-18T09:35:34Z</dcterms:modified>
</cp:coreProperties>
</file>