
<file path=[Content_Types].xml><?xml version="1.0" encoding="utf-8"?>
<Types xmlns="http://schemas.openxmlformats.org/package/2006/content-types">
  <Default Extension="wmf" ContentType="image/x-wmf"/>
  <Default Extension="png" ContentType="image/png"/>
  <Default Extension="jpg" ContentType="image/jpeg"/>
  <Default Extension="jpeg" ContentType="image/jpeg"/>
  <Default Extension="xml" ContentType="application/xml"/>
  <Default Extension="rels" ContentType="application/vnd.openxmlformats-package.relationships+xml"/>
  <Default Extension="bin" ContentType="application/vnd.openxmlformats-officedocument.oleObject"/>
  <Override PartName="/ppt/notesSlides/notesSlide1.xml" ContentType="application/vnd.openxmlformats-officedocument.presentationml.notesSlide+xml"/>
  <Override PartName="/ppt/slides/slide43.xml" ContentType="application/vnd.openxmlformats-officedocument.presentationml.slide+xml"/>
  <Override PartName="/ppt/slides/slide37.xml" ContentType="application/vnd.openxmlformats-officedocument.presentationml.slide+xml"/>
  <Override PartName="/ppt/slides/slide36.xml" ContentType="application/vnd.openxmlformats-officedocument.presentationml.slide+xml"/>
  <Override PartName="/ppt/slides/slide35.xml" ContentType="application/vnd.openxmlformats-officedocument.presentationml.slide+xml"/>
  <Override PartName="/ppt/slides/slide32.xml" ContentType="application/vnd.openxmlformats-officedocument.presentationml.slide+xml"/>
  <Override PartName="/ppt/slides/slide31.xml" ContentType="application/vnd.openxmlformats-officedocument.presentationml.slide+xml"/>
  <Override PartName="/ppt/slides/slide30.xml" ContentType="application/vnd.openxmlformats-officedocument.presentationml.slide+xml"/>
  <Override PartName="/ppt/slides/slide29.xml" ContentType="application/vnd.openxmlformats-officedocument.presentationml.slide+xml"/>
  <Override PartName="/ppt/slides/slide25.xml" ContentType="application/vnd.openxmlformats-officedocument.presentationml.slide+xml"/>
  <Override PartName="/ppt/slides/slide24.xml" ContentType="application/vnd.openxmlformats-officedocument.presentationml.slide+xml"/>
  <Override PartName="/ppt/slides/slide23.xml" ContentType="application/vnd.openxmlformats-officedocument.presentationml.slide+xml"/>
  <Override PartName="/ppt/slides/slide22.xml" ContentType="application/vnd.openxmlformats-officedocument.presentationml.slide+xml"/>
  <Override PartName="/ppt/slides/slide19.xml" ContentType="application/vnd.openxmlformats-officedocument.presentationml.slide+xml"/>
  <Override PartName="/ppt/slides/slide18.xml" ContentType="application/vnd.openxmlformats-officedocument.presentationml.slide+xml"/>
  <Override PartName="/ppt/slides/slide17.xml" ContentType="application/vnd.openxmlformats-officedocument.presentationml.slide+xml"/>
  <Override PartName="/ppt/slides/slide42.xml" ContentType="application/vnd.openxmlformats-officedocument.presentationml.slide+xml"/>
  <Override PartName="/ppt/slides/slide13.xml" ContentType="application/vnd.openxmlformats-officedocument.presentationml.slide+xml"/>
  <Override PartName="/ppt/slides/slide20.xml" ContentType="application/vnd.openxmlformats-officedocument.presentationml.slide+xml"/>
  <Override PartName="/ppt/slides/slide11.xml" ContentType="application/vnd.openxmlformats-officedocument.presentationml.slide+xml"/>
  <Override PartName="/ppt/slides/slide10.xml" ContentType="application/vnd.openxmlformats-officedocument.presentationml.slide+xml"/>
  <Override PartName="/ppt/slides/slide33.xml" ContentType="application/vnd.openxmlformats-officedocument.presentationml.slide+xml"/>
  <Override PartName="/ppt/slides/slide8.xml" ContentType="application/vnd.openxmlformats-officedocument.presentationml.slide+xml"/>
  <Override PartName="/ppt/slides/slide1.xml" ContentType="application/vnd.openxmlformats-officedocument.presentationml.slide+xml"/>
  <Override PartName="/ppt/slides/slide26.xml" ContentType="application/vnd.openxmlformats-officedocument.presentationml.slide+xml"/>
  <Override PartName="/ppt/slideLayouts/slideLayout8.xml" ContentType="application/vnd.openxmlformats-officedocument.presentationml.slideLayout+xml"/>
  <Override PartName="/ppt/slides/slide34.xml" ContentType="application/vnd.openxmlformats-officedocument.presentationml.slide+xml"/>
  <Override PartName="/ppt/slideLayouts/slideLayout5.xml" ContentType="application/vnd.openxmlformats-officedocument.presentationml.slideLayout+xml"/>
  <Override PartName="/ppt/slideLayouts/slideLayout3.xml" ContentType="application/vnd.openxmlformats-officedocument.presentationml.slideLayout+xml"/>
  <Override PartName="/ppt/slides/slide9.xml" ContentType="application/vnd.openxmlformats-officedocument.presentationml.slide+xml"/>
  <Override PartName="/ppt/slideLayouts/slideLayout2.xml" ContentType="application/vnd.openxmlformats-officedocument.presentationml.slideLayout+xml"/>
  <Override PartName="/ppt/slides/slide5.xml" ContentType="application/vnd.openxmlformats-officedocument.presentationml.slide+xml"/>
  <Override PartName="/ppt/slideLayouts/slideLayout7.xml" ContentType="application/vnd.openxmlformats-officedocument.presentationml.slideLayout+xml"/>
  <Override PartName="/ppt/slides/slide14.xml" ContentType="application/vnd.openxmlformats-officedocument.presentationml.slide+xml"/>
  <Override PartName="/ppt/slides/slide40.xml" ContentType="application/vnd.openxmlformats-officedocument.presentationml.slide+xml"/>
  <Override PartName="/ppt/slideMasters/slideMaster1.xml" ContentType="application/vnd.openxmlformats-officedocument.presentationml.slideMaster+xml"/>
  <Override PartName="/ppt/theme/theme2.xml" ContentType="application/vnd.openxmlformats-officedocument.theme+xml"/>
  <Override PartName="/ppt/slides/slide3.xml" ContentType="application/vnd.openxmlformats-officedocument.presentationml.slide+xml"/>
  <Override PartName="/ppt/slides/slide12.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slides/slide6.xml" ContentType="application/vnd.openxmlformats-officedocument.presentationml.slide+xml"/>
  <Override PartName="/docProps/custom.xml" ContentType="application/vnd.openxmlformats-officedocument.custom-properties+xml"/>
  <Override PartName="/ppt/tableStyles.xml" ContentType="application/vnd.openxmlformats-officedocument.presentationml.tableStyles+xml"/>
  <Override PartName="/ppt/presentation.xml" ContentType="application/vnd.openxmlformats-officedocument.presentationml.presentation.main+xml"/>
  <Override PartName="/docProps/core.xml" ContentType="application/vnd.openxmlformats-package.core-properties+xml"/>
  <Override PartName="/docProps/app.xml" ContentType="application/vnd.openxmlformats-officedocument.extended-properties+xml"/>
  <Override PartName="/ppt/slides/slide4.xml" ContentType="application/vnd.openxmlformats-officedocument.presentationml.slide+xml"/>
  <Override PartName="/ppt/slides/slide27.xml" ContentType="application/vnd.openxmlformats-officedocument.presentationml.slide+xml"/>
  <Override PartName="/customXml/itemProps3.xml" ContentType="application/vnd.openxmlformats-officedocument.customXmlProperties+xml"/>
  <Override PartName="/ppt/slideLayouts/slideLayout4.xml" ContentType="application/vnd.openxmlformats-officedocument.presentationml.slideLayout+xml"/>
  <Override PartName="/customXml/itemProps2.xml" ContentType="application/vnd.openxmlformats-officedocument.customXmlProperties+xml"/>
  <Override PartName="/ppt/theme/theme1.xml" ContentType="application/vnd.openxmlformats-officedocument.theme+xml"/>
  <Override PartName="/ppt/slides/slide28.xml" ContentType="application/vnd.openxmlformats-officedocument.presentationml.slide+xml"/>
  <Override PartName="/ppt/slideLayouts/slideLayout1.xml" ContentType="application/vnd.openxmlformats-officedocument.presentationml.slideLayout+xml"/>
  <Override PartName="/ppt/slides/slide41.xml" ContentType="application/vnd.openxmlformats-officedocument.presentationml.slide+xml"/>
  <Override PartName="/ppt/slides/slide16.xml" ContentType="application/vnd.openxmlformats-officedocument.presentationml.slide+xml"/>
  <Override PartName="/ppt/slides/slide2.xml" ContentType="application/vnd.openxmlformats-officedocument.presentationml.slide+xml"/>
  <Override PartName="/ppt/slides/slide39.xml" ContentType="application/vnd.openxmlformats-officedocument.presentationml.slide+xml"/>
  <Override PartName="/ppt/viewProps.xml" ContentType="application/vnd.openxmlformats-officedocument.presentationml.viewProps+xml"/>
  <Override PartName="/ppt/slideLayouts/slideLayout6.xml" ContentType="application/vnd.openxmlformats-officedocument.presentationml.slideLayout+xml"/>
  <Override PartName="/ppt/presProps.xml" ContentType="application/vnd.openxmlformats-officedocument.presentationml.presProps+xml"/>
  <Override PartName="/ppt/slides/slide38.xml" ContentType="application/vnd.openxmlformats-officedocument.presentationml.slide+xml"/>
  <Override PartName="/ppt/slides/slide7.xml" ContentType="application/vnd.openxmlformats-officedocument.presentationml.slide+xml"/>
  <Override PartName="/ppt/slides/slide21.xml" ContentType="application/vnd.openxmlformats-officedocument.presentationml.slide+xml"/>
  <Override PartName="/customXml/itemProps1.xml" ContentType="application/vnd.openxmlformats-officedocument.customXmlProperties+xml"/>
</Types>
</file>

<file path=_rels/.rels><?xml version="1.0" encoding="UTF-8" standalone="yes"?><Relationships xmlns="http://schemas.openxmlformats.org/package/2006/relationships"><Relationship Id="rId3" Type="http://schemas.openxmlformats.org/package/2006/relationships/metadata/core-properties" Target="docProps/core.xml"/><Relationship Id="rId1" Type="http://schemas.openxmlformats.org/officeDocument/2006/relationships/officeDocument" Target="ppt/presentation.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saveSubsetFonts="1">
  <p:sldMasterIdLst>
    <p:sldMasterId id="2147483648" r:id="rId1"/>
  </p:sldMasterIdLst>
  <p:notesMasterIdLst>
    <p:notesMasterId r:id="rId47"/>
  </p:notesMasterIdLst>
  <p:sldIdLst>
    <p:sldId id="256" r:id="rId4"/>
    <p:sldId id="257" r:id="rId5"/>
    <p:sldId id="258" r:id="rId6"/>
    <p:sldId id="259" r:id="rId7"/>
    <p:sldId id="260" r:id="rId8"/>
    <p:sldId id="261" r:id="rId9"/>
    <p:sldId id="262" r:id="rId10"/>
    <p:sldId id="263" r:id="rId11"/>
    <p:sldId id="264" r:id="rId12"/>
    <p:sldId id="265" r:id="rId13"/>
    <p:sldId id="266" r:id="rId14"/>
    <p:sldId id="267" r:id="rId15"/>
    <p:sldId id="268" r:id="rId16"/>
    <p:sldId id="269" r:id="rId17"/>
    <p:sldId id="270" r:id="rId18"/>
    <p:sldId id="271" r:id="rId19"/>
    <p:sldId id="272" r:id="rId20"/>
    <p:sldId id="273" r:id="rId21"/>
    <p:sldId id="274" r:id="rId22"/>
    <p:sldId id="275" r:id="rId23"/>
    <p:sldId id="276" r:id="rId24"/>
    <p:sldId id="277" r:id="rId25"/>
    <p:sldId id="278" r:id="rId26"/>
    <p:sldId id="279" r:id="rId27"/>
    <p:sldId id="280" r:id="rId28"/>
    <p:sldId id="281" r:id="rId29"/>
    <p:sldId id="282" r:id="rId30"/>
    <p:sldId id="283" r:id="rId31"/>
    <p:sldId id="284" r:id="rId32"/>
    <p:sldId id="285" r:id="rId33"/>
    <p:sldId id="286" r:id="rId34"/>
    <p:sldId id="287" r:id="rId35"/>
    <p:sldId id="288" r:id="rId36"/>
    <p:sldId id="289" r:id="rId37"/>
    <p:sldId id="290" r:id="rId38"/>
    <p:sldId id="291" r:id="rId39"/>
    <p:sldId id="292" r:id="rId40"/>
    <p:sldId id="293" r:id="rId41"/>
    <p:sldId id="294" r:id="rId42"/>
    <p:sldId id="295" r:id="rId43"/>
    <p:sldId id="296" r:id="rId44"/>
    <p:sldId id="297" r:id="rId45"/>
    <p:sldId id="298" r:id="rId46"/>
  </p:sldIdLst>
  <p:sldSz cx="9144000" cy="6858000" type="screen4x3"/>
  <p:notesSz cx="9144000" cy="6858000"/>
  <p:defaultTextStyle>
    <a:defPPr>
      <a:defRPr lang="fr-FR"/>
    </a:defPPr>
    <a:lvl1pPr marL="0" algn="l" defTabSz="914400">
      <a:defRPr sz="1800">
        <a:solidFill>
          <a:schemeClr val="tx1"/>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showPr>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slideViewPr>
    <p:cSldViewPr snapToGrid="0">
      <p:cViewPr varScale="1">
        <p:scale>
          <a:sx n="86" d="100"/>
          <a:sy n="86" d="100"/>
        </p:scale>
        <p:origin x="1152" y="72"/>
      </p:cViewPr>
      <p:guideLst>
        <p:guide pos="2160" orient="horz"/>
        <p:guide pos="2880"/>
      </p:guideLst>
    </p:cSldViewPr>
  </p:slideViewPr>
  <p:gridSpacing cx="72008" cy="72008"/>
</p:viewPr>
</file>

<file path=ppt/_rels/presentation.xml.rels><?xml version="1.0" encoding="UTF-8" standalone="yes"?><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theme" Target="theme/theme1.xml"/><Relationship Id="rId3" Type="http://schemas.openxmlformats.org/officeDocument/2006/relationships/theme" Target="theme/theme2.xml"/><Relationship Id="rId4" Type="http://schemas.openxmlformats.org/officeDocument/2006/relationships/slide" Target="slides/slide1.xml"/><Relationship Id="rId5" Type="http://schemas.openxmlformats.org/officeDocument/2006/relationships/slide" Target="slides/slide2.xml"/><Relationship Id="rId6" Type="http://schemas.openxmlformats.org/officeDocument/2006/relationships/slide" Target="slides/slide3.xml"/><Relationship Id="rId7" Type="http://schemas.openxmlformats.org/officeDocument/2006/relationships/slide" Target="slides/slide4.xml"/><Relationship Id="rId8" Type="http://schemas.openxmlformats.org/officeDocument/2006/relationships/slide" Target="slides/slide5.xml"/><Relationship Id="rId9" Type="http://schemas.openxmlformats.org/officeDocument/2006/relationships/slide" Target="slides/slide6.xml"/><Relationship Id="rId10" Type="http://schemas.openxmlformats.org/officeDocument/2006/relationships/slide" Target="slides/slide7.xml"/><Relationship Id="rId11" Type="http://schemas.openxmlformats.org/officeDocument/2006/relationships/slide" Target="slides/slide8.xml"/><Relationship Id="rId12" Type="http://schemas.openxmlformats.org/officeDocument/2006/relationships/slide" Target="slides/slide9.xml"/><Relationship Id="rId13" Type="http://schemas.openxmlformats.org/officeDocument/2006/relationships/slide" Target="slides/slide10.xml"/><Relationship Id="rId14" Type="http://schemas.openxmlformats.org/officeDocument/2006/relationships/slide" Target="slides/slide11.xml"/><Relationship Id="rId15" Type="http://schemas.openxmlformats.org/officeDocument/2006/relationships/slide" Target="slides/slide12.xml"/><Relationship Id="rId16" Type="http://schemas.openxmlformats.org/officeDocument/2006/relationships/slide" Target="slides/slide13.xml"/><Relationship Id="rId17" Type="http://schemas.openxmlformats.org/officeDocument/2006/relationships/slide" Target="slides/slide14.xml"/><Relationship Id="rId18" Type="http://schemas.openxmlformats.org/officeDocument/2006/relationships/slide" Target="slides/slide15.xml"/><Relationship Id="rId19" Type="http://schemas.openxmlformats.org/officeDocument/2006/relationships/slide" Target="slides/slide16.xml"/><Relationship Id="rId20" Type="http://schemas.openxmlformats.org/officeDocument/2006/relationships/slide" Target="slides/slide17.xml"/><Relationship Id="rId21" Type="http://schemas.openxmlformats.org/officeDocument/2006/relationships/slide" Target="slides/slide18.xml"/><Relationship Id="rId22" Type="http://schemas.openxmlformats.org/officeDocument/2006/relationships/slide" Target="slides/slide19.xml"/><Relationship Id="rId23" Type="http://schemas.openxmlformats.org/officeDocument/2006/relationships/slide" Target="slides/slide20.xml"/><Relationship Id="rId24" Type="http://schemas.openxmlformats.org/officeDocument/2006/relationships/slide" Target="slides/slide21.xml"/><Relationship Id="rId25" Type="http://schemas.openxmlformats.org/officeDocument/2006/relationships/slide" Target="slides/slide22.xml"/><Relationship Id="rId26" Type="http://schemas.openxmlformats.org/officeDocument/2006/relationships/slide" Target="slides/slide23.xml"/><Relationship Id="rId27" Type="http://schemas.openxmlformats.org/officeDocument/2006/relationships/slide" Target="slides/slide24.xml"/><Relationship Id="rId28" Type="http://schemas.openxmlformats.org/officeDocument/2006/relationships/slide" Target="slides/slide25.xml"/><Relationship Id="rId29" Type="http://schemas.openxmlformats.org/officeDocument/2006/relationships/slide" Target="slides/slide26.xml"/><Relationship Id="rId30" Type="http://schemas.openxmlformats.org/officeDocument/2006/relationships/slide" Target="slides/slide27.xml"/><Relationship Id="rId31" Type="http://schemas.openxmlformats.org/officeDocument/2006/relationships/slide" Target="slides/slide28.xml"/><Relationship Id="rId32" Type="http://schemas.openxmlformats.org/officeDocument/2006/relationships/slide" Target="slides/slide29.xml"/><Relationship Id="rId33" Type="http://schemas.openxmlformats.org/officeDocument/2006/relationships/slide" Target="slides/slide30.xml"/><Relationship Id="rId34" Type="http://schemas.openxmlformats.org/officeDocument/2006/relationships/slide" Target="slides/slide31.xml"/><Relationship Id="rId35" Type="http://schemas.openxmlformats.org/officeDocument/2006/relationships/slide" Target="slides/slide32.xml"/><Relationship Id="rId36" Type="http://schemas.openxmlformats.org/officeDocument/2006/relationships/slide" Target="slides/slide33.xml"/><Relationship Id="rId37" Type="http://schemas.openxmlformats.org/officeDocument/2006/relationships/slide" Target="slides/slide34.xml"/><Relationship Id="rId38" Type="http://schemas.openxmlformats.org/officeDocument/2006/relationships/slide" Target="slides/slide35.xml"/><Relationship Id="rId39" Type="http://schemas.openxmlformats.org/officeDocument/2006/relationships/slide" Target="slides/slide36.xml"/><Relationship Id="rId40" Type="http://schemas.openxmlformats.org/officeDocument/2006/relationships/slide" Target="slides/slide37.xml"/><Relationship Id="rId41" Type="http://schemas.openxmlformats.org/officeDocument/2006/relationships/slide" Target="slides/slide38.xml"/><Relationship Id="rId42" Type="http://schemas.openxmlformats.org/officeDocument/2006/relationships/slide" Target="slides/slide39.xml"/><Relationship Id="rId43" Type="http://schemas.openxmlformats.org/officeDocument/2006/relationships/slide" Target="slides/slide40.xml"/><Relationship Id="rId44" Type="http://schemas.openxmlformats.org/officeDocument/2006/relationships/slide" Target="slides/slide41.xml"/><Relationship Id="rId45" Type="http://schemas.openxmlformats.org/officeDocument/2006/relationships/slide" Target="slides/slide42.xml"/><Relationship Id="rId46" Type="http://schemas.openxmlformats.org/officeDocument/2006/relationships/slide" Target="slides/slide43.xml"/><Relationship Id="rId47" Type="http://schemas.openxmlformats.org/officeDocument/2006/relationships/notesMaster" Target="notesMasters/notesMaster1.xml"/><Relationship Id="rId48" Type="http://schemas.openxmlformats.org/officeDocument/2006/relationships/presProps" Target="presProps.xml" /><Relationship Id="rId49" Type="http://schemas.openxmlformats.org/officeDocument/2006/relationships/tableStyles" Target="tableStyles.xml" /><Relationship Id="rId50" Type="http://schemas.openxmlformats.org/officeDocument/2006/relationships/viewProps" Target="viewProps.xml" /></Relationships>
</file>

<file path=ppt/notesMasters/_rels/notesMaster1.xml.rels><?xml version="1.0" encoding="UTF-8" standalone="yes"?><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name="">
    <p:bg>
      <p:bgRef idx="1001">
        <a:schemeClr val="bg1"/>
      </p:bgRef>
    </p:bg>
    <p:spTree>
      <p:nvGrpSpPr>
        <p:cNvPr id="1" name=""/>
        <p:cNvGrpSpPr/>
        <p:nvPr/>
      </p:nvGrpSpPr>
      <p:grpSpPr bwMode="auto">
        <a:xfrm>
          <a:off x="0" y="0"/>
          <a:ext cx="0" cy="0"/>
          <a:chOff x="0" y="0"/>
          <a:chExt cx="0" cy="0"/>
        </a:xfrm>
      </p:grpSpPr>
      <p:sp>
        <p:nvSpPr>
          <p:cNvPr id="2" name="Espace réservé de l'en-tête 1"/>
          <p:cNvSpPr>
            <a:spLocks noGrp="1"/>
          </p:cNvSpPr>
          <p:nvPr>
            <p:ph type="hdr" sz="quarter"/>
          </p:nvPr>
        </p:nvSpPr>
        <p:spPr bwMode="auto">
          <a:xfrm>
            <a:off x="0" y="1"/>
            <a:ext cx="2889938" cy="498055"/>
          </a:xfrm>
          <a:prstGeom prst="rect">
            <a:avLst/>
          </a:prstGeom>
        </p:spPr>
        <p:txBody>
          <a:bodyPr vert="horz" lIns="91440" tIns="45720" rIns="91440" bIns="45720" rtlCol="0"/>
          <a:lstStyle>
            <a:lvl1pPr algn="l">
              <a:defRPr sz="1200"/>
            </a:lvl1pPr>
          </a:lstStyle>
          <a:p>
            <a:pPr>
              <a:defRPr/>
            </a:pPr>
            <a:endParaRPr lang="fr-FR"/>
          </a:p>
        </p:txBody>
      </p:sp>
      <p:sp>
        <p:nvSpPr>
          <p:cNvPr id="3" name="Espace réservé de la date 2"/>
          <p:cNvSpPr>
            <a:spLocks noGrp="1"/>
          </p:cNvSpPr>
          <p:nvPr>
            <p:ph type="dt" idx="1"/>
          </p:nvPr>
        </p:nvSpPr>
        <p:spPr bwMode="auto">
          <a:xfrm>
            <a:off x="3777607" y="1"/>
            <a:ext cx="2889938" cy="498055"/>
          </a:xfrm>
          <a:prstGeom prst="rect">
            <a:avLst/>
          </a:prstGeom>
        </p:spPr>
        <p:txBody>
          <a:bodyPr vert="horz" lIns="91440" tIns="45720" rIns="91440" bIns="45720" rtlCol="0"/>
          <a:lstStyle>
            <a:lvl1pPr algn="r">
              <a:defRPr sz="1200"/>
            </a:lvl1pPr>
          </a:lstStyle>
          <a:p>
            <a:pPr>
              <a:defRPr/>
            </a:pPr>
            <a:fld id="{68407A44-ACB3-49FA-BFDD-E508664716F1}" type="datetimeFigureOut">
              <a:rPr lang="fr-FR"/>
              <a:t/>
            </a:fld>
            <a:endParaRPr lang="fr-FR"/>
          </a:p>
        </p:txBody>
      </p:sp>
      <p:sp>
        <p:nvSpPr>
          <p:cNvPr id="4" name="Espace réservé de l'image des diapositives 3"/>
          <p:cNvSpPr>
            <a:spLocks noChangeAspect="1" noGrp="1" noRot="1"/>
          </p:cNvSpPr>
          <p:nvPr>
            <p:ph type="sldImg" idx="2"/>
          </p:nvPr>
        </p:nvSpPr>
        <p:spPr bwMode="auto">
          <a:xfrm>
            <a:off x="1103313" y="1241425"/>
            <a:ext cx="4462462" cy="3348038"/>
          </a:xfrm>
          <a:prstGeom prst="rect">
            <a:avLst/>
          </a:prstGeom>
          <a:noFill/>
          <a:ln w="12700">
            <a:solidFill>
              <a:prstClr val="black"/>
            </a:solidFill>
          </a:ln>
        </p:spPr>
        <p:txBody>
          <a:bodyPr vert="horz" lIns="91440" tIns="45720" rIns="91440" bIns="45720" rtlCol="0" anchor="ctr"/>
          <a:lstStyle/>
          <a:p>
            <a:pPr>
              <a:defRPr/>
            </a:pPr>
            <a:endParaRPr lang="fr-FR"/>
          </a:p>
        </p:txBody>
      </p:sp>
      <p:sp>
        <p:nvSpPr>
          <p:cNvPr id="5" name="Espace réservé des commentaires 4"/>
          <p:cNvSpPr>
            <a:spLocks noGrp="1"/>
          </p:cNvSpPr>
          <p:nvPr>
            <p:ph type="body" sz="quarter" idx="3"/>
          </p:nvPr>
        </p:nvSpPr>
        <p:spPr bwMode="auto">
          <a:xfrm>
            <a:off x="666909" y="4777195"/>
            <a:ext cx="5335270" cy="3908614"/>
          </a:xfrm>
          <a:prstGeom prst="rect">
            <a:avLst/>
          </a:prstGeom>
        </p:spPr>
        <p:txBody>
          <a:bodyPr vert="horz" lIns="91440" tIns="45720" rIns="91440" bIns="45720" rtlCol="0"/>
          <a:lstStyle/>
          <a:p>
            <a:pPr lvl="0">
              <a:defRPr/>
            </a:pPr>
            <a:r>
              <a:rPr lang="fr-FR"/>
              <a:t>Modifiez les styles du texte du masque</a:t>
            </a:r>
            <a:endParaRPr/>
          </a:p>
          <a:p>
            <a:pPr lvl="1">
              <a:defRPr/>
            </a:pPr>
            <a:r>
              <a:rPr lang="fr-FR"/>
              <a:t>Deuxième niveau</a:t>
            </a:r>
            <a:endParaRPr/>
          </a:p>
          <a:p>
            <a:pPr lvl="2">
              <a:defRPr/>
            </a:pPr>
            <a:r>
              <a:rPr lang="fr-FR"/>
              <a:t>Troisième niveau</a:t>
            </a:r>
            <a:endParaRPr/>
          </a:p>
          <a:p>
            <a:pPr lvl="3">
              <a:defRPr/>
            </a:pPr>
            <a:r>
              <a:rPr lang="fr-FR"/>
              <a:t>Quatrième niveau</a:t>
            </a:r>
            <a:endParaRPr/>
          </a:p>
          <a:p>
            <a:pPr lvl="4">
              <a:defRPr/>
            </a:pPr>
            <a:r>
              <a:rPr lang="fr-FR"/>
              <a:t>Cinquième niveau</a:t>
            </a:r>
            <a:endParaRPr/>
          </a:p>
        </p:txBody>
      </p:sp>
      <p:sp>
        <p:nvSpPr>
          <p:cNvPr id="6" name="Espace réservé du pied de page 5"/>
          <p:cNvSpPr>
            <a:spLocks noGrp="1"/>
          </p:cNvSpPr>
          <p:nvPr>
            <p:ph type="ftr" sz="quarter" idx="4"/>
          </p:nvPr>
        </p:nvSpPr>
        <p:spPr bwMode="auto">
          <a:xfrm>
            <a:off x="0" y="9428584"/>
            <a:ext cx="2889938" cy="498054"/>
          </a:xfrm>
          <a:prstGeom prst="rect">
            <a:avLst/>
          </a:prstGeom>
        </p:spPr>
        <p:txBody>
          <a:bodyPr vert="horz" lIns="91440" tIns="45720" rIns="91440" bIns="45720" rtlCol="0" anchor="b"/>
          <a:lstStyle>
            <a:lvl1pPr algn="l">
              <a:defRPr sz="1200"/>
            </a:lvl1pPr>
          </a:lstStyle>
          <a:p>
            <a:pPr>
              <a:defRPr/>
            </a:pPr>
            <a:endParaRPr lang="fr-FR"/>
          </a:p>
        </p:txBody>
      </p:sp>
      <p:sp>
        <p:nvSpPr>
          <p:cNvPr id="7" name="Espace réservé du numéro de diapositive 6"/>
          <p:cNvSpPr>
            <a:spLocks noGrp="1"/>
          </p:cNvSpPr>
          <p:nvPr>
            <p:ph type="sldNum" sz="quarter" idx="5"/>
          </p:nvPr>
        </p:nvSpPr>
        <p:spPr bwMode="auto">
          <a:xfrm>
            <a:off x="3777607" y="9428584"/>
            <a:ext cx="2889938" cy="498054"/>
          </a:xfrm>
          <a:prstGeom prst="rect">
            <a:avLst/>
          </a:prstGeom>
        </p:spPr>
        <p:txBody>
          <a:bodyPr vert="horz" lIns="91440" tIns="45720" rIns="91440" bIns="45720" rtlCol="0" anchor="b"/>
          <a:lstStyle>
            <a:lvl1pPr algn="r">
              <a:defRPr sz="1200"/>
            </a:lvl1pPr>
          </a:lstStyle>
          <a:p>
            <a:pPr>
              <a:defRPr/>
            </a:pPr>
            <a:fld id="{1D5477D0-182A-42F5-9A8C-08B75B3622BB}" type="slidenum">
              <a:rPr lang="fr-FR"/>
              <a:t/>
            </a:fld>
            <a:endParaRPr lang="fr-FR"/>
          </a:p>
        </p:txBody>
      </p:sp>
    </p:spTree>
  </p:cSld>
  <p:clrMap bg1="lt1" tx1="dk1" bg2="lt2" tx2="dk2" accent1="accent1" accent2="accent2" accent3="accent3" accent4="accent4" accent5="accent5" accent6="accent6" hlink="hlink" folHlink="folHlink"/>
  <p:notesStyle>
    <a:lvl1pPr marL="0" algn="l" defTabSz="914400">
      <a:defRPr sz="1200">
        <a:solidFill>
          <a:schemeClr val="tx1"/>
        </a:solidFill>
        <a:latin typeface="+mn-lt"/>
        <a:ea typeface="+mn-ea"/>
        <a:cs typeface="+mn-cs"/>
      </a:defRPr>
    </a:lvl1pPr>
    <a:lvl2pPr marL="457200" algn="l" defTabSz="914400">
      <a:defRPr sz="1200">
        <a:solidFill>
          <a:schemeClr val="tx1"/>
        </a:solidFill>
        <a:latin typeface="+mn-lt"/>
        <a:ea typeface="+mn-ea"/>
        <a:cs typeface="+mn-cs"/>
      </a:defRPr>
    </a:lvl2pPr>
    <a:lvl3pPr marL="914400" algn="l" defTabSz="914400">
      <a:defRPr sz="1200">
        <a:solidFill>
          <a:schemeClr val="tx1"/>
        </a:solidFill>
        <a:latin typeface="+mn-lt"/>
        <a:ea typeface="+mn-ea"/>
        <a:cs typeface="+mn-cs"/>
      </a:defRPr>
    </a:lvl3pPr>
    <a:lvl4pPr marL="1371600" algn="l" defTabSz="914400">
      <a:defRPr sz="1200">
        <a:solidFill>
          <a:schemeClr val="tx1"/>
        </a:solidFill>
        <a:latin typeface="+mn-lt"/>
        <a:ea typeface="+mn-ea"/>
        <a:cs typeface="+mn-cs"/>
      </a:defRPr>
    </a:lvl4pPr>
    <a:lvl5pPr marL="1828800" algn="l" defTabSz="914400">
      <a:defRPr sz="1200">
        <a:solidFill>
          <a:schemeClr val="tx1"/>
        </a:solidFill>
        <a:latin typeface="+mn-lt"/>
        <a:ea typeface="+mn-ea"/>
        <a:cs typeface="+mn-cs"/>
      </a:defRPr>
    </a:lvl5pPr>
    <a:lvl6pPr marL="2286000" algn="l" defTabSz="914400">
      <a:defRPr sz="1200">
        <a:solidFill>
          <a:schemeClr val="tx1"/>
        </a:solidFill>
        <a:latin typeface="+mn-lt"/>
        <a:ea typeface="+mn-ea"/>
        <a:cs typeface="+mn-cs"/>
      </a:defRPr>
    </a:lvl6pPr>
    <a:lvl7pPr marL="2743200" algn="l" defTabSz="914400">
      <a:defRPr sz="1200">
        <a:solidFill>
          <a:schemeClr val="tx1"/>
        </a:solidFill>
        <a:latin typeface="+mn-lt"/>
        <a:ea typeface="+mn-ea"/>
        <a:cs typeface="+mn-cs"/>
      </a:defRPr>
    </a:lvl7pPr>
    <a:lvl8pPr marL="3200400" algn="l" defTabSz="914400">
      <a:defRPr sz="1200">
        <a:solidFill>
          <a:schemeClr val="tx1"/>
        </a:solidFill>
        <a:latin typeface="+mn-lt"/>
        <a:ea typeface="+mn-ea"/>
        <a:cs typeface="+mn-cs"/>
      </a:defRPr>
    </a:lvl8pPr>
    <a:lvl9pPr marL="3657600" algn="l" defTabSz="914400">
      <a:defRPr sz="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p:cSld name="">
    <p:spTree>
      <p:nvGrpSpPr>
        <p:cNvPr id="1" name=""/>
        <p:cNvGrpSpPr/>
        <p:nvPr/>
      </p:nvGrpSpPr>
      <p:grpSpPr bwMode="auto">
        <a:xfrm>
          <a:off x="0" y="0"/>
          <a:ext cx="0" cy="0"/>
          <a:chOff x="0" y="0"/>
          <a:chExt cx="0" cy="0"/>
        </a:xfrm>
      </p:grpSpPr>
      <p:sp>
        <p:nvSpPr>
          <p:cNvPr id="2" name="Espace réservé de l'image des diapositives 1"/>
          <p:cNvSpPr>
            <a:spLocks noChangeAspect="1" noGrp="1" noRot="1"/>
          </p:cNvSpPr>
          <p:nvPr>
            <p:ph type="sldImg"/>
          </p:nvPr>
        </p:nvSpPr>
        <p:spPr bwMode="auto"/>
      </p:sp>
      <p:sp>
        <p:nvSpPr>
          <p:cNvPr id="3" name="Espace réservé des notes 2"/>
          <p:cNvSpPr>
            <a:spLocks noGrp="1"/>
          </p:cNvSpPr>
          <p:nvPr>
            <p:ph type="body" idx="1"/>
          </p:nvPr>
        </p:nvSpPr>
        <p:spPr bwMode="auto"/>
        <p:txBody>
          <a:bodyPr/>
          <a:lstStyle/>
          <a:p>
            <a:pPr>
              <a:defRPr/>
            </a:pPr>
            <a:r>
              <a:rPr lang="fr-FR"/>
              <a:t>Career</a:t>
            </a:r>
            <a:r>
              <a:rPr lang="fr-FR"/>
              <a:t> Center accessible à tous : étudiants, diplômés.</a:t>
            </a:r>
            <a:endParaRPr/>
          </a:p>
          <a:p>
            <a:pPr>
              <a:defRPr/>
            </a:pPr>
            <a:r>
              <a:rPr lang="fr-FR"/>
              <a:t>C’est une plateforme en ligne sur laquelle vous pouvez trouver : offre de stage/emploi/alternance ; conseils et astuces ; événements et rencontres avec des entreprises partenaires ; ateliers méthodologiques pour votre CV/LM/</a:t>
            </a:r>
            <a:r>
              <a:rPr lang="fr-FR"/>
              <a:t>Personnal</a:t>
            </a:r>
            <a:r>
              <a:rPr lang="fr-FR"/>
              <a:t> </a:t>
            </a:r>
            <a:r>
              <a:rPr lang="fr-FR"/>
              <a:t>Branding</a:t>
            </a:r>
            <a:r>
              <a:rPr lang="fr-FR"/>
              <a:t>/Entretien…</a:t>
            </a:r>
            <a:endParaRPr/>
          </a:p>
        </p:txBody>
      </p:sp>
      <p:sp>
        <p:nvSpPr>
          <p:cNvPr id="4" name="Espace réservé du numéro de diapositive 3"/>
          <p:cNvSpPr>
            <a:spLocks noGrp="1"/>
          </p:cNvSpPr>
          <p:nvPr>
            <p:ph type="sldNum" sz="quarter" idx="10"/>
          </p:nvPr>
        </p:nvSpPr>
        <p:spPr bwMode="auto"/>
        <p:txBody>
          <a:bodyPr/>
          <a:lstStyle/>
          <a:p>
            <a:pPr>
              <a:defRPr/>
            </a:pPr>
            <a:fld id="{1D5477D0-182A-42F5-9A8C-08B75B3622BB}" type="slidenum">
              <a:rPr lang="fr-FR"/>
              <a:t/>
            </a:fld>
            <a:endParaRPr lang="fr-FR"/>
          </a:p>
        </p:txBody>
      </p:sp>
    </p:spTree>
  </p:cSld>
</p:notes>
</file>

<file path=ppt/slideLayouts/_rels/slideLayout1.xml.rels><?xml version="1.0" encoding="UTF-8" standalone="yes"?><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 Id="rId3" Type="http://schemas.openxmlformats.org/officeDocument/2006/relationships/image" Target="../media/image1.jpg"/></Relationships>
</file>

<file path=ppt/slideLayouts/_rels/slideLayout2.xml.rels><?xml version="1.0" encoding="UTF-8" standalone="yes"?><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 Id="rId3" Type="http://schemas.openxmlformats.org/officeDocument/2006/relationships/image" Target="../media/image1.jpg"/></Relationships>
</file>

<file path=ppt/slideLayouts/_rels/slideLayout3.xml.rels><?xml version="1.0" encoding="UTF-8" standalone="yes"?><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jpg"/><Relationship Id="rId3" Type="http://schemas.openxmlformats.org/officeDocument/2006/relationships/image" Target="../media/image2.png"/></Relationships>
</file>

<file path=ppt/slideLayouts/_rels/slideLayout4.xml.rels><?xml version="1.0" encoding="UTF-8" standalone="yes"?><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jpg"/><Relationship Id="rId3" Type="http://schemas.openxmlformats.org/officeDocument/2006/relationships/image" Target="../media/image2.png"/></Relationships>
</file>

<file path=ppt/slideLayouts/_rels/slideLayout5.xml.rels><?xml version="1.0" encoding="UTF-8" standalone="yes"?><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jpg"/><Relationship Id="rId3" Type="http://schemas.openxmlformats.org/officeDocument/2006/relationships/image" Target="../media/image2.png"/></Relationships>
</file>

<file path=ppt/slideLayouts/_rels/slideLayout6.xml.rels><?xml version="1.0" encoding="UTF-8" standalone="yes"?><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jpg"/><Relationship Id="rId3" Type="http://schemas.openxmlformats.org/officeDocument/2006/relationships/image" Target="../media/image2.png"/></Relationships>
</file>

<file path=ppt/slideLayouts/_rels/slideLayout7.xml.rels><?xml version="1.0" encoding="UTF-8" standalone="yes"?><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matchingName="" preserve="1" showMasterPhAnim="0" type="title" userDrawn="1">
  <p:cSld name="Titre-prune">
    <p:spTree>
      <p:nvGrpSpPr>
        <p:cNvPr id="1" name=""/>
        <p:cNvGrpSpPr/>
        <p:nvPr/>
      </p:nvGrpSpPr>
      <p:grpSpPr bwMode="auto">
        <a:xfrm>
          <a:off x="0" y="0"/>
          <a:ext cx="0" cy="0"/>
          <a:chOff x="0" y="0"/>
          <a:chExt cx="0" cy="0"/>
        </a:xfrm>
      </p:grpSpPr>
      <p:sp>
        <p:nvSpPr>
          <p:cNvPr id="7" name="Rectangle 6"/>
          <p:cNvSpPr/>
          <p:nvPr userDrawn="1"/>
        </p:nvSpPr>
        <p:spPr bwMode="auto">
          <a:xfrm>
            <a:off x="0" y="0"/>
            <a:ext cx="9144000" cy="6858000"/>
          </a:xfrm>
          <a:prstGeom prst="rect">
            <a:avLst/>
          </a:prstGeom>
          <a:solidFill>
            <a:srgbClr val="63003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defRPr/>
            </a:pPr>
            <a:endParaRPr lang="fr-FR" sz="1350">
              <a:solidFill>
                <a:srgbClr val="FFFFFF"/>
              </a:solidFill>
            </a:endParaRPr>
          </a:p>
        </p:txBody>
      </p:sp>
      <p:sp>
        <p:nvSpPr>
          <p:cNvPr id="2" name="Title 1"/>
          <p:cNvSpPr>
            <a:spLocks noGrp="1"/>
          </p:cNvSpPr>
          <p:nvPr>
            <p:ph type="ctrTitle"/>
          </p:nvPr>
        </p:nvSpPr>
        <p:spPr bwMode="auto">
          <a:xfrm>
            <a:off x="272128" y="2165229"/>
            <a:ext cx="8305341" cy="3252160"/>
          </a:xfrm>
        </p:spPr>
        <p:txBody>
          <a:bodyPr anchor="b">
            <a:normAutofit/>
          </a:bodyPr>
          <a:lstStyle>
            <a:lvl1pPr algn="l">
              <a:defRPr sz="5000">
                <a:solidFill>
                  <a:schemeClr val="bg1"/>
                </a:solidFill>
              </a:defRPr>
            </a:lvl1pPr>
          </a:lstStyle>
          <a:p>
            <a:pPr>
              <a:defRPr/>
            </a:pPr>
            <a:r>
              <a:rPr lang="fr-FR"/>
              <a:t>Modifiez le style du titre</a:t>
            </a:r>
            <a:endParaRPr lang="en-US"/>
          </a:p>
        </p:txBody>
      </p:sp>
      <p:sp>
        <p:nvSpPr>
          <p:cNvPr id="3" name="Subtitle 2"/>
          <p:cNvSpPr>
            <a:spLocks noGrp="1"/>
          </p:cNvSpPr>
          <p:nvPr>
            <p:ph type="subTitle" idx="1"/>
          </p:nvPr>
        </p:nvSpPr>
        <p:spPr bwMode="auto">
          <a:xfrm>
            <a:off x="272128" y="5529528"/>
            <a:ext cx="4787999" cy="746185"/>
          </a:xfrm>
        </p:spPr>
        <p:txBody>
          <a:bodyPr anchor="b">
            <a:normAutofit/>
          </a:bodyPr>
          <a:lstStyle>
            <a:lvl1pPr marL="0" indent="0" algn="l">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a:defRPr/>
            </a:pPr>
            <a:r>
              <a:rPr lang="fr-FR"/>
              <a:t>Modifiez le style des sous-titres du masque</a:t>
            </a:r>
            <a:endParaRPr lang="en-US"/>
          </a:p>
        </p:txBody>
      </p:sp>
      <p:pic>
        <p:nvPicPr>
          <p:cNvPr id="5" name="Picture 4" descr="A picture containing drawing&#10;&#10;Description automatically generated"/>
          <p:cNvPicPr>
            <a:picLocks noChangeAspect="1"/>
          </p:cNvPicPr>
          <p:nvPr userDrawn="1"/>
        </p:nvPicPr>
        <p:blipFill>
          <a:blip r:embed="rId2"/>
          <a:stretch/>
        </p:blipFill>
        <p:spPr bwMode="auto">
          <a:xfrm>
            <a:off x="0" y="-94667"/>
            <a:ext cx="5060126" cy="2274214"/>
          </a:xfrm>
          <a:prstGeom prst="rect">
            <a:avLst/>
          </a:prstGeom>
        </p:spPr>
      </p:pic>
      <p:pic>
        <p:nvPicPr>
          <p:cNvPr id="6" name="Image 4"/>
          <p:cNvPicPr>
            <a:picLocks noChangeAspect="1"/>
          </p:cNvPicPr>
          <p:nvPr userDrawn="1"/>
        </p:nvPicPr>
        <p:blipFill>
          <a:blip r:embed="rId3"/>
          <a:stretch/>
        </p:blipFill>
        <p:spPr bwMode="auto">
          <a:xfrm rot="16199999">
            <a:off x="4459654" y="2173654"/>
            <a:ext cx="224692" cy="9144000"/>
          </a:xfrm>
          <a:prstGeom prst="rect">
            <a:avLst/>
          </a:prstGeom>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matchingName="" preserve="1" showMasterPhAnim="0" type="title" userDrawn="1">
  <p:cSld name="Titre-blanc">
    <p:spTree>
      <p:nvGrpSpPr>
        <p:cNvPr id="1" name=""/>
        <p:cNvGrpSpPr/>
        <p:nvPr/>
      </p:nvGrpSpPr>
      <p:grpSpPr bwMode="auto">
        <a:xfrm>
          <a:off x="0" y="0"/>
          <a:ext cx="0" cy="0"/>
          <a:chOff x="0" y="0"/>
          <a:chExt cx="0" cy="0"/>
        </a:xfrm>
      </p:grpSpPr>
      <p:sp>
        <p:nvSpPr>
          <p:cNvPr id="2" name="Title 1"/>
          <p:cNvSpPr>
            <a:spLocks noGrp="1"/>
          </p:cNvSpPr>
          <p:nvPr>
            <p:ph type="ctrTitle"/>
          </p:nvPr>
        </p:nvSpPr>
        <p:spPr bwMode="auto">
          <a:xfrm>
            <a:off x="272128" y="2165229"/>
            <a:ext cx="8305341" cy="3252160"/>
          </a:xfrm>
        </p:spPr>
        <p:txBody>
          <a:bodyPr anchor="b">
            <a:normAutofit/>
          </a:bodyPr>
          <a:lstStyle>
            <a:lvl1pPr algn="l">
              <a:defRPr sz="5000">
                <a:solidFill>
                  <a:schemeClr val="tx1"/>
                </a:solidFill>
              </a:defRPr>
            </a:lvl1pPr>
          </a:lstStyle>
          <a:p>
            <a:pPr>
              <a:defRPr/>
            </a:pPr>
            <a:r>
              <a:rPr lang="fr-FR"/>
              <a:t>Modifiez le style du titre</a:t>
            </a:r>
            <a:endParaRPr lang="en-US"/>
          </a:p>
        </p:txBody>
      </p:sp>
      <p:sp>
        <p:nvSpPr>
          <p:cNvPr id="3" name="Subtitle 2"/>
          <p:cNvSpPr>
            <a:spLocks noGrp="1"/>
          </p:cNvSpPr>
          <p:nvPr>
            <p:ph type="subTitle" idx="1"/>
          </p:nvPr>
        </p:nvSpPr>
        <p:spPr bwMode="auto">
          <a:xfrm>
            <a:off x="272128" y="5529528"/>
            <a:ext cx="4787999" cy="746185"/>
          </a:xfrm>
        </p:spPr>
        <p:txBody>
          <a:bodyPr anchor="b">
            <a:normAutofit/>
          </a:bodyPr>
          <a:lstStyle>
            <a:lvl1pPr marL="0" indent="0" algn="l">
              <a:buNone/>
              <a:defRPr sz="20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a:defRPr/>
            </a:pPr>
            <a:r>
              <a:rPr lang="fr-FR"/>
              <a:t>Modifiez le style des sous-titres du masque</a:t>
            </a:r>
            <a:endParaRPr lang="en-US"/>
          </a:p>
        </p:txBody>
      </p:sp>
      <p:pic>
        <p:nvPicPr>
          <p:cNvPr id="8" name="Picture 7" descr="A picture containing food, drawing&#10;&#10;Description automatically generated"/>
          <p:cNvPicPr>
            <a:picLocks noChangeAspect="1"/>
          </p:cNvPicPr>
          <p:nvPr userDrawn="1"/>
        </p:nvPicPr>
        <p:blipFill>
          <a:blip r:embed="rId2"/>
          <a:stretch/>
        </p:blipFill>
        <p:spPr bwMode="auto">
          <a:xfrm>
            <a:off x="-1" y="-108986"/>
            <a:ext cx="5060133" cy="2274215"/>
          </a:xfrm>
          <a:prstGeom prst="rect">
            <a:avLst/>
          </a:prstGeom>
        </p:spPr>
      </p:pic>
      <p:pic>
        <p:nvPicPr>
          <p:cNvPr id="9" name="Image 6"/>
          <p:cNvPicPr>
            <a:picLocks noChangeAspect="1"/>
          </p:cNvPicPr>
          <p:nvPr userDrawn="1"/>
        </p:nvPicPr>
        <p:blipFill>
          <a:blip r:embed="rId3"/>
          <a:stretch/>
        </p:blipFill>
        <p:spPr bwMode="auto">
          <a:xfrm rot="16199999">
            <a:off x="4459654" y="2173654"/>
            <a:ext cx="224692" cy="9144000"/>
          </a:xfrm>
          <a:prstGeom prst="rect">
            <a:avLst/>
          </a:prstGeom>
        </p:spPr>
      </p:pic>
      <p:sp>
        <p:nvSpPr>
          <p:cNvPr id="4" name="Rectangle 3"/>
          <p:cNvSpPr/>
          <p:nvPr userDrawn="1"/>
        </p:nvSpPr>
        <p:spPr bwMode="auto">
          <a:xfrm>
            <a:off x="7663070" y="6092687"/>
            <a:ext cx="1411356" cy="5406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matchingName="" preserve="1" showMasterPhAnim="0" userDrawn="1">
  <p:cSld name="Chapitre_texte">
    <p:spTree>
      <p:nvGrpSpPr>
        <p:cNvPr id="1" name=""/>
        <p:cNvGrpSpPr/>
        <p:nvPr/>
      </p:nvGrpSpPr>
      <p:grpSpPr bwMode="auto">
        <a:xfrm>
          <a:off x="0" y="0"/>
          <a:ext cx="0" cy="0"/>
          <a:chOff x="0" y="0"/>
          <a:chExt cx="0" cy="0"/>
        </a:xfrm>
      </p:grpSpPr>
      <p:sp>
        <p:nvSpPr>
          <p:cNvPr id="2" name="Title 1"/>
          <p:cNvSpPr>
            <a:spLocks noGrp="1"/>
          </p:cNvSpPr>
          <p:nvPr>
            <p:ph type="ctrTitle"/>
          </p:nvPr>
        </p:nvSpPr>
        <p:spPr bwMode="auto">
          <a:xfrm>
            <a:off x="272128" y="1360159"/>
            <a:ext cx="8305341" cy="3252160"/>
          </a:xfrm>
        </p:spPr>
        <p:txBody>
          <a:bodyPr anchor="b">
            <a:normAutofit/>
          </a:bodyPr>
          <a:lstStyle>
            <a:lvl1pPr algn="l">
              <a:defRPr sz="4000" b="1">
                <a:solidFill>
                  <a:schemeClr val="tx1"/>
                </a:solidFill>
              </a:defRPr>
            </a:lvl1pPr>
          </a:lstStyle>
          <a:p>
            <a:pPr>
              <a:defRPr/>
            </a:pPr>
            <a:r>
              <a:rPr lang="fr-FR"/>
              <a:t>Modifiez le style du titre</a:t>
            </a:r>
            <a:endParaRPr lang="en-US"/>
          </a:p>
        </p:txBody>
      </p:sp>
      <p:pic>
        <p:nvPicPr>
          <p:cNvPr id="9" name="Image 6"/>
          <p:cNvPicPr>
            <a:picLocks noChangeAspect="1"/>
          </p:cNvPicPr>
          <p:nvPr userDrawn="1"/>
        </p:nvPicPr>
        <p:blipFill>
          <a:blip r:embed="rId2"/>
          <a:stretch/>
        </p:blipFill>
        <p:spPr bwMode="auto">
          <a:xfrm rot="16199999">
            <a:off x="4459654" y="2173654"/>
            <a:ext cx="224692" cy="9144000"/>
          </a:xfrm>
          <a:prstGeom prst="rect">
            <a:avLst/>
          </a:prstGeom>
        </p:spPr>
      </p:pic>
      <p:pic>
        <p:nvPicPr>
          <p:cNvPr id="6" name="Image 7"/>
          <p:cNvPicPr>
            <a:picLocks noChangeAspect="1"/>
          </p:cNvPicPr>
          <p:nvPr userDrawn="1"/>
        </p:nvPicPr>
        <p:blipFill>
          <a:blip r:embed="rId3"/>
          <a:stretch/>
        </p:blipFill>
        <p:spPr bwMode="auto">
          <a:xfrm>
            <a:off x="7732832" y="6141906"/>
            <a:ext cx="1279285" cy="453079"/>
          </a:xfrm>
          <a:prstGeom prst="rect">
            <a:avLst/>
          </a:prstGeom>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matchingName="" preserve="1" showMasterPhAnim="0" userDrawn="1">
  <p:cSld name="Chapitre_image">
    <p:spTree>
      <p:nvGrpSpPr>
        <p:cNvPr id="1" name=""/>
        <p:cNvGrpSpPr/>
        <p:nvPr/>
      </p:nvGrpSpPr>
      <p:grpSpPr bwMode="auto">
        <a:xfrm>
          <a:off x="0" y="0"/>
          <a:ext cx="0" cy="0"/>
          <a:chOff x="0" y="0"/>
          <a:chExt cx="0" cy="0"/>
        </a:xfrm>
      </p:grpSpPr>
      <p:sp>
        <p:nvSpPr>
          <p:cNvPr id="2" name="Title 1"/>
          <p:cNvSpPr>
            <a:spLocks noGrp="1"/>
          </p:cNvSpPr>
          <p:nvPr>
            <p:ph type="ctrTitle"/>
          </p:nvPr>
        </p:nvSpPr>
        <p:spPr bwMode="auto">
          <a:xfrm>
            <a:off x="5267738" y="1360159"/>
            <a:ext cx="3309731" cy="3252160"/>
          </a:xfrm>
        </p:spPr>
        <p:txBody>
          <a:bodyPr anchor="b">
            <a:normAutofit/>
          </a:bodyPr>
          <a:lstStyle>
            <a:lvl1pPr algn="l">
              <a:defRPr sz="4000" b="1">
                <a:solidFill>
                  <a:schemeClr val="tx1"/>
                </a:solidFill>
              </a:defRPr>
            </a:lvl1pPr>
          </a:lstStyle>
          <a:p>
            <a:pPr>
              <a:defRPr/>
            </a:pPr>
            <a:r>
              <a:rPr lang="fr-FR"/>
              <a:t>Modifiez le style du titre</a:t>
            </a:r>
            <a:endParaRPr lang="en-US"/>
          </a:p>
        </p:txBody>
      </p:sp>
      <p:pic>
        <p:nvPicPr>
          <p:cNvPr id="9" name="Image 6"/>
          <p:cNvPicPr>
            <a:picLocks noChangeAspect="1"/>
          </p:cNvPicPr>
          <p:nvPr userDrawn="1"/>
        </p:nvPicPr>
        <p:blipFill>
          <a:blip r:embed="rId2"/>
          <a:stretch/>
        </p:blipFill>
        <p:spPr bwMode="auto">
          <a:xfrm rot="16199999">
            <a:off x="4459654" y="2173654"/>
            <a:ext cx="224692" cy="9144000"/>
          </a:xfrm>
          <a:prstGeom prst="rect">
            <a:avLst/>
          </a:prstGeom>
        </p:spPr>
      </p:pic>
      <p:pic>
        <p:nvPicPr>
          <p:cNvPr id="4" name="Image 7"/>
          <p:cNvPicPr>
            <a:picLocks noChangeAspect="1"/>
          </p:cNvPicPr>
          <p:nvPr userDrawn="1"/>
        </p:nvPicPr>
        <p:blipFill>
          <a:blip r:embed="rId3"/>
          <a:stretch/>
        </p:blipFill>
        <p:spPr bwMode="auto">
          <a:xfrm>
            <a:off x="7732832" y="6141906"/>
            <a:ext cx="1279285" cy="453079"/>
          </a:xfrm>
          <a:prstGeom prst="rect">
            <a:avLst/>
          </a:prstGeom>
        </p:spPr>
      </p:pic>
      <p:sp>
        <p:nvSpPr>
          <p:cNvPr id="6" name="Picture Placeholder 5"/>
          <p:cNvSpPr>
            <a:spLocks noGrp="1"/>
          </p:cNvSpPr>
          <p:nvPr>
            <p:ph type="pic" sz="quarter" idx="10"/>
          </p:nvPr>
        </p:nvSpPr>
        <p:spPr bwMode="auto">
          <a:xfrm>
            <a:off x="0" y="0"/>
            <a:ext cx="5059363" cy="6632575"/>
          </a:xfrm>
        </p:spPr>
        <p:txBody>
          <a:bodyPr/>
          <a:lstStyle/>
          <a:p>
            <a:pPr>
              <a:defRPr/>
            </a:pP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matchingName="" preserve="1" showMasterPhAnim="0" userDrawn="1">
  <p:cSld name="Image-pleine">
    <p:spTree>
      <p:nvGrpSpPr>
        <p:cNvPr id="1" name=""/>
        <p:cNvGrpSpPr/>
        <p:nvPr/>
      </p:nvGrpSpPr>
      <p:grpSpPr bwMode="auto">
        <a:xfrm>
          <a:off x="0" y="0"/>
          <a:ext cx="0" cy="0"/>
          <a:chOff x="0" y="0"/>
          <a:chExt cx="0" cy="0"/>
        </a:xfrm>
      </p:grpSpPr>
      <p:pic>
        <p:nvPicPr>
          <p:cNvPr id="9" name="Image 6"/>
          <p:cNvPicPr>
            <a:picLocks noChangeAspect="1"/>
          </p:cNvPicPr>
          <p:nvPr userDrawn="1"/>
        </p:nvPicPr>
        <p:blipFill>
          <a:blip r:embed="rId2"/>
          <a:stretch/>
        </p:blipFill>
        <p:spPr bwMode="auto">
          <a:xfrm rot="16199999">
            <a:off x="4459654" y="2173654"/>
            <a:ext cx="224692" cy="9144000"/>
          </a:xfrm>
          <a:prstGeom prst="rect">
            <a:avLst/>
          </a:prstGeom>
        </p:spPr>
      </p:pic>
      <p:pic>
        <p:nvPicPr>
          <p:cNvPr id="4" name="Image 7"/>
          <p:cNvPicPr>
            <a:picLocks noChangeAspect="1"/>
          </p:cNvPicPr>
          <p:nvPr userDrawn="1"/>
        </p:nvPicPr>
        <p:blipFill>
          <a:blip r:embed="rId3"/>
          <a:stretch/>
        </p:blipFill>
        <p:spPr bwMode="auto">
          <a:xfrm>
            <a:off x="7732832" y="6141906"/>
            <a:ext cx="1279285" cy="453079"/>
          </a:xfrm>
          <a:prstGeom prst="rect">
            <a:avLst/>
          </a:prstGeom>
        </p:spPr>
      </p:pic>
      <p:sp>
        <p:nvSpPr>
          <p:cNvPr id="6" name="Picture Placeholder 5"/>
          <p:cNvSpPr>
            <a:spLocks noGrp="1"/>
          </p:cNvSpPr>
          <p:nvPr>
            <p:ph type="pic" sz="quarter" idx="10"/>
          </p:nvPr>
        </p:nvSpPr>
        <p:spPr bwMode="auto">
          <a:xfrm>
            <a:off x="0" y="0"/>
            <a:ext cx="9144000" cy="6023113"/>
          </a:xfrm>
        </p:spPr>
        <p:txBody>
          <a:bodyPr/>
          <a:lstStyle/>
          <a:p>
            <a:pPr>
              <a:defRPr/>
            </a:pPr>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matchingName="" preserve="1" showMasterPhAnim="0" userDrawn="1">
  <p:cSld name="Image+texte">
    <p:spTree>
      <p:nvGrpSpPr>
        <p:cNvPr id="1" name=""/>
        <p:cNvGrpSpPr/>
        <p:nvPr/>
      </p:nvGrpSpPr>
      <p:grpSpPr bwMode="auto">
        <a:xfrm>
          <a:off x="0" y="0"/>
          <a:ext cx="0" cy="0"/>
          <a:chOff x="0" y="0"/>
          <a:chExt cx="0" cy="0"/>
        </a:xfrm>
      </p:grpSpPr>
      <p:sp>
        <p:nvSpPr>
          <p:cNvPr id="2" name="Title 1"/>
          <p:cNvSpPr>
            <a:spLocks noGrp="1"/>
          </p:cNvSpPr>
          <p:nvPr>
            <p:ph type="title"/>
          </p:nvPr>
        </p:nvSpPr>
        <p:spPr bwMode="auto">
          <a:xfrm>
            <a:off x="5382883" y="365126"/>
            <a:ext cx="3614467" cy="1325563"/>
          </a:xfrm>
        </p:spPr>
        <p:txBody>
          <a:bodyPr anchor="b">
            <a:normAutofit/>
          </a:bodyPr>
          <a:lstStyle>
            <a:lvl1pPr>
              <a:defRPr sz="2800">
                <a:solidFill>
                  <a:schemeClr val="tx2"/>
                </a:solidFill>
              </a:defRPr>
            </a:lvl1pPr>
          </a:lstStyle>
          <a:p>
            <a:pPr>
              <a:defRPr/>
            </a:pPr>
            <a:r>
              <a:rPr lang="fr-FR"/>
              <a:t>Modifiez le style du titre</a:t>
            </a:r>
            <a:endParaRPr lang="en-US"/>
          </a:p>
        </p:txBody>
      </p:sp>
      <p:sp>
        <p:nvSpPr>
          <p:cNvPr id="3" name="Content Placeholder 2"/>
          <p:cNvSpPr>
            <a:spLocks noGrp="1"/>
          </p:cNvSpPr>
          <p:nvPr>
            <p:ph idx="1"/>
          </p:nvPr>
        </p:nvSpPr>
        <p:spPr bwMode="auto">
          <a:xfrm>
            <a:off x="5382883" y="1825625"/>
            <a:ext cx="3614468" cy="4098097"/>
          </a:xfrm>
        </p:spPr>
        <p:txBody>
          <a:bodyPr>
            <a:normAutofit/>
          </a:bodyPr>
          <a:lstStyle>
            <a:lvl1pPr>
              <a:defRPr sz="2400"/>
            </a:lvl1pPr>
            <a:lvl2pPr>
              <a:defRPr sz="2000">
                <a:solidFill>
                  <a:schemeClr val="tx2"/>
                </a:solidFill>
              </a:defRPr>
            </a:lvl2pPr>
            <a:lvl3pPr>
              <a:defRPr sz="1800">
                <a:solidFill>
                  <a:schemeClr val="tx2"/>
                </a:solidFill>
              </a:defRPr>
            </a:lvl3pPr>
            <a:lvl4pPr>
              <a:defRPr sz="1600">
                <a:solidFill>
                  <a:schemeClr val="tx2"/>
                </a:solidFill>
              </a:defRPr>
            </a:lvl4pPr>
            <a:lvl5pPr>
              <a:defRPr sz="1600">
                <a:solidFill>
                  <a:schemeClr val="tx2"/>
                </a:solidFill>
              </a:defRPr>
            </a:lvl5pPr>
          </a:lstStyle>
          <a:p>
            <a:pPr lvl="0">
              <a:defRPr/>
            </a:pPr>
            <a:r>
              <a:rPr lang="fr-FR"/>
              <a:t>Modifiez les styles du texte du masque</a:t>
            </a:r>
            <a:endParaRPr/>
          </a:p>
          <a:p>
            <a:pPr lvl="1">
              <a:defRPr/>
            </a:pPr>
            <a:r>
              <a:rPr lang="fr-FR"/>
              <a:t>Deuxième niveau</a:t>
            </a:r>
            <a:endParaRPr/>
          </a:p>
          <a:p>
            <a:pPr lvl="2">
              <a:defRPr/>
            </a:pPr>
            <a:r>
              <a:rPr lang="fr-FR"/>
              <a:t>Troisième niveau</a:t>
            </a:r>
            <a:endParaRPr/>
          </a:p>
          <a:p>
            <a:pPr lvl="3">
              <a:defRPr/>
            </a:pPr>
            <a:r>
              <a:rPr lang="fr-FR"/>
              <a:t>Quatrième niveau</a:t>
            </a:r>
            <a:endParaRPr/>
          </a:p>
          <a:p>
            <a:pPr lvl="4">
              <a:defRPr/>
            </a:pPr>
            <a:r>
              <a:rPr lang="fr-FR"/>
              <a:t>Cinquième niveau</a:t>
            </a:r>
            <a:endParaRPr lang="en-US"/>
          </a:p>
        </p:txBody>
      </p:sp>
      <p:sp>
        <p:nvSpPr>
          <p:cNvPr id="8" name="Picture Placeholder 5"/>
          <p:cNvSpPr>
            <a:spLocks noGrp="1"/>
          </p:cNvSpPr>
          <p:nvPr>
            <p:ph type="pic" sz="quarter" idx="10"/>
          </p:nvPr>
        </p:nvSpPr>
        <p:spPr bwMode="auto">
          <a:xfrm>
            <a:off x="0" y="0"/>
            <a:ext cx="5059363" cy="6632575"/>
          </a:xfrm>
        </p:spPr>
        <p:txBody>
          <a:bodyPr/>
          <a:lstStyle/>
          <a:p>
            <a:pPr>
              <a:defRPr/>
            </a:pPr>
            <a:endParaRPr lang="en-US"/>
          </a:p>
        </p:txBody>
      </p:sp>
      <p:pic>
        <p:nvPicPr>
          <p:cNvPr id="9" name="Image 6"/>
          <p:cNvPicPr>
            <a:picLocks noChangeAspect="1"/>
          </p:cNvPicPr>
          <p:nvPr userDrawn="1"/>
        </p:nvPicPr>
        <p:blipFill>
          <a:blip r:embed="rId2"/>
          <a:stretch/>
        </p:blipFill>
        <p:spPr bwMode="auto">
          <a:xfrm rot="16199999">
            <a:off x="4459654" y="2173654"/>
            <a:ext cx="224692" cy="9144000"/>
          </a:xfrm>
          <a:prstGeom prst="rect">
            <a:avLst/>
          </a:prstGeom>
        </p:spPr>
      </p:pic>
      <p:pic>
        <p:nvPicPr>
          <p:cNvPr id="10" name="Image 7"/>
          <p:cNvPicPr>
            <a:picLocks noChangeAspect="1"/>
          </p:cNvPicPr>
          <p:nvPr userDrawn="1"/>
        </p:nvPicPr>
        <p:blipFill>
          <a:blip r:embed="rId3"/>
          <a:stretch/>
        </p:blipFill>
        <p:spPr bwMode="auto">
          <a:xfrm>
            <a:off x="7732832" y="6141906"/>
            <a:ext cx="1279285" cy="453079"/>
          </a:xfrm>
          <a:prstGeom prst="rect">
            <a:avLst/>
          </a:prstGeom>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matchingName="" preserve="0" showMasterPhAnim="0" userDrawn="1">
  <p:cSld name="Contenu">
    <p:spTree>
      <p:nvGrpSpPr>
        <p:cNvPr id="1" name=""/>
        <p:cNvGrpSpPr/>
        <p:nvPr/>
      </p:nvGrpSpPr>
      <p:grpSpPr bwMode="auto">
        <a:xfrm>
          <a:off x="0" y="0"/>
          <a:ext cx="0" cy="0"/>
          <a:chOff x="0" y="0"/>
          <a:chExt cx="0" cy="0"/>
        </a:xfrm>
      </p:grpSpPr>
      <p:sp>
        <p:nvSpPr>
          <p:cNvPr id="14" name="Titre 1"/>
          <p:cNvSpPr>
            <a:spLocks noGrp="1"/>
          </p:cNvSpPr>
          <p:nvPr>
            <p:ph type="title"/>
          </p:nvPr>
        </p:nvSpPr>
        <p:spPr bwMode="auto">
          <a:xfrm>
            <a:off x="467544" y="274638"/>
            <a:ext cx="7632848" cy="562074"/>
          </a:xfrm>
          <a:prstGeom prst="rect">
            <a:avLst/>
          </a:prstGeom>
          <a:noFill/>
        </p:spPr>
        <p:txBody>
          <a:bodyPr>
            <a:normAutofit/>
          </a:bodyPr>
          <a:lstStyle>
            <a:lvl1pPr>
              <a:defRPr lang="fr-FR" sz="3400">
                <a:solidFill>
                  <a:schemeClr val="tx2"/>
                </a:solidFill>
              </a:defRPr>
            </a:lvl1pPr>
          </a:lstStyle>
          <a:p>
            <a:pPr>
              <a:defRPr/>
            </a:pPr>
            <a:r>
              <a:rPr lang="fr-FR"/>
              <a:t>Modifiez le style du titre</a:t>
            </a:r>
            <a:endParaRPr/>
          </a:p>
        </p:txBody>
      </p:sp>
      <p:sp>
        <p:nvSpPr>
          <p:cNvPr id="19" name="Espace réservé du contenu 2"/>
          <p:cNvSpPr>
            <a:spLocks noGrp="1"/>
          </p:cNvSpPr>
          <p:nvPr>
            <p:ph idx="1"/>
          </p:nvPr>
        </p:nvSpPr>
        <p:spPr bwMode="auto">
          <a:xfrm>
            <a:off x="467544" y="1556793"/>
            <a:ext cx="7632849" cy="4366930"/>
          </a:xfrm>
          <a:prstGeom prst="rect">
            <a:avLst/>
          </a:prstGeom>
          <a:solidFill>
            <a:schemeClr val="accent3"/>
          </a:solidFill>
        </p:spPr>
        <p:txBody>
          <a:bodyPr>
            <a:normAutofit/>
          </a:bodyPr>
          <a:lstStyle>
            <a:lvl1pPr>
              <a:defRPr sz="2800"/>
            </a:lvl1pPr>
            <a:lvl2pPr>
              <a:defRPr sz="2400"/>
            </a:lvl2pPr>
            <a:lvl3pPr marL="1143000" indent="-228600">
              <a:buFont typeface="Arial"/>
              <a:buChar char="•"/>
              <a:defRPr sz="2000"/>
            </a:lvl3pPr>
            <a:lvl4pPr>
              <a:defRPr sz="1800"/>
            </a:lvl4pPr>
            <a:lvl5pPr>
              <a:defRPr sz="1800"/>
            </a:lvl5pPr>
          </a:lstStyle>
          <a:p>
            <a:pPr lvl="0">
              <a:defRPr/>
            </a:pPr>
            <a:r>
              <a:rPr lang="fr-FR"/>
              <a:t>Modifiez les styles du texte du masque</a:t>
            </a:r>
            <a:endParaRPr/>
          </a:p>
          <a:p>
            <a:pPr lvl="1">
              <a:defRPr/>
            </a:pPr>
            <a:r>
              <a:rPr lang="fr-FR"/>
              <a:t>Deuxième niveau</a:t>
            </a:r>
            <a:endParaRPr/>
          </a:p>
          <a:p>
            <a:pPr lvl="2">
              <a:defRPr/>
            </a:pPr>
            <a:r>
              <a:rPr lang="fr-FR"/>
              <a:t>Troisième niveau</a:t>
            </a:r>
            <a:endParaRPr/>
          </a:p>
          <a:p>
            <a:pPr lvl="3">
              <a:defRPr/>
            </a:pPr>
            <a:r>
              <a:rPr lang="fr-FR"/>
              <a:t>Quatrième niveau</a:t>
            </a:r>
            <a:endParaRPr/>
          </a:p>
          <a:p>
            <a:pPr lvl="4">
              <a:defRPr/>
            </a:pPr>
            <a:r>
              <a:rPr lang="fr-FR"/>
              <a:t>Cinquième niveau</a:t>
            </a:r>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matchingName="" preserve="1" showMasterPhAnim="0" userDrawn="1">
  <p:cSld name="Contenu+image">
    <p:spTree>
      <p:nvGrpSpPr>
        <p:cNvPr id="1" name=""/>
        <p:cNvGrpSpPr/>
        <p:nvPr/>
      </p:nvGrpSpPr>
      <p:grpSpPr bwMode="auto">
        <a:xfrm>
          <a:off x="0" y="0"/>
          <a:ext cx="0" cy="0"/>
          <a:chOff x="0" y="0"/>
          <a:chExt cx="0" cy="0"/>
        </a:xfrm>
      </p:grpSpPr>
      <p:sp>
        <p:nvSpPr>
          <p:cNvPr id="14" name="Titre 1"/>
          <p:cNvSpPr>
            <a:spLocks noGrp="1"/>
          </p:cNvSpPr>
          <p:nvPr>
            <p:ph type="title"/>
          </p:nvPr>
        </p:nvSpPr>
        <p:spPr bwMode="auto">
          <a:xfrm>
            <a:off x="467544" y="274638"/>
            <a:ext cx="7632848" cy="562074"/>
          </a:xfrm>
          <a:prstGeom prst="rect">
            <a:avLst/>
          </a:prstGeom>
          <a:noFill/>
        </p:spPr>
        <p:txBody>
          <a:bodyPr>
            <a:normAutofit/>
          </a:bodyPr>
          <a:lstStyle>
            <a:lvl1pPr>
              <a:defRPr lang="fr-FR" sz="3400">
                <a:solidFill>
                  <a:schemeClr val="tx2"/>
                </a:solidFill>
              </a:defRPr>
            </a:lvl1pPr>
          </a:lstStyle>
          <a:p>
            <a:pPr>
              <a:defRPr/>
            </a:pPr>
            <a:r>
              <a:rPr lang="fr-FR"/>
              <a:t>Modifiez le style du titre</a:t>
            </a:r>
            <a:endParaRPr/>
          </a:p>
        </p:txBody>
      </p:sp>
      <p:sp>
        <p:nvSpPr>
          <p:cNvPr id="19" name="Espace réservé du contenu 2"/>
          <p:cNvSpPr>
            <a:spLocks noGrp="1"/>
          </p:cNvSpPr>
          <p:nvPr>
            <p:ph idx="1"/>
          </p:nvPr>
        </p:nvSpPr>
        <p:spPr bwMode="auto">
          <a:xfrm>
            <a:off x="467545" y="1556793"/>
            <a:ext cx="4104456" cy="4406462"/>
          </a:xfrm>
          <a:prstGeom prst="rect">
            <a:avLst/>
          </a:prstGeom>
          <a:solidFill>
            <a:schemeClr val="accent3"/>
          </a:solidFill>
        </p:spPr>
        <p:txBody>
          <a:bodyPr>
            <a:normAutofit/>
          </a:bodyPr>
          <a:lstStyle>
            <a:lvl1pPr>
              <a:defRPr sz="2800"/>
            </a:lvl1pPr>
            <a:lvl2pPr>
              <a:defRPr sz="2400"/>
            </a:lvl2pPr>
            <a:lvl3pPr marL="1143000" indent="-228600">
              <a:buFont typeface="Arial"/>
              <a:buChar char="•"/>
              <a:defRPr sz="2000"/>
            </a:lvl3pPr>
            <a:lvl4pPr>
              <a:defRPr sz="1800"/>
            </a:lvl4pPr>
            <a:lvl5pPr>
              <a:defRPr sz="1800"/>
            </a:lvl5pPr>
          </a:lstStyle>
          <a:p>
            <a:pPr lvl="0">
              <a:defRPr/>
            </a:pPr>
            <a:r>
              <a:rPr lang="fr-FR"/>
              <a:t>Modifiez les styles du texte du masque</a:t>
            </a:r>
            <a:endParaRPr/>
          </a:p>
          <a:p>
            <a:pPr lvl="1">
              <a:defRPr/>
            </a:pPr>
            <a:r>
              <a:rPr lang="fr-FR"/>
              <a:t>Deuxième niveau</a:t>
            </a:r>
            <a:endParaRPr/>
          </a:p>
          <a:p>
            <a:pPr lvl="2">
              <a:defRPr/>
            </a:pPr>
            <a:r>
              <a:rPr lang="fr-FR"/>
              <a:t>Troisième niveau</a:t>
            </a:r>
            <a:endParaRPr/>
          </a:p>
          <a:p>
            <a:pPr lvl="3">
              <a:defRPr/>
            </a:pPr>
            <a:r>
              <a:rPr lang="fr-FR"/>
              <a:t>Quatrième niveau</a:t>
            </a:r>
            <a:endParaRPr/>
          </a:p>
          <a:p>
            <a:pPr lvl="4">
              <a:defRPr/>
            </a:pPr>
            <a:r>
              <a:rPr lang="fr-FR"/>
              <a:t>Cinquième niveau</a:t>
            </a:r>
            <a:endParaRPr/>
          </a:p>
        </p:txBody>
      </p:sp>
      <p:sp>
        <p:nvSpPr>
          <p:cNvPr id="4" name="Picture Placeholder 5"/>
          <p:cNvSpPr>
            <a:spLocks noGrp="1"/>
          </p:cNvSpPr>
          <p:nvPr>
            <p:ph type="pic" sz="quarter" idx="10"/>
          </p:nvPr>
        </p:nvSpPr>
        <p:spPr bwMode="auto">
          <a:xfrm>
            <a:off x="4840358" y="1563081"/>
            <a:ext cx="3836098" cy="4400398"/>
          </a:xfrm>
        </p:spPr>
        <p:txBody>
          <a:bodyPr/>
          <a:lstStyle/>
          <a:p>
            <a:pPr>
              <a:defRPr/>
            </a:pPr>
            <a:endParaRPr lang="en-US"/>
          </a:p>
        </p:txBody>
      </p:sp>
    </p:spTree>
  </p:cSld>
  <p:clrMapOvr>
    <a:masterClrMapping/>
  </p:clrMapOvr>
</p:sldLayout>
</file>

<file path=ppt/slideMasters/_rels/slideMaster1.xml.rels><?xml version="1.0" encoding="UTF-8" standalone="yes"?><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theme" Target="../theme/theme1.xml"/><Relationship Id="rId10" Type="http://schemas.openxmlformats.org/officeDocument/2006/relationships/image" Target="../media/image1.jpg"/><Relationship Id="rId11"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preserve="0">
  <p:cSld name="">
    <p:bg>
      <p:bgRef idx="1001">
        <a:schemeClr val="bg1"/>
      </p:bgRef>
    </p:bg>
    <p:spTree>
      <p:nvGrpSpPr>
        <p:cNvPr id="1" name=""/>
        <p:cNvGrpSpPr/>
        <p:nvPr/>
      </p:nvGrpSpPr>
      <p:grpSpPr bwMode="auto">
        <a:xfrm>
          <a:off x="0" y="0"/>
          <a:ext cx="0" cy="0"/>
          <a:chOff x="0" y="0"/>
          <a:chExt cx="0" cy="0"/>
        </a:xfrm>
      </p:grpSpPr>
      <p:sp>
        <p:nvSpPr>
          <p:cNvPr id="2" name="Title Placeholder 1"/>
          <p:cNvSpPr>
            <a:spLocks noGrp="1"/>
          </p:cNvSpPr>
          <p:nvPr>
            <p:ph type="title"/>
          </p:nvPr>
        </p:nvSpPr>
        <p:spPr bwMode="auto">
          <a:xfrm>
            <a:off x="628650" y="365126"/>
            <a:ext cx="7886700" cy="1325563"/>
          </a:xfrm>
          <a:prstGeom prst="rect">
            <a:avLst/>
          </a:prstGeom>
        </p:spPr>
        <p:txBody>
          <a:bodyPr vert="horz" lIns="91440" tIns="45720" rIns="91440" bIns="45720" rtlCol="0" anchor="ctr">
            <a:normAutofit/>
          </a:bodyPr>
          <a:lstStyle/>
          <a:p>
            <a:pPr>
              <a:defRPr/>
            </a:pPr>
            <a:r>
              <a:rPr lang="fr-FR"/>
              <a:t>Modifiez le style du titre</a:t>
            </a:r>
            <a:endParaRPr lang="en-US"/>
          </a:p>
        </p:txBody>
      </p:sp>
      <p:sp>
        <p:nvSpPr>
          <p:cNvPr id="3" name="Text Placeholder 2"/>
          <p:cNvSpPr>
            <a:spLocks noGrp="1"/>
          </p:cNvSpPr>
          <p:nvPr>
            <p:ph type="body" idx="1"/>
          </p:nvPr>
        </p:nvSpPr>
        <p:spPr bwMode="auto">
          <a:xfrm>
            <a:off x="628650" y="1825625"/>
            <a:ext cx="7886700" cy="4129664"/>
          </a:xfrm>
          <a:prstGeom prst="rect">
            <a:avLst/>
          </a:prstGeom>
        </p:spPr>
        <p:txBody>
          <a:bodyPr vert="horz" lIns="91440" tIns="45720" rIns="91440" bIns="45720" rtlCol="0">
            <a:normAutofit/>
          </a:bodyPr>
          <a:lstStyle/>
          <a:p>
            <a:pPr lvl="0">
              <a:defRPr/>
            </a:pPr>
            <a:r>
              <a:rPr lang="fr-FR"/>
              <a:t>Modifiez les styles du texte du masque</a:t>
            </a:r>
            <a:endParaRPr/>
          </a:p>
          <a:p>
            <a:pPr lvl="1">
              <a:defRPr/>
            </a:pPr>
            <a:r>
              <a:rPr lang="fr-FR"/>
              <a:t>Deuxième niveau</a:t>
            </a:r>
            <a:endParaRPr/>
          </a:p>
          <a:p>
            <a:pPr lvl="2">
              <a:defRPr/>
            </a:pPr>
            <a:r>
              <a:rPr lang="fr-FR"/>
              <a:t>Troisième niveau</a:t>
            </a:r>
            <a:endParaRPr/>
          </a:p>
          <a:p>
            <a:pPr lvl="3">
              <a:defRPr/>
            </a:pPr>
            <a:r>
              <a:rPr lang="fr-FR"/>
              <a:t>Quatrième niveau</a:t>
            </a:r>
            <a:endParaRPr/>
          </a:p>
          <a:p>
            <a:pPr lvl="4">
              <a:defRPr/>
            </a:pPr>
            <a:r>
              <a:rPr lang="fr-FR"/>
              <a:t>Cinquième niveau</a:t>
            </a:r>
            <a:endParaRPr lang="en-US"/>
          </a:p>
        </p:txBody>
      </p:sp>
      <p:sp>
        <p:nvSpPr>
          <p:cNvPr id="4" name="Date Placeholder 3"/>
          <p:cNvSpPr>
            <a:spLocks noGrp="1"/>
          </p:cNvSpPr>
          <p:nvPr>
            <p:ph type="dt" sz="half" idx="2"/>
          </p:nvPr>
        </p:nvSpPr>
        <p:spPr bwMode="auto">
          <a:xfrm>
            <a:off x="6098034" y="6321449"/>
            <a:ext cx="1279286" cy="365125"/>
          </a:xfrm>
          <a:prstGeom prst="rect">
            <a:avLst/>
          </a:prstGeom>
        </p:spPr>
        <p:txBody>
          <a:bodyPr vert="horz" lIns="91440" tIns="45720" rIns="91440" bIns="45720" rtlCol="0" anchor="ctr"/>
          <a:lstStyle>
            <a:lvl1pPr algn="l">
              <a:defRPr sz="1200">
                <a:solidFill>
                  <a:schemeClr val="tx1"/>
                </a:solidFill>
              </a:defRPr>
            </a:lvl1pPr>
          </a:lstStyle>
          <a:p>
            <a:pPr>
              <a:defRPr/>
            </a:pPr>
            <a:endParaRPr lang="fr-FR"/>
          </a:p>
        </p:txBody>
      </p:sp>
      <p:sp>
        <p:nvSpPr>
          <p:cNvPr id="5" name="Footer Placeholder 4"/>
          <p:cNvSpPr>
            <a:spLocks noGrp="1"/>
          </p:cNvSpPr>
          <p:nvPr>
            <p:ph type="ftr" sz="quarter" idx="3"/>
          </p:nvPr>
        </p:nvSpPr>
        <p:spPr bwMode="auto">
          <a:xfrm>
            <a:off x="1577837" y="6306258"/>
            <a:ext cx="3958259" cy="365125"/>
          </a:xfrm>
          <a:prstGeom prst="rect">
            <a:avLst/>
          </a:prstGeom>
        </p:spPr>
        <p:txBody>
          <a:bodyPr vert="horz" lIns="91440" tIns="45720" rIns="91440" bIns="45720" rtlCol="0" anchor="ctr"/>
          <a:lstStyle>
            <a:lvl1pPr algn="ctr">
              <a:defRPr sz="1200">
                <a:solidFill>
                  <a:schemeClr val="tx1"/>
                </a:solidFill>
              </a:defRPr>
            </a:lvl1pPr>
          </a:lstStyle>
          <a:p>
            <a:pPr algn="l">
              <a:defRPr/>
            </a:pPr>
            <a:r>
              <a:rPr lang="fr-FR"/>
              <a:t>Titre de la présentation</a:t>
            </a:r>
            <a:endParaRPr/>
          </a:p>
        </p:txBody>
      </p:sp>
      <p:sp>
        <p:nvSpPr>
          <p:cNvPr id="6" name="Slide Number Placeholder 5"/>
          <p:cNvSpPr>
            <a:spLocks noGrp="1"/>
          </p:cNvSpPr>
          <p:nvPr>
            <p:ph type="sldNum" sz="quarter" idx="4"/>
          </p:nvPr>
        </p:nvSpPr>
        <p:spPr bwMode="auto">
          <a:xfrm>
            <a:off x="628650" y="6306258"/>
            <a:ext cx="2057400" cy="365125"/>
          </a:xfrm>
          <a:prstGeom prst="rect">
            <a:avLst/>
          </a:prstGeom>
        </p:spPr>
        <p:txBody>
          <a:bodyPr vert="horz" lIns="91440" tIns="45720" rIns="91440" bIns="45720" rtlCol="0" anchor="ctr"/>
          <a:lstStyle>
            <a:lvl1pPr algn="r">
              <a:defRPr sz="1200">
                <a:solidFill>
                  <a:schemeClr val="tx1"/>
                </a:solidFill>
              </a:defRPr>
            </a:lvl1pPr>
          </a:lstStyle>
          <a:p>
            <a:pPr algn="l">
              <a:defRPr/>
            </a:pPr>
            <a:fld id="{A0B0FBA5-3649-4193-81EC-FC1C61F9B58C}" type="slidenum">
              <a:rPr lang="fr-FR"/>
              <a:t/>
            </a:fld>
            <a:endParaRPr lang="fr-FR"/>
          </a:p>
        </p:txBody>
      </p:sp>
      <p:pic>
        <p:nvPicPr>
          <p:cNvPr id="9" name="Image 6"/>
          <p:cNvPicPr>
            <a:picLocks noChangeAspect="1"/>
          </p:cNvPicPr>
          <p:nvPr userDrawn="1"/>
        </p:nvPicPr>
        <p:blipFill>
          <a:blip r:embed="rId10"/>
          <a:stretch/>
        </p:blipFill>
        <p:spPr bwMode="auto">
          <a:xfrm rot="16199999">
            <a:off x="4459654" y="2173654"/>
            <a:ext cx="224692" cy="9144000"/>
          </a:xfrm>
          <a:prstGeom prst="rect">
            <a:avLst/>
          </a:prstGeom>
        </p:spPr>
      </p:pic>
      <p:pic>
        <p:nvPicPr>
          <p:cNvPr id="10" name="Image 7"/>
          <p:cNvPicPr>
            <a:picLocks noChangeAspect="1"/>
          </p:cNvPicPr>
          <p:nvPr userDrawn="1"/>
        </p:nvPicPr>
        <p:blipFill>
          <a:blip r:embed="rId11"/>
          <a:stretch/>
        </p:blipFill>
        <p:spPr bwMode="auto">
          <a:xfrm>
            <a:off x="7732832" y="6141906"/>
            <a:ext cx="1279285" cy="453079"/>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Lst>
  <p:hf dt="0" ftr="0" hdr="0" sldNum="0"/>
  <p:txStyles>
    <p:titleStyle>
      <a:lvl1pPr algn="l" defTabSz="914400">
        <a:lnSpc>
          <a:spcPct val="90000"/>
        </a:lnSpc>
        <a:spcBef>
          <a:spcPts val="0"/>
        </a:spcBef>
        <a:buNone/>
        <a:defRPr sz="3400" b="1">
          <a:solidFill>
            <a:schemeClr val="tx2"/>
          </a:solidFill>
          <a:latin typeface="+mj-lt"/>
          <a:ea typeface="+mj-ea"/>
          <a:cs typeface="+mj-cs"/>
        </a:defRPr>
      </a:lvl1pPr>
    </p:titleStyle>
    <p:bodyStyle>
      <a:lvl1pPr marL="228600" indent="-228600" algn="l" defTabSz="914400">
        <a:lnSpc>
          <a:spcPct val="90000"/>
        </a:lnSpc>
        <a:spcBef>
          <a:spcPts val="1000"/>
        </a:spcBef>
        <a:buFont typeface="Arial"/>
        <a:buChar char="•"/>
        <a:defRPr sz="2800">
          <a:solidFill>
            <a:schemeClr val="tx1"/>
          </a:solidFill>
          <a:latin typeface="+mn-lt"/>
          <a:ea typeface="+mn-ea"/>
          <a:cs typeface="+mn-cs"/>
        </a:defRPr>
      </a:lvl1pPr>
      <a:lvl2pPr marL="685800" indent="-228600" algn="l" defTabSz="914400">
        <a:lnSpc>
          <a:spcPct val="90000"/>
        </a:lnSpc>
        <a:spcBef>
          <a:spcPts val="500"/>
        </a:spcBef>
        <a:buFont typeface="Arial"/>
        <a:buChar char="•"/>
        <a:defRPr sz="2400">
          <a:solidFill>
            <a:schemeClr val="tx2"/>
          </a:solidFill>
          <a:latin typeface="+mn-lt"/>
          <a:ea typeface="+mn-ea"/>
          <a:cs typeface="+mn-cs"/>
        </a:defRPr>
      </a:lvl2pPr>
      <a:lvl3pPr marL="1143000" indent="-228600" algn="l" defTabSz="914400">
        <a:lnSpc>
          <a:spcPct val="90000"/>
        </a:lnSpc>
        <a:spcBef>
          <a:spcPts val="500"/>
        </a:spcBef>
        <a:buFont typeface="Arial"/>
        <a:buChar char="•"/>
        <a:defRPr sz="2000">
          <a:solidFill>
            <a:schemeClr val="tx2"/>
          </a:solidFill>
          <a:latin typeface="+mn-lt"/>
          <a:ea typeface="+mn-ea"/>
          <a:cs typeface="+mn-cs"/>
        </a:defRPr>
      </a:lvl3pPr>
      <a:lvl4pPr marL="1600200" indent="-228600" algn="l" defTabSz="914400">
        <a:lnSpc>
          <a:spcPct val="90000"/>
        </a:lnSpc>
        <a:spcBef>
          <a:spcPts val="500"/>
        </a:spcBef>
        <a:buFont typeface="Arial"/>
        <a:buChar char="•"/>
        <a:defRPr sz="1800">
          <a:solidFill>
            <a:schemeClr val="tx2"/>
          </a:solidFill>
          <a:latin typeface="+mn-lt"/>
          <a:ea typeface="+mn-ea"/>
          <a:cs typeface="+mn-cs"/>
        </a:defRPr>
      </a:lvl4pPr>
      <a:lvl5pPr marL="2057400" indent="-228600" algn="l" defTabSz="914400">
        <a:lnSpc>
          <a:spcPct val="90000"/>
        </a:lnSpc>
        <a:spcBef>
          <a:spcPts val="500"/>
        </a:spcBef>
        <a:buFont typeface="Arial"/>
        <a:buChar char="•"/>
        <a:defRPr sz="1800">
          <a:solidFill>
            <a:schemeClr val="tx2"/>
          </a:solidFill>
          <a:latin typeface="+mn-lt"/>
          <a:ea typeface="+mn-ea"/>
          <a:cs typeface="+mn-cs"/>
        </a:defRPr>
      </a:lvl5pPr>
      <a:lvl6pPr marL="2514600" indent="-228600" algn="l" defTabSz="914400">
        <a:lnSpc>
          <a:spcPct val="90000"/>
        </a:lnSpc>
        <a:spcBef>
          <a:spcPts val="500"/>
        </a:spcBef>
        <a:buFont typeface="Arial"/>
        <a:buChar char="•"/>
        <a:defRPr sz="1800">
          <a:solidFill>
            <a:schemeClr val="tx1"/>
          </a:solidFill>
          <a:latin typeface="+mn-lt"/>
          <a:ea typeface="+mn-ea"/>
          <a:cs typeface="+mn-cs"/>
        </a:defRPr>
      </a:lvl6pPr>
      <a:lvl7pPr marL="2971800" indent="-228600" algn="l" defTabSz="914400">
        <a:lnSpc>
          <a:spcPct val="90000"/>
        </a:lnSpc>
        <a:spcBef>
          <a:spcPts val="500"/>
        </a:spcBef>
        <a:buFont typeface="Arial"/>
        <a:buChar char="•"/>
        <a:defRPr sz="1800">
          <a:solidFill>
            <a:schemeClr val="tx1"/>
          </a:solidFill>
          <a:latin typeface="+mn-lt"/>
          <a:ea typeface="+mn-ea"/>
          <a:cs typeface="+mn-cs"/>
        </a:defRPr>
      </a:lvl7pPr>
      <a:lvl8pPr marL="3429000" indent="-228600" algn="l" defTabSz="914400">
        <a:lnSpc>
          <a:spcPct val="90000"/>
        </a:lnSpc>
        <a:spcBef>
          <a:spcPts val="500"/>
        </a:spcBef>
        <a:buFont typeface="Arial"/>
        <a:buChar char="•"/>
        <a:defRPr sz="1800">
          <a:solidFill>
            <a:schemeClr val="tx1"/>
          </a:solidFill>
          <a:latin typeface="+mn-lt"/>
          <a:ea typeface="+mn-ea"/>
          <a:cs typeface="+mn-cs"/>
        </a:defRPr>
      </a:lvl8pPr>
      <a:lvl9pPr marL="3886200" indent="-228600" algn="l" defTabSz="914400">
        <a:lnSpc>
          <a:spcPct val="90000"/>
        </a:lnSpc>
        <a:spcBef>
          <a:spcPts val="500"/>
        </a:spcBef>
        <a:buFont typeface="Arial"/>
        <a:buChar char="•"/>
        <a:defRPr sz="1800">
          <a:solidFill>
            <a:schemeClr val="tx1"/>
          </a:solidFill>
          <a:latin typeface="+mn-lt"/>
          <a:ea typeface="+mn-ea"/>
          <a:cs typeface="+mn-cs"/>
        </a:defRPr>
      </a:lvl9pPr>
    </p:bodyStyle>
    <p:otherStyle>
      <a:defPPr>
        <a:defRPr lang="en-US"/>
      </a:defPPr>
      <a:lvl1pPr marL="0" algn="l" defTabSz="914400">
        <a:defRPr sz="1800">
          <a:solidFill>
            <a:schemeClr val="tx1"/>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p:otherStyle>
  </p:txStyles>
</p:sldMaster>
</file>

<file path=ppt/slides/_rels/slide1.xml.rels><?xml version="1.0" encoding="UTF-8" standalone="yes"?><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65.jpg"/><Relationship Id="rId3" Type="http://schemas.openxmlformats.org/officeDocument/2006/relationships/image" Target="../media/image66.png"/><Relationship Id="rId4" Type="http://schemas.openxmlformats.org/officeDocument/2006/relationships/image" Target="../media/image67.jpg"/></Relationships>
</file>

<file path=ppt/slides/_rels/slide11.xml.rels><?xml version="1.0" encoding="UTF-8" standalone="yes"?><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5.png"/><Relationship Id="rId3" Type="http://schemas.openxmlformats.org/officeDocument/2006/relationships/hyperlink" Target="mailto:cvec.etudiant@universite-apris-saclay.fr" TargetMode="External"/><Relationship Id="rId4" Type="http://schemas.openxmlformats.org/officeDocument/2006/relationships/image" Target="../media/image68.png"/><Relationship Id="rId5" Type="http://schemas.openxmlformats.org/officeDocument/2006/relationships/image" Target="../media/image69.png"/><Relationship Id="rId6" Type="http://schemas.openxmlformats.org/officeDocument/2006/relationships/image" Target="../media/image55.png"/><Relationship Id="rId7" Type="http://schemas.openxmlformats.org/officeDocument/2006/relationships/image" Target="../media/image70.png"/><Relationship Id="rId8" Type="http://schemas.openxmlformats.org/officeDocument/2006/relationships/image" Target="../media/image71.png"/><Relationship Id="rId9" Type="http://schemas.openxmlformats.org/officeDocument/2006/relationships/image" Target="../media/image13.png"/><Relationship Id="rId10" Type="http://schemas.openxmlformats.org/officeDocument/2006/relationships/image" Target="../media/image72.png"/><Relationship Id="rId11" Type="http://schemas.openxmlformats.org/officeDocument/2006/relationships/image" Target="../media/image73.png"/><Relationship Id="rId12" Type="http://schemas.openxmlformats.org/officeDocument/2006/relationships/slide" Target="slide2.xml"/><Relationship Id="rId13" Type="http://schemas.openxmlformats.org/officeDocument/2006/relationships/image" Target="../media/image46.png"/><Relationship Id="rId14" Type="http://schemas.openxmlformats.org/officeDocument/2006/relationships/image" Target="../media/image74.png"/><Relationship Id="rId15" Type="http://schemas.openxmlformats.org/officeDocument/2006/relationships/image" Target="../media/image21.png"/></Relationships>
</file>

<file path=ppt/slides/_rels/slide12.xml.rels><?xml version="1.0" encoding="UTF-8" standalone="yes"?><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6.png"/><Relationship Id="rId3" Type="http://schemas.openxmlformats.org/officeDocument/2006/relationships/image" Target="../media/image54.png"/><Relationship Id="rId4" Type="http://schemas.openxmlformats.org/officeDocument/2006/relationships/hyperlink" Target="http://www.universite-paris-saclay.fr/" TargetMode="External"/><Relationship Id="rId5" Type="http://schemas.openxmlformats.org/officeDocument/2006/relationships/image" Target="../media/image55.png"/><Relationship Id="rId6" Type="http://schemas.openxmlformats.org/officeDocument/2006/relationships/image" Target="../media/image75.png"/><Relationship Id="rId7" Type="http://schemas.openxmlformats.org/officeDocument/2006/relationships/image" Target="../media/image76.png"/><Relationship Id="rId8" Type="http://schemas.openxmlformats.org/officeDocument/2006/relationships/slide" Target="slide2.xml"/><Relationship Id="rId9" Type="http://schemas.openxmlformats.org/officeDocument/2006/relationships/image" Target="../media/image46.png"/></Relationships>
</file>

<file path=ppt/slides/_rels/slide13.xml.rels><?xml version="1.0" encoding="UTF-8" standalone="yes"?><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77.jpg"/><Relationship Id="rId3" Type="http://schemas.openxmlformats.org/officeDocument/2006/relationships/image" Target="../media/image8.png"/><Relationship Id="rId4" Type="http://schemas.openxmlformats.org/officeDocument/2006/relationships/hyperlink" Target="http://www.izly.fr/" TargetMode="External"/><Relationship Id="rId5" Type="http://schemas.openxmlformats.org/officeDocument/2006/relationships/image" Target="../media/image68.png"/><Relationship Id="rId6" Type="http://schemas.openxmlformats.org/officeDocument/2006/relationships/image" Target="../media/image69.png"/><Relationship Id="rId7" Type="http://schemas.openxmlformats.org/officeDocument/2006/relationships/image" Target="../media/image78.png"/><Relationship Id="rId8" Type="http://schemas.openxmlformats.org/officeDocument/2006/relationships/image" Target="../media/image79.png"/><Relationship Id="rId9" Type="http://schemas.openxmlformats.org/officeDocument/2006/relationships/image" Target="../media/image80.png"/><Relationship Id="rId10" Type="http://schemas.openxmlformats.org/officeDocument/2006/relationships/image" Target="../media/image81.png"/><Relationship Id="rId11" Type="http://schemas.openxmlformats.org/officeDocument/2006/relationships/image" Target="../media/image82.png"/><Relationship Id="rId12" Type="http://schemas.openxmlformats.org/officeDocument/2006/relationships/slide" Target="slide2.xml"/><Relationship Id="rId13" Type="http://schemas.openxmlformats.org/officeDocument/2006/relationships/image" Target="../media/image46.png"/></Relationships>
</file>

<file path=ppt/slides/_rels/slide14.xml.rels><?xml version="1.0" encoding="UTF-8" standalone="yes"?><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54.png"/><Relationship Id="rId3" Type="http://schemas.openxmlformats.org/officeDocument/2006/relationships/hyperlink" Target="mailto:direction.daji@universite-paris-saclay.fr" TargetMode="External"/><Relationship Id="rId4" Type="http://schemas.openxmlformats.org/officeDocument/2006/relationships/image" Target="../media/image55.png"/><Relationship Id="rId5" Type="http://schemas.openxmlformats.org/officeDocument/2006/relationships/image" Target="../media/image71.png"/><Relationship Id="rId6" Type="http://schemas.openxmlformats.org/officeDocument/2006/relationships/image" Target="../media/image83.png"/><Relationship Id="rId7" Type="http://schemas.openxmlformats.org/officeDocument/2006/relationships/image" Target="../media/image80.png"/><Relationship Id="rId8" Type="http://schemas.openxmlformats.org/officeDocument/2006/relationships/image" Target="../media/image84.png"/><Relationship Id="rId9" Type="http://schemas.openxmlformats.org/officeDocument/2006/relationships/slide" Target="slide2.xml"/><Relationship Id="rId10" Type="http://schemas.openxmlformats.org/officeDocument/2006/relationships/image" Target="../media/image46.png"/></Relationships>
</file>

<file path=ppt/slides/_rels/slide15.xml.rels><?xml version="1.0" encoding="UTF-8" standalone="yes"?><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85.jpg"/><Relationship Id="rId3" Type="http://schemas.openxmlformats.org/officeDocument/2006/relationships/hyperlink" Target="mailto:direction.communication@universite-paris-saclay.fr" TargetMode="External"/><Relationship Id="rId4" Type="http://schemas.openxmlformats.org/officeDocument/2006/relationships/image" Target="../media/image55.png"/><Relationship Id="rId5" Type="http://schemas.openxmlformats.org/officeDocument/2006/relationships/image" Target="../media/image49.png"/><Relationship Id="rId6" Type="http://schemas.openxmlformats.org/officeDocument/2006/relationships/image" Target="../media/image50.png"/><Relationship Id="rId7" Type="http://schemas.openxmlformats.org/officeDocument/2006/relationships/image" Target="../media/image86.png"/><Relationship Id="rId8" Type="http://schemas.openxmlformats.org/officeDocument/2006/relationships/slide" Target="slide2.xml"/><Relationship Id="rId9" Type="http://schemas.openxmlformats.org/officeDocument/2006/relationships/image" Target="../media/image46.png"/><Relationship Id="rId10" Type="http://schemas.openxmlformats.org/officeDocument/2006/relationships/image" Target="../media/image87.jpg"/><Relationship Id="rId11" Type="http://schemas.openxmlformats.org/officeDocument/2006/relationships/image" Target="../media/image88.jpg"/><Relationship Id="rId12" Type="http://schemas.openxmlformats.org/officeDocument/2006/relationships/image" Target="../media/image89.jpg"/></Relationships>
</file>

<file path=ppt/slides/_rels/slide16.xml.rels><?xml version="1.0" encoding="UTF-8" standalone="yes"?><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90.jpg"/></Relationships>
</file>

<file path=ppt/slides/_rels/slide17.xml.rels><?xml version="1.0" encoding="UTF-8" standalone="yes"?><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hyperlink" Target="mailto:accueil.oip@universite-paris-saclay.fr" TargetMode="External"/><Relationship Id="rId3" Type="http://schemas.openxmlformats.org/officeDocument/2006/relationships/image" Target="../media/image55.png"/><Relationship Id="rId4" Type="http://schemas.openxmlformats.org/officeDocument/2006/relationships/image" Target="../media/image50.png"/><Relationship Id="rId5" Type="http://schemas.openxmlformats.org/officeDocument/2006/relationships/image" Target="../media/image91.png"/><Relationship Id="rId6" Type="http://schemas.openxmlformats.org/officeDocument/2006/relationships/image" Target="../media/image10.png"/><Relationship Id="rId7" Type="http://schemas.openxmlformats.org/officeDocument/2006/relationships/image" Target="../media/image92.png"/><Relationship Id="rId8" Type="http://schemas.openxmlformats.org/officeDocument/2006/relationships/image" Target="../media/image93.png"/><Relationship Id="rId9" Type="http://schemas.openxmlformats.org/officeDocument/2006/relationships/image" Target="../media/image94.png"/><Relationship Id="rId10" Type="http://schemas.openxmlformats.org/officeDocument/2006/relationships/slide" Target="slide2.xml"/><Relationship Id="rId11" Type="http://schemas.openxmlformats.org/officeDocument/2006/relationships/image" Target="../media/image46.png"/></Relationships>
</file>

<file path=ppt/slides/_rels/slide18.xml.rels><?xml version="1.0" encoding="UTF-8" standalone="yes"?><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hyperlink" Target="mailto:insertion.professionnelle@universite-paris-saclay.fr" TargetMode="External"/><Relationship Id="rId3" Type="http://schemas.openxmlformats.org/officeDocument/2006/relationships/image" Target="../media/image70.png"/><Relationship Id="rId4" Type="http://schemas.openxmlformats.org/officeDocument/2006/relationships/image" Target="../media/image43.png"/><Relationship Id="rId5" Type="http://schemas.openxmlformats.org/officeDocument/2006/relationships/hyperlink" Target="https://universite-paris-saclay.jobteaser.com/" TargetMode="External"/><Relationship Id="rId6" Type="http://schemas.openxmlformats.org/officeDocument/2006/relationships/image" Target="../media/image84.png"/><Relationship Id="rId7" Type="http://schemas.openxmlformats.org/officeDocument/2006/relationships/slide" Target="slide18.xml"/><Relationship Id="rId8" Type="http://schemas.openxmlformats.org/officeDocument/2006/relationships/slide" Target="slide2.xml"/><Relationship Id="rId9" Type="http://schemas.openxmlformats.org/officeDocument/2006/relationships/image" Target="../media/image46.png"/><Relationship Id="rId10" Type="http://schemas.openxmlformats.org/officeDocument/2006/relationships/image" Target="../media/image55.png"/><Relationship Id="rId11" Type="http://schemas.openxmlformats.org/officeDocument/2006/relationships/image" Target="../media/image50.png"/><Relationship Id="rId12" Type="http://schemas.openxmlformats.org/officeDocument/2006/relationships/image" Target="../media/image11.png"/><Relationship Id="rId13" Type="http://schemas.openxmlformats.org/officeDocument/2006/relationships/image" Target="../media/image80.png"/><Relationship Id="rId14" Type="http://schemas.openxmlformats.org/officeDocument/2006/relationships/image" Target="../media/image95.png"/><Relationship Id="rId15" Type="http://schemas.openxmlformats.org/officeDocument/2006/relationships/image" Target="../media/image10.png"/></Relationships>
</file>

<file path=ppt/slides/_rels/slide19.xml.rels><?xml version="1.0" encoding="UTF-8" standalone="yes"?><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xml"/><Relationship Id="rId3" Type="http://schemas.openxmlformats.org/officeDocument/2006/relationships/hyperlink" Target="https://universite-paris-saclay.jobteaser.com/" TargetMode="External"/><Relationship Id="rId4" Type="http://schemas.openxmlformats.org/officeDocument/2006/relationships/image" Target="../media/image96.png"/><Relationship Id="rId5" Type="http://schemas.openxmlformats.org/officeDocument/2006/relationships/hyperlink" Target="mailto:insertion.professionnelle@universite-paris-saclay.fr" TargetMode="External"/><Relationship Id="rId6" Type="http://schemas.openxmlformats.org/officeDocument/2006/relationships/slide" Target="slide18.xml"/><Relationship Id="rId7" Type="http://schemas.openxmlformats.org/officeDocument/2006/relationships/slide" Target="slide2.xml"/><Relationship Id="rId8" Type="http://schemas.openxmlformats.org/officeDocument/2006/relationships/image" Target="../media/image46.png"/><Relationship Id="rId9" Type="http://schemas.openxmlformats.org/officeDocument/2006/relationships/image" Target="../media/image55.png"/></Relationships>
</file>

<file path=ppt/slides/_rels/slide2.xml.rels><?xml version="1.0" encoding="UTF-8" standalone="yes"?><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slide" Target="slide4.xml"/><Relationship Id="rId3" Type="http://schemas.openxmlformats.org/officeDocument/2006/relationships/slide" Target="slide5.xml"/><Relationship Id="rId4" Type="http://schemas.openxmlformats.org/officeDocument/2006/relationships/slide" Target="slide7.xml"/><Relationship Id="rId5" Type="http://schemas.openxmlformats.org/officeDocument/2006/relationships/slide" Target="slide11.xml"/><Relationship Id="rId6" Type="http://schemas.openxmlformats.org/officeDocument/2006/relationships/slide" Target="slide12.xml"/><Relationship Id="rId7" Type="http://schemas.openxmlformats.org/officeDocument/2006/relationships/slide" Target="slide14.xml"/><Relationship Id="rId8" Type="http://schemas.openxmlformats.org/officeDocument/2006/relationships/slide" Target="slide15.xml"/><Relationship Id="rId9" Type="http://schemas.openxmlformats.org/officeDocument/2006/relationships/slide" Target="slide17.xml"/><Relationship Id="rId10" Type="http://schemas.openxmlformats.org/officeDocument/2006/relationships/slide" Target="slide18.xml"/><Relationship Id="rId11" Type="http://schemas.openxmlformats.org/officeDocument/2006/relationships/slide" Target="slide20.xml"/><Relationship Id="rId12" Type="http://schemas.openxmlformats.org/officeDocument/2006/relationships/slide" Target="slide21.xml"/><Relationship Id="rId13" Type="http://schemas.openxmlformats.org/officeDocument/2006/relationships/slide" Target="slide23.xml"/><Relationship Id="rId14" Type="http://schemas.openxmlformats.org/officeDocument/2006/relationships/slide" Target="slide26.xml"/><Relationship Id="rId15" Type="http://schemas.openxmlformats.org/officeDocument/2006/relationships/slide" Target="slide28.xml"/><Relationship Id="rId16" Type="http://schemas.openxmlformats.org/officeDocument/2006/relationships/slide" Target="slide29.xml"/><Relationship Id="rId17" Type="http://schemas.openxmlformats.org/officeDocument/2006/relationships/slide" Target="slide32.xml"/><Relationship Id="rId18" Type="http://schemas.openxmlformats.org/officeDocument/2006/relationships/slide" Target="slide31.xml"/><Relationship Id="rId19" Type="http://schemas.openxmlformats.org/officeDocument/2006/relationships/slide" Target="slide33.xml"/><Relationship Id="rId20" Type="http://schemas.openxmlformats.org/officeDocument/2006/relationships/slide" Target="slide34.xml"/><Relationship Id="rId21" Type="http://schemas.openxmlformats.org/officeDocument/2006/relationships/slide" Target="slide35.xml"/><Relationship Id="rId22" Type="http://schemas.openxmlformats.org/officeDocument/2006/relationships/slide" Target="slide36.xml"/><Relationship Id="rId23" Type="http://schemas.openxmlformats.org/officeDocument/2006/relationships/slide" Target="slide40.xml"/><Relationship Id="rId24" Type="http://schemas.openxmlformats.org/officeDocument/2006/relationships/slide" Target="slide42.xml"/><Relationship Id="rId25" Type="http://schemas.openxmlformats.org/officeDocument/2006/relationships/image" Target="../media/image5.png"/><Relationship Id="rId26" Type="http://schemas.openxmlformats.org/officeDocument/2006/relationships/image" Target="../media/image6.png"/><Relationship Id="rId27" Type="http://schemas.openxmlformats.org/officeDocument/2006/relationships/image" Target="../media/image7.png"/><Relationship Id="rId28" Type="http://schemas.openxmlformats.org/officeDocument/2006/relationships/slide" Target="slide37.xml"/><Relationship Id="rId29" Type="http://schemas.openxmlformats.org/officeDocument/2006/relationships/slide" Target="slide38.xml"/><Relationship Id="rId30" Type="http://schemas.openxmlformats.org/officeDocument/2006/relationships/slide" Target="slide13.xml"/><Relationship Id="rId31" Type="http://schemas.openxmlformats.org/officeDocument/2006/relationships/slide" Target="slide41.xml"/><Relationship Id="rId32" Type="http://schemas.openxmlformats.org/officeDocument/2006/relationships/image" Target="../media/image8.png"/><Relationship Id="rId33" Type="http://schemas.openxmlformats.org/officeDocument/2006/relationships/image" Target="../media/image9.png"/><Relationship Id="rId34" Type="http://schemas.openxmlformats.org/officeDocument/2006/relationships/image" Target="../media/image10.png"/><Relationship Id="rId35" Type="http://schemas.openxmlformats.org/officeDocument/2006/relationships/image" Target="../media/image11.png"/><Relationship Id="rId36" Type="http://schemas.openxmlformats.org/officeDocument/2006/relationships/image" Target="../media/image12.png"/><Relationship Id="rId37" Type="http://schemas.openxmlformats.org/officeDocument/2006/relationships/image" Target="../media/image13.png"/><Relationship Id="rId38" Type="http://schemas.openxmlformats.org/officeDocument/2006/relationships/image" Target="../media/image14.png"/><Relationship Id="rId39" Type="http://schemas.openxmlformats.org/officeDocument/2006/relationships/image" Target="../media/image15.png"/><Relationship Id="rId40" Type="http://schemas.openxmlformats.org/officeDocument/2006/relationships/image" Target="../media/image16.png"/><Relationship Id="rId41" Type="http://schemas.openxmlformats.org/officeDocument/2006/relationships/image" Target="../media/image17.png"/><Relationship Id="rId42" Type="http://schemas.openxmlformats.org/officeDocument/2006/relationships/image" Target="../media/image18.png"/><Relationship Id="rId43" Type="http://schemas.openxmlformats.org/officeDocument/2006/relationships/image" Target="../media/image19.png"/><Relationship Id="rId44" Type="http://schemas.openxmlformats.org/officeDocument/2006/relationships/image" Target="../media/image20.png"/><Relationship Id="rId45" Type="http://schemas.openxmlformats.org/officeDocument/2006/relationships/image" Target="../media/image21.png"/><Relationship Id="rId46" Type="http://schemas.openxmlformats.org/officeDocument/2006/relationships/image" Target="../media/image22.png"/><Relationship Id="rId47" Type="http://schemas.openxmlformats.org/officeDocument/2006/relationships/image" Target="../media/image23.png"/><Relationship Id="rId48" Type="http://schemas.openxmlformats.org/officeDocument/2006/relationships/image" Target="../media/image24.png"/><Relationship Id="rId49" Type="http://schemas.openxmlformats.org/officeDocument/2006/relationships/image" Target="../media/image25.png"/><Relationship Id="rId50" Type="http://schemas.openxmlformats.org/officeDocument/2006/relationships/image" Target="../media/image26.png"/><Relationship Id="rId51" Type="http://schemas.openxmlformats.org/officeDocument/2006/relationships/image" Target="../media/image27.png"/><Relationship Id="rId52" Type="http://schemas.openxmlformats.org/officeDocument/2006/relationships/image" Target="../media/image28.png"/><Relationship Id="rId53" Type="http://schemas.openxmlformats.org/officeDocument/2006/relationships/image" Target="../media/image29.png"/><Relationship Id="rId54" Type="http://schemas.openxmlformats.org/officeDocument/2006/relationships/image" Target="../media/image30.png"/><Relationship Id="rId55" Type="http://schemas.openxmlformats.org/officeDocument/2006/relationships/image" Target="../media/image31.png"/><Relationship Id="rId56" Type="http://schemas.openxmlformats.org/officeDocument/2006/relationships/image" Target="../media/image32.png"/><Relationship Id="rId57" Type="http://schemas.openxmlformats.org/officeDocument/2006/relationships/image" Target="../media/image33.png"/><Relationship Id="rId58" Type="http://schemas.openxmlformats.org/officeDocument/2006/relationships/image" Target="../media/image34.png"/><Relationship Id="rId59" Type="http://schemas.openxmlformats.org/officeDocument/2006/relationships/image" Target="../media/image35.png"/><Relationship Id="rId60" Type="http://schemas.openxmlformats.org/officeDocument/2006/relationships/image" Target="../media/image36.png"/><Relationship Id="rId61" Type="http://schemas.openxmlformats.org/officeDocument/2006/relationships/image" Target="../media/image37.png"/><Relationship Id="rId62" Type="http://schemas.openxmlformats.org/officeDocument/2006/relationships/slide" Target="slide22.xml"/><Relationship Id="rId63" Type="http://schemas.openxmlformats.org/officeDocument/2006/relationships/image" Target="../media/image38.png"/><Relationship Id="rId64" Type="http://schemas.openxmlformats.org/officeDocument/2006/relationships/slide" Target="slide25.xml"/><Relationship Id="rId65" Type="http://schemas.openxmlformats.org/officeDocument/2006/relationships/slide" Target="slide39.xml"/><Relationship Id="rId66" Type="http://schemas.openxmlformats.org/officeDocument/2006/relationships/image" Target="../media/image39.png"/><Relationship Id="rId67" Type="http://schemas.openxmlformats.org/officeDocument/2006/relationships/image" Target="../media/image40.png"/><Relationship Id="rId68" Type="http://schemas.openxmlformats.org/officeDocument/2006/relationships/image" Target="../media/image41.png"/><Relationship Id="rId69" Type="http://schemas.openxmlformats.org/officeDocument/2006/relationships/image" Target="../media/image42.png"/><Relationship Id="rId70" Type="http://schemas.openxmlformats.org/officeDocument/2006/relationships/image" Target="../media/image43.png"/><Relationship Id="rId71" Type="http://schemas.openxmlformats.org/officeDocument/2006/relationships/slide" Target="slide6.xml"/><Relationship Id="rId72" Type="http://schemas.openxmlformats.org/officeDocument/2006/relationships/image" Target="../media/image44.png"/></Relationships>
</file>

<file path=ppt/slides/_rels/slide20.xml.rels><?xml version="1.0" encoding="UTF-8" standalone="yes"?><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hyperlink" Target="mailto:entrepreneuriat@universite-paris-saclay.fr" TargetMode="External"/><Relationship Id="rId3" Type="http://schemas.openxmlformats.org/officeDocument/2006/relationships/image" Target="../media/image55.png"/><Relationship Id="rId4" Type="http://schemas.openxmlformats.org/officeDocument/2006/relationships/image" Target="../media/image54.png"/><Relationship Id="rId5" Type="http://schemas.openxmlformats.org/officeDocument/2006/relationships/image" Target="../media/image69.png"/><Relationship Id="rId6" Type="http://schemas.openxmlformats.org/officeDocument/2006/relationships/image" Target="../media/image12.png"/><Relationship Id="rId7" Type="http://schemas.openxmlformats.org/officeDocument/2006/relationships/image" Target="../media/image11.png"/><Relationship Id="rId8" Type="http://schemas.openxmlformats.org/officeDocument/2006/relationships/image" Target="../media/image84.png"/><Relationship Id="rId9" Type="http://schemas.openxmlformats.org/officeDocument/2006/relationships/image" Target="../media/image34.png"/><Relationship Id="rId10" Type="http://schemas.openxmlformats.org/officeDocument/2006/relationships/image" Target="../media/image43.png"/><Relationship Id="rId11" Type="http://schemas.openxmlformats.org/officeDocument/2006/relationships/slide" Target="slide18.xml"/><Relationship Id="rId12" Type="http://schemas.openxmlformats.org/officeDocument/2006/relationships/slide" Target="slide2.xml"/><Relationship Id="rId13" Type="http://schemas.openxmlformats.org/officeDocument/2006/relationships/image" Target="../media/image46.png"/></Relationships>
</file>

<file path=ppt/slides/_rels/slide21.xml.rels><?xml version="1.0" encoding="UTF-8" standalone="yes"?><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hyperlink" Target="mailto:vie.etudiante@universite-paris-saclay.fr" TargetMode="External"/><Relationship Id="rId3" Type="http://schemas.openxmlformats.org/officeDocument/2006/relationships/image" Target="../media/image55.png"/><Relationship Id="rId4" Type="http://schemas.openxmlformats.org/officeDocument/2006/relationships/image" Target="../media/image68.png"/><Relationship Id="rId5" Type="http://schemas.openxmlformats.org/officeDocument/2006/relationships/image" Target="../media/image70.png"/><Relationship Id="rId6" Type="http://schemas.openxmlformats.org/officeDocument/2006/relationships/image" Target="../media/image11.png"/><Relationship Id="rId7" Type="http://schemas.openxmlformats.org/officeDocument/2006/relationships/image" Target="../media/image13.png"/><Relationship Id="rId8" Type="http://schemas.openxmlformats.org/officeDocument/2006/relationships/slide" Target="slide2.xml"/><Relationship Id="rId9" Type="http://schemas.openxmlformats.org/officeDocument/2006/relationships/image" Target="../media/image46.png"/><Relationship Id="rId10" Type="http://schemas.openxmlformats.org/officeDocument/2006/relationships/hyperlink" Target="mailto:tutorat.vie-etudiante@universite-paris-saclay.fr" TargetMode="External"/><Relationship Id="rId11" Type="http://schemas.openxmlformats.org/officeDocument/2006/relationships/image" Target="../media/image73.png"/></Relationships>
</file>

<file path=ppt/slides/_rels/slide22.xml.rels><?xml version="1.0" encoding="UTF-8" standalone="yes"?><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hyperlink" Target="mailto:securite.prevention@universite-paris-saclay.fr" TargetMode="External"/><Relationship Id="rId3" Type="http://schemas.openxmlformats.org/officeDocument/2006/relationships/image" Target="../media/image55.png"/><Relationship Id="rId4" Type="http://schemas.openxmlformats.org/officeDocument/2006/relationships/image" Target="../media/image97.png"/><Relationship Id="rId5" Type="http://schemas.openxmlformats.org/officeDocument/2006/relationships/image" Target="../media/image98.png"/><Relationship Id="rId6" Type="http://schemas.openxmlformats.org/officeDocument/2006/relationships/image" Target="../media/image84.png"/><Relationship Id="rId7" Type="http://schemas.openxmlformats.org/officeDocument/2006/relationships/image" Target="../media/image11.png"/><Relationship Id="rId8" Type="http://schemas.openxmlformats.org/officeDocument/2006/relationships/image" Target="../media/image13.png"/><Relationship Id="rId9" Type="http://schemas.openxmlformats.org/officeDocument/2006/relationships/image" Target="../media/image99.png"/><Relationship Id="rId10" Type="http://schemas.openxmlformats.org/officeDocument/2006/relationships/image" Target="../media/image34.png"/><Relationship Id="rId11" Type="http://schemas.openxmlformats.org/officeDocument/2006/relationships/image" Target="../media/image26.png"/><Relationship Id="rId12" Type="http://schemas.openxmlformats.org/officeDocument/2006/relationships/slide" Target="slide18.xml"/><Relationship Id="rId13" Type="http://schemas.openxmlformats.org/officeDocument/2006/relationships/slide" Target="slide2.xml"/><Relationship Id="rId14" Type="http://schemas.openxmlformats.org/officeDocument/2006/relationships/image" Target="../media/image46.png"/></Relationships>
</file>

<file path=ppt/slides/_rels/slide23.xml.rels><?xml version="1.0" encoding="UTF-8" standalone="yes"?><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hyperlink" Target="mailto:outgoing.international@universite-paris-saclay.fr" TargetMode="External"/><Relationship Id="rId3" Type="http://schemas.openxmlformats.org/officeDocument/2006/relationships/image" Target="../media/image55.png"/><Relationship Id="rId4" Type="http://schemas.openxmlformats.org/officeDocument/2006/relationships/image" Target="../media/image97.png"/><Relationship Id="rId5" Type="http://schemas.openxmlformats.org/officeDocument/2006/relationships/image" Target="../media/image98.png"/><Relationship Id="rId6" Type="http://schemas.openxmlformats.org/officeDocument/2006/relationships/image" Target="../media/image42.png"/><Relationship Id="rId7" Type="http://schemas.openxmlformats.org/officeDocument/2006/relationships/slide" Target="slide23.xml"/><Relationship Id="rId8" Type="http://schemas.openxmlformats.org/officeDocument/2006/relationships/slide" Target="slide2.xml"/><Relationship Id="rId9" Type="http://schemas.openxmlformats.org/officeDocument/2006/relationships/image" Target="../media/image46.png"/><Relationship Id="rId10" Type="http://schemas.openxmlformats.org/officeDocument/2006/relationships/image" Target="../media/image100.png"/></Relationships>
</file>

<file path=ppt/slides/_rels/slide24.xml.rels><?xml version="1.0" encoding="UTF-8" standalone="yes"?><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hyperlink" Target="mailto:International.welcomedesl@universite-paris-saclay.fr" TargetMode="External"/><Relationship Id="rId3" Type="http://schemas.openxmlformats.org/officeDocument/2006/relationships/image" Target="../media/image55.png"/><Relationship Id="rId4" Type="http://schemas.openxmlformats.org/officeDocument/2006/relationships/image" Target="../media/image97.png"/><Relationship Id="rId5" Type="http://schemas.openxmlformats.org/officeDocument/2006/relationships/image" Target="../media/image98.png"/><Relationship Id="rId6" Type="http://schemas.openxmlformats.org/officeDocument/2006/relationships/slide" Target="slide23.xml"/><Relationship Id="rId7" Type="http://schemas.openxmlformats.org/officeDocument/2006/relationships/slide" Target="slide2.xml"/><Relationship Id="rId8" Type="http://schemas.openxmlformats.org/officeDocument/2006/relationships/image" Target="../media/image46.png"/><Relationship Id="rId9" Type="http://schemas.openxmlformats.org/officeDocument/2006/relationships/image" Target="../media/image14.png"/></Relationships>
</file>

<file path=ppt/slides/_rels/slide25.xml.rels><?xml version="1.0" encoding="UTF-8" standalone="yes"?><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hyperlink" Target="https://www.eugloh.eu/" TargetMode="External"/><Relationship Id="rId3" Type="http://schemas.openxmlformats.org/officeDocument/2006/relationships/hyperlink" Target="mailto:outgoing.international@universite-paris-saclay.fr" TargetMode="External"/><Relationship Id="rId4" Type="http://schemas.openxmlformats.org/officeDocument/2006/relationships/image" Target="../media/image55.png"/><Relationship Id="rId5" Type="http://schemas.openxmlformats.org/officeDocument/2006/relationships/image" Target="../media/image97.png"/><Relationship Id="rId6" Type="http://schemas.openxmlformats.org/officeDocument/2006/relationships/image" Target="../media/image98.png"/><Relationship Id="rId7" Type="http://schemas.openxmlformats.org/officeDocument/2006/relationships/image" Target="../media/image42.png"/><Relationship Id="rId8" Type="http://schemas.openxmlformats.org/officeDocument/2006/relationships/slide" Target="slide2.xml"/><Relationship Id="rId9" Type="http://schemas.openxmlformats.org/officeDocument/2006/relationships/slide" Target="slide23.xml"/><Relationship Id="rId10" Type="http://schemas.openxmlformats.org/officeDocument/2006/relationships/image" Target="../media/image46.png"/><Relationship Id="rId11" Type="http://schemas.openxmlformats.org/officeDocument/2006/relationships/image" Target="../media/image14.png"/></Relationships>
</file>

<file path=ppt/slides/_rels/slide26.xml.rels><?xml version="1.0" encoding="UTF-8" standalone="yes"?><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hyperlink" Target="mailto:events.lang-intercul@universite-paris-saclay.fr" TargetMode="External"/><Relationship Id="rId3" Type="http://schemas.openxmlformats.org/officeDocument/2006/relationships/image" Target="../media/image55.png"/><Relationship Id="rId4" Type="http://schemas.openxmlformats.org/officeDocument/2006/relationships/image" Target="../media/image54.png"/><Relationship Id="rId5" Type="http://schemas.openxmlformats.org/officeDocument/2006/relationships/image" Target="../media/image14.png"/><Relationship Id="rId6" Type="http://schemas.openxmlformats.org/officeDocument/2006/relationships/image" Target="../media/image100.png"/><Relationship Id="rId7" Type="http://schemas.openxmlformats.org/officeDocument/2006/relationships/slide" Target="slide2.xml"/><Relationship Id="rId8" Type="http://schemas.openxmlformats.org/officeDocument/2006/relationships/image" Target="../media/image46.png"/></Relationships>
</file>

<file path=ppt/slides/_rels/slide27.xml.rels><?xml version="1.0" encoding="UTF-8" standalone="yes"?><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101.png"/><Relationship Id="rId3" Type="http://schemas.openxmlformats.org/officeDocument/2006/relationships/image" Target="../media/image102.jpg"/><Relationship Id="rId4" Type="http://schemas.openxmlformats.org/officeDocument/2006/relationships/image" Target="../media/image103.jpg"/><Relationship Id="rId5" Type="http://schemas.openxmlformats.org/officeDocument/2006/relationships/image" Target="../media/image104.jpg"/></Relationships>
</file>

<file path=ppt/slides/_rels/slide28.xml.rels><?xml version="1.0" encoding="UTF-8" standalone="yes"?><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hyperlink" Target="mailto:vie.etudiante@universite-paris-saclay.fr" TargetMode="External"/><Relationship Id="rId3" Type="http://schemas.openxmlformats.org/officeDocument/2006/relationships/image" Target="../media/image55.png"/><Relationship Id="rId4" Type="http://schemas.openxmlformats.org/officeDocument/2006/relationships/image" Target="../media/image68.png"/><Relationship Id="rId5" Type="http://schemas.openxmlformats.org/officeDocument/2006/relationships/image" Target="../media/image15.png"/><Relationship Id="rId6" Type="http://schemas.openxmlformats.org/officeDocument/2006/relationships/image" Target="../media/image105.png"/><Relationship Id="rId7" Type="http://schemas.openxmlformats.org/officeDocument/2006/relationships/slide" Target="slide2.xml"/><Relationship Id="rId8" Type="http://schemas.openxmlformats.org/officeDocument/2006/relationships/image" Target="../media/image46.png"/><Relationship Id="rId9" Type="http://schemas.openxmlformats.org/officeDocument/2006/relationships/image" Target="../media/image106.jpg"/></Relationships>
</file>

<file path=ppt/slides/_rels/slide29.xml.rels><?xml version="1.0" encoding="UTF-8" standalone="yes"?><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hyperlink" Target="mailto:logement.etudiant@universite-paris-saclay.fr" TargetMode="External"/><Relationship Id="rId3" Type="http://schemas.openxmlformats.org/officeDocument/2006/relationships/image" Target="../media/image55.png"/><Relationship Id="rId4" Type="http://schemas.openxmlformats.org/officeDocument/2006/relationships/image" Target="../media/image68.png"/><Relationship Id="rId5" Type="http://schemas.openxmlformats.org/officeDocument/2006/relationships/image" Target="../media/image16.png"/><Relationship Id="rId6" Type="http://schemas.openxmlformats.org/officeDocument/2006/relationships/image" Target="../media/image107.png"/><Relationship Id="rId7" Type="http://schemas.openxmlformats.org/officeDocument/2006/relationships/slide" Target="slide2.xml"/><Relationship Id="rId8" Type="http://schemas.openxmlformats.org/officeDocument/2006/relationships/image" Target="../media/image46.png"/><Relationship Id="rId9" Type="http://schemas.openxmlformats.org/officeDocument/2006/relationships/image" Target="../media/image108.png"/><Relationship Id="rId10" Type="http://schemas.openxmlformats.org/officeDocument/2006/relationships/hyperlink" Target="https://casa.universite-paris-saclay.fr/" TargetMode="External"/><Relationship Id="rId11" Type="http://schemas.openxmlformats.org/officeDocument/2006/relationships/image" Target="../media/image109.jpg"/></Relationships>
</file>

<file path=ppt/slides/_rels/slide3.xml.rels><?xml version="1.0" encoding="UTF-8" standalone="yes"?><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45.jpg"/></Relationships>
</file>

<file path=ppt/slides/_rels/slide30.xml.rels><?xml version="1.0" encoding="UTF-8" standalone="yes"?><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hyperlink" Target="mailto:aides.etudiant@universite-paris-saclay.fr" TargetMode="External"/><Relationship Id="rId3" Type="http://schemas.openxmlformats.org/officeDocument/2006/relationships/image" Target="../media/image55.png"/><Relationship Id="rId4" Type="http://schemas.openxmlformats.org/officeDocument/2006/relationships/image" Target="../media/image97.png"/><Relationship Id="rId5" Type="http://schemas.openxmlformats.org/officeDocument/2006/relationships/image" Target="../media/image98.png"/><Relationship Id="rId6" Type="http://schemas.openxmlformats.org/officeDocument/2006/relationships/image" Target="../media/image69.png"/><Relationship Id="rId7" Type="http://schemas.openxmlformats.org/officeDocument/2006/relationships/image" Target="../media/image17.png"/><Relationship Id="rId8" Type="http://schemas.openxmlformats.org/officeDocument/2006/relationships/image" Target="../media/image18.png"/><Relationship Id="rId9" Type="http://schemas.openxmlformats.org/officeDocument/2006/relationships/image" Target="../media/image19.png"/><Relationship Id="rId10" Type="http://schemas.openxmlformats.org/officeDocument/2006/relationships/image" Target="../media/image20.png"/><Relationship Id="rId11" Type="http://schemas.openxmlformats.org/officeDocument/2006/relationships/hyperlink" Target="https://mesrdv.etudiant.gouv.fr/" TargetMode="External"/><Relationship Id="rId12" Type="http://schemas.openxmlformats.org/officeDocument/2006/relationships/slide" Target="slide2.xml"/><Relationship Id="rId13" Type="http://schemas.openxmlformats.org/officeDocument/2006/relationships/image" Target="../media/image110.jpg"/><Relationship Id="rId14" Type="http://schemas.openxmlformats.org/officeDocument/2006/relationships/image" Target="../media/image46.png"/><Relationship Id="rId15" Type="http://schemas.openxmlformats.org/officeDocument/2006/relationships/image" Target="../media/image111.png"/></Relationships>
</file>

<file path=ppt/slides/_rels/slide31.xml.rels><?xml version="1.0" encoding="UTF-8" standalone="yes"?><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54.png"/><Relationship Id="rId3" Type="http://schemas.openxmlformats.org/officeDocument/2006/relationships/image" Target="../media/image70.png"/><Relationship Id="rId4" Type="http://schemas.openxmlformats.org/officeDocument/2006/relationships/image" Target="../media/image112.png"/><Relationship Id="rId5" Type="http://schemas.openxmlformats.org/officeDocument/2006/relationships/image" Target="../media/image113.png"/><Relationship Id="rId6" Type="http://schemas.openxmlformats.org/officeDocument/2006/relationships/image" Target="../media/image20.png"/><Relationship Id="rId7" Type="http://schemas.openxmlformats.org/officeDocument/2006/relationships/slide" Target="slide2.xml"/><Relationship Id="rId8" Type="http://schemas.openxmlformats.org/officeDocument/2006/relationships/image" Target="../media/image46.png"/><Relationship Id="rId9" Type="http://schemas.openxmlformats.org/officeDocument/2006/relationships/hyperlink" Target="https://adonis.universite-paris-saclay.fr/adonis/annuaire/compte/perte_mdp/" TargetMode="External"/><Relationship Id="rId10" Type="http://schemas.openxmlformats.org/officeDocument/2006/relationships/image" Target="../media/image114.jpg"/><Relationship Id="rId11" Type="http://schemas.openxmlformats.org/officeDocument/2006/relationships/image" Target="../media/image115.jpg"/></Relationships>
</file>

<file path=ppt/slides/_rels/slide32.xml.rels><?xml version="1.0" encoding="UTF-8" standalone="yes"?><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hyperlink" Target="https://sports.universite-paris-saclay.fr/" TargetMode="External"/><Relationship Id="rId3" Type="http://schemas.openxmlformats.org/officeDocument/2006/relationships/hyperlink" Target="mailto:service.suaps@universite-paris-saclay.fr" TargetMode="External"/><Relationship Id="rId4" Type="http://schemas.openxmlformats.org/officeDocument/2006/relationships/image" Target="../media/image55.png"/><Relationship Id="rId5" Type="http://schemas.openxmlformats.org/officeDocument/2006/relationships/image" Target="../media/image68.png"/><Relationship Id="rId6" Type="http://schemas.openxmlformats.org/officeDocument/2006/relationships/image" Target="../media/image21.png"/><Relationship Id="rId7" Type="http://schemas.openxmlformats.org/officeDocument/2006/relationships/image" Target="../media/image116.png"/><Relationship Id="rId8" Type="http://schemas.openxmlformats.org/officeDocument/2006/relationships/image" Target="../media/image22.png"/><Relationship Id="rId9" Type="http://schemas.openxmlformats.org/officeDocument/2006/relationships/image" Target="../media/image117.png"/><Relationship Id="rId10" Type="http://schemas.openxmlformats.org/officeDocument/2006/relationships/slide" Target="slide2.xml"/><Relationship Id="rId11" Type="http://schemas.openxmlformats.org/officeDocument/2006/relationships/image" Target="../media/image46.png"/></Relationships>
</file>

<file path=ppt/slides/_rels/slide33.xml.rels><?xml version="1.0" encoding="UTF-8" standalone="yes"?><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hyperlink" Target="http://www.sciencesociete.universite-paris-saclay.fr/" TargetMode="External"/><Relationship Id="rId3" Type="http://schemas.openxmlformats.org/officeDocument/2006/relationships/hyperlink" Target="mailto:la.diagonale@universite-paris-saclay.fr" TargetMode="External"/><Relationship Id="rId4" Type="http://schemas.openxmlformats.org/officeDocument/2006/relationships/image" Target="../media/image55.png"/><Relationship Id="rId5" Type="http://schemas.openxmlformats.org/officeDocument/2006/relationships/image" Target="../media/image68.png"/><Relationship Id="rId6" Type="http://schemas.openxmlformats.org/officeDocument/2006/relationships/image" Target="../media/image23.png"/><Relationship Id="rId7" Type="http://schemas.openxmlformats.org/officeDocument/2006/relationships/image" Target="../media/image24.png"/><Relationship Id="rId8" Type="http://schemas.openxmlformats.org/officeDocument/2006/relationships/image" Target="../media/image118.png"/><Relationship Id="rId9" Type="http://schemas.openxmlformats.org/officeDocument/2006/relationships/image" Target="../media/image119.png"/><Relationship Id="rId10" Type="http://schemas.openxmlformats.org/officeDocument/2006/relationships/image" Target="../media/image25.png"/><Relationship Id="rId11" Type="http://schemas.openxmlformats.org/officeDocument/2006/relationships/slide" Target="slide2.xml"/><Relationship Id="rId12" Type="http://schemas.openxmlformats.org/officeDocument/2006/relationships/image" Target="../media/image46.png"/></Relationships>
</file>

<file path=ppt/slides/_rels/slide34.xml.rels><?xml version="1.0" encoding="UTF-8" standalone="yes"?><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hyperlink" Target="mailto:associations.etudiantes@universite-paris-saclay.fr" TargetMode="External"/><Relationship Id="rId3" Type="http://schemas.openxmlformats.org/officeDocument/2006/relationships/image" Target="../media/image55.png"/><Relationship Id="rId4" Type="http://schemas.openxmlformats.org/officeDocument/2006/relationships/image" Target="../media/image97.png"/><Relationship Id="rId5" Type="http://schemas.openxmlformats.org/officeDocument/2006/relationships/image" Target="../media/image98.png"/><Relationship Id="rId6" Type="http://schemas.openxmlformats.org/officeDocument/2006/relationships/image" Target="../media/image26.png"/><Relationship Id="rId7" Type="http://schemas.openxmlformats.org/officeDocument/2006/relationships/image" Target="../media/image120.png"/><Relationship Id="rId8" Type="http://schemas.openxmlformats.org/officeDocument/2006/relationships/slide" Target="slide2.xml"/><Relationship Id="rId9" Type="http://schemas.openxmlformats.org/officeDocument/2006/relationships/image" Target="../media/image46.png"/><Relationship Id="rId10" Type="http://schemas.openxmlformats.org/officeDocument/2006/relationships/image" Target="../media/image121.jpg"/></Relationships>
</file>

<file path=ppt/slides/_rels/slide35.xml.rels><?xml version="1.0" encoding="UTF-8" standalone="yes"?><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hyperlink" Target="mailto:bib.univ@universite-paris-saclay.fr" TargetMode="External"/><Relationship Id="rId3" Type="http://schemas.openxmlformats.org/officeDocument/2006/relationships/image" Target="../media/image55.png"/><Relationship Id="rId4" Type="http://schemas.openxmlformats.org/officeDocument/2006/relationships/image" Target="../media/image68.png"/><Relationship Id="rId5" Type="http://schemas.openxmlformats.org/officeDocument/2006/relationships/image" Target="../media/image27.png"/><Relationship Id="rId6" Type="http://schemas.openxmlformats.org/officeDocument/2006/relationships/image" Target="../media/image122.png"/><Relationship Id="rId7" Type="http://schemas.openxmlformats.org/officeDocument/2006/relationships/slide" Target="slide2.xml"/><Relationship Id="rId8" Type="http://schemas.openxmlformats.org/officeDocument/2006/relationships/image" Target="../media/image46.png"/></Relationships>
</file>

<file path=ppt/slides/_rels/slide36.xml.rels><?xml version="1.0" encoding="UTF-8" standalone="yes"?><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hyperlink" Target="mailto:info@designspot.fr" TargetMode="External"/><Relationship Id="rId3" Type="http://schemas.openxmlformats.org/officeDocument/2006/relationships/image" Target="../media/image55.png"/><Relationship Id="rId4" Type="http://schemas.openxmlformats.org/officeDocument/2006/relationships/image" Target="../media/image97.png"/><Relationship Id="rId5" Type="http://schemas.openxmlformats.org/officeDocument/2006/relationships/image" Target="../media/image98.png"/><Relationship Id="rId6" Type="http://schemas.openxmlformats.org/officeDocument/2006/relationships/image" Target="../media/image69.png"/><Relationship Id="rId7" Type="http://schemas.openxmlformats.org/officeDocument/2006/relationships/hyperlink" Target="https://www.designspot.fr/" TargetMode="External"/><Relationship Id="rId8" Type="http://schemas.openxmlformats.org/officeDocument/2006/relationships/image" Target="../media/image123.png"/><Relationship Id="rId9" Type="http://schemas.openxmlformats.org/officeDocument/2006/relationships/image" Target="../media/image34.png"/><Relationship Id="rId10" Type="http://schemas.openxmlformats.org/officeDocument/2006/relationships/image" Target="../media/image124.png"/><Relationship Id="rId11" Type="http://schemas.openxmlformats.org/officeDocument/2006/relationships/image" Target="../media/image125.png"/><Relationship Id="rId12" Type="http://schemas.openxmlformats.org/officeDocument/2006/relationships/slide" Target="slide2.xml"/><Relationship Id="rId13" Type="http://schemas.openxmlformats.org/officeDocument/2006/relationships/image" Target="../media/image46.png"/></Relationships>
</file>

<file path=ppt/slides/_rels/slide37.xml.rels><?xml version="1.0" encoding="UTF-8" standalone="yes"?><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hyperlink" Target="mailto:harcelements@universite-paris-saclay.fr" TargetMode="External"/><Relationship Id="rId3" Type="http://schemas.openxmlformats.org/officeDocument/2006/relationships/image" Target="../media/image68.png"/><Relationship Id="rId4" Type="http://schemas.openxmlformats.org/officeDocument/2006/relationships/image" Target="../media/image55.png"/><Relationship Id="rId5" Type="http://schemas.openxmlformats.org/officeDocument/2006/relationships/image" Target="../media/image126.png"/><Relationship Id="rId6" Type="http://schemas.openxmlformats.org/officeDocument/2006/relationships/image" Target="../media/image127.png"/><Relationship Id="rId7" Type="http://schemas.openxmlformats.org/officeDocument/2006/relationships/image" Target="../media/image128.png"/><Relationship Id="rId8" Type="http://schemas.openxmlformats.org/officeDocument/2006/relationships/slide" Target="slide2.xml"/><Relationship Id="rId9" Type="http://schemas.openxmlformats.org/officeDocument/2006/relationships/image" Target="../media/image46.png"/><Relationship Id="rId10" Type="http://schemas.openxmlformats.org/officeDocument/2006/relationships/hyperlink" Target="mailto:Egalite.diversite@universite-paris-saclay.fr" TargetMode="External"/></Relationships>
</file>

<file path=ppt/slides/_rels/slide38.xml.rels><?xml version="1.0" encoding="UTF-8" standalone="yes"?><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hyperlink" Target="mailto:egalite.diversite@universite-paris-saclay.fr" TargetMode="External"/><Relationship Id="rId3" Type="http://schemas.openxmlformats.org/officeDocument/2006/relationships/image" Target="../media/image55.png"/><Relationship Id="rId4" Type="http://schemas.openxmlformats.org/officeDocument/2006/relationships/image" Target="../media/image129.png"/><Relationship Id="rId5" Type="http://schemas.openxmlformats.org/officeDocument/2006/relationships/image" Target="../media/image54.png"/><Relationship Id="rId6" Type="http://schemas.openxmlformats.org/officeDocument/2006/relationships/image" Target="../media/image26.png"/><Relationship Id="rId7" Type="http://schemas.openxmlformats.org/officeDocument/2006/relationships/image" Target="../media/image95.png"/><Relationship Id="rId8" Type="http://schemas.openxmlformats.org/officeDocument/2006/relationships/image" Target="../media/image130.png"/><Relationship Id="rId9" Type="http://schemas.openxmlformats.org/officeDocument/2006/relationships/image" Target="../media/image131.png"/><Relationship Id="rId10" Type="http://schemas.openxmlformats.org/officeDocument/2006/relationships/slide" Target="slide2.xml"/><Relationship Id="rId11" Type="http://schemas.openxmlformats.org/officeDocument/2006/relationships/image" Target="../media/image46.png"/></Relationships>
</file>

<file path=ppt/slides/_rels/slide39.xml.rels><?xml version="1.0" encoding="UTF-8" standalone="yes"?><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68.png"/><Relationship Id="rId3" Type="http://schemas.openxmlformats.org/officeDocument/2006/relationships/slide" Target="slide2.xml"/><Relationship Id="rId4" Type="http://schemas.openxmlformats.org/officeDocument/2006/relationships/image" Target="../media/image46.png"/><Relationship Id="rId5" Type="http://schemas.openxmlformats.org/officeDocument/2006/relationships/image" Target="../media/image39.png"/><Relationship Id="rId6" Type="http://schemas.openxmlformats.org/officeDocument/2006/relationships/image" Target="../media/image40.png"/><Relationship Id="rId7" Type="http://schemas.openxmlformats.org/officeDocument/2006/relationships/hyperlink" Target="mailto:egalite.diversite@universite-paris-saclay.fr" TargetMode="External"/><Relationship Id="rId8" Type="http://schemas.openxmlformats.org/officeDocument/2006/relationships/image" Target="../media/image55.png"/></Relationships>
</file>

<file path=ppt/slides/_rels/slide4.xml.rels><?xml version="1.0" encoding="UTF-8" standalone="yes"?><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slide" Target="slide2.xml"/><Relationship Id="rId3" Type="http://schemas.openxmlformats.org/officeDocument/2006/relationships/image" Target="../media/image46.png"/><Relationship Id="rId4" Type="http://schemas.openxmlformats.org/officeDocument/2006/relationships/image" Target="../media/image47.jpg"/></Relationships>
</file>

<file path=ppt/slides/_rels/slide40.xml.rels><?xml version="1.0" encoding="UTF-8" standalone="yes"?><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hyperlink" Target="mailto:handicap.etudiant@universite-paris-saclay.fr" TargetMode="External"/><Relationship Id="rId3" Type="http://schemas.openxmlformats.org/officeDocument/2006/relationships/image" Target="../media/image55.png"/><Relationship Id="rId4" Type="http://schemas.openxmlformats.org/officeDocument/2006/relationships/image" Target="../media/image68.png"/><Relationship Id="rId5" Type="http://schemas.openxmlformats.org/officeDocument/2006/relationships/image" Target="../media/image28.png"/><Relationship Id="rId6" Type="http://schemas.openxmlformats.org/officeDocument/2006/relationships/image" Target="../media/image132.png"/><Relationship Id="rId7" Type="http://schemas.openxmlformats.org/officeDocument/2006/relationships/slide" Target="slide2.xml"/><Relationship Id="rId8" Type="http://schemas.openxmlformats.org/officeDocument/2006/relationships/image" Target="../media/image46.png"/></Relationships>
</file>

<file path=ppt/slides/_rels/slide41.xml.rels><?xml version="1.0" encoding="UTF-8" standalone="yes"?><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hyperlink" Target="mailto:securite.prevention@universite-paris-saclay.fr" TargetMode="External"/><Relationship Id="rId3" Type="http://schemas.openxmlformats.org/officeDocument/2006/relationships/image" Target="../media/image55.png"/><Relationship Id="rId4" Type="http://schemas.openxmlformats.org/officeDocument/2006/relationships/image" Target="../media/image97.png"/><Relationship Id="rId5" Type="http://schemas.openxmlformats.org/officeDocument/2006/relationships/image" Target="../media/image98.png"/><Relationship Id="rId6" Type="http://schemas.openxmlformats.org/officeDocument/2006/relationships/image" Target="../media/image30.png"/><Relationship Id="rId7" Type="http://schemas.openxmlformats.org/officeDocument/2006/relationships/image" Target="../media/image31.png"/><Relationship Id="rId8" Type="http://schemas.openxmlformats.org/officeDocument/2006/relationships/image" Target="../media/image84.png"/><Relationship Id="rId9" Type="http://schemas.openxmlformats.org/officeDocument/2006/relationships/image" Target="../media/image133.png"/><Relationship Id="rId10" Type="http://schemas.openxmlformats.org/officeDocument/2006/relationships/slide" Target="slide2.xml"/><Relationship Id="rId11" Type="http://schemas.openxmlformats.org/officeDocument/2006/relationships/image" Target="../media/image46.png"/></Relationships>
</file>

<file path=ppt/slides/_rels/slide42.xml.rels><?xml version="1.0" encoding="UTF-8" standalone="yes"?><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hyperlink" Target="mailto:sante-etudiants@universite-paris-saclay.fr" TargetMode="External"/><Relationship Id="rId3" Type="http://schemas.openxmlformats.org/officeDocument/2006/relationships/image" Target="../media/image55.png"/><Relationship Id="rId4" Type="http://schemas.openxmlformats.org/officeDocument/2006/relationships/image" Target="../media/image68.png"/><Relationship Id="rId5" Type="http://schemas.openxmlformats.org/officeDocument/2006/relationships/image" Target="../media/image29.png"/><Relationship Id="rId6" Type="http://schemas.openxmlformats.org/officeDocument/2006/relationships/image" Target="../media/image134.png"/><Relationship Id="rId7" Type="http://schemas.openxmlformats.org/officeDocument/2006/relationships/slide" Target="slide2.xml"/><Relationship Id="rId8" Type="http://schemas.openxmlformats.org/officeDocument/2006/relationships/image" Target="../media/image46.png"/></Relationships>
</file>

<file path=ppt/slides/_rels/slide43.xml.rels><?xml version="1.0" encoding="UTF-8" standalone="yes"?><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135.png"/></Relationships>
</file>

<file path=ppt/slides/_rels/slide5.xml.rels><?xml version="1.0" encoding="UTF-8" standalone="yes"?><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48.jpg"/><Relationship Id="rId3" Type="http://schemas.openxmlformats.org/officeDocument/2006/relationships/image" Target="../media/image49.png"/><Relationship Id="rId4" Type="http://schemas.openxmlformats.org/officeDocument/2006/relationships/image" Target="../media/image50.png"/><Relationship Id="rId5" Type="http://schemas.openxmlformats.org/officeDocument/2006/relationships/image" Target="../media/image51.png"/><Relationship Id="rId6" Type="http://schemas.openxmlformats.org/officeDocument/2006/relationships/image" Target="../media/image52.png"/><Relationship Id="rId7" Type="http://schemas.openxmlformats.org/officeDocument/2006/relationships/image" Target="../media/image32.png"/><Relationship Id="rId8" Type="http://schemas.openxmlformats.org/officeDocument/2006/relationships/image" Target="../media/image33.png"/><Relationship Id="rId9" Type="http://schemas.openxmlformats.org/officeDocument/2006/relationships/slide" Target="slide2.xml"/><Relationship Id="rId10" Type="http://schemas.openxmlformats.org/officeDocument/2006/relationships/image" Target="../media/image46.png"/></Relationships>
</file>

<file path=ppt/slides/_rels/slide6.xml.rels><?xml version="1.0" encoding="UTF-8" standalone="yes"?><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53.jpg"/><Relationship Id="rId3" Type="http://schemas.openxmlformats.org/officeDocument/2006/relationships/image" Target="../media/image54.png"/><Relationship Id="rId4" Type="http://schemas.openxmlformats.org/officeDocument/2006/relationships/hyperlink" Target="mailto:vp.etudiant@universite-paris-saclay.fr" TargetMode="External"/><Relationship Id="rId5" Type="http://schemas.openxmlformats.org/officeDocument/2006/relationships/image" Target="../media/image55.png"/><Relationship Id="rId6" Type="http://schemas.openxmlformats.org/officeDocument/2006/relationships/image" Target="../media/image44.png"/><Relationship Id="rId7" Type="http://schemas.openxmlformats.org/officeDocument/2006/relationships/image" Target="../media/image9.png"/><Relationship Id="rId8" Type="http://schemas.openxmlformats.org/officeDocument/2006/relationships/slide" Target="slide2.xml"/><Relationship Id="rId9" Type="http://schemas.openxmlformats.org/officeDocument/2006/relationships/image" Target="../media/image46.png"/></Relationships>
</file>

<file path=ppt/slides/_rels/slide7.xml.rels><?xml version="1.0" encoding="UTF-8" standalone="yes"?><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slide" Target="slide2.xml"/><Relationship Id="rId3" Type="http://schemas.openxmlformats.org/officeDocument/2006/relationships/image" Target="../media/image54.png"/><Relationship Id="rId4" Type="http://schemas.openxmlformats.org/officeDocument/2006/relationships/image" Target="../media/image9.png"/><Relationship Id="rId5" Type="http://schemas.openxmlformats.org/officeDocument/2006/relationships/image" Target="../media/image56.png"/><Relationship Id="rId6" Type="http://schemas.openxmlformats.org/officeDocument/2006/relationships/image" Target="../media/image57.png"/><Relationship Id="rId7" Type="http://schemas.openxmlformats.org/officeDocument/2006/relationships/image" Target="../media/image46.png"/></Relationships>
</file>

<file path=ppt/slides/_rels/slide8.xml.rels><?xml version="1.0" encoding="UTF-8" standalone="yes"?><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slide" Target="slide2.xml"/><Relationship Id="rId3" Type="http://schemas.openxmlformats.org/officeDocument/2006/relationships/hyperlink" Target="mailto:com.ecole-1cycle@universite-paris-saclay.fr" TargetMode="External"/><Relationship Id="rId4" Type="http://schemas.openxmlformats.org/officeDocument/2006/relationships/image" Target="../media/image58.png"/><Relationship Id="rId5" Type="http://schemas.openxmlformats.org/officeDocument/2006/relationships/image" Target="../media/image59.png"/><Relationship Id="rId6" Type="http://schemas.openxmlformats.org/officeDocument/2006/relationships/hyperlink" Target="http://www.ecole-universitaire-paris-saclay.fr/" TargetMode="External"/><Relationship Id="rId7" Type="http://schemas.openxmlformats.org/officeDocument/2006/relationships/image" Target="../media/image60.png"/><Relationship Id="rId8" Type="http://schemas.openxmlformats.org/officeDocument/2006/relationships/image" Target="../media/image61.png"/><Relationship Id="rId9" Type="http://schemas.openxmlformats.org/officeDocument/2006/relationships/image" Target="../media/image62.png"/><Relationship Id="rId10" Type="http://schemas.openxmlformats.org/officeDocument/2006/relationships/image" Target="../media/image63.png"/><Relationship Id="rId11" Type="http://schemas.openxmlformats.org/officeDocument/2006/relationships/image" Target="../media/image46.png"/></Relationships>
</file>

<file path=ppt/slides/_rels/slide9.xml.rels><?xml version="1.0" encoding="UTF-8" standalone="yes"?><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slide" Target="slide2.xml"/><Relationship Id="rId3" Type="http://schemas.openxmlformats.org/officeDocument/2006/relationships/image" Target="../media/image54.png"/><Relationship Id="rId4" Type="http://schemas.openxmlformats.org/officeDocument/2006/relationships/image" Target="../media/image46.png"/><Relationship Id="rId5" Type="http://schemas.openxmlformats.org/officeDocument/2006/relationships/image" Target="../media/image64.jpg"/></Relationships>
</file>

<file path=ppt/slides/slide1.xml><?xml version="1.0" encoding="utf-8"?>
<p:sld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showMasterPhAnim="0" show="1">
  <p:cSld name="">
    <p:spTree>
      <p:nvGrpSpPr>
        <p:cNvPr id="1" name=""/>
        <p:cNvGrpSpPr/>
        <p:nvPr/>
      </p:nvGrpSpPr>
      <p:grpSpPr bwMode="auto">
        <a:xfrm>
          <a:off x="0" y="0"/>
          <a:ext cx="0" cy="0"/>
          <a:chOff x="0" y="0"/>
          <a:chExt cx="0" cy="0"/>
        </a:xfrm>
      </p:grpSpPr>
      <p:sp>
        <p:nvSpPr>
          <p:cNvPr id="2" name="Title 1"/>
          <p:cNvSpPr>
            <a:spLocks noGrp="1"/>
          </p:cNvSpPr>
          <p:nvPr>
            <p:ph type="ctrTitle"/>
          </p:nvPr>
        </p:nvSpPr>
        <p:spPr bwMode="auto">
          <a:xfrm>
            <a:off x="272128" y="2467154"/>
            <a:ext cx="8305341" cy="2665563"/>
          </a:xfrm>
        </p:spPr>
        <p:txBody>
          <a:bodyPr>
            <a:normAutofit/>
          </a:bodyPr>
          <a:lstStyle/>
          <a:p>
            <a:pPr>
              <a:defRPr/>
            </a:pPr>
            <a:r>
              <a:rPr lang="fr-FR" sz="4400"/>
              <a:t>Bienvenue à l’Université </a:t>
            </a:r>
            <a:br>
              <a:rPr lang="fr-FR" sz="4400"/>
            </a:br>
            <a:r>
              <a:rPr lang="fr-FR" sz="4400"/>
              <a:t>Paris-Saclay</a:t>
            </a:r>
            <a:endParaRPr/>
          </a:p>
        </p:txBody>
      </p:sp>
      <p:sp>
        <p:nvSpPr>
          <p:cNvPr id="3" name="Subtitle 2"/>
          <p:cNvSpPr>
            <a:spLocks noGrp="1"/>
          </p:cNvSpPr>
          <p:nvPr>
            <p:ph type="subTitle" idx="1"/>
          </p:nvPr>
        </p:nvSpPr>
        <p:spPr bwMode="auto">
          <a:xfrm>
            <a:off x="272128" y="5529528"/>
            <a:ext cx="4787999" cy="746185"/>
          </a:xfrm>
        </p:spPr>
        <p:txBody>
          <a:bodyPr>
            <a:normAutofit/>
          </a:bodyPr>
          <a:lstStyle/>
          <a:p>
            <a:pPr>
              <a:defRPr/>
            </a:pPr>
            <a:r>
              <a:rPr lang="en-US" sz="1400"/>
              <a:t>Juillet</a:t>
            </a:r>
            <a:r>
              <a:rPr lang="en-US" sz="1400"/>
              <a:t> 2023</a:t>
            </a:r>
            <a:endParaRPr/>
          </a:p>
        </p:txBody>
      </p:sp>
    </p:spTree>
  </p:cSld>
  <p:clrMapOvr>
    <a:masterClrMapping/>
  </p:clrMapOvr>
  <mc:AlternateContent xmlns:mc="http://schemas.openxmlformats.org/markup-compatibility/2006">
    <mc:Choice xmlns:p14="http://schemas.microsoft.com/office/powerpoint/2010/main" Requires="p14">
      <p:transition p14:dur="2000" advClick="1"/>
    </mc:Choice>
    <mc:Fallback>
      <p:transition advClick="1"/>
    </mc:Fallback>
  </mc:AlternateContent>
</p:sld>
</file>

<file path=ppt/slides/slide10.xml><?xml version="1.0" encoding="utf-8"?>
<p:sld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showMasterPhAnim="0" show="1">
  <p:cSld name="">
    <p:spTree>
      <p:nvGrpSpPr>
        <p:cNvPr id="1" name=""/>
        <p:cNvGrpSpPr/>
        <p:nvPr/>
      </p:nvGrpSpPr>
      <p:grpSpPr bwMode="auto">
        <a:xfrm>
          <a:off x="0" y="0"/>
          <a:ext cx="0" cy="0"/>
          <a:chOff x="0" y="0"/>
          <a:chExt cx="0" cy="0"/>
        </a:xfrm>
      </p:grpSpPr>
      <p:pic>
        <p:nvPicPr>
          <p:cNvPr id="6" name="Image 5"/>
          <p:cNvPicPr>
            <a:picLocks noChangeAspect="1"/>
          </p:cNvPicPr>
          <p:nvPr/>
        </p:nvPicPr>
        <p:blipFill>
          <a:blip r:embed="rId2"/>
          <a:stretch/>
        </p:blipFill>
        <p:spPr bwMode="auto">
          <a:xfrm>
            <a:off x="0" y="4346349"/>
            <a:ext cx="3533948" cy="2274726"/>
          </a:xfrm>
          <a:prstGeom prst="rect">
            <a:avLst/>
          </a:prstGeom>
        </p:spPr>
      </p:pic>
      <p:sp>
        <p:nvSpPr>
          <p:cNvPr id="2" name="Titre 1"/>
          <p:cNvSpPr>
            <a:spLocks noGrp="1"/>
          </p:cNvSpPr>
          <p:nvPr>
            <p:ph type="ctrTitle"/>
          </p:nvPr>
        </p:nvSpPr>
        <p:spPr bwMode="auto">
          <a:xfrm>
            <a:off x="4346411" y="1461759"/>
            <a:ext cx="3309731" cy="3252160"/>
          </a:xfrm>
        </p:spPr>
        <p:txBody>
          <a:bodyPr/>
          <a:lstStyle/>
          <a:p>
            <a:pPr>
              <a:defRPr/>
            </a:pPr>
            <a:r>
              <a:rPr lang="fr-FR"/>
              <a:t>Devenir étudiant et étudiante à l’Université Paris-Saclay</a:t>
            </a:r>
            <a:endParaRPr/>
          </a:p>
        </p:txBody>
      </p:sp>
      <p:pic>
        <p:nvPicPr>
          <p:cNvPr id="3" name="Image 2"/>
          <p:cNvPicPr>
            <a:picLocks noChangeAspect="1"/>
          </p:cNvPicPr>
          <p:nvPr/>
        </p:nvPicPr>
        <p:blipFill>
          <a:blip r:embed="rId3"/>
          <a:stretch/>
        </p:blipFill>
        <p:spPr bwMode="auto">
          <a:xfrm>
            <a:off x="-1" y="0"/>
            <a:ext cx="3520363" cy="2144085"/>
          </a:xfrm>
          <a:prstGeom prst="rect">
            <a:avLst/>
          </a:prstGeom>
        </p:spPr>
      </p:pic>
      <p:pic>
        <p:nvPicPr>
          <p:cNvPr id="5" name="Image 4"/>
          <p:cNvPicPr>
            <a:picLocks noChangeAspect="1"/>
          </p:cNvPicPr>
          <p:nvPr/>
        </p:nvPicPr>
        <p:blipFill>
          <a:blip r:embed="rId4"/>
          <a:stretch/>
        </p:blipFill>
        <p:spPr bwMode="auto">
          <a:xfrm>
            <a:off x="0" y="1999441"/>
            <a:ext cx="3520363" cy="2346908"/>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2000" advClick="1"/>
    </mc:Choice>
    <mc:Fallback>
      <p:transition advClick="1"/>
    </mc:Fallback>
  </mc:AlternateContent>
</p:sld>
</file>

<file path=ppt/slides/slide11.xml><?xml version="1.0" encoding="utf-8"?>
<p:sld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showMasterPhAnim="0" show="1">
  <p:cSld name="">
    <p:spTree>
      <p:nvGrpSpPr>
        <p:cNvPr id="1" name=""/>
        <p:cNvGrpSpPr/>
        <p:nvPr/>
      </p:nvGrpSpPr>
      <p:grpSpPr bwMode="auto">
        <a:xfrm>
          <a:off x="0" y="0"/>
          <a:ext cx="0" cy="0"/>
          <a:chOff x="0" y="0"/>
          <a:chExt cx="0" cy="0"/>
        </a:xfrm>
      </p:grpSpPr>
      <p:sp>
        <p:nvSpPr>
          <p:cNvPr id="2" name="Titre 1"/>
          <p:cNvSpPr>
            <a:spLocks noGrp="1"/>
          </p:cNvSpPr>
          <p:nvPr>
            <p:ph type="title"/>
          </p:nvPr>
        </p:nvSpPr>
        <p:spPr bwMode="auto">
          <a:xfrm>
            <a:off x="2421092" y="262140"/>
            <a:ext cx="4301816" cy="1383576"/>
          </a:xfrm>
        </p:spPr>
        <p:txBody>
          <a:bodyPr>
            <a:noAutofit/>
          </a:bodyPr>
          <a:lstStyle/>
          <a:p>
            <a:pPr algn="ctr">
              <a:defRPr/>
            </a:pPr>
            <a:r>
              <a:rPr lang="fr-FR" sz="3600">
                <a:solidFill>
                  <a:srgbClr val="EE7326"/>
                </a:solidFill>
                <a:latin typeface="Open Sans Extrabold"/>
                <a:ea typeface="Open Sans Extrabold"/>
                <a:cs typeface="Open Sans Extrabold"/>
              </a:rPr>
              <a:t>La CVEC, </a:t>
            </a:r>
            <a:br>
              <a:rPr lang="fr-FR" sz="3600">
                <a:solidFill>
                  <a:srgbClr val="EE7326"/>
                </a:solidFill>
              </a:rPr>
            </a:br>
            <a:r>
              <a:rPr lang="fr-FR" sz="3600">
                <a:solidFill>
                  <a:srgbClr val="EE7326"/>
                </a:solidFill>
                <a:latin typeface="Open Sans Light"/>
                <a:ea typeface="Open Sans Light"/>
                <a:cs typeface="Open Sans Light"/>
              </a:rPr>
              <a:t>pour faire quoi ?</a:t>
            </a:r>
            <a:endParaRPr/>
          </a:p>
        </p:txBody>
      </p:sp>
      <p:pic>
        <p:nvPicPr>
          <p:cNvPr id="6" name="Graphic 5"/>
          <p:cNvPicPr>
            <a:picLocks noChangeAspect="1"/>
          </p:cNvPicPr>
          <p:nvPr/>
        </p:nvPicPr>
        <p:blipFill>
          <a:blip r:embed="rId2"/>
          <a:stretch/>
        </p:blipFill>
        <p:spPr bwMode="auto">
          <a:xfrm>
            <a:off x="2903853" y="2756301"/>
            <a:ext cx="853560" cy="874379"/>
          </a:xfrm>
          <a:prstGeom prst="rect">
            <a:avLst/>
          </a:prstGeom>
        </p:spPr>
      </p:pic>
      <p:sp>
        <p:nvSpPr>
          <p:cNvPr id="9" name="TextBox 8"/>
          <p:cNvSpPr txBox="1"/>
          <p:nvPr/>
        </p:nvSpPr>
        <p:spPr bwMode="auto">
          <a:xfrm>
            <a:off x="2280156" y="5985808"/>
            <a:ext cx="4572000" cy="430887"/>
          </a:xfrm>
          <a:prstGeom prst="rect">
            <a:avLst/>
          </a:prstGeom>
          <a:noFill/>
        </p:spPr>
        <p:txBody>
          <a:bodyPr wrap="square">
            <a:spAutoFit/>
          </a:bodyPr>
          <a:lstStyle/>
          <a:p>
            <a:pPr algn="ctr">
              <a:defRPr/>
            </a:pPr>
            <a:r>
              <a:rPr lang="fr-FR" sz="1100">
                <a:solidFill>
                  <a:srgbClr val="63003C"/>
                </a:solidFill>
              </a:rPr>
              <a:t>Contact : Direction de la Vie Étudiante et Égalité des Chances,</a:t>
            </a:r>
            <a:endParaRPr/>
          </a:p>
          <a:p>
            <a:pPr algn="ctr">
              <a:defRPr/>
            </a:pPr>
            <a:r>
              <a:rPr lang="fr-FR" sz="1100" u="sng">
                <a:solidFill>
                  <a:srgbClr val="63003C"/>
                </a:solidFill>
                <a:hlinkClick r:id="rId3" tooltip="mailto:cvec.etudiant@universite-apris-saclay.fr"/>
              </a:rPr>
              <a:t>cvec.etudiant@universite-paris-saclay.fr</a:t>
            </a:r>
            <a:r>
              <a:rPr lang="fr-FR" sz="1100">
                <a:solidFill>
                  <a:srgbClr val="63003C"/>
                </a:solidFill>
              </a:rPr>
              <a:t> </a:t>
            </a:r>
            <a:endParaRPr/>
          </a:p>
        </p:txBody>
      </p:sp>
      <p:pic>
        <p:nvPicPr>
          <p:cNvPr id="11" name="Graphic 10"/>
          <p:cNvPicPr>
            <a:picLocks noChangeAspect="1"/>
          </p:cNvPicPr>
          <p:nvPr/>
        </p:nvPicPr>
        <p:blipFill>
          <a:blip r:embed="rId4"/>
          <a:stretch/>
        </p:blipFill>
        <p:spPr bwMode="auto">
          <a:xfrm>
            <a:off x="3430280" y="297790"/>
            <a:ext cx="2283437" cy="1276350"/>
          </a:xfrm>
          <a:prstGeom prst="rect">
            <a:avLst/>
          </a:prstGeom>
        </p:spPr>
      </p:pic>
      <p:sp>
        <p:nvSpPr>
          <p:cNvPr id="15" name="TextBox 14"/>
          <p:cNvSpPr txBox="1"/>
          <p:nvPr/>
        </p:nvSpPr>
        <p:spPr bwMode="auto">
          <a:xfrm>
            <a:off x="455759" y="4706691"/>
            <a:ext cx="1660262" cy="600164"/>
          </a:xfrm>
          <a:prstGeom prst="rect">
            <a:avLst/>
          </a:prstGeom>
          <a:noFill/>
        </p:spPr>
        <p:txBody>
          <a:bodyPr wrap="square">
            <a:spAutoFit/>
          </a:bodyPr>
          <a:lstStyle/>
          <a:p>
            <a:pPr>
              <a:defRPr/>
            </a:pPr>
            <a:r>
              <a:rPr lang="fr-FR" sz="1100">
                <a:solidFill>
                  <a:srgbClr val="7B878F"/>
                </a:solidFill>
              </a:rPr>
              <a:t>Accéder plus facilement aux </a:t>
            </a:r>
            <a:r>
              <a:rPr lang="fr-FR" sz="1100">
                <a:solidFill>
                  <a:srgbClr val="7B878F"/>
                </a:solidFill>
                <a:latin typeface="Open Sans Extrabold"/>
                <a:ea typeface="Open Sans Extrabold"/>
                <a:cs typeface="Open Sans Extrabold"/>
              </a:rPr>
              <a:t>soins sur les campus</a:t>
            </a:r>
            <a:endParaRPr/>
          </a:p>
        </p:txBody>
      </p:sp>
      <p:sp>
        <p:nvSpPr>
          <p:cNvPr id="17" name="TextBox 16"/>
          <p:cNvSpPr txBox="1"/>
          <p:nvPr/>
        </p:nvSpPr>
        <p:spPr bwMode="auto">
          <a:xfrm>
            <a:off x="7065876" y="4655817"/>
            <a:ext cx="1404047" cy="600164"/>
          </a:xfrm>
          <a:prstGeom prst="rect">
            <a:avLst/>
          </a:prstGeom>
          <a:noFill/>
        </p:spPr>
        <p:txBody>
          <a:bodyPr wrap="square">
            <a:spAutoFit/>
          </a:bodyPr>
          <a:lstStyle/>
          <a:p>
            <a:pPr>
              <a:defRPr/>
            </a:pPr>
            <a:r>
              <a:rPr lang="fr-FR" sz="1100">
                <a:solidFill>
                  <a:srgbClr val="303F48"/>
                </a:solidFill>
              </a:rPr>
              <a:t>Soutenir les </a:t>
            </a:r>
            <a:r>
              <a:rPr lang="fr-FR" sz="1100">
                <a:solidFill>
                  <a:srgbClr val="303F48"/>
                </a:solidFill>
                <a:latin typeface="Open Sans Extrabold"/>
                <a:ea typeface="Open Sans Extrabold"/>
                <a:cs typeface="Open Sans Extrabold"/>
              </a:rPr>
              <a:t>initiatives étudiantes</a:t>
            </a:r>
            <a:r>
              <a:rPr lang="fr-FR" sz="1100" b="1">
                <a:solidFill>
                  <a:srgbClr val="303F48"/>
                </a:solidFill>
                <a:latin typeface="Open Sans Extrabold"/>
                <a:ea typeface="Open Sans Extrabold"/>
                <a:cs typeface="Open Sans Extrabold"/>
              </a:rPr>
              <a:t> </a:t>
            </a:r>
            <a:endParaRPr/>
          </a:p>
        </p:txBody>
      </p:sp>
      <p:sp>
        <p:nvSpPr>
          <p:cNvPr id="19" name="TextBox 18"/>
          <p:cNvSpPr txBox="1"/>
          <p:nvPr/>
        </p:nvSpPr>
        <p:spPr bwMode="auto">
          <a:xfrm>
            <a:off x="4918821" y="4675062"/>
            <a:ext cx="1461846" cy="600164"/>
          </a:xfrm>
          <a:prstGeom prst="rect">
            <a:avLst/>
          </a:prstGeom>
          <a:noFill/>
        </p:spPr>
        <p:txBody>
          <a:bodyPr wrap="square">
            <a:spAutoFit/>
          </a:bodyPr>
          <a:lstStyle/>
          <a:p>
            <a:pPr>
              <a:defRPr/>
            </a:pPr>
            <a:r>
              <a:rPr lang="fr-FR" sz="1100">
                <a:solidFill>
                  <a:srgbClr val="C71247"/>
                </a:solidFill>
                <a:latin typeface="Open Sans Extrabold"/>
                <a:ea typeface="Open Sans Extrabold"/>
                <a:cs typeface="Open Sans Extrabold"/>
              </a:rPr>
              <a:t>Améliorer l’accueil </a:t>
            </a:r>
            <a:r>
              <a:rPr lang="fr-FR" sz="1100">
                <a:solidFill>
                  <a:srgbClr val="C71247"/>
                </a:solidFill>
              </a:rPr>
              <a:t>des étudiantes et étudiants</a:t>
            </a:r>
            <a:endParaRPr/>
          </a:p>
        </p:txBody>
      </p:sp>
      <p:sp>
        <p:nvSpPr>
          <p:cNvPr id="21" name="TextBox 20"/>
          <p:cNvSpPr txBox="1"/>
          <p:nvPr/>
        </p:nvSpPr>
        <p:spPr bwMode="auto">
          <a:xfrm>
            <a:off x="2667741" y="4655817"/>
            <a:ext cx="1579306" cy="600164"/>
          </a:xfrm>
          <a:prstGeom prst="rect">
            <a:avLst/>
          </a:prstGeom>
          <a:noFill/>
        </p:spPr>
        <p:txBody>
          <a:bodyPr wrap="square">
            <a:spAutoFit/>
          </a:bodyPr>
          <a:lstStyle/>
          <a:p>
            <a:pPr>
              <a:defRPr/>
            </a:pPr>
            <a:r>
              <a:rPr lang="fr-FR" sz="1100">
                <a:solidFill>
                  <a:srgbClr val="EE7322"/>
                </a:solidFill>
              </a:rPr>
              <a:t>Favoriser l’accompagnement </a:t>
            </a:r>
            <a:r>
              <a:rPr lang="fr-FR" sz="1100">
                <a:solidFill>
                  <a:srgbClr val="EE7322"/>
                </a:solidFill>
                <a:latin typeface="Open Sans Extrabold"/>
                <a:ea typeface="Open Sans Extrabold"/>
                <a:cs typeface="Open Sans Extrabold"/>
              </a:rPr>
              <a:t>social</a:t>
            </a:r>
            <a:endParaRPr/>
          </a:p>
        </p:txBody>
      </p:sp>
      <p:pic>
        <p:nvPicPr>
          <p:cNvPr id="22" name="Graphic 21"/>
          <p:cNvPicPr>
            <a:picLocks noChangeAspect="1"/>
          </p:cNvPicPr>
          <p:nvPr/>
        </p:nvPicPr>
        <p:blipFill>
          <a:blip r:embed="rId4"/>
          <a:stretch/>
        </p:blipFill>
        <p:spPr bwMode="auto">
          <a:xfrm>
            <a:off x="2710612" y="1600505"/>
            <a:ext cx="3711087" cy="1276350"/>
          </a:xfrm>
          <a:prstGeom prst="rect">
            <a:avLst/>
          </a:prstGeom>
        </p:spPr>
      </p:pic>
      <p:pic>
        <p:nvPicPr>
          <p:cNvPr id="23" name="Graphic 22"/>
          <p:cNvPicPr>
            <a:picLocks noChangeAspect="1"/>
          </p:cNvPicPr>
          <p:nvPr/>
        </p:nvPicPr>
        <p:blipFill>
          <a:blip r:embed="rId5"/>
          <a:stretch/>
        </p:blipFill>
        <p:spPr bwMode="auto">
          <a:xfrm>
            <a:off x="3600447" y="3911206"/>
            <a:ext cx="2051415" cy="469441"/>
          </a:xfrm>
          <a:prstGeom prst="rect">
            <a:avLst/>
          </a:prstGeom>
        </p:spPr>
      </p:pic>
      <p:sp>
        <p:nvSpPr>
          <p:cNvPr id="24" name="TextBox 23"/>
          <p:cNvSpPr txBox="1"/>
          <p:nvPr/>
        </p:nvSpPr>
        <p:spPr bwMode="auto">
          <a:xfrm>
            <a:off x="3605583" y="3926092"/>
            <a:ext cx="1921142" cy="369332"/>
          </a:xfrm>
          <a:prstGeom prst="rect">
            <a:avLst/>
          </a:prstGeom>
          <a:noFill/>
        </p:spPr>
        <p:txBody>
          <a:bodyPr wrap="square">
            <a:spAutoFit/>
          </a:bodyPr>
          <a:lstStyle/>
          <a:p>
            <a:pPr algn="ctr">
              <a:defRPr/>
            </a:pPr>
            <a:r>
              <a:rPr lang="fr-FR" sz="1800" b="1">
                <a:solidFill>
                  <a:srgbClr val="FFFFFF"/>
                </a:solidFill>
              </a:rPr>
              <a:t>Ses avantages </a:t>
            </a:r>
            <a:r>
              <a:rPr lang="fr-FR" sz="1800">
                <a:solidFill>
                  <a:srgbClr val="FFFFFF"/>
                </a:solidFill>
              </a:rPr>
              <a:t>:</a:t>
            </a:r>
            <a:endParaRPr/>
          </a:p>
        </p:txBody>
      </p:sp>
      <p:pic>
        <p:nvPicPr>
          <p:cNvPr id="25" name="Graphic 24"/>
          <p:cNvPicPr>
            <a:picLocks noChangeAspect="1"/>
          </p:cNvPicPr>
          <p:nvPr/>
        </p:nvPicPr>
        <p:blipFill>
          <a:blip r:embed="rId6"/>
          <a:stretch/>
        </p:blipFill>
        <p:spPr bwMode="auto">
          <a:xfrm>
            <a:off x="4423890" y="5733664"/>
            <a:ext cx="284532" cy="180568"/>
          </a:xfrm>
          <a:prstGeom prst="rect">
            <a:avLst/>
          </a:prstGeom>
        </p:spPr>
      </p:pic>
      <p:cxnSp>
        <p:nvCxnSpPr>
          <p:cNvPr id="26" name="Straight Connector 25"/>
          <p:cNvCxnSpPr>
            <a:cxnSpLocks/>
          </p:cNvCxnSpPr>
          <p:nvPr/>
        </p:nvCxnSpPr>
        <p:spPr bwMode="auto">
          <a:xfrm>
            <a:off x="2581414" y="4551874"/>
            <a:ext cx="0" cy="740520"/>
          </a:xfrm>
          <a:prstGeom prst="line">
            <a:avLst/>
          </a:prstGeom>
          <a:ln>
            <a:solidFill>
              <a:srgbClr val="7B878F"/>
            </a:solidFill>
          </a:ln>
        </p:spPr>
        <p:style>
          <a:lnRef idx="1">
            <a:schemeClr val="accent1"/>
          </a:lnRef>
          <a:fillRef idx="0">
            <a:schemeClr val="accent1"/>
          </a:fillRef>
          <a:effectRef idx="0">
            <a:schemeClr val="accent1"/>
          </a:effectRef>
          <a:fontRef idx="minor">
            <a:schemeClr val="tx1"/>
          </a:fontRef>
        </p:style>
      </p:cxnSp>
      <p:cxnSp>
        <p:nvCxnSpPr>
          <p:cNvPr id="28" name="Straight Connector 27"/>
          <p:cNvCxnSpPr>
            <a:cxnSpLocks/>
          </p:cNvCxnSpPr>
          <p:nvPr/>
        </p:nvCxnSpPr>
        <p:spPr bwMode="auto">
          <a:xfrm>
            <a:off x="4726748" y="4551874"/>
            <a:ext cx="0" cy="740520"/>
          </a:xfrm>
          <a:prstGeom prst="line">
            <a:avLst/>
          </a:prstGeom>
          <a:ln>
            <a:solidFill>
              <a:srgbClr val="7B878F"/>
            </a:solidFill>
          </a:ln>
        </p:spPr>
        <p:style>
          <a:lnRef idx="1">
            <a:schemeClr val="accent1"/>
          </a:lnRef>
          <a:fillRef idx="0">
            <a:schemeClr val="accent1"/>
          </a:fillRef>
          <a:effectRef idx="0">
            <a:schemeClr val="accent1"/>
          </a:effectRef>
          <a:fontRef idx="minor">
            <a:schemeClr val="tx1"/>
          </a:fontRef>
        </p:style>
      </p:cxnSp>
      <p:cxnSp>
        <p:nvCxnSpPr>
          <p:cNvPr id="29" name="Straight Connector 28"/>
          <p:cNvCxnSpPr>
            <a:cxnSpLocks/>
          </p:cNvCxnSpPr>
          <p:nvPr/>
        </p:nvCxnSpPr>
        <p:spPr bwMode="auto">
          <a:xfrm>
            <a:off x="6860365" y="4551874"/>
            <a:ext cx="0" cy="740520"/>
          </a:xfrm>
          <a:prstGeom prst="line">
            <a:avLst/>
          </a:prstGeom>
          <a:ln>
            <a:solidFill>
              <a:srgbClr val="7B878F"/>
            </a:solidFill>
          </a:ln>
        </p:spPr>
        <p:style>
          <a:lnRef idx="1">
            <a:schemeClr val="accent1"/>
          </a:lnRef>
          <a:fillRef idx="0">
            <a:schemeClr val="accent1"/>
          </a:fillRef>
          <a:effectRef idx="0">
            <a:schemeClr val="accent1"/>
          </a:effectRef>
          <a:fontRef idx="minor">
            <a:schemeClr val="tx1"/>
          </a:fontRef>
        </p:style>
      </p:cxnSp>
      <p:sp>
        <p:nvSpPr>
          <p:cNvPr id="31" name="TextBox 30"/>
          <p:cNvSpPr txBox="1"/>
          <p:nvPr/>
        </p:nvSpPr>
        <p:spPr bwMode="auto">
          <a:xfrm>
            <a:off x="4022008" y="2860501"/>
            <a:ext cx="2270706" cy="769441"/>
          </a:xfrm>
          <a:prstGeom prst="rect">
            <a:avLst/>
          </a:prstGeom>
          <a:noFill/>
        </p:spPr>
        <p:txBody>
          <a:bodyPr wrap="square">
            <a:spAutoFit/>
          </a:bodyPr>
          <a:lstStyle/>
          <a:p>
            <a:pPr>
              <a:defRPr/>
            </a:pPr>
            <a:r>
              <a:rPr lang="fr-FR" sz="1100">
                <a:solidFill>
                  <a:srgbClr val="303F48"/>
                </a:solidFill>
              </a:rPr>
              <a:t>Chaque étudiant et étudiante en formation initiale doit s’acquitter de cette contribution avant de s’inscrire à l’Université.</a:t>
            </a:r>
            <a:endParaRPr/>
          </a:p>
        </p:txBody>
      </p:sp>
      <p:pic>
        <p:nvPicPr>
          <p:cNvPr id="32" name="Graphic 31"/>
          <p:cNvPicPr>
            <a:picLocks noChangeAspect="1"/>
          </p:cNvPicPr>
          <p:nvPr/>
        </p:nvPicPr>
        <p:blipFill>
          <a:blip r:embed="rId7"/>
          <a:stretch/>
        </p:blipFill>
        <p:spPr bwMode="auto">
          <a:xfrm>
            <a:off x="2751642" y="2000671"/>
            <a:ext cx="3629025" cy="584774"/>
          </a:xfrm>
          <a:prstGeom prst="rect">
            <a:avLst/>
          </a:prstGeom>
        </p:spPr>
      </p:pic>
      <p:sp>
        <p:nvSpPr>
          <p:cNvPr id="33" name="ZoneTexte 4"/>
          <p:cNvSpPr txBox="1"/>
          <p:nvPr/>
        </p:nvSpPr>
        <p:spPr bwMode="auto">
          <a:xfrm>
            <a:off x="3114407" y="2016910"/>
            <a:ext cx="2903494" cy="584775"/>
          </a:xfrm>
          <a:prstGeom prst="rect">
            <a:avLst/>
          </a:prstGeom>
          <a:noFill/>
        </p:spPr>
        <p:txBody>
          <a:bodyPr wrap="square" rtlCol="0">
            <a:spAutoFit/>
          </a:bodyPr>
          <a:lstStyle/>
          <a:p>
            <a:pPr algn="ctr">
              <a:defRPr/>
            </a:pPr>
            <a:r>
              <a:rPr lang="fr-FR" sz="1600" b="1">
                <a:solidFill>
                  <a:srgbClr val="FFFFFF"/>
                </a:solidFill>
              </a:rPr>
              <a:t>CVEC : Contribution de Vie Etudiante et de Campus</a:t>
            </a:r>
            <a:endParaRPr/>
          </a:p>
        </p:txBody>
      </p:sp>
      <p:pic>
        <p:nvPicPr>
          <p:cNvPr id="35" name="Graphic 34"/>
          <p:cNvPicPr>
            <a:picLocks noChangeAspect="1"/>
          </p:cNvPicPr>
          <p:nvPr/>
        </p:nvPicPr>
        <p:blipFill>
          <a:blip r:embed="rId8"/>
          <a:stretch/>
        </p:blipFill>
        <p:spPr bwMode="auto">
          <a:xfrm>
            <a:off x="2048176" y="4821643"/>
            <a:ext cx="377520" cy="370260"/>
          </a:xfrm>
          <a:prstGeom prst="rect">
            <a:avLst/>
          </a:prstGeom>
        </p:spPr>
      </p:pic>
      <p:pic>
        <p:nvPicPr>
          <p:cNvPr id="36" name="Graphic 35"/>
          <p:cNvPicPr>
            <a:picLocks noChangeAspect="1"/>
          </p:cNvPicPr>
          <p:nvPr/>
        </p:nvPicPr>
        <p:blipFill>
          <a:blip r:embed="rId9"/>
          <a:stretch/>
        </p:blipFill>
        <p:spPr bwMode="auto">
          <a:xfrm>
            <a:off x="8064745" y="4706691"/>
            <a:ext cx="391725" cy="479526"/>
          </a:xfrm>
          <a:prstGeom prst="rect">
            <a:avLst/>
          </a:prstGeom>
        </p:spPr>
      </p:pic>
      <p:pic>
        <p:nvPicPr>
          <p:cNvPr id="38" name="Graphic 37"/>
          <p:cNvPicPr>
            <a:picLocks noChangeAspect="1"/>
          </p:cNvPicPr>
          <p:nvPr/>
        </p:nvPicPr>
        <p:blipFill>
          <a:blip r:embed="rId10"/>
          <a:stretch/>
        </p:blipFill>
        <p:spPr bwMode="auto">
          <a:xfrm>
            <a:off x="6014393" y="4835193"/>
            <a:ext cx="685800" cy="457200"/>
          </a:xfrm>
          <a:prstGeom prst="rect">
            <a:avLst/>
          </a:prstGeom>
        </p:spPr>
      </p:pic>
      <p:pic>
        <p:nvPicPr>
          <p:cNvPr id="39" name="Graphic 38"/>
          <p:cNvPicPr>
            <a:picLocks noChangeAspect="1"/>
          </p:cNvPicPr>
          <p:nvPr/>
        </p:nvPicPr>
        <p:blipFill>
          <a:blip r:embed="rId11"/>
          <a:stretch/>
        </p:blipFill>
        <p:spPr bwMode="auto">
          <a:xfrm>
            <a:off x="4069913" y="4842749"/>
            <a:ext cx="526919" cy="318925"/>
          </a:xfrm>
          <a:prstGeom prst="rect">
            <a:avLst/>
          </a:prstGeom>
        </p:spPr>
      </p:pic>
      <p:sp>
        <p:nvSpPr>
          <p:cNvPr id="30" name="Oval 29">
            <a:hlinkClick r:id="rId12" action="ppaction://hlinksldjump"/>
          </p:cNvPr>
          <p:cNvSpPr/>
          <p:nvPr/>
        </p:nvSpPr>
        <p:spPr bwMode="auto">
          <a:xfrm>
            <a:off x="132984" y="6294300"/>
            <a:ext cx="222737" cy="222737"/>
          </a:xfrm>
          <a:prstGeom prst="ellipse">
            <a:avLst/>
          </a:prstGeom>
          <a:solidFill>
            <a:srgbClr val="D6DCDF"/>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fr-FR">
              <a:solidFill>
                <a:srgbClr val="FFFFFF"/>
              </a:solidFill>
            </a:endParaRPr>
          </a:p>
        </p:txBody>
      </p:sp>
      <p:pic>
        <p:nvPicPr>
          <p:cNvPr id="34" name="Graphic 33">
            <a:hlinkClick r:id="rId12" action="ppaction://hlinksldjump"/>
          </p:cNvPr>
          <p:cNvPicPr>
            <a:picLocks noChangeAspect="1"/>
          </p:cNvPicPr>
          <p:nvPr/>
        </p:nvPicPr>
        <p:blipFill>
          <a:blip r:embed="rId13"/>
          <a:stretch/>
        </p:blipFill>
        <p:spPr bwMode="auto">
          <a:xfrm>
            <a:off x="212638" y="6353433"/>
            <a:ext cx="63021" cy="110287"/>
          </a:xfrm>
          <a:prstGeom prst="rect">
            <a:avLst/>
          </a:prstGeom>
        </p:spPr>
      </p:pic>
      <p:cxnSp>
        <p:nvCxnSpPr>
          <p:cNvPr id="27" name="Straight Connector 25"/>
          <p:cNvCxnSpPr>
            <a:cxnSpLocks/>
          </p:cNvCxnSpPr>
          <p:nvPr/>
        </p:nvCxnSpPr>
        <p:spPr bwMode="auto">
          <a:xfrm>
            <a:off x="2581414" y="3736208"/>
            <a:ext cx="0" cy="740520"/>
          </a:xfrm>
          <a:prstGeom prst="line">
            <a:avLst/>
          </a:prstGeom>
          <a:ln>
            <a:solidFill>
              <a:srgbClr val="7B878F"/>
            </a:solidFill>
          </a:ln>
        </p:spPr>
        <p:style>
          <a:lnRef idx="1">
            <a:schemeClr val="accent1"/>
          </a:lnRef>
          <a:fillRef idx="0">
            <a:schemeClr val="accent1"/>
          </a:fillRef>
          <a:effectRef idx="0">
            <a:schemeClr val="accent1"/>
          </a:effectRef>
          <a:fontRef idx="minor">
            <a:schemeClr val="tx1"/>
          </a:fontRef>
        </p:style>
      </p:cxnSp>
      <p:cxnSp>
        <p:nvCxnSpPr>
          <p:cNvPr id="37" name="Straight Connector 25"/>
          <p:cNvCxnSpPr>
            <a:cxnSpLocks/>
          </p:cNvCxnSpPr>
          <p:nvPr/>
        </p:nvCxnSpPr>
        <p:spPr bwMode="auto">
          <a:xfrm>
            <a:off x="6860365" y="3736208"/>
            <a:ext cx="0" cy="740520"/>
          </a:xfrm>
          <a:prstGeom prst="line">
            <a:avLst/>
          </a:prstGeom>
          <a:ln>
            <a:solidFill>
              <a:srgbClr val="7B878F"/>
            </a:solidFill>
          </a:ln>
        </p:spPr>
        <p:style>
          <a:lnRef idx="1">
            <a:schemeClr val="accent1"/>
          </a:lnRef>
          <a:fillRef idx="0">
            <a:schemeClr val="accent1"/>
          </a:fillRef>
          <a:effectRef idx="0">
            <a:schemeClr val="accent1"/>
          </a:effectRef>
          <a:fontRef idx="minor">
            <a:schemeClr val="tx1"/>
          </a:fontRef>
        </p:style>
      </p:cxnSp>
      <p:sp>
        <p:nvSpPr>
          <p:cNvPr id="40" name="TextBox 14"/>
          <p:cNvSpPr txBox="1"/>
          <p:nvPr/>
        </p:nvSpPr>
        <p:spPr bwMode="auto">
          <a:xfrm>
            <a:off x="451645" y="3898864"/>
            <a:ext cx="1455529" cy="600164"/>
          </a:xfrm>
          <a:prstGeom prst="rect">
            <a:avLst/>
          </a:prstGeom>
          <a:noFill/>
        </p:spPr>
        <p:txBody>
          <a:bodyPr wrap="square">
            <a:spAutoFit/>
          </a:bodyPr>
          <a:lstStyle/>
          <a:p>
            <a:pPr>
              <a:defRPr/>
            </a:pPr>
            <a:r>
              <a:rPr lang="fr-FR" sz="1100">
                <a:solidFill>
                  <a:srgbClr val="7B878F"/>
                </a:solidFill>
              </a:rPr>
              <a:t>Développer la pratique sportive sur les campus</a:t>
            </a:r>
            <a:endParaRPr lang="fr-FR" sz="1100">
              <a:solidFill>
                <a:srgbClr val="7B878F"/>
              </a:solidFill>
              <a:latin typeface="Open Sans Extrabold"/>
              <a:ea typeface="Open Sans Extrabold"/>
              <a:cs typeface="Open Sans Extrabold"/>
            </a:endParaRPr>
          </a:p>
        </p:txBody>
      </p:sp>
      <p:sp>
        <p:nvSpPr>
          <p:cNvPr id="41" name="TextBox 14"/>
          <p:cNvSpPr txBox="1"/>
          <p:nvPr/>
        </p:nvSpPr>
        <p:spPr bwMode="auto">
          <a:xfrm>
            <a:off x="7000942" y="3878342"/>
            <a:ext cx="1063804" cy="600164"/>
          </a:xfrm>
          <a:prstGeom prst="rect">
            <a:avLst/>
          </a:prstGeom>
          <a:noFill/>
        </p:spPr>
        <p:txBody>
          <a:bodyPr wrap="square">
            <a:spAutoFit/>
          </a:bodyPr>
          <a:lstStyle/>
          <a:p>
            <a:pPr>
              <a:defRPr/>
            </a:pPr>
            <a:r>
              <a:rPr lang="fr-FR" sz="1100">
                <a:solidFill>
                  <a:srgbClr val="7B878F"/>
                </a:solidFill>
              </a:rPr>
              <a:t>Faire vivre l’art et la culture</a:t>
            </a:r>
            <a:endParaRPr lang="fr-FR" sz="1100">
              <a:solidFill>
                <a:srgbClr val="7B878F"/>
              </a:solidFill>
              <a:latin typeface="Open Sans Extrabold"/>
              <a:ea typeface="Open Sans Extrabold"/>
              <a:cs typeface="Open Sans Extrabold"/>
            </a:endParaRPr>
          </a:p>
        </p:txBody>
      </p:sp>
      <p:pic>
        <p:nvPicPr>
          <p:cNvPr id="4" name="Image 3"/>
          <p:cNvPicPr>
            <a:picLocks noChangeAspect="1"/>
          </p:cNvPicPr>
          <p:nvPr/>
        </p:nvPicPr>
        <p:blipFill>
          <a:blip r:embed="rId14"/>
          <a:stretch/>
        </p:blipFill>
        <p:spPr bwMode="auto">
          <a:xfrm>
            <a:off x="7986465" y="4047594"/>
            <a:ext cx="463336" cy="408467"/>
          </a:xfrm>
          <a:prstGeom prst="rect">
            <a:avLst/>
          </a:prstGeom>
        </p:spPr>
      </p:pic>
      <p:pic>
        <p:nvPicPr>
          <p:cNvPr id="42" name="Graphic 8"/>
          <p:cNvPicPr>
            <a:picLocks noChangeAspect="1"/>
          </p:cNvPicPr>
          <p:nvPr/>
        </p:nvPicPr>
        <p:blipFill>
          <a:blip r:embed="rId15"/>
          <a:stretch/>
        </p:blipFill>
        <p:spPr bwMode="auto">
          <a:xfrm>
            <a:off x="1863363" y="3953198"/>
            <a:ext cx="533166" cy="406786"/>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2000" advClick="1"/>
    </mc:Choice>
    <mc:Fallback>
      <p:transition advClick="1"/>
    </mc:Fallback>
  </mc:AlternateContent>
</p:sld>
</file>

<file path=ppt/slides/slide12.xml><?xml version="1.0" encoding="utf-8"?>
<p:sld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showMasterPhAnim="0" show="1">
  <p:cSld name="">
    <p:spTree>
      <p:nvGrpSpPr>
        <p:cNvPr id="1" name=""/>
        <p:cNvGrpSpPr/>
        <p:nvPr/>
      </p:nvGrpSpPr>
      <p:grpSpPr bwMode="auto">
        <a:xfrm>
          <a:off x="0" y="0"/>
          <a:ext cx="0" cy="0"/>
          <a:chOff x="0" y="0"/>
          <a:chExt cx="0" cy="0"/>
        </a:xfrm>
      </p:grpSpPr>
      <p:sp>
        <p:nvSpPr>
          <p:cNvPr id="2" name="Titre 1"/>
          <p:cNvSpPr>
            <a:spLocks noGrp="1"/>
          </p:cNvSpPr>
          <p:nvPr>
            <p:ph type="title"/>
          </p:nvPr>
        </p:nvSpPr>
        <p:spPr bwMode="auto">
          <a:xfrm>
            <a:off x="1932927" y="446830"/>
            <a:ext cx="5278145" cy="690562"/>
          </a:xfrm>
        </p:spPr>
        <p:txBody>
          <a:bodyPr>
            <a:normAutofit fontScale="90000"/>
          </a:bodyPr>
          <a:lstStyle/>
          <a:p>
            <a:pPr algn="ctr">
              <a:defRPr/>
            </a:pPr>
            <a:r>
              <a:rPr lang="fr-FR">
                <a:solidFill>
                  <a:srgbClr val="69043B"/>
                </a:solidFill>
                <a:latin typeface="Open Sans Extrabold"/>
                <a:ea typeface="Open Sans Extrabold"/>
                <a:cs typeface="Open Sans Extrabold"/>
              </a:rPr>
              <a:t>Quels sont les temps </a:t>
            </a:r>
            <a:r>
              <a:rPr lang="fr-FR">
                <a:solidFill>
                  <a:srgbClr val="69043B"/>
                </a:solidFill>
                <a:latin typeface="Open Sans Light"/>
                <a:ea typeface="Open Sans Light"/>
                <a:cs typeface="Open Sans Light"/>
              </a:rPr>
              <a:t>forts de votre rentrée ?</a:t>
            </a:r>
            <a:endParaRPr/>
          </a:p>
        </p:txBody>
      </p:sp>
      <p:sp>
        <p:nvSpPr>
          <p:cNvPr id="5" name="ZoneTexte 4"/>
          <p:cNvSpPr txBox="1"/>
          <p:nvPr/>
        </p:nvSpPr>
        <p:spPr bwMode="auto">
          <a:xfrm>
            <a:off x="3201343" y="4472994"/>
            <a:ext cx="3177930" cy="846385"/>
          </a:xfrm>
          <a:prstGeom prst="rect">
            <a:avLst/>
          </a:prstGeom>
          <a:noFill/>
        </p:spPr>
        <p:txBody>
          <a:bodyPr wrap="square" rtlCol="0">
            <a:spAutoFit/>
          </a:bodyPr>
          <a:lstStyle/>
          <a:p>
            <a:pPr>
              <a:defRPr/>
            </a:pPr>
            <a:r>
              <a:rPr lang="fr-FR" sz="1600" b="1">
                <a:solidFill>
                  <a:srgbClr val="EE7326"/>
                </a:solidFill>
              </a:rPr>
              <a:t>Vos événements de rentrée : </a:t>
            </a:r>
            <a:endParaRPr/>
          </a:p>
          <a:p>
            <a:pPr>
              <a:defRPr/>
            </a:pPr>
            <a:r>
              <a:rPr lang="fr-FR" sz="1100">
                <a:solidFill>
                  <a:srgbClr val="7B878F"/>
                </a:solidFill>
              </a:rPr>
              <a:t>réunions de pré-rentrée, rallye de rentrée, amphis d’accueil, festival de rentrée </a:t>
            </a:r>
            <a:r>
              <a:rPr lang="fr-FR" sz="1100" i="1">
                <a:solidFill>
                  <a:srgbClr val="7B878F"/>
                </a:solidFill>
              </a:rPr>
              <a:t>(voir au niveau de votre composante ou établissement)</a:t>
            </a:r>
            <a:endParaRPr/>
          </a:p>
        </p:txBody>
      </p:sp>
      <p:pic>
        <p:nvPicPr>
          <p:cNvPr id="7" name="Graphic 6"/>
          <p:cNvPicPr>
            <a:picLocks noChangeAspect="1"/>
          </p:cNvPicPr>
          <p:nvPr/>
        </p:nvPicPr>
        <p:blipFill>
          <a:blip r:embed="rId2"/>
          <a:stretch/>
        </p:blipFill>
        <p:spPr bwMode="auto">
          <a:xfrm rot="18888432">
            <a:off x="2487263" y="4431326"/>
            <a:ext cx="641269" cy="834243"/>
          </a:xfrm>
          <a:prstGeom prst="rect">
            <a:avLst/>
          </a:prstGeom>
        </p:spPr>
      </p:pic>
      <p:pic>
        <p:nvPicPr>
          <p:cNvPr id="9" name="Graphic 8"/>
          <p:cNvPicPr>
            <a:picLocks noChangeAspect="1"/>
          </p:cNvPicPr>
          <p:nvPr/>
        </p:nvPicPr>
        <p:blipFill>
          <a:blip r:embed="rId3"/>
          <a:stretch/>
        </p:blipFill>
        <p:spPr bwMode="auto">
          <a:xfrm>
            <a:off x="3381374" y="1348606"/>
            <a:ext cx="2381250" cy="19050"/>
          </a:xfrm>
          <a:prstGeom prst="rect">
            <a:avLst/>
          </a:prstGeom>
        </p:spPr>
      </p:pic>
      <p:sp>
        <p:nvSpPr>
          <p:cNvPr id="10" name="TextBox 9"/>
          <p:cNvSpPr txBox="1"/>
          <p:nvPr/>
        </p:nvSpPr>
        <p:spPr bwMode="auto">
          <a:xfrm>
            <a:off x="2285998" y="5990144"/>
            <a:ext cx="4572000" cy="261610"/>
          </a:xfrm>
          <a:prstGeom prst="rect">
            <a:avLst/>
          </a:prstGeom>
          <a:noFill/>
        </p:spPr>
        <p:txBody>
          <a:bodyPr wrap="square">
            <a:spAutoFit/>
          </a:bodyPr>
          <a:lstStyle/>
          <a:p>
            <a:pPr algn="ctr">
              <a:defRPr/>
            </a:pPr>
            <a:r>
              <a:rPr lang="fr-FR" sz="1100" b="1">
                <a:solidFill>
                  <a:srgbClr val="69043B"/>
                </a:solidFill>
                <a:latin typeface="Open Sans Light"/>
                <a:ea typeface="Open Sans Light"/>
                <a:cs typeface="Open Sans Light"/>
              </a:rPr>
              <a:t>Plus d’infos : </a:t>
            </a:r>
            <a:r>
              <a:rPr lang="fr-FR" sz="1100" b="1" u="sng">
                <a:solidFill>
                  <a:srgbClr val="69043B"/>
                </a:solidFill>
                <a:latin typeface="Open Sans Light"/>
                <a:ea typeface="Open Sans Light"/>
                <a:cs typeface="Open Sans Light"/>
                <a:hlinkClick r:id="rId4" tooltip="http://www.universite-paris-saclay.fr/"/>
              </a:rPr>
              <a:t>www.universite-paris-saclay.fr</a:t>
            </a:r>
            <a:r>
              <a:rPr lang="fr-FR" sz="1100" b="1">
                <a:solidFill>
                  <a:srgbClr val="69043B"/>
                </a:solidFill>
                <a:latin typeface="Open Sans Light"/>
                <a:ea typeface="Open Sans Light"/>
                <a:cs typeface="Open Sans Light"/>
              </a:rPr>
              <a:t> </a:t>
            </a:r>
            <a:endParaRPr/>
          </a:p>
        </p:txBody>
      </p:sp>
      <p:cxnSp>
        <p:nvCxnSpPr>
          <p:cNvPr id="11" name="Straight Connector 10"/>
          <p:cNvCxnSpPr>
            <a:cxnSpLocks/>
          </p:cNvCxnSpPr>
          <p:nvPr/>
        </p:nvCxnSpPr>
        <p:spPr bwMode="auto">
          <a:xfrm>
            <a:off x="3038616" y="2731714"/>
            <a:ext cx="0" cy="427655"/>
          </a:xfrm>
          <a:prstGeom prst="line">
            <a:avLst/>
          </a:prstGeom>
          <a:ln>
            <a:solidFill>
              <a:srgbClr val="7B878F"/>
            </a:solidFill>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a:cxnSpLocks/>
          </p:cNvCxnSpPr>
          <p:nvPr/>
        </p:nvCxnSpPr>
        <p:spPr bwMode="auto">
          <a:xfrm flipH="1">
            <a:off x="3038616" y="2731714"/>
            <a:ext cx="2957738" cy="0"/>
          </a:xfrm>
          <a:prstGeom prst="line">
            <a:avLst/>
          </a:prstGeom>
          <a:ln>
            <a:solidFill>
              <a:srgbClr val="7B878F"/>
            </a:solidFill>
          </a:ln>
        </p:spPr>
        <p:style>
          <a:lnRef idx="1">
            <a:schemeClr val="accent1"/>
          </a:lnRef>
          <a:fillRef idx="0">
            <a:schemeClr val="accent1"/>
          </a:fillRef>
          <a:effectRef idx="0">
            <a:schemeClr val="accent1"/>
          </a:effectRef>
          <a:fontRef idx="minor">
            <a:schemeClr val="tx1"/>
          </a:fontRef>
        </p:style>
      </p:cxnSp>
      <p:sp>
        <p:nvSpPr>
          <p:cNvPr id="16" name="TextBox 15"/>
          <p:cNvSpPr txBox="1"/>
          <p:nvPr/>
        </p:nvSpPr>
        <p:spPr bwMode="auto">
          <a:xfrm>
            <a:off x="1676404" y="3240538"/>
            <a:ext cx="1471236" cy="600164"/>
          </a:xfrm>
          <a:prstGeom prst="rect">
            <a:avLst/>
          </a:prstGeom>
          <a:noFill/>
        </p:spPr>
        <p:txBody>
          <a:bodyPr wrap="square">
            <a:spAutoFit/>
          </a:bodyPr>
          <a:lstStyle/>
          <a:p>
            <a:pPr algn="r">
              <a:defRPr/>
            </a:pPr>
            <a:r>
              <a:rPr lang="fr-FR" sz="1100">
                <a:solidFill>
                  <a:srgbClr val="303F48"/>
                </a:solidFill>
                <a:latin typeface="Open Sans Extrabold"/>
                <a:ea typeface="Open Sans Extrabold"/>
                <a:cs typeface="Open Sans Extrabold"/>
              </a:rPr>
              <a:t>Étape 1 : </a:t>
            </a:r>
            <a:endParaRPr/>
          </a:p>
          <a:p>
            <a:pPr algn="r">
              <a:defRPr/>
            </a:pPr>
            <a:r>
              <a:rPr lang="fr-FR" sz="1100">
                <a:solidFill>
                  <a:srgbClr val="303F48"/>
                </a:solidFill>
              </a:rPr>
              <a:t>inscription administrative</a:t>
            </a:r>
            <a:endParaRPr/>
          </a:p>
        </p:txBody>
      </p:sp>
      <p:sp>
        <p:nvSpPr>
          <p:cNvPr id="18" name="TextBox 17"/>
          <p:cNvSpPr txBox="1"/>
          <p:nvPr/>
        </p:nvSpPr>
        <p:spPr bwMode="auto">
          <a:xfrm>
            <a:off x="5908431" y="3213354"/>
            <a:ext cx="1131271" cy="600164"/>
          </a:xfrm>
          <a:prstGeom prst="rect">
            <a:avLst/>
          </a:prstGeom>
          <a:noFill/>
        </p:spPr>
        <p:txBody>
          <a:bodyPr wrap="square">
            <a:spAutoFit/>
          </a:bodyPr>
          <a:lstStyle/>
          <a:p>
            <a:pPr>
              <a:defRPr/>
            </a:pPr>
            <a:r>
              <a:rPr lang="fr-FR" sz="1100">
                <a:solidFill>
                  <a:srgbClr val="303F48"/>
                </a:solidFill>
                <a:latin typeface="Open Sans Extrabold"/>
                <a:ea typeface="Open Sans Extrabold"/>
                <a:cs typeface="Open Sans Extrabold"/>
              </a:rPr>
              <a:t>Étape 2 : </a:t>
            </a:r>
            <a:endParaRPr/>
          </a:p>
          <a:p>
            <a:pPr>
              <a:defRPr/>
            </a:pPr>
            <a:r>
              <a:rPr lang="fr-FR" sz="1100">
                <a:solidFill>
                  <a:srgbClr val="303F48"/>
                </a:solidFill>
              </a:rPr>
              <a:t>inscription pédagogique</a:t>
            </a:r>
            <a:endParaRPr/>
          </a:p>
        </p:txBody>
      </p:sp>
      <p:sp>
        <p:nvSpPr>
          <p:cNvPr id="20" name="TextBox 19"/>
          <p:cNvSpPr txBox="1"/>
          <p:nvPr/>
        </p:nvSpPr>
        <p:spPr bwMode="auto">
          <a:xfrm>
            <a:off x="3381374" y="1741688"/>
            <a:ext cx="2381250" cy="877163"/>
          </a:xfrm>
          <a:prstGeom prst="rect">
            <a:avLst/>
          </a:prstGeom>
          <a:noFill/>
        </p:spPr>
        <p:txBody>
          <a:bodyPr wrap="square">
            <a:spAutoFit/>
          </a:bodyPr>
          <a:lstStyle/>
          <a:p>
            <a:pPr>
              <a:defRPr/>
            </a:pPr>
            <a:r>
              <a:rPr lang="fr-FR" sz="1800" b="1">
                <a:solidFill>
                  <a:srgbClr val="C90F55"/>
                </a:solidFill>
              </a:rPr>
              <a:t>Votre inscription : </a:t>
            </a:r>
            <a:endParaRPr/>
          </a:p>
          <a:p>
            <a:pPr>
              <a:defRPr/>
            </a:pPr>
            <a:r>
              <a:rPr lang="fr-FR" sz="1100">
                <a:solidFill>
                  <a:srgbClr val="7B878F"/>
                </a:solidFill>
              </a:rPr>
              <a:t>obligatoire pour accéder aux enseignements, elle se fait à des périodes arrêtées par l’Université</a:t>
            </a:r>
            <a:endParaRPr lang="fr-FR" sz="1100" b="1">
              <a:solidFill>
                <a:srgbClr val="7B878F"/>
              </a:solidFill>
            </a:endParaRPr>
          </a:p>
        </p:txBody>
      </p:sp>
      <p:cxnSp>
        <p:nvCxnSpPr>
          <p:cNvPr id="23" name="Straight Connector 22"/>
          <p:cNvCxnSpPr>
            <a:cxnSpLocks/>
          </p:cNvCxnSpPr>
          <p:nvPr/>
        </p:nvCxnSpPr>
        <p:spPr bwMode="auto">
          <a:xfrm>
            <a:off x="5996354" y="2731714"/>
            <a:ext cx="0" cy="427655"/>
          </a:xfrm>
          <a:prstGeom prst="line">
            <a:avLst/>
          </a:prstGeom>
          <a:ln>
            <a:solidFill>
              <a:srgbClr val="7B878F"/>
            </a:solidFill>
          </a:ln>
        </p:spPr>
        <p:style>
          <a:lnRef idx="1">
            <a:schemeClr val="accent1"/>
          </a:lnRef>
          <a:fillRef idx="0">
            <a:schemeClr val="accent1"/>
          </a:fillRef>
          <a:effectRef idx="0">
            <a:schemeClr val="accent1"/>
          </a:effectRef>
          <a:fontRef idx="minor">
            <a:schemeClr val="tx1"/>
          </a:fontRef>
        </p:style>
      </p:cxnSp>
      <p:pic>
        <p:nvPicPr>
          <p:cNvPr id="24" name="Graphic 23"/>
          <p:cNvPicPr>
            <a:picLocks noChangeAspect="1"/>
          </p:cNvPicPr>
          <p:nvPr/>
        </p:nvPicPr>
        <p:blipFill>
          <a:blip r:embed="rId5"/>
          <a:stretch/>
        </p:blipFill>
        <p:spPr bwMode="auto">
          <a:xfrm>
            <a:off x="4423890" y="5733664"/>
            <a:ext cx="284532" cy="180568"/>
          </a:xfrm>
          <a:prstGeom prst="rect">
            <a:avLst/>
          </a:prstGeom>
        </p:spPr>
      </p:pic>
      <p:pic>
        <p:nvPicPr>
          <p:cNvPr id="26" name="Graphic 25"/>
          <p:cNvPicPr>
            <a:picLocks noChangeAspect="1"/>
          </p:cNvPicPr>
          <p:nvPr/>
        </p:nvPicPr>
        <p:blipFill>
          <a:blip r:embed="rId6"/>
          <a:stretch/>
        </p:blipFill>
        <p:spPr bwMode="auto">
          <a:xfrm>
            <a:off x="3235570" y="3289157"/>
            <a:ext cx="392722" cy="490902"/>
          </a:xfrm>
          <a:prstGeom prst="rect">
            <a:avLst/>
          </a:prstGeom>
        </p:spPr>
      </p:pic>
      <p:pic>
        <p:nvPicPr>
          <p:cNvPr id="27" name="Graphic 26"/>
          <p:cNvPicPr>
            <a:picLocks noChangeAspect="1"/>
          </p:cNvPicPr>
          <p:nvPr/>
        </p:nvPicPr>
        <p:blipFill>
          <a:blip r:embed="rId7"/>
          <a:stretch/>
        </p:blipFill>
        <p:spPr bwMode="auto">
          <a:xfrm>
            <a:off x="5110897" y="3214865"/>
            <a:ext cx="809625" cy="542925"/>
          </a:xfrm>
          <a:prstGeom prst="rect">
            <a:avLst/>
          </a:prstGeom>
        </p:spPr>
      </p:pic>
      <p:sp>
        <p:nvSpPr>
          <p:cNvPr id="19" name="Oval 18">
            <a:hlinkClick r:id="rId8" action="ppaction://hlinksldjump"/>
          </p:cNvPr>
          <p:cNvSpPr/>
          <p:nvPr/>
        </p:nvSpPr>
        <p:spPr bwMode="auto">
          <a:xfrm>
            <a:off x="132984" y="6294300"/>
            <a:ext cx="222737" cy="222737"/>
          </a:xfrm>
          <a:prstGeom prst="ellipse">
            <a:avLst/>
          </a:prstGeom>
          <a:solidFill>
            <a:srgbClr val="D6DCDF"/>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fr-FR">
              <a:solidFill>
                <a:srgbClr val="FFFFFF"/>
              </a:solidFill>
            </a:endParaRPr>
          </a:p>
        </p:txBody>
      </p:sp>
      <p:pic>
        <p:nvPicPr>
          <p:cNvPr id="21" name="Graphic 20">
            <a:hlinkClick r:id="rId8" action="ppaction://hlinksldjump"/>
          </p:cNvPr>
          <p:cNvPicPr>
            <a:picLocks noChangeAspect="1"/>
          </p:cNvPicPr>
          <p:nvPr/>
        </p:nvPicPr>
        <p:blipFill>
          <a:blip r:embed="rId9"/>
          <a:stretch/>
        </p:blipFill>
        <p:spPr bwMode="auto">
          <a:xfrm>
            <a:off x="212638" y="6353433"/>
            <a:ext cx="63021" cy="110287"/>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2000" advClick="1"/>
    </mc:Choice>
    <mc:Fallback>
      <p:transition advClick="1"/>
    </mc:Fallback>
  </mc:AlternateContent>
</p:sld>
</file>

<file path=ppt/slides/slide13.xml><?xml version="1.0" encoding="utf-8"?>
<p:sld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showMasterPhAnim="0" show="1">
  <p:cSld name="">
    <p:spTree>
      <p:nvGrpSpPr>
        <p:cNvPr id="1" name=""/>
        <p:cNvGrpSpPr/>
        <p:nvPr/>
      </p:nvGrpSpPr>
      <p:grpSpPr bwMode="auto">
        <a:xfrm>
          <a:off x="0" y="0"/>
          <a:ext cx="0" cy="0"/>
          <a:chOff x="0" y="0"/>
          <a:chExt cx="0" cy="0"/>
        </a:xfrm>
      </p:grpSpPr>
      <p:sp>
        <p:nvSpPr>
          <p:cNvPr id="2" name="Titre 1"/>
          <p:cNvSpPr>
            <a:spLocks noGrp="1"/>
          </p:cNvSpPr>
          <p:nvPr>
            <p:ph type="title"/>
          </p:nvPr>
        </p:nvSpPr>
        <p:spPr bwMode="auto">
          <a:xfrm>
            <a:off x="2381250" y="622814"/>
            <a:ext cx="4381500" cy="690562"/>
          </a:xfrm>
        </p:spPr>
        <p:txBody>
          <a:bodyPr>
            <a:noAutofit/>
          </a:bodyPr>
          <a:lstStyle/>
          <a:p>
            <a:pPr algn="ctr">
              <a:defRPr/>
            </a:pPr>
            <a:r>
              <a:rPr lang="fr-FR" sz="3600">
                <a:solidFill>
                  <a:srgbClr val="ED6C08"/>
                </a:solidFill>
                <a:latin typeface="Open Sans Extrabold"/>
                <a:ea typeface="Open Sans Extrabold"/>
                <a:cs typeface="Open Sans Extrabold"/>
              </a:rPr>
              <a:t>A quoi sert votre</a:t>
            </a:r>
            <a:r>
              <a:rPr lang="fr-FR" sz="3600">
                <a:solidFill>
                  <a:srgbClr val="ED6C08"/>
                </a:solidFill>
              </a:rPr>
              <a:t> </a:t>
            </a:r>
            <a:r>
              <a:rPr lang="fr-FR" sz="3600">
                <a:solidFill>
                  <a:srgbClr val="ED6C08"/>
                </a:solidFill>
                <a:latin typeface="Open Sans Light"/>
                <a:ea typeface="Open Sans Light"/>
                <a:cs typeface="Open Sans Light"/>
              </a:rPr>
              <a:t>carte étudiante ?</a:t>
            </a:r>
            <a:endParaRPr/>
          </a:p>
        </p:txBody>
      </p:sp>
      <p:pic>
        <p:nvPicPr>
          <p:cNvPr id="3" name="Image 2"/>
          <p:cNvPicPr>
            <a:picLocks noChangeAspect="1"/>
          </p:cNvPicPr>
          <p:nvPr/>
        </p:nvPicPr>
        <p:blipFill>
          <a:blip r:embed="rId2"/>
          <a:stretch/>
        </p:blipFill>
        <p:spPr bwMode="auto">
          <a:xfrm>
            <a:off x="2183080" y="1874196"/>
            <a:ext cx="2264228" cy="1512152"/>
          </a:xfrm>
          <a:prstGeom prst="rect">
            <a:avLst/>
          </a:prstGeom>
        </p:spPr>
      </p:pic>
      <p:sp>
        <p:nvSpPr>
          <p:cNvPr id="8" name="ZoneTexte 4"/>
          <p:cNvSpPr txBox="1"/>
          <p:nvPr/>
        </p:nvSpPr>
        <p:spPr bwMode="auto">
          <a:xfrm>
            <a:off x="4638812" y="2053110"/>
            <a:ext cx="2427064" cy="1286506"/>
          </a:xfrm>
          <a:prstGeom prst="rect">
            <a:avLst/>
          </a:prstGeom>
          <a:noFill/>
        </p:spPr>
        <p:txBody>
          <a:bodyPr wrap="square" rtlCol="0">
            <a:spAutoFit/>
          </a:bodyPr>
          <a:lstStyle/>
          <a:p>
            <a:pPr>
              <a:defRPr/>
            </a:pPr>
            <a:r>
              <a:rPr lang="fr-FR" sz="1400" b="1">
                <a:solidFill>
                  <a:srgbClr val="6A6A6A"/>
                </a:solidFill>
              </a:rPr>
              <a:t>Multiservices</a:t>
            </a:r>
            <a:r>
              <a:rPr lang="fr-FR" sz="1400">
                <a:solidFill>
                  <a:srgbClr val="6A6A6A"/>
                </a:solidFill>
              </a:rPr>
              <a:t>, votre carte est </a:t>
            </a:r>
            <a:r>
              <a:rPr lang="fr-FR" sz="1400" b="1">
                <a:solidFill>
                  <a:srgbClr val="6A6A6A"/>
                </a:solidFill>
              </a:rPr>
              <a:t>une pièce d’identité étudiante</a:t>
            </a:r>
            <a:r>
              <a:rPr lang="fr-FR" sz="1400">
                <a:solidFill>
                  <a:srgbClr val="6A6A6A"/>
                </a:solidFill>
              </a:rPr>
              <a:t>, mais aussi un </a:t>
            </a:r>
            <a:r>
              <a:rPr lang="fr-FR" sz="1400" b="1">
                <a:solidFill>
                  <a:srgbClr val="6A6A6A"/>
                </a:solidFill>
              </a:rPr>
              <a:t>porte-monnaie électronique </a:t>
            </a:r>
            <a:r>
              <a:rPr lang="fr-FR" sz="1400">
                <a:solidFill>
                  <a:srgbClr val="6A6A6A"/>
                </a:solidFill>
              </a:rPr>
              <a:t>IZLY.</a:t>
            </a:r>
            <a:endParaRPr/>
          </a:p>
        </p:txBody>
      </p:sp>
      <p:pic>
        <p:nvPicPr>
          <p:cNvPr id="4" name="Graphic 3"/>
          <p:cNvPicPr>
            <a:picLocks noChangeAspect="1"/>
          </p:cNvPicPr>
          <p:nvPr/>
        </p:nvPicPr>
        <p:blipFill>
          <a:blip r:embed="rId3"/>
          <a:stretch/>
        </p:blipFill>
        <p:spPr bwMode="auto">
          <a:xfrm>
            <a:off x="4295775" y="5717896"/>
            <a:ext cx="552450" cy="723900"/>
          </a:xfrm>
          <a:prstGeom prst="rect">
            <a:avLst/>
          </a:prstGeom>
        </p:spPr>
      </p:pic>
      <p:sp>
        <p:nvSpPr>
          <p:cNvPr id="11" name="TextBox 10"/>
          <p:cNvSpPr txBox="1"/>
          <p:nvPr/>
        </p:nvSpPr>
        <p:spPr bwMode="auto">
          <a:xfrm>
            <a:off x="2286000" y="5287009"/>
            <a:ext cx="4572000" cy="430887"/>
          </a:xfrm>
          <a:prstGeom prst="rect">
            <a:avLst/>
          </a:prstGeom>
          <a:noFill/>
        </p:spPr>
        <p:txBody>
          <a:bodyPr wrap="square">
            <a:spAutoFit/>
          </a:bodyPr>
          <a:lstStyle/>
          <a:p>
            <a:pPr algn="ctr">
              <a:defRPr/>
            </a:pPr>
            <a:r>
              <a:rPr lang="fr-FR" sz="1100">
                <a:solidFill>
                  <a:srgbClr val="6A6A6A"/>
                </a:solidFill>
              </a:rPr>
              <a:t>Pour recharger votre carte, connectez-vous sur le site IZLY : </a:t>
            </a:r>
            <a:r>
              <a:rPr lang="fr-FR" sz="1100" u="sng">
                <a:solidFill>
                  <a:srgbClr val="ED6C08"/>
                </a:solidFill>
                <a:hlinkClick r:id="rId4" tooltip="http://www.izly.fr/"/>
              </a:rPr>
              <a:t>www.izly.fr</a:t>
            </a:r>
            <a:r>
              <a:rPr lang="fr-FR" sz="1100">
                <a:solidFill>
                  <a:srgbClr val="ED6C08"/>
                </a:solidFill>
              </a:rPr>
              <a:t> </a:t>
            </a:r>
            <a:endParaRPr/>
          </a:p>
        </p:txBody>
      </p:sp>
      <p:pic>
        <p:nvPicPr>
          <p:cNvPr id="12" name="Graphic 11"/>
          <p:cNvPicPr>
            <a:picLocks noChangeAspect="1"/>
          </p:cNvPicPr>
          <p:nvPr/>
        </p:nvPicPr>
        <p:blipFill>
          <a:blip r:embed="rId5"/>
          <a:stretch/>
        </p:blipFill>
        <p:spPr bwMode="auto">
          <a:xfrm>
            <a:off x="3430280" y="297790"/>
            <a:ext cx="2283437" cy="1276350"/>
          </a:xfrm>
          <a:prstGeom prst="rect">
            <a:avLst/>
          </a:prstGeom>
        </p:spPr>
      </p:pic>
      <p:pic>
        <p:nvPicPr>
          <p:cNvPr id="13" name="Graphic 12"/>
          <p:cNvPicPr>
            <a:picLocks noChangeAspect="1"/>
          </p:cNvPicPr>
          <p:nvPr/>
        </p:nvPicPr>
        <p:blipFill>
          <a:blip r:embed="rId5"/>
          <a:stretch/>
        </p:blipFill>
        <p:spPr bwMode="auto">
          <a:xfrm>
            <a:off x="2716453" y="1588390"/>
            <a:ext cx="3711087" cy="1276350"/>
          </a:xfrm>
          <a:prstGeom prst="rect">
            <a:avLst/>
          </a:prstGeom>
        </p:spPr>
      </p:pic>
      <p:sp>
        <p:nvSpPr>
          <p:cNvPr id="14" name="TextBox 13"/>
          <p:cNvSpPr txBox="1"/>
          <p:nvPr/>
        </p:nvSpPr>
        <p:spPr bwMode="auto">
          <a:xfrm>
            <a:off x="598811" y="4423129"/>
            <a:ext cx="2006472" cy="600164"/>
          </a:xfrm>
          <a:prstGeom prst="rect">
            <a:avLst/>
          </a:prstGeom>
          <a:noFill/>
        </p:spPr>
        <p:txBody>
          <a:bodyPr wrap="square">
            <a:spAutoFit/>
          </a:bodyPr>
          <a:lstStyle/>
          <a:p>
            <a:pPr>
              <a:defRPr/>
            </a:pPr>
            <a:r>
              <a:rPr lang="fr-FR" sz="1100">
                <a:solidFill>
                  <a:srgbClr val="7B878F"/>
                </a:solidFill>
              </a:rPr>
              <a:t>Accéder aux </a:t>
            </a:r>
            <a:endParaRPr/>
          </a:p>
          <a:p>
            <a:pPr>
              <a:defRPr/>
            </a:pPr>
            <a:r>
              <a:rPr lang="fr-FR" sz="1100">
                <a:solidFill>
                  <a:srgbClr val="7B878F"/>
                </a:solidFill>
                <a:latin typeface="Open Sans Extrabold"/>
                <a:ea typeface="Open Sans Extrabold"/>
                <a:cs typeface="Open Sans Extrabold"/>
              </a:rPr>
              <a:t>Restaurants universitaires des Crous</a:t>
            </a:r>
            <a:endParaRPr/>
          </a:p>
        </p:txBody>
      </p:sp>
      <p:sp>
        <p:nvSpPr>
          <p:cNvPr id="15" name="TextBox 14"/>
          <p:cNvSpPr txBox="1"/>
          <p:nvPr/>
        </p:nvSpPr>
        <p:spPr bwMode="auto">
          <a:xfrm>
            <a:off x="6858712" y="4372255"/>
            <a:ext cx="1404047" cy="600164"/>
          </a:xfrm>
          <a:prstGeom prst="rect">
            <a:avLst/>
          </a:prstGeom>
          <a:noFill/>
        </p:spPr>
        <p:txBody>
          <a:bodyPr wrap="square">
            <a:spAutoFit/>
          </a:bodyPr>
          <a:lstStyle/>
          <a:p>
            <a:pPr>
              <a:defRPr/>
            </a:pPr>
            <a:r>
              <a:rPr lang="fr-FR" sz="1100">
                <a:solidFill>
                  <a:srgbClr val="303F48"/>
                </a:solidFill>
              </a:rPr>
              <a:t>Payer vos travaux </a:t>
            </a:r>
            <a:r>
              <a:rPr lang="fr-FR" sz="1100">
                <a:solidFill>
                  <a:srgbClr val="303F48"/>
                </a:solidFill>
                <a:latin typeface="Open Sans Extrabold"/>
                <a:ea typeface="Open Sans Extrabold"/>
                <a:cs typeface="Open Sans Extrabold"/>
              </a:rPr>
              <a:t>d’impression et de photocopies</a:t>
            </a:r>
            <a:endParaRPr lang="fr-FR" sz="1100" b="1">
              <a:solidFill>
                <a:srgbClr val="303F48"/>
              </a:solidFill>
              <a:latin typeface="Open Sans Extrabold"/>
              <a:ea typeface="Open Sans Extrabold"/>
              <a:cs typeface="Open Sans Extrabold"/>
            </a:endParaRPr>
          </a:p>
        </p:txBody>
      </p:sp>
      <p:sp>
        <p:nvSpPr>
          <p:cNvPr id="16" name="TextBox 15"/>
          <p:cNvSpPr txBox="1"/>
          <p:nvPr/>
        </p:nvSpPr>
        <p:spPr bwMode="auto">
          <a:xfrm>
            <a:off x="4792465" y="4391500"/>
            <a:ext cx="1843927" cy="600164"/>
          </a:xfrm>
          <a:prstGeom prst="rect">
            <a:avLst/>
          </a:prstGeom>
          <a:noFill/>
        </p:spPr>
        <p:txBody>
          <a:bodyPr wrap="square">
            <a:spAutoFit/>
          </a:bodyPr>
          <a:lstStyle/>
          <a:p>
            <a:pPr>
              <a:defRPr/>
            </a:pPr>
            <a:r>
              <a:rPr lang="fr-FR" sz="1100">
                <a:solidFill>
                  <a:srgbClr val="C71247"/>
                </a:solidFill>
                <a:ea typeface="Open Sans Light"/>
                <a:cs typeface="Open Sans Light"/>
              </a:rPr>
              <a:t>Bénéficier de</a:t>
            </a:r>
            <a:r>
              <a:rPr lang="fr-FR" sz="1100">
                <a:solidFill>
                  <a:srgbClr val="C71247"/>
                </a:solidFill>
                <a:ea typeface="Open Sans Extrabold"/>
                <a:cs typeface="Open Sans Extrabold"/>
              </a:rPr>
              <a:t> </a:t>
            </a:r>
            <a:r>
              <a:rPr lang="fr-FR" sz="1100">
                <a:solidFill>
                  <a:srgbClr val="C71247"/>
                </a:solidFill>
                <a:latin typeface="Open Sans Extrabold"/>
                <a:ea typeface="Open Sans Extrabold"/>
                <a:cs typeface="Open Sans Extrabold"/>
              </a:rPr>
              <a:t>réductions étudiantes </a:t>
            </a:r>
            <a:r>
              <a:rPr lang="fr-FR" sz="1100">
                <a:solidFill>
                  <a:srgbClr val="C71247"/>
                </a:solidFill>
                <a:ea typeface="Open Sans Light"/>
                <a:cs typeface="Open Sans Light"/>
              </a:rPr>
              <a:t>(transport, musées,…)</a:t>
            </a:r>
            <a:endParaRPr/>
          </a:p>
        </p:txBody>
      </p:sp>
      <p:sp>
        <p:nvSpPr>
          <p:cNvPr id="17" name="TextBox 16"/>
          <p:cNvSpPr txBox="1"/>
          <p:nvPr/>
        </p:nvSpPr>
        <p:spPr bwMode="auto">
          <a:xfrm>
            <a:off x="2810794" y="4372255"/>
            <a:ext cx="1579306" cy="600164"/>
          </a:xfrm>
          <a:prstGeom prst="rect">
            <a:avLst/>
          </a:prstGeom>
          <a:noFill/>
        </p:spPr>
        <p:txBody>
          <a:bodyPr wrap="square">
            <a:spAutoFit/>
          </a:bodyPr>
          <a:lstStyle/>
          <a:p>
            <a:pPr>
              <a:defRPr/>
            </a:pPr>
            <a:r>
              <a:rPr lang="fr-FR" sz="1100">
                <a:solidFill>
                  <a:srgbClr val="EE7322"/>
                </a:solidFill>
              </a:rPr>
              <a:t>Emprunter des livres</a:t>
            </a:r>
            <a:r>
              <a:rPr lang="fr-FR" sz="1100">
                <a:solidFill>
                  <a:srgbClr val="EE7322"/>
                </a:solidFill>
                <a:latin typeface="Open Sans Extrabold"/>
                <a:ea typeface="Open Sans Extrabold"/>
                <a:cs typeface="Open Sans Extrabold"/>
              </a:rPr>
              <a:t> dans les bibliothèques</a:t>
            </a:r>
            <a:endParaRPr lang="fr-FR" sz="1100">
              <a:solidFill>
                <a:srgbClr val="EE7322"/>
              </a:solidFill>
            </a:endParaRPr>
          </a:p>
        </p:txBody>
      </p:sp>
      <p:cxnSp>
        <p:nvCxnSpPr>
          <p:cNvPr id="18" name="Straight Connector 17"/>
          <p:cNvCxnSpPr>
            <a:cxnSpLocks/>
          </p:cNvCxnSpPr>
          <p:nvPr/>
        </p:nvCxnSpPr>
        <p:spPr bwMode="auto">
          <a:xfrm>
            <a:off x="2724467" y="4268312"/>
            <a:ext cx="0" cy="740520"/>
          </a:xfrm>
          <a:prstGeom prst="line">
            <a:avLst/>
          </a:prstGeom>
          <a:ln>
            <a:solidFill>
              <a:srgbClr val="7B878F"/>
            </a:solidFill>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a:cxnSpLocks/>
          </p:cNvCxnSpPr>
          <p:nvPr/>
        </p:nvCxnSpPr>
        <p:spPr bwMode="auto">
          <a:xfrm>
            <a:off x="4647285" y="4268312"/>
            <a:ext cx="0" cy="740520"/>
          </a:xfrm>
          <a:prstGeom prst="line">
            <a:avLst/>
          </a:prstGeom>
          <a:ln>
            <a:solidFill>
              <a:srgbClr val="7B878F"/>
            </a:solidFill>
          </a:ln>
        </p:spPr>
        <p:style>
          <a:lnRef idx="1">
            <a:schemeClr val="accent1"/>
          </a:lnRef>
          <a:fillRef idx="0">
            <a:schemeClr val="accent1"/>
          </a:fillRef>
          <a:effectRef idx="0">
            <a:schemeClr val="accent1"/>
          </a:effectRef>
          <a:fontRef idx="minor">
            <a:schemeClr val="tx1"/>
          </a:fontRef>
        </p:style>
      </p:cxnSp>
      <p:cxnSp>
        <p:nvCxnSpPr>
          <p:cNvPr id="20" name="Straight Connector 19"/>
          <p:cNvCxnSpPr>
            <a:cxnSpLocks/>
          </p:cNvCxnSpPr>
          <p:nvPr/>
        </p:nvCxnSpPr>
        <p:spPr bwMode="auto">
          <a:xfrm>
            <a:off x="6734010" y="4268312"/>
            <a:ext cx="0" cy="740520"/>
          </a:xfrm>
          <a:prstGeom prst="line">
            <a:avLst/>
          </a:prstGeom>
          <a:ln>
            <a:solidFill>
              <a:srgbClr val="7B878F"/>
            </a:solidFill>
          </a:ln>
        </p:spPr>
        <p:style>
          <a:lnRef idx="1">
            <a:schemeClr val="accent1"/>
          </a:lnRef>
          <a:fillRef idx="0">
            <a:schemeClr val="accent1"/>
          </a:fillRef>
          <a:effectRef idx="0">
            <a:schemeClr val="accent1"/>
          </a:effectRef>
          <a:fontRef idx="minor">
            <a:schemeClr val="tx1"/>
          </a:fontRef>
        </p:style>
      </p:cxnSp>
      <p:pic>
        <p:nvPicPr>
          <p:cNvPr id="25" name="Graphic 24"/>
          <p:cNvPicPr>
            <a:picLocks noChangeAspect="1"/>
          </p:cNvPicPr>
          <p:nvPr/>
        </p:nvPicPr>
        <p:blipFill>
          <a:blip r:embed="rId6"/>
          <a:stretch/>
        </p:blipFill>
        <p:spPr bwMode="auto">
          <a:xfrm>
            <a:off x="3600447" y="3597362"/>
            <a:ext cx="1943100" cy="390525"/>
          </a:xfrm>
          <a:prstGeom prst="rect">
            <a:avLst/>
          </a:prstGeom>
        </p:spPr>
      </p:pic>
      <p:sp>
        <p:nvSpPr>
          <p:cNvPr id="26" name="TextBox 25"/>
          <p:cNvSpPr txBox="1"/>
          <p:nvPr/>
        </p:nvSpPr>
        <p:spPr bwMode="auto">
          <a:xfrm>
            <a:off x="3622404" y="3608520"/>
            <a:ext cx="1921142" cy="369332"/>
          </a:xfrm>
          <a:prstGeom prst="rect">
            <a:avLst/>
          </a:prstGeom>
          <a:noFill/>
        </p:spPr>
        <p:txBody>
          <a:bodyPr wrap="square">
            <a:spAutoFit/>
          </a:bodyPr>
          <a:lstStyle/>
          <a:p>
            <a:pPr algn="ctr">
              <a:defRPr/>
            </a:pPr>
            <a:r>
              <a:rPr lang="fr-FR" sz="1800" b="1">
                <a:solidFill>
                  <a:srgbClr val="FFFFFF"/>
                </a:solidFill>
              </a:rPr>
              <a:t>Ses avantages </a:t>
            </a:r>
            <a:r>
              <a:rPr lang="fr-FR" sz="1800">
                <a:solidFill>
                  <a:srgbClr val="FFFFFF"/>
                </a:solidFill>
              </a:rPr>
              <a:t>:</a:t>
            </a:r>
            <a:endParaRPr/>
          </a:p>
        </p:txBody>
      </p:sp>
      <p:pic>
        <p:nvPicPr>
          <p:cNvPr id="5" name="Graphic 4"/>
          <p:cNvPicPr>
            <a:picLocks noChangeAspect="1"/>
          </p:cNvPicPr>
          <p:nvPr/>
        </p:nvPicPr>
        <p:blipFill>
          <a:blip r:embed="rId7"/>
          <a:stretch/>
        </p:blipFill>
        <p:spPr bwMode="auto">
          <a:xfrm>
            <a:off x="6398231" y="2825277"/>
            <a:ext cx="423863" cy="314479"/>
          </a:xfrm>
          <a:prstGeom prst="rect">
            <a:avLst/>
          </a:prstGeom>
        </p:spPr>
      </p:pic>
      <p:pic>
        <p:nvPicPr>
          <p:cNvPr id="6" name="Graphic 5"/>
          <p:cNvPicPr>
            <a:picLocks noChangeAspect="1"/>
          </p:cNvPicPr>
          <p:nvPr/>
        </p:nvPicPr>
        <p:blipFill>
          <a:blip r:embed="rId8"/>
          <a:stretch/>
        </p:blipFill>
        <p:spPr bwMode="auto">
          <a:xfrm>
            <a:off x="6333023" y="4207153"/>
            <a:ext cx="189033" cy="220539"/>
          </a:xfrm>
          <a:prstGeom prst="rect">
            <a:avLst/>
          </a:prstGeom>
        </p:spPr>
      </p:pic>
      <p:pic>
        <p:nvPicPr>
          <p:cNvPr id="7" name="Graphic 6"/>
          <p:cNvPicPr>
            <a:picLocks noChangeAspect="1"/>
          </p:cNvPicPr>
          <p:nvPr/>
        </p:nvPicPr>
        <p:blipFill>
          <a:blip r:embed="rId9"/>
          <a:stretch/>
        </p:blipFill>
        <p:spPr bwMode="auto">
          <a:xfrm>
            <a:off x="8170440" y="4466496"/>
            <a:ext cx="349504" cy="452767"/>
          </a:xfrm>
          <a:prstGeom prst="rect">
            <a:avLst/>
          </a:prstGeom>
        </p:spPr>
      </p:pic>
      <p:pic>
        <p:nvPicPr>
          <p:cNvPr id="9" name="Graphic 8"/>
          <p:cNvPicPr>
            <a:picLocks noChangeAspect="1"/>
          </p:cNvPicPr>
          <p:nvPr/>
        </p:nvPicPr>
        <p:blipFill>
          <a:blip r:embed="rId10"/>
          <a:stretch/>
        </p:blipFill>
        <p:spPr bwMode="auto">
          <a:xfrm>
            <a:off x="4063452" y="4799974"/>
            <a:ext cx="411215" cy="344890"/>
          </a:xfrm>
          <a:prstGeom prst="rect">
            <a:avLst/>
          </a:prstGeom>
        </p:spPr>
      </p:pic>
      <p:pic>
        <p:nvPicPr>
          <p:cNvPr id="10" name="Graphic 9"/>
          <p:cNvPicPr>
            <a:picLocks noChangeAspect="1"/>
          </p:cNvPicPr>
          <p:nvPr/>
        </p:nvPicPr>
        <p:blipFill>
          <a:blip r:embed="rId11"/>
          <a:stretch/>
        </p:blipFill>
        <p:spPr bwMode="auto">
          <a:xfrm>
            <a:off x="1990469" y="4193514"/>
            <a:ext cx="385220" cy="385220"/>
          </a:xfrm>
          <a:prstGeom prst="rect">
            <a:avLst/>
          </a:prstGeom>
        </p:spPr>
      </p:pic>
      <p:sp>
        <p:nvSpPr>
          <p:cNvPr id="24" name="Oval 23">
            <a:hlinkClick r:id="rId12" action="ppaction://hlinksldjump"/>
          </p:cNvPr>
          <p:cNvSpPr/>
          <p:nvPr/>
        </p:nvSpPr>
        <p:spPr bwMode="auto">
          <a:xfrm>
            <a:off x="132984" y="6294300"/>
            <a:ext cx="222737" cy="222737"/>
          </a:xfrm>
          <a:prstGeom prst="ellipse">
            <a:avLst/>
          </a:prstGeom>
          <a:solidFill>
            <a:srgbClr val="D6DCDF"/>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fr-FR">
              <a:solidFill>
                <a:srgbClr val="FFFFFF"/>
              </a:solidFill>
            </a:endParaRPr>
          </a:p>
        </p:txBody>
      </p:sp>
      <p:pic>
        <p:nvPicPr>
          <p:cNvPr id="27" name="Graphic 26">
            <a:hlinkClick r:id="rId12" action="ppaction://hlinksldjump"/>
          </p:cNvPr>
          <p:cNvPicPr>
            <a:picLocks noChangeAspect="1"/>
          </p:cNvPicPr>
          <p:nvPr/>
        </p:nvPicPr>
        <p:blipFill>
          <a:blip r:embed="rId13"/>
          <a:stretch/>
        </p:blipFill>
        <p:spPr bwMode="auto">
          <a:xfrm>
            <a:off x="212638" y="6353433"/>
            <a:ext cx="63021" cy="110287"/>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2000" advClick="1"/>
    </mc:Choice>
    <mc:Fallback>
      <p:transition advClick="1"/>
    </mc:Fallback>
  </mc:AlternateContent>
</p:sld>
</file>

<file path=ppt/slides/slide14.xml><?xml version="1.0" encoding="utf-8"?>
<p:sld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showMasterPhAnim="0" show="1">
  <p:cSld name="">
    <p:spTree>
      <p:nvGrpSpPr>
        <p:cNvPr id="1" name=""/>
        <p:cNvGrpSpPr/>
        <p:nvPr/>
      </p:nvGrpSpPr>
      <p:grpSpPr bwMode="auto">
        <a:xfrm>
          <a:off x="0" y="0"/>
          <a:ext cx="0" cy="0"/>
          <a:chOff x="0" y="0"/>
          <a:chExt cx="0" cy="0"/>
        </a:xfrm>
      </p:grpSpPr>
      <p:sp>
        <p:nvSpPr>
          <p:cNvPr id="2" name="Titre 1"/>
          <p:cNvSpPr>
            <a:spLocks noGrp="1"/>
          </p:cNvSpPr>
          <p:nvPr>
            <p:ph type="title"/>
          </p:nvPr>
        </p:nvSpPr>
        <p:spPr bwMode="auto">
          <a:xfrm>
            <a:off x="190500" y="321802"/>
            <a:ext cx="8801100" cy="690562"/>
          </a:xfrm>
        </p:spPr>
        <p:txBody>
          <a:bodyPr>
            <a:normAutofit fontScale="90000"/>
          </a:bodyPr>
          <a:lstStyle/>
          <a:p>
            <a:pPr algn="ctr">
              <a:defRPr/>
            </a:pPr>
            <a:r>
              <a:rPr lang="fr-FR">
                <a:solidFill>
                  <a:srgbClr val="C71247"/>
                </a:solidFill>
                <a:latin typeface="+mn-lt"/>
              </a:rPr>
              <a:t>Quels sont vos </a:t>
            </a:r>
            <a:br>
              <a:rPr lang="fr-FR">
                <a:solidFill>
                  <a:srgbClr val="C71247"/>
                </a:solidFill>
                <a:latin typeface="+mn-lt"/>
              </a:rPr>
            </a:br>
            <a:r>
              <a:rPr lang="fr-FR">
                <a:solidFill>
                  <a:srgbClr val="C71247"/>
                </a:solidFill>
                <a:latin typeface="Open Sans Light"/>
                <a:ea typeface="Open Sans Light"/>
                <a:cs typeface="Open Sans Light"/>
              </a:rPr>
              <a:t>droits et devoirs ?</a:t>
            </a:r>
            <a:endParaRPr/>
          </a:p>
        </p:txBody>
      </p:sp>
      <p:sp>
        <p:nvSpPr>
          <p:cNvPr id="4" name="ZoneTexte 3"/>
          <p:cNvSpPr txBox="1"/>
          <p:nvPr/>
        </p:nvSpPr>
        <p:spPr bwMode="auto">
          <a:xfrm>
            <a:off x="3478232" y="1846559"/>
            <a:ext cx="2957738" cy="3308598"/>
          </a:xfrm>
          <a:prstGeom prst="rect">
            <a:avLst/>
          </a:prstGeom>
          <a:noFill/>
        </p:spPr>
        <p:txBody>
          <a:bodyPr wrap="square" rtlCol="0">
            <a:spAutoFit/>
          </a:bodyPr>
          <a:lstStyle/>
          <a:p>
            <a:pPr>
              <a:defRPr/>
            </a:pPr>
            <a:r>
              <a:rPr lang="fr-FR" sz="1100">
                <a:solidFill>
                  <a:srgbClr val="69043B"/>
                </a:solidFill>
              </a:rPr>
              <a:t>Vos </a:t>
            </a:r>
            <a:r>
              <a:rPr lang="fr-FR" sz="1100" b="1">
                <a:solidFill>
                  <a:srgbClr val="69043B"/>
                </a:solidFill>
              </a:rPr>
              <a:t>droits</a:t>
            </a:r>
            <a:r>
              <a:rPr lang="fr-FR" sz="1100">
                <a:solidFill>
                  <a:srgbClr val="69043B"/>
                </a:solidFill>
              </a:rPr>
              <a:t> pour réussir vos études : droit à la protection sociale, médicale, au respect de la personne et de ses biens, liberté d’expression, etc… . </a:t>
            </a:r>
            <a:endParaRPr/>
          </a:p>
          <a:p>
            <a:pPr>
              <a:defRPr/>
            </a:pPr>
            <a:endParaRPr lang="fr-FR" sz="1100">
              <a:solidFill>
                <a:srgbClr val="303F48"/>
              </a:solidFill>
            </a:endParaRPr>
          </a:p>
          <a:p>
            <a:pPr>
              <a:defRPr/>
            </a:pPr>
            <a:endParaRPr lang="fr-FR" sz="1100">
              <a:solidFill>
                <a:srgbClr val="303F48"/>
              </a:solidFill>
            </a:endParaRPr>
          </a:p>
          <a:p>
            <a:pPr>
              <a:defRPr/>
            </a:pPr>
            <a:endParaRPr lang="fr-FR" sz="1100">
              <a:solidFill>
                <a:srgbClr val="303F48"/>
              </a:solidFill>
            </a:endParaRPr>
          </a:p>
          <a:p>
            <a:pPr>
              <a:defRPr/>
            </a:pPr>
            <a:r>
              <a:rPr lang="fr-FR" sz="1100">
                <a:solidFill>
                  <a:srgbClr val="7B878F"/>
                </a:solidFill>
              </a:rPr>
              <a:t>Le respect d’un certain nombre d’</a:t>
            </a:r>
            <a:r>
              <a:rPr lang="fr-FR" sz="1100" b="1">
                <a:solidFill>
                  <a:srgbClr val="7B878F"/>
                </a:solidFill>
              </a:rPr>
              <a:t>obligations</a:t>
            </a:r>
            <a:r>
              <a:rPr lang="fr-FR" sz="1100">
                <a:solidFill>
                  <a:srgbClr val="7B878F"/>
                </a:solidFill>
              </a:rPr>
              <a:t> : tolérance et respect des personnes, respect des règlements, des locaux, des biens, interdiction de fumer et/ou </a:t>
            </a:r>
            <a:r>
              <a:rPr lang="fr-FR" sz="1100">
                <a:solidFill>
                  <a:srgbClr val="7B878F"/>
                </a:solidFill>
              </a:rPr>
              <a:t>vapoter</a:t>
            </a:r>
            <a:r>
              <a:rPr lang="fr-FR" sz="1100">
                <a:solidFill>
                  <a:srgbClr val="7B878F"/>
                </a:solidFill>
              </a:rPr>
              <a:t> dans tous les locaux, etc…</a:t>
            </a:r>
            <a:endParaRPr/>
          </a:p>
          <a:p>
            <a:pPr>
              <a:defRPr/>
            </a:pPr>
            <a:endParaRPr lang="fr-FR" sz="1100">
              <a:solidFill>
                <a:srgbClr val="303F48"/>
              </a:solidFill>
            </a:endParaRPr>
          </a:p>
          <a:p>
            <a:pPr>
              <a:defRPr/>
            </a:pPr>
            <a:endParaRPr lang="fr-FR" sz="1100">
              <a:solidFill>
                <a:srgbClr val="303F48"/>
              </a:solidFill>
            </a:endParaRPr>
          </a:p>
          <a:p>
            <a:pPr>
              <a:defRPr/>
            </a:pPr>
            <a:endParaRPr lang="fr-FR" sz="1100">
              <a:solidFill>
                <a:srgbClr val="303F48"/>
              </a:solidFill>
            </a:endParaRPr>
          </a:p>
          <a:p>
            <a:pPr>
              <a:defRPr/>
            </a:pPr>
            <a:r>
              <a:rPr lang="fr-FR" sz="1100">
                <a:solidFill>
                  <a:srgbClr val="303F48"/>
                </a:solidFill>
              </a:rPr>
              <a:t>Vous pouvez consulter la </a:t>
            </a:r>
            <a:r>
              <a:rPr lang="fr-FR" sz="1100" b="1">
                <a:solidFill>
                  <a:srgbClr val="303F48"/>
                </a:solidFill>
              </a:rPr>
              <a:t>charte des examens, la charte informatique, les infos sur la section disciplinaire et l’anti-plagiat.</a:t>
            </a:r>
            <a:endParaRPr/>
          </a:p>
        </p:txBody>
      </p:sp>
      <p:pic>
        <p:nvPicPr>
          <p:cNvPr id="6" name="Graphic 5"/>
          <p:cNvPicPr>
            <a:picLocks noChangeAspect="1"/>
          </p:cNvPicPr>
          <p:nvPr/>
        </p:nvPicPr>
        <p:blipFill>
          <a:blip r:embed="rId2"/>
          <a:stretch/>
        </p:blipFill>
        <p:spPr bwMode="auto">
          <a:xfrm>
            <a:off x="3381374" y="1184754"/>
            <a:ext cx="2381250" cy="19050"/>
          </a:xfrm>
          <a:prstGeom prst="rect">
            <a:avLst/>
          </a:prstGeom>
        </p:spPr>
      </p:pic>
      <p:sp>
        <p:nvSpPr>
          <p:cNvPr id="7" name="TextBox 6"/>
          <p:cNvSpPr txBox="1"/>
          <p:nvPr/>
        </p:nvSpPr>
        <p:spPr bwMode="auto">
          <a:xfrm>
            <a:off x="2280156" y="5985808"/>
            <a:ext cx="4572000" cy="430887"/>
          </a:xfrm>
          <a:prstGeom prst="rect">
            <a:avLst/>
          </a:prstGeom>
          <a:noFill/>
        </p:spPr>
        <p:txBody>
          <a:bodyPr wrap="square">
            <a:spAutoFit/>
          </a:bodyPr>
          <a:lstStyle/>
          <a:p>
            <a:pPr algn="ctr">
              <a:defRPr/>
            </a:pPr>
            <a:r>
              <a:rPr lang="fr-FR" sz="1100"/>
              <a:t>Contact : Direction des Affaires Juridiques et Institutionnelles, </a:t>
            </a:r>
            <a:endParaRPr/>
          </a:p>
          <a:p>
            <a:pPr algn="ctr">
              <a:defRPr/>
            </a:pPr>
            <a:r>
              <a:rPr lang="fr-FR" sz="1100" u="sng">
                <a:hlinkClick r:id="rId3" tooltip="mailto:direction.daji@universite-paris-saclay.fr"/>
              </a:rPr>
              <a:t>direction.daji@universite-paris-saclay.fr</a:t>
            </a:r>
            <a:r>
              <a:rPr lang="fr-FR" sz="1100"/>
              <a:t> </a:t>
            </a:r>
            <a:endParaRPr/>
          </a:p>
        </p:txBody>
      </p:sp>
      <p:pic>
        <p:nvPicPr>
          <p:cNvPr id="8" name="Graphic 7"/>
          <p:cNvPicPr>
            <a:picLocks noChangeAspect="1"/>
          </p:cNvPicPr>
          <p:nvPr/>
        </p:nvPicPr>
        <p:blipFill>
          <a:blip r:embed="rId4"/>
          <a:stretch/>
        </p:blipFill>
        <p:spPr bwMode="auto">
          <a:xfrm>
            <a:off x="4423890" y="5733664"/>
            <a:ext cx="284532" cy="180568"/>
          </a:xfrm>
          <a:prstGeom prst="rect">
            <a:avLst/>
          </a:prstGeom>
        </p:spPr>
      </p:pic>
      <p:cxnSp>
        <p:nvCxnSpPr>
          <p:cNvPr id="9" name="Straight Connector 8"/>
          <p:cNvCxnSpPr>
            <a:cxnSpLocks/>
          </p:cNvCxnSpPr>
          <p:nvPr/>
        </p:nvCxnSpPr>
        <p:spPr bwMode="auto">
          <a:xfrm flipH="1">
            <a:off x="3552091" y="2790331"/>
            <a:ext cx="2772506" cy="0"/>
          </a:xfrm>
          <a:prstGeom prst="line">
            <a:avLst/>
          </a:prstGeom>
          <a:ln>
            <a:solidFill>
              <a:srgbClr val="7B878F"/>
            </a:solidFill>
          </a:ln>
        </p:spPr>
        <p:style>
          <a:lnRef idx="1">
            <a:schemeClr val="accent1"/>
          </a:lnRef>
          <a:fillRef idx="0">
            <a:schemeClr val="accent1"/>
          </a:fillRef>
          <a:effectRef idx="0">
            <a:schemeClr val="accent1"/>
          </a:effectRef>
          <a:fontRef idx="minor">
            <a:schemeClr val="tx1"/>
          </a:fontRef>
        </p:style>
      </p:cxnSp>
      <p:cxnSp>
        <p:nvCxnSpPr>
          <p:cNvPr id="10" name="Straight Connector 9"/>
          <p:cNvCxnSpPr>
            <a:cxnSpLocks/>
          </p:cNvCxnSpPr>
          <p:nvPr/>
        </p:nvCxnSpPr>
        <p:spPr bwMode="auto">
          <a:xfrm flipH="1">
            <a:off x="3552091" y="4156070"/>
            <a:ext cx="2813540" cy="0"/>
          </a:xfrm>
          <a:prstGeom prst="line">
            <a:avLst/>
          </a:prstGeom>
          <a:ln>
            <a:solidFill>
              <a:srgbClr val="7B878F"/>
            </a:solidFill>
          </a:ln>
        </p:spPr>
        <p:style>
          <a:lnRef idx="1">
            <a:schemeClr val="accent1"/>
          </a:lnRef>
          <a:fillRef idx="0">
            <a:schemeClr val="accent1"/>
          </a:fillRef>
          <a:effectRef idx="0">
            <a:schemeClr val="accent1"/>
          </a:effectRef>
          <a:fontRef idx="minor">
            <a:schemeClr val="tx1"/>
          </a:fontRef>
        </p:style>
      </p:cxnSp>
      <p:pic>
        <p:nvPicPr>
          <p:cNvPr id="3" name="Graphic 2"/>
          <p:cNvPicPr>
            <a:picLocks noChangeAspect="1"/>
          </p:cNvPicPr>
          <p:nvPr/>
        </p:nvPicPr>
        <p:blipFill>
          <a:blip r:embed="rId5"/>
          <a:stretch/>
        </p:blipFill>
        <p:spPr bwMode="auto">
          <a:xfrm>
            <a:off x="2882411" y="1996219"/>
            <a:ext cx="495300" cy="485775"/>
          </a:xfrm>
          <a:prstGeom prst="rect">
            <a:avLst/>
          </a:prstGeom>
        </p:spPr>
      </p:pic>
      <p:pic>
        <p:nvPicPr>
          <p:cNvPr id="5" name="Graphic 4"/>
          <p:cNvPicPr>
            <a:picLocks noChangeAspect="1"/>
          </p:cNvPicPr>
          <p:nvPr/>
        </p:nvPicPr>
        <p:blipFill>
          <a:blip r:embed="rId6"/>
          <a:stretch/>
        </p:blipFill>
        <p:spPr bwMode="auto">
          <a:xfrm>
            <a:off x="3052515" y="4654473"/>
            <a:ext cx="325197" cy="430886"/>
          </a:xfrm>
          <a:prstGeom prst="rect">
            <a:avLst/>
          </a:prstGeom>
        </p:spPr>
      </p:pic>
      <p:pic>
        <p:nvPicPr>
          <p:cNvPr id="11" name="Graphic 10"/>
          <p:cNvPicPr>
            <a:picLocks noChangeAspect="1"/>
          </p:cNvPicPr>
          <p:nvPr/>
        </p:nvPicPr>
        <p:blipFill>
          <a:blip r:embed="rId7"/>
          <a:stretch/>
        </p:blipFill>
        <p:spPr bwMode="auto">
          <a:xfrm>
            <a:off x="3114958" y="4376007"/>
            <a:ext cx="192308" cy="249126"/>
          </a:xfrm>
          <a:prstGeom prst="rect">
            <a:avLst/>
          </a:prstGeom>
        </p:spPr>
      </p:pic>
      <p:pic>
        <p:nvPicPr>
          <p:cNvPr id="12" name="Graphic 11"/>
          <p:cNvPicPr>
            <a:picLocks noChangeAspect="1"/>
          </p:cNvPicPr>
          <p:nvPr/>
        </p:nvPicPr>
        <p:blipFill>
          <a:blip r:embed="rId8"/>
          <a:stretch/>
        </p:blipFill>
        <p:spPr bwMode="auto">
          <a:xfrm>
            <a:off x="2769973" y="3307197"/>
            <a:ext cx="655464" cy="388615"/>
          </a:xfrm>
          <a:prstGeom prst="rect">
            <a:avLst/>
          </a:prstGeom>
        </p:spPr>
      </p:pic>
      <p:sp>
        <p:nvSpPr>
          <p:cNvPr id="15" name="Oval 14">
            <a:hlinkClick r:id="rId9" action="ppaction://hlinksldjump"/>
          </p:cNvPr>
          <p:cNvSpPr/>
          <p:nvPr/>
        </p:nvSpPr>
        <p:spPr bwMode="auto">
          <a:xfrm>
            <a:off x="132984" y="6294300"/>
            <a:ext cx="222737" cy="222737"/>
          </a:xfrm>
          <a:prstGeom prst="ellipse">
            <a:avLst/>
          </a:prstGeom>
          <a:solidFill>
            <a:srgbClr val="D6DCDF"/>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fr-FR">
              <a:solidFill>
                <a:srgbClr val="FFFFFF"/>
              </a:solidFill>
            </a:endParaRPr>
          </a:p>
        </p:txBody>
      </p:sp>
      <p:pic>
        <p:nvPicPr>
          <p:cNvPr id="16" name="Graphic 15">
            <a:hlinkClick r:id="rId9" action="ppaction://hlinksldjump"/>
          </p:cNvPr>
          <p:cNvPicPr>
            <a:picLocks noChangeAspect="1"/>
          </p:cNvPicPr>
          <p:nvPr/>
        </p:nvPicPr>
        <p:blipFill>
          <a:blip r:embed="rId10"/>
          <a:stretch/>
        </p:blipFill>
        <p:spPr bwMode="auto">
          <a:xfrm>
            <a:off x="212638" y="6353433"/>
            <a:ext cx="63021" cy="110287"/>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2000" advClick="1"/>
    </mc:Choice>
    <mc:Fallback>
      <p:transition advClick="1"/>
    </mc:Fallback>
  </mc:AlternateContent>
</p:sld>
</file>

<file path=ppt/slides/slide15.xml><?xml version="1.0" encoding="utf-8"?>
<p:sld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showMasterPhAnim="0" show="1">
  <p:cSld name="">
    <p:spTree>
      <p:nvGrpSpPr>
        <p:cNvPr id="1" name=""/>
        <p:cNvGrpSpPr/>
        <p:nvPr/>
      </p:nvGrpSpPr>
      <p:grpSpPr bwMode="auto">
        <a:xfrm>
          <a:off x="0" y="0"/>
          <a:ext cx="0" cy="0"/>
          <a:chOff x="0" y="0"/>
          <a:chExt cx="0" cy="0"/>
        </a:xfrm>
      </p:grpSpPr>
      <p:sp>
        <p:nvSpPr>
          <p:cNvPr id="2" name="Titre 1"/>
          <p:cNvSpPr>
            <a:spLocks noGrp="1"/>
          </p:cNvSpPr>
          <p:nvPr>
            <p:ph type="title"/>
          </p:nvPr>
        </p:nvSpPr>
        <p:spPr bwMode="auto">
          <a:xfrm>
            <a:off x="2375406" y="633916"/>
            <a:ext cx="4381500" cy="690562"/>
          </a:xfrm>
        </p:spPr>
        <p:txBody>
          <a:bodyPr>
            <a:normAutofit fontScale="90000"/>
          </a:bodyPr>
          <a:lstStyle/>
          <a:p>
            <a:pPr algn="ctr">
              <a:defRPr/>
            </a:pPr>
            <a:r>
              <a:rPr lang="fr-FR">
                <a:solidFill>
                  <a:srgbClr val="62003C"/>
                </a:solidFill>
              </a:rPr>
              <a:t>Comment valoriser</a:t>
            </a:r>
            <a:br>
              <a:rPr lang="fr-FR">
                <a:solidFill>
                  <a:srgbClr val="62003C"/>
                </a:solidFill>
              </a:rPr>
            </a:br>
            <a:r>
              <a:rPr lang="fr-FR">
                <a:solidFill>
                  <a:srgbClr val="62003C"/>
                </a:solidFill>
                <a:latin typeface="Open Sans Light"/>
                <a:ea typeface="Open Sans Light"/>
                <a:cs typeface="Open Sans Light"/>
              </a:rPr>
              <a:t>vos projets ?</a:t>
            </a:r>
            <a:endParaRPr/>
          </a:p>
        </p:txBody>
      </p:sp>
      <p:sp>
        <p:nvSpPr>
          <p:cNvPr id="5" name="ZoneTexte 4"/>
          <p:cNvSpPr txBox="1"/>
          <p:nvPr/>
        </p:nvSpPr>
        <p:spPr bwMode="auto">
          <a:xfrm>
            <a:off x="4278923" y="2007547"/>
            <a:ext cx="4299812" cy="830997"/>
          </a:xfrm>
          <a:prstGeom prst="rect">
            <a:avLst/>
          </a:prstGeom>
          <a:noFill/>
        </p:spPr>
        <p:txBody>
          <a:bodyPr wrap="square" rtlCol="0">
            <a:spAutoFit/>
          </a:bodyPr>
          <a:lstStyle/>
          <a:p>
            <a:pPr>
              <a:defRPr/>
            </a:pPr>
            <a:r>
              <a:rPr lang="fr-FR" sz="1300">
                <a:solidFill>
                  <a:srgbClr val="EE7322"/>
                </a:solidFill>
                <a:latin typeface="Open Sans Extrabold"/>
                <a:ea typeface="Open Sans Extrabold"/>
                <a:cs typeface="Open Sans Extrabold"/>
              </a:rPr>
              <a:t>Vous souhaitez faire la promotion de vos projets, devenir ambassadeur et ambassadrice de la marque, </a:t>
            </a:r>
            <a:r>
              <a:rPr lang="fr-FR" sz="1100">
                <a:solidFill>
                  <a:srgbClr val="EE7322"/>
                </a:solidFill>
              </a:rPr>
              <a:t>être </a:t>
            </a:r>
            <a:r>
              <a:rPr lang="fr-FR" sz="1100">
                <a:solidFill>
                  <a:srgbClr val="EE7322"/>
                </a:solidFill>
              </a:rPr>
              <a:t>conseillé·e</a:t>
            </a:r>
            <a:r>
              <a:rPr lang="fr-FR" sz="1100">
                <a:solidFill>
                  <a:srgbClr val="EE7322"/>
                </a:solidFill>
              </a:rPr>
              <a:t> sur l’organisation de vos événements, la conception et la réalisation d’outils de communication,….</a:t>
            </a:r>
            <a:endParaRPr/>
          </a:p>
        </p:txBody>
      </p:sp>
      <p:pic>
        <p:nvPicPr>
          <p:cNvPr id="3" name="Image 2"/>
          <p:cNvPicPr>
            <a:picLocks noChangeAspect="1"/>
          </p:cNvPicPr>
          <p:nvPr/>
        </p:nvPicPr>
        <p:blipFill>
          <a:blip r:embed="rId2"/>
          <a:stretch/>
        </p:blipFill>
        <p:spPr bwMode="auto">
          <a:xfrm>
            <a:off x="2918507" y="3361534"/>
            <a:ext cx="1451810" cy="2146852"/>
          </a:xfrm>
          <a:prstGeom prst="rect">
            <a:avLst/>
          </a:prstGeom>
        </p:spPr>
      </p:pic>
      <p:sp>
        <p:nvSpPr>
          <p:cNvPr id="9" name="TextBox 8"/>
          <p:cNvSpPr txBox="1"/>
          <p:nvPr/>
        </p:nvSpPr>
        <p:spPr bwMode="auto">
          <a:xfrm>
            <a:off x="2280156" y="5985808"/>
            <a:ext cx="4572000" cy="430887"/>
          </a:xfrm>
          <a:prstGeom prst="rect">
            <a:avLst/>
          </a:prstGeom>
          <a:noFill/>
        </p:spPr>
        <p:txBody>
          <a:bodyPr wrap="square">
            <a:spAutoFit/>
          </a:bodyPr>
          <a:lstStyle/>
          <a:p>
            <a:pPr algn="ctr">
              <a:defRPr/>
            </a:pPr>
            <a:r>
              <a:rPr lang="fr-FR" sz="1100"/>
              <a:t>Contact : Direction Marque et Communication, </a:t>
            </a:r>
            <a:r>
              <a:rPr lang="fr-FR" sz="1100" u="sng">
                <a:hlinkClick r:id="rId3" tooltip="mailto:direction.communication@universite-paris-saclay.fr"/>
              </a:rPr>
              <a:t>direction.communication@universite-paris-saclay.fr</a:t>
            </a:r>
            <a:r>
              <a:rPr lang="fr-FR" sz="1100"/>
              <a:t> </a:t>
            </a:r>
            <a:endParaRPr/>
          </a:p>
        </p:txBody>
      </p:sp>
      <p:pic>
        <p:nvPicPr>
          <p:cNvPr id="10" name="Graphic 9"/>
          <p:cNvPicPr>
            <a:picLocks noChangeAspect="1"/>
          </p:cNvPicPr>
          <p:nvPr/>
        </p:nvPicPr>
        <p:blipFill>
          <a:blip r:embed="rId4"/>
          <a:stretch/>
        </p:blipFill>
        <p:spPr bwMode="auto">
          <a:xfrm>
            <a:off x="4423890" y="5733664"/>
            <a:ext cx="284532" cy="180568"/>
          </a:xfrm>
          <a:prstGeom prst="rect">
            <a:avLst/>
          </a:prstGeom>
        </p:spPr>
      </p:pic>
      <p:pic>
        <p:nvPicPr>
          <p:cNvPr id="7" name="Graphic 6"/>
          <p:cNvPicPr>
            <a:picLocks noChangeAspect="1"/>
          </p:cNvPicPr>
          <p:nvPr/>
        </p:nvPicPr>
        <p:blipFill>
          <a:blip r:embed="rId5"/>
          <a:stretch/>
        </p:blipFill>
        <p:spPr bwMode="auto">
          <a:xfrm>
            <a:off x="3409950" y="1522950"/>
            <a:ext cx="2362199" cy="28575"/>
          </a:xfrm>
          <a:prstGeom prst="rect">
            <a:avLst/>
          </a:prstGeom>
        </p:spPr>
      </p:pic>
      <p:pic>
        <p:nvPicPr>
          <p:cNvPr id="11" name="Graphic 10"/>
          <p:cNvPicPr>
            <a:picLocks noChangeAspect="1"/>
          </p:cNvPicPr>
          <p:nvPr/>
        </p:nvPicPr>
        <p:blipFill>
          <a:blip r:embed="rId6"/>
          <a:stretch/>
        </p:blipFill>
        <p:spPr bwMode="auto">
          <a:xfrm>
            <a:off x="1728066" y="412730"/>
            <a:ext cx="5524500" cy="28575"/>
          </a:xfrm>
          <a:prstGeom prst="rect">
            <a:avLst/>
          </a:prstGeom>
        </p:spPr>
      </p:pic>
      <p:cxnSp>
        <p:nvCxnSpPr>
          <p:cNvPr id="12" name="Straight Connector 11"/>
          <p:cNvCxnSpPr>
            <a:cxnSpLocks/>
          </p:cNvCxnSpPr>
          <p:nvPr/>
        </p:nvCxnSpPr>
        <p:spPr bwMode="auto">
          <a:xfrm>
            <a:off x="4110732" y="2051538"/>
            <a:ext cx="0" cy="996462"/>
          </a:xfrm>
          <a:prstGeom prst="line">
            <a:avLst/>
          </a:prstGeom>
          <a:ln>
            <a:solidFill>
              <a:srgbClr val="7B878F"/>
            </a:solidFill>
          </a:ln>
        </p:spPr>
        <p:style>
          <a:lnRef idx="1">
            <a:schemeClr val="accent1"/>
          </a:lnRef>
          <a:fillRef idx="0">
            <a:schemeClr val="accent1"/>
          </a:fillRef>
          <a:effectRef idx="0">
            <a:schemeClr val="accent1"/>
          </a:effectRef>
          <a:fontRef idx="minor">
            <a:schemeClr val="tx1"/>
          </a:fontRef>
        </p:style>
      </p:cxnSp>
      <p:pic>
        <p:nvPicPr>
          <p:cNvPr id="15" name="Graphic 14"/>
          <p:cNvPicPr>
            <a:picLocks noChangeAspect="1"/>
          </p:cNvPicPr>
          <p:nvPr/>
        </p:nvPicPr>
        <p:blipFill>
          <a:blip r:embed="rId7"/>
          <a:stretch/>
        </p:blipFill>
        <p:spPr bwMode="auto">
          <a:xfrm>
            <a:off x="2152717" y="2051538"/>
            <a:ext cx="1712251" cy="998096"/>
          </a:xfrm>
          <a:prstGeom prst="rect">
            <a:avLst/>
          </a:prstGeom>
        </p:spPr>
      </p:pic>
      <p:sp>
        <p:nvSpPr>
          <p:cNvPr id="16" name="Oval 15">
            <a:hlinkClick r:id="rId8" action="ppaction://hlinksldjump"/>
          </p:cNvPr>
          <p:cNvSpPr/>
          <p:nvPr/>
        </p:nvSpPr>
        <p:spPr bwMode="auto">
          <a:xfrm>
            <a:off x="132984" y="6294300"/>
            <a:ext cx="222737" cy="222737"/>
          </a:xfrm>
          <a:prstGeom prst="ellipse">
            <a:avLst/>
          </a:prstGeom>
          <a:solidFill>
            <a:srgbClr val="D6DCDF"/>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fr-FR">
              <a:solidFill>
                <a:srgbClr val="FFFFFF"/>
              </a:solidFill>
            </a:endParaRPr>
          </a:p>
        </p:txBody>
      </p:sp>
      <p:pic>
        <p:nvPicPr>
          <p:cNvPr id="17" name="Graphic 16">
            <a:hlinkClick r:id="rId8" action="ppaction://hlinksldjump"/>
          </p:cNvPr>
          <p:cNvPicPr>
            <a:picLocks noChangeAspect="1"/>
          </p:cNvPicPr>
          <p:nvPr/>
        </p:nvPicPr>
        <p:blipFill>
          <a:blip r:embed="rId9"/>
          <a:stretch/>
        </p:blipFill>
        <p:spPr bwMode="auto">
          <a:xfrm>
            <a:off x="212638" y="6353433"/>
            <a:ext cx="63021" cy="110287"/>
          </a:xfrm>
          <a:prstGeom prst="rect">
            <a:avLst/>
          </a:prstGeom>
        </p:spPr>
      </p:pic>
      <p:pic>
        <p:nvPicPr>
          <p:cNvPr id="13" name="Image 12"/>
          <p:cNvPicPr>
            <a:picLocks noChangeAspect="1"/>
          </p:cNvPicPr>
          <p:nvPr/>
        </p:nvPicPr>
        <p:blipFill>
          <a:blip r:embed="rId10"/>
          <a:stretch/>
        </p:blipFill>
        <p:spPr bwMode="auto">
          <a:xfrm>
            <a:off x="4423889" y="3361534"/>
            <a:ext cx="1871133" cy="1871133"/>
          </a:xfrm>
          <a:prstGeom prst="rect">
            <a:avLst/>
          </a:prstGeom>
        </p:spPr>
      </p:pic>
      <p:pic>
        <p:nvPicPr>
          <p:cNvPr id="6" name="Image 5"/>
          <p:cNvPicPr>
            <a:picLocks noChangeAspect="1"/>
          </p:cNvPicPr>
          <p:nvPr/>
        </p:nvPicPr>
        <p:blipFill>
          <a:blip r:embed="rId11"/>
          <a:stretch/>
        </p:blipFill>
        <p:spPr bwMode="auto">
          <a:xfrm>
            <a:off x="6428829" y="3334318"/>
            <a:ext cx="1537598" cy="2174164"/>
          </a:xfrm>
          <a:prstGeom prst="rect">
            <a:avLst/>
          </a:prstGeom>
        </p:spPr>
      </p:pic>
      <p:pic>
        <p:nvPicPr>
          <p:cNvPr id="18" name="Image 17"/>
          <p:cNvPicPr>
            <a:picLocks noChangeAspect="1"/>
          </p:cNvPicPr>
          <p:nvPr/>
        </p:nvPicPr>
        <p:blipFill>
          <a:blip r:embed="rId12"/>
          <a:stretch/>
        </p:blipFill>
        <p:spPr bwMode="auto">
          <a:xfrm>
            <a:off x="783713" y="3510520"/>
            <a:ext cx="1524027" cy="1997866"/>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2000" advClick="1"/>
    </mc:Choice>
    <mc:Fallback>
      <p:transition advClick="1"/>
    </mc:Fallback>
  </mc:AlternateContent>
</p:sld>
</file>

<file path=ppt/slides/slide16.xml><?xml version="1.0" encoding="utf-8"?>
<p:sld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showMasterPhAnim="0" show="1">
  <p:cSld name="">
    <p:spTree>
      <p:nvGrpSpPr>
        <p:cNvPr id="1" name=""/>
        <p:cNvGrpSpPr/>
        <p:nvPr/>
      </p:nvGrpSpPr>
      <p:grpSpPr bwMode="auto">
        <a:xfrm>
          <a:off x="0" y="0"/>
          <a:ext cx="0" cy="0"/>
          <a:chOff x="0" y="0"/>
          <a:chExt cx="0" cy="0"/>
        </a:xfrm>
      </p:grpSpPr>
      <p:sp>
        <p:nvSpPr>
          <p:cNvPr id="2" name="Titre 1"/>
          <p:cNvSpPr>
            <a:spLocks noGrp="1"/>
          </p:cNvSpPr>
          <p:nvPr>
            <p:ph type="ctrTitle"/>
          </p:nvPr>
        </p:nvSpPr>
        <p:spPr bwMode="auto"/>
        <p:txBody>
          <a:bodyPr/>
          <a:lstStyle/>
          <a:p>
            <a:pPr>
              <a:defRPr/>
            </a:pPr>
            <a:r>
              <a:rPr lang="fr-FR"/>
              <a:t>Réussir vos études et préparer votre avenir</a:t>
            </a:r>
            <a:endParaRPr/>
          </a:p>
        </p:txBody>
      </p:sp>
      <p:pic>
        <p:nvPicPr>
          <p:cNvPr id="16" name="Espace réservé pour une image  15"/>
          <p:cNvPicPr>
            <a:picLocks noChangeAspect="1" noGrp="1"/>
          </p:cNvPicPr>
          <p:nvPr>
            <p:ph type="pic" sz="quarter" idx="10"/>
          </p:nvPr>
        </p:nvPicPr>
        <p:blipFill>
          <a:blip r:embed="rId2"/>
          <a:srcRect l="28218" t="0" r="28218" b="0"/>
          <a:stretch/>
        </p:blipFill>
        <p:spPr bwMode="auto">
          <a:prstGeom prst="rect">
            <a:avLst/>
          </a:prstGeom>
          <a:noFill/>
        </p:spPr>
      </p:pic>
    </p:spTree>
  </p:cSld>
  <p:clrMapOvr>
    <a:masterClrMapping/>
  </p:clrMapOvr>
  <mc:AlternateContent xmlns:mc="http://schemas.openxmlformats.org/markup-compatibility/2006">
    <mc:Choice xmlns:p14="http://schemas.microsoft.com/office/powerpoint/2010/main" Requires="p14">
      <p:transition p14:dur="2000" advClick="1"/>
    </mc:Choice>
    <mc:Fallback>
      <p:transition advClick="1"/>
    </mc:Fallback>
  </mc:AlternateContent>
</p:sld>
</file>

<file path=ppt/slides/slide17.xml><?xml version="1.0" encoding="utf-8"?>
<p:sld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showMasterPhAnim="0" show="1">
  <p:cSld name="">
    <p:spTree>
      <p:nvGrpSpPr>
        <p:cNvPr id="1" name=""/>
        <p:cNvGrpSpPr/>
        <p:nvPr/>
      </p:nvGrpSpPr>
      <p:grpSpPr bwMode="auto">
        <a:xfrm>
          <a:off x="0" y="0"/>
          <a:ext cx="0" cy="0"/>
          <a:chOff x="0" y="0"/>
          <a:chExt cx="0" cy="0"/>
        </a:xfrm>
      </p:grpSpPr>
      <p:sp>
        <p:nvSpPr>
          <p:cNvPr id="2" name="Titre 1"/>
          <p:cNvSpPr>
            <a:spLocks noGrp="1"/>
          </p:cNvSpPr>
          <p:nvPr>
            <p:ph type="title"/>
          </p:nvPr>
        </p:nvSpPr>
        <p:spPr bwMode="auto">
          <a:xfrm>
            <a:off x="738447" y="521315"/>
            <a:ext cx="7370885" cy="690562"/>
          </a:xfrm>
        </p:spPr>
        <p:txBody>
          <a:bodyPr>
            <a:normAutofit fontScale="90000"/>
          </a:bodyPr>
          <a:lstStyle/>
          <a:p>
            <a:pPr algn="ctr">
              <a:defRPr/>
            </a:pPr>
            <a:r>
              <a:rPr lang="fr-FR"/>
              <a:t>Comment vous (ré)orienter et </a:t>
            </a:r>
            <a:r>
              <a:rPr lang="fr-FR">
                <a:latin typeface="Open Sans Light"/>
                <a:ea typeface="Open Sans Light"/>
                <a:cs typeface="Open Sans Light"/>
              </a:rPr>
              <a:t>construire votre projet d’étude ?</a:t>
            </a:r>
            <a:endParaRPr/>
          </a:p>
        </p:txBody>
      </p:sp>
      <p:sp>
        <p:nvSpPr>
          <p:cNvPr id="5" name="ZoneTexte 4"/>
          <p:cNvSpPr txBox="1"/>
          <p:nvPr/>
        </p:nvSpPr>
        <p:spPr bwMode="auto">
          <a:xfrm>
            <a:off x="3953359" y="1971852"/>
            <a:ext cx="2666935" cy="1169551"/>
          </a:xfrm>
          <a:prstGeom prst="rect">
            <a:avLst/>
          </a:prstGeom>
          <a:noFill/>
        </p:spPr>
        <p:txBody>
          <a:bodyPr wrap="square" rtlCol="0">
            <a:spAutoFit/>
          </a:bodyPr>
          <a:lstStyle/>
          <a:p>
            <a:pPr>
              <a:defRPr/>
            </a:pPr>
            <a:r>
              <a:rPr lang="fr-FR" sz="1400"/>
              <a:t>Des entretiens </a:t>
            </a:r>
            <a:r>
              <a:rPr lang="fr-FR" sz="1400" b="1"/>
              <a:t>individuels</a:t>
            </a:r>
            <a:r>
              <a:rPr lang="fr-FR" sz="1400"/>
              <a:t>, des séances </a:t>
            </a:r>
            <a:r>
              <a:rPr lang="fr-FR" sz="1400" b="1"/>
              <a:t>thématiques</a:t>
            </a:r>
            <a:r>
              <a:rPr lang="fr-FR" sz="1400"/>
              <a:t> de réflexion et d’échanges et des ateliers </a:t>
            </a:r>
            <a:r>
              <a:rPr lang="fr-FR" sz="1400" b="1"/>
              <a:t>collectifs</a:t>
            </a:r>
            <a:r>
              <a:rPr lang="fr-FR" sz="1400"/>
              <a:t> vous sont proposés </a:t>
            </a:r>
            <a:r>
              <a:rPr lang="fr-FR" sz="1400" b="1"/>
              <a:t>toute l’année </a:t>
            </a:r>
            <a:r>
              <a:rPr lang="fr-FR" sz="1400"/>
              <a:t>:</a:t>
            </a:r>
            <a:endParaRPr/>
          </a:p>
        </p:txBody>
      </p:sp>
      <p:sp>
        <p:nvSpPr>
          <p:cNvPr id="4" name="TextBox 3"/>
          <p:cNvSpPr txBox="1"/>
          <p:nvPr/>
        </p:nvSpPr>
        <p:spPr bwMode="auto">
          <a:xfrm>
            <a:off x="2280156" y="5985808"/>
            <a:ext cx="4572000" cy="430887"/>
          </a:xfrm>
          <a:prstGeom prst="rect">
            <a:avLst/>
          </a:prstGeom>
          <a:noFill/>
        </p:spPr>
        <p:txBody>
          <a:bodyPr wrap="square">
            <a:spAutoFit/>
          </a:bodyPr>
          <a:lstStyle/>
          <a:p>
            <a:pPr algn="ctr">
              <a:defRPr/>
            </a:pPr>
            <a:r>
              <a:rPr lang="fr-FR" sz="1100"/>
              <a:t>Contact : Direction de la Formation et de la Réussite,</a:t>
            </a:r>
            <a:endParaRPr/>
          </a:p>
          <a:p>
            <a:pPr algn="ctr">
              <a:defRPr/>
            </a:pPr>
            <a:r>
              <a:rPr lang="fr-FR" sz="1100" u="sng">
                <a:hlinkClick r:id="rId2" tooltip="mailto:accueil.oip@universite-paris-saclay.fr"/>
              </a:rPr>
              <a:t>accueil.oip@universite-paris-saclay.fr</a:t>
            </a:r>
            <a:r>
              <a:rPr lang="fr-FR" sz="1100"/>
              <a:t> </a:t>
            </a:r>
            <a:endParaRPr/>
          </a:p>
        </p:txBody>
      </p:sp>
      <p:pic>
        <p:nvPicPr>
          <p:cNvPr id="6" name="Graphic 5"/>
          <p:cNvPicPr>
            <a:picLocks noChangeAspect="1"/>
          </p:cNvPicPr>
          <p:nvPr/>
        </p:nvPicPr>
        <p:blipFill>
          <a:blip r:embed="rId3"/>
          <a:stretch/>
        </p:blipFill>
        <p:spPr bwMode="auto">
          <a:xfrm>
            <a:off x="4423890" y="5733664"/>
            <a:ext cx="284532" cy="180568"/>
          </a:xfrm>
          <a:prstGeom prst="rect">
            <a:avLst/>
          </a:prstGeom>
        </p:spPr>
      </p:pic>
      <p:cxnSp>
        <p:nvCxnSpPr>
          <p:cNvPr id="7" name="Straight Connector 6"/>
          <p:cNvCxnSpPr>
            <a:cxnSpLocks/>
          </p:cNvCxnSpPr>
          <p:nvPr/>
        </p:nvCxnSpPr>
        <p:spPr bwMode="auto">
          <a:xfrm>
            <a:off x="1368687" y="3259606"/>
            <a:ext cx="0" cy="740520"/>
          </a:xfrm>
          <a:prstGeom prst="line">
            <a:avLst/>
          </a:prstGeom>
          <a:ln>
            <a:solidFill>
              <a:srgbClr val="7B878F"/>
            </a:solidFill>
          </a:ln>
        </p:spPr>
        <p:style>
          <a:lnRef idx="1">
            <a:schemeClr val="accent1"/>
          </a:lnRef>
          <a:fillRef idx="0">
            <a:schemeClr val="accent1"/>
          </a:fillRef>
          <a:effectRef idx="0">
            <a:schemeClr val="accent1"/>
          </a:effectRef>
          <a:fontRef idx="minor">
            <a:schemeClr val="tx1"/>
          </a:fontRef>
        </p:style>
      </p:cxnSp>
      <p:cxnSp>
        <p:nvCxnSpPr>
          <p:cNvPr id="8" name="Straight Connector 7"/>
          <p:cNvCxnSpPr>
            <a:cxnSpLocks/>
          </p:cNvCxnSpPr>
          <p:nvPr/>
        </p:nvCxnSpPr>
        <p:spPr bwMode="auto">
          <a:xfrm>
            <a:off x="2960987" y="3260481"/>
            <a:ext cx="0" cy="740520"/>
          </a:xfrm>
          <a:prstGeom prst="line">
            <a:avLst/>
          </a:prstGeom>
          <a:ln>
            <a:solidFill>
              <a:srgbClr val="7B878F"/>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a:cxnSpLocks/>
          </p:cNvCxnSpPr>
          <p:nvPr/>
        </p:nvCxnSpPr>
        <p:spPr bwMode="auto">
          <a:xfrm>
            <a:off x="5070619" y="3259606"/>
            <a:ext cx="0" cy="740520"/>
          </a:xfrm>
          <a:prstGeom prst="line">
            <a:avLst/>
          </a:prstGeom>
          <a:ln>
            <a:solidFill>
              <a:srgbClr val="7B878F"/>
            </a:solidFill>
          </a:ln>
        </p:spPr>
        <p:style>
          <a:lnRef idx="1">
            <a:schemeClr val="accent1"/>
          </a:lnRef>
          <a:fillRef idx="0">
            <a:schemeClr val="accent1"/>
          </a:fillRef>
          <a:effectRef idx="0">
            <a:schemeClr val="accent1"/>
          </a:effectRef>
          <a:fontRef idx="minor">
            <a:schemeClr val="tx1"/>
          </a:fontRef>
        </p:style>
      </p:cxnSp>
      <p:pic>
        <p:nvPicPr>
          <p:cNvPr id="10" name="Graphic 9"/>
          <p:cNvPicPr>
            <a:picLocks noChangeAspect="1"/>
          </p:cNvPicPr>
          <p:nvPr/>
        </p:nvPicPr>
        <p:blipFill>
          <a:blip r:embed="rId4"/>
          <a:stretch/>
        </p:blipFill>
        <p:spPr bwMode="auto">
          <a:xfrm>
            <a:off x="1728066" y="1484730"/>
            <a:ext cx="5524500" cy="28575"/>
          </a:xfrm>
          <a:prstGeom prst="rect">
            <a:avLst/>
          </a:prstGeom>
        </p:spPr>
      </p:pic>
      <p:sp>
        <p:nvSpPr>
          <p:cNvPr id="11" name="TextBox 10"/>
          <p:cNvSpPr txBox="1"/>
          <p:nvPr/>
        </p:nvSpPr>
        <p:spPr bwMode="auto">
          <a:xfrm>
            <a:off x="1241576" y="4124142"/>
            <a:ext cx="1267159" cy="938719"/>
          </a:xfrm>
          <a:prstGeom prst="rect">
            <a:avLst/>
          </a:prstGeom>
          <a:noFill/>
        </p:spPr>
        <p:txBody>
          <a:bodyPr wrap="square">
            <a:spAutoFit/>
          </a:bodyPr>
          <a:lstStyle/>
          <a:p>
            <a:pPr>
              <a:defRPr/>
            </a:pPr>
            <a:r>
              <a:rPr lang="fr-FR" sz="1100">
                <a:solidFill>
                  <a:srgbClr val="7B878F"/>
                </a:solidFill>
              </a:rPr>
              <a:t>Réflexion sur votre parcours d’études et/ou votre </a:t>
            </a:r>
            <a:r>
              <a:rPr lang="fr-FR" sz="1100">
                <a:solidFill>
                  <a:srgbClr val="7B878F"/>
                </a:solidFill>
                <a:latin typeface="Open Sans Extrabold"/>
                <a:ea typeface="Open Sans Extrabold"/>
                <a:cs typeface="Open Sans Extrabold"/>
              </a:rPr>
              <a:t>poursuite d’études</a:t>
            </a:r>
            <a:r>
              <a:rPr lang="fr-FR" sz="1100" b="1">
                <a:solidFill>
                  <a:srgbClr val="7B878F"/>
                </a:solidFill>
                <a:latin typeface="Open Sans Extrabold"/>
                <a:ea typeface="Open Sans Extrabold"/>
                <a:cs typeface="Open Sans Extrabold"/>
              </a:rPr>
              <a:t> </a:t>
            </a:r>
            <a:endParaRPr/>
          </a:p>
        </p:txBody>
      </p:sp>
      <p:sp>
        <p:nvSpPr>
          <p:cNvPr id="13" name="TextBox 12"/>
          <p:cNvSpPr txBox="1"/>
          <p:nvPr/>
        </p:nvSpPr>
        <p:spPr bwMode="auto">
          <a:xfrm>
            <a:off x="2860453" y="4112960"/>
            <a:ext cx="1847967" cy="769441"/>
          </a:xfrm>
          <a:prstGeom prst="rect">
            <a:avLst/>
          </a:prstGeom>
          <a:noFill/>
        </p:spPr>
        <p:txBody>
          <a:bodyPr wrap="square">
            <a:spAutoFit/>
          </a:bodyPr>
          <a:lstStyle/>
          <a:p>
            <a:pPr>
              <a:defRPr/>
            </a:pPr>
            <a:r>
              <a:rPr lang="fr-FR" sz="1100">
                <a:solidFill>
                  <a:srgbClr val="303F48"/>
                </a:solidFill>
                <a:latin typeface="Open Sans Extrabold"/>
                <a:ea typeface="Open Sans Extrabold"/>
                <a:cs typeface="Open Sans Extrabold"/>
              </a:rPr>
              <a:t>Accompagnemen</a:t>
            </a:r>
            <a:r>
              <a:rPr lang="fr-FR" sz="1100">
                <a:solidFill>
                  <a:srgbClr val="303F48"/>
                </a:solidFill>
              </a:rPr>
              <a:t>t à </a:t>
            </a:r>
            <a:r>
              <a:rPr lang="fr-FR" sz="1100">
                <a:solidFill>
                  <a:srgbClr val="303F48"/>
                </a:solidFill>
                <a:latin typeface="Open Sans Extrabold"/>
                <a:ea typeface="Open Sans Extrabold"/>
                <a:cs typeface="Open Sans Extrabold"/>
              </a:rPr>
              <a:t>l’orientation et la réorientation</a:t>
            </a:r>
            <a:r>
              <a:rPr lang="fr-FR" sz="1100">
                <a:solidFill>
                  <a:srgbClr val="303F48"/>
                </a:solidFill>
              </a:rPr>
              <a:t> au cours de l’année universitaire</a:t>
            </a:r>
            <a:endParaRPr/>
          </a:p>
        </p:txBody>
      </p:sp>
      <p:sp>
        <p:nvSpPr>
          <p:cNvPr id="15" name="TextBox 14"/>
          <p:cNvSpPr txBox="1"/>
          <p:nvPr/>
        </p:nvSpPr>
        <p:spPr bwMode="auto">
          <a:xfrm>
            <a:off x="4976486" y="4112960"/>
            <a:ext cx="1272842" cy="769441"/>
          </a:xfrm>
          <a:prstGeom prst="rect">
            <a:avLst/>
          </a:prstGeom>
          <a:noFill/>
        </p:spPr>
        <p:txBody>
          <a:bodyPr wrap="square">
            <a:spAutoFit/>
          </a:bodyPr>
          <a:lstStyle/>
          <a:p>
            <a:pPr>
              <a:defRPr/>
            </a:pPr>
            <a:r>
              <a:rPr lang="fr-FR" sz="1100">
                <a:solidFill>
                  <a:srgbClr val="C6671E"/>
                </a:solidFill>
                <a:latin typeface="Open Sans Extrabold"/>
                <a:ea typeface="Open Sans Extrabold"/>
                <a:cs typeface="Open Sans Extrabold"/>
              </a:rPr>
              <a:t>Construction</a:t>
            </a:r>
            <a:r>
              <a:rPr lang="fr-FR" sz="1100">
                <a:solidFill>
                  <a:srgbClr val="C6671E"/>
                </a:solidFill>
              </a:rPr>
              <a:t> de votre </a:t>
            </a:r>
            <a:r>
              <a:rPr lang="fr-FR" sz="1100">
                <a:solidFill>
                  <a:srgbClr val="C6671E"/>
                </a:solidFill>
                <a:latin typeface="Open Sans Extrabold"/>
                <a:ea typeface="Open Sans Extrabold"/>
                <a:cs typeface="Open Sans Extrabold"/>
              </a:rPr>
              <a:t>projet personnel </a:t>
            </a:r>
            <a:r>
              <a:rPr lang="fr-FR" sz="1100">
                <a:solidFill>
                  <a:srgbClr val="C6671E"/>
                </a:solidFill>
              </a:rPr>
              <a:t>et </a:t>
            </a:r>
            <a:r>
              <a:rPr lang="fr-FR" sz="1100">
                <a:solidFill>
                  <a:srgbClr val="C6671E"/>
                </a:solidFill>
                <a:latin typeface="Open Sans Extrabold"/>
                <a:ea typeface="Open Sans Extrabold"/>
                <a:cs typeface="Open Sans Extrabold"/>
              </a:rPr>
              <a:t>projet d’étude</a:t>
            </a:r>
            <a:endParaRPr/>
          </a:p>
        </p:txBody>
      </p:sp>
      <p:sp>
        <p:nvSpPr>
          <p:cNvPr id="17" name="TextBox 16"/>
          <p:cNvSpPr txBox="1"/>
          <p:nvPr/>
        </p:nvSpPr>
        <p:spPr bwMode="auto">
          <a:xfrm>
            <a:off x="6831657" y="4112960"/>
            <a:ext cx="1474141" cy="1107996"/>
          </a:xfrm>
          <a:prstGeom prst="rect">
            <a:avLst/>
          </a:prstGeom>
          <a:noFill/>
        </p:spPr>
        <p:txBody>
          <a:bodyPr wrap="square">
            <a:spAutoFit/>
          </a:bodyPr>
          <a:lstStyle/>
          <a:p>
            <a:pPr>
              <a:defRPr/>
            </a:pPr>
            <a:r>
              <a:rPr lang="fr-FR" sz="1100">
                <a:solidFill>
                  <a:srgbClr val="E7382A"/>
                </a:solidFill>
              </a:rPr>
              <a:t>Aide et information sur les procédures de </a:t>
            </a:r>
            <a:r>
              <a:rPr lang="fr-FR" sz="1100">
                <a:solidFill>
                  <a:srgbClr val="E7382A"/>
                </a:solidFill>
                <a:latin typeface="Open Sans Extrabold"/>
                <a:ea typeface="Open Sans Extrabold"/>
                <a:cs typeface="Open Sans Extrabold"/>
              </a:rPr>
              <a:t>candidature</a:t>
            </a:r>
            <a:r>
              <a:rPr lang="fr-FR" sz="1100">
                <a:solidFill>
                  <a:srgbClr val="E7382A"/>
                </a:solidFill>
              </a:rPr>
              <a:t> dans </a:t>
            </a:r>
            <a:r>
              <a:rPr lang="fr-FR" sz="1100">
                <a:solidFill>
                  <a:srgbClr val="E7382A"/>
                </a:solidFill>
                <a:latin typeface="Open Sans Extrabold"/>
                <a:ea typeface="Open Sans Extrabold"/>
                <a:cs typeface="Open Sans Extrabold"/>
              </a:rPr>
              <a:t>l’enseignement supérieur</a:t>
            </a:r>
            <a:endParaRPr/>
          </a:p>
        </p:txBody>
      </p:sp>
      <p:cxnSp>
        <p:nvCxnSpPr>
          <p:cNvPr id="23" name="Straight Connector 22"/>
          <p:cNvCxnSpPr>
            <a:cxnSpLocks/>
          </p:cNvCxnSpPr>
          <p:nvPr/>
        </p:nvCxnSpPr>
        <p:spPr bwMode="auto">
          <a:xfrm flipH="1">
            <a:off x="1368688" y="3259606"/>
            <a:ext cx="5572294" cy="0"/>
          </a:xfrm>
          <a:prstGeom prst="line">
            <a:avLst/>
          </a:prstGeom>
          <a:ln>
            <a:solidFill>
              <a:srgbClr val="7B878F"/>
            </a:solidFill>
          </a:ln>
        </p:spPr>
        <p:style>
          <a:lnRef idx="1">
            <a:schemeClr val="accent1"/>
          </a:lnRef>
          <a:fillRef idx="0">
            <a:schemeClr val="accent1"/>
          </a:fillRef>
          <a:effectRef idx="0">
            <a:schemeClr val="accent1"/>
          </a:effectRef>
          <a:fontRef idx="minor">
            <a:schemeClr val="tx1"/>
          </a:fontRef>
        </p:style>
      </p:cxnSp>
      <p:cxnSp>
        <p:nvCxnSpPr>
          <p:cNvPr id="27" name="Straight Connector 26"/>
          <p:cNvCxnSpPr>
            <a:cxnSpLocks/>
          </p:cNvCxnSpPr>
          <p:nvPr/>
        </p:nvCxnSpPr>
        <p:spPr bwMode="auto">
          <a:xfrm>
            <a:off x="6940982" y="3259606"/>
            <a:ext cx="0" cy="740520"/>
          </a:xfrm>
          <a:prstGeom prst="line">
            <a:avLst/>
          </a:prstGeom>
          <a:ln>
            <a:solidFill>
              <a:srgbClr val="7B878F"/>
            </a:solidFill>
          </a:ln>
        </p:spPr>
        <p:style>
          <a:lnRef idx="1">
            <a:schemeClr val="accent1"/>
          </a:lnRef>
          <a:fillRef idx="0">
            <a:schemeClr val="accent1"/>
          </a:fillRef>
          <a:effectRef idx="0">
            <a:schemeClr val="accent1"/>
          </a:effectRef>
          <a:fontRef idx="minor">
            <a:schemeClr val="tx1"/>
          </a:fontRef>
        </p:style>
      </p:cxnSp>
      <p:pic>
        <p:nvPicPr>
          <p:cNvPr id="32" name="Graphic 31"/>
          <p:cNvPicPr>
            <a:picLocks noChangeAspect="1"/>
          </p:cNvPicPr>
          <p:nvPr/>
        </p:nvPicPr>
        <p:blipFill>
          <a:blip r:embed="rId5"/>
          <a:stretch/>
        </p:blipFill>
        <p:spPr bwMode="auto">
          <a:xfrm>
            <a:off x="7134518" y="3632402"/>
            <a:ext cx="533572" cy="426858"/>
          </a:xfrm>
          <a:prstGeom prst="rect">
            <a:avLst/>
          </a:prstGeom>
        </p:spPr>
      </p:pic>
      <p:pic>
        <p:nvPicPr>
          <p:cNvPr id="33" name="Graphic 32"/>
          <p:cNvPicPr>
            <a:picLocks noChangeAspect="1"/>
          </p:cNvPicPr>
          <p:nvPr/>
        </p:nvPicPr>
        <p:blipFill>
          <a:blip r:embed="rId6"/>
          <a:stretch/>
        </p:blipFill>
        <p:spPr bwMode="auto">
          <a:xfrm>
            <a:off x="6001705" y="3814895"/>
            <a:ext cx="495246" cy="488730"/>
          </a:xfrm>
          <a:prstGeom prst="rect">
            <a:avLst/>
          </a:prstGeom>
        </p:spPr>
      </p:pic>
      <p:pic>
        <p:nvPicPr>
          <p:cNvPr id="34" name="Graphic 33"/>
          <p:cNvPicPr>
            <a:picLocks noChangeAspect="1"/>
          </p:cNvPicPr>
          <p:nvPr/>
        </p:nvPicPr>
        <p:blipFill>
          <a:blip r:embed="rId7"/>
          <a:stretch/>
        </p:blipFill>
        <p:spPr bwMode="auto">
          <a:xfrm>
            <a:off x="2214972" y="4000126"/>
            <a:ext cx="360567" cy="330520"/>
          </a:xfrm>
          <a:prstGeom prst="rect">
            <a:avLst/>
          </a:prstGeom>
        </p:spPr>
      </p:pic>
      <p:pic>
        <p:nvPicPr>
          <p:cNvPr id="35" name="Graphic 34"/>
          <p:cNvPicPr>
            <a:picLocks noChangeAspect="1"/>
          </p:cNvPicPr>
          <p:nvPr/>
        </p:nvPicPr>
        <p:blipFill>
          <a:blip r:embed="rId8"/>
          <a:stretch/>
        </p:blipFill>
        <p:spPr bwMode="auto">
          <a:xfrm>
            <a:off x="3089319" y="3729950"/>
            <a:ext cx="515395" cy="374833"/>
          </a:xfrm>
          <a:prstGeom prst="rect">
            <a:avLst/>
          </a:prstGeom>
        </p:spPr>
      </p:pic>
      <p:cxnSp>
        <p:nvCxnSpPr>
          <p:cNvPr id="36" name="Straight Connector 35"/>
          <p:cNvCxnSpPr>
            <a:cxnSpLocks/>
          </p:cNvCxnSpPr>
          <p:nvPr/>
        </p:nvCxnSpPr>
        <p:spPr bwMode="auto">
          <a:xfrm>
            <a:off x="3834146" y="2092557"/>
            <a:ext cx="0" cy="740520"/>
          </a:xfrm>
          <a:prstGeom prst="line">
            <a:avLst/>
          </a:prstGeom>
          <a:ln>
            <a:solidFill>
              <a:srgbClr val="7B878F"/>
            </a:solidFill>
          </a:ln>
        </p:spPr>
        <p:style>
          <a:lnRef idx="1">
            <a:schemeClr val="accent1"/>
          </a:lnRef>
          <a:fillRef idx="0">
            <a:schemeClr val="accent1"/>
          </a:fillRef>
          <a:effectRef idx="0">
            <a:schemeClr val="accent1"/>
          </a:effectRef>
          <a:fontRef idx="minor">
            <a:schemeClr val="tx1"/>
          </a:fontRef>
        </p:style>
      </p:cxnSp>
      <p:pic>
        <p:nvPicPr>
          <p:cNvPr id="37" name="Graphic 36"/>
          <p:cNvPicPr>
            <a:picLocks noChangeAspect="1"/>
          </p:cNvPicPr>
          <p:nvPr/>
        </p:nvPicPr>
        <p:blipFill>
          <a:blip r:embed="rId9"/>
          <a:stretch/>
        </p:blipFill>
        <p:spPr bwMode="auto">
          <a:xfrm>
            <a:off x="2860453" y="2127137"/>
            <a:ext cx="688863" cy="700740"/>
          </a:xfrm>
          <a:prstGeom prst="rect">
            <a:avLst/>
          </a:prstGeom>
        </p:spPr>
      </p:pic>
      <p:sp>
        <p:nvSpPr>
          <p:cNvPr id="24" name="Oval 23">
            <a:hlinkClick r:id="rId10" action="ppaction://hlinksldjump"/>
          </p:cNvPr>
          <p:cNvSpPr/>
          <p:nvPr/>
        </p:nvSpPr>
        <p:spPr bwMode="auto">
          <a:xfrm>
            <a:off x="132984" y="6294300"/>
            <a:ext cx="222737" cy="222737"/>
          </a:xfrm>
          <a:prstGeom prst="ellipse">
            <a:avLst/>
          </a:prstGeom>
          <a:solidFill>
            <a:srgbClr val="D6DCDF"/>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fr-FR">
              <a:solidFill>
                <a:srgbClr val="FFFFFF"/>
              </a:solidFill>
            </a:endParaRPr>
          </a:p>
        </p:txBody>
      </p:sp>
      <p:pic>
        <p:nvPicPr>
          <p:cNvPr id="25" name="Graphic 24">
            <a:hlinkClick r:id="rId10" action="ppaction://hlinksldjump"/>
          </p:cNvPr>
          <p:cNvPicPr>
            <a:picLocks noChangeAspect="1"/>
          </p:cNvPicPr>
          <p:nvPr/>
        </p:nvPicPr>
        <p:blipFill>
          <a:blip r:embed="rId11"/>
          <a:stretch/>
        </p:blipFill>
        <p:spPr bwMode="auto">
          <a:xfrm>
            <a:off x="212638" y="6353433"/>
            <a:ext cx="63021" cy="110287"/>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2000" advClick="1"/>
    </mc:Choice>
    <mc:Fallback>
      <p:transition advClick="1"/>
    </mc:Fallback>
  </mc:AlternateContent>
</p:sld>
</file>

<file path=ppt/slides/slide18.xml><?xml version="1.0" encoding="utf-8"?>
<p:sld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showMasterPhAnim="0" show="1">
  <p:cSld name="">
    <p:spTree>
      <p:nvGrpSpPr>
        <p:cNvPr id="1" name=""/>
        <p:cNvGrpSpPr/>
        <p:nvPr/>
      </p:nvGrpSpPr>
      <p:grpSpPr bwMode="auto">
        <a:xfrm>
          <a:off x="0" y="0"/>
          <a:ext cx="0" cy="0"/>
          <a:chOff x="0" y="0"/>
          <a:chExt cx="0" cy="0"/>
        </a:xfrm>
      </p:grpSpPr>
      <p:sp>
        <p:nvSpPr>
          <p:cNvPr id="2" name="Titre 1"/>
          <p:cNvSpPr>
            <a:spLocks noGrp="1"/>
          </p:cNvSpPr>
          <p:nvPr>
            <p:ph type="title"/>
          </p:nvPr>
        </p:nvSpPr>
        <p:spPr bwMode="auto">
          <a:xfrm>
            <a:off x="1" y="278275"/>
            <a:ext cx="9143999" cy="882231"/>
          </a:xfrm>
        </p:spPr>
        <p:txBody>
          <a:bodyPr>
            <a:normAutofit fontScale="90000"/>
          </a:bodyPr>
          <a:lstStyle/>
          <a:p>
            <a:pPr algn="ctr">
              <a:defRPr/>
            </a:pPr>
            <a:r>
              <a:rPr lang="fr-FR">
                <a:solidFill>
                  <a:srgbClr val="62003C"/>
                </a:solidFill>
                <a:latin typeface="+mn-lt"/>
              </a:rPr>
              <a:t>Comment trouver</a:t>
            </a:r>
            <a:br>
              <a:rPr lang="fr-FR">
                <a:solidFill>
                  <a:srgbClr val="62003C"/>
                </a:solidFill>
                <a:latin typeface="+mn-lt"/>
              </a:rPr>
            </a:br>
            <a:r>
              <a:rPr lang="fr-FR">
                <a:solidFill>
                  <a:srgbClr val="62003C"/>
                </a:solidFill>
                <a:latin typeface="+mn-lt"/>
                <a:ea typeface="Open Sans Light"/>
                <a:cs typeface="Open Sans Light"/>
              </a:rPr>
              <a:t>un stage, une alternance, un emploi</a:t>
            </a:r>
            <a:br>
              <a:rPr lang="fr-FR">
                <a:solidFill>
                  <a:srgbClr val="62003C"/>
                </a:solidFill>
                <a:latin typeface="+mn-lt"/>
                <a:ea typeface="Open Sans Light"/>
                <a:cs typeface="Open Sans Light"/>
              </a:rPr>
            </a:br>
            <a:r>
              <a:rPr lang="fr-FR">
                <a:solidFill>
                  <a:srgbClr val="62003C"/>
                </a:solidFill>
                <a:latin typeface="+mn-lt"/>
                <a:ea typeface="Open Sans Light"/>
                <a:cs typeface="Open Sans Light"/>
              </a:rPr>
              <a:t>et construire votre projet professionnel </a:t>
            </a:r>
            <a:r>
              <a:rPr lang="fr-FR">
                <a:solidFill>
                  <a:srgbClr val="62003C"/>
                </a:solidFill>
                <a:ea typeface="Open Sans Light"/>
                <a:cs typeface="Open Sans Light"/>
              </a:rPr>
              <a:t>?</a:t>
            </a:r>
            <a:endParaRPr/>
          </a:p>
        </p:txBody>
      </p:sp>
      <p:sp>
        <p:nvSpPr>
          <p:cNvPr id="4" name="TextBox 3"/>
          <p:cNvSpPr txBox="1"/>
          <p:nvPr/>
        </p:nvSpPr>
        <p:spPr bwMode="auto">
          <a:xfrm>
            <a:off x="2280156" y="5985808"/>
            <a:ext cx="4572000" cy="430887"/>
          </a:xfrm>
          <a:prstGeom prst="rect">
            <a:avLst/>
          </a:prstGeom>
          <a:noFill/>
        </p:spPr>
        <p:txBody>
          <a:bodyPr wrap="square">
            <a:spAutoFit/>
          </a:bodyPr>
          <a:lstStyle/>
          <a:p>
            <a:pPr algn="ctr">
              <a:defRPr/>
            </a:pPr>
            <a:r>
              <a:rPr lang="fr-FR" sz="1100"/>
              <a:t>Contact : Direction de la Formation et de la Réussite,</a:t>
            </a:r>
            <a:endParaRPr/>
          </a:p>
          <a:p>
            <a:pPr algn="ctr">
              <a:defRPr/>
            </a:pPr>
            <a:r>
              <a:rPr lang="fr-FR" sz="1100" u="sng">
                <a:hlinkClick r:id="rId2" tooltip="mailto:insertion.professionnelle@universite-paris-saclay.fr"/>
              </a:rPr>
              <a:t>insertion.professionnelle@universite-paris-saclay.fr</a:t>
            </a:r>
            <a:r>
              <a:rPr lang="fr-FR" sz="1100"/>
              <a:t> </a:t>
            </a:r>
            <a:endParaRPr/>
          </a:p>
        </p:txBody>
      </p:sp>
      <p:pic>
        <p:nvPicPr>
          <p:cNvPr id="11" name="Graphic 10"/>
          <p:cNvPicPr>
            <a:picLocks noChangeAspect="1"/>
          </p:cNvPicPr>
          <p:nvPr/>
        </p:nvPicPr>
        <p:blipFill>
          <a:blip r:embed="rId3"/>
          <a:stretch/>
        </p:blipFill>
        <p:spPr bwMode="auto">
          <a:xfrm>
            <a:off x="2204976" y="2019769"/>
            <a:ext cx="4821090" cy="776861"/>
          </a:xfrm>
          <a:prstGeom prst="rect">
            <a:avLst/>
          </a:prstGeom>
        </p:spPr>
      </p:pic>
      <p:sp>
        <p:nvSpPr>
          <p:cNvPr id="13" name="TextBox 12"/>
          <p:cNvSpPr txBox="1"/>
          <p:nvPr/>
        </p:nvSpPr>
        <p:spPr bwMode="auto">
          <a:xfrm>
            <a:off x="3017251" y="2038868"/>
            <a:ext cx="3097805" cy="738664"/>
          </a:xfrm>
          <a:prstGeom prst="rect">
            <a:avLst/>
          </a:prstGeom>
          <a:noFill/>
        </p:spPr>
        <p:txBody>
          <a:bodyPr wrap="square">
            <a:spAutoFit/>
          </a:bodyPr>
          <a:lstStyle/>
          <a:p>
            <a:pPr algn="ctr">
              <a:defRPr/>
            </a:pPr>
            <a:r>
              <a:rPr lang="fr-FR" sz="1400">
                <a:solidFill>
                  <a:srgbClr val="FFFFFF"/>
                </a:solidFill>
              </a:rPr>
              <a:t>Des </a:t>
            </a:r>
            <a:r>
              <a:rPr lang="fr-FR" sz="1400" b="1">
                <a:solidFill>
                  <a:srgbClr val="FFFFFF"/>
                </a:solidFill>
              </a:rPr>
              <a:t>ateliers collectifs et des entretiens individuels </a:t>
            </a:r>
            <a:r>
              <a:rPr lang="fr-FR" sz="1400">
                <a:solidFill>
                  <a:srgbClr val="FFFFFF"/>
                </a:solidFill>
              </a:rPr>
              <a:t>vous sont proposés toute l’année pour :</a:t>
            </a:r>
            <a:endParaRPr/>
          </a:p>
        </p:txBody>
      </p:sp>
      <p:grpSp>
        <p:nvGrpSpPr>
          <p:cNvPr id="15" name="Groupe 14"/>
          <p:cNvGrpSpPr/>
          <p:nvPr/>
        </p:nvGrpSpPr>
        <p:grpSpPr bwMode="auto">
          <a:xfrm>
            <a:off x="2569515" y="4887893"/>
            <a:ext cx="4456551" cy="600164"/>
            <a:chOff x="2569515" y="4887893"/>
            <a:chExt cx="4456551" cy="600164"/>
          </a:xfrm>
        </p:grpSpPr>
        <p:pic>
          <p:nvPicPr>
            <p:cNvPr id="3" name="Graphic 2"/>
            <p:cNvPicPr>
              <a:picLocks noChangeAspect="1"/>
            </p:cNvPicPr>
            <p:nvPr/>
          </p:nvPicPr>
          <p:blipFill>
            <a:blip r:embed="rId4"/>
            <a:stretch/>
          </p:blipFill>
          <p:spPr bwMode="auto">
            <a:xfrm rot="20389908">
              <a:off x="2569515" y="4989210"/>
              <a:ext cx="459736" cy="416827"/>
            </a:xfrm>
            <a:prstGeom prst="rect">
              <a:avLst/>
            </a:prstGeom>
          </p:spPr>
        </p:pic>
        <p:sp>
          <p:nvSpPr>
            <p:cNvPr id="25" name="TextBox 24"/>
            <p:cNvSpPr txBox="1"/>
            <p:nvPr/>
          </p:nvSpPr>
          <p:spPr bwMode="auto">
            <a:xfrm>
              <a:off x="3260360" y="4887893"/>
              <a:ext cx="3765706" cy="600164"/>
            </a:xfrm>
            <a:prstGeom prst="rect">
              <a:avLst/>
            </a:prstGeom>
            <a:noFill/>
          </p:spPr>
          <p:txBody>
            <a:bodyPr wrap="square">
              <a:spAutoFit/>
            </a:bodyPr>
            <a:lstStyle/>
            <a:p>
              <a:pPr>
                <a:defRPr/>
              </a:pPr>
              <a:r>
                <a:rPr lang="fr-FR" sz="1100"/>
                <a:t>Inscrivez-vous sur l’espace carrière de l’Université Paris-Saclay :</a:t>
              </a:r>
              <a:endParaRPr/>
            </a:p>
            <a:p>
              <a:pPr>
                <a:defRPr/>
              </a:pPr>
              <a:r>
                <a:rPr lang="fr-FR" sz="1100" b="1" u="sng">
                  <a:hlinkClick r:id="rId5" tooltip="https://universite-paris-saclay.jobteaser.com/"/>
                </a:rPr>
                <a:t>https://universite-paris-saclay.jobteaser.com</a:t>
              </a:r>
              <a:r>
                <a:rPr lang="fr-FR" sz="1100" b="1"/>
                <a:t>  </a:t>
              </a:r>
              <a:endParaRPr/>
            </a:p>
          </p:txBody>
        </p:sp>
      </p:grpSp>
      <p:grpSp>
        <p:nvGrpSpPr>
          <p:cNvPr id="12" name="Groupe 11"/>
          <p:cNvGrpSpPr/>
          <p:nvPr/>
        </p:nvGrpSpPr>
        <p:grpSpPr bwMode="auto">
          <a:xfrm>
            <a:off x="2485776" y="4161156"/>
            <a:ext cx="4172449" cy="646331"/>
            <a:chOff x="3017251" y="4161156"/>
            <a:chExt cx="4172449" cy="646331"/>
          </a:xfrm>
        </p:grpSpPr>
        <p:sp>
          <p:nvSpPr>
            <p:cNvPr id="5" name="ZoneTexte 4"/>
            <p:cNvSpPr txBox="1"/>
            <p:nvPr/>
          </p:nvSpPr>
          <p:spPr bwMode="auto">
            <a:xfrm>
              <a:off x="3791836" y="4161156"/>
              <a:ext cx="3397864" cy="646331"/>
            </a:xfrm>
            <a:prstGeom prst="rect">
              <a:avLst/>
            </a:prstGeom>
            <a:noFill/>
          </p:spPr>
          <p:txBody>
            <a:bodyPr wrap="square" rtlCol="0">
              <a:spAutoFit/>
            </a:bodyPr>
            <a:lstStyle/>
            <a:p>
              <a:pPr>
                <a:defRPr/>
              </a:pPr>
              <a:r>
                <a:rPr lang="fr-FR" sz="1200">
                  <a:solidFill>
                    <a:srgbClr val="EE7322"/>
                  </a:solidFill>
                </a:rPr>
                <a:t>Participez aussi à des </a:t>
              </a:r>
              <a:r>
                <a:rPr lang="fr-FR" sz="1200" b="1">
                  <a:solidFill>
                    <a:srgbClr val="EE7322"/>
                  </a:solidFill>
                </a:rPr>
                <a:t>rencontres avec les entreprises partenaires et le réseau des diplômées et diplômés.</a:t>
              </a:r>
              <a:endParaRPr lang="fr-FR" sz="1200">
                <a:solidFill>
                  <a:srgbClr val="EE7322"/>
                </a:solidFill>
              </a:endParaRPr>
            </a:p>
          </p:txBody>
        </p:sp>
        <p:pic>
          <p:nvPicPr>
            <p:cNvPr id="26" name="Graphic 25"/>
            <p:cNvPicPr>
              <a:picLocks noChangeAspect="1"/>
            </p:cNvPicPr>
            <p:nvPr/>
          </p:nvPicPr>
          <p:blipFill>
            <a:blip r:embed="rId6"/>
            <a:stretch/>
          </p:blipFill>
          <p:spPr bwMode="auto">
            <a:xfrm>
              <a:off x="3017251" y="4282829"/>
              <a:ext cx="655464" cy="388615"/>
            </a:xfrm>
            <a:prstGeom prst="rect">
              <a:avLst/>
            </a:prstGeom>
          </p:spPr>
        </p:pic>
      </p:grpSp>
      <p:sp>
        <p:nvSpPr>
          <p:cNvPr id="24" name="Oval 23">
            <a:hlinkClick r:id="rId7" action="ppaction://hlinksldjump"/>
          </p:cNvPr>
          <p:cNvSpPr/>
          <p:nvPr/>
        </p:nvSpPr>
        <p:spPr bwMode="auto">
          <a:xfrm>
            <a:off x="132984" y="6294300"/>
            <a:ext cx="222737" cy="222737"/>
          </a:xfrm>
          <a:prstGeom prst="ellipse">
            <a:avLst/>
          </a:prstGeom>
          <a:solidFill>
            <a:srgbClr val="D6DCDF"/>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fr-FR">
              <a:solidFill>
                <a:srgbClr val="FFFFFF"/>
              </a:solidFill>
            </a:endParaRPr>
          </a:p>
        </p:txBody>
      </p:sp>
      <p:pic>
        <p:nvPicPr>
          <p:cNvPr id="29" name="Graphic 28">
            <a:hlinkClick r:id="rId8" action="ppaction://hlinksldjump"/>
          </p:cNvPr>
          <p:cNvPicPr>
            <a:picLocks noChangeAspect="1"/>
          </p:cNvPicPr>
          <p:nvPr/>
        </p:nvPicPr>
        <p:blipFill>
          <a:blip r:embed="rId9"/>
          <a:stretch/>
        </p:blipFill>
        <p:spPr bwMode="auto">
          <a:xfrm>
            <a:off x="212638" y="6353433"/>
            <a:ext cx="63021" cy="110287"/>
          </a:xfrm>
          <a:prstGeom prst="rect">
            <a:avLst/>
          </a:prstGeom>
        </p:spPr>
      </p:pic>
      <p:pic>
        <p:nvPicPr>
          <p:cNvPr id="30" name="Graphic 5"/>
          <p:cNvPicPr>
            <a:picLocks noChangeAspect="1"/>
          </p:cNvPicPr>
          <p:nvPr/>
        </p:nvPicPr>
        <p:blipFill>
          <a:blip r:embed="rId10"/>
          <a:stretch/>
        </p:blipFill>
        <p:spPr bwMode="auto">
          <a:xfrm>
            <a:off x="4423890" y="5733664"/>
            <a:ext cx="284532" cy="180568"/>
          </a:xfrm>
          <a:prstGeom prst="rect">
            <a:avLst/>
          </a:prstGeom>
        </p:spPr>
      </p:pic>
      <p:pic>
        <p:nvPicPr>
          <p:cNvPr id="31" name="Graphic 9"/>
          <p:cNvPicPr>
            <a:picLocks noChangeAspect="1"/>
          </p:cNvPicPr>
          <p:nvPr/>
        </p:nvPicPr>
        <p:blipFill>
          <a:blip r:embed="rId11"/>
          <a:stretch/>
        </p:blipFill>
        <p:spPr bwMode="auto">
          <a:xfrm>
            <a:off x="1728066" y="1484730"/>
            <a:ext cx="5524500" cy="28575"/>
          </a:xfrm>
          <a:prstGeom prst="rect">
            <a:avLst/>
          </a:prstGeom>
        </p:spPr>
      </p:pic>
      <p:grpSp>
        <p:nvGrpSpPr>
          <p:cNvPr id="6" name="Groupe 5"/>
          <p:cNvGrpSpPr/>
          <p:nvPr/>
        </p:nvGrpSpPr>
        <p:grpSpPr bwMode="auto">
          <a:xfrm>
            <a:off x="297152" y="3008376"/>
            <a:ext cx="8549697" cy="923126"/>
            <a:chOff x="547045" y="3042880"/>
            <a:chExt cx="8549697" cy="923126"/>
          </a:xfrm>
        </p:grpSpPr>
        <p:pic>
          <p:nvPicPr>
            <p:cNvPr id="10" name="Graphic 9"/>
            <p:cNvPicPr>
              <a:picLocks noChangeAspect="1"/>
            </p:cNvPicPr>
            <p:nvPr/>
          </p:nvPicPr>
          <p:blipFill>
            <a:blip r:embed="rId12"/>
            <a:stretch/>
          </p:blipFill>
          <p:spPr bwMode="auto">
            <a:xfrm>
              <a:off x="4051987" y="3259763"/>
              <a:ext cx="392390" cy="351327"/>
            </a:xfrm>
            <a:prstGeom prst="rect">
              <a:avLst/>
            </a:prstGeom>
          </p:spPr>
        </p:pic>
        <p:cxnSp>
          <p:nvCxnSpPr>
            <p:cNvPr id="14" name="Straight Connector 13"/>
            <p:cNvCxnSpPr>
              <a:cxnSpLocks/>
            </p:cNvCxnSpPr>
            <p:nvPr/>
          </p:nvCxnSpPr>
          <p:spPr bwMode="auto">
            <a:xfrm>
              <a:off x="2656228" y="3042880"/>
              <a:ext cx="0" cy="740520"/>
            </a:xfrm>
            <a:prstGeom prst="line">
              <a:avLst/>
            </a:prstGeom>
            <a:ln>
              <a:solidFill>
                <a:srgbClr val="7B878F"/>
              </a:solidFill>
            </a:ln>
          </p:spPr>
          <p:style>
            <a:lnRef idx="1">
              <a:schemeClr val="accent1"/>
            </a:lnRef>
            <a:fillRef idx="0">
              <a:schemeClr val="accent1"/>
            </a:fillRef>
            <a:effectRef idx="0">
              <a:schemeClr val="accent1"/>
            </a:effectRef>
            <a:fontRef idx="minor">
              <a:schemeClr val="tx1"/>
            </a:fontRef>
          </p:style>
        </p:cxnSp>
        <p:sp>
          <p:nvSpPr>
            <p:cNvPr id="16" name="TextBox 15"/>
            <p:cNvSpPr txBox="1"/>
            <p:nvPr/>
          </p:nvSpPr>
          <p:spPr bwMode="auto">
            <a:xfrm>
              <a:off x="866223" y="3196565"/>
              <a:ext cx="1840157" cy="769441"/>
            </a:xfrm>
            <a:prstGeom prst="rect">
              <a:avLst/>
            </a:prstGeom>
            <a:noFill/>
          </p:spPr>
          <p:txBody>
            <a:bodyPr wrap="square">
              <a:spAutoFit/>
            </a:bodyPr>
            <a:lstStyle/>
            <a:p>
              <a:pPr>
                <a:defRPr/>
              </a:pPr>
              <a:r>
                <a:rPr lang="fr-FR" sz="1100">
                  <a:solidFill>
                    <a:srgbClr val="303F48"/>
                  </a:solidFill>
                  <a:latin typeface="Open Sans Extrabold"/>
                  <a:ea typeface="Open Sans Extrabold"/>
                  <a:cs typeface="Open Sans Extrabold"/>
                </a:rPr>
                <a:t>Valoriser</a:t>
              </a:r>
              <a:r>
                <a:rPr lang="fr-FR" sz="1100">
                  <a:solidFill>
                    <a:srgbClr val="303F48"/>
                  </a:solidFill>
                </a:rPr>
                <a:t> votre </a:t>
              </a:r>
              <a:r>
                <a:rPr lang="fr-FR" sz="1100">
                  <a:solidFill>
                    <a:srgbClr val="303F48"/>
                  </a:solidFill>
                  <a:latin typeface="Open Sans Extrabold"/>
                  <a:ea typeface="Open Sans Extrabold"/>
                  <a:cs typeface="Open Sans Extrabold"/>
                </a:rPr>
                <a:t>candidature</a:t>
              </a:r>
              <a:r>
                <a:rPr lang="fr-FR" sz="1100">
                  <a:solidFill>
                    <a:srgbClr val="303F48"/>
                  </a:solidFill>
                </a:rPr>
                <a:t> </a:t>
              </a:r>
              <a:endParaRPr/>
            </a:p>
            <a:p>
              <a:pPr>
                <a:defRPr/>
              </a:pPr>
              <a:r>
                <a:rPr lang="fr-FR" sz="1100">
                  <a:solidFill>
                    <a:srgbClr val="303F48"/>
                  </a:solidFill>
                </a:rPr>
                <a:t>(CV et LM) et </a:t>
              </a:r>
              <a:r>
                <a:rPr lang="fr-FR" sz="1100" b="1">
                  <a:solidFill>
                    <a:srgbClr val="303F48"/>
                  </a:solidFill>
                </a:rPr>
                <a:t>optimiser</a:t>
              </a:r>
              <a:r>
                <a:rPr lang="fr-FR" sz="1100">
                  <a:solidFill>
                    <a:srgbClr val="303F48"/>
                  </a:solidFill>
                </a:rPr>
                <a:t> votre recherche </a:t>
              </a:r>
              <a:endParaRPr/>
            </a:p>
          </p:txBody>
        </p:sp>
        <p:sp>
          <p:nvSpPr>
            <p:cNvPr id="18" name="TextBox 17"/>
            <p:cNvSpPr txBox="1"/>
            <p:nvPr/>
          </p:nvSpPr>
          <p:spPr bwMode="auto">
            <a:xfrm>
              <a:off x="2817490" y="3162590"/>
              <a:ext cx="1234176" cy="600164"/>
            </a:xfrm>
            <a:prstGeom prst="rect">
              <a:avLst/>
            </a:prstGeom>
            <a:noFill/>
          </p:spPr>
          <p:txBody>
            <a:bodyPr wrap="square">
              <a:spAutoFit/>
            </a:bodyPr>
            <a:lstStyle/>
            <a:p>
              <a:pPr>
                <a:defRPr/>
              </a:pPr>
              <a:r>
                <a:rPr lang="fr-FR" sz="1100">
                  <a:solidFill>
                    <a:srgbClr val="303F48"/>
                  </a:solidFill>
                </a:rPr>
                <a:t>Préparer votre </a:t>
              </a:r>
              <a:endParaRPr/>
            </a:p>
            <a:p>
              <a:pPr>
                <a:defRPr/>
              </a:pPr>
              <a:r>
                <a:rPr lang="fr-FR" sz="1100">
                  <a:solidFill>
                    <a:srgbClr val="303F48"/>
                  </a:solidFill>
                  <a:latin typeface="Open Sans Extrabold"/>
                  <a:ea typeface="Open Sans Extrabold"/>
                  <a:cs typeface="Open Sans Extrabold"/>
                </a:rPr>
                <a:t>entretien de recrutement </a:t>
              </a:r>
              <a:endParaRPr/>
            </a:p>
          </p:txBody>
        </p:sp>
        <p:sp>
          <p:nvSpPr>
            <p:cNvPr id="20" name="TextBox 19"/>
            <p:cNvSpPr txBox="1"/>
            <p:nvPr/>
          </p:nvSpPr>
          <p:spPr bwMode="auto">
            <a:xfrm>
              <a:off x="4791821" y="3196565"/>
              <a:ext cx="1965529" cy="600164"/>
            </a:xfrm>
            <a:prstGeom prst="rect">
              <a:avLst/>
            </a:prstGeom>
            <a:noFill/>
          </p:spPr>
          <p:txBody>
            <a:bodyPr wrap="square">
              <a:spAutoFit/>
            </a:bodyPr>
            <a:lstStyle/>
            <a:p>
              <a:pPr>
                <a:defRPr/>
              </a:pPr>
              <a:r>
                <a:rPr lang="fr-FR" sz="1100">
                  <a:solidFill>
                    <a:srgbClr val="303F48"/>
                  </a:solidFill>
                </a:rPr>
                <a:t>Travailler votre</a:t>
              </a:r>
              <a:endParaRPr/>
            </a:p>
            <a:p>
              <a:pPr>
                <a:defRPr/>
              </a:pPr>
              <a:r>
                <a:rPr lang="fr-FR" sz="1100">
                  <a:solidFill>
                    <a:srgbClr val="303F48"/>
                  </a:solidFill>
                </a:rPr>
                <a:t>e-réputation </a:t>
              </a:r>
              <a:r>
                <a:rPr lang="fr-FR" sz="1100" b="1" i="1">
                  <a:solidFill>
                    <a:srgbClr val="303F48"/>
                  </a:solidFill>
                </a:rPr>
                <a:t>(réseaux sociaux professionnels)</a:t>
              </a:r>
              <a:endParaRPr/>
            </a:p>
          </p:txBody>
        </p:sp>
        <p:cxnSp>
          <p:nvCxnSpPr>
            <p:cNvPr id="21" name="Straight Connector 20"/>
            <p:cNvCxnSpPr>
              <a:cxnSpLocks/>
            </p:cNvCxnSpPr>
            <p:nvPr/>
          </p:nvCxnSpPr>
          <p:spPr bwMode="auto">
            <a:xfrm>
              <a:off x="4664216" y="3042880"/>
              <a:ext cx="0" cy="740520"/>
            </a:xfrm>
            <a:prstGeom prst="line">
              <a:avLst/>
            </a:prstGeom>
            <a:ln>
              <a:solidFill>
                <a:srgbClr val="7B878F"/>
              </a:solidFill>
            </a:ln>
          </p:spPr>
          <p:style>
            <a:lnRef idx="1">
              <a:schemeClr val="accent1"/>
            </a:lnRef>
            <a:fillRef idx="0">
              <a:schemeClr val="accent1"/>
            </a:fillRef>
            <a:effectRef idx="0">
              <a:schemeClr val="accent1"/>
            </a:effectRef>
            <a:fontRef idx="minor">
              <a:schemeClr val="tx1"/>
            </a:fontRef>
          </p:style>
        </p:cxnSp>
        <p:pic>
          <p:nvPicPr>
            <p:cNvPr id="23" name="Graphic 22"/>
            <p:cNvPicPr>
              <a:picLocks noChangeAspect="1"/>
            </p:cNvPicPr>
            <p:nvPr/>
          </p:nvPicPr>
          <p:blipFill>
            <a:blip r:embed="rId13"/>
            <a:stretch/>
          </p:blipFill>
          <p:spPr bwMode="auto">
            <a:xfrm>
              <a:off x="547045" y="3307509"/>
              <a:ext cx="289874" cy="375518"/>
            </a:xfrm>
            <a:prstGeom prst="rect">
              <a:avLst/>
            </a:prstGeom>
          </p:spPr>
        </p:pic>
        <p:pic>
          <p:nvPicPr>
            <p:cNvPr id="28" name="Graphic 27"/>
            <p:cNvPicPr>
              <a:picLocks noChangeAspect="1"/>
            </p:cNvPicPr>
            <p:nvPr/>
          </p:nvPicPr>
          <p:blipFill>
            <a:blip r:embed="rId14"/>
            <a:stretch/>
          </p:blipFill>
          <p:spPr bwMode="auto">
            <a:xfrm>
              <a:off x="6410467" y="3196565"/>
              <a:ext cx="322033" cy="373265"/>
            </a:xfrm>
            <a:prstGeom prst="rect">
              <a:avLst/>
            </a:prstGeom>
          </p:spPr>
        </p:pic>
        <p:sp>
          <p:nvSpPr>
            <p:cNvPr id="32" name="TextBox 19"/>
            <p:cNvSpPr txBox="1"/>
            <p:nvPr/>
          </p:nvSpPr>
          <p:spPr bwMode="auto">
            <a:xfrm>
              <a:off x="7066935" y="3203046"/>
              <a:ext cx="1618645" cy="600164"/>
            </a:xfrm>
            <a:prstGeom prst="rect">
              <a:avLst/>
            </a:prstGeom>
            <a:noFill/>
          </p:spPr>
          <p:txBody>
            <a:bodyPr wrap="square">
              <a:spAutoFit/>
            </a:bodyPr>
            <a:lstStyle/>
            <a:p>
              <a:pPr>
                <a:defRPr/>
              </a:pPr>
              <a:r>
                <a:rPr lang="fr-FR" sz="1100">
                  <a:solidFill>
                    <a:srgbClr val="303F48"/>
                  </a:solidFill>
                </a:rPr>
                <a:t>Réfléchir et construire votre </a:t>
              </a:r>
              <a:r>
                <a:rPr lang="fr-FR" sz="1100" b="1">
                  <a:solidFill>
                    <a:srgbClr val="303F48"/>
                  </a:solidFill>
                </a:rPr>
                <a:t>projet professionnel</a:t>
              </a:r>
              <a:endParaRPr lang="fr-FR" sz="1100" b="1" i="1">
                <a:solidFill>
                  <a:srgbClr val="303F48"/>
                </a:solidFill>
              </a:endParaRPr>
            </a:p>
          </p:txBody>
        </p:sp>
        <p:cxnSp>
          <p:nvCxnSpPr>
            <p:cNvPr id="33" name="Straight Connector 20"/>
            <p:cNvCxnSpPr>
              <a:cxnSpLocks/>
            </p:cNvCxnSpPr>
            <p:nvPr/>
          </p:nvCxnSpPr>
          <p:spPr bwMode="auto">
            <a:xfrm>
              <a:off x="6939330" y="3049361"/>
              <a:ext cx="0" cy="740520"/>
            </a:xfrm>
            <a:prstGeom prst="line">
              <a:avLst/>
            </a:prstGeom>
            <a:ln>
              <a:solidFill>
                <a:srgbClr val="7B878F"/>
              </a:solidFill>
            </a:ln>
          </p:spPr>
          <p:style>
            <a:lnRef idx="1">
              <a:schemeClr val="accent1"/>
            </a:lnRef>
            <a:fillRef idx="0">
              <a:schemeClr val="accent1"/>
            </a:fillRef>
            <a:effectRef idx="0">
              <a:schemeClr val="accent1"/>
            </a:effectRef>
            <a:fontRef idx="minor">
              <a:schemeClr val="tx1"/>
            </a:fontRef>
          </p:style>
        </p:cxnSp>
        <p:pic>
          <p:nvPicPr>
            <p:cNvPr id="36" name="Graphic 32"/>
            <p:cNvPicPr>
              <a:picLocks noChangeAspect="1"/>
            </p:cNvPicPr>
            <p:nvPr/>
          </p:nvPicPr>
          <p:blipFill>
            <a:blip r:embed="rId15"/>
            <a:stretch/>
          </p:blipFill>
          <p:spPr bwMode="auto">
            <a:xfrm>
              <a:off x="8683258" y="3203046"/>
              <a:ext cx="413484" cy="408044"/>
            </a:xfrm>
            <a:prstGeom prst="rect">
              <a:avLst/>
            </a:prstGeom>
          </p:spPr>
        </p:pic>
      </p:grpSp>
      <p:cxnSp>
        <p:nvCxnSpPr>
          <p:cNvPr id="37" name="Straight Connector 24"/>
          <p:cNvCxnSpPr>
            <a:cxnSpLocks/>
          </p:cNvCxnSpPr>
          <p:nvPr/>
        </p:nvCxnSpPr>
        <p:spPr bwMode="auto">
          <a:xfrm flipH="1">
            <a:off x="1229972" y="3998741"/>
            <a:ext cx="6771993" cy="0"/>
          </a:xfrm>
          <a:prstGeom prst="line">
            <a:avLst/>
          </a:prstGeom>
          <a:ln>
            <a:solidFill>
              <a:srgbClr val="7B878F"/>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p14:dur="2000" advClick="1"/>
    </mc:Choice>
    <mc:Fallback>
      <p:transition advClick="1"/>
    </mc:Fallback>
  </mc:AlternateContent>
</p:sld>
</file>

<file path=ppt/slides/slide19.xml><?xml version="1.0" encoding="utf-8"?>
<p:sld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showMasterPhAnim="0" show="1">
  <p:cSld name="">
    <p:spTree>
      <p:nvGrpSpPr>
        <p:cNvPr id="1" name=""/>
        <p:cNvGrpSpPr/>
        <p:nvPr/>
      </p:nvGrpSpPr>
      <p:grpSpPr bwMode="auto">
        <a:xfrm>
          <a:off x="0" y="0"/>
          <a:ext cx="0" cy="0"/>
          <a:chOff x="0" y="0"/>
          <a:chExt cx="0" cy="0"/>
        </a:xfrm>
      </p:grpSpPr>
      <p:sp>
        <p:nvSpPr>
          <p:cNvPr id="10" name="TextBox 13"/>
          <p:cNvSpPr txBox="1"/>
          <p:nvPr/>
        </p:nvSpPr>
        <p:spPr bwMode="auto">
          <a:xfrm flipH="0" flipV="0">
            <a:off x="573931" y="2665008"/>
            <a:ext cx="3693745" cy="457559"/>
          </a:xfrm>
          <a:prstGeom prst="rect">
            <a:avLst/>
          </a:prstGeom>
          <a:noFill/>
        </p:spPr>
        <p:txBody>
          <a:bodyPr wrap="square">
            <a:spAutoFit/>
          </a:bodyPr>
          <a:lstStyle/>
          <a:p>
            <a:pPr algn="r">
              <a:defRPr/>
            </a:pPr>
            <a:r>
              <a:rPr lang="fr-FR" sz="1200" b="1">
                <a:latin typeface="Open Sans"/>
                <a:ea typeface="Open Sans"/>
                <a:cs typeface="Open Sans"/>
              </a:rPr>
              <a:t>Rendez-vous sur</a:t>
            </a:r>
            <a:endParaRPr/>
          </a:p>
          <a:p>
            <a:pPr algn="r">
              <a:defRPr/>
            </a:pPr>
            <a:r>
              <a:rPr lang="fr-FR" sz="1200" b="1" u="sng">
                <a:latin typeface="Open Sans"/>
                <a:ea typeface="Open Sans"/>
                <a:cs typeface="Open Sans"/>
                <a:hlinkClick r:id="rId3" tooltip="https://universite-paris-saclay.jobteaser.com/"/>
              </a:rPr>
              <a:t>https://universite-paris-saclay.jobteaser.com </a:t>
            </a:r>
            <a:endParaRPr lang="fr-FR" sz="1200" b="1">
              <a:latin typeface="Open Sans"/>
              <a:ea typeface="Open Sans"/>
              <a:cs typeface="Open Sans"/>
            </a:endParaRPr>
          </a:p>
        </p:txBody>
      </p:sp>
      <p:sp>
        <p:nvSpPr>
          <p:cNvPr id="11" name="TextBox 14"/>
          <p:cNvSpPr txBox="1"/>
          <p:nvPr/>
        </p:nvSpPr>
        <p:spPr bwMode="auto">
          <a:xfrm>
            <a:off x="4925036" y="3842056"/>
            <a:ext cx="3019287" cy="830997"/>
          </a:xfrm>
          <a:prstGeom prst="rect">
            <a:avLst/>
          </a:prstGeom>
          <a:noFill/>
        </p:spPr>
        <p:txBody>
          <a:bodyPr wrap="square">
            <a:spAutoFit/>
          </a:bodyPr>
          <a:lstStyle/>
          <a:p>
            <a:pPr>
              <a:defRPr/>
            </a:pPr>
            <a:r>
              <a:rPr lang="fr-FR" sz="1200" b="1">
                <a:solidFill>
                  <a:srgbClr val="303F48"/>
                </a:solidFill>
                <a:latin typeface="Open Sans"/>
                <a:ea typeface="Open Sans"/>
                <a:cs typeface="Open Sans"/>
              </a:rPr>
              <a:t>Et partez à la découverte de l’espace carrière : offres de recrutement, infos sur les métiers, job dating, ateliers CV, …</a:t>
            </a:r>
            <a:endParaRPr/>
          </a:p>
        </p:txBody>
      </p:sp>
      <p:pic>
        <p:nvPicPr>
          <p:cNvPr id="33" name="Graphic 7"/>
          <p:cNvPicPr>
            <a:picLocks noChangeAspect="1"/>
          </p:cNvPicPr>
          <p:nvPr/>
        </p:nvPicPr>
        <p:blipFill>
          <a:blip r:embed="rId4"/>
          <a:stretch/>
        </p:blipFill>
        <p:spPr bwMode="auto">
          <a:xfrm>
            <a:off x="2710609" y="1568211"/>
            <a:ext cx="3711087" cy="1276350"/>
          </a:xfrm>
          <a:prstGeom prst="rect">
            <a:avLst/>
          </a:prstGeom>
        </p:spPr>
      </p:pic>
      <p:sp>
        <p:nvSpPr>
          <p:cNvPr id="12" name="TextBox 15"/>
          <p:cNvSpPr txBox="1"/>
          <p:nvPr/>
        </p:nvSpPr>
        <p:spPr bwMode="auto">
          <a:xfrm>
            <a:off x="807400" y="3842056"/>
            <a:ext cx="3459197" cy="830997"/>
          </a:xfrm>
          <a:prstGeom prst="rect">
            <a:avLst/>
          </a:prstGeom>
          <a:noFill/>
        </p:spPr>
        <p:txBody>
          <a:bodyPr wrap="square">
            <a:spAutoFit/>
          </a:bodyPr>
          <a:lstStyle/>
          <a:p>
            <a:pPr algn="r">
              <a:defRPr/>
            </a:pPr>
            <a:r>
              <a:rPr lang="fr-FR" sz="1200" b="1">
                <a:solidFill>
                  <a:srgbClr val="C71247"/>
                </a:solidFill>
                <a:latin typeface="Open Sans"/>
                <a:ea typeface="Open Sans"/>
                <a:cs typeface="Open Sans"/>
              </a:rPr>
              <a:t>Paramétrez votre profil en complétant vos informations personnelles, votre établissement, vos critères de recherche, votre CV en ligne</a:t>
            </a:r>
            <a:endParaRPr/>
          </a:p>
        </p:txBody>
      </p:sp>
      <p:sp>
        <p:nvSpPr>
          <p:cNvPr id="13" name="TextBox 16"/>
          <p:cNvSpPr txBox="1"/>
          <p:nvPr/>
        </p:nvSpPr>
        <p:spPr bwMode="auto">
          <a:xfrm>
            <a:off x="4925035" y="2665008"/>
            <a:ext cx="3094833" cy="646331"/>
          </a:xfrm>
          <a:prstGeom prst="rect">
            <a:avLst/>
          </a:prstGeom>
          <a:noFill/>
        </p:spPr>
        <p:txBody>
          <a:bodyPr wrap="square">
            <a:spAutoFit/>
          </a:bodyPr>
          <a:lstStyle/>
          <a:p>
            <a:pPr>
              <a:defRPr/>
            </a:pPr>
            <a:r>
              <a:rPr lang="fr-FR" sz="1200" b="1">
                <a:solidFill>
                  <a:srgbClr val="EE7322"/>
                </a:solidFill>
                <a:latin typeface="Open Sans"/>
                <a:ea typeface="Open Sans"/>
                <a:cs typeface="Open Sans"/>
              </a:rPr>
              <a:t>Inscrivez vous avec votre adresse mail universitaire</a:t>
            </a:r>
            <a:endParaRPr/>
          </a:p>
          <a:p>
            <a:pPr>
              <a:defRPr/>
            </a:pPr>
            <a:r>
              <a:rPr lang="fr-FR" sz="1200">
                <a:solidFill>
                  <a:srgbClr val="EE7322"/>
                </a:solidFill>
                <a:latin typeface="Open Sans"/>
                <a:ea typeface="Open Sans"/>
                <a:cs typeface="Open Sans"/>
              </a:rPr>
              <a:t>(prenom.nom@universite-paris-saclay.fr)</a:t>
            </a:r>
            <a:endParaRPr/>
          </a:p>
        </p:txBody>
      </p:sp>
      <p:cxnSp>
        <p:nvCxnSpPr>
          <p:cNvPr id="14" name="Straight Connector 17"/>
          <p:cNvCxnSpPr>
            <a:cxnSpLocks/>
          </p:cNvCxnSpPr>
          <p:nvPr/>
        </p:nvCxnSpPr>
        <p:spPr bwMode="auto">
          <a:xfrm>
            <a:off x="4603286" y="3771879"/>
            <a:ext cx="0" cy="740520"/>
          </a:xfrm>
          <a:prstGeom prst="line">
            <a:avLst/>
          </a:prstGeom>
          <a:ln>
            <a:solidFill>
              <a:srgbClr val="7B878F"/>
            </a:solidFill>
          </a:ln>
        </p:spPr>
        <p:style>
          <a:lnRef idx="1">
            <a:schemeClr val="accent1"/>
          </a:lnRef>
          <a:fillRef idx="0">
            <a:schemeClr val="accent1"/>
          </a:fillRef>
          <a:effectRef idx="0">
            <a:schemeClr val="accent1"/>
          </a:effectRef>
          <a:fontRef idx="minor">
            <a:schemeClr val="tx1"/>
          </a:fontRef>
        </p:style>
      </p:cxnSp>
      <p:cxnSp>
        <p:nvCxnSpPr>
          <p:cNvPr id="15" name="Straight Connector 18"/>
          <p:cNvCxnSpPr>
            <a:cxnSpLocks/>
          </p:cNvCxnSpPr>
          <p:nvPr/>
        </p:nvCxnSpPr>
        <p:spPr bwMode="auto">
          <a:xfrm>
            <a:off x="4598439" y="2591472"/>
            <a:ext cx="0" cy="740520"/>
          </a:xfrm>
          <a:prstGeom prst="line">
            <a:avLst/>
          </a:prstGeom>
          <a:ln>
            <a:solidFill>
              <a:srgbClr val="7B878F"/>
            </a:solidFill>
          </a:ln>
        </p:spPr>
        <p:style>
          <a:lnRef idx="1">
            <a:schemeClr val="accent1"/>
          </a:lnRef>
          <a:fillRef idx="0">
            <a:schemeClr val="accent1"/>
          </a:fillRef>
          <a:effectRef idx="0">
            <a:schemeClr val="accent1"/>
          </a:effectRef>
          <a:fontRef idx="minor">
            <a:schemeClr val="tx1"/>
          </a:fontRef>
        </p:style>
      </p:cxnSp>
      <p:grpSp>
        <p:nvGrpSpPr>
          <p:cNvPr id="19" name="Groupe 18"/>
          <p:cNvGrpSpPr/>
          <p:nvPr/>
        </p:nvGrpSpPr>
        <p:grpSpPr bwMode="auto">
          <a:xfrm>
            <a:off x="4262222" y="2687486"/>
            <a:ext cx="240257" cy="261610"/>
            <a:chOff x="4079340" y="3283105"/>
            <a:chExt cx="240257" cy="261610"/>
          </a:xfrm>
        </p:grpSpPr>
        <p:sp>
          <p:nvSpPr>
            <p:cNvPr id="17" name="TextBox 13"/>
            <p:cNvSpPr txBox="1"/>
            <p:nvPr/>
          </p:nvSpPr>
          <p:spPr bwMode="auto">
            <a:xfrm>
              <a:off x="4079340" y="3283105"/>
              <a:ext cx="227279" cy="261610"/>
            </a:xfrm>
            <a:prstGeom prst="rect">
              <a:avLst/>
            </a:prstGeom>
            <a:noFill/>
          </p:spPr>
          <p:txBody>
            <a:bodyPr wrap="square">
              <a:spAutoFit/>
            </a:bodyPr>
            <a:lstStyle/>
            <a:p>
              <a:pPr algn="r">
                <a:defRPr/>
              </a:pPr>
              <a:r>
                <a:rPr lang="fr-FR" sz="1100" b="1">
                  <a:solidFill>
                    <a:srgbClr val="C90F55"/>
                  </a:solidFill>
                  <a:latin typeface="Open Sans"/>
                  <a:ea typeface="Open Sans"/>
                  <a:cs typeface="Open Sans"/>
                </a:rPr>
                <a:t>1</a:t>
              </a:r>
              <a:endParaRPr/>
            </a:p>
          </p:txBody>
        </p:sp>
        <p:sp>
          <p:nvSpPr>
            <p:cNvPr id="18" name="Ellipse 17"/>
            <p:cNvSpPr/>
            <p:nvPr/>
          </p:nvSpPr>
          <p:spPr bwMode="auto">
            <a:xfrm>
              <a:off x="4095967" y="3295461"/>
              <a:ext cx="223630" cy="212512"/>
            </a:xfrm>
            <a:prstGeom prst="ellipse">
              <a:avLst/>
            </a:prstGeom>
            <a:noFill/>
            <a:ln>
              <a:solidFill>
                <a:srgbClr val="C90F5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fr-FR" b="1">
                <a:latin typeface="Open Sans"/>
                <a:ea typeface="Open Sans"/>
                <a:cs typeface="Open Sans"/>
              </a:endParaRPr>
            </a:p>
          </p:txBody>
        </p:sp>
      </p:grpSp>
      <p:grpSp>
        <p:nvGrpSpPr>
          <p:cNvPr id="20" name="Groupe 19"/>
          <p:cNvGrpSpPr/>
          <p:nvPr/>
        </p:nvGrpSpPr>
        <p:grpSpPr bwMode="auto">
          <a:xfrm>
            <a:off x="4678784" y="2687943"/>
            <a:ext cx="240257" cy="261610"/>
            <a:chOff x="4079340" y="3283105"/>
            <a:chExt cx="240257" cy="261610"/>
          </a:xfrm>
        </p:grpSpPr>
        <p:sp>
          <p:nvSpPr>
            <p:cNvPr id="21" name="TextBox 13"/>
            <p:cNvSpPr txBox="1"/>
            <p:nvPr/>
          </p:nvSpPr>
          <p:spPr bwMode="auto">
            <a:xfrm>
              <a:off x="4079340" y="3283105"/>
              <a:ext cx="227279" cy="261610"/>
            </a:xfrm>
            <a:prstGeom prst="rect">
              <a:avLst/>
            </a:prstGeom>
            <a:noFill/>
          </p:spPr>
          <p:txBody>
            <a:bodyPr wrap="square">
              <a:spAutoFit/>
            </a:bodyPr>
            <a:lstStyle/>
            <a:p>
              <a:pPr algn="r">
                <a:defRPr/>
              </a:pPr>
              <a:r>
                <a:rPr lang="fr-FR" sz="1100" b="1">
                  <a:solidFill>
                    <a:srgbClr val="C90F55"/>
                  </a:solidFill>
                  <a:latin typeface="Open Sans"/>
                  <a:ea typeface="Open Sans"/>
                  <a:cs typeface="Open Sans"/>
                </a:rPr>
                <a:t>2</a:t>
              </a:r>
              <a:endParaRPr/>
            </a:p>
          </p:txBody>
        </p:sp>
        <p:sp>
          <p:nvSpPr>
            <p:cNvPr id="22" name="Ellipse 21"/>
            <p:cNvSpPr/>
            <p:nvPr/>
          </p:nvSpPr>
          <p:spPr bwMode="auto">
            <a:xfrm>
              <a:off x="4095967" y="3295461"/>
              <a:ext cx="223630" cy="212512"/>
            </a:xfrm>
            <a:prstGeom prst="ellipse">
              <a:avLst/>
            </a:prstGeom>
            <a:noFill/>
            <a:ln>
              <a:solidFill>
                <a:srgbClr val="C90F5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fr-FR" b="1">
                <a:latin typeface="Open Sans"/>
                <a:ea typeface="Open Sans"/>
                <a:cs typeface="Open Sans"/>
              </a:endParaRPr>
            </a:p>
          </p:txBody>
        </p:sp>
      </p:grpSp>
      <p:grpSp>
        <p:nvGrpSpPr>
          <p:cNvPr id="23" name="Groupe 22"/>
          <p:cNvGrpSpPr/>
          <p:nvPr/>
        </p:nvGrpSpPr>
        <p:grpSpPr bwMode="auto">
          <a:xfrm>
            <a:off x="4262222" y="3850369"/>
            <a:ext cx="240257" cy="261610"/>
            <a:chOff x="4079340" y="3283105"/>
            <a:chExt cx="240257" cy="261610"/>
          </a:xfrm>
        </p:grpSpPr>
        <p:sp>
          <p:nvSpPr>
            <p:cNvPr id="24" name="TextBox 13"/>
            <p:cNvSpPr txBox="1"/>
            <p:nvPr/>
          </p:nvSpPr>
          <p:spPr bwMode="auto">
            <a:xfrm>
              <a:off x="4079340" y="3283105"/>
              <a:ext cx="227279" cy="261610"/>
            </a:xfrm>
            <a:prstGeom prst="rect">
              <a:avLst/>
            </a:prstGeom>
            <a:noFill/>
          </p:spPr>
          <p:txBody>
            <a:bodyPr wrap="square">
              <a:spAutoFit/>
            </a:bodyPr>
            <a:lstStyle/>
            <a:p>
              <a:pPr algn="r">
                <a:defRPr/>
              </a:pPr>
              <a:r>
                <a:rPr lang="fr-FR" sz="1100" b="1">
                  <a:solidFill>
                    <a:srgbClr val="C90F55"/>
                  </a:solidFill>
                  <a:latin typeface="Open Sans"/>
                  <a:ea typeface="Open Sans"/>
                  <a:cs typeface="Open Sans"/>
                </a:rPr>
                <a:t>3</a:t>
              </a:r>
              <a:endParaRPr/>
            </a:p>
          </p:txBody>
        </p:sp>
        <p:sp>
          <p:nvSpPr>
            <p:cNvPr id="25" name="Ellipse 24"/>
            <p:cNvSpPr/>
            <p:nvPr/>
          </p:nvSpPr>
          <p:spPr bwMode="auto">
            <a:xfrm>
              <a:off x="4095967" y="3295461"/>
              <a:ext cx="223630" cy="212512"/>
            </a:xfrm>
            <a:prstGeom prst="ellipse">
              <a:avLst/>
            </a:prstGeom>
            <a:noFill/>
            <a:ln>
              <a:solidFill>
                <a:srgbClr val="C90F5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fr-FR" b="1">
                <a:latin typeface="Open Sans"/>
                <a:ea typeface="Open Sans"/>
                <a:cs typeface="Open Sans"/>
              </a:endParaRPr>
            </a:p>
          </p:txBody>
        </p:sp>
      </p:grpSp>
      <p:grpSp>
        <p:nvGrpSpPr>
          <p:cNvPr id="26" name="Groupe 25"/>
          <p:cNvGrpSpPr/>
          <p:nvPr/>
        </p:nvGrpSpPr>
        <p:grpSpPr bwMode="auto">
          <a:xfrm>
            <a:off x="4696445" y="3850369"/>
            <a:ext cx="240257" cy="261610"/>
            <a:chOff x="4079340" y="3283105"/>
            <a:chExt cx="240257" cy="261610"/>
          </a:xfrm>
        </p:grpSpPr>
        <p:sp>
          <p:nvSpPr>
            <p:cNvPr id="27" name="TextBox 13"/>
            <p:cNvSpPr txBox="1"/>
            <p:nvPr/>
          </p:nvSpPr>
          <p:spPr bwMode="auto">
            <a:xfrm>
              <a:off x="4079340" y="3283105"/>
              <a:ext cx="227279" cy="261610"/>
            </a:xfrm>
            <a:prstGeom prst="rect">
              <a:avLst/>
            </a:prstGeom>
            <a:noFill/>
          </p:spPr>
          <p:txBody>
            <a:bodyPr wrap="square">
              <a:spAutoFit/>
            </a:bodyPr>
            <a:lstStyle/>
            <a:p>
              <a:pPr algn="r">
                <a:defRPr/>
              </a:pPr>
              <a:r>
                <a:rPr lang="fr-FR" sz="1100" b="1">
                  <a:solidFill>
                    <a:srgbClr val="C90F55"/>
                  </a:solidFill>
                  <a:latin typeface="Open Sans"/>
                  <a:ea typeface="Open Sans"/>
                  <a:cs typeface="Open Sans"/>
                </a:rPr>
                <a:t>4</a:t>
              </a:r>
              <a:endParaRPr/>
            </a:p>
          </p:txBody>
        </p:sp>
        <p:sp>
          <p:nvSpPr>
            <p:cNvPr id="28" name="Ellipse 27"/>
            <p:cNvSpPr/>
            <p:nvPr/>
          </p:nvSpPr>
          <p:spPr bwMode="auto">
            <a:xfrm>
              <a:off x="4095967" y="3295461"/>
              <a:ext cx="223630" cy="212512"/>
            </a:xfrm>
            <a:prstGeom prst="ellipse">
              <a:avLst/>
            </a:prstGeom>
            <a:noFill/>
            <a:ln>
              <a:solidFill>
                <a:srgbClr val="C90F5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fr-FR" b="1">
                <a:latin typeface="Open Sans"/>
                <a:ea typeface="Open Sans"/>
                <a:cs typeface="Open Sans"/>
              </a:endParaRPr>
            </a:p>
          </p:txBody>
        </p:sp>
      </p:grpSp>
      <p:sp>
        <p:nvSpPr>
          <p:cNvPr id="34" name="Titre 1"/>
          <p:cNvSpPr>
            <a:spLocks noGrp="1"/>
          </p:cNvSpPr>
          <p:nvPr>
            <p:ph type="title"/>
          </p:nvPr>
        </p:nvSpPr>
        <p:spPr bwMode="auto">
          <a:xfrm>
            <a:off x="807400" y="682768"/>
            <a:ext cx="7581269" cy="690562"/>
          </a:xfrm>
        </p:spPr>
        <p:txBody>
          <a:bodyPr>
            <a:normAutofit fontScale="90000"/>
          </a:bodyPr>
          <a:lstStyle/>
          <a:p>
            <a:pPr algn="ctr">
              <a:defRPr/>
            </a:pPr>
            <a:r>
              <a:rPr lang="fr-FR" b="0">
                <a:solidFill>
                  <a:srgbClr val="61003B"/>
                </a:solidFill>
                <a:latin typeface="Open Sans"/>
                <a:ea typeface="Open Sans"/>
                <a:cs typeface="Open Sans"/>
              </a:rPr>
              <a:t>Comment s’inscrire</a:t>
            </a:r>
            <a:br>
              <a:rPr lang="fr-FR" b="0">
                <a:solidFill>
                  <a:srgbClr val="61003B"/>
                </a:solidFill>
                <a:latin typeface="Open Sans"/>
                <a:ea typeface="Open Sans"/>
                <a:cs typeface="Open Sans"/>
              </a:rPr>
            </a:br>
            <a:r>
              <a:rPr lang="fr-FR">
                <a:solidFill>
                  <a:srgbClr val="61003B"/>
                </a:solidFill>
                <a:latin typeface="Open Sans"/>
                <a:ea typeface="Open Sans"/>
                <a:cs typeface="Open Sans"/>
              </a:rPr>
              <a:t>sur l’espace carrière ?</a:t>
            </a:r>
            <a:endParaRPr/>
          </a:p>
        </p:txBody>
      </p:sp>
      <p:sp>
        <p:nvSpPr>
          <p:cNvPr id="29" name="TextBox 3"/>
          <p:cNvSpPr txBox="1"/>
          <p:nvPr/>
        </p:nvSpPr>
        <p:spPr bwMode="auto">
          <a:xfrm>
            <a:off x="2280156" y="5985808"/>
            <a:ext cx="4572000" cy="430887"/>
          </a:xfrm>
          <a:prstGeom prst="rect">
            <a:avLst/>
          </a:prstGeom>
          <a:noFill/>
        </p:spPr>
        <p:txBody>
          <a:bodyPr wrap="square">
            <a:spAutoFit/>
          </a:bodyPr>
          <a:lstStyle/>
          <a:p>
            <a:pPr algn="ctr">
              <a:defRPr/>
            </a:pPr>
            <a:r>
              <a:rPr lang="fr-FR" sz="1100"/>
              <a:t>Contact : Direction de la Formation et de la Réussite,</a:t>
            </a:r>
            <a:endParaRPr/>
          </a:p>
          <a:p>
            <a:pPr algn="ctr">
              <a:defRPr/>
            </a:pPr>
            <a:r>
              <a:rPr lang="fr-FR" sz="1100" u="sng">
                <a:hlinkClick r:id="rId5" tooltip="mailto:insertion.professionnelle@universite-paris-saclay.fr"/>
              </a:rPr>
              <a:t>insertion.professionnelle@universite-paris-saclay.fr</a:t>
            </a:r>
            <a:r>
              <a:rPr lang="fr-FR" sz="1100"/>
              <a:t> </a:t>
            </a:r>
            <a:endParaRPr/>
          </a:p>
        </p:txBody>
      </p:sp>
      <p:sp>
        <p:nvSpPr>
          <p:cNvPr id="30" name="Oval 23">
            <a:hlinkClick r:id="rId6" action="ppaction://hlinksldjump"/>
          </p:cNvPr>
          <p:cNvSpPr/>
          <p:nvPr/>
        </p:nvSpPr>
        <p:spPr bwMode="auto">
          <a:xfrm>
            <a:off x="132984" y="6294300"/>
            <a:ext cx="222737" cy="222737"/>
          </a:xfrm>
          <a:prstGeom prst="ellipse">
            <a:avLst/>
          </a:prstGeom>
          <a:solidFill>
            <a:srgbClr val="D6DCDF"/>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fr-FR">
              <a:solidFill>
                <a:srgbClr val="FFFFFF"/>
              </a:solidFill>
            </a:endParaRPr>
          </a:p>
        </p:txBody>
      </p:sp>
      <p:pic>
        <p:nvPicPr>
          <p:cNvPr id="31" name="Graphic 28">
            <a:hlinkClick r:id="rId7" action="ppaction://hlinksldjump"/>
          </p:cNvPr>
          <p:cNvPicPr>
            <a:picLocks noChangeAspect="1"/>
          </p:cNvPicPr>
          <p:nvPr/>
        </p:nvPicPr>
        <p:blipFill>
          <a:blip r:embed="rId8"/>
          <a:stretch/>
        </p:blipFill>
        <p:spPr bwMode="auto">
          <a:xfrm>
            <a:off x="212638" y="6353433"/>
            <a:ext cx="63021" cy="110287"/>
          </a:xfrm>
          <a:prstGeom prst="rect">
            <a:avLst/>
          </a:prstGeom>
        </p:spPr>
      </p:pic>
      <p:pic>
        <p:nvPicPr>
          <p:cNvPr id="35" name="Graphic 5"/>
          <p:cNvPicPr>
            <a:picLocks noChangeAspect="1"/>
          </p:cNvPicPr>
          <p:nvPr/>
        </p:nvPicPr>
        <p:blipFill>
          <a:blip r:embed="rId9"/>
          <a:stretch/>
        </p:blipFill>
        <p:spPr bwMode="auto">
          <a:xfrm>
            <a:off x="4423890" y="5733664"/>
            <a:ext cx="284532" cy="180568"/>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2000" advClick="1"/>
    </mc:Choice>
    <mc:Fallback>
      <p:transition advClick="1"/>
    </mc:Fallback>
  </mc:AlternateContent>
</p:sld>
</file>

<file path=ppt/slides/slide2.xml><?xml version="1.0" encoding="utf-8"?>
<p:sld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showMasterPhAnim="0" show="1">
  <p:cSld name="">
    <p:spTree>
      <p:nvGrpSpPr>
        <p:cNvPr id="1" name=""/>
        <p:cNvGrpSpPr/>
        <p:nvPr/>
      </p:nvGrpSpPr>
      <p:grpSpPr bwMode="auto">
        <a:xfrm>
          <a:off x="0" y="0"/>
          <a:ext cx="0" cy="0"/>
          <a:chOff x="0" y="0"/>
          <a:chExt cx="0" cy="0"/>
        </a:xfrm>
      </p:grpSpPr>
      <p:sp>
        <p:nvSpPr>
          <p:cNvPr id="4" name="Oval 3">
            <a:hlinkClick r:id="rId2" action="ppaction://hlinksldjump"/>
          </p:cNvPr>
          <p:cNvSpPr/>
          <p:nvPr/>
        </p:nvSpPr>
        <p:spPr bwMode="auto">
          <a:xfrm>
            <a:off x="580291" y="96431"/>
            <a:ext cx="961292" cy="961292"/>
          </a:xfrm>
          <a:prstGeom prst="ellipse">
            <a:avLst/>
          </a:prstGeom>
          <a:solidFill>
            <a:srgbClr val="D6DCDF"/>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fr-FR">
              <a:solidFill>
                <a:srgbClr val="61003B"/>
              </a:solidFill>
            </a:endParaRPr>
          </a:p>
        </p:txBody>
      </p:sp>
      <p:sp>
        <p:nvSpPr>
          <p:cNvPr id="6" name="Oval 5">
            <a:hlinkClick r:id="rId3" action="ppaction://hlinksldjump"/>
          </p:cNvPr>
          <p:cNvSpPr/>
          <p:nvPr/>
        </p:nvSpPr>
        <p:spPr bwMode="auto">
          <a:xfrm>
            <a:off x="1824002" y="96431"/>
            <a:ext cx="961292" cy="961292"/>
          </a:xfrm>
          <a:prstGeom prst="ellipse">
            <a:avLst/>
          </a:prstGeom>
          <a:solidFill>
            <a:srgbClr val="D6DCDF"/>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fr-FR">
              <a:solidFill>
                <a:srgbClr val="C6671E"/>
              </a:solidFill>
            </a:endParaRPr>
          </a:p>
        </p:txBody>
      </p:sp>
      <p:sp>
        <p:nvSpPr>
          <p:cNvPr id="7" name="Oval 6">
            <a:hlinkClick r:id="rId4" action="ppaction://hlinksldjump"/>
          </p:cNvPr>
          <p:cNvSpPr/>
          <p:nvPr/>
        </p:nvSpPr>
        <p:spPr bwMode="auto">
          <a:xfrm>
            <a:off x="4099116" y="70301"/>
            <a:ext cx="961292" cy="961292"/>
          </a:xfrm>
          <a:prstGeom prst="ellipse">
            <a:avLst/>
          </a:prstGeom>
          <a:solidFill>
            <a:srgbClr val="D6DCDF"/>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fr-FR">
              <a:solidFill>
                <a:srgbClr val="C6671E"/>
              </a:solidFill>
            </a:endParaRPr>
          </a:p>
        </p:txBody>
      </p:sp>
      <p:sp>
        <p:nvSpPr>
          <p:cNvPr id="8" name="Oval 7">
            <a:hlinkClick r:id="rId5" action="ppaction://hlinksldjump"/>
          </p:cNvPr>
          <p:cNvSpPr/>
          <p:nvPr/>
        </p:nvSpPr>
        <p:spPr bwMode="auto">
          <a:xfrm>
            <a:off x="7639133" y="95881"/>
            <a:ext cx="961292" cy="961292"/>
          </a:xfrm>
          <a:prstGeom prst="ellipse">
            <a:avLst/>
          </a:prstGeom>
          <a:solidFill>
            <a:srgbClr val="D6DCDF"/>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fr-FR">
              <a:solidFill>
                <a:srgbClr val="C6671E"/>
              </a:solidFill>
            </a:endParaRPr>
          </a:p>
        </p:txBody>
      </p:sp>
      <p:sp>
        <p:nvSpPr>
          <p:cNvPr id="9" name="Oval 8">
            <a:hlinkClick r:id="rId6" action="ppaction://hlinksldjump"/>
          </p:cNvPr>
          <p:cNvSpPr/>
          <p:nvPr/>
        </p:nvSpPr>
        <p:spPr bwMode="auto">
          <a:xfrm>
            <a:off x="5289107" y="87319"/>
            <a:ext cx="961292" cy="961292"/>
          </a:xfrm>
          <a:prstGeom prst="ellipse">
            <a:avLst/>
          </a:prstGeom>
          <a:solidFill>
            <a:srgbClr val="D6DCDF"/>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fr-FR">
              <a:solidFill>
                <a:srgbClr val="C6671E"/>
              </a:solidFill>
            </a:endParaRPr>
          </a:p>
        </p:txBody>
      </p:sp>
      <p:sp>
        <p:nvSpPr>
          <p:cNvPr id="10" name="Oval 9">
            <a:hlinkClick r:id="rId7" action="ppaction://hlinksldjump"/>
          </p:cNvPr>
          <p:cNvSpPr/>
          <p:nvPr/>
        </p:nvSpPr>
        <p:spPr bwMode="auto">
          <a:xfrm>
            <a:off x="580291" y="1327917"/>
            <a:ext cx="961292" cy="961292"/>
          </a:xfrm>
          <a:prstGeom prst="ellipse">
            <a:avLst/>
          </a:prstGeom>
          <a:solidFill>
            <a:srgbClr val="D6DCDF"/>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fr-FR"/>
          </a:p>
        </p:txBody>
      </p:sp>
      <p:sp>
        <p:nvSpPr>
          <p:cNvPr id="11" name="Oval 10">
            <a:hlinkClick r:id="rId8" action="ppaction://hlinksldjump"/>
          </p:cNvPr>
          <p:cNvSpPr/>
          <p:nvPr/>
        </p:nvSpPr>
        <p:spPr bwMode="auto">
          <a:xfrm>
            <a:off x="1764321" y="1327917"/>
            <a:ext cx="961292" cy="961292"/>
          </a:xfrm>
          <a:prstGeom prst="ellipse">
            <a:avLst/>
          </a:prstGeom>
          <a:solidFill>
            <a:srgbClr val="D6DCDF"/>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fr-FR"/>
          </a:p>
        </p:txBody>
      </p:sp>
      <p:sp>
        <p:nvSpPr>
          <p:cNvPr id="12" name="Oval 11">
            <a:hlinkClick r:id="rId9" action="ppaction://hlinksldjump"/>
          </p:cNvPr>
          <p:cNvSpPr/>
          <p:nvPr/>
        </p:nvSpPr>
        <p:spPr bwMode="auto">
          <a:xfrm>
            <a:off x="2948351" y="1327917"/>
            <a:ext cx="961292" cy="961292"/>
          </a:xfrm>
          <a:prstGeom prst="ellipse">
            <a:avLst/>
          </a:prstGeom>
          <a:solidFill>
            <a:srgbClr val="D6DCDF"/>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fr-FR"/>
          </a:p>
        </p:txBody>
      </p:sp>
      <p:sp>
        <p:nvSpPr>
          <p:cNvPr id="13" name="Oval 12">
            <a:hlinkClick r:id="rId10" action="ppaction://hlinksldjump"/>
          </p:cNvPr>
          <p:cNvSpPr/>
          <p:nvPr/>
        </p:nvSpPr>
        <p:spPr bwMode="auto">
          <a:xfrm>
            <a:off x="4132381" y="1327917"/>
            <a:ext cx="961292" cy="961292"/>
          </a:xfrm>
          <a:prstGeom prst="ellipse">
            <a:avLst/>
          </a:prstGeom>
          <a:solidFill>
            <a:srgbClr val="D6DCDF"/>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fr-FR"/>
          </a:p>
        </p:txBody>
      </p:sp>
      <p:sp>
        <p:nvSpPr>
          <p:cNvPr id="14" name="Oval 13">
            <a:hlinkClick r:id="rId11" action="ppaction://hlinksldjump"/>
          </p:cNvPr>
          <p:cNvSpPr/>
          <p:nvPr/>
        </p:nvSpPr>
        <p:spPr bwMode="auto">
          <a:xfrm>
            <a:off x="5316410" y="1327917"/>
            <a:ext cx="961292" cy="961292"/>
          </a:xfrm>
          <a:prstGeom prst="ellipse">
            <a:avLst/>
          </a:prstGeom>
          <a:solidFill>
            <a:srgbClr val="D6DCDF"/>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fr-FR"/>
          </a:p>
        </p:txBody>
      </p:sp>
      <p:sp>
        <p:nvSpPr>
          <p:cNvPr id="15" name="Oval 14">
            <a:hlinkClick r:id="rId12" action="ppaction://hlinksldjump"/>
          </p:cNvPr>
          <p:cNvSpPr/>
          <p:nvPr/>
        </p:nvSpPr>
        <p:spPr bwMode="auto">
          <a:xfrm>
            <a:off x="6500441" y="1327917"/>
            <a:ext cx="961292" cy="961292"/>
          </a:xfrm>
          <a:prstGeom prst="ellipse">
            <a:avLst/>
          </a:prstGeom>
          <a:solidFill>
            <a:srgbClr val="D6DCDF"/>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fr-FR"/>
          </a:p>
        </p:txBody>
      </p:sp>
      <p:sp>
        <p:nvSpPr>
          <p:cNvPr id="16" name="Oval 15">
            <a:hlinkClick r:id="rId13" action="ppaction://hlinksldjump"/>
          </p:cNvPr>
          <p:cNvSpPr/>
          <p:nvPr/>
        </p:nvSpPr>
        <p:spPr bwMode="auto">
          <a:xfrm>
            <a:off x="1769918" y="2711815"/>
            <a:ext cx="961292" cy="961292"/>
          </a:xfrm>
          <a:prstGeom prst="ellipse">
            <a:avLst/>
          </a:prstGeom>
          <a:solidFill>
            <a:srgbClr val="D6DCDF"/>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fr-FR"/>
          </a:p>
        </p:txBody>
      </p:sp>
      <p:sp>
        <p:nvSpPr>
          <p:cNvPr id="17" name="Oval 16">
            <a:hlinkClick r:id="rId14" action="ppaction://hlinksldjump"/>
          </p:cNvPr>
          <p:cNvSpPr/>
          <p:nvPr/>
        </p:nvSpPr>
        <p:spPr bwMode="auto">
          <a:xfrm>
            <a:off x="4132381" y="2716557"/>
            <a:ext cx="961292" cy="961292"/>
          </a:xfrm>
          <a:prstGeom prst="ellipse">
            <a:avLst/>
          </a:prstGeom>
          <a:solidFill>
            <a:srgbClr val="D6DCDF"/>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fr-FR"/>
          </a:p>
        </p:txBody>
      </p:sp>
      <p:sp>
        <p:nvSpPr>
          <p:cNvPr id="18" name="Oval 17">
            <a:hlinkClick r:id="rId15" action="ppaction://hlinksldjump"/>
          </p:cNvPr>
          <p:cNvSpPr/>
          <p:nvPr/>
        </p:nvSpPr>
        <p:spPr bwMode="auto">
          <a:xfrm>
            <a:off x="5321543" y="2717967"/>
            <a:ext cx="961292" cy="961292"/>
          </a:xfrm>
          <a:prstGeom prst="ellipse">
            <a:avLst/>
          </a:prstGeom>
          <a:solidFill>
            <a:srgbClr val="D6DCDF"/>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fr-FR"/>
          </a:p>
        </p:txBody>
      </p:sp>
      <p:sp>
        <p:nvSpPr>
          <p:cNvPr id="19" name="Oval 18">
            <a:hlinkClick r:id="rId16" action="ppaction://hlinksldjump"/>
          </p:cNvPr>
          <p:cNvSpPr/>
          <p:nvPr/>
        </p:nvSpPr>
        <p:spPr bwMode="auto">
          <a:xfrm>
            <a:off x="6500441" y="2711815"/>
            <a:ext cx="961292" cy="961292"/>
          </a:xfrm>
          <a:prstGeom prst="ellipse">
            <a:avLst/>
          </a:prstGeom>
          <a:solidFill>
            <a:srgbClr val="D6DCDF"/>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fr-FR"/>
          </a:p>
        </p:txBody>
      </p:sp>
      <p:sp>
        <p:nvSpPr>
          <p:cNvPr id="20" name="Oval 19">
            <a:hlinkClick r:id="rId17" action="ppaction://hlinksldjump"/>
          </p:cNvPr>
          <p:cNvSpPr/>
          <p:nvPr/>
        </p:nvSpPr>
        <p:spPr bwMode="auto">
          <a:xfrm>
            <a:off x="7703000" y="2711815"/>
            <a:ext cx="961292" cy="961292"/>
          </a:xfrm>
          <a:prstGeom prst="ellipse">
            <a:avLst/>
          </a:prstGeom>
          <a:solidFill>
            <a:srgbClr val="D6DCDF"/>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fr-FR"/>
          </a:p>
        </p:txBody>
      </p:sp>
      <p:sp>
        <p:nvSpPr>
          <p:cNvPr id="21" name="Oval 20">
            <a:hlinkClick r:id="rId18" action="ppaction://hlinksldjump"/>
          </p:cNvPr>
          <p:cNvSpPr/>
          <p:nvPr/>
        </p:nvSpPr>
        <p:spPr bwMode="auto">
          <a:xfrm>
            <a:off x="565012" y="3960289"/>
            <a:ext cx="961292" cy="961292"/>
          </a:xfrm>
          <a:prstGeom prst="ellipse">
            <a:avLst/>
          </a:prstGeom>
          <a:solidFill>
            <a:srgbClr val="D6DCDF"/>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fr-FR"/>
          </a:p>
        </p:txBody>
      </p:sp>
      <p:sp>
        <p:nvSpPr>
          <p:cNvPr id="22" name="Oval 21">
            <a:hlinkClick r:id="rId19" action="ppaction://hlinksldjump"/>
          </p:cNvPr>
          <p:cNvSpPr/>
          <p:nvPr/>
        </p:nvSpPr>
        <p:spPr bwMode="auto">
          <a:xfrm>
            <a:off x="4140567" y="3963630"/>
            <a:ext cx="961292" cy="961292"/>
          </a:xfrm>
          <a:prstGeom prst="ellipse">
            <a:avLst/>
          </a:prstGeom>
          <a:solidFill>
            <a:srgbClr val="D6DCDF"/>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fr-FR"/>
          </a:p>
        </p:txBody>
      </p:sp>
      <p:sp>
        <p:nvSpPr>
          <p:cNvPr id="23" name="Oval 22">
            <a:hlinkClick r:id="rId20" action="ppaction://hlinksldjump"/>
          </p:cNvPr>
          <p:cNvSpPr/>
          <p:nvPr/>
        </p:nvSpPr>
        <p:spPr bwMode="auto">
          <a:xfrm>
            <a:off x="5331154" y="3963630"/>
            <a:ext cx="961292" cy="961292"/>
          </a:xfrm>
          <a:prstGeom prst="ellipse">
            <a:avLst/>
          </a:prstGeom>
          <a:solidFill>
            <a:srgbClr val="D6DCDF"/>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fr-FR"/>
          </a:p>
        </p:txBody>
      </p:sp>
      <p:sp>
        <p:nvSpPr>
          <p:cNvPr id="24" name="Oval 23">
            <a:hlinkClick r:id="rId21" action="ppaction://hlinksldjump"/>
          </p:cNvPr>
          <p:cNvSpPr/>
          <p:nvPr/>
        </p:nvSpPr>
        <p:spPr bwMode="auto">
          <a:xfrm>
            <a:off x="6547100" y="3963630"/>
            <a:ext cx="961292" cy="961292"/>
          </a:xfrm>
          <a:prstGeom prst="ellipse">
            <a:avLst/>
          </a:prstGeom>
          <a:solidFill>
            <a:srgbClr val="D6DCDF"/>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fr-FR"/>
          </a:p>
        </p:txBody>
      </p:sp>
      <p:sp>
        <p:nvSpPr>
          <p:cNvPr id="25" name="Oval 24">
            <a:hlinkClick r:id="rId22" action="ppaction://hlinksldjump"/>
          </p:cNvPr>
          <p:cNvSpPr/>
          <p:nvPr/>
        </p:nvSpPr>
        <p:spPr bwMode="auto">
          <a:xfrm>
            <a:off x="1770210" y="3963630"/>
            <a:ext cx="961292" cy="961292"/>
          </a:xfrm>
          <a:prstGeom prst="ellipse">
            <a:avLst/>
          </a:prstGeom>
          <a:solidFill>
            <a:srgbClr val="D6DCDF"/>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fr-FR"/>
          </a:p>
        </p:txBody>
      </p:sp>
      <p:sp>
        <p:nvSpPr>
          <p:cNvPr id="26" name="Oval 25">
            <a:hlinkClick r:id="rId23" action="ppaction://hlinksldjump"/>
          </p:cNvPr>
          <p:cNvSpPr/>
          <p:nvPr/>
        </p:nvSpPr>
        <p:spPr bwMode="auto">
          <a:xfrm>
            <a:off x="7703000" y="3963630"/>
            <a:ext cx="961292" cy="961292"/>
          </a:xfrm>
          <a:prstGeom prst="ellipse">
            <a:avLst/>
          </a:prstGeom>
          <a:solidFill>
            <a:srgbClr val="D6DCDF"/>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fr-FR"/>
          </a:p>
        </p:txBody>
      </p:sp>
      <p:sp>
        <p:nvSpPr>
          <p:cNvPr id="27" name="Oval 26">
            <a:hlinkClick r:id="rId24" action="ppaction://hlinksldjump"/>
          </p:cNvPr>
          <p:cNvSpPr/>
          <p:nvPr/>
        </p:nvSpPr>
        <p:spPr bwMode="auto">
          <a:xfrm>
            <a:off x="566031" y="5178227"/>
            <a:ext cx="961292" cy="961292"/>
          </a:xfrm>
          <a:prstGeom prst="ellipse">
            <a:avLst/>
          </a:prstGeom>
          <a:solidFill>
            <a:srgbClr val="D6DCDF"/>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fr-FR"/>
          </a:p>
        </p:txBody>
      </p:sp>
      <p:pic>
        <p:nvPicPr>
          <p:cNvPr id="28" name="Graphic 27">
            <a:hlinkClick r:id="rId5" action="ppaction://hlinksldjump"/>
          </p:cNvPr>
          <p:cNvPicPr>
            <a:picLocks noChangeAspect="1"/>
          </p:cNvPicPr>
          <p:nvPr/>
        </p:nvPicPr>
        <p:blipFill>
          <a:blip r:embed="rId25"/>
          <a:stretch/>
        </p:blipFill>
        <p:spPr bwMode="auto">
          <a:xfrm>
            <a:off x="7813280" y="285767"/>
            <a:ext cx="605184" cy="619945"/>
          </a:xfrm>
          <a:prstGeom prst="rect">
            <a:avLst/>
          </a:prstGeom>
        </p:spPr>
      </p:pic>
      <p:sp>
        <p:nvSpPr>
          <p:cNvPr id="30" name="TextBox 29"/>
          <p:cNvSpPr txBox="1"/>
          <p:nvPr/>
        </p:nvSpPr>
        <p:spPr bwMode="auto">
          <a:xfrm>
            <a:off x="7810718" y="1076434"/>
            <a:ext cx="753207" cy="230832"/>
          </a:xfrm>
          <a:prstGeom prst="rect">
            <a:avLst/>
          </a:prstGeom>
          <a:noFill/>
        </p:spPr>
        <p:txBody>
          <a:bodyPr wrap="square">
            <a:spAutoFit/>
          </a:bodyPr>
          <a:lstStyle/>
          <a:p>
            <a:pPr algn="ctr">
              <a:defRPr/>
            </a:pPr>
            <a:r>
              <a:rPr lang="fr-FR" sz="900">
                <a:solidFill>
                  <a:srgbClr val="303F48"/>
                </a:solidFill>
                <a:latin typeface="Open Sans Extrabold"/>
                <a:ea typeface="Open Sans Extrabold"/>
                <a:cs typeface="Open Sans Extrabold"/>
              </a:rPr>
              <a:t>CVEC</a:t>
            </a:r>
            <a:endParaRPr/>
          </a:p>
        </p:txBody>
      </p:sp>
      <p:pic>
        <p:nvPicPr>
          <p:cNvPr id="31" name="Graphic 30">
            <a:hlinkClick r:id="rId6" action="ppaction://hlinksldjump"/>
          </p:cNvPr>
          <p:cNvPicPr>
            <a:picLocks noChangeAspect="1"/>
          </p:cNvPicPr>
          <p:nvPr/>
        </p:nvPicPr>
        <p:blipFill>
          <a:blip r:embed="rId26"/>
          <a:stretch/>
        </p:blipFill>
        <p:spPr bwMode="auto">
          <a:xfrm rot="20413482">
            <a:off x="5603783" y="285138"/>
            <a:ext cx="391092" cy="508780"/>
          </a:xfrm>
          <a:prstGeom prst="rect">
            <a:avLst/>
          </a:prstGeom>
        </p:spPr>
      </p:pic>
      <p:pic>
        <p:nvPicPr>
          <p:cNvPr id="33" name="Graphic 32">
            <a:hlinkClick r:id="rId2" action="ppaction://hlinksldjump"/>
          </p:cNvPr>
          <p:cNvPicPr>
            <a:picLocks noChangeAspect="1"/>
          </p:cNvPicPr>
          <p:nvPr/>
        </p:nvPicPr>
        <p:blipFill>
          <a:blip r:embed="rId27"/>
          <a:stretch/>
        </p:blipFill>
        <p:spPr bwMode="auto">
          <a:xfrm>
            <a:off x="781232" y="313306"/>
            <a:ext cx="550214" cy="435586"/>
          </a:xfrm>
          <a:prstGeom prst="rect">
            <a:avLst/>
          </a:prstGeom>
        </p:spPr>
      </p:pic>
      <p:sp>
        <p:nvSpPr>
          <p:cNvPr id="34" name="Oval 33">
            <a:hlinkClick r:id="rId28" action="ppaction://hlinksldjump"/>
          </p:cNvPr>
          <p:cNvSpPr/>
          <p:nvPr/>
        </p:nvSpPr>
        <p:spPr bwMode="auto">
          <a:xfrm>
            <a:off x="2961770" y="5190024"/>
            <a:ext cx="961292" cy="961292"/>
          </a:xfrm>
          <a:prstGeom prst="ellipse">
            <a:avLst/>
          </a:prstGeom>
          <a:solidFill>
            <a:srgbClr val="D6DCDF"/>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fr-FR"/>
          </a:p>
        </p:txBody>
      </p:sp>
      <p:sp>
        <p:nvSpPr>
          <p:cNvPr id="35" name="Oval 34">
            <a:hlinkClick r:id="rId17" action="ppaction://hlinksldjump"/>
          </p:cNvPr>
          <p:cNvSpPr/>
          <p:nvPr/>
        </p:nvSpPr>
        <p:spPr bwMode="auto">
          <a:xfrm>
            <a:off x="2949813" y="3948973"/>
            <a:ext cx="961292" cy="961292"/>
          </a:xfrm>
          <a:prstGeom prst="ellipse">
            <a:avLst/>
          </a:prstGeom>
          <a:solidFill>
            <a:srgbClr val="D6DCDF"/>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fr-FR"/>
          </a:p>
        </p:txBody>
      </p:sp>
      <p:sp>
        <p:nvSpPr>
          <p:cNvPr id="36" name="Oval 35">
            <a:hlinkClick r:id="rId29" action="ppaction://hlinksldjump"/>
          </p:cNvPr>
          <p:cNvSpPr/>
          <p:nvPr/>
        </p:nvSpPr>
        <p:spPr bwMode="auto">
          <a:xfrm>
            <a:off x="7684471" y="1327917"/>
            <a:ext cx="961292" cy="961292"/>
          </a:xfrm>
          <a:prstGeom prst="ellipse">
            <a:avLst/>
          </a:prstGeom>
          <a:solidFill>
            <a:srgbClr val="D6DCDF"/>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fr-FR"/>
          </a:p>
        </p:txBody>
      </p:sp>
      <p:sp>
        <p:nvSpPr>
          <p:cNvPr id="37" name="Oval 36">
            <a:hlinkClick r:id="rId30" action="ppaction://hlinksldjump"/>
          </p:cNvPr>
          <p:cNvSpPr/>
          <p:nvPr/>
        </p:nvSpPr>
        <p:spPr bwMode="auto">
          <a:xfrm>
            <a:off x="6474221" y="113815"/>
            <a:ext cx="961292" cy="961292"/>
          </a:xfrm>
          <a:prstGeom prst="ellipse">
            <a:avLst/>
          </a:prstGeom>
          <a:solidFill>
            <a:srgbClr val="D6DCDF"/>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fr-FR"/>
          </a:p>
        </p:txBody>
      </p:sp>
      <p:sp>
        <p:nvSpPr>
          <p:cNvPr id="39" name="Oval 38">
            <a:hlinkClick r:id="rId31" action="ppaction://hlinksldjump"/>
          </p:cNvPr>
          <p:cNvSpPr/>
          <p:nvPr/>
        </p:nvSpPr>
        <p:spPr bwMode="auto">
          <a:xfrm>
            <a:off x="1764321" y="5185176"/>
            <a:ext cx="961292" cy="961292"/>
          </a:xfrm>
          <a:prstGeom prst="ellipse">
            <a:avLst/>
          </a:prstGeom>
          <a:solidFill>
            <a:srgbClr val="D6DCDF"/>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fr-FR"/>
          </a:p>
        </p:txBody>
      </p:sp>
      <p:pic>
        <p:nvPicPr>
          <p:cNvPr id="40" name="Graphic 39">
            <a:hlinkClick r:id="rId30" action="ppaction://hlinksldjump"/>
          </p:cNvPr>
          <p:cNvPicPr>
            <a:picLocks noChangeAspect="1"/>
          </p:cNvPicPr>
          <p:nvPr/>
        </p:nvPicPr>
        <p:blipFill>
          <a:blip r:embed="rId32"/>
          <a:stretch/>
        </p:blipFill>
        <p:spPr bwMode="auto">
          <a:xfrm>
            <a:off x="6784891" y="341455"/>
            <a:ext cx="346167" cy="453598"/>
          </a:xfrm>
          <a:prstGeom prst="rect">
            <a:avLst/>
          </a:prstGeom>
        </p:spPr>
      </p:pic>
      <p:pic>
        <p:nvPicPr>
          <p:cNvPr id="41" name="Graphic 40">
            <a:hlinkClick r:id="rId4" action="ppaction://hlinksldjump"/>
          </p:cNvPr>
          <p:cNvPicPr>
            <a:picLocks noChangeAspect="1"/>
          </p:cNvPicPr>
          <p:nvPr/>
        </p:nvPicPr>
        <p:blipFill>
          <a:blip r:embed="rId33"/>
          <a:stretch/>
        </p:blipFill>
        <p:spPr bwMode="auto">
          <a:xfrm>
            <a:off x="4377701" y="283167"/>
            <a:ext cx="341246" cy="480845"/>
          </a:xfrm>
          <a:prstGeom prst="rect">
            <a:avLst/>
          </a:prstGeom>
        </p:spPr>
      </p:pic>
      <p:pic>
        <p:nvPicPr>
          <p:cNvPr id="42" name="Graphic 41">
            <a:hlinkClick r:id="rId9" action="ppaction://hlinksldjump"/>
          </p:cNvPr>
          <p:cNvPicPr>
            <a:picLocks noChangeAspect="1"/>
          </p:cNvPicPr>
          <p:nvPr/>
        </p:nvPicPr>
        <p:blipFill>
          <a:blip r:embed="rId34"/>
          <a:stretch/>
        </p:blipFill>
        <p:spPr bwMode="auto">
          <a:xfrm>
            <a:off x="3181374" y="1564198"/>
            <a:ext cx="495246" cy="488730"/>
          </a:xfrm>
          <a:prstGeom prst="rect">
            <a:avLst/>
          </a:prstGeom>
        </p:spPr>
      </p:pic>
      <p:pic>
        <p:nvPicPr>
          <p:cNvPr id="43" name="Graphic 42">
            <a:hlinkClick r:id="rId10" action="ppaction://hlinksldjump"/>
          </p:cNvPr>
          <p:cNvPicPr>
            <a:picLocks noChangeAspect="1"/>
          </p:cNvPicPr>
          <p:nvPr/>
        </p:nvPicPr>
        <p:blipFill>
          <a:blip r:embed="rId35"/>
          <a:stretch/>
        </p:blipFill>
        <p:spPr bwMode="auto">
          <a:xfrm>
            <a:off x="4416831" y="1632899"/>
            <a:ext cx="392390" cy="351327"/>
          </a:xfrm>
          <a:prstGeom prst="rect">
            <a:avLst/>
          </a:prstGeom>
        </p:spPr>
      </p:pic>
      <p:pic>
        <p:nvPicPr>
          <p:cNvPr id="44" name="Graphic 43">
            <a:hlinkClick r:id="rId11" action="ppaction://hlinksldjump"/>
          </p:cNvPr>
          <p:cNvPicPr>
            <a:picLocks noChangeAspect="1"/>
          </p:cNvPicPr>
          <p:nvPr/>
        </p:nvPicPr>
        <p:blipFill>
          <a:blip r:embed="rId36"/>
          <a:stretch/>
        </p:blipFill>
        <p:spPr bwMode="auto">
          <a:xfrm>
            <a:off x="5669545" y="1535578"/>
            <a:ext cx="307969" cy="549606"/>
          </a:xfrm>
          <a:prstGeom prst="rect">
            <a:avLst/>
          </a:prstGeom>
        </p:spPr>
      </p:pic>
      <p:grpSp>
        <p:nvGrpSpPr>
          <p:cNvPr id="109" name="Group 108"/>
          <p:cNvGrpSpPr/>
          <p:nvPr/>
        </p:nvGrpSpPr>
        <p:grpSpPr bwMode="auto">
          <a:xfrm>
            <a:off x="6676072" y="1621175"/>
            <a:ext cx="641319" cy="327672"/>
            <a:chOff x="6676072" y="1709913"/>
            <a:chExt cx="641319" cy="327672"/>
          </a:xfrm>
        </p:grpSpPr>
        <p:pic>
          <p:nvPicPr>
            <p:cNvPr id="45" name="Graphic 44">
              <a:hlinkClick r:id="rId12" action="ppaction://hlinksldjump"/>
            </p:cNvPr>
            <p:cNvPicPr>
              <a:picLocks noChangeAspect="1"/>
            </p:cNvPicPr>
            <p:nvPr/>
          </p:nvPicPr>
          <p:blipFill>
            <a:blip r:embed="rId35"/>
            <a:stretch/>
          </p:blipFill>
          <p:spPr bwMode="auto">
            <a:xfrm flipH="1">
              <a:off x="6996169" y="1749979"/>
              <a:ext cx="321222" cy="287606"/>
            </a:xfrm>
            <a:prstGeom prst="rect">
              <a:avLst/>
            </a:prstGeom>
          </p:spPr>
        </p:pic>
        <p:pic>
          <p:nvPicPr>
            <p:cNvPr id="46" name="Graphic 45">
              <a:hlinkClick r:id="rId12" action="ppaction://hlinksldjump"/>
            </p:cNvPr>
            <p:cNvPicPr>
              <a:picLocks noChangeAspect="1"/>
            </p:cNvPicPr>
            <p:nvPr/>
          </p:nvPicPr>
          <p:blipFill>
            <a:blip r:embed="rId37"/>
            <a:stretch/>
          </p:blipFill>
          <p:spPr bwMode="auto">
            <a:xfrm flipH="1">
              <a:off x="6676072" y="1709913"/>
              <a:ext cx="266071" cy="325707"/>
            </a:xfrm>
            <a:prstGeom prst="rect">
              <a:avLst/>
            </a:prstGeom>
          </p:spPr>
        </p:pic>
      </p:grpSp>
      <p:pic>
        <p:nvPicPr>
          <p:cNvPr id="48" name="Graphic 47">
            <a:hlinkClick r:id="rId14" action="ppaction://hlinksldjump"/>
          </p:cNvPr>
          <p:cNvPicPr>
            <a:picLocks noChangeAspect="1"/>
          </p:cNvPicPr>
          <p:nvPr/>
        </p:nvPicPr>
        <p:blipFill>
          <a:blip r:embed="rId38"/>
          <a:stretch/>
        </p:blipFill>
        <p:spPr bwMode="auto">
          <a:xfrm rot="20018378">
            <a:off x="4323352" y="2925812"/>
            <a:ext cx="485700" cy="555085"/>
          </a:xfrm>
          <a:prstGeom prst="rect">
            <a:avLst/>
          </a:prstGeom>
        </p:spPr>
      </p:pic>
      <p:pic>
        <p:nvPicPr>
          <p:cNvPr id="49" name="Graphic 48">
            <a:hlinkClick r:id="rId15" action="ppaction://hlinksldjump"/>
          </p:cNvPr>
          <p:cNvPicPr>
            <a:picLocks noChangeAspect="1"/>
          </p:cNvPicPr>
          <p:nvPr/>
        </p:nvPicPr>
        <p:blipFill>
          <a:blip r:embed="rId39"/>
          <a:stretch/>
        </p:blipFill>
        <p:spPr bwMode="auto">
          <a:xfrm>
            <a:off x="5627100" y="2977772"/>
            <a:ext cx="404943" cy="439163"/>
          </a:xfrm>
          <a:prstGeom prst="rect">
            <a:avLst/>
          </a:prstGeom>
        </p:spPr>
      </p:pic>
      <p:pic>
        <p:nvPicPr>
          <p:cNvPr id="50" name="Graphic 49">
            <a:hlinkClick r:id="rId16" action="ppaction://hlinksldjump"/>
          </p:cNvPr>
          <p:cNvPicPr>
            <a:picLocks noChangeAspect="1"/>
          </p:cNvPicPr>
          <p:nvPr/>
        </p:nvPicPr>
        <p:blipFill>
          <a:blip r:embed="rId40"/>
          <a:stretch/>
        </p:blipFill>
        <p:spPr bwMode="auto">
          <a:xfrm>
            <a:off x="6784891" y="2878049"/>
            <a:ext cx="458909" cy="615610"/>
          </a:xfrm>
          <a:prstGeom prst="rect">
            <a:avLst/>
          </a:prstGeom>
        </p:spPr>
      </p:pic>
      <p:pic>
        <p:nvPicPr>
          <p:cNvPr id="51" name="Graphic 50">
            <a:hlinkClick r:id="rId17" action="ppaction://hlinksldjump"/>
          </p:cNvPr>
          <p:cNvPicPr>
            <a:picLocks noChangeAspect="1"/>
          </p:cNvPicPr>
          <p:nvPr/>
        </p:nvPicPr>
        <p:blipFill>
          <a:blip r:embed="rId41"/>
          <a:stretch/>
        </p:blipFill>
        <p:spPr bwMode="auto">
          <a:xfrm rot="20204402">
            <a:off x="7866381" y="2925725"/>
            <a:ext cx="338622" cy="338622"/>
          </a:xfrm>
          <a:prstGeom prst="rect">
            <a:avLst/>
          </a:prstGeom>
        </p:spPr>
      </p:pic>
      <p:pic>
        <p:nvPicPr>
          <p:cNvPr id="52" name="Graphic 51">
            <a:hlinkClick r:id="rId17" action="ppaction://hlinksldjump"/>
          </p:cNvPr>
          <p:cNvPicPr>
            <a:picLocks noChangeAspect="1"/>
          </p:cNvPicPr>
          <p:nvPr/>
        </p:nvPicPr>
        <p:blipFill>
          <a:blip r:embed="rId42"/>
          <a:stretch/>
        </p:blipFill>
        <p:spPr bwMode="auto">
          <a:xfrm>
            <a:off x="8138212" y="3275392"/>
            <a:ext cx="239784" cy="239784"/>
          </a:xfrm>
          <a:prstGeom prst="rect">
            <a:avLst/>
          </a:prstGeom>
        </p:spPr>
      </p:pic>
      <p:pic>
        <p:nvPicPr>
          <p:cNvPr id="53" name="Graphic 52">
            <a:hlinkClick r:id="rId17" action="ppaction://hlinksldjump"/>
          </p:cNvPr>
          <p:cNvPicPr>
            <a:picLocks noChangeAspect="1"/>
          </p:cNvPicPr>
          <p:nvPr/>
        </p:nvPicPr>
        <p:blipFill>
          <a:blip r:embed="rId43"/>
          <a:stretch/>
        </p:blipFill>
        <p:spPr bwMode="auto">
          <a:xfrm>
            <a:off x="8312826" y="3116146"/>
            <a:ext cx="193885" cy="193885"/>
          </a:xfrm>
          <a:prstGeom prst="rect">
            <a:avLst/>
          </a:prstGeom>
        </p:spPr>
      </p:pic>
      <p:pic>
        <p:nvPicPr>
          <p:cNvPr id="54" name="Graphic 53">
            <a:hlinkClick r:id="rId18" action="ppaction://hlinksldjump"/>
          </p:cNvPr>
          <p:cNvPicPr>
            <a:picLocks noChangeAspect="1"/>
          </p:cNvPicPr>
          <p:nvPr/>
        </p:nvPicPr>
        <p:blipFill>
          <a:blip r:embed="rId44"/>
          <a:stretch/>
        </p:blipFill>
        <p:spPr bwMode="auto">
          <a:xfrm>
            <a:off x="763536" y="4259157"/>
            <a:ext cx="572292" cy="337351"/>
          </a:xfrm>
          <a:prstGeom prst="rect">
            <a:avLst/>
          </a:prstGeom>
        </p:spPr>
      </p:pic>
      <p:pic>
        <p:nvPicPr>
          <p:cNvPr id="55" name="Graphic 54">
            <a:hlinkClick r:id="rId17" action="ppaction://hlinksldjump"/>
          </p:cNvPr>
          <p:cNvPicPr>
            <a:picLocks noChangeAspect="1"/>
          </p:cNvPicPr>
          <p:nvPr/>
        </p:nvPicPr>
        <p:blipFill>
          <a:blip r:embed="rId45"/>
          <a:stretch/>
        </p:blipFill>
        <p:spPr bwMode="auto">
          <a:xfrm>
            <a:off x="3250545" y="4324731"/>
            <a:ext cx="488326" cy="372574"/>
          </a:xfrm>
          <a:prstGeom prst="rect">
            <a:avLst/>
          </a:prstGeom>
        </p:spPr>
      </p:pic>
      <p:pic>
        <p:nvPicPr>
          <p:cNvPr id="56" name="Graphic 55">
            <a:hlinkClick r:id="rId17" action="ppaction://hlinksldjump"/>
          </p:cNvPr>
          <p:cNvPicPr>
            <a:picLocks noChangeAspect="1"/>
          </p:cNvPicPr>
          <p:nvPr/>
        </p:nvPicPr>
        <p:blipFill>
          <a:blip r:embed="rId46"/>
          <a:stretch/>
        </p:blipFill>
        <p:spPr bwMode="auto">
          <a:xfrm>
            <a:off x="3123395" y="4123751"/>
            <a:ext cx="323504" cy="323504"/>
          </a:xfrm>
          <a:prstGeom prst="rect">
            <a:avLst/>
          </a:prstGeom>
        </p:spPr>
      </p:pic>
      <p:pic>
        <p:nvPicPr>
          <p:cNvPr id="57" name="Graphic 56">
            <a:hlinkClick r:id="rId19" action="ppaction://hlinksldjump"/>
          </p:cNvPr>
          <p:cNvPicPr>
            <a:picLocks noChangeAspect="1"/>
          </p:cNvPicPr>
          <p:nvPr/>
        </p:nvPicPr>
        <p:blipFill>
          <a:blip r:embed="rId47"/>
          <a:stretch/>
        </p:blipFill>
        <p:spPr bwMode="auto">
          <a:xfrm rot="1507906">
            <a:off x="4280871" y="4335757"/>
            <a:ext cx="382517" cy="283590"/>
          </a:xfrm>
          <a:prstGeom prst="rect">
            <a:avLst/>
          </a:prstGeom>
        </p:spPr>
      </p:pic>
      <p:pic>
        <p:nvPicPr>
          <p:cNvPr id="58" name="Graphic 57">
            <a:hlinkClick r:id="rId19" action="ppaction://hlinksldjump"/>
          </p:cNvPr>
          <p:cNvPicPr>
            <a:picLocks noChangeAspect="1"/>
          </p:cNvPicPr>
          <p:nvPr/>
        </p:nvPicPr>
        <p:blipFill>
          <a:blip r:embed="rId48"/>
          <a:stretch/>
        </p:blipFill>
        <p:spPr bwMode="auto">
          <a:xfrm>
            <a:off x="4599492" y="4356215"/>
            <a:ext cx="382517" cy="406424"/>
          </a:xfrm>
          <a:prstGeom prst="rect">
            <a:avLst/>
          </a:prstGeom>
        </p:spPr>
      </p:pic>
      <p:pic>
        <p:nvPicPr>
          <p:cNvPr id="59" name="Graphic 58">
            <a:hlinkClick r:id="rId19" action="ppaction://hlinksldjump"/>
          </p:cNvPr>
          <p:cNvPicPr>
            <a:picLocks noChangeAspect="1"/>
          </p:cNvPicPr>
          <p:nvPr/>
        </p:nvPicPr>
        <p:blipFill>
          <a:blip r:embed="rId49"/>
          <a:stretch/>
        </p:blipFill>
        <p:spPr bwMode="auto">
          <a:xfrm rot="2406597">
            <a:off x="4654880" y="4181449"/>
            <a:ext cx="150165" cy="336370"/>
          </a:xfrm>
          <a:prstGeom prst="rect">
            <a:avLst/>
          </a:prstGeom>
        </p:spPr>
      </p:pic>
      <p:pic>
        <p:nvPicPr>
          <p:cNvPr id="60" name="Graphic 59">
            <a:hlinkClick r:id="rId20" action="ppaction://hlinksldjump"/>
          </p:cNvPr>
          <p:cNvPicPr>
            <a:picLocks noChangeAspect="1"/>
          </p:cNvPicPr>
          <p:nvPr/>
        </p:nvPicPr>
        <p:blipFill>
          <a:blip r:embed="rId50"/>
          <a:stretch/>
        </p:blipFill>
        <p:spPr bwMode="auto">
          <a:xfrm>
            <a:off x="5540491" y="4211726"/>
            <a:ext cx="542617" cy="465100"/>
          </a:xfrm>
          <a:prstGeom prst="rect">
            <a:avLst/>
          </a:prstGeom>
        </p:spPr>
      </p:pic>
      <p:pic>
        <p:nvPicPr>
          <p:cNvPr id="61" name="Graphic 60">
            <a:hlinkClick r:id="rId21" action="ppaction://hlinksldjump"/>
          </p:cNvPr>
          <p:cNvPicPr>
            <a:picLocks noChangeAspect="1"/>
          </p:cNvPicPr>
          <p:nvPr/>
        </p:nvPicPr>
        <p:blipFill>
          <a:blip r:embed="rId51"/>
          <a:stretch/>
        </p:blipFill>
        <p:spPr bwMode="auto">
          <a:xfrm>
            <a:off x="6714433" y="4237269"/>
            <a:ext cx="626625" cy="433817"/>
          </a:xfrm>
          <a:prstGeom prst="rect">
            <a:avLst/>
          </a:prstGeom>
        </p:spPr>
      </p:pic>
      <p:pic>
        <p:nvPicPr>
          <p:cNvPr id="62" name="Graphic 61">
            <a:hlinkClick r:id="rId23" action="ppaction://hlinksldjump"/>
          </p:cNvPr>
          <p:cNvPicPr>
            <a:picLocks noChangeAspect="1"/>
          </p:cNvPicPr>
          <p:nvPr/>
        </p:nvPicPr>
        <p:blipFill>
          <a:blip r:embed="rId52"/>
          <a:stretch/>
        </p:blipFill>
        <p:spPr bwMode="auto">
          <a:xfrm>
            <a:off x="7991124" y="4102288"/>
            <a:ext cx="418644" cy="661017"/>
          </a:xfrm>
          <a:prstGeom prst="rect">
            <a:avLst/>
          </a:prstGeom>
        </p:spPr>
      </p:pic>
      <p:pic>
        <p:nvPicPr>
          <p:cNvPr id="63" name="Graphic 62">
            <a:hlinkClick r:id="rId24" action="ppaction://hlinksldjump"/>
          </p:cNvPr>
          <p:cNvPicPr>
            <a:picLocks noChangeAspect="1"/>
          </p:cNvPicPr>
          <p:nvPr/>
        </p:nvPicPr>
        <p:blipFill>
          <a:blip r:embed="rId53"/>
          <a:stretch/>
        </p:blipFill>
        <p:spPr bwMode="auto">
          <a:xfrm>
            <a:off x="865210" y="5364616"/>
            <a:ext cx="393098" cy="612620"/>
          </a:xfrm>
          <a:prstGeom prst="rect">
            <a:avLst/>
          </a:prstGeom>
        </p:spPr>
      </p:pic>
      <p:pic>
        <p:nvPicPr>
          <p:cNvPr id="65" name="Graphic 64">
            <a:hlinkClick r:id="rId31" action="ppaction://hlinksldjump"/>
          </p:cNvPr>
          <p:cNvPicPr>
            <a:picLocks noChangeAspect="1"/>
          </p:cNvPicPr>
          <p:nvPr/>
        </p:nvPicPr>
        <p:blipFill>
          <a:blip r:embed="rId54"/>
          <a:stretch/>
        </p:blipFill>
        <p:spPr bwMode="auto">
          <a:xfrm>
            <a:off x="2019451" y="5419441"/>
            <a:ext cx="292219" cy="246381"/>
          </a:xfrm>
          <a:prstGeom prst="rect">
            <a:avLst/>
          </a:prstGeom>
        </p:spPr>
      </p:pic>
      <p:pic>
        <p:nvPicPr>
          <p:cNvPr id="66" name="Graphic 65">
            <a:hlinkClick r:id="rId31" action="ppaction://hlinksldjump"/>
          </p:cNvPr>
          <p:cNvPicPr>
            <a:picLocks noChangeAspect="1"/>
          </p:cNvPicPr>
          <p:nvPr/>
        </p:nvPicPr>
        <p:blipFill>
          <a:blip r:embed="rId55"/>
          <a:stretch/>
        </p:blipFill>
        <p:spPr bwMode="auto">
          <a:xfrm>
            <a:off x="2207264" y="5665822"/>
            <a:ext cx="243986" cy="252119"/>
          </a:xfrm>
          <a:prstGeom prst="rect">
            <a:avLst/>
          </a:prstGeom>
        </p:spPr>
      </p:pic>
      <p:pic>
        <p:nvPicPr>
          <p:cNvPr id="67" name="Graphic 66">
            <a:hlinkClick r:id="rId3" action="ppaction://hlinksldjump"/>
          </p:cNvPr>
          <p:cNvPicPr>
            <a:picLocks noChangeAspect="1"/>
          </p:cNvPicPr>
          <p:nvPr/>
        </p:nvPicPr>
        <p:blipFill>
          <a:blip r:embed="rId56"/>
          <a:stretch/>
        </p:blipFill>
        <p:spPr bwMode="auto">
          <a:xfrm>
            <a:off x="2003029" y="393736"/>
            <a:ext cx="608940" cy="342529"/>
          </a:xfrm>
          <a:prstGeom prst="rect">
            <a:avLst/>
          </a:prstGeom>
        </p:spPr>
      </p:pic>
      <p:pic>
        <p:nvPicPr>
          <p:cNvPr id="68" name="Graphic 67">
            <a:hlinkClick r:id="rId29" action="ppaction://hlinksldjump"/>
          </p:cNvPr>
          <p:cNvPicPr>
            <a:picLocks noChangeAspect="1"/>
          </p:cNvPicPr>
          <p:nvPr/>
        </p:nvPicPr>
        <p:blipFill>
          <a:blip r:embed="rId57"/>
          <a:stretch/>
        </p:blipFill>
        <p:spPr bwMode="auto">
          <a:xfrm>
            <a:off x="7923578" y="1632899"/>
            <a:ext cx="483075" cy="351327"/>
          </a:xfrm>
          <a:prstGeom prst="rect">
            <a:avLst/>
          </a:prstGeom>
        </p:spPr>
      </p:pic>
      <p:pic>
        <p:nvPicPr>
          <p:cNvPr id="69" name="Graphic 68">
            <a:hlinkClick r:id="rId22" action="ppaction://hlinksldjump"/>
          </p:cNvPr>
          <p:cNvPicPr>
            <a:picLocks noChangeAspect="1"/>
          </p:cNvPicPr>
          <p:nvPr/>
        </p:nvPicPr>
        <p:blipFill>
          <a:blip r:embed="rId58"/>
          <a:stretch/>
        </p:blipFill>
        <p:spPr bwMode="auto">
          <a:xfrm>
            <a:off x="2025350" y="4190643"/>
            <a:ext cx="454236" cy="480443"/>
          </a:xfrm>
          <a:prstGeom prst="rect">
            <a:avLst/>
          </a:prstGeom>
        </p:spPr>
      </p:pic>
      <p:sp>
        <p:nvSpPr>
          <p:cNvPr id="70" name="TextBox 69"/>
          <p:cNvSpPr txBox="1"/>
          <p:nvPr/>
        </p:nvSpPr>
        <p:spPr bwMode="auto">
          <a:xfrm>
            <a:off x="5393150" y="1051359"/>
            <a:ext cx="753207" cy="230832"/>
          </a:xfrm>
          <a:prstGeom prst="rect">
            <a:avLst/>
          </a:prstGeom>
          <a:noFill/>
        </p:spPr>
        <p:txBody>
          <a:bodyPr wrap="square">
            <a:spAutoFit/>
          </a:bodyPr>
          <a:lstStyle/>
          <a:p>
            <a:pPr algn="ctr">
              <a:defRPr/>
            </a:pPr>
            <a:r>
              <a:rPr lang="fr-FR" sz="900">
                <a:solidFill>
                  <a:srgbClr val="303F48"/>
                </a:solidFill>
                <a:latin typeface="Open Sans Extrabold"/>
                <a:ea typeface="Open Sans Extrabold"/>
                <a:cs typeface="Open Sans Extrabold"/>
              </a:rPr>
              <a:t>Rentrée</a:t>
            </a:r>
            <a:endParaRPr/>
          </a:p>
        </p:txBody>
      </p:sp>
      <p:sp>
        <p:nvSpPr>
          <p:cNvPr id="71" name="TextBox 70"/>
          <p:cNvSpPr txBox="1"/>
          <p:nvPr/>
        </p:nvSpPr>
        <p:spPr bwMode="auto">
          <a:xfrm>
            <a:off x="6328943" y="1049568"/>
            <a:ext cx="1284761" cy="230832"/>
          </a:xfrm>
          <a:prstGeom prst="rect">
            <a:avLst/>
          </a:prstGeom>
          <a:noFill/>
        </p:spPr>
        <p:txBody>
          <a:bodyPr wrap="square">
            <a:spAutoFit/>
          </a:bodyPr>
          <a:lstStyle/>
          <a:p>
            <a:pPr algn="ctr">
              <a:defRPr/>
            </a:pPr>
            <a:r>
              <a:rPr lang="fr-FR" sz="900">
                <a:solidFill>
                  <a:srgbClr val="303F48"/>
                </a:solidFill>
                <a:latin typeface="Open Sans Extrabold"/>
                <a:ea typeface="Open Sans Extrabold"/>
                <a:cs typeface="Open Sans Extrabold"/>
              </a:rPr>
              <a:t>Carte étudiante</a:t>
            </a:r>
            <a:endParaRPr/>
          </a:p>
        </p:txBody>
      </p:sp>
      <p:sp>
        <p:nvSpPr>
          <p:cNvPr id="73" name="TextBox 72"/>
          <p:cNvSpPr txBox="1"/>
          <p:nvPr/>
        </p:nvSpPr>
        <p:spPr bwMode="auto">
          <a:xfrm>
            <a:off x="1713546" y="1042154"/>
            <a:ext cx="1111223" cy="230832"/>
          </a:xfrm>
          <a:prstGeom prst="rect">
            <a:avLst/>
          </a:prstGeom>
          <a:noFill/>
        </p:spPr>
        <p:txBody>
          <a:bodyPr wrap="square">
            <a:spAutoFit/>
          </a:bodyPr>
          <a:lstStyle/>
          <a:p>
            <a:pPr algn="ctr">
              <a:defRPr/>
            </a:pPr>
            <a:r>
              <a:rPr lang="fr-FR" sz="900">
                <a:solidFill>
                  <a:srgbClr val="303F48"/>
                </a:solidFill>
                <a:latin typeface="Open Sans Extrabold"/>
                <a:ea typeface="Open Sans Extrabold"/>
                <a:cs typeface="Open Sans Extrabold"/>
              </a:rPr>
              <a:t>Gouvernance</a:t>
            </a:r>
            <a:endParaRPr/>
          </a:p>
        </p:txBody>
      </p:sp>
      <p:sp>
        <p:nvSpPr>
          <p:cNvPr id="74" name="TextBox 73"/>
          <p:cNvSpPr txBox="1"/>
          <p:nvPr/>
        </p:nvSpPr>
        <p:spPr bwMode="auto">
          <a:xfrm>
            <a:off x="2754830" y="1030848"/>
            <a:ext cx="1458806" cy="230832"/>
          </a:xfrm>
          <a:prstGeom prst="rect">
            <a:avLst/>
          </a:prstGeom>
          <a:noFill/>
        </p:spPr>
        <p:txBody>
          <a:bodyPr wrap="square">
            <a:spAutoFit/>
          </a:bodyPr>
          <a:lstStyle/>
          <a:p>
            <a:pPr algn="ctr">
              <a:defRPr/>
            </a:pPr>
            <a:r>
              <a:rPr lang="fr-FR" sz="900">
                <a:solidFill>
                  <a:srgbClr val="303F48"/>
                </a:solidFill>
                <a:latin typeface="Open Sans Extrabold"/>
                <a:ea typeface="Open Sans Extrabold"/>
                <a:cs typeface="Open Sans Extrabold"/>
              </a:rPr>
              <a:t>Elus et élues étudiantes</a:t>
            </a:r>
            <a:endParaRPr/>
          </a:p>
        </p:txBody>
      </p:sp>
      <p:sp>
        <p:nvSpPr>
          <p:cNvPr id="75" name="TextBox 74"/>
          <p:cNvSpPr txBox="1"/>
          <p:nvPr/>
        </p:nvSpPr>
        <p:spPr bwMode="auto">
          <a:xfrm>
            <a:off x="622152" y="1049711"/>
            <a:ext cx="886668" cy="230832"/>
          </a:xfrm>
          <a:prstGeom prst="rect">
            <a:avLst/>
          </a:prstGeom>
          <a:noFill/>
        </p:spPr>
        <p:txBody>
          <a:bodyPr wrap="square">
            <a:spAutoFit/>
          </a:bodyPr>
          <a:lstStyle/>
          <a:p>
            <a:pPr algn="ctr">
              <a:defRPr/>
            </a:pPr>
            <a:r>
              <a:rPr lang="fr-FR" sz="900">
                <a:solidFill>
                  <a:srgbClr val="303F48"/>
                </a:solidFill>
                <a:latin typeface="Open Sans Extrabold"/>
                <a:ea typeface="Open Sans Extrabold"/>
                <a:cs typeface="Open Sans Extrabold"/>
              </a:rPr>
              <a:t>Bienvenue</a:t>
            </a:r>
            <a:endParaRPr/>
          </a:p>
        </p:txBody>
      </p:sp>
      <p:sp>
        <p:nvSpPr>
          <p:cNvPr id="76" name="TextBox 75"/>
          <p:cNvSpPr txBox="1"/>
          <p:nvPr/>
        </p:nvSpPr>
        <p:spPr bwMode="auto">
          <a:xfrm>
            <a:off x="5082047" y="2333586"/>
            <a:ext cx="1430017" cy="230832"/>
          </a:xfrm>
          <a:prstGeom prst="rect">
            <a:avLst/>
          </a:prstGeom>
          <a:noFill/>
        </p:spPr>
        <p:txBody>
          <a:bodyPr wrap="square">
            <a:spAutoFit/>
          </a:bodyPr>
          <a:lstStyle/>
          <a:p>
            <a:pPr algn="ctr">
              <a:defRPr/>
            </a:pPr>
            <a:r>
              <a:rPr lang="fr-FR" sz="900">
                <a:solidFill>
                  <a:srgbClr val="303F48"/>
                </a:solidFill>
                <a:latin typeface="Open Sans Extrabold"/>
                <a:ea typeface="Open Sans Extrabold"/>
                <a:cs typeface="Open Sans Extrabold"/>
              </a:rPr>
              <a:t>Entrepreneuriat</a:t>
            </a:r>
            <a:endParaRPr/>
          </a:p>
        </p:txBody>
      </p:sp>
      <p:sp>
        <p:nvSpPr>
          <p:cNvPr id="78" name="TextBox 77"/>
          <p:cNvSpPr txBox="1"/>
          <p:nvPr/>
        </p:nvSpPr>
        <p:spPr bwMode="auto">
          <a:xfrm>
            <a:off x="1776692" y="3671817"/>
            <a:ext cx="984932" cy="230832"/>
          </a:xfrm>
          <a:prstGeom prst="rect">
            <a:avLst/>
          </a:prstGeom>
          <a:noFill/>
        </p:spPr>
        <p:txBody>
          <a:bodyPr wrap="square">
            <a:spAutoFit/>
          </a:bodyPr>
          <a:lstStyle/>
          <a:p>
            <a:pPr algn="ctr">
              <a:defRPr/>
            </a:pPr>
            <a:r>
              <a:rPr lang="fr-FR" sz="900">
                <a:solidFill>
                  <a:srgbClr val="303F48"/>
                </a:solidFill>
                <a:latin typeface="Open Sans Extrabold"/>
                <a:ea typeface="Open Sans Extrabold"/>
                <a:cs typeface="Open Sans Extrabold"/>
              </a:rPr>
              <a:t>International</a:t>
            </a:r>
            <a:endParaRPr/>
          </a:p>
        </p:txBody>
      </p:sp>
      <p:sp>
        <p:nvSpPr>
          <p:cNvPr id="79" name="TextBox 78"/>
          <p:cNvSpPr txBox="1"/>
          <p:nvPr/>
        </p:nvSpPr>
        <p:spPr bwMode="auto">
          <a:xfrm>
            <a:off x="1663357" y="2322543"/>
            <a:ext cx="1171830" cy="230832"/>
          </a:xfrm>
          <a:prstGeom prst="rect">
            <a:avLst/>
          </a:prstGeom>
          <a:noFill/>
        </p:spPr>
        <p:txBody>
          <a:bodyPr wrap="square">
            <a:spAutoFit/>
          </a:bodyPr>
          <a:lstStyle/>
          <a:p>
            <a:pPr algn="ctr">
              <a:defRPr/>
            </a:pPr>
            <a:r>
              <a:rPr lang="fr-FR" sz="900">
                <a:solidFill>
                  <a:srgbClr val="303F48"/>
                </a:solidFill>
                <a:latin typeface="Open Sans Extrabold"/>
                <a:ea typeface="Open Sans Extrabold"/>
                <a:cs typeface="Open Sans Extrabold"/>
              </a:rPr>
              <a:t>Communication</a:t>
            </a:r>
            <a:endParaRPr/>
          </a:p>
        </p:txBody>
      </p:sp>
      <p:sp>
        <p:nvSpPr>
          <p:cNvPr id="80" name="TextBox 79"/>
          <p:cNvSpPr txBox="1"/>
          <p:nvPr/>
        </p:nvSpPr>
        <p:spPr bwMode="auto">
          <a:xfrm>
            <a:off x="2901255" y="2321502"/>
            <a:ext cx="1055477" cy="369332"/>
          </a:xfrm>
          <a:prstGeom prst="rect">
            <a:avLst/>
          </a:prstGeom>
          <a:noFill/>
        </p:spPr>
        <p:txBody>
          <a:bodyPr wrap="square">
            <a:spAutoFit/>
          </a:bodyPr>
          <a:lstStyle/>
          <a:p>
            <a:pPr algn="ctr">
              <a:defRPr/>
            </a:pPr>
            <a:r>
              <a:rPr lang="fr-FR" sz="900">
                <a:solidFill>
                  <a:srgbClr val="303F48"/>
                </a:solidFill>
                <a:latin typeface="Open Sans Extrabold"/>
                <a:ea typeface="Open Sans Extrabold"/>
                <a:cs typeface="Open Sans Extrabold"/>
              </a:rPr>
              <a:t>Orientation et Projet d’étude</a:t>
            </a:r>
            <a:endParaRPr/>
          </a:p>
        </p:txBody>
      </p:sp>
      <p:sp>
        <p:nvSpPr>
          <p:cNvPr id="81" name="TextBox 80"/>
          <p:cNvSpPr txBox="1"/>
          <p:nvPr/>
        </p:nvSpPr>
        <p:spPr bwMode="auto">
          <a:xfrm>
            <a:off x="3949027" y="2331187"/>
            <a:ext cx="1294530" cy="369332"/>
          </a:xfrm>
          <a:prstGeom prst="rect">
            <a:avLst/>
          </a:prstGeom>
          <a:noFill/>
        </p:spPr>
        <p:txBody>
          <a:bodyPr wrap="square">
            <a:spAutoFit/>
          </a:bodyPr>
          <a:lstStyle/>
          <a:p>
            <a:pPr algn="ctr">
              <a:defRPr/>
            </a:pPr>
            <a:r>
              <a:rPr lang="fr-FR" sz="900">
                <a:solidFill>
                  <a:srgbClr val="303F48"/>
                </a:solidFill>
                <a:latin typeface="Open Sans Extrabold"/>
                <a:ea typeface="Open Sans Extrabold"/>
                <a:cs typeface="Open Sans Extrabold"/>
              </a:rPr>
              <a:t>Stage, alternance, emploi</a:t>
            </a:r>
            <a:endParaRPr/>
          </a:p>
        </p:txBody>
      </p:sp>
      <p:sp>
        <p:nvSpPr>
          <p:cNvPr id="82" name="TextBox 81"/>
          <p:cNvSpPr txBox="1"/>
          <p:nvPr/>
        </p:nvSpPr>
        <p:spPr bwMode="auto">
          <a:xfrm>
            <a:off x="412918" y="2322171"/>
            <a:ext cx="1296035" cy="230832"/>
          </a:xfrm>
          <a:prstGeom prst="rect">
            <a:avLst/>
          </a:prstGeom>
          <a:noFill/>
        </p:spPr>
        <p:txBody>
          <a:bodyPr wrap="square">
            <a:spAutoFit/>
          </a:bodyPr>
          <a:lstStyle/>
          <a:p>
            <a:pPr algn="ctr">
              <a:defRPr/>
            </a:pPr>
            <a:r>
              <a:rPr lang="fr-FR" sz="900">
                <a:solidFill>
                  <a:srgbClr val="303F48"/>
                </a:solidFill>
                <a:latin typeface="Open Sans Extrabold"/>
                <a:ea typeface="Open Sans Extrabold"/>
                <a:cs typeface="Open Sans Extrabold"/>
              </a:rPr>
              <a:t>Droits et devoirs</a:t>
            </a:r>
            <a:endParaRPr/>
          </a:p>
        </p:txBody>
      </p:sp>
      <p:sp>
        <p:nvSpPr>
          <p:cNvPr id="90" name="TextBox 89"/>
          <p:cNvSpPr txBox="1"/>
          <p:nvPr/>
        </p:nvSpPr>
        <p:spPr bwMode="auto">
          <a:xfrm>
            <a:off x="7816700" y="4928795"/>
            <a:ext cx="753207" cy="230832"/>
          </a:xfrm>
          <a:prstGeom prst="rect">
            <a:avLst/>
          </a:prstGeom>
          <a:noFill/>
        </p:spPr>
        <p:txBody>
          <a:bodyPr wrap="square">
            <a:spAutoFit/>
          </a:bodyPr>
          <a:lstStyle/>
          <a:p>
            <a:pPr algn="ctr">
              <a:defRPr/>
            </a:pPr>
            <a:r>
              <a:rPr lang="fr-FR" sz="900">
                <a:solidFill>
                  <a:srgbClr val="303F48"/>
                </a:solidFill>
                <a:latin typeface="Open Sans Extrabold"/>
                <a:ea typeface="Open Sans Extrabold"/>
                <a:cs typeface="Open Sans Extrabold"/>
              </a:rPr>
              <a:t>Handicap</a:t>
            </a:r>
            <a:endParaRPr/>
          </a:p>
        </p:txBody>
      </p:sp>
      <p:sp>
        <p:nvSpPr>
          <p:cNvPr id="91" name="TextBox 90"/>
          <p:cNvSpPr txBox="1"/>
          <p:nvPr/>
        </p:nvSpPr>
        <p:spPr bwMode="auto">
          <a:xfrm>
            <a:off x="664331" y="6210492"/>
            <a:ext cx="753207" cy="230832"/>
          </a:xfrm>
          <a:prstGeom prst="rect">
            <a:avLst/>
          </a:prstGeom>
          <a:noFill/>
        </p:spPr>
        <p:txBody>
          <a:bodyPr wrap="square">
            <a:spAutoFit/>
          </a:bodyPr>
          <a:lstStyle/>
          <a:p>
            <a:pPr algn="ctr">
              <a:defRPr/>
            </a:pPr>
            <a:r>
              <a:rPr lang="fr-FR" sz="900">
                <a:solidFill>
                  <a:srgbClr val="303F48"/>
                </a:solidFill>
                <a:latin typeface="Open Sans Extrabold"/>
                <a:ea typeface="Open Sans Extrabold"/>
                <a:cs typeface="Open Sans Extrabold"/>
              </a:rPr>
              <a:t>Santé</a:t>
            </a:r>
            <a:endParaRPr/>
          </a:p>
        </p:txBody>
      </p:sp>
      <p:sp>
        <p:nvSpPr>
          <p:cNvPr id="92" name="TextBox 91"/>
          <p:cNvSpPr txBox="1"/>
          <p:nvPr/>
        </p:nvSpPr>
        <p:spPr bwMode="auto">
          <a:xfrm>
            <a:off x="2808145" y="6207339"/>
            <a:ext cx="1277505" cy="369332"/>
          </a:xfrm>
          <a:prstGeom prst="rect">
            <a:avLst/>
          </a:prstGeom>
          <a:noFill/>
        </p:spPr>
        <p:txBody>
          <a:bodyPr wrap="square">
            <a:spAutoFit/>
          </a:bodyPr>
          <a:lstStyle/>
          <a:p>
            <a:pPr algn="ctr">
              <a:defRPr/>
            </a:pPr>
            <a:r>
              <a:rPr lang="fr-FR" sz="900">
                <a:solidFill>
                  <a:srgbClr val="303F48"/>
                </a:solidFill>
                <a:latin typeface="Open Sans Extrabold"/>
                <a:ea typeface="Open Sans Extrabold"/>
                <a:cs typeface="Open Sans Extrabold"/>
              </a:rPr>
              <a:t>Égalité et diversité</a:t>
            </a:r>
            <a:endParaRPr/>
          </a:p>
        </p:txBody>
      </p:sp>
      <p:sp>
        <p:nvSpPr>
          <p:cNvPr id="93" name="TextBox 92"/>
          <p:cNvSpPr txBox="1"/>
          <p:nvPr/>
        </p:nvSpPr>
        <p:spPr bwMode="auto">
          <a:xfrm>
            <a:off x="5052240" y="4917154"/>
            <a:ext cx="1548514" cy="230832"/>
          </a:xfrm>
          <a:prstGeom prst="rect">
            <a:avLst/>
          </a:prstGeom>
          <a:noFill/>
        </p:spPr>
        <p:txBody>
          <a:bodyPr wrap="square">
            <a:spAutoFit/>
          </a:bodyPr>
          <a:lstStyle/>
          <a:p>
            <a:pPr algn="ctr">
              <a:defRPr/>
            </a:pPr>
            <a:r>
              <a:rPr lang="fr-FR" sz="900">
                <a:solidFill>
                  <a:srgbClr val="303F48"/>
                </a:solidFill>
                <a:latin typeface="Open Sans Extrabold"/>
                <a:ea typeface="Open Sans Extrabold"/>
                <a:cs typeface="Open Sans Extrabold"/>
              </a:rPr>
              <a:t>Association étudiante</a:t>
            </a:r>
            <a:endParaRPr/>
          </a:p>
        </p:txBody>
      </p:sp>
      <p:sp>
        <p:nvSpPr>
          <p:cNvPr id="94" name="TextBox 93"/>
          <p:cNvSpPr txBox="1"/>
          <p:nvPr/>
        </p:nvSpPr>
        <p:spPr bwMode="auto">
          <a:xfrm>
            <a:off x="6457632" y="4927811"/>
            <a:ext cx="1147812" cy="230832"/>
          </a:xfrm>
          <a:prstGeom prst="rect">
            <a:avLst/>
          </a:prstGeom>
          <a:noFill/>
        </p:spPr>
        <p:txBody>
          <a:bodyPr wrap="square">
            <a:spAutoFit/>
          </a:bodyPr>
          <a:lstStyle/>
          <a:p>
            <a:pPr algn="ctr">
              <a:defRPr/>
            </a:pPr>
            <a:r>
              <a:rPr lang="fr-FR" sz="900">
                <a:solidFill>
                  <a:srgbClr val="303F48"/>
                </a:solidFill>
                <a:latin typeface="Open Sans Extrabold"/>
                <a:ea typeface="Open Sans Extrabold"/>
                <a:cs typeface="Open Sans Extrabold"/>
              </a:rPr>
              <a:t>Bibliothèques</a:t>
            </a:r>
            <a:endParaRPr/>
          </a:p>
        </p:txBody>
      </p:sp>
      <p:sp>
        <p:nvSpPr>
          <p:cNvPr id="95" name="TextBox 94"/>
          <p:cNvSpPr txBox="1"/>
          <p:nvPr/>
        </p:nvSpPr>
        <p:spPr bwMode="auto">
          <a:xfrm>
            <a:off x="1806075" y="4910599"/>
            <a:ext cx="911716" cy="230832"/>
          </a:xfrm>
          <a:prstGeom prst="rect">
            <a:avLst/>
          </a:prstGeom>
          <a:noFill/>
        </p:spPr>
        <p:txBody>
          <a:bodyPr wrap="square">
            <a:spAutoFit/>
          </a:bodyPr>
          <a:lstStyle/>
          <a:p>
            <a:pPr algn="ctr">
              <a:defRPr/>
            </a:pPr>
            <a:r>
              <a:rPr lang="fr-FR" sz="900">
                <a:solidFill>
                  <a:srgbClr val="303F48"/>
                </a:solidFill>
                <a:latin typeface="Open Sans Extrabold"/>
                <a:ea typeface="Open Sans Extrabold"/>
                <a:cs typeface="Open Sans Extrabold"/>
              </a:rPr>
              <a:t>Design spot</a:t>
            </a:r>
            <a:endParaRPr/>
          </a:p>
        </p:txBody>
      </p:sp>
      <p:sp>
        <p:nvSpPr>
          <p:cNvPr id="96" name="TextBox 95"/>
          <p:cNvSpPr txBox="1"/>
          <p:nvPr/>
        </p:nvSpPr>
        <p:spPr bwMode="auto">
          <a:xfrm>
            <a:off x="4235844" y="4927811"/>
            <a:ext cx="753207" cy="230832"/>
          </a:xfrm>
          <a:prstGeom prst="rect">
            <a:avLst/>
          </a:prstGeom>
          <a:noFill/>
        </p:spPr>
        <p:txBody>
          <a:bodyPr wrap="square">
            <a:spAutoFit/>
          </a:bodyPr>
          <a:lstStyle/>
          <a:p>
            <a:pPr algn="ctr">
              <a:defRPr/>
            </a:pPr>
            <a:r>
              <a:rPr lang="fr-FR" sz="900">
                <a:solidFill>
                  <a:srgbClr val="303F48"/>
                </a:solidFill>
                <a:latin typeface="Open Sans Extrabold"/>
                <a:ea typeface="Open Sans Extrabold"/>
                <a:cs typeface="Open Sans Extrabold"/>
              </a:rPr>
              <a:t>Culture</a:t>
            </a:r>
            <a:endParaRPr/>
          </a:p>
        </p:txBody>
      </p:sp>
      <p:sp>
        <p:nvSpPr>
          <p:cNvPr id="97" name="TextBox 96"/>
          <p:cNvSpPr txBox="1"/>
          <p:nvPr/>
        </p:nvSpPr>
        <p:spPr bwMode="auto">
          <a:xfrm>
            <a:off x="1552312" y="6168300"/>
            <a:ext cx="1333201" cy="507831"/>
          </a:xfrm>
          <a:prstGeom prst="rect">
            <a:avLst/>
          </a:prstGeom>
          <a:noFill/>
        </p:spPr>
        <p:txBody>
          <a:bodyPr wrap="square">
            <a:spAutoFit/>
          </a:bodyPr>
          <a:lstStyle/>
          <a:p>
            <a:pPr algn="ctr">
              <a:defRPr/>
            </a:pPr>
            <a:r>
              <a:rPr lang="fr-FR" sz="900">
                <a:solidFill>
                  <a:srgbClr val="303F48"/>
                </a:solidFill>
                <a:latin typeface="Open Sans Extrabold"/>
                <a:ea typeface="Open Sans Extrabold"/>
                <a:cs typeface="Open Sans Extrabold"/>
              </a:rPr>
              <a:t>Sécurité et prévention </a:t>
            </a:r>
            <a:br>
              <a:rPr lang="fr-FR" sz="900">
                <a:solidFill>
                  <a:srgbClr val="303F48"/>
                </a:solidFill>
                <a:latin typeface="Open Sans Extrabold"/>
                <a:ea typeface="Open Sans Extrabold"/>
                <a:cs typeface="Open Sans Extrabold"/>
              </a:rPr>
            </a:br>
            <a:r>
              <a:rPr lang="fr-FR" sz="900">
                <a:solidFill>
                  <a:srgbClr val="303F48"/>
                </a:solidFill>
                <a:latin typeface="Open Sans Extrabold"/>
                <a:ea typeface="Open Sans Extrabold"/>
                <a:cs typeface="Open Sans Extrabold"/>
              </a:rPr>
              <a:t>des risques</a:t>
            </a:r>
            <a:endParaRPr/>
          </a:p>
        </p:txBody>
      </p:sp>
      <p:sp>
        <p:nvSpPr>
          <p:cNvPr id="98" name="TextBox 97"/>
          <p:cNvSpPr txBox="1"/>
          <p:nvPr/>
        </p:nvSpPr>
        <p:spPr bwMode="auto">
          <a:xfrm>
            <a:off x="7478942" y="2330574"/>
            <a:ext cx="1422709" cy="230832"/>
          </a:xfrm>
          <a:prstGeom prst="rect">
            <a:avLst/>
          </a:prstGeom>
          <a:noFill/>
        </p:spPr>
        <p:txBody>
          <a:bodyPr wrap="square">
            <a:spAutoFit/>
          </a:bodyPr>
          <a:lstStyle/>
          <a:p>
            <a:pPr algn="ctr">
              <a:defRPr/>
            </a:pPr>
            <a:r>
              <a:rPr lang="fr-FR" sz="900">
                <a:solidFill>
                  <a:srgbClr val="303F48"/>
                </a:solidFill>
                <a:latin typeface="Open Sans Extrabold"/>
                <a:ea typeface="Open Sans Extrabold"/>
                <a:cs typeface="Open Sans Extrabold"/>
              </a:rPr>
              <a:t>Tutorat</a:t>
            </a:r>
            <a:endParaRPr/>
          </a:p>
        </p:txBody>
      </p:sp>
      <p:sp>
        <p:nvSpPr>
          <p:cNvPr id="99" name="TextBox 98"/>
          <p:cNvSpPr txBox="1"/>
          <p:nvPr/>
        </p:nvSpPr>
        <p:spPr bwMode="auto">
          <a:xfrm>
            <a:off x="6380685" y="2330574"/>
            <a:ext cx="1236416" cy="230832"/>
          </a:xfrm>
          <a:prstGeom prst="rect">
            <a:avLst/>
          </a:prstGeom>
          <a:noFill/>
        </p:spPr>
        <p:txBody>
          <a:bodyPr wrap="square">
            <a:spAutoFit/>
          </a:bodyPr>
          <a:lstStyle/>
          <a:p>
            <a:pPr algn="ctr">
              <a:defRPr/>
            </a:pPr>
            <a:r>
              <a:rPr lang="fr-FR" sz="900">
                <a:solidFill>
                  <a:srgbClr val="303F48"/>
                </a:solidFill>
                <a:latin typeface="Open Sans Extrabold"/>
                <a:ea typeface="Open Sans Extrabold"/>
                <a:cs typeface="Open Sans Extrabold"/>
              </a:rPr>
              <a:t>Job étudiant</a:t>
            </a:r>
            <a:endParaRPr/>
          </a:p>
        </p:txBody>
      </p:sp>
      <p:sp>
        <p:nvSpPr>
          <p:cNvPr id="100" name="TextBox 99"/>
          <p:cNvSpPr txBox="1"/>
          <p:nvPr/>
        </p:nvSpPr>
        <p:spPr bwMode="auto">
          <a:xfrm>
            <a:off x="3861998" y="3677510"/>
            <a:ext cx="1488682" cy="230832"/>
          </a:xfrm>
          <a:prstGeom prst="rect">
            <a:avLst/>
          </a:prstGeom>
          <a:noFill/>
        </p:spPr>
        <p:txBody>
          <a:bodyPr wrap="square">
            <a:spAutoFit/>
          </a:bodyPr>
          <a:lstStyle/>
          <a:p>
            <a:pPr algn="ctr">
              <a:defRPr/>
            </a:pPr>
            <a:r>
              <a:rPr lang="fr-FR" sz="900">
                <a:solidFill>
                  <a:srgbClr val="303F48"/>
                </a:solidFill>
                <a:latin typeface="Open Sans Extrabold"/>
                <a:ea typeface="Open Sans Extrabold"/>
                <a:cs typeface="Open Sans Extrabold"/>
              </a:rPr>
              <a:t>Langues étrangères</a:t>
            </a:r>
            <a:endParaRPr/>
          </a:p>
        </p:txBody>
      </p:sp>
      <p:sp>
        <p:nvSpPr>
          <p:cNvPr id="101" name="TextBox 100"/>
          <p:cNvSpPr txBox="1"/>
          <p:nvPr/>
        </p:nvSpPr>
        <p:spPr bwMode="auto">
          <a:xfrm>
            <a:off x="5256968" y="3677188"/>
            <a:ext cx="1055477" cy="230832"/>
          </a:xfrm>
          <a:prstGeom prst="rect">
            <a:avLst/>
          </a:prstGeom>
          <a:noFill/>
        </p:spPr>
        <p:txBody>
          <a:bodyPr wrap="square">
            <a:spAutoFit/>
          </a:bodyPr>
          <a:lstStyle/>
          <a:p>
            <a:pPr algn="ctr">
              <a:defRPr/>
            </a:pPr>
            <a:r>
              <a:rPr lang="fr-FR" sz="900">
                <a:solidFill>
                  <a:srgbClr val="303F48"/>
                </a:solidFill>
                <a:latin typeface="Open Sans Extrabold"/>
                <a:ea typeface="Open Sans Extrabold"/>
                <a:cs typeface="Open Sans Extrabold"/>
              </a:rPr>
              <a:t>Restauration</a:t>
            </a:r>
            <a:endParaRPr/>
          </a:p>
        </p:txBody>
      </p:sp>
      <p:sp>
        <p:nvSpPr>
          <p:cNvPr id="102" name="TextBox 101"/>
          <p:cNvSpPr txBox="1"/>
          <p:nvPr/>
        </p:nvSpPr>
        <p:spPr bwMode="auto">
          <a:xfrm>
            <a:off x="6476799" y="3676387"/>
            <a:ext cx="984933" cy="230832"/>
          </a:xfrm>
          <a:prstGeom prst="rect">
            <a:avLst/>
          </a:prstGeom>
          <a:noFill/>
        </p:spPr>
        <p:txBody>
          <a:bodyPr wrap="square">
            <a:spAutoFit/>
          </a:bodyPr>
          <a:lstStyle/>
          <a:p>
            <a:pPr algn="ctr">
              <a:defRPr/>
            </a:pPr>
            <a:r>
              <a:rPr lang="fr-FR" sz="900">
                <a:solidFill>
                  <a:srgbClr val="303F48"/>
                </a:solidFill>
                <a:latin typeface="Open Sans Extrabold"/>
                <a:ea typeface="Open Sans Extrabold"/>
                <a:cs typeface="Open Sans Extrabold"/>
              </a:rPr>
              <a:t>Logement</a:t>
            </a:r>
            <a:endParaRPr/>
          </a:p>
        </p:txBody>
      </p:sp>
      <p:sp>
        <p:nvSpPr>
          <p:cNvPr id="103" name="TextBox 102"/>
          <p:cNvSpPr txBox="1"/>
          <p:nvPr/>
        </p:nvSpPr>
        <p:spPr bwMode="auto">
          <a:xfrm>
            <a:off x="7613704" y="3676956"/>
            <a:ext cx="1173112" cy="230832"/>
          </a:xfrm>
          <a:prstGeom prst="rect">
            <a:avLst/>
          </a:prstGeom>
          <a:noFill/>
        </p:spPr>
        <p:txBody>
          <a:bodyPr wrap="square">
            <a:spAutoFit/>
          </a:bodyPr>
          <a:lstStyle/>
          <a:p>
            <a:pPr algn="ctr">
              <a:defRPr/>
            </a:pPr>
            <a:r>
              <a:rPr lang="fr-FR" sz="900">
                <a:solidFill>
                  <a:srgbClr val="303F48"/>
                </a:solidFill>
                <a:latin typeface="Open Sans Extrabold"/>
                <a:ea typeface="Open Sans Extrabold"/>
                <a:cs typeface="Open Sans Extrabold"/>
              </a:rPr>
              <a:t>Bourses et aides</a:t>
            </a:r>
            <a:endParaRPr/>
          </a:p>
        </p:txBody>
      </p:sp>
      <p:sp>
        <p:nvSpPr>
          <p:cNvPr id="104" name="TextBox 103"/>
          <p:cNvSpPr txBox="1"/>
          <p:nvPr/>
        </p:nvSpPr>
        <p:spPr bwMode="auto">
          <a:xfrm>
            <a:off x="233594" y="4910599"/>
            <a:ext cx="1663784" cy="230832"/>
          </a:xfrm>
          <a:prstGeom prst="rect">
            <a:avLst/>
          </a:prstGeom>
          <a:noFill/>
        </p:spPr>
        <p:txBody>
          <a:bodyPr wrap="square">
            <a:spAutoFit/>
          </a:bodyPr>
          <a:lstStyle/>
          <a:p>
            <a:pPr algn="ctr">
              <a:defRPr/>
            </a:pPr>
            <a:r>
              <a:rPr lang="fr-FR" sz="900">
                <a:solidFill>
                  <a:srgbClr val="303F48"/>
                </a:solidFill>
                <a:latin typeface="Open Sans Extrabold"/>
                <a:ea typeface="Open Sans Extrabold"/>
                <a:cs typeface="Open Sans Extrabold"/>
              </a:rPr>
              <a:t>Services numériques</a:t>
            </a:r>
            <a:endParaRPr/>
          </a:p>
        </p:txBody>
      </p:sp>
      <p:sp>
        <p:nvSpPr>
          <p:cNvPr id="105" name="TextBox 104"/>
          <p:cNvSpPr txBox="1"/>
          <p:nvPr/>
        </p:nvSpPr>
        <p:spPr bwMode="auto">
          <a:xfrm>
            <a:off x="2934035" y="4931570"/>
            <a:ext cx="984933" cy="230832"/>
          </a:xfrm>
          <a:prstGeom prst="rect">
            <a:avLst/>
          </a:prstGeom>
          <a:noFill/>
        </p:spPr>
        <p:txBody>
          <a:bodyPr wrap="square">
            <a:spAutoFit/>
          </a:bodyPr>
          <a:lstStyle/>
          <a:p>
            <a:pPr algn="ctr">
              <a:defRPr/>
            </a:pPr>
            <a:r>
              <a:rPr lang="fr-FR" sz="900">
                <a:solidFill>
                  <a:srgbClr val="303F48"/>
                </a:solidFill>
                <a:latin typeface="Open Sans Extrabold"/>
                <a:ea typeface="Open Sans Extrabold"/>
                <a:cs typeface="Open Sans Extrabold"/>
              </a:rPr>
              <a:t>Sport</a:t>
            </a:r>
            <a:endParaRPr/>
          </a:p>
        </p:txBody>
      </p:sp>
      <p:pic>
        <p:nvPicPr>
          <p:cNvPr id="106" name="Graphic 105">
            <a:hlinkClick r:id="rId8" action="ppaction://hlinksldjump"/>
          </p:cNvPr>
          <p:cNvPicPr>
            <a:picLocks noChangeAspect="1"/>
          </p:cNvPicPr>
          <p:nvPr/>
        </p:nvPicPr>
        <p:blipFill>
          <a:blip r:embed="rId59"/>
          <a:stretch/>
        </p:blipFill>
        <p:spPr bwMode="auto">
          <a:xfrm>
            <a:off x="2035507" y="1578514"/>
            <a:ext cx="458909" cy="453694"/>
          </a:xfrm>
          <a:prstGeom prst="rect">
            <a:avLst/>
          </a:prstGeom>
        </p:spPr>
      </p:pic>
      <p:pic>
        <p:nvPicPr>
          <p:cNvPr id="107" name="Graphic 106">
            <a:hlinkClick r:id="rId7" action="ppaction://hlinksldjump"/>
          </p:cNvPr>
          <p:cNvPicPr>
            <a:picLocks noChangeAspect="1"/>
          </p:cNvPicPr>
          <p:nvPr/>
        </p:nvPicPr>
        <p:blipFill>
          <a:blip r:embed="rId60"/>
          <a:stretch/>
        </p:blipFill>
        <p:spPr bwMode="auto">
          <a:xfrm>
            <a:off x="751409" y="1538794"/>
            <a:ext cx="621600" cy="535137"/>
          </a:xfrm>
          <a:prstGeom prst="rect">
            <a:avLst/>
          </a:prstGeom>
        </p:spPr>
      </p:pic>
      <p:pic>
        <p:nvPicPr>
          <p:cNvPr id="2" name="Image 1"/>
          <p:cNvPicPr>
            <a:picLocks noChangeAspect="1"/>
          </p:cNvPicPr>
          <p:nvPr/>
        </p:nvPicPr>
        <p:blipFill>
          <a:blip r:embed="rId61"/>
          <a:stretch/>
        </p:blipFill>
        <p:spPr bwMode="auto">
          <a:xfrm>
            <a:off x="576867" y="2711815"/>
            <a:ext cx="975445" cy="975445"/>
          </a:xfrm>
          <a:prstGeom prst="rect">
            <a:avLst/>
          </a:prstGeom>
        </p:spPr>
      </p:pic>
      <p:pic>
        <p:nvPicPr>
          <p:cNvPr id="32" name="Image 31">
            <a:hlinkClick r:id="rId62" action="ppaction://hlinksldjump"/>
          </p:cNvPr>
          <p:cNvPicPr>
            <a:picLocks noChangeAspect="1"/>
          </p:cNvPicPr>
          <p:nvPr/>
        </p:nvPicPr>
        <p:blipFill>
          <a:blip r:embed="rId63"/>
          <a:stretch/>
        </p:blipFill>
        <p:spPr bwMode="auto">
          <a:xfrm>
            <a:off x="718271" y="2972709"/>
            <a:ext cx="659593" cy="471138"/>
          </a:xfrm>
          <a:prstGeom prst="rect">
            <a:avLst/>
          </a:prstGeom>
        </p:spPr>
      </p:pic>
      <p:sp>
        <p:nvSpPr>
          <p:cNvPr id="110" name="TextBox 96"/>
          <p:cNvSpPr txBox="1"/>
          <p:nvPr/>
        </p:nvSpPr>
        <p:spPr bwMode="auto">
          <a:xfrm>
            <a:off x="334789" y="3669853"/>
            <a:ext cx="1412293" cy="230832"/>
          </a:xfrm>
          <a:prstGeom prst="rect">
            <a:avLst/>
          </a:prstGeom>
          <a:noFill/>
        </p:spPr>
        <p:txBody>
          <a:bodyPr wrap="square">
            <a:spAutoFit/>
          </a:bodyPr>
          <a:lstStyle/>
          <a:p>
            <a:pPr algn="ctr">
              <a:defRPr/>
            </a:pPr>
            <a:r>
              <a:rPr lang="fr-FR" sz="900">
                <a:solidFill>
                  <a:srgbClr val="303F48"/>
                </a:solidFill>
                <a:latin typeface="Open Sans Extrabold"/>
                <a:ea typeface="Open Sans Extrabold"/>
                <a:cs typeface="Open Sans Extrabold"/>
              </a:rPr>
              <a:t>Réseau </a:t>
            </a:r>
            <a:r>
              <a:rPr lang="fr-FR" sz="900">
                <a:solidFill>
                  <a:srgbClr val="303F48"/>
                </a:solidFill>
                <a:latin typeface="Open Sans Extrabold"/>
                <a:ea typeface="Open Sans Extrabold"/>
                <a:cs typeface="Open Sans Extrabold"/>
              </a:rPr>
              <a:t>Alumni</a:t>
            </a:r>
            <a:endParaRPr lang="fr-FR" sz="900">
              <a:solidFill>
                <a:srgbClr val="303F48"/>
              </a:solidFill>
              <a:latin typeface="Open Sans Extrabold"/>
              <a:ea typeface="Open Sans Extrabold"/>
              <a:cs typeface="Open Sans Extrabold"/>
            </a:endParaRPr>
          </a:p>
        </p:txBody>
      </p:sp>
      <p:pic>
        <p:nvPicPr>
          <p:cNvPr id="111" name="Image 110">
            <a:hlinkClick r:id="rId64" action="ppaction://hlinksldjump"/>
          </p:cNvPr>
          <p:cNvPicPr>
            <a:picLocks noChangeAspect="1"/>
          </p:cNvPicPr>
          <p:nvPr/>
        </p:nvPicPr>
        <p:blipFill>
          <a:blip r:embed="rId61"/>
          <a:stretch/>
        </p:blipFill>
        <p:spPr bwMode="auto">
          <a:xfrm>
            <a:off x="2943523" y="2716792"/>
            <a:ext cx="975445" cy="975445"/>
          </a:xfrm>
          <a:prstGeom prst="rect">
            <a:avLst/>
          </a:prstGeom>
        </p:spPr>
      </p:pic>
      <p:sp>
        <p:nvSpPr>
          <p:cNvPr id="112" name="TextBox 96"/>
          <p:cNvSpPr txBox="1"/>
          <p:nvPr/>
        </p:nvSpPr>
        <p:spPr bwMode="auto">
          <a:xfrm>
            <a:off x="3088459" y="3674899"/>
            <a:ext cx="697554" cy="230832"/>
          </a:xfrm>
          <a:prstGeom prst="rect">
            <a:avLst/>
          </a:prstGeom>
          <a:noFill/>
        </p:spPr>
        <p:txBody>
          <a:bodyPr wrap="square">
            <a:spAutoFit/>
          </a:bodyPr>
          <a:lstStyle/>
          <a:p>
            <a:pPr algn="ctr">
              <a:defRPr/>
            </a:pPr>
            <a:r>
              <a:rPr lang="fr-FR" sz="900">
                <a:solidFill>
                  <a:srgbClr val="303F48"/>
                </a:solidFill>
                <a:latin typeface="Open Sans Extrabold"/>
                <a:ea typeface="Open Sans Extrabold"/>
                <a:cs typeface="Open Sans Extrabold"/>
              </a:rPr>
              <a:t>EUGLOH</a:t>
            </a:r>
            <a:endParaRPr/>
          </a:p>
        </p:txBody>
      </p:sp>
      <p:sp>
        <p:nvSpPr>
          <p:cNvPr id="114" name="Oval 23">
            <a:hlinkClick r:id="rId21" action="ppaction://hlinksldjump"/>
          </p:cNvPr>
          <p:cNvSpPr/>
          <p:nvPr/>
        </p:nvSpPr>
        <p:spPr bwMode="auto">
          <a:xfrm>
            <a:off x="4143648" y="5199817"/>
            <a:ext cx="961292" cy="961292"/>
          </a:xfrm>
          <a:prstGeom prst="ellipse">
            <a:avLst/>
          </a:prstGeom>
          <a:solidFill>
            <a:srgbClr val="D6DCDF"/>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fr-FR"/>
          </a:p>
        </p:txBody>
      </p:sp>
      <p:sp>
        <p:nvSpPr>
          <p:cNvPr id="115" name="TextBox 96"/>
          <p:cNvSpPr txBox="1"/>
          <p:nvPr/>
        </p:nvSpPr>
        <p:spPr bwMode="auto">
          <a:xfrm>
            <a:off x="4062000" y="6207339"/>
            <a:ext cx="1172641" cy="369332"/>
          </a:xfrm>
          <a:prstGeom prst="rect">
            <a:avLst/>
          </a:prstGeom>
          <a:noFill/>
        </p:spPr>
        <p:txBody>
          <a:bodyPr wrap="square">
            <a:spAutoFit/>
          </a:bodyPr>
          <a:lstStyle/>
          <a:p>
            <a:pPr algn="ctr">
              <a:defRPr/>
            </a:pPr>
            <a:r>
              <a:rPr lang="fr-FR" sz="900">
                <a:solidFill>
                  <a:srgbClr val="303F48"/>
                </a:solidFill>
                <a:latin typeface="Open Sans Extrabold"/>
                <a:ea typeface="Open Sans Extrabold"/>
                <a:cs typeface="Open Sans Extrabold"/>
              </a:rPr>
              <a:t>Développement </a:t>
            </a:r>
            <a:endParaRPr/>
          </a:p>
          <a:p>
            <a:pPr algn="ctr">
              <a:defRPr/>
            </a:pPr>
            <a:r>
              <a:rPr lang="fr-FR" sz="900">
                <a:solidFill>
                  <a:srgbClr val="303F48"/>
                </a:solidFill>
                <a:latin typeface="Open Sans Extrabold"/>
                <a:ea typeface="Open Sans Extrabold"/>
                <a:cs typeface="Open Sans Extrabold"/>
              </a:rPr>
              <a:t>Soutenable</a:t>
            </a:r>
            <a:endParaRPr/>
          </a:p>
        </p:txBody>
      </p:sp>
      <p:pic>
        <p:nvPicPr>
          <p:cNvPr id="118" name="Graphic 117">
            <a:hlinkClick r:id="rId65" action="ppaction://hlinksldjump"/>
          </p:cNvPr>
          <p:cNvPicPr>
            <a:picLocks noChangeAspect="1"/>
          </p:cNvPicPr>
          <p:nvPr/>
        </p:nvPicPr>
        <p:blipFill>
          <a:blip r:embed="rId66"/>
          <a:stretch/>
        </p:blipFill>
        <p:spPr bwMode="auto">
          <a:xfrm rot="1469720">
            <a:off x="4508073" y="5600029"/>
            <a:ext cx="399533" cy="497880"/>
          </a:xfrm>
          <a:prstGeom prst="rect">
            <a:avLst/>
          </a:prstGeom>
        </p:spPr>
      </p:pic>
      <p:pic>
        <p:nvPicPr>
          <p:cNvPr id="119" name="Graphic 118">
            <a:hlinkClick r:id="rId65" action="ppaction://hlinksldjump"/>
          </p:cNvPr>
          <p:cNvPicPr>
            <a:picLocks noChangeAspect="1"/>
          </p:cNvPicPr>
          <p:nvPr/>
        </p:nvPicPr>
        <p:blipFill>
          <a:blip r:embed="rId67"/>
          <a:stretch/>
        </p:blipFill>
        <p:spPr bwMode="auto">
          <a:xfrm>
            <a:off x="4302459" y="5324818"/>
            <a:ext cx="405381" cy="324305"/>
          </a:xfrm>
          <a:prstGeom prst="rect">
            <a:avLst/>
          </a:prstGeom>
        </p:spPr>
      </p:pic>
      <p:pic>
        <p:nvPicPr>
          <p:cNvPr id="77" name="Graphic 76">
            <a:hlinkClick r:id="rId28" action="ppaction://hlinksldjump"/>
          </p:cNvPr>
          <p:cNvPicPr>
            <a:picLocks noChangeAspect="1"/>
          </p:cNvPicPr>
          <p:nvPr/>
        </p:nvPicPr>
        <p:blipFill>
          <a:blip r:embed="rId68"/>
          <a:stretch/>
        </p:blipFill>
        <p:spPr bwMode="auto">
          <a:xfrm>
            <a:off x="3194875" y="5420628"/>
            <a:ext cx="443582" cy="477060"/>
          </a:xfrm>
          <a:prstGeom prst="rect">
            <a:avLst/>
          </a:prstGeom>
        </p:spPr>
      </p:pic>
      <p:pic>
        <p:nvPicPr>
          <p:cNvPr id="120" name="Graphic 8">
            <a:hlinkClick r:id="rId13" action="ppaction://hlinksldjump"/>
          </p:cNvPr>
          <p:cNvPicPr>
            <a:picLocks noChangeAspect="1"/>
          </p:cNvPicPr>
          <p:nvPr/>
        </p:nvPicPr>
        <p:blipFill>
          <a:blip r:embed="rId69"/>
          <a:stretch/>
        </p:blipFill>
        <p:spPr bwMode="auto">
          <a:xfrm rot="2452348">
            <a:off x="1987091" y="2885349"/>
            <a:ext cx="584038" cy="549392"/>
          </a:xfrm>
          <a:prstGeom prst="rect">
            <a:avLst/>
          </a:prstGeom>
        </p:spPr>
      </p:pic>
      <p:pic>
        <p:nvPicPr>
          <p:cNvPr id="121" name="Graphic 31">
            <a:hlinkClick r:id="rId64" action="ppaction://hlinksldjump"/>
          </p:cNvPr>
          <p:cNvPicPr>
            <a:picLocks noChangeAspect="1"/>
          </p:cNvPicPr>
          <p:nvPr/>
        </p:nvPicPr>
        <p:blipFill>
          <a:blip r:embed="rId70"/>
          <a:stretch/>
        </p:blipFill>
        <p:spPr bwMode="auto">
          <a:xfrm rot="19340213">
            <a:off x="3208316" y="2976146"/>
            <a:ext cx="477164" cy="432628"/>
          </a:xfrm>
          <a:prstGeom prst="rect">
            <a:avLst/>
          </a:prstGeom>
        </p:spPr>
      </p:pic>
      <p:sp>
        <p:nvSpPr>
          <p:cNvPr id="108" name="Oval 5">
            <a:hlinkClick r:id="rId71" action="ppaction://hlinksldjump"/>
          </p:cNvPr>
          <p:cNvSpPr/>
          <p:nvPr/>
        </p:nvSpPr>
        <p:spPr bwMode="auto">
          <a:xfrm>
            <a:off x="2995440" y="92790"/>
            <a:ext cx="961292" cy="961292"/>
          </a:xfrm>
          <a:prstGeom prst="ellipse">
            <a:avLst/>
          </a:prstGeom>
          <a:solidFill>
            <a:srgbClr val="D6DCDF"/>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fr-FR">
              <a:solidFill>
                <a:srgbClr val="C6671E"/>
              </a:solidFill>
            </a:endParaRPr>
          </a:p>
        </p:txBody>
      </p:sp>
      <p:sp>
        <p:nvSpPr>
          <p:cNvPr id="113" name="TextBox 69"/>
          <p:cNvSpPr txBox="1"/>
          <p:nvPr/>
        </p:nvSpPr>
        <p:spPr bwMode="auto">
          <a:xfrm>
            <a:off x="4154073" y="1047630"/>
            <a:ext cx="889446" cy="230832"/>
          </a:xfrm>
          <a:prstGeom prst="rect">
            <a:avLst/>
          </a:prstGeom>
          <a:noFill/>
        </p:spPr>
        <p:txBody>
          <a:bodyPr wrap="square">
            <a:spAutoFit/>
          </a:bodyPr>
          <a:lstStyle/>
          <a:p>
            <a:pPr algn="ctr">
              <a:defRPr/>
            </a:pPr>
            <a:r>
              <a:rPr lang="fr-FR" sz="900">
                <a:solidFill>
                  <a:srgbClr val="303F48"/>
                </a:solidFill>
                <a:latin typeface="Open Sans Extrabold"/>
                <a:ea typeface="Open Sans Extrabold"/>
                <a:cs typeface="Open Sans Extrabold"/>
              </a:rPr>
              <a:t>Formations</a:t>
            </a:r>
            <a:endParaRPr/>
          </a:p>
        </p:txBody>
      </p:sp>
      <p:pic>
        <p:nvPicPr>
          <p:cNvPr id="122" name="Graphic 35">
            <a:hlinkClick r:id="rId71" action="ppaction://hlinksldjump"/>
          </p:cNvPr>
          <p:cNvPicPr>
            <a:picLocks noChangeAspect="1"/>
          </p:cNvPicPr>
          <p:nvPr/>
        </p:nvPicPr>
        <p:blipFill>
          <a:blip r:embed="rId72"/>
          <a:stretch/>
        </p:blipFill>
        <p:spPr bwMode="auto">
          <a:xfrm>
            <a:off x="3211097" y="285859"/>
            <a:ext cx="547793" cy="538958"/>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2000" advClick="1"/>
    </mc:Choice>
    <mc:Fallback>
      <p:transition advClick="1"/>
    </mc:Fallback>
  </mc:AlternateContent>
</p:sld>
</file>

<file path=ppt/slides/slide20.xml><?xml version="1.0" encoding="utf-8"?>
<p:sld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showMasterPhAnim="0" show="1">
  <p:cSld name="">
    <p:spTree>
      <p:nvGrpSpPr>
        <p:cNvPr id="1" name=""/>
        <p:cNvGrpSpPr/>
        <p:nvPr/>
      </p:nvGrpSpPr>
      <p:grpSpPr bwMode="auto">
        <a:xfrm>
          <a:off x="0" y="0"/>
          <a:ext cx="0" cy="0"/>
          <a:chOff x="0" y="0"/>
          <a:chExt cx="0" cy="0"/>
        </a:xfrm>
      </p:grpSpPr>
      <p:sp>
        <p:nvSpPr>
          <p:cNvPr id="2" name="Titre 1"/>
          <p:cNvSpPr>
            <a:spLocks noGrp="1"/>
          </p:cNvSpPr>
          <p:nvPr>
            <p:ph type="title"/>
          </p:nvPr>
        </p:nvSpPr>
        <p:spPr bwMode="auto">
          <a:xfrm>
            <a:off x="1793772" y="509100"/>
            <a:ext cx="5829300" cy="690562"/>
          </a:xfrm>
        </p:spPr>
        <p:txBody>
          <a:bodyPr>
            <a:normAutofit fontScale="90000"/>
          </a:bodyPr>
          <a:lstStyle/>
          <a:p>
            <a:pPr algn="ctr">
              <a:defRPr/>
            </a:pPr>
            <a:r>
              <a:rPr lang="fr-FR">
                <a:solidFill>
                  <a:srgbClr val="C90F55"/>
                </a:solidFill>
              </a:rPr>
              <a:t>Comment devenir </a:t>
            </a:r>
            <a:br>
              <a:rPr lang="fr-FR">
                <a:solidFill>
                  <a:srgbClr val="C90F55"/>
                </a:solidFill>
              </a:rPr>
            </a:br>
            <a:r>
              <a:rPr lang="fr-FR">
                <a:solidFill>
                  <a:srgbClr val="C90F55"/>
                </a:solidFill>
                <a:latin typeface="Open Sans Light"/>
                <a:ea typeface="Open Sans Light"/>
                <a:cs typeface="Open Sans Light"/>
              </a:rPr>
              <a:t>étudiante entrepreneuse ou étudiant entrepreneur ?</a:t>
            </a:r>
            <a:endParaRPr/>
          </a:p>
        </p:txBody>
      </p:sp>
      <p:sp>
        <p:nvSpPr>
          <p:cNvPr id="7" name="TextBox 6"/>
          <p:cNvSpPr txBox="1"/>
          <p:nvPr/>
        </p:nvSpPr>
        <p:spPr bwMode="auto">
          <a:xfrm>
            <a:off x="2280156" y="5985808"/>
            <a:ext cx="4572000" cy="430887"/>
          </a:xfrm>
          <a:prstGeom prst="rect">
            <a:avLst/>
          </a:prstGeom>
          <a:noFill/>
        </p:spPr>
        <p:txBody>
          <a:bodyPr wrap="square">
            <a:spAutoFit/>
          </a:bodyPr>
          <a:lstStyle/>
          <a:p>
            <a:pPr algn="ctr">
              <a:defRPr/>
            </a:pPr>
            <a:r>
              <a:rPr lang="fr-FR" sz="1100"/>
              <a:t>Contact : Direction de la Formation et de la Réussite,</a:t>
            </a:r>
            <a:endParaRPr/>
          </a:p>
          <a:p>
            <a:pPr algn="ctr">
              <a:defRPr/>
            </a:pPr>
            <a:r>
              <a:rPr lang="fr-FR" sz="1100" u="sng">
                <a:hlinkClick r:id="rId2" tooltip="mailto:entrepreneuriat@universite-paris-saclay.fr"/>
              </a:rPr>
              <a:t>entrepreneuriat@universite-paris-saclay.fr</a:t>
            </a:r>
            <a:r>
              <a:rPr lang="fr-FR" sz="1100"/>
              <a:t> </a:t>
            </a:r>
            <a:endParaRPr/>
          </a:p>
        </p:txBody>
      </p:sp>
      <p:pic>
        <p:nvPicPr>
          <p:cNvPr id="8" name="Graphic 7"/>
          <p:cNvPicPr>
            <a:picLocks noChangeAspect="1"/>
          </p:cNvPicPr>
          <p:nvPr/>
        </p:nvPicPr>
        <p:blipFill>
          <a:blip r:embed="rId3"/>
          <a:stretch/>
        </p:blipFill>
        <p:spPr bwMode="auto">
          <a:xfrm>
            <a:off x="4423890" y="5733664"/>
            <a:ext cx="284532" cy="180568"/>
          </a:xfrm>
          <a:prstGeom prst="rect">
            <a:avLst/>
          </a:prstGeom>
        </p:spPr>
      </p:pic>
      <p:pic>
        <p:nvPicPr>
          <p:cNvPr id="9" name="Graphic 8"/>
          <p:cNvPicPr>
            <a:picLocks noChangeAspect="1"/>
          </p:cNvPicPr>
          <p:nvPr/>
        </p:nvPicPr>
        <p:blipFill>
          <a:blip r:embed="rId4"/>
          <a:stretch/>
        </p:blipFill>
        <p:spPr bwMode="auto">
          <a:xfrm>
            <a:off x="3381375" y="1650088"/>
            <a:ext cx="2381250" cy="19050"/>
          </a:xfrm>
          <a:prstGeom prst="rect">
            <a:avLst/>
          </a:prstGeom>
        </p:spPr>
      </p:pic>
      <p:pic>
        <p:nvPicPr>
          <p:cNvPr id="12" name="Graphic 11"/>
          <p:cNvPicPr>
            <a:picLocks noChangeAspect="1"/>
          </p:cNvPicPr>
          <p:nvPr/>
        </p:nvPicPr>
        <p:blipFill>
          <a:blip r:embed="rId5"/>
          <a:stretch/>
        </p:blipFill>
        <p:spPr bwMode="auto">
          <a:xfrm>
            <a:off x="3363762" y="2100400"/>
            <a:ext cx="2398862" cy="646331"/>
          </a:xfrm>
          <a:prstGeom prst="rect">
            <a:avLst/>
          </a:prstGeom>
        </p:spPr>
      </p:pic>
      <p:sp>
        <p:nvSpPr>
          <p:cNvPr id="13" name="TextBox 12"/>
          <p:cNvSpPr txBox="1"/>
          <p:nvPr/>
        </p:nvSpPr>
        <p:spPr bwMode="auto">
          <a:xfrm>
            <a:off x="3613426" y="2192732"/>
            <a:ext cx="1899536" cy="461665"/>
          </a:xfrm>
          <a:prstGeom prst="rect">
            <a:avLst/>
          </a:prstGeom>
          <a:noFill/>
        </p:spPr>
        <p:txBody>
          <a:bodyPr wrap="square">
            <a:spAutoFit/>
          </a:bodyPr>
          <a:lstStyle/>
          <a:p>
            <a:pPr algn="ctr">
              <a:defRPr/>
            </a:pPr>
            <a:r>
              <a:rPr lang="fr-FR" sz="1200">
                <a:solidFill>
                  <a:srgbClr val="FFFFFF"/>
                </a:solidFill>
              </a:rPr>
              <a:t>Des </a:t>
            </a:r>
            <a:r>
              <a:rPr lang="fr-FR" sz="1200" b="1">
                <a:solidFill>
                  <a:srgbClr val="FFFFFF"/>
                </a:solidFill>
              </a:rPr>
              <a:t>dispositifs </a:t>
            </a:r>
            <a:r>
              <a:rPr lang="fr-FR" sz="1200">
                <a:solidFill>
                  <a:srgbClr val="FFFFFF"/>
                </a:solidFill>
              </a:rPr>
              <a:t>à votre disposition pour :</a:t>
            </a:r>
            <a:endParaRPr/>
          </a:p>
        </p:txBody>
      </p:sp>
      <p:cxnSp>
        <p:nvCxnSpPr>
          <p:cNvPr id="25" name="Straight Connector 24"/>
          <p:cNvCxnSpPr>
            <a:cxnSpLocks/>
          </p:cNvCxnSpPr>
          <p:nvPr/>
        </p:nvCxnSpPr>
        <p:spPr bwMode="auto">
          <a:xfrm flipH="1">
            <a:off x="1229972" y="4292912"/>
            <a:ext cx="6771993" cy="0"/>
          </a:xfrm>
          <a:prstGeom prst="line">
            <a:avLst/>
          </a:prstGeom>
          <a:ln>
            <a:solidFill>
              <a:srgbClr val="7B878F"/>
            </a:solidFill>
          </a:ln>
        </p:spPr>
        <p:style>
          <a:lnRef idx="1">
            <a:schemeClr val="accent1"/>
          </a:lnRef>
          <a:fillRef idx="0">
            <a:schemeClr val="accent1"/>
          </a:fillRef>
          <a:effectRef idx="0">
            <a:schemeClr val="accent1"/>
          </a:effectRef>
          <a:fontRef idx="minor">
            <a:schemeClr val="tx1"/>
          </a:fontRef>
        </p:style>
      </p:cxnSp>
      <p:grpSp>
        <p:nvGrpSpPr>
          <p:cNvPr id="6" name="Groupe 5"/>
          <p:cNvGrpSpPr/>
          <p:nvPr/>
        </p:nvGrpSpPr>
        <p:grpSpPr bwMode="auto">
          <a:xfrm>
            <a:off x="2225821" y="4432863"/>
            <a:ext cx="4692359" cy="760761"/>
            <a:chOff x="3854875" y="4768423"/>
            <a:chExt cx="4692359" cy="760761"/>
          </a:xfrm>
        </p:grpSpPr>
        <p:sp>
          <p:nvSpPr>
            <p:cNvPr id="5" name="ZoneTexte 4"/>
            <p:cNvSpPr txBox="1"/>
            <p:nvPr/>
          </p:nvSpPr>
          <p:spPr bwMode="auto">
            <a:xfrm>
              <a:off x="4375885" y="4790520"/>
              <a:ext cx="4171348" cy="738664"/>
            </a:xfrm>
            <a:prstGeom prst="rect">
              <a:avLst/>
            </a:prstGeom>
            <a:noFill/>
          </p:spPr>
          <p:txBody>
            <a:bodyPr wrap="square" rtlCol="0">
              <a:spAutoFit/>
            </a:bodyPr>
            <a:lstStyle/>
            <a:p>
              <a:pPr>
                <a:defRPr/>
              </a:pPr>
              <a:r>
                <a:rPr lang="fr-FR" sz="1400"/>
                <a:t>Pensez au </a:t>
              </a:r>
              <a:r>
                <a:rPr lang="fr-FR" sz="1400" b="1"/>
                <a:t>Pépite PEIPS </a:t>
              </a:r>
              <a:r>
                <a:rPr lang="fr-FR" sz="1400"/>
                <a:t>pour conjuguer études et création d’entreprise : un diplôme et un statut étudiant spécialement dédié (D2E, SNEE).</a:t>
              </a:r>
              <a:endParaRPr lang="fr-FR" sz="1400" b="1"/>
            </a:p>
          </p:txBody>
        </p:sp>
        <p:pic>
          <p:nvPicPr>
            <p:cNvPr id="28" name="Graphic 27"/>
            <p:cNvPicPr>
              <a:picLocks noChangeAspect="1"/>
            </p:cNvPicPr>
            <p:nvPr/>
          </p:nvPicPr>
          <p:blipFill>
            <a:blip r:embed="rId6"/>
            <a:stretch/>
          </p:blipFill>
          <p:spPr bwMode="auto">
            <a:xfrm>
              <a:off x="3854875" y="4768423"/>
              <a:ext cx="414942" cy="740512"/>
            </a:xfrm>
            <a:prstGeom prst="rect">
              <a:avLst/>
            </a:prstGeom>
          </p:spPr>
        </p:pic>
      </p:grpSp>
      <p:grpSp>
        <p:nvGrpSpPr>
          <p:cNvPr id="4" name="Groupe 3"/>
          <p:cNvGrpSpPr/>
          <p:nvPr/>
        </p:nvGrpSpPr>
        <p:grpSpPr bwMode="auto">
          <a:xfrm>
            <a:off x="345805" y="3038522"/>
            <a:ext cx="8452390" cy="788719"/>
            <a:chOff x="1211374" y="3182901"/>
            <a:chExt cx="8452390" cy="788719"/>
          </a:xfrm>
        </p:grpSpPr>
        <p:sp>
          <p:nvSpPr>
            <p:cNvPr id="14" name="TextBox 13"/>
            <p:cNvSpPr txBox="1"/>
            <p:nvPr/>
          </p:nvSpPr>
          <p:spPr bwMode="auto">
            <a:xfrm>
              <a:off x="1211374" y="3464088"/>
              <a:ext cx="1575812" cy="430887"/>
            </a:xfrm>
            <a:prstGeom prst="rect">
              <a:avLst/>
            </a:prstGeom>
            <a:noFill/>
          </p:spPr>
          <p:txBody>
            <a:bodyPr wrap="square">
              <a:spAutoFit/>
            </a:bodyPr>
            <a:lstStyle/>
            <a:p>
              <a:pPr>
                <a:defRPr/>
              </a:pPr>
              <a:r>
                <a:rPr lang="fr-FR" sz="1100">
                  <a:solidFill>
                    <a:srgbClr val="7B878F"/>
                  </a:solidFill>
                  <a:latin typeface="Open Sans Extrabold"/>
                  <a:ea typeface="Open Sans Extrabold"/>
                  <a:cs typeface="Open Sans Extrabold"/>
                </a:rPr>
                <a:t>Découvrir l’entrepreneuriat</a:t>
              </a:r>
              <a:endParaRPr/>
            </a:p>
          </p:txBody>
        </p:sp>
        <p:sp>
          <p:nvSpPr>
            <p:cNvPr id="15" name="TextBox 14"/>
            <p:cNvSpPr txBox="1"/>
            <p:nvPr/>
          </p:nvSpPr>
          <p:spPr bwMode="auto">
            <a:xfrm>
              <a:off x="6436269" y="3317283"/>
              <a:ext cx="3227494" cy="600164"/>
            </a:xfrm>
            <a:prstGeom prst="rect">
              <a:avLst/>
            </a:prstGeom>
            <a:noFill/>
          </p:spPr>
          <p:txBody>
            <a:bodyPr wrap="square">
              <a:spAutoFit/>
            </a:bodyPr>
            <a:lstStyle/>
            <a:p>
              <a:pPr>
                <a:defRPr/>
              </a:pPr>
              <a:r>
                <a:rPr lang="fr-FR" sz="1100">
                  <a:solidFill>
                    <a:srgbClr val="303F48"/>
                  </a:solidFill>
                </a:rPr>
                <a:t>Vous former à la </a:t>
              </a:r>
              <a:endParaRPr/>
            </a:p>
            <a:p>
              <a:pPr>
                <a:defRPr/>
              </a:pPr>
              <a:r>
                <a:rPr lang="fr-FR" sz="1100">
                  <a:solidFill>
                    <a:srgbClr val="303F48"/>
                  </a:solidFill>
                  <a:latin typeface="Open Sans Extrabold"/>
                  <a:ea typeface="Open Sans Extrabold"/>
                  <a:cs typeface="Open Sans Extrabold"/>
                </a:rPr>
                <a:t>création d’entreprise</a:t>
              </a:r>
              <a:r>
                <a:rPr lang="fr-FR" sz="1100">
                  <a:solidFill>
                    <a:srgbClr val="303F48"/>
                  </a:solidFill>
                </a:rPr>
                <a:t> </a:t>
              </a:r>
              <a:endParaRPr/>
            </a:p>
            <a:p>
              <a:pPr>
                <a:defRPr/>
              </a:pPr>
              <a:r>
                <a:rPr lang="fr-FR" sz="1100">
                  <a:solidFill>
                    <a:srgbClr val="303F48"/>
                  </a:solidFill>
                </a:rPr>
                <a:t>(4 diplômes autour de l’esprit d’entreprendre)</a:t>
              </a:r>
              <a:endParaRPr/>
            </a:p>
          </p:txBody>
        </p:sp>
        <p:sp>
          <p:nvSpPr>
            <p:cNvPr id="16" name="TextBox 15"/>
            <p:cNvSpPr txBox="1"/>
            <p:nvPr/>
          </p:nvSpPr>
          <p:spPr bwMode="auto">
            <a:xfrm>
              <a:off x="4238035" y="3303399"/>
              <a:ext cx="1569853" cy="600164"/>
            </a:xfrm>
            <a:prstGeom prst="rect">
              <a:avLst/>
            </a:prstGeom>
            <a:noFill/>
          </p:spPr>
          <p:txBody>
            <a:bodyPr wrap="square">
              <a:spAutoFit/>
            </a:bodyPr>
            <a:lstStyle/>
            <a:p>
              <a:pPr>
                <a:defRPr/>
              </a:pPr>
              <a:r>
                <a:rPr lang="fr-FR" sz="1100">
                  <a:solidFill>
                    <a:srgbClr val="C71247"/>
                  </a:solidFill>
                  <a:latin typeface="Open Sans Extrabold"/>
                  <a:ea typeface="Open Sans Extrabold"/>
                  <a:cs typeface="Open Sans Extrabold"/>
                </a:rPr>
                <a:t>Être accompagné dans la réalisation de votre projet</a:t>
              </a:r>
              <a:endParaRPr/>
            </a:p>
          </p:txBody>
        </p:sp>
        <p:sp>
          <p:nvSpPr>
            <p:cNvPr id="17" name="TextBox 16"/>
            <p:cNvSpPr txBox="1"/>
            <p:nvPr/>
          </p:nvSpPr>
          <p:spPr bwMode="auto">
            <a:xfrm>
              <a:off x="2843508" y="3332598"/>
              <a:ext cx="870904" cy="600164"/>
            </a:xfrm>
            <a:prstGeom prst="rect">
              <a:avLst/>
            </a:prstGeom>
            <a:noFill/>
          </p:spPr>
          <p:txBody>
            <a:bodyPr wrap="square">
              <a:spAutoFit/>
            </a:bodyPr>
            <a:lstStyle/>
            <a:p>
              <a:pPr>
                <a:defRPr/>
              </a:pPr>
              <a:r>
                <a:rPr lang="fr-FR" sz="1100">
                  <a:solidFill>
                    <a:srgbClr val="EE7322"/>
                  </a:solidFill>
                  <a:latin typeface="Open Sans Extrabold"/>
                  <a:ea typeface="Open Sans Extrabold"/>
                  <a:cs typeface="Open Sans Extrabold"/>
                </a:rPr>
                <a:t>Faire mûrir </a:t>
              </a:r>
              <a:endParaRPr/>
            </a:p>
            <a:p>
              <a:pPr>
                <a:defRPr/>
              </a:pPr>
              <a:r>
                <a:rPr lang="fr-FR" sz="1100">
                  <a:solidFill>
                    <a:srgbClr val="EE7322"/>
                  </a:solidFill>
                  <a:latin typeface="Open Sans Extrabold"/>
                  <a:ea typeface="Open Sans Extrabold"/>
                  <a:cs typeface="Open Sans Extrabold"/>
                </a:rPr>
                <a:t>une idée</a:t>
              </a:r>
              <a:endParaRPr/>
            </a:p>
          </p:txBody>
        </p:sp>
        <p:cxnSp>
          <p:nvCxnSpPr>
            <p:cNvPr id="18" name="Straight Connector 17"/>
            <p:cNvCxnSpPr>
              <a:cxnSpLocks/>
            </p:cNvCxnSpPr>
            <p:nvPr/>
          </p:nvCxnSpPr>
          <p:spPr bwMode="auto">
            <a:xfrm>
              <a:off x="2736827" y="3231100"/>
              <a:ext cx="0" cy="740520"/>
            </a:xfrm>
            <a:prstGeom prst="line">
              <a:avLst/>
            </a:prstGeom>
            <a:ln>
              <a:solidFill>
                <a:srgbClr val="7B878F"/>
              </a:solidFill>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a:cxnSpLocks/>
            </p:cNvCxnSpPr>
            <p:nvPr/>
          </p:nvCxnSpPr>
          <p:spPr bwMode="auto">
            <a:xfrm>
              <a:off x="4149053" y="3231100"/>
              <a:ext cx="0" cy="740520"/>
            </a:xfrm>
            <a:prstGeom prst="line">
              <a:avLst/>
            </a:prstGeom>
            <a:ln>
              <a:solidFill>
                <a:srgbClr val="7B878F"/>
              </a:solidFill>
            </a:ln>
          </p:spPr>
          <p:style>
            <a:lnRef idx="1">
              <a:schemeClr val="accent1"/>
            </a:lnRef>
            <a:fillRef idx="0">
              <a:schemeClr val="accent1"/>
            </a:fillRef>
            <a:effectRef idx="0">
              <a:schemeClr val="accent1"/>
            </a:effectRef>
            <a:fontRef idx="minor">
              <a:schemeClr val="tx1"/>
            </a:fontRef>
          </p:style>
        </p:cxnSp>
        <p:cxnSp>
          <p:nvCxnSpPr>
            <p:cNvPr id="20" name="Straight Connector 19"/>
            <p:cNvCxnSpPr>
              <a:cxnSpLocks/>
            </p:cNvCxnSpPr>
            <p:nvPr/>
          </p:nvCxnSpPr>
          <p:spPr bwMode="auto">
            <a:xfrm>
              <a:off x="6346798" y="3182901"/>
              <a:ext cx="0" cy="740520"/>
            </a:xfrm>
            <a:prstGeom prst="line">
              <a:avLst/>
            </a:prstGeom>
            <a:ln>
              <a:solidFill>
                <a:srgbClr val="7B878F"/>
              </a:solidFill>
            </a:ln>
          </p:spPr>
          <p:style>
            <a:lnRef idx="1">
              <a:schemeClr val="accent1"/>
            </a:lnRef>
            <a:fillRef idx="0">
              <a:schemeClr val="accent1"/>
            </a:fillRef>
            <a:effectRef idx="0">
              <a:schemeClr val="accent1"/>
            </a:effectRef>
            <a:fontRef idx="minor">
              <a:schemeClr val="tx1"/>
            </a:fontRef>
          </p:style>
        </p:cxnSp>
        <p:pic>
          <p:nvPicPr>
            <p:cNvPr id="29" name="Graphic 28"/>
            <p:cNvPicPr>
              <a:picLocks noChangeAspect="1"/>
            </p:cNvPicPr>
            <p:nvPr/>
          </p:nvPicPr>
          <p:blipFill>
            <a:blip r:embed="rId7"/>
            <a:stretch/>
          </p:blipFill>
          <p:spPr bwMode="auto">
            <a:xfrm>
              <a:off x="2130280" y="3381570"/>
              <a:ext cx="292118" cy="261548"/>
            </a:xfrm>
            <a:prstGeom prst="rect">
              <a:avLst/>
            </a:prstGeom>
          </p:spPr>
        </p:pic>
        <p:pic>
          <p:nvPicPr>
            <p:cNvPr id="30" name="Graphic 29"/>
            <p:cNvPicPr>
              <a:picLocks noChangeAspect="1"/>
            </p:cNvPicPr>
            <p:nvPr/>
          </p:nvPicPr>
          <p:blipFill>
            <a:blip r:embed="rId8"/>
            <a:stretch/>
          </p:blipFill>
          <p:spPr bwMode="auto">
            <a:xfrm>
              <a:off x="5804638" y="3384928"/>
              <a:ext cx="435410" cy="258148"/>
            </a:xfrm>
            <a:prstGeom prst="rect">
              <a:avLst/>
            </a:prstGeom>
          </p:spPr>
        </p:pic>
        <p:pic>
          <p:nvPicPr>
            <p:cNvPr id="31" name="Graphic 30"/>
            <p:cNvPicPr>
              <a:picLocks noChangeAspect="1"/>
            </p:cNvPicPr>
            <p:nvPr/>
          </p:nvPicPr>
          <p:blipFill>
            <a:blip r:embed="rId9"/>
            <a:stretch/>
          </p:blipFill>
          <p:spPr bwMode="auto">
            <a:xfrm>
              <a:off x="3571554" y="3253732"/>
              <a:ext cx="387718" cy="410087"/>
            </a:xfrm>
            <a:prstGeom prst="rect">
              <a:avLst/>
            </a:prstGeom>
          </p:spPr>
        </p:pic>
        <p:pic>
          <p:nvPicPr>
            <p:cNvPr id="32" name="Graphic 31"/>
            <p:cNvPicPr>
              <a:picLocks noChangeAspect="1"/>
            </p:cNvPicPr>
            <p:nvPr/>
          </p:nvPicPr>
          <p:blipFill>
            <a:blip r:embed="rId10"/>
            <a:stretch/>
          </p:blipFill>
          <p:spPr bwMode="auto">
            <a:xfrm rot="20389908">
              <a:off x="8182180" y="3366457"/>
              <a:ext cx="340080" cy="308339"/>
            </a:xfrm>
            <a:prstGeom prst="rect">
              <a:avLst/>
            </a:prstGeom>
          </p:spPr>
        </p:pic>
      </p:grpSp>
      <p:sp>
        <p:nvSpPr>
          <p:cNvPr id="24" name="Oval 23">
            <a:hlinkClick r:id="rId11" action="ppaction://hlinksldjump"/>
          </p:cNvPr>
          <p:cNvSpPr/>
          <p:nvPr/>
        </p:nvSpPr>
        <p:spPr bwMode="auto">
          <a:xfrm>
            <a:off x="132984" y="6294300"/>
            <a:ext cx="222737" cy="222737"/>
          </a:xfrm>
          <a:prstGeom prst="ellipse">
            <a:avLst/>
          </a:prstGeom>
          <a:solidFill>
            <a:srgbClr val="D6DCDF"/>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fr-FR">
              <a:solidFill>
                <a:srgbClr val="FFFFFF"/>
              </a:solidFill>
            </a:endParaRPr>
          </a:p>
        </p:txBody>
      </p:sp>
      <p:pic>
        <p:nvPicPr>
          <p:cNvPr id="26" name="Graphic 25">
            <a:hlinkClick r:id="rId12" action="ppaction://hlinksldjump"/>
          </p:cNvPr>
          <p:cNvPicPr>
            <a:picLocks noChangeAspect="1"/>
          </p:cNvPicPr>
          <p:nvPr/>
        </p:nvPicPr>
        <p:blipFill>
          <a:blip r:embed="rId13"/>
          <a:stretch/>
        </p:blipFill>
        <p:spPr bwMode="auto">
          <a:xfrm>
            <a:off x="212638" y="6353433"/>
            <a:ext cx="63021" cy="110287"/>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2000" advClick="1"/>
    </mc:Choice>
    <mc:Fallback>
      <p:transition advClick="1"/>
    </mc:Fallback>
  </mc:AlternateContent>
</p:sld>
</file>

<file path=ppt/slides/slide21.xml><?xml version="1.0" encoding="utf-8"?>
<p:sld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showMasterPhAnim="0" show="1">
  <p:cSld name="">
    <p:spTree>
      <p:nvGrpSpPr>
        <p:cNvPr id="1" name=""/>
        <p:cNvGrpSpPr/>
        <p:nvPr/>
      </p:nvGrpSpPr>
      <p:grpSpPr bwMode="auto">
        <a:xfrm>
          <a:off x="0" y="0"/>
          <a:ext cx="0" cy="0"/>
          <a:chOff x="0" y="0"/>
          <a:chExt cx="0" cy="0"/>
        </a:xfrm>
      </p:grpSpPr>
      <p:sp>
        <p:nvSpPr>
          <p:cNvPr id="2" name="Titre 1"/>
          <p:cNvSpPr>
            <a:spLocks noGrp="1"/>
          </p:cNvSpPr>
          <p:nvPr>
            <p:ph type="title"/>
          </p:nvPr>
        </p:nvSpPr>
        <p:spPr bwMode="auto">
          <a:xfrm>
            <a:off x="0" y="598487"/>
            <a:ext cx="8682441" cy="690562"/>
          </a:xfrm>
        </p:spPr>
        <p:txBody>
          <a:bodyPr>
            <a:normAutofit fontScale="90000"/>
          </a:bodyPr>
          <a:lstStyle/>
          <a:p>
            <a:pPr algn="ctr">
              <a:defRPr/>
            </a:pPr>
            <a:r>
              <a:rPr lang="fr-FR">
                <a:solidFill>
                  <a:srgbClr val="ED6C08"/>
                </a:solidFill>
              </a:rPr>
              <a:t>Comment trouver </a:t>
            </a:r>
            <a:r>
              <a:rPr lang="fr-FR">
                <a:solidFill>
                  <a:srgbClr val="ED6C08"/>
                </a:solidFill>
                <a:latin typeface="Open Sans Light"/>
                <a:ea typeface="Open Sans Light"/>
                <a:cs typeface="Open Sans Light"/>
              </a:rPr>
              <a:t>un job étudiant ? </a:t>
            </a:r>
            <a:br>
              <a:rPr lang="fr-FR">
                <a:solidFill>
                  <a:srgbClr val="ED6C08"/>
                </a:solidFill>
                <a:latin typeface="Open Sans Light"/>
                <a:ea typeface="Open Sans Light"/>
                <a:cs typeface="Open Sans Light"/>
              </a:rPr>
            </a:br>
            <a:r>
              <a:rPr lang="fr-FR" b="0">
                <a:solidFill>
                  <a:srgbClr val="ED6C08"/>
                </a:solidFill>
                <a:latin typeface="Open Sans Light"/>
                <a:ea typeface="Open Sans Light"/>
                <a:cs typeface="Open Sans Light"/>
              </a:rPr>
              <a:t>Comment devenir </a:t>
            </a:r>
            <a:r>
              <a:rPr lang="fr-FR">
                <a:solidFill>
                  <a:srgbClr val="ED6C08"/>
                </a:solidFill>
                <a:latin typeface="Open Sans Light"/>
                <a:ea typeface="Open Sans Light"/>
                <a:cs typeface="Open Sans Light"/>
              </a:rPr>
              <a:t>tuteur ou tutrice</a:t>
            </a:r>
            <a:r>
              <a:rPr lang="fr-FR" b="0">
                <a:solidFill>
                  <a:srgbClr val="ED6C08"/>
                </a:solidFill>
                <a:latin typeface="Open Sans Light"/>
                <a:ea typeface="Open Sans Light"/>
                <a:cs typeface="Open Sans Light"/>
              </a:rPr>
              <a:t>, </a:t>
            </a:r>
            <a:br>
              <a:rPr lang="fr-FR" b="0">
                <a:solidFill>
                  <a:srgbClr val="ED6C08"/>
                </a:solidFill>
                <a:latin typeface="Open Sans Light"/>
                <a:ea typeface="Open Sans Light"/>
                <a:cs typeface="Open Sans Light"/>
              </a:rPr>
            </a:br>
            <a:r>
              <a:rPr lang="fr-FR" b="0">
                <a:solidFill>
                  <a:srgbClr val="ED6C08"/>
                </a:solidFill>
                <a:latin typeface="Open Sans Light"/>
                <a:ea typeface="Open Sans Light"/>
                <a:cs typeface="Open Sans Light"/>
              </a:rPr>
              <a:t>ou faire </a:t>
            </a:r>
            <a:r>
              <a:rPr lang="fr-FR">
                <a:solidFill>
                  <a:srgbClr val="ED6C08"/>
                </a:solidFill>
                <a:latin typeface="Open Sans Light"/>
                <a:ea typeface="Open Sans Light"/>
                <a:cs typeface="Open Sans Light"/>
              </a:rPr>
              <a:t>un service civique ?</a:t>
            </a:r>
            <a:endParaRPr/>
          </a:p>
        </p:txBody>
      </p:sp>
      <p:sp>
        <p:nvSpPr>
          <p:cNvPr id="5" name="ZoneTexte 4"/>
          <p:cNvSpPr txBox="1"/>
          <p:nvPr/>
        </p:nvSpPr>
        <p:spPr bwMode="auto">
          <a:xfrm>
            <a:off x="1628450" y="1880761"/>
            <a:ext cx="6392144" cy="738664"/>
          </a:xfrm>
          <a:prstGeom prst="rect">
            <a:avLst/>
          </a:prstGeom>
          <a:noFill/>
        </p:spPr>
        <p:txBody>
          <a:bodyPr wrap="square" rtlCol="0">
            <a:spAutoFit/>
          </a:bodyPr>
          <a:lstStyle/>
          <a:p>
            <a:pPr>
              <a:defRPr/>
            </a:pPr>
            <a:r>
              <a:rPr lang="fr-FR" sz="1400">
                <a:latin typeface="Open Sans Extrabold"/>
                <a:ea typeface="Open Sans Extrabold"/>
                <a:cs typeface="Open Sans Extrabold"/>
              </a:rPr>
              <a:t>Trouver </a:t>
            </a:r>
            <a:r>
              <a:rPr lang="fr-FR" sz="1400" b="1">
                <a:latin typeface="Open Sans Extrabold"/>
                <a:ea typeface="Open Sans Extrabold"/>
                <a:cs typeface="Open Sans Extrabold"/>
              </a:rPr>
              <a:t>un job étudiant </a:t>
            </a:r>
            <a:r>
              <a:rPr lang="fr-FR" sz="1400">
                <a:latin typeface="Open Sans Extrabold"/>
                <a:ea typeface="Open Sans Extrabold"/>
                <a:cs typeface="Open Sans Extrabold"/>
              </a:rPr>
              <a:t>à l’Université, </a:t>
            </a:r>
            <a:endParaRPr/>
          </a:p>
          <a:p>
            <a:pPr>
              <a:defRPr/>
            </a:pPr>
            <a:r>
              <a:rPr lang="fr-FR" sz="1400">
                <a:latin typeface="Open Sans Extrabold"/>
                <a:ea typeface="Open Sans Extrabold"/>
                <a:cs typeface="Open Sans Extrabold"/>
              </a:rPr>
              <a:t>une occasion d’acquérir une première expérience professionnelle et de financer vos études.</a:t>
            </a:r>
            <a:endParaRPr/>
          </a:p>
        </p:txBody>
      </p:sp>
      <p:sp>
        <p:nvSpPr>
          <p:cNvPr id="4" name="TextBox 3"/>
          <p:cNvSpPr txBox="1"/>
          <p:nvPr/>
        </p:nvSpPr>
        <p:spPr bwMode="auto">
          <a:xfrm>
            <a:off x="5605480" y="2678297"/>
            <a:ext cx="3451555" cy="261610"/>
          </a:xfrm>
          <a:prstGeom prst="rect">
            <a:avLst/>
          </a:prstGeom>
          <a:noFill/>
        </p:spPr>
        <p:txBody>
          <a:bodyPr wrap="square">
            <a:spAutoFit/>
          </a:bodyPr>
          <a:lstStyle/>
          <a:p>
            <a:pPr algn="ctr">
              <a:defRPr/>
            </a:pPr>
            <a:r>
              <a:rPr lang="fr-FR" sz="1100"/>
              <a:t>Contact : </a:t>
            </a:r>
            <a:r>
              <a:rPr lang="fr-FR" sz="1100" u="sng">
                <a:hlinkClick r:id="rId2" tooltip="mailto:vie.etudiante@universite-paris-saclay.fr"/>
              </a:rPr>
              <a:t>Job.etudiant@universite-paris-saclay.fr</a:t>
            </a:r>
            <a:r>
              <a:rPr lang="fr-FR" sz="1100"/>
              <a:t> </a:t>
            </a:r>
            <a:endParaRPr/>
          </a:p>
        </p:txBody>
      </p:sp>
      <p:pic>
        <p:nvPicPr>
          <p:cNvPr id="6" name="Graphic 5"/>
          <p:cNvPicPr>
            <a:picLocks noChangeAspect="1"/>
          </p:cNvPicPr>
          <p:nvPr/>
        </p:nvPicPr>
        <p:blipFill>
          <a:blip r:embed="rId3"/>
          <a:stretch/>
        </p:blipFill>
        <p:spPr bwMode="auto">
          <a:xfrm>
            <a:off x="5430005" y="2718818"/>
            <a:ext cx="284532" cy="180568"/>
          </a:xfrm>
          <a:prstGeom prst="rect">
            <a:avLst/>
          </a:prstGeom>
        </p:spPr>
      </p:pic>
      <p:cxnSp>
        <p:nvCxnSpPr>
          <p:cNvPr id="8" name="Straight Connector 7"/>
          <p:cNvCxnSpPr>
            <a:cxnSpLocks/>
          </p:cNvCxnSpPr>
          <p:nvPr/>
        </p:nvCxnSpPr>
        <p:spPr bwMode="auto">
          <a:xfrm>
            <a:off x="1451796" y="1880761"/>
            <a:ext cx="0" cy="1309305"/>
          </a:xfrm>
          <a:prstGeom prst="line">
            <a:avLst/>
          </a:prstGeom>
          <a:ln>
            <a:solidFill>
              <a:srgbClr val="7B878F"/>
            </a:solidFill>
          </a:ln>
        </p:spPr>
        <p:style>
          <a:lnRef idx="1">
            <a:schemeClr val="accent1"/>
          </a:lnRef>
          <a:fillRef idx="0">
            <a:schemeClr val="accent1"/>
          </a:fillRef>
          <a:effectRef idx="0">
            <a:schemeClr val="accent1"/>
          </a:effectRef>
          <a:fontRef idx="minor">
            <a:schemeClr val="tx1"/>
          </a:fontRef>
        </p:style>
      </p:cxnSp>
      <p:pic>
        <p:nvPicPr>
          <p:cNvPr id="10" name="Graphic 9"/>
          <p:cNvPicPr>
            <a:picLocks noChangeAspect="1"/>
          </p:cNvPicPr>
          <p:nvPr/>
        </p:nvPicPr>
        <p:blipFill>
          <a:blip r:embed="rId4"/>
          <a:stretch/>
        </p:blipFill>
        <p:spPr bwMode="auto">
          <a:xfrm>
            <a:off x="3282170" y="134661"/>
            <a:ext cx="2283437" cy="1276350"/>
          </a:xfrm>
          <a:prstGeom prst="rect">
            <a:avLst/>
          </a:prstGeom>
        </p:spPr>
      </p:pic>
      <p:pic>
        <p:nvPicPr>
          <p:cNvPr id="11" name="Graphic 10"/>
          <p:cNvPicPr>
            <a:picLocks noChangeAspect="1"/>
          </p:cNvPicPr>
          <p:nvPr/>
        </p:nvPicPr>
        <p:blipFill>
          <a:blip r:embed="rId4"/>
          <a:stretch/>
        </p:blipFill>
        <p:spPr bwMode="auto">
          <a:xfrm>
            <a:off x="2568344" y="1665959"/>
            <a:ext cx="3711087" cy="225574"/>
          </a:xfrm>
          <a:prstGeom prst="rect">
            <a:avLst/>
          </a:prstGeom>
        </p:spPr>
      </p:pic>
      <p:pic>
        <p:nvPicPr>
          <p:cNvPr id="12" name="Graphic 11"/>
          <p:cNvPicPr>
            <a:picLocks noChangeAspect="1"/>
          </p:cNvPicPr>
          <p:nvPr/>
        </p:nvPicPr>
        <p:blipFill>
          <a:blip r:embed="rId5"/>
          <a:stretch/>
        </p:blipFill>
        <p:spPr bwMode="auto">
          <a:xfrm>
            <a:off x="1723013" y="2605292"/>
            <a:ext cx="3629025" cy="584774"/>
          </a:xfrm>
          <a:prstGeom prst="rect">
            <a:avLst/>
          </a:prstGeom>
        </p:spPr>
      </p:pic>
      <p:sp>
        <p:nvSpPr>
          <p:cNvPr id="14" name="TextBox 13"/>
          <p:cNvSpPr txBox="1"/>
          <p:nvPr/>
        </p:nvSpPr>
        <p:spPr bwMode="auto">
          <a:xfrm>
            <a:off x="1931008" y="2666846"/>
            <a:ext cx="3042137" cy="523220"/>
          </a:xfrm>
          <a:prstGeom prst="rect">
            <a:avLst/>
          </a:prstGeom>
          <a:noFill/>
        </p:spPr>
        <p:txBody>
          <a:bodyPr wrap="square">
            <a:spAutoFit/>
          </a:bodyPr>
          <a:lstStyle/>
          <a:p>
            <a:pPr algn="ctr">
              <a:defRPr/>
            </a:pPr>
            <a:r>
              <a:rPr lang="fr-FR" sz="1400">
                <a:solidFill>
                  <a:srgbClr val="FFFFFF"/>
                </a:solidFill>
              </a:rPr>
              <a:t>Inscrivez-vous sur la plateforme de l’espace carrière de l’Université.</a:t>
            </a:r>
            <a:r>
              <a:rPr lang="fr-FR" sz="1400" b="1">
                <a:solidFill>
                  <a:srgbClr val="FFFFFF"/>
                </a:solidFill>
              </a:rPr>
              <a:t> </a:t>
            </a:r>
            <a:endParaRPr/>
          </a:p>
        </p:txBody>
      </p:sp>
      <p:pic>
        <p:nvPicPr>
          <p:cNvPr id="13" name="Graphic 12"/>
          <p:cNvPicPr>
            <a:picLocks noChangeAspect="1"/>
          </p:cNvPicPr>
          <p:nvPr/>
        </p:nvPicPr>
        <p:blipFill>
          <a:blip r:embed="rId6"/>
          <a:stretch/>
        </p:blipFill>
        <p:spPr bwMode="auto">
          <a:xfrm>
            <a:off x="669166" y="2250093"/>
            <a:ext cx="570191" cy="510521"/>
          </a:xfrm>
          <a:prstGeom prst="rect">
            <a:avLst/>
          </a:prstGeom>
        </p:spPr>
      </p:pic>
      <p:pic>
        <p:nvPicPr>
          <p:cNvPr id="15" name="Graphic 14"/>
          <p:cNvPicPr>
            <a:picLocks noChangeAspect="1"/>
          </p:cNvPicPr>
          <p:nvPr/>
        </p:nvPicPr>
        <p:blipFill>
          <a:blip r:embed="rId7"/>
          <a:stretch/>
        </p:blipFill>
        <p:spPr bwMode="auto">
          <a:xfrm>
            <a:off x="1326475" y="3691493"/>
            <a:ext cx="391725" cy="479526"/>
          </a:xfrm>
          <a:prstGeom prst="rect">
            <a:avLst/>
          </a:prstGeom>
        </p:spPr>
      </p:pic>
      <p:sp>
        <p:nvSpPr>
          <p:cNvPr id="17" name="Oval 16">
            <a:hlinkClick r:id="rId8" action="ppaction://hlinksldjump"/>
          </p:cNvPr>
          <p:cNvSpPr/>
          <p:nvPr/>
        </p:nvSpPr>
        <p:spPr bwMode="auto">
          <a:xfrm>
            <a:off x="132984" y="6294300"/>
            <a:ext cx="222737" cy="222737"/>
          </a:xfrm>
          <a:prstGeom prst="ellipse">
            <a:avLst/>
          </a:prstGeom>
          <a:solidFill>
            <a:srgbClr val="D6DCDF"/>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fr-FR">
              <a:solidFill>
                <a:srgbClr val="FFFFFF"/>
              </a:solidFill>
            </a:endParaRPr>
          </a:p>
        </p:txBody>
      </p:sp>
      <p:pic>
        <p:nvPicPr>
          <p:cNvPr id="18" name="Graphic 17">
            <a:hlinkClick r:id="rId8" action="ppaction://hlinksldjump"/>
          </p:cNvPr>
          <p:cNvPicPr>
            <a:picLocks noChangeAspect="1"/>
          </p:cNvPicPr>
          <p:nvPr/>
        </p:nvPicPr>
        <p:blipFill>
          <a:blip r:embed="rId9"/>
          <a:stretch/>
        </p:blipFill>
        <p:spPr bwMode="auto">
          <a:xfrm>
            <a:off x="212638" y="6353433"/>
            <a:ext cx="63021" cy="110287"/>
          </a:xfrm>
          <a:prstGeom prst="rect">
            <a:avLst/>
          </a:prstGeom>
        </p:spPr>
      </p:pic>
      <p:cxnSp>
        <p:nvCxnSpPr>
          <p:cNvPr id="16" name="Straight Connector 7"/>
          <p:cNvCxnSpPr>
            <a:cxnSpLocks/>
          </p:cNvCxnSpPr>
          <p:nvPr/>
        </p:nvCxnSpPr>
        <p:spPr bwMode="auto">
          <a:xfrm>
            <a:off x="1931008" y="3606651"/>
            <a:ext cx="0" cy="744936"/>
          </a:xfrm>
          <a:prstGeom prst="line">
            <a:avLst/>
          </a:prstGeom>
          <a:ln>
            <a:solidFill>
              <a:srgbClr val="7B878F"/>
            </a:solidFill>
          </a:ln>
        </p:spPr>
        <p:style>
          <a:lnRef idx="1">
            <a:schemeClr val="accent1"/>
          </a:lnRef>
          <a:fillRef idx="0">
            <a:schemeClr val="accent1"/>
          </a:fillRef>
          <a:effectRef idx="0">
            <a:schemeClr val="accent1"/>
          </a:effectRef>
          <a:fontRef idx="minor">
            <a:schemeClr val="tx1"/>
          </a:fontRef>
        </p:style>
      </p:cxnSp>
      <p:sp>
        <p:nvSpPr>
          <p:cNvPr id="20" name="ZoneTexte 19"/>
          <p:cNvSpPr txBox="1"/>
          <p:nvPr/>
        </p:nvSpPr>
        <p:spPr bwMode="auto">
          <a:xfrm>
            <a:off x="1982574" y="3565881"/>
            <a:ext cx="6392144" cy="523220"/>
          </a:xfrm>
          <a:prstGeom prst="rect">
            <a:avLst/>
          </a:prstGeom>
          <a:noFill/>
        </p:spPr>
        <p:txBody>
          <a:bodyPr wrap="square" rtlCol="0">
            <a:spAutoFit/>
          </a:bodyPr>
          <a:lstStyle/>
          <a:p>
            <a:pPr>
              <a:defRPr/>
            </a:pPr>
            <a:r>
              <a:rPr lang="fr-FR" sz="1400" b="1">
                <a:latin typeface="Open Sans Extrabold"/>
                <a:ea typeface="Open Sans Extrabold"/>
                <a:cs typeface="Open Sans Extrabold"/>
              </a:rPr>
              <a:t>Le tutorat étudiant </a:t>
            </a:r>
            <a:r>
              <a:rPr lang="fr-FR" sz="1400">
                <a:latin typeface="Open Sans Extrabold"/>
                <a:ea typeface="Open Sans Extrabold"/>
                <a:cs typeface="Open Sans Extrabold"/>
              </a:rPr>
              <a:t>(bénévole ou rémunéré) est également l’occasion de développer vos compétences et d’enrichir votre CV. </a:t>
            </a:r>
            <a:endParaRPr/>
          </a:p>
        </p:txBody>
      </p:sp>
      <p:pic>
        <p:nvPicPr>
          <p:cNvPr id="24" name="Graphic 5"/>
          <p:cNvPicPr>
            <a:picLocks noChangeAspect="1"/>
          </p:cNvPicPr>
          <p:nvPr/>
        </p:nvPicPr>
        <p:blipFill>
          <a:blip r:embed="rId3"/>
          <a:stretch/>
        </p:blipFill>
        <p:spPr bwMode="auto">
          <a:xfrm>
            <a:off x="2072093" y="4171019"/>
            <a:ext cx="284532" cy="180568"/>
          </a:xfrm>
          <a:prstGeom prst="rect">
            <a:avLst/>
          </a:prstGeom>
        </p:spPr>
      </p:pic>
      <p:sp>
        <p:nvSpPr>
          <p:cNvPr id="25" name="TextBox 3"/>
          <p:cNvSpPr txBox="1"/>
          <p:nvPr/>
        </p:nvSpPr>
        <p:spPr bwMode="auto">
          <a:xfrm>
            <a:off x="2356625" y="4130498"/>
            <a:ext cx="4209636" cy="261610"/>
          </a:xfrm>
          <a:prstGeom prst="rect">
            <a:avLst/>
          </a:prstGeom>
          <a:noFill/>
        </p:spPr>
        <p:txBody>
          <a:bodyPr wrap="square">
            <a:spAutoFit/>
          </a:bodyPr>
          <a:lstStyle/>
          <a:p>
            <a:pPr algn="ctr">
              <a:defRPr/>
            </a:pPr>
            <a:r>
              <a:rPr lang="fr-FR" sz="1100"/>
              <a:t>Contact : </a:t>
            </a:r>
            <a:r>
              <a:rPr lang="fr-FR" sz="1100" u="sng">
                <a:hlinkClick r:id="rId10" tooltip="mailto:tutorat.vie-etudiante@universite-paris-saclay.fr"/>
              </a:rPr>
              <a:t>tutorat.vie-etudiante@universite-paris-saclay.fr </a:t>
            </a:r>
            <a:endParaRPr lang="fr-FR" sz="1100"/>
          </a:p>
        </p:txBody>
      </p:sp>
      <p:pic>
        <p:nvPicPr>
          <p:cNvPr id="26" name="Graphic 38"/>
          <p:cNvPicPr>
            <a:picLocks noChangeAspect="1"/>
          </p:cNvPicPr>
          <p:nvPr/>
        </p:nvPicPr>
        <p:blipFill>
          <a:blip r:embed="rId11"/>
          <a:stretch/>
        </p:blipFill>
        <p:spPr bwMode="auto">
          <a:xfrm>
            <a:off x="712438" y="5016922"/>
            <a:ext cx="614037" cy="371654"/>
          </a:xfrm>
          <a:prstGeom prst="rect">
            <a:avLst/>
          </a:prstGeom>
        </p:spPr>
      </p:pic>
      <p:cxnSp>
        <p:nvCxnSpPr>
          <p:cNvPr id="27" name="Straight Connector 7"/>
          <p:cNvCxnSpPr>
            <a:cxnSpLocks/>
          </p:cNvCxnSpPr>
          <p:nvPr/>
        </p:nvCxnSpPr>
        <p:spPr bwMode="auto">
          <a:xfrm>
            <a:off x="1451796" y="4830281"/>
            <a:ext cx="0" cy="1013170"/>
          </a:xfrm>
          <a:prstGeom prst="line">
            <a:avLst/>
          </a:prstGeom>
          <a:ln>
            <a:solidFill>
              <a:srgbClr val="7B878F"/>
            </a:solidFill>
          </a:ln>
        </p:spPr>
        <p:style>
          <a:lnRef idx="1">
            <a:schemeClr val="accent1"/>
          </a:lnRef>
          <a:fillRef idx="0">
            <a:schemeClr val="accent1"/>
          </a:fillRef>
          <a:effectRef idx="0">
            <a:schemeClr val="accent1"/>
          </a:effectRef>
          <a:fontRef idx="minor">
            <a:schemeClr val="tx1"/>
          </a:fontRef>
        </p:style>
      </p:cxnSp>
      <p:sp>
        <p:nvSpPr>
          <p:cNvPr id="29" name="ZoneTexte 28"/>
          <p:cNvSpPr txBox="1"/>
          <p:nvPr/>
        </p:nvSpPr>
        <p:spPr bwMode="auto">
          <a:xfrm>
            <a:off x="1556210" y="4806302"/>
            <a:ext cx="6392144" cy="738664"/>
          </a:xfrm>
          <a:prstGeom prst="rect">
            <a:avLst/>
          </a:prstGeom>
          <a:noFill/>
        </p:spPr>
        <p:txBody>
          <a:bodyPr wrap="square" rtlCol="0">
            <a:spAutoFit/>
          </a:bodyPr>
          <a:lstStyle/>
          <a:p>
            <a:pPr>
              <a:defRPr/>
            </a:pPr>
            <a:r>
              <a:rPr lang="fr-FR" sz="1400" b="1">
                <a:latin typeface="Open Sans Extrabold"/>
                <a:ea typeface="Open Sans Extrabold"/>
                <a:cs typeface="Open Sans Extrabold"/>
              </a:rPr>
              <a:t>Le service civique </a:t>
            </a:r>
            <a:r>
              <a:rPr lang="fr-FR" sz="1400">
                <a:latin typeface="Open Sans Extrabold"/>
                <a:ea typeface="Open Sans Extrabold"/>
                <a:cs typeface="Open Sans Extrabold"/>
              </a:rPr>
              <a:t>(indemnisé) permet de vous engager dans une mission d’intérêt général, ce dispositif peut vous intéresser si vous disposez d’un emploi du temps allégé. </a:t>
            </a:r>
            <a:endParaRPr/>
          </a:p>
        </p:txBody>
      </p:sp>
      <p:pic>
        <p:nvPicPr>
          <p:cNvPr id="30" name="Graphic 5"/>
          <p:cNvPicPr>
            <a:picLocks noChangeAspect="1"/>
          </p:cNvPicPr>
          <p:nvPr/>
        </p:nvPicPr>
        <p:blipFill>
          <a:blip r:embed="rId3"/>
          <a:stretch/>
        </p:blipFill>
        <p:spPr bwMode="auto">
          <a:xfrm>
            <a:off x="1625052" y="5606687"/>
            <a:ext cx="284532" cy="180568"/>
          </a:xfrm>
          <a:prstGeom prst="rect">
            <a:avLst/>
          </a:prstGeom>
        </p:spPr>
      </p:pic>
      <p:sp>
        <p:nvSpPr>
          <p:cNvPr id="31" name="TextBox 3"/>
          <p:cNvSpPr txBox="1"/>
          <p:nvPr/>
        </p:nvSpPr>
        <p:spPr bwMode="auto">
          <a:xfrm>
            <a:off x="1931008" y="5571811"/>
            <a:ext cx="4260783" cy="261610"/>
          </a:xfrm>
          <a:prstGeom prst="rect">
            <a:avLst/>
          </a:prstGeom>
          <a:noFill/>
        </p:spPr>
        <p:txBody>
          <a:bodyPr wrap="square">
            <a:spAutoFit/>
          </a:bodyPr>
          <a:lstStyle/>
          <a:p>
            <a:pPr algn="ctr">
              <a:defRPr/>
            </a:pPr>
            <a:r>
              <a:rPr lang="fr-FR" sz="1100"/>
              <a:t>Contact : </a:t>
            </a:r>
            <a:r>
              <a:rPr lang="fr-FR" sz="1100" u="sng">
                <a:hlinkClick r:id="rId10" tooltip="mailto:tutorat.vie-etudiante@universite-paris-saclay.fr"/>
              </a:rPr>
              <a:t>service.civique@universite-paris-saclay.fr </a:t>
            </a:r>
            <a:endParaRPr lang="fr-FR" sz="1100"/>
          </a:p>
        </p:txBody>
      </p:sp>
    </p:spTree>
  </p:cSld>
  <p:clrMapOvr>
    <a:masterClrMapping/>
  </p:clrMapOvr>
  <mc:AlternateContent xmlns:mc="http://schemas.openxmlformats.org/markup-compatibility/2006">
    <mc:Choice xmlns:p14="http://schemas.microsoft.com/office/powerpoint/2010/main" Requires="p14">
      <p:transition p14:dur="2000" advClick="1"/>
    </mc:Choice>
    <mc:Fallback>
      <p:transition advClick="1"/>
    </mc:Fallback>
  </mc:AlternateContent>
</p:sld>
</file>

<file path=ppt/slides/slide22.xml><?xml version="1.0" encoding="utf-8"?>
<p:sld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showMasterPhAnim="0" show="1">
  <p:cSld name="">
    <p:spTree>
      <p:nvGrpSpPr>
        <p:cNvPr id="1" name=""/>
        <p:cNvGrpSpPr/>
        <p:nvPr/>
      </p:nvGrpSpPr>
      <p:grpSpPr bwMode="auto">
        <a:xfrm>
          <a:off x="0" y="0"/>
          <a:ext cx="0" cy="0"/>
          <a:chOff x="0" y="0"/>
          <a:chExt cx="0" cy="0"/>
        </a:xfrm>
      </p:grpSpPr>
      <p:sp>
        <p:nvSpPr>
          <p:cNvPr id="5" name="ZoneTexte 4"/>
          <p:cNvSpPr txBox="1"/>
          <p:nvPr/>
        </p:nvSpPr>
        <p:spPr bwMode="auto">
          <a:xfrm>
            <a:off x="2327087" y="1792521"/>
            <a:ext cx="5583335" cy="1631216"/>
          </a:xfrm>
          <a:prstGeom prst="rect">
            <a:avLst/>
          </a:prstGeom>
          <a:noFill/>
        </p:spPr>
        <p:txBody>
          <a:bodyPr wrap="square" rtlCol="0">
            <a:spAutoFit/>
          </a:bodyPr>
          <a:lstStyle/>
          <a:p>
            <a:pPr>
              <a:defRPr/>
            </a:pPr>
            <a:r>
              <a:rPr lang="fr-FR" sz="1100" i="1">
                <a:solidFill>
                  <a:srgbClr val="7B878F"/>
                </a:solidFill>
              </a:rPr>
              <a:t>Vous êtes déjà </a:t>
            </a:r>
            <a:r>
              <a:rPr lang="fr-FR" sz="1100" i="1">
                <a:solidFill>
                  <a:srgbClr val="7B878F"/>
                </a:solidFill>
              </a:rPr>
              <a:t>inscrit·es</a:t>
            </a:r>
            <a:r>
              <a:rPr lang="fr-FR" sz="1100" i="1">
                <a:solidFill>
                  <a:srgbClr val="7B878F"/>
                </a:solidFill>
              </a:rPr>
              <a:t> au réseau des </a:t>
            </a:r>
            <a:r>
              <a:rPr lang="fr-FR" sz="1100" i="1">
                <a:solidFill>
                  <a:srgbClr val="7B878F"/>
                </a:solidFill>
              </a:rPr>
              <a:t>diplômé·es</a:t>
            </a:r>
            <a:r>
              <a:rPr lang="fr-FR" sz="1100" i="1">
                <a:solidFill>
                  <a:srgbClr val="7B878F"/>
                </a:solidFill>
              </a:rPr>
              <a:t> via votre dossier d’inscription.</a:t>
            </a:r>
            <a:endParaRPr/>
          </a:p>
          <a:p>
            <a:pPr>
              <a:defRPr/>
            </a:pPr>
            <a:r>
              <a:rPr lang="fr-FR" sz="1100">
                <a:solidFill>
                  <a:srgbClr val="7B878F"/>
                </a:solidFill>
              </a:rPr>
              <a:t> </a:t>
            </a:r>
            <a:endParaRPr/>
          </a:p>
          <a:p>
            <a:pPr>
              <a:defRPr/>
            </a:pPr>
            <a:r>
              <a:rPr lang="fr-FR" sz="1400">
                <a:solidFill>
                  <a:srgbClr val="63003C"/>
                </a:solidFill>
                <a:latin typeface="open sans extrabold"/>
              </a:rPr>
              <a:t>Ouvert aux </a:t>
            </a:r>
            <a:r>
              <a:rPr lang="fr-FR" sz="1400">
                <a:solidFill>
                  <a:srgbClr val="63003C"/>
                </a:solidFill>
                <a:latin typeface="open sans extrabold"/>
              </a:rPr>
              <a:t>étudiant·es</a:t>
            </a:r>
            <a:r>
              <a:rPr lang="fr-FR" sz="1400">
                <a:solidFill>
                  <a:srgbClr val="63003C"/>
                </a:solidFill>
                <a:latin typeface="open sans extrabold"/>
              </a:rPr>
              <a:t> de l’Université, le réseau des </a:t>
            </a:r>
            <a:r>
              <a:rPr lang="fr-FR" sz="1400">
                <a:solidFill>
                  <a:srgbClr val="63003C"/>
                </a:solidFill>
                <a:latin typeface="open sans extrabold"/>
              </a:rPr>
              <a:t>diplômé·es</a:t>
            </a:r>
            <a:r>
              <a:rPr lang="fr-FR" sz="1400">
                <a:solidFill>
                  <a:srgbClr val="63003C"/>
                </a:solidFill>
                <a:latin typeface="open sans extrabold"/>
              </a:rPr>
              <a:t> est une communauté qui rassemble l’Université, ses </a:t>
            </a:r>
            <a:r>
              <a:rPr lang="fr-FR" sz="1400">
                <a:solidFill>
                  <a:srgbClr val="63003C"/>
                </a:solidFill>
                <a:latin typeface="open sans extrabold"/>
              </a:rPr>
              <a:t>étudiant·es</a:t>
            </a:r>
            <a:r>
              <a:rPr lang="fr-FR" sz="1400">
                <a:solidFill>
                  <a:srgbClr val="63003C"/>
                </a:solidFill>
                <a:latin typeface="open sans extrabold"/>
              </a:rPr>
              <a:t>, les </a:t>
            </a:r>
            <a:r>
              <a:rPr lang="fr-FR" sz="1400">
                <a:solidFill>
                  <a:srgbClr val="63003C"/>
                </a:solidFill>
                <a:latin typeface="open sans extrabold"/>
              </a:rPr>
              <a:t>diplômé·es</a:t>
            </a:r>
            <a:r>
              <a:rPr lang="fr-FR" sz="1400">
                <a:solidFill>
                  <a:srgbClr val="63003C"/>
                </a:solidFill>
                <a:latin typeface="open sans extrabold"/>
              </a:rPr>
              <a:t> et leurs entreprises. C’est votre premier réseau professionnel !</a:t>
            </a:r>
            <a:endParaRPr/>
          </a:p>
          <a:p>
            <a:pPr>
              <a:defRPr/>
            </a:pPr>
            <a:r>
              <a:rPr lang="fr-FR" sz="1100">
                <a:solidFill>
                  <a:srgbClr val="7B878F"/>
                </a:solidFill>
              </a:rPr>
              <a:t>Le réseau des diplômés est au service de votre </a:t>
            </a:r>
            <a:r>
              <a:rPr lang="fr-FR" sz="1100" b="1">
                <a:solidFill>
                  <a:srgbClr val="7B878F"/>
                </a:solidFill>
              </a:rPr>
              <a:t>orientation</a:t>
            </a:r>
            <a:r>
              <a:rPr lang="fr-FR" sz="1100">
                <a:solidFill>
                  <a:srgbClr val="7B878F"/>
                </a:solidFill>
              </a:rPr>
              <a:t> et de votre </a:t>
            </a:r>
            <a:r>
              <a:rPr lang="fr-FR" sz="1100" b="1">
                <a:solidFill>
                  <a:srgbClr val="7B878F"/>
                </a:solidFill>
              </a:rPr>
              <a:t>insertion professionnelle </a:t>
            </a:r>
            <a:r>
              <a:rPr lang="fr-FR" sz="1100">
                <a:solidFill>
                  <a:srgbClr val="7B878F"/>
                </a:solidFill>
              </a:rPr>
              <a:t>pour : </a:t>
            </a:r>
            <a:endParaRPr/>
          </a:p>
        </p:txBody>
      </p:sp>
      <p:sp>
        <p:nvSpPr>
          <p:cNvPr id="4" name="TextBox 3"/>
          <p:cNvSpPr txBox="1"/>
          <p:nvPr/>
        </p:nvSpPr>
        <p:spPr bwMode="auto">
          <a:xfrm>
            <a:off x="2414906" y="5877586"/>
            <a:ext cx="4572000" cy="430887"/>
          </a:xfrm>
          <a:prstGeom prst="rect">
            <a:avLst/>
          </a:prstGeom>
          <a:noFill/>
        </p:spPr>
        <p:txBody>
          <a:bodyPr wrap="square">
            <a:spAutoFit/>
          </a:bodyPr>
          <a:lstStyle/>
          <a:p>
            <a:pPr algn="ctr">
              <a:defRPr/>
            </a:pPr>
            <a:r>
              <a:rPr lang="fr-FR" sz="1100"/>
              <a:t>Contact : Direction de la Formation et de la Réussite</a:t>
            </a:r>
            <a:endParaRPr/>
          </a:p>
          <a:p>
            <a:pPr algn="ctr">
              <a:defRPr/>
            </a:pPr>
            <a:r>
              <a:rPr lang="fr-FR" sz="1100" u="sng">
                <a:hlinkClick r:id="rId2" tooltip="mailto:securite.prevention@universite-paris-saclay.fr"/>
              </a:rPr>
              <a:t>alumni.upsaclay@universite-paris-saclay.fr</a:t>
            </a:r>
            <a:r>
              <a:rPr lang="fr-FR" sz="1100"/>
              <a:t> </a:t>
            </a:r>
            <a:endParaRPr lang="fr-FR" sz="1100" b="1"/>
          </a:p>
        </p:txBody>
      </p:sp>
      <p:pic>
        <p:nvPicPr>
          <p:cNvPr id="6" name="Graphic 5"/>
          <p:cNvPicPr>
            <a:picLocks noChangeAspect="1"/>
          </p:cNvPicPr>
          <p:nvPr/>
        </p:nvPicPr>
        <p:blipFill>
          <a:blip r:embed="rId3"/>
          <a:stretch/>
        </p:blipFill>
        <p:spPr bwMode="auto">
          <a:xfrm>
            <a:off x="4431276" y="5631544"/>
            <a:ext cx="284532" cy="180568"/>
          </a:xfrm>
          <a:prstGeom prst="rect">
            <a:avLst/>
          </a:prstGeom>
        </p:spPr>
      </p:pic>
      <p:pic>
        <p:nvPicPr>
          <p:cNvPr id="7" name="Graphic 6"/>
          <p:cNvPicPr>
            <a:picLocks noChangeAspect="1"/>
          </p:cNvPicPr>
          <p:nvPr/>
        </p:nvPicPr>
        <p:blipFill>
          <a:blip r:embed="rId4"/>
          <a:stretch/>
        </p:blipFill>
        <p:spPr bwMode="auto">
          <a:xfrm>
            <a:off x="3372783" y="1534151"/>
            <a:ext cx="2686050" cy="28575"/>
          </a:xfrm>
          <a:prstGeom prst="rect">
            <a:avLst/>
          </a:prstGeom>
        </p:spPr>
      </p:pic>
      <p:pic>
        <p:nvPicPr>
          <p:cNvPr id="8" name="Graphic 7"/>
          <p:cNvPicPr>
            <a:picLocks noChangeAspect="1"/>
          </p:cNvPicPr>
          <p:nvPr/>
        </p:nvPicPr>
        <p:blipFill>
          <a:blip r:embed="rId5"/>
          <a:stretch/>
        </p:blipFill>
        <p:spPr bwMode="auto">
          <a:xfrm>
            <a:off x="2051553" y="321706"/>
            <a:ext cx="5029200" cy="28575"/>
          </a:xfrm>
          <a:prstGeom prst="rect">
            <a:avLst/>
          </a:prstGeom>
        </p:spPr>
      </p:pic>
      <p:sp>
        <p:nvSpPr>
          <p:cNvPr id="9" name="TextBox 8"/>
          <p:cNvSpPr txBox="1"/>
          <p:nvPr/>
        </p:nvSpPr>
        <p:spPr bwMode="auto">
          <a:xfrm>
            <a:off x="191718" y="4326770"/>
            <a:ext cx="1855979" cy="769441"/>
          </a:xfrm>
          <a:prstGeom prst="rect">
            <a:avLst/>
          </a:prstGeom>
          <a:noFill/>
        </p:spPr>
        <p:txBody>
          <a:bodyPr wrap="square">
            <a:spAutoFit/>
          </a:bodyPr>
          <a:lstStyle/>
          <a:p>
            <a:pPr>
              <a:defRPr/>
            </a:pPr>
            <a:r>
              <a:rPr lang="fr-FR" sz="1100">
                <a:solidFill>
                  <a:schemeClr val="accent6">
                    <a:lumMod val="75000"/>
                  </a:schemeClr>
                </a:solidFill>
                <a:latin typeface="+mj-lt"/>
                <a:ea typeface="Open Sans Extrabold"/>
                <a:cs typeface="Open Sans Extrabold"/>
              </a:rPr>
              <a:t>Bien </a:t>
            </a:r>
            <a:r>
              <a:rPr lang="fr-FR" sz="1100" b="1">
                <a:solidFill>
                  <a:schemeClr val="accent6">
                    <a:lumMod val="75000"/>
                  </a:schemeClr>
                </a:solidFill>
                <a:latin typeface="+mj-lt"/>
                <a:ea typeface="Open Sans Extrabold"/>
                <a:cs typeface="Open Sans Extrabold"/>
              </a:rPr>
              <a:t>choisir votre formation </a:t>
            </a:r>
            <a:r>
              <a:rPr lang="fr-FR" sz="1100">
                <a:solidFill>
                  <a:schemeClr val="accent6">
                    <a:lumMod val="75000"/>
                  </a:schemeClr>
                </a:solidFill>
                <a:latin typeface="+mj-lt"/>
                <a:ea typeface="Open Sans Extrabold"/>
                <a:cs typeface="Open Sans Extrabold"/>
              </a:rPr>
              <a:t>avec le retour d’expériences des diplômées et diplômés.</a:t>
            </a:r>
            <a:endParaRPr/>
          </a:p>
        </p:txBody>
      </p:sp>
      <p:sp>
        <p:nvSpPr>
          <p:cNvPr id="11" name="TextBox 10"/>
          <p:cNvSpPr txBox="1"/>
          <p:nvPr/>
        </p:nvSpPr>
        <p:spPr bwMode="auto">
          <a:xfrm>
            <a:off x="2047697" y="4318678"/>
            <a:ext cx="2260693" cy="769441"/>
          </a:xfrm>
          <a:prstGeom prst="rect">
            <a:avLst/>
          </a:prstGeom>
          <a:noFill/>
        </p:spPr>
        <p:txBody>
          <a:bodyPr wrap="square">
            <a:spAutoFit/>
          </a:bodyPr>
          <a:lstStyle/>
          <a:p>
            <a:pPr>
              <a:defRPr/>
            </a:pPr>
            <a:r>
              <a:rPr lang="fr-FR" sz="1100" b="1">
                <a:solidFill>
                  <a:srgbClr val="ED6C08"/>
                </a:solidFill>
                <a:latin typeface="+mj-lt"/>
                <a:ea typeface="Open Sans Extrabold"/>
                <a:cs typeface="Open Sans Extrabold"/>
              </a:rPr>
              <a:t>Vous inspirer de la diversité des carrières </a:t>
            </a:r>
            <a:r>
              <a:rPr lang="fr-FR" sz="1100">
                <a:solidFill>
                  <a:srgbClr val="ED6C08"/>
                </a:solidFill>
                <a:latin typeface="+mj-lt"/>
                <a:ea typeface="Open Sans Extrabold"/>
                <a:cs typeface="Open Sans Extrabold"/>
              </a:rPr>
              <a:t>des diplômées et diplômés passés par la même formation que vous.</a:t>
            </a:r>
            <a:endParaRPr/>
          </a:p>
        </p:txBody>
      </p:sp>
      <p:cxnSp>
        <p:nvCxnSpPr>
          <p:cNvPr id="12" name="Straight Connector 11"/>
          <p:cNvCxnSpPr>
            <a:cxnSpLocks/>
          </p:cNvCxnSpPr>
          <p:nvPr/>
        </p:nvCxnSpPr>
        <p:spPr bwMode="auto">
          <a:xfrm>
            <a:off x="1946944" y="4296010"/>
            <a:ext cx="0" cy="740520"/>
          </a:xfrm>
          <a:prstGeom prst="line">
            <a:avLst/>
          </a:prstGeom>
          <a:ln>
            <a:solidFill>
              <a:srgbClr val="7B878F"/>
            </a:solidFill>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a:cxnSpLocks/>
          </p:cNvCxnSpPr>
          <p:nvPr/>
        </p:nvCxnSpPr>
        <p:spPr bwMode="auto">
          <a:xfrm flipH="1">
            <a:off x="2311486" y="3539451"/>
            <a:ext cx="4265341" cy="0"/>
          </a:xfrm>
          <a:prstGeom prst="line">
            <a:avLst/>
          </a:prstGeom>
          <a:ln>
            <a:solidFill>
              <a:srgbClr val="7B878F"/>
            </a:solidFill>
          </a:ln>
        </p:spPr>
        <p:style>
          <a:lnRef idx="1">
            <a:schemeClr val="accent1"/>
          </a:lnRef>
          <a:fillRef idx="0">
            <a:schemeClr val="accent1"/>
          </a:fillRef>
          <a:effectRef idx="0">
            <a:schemeClr val="accent1"/>
          </a:effectRef>
          <a:fontRef idx="minor">
            <a:schemeClr val="tx1"/>
          </a:fontRef>
        </p:style>
      </p:cxnSp>
      <p:pic>
        <p:nvPicPr>
          <p:cNvPr id="16" name="Graphic 15"/>
          <p:cNvPicPr>
            <a:picLocks noChangeAspect="1"/>
          </p:cNvPicPr>
          <p:nvPr/>
        </p:nvPicPr>
        <p:blipFill>
          <a:blip r:embed="rId6"/>
          <a:stretch/>
        </p:blipFill>
        <p:spPr bwMode="auto">
          <a:xfrm>
            <a:off x="5069647" y="3791928"/>
            <a:ext cx="768091" cy="455390"/>
          </a:xfrm>
          <a:prstGeom prst="rect">
            <a:avLst/>
          </a:prstGeom>
        </p:spPr>
      </p:pic>
      <p:pic>
        <p:nvPicPr>
          <p:cNvPr id="21" name="Graphic 12"/>
          <p:cNvPicPr>
            <a:picLocks noChangeAspect="1"/>
          </p:cNvPicPr>
          <p:nvPr/>
        </p:nvPicPr>
        <p:blipFill>
          <a:blip r:embed="rId7"/>
          <a:stretch/>
        </p:blipFill>
        <p:spPr bwMode="auto">
          <a:xfrm>
            <a:off x="706854" y="3785488"/>
            <a:ext cx="570191" cy="510521"/>
          </a:xfrm>
          <a:prstGeom prst="rect">
            <a:avLst/>
          </a:prstGeom>
        </p:spPr>
      </p:pic>
      <p:pic>
        <p:nvPicPr>
          <p:cNvPr id="22" name="Graphic 14"/>
          <p:cNvPicPr>
            <a:picLocks noChangeAspect="1"/>
          </p:cNvPicPr>
          <p:nvPr/>
        </p:nvPicPr>
        <p:blipFill>
          <a:blip r:embed="rId8"/>
          <a:stretch/>
        </p:blipFill>
        <p:spPr bwMode="auto">
          <a:xfrm>
            <a:off x="1946479" y="1861803"/>
            <a:ext cx="365007" cy="446819"/>
          </a:xfrm>
          <a:prstGeom prst="rect">
            <a:avLst/>
          </a:prstGeom>
        </p:spPr>
      </p:pic>
      <p:sp>
        <p:nvSpPr>
          <p:cNvPr id="3" name="Rectangle 2"/>
          <p:cNvSpPr/>
          <p:nvPr/>
        </p:nvSpPr>
        <p:spPr bwMode="auto">
          <a:xfrm>
            <a:off x="4410537" y="4296010"/>
            <a:ext cx="2372910" cy="858760"/>
          </a:xfrm>
          <a:prstGeom prst="rect">
            <a:avLst/>
          </a:prstGeom>
        </p:spPr>
        <p:txBody>
          <a:bodyPr wrap="square">
            <a:spAutoFit/>
          </a:bodyPr>
          <a:lstStyle/>
          <a:p>
            <a:pPr>
              <a:lnSpc>
                <a:spcPct val="114999"/>
              </a:lnSpc>
              <a:defRPr/>
            </a:pPr>
            <a:r>
              <a:rPr lang="fr-FR" sz="1100">
                <a:solidFill>
                  <a:schemeClr val="accent6">
                    <a:lumMod val="75000"/>
                  </a:schemeClr>
                </a:solidFill>
                <a:latin typeface="+mj-lt"/>
                <a:ea typeface="Open Sans Extrabold"/>
                <a:cs typeface="Open Sans Extrabold"/>
              </a:rPr>
              <a:t>Réussir votre insertion professionnelle grâce aux </a:t>
            </a:r>
            <a:r>
              <a:rPr lang="fr-FR" sz="1100" b="1">
                <a:solidFill>
                  <a:schemeClr val="accent6">
                    <a:lumMod val="75000"/>
                  </a:schemeClr>
                </a:solidFill>
                <a:latin typeface="+mj-lt"/>
                <a:ea typeface="Open Sans Extrabold"/>
                <a:cs typeface="Open Sans Extrabold"/>
              </a:rPr>
              <a:t>conseils et offres d’emplois </a:t>
            </a:r>
            <a:r>
              <a:rPr lang="fr-FR" sz="1100">
                <a:solidFill>
                  <a:schemeClr val="accent6">
                    <a:lumMod val="75000"/>
                  </a:schemeClr>
                </a:solidFill>
                <a:latin typeface="+mj-lt"/>
                <a:ea typeface="Open Sans Extrabold"/>
                <a:cs typeface="Open Sans Extrabold"/>
              </a:rPr>
              <a:t> des </a:t>
            </a:r>
            <a:r>
              <a:rPr lang="fr-FR" sz="1100">
                <a:solidFill>
                  <a:schemeClr val="accent6">
                    <a:lumMod val="75000"/>
                  </a:schemeClr>
                </a:solidFill>
                <a:latin typeface="+mj-lt"/>
                <a:ea typeface="Open Sans Extrabold"/>
                <a:cs typeface="Open Sans Extrabold"/>
              </a:rPr>
              <a:t>diplômé·es</a:t>
            </a:r>
            <a:endParaRPr lang="fr-FR" sz="1100">
              <a:solidFill>
                <a:schemeClr val="accent6">
                  <a:lumMod val="75000"/>
                </a:schemeClr>
              </a:solidFill>
              <a:latin typeface="+mj-lt"/>
              <a:ea typeface="Open Sans Extrabold"/>
              <a:cs typeface="Open Sans Extrabold"/>
            </a:endParaRPr>
          </a:p>
        </p:txBody>
      </p:sp>
      <p:sp>
        <p:nvSpPr>
          <p:cNvPr id="26" name="Rectangle 25"/>
          <p:cNvSpPr/>
          <p:nvPr/>
        </p:nvSpPr>
        <p:spPr bwMode="auto">
          <a:xfrm>
            <a:off x="7117504" y="4296010"/>
            <a:ext cx="1949494" cy="1053430"/>
          </a:xfrm>
          <a:prstGeom prst="rect">
            <a:avLst/>
          </a:prstGeom>
        </p:spPr>
        <p:txBody>
          <a:bodyPr wrap="square">
            <a:spAutoFit/>
          </a:bodyPr>
          <a:lstStyle/>
          <a:p>
            <a:pPr>
              <a:lnSpc>
                <a:spcPct val="114999"/>
              </a:lnSpc>
              <a:defRPr/>
            </a:pPr>
            <a:r>
              <a:rPr lang="fr-FR" sz="1100">
                <a:solidFill>
                  <a:srgbClr val="ED6C08"/>
                </a:solidFill>
                <a:latin typeface="+mj-lt"/>
                <a:ea typeface="Open Sans Extrabold"/>
                <a:cs typeface="Open Sans Extrabold"/>
              </a:rPr>
              <a:t>Bénéficier d’une </a:t>
            </a:r>
            <a:r>
              <a:rPr lang="fr-FR" sz="1100" b="1">
                <a:solidFill>
                  <a:srgbClr val="ED6C08"/>
                </a:solidFill>
                <a:latin typeface="+mj-lt"/>
                <a:ea typeface="Open Sans Extrabold"/>
                <a:cs typeface="Open Sans Extrabold"/>
              </a:rPr>
              <a:t>communauté et d’un réseau</a:t>
            </a:r>
            <a:r>
              <a:rPr lang="fr-FR" sz="1100">
                <a:solidFill>
                  <a:srgbClr val="ED6C08"/>
                </a:solidFill>
                <a:latin typeface="+mj-lt"/>
                <a:ea typeface="Open Sans Extrabold"/>
                <a:cs typeface="Open Sans Extrabold"/>
              </a:rPr>
              <a:t> qui vous </a:t>
            </a:r>
            <a:r>
              <a:rPr lang="fr-FR" sz="1100">
                <a:solidFill>
                  <a:srgbClr val="ED6C08"/>
                </a:solidFill>
                <a:latin typeface="+mj-lt"/>
                <a:ea typeface="Open Sans Extrabold"/>
                <a:cs typeface="Open Sans Extrabold"/>
              </a:rPr>
              <a:t>servitont</a:t>
            </a:r>
            <a:r>
              <a:rPr lang="fr-FR" sz="1100">
                <a:solidFill>
                  <a:srgbClr val="ED6C08"/>
                </a:solidFill>
                <a:latin typeface="+mj-lt"/>
                <a:ea typeface="Open Sans Extrabold"/>
                <a:cs typeface="Open Sans Extrabold"/>
              </a:rPr>
              <a:t> tout au long de votre carrière</a:t>
            </a:r>
            <a:endParaRPr/>
          </a:p>
        </p:txBody>
      </p:sp>
      <p:cxnSp>
        <p:nvCxnSpPr>
          <p:cNvPr id="27" name="Straight Connector 11"/>
          <p:cNvCxnSpPr>
            <a:cxnSpLocks/>
          </p:cNvCxnSpPr>
          <p:nvPr/>
        </p:nvCxnSpPr>
        <p:spPr bwMode="auto">
          <a:xfrm>
            <a:off x="4308390" y="4355691"/>
            <a:ext cx="0" cy="740520"/>
          </a:xfrm>
          <a:prstGeom prst="line">
            <a:avLst/>
          </a:prstGeom>
          <a:ln>
            <a:solidFill>
              <a:srgbClr val="7B878F"/>
            </a:solidFill>
          </a:ln>
        </p:spPr>
        <p:style>
          <a:lnRef idx="1">
            <a:schemeClr val="accent1"/>
          </a:lnRef>
          <a:fillRef idx="0">
            <a:schemeClr val="accent1"/>
          </a:fillRef>
          <a:effectRef idx="0">
            <a:schemeClr val="accent1"/>
          </a:effectRef>
          <a:fontRef idx="minor">
            <a:schemeClr val="tx1"/>
          </a:fontRef>
        </p:style>
      </p:cxnSp>
      <p:cxnSp>
        <p:nvCxnSpPr>
          <p:cNvPr id="28" name="Straight Connector 11"/>
          <p:cNvCxnSpPr>
            <a:cxnSpLocks/>
          </p:cNvCxnSpPr>
          <p:nvPr/>
        </p:nvCxnSpPr>
        <p:spPr bwMode="auto">
          <a:xfrm>
            <a:off x="6865560" y="4363647"/>
            <a:ext cx="0" cy="740520"/>
          </a:xfrm>
          <a:prstGeom prst="line">
            <a:avLst/>
          </a:prstGeom>
          <a:ln>
            <a:solidFill>
              <a:srgbClr val="7B878F"/>
            </a:solidFill>
          </a:ln>
        </p:spPr>
        <p:style>
          <a:lnRef idx="1">
            <a:schemeClr val="accent1"/>
          </a:lnRef>
          <a:fillRef idx="0">
            <a:schemeClr val="accent1"/>
          </a:fillRef>
          <a:effectRef idx="0">
            <a:schemeClr val="accent1"/>
          </a:effectRef>
          <a:fontRef idx="minor">
            <a:schemeClr val="tx1"/>
          </a:fontRef>
        </p:style>
      </p:cxnSp>
      <p:pic>
        <p:nvPicPr>
          <p:cNvPr id="30" name="Image 29"/>
          <p:cNvPicPr>
            <a:picLocks noChangeAspect="1"/>
          </p:cNvPicPr>
          <p:nvPr/>
        </p:nvPicPr>
        <p:blipFill>
          <a:blip r:embed="rId9">
            <a:clrChange>
              <a:clrFrom>
                <a:srgbClr val="FFFFFF"/>
              </a:clrFrom>
              <a:clrTo>
                <a:srgbClr val="FFFFFF">
                  <a:alpha val="0"/>
                </a:srgbClr>
              </a:clrTo>
            </a:clrChange>
          </a:blip>
          <a:srcRect l="15071" t="50709" r="10912" b="34134"/>
          <a:stretch/>
        </p:blipFill>
        <p:spPr bwMode="auto">
          <a:xfrm>
            <a:off x="2986965" y="6205682"/>
            <a:ext cx="349023" cy="358995"/>
          </a:xfrm>
          <a:prstGeom prst="rect">
            <a:avLst/>
          </a:prstGeom>
        </p:spPr>
      </p:pic>
      <p:sp>
        <p:nvSpPr>
          <p:cNvPr id="31" name="TextBox 3"/>
          <p:cNvSpPr txBox="1"/>
          <p:nvPr/>
        </p:nvSpPr>
        <p:spPr bwMode="auto">
          <a:xfrm>
            <a:off x="2615417" y="6254375"/>
            <a:ext cx="4572000" cy="261610"/>
          </a:xfrm>
          <a:prstGeom prst="rect">
            <a:avLst/>
          </a:prstGeom>
          <a:noFill/>
        </p:spPr>
        <p:txBody>
          <a:bodyPr wrap="square">
            <a:spAutoFit/>
          </a:bodyPr>
          <a:lstStyle/>
          <a:p>
            <a:pPr algn="ctr">
              <a:defRPr/>
            </a:pPr>
            <a:r>
              <a:rPr lang="fr-FR" sz="1100"/>
              <a:t>Page LinkedIn : Université Paris-Saclay </a:t>
            </a:r>
            <a:r>
              <a:rPr lang="fr-FR" sz="1100"/>
              <a:t>Alumni</a:t>
            </a:r>
            <a:endParaRPr lang="fr-FR" sz="1100" b="1"/>
          </a:p>
        </p:txBody>
      </p:sp>
      <p:pic>
        <p:nvPicPr>
          <p:cNvPr id="32" name="Graphic 68"/>
          <p:cNvPicPr>
            <a:picLocks noChangeAspect="1"/>
          </p:cNvPicPr>
          <p:nvPr/>
        </p:nvPicPr>
        <p:blipFill>
          <a:blip r:embed="rId10"/>
          <a:stretch/>
        </p:blipFill>
        <p:spPr bwMode="auto">
          <a:xfrm>
            <a:off x="2901047" y="3738283"/>
            <a:ext cx="454236" cy="480443"/>
          </a:xfrm>
          <a:prstGeom prst="rect">
            <a:avLst/>
          </a:prstGeom>
        </p:spPr>
      </p:pic>
      <p:pic>
        <p:nvPicPr>
          <p:cNvPr id="33" name="Graphic 59"/>
          <p:cNvPicPr>
            <a:picLocks noChangeAspect="1"/>
          </p:cNvPicPr>
          <p:nvPr/>
        </p:nvPicPr>
        <p:blipFill>
          <a:blip r:embed="rId11"/>
          <a:stretch/>
        </p:blipFill>
        <p:spPr bwMode="auto">
          <a:xfrm>
            <a:off x="7784663" y="3782218"/>
            <a:ext cx="542617" cy="465100"/>
          </a:xfrm>
          <a:prstGeom prst="rect">
            <a:avLst/>
          </a:prstGeom>
        </p:spPr>
      </p:pic>
      <p:sp>
        <p:nvSpPr>
          <p:cNvPr id="23" name="Oval 18">
            <a:hlinkClick r:id="rId12" action="ppaction://hlinksldjump"/>
          </p:cNvPr>
          <p:cNvSpPr/>
          <p:nvPr/>
        </p:nvSpPr>
        <p:spPr bwMode="auto">
          <a:xfrm>
            <a:off x="132984" y="6294300"/>
            <a:ext cx="222737" cy="222737"/>
          </a:xfrm>
          <a:prstGeom prst="ellipse">
            <a:avLst/>
          </a:prstGeom>
          <a:solidFill>
            <a:srgbClr val="D6DCDF"/>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fr-FR">
              <a:solidFill>
                <a:srgbClr val="FFFFFF"/>
              </a:solidFill>
            </a:endParaRPr>
          </a:p>
        </p:txBody>
      </p:sp>
      <p:pic>
        <p:nvPicPr>
          <p:cNvPr id="24" name="Graphic 19">
            <a:hlinkClick r:id="rId13" action="ppaction://hlinksldjump"/>
          </p:cNvPr>
          <p:cNvPicPr>
            <a:picLocks noChangeAspect="1"/>
          </p:cNvPicPr>
          <p:nvPr/>
        </p:nvPicPr>
        <p:blipFill>
          <a:blip r:embed="rId14"/>
          <a:stretch/>
        </p:blipFill>
        <p:spPr bwMode="auto">
          <a:xfrm>
            <a:off x="212638" y="6353433"/>
            <a:ext cx="63021" cy="110287"/>
          </a:xfrm>
          <a:prstGeom prst="rect">
            <a:avLst/>
          </a:prstGeom>
        </p:spPr>
      </p:pic>
      <p:sp>
        <p:nvSpPr>
          <p:cNvPr id="29" name="Titre 1"/>
          <p:cNvSpPr>
            <a:spLocks noGrp="1"/>
          </p:cNvSpPr>
          <p:nvPr>
            <p:ph type="title"/>
          </p:nvPr>
        </p:nvSpPr>
        <p:spPr bwMode="auto">
          <a:xfrm>
            <a:off x="749300" y="701675"/>
            <a:ext cx="7632700" cy="561975"/>
          </a:xfrm>
        </p:spPr>
        <p:txBody>
          <a:bodyPr>
            <a:normAutofit fontScale="90000"/>
          </a:bodyPr>
          <a:lstStyle/>
          <a:p>
            <a:pPr algn="ctr">
              <a:defRPr/>
            </a:pPr>
            <a:r>
              <a:rPr lang="fr-FR" b="0">
                <a:solidFill>
                  <a:srgbClr val="C90F55"/>
                </a:solidFill>
                <a:latin typeface="Open Sans Light"/>
                <a:ea typeface="Open Sans Light"/>
                <a:cs typeface="Open Sans Light"/>
              </a:rPr>
              <a:t>Comment et pourquoi rejoindre </a:t>
            </a:r>
            <a:br>
              <a:rPr lang="fr-FR" b="0">
                <a:solidFill>
                  <a:srgbClr val="C90F55"/>
                </a:solidFill>
                <a:latin typeface="Open Sans Light"/>
                <a:ea typeface="Open Sans Light"/>
                <a:cs typeface="Open Sans Light"/>
              </a:rPr>
            </a:br>
            <a:r>
              <a:rPr lang="fr-FR">
                <a:solidFill>
                  <a:srgbClr val="C90F55"/>
                </a:solidFill>
                <a:latin typeface="Open Sans Light"/>
                <a:ea typeface="Open Sans Light"/>
                <a:cs typeface="Open Sans Light"/>
              </a:rPr>
              <a:t>le réseau des </a:t>
            </a:r>
            <a:r>
              <a:rPr lang="fr-FR">
                <a:solidFill>
                  <a:srgbClr val="C90F55"/>
                </a:solidFill>
                <a:latin typeface="Open Sans Light"/>
                <a:ea typeface="Open Sans Light"/>
                <a:cs typeface="Open Sans Light"/>
              </a:rPr>
              <a:t>diplômé·es</a:t>
            </a:r>
            <a:r>
              <a:rPr lang="fr-FR">
                <a:solidFill>
                  <a:srgbClr val="C90F55"/>
                </a:solidFill>
                <a:latin typeface="Open Sans Light"/>
                <a:ea typeface="Open Sans Light"/>
                <a:cs typeface="Open Sans Light"/>
              </a:rPr>
              <a:t> </a:t>
            </a:r>
            <a:r>
              <a:rPr lang="fr-FR" b="0">
                <a:solidFill>
                  <a:srgbClr val="C90F55"/>
                </a:solidFill>
                <a:latin typeface="Open Sans Light"/>
                <a:ea typeface="Open Sans Light"/>
                <a:cs typeface="Open Sans Light"/>
              </a:rPr>
              <a:t>?</a:t>
            </a:r>
            <a:endParaRPr/>
          </a:p>
        </p:txBody>
      </p:sp>
    </p:spTree>
  </p:cSld>
  <p:clrMapOvr>
    <a:masterClrMapping/>
  </p:clrMapOvr>
  <mc:AlternateContent xmlns:mc="http://schemas.openxmlformats.org/markup-compatibility/2006">
    <mc:Choice xmlns:p14="http://schemas.microsoft.com/office/powerpoint/2010/main" Requires="p14">
      <p:transition p14:dur="2000" advClick="1"/>
    </mc:Choice>
    <mc:Fallback>
      <p:transition advClick="1"/>
    </mc:Fallback>
  </mc:AlternateContent>
</p:sld>
</file>

<file path=ppt/slides/slide23.xml><?xml version="1.0" encoding="utf-8"?>
<p:sld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showMasterPhAnim="0" show="1">
  <p:cSld name="">
    <p:spTree>
      <p:nvGrpSpPr>
        <p:cNvPr id="1" name=""/>
        <p:cNvGrpSpPr/>
        <p:nvPr/>
      </p:nvGrpSpPr>
      <p:grpSpPr bwMode="auto">
        <a:xfrm>
          <a:off x="0" y="0"/>
          <a:ext cx="0" cy="0"/>
          <a:chOff x="0" y="0"/>
          <a:chExt cx="0" cy="0"/>
        </a:xfrm>
      </p:grpSpPr>
      <p:sp>
        <p:nvSpPr>
          <p:cNvPr id="2" name="Titre 1"/>
          <p:cNvSpPr>
            <a:spLocks noGrp="1"/>
          </p:cNvSpPr>
          <p:nvPr>
            <p:ph type="title"/>
          </p:nvPr>
        </p:nvSpPr>
        <p:spPr bwMode="auto">
          <a:xfrm>
            <a:off x="2583490" y="629114"/>
            <a:ext cx="4165653" cy="690562"/>
          </a:xfrm>
        </p:spPr>
        <p:txBody>
          <a:bodyPr>
            <a:normAutofit fontScale="90000"/>
          </a:bodyPr>
          <a:lstStyle/>
          <a:p>
            <a:pPr algn="ctr">
              <a:defRPr/>
            </a:pPr>
            <a:r>
              <a:rPr lang="fr-FR">
                <a:solidFill>
                  <a:srgbClr val="C90F55"/>
                </a:solidFill>
              </a:rPr>
              <a:t>Comment partir</a:t>
            </a:r>
            <a:br>
              <a:rPr lang="fr-FR">
                <a:solidFill>
                  <a:srgbClr val="C90F55"/>
                </a:solidFill>
              </a:rPr>
            </a:br>
            <a:r>
              <a:rPr lang="fr-FR">
                <a:solidFill>
                  <a:srgbClr val="C90F55"/>
                </a:solidFill>
                <a:latin typeface="Open Sans Light"/>
                <a:ea typeface="Open Sans Light"/>
                <a:cs typeface="Open Sans Light"/>
              </a:rPr>
              <a:t>étudier à l’étranger ?</a:t>
            </a:r>
            <a:endParaRPr/>
          </a:p>
        </p:txBody>
      </p:sp>
      <p:sp>
        <p:nvSpPr>
          <p:cNvPr id="5" name="ZoneTexte 4"/>
          <p:cNvSpPr txBox="1"/>
          <p:nvPr/>
        </p:nvSpPr>
        <p:spPr bwMode="auto">
          <a:xfrm>
            <a:off x="2744109" y="2143056"/>
            <a:ext cx="4254500" cy="2369880"/>
          </a:xfrm>
          <a:prstGeom prst="rect">
            <a:avLst/>
          </a:prstGeom>
          <a:noFill/>
        </p:spPr>
        <p:txBody>
          <a:bodyPr wrap="square" rtlCol="0">
            <a:spAutoFit/>
          </a:bodyPr>
          <a:lstStyle/>
          <a:p>
            <a:pPr>
              <a:defRPr/>
            </a:pPr>
            <a:r>
              <a:rPr lang="fr-FR" sz="2000">
                <a:solidFill>
                  <a:srgbClr val="303F48"/>
                </a:solidFill>
                <a:latin typeface="Open Sans Extrabold"/>
                <a:ea typeface="Open Sans Extrabold"/>
                <a:cs typeface="Open Sans Extrabold"/>
              </a:rPr>
              <a:t>L’Université collabore avec plus de 300 universités dans le monde !</a:t>
            </a:r>
            <a:endParaRPr/>
          </a:p>
          <a:p>
            <a:pPr>
              <a:defRPr/>
            </a:pPr>
            <a:r>
              <a:rPr lang="fr-FR" sz="2000">
                <a:solidFill>
                  <a:srgbClr val="303F48"/>
                </a:solidFill>
                <a:latin typeface="Open Sans Extrabold"/>
                <a:ea typeface="Open Sans Extrabold"/>
                <a:cs typeface="Open Sans Extrabold"/>
              </a:rPr>
              <a:t>De nombreuses possibilités s’offrent à vous pour partir à l’étranger, </a:t>
            </a:r>
            <a:endParaRPr/>
          </a:p>
          <a:p>
            <a:pPr>
              <a:defRPr/>
            </a:pPr>
            <a:r>
              <a:rPr lang="fr-FR" sz="1600">
                <a:solidFill>
                  <a:srgbClr val="303F48"/>
                </a:solidFill>
              </a:rPr>
              <a:t>que ce soit pour un </a:t>
            </a:r>
            <a:r>
              <a:rPr lang="fr-FR" sz="1600">
                <a:solidFill>
                  <a:srgbClr val="303F48"/>
                </a:solidFill>
                <a:latin typeface="Open Sans Extrabold"/>
                <a:ea typeface="Open Sans Extrabold"/>
                <a:cs typeface="Open Sans Extrabold"/>
              </a:rPr>
              <a:t>stage</a:t>
            </a:r>
            <a:r>
              <a:rPr lang="fr-FR" sz="1600">
                <a:solidFill>
                  <a:srgbClr val="303F48"/>
                </a:solidFill>
              </a:rPr>
              <a:t> ou un </a:t>
            </a:r>
            <a:r>
              <a:rPr lang="fr-FR" sz="1600">
                <a:solidFill>
                  <a:srgbClr val="303F48"/>
                </a:solidFill>
                <a:latin typeface="Open Sans Extrabold"/>
                <a:ea typeface="Open Sans Extrabold"/>
                <a:cs typeface="Open Sans Extrabold"/>
              </a:rPr>
              <a:t>séjour d’études</a:t>
            </a:r>
            <a:r>
              <a:rPr lang="fr-FR" sz="1600">
                <a:solidFill>
                  <a:srgbClr val="303F48"/>
                </a:solidFill>
              </a:rPr>
              <a:t>, et quel que soit votre niveau d’étude et de langue.</a:t>
            </a:r>
            <a:endParaRPr/>
          </a:p>
        </p:txBody>
      </p:sp>
      <p:sp>
        <p:nvSpPr>
          <p:cNvPr id="4" name="TextBox 3"/>
          <p:cNvSpPr txBox="1"/>
          <p:nvPr/>
        </p:nvSpPr>
        <p:spPr bwMode="auto">
          <a:xfrm>
            <a:off x="2280156" y="5985808"/>
            <a:ext cx="4572000" cy="430887"/>
          </a:xfrm>
          <a:prstGeom prst="rect">
            <a:avLst/>
          </a:prstGeom>
          <a:noFill/>
        </p:spPr>
        <p:txBody>
          <a:bodyPr wrap="square">
            <a:spAutoFit/>
          </a:bodyPr>
          <a:lstStyle/>
          <a:p>
            <a:pPr algn="ctr">
              <a:defRPr/>
            </a:pPr>
            <a:r>
              <a:rPr lang="fr-FR" sz="1100"/>
              <a:t>Contact : Direction des Relations Internationales et Européennes,</a:t>
            </a:r>
            <a:endParaRPr/>
          </a:p>
          <a:p>
            <a:pPr algn="ctr">
              <a:defRPr/>
            </a:pPr>
            <a:r>
              <a:rPr lang="fr-FR" sz="1100" u="sng">
                <a:hlinkClick r:id="rId2" tooltip="mailto:outgoing.international@universite-paris-saclay.fr"/>
              </a:rPr>
              <a:t>outgoing.international@universite-paris-saclay.fr</a:t>
            </a:r>
            <a:endParaRPr lang="fr-FR" sz="1100"/>
          </a:p>
        </p:txBody>
      </p:sp>
      <p:pic>
        <p:nvPicPr>
          <p:cNvPr id="6" name="Graphic 5"/>
          <p:cNvPicPr>
            <a:picLocks noChangeAspect="1"/>
          </p:cNvPicPr>
          <p:nvPr/>
        </p:nvPicPr>
        <p:blipFill>
          <a:blip r:embed="rId3"/>
          <a:stretch/>
        </p:blipFill>
        <p:spPr bwMode="auto">
          <a:xfrm>
            <a:off x="4423890" y="5733664"/>
            <a:ext cx="284532" cy="180568"/>
          </a:xfrm>
          <a:prstGeom prst="rect">
            <a:avLst/>
          </a:prstGeom>
        </p:spPr>
      </p:pic>
      <p:pic>
        <p:nvPicPr>
          <p:cNvPr id="3" name="Graphic 2"/>
          <p:cNvPicPr>
            <a:picLocks noChangeAspect="1"/>
          </p:cNvPicPr>
          <p:nvPr/>
        </p:nvPicPr>
        <p:blipFill>
          <a:blip r:embed="rId4"/>
          <a:stretch/>
        </p:blipFill>
        <p:spPr bwMode="auto">
          <a:xfrm>
            <a:off x="3223129" y="1586824"/>
            <a:ext cx="2686050" cy="28575"/>
          </a:xfrm>
          <a:prstGeom prst="rect">
            <a:avLst/>
          </a:prstGeom>
        </p:spPr>
      </p:pic>
      <p:pic>
        <p:nvPicPr>
          <p:cNvPr id="7" name="Graphic 6"/>
          <p:cNvPicPr>
            <a:picLocks noChangeAspect="1"/>
          </p:cNvPicPr>
          <p:nvPr/>
        </p:nvPicPr>
        <p:blipFill>
          <a:blip r:embed="rId5"/>
          <a:stretch/>
        </p:blipFill>
        <p:spPr bwMode="auto">
          <a:xfrm>
            <a:off x="2051554" y="318878"/>
            <a:ext cx="5029200" cy="28575"/>
          </a:xfrm>
          <a:prstGeom prst="rect">
            <a:avLst/>
          </a:prstGeom>
        </p:spPr>
      </p:pic>
      <p:pic>
        <p:nvPicPr>
          <p:cNvPr id="9" name="Graphic 8"/>
          <p:cNvPicPr>
            <a:picLocks noChangeAspect="1"/>
          </p:cNvPicPr>
          <p:nvPr/>
        </p:nvPicPr>
        <p:blipFill>
          <a:blip r:embed="rId6"/>
          <a:stretch/>
        </p:blipFill>
        <p:spPr bwMode="auto">
          <a:xfrm rot="869593">
            <a:off x="6614319" y="3832490"/>
            <a:ext cx="1123950" cy="1057275"/>
          </a:xfrm>
          <a:prstGeom prst="rect">
            <a:avLst/>
          </a:prstGeom>
        </p:spPr>
      </p:pic>
      <p:sp>
        <p:nvSpPr>
          <p:cNvPr id="11" name="Oval 10">
            <a:hlinkClick r:id="rId7" action="ppaction://hlinksldjump"/>
          </p:cNvPr>
          <p:cNvSpPr/>
          <p:nvPr/>
        </p:nvSpPr>
        <p:spPr bwMode="auto">
          <a:xfrm>
            <a:off x="132984" y="6294300"/>
            <a:ext cx="222737" cy="222737"/>
          </a:xfrm>
          <a:prstGeom prst="ellipse">
            <a:avLst/>
          </a:prstGeom>
          <a:solidFill>
            <a:srgbClr val="D6DCDF"/>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fr-FR">
              <a:solidFill>
                <a:srgbClr val="FFFFFF"/>
              </a:solidFill>
            </a:endParaRPr>
          </a:p>
        </p:txBody>
      </p:sp>
      <p:pic>
        <p:nvPicPr>
          <p:cNvPr id="12" name="Graphic 11">
            <a:hlinkClick r:id="rId8" action="ppaction://hlinksldjump"/>
          </p:cNvPr>
          <p:cNvPicPr>
            <a:picLocks noChangeAspect="1"/>
          </p:cNvPicPr>
          <p:nvPr/>
        </p:nvPicPr>
        <p:blipFill>
          <a:blip r:embed="rId9"/>
          <a:stretch/>
        </p:blipFill>
        <p:spPr bwMode="auto">
          <a:xfrm>
            <a:off x="212638" y="6353433"/>
            <a:ext cx="63021" cy="110287"/>
          </a:xfrm>
          <a:prstGeom prst="rect">
            <a:avLst/>
          </a:prstGeom>
        </p:spPr>
      </p:pic>
      <p:pic>
        <p:nvPicPr>
          <p:cNvPr id="13" name="Graphic 10"/>
          <p:cNvPicPr>
            <a:picLocks noChangeAspect="1"/>
          </p:cNvPicPr>
          <p:nvPr/>
        </p:nvPicPr>
        <p:blipFill>
          <a:blip r:embed="rId10"/>
          <a:stretch/>
        </p:blipFill>
        <p:spPr bwMode="auto">
          <a:xfrm rot="917303">
            <a:off x="1470959" y="2589809"/>
            <a:ext cx="847725" cy="1476375"/>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2000" advClick="1"/>
    </mc:Choice>
    <mc:Fallback>
      <p:transition advClick="1"/>
    </mc:Fallback>
  </mc:AlternateContent>
</p:sld>
</file>

<file path=ppt/slides/slide24.xml><?xml version="1.0" encoding="utf-8"?>
<p:sld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showMasterPhAnim="0" show="1">
  <p:cSld name="">
    <p:spTree>
      <p:nvGrpSpPr>
        <p:cNvPr id="1" name=""/>
        <p:cNvGrpSpPr/>
        <p:nvPr/>
      </p:nvGrpSpPr>
      <p:grpSpPr bwMode="auto">
        <a:xfrm>
          <a:off x="0" y="0"/>
          <a:ext cx="0" cy="0"/>
          <a:chOff x="0" y="0"/>
          <a:chExt cx="0" cy="0"/>
        </a:xfrm>
      </p:grpSpPr>
      <p:sp>
        <p:nvSpPr>
          <p:cNvPr id="2" name="Titre 1"/>
          <p:cNvSpPr>
            <a:spLocks noGrp="1"/>
          </p:cNvSpPr>
          <p:nvPr>
            <p:ph type="title"/>
          </p:nvPr>
        </p:nvSpPr>
        <p:spPr bwMode="auto">
          <a:xfrm>
            <a:off x="847258" y="645740"/>
            <a:ext cx="7722327" cy="690562"/>
          </a:xfrm>
        </p:spPr>
        <p:txBody>
          <a:bodyPr>
            <a:normAutofit fontScale="90000"/>
          </a:bodyPr>
          <a:lstStyle/>
          <a:p>
            <a:pPr algn="ctr">
              <a:defRPr/>
            </a:pPr>
            <a:r>
              <a:rPr lang="fr-FR">
                <a:solidFill>
                  <a:srgbClr val="C90F55"/>
                </a:solidFill>
              </a:rPr>
              <a:t>Comment être </a:t>
            </a:r>
            <a:r>
              <a:rPr lang="fr-FR">
                <a:solidFill>
                  <a:srgbClr val="C90F55"/>
                </a:solidFill>
              </a:rPr>
              <a:t>accompagné·e</a:t>
            </a:r>
            <a:r>
              <a:rPr lang="fr-FR">
                <a:solidFill>
                  <a:srgbClr val="C90F55"/>
                </a:solidFill>
              </a:rPr>
              <a:t> dans son installation </a:t>
            </a:r>
            <a:r>
              <a:rPr lang="fr-FR">
                <a:solidFill>
                  <a:srgbClr val="C90F55"/>
                </a:solidFill>
                <a:latin typeface="Open Sans Light"/>
                <a:ea typeface="Open Sans Light"/>
                <a:cs typeface="Open Sans Light"/>
              </a:rPr>
              <a:t>?</a:t>
            </a:r>
            <a:endParaRPr/>
          </a:p>
        </p:txBody>
      </p:sp>
      <p:sp>
        <p:nvSpPr>
          <p:cNvPr id="5" name="ZoneTexte 4"/>
          <p:cNvSpPr txBox="1"/>
          <p:nvPr/>
        </p:nvSpPr>
        <p:spPr bwMode="auto">
          <a:xfrm>
            <a:off x="2296640" y="2066318"/>
            <a:ext cx="4555514" cy="2554545"/>
          </a:xfrm>
          <a:prstGeom prst="rect">
            <a:avLst/>
          </a:prstGeom>
          <a:noFill/>
        </p:spPr>
        <p:txBody>
          <a:bodyPr wrap="square" rtlCol="0">
            <a:spAutoFit/>
          </a:bodyPr>
          <a:lstStyle/>
          <a:p>
            <a:pPr>
              <a:defRPr/>
            </a:pPr>
            <a:r>
              <a:rPr lang="fr-FR" sz="2000">
                <a:solidFill>
                  <a:srgbClr val="303F48"/>
                </a:solidFill>
                <a:latin typeface="Open Sans Extrabold"/>
                <a:ea typeface="Open Sans Extrabold"/>
                <a:cs typeface="Open Sans Extrabold"/>
              </a:rPr>
              <a:t>Vous êtes étudiantes et étudiants internationaux et vous arrivez à l’Université Paris-Saclay ? </a:t>
            </a:r>
            <a:endParaRPr/>
          </a:p>
          <a:p>
            <a:pPr>
              <a:defRPr/>
            </a:pPr>
            <a:endParaRPr lang="fr-FR" sz="2000">
              <a:solidFill>
                <a:srgbClr val="303F48"/>
              </a:solidFill>
              <a:latin typeface="Open Sans Extrabold"/>
              <a:ea typeface="Open Sans Extrabold"/>
              <a:cs typeface="Open Sans Extrabold"/>
            </a:endParaRPr>
          </a:p>
          <a:p>
            <a:pPr>
              <a:defRPr/>
            </a:pPr>
            <a:r>
              <a:rPr lang="fr-FR" sz="1600">
                <a:solidFill>
                  <a:srgbClr val="303F48"/>
                </a:solidFill>
                <a:latin typeface="Open Sans Extrabold"/>
                <a:ea typeface="Open Sans Extrabold"/>
                <a:cs typeface="Open Sans Extrabold"/>
              </a:rPr>
              <a:t>Le pôle accueil international accompagne les étudiantes et étudiants internationaux  dans leur installation et leur intégration en France :</a:t>
            </a:r>
            <a:endParaRPr/>
          </a:p>
          <a:p>
            <a:pPr>
              <a:defRPr/>
            </a:pPr>
            <a:r>
              <a:rPr lang="fr-FR" sz="1600">
                <a:solidFill>
                  <a:srgbClr val="303F48"/>
                </a:solidFill>
              </a:rPr>
              <a:t>démarches administratives, guichet d’accueil GATE, Buddy Programme,…</a:t>
            </a:r>
            <a:endParaRPr/>
          </a:p>
        </p:txBody>
      </p:sp>
      <p:sp>
        <p:nvSpPr>
          <p:cNvPr id="4" name="TextBox 3"/>
          <p:cNvSpPr txBox="1"/>
          <p:nvPr/>
        </p:nvSpPr>
        <p:spPr bwMode="auto">
          <a:xfrm>
            <a:off x="2280154" y="5977689"/>
            <a:ext cx="4572000" cy="430887"/>
          </a:xfrm>
          <a:prstGeom prst="rect">
            <a:avLst/>
          </a:prstGeom>
          <a:noFill/>
        </p:spPr>
        <p:txBody>
          <a:bodyPr wrap="square">
            <a:spAutoFit/>
          </a:bodyPr>
          <a:lstStyle/>
          <a:p>
            <a:pPr algn="ctr">
              <a:defRPr/>
            </a:pPr>
            <a:r>
              <a:rPr lang="fr-FR" sz="1100"/>
              <a:t>Contact : Direction des Relations Internationales et Européennes,</a:t>
            </a:r>
            <a:endParaRPr/>
          </a:p>
          <a:p>
            <a:pPr algn="ctr">
              <a:defRPr/>
            </a:pPr>
            <a:r>
              <a:rPr lang="fr-FR" sz="1100" u="sng">
                <a:hlinkClick r:id="rId2" tooltip="mailto:International.welcomedesl@universite-paris-saclay.fr"/>
              </a:rPr>
              <a:t>International.welcomedesk@universite-paris-saclay.fr</a:t>
            </a:r>
            <a:endParaRPr lang="fr-FR" sz="1100"/>
          </a:p>
        </p:txBody>
      </p:sp>
      <p:pic>
        <p:nvPicPr>
          <p:cNvPr id="6" name="Graphic 5"/>
          <p:cNvPicPr>
            <a:picLocks noChangeAspect="1"/>
          </p:cNvPicPr>
          <p:nvPr/>
        </p:nvPicPr>
        <p:blipFill>
          <a:blip r:embed="rId3"/>
          <a:stretch/>
        </p:blipFill>
        <p:spPr bwMode="auto">
          <a:xfrm>
            <a:off x="4423890" y="5733664"/>
            <a:ext cx="284532" cy="180568"/>
          </a:xfrm>
          <a:prstGeom prst="rect">
            <a:avLst/>
          </a:prstGeom>
        </p:spPr>
      </p:pic>
      <p:pic>
        <p:nvPicPr>
          <p:cNvPr id="3" name="Graphic 2"/>
          <p:cNvPicPr>
            <a:picLocks noChangeAspect="1"/>
          </p:cNvPicPr>
          <p:nvPr/>
        </p:nvPicPr>
        <p:blipFill>
          <a:blip r:embed="rId4"/>
          <a:stretch/>
        </p:blipFill>
        <p:spPr bwMode="auto">
          <a:xfrm>
            <a:off x="3223129" y="1586824"/>
            <a:ext cx="2686050" cy="28575"/>
          </a:xfrm>
          <a:prstGeom prst="rect">
            <a:avLst/>
          </a:prstGeom>
        </p:spPr>
      </p:pic>
      <p:pic>
        <p:nvPicPr>
          <p:cNvPr id="7" name="Graphic 6"/>
          <p:cNvPicPr>
            <a:picLocks noChangeAspect="1"/>
          </p:cNvPicPr>
          <p:nvPr/>
        </p:nvPicPr>
        <p:blipFill>
          <a:blip r:embed="rId5"/>
          <a:stretch/>
        </p:blipFill>
        <p:spPr bwMode="auto">
          <a:xfrm>
            <a:off x="2051554" y="318878"/>
            <a:ext cx="5029200" cy="28575"/>
          </a:xfrm>
          <a:prstGeom prst="rect">
            <a:avLst/>
          </a:prstGeom>
        </p:spPr>
      </p:pic>
      <p:sp>
        <p:nvSpPr>
          <p:cNvPr id="11" name="Oval 10">
            <a:hlinkClick r:id="rId6" action="ppaction://hlinksldjump"/>
          </p:cNvPr>
          <p:cNvSpPr/>
          <p:nvPr/>
        </p:nvSpPr>
        <p:spPr bwMode="auto">
          <a:xfrm>
            <a:off x="132984" y="6294300"/>
            <a:ext cx="222737" cy="222737"/>
          </a:xfrm>
          <a:prstGeom prst="ellipse">
            <a:avLst/>
          </a:prstGeom>
          <a:solidFill>
            <a:srgbClr val="D6DCDF"/>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fr-FR">
              <a:solidFill>
                <a:srgbClr val="FFFFFF"/>
              </a:solidFill>
            </a:endParaRPr>
          </a:p>
        </p:txBody>
      </p:sp>
      <p:pic>
        <p:nvPicPr>
          <p:cNvPr id="12" name="Graphic 11">
            <a:hlinkClick r:id="rId7" action="ppaction://hlinksldjump"/>
          </p:cNvPr>
          <p:cNvPicPr>
            <a:picLocks noChangeAspect="1"/>
          </p:cNvPicPr>
          <p:nvPr/>
        </p:nvPicPr>
        <p:blipFill>
          <a:blip r:embed="rId8"/>
          <a:stretch/>
        </p:blipFill>
        <p:spPr bwMode="auto">
          <a:xfrm>
            <a:off x="212638" y="6353433"/>
            <a:ext cx="63021" cy="110287"/>
          </a:xfrm>
          <a:prstGeom prst="rect">
            <a:avLst/>
          </a:prstGeom>
        </p:spPr>
      </p:pic>
      <p:pic>
        <p:nvPicPr>
          <p:cNvPr id="13" name="Graphic 3"/>
          <p:cNvPicPr>
            <a:picLocks noChangeAspect="1"/>
          </p:cNvPicPr>
          <p:nvPr/>
        </p:nvPicPr>
        <p:blipFill>
          <a:blip r:embed="rId9"/>
          <a:stretch/>
        </p:blipFill>
        <p:spPr bwMode="auto">
          <a:xfrm rot="20018378">
            <a:off x="6811014" y="1696215"/>
            <a:ext cx="1060131" cy="1211578"/>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2000" advClick="1"/>
    </mc:Choice>
    <mc:Fallback>
      <p:transition advClick="1"/>
    </mc:Fallback>
  </mc:AlternateContent>
</p:sld>
</file>

<file path=ppt/slides/slide25.xml><?xml version="1.0" encoding="utf-8"?>
<p:sld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showMasterPhAnim="0" show="1">
  <p:cSld name="">
    <p:spTree>
      <p:nvGrpSpPr>
        <p:cNvPr id="1" name=""/>
        <p:cNvGrpSpPr/>
        <p:nvPr/>
      </p:nvGrpSpPr>
      <p:grpSpPr bwMode="auto">
        <a:xfrm>
          <a:off x="0" y="0"/>
          <a:ext cx="0" cy="0"/>
          <a:chOff x="0" y="0"/>
          <a:chExt cx="0" cy="0"/>
        </a:xfrm>
      </p:grpSpPr>
      <p:sp>
        <p:nvSpPr>
          <p:cNvPr id="2" name="Titre 1"/>
          <p:cNvSpPr>
            <a:spLocks noGrp="1"/>
          </p:cNvSpPr>
          <p:nvPr>
            <p:ph type="title"/>
          </p:nvPr>
        </p:nvSpPr>
        <p:spPr bwMode="auto">
          <a:xfrm>
            <a:off x="946206" y="718839"/>
            <a:ext cx="7116416" cy="690562"/>
          </a:xfrm>
        </p:spPr>
        <p:txBody>
          <a:bodyPr>
            <a:normAutofit fontScale="90000"/>
          </a:bodyPr>
          <a:lstStyle/>
          <a:p>
            <a:pPr algn="ctr">
              <a:defRPr/>
            </a:pPr>
            <a:r>
              <a:rPr lang="fr-FR">
                <a:solidFill>
                  <a:srgbClr val="C90F55"/>
                </a:solidFill>
              </a:rPr>
              <a:t>Comment devenir </a:t>
            </a:r>
            <a:br>
              <a:rPr lang="fr-FR">
                <a:solidFill>
                  <a:srgbClr val="C90F55"/>
                </a:solidFill>
              </a:rPr>
            </a:br>
            <a:r>
              <a:rPr lang="fr-FR">
                <a:solidFill>
                  <a:srgbClr val="C90F55"/>
                </a:solidFill>
              </a:rPr>
              <a:t>ambassadeur européen et ambassadrice européenne ?</a:t>
            </a:r>
            <a:endParaRPr lang="fr-FR">
              <a:solidFill>
                <a:srgbClr val="C90F55"/>
              </a:solidFill>
              <a:latin typeface="Open Sans Light"/>
              <a:ea typeface="Open Sans Light"/>
              <a:cs typeface="Open Sans Light"/>
            </a:endParaRPr>
          </a:p>
        </p:txBody>
      </p:sp>
      <p:sp>
        <p:nvSpPr>
          <p:cNvPr id="5" name="ZoneTexte 4"/>
          <p:cNvSpPr txBox="1"/>
          <p:nvPr/>
        </p:nvSpPr>
        <p:spPr bwMode="auto">
          <a:xfrm>
            <a:off x="1565177" y="1936839"/>
            <a:ext cx="6447538" cy="4154984"/>
          </a:xfrm>
          <a:prstGeom prst="rect">
            <a:avLst/>
          </a:prstGeom>
          <a:noFill/>
        </p:spPr>
        <p:txBody>
          <a:bodyPr wrap="square" rtlCol="0">
            <a:spAutoFit/>
          </a:bodyPr>
          <a:lstStyle/>
          <a:p>
            <a:pPr>
              <a:defRPr/>
            </a:pPr>
            <a:r>
              <a:rPr lang="fr-FR" sz="2000">
                <a:solidFill>
                  <a:srgbClr val="303F48"/>
                </a:solidFill>
                <a:latin typeface="Open Sans Extrabold"/>
                <a:ea typeface="Open Sans Extrabold"/>
                <a:cs typeface="Open Sans Extrabold"/>
              </a:rPr>
              <a:t>Participez aux actions de notre Université Européenne - EUGLOH «  </a:t>
            </a:r>
            <a:r>
              <a:rPr lang="fr-FR" sz="2000">
                <a:solidFill>
                  <a:srgbClr val="303F48"/>
                </a:solidFill>
                <a:latin typeface="Open Sans Extrabold"/>
                <a:ea typeface="Open Sans Extrabold"/>
                <a:cs typeface="Open Sans Extrabold"/>
              </a:rPr>
              <a:t>European</a:t>
            </a:r>
            <a:r>
              <a:rPr lang="fr-FR" sz="2000">
                <a:solidFill>
                  <a:srgbClr val="303F48"/>
                </a:solidFill>
                <a:latin typeface="Open Sans Extrabold"/>
                <a:ea typeface="Open Sans Extrabold"/>
                <a:cs typeface="Open Sans Extrabold"/>
              </a:rPr>
              <a:t> </a:t>
            </a:r>
            <a:r>
              <a:rPr lang="fr-FR" sz="2000">
                <a:solidFill>
                  <a:srgbClr val="303F48"/>
                </a:solidFill>
                <a:latin typeface="Open Sans Extrabold"/>
                <a:ea typeface="Open Sans Extrabold"/>
                <a:cs typeface="Open Sans Extrabold"/>
              </a:rPr>
              <a:t>University</a:t>
            </a:r>
            <a:r>
              <a:rPr lang="fr-FR" sz="2000">
                <a:solidFill>
                  <a:srgbClr val="303F48"/>
                </a:solidFill>
                <a:latin typeface="Open Sans Extrabold"/>
                <a:ea typeface="Open Sans Extrabold"/>
                <a:cs typeface="Open Sans Extrabold"/>
              </a:rPr>
              <a:t> Alliance for Global </a:t>
            </a:r>
            <a:r>
              <a:rPr lang="fr-FR" sz="2000">
                <a:solidFill>
                  <a:srgbClr val="303F48"/>
                </a:solidFill>
                <a:latin typeface="Open Sans Extrabold"/>
                <a:ea typeface="Open Sans Extrabold"/>
                <a:cs typeface="Open Sans Extrabold"/>
              </a:rPr>
              <a:t>Health</a:t>
            </a:r>
            <a:r>
              <a:rPr lang="fr-FR" sz="2000">
                <a:solidFill>
                  <a:srgbClr val="303F48"/>
                </a:solidFill>
                <a:latin typeface="Open Sans Extrabold"/>
                <a:ea typeface="Open Sans Extrabold"/>
                <a:cs typeface="Open Sans Extrabold"/>
              </a:rPr>
              <a:t> »</a:t>
            </a:r>
            <a:endParaRPr/>
          </a:p>
          <a:p>
            <a:pPr>
              <a:defRPr/>
            </a:pPr>
            <a:endParaRPr lang="fr-FR" sz="2000">
              <a:solidFill>
                <a:srgbClr val="303F48"/>
              </a:solidFill>
              <a:latin typeface="Open Sans Extrabold"/>
              <a:ea typeface="Open Sans Extrabold"/>
              <a:cs typeface="Open Sans Extrabold"/>
            </a:endParaRPr>
          </a:p>
          <a:p>
            <a:pPr>
              <a:defRPr/>
            </a:pPr>
            <a:endParaRPr lang="fr-FR" sz="1400">
              <a:solidFill>
                <a:srgbClr val="303F48"/>
              </a:solidFill>
              <a:latin typeface="Open Sans Extrabold"/>
              <a:ea typeface="Open Sans Extrabold"/>
              <a:cs typeface="Open Sans Extrabold"/>
            </a:endParaRPr>
          </a:p>
          <a:p>
            <a:pPr>
              <a:defRPr/>
            </a:pPr>
            <a:r>
              <a:rPr lang="fr-FR" sz="1400">
                <a:solidFill>
                  <a:srgbClr val="303F48"/>
                </a:solidFill>
                <a:latin typeface="Open Sans Extrabold"/>
                <a:ea typeface="Open Sans Extrabold"/>
                <a:cs typeface="Open Sans Extrabold"/>
              </a:rPr>
              <a:t>L’Université européenne EUGLOH est une alliance de 5 universités européennes localisées en France, Allemagne, Portugal, Hongrie et Suède.</a:t>
            </a:r>
            <a:endParaRPr/>
          </a:p>
          <a:p>
            <a:pPr algn="ctr">
              <a:defRPr/>
            </a:pPr>
            <a:r>
              <a:rPr lang="fr-FR" sz="1400" u="sng">
                <a:solidFill>
                  <a:srgbClr val="303F48"/>
                </a:solidFill>
                <a:latin typeface="Open Sans Extrabold"/>
                <a:hlinkClick r:id="rId2" tooltip="https://www.eugloh.eu/"/>
              </a:rPr>
              <a:t>https://www.eugloh.eu</a:t>
            </a:r>
            <a:r>
              <a:rPr lang="fr-FR" sz="1400">
                <a:solidFill>
                  <a:srgbClr val="303F48"/>
                </a:solidFill>
                <a:latin typeface="Open Sans Extrabold"/>
              </a:rPr>
              <a:t> </a:t>
            </a:r>
            <a:endParaRPr/>
          </a:p>
          <a:p>
            <a:pPr>
              <a:defRPr/>
            </a:pPr>
            <a:endParaRPr lang="fr-FR" sz="1400">
              <a:solidFill>
                <a:srgbClr val="303F48"/>
              </a:solidFill>
              <a:latin typeface="Open Sans Extrabold"/>
              <a:ea typeface="Open Sans Extrabold"/>
              <a:cs typeface="Open Sans Extrabold"/>
            </a:endParaRPr>
          </a:p>
          <a:p>
            <a:pPr>
              <a:defRPr/>
            </a:pPr>
            <a:r>
              <a:rPr lang="fr-FR" sz="1400">
                <a:solidFill>
                  <a:srgbClr val="303F48"/>
                </a:solidFill>
                <a:latin typeface="Open Sans Extrabold"/>
                <a:ea typeface="Open Sans Extrabold"/>
                <a:cs typeface="Open Sans Extrabold"/>
              </a:rPr>
              <a:t>L’alliance européenne EUGLOH offre l’ opportunité unique de partager avec des </a:t>
            </a:r>
            <a:r>
              <a:rPr lang="fr-FR" sz="1400">
                <a:solidFill>
                  <a:srgbClr val="303F48"/>
                </a:solidFill>
                <a:latin typeface="Open Sans Extrabold"/>
                <a:ea typeface="Open Sans Extrabold"/>
                <a:cs typeface="Open Sans Extrabold"/>
              </a:rPr>
              <a:t>étudiant·es</a:t>
            </a:r>
            <a:r>
              <a:rPr lang="fr-FR" sz="1400">
                <a:solidFill>
                  <a:srgbClr val="303F48"/>
                </a:solidFill>
                <a:latin typeface="Open Sans Extrabold"/>
                <a:ea typeface="Open Sans Extrabold"/>
                <a:cs typeface="Open Sans Extrabold"/>
              </a:rPr>
              <a:t> et professeurs des 5 universités, des expériences inédites de formation, de vie de campus et de rencontres, en restant chez vous (participation en ligne) ou en voyageant.</a:t>
            </a:r>
            <a:endParaRPr/>
          </a:p>
          <a:p>
            <a:pPr>
              <a:defRPr/>
            </a:pPr>
            <a:r>
              <a:rPr lang="fr-FR" sz="1400">
                <a:solidFill>
                  <a:srgbClr val="303F48"/>
                </a:solidFill>
                <a:latin typeface="Open Sans Extrabold"/>
              </a:rPr>
              <a:t>		</a:t>
            </a:r>
            <a:r>
              <a:rPr lang="fr-FR" sz="1600">
                <a:solidFill>
                  <a:srgbClr val="303F48"/>
                </a:solidFill>
                <a:latin typeface="Open Sans Extrabold"/>
              </a:rPr>
              <a:t>Rejoignez l’aventure EUGLOH !</a:t>
            </a:r>
            <a:endParaRPr lang="fr-FR" sz="1600">
              <a:solidFill>
                <a:srgbClr val="303F48"/>
              </a:solidFill>
            </a:endParaRPr>
          </a:p>
          <a:p>
            <a:pPr>
              <a:defRPr/>
            </a:pPr>
            <a:r>
              <a:rPr lang="fr-FR" sz="1400">
                <a:solidFill>
                  <a:srgbClr val="303F48"/>
                </a:solidFill>
              </a:rPr>
              <a:t> </a:t>
            </a:r>
            <a:endParaRPr lang="fr-FR" sz="1400">
              <a:solidFill>
                <a:srgbClr val="303F48"/>
              </a:solidFill>
              <a:latin typeface="Open Sans Extrabold"/>
              <a:ea typeface="Open Sans Extrabold"/>
              <a:cs typeface="Open Sans Extrabold"/>
            </a:endParaRPr>
          </a:p>
        </p:txBody>
      </p:sp>
      <p:sp>
        <p:nvSpPr>
          <p:cNvPr id="4" name="TextBox 3"/>
          <p:cNvSpPr txBox="1"/>
          <p:nvPr/>
        </p:nvSpPr>
        <p:spPr bwMode="auto">
          <a:xfrm>
            <a:off x="1903585" y="6091823"/>
            <a:ext cx="5770722" cy="523220"/>
          </a:xfrm>
          <a:prstGeom prst="rect">
            <a:avLst/>
          </a:prstGeom>
          <a:noFill/>
        </p:spPr>
        <p:txBody>
          <a:bodyPr wrap="square">
            <a:spAutoFit/>
          </a:bodyPr>
          <a:lstStyle/>
          <a:p>
            <a:pPr algn="ctr">
              <a:defRPr/>
            </a:pPr>
            <a:r>
              <a:rPr lang="fr-FR" sz="1400"/>
              <a:t>Contact : Direction des Relations Internationales et Européennes,</a:t>
            </a:r>
            <a:endParaRPr/>
          </a:p>
          <a:p>
            <a:pPr algn="ctr">
              <a:defRPr/>
            </a:pPr>
            <a:r>
              <a:rPr lang="fr-FR" sz="1400" u="sng">
                <a:hlinkClick r:id="rId3" tooltip="mailto:outgoing.international@universite-paris-saclay.fr"/>
              </a:rPr>
              <a:t>eugloh@universite-paris-saclay.fr</a:t>
            </a:r>
            <a:endParaRPr lang="fr-FR" sz="1400"/>
          </a:p>
        </p:txBody>
      </p:sp>
      <p:pic>
        <p:nvPicPr>
          <p:cNvPr id="6" name="Graphic 5"/>
          <p:cNvPicPr>
            <a:picLocks noChangeAspect="1"/>
          </p:cNvPicPr>
          <p:nvPr/>
        </p:nvPicPr>
        <p:blipFill>
          <a:blip r:embed="rId4"/>
          <a:stretch/>
        </p:blipFill>
        <p:spPr bwMode="auto">
          <a:xfrm>
            <a:off x="4646680" y="5845169"/>
            <a:ext cx="284532" cy="180568"/>
          </a:xfrm>
          <a:prstGeom prst="rect">
            <a:avLst/>
          </a:prstGeom>
        </p:spPr>
      </p:pic>
      <p:pic>
        <p:nvPicPr>
          <p:cNvPr id="3" name="Graphic 2"/>
          <p:cNvPicPr>
            <a:picLocks noChangeAspect="1"/>
          </p:cNvPicPr>
          <p:nvPr/>
        </p:nvPicPr>
        <p:blipFill>
          <a:blip r:embed="rId5"/>
          <a:stretch/>
        </p:blipFill>
        <p:spPr bwMode="auto">
          <a:xfrm>
            <a:off x="3223129" y="1780788"/>
            <a:ext cx="2686050" cy="28575"/>
          </a:xfrm>
          <a:prstGeom prst="rect">
            <a:avLst/>
          </a:prstGeom>
        </p:spPr>
      </p:pic>
      <p:pic>
        <p:nvPicPr>
          <p:cNvPr id="7" name="Graphic 6"/>
          <p:cNvPicPr>
            <a:picLocks noChangeAspect="1"/>
          </p:cNvPicPr>
          <p:nvPr/>
        </p:nvPicPr>
        <p:blipFill>
          <a:blip r:embed="rId6"/>
          <a:stretch/>
        </p:blipFill>
        <p:spPr bwMode="auto">
          <a:xfrm>
            <a:off x="2051554" y="318878"/>
            <a:ext cx="5029200" cy="28575"/>
          </a:xfrm>
          <a:prstGeom prst="rect">
            <a:avLst/>
          </a:prstGeom>
        </p:spPr>
      </p:pic>
      <p:pic>
        <p:nvPicPr>
          <p:cNvPr id="9" name="Graphic 8"/>
          <p:cNvPicPr>
            <a:picLocks noChangeAspect="1"/>
          </p:cNvPicPr>
          <p:nvPr/>
        </p:nvPicPr>
        <p:blipFill>
          <a:blip r:embed="rId7"/>
          <a:stretch/>
        </p:blipFill>
        <p:spPr bwMode="auto">
          <a:xfrm rot="869593">
            <a:off x="7540253" y="2280248"/>
            <a:ext cx="1123950" cy="1057275"/>
          </a:xfrm>
          <a:prstGeom prst="rect">
            <a:avLst/>
          </a:prstGeom>
        </p:spPr>
      </p:pic>
      <p:sp>
        <p:nvSpPr>
          <p:cNvPr id="11" name="Oval 10">
            <a:hlinkClick r:id="rId8" action="ppaction://hlinksldjump"/>
          </p:cNvPr>
          <p:cNvSpPr/>
          <p:nvPr/>
        </p:nvSpPr>
        <p:spPr bwMode="auto">
          <a:xfrm>
            <a:off x="132984" y="6294300"/>
            <a:ext cx="222737" cy="222737"/>
          </a:xfrm>
          <a:prstGeom prst="ellipse">
            <a:avLst/>
          </a:prstGeom>
          <a:solidFill>
            <a:srgbClr val="D6DCDF"/>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fr-FR">
              <a:solidFill>
                <a:srgbClr val="FFFFFF"/>
              </a:solidFill>
            </a:endParaRPr>
          </a:p>
        </p:txBody>
      </p:sp>
      <p:pic>
        <p:nvPicPr>
          <p:cNvPr id="12" name="Graphic 11">
            <a:hlinkClick r:id="rId9" action="ppaction://hlinksldjump"/>
          </p:cNvPr>
          <p:cNvPicPr>
            <a:picLocks noChangeAspect="1"/>
          </p:cNvPicPr>
          <p:nvPr/>
        </p:nvPicPr>
        <p:blipFill>
          <a:blip r:embed="rId10"/>
          <a:stretch/>
        </p:blipFill>
        <p:spPr bwMode="auto">
          <a:xfrm>
            <a:off x="212638" y="6353433"/>
            <a:ext cx="63021" cy="110287"/>
          </a:xfrm>
          <a:prstGeom prst="rect">
            <a:avLst/>
          </a:prstGeom>
        </p:spPr>
      </p:pic>
      <p:pic>
        <p:nvPicPr>
          <p:cNvPr id="13" name="Graphic 3"/>
          <p:cNvPicPr>
            <a:picLocks noChangeAspect="1"/>
          </p:cNvPicPr>
          <p:nvPr/>
        </p:nvPicPr>
        <p:blipFill>
          <a:blip r:embed="rId11"/>
          <a:stretch/>
        </p:blipFill>
        <p:spPr bwMode="auto">
          <a:xfrm rot="20018378">
            <a:off x="720675" y="1749968"/>
            <a:ext cx="711308" cy="812923"/>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2000" advClick="1"/>
    </mc:Choice>
    <mc:Fallback>
      <p:transition advClick="1"/>
    </mc:Fallback>
  </mc:AlternateContent>
</p:sld>
</file>

<file path=ppt/slides/slide26.xml><?xml version="1.0" encoding="utf-8"?>
<p:sld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showMasterPhAnim="0" show="1">
  <p:cSld name="">
    <p:spTree>
      <p:nvGrpSpPr>
        <p:cNvPr id="1" name=""/>
        <p:cNvGrpSpPr/>
        <p:nvPr/>
      </p:nvGrpSpPr>
      <p:grpSpPr bwMode="auto">
        <a:xfrm>
          <a:off x="0" y="0"/>
          <a:ext cx="0" cy="0"/>
          <a:chOff x="0" y="0"/>
          <a:chExt cx="0" cy="0"/>
        </a:xfrm>
      </p:grpSpPr>
      <p:sp>
        <p:nvSpPr>
          <p:cNvPr id="2" name="Titre 1"/>
          <p:cNvSpPr>
            <a:spLocks noGrp="1"/>
          </p:cNvSpPr>
          <p:nvPr>
            <p:ph type="title"/>
          </p:nvPr>
        </p:nvSpPr>
        <p:spPr bwMode="auto">
          <a:xfrm>
            <a:off x="2519012" y="511644"/>
            <a:ext cx="4094285" cy="690562"/>
          </a:xfrm>
        </p:spPr>
        <p:txBody>
          <a:bodyPr>
            <a:normAutofit fontScale="90000"/>
          </a:bodyPr>
          <a:lstStyle/>
          <a:p>
            <a:pPr algn="ctr">
              <a:defRPr/>
            </a:pPr>
            <a:r>
              <a:rPr lang="fr-FR">
                <a:solidFill>
                  <a:srgbClr val="61003B"/>
                </a:solidFill>
              </a:rPr>
              <a:t>Où apprendre une</a:t>
            </a:r>
            <a:br>
              <a:rPr lang="fr-FR">
                <a:solidFill>
                  <a:srgbClr val="61003B"/>
                </a:solidFill>
              </a:rPr>
            </a:br>
            <a:r>
              <a:rPr lang="fr-FR">
                <a:solidFill>
                  <a:srgbClr val="61003B"/>
                </a:solidFill>
                <a:latin typeface="Open Sans Light"/>
                <a:ea typeface="Open Sans Light"/>
                <a:cs typeface="Open Sans Light"/>
              </a:rPr>
              <a:t>langue étrangère ?</a:t>
            </a:r>
            <a:endParaRPr/>
          </a:p>
        </p:txBody>
      </p:sp>
      <p:sp>
        <p:nvSpPr>
          <p:cNvPr id="5" name="ZoneTexte 4"/>
          <p:cNvSpPr txBox="1"/>
          <p:nvPr/>
        </p:nvSpPr>
        <p:spPr bwMode="auto">
          <a:xfrm>
            <a:off x="4498023" y="2966918"/>
            <a:ext cx="2390025" cy="1815882"/>
          </a:xfrm>
          <a:prstGeom prst="rect">
            <a:avLst/>
          </a:prstGeom>
          <a:noFill/>
        </p:spPr>
        <p:txBody>
          <a:bodyPr wrap="square" rtlCol="0">
            <a:spAutoFit/>
          </a:bodyPr>
          <a:lstStyle/>
          <a:p>
            <a:pPr>
              <a:defRPr/>
            </a:pPr>
            <a:r>
              <a:rPr lang="fr-FR" sz="1600">
                <a:solidFill>
                  <a:srgbClr val="303F48"/>
                </a:solidFill>
              </a:rPr>
              <a:t>Renseignez-vous auprès du </a:t>
            </a:r>
            <a:r>
              <a:rPr lang="fr-FR" sz="1600" b="1">
                <a:solidFill>
                  <a:srgbClr val="303F48"/>
                </a:solidFill>
              </a:rPr>
              <a:t>Centre de langues Paris-Saclay </a:t>
            </a:r>
            <a:r>
              <a:rPr lang="fr-FR" sz="1600">
                <a:solidFill>
                  <a:srgbClr val="303F48"/>
                </a:solidFill>
              </a:rPr>
              <a:t>ou du service de langues de votre composante ou établissement d’enseignement.</a:t>
            </a:r>
            <a:endParaRPr/>
          </a:p>
        </p:txBody>
      </p:sp>
      <p:sp>
        <p:nvSpPr>
          <p:cNvPr id="7" name="TextBox 6"/>
          <p:cNvSpPr txBox="1"/>
          <p:nvPr/>
        </p:nvSpPr>
        <p:spPr bwMode="auto">
          <a:xfrm>
            <a:off x="2280156" y="5985808"/>
            <a:ext cx="4572000" cy="430887"/>
          </a:xfrm>
          <a:prstGeom prst="rect">
            <a:avLst/>
          </a:prstGeom>
          <a:noFill/>
        </p:spPr>
        <p:txBody>
          <a:bodyPr wrap="square">
            <a:spAutoFit/>
          </a:bodyPr>
          <a:lstStyle/>
          <a:p>
            <a:pPr algn="ctr">
              <a:defRPr/>
            </a:pPr>
            <a:r>
              <a:rPr lang="fr-FR" sz="1100"/>
              <a:t>Contact : Centre de langues Paris-Saclay, </a:t>
            </a:r>
            <a:endParaRPr/>
          </a:p>
          <a:p>
            <a:pPr algn="ctr">
              <a:defRPr/>
            </a:pPr>
            <a:r>
              <a:rPr lang="fr-FR" sz="1100" u="sng">
                <a:hlinkClick r:id="rId2" tooltip="mailto:events.lang-intercul@universite-paris-saclay.fr"/>
              </a:rPr>
              <a:t>events.lang-intercul@universite-paris-saclay.fr</a:t>
            </a:r>
            <a:r>
              <a:rPr lang="fr-FR" sz="1100"/>
              <a:t> </a:t>
            </a:r>
            <a:endParaRPr lang="fr-FR" sz="1100" b="1"/>
          </a:p>
        </p:txBody>
      </p:sp>
      <p:pic>
        <p:nvPicPr>
          <p:cNvPr id="8" name="Graphic 7"/>
          <p:cNvPicPr>
            <a:picLocks noChangeAspect="1"/>
          </p:cNvPicPr>
          <p:nvPr/>
        </p:nvPicPr>
        <p:blipFill>
          <a:blip r:embed="rId3"/>
          <a:stretch/>
        </p:blipFill>
        <p:spPr bwMode="auto">
          <a:xfrm>
            <a:off x="4423890" y="5733664"/>
            <a:ext cx="284532" cy="180568"/>
          </a:xfrm>
          <a:prstGeom prst="rect">
            <a:avLst/>
          </a:prstGeom>
        </p:spPr>
      </p:pic>
      <p:pic>
        <p:nvPicPr>
          <p:cNvPr id="6" name="Graphic 5"/>
          <p:cNvPicPr>
            <a:picLocks noChangeAspect="1"/>
          </p:cNvPicPr>
          <p:nvPr/>
        </p:nvPicPr>
        <p:blipFill>
          <a:blip r:embed="rId4"/>
          <a:stretch/>
        </p:blipFill>
        <p:spPr bwMode="auto">
          <a:xfrm>
            <a:off x="3381375" y="1534569"/>
            <a:ext cx="2381250" cy="19050"/>
          </a:xfrm>
          <a:prstGeom prst="rect">
            <a:avLst/>
          </a:prstGeom>
        </p:spPr>
      </p:pic>
      <p:sp>
        <p:nvSpPr>
          <p:cNvPr id="9" name="TextBox 8"/>
          <p:cNvSpPr txBox="1"/>
          <p:nvPr/>
        </p:nvSpPr>
        <p:spPr bwMode="auto">
          <a:xfrm>
            <a:off x="2155061" y="2966918"/>
            <a:ext cx="1840523" cy="1569660"/>
          </a:xfrm>
          <a:prstGeom prst="rect">
            <a:avLst/>
          </a:prstGeom>
          <a:noFill/>
        </p:spPr>
        <p:txBody>
          <a:bodyPr wrap="square">
            <a:spAutoFit/>
          </a:bodyPr>
          <a:lstStyle/>
          <a:p>
            <a:pPr>
              <a:defRPr/>
            </a:pPr>
            <a:r>
              <a:rPr lang="fr-FR" sz="1600">
                <a:solidFill>
                  <a:srgbClr val="7B878F"/>
                </a:solidFill>
              </a:rPr>
              <a:t>Vous pouvez étudier une ou plusieurs langues parmi </a:t>
            </a:r>
            <a:r>
              <a:rPr lang="fr-FR" sz="1600" b="1">
                <a:solidFill>
                  <a:srgbClr val="7B878F"/>
                </a:solidFill>
              </a:rPr>
              <a:t>14 langues étrangères enseignées.</a:t>
            </a:r>
            <a:endParaRPr/>
          </a:p>
        </p:txBody>
      </p:sp>
      <p:cxnSp>
        <p:nvCxnSpPr>
          <p:cNvPr id="10" name="Straight Connector 9"/>
          <p:cNvCxnSpPr>
            <a:cxnSpLocks/>
          </p:cNvCxnSpPr>
          <p:nvPr/>
        </p:nvCxnSpPr>
        <p:spPr bwMode="auto">
          <a:xfrm>
            <a:off x="4173416" y="2966918"/>
            <a:ext cx="0" cy="917758"/>
          </a:xfrm>
          <a:prstGeom prst="line">
            <a:avLst/>
          </a:prstGeom>
          <a:ln>
            <a:solidFill>
              <a:srgbClr val="7B878F"/>
            </a:solidFill>
          </a:ln>
        </p:spPr>
        <p:style>
          <a:lnRef idx="1">
            <a:schemeClr val="accent1"/>
          </a:lnRef>
          <a:fillRef idx="0">
            <a:schemeClr val="accent1"/>
          </a:fillRef>
          <a:effectRef idx="0">
            <a:schemeClr val="accent1"/>
          </a:effectRef>
          <a:fontRef idx="minor">
            <a:schemeClr val="tx1"/>
          </a:fontRef>
        </p:style>
      </p:cxnSp>
      <p:pic>
        <p:nvPicPr>
          <p:cNvPr id="4" name="Graphic 3"/>
          <p:cNvPicPr>
            <a:picLocks noChangeAspect="1"/>
          </p:cNvPicPr>
          <p:nvPr/>
        </p:nvPicPr>
        <p:blipFill>
          <a:blip r:embed="rId5"/>
          <a:stretch/>
        </p:blipFill>
        <p:spPr bwMode="auto">
          <a:xfrm rot="20018378">
            <a:off x="1300259" y="2260270"/>
            <a:ext cx="711308" cy="812923"/>
          </a:xfrm>
          <a:prstGeom prst="rect">
            <a:avLst/>
          </a:prstGeom>
        </p:spPr>
      </p:pic>
      <p:pic>
        <p:nvPicPr>
          <p:cNvPr id="11" name="Graphic 10"/>
          <p:cNvPicPr>
            <a:picLocks noChangeAspect="1"/>
          </p:cNvPicPr>
          <p:nvPr/>
        </p:nvPicPr>
        <p:blipFill>
          <a:blip r:embed="rId6"/>
          <a:stretch/>
        </p:blipFill>
        <p:spPr bwMode="auto">
          <a:xfrm>
            <a:off x="7012678" y="2450657"/>
            <a:ext cx="847725" cy="1476375"/>
          </a:xfrm>
          <a:prstGeom prst="rect">
            <a:avLst/>
          </a:prstGeom>
        </p:spPr>
      </p:pic>
      <p:sp>
        <p:nvSpPr>
          <p:cNvPr id="13" name="Oval 12">
            <a:hlinkClick r:id="rId7" action="ppaction://hlinksldjump"/>
          </p:cNvPr>
          <p:cNvSpPr/>
          <p:nvPr/>
        </p:nvSpPr>
        <p:spPr bwMode="auto">
          <a:xfrm>
            <a:off x="132984" y="6294300"/>
            <a:ext cx="222737" cy="222737"/>
          </a:xfrm>
          <a:prstGeom prst="ellipse">
            <a:avLst/>
          </a:prstGeom>
          <a:solidFill>
            <a:srgbClr val="D6DCDF"/>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fr-FR">
              <a:solidFill>
                <a:srgbClr val="FFFFFF"/>
              </a:solidFill>
            </a:endParaRPr>
          </a:p>
        </p:txBody>
      </p:sp>
      <p:pic>
        <p:nvPicPr>
          <p:cNvPr id="14" name="Graphic 13">
            <a:hlinkClick r:id="rId7" action="ppaction://hlinksldjump"/>
          </p:cNvPr>
          <p:cNvPicPr>
            <a:picLocks noChangeAspect="1"/>
          </p:cNvPicPr>
          <p:nvPr/>
        </p:nvPicPr>
        <p:blipFill>
          <a:blip r:embed="rId8"/>
          <a:stretch/>
        </p:blipFill>
        <p:spPr bwMode="auto">
          <a:xfrm>
            <a:off x="212638" y="6353433"/>
            <a:ext cx="63021" cy="110287"/>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2000" advClick="1"/>
    </mc:Choice>
    <mc:Fallback>
      <p:transition advClick="1"/>
    </mc:Fallback>
  </mc:AlternateContent>
</p:sld>
</file>

<file path=ppt/slides/slide27.xml><?xml version="1.0" encoding="utf-8"?>
<p:sld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showMasterPhAnim="0" show="1">
  <p:cSld name="">
    <p:spTree>
      <p:nvGrpSpPr>
        <p:cNvPr id="1" name=""/>
        <p:cNvGrpSpPr/>
        <p:nvPr/>
      </p:nvGrpSpPr>
      <p:grpSpPr bwMode="auto">
        <a:xfrm>
          <a:off x="0" y="0"/>
          <a:ext cx="0" cy="0"/>
          <a:chOff x="0" y="0"/>
          <a:chExt cx="0" cy="0"/>
        </a:xfrm>
      </p:grpSpPr>
      <p:pic>
        <p:nvPicPr>
          <p:cNvPr id="8" name="Image 7"/>
          <p:cNvPicPr>
            <a:picLocks noChangeAspect="1"/>
          </p:cNvPicPr>
          <p:nvPr/>
        </p:nvPicPr>
        <p:blipFill>
          <a:blip r:embed="rId2"/>
          <a:srcRect l="7949" t="0" r="1448" b="0"/>
          <a:stretch/>
        </p:blipFill>
        <p:spPr bwMode="auto">
          <a:xfrm>
            <a:off x="-8019" y="3087754"/>
            <a:ext cx="5098434" cy="2178088"/>
          </a:xfrm>
          <a:prstGeom prst="rect">
            <a:avLst/>
          </a:prstGeom>
        </p:spPr>
      </p:pic>
      <p:pic>
        <p:nvPicPr>
          <p:cNvPr id="6" name="Image 5"/>
          <p:cNvPicPr>
            <a:picLocks noChangeAspect="1"/>
          </p:cNvPicPr>
          <p:nvPr/>
        </p:nvPicPr>
        <p:blipFill>
          <a:blip r:embed="rId3"/>
          <a:srcRect l="0" t="-1" r="0" b="31174"/>
          <a:stretch/>
        </p:blipFill>
        <p:spPr bwMode="auto">
          <a:xfrm>
            <a:off x="-13" y="1707907"/>
            <a:ext cx="5090441" cy="1764147"/>
          </a:xfrm>
          <a:prstGeom prst="rect">
            <a:avLst/>
          </a:prstGeom>
        </p:spPr>
      </p:pic>
      <p:sp>
        <p:nvSpPr>
          <p:cNvPr id="2" name="Titre 1"/>
          <p:cNvSpPr>
            <a:spLocks noGrp="1"/>
          </p:cNvSpPr>
          <p:nvPr>
            <p:ph type="ctrTitle"/>
          </p:nvPr>
        </p:nvSpPr>
        <p:spPr bwMode="auto"/>
        <p:txBody>
          <a:bodyPr/>
          <a:lstStyle/>
          <a:p>
            <a:pPr>
              <a:defRPr/>
            </a:pPr>
            <a:r>
              <a:rPr lang="fr-FR"/>
              <a:t>Vivre à l’Université Paris-Saclay</a:t>
            </a:r>
            <a:endParaRPr/>
          </a:p>
        </p:txBody>
      </p:sp>
      <p:pic>
        <p:nvPicPr>
          <p:cNvPr id="4" name="Image 3"/>
          <p:cNvPicPr>
            <a:picLocks noChangeAspect="1"/>
          </p:cNvPicPr>
          <p:nvPr/>
        </p:nvPicPr>
        <p:blipFill>
          <a:blip r:embed="rId4"/>
          <a:srcRect l="0" t="19581" r="0" b="29933"/>
          <a:stretch/>
        </p:blipFill>
        <p:spPr bwMode="auto">
          <a:xfrm>
            <a:off x="0" y="5008314"/>
            <a:ext cx="5107596" cy="1637375"/>
          </a:xfrm>
          <a:prstGeom prst="rect">
            <a:avLst/>
          </a:prstGeom>
        </p:spPr>
      </p:pic>
      <p:pic>
        <p:nvPicPr>
          <p:cNvPr id="3" name="Image 2"/>
          <p:cNvPicPr>
            <a:picLocks noChangeAspect="1"/>
          </p:cNvPicPr>
          <p:nvPr/>
        </p:nvPicPr>
        <p:blipFill>
          <a:blip r:embed="rId5"/>
          <a:srcRect l="0" t="10135" r="6567" b="25659"/>
          <a:stretch/>
        </p:blipFill>
        <p:spPr bwMode="auto">
          <a:xfrm>
            <a:off x="0" y="0"/>
            <a:ext cx="5090415" cy="1754909"/>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2000" advClick="1"/>
    </mc:Choice>
    <mc:Fallback>
      <p:transition advClick="1"/>
    </mc:Fallback>
  </mc:AlternateContent>
</p:sld>
</file>

<file path=ppt/slides/slide28.xml><?xml version="1.0" encoding="utf-8"?>
<p:sld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showMasterPhAnim="0" show="1">
  <p:cSld name="">
    <p:spTree>
      <p:nvGrpSpPr>
        <p:cNvPr id="1" name=""/>
        <p:cNvGrpSpPr/>
        <p:nvPr/>
      </p:nvGrpSpPr>
      <p:grpSpPr bwMode="auto">
        <a:xfrm>
          <a:off x="0" y="0"/>
          <a:ext cx="0" cy="0"/>
          <a:chOff x="0" y="0"/>
          <a:chExt cx="0" cy="0"/>
        </a:xfrm>
      </p:grpSpPr>
      <p:sp>
        <p:nvSpPr>
          <p:cNvPr id="2" name="Titre 1"/>
          <p:cNvSpPr>
            <a:spLocks noGrp="1"/>
          </p:cNvSpPr>
          <p:nvPr>
            <p:ph type="title"/>
          </p:nvPr>
        </p:nvSpPr>
        <p:spPr bwMode="auto">
          <a:xfrm>
            <a:off x="2211283" y="629156"/>
            <a:ext cx="4709746" cy="690562"/>
          </a:xfrm>
        </p:spPr>
        <p:txBody>
          <a:bodyPr>
            <a:normAutofit/>
          </a:bodyPr>
          <a:lstStyle/>
          <a:p>
            <a:pPr algn="ctr">
              <a:defRPr/>
            </a:pPr>
            <a:r>
              <a:rPr lang="fr-FR">
                <a:solidFill>
                  <a:srgbClr val="C6671E"/>
                </a:solidFill>
              </a:rPr>
              <a:t>Où se restaurer ?</a:t>
            </a:r>
            <a:endParaRPr/>
          </a:p>
        </p:txBody>
      </p:sp>
      <p:sp>
        <p:nvSpPr>
          <p:cNvPr id="5" name="ZoneTexte 4"/>
          <p:cNvSpPr txBox="1"/>
          <p:nvPr/>
        </p:nvSpPr>
        <p:spPr bwMode="auto">
          <a:xfrm>
            <a:off x="2791574" y="2317037"/>
            <a:ext cx="3549162" cy="2477601"/>
          </a:xfrm>
          <a:prstGeom prst="rect">
            <a:avLst/>
          </a:prstGeom>
          <a:noFill/>
        </p:spPr>
        <p:txBody>
          <a:bodyPr wrap="square" rtlCol="0">
            <a:spAutoFit/>
          </a:bodyPr>
          <a:lstStyle/>
          <a:p>
            <a:pPr>
              <a:defRPr/>
            </a:pPr>
            <a:r>
              <a:rPr lang="fr-FR" sz="1400">
                <a:latin typeface="Open Sans Extrabold"/>
                <a:ea typeface="Open Sans Extrabold"/>
                <a:cs typeface="Open Sans Extrabold"/>
              </a:rPr>
              <a:t>A Paris-Saclay, c’est plus de </a:t>
            </a:r>
            <a:r>
              <a:rPr lang="fr-FR" sz="1400" b="1">
                <a:latin typeface="Open Sans Extrabold"/>
                <a:ea typeface="Open Sans Extrabold"/>
                <a:cs typeface="Open Sans Extrabold"/>
              </a:rPr>
              <a:t>40 restaurants </a:t>
            </a:r>
            <a:r>
              <a:rPr lang="fr-FR" sz="1400">
                <a:latin typeface="Open Sans Extrabold"/>
                <a:ea typeface="Open Sans Extrabold"/>
                <a:cs typeface="Open Sans Extrabold"/>
              </a:rPr>
              <a:t>universitaires gérés par les CROUS (Centres Régionaux des Œuvres Universitaires et Scolaires)</a:t>
            </a:r>
            <a:endParaRPr/>
          </a:p>
          <a:p>
            <a:pPr>
              <a:defRPr/>
            </a:pPr>
            <a:endParaRPr lang="fr-FR" sz="1100"/>
          </a:p>
          <a:p>
            <a:pPr>
              <a:defRPr/>
            </a:pPr>
            <a:r>
              <a:rPr lang="fr-FR" sz="1100"/>
              <a:t>Les Resto U vous proposent un </a:t>
            </a:r>
            <a:r>
              <a:rPr lang="fr-FR" sz="1100" b="1"/>
              <a:t>repas complet à des tarifs préférentiels. </a:t>
            </a:r>
            <a:r>
              <a:rPr lang="fr-FR" sz="1100"/>
              <a:t>D’autres types de restauration sont aussi à votre disposition.</a:t>
            </a:r>
            <a:endParaRPr/>
          </a:p>
          <a:p>
            <a:pPr>
              <a:defRPr/>
            </a:pPr>
            <a:endParaRPr lang="fr-FR" sz="1100"/>
          </a:p>
          <a:p>
            <a:pPr>
              <a:defRPr/>
            </a:pPr>
            <a:endParaRPr lang="fr-FR" sz="1100"/>
          </a:p>
          <a:p>
            <a:pPr>
              <a:defRPr/>
            </a:pPr>
            <a:r>
              <a:rPr lang="fr-FR" sz="1100">
                <a:solidFill>
                  <a:srgbClr val="303F48"/>
                </a:solidFill>
              </a:rPr>
              <a:t>Plus d’infos sur le site web de l’Université, rubrique vie de campus &gt; Restauration</a:t>
            </a:r>
            <a:endParaRPr lang="fr-FR" sz="1100"/>
          </a:p>
          <a:p>
            <a:pPr>
              <a:defRPr/>
            </a:pPr>
            <a:endParaRPr lang="fr-FR" sz="1100"/>
          </a:p>
        </p:txBody>
      </p:sp>
      <p:sp>
        <p:nvSpPr>
          <p:cNvPr id="4" name="TextBox 3"/>
          <p:cNvSpPr txBox="1"/>
          <p:nvPr/>
        </p:nvSpPr>
        <p:spPr bwMode="auto">
          <a:xfrm>
            <a:off x="2280156" y="5985808"/>
            <a:ext cx="4572000" cy="430887"/>
          </a:xfrm>
          <a:prstGeom prst="rect">
            <a:avLst/>
          </a:prstGeom>
          <a:noFill/>
        </p:spPr>
        <p:txBody>
          <a:bodyPr wrap="square">
            <a:spAutoFit/>
          </a:bodyPr>
          <a:lstStyle/>
          <a:p>
            <a:pPr algn="ctr">
              <a:defRPr/>
            </a:pPr>
            <a:r>
              <a:rPr lang="fr-FR" sz="1100"/>
              <a:t>Contact : Direction de la Vie Étudiante et Égalité des Chances,</a:t>
            </a:r>
            <a:endParaRPr/>
          </a:p>
          <a:p>
            <a:pPr algn="ctr">
              <a:defRPr/>
            </a:pPr>
            <a:r>
              <a:rPr lang="fr-FR" sz="1100" u="sng">
                <a:hlinkClick r:id="rId2" tooltip="mailto:vie.etudiante@universite-paris-saclay.fr"/>
              </a:rPr>
              <a:t>vie.etudiante@universite-paris-saclay.fr</a:t>
            </a:r>
            <a:endParaRPr lang="fr-FR" sz="1100" b="1"/>
          </a:p>
        </p:txBody>
      </p:sp>
      <p:pic>
        <p:nvPicPr>
          <p:cNvPr id="6" name="Graphic 5"/>
          <p:cNvPicPr>
            <a:picLocks noChangeAspect="1"/>
          </p:cNvPicPr>
          <p:nvPr/>
        </p:nvPicPr>
        <p:blipFill>
          <a:blip r:embed="rId3"/>
          <a:stretch/>
        </p:blipFill>
        <p:spPr bwMode="auto">
          <a:xfrm>
            <a:off x="4423890" y="5733664"/>
            <a:ext cx="284532" cy="180568"/>
          </a:xfrm>
          <a:prstGeom prst="rect">
            <a:avLst/>
          </a:prstGeom>
        </p:spPr>
      </p:pic>
      <p:pic>
        <p:nvPicPr>
          <p:cNvPr id="7" name="Graphic 6"/>
          <p:cNvPicPr>
            <a:picLocks noChangeAspect="1"/>
          </p:cNvPicPr>
          <p:nvPr/>
        </p:nvPicPr>
        <p:blipFill>
          <a:blip r:embed="rId4"/>
          <a:stretch/>
        </p:blipFill>
        <p:spPr bwMode="auto">
          <a:xfrm>
            <a:off x="3430280" y="543715"/>
            <a:ext cx="2283437" cy="1276350"/>
          </a:xfrm>
          <a:prstGeom prst="rect">
            <a:avLst/>
          </a:prstGeom>
        </p:spPr>
      </p:pic>
      <p:pic>
        <p:nvPicPr>
          <p:cNvPr id="8" name="Graphic 7"/>
          <p:cNvPicPr>
            <a:picLocks noChangeAspect="1"/>
          </p:cNvPicPr>
          <p:nvPr/>
        </p:nvPicPr>
        <p:blipFill>
          <a:blip r:embed="rId4"/>
          <a:stretch/>
        </p:blipFill>
        <p:spPr bwMode="auto">
          <a:xfrm>
            <a:off x="2710612" y="1432064"/>
            <a:ext cx="3711087" cy="1276350"/>
          </a:xfrm>
          <a:prstGeom prst="rect">
            <a:avLst/>
          </a:prstGeom>
        </p:spPr>
      </p:pic>
      <p:pic>
        <p:nvPicPr>
          <p:cNvPr id="3" name="Graphic 2"/>
          <p:cNvPicPr>
            <a:picLocks noChangeAspect="1"/>
          </p:cNvPicPr>
          <p:nvPr/>
        </p:nvPicPr>
        <p:blipFill>
          <a:blip r:embed="rId5"/>
          <a:stretch/>
        </p:blipFill>
        <p:spPr bwMode="auto">
          <a:xfrm>
            <a:off x="5745424" y="1780169"/>
            <a:ext cx="676275" cy="733424"/>
          </a:xfrm>
          <a:prstGeom prst="rect">
            <a:avLst/>
          </a:prstGeom>
        </p:spPr>
      </p:pic>
      <p:pic>
        <p:nvPicPr>
          <p:cNvPr id="9" name="Graphic 8"/>
          <p:cNvPicPr>
            <a:picLocks noChangeAspect="1"/>
          </p:cNvPicPr>
          <p:nvPr/>
        </p:nvPicPr>
        <p:blipFill>
          <a:blip r:embed="rId6"/>
          <a:stretch/>
        </p:blipFill>
        <p:spPr bwMode="auto">
          <a:xfrm>
            <a:off x="1726936" y="3288830"/>
            <a:ext cx="968693" cy="538163"/>
          </a:xfrm>
          <a:prstGeom prst="rect">
            <a:avLst/>
          </a:prstGeom>
        </p:spPr>
      </p:pic>
      <p:sp>
        <p:nvSpPr>
          <p:cNvPr id="11" name="Oval 10">
            <a:hlinkClick r:id="rId7" action="ppaction://hlinksldjump"/>
          </p:cNvPr>
          <p:cNvSpPr/>
          <p:nvPr/>
        </p:nvSpPr>
        <p:spPr bwMode="auto">
          <a:xfrm>
            <a:off x="132984" y="6294300"/>
            <a:ext cx="222737" cy="222737"/>
          </a:xfrm>
          <a:prstGeom prst="ellipse">
            <a:avLst/>
          </a:prstGeom>
          <a:solidFill>
            <a:srgbClr val="D6DCDF"/>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fr-FR">
              <a:solidFill>
                <a:srgbClr val="FFFFFF"/>
              </a:solidFill>
            </a:endParaRPr>
          </a:p>
        </p:txBody>
      </p:sp>
      <p:pic>
        <p:nvPicPr>
          <p:cNvPr id="12" name="Graphic 11">
            <a:hlinkClick r:id="rId7" action="ppaction://hlinksldjump"/>
          </p:cNvPr>
          <p:cNvPicPr>
            <a:picLocks noChangeAspect="1"/>
          </p:cNvPicPr>
          <p:nvPr/>
        </p:nvPicPr>
        <p:blipFill>
          <a:blip r:embed="rId8"/>
          <a:stretch/>
        </p:blipFill>
        <p:spPr bwMode="auto">
          <a:xfrm>
            <a:off x="212638" y="6353433"/>
            <a:ext cx="63021" cy="110287"/>
          </a:xfrm>
          <a:prstGeom prst="rect">
            <a:avLst/>
          </a:prstGeom>
        </p:spPr>
      </p:pic>
      <p:pic>
        <p:nvPicPr>
          <p:cNvPr id="13" name="Image 12"/>
          <p:cNvPicPr>
            <a:picLocks noChangeAspect="1"/>
          </p:cNvPicPr>
          <p:nvPr/>
        </p:nvPicPr>
        <p:blipFill>
          <a:blip r:embed="rId9"/>
          <a:stretch/>
        </p:blipFill>
        <p:spPr bwMode="auto">
          <a:xfrm>
            <a:off x="4124408" y="4649866"/>
            <a:ext cx="895184" cy="895184"/>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2000" advClick="1"/>
    </mc:Choice>
    <mc:Fallback>
      <p:transition advClick="1"/>
    </mc:Fallback>
  </mc:AlternateContent>
</p:sld>
</file>

<file path=ppt/slides/slide29.xml><?xml version="1.0" encoding="utf-8"?>
<p:sld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showMasterPhAnim="0" show="1">
  <p:cSld name="">
    <p:spTree>
      <p:nvGrpSpPr>
        <p:cNvPr id="1" name=""/>
        <p:cNvGrpSpPr/>
        <p:nvPr/>
      </p:nvGrpSpPr>
      <p:grpSpPr bwMode="auto">
        <a:xfrm>
          <a:off x="0" y="0"/>
          <a:ext cx="0" cy="0"/>
          <a:chOff x="0" y="0"/>
          <a:chExt cx="0" cy="0"/>
        </a:xfrm>
      </p:grpSpPr>
      <p:sp>
        <p:nvSpPr>
          <p:cNvPr id="2" name="Titre 1"/>
          <p:cNvSpPr>
            <a:spLocks noGrp="1"/>
          </p:cNvSpPr>
          <p:nvPr>
            <p:ph type="title"/>
          </p:nvPr>
        </p:nvSpPr>
        <p:spPr bwMode="auto">
          <a:xfrm>
            <a:off x="3087583" y="367440"/>
            <a:ext cx="2957146" cy="690562"/>
          </a:xfrm>
        </p:spPr>
        <p:txBody>
          <a:bodyPr>
            <a:normAutofit/>
          </a:bodyPr>
          <a:lstStyle/>
          <a:p>
            <a:pPr algn="ctr">
              <a:defRPr/>
            </a:pPr>
            <a:r>
              <a:rPr lang="fr-FR">
                <a:solidFill>
                  <a:srgbClr val="ED6C08"/>
                </a:solidFill>
              </a:rPr>
              <a:t>Où se loger ?</a:t>
            </a:r>
            <a:endParaRPr/>
          </a:p>
        </p:txBody>
      </p:sp>
      <p:sp>
        <p:nvSpPr>
          <p:cNvPr id="5" name="ZoneTexte 4"/>
          <p:cNvSpPr txBox="1"/>
          <p:nvPr/>
        </p:nvSpPr>
        <p:spPr bwMode="auto">
          <a:xfrm>
            <a:off x="2280156" y="1604579"/>
            <a:ext cx="4572000" cy="692497"/>
          </a:xfrm>
          <a:prstGeom prst="rect">
            <a:avLst/>
          </a:prstGeom>
          <a:noFill/>
        </p:spPr>
        <p:txBody>
          <a:bodyPr wrap="square" rtlCol="0">
            <a:spAutoFit/>
          </a:bodyPr>
          <a:lstStyle/>
          <a:p>
            <a:pPr>
              <a:defRPr/>
            </a:pPr>
            <a:r>
              <a:rPr lang="fr-FR" sz="1400">
                <a:solidFill>
                  <a:srgbClr val="303F48"/>
                </a:solidFill>
                <a:latin typeface="Open Sans Extrabold"/>
                <a:ea typeface="Open Sans Extrabold"/>
                <a:cs typeface="Open Sans Extrabold"/>
              </a:rPr>
              <a:t>Vous recherchez un logement ? Plusieurs solutions s’offrent à vous !</a:t>
            </a:r>
            <a:endParaRPr/>
          </a:p>
          <a:p>
            <a:pPr>
              <a:defRPr/>
            </a:pPr>
            <a:endParaRPr lang="fr-FR" sz="1100">
              <a:solidFill>
                <a:srgbClr val="303F48"/>
              </a:solidFill>
            </a:endParaRPr>
          </a:p>
        </p:txBody>
      </p:sp>
      <p:sp>
        <p:nvSpPr>
          <p:cNvPr id="4" name="TextBox 3"/>
          <p:cNvSpPr txBox="1"/>
          <p:nvPr/>
        </p:nvSpPr>
        <p:spPr bwMode="auto">
          <a:xfrm>
            <a:off x="2280156" y="5985808"/>
            <a:ext cx="4572000" cy="430887"/>
          </a:xfrm>
          <a:prstGeom prst="rect">
            <a:avLst/>
          </a:prstGeom>
          <a:noFill/>
        </p:spPr>
        <p:txBody>
          <a:bodyPr wrap="square">
            <a:spAutoFit/>
          </a:bodyPr>
          <a:lstStyle/>
          <a:p>
            <a:pPr algn="ctr">
              <a:defRPr/>
            </a:pPr>
            <a:r>
              <a:rPr lang="fr-FR" sz="1100"/>
              <a:t>Contact : Direction de la Vie Étudiante et Égalité des Chances,</a:t>
            </a:r>
            <a:endParaRPr/>
          </a:p>
          <a:p>
            <a:pPr algn="ctr">
              <a:defRPr/>
            </a:pPr>
            <a:r>
              <a:rPr lang="fr-FR" sz="1100" u="sng">
                <a:hlinkClick r:id="rId2" tooltip="mailto:logement.etudiant@universite-paris-saclay.fr"/>
              </a:rPr>
              <a:t>logement.etudiant@universite-paris-saclay.fr</a:t>
            </a:r>
            <a:endParaRPr lang="fr-FR" sz="1100" b="1"/>
          </a:p>
        </p:txBody>
      </p:sp>
      <p:pic>
        <p:nvPicPr>
          <p:cNvPr id="6" name="Graphic 5"/>
          <p:cNvPicPr>
            <a:picLocks noChangeAspect="1"/>
          </p:cNvPicPr>
          <p:nvPr/>
        </p:nvPicPr>
        <p:blipFill>
          <a:blip r:embed="rId3"/>
          <a:stretch/>
        </p:blipFill>
        <p:spPr bwMode="auto">
          <a:xfrm>
            <a:off x="4423890" y="5733664"/>
            <a:ext cx="284532" cy="180568"/>
          </a:xfrm>
          <a:prstGeom prst="rect">
            <a:avLst/>
          </a:prstGeom>
        </p:spPr>
      </p:pic>
      <p:pic>
        <p:nvPicPr>
          <p:cNvPr id="7" name="Graphic 6"/>
          <p:cNvPicPr>
            <a:picLocks noChangeAspect="1"/>
          </p:cNvPicPr>
          <p:nvPr/>
        </p:nvPicPr>
        <p:blipFill>
          <a:blip r:embed="rId4"/>
          <a:stretch/>
        </p:blipFill>
        <p:spPr bwMode="auto">
          <a:xfrm>
            <a:off x="3430280" y="1129578"/>
            <a:ext cx="2283437" cy="1276350"/>
          </a:xfrm>
          <a:prstGeom prst="rect">
            <a:avLst/>
          </a:prstGeom>
        </p:spPr>
      </p:pic>
      <p:pic>
        <p:nvPicPr>
          <p:cNvPr id="3" name="Graphic 2"/>
          <p:cNvPicPr>
            <a:picLocks noChangeAspect="1"/>
          </p:cNvPicPr>
          <p:nvPr/>
        </p:nvPicPr>
        <p:blipFill>
          <a:blip r:embed="rId5"/>
          <a:stretch/>
        </p:blipFill>
        <p:spPr bwMode="auto">
          <a:xfrm>
            <a:off x="1451664" y="1358178"/>
            <a:ext cx="781050" cy="1047750"/>
          </a:xfrm>
          <a:prstGeom prst="rect">
            <a:avLst/>
          </a:prstGeom>
        </p:spPr>
      </p:pic>
      <p:pic>
        <p:nvPicPr>
          <p:cNvPr id="8" name="Graphic 7"/>
          <p:cNvPicPr>
            <a:picLocks noChangeAspect="1"/>
          </p:cNvPicPr>
          <p:nvPr/>
        </p:nvPicPr>
        <p:blipFill>
          <a:blip r:embed="rId6"/>
          <a:stretch/>
        </p:blipFill>
        <p:spPr bwMode="auto">
          <a:xfrm>
            <a:off x="6947040" y="1604579"/>
            <a:ext cx="495625" cy="1044351"/>
          </a:xfrm>
          <a:prstGeom prst="rect">
            <a:avLst/>
          </a:prstGeom>
        </p:spPr>
      </p:pic>
      <p:sp>
        <p:nvSpPr>
          <p:cNvPr id="10" name="Oval 9">
            <a:hlinkClick r:id="rId7" action="ppaction://hlinksldjump"/>
          </p:cNvPr>
          <p:cNvSpPr/>
          <p:nvPr/>
        </p:nvSpPr>
        <p:spPr bwMode="auto">
          <a:xfrm>
            <a:off x="132984" y="6294300"/>
            <a:ext cx="222737" cy="222737"/>
          </a:xfrm>
          <a:prstGeom prst="ellipse">
            <a:avLst/>
          </a:prstGeom>
          <a:solidFill>
            <a:srgbClr val="D6DCDF"/>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fr-FR">
              <a:solidFill>
                <a:srgbClr val="FFFFFF"/>
              </a:solidFill>
            </a:endParaRPr>
          </a:p>
        </p:txBody>
      </p:sp>
      <p:pic>
        <p:nvPicPr>
          <p:cNvPr id="11" name="Graphic 10">
            <a:hlinkClick r:id="rId7" action="ppaction://hlinksldjump"/>
          </p:cNvPr>
          <p:cNvPicPr>
            <a:picLocks noChangeAspect="1"/>
          </p:cNvPicPr>
          <p:nvPr/>
        </p:nvPicPr>
        <p:blipFill>
          <a:blip r:embed="rId8"/>
          <a:stretch/>
        </p:blipFill>
        <p:spPr bwMode="auto">
          <a:xfrm>
            <a:off x="212638" y="6353433"/>
            <a:ext cx="63021" cy="110287"/>
          </a:xfrm>
          <a:prstGeom prst="rect">
            <a:avLst/>
          </a:prstGeom>
        </p:spPr>
      </p:pic>
      <p:pic>
        <p:nvPicPr>
          <p:cNvPr id="12" name="Image 11"/>
          <p:cNvPicPr>
            <a:picLocks noChangeAspect="1"/>
          </p:cNvPicPr>
          <p:nvPr/>
        </p:nvPicPr>
        <p:blipFill>
          <a:blip r:embed="rId9"/>
          <a:stretch/>
        </p:blipFill>
        <p:spPr bwMode="auto">
          <a:xfrm>
            <a:off x="2995670" y="2247634"/>
            <a:ext cx="3140971" cy="576073"/>
          </a:xfrm>
          <a:prstGeom prst="rect">
            <a:avLst/>
          </a:prstGeom>
        </p:spPr>
      </p:pic>
      <p:sp>
        <p:nvSpPr>
          <p:cNvPr id="9" name="Rectangle 8"/>
          <p:cNvSpPr/>
          <p:nvPr/>
        </p:nvSpPr>
        <p:spPr bwMode="auto">
          <a:xfrm>
            <a:off x="2280155" y="3131284"/>
            <a:ext cx="4572000" cy="1569660"/>
          </a:xfrm>
          <a:prstGeom prst="rect">
            <a:avLst/>
          </a:prstGeom>
        </p:spPr>
        <p:txBody>
          <a:bodyPr wrap="square">
            <a:spAutoFit/>
          </a:bodyPr>
          <a:lstStyle/>
          <a:p>
            <a:pPr>
              <a:defRPr/>
            </a:pPr>
            <a:r>
              <a:rPr lang="fr-FR" sz="1200" b="1">
                <a:solidFill>
                  <a:srgbClr val="303F48"/>
                </a:solidFill>
              </a:rPr>
              <a:t>Utilisez la nouvelle plateforme logement CASA Université Paris-Saclay pour trouver votre logement parmi les offres partenaires de l’Université : </a:t>
            </a:r>
            <a:r>
              <a:rPr lang="fr-FR" sz="1200" b="1" u="sng">
                <a:solidFill>
                  <a:srgbClr val="303F48"/>
                </a:solidFill>
                <a:hlinkClick r:id="rId10" tooltip="https://casa.universite-paris-saclay.fr/"/>
              </a:rPr>
              <a:t>https://casa.universite-paris-saclay.fr</a:t>
            </a:r>
            <a:endParaRPr lang="fr-FR" sz="1200" b="1">
              <a:solidFill>
                <a:srgbClr val="303F48"/>
              </a:solidFill>
            </a:endParaRPr>
          </a:p>
          <a:p>
            <a:pPr>
              <a:defRPr/>
            </a:pPr>
            <a:endParaRPr lang="fr-FR" sz="1200">
              <a:solidFill>
                <a:srgbClr val="303F48"/>
              </a:solidFill>
            </a:endParaRPr>
          </a:p>
          <a:p>
            <a:pPr>
              <a:defRPr/>
            </a:pPr>
            <a:endParaRPr lang="fr-FR" sz="1200">
              <a:solidFill>
                <a:srgbClr val="303F48"/>
              </a:solidFill>
            </a:endParaRPr>
          </a:p>
          <a:p>
            <a:pPr>
              <a:defRPr/>
            </a:pPr>
            <a:r>
              <a:rPr lang="fr-FR" sz="1200">
                <a:solidFill>
                  <a:srgbClr val="303F48"/>
                </a:solidFill>
              </a:rPr>
              <a:t>Plus d’infos sur le site web de l’Université, rubrique Vie de campus &gt; Logement</a:t>
            </a:r>
            <a:endParaRPr/>
          </a:p>
        </p:txBody>
      </p:sp>
      <p:pic>
        <p:nvPicPr>
          <p:cNvPr id="14" name="Image 13"/>
          <p:cNvPicPr>
            <a:picLocks noChangeAspect="1"/>
          </p:cNvPicPr>
          <p:nvPr/>
        </p:nvPicPr>
        <p:blipFill>
          <a:blip r:embed="rId11"/>
          <a:stretch/>
        </p:blipFill>
        <p:spPr bwMode="auto">
          <a:xfrm>
            <a:off x="4129823" y="4626973"/>
            <a:ext cx="895184" cy="895184"/>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2000" advClick="1"/>
    </mc:Choice>
    <mc:Fallback>
      <p:transition advClick="1"/>
    </mc:Fallback>
  </mc:AlternateContent>
</p:sld>
</file>

<file path=ppt/slides/slide3.xml><?xml version="1.0" encoding="utf-8"?>
<p:sld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showMasterPhAnim="0" show="1">
  <p:cSld name="">
    <p:spTree>
      <p:nvGrpSpPr>
        <p:cNvPr id="1" name=""/>
        <p:cNvGrpSpPr/>
        <p:nvPr/>
      </p:nvGrpSpPr>
      <p:grpSpPr bwMode="auto">
        <a:xfrm>
          <a:off x="0" y="0"/>
          <a:ext cx="0" cy="0"/>
          <a:chOff x="0" y="0"/>
          <a:chExt cx="0" cy="0"/>
        </a:xfrm>
      </p:grpSpPr>
      <p:sp>
        <p:nvSpPr>
          <p:cNvPr id="2" name="Titre 1"/>
          <p:cNvSpPr>
            <a:spLocks noGrp="1"/>
          </p:cNvSpPr>
          <p:nvPr>
            <p:ph type="ctrTitle"/>
          </p:nvPr>
        </p:nvSpPr>
        <p:spPr bwMode="auto"/>
        <p:txBody>
          <a:bodyPr/>
          <a:lstStyle/>
          <a:p>
            <a:pPr>
              <a:defRPr/>
            </a:pPr>
            <a:r>
              <a:rPr lang="fr-FR"/>
              <a:t>Découvrir l’Université Paris-Saclay</a:t>
            </a:r>
            <a:endParaRPr/>
          </a:p>
        </p:txBody>
      </p:sp>
      <p:pic>
        <p:nvPicPr>
          <p:cNvPr id="4" name="Espace réservé pour une image  3"/>
          <p:cNvPicPr>
            <a:picLocks noChangeAspect="1" noGrp="1"/>
          </p:cNvPicPr>
          <p:nvPr>
            <p:ph type="pic" sz="quarter" idx="10"/>
          </p:nvPr>
        </p:nvPicPr>
        <p:blipFill>
          <a:blip r:embed="rId2"/>
          <a:srcRect l="33" t="0" r="33" b="0"/>
          <a:stretch/>
        </p:blipFill>
        <p:spPr bwMode="auto">
          <a:prstGeom prst="rect">
            <a:avLst/>
          </a:prstGeom>
        </p:spPr>
      </p:pic>
    </p:spTree>
  </p:cSld>
  <p:clrMapOvr>
    <a:masterClrMapping/>
  </p:clrMapOvr>
  <mc:AlternateContent xmlns:mc="http://schemas.openxmlformats.org/markup-compatibility/2006">
    <mc:Choice xmlns:p14="http://schemas.microsoft.com/office/powerpoint/2010/main" Requires="p14">
      <p:transition p14:dur="2000" advClick="1"/>
    </mc:Choice>
    <mc:Fallback>
      <p:transition advClick="1"/>
    </mc:Fallback>
  </mc:AlternateContent>
</p:sld>
</file>

<file path=ppt/slides/slide30.xml><?xml version="1.0" encoding="utf-8"?>
<p:sld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showMasterPhAnim="0" show="1">
  <p:cSld name="">
    <p:spTree>
      <p:nvGrpSpPr>
        <p:cNvPr id="1" name=""/>
        <p:cNvGrpSpPr/>
        <p:nvPr/>
      </p:nvGrpSpPr>
      <p:grpSpPr bwMode="auto">
        <a:xfrm>
          <a:off x="0" y="0"/>
          <a:ext cx="0" cy="0"/>
          <a:chOff x="0" y="0"/>
          <a:chExt cx="0" cy="0"/>
        </a:xfrm>
      </p:grpSpPr>
      <p:sp>
        <p:nvSpPr>
          <p:cNvPr id="2" name="Titre 1"/>
          <p:cNvSpPr>
            <a:spLocks noGrp="1"/>
          </p:cNvSpPr>
          <p:nvPr>
            <p:ph type="title"/>
          </p:nvPr>
        </p:nvSpPr>
        <p:spPr bwMode="auto">
          <a:xfrm>
            <a:off x="1466867" y="797431"/>
            <a:ext cx="6198577" cy="690562"/>
          </a:xfrm>
        </p:spPr>
        <p:txBody>
          <a:bodyPr>
            <a:normAutofit fontScale="90000"/>
          </a:bodyPr>
          <a:lstStyle/>
          <a:p>
            <a:pPr algn="ctr">
              <a:defRPr/>
            </a:pPr>
            <a:r>
              <a:rPr lang="fr-FR">
                <a:solidFill>
                  <a:srgbClr val="C90F55"/>
                </a:solidFill>
              </a:rPr>
              <a:t>Comment </a:t>
            </a:r>
            <a:r>
              <a:rPr lang="fr-FR">
                <a:solidFill>
                  <a:srgbClr val="C90F55"/>
                </a:solidFill>
                <a:latin typeface="Open Sans Light"/>
                <a:ea typeface="Open Sans Light"/>
                <a:cs typeface="Open Sans Light"/>
              </a:rPr>
              <a:t>bénéficier des bourses et aides étudiantes ?</a:t>
            </a:r>
            <a:endParaRPr/>
          </a:p>
        </p:txBody>
      </p:sp>
      <p:sp>
        <p:nvSpPr>
          <p:cNvPr id="5" name="ZoneTexte 4"/>
          <p:cNvSpPr txBox="1"/>
          <p:nvPr/>
        </p:nvSpPr>
        <p:spPr bwMode="auto">
          <a:xfrm>
            <a:off x="2616769" y="3131325"/>
            <a:ext cx="3912577" cy="1107996"/>
          </a:xfrm>
          <a:prstGeom prst="rect">
            <a:avLst/>
          </a:prstGeom>
          <a:noFill/>
        </p:spPr>
        <p:txBody>
          <a:bodyPr wrap="square" rtlCol="0">
            <a:spAutoFit/>
          </a:bodyPr>
          <a:lstStyle/>
          <a:p>
            <a:pPr algn="ctr">
              <a:defRPr/>
            </a:pPr>
            <a:r>
              <a:rPr lang="fr-FR" sz="1100" b="1"/>
              <a:t>Bourses d’études, bourses sur critères sociaux, aides à l’achat d’un ordinateur portable ou d’une tablette, Aide matérielle et informatique individuel, prêt d’ordinateur portable, Aide sociale individuelle de l’Université, aides au logement, aides à la mobilité internationale.</a:t>
            </a:r>
            <a:endParaRPr/>
          </a:p>
        </p:txBody>
      </p:sp>
      <p:sp>
        <p:nvSpPr>
          <p:cNvPr id="4" name="TextBox 3"/>
          <p:cNvSpPr txBox="1"/>
          <p:nvPr/>
        </p:nvSpPr>
        <p:spPr bwMode="auto">
          <a:xfrm>
            <a:off x="2280156" y="5985808"/>
            <a:ext cx="4800598" cy="430887"/>
          </a:xfrm>
          <a:prstGeom prst="rect">
            <a:avLst/>
          </a:prstGeom>
          <a:noFill/>
        </p:spPr>
        <p:txBody>
          <a:bodyPr wrap="square">
            <a:spAutoFit/>
          </a:bodyPr>
          <a:lstStyle/>
          <a:p>
            <a:pPr algn="ctr">
              <a:defRPr/>
            </a:pPr>
            <a:r>
              <a:rPr lang="fr-FR" sz="1100"/>
              <a:t>Contact : Direction de la Vie Étudiante et Égalité des Chances,</a:t>
            </a:r>
            <a:endParaRPr/>
          </a:p>
          <a:p>
            <a:pPr algn="ctr">
              <a:defRPr/>
            </a:pPr>
            <a:r>
              <a:rPr lang="fr-FR" sz="1100" u="sng">
                <a:hlinkClick r:id="rId2" tooltip="mailto:aides.etudiant@universite-paris-saclay.fr"/>
              </a:rPr>
              <a:t>aides.etudiant@universite-paris-saclay.fr</a:t>
            </a:r>
            <a:r>
              <a:rPr lang="fr-FR" sz="1100"/>
              <a:t>   </a:t>
            </a:r>
            <a:endParaRPr lang="fr-FR" sz="1100" b="1"/>
          </a:p>
        </p:txBody>
      </p:sp>
      <p:pic>
        <p:nvPicPr>
          <p:cNvPr id="6" name="Graphic 5"/>
          <p:cNvPicPr>
            <a:picLocks noChangeAspect="1"/>
          </p:cNvPicPr>
          <p:nvPr/>
        </p:nvPicPr>
        <p:blipFill>
          <a:blip r:embed="rId3"/>
          <a:stretch/>
        </p:blipFill>
        <p:spPr bwMode="auto">
          <a:xfrm>
            <a:off x="4423890" y="5733664"/>
            <a:ext cx="284532" cy="180568"/>
          </a:xfrm>
          <a:prstGeom prst="rect">
            <a:avLst/>
          </a:prstGeom>
        </p:spPr>
      </p:pic>
      <p:pic>
        <p:nvPicPr>
          <p:cNvPr id="7" name="Graphic 6"/>
          <p:cNvPicPr>
            <a:picLocks noChangeAspect="1"/>
          </p:cNvPicPr>
          <p:nvPr/>
        </p:nvPicPr>
        <p:blipFill>
          <a:blip r:embed="rId4"/>
          <a:stretch/>
        </p:blipFill>
        <p:spPr bwMode="auto">
          <a:xfrm>
            <a:off x="3223127" y="1874449"/>
            <a:ext cx="2686050" cy="28575"/>
          </a:xfrm>
          <a:prstGeom prst="rect">
            <a:avLst/>
          </a:prstGeom>
        </p:spPr>
      </p:pic>
      <p:pic>
        <p:nvPicPr>
          <p:cNvPr id="8" name="Graphic 7"/>
          <p:cNvPicPr>
            <a:picLocks noChangeAspect="1"/>
          </p:cNvPicPr>
          <p:nvPr/>
        </p:nvPicPr>
        <p:blipFill>
          <a:blip r:embed="rId5"/>
          <a:stretch/>
        </p:blipFill>
        <p:spPr bwMode="auto">
          <a:xfrm>
            <a:off x="2051554" y="318878"/>
            <a:ext cx="5029200" cy="28575"/>
          </a:xfrm>
          <a:prstGeom prst="rect">
            <a:avLst/>
          </a:prstGeom>
        </p:spPr>
      </p:pic>
      <p:pic>
        <p:nvPicPr>
          <p:cNvPr id="9" name="Graphic 8"/>
          <p:cNvPicPr>
            <a:picLocks noChangeAspect="1"/>
          </p:cNvPicPr>
          <p:nvPr/>
        </p:nvPicPr>
        <p:blipFill>
          <a:blip r:embed="rId6"/>
          <a:stretch/>
        </p:blipFill>
        <p:spPr bwMode="auto">
          <a:xfrm>
            <a:off x="2995586" y="2131191"/>
            <a:ext cx="3141132" cy="739060"/>
          </a:xfrm>
          <a:prstGeom prst="rect">
            <a:avLst/>
          </a:prstGeom>
        </p:spPr>
      </p:pic>
      <p:sp>
        <p:nvSpPr>
          <p:cNvPr id="10" name="TextBox 9"/>
          <p:cNvSpPr txBox="1"/>
          <p:nvPr/>
        </p:nvSpPr>
        <p:spPr bwMode="auto">
          <a:xfrm>
            <a:off x="3276614" y="2202884"/>
            <a:ext cx="2579077" cy="646331"/>
          </a:xfrm>
          <a:prstGeom prst="rect">
            <a:avLst/>
          </a:prstGeom>
          <a:noFill/>
        </p:spPr>
        <p:txBody>
          <a:bodyPr wrap="square">
            <a:spAutoFit/>
          </a:bodyPr>
          <a:lstStyle/>
          <a:p>
            <a:pPr algn="ctr">
              <a:defRPr/>
            </a:pPr>
            <a:r>
              <a:rPr lang="fr-FR" sz="1200">
                <a:solidFill>
                  <a:srgbClr val="FFFFFF"/>
                </a:solidFill>
                <a:latin typeface="Open Sans Extrabold"/>
                <a:ea typeface="Open Sans Extrabold"/>
                <a:cs typeface="Open Sans Extrabold"/>
              </a:rPr>
              <a:t>Différentes aides et bourses peuvent vous être attribuées </a:t>
            </a:r>
            <a:r>
              <a:rPr lang="fr-FR" sz="1050">
                <a:solidFill>
                  <a:srgbClr val="FFFFFF"/>
                </a:solidFill>
                <a:latin typeface="Open Sans Extrabold"/>
                <a:ea typeface="Open Sans Extrabold"/>
                <a:cs typeface="Open Sans Extrabold"/>
              </a:rPr>
              <a:t>(sous conditions)</a:t>
            </a:r>
            <a:endParaRPr/>
          </a:p>
        </p:txBody>
      </p:sp>
      <p:pic>
        <p:nvPicPr>
          <p:cNvPr id="11" name="Graphic 10"/>
          <p:cNvPicPr>
            <a:picLocks noChangeAspect="1"/>
          </p:cNvPicPr>
          <p:nvPr/>
        </p:nvPicPr>
        <p:blipFill>
          <a:blip r:embed="rId7"/>
          <a:stretch/>
        </p:blipFill>
        <p:spPr bwMode="auto">
          <a:xfrm rot="20204402">
            <a:off x="2068256" y="2818387"/>
            <a:ext cx="411407" cy="411407"/>
          </a:xfrm>
          <a:prstGeom prst="rect">
            <a:avLst/>
          </a:prstGeom>
        </p:spPr>
      </p:pic>
      <p:pic>
        <p:nvPicPr>
          <p:cNvPr id="12" name="Graphic 11"/>
          <p:cNvPicPr>
            <a:picLocks noChangeAspect="1"/>
          </p:cNvPicPr>
          <p:nvPr/>
        </p:nvPicPr>
        <p:blipFill>
          <a:blip r:embed="rId8"/>
          <a:stretch/>
        </p:blipFill>
        <p:spPr bwMode="auto">
          <a:xfrm>
            <a:off x="2294018" y="3311506"/>
            <a:ext cx="322751" cy="322751"/>
          </a:xfrm>
          <a:prstGeom prst="rect">
            <a:avLst/>
          </a:prstGeom>
        </p:spPr>
      </p:pic>
      <p:pic>
        <p:nvPicPr>
          <p:cNvPr id="13" name="Graphic 12"/>
          <p:cNvPicPr>
            <a:picLocks noChangeAspect="1"/>
          </p:cNvPicPr>
          <p:nvPr/>
        </p:nvPicPr>
        <p:blipFill>
          <a:blip r:embed="rId9"/>
          <a:stretch/>
        </p:blipFill>
        <p:spPr bwMode="auto">
          <a:xfrm>
            <a:off x="2579888" y="2803614"/>
            <a:ext cx="193885" cy="193885"/>
          </a:xfrm>
          <a:prstGeom prst="rect">
            <a:avLst/>
          </a:prstGeom>
        </p:spPr>
      </p:pic>
      <p:pic>
        <p:nvPicPr>
          <p:cNvPr id="14" name="Graphic 13"/>
          <p:cNvPicPr>
            <a:picLocks noChangeAspect="1"/>
          </p:cNvPicPr>
          <p:nvPr/>
        </p:nvPicPr>
        <p:blipFill>
          <a:blip r:embed="rId10"/>
          <a:stretch/>
        </p:blipFill>
        <p:spPr bwMode="auto">
          <a:xfrm>
            <a:off x="7540283" y="4382030"/>
            <a:ext cx="904875" cy="533400"/>
          </a:xfrm>
          <a:prstGeom prst="rect">
            <a:avLst/>
          </a:prstGeom>
        </p:spPr>
      </p:pic>
      <p:sp>
        <p:nvSpPr>
          <p:cNvPr id="16" name="TextBox 15"/>
          <p:cNvSpPr txBox="1"/>
          <p:nvPr/>
        </p:nvSpPr>
        <p:spPr bwMode="auto">
          <a:xfrm>
            <a:off x="4806625" y="4382030"/>
            <a:ext cx="2825624" cy="938719"/>
          </a:xfrm>
          <a:prstGeom prst="rect">
            <a:avLst/>
          </a:prstGeom>
          <a:noFill/>
        </p:spPr>
        <p:txBody>
          <a:bodyPr wrap="square">
            <a:spAutoFit/>
          </a:bodyPr>
          <a:lstStyle/>
          <a:p>
            <a:pPr>
              <a:defRPr/>
            </a:pPr>
            <a:r>
              <a:rPr lang="fr-FR" sz="1100"/>
              <a:t>Pensez aussi au service social du CROUS pour bénéficier d’un accompagnement dans vos démarches.</a:t>
            </a:r>
            <a:endParaRPr/>
          </a:p>
          <a:p>
            <a:pPr>
              <a:defRPr/>
            </a:pPr>
            <a:r>
              <a:rPr lang="fr-FR" sz="1100"/>
              <a:t>Prenez rendez-vous via ce lien : </a:t>
            </a:r>
            <a:endParaRPr/>
          </a:p>
          <a:p>
            <a:pPr>
              <a:defRPr/>
            </a:pPr>
            <a:r>
              <a:rPr lang="fr-FR" sz="1100" u="sng">
                <a:hlinkClick r:id="rId11" tooltip="https://mesrdv.etudiant.gouv.fr/"/>
              </a:rPr>
              <a:t>https://mesrdv.etudiant.gouv.fr</a:t>
            </a:r>
            <a:r>
              <a:rPr lang="fr-FR" sz="1100"/>
              <a:t> </a:t>
            </a:r>
            <a:endParaRPr/>
          </a:p>
        </p:txBody>
      </p:sp>
      <p:pic>
        <p:nvPicPr>
          <p:cNvPr id="17" name="Graphic 16"/>
          <p:cNvPicPr>
            <a:picLocks noChangeAspect="1"/>
          </p:cNvPicPr>
          <p:nvPr/>
        </p:nvPicPr>
        <p:blipFill>
          <a:blip r:embed="rId7"/>
          <a:stretch/>
        </p:blipFill>
        <p:spPr bwMode="auto">
          <a:xfrm rot="20204402">
            <a:off x="7612934" y="4044410"/>
            <a:ext cx="243299" cy="243299"/>
          </a:xfrm>
          <a:prstGeom prst="rect">
            <a:avLst/>
          </a:prstGeom>
        </p:spPr>
      </p:pic>
      <p:pic>
        <p:nvPicPr>
          <p:cNvPr id="18" name="Graphic 17"/>
          <p:cNvPicPr>
            <a:picLocks noChangeAspect="1"/>
          </p:cNvPicPr>
          <p:nvPr/>
        </p:nvPicPr>
        <p:blipFill>
          <a:blip r:embed="rId9"/>
          <a:stretch/>
        </p:blipFill>
        <p:spPr bwMode="auto">
          <a:xfrm>
            <a:off x="7310640" y="4155489"/>
            <a:ext cx="193885" cy="193885"/>
          </a:xfrm>
          <a:prstGeom prst="rect">
            <a:avLst/>
          </a:prstGeom>
        </p:spPr>
      </p:pic>
      <p:sp>
        <p:nvSpPr>
          <p:cNvPr id="20" name="Oval 19">
            <a:hlinkClick r:id="rId12" action="ppaction://hlinksldjump"/>
          </p:cNvPr>
          <p:cNvSpPr/>
          <p:nvPr/>
        </p:nvSpPr>
        <p:spPr bwMode="auto">
          <a:xfrm>
            <a:off x="132984" y="6294300"/>
            <a:ext cx="222737" cy="222737"/>
          </a:xfrm>
          <a:prstGeom prst="ellipse">
            <a:avLst/>
          </a:prstGeom>
          <a:solidFill>
            <a:srgbClr val="D6DCDF"/>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fr-FR">
              <a:solidFill>
                <a:srgbClr val="FFFFFF"/>
              </a:solidFill>
            </a:endParaRPr>
          </a:p>
        </p:txBody>
      </p:sp>
      <p:pic>
        <p:nvPicPr>
          <p:cNvPr id="22" name="Image 21"/>
          <p:cNvPicPr>
            <a:picLocks noChangeAspect="1"/>
          </p:cNvPicPr>
          <p:nvPr/>
        </p:nvPicPr>
        <p:blipFill>
          <a:blip r:embed="rId13"/>
          <a:stretch/>
        </p:blipFill>
        <p:spPr bwMode="auto">
          <a:xfrm>
            <a:off x="641099" y="4851389"/>
            <a:ext cx="1058389" cy="1058389"/>
          </a:xfrm>
          <a:prstGeom prst="rect">
            <a:avLst/>
          </a:prstGeom>
        </p:spPr>
      </p:pic>
      <p:pic>
        <p:nvPicPr>
          <p:cNvPr id="21" name="Graphic 20">
            <a:hlinkClick r:id="rId12" action="ppaction://hlinksldjump"/>
          </p:cNvPr>
          <p:cNvPicPr>
            <a:picLocks noChangeAspect="1"/>
          </p:cNvPicPr>
          <p:nvPr/>
        </p:nvPicPr>
        <p:blipFill>
          <a:blip r:embed="rId14"/>
          <a:stretch/>
        </p:blipFill>
        <p:spPr bwMode="auto">
          <a:xfrm>
            <a:off x="212638" y="6353433"/>
            <a:ext cx="63021" cy="110287"/>
          </a:xfrm>
          <a:prstGeom prst="rect">
            <a:avLst/>
          </a:prstGeom>
        </p:spPr>
      </p:pic>
      <p:sp>
        <p:nvSpPr>
          <p:cNvPr id="3" name="ZoneTexte 2"/>
          <p:cNvSpPr txBox="1"/>
          <p:nvPr/>
        </p:nvSpPr>
        <p:spPr bwMode="auto">
          <a:xfrm>
            <a:off x="698841" y="4382030"/>
            <a:ext cx="3638535" cy="646331"/>
          </a:xfrm>
          <a:prstGeom prst="rect">
            <a:avLst/>
          </a:prstGeom>
          <a:noFill/>
        </p:spPr>
        <p:txBody>
          <a:bodyPr wrap="square" rtlCol="0">
            <a:spAutoFit/>
          </a:bodyPr>
          <a:lstStyle/>
          <a:p>
            <a:pPr>
              <a:defRPr/>
            </a:pPr>
            <a:r>
              <a:rPr lang="fr-FR" sz="1200" b="1"/>
              <a:t>FOCUS  : Le dispositif « </a:t>
            </a:r>
            <a:r>
              <a:rPr lang="fr-FR" sz="1200" b="1" i="1"/>
              <a:t>Klaro</a:t>
            </a:r>
            <a:r>
              <a:rPr lang="fr-FR" sz="1200" b="1"/>
              <a:t> »</a:t>
            </a:r>
            <a:endParaRPr/>
          </a:p>
          <a:p>
            <a:pPr>
              <a:defRPr/>
            </a:pPr>
            <a:r>
              <a:rPr lang="fr-FR" sz="1200"/>
              <a:t>Plateforme partenaire à l’Université qui propose plus de 1600 aides en fonction de votre profil :</a:t>
            </a:r>
            <a:endParaRPr/>
          </a:p>
        </p:txBody>
      </p:sp>
      <p:pic>
        <p:nvPicPr>
          <p:cNvPr id="25" name="Graphic 24"/>
          <p:cNvPicPr>
            <a:picLocks noChangeAspect="1"/>
          </p:cNvPicPr>
          <p:nvPr/>
        </p:nvPicPr>
        <p:blipFill>
          <a:blip r:embed="rId15"/>
          <a:stretch/>
        </p:blipFill>
        <p:spPr bwMode="auto">
          <a:xfrm>
            <a:off x="7540283" y="4905"/>
            <a:ext cx="2172247" cy="1055091"/>
          </a:xfrm>
          <a:prstGeom prst="rect">
            <a:avLst/>
          </a:prstGeom>
        </p:spPr>
      </p:pic>
      <p:pic>
        <p:nvPicPr>
          <p:cNvPr id="26" name="Graphic 25"/>
          <p:cNvPicPr>
            <a:picLocks noChangeAspect="1"/>
          </p:cNvPicPr>
          <p:nvPr/>
        </p:nvPicPr>
        <p:blipFill>
          <a:blip r:embed="rId15"/>
          <a:stretch/>
        </p:blipFill>
        <p:spPr bwMode="auto">
          <a:xfrm rot="10800000">
            <a:off x="1434384" y="5064618"/>
            <a:ext cx="1160070" cy="563462"/>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2000" advClick="1"/>
    </mc:Choice>
    <mc:Fallback>
      <p:transition advClick="1"/>
    </mc:Fallback>
  </mc:AlternateContent>
</p:sld>
</file>

<file path=ppt/slides/slide31.xml><?xml version="1.0" encoding="utf-8"?>
<p:sld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showMasterPhAnim="0" show="1">
  <p:cSld name="">
    <p:spTree>
      <p:nvGrpSpPr>
        <p:cNvPr id="1" name=""/>
        <p:cNvGrpSpPr/>
        <p:nvPr/>
      </p:nvGrpSpPr>
      <p:grpSpPr bwMode="auto">
        <a:xfrm>
          <a:off x="0" y="0"/>
          <a:ext cx="0" cy="0"/>
          <a:chOff x="0" y="0"/>
          <a:chExt cx="0" cy="0"/>
        </a:xfrm>
      </p:grpSpPr>
      <p:sp>
        <p:nvSpPr>
          <p:cNvPr id="2" name="Titre 1"/>
          <p:cNvSpPr>
            <a:spLocks noGrp="1"/>
          </p:cNvSpPr>
          <p:nvPr>
            <p:ph type="title"/>
          </p:nvPr>
        </p:nvSpPr>
        <p:spPr bwMode="auto">
          <a:xfrm>
            <a:off x="2800350" y="576952"/>
            <a:ext cx="3543300" cy="690562"/>
          </a:xfrm>
        </p:spPr>
        <p:txBody>
          <a:bodyPr>
            <a:normAutofit fontScale="90000"/>
          </a:bodyPr>
          <a:lstStyle/>
          <a:p>
            <a:pPr algn="ctr">
              <a:defRPr/>
            </a:pPr>
            <a:r>
              <a:rPr lang="fr-FR">
                <a:solidFill>
                  <a:srgbClr val="62003C"/>
                </a:solidFill>
              </a:rPr>
              <a:t>Comment rester</a:t>
            </a:r>
            <a:br>
              <a:rPr lang="fr-FR">
                <a:solidFill>
                  <a:srgbClr val="62003C"/>
                </a:solidFill>
              </a:rPr>
            </a:br>
            <a:r>
              <a:rPr lang="fr-FR">
                <a:solidFill>
                  <a:srgbClr val="62003C"/>
                </a:solidFill>
                <a:latin typeface="Open Sans Light"/>
                <a:ea typeface="Open Sans Light"/>
                <a:cs typeface="Open Sans Light"/>
              </a:rPr>
              <a:t>connecté·e</a:t>
            </a:r>
            <a:r>
              <a:rPr lang="fr-FR">
                <a:solidFill>
                  <a:srgbClr val="62003C"/>
                </a:solidFill>
                <a:latin typeface="Open Sans Light"/>
                <a:ea typeface="Open Sans Light"/>
                <a:cs typeface="Open Sans Light"/>
              </a:rPr>
              <a:t> ?</a:t>
            </a:r>
            <a:endParaRPr/>
          </a:p>
        </p:txBody>
      </p:sp>
      <p:sp>
        <p:nvSpPr>
          <p:cNvPr id="5" name="ZoneTexte 4"/>
          <p:cNvSpPr txBox="1"/>
          <p:nvPr/>
        </p:nvSpPr>
        <p:spPr bwMode="auto">
          <a:xfrm>
            <a:off x="2516687" y="2709567"/>
            <a:ext cx="4304568" cy="1107996"/>
          </a:xfrm>
          <a:prstGeom prst="rect">
            <a:avLst/>
          </a:prstGeom>
          <a:noFill/>
        </p:spPr>
        <p:txBody>
          <a:bodyPr wrap="square" rtlCol="0">
            <a:spAutoFit/>
          </a:bodyPr>
          <a:lstStyle/>
          <a:p>
            <a:pPr>
              <a:defRPr/>
            </a:pPr>
            <a:endParaRPr lang="fr-FR" sz="1100">
              <a:solidFill>
                <a:srgbClr val="7B878F"/>
              </a:solidFill>
            </a:endParaRPr>
          </a:p>
          <a:p>
            <a:pPr>
              <a:defRPr/>
            </a:pPr>
            <a:r>
              <a:rPr lang="fr-FR" sz="1100" b="1">
                <a:solidFill>
                  <a:srgbClr val="7B878F"/>
                </a:solidFill>
              </a:rPr>
              <a:t>Messagerie collaborative, wifi, annuaire Adonis, carte étudiante multi-services, suite Microsoft Office 365 avec 1 To de stockage en ligne </a:t>
            </a:r>
            <a:r>
              <a:rPr lang="en-US" sz="1100" b="1">
                <a:solidFill>
                  <a:srgbClr val="7B878F"/>
                </a:solidFill>
              </a:rPr>
              <a:t>(OneDrive), </a:t>
            </a:r>
            <a:r>
              <a:rPr lang="en-US" sz="1100" b="1">
                <a:solidFill>
                  <a:srgbClr val="7B878F"/>
                </a:solidFill>
              </a:rPr>
              <a:t>outil</a:t>
            </a:r>
            <a:r>
              <a:rPr lang="en-US" sz="1100" b="1">
                <a:solidFill>
                  <a:srgbClr val="7B878F"/>
                </a:solidFill>
              </a:rPr>
              <a:t> </a:t>
            </a:r>
            <a:r>
              <a:rPr lang="en-US" sz="1100" b="1">
                <a:solidFill>
                  <a:srgbClr val="7B878F"/>
                </a:solidFill>
              </a:rPr>
              <a:t>collaboratif</a:t>
            </a:r>
            <a:r>
              <a:rPr lang="en-US" sz="1100" b="1">
                <a:solidFill>
                  <a:srgbClr val="7B878F"/>
                </a:solidFill>
              </a:rPr>
              <a:t> (Teams), salles </a:t>
            </a:r>
            <a:r>
              <a:rPr lang="fr-FR" sz="1100" b="1">
                <a:solidFill>
                  <a:srgbClr val="7B878F"/>
                </a:solidFill>
              </a:rPr>
              <a:t>informatiques pédagogiques, bibliothèques universitaires, plateforme pédagogique </a:t>
            </a:r>
            <a:r>
              <a:rPr lang="fr-FR" sz="1100" b="1">
                <a:solidFill>
                  <a:srgbClr val="7B878F"/>
                </a:solidFill>
              </a:rPr>
              <a:t>eCampus</a:t>
            </a:r>
            <a:r>
              <a:rPr lang="fr-FR" sz="1100" b="1">
                <a:solidFill>
                  <a:srgbClr val="7B878F"/>
                </a:solidFill>
              </a:rPr>
              <a:t>, …</a:t>
            </a:r>
            <a:endParaRPr/>
          </a:p>
        </p:txBody>
      </p:sp>
      <p:pic>
        <p:nvPicPr>
          <p:cNvPr id="4" name="Graphic 3"/>
          <p:cNvPicPr>
            <a:picLocks noChangeAspect="1"/>
          </p:cNvPicPr>
          <p:nvPr/>
        </p:nvPicPr>
        <p:blipFill>
          <a:blip r:embed="rId2"/>
          <a:stretch/>
        </p:blipFill>
        <p:spPr bwMode="auto">
          <a:xfrm>
            <a:off x="3381375" y="1534569"/>
            <a:ext cx="2381250" cy="19050"/>
          </a:xfrm>
          <a:prstGeom prst="rect">
            <a:avLst/>
          </a:prstGeom>
        </p:spPr>
      </p:pic>
      <p:pic>
        <p:nvPicPr>
          <p:cNvPr id="6" name="Graphic 5"/>
          <p:cNvPicPr>
            <a:picLocks noChangeAspect="1"/>
          </p:cNvPicPr>
          <p:nvPr/>
        </p:nvPicPr>
        <p:blipFill>
          <a:blip r:embed="rId3"/>
          <a:stretch/>
        </p:blipFill>
        <p:spPr bwMode="auto">
          <a:xfrm>
            <a:off x="2757487" y="1917313"/>
            <a:ext cx="3629025" cy="584774"/>
          </a:xfrm>
          <a:prstGeom prst="rect">
            <a:avLst/>
          </a:prstGeom>
        </p:spPr>
      </p:pic>
      <p:sp>
        <p:nvSpPr>
          <p:cNvPr id="7" name="TextBox 6"/>
          <p:cNvSpPr txBox="1"/>
          <p:nvPr/>
        </p:nvSpPr>
        <p:spPr bwMode="auto">
          <a:xfrm>
            <a:off x="2942490" y="1973596"/>
            <a:ext cx="3259016" cy="461665"/>
          </a:xfrm>
          <a:prstGeom prst="rect">
            <a:avLst/>
          </a:prstGeom>
          <a:noFill/>
        </p:spPr>
        <p:txBody>
          <a:bodyPr wrap="square">
            <a:spAutoFit/>
          </a:bodyPr>
          <a:lstStyle/>
          <a:p>
            <a:pPr algn="ctr">
              <a:defRPr/>
            </a:pPr>
            <a:r>
              <a:rPr lang="fr-FR" sz="1200">
                <a:solidFill>
                  <a:schemeClr val="accent3"/>
                </a:solidFill>
                <a:latin typeface="Open Sans Extrabold"/>
                <a:ea typeface="Open Sans Extrabold"/>
                <a:cs typeface="Open Sans Extrabold"/>
              </a:rPr>
              <a:t>De nombreux services numériques sont à votre disposition :</a:t>
            </a:r>
            <a:endParaRPr/>
          </a:p>
        </p:txBody>
      </p:sp>
      <p:cxnSp>
        <p:nvCxnSpPr>
          <p:cNvPr id="8" name="Straight Connector 7"/>
          <p:cNvCxnSpPr>
            <a:cxnSpLocks/>
          </p:cNvCxnSpPr>
          <p:nvPr/>
        </p:nvCxnSpPr>
        <p:spPr bwMode="auto">
          <a:xfrm>
            <a:off x="4065659" y="4731888"/>
            <a:ext cx="0" cy="740520"/>
          </a:xfrm>
          <a:prstGeom prst="line">
            <a:avLst/>
          </a:prstGeom>
          <a:ln>
            <a:solidFill>
              <a:srgbClr val="7B878F"/>
            </a:solidFill>
          </a:ln>
        </p:spPr>
        <p:style>
          <a:lnRef idx="1">
            <a:schemeClr val="accent1"/>
          </a:lnRef>
          <a:fillRef idx="0">
            <a:schemeClr val="accent1"/>
          </a:fillRef>
          <a:effectRef idx="0">
            <a:schemeClr val="accent1"/>
          </a:effectRef>
          <a:fontRef idx="minor">
            <a:schemeClr val="tx1"/>
          </a:fontRef>
        </p:style>
      </p:cxnSp>
      <p:cxnSp>
        <p:nvCxnSpPr>
          <p:cNvPr id="10" name="Straight Connector 9"/>
          <p:cNvCxnSpPr>
            <a:cxnSpLocks/>
          </p:cNvCxnSpPr>
          <p:nvPr/>
        </p:nvCxnSpPr>
        <p:spPr bwMode="auto">
          <a:xfrm flipH="1">
            <a:off x="2732460" y="4047890"/>
            <a:ext cx="3679073" cy="0"/>
          </a:xfrm>
          <a:prstGeom prst="line">
            <a:avLst/>
          </a:prstGeom>
          <a:ln>
            <a:solidFill>
              <a:srgbClr val="7B878F"/>
            </a:solidFill>
          </a:ln>
        </p:spPr>
        <p:style>
          <a:lnRef idx="1">
            <a:schemeClr val="accent1"/>
          </a:lnRef>
          <a:fillRef idx="0">
            <a:schemeClr val="accent1"/>
          </a:fillRef>
          <a:effectRef idx="0">
            <a:schemeClr val="accent1"/>
          </a:effectRef>
          <a:fontRef idx="minor">
            <a:schemeClr val="tx1"/>
          </a:fontRef>
        </p:style>
      </p:cxnSp>
      <p:sp>
        <p:nvSpPr>
          <p:cNvPr id="12" name="TextBox 11"/>
          <p:cNvSpPr txBox="1"/>
          <p:nvPr/>
        </p:nvSpPr>
        <p:spPr bwMode="auto">
          <a:xfrm>
            <a:off x="2181917" y="4247786"/>
            <a:ext cx="4572000" cy="261610"/>
          </a:xfrm>
          <a:prstGeom prst="rect">
            <a:avLst/>
          </a:prstGeom>
          <a:noFill/>
        </p:spPr>
        <p:txBody>
          <a:bodyPr wrap="square">
            <a:spAutoFit/>
          </a:bodyPr>
          <a:lstStyle/>
          <a:p>
            <a:pPr algn="ctr">
              <a:defRPr/>
            </a:pPr>
            <a:r>
              <a:rPr lang="fr-FR" sz="1100">
                <a:solidFill>
                  <a:srgbClr val="303F48"/>
                </a:solidFill>
                <a:latin typeface="Open Sans Extrabold"/>
                <a:ea typeface="Open Sans Extrabold"/>
                <a:cs typeface="Open Sans Extrabold"/>
              </a:rPr>
              <a:t>Dès votre inscription à l’Université :</a:t>
            </a:r>
            <a:endParaRPr/>
          </a:p>
        </p:txBody>
      </p:sp>
      <p:sp>
        <p:nvSpPr>
          <p:cNvPr id="14" name="TextBox 13"/>
          <p:cNvSpPr txBox="1"/>
          <p:nvPr/>
        </p:nvSpPr>
        <p:spPr bwMode="auto">
          <a:xfrm>
            <a:off x="4166848" y="4584770"/>
            <a:ext cx="3434997" cy="430887"/>
          </a:xfrm>
          <a:prstGeom prst="rect">
            <a:avLst/>
          </a:prstGeom>
          <a:noFill/>
        </p:spPr>
        <p:txBody>
          <a:bodyPr wrap="square">
            <a:spAutoFit/>
          </a:bodyPr>
          <a:lstStyle/>
          <a:p>
            <a:pPr>
              <a:defRPr/>
            </a:pPr>
            <a:r>
              <a:rPr lang="fr-FR" sz="1100" b="1">
                <a:solidFill>
                  <a:srgbClr val="E7382A"/>
                </a:solidFill>
              </a:rPr>
              <a:t>Assistance accessible une fois le compte activé :  </a:t>
            </a:r>
            <a:endParaRPr/>
          </a:p>
        </p:txBody>
      </p:sp>
      <p:sp>
        <p:nvSpPr>
          <p:cNvPr id="16" name="TextBox 15"/>
          <p:cNvSpPr txBox="1"/>
          <p:nvPr/>
        </p:nvSpPr>
        <p:spPr bwMode="auto">
          <a:xfrm>
            <a:off x="1997480" y="4584771"/>
            <a:ext cx="2068179" cy="430887"/>
          </a:xfrm>
          <a:prstGeom prst="rect">
            <a:avLst/>
          </a:prstGeom>
          <a:noFill/>
        </p:spPr>
        <p:txBody>
          <a:bodyPr wrap="square">
            <a:spAutoFit/>
          </a:bodyPr>
          <a:lstStyle/>
          <a:p>
            <a:pPr>
              <a:defRPr/>
            </a:pPr>
            <a:r>
              <a:rPr lang="fr-FR" sz="1100" b="1">
                <a:solidFill>
                  <a:srgbClr val="C6671E"/>
                </a:solidFill>
              </a:rPr>
              <a:t>Activez votre compte informatique :</a:t>
            </a:r>
            <a:endParaRPr/>
          </a:p>
        </p:txBody>
      </p:sp>
      <p:pic>
        <p:nvPicPr>
          <p:cNvPr id="22" name="Graphic 21"/>
          <p:cNvPicPr>
            <a:picLocks noChangeAspect="1"/>
          </p:cNvPicPr>
          <p:nvPr/>
        </p:nvPicPr>
        <p:blipFill>
          <a:blip r:embed="rId4"/>
          <a:stretch/>
        </p:blipFill>
        <p:spPr bwMode="auto">
          <a:xfrm rot="20420177">
            <a:off x="1502100" y="2974567"/>
            <a:ext cx="742950" cy="590549"/>
          </a:xfrm>
          <a:prstGeom prst="rect">
            <a:avLst/>
          </a:prstGeom>
        </p:spPr>
      </p:pic>
      <p:pic>
        <p:nvPicPr>
          <p:cNvPr id="23" name="Graphic 22"/>
          <p:cNvPicPr>
            <a:picLocks noChangeAspect="1"/>
          </p:cNvPicPr>
          <p:nvPr/>
        </p:nvPicPr>
        <p:blipFill>
          <a:blip r:embed="rId5"/>
          <a:stretch/>
        </p:blipFill>
        <p:spPr bwMode="auto">
          <a:xfrm>
            <a:off x="1360679" y="4672801"/>
            <a:ext cx="396210" cy="549581"/>
          </a:xfrm>
          <a:prstGeom prst="rect">
            <a:avLst/>
          </a:prstGeom>
        </p:spPr>
      </p:pic>
      <p:pic>
        <p:nvPicPr>
          <p:cNvPr id="24" name="Graphic 23"/>
          <p:cNvPicPr>
            <a:picLocks noChangeAspect="1"/>
          </p:cNvPicPr>
          <p:nvPr/>
        </p:nvPicPr>
        <p:blipFill>
          <a:blip r:embed="rId6"/>
          <a:stretch/>
        </p:blipFill>
        <p:spPr bwMode="auto">
          <a:xfrm>
            <a:off x="7612572" y="4731888"/>
            <a:ext cx="904875" cy="533400"/>
          </a:xfrm>
          <a:prstGeom prst="rect">
            <a:avLst/>
          </a:prstGeom>
        </p:spPr>
      </p:pic>
      <p:pic>
        <p:nvPicPr>
          <p:cNvPr id="25" name="Graphic 24"/>
          <p:cNvPicPr>
            <a:picLocks noChangeAspect="1"/>
          </p:cNvPicPr>
          <p:nvPr/>
        </p:nvPicPr>
        <p:blipFill>
          <a:blip r:embed="rId4"/>
          <a:stretch/>
        </p:blipFill>
        <p:spPr bwMode="auto">
          <a:xfrm rot="1968028">
            <a:off x="7263932" y="3399730"/>
            <a:ext cx="307015" cy="244038"/>
          </a:xfrm>
          <a:prstGeom prst="rect">
            <a:avLst/>
          </a:prstGeom>
        </p:spPr>
      </p:pic>
      <p:sp>
        <p:nvSpPr>
          <p:cNvPr id="18" name="Oval 17">
            <a:hlinkClick r:id="rId7" action="ppaction://hlinksldjump"/>
          </p:cNvPr>
          <p:cNvSpPr/>
          <p:nvPr/>
        </p:nvSpPr>
        <p:spPr bwMode="auto">
          <a:xfrm>
            <a:off x="132984" y="6294300"/>
            <a:ext cx="222737" cy="222737"/>
          </a:xfrm>
          <a:prstGeom prst="ellipse">
            <a:avLst/>
          </a:prstGeom>
          <a:solidFill>
            <a:srgbClr val="D6DCDF"/>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fr-FR">
              <a:solidFill>
                <a:srgbClr val="FFFFFF"/>
              </a:solidFill>
            </a:endParaRPr>
          </a:p>
        </p:txBody>
      </p:sp>
      <p:pic>
        <p:nvPicPr>
          <p:cNvPr id="19" name="Graphic 18">
            <a:hlinkClick r:id="rId7" action="ppaction://hlinksldjump"/>
          </p:cNvPr>
          <p:cNvPicPr>
            <a:picLocks noChangeAspect="1"/>
          </p:cNvPicPr>
          <p:nvPr/>
        </p:nvPicPr>
        <p:blipFill>
          <a:blip r:embed="rId8"/>
          <a:stretch/>
        </p:blipFill>
        <p:spPr bwMode="auto">
          <a:xfrm>
            <a:off x="212638" y="6353433"/>
            <a:ext cx="63021" cy="110287"/>
          </a:xfrm>
          <a:prstGeom prst="rect">
            <a:avLst/>
          </a:prstGeom>
        </p:spPr>
      </p:pic>
      <p:sp>
        <p:nvSpPr>
          <p:cNvPr id="20" name="TextBox 15"/>
          <p:cNvSpPr txBox="1"/>
          <p:nvPr/>
        </p:nvSpPr>
        <p:spPr bwMode="auto">
          <a:xfrm>
            <a:off x="2694276" y="5894061"/>
            <a:ext cx="4907570" cy="430887"/>
          </a:xfrm>
          <a:prstGeom prst="rect">
            <a:avLst/>
          </a:prstGeom>
          <a:noFill/>
        </p:spPr>
        <p:txBody>
          <a:bodyPr wrap="square">
            <a:spAutoFit/>
          </a:bodyPr>
          <a:lstStyle/>
          <a:p>
            <a:pPr>
              <a:defRPr/>
            </a:pPr>
            <a:r>
              <a:rPr lang="fr-FR" sz="1100" b="1">
                <a:solidFill>
                  <a:srgbClr val="C6671E"/>
                </a:solidFill>
              </a:rPr>
              <a:t>Perte de mot de passe : </a:t>
            </a:r>
            <a:r>
              <a:rPr lang="fr-FR" sz="1100" b="1" u="sng">
                <a:solidFill>
                  <a:srgbClr val="C6671E"/>
                </a:solidFill>
                <a:hlinkClick r:id="rId9" tooltip="https://adonis.universite-paris-saclay.fr/adonis/annuaire/compte/perte_mdp/"/>
              </a:rPr>
              <a:t>https://adonis.universite-paris-saclay.fr/adonis/annuaire/compte/perte_mdp/</a:t>
            </a:r>
            <a:r>
              <a:rPr lang="fr-FR" sz="1100" b="1">
                <a:solidFill>
                  <a:srgbClr val="C6671E"/>
                </a:solidFill>
              </a:rPr>
              <a:t> </a:t>
            </a:r>
            <a:endParaRPr/>
          </a:p>
        </p:txBody>
      </p:sp>
      <p:pic>
        <p:nvPicPr>
          <p:cNvPr id="9" name="Image 8"/>
          <p:cNvPicPr>
            <a:picLocks noChangeAspect="1"/>
          </p:cNvPicPr>
          <p:nvPr/>
        </p:nvPicPr>
        <p:blipFill>
          <a:blip r:embed="rId10"/>
          <a:stretch/>
        </p:blipFill>
        <p:spPr bwMode="auto">
          <a:xfrm>
            <a:off x="5245742" y="4989526"/>
            <a:ext cx="872456" cy="872456"/>
          </a:xfrm>
          <a:prstGeom prst="rect">
            <a:avLst/>
          </a:prstGeom>
          <a:ln>
            <a:noFill/>
          </a:ln>
        </p:spPr>
      </p:pic>
      <p:pic>
        <p:nvPicPr>
          <p:cNvPr id="11" name="Image 10"/>
          <p:cNvPicPr>
            <a:picLocks noChangeAspect="1"/>
          </p:cNvPicPr>
          <p:nvPr/>
        </p:nvPicPr>
        <p:blipFill>
          <a:blip r:embed="rId11"/>
          <a:stretch/>
        </p:blipFill>
        <p:spPr bwMode="auto">
          <a:xfrm>
            <a:off x="2396223" y="4993173"/>
            <a:ext cx="854480" cy="85448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2000" advClick="1"/>
    </mc:Choice>
    <mc:Fallback>
      <p:transition advClick="1"/>
    </mc:Fallback>
  </mc:AlternateContent>
</p:sld>
</file>

<file path=ppt/slides/slide32.xml><?xml version="1.0" encoding="utf-8"?>
<p:sld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showMasterPhAnim="0" show="1">
  <p:cSld name="">
    <p:spTree>
      <p:nvGrpSpPr>
        <p:cNvPr id="1" name=""/>
        <p:cNvGrpSpPr/>
        <p:nvPr/>
      </p:nvGrpSpPr>
      <p:grpSpPr bwMode="auto">
        <a:xfrm>
          <a:off x="0" y="0"/>
          <a:ext cx="0" cy="0"/>
          <a:chOff x="0" y="0"/>
          <a:chExt cx="0" cy="0"/>
        </a:xfrm>
      </p:grpSpPr>
      <p:sp>
        <p:nvSpPr>
          <p:cNvPr id="2" name="Titre 1"/>
          <p:cNvSpPr>
            <a:spLocks noGrp="1"/>
          </p:cNvSpPr>
          <p:nvPr>
            <p:ph type="title"/>
          </p:nvPr>
        </p:nvSpPr>
        <p:spPr bwMode="auto">
          <a:xfrm>
            <a:off x="2345295" y="646555"/>
            <a:ext cx="4441722" cy="690562"/>
          </a:xfrm>
        </p:spPr>
        <p:txBody>
          <a:bodyPr>
            <a:normAutofit fontScale="90000"/>
          </a:bodyPr>
          <a:lstStyle/>
          <a:p>
            <a:pPr algn="ctr">
              <a:defRPr/>
            </a:pPr>
            <a:r>
              <a:rPr lang="fr-FR">
                <a:solidFill>
                  <a:srgbClr val="C6671E"/>
                </a:solidFill>
              </a:rPr>
              <a:t>Où et comment</a:t>
            </a:r>
            <a:br>
              <a:rPr lang="fr-FR">
                <a:solidFill>
                  <a:srgbClr val="C6671E"/>
                </a:solidFill>
              </a:rPr>
            </a:br>
            <a:r>
              <a:rPr lang="fr-FR">
                <a:solidFill>
                  <a:srgbClr val="C6671E"/>
                </a:solidFill>
                <a:latin typeface="Open Sans Light"/>
                <a:ea typeface="Open Sans Light"/>
                <a:cs typeface="Open Sans Light"/>
              </a:rPr>
              <a:t>pratiquer un sport ?</a:t>
            </a:r>
            <a:endParaRPr/>
          </a:p>
        </p:txBody>
      </p:sp>
      <p:sp>
        <p:nvSpPr>
          <p:cNvPr id="5" name="ZoneTexte 4"/>
          <p:cNvSpPr txBox="1"/>
          <p:nvPr/>
        </p:nvSpPr>
        <p:spPr bwMode="auto">
          <a:xfrm>
            <a:off x="2438007" y="2991538"/>
            <a:ext cx="3983691" cy="1415772"/>
          </a:xfrm>
          <a:prstGeom prst="rect">
            <a:avLst/>
          </a:prstGeom>
          <a:noFill/>
        </p:spPr>
        <p:txBody>
          <a:bodyPr wrap="square" rtlCol="0">
            <a:spAutoFit/>
          </a:bodyPr>
          <a:lstStyle/>
          <a:p>
            <a:pPr>
              <a:defRPr/>
            </a:pPr>
            <a:endParaRPr lang="fr-FR" sz="1400"/>
          </a:p>
          <a:p>
            <a:pPr>
              <a:defRPr/>
            </a:pPr>
            <a:r>
              <a:rPr lang="fr-FR" sz="1400">
                <a:latin typeface="Open Sans Extrabold"/>
                <a:ea typeface="Open Sans Extrabold"/>
                <a:cs typeface="Open Sans Extrabold"/>
              </a:rPr>
              <a:t>Plus de </a:t>
            </a:r>
            <a:r>
              <a:rPr lang="fr-FR" sz="1400" b="1">
                <a:latin typeface="Open Sans Extrabold"/>
                <a:ea typeface="Open Sans Extrabold"/>
                <a:cs typeface="Open Sans Extrabold"/>
              </a:rPr>
              <a:t>80 activités sportives </a:t>
            </a:r>
            <a:endParaRPr/>
          </a:p>
          <a:p>
            <a:pPr>
              <a:defRPr/>
            </a:pPr>
            <a:r>
              <a:rPr lang="fr-FR" sz="1400">
                <a:latin typeface="Open Sans Extrabold"/>
                <a:ea typeface="Open Sans Extrabold"/>
                <a:cs typeface="Open Sans Extrabold"/>
              </a:rPr>
              <a:t>vous sont proposées</a:t>
            </a:r>
            <a:r>
              <a:rPr lang="fr-FR" sz="1100">
                <a:latin typeface="Open Sans Extrabold"/>
                <a:ea typeface="Open Sans Extrabold"/>
                <a:cs typeface="Open Sans Extrabold"/>
              </a:rPr>
              <a:t>.</a:t>
            </a:r>
            <a:endParaRPr/>
          </a:p>
          <a:p>
            <a:pPr>
              <a:defRPr/>
            </a:pPr>
            <a:endParaRPr lang="fr-FR" sz="1100"/>
          </a:p>
          <a:p>
            <a:pPr>
              <a:defRPr/>
            </a:pPr>
            <a:r>
              <a:rPr lang="fr-FR" sz="1100"/>
              <a:t>Pour connaître toutes les activités sportives et les modalités d’inscription, rendez-vous sur le </a:t>
            </a:r>
            <a:r>
              <a:rPr lang="fr-FR" sz="1100" b="1"/>
              <a:t>portail Sport</a:t>
            </a:r>
            <a:r>
              <a:rPr lang="fr-FR" sz="1100"/>
              <a:t> </a:t>
            </a:r>
            <a:r>
              <a:rPr lang="fr-FR" sz="1100" b="1"/>
              <a:t>: </a:t>
            </a:r>
            <a:r>
              <a:rPr lang="fr-FR" sz="1100" b="1" u="sng">
                <a:hlinkClick r:id="rId2" tooltip="https://sports.universite-paris-saclay.fr/"/>
              </a:rPr>
              <a:t>https://sports.universite-paris-saclay.fr/ </a:t>
            </a:r>
            <a:endParaRPr lang="fr-FR" sz="1100" b="1"/>
          </a:p>
        </p:txBody>
      </p:sp>
      <p:sp>
        <p:nvSpPr>
          <p:cNvPr id="4" name="TextBox 3"/>
          <p:cNvSpPr txBox="1"/>
          <p:nvPr/>
        </p:nvSpPr>
        <p:spPr bwMode="auto">
          <a:xfrm>
            <a:off x="2280156" y="5985808"/>
            <a:ext cx="4572000" cy="430887"/>
          </a:xfrm>
          <a:prstGeom prst="rect">
            <a:avLst/>
          </a:prstGeom>
          <a:noFill/>
        </p:spPr>
        <p:txBody>
          <a:bodyPr wrap="square">
            <a:spAutoFit/>
          </a:bodyPr>
          <a:lstStyle/>
          <a:p>
            <a:pPr algn="ctr">
              <a:defRPr/>
            </a:pPr>
            <a:r>
              <a:rPr lang="fr-FR" sz="1100"/>
              <a:t>Contact : Service Universitaire d’Activités Physiques et Sportives,</a:t>
            </a:r>
            <a:endParaRPr/>
          </a:p>
          <a:p>
            <a:pPr algn="ctr">
              <a:defRPr/>
            </a:pPr>
            <a:r>
              <a:rPr lang="fr-FR" sz="1100" u="sng">
                <a:hlinkClick r:id="rId3" tooltip="mailto:service.suaps@universite-paris-saclay.fr"/>
              </a:rPr>
              <a:t>service.suaps@universite-paris-saclay.fr</a:t>
            </a:r>
            <a:endParaRPr lang="fr-FR" sz="1100" b="1"/>
          </a:p>
        </p:txBody>
      </p:sp>
      <p:pic>
        <p:nvPicPr>
          <p:cNvPr id="6" name="Graphic 5"/>
          <p:cNvPicPr>
            <a:picLocks noChangeAspect="1"/>
          </p:cNvPicPr>
          <p:nvPr/>
        </p:nvPicPr>
        <p:blipFill>
          <a:blip r:embed="rId4"/>
          <a:stretch/>
        </p:blipFill>
        <p:spPr bwMode="auto">
          <a:xfrm>
            <a:off x="4423890" y="5733664"/>
            <a:ext cx="284532" cy="180568"/>
          </a:xfrm>
          <a:prstGeom prst="rect">
            <a:avLst/>
          </a:prstGeom>
        </p:spPr>
      </p:pic>
      <p:pic>
        <p:nvPicPr>
          <p:cNvPr id="7" name="Graphic 6"/>
          <p:cNvPicPr>
            <a:picLocks noChangeAspect="1"/>
          </p:cNvPicPr>
          <p:nvPr/>
        </p:nvPicPr>
        <p:blipFill>
          <a:blip r:embed="rId5"/>
          <a:stretch/>
        </p:blipFill>
        <p:spPr bwMode="auto">
          <a:xfrm>
            <a:off x="3430280" y="322660"/>
            <a:ext cx="2283437" cy="1276350"/>
          </a:xfrm>
          <a:prstGeom prst="rect">
            <a:avLst/>
          </a:prstGeom>
        </p:spPr>
      </p:pic>
      <p:pic>
        <p:nvPicPr>
          <p:cNvPr id="8" name="Graphic 7"/>
          <p:cNvPicPr>
            <a:picLocks noChangeAspect="1"/>
          </p:cNvPicPr>
          <p:nvPr/>
        </p:nvPicPr>
        <p:blipFill>
          <a:blip r:embed="rId5"/>
          <a:stretch/>
        </p:blipFill>
        <p:spPr bwMode="auto">
          <a:xfrm>
            <a:off x="2710612" y="1599010"/>
            <a:ext cx="3711087" cy="1276350"/>
          </a:xfrm>
          <a:prstGeom prst="rect">
            <a:avLst/>
          </a:prstGeom>
        </p:spPr>
      </p:pic>
      <p:pic>
        <p:nvPicPr>
          <p:cNvPr id="9" name="Graphic 8"/>
          <p:cNvPicPr>
            <a:picLocks noChangeAspect="1"/>
          </p:cNvPicPr>
          <p:nvPr/>
        </p:nvPicPr>
        <p:blipFill>
          <a:blip r:embed="rId6"/>
          <a:stretch/>
        </p:blipFill>
        <p:spPr bwMode="auto">
          <a:xfrm>
            <a:off x="1292339" y="2302566"/>
            <a:ext cx="1285875" cy="981075"/>
          </a:xfrm>
          <a:prstGeom prst="rect">
            <a:avLst/>
          </a:prstGeom>
        </p:spPr>
      </p:pic>
      <p:pic>
        <p:nvPicPr>
          <p:cNvPr id="3" name="Graphic 2"/>
          <p:cNvPicPr>
            <a:picLocks noChangeAspect="1"/>
          </p:cNvPicPr>
          <p:nvPr/>
        </p:nvPicPr>
        <p:blipFill>
          <a:blip r:embed="rId7"/>
          <a:stretch/>
        </p:blipFill>
        <p:spPr bwMode="auto">
          <a:xfrm>
            <a:off x="5539092" y="4398307"/>
            <a:ext cx="428625" cy="285750"/>
          </a:xfrm>
          <a:prstGeom prst="rect">
            <a:avLst/>
          </a:prstGeom>
        </p:spPr>
      </p:pic>
      <p:pic>
        <p:nvPicPr>
          <p:cNvPr id="11" name="Graphic 10"/>
          <p:cNvPicPr>
            <a:picLocks noChangeAspect="1"/>
          </p:cNvPicPr>
          <p:nvPr/>
        </p:nvPicPr>
        <p:blipFill>
          <a:blip r:embed="rId8"/>
          <a:stretch/>
        </p:blipFill>
        <p:spPr bwMode="auto">
          <a:xfrm>
            <a:off x="5753404" y="2929651"/>
            <a:ext cx="707981" cy="707981"/>
          </a:xfrm>
          <a:prstGeom prst="rect">
            <a:avLst/>
          </a:prstGeom>
        </p:spPr>
      </p:pic>
      <p:pic>
        <p:nvPicPr>
          <p:cNvPr id="12" name="Graphic 11"/>
          <p:cNvPicPr>
            <a:picLocks noChangeAspect="1"/>
          </p:cNvPicPr>
          <p:nvPr/>
        </p:nvPicPr>
        <p:blipFill>
          <a:blip r:embed="rId9"/>
          <a:stretch/>
        </p:blipFill>
        <p:spPr bwMode="auto">
          <a:xfrm>
            <a:off x="5066505" y="4541182"/>
            <a:ext cx="472587" cy="472587"/>
          </a:xfrm>
          <a:prstGeom prst="rect">
            <a:avLst/>
          </a:prstGeom>
        </p:spPr>
      </p:pic>
      <p:sp>
        <p:nvSpPr>
          <p:cNvPr id="14" name="Oval 13">
            <a:hlinkClick r:id="rId10" action="ppaction://hlinksldjump"/>
          </p:cNvPr>
          <p:cNvSpPr/>
          <p:nvPr/>
        </p:nvSpPr>
        <p:spPr bwMode="auto">
          <a:xfrm>
            <a:off x="132984" y="6294300"/>
            <a:ext cx="222737" cy="222737"/>
          </a:xfrm>
          <a:prstGeom prst="ellipse">
            <a:avLst/>
          </a:prstGeom>
          <a:solidFill>
            <a:srgbClr val="D6DCDF"/>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fr-FR">
              <a:solidFill>
                <a:srgbClr val="FFFFFF"/>
              </a:solidFill>
            </a:endParaRPr>
          </a:p>
        </p:txBody>
      </p:sp>
      <p:pic>
        <p:nvPicPr>
          <p:cNvPr id="15" name="Graphic 14">
            <a:hlinkClick r:id="rId10" action="ppaction://hlinksldjump"/>
          </p:cNvPr>
          <p:cNvPicPr>
            <a:picLocks noChangeAspect="1"/>
          </p:cNvPicPr>
          <p:nvPr/>
        </p:nvPicPr>
        <p:blipFill>
          <a:blip r:embed="rId11"/>
          <a:stretch/>
        </p:blipFill>
        <p:spPr bwMode="auto">
          <a:xfrm>
            <a:off x="212638" y="6353433"/>
            <a:ext cx="63021" cy="110287"/>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2000" advClick="1"/>
    </mc:Choice>
    <mc:Fallback>
      <p:transition advClick="1"/>
    </mc:Fallback>
  </mc:AlternateContent>
</p:sld>
</file>

<file path=ppt/slides/slide33.xml><?xml version="1.0" encoding="utf-8"?>
<p:sld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showMasterPhAnim="0" show="1">
  <p:cSld name="">
    <p:spTree>
      <p:nvGrpSpPr>
        <p:cNvPr id="1" name=""/>
        <p:cNvGrpSpPr/>
        <p:nvPr/>
      </p:nvGrpSpPr>
      <p:grpSpPr bwMode="auto">
        <a:xfrm>
          <a:off x="0" y="0"/>
          <a:ext cx="0" cy="0"/>
          <a:chOff x="0" y="0"/>
          <a:chExt cx="0" cy="0"/>
        </a:xfrm>
      </p:grpSpPr>
      <p:sp>
        <p:nvSpPr>
          <p:cNvPr id="2" name="Titre 1"/>
          <p:cNvSpPr>
            <a:spLocks noGrp="1"/>
          </p:cNvSpPr>
          <p:nvPr>
            <p:ph type="title"/>
          </p:nvPr>
        </p:nvSpPr>
        <p:spPr bwMode="auto">
          <a:xfrm>
            <a:off x="2041298" y="682459"/>
            <a:ext cx="5049715" cy="690562"/>
          </a:xfrm>
        </p:spPr>
        <p:txBody>
          <a:bodyPr>
            <a:normAutofit fontScale="90000"/>
          </a:bodyPr>
          <a:lstStyle/>
          <a:p>
            <a:pPr algn="ctr">
              <a:defRPr/>
            </a:pPr>
            <a:r>
              <a:rPr lang="fr-FR">
                <a:solidFill>
                  <a:srgbClr val="ED6C08"/>
                </a:solidFill>
              </a:rPr>
              <a:t>Comment pratiquer </a:t>
            </a:r>
            <a:br>
              <a:rPr lang="fr-FR">
                <a:solidFill>
                  <a:srgbClr val="ED6C08"/>
                </a:solidFill>
              </a:rPr>
            </a:br>
            <a:r>
              <a:rPr lang="fr-FR">
                <a:solidFill>
                  <a:srgbClr val="ED6C08"/>
                </a:solidFill>
                <a:latin typeface="Open Sans Light"/>
                <a:ea typeface="Open Sans Light"/>
                <a:cs typeface="Open Sans Light"/>
              </a:rPr>
              <a:t>une activité culturelle ?</a:t>
            </a:r>
            <a:endParaRPr/>
          </a:p>
        </p:txBody>
      </p:sp>
      <p:sp>
        <p:nvSpPr>
          <p:cNvPr id="5" name="ZoneTexte 4"/>
          <p:cNvSpPr txBox="1"/>
          <p:nvPr/>
        </p:nvSpPr>
        <p:spPr bwMode="auto">
          <a:xfrm>
            <a:off x="2553433" y="2659047"/>
            <a:ext cx="3819850" cy="2308324"/>
          </a:xfrm>
          <a:prstGeom prst="rect">
            <a:avLst/>
          </a:prstGeom>
          <a:noFill/>
        </p:spPr>
        <p:txBody>
          <a:bodyPr wrap="square" rtlCol="0">
            <a:spAutoFit/>
          </a:bodyPr>
          <a:lstStyle/>
          <a:p>
            <a:pPr>
              <a:defRPr/>
            </a:pPr>
            <a:endParaRPr lang="fr-FR" sz="1100"/>
          </a:p>
          <a:p>
            <a:pPr>
              <a:defRPr/>
            </a:pPr>
            <a:endParaRPr lang="fr-FR" sz="1100"/>
          </a:p>
          <a:p>
            <a:pPr>
              <a:defRPr/>
            </a:pPr>
            <a:r>
              <a:rPr lang="fr-FR" sz="1400">
                <a:latin typeface="Open Sans Extrabold"/>
                <a:ea typeface="Open Sans Extrabold"/>
                <a:cs typeface="Open Sans Extrabold"/>
              </a:rPr>
              <a:t>Un vaste choix d’ateliers artistiques et culturels vous sont proposés. </a:t>
            </a:r>
            <a:endParaRPr/>
          </a:p>
          <a:p>
            <a:pPr>
              <a:defRPr/>
            </a:pPr>
            <a:endParaRPr lang="fr-FR" sz="1100"/>
          </a:p>
          <a:p>
            <a:pPr>
              <a:defRPr/>
            </a:pPr>
            <a:r>
              <a:rPr lang="fr-FR" sz="1100"/>
              <a:t>Vous pouvez les suivre </a:t>
            </a:r>
            <a:r>
              <a:rPr lang="fr-FR" sz="1100" b="1"/>
              <a:t>en point bonus ou en UE (Unité d’Enseignement).</a:t>
            </a:r>
            <a:endParaRPr/>
          </a:p>
          <a:p>
            <a:pPr>
              <a:defRPr/>
            </a:pPr>
            <a:endParaRPr lang="fr-FR" sz="1100" b="1"/>
          </a:p>
          <a:p>
            <a:pPr>
              <a:defRPr/>
            </a:pPr>
            <a:endParaRPr lang="fr-FR" sz="1400"/>
          </a:p>
          <a:p>
            <a:pPr>
              <a:defRPr/>
            </a:pPr>
            <a:r>
              <a:rPr lang="fr-FR" sz="1200"/>
              <a:t>Découvrez également les actions </a:t>
            </a:r>
            <a:r>
              <a:rPr lang="fr-FR" sz="1200" b="1"/>
              <a:t>Sciences et Société  de l’Université Paris-Saclay : </a:t>
            </a:r>
            <a:endParaRPr/>
          </a:p>
          <a:p>
            <a:pPr>
              <a:defRPr/>
            </a:pPr>
            <a:r>
              <a:rPr lang="fr-FR" sz="1200" u="sng">
                <a:hlinkClick r:id="rId2" tooltip="http://www.sciencesociete.universite-paris-saclay.fr/"/>
              </a:rPr>
              <a:t>www.sciencesociete.universite-paris-saclay.fr/</a:t>
            </a:r>
            <a:r>
              <a:rPr lang="fr-FR" sz="1200"/>
              <a:t>  </a:t>
            </a:r>
            <a:endParaRPr/>
          </a:p>
        </p:txBody>
      </p:sp>
      <p:sp>
        <p:nvSpPr>
          <p:cNvPr id="4" name="TextBox 3"/>
          <p:cNvSpPr txBox="1"/>
          <p:nvPr/>
        </p:nvSpPr>
        <p:spPr bwMode="auto">
          <a:xfrm>
            <a:off x="2280156" y="5985808"/>
            <a:ext cx="4572000" cy="430887"/>
          </a:xfrm>
          <a:prstGeom prst="rect">
            <a:avLst/>
          </a:prstGeom>
          <a:noFill/>
        </p:spPr>
        <p:txBody>
          <a:bodyPr wrap="square">
            <a:spAutoFit/>
          </a:bodyPr>
          <a:lstStyle/>
          <a:p>
            <a:pPr algn="ctr">
              <a:defRPr/>
            </a:pPr>
            <a:r>
              <a:rPr lang="fr-FR" sz="1100"/>
              <a:t>Contact : La Diagonale Paris-Saclay,</a:t>
            </a:r>
            <a:endParaRPr/>
          </a:p>
          <a:p>
            <a:pPr algn="ctr">
              <a:defRPr/>
            </a:pPr>
            <a:r>
              <a:rPr lang="fr-FR" sz="1100" u="sng">
                <a:hlinkClick r:id="rId3" tooltip="mailto:la.diagonale@universite-paris-saclay.fr"/>
              </a:rPr>
              <a:t>la-diagonale@universite-paris-saclay.fr</a:t>
            </a:r>
            <a:endParaRPr lang="fr-FR" sz="1100" b="1"/>
          </a:p>
        </p:txBody>
      </p:sp>
      <p:pic>
        <p:nvPicPr>
          <p:cNvPr id="6" name="Graphic 5"/>
          <p:cNvPicPr>
            <a:picLocks noChangeAspect="1"/>
          </p:cNvPicPr>
          <p:nvPr/>
        </p:nvPicPr>
        <p:blipFill>
          <a:blip r:embed="rId4"/>
          <a:stretch/>
        </p:blipFill>
        <p:spPr bwMode="auto">
          <a:xfrm>
            <a:off x="4423890" y="5733664"/>
            <a:ext cx="284532" cy="180568"/>
          </a:xfrm>
          <a:prstGeom prst="rect">
            <a:avLst/>
          </a:prstGeom>
        </p:spPr>
      </p:pic>
      <p:pic>
        <p:nvPicPr>
          <p:cNvPr id="7" name="Graphic 6"/>
          <p:cNvPicPr>
            <a:picLocks noChangeAspect="1"/>
          </p:cNvPicPr>
          <p:nvPr/>
        </p:nvPicPr>
        <p:blipFill>
          <a:blip r:embed="rId5"/>
          <a:stretch/>
        </p:blipFill>
        <p:spPr bwMode="auto">
          <a:xfrm>
            <a:off x="2567353" y="1661768"/>
            <a:ext cx="3956538" cy="1276350"/>
          </a:xfrm>
          <a:prstGeom prst="rect">
            <a:avLst/>
          </a:prstGeom>
        </p:spPr>
      </p:pic>
      <p:pic>
        <p:nvPicPr>
          <p:cNvPr id="3" name="Graphic 2"/>
          <p:cNvPicPr>
            <a:picLocks noChangeAspect="1"/>
          </p:cNvPicPr>
          <p:nvPr/>
        </p:nvPicPr>
        <p:blipFill>
          <a:blip r:embed="rId6"/>
          <a:stretch/>
        </p:blipFill>
        <p:spPr bwMode="auto">
          <a:xfrm>
            <a:off x="6373282" y="4081376"/>
            <a:ext cx="552450" cy="409575"/>
          </a:xfrm>
          <a:prstGeom prst="rect">
            <a:avLst/>
          </a:prstGeom>
        </p:spPr>
      </p:pic>
      <p:pic>
        <p:nvPicPr>
          <p:cNvPr id="8" name="Graphic 7"/>
          <p:cNvPicPr>
            <a:picLocks noChangeAspect="1"/>
          </p:cNvPicPr>
          <p:nvPr/>
        </p:nvPicPr>
        <p:blipFill>
          <a:blip r:embed="rId7"/>
          <a:stretch/>
        </p:blipFill>
        <p:spPr bwMode="auto">
          <a:xfrm>
            <a:off x="6894488" y="3969193"/>
            <a:ext cx="457200" cy="485775"/>
          </a:xfrm>
          <a:prstGeom prst="rect">
            <a:avLst/>
          </a:prstGeom>
        </p:spPr>
      </p:pic>
      <p:pic>
        <p:nvPicPr>
          <p:cNvPr id="9" name="Graphic 8"/>
          <p:cNvPicPr>
            <a:picLocks noChangeAspect="1"/>
          </p:cNvPicPr>
          <p:nvPr/>
        </p:nvPicPr>
        <p:blipFill>
          <a:blip r:embed="rId8"/>
          <a:stretch/>
        </p:blipFill>
        <p:spPr bwMode="auto">
          <a:xfrm>
            <a:off x="2095336" y="2400395"/>
            <a:ext cx="524608" cy="537723"/>
          </a:xfrm>
          <a:prstGeom prst="rect">
            <a:avLst/>
          </a:prstGeom>
        </p:spPr>
      </p:pic>
      <p:pic>
        <p:nvPicPr>
          <p:cNvPr id="10" name="Graphic 9"/>
          <p:cNvPicPr>
            <a:picLocks noChangeAspect="1"/>
          </p:cNvPicPr>
          <p:nvPr/>
        </p:nvPicPr>
        <p:blipFill>
          <a:blip r:embed="rId9"/>
          <a:stretch/>
        </p:blipFill>
        <p:spPr bwMode="auto">
          <a:xfrm>
            <a:off x="1690842" y="3209925"/>
            <a:ext cx="514350" cy="438149"/>
          </a:xfrm>
          <a:prstGeom prst="rect">
            <a:avLst/>
          </a:prstGeom>
        </p:spPr>
      </p:pic>
      <p:pic>
        <p:nvPicPr>
          <p:cNvPr id="11" name="Graphic 10"/>
          <p:cNvPicPr>
            <a:picLocks noChangeAspect="1"/>
          </p:cNvPicPr>
          <p:nvPr/>
        </p:nvPicPr>
        <p:blipFill>
          <a:blip r:embed="rId10"/>
          <a:stretch/>
        </p:blipFill>
        <p:spPr bwMode="auto">
          <a:xfrm>
            <a:off x="6733093" y="3526891"/>
            <a:ext cx="238125" cy="533400"/>
          </a:xfrm>
          <a:prstGeom prst="rect">
            <a:avLst/>
          </a:prstGeom>
        </p:spPr>
      </p:pic>
      <p:sp>
        <p:nvSpPr>
          <p:cNvPr id="13" name="Oval 12">
            <a:hlinkClick r:id="rId11" action="ppaction://hlinksldjump"/>
          </p:cNvPr>
          <p:cNvSpPr/>
          <p:nvPr/>
        </p:nvSpPr>
        <p:spPr bwMode="auto">
          <a:xfrm>
            <a:off x="132984" y="6294300"/>
            <a:ext cx="222737" cy="222737"/>
          </a:xfrm>
          <a:prstGeom prst="ellipse">
            <a:avLst/>
          </a:prstGeom>
          <a:solidFill>
            <a:srgbClr val="D6DCDF"/>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fr-FR">
              <a:solidFill>
                <a:srgbClr val="FFFFFF"/>
              </a:solidFill>
            </a:endParaRPr>
          </a:p>
        </p:txBody>
      </p:sp>
      <p:pic>
        <p:nvPicPr>
          <p:cNvPr id="14" name="Graphic 13">
            <a:hlinkClick r:id="rId11" action="ppaction://hlinksldjump"/>
          </p:cNvPr>
          <p:cNvPicPr>
            <a:picLocks noChangeAspect="1"/>
          </p:cNvPicPr>
          <p:nvPr/>
        </p:nvPicPr>
        <p:blipFill>
          <a:blip r:embed="rId12"/>
          <a:stretch/>
        </p:blipFill>
        <p:spPr bwMode="auto">
          <a:xfrm>
            <a:off x="212638" y="6353433"/>
            <a:ext cx="63021" cy="110287"/>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2000" advClick="1"/>
    </mc:Choice>
    <mc:Fallback>
      <p:transition advClick="1"/>
    </mc:Fallback>
  </mc:AlternateContent>
</p:sld>
</file>

<file path=ppt/slides/slide34.xml><?xml version="1.0" encoding="utf-8"?>
<p:sld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showMasterPhAnim="0" show="1">
  <p:cSld name="">
    <p:spTree>
      <p:nvGrpSpPr>
        <p:cNvPr id="1" name=""/>
        <p:cNvGrpSpPr/>
        <p:nvPr/>
      </p:nvGrpSpPr>
      <p:grpSpPr bwMode="auto">
        <a:xfrm>
          <a:off x="0" y="0"/>
          <a:ext cx="0" cy="0"/>
          <a:chOff x="0" y="0"/>
          <a:chExt cx="0" cy="0"/>
        </a:xfrm>
      </p:grpSpPr>
      <p:sp>
        <p:nvSpPr>
          <p:cNvPr id="2" name="Titre 1"/>
          <p:cNvSpPr>
            <a:spLocks noGrp="1"/>
          </p:cNvSpPr>
          <p:nvPr>
            <p:ph type="title"/>
          </p:nvPr>
        </p:nvSpPr>
        <p:spPr bwMode="auto">
          <a:xfrm>
            <a:off x="1790715" y="680056"/>
            <a:ext cx="5550877" cy="690562"/>
          </a:xfrm>
        </p:spPr>
        <p:txBody>
          <a:bodyPr>
            <a:normAutofit fontScale="90000"/>
          </a:bodyPr>
          <a:lstStyle/>
          <a:p>
            <a:pPr algn="ctr">
              <a:defRPr/>
            </a:pPr>
            <a:r>
              <a:rPr lang="fr-FR">
                <a:solidFill>
                  <a:srgbClr val="BA0067"/>
                </a:solidFill>
              </a:rPr>
              <a:t>Comment adhérer à une </a:t>
            </a:r>
            <a:r>
              <a:rPr lang="fr-FR">
                <a:solidFill>
                  <a:srgbClr val="BA0067"/>
                </a:solidFill>
                <a:latin typeface="Open Sans Light"/>
                <a:ea typeface="Open Sans Light"/>
                <a:cs typeface="Open Sans Light"/>
              </a:rPr>
              <a:t>association étudiante ?</a:t>
            </a:r>
            <a:endParaRPr/>
          </a:p>
        </p:txBody>
      </p:sp>
      <p:sp>
        <p:nvSpPr>
          <p:cNvPr id="5" name="ZoneTexte 4"/>
          <p:cNvSpPr txBox="1"/>
          <p:nvPr/>
        </p:nvSpPr>
        <p:spPr bwMode="auto">
          <a:xfrm>
            <a:off x="554962" y="2282532"/>
            <a:ext cx="2951284" cy="2631490"/>
          </a:xfrm>
          <a:prstGeom prst="rect">
            <a:avLst/>
          </a:prstGeom>
          <a:noFill/>
        </p:spPr>
        <p:txBody>
          <a:bodyPr wrap="square" rtlCol="0">
            <a:spAutoFit/>
          </a:bodyPr>
          <a:lstStyle/>
          <a:p>
            <a:pPr>
              <a:defRPr/>
            </a:pPr>
            <a:endParaRPr lang="fr-FR" sz="1100"/>
          </a:p>
          <a:p>
            <a:pPr>
              <a:defRPr/>
            </a:pPr>
            <a:r>
              <a:rPr lang="fr-FR" sz="1400">
                <a:ea typeface="Open Sans Light"/>
                <a:cs typeface="Open Sans Light"/>
              </a:rPr>
              <a:t>Avec plus de </a:t>
            </a:r>
            <a:r>
              <a:rPr lang="fr-FR" sz="3200">
                <a:solidFill>
                  <a:srgbClr val="EE7322"/>
                </a:solidFill>
                <a:latin typeface="Open Sans Extrabold"/>
                <a:ea typeface="Open Sans Extrabold"/>
                <a:cs typeface="Open Sans Extrabold"/>
              </a:rPr>
              <a:t>600</a:t>
            </a:r>
            <a:endParaRPr/>
          </a:p>
          <a:p>
            <a:pPr>
              <a:defRPr/>
            </a:pPr>
            <a:r>
              <a:rPr lang="fr-FR" sz="1400">
                <a:latin typeface="Open Sans Extrabold"/>
                <a:ea typeface="Open Sans Extrabold"/>
                <a:cs typeface="Open Sans Extrabold"/>
              </a:rPr>
              <a:t>associations étudiantes, </a:t>
            </a:r>
            <a:endParaRPr/>
          </a:p>
          <a:p>
            <a:pPr>
              <a:defRPr/>
            </a:pPr>
            <a:r>
              <a:rPr lang="fr-FR" sz="1400">
                <a:latin typeface="Open Sans Extrabold"/>
                <a:ea typeface="Open Sans Extrabold"/>
                <a:cs typeface="Open Sans Extrabold"/>
              </a:rPr>
              <a:t>l’Université Paris-Saclay offre une vie associative riche et très dynamique.</a:t>
            </a:r>
            <a:endParaRPr/>
          </a:p>
          <a:p>
            <a:pPr>
              <a:defRPr/>
            </a:pPr>
            <a:endParaRPr lang="fr-FR" sz="1100"/>
          </a:p>
          <a:p>
            <a:pPr>
              <a:defRPr/>
            </a:pPr>
            <a:r>
              <a:rPr lang="fr-FR" sz="1100"/>
              <a:t>Rejoignez le mouvement ! </a:t>
            </a:r>
            <a:endParaRPr/>
          </a:p>
          <a:p>
            <a:pPr>
              <a:defRPr/>
            </a:pPr>
            <a:r>
              <a:rPr lang="fr-FR" sz="1100"/>
              <a:t>Pour les découvrir, rendez-vous sur </a:t>
            </a:r>
            <a:endParaRPr/>
          </a:p>
          <a:p>
            <a:pPr>
              <a:defRPr/>
            </a:pPr>
            <a:r>
              <a:rPr lang="fr-FR" sz="1100">
                <a:latin typeface="Open Sans Extrabold"/>
                <a:ea typeface="Open Sans Extrabold"/>
                <a:cs typeface="Open Sans Extrabold"/>
              </a:rPr>
              <a:t>le site web de l’Université, rubrique Vie de campus &gt; vie étudiante et associations.</a:t>
            </a:r>
            <a:endParaRPr/>
          </a:p>
        </p:txBody>
      </p:sp>
      <p:sp>
        <p:nvSpPr>
          <p:cNvPr id="4" name="TextBox 3"/>
          <p:cNvSpPr txBox="1"/>
          <p:nvPr/>
        </p:nvSpPr>
        <p:spPr bwMode="auto">
          <a:xfrm>
            <a:off x="2280156" y="5985808"/>
            <a:ext cx="4572000" cy="430887"/>
          </a:xfrm>
          <a:prstGeom prst="rect">
            <a:avLst/>
          </a:prstGeom>
          <a:noFill/>
        </p:spPr>
        <p:txBody>
          <a:bodyPr wrap="square">
            <a:spAutoFit/>
          </a:bodyPr>
          <a:lstStyle/>
          <a:p>
            <a:pPr algn="ctr">
              <a:defRPr/>
            </a:pPr>
            <a:r>
              <a:rPr lang="fr-FR" sz="1100"/>
              <a:t>Contact : Direction de la Vie Étudiante et Égalité des Chances,</a:t>
            </a:r>
            <a:endParaRPr/>
          </a:p>
          <a:p>
            <a:pPr algn="ctr">
              <a:defRPr/>
            </a:pPr>
            <a:r>
              <a:rPr lang="fr-FR" sz="1100" u="sng">
                <a:hlinkClick r:id="rId2" tooltip="mailto:associations.etudiantes@universite-paris-saclay.fr"/>
              </a:rPr>
              <a:t>associations.etudiantes@universite-paris-saclay.fr</a:t>
            </a:r>
            <a:r>
              <a:rPr lang="fr-FR" sz="1100"/>
              <a:t> </a:t>
            </a:r>
            <a:endParaRPr lang="fr-FR" sz="1100" b="1"/>
          </a:p>
        </p:txBody>
      </p:sp>
      <p:pic>
        <p:nvPicPr>
          <p:cNvPr id="6" name="Graphic 5"/>
          <p:cNvPicPr>
            <a:picLocks noChangeAspect="1"/>
          </p:cNvPicPr>
          <p:nvPr/>
        </p:nvPicPr>
        <p:blipFill>
          <a:blip r:embed="rId3"/>
          <a:stretch/>
        </p:blipFill>
        <p:spPr bwMode="auto">
          <a:xfrm>
            <a:off x="4423890" y="5733664"/>
            <a:ext cx="284532" cy="180568"/>
          </a:xfrm>
          <a:prstGeom prst="rect">
            <a:avLst/>
          </a:prstGeom>
        </p:spPr>
      </p:pic>
      <p:pic>
        <p:nvPicPr>
          <p:cNvPr id="7" name="Graphic 6"/>
          <p:cNvPicPr>
            <a:picLocks noChangeAspect="1"/>
          </p:cNvPicPr>
          <p:nvPr/>
        </p:nvPicPr>
        <p:blipFill>
          <a:blip r:embed="rId4"/>
          <a:stretch/>
        </p:blipFill>
        <p:spPr bwMode="auto">
          <a:xfrm>
            <a:off x="3223129" y="1586824"/>
            <a:ext cx="2686050" cy="28575"/>
          </a:xfrm>
          <a:prstGeom prst="rect">
            <a:avLst/>
          </a:prstGeom>
        </p:spPr>
      </p:pic>
      <p:pic>
        <p:nvPicPr>
          <p:cNvPr id="8" name="Graphic 7"/>
          <p:cNvPicPr>
            <a:picLocks noChangeAspect="1"/>
          </p:cNvPicPr>
          <p:nvPr/>
        </p:nvPicPr>
        <p:blipFill>
          <a:blip r:embed="rId5"/>
          <a:stretch/>
        </p:blipFill>
        <p:spPr bwMode="auto">
          <a:xfrm>
            <a:off x="2051553" y="321706"/>
            <a:ext cx="5029200" cy="28575"/>
          </a:xfrm>
          <a:prstGeom prst="rect">
            <a:avLst/>
          </a:prstGeom>
        </p:spPr>
      </p:pic>
      <p:pic>
        <p:nvPicPr>
          <p:cNvPr id="9" name="Graphic 8"/>
          <p:cNvPicPr>
            <a:picLocks noChangeAspect="1"/>
          </p:cNvPicPr>
          <p:nvPr/>
        </p:nvPicPr>
        <p:blipFill>
          <a:blip r:embed="rId6"/>
          <a:stretch/>
        </p:blipFill>
        <p:spPr bwMode="auto">
          <a:xfrm>
            <a:off x="3037459" y="3692769"/>
            <a:ext cx="984855" cy="844162"/>
          </a:xfrm>
          <a:prstGeom prst="rect">
            <a:avLst/>
          </a:prstGeom>
        </p:spPr>
      </p:pic>
      <p:pic>
        <p:nvPicPr>
          <p:cNvPr id="3" name="Graphic 2"/>
          <p:cNvPicPr>
            <a:picLocks noChangeAspect="1"/>
          </p:cNvPicPr>
          <p:nvPr/>
        </p:nvPicPr>
        <p:blipFill>
          <a:blip r:embed="rId7"/>
          <a:stretch/>
        </p:blipFill>
        <p:spPr bwMode="auto">
          <a:xfrm>
            <a:off x="2976650" y="2750290"/>
            <a:ext cx="507756" cy="403218"/>
          </a:xfrm>
          <a:prstGeom prst="rect">
            <a:avLst/>
          </a:prstGeom>
        </p:spPr>
      </p:pic>
      <p:sp>
        <p:nvSpPr>
          <p:cNvPr id="11" name="Oval 10">
            <a:hlinkClick r:id="rId8" action="ppaction://hlinksldjump"/>
          </p:cNvPr>
          <p:cNvSpPr/>
          <p:nvPr/>
        </p:nvSpPr>
        <p:spPr bwMode="auto">
          <a:xfrm>
            <a:off x="132984" y="6294300"/>
            <a:ext cx="222737" cy="222737"/>
          </a:xfrm>
          <a:prstGeom prst="ellipse">
            <a:avLst/>
          </a:prstGeom>
          <a:solidFill>
            <a:srgbClr val="D6DCDF"/>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fr-FR">
              <a:solidFill>
                <a:srgbClr val="FFFFFF"/>
              </a:solidFill>
            </a:endParaRPr>
          </a:p>
        </p:txBody>
      </p:sp>
      <p:pic>
        <p:nvPicPr>
          <p:cNvPr id="12" name="Graphic 11">
            <a:hlinkClick r:id="rId8" action="ppaction://hlinksldjump"/>
          </p:cNvPr>
          <p:cNvPicPr>
            <a:picLocks noChangeAspect="1"/>
          </p:cNvPicPr>
          <p:nvPr/>
        </p:nvPicPr>
        <p:blipFill>
          <a:blip r:embed="rId9"/>
          <a:stretch/>
        </p:blipFill>
        <p:spPr bwMode="auto">
          <a:xfrm>
            <a:off x="212638" y="6353433"/>
            <a:ext cx="63021" cy="110287"/>
          </a:xfrm>
          <a:prstGeom prst="rect">
            <a:avLst/>
          </a:prstGeom>
        </p:spPr>
      </p:pic>
      <p:cxnSp>
        <p:nvCxnSpPr>
          <p:cNvPr id="13" name="Connecteur droit 12"/>
          <p:cNvCxnSpPr>
            <a:cxnSpLocks/>
          </p:cNvCxnSpPr>
          <p:nvPr/>
        </p:nvCxnSpPr>
        <p:spPr bwMode="auto">
          <a:xfrm>
            <a:off x="4572000" y="2470245"/>
            <a:ext cx="0" cy="1937982"/>
          </a:xfrm>
          <a:prstGeom prst="line">
            <a:avLst/>
          </a:prstGeom>
          <a:ln>
            <a:prstDash val="sysDash"/>
          </a:ln>
        </p:spPr>
        <p:style>
          <a:lnRef idx="1">
            <a:schemeClr val="accent1"/>
          </a:lnRef>
          <a:fillRef idx="0">
            <a:schemeClr val="accent1"/>
          </a:fillRef>
          <a:effectRef idx="0">
            <a:schemeClr val="accent1"/>
          </a:effectRef>
          <a:fontRef idx="minor">
            <a:schemeClr val="tx1"/>
          </a:fontRef>
        </p:style>
      </p:cxnSp>
      <p:sp>
        <p:nvSpPr>
          <p:cNvPr id="14" name="ZoneTexte 13"/>
          <p:cNvSpPr txBox="1"/>
          <p:nvPr/>
        </p:nvSpPr>
        <p:spPr bwMode="auto">
          <a:xfrm>
            <a:off x="5486404" y="2281039"/>
            <a:ext cx="3068280" cy="523220"/>
          </a:xfrm>
          <a:prstGeom prst="rect">
            <a:avLst/>
          </a:prstGeom>
          <a:noFill/>
        </p:spPr>
        <p:txBody>
          <a:bodyPr wrap="square" rtlCol="0">
            <a:spAutoFit/>
          </a:bodyPr>
          <a:lstStyle/>
          <a:p>
            <a:pPr>
              <a:defRPr/>
            </a:pPr>
            <a:endParaRPr lang="fr-FR" sz="1400" b="1">
              <a:latin typeface="Open Sans Extrabold"/>
              <a:ea typeface="Open Sans Extrabold"/>
              <a:cs typeface="Open Sans Extrabold"/>
            </a:endParaRPr>
          </a:p>
          <a:p>
            <a:pPr>
              <a:defRPr/>
            </a:pPr>
            <a:r>
              <a:rPr lang="fr-FR" sz="1400" b="1">
                <a:latin typeface="Open Sans Extrabold"/>
                <a:ea typeface="Open Sans Extrabold"/>
                <a:cs typeface="Open Sans Extrabold"/>
              </a:rPr>
              <a:t>Vous avez un projet associatif ?</a:t>
            </a:r>
            <a:endParaRPr/>
          </a:p>
        </p:txBody>
      </p:sp>
      <p:pic>
        <p:nvPicPr>
          <p:cNvPr id="15" name="Image 14"/>
          <p:cNvPicPr>
            <a:picLocks noChangeAspect="1"/>
          </p:cNvPicPr>
          <p:nvPr/>
        </p:nvPicPr>
        <p:blipFill>
          <a:blip r:embed="rId10"/>
          <a:stretch/>
        </p:blipFill>
        <p:spPr bwMode="auto">
          <a:xfrm>
            <a:off x="5523816" y="3025740"/>
            <a:ext cx="2993456" cy="1091470"/>
          </a:xfrm>
          <a:prstGeom prst="rect">
            <a:avLst/>
          </a:prstGeom>
        </p:spPr>
      </p:pic>
      <p:sp>
        <p:nvSpPr>
          <p:cNvPr id="16" name="ZoneTexte 15"/>
          <p:cNvSpPr txBox="1"/>
          <p:nvPr/>
        </p:nvSpPr>
        <p:spPr bwMode="auto">
          <a:xfrm>
            <a:off x="5486403" y="4131545"/>
            <a:ext cx="3102627" cy="938719"/>
          </a:xfrm>
          <a:prstGeom prst="rect">
            <a:avLst/>
          </a:prstGeom>
          <a:noFill/>
        </p:spPr>
        <p:txBody>
          <a:bodyPr wrap="square" rtlCol="0">
            <a:spAutoFit/>
          </a:bodyPr>
          <a:lstStyle/>
          <a:p>
            <a:pPr>
              <a:defRPr/>
            </a:pPr>
            <a:r>
              <a:rPr lang="fr-FR" sz="1100">
                <a:ea typeface="Open Sans Light"/>
                <a:cs typeface="Open Sans Light"/>
              </a:rPr>
              <a:t>Appel à projets, Fonds de solidarité et de développement des initiatives étudiantes (FSDIE).</a:t>
            </a:r>
            <a:endParaRPr/>
          </a:p>
          <a:p>
            <a:pPr>
              <a:defRPr/>
            </a:pPr>
            <a:r>
              <a:rPr lang="fr-FR" sz="1100">
                <a:ea typeface="Open Sans Light"/>
                <a:cs typeface="Open Sans Light"/>
              </a:rPr>
              <a:t>L’Université vous accompagne et soutient financièrement ses associations.</a:t>
            </a:r>
            <a:endParaRPr/>
          </a:p>
        </p:txBody>
      </p:sp>
    </p:spTree>
  </p:cSld>
  <p:clrMapOvr>
    <a:masterClrMapping/>
  </p:clrMapOvr>
  <mc:AlternateContent xmlns:mc="http://schemas.openxmlformats.org/markup-compatibility/2006">
    <mc:Choice xmlns:p14="http://schemas.microsoft.com/office/powerpoint/2010/main" Requires="p14">
      <p:transition p14:dur="2000" advClick="1"/>
    </mc:Choice>
    <mc:Fallback>
      <p:transition advClick="1"/>
    </mc:Fallback>
  </mc:AlternateContent>
</p:sld>
</file>

<file path=ppt/slides/slide35.xml><?xml version="1.0" encoding="utf-8"?>
<p:sld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showMasterPhAnim="0" show="1">
  <p:cSld name="">
    <p:spTree>
      <p:nvGrpSpPr>
        <p:cNvPr id="1" name=""/>
        <p:cNvGrpSpPr/>
        <p:nvPr/>
      </p:nvGrpSpPr>
      <p:grpSpPr bwMode="auto">
        <a:xfrm>
          <a:off x="0" y="0"/>
          <a:ext cx="0" cy="0"/>
          <a:chOff x="0" y="0"/>
          <a:chExt cx="0" cy="0"/>
        </a:xfrm>
      </p:grpSpPr>
      <p:sp>
        <p:nvSpPr>
          <p:cNvPr id="2" name="Titre 1"/>
          <p:cNvSpPr>
            <a:spLocks noGrp="1"/>
          </p:cNvSpPr>
          <p:nvPr>
            <p:ph type="title"/>
          </p:nvPr>
        </p:nvSpPr>
        <p:spPr bwMode="auto">
          <a:xfrm>
            <a:off x="1505884" y="573087"/>
            <a:ext cx="6405076" cy="690562"/>
          </a:xfrm>
        </p:spPr>
        <p:txBody>
          <a:bodyPr>
            <a:normAutofit fontScale="90000"/>
          </a:bodyPr>
          <a:lstStyle/>
          <a:p>
            <a:pPr algn="ctr">
              <a:defRPr/>
            </a:pPr>
            <a:r>
              <a:rPr lang="fr-FR">
                <a:solidFill>
                  <a:srgbClr val="61003B"/>
                </a:solidFill>
              </a:rPr>
              <a:t>Où étudier et comment effectuer vos </a:t>
            </a:r>
            <a:r>
              <a:rPr lang="fr-FR">
                <a:solidFill>
                  <a:srgbClr val="61003B"/>
                </a:solidFill>
                <a:latin typeface="Open Sans Light"/>
                <a:ea typeface="Open Sans Light"/>
                <a:cs typeface="Open Sans Light"/>
              </a:rPr>
              <a:t>recherches documentaires ?</a:t>
            </a:r>
            <a:endParaRPr/>
          </a:p>
        </p:txBody>
      </p:sp>
      <p:sp>
        <p:nvSpPr>
          <p:cNvPr id="5" name="ZoneTexte 4"/>
          <p:cNvSpPr txBox="1"/>
          <p:nvPr/>
        </p:nvSpPr>
        <p:spPr bwMode="auto">
          <a:xfrm>
            <a:off x="2709513" y="2604143"/>
            <a:ext cx="3713285" cy="2139047"/>
          </a:xfrm>
          <a:prstGeom prst="rect">
            <a:avLst/>
          </a:prstGeom>
          <a:noFill/>
        </p:spPr>
        <p:txBody>
          <a:bodyPr wrap="square" rtlCol="0">
            <a:spAutoFit/>
          </a:bodyPr>
          <a:lstStyle/>
          <a:p>
            <a:pPr>
              <a:defRPr/>
            </a:pPr>
            <a:endParaRPr lang="fr-FR" sz="1100"/>
          </a:p>
          <a:p>
            <a:pPr>
              <a:defRPr/>
            </a:pPr>
            <a:r>
              <a:rPr lang="fr-FR" sz="1400">
                <a:latin typeface="Open Sans Extrabold"/>
                <a:ea typeface="Open Sans Extrabold"/>
                <a:cs typeface="Open Sans Extrabold"/>
              </a:rPr>
              <a:t>Les bibliothèques universitaires, des espaces privilégiés pour travailler au calme ou en mode projet, et parfaire ses recherches.</a:t>
            </a:r>
            <a:endParaRPr/>
          </a:p>
          <a:p>
            <a:pPr>
              <a:defRPr/>
            </a:pPr>
            <a:endParaRPr lang="fr-FR" sz="1100"/>
          </a:p>
          <a:p>
            <a:pPr>
              <a:defRPr/>
            </a:pPr>
            <a:r>
              <a:rPr lang="fr-FR" sz="1100"/>
              <a:t>Accédez à des </a:t>
            </a:r>
            <a:r>
              <a:rPr lang="fr-FR" sz="1100">
                <a:latin typeface="Open Sans Extrabold"/>
                <a:ea typeface="Open Sans Extrabold"/>
                <a:cs typeface="Open Sans Extrabold"/>
              </a:rPr>
              <a:t>millions de documents</a:t>
            </a:r>
            <a:r>
              <a:rPr lang="fr-FR" sz="1100"/>
              <a:t> et de nombreux services sur site ou en ligne.</a:t>
            </a:r>
            <a:endParaRPr/>
          </a:p>
          <a:p>
            <a:pPr>
              <a:defRPr/>
            </a:pPr>
            <a:endParaRPr lang="fr-FR" sz="1100"/>
          </a:p>
          <a:p>
            <a:pPr>
              <a:defRPr/>
            </a:pPr>
            <a:r>
              <a:rPr lang="fr-FR" sz="1100"/>
              <a:t>Découvrez l’outil </a:t>
            </a:r>
            <a:r>
              <a:rPr lang="fr-FR" sz="1100" b="1">
                <a:latin typeface="Open Sans Extrabold"/>
                <a:ea typeface="Open Sans Extrabold"/>
                <a:cs typeface="Open Sans Extrabold"/>
              </a:rPr>
              <a:t>FOCUS</a:t>
            </a:r>
            <a:r>
              <a:rPr lang="fr-FR" sz="1100"/>
              <a:t> qui permet d’accéder à l’ensemble de la documentation numérique et papier.</a:t>
            </a:r>
            <a:endParaRPr/>
          </a:p>
        </p:txBody>
      </p:sp>
      <p:sp>
        <p:nvSpPr>
          <p:cNvPr id="4" name="TextBox 3"/>
          <p:cNvSpPr txBox="1"/>
          <p:nvPr/>
        </p:nvSpPr>
        <p:spPr bwMode="auto">
          <a:xfrm>
            <a:off x="2280156" y="5985808"/>
            <a:ext cx="4572000" cy="430887"/>
          </a:xfrm>
          <a:prstGeom prst="rect">
            <a:avLst/>
          </a:prstGeom>
          <a:noFill/>
        </p:spPr>
        <p:txBody>
          <a:bodyPr wrap="square">
            <a:spAutoFit/>
          </a:bodyPr>
          <a:lstStyle/>
          <a:p>
            <a:pPr algn="ctr">
              <a:defRPr/>
            </a:pPr>
            <a:r>
              <a:rPr lang="fr-FR" sz="1100"/>
              <a:t>Contact : Direction en charge des Bibliothèques,</a:t>
            </a:r>
            <a:endParaRPr/>
          </a:p>
          <a:p>
            <a:pPr algn="ctr">
              <a:defRPr/>
            </a:pPr>
            <a:r>
              <a:rPr lang="fr-FR" sz="1100" u="sng">
                <a:hlinkClick r:id="rId2" tooltip="mailto:bib.univ@universite-paris-saclay.fr"/>
              </a:rPr>
              <a:t>bib.univ@universite-paris-saclay.fr</a:t>
            </a:r>
            <a:r>
              <a:rPr lang="fr-FR" sz="1100"/>
              <a:t> </a:t>
            </a:r>
            <a:endParaRPr lang="fr-FR" sz="1100" b="1"/>
          </a:p>
        </p:txBody>
      </p:sp>
      <p:pic>
        <p:nvPicPr>
          <p:cNvPr id="6" name="Graphic 5"/>
          <p:cNvPicPr>
            <a:picLocks noChangeAspect="1"/>
          </p:cNvPicPr>
          <p:nvPr/>
        </p:nvPicPr>
        <p:blipFill>
          <a:blip r:embed="rId3"/>
          <a:stretch/>
        </p:blipFill>
        <p:spPr bwMode="auto">
          <a:xfrm>
            <a:off x="4423890" y="5733664"/>
            <a:ext cx="284532" cy="180568"/>
          </a:xfrm>
          <a:prstGeom prst="rect">
            <a:avLst/>
          </a:prstGeom>
        </p:spPr>
      </p:pic>
      <p:pic>
        <p:nvPicPr>
          <p:cNvPr id="7" name="Graphic 6"/>
          <p:cNvPicPr>
            <a:picLocks noChangeAspect="1"/>
          </p:cNvPicPr>
          <p:nvPr/>
        </p:nvPicPr>
        <p:blipFill>
          <a:blip r:embed="rId4"/>
          <a:stretch/>
        </p:blipFill>
        <p:spPr bwMode="auto">
          <a:xfrm>
            <a:off x="2567354" y="1577090"/>
            <a:ext cx="3956538" cy="185208"/>
          </a:xfrm>
          <a:prstGeom prst="rect">
            <a:avLst/>
          </a:prstGeom>
        </p:spPr>
      </p:pic>
      <p:pic>
        <p:nvPicPr>
          <p:cNvPr id="9" name="Graphic 8"/>
          <p:cNvPicPr>
            <a:picLocks noChangeAspect="1"/>
          </p:cNvPicPr>
          <p:nvPr/>
        </p:nvPicPr>
        <p:blipFill>
          <a:blip r:embed="rId5"/>
          <a:stretch/>
        </p:blipFill>
        <p:spPr bwMode="auto">
          <a:xfrm>
            <a:off x="1545007" y="3692769"/>
            <a:ext cx="1099254" cy="761022"/>
          </a:xfrm>
          <a:prstGeom prst="rect">
            <a:avLst/>
          </a:prstGeom>
        </p:spPr>
      </p:pic>
      <p:pic>
        <p:nvPicPr>
          <p:cNvPr id="10" name="Graphic 9"/>
          <p:cNvPicPr>
            <a:picLocks noChangeAspect="1"/>
          </p:cNvPicPr>
          <p:nvPr/>
        </p:nvPicPr>
        <p:blipFill>
          <a:blip r:embed="rId6"/>
          <a:stretch/>
        </p:blipFill>
        <p:spPr bwMode="auto">
          <a:xfrm>
            <a:off x="6422798" y="3264551"/>
            <a:ext cx="1050948" cy="943708"/>
          </a:xfrm>
          <a:prstGeom prst="rect">
            <a:avLst/>
          </a:prstGeom>
        </p:spPr>
      </p:pic>
      <p:sp>
        <p:nvSpPr>
          <p:cNvPr id="12" name="Oval 11">
            <a:hlinkClick r:id="rId7" action="ppaction://hlinksldjump"/>
          </p:cNvPr>
          <p:cNvSpPr/>
          <p:nvPr/>
        </p:nvSpPr>
        <p:spPr bwMode="auto">
          <a:xfrm>
            <a:off x="132984" y="6294300"/>
            <a:ext cx="222737" cy="222737"/>
          </a:xfrm>
          <a:prstGeom prst="ellipse">
            <a:avLst/>
          </a:prstGeom>
          <a:solidFill>
            <a:srgbClr val="D6DCDF"/>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fr-FR">
              <a:solidFill>
                <a:srgbClr val="FFFFFF"/>
              </a:solidFill>
            </a:endParaRPr>
          </a:p>
        </p:txBody>
      </p:sp>
      <p:pic>
        <p:nvPicPr>
          <p:cNvPr id="13" name="Graphic 12">
            <a:hlinkClick r:id="rId7" action="ppaction://hlinksldjump"/>
          </p:cNvPr>
          <p:cNvPicPr>
            <a:picLocks noChangeAspect="1"/>
          </p:cNvPicPr>
          <p:nvPr/>
        </p:nvPicPr>
        <p:blipFill>
          <a:blip r:embed="rId8"/>
          <a:stretch/>
        </p:blipFill>
        <p:spPr bwMode="auto">
          <a:xfrm>
            <a:off x="212638" y="6353433"/>
            <a:ext cx="63021" cy="110287"/>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2000" advClick="1"/>
    </mc:Choice>
    <mc:Fallback>
      <p:transition advClick="1"/>
    </mc:Fallback>
  </mc:AlternateContent>
</p:sld>
</file>

<file path=ppt/slides/slide36.xml><?xml version="1.0" encoding="utf-8"?>
<p:sld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showMasterPhAnim="0" show="1">
  <p:cSld name="">
    <p:spTree>
      <p:nvGrpSpPr>
        <p:cNvPr id="1" name=""/>
        <p:cNvGrpSpPr/>
        <p:nvPr/>
      </p:nvGrpSpPr>
      <p:grpSpPr bwMode="auto">
        <a:xfrm>
          <a:off x="0" y="0"/>
          <a:ext cx="0" cy="0"/>
          <a:chOff x="0" y="0"/>
          <a:chExt cx="0" cy="0"/>
        </a:xfrm>
      </p:grpSpPr>
      <p:sp>
        <p:nvSpPr>
          <p:cNvPr id="5" name="TextBox 4"/>
          <p:cNvSpPr txBox="1"/>
          <p:nvPr/>
        </p:nvSpPr>
        <p:spPr bwMode="auto">
          <a:xfrm>
            <a:off x="2217747" y="3894956"/>
            <a:ext cx="4170156" cy="938719"/>
          </a:xfrm>
          <a:prstGeom prst="rect">
            <a:avLst/>
          </a:prstGeom>
          <a:noFill/>
        </p:spPr>
        <p:txBody>
          <a:bodyPr wrap="square">
            <a:spAutoFit/>
          </a:bodyPr>
          <a:lstStyle/>
          <a:p>
            <a:pPr>
              <a:spcBef>
                <a:spcPts val="0"/>
              </a:spcBef>
              <a:spcAft>
                <a:spcPts val="0"/>
              </a:spcAft>
              <a:defRPr/>
            </a:pPr>
            <a:r>
              <a:rPr lang="fr-FR" sz="1100" b="1">
                <a:solidFill>
                  <a:srgbClr val="63003C"/>
                </a:solidFill>
                <a:latin typeface="Open Sans"/>
                <a:ea typeface="+mn-ea"/>
                <a:cs typeface="Helvetica"/>
              </a:rPr>
              <a:t>Prix Design &amp; Science </a:t>
            </a:r>
            <a:r>
              <a:rPr lang="fr-FR" sz="1100">
                <a:solidFill>
                  <a:srgbClr val="63003C"/>
                </a:solidFill>
                <a:latin typeface="Open Sans"/>
                <a:ea typeface="+mn-ea"/>
                <a:cs typeface="Helvetica"/>
              </a:rPr>
              <a:t>: </a:t>
            </a:r>
            <a:endParaRPr/>
          </a:p>
          <a:p>
            <a:pPr>
              <a:spcBef>
                <a:spcPts val="0"/>
              </a:spcBef>
              <a:spcAft>
                <a:spcPts val="0"/>
              </a:spcAft>
              <a:defRPr/>
            </a:pPr>
            <a:r>
              <a:rPr lang="fr-FR" sz="1100">
                <a:solidFill>
                  <a:srgbClr val="63003C"/>
                </a:solidFill>
                <a:latin typeface="Open Sans"/>
                <a:ea typeface="+mn-ea"/>
                <a:cs typeface="Helvetica"/>
              </a:rPr>
              <a:t>programme pédagogique pluridisciplinaire unique en France. Un semestre pour développer en équipe un projet innovant à partir d’un grand thème de société. </a:t>
            </a:r>
            <a:endParaRPr/>
          </a:p>
          <a:p>
            <a:pPr>
              <a:spcBef>
                <a:spcPts val="0"/>
              </a:spcBef>
              <a:spcAft>
                <a:spcPts val="0"/>
              </a:spcAft>
              <a:defRPr/>
            </a:pPr>
            <a:endParaRPr lang="fr-FR" sz="1100">
              <a:solidFill>
                <a:srgbClr val="63003C"/>
              </a:solidFill>
              <a:latin typeface="Open Sans"/>
              <a:ea typeface="+mn-ea"/>
              <a:cs typeface="Helvetica"/>
            </a:endParaRPr>
          </a:p>
        </p:txBody>
      </p:sp>
      <p:sp>
        <p:nvSpPr>
          <p:cNvPr id="8" name="TextBox 7"/>
          <p:cNvSpPr txBox="1"/>
          <p:nvPr/>
        </p:nvSpPr>
        <p:spPr bwMode="auto">
          <a:xfrm>
            <a:off x="1981199" y="5985808"/>
            <a:ext cx="5342467" cy="430887"/>
          </a:xfrm>
          <a:prstGeom prst="rect">
            <a:avLst/>
          </a:prstGeom>
          <a:noFill/>
        </p:spPr>
        <p:txBody>
          <a:bodyPr wrap="square">
            <a:spAutoFit/>
          </a:bodyPr>
          <a:lstStyle/>
          <a:p>
            <a:pPr algn="ctr">
              <a:spcBef>
                <a:spcPts val="0"/>
              </a:spcBef>
              <a:spcAft>
                <a:spcPts val="0"/>
              </a:spcAft>
              <a:defRPr/>
            </a:pPr>
            <a:r>
              <a:rPr lang="fr-FR" sz="1100">
                <a:solidFill>
                  <a:srgbClr val="63003C"/>
                </a:solidFill>
                <a:latin typeface="Open Sans"/>
                <a:ea typeface="+mn-ea"/>
                <a:cs typeface="Helvetica"/>
              </a:rPr>
              <a:t>Contact : Design Spot, </a:t>
            </a:r>
            <a:endParaRPr/>
          </a:p>
          <a:p>
            <a:pPr algn="ctr">
              <a:spcBef>
                <a:spcPts val="0"/>
              </a:spcBef>
              <a:spcAft>
                <a:spcPts val="0"/>
              </a:spcAft>
              <a:defRPr/>
            </a:pPr>
            <a:r>
              <a:rPr lang="fr-FR" sz="1100" u="sng">
                <a:solidFill>
                  <a:srgbClr val="63003C"/>
                </a:solidFill>
                <a:latin typeface="Open Sans"/>
                <a:ea typeface="+mn-ea"/>
                <a:cs typeface="Helvetica"/>
                <a:hlinkClick r:id="rId2" tooltip="mailto:info@designspot.fr"/>
              </a:rPr>
              <a:t>info@designspot.fr</a:t>
            </a:r>
            <a:r>
              <a:rPr lang="fr-FR" sz="1100">
                <a:solidFill>
                  <a:srgbClr val="63003C"/>
                </a:solidFill>
                <a:latin typeface="Open Sans"/>
                <a:ea typeface="+mn-ea"/>
                <a:cs typeface="Helvetica"/>
              </a:rPr>
              <a:t>  </a:t>
            </a:r>
            <a:endParaRPr/>
          </a:p>
        </p:txBody>
      </p:sp>
      <p:pic>
        <p:nvPicPr>
          <p:cNvPr id="9" name="Graphic 8"/>
          <p:cNvPicPr>
            <a:picLocks noChangeAspect="1"/>
          </p:cNvPicPr>
          <p:nvPr/>
        </p:nvPicPr>
        <p:blipFill>
          <a:blip r:embed="rId3"/>
          <a:stretch/>
        </p:blipFill>
        <p:spPr bwMode="auto">
          <a:xfrm>
            <a:off x="4423890" y="5733664"/>
            <a:ext cx="284532" cy="180568"/>
          </a:xfrm>
          <a:prstGeom prst="rect">
            <a:avLst/>
          </a:prstGeom>
        </p:spPr>
      </p:pic>
      <p:sp>
        <p:nvSpPr>
          <p:cNvPr id="10" name="Titre 1"/>
          <p:cNvSpPr>
            <a:spLocks noGrp="1"/>
          </p:cNvSpPr>
          <p:nvPr>
            <p:ph type="title"/>
          </p:nvPr>
        </p:nvSpPr>
        <p:spPr bwMode="auto">
          <a:xfrm>
            <a:off x="1466867" y="441305"/>
            <a:ext cx="6198577" cy="690562"/>
          </a:xfrm>
        </p:spPr>
        <p:txBody>
          <a:bodyPr>
            <a:normAutofit/>
          </a:bodyPr>
          <a:lstStyle/>
          <a:p>
            <a:pPr algn="ctr">
              <a:defRPr/>
            </a:pPr>
            <a:r>
              <a:rPr lang="fr-FR" sz="3100">
                <a:solidFill>
                  <a:srgbClr val="61003B"/>
                </a:solidFill>
              </a:rPr>
              <a:t>Design Spot ?</a:t>
            </a:r>
            <a:endParaRPr/>
          </a:p>
        </p:txBody>
      </p:sp>
      <p:pic>
        <p:nvPicPr>
          <p:cNvPr id="11" name="Graphic 10"/>
          <p:cNvPicPr>
            <a:picLocks noChangeAspect="1"/>
          </p:cNvPicPr>
          <p:nvPr/>
        </p:nvPicPr>
        <p:blipFill>
          <a:blip r:embed="rId4"/>
          <a:stretch/>
        </p:blipFill>
        <p:spPr bwMode="auto">
          <a:xfrm>
            <a:off x="3223129" y="1153367"/>
            <a:ext cx="2686050" cy="28575"/>
          </a:xfrm>
          <a:prstGeom prst="rect">
            <a:avLst/>
          </a:prstGeom>
        </p:spPr>
      </p:pic>
      <p:pic>
        <p:nvPicPr>
          <p:cNvPr id="12" name="Graphic 11"/>
          <p:cNvPicPr>
            <a:picLocks noChangeAspect="1"/>
          </p:cNvPicPr>
          <p:nvPr/>
        </p:nvPicPr>
        <p:blipFill>
          <a:blip r:embed="rId5"/>
          <a:stretch/>
        </p:blipFill>
        <p:spPr bwMode="auto">
          <a:xfrm>
            <a:off x="2051554" y="318878"/>
            <a:ext cx="5029200" cy="28575"/>
          </a:xfrm>
          <a:prstGeom prst="rect">
            <a:avLst/>
          </a:prstGeom>
        </p:spPr>
      </p:pic>
      <p:pic>
        <p:nvPicPr>
          <p:cNvPr id="13" name="Graphic 12"/>
          <p:cNvPicPr>
            <a:picLocks noChangeAspect="1"/>
          </p:cNvPicPr>
          <p:nvPr/>
        </p:nvPicPr>
        <p:blipFill>
          <a:blip r:embed="rId6"/>
          <a:stretch/>
        </p:blipFill>
        <p:spPr bwMode="auto">
          <a:xfrm>
            <a:off x="2332907" y="1539593"/>
            <a:ext cx="4466492" cy="835649"/>
          </a:xfrm>
          <a:prstGeom prst="rect">
            <a:avLst/>
          </a:prstGeom>
        </p:spPr>
      </p:pic>
      <p:sp>
        <p:nvSpPr>
          <p:cNvPr id="14" name="TextBox 13"/>
          <p:cNvSpPr txBox="1"/>
          <p:nvPr/>
        </p:nvSpPr>
        <p:spPr bwMode="auto">
          <a:xfrm>
            <a:off x="2778017" y="1589668"/>
            <a:ext cx="3576272" cy="738664"/>
          </a:xfrm>
          <a:prstGeom prst="rect">
            <a:avLst/>
          </a:prstGeom>
          <a:noFill/>
        </p:spPr>
        <p:txBody>
          <a:bodyPr wrap="square">
            <a:spAutoFit/>
          </a:bodyPr>
          <a:lstStyle/>
          <a:p>
            <a:pPr algn="ctr">
              <a:spcBef>
                <a:spcPts val="0"/>
              </a:spcBef>
              <a:spcAft>
                <a:spcPts val="0"/>
              </a:spcAft>
              <a:defRPr/>
            </a:pPr>
            <a:r>
              <a:rPr lang="fr-FR" sz="1400" b="1">
                <a:solidFill>
                  <a:srgbClr val="FFFFFF"/>
                </a:solidFill>
                <a:latin typeface="Open Sans"/>
                <a:ea typeface="+mn-ea"/>
                <a:cs typeface="Helvetica"/>
              </a:rPr>
              <a:t>Votre lieu de sensibilisation et d’accompagnement en design sur le plateau de Saclay</a:t>
            </a:r>
            <a:endParaRPr/>
          </a:p>
        </p:txBody>
      </p:sp>
      <p:cxnSp>
        <p:nvCxnSpPr>
          <p:cNvPr id="15" name="Straight Connector 14"/>
          <p:cNvCxnSpPr>
            <a:cxnSpLocks/>
          </p:cNvCxnSpPr>
          <p:nvPr/>
        </p:nvCxnSpPr>
        <p:spPr bwMode="auto">
          <a:xfrm>
            <a:off x="4727849" y="2754773"/>
            <a:ext cx="0" cy="740520"/>
          </a:xfrm>
          <a:prstGeom prst="line">
            <a:avLst/>
          </a:prstGeom>
          <a:ln>
            <a:solidFill>
              <a:srgbClr val="7B878F"/>
            </a:solidFill>
          </a:ln>
        </p:spPr>
        <p:style>
          <a:lnRef idx="1">
            <a:schemeClr val="accent1"/>
          </a:lnRef>
          <a:fillRef idx="0">
            <a:schemeClr val="accent1"/>
          </a:fillRef>
          <a:effectRef idx="0">
            <a:schemeClr val="accent1"/>
          </a:effectRef>
          <a:fontRef idx="minor">
            <a:schemeClr val="tx1"/>
          </a:fontRef>
        </p:style>
      </p:cxnSp>
      <p:sp>
        <p:nvSpPr>
          <p:cNvPr id="17" name="TextBox 16"/>
          <p:cNvSpPr txBox="1"/>
          <p:nvPr/>
        </p:nvSpPr>
        <p:spPr bwMode="auto">
          <a:xfrm>
            <a:off x="2888961" y="2920792"/>
            <a:ext cx="1717409" cy="430887"/>
          </a:xfrm>
          <a:prstGeom prst="rect">
            <a:avLst/>
          </a:prstGeom>
          <a:noFill/>
        </p:spPr>
        <p:txBody>
          <a:bodyPr wrap="square">
            <a:spAutoFit/>
          </a:bodyPr>
          <a:lstStyle/>
          <a:p>
            <a:pPr>
              <a:spcBef>
                <a:spcPts val="0"/>
              </a:spcBef>
              <a:spcAft>
                <a:spcPts val="0"/>
              </a:spcAft>
              <a:defRPr/>
            </a:pPr>
            <a:r>
              <a:rPr lang="fr-FR" sz="1100" b="1">
                <a:solidFill>
                  <a:srgbClr val="63003C"/>
                </a:solidFill>
                <a:latin typeface="Open Sans"/>
                <a:ea typeface="+mn-ea"/>
                <a:cs typeface="Helvetica"/>
              </a:rPr>
              <a:t>Formations courtes, ateliers et webinaires</a:t>
            </a:r>
            <a:endParaRPr lang="fr-FR" sz="1100">
              <a:solidFill>
                <a:srgbClr val="63003C"/>
              </a:solidFill>
              <a:latin typeface="Open Sans"/>
              <a:ea typeface="+mn-ea"/>
              <a:cs typeface="Helvetica"/>
            </a:endParaRPr>
          </a:p>
        </p:txBody>
      </p:sp>
      <p:sp>
        <p:nvSpPr>
          <p:cNvPr id="18" name="TextBox 17"/>
          <p:cNvSpPr txBox="1"/>
          <p:nvPr/>
        </p:nvSpPr>
        <p:spPr bwMode="auto">
          <a:xfrm>
            <a:off x="4886390" y="2849151"/>
            <a:ext cx="1467899" cy="769441"/>
          </a:xfrm>
          <a:prstGeom prst="rect">
            <a:avLst/>
          </a:prstGeom>
          <a:noFill/>
        </p:spPr>
        <p:txBody>
          <a:bodyPr wrap="square">
            <a:spAutoFit/>
          </a:bodyPr>
          <a:lstStyle/>
          <a:p>
            <a:pPr>
              <a:spcBef>
                <a:spcPts val="0"/>
              </a:spcBef>
              <a:spcAft>
                <a:spcPts val="0"/>
              </a:spcAft>
              <a:defRPr/>
            </a:pPr>
            <a:r>
              <a:rPr lang="fr-FR" sz="1100" b="1">
                <a:solidFill>
                  <a:srgbClr val="63003C"/>
                </a:solidFill>
                <a:latin typeface="Open Sans"/>
                <a:ea typeface="+mn-ea"/>
                <a:cs typeface="Helvetica"/>
              </a:rPr>
              <a:t>Conseil et support </a:t>
            </a:r>
            <a:endParaRPr/>
          </a:p>
          <a:p>
            <a:pPr>
              <a:spcBef>
                <a:spcPts val="0"/>
              </a:spcBef>
              <a:spcAft>
                <a:spcPts val="0"/>
              </a:spcAft>
              <a:defRPr/>
            </a:pPr>
            <a:r>
              <a:rPr lang="fr-FR" sz="1100">
                <a:solidFill>
                  <a:srgbClr val="63003C"/>
                </a:solidFill>
                <a:latin typeface="Open Sans"/>
                <a:ea typeface="+mn-ea"/>
                <a:cs typeface="Helvetica"/>
              </a:rPr>
              <a:t>pour les étudiantes et étudiants entrepreneurs</a:t>
            </a:r>
            <a:endParaRPr/>
          </a:p>
        </p:txBody>
      </p:sp>
      <p:sp>
        <p:nvSpPr>
          <p:cNvPr id="19" name="TextBox 18"/>
          <p:cNvSpPr txBox="1"/>
          <p:nvPr/>
        </p:nvSpPr>
        <p:spPr bwMode="auto">
          <a:xfrm>
            <a:off x="2144806" y="5306509"/>
            <a:ext cx="4572000" cy="307777"/>
          </a:xfrm>
          <a:prstGeom prst="rect">
            <a:avLst/>
          </a:prstGeom>
          <a:noFill/>
        </p:spPr>
        <p:txBody>
          <a:bodyPr wrap="square">
            <a:spAutoFit/>
          </a:bodyPr>
          <a:lstStyle/>
          <a:p>
            <a:pPr algn="ctr">
              <a:spcBef>
                <a:spcPts val="0"/>
              </a:spcBef>
              <a:spcAft>
                <a:spcPts val="0"/>
              </a:spcAft>
              <a:defRPr/>
            </a:pPr>
            <a:r>
              <a:rPr lang="fr-FR" sz="1400" b="1" u="sng">
                <a:solidFill>
                  <a:srgbClr val="EE7322"/>
                </a:solidFill>
                <a:latin typeface="Open Sans"/>
                <a:ea typeface="Helvetica"/>
                <a:cs typeface="Helvetica"/>
                <a:hlinkClick r:id="rId7" tooltip="https://www.designspot.fr/"/>
              </a:rPr>
              <a:t>www.designspot.fr</a:t>
            </a:r>
            <a:endParaRPr lang="fr-FR" sz="1400" b="1">
              <a:solidFill>
                <a:srgbClr val="EE7322"/>
              </a:solidFill>
              <a:latin typeface="Open Sans"/>
              <a:cs typeface="Helvetica"/>
            </a:endParaRPr>
          </a:p>
        </p:txBody>
      </p:sp>
      <p:pic>
        <p:nvPicPr>
          <p:cNvPr id="7" name="Graphic 6"/>
          <p:cNvPicPr>
            <a:picLocks noChangeAspect="1"/>
          </p:cNvPicPr>
          <p:nvPr/>
        </p:nvPicPr>
        <p:blipFill>
          <a:blip r:embed="rId8"/>
          <a:stretch/>
        </p:blipFill>
        <p:spPr bwMode="auto">
          <a:xfrm>
            <a:off x="2393367" y="2981223"/>
            <a:ext cx="495300" cy="504825"/>
          </a:xfrm>
          <a:prstGeom prst="rect">
            <a:avLst/>
          </a:prstGeom>
        </p:spPr>
      </p:pic>
      <p:pic>
        <p:nvPicPr>
          <p:cNvPr id="20" name="Graphic 19"/>
          <p:cNvPicPr>
            <a:picLocks noChangeAspect="1"/>
          </p:cNvPicPr>
          <p:nvPr/>
        </p:nvPicPr>
        <p:blipFill>
          <a:blip r:embed="rId9"/>
          <a:stretch/>
        </p:blipFill>
        <p:spPr bwMode="auto">
          <a:xfrm>
            <a:off x="6329088" y="3053037"/>
            <a:ext cx="387718" cy="410087"/>
          </a:xfrm>
          <a:prstGeom prst="rect">
            <a:avLst/>
          </a:prstGeom>
        </p:spPr>
      </p:pic>
      <p:cxnSp>
        <p:nvCxnSpPr>
          <p:cNvPr id="21" name="Straight Connector 20"/>
          <p:cNvCxnSpPr>
            <a:cxnSpLocks/>
          </p:cNvCxnSpPr>
          <p:nvPr/>
        </p:nvCxnSpPr>
        <p:spPr bwMode="auto">
          <a:xfrm flipH="1">
            <a:off x="2393367" y="3760675"/>
            <a:ext cx="4265341" cy="0"/>
          </a:xfrm>
          <a:prstGeom prst="line">
            <a:avLst/>
          </a:prstGeom>
          <a:ln>
            <a:solidFill>
              <a:srgbClr val="7B878F"/>
            </a:solidFill>
          </a:ln>
        </p:spPr>
        <p:style>
          <a:lnRef idx="1">
            <a:schemeClr val="accent1"/>
          </a:lnRef>
          <a:fillRef idx="0">
            <a:schemeClr val="accent1"/>
          </a:fillRef>
          <a:effectRef idx="0">
            <a:schemeClr val="accent1"/>
          </a:effectRef>
          <a:fontRef idx="minor">
            <a:schemeClr val="tx1"/>
          </a:fontRef>
        </p:style>
      </p:cxnSp>
      <p:pic>
        <p:nvPicPr>
          <p:cNvPr id="25" name="Graphic 24"/>
          <p:cNvPicPr>
            <a:picLocks noChangeAspect="1"/>
          </p:cNvPicPr>
          <p:nvPr/>
        </p:nvPicPr>
        <p:blipFill>
          <a:blip r:embed="rId10"/>
          <a:stretch/>
        </p:blipFill>
        <p:spPr bwMode="auto">
          <a:xfrm>
            <a:off x="6397042" y="3969547"/>
            <a:ext cx="304800" cy="523875"/>
          </a:xfrm>
          <a:prstGeom prst="rect">
            <a:avLst/>
          </a:prstGeom>
        </p:spPr>
      </p:pic>
      <p:pic>
        <p:nvPicPr>
          <p:cNvPr id="27" name="Graphic 26"/>
          <p:cNvPicPr>
            <a:picLocks noChangeAspect="1"/>
          </p:cNvPicPr>
          <p:nvPr/>
        </p:nvPicPr>
        <p:blipFill>
          <a:blip r:embed="rId11"/>
          <a:stretch/>
        </p:blipFill>
        <p:spPr bwMode="auto">
          <a:xfrm>
            <a:off x="6133719" y="4602480"/>
            <a:ext cx="441140" cy="441140"/>
          </a:xfrm>
          <a:prstGeom prst="rect">
            <a:avLst/>
          </a:prstGeom>
        </p:spPr>
      </p:pic>
      <p:sp>
        <p:nvSpPr>
          <p:cNvPr id="23" name="Oval 22">
            <a:hlinkClick r:id="rId12" action="ppaction://hlinksldjump"/>
          </p:cNvPr>
          <p:cNvSpPr/>
          <p:nvPr/>
        </p:nvSpPr>
        <p:spPr bwMode="auto">
          <a:xfrm>
            <a:off x="132984" y="6294300"/>
            <a:ext cx="222737" cy="222737"/>
          </a:xfrm>
          <a:prstGeom prst="ellipse">
            <a:avLst/>
          </a:prstGeom>
          <a:solidFill>
            <a:srgbClr val="D6DCDF"/>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fr-FR">
              <a:solidFill>
                <a:srgbClr val="FFFFFF"/>
              </a:solidFill>
            </a:endParaRPr>
          </a:p>
        </p:txBody>
      </p:sp>
      <p:pic>
        <p:nvPicPr>
          <p:cNvPr id="24" name="Graphic 23">
            <a:hlinkClick r:id="rId12" action="ppaction://hlinksldjump"/>
          </p:cNvPr>
          <p:cNvPicPr>
            <a:picLocks noChangeAspect="1"/>
          </p:cNvPicPr>
          <p:nvPr/>
        </p:nvPicPr>
        <p:blipFill>
          <a:blip r:embed="rId13"/>
          <a:stretch/>
        </p:blipFill>
        <p:spPr bwMode="auto">
          <a:xfrm>
            <a:off x="212638" y="6353433"/>
            <a:ext cx="63021" cy="110287"/>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2000" advClick="1"/>
    </mc:Choice>
    <mc:Fallback>
      <p:transition advClick="1"/>
    </mc:Fallback>
  </mc:AlternateContent>
</p:sld>
</file>

<file path=ppt/slides/slide37.xml><?xml version="1.0" encoding="utf-8"?>
<p:sld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showMasterPhAnim="0" show="1">
  <p:cSld name="">
    <p:spTree>
      <p:nvGrpSpPr>
        <p:cNvPr id="1" name=""/>
        <p:cNvGrpSpPr/>
        <p:nvPr/>
      </p:nvGrpSpPr>
      <p:grpSpPr bwMode="auto">
        <a:xfrm>
          <a:off x="0" y="0"/>
          <a:ext cx="0" cy="0"/>
          <a:chOff x="0" y="0"/>
          <a:chExt cx="0" cy="0"/>
        </a:xfrm>
      </p:grpSpPr>
      <p:sp>
        <p:nvSpPr>
          <p:cNvPr id="2" name="Titre 1"/>
          <p:cNvSpPr>
            <a:spLocks noGrp="1"/>
          </p:cNvSpPr>
          <p:nvPr>
            <p:ph type="title"/>
          </p:nvPr>
        </p:nvSpPr>
        <p:spPr bwMode="auto">
          <a:xfrm>
            <a:off x="246490" y="650262"/>
            <a:ext cx="8651019" cy="690562"/>
          </a:xfrm>
        </p:spPr>
        <p:txBody>
          <a:bodyPr>
            <a:normAutofit fontScale="90000"/>
          </a:bodyPr>
          <a:lstStyle/>
          <a:p>
            <a:pPr algn="ctr">
              <a:defRPr/>
            </a:pPr>
            <a:r>
              <a:rPr lang="fr-FR">
                <a:solidFill>
                  <a:srgbClr val="62003C"/>
                </a:solidFill>
              </a:rPr>
              <a:t>Où trouver de l’aide en cas </a:t>
            </a:r>
            <a:br>
              <a:rPr lang="fr-FR">
                <a:solidFill>
                  <a:srgbClr val="62003C"/>
                </a:solidFill>
              </a:rPr>
            </a:br>
            <a:r>
              <a:rPr lang="fr-FR" b="0">
                <a:solidFill>
                  <a:srgbClr val="62003C"/>
                </a:solidFill>
              </a:rPr>
              <a:t>de</a:t>
            </a:r>
            <a:r>
              <a:rPr lang="fr-FR">
                <a:solidFill>
                  <a:srgbClr val="62003C"/>
                </a:solidFill>
              </a:rPr>
              <a:t> </a:t>
            </a:r>
            <a:r>
              <a:rPr lang="fr-FR" b="0">
                <a:solidFill>
                  <a:srgbClr val="62003C"/>
                </a:solidFill>
                <a:latin typeface="Open Sans"/>
                <a:ea typeface="Open Sans"/>
                <a:cs typeface="Open Sans"/>
              </a:rPr>
              <a:t>discrimination, de harcèlement ?</a:t>
            </a:r>
            <a:endParaRPr/>
          </a:p>
        </p:txBody>
      </p:sp>
      <p:sp>
        <p:nvSpPr>
          <p:cNvPr id="5" name="ZoneTexte 4"/>
          <p:cNvSpPr txBox="1"/>
          <p:nvPr/>
        </p:nvSpPr>
        <p:spPr bwMode="auto">
          <a:xfrm>
            <a:off x="1908147" y="2298688"/>
            <a:ext cx="5850398" cy="2600712"/>
          </a:xfrm>
          <a:prstGeom prst="rect">
            <a:avLst/>
          </a:prstGeom>
          <a:noFill/>
        </p:spPr>
        <p:txBody>
          <a:bodyPr wrap="square" rtlCol="0">
            <a:spAutoFit/>
          </a:bodyPr>
          <a:lstStyle/>
          <a:p>
            <a:pPr>
              <a:defRPr/>
            </a:pPr>
            <a:r>
              <a:rPr lang="fr-FR" sz="1400">
                <a:solidFill>
                  <a:srgbClr val="303F48"/>
                </a:solidFill>
                <a:latin typeface="Open Sans Extrabold"/>
                <a:ea typeface="Open Sans Extrabold"/>
                <a:cs typeface="Open Sans Extrabold"/>
              </a:rPr>
              <a:t>La Mission Égalité-Diversité agit en faveur de l’égalité entre les femmes et les hommes et contre les discriminations au sein de l’Université. </a:t>
            </a:r>
            <a:endParaRPr/>
          </a:p>
          <a:p>
            <a:pPr>
              <a:defRPr/>
            </a:pPr>
            <a:endParaRPr lang="fr-FR" sz="1400">
              <a:solidFill>
                <a:srgbClr val="303F48"/>
              </a:solidFill>
              <a:latin typeface="Open Sans Extrabold"/>
              <a:ea typeface="Open Sans Extrabold"/>
              <a:cs typeface="Open Sans Extrabold"/>
            </a:endParaRPr>
          </a:p>
          <a:p>
            <a:pPr>
              <a:defRPr/>
            </a:pPr>
            <a:r>
              <a:rPr lang="fr-FR" sz="1400">
                <a:solidFill>
                  <a:srgbClr val="303F48"/>
                </a:solidFill>
                <a:ea typeface="Open Sans Extrabold"/>
                <a:cs typeface="Open Sans Extrabold"/>
              </a:rPr>
              <a:t>Elle agit également en matière d’accompagnement, de prévention et de sensibilisation aux harcèlements, aux violences sexistes et sexuelles et anti-LGBT+.</a:t>
            </a:r>
            <a:endParaRPr/>
          </a:p>
          <a:p>
            <a:pPr>
              <a:defRPr/>
            </a:pPr>
            <a:endParaRPr lang="fr-FR" sz="1400">
              <a:solidFill>
                <a:srgbClr val="303F48"/>
              </a:solidFill>
              <a:ea typeface="Open Sans Extrabold"/>
              <a:cs typeface="Open Sans Extrabold"/>
            </a:endParaRPr>
          </a:p>
          <a:p>
            <a:pPr>
              <a:defRPr/>
            </a:pPr>
            <a:r>
              <a:rPr lang="fr-FR" sz="1400" b="1">
                <a:solidFill>
                  <a:srgbClr val="303F48"/>
                </a:solidFill>
                <a:ea typeface="Open Sans Extrabold"/>
                <a:cs typeface="Open Sans Extrabold"/>
              </a:rPr>
              <a:t>Cellule harcèlements </a:t>
            </a:r>
            <a:r>
              <a:rPr lang="fr-FR" sz="1400">
                <a:solidFill>
                  <a:srgbClr val="303F48"/>
                </a:solidFill>
                <a:ea typeface="Open Sans Extrabold"/>
                <a:cs typeface="Open Sans Extrabold"/>
              </a:rPr>
              <a:t>(sexuel, moral, cyberharcèlement, agressions, viols, exhibition sexuelle,…) </a:t>
            </a:r>
            <a:r>
              <a:rPr lang="fr-FR" sz="1200">
                <a:solidFill>
                  <a:srgbClr val="303F48"/>
                </a:solidFill>
                <a:ea typeface="Open Sans Extrabold"/>
                <a:cs typeface="Open Sans Extrabold"/>
              </a:rPr>
              <a:t>: </a:t>
            </a:r>
            <a:endParaRPr/>
          </a:p>
          <a:p>
            <a:pPr>
              <a:defRPr/>
            </a:pPr>
            <a:r>
              <a:rPr lang="fr-FR" sz="1200" b="1" u="sng">
                <a:solidFill>
                  <a:srgbClr val="303F48"/>
                </a:solidFill>
                <a:hlinkClick r:id="rId2" tooltip="mailto:harcelements@universite-paris-saclay.fr"/>
              </a:rPr>
              <a:t>harcelements@universite-paris-saclay.fr</a:t>
            </a:r>
            <a:r>
              <a:rPr lang="fr-FR" sz="1200" b="1">
                <a:solidFill>
                  <a:srgbClr val="303F48"/>
                </a:solidFill>
              </a:rPr>
              <a:t> </a:t>
            </a:r>
            <a:endParaRPr/>
          </a:p>
          <a:p>
            <a:pPr>
              <a:defRPr/>
            </a:pPr>
            <a:endParaRPr lang="fr-FR" sz="1100">
              <a:solidFill>
                <a:srgbClr val="303F48"/>
              </a:solidFill>
            </a:endParaRPr>
          </a:p>
        </p:txBody>
      </p:sp>
      <p:pic>
        <p:nvPicPr>
          <p:cNvPr id="6" name="Graphic 5"/>
          <p:cNvPicPr>
            <a:picLocks noChangeAspect="1"/>
          </p:cNvPicPr>
          <p:nvPr/>
        </p:nvPicPr>
        <p:blipFill>
          <a:blip r:embed="rId3"/>
          <a:stretch/>
        </p:blipFill>
        <p:spPr bwMode="auto">
          <a:xfrm>
            <a:off x="3430280" y="322660"/>
            <a:ext cx="2283437" cy="1276350"/>
          </a:xfrm>
          <a:prstGeom prst="rect">
            <a:avLst/>
          </a:prstGeom>
        </p:spPr>
      </p:pic>
      <p:pic>
        <p:nvPicPr>
          <p:cNvPr id="7" name="Graphic 6"/>
          <p:cNvPicPr>
            <a:picLocks noChangeAspect="1"/>
          </p:cNvPicPr>
          <p:nvPr/>
        </p:nvPicPr>
        <p:blipFill>
          <a:blip r:embed="rId3"/>
          <a:stretch/>
        </p:blipFill>
        <p:spPr bwMode="auto">
          <a:xfrm>
            <a:off x="2710609" y="1439767"/>
            <a:ext cx="3711087" cy="378286"/>
          </a:xfrm>
          <a:prstGeom prst="rect">
            <a:avLst/>
          </a:prstGeom>
        </p:spPr>
      </p:pic>
      <p:pic>
        <p:nvPicPr>
          <p:cNvPr id="8" name="Graphic 7"/>
          <p:cNvPicPr>
            <a:picLocks noChangeAspect="1"/>
          </p:cNvPicPr>
          <p:nvPr/>
        </p:nvPicPr>
        <p:blipFill>
          <a:blip r:embed="rId4"/>
          <a:stretch/>
        </p:blipFill>
        <p:spPr bwMode="auto">
          <a:xfrm>
            <a:off x="4423887" y="5704428"/>
            <a:ext cx="284532" cy="180568"/>
          </a:xfrm>
          <a:prstGeom prst="rect">
            <a:avLst/>
          </a:prstGeom>
        </p:spPr>
      </p:pic>
      <p:pic>
        <p:nvPicPr>
          <p:cNvPr id="9" name="Graphic 8"/>
          <p:cNvPicPr>
            <a:picLocks noChangeAspect="1"/>
          </p:cNvPicPr>
          <p:nvPr/>
        </p:nvPicPr>
        <p:blipFill>
          <a:blip r:embed="rId5"/>
          <a:stretch/>
        </p:blipFill>
        <p:spPr bwMode="auto">
          <a:xfrm>
            <a:off x="1519127" y="1906633"/>
            <a:ext cx="548717" cy="341509"/>
          </a:xfrm>
          <a:prstGeom prst="rect">
            <a:avLst/>
          </a:prstGeom>
        </p:spPr>
      </p:pic>
      <p:pic>
        <p:nvPicPr>
          <p:cNvPr id="10" name="Graphic 9"/>
          <p:cNvPicPr>
            <a:picLocks noChangeAspect="1"/>
          </p:cNvPicPr>
          <p:nvPr/>
        </p:nvPicPr>
        <p:blipFill>
          <a:blip r:embed="rId6"/>
          <a:stretch/>
        </p:blipFill>
        <p:spPr bwMode="auto">
          <a:xfrm>
            <a:off x="1926280" y="5844330"/>
            <a:ext cx="528615" cy="563968"/>
          </a:xfrm>
          <a:prstGeom prst="rect">
            <a:avLst/>
          </a:prstGeom>
        </p:spPr>
      </p:pic>
      <p:pic>
        <p:nvPicPr>
          <p:cNvPr id="11" name="Graphic 10"/>
          <p:cNvPicPr>
            <a:picLocks noChangeAspect="1"/>
          </p:cNvPicPr>
          <p:nvPr/>
        </p:nvPicPr>
        <p:blipFill>
          <a:blip r:embed="rId7"/>
          <a:stretch/>
        </p:blipFill>
        <p:spPr bwMode="auto">
          <a:xfrm>
            <a:off x="6689107" y="5844330"/>
            <a:ext cx="529014" cy="564394"/>
          </a:xfrm>
          <a:prstGeom prst="rect">
            <a:avLst/>
          </a:prstGeom>
        </p:spPr>
      </p:pic>
      <p:sp>
        <p:nvSpPr>
          <p:cNvPr id="13" name="Oval 12">
            <a:hlinkClick r:id="rId8" action="ppaction://hlinksldjump"/>
          </p:cNvPr>
          <p:cNvSpPr/>
          <p:nvPr/>
        </p:nvSpPr>
        <p:spPr bwMode="auto">
          <a:xfrm>
            <a:off x="132984" y="6294300"/>
            <a:ext cx="222737" cy="222737"/>
          </a:xfrm>
          <a:prstGeom prst="ellipse">
            <a:avLst/>
          </a:prstGeom>
          <a:solidFill>
            <a:srgbClr val="D6DCDF"/>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fr-FR">
              <a:solidFill>
                <a:srgbClr val="FFFFFF"/>
              </a:solidFill>
            </a:endParaRPr>
          </a:p>
        </p:txBody>
      </p:sp>
      <p:pic>
        <p:nvPicPr>
          <p:cNvPr id="14" name="Graphic 13">
            <a:hlinkClick r:id="rId8" action="ppaction://hlinksldjump"/>
          </p:cNvPr>
          <p:cNvPicPr>
            <a:picLocks noChangeAspect="1"/>
          </p:cNvPicPr>
          <p:nvPr/>
        </p:nvPicPr>
        <p:blipFill>
          <a:blip r:embed="rId9"/>
          <a:stretch/>
        </p:blipFill>
        <p:spPr bwMode="auto">
          <a:xfrm>
            <a:off x="212638" y="6353433"/>
            <a:ext cx="63021" cy="110287"/>
          </a:xfrm>
          <a:prstGeom prst="rect">
            <a:avLst/>
          </a:prstGeom>
        </p:spPr>
      </p:pic>
      <p:sp>
        <p:nvSpPr>
          <p:cNvPr id="15" name="TextBox 7"/>
          <p:cNvSpPr txBox="1"/>
          <p:nvPr/>
        </p:nvSpPr>
        <p:spPr bwMode="auto">
          <a:xfrm>
            <a:off x="1981199" y="5985808"/>
            <a:ext cx="5342467" cy="430887"/>
          </a:xfrm>
          <a:prstGeom prst="rect">
            <a:avLst/>
          </a:prstGeom>
          <a:noFill/>
        </p:spPr>
        <p:txBody>
          <a:bodyPr wrap="square">
            <a:spAutoFit/>
          </a:bodyPr>
          <a:lstStyle/>
          <a:p>
            <a:pPr algn="ctr">
              <a:spcBef>
                <a:spcPts val="0"/>
              </a:spcBef>
              <a:spcAft>
                <a:spcPts val="0"/>
              </a:spcAft>
              <a:defRPr/>
            </a:pPr>
            <a:r>
              <a:rPr lang="fr-FR" sz="1100">
                <a:solidFill>
                  <a:srgbClr val="63003C"/>
                </a:solidFill>
                <a:latin typeface="Open Sans"/>
                <a:ea typeface="+mn-ea"/>
                <a:cs typeface="Helvetica"/>
              </a:rPr>
              <a:t>Contact : Mission Égalité et </a:t>
            </a:r>
            <a:r>
              <a:rPr lang="fr-FR" sz="1100">
                <a:solidFill>
                  <a:srgbClr val="63003C"/>
                </a:solidFill>
                <a:latin typeface="Open Sans"/>
                <a:cs typeface="Helvetica"/>
              </a:rPr>
              <a:t>D</a:t>
            </a:r>
            <a:r>
              <a:rPr lang="fr-FR" sz="1100">
                <a:solidFill>
                  <a:srgbClr val="63003C"/>
                </a:solidFill>
                <a:latin typeface="Open Sans"/>
                <a:ea typeface="+mn-ea"/>
                <a:cs typeface="Helvetica"/>
              </a:rPr>
              <a:t>iversité, </a:t>
            </a:r>
            <a:endParaRPr/>
          </a:p>
          <a:p>
            <a:pPr algn="ctr">
              <a:spcBef>
                <a:spcPts val="0"/>
              </a:spcBef>
              <a:spcAft>
                <a:spcPts val="0"/>
              </a:spcAft>
              <a:defRPr/>
            </a:pPr>
            <a:r>
              <a:rPr lang="fr-FR" sz="1100" u="sng">
                <a:solidFill>
                  <a:srgbClr val="63003C"/>
                </a:solidFill>
                <a:latin typeface="Open Sans"/>
                <a:ea typeface="+mn-ea"/>
                <a:cs typeface="Helvetica"/>
                <a:hlinkClick r:id="rId10" tooltip="mailto:Egalite.diversite@universite-paris-saclay.fr"/>
              </a:rPr>
              <a:t>egalite.diversite@universite-paris-saclay.fr</a:t>
            </a:r>
            <a:r>
              <a:rPr lang="fr-FR" sz="1100">
                <a:solidFill>
                  <a:srgbClr val="63003C"/>
                </a:solidFill>
                <a:latin typeface="Open Sans"/>
                <a:ea typeface="+mn-ea"/>
                <a:cs typeface="Helvetica"/>
              </a:rPr>
              <a:t> </a:t>
            </a:r>
            <a:endParaRPr/>
          </a:p>
        </p:txBody>
      </p:sp>
    </p:spTree>
  </p:cSld>
  <p:clrMapOvr>
    <a:masterClrMapping/>
  </p:clrMapOvr>
  <mc:AlternateContent xmlns:mc="http://schemas.openxmlformats.org/markup-compatibility/2006">
    <mc:Choice xmlns:p14="http://schemas.microsoft.com/office/powerpoint/2010/main" Requires="p14">
      <p:transition p14:dur="2000" advClick="1"/>
    </mc:Choice>
    <mc:Fallback>
      <p:transition advClick="1"/>
    </mc:Fallback>
  </mc:AlternateContent>
</p:sld>
</file>

<file path=ppt/slides/slide38.xml><?xml version="1.0" encoding="utf-8"?>
<p:sld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showMasterPhAnim="0" show="1">
  <p:cSld name="">
    <p:spTree>
      <p:nvGrpSpPr>
        <p:cNvPr id="1" name=""/>
        <p:cNvGrpSpPr/>
        <p:nvPr/>
      </p:nvGrpSpPr>
      <p:grpSpPr bwMode="auto">
        <a:xfrm>
          <a:off x="0" y="0"/>
          <a:ext cx="0" cy="0"/>
          <a:chOff x="0" y="0"/>
          <a:chExt cx="0" cy="0"/>
        </a:xfrm>
      </p:grpSpPr>
      <p:sp>
        <p:nvSpPr>
          <p:cNvPr id="2" name="Titre 1"/>
          <p:cNvSpPr>
            <a:spLocks noGrp="1"/>
          </p:cNvSpPr>
          <p:nvPr>
            <p:ph type="title"/>
          </p:nvPr>
        </p:nvSpPr>
        <p:spPr bwMode="auto">
          <a:xfrm>
            <a:off x="461553" y="619918"/>
            <a:ext cx="8456023" cy="690562"/>
          </a:xfrm>
        </p:spPr>
        <p:txBody>
          <a:bodyPr>
            <a:normAutofit fontScale="90000"/>
          </a:bodyPr>
          <a:lstStyle/>
          <a:p>
            <a:pPr algn="ctr">
              <a:defRPr/>
            </a:pPr>
            <a:r>
              <a:rPr lang="fr-FR">
                <a:solidFill>
                  <a:srgbClr val="61013C"/>
                </a:solidFill>
              </a:rPr>
              <a:t>Comment devenir </a:t>
            </a:r>
            <a:br>
              <a:rPr lang="fr-FR">
                <a:solidFill>
                  <a:srgbClr val="61013C"/>
                </a:solidFill>
              </a:rPr>
            </a:br>
            <a:r>
              <a:rPr lang="fr-FR">
                <a:solidFill>
                  <a:srgbClr val="61013C"/>
                </a:solidFill>
                <a:latin typeface="Open Sans Light"/>
                <a:ea typeface="Open Sans Light"/>
                <a:cs typeface="Open Sans Light"/>
              </a:rPr>
              <a:t>tuteur ou tutrice des </a:t>
            </a:r>
            <a:br>
              <a:rPr lang="fr-FR">
                <a:solidFill>
                  <a:srgbClr val="61013C"/>
                </a:solidFill>
                <a:latin typeface="Open Sans Light"/>
                <a:ea typeface="Open Sans Light"/>
                <a:cs typeface="Open Sans Light"/>
              </a:rPr>
            </a:br>
            <a:r>
              <a:rPr lang="fr-FR">
                <a:solidFill>
                  <a:srgbClr val="61013C"/>
                </a:solidFill>
                <a:latin typeface="Open Sans Light"/>
                <a:ea typeface="Open Sans Light"/>
                <a:cs typeface="Open Sans Light"/>
              </a:rPr>
              <a:t>« Cordées de la réussite » ?</a:t>
            </a:r>
            <a:endParaRPr/>
          </a:p>
        </p:txBody>
      </p:sp>
      <p:sp>
        <p:nvSpPr>
          <p:cNvPr id="5" name="ZoneTexte 4"/>
          <p:cNvSpPr txBox="1"/>
          <p:nvPr/>
        </p:nvSpPr>
        <p:spPr bwMode="auto">
          <a:xfrm>
            <a:off x="2109517" y="3672068"/>
            <a:ext cx="1899262" cy="769441"/>
          </a:xfrm>
          <a:prstGeom prst="rect">
            <a:avLst/>
          </a:prstGeom>
          <a:noFill/>
        </p:spPr>
        <p:txBody>
          <a:bodyPr wrap="square" rtlCol="0">
            <a:spAutoFit/>
          </a:bodyPr>
          <a:lstStyle/>
          <a:p>
            <a:pPr>
              <a:defRPr/>
            </a:pPr>
            <a:r>
              <a:rPr lang="fr-FR" sz="1100">
                <a:latin typeface="Open Sans Extrabold"/>
                <a:ea typeface="Open Sans Extrabold"/>
                <a:cs typeface="Open Sans Extrabold"/>
              </a:rPr>
              <a:t>Mobilisez-vous</a:t>
            </a:r>
            <a:r>
              <a:rPr lang="fr-FR" sz="1100"/>
              <a:t> en </a:t>
            </a:r>
            <a:r>
              <a:rPr lang="fr-FR" sz="1100">
                <a:latin typeface="Open Sans Extrabold"/>
                <a:ea typeface="Open Sans Extrabold"/>
                <a:cs typeface="Open Sans Extrabold"/>
              </a:rPr>
              <a:t>aidant les plus jeunes à progresser </a:t>
            </a:r>
            <a:r>
              <a:rPr lang="fr-FR" sz="1100"/>
              <a:t>dans leurs formations universitaires.</a:t>
            </a:r>
            <a:endParaRPr/>
          </a:p>
        </p:txBody>
      </p:sp>
      <p:sp>
        <p:nvSpPr>
          <p:cNvPr id="4" name="TextBox 3"/>
          <p:cNvSpPr txBox="1"/>
          <p:nvPr/>
        </p:nvSpPr>
        <p:spPr bwMode="auto">
          <a:xfrm>
            <a:off x="2280156" y="5779797"/>
            <a:ext cx="4572000" cy="430887"/>
          </a:xfrm>
          <a:prstGeom prst="rect">
            <a:avLst/>
          </a:prstGeom>
          <a:noFill/>
        </p:spPr>
        <p:txBody>
          <a:bodyPr wrap="square">
            <a:spAutoFit/>
          </a:bodyPr>
          <a:lstStyle/>
          <a:p>
            <a:pPr algn="ctr">
              <a:defRPr/>
            </a:pPr>
            <a:r>
              <a:rPr lang="fr-FR" sz="1100"/>
              <a:t>Contact : Mission Égalité et Diversité,</a:t>
            </a:r>
            <a:endParaRPr/>
          </a:p>
          <a:p>
            <a:pPr algn="ctr">
              <a:defRPr/>
            </a:pPr>
            <a:r>
              <a:rPr lang="fr-FR" sz="1100" u="sng">
                <a:hlinkClick r:id="rId2" tooltip="mailto:egalite.diversite@universite-paris-saclay.fr"/>
              </a:rPr>
              <a:t>egalite.diversite@universite-paris-saclay.fr</a:t>
            </a:r>
            <a:r>
              <a:rPr lang="fr-FR" sz="1100"/>
              <a:t> </a:t>
            </a:r>
            <a:endParaRPr/>
          </a:p>
        </p:txBody>
      </p:sp>
      <p:pic>
        <p:nvPicPr>
          <p:cNvPr id="6" name="Graphic 5"/>
          <p:cNvPicPr>
            <a:picLocks noChangeAspect="1"/>
          </p:cNvPicPr>
          <p:nvPr/>
        </p:nvPicPr>
        <p:blipFill>
          <a:blip r:embed="rId3"/>
          <a:stretch/>
        </p:blipFill>
        <p:spPr bwMode="auto">
          <a:xfrm>
            <a:off x="4423890" y="5527653"/>
            <a:ext cx="284532" cy="180568"/>
          </a:xfrm>
          <a:prstGeom prst="rect">
            <a:avLst/>
          </a:prstGeom>
        </p:spPr>
      </p:pic>
      <p:pic>
        <p:nvPicPr>
          <p:cNvPr id="7" name="Graphic 6"/>
          <p:cNvPicPr>
            <a:picLocks noChangeAspect="1"/>
          </p:cNvPicPr>
          <p:nvPr/>
        </p:nvPicPr>
        <p:blipFill>
          <a:blip r:embed="rId4"/>
          <a:stretch/>
        </p:blipFill>
        <p:spPr bwMode="auto">
          <a:xfrm>
            <a:off x="2109517" y="2000671"/>
            <a:ext cx="5214121" cy="917759"/>
          </a:xfrm>
          <a:prstGeom prst="rect">
            <a:avLst/>
          </a:prstGeom>
        </p:spPr>
      </p:pic>
      <p:sp>
        <p:nvSpPr>
          <p:cNvPr id="8" name="TextBox 7"/>
          <p:cNvSpPr txBox="1"/>
          <p:nvPr/>
        </p:nvSpPr>
        <p:spPr bwMode="auto">
          <a:xfrm>
            <a:off x="2280156" y="2041500"/>
            <a:ext cx="4572000" cy="738664"/>
          </a:xfrm>
          <a:prstGeom prst="rect">
            <a:avLst/>
          </a:prstGeom>
          <a:noFill/>
        </p:spPr>
        <p:txBody>
          <a:bodyPr wrap="square">
            <a:spAutoFit/>
          </a:bodyPr>
          <a:lstStyle/>
          <a:p>
            <a:pPr algn="ctr">
              <a:defRPr/>
            </a:pPr>
            <a:r>
              <a:rPr lang="fr-FR" sz="1400">
                <a:solidFill>
                  <a:srgbClr val="FFFFFF"/>
                </a:solidFill>
              </a:rPr>
              <a:t>Vous êtes un étudiant et une étudiante </a:t>
            </a:r>
            <a:r>
              <a:rPr lang="fr-FR" sz="1400">
                <a:solidFill>
                  <a:srgbClr val="FFFFFF"/>
                </a:solidFill>
                <a:latin typeface="Open Sans Extrabold"/>
                <a:ea typeface="Open Sans Extrabold"/>
                <a:cs typeface="Open Sans Extrabold"/>
              </a:rPr>
              <a:t>« </a:t>
            </a:r>
            <a:r>
              <a:rPr lang="fr-FR" sz="1400">
                <a:solidFill>
                  <a:srgbClr val="FFFFFF"/>
                </a:solidFill>
                <a:latin typeface="Open Sans Extrabold"/>
                <a:ea typeface="Open Sans Extrabold"/>
                <a:cs typeface="Open Sans Extrabold"/>
              </a:rPr>
              <a:t>expérimenté·e</a:t>
            </a:r>
            <a:r>
              <a:rPr lang="fr-FR" sz="1400">
                <a:solidFill>
                  <a:srgbClr val="FFFFFF"/>
                </a:solidFill>
                <a:latin typeface="Open Sans Extrabold"/>
                <a:ea typeface="Open Sans Extrabold"/>
                <a:cs typeface="Open Sans Extrabold"/>
              </a:rPr>
              <a:t> » ? </a:t>
            </a:r>
            <a:endParaRPr/>
          </a:p>
          <a:p>
            <a:pPr algn="ctr">
              <a:defRPr/>
            </a:pPr>
            <a:r>
              <a:rPr lang="fr-FR" sz="1400">
                <a:solidFill>
                  <a:srgbClr val="FFFFFF"/>
                </a:solidFill>
                <a:latin typeface="Open Sans Extrabold"/>
                <a:ea typeface="Open Sans Extrabold"/>
                <a:cs typeface="Open Sans Extrabold"/>
              </a:rPr>
              <a:t>Vous souhaitez agir pour l’égalité des chances ?</a:t>
            </a:r>
            <a:endParaRPr/>
          </a:p>
        </p:txBody>
      </p:sp>
      <p:sp>
        <p:nvSpPr>
          <p:cNvPr id="10" name="TextBox 9"/>
          <p:cNvSpPr txBox="1"/>
          <p:nvPr/>
        </p:nvSpPr>
        <p:spPr bwMode="auto">
          <a:xfrm>
            <a:off x="4572000" y="3557108"/>
            <a:ext cx="2475035" cy="938719"/>
          </a:xfrm>
          <a:prstGeom prst="rect">
            <a:avLst/>
          </a:prstGeom>
          <a:noFill/>
        </p:spPr>
        <p:txBody>
          <a:bodyPr wrap="square">
            <a:spAutoFit/>
          </a:bodyPr>
          <a:lstStyle/>
          <a:p>
            <a:pPr>
              <a:defRPr/>
            </a:pPr>
            <a:r>
              <a:rPr lang="fr-FR" sz="1100" b="1">
                <a:solidFill>
                  <a:srgbClr val="C6671E"/>
                </a:solidFill>
              </a:rPr>
              <a:t>Participez</a:t>
            </a:r>
            <a:r>
              <a:rPr lang="fr-FR" sz="1100">
                <a:solidFill>
                  <a:srgbClr val="C6671E"/>
                </a:solidFill>
              </a:rPr>
              <a:t> </a:t>
            </a:r>
            <a:r>
              <a:rPr lang="fr-FR" sz="1100" b="1">
                <a:solidFill>
                  <a:srgbClr val="C6671E"/>
                </a:solidFill>
              </a:rPr>
              <a:t>au dispositif </a:t>
            </a:r>
            <a:r>
              <a:rPr lang="fr-FR" sz="1100">
                <a:solidFill>
                  <a:srgbClr val="C6671E"/>
                </a:solidFill>
              </a:rPr>
              <a:t>des </a:t>
            </a:r>
            <a:r>
              <a:rPr lang="fr-FR" sz="1100" b="1">
                <a:solidFill>
                  <a:srgbClr val="C6671E"/>
                </a:solidFill>
              </a:rPr>
              <a:t>« Cordées de la réussite » en devenant tuteur ou tutrice </a:t>
            </a:r>
            <a:r>
              <a:rPr lang="fr-FR" sz="1100">
                <a:solidFill>
                  <a:srgbClr val="C6671E"/>
                </a:solidFill>
              </a:rPr>
              <a:t>auprès des élèves des collèges et lycées des quartiers prioritaires.</a:t>
            </a:r>
            <a:endParaRPr lang="fr-FR" sz="1100" b="1">
              <a:solidFill>
                <a:srgbClr val="C6671E"/>
              </a:solidFill>
            </a:endParaRPr>
          </a:p>
        </p:txBody>
      </p:sp>
      <p:cxnSp>
        <p:nvCxnSpPr>
          <p:cNvPr id="11" name="Straight Connector 10"/>
          <p:cNvCxnSpPr>
            <a:cxnSpLocks/>
          </p:cNvCxnSpPr>
          <p:nvPr/>
        </p:nvCxnSpPr>
        <p:spPr bwMode="auto">
          <a:xfrm>
            <a:off x="4357931" y="3566639"/>
            <a:ext cx="0" cy="917758"/>
          </a:xfrm>
          <a:prstGeom prst="line">
            <a:avLst/>
          </a:prstGeom>
          <a:ln>
            <a:solidFill>
              <a:srgbClr val="7B878F"/>
            </a:solidFill>
          </a:ln>
        </p:spPr>
        <p:style>
          <a:lnRef idx="1">
            <a:schemeClr val="accent1"/>
          </a:lnRef>
          <a:fillRef idx="0">
            <a:schemeClr val="accent1"/>
          </a:fillRef>
          <a:effectRef idx="0">
            <a:schemeClr val="accent1"/>
          </a:effectRef>
          <a:fontRef idx="minor">
            <a:schemeClr val="tx1"/>
          </a:fontRef>
        </p:style>
      </p:cxnSp>
      <p:pic>
        <p:nvPicPr>
          <p:cNvPr id="12" name="Graphic 11"/>
          <p:cNvPicPr>
            <a:picLocks noChangeAspect="1"/>
          </p:cNvPicPr>
          <p:nvPr/>
        </p:nvPicPr>
        <p:blipFill>
          <a:blip r:embed="rId5"/>
          <a:stretch/>
        </p:blipFill>
        <p:spPr bwMode="auto">
          <a:xfrm>
            <a:off x="3364749" y="1659260"/>
            <a:ext cx="2381250" cy="19050"/>
          </a:xfrm>
          <a:prstGeom prst="rect">
            <a:avLst/>
          </a:prstGeom>
        </p:spPr>
      </p:pic>
      <p:pic>
        <p:nvPicPr>
          <p:cNvPr id="3" name="Graphic 2"/>
          <p:cNvPicPr>
            <a:picLocks noChangeAspect="1"/>
          </p:cNvPicPr>
          <p:nvPr/>
        </p:nvPicPr>
        <p:blipFill>
          <a:blip r:embed="rId6"/>
          <a:stretch/>
        </p:blipFill>
        <p:spPr bwMode="auto">
          <a:xfrm>
            <a:off x="7017438" y="3640568"/>
            <a:ext cx="984467" cy="843829"/>
          </a:xfrm>
          <a:prstGeom prst="rect">
            <a:avLst/>
          </a:prstGeom>
        </p:spPr>
      </p:pic>
      <p:pic>
        <p:nvPicPr>
          <p:cNvPr id="13" name="Graphic 12"/>
          <p:cNvPicPr>
            <a:picLocks noChangeAspect="1"/>
          </p:cNvPicPr>
          <p:nvPr/>
        </p:nvPicPr>
        <p:blipFill>
          <a:blip r:embed="rId7"/>
          <a:stretch/>
        </p:blipFill>
        <p:spPr bwMode="auto">
          <a:xfrm>
            <a:off x="1568233" y="3847534"/>
            <a:ext cx="423358" cy="490711"/>
          </a:xfrm>
          <a:prstGeom prst="rect">
            <a:avLst/>
          </a:prstGeom>
        </p:spPr>
      </p:pic>
      <p:pic>
        <p:nvPicPr>
          <p:cNvPr id="9" name="Graphic 8"/>
          <p:cNvPicPr>
            <a:picLocks noChangeAspect="1"/>
          </p:cNvPicPr>
          <p:nvPr/>
        </p:nvPicPr>
        <p:blipFill>
          <a:blip r:embed="rId8"/>
          <a:stretch/>
        </p:blipFill>
        <p:spPr bwMode="auto">
          <a:xfrm>
            <a:off x="1363385" y="3585546"/>
            <a:ext cx="219074" cy="457200"/>
          </a:xfrm>
          <a:prstGeom prst="rect">
            <a:avLst/>
          </a:prstGeom>
        </p:spPr>
      </p:pic>
      <p:pic>
        <p:nvPicPr>
          <p:cNvPr id="16" name="Graphic 15"/>
          <p:cNvPicPr>
            <a:picLocks noChangeAspect="1"/>
          </p:cNvPicPr>
          <p:nvPr/>
        </p:nvPicPr>
        <p:blipFill>
          <a:blip r:embed="rId9"/>
          <a:stretch/>
        </p:blipFill>
        <p:spPr bwMode="auto">
          <a:xfrm>
            <a:off x="1706902" y="3259340"/>
            <a:ext cx="219074" cy="457200"/>
          </a:xfrm>
          <a:prstGeom prst="rect">
            <a:avLst/>
          </a:prstGeom>
        </p:spPr>
      </p:pic>
      <p:sp>
        <p:nvSpPr>
          <p:cNvPr id="17" name="Oval 16">
            <a:hlinkClick r:id="rId10" action="ppaction://hlinksldjump"/>
          </p:cNvPr>
          <p:cNvSpPr/>
          <p:nvPr/>
        </p:nvSpPr>
        <p:spPr bwMode="auto">
          <a:xfrm>
            <a:off x="132984" y="6294300"/>
            <a:ext cx="222737" cy="222737"/>
          </a:xfrm>
          <a:prstGeom prst="ellipse">
            <a:avLst/>
          </a:prstGeom>
          <a:solidFill>
            <a:srgbClr val="D6DCDF"/>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fr-FR">
              <a:solidFill>
                <a:srgbClr val="FFFFFF"/>
              </a:solidFill>
            </a:endParaRPr>
          </a:p>
        </p:txBody>
      </p:sp>
      <p:pic>
        <p:nvPicPr>
          <p:cNvPr id="18" name="Graphic 17">
            <a:hlinkClick r:id="rId10" action="ppaction://hlinksldjump"/>
          </p:cNvPr>
          <p:cNvPicPr>
            <a:picLocks noChangeAspect="1"/>
          </p:cNvPicPr>
          <p:nvPr/>
        </p:nvPicPr>
        <p:blipFill>
          <a:blip r:embed="rId11"/>
          <a:stretch/>
        </p:blipFill>
        <p:spPr bwMode="auto">
          <a:xfrm>
            <a:off x="212638" y="6353433"/>
            <a:ext cx="63021" cy="110287"/>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2000" advClick="1"/>
    </mc:Choice>
    <mc:Fallback>
      <p:transition advClick="1"/>
    </mc:Fallback>
  </mc:AlternateContent>
</p:sld>
</file>

<file path=ppt/slides/slide39.xml><?xml version="1.0" encoding="utf-8"?>
<p:sld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showMasterPhAnim="0" show="1">
  <p:cSld name="">
    <p:spTree>
      <p:nvGrpSpPr>
        <p:cNvPr id="1" name=""/>
        <p:cNvGrpSpPr/>
        <p:nvPr/>
      </p:nvGrpSpPr>
      <p:grpSpPr bwMode="auto">
        <a:xfrm>
          <a:off x="0" y="0"/>
          <a:ext cx="0" cy="0"/>
          <a:chOff x="0" y="0"/>
          <a:chExt cx="0" cy="0"/>
        </a:xfrm>
      </p:grpSpPr>
      <p:sp>
        <p:nvSpPr>
          <p:cNvPr id="2" name="Titre 1"/>
          <p:cNvSpPr>
            <a:spLocks noGrp="1"/>
          </p:cNvSpPr>
          <p:nvPr>
            <p:ph type="title"/>
          </p:nvPr>
        </p:nvSpPr>
        <p:spPr bwMode="auto">
          <a:xfrm>
            <a:off x="246490" y="650262"/>
            <a:ext cx="8651019" cy="690562"/>
          </a:xfrm>
        </p:spPr>
        <p:txBody>
          <a:bodyPr>
            <a:normAutofit fontScale="90000"/>
          </a:bodyPr>
          <a:lstStyle/>
          <a:p>
            <a:pPr algn="ctr">
              <a:defRPr/>
            </a:pPr>
            <a:r>
              <a:rPr lang="fr-FR">
                <a:solidFill>
                  <a:srgbClr val="62003C"/>
                </a:solidFill>
              </a:rPr>
              <a:t>Comment s’engager pour </a:t>
            </a:r>
            <a:br>
              <a:rPr lang="fr-FR">
                <a:solidFill>
                  <a:srgbClr val="62003C"/>
                </a:solidFill>
              </a:rPr>
            </a:br>
            <a:r>
              <a:rPr lang="fr-FR">
                <a:solidFill>
                  <a:srgbClr val="62003C"/>
                </a:solidFill>
              </a:rPr>
              <a:t>le développement soutenable </a:t>
            </a:r>
            <a:r>
              <a:rPr lang="fr-FR" b="0">
                <a:solidFill>
                  <a:srgbClr val="62003C"/>
                </a:solidFill>
                <a:latin typeface="Open Sans"/>
                <a:ea typeface="Open Sans"/>
                <a:cs typeface="Open Sans"/>
              </a:rPr>
              <a:t>?</a:t>
            </a:r>
            <a:endParaRPr/>
          </a:p>
        </p:txBody>
      </p:sp>
      <p:sp>
        <p:nvSpPr>
          <p:cNvPr id="5" name="ZoneTexte 4"/>
          <p:cNvSpPr txBox="1"/>
          <p:nvPr/>
        </p:nvSpPr>
        <p:spPr bwMode="auto">
          <a:xfrm>
            <a:off x="1814946" y="2615806"/>
            <a:ext cx="5514108" cy="1769715"/>
          </a:xfrm>
          <a:prstGeom prst="rect">
            <a:avLst/>
          </a:prstGeom>
          <a:noFill/>
        </p:spPr>
        <p:txBody>
          <a:bodyPr wrap="square" rtlCol="0">
            <a:spAutoFit/>
          </a:bodyPr>
          <a:lstStyle/>
          <a:p>
            <a:pPr>
              <a:defRPr/>
            </a:pPr>
            <a:r>
              <a:rPr lang="fr-FR" sz="1400">
                <a:solidFill>
                  <a:srgbClr val="303F48"/>
                </a:solidFill>
                <a:latin typeface="Open Sans Extrabold"/>
                <a:ea typeface="Open Sans Extrabold"/>
                <a:cs typeface="Open Sans Extrabold"/>
              </a:rPr>
              <a:t>Vous souhaitez connaître les actions dans le domaine du développement soutenable ? C’est possible ! </a:t>
            </a:r>
            <a:endParaRPr/>
          </a:p>
          <a:p>
            <a:pPr>
              <a:defRPr/>
            </a:pPr>
            <a:endParaRPr lang="fr-FR" sz="1400">
              <a:solidFill>
                <a:srgbClr val="303F48"/>
              </a:solidFill>
              <a:latin typeface="Open Sans Extrabold"/>
            </a:endParaRPr>
          </a:p>
          <a:p>
            <a:pPr>
              <a:defRPr/>
            </a:pPr>
            <a:r>
              <a:rPr lang="fr-FR" sz="1400">
                <a:solidFill>
                  <a:srgbClr val="303F48"/>
                </a:solidFill>
              </a:rPr>
              <a:t>De nombreuses initiatives de sensibilisation sont mises en place tout au long de l’année auxquelles vous pouvez participer : webinaires thématiques, Semaines du Développement Soutenable, semaine de la mobilité, …</a:t>
            </a:r>
            <a:endParaRPr lang="fr-FR" sz="1100">
              <a:solidFill>
                <a:srgbClr val="303F48"/>
              </a:solidFill>
            </a:endParaRPr>
          </a:p>
          <a:p>
            <a:pPr>
              <a:defRPr/>
            </a:pPr>
            <a:endParaRPr lang="fr-FR" sz="1100" u="sng">
              <a:solidFill>
                <a:srgbClr val="303F48"/>
              </a:solidFill>
            </a:endParaRPr>
          </a:p>
        </p:txBody>
      </p:sp>
      <p:pic>
        <p:nvPicPr>
          <p:cNvPr id="6" name="Graphic 5"/>
          <p:cNvPicPr>
            <a:picLocks noChangeAspect="1"/>
          </p:cNvPicPr>
          <p:nvPr/>
        </p:nvPicPr>
        <p:blipFill>
          <a:blip r:embed="rId2"/>
          <a:stretch/>
        </p:blipFill>
        <p:spPr bwMode="auto">
          <a:xfrm>
            <a:off x="3430280" y="322660"/>
            <a:ext cx="2283437" cy="1276350"/>
          </a:xfrm>
          <a:prstGeom prst="rect">
            <a:avLst/>
          </a:prstGeom>
        </p:spPr>
      </p:pic>
      <p:pic>
        <p:nvPicPr>
          <p:cNvPr id="7" name="Graphic 6"/>
          <p:cNvPicPr>
            <a:picLocks noChangeAspect="1"/>
          </p:cNvPicPr>
          <p:nvPr/>
        </p:nvPicPr>
        <p:blipFill>
          <a:blip r:embed="rId2"/>
          <a:stretch/>
        </p:blipFill>
        <p:spPr bwMode="auto">
          <a:xfrm>
            <a:off x="2849152" y="1601588"/>
            <a:ext cx="3711087" cy="325024"/>
          </a:xfrm>
          <a:prstGeom prst="rect">
            <a:avLst/>
          </a:prstGeom>
        </p:spPr>
      </p:pic>
      <p:sp>
        <p:nvSpPr>
          <p:cNvPr id="13" name="Oval 12">
            <a:hlinkClick r:id="rId3" action="ppaction://hlinksldjump"/>
          </p:cNvPr>
          <p:cNvSpPr/>
          <p:nvPr/>
        </p:nvSpPr>
        <p:spPr bwMode="auto">
          <a:xfrm>
            <a:off x="132984" y="6294300"/>
            <a:ext cx="222737" cy="222737"/>
          </a:xfrm>
          <a:prstGeom prst="ellipse">
            <a:avLst/>
          </a:prstGeom>
          <a:solidFill>
            <a:srgbClr val="D6DCDF"/>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fr-FR">
              <a:solidFill>
                <a:srgbClr val="FFFFFF"/>
              </a:solidFill>
            </a:endParaRPr>
          </a:p>
        </p:txBody>
      </p:sp>
      <p:pic>
        <p:nvPicPr>
          <p:cNvPr id="14" name="Graphic 13">
            <a:hlinkClick r:id="rId3" action="ppaction://hlinksldjump"/>
          </p:cNvPr>
          <p:cNvPicPr>
            <a:picLocks noChangeAspect="1"/>
          </p:cNvPicPr>
          <p:nvPr/>
        </p:nvPicPr>
        <p:blipFill>
          <a:blip r:embed="rId4"/>
          <a:stretch/>
        </p:blipFill>
        <p:spPr bwMode="auto">
          <a:xfrm>
            <a:off x="212638" y="6353433"/>
            <a:ext cx="63021" cy="110287"/>
          </a:xfrm>
          <a:prstGeom prst="rect">
            <a:avLst/>
          </a:prstGeom>
        </p:spPr>
      </p:pic>
      <p:pic>
        <p:nvPicPr>
          <p:cNvPr id="18" name="Graphic 17"/>
          <p:cNvPicPr>
            <a:picLocks noChangeAspect="1"/>
          </p:cNvPicPr>
          <p:nvPr/>
        </p:nvPicPr>
        <p:blipFill>
          <a:blip r:embed="rId5"/>
          <a:stretch/>
        </p:blipFill>
        <p:spPr bwMode="auto">
          <a:xfrm>
            <a:off x="6901711" y="3854769"/>
            <a:ext cx="854686" cy="1065070"/>
          </a:xfrm>
          <a:prstGeom prst="rect">
            <a:avLst/>
          </a:prstGeom>
        </p:spPr>
      </p:pic>
      <p:pic>
        <p:nvPicPr>
          <p:cNvPr id="20" name="Graphic 19"/>
          <p:cNvPicPr>
            <a:picLocks noChangeAspect="1"/>
          </p:cNvPicPr>
          <p:nvPr/>
        </p:nvPicPr>
        <p:blipFill>
          <a:blip r:embed="rId6"/>
          <a:stretch/>
        </p:blipFill>
        <p:spPr bwMode="auto">
          <a:xfrm>
            <a:off x="1042505" y="2722315"/>
            <a:ext cx="690195" cy="552156"/>
          </a:xfrm>
          <a:prstGeom prst="rect">
            <a:avLst/>
          </a:prstGeom>
        </p:spPr>
      </p:pic>
      <p:sp>
        <p:nvSpPr>
          <p:cNvPr id="11" name="TextBox 3"/>
          <p:cNvSpPr txBox="1"/>
          <p:nvPr/>
        </p:nvSpPr>
        <p:spPr bwMode="auto">
          <a:xfrm>
            <a:off x="2280156" y="5779797"/>
            <a:ext cx="4572000" cy="430887"/>
          </a:xfrm>
          <a:prstGeom prst="rect">
            <a:avLst/>
          </a:prstGeom>
          <a:noFill/>
        </p:spPr>
        <p:txBody>
          <a:bodyPr wrap="square">
            <a:spAutoFit/>
          </a:bodyPr>
          <a:lstStyle/>
          <a:p>
            <a:pPr algn="ctr">
              <a:defRPr/>
            </a:pPr>
            <a:r>
              <a:rPr lang="fr-FR" sz="1100"/>
              <a:t>Contact : Pôle Développement Soutenable, </a:t>
            </a:r>
            <a:endParaRPr/>
          </a:p>
          <a:p>
            <a:pPr algn="ctr">
              <a:defRPr/>
            </a:pPr>
            <a:r>
              <a:rPr lang="fr-FR" sz="1100" u="sng">
                <a:hlinkClick r:id="rId7" tooltip="mailto:egalite.diversite@universite-paris-saclay.fr"/>
              </a:rPr>
              <a:t>developpement.soutenable@universite-paris-saclay.fr</a:t>
            </a:r>
            <a:r>
              <a:rPr lang="fr-FR" sz="1100"/>
              <a:t> </a:t>
            </a:r>
            <a:endParaRPr/>
          </a:p>
        </p:txBody>
      </p:sp>
      <p:pic>
        <p:nvPicPr>
          <p:cNvPr id="12" name="Graphic 5"/>
          <p:cNvPicPr>
            <a:picLocks noChangeAspect="1"/>
          </p:cNvPicPr>
          <p:nvPr/>
        </p:nvPicPr>
        <p:blipFill>
          <a:blip r:embed="rId8"/>
          <a:stretch/>
        </p:blipFill>
        <p:spPr bwMode="auto">
          <a:xfrm>
            <a:off x="4423890" y="5527653"/>
            <a:ext cx="284532" cy="180568"/>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2000" advClick="1"/>
    </mc:Choice>
    <mc:Fallback>
      <p:transition advClick="1"/>
    </mc:Fallback>
  </mc:AlternateContent>
</p:sld>
</file>

<file path=ppt/slides/slide4.xml><?xml version="1.0" encoding="utf-8"?>
<p:sld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showMasterPhAnim="0" show="1">
  <p:cSld name="">
    <p:spTree>
      <p:nvGrpSpPr>
        <p:cNvPr id="1" name=""/>
        <p:cNvGrpSpPr/>
        <p:nvPr/>
      </p:nvGrpSpPr>
      <p:grpSpPr bwMode="auto">
        <a:xfrm>
          <a:off x="0" y="0"/>
          <a:ext cx="0" cy="0"/>
          <a:chOff x="0" y="0"/>
          <a:chExt cx="0" cy="0"/>
        </a:xfrm>
      </p:grpSpPr>
      <p:sp>
        <p:nvSpPr>
          <p:cNvPr id="2" name="Titre 1"/>
          <p:cNvSpPr>
            <a:spLocks noGrp="1"/>
          </p:cNvSpPr>
          <p:nvPr>
            <p:ph type="title"/>
          </p:nvPr>
        </p:nvSpPr>
        <p:spPr bwMode="auto">
          <a:xfrm>
            <a:off x="405021" y="185737"/>
            <a:ext cx="7900601" cy="599354"/>
          </a:xfrm>
        </p:spPr>
        <p:txBody>
          <a:bodyPr>
            <a:normAutofit fontScale="90000"/>
          </a:bodyPr>
          <a:lstStyle/>
          <a:p>
            <a:pPr algn="ctr">
              <a:defRPr/>
            </a:pPr>
            <a:r>
              <a:rPr lang="fr-FR"/>
              <a:t>A propos de l’Université Paris-Saclay</a:t>
            </a:r>
            <a:endParaRPr/>
          </a:p>
        </p:txBody>
      </p:sp>
      <p:sp>
        <p:nvSpPr>
          <p:cNvPr id="7" name="Oval 6">
            <a:hlinkClick r:id="rId2" action="ppaction://hlinksldjump"/>
          </p:cNvPr>
          <p:cNvSpPr/>
          <p:nvPr/>
        </p:nvSpPr>
        <p:spPr bwMode="auto">
          <a:xfrm>
            <a:off x="132984" y="6294300"/>
            <a:ext cx="222737" cy="222737"/>
          </a:xfrm>
          <a:prstGeom prst="ellipse">
            <a:avLst/>
          </a:prstGeom>
          <a:solidFill>
            <a:srgbClr val="D6DCDF"/>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fr-FR">
              <a:solidFill>
                <a:srgbClr val="FFFFFF"/>
              </a:solidFill>
            </a:endParaRPr>
          </a:p>
        </p:txBody>
      </p:sp>
      <p:pic>
        <p:nvPicPr>
          <p:cNvPr id="8" name="Graphic 7">
            <a:hlinkClick r:id="rId2" action="ppaction://hlinksldjump"/>
          </p:cNvPr>
          <p:cNvPicPr>
            <a:picLocks noChangeAspect="1"/>
          </p:cNvPicPr>
          <p:nvPr/>
        </p:nvPicPr>
        <p:blipFill>
          <a:blip r:embed="rId3"/>
          <a:stretch/>
        </p:blipFill>
        <p:spPr bwMode="auto">
          <a:xfrm>
            <a:off x="212638" y="6353433"/>
            <a:ext cx="63021" cy="110287"/>
          </a:xfrm>
          <a:prstGeom prst="rect">
            <a:avLst/>
          </a:prstGeom>
        </p:spPr>
      </p:pic>
      <p:pic>
        <p:nvPicPr>
          <p:cNvPr id="5" name="Image 4"/>
          <p:cNvPicPr>
            <a:picLocks noChangeAspect="1"/>
          </p:cNvPicPr>
          <p:nvPr/>
        </p:nvPicPr>
        <p:blipFill>
          <a:blip r:embed="rId4"/>
          <a:stretch/>
        </p:blipFill>
        <p:spPr bwMode="auto">
          <a:xfrm>
            <a:off x="1069804" y="785091"/>
            <a:ext cx="7004391" cy="5412484"/>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2000" advClick="1"/>
    </mc:Choice>
    <mc:Fallback>
      <p:transition advClick="1"/>
    </mc:Fallback>
  </mc:AlternateContent>
</p:sld>
</file>

<file path=ppt/slides/slide40.xml><?xml version="1.0" encoding="utf-8"?>
<p:sld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showMasterPhAnim="0" show="1">
  <p:cSld name="">
    <p:spTree>
      <p:nvGrpSpPr>
        <p:cNvPr id="1" name=""/>
        <p:cNvGrpSpPr/>
        <p:nvPr/>
      </p:nvGrpSpPr>
      <p:grpSpPr bwMode="auto">
        <a:xfrm>
          <a:off x="0" y="0"/>
          <a:ext cx="0" cy="0"/>
          <a:chOff x="0" y="0"/>
          <a:chExt cx="0" cy="0"/>
        </a:xfrm>
      </p:grpSpPr>
      <p:sp>
        <p:nvSpPr>
          <p:cNvPr id="2" name="Titre 1"/>
          <p:cNvSpPr>
            <a:spLocks noGrp="1"/>
          </p:cNvSpPr>
          <p:nvPr>
            <p:ph type="title"/>
          </p:nvPr>
        </p:nvSpPr>
        <p:spPr bwMode="auto">
          <a:xfrm>
            <a:off x="2198069" y="690749"/>
            <a:ext cx="4736174" cy="690562"/>
          </a:xfrm>
        </p:spPr>
        <p:txBody>
          <a:bodyPr>
            <a:normAutofit fontScale="90000"/>
          </a:bodyPr>
          <a:lstStyle/>
          <a:p>
            <a:pPr algn="ctr">
              <a:defRPr/>
            </a:pPr>
            <a:r>
              <a:rPr lang="fr-FR">
                <a:solidFill>
                  <a:srgbClr val="C6671E"/>
                </a:solidFill>
              </a:rPr>
              <a:t>Comment concilier</a:t>
            </a:r>
            <a:br>
              <a:rPr lang="fr-FR">
                <a:solidFill>
                  <a:srgbClr val="C6671E"/>
                </a:solidFill>
              </a:rPr>
            </a:br>
            <a:r>
              <a:rPr lang="fr-FR">
                <a:solidFill>
                  <a:srgbClr val="C6671E"/>
                </a:solidFill>
                <a:latin typeface="Open Sans Light"/>
                <a:ea typeface="Open Sans Light"/>
                <a:cs typeface="Open Sans Light"/>
              </a:rPr>
              <a:t>études et handicap ?</a:t>
            </a:r>
            <a:endParaRPr/>
          </a:p>
        </p:txBody>
      </p:sp>
      <p:sp>
        <p:nvSpPr>
          <p:cNvPr id="5" name="ZoneTexte 4"/>
          <p:cNvSpPr txBox="1"/>
          <p:nvPr/>
        </p:nvSpPr>
        <p:spPr bwMode="auto">
          <a:xfrm>
            <a:off x="2622138" y="2630090"/>
            <a:ext cx="3888033" cy="1800493"/>
          </a:xfrm>
          <a:prstGeom prst="rect">
            <a:avLst/>
          </a:prstGeom>
          <a:noFill/>
        </p:spPr>
        <p:txBody>
          <a:bodyPr wrap="square" rtlCol="0">
            <a:spAutoFit/>
          </a:bodyPr>
          <a:lstStyle/>
          <a:p>
            <a:pPr>
              <a:defRPr/>
            </a:pPr>
            <a:endParaRPr lang="fr-FR" sz="1100"/>
          </a:p>
          <a:p>
            <a:pPr>
              <a:defRPr/>
            </a:pPr>
            <a:r>
              <a:rPr lang="fr-FR" sz="1400">
                <a:latin typeface="Open Sans Extrabold"/>
                <a:ea typeface="Open Sans Extrabold"/>
                <a:cs typeface="Open Sans Extrabold"/>
              </a:rPr>
              <a:t>L’Université vous propose un accompagnement adapté pour suivre au mieux votre cursus : aménagement d’études, d’examens ou de stage,…</a:t>
            </a:r>
            <a:endParaRPr/>
          </a:p>
          <a:p>
            <a:pPr>
              <a:defRPr/>
            </a:pPr>
            <a:endParaRPr lang="fr-FR" sz="1100"/>
          </a:p>
          <a:p>
            <a:pPr>
              <a:defRPr/>
            </a:pPr>
            <a:r>
              <a:rPr lang="fr-FR" sz="1100"/>
              <a:t>Contactez le service Handicap et Études ou vos référentes et référents handicap dans votre composante ou établissement de formation. </a:t>
            </a:r>
            <a:endParaRPr/>
          </a:p>
        </p:txBody>
      </p:sp>
      <p:sp>
        <p:nvSpPr>
          <p:cNvPr id="4" name="TextBox 3"/>
          <p:cNvSpPr txBox="1"/>
          <p:nvPr/>
        </p:nvSpPr>
        <p:spPr bwMode="auto">
          <a:xfrm>
            <a:off x="2280156" y="5985808"/>
            <a:ext cx="4572000" cy="430887"/>
          </a:xfrm>
          <a:prstGeom prst="rect">
            <a:avLst/>
          </a:prstGeom>
          <a:noFill/>
        </p:spPr>
        <p:txBody>
          <a:bodyPr wrap="square">
            <a:spAutoFit/>
          </a:bodyPr>
          <a:lstStyle/>
          <a:p>
            <a:pPr algn="ctr">
              <a:defRPr/>
            </a:pPr>
            <a:r>
              <a:rPr lang="fr-FR" sz="1100"/>
              <a:t>Contact : Direction de la Vie Étudiante et Égalité des Chances,</a:t>
            </a:r>
            <a:endParaRPr/>
          </a:p>
          <a:p>
            <a:pPr algn="ctr">
              <a:defRPr/>
            </a:pPr>
            <a:r>
              <a:rPr lang="fr-FR" sz="1100" u="sng">
                <a:hlinkClick r:id="rId2" tooltip="mailto:handicap.etudiant@universite-paris-saclay.fr"/>
              </a:rPr>
              <a:t>handicap.etudiant@universite-paris-saclay.fr</a:t>
            </a:r>
            <a:r>
              <a:rPr lang="fr-FR" sz="1100"/>
              <a:t> </a:t>
            </a:r>
            <a:endParaRPr lang="fr-FR" sz="1100" b="1"/>
          </a:p>
        </p:txBody>
      </p:sp>
      <p:pic>
        <p:nvPicPr>
          <p:cNvPr id="6" name="Graphic 5"/>
          <p:cNvPicPr>
            <a:picLocks noChangeAspect="1"/>
          </p:cNvPicPr>
          <p:nvPr/>
        </p:nvPicPr>
        <p:blipFill>
          <a:blip r:embed="rId3"/>
          <a:stretch/>
        </p:blipFill>
        <p:spPr bwMode="auto">
          <a:xfrm>
            <a:off x="4423890" y="5733664"/>
            <a:ext cx="284532" cy="180568"/>
          </a:xfrm>
          <a:prstGeom prst="rect">
            <a:avLst/>
          </a:prstGeom>
        </p:spPr>
      </p:pic>
      <p:pic>
        <p:nvPicPr>
          <p:cNvPr id="7" name="Graphic 6"/>
          <p:cNvPicPr>
            <a:picLocks noChangeAspect="1"/>
          </p:cNvPicPr>
          <p:nvPr/>
        </p:nvPicPr>
        <p:blipFill>
          <a:blip r:embed="rId4"/>
          <a:stretch/>
        </p:blipFill>
        <p:spPr bwMode="auto">
          <a:xfrm>
            <a:off x="3430280" y="322660"/>
            <a:ext cx="2283437" cy="1276350"/>
          </a:xfrm>
          <a:prstGeom prst="rect">
            <a:avLst/>
          </a:prstGeom>
        </p:spPr>
      </p:pic>
      <p:pic>
        <p:nvPicPr>
          <p:cNvPr id="8" name="Graphic 7"/>
          <p:cNvPicPr>
            <a:picLocks noChangeAspect="1"/>
          </p:cNvPicPr>
          <p:nvPr/>
        </p:nvPicPr>
        <p:blipFill>
          <a:blip r:embed="rId4"/>
          <a:stretch/>
        </p:blipFill>
        <p:spPr bwMode="auto">
          <a:xfrm>
            <a:off x="2710612" y="1599010"/>
            <a:ext cx="3711087" cy="1276350"/>
          </a:xfrm>
          <a:prstGeom prst="rect">
            <a:avLst/>
          </a:prstGeom>
        </p:spPr>
      </p:pic>
      <p:pic>
        <p:nvPicPr>
          <p:cNvPr id="3" name="Graphic 2"/>
          <p:cNvPicPr>
            <a:picLocks noChangeAspect="1"/>
          </p:cNvPicPr>
          <p:nvPr/>
        </p:nvPicPr>
        <p:blipFill>
          <a:blip r:embed="rId5"/>
          <a:stretch/>
        </p:blipFill>
        <p:spPr bwMode="auto">
          <a:xfrm>
            <a:off x="6577525" y="3176954"/>
            <a:ext cx="811691" cy="1281617"/>
          </a:xfrm>
          <a:prstGeom prst="rect">
            <a:avLst/>
          </a:prstGeom>
        </p:spPr>
      </p:pic>
      <p:pic>
        <p:nvPicPr>
          <p:cNvPr id="9" name="Graphic 8"/>
          <p:cNvPicPr>
            <a:picLocks noChangeAspect="1"/>
          </p:cNvPicPr>
          <p:nvPr/>
        </p:nvPicPr>
        <p:blipFill>
          <a:blip r:embed="rId6"/>
          <a:stretch/>
        </p:blipFill>
        <p:spPr bwMode="auto">
          <a:xfrm>
            <a:off x="1441785" y="2980633"/>
            <a:ext cx="1019242" cy="702926"/>
          </a:xfrm>
          <a:prstGeom prst="rect">
            <a:avLst/>
          </a:prstGeom>
        </p:spPr>
      </p:pic>
      <p:sp>
        <p:nvSpPr>
          <p:cNvPr id="11" name="Oval 10">
            <a:hlinkClick r:id="rId7" action="ppaction://hlinksldjump"/>
          </p:cNvPr>
          <p:cNvSpPr/>
          <p:nvPr/>
        </p:nvSpPr>
        <p:spPr bwMode="auto">
          <a:xfrm>
            <a:off x="132984" y="6294300"/>
            <a:ext cx="222737" cy="222737"/>
          </a:xfrm>
          <a:prstGeom prst="ellipse">
            <a:avLst/>
          </a:prstGeom>
          <a:solidFill>
            <a:srgbClr val="D6DCDF"/>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fr-FR">
              <a:solidFill>
                <a:srgbClr val="FFFFFF"/>
              </a:solidFill>
            </a:endParaRPr>
          </a:p>
        </p:txBody>
      </p:sp>
      <p:pic>
        <p:nvPicPr>
          <p:cNvPr id="12" name="Graphic 11">
            <a:hlinkClick r:id="rId7" action="ppaction://hlinksldjump"/>
          </p:cNvPr>
          <p:cNvPicPr>
            <a:picLocks noChangeAspect="1"/>
          </p:cNvPicPr>
          <p:nvPr/>
        </p:nvPicPr>
        <p:blipFill>
          <a:blip r:embed="rId8"/>
          <a:stretch/>
        </p:blipFill>
        <p:spPr bwMode="auto">
          <a:xfrm>
            <a:off x="212638" y="6353433"/>
            <a:ext cx="63021" cy="110287"/>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2000" advClick="1"/>
    </mc:Choice>
    <mc:Fallback>
      <p:transition advClick="1"/>
    </mc:Fallback>
  </mc:AlternateContent>
</p:sld>
</file>

<file path=ppt/slides/slide41.xml><?xml version="1.0" encoding="utf-8"?>
<p:sld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showMasterPhAnim="0" show="1">
  <p:cSld name="">
    <p:spTree>
      <p:nvGrpSpPr>
        <p:cNvPr id="1" name=""/>
        <p:cNvGrpSpPr/>
        <p:nvPr/>
      </p:nvGrpSpPr>
      <p:grpSpPr bwMode="auto">
        <a:xfrm>
          <a:off x="0" y="0"/>
          <a:ext cx="0" cy="0"/>
          <a:chOff x="0" y="0"/>
          <a:chExt cx="0" cy="0"/>
        </a:xfrm>
      </p:grpSpPr>
      <p:sp>
        <p:nvSpPr>
          <p:cNvPr id="2" name="Titre 1"/>
          <p:cNvSpPr>
            <a:spLocks noGrp="1"/>
          </p:cNvSpPr>
          <p:nvPr>
            <p:ph type="title"/>
          </p:nvPr>
        </p:nvSpPr>
        <p:spPr bwMode="auto">
          <a:xfrm>
            <a:off x="2264682" y="629155"/>
            <a:ext cx="4602948" cy="690562"/>
          </a:xfrm>
        </p:spPr>
        <p:txBody>
          <a:bodyPr>
            <a:normAutofit fontScale="90000"/>
          </a:bodyPr>
          <a:lstStyle/>
          <a:p>
            <a:pPr algn="ctr">
              <a:defRPr/>
            </a:pPr>
            <a:r>
              <a:rPr lang="fr-FR">
                <a:solidFill>
                  <a:srgbClr val="BA0067"/>
                </a:solidFill>
              </a:rPr>
              <a:t>Sécurité et prévention </a:t>
            </a:r>
            <a:br>
              <a:rPr lang="fr-FR">
                <a:solidFill>
                  <a:srgbClr val="BA0067"/>
                </a:solidFill>
              </a:rPr>
            </a:br>
            <a:r>
              <a:rPr lang="fr-FR">
                <a:solidFill>
                  <a:srgbClr val="BA0067"/>
                </a:solidFill>
                <a:latin typeface="Open Sans Light"/>
                <a:ea typeface="Open Sans Light"/>
                <a:cs typeface="Open Sans Light"/>
              </a:rPr>
              <a:t>des risques</a:t>
            </a:r>
            <a:endParaRPr/>
          </a:p>
        </p:txBody>
      </p:sp>
      <p:sp>
        <p:nvSpPr>
          <p:cNvPr id="5" name="ZoneTexte 4"/>
          <p:cNvSpPr txBox="1"/>
          <p:nvPr/>
        </p:nvSpPr>
        <p:spPr bwMode="auto">
          <a:xfrm>
            <a:off x="2342872" y="2137951"/>
            <a:ext cx="4397897" cy="1677382"/>
          </a:xfrm>
          <a:prstGeom prst="rect">
            <a:avLst/>
          </a:prstGeom>
          <a:noFill/>
        </p:spPr>
        <p:txBody>
          <a:bodyPr wrap="square" rtlCol="0">
            <a:spAutoFit/>
          </a:bodyPr>
          <a:lstStyle/>
          <a:p>
            <a:pPr algn="l">
              <a:defRPr/>
            </a:pPr>
            <a:r>
              <a:rPr lang="fr-FR" sz="1400" b="0" i="0">
                <a:solidFill>
                  <a:srgbClr val="63003C"/>
                </a:solidFill>
                <a:latin typeface="open sans extrabold"/>
              </a:rPr>
              <a:t>Pour toutes questions relatives à l’hygiène du travail et la sécurité, l’amélioration des conditions de travail, la prévention des risques professionnels, la protection de l’environnement  : </a:t>
            </a:r>
            <a:endParaRPr/>
          </a:p>
          <a:p>
            <a:pPr algn="l">
              <a:defRPr/>
            </a:pPr>
            <a:r>
              <a:rPr lang="fr-FR" sz="1100">
                <a:solidFill>
                  <a:srgbClr val="7B878F"/>
                </a:solidFill>
              </a:rPr>
              <a:t>les règlements et consignes sont consultables sur le portail de l’Université (pour les manifestations exceptionnelles, les mesures sanitaires, …)</a:t>
            </a:r>
            <a:endParaRPr/>
          </a:p>
        </p:txBody>
      </p:sp>
      <p:sp>
        <p:nvSpPr>
          <p:cNvPr id="4" name="TextBox 3"/>
          <p:cNvSpPr txBox="1"/>
          <p:nvPr/>
        </p:nvSpPr>
        <p:spPr bwMode="auto">
          <a:xfrm>
            <a:off x="2280156" y="5985808"/>
            <a:ext cx="4572000" cy="430887"/>
          </a:xfrm>
          <a:prstGeom prst="rect">
            <a:avLst/>
          </a:prstGeom>
          <a:noFill/>
        </p:spPr>
        <p:txBody>
          <a:bodyPr wrap="square">
            <a:spAutoFit/>
          </a:bodyPr>
          <a:lstStyle/>
          <a:p>
            <a:pPr algn="ctr">
              <a:defRPr/>
            </a:pPr>
            <a:r>
              <a:rPr lang="fr-FR" sz="1100"/>
              <a:t>Contact : Service Sécurité Prévention des Risques,</a:t>
            </a:r>
            <a:endParaRPr/>
          </a:p>
          <a:p>
            <a:pPr algn="ctr">
              <a:defRPr/>
            </a:pPr>
            <a:r>
              <a:rPr lang="fr-FR" sz="1100" u="sng">
                <a:hlinkClick r:id="rId2" tooltip="mailto:securite.prevention@universite-paris-saclay.fr"/>
              </a:rPr>
              <a:t>securite.prevention@universite-paris-saclay.fr</a:t>
            </a:r>
            <a:r>
              <a:rPr lang="fr-FR" sz="1100"/>
              <a:t> </a:t>
            </a:r>
            <a:endParaRPr lang="fr-FR" sz="1100" b="1"/>
          </a:p>
        </p:txBody>
      </p:sp>
      <p:pic>
        <p:nvPicPr>
          <p:cNvPr id="6" name="Graphic 5"/>
          <p:cNvPicPr>
            <a:picLocks noChangeAspect="1"/>
          </p:cNvPicPr>
          <p:nvPr/>
        </p:nvPicPr>
        <p:blipFill>
          <a:blip r:embed="rId3"/>
          <a:stretch/>
        </p:blipFill>
        <p:spPr bwMode="auto">
          <a:xfrm>
            <a:off x="4423890" y="5733664"/>
            <a:ext cx="284532" cy="180568"/>
          </a:xfrm>
          <a:prstGeom prst="rect">
            <a:avLst/>
          </a:prstGeom>
        </p:spPr>
      </p:pic>
      <p:pic>
        <p:nvPicPr>
          <p:cNvPr id="7" name="Graphic 6"/>
          <p:cNvPicPr>
            <a:picLocks noChangeAspect="1"/>
          </p:cNvPicPr>
          <p:nvPr/>
        </p:nvPicPr>
        <p:blipFill>
          <a:blip r:embed="rId4"/>
          <a:stretch/>
        </p:blipFill>
        <p:spPr bwMode="auto">
          <a:xfrm>
            <a:off x="3223129" y="1586824"/>
            <a:ext cx="2686050" cy="28575"/>
          </a:xfrm>
          <a:prstGeom prst="rect">
            <a:avLst/>
          </a:prstGeom>
        </p:spPr>
      </p:pic>
      <p:pic>
        <p:nvPicPr>
          <p:cNvPr id="8" name="Graphic 7"/>
          <p:cNvPicPr>
            <a:picLocks noChangeAspect="1"/>
          </p:cNvPicPr>
          <p:nvPr/>
        </p:nvPicPr>
        <p:blipFill>
          <a:blip r:embed="rId5"/>
          <a:stretch/>
        </p:blipFill>
        <p:spPr bwMode="auto">
          <a:xfrm>
            <a:off x="2051553" y="321706"/>
            <a:ext cx="5029200" cy="28575"/>
          </a:xfrm>
          <a:prstGeom prst="rect">
            <a:avLst/>
          </a:prstGeom>
        </p:spPr>
      </p:pic>
      <p:sp>
        <p:nvSpPr>
          <p:cNvPr id="9" name="TextBox 8"/>
          <p:cNvSpPr txBox="1"/>
          <p:nvPr/>
        </p:nvSpPr>
        <p:spPr bwMode="auto">
          <a:xfrm>
            <a:off x="1801621" y="4365074"/>
            <a:ext cx="3127933" cy="769441"/>
          </a:xfrm>
          <a:prstGeom prst="rect">
            <a:avLst/>
          </a:prstGeom>
          <a:noFill/>
        </p:spPr>
        <p:txBody>
          <a:bodyPr wrap="square">
            <a:spAutoFit/>
          </a:bodyPr>
          <a:lstStyle/>
          <a:p>
            <a:pPr algn="l">
              <a:defRPr/>
            </a:pPr>
            <a:r>
              <a:rPr lang="fr-FR" sz="1100">
                <a:solidFill>
                  <a:srgbClr val="ED6C08"/>
                </a:solidFill>
                <a:latin typeface="Open Sans Extrabold"/>
                <a:ea typeface="Open Sans Extrabold"/>
                <a:cs typeface="Open Sans Extrabold"/>
              </a:rPr>
              <a:t>Le service central sécurité prévention des risques </a:t>
            </a:r>
            <a:r>
              <a:rPr lang="fr-FR" sz="1100">
                <a:solidFill>
                  <a:srgbClr val="ED6C08"/>
                </a:solidFill>
              </a:rPr>
              <a:t>vous conseille également pour vos déplacements estudiantins à l’étranger (hors espace européen).</a:t>
            </a:r>
            <a:endParaRPr/>
          </a:p>
        </p:txBody>
      </p:sp>
      <p:sp>
        <p:nvSpPr>
          <p:cNvPr id="11" name="TextBox 10"/>
          <p:cNvSpPr txBox="1"/>
          <p:nvPr/>
        </p:nvSpPr>
        <p:spPr bwMode="auto">
          <a:xfrm>
            <a:off x="5222632" y="4368225"/>
            <a:ext cx="1992917" cy="938719"/>
          </a:xfrm>
          <a:prstGeom prst="rect">
            <a:avLst/>
          </a:prstGeom>
          <a:noFill/>
        </p:spPr>
        <p:txBody>
          <a:bodyPr wrap="square">
            <a:spAutoFit/>
          </a:bodyPr>
          <a:lstStyle/>
          <a:p>
            <a:pPr algn="l">
              <a:defRPr/>
            </a:pPr>
            <a:r>
              <a:rPr lang="fr-FR" sz="1100">
                <a:solidFill>
                  <a:srgbClr val="303F48"/>
                </a:solidFill>
                <a:latin typeface="Open Sans Extrabold"/>
                <a:ea typeface="Open Sans Extrabold"/>
                <a:cs typeface="Open Sans Extrabold"/>
              </a:rPr>
              <a:t>Les ingénieurs sécurité </a:t>
            </a:r>
            <a:r>
              <a:rPr lang="fr-FR" sz="1100">
                <a:solidFill>
                  <a:srgbClr val="303F48"/>
                </a:solidFill>
              </a:rPr>
              <a:t>sont là pour vous </a:t>
            </a:r>
            <a:r>
              <a:rPr lang="fr-FR" sz="1100">
                <a:solidFill>
                  <a:srgbClr val="303F48"/>
                </a:solidFill>
                <a:latin typeface="Open Sans Extrabold"/>
                <a:ea typeface="Open Sans Extrabold"/>
                <a:cs typeface="Open Sans Extrabold"/>
              </a:rPr>
              <a:t>écouter, vous conseiller et vous aider sous l’angle de la sécurité dans vos entreprises !</a:t>
            </a:r>
            <a:r>
              <a:rPr lang="fr-FR" sz="1100">
                <a:solidFill>
                  <a:srgbClr val="303F48"/>
                </a:solidFill>
              </a:rPr>
              <a:t> </a:t>
            </a:r>
            <a:endParaRPr/>
          </a:p>
        </p:txBody>
      </p:sp>
      <p:cxnSp>
        <p:nvCxnSpPr>
          <p:cNvPr id="12" name="Straight Connector 11"/>
          <p:cNvCxnSpPr>
            <a:cxnSpLocks/>
          </p:cNvCxnSpPr>
          <p:nvPr/>
        </p:nvCxnSpPr>
        <p:spPr bwMode="auto">
          <a:xfrm>
            <a:off x="4991618" y="4308781"/>
            <a:ext cx="0" cy="740520"/>
          </a:xfrm>
          <a:prstGeom prst="line">
            <a:avLst/>
          </a:prstGeom>
          <a:ln>
            <a:solidFill>
              <a:srgbClr val="7B878F"/>
            </a:solidFill>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a:cxnSpLocks/>
          </p:cNvCxnSpPr>
          <p:nvPr/>
        </p:nvCxnSpPr>
        <p:spPr bwMode="auto">
          <a:xfrm flipH="1">
            <a:off x="2393367" y="3995960"/>
            <a:ext cx="4265341" cy="0"/>
          </a:xfrm>
          <a:prstGeom prst="line">
            <a:avLst/>
          </a:prstGeom>
          <a:ln>
            <a:solidFill>
              <a:srgbClr val="7B878F"/>
            </a:solidFill>
          </a:ln>
        </p:spPr>
        <p:style>
          <a:lnRef idx="1">
            <a:schemeClr val="accent1"/>
          </a:lnRef>
          <a:fillRef idx="0">
            <a:schemeClr val="accent1"/>
          </a:fillRef>
          <a:effectRef idx="0">
            <a:schemeClr val="accent1"/>
          </a:effectRef>
          <a:fontRef idx="minor">
            <a:schemeClr val="tx1"/>
          </a:fontRef>
        </p:style>
      </p:cxnSp>
      <p:pic>
        <p:nvPicPr>
          <p:cNvPr id="14" name="Graphic 13"/>
          <p:cNvPicPr>
            <a:picLocks noChangeAspect="1"/>
          </p:cNvPicPr>
          <p:nvPr/>
        </p:nvPicPr>
        <p:blipFill>
          <a:blip r:embed="rId6"/>
          <a:stretch/>
        </p:blipFill>
        <p:spPr bwMode="auto">
          <a:xfrm>
            <a:off x="1808665" y="2454239"/>
            <a:ext cx="485775" cy="409575"/>
          </a:xfrm>
          <a:prstGeom prst="rect">
            <a:avLst/>
          </a:prstGeom>
        </p:spPr>
      </p:pic>
      <p:pic>
        <p:nvPicPr>
          <p:cNvPr id="15" name="Graphic 14"/>
          <p:cNvPicPr>
            <a:picLocks noChangeAspect="1"/>
          </p:cNvPicPr>
          <p:nvPr/>
        </p:nvPicPr>
        <p:blipFill>
          <a:blip r:embed="rId7"/>
          <a:stretch/>
        </p:blipFill>
        <p:spPr bwMode="auto">
          <a:xfrm>
            <a:off x="1862760" y="3080460"/>
            <a:ext cx="396363" cy="409575"/>
          </a:xfrm>
          <a:prstGeom prst="rect">
            <a:avLst/>
          </a:prstGeom>
        </p:spPr>
      </p:pic>
      <p:pic>
        <p:nvPicPr>
          <p:cNvPr id="16" name="Graphic 15"/>
          <p:cNvPicPr>
            <a:picLocks noChangeAspect="1"/>
          </p:cNvPicPr>
          <p:nvPr/>
        </p:nvPicPr>
        <p:blipFill>
          <a:blip r:embed="rId8"/>
          <a:stretch/>
        </p:blipFill>
        <p:spPr bwMode="auto">
          <a:xfrm>
            <a:off x="1027720" y="4554911"/>
            <a:ext cx="655464" cy="388615"/>
          </a:xfrm>
          <a:prstGeom prst="rect">
            <a:avLst/>
          </a:prstGeom>
        </p:spPr>
      </p:pic>
      <p:pic>
        <p:nvPicPr>
          <p:cNvPr id="17" name="Graphic 16"/>
          <p:cNvPicPr>
            <a:picLocks noChangeAspect="1"/>
          </p:cNvPicPr>
          <p:nvPr/>
        </p:nvPicPr>
        <p:blipFill>
          <a:blip r:embed="rId9"/>
          <a:stretch/>
        </p:blipFill>
        <p:spPr bwMode="auto">
          <a:xfrm>
            <a:off x="7215549" y="4439706"/>
            <a:ext cx="300038" cy="457201"/>
          </a:xfrm>
          <a:prstGeom prst="rect">
            <a:avLst/>
          </a:prstGeom>
        </p:spPr>
      </p:pic>
      <p:sp>
        <p:nvSpPr>
          <p:cNvPr id="19" name="Oval 18">
            <a:hlinkClick r:id="rId10" action="ppaction://hlinksldjump"/>
          </p:cNvPr>
          <p:cNvSpPr/>
          <p:nvPr/>
        </p:nvSpPr>
        <p:spPr bwMode="auto">
          <a:xfrm>
            <a:off x="132984" y="6294300"/>
            <a:ext cx="222737" cy="222737"/>
          </a:xfrm>
          <a:prstGeom prst="ellipse">
            <a:avLst/>
          </a:prstGeom>
          <a:solidFill>
            <a:srgbClr val="D6DCDF"/>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fr-FR">
              <a:solidFill>
                <a:srgbClr val="FFFFFF"/>
              </a:solidFill>
            </a:endParaRPr>
          </a:p>
        </p:txBody>
      </p:sp>
      <p:pic>
        <p:nvPicPr>
          <p:cNvPr id="20" name="Graphic 19">
            <a:hlinkClick r:id="rId10" action="ppaction://hlinksldjump"/>
          </p:cNvPr>
          <p:cNvPicPr>
            <a:picLocks noChangeAspect="1"/>
          </p:cNvPicPr>
          <p:nvPr/>
        </p:nvPicPr>
        <p:blipFill>
          <a:blip r:embed="rId11"/>
          <a:stretch/>
        </p:blipFill>
        <p:spPr bwMode="auto">
          <a:xfrm>
            <a:off x="212638" y="6353433"/>
            <a:ext cx="63021" cy="110287"/>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2000" advClick="1"/>
    </mc:Choice>
    <mc:Fallback>
      <p:transition advClick="1"/>
    </mc:Fallback>
  </mc:AlternateContent>
</p:sld>
</file>

<file path=ppt/slides/slide42.xml><?xml version="1.0" encoding="utf-8"?>
<p:sld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showMasterPhAnim="0" show="1">
  <p:cSld name="">
    <p:spTree>
      <p:nvGrpSpPr>
        <p:cNvPr id="1" name=""/>
        <p:cNvGrpSpPr/>
        <p:nvPr/>
      </p:nvGrpSpPr>
      <p:grpSpPr bwMode="auto">
        <a:xfrm>
          <a:off x="0" y="0"/>
          <a:ext cx="0" cy="0"/>
          <a:chOff x="0" y="0"/>
          <a:chExt cx="0" cy="0"/>
        </a:xfrm>
      </p:grpSpPr>
      <p:sp>
        <p:nvSpPr>
          <p:cNvPr id="2" name="Titre 1"/>
          <p:cNvSpPr>
            <a:spLocks noGrp="1"/>
          </p:cNvSpPr>
          <p:nvPr>
            <p:ph type="title"/>
          </p:nvPr>
        </p:nvSpPr>
        <p:spPr bwMode="auto">
          <a:xfrm>
            <a:off x="2643546" y="600398"/>
            <a:ext cx="3845220" cy="690562"/>
          </a:xfrm>
        </p:spPr>
        <p:txBody>
          <a:bodyPr>
            <a:normAutofit fontScale="90000"/>
          </a:bodyPr>
          <a:lstStyle/>
          <a:p>
            <a:pPr algn="ctr">
              <a:defRPr/>
            </a:pPr>
            <a:r>
              <a:rPr lang="fr-FR">
                <a:solidFill>
                  <a:srgbClr val="ED6C08"/>
                </a:solidFill>
              </a:rPr>
              <a:t>Comment vous</a:t>
            </a:r>
            <a:br>
              <a:rPr lang="fr-FR">
                <a:solidFill>
                  <a:srgbClr val="ED6C08"/>
                </a:solidFill>
              </a:rPr>
            </a:br>
            <a:r>
              <a:rPr lang="fr-FR">
                <a:solidFill>
                  <a:srgbClr val="ED6C08"/>
                </a:solidFill>
                <a:latin typeface="Open Sans Light"/>
                <a:ea typeface="Open Sans Light"/>
                <a:cs typeface="Open Sans Light"/>
              </a:rPr>
              <a:t>soigner ?</a:t>
            </a:r>
            <a:endParaRPr/>
          </a:p>
        </p:txBody>
      </p:sp>
      <p:sp>
        <p:nvSpPr>
          <p:cNvPr id="5" name="ZoneTexte 4"/>
          <p:cNvSpPr txBox="1"/>
          <p:nvPr/>
        </p:nvSpPr>
        <p:spPr bwMode="auto">
          <a:xfrm>
            <a:off x="1445097" y="1730566"/>
            <a:ext cx="6179194" cy="477054"/>
          </a:xfrm>
          <a:prstGeom prst="rect">
            <a:avLst/>
          </a:prstGeom>
          <a:noFill/>
        </p:spPr>
        <p:txBody>
          <a:bodyPr wrap="square" rtlCol="0">
            <a:spAutoFit/>
          </a:bodyPr>
          <a:lstStyle/>
          <a:p>
            <a:pPr>
              <a:defRPr/>
            </a:pPr>
            <a:endParaRPr lang="fr-FR" sz="1100"/>
          </a:p>
          <a:p>
            <a:pPr>
              <a:defRPr/>
            </a:pPr>
            <a:r>
              <a:rPr lang="fr-FR" sz="1400" b="1">
                <a:latin typeface="Open Sans Extrabold"/>
                <a:ea typeface="Open Sans Extrabold"/>
                <a:cs typeface="Open Sans Extrabold"/>
              </a:rPr>
              <a:t>La santé est une ressource de la vie quotidienne. Préservons-là !</a:t>
            </a:r>
            <a:endParaRPr lang="fr-FR" sz="1100" b="1"/>
          </a:p>
        </p:txBody>
      </p:sp>
      <p:sp>
        <p:nvSpPr>
          <p:cNvPr id="4" name="TextBox 3"/>
          <p:cNvSpPr txBox="1"/>
          <p:nvPr/>
        </p:nvSpPr>
        <p:spPr bwMode="auto">
          <a:xfrm>
            <a:off x="2280156" y="5850992"/>
            <a:ext cx="4572000" cy="430887"/>
          </a:xfrm>
          <a:prstGeom prst="rect">
            <a:avLst/>
          </a:prstGeom>
          <a:noFill/>
        </p:spPr>
        <p:txBody>
          <a:bodyPr wrap="square">
            <a:spAutoFit/>
          </a:bodyPr>
          <a:lstStyle/>
          <a:p>
            <a:pPr algn="ctr">
              <a:defRPr/>
            </a:pPr>
            <a:r>
              <a:rPr lang="fr-FR" sz="1100"/>
              <a:t>Contact : Service de Santé Étudiante,</a:t>
            </a:r>
            <a:endParaRPr/>
          </a:p>
          <a:p>
            <a:pPr algn="ctr">
              <a:defRPr/>
            </a:pPr>
            <a:r>
              <a:rPr lang="fr-FR" sz="1100" u="sng">
                <a:hlinkClick r:id="rId2" tooltip="mailto:sante-etudiants@universite-paris-saclay.fr"/>
              </a:rPr>
              <a:t>sante-etudiants@universite-paris-saclay.fr</a:t>
            </a:r>
            <a:r>
              <a:rPr lang="fr-FR" sz="1100"/>
              <a:t> </a:t>
            </a:r>
            <a:endParaRPr lang="fr-FR" sz="1100" b="1"/>
          </a:p>
        </p:txBody>
      </p:sp>
      <p:pic>
        <p:nvPicPr>
          <p:cNvPr id="6" name="Graphic 5"/>
          <p:cNvPicPr>
            <a:picLocks noChangeAspect="1"/>
          </p:cNvPicPr>
          <p:nvPr/>
        </p:nvPicPr>
        <p:blipFill>
          <a:blip r:embed="rId3"/>
          <a:stretch/>
        </p:blipFill>
        <p:spPr bwMode="auto">
          <a:xfrm>
            <a:off x="4423890" y="5598848"/>
            <a:ext cx="284532" cy="180568"/>
          </a:xfrm>
          <a:prstGeom prst="rect">
            <a:avLst/>
          </a:prstGeom>
        </p:spPr>
      </p:pic>
      <p:pic>
        <p:nvPicPr>
          <p:cNvPr id="7" name="Graphic 6"/>
          <p:cNvPicPr>
            <a:picLocks noChangeAspect="1"/>
          </p:cNvPicPr>
          <p:nvPr/>
        </p:nvPicPr>
        <p:blipFill>
          <a:blip r:embed="rId4"/>
          <a:stretch/>
        </p:blipFill>
        <p:spPr bwMode="auto">
          <a:xfrm>
            <a:off x="3664821" y="1470760"/>
            <a:ext cx="1518138" cy="1276350"/>
          </a:xfrm>
          <a:prstGeom prst="rect">
            <a:avLst/>
          </a:prstGeom>
        </p:spPr>
      </p:pic>
      <p:pic>
        <p:nvPicPr>
          <p:cNvPr id="3" name="Graphic 2"/>
          <p:cNvPicPr>
            <a:picLocks noChangeAspect="1"/>
          </p:cNvPicPr>
          <p:nvPr/>
        </p:nvPicPr>
        <p:blipFill>
          <a:blip r:embed="rId5"/>
          <a:stretch/>
        </p:blipFill>
        <p:spPr bwMode="auto">
          <a:xfrm>
            <a:off x="7736460" y="1302342"/>
            <a:ext cx="855663" cy="1333500"/>
          </a:xfrm>
          <a:prstGeom prst="rect">
            <a:avLst/>
          </a:prstGeom>
        </p:spPr>
      </p:pic>
      <p:pic>
        <p:nvPicPr>
          <p:cNvPr id="8" name="Graphic 7"/>
          <p:cNvPicPr>
            <a:picLocks noChangeAspect="1"/>
          </p:cNvPicPr>
          <p:nvPr/>
        </p:nvPicPr>
        <p:blipFill>
          <a:blip r:embed="rId6"/>
          <a:stretch/>
        </p:blipFill>
        <p:spPr bwMode="auto">
          <a:xfrm>
            <a:off x="914112" y="1263699"/>
            <a:ext cx="467824" cy="567059"/>
          </a:xfrm>
          <a:prstGeom prst="rect">
            <a:avLst/>
          </a:prstGeom>
        </p:spPr>
      </p:pic>
      <p:sp>
        <p:nvSpPr>
          <p:cNvPr id="10" name="Oval 9">
            <a:hlinkClick r:id="rId7" action="ppaction://hlinksldjump"/>
          </p:cNvPr>
          <p:cNvSpPr/>
          <p:nvPr/>
        </p:nvSpPr>
        <p:spPr bwMode="auto">
          <a:xfrm>
            <a:off x="132984" y="6294300"/>
            <a:ext cx="222737" cy="222737"/>
          </a:xfrm>
          <a:prstGeom prst="ellipse">
            <a:avLst/>
          </a:prstGeom>
          <a:solidFill>
            <a:srgbClr val="D6DCDF"/>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fr-FR">
              <a:solidFill>
                <a:srgbClr val="FFFFFF"/>
              </a:solidFill>
            </a:endParaRPr>
          </a:p>
        </p:txBody>
      </p:sp>
      <p:pic>
        <p:nvPicPr>
          <p:cNvPr id="11" name="Graphic 10">
            <a:hlinkClick r:id="rId7" action="ppaction://hlinksldjump"/>
          </p:cNvPr>
          <p:cNvPicPr>
            <a:picLocks noChangeAspect="1"/>
          </p:cNvPicPr>
          <p:nvPr/>
        </p:nvPicPr>
        <p:blipFill>
          <a:blip r:embed="rId8"/>
          <a:stretch/>
        </p:blipFill>
        <p:spPr bwMode="auto">
          <a:xfrm>
            <a:off x="212638" y="6353433"/>
            <a:ext cx="63021" cy="110287"/>
          </a:xfrm>
          <a:prstGeom prst="rect">
            <a:avLst/>
          </a:prstGeom>
        </p:spPr>
      </p:pic>
      <p:sp>
        <p:nvSpPr>
          <p:cNvPr id="12" name="ZoneTexte 4"/>
          <p:cNvSpPr txBox="1">
            <a:spLocks noChangeArrowheads="1"/>
          </p:cNvSpPr>
          <p:nvPr/>
        </p:nvSpPr>
        <p:spPr bwMode="auto">
          <a:xfrm>
            <a:off x="1099806" y="2926910"/>
            <a:ext cx="3324077" cy="938719"/>
          </a:xfrm>
          <a:prstGeom prst="rect">
            <a:avLst/>
          </a:prstGeom>
          <a:noFill/>
          <a:ln>
            <a:noFill/>
          </a:ln>
        </p:spPr>
        <p:txBody>
          <a:bodyPr wrap="square">
            <a:spAutoFit/>
          </a:bodyPr>
          <a:lstStyle>
            <a:lvl1pPr>
              <a:lnSpc>
                <a:spcPct val="90000"/>
              </a:lnSpc>
              <a:spcBef>
                <a:spcPts val="1000"/>
              </a:spcBef>
              <a:buFont typeface="Arial"/>
              <a:buChar char="•"/>
              <a:defRPr sz="2800">
                <a:solidFill>
                  <a:schemeClr val="tx1"/>
                </a:solidFill>
                <a:latin typeface="Open Sans"/>
                <a:ea typeface="Arial Unicode MS"/>
                <a:cs typeface="Arial Unicode MS"/>
              </a:defRPr>
            </a:lvl1pPr>
            <a:lvl2pPr marL="742950" indent="-285750">
              <a:lnSpc>
                <a:spcPct val="90000"/>
              </a:lnSpc>
              <a:spcBef>
                <a:spcPts val="500"/>
              </a:spcBef>
              <a:buFont typeface="Arial"/>
              <a:buChar char="•"/>
              <a:defRPr sz="2400">
                <a:solidFill>
                  <a:schemeClr val="tx2"/>
                </a:solidFill>
                <a:latin typeface="Open Sans"/>
                <a:ea typeface="Arial Unicode MS"/>
                <a:cs typeface="Arial Unicode MS"/>
              </a:defRPr>
            </a:lvl2pPr>
            <a:lvl3pPr marL="1143000" indent="-228600">
              <a:lnSpc>
                <a:spcPct val="90000"/>
              </a:lnSpc>
              <a:spcBef>
                <a:spcPts val="500"/>
              </a:spcBef>
              <a:buFont typeface="Arial"/>
              <a:buChar char="•"/>
              <a:defRPr sz="2000">
                <a:solidFill>
                  <a:schemeClr val="tx2"/>
                </a:solidFill>
                <a:latin typeface="Open Sans"/>
                <a:ea typeface="Arial Unicode MS"/>
                <a:cs typeface="Arial Unicode MS"/>
              </a:defRPr>
            </a:lvl3pPr>
            <a:lvl4pPr marL="1600200" indent="-228600">
              <a:lnSpc>
                <a:spcPct val="90000"/>
              </a:lnSpc>
              <a:spcBef>
                <a:spcPts val="500"/>
              </a:spcBef>
              <a:buFont typeface="Arial"/>
              <a:buChar char="•"/>
              <a:defRPr>
                <a:solidFill>
                  <a:schemeClr val="tx2"/>
                </a:solidFill>
                <a:latin typeface="Open Sans"/>
                <a:ea typeface="Arial Unicode MS"/>
                <a:cs typeface="Arial Unicode MS"/>
              </a:defRPr>
            </a:lvl4pPr>
            <a:lvl5pPr marL="2057400" indent="-228600">
              <a:lnSpc>
                <a:spcPct val="90000"/>
              </a:lnSpc>
              <a:spcBef>
                <a:spcPts val="500"/>
              </a:spcBef>
              <a:buFont typeface="Arial"/>
              <a:buChar char="•"/>
              <a:defRPr>
                <a:solidFill>
                  <a:schemeClr val="tx2"/>
                </a:solidFill>
                <a:latin typeface="Open Sans"/>
                <a:ea typeface="Arial Unicode MS"/>
                <a:cs typeface="Arial Unicode MS"/>
              </a:defRPr>
            </a:lvl5pPr>
            <a:lvl6pPr marL="2514600" indent="-228600">
              <a:lnSpc>
                <a:spcPct val="90000"/>
              </a:lnSpc>
              <a:spcBef>
                <a:spcPts val="500"/>
              </a:spcBef>
              <a:spcAft>
                <a:spcPts val="0"/>
              </a:spcAft>
              <a:buFont typeface="Arial"/>
              <a:buChar char="•"/>
              <a:defRPr>
                <a:solidFill>
                  <a:schemeClr val="tx2"/>
                </a:solidFill>
                <a:latin typeface="Open Sans"/>
                <a:ea typeface="Arial Unicode MS"/>
                <a:cs typeface="Arial Unicode MS"/>
              </a:defRPr>
            </a:lvl6pPr>
            <a:lvl7pPr marL="2971800" indent="-228600">
              <a:lnSpc>
                <a:spcPct val="90000"/>
              </a:lnSpc>
              <a:spcBef>
                <a:spcPts val="500"/>
              </a:spcBef>
              <a:spcAft>
                <a:spcPts val="0"/>
              </a:spcAft>
              <a:buFont typeface="Arial"/>
              <a:buChar char="•"/>
              <a:defRPr>
                <a:solidFill>
                  <a:schemeClr val="tx2"/>
                </a:solidFill>
                <a:latin typeface="Open Sans"/>
                <a:ea typeface="Arial Unicode MS"/>
                <a:cs typeface="Arial Unicode MS"/>
              </a:defRPr>
            </a:lvl7pPr>
            <a:lvl8pPr marL="3429000" indent="-228600">
              <a:lnSpc>
                <a:spcPct val="90000"/>
              </a:lnSpc>
              <a:spcBef>
                <a:spcPts val="500"/>
              </a:spcBef>
              <a:spcAft>
                <a:spcPts val="0"/>
              </a:spcAft>
              <a:buFont typeface="Arial"/>
              <a:buChar char="•"/>
              <a:defRPr>
                <a:solidFill>
                  <a:schemeClr val="tx2"/>
                </a:solidFill>
                <a:latin typeface="Open Sans"/>
                <a:ea typeface="Arial Unicode MS"/>
                <a:cs typeface="Arial Unicode MS"/>
              </a:defRPr>
            </a:lvl8pPr>
            <a:lvl9pPr marL="3886200" indent="-228600">
              <a:lnSpc>
                <a:spcPct val="90000"/>
              </a:lnSpc>
              <a:spcBef>
                <a:spcPts val="500"/>
              </a:spcBef>
              <a:spcAft>
                <a:spcPts val="0"/>
              </a:spcAft>
              <a:buFont typeface="Arial"/>
              <a:buChar char="•"/>
              <a:defRPr>
                <a:solidFill>
                  <a:schemeClr val="tx2"/>
                </a:solidFill>
                <a:latin typeface="Open Sans"/>
                <a:ea typeface="Arial Unicode MS"/>
                <a:cs typeface="Arial Unicode MS"/>
              </a:defRPr>
            </a:lvl9pPr>
          </a:lstStyle>
          <a:p>
            <a:pPr>
              <a:lnSpc>
                <a:spcPct val="100000"/>
              </a:lnSpc>
              <a:spcBef>
                <a:spcPts val="0"/>
              </a:spcBef>
              <a:buFontTx/>
              <a:buNone/>
              <a:defRPr/>
            </a:pPr>
            <a:r>
              <a:rPr lang="fr-FR" sz="1100" b="1">
                <a:solidFill>
                  <a:srgbClr val="7B878F"/>
                </a:solidFill>
                <a:cs typeface="Open Sans"/>
              </a:rPr>
              <a:t>Le Service de Santé Étudiante (SSE) accueille sans frais supplémentaire et en toute confidentialité </a:t>
            </a:r>
            <a:r>
              <a:rPr lang="fr-FR" sz="1100">
                <a:solidFill>
                  <a:srgbClr val="7B878F"/>
                </a:solidFill>
                <a:cs typeface="Open Sans"/>
              </a:rPr>
              <a:t>les </a:t>
            </a:r>
            <a:r>
              <a:rPr lang="fr-FR" sz="1100">
                <a:solidFill>
                  <a:srgbClr val="7B878F"/>
                </a:solidFill>
                <a:cs typeface="Open Sans"/>
              </a:rPr>
              <a:t>étudiant·es</a:t>
            </a:r>
            <a:r>
              <a:rPr lang="fr-FR" sz="1100">
                <a:solidFill>
                  <a:srgbClr val="7B878F"/>
                </a:solidFill>
                <a:cs typeface="Open Sans"/>
              </a:rPr>
              <a:t> durant l’année universitaire au sein des différents établissements de l’Université Paris-Saclay</a:t>
            </a:r>
            <a:endParaRPr/>
          </a:p>
        </p:txBody>
      </p:sp>
      <p:sp>
        <p:nvSpPr>
          <p:cNvPr id="13" name="TextBox 17"/>
          <p:cNvSpPr txBox="1">
            <a:spLocks noChangeArrowheads="1"/>
          </p:cNvSpPr>
          <p:nvPr/>
        </p:nvSpPr>
        <p:spPr bwMode="auto">
          <a:xfrm>
            <a:off x="4666494" y="2937891"/>
            <a:ext cx="3973483" cy="769441"/>
          </a:xfrm>
          <a:prstGeom prst="rect">
            <a:avLst/>
          </a:prstGeom>
          <a:noFill/>
          <a:ln>
            <a:noFill/>
          </a:ln>
        </p:spPr>
        <p:txBody>
          <a:bodyPr wrap="square">
            <a:spAutoFit/>
          </a:bodyPr>
          <a:lstStyle>
            <a:lvl1pPr>
              <a:lnSpc>
                <a:spcPct val="90000"/>
              </a:lnSpc>
              <a:spcBef>
                <a:spcPts val="1000"/>
              </a:spcBef>
              <a:buFont typeface="Arial"/>
              <a:buChar char="•"/>
              <a:defRPr sz="2800">
                <a:solidFill>
                  <a:schemeClr val="tx1"/>
                </a:solidFill>
                <a:latin typeface="Open Sans"/>
                <a:ea typeface="Arial Unicode MS"/>
                <a:cs typeface="Arial Unicode MS"/>
              </a:defRPr>
            </a:lvl1pPr>
            <a:lvl2pPr marL="742950" indent="-285750">
              <a:lnSpc>
                <a:spcPct val="90000"/>
              </a:lnSpc>
              <a:spcBef>
                <a:spcPts val="500"/>
              </a:spcBef>
              <a:buFont typeface="Arial"/>
              <a:buChar char="•"/>
              <a:defRPr sz="2400">
                <a:solidFill>
                  <a:schemeClr val="tx2"/>
                </a:solidFill>
                <a:latin typeface="Open Sans"/>
                <a:ea typeface="Arial Unicode MS"/>
                <a:cs typeface="Arial Unicode MS"/>
              </a:defRPr>
            </a:lvl2pPr>
            <a:lvl3pPr marL="1143000" indent="-228600">
              <a:lnSpc>
                <a:spcPct val="90000"/>
              </a:lnSpc>
              <a:spcBef>
                <a:spcPts val="500"/>
              </a:spcBef>
              <a:buFont typeface="Arial"/>
              <a:buChar char="•"/>
              <a:defRPr sz="2000">
                <a:solidFill>
                  <a:schemeClr val="tx2"/>
                </a:solidFill>
                <a:latin typeface="Open Sans"/>
                <a:ea typeface="Arial Unicode MS"/>
                <a:cs typeface="Arial Unicode MS"/>
              </a:defRPr>
            </a:lvl3pPr>
            <a:lvl4pPr marL="1600200" indent="-228600">
              <a:lnSpc>
                <a:spcPct val="90000"/>
              </a:lnSpc>
              <a:spcBef>
                <a:spcPts val="500"/>
              </a:spcBef>
              <a:buFont typeface="Arial"/>
              <a:buChar char="•"/>
              <a:defRPr>
                <a:solidFill>
                  <a:schemeClr val="tx2"/>
                </a:solidFill>
                <a:latin typeface="Open Sans"/>
                <a:ea typeface="Arial Unicode MS"/>
                <a:cs typeface="Arial Unicode MS"/>
              </a:defRPr>
            </a:lvl4pPr>
            <a:lvl5pPr marL="2057400" indent="-228600">
              <a:lnSpc>
                <a:spcPct val="90000"/>
              </a:lnSpc>
              <a:spcBef>
                <a:spcPts val="500"/>
              </a:spcBef>
              <a:buFont typeface="Arial"/>
              <a:buChar char="•"/>
              <a:defRPr>
                <a:solidFill>
                  <a:schemeClr val="tx2"/>
                </a:solidFill>
                <a:latin typeface="Open Sans"/>
                <a:ea typeface="Arial Unicode MS"/>
                <a:cs typeface="Arial Unicode MS"/>
              </a:defRPr>
            </a:lvl5pPr>
            <a:lvl6pPr marL="2514600" indent="-228600">
              <a:lnSpc>
                <a:spcPct val="90000"/>
              </a:lnSpc>
              <a:spcBef>
                <a:spcPts val="500"/>
              </a:spcBef>
              <a:spcAft>
                <a:spcPts val="0"/>
              </a:spcAft>
              <a:buFont typeface="Arial"/>
              <a:buChar char="•"/>
              <a:defRPr>
                <a:solidFill>
                  <a:schemeClr val="tx2"/>
                </a:solidFill>
                <a:latin typeface="Open Sans"/>
                <a:ea typeface="Arial Unicode MS"/>
                <a:cs typeface="Arial Unicode MS"/>
              </a:defRPr>
            </a:lvl6pPr>
            <a:lvl7pPr marL="2971800" indent="-228600">
              <a:lnSpc>
                <a:spcPct val="90000"/>
              </a:lnSpc>
              <a:spcBef>
                <a:spcPts val="500"/>
              </a:spcBef>
              <a:spcAft>
                <a:spcPts val="0"/>
              </a:spcAft>
              <a:buFont typeface="Arial"/>
              <a:buChar char="•"/>
              <a:defRPr>
                <a:solidFill>
                  <a:schemeClr val="tx2"/>
                </a:solidFill>
                <a:latin typeface="Open Sans"/>
                <a:ea typeface="Arial Unicode MS"/>
                <a:cs typeface="Arial Unicode MS"/>
              </a:defRPr>
            </a:lvl7pPr>
            <a:lvl8pPr marL="3429000" indent="-228600">
              <a:lnSpc>
                <a:spcPct val="90000"/>
              </a:lnSpc>
              <a:spcBef>
                <a:spcPts val="500"/>
              </a:spcBef>
              <a:spcAft>
                <a:spcPts val="0"/>
              </a:spcAft>
              <a:buFont typeface="Arial"/>
              <a:buChar char="•"/>
              <a:defRPr>
                <a:solidFill>
                  <a:schemeClr val="tx2"/>
                </a:solidFill>
                <a:latin typeface="Open Sans"/>
                <a:ea typeface="Arial Unicode MS"/>
                <a:cs typeface="Arial Unicode MS"/>
              </a:defRPr>
            </a:lvl8pPr>
            <a:lvl9pPr marL="3886200" indent="-228600">
              <a:lnSpc>
                <a:spcPct val="90000"/>
              </a:lnSpc>
              <a:spcBef>
                <a:spcPts val="500"/>
              </a:spcBef>
              <a:spcAft>
                <a:spcPts val="0"/>
              </a:spcAft>
              <a:buFont typeface="Arial"/>
              <a:buChar char="•"/>
              <a:defRPr>
                <a:solidFill>
                  <a:schemeClr val="tx2"/>
                </a:solidFill>
                <a:latin typeface="Open Sans"/>
                <a:ea typeface="Arial Unicode MS"/>
                <a:cs typeface="Arial Unicode MS"/>
              </a:defRPr>
            </a:lvl9pPr>
          </a:lstStyle>
          <a:p>
            <a:pPr>
              <a:lnSpc>
                <a:spcPct val="100000"/>
              </a:lnSpc>
              <a:spcBef>
                <a:spcPts val="0"/>
              </a:spcBef>
              <a:buNone/>
              <a:defRPr/>
            </a:pPr>
            <a:r>
              <a:rPr lang="fr-FR" sz="1100" b="1">
                <a:solidFill>
                  <a:schemeClr val="accent1"/>
                </a:solidFill>
              </a:rPr>
              <a:t>L’équipe pluridisciplinaire du SSE </a:t>
            </a:r>
            <a:r>
              <a:rPr lang="fr-FR" sz="1100">
                <a:solidFill>
                  <a:schemeClr val="accent1"/>
                </a:solidFill>
              </a:rPr>
              <a:t>se tient à votre disposition afin de de vous aider à mener à bien vos études dans les meilleures conditions physiques et psychiques, quel que soit votre niveau ou lieu d’étude</a:t>
            </a:r>
            <a:endParaRPr/>
          </a:p>
        </p:txBody>
      </p:sp>
      <p:sp>
        <p:nvSpPr>
          <p:cNvPr id="14" name="TextBox 15"/>
          <p:cNvSpPr txBox="1">
            <a:spLocks noChangeArrowheads="1"/>
          </p:cNvSpPr>
          <p:nvPr/>
        </p:nvSpPr>
        <p:spPr bwMode="auto">
          <a:xfrm>
            <a:off x="2280156" y="2366397"/>
            <a:ext cx="5339416" cy="369332"/>
          </a:xfrm>
          <a:prstGeom prst="rect">
            <a:avLst/>
          </a:prstGeom>
          <a:noFill/>
          <a:ln>
            <a:noFill/>
          </a:ln>
        </p:spPr>
        <p:txBody>
          <a:bodyPr wrap="square">
            <a:spAutoFit/>
          </a:bodyPr>
          <a:lstStyle>
            <a:lvl1pPr>
              <a:lnSpc>
                <a:spcPct val="90000"/>
              </a:lnSpc>
              <a:spcBef>
                <a:spcPts val="1000"/>
              </a:spcBef>
              <a:buFont typeface="Arial"/>
              <a:buChar char="•"/>
              <a:defRPr sz="2800">
                <a:solidFill>
                  <a:schemeClr val="tx1"/>
                </a:solidFill>
                <a:latin typeface="Open Sans"/>
                <a:ea typeface="Arial Unicode MS"/>
                <a:cs typeface="Arial Unicode MS"/>
              </a:defRPr>
            </a:lvl1pPr>
            <a:lvl2pPr marL="742950" indent="-285750">
              <a:lnSpc>
                <a:spcPct val="90000"/>
              </a:lnSpc>
              <a:spcBef>
                <a:spcPts val="500"/>
              </a:spcBef>
              <a:buFont typeface="Arial"/>
              <a:buChar char="•"/>
              <a:defRPr sz="2400">
                <a:solidFill>
                  <a:schemeClr val="tx2"/>
                </a:solidFill>
                <a:latin typeface="Open Sans"/>
                <a:ea typeface="Arial Unicode MS"/>
                <a:cs typeface="Arial Unicode MS"/>
              </a:defRPr>
            </a:lvl2pPr>
            <a:lvl3pPr marL="1143000" indent="-228600">
              <a:lnSpc>
                <a:spcPct val="90000"/>
              </a:lnSpc>
              <a:spcBef>
                <a:spcPts val="500"/>
              </a:spcBef>
              <a:buFont typeface="Arial"/>
              <a:buChar char="•"/>
              <a:defRPr sz="2000">
                <a:solidFill>
                  <a:schemeClr val="tx2"/>
                </a:solidFill>
                <a:latin typeface="Open Sans"/>
                <a:ea typeface="Arial Unicode MS"/>
                <a:cs typeface="Arial Unicode MS"/>
              </a:defRPr>
            </a:lvl3pPr>
            <a:lvl4pPr marL="1600200" indent="-228600">
              <a:lnSpc>
                <a:spcPct val="90000"/>
              </a:lnSpc>
              <a:spcBef>
                <a:spcPts val="500"/>
              </a:spcBef>
              <a:buFont typeface="Arial"/>
              <a:buChar char="•"/>
              <a:defRPr>
                <a:solidFill>
                  <a:schemeClr val="tx2"/>
                </a:solidFill>
                <a:latin typeface="Open Sans"/>
                <a:ea typeface="Arial Unicode MS"/>
                <a:cs typeface="Arial Unicode MS"/>
              </a:defRPr>
            </a:lvl4pPr>
            <a:lvl5pPr marL="2057400" indent="-228600">
              <a:lnSpc>
                <a:spcPct val="90000"/>
              </a:lnSpc>
              <a:spcBef>
                <a:spcPts val="500"/>
              </a:spcBef>
              <a:buFont typeface="Arial"/>
              <a:buChar char="•"/>
              <a:defRPr>
                <a:solidFill>
                  <a:schemeClr val="tx2"/>
                </a:solidFill>
                <a:latin typeface="Open Sans"/>
                <a:ea typeface="Arial Unicode MS"/>
                <a:cs typeface="Arial Unicode MS"/>
              </a:defRPr>
            </a:lvl5pPr>
            <a:lvl6pPr marL="2514600" indent="-228600">
              <a:lnSpc>
                <a:spcPct val="90000"/>
              </a:lnSpc>
              <a:spcBef>
                <a:spcPts val="500"/>
              </a:spcBef>
              <a:spcAft>
                <a:spcPts val="0"/>
              </a:spcAft>
              <a:buFont typeface="Arial"/>
              <a:buChar char="•"/>
              <a:defRPr>
                <a:solidFill>
                  <a:schemeClr val="tx2"/>
                </a:solidFill>
                <a:latin typeface="Open Sans"/>
                <a:ea typeface="Arial Unicode MS"/>
                <a:cs typeface="Arial Unicode MS"/>
              </a:defRPr>
            </a:lvl6pPr>
            <a:lvl7pPr marL="2971800" indent="-228600">
              <a:lnSpc>
                <a:spcPct val="90000"/>
              </a:lnSpc>
              <a:spcBef>
                <a:spcPts val="500"/>
              </a:spcBef>
              <a:spcAft>
                <a:spcPts val="0"/>
              </a:spcAft>
              <a:buFont typeface="Arial"/>
              <a:buChar char="•"/>
              <a:defRPr>
                <a:solidFill>
                  <a:schemeClr val="tx2"/>
                </a:solidFill>
                <a:latin typeface="Open Sans"/>
                <a:ea typeface="Arial Unicode MS"/>
                <a:cs typeface="Arial Unicode MS"/>
              </a:defRPr>
            </a:lvl7pPr>
            <a:lvl8pPr marL="3429000" indent="-228600">
              <a:lnSpc>
                <a:spcPct val="90000"/>
              </a:lnSpc>
              <a:spcBef>
                <a:spcPts val="500"/>
              </a:spcBef>
              <a:spcAft>
                <a:spcPts val="0"/>
              </a:spcAft>
              <a:buFont typeface="Arial"/>
              <a:buChar char="•"/>
              <a:defRPr>
                <a:solidFill>
                  <a:schemeClr val="tx2"/>
                </a:solidFill>
                <a:latin typeface="Open Sans"/>
                <a:ea typeface="Arial Unicode MS"/>
                <a:cs typeface="Arial Unicode MS"/>
              </a:defRPr>
            </a:lvl8pPr>
            <a:lvl9pPr marL="3886200" indent="-228600">
              <a:lnSpc>
                <a:spcPct val="90000"/>
              </a:lnSpc>
              <a:spcBef>
                <a:spcPts val="500"/>
              </a:spcBef>
              <a:spcAft>
                <a:spcPts val="0"/>
              </a:spcAft>
              <a:buFont typeface="Arial"/>
              <a:buChar char="•"/>
              <a:defRPr>
                <a:solidFill>
                  <a:schemeClr val="tx2"/>
                </a:solidFill>
                <a:latin typeface="Open Sans"/>
                <a:ea typeface="Arial Unicode MS"/>
                <a:cs typeface="Arial Unicode MS"/>
              </a:defRPr>
            </a:lvl9pPr>
          </a:lstStyle>
          <a:p>
            <a:pPr>
              <a:lnSpc>
                <a:spcPct val="100000"/>
              </a:lnSpc>
              <a:spcBef>
                <a:spcPts val="0"/>
              </a:spcBef>
              <a:buNone/>
              <a:defRPr/>
            </a:pPr>
            <a:r>
              <a:rPr lang="fr-FR" sz="1800" b="1">
                <a:solidFill>
                  <a:schemeClr val="accent6">
                    <a:lumMod val="60000"/>
                    <a:lumOff val="40000"/>
                  </a:schemeClr>
                </a:solidFill>
              </a:rPr>
              <a:t>PRÉVENTION - DÉTECTION - ORIENTATION</a:t>
            </a:r>
            <a:endParaRPr lang="fr-FR" sz="1800">
              <a:solidFill>
                <a:schemeClr val="accent6">
                  <a:lumMod val="60000"/>
                  <a:lumOff val="40000"/>
                </a:schemeClr>
              </a:solidFill>
            </a:endParaRPr>
          </a:p>
        </p:txBody>
      </p:sp>
      <p:sp>
        <p:nvSpPr>
          <p:cNvPr id="9" name="Rectangle 8"/>
          <p:cNvSpPr/>
          <p:nvPr/>
        </p:nvSpPr>
        <p:spPr bwMode="auto">
          <a:xfrm>
            <a:off x="1520864" y="4204285"/>
            <a:ext cx="6858000" cy="738664"/>
          </a:xfrm>
          <a:prstGeom prst="rect">
            <a:avLst/>
          </a:prstGeom>
        </p:spPr>
        <p:txBody>
          <a:bodyPr wrap="square">
            <a:spAutoFit/>
          </a:bodyPr>
          <a:lstStyle/>
          <a:p>
            <a:pPr>
              <a:spcBef>
                <a:spcPts val="0"/>
              </a:spcBef>
              <a:defRPr/>
            </a:pPr>
            <a:r>
              <a:rPr lang="fr-FR" sz="1050" b="1">
                <a:solidFill>
                  <a:schemeClr val="bg2">
                    <a:lumMod val="50000"/>
                  </a:schemeClr>
                </a:solidFill>
              </a:rPr>
              <a:t>Nightline</a:t>
            </a:r>
            <a:r>
              <a:rPr lang="fr-FR" sz="1050" b="1">
                <a:solidFill>
                  <a:schemeClr val="bg2">
                    <a:lumMod val="50000"/>
                  </a:schemeClr>
                </a:solidFill>
              </a:rPr>
              <a:t> : </a:t>
            </a:r>
            <a:r>
              <a:rPr lang="fr-FR" sz="1050">
                <a:solidFill>
                  <a:schemeClr val="bg2">
                    <a:lumMod val="50000"/>
                  </a:schemeClr>
                </a:solidFill>
              </a:rPr>
              <a:t>service d’écoute nocturne pour les </a:t>
            </a:r>
            <a:r>
              <a:rPr lang="fr-FR" sz="1050">
                <a:solidFill>
                  <a:schemeClr val="bg2">
                    <a:lumMod val="50000"/>
                  </a:schemeClr>
                </a:solidFill>
              </a:rPr>
              <a:t>étudiant·es</a:t>
            </a:r>
            <a:r>
              <a:rPr lang="fr-FR" sz="1050">
                <a:solidFill>
                  <a:schemeClr val="bg2">
                    <a:lumMod val="50000"/>
                  </a:schemeClr>
                </a:solidFill>
              </a:rPr>
              <a:t> par les </a:t>
            </a:r>
            <a:r>
              <a:rPr lang="fr-FR" sz="1050">
                <a:solidFill>
                  <a:schemeClr val="bg2">
                    <a:lumMod val="50000"/>
                  </a:schemeClr>
                </a:solidFill>
              </a:rPr>
              <a:t>étudiant·es</a:t>
            </a:r>
            <a:r>
              <a:rPr lang="fr-FR" sz="1050">
                <a:solidFill>
                  <a:schemeClr val="bg2">
                    <a:lumMod val="50000"/>
                  </a:schemeClr>
                </a:solidFill>
              </a:rPr>
              <a:t> de l’Université.</a:t>
            </a:r>
            <a:endParaRPr/>
          </a:p>
          <a:p>
            <a:pPr>
              <a:spcBef>
                <a:spcPts val="0"/>
              </a:spcBef>
              <a:defRPr/>
            </a:pPr>
            <a:r>
              <a:rPr lang="fr-FR" sz="1050">
                <a:solidFill>
                  <a:schemeClr val="bg2">
                    <a:lumMod val="50000"/>
                  </a:schemeClr>
                </a:solidFill>
              </a:rPr>
              <a:t>Anonyme, gratuit.</a:t>
            </a:r>
            <a:endParaRPr/>
          </a:p>
          <a:p>
            <a:pPr>
              <a:spcBef>
                <a:spcPts val="0"/>
              </a:spcBef>
              <a:defRPr/>
            </a:pPr>
            <a:r>
              <a:rPr lang="fr-FR" sz="1050">
                <a:solidFill>
                  <a:schemeClr val="bg2">
                    <a:lumMod val="50000"/>
                  </a:schemeClr>
                </a:solidFill>
              </a:rPr>
              <a:t>Ouvert tous les jours de 21h à 2h30 du matin, joignable par téléphone ou par tchat /</a:t>
            </a:r>
            <a:endParaRPr/>
          </a:p>
          <a:p>
            <a:pPr>
              <a:spcBef>
                <a:spcPts val="0"/>
              </a:spcBef>
              <a:defRPr/>
            </a:pPr>
            <a:r>
              <a:rPr lang="fr-FR" sz="1050">
                <a:solidFill>
                  <a:schemeClr val="bg2">
                    <a:lumMod val="50000"/>
                  </a:schemeClr>
                </a:solidFill>
              </a:rPr>
              <a:t>Tél : FR : 01 85 40 20 10 – EN : 01 85 40 20 00. </a:t>
            </a:r>
            <a:endParaRPr/>
          </a:p>
        </p:txBody>
      </p:sp>
      <p:cxnSp>
        <p:nvCxnSpPr>
          <p:cNvPr id="15" name="Straight Connector 18"/>
          <p:cNvCxnSpPr>
            <a:cxnSpLocks/>
          </p:cNvCxnSpPr>
          <p:nvPr/>
        </p:nvCxnSpPr>
        <p:spPr bwMode="auto">
          <a:xfrm>
            <a:off x="4477507" y="2883643"/>
            <a:ext cx="0" cy="842962"/>
          </a:xfrm>
          <a:prstGeom prst="line">
            <a:avLst/>
          </a:prstGeom>
          <a:ln>
            <a:solidFill>
              <a:srgbClr val="7B878F"/>
            </a:solidFill>
          </a:ln>
        </p:spPr>
        <p:style>
          <a:lnRef idx="1">
            <a:schemeClr val="accent1"/>
          </a:lnRef>
          <a:fillRef idx="0">
            <a:schemeClr val="accent1"/>
          </a:fillRef>
          <a:effectRef idx="0">
            <a:schemeClr val="accent1"/>
          </a:effectRef>
          <a:fontRef idx="minor">
            <a:schemeClr val="tx1"/>
          </a:fontRef>
        </p:style>
      </p:cxnSp>
      <p:cxnSp>
        <p:nvCxnSpPr>
          <p:cNvPr id="18" name="Straight Connector 20"/>
          <p:cNvCxnSpPr>
            <a:cxnSpLocks/>
          </p:cNvCxnSpPr>
          <p:nvPr/>
        </p:nvCxnSpPr>
        <p:spPr bwMode="auto">
          <a:xfrm flipH="1">
            <a:off x="1149350" y="4002347"/>
            <a:ext cx="6770688" cy="0"/>
          </a:xfrm>
          <a:prstGeom prst="line">
            <a:avLst/>
          </a:prstGeom>
          <a:ln>
            <a:solidFill>
              <a:srgbClr val="7B878F"/>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p14:dur="2000" advClick="1"/>
    </mc:Choice>
    <mc:Fallback>
      <p:transition advClick="1"/>
    </mc:Fallback>
  </mc:AlternateContent>
</p:sld>
</file>

<file path=ppt/slides/slide43.xml><?xml version="1.0" encoding="utf-8"?>
<p:sld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showMasterPhAnim="0" show="1">
  <p:cSld name="">
    <p:spTree>
      <p:nvGrpSpPr>
        <p:cNvPr id="1" name=""/>
        <p:cNvGrpSpPr/>
        <p:nvPr/>
      </p:nvGrpSpPr>
      <p:grpSpPr bwMode="auto">
        <a:xfrm>
          <a:off x="0" y="0"/>
          <a:ext cx="0" cy="0"/>
          <a:chOff x="0" y="0"/>
          <a:chExt cx="0" cy="0"/>
        </a:xfrm>
      </p:grpSpPr>
      <p:sp>
        <p:nvSpPr>
          <p:cNvPr id="5" name="Titre 4"/>
          <p:cNvSpPr>
            <a:spLocks noGrp="1"/>
          </p:cNvSpPr>
          <p:nvPr>
            <p:ph type="title"/>
          </p:nvPr>
        </p:nvSpPr>
        <p:spPr bwMode="auto">
          <a:xfrm>
            <a:off x="5434642" y="2280189"/>
            <a:ext cx="3614467" cy="1325563"/>
          </a:xfrm>
        </p:spPr>
        <p:txBody>
          <a:bodyPr>
            <a:normAutofit/>
          </a:bodyPr>
          <a:lstStyle/>
          <a:p>
            <a:pPr>
              <a:defRPr/>
            </a:pPr>
            <a:r>
              <a:rPr lang="fr-FR" sz="3600"/>
              <a:t>SUIVEZ-NOUS</a:t>
            </a:r>
            <a:endParaRPr/>
          </a:p>
        </p:txBody>
      </p:sp>
      <p:sp>
        <p:nvSpPr>
          <p:cNvPr id="17" name="ZoneTexte 16"/>
          <p:cNvSpPr txBox="1"/>
          <p:nvPr/>
        </p:nvSpPr>
        <p:spPr bwMode="auto">
          <a:xfrm>
            <a:off x="1388853" y="577970"/>
            <a:ext cx="3691203" cy="369332"/>
          </a:xfrm>
          <a:prstGeom prst="rect">
            <a:avLst/>
          </a:prstGeom>
          <a:noFill/>
        </p:spPr>
        <p:txBody>
          <a:bodyPr wrap="none" rtlCol="0">
            <a:spAutoFit/>
          </a:bodyPr>
          <a:lstStyle/>
          <a:p>
            <a:pPr>
              <a:defRPr/>
            </a:pPr>
            <a:r>
              <a:rPr lang="fr-FR" b="1"/>
              <a:t>www.universite-paris-saclay.fr</a:t>
            </a:r>
            <a:endParaRPr/>
          </a:p>
        </p:txBody>
      </p:sp>
      <p:sp>
        <p:nvSpPr>
          <p:cNvPr id="18" name="ZoneTexte 17"/>
          <p:cNvSpPr txBox="1"/>
          <p:nvPr/>
        </p:nvSpPr>
        <p:spPr bwMode="auto">
          <a:xfrm>
            <a:off x="1388853" y="1629696"/>
            <a:ext cx="1659429" cy="369332"/>
          </a:xfrm>
          <a:prstGeom prst="rect">
            <a:avLst/>
          </a:prstGeom>
          <a:noFill/>
        </p:spPr>
        <p:txBody>
          <a:bodyPr wrap="none" rtlCol="0">
            <a:spAutoFit/>
          </a:bodyPr>
          <a:lstStyle/>
          <a:p>
            <a:pPr>
              <a:defRPr/>
            </a:pPr>
            <a:r>
              <a:rPr lang="fr-FR" b="1"/>
              <a:t>UParisSaclay</a:t>
            </a:r>
            <a:endParaRPr lang="fr-FR" b="1"/>
          </a:p>
        </p:txBody>
      </p:sp>
      <p:sp>
        <p:nvSpPr>
          <p:cNvPr id="19" name="ZoneTexte 18"/>
          <p:cNvSpPr txBox="1"/>
          <p:nvPr/>
        </p:nvSpPr>
        <p:spPr bwMode="auto">
          <a:xfrm>
            <a:off x="1388853" y="2664170"/>
            <a:ext cx="2220480" cy="369332"/>
          </a:xfrm>
          <a:prstGeom prst="rect">
            <a:avLst/>
          </a:prstGeom>
          <a:noFill/>
        </p:spPr>
        <p:txBody>
          <a:bodyPr wrap="none" rtlCol="0">
            <a:spAutoFit/>
          </a:bodyPr>
          <a:lstStyle/>
          <a:p>
            <a:pPr>
              <a:defRPr/>
            </a:pPr>
            <a:r>
              <a:rPr lang="fr-FR"/>
              <a:t>@</a:t>
            </a:r>
            <a:r>
              <a:rPr lang="fr-FR" b="1"/>
              <a:t>UnivParisSaclay</a:t>
            </a:r>
            <a:endParaRPr lang="fr-FR" b="1"/>
          </a:p>
        </p:txBody>
      </p:sp>
      <p:sp>
        <p:nvSpPr>
          <p:cNvPr id="20" name="ZoneTexte 19"/>
          <p:cNvSpPr txBox="1"/>
          <p:nvPr/>
        </p:nvSpPr>
        <p:spPr bwMode="auto">
          <a:xfrm>
            <a:off x="1388853" y="3605752"/>
            <a:ext cx="2810385" cy="369332"/>
          </a:xfrm>
          <a:prstGeom prst="rect">
            <a:avLst/>
          </a:prstGeom>
          <a:noFill/>
        </p:spPr>
        <p:txBody>
          <a:bodyPr wrap="none" rtlCol="0">
            <a:spAutoFit/>
          </a:bodyPr>
          <a:lstStyle/>
          <a:p>
            <a:pPr>
              <a:defRPr/>
            </a:pPr>
            <a:r>
              <a:rPr lang="fr-FR" b="1"/>
              <a:t>Université Paris-Saclay</a:t>
            </a:r>
            <a:endParaRPr/>
          </a:p>
        </p:txBody>
      </p:sp>
      <p:sp>
        <p:nvSpPr>
          <p:cNvPr id="21" name="ZoneTexte 20"/>
          <p:cNvSpPr txBox="1"/>
          <p:nvPr/>
        </p:nvSpPr>
        <p:spPr bwMode="auto">
          <a:xfrm>
            <a:off x="1388853" y="5691952"/>
            <a:ext cx="2866490" cy="369332"/>
          </a:xfrm>
          <a:prstGeom prst="rect">
            <a:avLst/>
          </a:prstGeom>
          <a:noFill/>
        </p:spPr>
        <p:txBody>
          <a:bodyPr wrap="none" rtlCol="0">
            <a:spAutoFit/>
          </a:bodyPr>
          <a:lstStyle/>
          <a:p>
            <a:pPr>
              <a:defRPr/>
            </a:pPr>
            <a:r>
              <a:rPr lang="fr-FR" b="1"/>
              <a:t>Universite_Paris_Saclay</a:t>
            </a:r>
            <a:endParaRPr lang="fr-FR" b="1"/>
          </a:p>
        </p:txBody>
      </p:sp>
      <p:sp>
        <p:nvSpPr>
          <p:cNvPr id="22" name="ZoneTexte 21"/>
          <p:cNvSpPr txBox="1"/>
          <p:nvPr/>
        </p:nvSpPr>
        <p:spPr bwMode="auto">
          <a:xfrm>
            <a:off x="1388853" y="4635171"/>
            <a:ext cx="2810385" cy="369332"/>
          </a:xfrm>
          <a:prstGeom prst="rect">
            <a:avLst/>
          </a:prstGeom>
          <a:noFill/>
        </p:spPr>
        <p:txBody>
          <a:bodyPr wrap="none" rtlCol="0">
            <a:spAutoFit/>
          </a:bodyPr>
          <a:lstStyle/>
          <a:p>
            <a:pPr>
              <a:defRPr/>
            </a:pPr>
            <a:r>
              <a:rPr lang="fr-FR" b="1"/>
              <a:t>Université Paris-Saclay</a:t>
            </a:r>
            <a:endParaRPr/>
          </a:p>
        </p:txBody>
      </p:sp>
      <p:pic>
        <p:nvPicPr>
          <p:cNvPr id="24" name="Image 23"/>
          <p:cNvPicPr>
            <a:picLocks noChangeAspect="1"/>
          </p:cNvPicPr>
          <p:nvPr/>
        </p:nvPicPr>
        <p:blipFill>
          <a:blip r:embed="rId2"/>
          <a:stretch/>
        </p:blipFill>
        <p:spPr bwMode="auto">
          <a:xfrm>
            <a:off x="153449" y="210674"/>
            <a:ext cx="1235404" cy="6205019"/>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2000" advClick="1"/>
    </mc:Choice>
    <mc:Fallback>
      <p:transition advClick="1"/>
    </mc:Fallback>
  </mc:AlternateContent>
</p:sld>
</file>

<file path=ppt/slides/slide5.xml><?xml version="1.0" encoding="utf-8"?>
<p:sld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showMasterPhAnim="0" show="1">
  <p:cSld name="">
    <p:spTree>
      <p:nvGrpSpPr>
        <p:cNvPr id="1" name=""/>
        <p:cNvGrpSpPr/>
        <p:nvPr/>
      </p:nvGrpSpPr>
      <p:grpSpPr bwMode="auto">
        <a:xfrm>
          <a:off x="0" y="0"/>
          <a:ext cx="0" cy="0"/>
          <a:chOff x="0" y="0"/>
          <a:chExt cx="0" cy="0"/>
        </a:xfrm>
      </p:grpSpPr>
      <p:sp>
        <p:nvSpPr>
          <p:cNvPr id="2" name="Titre 1"/>
          <p:cNvSpPr>
            <a:spLocks noGrp="1"/>
          </p:cNvSpPr>
          <p:nvPr>
            <p:ph type="title"/>
          </p:nvPr>
        </p:nvSpPr>
        <p:spPr bwMode="auto">
          <a:xfrm>
            <a:off x="1131960" y="542424"/>
            <a:ext cx="6880078" cy="991553"/>
          </a:xfrm>
        </p:spPr>
        <p:txBody>
          <a:bodyPr>
            <a:noAutofit/>
          </a:bodyPr>
          <a:lstStyle/>
          <a:p>
            <a:pPr algn="ctr">
              <a:defRPr/>
            </a:pPr>
            <a:r>
              <a:rPr lang="fr-FR" sz="3600">
                <a:solidFill>
                  <a:srgbClr val="69043B"/>
                </a:solidFill>
                <a:latin typeface="Open Sans Extrabold"/>
                <a:ea typeface="Open Sans Extrabold"/>
                <a:cs typeface="Open Sans Extrabold"/>
              </a:rPr>
              <a:t>Quelle est sa </a:t>
            </a:r>
            <a:br>
              <a:rPr lang="fr-FR" sz="3600">
                <a:solidFill>
                  <a:srgbClr val="69043B"/>
                </a:solidFill>
                <a:latin typeface="Open Sans Extrabold"/>
                <a:ea typeface="Open Sans Extrabold"/>
                <a:cs typeface="Open Sans Extrabold"/>
              </a:rPr>
            </a:br>
            <a:r>
              <a:rPr lang="fr-FR" sz="3600">
                <a:solidFill>
                  <a:srgbClr val="69043B"/>
                </a:solidFill>
                <a:latin typeface="Open Sans Light"/>
                <a:ea typeface="Open Sans Light"/>
                <a:cs typeface="Open Sans Light"/>
              </a:rPr>
              <a:t>gouvernance ?</a:t>
            </a:r>
            <a:endParaRPr/>
          </a:p>
        </p:txBody>
      </p:sp>
      <p:sp>
        <p:nvSpPr>
          <p:cNvPr id="5" name="ZoneTexte 4"/>
          <p:cNvSpPr txBox="1"/>
          <p:nvPr/>
        </p:nvSpPr>
        <p:spPr bwMode="auto">
          <a:xfrm>
            <a:off x="5899210" y="4735371"/>
            <a:ext cx="2340746" cy="738664"/>
          </a:xfrm>
          <a:prstGeom prst="rect">
            <a:avLst/>
          </a:prstGeom>
          <a:noFill/>
        </p:spPr>
        <p:txBody>
          <a:bodyPr wrap="square" rtlCol="0">
            <a:spAutoFit/>
          </a:bodyPr>
          <a:lstStyle/>
          <a:p>
            <a:pPr algn="ctr">
              <a:defRPr/>
            </a:pPr>
            <a:r>
              <a:rPr lang="fr-FR" sz="1400" b="1">
                <a:solidFill>
                  <a:srgbClr val="C96515"/>
                </a:solidFill>
                <a:latin typeface="Open Sans Extrabold"/>
                <a:ea typeface="Open Sans Extrabold"/>
                <a:cs typeface="Open Sans Extrabold"/>
              </a:rPr>
              <a:t>Estelle </a:t>
            </a:r>
            <a:r>
              <a:rPr lang="fr-FR" sz="1400" b="1">
                <a:solidFill>
                  <a:srgbClr val="C96515"/>
                </a:solidFill>
                <a:latin typeface="Open Sans Extrabold"/>
                <a:ea typeface="Open Sans Extrabold"/>
                <a:cs typeface="Open Sans Extrabold"/>
              </a:rPr>
              <a:t>Iacona</a:t>
            </a:r>
            <a:r>
              <a:rPr lang="fr-FR" sz="1400" b="1">
                <a:solidFill>
                  <a:srgbClr val="C96515"/>
                </a:solidFill>
                <a:latin typeface="Open Sans Extrabold"/>
                <a:ea typeface="Open Sans Extrabold"/>
                <a:cs typeface="Open Sans Extrabold"/>
              </a:rPr>
              <a:t>, </a:t>
            </a:r>
            <a:endParaRPr/>
          </a:p>
          <a:p>
            <a:pPr algn="ctr">
              <a:defRPr/>
            </a:pPr>
            <a:r>
              <a:rPr lang="fr-FR" sz="1400" b="1">
                <a:solidFill>
                  <a:srgbClr val="C96515"/>
                </a:solidFill>
                <a:latin typeface="Open Sans Light"/>
                <a:ea typeface="Open Sans Light"/>
                <a:cs typeface="Open Sans Light"/>
              </a:rPr>
              <a:t>Présidente de </a:t>
            </a:r>
            <a:endParaRPr/>
          </a:p>
          <a:p>
            <a:pPr algn="ctr">
              <a:defRPr/>
            </a:pPr>
            <a:r>
              <a:rPr lang="fr-FR" sz="1400" b="1">
                <a:solidFill>
                  <a:srgbClr val="C96515"/>
                </a:solidFill>
                <a:latin typeface="Open Sans Light"/>
                <a:ea typeface="Open Sans Light"/>
                <a:cs typeface="Open Sans Light"/>
              </a:rPr>
              <a:t>l’Université Paris-Saclay</a:t>
            </a:r>
            <a:endParaRPr lang="fr-FR" sz="1400">
              <a:solidFill>
                <a:srgbClr val="C96515"/>
              </a:solidFill>
            </a:endParaRPr>
          </a:p>
        </p:txBody>
      </p:sp>
      <p:sp>
        <p:nvSpPr>
          <p:cNvPr id="9" name="ZoneTexte 8"/>
          <p:cNvSpPr txBox="1"/>
          <p:nvPr/>
        </p:nvSpPr>
        <p:spPr bwMode="auto">
          <a:xfrm>
            <a:off x="904044" y="4246486"/>
            <a:ext cx="1659638" cy="1154162"/>
          </a:xfrm>
          <a:prstGeom prst="rect">
            <a:avLst/>
          </a:prstGeom>
          <a:noFill/>
        </p:spPr>
        <p:txBody>
          <a:bodyPr wrap="square" rtlCol="0">
            <a:spAutoFit/>
          </a:bodyPr>
          <a:lstStyle/>
          <a:p>
            <a:pPr>
              <a:defRPr/>
            </a:pPr>
            <a:r>
              <a:rPr lang="fr-FR" b="1">
                <a:solidFill>
                  <a:srgbClr val="EE7326"/>
                </a:solidFill>
              </a:rPr>
              <a:t>Un Conseil </a:t>
            </a:r>
            <a:endParaRPr/>
          </a:p>
          <a:p>
            <a:pPr>
              <a:defRPr/>
            </a:pPr>
            <a:r>
              <a:rPr lang="fr-FR" b="1">
                <a:solidFill>
                  <a:srgbClr val="EE7326"/>
                </a:solidFill>
              </a:rPr>
              <a:t>Académique</a:t>
            </a:r>
            <a:endParaRPr lang="fr-FR">
              <a:solidFill>
                <a:srgbClr val="EE7326"/>
              </a:solidFill>
            </a:endParaRPr>
          </a:p>
          <a:p>
            <a:pPr>
              <a:defRPr/>
            </a:pPr>
            <a:r>
              <a:rPr lang="fr-FR" sz="1100">
                <a:solidFill>
                  <a:srgbClr val="6A6A6A"/>
                </a:solidFill>
              </a:rPr>
              <a:t>Instance consultative, </a:t>
            </a:r>
            <a:endParaRPr/>
          </a:p>
          <a:p>
            <a:pPr>
              <a:defRPr/>
            </a:pPr>
            <a:r>
              <a:rPr lang="fr-FR" sz="1100">
                <a:solidFill>
                  <a:srgbClr val="6A6A6A"/>
                </a:solidFill>
              </a:rPr>
              <a:t>il est composé de </a:t>
            </a:r>
            <a:endParaRPr/>
          </a:p>
          <a:p>
            <a:pPr>
              <a:defRPr/>
            </a:pPr>
            <a:r>
              <a:rPr lang="fr-FR" sz="1100">
                <a:solidFill>
                  <a:srgbClr val="6A6A6A"/>
                </a:solidFill>
              </a:rPr>
              <a:t>deux commissions :  </a:t>
            </a:r>
            <a:endParaRPr/>
          </a:p>
        </p:txBody>
      </p:sp>
      <p:sp>
        <p:nvSpPr>
          <p:cNvPr id="10" name="ZoneTexte 7"/>
          <p:cNvSpPr txBox="1"/>
          <p:nvPr/>
        </p:nvSpPr>
        <p:spPr bwMode="auto">
          <a:xfrm>
            <a:off x="904044" y="2571941"/>
            <a:ext cx="2126369" cy="1154162"/>
          </a:xfrm>
          <a:prstGeom prst="rect">
            <a:avLst/>
          </a:prstGeom>
          <a:noFill/>
        </p:spPr>
        <p:txBody>
          <a:bodyPr wrap="square" rtlCol="0">
            <a:spAutoFit/>
          </a:bodyPr>
          <a:lstStyle/>
          <a:p>
            <a:pPr>
              <a:defRPr/>
            </a:pPr>
            <a:r>
              <a:rPr lang="fr-FR" b="1">
                <a:solidFill>
                  <a:srgbClr val="E61E5C"/>
                </a:solidFill>
              </a:rPr>
              <a:t>Un Conseil </a:t>
            </a:r>
            <a:endParaRPr/>
          </a:p>
          <a:p>
            <a:pPr>
              <a:defRPr/>
            </a:pPr>
            <a:r>
              <a:rPr lang="fr-FR" b="1">
                <a:solidFill>
                  <a:srgbClr val="E61E5C"/>
                </a:solidFill>
              </a:rPr>
              <a:t>d’Administration</a:t>
            </a:r>
            <a:endParaRPr lang="fr-FR">
              <a:solidFill>
                <a:srgbClr val="E61E5C"/>
              </a:solidFill>
            </a:endParaRPr>
          </a:p>
          <a:p>
            <a:pPr>
              <a:defRPr/>
            </a:pPr>
            <a:r>
              <a:rPr lang="fr-FR" sz="1100">
                <a:solidFill>
                  <a:srgbClr val="303F48"/>
                </a:solidFill>
              </a:rPr>
              <a:t>Organe de gouvernance </a:t>
            </a:r>
            <a:endParaRPr/>
          </a:p>
          <a:p>
            <a:pPr>
              <a:defRPr/>
            </a:pPr>
            <a:r>
              <a:rPr lang="fr-FR" sz="1100">
                <a:solidFill>
                  <a:srgbClr val="303F48"/>
                </a:solidFill>
              </a:rPr>
              <a:t>de l’Université, il définit </a:t>
            </a:r>
            <a:endParaRPr/>
          </a:p>
          <a:p>
            <a:pPr>
              <a:defRPr/>
            </a:pPr>
            <a:r>
              <a:rPr lang="fr-FR" sz="1100">
                <a:solidFill>
                  <a:srgbClr val="303F48"/>
                </a:solidFill>
              </a:rPr>
              <a:t>la politique de l’établissement</a:t>
            </a:r>
            <a:endParaRPr/>
          </a:p>
        </p:txBody>
      </p:sp>
      <p:sp>
        <p:nvSpPr>
          <p:cNvPr id="15" name="Oval 14"/>
          <p:cNvSpPr/>
          <p:nvPr/>
        </p:nvSpPr>
        <p:spPr bwMode="auto">
          <a:xfrm>
            <a:off x="6039785" y="2567083"/>
            <a:ext cx="2059594" cy="2059594"/>
          </a:xfrm>
          <a:prstGeom prst="ellipse">
            <a:avLst/>
          </a:prstGeom>
          <a:blipFill>
            <a:blip r:embed="rId2"/>
            <a:stretch/>
          </a:blipFill>
        </p:spPr>
        <p:style>
          <a:lnRef idx="2">
            <a:schemeClr val="lt1">
              <a:hueOff val="0"/>
              <a:satOff val="0"/>
              <a:lumOff val="0"/>
              <a:alphaOff val="0"/>
            </a:schemeClr>
          </a:lnRef>
          <a:fillRef idx="1">
            <a:srgbClr val="000000"/>
          </a:fillRef>
          <a:effectRef idx="0">
            <a:schemeClr val="accent1">
              <a:tint val="50000"/>
              <a:hueOff val="0"/>
              <a:satOff val="0"/>
              <a:lumOff val="0"/>
              <a:alphaOff val="0"/>
            </a:schemeClr>
          </a:effectRef>
          <a:fontRef idx="minor">
            <a:schemeClr val="lt1">
              <a:hueOff val="0"/>
              <a:satOff val="0"/>
              <a:lumOff val="0"/>
              <a:alphaOff val="0"/>
            </a:schemeClr>
          </a:fontRef>
        </p:style>
        <p:txBody>
          <a:bodyPr/>
          <a:lstStyle/>
          <a:p>
            <a:pPr>
              <a:defRPr/>
            </a:pPr>
            <a:endParaRPr lang="fr-FR"/>
          </a:p>
        </p:txBody>
      </p:sp>
      <p:cxnSp>
        <p:nvCxnSpPr>
          <p:cNvPr id="8" name="Straight Connector 7"/>
          <p:cNvCxnSpPr>
            <a:cxnSpLocks/>
          </p:cNvCxnSpPr>
          <p:nvPr/>
        </p:nvCxnSpPr>
        <p:spPr bwMode="auto">
          <a:xfrm>
            <a:off x="2868629" y="4299569"/>
            <a:ext cx="0" cy="1047996"/>
          </a:xfrm>
          <a:prstGeom prst="line">
            <a:avLst/>
          </a:prstGeom>
          <a:ln>
            <a:solidFill>
              <a:srgbClr val="7B878F"/>
            </a:solidFill>
          </a:ln>
        </p:spPr>
        <p:style>
          <a:lnRef idx="1">
            <a:schemeClr val="accent1"/>
          </a:lnRef>
          <a:fillRef idx="0">
            <a:schemeClr val="accent1"/>
          </a:fillRef>
          <a:effectRef idx="0">
            <a:schemeClr val="accent1"/>
          </a:effectRef>
          <a:fontRef idx="minor">
            <a:schemeClr val="tx1"/>
          </a:fontRef>
        </p:style>
      </p:cxnSp>
      <p:sp>
        <p:nvSpPr>
          <p:cNvPr id="13" name="ZoneTexte 8"/>
          <p:cNvSpPr txBox="1"/>
          <p:nvPr/>
        </p:nvSpPr>
        <p:spPr bwMode="auto">
          <a:xfrm>
            <a:off x="3272471" y="3999487"/>
            <a:ext cx="1659638" cy="600164"/>
          </a:xfrm>
          <a:prstGeom prst="rect">
            <a:avLst/>
          </a:prstGeom>
          <a:noFill/>
        </p:spPr>
        <p:txBody>
          <a:bodyPr wrap="square" rtlCol="0">
            <a:spAutoFit/>
          </a:bodyPr>
          <a:lstStyle/>
          <a:p>
            <a:pPr>
              <a:defRPr/>
            </a:pPr>
            <a:r>
              <a:rPr lang="fr-FR" sz="1100">
                <a:solidFill>
                  <a:srgbClr val="3D0F2A"/>
                </a:solidFill>
              </a:rPr>
              <a:t>Une Commission </a:t>
            </a:r>
            <a:r>
              <a:rPr lang="fr-FR" sz="1100">
                <a:solidFill>
                  <a:srgbClr val="3D0F2A"/>
                </a:solidFill>
                <a:latin typeface="Open Sans Extrabold"/>
                <a:ea typeface="Open Sans Extrabold"/>
                <a:cs typeface="Open Sans Extrabold"/>
              </a:rPr>
              <a:t>Formation</a:t>
            </a:r>
            <a:r>
              <a:rPr lang="fr-FR" sz="1100">
                <a:solidFill>
                  <a:srgbClr val="3D0F2A"/>
                </a:solidFill>
              </a:rPr>
              <a:t> et </a:t>
            </a:r>
            <a:r>
              <a:rPr lang="fr-FR" sz="1100">
                <a:solidFill>
                  <a:srgbClr val="3D0F2A"/>
                </a:solidFill>
                <a:latin typeface="Open Sans Extrabold"/>
                <a:ea typeface="Open Sans Extrabold"/>
                <a:cs typeface="Open Sans Extrabold"/>
              </a:rPr>
              <a:t>Vie Universitaire</a:t>
            </a:r>
            <a:endParaRPr/>
          </a:p>
        </p:txBody>
      </p:sp>
      <p:sp>
        <p:nvSpPr>
          <p:cNvPr id="14" name="ZoneTexte 8"/>
          <p:cNvSpPr txBox="1"/>
          <p:nvPr/>
        </p:nvSpPr>
        <p:spPr bwMode="auto">
          <a:xfrm>
            <a:off x="3272471" y="5132121"/>
            <a:ext cx="1659638" cy="430887"/>
          </a:xfrm>
          <a:prstGeom prst="rect">
            <a:avLst/>
          </a:prstGeom>
          <a:noFill/>
        </p:spPr>
        <p:txBody>
          <a:bodyPr wrap="square" rtlCol="0">
            <a:spAutoFit/>
          </a:bodyPr>
          <a:lstStyle/>
          <a:p>
            <a:pPr>
              <a:defRPr/>
            </a:pPr>
            <a:r>
              <a:rPr lang="fr-FR" sz="1100">
                <a:solidFill>
                  <a:srgbClr val="EE7322"/>
                </a:solidFill>
              </a:rPr>
              <a:t>Une Commission </a:t>
            </a:r>
            <a:endParaRPr/>
          </a:p>
          <a:p>
            <a:pPr>
              <a:defRPr/>
            </a:pPr>
            <a:r>
              <a:rPr lang="fr-FR" sz="1100">
                <a:solidFill>
                  <a:srgbClr val="EE7322"/>
                </a:solidFill>
              </a:rPr>
              <a:t>de la </a:t>
            </a:r>
            <a:r>
              <a:rPr lang="fr-FR" sz="1100">
                <a:solidFill>
                  <a:srgbClr val="EE7322"/>
                </a:solidFill>
                <a:latin typeface="Open Sans Extrabold"/>
                <a:ea typeface="Open Sans Extrabold"/>
                <a:cs typeface="Open Sans Extrabold"/>
              </a:rPr>
              <a:t>Recherche</a:t>
            </a:r>
            <a:endParaRPr/>
          </a:p>
        </p:txBody>
      </p:sp>
      <p:cxnSp>
        <p:nvCxnSpPr>
          <p:cNvPr id="16" name="Straight Connector 15"/>
          <p:cNvCxnSpPr>
            <a:cxnSpLocks/>
          </p:cNvCxnSpPr>
          <p:nvPr/>
        </p:nvCxnSpPr>
        <p:spPr bwMode="auto">
          <a:xfrm flipH="1">
            <a:off x="2868629" y="5347565"/>
            <a:ext cx="302469" cy="0"/>
          </a:xfrm>
          <a:prstGeom prst="line">
            <a:avLst/>
          </a:prstGeom>
          <a:ln>
            <a:solidFill>
              <a:srgbClr val="7B878F"/>
            </a:solidFill>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a:cxnSpLocks/>
          </p:cNvCxnSpPr>
          <p:nvPr/>
        </p:nvCxnSpPr>
        <p:spPr bwMode="auto">
          <a:xfrm flipH="1">
            <a:off x="2868629" y="4299569"/>
            <a:ext cx="302469" cy="0"/>
          </a:xfrm>
          <a:prstGeom prst="line">
            <a:avLst/>
          </a:prstGeom>
          <a:ln>
            <a:solidFill>
              <a:srgbClr val="7B878F"/>
            </a:solidFill>
          </a:ln>
        </p:spPr>
        <p:style>
          <a:lnRef idx="1">
            <a:schemeClr val="accent1"/>
          </a:lnRef>
          <a:fillRef idx="0">
            <a:schemeClr val="accent1"/>
          </a:fillRef>
          <a:effectRef idx="0">
            <a:schemeClr val="accent1"/>
          </a:effectRef>
          <a:fontRef idx="minor">
            <a:schemeClr val="tx1"/>
          </a:fontRef>
        </p:style>
      </p:cxnSp>
      <p:cxnSp>
        <p:nvCxnSpPr>
          <p:cNvPr id="20" name="Straight Connector 19"/>
          <p:cNvCxnSpPr>
            <a:cxnSpLocks/>
          </p:cNvCxnSpPr>
          <p:nvPr/>
        </p:nvCxnSpPr>
        <p:spPr bwMode="auto">
          <a:xfrm flipH="1">
            <a:off x="998793" y="3958630"/>
            <a:ext cx="1984729" cy="0"/>
          </a:xfrm>
          <a:prstGeom prst="line">
            <a:avLst/>
          </a:prstGeom>
          <a:ln>
            <a:solidFill>
              <a:srgbClr val="7B878F"/>
            </a:solidFill>
          </a:ln>
        </p:spPr>
        <p:style>
          <a:lnRef idx="1">
            <a:schemeClr val="accent1"/>
          </a:lnRef>
          <a:fillRef idx="0">
            <a:schemeClr val="accent1"/>
          </a:fillRef>
          <a:effectRef idx="0">
            <a:schemeClr val="accent1"/>
          </a:effectRef>
          <a:fontRef idx="minor">
            <a:schemeClr val="tx1"/>
          </a:fontRef>
        </p:style>
      </p:cxnSp>
      <p:pic>
        <p:nvPicPr>
          <p:cNvPr id="22" name="Graphic 21"/>
          <p:cNvPicPr>
            <a:picLocks noChangeAspect="1"/>
          </p:cNvPicPr>
          <p:nvPr/>
        </p:nvPicPr>
        <p:blipFill>
          <a:blip r:embed="rId3"/>
          <a:stretch/>
        </p:blipFill>
        <p:spPr bwMode="auto">
          <a:xfrm>
            <a:off x="3390899" y="1697445"/>
            <a:ext cx="2362199" cy="28575"/>
          </a:xfrm>
          <a:prstGeom prst="rect">
            <a:avLst/>
          </a:prstGeom>
        </p:spPr>
      </p:pic>
      <p:pic>
        <p:nvPicPr>
          <p:cNvPr id="23" name="Graphic 22"/>
          <p:cNvPicPr>
            <a:picLocks noChangeAspect="1"/>
          </p:cNvPicPr>
          <p:nvPr/>
        </p:nvPicPr>
        <p:blipFill>
          <a:blip r:embed="rId4"/>
          <a:stretch/>
        </p:blipFill>
        <p:spPr bwMode="auto">
          <a:xfrm>
            <a:off x="1809750" y="313706"/>
            <a:ext cx="5524500" cy="28575"/>
          </a:xfrm>
          <a:prstGeom prst="rect">
            <a:avLst/>
          </a:prstGeom>
        </p:spPr>
      </p:pic>
      <p:pic>
        <p:nvPicPr>
          <p:cNvPr id="26" name="Graphic 25"/>
          <p:cNvPicPr>
            <a:picLocks noChangeAspect="1"/>
          </p:cNvPicPr>
          <p:nvPr/>
        </p:nvPicPr>
        <p:blipFill>
          <a:blip r:embed="rId5"/>
          <a:stretch/>
        </p:blipFill>
        <p:spPr bwMode="auto">
          <a:xfrm rot="1325410">
            <a:off x="2219452" y="4299569"/>
            <a:ext cx="415723" cy="258422"/>
          </a:xfrm>
          <a:prstGeom prst="rect">
            <a:avLst/>
          </a:prstGeom>
        </p:spPr>
      </p:pic>
      <p:pic>
        <p:nvPicPr>
          <p:cNvPr id="27" name="Graphic 26"/>
          <p:cNvPicPr>
            <a:picLocks noChangeAspect="1"/>
          </p:cNvPicPr>
          <p:nvPr/>
        </p:nvPicPr>
        <p:blipFill>
          <a:blip r:embed="rId6"/>
          <a:stretch/>
        </p:blipFill>
        <p:spPr bwMode="auto">
          <a:xfrm>
            <a:off x="4556240" y="4988169"/>
            <a:ext cx="378628" cy="513251"/>
          </a:xfrm>
          <a:prstGeom prst="rect">
            <a:avLst/>
          </a:prstGeom>
        </p:spPr>
      </p:pic>
      <p:pic>
        <p:nvPicPr>
          <p:cNvPr id="28" name="Graphic 27"/>
          <p:cNvPicPr>
            <a:picLocks noChangeAspect="1"/>
          </p:cNvPicPr>
          <p:nvPr/>
        </p:nvPicPr>
        <p:blipFill>
          <a:blip r:embed="rId7"/>
          <a:stretch/>
        </p:blipFill>
        <p:spPr bwMode="auto">
          <a:xfrm>
            <a:off x="2300244" y="2509492"/>
            <a:ext cx="608940" cy="342529"/>
          </a:xfrm>
          <a:prstGeom prst="rect">
            <a:avLst/>
          </a:prstGeom>
        </p:spPr>
      </p:pic>
      <p:pic>
        <p:nvPicPr>
          <p:cNvPr id="30" name="Graphic 29"/>
          <p:cNvPicPr>
            <a:picLocks noChangeAspect="1"/>
          </p:cNvPicPr>
          <p:nvPr/>
        </p:nvPicPr>
        <p:blipFill>
          <a:blip r:embed="rId8"/>
          <a:stretch/>
        </p:blipFill>
        <p:spPr bwMode="auto">
          <a:xfrm>
            <a:off x="4571999" y="4036341"/>
            <a:ext cx="722344" cy="525341"/>
          </a:xfrm>
          <a:prstGeom prst="rect">
            <a:avLst/>
          </a:prstGeom>
        </p:spPr>
      </p:pic>
      <p:sp>
        <p:nvSpPr>
          <p:cNvPr id="25" name="Oval 24">
            <a:hlinkClick r:id="rId9" action="ppaction://hlinksldjump"/>
          </p:cNvPr>
          <p:cNvSpPr/>
          <p:nvPr/>
        </p:nvSpPr>
        <p:spPr bwMode="auto">
          <a:xfrm>
            <a:off x="132984" y="6294300"/>
            <a:ext cx="222737" cy="222737"/>
          </a:xfrm>
          <a:prstGeom prst="ellipse">
            <a:avLst/>
          </a:prstGeom>
          <a:solidFill>
            <a:srgbClr val="D6DCDF"/>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fr-FR">
              <a:solidFill>
                <a:srgbClr val="FFFFFF"/>
              </a:solidFill>
            </a:endParaRPr>
          </a:p>
        </p:txBody>
      </p:sp>
      <p:pic>
        <p:nvPicPr>
          <p:cNvPr id="29" name="Graphic 28">
            <a:hlinkClick r:id="rId9" action="ppaction://hlinksldjump"/>
          </p:cNvPr>
          <p:cNvPicPr>
            <a:picLocks noChangeAspect="1"/>
          </p:cNvPicPr>
          <p:nvPr/>
        </p:nvPicPr>
        <p:blipFill>
          <a:blip r:embed="rId10"/>
          <a:stretch/>
        </p:blipFill>
        <p:spPr bwMode="auto">
          <a:xfrm>
            <a:off x="212638" y="6353433"/>
            <a:ext cx="63021" cy="110287"/>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2000" advClick="1"/>
    </mc:Choice>
    <mc:Fallback>
      <p:transition advClick="1"/>
    </mc:Fallback>
  </mc:AlternateContent>
</p:sld>
</file>

<file path=ppt/slides/slide6.xml><?xml version="1.0" encoding="utf-8"?>
<p:sld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showMasterPhAnim="0" show="1">
  <p:cSld name="">
    <p:spTree>
      <p:nvGrpSpPr>
        <p:cNvPr id="1" name=""/>
        <p:cNvGrpSpPr/>
        <p:nvPr/>
      </p:nvGrpSpPr>
      <p:grpSpPr bwMode="auto">
        <a:xfrm>
          <a:off x="0" y="0"/>
          <a:ext cx="0" cy="0"/>
          <a:chOff x="0" y="0"/>
          <a:chExt cx="0" cy="0"/>
        </a:xfrm>
      </p:grpSpPr>
      <p:sp>
        <p:nvSpPr>
          <p:cNvPr id="2" name="Titre 1"/>
          <p:cNvSpPr>
            <a:spLocks noGrp="1"/>
          </p:cNvSpPr>
          <p:nvPr>
            <p:ph type="title"/>
          </p:nvPr>
        </p:nvSpPr>
        <p:spPr bwMode="auto">
          <a:xfrm>
            <a:off x="2030290" y="626764"/>
            <a:ext cx="5791928" cy="690562"/>
          </a:xfrm>
        </p:spPr>
        <p:txBody>
          <a:bodyPr>
            <a:noAutofit/>
          </a:bodyPr>
          <a:lstStyle/>
          <a:p>
            <a:pPr algn="ctr">
              <a:defRPr/>
            </a:pPr>
            <a:r>
              <a:rPr lang="fr-FR" sz="3600">
                <a:solidFill>
                  <a:srgbClr val="C71247"/>
                </a:solidFill>
              </a:rPr>
              <a:t>Qui sont vos </a:t>
            </a:r>
            <a:br>
              <a:rPr lang="fr-FR" sz="3600">
                <a:solidFill>
                  <a:srgbClr val="C71247"/>
                </a:solidFill>
              </a:rPr>
            </a:br>
            <a:r>
              <a:rPr lang="fr-FR" sz="3600">
                <a:solidFill>
                  <a:srgbClr val="C71247"/>
                </a:solidFill>
              </a:rPr>
              <a:t>élus étudiants et </a:t>
            </a:r>
            <a:br>
              <a:rPr lang="fr-FR" sz="3600">
                <a:solidFill>
                  <a:srgbClr val="C71247"/>
                </a:solidFill>
              </a:rPr>
            </a:br>
            <a:r>
              <a:rPr lang="fr-FR" sz="3600">
                <a:solidFill>
                  <a:srgbClr val="C71247"/>
                </a:solidFill>
                <a:latin typeface="Open Sans Light"/>
                <a:ea typeface="Open Sans Light"/>
                <a:cs typeface="Open Sans Light"/>
              </a:rPr>
              <a:t>élues étudiantes ?</a:t>
            </a:r>
            <a:endParaRPr/>
          </a:p>
        </p:txBody>
      </p:sp>
      <p:pic>
        <p:nvPicPr>
          <p:cNvPr id="9" name="Picture 8"/>
          <p:cNvPicPr>
            <a:picLocks noChangeAspect="1"/>
          </p:cNvPicPr>
          <p:nvPr/>
        </p:nvPicPr>
        <p:blipFill>
          <a:blip r:embed="rId2"/>
          <a:stretch/>
        </p:blipFill>
        <p:spPr bwMode="auto">
          <a:xfrm>
            <a:off x="6303336" y="2318177"/>
            <a:ext cx="1752918" cy="1950204"/>
          </a:xfrm>
          <a:prstGeom prst="ellipse">
            <a:avLst/>
          </a:prstGeom>
          <a:ln w="63500" cap="rnd">
            <a:noFill/>
          </a:ln>
          <a:effectLst/>
        </p:spPr>
      </p:pic>
      <p:pic>
        <p:nvPicPr>
          <p:cNvPr id="11" name="Graphic 10"/>
          <p:cNvPicPr>
            <a:picLocks noChangeAspect="1"/>
          </p:cNvPicPr>
          <p:nvPr/>
        </p:nvPicPr>
        <p:blipFill>
          <a:blip r:embed="rId3"/>
          <a:stretch/>
        </p:blipFill>
        <p:spPr bwMode="auto">
          <a:xfrm>
            <a:off x="3587084" y="1783091"/>
            <a:ext cx="2381250" cy="19050"/>
          </a:xfrm>
          <a:prstGeom prst="rect">
            <a:avLst/>
          </a:prstGeom>
        </p:spPr>
      </p:pic>
      <p:sp>
        <p:nvSpPr>
          <p:cNvPr id="29" name="ZoneTexte 3"/>
          <p:cNvSpPr txBox="1"/>
          <p:nvPr/>
        </p:nvSpPr>
        <p:spPr bwMode="auto">
          <a:xfrm>
            <a:off x="1437270" y="2033104"/>
            <a:ext cx="3068228" cy="830997"/>
          </a:xfrm>
          <a:prstGeom prst="rect">
            <a:avLst/>
          </a:prstGeom>
          <a:noFill/>
        </p:spPr>
        <p:txBody>
          <a:bodyPr wrap="square" rtlCol="0">
            <a:spAutoFit/>
          </a:bodyPr>
          <a:lstStyle/>
          <a:p>
            <a:pPr>
              <a:defRPr/>
            </a:pPr>
            <a:r>
              <a:rPr lang="fr-FR" sz="1600" b="1">
                <a:solidFill>
                  <a:srgbClr val="69043B"/>
                </a:solidFill>
                <a:latin typeface="Open Sans SemiBold"/>
                <a:ea typeface="Open Sans SemiBold"/>
                <a:cs typeface="Open Sans SemiBold"/>
              </a:rPr>
              <a:t>N’hésitez pas à solliciter </a:t>
            </a:r>
            <a:endParaRPr/>
          </a:p>
          <a:p>
            <a:pPr>
              <a:defRPr/>
            </a:pPr>
            <a:r>
              <a:rPr lang="fr-FR" sz="1600" b="1">
                <a:solidFill>
                  <a:srgbClr val="69043B"/>
                </a:solidFill>
                <a:latin typeface="Open Sans SemiBold"/>
                <a:ea typeface="Open Sans SemiBold"/>
                <a:cs typeface="Open Sans SemiBold"/>
              </a:rPr>
              <a:t>vos </a:t>
            </a:r>
            <a:r>
              <a:rPr lang="fr-FR" sz="1600" b="1">
                <a:solidFill>
                  <a:srgbClr val="69043B"/>
                </a:solidFill>
                <a:latin typeface="Open Sans Extrabold"/>
                <a:ea typeface="Open Sans Extrabold"/>
                <a:cs typeface="Open Sans Extrabold"/>
              </a:rPr>
              <a:t>représentantes et représentants étudiants</a:t>
            </a:r>
            <a:endParaRPr lang="fr-FR" sz="1600">
              <a:solidFill>
                <a:srgbClr val="69043B"/>
              </a:solidFill>
              <a:latin typeface="Open Sans Extrabold"/>
              <a:ea typeface="Open Sans Extrabold"/>
              <a:cs typeface="Open Sans Extrabold"/>
            </a:endParaRPr>
          </a:p>
        </p:txBody>
      </p:sp>
      <p:sp>
        <p:nvSpPr>
          <p:cNvPr id="30" name="TextBox 29"/>
          <p:cNvSpPr txBox="1"/>
          <p:nvPr/>
        </p:nvSpPr>
        <p:spPr bwMode="auto">
          <a:xfrm>
            <a:off x="5442535" y="5294495"/>
            <a:ext cx="2688050" cy="430887"/>
          </a:xfrm>
          <a:prstGeom prst="rect">
            <a:avLst/>
          </a:prstGeom>
          <a:noFill/>
        </p:spPr>
        <p:txBody>
          <a:bodyPr wrap="square">
            <a:spAutoFit/>
          </a:bodyPr>
          <a:lstStyle/>
          <a:p>
            <a:pPr algn="ctr">
              <a:defRPr/>
            </a:pPr>
            <a:r>
              <a:rPr lang="fr-FR" sz="1100"/>
              <a:t>Contact : Vice-Présidente Étudiante, </a:t>
            </a:r>
            <a:endParaRPr/>
          </a:p>
          <a:p>
            <a:pPr>
              <a:defRPr/>
            </a:pPr>
            <a:r>
              <a:rPr lang="fr-FR" sz="1100" u="sng">
                <a:hlinkClick r:id="rId4" tooltip="mailto:vp.etudiant@universite-paris-saclay.fr"/>
              </a:rPr>
              <a:t>vp.etudiant@universite-paris-saclay.fr</a:t>
            </a:r>
            <a:r>
              <a:rPr lang="fr-FR" sz="1100"/>
              <a:t> </a:t>
            </a:r>
            <a:endParaRPr/>
          </a:p>
        </p:txBody>
      </p:sp>
      <p:sp>
        <p:nvSpPr>
          <p:cNvPr id="31" name="ZoneTexte 8"/>
          <p:cNvSpPr txBox="1"/>
          <p:nvPr/>
        </p:nvSpPr>
        <p:spPr bwMode="auto">
          <a:xfrm>
            <a:off x="1418677" y="4606146"/>
            <a:ext cx="2547915" cy="1708160"/>
          </a:xfrm>
          <a:prstGeom prst="rect">
            <a:avLst/>
          </a:prstGeom>
          <a:noFill/>
        </p:spPr>
        <p:txBody>
          <a:bodyPr wrap="square" rtlCol="0">
            <a:spAutoFit/>
          </a:bodyPr>
          <a:lstStyle/>
          <a:p>
            <a:pPr>
              <a:defRPr/>
            </a:pPr>
            <a:r>
              <a:rPr lang="fr-FR" b="1">
                <a:solidFill>
                  <a:srgbClr val="EE7326"/>
                </a:solidFill>
              </a:rPr>
              <a:t>Votez, tous les </a:t>
            </a:r>
            <a:endParaRPr/>
          </a:p>
          <a:p>
            <a:pPr>
              <a:defRPr/>
            </a:pPr>
            <a:r>
              <a:rPr lang="fr-FR" b="1">
                <a:solidFill>
                  <a:srgbClr val="EE7326"/>
                </a:solidFill>
              </a:rPr>
              <a:t>deux ans, pour vos représentantes et représentants</a:t>
            </a:r>
            <a:endParaRPr lang="fr-FR">
              <a:solidFill>
                <a:srgbClr val="EE7326"/>
              </a:solidFill>
            </a:endParaRPr>
          </a:p>
          <a:p>
            <a:pPr>
              <a:defRPr/>
            </a:pPr>
            <a:r>
              <a:rPr lang="fr-FR" sz="1100">
                <a:solidFill>
                  <a:srgbClr val="303F48"/>
                </a:solidFill>
              </a:rPr>
              <a:t>Dans les conseils centraux de l’Université et de votre composante ou établissement de formation.</a:t>
            </a:r>
            <a:endParaRPr/>
          </a:p>
        </p:txBody>
      </p:sp>
      <p:sp>
        <p:nvSpPr>
          <p:cNvPr id="32" name="ZoneTexte 7"/>
          <p:cNvSpPr txBox="1"/>
          <p:nvPr/>
        </p:nvSpPr>
        <p:spPr bwMode="auto">
          <a:xfrm>
            <a:off x="1437269" y="2999480"/>
            <a:ext cx="2126369" cy="1600438"/>
          </a:xfrm>
          <a:prstGeom prst="rect">
            <a:avLst/>
          </a:prstGeom>
          <a:noFill/>
        </p:spPr>
        <p:txBody>
          <a:bodyPr wrap="square" rtlCol="0">
            <a:spAutoFit/>
          </a:bodyPr>
          <a:lstStyle/>
          <a:p>
            <a:pPr>
              <a:defRPr/>
            </a:pPr>
            <a:r>
              <a:rPr lang="fr-FR" b="1">
                <a:solidFill>
                  <a:srgbClr val="E61E5C"/>
                </a:solidFill>
              </a:rPr>
              <a:t>Devenez acteur et actrice de votre Université</a:t>
            </a:r>
            <a:endParaRPr lang="fr-FR">
              <a:solidFill>
                <a:srgbClr val="E61E5C"/>
              </a:solidFill>
            </a:endParaRPr>
          </a:p>
          <a:p>
            <a:pPr>
              <a:defRPr/>
            </a:pPr>
            <a:r>
              <a:rPr lang="fr-FR" sz="1100">
                <a:solidFill>
                  <a:srgbClr val="303F48"/>
                </a:solidFill>
              </a:rPr>
              <a:t>En participant aux instances et en vous portant candidat et candidate lors des élections étudiantes.</a:t>
            </a:r>
            <a:endParaRPr/>
          </a:p>
        </p:txBody>
      </p:sp>
      <p:cxnSp>
        <p:nvCxnSpPr>
          <p:cNvPr id="33" name="Straight Connector 32"/>
          <p:cNvCxnSpPr>
            <a:cxnSpLocks/>
          </p:cNvCxnSpPr>
          <p:nvPr/>
        </p:nvCxnSpPr>
        <p:spPr bwMode="auto">
          <a:xfrm flipH="1">
            <a:off x="1532515" y="4599918"/>
            <a:ext cx="2823936" cy="0"/>
          </a:xfrm>
          <a:prstGeom prst="line">
            <a:avLst/>
          </a:prstGeom>
          <a:ln>
            <a:solidFill>
              <a:srgbClr val="7B878F"/>
            </a:solidFill>
          </a:ln>
        </p:spPr>
        <p:style>
          <a:lnRef idx="1">
            <a:schemeClr val="accent1"/>
          </a:lnRef>
          <a:fillRef idx="0">
            <a:schemeClr val="accent1"/>
          </a:fillRef>
          <a:effectRef idx="0">
            <a:schemeClr val="accent1"/>
          </a:effectRef>
          <a:fontRef idx="minor">
            <a:schemeClr val="tx1"/>
          </a:fontRef>
        </p:style>
      </p:cxnSp>
      <p:cxnSp>
        <p:nvCxnSpPr>
          <p:cNvPr id="34" name="Straight Connector 33"/>
          <p:cNvCxnSpPr>
            <a:cxnSpLocks/>
          </p:cNvCxnSpPr>
          <p:nvPr/>
        </p:nvCxnSpPr>
        <p:spPr bwMode="auto">
          <a:xfrm flipH="1">
            <a:off x="1517794" y="2950446"/>
            <a:ext cx="2383315" cy="0"/>
          </a:xfrm>
          <a:prstGeom prst="line">
            <a:avLst/>
          </a:prstGeom>
          <a:ln>
            <a:solidFill>
              <a:srgbClr val="7B878F"/>
            </a:solidFill>
          </a:ln>
        </p:spPr>
        <p:style>
          <a:lnRef idx="1">
            <a:schemeClr val="accent1"/>
          </a:lnRef>
          <a:fillRef idx="0">
            <a:schemeClr val="accent1"/>
          </a:fillRef>
          <a:effectRef idx="0">
            <a:schemeClr val="accent1"/>
          </a:effectRef>
          <a:fontRef idx="minor">
            <a:schemeClr val="tx1"/>
          </a:fontRef>
        </p:style>
      </p:cxnSp>
      <p:pic>
        <p:nvPicPr>
          <p:cNvPr id="35" name="Graphic 34"/>
          <p:cNvPicPr>
            <a:picLocks noChangeAspect="1"/>
          </p:cNvPicPr>
          <p:nvPr/>
        </p:nvPicPr>
        <p:blipFill>
          <a:blip r:embed="rId5"/>
          <a:stretch/>
        </p:blipFill>
        <p:spPr bwMode="auto">
          <a:xfrm>
            <a:off x="6647999" y="5063059"/>
            <a:ext cx="284532" cy="180568"/>
          </a:xfrm>
          <a:prstGeom prst="rect">
            <a:avLst/>
          </a:prstGeom>
        </p:spPr>
      </p:pic>
      <p:pic>
        <p:nvPicPr>
          <p:cNvPr id="36" name="Graphic 35"/>
          <p:cNvPicPr>
            <a:picLocks noChangeAspect="1"/>
          </p:cNvPicPr>
          <p:nvPr/>
        </p:nvPicPr>
        <p:blipFill>
          <a:blip r:embed="rId6"/>
          <a:stretch/>
        </p:blipFill>
        <p:spPr bwMode="auto">
          <a:xfrm>
            <a:off x="3767864" y="4944679"/>
            <a:ext cx="711101" cy="699632"/>
          </a:xfrm>
          <a:prstGeom prst="rect">
            <a:avLst/>
          </a:prstGeom>
        </p:spPr>
      </p:pic>
      <p:pic>
        <p:nvPicPr>
          <p:cNvPr id="37" name="Graphic 36"/>
          <p:cNvPicPr>
            <a:picLocks noChangeAspect="1"/>
          </p:cNvPicPr>
          <p:nvPr/>
        </p:nvPicPr>
        <p:blipFill>
          <a:blip r:embed="rId7"/>
          <a:stretch/>
        </p:blipFill>
        <p:spPr bwMode="auto">
          <a:xfrm>
            <a:off x="3587084" y="3610508"/>
            <a:ext cx="536331" cy="755739"/>
          </a:xfrm>
          <a:prstGeom prst="rect">
            <a:avLst/>
          </a:prstGeom>
        </p:spPr>
      </p:pic>
      <p:sp>
        <p:nvSpPr>
          <p:cNvPr id="38" name="ZoneTexte 4"/>
          <p:cNvSpPr txBox="1"/>
          <p:nvPr/>
        </p:nvSpPr>
        <p:spPr bwMode="auto">
          <a:xfrm>
            <a:off x="5616186" y="4358867"/>
            <a:ext cx="3127219" cy="523220"/>
          </a:xfrm>
          <a:prstGeom prst="rect">
            <a:avLst/>
          </a:prstGeom>
          <a:noFill/>
        </p:spPr>
        <p:txBody>
          <a:bodyPr wrap="square" rtlCol="0">
            <a:spAutoFit/>
          </a:bodyPr>
          <a:lstStyle/>
          <a:p>
            <a:pPr algn="ctr">
              <a:defRPr/>
            </a:pPr>
            <a:r>
              <a:rPr lang="fr-FR" sz="1400" b="1">
                <a:solidFill>
                  <a:srgbClr val="C96515"/>
                </a:solidFill>
                <a:latin typeface="Open Sans Extrabold"/>
                <a:ea typeface="Open Sans Extrabold"/>
                <a:cs typeface="Open Sans Extrabold"/>
              </a:rPr>
              <a:t>Elise Dubois, </a:t>
            </a:r>
            <a:endParaRPr/>
          </a:p>
          <a:p>
            <a:pPr algn="ctr">
              <a:defRPr/>
            </a:pPr>
            <a:r>
              <a:rPr lang="fr-FR" sz="1400" b="1">
                <a:solidFill>
                  <a:srgbClr val="C96515"/>
                </a:solidFill>
                <a:latin typeface="Open Sans Light"/>
                <a:ea typeface="Open Sans Light"/>
                <a:cs typeface="Open Sans Light"/>
              </a:rPr>
              <a:t>Vice-Présidente Étudiante</a:t>
            </a:r>
            <a:endParaRPr lang="fr-FR" sz="1400">
              <a:solidFill>
                <a:srgbClr val="C96515"/>
              </a:solidFill>
            </a:endParaRPr>
          </a:p>
        </p:txBody>
      </p:sp>
      <p:sp>
        <p:nvSpPr>
          <p:cNvPr id="16" name="Oval 15">
            <a:hlinkClick r:id="rId8" action="ppaction://hlinksldjump"/>
          </p:cNvPr>
          <p:cNvSpPr/>
          <p:nvPr/>
        </p:nvSpPr>
        <p:spPr bwMode="auto">
          <a:xfrm>
            <a:off x="132984" y="6294300"/>
            <a:ext cx="222737" cy="222737"/>
          </a:xfrm>
          <a:prstGeom prst="ellipse">
            <a:avLst/>
          </a:prstGeom>
          <a:solidFill>
            <a:srgbClr val="D6DCDF"/>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fr-FR">
              <a:solidFill>
                <a:srgbClr val="FFFFFF"/>
              </a:solidFill>
            </a:endParaRPr>
          </a:p>
        </p:txBody>
      </p:sp>
      <p:pic>
        <p:nvPicPr>
          <p:cNvPr id="17" name="Graphic 16">
            <a:hlinkClick r:id="rId8" action="ppaction://hlinksldjump"/>
          </p:cNvPr>
          <p:cNvPicPr>
            <a:picLocks noChangeAspect="1"/>
          </p:cNvPicPr>
          <p:nvPr/>
        </p:nvPicPr>
        <p:blipFill>
          <a:blip r:embed="rId9"/>
          <a:stretch/>
        </p:blipFill>
        <p:spPr bwMode="auto">
          <a:xfrm>
            <a:off x="212638" y="6353433"/>
            <a:ext cx="63021" cy="110287"/>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2000" advClick="1"/>
    </mc:Choice>
    <mc:Fallback>
      <p:transition advClick="1"/>
    </mc:Fallback>
  </mc:AlternateContent>
</p:sld>
</file>

<file path=ppt/slides/slide7.xml><?xml version="1.0" encoding="utf-8"?>
<p:sld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showMasterPhAnim="0" show="1">
  <p:cSld name="">
    <p:spTree>
      <p:nvGrpSpPr>
        <p:cNvPr id="1" name=""/>
        <p:cNvGrpSpPr/>
        <p:nvPr/>
      </p:nvGrpSpPr>
      <p:grpSpPr bwMode="auto">
        <a:xfrm>
          <a:off x="0" y="0"/>
          <a:ext cx="0" cy="0"/>
          <a:chOff x="0" y="0"/>
          <a:chExt cx="0" cy="0"/>
        </a:xfrm>
      </p:grpSpPr>
      <p:sp>
        <p:nvSpPr>
          <p:cNvPr id="18" name="Oval 15">
            <a:hlinkClick r:id="rId2" action="ppaction://hlinksldjump"/>
          </p:cNvPr>
          <p:cNvSpPr/>
          <p:nvPr/>
        </p:nvSpPr>
        <p:spPr bwMode="auto">
          <a:xfrm>
            <a:off x="158953" y="6377515"/>
            <a:ext cx="222737" cy="163605"/>
          </a:xfrm>
          <a:prstGeom prst="ellipse">
            <a:avLst/>
          </a:prstGeom>
          <a:solidFill>
            <a:srgbClr val="D6DCDF"/>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fr-FR">
              <a:solidFill>
                <a:srgbClr val="FFFFFF"/>
              </a:solidFill>
            </a:endParaRPr>
          </a:p>
        </p:txBody>
      </p:sp>
      <p:sp>
        <p:nvSpPr>
          <p:cNvPr id="2" name="Titre 1"/>
          <p:cNvSpPr>
            <a:spLocks noGrp="1"/>
          </p:cNvSpPr>
          <p:nvPr>
            <p:ph type="title"/>
          </p:nvPr>
        </p:nvSpPr>
        <p:spPr bwMode="auto">
          <a:xfrm>
            <a:off x="572047" y="498010"/>
            <a:ext cx="7632848" cy="562074"/>
          </a:xfrm>
        </p:spPr>
        <p:txBody>
          <a:bodyPr>
            <a:noAutofit/>
          </a:bodyPr>
          <a:lstStyle/>
          <a:p>
            <a:pPr algn="ctr">
              <a:defRPr/>
            </a:pPr>
            <a:r>
              <a:rPr lang="fr-FR" sz="3600"/>
              <a:t>Quelles sont les formations proposées ?</a:t>
            </a:r>
            <a:endParaRPr/>
          </a:p>
        </p:txBody>
      </p:sp>
      <p:pic>
        <p:nvPicPr>
          <p:cNvPr id="5" name="Graphic 10"/>
          <p:cNvPicPr>
            <a:picLocks noChangeAspect="1"/>
          </p:cNvPicPr>
          <p:nvPr/>
        </p:nvPicPr>
        <p:blipFill>
          <a:blip r:embed="rId3"/>
          <a:stretch/>
        </p:blipFill>
        <p:spPr bwMode="auto">
          <a:xfrm>
            <a:off x="3093343" y="1340196"/>
            <a:ext cx="2381250" cy="19050"/>
          </a:xfrm>
          <a:prstGeom prst="rect">
            <a:avLst/>
          </a:prstGeom>
        </p:spPr>
      </p:pic>
      <p:sp>
        <p:nvSpPr>
          <p:cNvPr id="6" name="ZoneTexte 3"/>
          <p:cNvSpPr txBox="1"/>
          <p:nvPr/>
        </p:nvSpPr>
        <p:spPr bwMode="auto">
          <a:xfrm>
            <a:off x="270322" y="1639358"/>
            <a:ext cx="3068228" cy="338554"/>
          </a:xfrm>
          <a:prstGeom prst="rect">
            <a:avLst/>
          </a:prstGeom>
          <a:noFill/>
        </p:spPr>
        <p:txBody>
          <a:bodyPr wrap="square" rtlCol="0">
            <a:spAutoFit/>
          </a:bodyPr>
          <a:lstStyle/>
          <a:p>
            <a:pPr>
              <a:defRPr/>
            </a:pPr>
            <a:r>
              <a:rPr lang="fr-FR" sz="1600" b="1">
                <a:solidFill>
                  <a:srgbClr val="69043B"/>
                </a:solidFill>
                <a:latin typeface="Open Sans SemiBold"/>
                <a:ea typeface="Open Sans SemiBold"/>
                <a:cs typeface="Open Sans SemiBold"/>
              </a:rPr>
              <a:t>Un premier cycle innovant</a:t>
            </a:r>
            <a:endParaRPr lang="fr-FR" sz="1600">
              <a:solidFill>
                <a:srgbClr val="69043B"/>
              </a:solidFill>
              <a:latin typeface="Open Sans Extrabold"/>
              <a:ea typeface="Open Sans Extrabold"/>
              <a:cs typeface="Open Sans Extrabold"/>
            </a:endParaRPr>
          </a:p>
        </p:txBody>
      </p:sp>
      <p:pic>
        <p:nvPicPr>
          <p:cNvPr id="7" name="Graphic 36"/>
          <p:cNvPicPr>
            <a:picLocks noChangeAspect="1"/>
          </p:cNvPicPr>
          <p:nvPr/>
        </p:nvPicPr>
        <p:blipFill>
          <a:blip r:embed="rId4"/>
          <a:stretch/>
        </p:blipFill>
        <p:spPr bwMode="auto">
          <a:xfrm>
            <a:off x="3093343" y="1507436"/>
            <a:ext cx="536331" cy="755739"/>
          </a:xfrm>
          <a:prstGeom prst="rect">
            <a:avLst/>
          </a:prstGeom>
        </p:spPr>
      </p:pic>
      <p:sp>
        <p:nvSpPr>
          <p:cNvPr id="3" name="ZoneTexte 2"/>
          <p:cNvSpPr txBox="1"/>
          <p:nvPr/>
        </p:nvSpPr>
        <p:spPr bwMode="auto">
          <a:xfrm>
            <a:off x="3770812" y="1494733"/>
            <a:ext cx="4937760" cy="2031325"/>
          </a:xfrm>
          <a:prstGeom prst="rect">
            <a:avLst/>
          </a:prstGeom>
          <a:noFill/>
        </p:spPr>
        <p:txBody>
          <a:bodyPr wrap="square" rtlCol="0">
            <a:spAutoFit/>
          </a:bodyPr>
          <a:lstStyle/>
          <a:p>
            <a:pPr>
              <a:defRPr/>
            </a:pPr>
            <a:r>
              <a:rPr lang="fr-FR" b="1"/>
              <a:t>24 000 </a:t>
            </a:r>
            <a:r>
              <a:rPr lang="fr-FR">
                <a:solidFill>
                  <a:schemeClr val="bg2">
                    <a:lumMod val="75000"/>
                  </a:schemeClr>
                </a:solidFill>
              </a:rPr>
              <a:t>étudiantes et étudiantes</a:t>
            </a:r>
            <a:endParaRPr lang="fr-FR"/>
          </a:p>
          <a:p>
            <a:pPr>
              <a:defRPr/>
            </a:pPr>
            <a:r>
              <a:rPr lang="fr-FR" b="1">
                <a:solidFill>
                  <a:schemeClr val="accent5"/>
                </a:solidFill>
              </a:rPr>
              <a:t>14</a:t>
            </a:r>
            <a:r>
              <a:rPr lang="fr-FR"/>
              <a:t> </a:t>
            </a:r>
            <a:r>
              <a:rPr lang="fr-FR">
                <a:solidFill>
                  <a:schemeClr val="bg2">
                    <a:lumMod val="75000"/>
                  </a:schemeClr>
                </a:solidFill>
              </a:rPr>
              <a:t>Licences double diplômes</a:t>
            </a:r>
            <a:endParaRPr/>
          </a:p>
          <a:p>
            <a:pPr>
              <a:defRPr/>
            </a:pPr>
            <a:r>
              <a:rPr lang="fr-FR">
                <a:solidFill>
                  <a:srgbClr val="E7382A"/>
                </a:solidFill>
              </a:rPr>
              <a:t>17</a:t>
            </a:r>
            <a:r>
              <a:rPr lang="fr-FR"/>
              <a:t> </a:t>
            </a:r>
            <a:r>
              <a:rPr lang="fr-FR">
                <a:solidFill>
                  <a:schemeClr val="bg2">
                    <a:lumMod val="75000"/>
                  </a:schemeClr>
                </a:solidFill>
              </a:rPr>
              <a:t>licences</a:t>
            </a:r>
            <a:endParaRPr/>
          </a:p>
          <a:p>
            <a:pPr>
              <a:defRPr/>
            </a:pPr>
            <a:r>
              <a:rPr lang="fr-FR">
                <a:solidFill>
                  <a:srgbClr val="E7382A"/>
                </a:solidFill>
              </a:rPr>
              <a:t>2</a:t>
            </a:r>
            <a:r>
              <a:rPr lang="fr-FR"/>
              <a:t> </a:t>
            </a:r>
            <a:r>
              <a:rPr lang="fr-FR">
                <a:solidFill>
                  <a:schemeClr val="bg2">
                    <a:lumMod val="75000"/>
                  </a:schemeClr>
                </a:solidFill>
              </a:rPr>
              <a:t>DEUST</a:t>
            </a:r>
            <a:endParaRPr/>
          </a:p>
          <a:p>
            <a:pPr>
              <a:defRPr/>
            </a:pPr>
            <a:r>
              <a:rPr lang="fr-FR">
                <a:solidFill>
                  <a:srgbClr val="E7382A"/>
                </a:solidFill>
              </a:rPr>
              <a:t>7</a:t>
            </a:r>
            <a:r>
              <a:rPr lang="fr-FR"/>
              <a:t> </a:t>
            </a:r>
            <a:r>
              <a:rPr lang="fr-FR">
                <a:solidFill>
                  <a:schemeClr val="bg2">
                    <a:lumMod val="75000"/>
                  </a:schemeClr>
                </a:solidFill>
              </a:rPr>
              <a:t>B.U.T</a:t>
            </a:r>
            <a:endParaRPr/>
          </a:p>
          <a:p>
            <a:pPr>
              <a:defRPr/>
            </a:pPr>
            <a:r>
              <a:rPr lang="fr-FR">
                <a:solidFill>
                  <a:schemeClr val="bg2">
                    <a:lumMod val="75000"/>
                  </a:schemeClr>
                </a:solidFill>
              </a:rPr>
              <a:t>Préparation aux études de santé</a:t>
            </a:r>
            <a:endParaRPr/>
          </a:p>
          <a:p>
            <a:pPr>
              <a:defRPr/>
            </a:pPr>
            <a:r>
              <a:rPr lang="fr-FR">
                <a:solidFill>
                  <a:srgbClr val="E7382A"/>
                </a:solidFill>
              </a:rPr>
              <a:t>36</a:t>
            </a:r>
            <a:r>
              <a:rPr lang="fr-FR"/>
              <a:t> </a:t>
            </a:r>
            <a:r>
              <a:rPr lang="fr-FR">
                <a:solidFill>
                  <a:schemeClr val="bg2">
                    <a:lumMod val="75000"/>
                  </a:schemeClr>
                </a:solidFill>
              </a:rPr>
              <a:t>licences professionnelles</a:t>
            </a:r>
            <a:endParaRPr/>
          </a:p>
        </p:txBody>
      </p:sp>
      <p:sp>
        <p:nvSpPr>
          <p:cNvPr id="9" name="Titre 1"/>
          <p:cNvSpPr txBox="1"/>
          <p:nvPr/>
        </p:nvSpPr>
        <p:spPr bwMode="auto">
          <a:xfrm>
            <a:off x="270322" y="3511255"/>
            <a:ext cx="7632848" cy="562074"/>
          </a:xfrm>
          <a:prstGeom prst="rect">
            <a:avLst/>
          </a:prstGeom>
          <a:noFill/>
        </p:spPr>
        <p:txBody>
          <a:bodyPr vert="horz" lIns="91440" tIns="45720" rIns="91440" bIns="45720" rtlCol="0" anchor="ctr">
            <a:normAutofit fontScale="97500"/>
          </a:bodyPr>
          <a:lstStyle>
            <a:lvl1pPr algn="l" defTabSz="914400">
              <a:lnSpc>
                <a:spcPct val="90000"/>
              </a:lnSpc>
              <a:spcBef>
                <a:spcPts val="0"/>
              </a:spcBef>
              <a:buNone/>
              <a:defRPr lang="fr-FR" sz="3400" b="1">
                <a:solidFill>
                  <a:schemeClr val="tx2"/>
                </a:solidFill>
                <a:latin typeface="+mj-lt"/>
                <a:ea typeface="+mj-ea"/>
                <a:cs typeface="+mj-cs"/>
              </a:defRPr>
            </a:lvl1pPr>
          </a:lstStyle>
          <a:p>
            <a:pPr>
              <a:defRPr/>
            </a:pPr>
            <a:r>
              <a:rPr lang="fr-FR" sz="1600">
                <a:solidFill>
                  <a:schemeClr val="tx1"/>
                </a:solidFill>
                <a:latin typeface="Open Sans SemiBold"/>
              </a:rPr>
              <a:t>Une offre de master fortement adossée à la recherche </a:t>
            </a:r>
            <a:endParaRPr/>
          </a:p>
        </p:txBody>
      </p:sp>
      <p:pic>
        <p:nvPicPr>
          <p:cNvPr id="10" name="Graphic 36"/>
          <p:cNvPicPr>
            <a:picLocks noChangeAspect="1"/>
          </p:cNvPicPr>
          <p:nvPr/>
        </p:nvPicPr>
        <p:blipFill>
          <a:blip r:embed="rId5"/>
          <a:stretch/>
        </p:blipFill>
        <p:spPr bwMode="auto">
          <a:xfrm>
            <a:off x="1268104" y="4176556"/>
            <a:ext cx="536331" cy="755739"/>
          </a:xfrm>
          <a:prstGeom prst="rect">
            <a:avLst/>
          </a:prstGeom>
        </p:spPr>
      </p:pic>
      <p:sp>
        <p:nvSpPr>
          <p:cNvPr id="11" name="ZoneTexte 10"/>
          <p:cNvSpPr txBox="1"/>
          <p:nvPr/>
        </p:nvSpPr>
        <p:spPr bwMode="auto">
          <a:xfrm>
            <a:off x="1851146" y="4067476"/>
            <a:ext cx="5878286" cy="923330"/>
          </a:xfrm>
          <a:prstGeom prst="rect">
            <a:avLst/>
          </a:prstGeom>
          <a:noFill/>
        </p:spPr>
        <p:txBody>
          <a:bodyPr wrap="square" rtlCol="0">
            <a:spAutoFit/>
          </a:bodyPr>
          <a:lstStyle/>
          <a:p>
            <a:pPr>
              <a:defRPr/>
            </a:pPr>
            <a:r>
              <a:rPr lang="fr-FR" b="1"/>
              <a:t>12 000</a:t>
            </a:r>
            <a:r>
              <a:rPr lang="fr-FR"/>
              <a:t> </a:t>
            </a:r>
            <a:r>
              <a:rPr lang="fr-FR">
                <a:solidFill>
                  <a:srgbClr val="7B878F"/>
                </a:solidFill>
              </a:rPr>
              <a:t>étudiantes et étudiants</a:t>
            </a:r>
            <a:endParaRPr/>
          </a:p>
          <a:p>
            <a:pPr>
              <a:defRPr/>
            </a:pPr>
            <a:r>
              <a:rPr lang="fr-FR" b="1">
                <a:solidFill>
                  <a:srgbClr val="0070C0"/>
                </a:solidFill>
              </a:rPr>
              <a:t>67</a:t>
            </a:r>
            <a:r>
              <a:rPr lang="fr-FR"/>
              <a:t> </a:t>
            </a:r>
            <a:r>
              <a:rPr lang="fr-FR">
                <a:solidFill>
                  <a:srgbClr val="7B878F"/>
                </a:solidFill>
              </a:rPr>
              <a:t>mentions de master</a:t>
            </a:r>
            <a:endParaRPr/>
          </a:p>
          <a:p>
            <a:pPr>
              <a:defRPr/>
            </a:pPr>
            <a:r>
              <a:rPr lang="fr-FR" b="1">
                <a:solidFill>
                  <a:srgbClr val="E7382A"/>
                </a:solidFill>
              </a:rPr>
              <a:t>18</a:t>
            </a:r>
            <a:r>
              <a:rPr lang="fr-FR"/>
              <a:t> </a:t>
            </a:r>
            <a:r>
              <a:rPr lang="fr-FR">
                <a:solidFill>
                  <a:srgbClr val="7B878F"/>
                </a:solidFill>
              </a:rPr>
              <a:t>Graduate</a:t>
            </a:r>
            <a:r>
              <a:rPr lang="fr-FR">
                <a:solidFill>
                  <a:srgbClr val="7B878F"/>
                </a:solidFill>
              </a:rPr>
              <a:t> </a:t>
            </a:r>
            <a:r>
              <a:rPr lang="fr-FR">
                <a:solidFill>
                  <a:srgbClr val="7B878F"/>
                </a:solidFill>
              </a:rPr>
              <a:t>Schools</a:t>
            </a:r>
            <a:r>
              <a:rPr lang="fr-FR">
                <a:solidFill>
                  <a:srgbClr val="7B878F"/>
                </a:solidFill>
              </a:rPr>
              <a:t> et Institut</a:t>
            </a:r>
            <a:endParaRPr/>
          </a:p>
        </p:txBody>
      </p:sp>
      <p:sp>
        <p:nvSpPr>
          <p:cNvPr id="12" name="Titre 1"/>
          <p:cNvSpPr txBox="1"/>
          <p:nvPr/>
        </p:nvSpPr>
        <p:spPr bwMode="auto">
          <a:xfrm>
            <a:off x="270322" y="5218642"/>
            <a:ext cx="7632848" cy="562074"/>
          </a:xfrm>
          <a:prstGeom prst="rect">
            <a:avLst/>
          </a:prstGeom>
          <a:noFill/>
        </p:spPr>
        <p:txBody>
          <a:bodyPr vert="horz" lIns="91440" tIns="45720" rIns="91440" bIns="45720" rtlCol="0" anchor="ctr">
            <a:normAutofit fontScale="97500"/>
          </a:bodyPr>
          <a:lstStyle>
            <a:lvl1pPr algn="l" defTabSz="914400">
              <a:lnSpc>
                <a:spcPct val="90000"/>
              </a:lnSpc>
              <a:spcBef>
                <a:spcPts val="0"/>
              </a:spcBef>
              <a:buNone/>
              <a:defRPr lang="fr-FR" sz="3400" b="1">
                <a:solidFill>
                  <a:schemeClr val="tx2"/>
                </a:solidFill>
                <a:latin typeface="+mj-lt"/>
                <a:ea typeface="+mj-ea"/>
                <a:cs typeface="+mj-cs"/>
              </a:defRPr>
            </a:lvl1pPr>
          </a:lstStyle>
          <a:p>
            <a:pPr>
              <a:defRPr/>
            </a:pPr>
            <a:r>
              <a:rPr lang="fr-FR" sz="1600">
                <a:solidFill>
                  <a:schemeClr val="tx1"/>
                </a:solidFill>
                <a:latin typeface="Open Sans SemiBold"/>
              </a:rPr>
              <a:t>Un diplôme phare, le Doctorat</a:t>
            </a:r>
            <a:endParaRPr/>
          </a:p>
        </p:txBody>
      </p:sp>
      <p:pic>
        <p:nvPicPr>
          <p:cNvPr id="13" name="Graphic 36"/>
          <p:cNvPicPr>
            <a:picLocks noChangeAspect="1"/>
          </p:cNvPicPr>
          <p:nvPr/>
        </p:nvPicPr>
        <p:blipFill>
          <a:blip r:embed="rId6"/>
          <a:stretch/>
        </p:blipFill>
        <p:spPr bwMode="auto">
          <a:xfrm>
            <a:off x="3439899" y="5604251"/>
            <a:ext cx="536331" cy="755739"/>
          </a:xfrm>
          <a:prstGeom prst="rect">
            <a:avLst/>
          </a:prstGeom>
        </p:spPr>
      </p:pic>
      <p:sp>
        <p:nvSpPr>
          <p:cNvPr id="14" name="ZoneTexte 13"/>
          <p:cNvSpPr txBox="1"/>
          <p:nvPr/>
        </p:nvSpPr>
        <p:spPr bwMode="auto">
          <a:xfrm>
            <a:off x="4086745" y="5542580"/>
            <a:ext cx="4195105" cy="1200329"/>
          </a:xfrm>
          <a:prstGeom prst="rect">
            <a:avLst/>
          </a:prstGeom>
          <a:noFill/>
        </p:spPr>
        <p:txBody>
          <a:bodyPr wrap="square" rtlCol="0">
            <a:spAutoFit/>
          </a:bodyPr>
          <a:lstStyle/>
          <a:p>
            <a:pPr>
              <a:defRPr/>
            </a:pPr>
            <a:r>
              <a:rPr lang="fr-FR"/>
              <a:t>4 600 </a:t>
            </a:r>
            <a:r>
              <a:rPr lang="fr-FR">
                <a:solidFill>
                  <a:srgbClr val="7B878F"/>
                </a:solidFill>
              </a:rPr>
              <a:t>doctorantes et doctorants</a:t>
            </a:r>
            <a:endParaRPr/>
          </a:p>
          <a:p>
            <a:pPr>
              <a:defRPr/>
            </a:pPr>
            <a:r>
              <a:rPr lang="fr-FR">
                <a:solidFill>
                  <a:srgbClr val="0070C0"/>
                </a:solidFill>
              </a:rPr>
              <a:t>21</a:t>
            </a:r>
            <a:r>
              <a:rPr lang="fr-FR"/>
              <a:t> </a:t>
            </a:r>
            <a:r>
              <a:rPr lang="fr-FR">
                <a:solidFill>
                  <a:srgbClr val="7B878F"/>
                </a:solidFill>
              </a:rPr>
              <a:t>écoles doctorales</a:t>
            </a:r>
            <a:endParaRPr/>
          </a:p>
          <a:p>
            <a:pPr>
              <a:defRPr/>
            </a:pPr>
            <a:r>
              <a:rPr lang="fr-FR" b="1">
                <a:solidFill>
                  <a:srgbClr val="E7382A"/>
                </a:solidFill>
              </a:rPr>
              <a:t>18</a:t>
            </a:r>
            <a:r>
              <a:rPr lang="fr-FR"/>
              <a:t> </a:t>
            </a:r>
            <a:r>
              <a:rPr lang="fr-FR">
                <a:solidFill>
                  <a:srgbClr val="7B878F"/>
                </a:solidFill>
              </a:rPr>
              <a:t>Graduate</a:t>
            </a:r>
            <a:r>
              <a:rPr lang="fr-FR">
                <a:solidFill>
                  <a:srgbClr val="7B878F"/>
                </a:solidFill>
              </a:rPr>
              <a:t> </a:t>
            </a:r>
            <a:r>
              <a:rPr lang="fr-FR">
                <a:solidFill>
                  <a:srgbClr val="7B878F"/>
                </a:solidFill>
              </a:rPr>
              <a:t>Schools</a:t>
            </a:r>
            <a:r>
              <a:rPr lang="fr-FR">
                <a:solidFill>
                  <a:srgbClr val="7B878F"/>
                </a:solidFill>
              </a:rPr>
              <a:t> et Institut</a:t>
            </a:r>
            <a:endParaRPr/>
          </a:p>
          <a:p>
            <a:pPr>
              <a:defRPr/>
            </a:pPr>
            <a:endParaRPr lang="fr-FR"/>
          </a:p>
        </p:txBody>
      </p:sp>
      <p:pic>
        <p:nvPicPr>
          <p:cNvPr id="19" name="Graphic 16">
            <a:hlinkClick r:id="rId2" action="ppaction://hlinksldjump"/>
          </p:cNvPr>
          <p:cNvPicPr>
            <a:picLocks noChangeAspect="1"/>
          </p:cNvPicPr>
          <p:nvPr/>
        </p:nvPicPr>
        <p:blipFill>
          <a:blip r:embed="rId7"/>
          <a:stretch/>
        </p:blipFill>
        <p:spPr bwMode="auto">
          <a:xfrm flipH="1">
            <a:off x="218891" y="6388956"/>
            <a:ext cx="93488" cy="163605"/>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2000" advClick="1"/>
    </mc:Choice>
    <mc:Fallback>
      <p:transition advClick="1"/>
    </mc:Fallback>
  </mc:AlternateContent>
</p:sld>
</file>

<file path=ppt/slides/slide8.xml><?xml version="1.0" encoding="utf-8"?>
<p:sld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showMasterPhAnim="0" show="1">
  <p:cSld name="">
    <p:spTree>
      <p:nvGrpSpPr>
        <p:cNvPr id="1" name=""/>
        <p:cNvGrpSpPr/>
        <p:nvPr/>
      </p:nvGrpSpPr>
      <p:grpSpPr bwMode="auto">
        <a:xfrm>
          <a:off x="0" y="0"/>
          <a:ext cx="0" cy="0"/>
          <a:chOff x="0" y="0"/>
          <a:chExt cx="0" cy="0"/>
        </a:xfrm>
      </p:grpSpPr>
      <p:sp>
        <p:nvSpPr>
          <p:cNvPr id="22" name="Oval 15">
            <a:hlinkClick r:id="rId2" action="ppaction://hlinksldjump"/>
          </p:cNvPr>
          <p:cNvSpPr/>
          <p:nvPr/>
        </p:nvSpPr>
        <p:spPr bwMode="auto">
          <a:xfrm>
            <a:off x="516161" y="6352351"/>
            <a:ext cx="222737" cy="222737"/>
          </a:xfrm>
          <a:prstGeom prst="ellipse">
            <a:avLst/>
          </a:prstGeom>
          <a:solidFill>
            <a:srgbClr val="D6DCDF"/>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fr-FR">
              <a:solidFill>
                <a:srgbClr val="FFFFFF"/>
              </a:solidFill>
            </a:endParaRPr>
          </a:p>
        </p:txBody>
      </p:sp>
      <p:sp>
        <p:nvSpPr>
          <p:cNvPr id="2" name="Titre 1"/>
          <p:cNvSpPr>
            <a:spLocks noGrp="1"/>
          </p:cNvSpPr>
          <p:nvPr>
            <p:ph type="title"/>
          </p:nvPr>
        </p:nvSpPr>
        <p:spPr bwMode="auto">
          <a:xfrm>
            <a:off x="1276350" y="366713"/>
            <a:ext cx="6591300" cy="1549400"/>
          </a:xfrm>
        </p:spPr>
        <p:txBody>
          <a:bodyPr rtlCol="0"/>
          <a:lstStyle/>
          <a:p>
            <a:pPr algn="ctr">
              <a:spcAft>
                <a:spcPts val="0"/>
              </a:spcAft>
              <a:defRPr/>
            </a:pPr>
            <a:r>
              <a:rPr lang="fr-FR" sz="3200">
                <a:solidFill>
                  <a:srgbClr val="ED6C08"/>
                </a:solidFill>
                <a:ea typeface="+mj-ea"/>
              </a:rPr>
              <a:t>Quels sont les avantages d’étudier</a:t>
            </a:r>
            <a:r>
              <a:rPr lang="fr-FR" sz="3200" b="0">
                <a:solidFill>
                  <a:srgbClr val="ED6C08"/>
                </a:solidFill>
                <a:ea typeface="+mj-ea"/>
              </a:rPr>
              <a:t> à l’École universitaire de premier cycle Paris-Saclay </a:t>
            </a:r>
            <a:r>
              <a:rPr sz="3200" b="0">
                <a:solidFill>
                  <a:srgbClr val="ED6C08"/>
                </a:solidFill>
                <a:latin typeface="Open Sans Light"/>
                <a:ea typeface="Open Sans Light"/>
                <a:cs typeface="Open Sans Light"/>
              </a:rPr>
              <a:t>?</a:t>
            </a:r>
            <a:endParaRPr/>
          </a:p>
        </p:txBody>
      </p:sp>
      <p:sp>
        <p:nvSpPr>
          <p:cNvPr id="10243" name="ZoneTexte 4"/>
          <p:cNvSpPr txBox="1">
            <a:spLocks noChangeArrowheads="1"/>
          </p:cNvSpPr>
          <p:nvPr/>
        </p:nvSpPr>
        <p:spPr bwMode="auto">
          <a:xfrm>
            <a:off x="1768475" y="2147876"/>
            <a:ext cx="2732088" cy="769938"/>
          </a:xfrm>
          <a:prstGeom prst="rect">
            <a:avLst/>
          </a:prstGeom>
          <a:noFill/>
          <a:ln>
            <a:noFill/>
          </a:ln>
        </p:spPr>
        <p:txBody>
          <a:bodyPr>
            <a:spAutoFit/>
          </a:bodyPr>
          <a:lstStyle>
            <a:lvl1pPr>
              <a:lnSpc>
                <a:spcPct val="90000"/>
              </a:lnSpc>
              <a:spcBef>
                <a:spcPts val="1000"/>
              </a:spcBef>
              <a:buFont typeface="Arial"/>
              <a:buChar char="•"/>
              <a:defRPr sz="2800">
                <a:solidFill>
                  <a:schemeClr val="tx1"/>
                </a:solidFill>
                <a:latin typeface="Open Sans"/>
                <a:ea typeface="Arial Unicode MS"/>
              </a:defRPr>
            </a:lvl1pPr>
            <a:lvl2pPr marL="742950" indent="-285750">
              <a:lnSpc>
                <a:spcPct val="90000"/>
              </a:lnSpc>
              <a:spcBef>
                <a:spcPts val="500"/>
              </a:spcBef>
              <a:buFont typeface="Arial"/>
              <a:buChar char="•"/>
              <a:defRPr sz="2400">
                <a:solidFill>
                  <a:schemeClr val="tx2"/>
                </a:solidFill>
                <a:latin typeface="Open Sans"/>
                <a:ea typeface="Arial Unicode MS"/>
              </a:defRPr>
            </a:lvl2pPr>
            <a:lvl3pPr marL="1143000" indent="-228600">
              <a:lnSpc>
                <a:spcPct val="90000"/>
              </a:lnSpc>
              <a:spcBef>
                <a:spcPts val="500"/>
              </a:spcBef>
              <a:buFont typeface="Arial"/>
              <a:buChar char="•"/>
              <a:defRPr sz="2000">
                <a:solidFill>
                  <a:schemeClr val="tx2"/>
                </a:solidFill>
                <a:latin typeface="Open Sans"/>
                <a:ea typeface="Arial Unicode MS"/>
              </a:defRPr>
            </a:lvl3pPr>
            <a:lvl4pPr marL="1600200" indent="-228600">
              <a:lnSpc>
                <a:spcPct val="90000"/>
              </a:lnSpc>
              <a:spcBef>
                <a:spcPts val="500"/>
              </a:spcBef>
              <a:buFont typeface="Arial"/>
              <a:buChar char="•"/>
              <a:defRPr>
                <a:solidFill>
                  <a:schemeClr val="tx2"/>
                </a:solidFill>
                <a:latin typeface="Open Sans"/>
                <a:ea typeface="Arial Unicode MS"/>
              </a:defRPr>
            </a:lvl4pPr>
            <a:lvl5pPr marL="2057400" indent="-228600">
              <a:lnSpc>
                <a:spcPct val="90000"/>
              </a:lnSpc>
              <a:spcBef>
                <a:spcPts val="500"/>
              </a:spcBef>
              <a:buFont typeface="Arial"/>
              <a:buChar char="•"/>
              <a:defRPr>
                <a:solidFill>
                  <a:schemeClr val="tx2"/>
                </a:solidFill>
                <a:latin typeface="Open Sans"/>
                <a:ea typeface="Arial Unicode MS"/>
              </a:defRPr>
            </a:lvl5pPr>
            <a:lvl6pPr marL="2514600" indent="-228600">
              <a:lnSpc>
                <a:spcPct val="90000"/>
              </a:lnSpc>
              <a:spcBef>
                <a:spcPts val="500"/>
              </a:spcBef>
              <a:spcAft>
                <a:spcPts val="0"/>
              </a:spcAft>
              <a:buFont typeface="Arial"/>
              <a:buChar char="•"/>
              <a:defRPr>
                <a:solidFill>
                  <a:schemeClr val="tx2"/>
                </a:solidFill>
                <a:latin typeface="Open Sans"/>
                <a:ea typeface="Arial Unicode MS"/>
              </a:defRPr>
            </a:lvl6pPr>
            <a:lvl7pPr marL="2971800" indent="-228600">
              <a:lnSpc>
                <a:spcPct val="90000"/>
              </a:lnSpc>
              <a:spcBef>
                <a:spcPts val="500"/>
              </a:spcBef>
              <a:spcAft>
                <a:spcPts val="0"/>
              </a:spcAft>
              <a:buFont typeface="Arial"/>
              <a:buChar char="•"/>
              <a:defRPr>
                <a:solidFill>
                  <a:schemeClr val="tx2"/>
                </a:solidFill>
                <a:latin typeface="Open Sans"/>
                <a:ea typeface="Arial Unicode MS"/>
              </a:defRPr>
            </a:lvl7pPr>
            <a:lvl8pPr marL="3429000" indent="-228600">
              <a:lnSpc>
                <a:spcPct val="90000"/>
              </a:lnSpc>
              <a:spcBef>
                <a:spcPts val="500"/>
              </a:spcBef>
              <a:spcAft>
                <a:spcPts val="0"/>
              </a:spcAft>
              <a:buFont typeface="Arial"/>
              <a:buChar char="•"/>
              <a:defRPr>
                <a:solidFill>
                  <a:schemeClr val="tx2"/>
                </a:solidFill>
                <a:latin typeface="Open Sans"/>
                <a:ea typeface="Arial Unicode MS"/>
              </a:defRPr>
            </a:lvl8pPr>
            <a:lvl9pPr marL="3886200" indent="-228600">
              <a:lnSpc>
                <a:spcPct val="90000"/>
              </a:lnSpc>
              <a:spcBef>
                <a:spcPts val="500"/>
              </a:spcBef>
              <a:spcAft>
                <a:spcPts val="0"/>
              </a:spcAft>
              <a:buFont typeface="Arial"/>
              <a:buChar char="•"/>
              <a:defRPr>
                <a:solidFill>
                  <a:schemeClr val="tx2"/>
                </a:solidFill>
                <a:latin typeface="Open Sans"/>
                <a:ea typeface="Arial Unicode MS"/>
              </a:defRPr>
            </a:lvl9pPr>
          </a:lstStyle>
          <a:p>
            <a:pPr>
              <a:lnSpc>
                <a:spcPct val="100000"/>
              </a:lnSpc>
              <a:spcBef>
                <a:spcPts val="0"/>
              </a:spcBef>
              <a:buFontTx/>
              <a:buNone/>
              <a:defRPr/>
            </a:pPr>
            <a:r>
              <a:rPr lang="fr-FR" sz="1100" b="1">
                <a:solidFill>
                  <a:srgbClr val="7B878F"/>
                </a:solidFill>
                <a:cs typeface="Open Sans"/>
              </a:rPr>
              <a:t>Être accompagné·e pour construire son projet personnel d’études </a:t>
            </a:r>
            <a:r>
              <a:rPr lang="fr-FR" sz="1100">
                <a:solidFill>
                  <a:srgbClr val="7B878F"/>
                </a:solidFill>
                <a:cs typeface="Open Sans"/>
              </a:rPr>
              <a:t>et d’insertion et obtenir le diplôme qui correspond le mieux à ses attentes</a:t>
            </a:r>
            <a:endParaRPr/>
          </a:p>
        </p:txBody>
      </p:sp>
      <p:sp>
        <p:nvSpPr>
          <p:cNvPr id="10244" name="TextBox 3"/>
          <p:cNvSpPr txBox="1">
            <a:spLocks noChangeArrowheads="1"/>
          </p:cNvSpPr>
          <p:nvPr/>
        </p:nvSpPr>
        <p:spPr bwMode="auto">
          <a:xfrm>
            <a:off x="2278063" y="6186495"/>
            <a:ext cx="4572000" cy="430212"/>
          </a:xfrm>
          <a:prstGeom prst="rect">
            <a:avLst/>
          </a:prstGeom>
          <a:noFill/>
          <a:ln>
            <a:noFill/>
          </a:ln>
        </p:spPr>
        <p:txBody>
          <a:bodyPr>
            <a:spAutoFit/>
          </a:bodyPr>
          <a:lstStyle>
            <a:lvl1pPr>
              <a:lnSpc>
                <a:spcPct val="90000"/>
              </a:lnSpc>
              <a:spcBef>
                <a:spcPts val="1000"/>
              </a:spcBef>
              <a:buFont typeface="Arial"/>
              <a:buChar char="•"/>
              <a:defRPr sz="2800">
                <a:solidFill>
                  <a:schemeClr val="tx1"/>
                </a:solidFill>
                <a:latin typeface="Open Sans"/>
                <a:ea typeface="Arial Unicode MS"/>
              </a:defRPr>
            </a:lvl1pPr>
            <a:lvl2pPr marL="742950" indent="-285750">
              <a:lnSpc>
                <a:spcPct val="90000"/>
              </a:lnSpc>
              <a:spcBef>
                <a:spcPts val="500"/>
              </a:spcBef>
              <a:buFont typeface="Arial"/>
              <a:buChar char="•"/>
              <a:defRPr sz="2400">
                <a:solidFill>
                  <a:schemeClr val="tx2"/>
                </a:solidFill>
                <a:latin typeface="Open Sans"/>
                <a:ea typeface="Arial Unicode MS"/>
              </a:defRPr>
            </a:lvl2pPr>
            <a:lvl3pPr marL="1143000" indent="-228600">
              <a:lnSpc>
                <a:spcPct val="90000"/>
              </a:lnSpc>
              <a:spcBef>
                <a:spcPts val="500"/>
              </a:spcBef>
              <a:buFont typeface="Arial"/>
              <a:buChar char="•"/>
              <a:defRPr sz="2000">
                <a:solidFill>
                  <a:schemeClr val="tx2"/>
                </a:solidFill>
                <a:latin typeface="Open Sans"/>
                <a:ea typeface="Arial Unicode MS"/>
              </a:defRPr>
            </a:lvl3pPr>
            <a:lvl4pPr marL="1600200" indent="-228600">
              <a:lnSpc>
                <a:spcPct val="90000"/>
              </a:lnSpc>
              <a:spcBef>
                <a:spcPts val="500"/>
              </a:spcBef>
              <a:buFont typeface="Arial"/>
              <a:buChar char="•"/>
              <a:defRPr>
                <a:solidFill>
                  <a:schemeClr val="tx2"/>
                </a:solidFill>
                <a:latin typeface="Open Sans"/>
                <a:ea typeface="Arial Unicode MS"/>
              </a:defRPr>
            </a:lvl4pPr>
            <a:lvl5pPr marL="2057400" indent="-228600">
              <a:lnSpc>
                <a:spcPct val="90000"/>
              </a:lnSpc>
              <a:spcBef>
                <a:spcPts val="500"/>
              </a:spcBef>
              <a:buFont typeface="Arial"/>
              <a:buChar char="•"/>
              <a:defRPr>
                <a:solidFill>
                  <a:schemeClr val="tx2"/>
                </a:solidFill>
                <a:latin typeface="Open Sans"/>
                <a:ea typeface="Arial Unicode MS"/>
              </a:defRPr>
            </a:lvl5pPr>
            <a:lvl6pPr marL="2514600" indent="-228600">
              <a:lnSpc>
                <a:spcPct val="90000"/>
              </a:lnSpc>
              <a:spcBef>
                <a:spcPts val="500"/>
              </a:spcBef>
              <a:spcAft>
                <a:spcPts val="0"/>
              </a:spcAft>
              <a:buFont typeface="Arial"/>
              <a:buChar char="•"/>
              <a:defRPr>
                <a:solidFill>
                  <a:schemeClr val="tx2"/>
                </a:solidFill>
                <a:latin typeface="Open Sans"/>
                <a:ea typeface="Arial Unicode MS"/>
              </a:defRPr>
            </a:lvl6pPr>
            <a:lvl7pPr marL="2971800" indent="-228600">
              <a:lnSpc>
                <a:spcPct val="90000"/>
              </a:lnSpc>
              <a:spcBef>
                <a:spcPts val="500"/>
              </a:spcBef>
              <a:spcAft>
                <a:spcPts val="0"/>
              </a:spcAft>
              <a:buFont typeface="Arial"/>
              <a:buChar char="•"/>
              <a:defRPr>
                <a:solidFill>
                  <a:schemeClr val="tx2"/>
                </a:solidFill>
                <a:latin typeface="Open Sans"/>
                <a:ea typeface="Arial Unicode MS"/>
              </a:defRPr>
            </a:lvl7pPr>
            <a:lvl8pPr marL="3429000" indent="-228600">
              <a:lnSpc>
                <a:spcPct val="90000"/>
              </a:lnSpc>
              <a:spcBef>
                <a:spcPts val="500"/>
              </a:spcBef>
              <a:spcAft>
                <a:spcPts val="0"/>
              </a:spcAft>
              <a:buFont typeface="Arial"/>
              <a:buChar char="•"/>
              <a:defRPr>
                <a:solidFill>
                  <a:schemeClr val="tx2"/>
                </a:solidFill>
                <a:latin typeface="Open Sans"/>
                <a:ea typeface="Arial Unicode MS"/>
              </a:defRPr>
            </a:lvl8pPr>
            <a:lvl9pPr marL="3886200" indent="-228600">
              <a:lnSpc>
                <a:spcPct val="90000"/>
              </a:lnSpc>
              <a:spcBef>
                <a:spcPts val="500"/>
              </a:spcBef>
              <a:spcAft>
                <a:spcPts val="0"/>
              </a:spcAft>
              <a:buFont typeface="Arial"/>
              <a:buChar char="•"/>
              <a:defRPr>
                <a:solidFill>
                  <a:schemeClr val="tx2"/>
                </a:solidFill>
                <a:latin typeface="Open Sans"/>
                <a:ea typeface="Arial Unicode MS"/>
              </a:defRPr>
            </a:lvl9pPr>
          </a:lstStyle>
          <a:p>
            <a:pPr algn="ctr">
              <a:lnSpc>
                <a:spcPct val="100000"/>
              </a:lnSpc>
              <a:spcBef>
                <a:spcPts val="0"/>
              </a:spcBef>
              <a:buFontTx/>
              <a:buNone/>
              <a:defRPr/>
            </a:pPr>
            <a:r>
              <a:rPr lang="fr-FR" sz="1100">
                <a:solidFill>
                  <a:srgbClr val="63003C"/>
                </a:solidFill>
              </a:rPr>
              <a:t>Contact : École universitaire de premier cycle,</a:t>
            </a:r>
            <a:endParaRPr/>
          </a:p>
          <a:p>
            <a:pPr algn="ctr">
              <a:lnSpc>
                <a:spcPct val="100000"/>
              </a:lnSpc>
              <a:spcBef>
                <a:spcPts val="0"/>
              </a:spcBef>
              <a:buFontTx/>
              <a:buNone/>
              <a:defRPr/>
            </a:pPr>
            <a:r>
              <a:rPr lang="fr-FR" sz="1100" u="sng">
                <a:solidFill>
                  <a:srgbClr val="63003C"/>
                </a:solidFill>
                <a:hlinkClick r:id="rId3" tooltip="mailto:com.ecole-1cycle@universite-paris-saclay.fr"/>
              </a:rPr>
              <a:t>com.ecole-1cycle@universite-paris-saclay.fr</a:t>
            </a:r>
            <a:r>
              <a:rPr lang="fr-FR" sz="1100">
                <a:solidFill>
                  <a:srgbClr val="63003C"/>
                </a:solidFill>
              </a:rPr>
              <a:t> </a:t>
            </a:r>
            <a:endParaRPr lang="fr-FR" sz="1100" b="1">
              <a:solidFill>
                <a:srgbClr val="63003C"/>
              </a:solidFill>
            </a:endParaRPr>
          </a:p>
        </p:txBody>
      </p:sp>
      <p:pic>
        <p:nvPicPr>
          <p:cNvPr id="10245" name="Graphic 5"/>
          <p:cNvPicPr>
            <a:picLocks noChangeAspect="1"/>
          </p:cNvPicPr>
          <p:nvPr/>
        </p:nvPicPr>
        <p:blipFill>
          <a:blip r:embed="rId4"/>
          <a:stretch/>
        </p:blipFill>
        <p:spPr bwMode="auto">
          <a:xfrm>
            <a:off x="4424363" y="5934082"/>
            <a:ext cx="284162" cy="180975"/>
          </a:xfrm>
          <a:prstGeom prst="rect">
            <a:avLst/>
          </a:prstGeom>
          <a:noFill/>
          <a:ln>
            <a:noFill/>
          </a:ln>
        </p:spPr>
      </p:pic>
      <p:pic>
        <p:nvPicPr>
          <p:cNvPr id="10246" name="Graphic 6"/>
          <p:cNvPicPr>
            <a:picLocks noChangeAspect="1"/>
          </p:cNvPicPr>
          <p:nvPr/>
        </p:nvPicPr>
        <p:blipFill>
          <a:blip r:embed="rId5"/>
          <a:stretch/>
        </p:blipFill>
        <p:spPr bwMode="auto">
          <a:xfrm>
            <a:off x="3422650" y="1987550"/>
            <a:ext cx="2282825" cy="1276350"/>
          </a:xfrm>
          <a:prstGeom prst="rect">
            <a:avLst/>
          </a:prstGeom>
          <a:noFill/>
          <a:ln>
            <a:noFill/>
          </a:ln>
        </p:spPr>
      </p:pic>
      <p:sp>
        <p:nvSpPr>
          <p:cNvPr id="11" name="TextBox 10"/>
          <p:cNvSpPr txBox="1"/>
          <p:nvPr/>
        </p:nvSpPr>
        <p:spPr bwMode="auto">
          <a:xfrm>
            <a:off x="2665413" y="5629291"/>
            <a:ext cx="3797300" cy="260350"/>
          </a:xfrm>
          <a:prstGeom prst="rect">
            <a:avLst/>
          </a:prstGeom>
          <a:noFill/>
        </p:spPr>
        <p:txBody>
          <a:bodyPr>
            <a:spAutoFit/>
          </a:bodyPr>
          <a:lstStyle/>
          <a:p>
            <a:pPr algn="ctr">
              <a:spcBef>
                <a:spcPts val="0"/>
              </a:spcBef>
              <a:spcAft>
                <a:spcPts val="0"/>
              </a:spcAft>
              <a:defRPr/>
            </a:pPr>
            <a:r>
              <a:rPr lang="fr-FR" sz="1100">
                <a:solidFill>
                  <a:srgbClr val="303F48"/>
                </a:solidFill>
                <a:latin typeface="+mn-lt"/>
                <a:ea typeface="+mn-ea"/>
              </a:rPr>
              <a:t>Plus d’infos : </a:t>
            </a:r>
            <a:r>
              <a:rPr lang="fr-FR" sz="1100" u="sng">
                <a:solidFill>
                  <a:srgbClr val="63003C"/>
                </a:solidFill>
                <a:latin typeface="+mn-lt"/>
                <a:ea typeface="+mn-ea"/>
                <a:hlinkClick r:id="rId6" tooltip="http://www.ecole-universitaire-paris-saclay.fr/"/>
              </a:rPr>
              <a:t>www.ecole-universitaire-paris-saclay.fr</a:t>
            </a:r>
            <a:r>
              <a:rPr lang="fr-FR" sz="1100">
                <a:solidFill>
                  <a:srgbClr val="63003C"/>
                </a:solidFill>
                <a:latin typeface="+mn-lt"/>
                <a:ea typeface="+mn-ea"/>
              </a:rPr>
              <a:t> </a:t>
            </a:r>
            <a:endParaRPr lang="fr-FR" sz="1100">
              <a:solidFill>
                <a:srgbClr val="303F48"/>
              </a:solidFill>
              <a:latin typeface="+mn-lt"/>
              <a:ea typeface="+mn-ea"/>
            </a:endParaRPr>
          </a:p>
        </p:txBody>
      </p:sp>
      <p:sp>
        <p:nvSpPr>
          <p:cNvPr id="10248" name="TextBox 13"/>
          <p:cNvSpPr txBox="1">
            <a:spLocks noChangeArrowheads="1"/>
          </p:cNvSpPr>
          <p:nvPr/>
        </p:nvSpPr>
        <p:spPr bwMode="auto">
          <a:xfrm>
            <a:off x="4675188" y="3590914"/>
            <a:ext cx="2665412" cy="768350"/>
          </a:xfrm>
          <a:prstGeom prst="rect">
            <a:avLst/>
          </a:prstGeom>
          <a:noFill/>
          <a:ln>
            <a:noFill/>
          </a:ln>
        </p:spPr>
        <p:txBody>
          <a:bodyPr>
            <a:spAutoFit/>
          </a:bodyPr>
          <a:lstStyle>
            <a:lvl1pPr>
              <a:lnSpc>
                <a:spcPct val="90000"/>
              </a:lnSpc>
              <a:spcBef>
                <a:spcPts val="1000"/>
              </a:spcBef>
              <a:buFont typeface="Arial"/>
              <a:buChar char="•"/>
              <a:defRPr sz="2800">
                <a:solidFill>
                  <a:schemeClr val="tx1"/>
                </a:solidFill>
                <a:latin typeface="Open Sans"/>
                <a:ea typeface="Arial Unicode MS"/>
              </a:defRPr>
            </a:lvl1pPr>
            <a:lvl2pPr marL="742950" indent="-285750">
              <a:lnSpc>
                <a:spcPct val="90000"/>
              </a:lnSpc>
              <a:spcBef>
                <a:spcPts val="500"/>
              </a:spcBef>
              <a:buFont typeface="Arial"/>
              <a:buChar char="•"/>
              <a:defRPr sz="2400">
                <a:solidFill>
                  <a:schemeClr val="tx2"/>
                </a:solidFill>
                <a:latin typeface="Open Sans"/>
                <a:ea typeface="Arial Unicode MS"/>
              </a:defRPr>
            </a:lvl2pPr>
            <a:lvl3pPr marL="1143000" indent="-228600">
              <a:lnSpc>
                <a:spcPct val="90000"/>
              </a:lnSpc>
              <a:spcBef>
                <a:spcPts val="500"/>
              </a:spcBef>
              <a:buFont typeface="Arial"/>
              <a:buChar char="•"/>
              <a:defRPr sz="2000">
                <a:solidFill>
                  <a:schemeClr val="tx2"/>
                </a:solidFill>
                <a:latin typeface="Open Sans"/>
                <a:ea typeface="Arial Unicode MS"/>
              </a:defRPr>
            </a:lvl3pPr>
            <a:lvl4pPr marL="1600200" indent="-228600">
              <a:lnSpc>
                <a:spcPct val="90000"/>
              </a:lnSpc>
              <a:spcBef>
                <a:spcPts val="500"/>
              </a:spcBef>
              <a:buFont typeface="Arial"/>
              <a:buChar char="•"/>
              <a:defRPr>
                <a:solidFill>
                  <a:schemeClr val="tx2"/>
                </a:solidFill>
                <a:latin typeface="Open Sans"/>
                <a:ea typeface="Arial Unicode MS"/>
              </a:defRPr>
            </a:lvl4pPr>
            <a:lvl5pPr marL="2057400" indent="-228600">
              <a:lnSpc>
                <a:spcPct val="90000"/>
              </a:lnSpc>
              <a:spcBef>
                <a:spcPts val="500"/>
              </a:spcBef>
              <a:buFont typeface="Arial"/>
              <a:buChar char="•"/>
              <a:defRPr>
                <a:solidFill>
                  <a:schemeClr val="tx2"/>
                </a:solidFill>
                <a:latin typeface="Open Sans"/>
                <a:ea typeface="Arial Unicode MS"/>
              </a:defRPr>
            </a:lvl5pPr>
            <a:lvl6pPr marL="2514600" indent="-228600">
              <a:lnSpc>
                <a:spcPct val="90000"/>
              </a:lnSpc>
              <a:spcBef>
                <a:spcPts val="500"/>
              </a:spcBef>
              <a:spcAft>
                <a:spcPts val="0"/>
              </a:spcAft>
              <a:buFont typeface="Arial"/>
              <a:buChar char="•"/>
              <a:defRPr>
                <a:solidFill>
                  <a:schemeClr val="tx2"/>
                </a:solidFill>
                <a:latin typeface="Open Sans"/>
                <a:ea typeface="Arial Unicode MS"/>
              </a:defRPr>
            </a:lvl6pPr>
            <a:lvl7pPr marL="2971800" indent="-228600">
              <a:lnSpc>
                <a:spcPct val="90000"/>
              </a:lnSpc>
              <a:spcBef>
                <a:spcPts val="500"/>
              </a:spcBef>
              <a:spcAft>
                <a:spcPts val="0"/>
              </a:spcAft>
              <a:buFont typeface="Arial"/>
              <a:buChar char="•"/>
              <a:defRPr>
                <a:solidFill>
                  <a:schemeClr val="tx2"/>
                </a:solidFill>
                <a:latin typeface="Open Sans"/>
                <a:ea typeface="Arial Unicode MS"/>
              </a:defRPr>
            </a:lvl7pPr>
            <a:lvl8pPr marL="3429000" indent="-228600">
              <a:lnSpc>
                <a:spcPct val="90000"/>
              </a:lnSpc>
              <a:spcBef>
                <a:spcPts val="500"/>
              </a:spcBef>
              <a:spcAft>
                <a:spcPts val="0"/>
              </a:spcAft>
              <a:buFont typeface="Arial"/>
              <a:buChar char="•"/>
              <a:defRPr>
                <a:solidFill>
                  <a:schemeClr val="tx2"/>
                </a:solidFill>
                <a:latin typeface="Open Sans"/>
                <a:ea typeface="Arial Unicode MS"/>
              </a:defRPr>
            </a:lvl8pPr>
            <a:lvl9pPr marL="3886200" indent="-228600">
              <a:lnSpc>
                <a:spcPct val="90000"/>
              </a:lnSpc>
              <a:spcBef>
                <a:spcPts val="500"/>
              </a:spcBef>
              <a:spcAft>
                <a:spcPts val="0"/>
              </a:spcAft>
              <a:buFont typeface="Arial"/>
              <a:buChar char="•"/>
              <a:defRPr>
                <a:solidFill>
                  <a:schemeClr val="tx2"/>
                </a:solidFill>
                <a:latin typeface="Open Sans"/>
                <a:ea typeface="Arial Unicode MS"/>
              </a:defRPr>
            </a:lvl9pPr>
          </a:lstStyle>
          <a:p>
            <a:pPr>
              <a:lnSpc>
                <a:spcPct val="100000"/>
              </a:lnSpc>
              <a:spcBef>
                <a:spcPts val="0"/>
              </a:spcBef>
              <a:buFontTx/>
              <a:buNone/>
              <a:defRPr/>
            </a:pPr>
            <a:r>
              <a:rPr lang="fr-FR" sz="1100" b="1">
                <a:solidFill>
                  <a:srgbClr val="303F48"/>
                </a:solidFill>
              </a:rPr>
              <a:t>Participer aux décisions qui touchent le premier cycle en devenant élu et élue </a:t>
            </a:r>
            <a:r>
              <a:rPr lang="fr-FR" sz="1100">
                <a:solidFill>
                  <a:srgbClr val="303F48"/>
                </a:solidFill>
              </a:rPr>
              <a:t>du conseil de l’École Universitaire de Premier Cycle</a:t>
            </a:r>
            <a:endParaRPr/>
          </a:p>
        </p:txBody>
      </p:sp>
      <p:sp>
        <p:nvSpPr>
          <p:cNvPr id="10249" name="TextBox 15"/>
          <p:cNvSpPr txBox="1">
            <a:spLocks noChangeArrowheads="1"/>
          </p:cNvSpPr>
          <p:nvPr/>
        </p:nvSpPr>
        <p:spPr bwMode="auto">
          <a:xfrm>
            <a:off x="1773238" y="3586151"/>
            <a:ext cx="2663825" cy="938719"/>
          </a:xfrm>
          <a:prstGeom prst="rect">
            <a:avLst/>
          </a:prstGeom>
          <a:noFill/>
          <a:ln>
            <a:noFill/>
          </a:ln>
        </p:spPr>
        <p:txBody>
          <a:bodyPr>
            <a:spAutoFit/>
          </a:bodyPr>
          <a:lstStyle>
            <a:lvl1pPr>
              <a:lnSpc>
                <a:spcPct val="90000"/>
              </a:lnSpc>
              <a:spcBef>
                <a:spcPts val="1000"/>
              </a:spcBef>
              <a:buFont typeface="Arial"/>
              <a:buChar char="•"/>
              <a:defRPr sz="2800">
                <a:solidFill>
                  <a:schemeClr val="tx1"/>
                </a:solidFill>
                <a:latin typeface="Open Sans"/>
                <a:ea typeface="Arial Unicode MS"/>
              </a:defRPr>
            </a:lvl1pPr>
            <a:lvl2pPr marL="742950" indent="-285750">
              <a:lnSpc>
                <a:spcPct val="90000"/>
              </a:lnSpc>
              <a:spcBef>
                <a:spcPts val="500"/>
              </a:spcBef>
              <a:buFont typeface="Arial"/>
              <a:buChar char="•"/>
              <a:defRPr sz="2400">
                <a:solidFill>
                  <a:schemeClr val="tx2"/>
                </a:solidFill>
                <a:latin typeface="Open Sans"/>
                <a:ea typeface="Arial Unicode MS"/>
              </a:defRPr>
            </a:lvl2pPr>
            <a:lvl3pPr marL="1143000" indent="-228600">
              <a:lnSpc>
                <a:spcPct val="90000"/>
              </a:lnSpc>
              <a:spcBef>
                <a:spcPts val="500"/>
              </a:spcBef>
              <a:buFont typeface="Arial"/>
              <a:buChar char="•"/>
              <a:defRPr sz="2000">
                <a:solidFill>
                  <a:schemeClr val="tx2"/>
                </a:solidFill>
                <a:latin typeface="Open Sans"/>
                <a:ea typeface="Arial Unicode MS"/>
              </a:defRPr>
            </a:lvl3pPr>
            <a:lvl4pPr marL="1600200" indent="-228600">
              <a:lnSpc>
                <a:spcPct val="90000"/>
              </a:lnSpc>
              <a:spcBef>
                <a:spcPts val="500"/>
              </a:spcBef>
              <a:buFont typeface="Arial"/>
              <a:buChar char="•"/>
              <a:defRPr>
                <a:solidFill>
                  <a:schemeClr val="tx2"/>
                </a:solidFill>
                <a:latin typeface="Open Sans"/>
                <a:ea typeface="Arial Unicode MS"/>
              </a:defRPr>
            </a:lvl4pPr>
            <a:lvl5pPr marL="2057400" indent="-228600">
              <a:lnSpc>
                <a:spcPct val="90000"/>
              </a:lnSpc>
              <a:spcBef>
                <a:spcPts val="500"/>
              </a:spcBef>
              <a:buFont typeface="Arial"/>
              <a:buChar char="•"/>
              <a:defRPr>
                <a:solidFill>
                  <a:schemeClr val="tx2"/>
                </a:solidFill>
                <a:latin typeface="Open Sans"/>
                <a:ea typeface="Arial Unicode MS"/>
              </a:defRPr>
            </a:lvl5pPr>
            <a:lvl6pPr marL="2514600" indent="-228600">
              <a:lnSpc>
                <a:spcPct val="90000"/>
              </a:lnSpc>
              <a:spcBef>
                <a:spcPts val="500"/>
              </a:spcBef>
              <a:spcAft>
                <a:spcPts val="0"/>
              </a:spcAft>
              <a:buFont typeface="Arial"/>
              <a:buChar char="•"/>
              <a:defRPr>
                <a:solidFill>
                  <a:schemeClr val="tx2"/>
                </a:solidFill>
                <a:latin typeface="Open Sans"/>
                <a:ea typeface="Arial Unicode MS"/>
              </a:defRPr>
            </a:lvl6pPr>
            <a:lvl7pPr marL="2971800" indent="-228600">
              <a:lnSpc>
                <a:spcPct val="90000"/>
              </a:lnSpc>
              <a:spcBef>
                <a:spcPts val="500"/>
              </a:spcBef>
              <a:spcAft>
                <a:spcPts val="0"/>
              </a:spcAft>
              <a:buFont typeface="Arial"/>
              <a:buChar char="•"/>
              <a:defRPr>
                <a:solidFill>
                  <a:schemeClr val="tx2"/>
                </a:solidFill>
                <a:latin typeface="Open Sans"/>
                <a:ea typeface="Arial Unicode MS"/>
              </a:defRPr>
            </a:lvl7pPr>
            <a:lvl8pPr marL="3429000" indent="-228600">
              <a:lnSpc>
                <a:spcPct val="90000"/>
              </a:lnSpc>
              <a:spcBef>
                <a:spcPts val="500"/>
              </a:spcBef>
              <a:spcAft>
                <a:spcPts val="0"/>
              </a:spcAft>
              <a:buFont typeface="Arial"/>
              <a:buChar char="•"/>
              <a:defRPr>
                <a:solidFill>
                  <a:schemeClr val="tx2"/>
                </a:solidFill>
                <a:latin typeface="Open Sans"/>
                <a:ea typeface="Arial Unicode MS"/>
              </a:defRPr>
            </a:lvl8pPr>
            <a:lvl9pPr marL="3886200" indent="-228600">
              <a:lnSpc>
                <a:spcPct val="90000"/>
              </a:lnSpc>
              <a:spcBef>
                <a:spcPts val="500"/>
              </a:spcBef>
              <a:spcAft>
                <a:spcPts val="0"/>
              </a:spcAft>
              <a:buFont typeface="Arial"/>
              <a:buChar char="•"/>
              <a:defRPr>
                <a:solidFill>
                  <a:schemeClr val="tx2"/>
                </a:solidFill>
                <a:latin typeface="Open Sans"/>
                <a:ea typeface="Arial Unicode MS"/>
              </a:defRPr>
            </a:lvl9pPr>
          </a:lstStyle>
          <a:p>
            <a:pPr>
              <a:lnSpc>
                <a:spcPct val="100000"/>
              </a:lnSpc>
              <a:spcBef>
                <a:spcPts val="0"/>
              </a:spcBef>
              <a:buFontTx/>
              <a:buNone/>
              <a:defRPr/>
            </a:pPr>
            <a:r>
              <a:rPr lang="fr-FR" sz="1100" b="1">
                <a:solidFill>
                  <a:srgbClr val="C71247"/>
                </a:solidFill>
                <a:cs typeface="Open Sans"/>
              </a:rPr>
              <a:t>Bénéficier d’un accompagnement personnalisé, </a:t>
            </a:r>
            <a:r>
              <a:rPr lang="fr-FR" sz="1100">
                <a:solidFill>
                  <a:srgbClr val="C71247"/>
                </a:solidFill>
                <a:cs typeface="Open Sans"/>
              </a:rPr>
              <a:t>de pédagogies actives, d’une ouverture sur le monde socio-économique et à l’international pour encore mieux réussir ses études</a:t>
            </a:r>
            <a:endParaRPr/>
          </a:p>
        </p:txBody>
      </p:sp>
      <p:sp>
        <p:nvSpPr>
          <p:cNvPr id="10250" name="TextBox 17"/>
          <p:cNvSpPr txBox="1">
            <a:spLocks noChangeArrowheads="1"/>
          </p:cNvSpPr>
          <p:nvPr/>
        </p:nvSpPr>
        <p:spPr bwMode="auto">
          <a:xfrm>
            <a:off x="4673600" y="2141526"/>
            <a:ext cx="3125788" cy="769441"/>
          </a:xfrm>
          <a:prstGeom prst="rect">
            <a:avLst/>
          </a:prstGeom>
          <a:noFill/>
          <a:ln>
            <a:noFill/>
          </a:ln>
        </p:spPr>
        <p:txBody>
          <a:bodyPr>
            <a:spAutoFit/>
          </a:bodyPr>
          <a:lstStyle>
            <a:lvl1pPr>
              <a:lnSpc>
                <a:spcPct val="90000"/>
              </a:lnSpc>
              <a:spcBef>
                <a:spcPts val="1000"/>
              </a:spcBef>
              <a:buFont typeface="Arial"/>
              <a:buChar char="•"/>
              <a:defRPr sz="2800">
                <a:solidFill>
                  <a:schemeClr val="tx1"/>
                </a:solidFill>
                <a:latin typeface="Open Sans"/>
                <a:ea typeface="Arial Unicode MS"/>
              </a:defRPr>
            </a:lvl1pPr>
            <a:lvl2pPr marL="742950" indent="-285750">
              <a:lnSpc>
                <a:spcPct val="90000"/>
              </a:lnSpc>
              <a:spcBef>
                <a:spcPts val="500"/>
              </a:spcBef>
              <a:buFont typeface="Arial"/>
              <a:buChar char="•"/>
              <a:defRPr sz="2400">
                <a:solidFill>
                  <a:schemeClr val="tx2"/>
                </a:solidFill>
                <a:latin typeface="Open Sans"/>
                <a:ea typeface="Arial Unicode MS"/>
              </a:defRPr>
            </a:lvl2pPr>
            <a:lvl3pPr marL="1143000" indent="-228600">
              <a:lnSpc>
                <a:spcPct val="90000"/>
              </a:lnSpc>
              <a:spcBef>
                <a:spcPts val="500"/>
              </a:spcBef>
              <a:buFont typeface="Arial"/>
              <a:buChar char="•"/>
              <a:defRPr sz="2000">
                <a:solidFill>
                  <a:schemeClr val="tx2"/>
                </a:solidFill>
                <a:latin typeface="Open Sans"/>
                <a:ea typeface="Arial Unicode MS"/>
              </a:defRPr>
            </a:lvl3pPr>
            <a:lvl4pPr marL="1600200" indent="-228600">
              <a:lnSpc>
                <a:spcPct val="90000"/>
              </a:lnSpc>
              <a:spcBef>
                <a:spcPts val="500"/>
              </a:spcBef>
              <a:buFont typeface="Arial"/>
              <a:buChar char="•"/>
              <a:defRPr>
                <a:solidFill>
                  <a:schemeClr val="tx2"/>
                </a:solidFill>
                <a:latin typeface="Open Sans"/>
                <a:ea typeface="Arial Unicode MS"/>
              </a:defRPr>
            </a:lvl4pPr>
            <a:lvl5pPr marL="2057400" indent="-228600">
              <a:lnSpc>
                <a:spcPct val="90000"/>
              </a:lnSpc>
              <a:spcBef>
                <a:spcPts val="500"/>
              </a:spcBef>
              <a:buFont typeface="Arial"/>
              <a:buChar char="•"/>
              <a:defRPr>
                <a:solidFill>
                  <a:schemeClr val="tx2"/>
                </a:solidFill>
                <a:latin typeface="Open Sans"/>
                <a:ea typeface="Arial Unicode MS"/>
              </a:defRPr>
            </a:lvl5pPr>
            <a:lvl6pPr marL="2514600" indent="-228600">
              <a:lnSpc>
                <a:spcPct val="90000"/>
              </a:lnSpc>
              <a:spcBef>
                <a:spcPts val="500"/>
              </a:spcBef>
              <a:spcAft>
                <a:spcPts val="0"/>
              </a:spcAft>
              <a:buFont typeface="Arial"/>
              <a:buChar char="•"/>
              <a:defRPr>
                <a:solidFill>
                  <a:schemeClr val="tx2"/>
                </a:solidFill>
                <a:latin typeface="Open Sans"/>
                <a:ea typeface="Arial Unicode MS"/>
              </a:defRPr>
            </a:lvl6pPr>
            <a:lvl7pPr marL="2971800" indent="-228600">
              <a:lnSpc>
                <a:spcPct val="90000"/>
              </a:lnSpc>
              <a:spcBef>
                <a:spcPts val="500"/>
              </a:spcBef>
              <a:spcAft>
                <a:spcPts val="0"/>
              </a:spcAft>
              <a:buFont typeface="Arial"/>
              <a:buChar char="•"/>
              <a:defRPr>
                <a:solidFill>
                  <a:schemeClr val="tx2"/>
                </a:solidFill>
                <a:latin typeface="Open Sans"/>
                <a:ea typeface="Arial Unicode MS"/>
              </a:defRPr>
            </a:lvl7pPr>
            <a:lvl8pPr marL="3429000" indent="-228600">
              <a:lnSpc>
                <a:spcPct val="90000"/>
              </a:lnSpc>
              <a:spcBef>
                <a:spcPts val="500"/>
              </a:spcBef>
              <a:spcAft>
                <a:spcPts val="0"/>
              </a:spcAft>
              <a:buFont typeface="Arial"/>
              <a:buChar char="•"/>
              <a:defRPr>
                <a:solidFill>
                  <a:schemeClr val="tx2"/>
                </a:solidFill>
                <a:latin typeface="Open Sans"/>
                <a:ea typeface="Arial Unicode MS"/>
              </a:defRPr>
            </a:lvl8pPr>
            <a:lvl9pPr marL="3886200" indent="-228600">
              <a:lnSpc>
                <a:spcPct val="90000"/>
              </a:lnSpc>
              <a:spcBef>
                <a:spcPts val="500"/>
              </a:spcBef>
              <a:spcAft>
                <a:spcPts val="0"/>
              </a:spcAft>
              <a:buFont typeface="Arial"/>
              <a:buChar char="•"/>
              <a:defRPr>
                <a:solidFill>
                  <a:schemeClr val="tx2"/>
                </a:solidFill>
                <a:latin typeface="Open Sans"/>
                <a:ea typeface="Arial Unicode MS"/>
              </a:defRPr>
            </a:lvl9pPr>
          </a:lstStyle>
          <a:p>
            <a:pPr>
              <a:lnSpc>
                <a:spcPct val="100000"/>
              </a:lnSpc>
              <a:spcBef>
                <a:spcPts val="0"/>
              </a:spcBef>
              <a:buFontTx/>
              <a:buNone/>
              <a:defRPr/>
            </a:pPr>
            <a:r>
              <a:rPr lang="fr-FR" sz="1100" b="1">
                <a:solidFill>
                  <a:srgbClr val="EE7322"/>
                </a:solidFill>
                <a:cs typeface="Open Sans"/>
              </a:rPr>
              <a:t>Suivre des formations qui préparent aussi à devenir </a:t>
            </a:r>
            <a:r>
              <a:rPr lang="fr-FR" sz="1100" b="1">
                <a:solidFill>
                  <a:srgbClr val="EE7322"/>
                </a:solidFill>
                <a:cs typeface="Open Sans"/>
              </a:rPr>
              <a:t>citoyen·ne</a:t>
            </a:r>
            <a:r>
              <a:rPr lang="fr-FR" sz="1100" b="1">
                <a:solidFill>
                  <a:srgbClr val="EE7322"/>
                </a:solidFill>
                <a:cs typeface="Open Sans"/>
              </a:rPr>
              <a:t> du monde </a:t>
            </a:r>
            <a:r>
              <a:rPr lang="fr-FR" sz="1100">
                <a:solidFill>
                  <a:srgbClr val="EE7322"/>
                </a:solidFill>
                <a:cs typeface="Open Sans"/>
              </a:rPr>
              <a:t>grâce à des cours en ligne (Transition écologique, sens critique, économie circulaire,…)</a:t>
            </a:r>
            <a:endParaRPr/>
          </a:p>
        </p:txBody>
      </p:sp>
      <p:cxnSp>
        <p:nvCxnSpPr>
          <p:cNvPr id="19" name="Straight Connector 18"/>
          <p:cNvCxnSpPr>
            <a:cxnSpLocks/>
          </p:cNvCxnSpPr>
          <p:nvPr/>
        </p:nvCxnSpPr>
        <p:spPr bwMode="auto">
          <a:xfrm>
            <a:off x="4562475" y="2168514"/>
            <a:ext cx="0" cy="842962"/>
          </a:xfrm>
          <a:prstGeom prst="line">
            <a:avLst/>
          </a:prstGeom>
          <a:ln>
            <a:solidFill>
              <a:srgbClr val="7B878F"/>
            </a:solidFill>
          </a:ln>
        </p:spPr>
        <p:style>
          <a:lnRef idx="1">
            <a:schemeClr val="accent1"/>
          </a:lnRef>
          <a:fillRef idx="0">
            <a:schemeClr val="accent1"/>
          </a:fillRef>
          <a:effectRef idx="0">
            <a:schemeClr val="accent1"/>
          </a:effectRef>
          <a:fontRef idx="minor">
            <a:schemeClr val="tx1"/>
          </a:fontRef>
        </p:style>
      </p:cxnSp>
      <p:cxnSp>
        <p:nvCxnSpPr>
          <p:cNvPr id="20" name="Straight Connector 19"/>
          <p:cNvCxnSpPr>
            <a:cxnSpLocks/>
          </p:cNvCxnSpPr>
          <p:nvPr/>
        </p:nvCxnSpPr>
        <p:spPr bwMode="auto">
          <a:xfrm>
            <a:off x="4562475" y="3575039"/>
            <a:ext cx="0" cy="741362"/>
          </a:xfrm>
          <a:prstGeom prst="line">
            <a:avLst/>
          </a:prstGeom>
          <a:ln>
            <a:solidFill>
              <a:srgbClr val="7B878F"/>
            </a:solidFill>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a:cxnSpLocks/>
          </p:cNvCxnSpPr>
          <p:nvPr/>
        </p:nvCxnSpPr>
        <p:spPr bwMode="auto">
          <a:xfrm flipH="1">
            <a:off x="1149350" y="3287701"/>
            <a:ext cx="6770688" cy="0"/>
          </a:xfrm>
          <a:prstGeom prst="line">
            <a:avLst/>
          </a:prstGeom>
          <a:ln>
            <a:solidFill>
              <a:srgbClr val="7B878F"/>
            </a:solidFill>
          </a:ln>
        </p:spPr>
        <p:style>
          <a:lnRef idx="1">
            <a:schemeClr val="accent1"/>
          </a:lnRef>
          <a:fillRef idx="0">
            <a:schemeClr val="accent1"/>
          </a:fillRef>
          <a:effectRef idx="0">
            <a:schemeClr val="accent1"/>
          </a:effectRef>
          <a:fontRef idx="minor">
            <a:schemeClr val="tx1"/>
          </a:fontRef>
        </p:style>
      </p:cxnSp>
      <p:pic>
        <p:nvPicPr>
          <p:cNvPr id="10254" name="Graphic 14"/>
          <p:cNvPicPr>
            <a:picLocks noChangeAspect="1"/>
          </p:cNvPicPr>
          <p:nvPr/>
        </p:nvPicPr>
        <p:blipFill>
          <a:blip r:embed="rId7"/>
          <a:stretch/>
        </p:blipFill>
        <p:spPr bwMode="auto">
          <a:xfrm>
            <a:off x="1181099" y="2268526"/>
            <a:ext cx="536575" cy="481013"/>
          </a:xfrm>
          <a:prstGeom prst="rect">
            <a:avLst/>
          </a:prstGeom>
          <a:noFill/>
          <a:ln>
            <a:noFill/>
          </a:ln>
        </p:spPr>
      </p:pic>
      <p:pic>
        <p:nvPicPr>
          <p:cNvPr id="10255" name="Graphic 25"/>
          <p:cNvPicPr>
            <a:picLocks noChangeAspect="1"/>
          </p:cNvPicPr>
          <p:nvPr/>
        </p:nvPicPr>
        <p:blipFill>
          <a:blip r:embed="rId8"/>
          <a:stretch/>
        </p:blipFill>
        <p:spPr bwMode="auto">
          <a:xfrm>
            <a:off x="7553325" y="2570151"/>
            <a:ext cx="331788" cy="466725"/>
          </a:xfrm>
          <a:prstGeom prst="rect">
            <a:avLst/>
          </a:prstGeom>
          <a:noFill/>
          <a:ln>
            <a:noFill/>
          </a:ln>
        </p:spPr>
      </p:pic>
      <p:pic>
        <p:nvPicPr>
          <p:cNvPr id="10256" name="Graphic 27"/>
          <p:cNvPicPr>
            <a:picLocks noChangeAspect="1"/>
          </p:cNvPicPr>
          <p:nvPr/>
        </p:nvPicPr>
        <p:blipFill>
          <a:blip r:embed="rId9"/>
          <a:stretch/>
        </p:blipFill>
        <p:spPr bwMode="auto">
          <a:xfrm>
            <a:off x="1103313" y="3752839"/>
            <a:ext cx="614362" cy="446087"/>
          </a:xfrm>
          <a:prstGeom prst="rect">
            <a:avLst/>
          </a:prstGeom>
          <a:noFill/>
          <a:ln>
            <a:noFill/>
          </a:ln>
        </p:spPr>
      </p:pic>
      <p:pic>
        <p:nvPicPr>
          <p:cNvPr id="10257" name="Graphic 29"/>
          <p:cNvPicPr>
            <a:picLocks noChangeAspect="1"/>
          </p:cNvPicPr>
          <p:nvPr/>
        </p:nvPicPr>
        <p:blipFill>
          <a:blip r:embed="rId10"/>
          <a:stretch/>
        </p:blipFill>
        <p:spPr bwMode="auto">
          <a:xfrm>
            <a:off x="7235825" y="3492489"/>
            <a:ext cx="795338" cy="454025"/>
          </a:xfrm>
          <a:prstGeom prst="rect">
            <a:avLst/>
          </a:prstGeom>
          <a:noFill/>
          <a:ln>
            <a:noFill/>
          </a:ln>
        </p:spPr>
      </p:pic>
      <p:pic>
        <p:nvPicPr>
          <p:cNvPr id="18" name="Graphic 16">
            <a:hlinkClick r:id="rId2" action="ppaction://hlinksldjump"/>
          </p:cNvPr>
          <p:cNvPicPr>
            <a:picLocks noChangeAspect="1"/>
          </p:cNvPicPr>
          <p:nvPr/>
        </p:nvPicPr>
        <p:blipFill>
          <a:blip r:embed="rId11"/>
          <a:stretch/>
        </p:blipFill>
        <p:spPr bwMode="auto">
          <a:xfrm>
            <a:off x="596019" y="6406423"/>
            <a:ext cx="63021" cy="110287"/>
          </a:xfrm>
          <a:prstGeom prst="rect">
            <a:avLst/>
          </a:prstGeom>
        </p:spPr>
      </p:pic>
      <p:sp>
        <p:nvSpPr>
          <p:cNvPr id="3" name="ZoneTexte 2"/>
          <p:cNvSpPr txBox="1"/>
          <p:nvPr/>
        </p:nvSpPr>
        <p:spPr bwMode="auto">
          <a:xfrm>
            <a:off x="1103313" y="4914900"/>
            <a:ext cx="6781800" cy="600164"/>
          </a:xfrm>
          <a:prstGeom prst="rect">
            <a:avLst/>
          </a:prstGeom>
          <a:solidFill>
            <a:srgbClr val="EE7322"/>
          </a:solidFill>
          <a:ln>
            <a:solidFill>
              <a:srgbClr val="EE7322"/>
            </a:solidFill>
          </a:ln>
        </p:spPr>
        <p:txBody>
          <a:bodyPr wrap="square" rtlCol="0">
            <a:spAutoFit/>
          </a:bodyPr>
          <a:lstStyle/>
          <a:p>
            <a:pPr algn="ctr">
              <a:defRPr/>
            </a:pPr>
            <a:r>
              <a:rPr lang="fr-FR" sz="1100" b="1">
                <a:solidFill>
                  <a:schemeClr val="bg1"/>
                </a:solidFill>
              </a:rPr>
              <a:t>Devenir plus autonome dans ses études, ça s’apprend !</a:t>
            </a:r>
            <a:endParaRPr/>
          </a:p>
          <a:p>
            <a:pPr algn="ctr">
              <a:defRPr/>
            </a:pPr>
            <a:r>
              <a:rPr lang="fr-FR" sz="1100">
                <a:solidFill>
                  <a:schemeClr val="bg1"/>
                </a:solidFill>
              </a:rPr>
              <a:t>Rendez-vous sur la chaîne </a:t>
            </a:r>
            <a:r>
              <a:rPr lang="fr-FR" sz="1100">
                <a:solidFill>
                  <a:schemeClr val="bg1"/>
                </a:solidFill>
              </a:rPr>
              <a:t>Youtube</a:t>
            </a:r>
            <a:r>
              <a:rPr lang="fr-FR" sz="1100">
                <a:solidFill>
                  <a:schemeClr val="bg1"/>
                </a:solidFill>
              </a:rPr>
              <a:t> de l’Université pour suivre, à votre rythme, des modules e-learning pour apprendre à gérer son attention, sa motivation, son temps,…</a:t>
            </a:r>
            <a:endParaRPr/>
          </a:p>
        </p:txBody>
      </p:sp>
    </p:spTree>
  </p:cSld>
  <p:clrMapOvr>
    <a:masterClrMapping/>
  </p:clrMapOvr>
  <mc:AlternateContent xmlns:mc="http://schemas.openxmlformats.org/markup-compatibility/2006">
    <mc:Choice xmlns:p14="http://schemas.microsoft.com/office/powerpoint/2010/main" Requires="p14">
      <p:transition p14:dur="2000" advClick="1"/>
    </mc:Choice>
    <mc:Fallback>
      <p:transition advClick="1"/>
    </mc:Fallback>
  </mc:AlternateContent>
</p:sld>
</file>

<file path=ppt/slides/slide9.xml><?xml version="1.0" encoding="utf-8"?>
<p:sld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showMasterPhAnim="0" show="1">
  <p:cSld name="">
    <p:spTree>
      <p:nvGrpSpPr>
        <p:cNvPr id="1" name=""/>
        <p:cNvGrpSpPr/>
        <p:nvPr/>
      </p:nvGrpSpPr>
      <p:grpSpPr bwMode="auto">
        <a:xfrm>
          <a:off x="0" y="0"/>
          <a:ext cx="0" cy="0"/>
          <a:chOff x="0" y="0"/>
          <a:chExt cx="0" cy="0"/>
        </a:xfrm>
      </p:grpSpPr>
      <p:sp>
        <p:nvSpPr>
          <p:cNvPr id="25" name="Oval 15">
            <a:hlinkClick r:id="rId2" action="ppaction://hlinksldjump"/>
          </p:cNvPr>
          <p:cNvSpPr/>
          <p:nvPr/>
        </p:nvSpPr>
        <p:spPr bwMode="auto">
          <a:xfrm>
            <a:off x="156566" y="6365482"/>
            <a:ext cx="222737" cy="222737"/>
          </a:xfrm>
          <a:prstGeom prst="ellipse">
            <a:avLst/>
          </a:prstGeom>
          <a:solidFill>
            <a:srgbClr val="D6DCDF"/>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fr-FR">
              <a:solidFill>
                <a:srgbClr val="FFFFFF"/>
              </a:solidFill>
            </a:endParaRPr>
          </a:p>
        </p:txBody>
      </p:sp>
      <p:sp>
        <p:nvSpPr>
          <p:cNvPr id="2" name="Titre 1"/>
          <p:cNvSpPr>
            <a:spLocks noGrp="1"/>
          </p:cNvSpPr>
          <p:nvPr>
            <p:ph type="title"/>
          </p:nvPr>
        </p:nvSpPr>
        <p:spPr bwMode="auto">
          <a:xfrm>
            <a:off x="111836" y="267186"/>
            <a:ext cx="8884118" cy="562074"/>
          </a:xfrm>
        </p:spPr>
        <p:txBody>
          <a:bodyPr>
            <a:noAutofit/>
          </a:bodyPr>
          <a:lstStyle/>
          <a:p>
            <a:pPr algn="ctr">
              <a:defRPr/>
            </a:pPr>
            <a:r>
              <a:rPr lang="fr-FR" sz="2800"/>
              <a:t>Les </a:t>
            </a:r>
            <a:r>
              <a:rPr lang="fr-FR" sz="2800"/>
              <a:t>Graduate</a:t>
            </a:r>
            <a:r>
              <a:rPr lang="fr-FR" sz="2800"/>
              <a:t> </a:t>
            </a:r>
            <a:r>
              <a:rPr lang="fr-FR" sz="2800"/>
              <a:t>Schools</a:t>
            </a:r>
            <a:r>
              <a:rPr lang="fr-FR" sz="2800"/>
              <a:t> et Institut, c’est quoi ?</a:t>
            </a:r>
            <a:endParaRPr/>
          </a:p>
        </p:txBody>
      </p:sp>
      <p:pic>
        <p:nvPicPr>
          <p:cNvPr id="24" name="Graphic 10"/>
          <p:cNvPicPr>
            <a:picLocks noChangeAspect="1"/>
          </p:cNvPicPr>
          <p:nvPr/>
        </p:nvPicPr>
        <p:blipFill>
          <a:blip r:embed="rId3"/>
          <a:stretch/>
        </p:blipFill>
        <p:spPr bwMode="auto">
          <a:xfrm>
            <a:off x="3099611" y="890459"/>
            <a:ext cx="2381250" cy="19050"/>
          </a:xfrm>
          <a:prstGeom prst="rect">
            <a:avLst/>
          </a:prstGeom>
        </p:spPr>
      </p:pic>
      <p:pic>
        <p:nvPicPr>
          <p:cNvPr id="26" name="Graphic 16">
            <a:hlinkClick r:id="rId2" action="ppaction://hlinksldjump"/>
          </p:cNvPr>
          <p:cNvPicPr>
            <a:picLocks noChangeAspect="1"/>
          </p:cNvPicPr>
          <p:nvPr/>
        </p:nvPicPr>
        <p:blipFill>
          <a:blip r:embed="rId4"/>
          <a:stretch/>
        </p:blipFill>
        <p:spPr bwMode="auto">
          <a:xfrm>
            <a:off x="237463" y="6421707"/>
            <a:ext cx="63021" cy="110287"/>
          </a:xfrm>
          <a:prstGeom prst="rect">
            <a:avLst/>
          </a:prstGeom>
        </p:spPr>
      </p:pic>
      <p:pic>
        <p:nvPicPr>
          <p:cNvPr id="32" name="Image 31"/>
          <p:cNvPicPr>
            <a:picLocks noChangeAspect="1"/>
          </p:cNvPicPr>
          <p:nvPr/>
        </p:nvPicPr>
        <p:blipFill>
          <a:blip r:embed="rId5"/>
          <a:srcRect l="0" t="0" r="0" b="11835"/>
          <a:stretch/>
        </p:blipFill>
        <p:spPr bwMode="auto">
          <a:xfrm>
            <a:off x="473611" y="1041498"/>
            <a:ext cx="8196777" cy="5111743"/>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2000" advClick="1"/>
    </mc:Choice>
    <mc:Fallback>
      <p:transition advClick="1"/>
    </mc:Fallback>
  </mc:AlternateContent>
</p:sld>
</file>

<file path=ppt/theme/_rels/theme1.xml.rels><?xml version="1.0" encoding="UTF-8" standalone="yes"?><Relationships xmlns="http://schemas.openxmlformats.org/package/2006/relationships"></Relationships>
</file>

<file path=ppt/theme/_rels/theme2.xml.rels><?xml version="1.0" encoding="UTF-8" standalone="yes"?><Relationships xmlns="http://schemas.openxmlformats.org/package/2006/relationships"></Relationships>
</file>

<file path=ppt/theme/theme1.xml><?xml version="1.0" encoding="utf-8"?>
<a:theme xmlns:a="http://schemas.openxmlformats.org/drawingml/2006/main" xmlns:r="http://schemas.openxmlformats.org/officeDocument/2006/relationships" xmlns:p="http://schemas.openxmlformats.org/presentationml/2006/main" name="1_UPSACLAY">
  <a:themeElements>
    <a:clrScheme name="UPSACLAY 1">
      <a:dk1>
        <a:srgbClr val="63003C"/>
      </a:dk1>
      <a:lt1>
        <a:srgbClr val="FFFFFF"/>
      </a:lt1>
      <a:dk2>
        <a:srgbClr val="303E48"/>
      </a:dk2>
      <a:lt2>
        <a:srgbClr val="BDC4BC"/>
      </a:lt2>
      <a:accent1>
        <a:srgbClr val="DA5200"/>
      </a:accent1>
      <a:accent2>
        <a:srgbClr val="006996"/>
      </a:accent2>
      <a:accent3>
        <a:srgbClr val="FFFFFF"/>
      </a:accent3>
      <a:accent4>
        <a:srgbClr val="86B700"/>
      </a:accent4>
      <a:accent5>
        <a:srgbClr val="464595"/>
      </a:accent5>
      <a:accent6>
        <a:srgbClr val="80143C"/>
      </a:accent6>
      <a:hlink>
        <a:srgbClr val="63003C"/>
      </a:hlink>
      <a:folHlink>
        <a:srgbClr val="B8ACD7"/>
      </a:folHlink>
    </a:clrScheme>
    <a:fontScheme name="Université Paris-Saclay">
      <a:majorFont>
        <a:latin typeface="Open Sans"/>
        <a:ea typeface="Arial"/>
        <a:cs typeface="Arial Unicode MS"/>
      </a:majorFont>
      <a:minorFont>
        <a:latin typeface="Open Sans"/>
        <a:ea typeface="Arial"/>
        <a:cs typeface="Arial Unicode MS"/>
      </a:minorFont>
    </a:fontScheme>
    <a:fmtScheme name="Thème Office">
      <a:fillStyleLst>
        <a:solidFill>
          <a:schemeClr val="phClr"/>
        </a:solidFill>
        <a:gradFill>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effectStyle>
      </a:effectStyleLst>
      <a:bgFillStyleLst>
        <a:solidFill>
          <a:schemeClr val="phClr"/>
        </a:solidFill>
        <a:solidFill>
          <a:schemeClr val="phClr">
            <a:tint val="95000"/>
            <a:satMod val="170000"/>
          </a:schemeClr>
        </a:solidFill>
        <a:gradFill>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heme>
</file>

<file path=ppt/theme/theme2.xml><?xml version="1.0" encoding="utf-8"?>
<a:theme xmlns:a="http://schemas.openxmlformats.org/drawingml/2006/main" xmlns:r="http://schemas.openxmlformats.org/officeDocument/2006/relationships" xmlns:p="http://schemas.openxmlformats.org/presentationml/2006/main" name="Thèm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majorFont>
      <a:minorFont>
        <a:latin typeface="Calibri"/>
        <a:ea typeface="Arial"/>
        <a:cs typeface="Arial"/>
      </a:minorFont>
    </a:fontScheme>
    <a:fmtScheme name="Office">
      <a:fillStyleLst>
        <a:solidFill>
          <a:schemeClr val="phClr"/>
        </a:solidFill>
        <a:gradFill>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effectStyle>
      </a:effectStyleLst>
      <a:bgFillStyleLst>
        <a:solidFill>
          <a:schemeClr val="phClr"/>
        </a:solidFill>
        <a:solidFill>
          <a:schemeClr val="phClr">
            <a:tint val="95000"/>
            <a:satMod val="170000"/>
          </a:schemeClr>
        </a:solidFill>
        <a:gradFill>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heme>
</file>

<file path=customXml/_rels/item1.xml.rels><?xml version="1.0" encoding="UTF-8" standalone="yes"?><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69A1FFE8D7BFD549AC69451E543A18E9" ma:contentTypeVersion="1" ma:contentTypeDescription="Crée un document." ma:contentTypeScope="" ma:versionID="53a954ba9ea4b9fea799e859160803b6">
  <xsd:schema xmlns:xsd="http://www.w3.org/2001/XMLSchema" xmlns:xs="http://www.w3.org/2001/XMLSchema" xmlns:p="http://schemas.microsoft.com/office/2006/metadata/properties" xmlns:ns1="http://schemas.microsoft.com/sharepoint/v3" targetNamespace="http://schemas.microsoft.com/office/2006/metadata/properties" ma:root="true" ma:fieldsID="8a4dfea3d4d26da285504cd0f8559703" ns1:_="">
    <xsd:import namespace="http://schemas.microsoft.com/sharepoint/v3"/>
    <xsd:element name="properties">
      <xsd:complexType>
        <xsd:sequence>
          <xsd:element name="documentManagement">
            <xsd:complexType>
              <xsd:all>
                <xsd:element ref="ns1:PublishingStartDate" minOccurs="0"/>
                <xsd:element ref="ns1:PublishingExpirationDat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PublishingStartDate" ma:index="8" nillable="true" ma:displayName="Date de début de planification" ma:description="La colonne de site Date de début de planification est créée par la fonctionnalité de publication. Elle permet de spécifier les date et heure auxquelles cette page apparaîtra la première fois aux visiteurs du site." ma:hidden="true" ma:internalName="PublishingStartDate">
      <xsd:simpleType>
        <xsd:restriction base="dms:Unknown"/>
      </xsd:simpleType>
    </xsd:element>
    <xsd:element name="PublishingExpirationDate" ma:index="9" nillable="true" ma:displayName="Date de fin de planification" ma:description="La colonne de site Date de fin de planification est créée par la fonctionnalité de publication. Elle permet de spécifier les date et heure auxquelles cette page n'apparaîtra plus aux visiteurs du site." ma:hidden="true" ma:internalName="PublishingExpirationDate">
      <xsd:simpleType>
        <xsd:restriction base="dms:Unknow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ype de contenu"/>
        <xsd:element ref="dc:title" minOccurs="0" maxOccurs="1" ma:index="4" ma:displayName="Libellé"/>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ublishingExpirationDate xmlns="http://schemas.microsoft.com/sharepoint/v3" xsi:nil="true"/>
    <PublishingStartDate xmlns="http://schemas.microsoft.com/sharepoint/v3"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6CAC40A4-D18A-42E8-A39F-4DF2E88BAA3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72AFB91A-9A73-41AD-9016-D7946DA3343D}">
  <ds:schemaRefs>
    <ds:schemaRef ds:uri="http://schemas.microsoft.com/sharepoint/v3"/>
    <ds:schemaRef ds:uri="http://schemas.microsoft.com/office/infopath/2007/PartnerControls"/>
    <ds:schemaRef ds:uri="http://purl.org/dc/dcmitype/"/>
    <ds:schemaRef ds:uri="http://schemas.openxmlformats.org/package/2006/metadata/core-properties"/>
    <ds:schemaRef ds:uri="http://purl.org/dc/elements/1.1/"/>
    <ds:schemaRef ds:uri="http://schemas.microsoft.com/office/2006/metadata/properties"/>
    <ds:schemaRef ds:uri="http://www.w3.org/XML/1998/namespace"/>
    <ds:schemaRef ds:uri="http://schemas.microsoft.com/office/2006/documentManagement/types"/>
    <ds:schemaRef ds:uri="http://purl.org/dc/terms/"/>
  </ds:schemaRefs>
</ds:datastoreItem>
</file>

<file path=customXml/itemProps3.xml><?xml version="1.0" encoding="utf-8"?>
<ds:datastoreItem xmlns:ds="http://schemas.openxmlformats.org/officeDocument/2006/customXml" ds:itemID="{2419B317-D8EE-46C7-863A-1F88FCC49D4B}">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0</TotalTime>
  <Words>0</Words>
  <Application>ONLYOFFICE/7.4.0.163</Application>
  <DocSecurity>0</DocSecurity>
  <PresentationFormat>Affichage à l'écran (4:3)</PresentationFormat>
  <Paragraphs>0</Paragraphs>
  <Slides>43</Slides>
  <Notes>43</Notes>
  <HiddenSlides>0</HiddenSlides>
  <MMClips>2</MMClips>
  <ScaleCrop>0</ScaleCrop>
  <HeadingPairs>
    <vt:vector size="4" baseType="variant">
      <vt:variant>
        <vt:lpstr>Theme</vt:lpstr>
      </vt:variant>
      <vt:variant>
        <vt:i4>1</vt:i4>
      </vt:variant>
      <vt:variant>
        <vt:lpstr>Slide Titles</vt:lpstr>
      </vt:variant>
      <vt:variant>
        <vt:i4>43</vt:i4>
      </vt:variant>
    </vt:vector>
  </HeadingPairs>
  <TitlesOfParts>
    <vt:vector size="44" baseType="lpstr">
      <vt:lpstr>Theme 1</vt:lpstr>
      <vt:lpstr>Slide 1</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lpstr>Slide 21</vt:lpstr>
      <vt:lpstr>Slide 22</vt:lpstr>
      <vt:lpstr>Slide 23</vt:lpstr>
      <vt:lpstr>Slide 24</vt:lpstr>
      <vt:lpstr>Slide 25</vt:lpstr>
      <vt:lpstr>Slide 26</vt:lpstr>
      <vt:lpstr>Slide 27</vt:lpstr>
      <vt:lpstr>Slide 28</vt:lpstr>
      <vt:lpstr>Slide 29</vt:lpstr>
      <vt:lpstr>Slide 30</vt:lpstr>
      <vt:lpstr>Slide 31</vt:lpstr>
      <vt:lpstr>Slide 32</vt:lpstr>
      <vt:lpstr>Slide 33</vt:lpstr>
      <vt:lpstr>Slide 34</vt:lpstr>
      <vt:lpstr>Slide 35</vt:lpstr>
      <vt:lpstr>Slide 36</vt:lpstr>
      <vt:lpstr>Slide 37</vt:lpstr>
      <vt:lpstr>Slide 38</vt:lpstr>
      <vt:lpstr>Slide 39</vt:lpstr>
      <vt:lpstr>Slide 40</vt:lpstr>
      <vt:lpstr>Slide 41</vt:lpstr>
      <vt:lpstr>Slide 42</vt:lpstr>
      <vt:lpstr>Slide 43</vt:lpstr>
    </vt:vector>
  </TitlesOfParts>
  <Manager/>
  <Company/>
  <LinksUpToDate>0</LinksUpToDate>
  <SharedDoc>0</SharedDoc>
  <HyperlinkBase/>
  <HyperlinksChanged>0</HyperlinksChanged>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Présentation PowerPoint</dc:title>
  <dc:subject/>
  <dc:creator>Virginie Paris</dc:creator>
  <cp:keywords/>
  <dc:description/>
  <dc:identifier/>
  <dc:language/>
  <cp:lastModifiedBy>Laurie Dauphin (laurie.dauphin@universite-paris-saclay.fr)</cp:lastModifiedBy>
  <cp:revision>550</cp:revision>
  <dcterms:created xsi:type="dcterms:W3CDTF">2020-02-07T10:36:28Z</dcterms:created>
  <dcterms:modified xsi:type="dcterms:W3CDTF">2023-07-17T11:46:15Z</dcterms:modified>
  <cp:category/>
  <cp:contentStatus/>
  <cp:version/>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0x01010069A1FFE8D7BFD549AC69451E543A18E9</vt:lpwstr>
  </property>
</Properties>
</file>