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9144000" cy="6858000" type="screen4x3"/>
  <p:notesSz cx="9144000" cy="6858000"/>
  <p:defaultTextStyle>
    <a:defPPr>
      <a:defRPr lang="fr-FR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 bwMode="auto">
          <a:xfrm>
            <a:off x="0" y="1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 bwMode="auto">
          <a:xfrm>
            <a:off x="3777607" y="1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8407A44-ACB3-49FA-BFDD-E508664716F1}" type="datetimeFigureOut">
              <a:rPr lang="fr-FR"/>
              <a:t>30/08/2023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03313" y="1241425"/>
            <a:ext cx="4462462" cy="3348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 bwMode="auto">
          <a:xfrm>
            <a:off x="666909" y="4777195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xfrm>
            <a:off x="0" y="9428584"/>
            <a:ext cx="2889938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 bwMode="auto">
          <a:xfrm>
            <a:off x="3777607" y="9428584"/>
            <a:ext cx="2889938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D5477D0-182A-42F5-9A8C-08B75B3622BB}" type="slidenum">
              <a:rPr lang="fr-FR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Career Center accessible à tous : étudiants, diplômés.</a:t>
            </a:r>
            <a:endParaRPr/>
          </a:p>
          <a:p>
            <a:pPr>
              <a:defRPr/>
            </a:pPr>
            <a:r>
              <a:rPr lang="fr-FR"/>
              <a:t>C’est une plateforme en ligne sur laquelle vous pouvez trouver : offre de stage/emploi/alternance ; conseils et astuces ; événements et rencontres avec des entreprises partenaires ; ateliers méthodologiques pour votre CV/LM/Personnal Branding/Entretien…</a:t>
            </a:r>
            <a:endParaRPr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D5477D0-182A-42F5-9A8C-08B75B3622BB}" type="slidenum">
              <a:rPr lang="fr-FR"/>
              <a:t>19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re-prun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630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>
              <a:defRPr/>
            </a:pPr>
            <a:endParaRPr lang="fr-FR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272128" y="2165229"/>
            <a:ext cx="8305341" cy="3252160"/>
          </a:xfrm>
        </p:spPr>
        <p:txBody>
          <a:bodyPr anchor="b">
            <a:norm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272128" y="5529528"/>
            <a:ext cx="4787999" cy="746185"/>
          </a:xfrm>
        </p:spPr>
        <p:txBody>
          <a:bodyPr anchor="b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Modifiez le style des sous-titres du masque</a:t>
            </a:r>
            <a:endParaRPr lang="en-US"/>
          </a:p>
        </p:txBody>
      </p:sp>
      <p:pic>
        <p:nvPicPr>
          <p:cNvPr id="5" name="Picture 4" descr="A picture containing drawing&#10;&#10;Description automatically generated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-94667"/>
            <a:ext cx="5060126" cy="2274214"/>
          </a:xfrm>
          <a:prstGeom prst="rect">
            <a:avLst/>
          </a:prstGeom>
        </p:spPr>
      </p:pic>
      <p:pic>
        <p:nvPicPr>
          <p:cNvPr id="6" name="Image 4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 rot="16199999">
            <a:off x="4459654" y="2173654"/>
            <a:ext cx="224692" cy="914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re-blanc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272128" y="2165229"/>
            <a:ext cx="8305341" cy="3252160"/>
          </a:xfrm>
        </p:spPr>
        <p:txBody>
          <a:bodyPr anchor="b">
            <a:normAutofit/>
          </a:bodyPr>
          <a:lstStyle>
            <a:lvl1pPr algn="l">
              <a:defRPr sz="5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272128" y="5529528"/>
            <a:ext cx="4787999" cy="746185"/>
          </a:xfrm>
        </p:spPr>
        <p:txBody>
          <a:bodyPr anchor="b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Modifiez le style des sous-titres du masque</a:t>
            </a:r>
            <a:endParaRPr lang="en-US"/>
          </a:p>
        </p:txBody>
      </p:sp>
      <p:pic>
        <p:nvPicPr>
          <p:cNvPr id="8" name="Picture 7" descr="A picture containing food, drawing&#10;&#10;Description automatically generated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-1" y="-108986"/>
            <a:ext cx="5060133" cy="2274215"/>
          </a:xfrm>
          <a:prstGeom prst="rect">
            <a:avLst/>
          </a:prstGeom>
        </p:spPr>
      </p:pic>
      <p:pic>
        <p:nvPicPr>
          <p:cNvPr id="9" name="Image 6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 rot="16199999">
            <a:off x="4459654" y="2173654"/>
            <a:ext cx="224692" cy="9144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 bwMode="auto">
          <a:xfrm>
            <a:off x="7663070" y="6092687"/>
            <a:ext cx="1411356" cy="540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hapitre_tex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272128" y="1360159"/>
            <a:ext cx="8305341" cy="3252160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 lang="en-US"/>
          </a:p>
        </p:txBody>
      </p:sp>
      <p:pic>
        <p:nvPicPr>
          <p:cNvPr id="9" name="Image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 rot="16199999">
            <a:off x="4459654" y="2173654"/>
            <a:ext cx="224692" cy="9144000"/>
          </a:xfrm>
          <a:prstGeom prst="rect">
            <a:avLst/>
          </a:prstGeom>
        </p:spPr>
      </p:pic>
      <p:pic>
        <p:nvPicPr>
          <p:cNvPr id="6" name="Image 7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7732832" y="6141906"/>
            <a:ext cx="1279285" cy="45307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hapitre_imag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5267738" y="1360159"/>
            <a:ext cx="3309731" cy="3252160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 lang="en-US"/>
          </a:p>
        </p:txBody>
      </p:sp>
      <p:pic>
        <p:nvPicPr>
          <p:cNvPr id="9" name="Image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 rot="16199999">
            <a:off x="4459654" y="2173654"/>
            <a:ext cx="224692" cy="9144000"/>
          </a:xfrm>
          <a:prstGeom prst="rect">
            <a:avLst/>
          </a:prstGeom>
        </p:spPr>
      </p:pic>
      <p:pic>
        <p:nvPicPr>
          <p:cNvPr id="4" name="Image 7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7732832" y="6141906"/>
            <a:ext cx="1279285" cy="453079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 bwMode="auto">
          <a:xfrm>
            <a:off x="0" y="0"/>
            <a:ext cx="5059363" cy="663257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-plein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Image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 rot="16199999">
            <a:off x="4459654" y="2173654"/>
            <a:ext cx="224692" cy="9144000"/>
          </a:xfrm>
          <a:prstGeom prst="rect">
            <a:avLst/>
          </a:prstGeom>
        </p:spPr>
      </p:pic>
      <p:pic>
        <p:nvPicPr>
          <p:cNvPr id="4" name="Image 7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7732832" y="6141906"/>
            <a:ext cx="1279285" cy="453079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 bwMode="auto">
          <a:xfrm>
            <a:off x="0" y="0"/>
            <a:ext cx="9144000" cy="6023113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+tex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382883" y="365126"/>
            <a:ext cx="3614467" cy="1325563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382883" y="1825625"/>
            <a:ext cx="3614468" cy="409809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 lang="en-US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0"/>
          </p:nvPr>
        </p:nvSpPr>
        <p:spPr bwMode="auto">
          <a:xfrm>
            <a:off x="0" y="0"/>
            <a:ext cx="5059363" cy="663257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9" name="Image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 rot="16199999">
            <a:off x="4459654" y="2173654"/>
            <a:ext cx="224692" cy="9144000"/>
          </a:xfrm>
          <a:prstGeom prst="rect">
            <a:avLst/>
          </a:prstGeom>
        </p:spPr>
      </p:pic>
      <p:pic>
        <p:nvPicPr>
          <p:cNvPr id="10" name="Image 7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7732832" y="6141906"/>
            <a:ext cx="1279285" cy="45307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Titre 1"/>
          <p:cNvSpPr>
            <a:spLocks noGrp="1"/>
          </p:cNvSpPr>
          <p:nvPr>
            <p:ph type="title"/>
          </p:nvPr>
        </p:nvSpPr>
        <p:spPr bwMode="auto">
          <a:xfrm>
            <a:off x="467544" y="274638"/>
            <a:ext cx="7632848" cy="56207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lang="fr-FR" sz="3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9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7544" y="1556793"/>
            <a:ext cx="7632849" cy="4366930"/>
          </a:xfrm>
          <a:prstGeom prst="rect">
            <a:avLst/>
          </a:prstGeom>
          <a:solidFill>
            <a:schemeClr val="accent3"/>
          </a:solidFill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 marL="1143000" indent="-228600">
              <a:buFont typeface="Arial"/>
              <a:buChar char="•"/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ntenu+imag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Titre 1"/>
          <p:cNvSpPr>
            <a:spLocks noGrp="1"/>
          </p:cNvSpPr>
          <p:nvPr>
            <p:ph type="title"/>
          </p:nvPr>
        </p:nvSpPr>
        <p:spPr bwMode="auto">
          <a:xfrm>
            <a:off x="467544" y="274638"/>
            <a:ext cx="7632848" cy="56207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lang="fr-FR" sz="3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9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7545" y="1556793"/>
            <a:ext cx="4104456" cy="4406462"/>
          </a:xfrm>
          <a:prstGeom prst="rect">
            <a:avLst/>
          </a:prstGeom>
          <a:solidFill>
            <a:schemeClr val="accent3"/>
          </a:solidFill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 marL="1143000" indent="-228600">
              <a:buFont typeface="Arial"/>
              <a:buChar char="•"/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" name="Picture Placeholder 5"/>
          <p:cNvSpPr>
            <a:spLocks noGrp="1"/>
          </p:cNvSpPr>
          <p:nvPr>
            <p:ph type="pic" sz="quarter" idx="10"/>
          </p:nvPr>
        </p:nvSpPr>
        <p:spPr bwMode="auto">
          <a:xfrm>
            <a:off x="4840358" y="1563081"/>
            <a:ext cx="3836098" cy="4400398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129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098034" y="6321449"/>
            <a:ext cx="12792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1577837" y="6306258"/>
            <a:ext cx="39582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algn="l">
              <a:defRPr/>
            </a:pPr>
            <a:r>
              <a:rPr lang="fr-FR"/>
              <a:t>Titre de la présentation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28650" y="630625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>
              <a:defRPr/>
            </a:pPr>
            <a:fld id="{A0B0FBA5-3649-4193-81EC-FC1C61F9B58C}" type="slidenum">
              <a:rPr lang="fr-FR"/>
              <a:t>‹N°›</a:t>
            </a:fld>
            <a:endParaRPr lang="fr-FR"/>
          </a:p>
        </p:txBody>
      </p:sp>
      <p:pic>
        <p:nvPicPr>
          <p:cNvPr id="9" name="Image 6"/>
          <p:cNvPicPr>
            <a:picLocks noChangeAspect="1"/>
          </p:cNvPicPr>
          <p:nvPr userDrawn="1"/>
        </p:nvPicPr>
        <p:blipFill>
          <a:blip r:embed="rId10"/>
          <a:stretch/>
        </p:blipFill>
        <p:spPr bwMode="auto">
          <a:xfrm rot="16199999">
            <a:off x="4459654" y="2173654"/>
            <a:ext cx="224692" cy="9144000"/>
          </a:xfrm>
          <a:prstGeom prst="rect">
            <a:avLst/>
          </a:prstGeom>
        </p:spPr>
      </p:pic>
      <p:pic>
        <p:nvPicPr>
          <p:cNvPr id="10" name="Image 7"/>
          <p:cNvPicPr>
            <a:picLocks noChangeAspect="1"/>
          </p:cNvPicPr>
          <p:nvPr userDrawn="1"/>
        </p:nvPicPr>
        <p:blipFill>
          <a:blip r:embed="rId11"/>
          <a:stretch/>
        </p:blipFill>
        <p:spPr bwMode="auto">
          <a:xfrm>
            <a:off x="7732832" y="6141906"/>
            <a:ext cx="1279285" cy="45307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lvl1pPr algn="l" defTabSz="914400">
        <a:lnSpc>
          <a:spcPct val="90000"/>
        </a:lnSpc>
        <a:spcBef>
          <a:spcPts val="0"/>
        </a:spcBef>
        <a:buNone/>
        <a:defRPr sz="3400" b="1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46.png"/><Relationship Id="rId3" Type="http://schemas.openxmlformats.org/officeDocument/2006/relationships/hyperlink" Target="mailto:cvec.etudiant@universite-apris-saclay.fr" TargetMode="External"/><Relationship Id="rId7" Type="http://schemas.openxmlformats.org/officeDocument/2006/relationships/image" Target="../media/image70.png"/><Relationship Id="rId12" Type="http://schemas.openxmlformats.org/officeDocument/2006/relationships/slide" Target="slide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73.png"/><Relationship Id="rId5" Type="http://schemas.openxmlformats.org/officeDocument/2006/relationships/image" Target="../media/image69.png"/><Relationship Id="rId15" Type="http://schemas.openxmlformats.org/officeDocument/2006/relationships/image" Target="../media/image21.png"/><Relationship Id="rId10" Type="http://schemas.openxmlformats.org/officeDocument/2006/relationships/image" Target="../media/image72.png"/><Relationship Id="rId4" Type="http://schemas.openxmlformats.org/officeDocument/2006/relationships/image" Target="../media/image68.png"/><Relationship Id="rId9" Type="http://schemas.openxmlformats.org/officeDocument/2006/relationships/image" Target="../media/image13.png"/><Relationship Id="rId14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54.png"/><Relationship Id="rId7" Type="http://schemas.openxmlformats.org/officeDocument/2006/relationships/image" Target="../media/image7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55.png"/><Relationship Id="rId4" Type="http://schemas.openxmlformats.org/officeDocument/2006/relationships/hyperlink" Target="http://www.universite-paris-saclay.fr/" TargetMode="External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46.png"/><Relationship Id="rId3" Type="http://schemas.openxmlformats.org/officeDocument/2006/relationships/image" Target="../media/image8.png"/><Relationship Id="rId7" Type="http://schemas.openxmlformats.org/officeDocument/2006/relationships/image" Target="../media/image78.png"/><Relationship Id="rId12" Type="http://schemas.openxmlformats.org/officeDocument/2006/relationships/slide" Target="slide2.xml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82.png"/><Relationship Id="rId5" Type="http://schemas.openxmlformats.org/officeDocument/2006/relationships/image" Target="../media/image68.png"/><Relationship Id="rId10" Type="http://schemas.openxmlformats.org/officeDocument/2006/relationships/image" Target="../media/image81.png"/><Relationship Id="rId4" Type="http://schemas.openxmlformats.org/officeDocument/2006/relationships/hyperlink" Target="http://www.izly.fr/" TargetMode="External"/><Relationship Id="rId9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hyperlink" Target="mailto:direction.daji@universite-paris-saclay.fr" TargetMode="External"/><Relationship Id="rId7" Type="http://schemas.openxmlformats.org/officeDocument/2006/relationships/image" Target="../media/image8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71.png"/><Relationship Id="rId10" Type="http://schemas.openxmlformats.org/officeDocument/2006/relationships/image" Target="../media/image46.png"/><Relationship Id="rId4" Type="http://schemas.openxmlformats.org/officeDocument/2006/relationships/image" Target="../media/image55.png"/><Relationship Id="rId9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hyperlink" Target="mailto:direction.communication@universite-paris-saclay.fr" TargetMode="External"/><Relationship Id="rId7" Type="http://schemas.openxmlformats.org/officeDocument/2006/relationships/image" Target="../media/image86.png"/><Relationship Id="rId12" Type="http://schemas.openxmlformats.org/officeDocument/2006/relationships/image" Target="../media/image89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88.jpg"/><Relationship Id="rId5" Type="http://schemas.openxmlformats.org/officeDocument/2006/relationships/image" Target="../media/image49.png"/><Relationship Id="rId10" Type="http://schemas.openxmlformats.org/officeDocument/2006/relationships/image" Target="../media/image87.jpg"/><Relationship Id="rId4" Type="http://schemas.openxmlformats.org/officeDocument/2006/relationships/image" Target="../media/image55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55.png"/><Relationship Id="rId7" Type="http://schemas.openxmlformats.org/officeDocument/2006/relationships/image" Target="../media/image92.png"/><Relationship Id="rId2" Type="http://schemas.openxmlformats.org/officeDocument/2006/relationships/hyperlink" Target="mailto:accueil.oip@universite-paris-saclay.f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46.png"/><Relationship Id="rId5" Type="http://schemas.openxmlformats.org/officeDocument/2006/relationships/image" Target="../media/image91.png"/><Relationship Id="rId10" Type="http://schemas.openxmlformats.org/officeDocument/2006/relationships/slide" Target="slide2.xml"/><Relationship Id="rId4" Type="http://schemas.openxmlformats.org/officeDocument/2006/relationships/image" Target="../media/image50.png"/><Relationship Id="rId9" Type="http://schemas.openxmlformats.org/officeDocument/2006/relationships/image" Target="../media/image9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80.png"/><Relationship Id="rId3" Type="http://schemas.openxmlformats.org/officeDocument/2006/relationships/image" Target="../media/image70.png"/><Relationship Id="rId7" Type="http://schemas.openxmlformats.org/officeDocument/2006/relationships/slide" Target="slide18.xml"/><Relationship Id="rId12" Type="http://schemas.openxmlformats.org/officeDocument/2006/relationships/image" Target="../media/image11.png"/><Relationship Id="rId2" Type="http://schemas.openxmlformats.org/officeDocument/2006/relationships/hyperlink" Target="mailto:insertion.professionnelle@universite-paris-saclay.f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50.png"/><Relationship Id="rId5" Type="http://schemas.openxmlformats.org/officeDocument/2006/relationships/hyperlink" Target="https://universite-paris-saclay.jobteaser.com/" TargetMode="External"/><Relationship Id="rId15" Type="http://schemas.openxmlformats.org/officeDocument/2006/relationships/image" Target="../media/image10.png"/><Relationship Id="rId10" Type="http://schemas.openxmlformats.org/officeDocument/2006/relationships/image" Target="../media/image55.png"/><Relationship Id="rId4" Type="http://schemas.openxmlformats.org/officeDocument/2006/relationships/image" Target="../media/image43.png"/><Relationship Id="rId9" Type="http://schemas.openxmlformats.org/officeDocument/2006/relationships/image" Target="../media/image46.png"/><Relationship Id="rId14" Type="http://schemas.openxmlformats.org/officeDocument/2006/relationships/image" Target="../media/image9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hyperlink" Target="https://universite-paris-saclay.jobteaser.com/" TargetMode="External"/><Relationship Id="rId7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5" Type="http://schemas.openxmlformats.org/officeDocument/2006/relationships/hyperlink" Target="mailto:insertion.professionnelle@universite-paris-saclay.fr" TargetMode="External"/><Relationship Id="rId4" Type="http://schemas.openxmlformats.org/officeDocument/2006/relationships/image" Target="../media/image96.pn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.png"/><Relationship Id="rId21" Type="http://schemas.openxmlformats.org/officeDocument/2006/relationships/slide" Target="slide35.xml"/><Relationship Id="rId42" Type="http://schemas.openxmlformats.org/officeDocument/2006/relationships/image" Target="../media/image18.png"/><Relationship Id="rId47" Type="http://schemas.openxmlformats.org/officeDocument/2006/relationships/image" Target="../media/image23.png"/><Relationship Id="rId63" Type="http://schemas.openxmlformats.org/officeDocument/2006/relationships/image" Target="../media/image38.png"/><Relationship Id="rId68" Type="http://schemas.openxmlformats.org/officeDocument/2006/relationships/image" Target="../media/image41.png"/><Relationship Id="rId7" Type="http://schemas.openxmlformats.org/officeDocument/2006/relationships/slide" Target="slide14.xml"/><Relationship Id="rId71" Type="http://schemas.openxmlformats.org/officeDocument/2006/relationships/slide" Target="slide6.xml"/><Relationship Id="rId2" Type="http://schemas.openxmlformats.org/officeDocument/2006/relationships/slide" Target="slide4.xml"/><Relationship Id="rId16" Type="http://schemas.openxmlformats.org/officeDocument/2006/relationships/slide" Target="slide29.xml"/><Relationship Id="rId29" Type="http://schemas.openxmlformats.org/officeDocument/2006/relationships/slide" Target="slide38.xml"/><Relationship Id="rId11" Type="http://schemas.openxmlformats.org/officeDocument/2006/relationships/slide" Target="slide20.xml"/><Relationship Id="rId24" Type="http://schemas.openxmlformats.org/officeDocument/2006/relationships/slide" Target="slide42.xml"/><Relationship Id="rId32" Type="http://schemas.openxmlformats.org/officeDocument/2006/relationships/image" Target="../media/image8.png"/><Relationship Id="rId37" Type="http://schemas.openxmlformats.org/officeDocument/2006/relationships/image" Target="../media/image13.png"/><Relationship Id="rId40" Type="http://schemas.openxmlformats.org/officeDocument/2006/relationships/image" Target="../media/image16.png"/><Relationship Id="rId45" Type="http://schemas.openxmlformats.org/officeDocument/2006/relationships/image" Target="../media/image21.png"/><Relationship Id="rId53" Type="http://schemas.openxmlformats.org/officeDocument/2006/relationships/image" Target="../media/image29.png"/><Relationship Id="rId58" Type="http://schemas.openxmlformats.org/officeDocument/2006/relationships/image" Target="../media/image34.png"/><Relationship Id="rId66" Type="http://schemas.openxmlformats.org/officeDocument/2006/relationships/image" Target="../media/image39.png"/><Relationship Id="rId5" Type="http://schemas.openxmlformats.org/officeDocument/2006/relationships/slide" Target="slide11.xml"/><Relationship Id="rId61" Type="http://schemas.openxmlformats.org/officeDocument/2006/relationships/image" Target="../media/image37.png"/><Relationship Id="rId19" Type="http://schemas.openxmlformats.org/officeDocument/2006/relationships/slide" Target="slide33.xml"/><Relationship Id="rId14" Type="http://schemas.openxmlformats.org/officeDocument/2006/relationships/slide" Target="slide26.xml"/><Relationship Id="rId22" Type="http://schemas.openxmlformats.org/officeDocument/2006/relationships/slide" Target="slide36.xml"/><Relationship Id="rId27" Type="http://schemas.openxmlformats.org/officeDocument/2006/relationships/image" Target="../media/image7.png"/><Relationship Id="rId30" Type="http://schemas.openxmlformats.org/officeDocument/2006/relationships/slide" Target="slide13.xml"/><Relationship Id="rId35" Type="http://schemas.openxmlformats.org/officeDocument/2006/relationships/image" Target="../media/image11.png"/><Relationship Id="rId43" Type="http://schemas.openxmlformats.org/officeDocument/2006/relationships/image" Target="../media/image19.png"/><Relationship Id="rId48" Type="http://schemas.openxmlformats.org/officeDocument/2006/relationships/image" Target="../media/image24.png"/><Relationship Id="rId56" Type="http://schemas.openxmlformats.org/officeDocument/2006/relationships/image" Target="../media/image32.png"/><Relationship Id="rId64" Type="http://schemas.openxmlformats.org/officeDocument/2006/relationships/slide" Target="slide25.xml"/><Relationship Id="rId69" Type="http://schemas.openxmlformats.org/officeDocument/2006/relationships/image" Target="../media/image42.png"/><Relationship Id="rId8" Type="http://schemas.openxmlformats.org/officeDocument/2006/relationships/slide" Target="slide15.xml"/><Relationship Id="rId51" Type="http://schemas.openxmlformats.org/officeDocument/2006/relationships/image" Target="../media/image27.png"/><Relationship Id="rId72" Type="http://schemas.openxmlformats.org/officeDocument/2006/relationships/image" Target="../media/image44.png"/><Relationship Id="rId3" Type="http://schemas.openxmlformats.org/officeDocument/2006/relationships/slide" Target="slide5.xml"/><Relationship Id="rId12" Type="http://schemas.openxmlformats.org/officeDocument/2006/relationships/slide" Target="slide21.xml"/><Relationship Id="rId17" Type="http://schemas.openxmlformats.org/officeDocument/2006/relationships/slide" Target="slide32.xml"/><Relationship Id="rId25" Type="http://schemas.openxmlformats.org/officeDocument/2006/relationships/image" Target="../media/image5.png"/><Relationship Id="rId33" Type="http://schemas.openxmlformats.org/officeDocument/2006/relationships/image" Target="../media/image9.png"/><Relationship Id="rId38" Type="http://schemas.openxmlformats.org/officeDocument/2006/relationships/image" Target="../media/image14.png"/><Relationship Id="rId46" Type="http://schemas.openxmlformats.org/officeDocument/2006/relationships/image" Target="../media/image22.png"/><Relationship Id="rId59" Type="http://schemas.openxmlformats.org/officeDocument/2006/relationships/image" Target="../media/image35.png"/><Relationship Id="rId67" Type="http://schemas.openxmlformats.org/officeDocument/2006/relationships/image" Target="../media/image40.png"/><Relationship Id="rId20" Type="http://schemas.openxmlformats.org/officeDocument/2006/relationships/slide" Target="slide34.xml"/><Relationship Id="rId41" Type="http://schemas.openxmlformats.org/officeDocument/2006/relationships/image" Target="../media/image17.png"/><Relationship Id="rId54" Type="http://schemas.openxmlformats.org/officeDocument/2006/relationships/image" Target="../media/image30.png"/><Relationship Id="rId62" Type="http://schemas.openxmlformats.org/officeDocument/2006/relationships/slide" Target="slide22.xml"/><Relationship Id="rId70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slide" Target="slide12.xml"/><Relationship Id="rId15" Type="http://schemas.openxmlformats.org/officeDocument/2006/relationships/slide" Target="slide28.xml"/><Relationship Id="rId23" Type="http://schemas.openxmlformats.org/officeDocument/2006/relationships/slide" Target="slide40.xml"/><Relationship Id="rId28" Type="http://schemas.openxmlformats.org/officeDocument/2006/relationships/slide" Target="slide37.xml"/><Relationship Id="rId36" Type="http://schemas.openxmlformats.org/officeDocument/2006/relationships/image" Target="../media/image12.png"/><Relationship Id="rId49" Type="http://schemas.openxmlformats.org/officeDocument/2006/relationships/image" Target="../media/image25.png"/><Relationship Id="rId57" Type="http://schemas.openxmlformats.org/officeDocument/2006/relationships/image" Target="../media/image33.png"/><Relationship Id="rId10" Type="http://schemas.openxmlformats.org/officeDocument/2006/relationships/slide" Target="slide18.xml"/><Relationship Id="rId31" Type="http://schemas.openxmlformats.org/officeDocument/2006/relationships/slide" Target="slide41.xml"/><Relationship Id="rId44" Type="http://schemas.openxmlformats.org/officeDocument/2006/relationships/image" Target="../media/image20.png"/><Relationship Id="rId52" Type="http://schemas.openxmlformats.org/officeDocument/2006/relationships/image" Target="../media/image28.png"/><Relationship Id="rId60" Type="http://schemas.openxmlformats.org/officeDocument/2006/relationships/image" Target="../media/image36.png"/><Relationship Id="rId65" Type="http://schemas.openxmlformats.org/officeDocument/2006/relationships/slide" Target="slide39.xml"/><Relationship Id="rId4" Type="http://schemas.openxmlformats.org/officeDocument/2006/relationships/slide" Target="slide7.xml"/><Relationship Id="rId9" Type="http://schemas.openxmlformats.org/officeDocument/2006/relationships/slide" Target="slide17.xml"/><Relationship Id="rId13" Type="http://schemas.openxmlformats.org/officeDocument/2006/relationships/slide" Target="slide23.xml"/><Relationship Id="rId18" Type="http://schemas.openxmlformats.org/officeDocument/2006/relationships/slide" Target="slide31.xml"/><Relationship Id="rId39" Type="http://schemas.openxmlformats.org/officeDocument/2006/relationships/image" Target="../media/image15.png"/><Relationship Id="rId34" Type="http://schemas.openxmlformats.org/officeDocument/2006/relationships/image" Target="../media/image10.png"/><Relationship Id="rId50" Type="http://schemas.openxmlformats.org/officeDocument/2006/relationships/image" Target="../media/image26.png"/><Relationship Id="rId55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46.png"/><Relationship Id="rId3" Type="http://schemas.openxmlformats.org/officeDocument/2006/relationships/image" Target="../media/image55.png"/><Relationship Id="rId7" Type="http://schemas.openxmlformats.org/officeDocument/2006/relationships/image" Target="../media/image11.png"/><Relationship Id="rId12" Type="http://schemas.openxmlformats.org/officeDocument/2006/relationships/slide" Target="slide2.xml"/><Relationship Id="rId2" Type="http://schemas.openxmlformats.org/officeDocument/2006/relationships/hyperlink" Target="mailto:entrepreneuriat@universite-paris-saclay.f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18.xml"/><Relationship Id="rId5" Type="http://schemas.openxmlformats.org/officeDocument/2006/relationships/image" Target="../media/image69.png"/><Relationship Id="rId10" Type="http://schemas.openxmlformats.org/officeDocument/2006/relationships/image" Target="../media/image43.png"/><Relationship Id="rId4" Type="http://schemas.openxmlformats.org/officeDocument/2006/relationships/image" Target="../media/image54.png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55.png"/><Relationship Id="rId7" Type="http://schemas.openxmlformats.org/officeDocument/2006/relationships/image" Target="../media/image13.png"/><Relationship Id="rId2" Type="http://schemas.openxmlformats.org/officeDocument/2006/relationships/hyperlink" Target="mailto:vie.etudiante@universite-paris-saclay.f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73.png"/><Relationship Id="rId5" Type="http://schemas.openxmlformats.org/officeDocument/2006/relationships/image" Target="../media/image70.png"/><Relationship Id="rId10" Type="http://schemas.openxmlformats.org/officeDocument/2006/relationships/hyperlink" Target="mailto:tutorat.vie-etudiante@universite-paris-saclay.fr" TargetMode="External"/><Relationship Id="rId4" Type="http://schemas.openxmlformats.org/officeDocument/2006/relationships/image" Target="../media/image68.png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2.xml"/><Relationship Id="rId3" Type="http://schemas.openxmlformats.org/officeDocument/2006/relationships/image" Target="../media/image55.png"/><Relationship Id="rId7" Type="http://schemas.openxmlformats.org/officeDocument/2006/relationships/image" Target="../media/image11.png"/><Relationship Id="rId12" Type="http://schemas.openxmlformats.org/officeDocument/2006/relationships/slide" Target="slide18.xml"/><Relationship Id="rId2" Type="http://schemas.openxmlformats.org/officeDocument/2006/relationships/hyperlink" Target="mailto:securite.prevention@universite-paris-saclay.f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26.png"/><Relationship Id="rId5" Type="http://schemas.openxmlformats.org/officeDocument/2006/relationships/image" Target="../media/image98.png"/><Relationship Id="rId10" Type="http://schemas.openxmlformats.org/officeDocument/2006/relationships/image" Target="../media/image34.png"/><Relationship Id="rId4" Type="http://schemas.openxmlformats.org/officeDocument/2006/relationships/image" Target="../media/image97.png"/><Relationship Id="rId9" Type="http://schemas.openxmlformats.org/officeDocument/2006/relationships/image" Target="../media/image99.png"/><Relationship Id="rId1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55.png"/><Relationship Id="rId7" Type="http://schemas.openxmlformats.org/officeDocument/2006/relationships/slide" Target="slide23.xml"/><Relationship Id="rId2" Type="http://schemas.openxmlformats.org/officeDocument/2006/relationships/hyperlink" Target="mailto:outgoing.international@universite-paris-saclay.f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98.png"/><Relationship Id="rId10" Type="http://schemas.openxmlformats.org/officeDocument/2006/relationships/image" Target="../media/image100.png"/><Relationship Id="rId4" Type="http://schemas.openxmlformats.org/officeDocument/2006/relationships/image" Target="../media/image97.png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5.png"/><Relationship Id="rId7" Type="http://schemas.openxmlformats.org/officeDocument/2006/relationships/slide" Target="slide2.xml"/><Relationship Id="rId2" Type="http://schemas.openxmlformats.org/officeDocument/2006/relationships/hyperlink" Target="mailto:International.welcomedesl@universite-paris-saclay.fr" TargetMode="External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9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hyperlink" Target="mailto:outgoing.international@universite-paris-saclay.fr" TargetMode="External"/><Relationship Id="rId7" Type="http://schemas.openxmlformats.org/officeDocument/2006/relationships/image" Target="../media/image42.png"/><Relationship Id="rId2" Type="http://schemas.openxmlformats.org/officeDocument/2006/relationships/hyperlink" Target="https://www.eugloh.e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4.png"/><Relationship Id="rId5" Type="http://schemas.openxmlformats.org/officeDocument/2006/relationships/image" Target="../media/image97.png"/><Relationship Id="rId10" Type="http://schemas.openxmlformats.org/officeDocument/2006/relationships/image" Target="../media/image46.png"/><Relationship Id="rId4" Type="http://schemas.openxmlformats.org/officeDocument/2006/relationships/image" Target="../media/image55.png"/><Relationship Id="rId9" Type="http://schemas.openxmlformats.org/officeDocument/2006/relationships/slide" Target="slide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5.png"/><Relationship Id="rId7" Type="http://schemas.openxmlformats.org/officeDocument/2006/relationships/slide" Target="slide2.xml"/><Relationship Id="rId2" Type="http://schemas.openxmlformats.org/officeDocument/2006/relationships/hyperlink" Target="mailto:events.lang-intercul@universite-paris-saclay.f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14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4.jpg"/><Relationship Id="rId4" Type="http://schemas.openxmlformats.org/officeDocument/2006/relationships/image" Target="../media/image103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5.png"/><Relationship Id="rId7" Type="http://schemas.openxmlformats.org/officeDocument/2006/relationships/slide" Target="slide2.xml"/><Relationship Id="rId2" Type="http://schemas.openxmlformats.org/officeDocument/2006/relationships/hyperlink" Target="mailto:vie.etudiante@universite-paris-saclay.f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5.png"/><Relationship Id="rId4" Type="http://schemas.openxmlformats.org/officeDocument/2006/relationships/image" Target="../media/image68.png"/><Relationship Id="rId9" Type="http://schemas.openxmlformats.org/officeDocument/2006/relationships/image" Target="../media/image106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5.png"/><Relationship Id="rId7" Type="http://schemas.openxmlformats.org/officeDocument/2006/relationships/slide" Target="slide2.xml"/><Relationship Id="rId2" Type="http://schemas.openxmlformats.org/officeDocument/2006/relationships/hyperlink" Target="mailto:logement.etudiant@universite-paris-saclay.f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109.jpg"/><Relationship Id="rId5" Type="http://schemas.openxmlformats.org/officeDocument/2006/relationships/image" Target="../media/image16.png"/><Relationship Id="rId10" Type="http://schemas.openxmlformats.org/officeDocument/2006/relationships/hyperlink" Target="https://casa.universite-paris-saclay.fr/" TargetMode="External"/><Relationship Id="rId4" Type="http://schemas.openxmlformats.org/officeDocument/2006/relationships/image" Target="../media/image68.png"/><Relationship Id="rId9" Type="http://schemas.openxmlformats.org/officeDocument/2006/relationships/image" Target="../media/image10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10.jpg"/><Relationship Id="rId3" Type="http://schemas.openxmlformats.org/officeDocument/2006/relationships/image" Target="../media/image55.png"/><Relationship Id="rId7" Type="http://schemas.openxmlformats.org/officeDocument/2006/relationships/image" Target="../media/image17.png"/><Relationship Id="rId12" Type="http://schemas.openxmlformats.org/officeDocument/2006/relationships/slide" Target="slide2.xml"/><Relationship Id="rId2" Type="http://schemas.openxmlformats.org/officeDocument/2006/relationships/hyperlink" Target="mailto:aides.etudiant@universite-paris-saclay.f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hyperlink" Target="https://mesrdv.etudiant.gouv.fr/" TargetMode="External"/><Relationship Id="rId5" Type="http://schemas.openxmlformats.org/officeDocument/2006/relationships/image" Target="../media/image98.png"/><Relationship Id="rId15" Type="http://schemas.openxmlformats.org/officeDocument/2006/relationships/image" Target="../media/image111.png"/><Relationship Id="rId10" Type="http://schemas.openxmlformats.org/officeDocument/2006/relationships/image" Target="../media/image20.png"/><Relationship Id="rId4" Type="http://schemas.openxmlformats.org/officeDocument/2006/relationships/image" Target="../media/image97.png"/><Relationship Id="rId9" Type="http://schemas.openxmlformats.org/officeDocument/2006/relationships/image" Target="../media/image19.png"/><Relationship Id="rId1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70.png"/><Relationship Id="rId7" Type="http://schemas.openxmlformats.org/officeDocument/2006/relationships/slide" Target="slide2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15.jpg"/><Relationship Id="rId5" Type="http://schemas.openxmlformats.org/officeDocument/2006/relationships/image" Target="../media/image113.png"/><Relationship Id="rId10" Type="http://schemas.openxmlformats.org/officeDocument/2006/relationships/image" Target="../media/image114.jpg"/><Relationship Id="rId4" Type="http://schemas.openxmlformats.org/officeDocument/2006/relationships/image" Target="../media/image112.png"/><Relationship Id="rId9" Type="http://schemas.openxmlformats.org/officeDocument/2006/relationships/hyperlink" Target="https://adonis.universite-paris-saclay.fr/adonis/annuaire/compte/perte_mdp/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mailto:service.suaps@universite-paris-saclay.fr" TargetMode="External"/><Relationship Id="rId7" Type="http://schemas.openxmlformats.org/officeDocument/2006/relationships/image" Target="../media/image116.png"/><Relationship Id="rId2" Type="http://schemas.openxmlformats.org/officeDocument/2006/relationships/hyperlink" Target="https://sports.universite-paris-saclay.fr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46.png"/><Relationship Id="rId5" Type="http://schemas.openxmlformats.org/officeDocument/2006/relationships/image" Target="../media/image68.png"/><Relationship Id="rId10" Type="http://schemas.openxmlformats.org/officeDocument/2006/relationships/slide" Target="slide2.xml"/><Relationship Id="rId4" Type="http://schemas.openxmlformats.org/officeDocument/2006/relationships/image" Target="../media/image55.png"/><Relationship Id="rId9" Type="http://schemas.openxmlformats.org/officeDocument/2006/relationships/image" Target="../media/image11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hyperlink" Target="mailto:la.diagonale@universite-paris-saclay.fr" TargetMode="External"/><Relationship Id="rId7" Type="http://schemas.openxmlformats.org/officeDocument/2006/relationships/image" Target="../media/image24.png"/><Relationship Id="rId12" Type="http://schemas.openxmlformats.org/officeDocument/2006/relationships/image" Target="../media/image46.png"/><Relationship Id="rId2" Type="http://schemas.openxmlformats.org/officeDocument/2006/relationships/hyperlink" Target="http://www.sciencesociete.universite-paris-saclay.fr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slide" Target="slide2.xml"/><Relationship Id="rId5" Type="http://schemas.openxmlformats.org/officeDocument/2006/relationships/image" Target="../media/image68.png"/><Relationship Id="rId10" Type="http://schemas.openxmlformats.org/officeDocument/2006/relationships/image" Target="../media/image25.png"/><Relationship Id="rId4" Type="http://schemas.openxmlformats.org/officeDocument/2006/relationships/image" Target="../media/image55.png"/><Relationship Id="rId9" Type="http://schemas.openxmlformats.org/officeDocument/2006/relationships/image" Target="../media/image11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55.png"/><Relationship Id="rId7" Type="http://schemas.openxmlformats.org/officeDocument/2006/relationships/image" Target="../media/image120.png"/><Relationship Id="rId2" Type="http://schemas.openxmlformats.org/officeDocument/2006/relationships/hyperlink" Target="mailto:associations.etudiantes@universite-paris-saclay.f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98.png"/><Relationship Id="rId10" Type="http://schemas.openxmlformats.org/officeDocument/2006/relationships/image" Target="../media/image121.jpg"/><Relationship Id="rId4" Type="http://schemas.openxmlformats.org/officeDocument/2006/relationships/image" Target="../media/image97.png"/><Relationship Id="rId9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5.png"/><Relationship Id="rId7" Type="http://schemas.openxmlformats.org/officeDocument/2006/relationships/slide" Target="slide2.xml"/><Relationship Id="rId2" Type="http://schemas.openxmlformats.org/officeDocument/2006/relationships/hyperlink" Target="mailto:bib.univ@universite-paris-saclay.f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27.png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46.png"/><Relationship Id="rId3" Type="http://schemas.openxmlformats.org/officeDocument/2006/relationships/image" Target="../media/image55.png"/><Relationship Id="rId7" Type="http://schemas.openxmlformats.org/officeDocument/2006/relationships/hyperlink" Target="https://www.designspot.fr/" TargetMode="External"/><Relationship Id="rId12" Type="http://schemas.openxmlformats.org/officeDocument/2006/relationships/slide" Target="slide2.xml"/><Relationship Id="rId2" Type="http://schemas.openxmlformats.org/officeDocument/2006/relationships/hyperlink" Target="mailto:info@designspot.f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125.png"/><Relationship Id="rId5" Type="http://schemas.openxmlformats.org/officeDocument/2006/relationships/image" Target="../media/image98.png"/><Relationship Id="rId10" Type="http://schemas.openxmlformats.org/officeDocument/2006/relationships/image" Target="../media/image124.png"/><Relationship Id="rId4" Type="http://schemas.openxmlformats.org/officeDocument/2006/relationships/image" Target="../media/image97.png"/><Relationship Id="rId9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68.png"/><Relationship Id="rId7" Type="http://schemas.openxmlformats.org/officeDocument/2006/relationships/image" Target="../media/image128.png"/><Relationship Id="rId2" Type="http://schemas.openxmlformats.org/officeDocument/2006/relationships/hyperlink" Target="mailto:harcelements@universite-paris-saclay.f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10" Type="http://schemas.openxmlformats.org/officeDocument/2006/relationships/hyperlink" Target="mailto:Egalite.diversite@universite-paris-saclay.fr" TargetMode="External"/><Relationship Id="rId4" Type="http://schemas.openxmlformats.org/officeDocument/2006/relationships/image" Target="../media/image55.png"/><Relationship Id="rId9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55.png"/><Relationship Id="rId7" Type="http://schemas.openxmlformats.org/officeDocument/2006/relationships/image" Target="../media/image95.png"/><Relationship Id="rId2" Type="http://schemas.openxmlformats.org/officeDocument/2006/relationships/hyperlink" Target="mailto:egalite.diversite@universite-paris-saclay.f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46.png"/><Relationship Id="rId5" Type="http://schemas.openxmlformats.org/officeDocument/2006/relationships/image" Target="../media/image54.png"/><Relationship Id="rId10" Type="http://schemas.openxmlformats.org/officeDocument/2006/relationships/slide" Target="slide2.xml"/><Relationship Id="rId4" Type="http://schemas.openxmlformats.org/officeDocument/2006/relationships/image" Target="../media/image129.png"/><Relationship Id="rId9" Type="http://schemas.openxmlformats.org/officeDocument/2006/relationships/image" Target="../media/image13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" Target="slide2.xml"/><Relationship Id="rId7" Type="http://schemas.openxmlformats.org/officeDocument/2006/relationships/hyperlink" Target="mailto:egalite.diversite@universite-paris-saclay.fr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5.png"/><Relationship Id="rId7" Type="http://schemas.openxmlformats.org/officeDocument/2006/relationships/slide" Target="slide2.xml"/><Relationship Id="rId2" Type="http://schemas.openxmlformats.org/officeDocument/2006/relationships/hyperlink" Target="mailto:handicap.etudiant@universite-paris-saclay.f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5" Type="http://schemas.openxmlformats.org/officeDocument/2006/relationships/image" Target="../media/image28.png"/><Relationship Id="rId4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55.png"/><Relationship Id="rId7" Type="http://schemas.openxmlformats.org/officeDocument/2006/relationships/image" Target="../media/image31.png"/><Relationship Id="rId2" Type="http://schemas.openxmlformats.org/officeDocument/2006/relationships/hyperlink" Target="mailto:securite.prevention@universite-paris-saclay.f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46.png"/><Relationship Id="rId5" Type="http://schemas.openxmlformats.org/officeDocument/2006/relationships/image" Target="../media/image98.png"/><Relationship Id="rId10" Type="http://schemas.openxmlformats.org/officeDocument/2006/relationships/slide" Target="slide2.xml"/><Relationship Id="rId4" Type="http://schemas.openxmlformats.org/officeDocument/2006/relationships/image" Target="../media/image97.png"/><Relationship Id="rId9" Type="http://schemas.openxmlformats.org/officeDocument/2006/relationships/image" Target="../media/image13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5.png"/><Relationship Id="rId7" Type="http://schemas.openxmlformats.org/officeDocument/2006/relationships/slide" Target="slide2.xml"/><Relationship Id="rId2" Type="http://schemas.openxmlformats.org/officeDocument/2006/relationships/hyperlink" Target="mailto:sante-etudiants@universite-paris-saclay.f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5" Type="http://schemas.openxmlformats.org/officeDocument/2006/relationships/image" Target="../media/image29.png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9.png"/><Relationship Id="rId7" Type="http://schemas.openxmlformats.org/officeDocument/2006/relationships/image" Target="../media/image32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50.png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54.png"/><Relationship Id="rId7" Type="http://schemas.openxmlformats.org/officeDocument/2006/relationships/image" Target="../media/image9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55.png"/><Relationship Id="rId4" Type="http://schemas.openxmlformats.org/officeDocument/2006/relationships/hyperlink" Target="mailto:vp.etudiant@universite-paris-saclay.fr" TargetMode="External"/><Relationship Id="rId9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4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hyperlink" Target="mailto:com.ecole-1cycle@universite-paris-saclay.fr" TargetMode="External"/><Relationship Id="rId7" Type="http://schemas.openxmlformats.org/officeDocument/2006/relationships/image" Target="../media/image6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ecole-universitaire-paris-saclay.fr/" TargetMode="External"/><Relationship Id="rId11" Type="http://schemas.openxmlformats.org/officeDocument/2006/relationships/image" Target="../media/image46.png"/><Relationship Id="rId5" Type="http://schemas.openxmlformats.org/officeDocument/2006/relationships/image" Target="../media/image59.png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272128" y="2467154"/>
            <a:ext cx="8305341" cy="266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4400"/>
              <a:t>Bienvenue à l’Université </a:t>
            </a:r>
            <a:br>
              <a:rPr lang="fr-FR" sz="4400"/>
            </a:br>
            <a:r>
              <a:rPr lang="fr-FR" sz="4400"/>
              <a:t>Paris-Saclay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272128" y="5529528"/>
            <a:ext cx="4787999" cy="74618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1400"/>
              <a:t>Juillet 2023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4346349"/>
            <a:ext cx="3533948" cy="227472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 bwMode="auto">
          <a:xfrm>
            <a:off x="4346411" y="1461759"/>
            <a:ext cx="3309731" cy="3252160"/>
          </a:xfrm>
        </p:spPr>
        <p:txBody>
          <a:bodyPr/>
          <a:lstStyle/>
          <a:p>
            <a:pPr>
              <a:defRPr/>
            </a:pPr>
            <a:r>
              <a:rPr lang="fr-FR"/>
              <a:t>Devenir étudiant et étudiante à l’Université Paris-Saclay</a:t>
            </a:r>
            <a:endParaRPr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-1" y="0"/>
            <a:ext cx="3520363" cy="214408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0" y="1999441"/>
            <a:ext cx="3520363" cy="234690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2421092" y="262140"/>
            <a:ext cx="4301816" cy="1383576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fr-FR" sz="3600">
                <a:solidFill>
                  <a:srgbClr val="EE7326"/>
                </a:solidFill>
                <a:latin typeface="Open Sans Extrabold"/>
                <a:ea typeface="Open Sans Extrabold"/>
                <a:cs typeface="Open Sans Extrabold"/>
              </a:rPr>
              <a:t>La CVEC, </a:t>
            </a:r>
            <a:br>
              <a:rPr lang="fr-FR" sz="3600">
                <a:solidFill>
                  <a:srgbClr val="EE7326"/>
                </a:solidFill>
              </a:rPr>
            </a:br>
            <a:r>
              <a:rPr lang="fr-FR" sz="3600">
                <a:solidFill>
                  <a:srgbClr val="EE7326"/>
                </a:solidFill>
                <a:latin typeface="Open Sans Light"/>
                <a:ea typeface="Open Sans Light"/>
                <a:cs typeface="Open Sans Light"/>
              </a:rPr>
              <a:t>pour faire quoi ?</a:t>
            </a:r>
            <a:endParaRPr/>
          </a:p>
        </p:txBody>
      </p:sp>
      <p:pic>
        <p:nvPicPr>
          <p:cNvPr id="6" name="Graphic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903853" y="2756301"/>
            <a:ext cx="853560" cy="8743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 bwMode="auto">
          <a:xfrm>
            <a:off x="2280156" y="5985808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100">
                <a:solidFill>
                  <a:srgbClr val="63003C"/>
                </a:solidFill>
              </a:rPr>
              <a:t>Contact : Direction de la Vie Étudiante et Égalité des Chances,</a:t>
            </a:r>
            <a:endParaRPr/>
          </a:p>
          <a:p>
            <a:pPr algn="ctr">
              <a:defRPr/>
            </a:pPr>
            <a:r>
              <a:rPr lang="fr-FR" sz="1100" u="sng">
                <a:solidFill>
                  <a:srgbClr val="63003C"/>
                </a:solidFill>
                <a:hlinkClick r:id="rId3" tooltip="mailto:cvec.etudiant@universite-apris-saclay.fr"/>
              </a:rPr>
              <a:t>cvec.etudiant@universite-paris-saclay.fr</a:t>
            </a:r>
            <a:r>
              <a:rPr lang="fr-FR" sz="1100">
                <a:solidFill>
                  <a:srgbClr val="63003C"/>
                </a:solidFill>
              </a:rPr>
              <a:t> </a:t>
            </a:r>
            <a:endParaRPr/>
          </a:p>
        </p:txBody>
      </p:sp>
      <p:pic>
        <p:nvPicPr>
          <p:cNvPr id="11" name="Graphic 1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430280" y="297790"/>
            <a:ext cx="2283437" cy="127635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 bwMode="auto">
          <a:xfrm>
            <a:off x="455759" y="4706691"/>
            <a:ext cx="166026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100">
                <a:solidFill>
                  <a:srgbClr val="7B878F"/>
                </a:solidFill>
              </a:rPr>
              <a:t>Accéder plus facilement aux </a:t>
            </a:r>
            <a:r>
              <a:rPr lang="fr-FR" sz="1100">
                <a:solidFill>
                  <a:srgbClr val="7B878F"/>
                </a:solidFill>
                <a:latin typeface="Open Sans Extrabold"/>
                <a:ea typeface="Open Sans Extrabold"/>
                <a:cs typeface="Open Sans Extrabold"/>
              </a:rPr>
              <a:t>soins sur les campus</a:t>
            </a:r>
            <a:endParaRPr/>
          </a:p>
        </p:txBody>
      </p:sp>
      <p:sp>
        <p:nvSpPr>
          <p:cNvPr id="17" name="TextBox 16"/>
          <p:cNvSpPr txBox="1"/>
          <p:nvPr/>
        </p:nvSpPr>
        <p:spPr bwMode="auto">
          <a:xfrm>
            <a:off x="7065876" y="4655817"/>
            <a:ext cx="140404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100">
                <a:solidFill>
                  <a:srgbClr val="303F48"/>
                </a:solidFill>
              </a:rPr>
              <a:t>Soutenir les </a:t>
            </a:r>
            <a:r>
              <a:rPr lang="fr-FR" sz="1100">
                <a:solidFill>
                  <a:srgbClr val="303F48"/>
                </a:solidFill>
                <a:latin typeface="Open Sans Extrabold"/>
                <a:ea typeface="Open Sans Extrabold"/>
                <a:cs typeface="Open Sans Extrabold"/>
              </a:rPr>
              <a:t>initiatives étudiantes</a:t>
            </a:r>
            <a:r>
              <a:rPr lang="fr-FR" sz="1100" b="1">
                <a:solidFill>
                  <a:srgbClr val="303F48"/>
                </a:solidFill>
                <a:latin typeface="Open Sans Extrabold"/>
                <a:ea typeface="Open Sans Extrabold"/>
                <a:cs typeface="Open Sans Extrabold"/>
              </a:rPr>
              <a:t> </a:t>
            </a:r>
            <a:endParaRPr/>
          </a:p>
        </p:txBody>
      </p:sp>
      <p:sp>
        <p:nvSpPr>
          <p:cNvPr id="19" name="TextBox 18"/>
          <p:cNvSpPr txBox="1"/>
          <p:nvPr/>
        </p:nvSpPr>
        <p:spPr bwMode="auto">
          <a:xfrm>
            <a:off x="4918821" y="4675062"/>
            <a:ext cx="146184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100">
                <a:solidFill>
                  <a:srgbClr val="C71247"/>
                </a:solidFill>
                <a:latin typeface="Open Sans Extrabold"/>
                <a:ea typeface="Open Sans Extrabold"/>
                <a:cs typeface="Open Sans Extrabold"/>
              </a:rPr>
              <a:t>Améliorer l’accueil </a:t>
            </a:r>
            <a:r>
              <a:rPr lang="fr-FR" sz="1100">
                <a:solidFill>
                  <a:srgbClr val="C71247"/>
                </a:solidFill>
              </a:rPr>
              <a:t>des étudiantes et étudiants</a:t>
            </a:r>
            <a:endParaRPr/>
          </a:p>
        </p:txBody>
      </p:sp>
      <p:sp>
        <p:nvSpPr>
          <p:cNvPr id="21" name="TextBox 20"/>
          <p:cNvSpPr txBox="1"/>
          <p:nvPr/>
        </p:nvSpPr>
        <p:spPr bwMode="auto">
          <a:xfrm>
            <a:off x="2667741" y="4655817"/>
            <a:ext cx="157930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100">
                <a:solidFill>
                  <a:srgbClr val="EE7322"/>
                </a:solidFill>
              </a:rPr>
              <a:t>Favoriser l’accompagnement </a:t>
            </a:r>
            <a:r>
              <a:rPr lang="fr-FR" sz="1100">
                <a:solidFill>
                  <a:srgbClr val="EE7322"/>
                </a:solidFill>
                <a:latin typeface="Open Sans Extrabold"/>
                <a:ea typeface="Open Sans Extrabold"/>
                <a:cs typeface="Open Sans Extrabold"/>
              </a:rPr>
              <a:t>social</a:t>
            </a:r>
            <a:endParaRPr/>
          </a:p>
        </p:txBody>
      </p:sp>
      <p:pic>
        <p:nvPicPr>
          <p:cNvPr id="22" name="Graphic 2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710612" y="1600505"/>
            <a:ext cx="3711087" cy="1276350"/>
          </a:xfrm>
          <a:prstGeom prst="rect">
            <a:avLst/>
          </a:prstGeom>
        </p:spPr>
      </p:pic>
      <p:pic>
        <p:nvPicPr>
          <p:cNvPr id="23" name="Graphic 2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600447" y="3911206"/>
            <a:ext cx="2051415" cy="46944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 bwMode="auto">
          <a:xfrm>
            <a:off x="3605583" y="3926092"/>
            <a:ext cx="19211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800" b="1">
                <a:solidFill>
                  <a:srgbClr val="FFFFFF"/>
                </a:solidFill>
              </a:rPr>
              <a:t>Ses avantages </a:t>
            </a:r>
            <a:r>
              <a:rPr lang="fr-FR" sz="1800">
                <a:solidFill>
                  <a:srgbClr val="FFFFFF"/>
                </a:solidFill>
              </a:rPr>
              <a:t>:</a:t>
            </a:r>
            <a:endParaRPr/>
          </a:p>
        </p:txBody>
      </p:sp>
      <p:pic>
        <p:nvPicPr>
          <p:cNvPr id="25" name="Graphic 24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4423890" y="5733664"/>
            <a:ext cx="284532" cy="180568"/>
          </a:xfrm>
          <a:prstGeom prst="rect">
            <a:avLst/>
          </a:prstGeom>
        </p:spPr>
      </p:pic>
      <p:cxnSp>
        <p:nvCxnSpPr>
          <p:cNvPr id="26" name="Straight Connector 25"/>
          <p:cNvCxnSpPr>
            <a:cxnSpLocks/>
          </p:cNvCxnSpPr>
          <p:nvPr/>
        </p:nvCxnSpPr>
        <p:spPr bwMode="auto">
          <a:xfrm>
            <a:off x="2581414" y="4551874"/>
            <a:ext cx="0" cy="740520"/>
          </a:xfrm>
          <a:prstGeom prst="line">
            <a:avLst/>
          </a:prstGeom>
          <a:ln>
            <a:solidFill>
              <a:srgbClr val="7B8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cxnSpLocks/>
          </p:cNvCxnSpPr>
          <p:nvPr/>
        </p:nvCxnSpPr>
        <p:spPr bwMode="auto">
          <a:xfrm>
            <a:off x="4726748" y="4551874"/>
            <a:ext cx="0" cy="740520"/>
          </a:xfrm>
          <a:prstGeom prst="line">
            <a:avLst/>
          </a:prstGeom>
          <a:ln>
            <a:solidFill>
              <a:srgbClr val="7B8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cxnSpLocks/>
          </p:cNvCxnSpPr>
          <p:nvPr/>
        </p:nvCxnSpPr>
        <p:spPr bwMode="auto">
          <a:xfrm>
            <a:off x="6860365" y="4551874"/>
            <a:ext cx="0" cy="740520"/>
          </a:xfrm>
          <a:prstGeom prst="line">
            <a:avLst/>
          </a:prstGeom>
          <a:ln>
            <a:solidFill>
              <a:srgbClr val="7B8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 bwMode="auto">
          <a:xfrm>
            <a:off x="4022008" y="2860501"/>
            <a:ext cx="22707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100">
                <a:solidFill>
                  <a:srgbClr val="303F48"/>
                </a:solidFill>
              </a:rPr>
              <a:t>Chaque étudiant et étudiante en formation initiale doit s’acquitter de cette contribution avant de s’inscrire à l’Université.</a:t>
            </a:r>
            <a:endParaRPr/>
          </a:p>
        </p:txBody>
      </p:sp>
      <p:pic>
        <p:nvPicPr>
          <p:cNvPr id="32" name="Graphic 31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2751642" y="2000671"/>
            <a:ext cx="3629025" cy="584774"/>
          </a:xfrm>
          <a:prstGeom prst="rect">
            <a:avLst/>
          </a:prstGeom>
        </p:spPr>
      </p:pic>
      <p:sp>
        <p:nvSpPr>
          <p:cNvPr id="33" name="ZoneTexte 4"/>
          <p:cNvSpPr txBox="1"/>
          <p:nvPr/>
        </p:nvSpPr>
        <p:spPr bwMode="auto">
          <a:xfrm>
            <a:off x="3114407" y="2016910"/>
            <a:ext cx="2903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600" b="1">
                <a:solidFill>
                  <a:srgbClr val="FFFFFF"/>
                </a:solidFill>
              </a:rPr>
              <a:t>CVEC : Contribution de Vie Etudiante et de Campus</a:t>
            </a:r>
            <a:endParaRPr/>
          </a:p>
        </p:txBody>
      </p:sp>
      <p:pic>
        <p:nvPicPr>
          <p:cNvPr id="35" name="Graphic 34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2048176" y="4821643"/>
            <a:ext cx="377520" cy="370260"/>
          </a:xfrm>
          <a:prstGeom prst="rect">
            <a:avLst/>
          </a:prstGeom>
        </p:spPr>
      </p:pic>
      <p:pic>
        <p:nvPicPr>
          <p:cNvPr id="36" name="Graphic 35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8064745" y="4706691"/>
            <a:ext cx="391725" cy="479526"/>
          </a:xfrm>
          <a:prstGeom prst="rect">
            <a:avLst/>
          </a:prstGeom>
        </p:spPr>
      </p:pic>
      <p:pic>
        <p:nvPicPr>
          <p:cNvPr id="38" name="Graphic 37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6014393" y="4835193"/>
            <a:ext cx="685800" cy="457200"/>
          </a:xfrm>
          <a:prstGeom prst="rect">
            <a:avLst/>
          </a:prstGeom>
        </p:spPr>
      </p:pic>
      <p:pic>
        <p:nvPicPr>
          <p:cNvPr id="39" name="Graphic 38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4069913" y="4842749"/>
            <a:ext cx="526919" cy="318925"/>
          </a:xfrm>
          <a:prstGeom prst="rect">
            <a:avLst/>
          </a:prstGeom>
        </p:spPr>
      </p:pic>
      <p:sp>
        <p:nvSpPr>
          <p:cNvPr id="30" name="Oval 29">
            <a:hlinkClick r:id="rId12" action="ppaction://hlinksldjump"/>
          </p:cNvPr>
          <p:cNvSpPr/>
          <p:nvPr/>
        </p:nvSpPr>
        <p:spPr bwMode="auto">
          <a:xfrm>
            <a:off x="132984" y="6294300"/>
            <a:ext cx="222737" cy="222737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pic>
        <p:nvPicPr>
          <p:cNvPr id="34" name="Graphic 3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212638" y="6353433"/>
            <a:ext cx="63021" cy="110287"/>
          </a:xfrm>
          <a:prstGeom prst="rect">
            <a:avLst/>
          </a:prstGeom>
        </p:spPr>
      </p:pic>
      <p:cxnSp>
        <p:nvCxnSpPr>
          <p:cNvPr id="27" name="Straight Connector 25"/>
          <p:cNvCxnSpPr>
            <a:cxnSpLocks/>
          </p:cNvCxnSpPr>
          <p:nvPr/>
        </p:nvCxnSpPr>
        <p:spPr bwMode="auto">
          <a:xfrm>
            <a:off x="2581414" y="3736208"/>
            <a:ext cx="0" cy="740520"/>
          </a:xfrm>
          <a:prstGeom prst="line">
            <a:avLst/>
          </a:prstGeom>
          <a:ln>
            <a:solidFill>
              <a:srgbClr val="7B8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25"/>
          <p:cNvCxnSpPr>
            <a:cxnSpLocks/>
          </p:cNvCxnSpPr>
          <p:nvPr/>
        </p:nvCxnSpPr>
        <p:spPr bwMode="auto">
          <a:xfrm>
            <a:off x="6860365" y="3736208"/>
            <a:ext cx="0" cy="740520"/>
          </a:xfrm>
          <a:prstGeom prst="line">
            <a:avLst/>
          </a:prstGeom>
          <a:ln>
            <a:solidFill>
              <a:srgbClr val="7B8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14"/>
          <p:cNvSpPr txBox="1"/>
          <p:nvPr/>
        </p:nvSpPr>
        <p:spPr bwMode="auto">
          <a:xfrm>
            <a:off x="451645" y="3898864"/>
            <a:ext cx="145552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100">
                <a:solidFill>
                  <a:srgbClr val="7B878F"/>
                </a:solidFill>
              </a:rPr>
              <a:t>Développer la pratique sportive sur les campus</a:t>
            </a:r>
            <a:endParaRPr lang="fr-FR" sz="1100">
              <a:solidFill>
                <a:srgbClr val="7B878F"/>
              </a:solidFill>
              <a:latin typeface="Open Sans Extrabold"/>
              <a:ea typeface="Open Sans Extrabold"/>
              <a:cs typeface="Open Sans Extrabold"/>
            </a:endParaRPr>
          </a:p>
        </p:txBody>
      </p:sp>
      <p:sp>
        <p:nvSpPr>
          <p:cNvPr id="41" name="TextBox 14"/>
          <p:cNvSpPr txBox="1"/>
          <p:nvPr/>
        </p:nvSpPr>
        <p:spPr bwMode="auto">
          <a:xfrm>
            <a:off x="7000942" y="3878342"/>
            <a:ext cx="106380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100">
                <a:solidFill>
                  <a:srgbClr val="7B878F"/>
                </a:solidFill>
              </a:rPr>
              <a:t>Faire vivre l’art et la culture</a:t>
            </a:r>
            <a:endParaRPr lang="fr-FR" sz="1100">
              <a:solidFill>
                <a:srgbClr val="7B878F"/>
              </a:solidFill>
              <a:latin typeface="Open Sans Extrabold"/>
              <a:ea typeface="Open Sans Extrabold"/>
              <a:cs typeface="Open Sans Extrabold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>
            <a:off x="7986465" y="4047594"/>
            <a:ext cx="463336" cy="408467"/>
          </a:xfrm>
          <a:prstGeom prst="rect">
            <a:avLst/>
          </a:prstGeom>
        </p:spPr>
      </p:pic>
      <p:pic>
        <p:nvPicPr>
          <p:cNvPr id="42" name="Graphic 8"/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>
            <a:off x="1863363" y="3953198"/>
            <a:ext cx="533166" cy="40678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1932927" y="446830"/>
            <a:ext cx="5278145" cy="69056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fr-FR">
                <a:solidFill>
                  <a:srgbClr val="69043B"/>
                </a:solidFill>
                <a:latin typeface="Open Sans Extrabold"/>
                <a:ea typeface="Open Sans Extrabold"/>
                <a:cs typeface="Open Sans Extrabold"/>
              </a:rPr>
              <a:t>Quels sont les temps </a:t>
            </a:r>
            <a:r>
              <a:rPr lang="fr-FR">
                <a:solidFill>
                  <a:srgbClr val="69043B"/>
                </a:solidFill>
                <a:latin typeface="Open Sans Light"/>
                <a:ea typeface="Open Sans Light"/>
                <a:cs typeface="Open Sans Light"/>
              </a:rPr>
              <a:t>forts de votre rentrée ?</a:t>
            </a:r>
            <a:endParaRPr/>
          </a:p>
        </p:txBody>
      </p:sp>
      <p:sp>
        <p:nvSpPr>
          <p:cNvPr id="5" name="ZoneTexte 4"/>
          <p:cNvSpPr txBox="1"/>
          <p:nvPr/>
        </p:nvSpPr>
        <p:spPr bwMode="auto">
          <a:xfrm>
            <a:off x="3201343" y="4472994"/>
            <a:ext cx="3177930" cy="846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600" b="1">
                <a:solidFill>
                  <a:srgbClr val="EE7326"/>
                </a:solidFill>
              </a:rPr>
              <a:t>Vos événements de rentrée : </a:t>
            </a:r>
            <a:endParaRPr/>
          </a:p>
          <a:p>
            <a:pPr>
              <a:defRPr/>
            </a:pPr>
            <a:r>
              <a:rPr lang="fr-FR" sz="1100">
                <a:solidFill>
                  <a:srgbClr val="7B878F"/>
                </a:solidFill>
              </a:rPr>
              <a:t>réunions de pré-rentrée, rallye de rentrée, amphis d’accueil, festival de rentrée </a:t>
            </a:r>
            <a:r>
              <a:rPr lang="fr-FR" sz="1100" i="1">
                <a:solidFill>
                  <a:srgbClr val="7B878F"/>
                </a:solidFill>
              </a:rPr>
              <a:t>(voir au niveau de votre composante ou établissement)</a:t>
            </a:r>
            <a:endParaRPr/>
          </a:p>
        </p:txBody>
      </p:sp>
      <p:pic>
        <p:nvPicPr>
          <p:cNvPr id="7" name="Graphic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8888432">
            <a:off x="2487263" y="4431326"/>
            <a:ext cx="641269" cy="834243"/>
          </a:xfrm>
          <a:prstGeom prst="rect">
            <a:avLst/>
          </a:prstGeom>
        </p:spPr>
      </p:pic>
      <p:pic>
        <p:nvPicPr>
          <p:cNvPr id="9" name="Graphic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381374" y="1348606"/>
            <a:ext cx="2381250" cy="190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 bwMode="auto">
          <a:xfrm>
            <a:off x="2285998" y="5990144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100" b="1">
                <a:solidFill>
                  <a:srgbClr val="69043B"/>
                </a:solidFill>
                <a:latin typeface="Open Sans Light"/>
                <a:ea typeface="Open Sans Light"/>
                <a:cs typeface="Open Sans Light"/>
              </a:rPr>
              <a:t>Plus d’infos : </a:t>
            </a:r>
            <a:r>
              <a:rPr lang="fr-FR" sz="1100" b="1" u="sng">
                <a:solidFill>
                  <a:srgbClr val="69043B"/>
                </a:solidFill>
                <a:latin typeface="Open Sans Light"/>
                <a:ea typeface="Open Sans Light"/>
                <a:cs typeface="Open Sans Light"/>
                <a:hlinkClick r:id="rId4" tooltip="http://www.universite-paris-saclay.fr/"/>
              </a:rPr>
              <a:t>www.universite-paris-saclay.fr</a:t>
            </a:r>
            <a:r>
              <a:rPr lang="fr-FR" sz="1100" b="1">
                <a:solidFill>
                  <a:srgbClr val="69043B"/>
                </a:solidFill>
                <a:latin typeface="Open Sans Light"/>
                <a:ea typeface="Open Sans Light"/>
                <a:cs typeface="Open Sans Light"/>
              </a:rPr>
              <a:t> </a:t>
            </a:r>
            <a:endParaRPr/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 bwMode="auto">
          <a:xfrm>
            <a:off x="3038616" y="2731714"/>
            <a:ext cx="0" cy="427655"/>
          </a:xfrm>
          <a:prstGeom prst="line">
            <a:avLst/>
          </a:prstGeom>
          <a:ln>
            <a:solidFill>
              <a:srgbClr val="7B8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 bwMode="auto">
          <a:xfrm flipH="1">
            <a:off x="3038616" y="2731714"/>
            <a:ext cx="2957738" cy="0"/>
          </a:xfrm>
          <a:prstGeom prst="line">
            <a:avLst/>
          </a:prstGeom>
          <a:ln>
            <a:solidFill>
              <a:srgbClr val="7B8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 bwMode="auto">
          <a:xfrm>
            <a:off x="1676404" y="3240538"/>
            <a:ext cx="147123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fr-FR" sz="1100">
                <a:solidFill>
                  <a:srgbClr val="303F48"/>
                </a:solidFill>
                <a:latin typeface="Open Sans Extrabold"/>
                <a:ea typeface="Open Sans Extrabold"/>
                <a:cs typeface="Open Sans Extrabold"/>
              </a:rPr>
              <a:t>Étape 1 : </a:t>
            </a:r>
            <a:endParaRPr/>
          </a:p>
          <a:p>
            <a:pPr algn="r">
              <a:defRPr/>
            </a:pPr>
            <a:r>
              <a:rPr lang="fr-FR" sz="1100">
                <a:solidFill>
                  <a:srgbClr val="303F48"/>
                </a:solidFill>
              </a:rPr>
              <a:t>inscription administrative</a:t>
            </a:r>
            <a:endParaRPr/>
          </a:p>
        </p:txBody>
      </p:sp>
      <p:sp>
        <p:nvSpPr>
          <p:cNvPr id="18" name="TextBox 17"/>
          <p:cNvSpPr txBox="1"/>
          <p:nvPr/>
        </p:nvSpPr>
        <p:spPr bwMode="auto">
          <a:xfrm>
            <a:off x="5908431" y="3213354"/>
            <a:ext cx="1131271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100">
                <a:solidFill>
                  <a:srgbClr val="303F48"/>
                </a:solidFill>
                <a:latin typeface="Open Sans Extrabold"/>
                <a:ea typeface="Open Sans Extrabold"/>
                <a:cs typeface="Open Sans Extrabold"/>
              </a:rPr>
              <a:t>Étape 2 : </a:t>
            </a:r>
            <a:endParaRPr/>
          </a:p>
          <a:p>
            <a:pPr>
              <a:defRPr/>
            </a:pPr>
            <a:r>
              <a:rPr lang="fr-FR" sz="1100">
                <a:solidFill>
                  <a:srgbClr val="303F48"/>
                </a:solidFill>
              </a:rPr>
              <a:t>inscription pédagogique</a:t>
            </a:r>
            <a:endParaRPr/>
          </a:p>
        </p:txBody>
      </p:sp>
      <p:sp>
        <p:nvSpPr>
          <p:cNvPr id="20" name="TextBox 19"/>
          <p:cNvSpPr txBox="1"/>
          <p:nvPr/>
        </p:nvSpPr>
        <p:spPr bwMode="auto">
          <a:xfrm>
            <a:off x="3381374" y="1741688"/>
            <a:ext cx="2381250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800" b="1">
                <a:solidFill>
                  <a:srgbClr val="C90F55"/>
                </a:solidFill>
              </a:rPr>
              <a:t>Votre inscription : </a:t>
            </a:r>
            <a:endParaRPr/>
          </a:p>
          <a:p>
            <a:pPr>
              <a:defRPr/>
            </a:pPr>
            <a:r>
              <a:rPr lang="fr-FR" sz="1100">
                <a:solidFill>
                  <a:srgbClr val="7B878F"/>
                </a:solidFill>
              </a:rPr>
              <a:t>obligatoire pour accéder aux enseignements, elle se fait à des périodes arrêtées par l’Université</a:t>
            </a:r>
            <a:endParaRPr lang="fr-FR" sz="1100" b="1">
              <a:solidFill>
                <a:srgbClr val="7B878F"/>
              </a:solidFill>
            </a:endParaRPr>
          </a:p>
        </p:txBody>
      </p:sp>
      <p:cxnSp>
        <p:nvCxnSpPr>
          <p:cNvPr id="23" name="Straight Connector 22"/>
          <p:cNvCxnSpPr>
            <a:cxnSpLocks/>
          </p:cNvCxnSpPr>
          <p:nvPr/>
        </p:nvCxnSpPr>
        <p:spPr bwMode="auto">
          <a:xfrm>
            <a:off x="5996354" y="2731714"/>
            <a:ext cx="0" cy="427655"/>
          </a:xfrm>
          <a:prstGeom prst="line">
            <a:avLst/>
          </a:prstGeom>
          <a:ln>
            <a:solidFill>
              <a:srgbClr val="7B8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423890" y="5733664"/>
            <a:ext cx="284532" cy="180568"/>
          </a:xfrm>
          <a:prstGeom prst="rect">
            <a:avLst/>
          </a:prstGeom>
        </p:spPr>
      </p:pic>
      <p:pic>
        <p:nvPicPr>
          <p:cNvPr id="26" name="Graphic 25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235570" y="3289157"/>
            <a:ext cx="392722" cy="490902"/>
          </a:xfrm>
          <a:prstGeom prst="rect">
            <a:avLst/>
          </a:prstGeom>
        </p:spPr>
      </p:pic>
      <p:pic>
        <p:nvPicPr>
          <p:cNvPr id="27" name="Graphic 26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5110897" y="3214865"/>
            <a:ext cx="809625" cy="542925"/>
          </a:xfrm>
          <a:prstGeom prst="rect">
            <a:avLst/>
          </a:prstGeom>
        </p:spPr>
      </p:pic>
      <p:sp>
        <p:nvSpPr>
          <p:cNvPr id="19" name="Oval 18">
            <a:hlinkClick r:id="rId8" action="ppaction://hlinksldjump"/>
          </p:cNvPr>
          <p:cNvSpPr/>
          <p:nvPr/>
        </p:nvSpPr>
        <p:spPr bwMode="auto">
          <a:xfrm>
            <a:off x="132984" y="6294300"/>
            <a:ext cx="222737" cy="222737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pic>
        <p:nvPicPr>
          <p:cNvPr id="21" name="Graphic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212638" y="6353433"/>
            <a:ext cx="63021" cy="11028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2381250" y="622814"/>
            <a:ext cx="4381500" cy="69056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fr-FR" sz="3600">
                <a:solidFill>
                  <a:srgbClr val="ED6C08"/>
                </a:solidFill>
                <a:latin typeface="Open Sans Extrabold"/>
                <a:ea typeface="Open Sans Extrabold"/>
                <a:cs typeface="Open Sans Extrabold"/>
              </a:rPr>
              <a:t>A quoi sert votre</a:t>
            </a:r>
            <a:r>
              <a:rPr lang="fr-FR" sz="3600">
                <a:solidFill>
                  <a:srgbClr val="ED6C08"/>
                </a:solidFill>
              </a:rPr>
              <a:t> </a:t>
            </a:r>
            <a:r>
              <a:rPr lang="fr-FR" sz="3600">
                <a:solidFill>
                  <a:srgbClr val="ED6C08"/>
                </a:solidFill>
                <a:latin typeface="Open Sans Light"/>
                <a:ea typeface="Open Sans Light"/>
                <a:cs typeface="Open Sans Light"/>
              </a:rPr>
              <a:t>carte étudiante ?</a:t>
            </a:r>
            <a:endParaRPr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183080" y="1874196"/>
            <a:ext cx="2264228" cy="1512152"/>
          </a:xfrm>
          <a:prstGeom prst="rect">
            <a:avLst/>
          </a:prstGeom>
        </p:spPr>
      </p:pic>
      <p:sp>
        <p:nvSpPr>
          <p:cNvPr id="8" name="ZoneTexte 4"/>
          <p:cNvSpPr txBox="1"/>
          <p:nvPr/>
        </p:nvSpPr>
        <p:spPr bwMode="auto">
          <a:xfrm>
            <a:off x="4638812" y="2053110"/>
            <a:ext cx="2427064" cy="128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400" b="1">
                <a:solidFill>
                  <a:srgbClr val="6A6A6A"/>
                </a:solidFill>
              </a:rPr>
              <a:t>Multiservices</a:t>
            </a:r>
            <a:r>
              <a:rPr lang="fr-FR" sz="1400">
                <a:solidFill>
                  <a:srgbClr val="6A6A6A"/>
                </a:solidFill>
              </a:rPr>
              <a:t>, votre carte est </a:t>
            </a:r>
            <a:r>
              <a:rPr lang="fr-FR" sz="1400" b="1">
                <a:solidFill>
                  <a:srgbClr val="6A6A6A"/>
                </a:solidFill>
              </a:rPr>
              <a:t>une pièce d’identité étudiante</a:t>
            </a:r>
            <a:r>
              <a:rPr lang="fr-FR" sz="1400">
                <a:solidFill>
                  <a:srgbClr val="6A6A6A"/>
                </a:solidFill>
              </a:rPr>
              <a:t>, mais aussi un </a:t>
            </a:r>
            <a:r>
              <a:rPr lang="fr-FR" sz="1400" b="1">
                <a:solidFill>
                  <a:srgbClr val="6A6A6A"/>
                </a:solidFill>
              </a:rPr>
              <a:t>porte-monnaie électronique </a:t>
            </a:r>
            <a:r>
              <a:rPr lang="fr-FR" sz="1400">
                <a:solidFill>
                  <a:srgbClr val="6A6A6A"/>
                </a:solidFill>
              </a:rPr>
              <a:t>IZLY.</a:t>
            </a:r>
            <a:endParaRPr/>
          </a:p>
        </p:txBody>
      </p:sp>
      <p:pic>
        <p:nvPicPr>
          <p:cNvPr id="4" name="Graphic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295775" y="5717896"/>
            <a:ext cx="552450" cy="7239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 bwMode="auto">
          <a:xfrm>
            <a:off x="2286000" y="5287009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100">
                <a:solidFill>
                  <a:srgbClr val="6A6A6A"/>
                </a:solidFill>
              </a:rPr>
              <a:t>Pour recharger votre carte, connectez-vous sur le site IZLY : </a:t>
            </a:r>
            <a:r>
              <a:rPr lang="fr-FR" sz="1100" u="sng">
                <a:solidFill>
                  <a:srgbClr val="ED6C08"/>
                </a:solidFill>
                <a:hlinkClick r:id="rId4" tooltip="http://www.izly.fr/"/>
              </a:rPr>
              <a:t>www.izly.fr</a:t>
            </a:r>
            <a:r>
              <a:rPr lang="fr-FR" sz="1100">
                <a:solidFill>
                  <a:srgbClr val="ED6C08"/>
                </a:solidFill>
              </a:rPr>
              <a:t> </a:t>
            </a:r>
            <a:endParaRPr/>
          </a:p>
        </p:txBody>
      </p:sp>
      <p:pic>
        <p:nvPicPr>
          <p:cNvPr id="12" name="Graphic 1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430280" y="297790"/>
            <a:ext cx="2283437" cy="1276350"/>
          </a:xfrm>
          <a:prstGeom prst="rect">
            <a:avLst/>
          </a:prstGeom>
        </p:spPr>
      </p:pic>
      <p:pic>
        <p:nvPicPr>
          <p:cNvPr id="13" name="Graphic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716453" y="1588390"/>
            <a:ext cx="3711087" cy="12763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 bwMode="auto">
          <a:xfrm>
            <a:off x="598811" y="4423129"/>
            <a:ext cx="200647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100">
                <a:solidFill>
                  <a:srgbClr val="7B878F"/>
                </a:solidFill>
              </a:rPr>
              <a:t>Accéder aux </a:t>
            </a:r>
            <a:endParaRPr/>
          </a:p>
          <a:p>
            <a:pPr>
              <a:defRPr/>
            </a:pPr>
            <a:r>
              <a:rPr lang="fr-FR" sz="1100">
                <a:solidFill>
                  <a:srgbClr val="7B878F"/>
                </a:solidFill>
                <a:latin typeface="Open Sans Extrabold"/>
                <a:ea typeface="Open Sans Extrabold"/>
                <a:cs typeface="Open Sans Extrabold"/>
              </a:rPr>
              <a:t>Restaurants universitaires des Crous</a:t>
            </a:r>
            <a:endParaRPr/>
          </a:p>
        </p:txBody>
      </p:sp>
      <p:sp>
        <p:nvSpPr>
          <p:cNvPr id="15" name="TextBox 14"/>
          <p:cNvSpPr txBox="1"/>
          <p:nvPr/>
        </p:nvSpPr>
        <p:spPr bwMode="auto">
          <a:xfrm>
            <a:off x="6858712" y="4372255"/>
            <a:ext cx="140404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100">
                <a:solidFill>
                  <a:srgbClr val="303F48"/>
                </a:solidFill>
              </a:rPr>
              <a:t>Payer vos travaux </a:t>
            </a:r>
            <a:r>
              <a:rPr lang="fr-FR" sz="1100">
                <a:solidFill>
                  <a:srgbClr val="303F48"/>
                </a:solidFill>
                <a:latin typeface="Open Sans Extrabold"/>
                <a:ea typeface="Open Sans Extrabold"/>
                <a:cs typeface="Open Sans Extrabold"/>
              </a:rPr>
              <a:t>d’impression et de photocopies</a:t>
            </a:r>
            <a:endParaRPr lang="fr-FR" sz="1100" b="1">
              <a:solidFill>
                <a:srgbClr val="303F48"/>
              </a:solidFill>
              <a:latin typeface="Open Sans Extrabold"/>
              <a:ea typeface="Open Sans Extrabold"/>
              <a:cs typeface="Open Sans Extrabold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4792465" y="4391500"/>
            <a:ext cx="184392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100">
                <a:solidFill>
                  <a:srgbClr val="C71247"/>
                </a:solidFill>
                <a:ea typeface="Open Sans Light"/>
                <a:cs typeface="Open Sans Light"/>
              </a:rPr>
              <a:t>Bénéficier de</a:t>
            </a:r>
            <a:r>
              <a:rPr lang="fr-FR" sz="1100">
                <a:solidFill>
                  <a:srgbClr val="C71247"/>
                </a:solidFill>
                <a:ea typeface="Open Sans Extrabold"/>
                <a:cs typeface="Open Sans Extrabold"/>
              </a:rPr>
              <a:t> </a:t>
            </a:r>
            <a:r>
              <a:rPr lang="fr-FR" sz="1100">
                <a:solidFill>
                  <a:srgbClr val="C71247"/>
                </a:solidFill>
                <a:latin typeface="Open Sans Extrabold"/>
                <a:ea typeface="Open Sans Extrabold"/>
                <a:cs typeface="Open Sans Extrabold"/>
              </a:rPr>
              <a:t>réductions étudiantes </a:t>
            </a:r>
            <a:r>
              <a:rPr lang="fr-FR" sz="1100">
                <a:solidFill>
                  <a:srgbClr val="C71247"/>
                </a:solidFill>
                <a:ea typeface="Open Sans Light"/>
                <a:cs typeface="Open Sans Light"/>
              </a:rPr>
              <a:t>(transport, musées,…)</a:t>
            </a:r>
            <a:endParaRPr/>
          </a:p>
        </p:txBody>
      </p:sp>
      <p:sp>
        <p:nvSpPr>
          <p:cNvPr id="17" name="TextBox 16"/>
          <p:cNvSpPr txBox="1"/>
          <p:nvPr/>
        </p:nvSpPr>
        <p:spPr bwMode="auto">
          <a:xfrm>
            <a:off x="2810794" y="4372255"/>
            <a:ext cx="157930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100">
                <a:solidFill>
                  <a:srgbClr val="EE7322"/>
                </a:solidFill>
              </a:rPr>
              <a:t>Emprunter des livres</a:t>
            </a:r>
            <a:r>
              <a:rPr lang="fr-FR" sz="1100">
                <a:solidFill>
                  <a:srgbClr val="EE7322"/>
                </a:solidFill>
                <a:latin typeface="Open Sans Extrabold"/>
                <a:ea typeface="Open Sans Extrabold"/>
                <a:cs typeface="Open Sans Extrabold"/>
              </a:rPr>
              <a:t> dans les bibliothèques</a:t>
            </a:r>
            <a:endParaRPr lang="fr-FR" sz="1100">
              <a:solidFill>
                <a:srgbClr val="EE7322"/>
              </a:solidFill>
            </a:endParaRP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 bwMode="auto">
          <a:xfrm>
            <a:off x="2724467" y="4268312"/>
            <a:ext cx="0" cy="740520"/>
          </a:xfrm>
          <a:prstGeom prst="line">
            <a:avLst/>
          </a:prstGeom>
          <a:ln>
            <a:solidFill>
              <a:srgbClr val="7B8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 bwMode="auto">
          <a:xfrm>
            <a:off x="4647285" y="4268312"/>
            <a:ext cx="0" cy="740520"/>
          </a:xfrm>
          <a:prstGeom prst="line">
            <a:avLst/>
          </a:prstGeom>
          <a:ln>
            <a:solidFill>
              <a:srgbClr val="7B8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 bwMode="auto">
          <a:xfrm>
            <a:off x="6734010" y="4268312"/>
            <a:ext cx="0" cy="740520"/>
          </a:xfrm>
          <a:prstGeom prst="line">
            <a:avLst/>
          </a:prstGeom>
          <a:ln>
            <a:solidFill>
              <a:srgbClr val="7B8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600447" y="3597362"/>
            <a:ext cx="1943100" cy="39052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 bwMode="auto">
          <a:xfrm>
            <a:off x="3622404" y="3608520"/>
            <a:ext cx="19211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800" b="1">
                <a:solidFill>
                  <a:srgbClr val="FFFFFF"/>
                </a:solidFill>
              </a:rPr>
              <a:t>Ses avantages </a:t>
            </a:r>
            <a:r>
              <a:rPr lang="fr-FR" sz="1800">
                <a:solidFill>
                  <a:srgbClr val="FFFFFF"/>
                </a:solidFill>
              </a:rPr>
              <a:t>:</a:t>
            </a:r>
            <a:endParaRPr/>
          </a:p>
        </p:txBody>
      </p:sp>
      <p:pic>
        <p:nvPicPr>
          <p:cNvPr id="5" name="Graphic 4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6398231" y="2825277"/>
            <a:ext cx="423863" cy="314479"/>
          </a:xfrm>
          <a:prstGeom prst="rect">
            <a:avLst/>
          </a:prstGeom>
        </p:spPr>
      </p:pic>
      <p:pic>
        <p:nvPicPr>
          <p:cNvPr id="6" name="Graphic 5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6333023" y="4207153"/>
            <a:ext cx="189033" cy="220539"/>
          </a:xfrm>
          <a:prstGeom prst="rect">
            <a:avLst/>
          </a:prstGeom>
        </p:spPr>
      </p:pic>
      <p:pic>
        <p:nvPicPr>
          <p:cNvPr id="7" name="Graphic 6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8170440" y="4466496"/>
            <a:ext cx="349504" cy="452767"/>
          </a:xfrm>
          <a:prstGeom prst="rect">
            <a:avLst/>
          </a:prstGeom>
        </p:spPr>
      </p:pic>
      <p:pic>
        <p:nvPicPr>
          <p:cNvPr id="9" name="Graphic 8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4063452" y="4799974"/>
            <a:ext cx="411215" cy="344890"/>
          </a:xfrm>
          <a:prstGeom prst="rect">
            <a:avLst/>
          </a:prstGeom>
        </p:spPr>
      </p:pic>
      <p:pic>
        <p:nvPicPr>
          <p:cNvPr id="10" name="Graphic 9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1990469" y="4193514"/>
            <a:ext cx="385220" cy="385220"/>
          </a:xfrm>
          <a:prstGeom prst="rect">
            <a:avLst/>
          </a:prstGeom>
        </p:spPr>
      </p:pic>
      <p:sp>
        <p:nvSpPr>
          <p:cNvPr id="24" name="Oval 23">
            <a:hlinkClick r:id="rId12" action="ppaction://hlinksldjump"/>
          </p:cNvPr>
          <p:cNvSpPr/>
          <p:nvPr/>
        </p:nvSpPr>
        <p:spPr bwMode="auto">
          <a:xfrm>
            <a:off x="132984" y="6294300"/>
            <a:ext cx="222737" cy="222737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pic>
        <p:nvPicPr>
          <p:cNvPr id="27" name="Graphic 2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212638" y="6353433"/>
            <a:ext cx="63021" cy="11028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190500" y="321802"/>
            <a:ext cx="8801100" cy="69056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fr-FR">
                <a:solidFill>
                  <a:srgbClr val="C71247"/>
                </a:solidFill>
                <a:latin typeface="+mn-lt"/>
              </a:rPr>
              <a:t>Quels sont vos </a:t>
            </a:r>
            <a:br>
              <a:rPr lang="fr-FR">
                <a:solidFill>
                  <a:srgbClr val="C71247"/>
                </a:solidFill>
                <a:latin typeface="+mn-lt"/>
              </a:rPr>
            </a:br>
            <a:r>
              <a:rPr lang="fr-FR">
                <a:solidFill>
                  <a:srgbClr val="C71247"/>
                </a:solidFill>
                <a:latin typeface="Open Sans Light"/>
                <a:ea typeface="Open Sans Light"/>
                <a:cs typeface="Open Sans Light"/>
              </a:rPr>
              <a:t>droits et devoirs ?</a:t>
            </a:r>
            <a:endParaRPr/>
          </a:p>
        </p:txBody>
      </p:sp>
      <p:sp>
        <p:nvSpPr>
          <p:cNvPr id="4" name="ZoneTexte 3"/>
          <p:cNvSpPr txBox="1"/>
          <p:nvPr/>
        </p:nvSpPr>
        <p:spPr bwMode="auto">
          <a:xfrm>
            <a:off x="3478232" y="1846559"/>
            <a:ext cx="2957738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100">
                <a:solidFill>
                  <a:srgbClr val="69043B"/>
                </a:solidFill>
              </a:rPr>
              <a:t>Vos </a:t>
            </a:r>
            <a:r>
              <a:rPr lang="fr-FR" sz="1100" b="1">
                <a:solidFill>
                  <a:srgbClr val="69043B"/>
                </a:solidFill>
              </a:rPr>
              <a:t>droits</a:t>
            </a:r>
            <a:r>
              <a:rPr lang="fr-FR" sz="1100">
                <a:solidFill>
                  <a:srgbClr val="69043B"/>
                </a:solidFill>
              </a:rPr>
              <a:t> pour réussir vos études : droit à la protection sociale, médicale, au respect de la personne et de ses biens, liberté d’expression, etc… . </a:t>
            </a:r>
            <a:endParaRPr/>
          </a:p>
          <a:p>
            <a:pPr>
              <a:defRPr/>
            </a:pPr>
            <a:endParaRPr lang="fr-FR" sz="1100">
              <a:solidFill>
                <a:srgbClr val="303F48"/>
              </a:solidFill>
            </a:endParaRPr>
          </a:p>
          <a:p>
            <a:pPr>
              <a:defRPr/>
            </a:pPr>
            <a:endParaRPr lang="fr-FR" sz="1100">
              <a:solidFill>
                <a:srgbClr val="303F48"/>
              </a:solidFill>
            </a:endParaRPr>
          </a:p>
          <a:p>
            <a:pPr>
              <a:defRPr/>
            </a:pPr>
            <a:endParaRPr lang="fr-FR" sz="1100">
              <a:solidFill>
                <a:srgbClr val="303F48"/>
              </a:solidFill>
            </a:endParaRPr>
          </a:p>
          <a:p>
            <a:pPr>
              <a:defRPr/>
            </a:pPr>
            <a:r>
              <a:rPr lang="fr-FR" sz="1100">
                <a:solidFill>
                  <a:srgbClr val="7B878F"/>
                </a:solidFill>
              </a:rPr>
              <a:t>Le respect d’un certain nombre d’</a:t>
            </a:r>
            <a:r>
              <a:rPr lang="fr-FR" sz="1100" b="1">
                <a:solidFill>
                  <a:srgbClr val="7B878F"/>
                </a:solidFill>
              </a:rPr>
              <a:t>obligations</a:t>
            </a:r>
            <a:r>
              <a:rPr lang="fr-FR" sz="1100">
                <a:solidFill>
                  <a:srgbClr val="7B878F"/>
                </a:solidFill>
              </a:rPr>
              <a:t> : tolérance et respect des personnes, respect des règlements, des locaux, des biens, interdiction de fumer et/ou vapoter dans tous les locaux, etc…</a:t>
            </a:r>
            <a:endParaRPr/>
          </a:p>
          <a:p>
            <a:pPr>
              <a:defRPr/>
            </a:pPr>
            <a:endParaRPr lang="fr-FR" sz="1100">
              <a:solidFill>
                <a:srgbClr val="303F48"/>
              </a:solidFill>
            </a:endParaRPr>
          </a:p>
          <a:p>
            <a:pPr>
              <a:defRPr/>
            </a:pPr>
            <a:endParaRPr lang="fr-FR" sz="1100">
              <a:solidFill>
                <a:srgbClr val="303F48"/>
              </a:solidFill>
            </a:endParaRPr>
          </a:p>
          <a:p>
            <a:pPr>
              <a:defRPr/>
            </a:pPr>
            <a:endParaRPr lang="fr-FR" sz="1100">
              <a:solidFill>
                <a:srgbClr val="303F48"/>
              </a:solidFill>
            </a:endParaRPr>
          </a:p>
          <a:p>
            <a:pPr>
              <a:defRPr/>
            </a:pPr>
            <a:r>
              <a:rPr lang="fr-FR" sz="1100">
                <a:solidFill>
                  <a:srgbClr val="303F48"/>
                </a:solidFill>
              </a:rPr>
              <a:t>Vous pouvez consulter la </a:t>
            </a:r>
            <a:r>
              <a:rPr lang="fr-FR" sz="1100" b="1">
                <a:solidFill>
                  <a:srgbClr val="303F48"/>
                </a:solidFill>
              </a:rPr>
              <a:t>charte des examens, la charte informatique, les infos sur la section disciplinaire et l’anti-plagiat.</a:t>
            </a:r>
            <a:endParaRPr/>
          </a:p>
        </p:txBody>
      </p:sp>
      <p:pic>
        <p:nvPicPr>
          <p:cNvPr id="6" name="Graphic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381374" y="1184754"/>
            <a:ext cx="2381250" cy="190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2280156" y="5985808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100"/>
              <a:t>Contact : Direction des Affaires Juridiques et Institutionnelles, </a:t>
            </a:r>
            <a:endParaRPr/>
          </a:p>
          <a:p>
            <a:pPr algn="ctr">
              <a:defRPr/>
            </a:pPr>
            <a:r>
              <a:rPr lang="fr-FR" sz="1100" u="sng">
                <a:hlinkClick r:id="rId3" tooltip="mailto:direction.daji@universite-paris-saclay.fr"/>
              </a:rPr>
              <a:t>direction.daji@universite-paris-saclay.fr</a:t>
            </a:r>
            <a:r>
              <a:rPr lang="fr-FR" sz="1100"/>
              <a:t> </a:t>
            </a:r>
            <a:endParaRPr/>
          </a:p>
        </p:txBody>
      </p:sp>
      <p:pic>
        <p:nvPicPr>
          <p:cNvPr id="8" name="Graphic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423890" y="5733664"/>
            <a:ext cx="284532" cy="180568"/>
          </a:xfrm>
          <a:prstGeom prst="rect">
            <a:avLst/>
          </a:prstGeom>
        </p:spPr>
      </p:pic>
      <p:cxnSp>
        <p:nvCxnSpPr>
          <p:cNvPr id="9" name="Straight Connector 8"/>
          <p:cNvCxnSpPr>
            <a:cxnSpLocks/>
          </p:cNvCxnSpPr>
          <p:nvPr/>
        </p:nvCxnSpPr>
        <p:spPr bwMode="auto">
          <a:xfrm flipH="1">
            <a:off x="3552091" y="2790331"/>
            <a:ext cx="2772506" cy="0"/>
          </a:xfrm>
          <a:prstGeom prst="line">
            <a:avLst/>
          </a:prstGeom>
          <a:ln>
            <a:solidFill>
              <a:srgbClr val="7B8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 bwMode="auto">
          <a:xfrm flipH="1">
            <a:off x="3552091" y="4156070"/>
            <a:ext cx="2813540" cy="0"/>
          </a:xfrm>
          <a:prstGeom prst="line">
            <a:avLst/>
          </a:prstGeom>
          <a:ln>
            <a:solidFill>
              <a:srgbClr val="7B8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882411" y="1996219"/>
            <a:ext cx="495300" cy="485775"/>
          </a:xfrm>
          <a:prstGeom prst="rect">
            <a:avLst/>
          </a:prstGeom>
        </p:spPr>
      </p:pic>
      <p:pic>
        <p:nvPicPr>
          <p:cNvPr id="5" name="Graphic 4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052515" y="4654473"/>
            <a:ext cx="325197" cy="430886"/>
          </a:xfrm>
          <a:prstGeom prst="rect">
            <a:avLst/>
          </a:prstGeom>
        </p:spPr>
      </p:pic>
      <p:pic>
        <p:nvPicPr>
          <p:cNvPr id="11" name="Graphic 10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3114958" y="4376007"/>
            <a:ext cx="192308" cy="249126"/>
          </a:xfrm>
          <a:prstGeom prst="rect">
            <a:avLst/>
          </a:prstGeom>
        </p:spPr>
      </p:pic>
      <p:pic>
        <p:nvPicPr>
          <p:cNvPr id="12" name="Graphic 11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2769973" y="3307197"/>
            <a:ext cx="655464" cy="388615"/>
          </a:xfrm>
          <a:prstGeom prst="rect">
            <a:avLst/>
          </a:prstGeom>
        </p:spPr>
      </p:pic>
      <p:sp>
        <p:nvSpPr>
          <p:cNvPr id="15" name="Oval 14">
            <a:hlinkClick r:id="rId9" action="ppaction://hlinksldjump"/>
          </p:cNvPr>
          <p:cNvSpPr/>
          <p:nvPr/>
        </p:nvSpPr>
        <p:spPr bwMode="auto">
          <a:xfrm>
            <a:off x="132984" y="6294300"/>
            <a:ext cx="222737" cy="222737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pic>
        <p:nvPicPr>
          <p:cNvPr id="16" name="Graphic 1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212638" y="6353433"/>
            <a:ext cx="63021" cy="11028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2375406" y="633916"/>
            <a:ext cx="4381500" cy="69056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fr-FR">
                <a:solidFill>
                  <a:srgbClr val="62003C"/>
                </a:solidFill>
              </a:rPr>
              <a:t>Comment valoriser</a:t>
            </a:r>
            <a:br>
              <a:rPr lang="fr-FR">
                <a:solidFill>
                  <a:srgbClr val="62003C"/>
                </a:solidFill>
              </a:rPr>
            </a:br>
            <a:r>
              <a:rPr lang="fr-FR">
                <a:solidFill>
                  <a:srgbClr val="62003C"/>
                </a:solidFill>
                <a:latin typeface="Open Sans Light"/>
                <a:ea typeface="Open Sans Light"/>
                <a:cs typeface="Open Sans Light"/>
              </a:rPr>
              <a:t>vos projets ?</a:t>
            </a:r>
            <a:endParaRPr/>
          </a:p>
        </p:txBody>
      </p:sp>
      <p:sp>
        <p:nvSpPr>
          <p:cNvPr id="5" name="ZoneTexte 4"/>
          <p:cNvSpPr txBox="1"/>
          <p:nvPr/>
        </p:nvSpPr>
        <p:spPr bwMode="auto">
          <a:xfrm>
            <a:off x="4278923" y="2007547"/>
            <a:ext cx="4299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300">
                <a:solidFill>
                  <a:srgbClr val="EE7322"/>
                </a:solidFill>
                <a:latin typeface="Open Sans Extrabold"/>
                <a:ea typeface="Open Sans Extrabold"/>
                <a:cs typeface="Open Sans Extrabold"/>
              </a:rPr>
              <a:t>Vous souhaitez faire la promotion de vos projets, devenir ambassadeur et ambassadrice de la marque, </a:t>
            </a:r>
            <a:r>
              <a:rPr lang="fr-FR" sz="1100">
                <a:solidFill>
                  <a:srgbClr val="EE7322"/>
                </a:solidFill>
              </a:rPr>
              <a:t>être conseillé·e sur l’organisation de vos événements, la conception et la réalisation d’outils de communication,….</a:t>
            </a:r>
            <a:endParaRPr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918507" y="3361534"/>
            <a:ext cx="1451810" cy="21468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 bwMode="auto">
          <a:xfrm>
            <a:off x="2280156" y="5985808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100"/>
              <a:t>Contact : Direction Marque et Communication, </a:t>
            </a:r>
            <a:r>
              <a:rPr lang="fr-FR" sz="1100" u="sng">
                <a:hlinkClick r:id="rId3" tooltip="mailto:direction.communication@universite-paris-saclay.fr"/>
              </a:rPr>
              <a:t>direction.communication@universite-paris-saclay.fr</a:t>
            </a:r>
            <a:r>
              <a:rPr lang="fr-FR" sz="1100"/>
              <a:t> </a:t>
            </a:r>
            <a:endParaRPr/>
          </a:p>
        </p:txBody>
      </p:sp>
      <p:pic>
        <p:nvPicPr>
          <p:cNvPr id="10" name="Graphic 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423890" y="5733664"/>
            <a:ext cx="284532" cy="180568"/>
          </a:xfrm>
          <a:prstGeom prst="rect">
            <a:avLst/>
          </a:prstGeom>
        </p:spPr>
      </p:pic>
      <p:pic>
        <p:nvPicPr>
          <p:cNvPr id="7" name="Graphic 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409950" y="1522950"/>
            <a:ext cx="2362199" cy="28575"/>
          </a:xfrm>
          <a:prstGeom prst="rect">
            <a:avLst/>
          </a:prstGeom>
        </p:spPr>
      </p:pic>
      <p:pic>
        <p:nvPicPr>
          <p:cNvPr id="11" name="Graphic 10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728066" y="412730"/>
            <a:ext cx="5524500" cy="28575"/>
          </a:xfrm>
          <a:prstGeom prst="rect">
            <a:avLst/>
          </a:prstGeom>
        </p:spPr>
      </p:pic>
      <p:cxnSp>
        <p:nvCxnSpPr>
          <p:cNvPr id="12" name="Straight Connector 11"/>
          <p:cNvCxnSpPr>
            <a:cxnSpLocks/>
          </p:cNvCxnSpPr>
          <p:nvPr/>
        </p:nvCxnSpPr>
        <p:spPr bwMode="auto">
          <a:xfrm>
            <a:off x="4110732" y="2051538"/>
            <a:ext cx="0" cy="996462"/>
          </a:xfrm>
          <a:prstGeom prst="line">
            <a:avLst/>
          </a:prstGeom>
          <a:ln>
            <a:solidFill>
              <a:srgbClr val="7B8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2152717" y="2051538"/>
            <a:ext cx="1712251" cy="998096"/>
          </a:xfrm>
          <a:prstGeom prst="rect">
            <a:avLst/>
          </a:prstGeom>
        </p:spPr>
      </p:pic>
      <p:sp>
        <p:nvSpPr>
          <p:cNvPr id="16" name="Oval 15">
            <a:hlinkClick r:id="rId8" action="ppaction://hlinksldjump"/>
          </p:cNvPr>
          <p:cNvSpPr/>
          <p:nvPr/>
        </p:nvSpPr>
        <p:spPr bwMode="auto">
          <a:xfrm>
            <a:off x="132984" y="6294300"/>
            <a:ext cx="222737" cy="222737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pic>
        <p:nvPicPr>
          <p:cNvPr id="17" name="Graphic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212638" y="6353433"/>
            <a:ext cx="63021" cy="11028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4423889" y="3361534"/>
            <a:ext cx="1871133" cy="187113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6428829" y="3334318"/>
            <a:ext cx="1537598" cy="2174164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783713" y="3510520"/>
            <a:ext cx="1524027" cy="199786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Réussir vos études et préparer votre avenir</a:t>
            </a:r>
            <a:endParaRPr/>
          </a:p>
        </p:txBody>
      </p:sp>
      <p:pic>
        <p:nvPicPr>
          <p:cNvPr id="16" name="Espace réservé pour une image  15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8218" r="28218"/>
          <a:stretch/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738447" y="521315"/>
            <a:ext cx="7370885" cy="69056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fr-FR"/>
              <a:t>Comment vous (ré)orienter et </a:t>
            </a:r>
            <a:r>
              <a:rPr lang="fr-FR">
                <a:latin typeface="Open Sans Light"/>
                <a:ea typeface="Open Sans Light"/>
                <a:cs typeface="Open Sans Light"/>
              </a:rPr>
              <a:t>construire votre projet d’étude ?</a:t>
            </a:r>
            <a:endParaRPr/>
          </a:p>
        </p:txBody>
      </p:sp>
      <p:sp>
        <p:nvSpPr>
          <p:cNvPr id="5" name="ZoneTexte 4"/>
          <p:cNvSpPr txBox="1"/>
          <p:nvPr/>
        </p:nvSpPr>
        <p:spPr bwMode="auto">
          <a:xfrm>
            <a:off x="3953359" y="1971852"/>
            <a:ext cx="266693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400"/>
              <a:t>Des entretiens </a:t>
            </a:r>
            <a:r>
              <a:rPr lang="fr-FR" sz="1400" b="1"/>
              <a:t>individuels</a:t>
            </a:r>
            <a:r>
              <a:rPr lang="fr-FR" sz="1400"/>
              <a:t>, des séances </a:t>
            </a:r>
            <a:r>
              <a:rPr lang="fr-FR" sz="1400" b="1"/>
              <a:t>thématiques</a:t>
            </a:r>
            <a:r>
              <a:rPr lang="fr-FR" sz="1400"/>
              <a:t> de réflexion et d’échanges et des ateliers </a:t>
            </a:r>
            <a:r>
              <a:rPr lang="fr-FR" sz="1400" b="1"/>
              <a:t>collectifs</a:t>
            </a:r>
            <a:r>
              <a:rPr lang="fr-FR" sz="1400"/>
              <a:t> vous sont proposés </a:t>
            </a:r>
            <a:r>
              <a:rPr lang="fr-FR" sz="1400" b="1"/>
              <a:t>toute l’année </a:t>
            </a:r>
            <a:r>
              <a:rPr lang="fr-FR" sz="1400"/>
              <a:t>:</a:t>
            </a:r>
            <a:endParaRPr/>
          </a:p>
        </p:txBody>
      </p:sp>
      <p:sp>
        <p:nvSpPr>
          <p:cNvPr id="4" name="TextBox 3"/>
          <p:cNvSpPr txBox="1"/>
          <p:nvPr/>
        </p:nvSpPr>
        <p:spPr bwMode="auto">
          <a:xfrm>
            <a:off x="2280156" y="5985808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100"/>
              <a:t>Contact : Direction de la Formation et de la Réussite,</a:t>
            </a:r>
            <a:endParaRPr/>
          </a:p>
          <a:p>
            <a:pPr algn="ctr">
              <a:defRPr/>
            </a:pPr>
            <a:r>
              <a:rPr lang="fr-FR" sz="1100" u="sng">
                <a:hlinkClick r:id="rId2" tooltip="mailto:accueil.oip@universite-paris-saclay.fr"/>
              </a:rPr>
              <a:t>accueil.oip@universite-paris-saclay.fr</a:t>
            </a:r>
            <a:r>
              <a:rPr lang="fr-FR" sz="1100"/>
              <a:t> </a:t>
            </a:r>
            <a:endParaRPr/>
          </a:p>
        </p:txBody>
      </p:sp>
      <p:pic>
        <p:nvPicPr>
          <p:cNvPr id="6" name="Graphic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423890" y="5733664"/>
            <a:ext cx="284532" cy="180568"/>
          </a:xfrm>
          <a:prstGeom prst="rect">
            <a:avLst/>
          </a:prstGeom>
        </p:spPr>
      </p:pic>
      <p:cxnSp>
        <p:nvCxnSpPr>
          <p:cNvPr id="7" name="Straight Connector 6"/>
          <p:cNvCxnSpPr>
            <a:cxnSpLocks/>
          </p:cNvCxnSpPr>
          <p:nvPr/>
        </p:nvCxnSpPr>
        <p:spPr bwMode="auto">
          <a:xfrm>
            <a:off x="1368687" y="3259606"/>
            <a:ext cx="0" cy="740520"/>
          </a:xfrm>
          <a:prstGeom prst="line">
            <a:avLst/>
          </a:prstGeom>
          <a:ln>
            <a:solidFill>
              <a:srgbClr val="7B8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 bwMode="auto">
          <a:xfrm>
            <a:off x="2960987" y="3260481"/>
            <a:ext cx="0" cy="740520"/>
          </a:xfrm>
          <a:prstGeom prst="line">
            <a:avLst/>
          </a:prstGeom>
          <a:ln>
            <a:solidFill>
              <a:srgbClr val="7B8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 bwMode="auto">
          <a:xfrm>
            <a:off x="5070619" y="3259606"/>
            <a:ext cx="0" cy="740520"/>
          </a:xfrm>
          <a:prstGeom prst="line">
            <a:avLst/>
          </a:prstGeom>
          <a:ln>
            <a:solidFill>
              <a:srgbClr val="7B8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728066" y="1484730"/>
            <a:ext cx="5524500" cy="285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 bwMode="auto">
          <a:xfrm>
            <a:off x="1241576" y="4124142"/>
            <a:ext cx="1267159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100">
                <a:solidFill>
                  <a:srgbClr val="7B878F"/>
                </a:solidFill>
              </a:rPr>
              <a:t>Réflexion sur votre parcours d’études et/ou votre </a:t>
            </a:r>
            <a:r>
              <a:rPr lang="fr-FR" sz="1100">
                <a:solidFill>
                  <a:srgbClr val="7B878F"/>
                </a:solidFill>
                <a:latin typeface="Open Sans Extrabold"/>
                <a:ea typeface="Open Sans Extrabold"/>
                <a:cs typeface="Open Sans Extrabold"/>
              </a:rPr>
              <a:t>poursuite d’études</a:t>
            </a:r>
            <a:r>
              <a:rPr lang="fr-FR" sz="1100" b="1">
                <a:solidFill>
                  <a:srgbClr val="7B878F"/>
                </a:solidFill>
                <a:latin typeface="Open Sans Extrabold"/>
                <a:ea typeface="Open Sans Extrabold"/>
                <a:cs typeface="Open Sans Extrabold"/>
              </a:rPr>
              <a:t> </a:t>
            </a:r>
            <a:endParaRPr/>
          </a:p>
        </p:txBody>
      </p:sp>
      <p:sp>
        <p:nvSpPr>
          <p:cNvPr id="13" name="TextBox 12"/>
          <p:cNvSpPr txBox="1"/>
          <p:nvPr/>
        </p:nvSpPr>
        <p:spPr bwMode="auto">
          <a:xfrm>
            <a:off x="2860453" y="4112960"/>
            <a:ext cx="18479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100">
                <a:solidFill>
                  <a:srgbClr val="303F48"/>
                </a:solidFill>
                <a:latin typeface="Open Sans Extrabold"/>
                <a:ea typeface="Open Sans Extrabold"/>
                <a:cs typeface="Open Sans Extrabold"/>
              </a:rPr>
              <a:t>Accompagnemen</a:t>
            </a:r>
            <a:r>
              <a:rPr lang="fr-FR" sz="1100">
                <a:solidFill>
                  <a:srgbClr val="303F48"/>
                </a:solidFill>
              </a:rPr>
              <a:t>t à </a:t>
            </a:r>
            <a:r>
              <a:rPr lang="fr-FR" sz="1100">
                <a:solidFill>
                  <a:srgbClr val="303F48"/>
                </a:solidFill>
                <a:latin typeface="Open Sans Extrabold"/>
                <a:ea typeface="Open Sans Extrabold"/>
                <a:cs typeface="Open Sans Extrabold"/>
              </a:rPr>
              <a:t>l’orientation et la réorientation</a:t>
            </a:r>
            <a:r>
              <a:rPr lang="fr-FR" sz="1100">
                <a:solidFill>
                  <a:srgbClr val="303F48"/>
                </a:solidFill>
              </a:rPr>
              <a:t> au cours de l’année universitaire</a:t>
            </a:r>
            <a:endParaRPr/>
          </a:p>
        </p:txBody>
      </p:sp>
      <p:sp>
        <p:nvSpPr>
          <p:cNvPr id="15" name="TextBox 14"/>
          <p:cNvSpPr txBox="1"/>
          <p:nvPr/>
        </p:nvSpPr>
        <p:spPr bwMode="auto">
          <a:xfrm>
            <a:off x="4976486" y="4112960"/>
            <a:ext cx="127284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100">
                <a:solidFill>
                  <a:srgbClr val="C6671E"/>
                </a:solidFill>
                <a:latin typeface="Open Sans Extrabold"/>
                <a:ea typeface="Open Sans Extrabold"/>
                <a:cs typeface="Open Sans Extrabold"/>
              </a:rPr>
              <a:t>Construction</a:t>
            </a:r>
            <a:r>
              <a:rPr lang="fr-FR" sz="1100">
                <a:solidFill>
                  <a:srgbClr val="C6671E"/>
                </a:solidFill>
              </a:rPr>
              <a:t> de votre </a:t>
            </a:r>
            <a:r>
              <a:rPr lang="fr-FR" sz="1100">
                <a:solidFill>
                  <a:srgbClr val="C6671E"/>
                </a:solidFill>
                <a:latin typeface="Open Sans Extrabold"/>
                <a:ea typeface="Open Sans Extrabold"/>
                <a:cs typeface="Open Sans Extrabold"/>
              </a:rPr>
              <a:t>projet personnel </a:t>
            </a:r>
            <a:r>
              <a:rPr lang="fr-FR" sz="1100">
                <a:solidFill>
                  <a:srgbClr val="C6671E"/>
                </a:solidFill>
              </a:rPr>
              <a:t>et </a:t>
            </a:r>
            <a:r>
              <a:rPr lang="fr-FR" sz="1100">
                <a:solidFill>
                  <a:srgbClr val="C6671E"/>
                </a:solidFill>
                <a:latin typeface="Open Sans Extrabold"/>
                <a:ea typeface="Open Sans Extrabold"/>
                <a:cs typeface="Open Sans Extrabold"/>
              </a:rPr>
              <a:t>projet d’étude</a:t>
            </a:r>
            <a:endParaRPr/>
          </a:p>
        </p:txBody>
      </p:sp>
      <p:sp>
        <p:nvSpPr>
          <p:cNvPr id="17" name="TextBox 16"/>
          <p:cNvSpPr txBox="1"/>
          <p:nvPr/>
        </p:nvSpPr>
        <p:spPr bwMode="auto">
          <a:xfrm>
            <a:off x="6831657" y="4112960"/>
            <a:ext cx="147414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100">
                <a:solidFill>
                  <a:srgbClr val="E7382A"/>
                </a:solidFill>
              </a:rPr>
              <a:t>Aide et information sur les procédures de </a:t>
            </a:r>
            <a:r>
              <a:rPr lang="fr-FR" sz="1100">
                <a:solidFill>
                  <a:srgbClr val="E7382A"/>
                </a:solidFill>
                <a:latin typeface="Open Sans Extrabold"/>
                <a:ea typeface="Open Sans Extrabold"/>
                <a:cs typeface="Open Sans Extrabold"/>
              </a:rPr>
              <a:t>candidature</a:t>
            </a:r>
            <a:r>
              <a:rPr lang="fr-FR" sz="1100">
                <a:solidFill>
                  <a:srgbClr val="E7382A"/>
                </a:solidFill>
              </a:rPr>
              <a:t> dans </a:t>
            </a:r>
            <a:r>
              <a:rPr lang="fr-FR" sz="1100">
                <a:solidFill>
                  <a:srgbClr val="E7382A"/>
                </a:solidFill>
                <a:latin typeface="Open Sans Extrabold"/>
                <a:ea typeface="Open Sans Extrabold"/>
                <a:cs typeface="Open Sans Extrabold"/>
              </a:rPr>
              <a:t>l’enseignement supérieur</a:t>
            </a:r>
            <a:endParaRPr/>
          </a:p>
        </p:txBody>
      </p:sp>
      <p:cxnSp>
        <p:nvCxnSpPr>
          <p:cNvPr id="23" name="Straight Connector 22"/>
          <p:cNvCxnSpPr>
            <a:cxnSpLocks/>
          </p:cNvCxnSpPr>
          <p:nvPr/>
        </p:nvCxnSpPr>
        <p:spPr bwMode="auto">
          <a:xfrm flipH="1">
            <a:off x="1368688" y="3259606"/>
            <a:ext cx="5572294" cy="0"/>
          </a:xfrm>
          <a:prstGeom prst="line">
            <a:avLst/>
          </a:prstGeom>
          <a:ln>
            <a:solidFill>
              <a:srgbClr val="7B8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cxnSpLocks/>
          </p:cNvCxnSpPr>
          <p:nvPr/>
        </p:nvCxnSpPr>
        <p:spPr bwMode="auto">
          <a:xfrm>
            <a:off x="6940982" y="3259606"/>
            <a:ext cx="0" cy="740520"/>
          </a:xfrm>
          <a:prstGeom prst="line">
            <a:avLst/>
          </a:prstGeom>
          <a:ln>
            <a:solidFill>
              <a:srgbClr val="7B8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Graphic 3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134518" y="3632402"/>
            <a:ext cx="533572" cy="426858"/>
          </a:xfrm>
          <a:prstGeom prst="rect">
            <a:avLst/>
          </a:prstGeom>
        </p:spPr>
      </p:pic>
      <p:pic>
        <p:nvPicPr>
          <p:cNvPr id="33" name="Graphic 32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001705" y="3814895"/>
            <a:ext cx="495246" cy="488730"/>
          </a:xfrm>
          <a:prstGeom prst="rect">
            <a:avLst/>
          </a:prstGeom>
        </p:spPr>
      </p:pic>
      <p:pic>
        <p:nvPicPr>
          <p:cNvPr id="34" name="Graphic 33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2214972" y="4000126"/>
            <a:ext cx="360567" cy="330520"/>
          </a:xfrm>
          <a:prstGeom prst="rect">
            <a:avLst/>
          </a:prstGeom>
        </p:spPr>
      </p:pic>
      <p:pic>
        <p:nvPicPr>
          <p:cNvPr id="35" name="Graphic 34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3089319" y="3729950"/>
            <a:ext cx="515395" cy="374833"/>
          </a:xfrm>
          <a:prstGeom prst="rect">
            <a:avLst/>
          </a:prstGeom>
        </p:spPr>
      </p:pic>
      <p:cxnSp>
        <p:nvCxnSpPr>
          <p:cNvPr id="36" name="Straight Connector 35"/>
          <p:cNvCxnSpPr>
            <a:cxnSpLocks/>
          </p:cNvCxnSpPr>
          <p:nvPr/>
        </p:nvCxnSpPr>
        <p:spPr bwMode="auto">
          <a:xfrm>
            <a:off x="3834146" y="2092557"/>
            <a:ext cx="0" cy="740520"/>
          </a:xfrm>
          <a:prstGeom prst="line">
            <a:avLst/>
          </a:prstGeom>
          <a:ln>
            <a:solidFill>
              <a:srgbClr val="7B8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phic 36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2860453" y="2127137"/>
            <a:ext cx="688863" cy="700740"/>
          </a:xfrm>
          <a:prstGeom prst="rect">
            <a:avLst/>
          </a:prstGeom>
        </p:spPr>
      </p:pic>
      <p:sp>
        <p:nvSpPr>
          <p:cNvPr id="24" name="Oval 23">
            <a:hlinkClick r:id="rId10" action="ppaction://hlinksldjump"/>
          </p:cNvPr>
          <p:cNvSpPr/>
          <p:nvPr/>
        </p:nvSpPr>
        <p:spPr bwMode="auto">
          <a:xfrm>
            <a:off x="132984" y="6294300"/>
            <a:ext cx="222737" cy="222737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pic>
        <p:nvPicPr>
          <p:cNvPr id="25" name="Graphic 2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212638" y="6353433"/>
            <a:ext cx="63021" cy="11028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1" y="278275"/>
            <a:ext cx="9143999" cy="88223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fr-FR">
                <a:solidFill>
                  <a:srgbClr val="62003C"/>
                </a:solidFill>
                <a:latin typeface="+mn-lt"/>
              </a:rPr>
              <a:t>Comment trouver</a:t>
            </a:r>
            <a:br>
              <a:rPr lang="fr-FR">
                <a:solidFill>
                  <a:srgbClr val="62003C"/>
                </a:solidFill>
                <a:latin typeface="+mn-lt"/>
              </a:rPr>
            </a:br>
            <a:r>
              <a:rPr lang="fr-FR">
                <a:solidFill>
                  <a:srgbClr val="62003C"/>
                </a:solidFill>
                <a:latin typeface="+mn-lt"/>
                <a:ea typeface="Open Sans Light"/>
                <a:cs typeface="Open Sans Light"/>
              </a:rPr>
              <a:t>un stage, une alternance, un emploi</a:t>
            </a:r>
            <a:br>
              <a:rPr lang="fr-FR">
                <a:solidFill>
                  <a:srgbClr val="62003C"/>
                </a:solidFill>
                <a:latin typeface="+mn-lt"/>
                <a:ea typeface="Open Sans Light"/>
                <a:cs typeface="Open Sans Light"/>
              </a:rPr>
            </a:br>
            <a:r>
              <a:rPr lang="fr-FR">
                <a:solidFill>
                  <a:srgbClr val="62003C"/>
                </a:solidFill>
                <a:latin typeface="+mn-lt"/>
                <a:ea typeface="Open Sans Light"/>
                <a:cs typeface="Open Sans Light"/>
              </a:rPr>
              <a:t>et construire votre projet professionnel </a:t>
            </a:r>
            <a:r>
              <a:rPr lang="fr-FR">
                <a:solidFill>
                  <a:srgbClr val="62003C"/>
                </a:solidFill>
                <a:ea typeface="Open Sans Light"/>
                <a:cs typeface="Open Sans Light"/>
              </a:rPr>
              <a:t>?</a:t>
            </a:r>
            <a:endParaRPr/>
          </a:p>
        </p:txBody>
      </p:sp>
      <p:sp>
        <p:nvSpPr>
          <p:cNvPr id="4" name="TextBox 3"/>
          <p:cNvSpPr txBox="1"/>
          <p:nvPr/>
        </p:nvSpPr>
        <p:spPr bwMode="auto">
          <a:xfrm>
            <a:off x="2280156" y="5985808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100"/>
              <a:t>Contact : Direction de la Formation et de la Réussite,</a:t>
            </a:r>
            <a:endParaRPr/>
          </a:p>
          <a:p>
            <a:pPr algn="ctr">
              <a:defRPr/>
            </a:pPr>
            <a:r>
              <a:rPr lang="fr-FR" sz="1100" u="sng">
                <a:hlinkClick r:id="rId2" tooltip="mailto:insertion.professionnelle@universite-paris-saclay.fr"/>
              </a:rPr>
              <a:t>insertion.professionnelle@universite-paris-saclay.fr</a:t>
            </a:r>
            <a:r>
              <a:rPr lang="fr-FR" sz="1100"/>
              <a:t> </a:t>
            </a:r>
            <a:endParaRPr/>
          </a:p>
        </p:txBody>
      </p:sp>
      <p:pic>
        <p:nvPicPr>
          <p:cNvPr id="11" name="Graphic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204976" y="2019769"/>
            <a:ext cx="4821090" cy="77686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 bwMode="auto">
          <a:xfrm>
            <a:off x="3017251" y="2038868"/>
            <a:ext cx="309780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400">
                <a:solidFill>
                  <a:srgbClr val="FFFFFF"/>
                </a:solidFill>
              </a:rPr>
              <a:t>Des </a:t>
            </a:r>
            <a:r>
              <a:rPr lang="fr-FR" sz="1400" b="1">
                <a:solidFill>
                  <a:srgbClr val="FFFFFF"/>
                </a:solidFill>
              </a:rPr>
              <a:t>ateliers collectifs et des entretiens individuels </a:t>
            </a:r>
            <a:r>
              <a:rPr lang="fr-FR" sz="1400">
                <a:solidFill>
                  <a:srgbClr val="FFFFFF"/>
                </a:solidFill>
              </a:rPr>
              <a:t>vous sont proposés toute l’année pour :</a:t>
            </a:r>
            <a:endParaRPr/>
          </a:p>
        </p:txBody>
      </p:sp>
      <p:grpSp>
        <p:nvGrpSpPr>
          <p:cNvPr id="15" name="Groupe 14"/>
          <p:cNvGrpSpPr/>
          <p:nvPr/>
        </p:nvGrpSpPr>
        <p:grpSpPr bwMode="auto">
          <a:xfrm>
            <a:off x="2569515" y="4887893"/>
            <a:ext cx="4456551" cy="600164"/>
            <a:chOff x="2569515" y="4887893"/>
            <a:chExt cx="4456551" cy="600164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 rot="20389908">
              <a:off x="2569515" y="4989210"/>
              <a:ext cx="459736" cy="416827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 bwMode="auto">
            <a:xfrm>
              <a:off x="3260360" y="4887893"/>
              <a:ext cx="3765706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100"/>
                <a:t>Inscrivez-vous sur l’espace carrière de l’Université Paris-Saclay :</a:t>
              </a:r>
              <a:endParaRPr/>
            </a:p>
            <a:p>
              <a:pPr>
                <a:defRPr/>
              </a:pPr>
              <a:r>
                <a:rPr lang="fr-FR" sz="1100" b="1" u="sng">
                  <a:hlinkClick r:id="rId5" tooltip="https://universite-paris-saclay.jobteaser.com/"/>
                </a:rPr>
                <a:t>https://universite-paris-saclay.jobteaser.com</a:t>
              </a:r>
              <a:r>
                <a:rPr lang="fr-FR" sz="1100" b="1"/>
                <a:t>  </a:t>
              </a:r>
              <a:endParaRPr/>
            </a:p>
          </p:txBody>
        </p:sp>
      </p:grpSp>
      <p:grpSp>
        <p:nvGrpSpPr>
          <p:cNvPr id="12" name="Groupe 11"/>
          <p:cNvGrpSpPr/>
          <p:nvPr/>
        </p:nvGrpSpPr>
        <p:grpSpPr bwMode="auto">
          <a:xfrm>
            <a:off x="2485776" y="4161156"/>
            <a:ext cx="4172449" cy="646331"/>
            <a:chOff x="3017251" y="4161156"/>
            <a:chExt cx="4172449" cy="646331"/>
          </a:xfrm>
        </p:grpSpPr>
        <p:sp>
          <p:nvSpPr>
            <p:cNvPr id="5" name="ZoneTexte 4"/>
            <p:cNvSpPr txBox="1"/>
            <p:nvPr/>
          </p:nvSpPr>
          <p:spPr bwMode="auto">
            <a:xfrm>
              <a:off x="3791836" y="4161156"/>
              <a:ext cx="33978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200">
                  <a:solidFill>
                    <a:srgbClr val="EE7322"/>
                  </a:solidFill>
                </a:rPr>
                <a:t>Participez aussi à des </a:t>
              </a:r>
              <a:r>
                <a:rPr lang="fr-FR" sz="1200" b="1">
                  <a:solidFill>
                    <a:srgbClr val="EE7322"/>
                  </a:solidFill>
                </a:rPr>
                <a:t>rencontres avec les entreprises partenaires et le réseau des diplômées et diplômés.</a:t>
              </a:r>
              <a:endParaRPr lang="fr-FR" sz="1200">
                <a:solidFill>
                  <a:srgbClr val="EE7322"/>
                </a:solidFill>
              </a:endParaRPr>
            </a:p>
          </p:txBody>
        </p:sp>
        <p:pic>
          <p:nvPicPr>
            <p:cNvPr id="26" name="Graphic 25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3017251" y="4282829"/>
              <a:ext cx="655464" cy="388615"/>
            </a:xfrm>
            <a:prstGeom prst="rect">
              <a:avLst/>
            </a:prstGeom>
          </p:spPr>
        </p:pic>
      </p:grpSp>
      <p:sp>
        <p:nvSpPr>
          <p:cNvPr id="24" name="Oval 23">
            <a:hlinkClick r:id="rId7" action="ppaction://hlinksldjump"/>
          </p:cNvPr>
          <p:cNvSpPr/>
          <p:nvPr/>
        </p:nvSpPr>
        <p:spPr bwMode="auto">
          <a:xfrm>
            <a:off x="132984" y="6294300"/>
            <a:ext cx="222737" cy="222737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pic>
        <p:nvPicPr>
          <p:cNvPr id="29" name="Graphic 2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212638" y="6353433"/>
            <a:ext cx="63021" cy="110287"/>
          </a:xfrm>
          <a:prstGeom prst="rect">
            <a:avLst/>
          </a:prstGeom>
        </p:spPr>
      </p:pic>
      <p:pic>
        <p:nvPicPr>
          <p:cNvPr id="30" name="Graphic 5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4423890" y="5733664"/>
            <a:ext cx="284532" cy="180568"/>
          </a:xfrm>
          <a:prstGeom prst="rect">
            <a:avLst/>
          </a:prstGeom>
        </p:spPr>
      </p:pic>
      <p:pic>
        <p:nvPicPr>
          <p:cNvPr id="31" name="Graphic 9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1728066" y="1484730"/>
            <a:ext cx="5524500" cy="28575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 bwMode="auto">
          <a:xfrm>
            <a:off x="297152" y="3008376"/>
            <a:ext cx="8549697" cy="923126"/>
            <a:chOff x="547045" y="3042880"/>
            <a:chExt cx="8549697" cy="923126"/>
          </a:xfrm>
        </p:grpSpPr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12"/>
            <a:stretch/>
          </p:blipFill>
          <p:spPr bwMode="auto">
            <a:xfrm>
              <a:off x="4051987" y="3259763"/>
              <a:ext cx="392390" cy="351327"/>
            </a:xfrm>
            <a:prstGeom prst="rect">
              <a:avLst/>
            </a:prstGeom>
          </p:spPr>
        </p:pic>
        <p:cxnSp>
          <p:nvCxnSpPr>
            <p:cNvPr id="14" name="Straight Connector 13"/>
            <p:cNvCxnSpPr>
              <a:cxnSpLocks/>
            </p:cNvCxnSpPr>
            <p:nvPr/>
          </p:nvCxnSpPr>
          <p:spPr bwMode="auto">
            <a:xfrm>
              <a:off x="2656228" y="3042880"/>
              <a:ext cx="0" cy="740520"/>
            </a:xfrm>
            <a:prstGeom prst="line">
              <a:avLst/>
            </a:prstGeom>
            <a:ln>
              <a:solidFill>
                <a:srgbClr val="7B87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 bwMode="auto">
            <a:xfrm>
              <a:off x="866223" y="3196565"/>
              <a:ext cx="1840157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100">
                  <a:solidFill>
                    <a:srgbClr val="303F48"/>
                  </a:solidFill>
                  <a:latin typeface="Open Sans Extrabold"/>
                  <a:ea typeface="Open Sans Extrabold"/>
                  <a:cs typeface="Open Sans Extrabold"/>
                </a:rPr>
                <a:t>Valoriser</a:t>
              </a:r>
              <a:r>
                <a:rPr lang="fr-FR" sz="1100">
                  <a:solidFill>
                    <a:srgbClr val="303F48"/>
                  </a:solidFill>
                </a:rPr>
                <a:t> votre </a:t>
              </a:r>
              <a:r>
                <a:rPr lang="fr-FR" sz="1100">
                  <a:solidFill>
                    <a:srgbClr val="303F48"/>
                  </a:solidFill>
                  <a:latin typeface="Open Sans Extrabold"/>
                  <a:ea typeface="Open Sans Extrabold"/>
                  <a:cs typeface="Open Sans Extrabold"/>
                </a:rPr>
                <a:t>candidature</a:t>
              </a:r>
              <a:r>
                <a:rPr lang="fr-FR" sz="1100">
                  <a:solidFill>
                    <a:srgbClr val="303F48"/>
                  </a:solidFill>
                </a:rPr>
                <a:t> </a:t>
              </a:r>
              <a:endParaRPr/>
            </a:p>
            <a:p>
              <a:pPr>
                <a:defRPr/>
              </a:pPr>
              <a:r>
                <a:rPr lang="fr-FR" sz="1100">
                  <a:solidFill>
                    <a:srgbClr val="303F48"/>
                  </a:solidFill>
                </a:rPr>
                <a:t>(CV et LM) et </a:t>
              </a:r>
              <a:r>
                <a:rPr lang="fr-FR" sz="1100" b="1">
                  <a:solidFill>
                    <a:srgbClr val="303F48"/>
                  </a:solidFill>
                </a:rPr>
                <a:t>optimiser</a:t>
              </a:r>
              <a:r>
                <a:rPr lang="fr-FR" sz="1100">
                  <a:solidFill>
                    <a:srgbClr val="303F48"/>
                  </a:solidFill>
                </a:rPr>
                <a:t> votre recherche </a:t>
              </a:r>
              <a:endParaRPr/>
            </a:p>
          </p:txBody>
        </p:sp>
        <p:sp>
          <p:nvSpPr>
            <p:cNvPr id="18" name="TextBox 17"/>
            <p:cNvSpPr txBox="1"/>
            <p:nvPr/>
          </p:nvSpPr>
          <p:spPr bwMode="auto">
            <a:xfrm>
              <a:off x="2817490" y="3162590"/>
              <a:ext cx="1234176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100">
                  <a:solidFill>
                    <a:srgbClr val="303F48"/>
                  </a:solidFill>
                </a:rPr>
                <a:t>Préparer votre </a:t>
              </a:r>
              <a:endParaRPr/>
            </a:p>
            <a:p>
              <a:pPr>
                <a:defRPr/>
              </a:pPr>
              <a:r>
                <a:rPr lang="fr-FR" sz="1100">
                  <a:solidFill>
                    <a:srgbClr val="303F48"/>
                  </a:solidFill>
                  <a:latin typeface="Open Sans Extrabold"/>
                  <a:ea typeface="Open Sans Extrabold"/>
                  <a:cs typeface="Open Sans Extrabold"/>
                </a:rPr>
                <a:t>entretien de recrutement </a:t>
              </a:r>
              <a:endParaRPr/>
            </a:p>
          </p:txBody>
        </p:sp>
        <p:sp>
          <p:nvSpPr>
            <p:cNvPr id="20" name="TextBox 19"/>
            <p:cNvSpPr txBox="1"/>
            <p:nvPr/>
          </p:nvSpPr>
          <p:spPr bwMode="auto">
            <a:xfrm>
              <a:off x="4791821" y="3196565"/>
              <a:ext cx="1965529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100">
                  <a:solidFill>
                    <a:srgbClr val="303F48"/>
                  </a:solidFill>
                </a:rPr>
                <a:t>Travailler votre</a:t>
              </a:r>
              <a:endParaRPr/>
            </a:p>
            <a:p>
              <a:pPr>
                <a:defRPr/>
              </a:pPr>
              <a:r>
                <a:rPr lang="fr-FR" sz="1100">
                  <a:solidFill>
                    <a:srgbClr val="303F48"/>
                  </a:solidFill>
                </a:rPr>
                <a:t>e-réputation </a:t>
              </a:r>
              <a:r>
                <a:rPr lang="fr-FR" sz="1100" b="1" i="1">
                  <a:solidFill>
                    <a:srgbClr val="303F48"/>
                  </a:solidFill>
                </a:rPr>
                <a:t>(réseaux sociaux professionnels)</a:t>
              </a:r>
              <a:endParaRPr/>
            </a:p>
          </p:txBody>
        </p:sp>
        <p:cxnSp>
          <p:nvCxnSpPr>
            <p:cNvPr id="21" name="Straight Connector 20"/>
            <p:cNvCxnSpPr>
              <a:cxnSpLocks/>
            </p:cNvCxnSpPr>
            <p:nvPr/>
          </p:nvCxnSpPr>
          <p:spPr bwMode="auto">
            <a:xfrm>
              <a:off x="4664216" y="3042880"/>
              <a:ext cx="0" cy="740520"/>
            </a:xfrm>
            <a:prstGeom prst="line">
              <a:avLst/>
            </a:prstGeom>
            <a:ln>
              <a:solidFill>
                <a:srgbClr val="7B87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Graphic 22"/>
            <p:cNvPicPr>
              <a:picLocks noChangeAspect="1"/>
            </p:cNvPicPr>
            <p:nvPr/>
          </p:nvPicPr>
          <p:blipFill>
            <a:blip r:embed="rId13"/>
            <a:stretch/>
          </p:blipFill>
          <p:spPr bwMode="auto">
            <a:xfrm>
              <a:off x="547045" y="3307509"/>
              <a:ext cx="289874" cy="375518"/>
            </a:xfrm>
            <a:prstGeom prst="rect">
              <a:avLst/>
            </a:prstGeom>
          </p:spPr>
        </p:pic>
        <p:pic>
          <p:nvPicPr>
            <p:cNvPr id="28" name="Graphic 27"/>
            <p:cNvPicPr>
              <a:picLocks noChangeAspect="1"/>
            </p:cNvPicPr>
            <p:nvPr/>
          </p:nvPicPr>
          <p:blipFill>
            <a:blip r:embed="rId14"/>
            <a:stretch/>
          </p:blipFill>
          <p:spPr bwMode="auto">
            <a:xfrm>
              <a:off x="6410467" y="3196565"/>
              <a:ext cx="322033" cy="373265"/>
            </a:xfrm>
            <a:prstGeom prst="rect">
              <a:avLst/>
            </a:prstGeom>
          </p:spPr>
        </p:pic>
        <p:sp>
          <p:nvSpPr>
            <p:cNvPr id="32" name="TextBox 19"/>
            <p:cNvSpPr txBox="1"/>
            <p:nvPr/>
          </p:nvSpPr>
          <p:spPr bwMode="auto">
            <a:xfrm>
              <a:off x="7066935" y="3203046"/>
              <a:ext cx="1618645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100">
                  <a:solidFill>
                    <a:srgbClr val="303F48"/>
                  </a:solidFill>
                </a:rPr>
                <a:t>Réfléchir et construire votre </a:t>
              </a:r>
              <a:r>
                <a:rPr lang="fr-FR" sz="1100" b="1">
                  <a:solidFill>
                    <a:srgbClr val="303F48"/>
                  </a:solidFill>
                </a:rPr>
                <a:t>projet professionnel</a:t>
              </a:r>
              <a:endParaRPr lang="fr-FR" sz="1100" b="1" i="1">
                <a:solidFill>
                  <a:srgbClr val="303F48"/>
                </a:solidFill>
              </a:endParaRPr>
            </a:p>
          </p:txBody>
        </p:sp>
        <p:cxnSp>
          <p:nvCxnSpPr>
            <p:cNvPr id="33" name="Straight Connector 20"/>
            <p:cNvCxnSpPr>
              <a:cxnSpLocks/>
            </p:cNvCxnSpPr>
            <p:nvPr/>
          </p:nvCxnSpPr>
          <p:spPr bwMode="auto">
            <a:xfrm>
              <a:off x="6939330" y="3049361"/>
              <a:ext cx="0" cy="740520"/>
            </a:xfrm>
            <a:prstGeom prst="line">
              <a:avLst/>
            </a:prstGeom>
            <a:ln>
              <a:solidFill>
                <a:srgbClr val="7B87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Graphic 32"/>
            <p:cNvPicPr>
              <a:picLocks noChangeAspect="1"/>
            </p:cNvPicPr>
            <p:nvPr/>
          </p:nvPicPr>
          <p:blipFill>
            <a:blip r:embed="rId15"/>
            <a:stretch/>
          </p:blipFill>
          <p:spPr bwMode="auto">
            <a:xfrm>
              <a:off x="8683258" y="3203046"/>
              <a:ext cx="413484" cy="408044"/>
            </a:xfrm>
            <a:prstGeom prst="rect">
              <a:avLst/>
            </a:prstGeom>
          </p:spPr>
        </p:pic>
      </p:grpSp>
      <p:cxnSp>
        <p:nvCxnSpPr>
          <p:cNvPr id="37" name="Straight Connector 24"/>
          <p:cNvCxnSpPr>
            <a:cxnSpLocks/>
          </p:cNvCxnSpPr>
          <p:nvPr/>
        </p:nvCxnSpPr>
        <p:spPr bwMode="auto">
          <a:xfrm flipH="1">
            <a:off x="1229972" y="3998741"/>
            <a:ext cx="6771993" cy="0"/>
          </a:xfrm>
          <a:prstGeom prst="line">
            <a:avLst/>
          </a:prstGeom>
          <a:ln>
            <a:solidFill>
              <a:srgbClr val="7B8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TextBox 13"/>
          <p:cNvSpPr txBox="1"/>
          <p:nvPr/>
        </p:nvSpPr>
        <p:spPr bwMode="auto">
          <a:xfrm>
            <a:off x="573931" y="2665008"/>
            <a:ext cx="3693745" cy="4575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fr-FR" sz="1200" b="1">
                <a:latin typeface="Open Sans"/>
                <a:ea typeface="Open Sans"/>
                <a:cs typeface="Open Sans"/>
              </a:rPr>
              <a:t>Rendez-vous sur</a:t>
            </a:r>
            <a:endParaRPr/>
          </a:p>
          <a:p>
            <a:pPr algn="r">
              <a:defRPr/>
            </a:pPr>
            <a:r>
              <a:rPr lang="fr-FR" sz="1200" b="1" u="sng">
                <a:latin typeface="Open Sans"/>
                <a:ea typeface="Open Sans"/>
                <a:cs typeface="Open Sans"/>
                <a:hlinkClick r:id="rId3" tooltip="https://universite-paris-saclay.jobteaser.com/"/>
              </a:rPr>
              <a:t>https://universite-paris-saclay.jobteaser.com </a:t>
            </a:r>
            <a:endParaRPr lang="fr-FR" sz="1200" b="1">
              <a:latin typeface="Open Sans"/>
              <a:ea typeface="Open Sans"/>
              <a:cs typeface="Open Sans"/>
            </a:endParaRPr>
          </a:p>
        </p:txBody>
      </p:sp>
      <p:sp>
        <p:nvSpPr>
          <p:cNvPr id="11" name="TextBox 14"/>
          <p:cNvSpPr txBox="1"/>
          <p:nvPr/>
        </p:nvSpPr>
        <p:spPr bwMode="auto">
          <a:xfrm>
            <a:off x="4925036" y="3842056"/>
            <a:ext cx="30192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200" b="1">
                <a:solidFill>
                  <a:srgbClr val="303F48"/>
                </a:solidFill>
                <a:latin typeface="Open Sans"/>
                <a:ea typeface="Open Sans"/>
                <a:cs typeface="Open Sans"/>
              </a:rPr>
              <a:t>Et partez à la découverte de l’espace carrière : offres de recrutement, infos sur les métiers, job dating, ateliers CV, …</a:t>
            </a:r>
            <a:endParaRPr/>
          </a:p>
        </p:txBody>
      </p:sp>
      <p:pic>
        <p:nvPicPr>
          <p:cNvPr id="33" name="Graphic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710609" y="1568211"/>
            <a:ext cx="3711087" cy="1276350"/>
          </a:xfrm>
          <a:prstGeom prst="rect">
            <a:avLst/>
          </a:prstGeom>
        </p:spPr>
      </p:pic>
      <p:sp>
        <p:nvSpPr>
          <p:cNvPr id="12" name="TextBox 15"/>
          <p:cNvSpPr txBox="1"/>
          <p:nvPr/>
        </p:nvSpPr>
        <p:spPr bwMode="auto">
          <a:xfrm>
            <a:off x="807400" y="3842056"/>
            <a:ext cx="34591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fr-FR" sz="1200" b="1">
                <a:solidFill>
                  <a:srgbClr val="C71247"/>
                </a:solidFill>
                <a:latin typeface="Open Sans"/>
                <a:ea typeface="Open Sans"/>
                <a:cs typeface="Open Sans"/>
              </a:rPr>
              <a:t>Paramétrez votre profil en complétant vos informations personnelles, votre établissement, vos critères de recherche, votre CV en ligne</a:t>
            </a:r>
            <a:endParaRPr/>
          </a:p>
        </p:txBody>
      </p:sp>
      <p:sp>
        <p:nvSpPr>
          <p:cNvPr id="13" name="TextBox 16"/>
          <p:cNvSpPr txBox="1"/>
          <p:nvPr/>
        </p:nvSpPr>
        <p:spPr bwMode="auto">
          <a:xfrm>
            <a:off x="4925035" y="2665008"/>
            <a:ext cx="30948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200" b="1">
                <a:solidFill>
                  <a:srgbClr val="EE7322"/>
                </a:solidFill>
                <a:latin typeface="Open Sans"/>
                <a:ea typeface="Open Sans"/>
                <a:cs typeface="Open Sans"/>
              </a:rPr>
              <a:t>Inscrivez vous avec votre adresse mail universitaire</a:t>
            </a:r>
            <a:endParaRPr/>
          </a:p>
          <a:p>
            <a:pPr>
              <a:defRPr/>
            </a:pPr>
            <a:r>
              <a:rPr lang="fr-FR" sz="1200">
                <a:solidFill>
                  <a:srgbClr val="EE7322"/>
                </a:solidFill>
                <a:latin typeface="Open Sans"/>
                <a:ea typeface="Open Sans"/>
                <a:cs typeface="Open Sans"/>
              </a:rPr>
              <a:t>(prenom.nom@universite-paris-saclay.fr)</a:t>
            </a:r>
            <a:endParaRPr/>
          </a:p>
        </p:txBody>
      </p:sp>
      <p:cxnSp>
        <p:nvCxnSpPr>
          <p:cNvPr id="14" name="Straight Connector 17"/>
          <p:cNvCxnSpPr>
            <a:cxnSpLocks/>
          </p:cNvCxnSpPr>
          <p:nvPr/>
        </p:nvCxnSpPr>
        <p:spPr bwMode="auto">
          <a:xfrm>
            <a:off x="4603286" y="3771879"/>
            <a:ext cx="0" cy="740520"/>
          </a:xfrm>
          <a:prstGeom prst="line">
            <a:avLst/>
          </a:prstGeom>
          <a:ln>
            <a:solidFill>
              <a:srgbClr val="7B8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8"/>
          <p:cNvCxnSpPr>
            <a:cxnSpLocks/>
          </p:cNvCxnSpPr>
          <p:nvPr/>
        </p:nvCxnSpPr>
        <p:spPr bwMode="auto">
          <a:xfrm>
            <a:off x="4598439" y="2591472"/>
            <a:ext cx="0" cy="740520"/>
          </a:xfrm>
          <a:prstGeom prst="line">
            <a:avLst/>
          </a:prstGeom>
          <a:ln>
            <a:solidFill>
              <a:srgbClr val="7B8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e 18"/>
          <p:cNvGrpSpPr/>
          <p:nvPr/>
        </p:nvGrpSpPr>
        <p:grpSpPr bwMode="auto">
          <a:xfrm>
            <a:off x="4262222" y="2687486"/>
            <a:ext cx="240257" cy="261610"/>
            <a:chOff x="4079340" y="3283105"/>
            <a:chExt cx="240257" cy="261610"/>
          </a:xfrm>
        </p:grpSpPr>
        <p:sp>
          <p:nvSpPr>
            <p:cNvPr id="17" name="TextBox 13"/>
            <p:cNvSpPr txBox="1"/>
            <p:nvPr/>
          </p:nvSpPr>
          <p:spPr bwMode="auto">
            <a:xfrm>
              <a:off x="4079340" y="3283105"/>
              <a:ext cx="22727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fr-FR" sz="1100" b="1">
                  <a:solidFill>
                    <a:srgbClr val="C90F55"/>
                  </a:solidFill>
                  <a:latin typeface="Open Sans"/>
                  <a:ea typeface="Open Sans"/>
                  <a:cs typeface="Open Sans"/>
                </a:rPr>
                <a:t>1</a:t>
              </a:r>
              <a:endParaRPr/>
            </a:p>
          </p:txBody>
        </p:sp>
        <p:sp>
          <p:nvSpPr>
            <p:cNvPr id="18" name="Ellipse 17"/>
            <p:cNvSpPr/>
            <p:nvPr/>
          </p:nvSpPr>
          <p:spPr bwMode="auto">
            <a:xfrm>
              <a:off x="4095967" y="3295461"/>
              <a:ext cx="223630" cy="212512"/>
            </a:xfrm>
            <a:prstGeom prst="ellipse">
              <a:avLst/>
            </a:prstGeom>
            <a:noFill/>
            <a:ln>
              <a:solidFill>
                <a:srgbClr val="C90F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 b="1">
                <a:latin typeface="Open Sans"/>
                <a:ea typeface="Open Sans"/>
                <a:cs typeface="Open Sans"/>
              </a:endParaRPr>
            </a:p>
          </p:txBody>
        </p:sp>
      </p:grpSp>
      <p:grpSp>
        <p:nvGrpSpPr>
          <p:cNvPr id="20" name="Groupe 19"/>
          <p:cNvGrpSpPr/>
          <p:nvPr/>
        </p:nvGrpSpPr>
        <p:grpSpPr bwMode="auto">
          <a:xfrm>
            <a:off x="4678784" y="2687943"/>
            <a:ext cx="240257" cy="261610"/>
            <a:chOff x="4079340" y="3283105"/>
            <a:chExt cx="240257" cy="261610"/>
          </a:xfrm>
        </p:grpSpPr>
        <p:sp>
          <p:nvSpPr>
            <p:cNvPr id="21" name="TextBox 13"/>
            <p:cNvSpPr txBox="1"/>
            <p:nvPr/>
          </p:nvSpPr>
          <p:spPr bwMode="auto">
            <a:xfrm>
              <a:off x="4079340" y="3283105"/>
              <a:ext cx="22727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fr-FR" sz="1100" b="1">
                  <a:solidFill>
                    <a:srgbClr val="C90F55"/>
                  </a:solidFill>
                  <a:latin typeface="Open Sans"/>
                  <a:ea typeface="Open Sans"/>
                  <a:cs typeface="Open Sans"/>
                </a:rPr>
                <a:t>2</a:t>
              </a:r>
              <a:endParaRPr/>
            </a:p>
          </p:txBody>
        </p:sp>
        <p:sp>
          <p:nvSpPr>
            <p:cNvPr id="22" name="Ellipse 21"/>
            <p:cNvSpPr/>
            <p:nvPr/>
          </p:nvSpPr>
          <p:spPr bwMode="auto">
            <a:xfrm>
              <a:off x="4095967" y="3295461"/>
              <a:ext cx="223630" cy="212512"/>
            </a:xfrm>
            <a:prstGeom prst="ellipse">
              <a:avLst/>
            </a:prstGeom>
            <a:noFill/>
            <a:ln>
              <a:solidFill>
                <a:srgbClr val="C90F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 b="1">
                <a:latin typeface="Open Sans"/>
                <a:ea typeface="Open Sans"/>
                <a:cs typeface="Open Sans"/>
              </a:endParaRPr>
            </a:p>
          </p:txBody>
        </p:sp>
      </p:grpSp>
      <p:grpSp>
        <p:nvGrpSpPr>
          <p:cNvPr id="23" name="Groupe 22"/>
          <p:cNvGrpSpPr/>
          <p:nvPr/>
        </p:nvGrpSpPr>
        <p:grpSpPr bwMode="auto">
          <a:xfrm>
            <a:off x="4262222" y="3850369"/>
            <a:ext cx="240257" cy="261610"/>
            <a:chOff x="4079340" y="3283105"/>
            <a:chExt cx="240257" cy="261610"/>
          </a:xfrm>
        </p:grpSpPr>
        <p:sp>
          <p:nvSpPr>
            <p:cNvPr id="24" name="TextBox 13"/>
            <p:cNvSpPr txBox="1"/>
            <p:nvPr/>
          </p:nvSpPr>
          <p:spPr bwMode="auto">
            <a:xfrm>
              <a:off x="4079340" y="3283105"/>
              <a:ext cx="22727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fr-FR" sz="1100" b="1">
                  <a:solidFill>
                    <a:srgbClr val="C90F55"/>
                  </a:solidFill>
                  <a:latin typeface="Open Sans"/>
                  <a:ea typeface="Open Sans"/>
                  <a:cs typeface="Open Sans"/>
                </a:rPr>
                <a:t>3</a:t>
              </a:r>
              <a:endParaRPr/>
            </a:p>
          </p:txBody>
        </p:sp>
        <p:sp>
          <p:nvSpPr>
            <p:cNvPr id="25" name="Ellipse 24"/>
            <p:cNvSpPr/>
            <p:nvPr/>
          </p:nvSpPr>
          <p:spPr bwMode="auto">
            <a:xfrm>
              <a:off x="4095967" y="3295461"/>
              <a:ext cx="223630" cy="212512"/>
            </a:xfrm>
            <a:prstGeom prst="ellipse">
              <a:avLst/>
            </a:prstGeom>
            <a:noFill/>
            <a:ln>
              <a:solidFill>
                <a:srgbClr val="C90F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 b="1">
                <a:latin typeface="Open Sans"/>
                <a:ea typeface="Open Sans"/>
                <a:cs typeface="Open Sans"/>
              </a:endParaRPr>
            </a:p>
          </p:txBody>
        </p:sp>
      </p:grpSp>
      <p:grpSp>
        <p:nvGrpSpPr>
          <p:cNvPr id="26" name="Groupe 25"/>
          <p:cNvGrpSpPr/>
          <p:nvPr/>
        </p:nvGrpSpPr>
        <p:grpSpPr bwMode="auto">
          <a:xfrm>
            <a:off x="4696445" y="3850369"/>
            <a:ext cx="240257" cy="261610"/>
            <a:chOff x="4079340" y="3283105"/>
            <a:chExt cx="240257" cy="261610"/>
          </a:xfrm>
        </p:grpSpPr>
        <p:sp>
          <p:nvSpPr>
            <p:cNvPr id="27" name="TextBox 13"/>
            <p:cNvSpPr txBox="1"/>
            <p:nvPr/>
          </p:nvSpPr>
          <p:spPr bwMode="auto">
            <a:xfrm>
              <a:off x="4079340" y="3283105"/>
              <a:ext cx="22727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fr-FR" sz="1100" b="1">
                  <a:solidFill>
                    <a:srgbClr val="C90F55"/>
                  </a:solidFill>
                  <a:latin typeface="Open Sans"/>
                  <a:ea typeface="Open Sans"/>
                  <a:cs typeface="Open Sans"/>
                </a:rPr>
                <a:t>4</a:t>
              </a:r>
              <a:endParaRPr/>
            </a:p>
          </p:txBody>
        </p:sp>
        <p:sp>
          <p:nvSpPr>
            <p:cNvPr id="28" name="Ellipse 27"/>
            <p:cNvSpPr/>
            <p:nvPr/>
          </p:nvSpPr>
          <p:spPr bwMode="auto">
            <a:xfrm>
              <a:off x="4095967" y="3295461"/>
              <a:ext cx="223630" cy="212512"/>
            </a:xfrm>
            <a:prstGeom prst="ellipse">
              <a:avLst/>
            </a:prstGeom>
            <a:noFill/>
            <a:ln>
              <a:solidFill>
                <a:srgbClr val="C90F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 b="1">
                <a:latin typeface="Open Sans"/>
                <a:ea typeface="Open Sans"/>
                <a:cs typeface="Open Sans"/>
              </a:endParaRPr>
            </a:p>
          </p:txBody>
        </p:sp>
      </p:grpSp>
      <p:sp>
        <p:nvSpPr>
          <p:cNvPr id="34" name="Titre 1"/>
          <p:cNvSpPr>
            <a:spLocks noGrp="1"/>
          </p:cNvSpPr>
          <p:nvPr>
            <p:ph type="title"/>
          </p:nvPr>
        </p:nvSpPr>
        <p:spPr bwMode="auto">
          <a:xfrm>
            <a:off x="807400" y="682768"/>
            <a:ext cx="7581269" cy="69056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fr-FR" b="0">
                <a:solidFill>
                  <a:srgbClr val="61003B"/>
                </a:solidFill>
                <a:latin typeface="Open Sans"/>
                <a:ea typeface="Open Sans"/>
                <a:cs typeface="Open Sans"/>
              </a:rPr>
              <a:t>Comment s’inscrire</a:t>
            </a:r>
            <a:br>
              <a:rPr lang="fr-FR" b="0">
                <a:solidFill>
                  <a:srgbClr val="61003B"/>
                </a:solidFill>
                <a:latin typeface="Open Sans"/>
                <a:ea typeface="Open Sans"/>
                <a:cs typeface="Open Sans"/>
              </a:rPr>
            </a:br>
            <a:r>
              <a:rPr lang="fr-FR">
                <a:solidFill>
                  <a:srgbClr val="61003B"/>
                </a:solidFill>
                <a:latin typeface="Open Sans"/>
                <a:ea typeface="Open Sans"/>
                <a:cs typeface="Open Sans"/>
              </a:rPr>
              <a:t>sur l’espace carrière ?</a:t>
            </a:r>
            <a:endParaRPr/>
          </a:p>
        </p:txBody>
      </p:sp>
      <p:sp>
        <p:nvSpPr>
          <p:cNvPr id="29" name="TextBox 3"/>
          <p:cNvSpPr txBox="1"/>
          <p:nvPr/>
        </p:nvSpPr>
        <p:spPr bwMode="auto">
          <a:xfrm>
            <a:off x="2280156" y="5985808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100"/>
              <a:t>Contact : Direction de la Formation et de la Réussite,</a:t>
            </a:r>
            <a:endParaRPr/>
          </a:p>
          <a:p>
            <a:pPr algn="ctr">
              <a:defRPr/>
            </a:pPr>
            <a:r>
              <a:rPr lang="fr-FR" sz="1100" u="sng">
                <a:hlinkClick r:id="rId5" tooltip="mailto:insertion.professionnelle@universite-paris-saclay.fr"/>
              </a:rPr>
              <a:t>insertion.professionnelle@universite-paris-saclay.fr</a:t>
            </a:r>
            <a:r>
              <a:rPr lang="fr-FR" sz="1100"/>
              <a:t> </a:t>
            </a:r>
            <a:endParaRPr/>
          </a:p>
        </p:txBody>
      </p:sp>
      <p:sp>
        <p:nvSpPr>
          <p:cNvPr id="30" name="Oval 23">
            <a:hlinkClick r:id="rId6" action="ppaction://hlinksldjump"/>
          </p:cNvPr>
          <p:cNvSpPr/>
          <p:nvPr/>
        </p:nvSpPr>
        <p:spPr bwMode="auto">
          <a:xfrm>
            <a:off x="132984" y="6294300"/>
            <a:ext cx="222737" cy="222737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pic>
        <p:nvPicPr>
          <p:cNvPr id="31" name="Graphic 2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212638" y="6353433"/>
            <a:ext cx="63021" cy="110287"/>
          </a:xfrm>
          <a:prstGeom prst="rect">
            <a:avLst/>
          </a:prstGeom>
        </p:spPr>
      </p:pic>
      <p:pic>
        <p:nvPicPr>
          <p:cNvPr id="35" name="Graphic 5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4423890" y="5733664"/>
            <a:ext cx="284532" cy="1805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Oval 3">
            <a:hlinkClick r:id="rId2" action="ppaction://hlinksldjump"/>
          </p:cNvPr>
          <p:cNvSpPr/>
          <p:nvPr/>
        </p:nvSpPr>
        <p:spPr bwMode="auto">
          <a:xfrm>
            <a:off x="580291" y="96431"/>
            <a:ext cx="961292" cy="961292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srgbClr val="61003B"/>
              </a:solidFill>
            </a:endParaRPr>
          </a:p>
        </p:txBody>
      </p:sp>
      <p:sp>
        <p:nvSpPr>
          <p:cNvPr id="6" name="Oval 5">
            <a:hlinkClick r:id="rId3" action="ppaction://hlinksldjump"/>
          </p:cNvPr>
          <p:cNvSpPr/>
          <p:nvPr/>
        </p:nvSpPr>
        <p:spPr bwMode="auto">
          <a:xfrm>
            <a:off x="1824002" y="96431"/>
            <a:ext cx="961292" cy="961292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srgbClr val="C6671E"/>
              </a:solidFill>
            </a:endParaRPr>
          </a:p>
        </p:txBody>
      </p:sp>
      <p:sp>
        <p:nvSpPr>
          <p:cNvPr id="7" name="Oval 6">
            <a:hlinkClick r:id="rId4" action="ppaction://hlinksldjump"/>
          </p:cNvPr>
          <p:cNvSpPr/>
          <p:nvPr/>
        </p:nvSpPr>
        <p:spPr bwMode="auto">
          <a:xfrm>
            <a:off x="4099116" y="70301"/>
            <a:ext cx="961292" cy="961292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srgbClr val="C6671E"/>
              </a:solidFill>
            </a:endParaRPr>
          </a:p>
        </p:txBody>
      </p:sp>
      <p:sp>
        <p:nvSpPr>
          <p:cNvPr id="8" name="Oval 7">
            <a:hlinkClick r:id="rId5" action="ppaction://hlinksldjump"/>
          </p:cNvPr>
          <p:cNvSpPr/>
          <p:nvPr/>
        </p:nvSpPr>
        <p:spPr bwMode="auto">
          <a:xfrm>
            <a:off x="7639133" y="95881"/>
            <a:ext cx="961292" cy="961292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srgbClr val="C6671E"/>
              </a:solidFill>
            </a:endParaRPr>
          </a:p>
        </p:txBody>
      </p:sp>
      <p:sp>
        <p:nvSpPr>
          <p:cNvPr id="9" name="Oval 8">
            <a:hlinkClick r:id="rId6" action="ppaction://hlinksldjump"/>
          </p:cNvPr>
          <p:cNvSpPr/>
          <p:nvPr/>
        </p:nvSpPr>
        <p:spPr bwMode="auto">
          <a:xfrm>
            <a:off x="5289107" y="87319"/>
            <a:ext cx="961292" cy="961292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srgbClr val="C6671E"/>
              </a:solidFill>
            </a:endParaRPr>
          </a:p>
        </p:txBody>
      </p:sp>
      <p:sp>
        <p:nvSpPr>
          <p:cNvPr id="10" name="Oval 9">
            <a:hlinkClick r:id="rId7" action="ppaction://hlinksldjump"/>
          </p:cNvPr>
          <p:cNvSpPr/>
          <p:nvPr/>
        </p:nvSpPr>
        <p:spPr bwMode="auto">
          <a:xfrm>
            <a:off x="580291" y="1327917"/>
            <a:ext cx="961292" cy="961292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1" name="Oval 10">
            <a:hlinkClick r:id="rId8" action="ppaction://hlinksldjump"/>
          </p:cNvPr>
          <p:cNvSpPr/>
          <p:nvPr/>
        </p:nvSpPr>
        <p:spPr bwMode="auto">
          <a:xfrm>
            <a:off x="1764321" y="1327917"/>
            <a:ext cx="961292" cy="961292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2" name="Oval 11">
            <a:hlinkClick r:id="rId9" action="ppaction://hlinksldjump"/>
          </p:cNvPr>
          <p:cNvSpPr/>
          <p:nvPr/>
        </p:nvSpPr>
        <p:spPr bwMode="auto">
          <a:xfrm>
            <a:off x="2948351" y="1327917"/>
            <a:ext cx="961292" cy="961292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3" name="Oval 12">
            <a:hlinkClick r:id="rId10" action="ppaction://hlinksldjump"/>
          </p:cNvPr>
          <p:cNvSpPr/>
          <p:nvPr/>
        </p:nvSpPr>
        <p:spPr bwMode="auto">
          <a:xfrm>
            <a:off x="4132381" y="1327917"/>
            <a:ext cx="961292" cy="961292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4" name="Oval 13">
            <a:hlinkClick r:id="rId11" action="ppaction://hlinksldjump"/>
          </p:cNvPr>
          <p:cNvSpPr/>
          <p:nvPr/>
        </p:nvSpPr>
        <p:spPr bwMode="auto">
          <a:xfrm>
            <a:off x="5316410" y="1327917"/>
            <a:ext cx="961292" cy="961292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5" name="Oval 14">
            <a:hlinkClick r:id="rId12" action="ppaction://hlinksldjump"/>
          </p:cNvPr>
          <p:cNvSpPr/>
          <p:nvPr/>
        </p:nvSpPr>
        <p:spPr bwMode="auto">
          <a:xfrm>
            <a:off x="6500441" y="1327917"/>
            <a:ext cx="961292" cy="961292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6" name="Oval 15">
            <a:hlinkClick r:id="rId13" action="ppaction://hlinksldjump"/>
          </p:cNvPr>
          <p:cNvSpPr/>
          <p:nvPr/>
        </p:nvSpPr>
        <p:spPr bwMode="auto">
          <a:xfrm>
            <a:off x="1769918" y="2711815"/>
            <a:ext cx="961292" cy="961292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7" name="Oval 16">
            <a:hlinkClick r:id="rId14" action="ppaction://hlinksldjump"/>
          </p:cNvPr>
          <p:cNvSpPr/>
          <p:nvPr/>
        </p:nvSpPr>
        <p:spPr bwMode="auto">
          <a:xfrm>
            <a:off x="4132381" y="2716557"/>
            <a:ext cx="961292" cy="961292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8" name="Oval 17">
            <a:hlinkClick r:id="rId15" action="ppaction://hlinksldjump"/>
          </p:cNvPr>
          <p:cNvSpPr/>
          <p:nvPr/>
        </p:nvSpPr>
        <p:spPr bwMode="auto">
          <a:xfrm>
            <a:off x="5321543" y="2717967"/>
            <a:ext cx="961292" cy="961292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9" name="Oval 18">
            <a:hlinkClick r:id="rId16" action="ppaction://hlinksldjump"/>
          </p:cNvPr>
          <p:cNvSpPr/>
          <p:nvPr/>
        </p:nvSpPr>
        <p:spPr bwMode="auto">
          <a:xfrm>
            <a:off x="6500441" y="2711815"/>
            <a:ext cx="961292" cy="961292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0" name="Oval 19">
            <a:hlinkClick r:id="rId17" action="ppaction://hlinksldjump"/>
          </p:cNvPr>
          <p:cNvSpPr/>
          <p:nvPr/>
        </p:nvSpPr>
        <p:spPr bwMode="auto">
          <a:xfrm>
            <a:off x="7703000" y="2711815"/>
            <a:ext cx="961292" cy="961292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1" name="Oval 20">
            <a:hlinkClick r:id="rId18" action="ppaction://hlinksldjump"/>
          </p:cNvPr>
          <p:cNvSpPr/>
          <p:nvPr/>
        </p:nvSpPr>
        <p:spPr bwMode="auto">
          <a:xfrm>
            <a:off x="565012" y="3960289"/>
            <a:ext cx="961292" cy="961292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Oval 21">
            <a:hlinkClick r:id="rId19" action="ppaction://hlinksldjump"/>
          </p:cNvPr>
          <p:cNvSpPr/>
          <p:nvPr/>
        </p:nvSpPr>
        <p:spPr bwMode="auto">
          <a:xfrm>
            <a:off x="4140567" y="3963630"/>
            <a:ext cx="961292" cy="961292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Oval 22">
            <a:hlinkClick r:id="rId20" action="ppaction://hlinksldjump"/>
          </p:cNvPr>
          <p:cNvSpPr/>
          <p:nvPr/>
        </p:nvSpPr>
        <p:spPr bwMode="auto">
          <a:xfrm>
            <a:off x="5331154" y="3963630"/>
            <a:ext cx="961292" cy="961292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4" name="Oval 23">
            <a:hlinkClick r:id="rId21" action="ppaction://hlinksldjump"/>
          </p:cNvPr>
          <p:cNvSpPr/>
          <p:nvPr/>
        </p:nvSpPr>
        <p:spPr bwMode="auto">
          <a:xfrm>
            <a:off x="6547100" y="3963630"/>
            <a:ext cx="961292" cy="961292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5" name="Oval 24">
            <a:hlinkClick r:id="rId22" action="ppaction://hlinksldjump"/>
          </p:cNvPr>
          <p:cNvSpPr/>
          <p:nvPr/>
        </p:nvSpPr>
        <p:spPr bwMode="auto">
          <a:xfrm>
            <a:off x="1770210" y="3963630"/>
            <a:ext cx="961292" cy="961292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6" name="Oval 25">
            <a:hlinkClick r:id="rId23" action="ppaction://hlinksldjump"/>
          </p:cNvPr>
          <p:cNvSpPr/>
          <p:nvPr/>
        </p:nvSpPr>
        <p:spPr bwMode="auto">
          <a:xfrm>
            <a:off x="7703000" y="3963630"/>
            <a:ext cx="961292" cy="961292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7" name="Oval 26">
            <a:hlinkClick r:id="rId24" action="ppaction://hlinksldjump"/>
          </p:cNvPr>
          <p:cNvSpPr/>
          <p:nvPr/>
        </p:nvSpPr>
        <p:spPr bwMode="auto">
          <a:xfrm>
            <a:off x="566031" y="5178227"/>
            <a:ext cx="961292" cy="961292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28" name="Graphic 2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25"/>
          <a:stretch/>
        </p:blipFill>
        <p:spPr bwMode="auto">
          <a:xfrm>
            <a:off x="7813280" y="285767"/>
            <a:ext cx="605184" cy="61994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 bwMode="auto">
          <a:xfrm>
            <a:off x="7810718" y="1076434"/>
            <a:ext cx="75320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900">
                <a:solidFill>
                  <a:srgbClr val="303F48"/>
                </a:solidFill>
                <a:latin typeface="Open Sans Extrabold"/>
                <a:ea typeface="Open Sans Extrabold"/>
                <a:cs typeface="Open Sans Extrabold"/>
              </a:rPr>
              <a:t>CVEC</a:t>
            </a:r>
            <a:endParaRPr/>
          </a:p>
        </p:txBody>
      </p:sp>
      <p:pic>
        <p:nvPicPr>
          <p:cNvPr id="31" name="Graphic 3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26"/>
          <a:stretch/>
        </p:blipFill>
        <p:spPr bwMode="auto">
          <a:xfrm rot="20413482">
            <a:off x="5603783" y="285138"/>
            <a:ext cx="391092" cy="508780"/>
          </a:xfrm>
          <a:prstGeom prst="rect">
            <a:avLst/>
          </a:prstGeom>
        </p:spPr>
      </p:pic>
      <p:pic>
        <p:nvPicPr>
          <p:cNvPr id="33" name="Graphic 3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27"/>
          <a:stretch/>
        </p:blipFill>
        <p:spPr bwMode="auto">
          <a:xfrm>
            <a:off x="781232" y="313306"/>
            <a:ext cx="550214" cy="435586"/>
          </a:xfrm>
          <a:prstGeom prst="rect">
            <a:avLst/>
          </a:prstGeom>
        </p:spPr>
      </p:pic>
      <p:sp>
        <p:nvSpPr>
          <p:cNvPr id="34" name="Oval 33">
            <a:hlinkClick r:id="rId28" action="ppaction://hlinksldjump"/>
          </p:cNvPr>
          <p:cNvSpPr/>
          <p:nvPr/>
        </p:nvSpPr>
        <p:spPr bwMode="auto">
          <a:xfrm>
            <a:off x="2961770" y="5190024"/>
            <a:ext cx="961292" cy="961292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5" name="Oval 34">
            <a:hlinkClick r:id="rId17" action="ppaction://hlinksldjump"/>
          </p:cNvPr>
          <p:cNvSpPr/>
          <p:nvPr/>
        </p:nvSpPr>
        <p:spPr bwMode="auto">
          <a:xfrm>
            <a:off x="2949813" y="3948973"/>
            <a:ext cx="961292" cy="961292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6" name="Oval 35">
            <a:hlinkClick r:id="rId29" action="ppaction://hlinksldjump"/>
          </p:cNvPr>
          <p:cNvSpPr/>
          <p:nvPr/>
        </p:nvSpPr>
        <p:spPr bwMode="auto">
          <a:xfrm>
            <a:off x="7684471" y="1327917"/>
            <a:ext cx="961292" cy="961292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7" name="Oval 36">
            <a:hlinkClick r:id="rId30" action="ppaction://hlinksldjump"/>
          </p:cNvPr>
          <p:cNvSpPr/>
          <p:nvPr/>
        </p:nvSpPr>
        <p:spPr bwMode="auto">
          <a:xfrm>
            <a:off x="6474221" y="113815"/>
            <a:ext cx="961292" cy="961292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9" name="Oval 38">
            <a:hlinkClick r:id="rId31" action="ppaction://hlinksldjump"/>
          </p:cNvPr>
          <p:cNvSpPr/>
          <p:nvPr/>
        </p:nvSpPr>
        <p:spPr bwMode="auto">
          <a:xfrm>
            <a:off x="1764321" y="5185176"/>
            <a:ext cx="961292" cy="961292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40" name="Graphic 39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2"/>
          <a:stretch/>
        </p:blipFill>
        <p:spPr bwMode="auto">
          <a:xfrm>
            <a:off x="6784891" y="341455"/>
            <a:ext cx="346167" cy="453598"/>
          </a:xfrm>
          <a:prstGeom prst="rect">
            <a:avLst/>
          </a:prstGeom>
        </p:spPr>
      </p:pic>
      <p:pic>
        <p:nvPicPr>
          <p:cNvPr id="41" name="Graphic 4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33"/>
          <a:stretch/>
        </p:blipFill>
        <p:spPr bwMode="auto">
          <a:xfrm>
            <a:off x="4377701" y="283167"/>
            <a:ext cx="341246" cy="480845"/>
          </a:xfrm>
          <a:prstGeom prst="rect">
            <a:avLst/>
          </a:prstGeom>
        </p:spPr>
      </p:pic>
      <p:pic>
        <p:nvPicPr>
          <p:cNvPr id="42" name="Graphic 4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34"/>
          <a:stretch/>
        </p:blipFill>
        <p:spPr bwMode="auto">
          <a:xfrm>
            <a:off x="3181374" y="1564198"/>
            <a:ext cx="495246" cy="488730"/>
          </a:xfrm>
          <a:prstGeom prst="rect">
            <a:avLst/>
          </a:prstGeom>
        </p:spPr>
      </p:pic>
      <p:pic>
        <p:nvPicPr>
          <p:cNvPr id="43" name="Graphic 4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35"/>
          <a:stretch/>
        </p:blipFill>
        <p:spPr bwMode="auto">
          <a:xfrm>
            <a:off x="4416831" y="1632899"/>
            <a:ext cx="392390" cy="351327"/>
          </a:xfrm>
          <a:prstGeom prst="rect">
            <a:avLst/>
          </a:prstGeom>
        </p:spPr>
      </p:pic>
      <p:pic>
        <p:nvPicPr>
          <p:cNvPr id="44" name="Graphic 4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36"/>
          <a:stretch/>
        </p:blipFill>
        <p:spPr bwMode="auto">
          <a:xfrm>
            <a:off x="5669545" y="1535578"/>
            <a:ext cx="307969" cy="549606"/>
          </a:xfrm>
          <a:prstGeom prst="rect">
            <a:avLst/>
          </a:prstGeom>
        </p:spPr>
      </p:pic>
      <p:grpSp>
        <p:nvGrpSpPr>
          <p:cNvPr id="109" name="Group 108"/>
          <p:cNvGrpSpPr/>
          <p:nvPr/>
        </p:nvGrpSpPr>
        <p:grpSpPr bwMode="auto">
          <a:xfrm>
            <a:off x="6676072" y="1621175"/>
            <a:ext cx="641319" cy="327672"/>
            <a:chOff x="6676072" y="1709913"/>
            <a:chExt cx="641319" cy="327672"/>
          </a:xfrm>
        </p:grpSpPr>
        <p:pic>
          <p:nvPicPr>
            <p:cNvPr id="45" name="Graphic 44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35"/>
            <a:stretch/>
          </p:blipFill>
          <p:spPr bwMode="auto">
            <a:xfrm flipH="1">
              <a:off x="6996169" y="1749979"/>
              <a:ext cx="321222" cy="287606"/>
            </a:xfrm>
            <a:prstGeom prst="rect">
              <a:avLst/>
            </a:prstGeom>
          </p:spPr>
        </p:pic>
        <p:pic>
          <p:nvPicPr>
            <p:cNvPr id="46" name="Graphic 45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37"/>
            <a:stretch/>
          </p:blipFill>
          <p:spPr bwMode="auto">
            <a:xfrm flipH="1">
              <a:off x="6676072" y="1709913"/>
              <a:ext cx="266071" cy="325707"/>
            </a:xfrm>
            <a:prstGeom prst="rect">
              <a:avLst/>
            </a:prstGeom>
          </p:spPr>
        </p:pic>
      </p:grpSp>
      <p:pic>
        <p:nvPicPr>
          <p:cNvPr id="48" name="Graphic 4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38"/>
          <a:stretch/>
        </p:blipFill>
        <p:spPr bwMode="auto">
          <a:xfrm rot="20018378">
            <a:off x="4323352" y="2925812"/>
            <a:ext cx="485700" cy="555085"/>
          </a:xfrm>
          <a:prstGeom prst="rect">
            <a:avLst/>
          </a:prstGeom>
        </p:spPr>
      </p:pic>
      <p:pic>
        <p:nvPicPr>
          <p:cNvPr id="49" name="Graphic 4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39"/>
          <a:stretch/>
        </p:blipFill>
        <p:spPr bwMode="auto">
          <a:xfrm>
            <a:off x="5627100" y="2977772"/>
            <a:ext cx="404943" cy="439163"/>
          </a:xfrm>
          <a:prstGeom prst="rect">
            <a:avLst/>
          </a:prstGeom>
        </p:spPr>
      </p:pic>
      <p:pic>
        <p:nvPicPr>
          <p:cNvPr id="50" name="Graphic 49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40"/>
          <a:stretch/>
        </p:blipFill>
        <p:spPr bwMode="auto">
          <a:xfrm>
            <a:off x="6784891" y="2878049"/>
            <a:ext cx="458909" cy="615610"/>
          </a:xfrm>
          <a:prstGeom prst="rect">
            <a:avLst/>
          </a:prstGeom>
        </p:spPr>
      </p:pic>
      <p:pic>
        <p:nvPicPr>
          <p:cNvPr id="51" name="Graphic 50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41"/>
          <a:stretch/>
        </p:blipFill>
        <p:spPr bwMode="auto">
          <a:xfrm rot="20204402">
            <a:off x="7866381" y="2925725"/>
            <a:ext cx="338622" cy="338622"/>
          </a:xfrm>
          <a:prstGeom prst="rect">
            <a:avLst/>
          </a:prstGeom>
        </p:spPr>
      </p:pic>
      <p:pic>
        <p:nvPicPr>
          <p:cNvPr id="52" name="Graphic 51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42"/>
          <a:stretch/>
        </p:blipFill>
        <p:spPr bwMode="auto">
          <a:xfrm>
            <a:off x="8138212" y="3275392"/>
            <a:ext cx="239784" cy="239784"/>
          </a:xfrm>
          <a:prstGeom prst="rect">
            <a:avLst/>
          </a:prstGeom>
        </p:spPr>
      </p:pic>
      <p:pic>
        <p:nvPicPr>
          <p:cNvPr id="53" name="Graphic 5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43"/>
          <a:stretch/>
        </p:blipFill>
        <p:spPr bwMode="auto">
          <a:xfrm>
            <a:off x="8312826" y="3116146"/>
            <a:ext cx="193885" cy="193885"/>
          </a:xfrm>
          <a:prstGeom prst="rect">
            <a:avLst/>
          </a:prstGeom>
        </p:spPr>
      </p:pic>
      <p:pic>
        <p:nvPicPr>
          <p:cNvPr id="54" name="Graphic 53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44"/>
          <a:stretch/>
        </p:blipFill>
        <p:spPr bwMode="auto">
          <a:xfrm>
            <a:off x="763536" y="4259157"/>
            <a:ext cx="572292" cy="337351"/>
          </a:xfrm>
          <a:prstGeom prst="rect">
            <a:avLst/>
          </a:prstGeom>
        </p:spPr>
      </p:pic>
      <p:pic>
        <p:nvPicPr>
          <p:cNvPr id="55" name="Graphic 54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45"/>
          <a:stretch/>
        </p:blipFill>
        <p:spPr bwMode="auto">
          <a:xfrm>
            <a:off x="3250545" y="4324731"/>
            <a:ext cx="488326" cy="372574"/>
          </a:xfrm>
          <a:prstGeom prst="rect">
            <a:avLst/>
          </a:prstGeom>
        </p:spPr>
      </p:pic>
      <p:pic>
        <p:nvPicPr>
          <p:cNvPr id="56" name="Graphic 5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46"/>
          <a:stretch/>
        </p:blipFill>
        <p:spPr bwMode="auto">
          <a:xfrm>
            <a:off x="3123395" y="4123751"/>
            <a:ext cx="323504" cy="323504"/>
          </a:xfrm>
          <a:prstGeom prst="rect">
            <a:avLst/>
          </a:prstGeom>
        </p:spPr>
      </p:pic>
      <p:pic>
        <p:nvPicPr>
          <p:cNvPr id="57" name="Graphic 56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47"/>
          <a:stretch/>
        </p:blipFill>
        <p:spPr bwMode="auto">
          <a:xfrm rot="1507906">
            <a:off x="4280871" y="4335757"/>
            <a:ext cx="382517" cy="283590"/>
          </a:xfrm>
          <a:prstGeom prst="rect">
            <a:avLst/>
          </a:prstGeom>
        </p:spPr>
      </p:pic>
      <p:pic>
        <p:nvPicPr>
          <p:cNvPr id="58" name="Graphic 57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48"/>
          <a:stretch/>
        </p:blipFill>
        <p:spPr bwMode="auto">
          <a:xfrm>
            <a:off x="4599492" y="4356215"/>
            <a:ext cx="382517" cy="406424"/>
          </a:xfrm>
          <a:prstGeom prst="rect">
            <a:avLst/>
          </a:prstGeom>
        </p:spPr>
      </p:pic>
      <p:pic>
        <p:nvPicPr>
          <p:cNvPr id="59" name="Graphic 58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49"/>
          <a:stretch/>
        </p:blipFill>
        <p:spPr bwMode="auto">
          <a:xfrm rot="2406597">
            <a:off x="4654880" y="4181449"/>
            <a:ext cx="150165" cy="336370"/>
          </a:xfrm>
          <a:prstGeom prst="rect">
            <a:avLst/>
          </a:prstGeom>
        </p:spPr>
      </p:pic>
      <p:pic>
        <p:nvPicPr>
          <p:cNvPr id="60" name="Graphic 59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50"/>
          <a:stretch/>
        </p:blipFill>
        <p:spPr bwMode="auto">
          <a:xfrm>
            <a:off x="5540491" y="4211726"/>
            <a:ext cx="542617" cy="465100"/>
          </a:xfrm>
          <a:prstGeom prst="rect">
            <a:avLst/>
          </a:prstGeom>
        </p:spPr>
      </p:pic>
      <p:pic>
        <p:nvPicPr>
          <p:cNvPr id="61" name="Graphic 60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51"/>
          <a:stretch/>
        </p:blipFill>
        <p:spPr bwMode="auto">
          <a:xfrm>
            <a:off x="6714433" y="4237269"/>
            <a:ext cx="626625" cy="433817"/>
          </a:xfrm>
          <a:prstGeom prst="rect">
            <a:avLst/>
          </a:prstGeom>
        </p:spPr>
      </p:pic>
      <p:pic>
        <p:nvPicPr>
          <p:cNvPr id="62" name="Graphic 61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52"/>
          <a:stretch/>
        </p:blipFill>
        <p:spPr bwMode="auto">
          <a:xfrm>
            <a:off x="7991124" y="4102288"/>
            <a:ext cx="418644" cy="661017"/>
          </a:xfrm>
          <a:prstGeom prst="rect">
            <a:avLst/>
          </a:prstGeom>
        </p:spPr>
      </p:pic>
      <p:pic>
        <p:nvPicPr>
          <p:cNvPr id="63" name="Graphic 62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53"/>
          <a:stretch/>
        </p:blipFill>
        <p:spPr bwMode="auto">
          <a:xfrm>
            <a:off x="865210" y="5364616"/>
            <a:ext cx="393098" cy="612620"/>
          </a:xfrm>
          <a:prstGeom prst="rect">
            <a:avLst/>
          </a:prstGeom>
        </p:spPr>
      </p:pic>
      <p:pic>
        <p:nvPicPr>
          <p:cNvPr id="65" name="Graphic 64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54"/>
          <a:stretch/>
        </p:blipFill>
        <p:spPr bwMode="auto">
          <a:xfrm>
            <a:off x="2019451" y="5419441"/>
            <a:ext cx="292219" cy="246381"/>
          </a:xfrm>
          <a:prstGeom prst="rect">
            <a:avLst/>
          </a:prstGeom>
        </p:spPr>
      </p:pic>
      <p:pic>
        <p:nvPicPr>
          <p:cNvPr id="66" name="Graphic 65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55"/>
          <a:stretch/>
        </p:blipFill>
        <p:spPr bwMode="auto">
          <a:xfrm>
            <a:off x="2207264" y="5665822"/>
            <a:ext cx="243986" cy="252119"/>
          </a:xfrm>
          <a:prstGeom prst="rect">
            <a:avLst/>
          </a:prstGeom>
        </p:spPr>
      </p:pic>
      <p:pic>
        <p:nvPicPr>
          <p:cNvPr id="67" name="Graphic 6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6"/>
          <a:stretch/>
        </p:blipFill>
        <p:spPr bwMode="auto">
          <a:xfrm>
            <a:off x="2003029" y="393736"/>
            <a:ext cx="608940" cy="342529"/>
          </a:xfrm>
          <a:prstGeom prst="rect">
            <a:avLst/>
          </a:prstGeom>
        </p:spPr>
      </p:pic>
      <p:pic>
        <p:nvPicPr>
          <p:cNvPr id="68" name="Graphic 67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57"/>
          <a:stretch/>
        </p:blipFill>
        <p:spPr bwMode="auto">
          <a:xfrm>
            <a:off x="7923578" y="1632899"/>
            <a:ext cx="483075" cy="351327"/>
          </a:xfrm>
          <a:prstGeom prst="rect">
            <a:avLst/>
          </a:prstGeom>
        </p:spPr>
      </p:pic>
      <p:pic>
        <p:nvPicPr>
          <p:cNvPr id="69" name="Graphic 68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58"/>
          <a:stretch/>
        </p:blipFill>
        <p:spPr bwMode="auto">
          <a:xfrm>
            <a:off x="2025350" y="4190643"/>
            <a:ext cx="454236" cy="480443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 bwMode="auto">
          <a:xfrm>
            <a:off x="5393150" y="1051359"/>
            <a:ext cx="75320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900">
                <a:solidFill>
                  <a:srgbClr val="303F48"/>
                </a:solidFill>
                <a:latin typeface="Open Sans Extrabold"/>
                <a:ea typeface="Open Sans Extrabold"/>
                <a:cs typeface="Open Sans Extrabold"/>
              </a:rPr>
              <a:t>Rentrée</a:t>
            </a:r>
            <a:endParaRPr/>
          </a:p>
        </p:txBody>
      </p:sp>
      <p:sp>
        <p:nvSpPr>
          <p:cNvPr id="71" name="TextBox 70"/>
          <p:cNvSpPr txBox="1"/>
          <p:nvPr/>
        </p:nvSpPr>
        <p:spPr bwMode="auto">
          <a:xfrm>
            <a:off x="6328943" y="1049568"/>
            <a:ext cx="128476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900">
                <a:solidFill>
                  <a:srgbClr val="303F48"/>
                </a:solidFill>
                <a:latin typeface="Open Sans Extrabold"/>
                <a:ea typeface="Open Sans Extrabold"/>
                <a:cs typeface="Open Sans Extrabold"/>
              </a:rPr>
              <a:t>Carte étudiante</a:t>
            </a:r>
            <a:endParaRPr/>
          </a:p>
        </p:txBody>
      </p:sp>
      <p:sp>
        <p:nvSpPr>
          <p:cNvPr id="73" name="TextBox 72"/>
          <p:cNvSpPr txBox="1"/>
          <p:nvPr/>
        </p:nvSpPr>
        <p:spPr bwMode="auto">
          <a:xfrm>
            <a:off x="1713546" y="1042154"/>
            <a:ext cx="111122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900">
                <a:solidFill>
                  <a:srgbClr val="303F48"/>
                </a:solidFill>
                <a:latin typeface="Open Sans Extrabold"/>
                <a:ea typeface="Open Sans Extrabold"/>
                <a:cs typeface="Open Sans Extrabold"/>
              </a:rPr>
              <a:t>Gouvernance</a:t>
            </a:r>
            <a:endParaRPr/>
          </a:p>
        </p:txBody>
      </p:sp>
      <p:sp>
        <p:nvSpPr>
          <p:cNvPr id="74" name="TextBox 73"/>
          <p:cNvSpPr txBox="1"/>
          <p:nvPr/>
        </p:nvSpPr>
        <p:spPr bwMode="auto">
          <a:xfrm>
            <a:off x="2754830" y="1030848"/>
            <a:ext cx="145880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900">
                <a:solidFill>
                  <a:srgbClr val="303F48"/>
                </a:solidFill>
                <a:latin typeface="Open Sans Extrabold"/>
                <a:ea typeface="Open Sans Extrabold"/>
                <a:cs typeface="Open Sans Extrabold"/>
              </a:rPr>
              <a:t>Elus et élues étudiantes</a:t>
            </a:r>
            <a:endParaRPr/>
          </a:p>
        </p:txBody>
      </p:sp>
      <p:sp>
        <p:nvSpPr>
          <p:cNvPr id="75" name="TextBox 74"/>
          <p:cNvSpPr txBox="1"/>
          <p:nvPr/>
        </p:nvSpPr>
        <p:spPr bwMode="auto">
          <a:xfrm>
            <a:off x="622152" y="1049711"/>
            <a:ext cx="88666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900">
                <a:solidFill>
                  <a:srgbClr val="303F48"/>
                </a:solidFill>
                <a:latin typeface="Open Sans Extrabold"/>
                <a:ea typeface="Open Sans Extrabold"/>
                <a:cs typeface="Open Sans Extrabold"/>
              </a:rPr>
              <a:t>Bienvenue</a:t>
            </a:r>
            <a:endParaRPr/>
          </a:p>
        </p:txBody>
      </p:sp>
      <p:sp>
        <p:nvSpPr>
          <p:cNvPr id="76" name="TextBox 75"/>
          <p:cNvSpPr txBox="1"/>
          <p:nvPr/>
        </p:nvSpPr>
        <p:spPr bwMode="auto">
          <a:xfrm>
            <a:off x="5082047" y="2333586"/>
            <a:ext cx="143001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900">
                <a:solidFill>
                  <a:srgbClr val="303F48"/>
                </a:solidFill>
                <a:latin typeface="Open Sans Extrabold"/>
                <a:ea typeface="Open Sans Extrabold"/>
                <a:cs typeface="Open Sans Extrabold"/>
              </a:rPr>
              <a:t>Entrepreneuriat</a:t>
            </a:r>
            <a:endParaRPr/>
          </a:p>
        </p:txBody>
      </p:sp>
      <p:sp>
        <p:nvSpPr>
          <p:cNvPr id="78" name="TextBox 77"/>
          <p:cNvSpPr txBox="1"/>
          <p:nvPr/>
        </p:nvSpPr>
        <p:spPr bwMode="auto">
          <a:xfrm>
            <a:off x="1776692" y="3671817"/>
            <a:ext cx="98493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900">
                <a:solidFill>
                  <a:srgbClr val="303F48"/>
                </a:solidFill>
                <a:latin typeface="Open Sans Extrabold"/>
                <a:ea typeface="Open Sans Extrabold"/>
                <a:cs typeface="Open Sans Extrabold"/>
              </a:rPr>
              <a:t>International</a:t>
            </a:r>
            <a:endParaRPr/>
          </a:p>
        </p:txBody>
      </p:sp>
      <p:sp>
        <p:nvSpPr>
          <p:cNvPr id="79" name="TextBox 78"/>
          <p:cNvSpPr txBox="1"/>
          <p:nvPr/>
        </p:nvSpPr>
        <p:spPr bwMode="auto">
          <a:xfrm>
            <a:off x="1663357" y="2322543"/>
            <a:ext cx="117183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900">
                <a:solidFill>
                  <a:srgbClr val="303F48"/>
                </a:solidFill>
                <a:latin typeface="Open Sans Extrabold"/>
                <a:ea typeface="Open Sans Extrabold"/>
                <a:cs typeface="Open Sans Extrabold"/>
              </a:rPr>
              <a:t>Communication</a:t>
            </a:r>
            <a:endParaRPr/>
          </a:p>
        </p:txBody>
      </p:sp>
      <p:sp>
        <p:nvSpPr>
          <p:cNvPr id="80" name="TextBox 79"/>
          <p:cNvSpPr txBox="1"/>
          <p:nvPr/>
        </p:nvSpPr>
        <p:spPr bwMode="auto">
          <a:xfrm>
            <a:off x="2901255" y="2321502"/>
            <a:ext cx="10554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900">
                <a:solidFill>
                  <a:srgbClr val="303F48"/>
                </a:solidFill>
                <a:latin typeface="Open Sans Extrabold"/>
                <a:ea typeface="Open Sans Extrabold"/>
                <a:cs typeface="Open Sans Extrabold"/>
              </a:rPr>
              <a:t>Orientation et Projet d’étude</a:t>
            </a:r>
            <a:endParaRPr/>
          </a:p>
        </p:txBody>
      </p:sp>
      <p:sp>
        <p:nvSpPr>
          <p:cNvPr id="81" name="TextBox 80"/>
          <p:cNvSpPr txBox="1"/>
          <p:nvPr/>
        </p:nvSpPr>
        <p:spPr bwMode="auto">
          <a:xfrm>
            <a:off x="3949027" y="2331187"/>
            <a:ext cx="1294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900">
                <a:solidFill>
                  <a:srgbClr val="303F48"/>
                </a:solidFill>
                <a:latin typeface="Open Sans Extrabold"/>
                <a:ea typeface="Open Sans Extrabold"/>
                <a:cs typeface="Open Sans Extrabold"/>
              </a:rPr>
              <a:t>Stage, alternance, emploi</a:t>
            </a:r>
            <a:endParaRPr/>
          </a:p>
        </p:txBody>
      </p:sp>
      <p:sp>
        <p:nvSpPr>
          <p:cNvPr id="82" name="TextBox 81"/>
          <p:cNvSpPr txBox="1"/>
          <p:nvPr/>
        </p:nvSpPr>
        <p:spPr bwMode="auto">
          <a:xfrm>
            <a:off x="412918" y="2322171"/>
            <a:ext cx="129603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900">
                <a:solidFill>
                  <a:srgbClr val="303F48"/>
                </a:solidFill>
                <a:latin typeface="Open Sans Extrabold"/>
                <a:ea typeface="Open Sans Extrabold"/>
                <a:cs typeface="Open Sans Extrabold"/>
              </a:rPr>
              <a:t>Droits et devoirs</a:t>
            </a:r>
            <a:endParaRPr/>
          </a:p>
        </p:txBody>
      </p:sp>
      <p:sp>
        <p:nvSpPr>
          <p:cNvPr id="90" name="TextBox 89"/>
          <p:cNvSpPr txBox="1"/>
          <p:nvPr/>
        </p:nvSpPr>
        <p:spPr bwMode="auto">
          <a:xfrm>
            <a:off x="7816700" y="4928795"/>
            <a:ext cx="75320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900">
                <a:solidFill>
                  <a:srgbClr val="303F48"/>
                </a:solidFill>
                <a:latin typeface="Open Sans Extrabold"/>
                <a:ea typeface="Open Sans Extrabold"/>
                <a:cs typeface="Open Sans Extrabold"/>
              </a:rPr>
              <a:t>Handicap</a:t>
            </a:r>
            <a:endParaRPr/>
          </a:p>
        </p:txBody>
      </p:sp>
      <p:sp>
        <p:nvSpPr>
          <p:cNvPr id="91" name="TextBox 90"/>
          <p:cNvSpPr txBox="1"/>
          <p:nvPr/>
        </p:nvSpPr>
        <p:spPr bwMode="auto">
          <a:xfrm>
            <a:off x="664331" y="6210492"/>
            <a:ext cx="75320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900">
                <a:solidFill>
                  <a:srgbClr val="303F48"/>
                </a:solidFill>
                <a:latin typeface="Open Sans Extrabold"/>
                <a:ea typeface="Open Sans Extrabold"/>
                <a:cs typeface="Open Sans Extrabold"/>
              </a:rPr>
              <a:t>Santé</a:t>
            </a:r>
            <a:endParaRPr/>
          </a:p>
        </p:txBody>
      </p:sp>
      <p:sp>
        <p:nvSpPr>
          <p:cNvPr id="92" name="TextBox 91"/>
          <p:cNvSpPr txBox="1"/>
          <p:nvPr/>
        </p:nvSpPr>
        <p:spPr bwMode="auto">
          <a:xfrm>
            <a:off x="2808145" y="6207339"/>
            <a:ext cx="12775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900">
                <a:solidFill>
                  <a:srgbClr val="303F48"/>
                </a:solidFill>
                <a:latin typeface="Open Sans Extrabold"/>
                <a:ea typeface="Open Sans Extrabold"/>
                <a:cs typeface="Open Sans Extrabold"/>
              </a:rPr>
              <a:t>Égalité et diversité</a:t>
            </a:r>
            <a:endParaRPr/>
          </a:p>
        </p:txBody>
      </p:sp>
      <p:sp>
        <p:nvSpPr>
          <p:cNvPr id="93" name="TextBox 92"/>
          <p:cNvSpPr txBox="1"/>
          <p:nvPr/>
        </p:nvSpPr>
        <p:spPr bwMode="auto">
          <a:xfrm>
            <a:off x="5052240" y="4917154"/>
            <a:ext cx="154851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900">
                <a:solidFill>
                  <a:srgbClr val="303F48"/>
                </a:solidFill>
                <a:latin typeface="Open Sans Extrabold"/>
                <a:ea typeface="Open Sans Extrabold"/>
                <a:cs typeface="Open Sans Extrabold"/>
              </a:rPr>
              <a:t>Association étudiante</a:t>
            </a:r>
            <a:endParaRPr/>
          </a:p>
        </p:txBody>
      </p:sp>
      <p:sp>
        <p:nvSpPr>
          <p:cNvPr id="94" name="TextBox 93"/>
          <p:cNvSpPr txBox="1"/>
          <p:nvPr/>
        </p:nvSpPr>
        <p:spPr bwMode="auto">
          <a:xfrm>
            <a:off x="6457632" y="4927811"/>
            <a:ext cx="114781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900">
                <a:solidFill>
                  <a:srgbClr val="303F48"/>
                </a:solidFill>
                <a:latin typeface="Open Sans Extrabold"/>
                <a:ea typeface="Open Sans Extrabold"/>
                <a:cs typeface="Open Sans Extrabold"/>
              </a:rPr>
              <a:t>Bibliothèques</a:t>
            </a:r>
            <a:endParaRPr/>
          </a:p>
        </p:txBody>
      </p:sp>
      <p:sp>
        <p:nvSpPr>
          <p:cNvPr id="95" name="TextBox 94"/>
          <p:cNvSpPr txBox="1"/>
          <p:nvPr/>
        </p:nvSpPr>
        <p:spPr bwMode="auto">
          <a:xfrm>
            <a:off x="1806075" y="4910599"/>
            <a:ext cx="91171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900">
                <a:solidFill>
                  <a:srgbClr val="303F48"/>
                </a:solidFill>
                <a:latin typeface="Open Sans Extrabold"/>
                <a:ea typeface="Open Sans Extrabold"/>
                <a:cs typeface="Open Sans Extrabold"/>
              </a:rPr>
              <a:t>Design spot</a:t>
            </a:r>
            <a:endParaRPr/>
          </a:p>
        </p:txBody>
      </p:sp>
      <p:sp>
        <p:nvSpPr>
          <p:cNvPr id="96" name="TextBox 95"/>
          <p:cNvSpPr txBox="1"/>
          <p:nvPr/>
        </p:nvSpPr>
        <p:spPr bwMode="auto">
          <a:xfrm>
            <a:off x="4235844" y="4927811"/>
            <a:ext cx="75320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900">
                <a:solidFill>
                  <a:srgbClr val="303F48"/>
                </a:solidFill>
                <a:latin typeface="Open Sans Extrabold"/>
                <a:ea typeface="Open Sans Extrabold"/>
                <a:cs typeface="Open Sans Extrabold"/>
              </a:rPr>
              <a:t>Culture</a:t>
            </a:r>
            <a:endParaRPr/>
          </a:p>
        </p:txBody>
      </p:sp>
      <p:sp>
        <p:nvSpPr>
          <p:cNvPr id="97" name="TextBox 96"/>
          <p:cNvSpPr txBox="1"/>
          <p:nvPr/>
        </p:nvSpPr>
        <p:spPr bwMode="auto">
          <a:xfrm>
            <a:off x="1552312" y="6168300"/>
            <a:ext cx="1333201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900">
                <a:solidFill>
                  <a:srgbClr val="303F48"/>
                </a:solidFill>
                <a:latin typeface="Open Sans Extrabold"/>
                <a:ea typeface="Open Sans Extrabold"/>
                <a:cs typeface="Open Sans Extrabold"/>
              </a:rPr>
              <a:t>Sécurité et prévention </a:t>
            </a:r>
            <a:br>
              <a:rPr lang="fr-FR" sz="900">
                <a:solidFill>
                  <a:srgbClr val="303F48"/>
                </a:solidFill>
                <a:latin typeface="Open Sans Extrabold"/>
                <a:ea typeface="Open Sans Extrabold"/>
                <a:cs typeface="Open Sans Extrabold"/>
              </a:rPr>
            </a:br>
            <a:r>
              <a:rPr lang="fr-FR" sz="900">
                <a:solidFill>
                  <a:srgbClr val="303F48"/>
                </a:solidFill>
                <a:latin typeface="Open Sans Extrabold"/>
                <a:ea typeface="Open Sans Extrabold"/>
                <a:cs typeface="Open Sans Extrabold"/>
              </a:rPr>
              <a:t>des risques</a:t>
            </a:r>
            <a:endParaRPr/>
          </a:p>
        </p:txBody>
      </p:sp>
      <p:sp>
        <p:nvSpPr>
          <p:cNvPr id="98" name="TextBox 97"/>
          <p:cNvSpPr txBox="1"/>
          <p:nvPr/>
        </p:nvSpPr>
        <p:spPr bwMode="auto">
          <a:xfrm>
            <a:off x="7478942" y="2330574"/>
            <a:ext cx="142270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900">
                <a:solidFill>
                  <a:srgbClr val="303F48"/>
                </a:solidFill>
                <a:latin typeface="Open Sans Extrabold"/>
                <a:ea typeface="Open Sans Extrabold"/>
                <a:cs typeface="Open Sans Extrabold"/>
              </a:rPr>
              <a:t>Tutorat</a:t>
            </a:r>
            <a:endParaRPr/>
          </a:p>
        </p:txBody>
      </p:sp>
      <p:sp>
        <p:nvSpPr>
          <p:cNvPr id="99" name="TextBox 98"/>
          <p:cNvSpPr txBox="1"/>
          <p:nvPr/>
        </p:nvSpPr>
        <p:spPr bwMode="auto">
          <a:xfrm>
            <a:off x="6380685" y="2330574"/>
            <a:ext cx="123641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900">
                <a:solidFill>
                  <a:srgbClr val="303F48"/>
                </a:solidFill>
                <a:latin typeface="Open Sans Extrabold"/>
                <a:ea typeface="Open Sans Extrabold"/>
                <a:cs typeface="Open Sans Extrabold"/>
              </a:rPr>
              <a:t>Job étudiant</a:t>
            </a:r>
            <a:endParaRPr/>
          </a:p>
        </p:txBody>
      </p:sp>
      <p:sp>
        <p:nvSpPr>
          <p:cNvPr id="100" name="TextBox 99"/>
          <p:cNvSpPr txBox="1"/>
          <p:nvPr/>
        </p:nvSpPr>
        <p:spPr bwMode="auto">
          <a:xfrm>
            <a:off x="3861998" y="3677510"/>
            <a:ext cx="148868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900">
                <a:solidFill>
                  <a:srgbClr val="303F48"/>
                </a:solidFill>
                <a:latin typeface="Open Sans Extrabold"/>
                <a:ea typeface="Open Sans Extrabold"/>
                <a:cs typeface="Open Sans Extrabold"/>
              </a:rPr>
              <a:t>Langues étrangères</a:t>
            </a:r>
            <a:endParaRPr/>
          </a:p>
        </p:txBody>
      </p:sp>
      <p:sp>
        <p:nvSpPr>
          <p:cNvPr id="101" name="TextBox 100"/>
          <p:cNvSpPr txBox="1"/>
          <p:nvPr/>
        </p:nvSpPr>
        <p:spPr bwMode="auto">
          <a:xfrm>
            <a:off x="5256968" y="3677188"/>
            <a:ext cx="105547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900">
                <a:solidFill>
                  <a:srgbClr val="303F48"/>
                </a:solidFill>
                <a:latin typeface="Open Sans Extrabold"/>
                <a:ea typeface="Open Sans Extrabold"/>
                <a:cs typeface="Open Sans Extrabold"/>
              </a:rPr>
              <a:t>Restauration</a:t>
            </a:r>
            <a:endParaRPr/>
          </a:p>
        </p:txBody>
      </p:sp>
      <p:sp>
        <p:nvSpPr>
          <p:cNvPr id="102" name="TextBox 101"/>
          <p:cNvSpPr txBox="1"/>
          <p:nvPr/>
        </p:nvSpPr>
        <p:spPr bwMode="auto">
          <a:xfrm>
            <a:off x="6476799" y="3676387"/>
            <a:ext cx="98493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900">
                <a:solidFill>
                  <a:srgbClr val="303F48"/>
                </a:solidFill>
                <a:latin typeface="Open Sans Extrabold"/>
                <a:ea typeface="Open Sans Extrabold"/>
                <a:cs typeface="Open Sans Extrabold"/>
              </a:rPr>
              <a:t>Logement</a:t>
            </a:r>
            <a:endParaRPr/>
          </a:p>
        </p:txBody>
      </p:sp>
      <p:sp>
        <p:nvSpPr>
          <p:cNvPr id="103" name="TextBox 102"/>
          <p:cNvSpPr txBox="1"/>
          <p:nvPr/>
        </p:nvSpPr>
        <p:spPr bwMode="auto">
          <a:xfrm>
            <a:off x="7613704" y="3676956"/>
            <a:ext cx="117311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900">
                <a:solidFill>
                  <a:srgbClr val="303F48"/>
                </a:solidFill>
                <a:latin typeface="Open Sans Extrabold"/>
                <a:ea typeface="Open Sans Extrabold"/>
                <a:cs typeface="Open Sans Extrabold"/>
              </a:rPr>
              <a:t>Bourses et aides</a:t>
            </a:r>
            <a:endParaRPr/>
          </a:p>
        </p:txBody>
      </p:sp>
      <p:sp>
        <p:nvSpPr>
          <p:cNvPr id="104" name="TextBox 103"/>
          <p:cNvSpPr txBox="1"/>
          <p:nvPr/>
        </p:nvSpPr>
        <p:spPr bwMode="auto">
          <a:xfrm>
            <a:off x="233594" y="4910599"/>
            <a:ext cx="166378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900">
                <a:solidFill>
                  <a:srgbClr val="303F48"/>
                </a:solidFill>
                <a:latin typeface="Open Sans Extrabold"/>
                <a:ea typeface="Open Sans Extrabold"/>
                <a:cs typeface="Open Sans Extrabold"/>
              </a:rPr>
              <a:t>Services numériques</a:t>
            </a:r>
            <a:endParaRPr/>
          </a:p>
        </p:txBody>
      </p:sp>
      <p:sp>
        <p:nvSpPr>
          <p:cNvPr id="105" name="TextBox 104"/>
          <p:cNvSpPr txBox="1"/>
          <p:nvPr/>
        </p:nvSpPr>
        <p:spPr bwMode="auto">
          <a:xfrm>
            <a:off x="2934035" y="4931570"/>
            <a:ext cx="98493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900">
                <a:solidFill>
                  <a:srgbClr val="303F48"/>
                </a:solidFill>
                <a:latin typeface="Open Sans Extrabold"/>
                <a:ea typeface="Open Sans Extrabold"/>
                <a:cs typeface="Open Sans Extrabold"/>
              </a:rPr>
              <a:t>Sport</a:t>
            </a:r>
            <a:endParaRPr/>
          </a:p>
        </p:txBody>
      </p:sp>
      <p:pic>
        <p:nvPicPr>
          <p:cNvPr id="106" name="Graphic 10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59"/>
          <a:stretch/>
        </p:blipFill>
        <p:spPr bwMode="auto">
          <a:xfrm>
            <a:off x="2035507" y="1578514"/>
            <a:ext cx="458909" cy="453694"/>
          </a:xfrm>
          <a:prstGeom prst="rect">
            <a:avLst/>
          </a:prstGeom>
        </p:spPr>
      </p:pic>
      <p:pic>
        <p:nvPicPr>
          <p:cNvPr id="107" name="Graphic 10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0"/>
          <a:stretch/>
        </p:blipFill>
        <p:spPr bwMode="auto">
          <a:xfrm>
            <a:off x="751409" y="1538794"/>
            <a:ext cx="621600" cy="53513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1"/>
          <a:stretch/>
        </p:blipFill>
        <p:spPr bwMode="auto">
          <a:xfrm>
            <a:off x="576867" y="2711815"/>
            <a:ext cx="975445" cy="975445"/>
          </a:xfrm>
          <a:prstGeom prst="rect">
            <a:avLst/>
          </a:prstGeom>
        </p:spPr>
      </p:pic>
      <p:pic>
        <p:nvPicPr>
          <p:cNvPr id="32" name="Image 31">
            <a:hlinkClick r:id="rId62" action="ppaction://hlinksldjump"/>
          </p:cNvPr>
          <p:cNvPicPr>
            <a:picLocks noChangeAspect="1"/>
          </p:cNvPicPr>
          <p:nvPr/>
        </p:nvPicPr>
        <p:blipFill>
          <a:blip r:embed="rId63"/>
          <a:stretch/>
        </p:blipFill>
        <p:spPr bwMode="auto">
          <a:xfrm>
            <a:off x="718271" y="2972709"/>
            <a:ext cx="659593" cy="471138"/>
          </a:xfrm>
          <a:prstGeom prst="rect">
            <a:avLst/>
          </a:prstGeom>
        </p:spPr>
      </p:pic>
      <p:sp>
        <p:nvSpPr>
          <p:cNvPr id="110" name="TextBox 96"/>
          <p:cNvSpPr txBox="1"/>
          <p:nvPr/>
        </p:nvSpPr>
        <p:spPr bwMode="auto">
          <a:xfrm>
            <a:off x="334789" y="3669853"/>
            <a:ext cx="141229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900">
                <a:solidFill>
                  <a:srgbClr val="303F48"/>
                </a:solidFill>
                <a:latin typeface="Open Sans Extrabold"/>
                <a:ea typeface="Open Sans Extrabold"/>
                <a:cs typeface="Open Sans Extrabold"/>
              </a:rPr>
              <a:t>Réseau Alumni</a:t>
            </a:r>
          </a:p>
        </p:txBody>
      </p:sp>
      <p:pic>
        <p:nvPicPr>
          <p:cNvPr id="111" name="Image 110">
            <a:hlinkClick r:id="rId64" action="ppaction://hlinksldjump"/>
          </p:cNvPr>
          <p:cNvPicPr>
            <a:picLocks noChangeAspect="1"/>
          </p:cNvPicPr>
          <p:nvPr/>
        </p:nvPicPr>
        <p:blipFill>
          <a:blip r:embed="rId61"/>
          <a:stretch/>
        </p:blipFill>
        <p:spPr bwMode="auto">
          <a:xfrm>
            <a:off x="2943523" y="2716792"/>
            <a:ext cx="975445" cy="975445"/>
          </a:xfrm>
          <a:prstGeom prst="rect">
            <a:avLst/>
          </a:prstGeom>
        </p:spPr>
      </p:pic>
      <p:sp>
        <p:nvSpPr>
          <p:cNvPr id="112" name="TextBox 96"/>
          <p:cNvSpPr txBox="1"/>
          <p:nvPr/>
        </p:nvSpPr>
        <p:spPr bwMode="auto">
          <a:xfrm>
            <a:off x="3088459" y="3674899"/>
            <a:ext cx="69755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900">
                <a:solidFill>
                  <a:srgbClr val="303F48"/>
                </a:solidFill>
                <a:latin typeface="Open Sans Extrabold"/>
                <a:ea typeface="Open Sans Extrabold"/>
                <a:cs typeface="Open Sans Extrabold"/>
              </a:rPr>
              <a:t>EUGLOH</a:t>
            </a:r>
            <a:endParaRPr/>
          </a:p>
        </p:txBody>
      </p:sp>
      <p:sp>
        <p:nvSpPr>
          <p:cNvPr id="114" name="Oval 23">
            <a:hlinkClick r:id="rId21" action="ppaction://hlinksldjump"/>
          </p:cNvPr>
          <p:cNvSpPr/>
          <p:nvPr/>
        </p:nvSpPr>
        <p:spPr bwMode="auto">
          <a:xfrm>
            <a:off x="4143648" y="5199817"/>
            <a:ext cx="961292" cy="961292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15" name="TextBox 96"/>
          <p:cNvSpPr txBox="1"/>
          <p:nvPr/>
        </p:nvSpPr>
        <p:spPr bwMode="auto">
          <a:xfrm>
            <a:off x="4062000" y="6207339"/>
            <a:ext cx="11726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900">
                <a:solidFill>
                  <a:srgbClr val="303F48"/>
                </a:solidFill>
                <a:latin typeface="Open Sans Extrabold"/>
                <a:ea typeface="Open Sans Extrabold"/>
                <a:cs typeface="Open Sans Extrabold"/>
              </a:rPr>
              <a:t>Développement </a:t>
            </a:r>
            <a:endParaRPr/>
          </a:p>
          <a:p>
            <a:pPr algn="ctr">
              <a:defRPr/>
            </a:pPr>
            <a:r>
              <a:rPr lang="fr-FR" sz="900">
                <a:solidFill>
                  <a:srgbClr val="303F48"/>
                </a:solidFill>
                <a:latin typeface="Open Sans Extrabold"/>
                <a:ea typeface="Open Sans Extrabold"/>
                <a:cs typeface="Open Sans Extrabold"/>
              </a:rPr>
              <a:t>Soutenable</a:t>
            </a:r>
            <a:endParaRPr/>
          </a:p>
        </p:txBody>
      </p:sp>
      <p:pic>
        <p:nvPicPr>
          <p:cNvPr id="118" name="Graphic 117">
            <a:hlinkClick r:id="rId65" action="ppaction://hlinksldjump"/>
          </p:cNvPr>
          <p:cNvPicPr>
            <a:picLocks noChangeAspect="1"/>
          </p:cNvPicPr>
          <p:nvPr/>
        </p:nvPicPr>
        <p:blipFill>
          <a:blip r:embed="rId66"/>
          <a:stretch/>
        </p:blipFill>
        <p:spPr bwMode="auto">
          <a:xfrm rot="1469720">
            <a:off x="4508073" y="5600029"/>
            <a:ext cx="399533" cy="497880"/>
          </a:xfrm>
          <a:prstGeom prst="rect">
            <a:avLst/>
          </a:prstGeom>
        </p:spPr>
      </p:pic>
      <p:pic>
        <p:nvPicPr>
          <p:cNvPr id="119" name="Graphic 118">
            <a:hlinkClick r:id="rId65" action="ppaction://hlinksldjump"/>
          </p:cNvPr>
          <p:cNvPicPr>
            <a:picLocks noChangeAspect="1"/>
          </p:cNvPicPr>
          <p:nvPr/>
        </p:nvPicPr>
        <p:blipFill>
          <a:blip r:embed="rId67"/>
          <a:stretch/>
        </p:blipFill>
        <p:spPr bwMode="auto">
          <a:xfrm>
            <a:off x="4302459" y="5324818"/>
            <a:ext cx="405381" cy="324305"/>
          </a:xfrm>
          <a:prstGeom prst="rect">
            <a:avLst/>
          </a:prstGeom>
        </p:spPr>
      </p:pic>
      <p:pic>
        <p:nvPicPr>
          <p:cNvPr id="77" name="Graphic 76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68"/>
          <a:stretch/>
        </p:blipFill>
        <p:spPr bwMode="auto">
          <a:xfrm>
            <a:off x="3194875" y="5420628"/>
            <a:ext cx="443582" cy="477060"/>
          </a:xfrm>
          <a:prstGeom prst="rect">
            <a:avLst/>
          </a:prstGeom>
        </p:spPr>
      </p:pic>
      <p:pic>
        <p:nvPicPr>
          <p:cNvPr id="120" name="Graphic 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69"/>
          <a:stretch/>
        </p:blipFill>
        <p:spPr bwMode="auto">
          <a:xfrm rot="2452348">
            <a:off x="1987091" y="2885349"/>
            <a:ext cx="584038" cy="549392"/>
          </a:xfrm>
          <a:prstGeom prst="rect">
            <a:avLst/>
          </a:prstGeom>
        </p:spPr>
      </p:pic>
      <p:pic>
        <p:nvPicPr>
          <p:cNvPr id="121" name="Graphic 31">
            <a:hlinkClick r:id="rId64" action="ppaction://hlinksldjump"/>
          </p:cNvPr>
          <p:cNvPicPr>
            <a:picLocks noChangeAspect="1"/>
          </p:cNvPicPr>
          <p:nvPr/>
        </p:nvPicPr>
        <p:blipFill>
          <a:blip r:embed="rId70"/>
          <a:stretch/>
        </p:blipFill>
        <p:spPr bwMode="auto">
          <a:xfrm rot="19340213">
            <a:off x="3208316" y="2976146"/>
            <a:ext cx="477164" cy="432628"/>
          </a:xfrm>
          <a:prstGeom prst="rect">
            <a:avLst/>
          </a:prstGeom>
        </p:spPr>
      </p:pic>
      <p:sp>
        <p:nvSpPr>
          <p:cNvPr id="108" name="Oval 5">
            <a:hlinkClick r:id="rId71" action="ppaction://hlinksldjump"/>
          </p:cNvPr>
          <p:cNvSpPr/>
          <p:nvPr/>
        </p:nvSpPr>
        <p:spPr bwMode="auto">
          <a:xfrm>
            <a:off x="2995440" y="92790"/>
            <a:ext cx="961292" cy="961292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srgbClr val="C6671E"/>
              </a:solidFill>
            </a:endParaRPr>
          </a:p>
        </p:txBody>
      </p:sp>
      <p:sp>
        <p:nvSpPr>
          <p:cNvPr id="113" name="TextBox 69"/>
          <p:cNvSpPr txBox="1"/>
          <p:nvPr/>
        </p:nvSpPr>
        <p:spPr bwMode="auto">
          <a:xfrm>
            <a:off x="4154073" y="1047630"/>
            <a:ext cx="88944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900">
                <a:solidFill>
                  <a:srgbClr val="303F48"/>
                </a:solidFill>
                <a:latin typeface="Open Sans Extrabold"/>
                <a:ea typeface="Open Sans Extrabold"/>
                <a:cs typeface="Open Sans Extrabold"/>
              </a:rPr>
              <a:t>Formations</a:t>
            </a:r>
            <a:endParaRPr/>
          </a:p>
        </p:txBody>
      </p:sp>
      <p:pic>
        <p:nvPicPr>
          <p:cNvPr id="122" name="Graphic 35">
            <a:hlinkClick r:id="rId71" action="ppaction://hlinksldjump"/>
          </p:cNvPr>
          <p:cNvPicPr>
            <a:picLocks noChangeAspect="1"/>
          </p:cNvPicPr>
          <p:nvPr/>
        </p:nvPicPr>
        <p:blipFill>
          <a:blip r:embed="rId72"/>
          <a:stretch/>
        </p:blipFill>
        <p:spPr bwMode="auto">
          <a:xfrm>
            <a:off x="3211097" y="285859"/>
            <a:ext cx="547793" cy="53895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1793772" y="509100"/>
            <a:ext cx="5829300" cy="69056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fr-FR">
                <a:solidFill>
                  <a:srgbClr val="C90F55"/>
                </a:solidFill>
              </a:rPr>
              <a:t>Comment devenir </a:t>
            </a:r>
            <a:br>
              <a:rPr lang="fr-FR">
                <a:solidFill>
                  <a:srgbClr val="C90F55"/>
                </a:solidFill>
              </a:rPr>
            </a:br>
            <a:r>
              <a:rPr lang="fr-FR">
                <a:solidFill>
                  <a:srgbClr val="C90F55"/>
                </a:solidFill>
                <a:latin typeface="Open Sans Light"/>
                <a:ea typeface="Open Sans Light"/>
                <a:cs typeface="Open Sans Light"/>
              </a:rPr>
              <a:t>étudiante entrepreneuse ou étudiant entrepreneur ?</a:t>
            </a:r>
            <a:endParaRPr/>
          </a:p>
        </p:txBody>
      </p:sp>
      <p:sp>
        <p:nvSpPr>
          <p:cNvPr id="7" name="TextBox 6"/>
          <p:cNvSpPr txBox="1"/>
          <p:nvPr/>
        </p:nvSpPr>
        <p:spPr bwMode="auto">
          <a:xfrm>
            <a:off x="2280156" y="5985808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100"/>
              <a:t>Contact : Direction de la Formation et de la Réussite,</a:t>
            </a:r>
            <a:endParaRPr/>
          </a:p>
          <a:p>
            <a:pPr algn="ctr">
              <a:defRPr/>
            </a:pPr>
            <a:r>
              <a:rPr lang="fr-FR" sz="1100" u="sng">
                <a:hlinkClick r:id="rId2" tooltip="mailto:entrepreneuriat@universite-paris-saclay.fr"/>
              </a:rPr>
              <a:t>entrepreneuriat@universite-paris-saclay.fr</a:t>
            </a:r>
            <a:r>
              <a:rPr lang="fr-FR" sz="1100"/>
              <a:t> </a:t>
            </a:r>
            <a:endParaRPr/>
          </a:p>
        </p:txBody>
      </p:sp>
      <p:pic>
        <p:nvPicPr>
          <p:cNvPr id="8" name="Graphic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423890" y="5733664"/>
            <a:ext cx="284532" cy="180568"/>
          </a:xfrm>
          <a:prstGeom prst="rect">
            <a:avLst/>
          </a:prstGeom>
        </p:spPr>
      </p:pic>
      <p:pic>
        <p:nvPicPr>
          <p:cNvPr id="9" name="Graphic 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381375" y="1650088"/>
            <a:ext cx="2381250" cy="19050"/>
          </a:xfrm>
          <a:prstGeom prst="rect">
            <a:avLst/>
          </a:prstGeom>
        </p:spPr>
      </p:pic>
      <p:pic>
        <p:nvPicPr>
          <p:cNvPr id="12" name="Graphic 1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363762" y="2100400"/>
            <a:ext cx="2398862" cy="64633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 bwMode="auto">
          <a:xfrm>
            <a:off x="3613426" y="2192732"/>
            <a:ext cx="18995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200">
                <a:solidFill>
                  <a:srgbClr val="FFFFFF"/>
                </a:solidFill>
              </a:rPr>
              <a:t>Des </a:t>
            </a:r>
            <a:r>
              <a:rPr lang="fr-FR" sz="1200" b="1">
                <a:solidFill>
                  <a:srgbClr val="FFFFFF"/>
                </a:solidFill>
              </a:rPr>
              <a:t>dispositifs </a:t>
            </a:r>
            <a:r>
              <a:rPr lang="fr-FR" sz="1200">
                <a:solidFill>
                  <a:srgbClr val="FFFFFF"/>
                </a:solidFill>
              </a:rPr>
              <a:t>à votre disposition pour :</a:t>
            </a:r>
            <a:endParaRPr/>
          </a:p>
        </p:txBody>
      </p:sp>
      <p:cxnSp>
        <p:nvCxnSpPr>
          <p:cNvPr id="25" name="Straight Connector 24"/>
          <p:cNvCxnSpPr>
            <a:cxnSpLocks/>
          </p:cNvCxnSpPr>
          <p:nvPr/>
        </p:nvCxnSpPr>
        <p:spPr bwMode="auto">
          <a:xfrm flipH="1">
            <a:off x="1229972" y="4292912"/>
            <a:ext cx="6771993" cy="0"/>
          </a:xfrm>
          <a:prstGeom prst="line">
            <a:avLst/>
          </a:prstGeom>
          <a:ln>
            <a:solidFill>
              <a:srgbClr val="7B8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e 5"/>
          <p:cNvGrpSpPr/>
          <p:nvPr/>
        </p:nvGrpSpPr>
        <p:grpSpPr bwMode="auto">
          <a:xfrm>
            <a:off x="2225821" y="4432863"/>
            <a:ext cx="4692359" cy="760761"/>
            <a:chOff x="3854875" y="4768423"/>
            <a:chExt cx="4692359" cy="760761"/>
          </a:xfrm>
        </p:grpSpPr>
        <p:sp>
          <p:nvSpPr>
            <p:cNvPr id="5" name="ZoneTexte 4"/>
            <p:cNvSpPr txBox="1"/>
            <p:nvPr/>
          </p:nvSpPr>
          <p:spPr bwMode="auto">
            <a:xfrm>
              <a:off x="4375885" y="4790520"/>
              <a:ext cx="417134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400"/>
                <a:t>Pensez au </a:t>
              </a:r>
              <a:r>
                <a:rPr lang="fr-FR" sz="1400" b="1"/>
                <a:t>Pépite PEIPS </a:t>
              </a:r>
              <a:r>
                <a:rPr lang="fr-FR" sz="1400"/>
                <a:t>pour conjuguer études et création d’entreprise : un diplôme et un statut étudiant spécialement dédié (D2E, SNEE).</a:t>
              </a:r>
              <a:endParaRPr lang="fr-FR" sz="1400" b="1"/>
            </a:p>
          </p:txBody>
        </p:sp>
        <p:pic>
          <p:nvPicPr>
            <p:cNvPr id="28" name="Graphic 27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3854875" y="4768423"/>
              <a:ext cx="414942" cy="740512"/>
            </a:xfrm>
            <a:prstGeom prst="rect">
              <a:avLst/>
            </a:prstGeom>
          </p:spPr>
        </p:pic>
      </p:grpSp>
      <p:grpSp>
        <p:nvGrpSpPr>
          <p:cNvPr id="4" name="Groupe 3"/>
          <p:cNvGrpSpPr/>
          <p:nvPr/>
        </p:nvGrpSpPr>
        <p:grpSpPr bwMode="auto">
          <a:xfrm>
            <a:off x="345805" y="3038522"/>
            <a:ext cx="8452390" cy="788719"/>
            <a:chOff x="1211374" y="3182901"/>
            <a:chExt cx="8452390" cy="788719"/>
          </a:xfrm>
        </p:grpSpPr>
        <p:sp>
          <p:nvSpPr>
            <p:cNvPr id="14" name="TextBox 13"/>
            <p:cNvSpPr txBox="1"/>
            <p:nvPr/>
          </p:nvSpPr>
          <p:spPr bwMode="auto">
            <a:xfrm>
              <a:off x="1211374" y="3464088"/>
              <a:ext cx="1575812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100">
                  <a:solidFill>
                    <a:srgbClr val="7B878F"/>
                  </a:solidFill>
                  <a:latin typeface="Open Sans Extrabold"/>
                  <a:ea typeface="Open Sans Extrabold"/>
                  <a:cs typeface="Open Sans Extrabold"/>
                </a:rPr>
                <a:t>Découvrir l’entrepreneuriat</a:t>
              </a:r>
              <a:endParaRPr/>
            </a:p>
          </p:txBody>
        </p:sp>
        <p:sp>
          <p:nvSpPr>
            <p:cNvPr id="15" name="TextBox 14"/>
            <p:cNvSpPr txBox="1"/>
            <p:nvPr/>
          </p:nvSpPr>
          <p:spPr bwMode="auto">
            <a:xfrm>
              <a:off x="6436269" y="3317283"/>
              <a:ext cx="3227494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100">
                  <a:solidFill>
                    <a:srgbClr val="303F48"/>
                  </a:solidFill>
                </a:rPr>
                <a:t>Vous former à la </a:t>
              </a:r>
              <a:endParaRPr/>
            </a:p>
            <a:p>
              <a:pPr>
                <a:defRPr/>
              </a:pPr>
              <a:r>
                <a:rPr lang="fr-FR" sz="1100">
                  <a:solidFill>
                    <a:srgbClr val="303F48"/>
                  </a:solidFill>
                  <a:latin typeface="Open Sans Extrabold"/>
                  <a:ea typeface="Open Sans Extrabold"/>
                  <a:cs typeface="Open Sans Extrabold"/>
                </a:rPr>
                <a:t>création d’entreprise</a:t>
              </a:r>
              <a:r>
                <a:rPr lang="fr-FR" sz="1100">
                  <a:solidFill>
                    <a:srgbClr val="303F48"/>
                  </a:solidFill>
                </a:rPr>
                <a:t> </a:t>
              </a:r>
              <a:endParaRPr/>
            </a:p>
            <a:p>
              <a:pPr>
                <a:defRPr/>
              </a:pPr>
              <a:r>
                <a:rPr lang="fr-FR" sz="1100">
                  <a:solidFill>
                    <a:srgbClr val="303F48"/>
                  </a:solidFill>
                </a:rPr>
                <a:t>(4 diplômes autour de l’esprit d’entreprendre)</a:t>
              </a:r>
              <a:endParaRPr/>
            </a:p>
          </p:txBody>
        </p:sp>
        <p:sp>
          <p:nvSpPr>
            <p:cNvPr id="16" name="TextBox 15"/>
            <p:cNvSpPr txBox="1"/>
            <p:nvPr/>
          </p:nvSpPr>
          <p:spPr bwMode="auto">
            <a:xfrm>
              <a:off x="4238035" y="3303399"/>
              <a:ext cx="1569853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100">
                  <a:solidFill>
                    <a:srgbClr val="C71247"/>
                  </a:solidFill>
                  <a:latin typeface="Open Sans Extrabold"/>
                  <a:ea typeface="Open Sans Extrabold"/>
                  <a:cs typeface="Open Sans Extrabold"/>
                </a:rPr>
                <a:t>Être accompagné dans la réalisation de votre projet</a:t>
              </a:r>
              <a:endParaRPr/>
            </a:p>
          </p:txBody>
        </p:sp>
        <p:sp>
          <p:nvSpPr>
            <p:cNvPr id="17" name="TextBox 16"/>
            <p:cNvSpPr txBox="1"/>
            <p:nvPr/>
          </p:nvSpPr>
          <p:spPr bwMode="auto">
            <a:xfrm>
              <a:off x="2843508" y="3332598"/>
              <a:ext cx="870904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100">
                  <a:solidFill>
                    <a:srgbClr val="EE7322"/>
                  </a:solidFill>
                  <a:latin typeface="Open Sans Extrabold"/>
                  <a:ea typeface="Open Sans Extrabold"/>
                  <a:cs typeface="Open Sans Extrabold"/>
                </a:rPr>
                <a:t>Faire mûrir </a:t>
              </a:r>
              <a:endParaRPr/>
            </a:p>
            <a:p>
              <a:pPr>
                <a:defRPr/>
              </a:pPr>
              <a:r>
                <a:rPr lang="fr-FR" sz="1100">
                  <a:solidFill>
                    <a:srgbClr val="EE7322"/>
                  </a:solidFill>
                  <a:latin typeface="Open Sans Extrabold"/>
                  <a:ea typeface="Open Sans Extrabold"/>
                  <a:cs typeface="Open Sans Extrabold"/>
                </a:rPr>
                <a:t>une idée</a:t>
              </a:r>
              <a:endParaRPr/>
            </a:p>
          </p:txBody>
        </p:sp>
        <p:cxnSp>
          <p:nvCxnSpPr>
            <p:cNvPr id="18" name="Straight Connector 17"/>
            <p:cNvCxnSpPr>
              <a:cxnSpLocks/>
            </p:cNvCxnSpPr>
            <p:nvPr/>
          </p:nvCxnSpPr>
          <p:spPr bwMode="auto">
            <a:xfrm>
              <a:off x="2736827" y="3231100"/>
              <a:ext cx="0" cy="740520"/>
            </a:xfrm>
            <a:prstGeom prst="line">
              <a:avLst/>
            </a:prstGeom>
            <a:ln>
              <a:solidFill>
                <a:srgbClr val="7B87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cxnSpLocks/>
            </p:cNvCxnSpPr>
            <p:nvPr/>
          </p:nvCxnSpPr>
          <p:spPr bwMode="auto">
            <a:xfrm>
              <a:off x="4149053" y="3231100"/>
              <a:ext cx="0" cy="740520"/>
            </a:xfrm>
            <a:prstGeom prst="line">
              <a:avLst/>
            </a:prstGeom>
            <a:ln>
              <a:solidFill>
                <a:srgbClr val="7B87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cxnSpLocks/>
            </p:cNvCxnSpPr>
            <p:nvPr/>
          </p:nvCxnSpPr>
          <p:spPr bwMode="auto">
            <a:xfrm>
              <a:off x="6346798" y="3182901"/>
              <a:ext cx="0" cy="740520"/>
            </a:xfrm>
            <a:prstGeom prst="line">
              <a:avLst/>
            </a:prstGeom>
            <a:ln>
              <a:solidFill>
                <a:srgbClr val="7B87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Graphic 28"/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>
              <a:off x="2130280" y="3381570"/>
              <a:ext cx="292118" cy="261548"/>
            </a:xfrm>
            <a:prstGeom prst="rect">
              <a:avLst/>
            </a:prstGeom>
          </p:spPr>
        </p:pic>
        <p:pic>
          <p:nvPicPr>
            <p:cNvPr id="30" name="Graphic 29"/>
            <p:cNvPicPr>
              <a:picLocks noChangeAspect="1"/>
            </p:cNvPicPr>
            <p:nvPr/>
          </p:nvPicPr>
          <p:blipFill>
            <a:blip r:embed="rId8"/>
            <a:stretch/>
          </p:blipFill>
          <p:spPr bwMode="auto">
            <a:xfrm>
              <a:off x="5804638" y="3384928"/>
              <a:ext cx="435410" cy="258148"/>
            </a:xfrm>
            <a:prstGeom prst="rect">
              <a:avLst/>
            </a:prstGeom>
          </p:spPr>
        </p:pic>
        <p:pic>
          <p:nvPicPr>
            <p:cNvPr id="31" name="Graphic 30"/>
            <p:cNvPicPr>
              <a:picLocks noChangeAspect="1"/>
            </p:cNvPicPr>
            <p:nvPr/>
          </p:nvPicPr>
          <p:blipFill>
            <a:blip r:embed="rId9"/>
            <a:stretch/>
          </p:blipFill>
          <p:spPr bwMode="auto">
            <a:xfrm>
              <a:off x="3571554" y="3253732"/>
              <a:ext cx="387718" cy="410087"/>
            </a:xfrm>
            <a:prstGeom prst="rect">
              <a:avLst/>
            </a:prstGeom>
          </p:spPr>
        </p:pic>
        <p:pic>
          <p:nvPicPr>
            <p:cNvPr id="32" name="Graphic 31"/>
            <p:cNvPicPr>
              <a:picLocks noChangeAspect="1"/>
            </p:cNvPicPr>
            <p:nvPr/>
          </p:nvPicPr>
          <p:blipFill>
            <a:blip r:embed="rId10"/>
            <a:stretch/>
          </p:blipFill>
          <p:spPr bwMode="auto">
            <a:xfrm rot="20389908">
              <a:off x="8182180" y="3366457"/>
              <a:ext cx="340080" cy="308339"/>
            </a:xfrm>
            <a:prstGeom prst="rect">
              <a:avLst/>
            </a:prstGeom>
          </p:spPr>
        </p:pic>
      </p:grpSp>
      <p:sp>
        <p:nvSpPr>
          <p:cNvPr id="24" name="Oval 23">
            <a:hlinkClick r:id="rId11" action="ppaction://hlinksldjump"/>
          </p:cNvPr>
          <p:cNvSpPr/>
          <p:nvPr/>
        </p:nvSpPr>
        <p:spPr bwMode="auto">
          <a:xfrm>
            <a:off x="132984" y="6294300"/>
            <a:ext cx="222737" cy="222737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pic>
        <p:nvPicPr>
          <p:cNvPr id="26" name="Graphic 2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212638" y="6353433"/>
            <a:ext cx="63021" cy="11028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0" y="598487"/>
            <a:ext cx="8682441" cy="69056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fr-FR">
                <a:solidFill>
                  <a:srgbClr val="ED6C08"/>
                </a:solidFill>
              </a:rPr>
              <a:t>Comment trouver </a:t>
            </a:r>
            <a:r>
              <a:rPr lang="fr-FR">
                <a:solidFill>
                  <a:srgbClr val="ED6C08"/>
                </a:solidFill>
                <a:latin typeface="Open Sans Light"/>
                <a:ea typeface="Open Sans Light"/>
                <a:cs typeface="Open Sans Light"/>
              </a:rPr>
              <a:t>un job étudiant ? </a:t>
            </a:r>
            <a:br>
              <a:rPr lang="fr-FR">
                <a:solidFill>
                  <a:srgbClr val="ED6C08"/>
                </a:solidFill>
                <a:latin typeface="Open Sans Light"/>
                <a:ea typeface="Open Sans Light"/>
                <a:cs typeface="Open Sans Light"/>
              </a:rPr>
            </a:br>
            <a:r>
              <a:rPr lang="fr-FR" b="0">
                <a:solidFill>
                  <a:srgbClr val="ED6C08"/>
                </a:solidFill>
                <a:latin typeface="Open Sans Light"/>
                <a:ea typeface="Open Sans Light"/>
                <a:cs typeface="Open Sans Light"/>
              </a:rPr>
              <a:t>Comment devenir </a:t>
            </a:r>
            <a:r>
              <a:rPr lang="fr-FR">
                <a:solidFill>
                  <a:srgbClr val="ED6C08"/>
                </a:solidFill>
                <a:latin typeface="Open Sans Light"/>
                <a:ea typeface="Open Sans Light"/>
                <a:cs typeface="Open Sans Light"/>
              </a:rPr>
              <a:t>tuteur ou tutrice</a:t>
            </a:r>
            <a:r>
              <a:rPr lang="fr-FR" b="0">
                <a:solidFill>
                  <a:srgbClr val="ED6C08"/>
                </a:solidFill>
                <a:latin typeface="Open Sans Light"/>
                <a:ea typeface="Open Sans Light"/>
                <a:cs typeface="Open Sans Light"/>
              </a:rPr>
              <a:t>, </a:t>
            </a:r>
            <a:br>
              <a:rPr lang="fr-FR" b="0">
                <a:solidFill>
                  <a:srgbClr val="ED6C08"/>
                </a:solidFill>
                <a:latin typeface="Open Sans Light"/>
                <a:ea typeface="Open Sans Light"/>
                <a:cs typeface="Open Sans Light"/>
              </a:rPr>
            </a:br>
            <a:r>
              <a:rPr lang="fr-FR" b="0">
                <a:solidFill>
                  <a:srgbClr val="ED6C08"/>
                </a:solidFill>
                <a:latin typeface="Open Sans Light"/>
                <a:ea typeface="Open Sans Light"/>
                <a:cs typeface="Open Sans Light"/>
              </a:rPr>
              <a:t>ou faire </a:t>
            </a:r>
            <a:r>
              <a:rPr lang="fr-FR">
                <a:solidFill>
                  <a:srgbClr val="ED6C08"/>
                </a:solidFill>
                <a:latin typeface="Open Sans Light"/>
                <a:ea typeface="Open Sans Light"/>
                <a:cs typeface="Open Sans Light"/>
              </a:rPr>
              <a:t>un service civique ?</a:t>
            </a:r>
            <a:endParaRPr/>
          </a:p>
        </p:txBody>
      </p:sp>
      <p:sp>
        <p:nvSpPr>
          <p:cNvPr id="5" name="ZoneTexte 4"/>
          <p:cNvSpPr txBox="1"/>
          <p:nvPr/>
        </p:nvSpPr>
        <p:spPr bwMode="auto">
          <a:xfrm>
            <a:off x="1628450" y="1880761"/>
            <a:ext cx="63921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400">
                <a:latin typeface="Open Sans Extrabold"/>
                <a:ea typeface="Open Sans Extrabold"/>
                <a:cs typeface="Open Sans Extrabold"/>
              </a:rPr>
              <a:t>Trouver </a:t>
            </a:r>
            <a:r>
              <a:rPr lang="fr-FR" sz="1400" b="1">
                <a:latin typeface="Open Sans Extrabold"/>
                <a:ea typeface="Open Sans Extrabold"/>
                <a:cs typeface="Open Sans Extrabold"/>
              </a:rPr>
              <a:t>un job étudiant </a:t>
            </a:r>
            <a:r>
              <a:rPr lang="fr-FR" sz="1400">
                <a:latin typeface="Open Sans Extrabold"/>
                <a:ea typeface="Open Sans Extrabold"/>
                <a:cs typeface="Open Sans Extrabold"/>
              </a:rPr>
              <a:t>à l’Université, </a:t>
            </a:r>
            <a:endParaRPr/>
          </a:p>
          <a:p>
            <a:pPr>
              <a:defRPr/>
            </a:pPr>
            <a:r>
              <a:rPr lang="fr-FR" sz="1400">
                <a:latin typeface="Open Sans Extrabold"/>
                <a:ea typeface="Open Sans Extrabold"/>
                <a:cs typeface="Open Sans Extrabold"/>
              </a:rPr>
              <a:t>une occasion d’acquérir une première expérience professionnelle et de financer vos études.</a:t>
            </a:r>
            <a:endParaRPr/>
          </a:p>
        </p:txBody>
      </p:sp>
      <p:sp>
        <p:nvSpPr>
          <p:cNvPr id="4" name="TextBox 3"/>
          <p:cNvSpPr txBox="1"/>
          <p:nvPr/>
        </p:nvSpPr>
        <p:spPr bwMode="auto">
          <a:xfrm>
            <a:off x="5605480" y="2678297"/>
            <a:ext cx="345155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100"/>
              <a:t>Contact : </a:t>
            </a:r>
            <a:r>
              <a:rPr lang="fr-FR" sz="1100" u="sng">
                <a:hlinkClick r:id="rId2" tooltip="mailto:vie.etudiante@universite-paris-saclay.fr"/>
              </a:rPr>
              <a:t>Job.etudiant@universite-paris-saclay.fr</a:t>
            </a:r>
            <a:r>
              <a:rPr lang="fr-FR" sz="1100"/>
              <a:t> </a:t>
            </a:r>
            <a:endParaRPr/>
          </a:p>
        </p:txBody>
      </p:sp>
      <p:pic>
        <p:nvPicPr>
          <p:cNvPr id="6" name="Graphic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430005" y="2718818"/>
            <a:ext cx="284532" cy="180568"/>
          </a:xfrm>
          <a:prstGeom prst="rect">
            <a:avLst/>
          </a:prstGeom>
        </p:spPr>
      </p:pic>
      <p:cxnSp>
        <p:nvCxnSpPr>
          <p:cNvPr id="8" name="Straight Connector 7"/>
          <p:cNvCxnSpPr>
            <a:cxnSpLocks/>
          </p:cNvCxnSpPr>
          <p:nvPr/>
        </p:nvCxnSpPr>
        <p:spPr bwMode="auto">
          <a:xfrm>
            <a:off x="1451796" y="1880761"/>
            <a:ext cx="0" cy="1309305"/>
          </a:xfrm>
          <a:prstGeom prst="line">
            <a:avLst/>
          </a:prstGeom>
          <a:ln>
            <a:solidFill>
              <a:srgbClr val="7B8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282170" y="134661"/>
            <a:ext cx="2283437" cy="1276350"/>
          </a:xfrm>
          <a:prstGeom prst="rect">
            <a:avLst/>
          </a:prstGeom>
        </p:spPr>
      </p:pic>
      <p:pic>
        <p:nvPicPr>
          <p:cNvPr id="11" name="Graphic 1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568344" y="1665959"/>
            <a:ext cx="3711087" cy="225574"/>
          </a:xfrm>
          <a:prstGeom prst="rect">
            <a:avLst/>
          </a:prstGeom>
        </p:spPr>
      </p:pic>
      <p:pic>
        <p:nvPicPr>
          <p:cNvPr id="12" name="Graphic 1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723013" y="2605292"/>
            <a:ext cx="3629025" cy="58477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 bwMode="auto">
          <a:xfrm>
            <a:off x="1931008" y="2666846"/>
            <a:ext cx="30421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400">
                <a:solidFill>
                  <a:srgbClr val="FFFFFF"/>
                </a:solidFill>
              </a:rPr>
              <a:t>Inscrivez-vous sur la plateforme de l’espace carrière de l’Université.</a:t>
            </a:r>
            <a:r>
              <a:rPr lang="fr-FR" sz="1400" b="1">
                <a:solidFill>
                  <a:srgbClr val="FFFFFF"/>
                </a:solidFill>
              </a:rPr>
              <a:t> </a:t>
            </a:r>
            <a:endParaRPr/>
          </a:p>
        </p:txBody>
      </p:sp>
      <p:pic>
        <p:nvPicPr>
          <p:cNvPr id="13" name="Graphic 12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69166" y="2250093"/>
            <a:ext cx="570191" cy="510521"/>
          </a:xfrm>
          <a:prstGeom prst="rect">
            <a:avLst/>
          </a:prstGeom>
        </p:spPr>
      </p:pic>
      <p:pic>
        <p:nvPicPr>
          <p:cNvPr id="15" name="Graphic 14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326475" y="3691493"/>
            <a:ext cx="391725" cy="479526"/>
          </a:xfrm>
          <a:prstGeom prst="rect">
            <a:avLst/>
          </a:prstGeom>
        </p:spPr>
      </p:pic>
      <p:sp>
        <p:nvSpPr>
          <p:cNvPr id="17" name="Oval 16">
            <a:hlinkClick r:id="rId8" action="ppaction://hlinksldjump"/>
          </p:cNvPr>
          <p:cNvSpPr/>
          <p:nvPr/>
        </p:nvSpPr>
        <p:spPr bwMode="auto">
          <a:xfrm>
            <a:off x="132984" y="6294300"/>
            <a:ext cx="222737" cy="222737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pic>
        <p:nvPicPr>
          <p:cNvPr id="18" name="Graphic 1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212638" y="6353433"/>
            <a:ext cx="63021" cy="110287"/>
          </a:xfrm>
          <a:prstGeom prst="rect">
            <a:avLst/>
          </a:prstGeom>
        </p:spPr>
      </p:pic>
      <p:cxnSp>
        <p:nvCxnSpPr>
          <p:cNvPr id="16" name="Straight Connector 7"/>
          <p:cNvCxnSpPr>
            <a:cxnSpLocks/>
          </p:cNvCxnSpPr>
          <p:nvPr/>
        </p:nvCxnSpPr>
        <p:spPr bwMode="auto">
          <a:xfrm>
            <a:off x="1931008" y="3606651"/>
            <a:ext cx="0" cy="744936"/>
          </a:xfrm>
          <a:prstGeom prst="line">
            <a:avLst/>
          </a:prstGeom>
          <a:ln>
            <a:solidFill>
              <a:srgbClr val="7B8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 bwMode="auto">
          <a:xfrm>
            <a:off x="1982574" y="3565881"/>
            <a:ext cx="6392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400" b="1">
                <a:latin typeface="Open Sans Extrabold"/>
                <a:ea typeface="Open Sans Extrabold"/>
                <a:cs typeface="Open Sans Extrabold"/>
              </a:rPr>
              <a:t>Le tutorat étudiant </a:t>
            </a:r>
            <a:r>
              <a:rPr lang="fr-FR" sz="1400">
                <a:latin typeface="Open Sans Extrabold"/>
                <a:ea typeface="Open Sans Extrabold"/>
                <a:cs typeface="Open Sans Extrabold"/>
              </a:rPr>
              <a:t>(bénévole ou rémunéré) est également l’occasion de développer vos compétences et d’enrichir votre CV. </a:t>
            </a:r>
            <a:endParaRPr/>
          </a:p>
        </p:txBody>
      </p:sp>
      <p:pic>
        <p:nvPicPr>
          <p:cNvPr id="24" name="Graphic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072093" y="4171019"/>
            <a:ext cx="284532" cy="180568"/>
          </a:xfrm>
          <a:prstGeom prst="rect">
            <a:avLst/>
          </a:prstGeom>
        </p:spPr>
      </p:pic>
      <p:sp>
        <p:nvSpPr>
          <p:cNvPr id="25" name="TextBox 3"/>
          <p:cNvSpPr txBox="1"/>
          <p:nvPr/>
        </p:nvSpPr>
        <p:spPr bwMode="auto">
          <a:xfrm>
            <a:off x="2356625" y="4130498"/>
            <a:ext cx="420963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100"/>
              <a:t>Contact : </a:t>
            </a:r>
            <a:r>
              <a:rPr lang="fr-FR" sz="1100" u="sng">
                <a:hlinkClick r:id="rId10" tooltip="mailto:tutorat.vie-etudiante@universite-paris-saclay.fr"/>
              </a:rPr>
              <a:t>tutorat.vie-etudiante@universite-paris-saclay.fr </a:t>
            </a:r>
            <a:endParaRPr lang="fr-FR" sz="1100"/>
          </a:p>
        </p:txBody>
      </p:sp>
      <p:pic>
        <p:nvPicPr>
          <p:cNvPr id="26" name="Graphic 38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712438" y="5016922"/>
            <a:ext cx="614037" cy="371654"/>
          </a:xfrm>
          <a:prstGeom prst="rect">
            <a:avLst/>
          </a:prstGeom>
        </p:spPr>
      </p:pic>
      <p:cxnSp>
        <p:nvCxnSpPr>
          <p:cNvPr id="27" name="Straight Connector 7"/>
          <p:cNvCxnSpPr>
            <a:cxnSpLocks/>
          </p:cNvCxnSpPr>
          <p:nvPr/>
        </p:nvCxnSpPr>
        <p:spPr bwMode="auto">
          <a:xfrm>
            <a:off x="1451796" y="4830281"/>
            <a:ext cx="0" cy="1013170"/>
          </a:xfrm>
          <a:prstGeom prst="line">
            <a:avLst/>
          </a:prstGeom>
          <a:ln>
            <a:solidFill>
              <a:srgbClr val="7B8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 bwMode="auto">
          <a:xfrm>
            <a:off x="1556210" y="4806302"/>
            <a:ext cx="63921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400" b="1">
                <a:latin typeface="Open Sans Extrabold"/>
                <a:ea typeface="Open Sans Extrabold"/>
                <a:cs typeface="Open Sans Extrabold"/>
              </a:rPr>
              <a:t>Le service civique </a:t>
            </a:r>
            <a:r>
              <a:rPr lang="fr-FR" sz="1400">
                <a:latin typeface="Open Sans Extrabold"/>
                <a:ea typeface="Open Sans Extrabold"/>
                <a:cs typeface="Open Sans Extrabold"/>
              </a:rPr>
              <a:t>(indemnisé) permet de vous engager dans une mission d’intérêt général, ce dispositif peut vous intéresser si vous disposez d’un emploi du temps allégé. </a:t>
            </a:r>
            <a:endParaRPr/>
          </a:p>
        </p:txBody>
      </p:sp>
      <p:pic>
        <p:nvPicPr>
          <p:cNvPr id="30" name="Graphic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625052" y="5606687"/>
            <a:ext cx="284532" cy="180568"/>
          </a:xfrm>
          <a:prstGeom prst="rect">
            <a:avLst/>
          </a:prstGeom>
        </p:spPr>
      </p:pic>
      <p:sp>
        <p:nvSpPr>
          <p:cNvPr id="31" name="TextBox 3"/>
          <p:cNvSpPr txBox="1"/>
          <p:nvPr/>
        </p:nvSpPr>
        <p:spPr bwMode="auto">
          <a:xfrm>
            <a:off x="1931008" y="5571811"/>
            <a:ext cx="426078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100"/>
              <a:t>Contact : </a:t>
            </a:r>
            <a:r>
              <a:rPr lang="fr-FR" sz="1100" u="sng">
                <a:hlinkClick r:id="rId10" tooltip="mailto:tutorat.vie-etudiante@universite-paris-saclay.fr"/>
              </a:rPr>
              <a:t>service.civique@universite-paris-saclay.fr </a:t>
            </a:r>
            <a:endParaRPr lang="fr-FR" sz="11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 bwMode="auto">
          <a:xfrm>
            <a:off x="2327087" y="1792521"/>
            <a:ext cx="558333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100" i="1">
                <a:solidFill>
                  <a:srgbClr val="7B878F"/>
                </a:solidFill>
              </a:rPr>
              <a:t>Vous êtes déjà inscrit·es au réseau des diplômé·es via votre dossier d’inscription.</a:t>
            </a:r>
            <a:endParaRPr/>
          </a:p>
          <a:p>
            <a:pPr>
              <a:defRPr/>
            </a:pPr>
            <a:r>
              <a:rPr lang="fr-FR" sz="1100">
                <a:solidFill>
                  <a:srgbClr val="7B878F"/>
                </a:solidFill>
              </a:rPr>
              <a:t> </a:t>
            </a:r>
            <a:endParaRPr/>
          </a:p>
          <a:p>
            <a:pPr>
              <a:defRPr/>
            </a:pPr>
            <a:r>
              <a:rPr lang="fr-FR" sz="1400">
                <a:solidFill>
                  <a:srgbClr val="63003C"/>
                </a:solidFill>
                <a:latin typeface="open sans extrabold"/>
              </a:rPr>
              <a:t>Ouvert aux étudiant·es de l’Université, le réseau des diplômé·es est une communauté qui rassemble l’Université, ses étudiant·es, les diplômé·es et leurs entreprises. C’est votre premier réseau professionnel !</a:t>
            </a:r>
            <a:endParaRPr/>
          </a:p>
          <a:p>
            <a:pPr>
              <a:defRPr/>
            </a:pPr>
            <a:r>
              <a:rPr lang="fr-FR" sz="1100">
                <a:solidFill>
                  <a:srgbClr val="7B878F"/>
                </a:solidFill>
              </a:rPr>
              <a:t>Le réseau des diplômés est au service de votre </a:t>
            </a:r>
            <a:r>
              <a:rPr lang="fr-FR" sz="1100" b="1">
                <a:solidFill>
                  <a:srgbClr val="7B878F"/>
                </a:solidFill>
              </a:rPr>
              <a:t>orientation</a:t>
            </a:r>
            <a:r>
              <a:rPr lang="fr-FR" sz="1100">
                <a:solidFill>
                  <a:srgbClr val="7B878F"/>
                </a:solidFill>
              </a:rPr>
              <a:t> et de votre </a:t>
            </a:r>
            <a:r>
              <a:rPr lang="fr-FR" sz="1100" b="1">
                <a:solidFill>
                  <a:srgbClr val="7B878F"/>
                </a:solidFill>
              </a:rPr>
              <a:t>insertion professionnelle </a:t>
            </a:r>
            <a:r>
              <a:rPr lang="fr-FR" sz="1100">
                <a:solidFill>
                  <a:srgbClr val="7B878F"/>
                </a:solidFill>
              </a:rPr>
              <a:t>pour : </a:t>
            </a:r>
            <a:endParaRPr/>
          </a:p>
        </p:txBody>
      </p:sp>
      <p:sp>
        <p:nvSpPr>
          <p:cNvPr id="4" name="TextBox 3"/>
          <p:cNvSpPr txBox="1"/>
          <p:nvPr/>
        </p:nvSpPr>
        <p:spPr bwMode="auto">
          <a:xfrm>
            <a:off x="2414906" y="5877586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100"/>
              <a:t>Contact : Direction de la Formation et de la Réussite</a:t>
            </a:r>
            <a:endParaRPr/>
          </a:p>
          <a:p>
            <a:pPr algn="ctr">
              <a:defRPr/>
            </a:pPr>
            <a:r>
              <a:rPr lang="fr-FR" sz="1100" u="sng">
                <a:hlinkClick r:id="rId2" tooltip="mailto:securite.prevention@universite-paris-saclay.fr"/>
              </a:rPr>
              <a:t>alumni.upsaclay@universite-paris-saclay.fr</a:t>
            </a:r>
            <a:r>
              <a:rPr lang="fr-FR" sz="1100"/>
              <a:t> </a:t>
            </a:r>
            <a:endParaRPr lang="fr-FR" sz="1100" b="1"/>
          </a:p>
        </p:txBody>
      </p:sp>
      <p:pic>
        <p:nvPicPr>
          <p:cNvPr id="6" name="Graphic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431276" y="5631544"/>
            <a:ext cx="284532" cy="180568"/>
          </a:xfrm>
          <a:prstGeom prst="rect">
            <a:avLst/>
          </a:prstGeom>
        </p:spPr>
      </p:pic>
      <p:pic>
        <p:nvPicPr>
          <p:cNvPr id="7" name="Graphic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372783" y="1534151"/>
            <a:ext cx="2686050" cy="28575"/>
          </a:xfrm>
          <a:prstGeom prst="rect">
            <a:avLst/>
          </a:prstGeom>
        </p:spPr>
      </p:pic>
      <p:pic>
        <p:nvPicPr>
          <p:cNvPr id="8" name="Graphic 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051553" y="321706"/>
            <a:ext cx="5029200" cy="285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 bwMode="auto">
          <a:xfrm>
            <a:off x="191718" y="4326770"/>
            <a:ext cx="185597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100">
                <a:solidFill>
                  <a:schemeClr val="accent6">
                    <a:lumMod val="75000"/>
                  </a:schemeClr>
                </a:solidFill>
                <a:latin typeface="+mj-lt"/>
                <a:ea typeface="Open Sans Extrabold"/>
                <a:cs typeface="Open Sans Extrabold"/>
              </a:rPr>
              <a:t>Bien </a:t>
            </a:r>
            <a:r>
              <a:rPr lang="fr-FR" sz="1100" b="1">
                <a:solidFill>
                  <a:schemeClr val="accent6">
                    <a:lumMod val="75000"/>
                  </a:schemeClr>
                </a:solidFill>
                <a:latin typeface="+mj-lt"/>
                <a:ea typeface="Open Sans Extrabold"/>
                <a:cs typeface="Open Sans Extrabold"/>
              </a:rPr>
              <a:t>choisir votre formation </a:t>
            </a:r>
            <a:r>
              <a:rPr lang="fr-FR" sz="1100">
                <a:solidFill>
                  <a:schemeClr val="accent6">
                    <a:lumMod val="75000"/>
                  </a:schemeClr>
                </a:solidFill>
                <a:latin typeface="+mj-lt"/>
                <a:ea typeface="Open Sans Extrabold"/>
                <a:cs typeface="Open Sans Extrabold"/>
              </a:rPr>
              <a:t>avec le retour d’expériences des diplômées et diplômés.</a:t>
            </a:r>
            <a:endParaRPr/>
          </a:p>
        </p:txBody>
      </p:sp>
      <p:sp>
        <p:nvSpPr>
          <p:cNvPr id="11" name="TextBox 10"/>
          <p:cNvSpPr txBox="1"/>
          <p:nvPr/>
        </p:nvSpPr>
        <p:spPr bwMode="auto">
          <a:xfrm>
            <a:off x="2047697" y="4318678"/>
            <a:ext cx="22606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100" b="1">
                <a:solidFill>
                  <a:srgbClr val="ED6C08"/>
                </a:solidFill>
                <a:latin typeface="+mj-lt"/>
                <a:ea typeface="Open Sans Extrabold"/>
                <a:cs typeface="Open Sans Extrabold"/>
              </a:rPr>
              <a:t>Vous inspirer de la diversité des carrières </a:t>
            </a:r>
            <a:r>
              <a:rPr lang="fr-FR" sz="1100">
                <a:solidFill>
                  <a:srgbClr val="ED6C08"/>
                </a:solidFill>
                <a:latin typeface="+mj-lt"/>
                <a:ea typeface="Open Sans Extrabold"/>
                <a:cs typeface="Open Sans Extrabold"/>
              </a:rPr>
              <a:t>des diplômées et diplômés passés par la même formation que vous.</a:t>
            </a:r>
            <a:endParaRPr/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 bwMode="auto">
          <a:xfrm>
            <a:off x="1946944" y="4296010"/>
            <a:ext cx="0" cy="740520"/>
          </a:xfrm>
          <a:prstGeom prst="line">
            <a:avLst/>
          </a:prstGeom>
          <a:ln>
            <a:solidFill>
              <a:srgbClr val="7B8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 bwMode="auto">
          <a:xfrm flipH="1">
            <a:off x="2311486" y="3539451"/>
            <a:ext cx="4265341" cy="0"/>
          </a:xfrm>
          <a:prstGeom prst="line">
            <a:avLst/>
          </a:prstGeom>
          <a:ln>
            <a:solidFill>
              <a:srgbClr val="7B8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069647" y="3791928"/>
            <a:ext cx="768091" cy="455390"/>
          </a:xfrm>
          <a:prstGeom prst="rect">
            <a:avLst/>
          </a:prstGeom>
        </p:spPr>
      </p:pic>
      <p:pic>
        <p:nvPicPr>
          <p:cNvPr id="21" name="Graphic 12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06854" y="3785488"/>
            <a:ext cx="570191" cy="510521"/>
          </a:xfrm>
          <a:prstGeom prst="rect">
            <a:avLst/>
          </a:prstGeom>
        </p:spPr>
      </p:pic>
      <p:pic>
        <p:nvPicPr>
          <p:cNvPr id="22" name="Graphic 14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1946479" y="1861803"/>
            <a:ext cx="365007" cy="4468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4410537" y="4296010"/>
            <a:ext cx="2372910" cy="858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999"/>
              </a:lnSpc>
              <a:defRPr/>
            </a:pPr>
            <a:r>
              <a:rPr lang="fr-FR" sz="1100">
                <a:solidFill>
                  <a:schemeClr val="accent6">
                    <a:lumMod val="75000"/>
                  </a:schemeClr>
                </a:solidFill>
                <a:latin typeface="+mj-lt"/>
                <a:ea typeface="Open Sans Extrabold"/>
                <a:cs typeface="Open Sans Extrabold"/>
              </a:rPr>
              <a:t>Réussir votre insertion professionnelle grâce aux </a:t>
            </a:r>
            <a:r>
              <a:rPr lang="fr-FR" sz="1100" b="1">
                <a:solidFill>
                  <a:schemeClr val="accent6">
                    <a:lumMod val="75000"/>
                  </a:schemeClr>
                </a:solidFill>
                <a:latin typeface="+mj-lt"/>
                <a:ea typeface="Open Sans Extrabold"/>
                <a:cs typeface="Open Sans Extrabold"/>
              </a:rPr>
              <a:t>conseils et offres d’emplois </a:t>
            </a:r>
            <a:r>
              <a:rPr lang="fr-FR" sz="1100">
                <a:solidFill>
                  <a:schemeClr val="accent6">
                    <a:lumMod val="75000"/>
                  </a:schemeClr>
                </a:solidFill>
                <a:latin typeface="+mj-lt"/>
                <a:ea typeface="Open Sans Extrabold"/>
                <a:cs typeface="Open Sans Extrabold"/>
              </a:rPr>
              <a:t> des diplômé·es</a:t>
            </a:r>
          </a:p>
        </p:txBody>
      </p:sp>
      <p:sp>
        <p:nvSpPr>
          <p:cNvPr id="26" name="Rectangle 25"/>
          <p:cNvSpPr/>
          <p:nvPr/>
        </p:nvSpPr>
        <p:spPr bwMode="auto">
          <a:xfrm>
            <a:off x="7117504" y="4296010"/>
            <a:ext cx="1949494" cy="1053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999"/>
              </a:lnSpc>
              <a:defRPr/>
            </a:pPr>
            <a:r>
              <a:rPr lang="fr-FR" sz="1100">
                <a:solidFill>
                  <a:srgbClr val="ED6C08"/>
                </a:solidFill>
                <a:latin typeface="+mj-lt"/>
                <a:ea typeface="Open Sans Extrabold"/>
                <a:cs typeface="Open Sans Extrabold"/>
              </a:rPr>
              <a:t>Bénéficier d’une </a:t>
            </a:r>
            <a:r>
              <a:rPr lang="fr-FR" sz="1100" b="1">
                <a:solidFill>
                  <a:srgbClr val="ED6C08"/>
                </a:solidFill>
                <a:latin typeface="+mj-lt"/>
                <a:ea typeface="Open Sans Extrabold"/>
                <a:cs typeface="Open Sans Extrabold"/>
              </a:rPr>
              <a:t>communauté et d’un réseau</a:t>
            </a:r>
            <a:r>
              <a:rPr lang="fr-FR" sz="1100">
                <a:solidFill>
                  <a:srgbClr val="ED6C08"/>
                </a:solidFill>
                <a:latin typeface="+mj-lt"/>
                <a:ea typeface="Open Sans Extrabold"/>
                <a:cs typeface="Open Sans Extrabold"/>
              </a:rPr>
              <a:t> qui vous servitont tout au long de votre carrière</a:t>
            </a:r>
            <a:endParaRPr/>
          </a:p>
        </p:txBody>
      </p:sp>
      <p:cxnSp>
        <p:nvCxnSpPr>
          <p:cNvPr id="27" name="Straight Connector 11"/>
          <p:cNvCxnSpPr>
            <a:cxnSpLocks/>
          </p:cNvCxnSpPr>
          <p:nvPr/>
        </p:nvCxnSpPr>
        <p:spPr bwMode="auto">
          <a:xfrm>
            <a:off x="4308390" y="4355691"/>
            <a:ext cx="0" cy="740520"/>
          </a:xfrm>
          <a:prstGeom prst="line">
            <a:avLst/>
          </a:prstGeom>
          <a:ln>
            <a:solidFill>
              <a:srgbClr val="7B8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11"/>
          <p:cNvCxnSpPr>
            <a:cxnSpLocks/>
          </p:cNvCxnSpPr>
          <p:nvPr/>
        </p:nvCxnSpPr>
        <p:spPr bwMode="auto">
          <a:xfrm>
            <a:off x="6865560" y="4363647"/>
            <a:ext cx="0" cy="740520"/>
          </a:xfrm>
          <a:prstGeom prst="line">
            <a:avLst/>
          </a:prstGeom>
          <a:ln>
            <a:solidFill>
              <a:srgbClr val="7B8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 29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071" t="50709" r="10912" b="34134"/>
          <a:stretch/>
        </p:blipFill>
        <p:spPr bwMode="auto">
          <a:xfrm>
            <a:off x="2986965" y="6205682"/>
            <a:ext cx="349023" cy="358995"/>
          </a:xfrm>
          <a:prstGeom prst="rect">
            <a:avLst/>
          </a:prstGeom>
        </p:spPr>
      </p:pic>
      <p:sp>
        <p:nvSpPr>
          <p:cNvPr id="31" name="TextBox 3"/>
          <p:cNvSpPr txBox="1"/>
          <p:nvPr/>
        </p:nvSpPr>
        <p:spPr bwMode="auto">
          <a:xfrm>
            <a:off x="2615417" y="6254375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100"/>
              <a:t>Page LinkedIn : Université Paris-Saclay Alumni</a:t>
            </a:r>
            <a:endParaRPr lang="fr-FR" sz="1100" b="1"/>
          </a:p>
        </p:txBody>
      </p:sp>
      <p:pic>
        <p:nvPicPr>
          <p:cNvPr id="32" name="Graphic 68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2901047" y="3738283"/>
            <a:ext cx="454236" cy="480443"/>
          </a:xfrm>
          <a:prstGeom prst="rect">
            <a:avLst/>
          </a:prstGeom>
        </p:spPr>
      </p:pic>
      <p:pic>
        <p:nvPicPr>
          <p:cNvPr id="33" name="Graphic 59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7784663" y="3782218"/>
            <a:ext cx="542617" cy="465100"/>
          </a:xfrm>
          <a:prstGeom prst="rect">
            <a:avLst/>
          </a:prstGeom>
        </p:spPr>
      </p:pic>
      <p:sp>
        <p:nvSpPr>
          <p:cNvPr id="23" name="Oval 18">
            <a:hlinkClick r:id="rId12" action="ppaction://hlinksldjump"/>
          </p:cNvPr>
          <p:cNvSpPr/>
          <p:nvPr/>
        </p:nvSpPr>
        <p:spPr bwMode="auto">
          <a:xfrm>
            <a:off x="132984" y="6294300"/>
            <a:ext cx="222737" cy="222737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pic>
        <p:nvPicPr>
          <p:cNvPr id="24" name="Graphic 1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>
            <a:off x="212638" y="6353433"/>
            <a:ext cx="63021" cy="110287"/>
          </a:xfrm>
          <a:prstGeom prst="rect">
            <a:avLst/>
          </a:prstGeom>
        </p:spPr>
      </p:pic>
      <p:sp>
        <p:nvSpPr>
          <p:cNvPr id="29" name="Titre 1"/>
          <p:cNvSpPr>
            <a:spLocks noGrp="1"/>
          </p:cNvSpPr>
          <p:nvPr>
            <p:ph type="title"/>
          </p:nvPr>
        </p:nvSpPr>
        <p:spPr bwMode="auto">
          <a:xfrm>
            <a:off x="749300" y="701675"/>
            <a:ext cx="7632700" cy="56197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fr-FR" b="0">
                <a:solidFill>
                  <a:srgbClr val="C90F55"/>
                </a:solidFill>
                <a:latin typeface="Open Sans Light"/>
                <a:ea typeface="Open Sans Light"/>
                <a:cs typeface="Open Sans Light"/>
              </a:rPr>
              <a:t>Comment et pourquoi rejoindre </a:t>
            </a:r>
            <a:br>
              <a:rPr lang="fr-FR" b="0">
                <a:solidFill>
                  <a:srgbClr val="C90F55"/>
                </a:solidFill>
                <a:latin typeface="Open Sans Light"/>
                <a:ea typeface="Open Sans Light"/>
                <a:cs typeface="Open Sans Light"/>
              </a:rPr>
            </a:br>
            <a:r>
              <a:rPr lang="fr-FR">
                <a:solidFill>
                  <a:srgbClr val="C90F55"/>
                </a:solidFill>
                <a:latin typeface="Open Sans Light"/>
                <a:ea typeface="Open Sans Light"/>
                <a:cs typeface="Open Sans Light"/>
              </a:rPr>
              <a:t>le réseau des diplômé·es </a:t>
            </a:r>
            <a:r>
              <a:rPr lang="fr-FR" b="0">
                <a:solidFill>
                  <a:srgbClr val="C90F55"/>
                </a:solidFill>
                <a:latin typeface="Open Sans Light"/>
                <a:ea typeface="Open Sans Light"/>
                <a:cs typeface="Open Sans Light"/>
              </a:rPr>
              <a:t>?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2583490" y="629114"/>
            <a:ext cx="4165653" cy="69056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fr-FR">
                <a:solidFill>
                  <a:srgbClr val="C90F55"/>
                </a:solidFill>
              </a:rPr>
              <a:t>Comment partir</a:t>
            </a:r>
            <a:br>
              <a:rPr lang="fr-FR">
                <a:solidFill>
                  <a:srgbClr val="C90F55"/>
                </a:solidFill>
              </a:rPr>
            </a:br>
            <a:r>
              <a:rPr lang="fr-FR">
                <a:solidFill>
                  <a:srgbClr val="C90F55"/>
                </a:solidFill>
                <a:latin typeface="Open Sans Light"/>
                <a:ea typeface="Open Sans Light"/>
                <a:cs typeface="Open Sans Light"/>
              </a:rPr>
              <a:t>étudier à l’étranger ?</a:t>
            </a:r>
            <a:endParaRPr/>
          </a:p>
        </p:txBody>
      </p:sp>
      <p:sp>
        <p:nvSpPr>
          <p:cNvPr id="5" name="ZoneTexte 4"/>
          <p:cNvSpPr txBox="1"/>
          <p:nvPr/>
        </p:nvSpPr>
        <p:spPr bwMode="auto">
          <a:xfrm>
            <a:off x="2744109" y="2143056"/>
            <a:ext cx="42545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000">
                <a:solidFill>
                  <a:srgbClr val="303F48"/>
                </a:solidFill>
                <a:latin typeface="Open Sans Extrabold"/>
                <a:ea typeface="Open Sans Extrabold"/>
                <a:cs typeface="Open Sans Extrabold"/>
              </a:rPr>
              <a:t>L’Université collabore avec plus de 300 universités dans le monde !</a:t>
            </a:r>
            <a:endParaRPr/>
          </a:p>
          <a:p>
            <a:pPr>
              <a:defRPr/>
            </a:pPr>
            <a:r>
              <a:rPr lang="fr-FR" sz="2000">
                <a:solidFill>
                  <a:srgbClr val="303F48"/>
                </a:solidFill>
                <a:latin typeface="Open Sans Extrabold"/>
                <a:ea typeface="Open Sans Extrabold"/>
                <a:cs typeface="Open Sans Extrabold"/>
              </a:rPr>
              <a:t>De nombreuses possibilités s’offrent à vous pour partir à l’étranger, </a:t>
            </a:r>
            <a:endParaRPr/>
          </a:p>
          <a:p>
            <a:pPr>
              <a:defRPr/>
            </a:pPr>
            <a:r>
              <a:rPr lang="fr-FR" sz="1600">
                <a:solidFill>
                  <a:srgbClr val="303F48"/>
                </a:solidFill>
              </a:rPr>
              <a:t>que ce soit pour un </a:t>
            </a:r>
            <a:r>
              <a:rPr lang="fr-FR" sz="1600">
                <a:solidFill>
                  <a:srgbClr val="303F48"/>
                </a:solidFill>
                <a:latin typeface="Open Sans Extrabold"/>
                <a:ea typeface="Open Sans Extrabold"/>
                <a:cs typeface="Open Sans Extrabold"/>
              </a:rPr>
              <a:t>stage</a:t>
            </a:r>
            <a:r>
              <a:rPr lang="fr-FR" sz="1600">
                <a:solidFill>
                  <a:srgbClr val="303F48"/>
                </a:solidFill>
              </a:rPr>
              <a:t> ou un </a:t>
            </a:r>
            <a:r>
              <a:rPr lang="fr-FR" sz="1600">
                <a:solidFill>
                  <a:srgbClr val="303F48"/>
                </a:solidFill>
                <a:latin typeface="Open Sans Extrabold"/>
                <a:ea typeface="Open Sans Extrabold"/>
                <a:cs typeface="Open Sans Extrabold"/>
              </a:rPr>
              <a:t>séjour d’études</a:t>
            </a:r>
            <a:r>
              <a:rPr lang="fr-FR" sz="1600">
                <a:solidFill>
                  <a:srgbClr val="303F48"/>
                </a:solidFill>
              </a:rPr>
              <a:t>, et quel que soit votre niveau d’étude et de langue.</a:t>
            </a:r>
            <a:endParaRPr/>
          </a:p>
        </p:txBody>
      </p:sp>
      <p:sp>
        <p:nvSpPr>
          <p:cNvPr id="4" name="TextBox 3"/>
          <p:cNvSpPr txBox="1"/>
          <p:nvPr/>
        </p:nvSpPr>
        <p:spPr bwMode="auto">
          <a:xfrm>
            <a:off x="2280156" y="5985808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100"/>
              <a:t>Contact : Direction des Relations Internationales et Européennes,</a:t>
            </a:r>
            <a:endParaRPr/>
          </a:p>
          <a:p>
            <a:pPr algn="ctr">
              <a:defRPr/>
            </a:pPr>
            <a:r>
              <a:rPr lang="fr-FR" sz="1100" u="sng">
                <a:hlinkClick r:id="rId2" tooltip="mailto:outgoing.international@universite-paris-saclay.fr"/>
              </a:rPr>
              <a:t>outgoing.international@universite-paris-saclay.fr</a:t>
            </a:r>
            <a:endParaRPr lang="fr-FR" sz="1100"/>
          </a:p>
        </p:txBody>
      </p:sp>
      <p:pic>
        <p:nvPicPr>
          <p:cNvPr id="6" name="Graphic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423890" y="5733664"/>
            <a:ext cx="284532" cy="180568"/>
          </a:xfrm>
          <a:prstGeom prst="rect">
            <a:avLst/>
          </a:prstGeom>
        </p:spPr>
      </p:pic>
      <p:pic>
        <p:nvPicPr>
          <p:cNvPr id="3" name="Graphic 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223129" y="1586824"/>
            <a:ext cx="2686050" cy="28575"/>
          </a:xfrm>
          <a:prstGeom prst="rect">
            <a:avLst/>
          </a:prstGeom>
        </p:spPr>
      </p:pic>
      <p:pic>
        <p:nvPicPr>
          <p:cNvPr id="7" name="Graphic 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051554" y="318878"/>
            <a:ext cx="5029200" cy="28575"/>
          </a:xfrm>
          <a:prstGeom prst="rect">
            <a:avLst/>
          </a:prstGeom>
        </p:spPr>
      </p:pic>
      <p:pic>
        <p:nvPicPr>
          <p:cNvPr id="9" name="Graphic 8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rot="869593">
            <a:off x="6614319" y="3832490"/>
            <a:ext cx="1123950" cy="1057275"/>
          </a:xfrm>
          <a:prstGeom prst="rect">
            <a:avLst/>
          </a:prstGeom>
        </p:spPr>
      </p:pic>
      <p:sp>
        <p:nvSpPr>
          <p:cNvPr id="11" name="Oval 10">
            <a:hlinkClick r:id="rId7" action="ppaction://hlinksldjump"/>
          </p:cNvPr>
          <p:cNvSpPr/>
          <p:nvPr/>
        </p:nvSpPr>
        <p:spPr bwMode="auto">
          <a:xfrm>
            <a:off x="132984" y="6294300"/>
            <a:ext cx="222737" cy="222737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pic>
        <p:nvPicPr>
          <p:cNvPr id="12" name="Graphic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212638" y="6353433"/>
            <a:ext cx="63021" cy="110287"/>
          </a:xfrm>
          <a:prstGeom prst="rect">
            <a:avLst/>
          </a:prstGeom>
        </p:spPr>
      </p:pic>
      <p:pic>
        <p:nvPicPr>
          <p:cNvPr id="13" name="Graphic 10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 rot="917303">
            <a:off x="1470959" y="2589809"/>
            <a:ext cx="847725" cy="147637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847258" y="645740"/>
            <a:ext cx="7722327" cy="69056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fr-FR">
                <a:solidFill>
                  <a:srgbClr val="C90F55"/>
                </a:solidFill>
              </a:rPr>
              <a:t>Comment être accompagné·e dans son installation </a:t>
            </a:r>
            <a:r>
              <a:rPr lang="fr-FR">
                <a:solidFill>
                  <a:srgbClr val="C90F55"/>
                </a:solidFill>
                <a:latin typeface="Open Sans Light"/>
                <a:ea typeface="Open Sans Light"/>
                <a:cs typeface="Open Sans Light"/>
              </a:rPr>
              <a:t>?</a:t>
            </a:r>
            <a:endParaRPr/>
          </a:p>
        </p:txBody>
      </p:sp>
      <p:sp>
        <p:nvSpPr>
          <p:cNvPr id="5" name="ZoneTexte 4"/>
          <p:cNvSpPr txBox="1"/>
          <p:nvPr/>
        </p:nvSpPr>
        <p:spPr bwMode="auto">
          <a:xfrm>
            <a:off x="2296640" y="2066318"/>
            <a:ext cx="45555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000">
                <a:solidFill>
                  <a:srgbClr val="303F48"/>
                </a:solidFill>
                <a:latin typeface="Open Sans Extrabold"/>
                <a:ea typeface="Open Sans Extrabold"/>
                <a:cs typeface="Open Sans Extrabold"/>
              </a:rPr>
              <a:t>Vous êtes étudiantes et étudiants internationaux et vous arrivez à l’Université Paris-Saclay ? </a:t>
            </a:r>
            <a:endParaRPr/>
          </a:p>
          <a:p>
            <a:pPr>
              <a:defRPr/>
            </a:pPr>
            <a:endParaRPr lang="fr-FR" sz="2000">
              <a:solidFill>
                <a:srgbClr val="303F48"/>
              </a:solidFill>
              <a:latin typeface="Open Sans Extrabold"/>
              <a:ea typeface="Open Sans Extrabold"/>
              <a:cs typeface="Open Sans Extrabold"/>
            </a:endParaRPr>
          </a:p>
          <a:p>
            <a:pPr>
              <a:defRPr/>
            </a:pPr>
            <a:r>
              <a:rPr lang="fr-FR" sz="1600">
                <a:solidFill>
                  <a:srgbClr val="303F48"/>
                </a:solidFill>
                <a:latin typeface="Open Sans Extrabold"/>
                <a:ea typeface="Open Sans Extrabold"/>
                <a:cs typeface="Open Sans Extrabold"/>
              </a:rPr>
              <a:t>Le pôle accueil international accompagne les étudiantes et étudiants internationaux  dans leur installation et leur intégration en France :</a:t>
            </a:r>
            <a:endParaRPr/>
          </a:p>
          <a:p>
            <a:pPr>
              <a:defRPr/>
            </a:pPr>
            <a:r>
              <a:rPr lang="fr-FR" sz="1600">
                <a:solidFill>
                  <a:srgbClr val="303F48"/>
                </a:solidFill>
              </a:rPr>
              <a:t>démarches administratives, guichet d’accueil GATE, Buddy Programme,…</a:t>
            </a:r>
            <a:endParaRPr/>
          </a:p>
        </p:txBody>
      </p:sp>
      <p:sp>
        <p:nvSpPr>
          <p:cNvPr id="4" name="TextBox 3"/>
          <p:cNvSpPr txBox="1"/>
          <p:nvPr/>
        </p:nvSpPr>
        <p:spPr bwMode="auto">
          <a:xfrm>
            <a:off x="2280154" y="5977689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100"/>
              <a:t>Contact : Direction des Relations Internationales et Européennes,</a:t>
            </a:r>
            <a:endParaRPr/>
          </a:p>
          <a:p>
            <a:pPr algn="ctr">
              <a:defRPr/>
            </a:pPr>
            <a:r>
              <a:rPr lang="fr-FR" sz="1100" u="sng">
                <a:hlinkClick r:id="rId2" tooltip="mailto:International.welcomedesl@universite-paris-saclay.fr"/>
              </a:rPr>
              <a:t>International.welcomedesk@universite-paris-saclay.fr</a:t>
            </a:r>
            <a:endParaRPr lang="fr-FR" sz="1100"/>
          </a:p>
        </p:txBody>
      </p:sp>
      <p:pic>
        <p:nvPicPr>
          <p:cNvPr id="6" name="Graphic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423890" y="5733664"/>
            <a:ext cx="284532" cy="180568"/>
          </a:xfrm>
          <a:prstGeom prst="rect">
            <a:avLst/>
          </a:prstGeom>
        </p:spPr>
      </p:pic>
      <p:pic>
        <p:nvPicPr>
          <p:cNvPr id="3" name="Graphic 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223129" y="1586824"/>
            <a:ext cx="2686050" cy="28575"/>
          </a:xfrm>
          <a:prstGeom prst="rect">
            <a:avLst/>
          </a:prstGeom>
        </p:spPr>
      </p:pic>
      <p:pic>
        <p:nvPicPr>
          <p:cNvPr id="7" name="Graphic 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051554" y="318878"/>
            <a:ext cx="5029200" cy="28575"/>
          </a:xfrm>
          <a:prstGeom prst="rect">
            <a:avLst/>
          </a:prstGeom>
        </p:spPr>
      </p:pic>
      <p:sp>
        <p:nvSpPr>
          <p:cNvPr id="11" name="Oval 10">
            <a:hlinkClick r:id="rId6" action="ppaction://hlinksldjump"/>
          </p:cNvPr>
          <p:cNvSpPr/>
          <p:nvPr/>
        </p:nvSpPr>
        <p:spPr bwMode="auto">
          <a:xfrm>
            <a:off x="132984" y="6294300"/>
            <a:ext cx="222737" cy="222737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pic>
        <p:nvPicPr>
          <p:cNvPr id="12" name="Graphic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212638" y="6353433"/>
            <a:ext cx="63021" cy="110287"/>
          </a:xfrm>
          <a:prstGeom prst="rect">
            <a:avLst/>
          </a:prstGeom>
        </p:spPr>
      </p:pic>
      <p:pic>
        <p:nvPicPr>
          <p:cNvPr id="13" name="Graphic 3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 rot="20018378">
            <a:off x="6811014" y="1696215"/>
            <a:ext cx="1060131" cy="121157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946206" y="718839"/>
            <a:ext cx="7116416" cy="69056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fr-FR">
                <a:solidFill>
                  <a:srgbClr val="C90F55"/>
                </a:solidFill>
              </a:rPr>
              <a:t>Comment devenir </a:t>
            </a:r>
            <a:br>
              <a:rPr lang="fr-FR">
                <a:solidFill>
                  <a:srgbClr val="C90F55"/>
                </a:solidFill>
              </a:rPr>
            </a:br>
            <a:r>
              <a:rPr lang="fr-FR">
                <a:solidFill>
                  <a:srgbClr val="C90F55"/>
                </a:solidFill>
              </a:rPr>
              <a:t>ambassadeur européen et ambassadrice européenne ?</a:t>
            </a:r>
            <a:endParaRPr lang="fr-FR">
              <a:solidFill>
                <a:srgbClr val="C90F55"/>
              </a:solidFill>
              <a:latin typeface="Open Sans Light"/>
              <a:ea typeface="Open Sans Light"/>
              <a:cs typeface="Open Sans Light"/>
            </a:endParaRPr>
          </a:p>
        </p:txBody>
      </p:sp>
      <p:sp>
        <p:nvSpPr>
          <p:cNvPr id="5" name="ZoneTexte 4"/>
          <p:cNvSpPr txBox="1"/>
          <p:nvPr/>
        </p:nvSpPr>
        <p:spPr bwMode="auto">
          <a:xfrm>
            <a:off x="1565177" y="1936839"/>
            <a:ext cx="644753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000">
                <a:solidFill>
                  <a:srgbClr val="303F48"/>
                </a:solidFill>
                <a:latin typeface="Open Sans Extrabold"/>
                <a:ea typeface="Open Sans Extrabold"/>
                <a:cs typeface="Open Sans Extrabold"/>
              </a:rPr>
              <a:t>Participez aux actions de notre Université Européenne - EUGLOH «  European University Alliance for Global Health »</a:t>
            </a:r>
            <a:endParaRPr/>
          </a:p>
          <a:p>
            <a:pPr>
              <a:defRPr/>
            </a:pPr>
            <a:endParaRPr lang="fr-FR" sz="2000">
              <a:solidFill>
                <a:srgbClr val="303F48"/>
              </a:solidFill>
              <a:latin typeface="Open Sans Extrabold"/>
              <a:ea typeface="Open Sans Extrabold"/>
              <a:cs typeface="Open Sans Extrabold"/>
            </a:endParaRPr>
          </a:p>
          <a:p>
            <a:pPr>
              <a:defRPr/>
            </a:pPr>
            <a:endParaRPr lang="fr-FR" sz="1400">
              <a:solidFill>
                <a:srgbClr val="303F48"/>
              </a:solidFill>
              <a:latin typeface="Open Sans Extrabold"/>
              <a:ea typeface="Open Sans Extrabold"/>
              <a:cs typeface="Open Sans Extrabold"/>
            </a:endParaRPr>
          </a:p>
          <a:p>
            <a:pPr>
              <a:defRPr/>
            </a:pPr>
            <a:r>
              <a:rPr lang="fr-FR" sz="1400">
                <a:solidFill>
                  <a:srgbClr val="303F48"/>
                </a:solidFill>
                <a:latin typeface="Open Sans Extrabold"/>
                <a:ea typeface="Open Sans Extrabold"/>
                <a:cs typeface="Open Sans Extrabold"/>
              </a:rPr>
              <a:t>L’Université européenne EUGLOH est une alliance de 5 universités européennes localisées en France, Allemagne, Portugal, Hongrie et Suède.</a:t>
            </a:r>
            <a:endParaRPr/>
          </a:p>
          <a:p>
            <a:pPr algn="ctr">
              <a:defRPr/>
            </a:pPr>
            <a:r>
              <a:rPr lang="fr-FR" sz="1400" u="sng">
                <a:solidFill>
                  <a:srgbClr val="303F48"/>
                </a:solidFill>
                <a:latin typeface="Open Sans Extrabold"/>
                <a:hlinkClick r:id="rId2" tooltip="https://www.eugloh.eu/"/>
              </a:rPr>
              <a:t>https://www.eugloh.eu</a:t>
            </a:r>
            <a:r>
              <a:rPr lang="fr-FR" sz="1400">
                <a:solidFill>
                  <a:srgbClr val="303F48"/>
                </a:solidFill>
                <a:latin typeface="Open Sans Extrabold"/>
              </a:rPr>
              <a:t> </a:t>
            </a:r>
            <a:endParaRPr/>
          </a:p>
          <a:p>
            <a:pPr>
              <a:defRPr/>
            </a:pPr>
            <a:endParaRPr lang="fr-FR" sz="1400">
              <a:solidFill>
                <a:srgbClr val="303F48"/>
              </a:solidFill>
              <a:latin typeface="Open Sans Extrabold"/>
              <a:ea typeface="Open Sans Extrabold"/>
              <a:cs typeface="Open Sans Extrabold"/>
            </a:endParaRPr>
          </a:p>
          <a:p>
            <a:pPr>
              <a:defRPr/>
            </a:pPr>
            <a:r>
              <a:rPr lang="fr-FR" sz="1400">
                <a:solidFill>
                  <a:srgbClr val="303F48"/>
                </a:solidFill>
                <a:latin typeface="Open Sans Extrabold"/>
                <a:ea typeface="Open Sans Extrabold"/>
                <a:cs typeface="Open Sans Extrabold"/>
              </a:rPr>
              <a:t>L’alliance européenne EUGLOH offre l’ opportunité unique de partager avec des étudiant·es et professeurs des 5 universités, des expériences inédites de formation, de vie de campus et de rencontres, en restant chez vous (participation en ligne) ou en voyageant.</a:t>
            </a:r>
            <a:endParaRPr/>
          </a:p>
          <a:p>
            <a:pPr>
              <a:defRPr/>
            </a:pPr>
            <a:r>
              <a:rPr lang="fr-FR" sz="1400">
                <a:solidFill>
                  <a:srgbClr val="303F48"/>
                </a:solidFill>
                <a:latin typeface="Open Sans Extrabold"/>
              </a:rPr>
              <a:t>		</a:t>
            </a:r>
            <a:r>
              <a:rPr lang="fr-FR" sz="1600">
                <a:solidFill>
                  <a:srgbClr val="303F48"/>
                </a:solidFill>
                <a:latin typeface="Open Sans Extrabold"/>
              </a:rPr>
              <a:t>Rejoignez l’aventure EUGLOH !</a:t>
            </a:r>
            <a:endParaRPr lang="fr-FR" sz="1600">
              <a:solidFill>
                <a:srgbClr val="303F48"/>
              </a:solidFill>
            </a:endParaRPr>
          </a:p>
          <a:p>
            <a:pPr>
              <a:defRPr/>
            </a:pPr>
            <a:r>
              <a:rPr lang="fr-FR" sz="1400">
                <a:solidFill>
                  <a:srgbClr val="303F48"/>
                </a:solidFill>
              </a:rPr>
              <a:t> </a:t>
            </a:r>
            <a:endParaRPr lang="fr-FR" sz="1400">
              <a:solidFill>
                <a:srgbClr val="303F48"/>
              </a:solidFill>
              <a:latin typeface="Open Sans Extrabold"/>
              <a:ea typeface="Open Sans Extrabold"/>
              <a:cs typeface="Open Sans Extrabold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1903585" y="6091823"/>
            <a:ext cx="57707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400"/>
              <a:t>Contact : Direction des Relations Internationales et Européennes,</a:t>
            </a:r>
            <a:endParaRPr/>
          </a:p>
          <a:p>
            <a:pPr algn="ctr">
              <a:defRPr/>
            </a:pPr>
            <a:r>
              <a:rPr lang="fr-FR" sz="1400" u="sng">
                <a:hlinkClick r:id="rId3" tooltip="mailto:outgoing.international@universite-paris-saclay.fr"/>
              </a:rPr>
              <a:t>eugloh@universite-paris-saclay.fr</a:t>
            </a:r>
            <a:endParaRPr lang="fr-FR" sz="1400"/>
          </a:p>
        </p:txBody>
      </p:sp>
      <p:pic>
        <p:nvPicPr>
          <p:cNvPr id="6" name="Graphic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646680" y="5845169"/>
            <a:ext cx="284532" cy="180568"/>
          </a:xfrm>
          <a:prstGeom prst="rect">
            <a:avLst/>
          </a:prstGeom>
        </p:spPr>
      </p:pic>
      <p:pic>
        <p:nvPicPr>
          <p:cNvPr id="3" name="Graphic 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223129" y="1780788"/>
            <a:ext cx="2686050" cy="28575"/>
          </a:xfrm>
          <a:prstGeom prst="rect">
            <a:avLst/>
          </a:prstGeom>
        </p:spPr>
      </p:pic>
      <p:pic>
        <p:nvPicPr>
          <p:cNvPr id="7" name="Graphic 6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2051554" y="318878"/>
            <a:ext cx="5029200" cy="28575"/>
          </a:xfrm>
          <a:prstGeom prst="rect">
            <a:avLst/>
          </a:prstGeom>
        </p:spPr>
      </p:pic>
      <p:pic>
        <p:nvPicPr>
          <p:cNvPr id="9" name="Graphic 8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rot="869593">
            <a:off x="7540253" y="2280248"/>
            <a:ext cx="1123950" cy="1057275"/>
          </a:xfrm>
          <a:prstGeom prst="rect">
            <a:avLst/>
          </a:prstGeom>
        </p:spPr>
      </p:pic>
      <p:sp>
        <p:nvSpPr>
          <p:cNvPr id="11" name="Oval 10">
            <a:hlinkClick r:id="rId8" action="ppaction://hlinksldjump"/>
          </p:cNvPr>
          <p:cNvSpPr/>
          <p:nvPr/>
        </p:nvSpPr>
        <p:spPr bwMode="auto">
          <a:xfrm>
            <a:off x="132984" y="6294300"/>
            <a:ext cx="222737" cy="222737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pic>
        <p:nvPicPr>
          <p:cNvPr id="12" name="Graphic 1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212638" y="6353433"/>
            <a:ext cx="63021" cy="110287"/>
          </a:xfrm>
          <a:prstGeom prst="rect">
            <a:avLst/>
          </a:prstGeom>
        </p:spPr>
      </p:pic>
      <p:pic>
        <p:nvPicPr>
          <p:cNvPr id="13" name="Graphic 3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 rot="20018378">
            <a:off x="720675" y="1749968"/>
            <a:ext cx="711308" cy="81292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2519012" y="511644"/>
            <a:ext cx="4094285" cy="69056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fr-FR">
                <a:solidFill>
                  <a:srgbClr val="61003B"/>
                </a:solidFill>
              </a:rPr>
              <a:t>Où apprendre une</a:t>
            </a:r>
            <a:br>
              <a:rPr lang="fr-FR">
                <a:solidFill>
                  <a:srgbClr val="61003B"/>
                </a:solidFill>
              </a:rPr>
            </a:br>
            <a:r>
              <a:rPr lang="fr-FR">
                <a:solidFill>
                  <a:srgbClr val="61003B"/>
                </a:solidFill>
                <a:latin typeface="Open Sans Light"/>
                <a:ea typeface="Open Sans Light"/>
                <a:cs typeface="Open Sans Light"/>
              </a:rPr>
              <a:t>langue étrangère ?</a:t>
            </a:r>
            <a:endParaRPr/>
          </a:p>
        </p:txBody>
      </p:sp>
      <p:sp>
        <p:nvSpPr>
          <p:cNvPr id="5" name="ZoneTexte 4"/>
          <p:cNvSpPr txBox="1"/>
          <p:nvPr/>
        </p:nvSpPr>
        <p:spPr bwMode="auto">
          <a:xfrm>
            <a:off x="4498023" y="2966918"/>
            <a:ext cx="23900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600">
                <a:solidFill>
                  <a:srgbClr val="303F48"/>
                </a:solidFill>
              </a:rPr>
              <a:t>Renseignez-vous auprès du </a:t>
            </a:r>
            <a:r>
              <a:rPr lang="fr-FR" sz="1600" b="1">
                <a:solidFill>
                  <a:srgbClr val="303F48"/>
                </a:solidFill>
              </a:rPr>
              <a:t>Centre de langues Paris-Saclay </a:t>
            </a:r>
            <a:r>
              <a:rPr lang="fr-FR" sz="1600">
                <a:solidFill>
                  <a:srgbClr val="303F48"/>
                </a:solidFill>
              </a:rPr>
              <a:t>ou du service de langues de votre composante ou établissement d’enseignement.</a:t>
            </a:r>
            <a:endParaRPr/>
          </a:p>
        </p:txBody>
      </p:sp>
      <p:sp>
        <p:nvSpPr>
          <p:cNvPr id="7" name="TextBox 6"/>
          <p:cNvSpPr txBox="1"/>
          <p:nvPr/>
        </p:nvSpPr>
        <p:spPr bwMode="auto">
          <a:xfrm>
            <a:off x="2280156" y="5985808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100"/>
              <a:t>Contact : Centre de langues Paris-Saclay, </a:t>
            </a:r>
            <a:endParaRPr/>
          </a:p>
          <a:p>
            <a:pPr algn="ctr">
              <a:defRPr/>
            </a:pPr>
            <a:r>
              <a:rPr lang="fr-FR" sz="1100" u="sng">
                <a:hlinkClick r:id="rId2" tooltip="mailto:events.lang-intercul@universite-paris-saclay.fr"/>
              </a:rPr>
              <a:t>events.lang-intercul@universite-paris-saclay.fr</a:t>
            </a:r>
            <a:r>
              <a:rPr lang="fr-FR" sz="1100"/>
              <a:t> </a:t>
            </a:r>
            <a:endParaRPr lang="fr-FR" sz="1100" b="1"/>
          </a:p>
        </p:txBody>
      </p:sp>
      <p:pic>
        <p:nvPicPr>
          <p:cNvPr id="8" name="Graphic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423890" y="5733664"/>
            <a:ext cx="284532" cy="180568"/>
          </a:xfrm>
          <a:prstGeom prst="rect">
            <a:avLst/>
          </a:prstGeom>
        </p:spPr>
      </p:pic>
      <p:pic>
        <p:nvPicPr>
          <p:cNvPr id="6" name="Graphic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381375" y="1534569"/>
            <a:ext cx="2381250" cy="190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 bwMode="auto">
          <a:xfrm>
            <a:off x="2155061" y="2966918"/>
            <a:ext cx="184052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600">
                <a:solidFill>
                  <a:srgbClr val="7B878F"/>
                </a:solidFill>
              </a:rPr>
              <a:t>Vous pouvez étudier une ou plusieurs langues parmi </a:t>
            </a:r>
            <a:r>
              <a:rPr lang="fr-FR" sz="1600" b="1">
                <a:solidFill>
                  <a:srgbClr val="7B878F"/>
                </a:solidFill>
              </a:rPr>
              <a:t>14 langues étrangères enseignées.</a:t>
            </a:r>
            <a:endParaRPr/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 bwMode="auto">
          <a:xfrm>
            <a:off x="4173416" y="2966918"/>
            <a:ext cx="0" cy="917758"/>
          </a:xfrm>
          <a:prstGeom prst="line">
            <a:avLst/>
          </a:prstGeom>
          <a:ln>
            <a:solidFill>
              <a:srgbClr val="7B8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rot="20018378">
            <a:off x="1300259" y="2260270"/>
            <a:ext cx="711308" cy="812923"/>
          </a:xfrm>
          <a:prstGeom prst="rect">
            <a:avLst/>
          </a:prstGeom>
        </p:spPr>
      </p:pic>
      <p:pic>
        <p:nvPicPr>
          <p:cNvPr id="11" name="Graphic 10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012678" y="2450657"/>
            <a:ext cx="847725" cy="1476375"/>
          </a:xfrm>
          <a:prstGeom prst="rect">
            <a:avLst/>
          </a:prstGeom>
        </p:spPr>
      </p:pic>
      <p:sp>
        <p:nvSpPr>
          <p:cNvPr id="13" name="Oval 12">
            <a:hlinkClick r:id="rId7" action="ppaction://hlinksldjump"/>
          </p:cNvPr>
          <p:cNvSpPr/>
          <p:nvPr/>
        </p:nvSpPr>
        <p:spPr bwMode="auto">
          <a:xfrm>
            <a:off x="132984" y="6294300"/>
            <a:ext cx="222737" cy="222737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pic>
        <p:nvPicPr>
          <p:cNvPr id="14" name="Graphic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212638" y="6353433"/>
            <a:ext cx="63021" cy="11028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rcRect l="7949" r="1448"/>
          <a:stretch/>
        </p:blipFill>
        <p:spPr bwMode="auto">
          <a:xfrm>
            <a:off x="-8019" y="3087754"/>
            <a:ext cx="5098434" cy="21780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rcRect t="-1" b="31174"/>
          <a:stretch/>
        </p:blipFill>
        <p:spPr bwMode="auto">
          <a:xfrm>
            <a:off x="-13" y="1707907"/>
            <a:ext cx="5090441" cy="176414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Vivre à l’Université Paris-Saclay</a:t>
            </a:r>
            <a:endParaRPr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rcRect t="19581" b="29933"/>
          <a:stretch/>
        </p:blipFill>
        <p:spPr bwMode="auto">
          <a:xfrm>
            <a:off x="0" y="5008314"/>
            <a:ext cx="5107596" cy="163737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rcRect t="10135" r="6567" b="25659"/>
          <a:stretch/>
        </p:blipFill>
        <p:spPr bwMode="auto">
          <a:xfrm>
            <a:off x="0" y="0"/>
            <a:ext cx="5090415" cy="175490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2211283" y="629156"/>
            <a:ext cx="4709746" cy="69056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fr-FR">
                <a:solidFill>
                  <a:srgbClr val="C6671E"/>
                </a:solidFill>
              </a:rPr>
              <a:t>Où se restaurer ?</a:t>
            </a:r>
            <a:endParaRPr/>
          </a:p>
        </p:txBody>
      </p:sp>
      <p:sp>
        <p:nvSpPr>
          <p:cNvPr id="5" name="ZoneTexte 4"/>
          <p:cNvSpPr txBox="1"/>
          <p:nvPr/>
        </p:nvSpPr>
        <p:spPr bwMode="auto">
          <a:xfrm>
            <a:off x="2791574" y="2317037"/>
            <a:ext cx="3549162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400">
                <a:latin typeface="Open Sans Extrabold"/>
                <a:ea typeface="Open Sans Extrabold"/>
                <a:cs typeface="Open Sans Extrabold"/>
              </a:rPr>
              <a:t>A Paris-Saclay, c’est plus de </a:t>
            </a:r>
            <a:r>
              <a:rPr lang="fr-FR" sz="1400" b="1">
                <a:latin typeface="Open Sans Extrabold"/>
                <a:ea typeface="Open Sans Extrabold"/>
                <a:cs typeface="Open Sans Extrabold"/>
              </a:rPr>
              <a:t>40 restaurants </a:t>
            </a:r>
            <a:r>
              <a:rPr lang="fr-FR" sz="1400">
                <a:latin typeface="Open Sans Extrabold"/>
                <a:ea typeface="Open Sans Extrabold"/>
                <a:cs typeface="Open Sans Extrabold"/>
              </a:rPr>
              <a:t>universitaires gérés par les CROUS (Centres Régionaux des Œuvres Universitaires et Scolaires)</a:t>
            </a:r>
            <a:endParaRPr/>
          </a:p>
          <a:p>
            <a:pPr>
              <a:defRPr/>
            </a:pPr>
            <a:endParaRPr lang="fr-FR" sz="1100"/>
          </a:p>
          <a:p>
            <a:pPr>
              <a:defRPr/>
            </a:pPr>
            <a:r>
              <a:rPr lang="fr-FR" sz="1100"/>
              <a:t>Les Resto U vous proposent un </a:t>
            </a:r>
            <a:r>
              <a:rPr lang="fr-FR" sz="1100" b="1"/>
              <a:t>repas complet à des tarifs préférentiels. </a:t>
            </a:r>
            <a:r>
              <a:rPr lang="fr-FR" sz="1100"/>
              <a:t>D’autres types de restauration sont aussi à votre disposition.</a:t>
            </a:r>
            <a:endParaRPr/>
          </a:p>
          <a:p>
            <a:pPr>
              <a:defRPr/>
            </a:pPr>
            <a:endParaRPr lang="fr-FR" sz="1100"/>
          </a:p>
          <a:p>
            <a:pPr>
              <a:defRPr/>
            </a:pPr>
            <a:endParaRPr lang="fr-FR" sz="1100"/>
          </a:p>
          <a:p>
            <a:pPr>
              <a:defRPr/>
            </a:pPr>
            <a:r>
              <a:rPr lang="fr-FR" sz="1100">
                <a:solidFill>
                  <a:srgbClr val="303F48"/>
                </a:solidFill>
              </a:rPr>
              <a:t>Plus d’infos sur le site web de l’Université, rubrique vie de campus &gt; Restauration</a:t>
            </a:r>
            <a:endParaRPr lang="fr-FR" sz="1100"/>
          </a:p>
          <a:p>
            <a:pPr>
              <a:defRPr/>
            </a:pPr>
            <a:endParaRPr lang="fr-FR" sz="1100"/>
          </a:p>
        </p:txBody>
      </p:sp>
      <p:sp>
        <p:nvSpPr>
          <p:cNvPr id="4" name="TextBox 3"/>
          <p:cNvSpPr txBox="1"/>
          <p:nvPr/>
        </p:nvSpPr>
        <p:spPr bwMode="auto">
          <a:xfrm>
            <a:off x="2280156" y="5985808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100"/>
              <a:t>Contact : Direction de la Vie Étudiante et Égalité des Chances,</a:t>
            </a:r>
            <a:endParaRPr/>
          </a:p>
          <a:p>
            <a:pPr algn="ctr">
              <a:defRPr/>
            </a:pPr>
            <a:r>
              <a:rPr lang="fr-FR" sz="1100" u="sng">
                <a:hlinkClick r:id="rId2" tooltip="mailto:vie.etudiante@universite-paris-saclay.fr"/>
              </a:rPr>
              <a:t>vie.etudiante@universite-paris-saclay.fr</a:t>
            </a:r>
            <a:endParaRPr lang="fr-FR" sz="1100" b="1"/>
          </a:p>
        </p:txBody>
      </p:sp>
      <p:pic>
        <p:nvPicPr>
          <p:cNvPr id="6" name="Graphic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423890" y="5733664"/>
            <a:ext cx="284532" cy="180568"/>
          </a:xfrm>
          <a:prstGeom prst="rect">
            <a:avLst/>
          </a:prstGeom>
        </p:spPr>
      </p:pic>
      <p:pic>
        <p:nvPicPr>
          <p:cNvPr id="7" name="Graphic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430280" y="543715"/>
            <a:ext cx="2283437" cy="1276350"/>
          </a:xfrm>
          <a:prstGeom prst="rect">
            <a:avLst/>
          </a:prstGeom>
        </p:spPr>
      </p:pic>
      <p:pic>
        <p:nvPicPr>
          <p:cNvPr id="8" name="Graphic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710612" y="1432064"/>
            <a:ext cx="3711087" cy="1276350"/>
          </a:xfrm>
          <a:prstGeom prst="rect">
            <a:avLst/>
          </a:prstGeom>
        </p:spPr>
      </p:pic>
      <p:pic>
        <p:nvPicPr>
          <p:cNvPr id="3" name="Graphic 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745424" y="1780169"/>
            <a:ext cx="676275" cy="733424"/>
          </a:xfrm>
          <a:prstGeom prst="rect">
            <a:avLst/>
          </a:prstGeom>
        </p:spPr>
      </p:pic>
      <p:pic>
        <p:nvPicPr>
          <p:cNvPr id="9" name="Graphic 8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726936" y="3288830"/>
            <a:ext cx="968693" cy="538163"/>
          </a:xfrm>
          <a:prstGeom prst="rect">
            <a:avLst/>
          </a:prstGeom>
        </p:spPr>
      </p:pic>
      <p:sp>
        <p:nvSpPr>
          <p:cNvPr id="11" name="Oval 10">
            <a:hlinkClick r:id="rId7" action="ppaction://hlinksldjump"/>
          </p:cNvPr>
          <p:cNvSpPr/>
          <p:nvPr/>
        </p:nvSpPr>
        <p:spPr bwMode="auto">
          <a:xfrm>
            <a:off x="132984" y="6294300"/>
            <a:ext cx="222737" cy="222737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pic>
        <p:nvPicPr>
          <p:cNvPr id="12" name="Graphic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212638" y="6353433"/>
            <a:ext cx="63021" cy="11028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4124408" y="4649866"/>
            <a:ext cx="895184" cy="89518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3087583" y="367440"/>
            <a:ext cx="2957146" cy="69056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fr-FR">
                <a:solidFill>
                  <a:srgbClr val="ED6C08"/>
                </a:solidFill>
              </a:rPr>
              <a:t>Où se loger ?</a:t>
            </a:r>
            <a:endParaRPr/>
          </a:p>
        </p:txBody>
      </p:sp>
      <p:sp>
        <p:nvSpPr>
          <p:cNvPr id="5" name="ZoneTexte 4"/>
          <p:cNvSpPr txBox="1"/>
          <p:nvPr/>
        </p:nvSpPr>
        <p:spPr bwMode="auto">
          <a:xfrm>
            <a:off x="2280156" y="1604579"/>
            <a:ext cx="45720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400">
                <a:solidFill>
                  <a:srgbClr val="303F48"/>
                </a:solidFill>
                <a:latin typeface="Open Sans Extrabold"/>
                <a:ea typeface="Open Sans Extrabold"/>
                <a:cs typeface="Open Sans Extrabold"/>
              </a:rPr>
              <a:t>Vous recherchez un logement ? Plusieurs solutions s’offrent à vous !</a:t>
            </a:r>
            <a:endParaRPr/>
          </a:p>
          <a:p>
            <a:pPr>
              <a:defRPr/>
            </a:pPr>
            <a:endParaRPr lang="fr-FR" sz="1100">
              <a:solidFill>
                <a:srgbClr val="303F48"/>
              </a:solidFill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2280156" y="5985808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100"/>
              <a:t>Contact : Direction de la Vie Étudiante et Égalité des Chances,</a:t>
            </a:r>
            <a:endParaRPr/>
          </a:p>
          <a:p>
            <a:pPr algn="ctr">
              <a:defRPr/>
            </a:pPr>
            <a:r>
              <a:rPr lang="fr-FR" sz="1100" u="sng">
                <a:hlinkClick r:id="rId2" tooltip="mailto:logement.etudiant@universite-paris-saclay.fr"/>
              </a:rPr>
              <a:t>logement.etudiant@universite-paris-saclay.fr</a:t>
            </a:r>
            <a:endParaRPr lang="fr-FR" sz="1100" b="1"/>
          </a:p>
        </p:txBody>
      </p:sp>
      <p:pic>
        <p:nvPicPr>
          <p:cNvPr id="6" name="Graphic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423890" y="5733664"/>
            <a:ext cx="284532" cy="180568"/>
          </a:xfrm>
          <a:prstGeom prst="rect">
            <a:avLst/>
          </a:prstGeom>
        </p:spPr>
      </p:pic>
      <p:pic>
        <p:nvPicPr>
          <p:cNvPr id="7" name="Graphic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430280" y="1129578"/>
            <a:ext cx="2283437" cy="1276350"/>
          </a:xfrm>
          <a:prstGeom prst="rect">
            <a:avLst/>
          </a:prstGeom>
        </p:spPr>
      </p:pic>
      <p:pic>
        <p:nvPicPr>
          <p:cNvPr id="3" name="Graphic 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451664" y="1358178"/>
            <a:ext cx="781050" cy="1047750"/>
          </a:xfrm>
          <a:prstGeom prst="rect">
            <a:avLst/>
          </a:prstGeom>
        </p:spPr>
      </p:pic>
      <p:pic>
        <p:nvPicPr>
          <p:cNvPr id="8" name="Graphic 7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947040" y="1604579"/>
            <a:ext cx="495625" cy="1044351"/>
          </a:xfrm>
          <a:prstGeom prst="rect">
            <a:avLst/>
          </a:prstGeom>
        </p:spPr>
      </p:pic>
      <p:sp>
        <p:nvSpPr>
          <p:cNvPr id="10" name="Oval 9">
            <a:hlinkClick r:id="rId7" action="ppaction://hlinksldjump"/>
          </p:cNvPr>
          <p:cNvSpPr/>
          <p:nvPr/>
        </p:nvSpPr>
        <p:spPr bwMode="auto">
          <a:xfrm>
            <a:off x="132984" y="6294300"/>
            <a:ext cx="222737" cy="222737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pic>
        <p:nvPicPr>
          <p:cNvPr id="11" name="Graphic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212638" y="6353433"/>
            <a:ext cx="63021" cy="11028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2995670" y="2247634"/>
            <a:ext cx="3140971" cy="57607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2280155" y="3131284"/>
            <a:ext cx="457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200" b="1">
                <a:solidFill>
                  <a:srgbClr val="303F48"/>
                </a:solidFill>
              </a:rPr>
              <a:t>Utilisez la nouvelle plateforme logement CASA Université Paris-Saclay pour trouver votre logement parmi les offres partenaires de l’Université : </a:t>
            </a:r>
            <a:r>
              <a:rPr lang="fr-FR" sz="1200" b="1" u="sng">
                <a:solidFill>
                  <a:srgbClr val="303F48"/>
                </a:solidFill>
                <a:hlinkClick r:id="rId10" tooltip="https://casa.universite-paris-saclay.fr/"/>
              </a:rPr>
              <a:t>https://casa.universite-paris-saclay.fr</a:t>
            </a:r>
            <a:endParaRPr lang="fr-FR" sz="1200" b="1">
              <a:solidFill>
                <a:srgbClr val="303F48"/>
              </a:solidFill>
            </a:endParaRPr>
          </a:p>
          <a:p>
            <a:pPr>
              <a:defRPr/>
            </a:pPr>
            <a:endParaRPr lang="fr-FR" sz="1200">
              <a:solidFill>
                <a:srgbClr val="303F48"/>
              </a:solidFill>
            </a:endParaRPr>
          </a:p>
          <a:p>
            <a:pPr>
              <a:defRPr/>
            </a:pPr>
            <a:endParaRPr lang="fr-FR" sz="1200">
              <a:solidFill>
                <a:srgbClr val="303F48"/>
              </a:solidFill>
            </a:endParaRPr>
          </a:p>
          <a:p>
            <a:pPr>
              <a:defRPr/>
            </a:pPr>
            <a:r>
              <a:rPr lang="fr-FR" sz="1200">
                <a:solidFill>
                  <a:srgbClr val="303F48"/>
                </a:solidFill>
              </a:rPr>
              <a:t>Plus d’infos sur le site web de l’Université, rubrique Vie de campus &gt; Logement</a:t>
            </a:r>
            <a:endParaRPr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4129823" y="4626973"/>
            <a:ext cx="895184" cy="89518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Découvrir l’Université Paris-Saclay</a:t>
            </a:r>
            <a:endParaRPr/>
          </a:p>
        </p:txBody>
      </p:sp>
      <p:pic>
        <p:nvPicPr>
          <p:cNvPr id="4" name="Espace réservé pour une image  3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3" r="33"/>
          <a:stretch/>
        </p:blipFill>
        <p:spPr bwMode="auto"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1466867" y="797431"/>
            <a:ext cx="6198577" cy="69056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fr-FR">
                <a:solidFill>
                  <a:srgbClr val="C90F55"/>
                </a:solidFill>
              </a:rPr>
              <a:t>Comment </a:t>
            </a:r>
            <a:r>
              <a:rPr lang="fr-FR">
                <a:solidFill>
                  <a:srgbClr val="C90F55"/>
                </a:solidFill>
                <a:latin typeface="Open Sans Light"/>
                <a:ea typeface="Open Sans Light"/>
                <a:cs typeface="Open Sans Light"/>
              </a:rPr>
              <a:t>bénéficier des bourses et aides étudiantes ?</a:t>
            </a:r>
            <a:endParaRPr/>
          </a:p>
        </p:txBody>
      </p:sp>
      <p:sp>
        <p:nvSpPr>
          <p:cNvPr id="5" name="ZoneTexte 4"/>
          <p:cNvSpPr txBox="1"/>
          <p:nvPr/>
        </p:nvSpPr>
        <p:spPr bwMode="auto">
          <a:xfrm>
            <a:off x="2616769" y="3131325"/>
            <a:ext cx="39125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100" b="1"/>
              <a:t>Bourses d’études, bourses sur critères sociaux, aides à l’achat d’un ordinateur portable ou d’une tablette, Aide matérielle et informatique individuel, prêt d’ordinateur portable, Aide sociale individuelle de l’Université, aides au logement, aides à la mobilité internationale.</a:t>
            </a:r>
            <a:endParaRPr/>
          </a:p>
        </p:txBody>
      </p:sp>
      <p:sp>
        <p:nvSpPr>
          <p:cNvPr id="4" name="TextBox 3"/>
          <p:cNvSpPr txBox="1"/>
          <p:nvPr/>
        </p:nvSpPr>
        <p:spPr bwMode="auto">
          <a:xfrm>
            <a:off x="2280156" y="5985808"/>
            <a:ext cx="480059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100"/>
              <a:t>Contact : Direction de la Vie Étudiante et Égalité des Chances,</a:t>
            </a:r>
            <a:endParaRPr/>
          </a:p>
          <a:p>
            <a:pPr algn="ctr">
              <a:defRPr/>
            </a:pPr>
            <a:r>
              <a:rPr lang="fr-FR" sz="1100" u="sng">
                <a:hlinkClick r:id="rId2" tooltip="mailto:aides.etudiant@universite-paris-saclay.fr"/>
              </a:rPr>
              <a:t>aides.etudiant@universite-paris-saclay.fr</a:t>
            </a:r>
            <a:r>
              <a:rPr lang="fr-FR" sz="1100"/>
              <a:t>   </a:t>
            </a:r>
            <a:endParaRPr lang="fr-FR" sz="1100" b="1"/>
          </a:p>
        </p:txBody>
      </p:sp>
      <p:pic>
        <p:nvPicPr>
          <p:cNvPr id="6" name="Graphic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423890" y="5733664"/>
            <a:ext cx="284532" cy="180568"/>
          </a:xfrm>
          <a:prstGeom prst="rect">
            <a:avLst/>
          </a:prstGeom>
        </p:spPr>
      </p:pic>
      <p:pic>
        <p:nvPicPr>
          <p:cNvPr id="7" name="Graphic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223127" y="1874449"/>
            <a:ext cx="2686050" cy="28575"/>
          </a:xfrm>
          <a:prstGeom prst="rect">
            <a:avLst/>
          </a:prstGeom>
        </p:spPr>
      </p:pic>
      <p:pic>
        <p:nvPicPr>
          <p:cNvPr id="8" name="Graphic 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051554" y="318878"/>
            <a:ext cx="5029200" cy="28575"/>
          </a:xfrm>
          <a:prstGeom prst="rect">
            <a:avLst/>
          </a:prstGeom>
        </p:spPr>
      </p:pic>
      <p:pic>
        <p:nvPicPr>
          <p:cNvPr id="9" name="Graphic 8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2995586" y="2131191"/>
            <a:ext cx="3141132" cy="7390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 bwMode="auto">
          <a:xfrm>
            <a:off x="3276614" y="2202884"/>
            <a:ext cx="25790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</a:rPr>
              <a:t>Différentes aides et bourses peuvent vous être attribuées </a:t>
            </a:r>
            <a:r>
              <a:rPr lang="fr-FR" sz="105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</a:rPr>
              <a:t>(sous conditions)</a:t>
            </a:r>
            <a:endParaRPr/>
          </a:p>
        </p:txBody>
      </p:sp>
      <p:pic>
        <p:nvPicPr>
          <p:cNvPr id="11" name="Graphic 10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rot="20204402">
            <a:off x="2068256" y="2818387"/>
            <a:ext cx="411407" cy="411407"/>
          </a:xfrm>
          <a:prstGeom prst="rect">
            <a:avLst/>
          </a:prstGeom>
        </p:spPr>
      </p:pic>
      <p:pic>
        <p:nvPicPr>
          <p:cNvPr id="12" name="Graphic 11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2294018" y="3311506"/>
            <a:ext cx="322751" cy="322751"/>
          </a:xfrm>
          <a:prstGeom prst="rect">
            <a:avLst/>
          </a:prstGeom>
        </p:spPr>
      </p:pic>
      <p:pic>
        <p:nvPicPr>
          <p:cNvPr id="13" name="Graphic 12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2579888" y="2803614"/>
            <a:ext cx="193885" cy="193885"/>
          </a:xfrm>
          <a:prstGeom prst="rect">
            <a:avLst/>
          </a:prstGeom>
        </p:spPr>
      </p:pic>
      <p:pic>
        <p:nvPicPr>
          <p:cNvPr id="14" name="Graphic 13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7540283" y="4382030"/>
            <a:ext cx="904875" cy="533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 bwMode="auto">
          <a:xfrm>
            <a:off x="4806625" y="4382030"/>
            <a:ext cx="2825624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100"/>
              <a:t>Pensez aussi au service social du CROUS pour bénéficier d’un accompagnement dans vos démarches.</a:t>
            </a:r>
            <a:endParaRPr/>
          </a:p>
          <a:p>
            <a:pPr>
              <a:defRPr/>
            </a:pPr>
            <a:r>
              <a:rPr lang="fr-FR" sz="1100"/>
              <a:t>Prenez rendez-vous via ce lien : </a:t>
            </a:r>
            <a:endParaRPr/>
          </a:p>
          <a:p>
            <a:pPr>
              <a:defRPr/>
            </a:pPr>
            <a:r>
              <a:rPr lang="fr-FR" sz="1100" u="sng">
                <a:hlinkClick r:id="rId11" tooltip="https://mesrdv.etudiant.gouv.fr/"/>
              </a:rPr>
              <a:t>https://mesrdv.etudiant.gouv.fr</a:t>
            </a:r>
            <a:r>
              <a:rPr lang="fr-FR" sz="1100"/>
              <a:t> </a:t>
            </a:r>
            <a:endParaRPr/>
          </a:p>
        </p:txBody>
      </p:sp>
      <p:pic>
        <p:nvPicPr>
          <p:cNvPr id="17" name="Graphic 16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rot="20204402">
            <a:off x="7612934" y="4044410"/>
            <a:ext cx="243299" cy="243299"/>
          </a:xfrm>
          <a:prstGeom prst="rect">
            <a:avLst/>
          </a:prstGeom>
        </p:spPr>
      </p:pic>
      <p:pic>
        <p:nvPicPr>
          <p:cNvPr id="18" name="Graphic 17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7310640" y="4155489"/>
            <a:ext cx="193885" cy="193885"/>
          </a:xfrm>
          <a:prstGeom prst="rect">
            <a:avLst/>
          </a:prstGeom>
        </p:spPr>
      </p:pic>
      <p:sp>
        <p:nvSpPr>
          <p:cNvPr id="20" name="Oval 19">
            <a:hlinkClick r:id="rId12" action="ppaction://hlinksldjump"/>
          </p:cNvPr>
          <p:cNvSpPr/>
          <p:nvPr/>
        </p:nvSpPr>
        <p:spPr bwMode="auto">
          <a:xfrm>
            <a:off x="132984" y="6294300"/>
            <a:ext cx="222737" cy="222737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641099" y="4851389"/>
            <a:ext cx="1058389" cy="1058389"/>
          </a:xfrm>
          <a:prstGeom prst="rect">
            <a:avLst/>
          </a:prstGeom>
        </p:spPr>
      </p:pic>
      <p:pic>
        <p:nvPicPr>
          <p:cNvPr id="21" name="Graphic 2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>
            <a:off x="212638" y="6353433"/>
            <a:ext cx="63021" cy="11028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 bwMode="auto">
          <a:xfrm>
            <a:off x="698841" y="4382030"/>
            <a:ext cx="3638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 b="1"/>
              <a:t>FOCUS  : Le dispositif « </a:t>
            </a:r>
            <a:r>
              <a:rPr lang="fr-FR" sz="1200" b="1" i="1"/>
              <a:t>Klaro</a:t>
            </a:r>
            <a:r>
              <a:rPr lang="fr-FR" sz="1200" b="1"/>
              <a:t> »</a:t>
            </a:r>
            <a:endParaRPr/>
          </a:p>
          <a:p>
            <a:pPr>
              <a:defRPr/>
            </a:pPr>
            <a:r>
              <a:rPr lang="fr-FR" sz="1200"/>
              <a:t>Plateforme partenaire à l’Université qui propose plus de 1600 aides en fonction de votre profil :</a:t>
            </a:r>
            <a:endParaRPr/>
          </a:p>
        </p:txBody>
      </p:sp>
      <p:pic>
        <p:nvPicPr>
          <p:cNvPr id="25" name="Graphic 24"/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>
            <a:off x="7540283" y="4905"/>
            <a:ext cx="2172247" cy="1055091"/>
          </a:xfrm>
          <a:prstGeom prst="rect">
            <a:avLst/>
          </a:prstGeom>
        </p:spPr>
      </p:pic>
      <p:pic>
        <p:nvPicPr>
          <p:cNvPr id="26" name="Graphic 25"/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 rot="10800000">
            <a:off x="1434384" y="5064618"/>
            <a:ext cx="1160070" cy="56346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2800350" y="576952"/>
            <a:ext cx="3543300" cy="69056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fr-FR">
                <a:solidFill>
                  <a:srgbClr val="62003C"/>
                </a:solidFill>
              </a:rPr>
              <a:t>Comment rester</a:t>
            </a:r>
            <a:br>
              <a:rPr lang="fr-FR">
                <a:solidFill>
                  <a:srgbClr val="62003C"/>
                </a:solidFill>
              </a:rPr>
            </a:br>
            <a:r>
              <a:rPr lang="fr-FR">
                <a:solidFill>
                  <a:srgbClr val="62003C"/>
                </a:solidFill>
                <a:latin typeface="Open Sans Light"/>
                <a:ea typeface="Open Sans Light"/>
                <a:cs typeface="Open Sans Light"/>
              </a:rPr>
              <a:t>connecté·e ?</a:t>
            </a:r>
            <a:endParaRPr/>
          </a:p>
        </p:txBody>
      </p:sp>
      <p:sp>
        <p:nvSpPr>
          <p:cNvPr id="5" name="ZoneTexte 4"/>
          <p:cNvSpPr txBox="1"/>
          <p:nvPr/>
        </p:nvSpPr>
        <p:spPr bwMode="auto">
          <a:xfrm>
            <a:off x="2516687" y="2709567"/>
            <a:ext cx="43045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fr-FR" sz="1100">
              <a:solidFill>
                <a:srgbClr val="7B878F"/>
              </a:solidFill>
            </a:endParaRPr>
          </a:p>
          <a:p>
            <a:pPr>
              <a:defRPr/>
            </a:pPr>
            <a:r>
              <a:rPr lang="fr-FR" sz="1100" b="1">
                <a:solidFill>
                  <a:srgbClr val="7B878F"/>
                </a:solidFill>
              </a:rPr>
              <a:t>Messagerie collaborative, wifi, annuaire Adonis, carte étudiante multi-services, suite Microsoft Office 365 avec 1 To de stockage en ligne </a:t>
            </a:r>
            <a:r>
              <a:rPr lang="en-US" sz="1100" b="1">
                <a:solidFill>
                  <a:srgbClr val="7B878F"/>
                </a:solidFill>
              </a:rPr>
              <a:t>(OneDrive), outil collaboratif (Teams), salles </a:t>
            </a:r>
            <a:r>
              <a:rPr lang="fr-FR" sz="1100" b="1">
                <a:solidFill>
                  <a:srgbClr val="7B878F"/>
                </a:solidFill>
              </a:rPr>
              <a:t>informatiques pédagogiques, bibliothèques universitaires, plateforme pédagogique eCampus, …</a:t>
            </a:r>
            <a:endParaRPr/>
          </a:p>
        </p:txBody>
      </p:sp>
      <p:pic>
        <p:nvPicPr>
          <p:cNvPr id="4" name="Graphic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381375" y="1534569"/>
            <a:ext cx="2381250" cy="19050"/>
          </a:xfrm>
          <a:prstGeom prst="rect">
            <a:avLst/>
          </a:prstGeom>
        </p:spPr>
      </p:pic>
      <p:pic>
        <p:nvPicPr>
          <p:cNvPr id="6" name="Graphic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757487" y="1917313"/>
            <a:ext cx="3629025" cy="5847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2942490" y="1973596"/>
            <a:ext cx="32590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200">
                <a:solidFill>
                  <a:schemeClr val="accent3"/>
                </a:solidFill>
                <a:latin typeface="Open Sans Extrabold"/>
                <a:ea typeface="Open Sans Extrabold"/>
                <a:cs typeface="Open Sans Extrabold"/>
              </a:rPr>
              <a:t>De nombreux services numériques sont à votre disposition :</a:t>
            </a:r>
            <a:endParaRPr/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 bwMode="auto">
          <a:xfrm>
            <a:off x="4065659" y="4731888"/>
            <a:ext cx="0" cy="740520"/>
          </a:xfrm>
          <a:prstGeom prst="line">
            <a:avLst/>
          </a:prstGeom>
          <a:ln>
            <a:solidFill>
              <a:srgbClr val="7B8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 bwMode="auto">
          <a:xfrm flipH="1">
            <a:off x="2732460" y="4047890"/>
            <a:ext cx="3679073" cy="0"/>
          </a:xfrm>
          <a:prstGeom prst="line">
            <a:avLst/>
          </a:prstGeom>
          <a:ln>
            <a:solidFill>
              <a:srgbClr val="7B8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 bwMode="auto">
          <a:xfrm>
            <a:off x="2181917" y="4247786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100">
                <a:solidFill>
                  <a:srgbClr val="303F48"/>
                </a:solidFill>
                <a:latin typeface="Open Sans Extrabold"/>
                <a:ea typeface="Open Sans Extrabold"/>
                <a:cs typeface="Open Sans Extrabold"/>
              </a:rPr>
              <a:t>Dès votre inscription à l’Université :</a:t>
            </a:r>
            <a:endParaRPr/>
          </a:p>
        </p:txBody>
      </p:sp>
      <p:sp>
        <p:nvSpPr>
          <p:cNvPr id="14" name="TextBox 13"/>
          <p:cNvSpPr txBox="1"/>
          <p:nvPr/>
        </p:nvSpPr>
        <p:spPr bwMode="auto">
          <a:xfrm>
            <a:off x="4166848" y="4584770"/>
            <a:ext cx="343499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100" b="1">
                <a:solidFill>
                  <a:srgbClr val="E7382A"/>
                </a:solidFill>
              </a:rPr>
              <a:t>Assistance accessible une fois le compte activé :  </a:t>
            </a:r>
            <a:endParaRPr/>
          </a:p>
        </p:txBody>
      </p:sp>
      <p:sp>
        <p:nvSpPr>
          <p:cNvPr id="16" name="TextBox 15"/>
          <p:cNvSpPr txBox="1"/>
          <p:nvPr/>
        </p:nvSpPr>
        <p:spPr bwMode="auto">
          <a:xfrm>
            <a:off x="1997480" y="4584771"/>
            <a:ext cx="206817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100" b="1">
                <a:solidFill>
                  <a:srgbClr val="C6671E"/>
                </a:solidFill>
              </a:rPr>
              <a:t>Activez votre compte informatique :</a:t>
            </a:r>
            <a:endParaRPr/>
          </a:p>
        </p:txBody>
      </p:sp>
      <p:pic>
        <p:nvPicPr>
          <p:cNvPr id="22" name="Graphic 2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20420177">
            <a:off x="1502100" y="2974567"/>
            <a:ext cx="742950" cy="590549"/>
          </a:xfrm>
          <a:prstGeom prst="rect">
            <a:avLst/>
          </a:prstGeom>
        </p:spPr>
      </p:pic>
      <p:pic>
        <p:nvPicPr>
          <p:cNvPr id="23" name="Graphic 2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360679" y="4672801"/>
            <a:ext cx="396210" cy="549581"/>
          </a:xfrm>
          <a:prstGeom prst="rect">
            <a:avLst/>
          </a:prstGeom>
        </p:spPr>
      </p:pic>
      <p:pic>
        <p:nvPicPr>
          <p:cNvPr id="24" name="Graphic 2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612572" y="4731888"/>
            <a:ext cx="904875" cy="533400"/>
          </a:xfrm>
          <a:prstGeom prst="rect">
            <a:avLst/>
          </a:prstGeom>
        </p:spPr>
      </p:pic>
      <p:pic>
        <p:nvPicPr>
          <p:cNvPr id="25" name="Graphic 2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1968028">
            <a:off x="7263932" y="3399730"/>
            <a:ext cx="307015" cy="244038"/>
          </a:xfrm>
          <a:prstGeom prst="rect">
            <a:avLst/>
          </a:prstGeom>
        </p:spPr>
      </p:pic>
      <p:sp>
        <p:nvSpPr>
          <p:cNvPr id="18" name="Oval 17">
            <a:hlinkClick r:id="rId7" action="ppaction://hlinksldjump"/>
          </p:cNvPr>
          <p:cNvSpPr/>
          <p:nvPr/>
        </p:nvSpPr>
        <p:spPr bwMode="auto">
          <a:xfrm>
            <a:off x="132984" y="6294300"/>
            <a:ext cx="222737" cy="222737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pic>
        <p:nvPicPr>
          <p:cNvPr id="19" name="Graphic 1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212638" y="6353433"/>
            <a:ext cx="63021" cy="110287"/>
          </a:xfrm>
          <a:prstGeom prst="rect">
            <a:avLst/>
          </a:prstGeom>
        </p:spPr>
      </p:pic>
      <p:sp>
        <p:nvSpPr>
          <p:cNvPr id="20" name="TextBox 15"/>
          <p:cNvSpPr txBox="1"/>
          <p:nvPr/>
        </p:nvSpPr>
        <p:spPr bwMode="auto">
          <a:xfrm>
            <a:off x="2694276" y="5894061"/>
            <a:ext cx="490757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100" b="1">
                <a:solidFill>
                  <a:srgbClr val="C6671E"/>
                </a:solidFill>
              </a:rPr>
              <a:t>Perte de mot de passe : </a:t>
            </a:r>
            <a:r>
              <a:rPr lang="fr-FR" sz="1100" b="1" u="sng">
                <a:solidFill>
                  <a:srgbClr val="C6671E"/>
                </a:solidFill>
                <a:hlinkClick r:id="rId9" tooltip="https://adonis.universite-paris-saclay.fr/adonis/annuaire/compte/perte_mdp/"/>
              </a:rPr>
              <a:t>https://adonis.universite-paris-saclay.fr/adonis/annuaire/compte/perte_mdp/</a:t>
            </a:r>
            <a:r>
              <a:rPr lang="fr-FR" sz="1100" b="1">
                <a:solidFill>
                  <a:srgbClr val="C6671E"/>
                </a:solidFill>
              </a:rPr>
              <a:t> </a:t>
            </a:r>
            <a:endParaRPr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5245742" y="4989526"/>
            <a:ext cx="872456" cy="872456"/>
          </a:xfrm>
          <a:prstGeom prst="rect">
            <a:avLst/>
          </a:prstGeom>
          <a:ln>
            <a:noFill/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2396223" y="4993173"/>
            <a:ext cx="854480" cy="85448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2345295" y="646555"/>
            <a:ext cx="4441722" cy="69056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fr-FR">
                <a:solidFill>
                  <a:srgbClr val="C6671E"/>
                </a:solidFill>
              </a:rPr>
              <a:t>Où et comment</a:t>
            </a:r>
            <a:br>
              <a:rPr lang="fr-FR">
                <a:solidFill>
                  <a:srgbClr val="C6671E"/>
                </a:solidFill>
              </a:rPr>
            </a:br>
            <a:r>
              <a:rPr lang="fr-FR">
                <a:solidFill>
                  <a:srgbClr val="C6671E"/>
                </a:solidFill>
                <a:latin typeface="Open Sans Light"/>
                <a:ea typeface="Open Sans Light"/>
                <a:cs typeface="Open Sans Light"/>
              </a:rPr>
              <a:t>pratiquer un sport ?</a:t>
            </a:r>
            <a:endParaRPr/>
          </a:p>
        </p:txBody>
      </p:sp>
      <p:sp>
        <p:nvSpPr>
          <p:cNvPr id="5" name="ZoneTexte 4"/>
          <p:cNvSpPr txBox="1"/>
          <p:nvPr/>
        </p:nvSpPr>
        <p:spPr bwMode="auto">
          <a:xfrm>
            <a:off x="2438007" y="2991538"/>
            <a:ext cx="398369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fr-FR" sz="1400"/>
          </a:p>
          <a:p>
            <a:pPr>
              <a:defRPr/>
            </a:pPr>
            <a:r>
              <a:rPr lang="fr-FR" sz="1400">
                <a:latin typeface="Open Sans Extrabold"/>
                <a:ea typeface="Open Sans Extrabold"/>
                <a:cs typeface="Open Sans Extrabold"/>
              </a:rPr>
              <a:t>Plus de </a:t>
            </a:r>
            <a:r>
              <a:rPr lang="fr-FR" sz="1400" b="1">
                <a:latin typeface="Open Sans Extrabold"/>
                <a:ea typeface="Open Sans Extrabold"/>
                <a:cs typeface="Open Sans Extrabold"/>
              </a:rPr>
              <a:t>80 activités sportives </a:t>
            </a:r>
            <a:endParaRPr/>
          </a:p>
          <a:p>
            <a:pPr>
              <a:defRPr/>
            </a:pPr>
            <a:r>
              <a:rPr lang="fr-FR" sz="1400">
                <a:latin typeface="Open Sans Extrabold"/>
                <a:ea typeface="Open Sans Extrabold"/>
                <a:cs typeface="Open Sans Extrabold"/>
              </a:rPr>
              <a:t>vous sont proposées</a:t>
            </a:r>
            <a:r>
              <a:rPr lang="fr-FR" sz="1100">
                <a:latin typeface="Open Sans Extrabold"/>
                <a:ea typeface="Open Sans Extrabold"/>
                <a:cs typeface="Open Sans Extrabold"/>
              </a:rPr>
              <a:t>.</a:t>
            </a:r>
            <a:endParaRPr/>
          </a:p>
          <a:p>
            <a:pPr>
              <a:defRPr/>
            </a:pPr>
            <a:endParaRPr lang="fr-FR" sz="1100"/>
          </a:p>
          <a:p>
            <a:pPr>
              <a:defRPr/>
            </a:pPr>
            <a:r>
              <a:rPr lang="fr-FR" sz="1100"/>
              <a:t>Pour connaître toutes les activités sportives et les modalités d’inscription, rendez-vous sur le </a:t>
            </a:r>
            <a:r>
              <a:rPr lang="fr-FR" sz="1100" b="1"/>
              <a:t>portail Sport</a:t>
            </a:r>
            <a:r>
              <a:rPr lang="fr-FR" sz="1100"/>
              <a:t> </a:t>
            </a:r>
            <a:r>
              <a:rPr lang="fr-FR" sz="1100" b="1"/>
              <a:t>: </a:t>
            </a:r>
            <a:r>
              <a:rPr lang="fr-FR" sz="1100" b="1" u="sng">
                <a:hlinkClick r:id="rId2" tooltip="https://sports.universite-paris-saclay.fr/"/>
              </a:rPr>
              <a:t>https://sports.universite-paris-saclay.fr/ </a:t>
            </a:r>
            <a:endParaRPr lang="fr-FR" sz="1100" b="1"/>
          </a:p>
        </p:txBody>
      </p:sp>
      <p:sp>
        <p:nvSpPr>
          <p:cNvPr id="4" name="TextBox 3"/>
          <p:cNvSpPr txBox="1"/>
          <p:nvPr/>
        </p:nvSpPr>
        <p:spPr bwMode="auto">
          <a:xfrm>
            <a:off x="2280156" y="5985808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100"/>
              <a:t>Contact : Service Universitaire d’Activités Physiques et Sportives,</a:t>
            </a:r>
            <a:endParaRPr/>
          </a:p>
          <a:p>
            <a:pPr algn="ctr">
              <a:defRPr/>
            </a:pPr>
            <a:r>
              <a:rPr lang="fr-FR" sz="1100" u="sng">
                <a:hlinkClick r:id="rId3" tooltip="mailto:service.suaps@universite-paris-saclay.fr"/>
              </a:rPr>
              <a:t>service.suaps@universite-paris-saclay.fr</a:t>
            </a:r>
            <a:endParaRPr lang="fr-FR" sz="1100" b="1"/>
          </a:p>
        </p:txBody>
      </p:sp>
      <p:pic>
        <p:nvPicPr>
          <p:cNvPr id="6" name="Graphic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423890" y="5733664"/>
            <a:ext cx="284532" cy="180568"/>
          </a:xfrm>
          <a:prstGeom prst="rect">
            <a:avLst/>
          </a:prstGeom>
        </p:spPr>
      </p:pic>
      <p:pic>
        <p:nvPicPr>
          <p:cNvPr id="7" name="Graphic 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430280" y="322660"/>
            <a:ext cx="2283437" cy="1276350"/>
          </a:xfrm>
          <a:prstGeom prst="rect">
            <a:avLst/>
          </a:prstGeom>
        </p:spPr>
      </p:pic>
      <p:pic>
        <p:nvPicPr>
          <p:cNvPr id="8" name="Graphic 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710612" y="1599010"/>
            <a:ext cx="3711087" cy="1276350"/>
          </a:xfrm>
          <a:prstGeom prst="rect">
            <a:avLst/>
          </a:prstGeom>
        </p:spPr>
      </p:pic>
      <p:pic>
        <p:nvPicPr>
          <p:cNvPr id="9" name="Graphic 8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292339" y="2302566"/>
            <a:ext cx="1285875" cy="981075"/>
          </a:xfrm>
          <a:prstGeom prst="rect">
            <a:avLst/>
          </a:prstGeom>
        </p:spPr>
      </p:pic>
      <p:pic>
        <p:nvPicPr>
          <p:cNvPr id="3" name="Graphic 2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5539092" y="4398307"/>
            <a:ext cx="428625" cy="285750"/>
          </a:xfrm>
          <a:prstGeom prst="rect">
            <a:avLst/>
          </a:prstGeom>
        </p:spPr>
      </p:pic>
      <p:pic>
        <p:nvPicPr>
          <p:cNvPr id="11" name="Graphic 10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5753404" y="2929651"/>
            <a:ext cx="707981" cy="707981"/>
          </a:xfrm>
          <a:prstGeom prst="rect">
            <a:avLst/>
          </a:prstGeom>
        </p:spPr>
      </p:pic>
      <p:pic>
        <p:nvPicPr>
          <p:cNvPr id="12" name="Graphic 11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5066505" y="4541182"/>
            <a:ext cx="472587" cy="472587"/>
          </a:xfrm>
          <a:prstGeom prst="rect">
            <a:avLst/>
          </a:prstGeom>
        </p:spPr>
      </p:pic>
      <p:sp>
        <p:nvSpPr>
          <p:cNvPr id="14" name="Oval 13">
            <a:hlinkClick r:id="rId10" action="ppaction://hlinksldjump"/>
          </p:cNvPr>
          <p:cNvSpPr/>
          <p:nvPr/>
        </p:nvSpPr>
        <p:spPr bwMode="auto">
          <a:xfrm>
            <a:off x="132984" y="6294300"/>
            <a:ext cx="222737" cy="222737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pic>
        <p:nvPicPr>
          <p:cNvPr id="15" name="Graphic 1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212638" y="6353433"/>
            <a:ext cx="63021" cy="110287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2041298" y="682459"/>
            <a:ext cx="5049715" cy="69056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fr-FR">
                <a:solidFill>
                  <a:srgbClr val="ED6C08"/>
                </a:solidFill>
              </a:rPr>
              <a:t>Comment pratiquer </a:t>
            </a:r>
            <a:br>
              <a:rPr lang="fr-FR">
                <a:solidFill>
                  <a:srgbClr val="ED6C08"/>
                </a:solidFill>
              </a:rPr>
            </a:br>
            <a:r>
              <a:rPr lang="fr-FR">
                <a:solidFill>
                  <a:srgbClr val="ED6C08"/>
                </a:solidFill>
                <a:latin typeface="Open Sans Light"/>
                <a:ea typeface="Open Sans Light"/>
                <a:cs typeface="Open Sans Light"/>
              </a:rPr>
              <a:t>une activité culturelle ?</a:t>
            </a:r>
            <a:endParaRPr/>
          </a:p>
        </p:txBody>
      </p:sp>
      <p:sp>
        <p:nvSpPr>
          <p:cNvPr id="5" name="ZoneTexte 4"/>
          <p:cNvSpPr txBox="1"/>
          <p:nvPr/>
        </p:nvSpPr>
        <p:spPr bwMode="auto">
          <a:xfrm>
            <a:off x="2553433" y="2659047"/>
            <a:ext cx="38198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fr-FR" sz="1100"/>
          </a:p>
          <a:p>
            <a:pPr>
              <a:defRPr/>
            </a:pPr>
            <a:endParaRPr lang="fr-FR" sz="1100"/>
          </a:p>
          <a:p>
            <a:pPr>
              <a:defRPr/>
            </a:pPr>
            <a:r>
              <a:rPr lang="fr-FR" sz="1400">
                <a:latin typeface="Open Sans Extrabold"/>
                <a:ea typeface="Open Sans Extrabold"/>
                <a:cs typeface="Open Sans Extrabold"/>
              </a:rPr>
              <a:t>Un vaste choix d’ateliers artistiques et culturels vous sont proposés. </a:t>
            </a:r>
            <a:endParaRPr/>
          </a:p>
          <a:p>
            <a:pPr>
              <a:defRPr/>
            </a:pPr>
            <a:endParaRPr lang="fr-FR" sz="1100"/>
          </a:p>
          <a:p>
            <a:pPr>
              <a:defRPr/>
            </a:pPr>
            <a:r>
              <a:rPr lang="fr-FR" sz="1100"/>
              <a:t>Vous pouvez les suivre </a:t>
            </a:r>
            <a:r>
              <a:rPr lang="fr-FR" sz="1100" b="1"/>
              <a:t>en point bonus ou en UE (Unité d’Enseignement).</a:t>
            </a:r>
            <a:endParaRPr/>
          </a:p>
          <a:p>
            <a:pPr>
              <a:defRPr/>
            </a:pPr>
            <a:endParaRPr lang="fr-FR" sz="1100" b="1"/>
          </a:p>
          <a:p>
            <a:pPr>
              <a:defRPr/>
            </a:pPr>
            <a:endParaRPr lang="fr-FR" sz="1400"/>
          </a:p>
          <a:p>
            <a:pPr>
              <a:defRPr/>
            </a:pPr>
            <a:r>
              <a:rPr lang="fr-FR" sz="1200"/>
              <a:t>Découvrez également les actions </a:t>
            </a:r>
            <a:r>
              <a:rPr lang="fr-FR" sz="1200" b="1"/>
              <a:t>Sciences et Société  de l’Université Paris-Saclay : </a:t>
            </a:r>
            <a:endParaRPr/>
          </a:p>
          <a:p>
            <a:pPr>
              <a:defRPr/>
            </a:pPr>
            <a:r>
              <a:rPr lang="fr-FR" sz="1200" u="sng">
                <a:hlinkClick r:id="rId2" tooltip="http://www.sciencesociete.universite-paris-saclay.fr/"/>
              </a:rPr>
              <a:t>www.sciencesociete.universite-paris-saclay.fr/</a:t>
            </a:r>
            <a:r>
              <a:rPr lang="fr-FR" sz="1200"/>
              <a:t>  </a:t>
            </a:r>
            <a:endParaRPr/>
          </a:p>
        </p:txBody>
      </p:sp>
      <p:sp>
        <p:nvSpPr>
          <p:cNvPr id="4" name="TextBox 3"/>
          <p:cNvSpPr txBox="1"/>
          <p:nvPr/>
        </p:nvSpPr>
        <p:spPr bwMode="auto">
          <a:xfrm>
            <a:off x="2280156" y="5985808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100"/>
              <a:t>Contact : La Diagonale Paris-Saclay,</a:t>
            </a:r>
            <a:endParaRPr/>
          </a:p>
          <a:p>
            <a:pPr algn="ctr">
              <a:defRPr/>
            </a:pPr>
            <a:r>
              <a:rPr lang="fr-FR" sz="1100" u="sng">
                <a:hlinkClick r:id="rId3" tooltip="mailto:la.diagonale@universite-paris-saclay.fr"/>
              </a:rPr>
              <a:t>la-diagonale@universite-paris-saclay.fr</a:t>
            </a:r>
            <a:endParaRPr lang="fr-FR" sz="1100" b="1"/>
          </a:p>
        </p:txBody>
      </p:sp>
      <p:pic>
        <p:nvPicPr>
          <p:cNvPr id="6" name="Graphic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423890" y="5733664"/>
            <a:ext cx="284532" cy="180568"/>
          </a:xfrm>
          <a:prstGeom prst="rect">
            <a:avLst/>
          </a:prstGeom>
        </p:spPr>
      </p:pic>
      <p:pic>
        <p:nvPicPr>
          <p:cNvPr id="7" name="Graphic 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567353" y="1661768"/>
            <a:ext cx="3956538" cy="1276350"/>
          </a:xfrm>
          <a:prstGeom prst="rect">
            <a:avLst/>
          </a:prstGeom>
        </p:spPr>
      </p:pic>
      <p:pic>
        <p:nvPicPr>
          <p:cNvPr id="3" name="Graphic 2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373282" y="4081376"/>
            <a:ext cx="552450" cy="409575"/>
          </a:xfrm>
          <a:prstGeom prst="rect">
            <a:avLst/>
          </a:prstGeom>
        </p:spPr>
      </p:pic>
      <p:pic>
        <p:nvPicPr>
          <p:cNvPr id="8" name="Graphic 7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6894488" y="3969193"/>
            <a:ext cx="457200" cy="485775"/>
          </a:xfrm>
          <a:prstGeom prst="rect">
            <a:avLst/>
          </a:prstGeom>
        </p:spPr>
      </p:pic>
      <p:pic>
        <p:nvPicPr>
          <p:cNvPr id="9" name="Graphic 8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2095336" y="2400395"/>
            <a:ext cx="524608" cy="537723"/>
          </a:xfrm>
          <a:prstGeom prst="rect">
            <a:avLst/>
          </a:prstGeom>
        </p:spPr>
      </p:pic>
      <p:pic>
        <p:nvPicPr>
          <p:cNvPr id="10" name="Graphic 9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1690842" y="3209925"/>
            <a:ext cx="514350" cy="438149"/>
          </a:xfrm>
          <a:prstGeom prst="rect">
            <a:avLst/>
          </a:prstGeom>
        </p:spPr>
      </p:pic>
      <p:pic>
        <p:nvPicPr>
          <p:cNvPr id="11" name="Graphic 10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6733093" y="3526891"/>
            <a:ext cx="238125" cy="533400"/>
          </a:xfrm>
          <a:prstGeom prst="rect">
            <a:avLst/>
          </a:prstGeom>
        </p:spPr>
      </p:pic>
      <p:sp>
        <p:nvSpPr>
          <p:cNvPr id="13" name="Oval 12">
            <a:hlinkClick r:id="rId11" action="ppaction://hlinksldjump"/>
          </p:cNvPr>
          <p:cNvSpPr/>
          <p:nvPr/>
        </p:nvSpPr>
        <p:spPr bwMode="auto">
          <a:xfrm>
            <a:off x="132984" y="6294300"/>
            <a:ext cx="222737" cy="222737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pic>
        <p:nvPicPr>
          <p:cNvPr id="14" name="Graphic 1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212638" y="6353433"/>
            <a:ext cx="63021" cy="110287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1790715" y="680056"/>
            <a:ext cx="5550877" cy="69056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fr-FR">
                <a:solidFill>
                  <a:srgbClr val="BA0067"/>
                </a:solidFill>
              </a:rPr>
              <a:t>Comment adhérer à une </a:t>
            </a:r>
            <a:r>
              <a:rPr lang="fr-FR">
                <a:solidFill>
                  <a:srgbClr val="BA0067"/>
                </a:solidFill>
                <a:latin typeface="Open Sans Light"/>
                <a:ea typeface="Open Sans Light"/>
                <a:cs typeface="Open Sans Light"/>
              </a:rPr>
              <a:t>association étudiante ?</a:t>
            </a:r>
            <a:endParaRPr/>
          </a:p>
        </p:txBody>
      </p:sp>
      <p:sp>
        <p:nvSpPr>
          <p:cNvPr id="5" name="ZoneTexte 4"/>
          <p:cNvSpPr txBox="1"/>
          <p:nvPr/>
        </p:nvSpPr>
        <p:spPr bwMode="auto">
          <a:xfrm>
            <a:off x="554962" y="2282532"/>
            <a:ext cx="2951284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fr-FR" sz="1100"/>
          </a:p>
          <a:p>
            <a:pPr>
              <a:defRPr/>
            </a:pPr>
            <a:r>
              <a:rPr lang="fr-FR" sz="1400">
                <a:ea typeface="Open Sans Light"/>
                <a:cs typeface="Open Sans Light"/>
              </a:rPr>
              <a:t>Avec plus de </a:t>
            </a:r>
            <a:r>
              <a:rPr lang="fr-FR" sz="3200">
                <a:solidFill>
                  <a:srgbClr val="EE7322"/>
                </a:solidFill>
                <a:latin typeface="Open Sans Extrabold"/>
                <a:ea typeface="Open Sans Extrabold"/>
                <a:cs typeface="Open Sans Extrabold"/>
              </a:rPr>
              <a:t>600</a:t>
            </a:r>
            <a:endParaRPr/>
          </a:p>
          <a:p>
            <a:pPr>
              <a:defRPr/>
            </a:pPr>
            <a:r>
              <a:rPr lang="fr-FR" sz="1400">
                <a:latin typeface="Open Sans Extrabold"/>
                <a:ea typeface="Open Sans Extrabold"/>
                <a:cs typeface="Open Sans Extrabold"/>
              </a:rPr>
              <a:t>associations étudiantes, </a:t>
            </a:r>
            <a:endParaRPr/>
          </a:p>
          <a:p>
            <a:pPr>
              <a:defRPr/>
            </a:pPr>
            <a:r>
              <a:rPr lang="fr-FR" sz="1400">
                <a:latin typeface="Open Sans Extrabold"/>
                <a:ea typeface="Open Sans Extrabold"/>
                <a:cs typeface="Open Sans Extrabold"/>
              </a:rPr>
              <a:t>l’Université Paris-Saclay offre une vie associative riche et très dynamique.</a:t>
            </a:r>
            <a:endParaRPr/>
          </a:p>
          <a:p>
            <a:pPr>
              <a:defRPr/>
            </a:pPr>
            <a:endParaRPr lang="fr-FR" sz="1100"/>
          </a:p>
          <a:p>
            <a:pPr>
              <a:defRPr/>
            </a:pPr>
            <a:r>
              <a:rPr lang="fr-FR" sz="1100"/>
              <a:t>Rejoignez le mouvement ! </a:t>
            </a:r>
            <a:endParaRPr/>
          </a:p>
          <a:p>
            <a:pPr>
              <a:defRPr/>
            </a:pPr>
            <a:r>
              <a:rPr lang="fr-FR" sz="1100"/>
              <a:t>Pour les découvrir, rendez-vous sur </a:t>
            </a:r>
            <a:endParaRPr/>
          </a:p>
          <a:p>
            <a:pPr>
              <a:defRPr/>
            </a:pPr>
            <a:r>
              <a:rPr lang="fr-FR" sz="1100">
                <a:latin typeface="Open Sans Extrabold"/>
                <a:ea typeface="Open Sans Extrabold"/>
                <a:cs typeface="Open Sans Extrabold"/>
              </a:rPr>
              <a:t>le site web de l’Université, rubrique Vie de campus &gt; vie étudiante et associations.</a:t>
            </a:r>
            <a:endParaRPr/>
          </a:p>
        </p:txBody>
      </p:sp>
      <p:sp>
        <p:nvSpPr>
          <p:cNvPr id="4" name="TextBox 3"/>
          <p:cNvSpPr txBox="1"/>
          <p:nvPr/>
        </p:nvSpPr>
        <p:spPr bwMode="auto">
          <a:xfrm>
            <a:off x="2280156" y="5985808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100"/>
              <a:t>Contact : Direction de la Vie Étudiante et Égalité des Chances,</a:t>
            </a:r>
            <a:endParaRPr/>
          </a:p>
          <a:p>
            <a:pPr algn="ctr">
              <a:defRPr/>
            </a:pPr>
            <a:r>
              <a:rPr lang="fr-FR" sz="1100" u="sng">
                <a:hlinkClick r:id="rId2" tooltip="mailto:associations.etudiantes@universite-paris-saclay.fr"/>
              </a:rPr>
              <a:t>associations.etudiantes@universite-paris-saclay.fr</a:t>
            </a:r>
            <a:r>
              <a:rPr lang="fr-FR" sz="1100"/>
              <a:t> </a:t>
            </a:r>
            <a:endParaRPr lang="fr-FR" sz="1100" b="1"/>
          </a:p>
        </p:txBody>
      </p:sp>
      <p:pic>
        <p:nvPicPr>
          <p:cNvPr id="6" name="Graphic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423890" y="5733664"/>
            <a:ext cx="284532" cy="180568"/>
          </a:xfrm>
          <a:prstGeom prst="rect">
            <a:avLst/>
          </a:prstGeom>
        </p:spPr>
      </p:pic>
      <p:pic>
        <p:nvPicPr>
          <p:cNvPr id="7" name="Graphic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223129" y="1586824"/>
            <a:ext cx="2686050" cy="28575"/>
          </a:xfrm>
          <a:prstGeom prst="rect">
            <a:avLst/>
          </a:prstGeom>
        </p:spPr>
      </p:pic>
      <p:pic>
        <p:nvPicPr>
          <p:cNvPr id="8" name="Graphic 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051553" y="321706"/>
            <a:ext cx="5029200" cy="28575"/>
          </a:xfrm>
          <a:prstGeom prst="rect">
            <a:avLst/>
          </a:prstGeom>
        </p:spPr>
      </p:pic>
      <p:pic>
        <p:nvPicPr>
          <p:cNvPr id="9" name="Graphic 8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037459" y="3692769"/>
            <a:ext cx="984855" cy="844162"/>
          </a:xfrm>
          <a:prstGeom prst="rect">
            <a:avLst/>
          </a:prstGeom>
        </p:spPr>
      </p:pic>
      <p:pic>
        <p:nvPicPr>
          <p:cNvPr id="3" name="Graphic 2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2976650" y="2750290"/>
            <a:ext cx="507756" cy="403218"/>
          </a:xfrm>
          <a:prstGeom prst="rect">
            <a:avLst/>
          </a:prstGeom>
        </p:spPr>
      </p:pic>
      <p:sp>
        <p:nvSpPr>
          <p:cNvPr id="11" name="Oval 10">
            <a:hlinkClick r:id="rId8" action="ppaction://hlinksldjump"/>
          </p:cNvPr>
          <p:cNvSpPr/>
          <p:nvPr/>
        </p:nvSpPr>
        <p:spPr bwMode="auto">
          <a:xfrm>
            <a:off x="132984" y="6294300"/>
            <a:ext cx="222737" cy="222737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pic>
        <p:nvPicPr>
          <p:cNvPr id="12" name="Graphic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212638" y="6353433"/>
            <a:ext cx="63021" cy="110287"/>
          </a:xfrm>
          <a:prstGeom prst="rect">
            <a:avLst/>
          </a:prstGeom>
        </p:spPr>
      </p:pic>
      <p:cxnSp>
        <p:nvCxnSpPr>
          <p:cNvPr id="13" name="Connecteur droit 12"/>
          <p:cNvCxnSpPr>
            <a:cxnSpLocks/>
          </p:cNvCxnSpPr>
          <p:nvPr/>
        </p:nvCxnSpPr>
        <p:spPr bwMode="auto">
          <a:xfrm>
            <a:off x="4572000" y="2470245"/>
            <a:ext cx="0" cy="1937982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 bwMode="auto">
          <a:xfrm>
            <a:off x="5486404" y="2281039"/>
            <a:ext cx="3068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fr-FR" sz="1400" b="1">
              <a:latin typeface="Open Sans Extrabold"/>
              <a:ea typeface="Open Sans Extrabold"/>
              <a:cs typeface="Open Sans Extrabold"/>
            </a:endParaRPr>
          </a:p>
          <a:p>
            <a:pPr>
              <a:defRPr/>
            </a:pPr>
            <a:r>
              <a:rPr lang="fr-FR" sz="1400" b="1">
                <a:latin typeface="Open Sans Extrabold"/>
                <a:ea typeface="Open Sans Extrabold"/>
                <a:cs typeface="Open Sans Extrabold"/>
              </a:rPr>
              <a:t>Vous avez un projet associatif ?</a:t>
            </a:r>
            <a:endParaRPr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5523816" y="3025740"/>
            <a:ext cx="2993456" cy="1091470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 bwMode="auto">
          <a:xfrm>
            <a:off x="5486403" y="4131545"/>
            <a:ext cx="310262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100">
                <a:ea typeface="Open Sans Light"/>
                <a:cs typeface="Open Sans Light"/>
              </a:rPr>
              <a:t>Appel à projets, Fonds de solidarité et de développement des initiatives étudiantes (FSDIE).</a:t>
            </a:r>
            <a:endParaRPr/>
          </a:p>
          <a:p>
            <a:pPr>
              <a:defRPr/>
            </a:pPr>
            <a:r>
              <a:rPr lang="fr-FR" sz="1100">
                <a:ea typeface="Open Sans Light"/>
                <a:cs typeface="Open Sans Light"/>
              </a:rPr>
              <a:t>L’Université vous accompagne et soutient financièrement ses associations.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1505884" y="573087"/>
            <a:ext cx="6405076" cy="69056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fr-FR">
                <a:solidFill>
                  <a:srgbClr val="61003B"/>
                </a:solidFill>
              </a:rPr>
              <a:t>Où étudier et comment effectuer vos </a:t>
            </a:r>
            <a:r>
              <a:rPr lang="fr-FR">
                <a:solidFill>
                  <a:srgbClr val="61003B"/>
                </a:solidFill>
                <a:latin typeface="Open Sans Light"/>
                <a:ea typeface="Open Sans Light"/>
                <a:cs typeface="Open Sans Light"/>
              </a:rPr>
              <a:t>recherches documentaires ?</a:t>
            </a:r>
            <a:endParaRPr/>
          </a:p>
        </p:txBody>
      </p:sp>
      <p:sp>
        <p:nvSpPr>
          <p:cNvPr id="5" name="ZoneTexte 4"/>
          <p:cNvSpPr txBox="1"/>
          <p:nvPr/>
        </p:nvSpPr>
        <p:spPr bwMode="auto">
          <a:xfrm>
            <a:off x="2709513" y="2604143"/>
            <a:ext cx="3713285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fr-FR" sz="1100"/>
          </a:p>
          <a:p>
            <a:pPr>
              <a:defRPr/>
            </a:pPr>
            <a:r>
              <a:rPr lang="fr-FR" sz="1400">
                <a:latin typeface="Open Sans Extrabold"/>
                <a:ea typeface="Open Sans Extrabold"/>
                <a:cs typeface="Open Sans Extrabold"/>
              </a:rPr>
              <a:t>Les bibliothèques universitaires, des espaces privilégiés pour travailler au calme ou en mode projet, et parfaire ses recherches.</a:t>
            </a:r>
            <a:endParaRPr/>
          </a:p>
          <a:p>
            <a:pPr>
              <a:defRPr/>
            </a:pPr>
            <a:endParaRPr lang="fr-FR" sz="1100"/>
          </a:p>
          <a:p>
            <a:pPr>
              <a:defRPr/>
            </a:pPr>
            <a:r>
              <a:rPr lang="fr-FR" sz="1100"/>
              <a:t>Accédez à des </a:t>
            </a:r>
            <a:r>
              <a:rPr lang="fr-FR" sz="1100">
                <a:latin typeface="Open Sans Extrabold"/>
                <a:ea typeface="Open Sans Extrabold"/>
                <a:cs typeface="Open Sans Extrabold"/>
              </a:rPr>
              <a:t>millions de documents</a:t>
            </a:r>
            <a:r>
              <a:rPr lang="fr-FR" sz="1100"/>
              <a:t> et de nombreux services sur site ou en ligne.</a:t>
            </a:r>
            <a:endParaRPr/>
          </a:p>
          <a:p>
            <a:pPr>
              <a:defRPr/>
            </a:pPr>
            <a:endParaRPr lang="fr-FR" sz="1100"/>
          </a:p>
          <a:p>
            <a:pPr>
              <a:defRPr/>
            </a:pPr>
            <a:r>
              <a:rPr lang="fr-FR" sz="1100"/>
              <a:t>Découvrez l’outil </a:t>
            </a:r>
            <a:r>
              <a:rPr lang="fr-FR" sz="1100" b="1">
                <a:latin typeface="Open Sans Extrabold"/>
                <a:ea typeface="Open Sans Extrabold"/>
                <a:cs typeface="Open Sans Extrabold"/>
              </a:rPr>
              <a:t>FOCUS</a:t>
            </a:r>
            <a:r>
              <a:rPr lang="fr-FR" sz="1100"/>
              <a:t> qui permet d’accéder à l’ensemble de la documentation numérique et papier.</a:t>
            </a:r>
            <a:endParaRPr/>
          </a:p>
        </p:txBody>
      </p:sp>
      <p:sp>
        <p:nvSpPr>
          <p:cNvPr id="4" name="TextBox 3"/>
          <p:cNvSpPr txBox="1"/>
          <p:nvPr/>
        </p:nvSpPr>
        <p:spPr bwMode="auto">
          <a:xfrm>
            <a:off x="2280156" y="5985808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100"/>
              <a:t>Contact : Direction en charge des Bibliothèques,</a:t>
            </a:r>
            <a:endParaRPr/>
          </a:p>
          <a:p>
            <a:pPr algn="ctr">
              <a:defRPr/>
            </a:pPr>
            <a:r>
              <a:rPr lang="fr-FR" sz="1100" u="sng">
                <a:hlinkClick r:id="rId2" tooltip="mailto:bib.univ@universite-paris-saclay.fr"/>
              </a:rPr>
              <a:t>bib.univ@universite-paris-saclay.fr</a:t>
            </a:r>
            <a:r>
              <a:rPr lang="fr-FR" sz="1100"/>
              <a:t> </a:t>
            </a:r>
            <a:endParaRPr lang="fr-FR" sz="1100" b="1"/>
          </a:p>
        </p:txBody>
      </p:sp>
      <p:pic>
        <p:nvPicPr>
          <p:cNvPr id="6" name="Graphic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423890" y="5733664"/>
            <a:ext cx="284532" cy="180568"/>
          </a:xfrm>
          <a:prstGeom prst="rect">
            <a:avLst/>
          </a:prstGeom>
        </p:spPr>
      </p:pic>
      <p:pic>
        <p:nvPicPr>
          <p:cNvPr id="7" name="Graphic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567354" y="1577090"/>
            <a:ext cx="3956538" cy="185208"/>
          </a:xfrm>
          <a:prstGeom prst="rect">
            <a:avLst/>
          </a:prstGeom>
        </p:spPr>
      </p:pic>
      <p:pic>
        <p:nvPicPr>
          <p:cNvPr id="9" name="Graphic 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545007" y="3692769"/>
            <a:ext cx="1099254" cy="761022"/>
          </a:xfrm>
          <a:prstGeom prst="rect">
            <a:avLst/>
          </a:prstGeom>
        </p:spPr>
      </p:pic>
      <p:pic>
        <p:nvPicPr>
          <p:cNvPr id="10" name="Graphic 9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422798" y="3264551"/>
            <a:ext cx="1050948" cy="943708"/>
          </a:xfrm>
          <a:prstGeom prst="rect">
            <a:avLst/>
          </a:prstGeom>
        </p:spPr>
      </p:pic>
      <p:sp>
        <p:nvSpPr>
          <p:cNvPr id="12" name="Oval 11">
            <a:hlinkClick r:id="rId7" action="ppaction://hlinksldjump"/>
          </p:cNvPr>
          <p:cNvSpPr/>
          <p:nvPr/>
        </p:nvSpPr>
        <p:spPr bwMode="auto">
          <a:xfrm>
            <a:off x="132984" y="6294300"/>
            <a:ext cx="222737" cy="222737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pic>
        <p:nvPicPr>
          <p:cNvPr id="13" name="Graphic 1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212638" y="6353433"/>
            <a:ext cx="63021" cy="110287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auto">
          <a:xfrm>
            <a:off x="2217747" y="3894956"/>
            <a:ext cx="417015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0" b="1">
                <a:solidFill>
                  <a:srgbClr val="63003C"/>
                </a:solidFill>
                <a:latin typeface="Open Sans"/>
                <a:ea typeface="+mn-ea"/>
                <a:cs typeface="Helvetica"/>
              </a:rPr>
              <a:t>Prix Design &amp; Science </a:t>
            </a:r>
            <a:r>
              <a:rPr lang="fr-FR" sz="1100">
                <a:solidFill>
                  <a:srgbClr val="63003C"/>
                </a:solidFill>
                <a:latin typeface="Open Sans"/>
                <a:ea typeface="+mn-ea"/>
                <a:cs typeface="Helvetica"/>
              </a:rPr>
              <a:t>: 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0">
                <a:solidFill>
                  <a:srgbClr val="63003C"/>
                </a:solidFill>
                <a:latin typeface="Open Sans"/>
                <a:ea typeface="+mn-ea"/>
                <a:cs typeface="Helvetica"/>
              </a:rPr>
              <a:t>programme pédagogique pluridisciplinaire unique en France. Un semestre pour développer en équipe un projet innovant à partir d’un grand thème de société. 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fr-FR" sz="1100">
              <a:solidFill>
                <a:srgbClr val="63003C"/>
              </a:solidFill>
              <a:latin typeface="Open Sans"/>
              <a:ea typeface="+mn-e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1981199" y="5985808"/>
            <a:ext cx="534246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0">
                <a:solidFill>
                  <a:srgbClr val="63003C"/>
                </a:solidFill>
                <a:latin typeface="Open Sans"/>
                <a:ea typeface="+mn-ea"/>
                <a:cs typeface="Helvetica"/>
              </a:rPr>
              <a:t>Contact : Design Spot, </a:t>
            </a:r>
            <a:endParaRPr/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0" u="sng">
                <a:solidFill>
                  <a:srgbClr val="63003C"/>
                </a:solidFill>
                <a:latin typeface="Open Sans"/>
                <a:ea typeface="+mn-ea"/>
                <a:cs typeface="Helvetica"/>
                <a:hlinkClick r:id="rId2" tooltip="mailto:info@designspot.fr"/>
              </a:rPr>
              <a:t>info@designspot.fr</a:t>
            </a:r>
            <a:r>
              <a:rPr lang="fr-FR" sz="1100">
                <a:solidFill>
                  <a:srgbClr val="63003C"/>
                </a:solidFill>
                <a:latin typeface="Open Sans"/>
                <a:ea typeface="+mn-ea"/>
                <a:cs typeface="Helvetica"/>
              </a:rPr>
              <a:t>  </a:t>
            </a:r>
            <a:endParaRPr/>
          </a:p>
        </p:txBody>
      </p:sp>
      <p:pic>
        <p:nvPicPr>
          <p:cNvPr id="9" name="Graphic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423890" y="5733664"/>
            <a:ext cx="284532" cy="180568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 bwMode="auto">
          <a:xfrm>
            <a:off x="1466867" y="441305"/>
            <a:ext cx="6198577" cy="69056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fr-FR" sz="3100">
                <a:solidFill>
                  <a:srgbClr val="61003B"/>
                </a:solidFill>
              </a:rPr>
              <a:t>Design Spot ?</a:t>
            </a:r>
            <a:endParaRPr/>
          </a:p>
        </p:txBody>
      </p:sp>
      <p:pic>
        <p:nvPicPr>
          <p:cNvPr id="11" name="Graphic 1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223129" y="1153367"/>
            <a:ext cx="2686050" cy="28575"/>
          </a:xfrm>
          <a:prstGeom prst="rect">
            <a:avLst/>
          </a:prstGeom>
        </p:spPr>
      </p:pic>
      <p:pic>
        <p:nvPicPr>
          <p:cNvPr id="12" name="Graphic 1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051554" y="318878"/>
            <a:ext cx="5029200" cy="28575"/>
          </a:xfrm>
          <a:prstGeom prst="rect">
            <a:avLst/>
          </a:prstGeom>
        </p:spPr>
      </p:pic>
      <p:pic>
        <p:nvPicPr>
          <p:cNvPr id="13" name="Graphic 12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2332907" y="1539593"/>
            <a:ext cx="4466492" cy="83564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 bwMode="auto">
          <a:xfrm>
            <a:off x="2778017" y="1589668"/>
            <a:ext cx="357627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b="1">
                <a:solidFill>
                  <a:srgbClr val="FFFFFF"/>
                </a:solidFill>
                <a:latin typeface="Open Sans"/>
                <a:ea typeface="+mn-ea"/>
                <a:cs typeface="Helvetica"/>
              </a:rPr>
              <a:t>Votre lieu de sensibilisation et d’accompagnement en design sur le plateau de Saclay</a:t>
            </a:r>
            <a:endParaRPr/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 bwMode="auto">
          <a:xfrm>
            <a:off x="4727849" y="2754773"/>
            <a:ext cx="0" cy="740520"/>
          </a:xfrm>
          <a:prstGeom prst="line">
            <a:avLst/>
          </a:prstGeom>
          <a:ln>
            <a:solidFill>
              <a:srgbClr val="7B8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 bwMode="auto">
          <a:xfrm>
            <a:off x="2888961" y="2920792"/>
            <a:ext cx="171740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0" b="1">
                <a:solidFill>
                  <a:srgbClr val="63003C"/>
                </a:solidFill>
                <a:latin typeface="Open Sans"/>
                <a:ea typeface="+mn-ea"/>
                <a:cs typeface="Helvetica"/>
              </a:rPr>
              <a:t>Formations courtes, ateliers et webinaires</a:t>
            </a:r>
            <a:endParaRPr lang="fr-FR" sz="1100">
              <a:solidFill>
                <a:srgbClr val="63003C"/>
              </a:solidFill>
              <a:latin typeface="Open Sans"/>
              <a:ea typeface="+mn-ea"/>
              <a:cs typeface="Helvetica"/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4886390" y="2849151"/>
            <a:ext cx="14678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0" b="1">
                <a:solidFill>
                  <a:srgbClr val="63003C"/>
                </a:solidFill>
                <a:latin typeface="Open Sans"/>
                <a:ea typeface="+mn-ea"/>
                <a:cs typeface="Helvetica"/>
              </a:rPr>
              <a:t>Conseil et support 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0">
                <a:solidFill>
                  <a:srgbClr val="63003C"/>
                </a:solidFill>
                <a:latin typeface="Open Sans"/>
                <a:ea typeface="+mn-ea"/>
                <a:cs typeface="Helvetica"/>
              </a:rPr>
              <a:t>pour les étudiantes et étudiants entrepreneurs</a:t>
            </a:r>
            <a:endParaRPr/>
          </a:p>
        </p:txBody>
      </p:sp>
      <p:sp>
        <p:nvSpPr>
          <p:cNvPr id="19" name="TextBox 18"/>
          <p:cNvSpPr txBox="1"/>
          <p:nvPr/>
        </p:nvSpPr>
        <p:spPr bwMode="auto">
          <a:xfrm>
            <a:off x="2144806" y="530650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b="1" u="sng">
                <a:solidFill>
                  <a:srgbClr val="EE7322"/>
                </a:solidFill>
                <a:latin typeface="Open Sans"/>
                <a:ea typeface="Helvetica"/>
                <a:cs typeface="Helvetica"/>
                <a:hlinkClick r:id="rId7" tooltip="https://www.designspot.fr/"/>
              </a:rPr>
              <a:t>www.designspot.fr</a:t>
            </a:r>
            <a:endParaRPr lang="fr-FR" sz="1400" b="1">
              <a:solidFill>
                <a:srgbClr val="EE7322"/>
              </a:solidFill>
              <a:latin typeface="Open Sans"/>
              <a:cs typeface="Helvetica"/>
            </a:endParaRPr>
          </a:p>
        </p:txBody>
      </p:sp>
      <p:pic>
        <p:nvPicPr>
          <p:cNvPr id="7" name="Graphic 6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2393367" y="2981223"/>
            <a:ext cx="495300" cy="504825"/>
          </a:xfrm>
          <a:prstGeom prst="rect">
            <a:avLst/>
          </a:prstGeom>
        </p:spPr>
      </p:pic>
      <p:pic>
        <p:nvPicPr>
          <p:cNvPr id="20" name="Graphic 19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6329088" y="3053037"/>
            <a:ext cx="387718" cy="410087"/>
          </a:xfrm>
          <a:prstGeom prst="rect">
            <a:avLst/>
          </a:prstGeom>
        </p:spPr>
      </p:pic>
      <p:cxnSp>
        <p:nvCxnSpPr>
          <p:cNvPr id="21" name="Straight Connector 20"/>
          <p:cNvCxnSpPr>
            <a:cxnSpLocks/>
          </p:cNvCxnSpPr>
          <p:nvPr/>
        </p:nvCxnSpPr>
        <p:spPr bwMode="auto">
          <a:xfrm flipH="1">
            <a:off x="2393367" y="3760675"/>
            <a:ext cx="4265341" cy="0"/>
          </a:xfrm>
          <a:prstGeom prst="line">
            <a:avLst/>
          </a:prstGeom>
          <a:ln>
            <a:solidFill>
              <a:srgbClr val="7B8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6397042" y="3969547"/>
            <a:ext cx="304800" cy="523875"/>
          </a:xfrm>
          <a:prstGeom prst="rect">
            <a:avLst/>
          </a:prstGeom>
        </p:spPr>
      </p:pic>
      <p:pic>
        <p:nvPicPr>
          <p:cNvPr id="27" name="Graphic 26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6133719" y="4602480"/>
            <a:ext cx="441140" cy="441140"/>
          </a:xfrm>
          <a:prstGeom prst="rect">
            <a:avLst/>
          </a:prstGeom>
        </p:spPr>
      </p:pic>
      <p:sp>
        <p:nvSpPr>
          <p:cNvPr id="23" name="Oval 22">
            <a:hlinkClick r:id="rId12" action="ppaction://hlinksldjump"/>
          </p:cNvPr>
          <p:cNvSpPr/>
          <p:nvPr/>
        </p:nvSpPr>
        <p:spPr bwMode="auto">
          <a:xfrm>
            <a:off x="132984" y="6294300"/>
            <a:ext cx="222737" cy="222737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pic>
        <p:nvPicPr>
          <p:cNvPr id="24" name="Graphic 2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212638" y="6353433"/>
            <a:ext cx="63021" cy="110287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246490" y="650262"/>
            <a:ext cx="8651019" cy="69056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fr-FR">
                <a:solidFill>
                  <a:srgbClr val="62003C"/>
                </a:solidFill>
              </a:rPr>
              <a:t>Où trouver de l’aide en cas </a:t>
            </a:r>
            <a:br>
              <a:rPr lang="fr-FR">
                <a:solidFill>
                  <a:srgbClr val="62003C"/>
                </a:solidFill>
              </a:rPr>
            </a:br>
            <a:r>
              <a:rPr lang="fr-FR" b="0">
                <a:solidFill>
                  <a:srgbClr val="62003C"/>
                </a:solidFill>
              </a:rPr>
              <a:t>de</a:t>
            </a:r>
            <a:r>
              <a:rPr lang="fr-FR">
                <a:solidFill>
                  <a:srgbClr val="62003C"/>
                </a:solidFill>
              </a:rPr>
              <a:t> </a:t>
            </a:r>
            <a:r>
              <a:rPr lang="fr-FR" b="0">
                <a:solidFill>
                  <a:srgbClr val="62003C"/>
                </a:solidFill>
                <a:latin typeface="Open Sans"/>
                <a:ea typeface="Open Sans"/>
                <a:cs typeface="Open Sans"/>
              </a:rPr>
              <a:t>discrimination, de harcèlement ?</a:t>
            </a:r>
            <a:endParaRPr/>
          </a:p>
        </p:txBody>
      </p:sp>
      <p:sp>
        <p:nvSpPr>
          <p:cNvPr id="5" name="ZoneTexte 4"/>
          <p:cNvSpPr txBox="1"/>
          <p:nvPr/>
        </p:nvSpPr>
        <p:spPr bwMode="auto">
          <a:xfrm>
            <a:off x="1908147" y="2298688"/>
            <a:ext cx="5850398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400">
                <a:solidFill>
                  <a:srgbClr val="303F48"/>
                </a:solidFill>
                <a:latin typeface="Open Sans Extrabold"/>
                <a:ea typeface="Open Sans Extrabold"/>
                <a:cs typeface="Open Sans Extrabold"/>
              </a:rPr>
              <a:t>La Mission Égalité-Diversité agit en faveur de l’égalité entre les femmes et les hommes et contre les discriminations au sein de l’Université. </a:t>
            </a:r>
            <a:endParaRPr/>
          </a:p>
          <a:p>
            <a:pPr>
              <a:defRPr/>
            </a:pPr>
            <a:endParaRPr lang="fr-FR" sz="1400">
              <a:solidFill>
                <a:srgbClr val="303F48"/>
              </a:solidFill>
              <a:latin typeface="Open Sans Extrabold"/>
              <a:ea typeface="Open Sans Extrabold"/>
              <a:cs typeface="Open Sans Extrabold"/>
            </a:endParaRPr>
          </a:p>
          <a:p>
            <a:pPr>
              <a:defRPr/>
            </a:pPr>
            <a:r>
              <a:rPr lang="fr-FR" sz="1400">
                <a:solidFill>
                  <a:srgbClr val="303F48"/>
                </a:solidFill>
                <a:ea typeface="Open Sans Extrabold"/>
                <a:cs typeface="Open Sans Extrabold"/>
              </a:rPr>
              <a:t>Elle agit également en matière d’accompagnement, de prévention et de sensibilisation aux harcèlements, aux violences sexistes et sexuelles et anti-LGBT+.</a:t>
            </a:r>
            <a:endParaRPr/>
          </a:p>
          <a:p>
            <a:pPr>
              <a:defRPr/>
            </a:pPr>
            <a:endParaRPr lang="fr-FR" sz="1400">
              <a:solidFill>
                <a:srgbClr val="303F48"/>
              </a:solidFill>
              <a:ea typeface="Open Sans Extrabold"/>
              <a:cs typeface="Open Sans Extrabold"/>
            </a:endParaRPr>
          </a:p>
          <a:p>
            <a:pPr>
              <a:defRPr/>
            </a:pPr>
            <a:r>
              <a:rPr lang="fr-FR" sz="1400" b="1">
                <a:solidFill>
                  <a:srgbClr val="303F48"/>
                </a:solidFill>
                <a:ea typeface="Open Sans Extrabold"/>
                <a:cs typeface="Open Sans Extrabold"/>
              </a:rPr>
              <a:t>Cellule harcèlements </a:t>
            </a:r>
            <a:r>
              <a:rPr lang="fr-FR" sz="1400">
                <a:solidFill>
                  <a:srgbClr val="303F48"/>
                </a:solidFill>
                <a:ea typeface="Open Sans Extrabold"/>
                <a:cs typeface="Open Sans Extrabold"/>
              </a:rPr>
              <a:t>(sexuel, moral, cyberharcèlement, agressions, viols, exhibition sexuelle,…) </a:t>
            </a:r>
            <a:r>
              <a:rPr lang="fr-FR" sz="1200">
                <a:solidFill>
                  <a:srgbClr val="303F48"/>
                </a:solidFill>
                <a:ea typeface="Open Sans Extrabold"/>
                <a:cs typeface="Open Sans Extrabold"/>
              </a:rPr>
              <a:t>: </a:t>
            </a:r>
            <a:endParaRPr/>
          </a:p>
          <a:p>
            <a:pPr>
              <a:defRPr/>
            </a:pPr>
            <a:r>
              <a:rPr lang="fr-FR" sz="1200" b="1" u="sng">
                <a:solidFill>
                  <a:srgbClr val="303F48"/>
                </a:solidFill>
                <a:hlinkClick r:id="rId2" tooltip="mailto:harcelements@universite-paris-saclay.fr"/>
              </a:rPr>
              <a:t>harcelements@universite-paris-saclay.fr</a:t>
            </a:r>
            <a:r>
              <a:rPr lang="fr-FR" sz="1200" b="1">
                <a:solidFill>
                  <a:srgbClr val="303F48"/>
                </a:solidFill>
              </a:rPr>
              <a:t> </a:t>
            </a:r>
            <a:endParaRPr/>
          </a:p>
          <a:p>
            <a:pPr>
              <a:defRPr/>
            </a:pPr>
            <a:endParaRPr lang="fr-FR" sz="1100">
              <a:solidFill>
                <a:srgbClr val="303F48"/>
              </a:solidFill>
            </a:endParaRPr>
          </a:p>
        </p:txBody>
      </p:sp>
      <p:pic>
        <p:nvPicPr>
          <p:cNvPr id="6" name="Graphic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430280" y="322660"/>
            <a:ext cx="2283437" cy="1276350"/>
          </a:xfrm>
          <a:prstGeom prst="rect">
            <a:avLst/>
          </a:prstGeom>
        </p:spPr>
      </p:pic>
      <p:pic>
        <p:nvPicPr>
          <p:cNvPr id="7" name="Graphic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710609" y="1439767"/>
            <a:ext cx="3711087" cy="378286"/>
          </a:xfrm>
          <a:prstGeom prst="rect">
            <a:avLst/>
          </a:prstGeom>
        </p:spPr>
      </p:pic>
      <p:pic>
        <p:nvPicPr>
          <p:cNvPr id="8" name="Graphic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423887" y="5704428"/>
            <a:ext cx="284532" cy="180568"/>
          </a:xfrm>
          <a:prstGeom prst="rect">
            <a:avLst/>
          </a:prstGeom>
        </p:spPr>
      </p:pic>
      <p:pic>
        <p:nvPicPr>
          <p:cNvPr id="9" name="Graphic 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519127" y="1906633"/>
            <a:ext cx="548717" cy="341509"/>
          </a:xfrm>
          <a:prstGeom prst="rect">
            <a:avLst/>
          </a:prstGeom>
        </p:spPr>
      </p:pic>
      <p:pic>
        <p:nvPicPr>
          <p:cNvPr id="10" name="Graphic 9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926280" y="5844330"/>
            <a:ext cx="528615" cy="563968"/>
          </a:xfrm>
          <a:prstGeom prst="rect">
            <a:avLst/>
          </a:prstGeom>
        </p:spPr>
      </p:pic>
      <p:pic>
        <p:nvPicPr>
          <p:cNvPr id="11" name="Graphic 10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6689107" y="5844330"/>
            <a:ext cx="529014" cy="564394"/>
          </a:xfrm>
          <a:prstGeom prst="rect">
            <a:avLst/>
          </a:prstGeom>
        </p:spPr>
      </p:pic>
      <p:sp>
        <p:nvSpPr>
          <p:cNvPr id="13" name="Oval 12">
            <a:hlinkClick r:id="rId8" action="ppaction://hlinksldjump"/>
          </p:cNvPr>
          <p:cNvSpPr/>
          <p:nvPr/>
        </p:nvSpPr>
        <p:spPr bwMode="auto">
          <a:xfrm>
            <a:off x="132984" y="6294300"/>
            <a:ext cx="222737" cy="222737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pic>
        <p:nvPicPr>
          <p:cNvPr id="14" name="Graphic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212638" y="6353433"/>
            <a:ext cx="63021" cy="110287"/>
          </a:xfrm>
          <a:prstGeom prst="rect">
            <a:avLst/>
          </a:prstGeom>
        </p:spPr>
      </p:pic>
      <p:sp>
        <p:nvSpPr>
          <p:cNvPr id="15" name="TextBox 7"/>
          <p:cNvSpPr txBox="1"/>
          <p:nvPr/>
        </p:nvSpPr>
        <p:spPr bwMode="auto">
          <a:xfrm>
            <a:off x="1981199" y="5985808"/>
            <a:ext cx="534246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0">
                <a:solidFill>
                  <a:srgbClr val="63003C"/>
                </a:solidFill>
                <a:latin typeface="Open Sans"/>
                <a:ea typeface="+mn-ea"/>
                <a:cs typeface="Helvetica"/>
              </a:rPr>
              <a:t>Contact : Mission Égalité et </a:t>
            </a:r>
            <a:r>
              <a:rPr lang="fr-FR" sz="1100">
                <a:solidFill>
                  <a:srgbClr val="63003C"/>
                </a:solidFill>
                <a:latin typeface="Open Sans"/>
                <a:cs typeface="Helvetica"/>
              </a:rPr>
              <a:t>D</a:t>
            </a:r>
            <a:r>
              <a:rPr lang="fr-FR" sz="1100">
                <a:solidFill>
                  <a:srgbClr val="63003C"/>
                </a:solidFill>
                <a:latin typeface="Open Sans"/>
                <a:ea typeface="+mn-ea"/>
                <a:cs typeface="Helvetica"/>
              </a:rPr>
              <a:t>iversité, </a:t>
            </a:r>
            <a:endParaRPr/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0" u="sng">
                <a:solidFill>
                  <a:srgbClr val="63003C"/>
                </a:solidFill>
                <a:latin typeface="Open Sans"/>
                <a:ea typeface="+mn-ea"/>
                <a:cs typeface="Helvetica"/>
                <a:hlinkClick r:id="rId10" tooltip="mailto:Egalite.diversite@universite-paris-saclay.fr"/>
              </a:rPr>
              <a:t>egalite.diversite@universite-paris-saclay.fr</a:t>
            </a:r>
            <a:r>
              <a:rPr lang="fr-FR" sz="1100">
                <a:solidFill>
                  <a:srgbClr val="63003C"/>
                </a:solidFill>
                <a:latin typeface="Open Sans"/>
                <a:ea typeface="+mn-ea"/>
                <a:cs typeface="Helvetica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461553" y="619918"/>
            <a:ext cx="8456023" cy="69056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fr-FR">
                <a:solidFill>
                  <a:srgbClr val="61013C"/>
                </a:solidFill>
              </a:rPr>
              <a:t>Comment devenir </a:t>
            </a:r>
            <a:br>
              <a:rPr lang="fr-FR">
                <a:solidFill>
                  <a:srgbClr val="61013C"/>
                </a:solidFill>
              </a:rPr>
            </a:br>
            <a:r>
              <a:rPr lang="fr-FR">
                <a:solidFill>
                  <a:srgbClr val="61013C"/>
                </a:solidFill>
                <a:latin typeface="Open Sans Light"/>
                <a:ea typeface="Open Sans Light"/>
                <a:cs typeface="Open Sans Light"/>
              </a:rPr>
              <a:t>tuteur ou tutrice des </a:t>
            </a:r>
            <a:br>
              <a:rPr lang="fr-FR">
                <a:solidFill>
                  <a:srgbClr val="61013C"/>
                </a:solidFill>
                <a:latin typeface="Open Sans Light"/>
                <a:ea typeface="Open Sans Light"/>
                <a:cs typeface="Open Sans Light"/>
              </a:rPr>
            </a:br>
            <a:r>
              <a:rPr lang="fr-FR">
                <a:solidFill>
                  <a:srgbClr val="61013C"/>
                </a:solidFill>
                <a:latin typeface="Open Sans Light"/>
                <a:ea typeface="Open Sans Light"/>
                <a:cs typeface="Open Sans Light"/>
              </a:rPr>
              <a:t>« Cordées de la réussite » ?</a:t>
            </a:r>
            <a:endParaRPr/>
          </a:p>
        </p:txBody>
      </p:sp>
      <p:sp>
        <p:nvSpPr>
          <p:cNvPr id="5" name="ZoneTexte 4"/>
          <p:cNvSpPr txBox="1"/>
          <p:nvPr/>
        </p:nvSpPr>
        <p:spPr bwMode="auto">
          <a:xfrm>
            <a:off x="2109517" y="3672068"/>
            <a:ext cx="18992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100">
                <a:latin typeface="Open Sans Extrabold"/>
                <a:ea typeface="Open Sans Extrabold"/>
                <a:cs typeface="Open Sans Extrabold"/>
              </a:rPr>
              <a:t>Mobilisez-vous</a:t>
            </a:r>
            <a:r>
              <a:rPr lang="fr-FR" sz="1100"/>
              <a:t> en </a:t>
            </a:r>
            <a:r>
              <a:rPr lang="fr-FR" sz="1100">
                <a:latin typeface="Open Sans Extrabold"/>
                <a:ea typeface="Open Sans Extrabold"/>
                <a:cs typeface="Open Sans Extrabold"/>
              </a:rPr>
              <a:t>aidant les plus jeunes à progresser </a:t>
            </a:r>
            <a:r>
              <a:rPr lang="fr-FR" sz="1100"/>
              <a:t>dans leurs formations universitaires.</a:t>
            </a:r>
            <a:endParaRPr/>
          </a:p>
        </p:txBody>
      </p:sp>
      <p:sp>
        <p:nvSpPr>
          <p:cNvPr id="4" name="TextBox 3"/>
          <p:cNvSpPr txBox="1"/>
          <p:nvPr/>
        </p:nvSpPr>
        <p:spPr bwMode="auto">
          <a:xfrm>
            <a:off x="2280156" y="5779797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100"/>
              <a:t>Contact : Mission Égalité et Diversité,</a:t>
            </a:r>
            <a:endParaRPr/>
          </a:p>
          <a:p>
            <a:pPr algn="ctr">
              <a:defRPr/>
            </a:pPr>
            <a:r>
              <a:rPr lang="fr-FR" sz="1100" u="sng">
                <a:hlinkClick r:id="rId2" tooltip="mailto:egalite.diversite@universite-paris-saclay.fr"/>
              </a:rPr>
              <a:t>egalite.diversite@universite-paris-saclay.fr</a:t>
            </a:r>
            <a:r>
              <a:rPr lang="fr-FR" sz="1100"/>
              <a:t> </a:t>
            </a:r>
            <a:endParaRPr/>
          </a:p>
        </p:txBody>
      </p:sp>
      <p:pic>
        <p:nvPicPr>
          <p:cNvPr id="6" name="Graphic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423890" y="5527653"/>
            <a:ext cx="284532" cy="180568"/>
          </a:xfrm>
          <a:prstGeom prst="rect">
            <a:avLst/>
          </a:prstGeom>
        </p:spPr>
      </p:pic>
      <p:pic>
        <p:nvPicPr>
          <p:cNvPr id="7" name="Graphic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109517" y="2000671"/>
            <a:ext cx="5214121" cy="9177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 bwMode="auto">
          <a:xfrm>
            <a:off x="2280156" y="2041500"/>
            <a:ext cx="457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400">
                <a:solidFill>
                  <a:srgbClr val="FFFFFF"/>
                </a:solidFill>
              </a:rPr>
              <a:t>Vous êtes un étudiant et une étudiante </a:t>
            </a:r>
            <a:r>
              <a:rPr lang="fr-FR" sz="14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</a:rPr>
              <a:t>« expérimenté·e » ? </a:t>
            </a:r>
            <a:endParaRPr/>
          </a:p>
          <a:p>
            <a:pPr algn="ctr">
              <a:defRPr/>
            </a:pPr>
            <a:r>
              <a:rPr lang="fr-FR" sz="14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</a:rPr>
              <a:t>Vous souhaitez agir pour l’égalité des chances ?</a:t>
            </a:r>
            <a:endParaRPr/>
          </a:p>
        </p:txBody>
      </p:sp>
      <p:sp>
        <p:nvSpPr>
          <p:cNvPr id="10" name="TextBox 9"/>
          <p:cNvSpPr txBox="1"/>
          <p:nvPr/>
        </p:nvSpPr>
        <p:spPr bwMode="auto">
          <a:xfrm>
            <a:off x="4572000" y="3557108"/>
            <a:ext cx="247503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100" b="1">
                <a:solidFill>
                  <a:srgbClr val="C6671E"/>
                </a:solidFill>
              </a:rPr>
              <a:t>Participez</a:t>
            </a:r>
            <a:r>
              <a:rPr lang="fr-FR" sz="1100">
                <a:solidFill>
                  <a:srgbClr val="C6671E"/>
                </a:solidFill>
              </a:rPr>
              <a:t> </a:t>
            </a:r>
            <a:r>
              <a:rPr lang="fr-FR" sz="1100" b="1">
                <a:solidFill>
                  <a:srgbClr val="C6671E"/>
                </a:solidFill>
              </a:rPr>
              <a:t>au dispositif </a:t>
            </a:r>
            <a:r>
              <a:rPr lang="fr-FR" sz="1100">
                <a:solidFill>
                  <a:srgbClr val="C6671E"/>
                </a:solidFill>
              </a:rPr>
              <a:t>des </a:t>
            </a:r>
            <a:r>
              <a:rPr lang="fr-FR" sz="1100" b="1">
                <a:solidFill>
                  <a:srgbClr val="C6671E"/>
                </a:solidFill>
              </a:rPr>
              <a:t>« Cordées de la réussite » en devenant tuteur ou tutrice </a:t>
            </a:r>
            <a:r>
              <a:rPr lang="fr-FR" sz="1100">
                <a:solidFill>
                  <a:srgbClr val="C6671E"/>
                </a:solidFill>
              </a:rPr>
              <a:t>auprès des élèves des collèges et lycées des quartiers prioritaires.</a:t>
            </a:r>
            <a:endParaRPr lang="fr-FR" sz="1100" b="1">
              <a:solidFill>
                <a:srgbClr val="C6671E"/>
              </a:solidFill>
            </a:endParaRPr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 bwMode="auto">
          <a:xfrm>
            <a:off x="4357931" y="3566639"/>
            <a:ext cx="0" cy="917758"/>
          </a:xfrm>
          <a:prstGeom prst="line">
            <a:avLst/>
          </a:prstGeom>
          <a:ln>
            <a:solidFill>
              <a:srgbClr val="7B8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364749" y="1659260"/>
            <a:ext cx="2381250" cy="19050"/>
          </a:xfrm>
          <a:prstGeom prst="rect">
            <a:avLst/>
          </a:prstGeom>
        </p:spPr>
      </p:pic>
      <p:pic>
        <p:nvPicPr>
          <p:cNvPr id="3" name="Graphic 2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017438" y="3640568"/>
            <a:ext cx="984467" cy="843829"/>
          </a:xfrm>
          <a:prstGeom prst="rect">
            <a:avLst/>
          </a:prstGeom>
        </p:spPr>
      </p:pic>
      <p:pic>
        <p:nvPicPr>
          <p:cNvPr id="13" name="Graphic 12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568233" y="3847534"/>
            <a:ext cx="423358" cy="490711"/>
          </a:xfrm>
          <a:prstGeom prst="rect">
            <a:avLst/>
          </a:prstGeom>
        </p:spPr>
      </p:pic>
      <p:pic>
        <p:nvPicPr>
          <p:cNvPr id="9" name="Graphic 8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1363385" y="3585546"/>
            <a:ext cx="219074" cy="457200"/>
          </a:xfrm>
          <a:prstGeom prst="rect">
            <a:avLst/>
          </a:prstGeom>
        </p:spPr>
      </p:pic>
      <p:pic>
        <p:nvPicPr>
          <p:cNvPr id="16" name="Graphic 15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1706902" y="3259340"/>
            <a:ext cx="219074" cy="457200"/>
          </a:xfrm>
          <a:prstGeom prst="rect">
            <a:avLst/>
          </a:prstGeom>
        </p:spPr>
      </p:pic>
      <p:sp>
        <p:nvSpPr>
          <p:cNvPr id="17" name="Oval 16">
            <a:hlinkClick r:id="rId10" action="ppaction://hlinksldjump"/>
          </p:cNvPr>
          <p:cNvSpPr/>
          <p:nvPr/>
        </p:nvSpPr>
        <p:spPr bwMode="auto">
          <a:xfrm>
            <a:off x="132984" y="6294300"/>
            <a:ext cx="222737" cy="222737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pic>
        <p:nvPicPr>
          <p:cNvPr id="18" name="Graphic 1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212638" y="6353433"/>
            <a:ext cx="63021" cy="110287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246490" y="650262"/>
            <a:ext cx="8651019" cy="69056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fr-FR">
                <a:solidFill>
                  <a:srgbClr val="62003C"/>
                </a:solidFill>
              </a:rPr>
              <a:t>Comment s’engager pour </a:t>
            </a:r>
            <a:br>
              <a:rPr lang="fr-FR">
                <a:solidFill>
                  <a:srgbClr val="62003C"/>
                </a:solidFill>
              </a:rPr>
            </a:br>
            <a:r>
              <a:rPr lang="fr-FR">
                <a:solidFill>
                  <a:srgbClr val="62003C"/>
                </a:solidFill>
              </a:rPr>
              <a:t>le développement soutenable </a:t>
            </a:r>
            <a:r>
              <a:rPr lang="fr-FR" b="0">
                <a:solidFill>
                  <a:srgbClr val="62003C"/>
                </a:solidFill>
                <a:latin typeface="Open Sans"/>
                <a:ea typeface="Open Sans"/>
                <a:cs typeface="Open Sans"/>
              </a:rPr>
              <a:t>?</a:t>
            </a:r>
            <a:endParaRPr/>
          </a:p>
        </p:txBody>
      </p:sp>
      <p:sp>
        <p:nvSpPr>
          <p:cNvPr id="5" name="ZoneTexte 4"/>
          <p:cNvSpPr txBox="1"/>
          <p:nvPr/>
        </p:nvSpPr>
        <p:spPr bwMode="auto">
          <a:xfrm>
            <a:off x="1814946" y="2615806"/>
            <a:ext cx="5514108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400">
                <a:solidFill>
                  <a:srgbClr val="303F48"/>
                </a:solidFill>
                <a:latin typeface="Open Sans Extrabold"/>
                <a:ea typeface="Open Sans Extrabold"/>
                <a:cs typeface="Open Sans Extrabold"/>
              </a:rPr>
              <a:t>Vous souhaitez connaître les actions dans le domaine du développement soutenable ? C’est possible ! </a:t>
            </a:r>
            <a:endParaRPr/>
          </a:p>
          <a:p>
            <a:pPr>
              <a:defRPr/>
            </a:pPr>
            <a:endParaRPr lang="fr-FR" sz="1400">
              <a:solidFill>
                <a:srgbClr val="303F48"/>
              </a:solidFill>
              <a:latin typeface="Open Sans Extrabold"/>
            </a:endParaRPr>
          </a:p>
          <a:p>
            <a:pPr>
              <a:defRPr/>
            </a:pPr>
            <a:r>
              <a:rPr lang="fr-FR" sz="1400">
                <a:solidFill>
                  <a:srgbClr val="303F48"/>
                </a:solidFill>
              </a:rPr>
              <a:t>De nombreuses initiatives de sensibilisation sont mises en place tout au long de l’année auxquelles vous pouvez participer : webinaires thématiques, Semaines du Développement Soutenable, semaine de la mobilité, …</a:t>
            </a:r>
            <a:endParaRPr lang="fr-FR" sz="1100">
              <a:solidFill>
                <a:srgbClr val="303F48"/>
              </a:solidFill>
            </a:endParaRPr>
          </a:p>
          <a:p>
            <a:pPr>
              <a:defRPr/>
            </a:pPr>
            <a:endParaRPr lang="fr-FR" sz="1100" u="sng">
              <a:solidFill>
                <a:srgbClr val="303F48"/>
              </a:solidFill>
            </a:endParaRPr>
          </a:p>
        </p:txBody>
      </p:sp>
      <p:pic>
        <p:nvPicPr>
          <p:cNvPr id="6" name="Graphic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430280" y="322660"/>
            <a:ext cx="2283437" cy="1276350"/>
          </a:xfrm>
          <a:prstGeom prst="rect">
            <a:avLst/>
          </a:prstGeom>
        </p:spPr>
      </p:pic>
      <p:pic>
        <p:nvPicPr>
          <p:cNvPr id="7" name="Graphic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849152" y="1601588"/>
            <a:ext cx="3711087" cy="325024"/>
          </a:xfrm>
          <a:prstGeom prst="rect">
            <a:avLst/>
          </a:prstGeom>
        </p:spPr>
      </p:pic>
      <p:sp>
        <p:nvSpPr>
          <p:cNvPr id="13" name="Oval 12">
            <a:hlinkClick r:id="rId3" action="ppaction://hlinksldjump"/>
          </p:cNvPr>
          <p:cNvSpPr/>
          <p:nvPr/>
        </p:nvSpPr>
        <p:spPr bwMode="auto">
          <a:xfrm>
            <a:off x="132984" y="6294300"/>
            <a:ext cx="222737" cy="222737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pic>
        <p:nvPicPr>
          <p:cNvPr id="14" name="Graphic 1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12638" y="6353433"/>
            <a:ext cx="63021" cy="110287"/>
          </a:xfrm>
          <a:prstGeom prst="rect">
            <a:avLst/>
          </a:prstGeom>
        </p:spPr>
      </p:pic>
      <p:pic>
        <p:nvPicPr>
          <p:cNvPr id="18" name="Graphic 1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901711" y="3854769"/>
            <a:ext cx="854686" cy="1065070"/>
          </a:xfrm>
          <a:prstGeom prst="rect">
            <a:avLst/>
          </a:prstGeom>
        </p:spPr>
      </p:pic>
      <p:pic>
        <p:nvPicPr>
          <p:cNvPr id="20" name="Graphic 19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042505" y="2722315"/>
            <a:ext cx="690195" cy="552156"/>
          </a:xfrm>
          <a:prstGeom prst="rect">
            <a:avLst/>
          </a:prstGeom>
        </p:spPr>
      </p:pic>
      <p:sp>
        <p:nvSpPr>
          <p:cNvPr id="11" name="TextBox 3"/>
          <p:cNvSpPr txBox="1"/>
          <p:nvPr/>
        </p:nvSpPr>
        <p:spPr bwMode="auto">
          <a:xfrm>
            <a:off x="2280156" y="5779797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100"/>
              <a:t>Contact : Pôle Développement Soutenable, </a:t>
            </a:r>
            <a:endParaRPr/>
          </a:p>
          <a:p>
            <a:pPr algn="ctr">
              <a:defRPr/>
            </a:pPr>
            <a:r>
              <a:rPr lang="fr-FR" sz="1100" u="sng">
                <a:hlinkClick r:id="rId7" tooltip="mailto:egalite.diversite@universite-paris-saclay.fr"/>
              </a:rPr>
              <a:t>developpement.soutenable@universite-paris-saclay.fr</a:t>
            </a:r>
            <a:r>
              <a:rPr lang="fr-FR" sz="1100"/>
              <a:t> </a:t>
            </a:r>
            <a:endParaRPr/>
          </a:p>
        </p:txBody>
      </p:sp>
      <p:pic>
        <p:nvPicPr>
          <p:cNvPr id="12" name="Graphic 5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4423890" y="5527653"/>
            <a:ext cx="284532" cy="18056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405021" y="185737"/>
            <a:ext cx="7900601" cy="599354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fr-FR"/>
              <a:t>A propos de l’Université Paris-Saclay</a:t>
            </a:r>
            <a:endParaRPr/>
          </a:p>
        </p:txBody>
      </p:sp>
      <p:sp>
        <p:nvSpPr>
          <p:cNvPr id="7" name="Oval 6">
            <a:hlinkClick r:id="rId2" action="ppaction://hlinksldjump"/>
          </p:cNvPr>
          <p:cNvSpPr/>
          <p:nvPr/>
        </p:nvSpPr>
        <p:spPr bwMode="auto">
          <a:xfrm>
            <a:off x="132984" y="6294300"/>
            <a:ext cx="222737" cy="222737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pic>
        <p:nvPicPr>
          <p:cNvPr id="8" name="Graphic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2638" y="6353433"/>
            <a:ext cx="63021" cy="11028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69804" y="785091"/>
            <a:ext cx="7004391" cy="5412484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2198069" y="690749"/>
            <a:ext cx="4736174" cy="69056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fr-FR">
                <a:solidFill>
                  <a:srgbClr val="C6671E"/>
                </a:solidFill>
              </a:rPr>
              <a:t>Comment concilier</a:t>
            </a:r>
            <a:br>
              <a:rPr lang="fr-FR">
                <a:solidFill>
                  <a:srgbClr val="C6671E"/>
                </a:solidFill>
              </a:rPr>
            </a:br>
            <a:r>
              <a:rPr lang="fr-FR">
                <a:solidFill>
                  <a:srgbClr val="C6671E"/>
                </a:solidFill>
                <a:latin typeface="Open Sans Light"/>
                <a:ea typeface="Open Sans Light"/>
                <a:cs typeface="Open Sans Light"/>
              </a:rPr>
              <a:t>études et handicap ?</a:t>
            </a:r>
            <a:endParaRPr/>
          </a:p>
        </p:txBody>
      </p:sp>
      <p:sp>
        <p:nvSpPr>
          <p:cNvPr id="5" name="ZoneTexte 4"/>
          <p:cNvSpPr txBox="1"/>
          <p:nvPr/>
        </p:nvSpPr>
        <p:spPr bwMode="auto">
          <a:xfrm>
            <a:off x="2622138" y="2630090"/>
            <a:ext cx="3888033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fr-FR" sz="1100"/>
          </a:p>
          <a:p>
            <a:pPr>
              <a:defRPr/>
            </a:pPr>
            <a:r>
              <a:rPr lang="fr-FR" sz="1400">
                <a:latin typeface="Open Sans Extrabold"/>
                <a:ea typeface="Open Sans Extrabold"/>
                <a:cs typeface="Open Sans Extrabold"/>
              </a:rPr>
              <a:t>L’Université vous propose un accompagnement adapté pour suivre au mieux votre cursus : aménagement d’études, d’examens ou de stage,…</a:t>
            </a:r>
            <a:endParaRPr/>
          </a:p>
          <a:p>
            <a:pPr>
              <a:defRPr/>
            </a:pPr>
            <a:endParaRPr lang="fr-FR" sz="1100"/>
          </a:p>
          <a:p>
            <a:pPr>
              <a:defRPr/>
            </a:pPr>
            <a:r>
              <a:rPr lang="fr-FR" sz="1100"/>
              <a:t>Contactez le service Handicap et Études ou vos référentes et référents handicap dans votre composante ou établissement de formation. </a:t>
            </a:r>
            <a:endParaRPr/>
          </a:p>
        </p:txBody>
      </p:sp>
      <p:sp>
        <p:nvSpPr>
          <p:cNvPr id="4" name="TextBox 3"/>
          <p:cNvSpPr txBox="1"/>
          <p:nvPr/>
        </p:nvSpPr>
        <p:spPr bwMode="auto">
          <a:xfrm>
            <a:off x="2280156" y="5985808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100"/>
              <a:t>Contact : Direction de la Vie Étudiante et Égalité des Chances,</a:t>
            </a:r>
            <a:endParaRPr/>
          </a:p>
          <a:p>
            <a:pPr algn="ctr">
              <a:defRPr/>
            </a:pPr>
            <a:r>
              <a:rPr lang="fr-FR" sz="1100" u="sng">
                <a:hlinkClick r:id="rId2" tooltip="mailto:handicap.etudiant@universite-paris-saclay.fr"/>
              </a:rPr>
              <a:t>handicap.etudiant@universite-paris-saclay.fr</a:t>
            </a:r>
            <a:r>
              <a:rPr lang="fr-FR" sz="1100"/>
              <a:t> </a:t>
            </a:r>
            <a:endParaRPr lang="fr-FR" sz="1100" b="1"/>
          </a:p>
        </p:txBody>
      </p:sp>
      <p:pic>
        <p:nvPicPr>
          <p:cNvPr id="6" name="Graphic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423890" y="5733664"/>
            <a:ext cx="284532" cy="180568"/>
          </a:xfrm>
          <a:prstGeom prst="rect">
            <a:avLst/>
          </a:prstGeom>
        </p:spPr>
      </p:pic>
      <p:pic>
        <p:nvPicPr>
          <p:cNvPr id="7" name="Graphic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430280" y="322660"/>
            <a:ext cx="2283437" cy="1276350"/>
          </a:xfrm>
          <a:prstGeom prst="rect">
            <a:avLst/>
          </a:prstGeom>
        </p:spPr>
      </p:pic>
      <p:pic>
        <p:nvPicPr>
          <p:cNvPr id="8" name="Graphic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710612" y="1599010"/>
            <a:ext cx="3711087" cy="1276350"/>
          </a:xfrm>
          <a:prstGeom prst="rect">
            <a:avLst/>
          </a:prstGeom>
        </p:spPr>
      </p:pic>
      <p:pic>
        <p:nvPicPr>
          <p:cNvPr id="3" name="Graphic 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577525" y="3176954"/>
            <a:ext cx="811691" cy="1281617"/>
          </a:xfrm>
          <a:prstGeom prst="rect">
            <a:avLst/>
          </a:prstGeom>
        </p:spPr>
      </p:pic>
      <p:pic>
        <p:nvPicPr>
          <p:cNvPr id="9" name="Graphic 8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441785" y="2980633"/>
            <a:ext cx="1019242" cy="702926"/>
          </a:xfrm>
          <a:prstGeom prst="rect">
            <a:avLst/>
          </a:prstGeom>
        </p:spPr>
      </p:pic>
      <p:sp>
        <p:nvSpPr>
          <p:cNvPr id="11" name="Oval 10">
            <a:hlinkClick r:id="rId7" action="ppaction://hlinksldjump"/>
          </p:cNvPr>
          <p:cNvSpPr/>
          <p:nvPr/>
        </p:nvSpPr>
        <p:spPr bwMode="auto">
          <a:xfrm>
            <a:off x="132984" y="6294300"/>
            <a:ext cx="222737" cy="222737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pic>
        <p:nvPicPr>
          <p:cNvPr id="12" name="Graphic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212638" y="6353433"/>
            <a:ext cx="63021" cy="110287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2264682" y="629155"/>
            <a:ext cx="4602948" cy="69056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fr-FR">
                <a:solidFill>
                  <a:srgbClr val="BA0067"/>
                </a:solidFill>
              </a:rPr>
              <a:t>Sécurité et prévention </a:t>
            </a:r>
            <a:br>
              <a:rPr lang="fr-FR">
                <a:solidFill>
                  <a:srgbClr val="BA0067"/>
                </a:solidFill>
              </a:rPr>
            </a:br>
            <a:r>
              <a:rPr lang="fr-FR">
                <a:solidFill>
                  <a:srgbClr val="BA0067"/>
                </a:solidFill>
                <a:latin typeface="Open Sans Light"/>
                <a:ea typeface="Open Sans Light"/>
                <a:cs typeface="Open Sans Light"/>
              </a:rPr>
              <a:t>des risques</a:t>
            </a:r>
            <a:endParaRPr/>
          </a:p>
        </p:txBody>
      </p:sp>
      <p:sp>
        <p:nvSpPr>
          <p:cNvPr id="5" name="ZoneTexte 4"/>
          <p:cNvSpPr txBox="1"/>
          <p:nvPr/>
        </p:nvSpPr>
        <p:spPr bwMode="auto">
          <a:xfrm>
            <a:off x="2342872" y="2137951"/>
            <a:ext cx="4397897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fr-FR" sz="1400" b="0" i="0">
                <a:solidFill>
                  <a:srgbClr val="63003C"/>
                </a:solidFill>
                <a:latin typeface="open sans extrabold"/>
              </a:rPr>
              <a:t>Pour toutes questions relatives à l’hygiène du travail et la sécurité, l’amélioration des conditions de travail, la prévention des risques professionnels, la protection de l’environnement  : </a:t>
            </a:r>
            <a:endParaRPr/>
          </a:p>
          <a:p>
            <a:pPr algn="l">
              <a:defRPr/>
            </a:pPr>
            <a:r>
              <a:rPr lang="fr-FR" sz="1100">
                <a:solidFill>
                  <a:srgbClr val="7B878F"/>
                </a:solidFill>
              </a:rPr>
              <a:t>les règlements et consignes sont consultables sur le portail de l’Université (pour les manifestations exceptionnelles, les mesures sanitaires, …)</a:t>
            </a:r>
            <a:endParaRPr/>
          </a:p>
        </p:txBody>
      </p:sp>
      <p:sp>
        <p:nvSpPr>
          <p:cNvPr id="4" name="TextBox 3"/>
          <p:cNvSpPr txBox="1"/>
          <p:nvPr/>
        </p:nvSpPr>
        <p:spPr bwMode="auto">
          <a:xfrm>
            <a:off x="2280156" y="5985808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100"/>
              <a:t>Contact : Service Sécurité Prévention des Risques,</a:t>
            </a:r>
            <a:endParaRPr/>
          </a:p>
          <a:p>
            <a:pPr algn="ctr">
              <a:defRPr/>
            </a:pPr>
            <a:r>
              <a:rPr lang="fr-FR" sz="1100" u="sng">
                <a:hlinkClick r:id="rId2" tooltip="mailto:securite.prevention@universite-paris-saclay.fr"/>
              </a:rPr>
              <a:t>securite.prevention@universite-paris-saclay.fr</a:t>
            </a:r>
            <a:r>
              <a:rPr lang="fr-FR" sz="1100"/>
              <a:t> </a:t>
            </a:r>
            <a:endParaRPr lang="fr-FR" sz="1100" b="1"/>
          </a:p>
        </p:txBody>
      </p:sp>
      <p:pic>
        <p:nvPicPr>
          <p:cNvPr id="6" name="Graphic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423890" y="5733664"/>
            <a:ext cx="284532" cy="180568"/>
          </a:xfrm>
          <a:prstGeom prst="rect">
            <a:avLst/>
          </a:prstGeom>
        </p:spPr>
      </p:pic>
      <p:pic>
        <p:nvPicPr>
          <p:cNvPr id="7" name="Graphic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223129" y="1586824"/>
            <a:ext cx="2686050" cy="28575"/>
          </a:xfrm>
          <a:prstGeom prst="rect">
            <a:avLst/>
          </a:prstGeom>
        </p:spPr>
      </p:pic>
      <p:pic>
        <p:nvPicPr>
          <p:cNvPr id="8" name="Graphic 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051553" y="321706"/>
            <a:ext cx="5029200" cy="285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 bwMode="auto">
          <a:xfrm>
            <a:off x="1801621" y="4365074"/>
            <a:ext cx="31279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fr-FR" sz="1100">
                <a:solidFill>
                  <a:srgbClr val="ED6C08"/>
                </a:solidFill>
                <a:latin typeface="Open Sans Extrabold"/>
                <a:ea typeface="Open Sans Extrabold"/>
                <a:cs typeface="Open Sans Extrabold"/>
              </a:rPr>
              <a:t>Le service central sécurité prévention des risques </a:t>
            </a:r>
            <a:r>
              <a:rPr lang="fr-FR" sz="1100">
                <a:solidFill>
                  <a:srgbClr val="ED6C08"/>
                </a:solidFill>
              </a:rPr>
              <a:t>vous conseille également pour vos déplacements estudiantins à l’étranger (hors espace européen).</a:t>
            </a:r>
            <a:endParaRPr/>
          </a:p>
        </p:txBody>
      </p:sp>
      <p:sp>
        <p:nvSpPr>
          <p:cNvPr id="11" name="TextBox 10"/>
          <p:cNvSpPr txBox="1"/>
          <p:nvPr/>
        </p:nvSpPr>
        <p:spPr bwMode="auto">
          <a:xfrm>
            <a:off x="5222632" y="4368225"/>
            <a:ext cx="199291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fr-FR" sz="1100">
                <a:solidFill>
                  <a:srgbClr val="303F48"/>
                </a:solidFill>
                <a:latin typeface="Open Sans Extrabold"/>
                <a:ea typeface="Open Sans Extrabold"/>
                <a:cs typeface="Open Sans Extrabold"/>
              </a:rPr>
              <a:t>Les ingénieurs sécurité </a:t>
            </a:r>
            <a:r>
              <a:rPr lang="fr-FR" sz="1100">
                <a:solidFill>
                  <a:srgbClr val="303F48"/>
                </a:solidFill>
              </a:rPr>
              <a:t>sont là pour vous </a:t>
            </a:r>
            <a:r>
              <a:rPr lang="fr-FR" sz="1100">
                <a:solidFill>
                  <a:srgbClr val="303F48"/>
                </a:solidFill>
                <a:latin typeface="Open Sans Extrabold"/>
                <a:ea typeface="Open Sans Extrabold"/>
                <a:cs typeface="Open Sans Extrabold"/>
              </a:rPr>
              <a:t>écouter, vous conseiller et vous aider sous l’angle de la sécurité dans vos entreprises !</a:t>
            </a:r>
            <a:r>
              <a:rPr lang="fr-FR" sz="1100">
                <a:solidFill>
                  <a:srgbClr val="303F48"/>
                </a:solidFill>
              </a:rPr>
              <a:t> </a:t>
            </a:r>
            <a:endParaRPr/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 bwMode="auto">
          <a:xfrm>
            <a:off x="4991618" y="4308781"/>
            <a:ext cx="0" cy="740520"/>
          </a:xfrm>
          <a:prstGeom prst="line">
            <a:avLst/>
          </a:prstGeom>
          <a:ln>
            <a:solidFill>
              <a:srgbClr val="7B8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 bwMode="auto">
          <a:xfrm flipH="1">
            <a:off x="2393367" y="3995960"/>
            <a:ext cx="4265341" cy="0"/>
          </a:xfrm>
          <a:prstGeom prst="line">
            <a:avLst/>
          </a:prstGeom>
          <a:ln>
            <a:solidFill>
              <a:srgbClr val="7B8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808665" y="2454239"/>
            <a:ext cx="485775" cy="409575"/>
          </a:xfrm>
          <a:prstGeom prst="rect">
            <a:avLst/>
          </a:prstGeom>
        </p:spPr>
      </p:pic>
      <p:pic>
        <p:nvPicPr>
          <p:cNvPr id="15" name="Graphic 14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862760" y="3080460"/>
            <a:ext cx="396363" cy="409575"/>
          </a:xfrm>
          <a:prstGeom prst="rect">
            <a:avLst/>
          </a:prstGeom>
        </p:spPr>
      </p:pic>
      <p:pic>
        <p:nvPicPr>
          <p:cNvPr id="16" name="Graphic 15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1027720" y="4554911"/>
            <a:ext cx="655464" cy="388615"/>
          </a:xfrm>
          <a:prstGeom prst="rect">
            <a:avLst/>
          </a:prstGeom>
        </p:spPr>
      </p:pic>
      <p:pic>
        <p:nvPicPr>
          <p:cNvPr id="17" name="Graphic 16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7215549" y="4439706"/>
            <a:ext cx="300038" cy="457201"/>
          </a:xfrm>
          <a:prstGeom prst="rect">
            <a:avLst/>
          </a:prstGeom>
        </p:spPr>
      </p:pic>
      <p:sp>
        <p:nvSpPr>
          <p:cNvPr id="19" name="Oval 18">
            <a:hlinkClick r:id="rId10" action="ppaction://hlinksldjump"/>
          </p:cNvPr>
          <p:cNvSpPr/>
          <p:nvPr/>
        </p:nvSpPr>
        <p:spPr bwMode="auto">
          <a:xfrm>
            <a:off x="132984" y="6294300"/>
            <a:ext cx="222737" cy="222737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pic>
        <p:nvPicPr>
          <p:cNvPr id="20" name="Graphic 1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212638" y="6353433"/>
            <a:ext cx="63021" cy="110287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2643546" y="600398"/>
            <a:ext cx="3845220" cy="69056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fr-FR">
                <a:solidFill>
                  <a:srgbClr val="ED6C08"/>
                </a:solidFill>
              </a:rPr>
              <a:t>Comment vous</a:t>
            </a:r>
            <a:br>
              <a:rPr lang="fr-FR">
                <a:solidFill>
                  <a:srgbClr val="ED6C08"/>
                </a:solidFill>
              </a:rPr>
            </a:br>
            <a:r>
              <a:rPr lang="fr-FR">
                <a:solidFill>
                  <a:srgbClr val="ED6C08"/>
                </a:solidFill>
                <a:latin typeface="Open Sans Light"/>
                <a:ea typeface="Open Sans Light"/>
                <a:cs typeface="Open Sans Light"/>
              </a:rPr>
              <a:t>soigner ?</a:t>
            </a:r>
            <a:endParaRPr/>
          </a:p>
        </p:txBody>
      </p:sp>
      <p:sp>
        <p:nvSpPr>
          <p:cNvPr id="5" name="ZoneTexte 4"/>
          <p:cNvSpPr txBox="1"/>
          <p:nvPr/>
        </p:nvSpPr>
        <p:spPr bwMode="auto">
          <a:xfrm>
            <a:off x="1445097" y="1730566"/>
            <a:ext cx="617919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fr-FR" sz="1100"/>
          </a:p>
          <a:p>
            <a:pPr>
              <a:defRPr/>
            </a:pPr>
            <a:r>
              <a:rPr lang="fr-FR" sz="1400" b="1">
                <a:latin typeface="Open Sans Extrabold"/>
                <a:ea typeface="Open Sans Extrabold"/>
                <a:cs typeface="Open Sans Extrabold"/>
              </a:rPr>
              <a:t>La santé est une ressource de la vie quotidienne. Préservons-là !</a:t>
            </a:r>
            <a:endParaRPr lang="fr-FR" sz="1100" b="1"/>
          </a:p>
        </p:txBody>
      </p:sp>
      <p:sp>
        <p:nvSpPr>
          <p:cNvPr id="4" name="TextBox 3"/>
          <p:cNvSpPr txBox="1"/>
          <p:nvPr/>
        </p:nvSpPr>
        <p:spPr bwMode="auto">
          <a:xfrm>
            <a:off x="2280156" y="5850992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100"/>
              <a:t>Contact : Service de Santé Étudiante,</a:t>
            </a:r>
            <a:endParaRPr/>
          </a:p>
          <a:p>
            <a:pPr algn="ctr">
              <a:defRPr/>
            </a:pPr>
            <a:r>
              <a:rPr lang="fr-FR" sz="1100" u="sng">
                <a:hlinkClick r:id="rId2" tooltip="mailto:sante-etudiants@universite-paris-saclay.fr"/>
              </a:rPr>
              <a:t>sante-etudiants@universite-paris-saclay.fr</a:t>
            </a:r>
            <a:r>
              <a:rPr lang="fr-FR" sz="1100"/>
              <a:t> </a:t>
            </a:r>
            <a:endParaRPr lang="fr-FR" sz="1100" b="1"/>
          </a:p>
        </p:txBody>
      </p:sp>
      <p:pic>
        <p:nvPicPr>
          <p:cNvPr id="6" name="Graphic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423890" y="5598848"/>
            <a:ext cx="284532" cy="180568"/>
          </a:xfrm>
          <a:prstGeom prst="rect">
            <a:avLst/>
          </a:prstGeom>
        </p:spPr>
      </p:pic>
      <p:pic>
        <p:nvPicPr>
          <p:cNvPr id="7" name="Graphic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664821" y="1470760"/>
            <a:ext cx="1518138" cy="1276350"/>
          </a:xfrm>
          <a:prstGeom prst="rect">
            <a:avLst/>
          </a:prstGeom>
        </p:spPr>
      </p:pic>
      <p:pic>
        <p:nvPicPr>
          <p:cNvPr id="3" name="Graphic 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736460" y="1302342"/>
            <a:ext cx="855663" cy="1333500"/>
          </a:xfrm>
          <a:prstGeom prst="rect">
            <a:avLst/>
          </a:prstGeom>
        </p:spPr>
      </p:pic>
      <p:pic>
        <p:nvPicPr>
          <p:cNvPr id="8" name="Graphic 7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914112" y="1263699"/>
            <a:ext cx="467824" cy="567059"/>
          </a:xfrm>
          <a:prstGeom prst="rect">
            <a:avLst/>
          </a:prstGeom>
        </p:spPr>
      </p:pic>
      <p:sp>
        <p:nvSpPr>
          <p:cNvPr id="10" name="Oval 9">
            <a:hlinkClick r:id="rId7" action="ppaction://hlinksldjump"/>
          </p:cNvPr>
          <p:cNvSpPr/>
          <p:nvPr/>
        </p:nvSpPr>
        <p:spPr bwMode="auto">
          <a:xfrm>
            <a:off x="132984" y="6294300"/>
            <a:ext cx="222737" cy="222737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pic>
        <p:nvPicPr>
          <p:cNvPr id="11" name="Graphic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212638" y="6353433"/>
            <a:ext cx="63021" cy="110287"/>
          </a:xfrm>
          <a:prstGeom prst="rect">
            <a:avLst/>
          </a:prstGeom>
        </p:spPr>
      </p:pic>
      <p:sp>
        <p:nvSpPr>
          <p:cNvPr id="12" name="ZoneTexte 4"/>
          <p:cNvSpPr txBox="1">
            <a:spLocks noChangeArrowheads="1"/>
          </p:cNvSpPr>
          <p:nvPr/>
        </p:nvSpPr>
        <p:spPr bwMode="auto">
          <a:xfrm>
            <a:off x="1099806" y="2926910"/>
            <a:ext cx="3324077" cy="93871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Open Sans"/>
                <a:ea typeface="Arial Unicode MS"/>
                <a:cs typeface="Arial Unicode MS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2"/>
                </a:solidFill>
                <a:latin typeface="Open Sans"/>
                <a:ea typeface="Arial Unicode MS"/>
                <a:cs typeface="Arial Unicode MS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2"/>
                </a:solidFill>
                <a:latin typeface="Open Sans"/>
                <a:ea typeface="Arial Unicode MS"/>
                <a:cs typeface="Arial Unicode MS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2"/>
                </a:solidFill>
                <a:latin typeface="Open Sans"/>
                <a:ea typeface="Arial Unicode MS"/>
                <a:cs typeface="Arial Unicode MS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2"/>
                </a:solidFill>
                <a:latin typeface="Open Sans"/>
                <a:ea typeface="Arial Unicode MS"/>
                <a:cs typeface="Arial Unicode MS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2"/>
                </a:solidFill>
                <a:latin typeface="Open Sans"/>
                <a:ea typeface="Arial Unicode MS"/>
                <a:cs typeface="Arial Unicode MS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2"/>
                </a:solidFill>
                <a:latin typeface="Open Sans"/>
                <a:ea typeface="Arial Unicode MS"/>
                <a:cs typeface="Arial Unicode MS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2"/>
                </a:solidFill>
                <a:latin typeface="Open Sans"/>
                <a:ea typeface="Arial Unicode MS"/>
                <a:cs typeface="Arial Unicode MS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2"/>
                </a:solidFill>
                <a:latin typeface="Open Sans"/>
                <a:ea typeface="Arial Unicode MS"/>
                <a:cs typeface="Arial Unicode M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fr-FR" sz="1100" b="1">
                <a:solidFill>
                  <a:srgbClr val="7B878F"/>
                </a:solidFill>
                <a:cs typeface="Open Sans"/>
              </a:rPr>
              <a:t>Le Service de Santé Étudiante (SSE) accueille sans frais supplémentaire et en toute confidentialité </a:t>
            </a:r>
            <a:r>
              <a:rPr lang="fr-FR" sz="1100">
                <a:solidFill>
                  <a:srgbClr val="7B878F"/>
                </a:solidFill>
                <a:cs typeface="Open Sans"/>
              </a:rPr>
              <a:t>les étudiant·es durant l’année universitaire au sein des différents établissements de l’Université Paris-Saclay</a:t>
            </a:r>
            <a:endParaRPr/>
          </a:p>
        </p:txBody>
      </p:sp>
      <p:sp>
        <p:nvSpPr>
          <p:cNvPr id="13" name="TextBox 17"/>
          <p:cNvSpPr txBox="1">
            <a:spLocks noChangeArrowheads="1"/>
          </p:cNvSpPr>
          <p:nvPr/>
        </p:nvSpPr>
        <p:spPr bwMode="auto">
          <a:xfrm>
            <a:off x="4666494" y="2937891"/>
            <a:ext cx="3973483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Open Sans"/>
                <a:ea typeface="Arial Unicode MS"/>
                <a:cs typeface="Arial Unicode MS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2"/>
                </a:solidFill>
                <a:latin typeface="Open Sans"/>
                <a:ea typeface="Arial Unicode MS"/>
                <a:cs typeface="Arial Unicode MS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2"/>
                </a:solidFill>
                <a:latin typeface="Open Sans"/>
                <a:ea typeface="Arial Unicode MS"/>
                <a:cs typeface="Arial Unicode MS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2"/>
                </a:solidFill>
                <a:latin typeface="Open Sans"/>
                <a:ea typeface="Arial Unicode MS"/>
                <a:cs typeface="Arial Unicode MS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2"/>
                </a:solidFill>
                <a:latin typeface="Open Sans"/>
                <a:ea typeface="Arial Unicode MS"/>
                <a:cs typeface="Arial Unicode MS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2"/>
                </a:solidFill>
                <a:latin typeface="Open Sans"/>
                <a:ea typeface="Arial Unicode MS"/>
                <a:cs typeface="Arial Unicode MS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2"/>
                </a:solidFill>
                <a:latin typeface="Open Sans"/>
                <a:ea typeface="Arial Unicode MS"/>
                <a:cs typeface="Arial Unicode MS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2"/>
                </a:solidFill>
                <a:latin typeface="Open Sans"/>
                <a:ea typeface="Arial Unicode MS"/>
                <a:cs typeface="Arial Unicode MS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2"/>
                </a:solidFill>
                <a:latin typeface="Open Sans"/>
                <a:ea typeface="Arial Unicode MS"/>
                <a:cs typeface="Arial Unicode M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fr-FR" sz="1100" b="1">
                <a:solidFill>
                  <a:schemeClr val="accent1"/>
                </a:solidFill>
              </a:rPr>
              <a:t>L’équipe pluridisciplinaire du SSE </a:t>
            </a:r>
            <a:r>
              <a:rPr lang="fr-FR" sz="1100">
                <a:solidFill>
                  <a:schemeClr val="accent1"/>
                </a:solidFill>
              </a:rPr>
              <a:t>se tient à votre disposition afin de de vous aider à mener à bien vos études dans les meilleures conditions physiques et psychiques, quel que soit votre niveau ou lieu d’étude</a:t>
            </a:r>
            <a:endParaRPr/>
          </a:p>
        </p:txBody>
      </p:sp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2280156" y="2366397"/>
            <a:ext cx="533941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Open Sans"/>
                <a:ea typeface="Arial Unicode MS"/>
                <a:cs typeface="Arial Unicode MS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2"/>
                </a:solidFill>
                <a:latin typeface="Open Sans"/>
                <a:ea typeface="Arial Unicode MS"/>
                <a:cs typeface="Arial Unicode MS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2"/>
                </a:solidFill>
                <a:latin typeface="Open Sans"/>
                <a:ea typeface="Arial Unicode MS"/>
                <a:cs typeface="Arial Unicode MS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2"/>
                </a:solidFill>
                <a:latin typeface="Open Sans"/>
                <a:ea typeface="Arial Unicode MS"/>
                <a:cs typeface="Arial Unicode MS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2"/>
                </a:solidFill>
                <a:latin typeface="Open Sans"/>
                <a:ea typeface="Arial Unicode MS"/>
                <a:cs typeface="Arial Unicode MS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2"/>
                </a:solidFill>
                <a:latin typeface="Open Sans"/>
                <a:ea typeface="Arial Unicode MS"/>
                <a:cs typeface="Arial Unicode MS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2"/>
                </a:solidFill>
                <a:latin typeface="Open Sans"/>
                <a:ea typeface="Arial Unicode MS"/>
                <a:cs typeface="Arial Unicode MS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2"/>
                </a:solidFill>
                <a:latin typeface="Open Sans"/>
                <a:ea typeface="Arial Unicode MS"/>
                <a:cs typeface="Arial Unicode MS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2"/>
                </a:solidFill>
                <a:latin typeface="Open Sans"/>
                <a:ea typeface="Arial Unicode MS"/>
                <a:cs typeface="Arial Unicode M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fr-FR" sz="1800" b="1">
                <a:solidFill>
                  <a:schemeClr val="accent6">
                    <a:lumMod val="60000"/>
                    <a:lumOff val="40000"/>
                  </a:schemeClr>
                </a:solidFill>
              </a:rPr>
              <a:t>PRÉVENTION - DÉTECTION - ORIENTATION</a:t>
            </a:r>
            <a:endParaRPr lang="fr-FR" sz="180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520864" y="4204285"/>
            <a:ext cx="6858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fr-FR" sz="1050" b="1">
                <a:solidFill>
                  <a:schemeClr val="bg2">
                    <a:lumMod val="50000"/>
                  </a:schemeClr>
                </a:solidFill>
              </a:rPr>
              <a:t>Nightline : </a:t>
            </a:r>
            <a:r>
              <a:rPr lang="fr-FR" sz="1050">
                <a:solidFill>
                  <a:schemeClr val="bg2">
                    <a:lumMod val="50000"/>
                  </a:schemeClr>
                </a:solidFill>
              </a:rPr>
              <a:t>service d’écoute nocturne pour les étudiant·es par les étudiant·es de l’Université.</a:t>
            </a:r>
            <a:endParaRPr/>
          </a:p>
          <a:p>
            <a:pPr>
              <a:spcBef>
                <a:spcPts val="0"/>
              </a:spcBef>
              <a:defRPr/>
            </a:pPr>
            <a:r>
              <a:rPr lang="fr-FR" sz="1050">
                <a:solidFill>
                  <a:schemeClr val="bg2">
                    <a:lumMod val="50000"/>
                  </a:schemeClr>
                </a:solidFill>
              </a:rPr>
              <a:t>Anonyme, gratuit.</a:t>
            </a:r>
            <a:endParaRPr/>
          </a:p>
          <a:p>
            <a:pPr>
              <a:spcBef>
                <a:spcPts val="0"/>
              </a:spcBef>
              <a:defRPr/>
            </a:pPr>
            <a:r>
              <a:rPr lang="fr-FR" sz="1050">
                <a:solidFill>
                  <a:schemeClr val="bg2">
                    <a:lumMod val="50000"/>
                  </a:schemeClr>
                </a:solidFill>
              </a:rPr>
              <a:t>Ouvert tous les jours de 21h à 2h30 du matin, joignable par téléphone ou par tchat /</a:t>
            </a:r>
            <a:endParaRPr/>
          </a:p>
          <a:p>
            <a:pPr>
              <a:spcBef>
                <a:spcPts val="0"/>
              </a:spcBef>
              <a:defRPr/>
            </a:pPr>
            <a:r>
              <a:rPr lang="fr-FR" sz="1050">
                <a:solidFill>
                  <a:schemeClr val="bg2">
                    <a:lumMod val="50000"/>
                  </a:schemeClr>
                </a:solidFill>
              </a:rPr>
              <a:t>Tél : FR : 01 85 40 20 10 – EN : 01 85 40 20 00. </a:t>
            </a:r>
            <a:endParaRPr/>
          </a:p>
        </p:txBody>
      </p:sp>
      <p:cxnSp>
        <p:nvCxnSpPr>
          <p:cNvPr id="15" name="Straight Connector 18"/>
          <p:cNvCxnSpPr>
            <a:cxnSpLocks/>
          </p:cNvCxnSpPr>
          <p:nvPr/>
        </p:nvCxnSpPr>
        <p:spPr bwMode="auto">
          <a:xfrm>
            <a:off x="4477507" y="2883643"/>
            <a:ext cx="0" cy="842962"/>
          </a:xfrm>
          <a:prstGeom prst="line">
            <a:avLst/>
          </a:prstGeom>
          <a:ln>
            <a:solidFill>
              <a:srgbClr val="7B8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20"/>
          <p:cNvCxnSpPr>
            <a:cxnSpLocks/>
          </p:cNvCxnSpPr>
          <p:nvPr/>
        </p:nvCxnSpPr>
        <p:spPr bwMode="auto">
          <a:xfrm flipH="1">
            <a:off x="1149350" y="4002347"/>
            <a:ext cx="6770688" cy="0"/>
          </a:xfrm>
          <a:prstGeom prst="line">
            <a:avLst/>
          </a:prstGeom>
          <a:ln>
            <a:solidFill>
              <a:srgbClr val="7B8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 bwMode="auto">
          <a:xfrm>
            <a:off x="5434642" y="2280189"/>
            <a:ext cx="3614467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600"/>
              <a:t>SUIVEZ-NOUS</a:t>
            </a:r>
            <a:endParaRPr/>
          </a:p>
        </p:txBody>
      </p:sp>
      <p:sp>
        <p:nvSpPr>
          <p:cNvPr id="17" name="ZoneTexte 16"/>
          <p:cNvSpPr txBox="1"/>
          <p:nvPr/>
        </p:nvSpPr>
        <p:spPr bwMode="auto">
          <a:xfrm>
            <a:off x="1388853" y="577970"/>
            <a:ext cx="3691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b="1"/>
              <a:t>www.universite-paris-saclay.fr</a:t>
            </a:r>
            <a:endParaRPr/>
          </a:p>
        </p:txBody>
      </p:sp>
      <p:sp>
        <p:nvSpPr>
          <p:cNvPr id="18" name="ZoneTexte 17"/>
          <p:cNvSpPr txBox="1"/>
          <p:nvPr/>
        </p:nvSpPr>
        <p:spPr bwMode="auto">
          <a:xfrm>
            <a:off x="1388853" y="1629696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b="1"/>
              <a:t>UParisSaclay</a:t>
            </a:r>
          </a:p>
        </p:txBody>
      </p:sp>
      <p:sp>
        <p:nvSpPr>
          <p:cNvPr id="19" name="ZoneTexte 18"/>
          <p:cNvSpPr txBox="1"/>
          <p:nvPr/>
        </p:nvSpPr>
        <p:spPr bwMode="auto">
          <a:xfrm>
            <a:off x="1388853" y="2664170"/>
            <a:ext cx="2220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/>
              <a:t>@</a:t>
            </a:r>
            <a:r>
              <a:rPr lang="fr-FR" b="1"/>
              <a:t>UnivParisSaclay</a:t>
            </a:r>
          </a:p>
        </p:txBody>
      </p:sp>
      <p:sp>
        <p:nvSpPr>
          <p:cNvPr id="20" name="ZoneTexte 19"/>
          <p:cNvSpPr txBox="1"/>
          <p:nvPr/>
        </p:nvSpPr>
        <p:spPr bwMode="auto">
          <a:xfrm>
            <a:off x="1388853" y="3605752"/>
            <a:ext cx="2810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b="1"/>
              <a:t>Université Paris-Saclay</a:t>
            </a:r>
            <a:endParaRPr/>
          </a:p>
        </p:txBody>
      </p:sp>
      <p:sp>
        <p:nvSpPr>
          <p:cNvPr id="21" name="ZoneTexte 20"/>
          <p:cNvSpPr txBox="1"/>
          <p:nvPr/>
        </p:nvSpPr>
        <p:spPr bwMode="auto">
          <a:xfrm>
            <a:off x="1388853" y="5691952"/>
            <a:ext cx="2866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b="1"/>
              <a:t>Universite_Paris_Saclay</a:t>
            </a:r>
          </a:p>
        </p:txBody>
      </p:sp>
      <p:sp>
        <p:nvSpPr>
          <p:cNvPr id="22" name="ZoneTexte 21"/>
          <p:cNvSpPr txBox="1"/>
          <p:nvPr/>
        </p:nvSpPr>
        <p:spPr bwMode="auto">
          <a:xfrm>
            <a:off x="1388853" y="4635171"/>
            <a:ext cx="2810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b="1"/>
              <a:t>Université Paris-Saclay</a:t>
            </a:r>
            <a:endParaRPr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3449" y="210674"/>
            <a:ext cx="1235404" cy="620501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1131960" y="542424"/>
            <a:ext cx="6880078" cy="99155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fr-FR" sz="3600">
                <a:solidFill>
                  <a:srgbClr val="69043B"/>
                </a:solidFill>
                <a:latin typeface="Open Sans Extrabold"/>
                <a:ea typeface="Open Sans Extrabold"/>
                <a:cs typeface="Open Sans Extrabold"/>
              </a:rPr>
              <a:t>Quelle est sa </a:t>
            </a:r>
            <a:br>
              <a:rPr lang="fr-FR" sz="3600">
                <a:solidFill>
                  <a:srgbClr val="69043B"/>
                </a:solidFill>
                <a:latin typeface="Open Sans Extrabold"/>
                <a:ea typeface="Open Sans Extrabold"/>
                <a:cs typeface="Open Sans Extrabold"/>
              </a:rPr>
            </a:br>
            <a:r>
              <a:rPr lang="fr-FR" sz="3600">
                <a:solidFill>
                  <a:srgbClr val="69043B"/>
                </a:solidFill>
                <a:latin typeface="Open Sans Light"/>
                <a:ea typeface="Open Sans Light"/>
                <a:cs typeface="Open Sans Light"/>
              </a:rPr>
              <a:t>gouvernance ?</a:t>
            </a:r>
            <a:endParaRPr/>
          </a:p>
        </p:txBody>
      </p:sp>
      <p:sp>
        <p:nvSpPr>
          <p:cNvPr id="5" name="ZoneTexte 4"/>
          <p:cNvSpPr txBox="1"/>
          <p:nvPr/>
        </p:nvSpPr>
        <p:spPr bwMode="auto">
          <a:xfrm>
            <a:off x="5899210" y="4735371"/>
            <a:ext cx="23407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400" b="1">
                <a:solidFill>
                  <a:srgbClr val="C96515"/>
                </a:solidFill>
                <a:latin typeface="Open Sans Extrabold"/>
                <a:ea typeface="Open Sans Extrabold"/>
                <a:cs typeface="Open Sans Extrabold"/>
              </a:rPr>
              <a:t>Estelle Iacona, </a:t>
            </a:r>
            <a:endParaRPr/>
          </a:p>
          <a:p>
            <a:pPr algn="ctr">
              <a:defRPr/>
            </a:pPr>
            <a:r>
              <a:rPr lang="fr-FR" sz="1400" b="1">
                <a:solidFill>
                  <a:srgbClr val="C96515"/>
                </a:solidFill>
                <a:latin typeface="Open Sans Light"/>
                <a:ea typeface="Open Sans Light"/>
                <a:cs typeface="Open Sans Light"/>
              </a:rPr>
              <a:t>Présidente de </a:t>
            </a:r>
            <a:endParaRPr/>
          </a:p>
          <a:p>
            <a:pPr algn="ctr">
              <a:defRPr/>
            </a:pPr>
            <a:r>
              <a:rPr lang="fr-FR" sz="1400" b="1">
                <a:solidFill>
                  <a:srgbClr val="C96515"/>
                </a:solidFill>
                <a:latin typeface="Open Sans Light"/>
                <a:ea typeface="Open Sans Light"/>
                <a:cs typeface="Open Sans Light"/>
              </a:rPr>
              <a:t>l’Université Paris-Saclay</a:t>
            </a:r>
            <a:endParaRPr lang="fr-FR" sz="1400">
              <a:solidFill>
                <a:srgbClr val="C96515"/>
              </a:solidFill>
            </a:endParaRPr>
          </a:p>
        </p:txBody>
      </p:sp>
      <p:sp>
        <p:nvSpPr>
          <p:cNvPr id="9" name="ZoneTexte 8"/>
          <p:cNvSpPr txBox="1"/>
          <p:nvPr/>
        </p:nvSpPr>
        <p:spPr bwMode="auto">
          <a:xfrm>
            <a:off x="904044" y="4246486"/>
            <a:ext cx="165963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b="1">
                <a:solidFill>
                  <a:srgbClr val="EE7326"/>
                </a:solidFill>
              </a:rPr>
              <a:t>Un Conseil </a:t>
            </a:r>
            <a:endParaRPr/>
          </a:p>
          <a:p>
            <a:pPr>
              <a:defRPr/>
            </a:pPr>
            <a:r>
              <a:rPr lang="fr-FR" b="1">
                <a:solidFill>
                  <a:srgbClr val="EE7326"/>
                </a:solidFill>
              </a:rPr>
              <a:t>Académique</a:t>
            </a:r>
            <a:endParaRPr lang="fr-FR">
              <a:solidFill>
                <a:srgbClr val="EE7326"/>
              </a:solidFill>
            </a:endParaRPr>
          </a:p>
          <a:p>
            <a:pPr>
              <a:defRPr/>
            </a:pPr>
            <a:r>
              <a:rPr lang="fr-FR" sz="1100">
                <a:solidFill>
                  <a:srgbClr val="6A6A6A"/>
                </a:solidFill>
              </a:rPr>
              <a:t>Instance consultative, </a:t>
            </a:r>
            <a:endParaRPr/>
          </a:p>
          <a:p>
            <a:pPr>
              <a:defRPr/>
            </a:pPr>
            <a:r>
              <a:rPr lang="fr-FR" sz="1100">
                <a:solidFill>
                  <a:srgbClr val="6A6A6A"/>
                </a:solidFill>
              </a:rPr>
              <a:t>il est composé de </a:t>
            </a:r>
            <a:endParaRPr/>
          </a:p>
          <a:p>
            <a:pPr>
              <a:defRPr/>
            </a:pPr>
            <a:r>
              <a:rPr lang="fr-FR" sz="1100">
                <a:solidFill>
                  <a:srgbClr val="6A6A6A"/>
                </a:solidFill>
              </a:rPr>
              <a:t>deux commissions :  </a:t>
            </a:r>
            <a:endParaRPr/>
          </a:p>
        </p:txBody>
      </p:sp>
      <p:sp>
        <p:nvSpPr>
          <p:cNvPr id="10" name="ZoneTexte 7"/>
          <p:cNvSpPr txBox="1"/>
          <p:nvPr/>
        </p:nvSpPr>
        <p:spPr bwMode="auto">
          <a:xfrm>
            <a:off x="904044" y="2571941"/>
            <a:ext cx="2126369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b="1">
                <a:solidFill>
                  <a:srgbClr val="E61E5C"/>
                </a:solidFill>
              </a:rPr>
              <a:t>Un Conseil </a:t>
            </a:r>
            <a:endParaRPr/>
          </a:p>
          <a:p>
            <a:pPr>
              <a:defRPr/>
            </a:pPr>
            <a:r>
              <a:rPr lang="fr-FR" b="1">
                <a:solidFill>
                  <a:srgbClr val="E61E5C"/>
                </a:solidFill>
              </a:rPr>
              <a:t>d’Administration</a:t>
            </a:r>
            <a:endParaRPr lang="fr-FR">
              <a:solidFill>
                <a:srgbClr val="E61E5C"/>
              </a:solidFill>
            </a:endParaRPr>
          </a:p>
          <a:p>
            <a:pPr>
              <a:defRPr/>
            </a:pPr>
            <a:r>
              <a:rPr lang="fr-FR" sz="1100">
                <a:solidFill>
                  <a:srgbClr val="303F48"/>
                </a:solidFill>
              </a:rPr>
              <a:t>Organe de gouvernance </a:t>
            </a:r>
            <a:endParaRPr/>
          </a:p>
          <a:p>
            <a:pPr>
              <a:defRPr/>
            </a:pPr>
            <a:r>
              <a:rPr lang="fr-FR" sz="1100">
                <a:solidFill>
                  <a:srgbClr val="303F48"/>
                </a:solidFill>
              </a:rPr>
              <a:t>de l’Université, il définit </a:t>
            </a:r>
            <a:endParaRPr/>
          </a:p>
          <a:p>
            <a:pPr>
              <a:defRPr/>
            </a:pPr>
            <a:r>
              <a:rPr lang="fr-FR" sz="1100">
                <a:solidFill>
                  <a:srgbClr val="303F48"/>
                </a:solidFill>
              </a:rPr>
              <a:t>la politique de l’établissement</a:t>
            </a:r>
            <a:endParaRPr/>
          </a:p>
        </p:txBody>
      </p:sp>
      <p:sp>
        <p:nvSpPr>
          <p:cNvPr id="15" name="Oval 14"/>
          <p:cNvSpPr/>
          <p:nvPr/>
        </p:nvSpPr>
        <p:spPr bwMode="auto">
          <a:xfrm>
            <a:off x="6039785" y="2567083"/>
            <a:ext cx="2059594" cy="2059594"/>
          </a:xfrm>
          <a:prstGeom prst="ellipse">
            <a:avLst/>
          </a:prstGeom>
          <a:blipFill>
            <a:blip r:embed="rId2"/>
            <a:stretch/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rgbClr val="00000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>
              <a:defRPr/>
            </a:pPr>
            <a:endParaRPr lang="fr-FR"/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 bwMode="auto">
          <a:xfrm>
            <a:off x="2868629" y="4299569"/>
            <a:ext cx="0" cy="1047996"/>
          </a:xfrm>
          <a:prstGeom prst="line">
            <a:avLst/>
          </a:prstGeom>
          <a:ln>
            <a:solidFill>
              <a:srgbClr val="7B8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8"/>
          <p:cNvSpPr txBox="1"/>
          <p:nvPr/>
        </p:nvSpPr>
        <p:spPr bwMode="auto">
          <a:xfrm>
            <a:off x="3272471" y="3999487"/>
            <a:ext cx="16596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100">
                <a:solidFill>
                  <a:srgbClr val="3D0F2A"/>
                </a:solidFill>
              </a:rPr>
              <a:t>Une Commission </a:t>
            </a:r>
            <a:r>
              <a:rPr lang="fr-FR" sz="1100">
                <a:solidFill>
                  <a:srgbClr val="3D0F2A"/>
                </a:solidFill>
                <a:latin typeface="Open Sans Extrabold"/>
                <a:ea typeface="Open Sans Extrabold"/>
                <a:cs typeface="Open Sans Extrabold"/>
              </a:rPr>
              <a:t>Formation</a:t>
            </a:r>
            <a:r>
              <a:rPr lang="fr-FR" sz="1100">
                <a:solidFill>
                  <a:srgbClr val="3D0F2A"/>
                </a:solidFill>
              </a:rPr>
              <a:t> et </a:t>
            </a:r>
            <a:r>
              <a:rPr lang="fr-FR" sz="1100">
                <a:solidFill>
                  <a:srgbClr val="3D0F2A"/>
                </a:solidFill>
                <a:latin typeface="Open Sans Extrabold"/>
                <a:ea typeface="Open Sans Extrabold"/>
                <a:cs typeface="Open Sans Extrabold"/>
              </a:rPr>
              <a:t>Vie Universitaire</a:t>
            </a:r>
            <a:endParaRPr/>
          </a:p>
        </p:txBody>
      </p:sp>
      <p:sp>
        <p:nvSpPr>
          <p:cNvPr id="14" name="ZoneTexte 8"/>
          <p:cNvSpPr txBox="1"/>
          <p:nvPr/>
        </p:nvSpPr>
        <p:spPr bwMode="auto">
          <a:xfrm>
            <a:off x="3272471" y="5132121"/>
            <a:ext cx="16596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100">
                <a:solidFill>
                  <a:srgbClr val="EE7322"/>
                </a:solidFill>
              </a:rPr>
              <a:t>Une Commission </a:t>
            </a:r>
            <a:endParaRPr/>
          </a:p>
          <a:p>
            <a:pPr>
              <a:defRPr/>
            </a:pPr>
            <a:r>
              <a:rPr lang="fr-FR" sz="1100">
                <a:solidFill>
                  <a:srgbClr val="EE7322"/>
                </a:solidFill>
              </a:rPr>
              <a:t>de la </a:t>
            </a:r>
            <a:r>
              <a:rPr lang="fr-FR" sz="1100">
                <a:solidFill>
                  <a:srgbClr val="EE7322"/>
                </a:solidFill>
                <a:latin typeface="Open Sans Extrabold"/>
                <a:ea typeface="Open Sans Extrabold"/>
                <a:cs typeface="Open Sans Extrabold"/>
              </a:rPr>
              <a:t>Recherche</a:t>
            </a:r>
            <a:endParaRPr/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 bwMode="auto">
          <a:xfrm flipH="1">
            <a:off x="2868629" y="5347565"/>
            <a:ext cx="302469" cy="0"/>
          </a:xfrm>
          <a:prstGeom prst="line">
            <a:avLst/>
          </a:prstGeom>
          <a:ln>
            <a:solidFill>
              <a:srgbClr val="7B8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 bwMode="auto">
          <a:xfrm flipH="1">
            <a:off x="2868629" y="4299569"/>
            <a:ext cx="302469" cy="0"/>
          </a:xfrm>
          <a:prstGeom prst="line">
            <a:avLst/>
          </a:prstGeom>
          <a:ln>
            <a:solidFill>
              <a:srgbClr val="7B8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 bwMode="auto">
          <a:xfrm flipH="1">
            <a:off x="998793" y="3958630"/>
            <a:ext cx="1984729" cy="0"/>
          </a:xfrm>
          <a:prstGeom prst="line">
            <a:avLst/>
          </a:prstGeom>
          <a:ln>
            <a:solidFill>
              <a:srgbClr val="7B8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390899" y="1697445"/>
            <a:ext cx="2362199" cy="28575"/>
          </a:xfrm>
          <a:prstGeom prst="rect">
            <a:avLst/>
          </a:prstGeom>
        </p:spPr>
      </p:pic>
      <p:pic>
        <p:nvPicPr>
          <p:cNvPr id="23" name="Graphic 2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809750" y="313706"/>
            <a:ext cx="5524500" cy="28575"/>
          </a:xfrm>
          <a:prstGeom prst="rect">
            <a:avLst/>
          </a:prstGeom>
        </p:spPr>
      </p:pic>
      <p:pic>
        <p:nvPicPr>
          <p:cNvPr id="26" name="Graphic 2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rot="1325410">
            <a:off x="2219452" y="4299569"/>
            <a:ext cx="415723" cy="258422"/>
          </a:xfrm>
          <a:prstGeom prst="rect">
            <a:avLst/>
          </a:prstGeom>
        </p:spPr>
      </p:pic>
      <p:pic>
        <p:nvPicPr>
          <p:cNvPr id="27" name="Graphic 26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4556240" y="4988169"/>
            <a:ext cx="378628" cy="513251"/>
          </a:xfrm>
          <a:prstGeom prst="rect">
            <a:avLst/>
          </a:prstGeom>
        </p:spPr>
      </p:pic>
      <p:pic>
        <p:nvPicPr>
          <p:cNvPr id="28" name="Graphic 27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2300244" y="2509492"/>
            <a:ext cx="608940" cy="342529"/>
          </a:xfrm>
          <a:prstGeom prst="rect">
            <a:avLst/>
          </a:prstGeom>
        </p:spPr>
      </p:pic>
      <p:pic>
        <p:nvPicPr>
          <p:cNvPr id="30" name="Graphic 29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4571999" y="4036341"/>
            <a:ext cx="722344" cy="525341"/>
          </a:xfrm>
          <a:prstGeom prst="rect">
            <a:avLst/>
          </a:prstGeom>
        </p:spPr>
      </p:pic>
      <p:sp>
        <p:nvSpPr>
          <p:cNvPr id="25" name="Oval 24">
            <a:hlinkClick r:id="rId9" action="ppaction://hlinksldjump"/>
          </p:cNvPr>
          <p:cNvSpPr/>
          <p:nvPr/>
        </p:nvSpPr>
        <p:spPr bwMode="auto">
          <a:xfrm>
            <a:off x="132984" y="6294300"/>
            <a:ext cx="222737" cy="222737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pic>
        <p:nvPicPr>
          <p:cNvPr id="29" name="Graphic 2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212638" y="6353433"/>
            <a:ext cx="63021" cy="11028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2030290" y="626764"/>
            <a:ext cx="5791928" cy="69056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fr-FR" sz="3600">
                <a:solidFill>
                  <a:srgbClr val="C71247"/>
                </a:solidFill>
              </a:rPr>
              <a:t>Qui sont vos </a:t>
            </a:r>
            <a:br>
              <a:rPr lang="fr-FR" sz="3600">
                <a:solidFill>
                  <a:srgbClr val="C71247"/>
                </a:solidFill>
              </a:rPr>
            </a:br>
            <a:r>
              <a:rPr lang="fr-FR" sz="3600">
                <a:solidFill>
                  <a:srgbClr val="C71247"/>
                </a:solidFill>
              </a:rPr>
              <a:t>élus étudiants et </a:t>
            </a:r>
            <a:br>
              <a:rPr lang="fr-FR" sz="3600">
                <a:solidFill>
                  <a:srgbClr val="C71247"/>
                </a:solidFill>
              </a:rPr>
            </a:br>
            <a:r>
              <a:rPr lang="fr-FR" sz="3600">
                <a:solidFill>
                  <a:srgbClr val="C71247"/>
                </a:solidFill>
                <a:latin typeface="Open Sans Light"/>
                <a:ea typeface="Open Sans Light"/>
                <a:cs typeface="Open Sans Light"/>
              </a:rPr>
              <a:t>élues étudiantes ?</a:t>
            </a:r>
            <a:endParaRPr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303336" y="2318177"/>
            <a:ext cx="1752918" cy="1950204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1" name="Graphic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587084" y="1783091"/>
            <a:ext cx="2381250" cy="19050"/>
          </a:xfrm>
          <a:prstGeom prst="rect">
            <a:avLst/>
          </a:prstGeom>
        </p:spPr>
      </p:pic>
      <p:sp>
        <p:nvSpPr>
          <p:cNvPr id="29" name="ZoneTexte 3"/>
          <p:cNvSpPr txBox="1"/>
          <p:nvPr/>
        </p:nvSpPr>
        <p:spPr bwMode="auto">
          <a:xfrm>
            <a:off x="1437270" y="2033104"/>
            <a:ext cx="3068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600" b="1">
                <a:solidFill>
                  <a:srgbClr val="69043B"/>
                </a:solidFill>
                <a:latin typeface="Open Sans SemiBold"/>
                <a:ea typeface="Open Sans SemiBold"/>
                <a:cs typeface="Open Sans SemiBold"/>
              </a:rPr>
              <a:t>N’hésitez pas à solliciter </a:t>
            </a:r>
            <a:endParaRPr/>
          </a:p>
          <a:p>
            <a:pPr>
              <a:defRPr/>
            </a:pPr>
            <a:r>
              <a:rPr lang="fr-FR" sz="1600" b="1">
                <a:solidFill>
                  <a:srgbClr val="69043B"/>
                </a:solidFill>
                <a:latin typeface="Open Sans SemiBold"/>
                <a:ea typeface="Open Sans SemiBold"/>
                <a:cs typeface="Open Sans SemiBold"/>
              </a:rPr>
              <a:t>vos </a:t>
            </a:r>
            <a:r>
              <a:rPr lang="fr-FR" sz="1600" b="1">
                <a:solidFill>
                  <a:srgbClr val="69043B"/>
                </a:solidFill>
                <a:latin typeface="Open Sans Extrabold"/>
                <a:ea typeface="Open Sans Extrabold"/>
                <a:cs typeface="Open Sans Extrabold"/>
              </a:rPr>
              <a:t>représentantes et représentants étudiants</a:t>
            </a:r>
            <a:endParaRPr lang="fr-FR" sz="1600">
              <a:solidFill>
                <a:srgbClr val="69043B"/>
              </a:solidFill>
              <a:latin typeface="Open Sans Extrabold"/>
              <a:ea typeface="Open Sans Extrabold"/>
              <a:cs typeface="Open Sans Extrabold"/>
            </a:endParaRPr>
          </a:p>
        </p:txBody>
      </p:sp>
      <p:sp>
        <p:nvSpPr>
          <p:cNvPr id="30" name="TextBox 29"/>
          <p:cNvSpPr txBox="1"/>
          <p:nvPr/>
        </p:nvSpPr>
        <p:spPr bwMode="auto">
          <a:xfrm>
            <a:off x="5442535" y="5294495"/>
            <a:ext cx="26880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100"/>
              <a:t>Contact : Vice-Présidente Étudiante, </a:t>
            </a:r>
            <a:endParaRPr/>
          </a:p>
          <a:p>
            <a:pPr>
              <a:defRPr/>
            </a:pPr>
            <a:r>
              <a:rPr lang="fr-FR" sz="1100" u="sng">
                <a:hlinkClick r:id="rId4" tooltip="mailto:vp.etudiant@universite-paris-saclay.fr"/>
              </a:rPr>
              <a:t>vp.etudiant@universite-paris-saclay.fr</a:t>
            </a:r>
            <a:r>
              <a:rPr lang="fr-FR" sz="1100"/>
              <a:t> </a:t>
            </a:r>
            <a:endParaRPr/>
          </a:p>
        </p:txBody>
      </p:sp>
      <p:sp>
        <p:nvSpPr>
          <p:cNvPr id="31" name="ZoneTexte 8"/>
          <p:cNvSpPr txBox="1"/>
          <p:nvPr/>
        </p:nvSpPr>
        <p:spPr bwMode="auto">
          <a:xfrm>
            <a:off x="1418677" y="4606146"/>
            <a:ext cx="2547915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b="1">
                <a:solidFill>
                  <a:srgbClr val="EE7326"/>
                </a:solidFill>
              </a:rPr>
              <a:t>Votez, tous les </a:t>
            </a:r>
            <a:endParaRPr/>
          </a:p>
          <a:p>
            <a:pPr>
              <a:defRPr/>
            </a:pPr>
            <a:r>
              <a:rPr lang="fr-FR" b="1">
                <a:solidFill>
                  <a:srgbClr val="EE7326"/>
                </a:solidFill>
              </a:rPr>
              <a:t>deux ans, pour vos représentantes et représentants</a:t>
            </a:r>
            <a:endParaRPr lang="fr-FR">
              <a:solidFill>
                <a:srgbClr val="EE7326"/>
              </a:solidFill>
            </a:endParaRPr>
          </a:p>
          <a:p>
            <a:pPr>
              <a:defRPr/>
            </a:pPr>
            <a:r>
              <a:rPr lang="fr-FR" sz="1100">
                <a:solidFill>
                  <a:srgbClr val="303F48"/>
                </a:solidFill>
              </a:rPr>
              <a:t>Dans les conseils centraux de l’Université et de votre composante ou établissement de formation.</a:t>
            </a:r>
            <a:endParaRPr/>
          </a:p>
        </p:txBody>
      </p:sp>
      <p:sp>
        <p:nvSpPr>
          <p:cNvPr id="32" name="ZoneTexte 7"/>
          <p:cNvSpPr txBox="1"/>
          <p:nvPr/>
        </p:nvSpPr>
        <p:spPr bwMode="auto">
          <a:xfrm>
            <a:off x="1437269" y="2999480"/>
            <a:ext cx="212636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b="1">
                <a:solidFill>
                  <a:srgbClr val="E61E5C"/>
                </a:solidFill>
              </a:rPr>
              <a:t>Devenez acteur et actrice de votre Université</a:t>
            </a:r>
            <a:endParaRPr lang="fr-FR">
              <a:solidFill>
                <a:srgbClr val="E61E5C"/>
              </a:solidFill>
            </a:endParaRPr>
          </a:p>
          <a:p>
            <a:pPr>
              <a:defRPr/>
            </a:pPr>
            <a:r>
              <a:rPr lang="fr-FR" sz="1100">
                <a:solidFill>
                  <a:srgbClr val="303F48"/>
                </a:solidFill>
              </a:rPr>
              <a:t>En participant aux instances et en vous portant candidat et candidate lors des élections étudiantes.</a:t>
            </a:r>
            <a:endParaRPr/>
          </a:p>
        </p:txBody>
      </p:sp>
      <p:cxnSp>
        <p:nvCxnSpPr>
          <p:cNvPr id="33" name="Straight Connector 32"/>
          <p:cNvCxnSpPr>
            <a:cxnSpLocks/>
          </p:cNvCxnSpPr>
          <p:nvPr/>
        </p:nvCxnSpPr>
        <p:spPr bwMode="auto">
          <a:xfrm flipH="1">
            <a:off x="1532515" y="4599918"/>
            <a:ext cx="2823936" cy="0"/>
          </a:xfrm>
          <a:prstGeom prst="line">
            <a:avLst/>
          </a:prstGeom>
          <a:ln>
            <a:solidFill>
              <a:srgbClr val="7B8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cxnSpLocks/>
          </p:cNvCxnSpPr>
          <p:nvPr/>
        </p:nvCxnSpPr>
        <p:spPr bwMode="auto">
          <a:xfrm flipH="1">
            <a:off x="1517794" y="2950446"/>
            <a:ext cx="2383315" cy="0"/>
          </a:xfrm>
          <a:prstGeom prst="line">
            <a:avLst/>
          </a:prstGeom>
          <a:ln>
            <a:solidFill>
              <a:srgbClr val="7B8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Graphic 3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647999" y="5063059"/>
            <a:ext cx="284532" cy="180568"/>
          </a:xfrm>
          <a:prstGeom prst="rect">
            <a:avLst/>
          </a:prstGeom>
        </p:spPr>
      </p:pic>
      <p:pic>
        <p:nvPicPr>
          <p:cNvPr id="36" name="Graphic 35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767864" y="4944679"/>
            <a:ext cx="711101" cy="699632"/>
          </a:xfrm>
          <a:prstGeom prst="rect">
            <a:avLst/>
          </a:prstGeom>
        </p:spPr>
      </p:pic>
      <p:pic>
        <p:nvPicPr>
          <p:cNvPr id="37" name="Graphic 36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3587084" y="3610508"/>
            <a:ext cx="536331" cy="755739"/>
          </a:xfrm>
          <a:prstGeom prst="rect">
            <a:avLst/>
          </a:prstGeom>
        </p:spPr>
      </p:pic>
      <p:sp>
        <p:nvSpPr>
          <p:cNvPr id="38" name="ZoneTexte 4"/>
          <p:cNvSpPr txBox="1"/>
          <p:nvPr/>
        </p:nvSpPr>
        <p:spPr bwMode="auto">
          <a:xfrm>
            <a:off x="5616186" y="4358867"/>
            <a:ext cx="3127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400" b="1">
                <a:solidFill>
                  <a:srgbClr val="C96515"/>
                </a:solidFill>
                <a:latin typeface="Open Sans Extrabold"/>
                <a:ea typeface="Open Sans Extrabold"/>
                <a:cs typeface="Open Sans Extrabold"/>
              </a:rPr>
              <a:t>Elise Dubois, </a:t>
            </a:r>
            <a:endParaRPr/>
          </a:p>
          <a:p>
            <a:pPr algn="ctr">
              <a:defRPr/>
            </a:pPr>
            <a:r>
              <a:rPr lang="fr-FR" sz="1400" b="1">
                <a:solidFill>
                  <a:srgbClr val="C96515"/>
                </a:solidFill>
                <a:latin typeface="Open Sans Light"/>
                <a:ea typeface="Open Sans Light"/>
                <a:cs typeface="Open Sans Light"/>
              </a:rPr>
              <a:t>Vice-Présidente Étudiante</a:t>
            </a:r>
            <a:endParaRPr lang="fr-FR" sz="1400">
              <a:solidFill>
                <a:srgbClr val="C96515"/>
              </a:solidFill>
            </a:endParaRPr>
          </a:p>
        </p:txBody>
      </p:sp>
      <p:sp>
        <p:nvSpPr>
          <p:cNvPr id="16" name="Oval 15">
            <a:hlinkClick r:id="rId8" action="ppaction://hlinksldjump"/>
          </p:cNvPr>
          <p:cNvSpPr/>
          <p:nvPr/>
        </p:nvSpPr>
        <p:spPr bwMode="auto">
          <a:xfrm>
            <a:off x="132984" y="6294300"/>
            <a:ext cx="222737" cy="222737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pic>
        <p:nvPicPr>
          <p:cNvPr id="17" name="Graphic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212638" y="6353433"/>
            <a:ext cx="63021" cy="11028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Oval 15">
            <a:hlinkClick r:id="rId2" action="ppaction://hlinksldjump"/>
          </p:cNvPr>
          <p:cNvSpPr/>
          <p:nvPr/>
        </p:nvSpPr>
        <p:spPr bwMode="auto">
          <a:xfrm>
            <a:off x="158953" y="6377515"/>
            <a:ext cx="222737" cy="163605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572047" y="498010"/>
            <a:ext cx="7632848" cy="56207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fr-FR" sz="3600"/>
              <a:t>Quelles sont les formations proposées ?</a:t>
            </a:r>
            <a:endParaRPr/>
          </a:p>
        </p:txBody>
      </p:sp>
      <p:pic>
        <p:nvPicPr>
          <p:cNvPr id="5" name="Graphic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093343" y="1340196"/>
            <a:ext cx="2381250" cy="19050"/>
          </a:xfrm>
          <a:prstGeom prst="rect">
            <a:avLst/>
          </a:prstGeom>
        </p:spPr>
      </p:pic>
      <p:sp>
        <p:nvSpPr>
          <p:cNvPr id="6" name="ZoneTexte 3"/>
          <p:cNvSpPr txBox="1"/>
          <p:nvPr/>
        </p:nvSpPr>
        <p:spPr bwMode="auto">
          <a:xfrm>
            <a:off x="270322" y="1639358"/>
            <a:ext cx="30682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600" b="1">
                <a:solidFill>
                  <a:srgbClr val="69043B"/>
                </a:solidFill>
                <a:latin typeface="Open Sans SemiBold"/>
                <a:ea typeface="Open Sans SemiBold"/>
                <a:cs typeface="Open Sans SemiBold"/>
              </a:rPr>
              <a:t>Un premier cycle innovant</a:t>
            </a:r>
            <a:endParaRPr lang="fr-FR" sz="1600">
              <a:solidFill>
                <a:srgbClr val="69043B"/>
              </a:solidFill>
              <a:latin typeface="Open Sans Extrabold"/>
              <a:ea typeface="Open Sans Extrabold"/>
              <a:cs typeface="Open Sans Extrabold"/>
            </a:endParaRPr>
          </a:p>
        </p:txBody>
      </p:sp>
      <p:pic>
        <p:nvPicPr>
          <p:cNvPr id="7" name="Graphic 3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093343" y="1507436"/>
            <a:ext cx="536331" cy="75573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 bwMode="auto">
          <a:xfrm>
            <a:off x="3770812" y="1494733"/>
            <a:ext cx="49377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b="1"/>
              <a:t>24 000 </a:t>
            </a:r>
            <a:r>
              <a:rPr lang="fr-FR">
                <a:solidFill>
                  <a:schemeClr val="bg2">
                    <a:lumMod val="75000"/>
                  </a:schemeClr>
                </a:solidFill>
              </a:rPr>
              <a:t>étudiantes et étudiantes</a:t>
            </a:r>
            <a:endParaRPr lang="fr-FR"/>
          </a:p>
          <a:p>
            <a:pPr>
              <a:defRPr/>
            </a:pPr>
            <a:r>
              <a:rPr lang="fr-FR" b="1">
                <a:solidFill>
                  <a:schemeClr val="accent5"/>
                </a:solidFill>
              </a:rPr>
              <a:t>14</a:t>
            </a:r>
            <a:r>
              <a:rPr lang="fr-FR"/>
              <a:t> </a:t>
            </a:r>
            <a:r>
              <a:rPr lang="fr-FR">
                <a:solidFill>
                  <a:schemeClr val="bg2">
                    <a:lumMod val="75000"/>
                  </a:schemeClr>
                </a:solidFill>
              </a:rPr>
              <a:t>Licences double diplômes</a:t>
            </a:r>
            <a:endParaRPr/>
          </a:p>
          <a:p>
            <a:pPr>
              <a:defRPr/>
            </a:pPr>
            <a:r>
              <a:rPr lang="fr-FR">
                <a:solidFill>
                  <a:srgbClr val="E7382A"/>
                </a:solidFill>
              </a:rPr>
              <a:t>17</a:t>
            </a:r>
            <a:r>
              <a:rPr lang="fr-FR"/>
              <a:t> </a:t>
            </a:r>
            <a:r>
              <a:rPr lang="fr-FR">
                <a:solidFill>
                  <a:schemeClr val="bg2">
                    <a:lumMod val="75000"/>
                  </a:schemeClr>
                </a:solidFill>
              </a:rPr>
              <a:t>licences</a:t>
            </a:r>
            <a:endParaRPr/>
          </a:p>
          <a:p>
            <a:pPr>
              <a:defRPr/>
            </a:pPr>
            <a:r>
              <a:rPr lang="fr-FR">
                <a:solidFill>
                  <a:srgbClr val="E7382A"/>
                </a:solidFill>
              </a:rPr>
              <a:t>2</a:t>
            </a:r>
            <a:r>
              <a:rPr lang="fr-FR"/>
              <a:t> </a:t>
            </a:r>
            <a:r>
              <a:rPr lang="fr-FR">
                <a:solidFill>
                  <a:schemeClr val="bg2">
                    <a:lumMod val="75000"/>
                  </a:schemeClr>
                </a:solidFill>
              </a:rPr>
              <a:t>DEUST</a:t>
            </a:r>
            <a:endParaRPr/>
          </a:p>
          <a:p>
            <a:pPr>
              <a:defRPr/>
            </a:pPr>
            <a:r>
              <a:rPr lang="fr-FR">
                <a:solidFill>
                  <a:srgbClr val="E7382A"/>
                </a:solidFill>
              </a:rPr>
              <a:t>7</a:t>
            </a:r>
            <a:r>
              <a:rPr lang="fr-FR"/>
              <a:t> </a:t>
            </a:r>
            <a:r>
              <a:rPr lang="fr-FR">
                <a:solidFill>
                  <a:schemeClr val="bg2">
                    <a:lumMod val="75000"/>
                  </a:schemeClr>
                </a:solidFill>
              </a:rPr>
              <a:t>B.U.T</a:t>
            </a:r>
            <a:endParaRPr/>
          </a:p>
          <a:p>
            <a:pPr>
              <a:defRPr/>
            </a:pPr>
            <a:r>
              <a:rPr lang="fr-FR">
                <a:solidFill>
                  <a:schemeClr val="bg2">
                    <a:lumMod val="75000"/>
                  </a:schemeClr>
                </a:solidFill>
              </a:rPr>
              <a:t>Préparation aux études de santé</a:t>
            </a:r>
            <a:endParaRPr/>
          </a:p>
          <a:p>
            <a:pPr>
              <a:defRPr/>
            </a:pPr>
            <a:r>
              <a:rPr lang="fr-FR">
                <a:solidFill>
                  <a:srgbClr val="E7382A"/>
                </a:solidFill>
              </a:rPr>
              <a:t>36</a:t>
            </a:r>
            <a:r>
              <a:rPr lang="fr-FR"/>
              <a:t> </a:t>
            </a:r>
            <a:r>
              <a:rPr lang="fr-FR">
                <a:solidFill>
                  <a:schemeClr val="bg2">
                    <a:lumMod val="75000"/>
                  </a:schemeClr>
                </a:solidFill>
              </a:rPr>
              <a:t>licences professionnelles</a:t>
            </a:r>
            <a:endParaRPr/>
          </a:p>
        </p:txBody>
      </p:sp>
      <p:sp>
        <p:nvSpPr>
          <p:cNvPr id="9" name="Titre 1"/>
          <p:cNvSpPr txBox="1"/>
          <p:nvPr/>
        </p:nvSpPr>
        <p:spPr bwMode="auto">
          <a:xfrm>
            <a:off x="270322" y="3511255"/>
            <a:ext cx="7632848" cy="56207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lang="fr-FR" sz="3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1600">
                <a:solidFill>
                  <a:schemeClr val="tx1"/>
                </a:solidFill>
                <a:latin typeface="Open Sans SemiBold"/>
              </a:rPr>
              <a:t>Une offre de master fortement adossée à la recherche </a:t>
            </a:r>
            <a:endParaRPr/>
          </a:p>
        </p:txBody>
      </p:sp>
      <p:pic>
        <p:nvPicPr>
          <p:cNvPr id="10" name="Graphic 3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268104" y="4176556"/>
            <a:ext cx="536331" cy="755739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 bwMode="auto">
          <a:xfrm>
            <a:off x="1851146" y="4067476"/>
            <a:ext cx="5878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b="1"/>
              <a:t>12 000</a:t>
            </a:r>
            <a:r>
              <a:rPr lang="fr-FR"/>
              <a:t> </a:t>
            </a:r>
            <a:r>
              <a:rPr lang="fr-FR">
                <a:solidFill>
                  <a:srgbClr val="7B878F"/>
                </a:solidFill>
              </a:rPr>
              <a:t>étudiantes et étudiants</a:t>
            </a:r>
            <a:endParaRPr/>
          </a:p>
          <a:p>
            <a:pPr>
              <a:defRPr/>
            </a:pPr>
            <a:r>
              <a:rPr lang="fr-FR" b="1">
                <a:solidFill>
                  <a:srgbClr val="0070C0"/>
                </a:solidFill>
              </a:rPr>
              <a:t>67</a:t>
            </a:r>
            <a:r>
              <a:rPr lang="fr-FR"/>
              <a:t> </a:t>
            </a:r>
            <a:r>
              <a:rPr lang="fr-FR">
                <a:solidFill>
                  <a:srgbClr val="7B878F"/>
                </a:solidFill>
              </a:rPr>
              <a:t>mentions de master</a:t>
            </a:r>
            <a:endParaRPr/>
          </a:p>
          <a:p>
            <a:pPr>
              <a:defRPr/>
            </a:pPr>
            <a:r>
              <a:rPr lang="fr-FR" b="1">
                <a:solidFill>
                  <a:srgbClr val="E7382A"/>
                </a:solidFill>
              </a:rPr>
              <a:t>18</a:t>
            </a:r>
            <a:r>
              <a:rPr lang="fr-FR"/>
              <a:t> </a:t>
            </a:r>
            <a:r>
              <a:rPr lang="fr-FR">
                <a:solidFill>
                  <a:srgbClr val="7B878F"/>
                </a:solidFill>
              </a:rPr>
              <a:t>Graduate Schools et Institut</a:t>
            </a:r>
            <a:endParaRPr/>
          </a:p>
        </p:txBody>
      </p:sp>
      <p:sp>
        <p:nvSpPr>
          <p:cNvPr id="12" name="Titre 1"/>
          <p:cNvSpPr txBox="1"/>
          <p:nvPr/>
        </p:nvSpPr>
        <p:spPr bwMode="auto">
          <a:xfrm>
            <a:off x="270322" y="5218642"/>
            <a:ext cx="7632848" cy="56207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lang="fr-FR" sz="3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1600">
                <a:solidFill>
                  <a:schemeClr val="tx1"/>
                </a:solidFill>
                <a:latin typeface="Open Sans SemiBold"/>
              </a:rPr>
              <a:t>Un diplôme phare, le Doctorat</a:t>
            </a:r>
            <a:endParaRPr/>
          </a:p>
        </p:txBody>
      </p:sp>
      <p:pic>
        <p:nvPicPr>
          <p:cNvPr id="13" name="Graphic 36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439899" y="5604251"/>
            <a:ext cx="536331" cy="755739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 bwMode="auto">
          <a:xfrm>
            <a:off x="4086745" y="5542580"/>
            <a:ext cx="41951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/>
              <a:t>4 600 </a:t>
            </a:r>
            <a:r>
              <a:rPr lang="fr-FR">
                <a:solidFill>
                  <a:srgbClr val="7B878F"/>
                </a:solidFill>
              </a:rPr>
              <a:t>doctorantes et doctorants</a:t>
            </a:r>
            <a:endParaRPr/>
          </a:p>
          <a:p>
            <a:pPr>
              <a:defRPr/>
            </a:pPr>
            <a:r>
              <a:rPr lang="fr-FR">
                <a:solidFill>
                  <a:srgbClr val="0070C0"/>
                </a:solidFill>
              </a:rPr>
              <a:t>21</a:t>
            </a:r>
            <a:r>
              <a:rPr lang="fr-FR"/>
              <a:t> </a:t>
            </a:r>
            <a:r>
              <a:rPr lang="fr-FR">
                <a:solidFill>
                  <a:srgbClr val="7B878F"/>
                </a:solidFill>
              </a:rPr>
              <a:t>écoles doctorales</a:t>
            </a:r>
            <a:endParaRPr/>
          </a:p>
          <a:p>
            <a:pPr>
              <a:defRPr/>
            </a:pPr>
            <a:r>
              <a:rPr lang="fr-FR" b="1">
                <a:solidFill>
                  <a:srgbClr val="E7382A"/>
                </a:solidFill>
              </a:rPr>
              <a:t>18</a:t>
            </a:r>
            <a:r>
              <a:rPr lang="fr-FR"/>
              <a:t> </a:t>
            </a:r>
            <a:r>
              <a:rPr lang="fr-FR">
                <a:solidFill>
                  <a:srgbClr val="7B878F"/>
                </a:solidFill>
              </a:rPr>
              <a:t>Graduate Schools et Institut</a:t>
            </a:r>
            <a:endParaRPr/>
          </a:p>
          <a:p>
            <a:pPr>
              <a:defRPr/>
            </a:pPr>
            <a:endParaRPr lang="fr-FR"/>
          </a:p>
        </p:txBody>
      </p:sp>
      <p:pic>
        <p:nvPicPr>
          <p:cNvPr id="19" name="Graphic 1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flipH="1">
            <a:off x="218891" y="6388956"/>
            <a:ext cx="93488" cy="16360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" name="Oval 15">
            <a:hlinkClick r:id="rId2" action="ppaction://hlinksldjump"/>
          </p:cNvPr>
          <p:cNvSpPr/>
          <p:nvPr/>
        </p:nvSpPr>
        <p:spPr bwMode="auto">
          <a:xfrm>
            <a:off x="516161" y="6352351"/>
            <a:ext cx="222737" cy="222737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1276350" y="366713"/>
            <a:ext cx="6591300" cy="1549400"/>
          </a:xfrm>
        </p:spPr>
        <p:txBody>
          <a:bodyPr rtlCol="0"/>
          <a:lstStyle/>
          <a:p>
            <a:pPr algn="ctr">
              <a:spcAft>
                <a:spcPts val="0"/>
              </a:spcAft>
              <a:defRPr/>
            </a:pPr>
            <a:r>
              <a:rPr lang="fr-FR" sz="3200">
                <a:solidFill>
                  <a:srgbClr val="ED6C08"/>
                </a:solidFill>
                <a:ea typeface="+mj-ea"/>
              </a:rPr>
              <a:t>Quels sont les avantages d’étudier</a:t>
            </a:r>
            <a:r>
              <a:rPr lang="fr-FR" sz="3200" b="0">
                <a:solidFill>
                  <a:srgbClr val="ED6C08"/>
                </a:solidFill>
                <a:ea typeface="+mj-ea"/>
              </a:rPr>
              <a:t> à l’École universitaire de premier cycle Paris-Saclay </a:t>
            </a:r>
            <a:r>
              <a:rPr sz="3200" b="0">
                <a:solidFill>
                  <a:srgbClr val="ED6C08"/>
                </a:solidFill>
                <a:latin typeface="Open Sans Light"/>
                <a:ea typeface="Open Sans Light"/>
                <a:cs typeface="Open Sans Light"/>
              </a:rPr>
              <a:t>?</a:t>
            </a:r>
            <a:endParaRPr/>
          </a:p>
        </p:txBody>
      </p:sp>
      <p:sp>
        <p:nvSpPr>
          <p:cNvPr id="10243" name="ZoneTexte 4"/>
          <p:cNvSpPr txBox="1">
            <a:spLocks noChangeArrowheads="1"/>
          </p:cNvSpPr>
          <p:nvPr/>
        </p:nvSpPr>
        <p:spPr bwMode="auto">
          <a:xfrm>
            <a:off x="1768475" y="2147876"/>
            <a:ext cx="2732088" cy="7699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Open Sans"/>
                <a:ea typeface="Arial Unicode MS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2"/>
                </a:solidFill>
                <a:latin typeface="Open Sans"/>
                <a:ea typeface="Arial Unicode MS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2"/>
                </a:solidFill>
                <a:latin typeface="Open Sans"/>
                <a:ea typeface="Arial Unicode MS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2"/>
                </a:solidFill>
                <a:latin typeface="Open Sans"/>
                <a:ea typeface="Arial Unicode MS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2"/>
                </a:solidFill>
                <a:latin typeface="Open Sans"/>
                <a:ea typeface="Arial Unicode MS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2"/>
                </a:solidFill>
                <a:latin typeface="Open Sans"/>
                <a:ea typeface="Arial Unicode MS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2"/>
                </a:solidFill>
                <a:latin typeface="Open Sans"/>
                <a:ea typeface="Arial Unicode MS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2"/>
                </a:solidFill>
                <a:latin typeface="Open Sans"/>
                <a:ea typeface="Arial Unicode MS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2"/>
                </a:solidFill>
                <a:latin typeface="Open Sans"/>
                <a:ea typeface="Arial Unicode M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fr-FR" sz="1100" b="1">
                <a:solidFill>
                  <a:srgbClr val="7B878F"/>
                </a:solidFill>
                <a:cs typeface="Open Sans"/>
              </a:rPr>
              <a:t>Être accompagné·e pour construire son projet personnel d’études </a:t>
            </a:r>
            <a:r>
              <a:rPr lang="fr-FR" sz="1100">
                <a:solidFill>
                  <a:srgbClr val="7B878F"/>
                </a:solidFill>
                <a:cs typeface="Open Sans"/>
              </a:rPr>
              <a:t>et d’insertion et obtenir le diplôme qui correspond le mieux à ses attentes</a:t>
            </a:r>
            <a:endParaRPr/>
          </a:p>
        </p:txBody>
      </p:sp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2278063" y="6186495"/>
            <a:ext cx="4572000" cy="4302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Open Sans"/>
                <a:ea typeface="Arial Unicode MS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2"/>
                </a:solidFill>
                <a:latin typeface="Open Sans"/>
                <a:ea typeface="Arial Unicode MS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2"/>
                </a:solidFill>
                <a:latin typeface="Open Sans"/>
                <a:ea typeface="Arial Unicode MS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2"/>
                </a:solidFill>
                <a:latin typeface="Open Sans"/>
                <a:ea typeface="Arial Unicode MS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2"/>
                </a:solidFill>
                <a:latin typeface="Open Sans"/>
                <a:ea typeface="Arial Unicode MS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2"/>
                </a:solidFill>
                <a:latin typeface="Open Sans"/>
                <a:ea typeface="Arial Unicode MS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2"/>
                </a:solidFill>
                <a:latin typeface="Open Sans"/>
                <a:ea typeface="Arial Unicode MS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2"/>
                </a:solidFill>
                <a:latin typeface="Open Sans"/>
                <a:ea typeface="Arial Unicode MS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2"/>
                </a:solidFill>
                <a:latin typeface="Open Sans"/>
                <a:ea typeface="Arial Unicode M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fr-FR" sz="1100">
                <a:solidFill>
                  <a:srgbClr val="63003C"/>
                </a:solidFill>
              </a:rPr>
              <a:t>Contact : École universitaire de premier cycle,</a:t>
            </a:r>
            <a:endParaRPr/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fr-FR" sz="1100" u="sng">
                <a:solidFill>
                  <a:srgbClr val="63003C"/>
                </a:solidFill>
                <a:hlinkClick r:id="rId3" tooltip="mailto:com.ecole-1cycle@universite-paris-saclay.fr"/>
              </a:rPr>
              <a:t>com.ecole-1cycle@universite-paris-saclay.fr</a:t>
            </a:r>
            <a:r>
              <a:rPr lang="fr-FR" sz="1100">
                <a:solidFill>
                  <a:srgbClr val="63003C"/>
                </a:solidFill>
              </a:rPr>
              <a:t> </a:t>
            </a:r>
            <a:endParaRPr lang="fr-FR" sz="1100" b="1">
              <a:solidFill>
                <a:srgbClr val="63003C"/>
              </a:solidFill>
            </a:endParaRPr>
          </a:p>
        </p:txBody>
      </p:sp>
      <p:pic>
        <p:nvPicPr>
          <p:cNvPr id="10245" name="Graphic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424363" y="5934082"/>
            <a:ext cx="284162" cy="1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6" name="Graphic 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422650" y="1987550"/>
            <a:ext cx="2282825" cy="12763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 bwMode="auto">
          <a:xfrm>
            <a:off x="2665413" y="5629291"/>
            <a:ext cx="3797300" cy="26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0">
                <a:solidFill>
                  <a:srgbClr val="303F48"/>
                </a:solidFill>
                <a:latin typeface="+mn-lt"/>
                <a:ea typeface="+mn-ea"/>
              </a:rPr>
              <a:t>Plus d’infos : </a:t>
            </a:r>
            <a:r>
              <a:rPr lang="fr-FR" sz="1100" u="sng">
                <a:solidFill>
                  <a:srgbClr val="63003C"/>
                </a:solidFill>
                <a:latin typeface="+mn-lt"/>
                <a:ea typeface="+mn-ea"/>
                <a:hlinkClick r:id="rId6" tooltip="http://www.ecole-universitaire-paris-saclay.fr/"/>
              </a:rPr>
              <a:t>www.ecole-universitaire-paris-saclay.fr</a:t>
            </a:r>
            <a:r>
              <a:rPr lang="fr-FR" sz="1100">
                <a:solidFill>
                  <a:srgbClr val="63003C"/>
                </a:solidFill>
                <a:latin typeface="+mn-lt"/>
                <a:ea typeface="+mn-ea"/>
              </a:rPr>
              <a:t> </a:t>
            </a:r>
            <a:endParaRPr lang="fr-FR" sz="1100">
              <a:solidFill>
                <a:srgbClr val="303F48"/>
              </a:solidFill>
              <a:latin typeface="+mn-lt"/>
              <a:ea typeface="+mn-ea"/>
            </a:endParaRPr>
          </a:p>
        </p:txBody>
      </p:sp>
      <p:sp>
        <p:nvSpPr>
          <p:cNvPr id="10248" name="TextBox 13"/>
          <p:cNvSpPr txBox="1">
            <a:spLocks noChangeArrowheads="1"/>
          </p:cNvSpPr>
          <p:nvPr/>
        </p:nvSpPr>
        <p:spPr bwMode="auto">
          <a:xfrm>
            <a:off x="4675188" y="3590914"/>
            <a:ext cx="2665412" cy="7683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Open Sans"/>
                <a:ea typeface="Arial Unicode MS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2"/>
                </a:solidFill>
                <a:latin typeface="Open Sans"/>
                <a:ea typeface="Arial Unicode MS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2"/>
                </a:solidFill>
                <a:latin typeface="Open Sans"/>
                <a:ea typeface="Arial Unicode MS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2"/>
                </a:solidFill>
                <a:latin typeface="Open Sans"/>
                <a:ea typeface="Arial Unicode MS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2"/>
                </a:solidFill>
                <a:latin typeface="Open Sans"/>
                <a:ea typeface="Arial Unicode MS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2"/>
                </a:solidFill>
                <a:latin typeface="Open Sans"/>
                <a:ea typeface="Arial Unicode MS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2"/>
                </a:solidFill>
                <a:latin typeface="Open Sans"/>
                <a:ea typeface="Arial Unicode MS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2"/>
                </a:solidFill>
                <a:latin typeface="Open Sans"/>
                <a:ea typeface="Arial Unicode MS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2"/>
                </a:solidFill>
                <a:latin typeface="Open Sans"/>
                <a:ea typeface="Arial Unicode M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fr-FR" sz="1100" b="1">
                <a:solidFill>
                  <a:srgbClr val="303F48"/>
                </a:solidFill>
              </a:rPr>
              <a:t>Participer aux décisions qui touchent le premier cycle en devenant élu et élue </a:t>
            </a:r>
            <a:r>
              <a:rPr lang="fr-FR" sz="1100">
                <a:solidFill>
                  <a:srgbClr val="303F48"/>
                </a:solidFill>
              </a:rPr>
              <a:t>du conseil de l’École Universitaire de Premier Cycle</a:t>
            </a:r>
            <a:endParaRPr/>
          </a:p>
        </p:txBody>
      </p:sp>
      <p:sp>
        <p:nvSpPr>
          <p:cNvPr id="10249" name="TextBox 15"/>
          <p:cNvSpPr txBox="1">
            <a:spLocks noChangeArrowheads="1"/>
          </p:cNvSpPr>
          <p:nvPr/>
        </p:nvSpPr>
        <p:spPr bwMode="auto">
          <a:xfrm>
            <a:off x="1773238" y="3586151"/>
            <a:ext cx="2663825" cy="93871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Open Sans"/>
                <a:ea typeface="Arial Unicode MS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2"/>
                </a:solidFill>
                <a:latin typeface="Open Sans"/>
                <a:ea typeface="Arial Unicode MS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2"/>
                </a:solidFill>
                <a:latin typeface="Open Sans"/>
                <a:ea typeface="Arial Unicode MS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2"/>
                </a:solidFill>
                <a:latin typeface="Open Sans"/>
                <a:ea typeface="Arial Unicode MS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2"/>
                </a:solidFill>
                <a:latin typeface="Open Sans"/>
                <a:ea typeface="Arial Unicode MS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2"/>
                </a:solidFill>
                <a:latin typeface="Open Sans"/>
                <a:ea typeface="Arial Unicode MS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2"/>
                </a:solidFill>
                <a:latin typeface="Open Sans"/>
                <a:ea typeface="Arial Unicode MS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2"/>
                </a:solidFill>
                <a:latin typeface="Open Sans"/>
                <a:ea typeface="Arial Unicode MS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2"/>
                </a:solidFill>
                <a:latin typeface="Open Sans"/>
                <a:ea typeface="Arial Unicode M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fr-FR" sz="1100" b="1">
                <a:solidFill>
                  <a:srgbClr val="C71247"/>
                </a:solidFill>
                <a:cs typeface="Open Sans"/>
              </a:rPr>
              <a:t>Bénéficier d’un accompagnement personnalisé, </a:t>
            </a:r>
            <a:r>
              <a:rPr lang="fr-FR" sz="1100">
                <a:solidFill>
                  <a:srgbClr val="C71247"/>
                </a:solidFill>
                <a:cs typeface="Open Sans"/>
              </a:rPr>
              <a:t>de pédagogies actives, d’une ouverture sur le monde socio-économique et à l’international pour encore mieux réussir ses études</a:t>
            </a:r>
            <a:endParaRPr/>
          </a:p>
        </p:txBody>
      </p:sp>
      <p:sp>
        <p:nvSpPr>
          <p:cNvPr id="10250" name="TextBox 17"/>
          <p:cNvSpPr txBox="1">
            <a:spLocks noChangeArrowheads="1"/>
          </p:cNvSpPr>
          <p:nvPr/>
        </p:nvSpPr>
        <p:spPr bwMode="auto">
          <a:xfrm>
            <a:off x="4673600" y="2141526"/>
            <a:ext cx="3125788" cy="76944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Open Sans"/>
                <a:ea typeface="Arial Unicode MS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2"/>
                </a:solidFill>
                <a:latin typeface="Open Sans"/>
                <a:ea typeface="Arial Unicode MS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2"/>
                </a:solidFill>
                <a:latin typeface="Open Sans"/>
                <a:ea typeface="Arial Unicode MS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2"/>
                </a:solidFill>
                <a:latin typeface="Open Sans"/>
                <a:ea typeface="Arial Unicode MS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tx2"/>
                </a:solidFill>
                <a:latin typeface="Open Sans"/>
                <a:ea typeface="Arial Unicode MS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2"/>
                </a:solidFill>
                <a:latin typeface="Open Sans"/>
                <a:ea typeface="Arial Unicode MS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2"/>
                </a:solidFill>
                <a:latin typeface="Open Sans"/>
                <a:ea typeface="Arial Unicode MS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2"/>
                </a:solidFill>
                <a:latin typeface="Open Sans"/>
                <a:ea typeface="Arial Unicode MS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2"/>
                </a:solidFill>
                <a:latin typeface="Open Sans"/>
                <a:ea typeface="Arial Unicode M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fr-FR" sz="1100" b="1">
                <a:solidFill>
                  <a:srgbClr val="EE7322"/>
                </a:solidFill>
                <a:cs typeface="Open Sans"/>
              </a:rPr>
              <a:t>Suivre des formations qui préparent aussi à devenir citoyen·ne du monde </a:t>
            </a:r>
            <a:r>
              <a:rPr lang="fr-FR" sz="1100">
                <a:solidFill>
                  <a:srgbClr val="EE7322"/>
                </a:solidFill>
                <a:cs typeface="Open Sans"/>
              </a:rPr>
              <a:t>grâce à des cours en ligne (Transition écologique, sens critique, économie circulaire,…)</a:t>
            </a:r>
            <a:endParaRPr/>
          </a:p>
        </p:txBody>
      </p:sp>
      <p:cxnSp>
        <p:nvCxnSpPr>
          <p:cNvPr id="19" name="Straight Connector 18"/>
          <p:cNvCxnSpPr>
            <a:cxnSpLocks/>
          </p:cNvCxnSpPr>
          <p:nvPr/>
        </p:nvCxnSpPr>
        <p:spPr bwMode="auto">
          <a:xfrm>
            <a:off x="4562475" y="2168514"/>
            <a:ext cx="0" cy="842962"/>
          </a:xfrm>
          <a:prstGeom prst="line">
            <a:avLst/>
          </a:prstGeom>
          <a:ln>
            <a:solidFill>
              <a:srgbClr val="7B8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 bwMode="auto">
          <a:xfrm>
            <a:off x="4562475" y="3575039"/>
            <a:ext cx="0" cy="741362"/>
          </a:xfrm>
          <a:prstGeom prst="line">
            <a:avLst/>
          </a:prstGeom>
          <a:ln>
            <a:solidFill>
              <a:srgbClr val="7B8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 bwMode="auto">
          <a:xfrm flipH="1">
            <a:off x="1149350" y="3287701"/>
            <a:ext cx="6770688" cy="0"/>
          </a:xfrm>
          <a:prstGeom prst="line">
            <a:avLst/>
          </a:prstGeom>
          <a:ln>
            <a:solidFill>
              <a:srgbClr val="7B8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4" name="Graphic 14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181099" y="2268526"/>
            <a:ext cx="536575" cy="481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55" name="Graphic 25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7553325" y="2570151"/>
            <a:ext cx="331788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56" name="Graphic 27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1103313" y="3752839"/>
            <a:ext cx="614362" cy="446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57" name="Graphic 29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7235825" y="3492489"/>
            <a:ext cx="795338" cy="45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raphic 1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596019" y="6406423"/>
            <a:ext cx="63021" cy="11028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 bwMode="auto">
          <a:xfrm>
            <a:off x="1103313" y="4914900"/>
            <a:ext cx="6781800" cy="600164"/>
          </a:xfrm>
          <a:prstGeom prst="rect">
            <a:avLst/>
          </a:prstGeom>
          <a:solidFill>
            <a:srgbClr val="EE7322"/>
          </a:solidFill>
          <a:ln>
            <a:solidFill>
              <a:srgbClr val="EE7322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100" b="1">
                <a:solidFill>
                  <a:schemeClr val="bg1"/>
                </a:solidFill>
              </a:rPr>
              <a:t>Devenir plus autonome dans ses études, ça s’apprend !</a:t>
            </a:r>
            <a:endParaRPr/>
          </a:p>
          <a:p>
            <a:pPr algn="ctr">
              <a:defRPr/>
            </a:pPr>
            <a:r>
              <a:rPr lang="fr-FR" sz="1100">
                <a:solidFill>
                  <a:schemeClr val="bg1"/>
                </a:solidFill>
              </a:rPr>
              <a:t>Rendez-vous sur la chaîne Youtube de l’Université pour suivre, à votre rythme, des modules e-learning pour apprendre à gérer son attention, sa motivation, son temps,…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Oval 15">
            <a:hlinkClick r:id="rId2" action="ppaction://hlinksldjump"/>
          </p:cNvPr>
          <p:cNvSpPr/>
          <p:nvPr/>
        </p:nvSpPr>
        <p:spPr bwMode="auto">
          <a:xfrm>
            <a:off x="156566" y="6365482"/>
            <a:ext cx="222737" cy="222737"/>
          </a:xfrm>
          <a:prstGeom prst="ellipse">
            <a:avLst/>
          </a:prstGeom>
          <a:solidFill>
            <a:srgbClr val="D6DCD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111836" y="267186"/>
            <a:ext cx="8884118" cy="56207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fr-FR" sz="2800"/>
              <a:t>Les Graduate Schools et Institut, c’est quoi ?</a:t>
            </a:r>
            <a:endParaRPr/>
          </a:p>
        </p:txBody>
      </p:sp>
      <p:pic>
        <p:nvPicPr>
          <p:cNvPr id="24" name="Graphic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099611" y="890459"/>
            <a:ext cx="2381250" cy="19050"/>
          </a:xfrm>
          <a:prstGeom prst="rect">
            <a:avLst/>
          </a:prstGeom>
        </p:spPr>
      </p:pic>
      <p:pic>
        <p:nvPicPr>
          <p:cNvPr id="26" name="Graphic 1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37463" y="6421707"/>
            <a:ext cx="63021" cy="110287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5"/>
          <a:srcRect b="11835"/>
          <a:stretch/>
        </p:blipFill>
        <p:spPr bwMode="auto">
          <a:xfrm>
            <a:off x="473611" y="1041498"/>
            <a:ext cx="8196777" cy="511174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UPSACLAY">
  <a:themeElements>
    <a:clrScheme name="UPSACLAY 1">
      <a:dk1>
        <a:srgbClr val="63003C"/>
      </a:dk1>
      <a:lt1>
        <a:srgbClr val="FFFFFF"/>
      </a:lt1>
      <a:dk2>
        <a:srgbClr val="303E48"/>
      </a:dk2>
      <a:lt2>
        <a:srgbClr val="BDC4BC"/>
      </a:lt2>
      <a:accent1>
        <a:srgbClr val="DA5200"/>
      </a:accent1>
      <a:accent2>
        <a:srgbClr val="006996"/>
      </a:accent2>
      <a:accent3>
        <a:srgbClr val="FFFFFF"/>
      </a:accent3>
      <a:accent4>
        <a:srgbClr val="86B700"/>
      </a:accent4>
      <a:accent5>
        <a:srgbClr val="464595"/>
      </a:accent5>
      <a:accent6>
        <a:srgbClr val="80143C"/>
      </a:accent6>
      <a:hlink>
        <a:srgbClr val="63003C"/>
      </a:hlink>
      <a:folHlink>
        <a:srgbClr val="B8ACD7"/>
      </a:folHlink>
    </a:clrScheme>
    <a:fontScheme name="Université Paris-Saclay">
      <a:majorFont>
        <a:latin typeface="Open Sans"/>
        <a:ea typeface="Arial"/>
        <a:cs typeface="Arial Unicode MS"/>
      </a:majorFont>
      <a:minorFont>
        <a:latin typeface="Open Sans"/>
        <a:ea typeface="Arial"/>
        <a:cs typeface="Arial Unicode MS"/>
      </a:minorFont>
    </a:fontScheme>
    <a:fmtScheme name="Thème 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3358</Words>
  <Application>Microsoft Office PowerPoint</Application>
  <DocSecurity>0</DocSecurity>
  <PresentationFormat>Affichage à l'écran (4:3)</PresentationFormat>
  <Paragraphs>388</Paragraphs>
  <Slides>43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43</vt:i4>
      </vt:variant>
    </vt:vector>
  </HeadingPairs>
  <TitlesOfParts>
    <vt:vector size="53" baseType="lpstr">
      <vt:lpstr>Arial</vt:lpstr>
      <vt:lpstr>Arial Unicode MS</vt:lpstr>
      <vt:lpstr>Calibri</vt:lpstr>
      <vt:lpstr>Helvetica</vt:lpstr>
      <vt:lpstr>Open Sans</vt:lpstr>
      <vt:lpstr>open sans extrabold</vt:lpstr>
      <vt:lpstr>open sans extrabold</vt:lpstr>
      <vt:lpstr>Open Sans Light</vt:lpstr>
      <vt:lpstr>Open Sans SemiBold</vt:lpstr>
      <vt:lpstr>1_UPSACLAY</vt:lpstr>
      <vt:lpstr>Bienvenue à l’Université  Paris-Saclay</vt:lpstr>
      <vt:lpstr>Présentation PowerPoint</vt:lpstr>
      <vt:lpstr>Découvrir l’Université Paris-Saclay</vt:lpstr>
      <vt:lpstr>A propos de l’Université Paris-Saclay</vt:lpstr>
      <vt:lpstr>Quelle est sa  gouvernance ?</vt:lpstr>
      <vt:lpstr>Qui sont vos  élus étudiants et  élues étudiantes ?</vt:lpstr>
      <vt:lpstr>Quelles sont les formations proposées ?</vt:lpstr>
      <vt:lpstr>Quels sont les avantages d’étudier à l’École universitaire de premier cycle Paris-Saclay ?</vt:lpstr>
      <vt:lpstr>Les Graduate Schools et Institut, c’est quoi ?</vt:lpstr>
      <vt:lpstr>Devenir étudiant et étudiante à l’Université Paris-Saclay</vt:lpstr>
      <vt:lpstr>La CVEC,  pour faire quoi ?</vt:lpstr>
      <vt:lpstr>Quels sont les temps forts de votre rentrée ?</vt:lpstr>
      <vt:lpstr>A quoi sert votre carte étudiante ?</vt:lpstr>
      <vt:lpstr>Quels sont vos  droits et devoirs ?</vt:lpstr>
      <vt:lpstr>Comment valoriser vos projets ?</vt:lpstr>
      <vt:lpstr>Réussir vos études et préparer votre avenir</vt:lpstr>
      <vt:lpstr>Comment vous (ré)orienter et construire votre projet d’étude ?</vt:lpstr>
      <vt:lpstr>Comment trouver un stage, une alternance, un emploi et construire votre projet professionnel ?</vt:lpstr>
      <vt:lpstr>Comment s’inscrire sur l’espace carrière ?</vt:lpstr>
      <vt:lpstr>Comment devenir  étudiante entrepreneuse ou étudiant entrepreneur ?</vt:lpstr>
      <vt:lpstr>Comment trouver un job étudiant ?  Comment devenir tuteur ou tutrice,  ou faire un service civique ?</vt:lpstr>
      <vt:lpstr>Comment et pourquoi rejoindre  le réseau des diplômé·es ?</vt:lpstr>
      <vt:lpstr>Comment partir étudier à l’étranger ?</vt:lpstr>
      <vt:lpstr>Comment être accompagné·e dans son installation ?</vt:lpstr>
      <vt:lpstr>Comment devenir  ambassadeur européen et ambassadrice européenne ?</vt:lpstr>
      <vt:lpstr>Où apprendre une langue étrangère ?</vt:lpstr>
      <vt:lpstr>Vivre à l’Université Paris-Saclay</vt:lpstr>
      <vt:lpstr>Où se restaurer ?</vt:lpstr>
      <vt:lpstr>Où se loger ?</vt:lpstr>
      <vt:lpstr>Comment bénéficier des bourses et aides étudiantes ?</vt:lpstr>
      <vt:lpstr>Comment rester connecté·e ?</vt:lpstr>
      <vt:lpstr>Où et comment pratiquer un sport ?</vt:lpstr>
      <vt:lpstr>Comment pratiquer  une activité culturelle ?</vt:lpstr>
      <vt:lpstr>Comment adhérer à une association étudiante ?</vt:lpstr>
      <vt:lpstr>Où étudier et comment effectuer vos recherches documentaires ?</vt:lpstr>
      <vt:lpstr>Design Spot ?</vt:lpstr>
      <vt:lpstr>Où trouver de l’aide en cas  de discrimination, de harcèlement ?</vt:lpstr>
      <vt:lpstr>Comment devenir  tuteur ou tutrice des  « Cordées de la réussite » ?</vt:lpstr>
      <vt:lpstr>Comment s’engager pour  le développement soutenable ?</vt:lpstr>
      <vt:lpstr>Comment concilier études et handicap ?</vt:lpstr>
      <vt:lpstr>Sécurité et prévention  des risques</vt:lpstr>
      <vt:lpstr>Comment vous soigner ?</vt:lpstr>
      <vt:lpstr>SUIVEZ-NOUS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Virginie Paris</dc:creator>
  <cp:keywords/>
  <dc:description/>
  <cp:lastModifiedBy>Sophie Michel</cp:lastModifiedBy>
  <cp:revision>550</cp:revision>
  <dcterms:created xsi:type="dcterms:W3CDTF">2020-02-07T10:36:28Z</dcterms:created>
  <dcterms:modified xsi:type="dcterms:W3CDTF">2023-08-30T12:36:46Z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0x01010069A1FFE8D7BFD549AC69451E543A18E9</vt:lpwstr>
  </property>
</Properties>
</file>