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3" r:id="rId3"/>
    <p:sldId id="294" r:id="rId4"/>
    <p:sldId id="287" r:id="rId5"/>
    <p:sldId id="295" r:id="rId6"/>
    <p:sldId id="293" r:id="rId7"/>
    <p:sldId id="288" r:id="rId8"/>
    <p:sldId id="299" r:id="rId9"/>
    <p:sldId id="296" r:id="rId10"/>
    <p:sldId id="300" r:id="rId11"/>
    <p:sldId id="302" r:id="rId12"/>
  </p:sldIdLst>
  <p:sldSz cx="9144000" cy="6858000" type="screen4x3"/>
  <p:notesSz cx="68580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BB0"/>
    <a:srgbClr val="7CD3E4"/>
    <a:srgbClr val="2195C9"/>
    <a:srgbClr val="94C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9042" autoAdjust="0"/>
  </p:normalViewPr>
  <p:slideViewPr>
    <p:cSldViewPr>
      <p:cViewPr varScale="1">
        <p:scale>
          <a:sx n="74" d="100"/>
          <a:sy n="74" d="100"/>
        </p:scale>
        <p:origin x="1060"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1"/>
            <a:ext cx="2945659" cy="498055"/>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50444" y="1"/>
            <a:ext cx="2945659" cy="498055"/>
          </a:xfrm>
          <a:prstGeom prst="rect">
            <a:avLst/>
          </a:prstGeom>
        </p:spPr>
        <p:txBody>
          <a:bodyPr vert="horz" lIns="91440" tIns="45720" rIns="91440" bIns="45720" rtlCol="0"/>
          <a:lstStyle>
            <a:lvl1pPr algn="r">
              <a:defRPr sz="1200"/>
            </a:lvl1pPr>
          </a:lstStyle>
          <a:p>
            <a:pPr>
              <a:defRPr/>
            </a:pPr>
            <a:fld id="{878D6B9A-6067-495E-9B88-800967E852AF}" type="datetimeFigureOut">
              <a:rPr lang="fr-FR"/>
              <a:t>10/07/2020</a:t>
            </a:fld>
            <a:endParaRPr lang="fr-FR"/>
          </a:p>
        </p:txBody>
      </p:sp>
      <p:sp>
        <p:nvSpPr>
          <p:cNvPr id="6" name="Espace réservé de l'image des diapositives 3"/>
          <p:cNvSpPr>
            <a:spLocks noGrp="1" noRot="1" noChangeAspect="1"/>
          </p:cNvSpPr>
          <p:nvPr>
            <p:ph type="sldImg" idx="2"/>
          </p:nvPr>
        </p:nvSpPr>
        <p:spPr bwMode="auto">
          <a:xfrm>
            <a:off x="1166813" y="1241425"/>
            <a:ext cx="4464050" cy="3349625"/>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79768" y="4777195"/>
            <a:ext cx="5438140" cy="3908614"/>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9428584"/>
            <a:ext cx="2945659" cy="498054"/>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50444" y="9428584"/>
            <a:ext cx="2945659" cy="498054"/>
          </a:xfrm>
          <a:prstGeom prst="rect">
            <a:avLst/>
          </a:prstGeom>
        </p:spPr>
        <p:txBody>
          <a:bodyPr vert="horz" lIns="91440" tIns="45720" rIns="91440" bIns="45720" rtlCol="0" anchor="b"/>
          <a:lstStyle>
            <a:lvl1pPr algn="r">
              <a:defRPr sz="1200"/>
            </a:lvl1pPr>
          </a:lstStyle>
          <a:p>
            <a:pPr>
              <a:defRPr/>
            </a:pPr>
            <a:fld id="{2BDADEE7-607A-4E11-82BD-F3724DA31661}"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repa-hec.org/tag/method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marL="0" indent="0">
              <a:lnSpc>
                <a:spcPct val="80000"/>
              </a:lnSpc>
              <a:spcBef>
                <a:spcPts val="0"/>
              </a:spcBef>
              <a:buNone/>
              <a:defRPr/>
            </a:pPr>
            <a:r>
              <a:rPr lang="fr-FR" sz="1200" dirty="0" smtClean="0">
                <a:solidFill>
                  <a:schemeClr val="tx1"/>
                </a:solidFill>
                <a:effectLst/>
                <a:latin typeface="+mn-lt"/>
                <a:ea typeface="+mn-ea"/>
                <a:cs typeface="+mn-cs"/>
              </a:rPr>
              <a:t>La recherche documentaire est un exercice délicat, qui demande une attitude méthodique et rigoureuse. </a:t>
            </a:r>
          </a:p>
          <a:p>
            <a:pPr marL="0" indent="0">
              <a:lnSpc>
                <a:spcPct val="80000"/>
              </a:lnSpc>
              <a:spcBef>
                <a:spcPts val="0"/>
              </a:spcBef>
              <a:buNone/>
              <a:defRPr/>
            </a:pPr>
            <a:r>
              <a:rPr lang="fr-FR" sz="1200" dirty="0" smtClean="0">
                <a:solidFill>
                  <a:schemeClr val="tx1"/>
                </a:solidFill>
                <a:effectLst/>
                <a:latin typeface="+mn-lt"/>
                <a:ea typeface="+mn-ea"/>
                <a:cs typeface="+mn-cs"/>
              </a:rPr>
              <a:t>Afin de garantir l’obtention de résultats cohérents par rapport aux besoins, toute recherche documentaire doit être préparée. </a:t>
            </a:r>
          </a:p>
          <a:p>
            <a:pPr marL="0" indent="0">
              <a:lnSpc>
                <a:spcPct val="80000"/>
              </a:lnSpc>
              <a:spcBef>
                <a:spcPts val="0"/>
              </a:spcBef>
              <a:buNone/>
              <a:defRPr/>
            </a:pPr>
            <a:r>
              <a:rPr lang="fr-FR" sz="1200" dirty="0" smtClean="0">
                <a:solidFill>
                  <a:schemeClr val="tx1"/>
                </a:solidFill>
                <a:effectLst/>
                <a:latin typeface="+mn-lt"/>
                <a:ea typeface="+mn-ea"/>
                <a:cs typeface="+mn-cs"/>
              </a:rPr>
              <a:t>Ce travail préliminaire implique,</a:t>
            </a:r>
            <a:r>
              <a:rPr lang="fr-FR" sz="1200" baseline="0" dirty="0" smtClean="0">
                <a:solidFill>
                  <a:schemeClr val="tx1"/>
                </a:solidFill>
                <a:effectLst/>
                <a:latin typeface="+mn-lt"/>
                <a:ea typeface="+mn-ea"/>
                <a:cs typeface="+mn-cs"/>
              </a:rPr>
              <a:t> en premier lieu, de </a:t>
            </a:r>
            <a:r>
              <a:rPr lang="fr-FR" sz="1200" dirty="0" smtClean="0">
                <a:solidFill>
                  <a:schemeClr val="tx1"/>
                </a:solidFill>
                <a:effectLst/>
                <a:latin typeface="+mn-lt"/>
                <a:ea typeface="+mn-ea"/>
                <a:cs typeface="+mn-cs"/>
              </a:rPr>
              <a:t>définir son sujet, c’est-à-dire le reformuler, en extraire les mots clés, les définir pour trouver des synonymes, des mots plus larges ou plus précis qui permettront de varier, d’élargir ou de restreindre la recherche.</a:t>
            </a:r>
          </a:p>
          <a:p>
            <a:pPr marL="0" indent="0">
              <a:lnSpc>
                <a:spcPct val="80000"/>
              </a:lnSpc>
              <a:spcBef>
                <a:spcPts val="0"/>
              </a:spcBef>
              <a:buNone/>
              <a:defRPr/>
            </a:pPr>
            <a:r>
              <a:rPr lang="fr-FR" sz="1200" dirty="0" smtClean="0">
                <a:solidFill>
                  <a:schemeClr val="tx1"/>
                </a:solidFill>
                <a:effectLst/>
                <a:latin typeface="+mn-lt"/>
                <a:ea typeface="+mn-ea"/>
                <a:cs typeface="+mn-cs"/>
              </a:rPr>
              <a:t>Dans tous les outils de recherche, les documents sont indexés, que ce soit Google, le catalogue de la BU ou une BDD telle que </a:t>
            </a:r>
            <a:r>
              <a:rPr lang="fr-FR" sz="1200" dirty="0" err="1" smtClean="0">
                <a:solidFill>
                  <a:schemeClr val="tx1"/>
                </a:solidFill>
                <a:effectLst/>
                <a:latin typeface="+mn-lt"/>
                <a:ea typeface="+mn-ea"/>
                <a:cs typeface="+mn-cs"/>
              </a:rPr>
              <a:t>WebOfScience</a:t>
            </a:r>
            <a:r>
              <a:rPr lang="fr-FR" sz="1200" dirty="0" smtClean="0">
                <a:solidFill>
                  <a:schemeClr val="tx1"/>
                </a:solidFill>
                <a:effectLst/>
                <a:latin typeface="+mn-lt"/>
                <a:ea typeface="+mn-ea"/>
                <a:cs typeface="+mn-cs"/>
              </a:rPr>
              <a:t>. Un bon choix de mots-clés permet de cibler sa recherche pour qu’elle ne soit ni trop large ni trop ciblée.</a:t>
            </a:r>
          </a:p>
          <a:p>
            <a:pPr marL="0" indent="0">
              <a:lnSpc>
                <a:spcPct val="80000"/>
              </a:lnSpc>
              <a:spcBef>
                <a:spcPts val="0"/>
              </a:spcBef>
              <a:buNone/>
              <a:defRPr/>
            </a:pPr>
            <a:endParaRPr lang="fr-FR" sz="1200" dirty="0" smtClean="0">
              <a:solidFill>
                <a:schemeClr val="tx1"/>
              </a:solidFill>
              <a:effectLst/>
              <a:latin typeface="+mn-lt"/>
              <a:ea typeface="+mn-ea"/>
              <a:cs typeface="+mn-cs"/>
            </a:endParaRPr>
          </a:p>
          <a:p>
            <a:pPr marL="0" indent="0">
              <a:lnSpc>
                <a:spcPct val="80000"/>
              </a:lnSpc>
              <a:spcBef>
                <a:spcPts val="0"/>
              </a:spcBef>
              <a:buNone/>
              <a:defRPr/>
            </a:pPr>
            <a:r>
              <a:rPr lang="fr-FR" sz="1200" dirty="0" smtClean="0">
                <a:solidFill>
                  <a:schemeClr val="tx1"/>
                </a:solidFill>
                <a:effectLst/>
                <a:latin typeface="+mn-lt"/>
                <a:ea typeface="+mn-ea"/>
                <a:cs typeface="+mn-cs"/>
              </a:rPr>
              <a:t>Note pour formateur</a:t>
            </a:r>
            <a:r>
              <a:rPr lang="fr-FR" sz="1200" baseline="0" dirty="0" smtClean="0">
                <a:solidFill>
                  <a:schemeClr val="tx1"/>
                </a:solidFill>
                <a:effectLst/>
                <a:latin typeface="+mn-lt"/>
                <a:ea typeface="+mn-ea"/>
                <a:cs typeface="+mn-cs"/>
              </a:rPr>
              <a:t> :</a:t>
            </a:r>
          </a:p>
          <a:p>
            <a:r>
              <a:rPr lang="fr-FR" sz="1200" dirty="0" smtClean="0">
                <a:solidFill>
                  <a:schemeClr val="tx1"/>
                </a:solidFill>
                <a:effectLst/>
                <a:latin typeface="+mn-lt"/>
                <a:ea typeface="+mn-ea"/>
                <a:cs typeface="+mn-cs"/>
              </a:rPr>
              <a:t>Il existe plusieurs types d’indexation.</a:t>
            </a:r>
            <a:endParaRPr lang="fr-FR" dirty="0" smtClean="0">
              <a:effectLst/>
            </a:endParaRPr>
          </a:p>
          <a:p>
            <a:r>
              <a:rPr lang="fr-FR" sz="1200" b="1" dirty="0" smtClean="0">
                <a:solidFill>
                  <a:schemeClr val="tx1"/>
                </a:solidFill>
                <a:effectLst/>
                <a:latin typeface="+mn-lt"/>
                <a:ea typeface="+mn-ea"/>
                <a:cs typeface="+mn-cs"/>
              </a:rPr>
              <a:t>Langage libre ou naturel :</a:t>
            </a:r>
            <a:r>
              <a:rPr lang="fr-FR" sz="1200" dirty="0" smtClean="0">
                <a:solidFill>
                  <a:schemeClr val="tx1"/>
                </a:solidFill>
                <a:effectLst/>
                <a:latin typeface="+mn-lt"/>
                <a:ea typeface="+mn-ea"/>
                <a:cs typeface="+mn-cs"/>
              </a:rPr>
              <a:t> mots-clés choisis librement par la personne qui indexe (voir aussi tag et hashtag : vous faites peut-être déjà de l’indexation sans le savoir !).</a:t>
            </a:r>
            <a:endParaRPr lang="fr-FR" dirty="0" smtClean="0">
              <a:effectLst/>
            </a:endParaRPr>
          </a:p>
          <a:p>
            <a:r>
              <a:rPr lang="fr-FR" sz="1200" b="1" dirty="0" smtClean="0">
                <a:solidFill>
                  <a:schemeClr val="tx1"/>
                </a:solidFill>
                <a:effectLst/>
                <a:latin typeface="+mn-lt"/>
                <a:ea typeface="+mn-ea"/>
                <a:cs typeface="+mn-cs"/>
              </a:rPr>
              <a:t>Langage contrôlé :</a:t>
            </a:r>
            <a:r>
              <a:rPr lang="fr-FR" sz="1200" dirty="0" smtClean="0">
                <a:solidFill>
                  <a:schemeClr val="tx1"/>
                </a:solidFill>
                <a:effectLst/>
                <a:latin typeface="+mn-lt"/>
                <a:ea typeface="+mn-ea"/>
                <a:cs typeface="+mn-cs"/>
              </a:rPr>
              <a:t> utilisation d’un thésaurus c.à.d. d’une liste de mots-clés prédéfinis (cf. notice bibliographique d’un catalogue de bibliothèque). EX : le </a:t>
            </a:r>
            <a:r>
              <a:rPr lang="fr-FR" sz="1200" dirty="0" err="1" smtClean="0">
                <a:solidFill>
                  <a:schemeClr val="tx1"/>
                </a:solidFill>
                <a:effectLst/>
                <a:latin typeface="+mn-lt"/>
                <a:ea typeface="+mn-ea"/>
                <a:cs typeface="+mn-cs"/>
              </a:rPr>
              <a:t>Mesh</a:t>
            </a:r>
            <a:endParaRPr lang="fr-FR" dirty="0" smtClean="0">
              <a:effectLst/>
            </a:endParaRPr>
          </a:p>
          <a:p>
            <a:r>
              <a:rPr lang="fr-FR" sz="1200" b="1" dirty="0" smtClean="0">
                <a:solidFill>
                  <a:schemeClr val="tx1"/>
                </a:solidFill>
                <a:effectLst/>
                <a:latin typeface="+mn-lt"/>
                <a:ea typeface="+mn-ea"/>
                <a:cs typeface="+mn-cs"/>
              </a:rPr>
              <a:t>Indexation automatique :</a:t>
            </a:r>
            <a:r>
              <a:rPr lang="fr-FR" sz="1200" dirty="0" smtClean="0">
                <a:solidFill>
                  <a:schemeClr val="tx1"/>
                </a:solidFill>
                <a:effectLst/>
                <a:latin typeface="+mn-lt"/>
                <a:ea typeface="+mn-ea"/>
                <a:cs typeface="+mn-cs"/>
              </a:rPr>
              <a:t> cas des moteurs de recherche. Les pages web sont analysés par des robots pour en extraire les mots significatifs à partir de certains éléments de la page (titre, URL, liens, métadonnées, texte…).</a:t>
            </a:r>
            <a:endParaRPr lang="fr-FR" dirty="0" smtClean="0">
              <a:effectLst/>
            </a:endParaRPr>
          </a:p>
          <a:p>
            <a:r>
              <a:rPr lang="fr-FR" sz="1200" dirty="0" smtClean="0">
                <a:solidFill>
                  <a:schemeClr val="tx1"/>
                </a:solidFill>
                <a:effectLst/>
                <a:latin typeface="+mn-lt"/>
                <a:ea typeface="+mn-ea"/>
                <a:cs typeface="+mn-cs"/>
              </a:rPr>
              <a:t>Mais l’expression du sujet d’un document reste un critère de recherche subjectif (par rapport au titre par exemple). D’où l’intérêt de constituer une liste de mots-clés plus importante que les simples mots du sujet. </a:t>
            </a:r>
            <a:endParaRPr lang="fr-FR" dirty="0" smtClean="0">
              <a:effectLst/>
            </a:endParaRPr>
          </a:p>
          <a:p>
            <a:r>
              <a:rPr lang="fr-FR" sz="1200" dirty="0" smtClean="0">
                <a:solidFill>
                  <a:schemeClr val="tx1"/>
                </a:solidFill>
                <a:effectLst/>
                <a:latin typeface="+mn-lt"/>
                <a:ea typeface="+mn-ea"/>
                <a:cs typeface="+mn-cs"/>
              </a:rPr>
              <a:t>Parler des mots vides (articles)</a:t>
            </a:r>
            <a:endParaRPr lang="fr-FR" dirty="0" smtClean="0">
              <a:effectLst/>
            </a:endParaRPr>
          </a:p>
          <a:p>
            <a:pPr marL="0" indent="0">
              <a:lnSpc>
                <a:spcPct val="80000"/>
              </a:lnSpc>
              <a:spcBef>
                <a:spcPts val="0"/>
              </a:spcBef>
              <a:buNone/>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BDADEE7-607A-4E11-82BD-F3724DA31661}" type="slidenum">
              <a:rPr lang="fr-F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effectLst/>
              </a:rPr>
              <a:t> </a:t>
            </a:r>
          </a:p>
          <a:p>
            <a:endParaRPr lang="fr-FR" dirty="0" smtClean="0">
              <a:effectLst/>
            </a:endParaRPr>
          </a:p>
          <a:p>
            <a:endParaRPr lang="en-GB" dirty="0"/>
          </a:p>
        </p:txBody>
      </p:sp>
      <p:sp>
        <p:nvSpPr>
          <p:cNvPr id="4" name="Slide Number Placeholder 3"/>
          <p:cNvSpPr>
            <a:spLocks noGrp="1"/>
          </p:cNvSpPr>
          <p:nvPr>
            <p:ph type="sldNum" sz="quarter" idx="10"/>
          </p:nvPr>
        </p:nvSpPr>
        <p:spPr/>
        <p:txBody>
          <a:bodyPr/>
          <a:lstStyle/>
          <a:p>
            <a:pPr>
              <a:defRPr/>
            </a:pPr>
            <a:fld id="{2BDADEE7-607A-4E11-82BD-F3724DA31661}" type="slidenum">
              <a:rPr lang="fr-FR" smtClean="0"/>
              <a:t>10</a:t>
            </a:fld>
            <a:endParaRPr lang="fr-FR"/>
          </a:p>
        </p:txBody>
      </p:sp>
    </p:spTree>
    <p:extLst>
      <p:ext uri="{BB962C8B-B14F-4D97-AF65-F5344CB8AC3E}">
        <p14:creationId xmlns:p14="http://schemas.microsoft.com/office/powerpoint/2010/main" val="22444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r>
              <a:rPr lang="fr-FR" dirty="0" smtClean="0"/>
              <a:t>Plusieurs techniques sont utilisables pour définir vos mots-clés :</a:t>
            </a:r>
          </a:p>
          <a:p>
            <a:pPr marL="171450" indent="-171450">
              <a:buFont typeface="Arial" panose="020B0604020202020204" pitchFamily="34" charset="0"/>
              <a:buChar char="•"/>
            </a:pPr>
            <a:r>
              <a:rPr lang="fr-FR" dirty="0" smtClean="0"/>
              <a:t>Le fonctionnement en étoile : définir les termes du sujet, noter ce à quoi ils vous font penser, repartir de ces idées pour trouver de nouvelles idées… </a:t>
            </a:r>
          </a:p>
          <a:p>
            <a:pPr marL="171450" indent="-171450">
              <a:buFont typeface="Arial" panose="020B0604020202020204" pitchFamily="34" charset="0"/>
              <a:buChar char="•"/>
            </a:pPr>
            <a:r>
              <a:rPr lang="fr-FR" dirty="0" smtClean="0"/>
              <a:t>La réflexion thématique : à partir des termes du sujet, égrener les différentes thématiques suivantes et noter à chaque fois les idées qui vous passent par la tête : économique, social, historique, politique, technique, culturel, institutionnel, juridique, sécurité, esthétique, scientifique, écologique, religieux… </a:t>
            </a:r>
          </a:p>
          <a:p>
            <a:pPr marL="171450" indent="-171450">
              <a:buFont typeface="Arial" panose="020B0604020202020204" pitchFamily="34" charset="0"/>
              <a:buChar char="•"/>
            </a:pPr>
            <a:r>
              <a:rPr lang="fr-FR" dirty="0" smtClean="0"/>
              <a:t>La </a:t>
            </a:r>
            <a:r>
              <a:rPr lang="fr-FR" dirty="0" smtClean="0">
                <a:hlinkClick r:id="rId3" tooltip="Articles avec tag méthode"/>
              </a:rPr>
              <a:t>méthode</a:t>
            </a:r>
            <a:r>
              <a:rPr lang="fr-FR" dirty="0" smtClean="0"/>
              <a:t> QQCCOQP ⇒ quoi, qui, comment, combien, où, quand, pourquoi, il vous faut alors noter les réponses qui vous viennent lorsque vous vous posez ses questions. </a:t>
            </a:r>
          </a:p>
          <a:p>
            <a:pPr>
              <a:defRPr/>
            </a:pPr>
            <a:endParaRPr lang="fr-FR" dirty="0"/>
          </a:p>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39055750-81E9-466A-9889-F62768A8758B}" type="slidenum">
              <a:rPr lang="fr-F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fr-FR" sz="1200" dirty="0" smtClean="0">
                <a:solidFill>
                  <a:schemeClr val="tx1"/>
                </a:solidFill>
                <a:effectLst/>
                <a:latin typeface="+mn-lt"/>
                <a:ea typeface="+mn-ea"/>
                <a:cs typeface="+mn-cs"/>
              </a:rPr>
              <a:t>Pour les définir, vous pouvez utiliser des dictionnaires, des catalogues de bibliothèques, des bases de données, (des listes d’autorité ou des </a:t>
            </a:r>
            <a:r>
              <a:rPr lang="fr-FR" sz="1200" dirty="0" err="1" smtClean="0">
                <a:solidFill>
                  <a:schemeClr val="tx1"/>
                </a:solidFill>
                <a:effectLst/>
                <a:latin typeface="+mn-lt"/>
                <a:ea typeface="+mn-ea"/>
                <a:cs typeface="+mn-cs"/>
              </a:rPr>
              <a:t>thésauri</a:t>
            </a:r>
            <a:r>
              <a:rPr lang="fr-FR" sz="1200" dirty="0" smtClean="0">
                <a:solidFill>
                  <a:schemeClr val="tx1"/>
                </a:solidFill>
                <a:effectLst/>
                <a:latin typeface="+mn-lt"/>
                <a:ea typeface="+mn-ea"/>
                <a:cs typeface="+mn-cs"/>
              </a:rPr>
              <a:t> spécialisés)</a:t>
            </a:r>
            <a:endParaRPr lang="fr-FR" dirty="0" smtClean="0">
              <a:effectLst/>
            </a:endParaRPr>
          </a:p>
          <a:p>
            <a:r>
              <a:rPr lang="fr-FR" sz="1200" dirty="0" smtClean="0">
                <a:solidFill>
                  <a:schemeClr val="tx1"/>
                </a:solidFill>
                <a:effectLst/>
                <a:latin typeface="+mn-lt"/>
                <a:ea typeface="+mn-ea"/>
                <a:cs typeface="+mn-cs"/>
              </a:rPr>
              <a:t>N’oubliez pas que votre démarche doit être double : en français et en </a:t>
            </a:r>
            <a:r>
              <a:rPr lang="fr-FR" sz="1200" b="1" dirty="0" smtClean="0">
                <a:solidFill>
                  <a:schemeClr val="tx1"/>
                </a:solidFill>
                <a:effectLst/>
                <a:latin typeface="+mn-lt"/>
                <a:ea typeface="+mn-ea"/>
                <a:cs typeface="+mn-cs"/>
              </a:rPr>
              <a:t>anglais</a:t>
            </a:r>
            <a:r>
              <a:rPr lang="fr-FR" sz="1200" dirty="0" smtClean="0">
                <a:solidFill>
                  <a:schemeClr val="tx1"/>
                </a:solidFill>
                <a:effectLst/>
                <a:latin typeface="+mn-lt"/>
                <a:ea typeface="+mn-ea"/>
                <a:cs typeface="+mn-cs"/>
              </a:rPr>
              <a:t>.</a:t>
            </a:r>
            <a:endParaRPr lang="en-GB" sz="1200" dirty="0" smtClean="0">
              <a:solidFill>
                <a:schemeClr val="tx1"/>
              </a:solidFill>
              <a:effectLst/>
              <a:latin typeface="+mn-lt"/>
              <a:ea typeface="+mn-ea"/>
              <a:cs typeface="+mn-cs"/>
            </a:endParaRPr>
          </a:p>
          <a:p>
            <a:r>
              <a:rPr lang="fr-FR" sz="1200" dirty="0" smtClean="0">
                <a:solidFill>
                  <a:schemeClr val="tx1"/>
                </a:solidFill>
                <a:effectLst/>
                <a:latin typeface="+mn-lt"/>
                <a:ea typeface="+mn-ea"/>
                <a:cs typeface="+mn-cs"/>
              </a:rPr>
              <a:t>De nombreux outils de recherche et bases de données sont anglais. Vous devez impérativement aborder votre sujet en traduisant vos mots-clés et concepts.</a:t>
            </a:r>
            <a:endParaRPr lang="en-GB" sz="1200" dirty="0" smtClean="0">
              <a:solidFill>
                <a:schemeClr val="tx1"/>
              </a:solidFill>
              <a:effectLst/>
              <a:latin typeface="+mn-lt"/>
              <a:ea typeface="+mn-ea"/>
              <a:cs typeface="+mn-cs"/>
            </a:endParaRPr>
          </a:p>
          <a:p>
            <a:r>
              <a:rPr lang="fr-FR" sz="1200" dirty="0" smtClean="0">
                <a:solidFill>
                  <a:schemeClr val="tx1"/>
                </a:solidFill>
                <a:effectLst/>
                <a:latin typeface="+mn-lt"/>
                <a:ea typeface="+mn-ea"/>
                <a:cs typeface="+mn-cs"/>
              </a:rPr>
              <a:t>Il existe de nombreux outils et services de traduction. </a:t>
            </a:r>
          </a:p>
          <a:p>
            <a:r>
              <a:rPr lang="en-GB" sz="1200" dirty="0" smtClean="0">
                <a:solidFill>
                  <a:schemeClr val="tx1"/>
                </a:solidFill>
                <a:effectLst/>
                <a:latin typeface="+mn-lt"/>
                <a:ea typeface="+mn-ea"/>
                <a:cs typeface="+mn-cs"/>
              </a:rPr>
              <a:t>[</a:t>
            </a:r>
            <a:r>
              <a:rPr lang="en-GB" sz="1200" dirty="0" err="1" smtClean="0">
                <a:solidFill>
                  <a:schemeClr val="tx1"/>
                </a:solidFill>
                <a:effectLst/>
                <a:latin typeface="+mn-lt"/>
                <a:ea typeface="+mn-ea"/>
                <a:cs typeface="+mn-cs"/>
              </a:rPr>
              <a:t>diapo</a:t>
            </a:r>
            <a:r>
              <a:rPr lang="en-GB" sz="1200" dirty="0" smtClean="0">
                <a:solidFill>
                  <a:schemeClr val="tx1"/>
                </a:solidFill>
                <a:effectLst/>
                <a:latin typeface="+mn-lt"/>
                <a:ea typeface="+mn-ea"/>
                <a:cs typeface="+mn-cs"/>
              </a:rPr>
              <a:t> </a:t>
            </a:r>
            <a:r>
              <a:rPr lang="en-GB" sz="1200" dirty="0" err="1" smtClean="0">
                <a:solidFill>
                  <a:schemeClr val="tx1"/>
                </a:solidFill>
                <a:effectLst/>
                <a:latin typeface="+mn-lt"/>
                <a:ea typeface="+mn-ea"/>
                <a:cs typeface="+mn-cs"/>
              </a:rPr>
              <a:t>suivante</a:t>
            </a:r>
            <a:r>
              <a:rPr lang="en-GB" sz="1200" dirty="0" smtClean="0">
                <a:solidFill>
                  <a:schemeClr val="tx1"/>
                </a:solidFill>
                <a:effectLst/>
                <a:latin typeface="+mn-lt"/>
                <a:ea typeface="+mn-ea"/>
                <a:cs typeface="+mn-cs"/>
              </a:rPr>
              <a:t> sur la</a:t>
            </a:r>
            <a:r>
              <a:rPr lang="en-GB" sz="1200" baseline="0" dirty="0" smtClean="0">
                <a:solidFill>
                  <a:schemeClr val="tx1"/>
                </a:solidFill>
                <a:effectLst/>
                <a:latin typeface="+mn-lt"/>
                <a:ea typeface="+mn-ea"/>
                <a:cs typeface="+mn-cs"/>
              </a:rPr>
              <a:t> </a:t>
            </a:r>
            <a:r>
              <a:rPr lang="en-GB" sz="1200" baseline="0" dirty="0" err="1" smtClean="0">
                <a:solidFill>
                  <a:schemeClr val="tx1"/>
                </a:solidFill>
                <a:effectLst/>
                <a:latin typeface="+mn-lt"/>
                <a:ea typeface="+mn-ea"/>
                <a:cs typeface="+mn-cs"/>
              </a:rPr>
              <a:t>traduction</a:t>
            </a:r>
            <a:r>
              <a:rPr lang="en-GB" sz="1200" baseline="0" dirty="0" smtClean="0">
                <a:solidFill>
                  <a:schemeClr val="tx1"/>
                </a:solidFill>
                <a:effectLst/>
                <a:latin typeface="+mn-lt"/>
                <a:ea typeface="+mn-ea"/>
                <a:cs typeface="+mn-cs"/>
              </a:rPr>
              <a:t>]</a:t>
            </a:r>
            <a:endParaRPr lang="en-GB" sz="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2BDADEE7-607A-4E11-82BD-F3724DA31661}" type="slidenum">
              <a:rPr lang="fr-FR" smtClean="0"/>
              <a:t>3</a:t>
            </a:fld>
            <a:endParaRPr lang="fr-FR"/>
          </a:p>
        </p:txBody>
      </p:sp>
    </p:spTree>
    <p:extLst>
      <p:ext uri="{BB962C8B-B14F-4D97-AF65-F5344CB8AC3E}">
        <p14:creationId xmlns:p14="http://schemas.microsoft.com/office/powerpoint/2010/main" val="394311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endParaRPr lang="fr-FR" dirty="0"/>
          </a:p>
          <a:p>
            <a:pPr>
              <a:defRPr/>
            </a:pPr>
            <a:endParaRPr lang="fr-FR" dirty="0"/>
          </a:p>
          <a:p>
            <a:pPr>
              <a:defRPr/>
            </a:pPr>
            <a:r>
              <a:rPr lang="fr-FR" sz="1200" dirty="0" smtClean="0">
                <a:solidFill>
                  <a:schemeClr val="tx1"/>
                </a:solidFill>
                <a:effectLst/>
                <a:latin typeface="+mn-lt"/>
                <a:ea typeface="+mn-ea"/>
                <a:cs typeface="+mn-cs"/>
              </a:rPr>
              <a:t>Faire une recherche «perturbateur endocrinien» dans </a:t>
            </a:r>
            <a:r>
              <a:rPr lang="fr-FR" sz="1200" dirty="0" err="1" smtClean="0">
                <a:solidFill>
                  <a:schemeClr val="tx1"/>
                </a:solidFill>
                <a:effectLst/>
                <a:latin typeface="+mn-lt"/>
                <a:ea typeface="+mn-ea"/>
                <a:cs typeface="+mn-cs"/>
              </a:rPr>
              <a:t>Termium</a:t>
            </a:r>
            <a:r>
              <a:rPr lang="fr-FR" sz="1200" baseline="0" dirty="0" smtClean="0">
                <a:solidFill>
                  <a:schemeClr val="tx1"/>
                </a:solidFill>
                <a:effectLst/>
                <a:latin typeface="+mn-lt"/>
                <a:ea typeface="+mn-ea"/>
                <a:cs typeface="+mn-cs"/>
              </a:rPr>
              <a:t> Plus</a:t>
            </a:r>
            <a:endParaRPr lang="fr-FR" dirty="0"/>
          </a:p>
        </p:txBody>
      </p:sp>
      <p:sp>
        <p:nvSpPr>
          <p:cNvPr id="6" name="Espace réservé du numéro de diapositive 3"/>
          <p:cNvSpPr>
            <a:spLocks noGrp="1"/>
          </p:cNvSpPr>
          <p:nvPr>
            <p:ph type="sldNum" sz="quarter" idx="10"/>
          </p:nvPr>
        </p:nvSpPr>
        <p:spPr bwMode="auto"/>
        <p:txBody>
          <a:bodyPr/>
          <a:lstStyle/>
          <a:p>
            <a:pPr>
              <a:defRPr/>
            </a:pPr>
            <a:fld id="{39055750-81E9-466A-9889-F62768A8758B}" type="slidenum">
              <a:rPr lang="fr-FR"/>
              <a:t>4</a:t>
            </a:fld>
            <a:endParaRPr lang="fr-FR"/>
          </a:p>
        </p:txBody>
      </p:sp>
    </p:spTree>
    <p:extLst>
      <p:ext uri="{BB962C8B-B14F-4D97-AF65-F5344CB8AC3E}">
        <p14:creationId xmlns:p14="http://schemas.microsoft.com/office/powerpoint/2010/main" val="412070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fr-FR" sz="1200" dirty="0" smtClean="0">
                <a:solidFill>
                  <a:schemeClr val="tx1"/>
                </a:solidFill>
                <a:effectLst/>
                <a:latin typeface="+mn-lt"/>
                <a:ea typeface="+mn-ea"/>
                <a:cs typeface="+mn-cs"/>
              </a:rPr>
              <a:t>Un bon moyen de cerner et d’organiser ses mots-clés est d’utiliser un tableau comme celui-ci</a:t>
            </a:r>
            <a:r>
              <a:rPr lang="fr-FR" sz="1200" i="1" dirty="0" smtClean="0">
                <a:solidFill>
                  <a:schemeClr val="tx1"/>
                </a:solidFill>
                <a:effectLst/>
                <a:latin typeface="+mn-lt"/>
                <a:ea typeface="+mn-ea"/>
                <a:cs typeface="+mn-cs"/>
              </a:rPr>
              <a:t>. </a:t>
            </a:r>
          </a:p>
          <a:p>
            <a:pPr marL="0" marR="0" indent="0" algn="l" defTabSz="914400" eaLnBrk="1" fontAlgn="auto" latinLnBrk="0" hangingPunct="1">
              <a:lnSpc>
                <a:spcPct val="100000"/>
              </a:lnSpc>
              <a:spcBef>
                <a:spcPts val="0"/>
              </a:spcBef>
              <a:spcAft>
                <a:spcPts val="0"/>
              </a:spcAft>
              <a:buClrTx/>
              <a:buSzTx/>
              <a:buFontTx/>
              <a:buNone/>
              <a:tabLst/>
              <a:defRPr/>
            </a:pPr>
            <a:r>
              <a:rPr lang="fr-FR" sz="1200" i="0" dirty="0" smtClean="0">
                <a:solidFill>
                  <a:schemeClr val="tx1"/>
                </a:solidFill>
                <a:effectLst/>
                <a:latin typeface="+mn-lt"/>
                <a:ea typeface="+mn-ea"/>
                <a:cs typeface="+mn-cs"/>
              </a:rPr>
              <a:t>Vous verrez dans</a:t>
            </a:r>
            <a:r>
              <a:rPr lang="fr-FR" sz="1200" i="0" baseline="0" dirty="0" smtClean="0">
                <a:solidFill>
                  <a:schemeClr val="tx1"/>
                </a:solidFill>
                <a:effectLst/>
                <a:latin typeface="+mn-lt"/>
                <a:ea typeface="+mn-ea"/>
                <a:cs typeface="+mn-cs"/>
              </a:rPr>
              <a:t> ce tableau que les mots-clés sont divisés en termes :</a:t>
            </a:r>
          </a:p>
          <a:p>
            <a:r>
              <a:rPr lang="fr-FR" sz="1200" b="1" dirty="0" smtClean="0">
                <a:solidFill>
                  <a:schemeClr val="tx1"/>
                </a:solidFill>
                <a:effectLst/>
                <a:latin typeface="+mn-lt"/>
                <a:ea typeface="+mn-ea"/>
                <a:cs typeface="+mn-cs"/>
              </a:rPr>
              <a:t>-</a:t>
            </a:r>
            <a:r>
              <a:rPr lang="fr-FR" sz="1200" b="1" baseline="0" dirty="0" smtClean="0">
                <a:solidFill>
                  <a:schemeClr val="tx1"/>
                </a:solidFill>
                <a:effectLst/>
                <a:latin typeface="+mn-lt"/>
                <a:ea typeface="+mn-ea"/>
                <a:cs typeface="+mn-cs"/>
              </a:rPr>
              <a:t>  s</a:t>
            </a:r>
            <a:r>
              <a:rPr lang="fr-FR" sz="1200" b="1" dirty="0" smtClean="0">
                <a:solidFill>
                  <a:schemeClr val="tx1"/>
                </a:solidFill>
                <a:effectLst/>
                <a:latin typeface="+mn-lt"/>
                <a:ea typeface="+mn-ea"/>
                <a:cs typeface="+mn-cs"/>
              </a:rPr>
              <a:t>ignificatifs</a:t>
            </a:r>
            <a:endParaRPr lang="fr-FR" dirty="0" smtClean="0">
              <a:effectLst/>
            </a:endParaRPr>
          </a:p>
          <a:p>
            <a:r>
              <a:rPr lang="fr-FR" sz="1200" dirty="0" smtClean="0">
                <a:solidFill>
                  <a:schemeClr val="tx1"/>
                </a:solidFill>
                <a:effectLst/>
                <a:latin typeface="+mn-lt"/>
                <a:ea typeface="+mn-ea"/>
                <a:cs typeface="+mn-cs"/>
              </a:rPr>
              <a:t>-  </a:t>
            </a:r>
            <a:r>
              <a:rPr lang="fr-FR" sz="1200" b="1" dirty="0" smtClean="0">
                <a:solidFill>
                  <a:schemeClr val="tx1"/>
                </a:solidFill>
                <a:effectLst/>
                <a:latin typeface="+mn-lt"/>
                <a:ea typeface="+mn-ea"/>
                <a:cs typeface="+mn-cs"/>
              </a:rPr>
              <a:t>génériques</a:t>
            </a:r>
            <a:endParaRPr lang="fr-FR" dirty="0" smtClean="0">
              <a:effectLst/>
            </a:endParaRPr>
          </a:p>
          <a:p>
            <a:pPr marL="171450" indent="-171450">
              <a:buFontTx/>
              <a:buChar char="-"/>
            </a:pPr>
            <a:r>
              <a:rPr lang="fr-FR" sz="1200" b="1" dirty="0" smtClean="0">
                <a:solidFill>
                  <a:schemeClr val="tx1"/>
                </a:solidFill>
                <a:effectLst/>
                <a:latin typeface="+mn-lt"/>
                <a:ea typeface="+mn-ea"/>
                <a:cs typeface="+mn-cs"/>
              </a:rPr>
              <a:t>spécifiques</a:t>
            </a:r>
          </a:p>
          <a:p>
            <a:pPr marL="171450" indent="-171450">
              <a:buFontTx/>
              <a:buChar char="-"/>
            </a:pPr>
            <a:r>
              <a:rPr lang="fr-FR" sz="1200" b="1" dirty="0" smtClean="0">
                <a:solidFill>
                  <a:schemeClr val="tx1"/>
                </a:solidFill>
                <a:effectLst/>
                <a:latin typeface="+mn-lt"/>
                <a:ea typeface="+mn-ea"/>
                <a:cs typeface="+mn-cs"/>
              </a:rPr>
              <a:t>mots</a:t>
            </a:r>
            <a:r>
              <a:rPr lang="fr-FR" sz="1200" dirty="0" smtClean="0">
                <a:solidFill>
                  <a:schemeClr val="tx1"/>
                </a:solidFill>
                <a:effectLst/>
                <a:latin typeface="+mn-lt"/>
                <a:ea typeface="+mn-ea"/>
                <a:cs typeface="+mn-cs"/>
              </a:rPr>
              <a:t> </a:t>
            </a:r>
            <a:r>
              <a:rPr lang="fr-FR" sz="1200" b="1" dirty="0" smtClean="0">
                <a:solidFill>
                  <a:schemeClr val="tx1"/>
                </a:solidFill>
                <a:effectLst/>
                <a:latin typeface="+mn-lt"/>
                <a:ea typeface="+mn-ea"/>
                <a:cs typeface="+mn-cs"/>
              </a:rPr>
              <a:t>associés</a:t>
            </a:r>
          </a:p>
          <a:p>
            <a:pPr marL="171450" indent="-171450">
              <a:buFontTx/>
              <a:buChar char="-"/>
            </a:pPr>
            <a:endParaRPr lang="fr-FR" sz="1200" dirty="0" smtClean="0">
              <a:solidFill>
                <a:schemeClr val="tx1"/>
              </a:solidFill>
              <a:effectLst/>
              <a:latin typeface="+mn-lt"/>
              <a:ea typeface="+mn-ea"/>
              <a:cs typeface="+mn-cs"/>
            </a:endParaRPr>
          </a:p>
          <a:p>
            <a:pPr marL="0" indent="0">
              <a:buFontTx/>
              <a:buNone/>
            </a:pPr>
            <a:r>
              <a:rPr lang="fr-FR" sz="1200" dirty="0" smtClean="0">
                <a:solidFill>
                  <a:schemeClr val="tx1"/>
                </a:solidFill>
                <a:effectLst/>
                <a:latin typeface="+mn-lt"/>
                <a:ea typeface="+mn-ea"/>
                <a:cs typeface="+mn-cs"/>
              </a:rPr>
              <a:t>Auxquels s’ajoutent leur </a:t>
            </a:r>
            <a:r>
              <a:rPr lang="fr-FR" sz="1200" b="1" dirty="0" smtClean="0">
                <a:solidFill>
                  <a:schemeClr val="tx1"/>
                </a:solidFill>
                <a:effectLst/>
                <a:latin typeface="+mn-lt"/>
                <a:ea typeface="+mn-ea"/>
                <a:cs typeface="+mn-cs"/>
              </a:rPr>
              <a:t>traduction.</a:t>
            </a:r>
          </a:p>
          <a:p>
            <a:pPr marL="0" indent="0">
              <a:buFontTx/>
              <a:buNone/>
            </a:pPr>
            <a:r>
              <a:rPr lang="en-GB" sz="1200" b="1" dirty="0" smtClean="0">
                <a:solidFill>
                  <a:schemeClr val="tx1"/>
                </a:solidFill>
                <a:effectLst/>
                <a:latin typeface="+mn-lt"/>
                <a:ea typeface="+mn-ea"/>
                <a:cs typeface="+mn-cs"/>
              </a:rPr>
              <a:t>[plus</a:t>
            </a:r>
            <a:r>
              <a:rPr lang="en-GB" sz="1200" b="1" baseline="0" dirty="0" smtClean="0">
                <a:solidFill>
                  <a:schemeClr val="tx1"/>
                </a:solidFill>
                <a:effectLst/>
                <a:latin typeface="+mn-lt"/>
                <a:ea typeface="+mn-ea"/>
                <a:cs typeface="+mn-cs"/>
              </a:rPr>
              <a:t> de d</a:t>
            </a:r>
            <a:r>
              <a:rPr lang="fr-FR" sz="1200" b="1" baseline="0" dirty="0" err="1" smtClean="0">
                <a:solidFill>
                  <a:schemeClr val="tx1"/>
                </a:solidFill>
                <a:effectLst/>
                <a:latin typeface="+mn-lt"/>
                <a:ea typeface="+mn-ea"/>
                <a:cs typeface="+mn-cs"/>
              </a:rPr>
              <a:t>étails</a:t>
            </a:r>
            <a:r>
              <a:rPr lang="fr-FR" sz="1200" b="1" baseline="0" dirty="0" smtClean="0">
                <a:solidFill>
                  <a:schemeClr val="tx1"/>
                </a:solidFill>
                <a:effectLst/>
                <a:latin typeface="+mn-lt"/>
                <a:ea typeface="+mn-ea"/>
                <a:cs typeface="+mn-cs"/>
              </a:rPr>
              <a:t> dans diapo suivante</a:t>
            </a:r>
            <a:r>
              <a:rPr lang="en-GB" sz="1200" b="1" baseline="0" dirty="0" smtClean="0">
                <a:solidFill>
                  <a:schemeClr val="tx1"/>
                </a:solidFill>
                <a:effectLst/>
                <a:latin typeface="+mn-lt"/>
                <a:ea typeface="+mn-ea"/>
                <a:cs typeface="+mn-cs"/>
              </a:rPr>
              <a:t>]</a:t>
            </a:r>
            <a:endParaRPr lang="fr-FR" dirty="0" smtClean="0">
              <a:effectLst/>
            </a:endParaRPr>
          </a:p>
          <a:p>
            <a:endParaRPr lang="en-GB" dirty="0"/>
          </a:p>
        </p:txBody>
      </p:sp>
      <p:sp>
        <p:nvSpPr>
          <p:cNvPr id="4" name="Slide Number Placeholder 3"/>
          <p:cNvSpPr>
            <a:spLocks noGrp="1"/>
          </p:cNvSpPr>
          <p:nvPr>
            <p:ph type="sldNum" sz="quarter" idx="10"/>
          </p:nvPr>
        </p:nvSpPr>
        <p:spPr/>
        <p:txBody>
          <a:bodyPr/>
          <a:lstStyle/>
          <a:p>
            <a:pPr>
              <a:defRPr/>
            </a:pPr>
            <a:fld id="{2BDADEE7-607A-4E11-82BD-F3724DA31661}" type="slidenum">
              <a:rPr lang="fr-FR" smtClean="0"/>
              <a:t>5</a:t>
            </a:fld>
            <a:endParaRPr lang="fr-FR"/>
          </a:p>
        </p:txBody>
      </p:sp>
    </p:spTree>
    <p:extLst>
      <p:ext uri="{BB962C8B-B14F-4D97-AF65-F5344CB8AC3E}">
        <p14:creationId xmlns:p14="http://schemas.microsoft.com/office/powerpoint/2010/main" val="206246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dirty="0" smtClean="0">
                <a:solidFill>
                  <a:schemeClr val="tx1"/>
                </a:solidFill>
                <a:effectLst/>
                <a:latin typeface="+mn-lt"/>
                <a:ea typeface="+mn-ea"/>
                <a:cs typeface="+mn-cs"/>
              </a:rPr>
              <a:t>Les différents types de mots-clés</a:t>
            </a:r>
            <a:r>
              <a:rPr lang="fr-FR" sz="1200" dirty="0" smtClean="0">
                <a:solidFill>
                  <a:schemeClr val="tx1"/>
                </a:solidFill>
                <a:effectLst/>
                <a:latin typeface="+mn-lt"/>
                <a:ea typeface="+mn-ea"/>
                <a:cs typeface="+mn-cs"/>
              </a:rPr>
              <a:t> (ex. de la voiture) : </a:t>
            </a:r>
            <a:endParaRPr lang="fr-FR" dirty="0" smtClean="0">
              <a:effectLst/>
            </a:endParaRPr>
          </a:p>
          <a:p>
            <a:r>
              <a:rPr lang="fr-FR" sz="1200" dirty="0" smtClean="0">
                <a:solidFill>
                  <a:schemeClr val="tx1"/>
                </a:solidFill>
                <a:effectLst/>
                <a:latin typeface="+mn-lt"/>
                <a:ea typeface="+mn-ea"/>
                <a:cs typeface="+mn-cs"/>
              </a:rPr>
              <a:t>- </a:t>
            </a:r>
            <a:r>
              <a:rPr lang="fr-FR" sz="1200" b="1" dirty="0" smtClean="0">
                <a:solidFill>
                  <a:schemeClr val="tx1"/>
                </a:solidFill>
                <a:effectLst/>
                <a:latin typeface="+mn-lt"/>
                <a:ea typeface="+mn-ea"/>
                <a:cs typeface="+mn-cs"/>
              </a:rPr>
              <a:t>significatifs</a:t>
            </a:r>
            <a:r>
              <a:rPr lang="fr-FR" sz="1200" dirty="0" smtClean="0">
                <a:solidFill>
                  <a:schemeClr val="tx1"/>
                </a:solidFill>
                <a:effectLst/>
                <a:latin typeface="+mn-lt"/>
                <a:ea typeface="+mn-ea"/>
                <a:cs typeface="+mn-cs"/>
              </a:rPr>
              <a:t> (= voiture), </a:t>
            </a:r>
            <a:endParaRPr lang="fr-FR" dirty="0" smtClean="0">
              <a:effectLst/>
            </a:endParaRPr>
          </a:p>
          <a:p>
            <a:r>
              <a:rPr lang="fr-FR" sz="1200" dirty="0" smtClean="0">
                <a:solidFill>
                  <a:schemeClr val="tx1"/>
                </a:solidFill>
                <a:effectLst/>
                <a:latin typeface="+mn-lt"/>
                <a:ea typeface="+mn-ea"/>
                <a:cs typeface="+mn-cs"/>
              </a:rPr>
              <a:t>- </a:t>
            </a:r>
            <a:r>
              <a:rPr lang="fr-FR" sz="1200" b="1" dirty="0" smtClean="0">
                <a:solidFill>
                  <a:schemeClr val="tx1"/>
                </a:solidFill>
                <a:effectLst/>
                <a:latin typeface="+mn-lt"/>
                <a:ea typeface="+mn-ea"/>
                <a:cs typeface="+mn-cs"/>
              </a:rPr>
              <a:t>génériques </a:t>
            </a:r>
            <a:r>
              <a:rPr lang="fr-FR" sz="1200" dirty="0" smtClean="0">
                <a:solidFill>
                  <a:schemeClr val="tx1"/>
                </a:solidFill>
                <a:effectLst/>
                <a:latin typeface="+mn-lt"/>
                <a:ea typeface="+mn-ea"/>
                <a:cs typeface="+mn-cs"/>
              </a:rPr>
              <a:t>(élargir la recherche quand on ne trouve pas de résultats / notion de silence = véhicule à moteur), </a:t>
            </a:r>
            <a:endParaRPr lang="fr-FR" dirty="0" smtClean="0">
              <a:effectLst/>
            </a:endParaRPr>
          </a:p>
          <a:p>
            <a:r>
              <a:rPr lang="fr-FR" sz="1200" dirty="0" smtClean="0">
                <a:solidFill>
                  <a:schemeClr val="tx1"/>
                </a:solidFill>
                <a:effectLst/>
                <a:latin typeface="+mn-lt"/>
                <a:ea typeface="+mn-ea"/>
                <a:cs typeface="+mn-cs"/>
              </a:rPr>
              <a:t>- </a:t>
            </a:r>
            <a:r>
              <a:rPr lang="fr-FR" sz="1200" b="1" dirty="0" smtClean="0">
                <a:solidFill>
                  <a:schemeClr val="tx1"/>
                </a:solidFill>
                <a:effectLst/>
                <a:latin typeface="+mn-lt"/>
                <a:ea typeface="+mn-ea"/>
                <a:cs typeface="+mn-cs"/>
              </a:rPr>
              <a:t>spécifiques</a:t>
            </a:r>
            <a:r>
              <a:rPr lang="fr-FR" sz="1200" dirty="0" smtClean="0">
                <a:solidFill>
                  <a:schemeClr val="tx1"/>
                </a:solidFill>
                <a:effectLst/>
                <a:latin typeface="+mn-lt"/>
                <a:ea typeface="+mn-ea"/>
                <a:cs typeface="+mn-cs"/>
              </a:rPr>
              <a:t> (restreindre sa recherche quand on trouve trop de résultats / notion de bruit cf. résultats de Google = voiture de sport), </a:t>
            </a:r>
            <a:endParaRPr lang="fr-FR" dirty="0" smtClean="0">
              <a:effectLst/>
            </a:endParaRPr>
          </a:p>
          <a:p>
            <a:r>
              <a:rPr lang="fr-FR" sz="1200" dirty="0" smtClean="0">
                <a:solidFill>
                  <a:schemeClr val="tx1"/>
                </a:solidFill>
                <a:effectLst/>
                <a:latin typeface="+mn-lt"/>
                <a:ea typeface="+mn-ea"/>
                <a:cs typeface="+mn-cs"/>
              </a:rPr>
              <a:t>- </a:t>
            </a:r>
            <a:r>
              <a:rPr lang="fr-FR" sz="1200" b="1" dirty="0" smtClean="0">
                <a:solidFill>
                  <a:schemeClr val="tx1"/>
                </a:solidFill>
                <a:effectLst/>
                <a:latin typeface="+mn-lt"/>
                <a:ea typeface="+mn-ea"/>
                <a:cs typeface="+mn-cs"/>
              </a:rPr>
              <a:t>mots</a:t>
            </a:r>
            <a:r>
              <a:rPr lang="fr-FR" sz="1200" dirty="0" smtClean="0">
                <a:solidFill>
                  <a:schemeClr val="tx1"/>
                </a:solidFill>
                <a:effectLst/>
                <a:latin typeface="+mn-lt"/>
                <a:ea typeface="+mn-ea"/>
                <a:cs typeface="+mn-cs"/>
              </a:rPr>
              <a:t> </a:t>
            </a:r>
            <a:r>
              <a:rPr lang="fr-FR" sz="1200" b="1" dirty="0" smtClean="0">
                <a:solidFill>
                  <a:schemeClr val="tx1"/>
                </a:solidFill>
                <a:effectLst/>
                <a:latin typeface="+mn-lt"/>
                <a:ea typeface="+mn-ea"/>
                <a:cs typeface="+mn-cs"/>
              </a:rPr>
              <a:t>associés, synonymes </a:t>
            </a:r>
            <a:r>
              <a:rPr lang="fr-FR" sz="1200" dirty="0" smtClean="0">
                <a:solidFill>
                  <a:schemeClr val="tx1"/>
                </a:solidFill>
                <a:effectLst/>
                <a:latin typeface="+mn-lt"/>
                <a:ea typeface="+mn-ea"/>
                <a:cs typeface="+mn-cs"/>
              </a:rPr>
              <a:t>(varier sa recherche pour ne pas passer à côté de documents pertinents = automobile) </a:t>
            </a:r>
            <a:endParaRPr lang="fr-FR" dirty="0" smtClean="0">
              <a:effectLst/>
            </a:endParaRPr>
          </a:p>
          <a:p>
            <a:r>
              <a:rPr lang="fr-FR" sz="1200" dirty="0" smtClean="0">
                <a:solidFill>
                  <a:schemeClr val="tx1"/>
                </a:solidFill>
                <a:effectLst/>
                <a:latin typeface="+mn-lt"/>
                <a:ea typeface="+mn-ea"/>
                <a:cs typeface="+mn-cs"/>
              </a:rPr>
              <a:t>- </a:t>
            </a:r>
            <a:r>
              <a:rPr lang="fr-FR" sz="1200" b="1" dirty="0" smtClean="0">
                <a:solidFill>
                  <a:schemeClr val="tx1"/>
                </a:solidFill>
                <a:effectLst/>
                <a:latin typeface="+mn-lt"/>
                <a:ea typeface="+mn-ea"/>
                <a:cs typeface="+mn-cs"/>
              </a:rPr>
              <a:t>traductions</a:t>
            </a:r>
            <a:r>
              <a:rPr lang="fr-FR" sz="1200" dirty="0" smtClean="0">
                <a:solidFill>
                  <a:schemeClr val="tx1"/>
                </a:solidFill>
                <a:effectLst/>
                <a:latin typeface="+mn-lt"/>
                <a:ea typeface="+mn-ea"/>
                <a:cs typeface="+mn-cs"/>
              </a:rPr>
              <a:t> : ne pas oublier l’importance des mots-clés en anglais car beaucoup d’outils s’interrogent en anglais (rappel : langue de la publication scientifique !).</a:t>
            </a:r>
            <a:endParaRPr lang="fr-FR" dirty="0" smtClean="0">
              <a:effectLst/>
            </a:endParaRPr>
          </a:p>
          <a:p>
            <a:endParaRPr lang="en-GB" dirty="0"/>
          </a:p>
        </p:txBody>
      </p:sp>
      <p:sp>
        <p:nvSpPr>
          <p:cNvPr id="4" name="Slide Number Placeholder 3"/>
          <p:cNvSpPr>
            <a:spLocks noGrp="1"/>
          </p:cNvSpPr>
          <p:nvPr>
            <p:ph type="sldNum" sz="quarter" idx="10"/>
          </p:nvPr>
        </p:nvSpPr>
        <p:spPr/>
        <p:txBody>
          <a:bodyPr/>
          <a:lstStyle/>
          <a:p>
            <a:pPr>
              <a:defRPr/>
            </a:pPr>
            <a:fld id="{2BDADEE7-607A-4E11-82BD-F3724DA31661}" type="slidenum">
              <a:rPr lang="fr-FR" smtClean="0"/>
              <a:t>6</a:t>
            </a:fld>
            <a:endParaRPr lang="fr-FR"/>
          </a:p>
        </p:txBody>
      </p:sp>
    </p:spTree>
    <p:extLst>
      <p:ext uri="{BB962C8B-B14F-4D97-AF65-F5344CB8AC3E}">
        <p14:creationId xmlns:p14="http://schemas.microsoft.com/office/powerpoint/2010/main" val="1777236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endParaRPr lang="fr-FR" dirty="0"/>
          </a:p>
          <a:p>
            <a:pPr>
              <a:defRPr/>
            </a:pPr>
            <a:r>
              <a:rPr lang="fr-FR" dirty="0" smtClean="0"/>
              <a:t>Une autre manière d’organiser vos idées et mots-clés</a:t>
            </a:r>
            <a:r>
              <a:rPr lang="fr-FR" baseline="0" dirty="0" smtClean="0"/>
              <a:t> consiste à réaliser une carte mentale.</a:t>
            </a:r>
          </a:p>
          <a:p>
            <a:pPr>
              <a:defRPr/>
            </a:pPr>
            <a:r>
              <a:rPr lang="fr-FR" baseline="0" dirty="0" smtClean="0"/>
              <a:t>L’encyclopédie </a:t>
            </a:r>
            <a:r>
              <a:rPr lang="fr-FR" baseline="0" dirty="0" err="1" smtClean="0"/>
              <a:t>Universalis</a:t>
            </a:r>
            <a:r>
              <a:rPr lang="fr-FR" baseline="0" dirty="0" smtClean="0"/>
              <a:t> utilise ce genre de représentation visuelle. </a:t>
            </a:r>
          </a:p>
          <a:p>
            <a:pPr>
              <a:defRPr/>
            </a:pPr>
            <a:r>
              <a:rPr lang="fr-FR" baseline="0" dirty="0" smtClean="0"/>
              <a:t>--- </a:t>
            </a:r>
            <a:r>
              <a:rPr lang="fr-FR" dirty="0" smtClean="0"/>
              <a:t>CARTE MENTALE de chaque article = ensemble d'articles et concepts en rapport avec l'article consulté</a:t>
            </a:r>
            <a:endParaRPr lang="fr-FR" baseline="0" dirty="0" smtClean="0"/>
          </a:p>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39055750-81E9-466A-9889-F62768A8758B}" type="slidenum">
              <a:rPr lang="fr-FR"/>
              <a:t>7</a:t>
            </a:fld>
            <a:endParaRPr lang="fr-FR"/>
          </a:p>
        </p:txBody>
      </p:sp>
    </p:spTree>
    <p:extLst>
      <p:ext uri="{BB962C8B-B14F-4D97-AF65-F5344CB8AC3E}">
        <p14:creationId xmlns:p14="http://schemas.microsoft.com/office/powerpoint/2010/main" val="116281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dirty="0" smtClean="0">
                <a:solidFill>
                  <a:schemeClr val="tx1"/>
                </a:solidFill>
                <a:effectLst/>
                <a:latin typeface="+mn-lt"/>
                <a:ea typeface="+mn-ea"/>
                <a:cs typeface="+mn-cs"/>
              </a:rPr>
              <a:t>Le premier outil dans</a:t>
            </a:r>
            <a:r>
              <a:rPr lang="fr-FR" sz="1200" b="0" baseline="0" dirty="0" smtClean="0">
                <a:solidFill>
                  <a:schemeClr val="tx1"/>
                </a:solidFill>
                <a:effectLst/>
                <a:latin typeface="+mn-lt"/>
                <a:ea typeface="+mn-ea"/>
                <a:cs typeface="+mn-cs"/>
              </a:rPr>
              <a:t> lequel je vous invite à faire vos recherches documentaires est Focus.</a:t>
            </a:r>
          </a:p>
          <a:p>
            <a:endParaRPr lang="fr-FR" sz="1200" b="1" baseline="0" dirty="0" smtClean="0">
              <a:solidFill>
                <a:schemeClr val="tx1"/>
              </a:solidFill>
              <a:effectLst/>
              <a:latin typeface="+mn-lt"/>
              <a:ea typeface="+mn-ea"/>
              <a:cs typeface="+mn-cs"/>
            </a:endParaRPr>
          </a:p>
          <a:p>
            <a:r>
              <a:rPr lang="fr-FR" sz="1200" b="1" dirty="0" smtClean="0">
                <a:solidFill>
                  <a:schemeClr val="tx1"/>
                </a:solidFill>
                <a:effectLst/>
                <a:latin typeface="+mn-lt"/>
                <a:ea typeface="+mn-ea"/>
                <a:cs typeface="+mn-cs"/>
              </a:rPr>
              <a:t>Focus</a:t>
            </a:r>
            <a:r>
              <a:rPr lang="fr-FR" sz="1200" dirty="0" smtClean="0">
                <a:solidFill>
                  <a:schemeClr val="tx1"/>
                </a:solidFill>
                <a:effectLst/>
                <a:latin typeface="+mn-lt"/>
                <a:ea typeface="+mn-ea"/>
                <a:cs typeface="+mn-cs"/>
              </a:rPr>
              <a:t> est ce qu’on appelle un </a:t>
            </a:r>
            <a:r>
              <a:rPr lang="fr-FR" sz="1200" i="1" dirty="0" smtClean="0">
                <a:solidFill>
                  <a:schemeClr val="tx1"/>
                </a:solidFill>
                <a:effectLst/>
                <a:latin typeface="+mn-lt"/>
                <a:ea typeface="+mn-ea"/>
                <a:cs typeface="+mn-cs"/>
              </a:rPr>
              <a:t>outil de découverte</a:t>
            </a:r>
            <a:r>
              <a:rPr lang="fr-FR" sz="1200" dirty="0" smtClean="0">
                <a:solidFill>
                  <a:schemeClr val="tx1"/>
                </a:solidFill>
                <a:effectLst/>
                <a:latin typeface="+mn-lt"/>
                <a:ea typeface="+mn-ea"/>
                <a:cs typeface="+mn-cs"/>
              </a:rPr>
              <a:t>. La différence avec un simple catalogue de bibliothèque est qu’il donne accès en une seule recherche à la fois aux </a:t>
            </a:r>
            <a:r>
              <a:rPr lang="fr-FR" sz="1200" b="1" dirty="0" smtClean="0">
                <a:solidFill>
                  <a:schemeClr val="tx1"/>
                </a:solidFill>
                <a:effectLst/>
                <a:latin typeface="+mn-lt"/>
                <a:ea typeface="+mn-ea"/>
                <a:cs typeface="+mn-cs"/>
              </a:rPr>
              <a:t>documents </a:t>
            </a:r>
            <a:r>
              <a:rPr lang="fr-FR" sz="1200" b="1" i="1" dirty="0" smtClean="0">
                <a:solidFill>
                  <a:schemeClr val="tx1"/>
                </a:solidFill>
                <a:effectLst/>
                <a:latin typeface="+mn-lt"/>
                <a:ea typeface="+mn-ea"/>
                <a:cs typeface="+mn-cs"/>
              </a:rPr>
              <a:t>papier</a:t>
            </a:r>
            <a:r>
              <a:rPr lang="fr-FR" sz="1200" dirty="0" smtClean="0">
                <a:solidFill>
                  <a:schemeClr val="tx1"/>
                </a:solidFill>
                <a:effectLst/>
                <a:latin typeface="+mn-lt"/>
                <a:ea typeface="+mn-ea"/>
                <a:cs typeface="+mn-cs"/>
              </a:rPr>
              <a:t> (par exemple les </a:t>
            </a:r>
            <a:r>
              <a:rPr lang="fr-FR" sz="1200" b="1" dirty="0" smtClean="0">
                <a:solidFill>
                  <a:schemeClr val="tx1"/>
                </a:solidFill>
                <a:effectLst/>
                <a:latin typeface="+mn-lt"/>
                <a:ea typeface="+mn-ea"/>
                <a:cs typeface="+mn-cs"/>
              </a:rPr>
              <a:t>livres</a:t>
            </a:r>
            <a:r>
              <a:rPr lang="fr-FR" sz="1200" dirty="0" smtClean="0">
                <a:solidFill>
                  <a:schemeClr val="tx1"/>
                </a:solidFill>
                <a:effectLst/>
                <a:latin typeface="+mn-lt"/>
                <a:ea typeface="+mn-ea"/>
                <a:cs typeface="+mn-cs"/>
              </a:rPr>
              <a:t> qu’on va trouver sur les étagères de la bibliothèque) et aux </a:t>
            </a:r>
            <a:r>
              <a:rPr lang="fr-FR" sz="1200" b="1" dirty="0" smtClean="0">
                <a:solidFill>
                  <a:schemeClr val="tx1"/>
                </a:solidFill>
                <a:effectLst/>
                <a:latin typeface="+mn-lt"/>
                <a:ea typeface="+mn-ea"/>
                <a:cs typeface="+mn-cs"/>
              </a:rPr>
              <a:t>ressources électroniques</a:t>
            </a:r>
            <a:r>
              <a:rPr lang="fr-FR" sz="1200" dirty="0" smtClean="0">
                <a:solidFill>
                  <a:schemeClr val="tx1"/>
                </a:solidFill>
                <a:effectLst/>
                <a:latin typeface="+mn-lt"/>
                <a:ea typeface="+mn-ea"/>
                <a:cs typeface="+mn-cs"/>
              </a:rPr>
              <a:t> de la bibliothèque : </a:t>
            </a:r>
            <a:r>
              <a:rPr lang="fr-FR" sz="1200" b="1" dirty="0" smtClean="0">
                <a:solidFill>
                  <a:schemeClr val="tx1"/>
                </a:solidFill>
                <a:effectLst/>
                <a:latin typeface="+mn-lt"/>
                <a:ea typeface="+mn-ea"/>
                <a:cs typeface="+mn-cs"/>
              </a:rPr>
              <a:t>revues scientifiques</a:t>
            </a:r>
            <a:r>
              <a:rPr lang="fr-FR" sz="1200" dirty="0" smtClean="0">
                <a:solidFill>
                  <a:schemeClr val="tx1"/>
                </a:solidFill>
                <a:effectLst/>
                <a:latin typeface="+mn-lt"/>
                <a:ea typeface="+mn-ea"/>
                <a:cs typeface="+mn-cs"/>
              </a:rPr>
              <a:t> et </a:t>
            </a:r>
            <a:r>
              <a:rPr lang="fr-FR" sz="1200" b="1" dirty="0" smtClean="0">
                <a:solidFill>
                  <a:schemeClr val="tx1"/>
                </a:solidFill>
                <a:effectLst/>
                <a:latin typeface="+mn-lt"/>
                <a:ea typeface="+mn-ea"/>
                <a:cs typeface="+mn-cs"/>
              </a:rPr>
              <a:t>E-books</a:t>
            </a:r>
            <a:r>
              <a:rPr lang="fr-FR" sz="1200" dirty="0" smtClean="0">
                <a:solidFill>
                  <a:schemeClr val="tx1"/>
                </a:solidFill>
                <a:effectLst/>
                <a:latin typeface="+mn-lt"/>
                <a:ea typeface="+mn-ea"/>
                <a:cs typeface="+mn-cs"/>
              </a:rPr>
              <a:t> (« les lier tous »).</a:t>
            </a:r>
            <a:endParaRPr lang="fr-FR" dirty="0" smtClean="0">
              <a:effectLst/>
            </a:endParaRPr>
          </a:p>
          <a:p>
            <a:r>
              <a:rPr lang="fr-FR" dirty="0" smtClean="0">
                <a:effectLst/>
              </a:rPr>
              <a:t> </a:t>
            </a:r>
          </a:p>
          <a:p>
            <a:r>
              <a:rPr lang="fr-FR" sz="1200" dirty="0" smtClean="0">
                <a:solidFill>
                  <a:schemeClr val="tx1"/>
                </a:solidFill>
                <a:effectLst/>
                <a:latin typeface="+mn-lt"/>
                <a:ea typeface="+mn-ea"/>
                <a:cs typeface="+mn-cs"/>
              </a:rPr>
              <a:t>Par ailleurs, Focus donne la possibilité d’accéder à l’ensemble des revues Paris-Saclay.</a:t>
            </a:r>
            <a:endParaRPr lang="fr-FR" dirty="0" smtClean="0">
              <a:effectLst/>
            </a:endParaRPr>
          </a:p>
          <a:p>
            <a:r>
              <a:rPr lang="fr-FR" dirty="0" smtClean="0">
                <a:effectLst/>
              </a:rPr>
              <a:t> </a:t>
            </a:r>
          </a:p>
          <a:p>
            <a:r>
              <a:rPr lang="fr-FR" sz="1200" dirty="0" smtClean="0">
                <a:solidFill>
                  <a:schemeClr val="tx1"/>
                </a:solidFill>
                <a:effectLst/>
                <a:latin typeface="+mn-lt"/>
                <a:ea typeface="+mn-ea"/>
                <a:cs typeface="+mn-cs"/>
              </a:rPr>
              <a:t>Faire une recherche simple sur </a:t>
            </a:r>
            <a:r>
              <a:rPr lang="fr-FR" sz="1200" b="1" dirty="0" err="1" smtClean="0">
                <a:solidFill>
                  <a:schemeClr val="tx1"/>
                </a:solidFill>
                <a:effectLst/>
                <a:latin typeface="+mn-lt"/>
                <a:ea typeface="+mn-ea"/>
                <a:cs typeface="+mn-cs"/>
              </a:rPr>
              <a:t>perfluorooctane</a:t>
            </a:r>
            <a:r>
              <a:rPr lang="fr-FR" sz="1200" b="1" dirty="0" smtClean="0">
                <a:solidFill>
                  <a:schemeClr val="tx1"/>
                </a:solidFill>
                <a:effectLst/>
                <a:latin typeface="+mn-lt"/>
                <a:ea typeface="+mn-ea"/>
                <a:cs typeface="+mn-cs"/>
              </a:rPr>
              <a:t> </a:t>
            </a:r>
            <a:r>
              <a:rPr lang="fr-FR" sz="1200" b="1" dirty="0" err="1" smtClean="0">
                <a:solidFill>
                  <a:schemeClr val="tx1"/>
                </a:solidFill>
                <a:effectLst/>
                <a:latin typeface="+mn-lt"/>
                <a:ea typeface="+mn-ea"/>
                <a:cs typeface="+mn-cs"/>
              </a:rPr>
              <a:t>sulfonic</a:t>
            </a:r>
            <a:r>
              <a:rPr lang="fr-FR" sz="1200" b="1" dirty="0" smtClean="0">
                <a:solidFill>
                  <a:schemeClr val="tx1"/>
                </a:solidFill>
                <a:effectLst/>
                <a:latin typeface="+mn-lt"/>
                <a:ea typeface="+mn-ea"/>
                <a:cs typeface="+mn-cs"/>
              </a:rPr>
              <a:t> </a:t>
            </a:r>
            <a:r>
              <a:rPr lang="fr-FR" sz="1200" b="1" dirty="0" err="1" smtClean="0">
                <a:solidFill>
                  <a:schemeClr val="tx1"/>
                </a:solidFill>
                <a:effectLst/>
                <a:latin typeface="+mn-lt"/>
                <a:ea typeface="+mn-ea"/>
                <a:cs typeface="+mn-cs"/>
              </a:rPr>
              <a:t>acid</a:t>
            </a:r>
            <a:endParaRPr lang="fr-FR" dirty="0" smtClean="0">
              <a:effectLst/>
            </a:endParaRPr>
          </a:p>
          <a:p>
            <a:r>
              <a:rPr lang="fr-FR" sz="1200" dirty="0" smtClean="0">
                <a:solidFill>
                  <a:schemeClr val="tx1"/>
                </a:solidFill>
                <a:effectLst/>
                <a:latin typeface="+mn-lt"/>
                <a:ea typeface="+mn-ea"/>
                <a:cs typeface="+mn-cs"/>
              </a:rPr>
              <a:t>Montrer :</a:t>
            </a:r>
            <a:endParaRPr lang="fr-FR" dirty="0" smtClean="0">
              <a:effectLst/>
            </a:endParaRPr>
          </a:p>
          <a:p>
            <a:r>
              <a:rPr lang="fr-FR" sz="1200" dirty="0" smtClean="0">
                <a:solidFill>
                  <a:schemeClr val="tx1"/>
                </a:solidFill>
                <a:effectLst/>
                <a:latin typeface="+mn-lt"/>
                <a:ea typeface="+mn-ea"/>
                <a:cs typeface="+mn-cs"/>
              </a:rPr>
              <a:t>comment ne </a:t>
            </a:r>
            <a:r>
              <a:rPr lang="fr-FR" sz="1200" b="1" dirty="0" smtClean="0">
                <a:solidFill>
                  <a:schemeClr val="tx1"/>
                </a:solidFill>
                <a:effectLst/>
                <a:latin typeface="+mn-lt"/>
                <a:ea typeface="+mn-ea"/>
                <a:cs typeface="+mn-cs"/>
              </a:rPr>
              <a:t>sélectionner que les articles</a:t>
            </a:r>
            <a:endParaRPr lang="fr-FR" dirty="0" smtClean="0">
              <a:effectLst/>
            </a:endParaRPr>
          </a:p>
          <a:p>
            <a:r>
              <a:rPr lang="fr-FR" sz="1200" dirty="0" smtClean="0">
                <a:solidFill>
                  <a:schemeClr val="tx1"/>
                </a:solidFill>
                <a:effectLst/>
                <a:latin typeface="+mn-lt"/>
                <a:ea typeface="+mn-ea"/>
                <a:cs typeface="+mn-cs"/>
              </a:rPr>
              <a:t>comment </a:t>
            </a:r>
            <a:r>
              <a:rPr lang="fr-FR" sz="1200" b="1" dirty="0" smtClean="0">
                <a:solidFill>
                  <a:schemeClr val="tx1"/>
                </a:solidFill>
                <a:effectLst/>
                <a:latin typeface="+mn-lt"/>
                <a:ea typeface="+mn-ea"/>
                <a:cs typeface="+mn-cs"/>
              </a:rPr>
              <a:t>trier (surtout par date)</a:t>
            </a:r>
            <a:endParaRPr lang="fr-FR" dirty="0" smtClean="0">
              <a:effectLst/>
            </a:endParaRPr>
          </a:p>
          <a:p>
            <a:r>
              <a:rPr lang="fr-FR" sz="1200" dirty="0" smtClean="0">
                <a:solidFill>
                  <a:schemeClr val="tx1"/>
                </a:solidFill>
                <a:effectLst/>
                <a:latin typeface="+mn-lt"/>
                <a:ea typeface="+mn-ea"/>
                <a:cs typeface="+mn-cs"/>
              </a:rPr>
              <a:t>comment </a:t>
            </a:r>
            <a:r>
              <a:rPr lang="fr-FR" sz="1200" b="1" dirty="0" smtClean="0">
                <a:solidFill>
                  <a:schemeClr val="tx1"/>
                </a:solidFill>
                <a:effectLst/>
                <a:latin typeface="+mn-lt"/>
                <a:ea typeface="+mn-ea"/>
                <a:cs typeface="+mn-cs"/>
              </a:rPr>
              <a:t>se servir des sujets</a:t>
            </a:r>
            <a:endParaRPr lang="fr-FR" dirty="0" smtClean="0">
              <a:effectLst/>
            </a:endParaRPr>
          </a:p>
          <a:p>
            <a:r>
              <a:rPr lang="fr-FR" sz="1200" dirty="0" smtClean="0">
                <a:solidFill>
                  <a:schemeClr val="tx1"/>
                </a:solidFill>
                <a:effectLst/>
                <a:latin typeface="+mn-lt"/>
                <a:ea typeface="+mn-ea"/>
                <a:cs typeface="+mn-cs"/>
              </a:rPr>
              <a:t>comment </a:t>
            </a:r>
            <a:r>
              <a:rPr lang="fr-FR" sz="1200" b="1" dirty="0" smtClean="0">
                <a:solidFill>
                  <a:schemeClr val="tx1"/>
                </a:solidFill>
                <a:effectLst/>
                <a:latin typeface="+mn-lt"/>
                <a:ea typeface="+mn-ea"/>
                <a:cs typeface="+mn-cs"/>
              </a:rPr>
              <a:t>sélectionner une date</a:t>
            </a:r>
            <a:endParaRPr lang="fr-FR" dirty="0" smtClean="0">
              <a:effectLst/>
            </a:endParaRPr>
          </a:p>
          <a:p>
            <a:r>
              <a:rPr lang="fr-FR" sz="1200" dirty="0" smtClean="0">
                <a:solidFill>
                  <a:schemeClr val="tx1"/>
                </a:solidFill>
                <a:effectLst/>
                <a:latin typeface="+mn-lt"/>
                <a:ea typeface="+mn-ea"/>
                <a:cs typeface="+mn-cs"/>
              </a:rPr>
              <a:t>comment </a:t>
            </a:r>
            <a:r>
              <a:rPr lang="fr-FR" sz="1200" b="1" dirty="0" smtClean="0">
                <a:solidFill>
                  <a:schemeClr val="tx1"/>
                </a:solidFill>
                <a:effectLst/>
                <a:latin typeface="+mn-lt"/>
                <a:ea typeface="+mn-ea"/>
                <a:cs typeface="+mn-cs"/>
              </a:rPr>
              <a:t>supprimer un filtre ou les réinitialiser tous</a:t>
            </a:r>
            <a:endParaRPr lang="fr-FR" dirty="0" smtClean="0">
              <a:effectLst/>
            </a:endParaRPr>
          </a:p>
          <a:p>
            <a:r>
              <a:rPr lang="fr-FR" sz="1200" u="sng" dirty="0" smtClean="0">
                <a:solidFill>
                  <a:schemeClr val="tx1"/>
                </a:solidFill>
                <a:effectLst/>
                <a:latin typeface="+mn-lt"/>
                <a:ea typeface="+mn-ea"/>
                <a:cs typeface="+mn-cs"/>
              </a:rPr>
              <a:t>comment </a:t>
            </a:r>
            <a:r>
              <a:rPr lang="fr-FR" sz="1200" b="1" u="sng" dirty="0" smtClean="0">
                <a:solidFill>
                  <a:schemeClr val="tx1"/>
                </a:solidFill>
                <a:effectLst/>
                <a:latin typeface="+mn-lt"/>
                <a:ea typeface="+mn-ea"/>
                <a:cs typeface="+mn-cs"/>
              </a:rPr>
              <a:t>accéder à un article</a:t>
            </a:r>
            <a:endParaRPr lang="fr-FR" dirty="0" smtClean="0">
              <a:effectLst/>
            </a:endParaRPr>
          </a:p>
          <a:p>
            <a:r>
              <a:rPr lang="fr-FR" dirty="0" smtClean="0">
                <a:effectLst/>
              </a:rPr>
              <a:t> </a:t>
            </a:r>
          </a:p>
          <a:p>
            <a:endParaRPr lang="fr-FR" dirty="0" smtClean="0">
              <a:effectLst/>
            </a:endParaRPr>
          </a:p>
          <a:p>
            <a:endParaRPr lang="en-GB" dirty="0"/>
          </a:p>
        </p:txBody>
      </p:sp>
      <p:sp>
        <p:nvSpPr>
          <p:cNvPr id="4" name="Slide Number Placeholder 3"/>
          <p:cNvSpPr>
            <a:spLocks noGrp="1"/>
          </p:cNvSpPr>
          <p:nvPr>
            <p:ph type="sldNum" sz="quarter" idx="10"/>
          </p:nvPr>
        </p:nvSpPr>
        <p:spPr/>
        <p:txBody>
          <a:bodyPr/>
          <a:lstStyle/>
          <a:p>
            <a:pPr>
              <a:defRPr/>
            </a:pPr>
            <a:fld id="{2BDADEE7-607A-4E11-82BD-F3724DA31661}" type="slidenum">
              <a:rPr lang="fr-FR" smtClean="0"/>
              <a:t>8</a:t>
            </a:fld>
            <a:endParaRPr lang="fr-FR"/>
          </a:p>
        </p:txBody>
      </p:sp>
    </p:spTree>
    <p:extLst>
      <p:ext uri="{BB962C8B-B14F-4D97-AF65-F5344CB8AC3E}">
        <p14:creationId xmlns:p14="http://schemas.microsoft.com/office/powerpoint/2010/main" val="234301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smtClean="0">
                <a:solidFill>
                  <a:schemeClr val="tx1"/>
                </a:solidFill>
                <a:effectLst/>
                <a:latin typeface="+mn-lt"/>
                <a:ea typeface="+mn-ea"/>
                <a:cs typeface="+mn-cs"/>
              </a:rPr>
              <a:t>Une fois </a:t>
            </a:r>
            <a:r>
              <a:rPr lang="fr-FR" dirty="0" smtClean="0"/>
              <a:t>les mots clés dégagés, il est possible les </a:t>
            </a:r>
            <a:r>
              <a:rPr lang="fr-FR" b="1" dirty="0" smtClean="0"/>
              <a:t>combiner</a:t>
            </a:r>
            <a:r>
              <a:rPr lang="fr-FR" dirty="0" smtClean="0"/>
              <a:t> entre eux et</a:t>
            </a:r>
            <a:r>
              <a:rPr lang="fr-FR" baseline="0" dirty="0" smtClean="0"/>
              <a:t> </a:t>
            </a:r>
            <a:r>
              <a:rPr lang="fr-FR" dirty="0" smtClean="0"/>
              <a:t>de créer des équations de recherche pour interroger ces outils et pour trouver des réponses pertinentes.</a:t>
            </a:r>
          </a:p>
          <a:p>
            <a:endParaRPr lang="fr-FR" sz="1200" dirty="0" smtClean="0">
              <a:solidFill>
                <a:schemeClr val="tx1"/>
              </a:solidFill>
              <a:effectLst/>
              <a:latin typeface="+mn-lt"/>
              <a:ea typeface="+mn-ea"/>
              <a:cs typeface="+mn-cs"/>
            </a:endParaRPr>
          </a:p>
          <a:p>
            <a:r>
              <a:rPr lang="fr-FR" sz="1200" dirty="0" smtClean="0">
                <a:solidFill>
                  <a:schemeClr val="tx1"/>
                </a:solidFill>
                <a:effectLst/>
                <a:latin typeface="+mn-lt"/>
                <a:ea typeface="+mn-ea"/>
                <a:cs typeface="+mn-cs"/>
              </a:rPr>
              <a:t>Rappeler comment</a:t>
            </a:r>
            <a:r>
              <a:rPr lang="fr-FR" sz="1200" baseline="0" dirty="0" smtClean="0">
                <a:solidFill>
                  <a:schemeClr val="tx1"/>
                </a:solidFill>
                <a:effectLst/>
                <a:latin typeface="+mn-lt"/>
                <a:ea typeface="+mn-ea"/>
                <a:cs typeface="+mn-cs"/>
              </a:rPr>
              <a:t> c</a:t>
            </a:r>
            <a:r>
              <a:rPr lang="fr-FR" sz="1200" dirty="0" smtClean="0">
                <a:solidFill>
                  <a:schemeClr val="tx1"/>
                </a:solidFill>
                <a:effectLst/>
                <a:latin typeface="+mn-lt"/>
                <a:ea typeface="+mn-ea"/>
                <a:cs typeface="+mn-cs"/>
              </a:rPr>
              <a:t>onstruire une</a:t>
            </a:r>
            <a:r>
              <a:rPr lang="fr-FR" sz="1200" baseline="0" dirty="0" smtClean="0">
                <a:solidFill>
                  <a:schemeClr val="tx1"/>
                </a:solidFill>
                <a:effectLst/>
                <a:latin typeface="+mn-lt"/>
                <a:ea typeface="+mn-ea"/>
                <a:cs typeface="+mn-cs"/>
              </a:rPr>
              <a:t> </a:t>
            </a:r>
            <a:r>
              <a:rPr lang="fr-FR" sz="1200" dirty="0" smtClean="0">
                <a:solidFill>
                  <a:schemeClr val="tx1"/>
                </a:solidFill>
                <a:effectLst/>
                <a:latin typeface="+mn-lt"/>
                <a:ea typeface="+mn-ea"/>
                <a:cs typeface="+mn-cs"/>
              </a:rPr>
              <a:t>équation de recherche : </a:t>
            </a:r>
          </a:p>
          <a:p>
            <a:r>
              <a:rPr lang="fr-FR" sz="1200" dirty="0" smtClean="0">
                <a:solidFill>
                  <a:schemeClr val="tx1"/>
                </a:solidFill>
                <a:effectLst/>
                <a:latin typeface="+mn-lt"/>
                <a:ea typeface="+mn-ea"/>
                <a:cs typeface="+mn-cs"/>
              </a:rPr>
              <a:t>Si chaque outil a ses particularités, on peut souvent utiliser :</a:t>
            </a:r>
          </a:p>
          <a:p>
            <a:r>
              <a:rPr lang="fr-FR" sz="1200" b="1" dirty="0" smtClean="0">
                <a:solidFill>
                  <a:schemeClr val="tx1"/>
                </a:solidFill>
                <a:effectLst/>
                <a:latin typeface="+mn-lt"/>
                <a:ea typeface="+mn-ea"/>
                <a:cs typeface="+mn-cs"/>
              </a:rPr>
              <a:t>* les opérateurs booléens :</a:t>
            </a:r>
            <a:endParaRPr lang="fr-FR" dirty="0" smtClean="0">
              <a:effectLst/>
            </a:endParaRPr>
          </a:p>
          <a:p>
            <a:r>
              <a:rPr lang="fr-FR" sz="1200" b="1" dirty="0" smtClean="0">
                <a:solidFill>
                  <a:schemeClr val="tx1"/>
                </a:solidFill>
                <a:effectLst/>
                <a:latin typeface="+mn-lt"/>
                <a:ea typeface="+mn-ea"/>
                <a:cs typeface="+mn-cs"/>
              </a:rPr>
              <a:t>AND/ET</a:t>
            </a:r>
            <a:r>
              <a:rPr lang="fr-FR" sz="1200" dirty="0" smtClean="0">
                <a:solidFill>
                  <a:schemeClr val="tx1"/>
                </a:solidFill>
                <a:effectLst/>
                <a:latin typeface="+mn-lt"/>
                <a:ea typeface="+mn-ea"/>
                <a:cs typeface="+mn-cs"/>
              </a:rPr>
              <a:t> : le document doit comprendre tous les termes</a:t>
            </a:r>
            <a:endParaRPr lang="fr-FR" dirty="0" smtClean="0">
              <a:effectLst/>
            </a:endParaRPr>
          </a:p>
          <a:p>
            <a:r>
              <a:rPr lang="fr-FR" sz="1200" b="1" dirty="0" smtClean="0">
                <a:solidFill>
                  <a:schemeClr val="tx1"/>
                </a:solidFill>
                <a:effectLst/>
                <a:latin typeface="+mn-lt"/>
                <a:ea typeface="+mn-ea"/>
                <a:cs typeface="+mn-cs"/>
              </a:rPr>
              <a:t>OR/OU</a:t>
            </a:r>
            <a:r>
              <a:rPr lang="fr-FR" sz="1200" dirty="0" smtClean="0">
                <a:solidFill>
                  <a:schemeClr val="tx1"/>
                </a:solidFill>
                <a:effectLst/>
                <a:latin typeface="+mn-lt"/>
                <a:ea typeface="+mn-ea"/>
                <a:cs typeface="+mn-cs"/>
              </a:rPr>
              <a:t> : le document peut comprendre tous les termes ou chacun d’entre eux</a:t>
            </a:r>
            <a:endParaRPr lang="fr-FR" dirty="0" smtClean="0">
              <a:effectLst/>
            </a:endParaRPr>
          </a:p>
          <a:p>
            <a:r>
              <a:rPr lang="fr-FR" sz="1200" b="1" dirty="0" smtClean="0">
                <a:solidFill>
                  <a:schemeClr val="tx1"/>
                </a:solidFill>
                <a:effectLst/>
                <a:latin typeface="+mn-lt"/>
                <a:ea typeface="+mn-ea"/>
                <a:cs typeface="+mn-cs"/>
              </a:rPr>
              <a:t>NOT/SAUF</a:t>
            </a:r>
            <a:r>
              <a:rPr lang="fr-FR" sz="1200" dirty="0" smtClean="0">
                <a:solidFill>
                  <a:schemeClr val="tx1"/>
                </a:solidFill>
                <a:effectLst/>
                <a:latin typeface="+mn-lt"/>
                <a:ea typeface="+mn-ea"/>
                <a:cs typeface="+mn-cs"/>
              </a:rPr>
              <a:t> : le document ne doit pas comprendre certains termes</a:t>
            </a:r>
            <a:endParaRPr lang="fr-FR" dirty="0" smtClean="0">
              <a:effectLst/>
            </a:endParaRPr>
          </a:p>
          <a:p>
            <a:endParaRPr lang="fr-FR" sz="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dirty="0" smtClean="0">
                <a:solidFill>
                  <a:schemeClr val="tx1"/>
                </a:solidFill>
                <a:effectLst/>
                <a:latin typeface="+mn-lt"/>
                <a:ea typeface="+mn-ea"/>
                <a:cs typeface="+mn-cs"/>
              </a:rPr>
              <a:t>Les</a:t>
            </a:r>
            <a:r>
              <a:rPr lang="fr-FR" sz="1200" baseline="0" dirty="0" smtClean="0">
                <a:solidFill>
                  <a:schemeClr val="tx1"/>
                </a:solidFill>
                <a:effectLst/>
                <a:latin typeface="+mn-lt"/>
                <a:ea typeface="+mn-ea"/>
                <a:cs typeface="+mn-cs"/>
              </a:rPr>
              <a:t> </a:t>
            </a:r>
            <a:r>
              <a:rPr lang="fr-FR" sz="1200" dirty="0" smtClean="0">
                <a:solidFill>
                  <a:schemeClr val="tx1"/>
                </a:solidFill>
                <a:effectLst/>
                <a:latin typeface="+mn-lt"/>
                <a:ea typeface="+mn-ea"/>
                <a:cs typeface="+mn-cs"/>
              </a:rPr>
              <a:t>troncatures </a:t>
            </a:r>
          </a:p>
          <a:p>
            <a:r>
              <a:rPr lang="fr-FR" dirty="0" smtClean="0"/>
              <a:t>ajout d'une étoile "</a:t>
            </a:r>
            <a:r>
              <a:rPr lang="fr-FR" b="1" dirty="0" smtClean="0"/>
              <a:t>*</a:t>
            </a:r>
            <a:r>
              <a:rPr lang="fr-FR" dirty="0" smtClean="0"/>
              <a:t>" après le terme en remplaçant un ou plusieurs caractères</a:t>
            </a:r>
          </a:p>
          <a:p>
            <a:r>
              <a:rPr lang="fr-FR" dirty="0" smtClean="0"/>
              <a:t>Permet de chercher sur la racine d'un mot seulement en prenant en compte le terme à la fois au singulier, et au pluriel. </a:t>
            </a:r>
          </a:p>
          <a:p>
            <a:r>
              <a:rPr lang="fr-FR" dirty="0" smtClean="0"/>
              <a:t>      EX : aliment* = aliment, aliments, alimentation, alimentaire...).</a:t>
            </a:r>
          </a:p>
          <a:p>
            <a:pPr marL="171450" indent="-171450">
              <a:buFont typeface="Arial" panose="020B0604020202020204" pitchFamily="34" charset="0"/>
              <a:buChar char="•"/>
            </a:pPr>
            <a:endParaRPr lang="fr-FR" sz="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dirty="0" smtClean="0">
                <a:solidFill>
                  <a:schemeClr val="tx1"/>
                </a:solidFill>
                <a:effectLst/>
                <a:latin typeface="+mn-lt"/>
                <a:ea typeface="+mn-ea"/>
                <a:cs typeface="+mn-cs"/>
              </a:rPr>
              <a:t>les guillemets</a:t>
            </a:r>
          </a:p>
          <a:p>
            <a:r>
              <a:rPr lang="fr-FR" dirty="0" smtClean="0"/>
              <a:t>Permet de rechercher une </a:t>
            </a:r>
            <a:r>
              <a:rPr lang="fr-FR" b="1" dirty="0" smtClean="0"/>
              <a:t>expression exacte</a:t>
            </a:r>
            <a:r>
              <a:rPr lang="fr-FR" dirty="0" smtClean="0"/>
              <a:t> dans un ordre précis</a:t>
            </a:r>
          </a:p>
          <a:p>
            <a:r>
              <a:rPr lang="fr-FR" dirty="0" smtClean="0"/>
              <a:t>      EX : "perception visuelle" : la recherche porte sur les deux termes accolés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2BDADEE7-607A-4E11-82BD-F3724DA31661}" type="slidenum">
              <a:rPr lang="fr-FR" smtClean="0"/>
              <a:t>9</a:t>
            </a:fld>
            <a:endParaRPr lang="fr-FR"/>
          </a:p>
        </p:txBody>
      </p:sp>
    </p:spTree>
    <p:extLst>
      <p:ext uri="{BB962C8B-B14F-4D97-AF65-F5344CB8AC3E}">
        <p14:creationId xmlns:p14="http://schemas.microsoft.com/office/powerpoint/2010/main" val="65803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Rectangle 6"/>
          <p:cNvSpPr/>
          <p:nvPr userDrawn="1"/>
        </p:nvSpPr>
        <p:spPr bwMode="auto">
          <a:xfrm>
            <a:off x="0" y="0"/>
            <a:ext cx="9144000"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defRPr/>
            </a:pPr>
            <a:endParaRPr lang="fr-FR" sz="1350">
              <a:solidFill>
                <a:srgbClr val="FFFFFF"/>
              </a:solidFill>
            </a:endParaRPr>
          </a:p>
        </p:txBody>
      </p:sp>
      <p:sp>
        <p:nvSpPr>
          <p:cNvPr id="5" name="Title 1"/>
          <p:cNvSpPr>
            <a:spLocks noGrp="1"/>
          </p:cNvSpPr>
          <p:nvPr>
            <p:ph type="ctrTitle"/>
          </p:nvPr>
        </p:nvSpPr>
        <p:spPr bwMode="auto">
          <a:xfrm>
            <a:off x="272128" y="2165229"/>
            <a:ext cx="4787999" cy="3252160"/>
          </a:xfrm>
        </p:spPr>
        <p:txBody>
          <a:bodyPr anchor="b">
            <a:normAutofit/>
          </a:bodyPr>
          <a:lstStyle>
            <a:lvl1pPr algn="l">
              <a:defRPr sz="6000">
                <a:solidFill>
                  <a:schemeClr val="bg1"/>
                </a:solidFill>
              </a:defRPr>
            </a:lvl1pPr>
          </a:lstStyle>
          <a:p>
            <a:pPr>
              <a:defRPr/>
            </a:pPr>
            <a:r>
              <a:rPr lang="fr-FR"/>
              <a:t>Modifiez le style du titre</a:t>
            </a:r>
            <a:endParaRPr lang="en-US"/>
          </a:p>
        </p:txBody>
      </p:sp>
      <p:sp>
        <p:nvSpPr>
          <p:cNvPr id="6" name="Subtitle 2"/>
          <p:cNvSpPr>
            <a:spLocks noGrp="1"/>
          </p:cNvSpPr>
          <p:nvPr>
            <p:ph type="subTitle" idx="1"/>
          </p:nvPr>
        </p:nvSpPr>
        <p:spPr bwMode="auto">
          <a:xfrm>
            <a:off x="272128" y="5529528"/>
            <a:ext cx="4787999" cy="746185"/>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pic>
        <p:nvPicPr>
          <p:cNvPr id="7" name="Image 9"/>
          <p:cNvPicPr>
            <a:picLocks noChangeAspect="1"/>
          </p:cNvPicPr>
          <p:nvPr userDrawn="1"/>
        </p:nvPicPr>
        <p:blipFill>
          <a:blip r:embed="rId2"/>
          <a:stretch/>
        </p:blipFill>
        <p:spPr bwMode="auto">
          <a:xfrm>
            <a:off x="-74316" y="-243408"/>
            <a:ext cx="4646316" cy="20882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Rectangle 6"/>
          <p:cNvSpPr/>
          <p:nvPr userDrawn="1"/>
        </p:nvSpPr>
        <p:spPr bwMode="auto">
          <a:xfrm>
            <a:off x="0" y="0"/>
            <a:ext cx="5305244"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fr-FR" sz="1350">
              <a:solidFill>
                <a:srgbClr val="FFFFFF"/>
              </a:solidFill>
            </a:endParaRPr>
          </a:p>
        </p:txBody>
      </p:sp>
      <p:sp>
        <p:nvSpPr>
          <p:cNvPr id="5" name="Title 1"/>
          <p:cNvSpPr>
            <a:spLocks noGrp="1"/>
          </p:cNvSpPr>
          <p:nvPr>
            <p:ph type="title"/>
          </p:nvPr>
        </p:nvSpPr>
        <p:spPr bwMode="auto">
          <a:xfrm>
            <a:off x="5382883" y="365126"/>
            <a:ext cx="3614467" cy="1325563"/>
          </a:xfrm>
        </p:spPr>
        <p:txBody>
          <a:bodyPr anchor="b">
            <a:normAutofit/>
          </a:bodyPr>
          <a:lstStyle>
            <a:lvl1pPr>
              <a:defRPr sz="2800"/>
            </a:lvl1pPr>
          </a:lstStyle>
          <a:p>
            <a:pPr>
              <a:defRPr/>
            </a:pPr>
            <a:r>
              <a:rPr lang="fr-FR"/>
              <a:t>Modifiez le style du titre</a:t>
            </a:r>
            <a:endParaRPr lang="en-US"/>
          </a:p>
        </p:txBody>
      </p:sp>
      <p:sp>
        <p:nvSpPr>
          <p:cNvPr id="6" name="Content Placeholder 2"/>
          <p:cNvSpPr>
            <a:spLocks noGrp="1"/>
          </p:cNvSpPr>
          <p:nvPr>
            <p:ph idx="1"/>
          </p:nvPr>
        </p:nvSpPr>
        <p:spPr bwMode="auto">
          <a:xfrm>
            <a:off x="5382883" y="1825625"/>
            <a:ext cx="3614468" cy="4351338"/>
          </a:xfrm>
        </p:spPr>
        <p:txBody>
          <a:bodyPr>
            <a:normAutofit/>
          </a:bodyPr>
          <a:lstStyle>
            <a:lvl1pPr>
              <a:defRPr sz="2400"/>
            </a:lvl1pPr>
            <a:lvl2pPr>
              <a:defRPr sz="2000"/>
            </a:lvl2pPr>
            <a:lvl3pPr>
              <a:defRPr sz="1800"/>
            </a:lvl3pPr>
            <a:lvl4pPr>
              <a:defRPr sz="1600"/>
            </a:lvl4pPr>
            <a:lvl5pPr>
              <a:defRPr sz="1600"/>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pic>
        <p:nvPicPr>
          <p:cNvPr id="7" name="Image 3"/>
          <p:cNvPicPr>
            <a:picLocks noChangeAspect="1"/>
          </p:cNvPicPr>
          <p:nvPr userDrawn="1"/>
        </p:nvPicPr>
        <p:blipFill>
          <a:blip r:embed="rId2"/>
          <a:stretch/>
        </p:blipFill>
        <p:spPr bwMode="auto">
          <a:xfrm>
            <a:off x="7849251" y="6176963"/>
            <a:ext cx="1229884" cy="5551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Diapo contenu numéro">
    <p:spTree>
      <p:nvGrpSpPr>
        <p:cNvPr id="1" name=""/>
        <p:cNvGrpSpPr/>
        <p:nvPr/>
      </p:nvGrpSpPr>
      <p:grpSpPr bwMode="auto">
        <a:xfrm>
          <a:off x="0" y="0"/>
          <a:ext cx="0" cy="0"/>
          <a:chOff x="0" y="0"/>
          <a:chExt cx="0" cy="0"/>
        </a:xfrm>
      </p:grpSpPr>
      <p:sp>
        <p:nvSpPr>
          <p:cNvPr id="4" name="Rectangle 19"/>
          <p:cNvSpPr/>
          <p:nvPr userDrawn="1"/>
        </p:nvSpPr>
        <p:spPr bwMode="auto">
          <a:xfrm>
            <a:off x="0" y="0"/>
            <a:ext cx="9144000" cy="1268760"/>
          </a:xfrm>
          <a:prstGeom prst="rect">
            <a:avLst/>
          </a:prstGeom>
          <a:solidFill>
            <a:srgbClr val="63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FFFF"/>
              </a:solidFill>
            </a:endParaRPr>
          </a:p>
        </p:txBody>
      </p:sp>
      <p:sp>
        <p:nvSpPr>
          <p:cNvPr id="5" name="Titre 1"/>
          <p:cNvSpPr>
            <a:spLocks noGrp="1"/>
          </p:cNvSpPr>
          <p:nvPr>
            <p:ph type="title"/>
          </p:nvPr>
        </p:nvSpPr>
        <p:spPr bwMode="auto">
          <a:xfrm>
            <a:off x="467544" y="274638"/>
            <a:ext cx="7632848" cy="562074"/>
          </a:xfrm>
        </p:spPr>
        <p:txBody>
          <a:bodyPr>
            <a:normAutofit/>
          </a:bodyPr>
          <a:lstStyle>
            <a:lvl1pPr>
              <a:defRPr sz="2800">
                <a:solidFill>
                  <a:schemeClr val="bg1"/>
                </a:solidFill>
              </a:defRPr>
            </a:lvl1pPr>
          </a:lstStyle>
          <a:p>
            <a:pPr>
              <a:defRPr/>
            </a:pPr>
            <a:r>
              <a:rPr lang="fr-FR"/>
              <a:t>Modifiez le style du titre</a:t>
            </a:r>
          </a:p>
        </p:txBody>
      </p:sp>
      <p:sp>
        <p:nvSpPr>
          <p:cNvPr id="6" name="Espace réservé du numéro de diapositive 5"/>
          <p:cNvSpPr>
            <a:spLocks noGrp="1"/>
          </p:cNvSpPr>
          <p:nvPr>
            <p:ph type="sldNum" sz="quarter" idx="12"/>
          </p:nvPr>
        </p:nvSpPr>
        <p:spPr bwMode="auto">
          <a:xfrm>
            <a:off x="467544" y="6356350"/>
            <a:ext cx="1080120" cy="365125"/>
          </a:xfrm>
          <a:prstGeom prst="rect">
            <a:avLst/>
          </a:prstGeom>
        </p:spPr>
        <p:txBody>
          <a:bodyPr/>
          <a:lstStyle>
            <a:lvl1pPr>
              <a:defRPr lang="fr-FR" sz="1000">
                <a:solidFill>
                  <a:schemeClr val="tx1"/>
                </a:solidFill>
              </a:defRPr>
            </a:lvl1pPr>
          </a:lstStyle>
          <a:p>
            <a:pPr>
              <a:defRPr/>
            </a:pPr>
            <a:fld id="{641C90A5-C474-45C2-8719-E69FDD0C6A55}" type="slidenum">
              <a:rPr>
                <a:solidFill>
                  <a:srgbClr val="63003C"/>
                </a:solidFill>
              </a:rPr>
              <a:t>‹N°›</a:t>
            </a:fld>
            <a:endParaRPr>
              <a:solidFill>
                <a:srgbClr val="63003C"/>
              </a:solidFill>
            </a:endParaRPr>
          </a:p>
        </p:txBody>
      </p:sp>
      <p:sp>
        <p:nvSpPr>
          <p:cNvPr id="7" name="Espace réservé du contenu 2"/>
          <p:cNvSpPr>
            <a:spLocks noGrp="1"/>
          </p:cNvSpPr>
          <p:nvPr>
            <p:ph idx="1"/>
          </p:nvPr>
        </p:nvSpPr>
        <p:spPr bwMode="gray">
          <a:xfrm>
            <a:off x="467544" y="1556792"/>
            <a:ext cx="7632848" cy="4641124"/>
          </a:xfrm>
        </p:spPr>
        <p:txBody>
          <a:bodyPr/>
          <a:lstStyle>
            <a:lvl1pPr marL="504000" indent="-504000">
              <a:spcBef>
                <a:spcPts val="1400"/>
              </a:spcBef>
              <a:spcAft>
                <a:spcPts val="0"/>
              </a:spcAft>
              <a:buClr>
                <a:srgbClr val="63003C"/>
              </a:buClr>
              <a:buSzPct val="150000"/>
              <a:buFont typeface="+mj-lt"/>
              <a:buAutoNum type="arabicPeriod"/>
              <a:defRPr/>
            </a:lvl1pPr>
            <a:lvl2pPr marL="504000">
              <a:buClr>
                <a:srgbClr val="63003C"/>
              </a:buClr>
              <a:defRPr/>
            </a:lvl2pPr>
            <a:lvl3pPr marL="504000">
              <a:buClr>
                <a:srgbClr val="63003C"/>
              </a:buClr>
              <a:defRPr/>
            </a:lvl3pPr>
            <a:lvl4pPr marL="684000">
              <a:buClr>
                <a:srgbClr val="63003C"/>
              </a:buClr>
              <a:defRPr/>
            </a:lvl4pPr>
            <a:lvl5pPr marL="684000" indent="0">
              <a:buClr>
                <a:srgbClr val="63003C"/>
              </a:buClr>
              <a:defRPr/>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pic>
        <p:nvPicPr>
          <p:cNvPr id="8" name="Image 15"/>
          <p:cNvPicPr>
            <a:picLocks noChangeAspect="1"/>
          </p:cNvPicPr>
          <p:nvPr userDrawn="1"/>
        </p:nvPicPr>
        <p:blipFill>
          <a:blip r:embed="rId2"/>
          <a:stretch/>
        </p:blipFill>
        <p:spPr bwMode="auto">
          <a:xfrm>
            <a:off x="7087748" y="6243046"/>
            <a:ext cx="1235536" cy="557742"/>
          </a:xfrm>
          <a:prstGeom prst="rect">
            <a:avLst/>
          </a:prstGeom>
        </p:spPr>
      </p:pic>
      <p:pic>
        <p:nvPicPr>
          <p:cNvPr id="9" name="Picture 13"/>
          <p:cNvPicPr>
            <a:picLocks noChangeAspect="1" noChangeArrowheads="1"/>
          </p:cNvPicPr>
          <p:nvPr userDrawn="1"/>
        </p:nvPicPr>
        <p:blipFill>
          <a:blip r:embed="rId3"/>
          <a:stretch/>
        </p:blipFill>
        <p:spPr bwMode="auto">
          <a:xfrm>
            <a:off x="8075734" y="1700808"/>
            <a:ext cx="918805" cy="108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2046173-2B5A-4462-9100-69D7613B339B}" type="datetimeFigureOut">
              <a:rPr lang="fr-FR">
                <a:solidFill>
                  <a:srgbClr val="63003C">
                    <a:tint val="75000"/>
                  </a:srgbClr>
                </a:solidFill>
              </a:rPr>
              <a:t>10/07/2020</a:t>
            </a:fld>
            <a:endParaRPr lang="fr-FR">
              <a:solidFill>
                <a:srgbClr val="63003C">
                  <a:tint val="75000"/>
                </a:srgbClr>
              </a:solidFill>
            </a:endParaRPr>
          </a:p>
        </p:txBody>
      </p:sp>
      <p:sp>
        <p:nvSpPr>
          <p:cNvPr id="7" name="Footer Placeholder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solidFill>
                <a:srgbClr val="63003C">
                  <a:tint val="75000"/>
                </a:srgbClr>
              </a:solidFill>
            </a:endParaRPr>
          </a:p>
        </p:txBody>
      </p:sp>
      <p:sp>
        <p:nvSpPr>
          <p:cNvPr id="8" name="Slide Number Placeholder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0B0FBA5-3649-4193-81EC-FC1C61F9B58C}" type="slidenum">
              <a:rPr lang="fr-FR">
                <a:solidFill>
                  <a:srgbClr val="63003C">
                    <a:tint val="75000"/>
                  </a:srgbClr>
                </a:solidFill>
              </a:rPr>
              <a:t>‹N°›</a:t>
            </a:fld>
            <a:endParaRPr lang="fr-FR">
              <a:solidFill>
                <a:srgbClr val="63003C">
                  <a:tint val="75000"/>
                </a:srgb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2">
              <a:lumMod val="75000"/>
              <a:lumOff val="25000"/>
            </a:schemeClr>
          </a:solidFill>
          <a:latin typeface="+mn-lt"/>
          <a:ea typeface="+mn-ea"/>
          <a:cs typeface="+mn-cs"/>
        </a:defRPr>
      </a:lvl2pPr>
      <a:lvl3pPr marL="1143000" indent="-228600" algn="l" defTabSz="914400">
        <a:lnSpc>
          <a:spcPct val="90000"/>
        </a:lnSpc>
        <a:spcBef>
          <a:spcPts val="500"/>
        </a:spcBef>
        <a:buFont typeface="Arial"/>
        <a:buChar char="•"/>
        <a:defRPr sz="2000">
          <a:solidFill>
            <a:schemeClr val="tx2">
              <a:lumMod val="75000"/>
              <a:lumOff val="25000"/>
            </a:schemeClr>
          </a:solidFill>
          <a:latin typeface="+mn-lt"/>
          <a:ea typeface="+mn-ea"/>
          <a:cs typeface="+mn-cs"/>
        </a:defRPr>
      </a:lvl3pPr>
      <a:lvl4pPr marL="1600200" indent="-228600" algn="l" defTabSz="914400">
        <a:lnSpc>
          <a:spcPct val="90000"/>
        </a:lnSpc>
        <a:spcBef>
          <a:spcPts val="500"/>
        </a:spcBef>
        <a:buFont typeface="Arial"/>
        <a:buChar char="•"/>
        <a:defRPr sz="1800">
          <a:solidFill>
            <a:schemeClr val="tx2">
              <a:lumMod val="75000"/>
              <a:lumOff val="25000"/>
            </a:schemeClr>
          </a:solidFill>
          <a:latin typeface="+mn-lt"/>
          <a:ea typeface="+mn-ea"/>
          <a:cs typeface="+mn-cs"/>
        </a:defRPr>
      </a:lvl4pPr>
      <a:lvl5pPr marL="2057400" indent="-228600" algn="l" defTabSz="914400">
        <a:lnSpc>
          <a:spcPct val="90000"/>
        </a:lnSpc>
        <a:spcBef>
          <a:spcPts val="500"/>
        </a:spcBef>
        <a:buFont typeface="Arial"/>
        <a:buChar char="•"/>
        <a:defRPr sz="1800">
          <a:solidFill>
            <a:schemeClr val="tx2">
              <a:lumMod val="75000"/>
              <a:lumOff val="25000"/>
            </a:schemeClr>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btb.termiumplus.gc.ca/tpv2alpha/alpha-fra.html?lang=fr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deepl.com/fr/translator" TargetMode="External"/><Relationship Id="rId3" Type="http://schemas.openxmlformats.org/officeDocument/2006/relationships/hyperlink" Target="http://www.granddictionnaire.com/index.aspx" TargetMode="External"/><Relationship Id="rId7" Type="http://schemas.openxmlformats.org/officeDocument/2006/relationships/hyperlink" Target="http://www.termsciences.fr/" TargetMode="External"/><Relationship Id="rId12" Type="http://schemas.openxmlformats.org/officeDocument/2006/relationships/image" Target="../media/image16.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hyperlink" Target="https://www-techniques-ingenieur-fr.proxy.scd.u-psud.fr/" TargetMode="External"/><Relationship Id="rId5" Type="http://schemas.openxmlformats.org/officeDocument/2006/relationships/hyperlink" Target="https://www.universalis.fr/encyclopedie/gravitation-et-astrophysique/" TargetMode="External"/><Relationship Id="rId15" Type="http://schemas.openxmlformats.org/officeDocument/2006/relationships/hyperlink" Target="https://patentscope.wipo.int/translate/translate.jsf?interfaceLanguage=en" TargetMode="External"/><Relationship Id="rId10" Type="http://schemas.openxmlformats.org/officeDocument/2006/relationships/image" Target="../media/image15.jpg"/><Relationship Id="rId4" Type="http://schemas.openxmlformats.org/officeDocument/2006/relationships/image" Target="../media/image12.png"/><Relationship Id="rId9" Type="http://schemas.openxmlformats.org/officeDocument/2006/relationships/hyperlink" Target="https://www.btb.termiumplus.gc.ca/tpv2alpha/alpha-fra.html?lang=fra" TargetMode="External"/><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s://www.btb.termiumplus.gc.ca/tpv2alpha/alpha-fra.html?lang=fr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www.universalis.fr/encyclopedie/gravitation-et-astrophysiqu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bibliotheques.u-psud.fr/fr/index.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 name="Diagramme 3"/>
          <p:cNvGrpSpPr/>
          <p:nvPr/>
        </p:nvGrpSpPr>
        <p:grpSpPr bwMode="auto">
          <a:xfrm>
            <a:off x="5364088" y="155977"/>
            <a:ext cx="3619294" cy="4251839"/>
            <a:chOff x="633832" y="1168"/>
            <a:chExt cx="3285992" cy="3660356"/>
          </a:xfrm>
        </p:grpSpPr>
        <p:sp>
          <p:nvSpPr>
            <p:cNvPr id="5" name="Arrow: Pentagon 4"/>
            <p:cNvSpPr/>
            <p:nvPr/>
          </p:nvSpPr>
          <p:spPr bwMode="auto">
            <a:xfrm rot="10800000">
              <a:off x="885896" y="1168"/>
              <a:ext cx="2994873" cy="1102693"/>
            </a:xfrm>
            <a:prstGeom prst="homePlate">
              <a:avLst>
                <a:gd name="adj" fmla="val 50000"/>
              </a:avLst>
            </a:prstGeom>
            <a:solidFill>
              <a:srgbClr val="A43E65"/>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rot="10800000" spcFirstLastPara="0" vert="horz" wrap="square" lIns="486257" tIns="76200" rIns="142240" bIns="76200" numCol="1" spcCol="1270" anchor="ctr" anchorCtr="0">
              <a:noAutofit/>
            </a:bodyPr>
            <a:lstStyle/>
            <a:p>
              <a:pPr lvl="0" defTabSz="889000">
                <a:lnSpc>
                  <a:spcPct val="90000"/>
                </a:lnSpc>
                <a:defRPr/>
              </a:pPr>
              <a:r>
                <a:rPr lang="fr-FR" sz="1900" dirty="0" smtClean="0"/>
                <a:t>Interroger son sujet</a:t>
              </a:r>
              <a:endParaRPr lang="fr-FR" sz="1900" dirty="0"/>
            </a:p>
          </p:txBody>
        </p:sp>
        <p:sp>
          <p:nvSpPr>
            <p:cNvPr id="6" name="Oval 5"/>
            <p:cNvSpPr/>
            <p:nvPr/>
          </p:nvSpPr>
          <p:spPr bwMode="auto">
            <a:xfrm>
              <a:off x="633832" y="300450"/>
              <a:ext cx="504129" cy="504129"/>
            </a:xfrm>
            <a:prstGeom prst="ellipse">
              <a:avLst/>
            </a:prstGeom>
            <a:blipFill>
              <a:blip r:embed="rId3"/>
              <a:srcRect t="1923" b="1923"/>
              <a:stretch/>
            </a:blip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p:style>
        </p:sp>
        <p:sp>
          <p:nvSpPr>
            <p:cNvPr id="7" name="Arrow: Pentagon 6"/>
            <p:cNvSpPr/>
            <p:nvPr/>
          </p:nvSpPr>
          <p:spPr bwMode="auto">
            <a:xfrm rot="10800000">
              <a:off x="903050" y="1291358"/>
              <a:ext cx="3016774" cy="1102693"/>
            </a:xfrm>
            <a:prstGeom prst="homePlate">
              <a:avLst>
                <a:gd name="adj" fmla="val 50000"/>
              </a:avLst>
            </a:prstGeom>
            <a:solidFill>
              <a:srgbClr val="A43E65"/>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rot="10800000" spcFirstLastPara="0" vert="horz" wrap="square" lIns="486257" tIns="76200" rIns="142240" bIns="76200" numCol="1" spcCol="1270" anchor="ctr" anchorCtr="0">
              <a:noAutofit/>
            </a:bodyPr>
            <a:lstStyle/>
            <a:p>
              <a:pPr lvl="0" defTabSz="889000">
                <a:lnSpc>
                  <a:spcPct val="100000"/>
                </a:lnSpc>
                <a:spcBef>
                  <a:spcPts val="0"/>
                </a:spcBef>
                <a:spcAft>
                  <a:spcPts val="0"/>
                </a:spcAft>
                <a:defRPr/>
              </a:pPr>
              <a:r>
                <a:rPr lang="fr-FR" dirty="0" smtClean="0"/>
                <a:t>Outils pour dégager concepts et mots-clés</a:t>
              </a:r>
              <a:endParaRPr lang="fr-FR" dirty="0"/>
            </a:p>
          </p:txBody>
        </p:sp>
        <p:sp>
          <p:nvSpPr>
            <p:cNvPr id="8" name="Oval 7"/>
            <p:cNvSpPr/>
            <p:nvPr/>
          </p:nvSpPr>
          <p:spPr bwMode="auto">
            <a:xfrm>
              <a:off x="633832" y="1527461"/>
              <a:ext cx="504129" cy="504129"/>
            </a:xfrm>
            <a:prstGeom prst="ellipse">
              <a:avLst/>
            </a:prstGeom>
            <a:blipFill>
              <a:blip r:embed="rId4"/>
              <a:srcRect t="12121" b="12121"/>
              <a:stretch/>
            </a:blip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p:style>
        </p:sp>
        <p:sp>
          <p:nvSpPr>
            <p:cNvPr id="9" name="Arrow: Pentagon 8"/>
            <p:cNvSpPr/>
            <p:nvPr/>
          </p:nvSpPr>
          <p:spPr bwMode="auto">
            <a:xfrm rot="10800000">
              <a:off x="903050" y="2558831"/>
              <a:ext cx="3016774" cy="1102693"/>
            </a:xfrm>
            <a:prstGeom prst="homePlate">
              <a:avLst>
                <a:gd name="adj" fmla="val 50000"/>
              </a:avLst>
            </a:prstGeom>
            <a:solidFill>
              <a:srgbClr val="A43E65"/>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rot="10800000" spcFirstLastPara="0" vert="horz" wrap="square" lIns="180000" tIns="76200" rIns="142240" bIns="76200" numCol="1" spcCol="1270" anchor="ctr" anchorCtr="0">
              <a:noAutofit/>
            </a:bodyPr>
            <a:lstStyle/>
            <a:p>
              <a:pPr lvl="0" defTabSz="889000">
                <a:lnSpc>
                  <a:spcPct val="100000"/>
                </a:lnSpc>
                <a:spcBef>
                  <a:spcPts val="0"/>
                </a:spcBef>
                <a:spcAft>
                  <a:spcPts val="0"/>
                </a:spcAft>
                <a:defRPr/>
              </a:pPr>
              <a:r>
                <a:rPr lang="fr-FR" b="0" dirty="0"/>
                <a:t>  </a:t>
              </a:r>
              <a:r>
                <a:rPr lang="fr-FR" b="0" dirty="0" smtClean="0"/>
                <a:t>Organiser ses mots-clés</a:t>
              </a:r>
              <a:endParaRPr lang="fr-FR" b="0" dirty="0"/>
            </a:p>
          </p:txBody>
        </p:sp>
        <p:sp>
          <p:nvSpPr>
            <p:cNvPr id="10" name="Oval 9"/>
            <p:cNvSpPr/>
            <p:nvPr/>
          </p:nvSpPr>
          <p:spPr bwMode="auto">
            <a:xfrm>
              <a:off x="672887" y="2858114"/>
              <a:ext cx="504129" cy="504129"/>
            </a:xfrm>
            <a:prstGeom prst="ellipse">
              <a:avLst/>
            </a:prstGeom>
            <a:blipFill>
              <a:blip r:embed="rId5"/>
              <a:srcRect l="980" r="980"/>
              <a:stretch/>
            </a:blip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p:style>
        </p:sp>
      </p:grpSp>
      <p:sp>
        <p:nvSpPr>
          <p:cNvPr id="13" name="Titre 1"/>
          <p:cNvSpPr>
            <a:spLocks/>
          </p:cNvSpPr>
          <p:nvPr/>
        </p:nvSpPr>
        <p:spPr bwMode="auto">
          <a:xfrm>
            <a:off x="0" y="1340768"/>
            <a:ext cx="5565872" cy="2952328"/>
          </a:xfrm>
          <a:prstGeom prst="rect">
            <a:avLst/>
          </a:prstGeom>
          <a:noFill/>
        </p:spPr>
        <p:txBody>
          <a:bodyPr vert="horz" wrap="square" lIns="91440" tIns="45720" rIns="91440" bIns="45720" numCol="1" rtlCol="0" anchor="t" anchorCtr="0" compatLnSpc="1">
            <a:prstTxWarp prst="textNoShape">
              <a:avLst/>
            </a:prstTxWarp>
          </a:bodyPr>
          <a:lstStyle>
            <a:lvl1pPr algn="l" defTabSz="914400">
              <a:lnSpc>
                <a:spcPct val="90000"/>
              </a:lnSpc>
              <a:spcBef>
                <a:spcPts val="0"/>
              </a:spcBef>
              <a:buNone/>
              <a:defRPr sz="2800">
                <a:solidFill>
                  <a:schemeClr val="tx1"/>
                </a:solidFill>
                <a:latin typeface="+mj-lt"/>
                <a:ea typeface="+mj-ea"/>
                <a:cs typeface="+mj-cs"/>
              </a:defRPr>
            </a:lvl1pPr>
          </a:lstStyle>
          <a:p>
            <a:pPr algn="ctr">
              <a:defRPr/>
            </a:pPr>
            <a:r>
              <a:rPr lang="en-GB" sz="3200" b="1" dirty="0">
                <a:solidFill>
                  <a:schemeClr val="bg1"/>
                </a:solidFill>
                <a:ea typeface="ＭＳ Ｐゴシック"/>
                <a:cs typeface="Arial"/>
              </a:rPr>
              <a:t>FORMATION </a:t>
            </a:r>
            <a:r>
              <a:rPr lang="en-GB" sz="3200" b="1" dirty="0" smtClean="0">
                <a:solidFill>
                  <a:schemeClr val="bg1"/>
                </a:solidFill>
                <a:ea typeface="ＭＳ Ｐゴシック"/>
                <a:cs typeface="Arial"/>
              </a:rPr>
              <a:t>EN LIGNE</a:t>
            </a:r>
            <a:endParaRPr sz="3200" b="1" dirty="0"/>
          </a:p>
          <a:p>
            <a:pPr algn="ctr">
              <a:defRPr/>
            </a:pPr>
            <a:endParaRPr lang="fr-FR" b="1" dirty="0">
              <a:solidFill>
                <a:schemeClr val="bg1"/>
              </a:solidFill>
              <a:ea typeface="ＭＳ Ｐゴシック"/>
              <a:cs typeface="Arial"/>
            </a:endParaRPr>
          </a:p>
          <a:p>
            <a:pPr algn="ctr">
              <a:defRPr/>
            </a:pPr>
            <a:r>
              <a:rPr lang="fr-FR" b="1" dirty="0" smtClean="0">
                <a:solidFill>
                  <a:srgbClr val="3EABB0"/>
                </a:solidFill>
                <a:ea typeface="ＭＳ Ｐゴシック"/>
                <a:cs typeface="Arial"/>
              </a:rPr>
              <a:t>‘</a:t>
            </a:r>
            <a:r>
              <a:rPr lang="fr-FR" b="1" dirty="0">
                <a:solidFill>
                  <a:srgbClr val="3EABB0"/>
                </a:solidFill>
              </a:rPr>
              <a:t>Optimiser </a:t>
            </a:r>
            <a:endParaRPr lang="fr-FR" b="1" dirty="0" smtClean="0">
              <a:solidFill>
                <a:srgbClr val="3EABB0"/>
              </a:solidFill>
            </a:endParaRPr>
          </a:p>
          <a:p>
            <a:pPr algn="ctr">
              <a:defRPr/>
            </a:pPr>
            <a:r>
              <a:rPr lang="fr-FR" b="1" dirty="0" smtClean="0">
                <a:solidFill>
                  <a:srgbClr val="3EABB0"/>
                </a:solidFill>
              </a:rPr>
              <a:t>sa </a:t>
            </a:r>
            <a:r>
              <a:rPr lang="fr-FR" b="1" dirty="0">
                <a:solidFill>
                  <a:srgbClr val="3EABB0"/>
                </a:solidFill>
              </a:rPr>
              <a:t>recherche documentaire </a:t>
            </a:r>
            <a:endParaRPr lang="fr-FR" b="1" dirty="0" smtClean="0">
              <a:solidFill>
                <a:srgbClr val="3EABB0"/>
              </a:solidFill>
            </a:endParaRPr>
          </a:p>
          <a:p>
            <a:pPr algn="ctr">
              <a:defRPr/>
            </a:pPr>
            <a:r>
              <a:rPr lang="fr-FR" b="1" dirty="0" smtClean="0">
                <a:solidFill>
                  <a:srgbClr val="3EABB0"/>
                </a:solidFill>
              </a:rPr>
              <a:t>à </a:t>
            </a:r>
            <a:r>
              <a:rPr lang="fr-FR" b="1" dirty="0">
                <a:solidFill>
                  <a:srgbClr val="3EABB0"/>
                </a:solidFill>
              </a:rPr>
              <a:t>l’aide des mots-clés </a:t>
            </a:r>
            <a:r>
              <a:rPr lang="fr-FR" b="1" dirty="0" smtClean="0">
                <a:solidFill>
                  <a:srgbClr val="3EABB0"/>
                </a:solidFill>
              </a:rPr>
              <a:t>‘</a:t>
            </a:r>
          </a:p>
          <a:p>
            <a:pPr algn="ctr">
              <a:defRPr/>
            </a:pPr>
            <a:endParaRPr lang="fr-FR" sz="1000" b="1" dirty="0" smtClean="0">
              <a:solidFill>
                <a:srgbClr val="3EABB0"/>
              </a:solidFill>
            </a:endParaRPr>
          </a:p>
          <a:p>
            <a:pPr algn="ctr">
              <a:defRPr/>
            </a:pPr>
            <a:r>
              <a:rPr lang="fr-FR" b="1" dirty="0" smtClean="0">
                <a:solidFill>
                  <a:srgbClr val="3EABB0"/>
                </a:solidFill>
              </a:rPr>
              <a:t>(</a:t>
            </a:r>
            <a:r>
              <a:rPr lang="fr-FR" b="1" dirty="0">
                <a:solidFill>
                  <a:srgbClr val="3EABB0"/>
                </a:solidFill>
              </a:rPr>
              <a:t>approfondissement) </a:t>
            </a:r>
            <a:endParaRPr lang="fr-FR" b="1" dirty="0">
              <a:solidFill>
                <a:srgbClr val="3EABB0"/>
              </a:solidFill>
              <a:ea typeface="ＭＳ Ｐゴシック"/>
              <a:cs typeface="Arial"/>
            </a:endParaRPr>
          </a:p>
          <a:p>
            <a:pPr algn="ctr">
              <a:defRPr/>
            </a:pPr>
            <a:endParaRPr lang="fr-FR" sz="2400" dirty="0" smtClean="0"/>
          </a:p>
          <a:p>
            <a:pPr algn="ctr">
              <a:defRPr/>
            </a:pPr>
            <a:endParaRPr lang="fr-FR" sz="2400" dirty="0"/>
          </a:p>
          <a:p>
            <a:pPr algn="ctr">
              <a:defRPr/>
            </a:pPr>
            <a:r>
              <a:rPr lang="fr-FR" sz="2500" b="1" dirty="0" smtClean="0">
                <a:solidFill>
                  <a:schemeClr val="bg1"/>
                </a:solidFill>
                <a:ea typeface="ＭＳ Ｐゴシック"/>
                <a:cs typeface="Arial"/>
              </a:rPr>
              <a:t>Septembre </a:t>
            </a:r>
            <a:r>
              <a:rPr lang="fr-FR" sz="2500" b="1" dirty="0">
                <a:solidFill>
                  <a:schemeClr val="bg1"/>
                </a:solidFill>
                <a:ea typeface="ＭＳ Ｐゴシック"/>
                <a:cs typeface="Arial"/>
              </a:rPr>
              <a:t>2020</a:t>
            </a:r>
            <a:endParaRPr b="1" dirty="0">
              <a:solidFill>
                <a:schemeClr val="bg1"/>
              </a:solidFill>
            </a:endParaRPr>
          </a:p>
          <a:p>
            <a:pPr algn="ctr">
              <a:defRPr/>
            </a:pPr>
            <a:endParaRPr lang="fr-FR" sz="2500" b="1" dirty="0">
              <a:solidFill>
                <a:schemeClr val="bg1"/>
              </a:solidFill>
              <a:latin typeface="Arial"/>
              <a:ea typeface="ＭＳ Ｐゴシック"/>
              <a:cs typeface="Arial"/>
            </a:endParaRPr>
          </a:p>
          <a:p>
            <a:pPr algn="ctr">
              <a:defRPr/>
            </a:pPr>
            <a:endParaRPr lang="fr-FR" sz="2500" b="1" dirty="0">
              <a:solidFill>
                <a:schemeClr val="bg1"/>
              </a:solidFill>
              <a:latin typeface="Arial"/>
              <a:ea typeface="ＭＳ Ｐゴシック"/>
              <a:cs typeface="Arial"/>
            </a:endParaRPr>
          </a:p>
        </p:txBody>
      </p:sp>
      <p:sp>
        <p:nvSpPr>
          <p:cNvPr id="14" name="Sous-titre 2"/>
          <p:cNvSpPr>
            <a:spLocks/>
          </p:cNvSpPr>
          <p:nvPr/>
        </p:nvSpPr>
        <p:spPr bwMode="auto">
          <a:xfrm>
            <a:off x="1115616" y="6237312"/>
            <a:ext cx="4248472" cy="1067824"/>
          </a:xfrm>
          <a:prstGeom prst="rect">
            <a:avLst/>
          </a:prstGeom>
        </p:spPr>
        <p:txBody>
          <a:bodyPr vert="horz" lIns="91440" tIns="45720" rIns="91440" bIns="45720" rtlCol="0"/>
          <a:lstStyle>
            <a:lvl1pPr marL="228600" indent="-228600" algn="l" defTabSz="91440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a:lnSpc>
                <a:spcPct val="90000"/>
              </a:lnSpc>
              <a:spcBef>
                <a:spcPts val="500"/>
              </a:spcBef>
              <a:buFont typeface="Arial"/>
              <a:buChar char="•"/>
              <a:defRPr sz="2000">
                <a:solidFill>
                  <a:schemeClr val="tx2">
                    <a:lumMod val="75000"/>
                    <a:lumOff val="25000"/>
                  </a:schemeClr>
                </a:solidFill>
                <a:latin typeface="+mn-lt"/>
                <a:ea typeface="+mn-ea"/>
                <a:cs typeface="+mn-cs"/>
              </a:defRPr>
            </a:lvl2pPr>
            <a:lvl3pPr marL="1143000" indent="-228600" algn="l" defTabSz="914400">
              <a:lnSpc>
                <a:spcPct val="90000"/>
              </a:lnSpc>
              <a:spcBef>
                <a:spcPts val="500"/>
              </a:spcBef>
              <a:buFont typeface="Arial"/>
              <a:buChar char="•"/>
              <a:defRPr sz="1800">
                <a:solidFill>
                  <a:schemeClr val="tx2">
                    <a:lumMod val="75000"/>
                    <a:lumOff val="25000"/>
                  </a:schemeClr>
                </a:solidFill>
                <a:latin typeface="+mn-lt"/>
                <a:ea typeface="+mn-ea"/>
                <a:cs typeface="+mn-cs"/>
              </a:defRPr>
            </a:lvl3pPr>
            <a:lvl4pPr marL="1600200" indent="-228600" algn="l" defTabSz="914400">
              <a:lnSpc>
                <a:spcPct val="90000"/>
              </a:lnSpc>
              <a:spcBef>
                <a:spcPts val="500"/>
              </a:spcBef>
              <a:buFont typeface="Arial"/>
              <a:buChar char="•"/>
              <a:defRPr sz="1600">
                <a:solidFill>
                  <a:schemeClr val="tx2">
                    <a:lumMod val="75000"/>
                    <a:lumOff val="25000"/>
                  </a:schemeClr>
                </a:solidFill>
                <a:latin typeface="+mn-lt"/>
                <a:ea typeface="+mn-ea"/>
                <a:cs typeface="+mn-cs"/>
              </a:defRPr>
            </a:lvl4pPr>
            <a:lvl5pPr marL="2057400" indent="-228600" algn="l" defTabSz="914400">
              <a:lnSpc>
                <a:spcPct val="90000"/>
              </a:lnSpc>
              <a:spcBef>
                <a:spcPts val="500"/>
              </a:spcBef>
              <a:buFont typeface="Arial"/>
              <a:buChar char="•"/>
              <a:defRPr sz="1600">
                <a:solidFill>
                  <a:schemeClr val="tx2">
                    <a:lumMod val="75000"/>
                    <a:lumOff val="25000"/>
                  </a:schemeClr>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0"/>
              </a:spcBef>
              <a:buNone/>
              <a:defRPr/>
            </a:pPr>
            <a:r>
              <a:rPr lang="fr-FR" sz="1400" i="1" dirty="0">
                <a:solidFill>
                  <a:schemeClr val="bg1"/>
                </a:solidFill>
                <a:latin typeface="+mj-lt"/>
                <a:cs typeface="Arial"/>
              </a:rPr>
              <a:t>Crédits : Université Paris-Saclay – 2020</a:t>
            </a:r>
          </a:p>
        </p:txBody>
      </p:sp>
      <p:sp>
        <p:nvSpPr>
          <p:cNvPr id="11" name="Arrow: Pentagon 10"/>
          <p:cNvSpPr/>
          <p:nvPr/>
        </p:nvSpPr>
        <p:spPr bwMode="auto">
          <a:xfrm rot="10800000">
            <a:off x="5724126" y="4707655"/>
            <a:ext cx="3259253" cy="1169616"/>
          </a:xfrm>
          <a:prstGeom prst="homePlate">
            <a:avLst>
              <a:gd name="adj" fmla="val 50000"/>
            </a:avLst>
          </a:prstGeom>
          <a:solidFill>
            <a:srgbClr val="A43E65"/>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rot="10800000" spcFirstLastPara="0" vert="horz" wrap="square" lIns="486257" tIns="76200" rIns="142240" bIns="76200" numCol="1" spcCol="1270" anchor="ctr" anchorCtr="0">
            <a:noAutofit/>
          </a:bodyPr>
          <a:lstStyle/>
          <a:p>
            <a:pPr lvl="0" defTabSz="889000">
              <a:lnSpc>
                <a:spcPct val="90000"/>
              </a:lnSpc>
              <a:spcBef>
                <a:spcPts val="0"/>
              </a:spcBef>
              <a:spcAft>
                <a:spcPts val="0"/>
              </a:spcAft>
              <a:defRPr/>
            </a:pPr>
            <a:r>
              <a:rPr lang="fr-FR" dirty="0" smtClean="0"/>
              <a:t>Rechercher dans FOCUS</a:t>
            </a:r>
            <a:endParaRPr lang="fr-FR" dirty="0"/>
          </a:p>
        </p:txBody>
      </p:sp>
      <p:sp>
        <p:nvSpPr>
          <p:cNvPr id="12" name="Oval 11"/>
          <p:cNvSpPr/>
          <p:nvPr/>
        </p:nvSpPr>
        <p:spPr bwMode="auto">
          <a:xfrm>
            <a:off x="5472130" y="5007007"/>
            <a:ext cx="503997" cy="503997"/>
          </a:xfrm>
          <a:prstGeom prst="ellipse">
            <a:avLst/>
          </a:prstGeom>
          <a:blipFill>
            <a:blip r:embed="rId6"/>
            <a:stretch/>
          </a:blip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p:style>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7"/>
          <p:cNvSpPr>
            <a:spLocks/>
          </p:cNvSpPr>
          <p:nvPr/>
        </p:nvSpPr>
        <p:spPr bwMode="auto">
          <a:xfrm>
            <a:off x="-828600" y="409228"/>
            <a:ext cx="9145016" cy="1143000"/>
          </a:xfrm>
          <a:prstGeom prst="rect">
            <a:avLst/>
          </a:prstGeom>
        </p:spPr>
        <p:txBody>
          <a:bodyPr/>
          <a:lstStyle>
            <a:lvl1pPr algn="ctr" defTabSz="457200">
              <a:spcBef>
                <a:spcPts val="0"/>
              </a:spcBef>
              <a:spcAft>
                <a:spcPts val="0"/>
              </a:spcAft>
              <a:defRPr sz="4400">
                <a:solidFill>
                  <a:schemeClr val="tx1"/>
                </a:solidFill>
                <a:latin typeface="+mj-lt"/>
                <a:ea typeface="ＭＳ Ｐゴシック"/>
                <a:cs typeface="+mj-cs"/>
              </a:defRPr>
            </a:lvl1pPr>
            <a:lvl2pPr algn="ctr" defTabSz="457200">
              <a:spcBef>
                <a:spcPts val="0"/>
              </a:spcBef>
              <a:spcAft>
                <a:spcPts val="0"/>
              </a:spcAft>
              <a:defRPr sz="4400">
                <a:solidFill>
                  <a:schemeClr val="tx1"/>
                </a:solidFill>
                <a:latin typeface="Calibri"/>
                <a:ea typeface="ＭＳ Ｐゴシック"/>
              </a:defRPr>
            </a:lvl2pPr>
            <a:lvl3pPr algn="ctr" defTabSz="457200">
              <a:spcBef>
                <a:spcPts val="0"/>
              </a:spcBef>
              <a:spcAft>
                <a:spcPts val="0"/>
              </a:spcAft>
              <a:defRPr sz="4400">
                <a:solidFill>
                  <a:schemeClr val="tx1"/>
                </a:solidFill>
                <a:latin typeface="Calibri"/>
                <a:ea typeface="ＭＳ Ｐゴシック"/>
              </a:defRPr>
            </a:lvl3pPr>
            <a:lvl4pPr algn="ctr" defTabSz="457200">
              <a:spcBef>
                <a:spcPts val="0"/>
              </a:spcBef>
              <a:spcAft>
                <a:spcPts val="0"/>
              </a:spcAft>
              <a:defRPr sz="4400">
                <a:solidFill>
                  <a:schemeClr val="tx1"/>
                </a:solidFill>
                <a:latin typeface="Calibri"/>
                <a:ea typeface="ＭＳ Ｐゴシック"/>
              </a:defRPr>
            </a:lvl4pPr>
            <a:lvl5pPr algn="ctr" defTabSz="457200">
              <a:spcBef>
                <a:spcPts val="0"/>
              </a:spcBef>
              <a:spcAft>
                <a:spcPts val="0"/>
              </a:spcAft>
              <a:defRPr sz="4400">
                <a:solidFill>
                  <a:schemeClr val="tx1"/>
                </a:solidFill>
                <a:latin typeface="Calibri"/>
                <a:ea typeface="ＭＳ Ｐゴシック"/>
              </a:defRPr>
            </a:lvl5pPr>
            <a:lvl6pPr marL="457200" algn="ctr" defTabSz="457200">
              <a:spcBef>
                <a:spcPts val="0"/>
              </a:spcBef>
              <a:spcAft>
                <a:spcPts val="0"/>
              </a:spcAft>
              <a:defRPr sz="4400">
                <a:solidFill>
                  <a:schemeClr val="tx1"/>
                </a:solidFill>
                <a:latin typeface="Calibri"/>
                <a:ea typeface="ＭＳ Ｐゴシック"/>
              </a:defRPr>
            </a:lvl6pPr>
            <a:lvl7pPr marL="914400" algn="ctr" defTabSz="457200">
              <a:spcBef>
                <a:spcPts val="0"/>
              </a:spcBef>
              <a:spcAft>
                <a:spcPts val="0"/>
              </a:spcAft>
              <a:defRPr sz="4400">
                <a:solidFill>
                  <a:schemeClr val="tx1"/>
                </a:solidFill>
                <a:latin typeface="Calibri"/>
                <a:ea typeface="ＭＳ Ｐゴシック"/>
              </a:defRPr>
            </a:lvl7pPr>
            <a:lvl8pPr marL="1371600" algn="ctr" defTabSz="457200">
              <a:spcBef>
                <a:spcPts val="0"/>
              </a:spcBef>
              <a:spcAft>
                <a:spcPts val="0"/>
              </a:spcAft>
              <a:defRPr sz="4400">
                <a:solidFill>
                  <a:schemeClr val="tx1"/>
                </a:solidFill>
                <a:latin typeface="Calibri"/>
                <a:ea typeface="ＭＳ Ｐゴシック"/>
              </a:defRPr>
            </a:lvl8pPr>
            <a:lvl9pPr marL="1828800" algn="ctr" defTabSz="457200">
              <a:spcBef>
                <a:spcPts val="0"/>
              </a:spcBef>
              <a:spcAft>
                <a:spcPts val="0"/>
              </a:spcAft>
              <a:defRPr sz="4400">
                <a:solidFill>
                  <a:schemeClr val="tx1"/>
                </a:solidFill>
                <a:latin typeface="Calibri"/>
                <a:ea typeface="ＭＳ Ｐゴシック"/>
              </a:defRPr>
            </a:lvl9pPr>
          </a:lstStyle>
          <a:p>
            <a:pPr>
              <a:defRPr/>
            </a:pPr>
            <a:r>
              <a:rPr lang="fr-FR" sz="2900" b="1" dirty="0" smtClean="0">
                <a:solidFill>
                  <a:schemeClr val="bg1"/>
                </a:solidFill>
              </a:rPr>
              <a:t>Exemple de recherche avec troncature</a:t>
            </a:r>
            <a:endParaRPr lang="fr-FR" sz="2900" b="1" dirty="0">
              <a:solidFill>
                <a:schemeClr val="bg1"/>
              </a:solidFill>
            </a:endParaRPr>
          </a:p>
        </p:txBody>
      </p:sp>
      <p:pic>
        <p:nvPicPr>
          <p:cNvPr id="2" name="Picture 1"/>
          <p:cNvPicPr>
            <a:picLocks noChangeAspect="1"/>
          </p:cNvPicPr>
          <p:nvPr/>
        </p:nvPicPr>
        <p:blipFill rotWithShape="1">
          <a:blip r:embed="rId3"/>
          <a:srcRect l="25315" t="36460" r="15616" b="19991"/>
          <a:stretch/>
        </p:blipFill>
        <p:spPr>
          <a:xfrm>
            <a:off x="323528" y="1517948"/>
            <a:ext cx="6598126" cy="2736304"/>
          </a:xfrm>
          <a:prstGeom prst="roundRect">
            <a:avLst>
              <a:gd name="adj" fmla="val 16667"/>
            </a:avLst>
          </a:prstGeom>
          <a:ln w="38100">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4"/>
          <a:srcRect l="25315" t="36350" r="22648" b="32685"/>
          <a:stretch/>
        </p:blipFill>
        <p:spPr>
          <a:xfrm>
            <a:off x="2555776" y="3824847"/>
            <a:ext cx="6453884" cy="2160240"/>
          </a:xfrm>
          <a:prstGeom prst="roundRect">
            <a:avLst>
              <a:gd name="adj" fmla="val 16667"/>
            </a:avLst>
          </a:prstGeom>
          <a:ln w="38100">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Oval 8"/>
          <p:cNvSpPr/>
          <p:nvPr/>
        </p:nvSpPr>
        <p:spPr>
          <a:xfrm>
            <a:off x="1547664" y="1916832"/>
            <a:ext cx="720080" cy="36004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bwMode="auto">
          <a:xfrm>
            <a:off x="3923928" y="4254252"/>
            <a:ext cx="936104" cy="470892"/>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4397724"/>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251520" y="3140968"/>
            <a:ext cx="9412440" cy="903731"/>
          </a:xfrm>
        </p:spPr>
        <p:txBody>
          <a:bodyPr>
            <a:normAutofit fontScale="90000"/>
          </a:bodyPr>
          <a:lstStyle/>
          <a:p>
            <a:r>
              <a:rPr lang="fr-FR" dirty="0" smtClean="0"/>
              <a:t>Merci de votre attention</a:t>
            </a:r>
            <a:endParaRPr lang="fr-FR" dirty="0"/>
          </a:p>
        </p:txBody>
      </p:sp>
    </p:spTree>
    <p:extLst>
      <p:ext uri="{BB962C8B-B14F-4D97-AF65-F5344CB8AC3E}">
        <p14:creationId xmlns:p14="http://schemas.microsoft.com/office/powerpoint/2010/main" val="3863945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4" name="Rectangle 25">
            <a:hlinkClick r:id="rId3"/>
            <a:extLst>
              <a:ext uri="{FF2B5EF4-FFF2-40B4-BE49-F238E27FC236}">
                <a16:creationId xmlns:a16="http://schemas.microsoft.com/office/drawing/2014/main" id="{0E809E43-3224-4F3D-8D96-592719163F94}"/>
              </a:ext>
            </a:extLst>
          </p:cNvPr>
          <p:cNvSpPr/>
          <p:nvPr/>
        </p:nvSpPr>
        <p:spPr bwMode="auto">
          <a:xfrm>
            <a:off x="539552" y="3429000"/>
            <a:ext cx="2290280" cy="2125313"/>
          </a:xfrm>
          <a:prstGeom prst="rect">
            <a:avLst/>
          </a:prstGeom>
          <a:blipFill dpi="0"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4" name="Rectangle 7"/>
          <p:cNvSpPr>
            <a:spLocks/>
          </p:cNvSpPr>
          <p:nvPr/>
        </p:nvSpPr>
        <p:spPr bwMode="auto">
          <a:xfrm>
            <a:off x="0" y="1840260"/>
            <a:ext cx="8974832" cy="1143000"/>
          </a:xfrm>
          <a:prstGeom prst="rect">
            <a:avLst/>
          </a:prstGeom>
        </p:spPr>
        <p:txBody>
          <a:bodyPr/>
          <a:lstStyle>
            <a:lvl1pPr algn="ctr" defTabSz="457200">
              <a:spcBef>
                <a:spcPts val="0"/>
              </a:spcBef>
              <a:spcAft>
                <a:spcPts val="0"/>
              </a:spcAft>
              <a:defRPr sz="4400">
                <a:solidFill>
                  <a:schemeClr val="tx1"/>
                </a:solidFill>
                <a:latin typeface="+mj-lt"/>
                <a:ea typeface="ＭＳ Ｐゴシック"/>
                <a:cs typeface="+mj-cs"/>
              </a:defRPr>
            </a:lvl1pPr>
            <a:lvl2pPr algn="ctr" defTabSz="457200">
              <a:spcBef>
                <a:spcPts val="0"/>
              </a:spcBef>
              <a:spcAft>
                <a:spcPts val="0"/>
              </a:spcAft>
              <a:defRPr sz="4400">
                <a:solidFill>
                  <a:schemeClr val="tx1"/>
                </a:solidFill>
                <a:latin typeface="Calibri"/>
                <a:ea typeface="ＭＳ Ｐゴシック"/>
              </a:defRPr>
            </a:lvl2pPr>
            <a:lvl3pPr algn="ctr" defTabSz="457200">
              <a:spcBef>
                <a:spcPts val="0"/>
              </a:spcBef>
              <a:spcAft>
                <a:spcPts val="0"/>
              </a:spcAft>
              <a:defRPr sz="4400">
                <a:solidFill>
                  <a:schemeClr val="tx1"/>
                </a:solidFill>
                <a:latin typeface="Calibri"/>
                <a:ea typeface="ＭＳ Ｐゴシック"/>
              </a:defRPr>
            </a:lvl3pPr>
            <a:lvl4pPr algn="ctr" defTabSz="457200">
              <a:spcBef>
                <a:spcPts val="0"/>
              </a:spcBef>
              <a:spcAft>
                <a:spcPts val="0"/>
              </a:spcAft>
              <a:defRPr sz="4400">
                <a:solidFill>
                  <a:schemeClr val="tx1"/>
                </a:solidFill>
                <a:latin typeface="Calibri"/>
                <a:ea typeface="ＭＳ Ｐゴシック"/>
              </a:defRPr>
            </a:lvl4pPr>
            <a:lvl5pPr algn="ctr" defTabSz="457200">
              <a:spcBef>
                <a:spcPts val="0"/>
              </a:spcBef>
              <a:spcAft>
                <a:spcPts val="0"/>
              </a:spcAft>
              <a:defRPr sz="4400">
                <a:solidFill>
                  <a:schemeClr val="tx1"/>
                </a:solidFill>
                <a:latin typeface="Calibri"/>
                <a:ea typeface="ＭＳ Ｐゴシック"/>
              </a:defRPr>
            </a:lvl5pPr>
            <a:lvl6pPr marL="457200" algn="ctr" defTabSz="457200">
              <a:spcBef>
                <a:spcPts val="0"/>
              </a:spcBef>
              <a:spcAft>
                <a:spcPts val="0"/>
              </a:spcAft>
              <a:defRPr sz="4400">
                <a:solidFill>
                  <a:schemeClr val="tx1"/>
                </a:solidFill>
                <a:latin typeface="Calibri"/>
                <a:ea typeface="ＭＳ Ｐゴシック"/>
              </a:defRPr>
            </a:lvl6pPr>
            <a:lvl7pPr marL="914400" algn="ctr" defTabSz="457200">
              <a:spcBef>
                <a:spcPts val="0"/>
              </a:spcBef>
              <a:spcAft>
                <a:spcPts val="0"/>
              </a:spcAft>
              <a:defRPr sz="4400">
                <a:solidFill>
                  <a:schemeClr val="tx1"/>
                </a:solidFill>
                <a:latin typeface="Calibri"/>
                <a:ea typeface="ＭＳ Ｐゴシック"/>
              </a:defRPr>
            </a:lvl7pPr>
            <a:lvl8pPr marL="1371600" algn="ctr" defTabSz="457200">
              <a:spcBef>
                <a:spcPts val="0"/>
              </a:spcBef>
              <a:spcAft>
                <a:spcPts val="0"/>
              </a:spcAft>
              <a:defRPr sz="4400">
                <a:solidFill>
                  <a:schemeClr val="tx1"/>
                </a:solidFill>
                <a:latin typeface="Calibri"/>
                <a:ea typeface="ＭＳ Ｐゴシック"/>
              </a:defRPr>
            </a:lvl8pPr>
            <a:lvl9pPr marL="1828800" algn="ctr" defTabSz="457200">
              <a:spcBef>
                <a:spcPts val="0"/>
              </a:spcBef>
              <a:spcAft>
                <a:spcPts val="0"/>
              </a:spcAft>
              <a:defRPr sz="4400">
                <a:solidFill>
                  <a:schemeClr val="tx1"/>
                </a:solidFill>
                <a:latin typeface="Calibri"/>
                <a:ea typeface="ＭＳ Ｐゴシック"/>
              </a:defRPr>
            </a:lvl9pPr>
          </a:lstStyle>
          <a:p>
            <a:pPr>
              <a:defRPr/>
            </a:pPr>
            <a:r>
              <a:rPr lang="fr-FR" sz="3000" b="1" dirty="0">
                <a:solidFill>
                  <a:schemeClr val="accent6"/>
                </a:solidFill>
              </a:rPr>
              <a:t>CIBLER LES CONCEPTS ET </a:t>
            </a:r>
            <a:r>
              <a:rPr lang="fr-FR" sz="3000" b="1" dirty="0" smtClean="0">
                <a:solidFill>
                  <a:schemeClr val="accent6"/>
                </a:solidFill>
              </a:rPr>
              <a:t>MOTS-CLÉS</a:t>
            </a:r>
          </a:p>
          <a:p>
            <a:pPr>
              <a:defRPr/>
            </a:pPr>
            <a:r>
              <a:rPr lang="fr-FR" sz="3000" b="1" dirty="0" smtClean="0">
                <a:solidFill>
                  <a:schemeClr val="accent6"/>
                </a:solidFill>
              </a:rPr>
              <a:t>Différentes techniques de questionnement</a:t>
            </a:r>
            <a:endParaRPr lang="fr-FR" sz="3000" b="1" dirty="0">
              <a:solidFill>
                <a:schemeClr val="accent6"/>
              </a:solidFill>
            </a:endParaRPr>
          </a:p>
        </p:txBody>
      </p:sp>
      <p:sp>
        <p:nvSpPr>
          <p:cNvPr id="25" name="Rectangle 7"/>
          <p:cNvSpPr>
            <a:spLocks/>
          </p:cNvSpPr>
          <p:nvPr/>
        </p:nvSpPr>
        <p:spPr bwMode="auto">
          <a:xfrm>
            <a:off x="-1657584" y="395536"/>
            <a:ext cx="8974832" cy="1143000"/>
          </a:xfrm>
          <a:prstGeom prst="rect">
            <a:avLst/>
          </a:prstGeom>
        </p:spPr>
        <p:txBody>
          <a:bodyPr/>
          <a:lstStyle>
            <a:lvl1pPr algn="ctr" defTabSz="457200">
              <a:spcBef>
                <a:spcPts val="0"/>
              </a:spcBef>
              <a:spcAft>
                <a:spcPts val="0"/>
              </a:spcAft>
              <a:defRPr sz="4400">
                <a:solidFill>
                  <a:schemeClr val="tx1"/>
                </a:solidFill>
                <a:latin typeface="+mj-lt"/>
                <a:ea typeface="ＭＳ Ｐゴシック"/>
                <a:cs typeface="+mj-cs"/>
              </a:defRPr>
            </a:lvl1pPr>
            <a:lvl2pPr algn="ctr" defTabSz="457200">
              <a:spcBef>
                <a:spcPts val="0"/>
              </a:spcBef>
              <a:spcAft>
                <a:spcPts val="0"/>
              </a:spcAft>
              <a:defRPr sz="4400">
                <a:solidFill>
                  <a:schemeClr val="tx1"/>
                </a:solidFill>
                <a:latin typeface="Calibri"/>
                <a:ea typeface="ＭＳ Ｐゴシック"/>
              </a:defRPr>
            </a:lvl2pPr>
            <a:lvl3pPr algn="ctr" defTabSz="457200">
              <a:spcBef>
                <a:spcPts val="0"/>
              </a:spcBef>
              <a:spcAft>
                <a:spcPts val="0"/>
              </a:spcAft>
              <a:defRPr sz="4400">
                <a:solidFill>
                  <a:schemeClr val="tx1"/>
                </a:solidFill>
                <a:latin typeface="Calibri"/>
                <a:ea typeface="ＭＳ Ｐゴシック"/>
              </a:defRPr>
            </a:lvl3pPr>
            <a:lvl4pPr algn="ctr" defTabSz="457200">
              <a:spcBef>
                <a:spcPts val="0"/>
              </a:spcBef>
              <a:spcAft>
                <a:spcPts val="0"/>
              </a:spcAft>
              <a:defRPr sz="4400">
                <a:solidFill>
                  <a:schemeClr val="tx1"/>
                </a:solidFill>
                <a:latin typeface="Calibri"/>
                <a:ea typeface="ＭＳ Ｐゴシック"/>
              </a:defRPr>
            </a:lvl4pPr>
            <a:lvl5pPr algn="ctr" defTabSz="457200">
              <a:spcBef>
                <a:spcPts val="0"/>
              </a:spcBef>
              <a:spcAft>
                <a:spcPts val="0"/>
              </a:spcAft>
              <a:defRPr sz="4400">
                <a:solidFill>
                  <a:schemeClr val="tx1"/>
                </a:solidFill>
                <a:latin typeface="Calibri"/>
                <a:ea typeface="ＭＳ Ｐゴシック"/>
              </a:defRPr>
            </a:lvl5pPr>
            <a:lvl6pPr marL="457200" algn="ctr" defTabSz="457200">
              <a:spcBef>
                <a:spcPts val="0"/>
              </a:spcBef>
              <a:spcAft>
                <a:spcPts val="0"/>
              </a:spcAft>
              <a:defRPr sz="4400">
                <a:solidFill>
                  <a:schemeClr val="tx1"/>
                </a:solidFill>
                <a:latin typeface="Calibri"/>
                <a:ea typeface="ＭＳ Ｐゴシック"/>
              </a:defRPr>
            </a:lvl6pPr>
            <a:lvl7pPr marL="914400" algn="ctr" defTabSz="457200">
              <a:spcBef>
                <a:spcPts val="0"/>
              </a:spcBef>
              <a:spcAft>
                <a:spcPts val="0"/>
              </a:spcAft>
              <a:defRPr sz="4400">
                <a:solidFill>
                  <a:schemeClr val="tx1"/>
                </a:solidFill>
                <a:latin typeface="Calibri"/>
                <a:ea typeface="ＭＳ Ｐゴシック"/>
              </a:defRPr>
            </a:lvl7pPr>
            <a:lvl8pPr marL="1371600" algn="ctr" defTabSz="457200">
              <a:spcBef>
                <a:spcPts val="0"/>
              </a:spcBef>
              <a:spcAft>
                <a:spcPts val="0"/>
              </a:spcAft>
              <a:defRPr sz="4400">
                <a:solidFill>
                  <a:schemeClr val="tx1"/>
                </a:solidFill>
                <a:latin typeface="Calibri"/>
                <a:ea typeface="ＭＳ Ｐゴシック"/>
              </a:defRPr>
            </a:lvl8pPr>
            <a:lvl9pPr marL="1828800" algn="ctr" defTabSz="457200">
              <a:spcBef>
                <a:spcPts val="0"/>
              </a:spcBef>
              <a:spcAft>
                <a:spcPts val="0"/>
              </a:spcAft>
              <a:defRPr sz="4400">
                <a:solidFill>
                  <a:schemeClr val="tx1"/>
                </a:solidFill>
                <a:latin typeface="Calibri"/>
                <a:ea typeface="ＭＳ Ｐゴシック"/>
              </a:defRPr>
            </a:lvl9pPr>
          </a:lstStyle>
          <a:p>
            <a:pPr>
              <a:defRPr/>
            </a:pPr>
            <a:r>
              <a:rPr lang="fr-FR" sz="2900" b="1" dirty="0" smtClean="0">
                <a:solidFill>
                  <a:schemeClr val="bg1"/>
                </a:solidFill>
              </a:rPr>
              <a:t>INTERROGER SON SUJET</a:t>
            </a:r>
            <a:endParaRPr lang="fr-FR" sz="2900" b="1" dirty="0">
              <a:solidFill>
                <a:schemeClr val="bg1"/>
              </a:solidFill>
            </a:endParaRPr>
          </a:p>
        </p:txBody>
      </p:sp>
      <p:sp>
        <p:nvSpPr>
          <p:cNvPr id="2" name="Down Arrow 1"/>
          <p:cNvSpPr/>
          <p:nvPr/>
        </p:nvSpPr>
        <p:spPr>
          <a:xfrm>
            <a:off x="3730824" y="1412776"/>
            <a:ext cx="576064" cy="36004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3"/>
            <a:extLst>
              <a:ext uri="{FF2B5EF4-FFF2-40B4-BE49-F238E27FC236}">
                <a16:creationId xmlns:a16="http://schemas.microsoft.com/office/drawing/2014/main" id="{0E809E43-3224-4F3D-8D96-592719163F94}"/>
              </a:ext>
            </a:extLst>
          </p:cNvPr>
          <p:cNvSpPr/>
          <p:nvPr/>
        </p:nvSpPr>
        <p:spPr bwMode="auto">
          <a:xfrm>
            <a:off x="3202032" y="3429000"/>
            <a:ext cx="2365920" cy="209711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3" name="TextBox 2"/>
          <p:cNvSpPr txBox="1"/>
          <p:nvPr/>
        </p:nvSpPr>
        <p:spPr>
          <a:xfrm>
            <a:off x="611560" y="5763540"/>
            <a:ext cx="1708728" cy="410107"/>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err="1" smtClean="0">
                <a:solidFill>
                  <a:schemeClr val="accent5">
                    <a:lumMod val="60000"/>
                    <a:lumOff val="40000"/>
                  </a:schemeClr>
                </a:solidFill>
              </a:rPr>
              <a:t>Journalistique</a:t>
            </a:r>
            <a:endParaRPr lang="en-GB" dirty="0">
              <a:solidFill>
                <a:schemeClr val="accent5">
                  <a:lumMod val="60000"/>
                  <a:lumOff val="40000"/>
                </a:schemeClr>
              </a:solidFill>
            </a:endParaRPr>
          </a:p>
        </p:txBody>
      </p:sp>
      <p:sp>
        <p:nvSpPr>
          <p:cNvPr id="27" name="TextBox 26"/>
          <p:cNvSpPr txBox="1"/>
          <p:nvPr/>
        </p:nvSpPr>
        <p:spPr bwMode="auto">
          <a:xfrm>
            <a:off x="3616432" y="5767547"/>
            <a:ext cx="1603640" cy="4086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err="1" smtClean="0">
                <a:solidFill>
                  <a:schemeClr val="bg1">
                    <a:lumMod val="50000"/>
                  </a:schemeClr>
                </a:solidFill>
              </a:rPr>
              <a:t>Th</a:t>
            </a:r>
            <a:r>
              <a:rPr lang="fr-FR" dirty="0" err="1" smtClean="0">
                <a:solidFill>
                  <a:schemeClr val="bg1">
                    <a:lumMod val="50000"/>
                  </a:schemeClr>
                </a:solidFill>
              </a:rPr>
              <a:t>éma</a:t>
            </a:r>
            <a:r>
              <a:rPr lang="en-GB" dirty="0" err="1" smtClean="0">
                <a:solidFill>
                  <a:schemeClr val="bg1">
                    <a:lumMod val="50000"/>
                  </a:schemeClr>
                </a:solidFill>
              </a:rPr>
              <a:t>tique</a:t>
            </a:r>
            <a:endParaRPr lang="en-GB" dirty="0">
              <a:solidFill>
                <a:schemeClr val="bg1">
                  <a:lumMod val="50000"/>
                </a:schemeClr>
              </a:solidFill>
            </a:endParaRPr>
          </a:p>
        </p:txBody>
      </p:sp>
      <p:sp>
        <p:nvSpPr>
          <p:cNvPr id="28" name="TextBox 27"/>
          <p:cNvSpPr txBox="1"/>
          <p:nvPr/>
        </p:nvSpPr>
        <p:spPr bwMode="auto">
          <a:xfrm>
            <a:off x="6588224" y="5763540"/>
            <a:ext cx="1440160" cy="408623"/>
          </a:xfrm>
          <a:prstGeom prst="roundRect">
            <a:avLst/>
          </a:prstGeom>
          <a:noFill/>
          <a:ln>
            <a:solidFill>
              <a:srgbClr val="FF0000"/>
            </a:solidFill>
          </a:ln>
        </p:spPr>
        <p:txBody>
          <a:bodyPr wrap="square" rtlCol="0">
            <a:spAutoFit/>
          </a:bodyPr>
          <a:lstStyle/>
          <a:p>
            <a:pPr algn="ctr"/>
            <a:r>
              <a:rPr lang="fr-FR" dirty="0" smtClean="0">
                <a:solidFill>
                  <a:srgbClr val="FF0000"/>
                </a:solidFill>
              </a:rPr>
              <a:t>Par rebond</a:t>
            </a:r>
            <a:endParaRPr lang="en-GB" dirty="0">
              <a:solidFill>
                <a:srgbClr val="FF0000"/>
              </a:solidFill>
            </a:endParaRPr>
          </a:p>
        </p:txBody>
      </p:sp>
      <p:sp>
        <p:nvSpPr>
          <p:cNvPr id="29" name="Rectangle 28">
            <a:hlinkClick r:id="rId3"/>
            <a:extLst>
              <a:ext uri="{FF2B5EF4-FFF2-40B4-BE49-F238E27FC236}">
                <a16:creationId xmlns:a16="http://schemas.microsoft.com/office/drawing/2014/main" id="{0E809E43-3224-4F3D-8D96-592719163F94}"/>
              </a:ext>
            </a:extLst>
          </p:cNvPr>
          <p:cNvSpPr/>
          <p:nvPr/>
        </p:nvSpPr>
        <p:spPr bwMode="auto">
          <a:xfrm>
            <a:off x="6304450" y="3429000"/>
            <a:ext cx="2232248" cy="2163751"/>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51520" y="123724"/>
            <a:ext cx="9040894" cy="1143000"/>
          </a:xfrm>
        </p:spPr>
        <p:txBody>
          <a:bodyPr>
            <a:normAutofit/>
          </a:bodyPr>
          <a:lstStyle/>
          <a:p>
            <a:pPr>
              <a:defRPr/>
            </a:pPr>
            <a:r>
              <a:rPr lang="fr-FR" sz="2900" b="1" dirty="0" smtClean="0">
                <a:cs typeface="Arial"/>
              </a:rPr>
              <a:t>OUTILS POUR DÉGAGER CONCEPTS ET MOTS CLÉS</a:t>
            </a:r>
            <a:endParaRPr lang="fr-FR" sz="2900" b="1" dirty="0">
              <a:solidFill>
                <a:schemeClr val="bg1"/>
              </a:solidFill>
              <a:cs typeface="Arial"/>
            </a:endParaRPr>
          </a:p>
        </p:txBody>
      </p:sp>
      <p:sp>
        <p:nvSpPr>
          <p:cNvPr id="5" name="Espace réservé du numéro de diapositive 3"/>
          <p:cNvSpPr>
            <a:spLocks noGrp="1"/>
          </p:cNvSpPr>
          <p:nvPr>
            <p:ph type="sldNum" sz="quarter" idx="12"/>
          </p:nvPr>
        </p:nvSpPr>
        <p:spPr bwMode="auto">
          <a:xfrm>
            <a:off x="6697215" y="6284344"/>
            <a:ext cx="2133600" cy="365125"/>
          </a:xfrm>
        </p:spPr>
        <p:txBody>
          <a:bodyPr/>
          <a:lstStyle/>
          <a:p>
            <a:pPr>
              <a:defRPr/>
            </a:pPr>
            <a:fld id="{6F5F7ECD-C6BF-4F76-97AB-602D8F309B37}" type="slidenum">
              <a:rPr lang="fr-FR"/>
              <a:t>3</a:t>
            </a:fld>
            <a:endParaRPr lang="fr-FR"/>
          </a:p>
        </p:txBody>
      </p:sp>
      <p:grpSp>
        <p:nvGrpSpPr>
          <p:cNvPr id="6" name="Diagramme 47"/>
          <p:cNvGrpSpPr/>
          <p:nvPr/>
        </p:nvGrpSpPr>
        <p:grpSpPr bwMode="auto">
          <a:xfrm>
            <a:off x="395536" y="1628800"/>
            <a:ext cx="8496943" cy="4752529"/>
            <a:chOff x="0" y="0"/>
            <a:chExt cx="8496943" cy="4752529"/>
          </a:xfrm>
        </p:grpSpPr>
        <p:sp>
          <p:nvSpPr>
            <p:cNvPr id="7" name="Rectangle 6"/>
            <p:cNvSpPr/>
            <p:nvPr/>
          </p:nvSpPr>
          <p:spPr bwMode="auto">
            <a:xfrm>
              <a:off x="0" y="471504"/>
              <a:ext cx="8496943" cy="655200"/>
            </a:xfrm>
            <a:prstGeom prst="rect">
              <a:avLst/>
            </a:prstGeom>
            <a:solidFill>
              <a:schemeClr val="lt1">
                <a:hueOff val="0"/>
                <a:satOff val="0"/>
                <a:lumOff val="0"/>
                <a:alphaOff val="0"/>
                <a:alpha val="90000"/>
              </a:schemeClr>
            </a:solidFill>
            <a:ln w="12700" cap="flat" cmpd="sng" algn="ctr">
              <a:solidFill>
                <a:schemeClr val="accent5">
                  <a:hueOff val="0"/>
                  <a:satOff val="0"/>
                  <a:lumOff val="0"/>
                  <a:alphaOff val="0"/>
                </a:schemeClr>
              </a:solidFill>
              <a:prstDash val="solid"/>
              <a:miter lim="800000"/>
            </a:ln>
          </p:spPr>
          <p:style>
            <a:lnRef idx="2">
              <a:srgbClr val="000000"/>
            </a:lnRef>
            <a:fillRef idx="1">
              <a:srgbClr val="000000"/>
            </a:fillRef>
            <a:effectRef idx="0">
              <a:srgbClr val="000000"/>
            </a:effectRef>
            <a:fontRef idx="minor"/>
          </p:style>
        </p:sp>
        <p:sp>
          <p:nvSpPr>
            <p:cNvPr id="8" name="Rounded Rectangle 7"/>
            <p:cNvSpPr/>
            <p:nvPr/>
          </p:nvSpPr>
          <p:spPr bwMode="auto">
            <a:xfrm>
              <a:off x="424847" y="87743"/>
              <a:ext cx="4302384" cy="767520"/>
            </a:xfrm>
            <a:prstGeom prst="roundRect">
              <a:avLst>
                <a:gd name="adj" fmla="val 16667"/>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224815" tIns="0" rIns="224815" bIns="0" numCol="1" spcCol="1270" anchor="ctr" anchorCtr="0">
              <a:noAutofit/>
            </a:bodyPr>
            <a:lstStyle/>
            <a:p>
              <a:pPr lvl="0" algn="l" defTabSz="977900">
                <a:lnSpc>
                  <a:spcPct val="90000"/>
                </a:lnSpc>
                <a:spcBef>
                  <a:spcPts val="0"/>
                </a:spcBef>
                <a:spcAft>
                  <a:spcPts val="0"/>
                </a:spcAft>
                <a:defRPr/>
              </a:pPr>
              <a:r>
                <a:rPr lang="fr-FR" sz="2200"/>
                <a:t>Dictionnaires</a:t>
              </a:r>
            </a:p>
          </p:txBody>
        </p:sp>
        <p:sp>
          <p:nvSpPr>
            <p:cNvPr id="9" name="Rectangle 8"/>
            <p:cNvSpPr/>
            <p:nvPr/>
          </p:nvSpPr>
          <p:spPr bwMode="auto">
            <a:xfrm>
              <a:off x="0" y="1650864"/>
              <a:ext cx="8496943" cy="655200"/>
            </a:xfrm>
            <a:prstGeom prst="rect">
              <a:avLst/>
            </a:prstGeom>
            <a:solidFill>
              <a:schemeClr val="lt1">
                <a:hueOff val="0"/>
                <a:satOff val="0"/>
                <a:lumOff val="0"/>
                <a:alphaOff val="0"/>
                <a:alpha val="90000"/>
              </a:schemeClr>
            </a:solidFill>
            <a:ln w="12700" cap="flat" cmpd="sng" algn="ctr">
              <a:solidFill>
                <a:schemeClr val="accent5">
                  <a:hueOff val="1940547"/>
                  <a:satOff val="12088"/>
                  <a:lumOff val="-4575"/>
                  <a:alphaOff val="0"/>
                </a:schemeClr>
              </a:solidFill>
              <a:prstDash val="solid"/>
              <a:miter lim="800000"/>
            </a:ln>
          </p:spPr>
          <p:style>
            <a:lnRef idx="2">
              <a:srgbClr val="000000"/>
            </a:lnRef>
            <a:fillRef idx="1">
              <a:srgbClr val="000000"/>
            </a:fillRef>
            <a:effectRef idx="0">
              <a:srgbClr val="000000"/>
            </a:effectRef>
            <a:fontRef idx="minor"/>
          </p:style>
        </p:sp>
        <p:sp>
          <p:nvSpPr>
            <p:cNvPr id="10" name="Rounded Rectangle 9"/>
            <p:cNvSpPr/>
            <p:nvPr/>
          </p:nvSpPr>
          <p:spPr bwMode="auto">
            <a:xfrm>
              <a:off x="424847" y="1267104"/>
              <a:ext cx="4302384" cy="767520"/>
            </a:xfrm>
            <a:prstGeom prst="roundRect">
              <a:avLst>
                <a:gd name="adj" fmla="val 16667"/>
              </a:avLst>
            </a:prstGeom>
            <a:solidFill>
              <a:schemeClr val="accent5">
                <a:hueOff val="1940547"/>
                <a:satOff val="12088"/>
                <a:lumOff val="-4575"/>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224815" tIns="0" rIns="224815" bIns="0" numCol="1" spcCol="1270" anchor="ctr" anchorCtr="0">
              <a:noAutofit/>
            </a:bodyPr>
            <a:lstStyle/>
            <a:p>
              <a:pPr lvl="0" algn="l" defTabSz="977900">
                <a:lnSpc>
                  <a:spcPct val="90000"/>
                </a:lnSpc>
                <a:spcBef>
                  <a:spcPts val="0"/>
                </a:spcBef>
                <a:spcAft>
                  <a:spcPts val="0"/>
                </a:spcAft>
                <a:defRPr/>
              </a:pPr>
              <a:r>
                <a:rPr lang="fr-FR" sz="2200"/>
                <a:t>Encyclopédies</a:t>
              </a:r>
            </a:p>
          </p:txBody>
        </p:sp>
        <p:sp>
          <p:nvSpPr>
            <p:cNvPr id="11" name="Rectangle 10"/>
            <p:cNvSpPr/>
            <p:nvPr/>
          </p:nvSpPr>
          <p:spPr bwMode="auto">
            <a:xfrm>
              <a:off x="0" y="2830224"/>
              <a:ext cx="8496943" cy="655200"/>
            </a:xfrm>
            <a:prstGeom prst="rect">
              <a:avLst/>
            </a:prstGeom>
            <a:solidFill>
              <a:schemeClr val="lt1">
                <a:hueOff val="0"/>
                <a:satOff val="0"/>
                <a:lumOff val="0"/>
                <a:alphaOff val="0"/>
                <a:alpha val="90000"/>
              </a:schemeClr>
            </a:solidFill>
            <a:ln w="12700" cap="flat" cmpd="sng" algn="ctr">
              <a:solidFill>
                <a:schemeClr val="accent5">
                  <a:hueOff val="3881093"/>
                  <a:satOff val="24177"/>
                  <a:lumOff val="-9149"/>
                  <a:alphaOff val="0"/>
                </a:schemeClr>
              </a:solidFill>
              <a:prstDash val="solid"/>
              <a:miter lim="800000"/>
            </a:ln>
          </p:spPr>
          <p:style>
            <a:lnRef idx="2">
              <a:srgbClr val="000000"/>
            </a:lnRef>
            <a:fillRef idx="1">
              <a:srgbClr val="000000"/>
            </a:fillRef>
            <a:effectRef idx="0">
              <a:srgbClr val="000000"/>
            </a:effectRef>
            <a:fontRef idx="minor"/>
          </p:style>
        </p:sp>
        <p:sp>
          <p:nvSpPr>
            <p:cNvPr id="12" name="Rounded Rectangle 11"/>
            <p:cNvSpPr/>
            <p:nvPr/>
          </p:nvSpPr>
          <p:spPr bwMode="auto">
            <a:xfrm>
              <a:off x="424847" y="2446464"/>
              <a:ext cx="4302384" cy="767520"/>
            </a:xfrm>
            <a:prstGeom prst="roundRect">
              <a:avLst>
                <a:gd name="adj" fmla="val 16667"/>
              </a:avLst>
            </a:prstGeom>
            <a:solidFill>
              <a:schemeClr val="accent5">
                <a:hueOff val="3881093"/>
                <a:satOff val="24177"/>
                <a:lumOff val="-9149"/>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224815" tIns="0" rIns="224815" bIns="0" numCol="1" spcCol="1270" anchor="ctr" anchorCtr="0">
              <a:noAutofit/>
            </a:bodyPr>
            <a:lstStyle/>
            <a:p>
              <a:pPr lvl="0" algn="l" defTabSz="977900">
                <a:lnSpc>
                  <a:spcPct val="90000"/>
                </a:lnSpc>
                <a:spcBef>
                  <a:spcPts val="0"/>
                </a:spcBef>
                <a:spcAft>
                  <a:spcPts val="0"/>
                </a:spcAft>
                <a:defRPr/>
              </a:pPr>
              <a:r>
                <a:rPr lang="fr-FR" sz="2200"/>
                <a:t>Bases de données terminologiques </a:t>
              </a:r>
              <a:endParaRPr/>
            </a:p>
          </p:txBody>
        </p:sp>
        <p:sp>
          <p:nvSpPr>
            <p:cNvPr id="13" name="Rectangle 12"/>
            <p:cNvSpPr/>
            <p:nvPr/>
          </p:nvSpPr>
          <p:spPr bwMode="auto">
            <a:xfrm>
              <a:off x="0" y="4009584"/>
              <a:ext cx="8496943" cy="655200"/>
            </a:xfrm>
            <a:prstGeom prst="rect">
              <a:avLst/>
            </a:prstGeom>
            <a:solidFill>
              <a:schemeClr val="lt1">
                <a:hueOff val="0"/>
                <a:satOff val="0"/>
                <a:lumOff val="0"/>
                <a:alphaOff val="0"/>
                <a:alpha val="90000"/>
              </a:schemeClr>
            </a:solidFill>
            <a:ln w="12700" cap="flat" cmpd="sng" algn="ctr">
              <a:solidFill>
                <a:schemeClr val="accent5">
                  <a:hueOff val="5821640"/>
                  <a:satOff val="36265"/>
                  <a:lumOff val="-13724"/>
                  <a:alphaOff val="0"/>
                </a:schemeClr>
              </a:solidFill>
              <a:prstDash val="solid"/>
              <a:miter lim="800000"/>
            </a:ln>
          </p:spPr>
          <p:style>
            <a:lnRef idx="2">
              <a:srgbClr val="000000"/>
            </a:lnRef>
            <a:fillRef idx="1">
              <a:srgbClr val="000000"/>
            </a:fillRef>
            <a:effectRef idx="0">
              <a:srgbClr val="000000"/>
            </a:effectRef>
            <a:fontRef idx="minor"/>
          </p:style>
        </p:sp>
        <p:sp>
          <p:nvSpPr>
            <p:cNvPr id="14" name="Rounded Rectangle 13"/>
            <p:cNvSpPr/>
            <p:nvPr/>
          </p:nvSpPr>
          <p:spPr bwMode="auto">
            <a:xfrm>
              <a:off x="424847" y="3625824"/>
              <a:ext cx="4302384" cy="767520"/>
            </a:xfrm>
            <a:prstGeom prst="roundRect">
              <a:avLst>
                <a:gd name="adj" fmla="val 16667"/>
              </a:avLst>
            </a:prstGeom>
            <a:solidFill>
              <a:schemeClr val="accent5">
                <a:hueOff val="5821640"/>
                <a:satOff val="36265"/>
                <a:lumOff val="-13724"/>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224815" tIns="0" rIns="224815" bIns="0" numCol="1" spcCol="1270" anchor="ctr" anchorCtr="0">
              <a:noAutofit/>
            </a:bodyPr>
            <a:lstStyle/>
            <a:p>
              <a:pPr lvl="0" algn="l" defTabSz="977900">
                <a:lnSpc>
                  <a:spcPct val="90000"/>
                </a:lnSpc>
                <a:spcBef>
                  <a:spcPts val="0"/>
                </a:spcBef>
                <a:spcAft>
                  <a:spcPts val="0"/>
                </a:spcAft>
                <a:defRPr/>
              </a:pPr>
              <a:r>
                <a:rPr lang="fr-FR" sz="2200"/>
                <a:t>Outils de traduction</a:t>
              </a:r>
            </a:p>
          </p:txBody>
        </p:sp>
      </p:grpSp>
      <p:sp>
        <p:nvSpPr>
          <p:cNvPr id="15" name="Rectangle 49">
            <a:hlinkClick r:id="rId3"/>
          </p:cNvPr>
          <p:cNvSpPr/>
          <p:nvPr/>
        </p:nvSpPr>
        <p:spPr bwMode="auto">
          <a:xfrm>
            <a:off x="7524328" y="2163657"/>
            <a:ext cx="1292228" cy="473255"/>
          </a:xfrm>
          <a:prstGeom prst="rect">
            <a:avLst/>
          </a:prstGeom>
          <a:blipFill>
            <a:blip r:embed="rId4"/>
            <a:srcRect l="6888" t="25516" r="9730" b="29212"/>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6" name="Rectangle 50">
            <a:hlinkClick r:id="rId5"/>
          </p:cNvPr>
          <p:cNvSpPr/>
          <p:nvPr/>
        </p:nvSpPr>
        <p:spPr bwMode="auto">
          <a:xfrm>
            <a:off x="7236295" y="3429000"/>
            <a:ext cx="1584175" cy="397645"/>
          </a:xfrm>
          <a:prstGeom prst="rect">
            <a:avLst/>
          </a:prstGeom>
          <a:blipFill>
            <a:blip r:embed="rId6"/>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7" name="Rectangle 51">
            <a:hlinkClick r:id="rId7"/>
          </p:cNvPr>
          <p:cNvSpPr/>
          <p:nvPr/>
        </p:nvSpPr>
        <p:spPr bwMode="auto">
          <a:xfrm>
            <a:off x="6081752" y="4599054"/>
            <a:ext cx="1336874" cy="414122"/>
          </a:xfrm>
          <a:prstGeom prst="rect">
            <a:avLst/>
          </a:prstGeom>
          <a:blipFill>
            <a:blip r:embed="rId8"/>
            <a:srcRect l="2981" t="14257" r="33521" b="10343"/>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8" name="Rectangle 52">
            <a:hlinkClick r:id="rId9"/>
          </p:cNvPr>
          <p:cNvSpPr/>
          <p:nvPr/>
        </p:nvSpPr>
        <p:spPr bwMode="auto">
          <a:xfrm>
            <a:off x="7479698" y="4605145"/>
            <a:ext cx="1353081" cy="408031"/>
          </a:xfrm>
          <a:prstGeom prst="rect">
            <a:avLst/>
          </a:prstGeom>
          <a:blipFill>
            <a:blip r:embed="rId10"/>
            <a:srcRect t="23054" r="4818" b="20795"/>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19" name="Rectangle 54">
            <a:hlinkClick r:id="rId11"/>
          </p:cNvPr>
          <p:cNvSpPr/>
          <p:nvPr/>
        </p:nvSpPr>
        <p:spPr bwMode="auto">
          <a:xfrm>
            <a:off x="6609020" y="5829277"/>
            <a:ext cx="1117641" cy="291163"/>
          </a:xfrm>
          <a:prstGeom prst="rect">
            <a:avLst/>
          </a:prstGeom>
          <a:blipFill>
            <a:blip r:embed="rId12"/>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20" name="Rectangle 55">
            <a:hlinkClick r:id="rId13"/>
          </p:cNvPr>
          <p:cNvSpPr/>
          <p:nvPr/>
        </p:nvSpPr>
        <p:spPr bwMode="auto">
          <a:xfrm>
            <a:off x="7812359" y="5826765"/>
            <a:ext cx="920874" cy="410546"/>
          </a:xfrm>
          <a:prstGeom prst="rect">
            <a:avLst/>
          </a:prstGeom>
          <a:blipFill>
            <a:blip r:embed="rId14"/>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21" name="Rectangle 56">
            <a:hlinkClick r:id="rId15"/>
          </p:cNvPr>
          <p:cNvSpPr/>
          <p:nvPr/>
        </p:nvSpPr>
        <p:spPr bwMode="auto">
          <a:xfrm>
            <a:off x="5203891" y="5847355"/>
            <a:ext cx="1362280" cy="354999"/>
          </a:xfrm>
          <a:prstGeom prst="rect">
            <a:avLst/>
          </a:prstGeom>
          <a:blipFill>
            <a:blip r:embed="rId16"/>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
        <p:nvSpPr>
          <p:cNvPr id="22" name="Rectangle 61">
            <a:hlinkClick r:id="rId5"/>
          </p:cNvPr>
          <p:cNvSpPr/>
          <p:nvPr/>
        </p:nvSpPr>
        <p:spPr bwMode="auto">
          <a:xfrm>
            <a:off x="6566171" y="3407140"/>
            <a:ext cx="576084" cy="381899"/>
          </a:xfrm>
          <a:prstGeom prst="rect">
            <a:avLst/>
          </a:prstGeom>
          <a:blipFill>
            <a:blip r:embed="rId17"/>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Tree>
    <p:extLst>
      <p:ext uri="{BB962C8B-B14F-4D97-AF65-F5344CB8AC3E}">
        <p14:creationId xmlns:p14="http://schemas.microsoft.com/office/powerpoint/2010/main" val="562885964"/>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7"/>
          <p:cNvSpPr>
            <a:spLocks/>
          </p:cNvSpPr>
          <p:nvPr/>
        </p:nvSpPr>
        <p:spPr bwMode="auto">
          <a:xfrm>
            <a:off x="-612576" y="423093"/>
            <a:ext cx="8974832" cy="1143000"/>
          </a:xfrm>
          <a:prstGeom prst="rect">
            <a:avLst/>
          </a:prstGeom>
        </p:spPr>
        <p:txBody>
          <a:bodyPr/>
          <a:lstStyle>
            <a:lvl1pPr algn="ctr" defTabSz="457200">
              <a:spcBef>
                <a:spcPts val="0"/>
              </a:spcBef>
              <a:spcAft>
                <a:spcPts val="0"/>
              </a:spcAft>
              <a:defRPr sz="4400">
                <a:solidFill>
                  <a:schemeClr val="tx1"/>
                </a:solidFill>
                <a:latin typeface="+mj-lt"/>
                <a:ea typeface="ＭＳ Ｐゴシック"/>
                <a:cs typeface="+mj-cs"/>
              </a:defRPr>
            </a:lvl1pPr>
            <a:lvl2pPr algn="ctr" defTabSz="457200">
              <a:spcBef>
                <a:spcPts val="0"/>
              </a:spcBef>
              <a:spcAft>
                <a:spcPts val="0"/>
              </a:spcAft>
              <a:defRPr sz="4400">
                <a:solidFill>
                  <a:schemeClr val="tx1"/>
                </a:solidFill>
                <a:latin typeface="Calibri"/>
                <a:ea typeface="ＭＳ Ｐゴシック"/>
              </a:defRPr>
            </a:lvl2pPr>
            <a:lvl3pPr algn="ctr" defTabSz="457200">
              <a:spcBef>
                <a:spcPts val="0"/>
              </a:spcBef>
              <a:spcAft>
                <a:spcPts val="0"/>
              </a:spcAft>
              <a:defRPr sz="4400">
                <a:solidFill>
                  <a:schemeClr val="tx1"/>
                </a:solidFill>
                <a:latin typeface="Calibri"/>
                <a:ea typeface="ＭＳ Ｐゴシック"/>
              </a:defRPr>
            </a:lvl3pPr>
            <a:lvl4pPr algn="ctr" defTabSz="457200">
              <a:spcBef>
                <a:spcPts val="0"/>
              </a:spcBef>
              <a:spcAft>
                <a:spcPts val="0"/>
              </a:spcAft>
              <a:defRPr sz="4400">
                <a:solidFill>
                  <a:schemeClr val="tx1"/>
                </a:solidFill>
                <a:latin typeface="Calibri"/>
                <a:ea typeface="ＭＳ Ｐゴシック"/>
              </a:defRPr>
            </a:lvl4pPr>
            <a:lvl5pPr algn="ctr" defTabSz="457200">
              <a:spcBef>
                <a:spcPts val="0"/>
              </a:spcBef>
              <a:spcAft>
                <a:spcPts val="0"/>
              </a:spcAft>
              <a:defRPr sz="4400">
                <a:solidFill>
                  <a:schemeClr val="tx1"/>
                </a:solidFill>
                <a:latin typeface="Calibri"/>
                <a:ea typeface="ＭＳ Ｐゴシック"/>
              </a:defRPr>
            </a:lvl5pPr>
            <a:lvl6pPr marL="457200" algn="ctr" defTabSz="457200">
              <a:spcBef>
                <a:spcPts val="0"/>
              </a:spcBef>
              <a:spcAft>
                <a:spcPts val="0"/>
              </a:spcAft>
              <a:defRPr sz="4400">
                <a:solidFill>
                  <a:schemeClr val="tx1"/>
                </a:solidFill>
                <a:latin typeface="Calibri"/>
                <a:ea typeface="ＭＳ Ｐゴシック"/>
              </a:defRPr>
            </a:lvl6pPr>
            <a:lvl7pPr marL="914400" algn="ctr" defTabSz="457200">
              <a:spcBef>
                <a:spcPts val="0"/>
              </a:spcBef>
              <a:spcAft>
                <a:spcPts val="0"/>
              </a:spcAft>
              <a:defRPr sz="4400">
                <a:solidFill>
                  <a:schemeClr val="tx1"/>
                </a:solidFill>
                <a:latin typeface="Calibri"/>
                <a:ea typeface="ＭＳ Ｐゴシック"/>
              </a:defRPr>
            </a:lvl7pPr>
            <a:lvl8pPr marL="1371600" algn="ctr" defTabSz="457200">
              <a:spcBef>
                <a:spcPts val="0"/>
              </a:spcBef>
              <a:spcAft>
                <a:spcPts val="0"/>
              </a:spcAft>
              <a:defRPr sz="4400">
                <a:solidFill>
                  <a:schemeClr val="tx1"/>
                </a:solidFill>
                <a:latin typeface="Calibri"/>
                <a:ea typeface="ＭＳ Ｐゴシック"/>
              </a:defRPr>
            </a:lvl8pPr>
            <a:lvl9pPr marL="1828800" algn="ctr" defTabSz="457200">
              <a:spcBef>
                <a:spcPts val="0"/>
              </a:spcBef>
              <a:spcAft>
                <a:spcPts val="0"/>
              </a:spcAft>
              <a:defRPr sz="4400">
                <a:solidFill>
                  <a:schemeClr val="tx1"/>
                </a:solidFill>
                <a:latin typeface="Calibri"/>
                <a:ea typeface="ＭＳ Ｐゴシック"/>
              </a:defRPr>
            </a:lvl9pPr>
          </a:lstStyle>
          <a:p>
            <a:pPr>
              <a:defRPr/>
            </a:pPr>
            <a:r>
              <a:rPr lang="fr-FR" sz="2900" b="1" dirty="0" smtClean="0">
                <a:solidFill>
                  <a:schemeClr val="bg1"/>
                </a:solidFill>
              </a:rPr>
              <a:t>L’ETAPE ESENTIELLE DE LA TRADUCTION</a:t>
            </a:r>
            <a:endParaRPr lang="fr-FR" sz="2900" b="1" dirty="0">
              <a:solidFill>
                <a:schemeClr val="bg1"/>
              </a:solidFill>
            </a:endParaRPr>
          </a:p>
        </p:txBody>
      </p:sp>
      <p:sp>
        <p:nvSpPr>
          <p:cNvPr id="19" name="Rectangle 25">
            <a:hlinkClick r:id="rId3"/>
          </p:cNvPr>
          <p:cNvSpPr/>
          <p:nvPr/>
        </p:nvSpPr>
        <p:spPr bwMode="auto">
          <a:xfrm>
            <a:off x="323528" y="1574229"/>
            <a:ext cx="2304256" cy="720080"/>
          </a:xfrm>
          <a:prstGeom prst="rect">
            <a:avLst/>
          </a:prstGeom>
          <a:blipFill>
            <a:blip r:embed="rId4"/>
            <a:srcRect t="23054" r="4818" b="20795"/>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2" name="Rectangle: Diagonal Corners Rounded 1">
            <a:extLst>
              <a:ext uri="{FF2B5EF4-FFF2-40B4-BE49-F238E27FC236}">
                <a16:creationId xmlns:a16="http://schemas.microsoft.com/office/drawing/2014/main" id="{90C34900-E273-4AC5-A00E-F342232D736F}"/>
              </a:ext>
            </a:extLst>
          </p:cNvPr>
          <p:cNvSpPr/>
          <p:nvPr/>
        </p:nvSpPr>
        <p:spPr>
          <a:xfrm>
            <a:off x="3563888" y="1340768"/>
            <a:ext cx="4320480" cy="4878970"/>
          </a:xfrm>
          <a:prstGeom prst="round2Diag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à coins arrondis 2"/>
          <p:cNvSpPr/>
          <p:nvPr/>
        </p:nvSpPr>
        <p:spPr>
          <a:xfrm>
            <a:off x="179512" y="6381328"/>
            <a:ext cx="5328592" cy="2880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200" dirty="0"/>
              <a:t>https://www.btb.termiumplus.gc.ca/tpv2alpha/alpha-fra.html?lang=fra</a:t>
            </a:r>
          </a:p>
        </p:txBody>
      </p:sp>
    </p:spTree>
    <p:extLst>
      <p:ext uri="{BB962C8B-B14F-4D97-AF65-F5344CB8AC3E}">
        <p14:creationId xmlns:p14="http://schemas.microsoft.com/office/powerpoint/2010/main" val="3700874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15515" y="450940"/>
            <a:ext cx="8784976" cy="1316039"/>
          </a:xfrm>
          <a:prstGeom prst="rect">
            <a:avLst/>
          </a:prstGeom>
          <a:noFill/>
        </p:spPr>
        <p:txBody>
          <a:bodyPr vert="horz" wrap="square" lIns="91440" tIns="45720" rIns="91440" bIns="45720" numCol="1" anchor="t" anchorCtr="0" compatLnSpc="1">
            <a:prstTxWarp prst="textNoShape">
              <a:avLst/>
            </a:prstTxWarp>
            <a:normAutofit/>
          </a:bodyPr>
          <a:lstStyle/>
          <a:p>
            <a:pPr>
              <a:defRPr/>
            </a:pPr>
            <a:r>
              <a:rPr lang="fr-FR" sz="2900" b="1" dirty="0" smtClean="0">
                <a:latin typeface="+mn-lt"/>
                <a:cs typeface="Arial"/>
              </a:rPr>
              <a:t>ORGANISER SES M</a:t>
            </a:r>
            <a:r>
              <a:rPr lang="fr-FR" sz="2900" b="1" dirty="0" smtClean="0">
                <a:solidFill>
                  <a:schemeClr val="bg1"/>
                </a:solidFill>
                <a:latin typeface="+mn-lt"/>
                <a:cs typeface="Arial"/>
              </a:rPr>
              <a:t>OTS-CLÉS : TABLEAU</a:t>
            </a:r>
            <a:endParaRPr lang="fr-FR" sz="2900" b="1" dirty="0">
              <a:latin typeface="+mn-lt"/>
            </a:endParaRPr>
          </a:p>
        </p:txBody>
      </p:sp>
      <p:graphicFrame>
        <p:nvGraphicFramePr>
          <p:cNvPr id="5" name="Tableau 24"/>
          <p:cNvGraphicFramePr>
            <a:graphicFrameLocks noGrp="1"/>
          </p:cNvGraphicFramePr>
          <p:nvPr/>
        </p:nvGraphicFramePr>
        <p:xfrm>
          <a:off x="395537" y="2492896"/>
          <a:ext cx="8424933" cy="3651150"/>
        </p:xfrm>
        <a:graphic>
          <a:graphicData uri="http://schemas.openxmlformats.org/drawingml/2006/table">
            <a:tbl>
              <a:tblPr firstRow="1" bandRow="1"/>
              <a:tblGrid>
                <a:gridCol w="1872206">
                  <a:extLst>
                    <a:ext uri="{9D8B030D-6E8A-4147-A177-3AD203B41FA5}">
                      <a16:colId xmlns:a16="http://schemas.microsoft.com/office/drawing/2014/main" val="20000"/>
                    </a:ext>
                  </a:extLst>
                </a:gridCol>
                <a:gridCol w="1497036">
                  <a:extLst>
                    <a:ext uri="{9D8B030D-6E8A-4147-A177-3AD203B41FA5}">
                      <a16:colId xmlns:a16="http://schemas.microsoft.com/office/drawing/2014/main" val="20001"/>
                    </a:ext>
                  </a:extLst>
                </a:gridCol>
                <a:gridCol w="1684621">
                  <a:extLst>
                    <a:ext uri="{9D8B030D-6E8A-4147-A177-3AD203B41FA5}">
                      <a16:colId xmlns:a16="http://schemas.microsoft.com/office/drawing/2014/main" val="20002"/>
                    </a:ext>
                  </a:extLst>
                </a:gridCol>
                <a:gridCol w="1685535">
                  <a:extLst>
                    <a:ext uri="{9D8B030D-6E8A-4147-A177-3AD203B41FA5}">
                      <a16:colId xmlns:a16="http://schemas.microsoft.com/office/drawing/2014/main" val="20003"/>
                    </a:ext>
                  </a:extLst>
                </a:gridCol>
                <a:gridCol w="1685535">
                  <a:extLst>
                    <a:ext uri="{9D8B030D-6E8A-4147-A177-3AD203B41FA5}">
                      <a16:colId xmlns:a16="http://schemas.microsoft.com/office/drawing/2014/main" val="20004"/>
                    </a:ext>
                  </a:extLst>
                </a:gridCol>
              </a:tblGrid>
              <a:tr h="560823">
                <a:tc>
                  <a:txBody>
                    <a:bodyPr/>
                    <a:lstStyle/>
                    <a:p>
                      <a:pPr>
                        <a:lnSpc>
                          <a:spcPct val="114999"/>
                        </a:lnSpc>
                        <a:spcAft>
                          <a:spcPts val="1000"/>
                        </a:spcAft>
                        <a:defRPr/>
                      </a:pPr>
                      <a:r>
                        <a:rPr lang="fr-FR" sz="1600">
                          <a:latin typeface="Arial"/>
                          <a:cs typeface="Arial"/>
                        </a:rPr>
                        <a:t>Termes significatifs</a:t>
                      </a:r>
                      <a:endParaRPr lang="fr-FR" sz="1600">
                        <a:latin typeface="Arial"/>
                        <a:ea typeface="Calibri"/>
                        <a:cs typeface="Arial"/>
                      </a:endParaRPr>
                    </a:p>
                  </a:txBody>
                  <a:tcPr marL="68577" marR="68577" marT="0" marB="0"/>
                </a:tc>
                <a:tc>
                  <a:txBody>
                    <a:bodyPr/>
                    <a:lstStyle/>
                    <a:p>
                      <a:pPr>
                        <a:lnSpc>
                          <a:spcPct val="114999"/>
                        </a:lnSpc>
                        <a:spcAft>
                          <a:spcPts val="1000"/>
                        </a:spcAft>
                        <a:defRPr/>
                      </a:pPr>
                      <a:r>
                        <a:rPr lang="fr-FR" sz="1600">
                          <a:latin typeface="Arial"/>
                          <a:cs typeface="Arial"/>
                        </a:rPr>
                        <a:t>Termes associés</a:t>
                      </a:r>
                      <a:endParaRPr lang="fr-FR" sz="1600">
                        <a:latin typeface="Arial"/>
                        <a:ea typeface="Calibri"/>
                        <a:cs typeface="Arial"/>
                      </a:endParaRPr>
                    </a:p>
                  </a:txBody>
                  <a:tcPr marL="68577" marR="68577" marT="0" marB="0"/>
                </a:tc>
                <a:tc>
                  <a:txBody>
                    <a:bodyPr/>
                    <a:lstStyle/>
                    <a:p>
                      <a:pPr>
                        <a:lnSpc>
                          <a:spcPct val="114999"/>
                        </a:lnSpc>
                        <a:spcAft>
                          <a:spcPts val="1000"/>
                        </a:spcAft>
                        <a:defRPr/>
                      </a:pPr>
                      <a:r>
                        <a:rPr lang="fr-FR" sz="1600">
                          <a:latin typeface="Arial"/>
                          <a:cs typeface="Arial"/>
                        </a:rPr>
                        <a:t>Termes génériques</a:t>
                      </a:r>
                      <a:endParaRPr lang="fr-FR" sz="1600">
                        <a:latin typeface="Arial"/>
                        <a:ea typeface="Calibri"/>
                        <a:cs typeface="Arial"/>
                      </a:endParaRPr>
                    </a:p>
                  </a:txBody>
                  <a:tcPr marL="68577" marR="68577" marT="0" marB="0"/>
                </a:tc>
                <a:tc>
                  <a:txBody>
                    <a:bodyPr/>
                    <a:lstStyle/>
                    <a:p>
                      <a:pPr>
                        <a:lnSpc>
                          <a:spcPct val="114999"/>
                        </a:lnSpc>
                        <a:spcAft>
                          <a:spcPts val="1000"/>
                        </a:spcAft>
                        <a:defRPr/>
                      </a:pPr>
                      <a:r>
                        <a:rPr lang="fr-FR" sz="1600">
                          <a:latin typeface="Arial"/>
                          <a:cs typeface="Arial"/>
                        </a:rPr>
                        <a:t>Termes spécifiques</a:t>
                      </a:r>
                      <a:endParaRPr lang="fr-FR" sz="1600">
                        <a:latin typeface="Arial"/>
                        <a:ea typeface="Calibri"/>
                        <a:cs typeface="Arial"/>
                      </a:endParaRPr>
                    </a:p>
                  </a:txBody>
                  <a:tcPr marL="68577" marR="68577" marT="0" marB="0"/>
                </a:tc>
                <a:tc>
                  <a:txBody>
                    <a:bodyPr/>
                    <a:lstStyle/>
                    <a:p>
                      <a:pPr>
                        <a:lnSpc>
                          <a:spcPct val="114999"/>
                        </a:lnSpc>
                        <a:spcAft>
                          <a:spcPts val="1000"/>
                        </a:spcAft>
                        <a:defRPr/>
                      </a:pPr>
                      <a:r>
                        <a:rPr lang="fr-FR" sz="1600">
                          <a:latin typeface="Arial"/>
                          <a:cs typeface="Arial"/>
                        </a:rPr>
                        <a:t>Traductions</a:t>
                      </a:r>
                      <a:endParaRPr lang="fr-FR" sz="1600">
                        <a:latin typeface="Arial"/>
                        <a:ea typeface="Calibri"/>
                        <a:cs typeface="Arial"/>
                      </a:endParaRPr>
                    </a:p>
                  </a:txBody>
                  <a:tcPr marL="68577" marR="68577" marT="0" marB="0"/>
                </a:tc>
                <a:extLst>
                  <a:ext uri="{0D108BD9-81ED-4DB2-BD59-A6C34878D82A}">
                    <a16:rowId xmlns:a16="http://schemas.microsoft.com/office/drawing/2014/main" val="10000"/>
                  </a:ext>
                </a:extLst>
              </a:tr>
              <a:tr h="3090318">
                <a:tc>
                  <a:txBody>
                    <a:bodyPr/>
                    <a:lstStyle/>
                    <a:p>
                      <a:pPr>
                        <a:lnSpc>
                          <a:spcPct val="114999"/>
                        </a:lnSpc>
                        <a:spcAft>
                          <a:spcPts val="1000"/>
                        </a:spcAft>
                        <a:defRPr/>
                      </a:pPr>
                      <a:endParaRPr lang="fr-FR" sz="1600">
                        <a:latin typeface="Arial"/>
                        <a:cs typeface="Arial"/>
                      </a:endParaRPr>
                    </a:p>
                    <a:p>
                      <a:pPr>
                        <a:lnSpc>
                          <a:spcPct val="114999"/>
                        </a:lnSpc>
                        <a:spcAft>
                          <a:spcPts val="1000"/>
                        </a:spcAft>
                        <a:defRPr/>
                      </a:pPr>
                      <a:r>
                        <a:rPr lang="fr-FR" sz="1600">
                          <a:latin typeface="Arial"/>
                          <a:cs typeface="Arial"/>
                        </a:rPr>
                        <a:t>Dendroïdes</a:t>
                      </a:r>
                      <a:endParaRPr/>
                    </a:p>
                    <a:p>
                      <a:pPr>
                        <a:lnSpc>
                          <a:spcPct val="114999"/>
                        </a:lnSpc>
                        <a:spcAft>
                          <a:spcPts val="1000"/>
                        </a:spcAft>
                        <a:defRPr/>
                      </a:pPr>
                      <a:endParaRPr lang="fr-FR" sz="1600">
                        <a:latin typeface="Arial"/>
                        <a:cs typeface="Arial"/>
                      </a:endParaRPr>
                    </a:p>
                    <a:p>
                      <a:pPr>
                        <a:lnSpc>
                          <a:spcPct val="114999"/>
                        </a:lnSpc>
                        <a:spcAft>
                          <a:spcPts val="1000"/>
                        </a:spcAft>
                        <a:defRPr/>
                      </a:pPr>
                      <a:r>
                        <a:rPr lang="fr-FR" sz="1600">
                          <a:latin typeface="Arial"/>
                          <a:cs typeface="Arial"/>
                        </a:rPr>
                        <a:t>Titane</a:t>
                      </a:r>
                      <a:endParaRPr/>
                    </a:p>
                    <a:p>
                      <a:pPr>
                        <a:lnSpc>
                          <a:spcPct val="114999"/>
                        </a:lnSpc>
                        <a:spcAft>
                          <a:spcPts val="1000"/>
                        </a:spcAft>
                        <a:defRPr/>
                      </a:pPr>
                      <a:endParaRPr lang="fr-FR" sz="1600">
                        <a:latin typeface="Arial"/>
                        <a:cs typeface="Arial"/>
                      </a:endParaRPr>
                    </a:p>
                    <a:p>
                      <a:pPr>
                        <a:lnSpc>
                          <a:spcPct val="114999"/>
                        </a:lnSpc>
                        <a:spcAft>
                          <a:spcPts val="1000"/>
                        </a:spcAft>
                        <a:defRPr/>
                      </a:pPr>
                      <a:endParaRPr lang="fr-FR" sz="1600">
                        <a:latin typeface="Arial"/>
                        <a:cs typeface="Arial"/>
                      </a:endParaRPr>
                    </a:p>
                    <a:p>
                      <a:pPr>
                        <a:lnSpc>
                          <a:spcPct val="114999"/>
                        </a:lnSpc>
                        <a:spcAft>
                          <a:spcPts val="1000"/>
                        </a:spcAft>
                        <a:defRPr/>
                      </a:pPr>
                      <a:r>
                        <a:rPr lang="fr-FR" sz="1600">
                          <a:latin typeface="Arial"/>
                          <a:cs typeface="Arial"/>
                        </a:rPr>
                        <a:t>Biocompatibilité </a:t>
                      </a:r>
                      <a:endParaRPr lang="fr-FR" sz="1600">
                        <a:latin typeface="Arial"/>
                        <a:ea typeface="Calibri"/>
                        <a:cs typeface="Arial"/>
                      </a:endParaRPr>
                    </a:p>
                  </a:txBody>
                  <a:tcPr marL="68577" marR="68577" marT="0" marB="0"/>
                </a:tc>
                <a:tc>
                  <a:txBody>
                    <a:bodyPr/>
                    <a:lstStyle/>
                    <a:p>
                      <a:pPr>
                        <a:lnSpc>
                          <a:spcPct val="114999"/>
                        </a:lnSpc>
                        <a:spcAft>
                          <a:spcPts val="1000"/>
                        </a:spcAft>
                        <a:defRPr/>
                      </a:pPr>
                      <a:endParaRPr lang="fr-FR" sz="1600">
                        <a:latin typeface="Arial"/>
                        <a:cs typeface="Arial"/>
                      </a:endParaRPr>
                    </a:p>
                    <a:p>
                      <a:pPr>
                        <a:lnSpc>
                          <a:spcPct val="114999"/>
                        </a:lnSpc>
                        <a:spcAft>
                          <a:spcPts val="1000"/>
                        </a:spcAft>
                        <a:defRPr/>
                      </a:pPr>
                      <a:endParaRPr lang="fr-FR" sz="1600">
                        <a:latin typeface="Arial"/>
                        <a:cs typeface="Arial"/>
                      </a:endParaRPr>
                    </a:p>
                    <a:p>
                      <a:pPr>
                        <a:lnSpc>
                          <a:spcPct val="114999"/>
                        </a:lnSpc>
                        <a:spcAft>
                          <a:spcPts val="1000"/>
                        </a:spcAft>
                        <a:defRPr/>
                      </a:pPr>
                      <a:endParaRPr lang="fr-FR" sz="1600">
                        <a:latin typeface="Arial"/>
                        <a:cs typeface="Arial"/>
                      </a:endParaRPr>
                    </a:p>
                    <a:p>
                      <a:pPr>
                        <a:lnSpc>
                          <a:spcPct val="114999"/>
                        </a:lnSpc>
                        <a:spcAft>
                          <a:spcPts val="1000"/>
                        </a:spcAft>
                        <a:defRPr/>
                      </a:pPr>
                      <a:r>
                        <a:rPr lang="fr-FR" sz="1600">
                          <a:latin typeface="Arial"/>
                          <a:cs typeface="Arial"/>
                        </a:rPr>
                        <a:t>Ti</a:t>
                      </a:r>
                      <a:endParaRPr/>
                    </a:p>
                    <a:p>
                      <a:pPr>
                        <a:lnSpc>
                          <a:spcPct val="114999"/>
                        </a:lnSpc>
                        <a:spcAft>
                          <a:spcPts val="1000"/>
                        </a:spcAft>
                        <a:defRPr/>
                      </a:pPr>
                      <a:r>
                        <a:rPr lang="fr-FR" sz="1600">
                          <a:latin typeface="Arial"/>
                          <a:cs typeface="Arial"/>
                        </a:rPr>
                        <a:t>7440-32-6</a:t>
                      </a:r>
                    </a:p>
                    <a:p>
                      <a:pPr>
                        <a:lnSpc>
                          <a:spcPct val="114999"/>
                        </a:lnSpc>
                        <a:spcAft>
                          <a:spcPts val="1000"/>
                        </a:spcAft>
                        <a:defRPr/>
                      </a:pPr>
                      <a:endParaRPr lang="fr-FR" sz="1600">
                        <a:latin typeface="Arial"/>
                        <a:ea typeface="Calibri"/>
                        <a:cs typeface="Arial"/>
                      </a:endParaRPr>
                    </a:p>
                  </a:txBody>
                  <a:tcPr marL="68577" marR="68577" marT="0" marB="0"/>
                </a:tc>
                <a:tc>
                  <a:txBody>
                    <a:bodyPr/>
                    <a:lstStyle/>
                    <a:p>
                      <a:pPr>
                        <a:lnSpc>
                          <a:spcPct val="114999"/>
                        </a:lnSpc>
                        <a:spcAft>
                          <a:spcPts val="1000"/>
                        </a:spcAft>
                        <a:defRPr/>
                      </a:pPr>
                      <a:endParaRPr lang="fr-FR" sz="1600">
                        <a:latin typeface="Arial"/>
                        <a:cs typeface="Arial"/>
                      </a:endParaRPr>
                    </a:p>
                    <a:p>
                      <a:pPr>
                        <a:lnSpc>
                          <a:spcPct val="114999"/>
                        </a:lnSpc>
                        <a:spcAft>
                          <a:spcPts val="1000"/>
                        </a:spcAft>
                        <a:defRPr/>
                      </a:pPr>
                      <a:endParaRPr lang="fr-FR" sz="1600">
                        <a:latin typeface="Arial"/>
                        <a:cs typeface="Arial"/>
                      </a:endParaRPr>
                    </a:p>
                    <a:p>
                      <a:pPr>
                        <a:lnSpc>
                          <a:spcPct val="114999"/>
                        </a:lnSpc>
                        <a:spcAft>
                          <a:spcPts val="1000"/>
                        </a:spcAft>
                        <a:defRPr/>
                      </a:pPr>
                      <a:endParaRPr lang="fr-FR" sz="1600">
                        <a:latin typeface="Arial"/>
                        <a:cs typeface="Arial"/>
                      </a:endParaRPr>
                    </a:p>
                    <a:p>
                      <a:pPr>
                        <a:lnSpc>
                          <a:spcPct val="114999"/>
                        </a:lnSpc>
                        <a:spcAft>
                          <a:spcPts val="1000"/>
                        </a:spcAft>
                        <a:defRPr/>
                      </a:pPr>
                      <a:r>
                        <a:rPr lang="fr-FR" sz="1600">
                          <a:latin typeface="Arial"/>
                          <a:cs typeface="Arial"/>
                        </a:rPr>
                        <a:t>Métaux légers</a:t>
                      </a:r>
                      <a:endParaRPr/>
                    </a:p>
                    <a:p>
                      <a:pPr>
                        <a:lnSpc>
                          <a:spcPct val="114999"/>
                        </a:lnSpc>
                        <a:spcAft>
                          <a:spcPts val="1000"/>
                        </a:spcAft>
                        <a:defRPr/>
                      </a:pPr>
                      <a:r>
                        <a:rPr lang="fr-FR" sz="1600">
                          <a:latin typeface="Arial"/>
                          <a:cs typeface="Arial"/>
                        </a:rPr>
                        <a:t>Elément métallique</a:t>
                      </a:r>
                      <a:endParaRPr/>
                    </a:p>
                    <a:p>
                      <a:pPr>
                        <a:lnSpc>
                          <a:spcPct val="114999"/>
                        </a:lnSpc>
                        <a:spcAft>
                          <a:spcPts val="1000"/>
                        </a:spcAft>
                        <a:defRPr/>
                      </a:pPr>
                      <a:r>
                        <a:rPr lang="fr-FR" sz="1600">
                          <a:latin typeface="Arial"/>
                          <a:cs typeface="Arial"/>
                        </a:rPr>
                        <a:t>Physiologie</a:t>
                      </a:r>
                    </a:p>
                    <a:p>
                      <a:pPr>
                        <a:lnSpc>
                          <a:spcPct val="114999"/>
                        </a:lnSpc>
                        <a:spcAft>
                          <a:spcPts val="1000"/>
                        </a:spcAft>
                        <a:defRPr/>
                      </a:pPr>
                      <a:r>
                        <a:rPr lang="fr-FR" sz="1600">
                          <a:latin typeface="Arial"/>
                          <a:cs typeface="Arial"/>
                        </a:rPr>
                        <a:t>Biotechnologie</a:t>
                      </a:r>
                    </a:p>
                  </a:txBody>
                  <a:tcPr marL="68577" marR="68577" marT="0" marB="0"/>
                </a:tc>
                <a:tc>
                  <a:txBody>
                    <a:bodyPr/>
                    <a:lstStyle/>
                    <a:p>
                      <a:pPr>
                        <a:lnSpc>
                          <a:spcPct val="114999"/>
                        </a:lnSpc>
                        <a:spcAft>
                          <a:spcPts val="1000"/>
                        </a:spcAft>
                        <a:defRPr/>
                      </a:pPr>
                      <a:endParaRPr lang="fr-FR" sz="1600">
                        <a:latin typeface="Arial"/>
                        <a:cs typeface="Arial"/>
                      </a:endParaRPr>
                    </a:p>
                    <a:p>
                      <a:pPr>
                        <a:lnSpc>
                          <a:spcPct val="114999"/>
                        </a:lnSpc>
                        <a:spcAft>
                          <a:spcPts val="1000"/>
                        </a:spcAft>
                        <a:defRPr/>
                      </a:pPr>
                      <a:endParaRPr lang="fr-FR" sz="1600">
                        <a:latin typeface="Arial"/>
                        <a:cs typeface="Arial"/>
                      </a:endParaRPr>
                    </a:p>
                    <a:p>
                      <a:pPr>
                        <a:lnSpc>
                          <a:spcPct val="114999"/>
                        </a:lnSpc>
                        <a:spcAft>
                          <a:spcPts val="1000"/>
                        </a:spcAft>
                        <a:defRPr/>
                      </a:pPr>
                      <a:endParaRPr lang="fr-FR" sz="1600">
                        <a:latin typeface="Arial"/>
                        <a:cs typeface="Arial"/>
                      </a:endParaRPr>
                    </a:p>
                    <a:p>
                      <a:pPr>
                        <a:lnSpc>
                          <a:spcPct val="114999"/>
                        </a:lnSpc>
                        <a:spcAft>
                          <a:spcPts val="1000"/>
                        </a:spcAft>
                        <a:defRPr/>
                      </a:pPr>
                      <a:endParaRPr lang="fr-FR" sz="1600">
                        <a:latin typeface="Arial"/>
                        <a:cs typeface="Arial"/>
                      </a:endParaRPr>
                    </a:p>
                  </a:txBody>
                  <a:tcPr marL="68577" marR="68577" marT="0" marB="0"/>
                </a:tc>
                <a:tc>
                  <a:txBody>
                    <a:bodyPr/>
                    <a:lstStyle/>
                    <a:p>
                      <a:pPr>
                        <a:lnSpc>
                          <a:spcPct val="114999"/>
                        </a:lnSpc>
                        <a:spcAft>
                          <a:spcPts val="1000"/>
                        </a:spcAft>
                        <a:defRPr/>
                      </a:pPr>
                      <a:endParaRPr lang="fr-FR" sz="1600">
                        <a:latin typeface="Arial"/>
                        <a:cs typeface="Arial"/>
                      </a:endParaRPr>
                    </a:p>
                    <a:p>
                      <a:pPr>
                        <a:lnSpc>
                          <a:spcPct val="114999"/>
                        </a:lnSpc>
                        <a:spcAft>
                          <a:spcPts val="1000"/>
                        </a:spcAft>
                        <a:defRPr/>
                      </a:pPr>
                      <a:r>
                        <a:rPr lang="fr-FR" sz="1600">
                          <a:latin typeface="Arial"/>
                          <a:cs typeface="Arial"/>
                        </a:rPr>
                        <a:t>dendroid   </a:t>
                      </a:r>
                      <a:endParaRPr/>
                    </a:p>
                    <a:p>
                      <a:pPr>
                        <a:lnSpc>
                          <a:spcPct val="114999"/>
                        </a:lnSpc>
                        <a:spcAft>
                          <a:spcPts val="1000"/>
                        </a:spcAft>
                        <a:defRPr/>
                      </a:pPr>
                      <a:endParaRPr lang="fr-FR" sz="1600">
                        <a:latin typeface="Arial"/>
                        <a:cs typeface="Arial"/>
                      </a:endParaRPr>
                    </a:p>
                    <a:p>
                      <a:pPr>
                        <a:lnSpc>
                          <a:spcPct val="114999"/>
                        </a:lnSpc>
                        <a:spcAft>
                          <a:spcPts val="1000"/>
                        </a:spcAft>
                        <a:defRPr/>
                      </a:pPr>
                      <a:r>
                        <a:rPr lang="fr-FR" sz="1600">
                          <a:latin typeface="Arial"/>
                          <a:cs typeface="Arial"/>
                        </a:rPr>
                        <a:t>Titanium</a:t>
                      </a:r>
                    </a:p>
                    <a:p>
                      <a:pPr>
                        <a:lnSpc>
                          <a:spcPct val="114999"/>
                        </a:lnSpc>
                        <a:spcAft>
                          <a:spcPts val="1000"/>
                        </a:spcAft>
                        <a:defRPr/>
                      </a:pPr>
                      <a:endParaRPr lang="fr-FR" sz="1600">
                        <a:latin typeface="Arial"/>
                        <a:cs typeface="Arial"/>
                      </a:endParaRPr>
                    </a:p>
                    <a:p>
                      <a:pPr>
                        <a:lnSpc>
                          <a:spcPct val="114999"/>
                        </a:lnSpc>
                        <a:spcAft>
                          <a:spcPts val="1000"/>
                        </a:spcAft>
                        <a:defRPr/>
                      </a:pPr>
                      <a:endParaRPr lang="fr-FR" sz="1600">
                        <a:latin typeface="Arial"/>
                        <a:cs typeface="Arial"/>
                      </a:endParaRPr>
                    </a:p>
                    <a:p>
                      <a:pPr>
                        <a:lnSpc>
                          <a:spcPct val="114999"/>
                        </a:lnSpc>
                        <a:spcAft>
                          <a:spcPts val="1000"/>
                        </a:spcAft>
                        <a:defRPr/>
                      </a:pPr>
                      <a:r>
                        <a:rPr lang="fr-FR" sz="1600">
                          <a:latin typeface="Arial"/>
                          <a:cs typeface="Arial"/>
                        </a:rPr>
                        <a:t>Biocompatibility</a:t>
                      </a:r>
                      <a:endParaRPr lang="fr-FR" sz="1600">
                        <a:latin typeface="Arial"/>
                        <a:ea typeface="Calibri"/>
                        <a:cs typeface="Arial"/>
                      </a:endParaRPr>
                    </a:p>
                  </a:txBody>
                  <a:tcPr marL="68577" marR="68577" marT="0" marB="0"/>
                </a:tc>
                <a:extLst>
                  <a:ext uri="{0D108BD9-81ED-4DB2-BD59-A6C34878D82A}">
                    <a16:rowId xmlns:a16="http://schemas.microsoft.com/office/drawing/2014/main" val="10001"/>
                  </a:ext>
                </a:extLst>
              </a:tr>
            </a:tbl>
          </a:graphicData>
        </a:graphic>
      </p:graphicFrame>
      <p:sp>
        <p:nvSpPr>
          <p:cNvPr id="6" name="ZoneTexte 25"/>
          <p:cNvSpPr>
            <a:spLocks/>
          </p:cNvSpPr>
          <p:nvPr/>
        </p:nvSpPr>
        <p:spPr bwMode="auto">
          <a:xfrm>
            <a:off x="395538" y="1341438"/>
            <a:ext cx="8424933" cy="1015663"/>
          </a:xfrm>
          <a:prstGeom prst="rect">
            <a:avLst/>
          </a:prstGeom>
          <a:ln>
            <a:solidFill>
              <a:srgbClr val="3DA59B"/>
            </a:solid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fr-FR" sz="2000" b="1">
                <a:solidFill>
                  <a:srgbClr val="3DA59B"/>
                </a:solidFill>
                <a:latin typeface="Arial"/>
                <a:cs typeface="Arial"/>
              </a:rPr>
              <a:t>Exemple de sujet : </a:t>
            </a:r>
            <a:r>
              <a:rPr lang="fr-FR" sz="2000">
                <a:solidFill>
                  <a:srgbClr val="3DA59B"/>
                </a:solidFill>
                <a:latin typeface="Arial"/>
                <a:cs typeface="Arial"/>
              </a:rPr>
              <a:t>Présentation d'une méthode pour augmenter le nombre de groupements/dendroïdes fonctionnels du titane pour améliorer sa biocompatibilité (matériaux, biomatériaux)</a:t>
            </a:r>
            <a:endParaRPr/>
          </a:p>
        </p:txBody>
      </p:sp>
    </p:spTree>
    <p:extLst>
      <p:ext uri="{BB962C8B-B14F-4D97-AF65-F5344CB8AC3E}">
        <p14:creationId xmlns:p14="http://schemas.microsoft.com/office/powerpoint/2010/main" val="8915689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p:cNvSpPr>
          <p:nvPr/>
        </p:nvSpPr>
        <p:spPr bwMode="auto">
          <a:xfrm>
            <a:off x="467544" y="332656"/>
            <a:ext cx="6097828" cy="1296145"/>
          </a:xfrm>
          <a:prstGeom prst="rect">
            <a:avLst/>
          </a:prstGeom>
          <a:noFill/>
        </p:spPr>
        <p:txBody>
          <a:bodyPr vert="horz" wrap="square" lIns="91440" tIns="45720" rIns="91440" bIns="45720" numCol="1" anchor="t" anchorCtr="0" compatLnSpc="1">
            <a:prstTxWarp prst="textNoShape">
              <a:avLst/>
            </a:prstTxWarp>
          </a:bodyPr>
          <a:lstStyle>
            <a:lvl1pPr algn="ctr" defTabSz="457200">
              <a:spcBef>
                <a:spcPts val="0"/>
              </a:spcBef>
              <a:spcAft>
                <a:spcPts val="0"/>
              </a:spcAft>
              <a:defRPr sz="4400">
                <a:solidFill>
                  <a:schemeClr val="tx1"/>
                </a:solidFill>
                <a:latin typeface="+mj-lt"/>
                <a:ea typeface="ＭＳ Ｐゴシック"/>
                <a:cs typeface="+mj-cs"/>
              </a:defRPr>
            </a:lvl1pPr>
            <a:lvl2pPr algn="ctr" defTabSz="457200">
              <a:spcBef>
                <a:spcPts val="0"/>
              </a:spcBef>
              <a:spcAft>
                <a:spcPts val="0"/>
              </a:spcAft>
              <a:defRPr sz="4400">
                <a:solidFill>
                  <a:schemeClr val="tx1"/>
                </a:solidFill>
                <a:latin typeface="Calibri"/>
                <a:ea typeface="ＭＳ Ｐゴシック"/>
              </a:defRPr>
            </a:lvl2pPr>
            <a:lvl3pPr algn="ctr" defTabSz="457200">
              <a:spcBef>
                <a:spcPts val="0"/>
              </a:spcBef>
              <a:spcAft>
                <a:spcPts val="0"/>
              </a:spcAft>
              <a:defRPr sz="4400">
                <a:solidFill>
                  <a:schemeClr val="tx1"/>
                </a:solidFill>
                <a:latin typeface="Calibri"/>
                <a:ea typeface="ＭＳ Ｐゴシック"/>
              </a:defRPr>
            </a:lvl3pPr>
            <a:lvl4pPr algn="ctr" defTabSz="457200">
              <a:spcBef>
                <a:spcPts val="0"/>
              </a:spcBef>
              <a:spcAft>
                <a:spcPts val="0"/>
              </a:spcAft>
              <a:defRPr sz="4400">
                <a:solidFill>
                  <a:schemeClr val="tx1"/>
                </a:solidFill>
                <a:latin typeface="Calibri"/>
                <a:ea typeface="ＭＳ Ｐゴシック"/>
              </a:defRPr>
            </a:lvl4pPr>
            <a:lvl5pPr algn="ctr" defTabSz="457200">
              <a:spcBef>
                <a:spcPts val="0"/>
              </a:spcBef>
              <a:spcAft>
                <a:spcPts val="0"/>
              </a:spcAft>
              <a:defRPr sz="4400">
                <a:solidFill>
                  <a:schemeClr val="tx1"/>
                </a:solidFill>
                <a:latin typeface="Calibri"/>
                <a:ea typeface="ＭＳ Ｐゴシック"/>
              </a:defRPr>
            </a:lvl5pPr>
            <a:lvl6pPr marL="457200" algn="ctr" defTabSz="457200">
              <a:spcBef>
                <a:spcPts val="0"/>
              </a:spcBef>
              <a:spcAft>
                <a:spcPts val="0"/>
              </a:spcAft>
              <a:defRPr sz="4400">
                <a:solidFill>
                  <a:schemeClr val="tx1"/>
                </a:solidFill>
                <a:latin typeface="Calibri"/>
                <a:ea typeface="ＭＳ Ｐゴシック"/>
              </a:defRPr>
            </a:lvl6pPr>
            <a:lvl7pPr marL="914400" algn="ctr" defTabSz="457200">
              <a:spcBef>
                <a:spcPts val="0"/>
              </a:spcBef>
              <a:spcAft>
                <a:spcPts val="0"/>
              </a:spcAft>
              <a:defRPr sz="4400">
                <a:solidFill>
                  <a:schemeClr val="tx1"/>
                </a:solidFill>
                <a:latin typeface="Calibri"/>
                <a:ea typeface="ＭＳ Ｐゴシック"/>
              </a:defRPr>
            </a:lvl7pPr>
            <a:lvl8pPr marL="1371600" algn="ctr" defTabSz="457200">
              <a:spcBef>
                <a:spcPts val="0"/>
              </a:spcBef>
              <a:spcAft>
                <a:spcPts val="0"/>
              </a:spcAft>
              <a:defRPr sz="4400">
                <a:solidFill>
                  <a:schemeClr val="tx1"/>
                </a:solidFill>
                <a:latin typeface="Calibri"/>
                <a:ea typeface="ＭＳ Ｐゴシック"/>
              </a:defRPr>
            </a:lvl8pPr>
            <a:lvl9pPr marL="1828800" algn="ctr" defTabSz="457200">
              <a:spcBef>
                <a:spcPts val="0"/>
              </a:spcBef>
              <a:spcAft>
                <a:spcPts val="0"/>
              </a:spcAft>
              <a:defRPr sz="4400">
                <a:solidFill>
                  <a:schemeClr val="tx1"/>
                </a:solidFill>
                <a:latin typeface="Calibri"/>
                <a:ea typeface="ＭＳ Ｐゴシック"/>
              </a:defRPr>
            </a:lvl9pPr>
          </a:lstStyle>
          <a:p>
            <a:pPr algn="l">
              <a:defRPr/>
            </a:pPr>
            <a:r>
              <a:rPr lang="fr-FR" sz="2900" b="1" dirty="0">
                <a:solidFill>
                  <a:schemeClr val="bg1"/>
                </a:solidFill>
                <a:cs typeface="Arial"/>
              </a:rPr>
              <a:t>LES MOTS CLÉS</a:t>
            </a:r>
          </a:p>
        </p:txBody>
      </p:sp>
      <p:grpSp>
        <p:nvGrpSpPr>
          <p:cNvPr id="5" name="Diagramme 11"/>
          <p:cNvGrpSpPr/>
          <p:nvPr/>
        </p:nvGrpSpPr>
        <p:grpSpPr bwMode="auto">
          <a:xfrm>
            <a:off x="323528" y="1620740"/>
            <a:ext cx="8424936" cy="4752528"/>
            <a:chOff x="0" y="0"/>
            <a:chExt cx="8424936" cy="4752528"/>
          </a:xfrm>
        </p:grpSpPr>
        <p:sp>
          <p:nvSpPr>
            <p:cNvPr id="6" name="Round Same Side Corner Rectangle 5"/>
            <p:cNvSpPr/>
            <p:nvPr/>
          </p:nvSpPr>
          <p:spPr bwMode="auto">
            <a:xfrm rot="5400000">
              <a:off x="5363697" y="-2237318"/>
              <a:ext cx="730515" cy="5391959"/>
            </a:xfrm>
            <a:prstGeom prst="round2SameRect">
              <a:avLst>
                <a:gd name="adj1" fmla="val 16667"/>
                <a:gd name="adj2" fmla="val 0"/>
              </a:avLst>
            </a:prstGeom>
            <a:solidFill>
              <a:schemeClr val="accent5">
                <a:tint val="40000"/>
                <a:hueOff val="0"/>
                <a:satOff val="0"/>
                <a:lumOff val="0"/>
                <a:alphaOff val="0"/>
                <a:alpha val="90000"/>
              </a:schemeClr>
            </a:solidFill>
            <a:ln w="12700" cap="flat" cmpd="sng" algn="ctr">
              <a:solidFill>
                <a:schemeClr val="accent5">
                  <a:tint val="40000"/>
                  <a:hueOff val="0"/>
                  <a:satOff val="0"/>
                  <a:lumOff val="0"/>
                  <a:alphaOff val="0"/>
                  <a:alpha val="90000"/>
                </a:schemeClr>
              </a:solidFill>
              <a:prstDash val="solid"/>
              <a:miter lim="800000"/>
            </a:ln>
          </p:spPr>
          <p:style>
            <a:lnRef idx="2">
              <a:srgbClr val="000000"/>
            </a:lnRef>
            <a:fillRef idx="1">
              <a:srgbClr val="000000"/>
            </a:fillRef>
            <a:effectRef idx="0">
              <a:srgbClr val="000000"/>
            </a:effectRef>
            <a:fontRef idx="minor"/>
          </p:style>
          <p:txBody>
            <a:bodyPr spcFirstLastPara="0" vert="vert270" wrap="square" lIns="247650" tIns="123825" rIns="247650" bIns="123825" numCol="1" spcCol="1270" anchor="ctr" anchorCtr="0">
              <a:noAutofit/>
            </a:bodyPr>
            <a:lstStyle/>
            <a:p>
              <a:pPr marL="228600" lvl="1" indent="-228600" algn="l" defTabSz="889000">
                <a:lnSpc>
                  <a:spcPct val="90000"/>
                </a:lnSpc>
                <a:spcBef>
                  <a:spcPts val="0"/>
                </a:spcBef>
                <a:spcAft>
                  <a:spcPts val="0"/>
                </a:spcAft>
                <a:buChar char="••"/>
                <a:defRPr/>
              </a:pPr>
              <a:r>
                <a:rPr lang="fr-FR" sz="2000">
                  <a:latin typeface="Arial"/>
                  <a:cs typeface="Arial"/>
                </a:rPr>
                <a:t>Mots clés directement pris dans l’intitulé du sujet</a:t>
              </a:r>
            </a:p>
            <a:p>
              <a:pPr marL="228600" lvl="1" indent="-228600" algn="l" defTabSz="889000">
                <a:lnSpc>
                  <a:spcPct val="90000"/>
                </a:lnSpc>
                <a:spcBef>
                  <a:spcPts val="0"/>
                </a:spcBef>
                <a:spcAft>
                  <a:spcPts val="0"/>
                </a:spcAft>
                <a:buChar char="••"/>
                <a:defRPr/>
              </a:pPr>
              <a:r>
                <a:rPr lang="fr-FR" sz="2000">
                  <a:latin typeface="Arial"/>
                  <a:cs typeface="Arial"/>
                </a:rPr>
                <a:t>ex. automobile. </a:t>
              </a:r>
            </a:p>
          </p:txBody>
        </p:sp>
        <p:sp>
          <p:nvSpPr>
            <p:cNvPr id="7" name="Rounded Rectangle 6"/>
            <p:cNvSpPr/>
            <p:nvPr/>
          </p:nvSpPr>
          <p:spPr bwMode="auto">
            <a:xfrm>
              <a:off x="0" y="2088"/>
              <a:ext cx="3032976" cy="913144"/>
            </a:xfrm>
            <a:prstGeom prst="roundRect">
              <a:avLst>
                <a:gd name="adj" fmla="val 16667"/>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ts val="0"/>
                </a:spcBef>
                <a:spcAft>
                  <a:spcPts val="0"/>
                </a:spcAft>
                <a:defRPr/>
              </a:pPr>
              <a:r>
                <a:rPr lang="fr-FR" sz="2000">
                  <a:latin typeface="Arial"/>
                  <a:cs typeface="Arial"/>
                </a:rPr>
                <a:t>Termes </a:t>
              </a:r>
              <a:r>
                <a:rPr lang="fr-FR" sz="2000" b="1">
                  <a:latin typeface="Arial"/>
                  <a:cs typeface="Arial"/>
                </a:rPr>
                <a:t>significatifs</a:t>
              </a:r>
              <a:r>
                <a:rPr lang="fr-FR" sz="2000">
                  <a:latin typeface="Arial"/>
                  <a:cs typeface="Arial"/>
                </a:rPr>
                <a:t> </a:t>
              </a:r>
            </a:p>
          </p:txBody>
        </p:sp>
        <p:sp>
          <p:nvSpPr>
            <p:cNvPr id="8" name="Round Same Side Corner Rectangle 7"/>
            <p:cNvSpPr/>
            <p:nvPr/>
          </p:nvSpPr>
          <p:spPr bwMode="auto">
            <a:xfrm rot="5400000">
              <a:off x="5363697" y="-1278517"/>
              <a:ext cx="730515" cy="5391959"/>
            </a:xfrm>
            <a:prstGeom prst="round2SameRect">
              <a:avLst>
                <a:gd name="adj1" fmla="val 16667"/>
                <a:gd name="adj2" fmla="val 0"/>
              </a:avLst>
            </a:prstGeom>
            <a:solidFill>
              <a:schemeClr val="accent5">
                <a:tint val="40000"/>
                <a:hueOff val="1623366"/>
                <a:satOff val="-782"/>
                <a:lumOff val="-382"/>
                <a:alphaOff val="0"/>
                <a:alpha val="90000"/>
              </a:schemeClr>
            </a:solidFill>
            <a:ln w="12700" cap="flat" cmpd="sng" algn="ctr">
              <a:solidFill>
                <a:schemeClr val="accent5">
                  <a:tint val="40000"/>
                  <a:hueOff val="1623366"/>
                  <a:satOff val="-782"/>
                  <a:lumOff val="-382"/>
                  <a:alphaOff val="0"/>
                  <a:alpha val="90000"/>
                </a:schemeClr>
              </a:solidFill>
              <a:prstDash val="solid"/>
              <a:miter lim="800000"/>
            </a:ln>
          </p:spPr>
          <p:style>
            <a:lnRef idx="2">
              <a:srgbClr val="000000"/>
            </a:lnRef>
            <a:fillRef idx="1">
              <a:srgbClr val="000000"/>
            </a:fillRef>
            <a:effectRef idx="0">
              <a:srgbClr val="000000"/>
            </a:effectRef>
            <a:fontRef idx="minor"/>
          </p:style>
          <p:txBody>
            <a:bodyPr spcFirstLastPara="0" vert="vert270" wrap="square" lIns="247650" tIns="123825" rIns="247650" bIns="123825" numCol="1" spcCol="1270" anchor="ctr" anchorCtr="0">
              <a:noAutofit/>
            </a:bodyPr>
            <a:lstStyle/>
            <a:p>
              <a:pPr marL="228600" lvl="1" indent="-228600" algn="l" defTabSz="889000">
                <a:lnSpc>
                  <a:spcPct val="90000"/>
                </a:lnSpc>
                <a:spcBef>
                  <a:spcPts val="0"/>
                </a:spcBef>
                <a:spcAft>
                  <a:spcPts val="0"/>
                </a:spcAft>
                <a:buChar char="••"/>
                <a:defRPr/>
              </a:pPr>
              <a:r>
                <a:rPr lang="fr-FR" sz="2000">
                  <a:latin typeface="Arial"/>
                  <a:cs typeface="Arial"/>
                </a:rPr>
                <a:t>Synonymes</a:t>
              </a:r>
            </a:p>
            <a:p>
              <a:pPr marL="228600" lvl="1" indent="-228600" algn="l" defTabSz="889000">
                <a:lnSpc>
                  <a:spcPct val="90000"/>
                </a:lnSpc>
                <a:spcBef>
                  <a:spcPts val="0"/>
                </a:spcBef>
                <a:spcAft>
                  <a:spcPts val="0"/>
                </a:spcAft>
                <a:buChar char="••"/>
                <a:defRPr/>
              </a:pPr>
              <a:r>
                <a:rPr lang="fr-FR" sz="2000">
                  <a:latin typeface="Arial"/>
                  <a:cs typeface="Arial"/>
                </a:rPr>
                <a:t>ex. voiture</a:t>
              </a:r>
            </a:p>
          </p:txBody>
        </p:sp>
        <p:sp>
          <p:nvSpPr>
            <p:cNvPr id="9" name="Rounded Rectangle 8"/>
            <p:cNvSpPr/>
            <p:nvPr/>
          </p:nvSpPr>
          <p:spPr bwMode="auto">
            <a:xfrm>
              <a:off x="0" y="960890"/>
              <a:ext cx="3032976" cy="913144"/>
            </a:xfrm>
            <a:prstGeom prst="roundRect">
              <a:avLst>
                <a:gd name="adj" fmla="val 16667"/>
              </a:avLst>
            </a:prstGeom>
            <a:solidFill>
              <a:schemeClr val="accent5">
                <a:hueOff val="1455410"/>
                <a:satOff val="9066"/>
                <a:lumOff val="-3431"/>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ts val="0"/>
                </a:spcBef>
                <a:spcAft>
                  <a:spcPts val="0"/>
                </a:spcAft>
                <a:defRPr/>
              </a:pPr>
              <a:r>
                <a:rPr lang="fr-FR" sz="2000">
                  <a:latin typeface="Arial"/>
                  <a:cs typeface="Arial"/>
                </a:rPr>
                <a:t>Termes associés</a:t>
              </a:r>
            </a:p>
          </p:txBody>
        </p:sp>
        <p:sp>
          <p:nvSpPr>
            <p:cNvPr id="10" name="Round Same Side Corner Rectangle 9"/>
            <p:cNvSpPr/>
            <p:nvPr/>
          </p:nvSpPr>
          <p:spPr bwMode="auto">
            <a:xfrm rot="5400000">
              <a:off x="5363697" y="-319715"/>
              <a:ext cx="730515" cy="5391959"/>
            </a:xfrm>
            <a:prstGeom prst="round2SameRect">
              <a:avLst>
                <a:gd name="adj1" fmla="val 16667"/>
                <a:gd name="adj2" fmla="val 0"/>
              </a:avLst>
            </a:prstGeom>
            <a:solidFill>
              <a:schemeClr val="accent5">
                <a:tint val="40000"/>
                <a:hueOff val="3246733"/>
                <a:satOff val="-1565"/>
                <a:lumOff val="-764"/>
                <a:alphaOff val="0"/>
                <a:alpha val="90000"/>
              </a:schemeClr>
            </a:solidFill>
            <a:ln w="12700" cap="flat" cmpd="sng" algn="ctr">
              <a:solidFill>
                <a:schemeClr val="accent5">
                  <a:tint val="40000"/>
                  <a:hueOff val="3246733"/>
                  <a:satOff val="-1565"/>
                  <a:lumOff val="-764"/>
                  <a:alphaOff val="0"/>
                  <a:alpha val="90000"/>
                </a:schemeClr>
              </a:solidFill>
              <a:prstDash val="solid"/>
              <a:miter lim="800000"/>
            </a:ln>
          </p:spPr>
          <p:style>
            <a:lnRef idx="2">
              <a:srgbClr val="000000"/>
            </a:lnRef>
            <a:fillRef idx="1">
              <a:srgbClr val="000000"/>
            </a:fillRef>
            <a:effectRef idx="0">
              <a:srgbClr val="000000"/>
            </a:effectRef>
            <a:fontRef idx="minor"/>
          </p:style>
          <p:txBody>
            <a:bodyPr spcFirstLastPara="0" vert="vert270" wrap="square" lIns="247650" tIns="123825" rIns="247650" bIns="123825" numCol="1" spcCol="1270" anchor="ctr" anchorCtr="0">
              <a:noAutofit/>
            </a:bodyPr>
            <a:lstStyle/>
            <a:p>
              <a:pPr marL="228600" lvl="1" indent="-228600" algn="l" defTabSz="889000">
                <a:lnSpc>
                  <a:spcPct val="90000"/>
                </a:lnSpc>
                <a:spcBef>
                  <a:spcPts val="0"/>
                </a:spcBef>
                <a:spcAft>
                  <a:spcPts val="0"/>
                </a:spcAft>
                <a:buChar char="••"/>
                <a:defRPr/>
              </a:pPr>
              <a:r>
                <a:rPr lang="fr-FR" sz="2000">
                  <a:latin typeface="Arial"/>
                  <a:cs typeface="Arial"/>
                </a:rPr>
                <a:t>Mots clés plus larges. </a:t>
              </a:r>
            </a:p>
            <a:p>
              <a:pPr marL="228600" lvl="1" indent="-228600" algn="l" defTabSz="889000">
                <a:lnSpc>
                  <a:spcPct val="90000"/>
                </a:lnSpc>
                <a:spcBef>
                  <a:spcPts val="0"/>
                </a:spcBef>
                <a:spcAft>
                  <a:spcPts val="0"/>
                </a:spcAft>
                <a:buChar char="••"/>
                <a:defRPr/>
              </a:pPr>
              <a:r>
                <a:rPr lang="fr-FR" sz="2000">
                  <a:latin typeface="Arial"/>
                  <a:cs typeface="Arial"/>
                </a:rPr>
                <a:t>ex. véhicule à moteur. </a:t>
              </a:r>
            </a:p>
          </p:txBody>
        </p:sp>
        <p:sp>
          <p:nvSpPr>
            <p:cNvPr id="11" name="Rounded Rectangle 10"/>
            <p:cNvSpPr/>
            <p:nvPr/>
          </p:nvSpPr>
          <p:spPr bwMode="auto">
            <a:xfrm>
              <a:off x="0" y="1919691"/>
              <a:ext cx="3032976" cy="913144"/>
            </a:xfrm>
            <a:prstGeom prst="roundRect">
              <a:avLst>
                <a:gd name="adj" fmla="val 16667"/>
              </a:avLst>
            </a:prstGeom>
            <a:solidFill>
              <a:schemeClr val="accent5">
                <a:hueOff val="2910820"/>
                <a:satOff val="18132"/>
                <a:lumOff val="-6862"/>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ts val="0"/>
                </a:spcBef>
                <a:spcAft>
                  <a:spcPts val="0"/>
                </a:spcAft>
                <a:defRPr/>
              </a:pPr>
              <a:r>
                <a:rPr lang="fr-FR" sz="2000">
                  <a:latin typeface="Arial"/>
                  <a:cs typeface="Arial"/>
                </a:rPr>
                <a:t>Termes </a:t>
              </a:r>
              <a:r>
                <a:rPr lang="fr-FR" sz="2000" b="1">
                  <a:latin typeface="Arial"/>
                  <a:cs typeface="Arial"/>
                </a:rPr>
                <a:t>génériques </a:t>
              </a:r>
              <a:endParaRPr lang="fr-FR" sz="2000">
                <a:latin typeface="Arial"/>
                <a:cs typeface="Arial"/>
              </a:endParaRPr>
            </a:p>
          </p:txBody>
        </p:sp>
        <p:sp>
          <p:nvSpPr>
            <p:cNvPr id="12" name="Round Same Side Corner Rectangle 11"/>
            <p:cNvSpPr/>
            <p:nvPr/>
          </p:nvSpPr>
          <p:spPr bwMode="auto">
            <a:xfrm rot="5400000">
              <a:off x="5363697" y="639086"/>
              <a:ext cx="730515" cy="5391959"/>
            </a:xfrm>
            <a:prstGeom prst="round2SameRect">
              <a:avLst>
                <a:gd name="adj1" fmla="val 16667"/>
                <a:gd name="adj2" fmla="val 0"/>
              </a:avLst>
            </a:prstGeom>
            <a:solidFill>
              <a:schemeClr val="accent5">
                <a:tint val="40000"/>
                <a:hueOff val="4870099"/>
                <a:satOff val="-2347"/>
                <a:lumOff val="-1147"/>
                <a:alphaOff val="0"/>
                <a:alpha val="90000"/>
              </a:schemeClr>
            </a:solidFill>
            <a:ln w="12700" cap="flat" cmpd="sng" algn="ctr">
              <a:solidFill>
                <a:schemeClr val="accent5">
                  <a:tint val="40000"/>
                  <a:hueOff val="4870099"/>
                  <a:satOff val="-2347"/>
                  <a:lumOff val="-1147"/>
                  <a:alphaOff val="0"/>
                  <a:alpha val="90000"/>
                </a:schemeClr>
              </a:solidFill>
              <a:prstDash val="solid"/>
              <a:miter lim="800000"/>
            </a:ln>
          </p:spPr>
          <p:style>
            <a:lnRef idx="2">
              <a:srgbClr val="000000"/>
            </a:lnRef>
            <a:fillRef idx="1">
              <a:srgbClr val="000000"/>
            </a:fillRef>
            <a:effectRef idx="0">
              <a:srgbClr val="000000"/>
            </a:effectRef>
            <a:fontRef idx="minor"/>
          </p:style>
          <p:txBody>
            <a:bodyPr spcFirstLastPara="0" vert="vert270" wrap="square" lIns="247650" tIns="123825" rIns="247650" bIns="123825" numCol="1" spcCol="1270" anchor="ctr" anchorCtr="0">
              <a:noAutofit/>
            </a:bodyPr>
            <a:lstStyle/>
            <a:p>
              <a:pPr marL="228600" lvl="1" indent="-228600" algn="l" defTabSz="889000">
                <a:lnSpc>
                  <a:spcPct val="90000"/>
                </a:lnSpc>
                <a:spcBef>
                  <a:spcPts val="0"/>
                </a:spcBef>
                <a:spcAft>
                  <a:spcPts val="0"/>
                </a:spcAft>
                <a:buChar char="••"/>
                <a:defRPr/>
              </a:pPr>
              <a:r>
                <a:rPr lang="fr-FR" sz="2000">
                  <a:latin typeface="Arial"/>
                  <a:cs typeface="Arial"/>
                </a:rPr>
                <a:t> Mots clés plus précis</a:t>
              </a:r>
            </a:p>
            <a:p>
              <a:pPr marL="228600" lvl="1" indent="-228600" algn="l" defTabSz="889000">
                <a:lnSpc>
                  <a:spcPct val="90000"/>
                </a:lnSpc>
                <a:spcBef>
                  <a:spcPts val="0"/>
                </a:spcBef>
                <a:spcAft>
                  <a:spcPts val="0"/>
                </a:spcAft>
                <a:buChar char="••"/>
                <a:defRPr/>
              </a:pPr>
              <a:r>
                <a:rPr lang="fr-FR" sz="2000">
                  <a:latin typeface="Arial"/>
                  <a:cs typeface="Arial"/>
                </a:rPr>
                <a:t>ex. voiture de course.</a:t>
              </a:r>
            </a:p>
          </p:txBody>
        </p:sp>
        <p:sp>
          <p:nvSpPr>
            <p:cNvPr id="13" name="Rounded Rectangle 12"/>
            <p:cNvSpPr/>
            <p:nvPr/>
          </p:nvSpPr>
          <p:spPr bwMode="auto">
            <a:xfrm>
              <a:off x="0" y="2878493"/>
              <a:ext cx="3032976" cy="913144"/>
            </a:xfrm>
            <a:prstGeom prst="roundRect">
              <a:avLst>
                <a:gd name="adj" fmla="val 16667"/>
              </a:avLst>
            </a:prstGeom>
            <a:solidFill>
              <a:schemeClr val="accent5">
                <a:hueOff val="4366230"/>
                <a:satOff val="27199"/>
                <a:lumOff val="-10293"/>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ts val="0"/>
                </a:spcBef>
                <a:spcAft>
                  <a:spcPts val="0"/>
                </a:spcAft>
                <a:defRPr/>
              </a:pPr>
              <a:r>
                <a:rPr lang="fr-FR" sz="2000">
                  <a:latin typeface="Arial"/>
                  <a:cs typeface="Arial"/>
                </a:rPr>
                <a:t>Termes </a:t>
              </a:r>
              <a:r>
                <a:rPr lang="fr-FR" sz="2000" b="1">
                  <a:latin typeface="Arial"/>
                  <a:cs typeface="Arial"/>
                </a:rPr>
                <a:t>spécifiques</a:t>
              </a:r>
              <a:r>
                <a:rPr lang="fr-FR" sz="2000">
                  <a:latin typeface="Arial"/>
                  <a:cs typeface="Arial"/>
                </a:rPr>
                <a:t> </a:t>
              </a:r>
            </a:p>
          </p:txBody>
        </p:sp>
        <p:sp>
          <p:nvSpPr>
            <p:cNvPr id="14" name="Round Same Side Corner Rectangle 13"/>
            <p:cNvSpPr/>
            <p:nvPr/>
          </p:nvSpPr>
          <p:spPr bwMode="auto">
            <a:xfrm rot="5400000">
              <a:off x="5363697" y="1597887"/>
              <a:ext cx="730515" cy="5391959"/>
            </a:xfrm>
            <a:prstGeom prst="round2SameRect">
              <a:avLst>
                <a:gd name="adj1" fmla="val 16667"/>
                <a:gd name="adj2" fmla="val 0"/>
              </a:avLst>
            </a:prstGeom>
            <a:solidFill>
              <a:schemeClr val="accent5">
                <a:tint val="40000"/>
                <a:hueOff val="6493466"/>
                <a:satOff val="-3130"/>
                <a:lumOff val="-1529"/>
                <a:alphaOff val="0"/>
                <a:alpha val="90000"/>
              </a:schemeClr>
            </a:solidFill>
            <a:ln w="12700" cap="flat" cmpd="sng" algn="ctr">
              <a:solidFill>
                <a:schemeClr val="accent5">
                  <a:tint val="40000"/>
                  <a:hueOff val="6493466"/>
                  <a:satOff val="-3130"/>
                  <a:lumOff val="-1529"/>
                  <a:alphaOff val="0"/>
                  <a:alpha val="90000"/>
                </a:schemeClr>
              </a:solidFill>
              <a:prstDash val="solid"/>
              <a:miter lim="800000"/>
            </a:ln>
          </p:spPr>
          <p:style>
            <a:lnRef idx="2">
              <a:srgbClr val="000000"/>
            </a:lnRef>
            <a:fillRef idx="1">
              <a:srgbClr val="000000"/>
            </a:fillRef>
            <a:effectRef idx="0">
              <a:srgbClr val="000000"/>
            </a:effectRef>
            <a:fontRef idx="minor"/>
          </p:style>
          <p:txBody>
            <a:bodyPr spcFirstLastPara="0" vert="vert270" wrap="square" lIns="247650" tIns="123825" rIns="247650" bIns="123825" numCol="1" spcCol="1270" anchor="ctr" anchorCtr="0">
              <a:noAutofit/>
            </a:bodyPr>
            <a:lstStyle/>
            <a:p>
              <a:pPr marL="228600" lvl="1" indent="-228600" algn="l" defTabSz="889000">
                <a:lnSpc>
                  <a:spcPct val="90000"/>
                </a:lnSpc>
                <a:spcBef>
                  <a:spcPts val="0"/>
                </a:spcBef>
                <a:spcAft>
                  <a:spcPts val="0"/>
                </a:spcAft>
                <a:buChar char="••"/>
                <a:defRPr/>
              </a:pPr>
              <a:r>
                <a:rPr lang="fr-FR" sz="2000">
                  <a:latin typeface="Arial"/>
                  <a:cs typeface="Arial"/>
                </a:rPr>
                <a:t>ex. car. </a:t>
              </a:r>
            </a:p>
          </p:txBody>
        </p:sp>
        <p:sp>
          <p:nvSpPr>
            <p:cNvPr id="15" name="Rounded Rectangle 14"/>
            <p:cNvSpPr/>
            <p:nvPr/>
          </p:nvSpPr>
          <p:spPr bwMode="auto">
            <a:xfrm>
              <a:off x="0" y="3837295"/>
              <a:ext cx="3032976" cy="913144"/>
            </a:xfrm>
            <a:prstGeom prst="roundRect">
              <a:avLst>
                <a:gd name="adj" fmla="val 16667"/>
              </a:avLst>
            </a:prstGeom>
            <a:solidFill>
              <a:schemeClr val="accent5">
                <a:hueOff val="5821640"/>
                <a:satOff val="36265"/>
                <a:lumOff val="-13724"/>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ts val="0"/>
                </a:spcBef>
                <a:spcAft>
                  <a:spcPts val="0"/>
                </a:spcAft>
                <a:defRPr/>
              </a:pPr>
              <a:r>
                <a:rPr lang="fr-FR" sz="2000" b="1">
                  <a:latin typeface="Arial"/>
                  <a:cs typeface="Arial"/>
                </a:rPr>
                <a:t>Traductions</a:t>
              </a:r>
              <a:r>
                <a:rPr lang="fr-FR" sz="2000">
                  <a:latin typeface="Arial"/>
                  <a:cs typeface="Arial"/>
                </a:rPr>
                <a:t> en anglais. </a:t>
              </a:r>
            </a:p>
          </p:txBody>
        </p:sp>
      </p:grpSp>
    </p:spTree>
    <p:extLst>
      <p:ext uri="{BB962C8B-B14F-4D97-AF65-F5344CB8AC3E}">
        <p14:creationId xmlns:p14="http://schemas.microsoft.com/office/powerpoint/2010/main" val="3400394993"/>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7"/>
          <p:cNvSpPr>
            <a:spLocks/>
          </p:cNvSpPr>
          <p:nvPr/>
        </p:nvSpPr>
        <p:spPr bwMode="auto">
          <a:xfrm>
            <a:off x="169168" y="412937"/>
            <a:ext cx="8974832" cy="1143000"/>
          </a:xfrm>
          <a:prstGeom prst="rect">
            <a:avLst/>
          </a:prstGeom>
        </p:spPr>
        <p:txBody>
          <a:bodyPr/>
          <a:lstStyle>
            <a:lvl1pPr algn="ctr" defTabSz="457200">
              <a:spcBef>
                <a:spcPts val="0"/>
              </a:spcBef>
              <a:spcAft>
                <a:spcPts val="0"/>
              </a:spcAft>
              <a:defRPr sz="4400">
                <a:solidFill>
                  <a:schemeClr val="tx1"/>
                </a:solidFill>
                <a:latin typeface="+mj-lt"/>
                <a:ea typeface="ＭＳ Ｐゴシック"/>
                <a:cs typeface="+mj-cs"/>
              </a:defRPr>
            </a:lvl1pPr>
            <a:lvl2pPr algn="ctr" defTabSz="457200">
              <a:spcBef>
                <a:spcPts val="0"/>
              </a:spcBef>
              <a:spcAft>
                <a:spcPts val="0"/>
              </a:spcAft>
              <a:defRPr sz="4400">
                <a:solidFill>
                  <a:schemeClr val="tx1"/>
                </a:solidFill>
                <a:latin typeface="Calibri"/>
                <a:ea typeface="ＭＳ Ｐゴシック"/>
              </a:defRPr>
            </a:lvl2pPr>
            <a:lvl3pPr algn="ctr" defTabSz="457200">
              <a:spcBef>
                <a:spcPts val="0"/>
              </a:spcBef>
              <a:spcAft>
                <a:spcPts val="0"/>
              </a:spcAft>
              <a:defRPr sz="4400">
                <a:solidFill>
                  <a:schemeClr val="tx1"/>
                </a:solidFill>
                <a:latin typeface="Calibri"/>
                <a:ea typeface="ＭＳ Ｐゴシック"/>
              </a:defRPr>
            </a:lvl3pPr>
            <a:lvl4pPr algn="ctr" defTabSz="457200">
              <a:spcBef>
                <a:spcPts val="0"/>
              </a:spcBef>
              <a:spcAft>
                <a:spcPts val="0"/>
              </a:spcAft>
              <a:defRPr sz="4400">
                <a:solidFill>
                  <a:schemeClr val="tx1"/>
                </a:solidFill>
                <a:latin typeface="Calibri"/>
                <a:ea typeface="ＭＳ Ｐゴシック"/>
              </a:defRPr>
            </a:lvl4pPr>
            <a:lvl5pPr algn="ctr" defTabSz="457200">
              <a:spcBef>
                <a:spcPts val="0"/>
              </a:spcBef>
              <a:spcAft>
                <a:spcPts val="0"/>
              </a:spcAft>
              <a:defRPr sz="4400">
                <a:solidFill>
                  <a:schemeClr val="tx1"/>
                </a:solidFill>
                <a:latin typeface="Calibri"/>
                <a:ea typeface="ＭＳ Ｐゴシック"/>
              </a:defRPr>
            </a:lvl5pPr>
            <a:lvl6pPr marL="457200" algn="ctr" defTabSz="457200">
              <a:spcBef>
                <a:spcPts val="0"/>
              </a:spcBef>
              <a:spcAft>
                <a:spcPts val="0"/>
              </a:spcAft>
              <a:defRPr sz="4400">
                <a:solidFill>
                  <a:schemeClr val="tx1"/>
                </a:solidFill>
                <a:latin typeface="Calibri"/>
                <a:ea typeface="ＭＳ Ｐゴシック"/>
              </a:defRPr>
            </a:lvl6pPr>
            <a:lvl7pPr marL="914400" algn="ctr" defTabSz="457200">
              <a:spcBef>
                <a:spcPts val="0"/>
              </a:spcBef>
              <a:spcAft>
                <a:spcPts val="0"/>
              </a:spcAft>
              <a:defRPr sz="4400">
                <a:solidFill>
                  <a:schemeClr val="tx1"/>
                </a:solidFill>
                <a:latin typeface="Calibri"/>
                <a:ea typeface="ＭＳ Ｐゴシック"/>
              </a:defRPr>
            </a:lvl7pPr>
            <a:lvl8pPr marL="1371600" algn="ctr" defTabSz="457200">
              <a:spcBef>
                <a:spcPts val="0"/>
              </a:spcBef>
              <a:spcAft>
                <a:spcPts val="0"/>
              </a:spcAft>
              <a:defRPr sz="4400">
                <a:solidFill>
                  <a:schemeClr val="tx1"/>
                </a:solidFill>
                <a:latin typeface="Calibri"/>
                <a:ea typeface="ＭＳ Ｐゴシック"/>
              </a:defRPr>
            </a:lvl8pPr>
            <a:lvl9pPr marL="1828800" algn="ctr" defTabSz="457200">
              <a:spcBef>
                <a:spcPts val="0"/>
              </a:spcBef>
              <a:spcAft>
                <a:spcPts val="0"/>
              </a:spcAft>
              <a:defRPr sz="4400">
                <a:solidFill>
                  <a:schemeClr val="tx1"/>
                </a:solidFill>
                <a:latin typeface="Calibri"/>
                <a:ea typeface="ＭＳ Ｐゴシック"/>
              </a:defRPr>
            </a:lvl9pPr>
          </a:lstStyle>
          <a:p>
            <a:pPr algn="l">
              <a:defRPr/>
            </a:pPr>
            <a:r>
              <a:rPr lang="fr-FR" sz="2900" b="1" dirty="0">
                <a:solidFill>
                  <a:schemeClr val="bg1"/>
                </a:solidFill>
                <a:cs typeface="Arial"/>
              </a:rPr>
              <a:t>ORGANISER SES MOTS-CLÉS : </a:t>
            </a:r>
            <a:r>
              <a:rPr lang="fr-FR" sz="2900" b="1" dirty="0" smtClean="0">
                <a:solidFill>
                  <a:schemeClr val="bg1"/>
                </a:solidFill>
              </a:rPr>
              <a:t>CARTE MENTALE</a:t>
            </a:r>
            <a:endParaRPr lang="fr-FR" sz="2900" b="1" dirty="0">
              <a:solidFill>
                <a:schemeClr val="bg1"/>
              </a:solidFill>
            </a:endParaRPr>
          </a:p>
        </p:txBody>
      </p:sp>
      <p:sp>
        <p:nvSpPr>
          <p:cNvPr id="2" name="Rectangle: Diagonal Corners Rounded 1">
            <a:extLst>
              <a:ext uri="{FF2B5EF4-FFF2-40B4-BE49-F238E27FC236}">
                <a16:creationId xmlns:a16="http://schemas.microsoft.com/office/drawing/2014/main" id="{90C34900-E273-4AC5-A00E-F342232D736F}"/>
              </a:ext>
            </a:extLst>
          </p:cNvPr>
          <p:cNvSpPr/>
          <p:nvPr/>
        </p:nvSpPr>
        <p:spPr>
          <a:xfrm>
            <a:off x="1259632" y="1497458"/>
            <a:ext cx="6408712" cy="4586785"/>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23">
            <a:hlinkClick r:id="rId4"/>
          </p:cNvPr>
          <p:cNvSpPr/>
          <p:nvPr/>
        </p:nvSpPr>
        <p:spPr bwMode="auto">
          <a:xfrm>
            <a:off x="3635896" y="5589240"/>
            <a:ext cx="1400132" cy="396000"/>
          </a:xfrm>
          <a:prstGeom prst="rect">
            <a:avLst/>
          </a:prstGeom>
          <a:blipFill>
            <a:blip r:embed="rId5"/>
            <a:stretch/>
          </a:blip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Tree>
    <p:extLst>
      <p:ext uri="{BB962C8B-B14F-4D97-AF65-F5344CB8AC3E}">
        <p14:creationId xmlns:p14="http://schemas.microsoft.com/office/powerpoint/2010/main" val="3229825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7"/>
          <p:cNvSpPr>
            <a:spLocks/>
          </p:cNvSpPr>
          <p:nvPr/>
        </p:nvSpPr>
        <p:spPr bwMode="auto">
          <a:xfrm>
            <a:off x="-468560" y="332656"/>
            <a:ext cx="8229600" cy="1143000"/>
          </a:xfrm>
          <a:prstGeom prst="rect">
            <a:avLst/>
          </a:prstGeom>
        </p:spPr>
        <p:txBody>
          <a:bodyPr/>
          <a:lstStyle>
            <a:lvl1pPr algn="ctr" defTabSz="457200">
              <a:spcBef>
                <a:spcPts val="0"/>
              </a:spcBef>
              <a:spcAft>
                <a:spcPts val="0"/>
              </a:spcAft>
              <a:defRPr sz="4400">
                <a:solidFill>
                  <a:schemeClr val="tx1"/>
                </a:solidFill>
                <a:latin typeface="+mj-lt"/>
                <a:ea typeface="ＭＳ Ｐゴシック"/>
                <a:cs typeface="+mj-cs"/>
              </a:defRPr>
            </a:lvl1pPr>
            <a:lvl2pPr algn="ctr" defTabSz="457200">
              <a:spcBef>
                <a:spcPts val="0"/>
              </a:spcBef>
              <a:spcAft>
                <a:spcPts val="0"/>
              </a:spcAft>
              <a:defRPr sz="4400">
                <a:solidFill>
                  <a:schemeClr val="tx1"/>
                </a:solidFill>
                <a:latin typeface="Calibri"/>
                <a:ea typeface="ＭＳ Ｐゴシック"/>
              </a:defRPr>
            </a:lvl2pPr>
            <a:lvl3pPr algn="ctr" defTabSz="457200">
              <a:spcBef>
                <a:spcPts val="0"/>
              </a:spcBef>
              <a:spcAft>
                <a:spcPts val="0"/>
              </a:spcAft>
              <a:defRPr sz="4400">
                <a:solidFill>
                  <a:schemeClr val="tx1"/>
                </a:solidFill>
                <a:latin typeface="Calibri"/>
                <a:ea typeface="ＭＳ Ｐゴシック"/>
              </a:defRPr>
            </a:lvl3pPr>
            <a:lvl4pPr algn="ctr" defTabSz="457200">
              <a:spcBef>
                <a:spcPts val="0"/>
              </a:spcBef>
              <a:spcAft>
                <a:spcPts val="0"/>
              </a:spcAft>
              <a:defRPr sz="4400">
                <a:solidFill>
                  <a:schemeClr val="tx1"/>
                </a:solidFill>
                <a:latin typeface="Calibri"/>
                <a:ea typeface="ＭＳ Ｐゴシック"/>
              </a:defRPr>
            </a:lvl4pPr>
            <a:lvl5pPr algn="ctr" defTabSz="457200">
              <a:spcBef>
                <a:spcPts val="0"/>
              </a:spcBef>
              <a:spcAft>
                <a:spcPts val="0"/>
              </a:spcAft>
              <a:defRPr sz="4400">
                <a:solidFill>
                  <a:schemeClr val="tx1"/>
                </a:solidFill>
                <a:latin typeface="Calibri"/>
                <a:ea typeface="ＭＳ Ｐゴシック"/>
              </a:defRPr>
            </a:lvl5pPr>
            <a:lvl6pPr marL="457200" algn="ctr" defTabSz="457200">
              <a:spcBef>
                <a:spcPts val="0"/>
              </a:spcBef>
              <a:spcAft>
                <a:spcPts val="0"/>
              </a:spcAft>
              <a:defRPr sz="4400">
                <a:solidFill>
                  <a:schemeClr val="tx1"/>
                </a:solidFill>
                <a:latin typeface="Calibri"/>
                <a:ea typeface="ＭＳ Ｐゴシック"/>
              </a:defRPr>
            </a:lvl6pPr>
            <a:lvl7pPr marL="914400" algn="ctr" defTabSz="457200">
              <a:spcBef>
                <a:spcPts val="0"/>
              </a:spcBef>
              <a:spcAft>
                <a:spcPts val="0"/>
              </a:spcAft>
              <a:defRPr sz="4400">
                <a:solidFill>
                  <a:schemeClr val="tx1"/>
                </a:solidFill>
                <a:latin typeface="Calibri"/>
                <a:ea typeface="ＭＳ Ｐゴシック"/>
              </a:defRPr>
            </a:lvl7pPr>
            <a:lvl8pPr marL="1371600" algn="ctr" defTabSz="457200">
              <a:spcBef>
                <a:spcPts val="0"/>
              </a:spcBef>
              <a:spcAft>
                <a:spcPts val="0"/>
              </a:spcAft>
              <a:defRPr sz="4400">
                <a:solidFill>
                  <a:schemeClr val="tx1"/>
                </a:solidFill>
                <a:latin typeface="Calibri"/>
                <a:ea typeface="ＭＳ Ｐゴシック"/>
              </a:defRPr>
            </a:lvl8pPr>
            <a:lvl9pPr marL="1828800" algn="ctr" defTabSz="457200">
              <a:spcBef>
                <a:spcPts val="0"/>
              </a:spcBef>
              <a:spcAft>
                <a:spcPts val="0"/>
              </a:spcAft>
              <a:defRPr sz="4400">
                <a:solidFill>
                  <a:schemeClr val="tx1"/>
                </a:solidFill>
                <a:latin typeface="Calibri"/>
                <a:ea typeface="ＭＳ Ｐゴシック"/>
              </a:defRPr>
            </a:lvl9pPr>
          </a:lstStyle>
          <a:p>
            <a:pPr>
              <a:defRPr/>
            </a:pPr>
            <a:r>
              <a:rPr lang="fr-FR" sz="2900" b="1" dirty="0">
                <a:solidFill>
                  <a:schemeClr val="bg1"/>
                </a:solidFill>
              </a:rPr>
              <a:t>FOCUS,</a:t>
            </a:r>
            <a:r>
              <a:rPr lang="fr-FR" sz="2900" b="1" dirty="0"/>
              <a:t>, </a:t>
            </a:r>
            <a:r>
              <a:rPr lang="fr-FR" sz="2900" b="1" dirty="0">
                <a:solidFill>
                  <a:schemeClr val="bg1"/>
                </a:solidFill>
              </a:rPr>
              <a:t>l’outil de recherche de la BU</a:t>
            </a:r>
            <a:endParaRPr lang="fr-FR" sz="2900" dirty="0">
              <a:solidFill>
                <a:schemeClr val="bg1"/>
              </a:solidFill>
            </a:endParaRPr>
          </a:p>
          <a:p>
            <a:pPr>
              <a:defRPr/>
            </a:pPr>
            <a:endParaRPr lang="fr-FR" sz="3000" b="1" dirty="0">
              <a:solidFill>
                <a:schemeClr val="bg1"/>
              </a:solidFill>
            </a:endParaRPr>
          </a:p>
        </p:txBody>
      </p:sp>
      <p:pic>
        <p:nvPicPr>
          <p:cNvPr id="5" name="Image 5">
            <a:hlinkClick r:id="rId3"/>
          </p:cNvPr>
          <p:cNvPicPr>
            <a:picLocks noChangeAspect="1"/>
          </p:cNvPicPr>
          <p:nvPr/>
        </p:nvPicPr>
        <p:blipFill>
          <a:blip r:embed="rId4"/>
          <a:srcRect r="6733" b="15423"/>
          <a:stretch/>
        </p:blipFill>
        <p:spPr bwMode="auto">
          <a:xfrm>
            <a:off x="899592" y="1967023"/>
            <a:ext cx="5823623" cy="32542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ZoneTexte 7"/>
          <p:cNvSpPr>
            <a:spLocks/>
          </p:cNvSpPr>
          <p:nvPr/>
        </p:nvSpPr>
        <p:spPr bwMode="auto">
          <a:xfrm>
            <a:off x="871499" y="5373216"/>
            <a:ext cx="2044317" cy="801529"/>
          </a:xfrm>
          <a:prstGeom prst="upArrowCallout">
            <a:avLst>
              <a:gd name="adj1" fmla="val 25000"/>
              <a:gd name="adj2" fmla="val 25000"/>
              <a:gd name="adj3" fmla="val 25000"/>
              <a:gd name="adj4" fmla="val 64977"/>
            </a:avLst>
          </a:prstGeom>
          <a:solidFill>
            <a:schemeClr val="bg1"/>
          </a:solidFill>
          <a:ln w="6350">
            <a:solidFill>
              <a:srgbClr val="2290A6"/>
            </a:solidFill>
          </a:ln>
          <a:effectLst>
            <a:innerShdw blurRad="63500" dist="50800" dir="13500000">
              <a:prstClr val="black">
                <a:alpha val="50000"/>
              </a:prstClr>
            </a:innerShdw>
          </a:effectLst>
        </p:spPr>
        <p:txBody>
          <a:bodyPr wrap="square">
            <a:spAutoFit/>
          </a:bodyPr>
          <a:lstStyle>
            <a:defPPr>
              <a:defRPr lang="fr-FR"/>
            </a:defPPr>
            <a:lvl1pPr algn="l" defTabSz="457200">
              <a:spcBef>
                <a:spcPts val="0"/>
              </a:spcBef>
              <a:spcAft>
                <a:spcPts val="0"/>
              </a:spcAft>
              <a:defRPr>
                <a:solidFill>
                  <a:schemeClr val="tx1"/>
                </a:solidFill>
                <a:latin typeface="Arial"/>
                <a:ea typeface="ＭＳ Ｐゴシック"/>
                <a:cs typeface="+mn-cs"/>
              </a:defRPr>
            </a:lvl1pPr>
            <a:lvl2pPr marL="457200" algn="l" defTabSz="457200">
              <a:spcBef>
                <a:spcPts val="0"/>
              </a:spcBef>
              <a:spcAft>
                <a:spcPts val="0"/>
              </a:spcAft>
              <a:defRPr>
                <a:solidFill>
                  <a:schemeClr val="tx1"/>
                </a:solidFill>
                <a:latin typeface="Arial"/>
                <a:ea typeface="ＭＳ Ｐゴシック"/>
                <a:cs typeface="+mn-cs"/>
              </a:defRPr>
            </a:lvl2pPr>
            <a:lvl3pPr marL="914400" algn="l" defTabSz="457200">
              <a:spcBef>
                <a:spcPts val="0"/>
              </a:spcBef>
              <a:spcAft>
                <a:spcPts val="0"/>
              </a:spcAft>
              <a:defRPr>
                <a:solidFill>
                  <a:schemeClr val="tx1"/>
                </a:solidFill>
                <a:latin typeface="Arial"/>
                <a:ea typeface="ＭＳ Ｐゴシック"/>
                <a:cs typeface="+mn-cs"/>
              </a:defRPr>
            </a:lvl3pPr>
            <a:lvl4pPr marL="1371600" algn="l" defTabSz="457200">
              <a:spcBef>
                <a:spcPts val="0"/>
              </a:spcBef>
              <a:spcAft>
                <a:spcPts val="0"/>
              </a:spcAft>
              <a:defRPr>
                <a:solidFill>
                  <a:schemeClr val="tx1"/>
                </a:solidFill>
                <a:latin typeface="Arial"/>
                <a:ea typeface="ＭＳ Ｐゴシック"/>
                <a:cs typeface="+mn-cs"/>
              </a:defRPr>
            </a:lvl4pPr>
            <a:lvl5pPr marL="1828800" algn="l" defTabSz="457200">
              <a:spcBef>
                <a:spcPts val="0"/>
              </a:spcBef>
              <a:spcAft>
                <a:spcPts val="0"/>
              </a:spcAft>
              <a:defRPr>
                <a:solidFill>
                  <a:schemeClr val="tx1"/>
                </a:solidFill>
                <a:latin typeface="Arial"/>
                <a:ea typeface="ＭＳ Ｐゴシック"/>
                <a:cs typeface="+mn-cs"/>
              </a:defRPr>
            </a:lvl5pPr>
            <a:lvl6pPr marL="2286000" algn="l" defTabSz="914400">
              <a:defRPr>
                <a:solidFill>
                  <a:schemeClr val="tx1"/>
                </a:solidFill>
                <a:latin typeface="Arial"/>
                <a:ea typeface="ＭＳ Ｐゴシック"/>
                <a:cs typeface="+mn-cs"/>
              </a:defRPr>
            </a:lvl6pPr>
            <a:lvl7pPr marL="2743200" algn="l" defTabSz="914400">
              <a:defRPr>
                <a:solidFill>
                  <a:schemeClr val="tx1"/>
                </a:solidFill>
                <a:latin typeface="Arial"/>
                <a:ea typeface="ＭＳ Ｐゴシック"/>
                <a:cs typeface="+mn-cs"/>
              </a:defRPr>
            </a:lvl7pPr>
            <a:lvl8pPr marL="3200400" algn="l" defTabSz="914400">
              <a:defRPr>
                <a:solidFill>
                  <a:schemeClr val="tx1"/>
                </a:solidFill>
                <a:latin typeface="Arial"/>
                <a:ea typeface="ＭＳ Ｐゴシック"/>
                <a:cs typeface="+mn-cs"/>
              </a:defRPr>
            </a:lvl8pPr>
            <a:lvl9pPr marL="3657600" algn="l" defTabSz="914400">
              <a:defRPr>
                <a:solidFill>
                  <a:schemeClr val="tx1"/>
                </a:solidFill>
                <a:latin typeface="Arial"/>
                <a:ea typeface="ＭＳ Ｐゴシック"/>
                <a:cs typeface="+mn-cs"/>
              </a:defRPr>
            </a:lvl9pPr>
          </a:lstStyle>
          <a:p>
            <a:pPr>
              <a:defRPr/>
            </a:pPr>
            <a:r>
              <a:rPr lang="fr-FR" sz="1400" dirty="0">
                <a:solidFill>
                  <a:srgbClr val="2290A6"/>
                </a:solidFill>
              </a:rPr>
              <a:t>Recherche à facettes </a:t>
            </a:r>
            <a:endParaRPr dirty="0"/>
          </a:p>
          <a:p>
            <a:pPr algn="ctr">
              <a:defRPr/>
            </a:pPr>
            <a:r>
              <a:rPr lang="fr-FR" sz="1400" dirty="0">
                <a:solidFill>
                  <a:srgbClr val="2290A6"/>
                </a:solidFill>
              </a:rPr>
              <a:t>pour plus de pertinence</a:t>
            </a:r>
          </a:p>
        </p:txBody>
      </p:sp>
      <p:sp>
        <p:nvSpPr>
          <p:cNvPr id="7" name="Légende à une bordure 1 1"/>
          <p:cNvSpPr/>
          <p:nvPr/>
        </p:nvSpPr>
        <p:spPr bwMode="auto">
          <a:xfrm>
            <a:off x="7236296" y="2060848"/>
            <a:ext cx="1645897" cy="2736304"/>
          </a:xfrm>
          <a:prstGeom prst="accentCallout1">
            <a:avLst>
              <a:gd name="adj1" fmla="val 18750"/>
              <a:gd name="adj2" fmla="val -8333"/>
              <a:gd name="adj3" fmla="val 18992"/>
              <a:gd name="adj4" fmla="val -112330"/>
            </a:avLst>
          </a:prstGeom>
          <a:solidFill>
            <a:srgbClr val="2290A6"/>
          </a:solidFill>
          <a:ln>
            <a:solidFill>
              <a:srgbClr val="2290A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fr-FR" sz="1500">
              <a:latin typeface="Arial"/>
              <a:cs typeface="Arial"/>
            </a:endParaRPr>
          </a:p>
          <a:p>
            <a:pPr algn="ctr">
              <a:defRPr/>
            </a:pPr>
            <a:r>
              <a:rPr lang="fr-FR" sz="1500">
                <a:latin typeface="Arial"/>
                <a:cs typeface="Arial"/>
              </a:rPr>
              <a:t>1 point d’accès unique </a:t>
            </a:r>
          </a:p>
          <a:p>
            <a:pPr algn="ctr">
              <a:defRPr/>
            </a:pPr>
            <a:r>
              <a:rPr lang="fr-FR" sz="1500">
                <a:latin typeface="Arial"/>
                <a:cs typeface="Arial"/>
              </a:rPr>
              <a:t>à l’ensemble des ressources documentaires </a:t>
            </a:r>
          </a:p>
          <a:p>
            <a:pPr algn="ctr">
              <a:defRPr/>
            </a:pPr>
            <a:r>
              <a:rPr lang="fr-FR" sz="1500">
                <a:latin typeface="Arial"/>
                <a:cs typeface="Arial"/>
              </a:rPr>
              <a:t>papier et électroniques </a:t>
            </a:r>
          </a:p>
          <a:p>
            <a:pPr algn="ctr">
              <a:defRPr/>
            </a:pPr>
            <a:r>
              <a:rPr lang="fr-FR" sz="1500">
                <a:latin typeface="Arial"/>
                <a:cs typeface="Arial"/>
              </a:rPr>
              <a:t>disponibles à l'université </a:t>
            </a:r>
            <a:endParaRPr/>
          </a:p>
          <a:p>
            <a:pPr algn="ctr">
              <a:defRPr/>
            </a:pPr>
            <a:r>
              <a:rPr lang="fr-FR" sz="1500">
                <a:latin typeface="Arial"/>
                <a:cs typeface="Arial"/>
              </a:rPr>
              <a:t>Paris Saclay</a:t>
            </a:r>
            <a:endParaRPr/>
          </a:p>
          <a:p>
            <a:pPr algn="ctr">
              <a:defRPr/>
            </a:pPr>
            <a:endParaRPr lang="fr-FR" sz="1500">
              <a:latin typeface="Arial"/>
              <a:cs typeface="Arial"/>
            </a:endParaRPr>
          </a:p>
          <a:p>
            <a:pPr algn="ctr">
              <a:defRPr/>
            </a:pPr>
            <a:endParaRPr lang="fr-FR" sz="1200">
              <a:latin typeface="Arial"/>
              <a:cs typeface="Arial"/>
            </a:endParaRPr>
          </a:p>
        </p:txBody>
      </p:sp>
      <p:sp>
        <p:nvSpPr>
          <p:cNvPr id="9" name="ZoneTexte 7"/>
          <p:cNvSpPr>
            <a:spLocks/>
          </p:cNvSpPr>
          <p:nvPr/>
        </p:nvSpPr>
        <p:spPr bwMode="auto">
          <a:xfrm>
            <a:off x="3779912" y="5382344"/>
            <a:ext cx="3816424" cy="533995"/>
          </a:xfrm>
          <a:prstGeom prst="upArrowCallout">
            <a:avLst>
              <a:gd name="adj1" fmla="val 25000"/>
              <a:gd name="adj2" fmla="val 25000"/>
              <a:gd name="adj3" fmla="val 21082"/>
              <a:gd name="adj4" fmla="val 57141"/>
            </a:avLst>
          </a:prstGeom>
          <a:solidFill>
            <a:schemeClr val="bg1"/>
          </a:solidFill>
          <a:ln w="6350">
            <a:solidFill>
              <a:srgbClr val="2290A6"/>
            </a:solidFill>
          </a:ln>
          <a:effectLst>
            <a:innerShdw blurRad="63500" dist="50800" dir="13500000">
              <a:prstClr val="black">
                <a:alpha val="50000"/>
              </a:prstClr>
            </a:innerShdw>
          </a:effectLst>
        </p:spPr>
        <p:txBody>
          <a:bodyPr wrap="square">
            <a:spAutoFit/>
          </a:bodyPr>
          <a:lstStyle>
            <a:defPPr>
              <a:defRPr lang="fr-FR"/>
            </a:defPPr>
            <a:lvl1pPr algn="l" defTabSz="457200">
              <a:spcBef>
                <a:spcPts val="0"/>
              </a:spcBef>
              <a:spcAft>
                <a:spcPts val="0"/>
              </a:spcAft>
              <a:defRPr>
                <a:solidFill>
                  <a:schemeClr val="tx1"/>
                </a:solidFill>
                <a:latin typeface="Arial"/>
                <a:ea typeface="ＭＳ Ｐゴシック"/>
                <a:cs typeface="+mn-cs"/>
              </a:defRPr>
            </a:lvl1pPr>
            <a:lvl2pPr marL="457200" algn="l" defTabSz="457200">
              <a:spcBef>
                <a:spcPts val="0"/>
              </a:spcBef>
              <a:spcAft>
                <a:spcPts val="0"/>
              </a:spcAft>
              <a:defRPr>
                <a:solidFill>
                  <a:schemeClr val="tx1"/>
                </a:solidFill>
                <a:latin typeface="Arial"/>
                <a:ea typeface="ＭＳ Ｐゴシック"/>
                <a:cs typeface="+mn-cs"/>
              </a:defRPr>
            </a:lvl2pPr>
            <a:lvl3pPr marL="914400" algn="l" defTabSz="457200">
              <a:spcBef>
                <a:spcPts val="0"/>
              </a:spcBef>
              <a:spcAft>
                <a:spcPts val="0"/>
              </a:spcAft>
              <a:defRPr>
                <a:solidFill>
                  <a:schemeClr val="tx1"/>
                </a:solidFill>
                <a:latin typeface="Arial"/>
                <a:ea typeface="ＭＳ Ｐゴシック"/>
                <a:cs typeface="+mn-cs"/>
              </a:defRPr>
            </a:lvl3pPr>
            <a:lvl4pPr marL="1371600" algn="l" defTabSz="457200">
              <a:spcBef>
                <a:spcPts val="0"/>
              </a:spcBef>
              <a:spcAft>
                <a:spcPts val="0"/>
              </a:spcAft>
              <a:defRPr>
                <a:solidFill>
                  <a:schemeClr val="tx1"/>
                </a:solidFill>
                <a:latin typeface="Arial"/>
                <a:ea typeface="ＭＳ Ｐゴシック"/>
                <a:cs typeface="+mn-cs"/>
              </a:defRPr>
            </a:lvl4pPr>
            <a:lvl5pPr marL="1828800" algn="l" defTabSz="457200">
              <a:spcBef>
                <a:spcPts val="0"/>
              </a:spcBef>
              <a:spcAft>
                <a:spcPts val="0"/>
              </a:spcAft>
              <a:defRPr>
                <a:solidFill>
                  <a:schemeClr val="tx1"/>
                </a:solidFill>
                <a:latin typeface="Arial"/>
                <a:ea typeface="ＭＳ Ｐゴシック"/>
                <a:cs typeface="+mn-cs"/>
              </a:defRPr>
            </a:lvl5pPr>
            <a:lvl6pPr marL="2286000" algn="l" defTabSz="914400">
              <a:defRPr>
                <a:solidFill>
                  <a:schemeClr val="tx1"/>
                </a:solidFill>
                <a:latin typeface="Arial"/>
                <a:ea typeface="ＭＳ Ｐゴシック"/>
                <a:cs typeface="+mn-cs"/>
              </a:defRPr>
            </a:lvl6pPr>
            <a:lvl7pPr marL="2743200" algn="l" defTabSz="914400">
              <a:defRPr>
                <a:solidFill>
                  <a:schemeClr val="tx1"/>
                </a:solidFill>
                <a:latin typeface="Arial"/>
                <a:ea typeface="ＭＳ Ｐゴシック"/>
                <a:cs typeface="+mn-cs"/>
              </a:defRPr>
            </a:lvl7pPr>
            <a:lvl8pPr marL="3200400" algn="l" defTabSz="914400">
              <a:defRPr>
                <a:solidFill>
                  <a:schemeClr val="tx1"/>
                </a:solidFill>
                <a:latin typeface="Arial"/>
                <a:ea typeface="ＭＳ Ｐゴシック"/>
                <a:cs typeface="+mn-cs"/>
              </a:defRPr>
            </a:lvl8pPr>
            <a:lvl9pPr marL="3657600" algn="l" defTabSz="914400">
              <a:defRPr>
                <a:solidFill>
                  <a:schemeClr val="tx1"/>
                </a:solidFill>
                <a:latin typeface="Arial"/>
                <a:ea typeface="ＭＳ Ｐゴシック"/>
                <a:cs typeface="+mn-cs"/>
              </a:defRPr>
            </a:lvl9pPr>
          </a:lstStyle>
          <a:p>
            <a:pPr algn="ctr"/>
            <a:r>
              <a:rPr lang="fr-FR" sz="1400" b="1" dirty="0" smtClean="0">
                <a:solidFill>
                  <a:srgbClr val="3EABB0"/>
                </a:solidFill>
              </a:rPr>
              <a:t>https</a:t>
            </a:r>
            <a:r>
              <a:rPr lang="fr-FR" sz="1400" b="1" dirty="0">
                <a:solidFill>
                  <a:srgbClr val="3EABB0"/>
                </a:solidFill>
              </a:rPr>
              <a:t>://</a:t>
            </a:r>
            <a:r>
              <a:rPr lang="fr-FR" sz="1400" b="1" dirty="0" smtClean="0">
                <a:solidFill>
                  <a:srgbClr val="3EABB0"/>
                </a:solidFill>
              </a:rPr>
              <a:t>focus.universite-paris-saclay.fr</a:t>
            </a:r>
            <a:endParaRPr lang="fr-FR" sz="1400" b="1" dirty="0">
              <a:solidFill>
                <a:srgbClr val="3EABB0"/>
              </a:solidFill>
            </a:endParaRPr>
          </a:p>
        </p:txBody>
      </p:sp>
    </p:spTree>
    <p:extLst>
      <p:ext uri="{BB962C8B-B14F-4D97-AF65-F5344CB8AC3E}">
        <p14:creationId xmlns:p14="http://schemas.microsoft.com/office/powerpoint/2010/main" val="3205117120"/>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51520" y="371846"/>
            <a:ext cx="9382372" cy="1143000"/>
          </a:xfrm>
          <a:prstGeom prst="rect">
            <a:avLst/>
          </a:prstGeom>
          <a:noFill/>
        </p:spPr>
        <p:txBody>
          <a:bodyPr vert="horz" wrap="square" lIns="91440" tIns="45720" rIns="91440" bIns="45720" numCol="1" anchor="t" anchorCtr="0" compatLnSpc="1">
            <a:prstTxWarp prst="textNoShape">
              <a:avLst/>
            </a:prstTxWarp>
            <a:normAutofit/>
          </a:bodyPr>
          <a:lstStyle/>
          <a:p>
            <a:pPr>
              <a:defRPr/>
            </a:pPr>
            <a:r>
              <a:rPr lang="fr-FR" sz="2900" b="1" dirty="0" smtClean="0">
                <a:latin typeface="+mn-lt"/>
                <a:cs typeface="Arial"/>
              </a:rPr>
              <a:t>MOTS-CLÉS ET ÉQUATIONS DE RECHERCHE</a:t>
            </a:r>
            <a:endParaRPr lang="fr-FR" sz="2900" b="1" dirty="0">
              <a:latin typeface="+mn-lt"/>
            </a:endParaRPr>
          </a:p>
        </p:txBody>
      </p:sp>
      <p:sp>
        <p:nvSpPr>
          <p:cNvPr id="5" name="Espace réservé du contenu 2"/>
          <p:cNvSpPr>
            <a:spLocks noGrp="1"/>
          </p:cNvSpPr>
          <p:nvPr>
            <p:ph idx="1"/>
          </p:nvPr>
        </p:nvSpPr>
        <p:spPr bwMode="auto">
          <a:xfrm>
            <a:off x="323528" y="1600200"/>
            <a:ext cx="8229600" cy="4525963"/>
          </a:xfrm>
        </p:spPr>
        <p:txBody>
          <a:bodyPr/>
          <a:lstStyle/>
          <a:p>
            <a:pPr>
              <a:buFont typeface="Arial"/>
              <a:buChar char="•"/>
              <a:defRPr/>
            </a:pPr>
            <a:r>
              <a:rPr lang="fr-FR" sz="2400" b="1">
                <a:latin typeface="Arial"/>
                <a:cs typeface="Arial"/>
              </a:rPr>
              <a:t>Opérateurs booléens</a:t>
            </a:r>
            <a:endParaRPr/>
          </a:p>
          <a:p>
            <a:pPr marL="0" indent="0">
              <a:lnSpc>
                <a:spcPct val="150000"/>
              </a:lnSpc>
              <a:buFont typeface="Arial"/>
              <a:buNone/>
              <a:defRPr/>
            </a:pPr>
            <a:r>
              <a:rPr lang="fr-FR" sz="2400">
                <a:latin typeface="Arial"/>
                <a:cs typeface="Arial"/>
              </a:rPr>
              <a:t>		Ex. chlorure* </a:t>
            </a:r>
            <a:r>
              <a:rPr lang="fr-FR" sz="2400" b="1">
                <a:latin typeface="Arial"/>
                <a:cs typeface="Arial"/>
              </a:rPr>
              <a:t>ET</a:t>
            </a:r>
            <a:r>
              <a:rPr lang="fr-FR" sz="2400">
                <a:latin typeface="Arial"/>
                <a:cs typeface="Arial"/>
              </a:rPr>
              <a:t> acide oxalique	   (</a:t>
            </a:r>
            <a:r>
              <a:rPr lang="fr-FR" sz="2400" b="1">
                <a:latin typeface="Arial"/>
                <a:cs typeface="Arial"/>
              </a:rPr>
              <a:t>AND</a:t>
            </a:r>
            <a:r>
              <a:rPr lang="fr-FR" sz="2400">
                <a:latin typeface="Arial"/>
                <a:cs typeface="Arial"/>
              </a:rPr>
              <a:t>) </a:t>
            </a:r>
          </a:p>
          <a:p>
            <a:pPr marL="0" indent="0">
              <a:lnSpc>
                <a:spcPct val="150000"/>
              </a:lnSpc>
              <a:buFont typeface="Arial"/>
              <a:buNone/>
              <a:defRPr/>
            </a:pPr>
            <a:r>
              <a:rPr lang="fr-FR" sz="2400">
                <a:latin typeface="Arial"/>
                <a:cs typeface="Arial"/>
              </a:rPr>
              <a:t>		      chlorure* </a:t>
            </a:r>
            <a:r>
              <a:rPr lang="fr-FR" sz="2400" b="1">
                <a:latin typeface="Arial"/>
                <a:cs typeface="Arial"/>
              </a:rPr>
              <a:t>OU</a:t>
            </a:r>
            <a:r>
              <a:rPr lang="fr-FR" sz="2400">
                <a:latin typeface="Arial"/>
                <a:cs typeface="Arial"/>
              </a:rPr>
              <a:t> acide oxalique      (</a:t>
            </a:r>
            <a:r>
              <a:rPr lang="fr-FR" sz="2400" b="1">
                <a:latin typeface="Arial"/>
                <a:cs typeface="Arial"/>
              </a:rPr>
              <a:t>OR</a:t>
            </a:r>
            <a:r>
              <a:rPr lang="fr-FR" sz="2400">
                <a:latin typeface="Arial"/>
                <a:cs typeface="Arial"/>
              </a:rPr>
              <a:t>) </a:t>
            </a:r>
          </a:p>
          <a:p>
            <a:pPr marL="0" indent="0">
              <a:lnSpc>
                <a:spcPct val="150000"/>
              </a:lnSpc>
              <a:buFont typeface="Arial"/>
              <a:buNone/>
              <a:defRPr/>
            </a:pPr>
            <a:r>
              <a:rPr lang="fr-FR" sz="2400">
                <a:latin typeface="Arial"/>
                <a:cs typeface="Arial"/>
              </a:rPr>
              <a:t>		      chlorure* </a:t>
            </a:r>
            <a:r>
              <a:rPr lang="fr-FR" sz="2400" b="1">
                <a:latin typeface="Arial"/>
                <a:cs typeface="Arial"/>
              </a:rPr>
              <a:t>SAUF</a:t>
            </a:r>
            <a:r>
              <a:rPr lang="fr-FR" sz="2400">
                <a:latin typeface="Arial"/>
                <a:cs typeface="Arial"/>
              </a:rPr>
              <a:t> acide oxalique  (</a:t>
            </a:r>
            <a:r>
              <a:rPr lang="fr-FR" sz="2400" b="1">
                <a:latin typeface="Arial"/>
                <a:cs typeface="Arial"/>
              </a:rPr>
              <a:t>NOT</a:t>
            </a:r>
            <a:r>
              <a:rPr lang="fr-FR" sz="2400">
                <a:latin typeface="Arial"/>
                <a:cs typeface="Arial"/>
              </a:rPr>
              <a:t>)</a:t>
            </a:r>
            <a:endParaRPr/>
          </a:p>
          <a:p>
            <a:pPr>
              <a:lnSpc>
                <a:spcPct val="150000"/>
              </a:lnSpc>
              <a:buFont typeface="Arial"/>
              <a:buChar char="•"/>
              <a:defRPr/>
            </a:pPr>
            <a:r>
              <a:rPr lang="fr-FR" sz="2400" b="1">
                <a:latin typeface="Arial"/>
                <a:cs typeface="Arial"/>
              </a:rPr>
              <a:t>Expression exacte. </a:t>
            </a:r>
            <a:r>
              <a:rPr lang="fr-FR" sz="2400">
                <a:latin typeface="Arial"/>
                <a:cs typeface="Arial"/>
              </a:rPr>
              <a:t>Ex. « eaux naturelles » </a:t>
            </a:r>
            <a:endParaRPr/>
          </a:p>
          <a:p>
            <a:pPr>
              <a:lnSpc>
                <a:spcPct val="150000"/>
              </a:lnSpc>
              <a:buFont typeface="Arial"/>
              <a:buChar char="•"/>
              <a:defRPr/>
            </a:pPr>
            <a:r>
              <a:rPr lang="fr-FR" sz="2400" b="1">
                <a:latin typeface="Arial"/>
                <a:cs typeface="Arial"/>
              </a:rPr>
              <a:t>Troncature. </a:t>
            </a:r>
            <a:r>
              <a:rPr lang="fr-FR" sz="2400">
                <a:latin typeface="Arial"/>
                <a:cs typeface="Arial"/>
              </a:rPr>
              <a:t>Ex. chlorure* , molécul*</a:t>
            </a:r>
            <a:endParaRPr/>
          </a:p>
          <a:p>
            <a:pPr marL="0" indent="0">
              <a:buFont typeface="Arial"/>
              <a:buNone/>
              <a:defRPr/>
            </a:pPr>
            <a:endParaRPr lang="fr-FR" sz="2400">
              <a:latin typeface="Arial"/>
              <a:cs typeface="Arial"/>
            </a:endParaRPr>
          </a:p>
        </p:txBody>
      </p:sp>
      <p:grpSp>
        <p:nvGrpSpPr>
          <p:cNvPr id="6" name="Group 4"/>
          <p:cNvGrpSpPr/>
          <p:nvPr/>
        </p:nvGrpSpPr>
        <p:grpSpPr bwMode="auto">
          <a:xfrm>
            <a:off x="7991475" y="2143287"/>
            <a:ext cx="936625" cy="649287"/>
            <a:chOff x="3416" y="2115"/>
            <a:chExt cx="498" cy="292"/>
          </a:xfrm>
        </p:grpSpPr>
        <p:sp>
          <p:nvSpPr>
            <p:cNvPr id="7" name="Oval 5"/>
            <p:cNvSpPr>
              <a:spLocks noChangeAspect="1" noChangeArrowheads="1"/>
            </p:cNvSpPr>
            <p:nvPr/>
          </p:nvSpPr>
          <p:spPr bwMode="auto">
            <a:xfrm>
              <a:off x="3416" y="2115"/>
              <a:ext cx="354" cy="292"/>
            </a:xfrm>
            <a:prstGeom prst="ellipse">
              <a:avLst/>
            </a:prstGeom>
            <a:solidFill>
              <a:schemeClr val="bg1"/>
            </a:solidFill>
            <a:ln w="9525">
              <a:solidFill>
                <a:schemeClr val="tx1"/>
              </a:solidFill>
              <a:miter lim="800000"/>
              <a:headEnd/>
              <a:tailEnd/>
            </a:ln>
          </p:spPr>
          <p:txBody>
            <a:bodyPr wrap="none" anchor="ctr"/>
            <a:lstStyle>
              <a:lvl1pPr>
                <a:spcBef>
                  <a:spcPts val="0"/>
                </a:spcBef>
                <a:buFont typeface="Arial"/>
                <a:buChar char="•"/>
                <a:defRPr sz="3200">
                  <a:solidFill>
                    <a:schemeClr val="tx1"/>
                  </a:solidFill>
                  <a:latin typeface="Calibri"/>
                  <a:ea typeface="ＭＳ Ｐゴシック"/>
                </a:defRPr>
              </a:lvl1pPr>
              <a:lvl2pPr marL="742950" indent="-285750">
                <a:spcBef>
                  <a:spcPts val="0"/>
                </a:spcBef>
                <a:buFont typeface="Arial"/>
                <a:buChar char="–"/>
                <a:defRPr sz="2800">
                  <a:solidFill>
                    <a:schemeClr val="tx1"/>
                  </a:solidFill>
                  <a:latin typeface="Calibri"/>
                  <a:ea typeface="ＭＳ Ｐゴシック"/>
                </a:defRPr>
              </a:lvl2pPr>
              <a:lvl3pPr marL="1143000" indent="-228600">
                <a:spcBef>
                  <a:spcPts val="0"/>
                </a:spcBef>
                <a:buFont typeface="Arial"/>
                <a:buChar char="•"/>
                <a:defRPr sz="2400">
                  <a:solidFill>
                    <a:schemeClr val="tx1"/>
                  </a:solidFill>
                  <a:latin typeface="Calibri"/>
                  <a:ea typeface="ＭＳ Ｐゴシック"/>
                </a:defRPr>
              </a:lvl3pPr>
              <a:lvl4pPr marL="1600200" indent="-228600">
                <a:spcBef>
                  <a:spcPts val="0"/>
                </a:spcBef>
                <a:buFont typeface="Arial"/>
                <a:buChar char="–"/>
                <a:defRPr sz="2000">
                  <a:solidFill>
                    <a:schemeClr val="tx1"/>
                  </a:solidFill>
                  <a:latin typeface="Calibri"/>
                  <a:ea typeface="ＭＳ Ｐゴシック"/>
                </a:defRPr>
              </a:lvl4pPr>
              <a:lvl5pPr marL="2057400" indent="-228600">
                <a:spcBef>
                  <a:spcPts val="0"/>
                </a:spcBef>
                <a:buFont typeface="Arial"/>
                <a:buChar char="»"/>
                <a:defRPr sz="2000">
                  <a:solidFill>
                    <a:schemeClr val="tx1"/>
                  </a:solidFill>
                  <a:latin typeface="Calibri"/>
                  <a:ea typeface="ＭＳ Ｐゴシック"/>
                </a:defRPr>
              </a:lvl5pPr>
              <a:lvl6pPr marL="2514600" indent="-228600">
                <a:spcBef>
                  <a:spcPts val="0"/>
                </a:spcBef>
                <a:spcAft>
                  <a:spcPts val="0"/>
                </a:spcAft>
                <a:buFont typeface="Arial"/>
                <a:buChar char="»"/>
                <a:defRPr sz="2000">
                  <a:solidFill>
                    <a:schemeClr val="tx1"/>
                  </a:solidFill>
                  <a:latin typeface="Calibri"/>
                  <a:ea typeface="ＭＳ Ｐゴシック"/>
                </a:defRPr>
              </a:lvl6pPr>
              <a:lvl7pPr marL="2971800" indent="-228600">
                <a:spcBef>
                  <a:spcPts val="0"/>
                </a:spcBef>
                <a:spcAft>
                  <a:spcPts val="0"/>
                </a:spcAft>
                <a:buFont typeface="Arial"/>
                <a:buChar char="»"/>
                <a:defRPr sz="2000">
                  <a:solidFill>
                    <a:schemeClr val="tx1"/>
                  </a:solidFill>
                  <a:latin typeface="Calibri"/>
                  <a:ea typeface="ＭＳ Ｐゴシック"/>
                </a:defRPr>
              </a:lvl7pPr>
              <a:lvl8pPr marL="3429000" indent="-228600">
                <a:spcBef>
                  <a:spcPts val="0"/>
                </a:spcBef>
                <a:spcAft>
                  <a:spcPts val="0"/>
                </a:spcAft>
                <a:buFont typeface="Arial"/>
                <a:buChar char="»"/>
                <a:defRPr sz="2000">
                  <a:solidFill>
                    <a:schemeClr val="tx1"/>
                  </a:solidFill>
                  <a:latin typeface="Calibri"/>
                  <a:ea typeface="ＭＳ Ｐゴシック"/>
                </a:defRPr>
              </a:lvl8pPr>
              <a:lvl9pPr marL="3886200" indent="-228600">
                <a:spcBef>
                  <a:spcPts val="0"/>
                </a:spcBef>
                <a:spcAft>
                  <a:spcPts val="0"/>
                </a:spcAft>
                <a:buFont typeface="Arial"/>
                <a:buChar char="»"/>
                <a:defRPr sz="2000">
                  <a:solidFill>
                    <a:schemeClr val="tx1"/>
                  </a:solidFill>
                  <a:latin typeface="Calibri"/>
                  <a:ea typeface="ＭＳ Ｐゴシック"/>
                </a:defRPr>
              </a:lvl9pPr>
            </a:lstStyle>
            <a:p>
              <a:pPr>
                <a:spcBef>
                  <a:spcPts val="0"/>
                </a:spcBef>
                <a:buFontTx/>
                <a:buNone/>
                <a:defRPr/>
              </a:pPr>
              <a:endParaRPr lang="fr-FR" sz="1800">
                <a:latin typeface="Arial"/>
                <a:cs typeface="Arial"/>
              </a:endParaRPr>
            </a:p>
          </p:txBody>
        </p:sp>
        <p:sp>
          <p:nvSpPr>
            <p:cNvPr id="8" name="Oval 6"/>
            <p:cNvSpPr>
              <a:spLocks noChangeAspect="1" noChangeArrowheads="1"/>
            </p:cNvSpPr>
            <p:nvPr/>
          </p:nvSpPr>
          <p:spPr bwMode="auto">
            <a:xfrm>
              <a:off x="3560" y="2115"/>
              <a:ext cx="354" cy="292"/>
            </a:xfrm>
            <a:prstGeom prst="ellipse">
              <a:avLst/>
            </a:prstGeom>
            <a:solidFill>
              <a:schemeClr val="bg1"/>
            </a:solidFill>
            <a:ln w="9525">
              <a:solidFill>
                <a:schemeClr val="tx1"/>
              </a:solidFill>
              <a:miter lim="800000"/>
              <a:headEnd/>
              <a:tailEnd/>
            </a:ln>
          </p:spPr>
          <p:txBody>
            <a:bodyPr wrap="none" anchor="ctr"/>
            <a:lstStyle>
              <a:lvl1pPr>
                <a:spcBef>
                  <a:spcPts val="0"/>
                </a:spcBef>
                <a:buFont typeface="Arial"/>
                <a:buChar char="•"/>
                <a:defRPr sz="3200">
                  <a:solidFill>
                    <a:schemeClr val="tx1"/>
                  </a:solidFill>
                  <a:latin typeface="Calibri"/>
                  <a:ea typeface="ＭＳ Ｐゴシック"/>
                </a:defRPr>
              </a:lvl1pPr>
              <a:lvl2pPr marL="742950" indent="-285750">
                <a:spcBef>
                  <a:spcPts val="0"/>
                </a:spcBef>
                <a:buFont typeface="Arial"/>
                <a:buChar char="–"/>
                <a:defRPr sz="2800">
                  <a:solidFill>
                    <a:schemeClr val="tx1"/>
                  </a:solidFill>
                  <a:latin typeface="Calibri"/>
                  <a:ea typeface="ＭＳ Ｐゴシック"/>
                </a:defRPr>
              </a:lvl2pPr>
              <a:lvl3pPr marL="1143000" indent="-228600">
                <a:spcBef>
                  <a:spcPts val="0"/>
                </a:spcBef>
                <a:buFont typeface="Arial"/>
                <a:buChar char="•"/>
                <a:defRPr sz="2400">
                  <a:solidFill>
                    <a:schemeClr val="tx1"/>
                  </a:solidFill>
                  <a:latin typeface="Calibri"/>
                  <a:ea typeface="ＭＳ Ｐゴシック"/>
                </a:defRPr>
              </a:lvl3pPr>
              <a:lvl4pPr marL="1600200" indent="-228600">
                <a:spcBef>
                  <a:spcPts val="0"/>
                </a:spcBef>
                <a:buFont typeface="Arial"/>
                <a:buChar char="–"/>
                <a:defRPr sz="2000">
                  <a:solidFill>
                    <a:schemeClr val="tx1"/>
                  </a:solidFill>
                  <a:latin typeface="Calibri"/>
                  <a:ea typeface="ＭＳ Ｐゴシック"/>
                </a:defRPr>
              </a:lvl4pPr>
              <a:lvl5pPr marL="2057400" indent="-228600">
                <a:spcBef>
                  <a:spcPts val="0"/>
                </a:spcBef>
                <a:buFont typeface="Arial"/>
                <a:buChar char="»"/>
                <a:defRPr sz="2000">
                  <a:solidFill>
                    <a:schemeClr val="tx1"/>
                  </a:solidFill>
                  <a:latin typeface="Calibri"/>
                  <a:ea typeface="ＭＳ Ｐゴシック"/>
                </a:defRPr>
              </a:lvl5pPr>
              <a:lvl6pPr marL="2514600" indent="-228600">
                <a:spcBef>
                  <a:spcPts val="0"/>
                </a:spcBef>
                <a:spcAft>
                  <a:spcPts val="0"/>
                </a:spcAft>
                <a:buFont typeface="Arial"/>
                <a:buChar char="»"/>
                <a:defRPr sz="2000">
                  <a:solidFill>
                    <a:schemeClr val="tx1"/>
                  </a:solidFill>
                  <a:latin typeface="Calibri"/>
                  <a:ea typeface="ＭＳ Ｐゴシック"/>
                </a:defRPr>
              </a:lvl6pPr>
              <a:lvl7pPr marL="2971800" indent="-228600">
                <a:spcBef>
                  <a:spcPts val="0"/>
                </a:spcBef>
                <a:spcAft>
                  <a:spcPts val="0"/>
                </a:spcAft>
                <a:buFont typeface="Arial"/>
                <a:buChar char="»"/>
                <a:defRPr sz="2000">
                  <a:solidFill>
                    <a:schemeClr val="tx1"/>
                  </a:solidFill>
                  <a:latin typeface="Calibri"/>
                  <a:ea typeface="ＭＳ Ｐゴシック"/>
                </a:defRPr>
              </a:lvl7pPr>
              <a:lvl8pPr marL="3429000" indent="-228600">
                <a:spcBef>
                  <a:spcPts val="0"/>
                </a:spcBef>
                <a:spcAft>
                  <a:spcPts val="0"/>
                </a:spcAft>
                <a:buFont typeface="Arial"/>
                <a:buChar char="»"/>
                <a:defRPr sz="2000">
                  <a:solidFill>
                    <a:schemeClr val="tx1"/>
                  </a:solidFill>
                  <a:latin typeface="Calibri"/>
                  <a:ea typeface="ＭＳ Ｐゴシック"/>
                </a:defRPr>
              </a:lvl8pPr>
              <a:lvl9pPr marL="3886200" indent="-228600">
                <a:spcBef>
                  <a:spcPts val="0"/>
                </a:spcBef>
                <a:spcAft>
                  <a:spcPts val="0"/>
                </a:spcAft>
                <a:buFont typeface="Arial"/>
                <a:buChar char="»"/>
                <a:defRPr sz="2000">
                  <a:solidFill>
                    <a:schemeClr val="tx1"/>
                  </a:solidFill>
                  <a:latin typeface="Calibri"/>
                  <a:ea typeface="ＭＳ Ｐゴシック"/>
                </a:defRPr>
              </a:lvl9pPr>
            </a:lstStyle>
            <a:p>
              <a:pPr>
                <a:spcBef>
                  <a:spcPts val="0"/>
                </a:spcBef>
                <a:buFontTx/>
                <a:buNone/>
                <a:defRPr/>
              </a:pPr>
              <a:endParaRPr lang="fr-FR" sz="1800">
                <a:latin typeface="Arial"/>
                <a:cs typeface="Arial"/>
              </a:endParaRPr>
            </a:p>
          </p:txBody>
        </p:sp>
        <p:sp>
          <p:nvSpPr>
            <p:cNvPr id="9" name="Oval 7"/>
            <p:cNvSpPr>
              <a:spLocks noChangeAspect="1" noChangeArrowheads="1"/>
            </p:cNvSpPr>
            <p:nvPr/>
          </p:nvSpPr>
          <p:spPr bwMode="auto">
            <a:xfrm>
              <a:off x="3560" y="2115"/>
              <a:ext cx="212" cy="292"/>
            </a:xfrm>
            <a:prstGeom prst="ellipse">
              <a:avLst/>
            </a:prstGeom>
            <a:solidFill>
              <a:srgbClr val="7030A0"/>
            </a:solidFill>
            <a:ln w="9525">
              <a:solidFill>
                <a:schemeClr val="tx1"/>
              </a:solidFill>
              <a:miter lim="800000"/>
              <a:headEnd/>
              <a:tailEnd/>
            </a:ln>
          </p:spPr>
          <p:txBody>
            <a:bodyPr wrap="none" anchor="ctr"/>
            <a:lstStyle>
              <a:lvl1pPr>
                <a:spcBef>
                  <a:spcPts val="0"/>
                </a:spcBef>
                <a:buFont typeface="Arial"/>
                <a:buChar char="•"/>
                <a:defRPr sz="3200">
                  <a:solidFill>
                    <a:schemeClr val="tx1"/>
                  </a:solidFill>
                  <a:latin typeface="Calibri"/>
                  <a:ea typeface="ＭＳ Ｐゴシック"/>
                </a:defRPr>
              </a:lvl1pPr>
              <a:lvl2pPr marL="742950" indent="-285750">
                <a:spcBef>
                  <a:spcPts val="0"/>
                </a:spcBef>
                <a:buFont typeface="Arial"/>
                <a:buChar char="–"/>
                <a:defRPr sz="2800">
                  <a:solidFill>
                    <a:schemeClr val="tx1"/>
                  </a:solidFill>
                  <a:latin typeface="Calibri"/>
                  <a:ea typeface="ＭＳ Ｐゴシック"/>
                </a:defRPr>
              </a:lvl2pPr>
              <a:lvl3pPr marL="1143000" indent="-228600">
                <a:spcBef>
                  <a:spcPts val="0"/>
                </a:spcBef>
                <a:buFont typeface="Arial"/>
                <a:buChar char="•"/>
                <a:defRPr sz="2400">
                  <a:solidFill>
                    <a:schemeClr val="tx1"/>
                  </a:solidFill>
                  <a:latin typeface="Calibri"/>
                  <a:ea typeface="ＭＳ Ｐゴシック"/>
                </a:defRPr>
              </a:lvl3pPr>
              <a:lvl4pPr marL="1600200" indent="-228600">
                <a:spcBef>
                  <a:spcPts val="0"/>
                </a:spcBef>
                <a:buFont typeface="Arial"/>
                <a:buChar char="–"/>
                <a:defRPr sz="2000">
                  <a:solidFill>
                    <a:schemeClr val="tx1"/>
                  </a:solidFill>
                  <a:latin typeface="Calibri"/>
                  <a:ea typeface="ＭＳ Ｐゴシック"/>
                </a:defRPr>
              </a:lvl4pPr>
              <a:lvl5pPr marL="2057400" indent="-228600">
                <a:spcBef>
                  <a:spcPts val="0"/>
                </a:spcBef>
                <a:buFont typeface="Arial"/>
                <a:buChar char="»"/>
                <a:defRPr sz="2000">
                  <a:solidFill>
                    <a:schemeClr val="tx1"/>
                  </a:solidFill>
                  <a:latin typeface="Calibri"/>
                  <a:ea typeface="ＭＳ Ｐゴシック"/>
                </a:defRPr>
              </a:lvl5pPr>
              <a:lvl6pPr marL="2514600" indent="-228600">
                <a:spcBef>
                  <a:spcPts val="0"/>
                </a:spcBef>
                <a:spcAft>
                  <a:spcPts val="0"/>
                </a:spcAft>
                <a:buFont typeface="Arial"/>
                <a:buChar char="»"/>
                <a:defRPr sz="2000">
                  <a:solidFill>
                    <a:schemeClr val="tx1"/>
                  </a:solidFill>
                  <a:latin typeface="Calibri"/>
                  <a:ea typeface="ＭＳ Ｐゴシック"/>
                </a:defRPr>
              </a:lvl6pPr>
              <a:lvl7pPr marL="2971800" indent="-228600">
                <a:spcBef>
                  <a:spcPts val="0"/>
                </a:spcBef>
                <a:spcAft>
                  <a:spcPts val="0"/>
                </a:spcAft>
                <a:buFont typeface="Arial"/>
                <a:buChar char="»"/>
                <a:defRPr sz="2000">
                  <a:solidFill>
                    <a:schemeClr val="tx1"/>
                  </a:solidFill>
                  <a:latin typeface="Calibri"/>
                  <a:ea typeface="ＭＳ Ｐゴシック"/>
                </a:defRPr>
              </a:lvl7pPr>
              <a:lvl8pPr marL="3429000" indent="-228600">
                <a:spcBef>
                  <a:spcPts val="0"/>
                </a:spcBef>
                <a:spcAft>
                  <a:spcPts val="0"/>
                </a:spcAft>
                <a:buFont typeface="Arial"/>
                <a:buChar char="»"/>
                <a:defRPr sz="2000">
                  <a:solidFill>
                    <a:schemeClr val="tx1"/>
                  </a:solidFill>
                  <a:latin typeface="Calibri"/>
                  <a:ea typeface="ＭＳ Ｐゴシック"/>
                </a:defRPr>
              </a:lvl8pPr>
              <a:lvl9pPr marL="3886200" indent="-228600">
                <a:spcBef>
                  <a:spcPts val="0"/>
                </a:spcBef>
                <a:spcAft>
                  <a:spcPts val="0"/>
                </a:spcAft>
                <a:buFont typeface="Arial"/>
                <a:buChar char="»"/>
                <a:defRPr sz="2000">
                  <a:solidFill>
                    <a:schemeClr val="tx1"/>
                  </a:solidFill>
                  <a:latin typeface="Calibri"/>
                  <a:ea typeface="ＭＳ Ｐゴシック"/>
                </a:defRPr>
              </a:lvl9pPr>
            </a:lstStyle>
            <a:p>
              <a:pPr algn="ctr">
                <a:spcBef>
                  <a:spcPts val="0"/>
                </a:spcBef>
                <a:buFontTx/>
                <a:buNone/>
                <a:defRPr/>
              </a:pPr>
              <a:endParaRPr lang="fr-FR" sz="1200" b="1" i="1">
                <a:solidFill>
                  <a:schemeClr val="folHlink"/>
                </a:solidFill>
                <a:latin typeface="Arial"/>
                <a:cs typeface="Arial"/>
              </a:endParaRPr>
            </a:p>
          </p:txBody>
        </p:sp>
      </p:grpSp>
      <p:grpSp>
        <p:nvGrpSpPr>
          <p:cNvPr id="10" name="Group 8"/>
          <p:cNvGrpSpPr/>
          <p:nvPr/>
        </p:nvGrpSpPr>
        <p:grpSpPr bwMode="auto">
          <a:xfrm>
            <a:off x="7933531" y="2866393"/>
            <a:ext cx="1052513" cy="671512"/>
            <a:chOff x="3086" y="1206"/>
            <a:chExt cx="436" cy="292"/>
          </a:xfrm>
        </p:grpSpPr>
        <p:sp>
          <p:nvSpPr>
            <p:cNvPr id="11" name="Oval 9"/>
            <p:cNvSpPr>
              <a:spLocks noChangeAspect="1" noChangeArrowheads="1"/>
            </p:cNvSpPr>
            <p:nvPr/>
          </p:nvSpPr>
          <p:spPr bwMode="auto">
            <a:xfrm>
              <a:off x="3086" y="1206"/>
              <a:ext cx="292" cy="292"/>
            </a:xfrm>
            <a:prstGeom prst="ellipse">
              <a:avLst/>
            </a:prstGeom>
            <a:solidFill>
              <a:srgbClr val="7030A0"/>
            </a:solidFill>
            <a:ln w="9525">
              <a:solidFill>
                <a:schemeClr val="tx1"/>
              </a:solidFill>
              <a:miter lim="800000"/>
              <a:headEnd/>
              <a:tailEnd/>
            </a:ln>
          </p:spPr>
          <p:txBody>
            <a:bodyPr wrap="none" anchor="ctr"/>
            <a:lstStyle>
              <a:lvl1pPr>
                <a:spcBef>
                  <a:spcPts val="0"/>
                </a:spcBef>
                <a:buFont typeface="Arial"/>
                <a:buChar char="•"/>
                <a:defRPr sz="3200">
                  <a:solidFill>
                    <a:schemeClr val="tx1"/>
                  </a:solidFill>
                  <a:latin typeface="Calibri"/>
                  <a:ea typeface="ＭＳ Ｐゴシック"/>
                </a:defRPr>
              </a:lvl1pPr>
              <a:lvl2pPr marL="742950" indent="-285750">
                <a:spcBef>
                  <a:spcPts val="0"/>
                </a:spcBef>
                <a:buFont typeface="Arial"/>
                <a:buChar char="–"/>
                <a:defRPr sz="2800">
                  <a:solidFill>
                    <a:schemeClr val="tx1"/>
                  </a:solidFill>
                  <a:latin typeface="Calibri"/>
                  <a:ea typeface="ＭＳ Ｐゴシック"/>
                </a:defRPr>
              </a:lvl2pPr>
              <a:lvl3pPr marL="1143000" indent="-228600">
                <a:spcBef>
                  <a:spcPts val="0"/>
                </a:spcBef>
                <a:buFont typeface="Arial"/>
                <a:buChar char="•"/>
                <a:defRPr sz="2400">
                  <a:solidFill>
                    <a:schemeClr val="tx1"/>
                  </a:solidFill>
                  <a:latin typeface="Calibri"/>
                  <a:ea typeface="ＭＳ Ｐゴシック"/>
                </a:defRPr>
              </a:lvl3pPr>
              <a:lvl4pPr marL="1600200" indent="-228600">
                <a:spcBef>
                  <a:spcPts val="0"/>
                </a:spcBef>
                <a:buFont typeface="Arial"/>
                <a:buChar char="–"/>
                <a:defRPr sz="2000">
                  <a:solidFill>
                    <a:schemeClr val="tx1"/>
                  </a:solidFill>
                  <a:latin typeface="Calibri"/>
                  <a:ea typeface="ＭＳ Ｐゴシック"/>
                </a:defRPr>
              </a:lvl4pPr>
              <a:lvl5pPr marL="2057400" indent="-228600">
                <a:spcBef>
                  <a:spcPts val="0"/>
                </a:spcBef>
                <a:buFont typeface="Arial"/>
                <a:buChar char="»"/>
                <a:defRPr sz="2000">
                  <a:solidFill>
                    <a:schemeClr val="tx1"/>
                  </a:solidFill>
                  <a:latin typeface="Calibri"/>
                  <a:ea typeface="ＭＳ Ｐゴシック"/>
                </a:defRPr>
              </a:lvl5pPr>
              <a:lvl6pPr marL="2514600" indent="-228600">
                <a:spcBef>
                  <a:spcPts val="0"/>
                </a:spcBef>
                <a:spcAft>
                  <a:spcPts val="0"/>
                </a:spcAft>
                <a:buFont typeface="Arial"/>
                <a:buChar char="»"/>
                <a:defRPr sz="2000">
                  <a:solidFill>
                    <a:schemeClr val="tx1"/>
                  </a:solidFill>
                  <a:latin typeface="Calibri"/>
                  <a:ea typeface="ＭＳ Ｐゴシック"/>
                </a:defRPr>
              </a:lvl6pPr>
              <a:lvl7pPr marL="2971800" indent="-228600">
                <a:spcBef>
                  <a:spcPts val="0"/>
                </a:spcBef>
                <a:spcAft>
                  <a:spcPts val="0"/>
                </a:spcAft>
                <a:buFont typeface="Arial"/>
                <a:buChar char="»"/>
                <a:defRPr sz="2000">
                  <a:solidFill>
                    <a:schemeClr val="tx1"/>
                  </a:solidFill>
                  <a:latin typeface="Calibri"/>
                  <a:ea typeface="ＭＳ Ｐゴシック"/>
                </a:defRPr>
              </a:lvl7pPr>
              <a:lvl8pPr marL="3429000" indent="-228600">
                <a:spcBef>
                  <a:spcPts val="0"/>
                </a:spcBef>
                <a:spcAft>
                  <a:spcPts val="0"/>
                </a:spcAft>
                <a:buFont typeface="Arial"/>
                <a:buChar char="»"/>
                <a:defRPr sz="2000">
                  <a:solidFill>
                    <a:schemeClr val="tx1"/>
                  </a:solidFill>
                  <a:latin typeface="Calibri"/>
                  <a:ea typeface="ＭＳ Ｐゴシック"/>
                </a:defRPr>
              </a:lvl8pPr>
              <a:lvl9pPr marL="3886200" indent="-228600">
                <a:spcBef>
                  <a:spcPts val="0"/>
                </a:spcBef>
                <a:spcAft>
                  <a:spcPts val="0"/>
                </a:spcAft>
                <a:buFont typeface="Arial"/>
                <a:buChar char="»"/>
                <a:defRPr sz="2000">
                  <a:solidFill>
                    <a:schemeClr val="tx1"/>
                  </a:solidFill>
                  <a:latin typeface="Calibri"/>
                  <a:ea typeface="ＭＳ Ｐゴシック"/>
                </a:defRPr>
              </a:lvl9pPr>
            </a:lstStyle>
            <a:p>
              <a:pPr>
                <a:spcBef>
                  <a:spcPts val="0"/>
                </a:spcBef>
                <a:buFontTx/>
                <a:buNone/>
                <a:defRPr/>
              </a:pPr>
              <a:endParaRPr lang="fr-FR" sz="1800">
                <a:latin typeface="Arial"/>
                <a:cs typeface="Arial"/>
              </a:endParaRPr>
            </a:p>
          </p:txBody>
        </p:sp>
        <p:sp>
          <p:nvSpPr>
            <p:cNvPr id="12" name="Oval 10"/>
            <p:cNvSpPr>
              <a:spLocks noChangeAspect="1" noChangeArrowheads="1"/>
            </p:cNvSpPr>
            <p:nvPr/>
          </p:nvSpPr>
          <p:spPr bwMode="auto">
            <a:xfrm>
              <a:off x="3230" y="1206"/>
              <a:ext cx="292" cy="292"/>
            </a:xfrm>
            <a:prstGeom prst="ellipse">
              <a:avLst/>
            </a:prstGeom>
            <a:solidFill>
              <a:srgbClr val="7030A0"/>
            </a:solidFill>
            <a:ln w="9525">
              <a:solidFill>
                <a:schemeClr val="tx1"/>
              </a:solidFill>
              <a:miter lim="800000"/>
              <a:headEnd/>
              <a:tailEnd/>
            </a:ln>
          </p:spPr>
          <p:txBody>
            <a:bodyPr wrap="none" anchor="ctr"/>
            <a:lstStyle>
              <a:lvl1pPr>
                <a:spcBef>
                  <a:spcPts val="0"/>
                </a:spcBef>
                <a:buFont typeface="Arial"/>
                <a:buChar char="•"/>
                <a:defRPr sz="3200">
                  <a:solidFill>
                    <a:schemeClr val="tx1"/>
                  </a:solidFill>
                  <a:latin typeface="Calibri"/>
                  <a:ea typeface="ＭＳ Ｐゴシック"/>
                </a:defRPr>
              </a:lvl1pPr>
              <a:lvl2pPr marL="742950" indent="-285750">
                <a:spcBef>
                  <a:spcPts val="0"/>
                </a:spcBef>
                <a:buFont typeface="Arial"/>
                <a:buChar char="–"/>
                <a:defRPr sz="2800">
                  <a:solidFill>
                    <a:schemeClr val="tx1"/>
                  </a:solidFill>
                  <a:latin typeface="Calibri"/>
                  <a:ea typeface="ＭＳ Ｐゴシック"/>
                </a:defRPr>
              </a:lvl2pPr>
              <a:lvl3pPr marL="1143000" indent="-228600">
                <a:spcBef>
                  <a:spcPts val="0"/>
                </a:spcBef>
                <a:buFont typeface="Arial"/>
                <a:buChar char="•"/>
                <a:defRPr sz="2400">
                  <a:solidFill>
                    <a:schemeClr val="tx1"/>
                  </a:solidFill>
                  <a:latin typeface="Calibri"/>
                  <a:ea typeface="ＭＳ Ｐゴシック"/>
                </a:defRPr>
              </a:lvl3pPr>
              <a:lvl4pPr marL="1600200" indent="-228600">
                <a:spcBef>
                  <a:spcPts val="0"/>
                </a:spcBef>
                <a:buFont typeface="Arial"/>
                <a:buChar char="–"/>
                <a:defRPr sz="2000">
                  <a:solidFill>
                    <a:schemeClr val="tx1"/>
                  </a:solidFill>
                  <a:latin typeface="Calibri"/>
                  <a:ea typeface="ＭＳ Ｐゴシック"/>
                </a:defRPr>
              </a:lvl4pPr>
              <a:lvl5pPr marL="2057400" indent="-228600">
                <a:spcBef>
                  <a:spcPts val="0"/>
                </a:spcBef>
                <a:buFont typeface="Arial"/>
                <a:buChar char="»"/>
                <a:defRPr sz="2000">
                  <a:solidFill>
                    <a:schemeClr val="tx1"/>
                  </a:solidFill>
                  <a:latin typeface="Calibri"/>
                  <a:ea typeface="ＭＳ Ｐゴシック"/>
                </a:defRPr>
              </a:lvl5pPr>
              <a:lvl6pPr marL="2514600" indent="-228600">
                <a:spcBef>
                  <a:spcPts val="0"/>
                </a:spcBef>
                <a:spcAft>
                  <a:spcPts val="0"/>
                </a:spcAft>
                <a:buFont typeface="Arial"/>
                <a:buChar char="»"/>
                <a:defRPr sz="2000">
                  <a:solidFill>
                    <a:schemeClr val="tx1"/>
                  </a:solidFill>
                  <a:latin typeface="Calibri"/>
                  <a:ea typeface="ＭＳ Ｐゴシック"/>
                </a:defRPr>
              </a:lvl6pPr>
              <a:lvl7pPr marL="2971800" indent="-228600">
                <a:spcBef>
                  <a:spcPts val="0"/>
                </a:spcBef>
                <a:spcAft>
                  <a:spcPts val="0"/>
                </a:spcAft>
                <a:buFont typeface="Arial"/>
                <a:buChar char="»"/>
                <a:defRPr sz="2000">
                  <a:solidFill>
                    <a:schemeClr val="tx1"/>
                  </a:solidFill>
                  <a:latin typeface="Calibri"/>
                  <a:ea typeface="ＭＳ Ｐゴシック"/>
                </a:defRPr>
              </a:lvl7pPr>
              <a:lvl8pPr marL="3429000" indent="-228600">
                <a:spcBef>
                  <a:spcPts val="0"/>
                </a:spcBef>
                <a:spcAft>
                  <a:spcPts val="0"/>
                </a:spcAft>
                <a:buFont typeface="Arial"/>
                <a:buChar char="»"/>
                <a:defRPr sz="2000">
                  <a:solidFill>
                    <a:schemeClr val="tx1"/>
                  </a:solidFill>
                  <a:latin typeface="Calibri"/>
                  <a:ea typeface="ＭＳ Ｐゴシック"/>
                </a:defRPr>
              </a:lvl8pPr>
              <a:lvl9pPr marL="3886200" indent="-228600">
                <a:spcBef>
                  <a:spcPts val="0"/>
                </a:spcBef>
                <a:spcAft>
                  <a:spcPts val="0"/>
                </a:spcAft>
                <a:buFont typeface="Arial"/>
                <a:buChar char="»"/>
                <a:defRPr sz="2000">
                  <a:solidFill>
                    <a:schemeClr val="tx1"/>
                  </a:solidFill>
                  <a:latin typeface="Calibri"/>
                  <a:ea typeface="ＭＳ Ｐゴシック"/>
                </a:defRPr>
              </a:lvl9pPr>
            </a:lstStyle>
            <a:p>
              <a:pPr>
                <a:spcBef>
                  <a:spcPts val="0"/>
                </a:spcBef>
                <a:buFontTx/>
                <a:buNone/>
                <a:defRPr/>
              </a:pPr>
              <a:endParaRPr lang="fr-FR" sz="1800">
                <a:latin typeface="Arial"/>
                <a:cs typeface="Arial"/>
              </a:endParaRPr>
            </a:p>
          </p:txBody>
        </p:sp>
      </p:grpSp>
      <p:grpSp>
        <p:nvGrpSpPr>
          <p:cNvPr id="13" name="Group 16"/>
          <p:cNvGrpSpPr/>
          <p:nvPr/>
        </p:nvGrpSpPr>
        <p:grpSpPr bwMode="auto">
          <a:xfrm>
            <a:off x="7992579" y="3611724"/>
            <a:ext cx="1008063" cy="647700"/>
            <a:chOff x="4830" y="2614"/>
            <a:chExt cx="450" cy="306"/>
          </a:xfrm>
        </p:grpSpPr>
        <p:sp>
          <p:nvSpPr>
            <p:cNvPr id="14" name="Oval 12"/>
            <p:cNvSpPr>
              <a:spLocks noChangeAspect="1" noChangeArrowheads="1"/>
            </p:cNvSpPr>
            <p:nvPr/>
          </p:nvSpPr>
          <p:spPr bwMode="auto">
            <a:xfrm>
              <a:off x="4830" y="2614"/>
              <a:ext cx="306" cy="306"/>
            </a:xfrm>
            <a:prstGeom prst="ellipse">
              <a:avLst/>
            </a:prstGeom>
            <a:solidFill>
              <a:srgbClr val="7030A0"/>
            </a:solidFill>
            <a:ln w="9525">
              <a:solidFill>
                <a:schemeClr val="tx1"/>
              </a:solidFill>
              <a:miter lim="800000"/>
              <a:headEnd/>
              <a:tailEnd/>
            </a:ln>
          </p:spPr>
          <p:txBody>
            <a:bodyPr wrap="none" anchor="ctr"/>
            <a:lstStyle>
              <a:lvl1pPr>
                <a:spcBef>
                  <a:spcPts val="0"/>
                </a:spcBef>
                <a:buFont typeface="Arial"/>
                <a:buChar char="•"/>
                <a:defRPr sz="3200">
                  <a:solidFill>
                    <a:schemeClr val="tx1"/>
                  </a:solidFill>
                  <a:latin typeface="Calibri"/>
                  <a:ea typeface="ＭＳ Ｐゴシック"/>
                </a:defRPr>
              </a:lvl1pPr>
              <a:lvl2pPr marL="742950" indent="-285750">
                <a:spcBef>
                  <a:spcPts val="0"/>
                </a:spcBef>
                <a:buFont typeface="Arial"/>
                <a:buChar char="–"/>
                <a:defRPr sz="2800">
                  <a:solidFill>
                    <a:schemeClr val="tx1"/>
                  </a:solidFill>
                  <a:latin typeface="Calibri"/>
                  <a:ea typeface="ＭＳ Ｐゴシック"/>
                </a:defRPr>
              </a:lvl2pPr>
              <a:lvl3pPr marL="1143000" indent="-228600">
                <a:spcBef>
                  <a:spcPts val="0"/>
                </a:spcBef>
                <a:buFont typeface="Arial"/>
                <a:buChar char="•"/>
                <a:defRPr sz="2400">
                  <a:solidFill>
                    <a:schemeClr val="tx1"/>
                  </a:solidFill>
                  <a:latin typeface="Calibri"/>
                  <a:ea typeface="ＭＳ Ｐゴシック"/>
                </a:defRPr>
              </a:lvl3pPr>
              <a:lvl4pPr marL="1600200" indent="-228600">
                <a:spcBef>
                  <a:spcPts val="0"/>
                </a:spcBef>
                <a:buFont typeface="Arial"/>
                <a:buChar char="–"/>
                <a:defRPr sz="2000">
                  <a:solidFill>
                    <a:schemeClr val="tx1"/>
                  </a:solidFill>
                  <a:latin typeface="Calibri"/>
                  <a:ea typeface="ＭＳ Ｐゴシック"/>
                </a:defRPr>
              </a:lvl4pPr>
              <a:lvl5pPr marL="2057400" indent="-228600">
                <a:spcBef>
                  <a:spcPts val="0"/>
                </a:spcBef>
                <a:buFont typeface="Arial"/>
                <a:buChar char="»"/>
                <a:defRPr sz="2000">
                  <a:solidFill>
                    <a:schemeClr val="tx1"/>
                  </a:solidFill>
                  <a:latin typeface="Calibri"/>
                  <a:ea typeface="ＭＳ Ｐゴシック"/>
                </a:defRPr>
              </a:lvl5pPr>
              <a:lvl6pPr marL="2514600" indent="-228600">
                <a:spcBef>
                  <a:spcPts val="0"/>
                </a:spcBef>
                <a:spcAft>
                  <a:spcPts val="0"/>
                </a:spcAft>
                <a:buFont typeface="Arial"/>
                <a:buChar char="»"/>
                <a:defRPr sz="2000">
                  <a:solidFill>
                    <a:schemeClr val="tx1"/>
                  </a:solidFill>
                  <a:latin typeface="Calibri"/>
                  <a:ea typeface="ＭＳ Ｐゴシック"/>
                </a:defRPr>
              </a:lvl6pPr>
              <a:lvl7pPr marL="2971800" indent="-228600">
                <a:spcBef>
                  <a:spcPts val="0"/>
                </a:spcBef>
                <a:spcAft>
                  <a:spcPts val="0"/>
                </a:spcAft>
                <a:buFont typeface="Arial"/>
                <a:buChar char="»"/>
                <a:defRPr sz="2000">
                  <a:solidFill>
                    <a:schemeClr val="tx1"/>
                  </a:solidFill>
                  <a:latin typeface="Calibri"/>
                  <a:ea typeface="ＭＳ Ｐゴシック"/>
                </a:defRPr>
              </a:lvl7pPr>
              <a:lvl8pPr marL="3429000" indent="-228600">
                <a:spcBef>
                  <a:spcPts val="0"/>
                </a:spcBef>
                <a:spcAft>
                  <a:spcPts val="0"/>
                </a:spcAft>
                <a:buFont typeface="Arial"/>
                <a:buChar char="»"/>
                <a:defRPr sz="2000">
                  <a:solidFill>
                    <a:schemeClr val="tx1"/>
                  </a:solidFill>
                  <a:latin typeface="Calibri"/>
                  <a:ea typeface="ＭＳ Ｐゴシック"/>
                </a:defRPr>
              </a:lvl8pPr>
              <a:lvl9pPr marL="3886200" indent="-228600">
                <a:spcBef>
                  <a:spcPts val="0"/>
                </a:spcBef>
                <a:spcAft>
                  <a:spcPts val="0"/>
                </a:spcAft>
                <a:buFont typeface="Arial"/>
                <a:buChar char="»"/>
                <a:defRPr sz="2000">
                  <a:solidFill>
                    <a:schemeClr val="tx1"/>
                  </a:solidFill>
                  <a:latin typeface="Calibri"/>
                  <a:ea typeface="ＭＳ Ｐゴシック"/>
                </a:defRPr>
              </a:lvl9pPr>
            </a:lstStyle>
            <a:p>
              <a:pPr algn="ctr">
                <a:spcBef>
                  <a:spcPts val="0"/>
                </a:spcBef>
                <a:buFontTx/>
                <a:buNone/>
                <a:defRPr/>
              </a:pPr>
              <a:endParaRPr lang="fr-FR" sz="1200" b="1" i="1">
                <a:solidFill>
                  <a:schemeClr val="folHlink"/>
                </a:solidFill>
                <a:latin typeface="Arial"/>
                <a:cs typeface="Arial"/>
              </a:endParaRPr>
            </a:p>
          </p:txBody>
        </p:sp>
        <p:sp useBgFill="1">
          <p:nvSpPr>
            <p:cNvPr id="15" name="Oval 13"/>
            <p:cNvSpPr>
              <a:spLocks noChangeAspect="1" noChangeArrowheads="1"/>
            </p:cNvSpPr>
            <p:nvPr/>
          </p:nvSpPr>
          <p:spPr bwMode="auto">
            <a:xfrm>
              <a:off x="4974" y="2614"/>
              <a:ext cx="306" cy="306"/>
            </a:xfrm>
            <a:prstGeom prst="ellipse">
              <a:avLst/>
            </a:prstGeom>
            <a:grpFill/>
            <a:ln w="9525">
              <a:solidFill>
                <a:schemeClr val="tx1"/>
              </a:solidFill>
              <a:miter lim="800000"/>
              <a:headEnd/>
              <a:tailEnd/>
            </a:ln>
          </p:spPr>
          <p:txBody>
            <a:bodyPr wrap="none" anchor="ctr"/>
            <a:lstStyle>
              <a:lvl1pPr>
                <a:spcBef>
                  <a:spcPts val="0"/>
                </a:spcBef>
                <a:buFont typeface="Arial"/>
                <a:buChar char="•"/>
                <a:defRPr sz="3200">
                  <a:solidFill>
                    <a:schemeClr val="tx1"/>
                  </a:solidFill>
                  <a:latin typeface="Calibri"/>
                  <a:ea typeface="ＭＳ Ｐゴシック"/>
                </a:defRPr>
              </a:lvl1pPr>
              <a:lvl2pPr marL="742950" indent="-285750">
                <a:spcBef>
                  <a:spcPts val="0"/>
                </a:spcBef>
                <a:buFont typeface="Arial"/>
                <a:buChar char="–"/>
                <a:defRPr sz="2800">
                  <a:solidFill>
                    <a:schemeClr val="tx1"/>
                  </a:solidFill>
                  <a:latin typeface="Calibri"/>
                  <a:ea typeface="ＭＳ Ｐゴシック"/>
                </a:defRPr>
              </a:lvl2pPr>
              <a:lvl3pPr marL="1143000" indent="-228600">
                <a:spcBef>
                  <a:spcPts val="0"/>
                </a:spcBef>
                <a:buFont typeface="Arial"/>
                <a:buChar char="•"/>
                <a:defRPr sz="2400">
                  <a:solidFill>
                    <a:schemeClr val="tx1"/>
                  </a:solidFill>
                  <a:latin typeface="Calibri"/>
                  <a:ea typeface="ＭＳ Ｐゴシック"/>
                </a:defRPr>
              </a:lvl3pPr>
              <a:lvl4pPr marL="1600200" indent="-228600">
                <a:spcBef>
                  <a:spcPts val="0"/>
                </a:spcBef>
                <a:buFont typeface="Arial"/>
                <a:buChar char="–"/>
                <a:defRPr sz="2000">
                  <a:solidFill>
                    <a:schemeClr val="tx1"/>
                  </a:solidFill>
                  <a:latin typeface="Calibri"/>
                  <a:ea typeface="ＭＳ Ｐゴシック"/>
                </a:defRPr>
              </a:lvl4pPr>
              <a:lvl5pPr marL="2057400" indent="-228600">
                <a:spcBef>
                  <a:spcPts val="0"/>
                </a:spcBef>
                <a:buFont typeface="Arial"/>
                <a:buChar char="»"/>
                <a:defRPr sz="2000">
                  <a:solidFill>
                    <a:schemeClr val="tx1"/>
                  </a:solidFill>
                  <a:latin typeface="Calibri"/>
                  <a:ea typeface="ＭＳ Ｐゴシック"/>
                </a:defRPr>
              </a:lvl5pPr>
              <a:lvl6pPr marL="2514600" indent="-228600">
                <a:spcBef>
                  <a:spcPts val="0"/>
                </a:spcBef>
                <a:spcAft>
                  <a:spcPts val="0"/>
                </a:spcAft>
                <a:buFont typeface="Arial"/>
                <a:buChar char="»"/>
                <a:defRPr sz="2000">
                  <a:solidFill>
                    <a:schemeClr val="tx1"/>
                  </a:solidFill>
                  <a:latin typeface="Calibri"/>
                  <a:ea typeface="ＭＳ Ｐゴシック"/>
                </a:defRPr>
              </a:lvl6pPr>
              <a:lvl7pPr marL="2971800" indent="-228600">
                <a:spcBef>
                  <a:spcPts val="0"/>
                </a:spcBef>
                <a:spcAft>
                  <a:spcPts val="0"/>
                </a:spcAft>
                <a:buFont typeface="Arial"/>
                <a:buChar char="»"/>
                <a:defRPr sz="2000">
                  <a:solidFill>
                    <a:schemeClr val="tx1"/>
                  </a:solidFill>
                  <a:latin typeface="Calibri"/>
                  <a:ea typeface="ＭＳ Ｐゴシック"/>
                </a:defRPr>
              </a:lvl7pPr>
              <a:lvl8pPr marL="3429000" indent="-228600">
                <a:spcBef>
                  <a:spcPts val="0"/>
                </a:spcBef>
                <a:spcAft>
                  <a:spcPts val="0"/>
                </a:spcAft>
                <a:buFont typeface="Arial"/>
                <a:buChar char="»"/>
                <a:defRPr sz="2000">
                  <a:solidFill>
                    <a:schemeClr val="tx1"/>
                  </a:solidFill>
                  <a:latin typeface="Calibri"/>
                  <a:ea typeface="ＭＳ Ｐゴシック"/>
                </a:defRPr>
              </a:lvl8pPr>
              <a:lvl9pPr marL="3886200" indent="-228600">
                <a:spcBef>
                  <a:spcPts val="0"/>
                </a:spcBef>
                <a:spcAft>
                  <a:spcPts val="0"/>
                </a:spcAft>
                <a:buFont typeface="Arial"/>
                <a:buChar char="»"/>
                <a:defRPr sz="2000">
                  <a:solidFill>
                    <a:schemeClr val="tx1"/>
                  </a:solidFill>
                  <a:latin typeface="Calibri"/>
                  <a:ea typeface="ＭＳ Ｐゴシック"/>
                </a:defRPr>
              </a:lvl9pPr>
            </a:lstStyle>
            <a:p>
              <a:pPr>
                <a:spcBef>
                  <a:spcPts val="0"/>
                </a:spcBef>
                <a:buFontTx/>
                <a:buNone/>
                <a:defRPr/>
              </a:pPr>
              <a:endParaRPr lang="fr-FR" sz="1800">
                <a:latin typeface="Arial"/>
                <a:cs typeface="Arial"/>
              </a:endParaRPr>
            </a:p>
          </p:txBody>
        </p:sp>
      </p:grpSp>
    </p:spTree>
    <p:extLst>
      <p:ext uri="{BB962C8B-B14F-4D97-AF65-F5344CB8AC3E}">
        <p14:creationId xmlns:p14="http://schemas.microsoft.com/office/powerpoint/2010/main" val="2167066438"/>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theme/theme1.xml><?xml version="1.0" encoding="utf-8"?>
<a:theme xmlns:a="http://schemas.openxmlformats.org/drawingml/2006/main" name="1_Thème Office">
  <a:themeElements>
    <a:clrScheme name="UPSaclay">
      <a:dk1>
        <a:srgbClr val="63003C"/>
      </a:dk1>
      <a:lt1>
        <a:srgbClr val="FFFFFF"/>
      </a:lt1>
      <a:dk2>
        <a:srgbClr val="000000"/>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Arial"/>
        <a:cs typeface="Arial Unicode MS"/>
      </a:majorFont>
      <a:minorFont>
        <a:latin typeface="Open Sans"/>
        <a:ea typeface="Arial"/>
        <a:cs typeface="Arial Unicode MS"/>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TotalTime>
  <Words>1385</Words>
  <Application>Microsoft Office PowerPoint</Application>
  <DocSecurity>0</DocSecurity>
  <PresentationFormat>Affichage à l'écran (4:3)</PresentationFormat>
  <Paragraphs>185</Paragraphs>
  <Slides>11</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ＭＳ Ｐゴシック</vt:lpstr>
      <vt:lpstr>Arial</vt:lpstr>
      <vt:lpstr>Arial Unicode MS</vt:lpstr>
      <vt:lpstr>Calibri</vt:lpstr>
      <vt:lpstr>Open Sans</vt:lpstr>
      <vt:lpstr>1_Thème Office</vt:lpstr>
      <vt:lpstr>Présentation PowerPoint</vt:lpstr>
      <vt:lpstr>Présentation PowerPoint</vt:lpstr>
      <vt:lpstr>OUTILS POUR DÉGAGER CONCEPTS ET MOTS CLÉS</vt:lpstr>
      <vt:lpstr>Présentation PowerPoint</vt:lpstr>
      <vt:lpstr>ORGANISER SES MOTS-CLÉS : TABLEAU</vt:lpstr>
      <vt:lpstr>Présentation PowerPoint</vt:lpstr>
      <vt:lpstr>Présentation PowerPoint</vt:lpstr>
      <vt:lpstr>Présentation PowerPoint</vt:lpstr>
      <vt:lpstr>MOTS-CLÉS ET ÉQUATIONS DE RECHERCHE</vt:lpstr>
      <vt:lpstr>Présentation PowerPoint</vt:lpstr>
      <vt:lpstr>Merci de votre attention</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optimiser sa recherche documentaire</dc:title>
  <dc:subject/>
  <dc:creator>Marjolaine Angebault</dc:creator>
  <cp:keywords/>
  <dc:description>Pour présentation sous charte Paris-Saclay 2019</dc:description>
  <cp:lastModifiedBy>Marjolaine Angebault</cp:lastModifiedBy>
  <cp:revision>331</cp:revision>
  <dcterms:created xsi:type="dcterms:W3CDTF">2016-06-22T13:58:48Z</dcterms:created>
  <dcterms:modified xsi:type="dcterms:W3CDTF">2020-07-10T15:49:45Z</dcterms:modified>
  <cp:category>Modèle Powerpoint UPSaclay</cp:category>
  <dc:identifier/>
  <cp:contentStatus/>
  <dc:language/>
  <cp:version/>
</cp:coreProperties>
</file>