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75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36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fr-FR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128" y="2165229"/>
            <a:ext cx="4787999" cy="3252160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128" y="5529528"/>
            <a:ext cx="4787999" cy="746185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27" y="188640"/>
            <a:ext cx="4788000" cy="1619672"/>
          </a:xfrm>
          <a:prstGeom prst="rect">
            <a:avLst/>
          </a:prstGeom>
        </p:spPr>
      </p:pic>
      <p:pic>
        <p:nvPicPr>
          <p:cNvPr id="11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160" y="4412315"/>
            <a:ext cx="2088000" cy="2454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51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5305244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5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883" y="365126"/>
            <a:ext cx="3614467" cy="1325563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2883" y="1825625"/>
            <a:ext cx="3614468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500" y="6202841"/>
            <a:ext cx="1440000" cy="48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985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2883" y="365126"/>
            <a:ext cx="3631721" cy="583771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5305246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50">
              <a:solidFill>
                <a:srgbClr val="FFFFFF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500" y="6202841"/>
            <a:ext cx="1440000" cy="48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73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67544" y="274638"/>
            <a:ext cx="7632848" cy="562074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63003C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800" b="0" dirty="0">
              <a:solidFill>
                <a:srgbClr val="8B9688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90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apo contenu numé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rgbClr val="6300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21" name="Picture 1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34" y="188760"/>
            <a:ext cx="918806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7544" y="6356350"/>
            <a:ext cx="1080120" cy="365125"/>
          </a:xfrm>
          <a:prstGeom prst="rect">
            <a:avLst/>
          </a:prstGeom>
        </p:spPr>
        <p:txBody>
          <a:bodyPr/>
          <a:lstStyle>
            <a:lvl1pPr>
              <a:defRPr lang="fr-FR" sz="1000" smtClean="0">
                <a:solidFill>
                  <a:schemeClr val="tx1"/>
                </a:solidFill>
              </a:defRPr>
            </a:lvl1pPr>
          </a:lstStyle>
          <a:p>
            <a:fld id="{641C90A5-C474-45C2-8719-E69FDD0C6A55}" type="slidenum">
              <a:rPr>
                <a:solidFill>
                  <a:srgbClr val="63003C"/>
                </a:solidFill>
              </a:rPr>
              <a:pPr/>
              <a:t>‹N°›</a:t>
            </a:fld>
            <a:endParaRPr dirty="0">
              <a:solidFill>
                <a:srgbClr val="63003C"/>
              </a:solidFill>
            </a:endParaRPr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467544" y="1556792"/>
            <a:ext cx="7632848" cy="4641124"/>
          </a:xfrm>
        </p:spPr>
        <p:txBody>
          <a:bodyPr/>
          <a:lstStyle>
            <a:lvl1pPr marL="504000" indent="-504000">
              <a:spcBef>
                <a:spcPts val="1400"/>
              </a:spcBef>
              <a:spcAft>
                <a:spcPts val="0"/>
              </a:spcAft>
              <a:buClr>
                <a:srgbClr val="63003C"/>
              </a:buClr>
              <a:buSzPct val="150000"/>
              <a:buFont typeface="+mj-lt"/>
              <a:buAutoNum type="arabicPeriod"/>
              <a:defRPr/>
            </a:lvl1pPr>
            <a:lvl2pPr marL="504000">
              <a:buClr>
                <a:srgbClr val="63003C"/>
              </a:buClr>
              <a:defRPr/>
            </a:lvl2pPr>
            <a:lvl3pPr marL="504000">
              <a:buClr>
                <a:srgbClr val="63003C"/>
              </a:buClr>
              <a:defRPr/>
            </a:lvl3pPr>
            <a:lvl4pPr marL="684000">
              <a:buClr>
                <a:srgbClr val="63003C"/>
              </a:buClr>
              <a:defRPr/>
            </a:lvl4pPr>
            <a:lvl5pPr marL="684000" indent="0">
              <a:buClr>
                <a:srgbClr val="63003C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516" y="6243046"/>
            <a:ext cx="1260000" cy="557742"/>
          </a:xfrm>
          <a:prstGeom prst="rect">
            <a:avLst/>
          </a:prstGeom>
        </p:spPr>
      </p:pic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34" y="1700808"/>
            <a:ext cx="918806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99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" y="0"/>
            <a:ext cx="5305425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buClr>
                <a:srgbClr val="000000"/>
              </a:buClr>
              <a:buFont typeface="Arial"/>
              <a:buNone/>
              <a:defRPr/>
            </a:pPr>
            <a:endParaRPr lang="fr-FR" sz="1350" kern="0">
              <a:solidFill>
                <a:srgbClr val="FFFFFF"/>
              </a:solidFill>
              <a:sym typeface="Arial"/>
            </a:endParaRPr>
          </a:p>
        </p:txBody>
      </p:sp>
      <p:pic>
        <p:nvPicPr>
          <p:cNvPr id="4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563" y="6202365"/>
            <a:ext cx="1439862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2886" y="365129"/>
            <a:ext cx="3631721" cy="583771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440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u filet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5088"/>
            <a:ext cx="6842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4"/>
          <p:cNvCxnSpPr/>
          <p:nvPr/>
        </p:nvCxnSpPr>
        <p:spPr>
          <a:xfrm>
            <a:off x="0" y="849313"/>
            <a:ext cx="9144000" cy="0"/>
          </a:xfrm>
          <a:prstGeom prst="line">
            <a:avLst/>
          </a:prstGeom>
          <a:ln w="571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Image 8" descr="Z:\4. COMMUNICATION\DOSSIER PUBLIC boite à outils pour tous\#1_Identité visuelle UPSaclay\Logo UPSaclay 2020\ECRAN\UPSACLAY-2020-rv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8" y="6291263"/>
            <a:ext cx="1655762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32848" cy="562074"/>
          </a:xfrm>
          <a:noFill/>
        </p:spPr>
        <p:txBody>
          <a:bodyPr>
            <a:normAutofit/>
          </a:bodyPr>
          <a:lstStyle>
            <a:lvl1pPr>
              <a:defRPr sz="2800">
                <a:solidFill>
                  <a:srgbClr val="63003C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7632849" cy="4680520"/>
          </a:xfrm>
          <a:solidFill>
            <a:schemeClr val="accent3"/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 marL="1143000" indent="-228600">
              <a:buFont typeface="Open Sans" panose="020B0606030504020204" pitchFamily="34" charset="0"/>
              <a:buChar char="»"/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lang="fr-FR" sz="1000">
                <a:solidFill>
                  <a:srgbClr val="63003C"/>
                </a:solidFill>
              </a:defRPr>
            </a:lvl1pPr>
          </a:lstStyle>
          <a:p>
            <a:pPr>
              <a:defRPr/>
            </a:pPr>
            <a:r>
              <a:t>14-6-2019  - UPSaclay2020</a:t>
            </a: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fr-FR" sz="1000">
                <a:solidFill>
                  <a:srgbClr val="63003C"/>
                </a:solidFill>
              </a:defRPr>
            </a:lvl1pPr>
          </a:lstStyle>
          <a:p>
            <a:pPr>
              <a:defRPr/>
            </a:pPr>
            <a:fld id="{7891C46D-12CF-410E-AA66-BB3C4A18B01D}" type="slidenum">
              <a:rPr/>
              <a:pPr>
                <a:defRPr/>
              </a:pPr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6698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46173-2B5A-4462-9100-69D7613B339B}" type="datetimeFigureOut">
              <a:rPr lang="fr-FR" smtClean="0">
                <a:solidFill>
                  <a:srgbClr val="63003C">
                    <a:tint val="75000"/>
                  </a:srgbClr>
                </a:solidFill>
              </a:rPr>
              <a:pPr/>
              <a:t>28/10/2021</a:t>
            </a:fld>
            <a:endParaRPr lang="fr-FR">
              <a:solidFill>
                <a:srgbClr val="63003C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srgbClr val="63003C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0FBA5-3649-4193-81EC-FC1C61F9B58C}" type="slidenum">
              <a:rPr lang="fr-FR" smtClean="0">
                <a:solidFill>
                  <a:srgbClr val="63003C">
                    <a:tint val="75000"/>
                  </a:srgbClr>
                </a:solidFill>
              </a:rPr>
              <a:pPr/>
              <a:t>‹N°›</a:t>
            </a:fld>
            <a:endParaRPr lang="fr-FR">
              <a:solidFill>
                <a:srgbClr val="63003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17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7" r:id="rId5"/>
    <p:sldLayoutId id="2147483668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5566D9-9902-EB4F-971A-89761F48E7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Extrait CM7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AC545A-FF81-AA47-B129-B36A536A78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48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65DDE7FA-DA6F-CB46-987A-CA4EFCE5250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388" y="835025"/>
          <a:ext cx="7056437" cy="5849938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30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Acronyme</a:t>
                      </a:r>
                      <a:r>
                        <a:rPr kumimoji="0" lang="fr-FR" alt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TARGET (C.Ames)</a:t>
                      </a:r>
                      <a:endParaRPr kumimoji="0" lang="fr-FR" altLang="fr-F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Stratégies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Tâche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Réduire la prégnance des incitateurs extrinsèques (promesse de récompense)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Proposer des exercices qui posent des défis à tous les élèves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Insister sur les buts et objectifs de l’apprentissage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Insister sur le plaisir d’apprendre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3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D7373"/>
                          </a:solidFill>
                          <a:effectLst/>
                          <a:latin typeface="Arial" charset="0"/>
                        </a:rPr>
                        <a:t>Autorité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Fournir des opportunités de développer la </a:t>
                      </a:r>
                      <a:r>
                        <a:rPr kumimoji="0" lang="fr-FR" alt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responsabilité et l’indépendance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Développer les compétences à </a:t>
                      </a:r>
                      <a:r>
                        <a:rPr kumimoji="0" lang="fr-FR" alt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s’auto-réguler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9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Reconnaissance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Offrir à tous les élèves des opportunités d’être reconnus (pas uniquement les plus forts)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Reconnaître le progrès personnel dans la maîtrise des contenus à apprendre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Reconnaître les efforts réalisés dans une large gamme d’activités d’apprentissage (et pas uniquement dans les activités les plus « nobles »)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03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50AFF"/>
                          </a:solidFill>
                          <a:effectLst/>
                          <a:latin typeface="Arial" charset="0"/>
                        </a:rPr>
                        <a:t>Groupement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Construire un environnement d’acceptation et de valorisation de tous les élèves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Élargir les formes d’interaction sociale, en particulier pour les élèves en difficulté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Développer les compétences sociales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Encourager les valeurs humaines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Construire un environnement dans lequel tous les élèves ont le sentiment d’apporter une contribution significative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3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Évaluation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Augmenter le sentiment de compétence et d’efficacité des élèves.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Faciliter la prise de conscience des progrès réalisés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Faire accepter aux élèves que l’échec fait partie de l’apprentissage (et même de la vie)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45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Temps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Améliorer le nombre d’exercices réalisés (en particulier par les élèves les plus « lents »)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Améliorer les capacités à planifier et à s’organiser, en bref, à s’auto-gérer.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• Faire en sorte que ça soient les tâches d’apprentissage et les besoins des élèves qui dictent les temps de travail et non d’autres paramètres comme les programmes à boucler à tout prix</a:t>
                      </a:r>
                    </a:p>
                  </a:txBody>
                  <a:tcPr marL="17214" marR="17214" marT="8618" marB="86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4844" name="Espace réservé du pied de page 3">
            <a:extLst>
              <a:ext uri="{FF2B5EF4-FFF2-40B4-BE49-F238E27FC236}">
                <a16:creationId xmlns:a16="http://schemas.microsoft.com/office/drawing/2014/main" id="{B3239818-F12D-D04E-AC31-63048D961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77975" y="6305550"/>
            <a:ext cx="3957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en-US"/>
              <a:t>CM7</a:t>
            </a:r>
            <a:endParaRPr lang="fr-FR" altLang="en-US" sz="1000"/>
          </a:p>
        </p:txBody>
      </p:sp>
      <p:sp>
        <p:nvSpPr>
          <p:cNvPr id="34845" name="Espace réservé du numéro de diapositive 4">
            <a:extLst>
              <a:ext uri="{FF2B5EF4-FFF2-40B4-BE49-F238E27FC236}">
                <a16:creationId xmlns:a16="http://schemas.microsoft.com/office/drawing/2014/main" id="{FE3C16AF-4C58-FE4D-8099-BE31F06A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8650" y="63055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Open Sans" panose="020B0606030504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2BDD2846-AFE1-ED46-AB06-9A7476BD615F}" type="slidenum">
              <a:rPr lang="fr-FR" altLang="en-US" smtClean="0"/>
              <a:pPr>
                <a:defRPr/>
              </a:pPr>
              <a:t>2</a:t>
            </a:fld>
            <a:endParaRPr lang="fr-FR" altLang="en-US" sz="1000"/>
          </a:p>
        </p:txBody>
      </p:sp>
      <p:sp>
        <p:nvSpPr>
          <p:cNvPr id="34846" name="Rectangle 1">
            <a:extLst>
              <a:ext uri="{FF2B5EF4-FFF2-40B4-BE49-F238E27FC236}">
                <a16:creationId xmlns:a16="http://schemas.microsoft.com/office/drawing/2014/main" id="{E78CA201-7F8C-9A4C-A553-DC007D3B2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8114" y="60325"/>
            <a:ext cx="5322887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altLang="fr-FR" sz="1800" dirty="0">
                <a:solidFill>
                  <a:schemeClr val="bg1"/>
                </a:solidFill>
                <a:ea typeface="+mn-ea"/>
                <a:cs typeface="+mn-cs"/>
              </a:rPr>
              <a:t>Résumé des éléments d’un climat affectif motivant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altLang="fr-FR" sz="1800" dirty="0">
                <a:solidFill>
                  <a:schemeClr val="bg1"/>
                </a:solidFill>
                <a:ea typeface="+mn-ea"/>
                <a:cs typeface="+mn-cs"/>
              </a:rPr>
              <a:t>(d’après </a:t>
            </a:r>
            <a:r>
              <a:rPr lang="fr-FR" altLang="fr-FR" sz="1800" dirty="0" err="1">
                <a:solidFill>
                  <a:schemeClr val="bg1"/>
                </a:solidFill>
                <a:ea typeface="+mn-ea"/>
                <a:cs typeface="+mn-cs"/>
              </a:rPr>
              <a:t>Maehr</a:t>
            </a:r>
            <a:r>
              <a:rPr lang="fr-FR" altLang="fr-FR" sz="1800" dirty="0">
                <a:solidFill>
                  <a:schemeClr val="bg1"/>
                </a:solidFill>
                <a:ea typeface="+mn-ea"/>
                <a:cs typeface="+mn-cs"/>
              </a:rPr>
              <a:t> &amp; </a:t>
            </a:r>
            <a:r>
              <a:rPr lang="fr-FR" altLang="fr-FR" sz="1800" dirty="0" err="1">
                <a:solidFill>
                  <a:schemeClr val="bg1"/>
                </a:solidFill>
                <a:ea typeface="+mn-ea"/>
                <a:cs typeface="+mn-cs"/>
              </a:rPr>
              <a:t>Midgley</a:t>
            </a:r>
            <a:r>
              <a:rPr lang="fr-FR" altLang="fr-FR" sz="1800" dirty="0">
                <a:solidFill>
                  <a:schemeClr val="bg1"/>
                </a:solidFill>
                <a:ea typeface="+mn-ea"/>
                <a:cs typeface="+mn-cs"/>
              </a:rPr>
              <a:t>, 1991)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10BB3B-23AC-8047-AF63-88EED8F564DE}"/>
              </a:ext>
            </a:extLst>
          </p:cNvPr>
          <p:cNvSpPr/>
          <p:nvPr/>
        </p:nvSpPr>
        <p:spPr>
          <a:xfrm>
            <a:off x="1763713" y="1196975"/>
            <a:ext cx="5472112" cy="75882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Défis, plaisir, Insister sur buts d’apprentissage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261B0D-A496-5C44-B9DB-6BB011A1D431}"/>
              </a:ext>
            </a:extLst>
          </p:cNvPr>
          <p:cNvSpPr/>
          <p:nvPr/>
        </p:nvSpPr>
        <p:spPr>
          <a:xfrm>
            <a:off x="1763713" y="1955800"/>
            <a:ext cx="5472112" cy="46513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Responsabilité, indépendance, </a:t>
            </a:r>
            <a:r>
              <a:rPr lang="fr-FR" dirty="0" err="1">
                <a:solidFill>
                  <a:schemeClr val="bg1"/>
                </a:solidFill>
              </a:rPr>
              <a:t>autorégul</a:t>
            </a:r>
            <a:r>
              <a:rPr lang="fr-FR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A1E93B-885B-0744-BBA6-438A576376C3}"/>
              </a:ext>
            </a:extLst>
          </p:cNvPr>
          <p:cNvSpPr/>
          <p:nvPr/>
        </p:nvSpPr>
        <p:spPr>
          <a:xfrm>
            <a:off x="1763713" y="2420938"/>
            <a:ext cx="5472112" cy="9366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Valoriser progrès de chacun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E241AA-D37B-6649-8FB0-AF61DB95C727}"/>
              </a:ext>
            </a:extLst>
          </p:cNvPr>
          <p:cNvSpPr/>
          <p:nvPr/>
        </p:nvSpPr>
        <p:spPr>
          <a:xfrm>
            <a:off x="1770063" y="3375025"/>
            <a:ext cx="5472112" cy="143986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Encourager valeurs humaines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Permettre la contribution de chacun (interactions sociales)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57D372-7802-C94A-9458-8BE13774FD3B}"/>
              </a:ext>
            </a:extLst>
          </p:cNvPr>
          <p:cNvSpPr/>
          <p:nvPr/>
        </p:nvSpPr>
        <p:spPr>
          <a:xfrm>
            <a:off x="1763713" y="4821238"/>
            <a:ext cx="5472112" cy="7683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Facilité prise de conscience des progrès, faire accepter l’échec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D35628-5C8E-7F49-833A-50E3B0E49100}"/>
              </a:ext>
            </a:extLst>
          </p:cNvPr>
          <p:cNvSpPr/>
          <p:nvPr/>
        </p:nvSpPr>
        <p:spPr>
          <a:xfrm>
            <a:off x="1770063" y="5589588"/>
            <a:ext cx="5472112" cy="10795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Autogestion</a:t>
            </a:r>
          </a:p>
        </p:txBody>
      </p:sp>
    </p:spTree>
    <p:extLst>
      <p:ext uri="{BB962C8B-B14F-4D97-AF65-F5344CB8AC3E}">
        <p14:creationId xmlns:p14="http://schemas.microsoft.com/office/powerpoint/2010/main" val="247181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hème3">
  <a:themeElements>
    <a:clrScheme name="UPSaclay">
      <a:dk1>
        <a:srgbClr val="63003C"/>
      </a:dk1>
      <a:lt1>
        <a:srgbClr val="FFFFFF"/>
      </a:lt1>
      <a:dk2>
        <a:srgbClr val="000000"/>
      </a:dk2>
      <a:lt2>
        <a:srgbClr val="BDC4BC"/>
      </a:lt2>
      <a:accent1>
        <a:srgbClr val="DA5200"/>
      </a:accent1>
      <a:accent2>
        <a:srgbClr val="006996"/>
      </a:accent2>
      <a:accent3>
        <a:srgbClr val="FFFFFF"/>
      </a:accent3>
      <a:accent4>
        <a:srgbClr val="86B700"/>
      </a:accent4>
      <a:accent5>
        <a:srgbClr val="464595"/>
      </a:accent5>
      <a:accent6>
        <a:srgbClr val="80143C"/>
      </a:accent6>
      <a:hlink>
        <a:srgbClr val="63003C"/>
      </a:hlink>
      <a:folHlink>
        <a:srgbClr val="B8ACD7"/>
      </a:folHlink>
    </a:clrScheme>
    <a:fontScheme name="Université Paris-Saclay">
      <a:majorFont>
        <a:latin typeface="Open Sans"/>
        <a:ea typeface=""/>
        <a:cs typeface="Arial Unicode MS"/>
      </a:majorFont>
      <a:minorFont>
        <a:latin typeface="Open Sans"/>
        <a:ea typeface=""/>
        <a:cs typeface="Arial Unicode MS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̀me3" id="{1335EA92-480F-7744-8756-271A4A261519}" vid="{AB28A0EB-7335-A54B-B29C-9359C154C7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Thème3</Template>
  <TotalTime>0</TotalTime>
  <Words>336</Words>
  <Application>Microsoft Macintosh PowerPoint</Application>
  <PresentationFormat>Affichage à l'écran (4:3)</PresentationFormat>
  <Paragraphs>40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Open Sans</vt:lpstr>
      <vt:lpstr>Thème3</vt:lpstr>
      <vt:lpstr>Extrait CM7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Extrait CM7</dc:title>
  <dc:creator>Marion Chestier</dc:creator>
  <cp:lastModifiedBy>Marion Chestier</cp:lastModifiedBy>
  <cp:revision>1</cp:revision>
  <dcterms:created xsi:type="dcterms:W3CDTF">2021-10-28T11:16:26Z</dcterms:created>
  <dcterms:modified xsi:type="dcterms:W3CDTF">2021-10-28T11:17:17Z</dcterms:modified>
</cp:coreProperties>
</file>