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2"/>
  </p:notesMasterIdLst>
  <p:handoutMasterIdLst>
    <p:handoutMasterId r:id="rId13"/>
  </p:handoutMasterIdLst>
  <p:sldIdLst>
    <p:sldId id="716" r:id="rId5"/>
    <p:sldId id="726" r:id="rId6"/>
    <p:sldId id="720" r:id="rId7"/>
    <p:sldId id="725" r:id="rId8"/>
    <p:sldId id="722" r:id="rId9"/>
    <p:sldId id="723" r:id="rId10"/>
    <p:sldId id="724" r:id="rId11"/>
  </p:sldIdLst>
  <p:sldSz cx="12192000" cy="6858000"/>
  <p:notesSz cx="6794500" cy="9982200"/>
  <p:embeddedFontLst>
    <p:embeddedFont>
      <p:font typeface="Roboto Medium" panose="020B0604020202020204" charset="0"/>
      <p:regular r:id="rId14"/>
      <p:italic r:id="rId15"/>
    </p:embeddedFont>
    <p:embeddedFont>
      <p:font typeface="Roboto" panose="020B0604020202020204" charset="0"/>
      <p:regular r:id="rId16"/>
      <p:bold r:id="rId17"/>
      <p:italic r:id="rId18"/>
      <p:boldItalic r:id="rId19"/>
    </p:embeddedFont>
    <p:embeddedFont>
      <p:font typeface="Roboto Black" panose="020B0604020202020204" charset="0"/>
      <p:bold r:id="rId20"/>
      <p:boldItalic r:id="rId21"/>
    </p:embeddedFont>
    <p:embeddedFont>
      <p:font typeface="Calibri" panose="020F0502020204030204" pitchFamily="34" charset="0"/>
      <p:regular r:id="rId22"/>
      <p:bold r:id="rId23"/>
      <p:italic r:id="rId24"/>
      <p:boldItalic r:id="rId2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2D0000-C5C2-6216-B9C0-C84EF68F2BDB}" name="Clara VADILLO" initials="CV" userId="S::c.vadillo@mobilites-actives.fr::6ab7a49d-cb42-430c-a751-ab8f252ab996" providerId="AD"/>
  <p188:author id="{2CDE4C95-D207-FCD7-C136-9AA6FF207EE8}" name="Marie COUVRAT-DESVERGNES" initials="MC" userId="S::m.couvrat-desvergnes@mobilites-actives.fr::ec4606ad-4d7e-4cad-bb4f-f918603348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ebastien TORRO-TOKODI" initials="STT" lastIdx="9" clrIdx="6">
    <p:extLst>
      <p:ext uri="{19B8F6BF-5375-455C-9EA6-DF929625EA0E}">
        <p15:presenceInfo xmlns:p15="http://schemas.microsoft.com/office/powerpoint/2012/main" userId="S::s.torro-tokodi@mobilites-actives.fr::16b669f7-5584-4450-9cbc-3ebd68480958" providerId="AD"/>
      </p:ext>
    </p:extLst>
  </p:cmAuthor>
  <p:cmAuthor id="1" name="Eva ROUQUIE" initials="ER" lastIdx="0" clrIdx="0">
    <p:extLst>
      <p:ext uri="{19B8F6BF-5375-455C-9EA6-DF929625EA0E}">
        <p15:presenceInfo xmlns:p15="http://schemas.microsoft.com/office/powerpoint/2012/main" userId="89db0a4df23a9fc9" providerId="Windows Live"/>
      </p:ext>
    </p:extLst>
  </p:cmAuthor>
  <p:cmAuthor id="8" name="Jean-Baptiste GERNET" initials="JBG" lastIdx="6" clrIdx="7">
    <p:extLst>
      <p:ext uri="{19B8F6BF-5375-455C-9EA6-DF929625EA0E}">
        <p15:presenceInfo xmlns:p15="http://schemas.microsoft.com/office/powerpoint/2012/main" userId="S::jb.gernet@mobilites-actives.fr::6be7156f-16fb-4c5e-921d-48822aa9eb24" providerId="AD"/>
      </p:ext>
    </p:extLst>
  </p:cmAuthor>
  <p:cmAuthor id="2" name="Clara VADILLO" initials="CV" lastIdx="25" clrIdx="1">
    <p:extLst>
      <p:ext uri="{19B8F6BF-5375-455C-9EA6-DF929625EA0E}">
        <p15:presenceInfo xmlns:p15="http://schemas.microsoft.com/office/powerpoint/2012/main" userId="S::c.vadillo@mobilites-actives.fr::6ab7a49d-cb42-430c-a751-ab8f252ab996" providerId="AD"/>
      </p:ext>
    </p:extLst>
  </p:cmAuthor>
  <p:cmAuthor id="9" name="Carolina MARTINEZ" initials="CM" lastIdx="4" clrIdx="8">
    <p:extLst>
      <p:ext uri="{19B8F6BF-5375-455C-9EA6-DF929625EA0E}">
        <p15:presenceInfo xmlns:p15="http://schemas.microsoft.com/office/powerpoint/2012/main" userId="Carolina MARTINEZ" providerId="None"/>
      </p:ext>
    </p:extLst>
  </p:cmAuthor>
  <p:cmAuthor id="3" name="Nicolas NOTIN" initials="NN" lastIdx="10" clrIdx="2">
    <p:extLst>
      <p:ext uri="{19B8F6BF-5375-455C-9EA6-DF929625EA0E}">
        <p15:presenceInfo xmlns:p15="http://schemas.microsoft.com/office/powerpoint/2012/main" userId="S::n.notin@mobilites-actives.fr::0a77420e-a75c-4700-ac34-bf97483a5bd5" providerId="AD"/>
      </p:ext>
    </p:extLst>
  </p:cmAuthor>
  <p:cmAuthor id="4" name="Lea DEVUN" initials="LD" lastIdx="11" clrIdx="3">
    <p:extLst>
      <p:ext uri="{19B8F6BF-5375-455C-9EA6-DF929625EA0E}">
        <p15:presenceInfo xmlns:p15="http://schemas.microsoft.com/office/powerpoint/2012/main" userId="S::l.devun@mobilites-actives.fr::edc93a56-cefe-44e6-8803-385a38f38576" providerId="AD"/>
      </p:ext>
    </p:extLst>
  </p:cmAuthor>
  <p:cmAuthor id="5" name="Fannie BELANGER-LEMAY" initials="FBL" lastIdx="2" clrIdx="4">
    <p:extLst>
      <p:ext uri="{19B8F6BF-5375-455C-9EA6-DF929625EA0E}">
        <p15:presenceInfo xmlns:p15="http://schemas.microsoft.com/office/powerpoint/2012/main" userId="S::f.belanger-lemay@mobilites-actives.fr::251f7c02-9300-4798-9b3c-7d36394145a8" providerId="AD"/>
      </p:ext>
    </p:extLst>
  </p:cmAuthor>
  <p:cmAuthor id="6" name="Katia SIGG" initials="KS" lastIdx="18" clrIdx="5">
    <p:extLst>
      <p:ext uri="{19B8F6BF-5375-455C-9EA6-DF929625EA0E}">
        <p15:presenceInfo xmlns:p15="http://schemas.microsoft.com/office/powerpoint/2012/main" userId="S::k.sigg@mobilites-actives.fr::ce47cb4d-0165-4ac8-ad79-73948b7baa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0F5"/>
    <a:srgbClr val="F0F0F0"/>
    <a:srgbClr val="EC6A57"/>
    <a:srgbClr val="253A80"/>
    <a:srgbClr val="30374D"/>
    <a:srgbClr val="9D4435"/>
    <a:srgbClr val="535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91" autoAdjust="0"/>
  </p:normalViewPr>
  <p:slideViewPr>
    <p:cSldViewPr snapToGrid="0">
      <p:cViewPr varScale="1">
        <p:scale>
          <a:sx n="44" d="100"/>
          <a:sy n="44" d="100"/>
        </p:scale>
        <p:origin x="1290" y="-24"/>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500844"/>
          </a:xfrm>
          <a:prstGeom prst="rect">
            <a:avLst/>
          </a:prstGeom>
        </p:spPr>
        <p:txBody>
          <a:bodyPr vert="horz" lIns="91440" tIns="45720" rIns="91440" bIns="45720" rtlCol="0"/>
          <a:lstStyle>
            <a:lvl1pPr algn="r">
              <a:defRPr sz="1200"/>
            </a:lvl1pPr>
          </a:lstStyle>
          <a:p>
            <a:fld id="{701E0CB9-2285-46B4-9EBF-E14C981CE4B0}" type="datetimeFigureOut">
              <a:rPr lang="fr-FR" smtClean="0"/>
              <a:t>28/03/2023</a:t>
            </a:fld>
            <a:endParaRPr lang="fr-FR"/>
          </a:p>
        </p:txBody>
      </p:sp>
      <p:sp>
        <p:nvSpPr>
          <p:cNvPr id="4" name="Espace réservé du pied de page 3"/>
          <p:cNvSpPr>
            <a:spLocks noGrp="1"/>
          </p:cNvSpPr>
          <p:nvPr>
            <p:ph type="ftr" sz="quarter" idx="2"/>
          </p:nvPr>
        </p:nvSpPr>
        <p:spPr>
          <a:xfrm>
            <a:off x="0" y="9481358"/>
            <a:ext cx="2944283" cy="50084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81358"/>
            <a:ext cx="2944283" cy="500842"/>
          </a:xfrm>
          <a:prstGeom prst="rect">
            <a:avLst/>
          </a:prstGeom>
        </p:spPr>
        <p:txBody>
          <a:bodyPr vert="horz" lIns="91440" tIns="45720" rIns="91440" bIns="45720" rtlCol="0" anchor="b"/>
          <a:lstStyle>
            <a:lvl1pPr algn="r">
              <a:defRPr sz="1200"/>
            </a:lvl1pPr>
          </a:lstStyle>
          <a:p>
            <a:fld id="{AD1238DF-861E-444F-92CE-669DACACDD69}" type="slidenum">
              <a:rPr lang="fr-FR" smtClean="0"/>
              <a:t>‹N°›</a:t>
            </a:fld>
            <a:endParaRPr lang="fr-FR"/>
          </a:p>
        </p:txBody>
      </p:sp>
    </p:spTree>
    <p:extLst>
      <p:ext uri="{BB962C8B-B14F-4D97-AF65-F5344CB8AC3E}">
        <p14:creationId xmlns:p14="http://schemas.microsoft.com/office/powerpoint/2010/main" val="2919590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217FD783-D4B1-4D19-83EF-4DFAAE0483D7}" type="datetimeFigureOut">
              <a:rPr lang="fr-FR" smtClean="0"/>
              <a:t>28/03/2023</a:t>
            </a:fld>
            <a:endParaRPr lang="fr-FR"/>
          </a:p>
        </p:txBody>
      </p:sp>
      <p:sp>
        <p:nvSpPr>
          <p:cNvPr id="4" name="Espace réservé de l'image des diapositives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9D5C1281-7A5C-4745-95B7-94B0486EC032}" type="slidenum">
              <a:rPr lang="fr-FR" smtClean="0"/>
              <a:t>‹N°›</a:t>
            </a:fld>
            <a:endParaRPr lang="fr-FR"/>
          </a:p>
        </p:txBody>
      </p:sp>
    </p:spTree>
    <p:extLst>
      <p:ext uri="{BB962C8B-B14F-4D97-AF65-F5344CB8AC3E}">
        <p14:creationId xmlns:p14="http://schemas.microsoft.com/office/powerpoint/2010/main" val="255112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9D5C1281-7A5C-4745-95B7-94B0486EC032}" type="slidenum">
              <a:rPr lang="fr-FR" smtClean="0"/>
              <a:t>1</a:t>
            </a:fld>
            <a:endParaRPr lang="fr-FR"/>
          </a:p>
        </p:txBody>
      </p:sp>
    </p:spTree>
    <p:extLst>
      <p:ext uri="{BB962C8B-B14F-4D97-AF65-F5344CB8AC3E}">
        <p14:creationId xmlns:p14="http://schemas.microsoft.com/office/powerpoint/2010/main" val="127930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5C1281-7A5C-4745-95B7-94B0486EC032}" type="slidenum">
              <a:rPr lang="fr-FR" smtClean="0"/>
              <a:t>2</a:t>
            </a:fld>
            <a:endParaRPr lang="fr-FR"/>
          </a:p>
        </p:txBody>
      </p:sp>
    </p:spTree>
    <p:extLst>
      <p:ext uri="{BB962C8B-B14F-4D97-AF65-F5344CB8AC3E}">
        <p14:creationId xmlns:p14="http://schemas.microsoft.com/office/powerpoint/2010/main" val="87921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5C1281-7A5C-4745-95B7-94B0486EC032}" type="slidenum">
              <a:rPr lang="fr-FR" smtClean="0"/>
              <a:t>4</a:t>
            </a:fld>
            <a:endParaRPr lang="fr-FR"/>
          </a:p>
        </p:txBody>
      </p:sp>
    </p:spTree>
    <p:extLst>
      <p:ext uri="{BB962C8B-B14F-4D97-AF65-F5344CB8AC3E}">
        <p14:creationId xmlns:p14="http://schemas.microsoft.com/office/powerpoint/2010/main" val="322247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u="sng" dirty="0"/>
              <a:t>Besoins logistiques : </a:t>
            </a:r>
          </a:p>
          <a:p>
            <a:r>
              <a:rPr lang="fr-FR" dirty="0"/>
              <a:t>Lundi 15 mai : salle de cours pour la journée</a:t>
            </a:r>
          </a:p>
          <a:p>
            <a:r>
              <a:rPr lang="fr-FR" dirty="0"/>
              <a:t>Mardi 16 mai : salle de cours pour le matin ou toute la journée</a:t>
            </a:r>
          </a:p>
          <a:p>
            <a:r>
              <a:rPr lang="fr-FR" dirty="0"/>
              <a:t>Lundi 22 mai : salle de cours pour demi journée pour un point à mi parcours avec les étudiants.</a:t>
            </a:r>
          </a:p>
          <a:p>
            <a:r>
              <a:rPr lang="fr-FR" dirty="0"/>
              <a:t>Vendredi 26 mai : salle de cours pour les étudiants pour finaliser leur travail le matin et salle de cours pour restitution avec l’ensemble du groupe l’après-midi.</a:t>
            </a:r>
          </a:p>
          <a:p>
            <a:endParaRPr lang="fr-FR" dirty="0"/>
          </a:p>
          <a:p>
            <a:r>
              <a:rPr lang="fr-FR" dirty="0"/>
              <a:t>Prévoir le coût des billets de RER pour des trajets Bures-sur-Yvette – Paris. Le prix du carnet de 10 tickets est de 40€, soit 4€ le billet. Le nombre de billet dépendra du nombre d’élèves inscrits, moins le nombre d’élèves disposant d’un abonnement.</a:t>
            </a:r>
          </a:p>
          <a:p>
            <a:endParaRPr lang="fr-FR" dirty="0"/>
          </a:p>
        </p:txBody>
      </p:sp>
      <p:sp>
        <p:nvSpPr>
          <p:cNvPr id="4" name="Espace réservé du numéro de diapositive 3"/>
          <p:cNvSpPr>
            <a:spLocks noGrp="1"/>
          </p:cNvSpPr>
          <p:nvPr>
            <p:ph type="sldNum" sz="quarter" idx="5"/>
          </p:nvPr>
        </p:nvSpPr>
        <p:spPr/>
        <p:txBody>
          <a:bodyPr/>
          <a:lstStyle/>
          <a:p>
            <a:fld id="{9D5C1281-7A5C-4745-95B7-94B0486EC032}" type="slidenum">
              <a:rPr lang="fr-FR" smtClean="0"/>
              <a:t>6</a:t>
            </a:fld>
            <a:endParaRPr lang="fr-FR"/>
          </a:p>
        </p:txBody>
      </p:sp>
    </p:spTree>
    <p:extLst>
      <p:ext uri="{BB962C8B-B14F-4D97-AF65-F5344CB8AC3E}">
        <p14:creationId xmlns:p14="http://schemas.microsoft.com/office/powerpoint/2010/main" val="435631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gradFill flip="none" rotWithShape="1">
          <a:gsLst>
            <a:gs pos="91500">
              <a:srgbClr val="7A5F77"/>
            </a:gs>
            <a:gs pos="62000">
              <a:srgbClr val="A0636C"/>
            </a:gs>
            <a:gs pos="48000">
              <a:srgbClr val="C66762"/>
            </a:gs>
            <a:gs pos="14000">
              <a:schemeClr val="accent4"/>
            </a:gs>
            <a:gs pos="100000">
              <a:schemeClr val="tx2"/>
            </a:gs>
            <a:gs pos="100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325560"/>
            <a:ext cx="9144000" cy="2387600"/>
          </a:xfrm>
        </p:spPr>
        <p:txBody>
          <a:bodyPr anchor="b">
            <a:normAutofit/>
          </a:bodyPr>
          <a:lstStyle>
            <a:lvl1pPr algn="ctr">
              <a:defRPr sz="5000" cap="all" baseline="0">
                <a:solidFill>
                  <a:schemeClr val="bg1"/>
                </a:solidFill>
              </a:defRPr>
            </a:lvl1pPr>
          </a:lstStyle>
          <a:p>
            <a:r>
              <a:rPr lang="fr-FR"/>
              <a:t>Modifiez le style du titre</a:t>
            </a:r>
          </a:p>
        </p:txBody>
      </p:sp>
      <p:sp>
        <p:nvSpPr>
          <p:cNvPr id="3" name="Sous-titre 2"/>
          <p:cNvSpPr>
            <a:spLocks noGrp="1"/>
          </p:cNvSpPr>
          <p:nvPr>
            <p:ph type="subTitle" idx="1"/>
          </p:nvPr>
        </p:nvSpPr>
        <p:spPr>
          <a:xfrm>
            <a:off x="1524000" y="3805235"/>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7" name="Imag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420914" y="267281"/>
            <a:ext cx="3017867" cy="1009975"/>
          </a:xfrm>
          <a:prstGeom prst="rect">
            <a:avLst/>
          </a:prstGeom>
        </p:spPr>
      </p:pic>
      <p:pic>
        <p:nvPicPr>
          <p:cNvPr id="8" name="Image 7"/>
          <p:cNvPicPr>
            <a:picLocks noChangeAspect="1"/>
          </p:cNvPicPr>
          <p:nvPr userDrawn="1"/>
        </p:nvPicPr>
        <p:blipFill>
          <a:blip r:embed="rId3">
            <a:biLevel thresh="50000"/>
            <a:extLst>
              <a:ext uri="{28A0092B-C50C-407E-A947-70E740481C1C}">
                <a14:useLocalDpi xmlns:a14="http://schemas.microsoft.com/office/drawing/2010/main" val="0"/>
              </a:ext>
            </a:extLst>
          </a:blip>
          <a:stretch>
            <a:fillRect/>
          </a:stretch>
        </p:blipFill>
        <p:spPr>
          <a:xfrm>
            <a:off x="9046932" y="5750372"/>
            <a:ext cx="909864" cy="909864"/>
          </a:xfrm>
          <a:prstGeom prst="rect">
            <a:avLst/>
          </a:prstGeom>
        </p:spPr>
      </p:pic>
      <p:pic>
        <p:nvPicPr>
          <p:cNvPr id="13" name="Image 12"/>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10185396" y="5986542"/>
            <a:ext cx="1524000" cy="354973"/>
          </a:xfrm>
          <a:prstGeom prst="rect">
            <a:avLst/>
          </a:prstGeom>
        </p:spPr>
      </p:pic>
    </p:spTree>
    <p:extLst>
      <p:ext uri="{BB962C8B-B14F-4D97-AF65-F5344CB8AC3E}">
        <p14:creationId xmlns:p14="http://schemas.microsoft.com/office/powerpoint/2010/main" val="71320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9">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flip="none" rotWithShape="1">
            <a:gsLst>
              <a:gs pos="0">
                <a:schemeClr val="accent5"/>
              </a:gs>
              <a:gs pos="76500">
                <a:srgbClr val="CF7E24"/>
              </a:gs>
              <a:gs pos="42000">
                <a:schemeClr val="accent5">
                  <a:lumMod val="97000"/>
                  <a:lumOff val="3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15" name="Espace réservé du texte 2"/>
          <p:cNvSpPr>
            <a:spLocks noGrp="1"/>
          </p:cNvSpPr>
          <p:nvPr>
            <p:ph type="body" sz="quarter" idx="11"/>
          </p:nvPr>
        </p:nvSpPr>
        <p:spPr>
          <a:xfrm>
            <a:off x="4615535"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sp>
        <p:nvSpPr>
          <p:cNvPr id="16" name="Titre 1"/>
          <p:cNvSpPr>
            <a:spLocks noGrp="1"/>
          </p:cNvSpPr>
          <p:nvPr>
            <p:ph type="ctrTitle"/>
          </p:nvPr>
        </p:nvSpPr>
        <p:spPr>
          <a:xfrm>
            <a:off x="4615535"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4213" y="3201531"/>
            <a:ext cx="5835771" cy="4215298"/>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391892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section 10">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flip="none" rotWithShape="1">
            <a:gsLst>
              <a:gs pos="20000">
                <a:schemeClr val="accent6">
                  <a:lumMod val="89000"/>
                </a:schemeClr>
              </a:gs>
              <a:gs pos="32000">
                <a:schemeClr val="accent6">
                  <a:lumMod val="89000"/>
                </a:schemeClr>
              </a:gs>
              <a:gs pos="69000">
                <a:schemeClr val="accent6">
                  <a:lumMod val="75000"/>
                </a:schemeClr>
              </a:gs>
              <a:gs pos="97000">
                <a:schemeClr val="accent6">
                  <a:lumMod val="7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 y="2258803"/>
            <a:ext cx="4620655" cy="4599197"/>
          </a:xfrm>
          <a:prstGeom prst="rect">
            <a:avLst/>
          </a:prstGeom>
        </p:spPr>
      </p:pic>
      <p:sp>
        <p:nvSpPr>
          <p:cNvPr id="9" name="Espace réservé du texte 2"/>
          <p:cNvSpPr>
            <a:spLocks noGrp="1"/>
          </p:cNvSpPr>
          <p:nvPr>
            <p:ph type="body" sz="quarter" idx="11"/>
          </p:nvPr>
        </p:nvSpPr>
        <p:spPr>
          <a:xfrm>
            <a:off x="4615535"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sp>
        <p:nvSpPr>
          <p:cNvPr id="10" name="Titre 1"/>
          <p:cNvSpPr>
            <a:spLocks noGrp="1"/>
          </p:cNvSpPr>
          <p:nvPr>
            <p:ph type="ctrTitle"/>
          </p:nvPr>
        </p:nvSpPr>
        <p:spPr>
          <a:xfrm>
            <a:off x="4615535"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285" y="6075216"/>
            <a:ext cx="2166026" cy="748696"/>
          </a:xfrm>
          <a:prstGeom prst="rect">
            <a:avLst/>
          </a:prstGeom>
        </p:spPr>
      </p:pic>
    </p:spTree>
    <p:extLst>
      <p:ext uri="{BB962C8B-B14F-4D97-AF65-F5344CB8AC3E}">
        <p14:creationId xmlns:p14="http://schemas.microsoft.com/office/powerpoint/2010/main" val="25677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section 11">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flip="none" rotWithShape="1">
            <a:gsLst>
              <a:gs pos="20000">
                <a:schemeClr val="accent6">
                  <a:lumMod val="89000"/>
                </a:schemeClr>
              </a:gs>
              <a:gs pos="32000">
                <a:schemeClr val="accent6">
                  <a:lumMod val="89000"/>
                </a:schemeClr>
              </a:gs>
              <a:gs pos="69000">
                <a:schemeClr val="accent6">
                  <a:lumMod val="75000"/>
                </a:schemeClr>
              </a:gs>
              <a:gs pos="97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9" name="Espace réservé du texte 2"/>
          <p:cNvSpPr>
            <a:spLocks noGrp="1"/>
          </p:cNvSpPr>
          <p:nvPr>
            <p:ph type="body" sz="quarter" idx="11"/>
          </p:nvPr>
        </p:nvSpPr>
        <p:spPr>
          <a:xfrm>
            <a:off x="4615535"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sp>
        <p:nvSpPr>
          <p:cNvPr id="10" name="Titre 1"/>
          <p:cNvSpPr>
            <a:spLocks noGrp="1"/>
          </p:cNvSpPr>
          <p:nvPr>
            <p:ph type="ctrTitle"/>
          </p:nvPr>
        </p:nvSpPr>
        <p:spPr>
          <a:xfrm>
            <a:off x="4615535"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 y="3409987"/>
            <a:ext cx="4604939" cy="3438260"/>
          </a:xfrm>
          <a:prstGeom prst="rect">
            <a:avLst/>
          </a:prstGeom>
        </p:spPr>
      </p:pic>
      <p:pic>
        <p:nvPicPr>
          <p:cNvPr id="7" name="Image 6">
            <a:extLst>
              <a:ext uri="{FF2B5EF4-FFF2-40B4-BE49-F238E27FC236}">
                <a16:creationId xmlns:a16="http://schemas.microsoft.com/office/drawing/2014/main" id="{C918CD19-D48B-4548-A824-B47008A5D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81369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section 12">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flip="none" rotWithShape="1">
            <a:gsLst>
              <a:gs pos="20000">
                <a:schemeClr val="accent6">
                  <a:lumMod val="89000"/>
                </a:schemeClr>
              </a:gs>
              <a:gs pos="32000">
                <a:schemeClr val="accent6">
                  <a:lumMod val="89000"/>
                </a:schemeClr>
              </a:gs>
              <a:gs pos="69000">
                <a:schemeClr val="accent6">
                  <a:lumMod val="75000"/>
                </a:schemeClr>
              </a:gs>
              <a:gs pos="97000">
                <a:schemeClr val="accent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9" name="Espace réservé du texte 2"/>
          <p:cNvSpPr>
            <a:spLocks noGrp="1"/>
          </p:cNvSpPr>
          <p:nvPr>
            <p:ph type="body" sz="quarter" idx="11"/>
          </p:nvPr>
        </p:nvSpPr>
        <p:spPr>
          <a:xfrm>
            <a:off x="4615535"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sp>
        <p:nvSpPr>
          <p:cNvPr id="10" name="Titre 1"/>
          <p:cNvSpPr>
            <a:spLocks noGrp="1"/>
          </p:cNvSpPr>
          <p:nvPr>
            <p:ph type="ctrTitle"/>
          </p:nvPr>
        </p:nvSpPr>
        <p:spPr>
          <a:xfrm>
            <a:off x="4615535"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943" y="3147488"/>
            <a:ext cx="5719656" cy="4131426"/>
          </a:xfrm>
          <a:prstGeom prst="rect">
            <a:avLst/>
          </a:prstGeom>
        </p:spPr>
      </p:pic>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56988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section 13">
    <p:spTree>
      <p:nvGrpSpPr>
        <p:cNvPr id="1" name=""/>
        <p:cNvGrpSpPr/>
        <p:nvPr/>
      </p:nvGrpSpPr>
      <p:grpSpPr>
        <a:xfrm>
          <a:off x="0" y="0"/>
          <a:ext cx="0" cy="0"/>
          <a:chOff x="0" y="0"/>
          <a:chExt cx="0" cy="0"/>
        </a:xfrm>
      </p:grpSpPr>
      <p:sp>
        <p:nvSpPr>
          <p:cNvPr id="6" name="Rectangle 5"/>
          <p:cNvSpPr/>
          <p:nvPr userDrawn="1"/>
        </p:nvSpPr>
        <p:spPr>
          <a:xfrm>
            <a:off x="2440517" y="-1"/>
            <a:ext cx="9751483" cy="690697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 y="2258803"/>
            <a:ext cx="4620655" cy="4599197"/>
          </a:xfrm>
          <a:prstGeom prst="rect">
            <a:avLst/>
          </a:prstGeom>
        </p:spPr>
      </p:pic>
      <p:sp>
        <p:nvSpPr>
          <p:cNvPr id="9" name="Espace réservé du texte 2"/>
          <p:cNvSpPr>
            <a:spLocks noGrp="1"/>
          </p:cNvSpPr>
          <p:nvPr>
            <p:ph type="body" sz="quarter" idx="11"/>
          </p:nvPr>
        </p:nvSpPr>
        <p:spPr>
          <a:xfrm>
            <a:off x="4615535"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sp>
        <p:nvSpPr>
          <p:cNvPr id="10" name="Titre 1"/>
          <p:cNvSpPr>
            <a:spLocks noGrp="1"/>
          </p:cNvSpPr>
          <p:nvPr>
            <p:ph type="ctrTitle"/>
          </p:nvPr>
        </p:nvSpPr>
        <p:spPr>
          <a:xfrm>
            <a:off x="4615535"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285" y="6075216"/>
            <a:ext cx="2166026" cy="748696"/>
          </a:xfrm>
          <a:prstGeom prst="rect">
            <a:avLst/>
          </a:prstGeom>
        </p:spPr>
      </p:pic>
    </p:spTree>
    <p:extLst>
      <p:ext uri="{BB962C8B-B14F-4D97-AF65-F5344CB8AC3E}">
        <p14:creationId xmlns:p14="http://schemas.microsoft.com/office/powerpoint/2010/main" val="2596645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14">
    <p:spTree>
      <p:nvGrpSpPr>
        <p:cNvPr id="1" name=""/>
        <p:cNvGrpSpPr/>
        <p:nvPr/>
      </p:nvGrpSpPr>
      <p:grpSpPr>
        <a:xfrm>
          <a:off x="0" y="0"/>
          <a:ext cx="0" cy="0"/>
          <a:chOff x="0" y="0"/>
          <a:chExt cx="0" cy="0"/>
        </a:xfrm>
      </p:grpSpPr>
      <p:sp>
        <p:nvSpPr>
          <p:cNvPr id="6" name="Rectangle 5"/>
          <p:cNvSpPr/>
          <p:nvPr userDrawn="1"/>
        </p:nvSpPr>
        <p:spPr>
          <a:xfrm>
            <a:off x="2423885" y="-9753"/>
            <a:ext cx="9751483" cy="6858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9" name="Espace réservé du texte 2"/>
          <p:cNvSpPr>
            <a:spLocks noGrp="1"/>
          </p:cNvSpPr>
          <p:nvPr>
            <p:ph type="body" sz="quarter" idx="11"/>
          </p:nvPr>
        </p:nvSpPr>
        <p:spPr>
          <a:xfrm>
            <a:off x="4615535"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sp>
        <p:nvSpPr>
          <p:cNvPr id="10" name="Titre 1"/>
          <p:cNvSpPr>
            <a:spLocks noGrp="1"/>
          </p:cNvSpPr>
          <p:nvPr>
            <p:ph type="ctrTitle"/>
          </p:nvPr>
        </p:nvSpPr>
        <p:spPr>
          <a:xfrm>
            <a:off x="4615535"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775" y="2464873"/>
            <a:ext cx="6898886" cy="4632896"/>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250147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4"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8"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9"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0"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sp>
        <p:nvSpPr>
          <p:cNvPr id="15" name="Espace réservé du contenu 2"/>
          <p:cNvSpPr>
            <a:spLocks noGrp="1"/>
          </p:cNvSpPr>
          <p:nvPr>
            <p:ph idx="1"/>
          </p:nvPr>
        </p:nvSpPr>
        <p:spPr>
          <a:xfrm>
            <a:off x="838200" y="1825625"/>
            <a:ext cx="10515600" cy="4351338"/>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3702" y="6157565"/>
            <a:ext cx="1940556" cy="670761"/>
          </a:xfrm>
          <a:prstGeom prst="rect">
            <a:avLst/>
          </a:prstGeom>
        </p:spPr>
      </p:pic>
    </p:spTree>
    <p:extLst>
      <p:ext uri="{BB962C8B-B14F-4D97-AF65-F5344CB8AC3E}">
        <p14:creationId xmlns:p14="http://schemas.microsoft.com/office/powerpoint/2010/main" val="2993131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14"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8"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9"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0"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sp>
        <p:nvSpPr>
          <p:cNvPr id="15" name="Espace réservé du contenu 2"/>
          <p:cNvSpPr>
            <a:spLocks noGrp="1"/>
          </p:cNvSpPr>
          <p:nvPr>
            <p:ph idx="1"/>
          </p:nvPr>
        </p:nvSpPr>
        <p:spPr>
          <a:xfrm>
            <a:off x="838200" y="1825625"/>
            <a:ext cx="10515600" cy="4351338"/>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3252837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5"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9"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10"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1"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sp>
        <p:nvSpPr>
          <p:cNvPr id="16" name="Espace réservé du contenu 2"/>
          <p:cNvSpPr>
            <a:spLocks noGrp="1"/>
          </p:cNvSpPr>
          <p:nvPr>
            <p:ph idx="13"/>
          </p:nvPr>
        </p:nvSpPr>
        <p:spPr>
          <a:xfrm>
            <a:off x="838199" y="1825625"/>
            <a:ext cx="5185230" cy="4351338"/>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contenu 2"/>
          <p:cNvSpPr>
            <a:spLocks noGrp="1"/>
          </p:cNvSpPr>
          <p:nvPr>
            <p:ph idx="14"/>
          </p:nvPr>
        </p:nvSpPr>
        <p:spPr>
          <a:xfrm>
            <a:off x="6168570" y="1819569"/>
            <a:ext cx="5185230" cy="4351338"/>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8" name="Imag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4220795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8" name="Espace réservé du contenu 2"/>
          <p:cNvSpPr>
            <a:spLocks noGrp="1"/>
          </p:cNvSpPr>
          <p:nvPr>
            <p:ph idx="13"/>
          </p:nvPr>
        </p:nvSpPr>
        <p:spPr>
          <a:xfrm>
            <a:off x="838199" y="2505075"/>
            <a:ext cx="5185230" cy="3671888"/>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83641" cy="823912"/>
          </a:xfrm>
          <a:prstGeom prst="rect">
            <a:avLst/>
          </a:prstGeom>
        </p:spPr>
        <p:txBody>
          <a:bodyPr anchor="b"/>
          <a:lstStyle>
            <a:lvl1pPr marL="0" indent="0">
              <a:buNone/>
              <a:defRPr sz="2400" b="1"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1"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12"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3"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sp>
        <p:nvSpPr>
          <p:cNvPr id="19" name="Espace réservé du contenu 2"/>
          <p:cNvSpPr>
            <a:spLocks noGrp="1"/>
          </p:cNvSpPr>
          <p:nvPr>
            <p:ph idx="14"/>
          </p:nvPr>
        </p:nvSpPr>
        <p:spPr>
          <a:xfrm>
            <a:off x="6172200" y="2493512"/>
            <a:ext cx="5185230" cy="3671888"/>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20" name="Imag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418169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1">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a:gsLst>
              <a:gs pos="71000">
                <a:srgbClr val="A0636C"/>
              </a:gs>
              <a:gs pos="41000">
                <a:srgbClr val="C66762"/>
              </a:gs>
              <a:gs pos="7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19" y="3103889"/>
            <a:ext cx="5027966" cy="3754111"/>
          </a:xfrm>
          <a:prstGeom prst="rect">
            <a:avLst/>
          </a:prstGeom>
        </p:spPr>
      </p:pic>
      <p:sp>
        <p:nvSpPr>
          <p:cNvPr id="7" name="Titre 1"/>
          <p:cNvSpPr>
            <a:spLocks noGrp="1"/>
          </p:cNvSpPr>
          <p:nvPr>
            <p:ph type="ctrTitle"/>
          </p:nvPr>
        </p:nvSpPr>
        <p:spPr>
          <a:xfrm>
            <a:off x="4882384" y="1910089"/>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sp>
        <p:nvSpPr>
          <p:cNvPr id="3" name="Espace réservé du texte 2"/>
          <p:cNvSpPr>
            <a:spLocks noGrp="1"/>
          </p:cNvSpPr>
          <p:nvPr>
            <p:ph type="body" sz="quarter" idx="10"/>
          </p:nvPr>
        </p:nvSpPr>
        <p:spPr>
          <a:xfrm>
            <a:off x="4921240" y="4586398"/>
            <a:ext cx="4930775"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285" y="6075216"/>
            <a:ext cx="2166026" cy="748696"/>
          </a:xfrm>
          <a:prstGeom prst="rect">
            <a:avLst/>
          </a:prstGeom>
        </p:spPr>
      </p:pic>
    </p:spTree>
    <p:extLst>
      <p:ext uri="{BB962C8B-B14F-4D97-AF65-F5344CB8AC3E}">
        <p14:creationId xmlns:p14="http://schemas.microsoft.com/office/powerpoint/2010/main" val="1205635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7"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8"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9"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705270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 imag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4307"/>
            <a:ext cx="12192000" cy="6858000"/>
          </a:xfrm>
          <a:prstGeom prst="rect">
            <a:avLst/>
          </a:pr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7" name="Espace réservé pour une image  2"/>
          <p:cNvSpPr>
            <a:spLocks noGrp="1"/>
          </p:cNvSpPr>
          <p:nvPr>
            <p:ph type="pic" idx="1"/>
          </p:nvPr>
        </p:nvSpPr>
        <p:spPr>
          <a:xfrm>
            <a:off x="6340927" y="2309129"/>
            <a:ext cx="2230661" cy="22483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pour une image  2"/>
          <p:cNvSpPr>
            <a:spLocks noGrp="1"/>
          </p:cNvSpPr>
          <p:nvPr>
            <p:ph type="pic" idx="14"/>
          </p:nvPr>
        </p:nvSpPr>
        <p:spPr>
          <a:xfrm>
            <a:off x="6342738" y="4557486"/>
            <a:ext cx="2228850" cy="23005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0" name="Espace réservé pour une image  2"/>
          <p:cNvSpPr>
            <a:spLocks noGrp="1"/>
          </p:cNvSpPr>
          <p:nvPr>
            <p:ph type="pic" idx="15"/>
          </p:nvPr>
        </p:nvSpPr>
        <p:spPr>
          <a:xfrm>
            <a:off x="6342738" y="11343"/>
            <a:ext cx="2228850" cy="22483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3" name="Espace réservé du texte 12"/>
          <p:cNvSpPr>
            <a:spLocks noGrp="1"/>
          </p:cNvSpPr>
          <p:nvPr>
            <p:ph type="body" sz="quarter" idx="17"/>
          </p:nvPr>
        </p:nvSpPr>
        <p:spPr>
          <a:xfrm>
            <a:off x="8618538" y="4557713"/>
            <a:ext cx="3573462" cy="2300287"/>
          </a:xfrm>
          <a:prstGeom prst="rect">
            <a:avLst/>
          </a:prstGeom>
        </p:spPr>
        <p:txBody>
          <a:bodyPr/>
          <a:lstStyle>
            <a:lvl1pPr marL="0" indent="0">
              <a:buNone/>
              <a:defRPr sz="1800" baseline="0">
                <a:solidFill>
                  <a:schemeClr val="bg1"/>
                </a:solidFill>
                <a:latin typeface="Roboto" panose="02000000000000000000" pitchFamily="2" charset="0"/>
                <a:ea typeface="Roboto" panose="02000000000000000000" pitchFamily="2" charset="0"/>
              </a:defRPr>
            </a:lvl1pPr>
          </a:lstStyle>
          <a:p>
            <a:pPr lvl="0"/>
            <a:r>
              <a:rPr lang="fr-FR"/>
              <a:t>Modifiez les styles du texte du masque</a:t>
            </a:r>
          </a:p>
        </p:txBody>
      </p:sp>
      <p:sp>
        <p:nvSpPr>
          <p:cNvPr id="15" name="Espace réservé du texte 14"/>
          <p:cNvSpPr>
            <a:spLocks noGrp="1"/>
          </p:cNvSpPr>
          <p:nvPr>
            <p:ph type="body" sz="quarter" idx="18"/>
          </p:nvPr>
        </p:nvSpPr>
        <p:spPr>
          <a:xfrm>
            <a:off x="8570913" y="2284413"/>
            <a:ext cx="3621087" cy="2273300"/>
          </a:xfrm>
          <a:prstGeom prst="rect">
            <a:avLst/>
          </a:prstGeom>
        </p:spPr>
        <p:txBody>
          <a:bodyPr>
            <a:normAutofit/>
          </a:bodyPr>
          <a:lstStyle>
            <a:lvl1pPr marL="0" indent="0">
              <a:buNone/>
              <a:defRPr sz="1800">
                <a:solidFill>
                  <a:schemeClr val="bg1"/>
                </a:solidFill>
              </a:defRPr>
            </a:lvl1pPr>
          </a:lstStyle>
          <a:p>
            <a:pPr lvl="0"/>
            <a:r>
              <a:rPr lang="fr-FR"/>
              <a:t>Modifiez les styles du texte du masque</a:t>
            </a:r>
          </a:p>
        </p:txBody>
      </p:sp>
      <p:sp>
        <p:nvSpPr>
          <p:cNvPr id="21" name="Espace réservé du texte 20"/>
          <p:cNvSpPr>
            <a:spLocks noGrp="1"/>
          </p:cNvSpPr>
          <p:nvPr>
            <p:ph type="body" sz="quarter" idx="19"/>
          </p:nvPr>
        </p:nvSpPr>
        <p:spPr>
          <a:xfrm>
            <a:off x="8570913" y="0"/>
            <a:ext cx="3621087" cy="2284413"/>
          </a:xfrm>
          <a:prstGeom prst="rect">
            <a:avLst/>
          </a:prstGeom>
        </p:spPr>
        <p:txBody>
          <a:bodyPr/>
          <a:lstStyle>
            <a:lvl1pPr marL="0" indent="0">
              <a:buNone/>
              <a:defRPr sz="1800">
                <a:solidFill>
                  <a:schemeClr val="bg1"/>
                </a:solidFill>
              </a:defRPr>
            </a:lvl1pPr>
            <a:lvl2pPr marL="457200" indent="0">
              <a:buNone/>
              <a:defRPr/>
            </a:lvl2pPr>
          </a:lstStyle>
          <a:p>
            <a:pPr lvl="0"/>
            <a:r>
              <a:rPr lang="fr-FR"/>
              <a:t>Modifiez les styles du texte du masque</a:t>
            </a:r>
          </a:p>
          <a:p>
            <a:pPr lvl="1"/>
            <a:endParaRPr lang="fr-FR"/>
          </a:p>
        </p:txBody>
      </p:sp>
      <p:sp>
        <p:nvSpPr>
          <p:cNvPr id="3" name="Espace réservé du texte 2"/>
          <p:cNvSpPr>
            <a:spLocks noGrp="1"/>
          </p:cNvSpPr>
          <p:nvPr>
            <p:ph type="body" sz="quarter" idx="20"/>
          </p:nvPr>
        </p:nvSpPr>
        <p:spPr>
          <a:xfrm>
            <a:off x="1030515" y="2326669"/>
            <a:ext cx="4856162" cy="1568925"/>
          </a:xfrm>
          <a:prstGeom prst="rect">
            <a:avLst/>
          </a:prstGeom>
        </p:spPr>
        <p:txBody>
          <a:bodyPr>
            <a:noAutofit/>
          </a:bodyPr>
          <a:lstStyle>
            <a:lvl1pPr marL="0" indent="0">
              <a:buNone/>
              <a:defRPr sz="3600" cap="all" baseline="0">
                <a:solidFill>
                  <a:schemeClr val="bg1"/>
                </a:solidFill>
                <a:latin typeface="+mj-lt"/>
              </a:defRPr>
            </a:lvl1pPr>
          </a:lstStyle>
          <a:p>
            <a:pPr lvl="0"/>
            <a:r>
              <a:rPr lang="fr-FR"/>
              <a:t>Modifiez les styles du texte du masque</a:t>
            </a:r>
          </a:p>
        </p:txBody>
      </p:sp>
      <p:sp>
        <p:nvSpPr>
          <p:cNvPr id="5" name="Espace réservé du texte 4"/>
          <p:cNvSpPr>
            <a:spLocks noGrp="1"/>
          </p:cNvSpPr>
          <p:nvPr>
            <p:ph type="body" sz="quarter" idx="21"/>
          </p:nvPr>
        </p:nvSpPr>
        <p:spPr>
          <a:xfrm>
            <a:off x="1030288" y="4046538"/>
            <a:ext cx="4945062" cy="638196"/>
          </a:xfrm>
          <a:prstGeom prst="rect">
            <a:avLst/>
          </a:prstGeom>
        </p:spPr>
        <p:txBody>
          <a:bodyPr/>
          <a:lstStyle>
            <a:lvl1pPr marL="0" indent="0">
              <a:buNone/>
              <a:defRPr sz="2000">
                <a:solidFill>
                  <a:schemeClr val="bg1"/>
                </a:solidFill>
              </a:defRPr>
            </a:lvl1pPr>
          </a:lstStyle>
          <a:p>
            <a:pPr lvl="0"/>
            <a:r>
              <a:rPr lang="fr-FR"/>
              <a:t>Modifiez les styles du texte du masque</a:t>
            </a:r>
          </a:p>
        </p:txBody>
      </p:sp>
    </p:spTree>
    <p:extLst>
      <p:ext uri="{BB962C8B-B14F-4D97-AF65-F5344CB8AC3E}">
        <p14:creationId xmlns:p14="http://schemas.microsoft.com/office/powerpoint/2010/main" val="3525866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s et légendes">
    <p:spTree>
      <p:nvGrpSpPr>
        <p:cNvPr id="1" name=""/>
        <p:cNvGrpSpPr/>
        <p:nvPr/>
      </p:nvGrpSpPr>
      <p:grpSpPr>
        <a:xfrm>
          <a:off x="0" y="0"/>
          <a:ext cx="0" cy="0"/>
          <a:chOff x="0" y="0"/>
          <a:chExt cx="0" cy="0"/>
        </a:xfrm>
      </p:grpSpPr>
      <p:sp>
        <p:nvSpPr>
          <p:cNvPr id="10"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pour une image  2"/>
          <p:cNvSpPr>
            <a:spLocks noGrp="1"/>
          </p:cNvSpPr>
          <p:nvPr>
            <p:ph type="pic" idx="15"/>
          </p:nvPr>
        </p:nvSpPr>
        <p:spPr>
          <a:xfrm>
            <a:off x="1886854" y="2294800"/>
            <a:ext cx="2384917" cy="211754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2" name="Espace réservé pour une image  2"/>
          <p:cNvSpPr>
            <a:spLocks noGrp="1"/>
          </p:cNvSpPr>
          <p:nvPr>
            <p:ph type="pic" idx="16"/>
          </p:nvPr>
        </p:nvSpPr>
        <p:spPr>
          <a:xfrm>
            <a:off x="4738912" y="2287546"/>
            <a:ext cx="2384917" cy="211754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9" name="Espace réservé pour une image  2"/>
          <p:cNvSpPr>
            <a:spLocks noGrp="1"/>
          </p:cNvSpPr>
          <p:nvPr>
            <p:ph type="pic" idx="17"/>
          </p:nvPr>
        </p:nvSpPr>
        <p:spPr>
          <a:xfrm>
            <a:off x="7598224" y="2287546"/>
            <a:ext cx="2384917" cy="211754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30" name="Titre 1"/>
          <p:cNvSpPr>
            <a:spLocks noGrp="1"/>
          </p:cNvSpPr>
          <p:nvPr>
            <p:ph type="title"/>
          </p:nvPr>
        </p:nvSpPr>
        <p:spPr>
          <a:xfrm>
            <a:off x="838200" y="365125"/>
            <a:ext cx="10515600" cy="1325563"/>
          </a:xfrm>
        </p:spPr>
        <p:txBody>
          <a:bodyPr/>
          <a:lstStyle/>
          <a:p>
            <a:r>
              <a:rPr lang="fr-FR"/>
              <a:t>Modifiez le style du titre</a:t>
            </a:r>
          </a:p>
        </p:txBody>
      </p:sp>
      <p:sp>
        <p:nvSpPr>
          <p:cNvPr id="3" name="ZoneTexte 2"/>
          <p:cNvSpPr txBox="1"/>
          <p:nvPr userDrawn="1"/>
        </p:nvSpPr>
        <p:spPr>
          <a:xfrm>
            <a:off x="1886854" y="4421366"/>
            <a:ext cx="2384917" cy="646331"/>
          </a:xfrm>
          <a:prstGeom prst="rect">
            <a:avLst/>
          </a:prstGeom>
          <a:noFill/>
        </p:spPr>
        <p:txBody>
          <a:bodyPr wrap="square" rtlCol="0">
            <a:spAutoFit/>
          </a:bodyPr>
          <a:lstStyle/>
          <a:p>
            <a:pPr algn="ctr"/>
            <a:r>
              <a:rPr lang="fr-FR" sz="1800">
                <a:solidFill>
                  <a:schemeClr val="accent2"/>
                </a:solidFill>
                <a:latin typeface="Roboto Medium" panose="02000000000000000000" pitchFamily="2" charset="0"/>
                <a:ea typeface="Roboto Medium" panose="02000000000000000000" pitchFamily="2" charset="0"/>
              </a:rPr>
              <a:t>Modifiez le style du titre</a:t>
            </a:r>
          </a:p>
        </p:txBody>
      </p:sp>
      <p:sp>
        <p:nvSpPr>
          <p:cNvPr id="11"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12"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3"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sp>
        <p:nvSpPr>
          <p:cNvPr id="14" name="ZoneTexte 13"/>
          <p:cNvSpPr txBox="1"/>
          <p:nvPr userDrawn="1"/>
        </p:nvSpPr>
        <p:spPr>
          <a:xfrm>
            <a:off x="4738911" y="4412341"/>
            <a:ext cx="2384917" cy="646331"/>
          </a:xfrm>
          <a:prstGeom prst="rect">
            <a:avLst/>
          </a:prstGeom>
          <a:noFill/>
        </p:spPr>
        <p:txBody>
          <a:bodyPr wrap="square" rtlCol="0">
            <a:spAutoFit/>
          </a:bodyPr>
          <a:lstStyle/>
          <a:p>
            <a:pPr algn="ctr"/>
            <a:r>
              <a:rPr lang="fr-FR" sz="1800">
                <a:solidFill>
                  <a:schemeClr val="accent2"/>
                </a:solidFill>
                <a:latin typeface="Roboto Medium" panose="02000000000000000000" pitchFamily="2" charset="0"/>
                <a:ea typeface="Roboto Medium" panose="02000000000000000000" pitchFamily="2" charset="0"/>
              </a:rPr>
              <a:t>Modifiez le style du titre</a:t>
            </a:r>
          </a:p>
        </p:txBody>
      </p:sp>
      <p:sp>
        <p:nvSpPr>
          <p:cNvPr id="15" name="ZoneTexte 14"/>
          <p:cNvSpPr txBox="1"/>
          <p:nvPr userDrawn="1"/>
        </p:nvSpPr>
        <p:spPr>
          <a:xfrm>
            <a:off x="7590968" y="4429728"/>
            <a:ext cx="2384917" cy="646331"/>
          </a:xfrm>
          <a:prstGeom prst="rect">
            <a:avLst/>
          </a:prstGeom>
          <a:noFill/>
        </p:spPr>
        <p:txBody>
          <a:bodyPr wrap="square" rtlCol="0">
            <a:spAutoFit/>
          </a:bodyPr>
          <a:lstStyle/>
          <a:p>
            <a:pPr algn="ctr"/>
            <a:r>
              <a:rPr lang="fr-FR" sz="1800">
                <a:solidFill>
                  <a:schemeClr val="accent2"/>
                </a:solidFill>
                <a:latin typeface="Roboto Medium" panose="02000000000000000000" pitchFamily="2" charset="0"/>
                <a:ea typeface="Roboto Medium" panose="02000000000000000000" pitchFamily="2" charset="0"/>
              </a:rPr>
              <a:t>Modifiez le style du titre</a:t>
            </a: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414353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7"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8"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66878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4"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9"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10"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1"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sp>
        <p:nvSpPr>
          <p:cNvPr id="15" name="Espace réservé du contenu 2"/>
          <p:cNvSpPr>
            <a:spLocks noGrp="1"/>
          </p:cNvSpPr>
          <p:nvPr>
            <p:ph idx="13"/>
          </p:nvPr>
        </p:nvSpPr>
        <p:spPr>
          <a:xfrm>
            <a:off x="5183188" y="987425"/>
            <a:ext cx="6172200" cy="4881563"/>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829785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4"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9"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10"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1"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2529603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13"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a:t>Modifiez le style du titre</a:t>
            </a:r>
          </a:p>
        </p:txBody>
      </p:sp>
      <p:sp>
        <p:nvSpPr>
          <p:cNvPr id="8"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9"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0"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sp>
        <p:nvSpPr>
          <p:cNvPr id="14" name="Espace réservé du contenu 2"/>
          <p:cNvSpPr>
            <a:spLocks noGrp="1"/>
          </p:cNvSpPr>
          <p:nvPr>
            <p:ph idx="13"/>
          </p:nvPr>
        </p:nvSpPr>
        <p:spPr>
          <a:xfrm rot="5400000">
            <a:off x="3920332" y="-1256503"/>
            <a:ext cx="4351337" cy="10515602"/>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405413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13" name="Organigramme : Entrée manuelle 6"/>
          <p:cNvSpPr/>
          <p:nvPr userDrawn="1"/>
        </p:nvSpPr>
        <p:spPr>
          <a:xfrm>
            <a:off x="-58057" y="5994400"/>
            <a:ext cx="12250057" cy="8636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4017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401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2" y="4017"/>
                </a:moveTo>
                <a:lnTo>
                  <a:pt x="10000" y="0"/>
                </a:lnTo>
                <a:lnTo>
                  <a:pt x="10000" y="10000"/>
                </a:lnTo>
                <a:lnTo>
                  <a:pt x="0" y="10000"/>
                </a:lnTo>
                <a:cubicBezTo>
                  <a:pt x="4" y="8006"/>
                  <a:pt x="8" y="6011"/>
                  <a:pt x="12" y="4017"/>
                </a:cubicBezTo>
                <a:close/>
              </a:path>
            </a:pathLst>
          </a:custGeom>
          <a:gradFill>
            <a:gsLst>
              <a:gs pos="91500">
                <a:srgbClr val="7A5F77"/>
              </a:gs>
              <a:gs pos="75000">
                <a:srgbClr val="A0636C"/>
              </a:gs>
              <a:gs pos="64000">
                <a:srgbClr val="C66762"/>
              </a:gs>
              <a:gs pos="33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8" name="Espace réservé de la date 3"/>
          <p:cNvSpPr>
            <a:spLocks noGrp="1"/>
          </p:cNvSpPr>
          <p:nvPr>
            <p:ph type="dt" sz="half" idx="10"/>
          </p:nvPr>
        </p:nvSpPr>
        <p:spPr>
          <a:xfrm>
            <a:off x="838200" y="6356350"/>
            <a:ext cx="2743200" cy="365125"/>
          </a:xfrm>
        </p:spPr>
        <p:txBody>
          <a:bodyPr/>
          <a:lstStyle>
            <a:lvl1pPr>
              <a:defRPr>
                <a:solidFill>
                  <a:schemeClr val="bg1"/>
                </a:solidFill>
              </a:defRPr>
            </a:lvl1pPr>
          </a:lstStyle>
          <a:p>
            <a:fld id="{C2DED6C6-1174-40EC-B51C-6EAB758662DF}" type="datetimeFigureOut">
              <a:rPr lang="fr-FR" smtClean="0"/>
              <a:pPr/>
              <a:t>28/03/2023</a:t>
            </a:fld>
            <a:endParaRPr lang="fr-FR"/>
          </a:p>
        </p:txBody>
      </p:sp>
      <p:sp>
        <p:nvSpPr>
          <p:cNvPr id="9" name="Espace réservé du pied de page 4"/>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fr-FR"/>
          </a:p>
        </p:txBody>
      </p:sp>
      <p:sp>
        <p:nvSpPr>
          <p:cNvPr id="10" name="Espace réservé du numéro de diapositive 5"/>
          <p:cNvSpPr>
            <a:spLocks noGrp="1"/>
          </p:cNvSpPr>
          <p:nvPr>
            <p:ph type="sldNum" sz="quarter" idx="12"/>
          </p:nvPr>
        </p:nvSpPr>
        <p:spPr>
          <a:xfrm>
            <a:off x="9436098" y="6508490"/>
            <a:ext cx="2743200" cy="365125"/>
          </a:xfrm>
        </p:spPr>
        <p:txBody>
          <a:bodyPr/>
          <a:lstStyle>
            <a:lvl1pPr>
              <a:defRPr>
                <a:solidFill>
                  <a:schemeClr val="bg1"/>
                </a:solidFill>
              </a:defRPr>
            </a:lvl1pPr>
          </a:lstStyle>
          <a:p>
            <a:fld id="{8FF038CE-1693-4213-84BB-49A623118A58}" type="slidenum">
              <a:rPr lang="fr-FR" smtClean="0"/>
              <a:pPr/>
              <a:t>‹N°›</a:t>
            </a:fld>
            <a:endParaRPr lang="fr-FR"/>
          </a:p>
        </p:txBody>
      </p:sp>
      <p:sp>
        <p:nvSpPr>
          <p:cNvPr id="14" name="Espace réservé du contenu 2"/>
          <p:cNvSpPr>
            <a:spLocks noGrp="1"/>
          </p:cNvSpPr>
          <p:nvPr>
            <p:ph idx="13"/>
          </p:nvPr>
        </p:nvSpPr>
        <p:spPr>
          <a:xfrm rot="5400000">
            <a:off x="1794896" y="-591572"/>
            <a:ext cx="5811838" cy="7725232"/>
          </a:xfrm>
          <a:prstGeom prst="rect">
            <a:avLst/>
          </a:prstGeom>
        </p:spPr>
        <p:txBody>
          <a:bodyPr/>
          <a:lstStyle>
            <a:lvl1pPr marL="228600" indent="-228600">
              <a:buFontTx/>
              <a:buBlip>
                <a:blip r:embed="rId2"/>
              </a:buBlip>
              <a:defRPr/>
            </a:lvl1pPr>
            <a:lvl2pPr marL="685800" indent="-228600">
              <a:buClr>
                <a:schemeClr val="accent2"/>
              </a:buClr>
              <a:buFont typeface="Wingdings" panose="05000000000000000000" pitchFamily="2" charset="2"/>
              <a:buChar char="§"/>
              <a:defRPr/>
            </a:lvl2pPr>
            <a:lvl3pPr marL="1143000" indent="-228600">
              <a:buClr>
                <a:schemeClr val="accent2"/>
              </a:buClr>
              <a:buFont typeface="Wingdings" panose="05000000000000000000" pitchFamily="2" charset="2"/>
              <a:buChar char="§"/>
              <a:defRPr/>
            </a:lvl3pPr>
            <a:lvl4pPr marL="1600200" indent="-228600">
              <a:buClr>
                <a:schemeClr val="accent2"/>
              </a:buClr>
              <a:buFont typeface="Wingdings" panose="05000000000000000000" pitchFamily="2" charset="2"/>
              <a:buChar char="§"/>
              <a:defRPr/>
            </a:lvl4pPr>
            <a:lvl5pPr marL="2057400" indent="-228600">
              <a:buClr>
                <a:schemeClr val="accent2"/>
              </a:buClr>
              <a:buFont typeface="Wingdings" panose="05000000000000000000" pitchFamily="2" charset="2"/>
              <a:buChar cha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5353" y="6154891"/>
            <a:ext cx="1907152" cy="640163"/>
          </a:xfrm>
          <a:prstGeom prst="rect">
            <a:avLst/>
          </a:prstGeom>
        </p:spPr>
      </p:pic>
    </p:spTree>
    <p:extLst>
      <p:ext uri="{BB962C8B-B14F-4D97-AF65-F5344CB8AC3E}">
        <p14:creationId xmlns:p14="http://schemas.microsoft.com/office/powerpoint/2010/main" val="1231508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DE section 14">
    <p:spTree>
      <p:nvGrpSpPr>
        <p:cNvPr id="1" name=""/>
        <p:cNvGrpSpPr/>
        <p:nvPr/>
      </p:nvGrpSpPr>
      <p:grpSpPr>
        <a:xfrm>
          <a:off x="0" y="0"/>
          <a:ext cx="0" cy="0"/>
          <a:chOff x="0" y="0"/>
          <a:chExt cx="0" cy="0"/>
        </a:xfrm>
      </p:grpSpPr>
      <p:sp>
        <p:nvSpPr>
          <p:cNvPr id="6" name="Rectangle 5"/>
          <p:cNvSpPr/>
          <p:nvPr userDrawn="1"/>
        </p:nvSpPr>
        <p:spPr>
          <a:xfrm>
            <a:off x="1" y="-9753"/>
            <a:ext cx="12175368" cy="6858000"/>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pic>
        <p:nvPicPr>
          <p:cNvPr id="16" name="Image 15"/>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420914" y="267281"/>
            <a:ext cx="3017867" cy="1009975"/>
          </a:xfrm>
          <a:prstGeom prst="rect">
            <a:avLst/>
          </a:prstGeom>
        </p:spPr>
      </p:pic>
      <p:pic>
        <p:nvPicPr>
          <p:cNvPr id="17" name="Image 16"/>
          <p:cNvPicPr>
            <a:picLocks noChangeAspect="1"/>
          </p:cNvPicPr>
          <p:nvPr userDrawn="1"/>
        </p:nvPicPr>
        <p:blipFill>
          <a:blip r:embed="rId3">
            <a:biLevel thresh="50000"/>
            <a:extLst>
              <a:ext uri="{28A0092B-C50C-407E-A947-70E740481C1C}">
                <a14:useLocalDpi xmlns:a14="http://schemas.microsoft.com/office/drawing/2010/main" val="0"/>
              </a:ext>
            </a:extLst>
          </a:blip>
          <a:stretch>
            <a:fillRect/>
          </a:stretch>
        </p:blipFill>
        <p:spPr>
          <a:xfrm>
            <a:off x="9046932" y="5750372"/>
            <a:ext cx="909864" cy="909864"/>
          </a:xfrm>
          <a:prstGeom prst="rect">
            <a:avLst/>
          </a:prstGeom>
        </p:spPr>
      </p:pic>
      <p:pic>
        <p:nvPicPr>
          <p:cNvPr id="18" name="Image 17"/>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10185396" y="5986542"/>
            <a:ext cx="1524000" cy="354973"/>
          </a:xfrm>
          <a:prstGeom prst="rect">
            <a:avLst/>
          </a:prstGeom>
        </p:spPr>
      </p:pic>
      <p:cxnSp>
        <p:nvCxnSpPr>
          <p:cNvPr id="3" name="Connecteur droit 2"/>
          <p:cNvCxnSpPr/>
          <p:nvPr userDrawn="1"/>
        </p:nvCxnSpPr>
        <p:spPr>
          <a:xfrm>
            <a:off x="4131596" y="2324099"/>
            <a:ext cx="3912178" cy="190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4131596" y="4519043"/>
            <a:ext cx="3912178" cy="190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userDrawn="1"/>
        </p:nvSpPr>
        <p:spPr>
          <a:xfrm>
            <a:off x="4131596" y="2634417"/>
            <a:ext cx="3912178" cy="1569660"/>
          </a:xfrm>
          <a:prstGeom prst="rect">
            <a:avLst/>
          </a:prstGeom>
          <a:noFill/>
        </p:spPr>
        <p:txBody>
          <a:bodyPr wrap="square" rtlCol="0">
            <a:spAutoFit/>
          </a:bodyPr>
          <a:lstStyle/>
          <a:p>
            <a:r>
              <a:rPr lang="fr-FR" sz="4800" b="1">
                <a:solidFill>
                  <a:schemeClr val="bg1"/>
                </a:solidFill>
                <a:latin typeface="+mj-lt"/>
              </a:rPr>
              <a:t>THANK YOU</a:t>
            </a:r>
            <a:br>
              <a:rPr lang="fr-FR" sz="4800" b="1">
                <a:solidFill>
                  <a:schemeClr val="bg1"/>
                </a:solidFill>
                <a:latin typeface="+mj-lt"/>
              </a:rPr>
            </a:br>
            <a:r>
              <a:rPr lang="fr-FR" sz="4800" b="1">
                <a:solidFill>
                  <a:schemeClr val="bg1"/>
                </a:solidFill>
                <a:latin typeface="+mj-lt"/>
              </a:rPr>
              <a:t>END.</a:t>
            </a:r>
          </a:p>
        </p:txBody>
      </p:sp>
    </p:spTree>
    <p:extLst>
      <p:ext uri="{BB962C8B-B14F-4D97-AF65-F5344CB8AC3E}">
        <p14:creationId xmlns:p14="http://schemas.microsoft.com/office/powerpoint/2010/main" val="370972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2">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a:gsLst>
              <a:gs pos="71000">
                <a:srgbClr val="A0636C"/>
              </a:gs>
              <a:gs pos="41000">
                <a:srgbClr val="C66762"/>
              </a:gs>
              <a:gs pos="7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7" name="Titre 1"/>
          <p:cNvSpPr>
            <a:spLocks noGrp="1"/>
          </p:cNvSpPr>
          <p:nvPr>
            <p:ph type="ctrTitle"/>
          </p:nvPr>
        </p:nvSpPr>
        <p:spPr>
          <a:xfrm>
            <a:off x="4882384" y="1910089"/>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sp>
        <p:nvSpPr>
          <p:cNvPr id="3" name="Espace réservé du texte 2"/>
          <p:cNvSpPr>
            <a:spLocks noGrp="1"/>
          </p:cNvSpPr>
          <p:nvPr>
            <p:ph type="body" sz="quarter" idx="10"/>
          </p:nvPr>
        </p:nvSpPr>
        <p:spPr>
          <a:xfrm>
            <a:off x="4921240" y="4586398"/>
            <a:ext cx="4930775"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2" y="2786742"/>
            <a:ext cx="4275883" cy="4071257"/>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285" y="6075216"/>
            <a:ext cx="2166026" cy="748696"/>
          </a:xfrm>
          <a:prstGeom prst="rect">
            <a:avLst/>
          </a:prstGeom>
        </p:spPr>
      </p:pic>
    </p:spTree>
    <p:extLst>
      <p:ext uri="{BB962C8B-B14F-4D97-AF65-F5344CB8AC3E}">
        <p14:creationId xmlns:p14="http://schemas.microsoft.com/office/powerpoint/2010/main" val="16724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3">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a:gsLst>
              <a:gs pos="71000">
                <a:srgbClr val="A0636C"/>
              </a:gs>
              <a:gs pos="41000">
                <a:srgbClr val="C66762"/>
              </a:gs>
              <a:gs pos="7000">
                <a:schemeClr val="accent4"/>
              </a:gs>
              <a:gs pos="100000">
                <a:schemeClr val="tx2"/>
              </a:gs>
              <a:gs pos="100000">
                <a:schemeClr val="accent1">
                  <a:lumMod val="45000"/>
                  <a:lumOff val="55000"/>
                </a:schemeClr>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7" name="Titre 1"/>
          <p:cNvSpPr>
            <a:spLocks noGrp="1"/>
          </p:cNvSpPr>
          <p:nvPr>
            <p:ph type="ctrTitle"/>
          </p:nvPr>
        </p:nvSpPr>
        <p:spPr>
          <a:xfrm>
            <a:off x="4882384" y="1910089"/>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sp>
        <p:nvSpPr>
          <p:cNvPr id="3" name="Espace réservé du texte 2"/>
          <p:cNvSpPr>
            <a:spLocks noGrp="1"/>
          </p:cNvSpPr>
          <p:nvPr>
            <p:ph type="body" sz="quarter" idx="10"/>
          </p:nvPr>
        </p:nvSpPr>
        <p:spPr>
          <a:xfrm>
            <a:off x="4921240" y="4586398"/>
            <a:ext cx="4930775"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48" y="2409354"/>
            <a:ext cx="4833378" cy="4448646"/>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51911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4">
    <p:spTree>
      <p:nvGrpSpPr>
        <p:cNvPr id="1" name=""/>
        <p:cNvGrpSpPr/>
        <p:nvPr/>
      </p:nvGrpSpPr>
      <p:grpSpPr>
        <a:xfrm>
          <a:off x="0" y="0"/>
          <a:ext cx="0" cy="0"/>
          <a:chOff x="0" y="0"/>
          <a:chExt cx="0" cy="0"/>
        </a:xfrm>
      </p:grpSpPr>
      <p:sp>
        <p:nvSpPr>
          <p:cNvPr id="6" name="Rectangle 5"/>
          <p:cNvSpPr/>
          <p:nvPr userDrawn="1"/>
        </p:nvSpPr>
        <p:spPr>
          <a:xfrm>
            <a:off x="2423885" y="-1"/>
            <a:ext cx="9768115" cy="6906973"/>
          </a:xfrm>
          <a:prstGeom prst="rect">
            <a:avLst/>
          </a:prstGeom>
          <a:gradFill flip="none" rotWithShape="1">
            <a:gsLst>
              <a:gs pos="0">
                <a:schemeClr val="accent2"/>
              </a:gs>
              <a:gs pos="76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7" name="Titre 1"/>
          <p:cNvSpPr>
            <a:spLocks noGrp="1"/>
          </p:cNvSpPr>
          <p:nvPr>
            <p:ph type="ctrTitle"/>
          </p:nvPr>
        </p:nvSpPr>
        <p:spPr>
          <a:xfrm>
            <a:off x="4165601"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sp>
        <p:nvSpPr>
          <p:cNvPr id="8" name="Espace réservé du texte 2"/>
          <p:cNvSpPr>
            <a:spLocks noGrp="1"/>
          </p:cNvSpPr>
          <p:nvPr>
            <p:ph type="body" sz="quarter" idx="11"/>
          </p:nvPr>
        </p:nvSpPr>
        <p:spPr>
          <a:xfrm>
            <a:off x="4165601"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24" y="1840687"/>
            <a:ext cx="3976914" cy="5017313"/>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285" y="6075216"/>
            <a:ext cx="2166026" cy="748696"/>
          </a:xfrm>
          <a:prstGeom prst="rect">
            <a:avLst/>
          </a:prstGeom>
        </p:spPr>
      </p:pic>
    </p:spTree>
    <p:extLst>
      <p:ext uri="{BB962C8B-B14F-4D97-AF65-F5344CB8AC3E}">
        <p14:creationId xmlns:p14="http://schemas.microsoft.com/office/powerpoint/2010/main" val="225228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section 5">
    <p:spTree>
      <p:nvGrpSpPr>
        <p:cNvPr id="1" name=""/>
        <p:cNvGrpSpPr/>
        <p:nvPr/>
      </p:nvGrpSpPr>
      <p:grpSpPr>
        <a:xfrm>
          <a:off x="0" y="0"/>
          <a:ext cx="0" cy="0"/>
          <a:chOff x="0" y="0"/>
          <a:chExt cx="0" cy="0"/>
        </a:xfrm>
      </p:grpSpPr>
      <p:sp>
        <p:nvSpPr>
          <p:cNvPr id="6" name="Rectangle 5"/>
          <p:cNvSpPr/>
          <p:nvPr userDrawn="1"/>
        </p:nvSpPr>
        <p:spPr>
          <a:xfrm>
            <a:off x="2423885" y="0"/>
            <a:ext cx="9768115" cy="6858000"/>
          </a:xfrm>
          <a:prstGeom prst="rect">
            <a:avLst/>
          </a:prstGeom>
          <a:gradFill flip="none" rotWithShape="1">
            <a:gsLst>
              <a:gs pos="0">
                <a:schemeClr val="accent2"/>
              </a:gs>
              <a:gs pos="76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7" name="Titre 1"/>
          <p:cNvSpPr>
            <a:spLocks noGrp="1"/>
          </p:cNvSpPr>
          <p:nvPr>
            <p:ph type="ctrTitle"/>
          </p:nvPr>
        </p:nvSpPr>
        <p:spPr>
          <a:xfrm>
            <a:off x="4165601"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sp>
        <p:nvSpPr>
          <p:cNvPr id="8" name="Espace réservé du texte 2"/>
          <p:cNvSpPr>
            <a:spLocks noGrp="1"/>
          </p:cNvSpPr>
          <p:nvPr>
            <p:ph type="body" sz="quarter" idx="11"/>
          </p:nvPr>
        </p:nvSpPr>
        <p:spPr>
          <a:xfrm>
            <a:off x="4165601"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775" y="2464873"/>
            <a:ext cx="6898886" cy="4632896"/>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361904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6">
    <p:spTree>
      <p:nvGrpSpPr>
        <p:cNvPr id="1" name=""/>
        <p:cNvGrpSpPr/>
        <p:nvPr/>
      </p:nvGrpSpPr>
      <p:grpSpPr>
        <a:xfrm>
          <a:off x="0" y="0"/>
          <a:ext cx="0" cy="0"/>
          <a:chOff x="0" y="0"/>
          <a:chExt cx="0" cy="0"/>
        </a:xfrm>
      </p:grpSpPr>
      <p:sp>
        <p:nvSpPr>
          <p:cNvPr id="6" name="Rectangle 5"/>
          <p:cNvSpPr/>
          <p:nvPr userDrawn="1"/>
        </p:nvSpPr>
        <p:spPr>
          <a:xfrm>
            <a:off x="2423885" y="0"/>
            <a:ext cx="9768115" cy="6858000"/>
          </a:xfrm>
          <a:prstGeom prst="rect">
            <a:avLst/>
          </a:prstGeom>
          <a:gradFill flip="none" rotWithShape="1">
            <a:gsLst>
              <a:gs pos="0">
                <a:schemeClr val="accent2"/>
              </a:gs>
              <a:gs pos="76000">
                <a:schemeClr val="accent3">
                  <a:lumMod val="97000"/>
                  <a:lumOff val="3000"/>
                </a:schemeClr>
              </a:gs>
              <a:gs pos="100000">
                <a:schemeClr val="accent3">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7" name="Titre 1"/>
          <p:cNvSpPr>
            <a:spLocks noGrp="1"/>
          </p:cNvSpPr>
          <p:nvPr>
            <p:ph type="ctrTitle"/>
          </p:nvPr>
        </p:nvSpPr>
        <p:spPr>
          <a:xfrm>
            <a:off x="4165601"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sp>
        <p:nvSpPr>
          <p:cNvPr id="8" name="Espace réservé du texte 2"/>
          <p:cNvSpPr>
            <a:spLocks noGrp="1"/>
          </p:cNvSpPr>
          <p:nvPr>
            <p:ph type="body" sz="quarter" idx="11"/>
          </p:nvPr>
        </p:nvSpPr>
        <p:spPr>
          <a:xfrm>
            <a:off x="4165601"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48" y="2409354"/>
            <a:ext cx="4833378" cy="4448646"/>
          </a:xfrm>
          <a:prstGeom prst="rect">
            <a:avLst/>
          </a:prstGeom>
        </p:spPr>
      </p:pic>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193855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7">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flip="none" rotWithShape="1">
            <a:gsLst>
              <a:gs pos="0">
                <a:schemeClr val="accent5"/>
              </a:gs>
              <a:gs pos="76500">
                <a:srgbClr val="CF7E24"/>
              </a:gs>
              <a:gs pos="42000">
                <a:schemeClr val="accent5">
                  <a:lumMod val="97000"/>
                  <a:lumOff val="3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851" y="3194137"/>
            <a:ext cx="4724261" cy="3654110"/>
          </a:xfrm>
          <a:prstGeom prst="rect">
            <a:avLst/>
          </a:prstGeom>
        </p:spPr>
      </p:pic>
      <p:sp>
        <p:nvSpPr>
          <p:cNvPr id="15" name="Espace réservé du texte 2"/>
          <p:cNvSpPr>
            <a:spLocks noGrp="1"/>
          </p:cNvSpPr>
          <p:nvPr>
            <p:ph type="body" sz="quarter" idx="11"/>
          </p:nvPr>
        </p:nvSpPr>
        <p:spPr>
          <a:xfrm>
            <a:off x="4615535"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sp>
        <p:nvSpPr>
          <p:cNvPr id="16" name="Titre 1"/>
          <p:cNvSpPr>
            <a:spLocks noGrp="1"/>
          </p:cNvSpPr>
          <p:nvPr>
            <p:ph type="ctrTitle"/>
          </p:nvPr>
        </p:nvSpPr>
        <p:spPr>
          <a:xfrm>
            <a:off x="4615535"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33285" y="6075216"/>
            <a:ext cx="2166026" cy="748696"/>
          </a:xfrm>
          <a:prstGeom prst="rect">
            <a:avLst/>
          </a:prstGeom>
        </p:spPr>
      </p:pic>
    </p:spTree>
    <p:extLst>
      <p:ext uri="{BB962C8B-B14F-4D97-AF65-F5344CB8AC3E}">
        <p14:creationId xmlns:p14="http://schemas.microsoft.com/office/powerpoint/2010/main" val="213979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8">
    <p:spTree>
      <p:nvGrpSpPr>
        <p:cNvPr id="1" name=""/>
        <p:cNvGrpSpPr/>
        <p:nvPr/>
      </p:nvGrpSpPr>
      <p:grpSpPr>
        <a:xfrm>
          <a:off x="0" y="0"/>
          <a:ext cx="0" cy="0"/>
          <a:chOff x="0" y="0"/>
          <a:chExt cx="0" cy="0"/>
        </a:xfrm>
      </p:grpSpPr>
      <p:sp>
        <p:nvSpPr>
          <p:cNvPr id="6" name="Rectangle 5"/>
          <p:cNvSpPr/>
          <p:nvPr userDrawn="1"/>
        </p:nvSpPr>
        <p:spPr>
          <a:xfrm>
            <a:off x="2423885" y="-9753"/>
            <a:ext cx="9751483" cy="6916726"/>
          </a:xfrm>
          <a:prstGeom prst="rect">
            <a:avLst/>
          </a:prstGeom>
          <a:gradFill flip="none" rotWithShape="1">
            <a:gsLst>
              <a:gs pos="0">
                <a:schemeClr val="accent5"/>
              </a:gs>
              <a:gs pos="76500">
                <a:srgbClr val="CF7E24"/>
              </a:gs>
              <a:gs pos="42000">
                <a:schemeClr val="accent5">
                  <a:lumMod val="97000"/>
                  <a:lumOff val="3000"/>
                </a:schemeClr>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cap="none" spc="0">
              <a:ln w="0"/>
              <a:solidFill>
                <a:schemeClr val="tx1"/>
              </a:solidFill>
              <a:effectLst>
                <a:outerShdw blurRad="38100" dist="19050" dir="2700000" algn="tl" rotWithShape="0">
                  <a:schemeClr val="dk1">
                    <a:alpha val="40000"/>
                  </a:schemeClr>
                </a:outerShdw>
              </a:effectLst>
            </a:endParaRPr>
          </a:p>
        </p:txBody>
      </p:sp>
      <p:sp>
        <p:nvSpPr>
          <p:cNvPr id="15" name="Espace réservé du texte 2"/>
          <p:cNvSpPr>
            <a:spLocks noGrp="1"/>
          </p:cNvSpPr>
          <p:nvPr>
            <p:ph type="body" sz="quarter" idx="11"/>
          </p:nvPr>
        </p:nvSpPr>
        <p:spPr>
          <a:xfrm>
            <a:off x="4615535" y="4781321"/>
            <a:ext cx="6519863" cy="563563"/>
          </a:xfrm>
          <a:prstGeom prst="rect">
            <a:avLst/>
          </a:prstGeom>
        </p:spPr>
        <p:txBody>
          <a:bodyPr/>
          <a:lstStyle>
            <a:lvl1pPr marL="0" indent="0">
              <a:buNone/>
              <a:defRPr sz="1800">
                <a:solidFill>
                  <a:schemeClr val="bg1"/>
                </a:solidFill>
              </a:defRPr>
            </a:lvl1pPr>
          </a:lstStyle>
          <a:p>
            <a:pPr lvl="0"/>
            <a:r>
              <a:rPr lang="fr-FR"/>
              <a:t>Modifiez les styles du texte du masque</a:t>
            </a:r>
          </a:p>
        </p:txBody>
      </p:sp>
      <p:sp>
        <p:nvSpPr>
          <p:cNvPr id="16" name="Titre 1"/>
          <p:cNvSpPr>
            <a:spLocks noGrp="1"/>
          </p:cNvSpPr>
          <p:nvPr>
            <p:ph type="ctrTitle"/>
          </p:nvPr>
        </p:nvSpPr>
        <p:spPr>
          <a:xfrm>
            <a:off x="4615535" y="2007731"/>
            <a:ext cx="4760685" cy="2387600"/>
          </a:xfrm>
        </p:spPr>
        <p:txBody>
          <a:bodyPr anchor="b">
            <a:normAutofit/>
          </a:bodyPr>
          <a:lstStyle>
            <a:lvl1pPr algn="l">
              <a:defRPr sz="5000" b="0" cap="all" baseline="0">
                <a:solidFill>
                  <a:schemeClr val="bg1"/>
                </a:solidFill>
                <a:latin typeface="Roboto Black" panose="02000000000000000000" pitchFamily="2" charset="0"/>
                <a:ea typeface="Roboto Black" panose="02000000000000000000" pitchFamily="2" charset="0"/>
              </a:defRPr>
            </a:lvl1pPr>
          </a:lstStyle>
          <a:p>
            <a:r>
              <a:rPr lang="fr-FR"/>
              <a:t>Modifiez le style du titre</a:t>
            </a: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263" y="3378722"/>
            <a:ext cx="4114852" cy="366252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3212" y="6063543"/>
            <a:ext cx="2179293" cy="731511"/>
          </a:xfrm>
          <a:prstGeom prst="rect">
            <a:avLst/>
          </a:prstGeom>
        </p:spPr>
      </p:pic>
    </p:spTree>
    <p:extLst>
      <p:ext uri="{BB962C8B-B14F-4D97-AF65-F5344CB8AC3E}">
        <p14:creationId xmlns:p14="http://schemas.microsoft.com/office/powerpoint/2010/main" val="284775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ED6C6-1174-40EC-B51C-6EAB758662DF}" type="datetimeFigureOut">
              <a:rPr lang="fr-FR" smtClean="0"/>
              <a:t>28/03/2023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038CE-1693-4213-84BB-49A623118A58}" type="slidenum">
              <a:rPr lang="fr-FR" smtClean="0"/>
              <a:t>‹N°›</a:t>
            </a:fld>
            <a:endParaRPr lang="fr-FR"/>
          </a:p>
        </p:txBody>
      </p:sp>
    </p:spTree>
    <p:extLst>
      <p:ext uri="{BB962C8B-B14F-4D97-AF65-F5344CB8AC3E}">
        <p14:creationId xmlns:p14="http://schemas.microsoft.com/office/powerpoint/2010/main" val="1850251535"/>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707" r:id="rId3"/>
    <p:sldLayoutId id="2147483705" r:id="rId4"/>
    <p:sldLayoutId id="2147483686" r:id="rId5"/>
    <p:sldLayoutId id="2147483703" r:id="rId6"/>
    <p:sldLayoutId id="2147483706" r:id="rId7"/>
    <p:sldLayoutId id="2147483690" r:id="rId8"/>
    <p:sldLayoutId id="2147483704" r:id="rId9"/>
    <p:sldLayoutId id="2147483708" r:id="rId10"/>
    <p:sldLayoutId id="2147483696" r:id="rId11"/>
    <p:sldLayoutId id="2147483701" r:id="rId12"/>
    <p:sldLayoutId id="2147483709" r:id="rId13"/>
    <p:sldLayoutId id="2147483702" r:id="rId14"/>
    <p:sldLayoutId id="2147483710" r:id="rId15"/>
    <p:sldLayoutId id="2147483662" r:id="rId16"/>
    <p:sldLayoutId id="2147483712" r:id="rId17"/>
    <p:sldLayoutId id="2147483664" r:id="rId18"/>
    <p:sldLayoutId id="2147483665" r:id="rId19"/>
    <p:sldLayoutId id="2147483666" r:id="rId20"/>
    <p:sldLayoutId id="2147483693" r:id="rId21"/>
    <p:sldLayoutId id="2147483679" r:id="rId22"/>
    <p:sldLayoutId id="2147483676" r:id="rId23"/>
    <p:sldLayoutId id="2147483668" r:id="rId24"/>
    <p:sldLayoutId id="2147483669" r:id="rId25"/>
    <p:sldLayoutId id="2147483670" r:id="rId26"/>
    <p:sldLayoutId id="2147483671" r:id="rId27"/>
    <p:sldLayoutId id="2147483711" r:id="rId28"/>
  </p:sldLayoutIdLst>
  <p:txStyles>
    <p:titleStyle>
      <a:lvl1pPr algn="l" defTabSz="914400" rtl="0" eaLnBrk="1" latinLnBrk="0" hangingPunct="1">
        <a:lnSpc>
          <a:spcPct val="90000"/>
        </a:lnSpc>
        <a:spcBef>
          <a:spcPct val="0"/>
        </a:spcBef>
        <a:buNone/>
        <a:defRPr sz="4400" kern="120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Roboto" panose="02000000000000000000"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SzPct val="90000"/>
        <a:buFont typeface="Roboto" panose="02000000000000000000"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f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velo-territoires.org/observatoires/plateforme-nationale-de-frequentation/bulletins-frequentations-velo/" TargetMode="External"/><Relationship Id="rId2" Type="http://schemas.openxmlformats.org/officeDocument/2006/relationships/hyperlink" Target="https://www.ecologie.gouv.fr/plan-velo-et-mobilites-actives" TargetMode="External"/><Relationship Id="rId1" Type="http://schemas.openxmlformats.org/officeDocument/2006/relationships/slideLayout" Target="../slideLayouts/slideLayout17.xml"/><Relationship Id="rId6" Type="http://schemas.openxmlformats.org/officeDocument/2006/relationships/hyperlink" Target="https://www.cadremploi.fr/editorial/actualites/actu-emploi/le-secteur-du-velo-recrute-des-cadres" TargetMode="External"/><Relationship Id="rId5" Type="http://schemas.openxmlformats.org/officeDocument/2006/relationships/hyperlink" Target="https://villes-cyclables.org/filiere-velo/le-cycle-production-et-distribution/hausse-confirmee-des-ventes-et-de-la-production-en-2021" TargetMode="External"/><Relationship Id="rId4" Type="http://schemas.openxmlformats.org/officeDocument/2006/relationships/hyperlink" Target="https://www.fub.fr/membr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6.sv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F289C-50AD-4DE4-BE06-DA97ADD935B4}"/>
              </a:ext>
            </a:extLst>
          </p:cNvPr>
          <p:cNvSpPr>
            <a:spLocks noGrp="1"/>
          </p:cNvSpPr>
          <p:nvPr>
            <p:ph type="ctrTitle"/>
          </p:nvPr>
        </p:nvSpPr>
        <p:spPr>
          <a:xfrm>
            <a:off x="1112017" y="1985733"/>
            <a:ext cx="5798628" cy="2004940"/>
          </a:xfrm>
        </p:spPr>
        <p:txBody>
          <a:bodyPr>
            <a:noAutofit/>
          </a:bodyPr>
          <a:lstStyle/>
          <a:p>
            <a:r>
              <a:rPr lang="fr-FR" sz="3600" b="1" dirty="0"/>
              <a:t>étudier la sécurité des hommes et femmes cyclistes en ville </a:t>
            </a:r>
            <a:endParaRPr lang="fr-FR" sz="3600" dirty="0"/>
          </a:p>
        </p:txBody>
      </p:sp>
      <p:sp>
        <p:nvSpPr>
          <p:cNvPr id="3" name="Sous-titre 2">
            <a:extLst>
              <a:ext uri="{FF2B5EF4-FFF2-40B4-BE49-F238E27FC236}">
                <a16:creationId xmlns:a16="http://schemas.microsoft.com/office/drawing/2014/main" id="{6C8B44AD-F63D-432C-86C5-2410D17F236E}"/>
              </a:ext>
            </a:extLst>
          </p:cNvPr>
          <p:cNvSpPr>
            <a:spLocks noGrp="1"/>
          </p:cNvSpPr>
          <p:nvPr>
            <p:ph type="subTitle" idx="1"/>
          </p:nvPr>
        </p:nvSpPr>
        <p:spPr>
          <a:xfrm>
            <a:off x="1112017" y="4318833"/>
            <a:ext cx="6202720" cy="1390393"/>
          </a:xfrm>
        </p:spPr>
        <p:txBody>
          <a:bodyPr lIns="91440" tIns="45720" rIns="91440" bIns="45720" anchor="t"/>
          <a:lstStyle/>
          <a:p>
            <a:r>
              <a:rPr lang="fr-FR" dirty="0"/>
              <a:t>Avec l’Académie des Mobilités Actives</a:t>
            </a:r>
          </a:p>
          <a:p>
            <a:endParaRPr lang="fr-FR" dirty="0">
              <a:ea typeface="Roboto"/>
            </a:endParaRPr>
          </a:p>
          <a:p>
            <a:r>
              <a:rPr lang="fr-FR" sz="1800" dirty="0"/>
              <a:t>mai 2023</a:t>
            </a:r>
            <a:endParaRPr lang="fr-FR" dirty="0"/>
          </a:p>
        </p:txBody>
      </p:sp>
      <p:sp>
        <p:nvSpPr>
          <p:cNvPr id="5" name="Rectangle 4">
            <a:extLst>
              <a:ext uri="{FF2B5EF4-FFF2-40B4-BE49-F238E27FC236}">
                <a16:creationId xmlns:a16="http://schemas.microsoft.com/office/drawing/2014/main" id="{9E85CD22-9F75-4D76-B336-B20DF609D9BB}"/>
              </a:ext>
            </a:extLst>
          </p:cNvPr>
          <p:cNvSpPr/>
          <p:nvPr/>
        </p:nvSpPr>
        <p:spPr>
          <a:xfrm rot="10800000" flipH="1" flipV="1">
            <a:off x="8455008" y="0"/>
            <a:ext cx="37369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4" descr="Une image contenant texte&#10;&#10;Description générée automatiquement">
            <a:extLst>
              <a:ext uri="{FF2B5EF4-FFF2-40B4-BE49-F238E27FC236}">
                <a16:creationId xmlns:a16="http://schemas.microsoft.com/office/drawing/2014/main" id="{3D9245E6-7793-4D5C-9328-51EDA3423DCB}"/>
              </a:ext>
            </a:extLst>
          </p:cNvPr>
          <p:cNvPicPr>
            <a:picLocks noChangeAspect="1"/>
          </p:cNvPicPr>
          <p:nvPr/>
        </p:nvPicPr>
        <p:blipFill>
          <a:blip r:embed="rId3"/>
          <a:stretch>
            <a:fillRect/>
          </a:stretch>
        </p:blipFill>
        <p:spPr>
          <a:xfrm>
            <a:off x="8569163" y="308789"/>
            <a:ext cx="3508681" cy="1354780"/>
          </a:xfrm>
          <a:prstGeom prst="rect">
            <a:avLst/>
          </a:prstGeom>
        </p:spPr>
      </p:pic>
      <p:pic>
        <p:nvPicPr>
          <p:cNvPr id="14" name="Image 13">
            <a:extLst>
              <a:ext uri="{FF2B5EF4-FFF2-40B4-BE49-F238E27FC236}">
                <a16:creationId xmlns:a16="http://schemas.microsoft.com/office/drawing/2014/main" id="{50036AA4-3A02-4C9A-831F-ACCFA5A7F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096" y="2145768"/>
            <a:ext cx="1844905" cy="1844905"/>
          </a:xfrm>
          <a:prstGeom prst="rect">
            <a:avLst/>
          </a:prstGeom>
        </p:spPr>
      </p:pic>
      <p:pic>
        <p:nvPicPr>
          <p:cNvPr id="15" name="Image 14">
            <a:extLst>
              <a:ext uri="{FF2B5EF4-FFF2-40B4-BE49-F238E27FC236}">
                <a16:creationId xmlns:a16="http://schemas.microsoft.com/office/drawing/2014/main" id="{5366BEEA-88FB-4C98-ABB8-369176EC36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5539" y="4337658"/>
            <a:ext cx="3135928" cy="742104"/>
          </a:xfrm>
          <a:prstGeom prst="rect">
            <a:avLst/>
          </a:prstGeom>
        </p:spPr>
      </p:pic>
      <p:pic>
        <p:nvPicPr>
          <p:cNvPr id="16" name="Picture 7">
            <a:extLst>
              <a:ext uri="{FF2B5EF4-FFF2-40B4-BE49-F238E27FC236}">
                <a16:creationId xmlns:a16="http://schemas.microsoft.com/office/drawing/2014/main" id="{66C42C37-9380-4342-BCC3-F96932D9658E}"/>
              </a:ext>
            </a:extLst>
          </p:cNvPr>
          <p:cNvPicPr>
            <a:picLocks noChangeAspect="1"/>
          </p:cNvPicPr>
          <p:nvPr/>
        </p:nvPicPr>
        <p:blipFill>
          <a:blip r:embed="rId6"/>
          <a:stretch>
            <a:fillRect/>
          </a:stretch>
        </p:blipFill>
        <p:spPr>
          <a:xfrm>
            <a:off x="9530068" y="5426747"/>
            <a:ext cx="1759933" cy="1617702"/>
          </a:xfrm>
          <a:prstGeom prst="rect">
            <a:avLst/>
          </a:prstGeom>
        </p:spPr>
      </p:pic>
    </p:spTree>
    <p:extLst>
      <p:ext uri="{BB962C8B-B14F-4D97-AF65-F5344CB8AC3E}">
        <p14:creationId xmlns:p14="http://schemas.microsoft.com/office/powerpoint/2010/main" val="298231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HORAIRES</a:t>
            </a:r>
            <a:endParaRPr lang="fr-FR" dirty="0"/>
          </a:p>
        </p:txBody>
      </p:sp>
      <p:sp>
        <p:nvSpPr>
          <p:cNvPr id="3" name="Espace réservé du texte 2"/>
          <p:cNvSpPr>
            <a:spLocks noGrp="1"/>
          </p:cNvSpPr>
          <p:nvPr>
            <p:ph type="body" sz="quarter" idx="10"/>
          </p:nvPr>
        </p:nvSpPr>
        <p:spPr/>
        <p:txBody>
          <a:bodyPr/>
          <a:lstStyle/>
          <a:p>
            <a:r>
              <a:rPr lang="fr-FR" dirty="0"/>
              <a:t> : </a:t>
            </a:r>
          </a:p>
          <a:p>
            <a:r>
              <a:rPr lang="fr-FR" dirty="0"/>
              <a:t>Lundi 15 mai : entre 9h et 17h30</a:t>
            </a:r>
          </a:p>
          <a:p>
            <a:r>
              <a:rPr lang="fr-FR" dirty="0"/>
              <a:t>Mardi 16 mai : entre 9h et 17h30</a:t>
            </a:r>
          </a:p>
          <a:p>
            <a:r>
              <a:rPr lang="fr-FR" dirty="0"/>
              <a:t>Lundi 22 mai : entre 13h30 et 17h30</a:t>
            </a:r>
          </a:p>
          <a:p>
            <a:r>
              <a:rPr lang="fr-FR" dirty="0"/>
              <a:t>Vendredi 26 mai : entre 9h et 17h30</a:t>
            </a:r>
          </a:p>
          <a:p>
            <a:endParaRPr lang="fr-FR" dirty="0"/>
          </a:p>
        </p:txBody>
      </p:sp>
    </p:spTree>
    <p:extLst>
      <p:ext uri="{BB962C8B-B14F-4D97-AF65-F5344CB8AC3E}">
        <p14:creationId xmlns:p14="http://schemas.microsoft.com/office/powerpoint/2010/main" val="178300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D67E4D2-FB34-4323-A0E1-FD589780A6E6}"/>
              </a:ext>
            </a:extLst>
          </p:cNvPr>
          <p:cNvSpPr>
            <a:spLocks noGrp="1"/>
          </p:cNvSpPr>
          <p:nvPr>
            <p:ph type="title"/>
          </p:nvPr>
        </p:nvSpPr>
        <p:spPr>
          <a:xfrm>
            <a:off x="838200" y="109448"/>
            <a:ext cx="10515600" cy="1325563"/>
          </a:xfrm>
        </p:spPr>
        <p:txBody>
          <a:bodyPr/>
          <a:lstStyle/>
          <a:p>
            <a:r>
              <a:rPr lang="fr-FR" dirty="0"/>
              <a:t>Contexte</a:t>
            </a:r>
          </a:p>
        </p:txBody>
      </p:sp>
      <p:sp>
        <p:nvSpPr>
          <p:cNvPr id="2" name="Espace réservé du contenu 1">
            <a:extLst>
              <a:ext uri="{FF2B5EF4-FFF2-40B4-BE49-F238E27FC236}">
                <a16:creationId xmlns:a16="http://schemas.microsoft.com/office/drawing/2014/main" id="{F468DE38-54F7-42E8-89DE-BB11AA7051EE}"/>
              </a:ext>
            </a:extLst>
          </p:cNvPr>
          <p:cNvSpPr>
            <a:spLocks noGrp="1"/>
          </p:cNvSpPr>
          <p:nvPr>
            <p:ph idx="1"/>
          </p:nvPr>
        </p:nvSpPr>
        <p:spPr>
          <a:xfrm>
            <a:off x="838200" y="1343570"/>
            <a:ext cx="10515600" cy="5893253"/>
          </a:xfrm>
        </p:spPr>
        <p:txBody>
          <a:bodyPr/>
          <a:lstStyle/>
          <a:p>
            <a:pPr marL="0" indent="0">
              <a:buNone/>
            </a:pPr>
            <a:r>
              <a:rPr lang="fr-FR" sz="2000" dirty="0"/>
              <a:t>De nombreux signes attestent d’un développement du vélo en France : </a:t>
            </a:r>
          </a:p>
          <a:p>
            <a:pPr>
              <a:buFont typeface="Wingdings" panose="05000000000000000000" pitchFamily="2" charset="2"/>
              <a:buChar char="§"/>
            </a:pPr>
            <a:r>
              <a:rPr lang="fr-FR" sz="2000" b="1" dirty="0"/>
              <a:t>Une politique nationale </a:t>
            </a:r>
            <a:r>
              <a:rPr lang="fr-FR" sz="2000" dirty="0"/>
              <a:t>pour favoriser le vélo avec un Plan vélo National publié en 2018 (source </a:t>
            </a:r>
            <a:r>
              <a:rPr lang="fr-FR" sz="2000" dirty="0">
                <a:hlinkClick r:id="rId2"/>
              </a:rPr>
              <a:t>Ministère de la transition écologique</a:t>
            </a:r>
            <a:r>
              <a:rPr lang="fr-FR" sz="2000" dirty="0"/>
              <a:t>)</a:t>
            </a:r>
          </a:p>
          <a:p>
            <a:pPr>
              <a:buFont typeface="Wingdings" panose="05000000000000000000" pitchFamily="2" charset="2"/>
              <a:buChar char="§"/>
            </a:pPr>
            <a:r>
              <a:rPr lang="fr-FR" sz="2000" b="1" dirty="0"/>
              <a:t>Une hausse de l’usage </a:t>
            </a:r>
            <a:r>
              <a:rPr lang="fr-FR" sz="2000" dirty="0"/>
              <a:t>du vélo sur l’ensemble des territoires (source </a:t>
            </a:r>
            <a:r>
              <a:rPr lang="fr-FR" sz="2000" dirty="0">
                <a:hlinkClick r:id="rId3"/>
              </a:rPr>
              <a:t>Vélo &amp; Territoires</a:t>
            </a:r>
            <a:r>
              <a:rPr lang="fr-FR" sz="2000" dirty="0"/>
              <a:t>) ; </a:t>
            </a:r>
          </a:p>
          <a:p>
            <a:pPr>
              <a:buFont typeface="Wingdings" panose="05000000000000000000" pitchFamily="2" charset="2"/>
              <a:buChar char="§"/>
            </a:pPr>
            <a:r>
              <a:rPr lang="fr-FR" sz="2000" b="1" dirty="0"/>
              <a:t>Une mobilisation citoyenne </a:t>
            </a:r>
            <a:r>
              <a:rPr lang="fr-FR" sz="2000" dirty="0"/>
              <a:t>de plus en plus forte avec plusieurs dizaines de créations d’associations par an et aujourd’hui plus de 500 associations (source </a:t>
            </a:r>
            <a:r>
              <a:rPr lang="fr-FR" sz="2000" dirty="0">
                <a:hlinkClick r:id="rId4"/>
              </a:rPr>
              <a:t>FUB</a:t>
            </a:r>
            <a:r>
              <a:rPr lang="fr-FR" sz="2000" dirty="0"/>
              <a:t>) ; </a:t>
            </a:r>
          </a:p>
          <a:p>
            <a:pPr>
              <a:buFont typeface="Wingdings" panose="05000000000000000000" pitchFamily="2" charset="2"/>
              <a:buChar char="§"/>
            </a:pPr>
            <a:r>
              <a:rPr lang="fr-FR" sz="2000" b="1" dirty="0"/>
              <a:t>Une croissance de la vente de vélo </a:t>
            </a:r>
            <a:r>
              <a:rPr lang="fr-FR" sz="2000" dirty="0"/>
              <a:t>notamment pour les vélos à assistance électrique (source </a:t>
            </a:r>
            <a:r>
              <a:rPr lang="fr-FR" sz="2000" dirty="0">
                <a:hlinkClick r:id="rId5"/>
              </a:rPr>
              <a:t>Club des Villes et Territoires Cyclables</a:t>
            </a:r>
            <a:r>
              <a:rPr lang="fr-FR" sz="2000" dirty="0"/>
              <a:t>)</a:t>
            </a:r>
          </a:p>
          <a:p>
            <a:pPr>
              <a:buFont typeface="Wingdings" panose="05000000000000000000" pitchFamily="2" charset="2"/>
              <a:buChar char="§"/>
            </a:pPr>
            <a:r>
              <a:rPr lang="fr-FR" sz="2000" b="1" dirty="0"/>
              <a:t>Un secteur qui recrute </a:t>
            </a:r>
            <a:r>
              <a:rPr lang="fr-FR" sz="2000" dirty="0"/>
              <a:t>massivement (source </a:t>
            </a:r>
            <a:r>
              <a:rPr lang="fr-FR" sz="2000" dirty="0">
                <a:hlinkClick r:id="rId6"/>
              </a:rPr>
              <a:t>Cadremploi.fr</a:t>
            </a:r>
            <a:r>
              <a:rPr lang="fr-FR" sz="2000" dirty="0"/>
              <a:t>).</a:t>
            </a:r>
          </a:p>
          <a:p>
            <a:pPr>
              <a:buFont typeface="Wingdings" panose="05000000000000000000" pitchFamily="2" charset="2"/>
              <a:buChar char="§"/>
            </a:pPr>
            <a:endParaRPr lang="fr-FR" sz="2000" dirty="0"/>
          </a:p>
          <a:p>
            <a:pPr marL="0" indent="0" algn="just">
              <a:buNone/>
            </a:pPr>
            <a:r>
              <a:rPr lang="fr-FR" sz="2000" dirty="0"/>
              <a:t>Ce développement de l’usage du vélo pose </a:t>
            </a:r>
            <a:r>
              <a:rPr lang="fr-FR" sz="2000" b="1" dirty="0"/>
              <a:t>une multitude de nouvelles questions </a:t>
            </a:r>
            <a:r>
              <a:rPr lang="fr-FR" sz="2000" dirty="0"/>
              <a:t>embrassant l’ensemble des thématiques liées aux mobilités. </a:t>
            </a:r>
          </a:p>
          <a:p>
            <a:pPr>
              <a:buFontTx/>
              <a:buChar char="-"/>
            </a:pPr>
            <a:endParaRPr lang="fr-FR" sz="2000" dirty="0"/>
          </a:p>
        </p:txBody>
      </p:sp>
    </p:spTree>
    <p:extLst>
      <p:ext uri="{BB962C8B-B14F-4D97-AF65-F5344CB8AC3E}">
        <p14:creationId xmlns:p14="http://schemas.microsoft.com/office/powerpoint/2010/main" val="346656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3644361F-9EC3-D071-6C58-8BC0D2CB91D6}"/>
              </a:ext>
            </a:extLst>
          </p:cNvPr>
          <p:cNvSpPr/>
          <p:nvPr/>
        </p:nvSpPr>
        <p:spPr>
          <a:xfrm>
            <a:off x="5233937" y="4371034"/>
            <a:ext cx="6601764" cy="160256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4206E4E9-5D7C-BFFD-2BA5-58BB411D9869}"/>
              </a:ext>
            </a:extLst>
          </p:cNvPr>
          <p:cNvSpPr>
            <a:spLocks noGrp="1"/>
          </p:cNvSpPr>
          <p:nvPr>
            <p:ph type="title"/>
          </p:nvPr>
        </p:nvSpPr>
        <p:spPr>
          <a:xfrm>
            <a:off x="838200" y="263384"/>
            <a:ext cx="10515600" cy="1325563"/>
          </a:xfrm>
        </p:spPr>
        <p:txBody>
          <a:bodyPr>
            <a:normAutofit/>
          </a:bodyPr>
          <a:lstStyle/>
          <a:p>
            <a:r>
              <a:rPr lang="fr-FR" sz="3600" dirty="0"/>
              <a:t>La sécurité des hommes et femmes cyclistes </a:t>
            </a:r>
          </a:p>
        </p:txBody>
      </p:sp>
      <p:sp>
        <p:nvSpPr>
          <p:cNvPr id="3" name="Espace réservé du contenu 1">
            <a:extLst>
              <a:ext uri="{FF2B5EF4-FFF2-40B4-BE49-F238E27FC236}">
                <a16:creationId xmlns:a16="http://schemas.microsoft.com/office/drawing/2014/main" id="{B552A1C6-2612-8C19-D870-A1D97EE13505}"/>
              </a:ext>
            </a:extLst>
          </p:cNvPr>
          <p:cNvSpPr txBox="1">
            <a:spLocks/>
          </p:cNvSpPr>
          <p:nvPr/>
        </p:nvSpPr>
        <p:spPr>
          <a:xfrm>
            <a:off x="5233937" y="1531439"/>
            <a:ext cx="6564086" cy="2680346"/>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Roboto" panose="02000000000000000000"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SzPct val="90000"/>
              <a:buFont typeface="Roboto" panose="02000000000000000000"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Roboto" panose="02000000000000000000" pitchFamily="2" charset="0"/>
              <a:buNone/>
            </a:pPr>
            <a:r>
              <a:rPr lang="fr-FR" sz="1800" b="1" dirty="0"/>
              <a:t>La question de la sécurité des cyclistes </a:t>
            </a:r>
            <a:r>
              <a:rPr lang="fr-FR" sz="1800" dirty="0"/>
              <a:t>ainsi que de la cohabitation avec les autres usagers et usagères </a:t>
            </a:r>
            <a:r>
              <a:rPr lang="fr-FR" sz="1800" b="1" dirty="0"/>
              <a:t>est un sujet central </a:t>
            </a:r>
            <a:r>
              <a:rPr lang="fr-FR" sz="1800" dirty="0"/>
              <a:t>dans un contexte de développement de la pratique du vélo. Cependant, ces enjeux prennent des formes selon les territoires, le profil des cyclistes et le profil des usagers et des usagères avec lesquels les cyclistes doivent cohabiter.</a:t>
            </a:r>
          </a:p>
          <a:p>
            <a:pPr marL="0" indent="0" algn="just">
              <a:buFont typeface="Roboto" panose="02000000000000000000" pitchFamily="2" charset="0"/>
              <a:buNone/>
            </a:pPr>
            <a:r>
              <a:rPr lang="fr-FR" sz="1800" dirty="0"/>
              <a:t>Par exemple, à Paris, comme dans de nombreuses grandes villes, </a:t>
            </a:r>
            <a:r>
              <a:rPr lang="fr-FR" sz="1800" b="1" dirty="0"/>
              <a:t>les femmes cyclistes subissent moins d’accidents mortels </a:t>
            </a:r>
            <a:r>
              <a:rPr lang="fr-FR" sz="1800" dirty="0"/>
              <a:t>que les hommes mais elles sont </a:t>
            </a:r>
            <a:r>
              <a:rPr lang="fr-FR" sz="1800" b="1" dirty="0"/>
              <a:t>surreprésentées parmi les accidents mortels avec des poids-lourds</a:t>
            </a:r>
            <a:r>
              <a:rPr lang="fr-FR" sz="1800" dirty="0"/>
              <a:t>.</a:t>
            </a:r>
          </a:p>
          <a:p>
            <a:pPr marL="0" indent="0">
              <a:buFont typeface="Roboto" panose="02000000000000000000" pitchFamily="2" charset="0"/>
              <a:buNone/>
            </a:pPr>
            <a:endParaRPr lang="fr-FR" sz="2000" dirty="0"/>
          </a:p>
        </p:txBody>
      </p:sp>
      <p:pic>
        <p:nvPicPr>
          <p:cNvPr id="5" name="Image 4">
            <a:extLst>
              <a:ext uri="{FF2B5EF4-FFF2-40B4-BE49-F238E27FC236}">
                <a16:creationId xmlns:a16="http://schemas.microsoft.com/office/drawing/2014/main" id="{F65090E4-8B5F-8278-7688-92F869FBA5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50" y="1690688"/>
            <a:ext cx="4414576" cy="4241146"/>
          </a:xfrm>
          <a:prstGeom prst="rect">
            <a:avLst/>
          </a:prstGeom>
        </p:spPr>
      </p:pic>
      <p:sp>
        <p:nvSpPr>
          <p:cNvPr id="7" name="ZoneTexte 6">
            <a:extLst>
              <a:ext uri="{FF2B5EF4-FFF2-40B4-BE49-F238E27FC236}">
                <a16:creationId xmlns:a16="http://schemas.microsoft.com/office/drawing/2014/main" id="{38A6D3AA-6F87-3795-C217-D8C127482319}"/>
              </a:ext>
            </a:extLst>
          </p:cNvPr>
          <p:cNvSpPr txBox="1"/>
          <p:nvPr/>
        </p:nvSpPr>
        <p:spPr>
          <a:xfrm>
            <a:off x="5515291" y="4496268"/>
            <a:ext cx="5546689" cy="1477328"/>
          </a:xfrm>
          <a:prstGeom prst="rect">
            <a:avLst/>
          </a:prstGeom>
          <a:noFill/>
        </p:spPr>
        <p:txBody>
          <a:bodyPr wrap="square">
            <a:spAutoFit/>
          </a:bodyPr>
          <a:lstStyle/>
          <a:p>
            <a:pPr marL="0" indent="0" algn="just">
              <a:buNone/>
            </a:pPr>
            <a:r>
              <a:rPr lang="fr-FR" sz="1800" dirty="0"/>
              <a:t>En mobilisant la littérature et en réalisant un travail de terrain, </a:t>
            </a:r>
            <a:r>
              <a:rPr lang="fr-FR" dirty="0"/>
              <a:t>l</a:t>
            </a:r>
            <a:r>
              <a:rPr lang="fr-FR" sz="1800" dirty="0"/>
              <a:t>’objectif de ce travail est de </a:t>
            </a:r>
            <a:r>
              <a:rPr lang="fr-FR" sz="1800" b="1" dirty="0"/>
              <a:t>trouver des pistes de réponses pour comprendre pourquoi les femmes cyclistes sont davantage exposées</a:t>
            </a:r>
            <a:r>
              <a:rPr lang="fr-FR" sz="1800" dirty="0"/>
              <a:t> à ce risque d’accident que les hommes.</a:t>
            </a:r>
          </a:p>
        </p:txBody>
      </p:sp>
      <p:pic>
        <p:nvPicPr>
          <p:cNvPr id="9" name="Graphique 8" descr="Point d’interrogation avec un remplissage uni">
            <a:extLst>
              <a:ext uri="{FF2B5EF4-FFF2-40B4-BE49-F238E27FC236}">
                <a16:creationId xmlns:a16="http://schemas.microsoft.com/office/drawing/2014/main" id="{42F987C7-A35C-9869-F65F-54B48BBA4E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921301" y="4639232"/>
            <a:ext cx="914400" cy="914400"/>
          </a:xfrm>
          <a:prstGeom prst="rect">
            <a:avLst/>
          </a:prstGeom>
        </p:spPr>
      </p:pic>
    </p:spTree>
    <p:extLst>
      <p:ext uri="{BB962C8B-B14F-4D97-AF65-F5344CB8AC3E}">
        <p14:creationId xmlns:p14="http://schemas.microsoft.com/office/powerpoint/2010/main" val="329276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D67E4D2-FB34-4323-A0E1-FD589780A6E6}"/>
              </a:ext>
            </a:extLst>
          </p:cNvPr>
          <p:cNvSpPr>
            <a:spLocks noGrp="1"/>
          </p:cNvSpPr>
          <p:nvPr>
            <p:ph type="title"/>
          </p:nvPr>
        </p:nvSpPr>
        <p:spPr/>
        <p:txBody>
          <a:bodyPr/>
          <a:lstStyle/>
          <a:p>
            <a:r>
              <a:rPr lang="fr-FR" dirty="0"/>
              <a:t>Les étapes de l’option </a:t>
            </a:r>
          </a:p>
        </p:txBody>
      </p:sp>
      <p:sp>
        <p:nvSpPr>
          <p:cNvPr id="3" name="Espace réservé du contenu 1">
            <a:extLst>
              <a:ext uri="{FF2B5EF4-FFF2-40B4-BE49-F238E27FC236}">
                <a16:creationId xmlns:a16="http://schemas.microsoft.com/office/drawing/2014/main" id="{C7CA0F22-4B8D-4FCD-9E82-9A1BB7E175BE}"/>
              </a:ext>
            </a:extLst>
          </p:cNvPr>
          <p:cNvSpPr txBox="1">
            <a:spLocks/>
          </p:cNvSpPr>
          <p:nvPr/>
        </p:nvSpPr>
        <p:spPr>
          <a:xfrm>
            <a:off x="733698" y="1690688"/>
            <a:ext cx="10515600" cy="5893253"/>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Roboto" panose="02000000000000000000"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SzPct val="90000"/>
              <a:buFont typeface="Roboto" panose="02000000000000000000"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Roboto" panose="02000000000000000000" pitchFamily="2" charset="0"/>
              <a:buNone/>
            </a:pPr>
            <a:r>
              <a:rPr lang="fr-FR" sz="2000" dirty="0"/>
              <a:t>Pour atteindre cet objectif, cette option vous propose de : </a:t>
            </a:r>
          </a:p>
          <a:p>
            <a:pPr marL="0" indent="0">
              <a:buFont typeface="Roboto" panose="02000000000000000000" pitchFamily="2" charset="0"/>
              <a:buNone/>
            </a:pPr>
            <a:endParaRPr lang="fr-FR" sz="2000" dirty="0"/>
          </a:p>
          <a:p>
            <a:pPr>
              <a:buFont typeface="Wingdings" panose="05000000000000000000" pitchFamily="2" charset="2"/>
              <a:buChar char="§"/>
            </a:pPr>
            <a:r>
              <a:rPr lang="fr-FR" sz="2000" b="1" u="sng" dirty="0"/>
              <a:t>Étape 1 : </a:t>
            </a:r>
            <a:r>
              <a:rPr lang="fr-FR" sz="2000" b="1" dirty="0"/>
              <a:t>Comprendre les enjeux liés au développement de la pratique du vélo </a:t>
            </a:r>
            <a:r>
              <a:rPr lang="fr-FR" sz="2000" dirty="0"/>
              <a:t>comme moyen de déplacement en France </a:t>
            </a:r>
            <a:r>
              <a:rPr lang="fr-FR" sz="2000" b="1" dirty="0"/>
              <a:t>; </a:t>
            </a:r>
            <a:endParaRPr lang="fr-FR" sz="2000" dirty="0"/>
          </a:p>
          <a:p>
            <a:pPr>
              <a:buFont typeface="Wingdings" panose="05000000000000000000" pitchFamily="2" charset="2"/>
              <a:buChar char="§"/>
            </a:pPr>
            <a:r>
              <a:rPr lang="fr-FR" sz="2000" b="1" u="sng" dirty="0"/>
              <a:t>Étape 2 : </a:t>
            </a:r>
            <a:r>
              <a:rPr lang="fr-FR" sz="2000" b="1" dirty="0"/>
              <a:t>Découvrir les méthodes d’enquête de terrain en sciences sociales </a:t>
            </a:r>
            <a:r>
              <a:rPr lang="fr-FR" sz="2000" dirty="0"/>
              <a:t>pour étudier les mobilités ; </a:t>
            </a:r>
          </a:p>
          <a:p>
            <a:pPr>
              <a:buFont typeface="Wingdings" panose="05000000000000000000" pitchFamily="2" charset="2"/>
              <a:buChar char="§"/>
            </a:pPr>
            <a:r>
              <a:rPr lang="fr-FR" sz="2000" b="1" u="sng" dirty="0"/>
              <a:t>Étape 3 : </a:t>
            </a:r>
            <a:r>
              <a:rPr lang="fr-FR" sz="2000" b="1" dirty="0"/>
              <a:t>Mener une enquête de terrain </a:t>
            </a:r>
            <a:r>
              <a:rPr lang="fr-FR" sz="2000" dirty="0"/>
              <a:t>pour mieux comprendre les écarts d’exposition au risque de collision avec un poids lourd entre les hommes et les femmes cyclistes ;</a:t>
            </a:r>
          </a:p>
          <a:p>
            <a:pPr>
              <a:buFont typeface="Wingdings" panose="05000000000000000000" pitchFamily="2" charset="2"/>
              <a:buChar char="§"/>
            </a:pPr>
            <a:r>
              <a:rPr lang="fr-FR" sz="2000" b="1" u="sng" dirty="0"/>
              <a:t>Étape 4 : </a:t>
            </a:r>
            <a:r>
              <a:rPr lang="fr-FR" sz="2000" b="1" dirty="0"/>
              <a:t>Faire le point avec l’équipe d’enseignement </a:t>
            </a:r>
            <a:r>
              <a:rPr lang="fr-FR" sz="2000" dirty="0"/>
              <a:t>au cours du travail de terrain ;</a:t>
            </a:r>
          </a:p>
          <a:p>
            <a:pPr>
              <a:buFont typeface="Wingdings" panose="05000000000000000000" pitchFamily="2" charset="2"/>
              <a:buChar char="§"/>
            </a:pPr>
            <a:r>
              <a:rPr lang="fr-FR" sz="2000" b="1" u="sng" dirty="0"/>
              <a:t>Étape 5 : </a:t>
            </a:r>
            <a:r>
              <a:rPr lang="fr-FR" sz="2000" b="1" dirty="0"/>
              <a:t>Mettre en forme les résultats de l’enquête </a:t>
            </a:r>
            <a:r>
              <a:rPr lang="fr-FR" sz="2000" dirty="0"/>
              <a:t>afin notamment de préparer la restitution finale ;</a:t>
            </a:r>
          </a:p>
          <a:p>
            <a:pPr>
              <a:buFont typeface="Wingdings" panose="05000000000000000000" pitchFamily="2" charset="2"/>
              <a:buChar char="§"/>
            </a:pPr>
            <a:r>
              <a:rPr lang="fr-FR" sz="2000" b="1" u="sng" dirty="0"/>
              <a:t>Étape 6 : </a:t>
            </a:r>
            <a:r>
              <a:rPr lang="fr-FR" sz="2000" b="1" dirty="0"/>
              <a:t>Présentation des résultats, </a:t>
            </a:r>
            <a:r>
              <a:rPr lang="fr-FR" sz="2000" dirty="0"/>
              <a:t>à l’équipe d’enseignement et aux autres groupes</a:t>
            </a:r>
          </a:p>
          <a:p>
            <a:pPr>
              <a:buFont typeface="Wingdings" panose="05000000000000000000" pitchFamily="2" charset="2"/>
              <a:buChar char="§"/>
            </a:pPr>
            <a:endParaRPr lang="fr-FR" sz="2000" dirty="0"/>
          </a:p>
          <a:p>
            <a:pPr marL="0" indent="0">
              <a:buNone/>
            </a:pPr>
            <a:endParaRPr lang="fr-FR" sz="2000" dirty="0"/>
          </a:p>
          <a:p>
            <a:pPr>
              <a:buFontTx/>
              <a:buChar char="-"/>
            </a:pPr>
            <a:endParaRPr lang="fr-FR" sz="2000" dirty="0"/>
          </a:p>
        </p:txBody>
      </p:sp>
    </p:spTree>
    <p:extLst>
      <p:ext uri="{BB962C8B-B14F-4D97-AF65-F5344CB8AC3E}">
        <p14:creationId xmlns:p14="http://schemas.microsoft.com/office/powerpoint/2010/main" val="387132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D67E4D2-FB34-4323-A0E1-FD589780A6E6}"/>
              </a:ext>
            </a:extLst>
          </p:cNvPr>
          <p:cNvSpPr>
            <a:spLocks noGrp="1"/>
          </p:cNvSpPr>
          <p:nvPr>
            <p:ph type="title"/>
          </p:nvPr>
        </p:nvSpPr>
        <p:spPr/>
        <p:txBody>
          <a:bodyPr/>
          <a:lstStyle/>
          <a:p>
            <a:r>
              <a:rPr lang="fr-FR" dirty="0"/>
              <a:t>Agenda</a:t>
            </a:r>
          </a:p>
        </p:txBody>
      </p:sp>
      <p:graphicFrame>
        <p:nvGraphicFramePr>
          <p:cNvPr id="4" name="Tableau 4">
            <a:extLst>
              <a:ext uri="{FF2B5EF4-FFF2-40B4-BE49-F238E27FC236}">
                <a16:creationId xmlns:a16="http://schemas.microsoft.com/office/drawing/2014/main" id="{2582E71A-2E8F-4A2B-866B-2F0567CF0260}"/>
              </a:ext>
            </a:extLst>
          </p:cNvPr>
          <p:cNvGraphicFramePr>
            <a:graphicFrameLocks noGrp="1"/>
          </p:cNvGraphicFramePr>
          <p:nvPr>
            <p:ph idx="1"/>
            <p:extLst>
              <p:ext uri="{D42A27DB-BD31-4B8C-83A1-F6EECF244321}">
                <p14:modId xmlns:p14="http://schemas.microsoft.com/office/powerpoint/2010/main" val="2224818675"/>
              </p:ext>
            </p:extLst>
          </p:nvPr>
        </p:nvGraphicFramePr>
        <p:xfrm>
          <a:off x="182880" y="1498805"/>
          <a:ext cx="11782696" cy="1882116"/>
        </p:xfrm>
        <a:graphic>
          <a:graphicData uri="http://schemas.openxmlformats.org/drawingml/2006/table">
            <a:tbl>
              <a:tblPr firstRow="1" bandRow="1">
                <a:tableStyleId>{5C22544A-7EE6-4342-B048-85BDC9FD1C3A}</a:tableStyleId>
              </a:tblPr>
              <a:tblGrid>
                <a:gridCol w="1606731">
                  <a:extLst>
                    <a:ext uri="{9D8B030D-6E8A-4147-A177-3AD203B41FA5}">
                      <a16:colId xmlns:a16="http://schemas.microsoft.com/office/drawing/2014/main" val="412582462"/>
                    </a:ext>
                  </a:extLst>
                </a:gridCol>
                <a:gridCol w="2351315">
                  <a:extLst>
                    <a:ext uri="{9D8B030D-6E8A-4147-A177-3AD203B41FA5}">
                      <a16:colId xmlns:a16="http://schemas.microsoft.com/office/drawing/2014/main" val="4178245146"/>
                    </a:ext>
                  </a:extLst>
                </a:gridCol>
                <a:gridCol w="1828800">
                  <a:extLst>
                    <a:ext uri="{9D8B030D-6E8A-4147-A177-3AD203B41FA5}">
                      <a16:colId xmlns:a16="http://schemas.microsoft.com/office/drawing/2014/main" val="1578783425"/>
                    </a:ext>
                  </a:extLst>
                </a:gridCol>
                <a:gridCol w="2068284">
                  <a:extLst>
                    <a:ext uri="{9D8B030D-6E8A-4147-A177-3AD203B41FA5}">
                      <a16:colId xmlns:a16="http://schemas.microsoft.com/office/drawing/2014/main" val="2144074840"/>
                    </a:ext>
                  </a:extLst>
                </a:gridCol>
                <a:gridCol w="1734820">
                  <a:extLst>
                    <a:ext uri="{9D8B030D-6E8A-4147-A177-3AD203B41FA5}">
                      <a16:colId xmlns:a16="http://schemas.microsoft.com/office/drawing/2014/main" val="3313553643"/>
                    </a:ext>
                  </a:extLst>
                </a:gridCol>
                <a:gridCol w="2192746">
                  <a:extLst>
                    <a:ext uri="{9D8B030D-6E8A-4147-A177-3AD203B41FA5}">
                      <a16:colId xmlns:a16="http://schemas.microsoft.com/office/drawing/2014/main" val="3815178976"/>
                    </a:ext>
                  </a:extLst>
                </a:gridCol>
              </a:tblGrid>
              <a:tr h="0">
                <a:tc>
                  <a:txBody>
                    <a:bodyPr/>
                    <a:lstStyle/>
                    <a:p>
                      <a:pPr algn="ctr"/>
                      <a:endParaRPr lang="fr-FR"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Lundi 15 mai</a:t>
                      </a:r>
                    </a:p>
                  </a:txBody>
                  <a:tcPr anchor="ctr"/>
                </a:tc>
                <a:tc>
                  <a:txBody>
                    <a:bodyPr/>
                    <a:lstStyle/>
                    <a:p>
                      <a:pPr algn="ctr"/>
                      <a:r>
                        <a:rPr lang="fr-FR" sz="1400" dirty="0"/>
                        <a:t>Mardi 16 mai</a:t>
                      </a:r>
                    </a:p>
                  </a:txBody>
                  <a:tcPr anchor="ctr"/>
                </a:tc>
                <a:tc>
                  <a:txBody>
                    <a:bodyPr/>
                    <a:lstStyle/>
                    <a:p>
                      <a:pPr algn="ctr"/>
                      <a:r>
                        <a:rPr lang="fr-FR" sz="1400" dirty="0"/>
                        <a:t>Mercredi 17 mai</a:t>
                      </a:r>
                    </a:p>
                  </a:txBody>
                  <a:tcPr anchor="ctr"/>
                </a:tc>
                <a:tc>
                  <a:txBody>
                    <a:bodyPr/>
                    <a:lstStyle/>
                    <a:p>
                      <a:pPr algn="ctr"/>
                      <a:r>
                        <a:rPr lang="fr-FR" sz="1400" dirty="0"/>
                        <a:t>Jeudi 18 mai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Vendredi 19 mai</a:t>
                      </a:r>
                    </a:p>
                  </a:txBody>
                  <a:tcPr anchor="ctr"/>
                </a:tc>
                <a:extLst>
                  <a:ext uri="{0D108BD9-81ED-4DB2-BD59-A6C34878D82A}">
                    <a16:rowId xmlns:a16="http://schemas.microsoft.com/office/drawing/2014/main" val="3483799203"/>
                  </a:ext>
                </a:extLst>
              </a:tr>
              <a:tr h="788658">
                <a:tc>
                  <a:txBody>
                    <a:bodyPr/>
                    <a:lstStyle/>
                    <a:p>
                      <a:pPr algn="ctr"/>
                      <a:r>
                        <a:rPr lang="fr-FR" sz="2000" b="1" dirty="0"/>
                        <a:t>Contenu</a:t>
                      </a:r>
                    </a:p>
                  </a:txBody>
                  <a:tcPr anchor="ctr"/>
                </a:tc>
                <a:tc>
                  <a:txBody>
                    <a:bodyPr/>
                    <a:lstStyle/>
                    <a:p>
                      <a:pPr marL="0" indent="0" algn="ctr">
                        <a:buFontTx/>
                        <a:buNone/>
                      </a:pPr>
                      <a:r>
                        <a:rPr lang="fr-FR" sz="1400" b="1" dirty="0"/>
                        <a:t>Etape 1 : </a:t>
                      </a:r>
                      <a:r>
                        <a:rPr lang="fr-FR" sz="1400" dirty="0"/>
                        <a:t>Présentation des enjeux liés au développement du vélo</a:t>
                      </a:r>
                    </a:p>
                  </a:txBody>
                  <a:tcPr anchor="ctr"/>
                </a:tc>
                <a:tc>
                  <a:txBody>
                    <a:bodyPr/>
                    <a:lstStyle/>
                    <a:p>
                      <a:pPr algn="ctr"/>
                      <a:r>
                        <a:rPr lang="fr-FR" sz="1400" b="1" dirty="0"/>
                        <a:t>Etape 2 : </a:t>
                      </a:r>
                      <a:r>
                        <a:rPr lang="fr-FR" sz="1400" dirty="0"/>
                        <a:t>Présentation des méthodes d’enquête </a:t>
                      </a:r>
                    </a:p>
                  </a:txBody>
                  <a:tcPr anchor="ctr"/>
                </a:tc>
                <a:tc>
                  <a:txBody>
                    <a:bodyPr/>
                    <a:lstStyle/>
                    <a:p>
                      <a:pPr algn="ctr"/>
                      <a:r>
                        <a:rPr lang="fr-FR" sz="1400" b="1" dirty="0"/>
                        <a:t>Etape 3 : </a:t>
                      </a:r>
                      <a:r>
                        <a:rPr lang="fr-FR" sz="1400" dirty="0"/>
                        <a:t>Enquête de terrain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rgbClr val="FF0000"/>
                          </a:solidFill>
                        </a:rPr>
                        <a:t>Férié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Etape 3 : </a:t>
                      </a:r>
                      <a:r>
                        <a:rPr lang="fr-FR" sz="1400" dirty="0"/>
                        <a:t>Enquête de terrain</a:t>
                      </a:r>
                    </a:p>
                    <a:p>
                      <a:pPr algn="ctr"/>
                      <a:endParaRPr lang="fr-FR" sz="1400" dirty="0"/>
                    </a:p>
                  </a:txBody>
                  <a:tcPr anchor="ctr"/>
                </a:tc>
                <a:extLst>
                  <a:ext uri="{0D108BD9-81ED-4DB2-BD59-A6C34878D82A}">
                    <a16:rowId xmlns:a16="http://schemas.microsoft.com/office/drawing/2014/main" val="2607586213"/>
                  </a:ext>
                </a:extLst>
              </a:tr>
              <a:tr h="788658">
                <a:tc>
                  <a:txBody>
                    <a:bodyPr/>
                    <a:lstStyle/>
                    <a:p>
                      <a:pPr algn="ctr"/>
                      <a:r>
                        <a:rPr lang="fr-FR" sz="1800" b="1" dirty="0"/>
                        <a:t>Organisation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Journée en présentiel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Journée en présentiel</a:t>
                      </a:r>
                    </a:p>
                  </a:txBody>
                  <a:tcPr anchor="ctr"/>
                </a:tc>
                <a:tc>
                  <a:txBody>
                    <a:bodyPr/>
                    <a:lstStyle/>
                    <a:p>
                      <a:pPr algn="ctr"/>
                      <a:r>
                        <a:rPr lang="fr-FR" sz="1400" dirty="0"/>
                        <a:t>En autonomie en sous-groupe avec accompagnement</a:t>
                      </a:r>
                    </a:p>
                  </a:txBody>
                  <a:tcPr anchor="ctr"/>
                </a:tc>
                <a:tc>
                  <a:txBody>
                    <a:bodyPr/>
                    <a:lstStyle/>
                    <a:p>
                      <a:pPr algn="ctr"/>
                      <a:r>
                        <a:rPr lang="fr-FR" sz="1400" b="1">
                          <a:solidFill>
                            <a:srgbClr val="FF0000"/>
                          </a:solidFill>
                        </a:rPr>
                        <a:t>Férié</a:t>
                      </a:r>
                      <a:endParaRPr lang="fr-FR" sz="1400" dirty="0"/>
                    </a:p>
                  </a:txBody>
                  <a:tcPr anchor="ctr"/>
                </a:tc>
                <a:tc>
                  <a:txBody>
                    <a:bodyPr/>
                    <a:lstStyle/>
                    <a:p>
                      <a:pPr algn="ctr"/>
                      <a:r>
                        <a:rPr lang="fr-FR" sz="1400" dirty="0"/>
                        <a:t>En autonomie en sous-groupe avec accompagnement</a:t>
                      </a:r>
                    </a:p>
                  </a:txBody>
                  <a:tcPr anchor="ctr"/>
                </a:tc>
                <a:extLst>
                  <a:ext uri="{0D108BD9-81ED-4DB2-BD59-A6C34878D82A}">
                    <a16:rowId xmlns:a16="http://schemas.microsoft.com/office/drawing/2014/main" val="1403444603"/>
                  </a:ext>
                </a:extLst>
              </a:tr>
            </a:tbl>
          </a:graphicData>
        </a:graphic>
      </p:graphicFrame>
      <p:graphicFrame>
        <p:nvGraphicFramePr>
          <p:cNvPr id="5" name="Tableau 4">
            <a:extLst>
              <a:ext uri="{FF2B5EF4-FFF2-40B4-BE49-F238E27FC236}">
                <a16:creationId xmlns:a16="http://schemas.microsoft.com/office/drawing/2014/main" id="{619C2062-8636-455D-87A8-0D7CFCABBA19}"/>
              </a:ext>
            </a:extLst>
          </p:cNvPr>
          <p:cNvGraphicFramePr>
            <a:graphicFrameLocks/>
          </p:cNvGraphicFramePr>
          <p:nvPr>
            <p:extLst>
              <p:ext uri="{D42A27DB-BD31-4B8C-83A1-F6EECF244321}">
                <p14:modId xmlns:p14="http://schemas.microsoft.com/office/powerpoint/2010/main" val="3055128426"/>
              </p:ext>
            </p:extLst>
          </p:nvPr>
        </p:nvGraphicFramePr>
        <p:xfrm>
          <a:off x="182880" y="3750503"/>
          <a:ext cx="11782696" cy="2038338"/>
        </p:xfrm>
        <a:graphic>
          <a:graphicData uri="http://schemas.openxmlformats.org/drawingml/2006/table">
            <a:tbl>
              <a:tblPr firstRow="1" bandRow="1">
                <a:tableStyleId>{5C22544A-7EE6-4342-B048-85BDC9FD1C3A}</a:tableStyleId>
              </a:tblPr>
              <a:tblGrid>
                <a:gridCol w="1606731">
                  <a:extLst>
                    <a:ext uri="{9D8B030D-6E8A-4147-A177-3AD203B41FA5}">
                      <a16:colId xmlns:a16="http://schemas.microsoft.com/office/drawing/2014/main" val="412582462"/>
                    </a:ext>
                  </a:extLst>
                </a:gridCol>
                <a:gridCol w="2364378">
                  <a:extLst>
                    <a:ext uri="{9D8B030D-6E8A-4147-A177-3AD203B41FA5}">
                      <a16:colId xmlns:a16="http://schemas.microsoft.com/office/drawing/2014/main" val="4178245146"/>
                    </a:ext>
                  </a:extLst>
                </a:gridCol>
                <a:gridCol w="1828800">
                  <a:extLst>
                    <a:ext uri="{9D8B030D-6E8A-4147-A177-3AD203B41FA5}">
                      <a16:colId xmlns:a16="http://schemas.microsoft.com/office/drawing/2014/main" val="1578783425"/>
                    </a:ext>
                  </a:extLst>
                </a:gridCol>
                <a:gridCol w="2055221">
                  <a:extLst>
                    <a:ext uri="{9D8B030D-6E8A-4147-A177-3AD203B41FA5}">
                      <a16:colId xmlns:a16="http://schemas.microsoft.com/office/drawing/2014/main" val="2144074840"/>
                    </a:ext>
                  </a:extLst>
                </a:gridCol>
                <a:gridCol w="1734820">
                  <a:extLst>
                    <a:ext uri="{9D8B030D-6E8A-4147-A177-3AD203B41FA5}">
                      <a16:colId xmlns:a16="http://schemas.microsoft.com/office/drawing/2014/main" val="3313553643"/>
                    </a:ext>
                  </a:extLst>
                </a:gridCol>
                <a:gridCol w="2192746">
                  <a:extLst>
                    <a:ext uri="{9D8B030D-6E8A-4147-A177-3AD203B41FA5}">
                      <a16:colId xmlns:a16="http://schemas.microsoft.com/office/drawing/2014/main" val="3815178976"/>
                    </a:ext>
                  </a:extLst>
                </a:gridCol>
              </a:tblGrid>
              <a:tr h="0">
                <a:tc>
                  <a:txBody>
                    <a:bodyPr/>
                    <a:lstStyle/>
                    <a:p>
                      <a:pPr algn="ctr"/>
                      <a:endParaRPr lang="fr-FR"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Lundi 22 mai</a:t>
                      </a:r>
                    </a:p>
                  </a:txBody>
                  <a:tcPr anchor="ctr"/>
                </a:tc>
                <a:tc>
                  <a:txBody>
                    <a:bodyPr/>
                    <a:lstStyle/>
                    <a:p>
                      <a:pPr algn="ctr"/>
                      <a:r>
                        <a:rPr lang="fr-FR" sz="1400" dirty="0"/>
                        <a:t>Mardi 23 mai</a:t>
                      </a:r>
                    </a:p>
                  </a:txBody>
                  <a:tcPr anchor="ctr"/>
                </a:tc>
                <a:tc>
                  <a:txBody>
                    <a:bodyPr/>
                    <a:lstStyle/>
                    <a:p>
                      <a:pPr algn="ctr"/>
                      <a:r>
                        <a:rPr lang="fr-FR" sz="1400" dirty="0"/>
                        <a:t>Mercredi 24 mai</a:t>
                      </a:r>
                    </a:p>
                  </a:txBody>
                  <a:tcPr anchor="ctr"/>
                </a:tc>
                <a:tc>
                  <a:txBody>
                    <a:bodyPr/>
                    <a:lstStyle/>
                    <a:p>
                      <a:pPr algn="ctr"/>
                      <a:r>
                        <a:rPr lang="fr-FR" sz="1400" dirty="0"/>
                        <a:t>Jeudi 25 mai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Vendredi 26 mai</a:t>
                      </a:r>
                    </a:p>
                  </a:txBody>
                  <a:tcPr anchor="ctr"/>
                </a:tc>
                <a:extLst>
                  <a:ext uri="{0D108BD9-81ED-4DB2-BD59-A6C34878D82A}">
                    <a16:rowId xmlns:a16="http://schemas.microsoft.com/office/drawing/2014/main" val="3483799203"/>
                  </a:ext>
                </a:extLst>
              </a:tr>
              <a:tr h="788658">
                <a:tc>
                  <a:txBody>
                    <a:bodyPr/>
                    <a:lstStyle/>
                    <a:p>
                      <a:pPr algn="ctr"/>
                      <a:r>
                        <a:rPr lang="fr-FR" sz="2000" b="1" dirty="0"/>
                        <a:t>Contenu</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Etape 3 : </a:t>
                      </a:r>
                      <a:r>
                        <a:rPr lang="fr-FR" sz="1400" dirty="0"/>
                        <a:t>Enquête de terrain</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Etape 4 : </a:t>
                      </a:r>
                      <a:r>
                        <a:rPr lang="fr-FR" sz="1400" dirty="0"/>
                        <a:t>Point mi parcours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Etape 3 : </a:t>
                      </a:r>
                      <a:r>
                        <a:rPr lang="fr-FR" sz="1400" dirty="0"/>
                        <a:t>Enquête de terrain</a:t>
                      </a:r>
                    </a:p>
                  </a:txBody>
                  <a:tcPr anchor="ctr"/>
                </a:tc>
                <a:tc>
                  <a:txBody>
                    <a:bodyPr/>
                    <a:lstStyle/>
                    <a:p>
                      <a:pPr marL="0" indent="0" algn="ctr">
                        <a:buFontTx/>
                        <a:buNone/>
                      </a:pPr>
                      <a:r>
                        <a:rPr lang="fr-FR" sz="1400" b="1" dirty="0"/>
                        <a:t>Etape 5 : </a:t>
                      </a:r>
                      <a:r>
                        <a:rPr lang="fr-FR" sz="1400" b="0" dirty="0"/>
                        <a:t>Mettre en forme les résultats </a:t>
                      </a:r>
                    </a:p>
                  </a:txBody>
                  <a:tcPr anchor="ctr"/>
                </a:tc>
                <a:tc>
                  <a:txBody>
                    <a:bodyPr/>
                    <a:lstStyle/>
                    <a:p>
                      <a:pPr marL="0" indent="0" algn="ctr">
                        <a:buFontTx/>
                        <a:buNone/>
                      </a:pPr>
                      <a:r>
                        <a:rPr lang="fr-FR" sz="1400" b="1" dirty="0"/>
                        <a:t>Etape 5 : </a:t>
                      </a:r>
                      <a:r>
                        <a:rPr lang="fr-FR" sz="1400" b="0" dirty="0"/>
                        <a:t>Mettre en forme les résultats </a:t>
                      </a:r>
                      <a:endParaRPr lang="fr-FR"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Etape 5 : </a:t>
                      </a:r>
                      <a:r>
                        <a:rPr lang="fr-FR" sz="1400" b="0" dirty="0"/>
                        <a:t>Mettre en forme les résultats </a:t>
                      </a:r>
                      <a:endParaRPr lang="fr-FR" sz="1400" b="1" dirty="0"/>
                    </a:p>
                    <a:p>
                      <a:pPr marL="0" indent="0" algn="ctr">
                        <a:buFontTx/>
                        <a:buNone/>
                      </a:pPr>
                      <a:r>
                        <a:rPr lang="fr-FR" sz="1400" b="1" dirty="0"/>
                        <a:t>Etape 6 : </a:t>
                      </a:r>
                      <a:r>
                        <a:rPr lang="fr-FR" sz="1400" dirty="0"/>
                        <a:t>Présentation des résultats</a:t>
                      </a:r>
                    </a:p>
                  </a:txBody>
                  <a:tcPr anchor="ctr"/>
                </a:tc>
                <a:extLst>
                  <a:ext uri="{0D108BD9-81ED-4DB2-BD59-A6C34878D82A}">
                    <a16:rowId xmlns:a16="http://schemas.microsoft.com/office/drawing/2014/main" val="2607586213"/>
                  </a:ext>
                </a:extLst>
              </a:tr>
              <a:tr h="788658">
                <a:tc>
                  <a:txBody>
                    <a:bodyPr/>
                    <a:lstStyle/>
                    <a:p>
                      <a:pPr algn="ctr"/>
                      <a:r>
                        <a:rPr lang="fr-FR" sz="1800" b="1" dirty="0"/>
                        <a:t>Organisation</a:t>
                      </a:r>
                    </a:p>
                  </a:txBody>
                  <a:tcPr anchor="ctr"/>
                </a:tc>
                <a:tc>
                  <a:txBody>
                    <a:bodyPr/>
                    <a:lstStyle/>
                    <a:p>
                      <a:pPr algn="ctr"/>
                      <a:r>
                        <a:rPr lang="fr-FR" sz="1400" dirty="0"/>
                        <a:t>En autonomie en sous-groupe avec accompagnement</a:t>
                      </a:r>
                    </a:p>
                  </a:txBody>
                  <a:tcPr anchor="ctr"/>
                </a:tc>
                <a:tc>
                  <a:txBody>
                    <a:bodyPr/>
                    <a:lstStyle/>
                    <a:p>
                      <a:pPr algn="ctr"/>
                      <a:r>
                        <a:rPr lang="fr-FR" sz="1400" dirty="0"/>
                        <a:t>En autonomie en sous-groupe avec accompagnement</a:t>
                      </a:r>
                    </a:p>
                  </a:txBody>
                  <a:tcPr anchor="ctr"/>
                </a:tc>
                <a:tc>
                  <a:txBody>
                    <a:bodyPr/>
                    <a:lstStyle/>
                    <a:p>
                      <a:pPr algn="ctr"/>
                      <a:r>
                        <a:rPr lang="fr-FR" sz="1400" dirty="0"/>
                        <a:t>En autonomie en sous-groupe avec accompagnement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En autonomie en sous-groupe avec accompagnement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Demi-journée en présentiel</a:t>
                      </a:r>
                    </a:p>
                  </a:txBody>
                  <a:tcPr anchor="ctr"/>
                </a:tc>
                <a:extLst>
                  <a:ext uri="{0D108BD9-81ED-4DB2-BD59-A6C34878D82A}">
                    <a16:rowId xmlns:a16="http://schemas.microsoft.com/office/drawing/2014/main" val="1403444603"/>
                  </a:ext>
                </a:extLst>
              </a:tr>
            </a:tbl>
          </a:graphicData>
        </a:graphic>
      </p:graphicFrame>
    </p:spTree>
    <p:extLst>
      <p:ext uri="{BB962C8B-B14F-4D97-AF65-F5344CB8AC3E}">
        <p14:creationId xmlns:p14="http://schemas.microsoft.com/office/powerpoint/2010/main" val="227131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6">
            <a:extLst>
              <a:ext uri="{FF2B5EF4-FFF2-40B4-BE49-F238E27FC236}">
                <a16:creationId xmlns:a16="http://schemas.microsoft.com/office/drawing/2014/main" id="{95CA6555-E42B-4A0D-8635-178ABFE0F44A}"/>
              </a:ext>
            </a:extLst>
          </p:cNvPr>
          <p:cNvSpPr txBox="1">
            <a:spLocks/>
          </p:cNvSpPr>
          <p:nvPr/>
        </p:nvSpPr>
        <p:spPr>
          <a:xfrm>
            <a:off x="838200" y="2170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accent4"/>
                </a:solidFill>
                <a:latin typeface="+mj-lt"/>
                <a:ea typeface="+mj-ea"/>
                <a:cs typeface="+mj-cs"/>
              </a:defRPr>
            </a:lvl1pPr>
          </a:lstStyle>
          <a:p>
            <a:r>
              <a:rPr lang="fr-FR" dirty="0"/>
              <a:t>Organisation</a:t>
            </a:r>
          </a:p>
        </p:txBody>
      </p:sp>
      <p:sp>
        <p:nvSpPr>
          <p:cNvPr id="7" name="Espace réservé du contenu 1">
            <a:extLst>
              <a:ext uri="{FF2B5EF4-FFF2-40B4-BE49-F238E27FC236}">
                <a16:creationId xmlns:a16="http://schemas.microsoft.com/office/drawing/2014/main" id="{0DE4F034-DE89-4FD1-B215-DC4AA67306E5}"/>
              </a:ext>
            </a:extLst>
          </p:cNvPr>
          <p:cNvSpPr txBox="1">
            <a:spLocks/>
          </p:cNvSpPr>
          <p:nvPr/>
        </p:nvSpPr>
        <p:spPr>
          <a:xfrm>
            <a:off x="838201" y="1542642"/>
            <a:ext cx="10515599" cy="4152764"/>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Roboto" panose="02000000000000000000"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SzPct val="90000"/>
              <a:buFont typeface="Roboto" panose="02000000000000000000"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Roboto" panose="02000000000000000000" pitchFamily="2" charset="0"/>
              <a:buNone/>
            </a:pPr>
            <a:r>
              <a:rPr lang="fr-FR" sz="2000" dirty="0"/>
              <a:t>Pour cet atelier, les deux premiers jours – </a:t>
            </a:r>
            <a:r>
              <a:rPr lang="fr-FR" sz="2000" b="1" dirty="0"/>
              <a:t>étapes 1 et 2 </a:t>
            </a:r>
            <a:r>
              <a:rPr lang="fr-FR" sz="2000" dirty="0"/>
              <a:t>- se dérouleront </a:t>
            </a:r>
            <a:r>
              <a:rPr lang="fr-FR" sz="2000" b="1" dirty="0"/>
              <a:t>en salle à l’UFR STAPS</a:t>
            </a:r>
            <a:r>
              <a:rPr lang="fr-FR" sz="2000" dirty="0"/>
              <a:t>, afin de découvrir les enjeux liés à la thématique et les enjeux méthodologiques d’un travail de terrain.</a:t>
            </a:r>
          </a:p>
          <a:p>
            <a:pPr marL="0" indent="0" algn="just">
              <a:buFont typeface="Roboto" panose="02000000000000000000" pitchFamily="2" charset="0"/>
              <a:buNone/>
            </a:pPr>
            <a:endParaRPr lang="fr-FR" sz="2000" b="1" dirty="0"/>
          </a:p>
          <a:p>
            <a:pPr marL="0" indent="0" algn="just">
              <a:buFont typeface="Roboto" panose="02000000000000000000" pitchFamily="2" charset="0"/>
              <a:buNone/>
            </a:pPr>
            <a:r>
              <a:rPr lang="fr-FR" sz="2000" dirty="0"/>
              <a:t>A partir de l’étape d’enquête de terrain – </a:t>
            </a:r>
            <a:r>
              <a:rPr lang="fr-FR" sz="2000" b="1" dirty="0"/>
              <a:t>étape 3 </a:t>
            </a:r>
            <a:r>
              <a:rPr lang="fr-FR" sz="2000" dirty="0"/>
              <a:t>–, les étudiants et les étudiantes s’organiseront </a:t>
            </a:r>
            <a:r>
              <a:rPr lang="fr-FR" sz="2000" b="1" dirty="0"/>
              <a:t>en sous-groupes entre 3 et 4 personnes </a:t>
            </a:r>
            <a:r>
              <a:rPr lang="fr-FR" sz="2000" dirty="0"/>
              <a:t>selon le nombre d’étudiants présent pour l’option. Lors de cette étape, </a:t>
            </a:r>
            <a:r>
              <a:rPr lang="fr-FR" sz="2000" b="1" dirty="0"/>
              <a:t>des déplacements à Paris seront à prévoir</a:t>
            </a:r>
            <a:r>
              <a:rPr lang="fr-FR" sz="2000" dirty="0"/>
              <a:t>. Pendant le travail de terrain, </a:t>
            </a:r>
            <a:r>
              <a:rPr lang="fr-FR" sz="2000" b="1" dirty="0"/>
              <a:t>des points seront faits </a:t>
            </a:r>
            <a:r>
              <a:rPr lang="fr-FR" sz="2000" dirty="0"/>
              <a:t>avec l’équipe d’encadrement – </a:t>
            </a:r>
            <a:r>
              <a:rPr lang="fr-FR" sz="2000" b="1" dirty="0"/>
              <a:t>étape 4</a:t>
            </a:r>
            <a:r>
              <a:rPr lang="fr-FR" sz="2000" dirty="0"/>
              <a:t>.</a:t>
            </a:r>
          </a:p>
          <a:p>
            <a:pPr marL="0" indent="0" algn="just">
              <a:buFont typeface="Roboto" panose="02000000000000000000" pitchFamily="2" charset="0"/>
              <a:buNone/>
            </a:pPr>
            <a:endParaRPr lang="fr-FR" sz="2000" dirty="0"/>
          </a:p>
          <a:p>
            <a:pPr marL="0" indent="0" algn="just">
              <a:buNone/>
            </a:pPr>
            <a:r>
              <a:rPr lang="fr-FR" sz="2000" dirty="0"/>
              <a:t>Ensuite, </a:t>
            </a:r>
            <a:r>
              <a:rPr lang="fr-FR" sz="2000" b="1" dirty="0"/>
              <a:t>un travail de mis en forme </a:t>
            </a:r>
            <a:r>
              <a:rPr lang="fr-FR" sz="2000" dirty="0"/>
              <a:t>sera fait par les étudiants et les étudiantes – </a:t>
            </a:r>
            <a:r>
              <a:rPr lang="fr-FR" sz="2000" b="1" dirty="0"/>
              <a:t>étape 5 </a:t>
            </a:r>
            <a:r>
              <a:rPr lang="fr-FR" sz="2000" dirty="0"/>
              <a:t>– afin de préparer la restitution – </a:t>
            </a:r>
            <a:r>
              <a:rPr lang="fr-FR" sz="2000" b="1" dirty="0"/>
              <a:t>étape 6 </a:t>
            </a:r>
            <a:r>
              <a:rPr lang="fr-FR" sz="2000" dirty="0"/>
              <a:t>– qui se fera en sous-groupe </a:t>
            </a:r>
            <a:r>
              <a:rPr lang="fr-FR" sz="2000" b="1" dirty="0"/>
              <a:t>en salle à l’UFR STAPS </a:t>
            </a:r>
            <a:r>
              <a:rPr lang="fr-FR" sz="2000" dirty="0"/>
              <a:t>devant l’ensemble des étudiants de l’option à la fin des deux semaines, le vendredi 26 mai.</a:t>
            </a:r>
          </a:p>
        </p:txBody>
      </p:sp>
    </p:spTree>
    <p:extLst>
      <p:ext uri="{BB962C8B-B14F-4D97-AF65-F5344CB8AC3E}">
        <p14:creationId xmlns:p14="http://schemas.microsoft.com/office/powerpoint/2010/main" val="187733335"/>
      </p:ext>
    </p:extLst>
  </p:cSld>
  <p:clrMapOvr>
    <a:masterClrMapping/>
  </p:clrMapOvr>
</p:sld>
</file>

<file path=ppt/theme/theme1.xml><?xml version="1.0" encoding="utf-8"?>
<a:theme xmlns:a="http://schemas.openxmlformats.org/drawingml/2006/main" name="Conception personnalisée">
  <a:themeElements>
    <a:clrScheme name="CHARTE ALMA">
      <a:dk1>
        <a:srgbClr val="303033"/>
      </a:dk1>
      <a:lt1>
        <a:srgbClr val="FFFFFF"/>
      </a:lt1>
      <a:dk2>
        <a:srgbClr val="535B81"/>
      </a:dk2>
      <a:lt2>
        <a:srgbClr val="F9F8F8"/>
      </a:lt2>
      <a:accent1>
        <a:srgbClr val="131D40"/>
      </a:accent1>
      <a:accent2>
        <a:srgbClr val="253A80"/>
      </a:accent2>
      <a:accent3>
        <a:srgbClr val="4770F5"/>
      </a:accent3>
      <a:accent4>
        <a:srgbClr val="EC6A57"/>
      </a:accent4>
      <a:accent5>
        <a:srgbClr val="9D4435"/>
      </a:accent5>
      <a:accent6>
        <a:srgbClr val="F9B510"/>
      </a:accent6>
      <a:hlink>
        <a:srgbClr val="F9B510"/>
      </a:hlink>
      <a:folHlink>
        <a:srgbClr val="F9F8F8"/>
      </a:folHlink>
    </a:clrScheme>
    <a:fontScheme name="ADMA">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5B11E177E7F54E8921B896C7A2A403" ma:contentTypeVersion="16" ma:contentTypeDescription="Crée un document." ma:contentTypeScope="" ma:versionID="4548a14e8130ef60fbdb23ece3451aa1">
  <xsd:schema xmlns:xsd="http://www.w3.org/2001/XMLSchema" xmlns:xs="http://www.w3.org/2001/XMLSchema" xmlns:p="http://schemas.microsoft.com/office/2006/metadata/properties" xmlns:ns2="aa9f0638-6089-47d7-8fb4-9692b402d6fd" xmlns:ns3="bceb5eb5-b312-487e-9ca9-3f08cfc39b80" targetNamespace="http://schemas.microsoft.com/office/2006/metadata/properties" ma:root="true" ma:fieldsID="c37e65c0e4803c45bd798b9c568cfa95" ns2:_="" ns3:_="">
    <xsd:import namespace="aa9f0638-6089-47d7-8fb4-9692b402d6fd"/>
    <xsd:import namespace="bceb5eb5-b312-487e-9ca9-3f08cfc39b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Source_x002d_url" minOccurs="0"/>
                <xsd:element ref="ns2:Commentaires" minOccurs="0"/>
                <xsd:element ref="ns2:MediaLengthInSeconds" minOccurs="0"/>
                <xsd:element ref="ns2:Utilis_x00e9_e_x002d_o_x00f9_"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f0638-6089-47d7-8fb4-9692b402d6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ource_x002d_url" ma:index="19" nillable="true" ma:displayName="Source-url" ma:format="Hyperlink" ma:internalName="Source_x002d_url">
      <xsd:complexType>
        <xsd:complexContent>
          <xsd:extension base="dms:URL">
            <xsd:sequence>
              <xsd:element name="Url" type="dms:ValidUrl" minOccurs="0" nillable="true"/>
              <xsd:element name="Description" type="xsd:string" nillable="true"/>
            </xsd:sequence>
          </xsd:extension>
        </xsd:complexContent>
      </xsd:complexType>
    </xsd:element>
    <xsd:element name="Commentaires" ma:index="20" nillable="true" ma:displayName="Commentaires" ma:format="Dropdown" ma:internalName="Commentaire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Utilis_x00e9_e_x002d_o_x00f9_" ma:index="22" nillable="true" ma:displayName="Utilisée - où" ma:format="Dropdown" ma:internalName="Utilis_x00e9_e_x002d_o_x00f9_">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eb5eb5-b312-487e-9ca9-3f08cfc39b80"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ource_x002d_url xmlns="aa9f0638-6089-47d7-8fb4-9692b402d6fd">
      <Url xsi:nil="true"/>
      <Description xsi:nil="true"/>
    </Source_x002d_url>
    <Commentaires xmlns="aa9f0638-6089-47d7-8fb4-9692b402d6fd" xsi:nil="true"/>
    <Utilis_x00e9_e_x002d_o_x00f9_ xmlns="aa9f0638-6089-47d7-8fb4-9692b402d6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9D3DB2-E77A-4DFF-B7A7-C0ABAC836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9f0638-6089-47d7-8fb4-9692b402d6fd"/>
    <ds:schemaRef ds:uri="bceb5eb5-b312-487e-9ca9-3f08cfc39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28752E-A4B1-4295-A9F7-16C046710FF4}">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bceb5eb5-b312-487e-9ca9-3f08cfc39b80"/>
    <ds:schemaRef ds:uri="http://purl.org/dc/elements/1.1/"/>
    <ds:schemaRef ds:uri="http://schemas.openxmlformats.org/package/2006/metadata/core-properties"/>
    <ds:schemaRef ds:uri="aa9f0638-6089-47d7-8fb4-9692b402d6fd"/>
    <ds:schemaRef ds:uri="http://purl.org/dc/dcmitype/"/>
  </ds:schemaRefs>
</ds:datastoreItem>
</file>

<file path=customXml/itemProps3.xml><?xml version="1.0" encoding="utf-8"?>
<ds:datastoreItem xmlns:ds="http://schemas.openxmlformats.org/officeDocument/2006/customXml" ds:itemID="{DE6CDCA9-99E8-49A5-8E4C-06A8ACB59B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1255</TotalTime>
  <Words>912</Words>
  <Application>Microsoft Office PowerPoint</Application>
  <PresentationFormat>Grand écran</PresentationFormat>
  <Paragraphs>87</Paragraphs>
  <Slides>7</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Roboto Medium</vt:lpstr>
      <vt:lpstr>Roboto</vt:lpstr>
      <vt:lpstr>Arial</vt:lpstr>
      <vt:lpstr>Roboto Black</vt:lpstr>
      <vt:lpstr>Calibri</vt:lpstr>
      <vt:lpstr>Wingdings</vt:lpstr>
      <vt:lpstr>Conception personnalisée</vt:lpstr>
      <vt:lpstr>étudier la sécurité des hommes et femmes cyclistes en ville </vt:lpstr>
      <vt:lpstr>HORAIRES</vt:lpstr>
      <vt:lpstr>Contexte</vt:lpstr>
      <vt:lpstr>La sécurité des hommes et femmes cyclistes </vt:lpstr>
      <vt:lpstr>Les étapes de l’option </vt:lpstr>
      <vt:lpstr>Agenda</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Eva ROUQUIE</dc:creator>
  <cp:lastModifiedBy>Hélène Ballongue</cp:lastModifiedBy>
  <cp:revision>43</cp:revision>
  <cp:lastPrinted>2021-03-01T14:10:27Z</cp:lastPrinted>
  <dcterms:created xsi:type="dcterms:W3CDTF">2020-12-08T08:05:16Z</dcterms:created>
  <dcterms:modified xsi:type="dcterms:W3CDTF">2023-03-28T11:34:09Z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0x0101007F5B11E177E7F54E8921B896C7A2A403</vt:lpwstr>
  </property>
</Properties>
</file>