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8"/>
  </p:notesMasterIdLst>
  <p:sldIdLst>
    <p:sldId id="297" r:id="rId5"/>
    <p:sldId id="344" r:id="rId6"/>
    <p:sldId id="316" r:id="rId7"/>
    <p:sldId id="349" r:id="rId8"/>
    <p:sldId id="307" r:id="rId9"/>
    <p:sldId id="308" r:id="rId10"/>
    <p:sldId id="305" r:id="rId11"/>
    <p:sldId id="363" r:id="rId12"/>
    <p:sldId id="361" r:id="rId13"/>
    <p:sldId id="302" r:id="rId14"/>
    <p:sldId id="358" r:id="rId15"/>
    <p:sldId id="311" r:id="rId16"/>
    <p:sldId id="310" r:id="rId17"/>
    <p:sldId id="312" r:id="rId18"/>
    <p:sldId id="315" r:id="rId19"/>
    <p:sldId id="301" r:id="rId20"/>
    <p:sldId id="318" r:id="rId21"/>
    <p:sldId id="319" r:id="rId22"/>
    <p:sldId id="360" r:id="rId23"/>
    <p:sldId id="364" r:id="rId24"/>
    <p:sldId id="365" r:id="rId25"/>
    <p:sldId id="347" r:id="rId26"/>
    <p:sldId id="323" r:id="rId27"/>
    <p:sldId id="352" r:id="rId28"/>
    <p:sldId id="351" r:id="rId29"/>
    <p:sldId id="325" r:id="rId30"/>
    <p:sldId id="317" r:id="rId31"/>
    <p:sldId id="366" r:id="rId32"/>
    <p:sldId id="367" r:id="rId33"/>
    <p:sldId id="359" r:id="rId34"/>
    <p:sldId id="329" r:id="rId35"/>
    <p:sldId id="330" r:id="rId36"/>
    <p:sldId id="331" r:id="rId37"/>
    <p:sldId id="368" r:id="rId38"/>
    <p:sldId id="333" r:id="rId39"/>
    <p:sldId id="340" r:id="rId40"/>
    <p:sldId id="342" r:id="rId41"/>
    <p:sldId id="322" r:id="rId42"/>
    <p:sldId id="353" r:id="rId43"/>
    <p:sldId id="334" r:id="rId44"/>
    <p:sldId id="343" r:id="rId45"/>
    <p:sldId id="335" r:id="rId46"/>
    <p:sldId id="296" r:id="rId47"/>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manuelle Louis" initials="E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82A"/>
    <a:srgbClr val="EE7322"/>
    <a:srgbClr val="3B1937"/>
    <a:srgbClr val="FFFFFF"/>
    <a:srgbClr val="D6DCDF"/>
    <a:srgbClr val="303F48"/>
    <a:srgbClr val="61003B"/>
    <a:srgbClr val="C6671E"/>
    <a:srgbClr val="62003C"/>
    <a:srgbClr val="7B87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63" autoAdjust="0"/>
    <p:restoredTop sz="94660"/>
  </p:normalViewPr>
  <p:slideViewPr>
    <p:cSldViewPr snapToGrid="0">
      <p:cViewPr varScale="1">
        <p:scale>
          <a:sx n="86" d="100"/>
          <a:sy n="86" d="100"/>
        </p:scale>
        <p:origin x="115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1"/>
            <a:ext cx="2945659" cy="49805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4" y="1"/>
            <a:ext cx="2945659" cy="498055"/>
          </a:xfrm>
          <a:prstGeom prst="rect">
            <a:avLst/>
          </a:prstGeom>
        </p:spPr>
        <p:txBody>
          <a:bodyPr vert="horz" lIns="91440" tIns="45720" rIns="91440" bIns="45720" rtlCol="0"/>
          <a:lstStyle>
            <a:lvl1pPr algn="r">
              <a:defRPr sz="1200"/>
            </a:lvl1pPr>
          </a:lstStyle>
          <a:p>
            <a:fld id="{68407A44-ACB3-49FA-BFDD-E508664716F1}" type="datetimeFigureOut">
              <a:rPr lang="fr-FR" smtClean="0"/>
              <a:t>17/07/2023</a:t>
            </a:fld>
            <a:endParaRPr lang="fr-FR"/>
          </a:p>
        </p:txBody>
      </p:sp>
      <p:sp>
        <p:nvSpPr>
          <p:cNvPr id="4" name="Espace réservé de l'image des diapositives 3"/>
          <p:cNvSpPr>
            <a:spLocks noGrp="1" noRot="1" noChangeAspect="1"/>
          </p:cNvSpPr>
          <p:nvPr>
            <p:ph type="sldImg" idx="2"/>
          </p:nvPr>
        </p:nvSpPr>
        <p:spPr>
          <a:xfrm>
            <a:off x="1166813" y="1241425"/>
            <a:ext cx="4464050" cy="3348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1" y="9428584"/>
            <a:ext cx="2945659" cy="49805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4" y="9428584"/>
            <a:ext cx="2945659" cy="498054"/>
          </a:xfrm>
          <a:prstGeom prst="rect">
            <a:avLst/>
          </a:prstGeom>
        </p:spPr>
        <p:txBody>
          <a:bodyPr vert="horz" lIns="91440" tIns="45720" rIns="91440" bIns="45720" rtlCol="0" anchor="b"/>
          <a:lstStyle>
            <a:lvl1pPr algn="r">
              <a:defRPr sz="1200"/>
            </a:lvl1pPr>
          </a:lstStyle>
          <a:p>
            <a:fld id="{1D5477D0-182A-42F5-9A8C-08B75B3622BB}" type="slidenum">
              <a:rPr lang="fr-FR" smtClean="0"/>
              <a:t>‹N°›</a:t>
            </a:fld>
            <a:endParaRPr lang="fr-FR"/>
          </a:p>
        </p:txBody>
      </p:sp>
    </p:spTree>
    <p:extLst>
      <p:ext uri="{BB962C8B-B14F-4D97-AF65-F5344CB8AC3E}">
        <p14:creationId xmlns:p14="http://schemas.microsoft.com/office/powerpoint/2010/main" val="1718834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Career</a:t>
            </a:r>
            <a:r>
              <a:rPr lang="fr-FR" baseline="0" dirty="0"/>
              <a:t> Center accessible à tous : étudiants, diplômés.</a:t>
            </a:r>
          </a:p>
          <a:p>
            <a:r>
              <a:rPr lang="fr-FR" baseline="0" dirty="0"/>
              <a:t>C’est une plateforme en ligne sur laquelle vous pouvez trouver : offre de stage/emploi/alternance ; conseils et astuces ; événements et rencontres avec des entreprises partenaires ; ateliers méthodologiques pour votre CV/LM/Personnal Branding/Entretien…</a:t>
            </a:r>
          </a:p>
        </p:txBody>
      </p:sp>
      <p:sp>
        <p:nvSpPr>
          <p:cNvPr id="4" name="Espace réservé du numéro de diapositive 3"/>
          <p:cNvSpPr>
            <a:spLocks noGrp="1"/>
          </p:cNvSpPr>
          <p:nvPr>
            <p:ph type="sldNum" sz="quarter" idx="10"/>
          </p:nvPr>
        </p:nvSpPr>
        <p:spPr/>
        <p:txBody>
          <a:bodyPr/>
          <a:lstStyle/>
          <a:p>
            <a:fld id="{1D5477D0-182A-42F5-9A8C-08B75B3622BB}" type="slidenum">
              <a:rPr lang="fr-FR" smtClean="0"/>
              <a:t>19</a:t>
            </a:fld>
            <a:endParaRPr lang="fr-FR" dirty="0"/>
          </a:p>
        </p:txBody>
      </p:sp>
    </p:spTree>
    <p:extLst>
      <p:ext uri="{BB962C8B-B14F-4D97-AF65-F5344CB8AC3E}">
        <p14:creationId xmlns:p14="http://schemas.microsoft.com/office/powerpoint/2010/main" val="39138954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re-prun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630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sz="1350" dirty="0">
              <a:solidFill>
                <a:srgbClr val="FFFFFF"/>
              </a:solidFill>
            </a:endParaRPr>
          </a:p>
        </p:txBody>
      </p:sp>
      <p:sp>
        <p:nvSpPr>
          <p:cNvPr id="2" name="Title 1"/>
          <p:cNvSpPr>
            <a:spLocks noGrp="1"/>
          </p:cNvSpPr>
          <p:nvPr>
            <p:ph type="ctrTitle"/>
          </p:nvPr>
        </p:nvSpPr>
        <p:spPr>
          <a:xfrm>
            <a:off x="272128" y="2165229"/>
            <a:ext cx="8305342" cy="3252160"/>
          </a:xfrm>
        </p:spPr>
        <p:txBody>
          <a:bodyPr anchor="b">
            <a:normAutofit/>
          </a:bodyPr>
          <a:lstStyle>
            <a:lvl1pPr algn="l">
              <a:defRPr sz="5000">
                <a:solidFill>
                  <a:schemeClr val="bg1"/>
                </a:solidFill>
              </a:defRPr>
            </a:lvl1pPr>
          </a:lstStyle>
          <a:p>
            <a:r>
              <a:rPr lang="fr-FR" dirty="0"/>
              <a:t>Modifiez le style du titre</a:t>
            </a:r>
            <a:endParaRPr lang="en-US" dirty="0"/>
          </a:p>
        </p:txBody>
      </p:sp>
      <p:sp>
        <p:nvSpPr>
          <p:cNvPr id="3" name="Subtitle 2"/>
          <p:cNvSpPr>
            <a:spLocks noGrp="1"/>
          </p:cNvSpPr>
          <p:nvPr>
            <p:ph type="subTitle" idx="1"/>
          </p:nvPr>
        </p:nvSpPr>
        <p:spPr>
          <a:xfrm>
            <a:off x="272128" y="5529528"/>
            <a:ext cx="4787999" cy="746185"/>
          </a:xfrm>
        </p:spPr>
        <p:txBody>
          <a:bodyPr anchor="b">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endParaRPr lang="en-US" dirty="0"/>
          </a:p>
        </p:txBody>
      </p:sp>
      <p:pic>
        <p:nvPicPr>
          <p:cNvPr id="5" name="Picture 4" descr="A picture containing drawing&#10;&#10;Description automatically generated">
            <a:extLst>
              <a:ext uri="{FF2B5EF4-FFF2-40B4-BE49-F238E27FC236}">
                <a16:creationId xmlns:a16="http://schemas.microsoft.com/office/drawing/2014/main" id="{D5528D86-D103-DD4C-9FC4-7D5D789A7C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4667"/>
            <a:ext cx="5060127" cy="2274214"/>
          </a:xfrm>
          <a:prstGeom prst="rect">
            <a:avLst/>
          </a:prstGeom>
        </p:spPr>
      </p:pic>
      <p:pic>
        <p:nvPicPr>
          <p:cNvPr id="6" name="Image 4">
            <a:extLst>
              <a:ext uri="{FF2B5EF4-FFF2-40B4-BE49-F238E27FC236}">
                <a16:creationId xmlns:a16="http://schemas.microsoft.com/office/drawing/2014/main" id="{4644E84E-EF66-2B41-A976-69EF3658DA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spTree>
    <p:extLst>
      <p:ext uri="{BB962C8B-B14F-4D97-AF65-F5344CB8AC3E}">
        <p14:creationId xmlns:p14="http://schemas.microsoft.com/office/powerpoint/2010/main" val="476154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re-blanc">
    <p:spTree>
      <p:nvGrpSpPr>
        <p:cNvPr id="1" name=""/>
        <p:cNvGrpSpPr/>
        <p:nvPr/>
      </p:nvGrpSpPr>
      <p:grpSpPr>
        <a:xfrm>
          <a:off x="0" y="0"/>
          <a:ext cx="0" cy="0"/>
          <a:chOff x="0" y="0"/>
          <a:chExt cx="0" cy="0"/>
        </a:xfrm>
      </p:grpSpPr>
      <p:sp>
        <p:nvSpPr>
          <p:cNvPr id="2" name="Title 1"/>
          <p:cNvSpPr>
            <a:spLocks noGrp="1"/>
          </p:cNvSpPr>
          <p:nvPr>
            <p:ph type="ctrTitle"/>
          </p:nvPr>
        </p:nvSpPr>
        <p:spPr>
          <a:xfrm>
            <a:off x="272128" y="2165229"/>
            <a:ext cx="8305342" cy="3252160"/>
          </a:xfrm>
        </p:spPr>
        <p:txBody>
          <a:bodyPr anchor="b">
            <a:normAutofit/>
          </a:bodyPr>
          <a:lstStyle>
            <a:lvl1pPr algn="l">
              <a:defRPr sz="5000">
                <a:solidFill>
                  <a:schemeClr val="tx1"/>
                </a:solidFill>
              </a:defRPr>
            </a:lvl1pPr>
          </a:lstStyle>
          <a:p>
            <a:r>
              <a:rPr lang="fr-FR" dirty="0"/>
              <a:t>Modifiez le style du titre</a:t>
            </a:r>
            <a:endParaRPr lang="en-US" dirty="0"/>
          </a:p>
        </p:txBody>
      </p:sp>
      <p:sp>
        <p:nvSpPr>
          <p:cNvPr id="3" name="Subtitle 2"/>
          <p:cNvSpPr>
            <a:spLocks noGrp="1"/>
          </p:cNvSpPr>
          <p:nvPr>
            <p:ph type="subTitle" idx="1"/>
          </p:nvPr>
        </p:nvSpPr>
        <p:spPr>
          <a:xfrm>
            <a:off x="272128" y="5529528"/>
            <a:ext cx="4787999" cy="746185"/>
          </a:xfrm>
        </p:spPr>
        <p:txBody>
          <a:bodyPr anchor="b">
            <a:norm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endParaRPr lang="en-US" dirty="0"/>
          </a:p>
        </p:txBody>
      </p:sp>
      <p:pic>
        <p:nvPicPr>
          <p:cNvPr id="8" name="Picture 7" descr="A picture containing food, drawing&#10;&#10;Description automatically generated">
            <a:extLst>
              <a:ext uri="{FF2B5EF4-FFF2-40B4-BE49-F238E27FC236}">
                <a16:creationId xmlns:a16="http://schemas.microsoft.com/office/drawing/2014/main" id="{B7B52807-DA9F-0143-86B1-7DB821DCCF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08986"/>
            <a:ext cx="5060133" cy="2274215"/>
          </a:xfrm>
          <a:prstGeom prst="rect">
            <a:avLst/>
          </a:prstGeom>
        </p:spPr>
      </p:pic>
      <p:pic>
        <p:nvPicPr>
          <p:cNvPr id="9" name="Image 6">
            <a:extLst>
              <a:ext uri="{FF2B5EF4-FFF2-40B4-BE49-F238E27FC236}">
                <a16:creationId xmlns:a16="http://schemas.microsoft.com/office/drawing/2014/main" id="{3F7AF8FE-BF12-AE41-8CFA-DE8FD1D5D2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sp>
        <p:nvSpPr>
          <p:cNvPr id="4" name="Rectangle 3">
            <a:extLst>
              <a:ext uri="{FF2B5EF4-FFF2-40B4-BE49-F238E27FC236}">
                <a16:creationId xmlns:a16="http://schemas.microsoft.com/office/drawing/2014/main" id="{58C93E39-FEFE-534E-B4C9-ED4AA686B2EE}"/>
              </a:ext>
            </a:extLst>
          </p:cNvPr>
          <p:cNvSpPr/>
          <p:nvPr userDrawn="1"/>
        </p:nvSpPr>
        <p:spPr>
          <a:xfrm>
            <a:off x="7663070" y="6092687"/>
            <a:ext cx="1411356" cy="540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786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itre_texte">
    <p:spTree>
      <p:nvGrpSpPr>
        <p:cNvPr id="1" name=""/>
        <p:cNvGrpSpPr/>
        <p:nvPr/>
      </p:nvGrpSpPr>
      <p:grpSpPr>
        <a:xfrm>
          <a:off x="0" y="0"/>
          <a:ext cx="0" cy="0"/>
          <a:chOff x="0" y="0"/>
          <a:chExt cx="0" cy="0"/>
        </a:xfrm>
      </p:grpSpPr>
      <p:sp>
        <p:nvSpPr>
          <p:cNvPr id="2" name="Title 1"/>
          <p:cNvSpPr>
            <a:spLocks noGrp="1"/>
          </p:cNvSpPr>
          <p:nvPr>
            <p:ph type="ctrTitle"/>
          </p:nvPr>
        </p:nvSpPr>
        <p:spPr>
          <a:xfrm>
            <a:off x="272128" y="1360159"/>
            <a:ext cx="8305342" cy="3252160"/>
          </a:xfrm>
        </p:spPr>
        <p:txBody>
          <a:bodyPr anchor="b">
            <a:normAutofit/>
          </a:bodyPr>
          <a:lstStyle>
            <a:lvl1pPr algn="l">
              <a:defRPr sz="4000" b="1">
                <a:solidFill>
                  <a:schemeClr val="tx1"/>
                </a:solidFill>
              </a:defRPr>
            </a:lvl1pPr>
          </a:lstStyle>
          <a:p>
            <a:r>
              <a:rPr lang="fr-FR" dirty="0"/>
              <a:t>Modifiez le style du titre</a:t>
            </a:r>
            <a:endParaRPr lang="en-US" dirty="0"/>
          </a:p>
        </p:txBody>
      </p:sp>
      <p:pic>
        <p:nvPicPr>
          <p:cNvPr id="9" name="Image 6">
            <a:extLst>
              <a:ext uri="{FF2B5EF4-FFF2-40B4-BE49-F238E27FC236}">
                <a16:creationId xmlns:a16="http://schemas.microsoft.com/office/drawing/2014/main" id="{3F7AF8FE-BF12-AE41-8CFA-DE8FD1D5D2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pic>
        <p:nvPicPr>
          <p:cNvPr id="6" name="Image 7">
            <a:extLst>
              <a:ext uri="{FF2B5EF4-FFF2-40B4-BE49-F238E27FC236}">
                <a16:creationId xmlns:a16="http://schemas.microsoft.com/office/drawing/2014/main" id="{BBA528A6-1823-4A4A-A83E-FDC5D9C681C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32832" y="6141906"/>
            <a:ext cx="1279285" cy="453080"/>
          </a:xfrm>
          <a:prstGeom prst="rect">
            <a:avLst/>
          </a:prstGeom>
        </p:spPr>
      </p:pic>
    </p:spTree>
    <p:extLst>
      <p:ext uri="{BB962C8B-B14F-4D97-AF65-F5344CB8AC3E}">
        <p14:creationId xmlns:p14="http://schemas.microsoft.com/office/powerpoint/2010/main" val="2050480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itre_image">
    <p:spTree>
      <p:nvGrpSpPr>
        <p:cNvPr id="1" name=""/>
        <p:cNvGrpSpPr/>
        <p:nvPr/>
      </p:nvGrpSpPr>
      <p:grpSpPr>
        <a:xfrm>
          <a:off x="0" y="0"/>
          <a:ext cx="0" cy="0"/>
          <a:chOff x="0" y="0"/>
          <a:chExt cx="0" cy="0"/>
        </a:xfrm>
      </p:grpSpPr>
      <p:sp>
        <p:nvSpPr>
          <p:cNvPr id="2" name="Title 1"/>
          <p:cNvSpPr>
            <a:spLocks noGrp="1"/>
          </p:cNvSpPr>
          <p:nvPr>
            <p:ph type="ctrTitle"/>
          </p:nvPr>
        </p:nvSpPr>
        <p:spPr>
          <a:xfrm>
            <a:off x="5267738" y="1360159"/>
            <a:ext cx="3309731" cy="3252160"/>
          </a:xfrm>
        </p:spPr>
        <p:txBody>
          <a:bodyPr anchor="b">
            <a:normAutofit/>
          </a:bodyPr>
          <a:lstStyle>
            <a:lvl1pPr algn="l">
              <a:defRPr sz="4000" b="1">
                <a:solidFill>
                  <a:schemeClr val="tx1"/>
                </a:solidFill>
              </a:defRPr>
            </a:lvl1pPr>
          </a:lstStyle>
          <a:p>
            <a:r>
              <a:rPr lang="fr-FR" dirty="0"/>
              <a:t>Modifiez le style du titre</a:t>
            </a:r>
            <a:endParaRPr lang="en-US" dirty="0"/>
          </a:p>
        </p:txBody>
      </p:sp>
      <p:pic>
        <p:nvPicPr>
          <p:cNvPr id="9" name="Image 6">
            <a:extLst>
              <a:ext uri="{FF2B5EF4-FFF2-40B4-BE49-F238E27FC236}">
                <a16:creationId xmlns:a16="http://schemas.microsoft.com/office/drawing/2014/main" id="{3F7AF8FE-BF12-AE41-8CFA-DE8FD1D5D2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pic>
        <p:nvPicPr>
          <p:cNvPr id="4" name="Image 7">
            <a:extLst>
              <a:ext uri="{FF2B5EF4-FFF2-40B4-BE49-F238E27FC236}">
                <a16:creationId xmlns:a16="http://schemas.microsoft.com/office/drawing/2014/main" id="{85248A40-54A1-BF4F-9ABE-485D735883F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32832" y="6141906"/>
            <a:ext cx="1279285" cy="453080"/>
          </a:xfrm>
          <a:prstGeom prst="rect">
            <a:avLst/>
          </a:prstGeom>
        </p:spPr>
      </p:pic>
      <p:sp>
        <p:nvSpPr>
          <p:cNvPr id="6" name="Picture Placeholder 5">
            <a:extLst>
              <a:ext uri="{FF2B5EF4-FFF2-40B4-BE49-F238E27FC236}">
                <a16:creationId xmlns:a16="http://schemas.microsoft.com/office/drawing/2014/main" id="{651E25D8-6A00-F044-8E2A-6518EFC40F20}"/>
              </a:ext>
            </a:extLst>
          </p:cNvPr>
          <p:cNvSpPr>
            <a:spLocks noGrp="1"/>
          </p:cNvSpPr>
          <p:nvPr>
            <p:ph type="pic" sz="quarter" idx="10"/>
          </p:nvPr>
        </p:nvSpPr>
        <p:spPr>
          <a:xfrm>
            <a:off x="0" y="0"/>
            <a:ext cx="5059363" cy="6632575"/>
          </a:xfrm>
        </p:spPr>
        <p:txBody>
          <a:bodyPr/>
          <a:lstStyle/>
          <a:p>
            <a:endParaRPr lang="en-US"/>
          </a:p>
        </p:txBody>
      </p:sp>
    </p:spTree>
    <p:extLst>
      <p:ext uri="{BB962C8B-B14F-4D97-AF65-F5344CB8AC3E}">
        <p14:creationId xmlns:p14="http://schemas.microsoft.com/office/powerpoint/2010/main" val="313315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pleine">
    <p:spTree>
      <p:nvGrpSpPr>
        <p:cNvPr id="1" name=""/>
        <p:cNvGrpSpPr/>
        <p:nvPr/>
      </p:nvGrpSpPr>
      <p:grpSpPr>
        <a:xfrm>
          <a:off x="0" y="0"/>
          <a:ext cx="0" cy="0"/>
          <a:chOff x="0" y="0"/>
          <a:chExt cx="0" cy="0"/>
        </a:xfrm>
      </p:grpSpPr>
      <p:pic>
        <p:nvPicPr>
          <p:cNvPr id="9" name="Image 6">
            <a:extLst>
              <a:ext uri="{FF2B5EF4-FFF2-40B4-BE49-F238E27FC236}">
                <a16:creationId xmlns:a16="http://schemas.microsoft.com/office/drawing/2014/main" id="{3F7AF8FE-BF12-AE41-8CFA-DE8FD1D5D2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pic>
        <p:nvPicPr>
          <p:cNvPr id="4" name="Image 7">
            <a:extLst>
              <a:ext uri="{FF2B5EF4-FFF2-40B4-BE49-F238E27FC236}">
                <a16:creationId xmlns:a16="http://schemas.microsoft.com/office/drawing/2014/main" id="{85248A40-54A1-BF4F-9ABE-485D735883F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32832" y="6141906"/>
            <a:ext cx="1279285" cy="453080"/>
          </a:xfrm>
          <a:prstGeom prst="rect">
            <a:avLst/>
          </a:prstGeom>
        </p:spPr>
      </p:pic>
      <p:sp>
        <p:nvSpPr>
          <p:cNvPr id="6" name="Picture Placeholder 5">
            <a:extLst>
              <a:ext uri="{FF2B5EF4-FFF2-40B4-BE49-F238E27FC236}">
                <a16:creationId xmlns:a16="http://schemas.microsoft.com/office/drawing/2014/main" id="{651E25D8-6A00-F044-8E2A-6518EFC40F20}"/>
              </a:ext>
            </a:extLst>
          </p:cNvPr>
          <p:cNvSpPr>
            <a:spLocks noGrp="1"/>
          </p:cNvSpPr>
          <p:nvPr>
            <p:ph type="pic" sz="quarter" idx="10"/>
          </p:nvPr>
        </p:nvSpPr>
        <p:spPr>
          <a:xfrm>
            <a:off x="0" y="0"/>
            <a:ext cx="9144000" cy="6023113"/>
          </a:xfrm>
        </p:spPr>
        <p:txBody>
          <a:bodyPr/>
          <a:lstStyle/>
          <a:p>
            <a:endParaRPr lang="en-US"/>
          </a:p>
        </p:txBody>
      </p:sp>
    </p:spTree>
    <p:extLst>
      <p:ext uri="{BB962C8B-B14F-4D97-AF65-F5344CB8AC3E}">
        <p14:creationId xmlns:p14="http://schemas.microsoft.com/office/powerpoint/2010/main" val="3258065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texte">
    <p:spTree>
      <p:nvGrpSpPr>
        <p:cNvPr id="1" name=""/>
        <p:cNvGrpSpPr/>
        <p:nvPr/>
      </p:nvGrpSpPr>
      <p:grpSpPr>
        <a:xfrm>
          <a:off x="0" y="0"/>
          <a:ext cx="0" cy="0"/>
          <a:chOff x="0" y="0"/>
          <a:chExt cx="0" cy="0"/>
        </a:xfrm>
      </p:grpSpPr>
      <p:sp>
        <p:nvSpPr>
          <p:cNvPr id="2" name="Title 1"/>
          <p:cNvSpPr>
            <a:spLocks noGrp="1"/>
          </p:cNvSpPr>
          <p:nvPr>
            <p:ph type="title"/>
          </p:nvPr>
        </p:nvSpPr>
        <p:spPr>
          <a:xfrm>
            <a:off x="5382883" y="365126"/>
            <a:ext cx="3614467" cy="1325563"/>
          </a:xfrm>
        </p:spPr>
        <p:txBody>
          <a:bodyPr anchor="b">
            <a:normAutofit/>
          </a:bodyPr>
          <a:lstStyle>
            <a:lvl1pPr>
              <a:defRPr sz="2800">
                <a:solidFill>
                  <a:schemeClr val="tx2"/>
                </a:solidFill>
              </a:defRPr>
            </a:lvl1pPr>
          </a:lstStyle>
          <a:p>
            <a:r>
              <a:rPr lang="fr-FR" dirty="0"/>
              <a:t>Modifiez le style du titre</a:t>
            </a:r>
            <a:endParaRPr lang="en-US" dirty="0"/>
          </a:p>
        </p:txBody>
      </p:sp>
      <p:sp>
        <p:nvSpPr>
          <p:cNvPr id="3" name="Content Placeholder 2"/>
          <p:cNvSpPr>
            <a:spLocks noGrp="1"/>
          </p:cNvSpPr>
          <p:nvPr>
            <p:ph idx="1"/>
          </p:nvPr>
        </p:nvSpPr>
        <p:spPr>
          <a:xfrm>
            <a:off x="5382883" y="1825625"/>
            <a:ext cx="3614468" cy="4098097"/>
          </a:xfrm>
        </p:spPr>
        <p:txBody>
          <a:bodyPr>
            <a:normAutofit/>
          </a:bodyPr>
          <a:lstStyle>
            <a:lvl1pPr>
              <a:defRPr sz="2400"/>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8" name="Picture Placeholder 5">
            <a:extLst>
              <a:ext uri="{FF2B5EF4-FFF2-40B4-BE49-F238E27FC236}">
                <a16:creationId xmlns:a16="http://schemas.microsoft.com/office/drawing/2014/main" id="{560B01FE-025F-8749-84F2-207CBD08AC66}"/>
              </a:ext>
            </a:extLst>
          </p:cNvPr>
          <p:cNvSpPr>
            <a:spLocks noGrp="1"/>
          </p:cNvSpPr>
          <p:nvPr>
            <p:ph type="pic" sz="quarter" idx="10"/>
          </p:nvPr>
        </p:nvSpPr>
        <p:spPr>
          <a:xfrm>
            <a:off x="0" y="0"/>
            <a:ext cx="5059363" cy="6632575"/>
          </a:xfrm>
        </p:spPr>
        <p:txBody>
          <a:bodyPr/>
          <a:lstStyle/>
          <a:p>
            <a:endParaRPr lang="en-US"/>
          </a:p>
        </p:txBody>
      </p:sp>
      <p:pic>
        <p:nvPicPr>
          <p:cNvPr id="9" name="Image 6">
            <a:extLst>
              <a:ext uri="{FF2B5EF4-FFF2-40B4-BE49-F238E27FC236}">
                <a16:creationId xmlns:a16="http://schemas.microsoft.com/office/drawing/2014/main" id="{CE14387A-F4E1-1347-8FF0-507E94272C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pic>
        <p:nvPicPr>
          <p:cNvPr id="10" name="Image 7">
            <a:extLst>
              <a:ext uri="{FF2B5EF4-FFF2-40B4-BE49-F238E27FC236}">
                <a16:creationId xmlns:a16="http://schemas.microsoft.com/office/drawing/2014/main" id="{9523FA44-68E4-194B-9F46-38FD29212B5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32832" y="6141906"/>
            <a:ext cx="1279285" cy="453080"/>
          </a:xfrm>
          <a:prstGeom prst="rect">
            <a:avLst/>
          </a:prstGeom>
        </p:spPr>
      </p:pic>
    </p:spTree>
    <p:extLst>
      <p:ext uri="{BB962C8B-B14F-4D97-AF65-F5344CB8AC3E}">
        <p14:creationId xmlns:p14="http://schemas.microsoft.com/office/powerpoint/2010/main" val="421073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u">
    <p:spTree>
      <p:nvGrpSpPr>
        <p:cNvPr id="1" name=""/>
        <p:cNvGrpSpPr/>
        <p:nvPr/>
      </p:nvGrpSpPr>
      <p:grpSpPr>
        <a:xfrm>
          <a:off x="0" y="0"/>
          <a:ext cx="0" cy="0"/>
          <a:chOff x="0" y="0"/>
          <a:chExt cx="0" cy="0"/>
        </a:xfrm>
      </p:grpSpPr>
      <p:sp>
        <p:nvSpPr>
          <p:cNvPr id="14" name="Titre 1"/>
          <p:cNvSpPr>
            <a:spLocks noGrp="1"/>
          </p:cNvSpPr>
          <p:nvPr>
            <p:ph type="title"/>
          </p:nvPr>
        </p:nvSpPr>
        <p:spPr>
          <a:xfrm>
            <a:off x="467544" y="274638"/>
            <a:ext cx="7632848" cy="562074"/>
          </a:xfrm>
          <a:noFill/>
        </p:spPr>
        <p:txBody>
          <a:bodyPr>
            <a:normAutofit/>
          </a:bodyPr>
          <a:lstStyle>
            <a:lvl1pPr>
              <a:defRPr lang="fr-FR" sz="3400" dirty="0">
                <a:solidFill>
                  <a:schemeClr val="tx2"/>
                </a:solidFill>
              </a:defRPr>
            </a:lvl1pPr>
          </a:lstStyle>
          <a:p>
            <a:r>
              <a:rPr lang="fr-FR" dirty="0"/>
              <a:t>Modifiez le style du titre</a:t>
            </a:r>
          </a:p>
        </p:txBody>
      </p:sp>
      <p:sp>
        <p:nvSpPr>
          <p:cNvPr id="19" name="Espace réservé du contenu 2"/>
          <p:cNvSpPr>
            <a:spLocks noGrp="1"/>
          </p:cNvSpPr>
          <p:nvPr>
            <p:ph idx="1"/>
          </p:nvPr>
        </p:nvSpPr>
        <p:spPr>
          <a:xfrm>
            <a:off x="467544" y="1556793"/>
            <a:ext cx="7632849" cy="4366930"/>
          </a:xfrm>
          <a:solidFill>
            <a:schemeClr val="accent3"/>
          </a:solidFill>
        </p:spPr>
        <p:txBody>
          <a:bodyPr>
            <a:normAutofit/>
          </a:bodyPr>
          <a:lstStyle>
            <a:lvl1pPr>
              <a:defRPr sz="2800"/>
            </a:lvl1pPr>
            <a:lvl2pPr>
              <a:defRPr sz="2400"/>
            </a:lvl2pPr>
            <a:lvl3pPr marL="1143000" indent="-228600">
              <a:buFont typeface="Arial" panose="020B0604020202020204" pitchFamily="34" charset="0"/>
              <a:buChar char="•"/>
              <a:defRPr sz="2000"/>
            </a:lvl3pPr>
            <a:lvl4pPr>
              <a:defRPr sz="1800"/>
            </a:lvl4pPr>
            <a:lvl5pPr>
              <a:defRPr sz="1800"/>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719304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image">
    <p:spTree>
      <p:nvGrpSpPr>
        <p:cNvPr id="1" name=""/>
        <p:cNvGrpSpPr/>
        <p:nvPr/>
      </p:nvGrpSpPr>
      <p:grpSpPr>
        <a:xfrm>
          <a:off x="0" y="0"/>
          <a:ext cx="0" cy="0"/>
          <a:chOff x="0" y="0"/>
          <a:chExt cx="0" cy="0"/>
        </a:xfrm>
      </p:grpSpPr>
      <p:sp>
        <p:nvSpPr>
          <p:cNvPr id="14" name="Titre 1"/>
          <p:cNvSpPr>
            <a:spLocks noGrp="1"/>
          </p:cNvSpPr>
          <p:nvPr>
            <p:ph type="title"/>
          </p:nvPr>
        </p:nvSpPr>
        <p:spPr>
          <a:xfrm>
            <a:off x="467544" y="274638"/>
            <a:ext cx="7632848" cy="562074"/>
          </a:xfrm>
          <a:noFill/>
        </p:spPr>
        <p:txBody>
          <a:bodyPr>
            <a:normAutofit/>
          </a:bodyPr>
          <a:lstStyle>
            <a:lvl1pPr>
              <a:defRPr lang="fr-FR" sz="3400" dirty="0">
                <a:solidFill>
                  <a:schemeClr val="tx2"/>
                </a:solidFill>
              </a:defRPr>
            </a:lvl1pPr>
          </a:lstStyle>
          <a:p>
            <a:r>
              <a:rPr lang="fr-FR" dirty="0"/>
              <a:t>Modifiez le style du titre</a:t>
            </a:r>
          </a:p>
        </p:txBody>
      </p:sp>
      <p:sp>
        <p:nvSpPr>
          <p:cNvPr id="19" name="Espace réservé du contenu 2"/>
          <p:cNvSpPr>
            <a:spLocks noGrp="1"/>
          </p:cNvSpPr>
          <p:nvPr>
            <p:ph idx="1"/>
          </p:nvPr>
        </p:nvSpPr>
        <p:spPr>
          <a:xfrm>
            <a:off x="467545" y="1556793"/>
            <a:ext cx="4104456" cy="4406462"/>
          </a:xfrm>
          <a:solidFill>
            <a:schemeClr val="accent3"/>
          </a:solidFill>
        </p:spPr>
        <p:txBody>
          <a:bodyPr>
            <a:normAutofit/>
          </a:bodyPr>
          <a:lstStyle>
            <a:lvl1pPr>
              <a:defRPr sz="2800"/>
            </a:lvl1pPr>
            <a:lvl2pPr>
              <a:defRPr sz="2400"/>
            </a:lvl2pPr>
            <a:lvl3pPr marL="1143000" indent="-228600">
              <a:buFont typeface="Arial" panose="020B0604020202020204" pitchFamily="34" charset="0"/>
              <a:buChar char="•"/>
              <a:defRPr sz="2000"/>
            </a:lvl3pPr>
            <a:lvl4pPr>
              <a:defRPr sz="1800"/>
            </a:lvl4pPr>
            <a:lvl5pPr>
              <a:defRPr sz="1800"/>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Picture Placeholder 5">
            <a:extLst>
              <a:ext uri="{FF2B5EF4-FFF2-40B4-BE49-F238E27FC236}">
                <a16:creationId xmlns:a16="http://schemas.microsoft.com/office/drawing/2014/main" id="{BFDE980C-7B70-AF40-9C52-BF3DA44CAF30}"/>
              </a:ext>
            </a:extLst>
          </p:cNvPr>
          <p:cNvSpPr>
            <a:spLocks noGrp="1"/>
          </p:cNvSpPr>
          <p:nvPr>
            <p:ph type="pic" sz="quarter" idx="10"/>
          </p:nvPr>
        </p:nvSpPr>
        <p:spPr>
          <a:xfrm>
            <a:off x="4840358" y="1563081"/>
            <a:ext cx="3836098" cy="4400398"/>
          </a:xfrm>
        </p:spPr>
        <p:txBody>
          <a:bodyPr/>
          <a:lstStyle/>
          <a:p>
            <a:endParaRPr lang="en-US" dirty="0"/>
          </a:p>
        </p:txBody>
      </p:sp>
    </p:spTree>
    <p:extLst>
      <p:ext uri="{BB962C8B-B14F-4D97-AF65-F5344CB8AC3E}">
        <p14:creationId xmlns:p14="http://schemas.microsoft.com/office/powerpoint/2010/main" val="2459223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628650" y="1825625"/>
            <a:ext cx="7886700" cy="4129664"/>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6098034" y="6321449"/>
            <a:ext cx="1279286" cy="365125"/>
          </a:xfrm>
          <a:prstGeom prst="rect">
            <a:avLst/>
          </a:prstGeom>
        </p:spPr>
        <p:txBody>
          <a:bodyPr vert="horz" lIns="91440" tIns="45720" rIns="91440" bIns="45720" rtlCol="0" anchor="ctr"/>
          <a:lstStyle>
            <a:lvl1pPr algn="l">
              <a:defRPr sz="1200">
                <a:solidFill>
                  <a:schemeClr val="tx1"/>
                </a:solidFill>
              </a:defRPr>
            </a:lvl1pPr>
          </a:lstStyle>
          <a:p>
            <a:endParaRPr lang="fr-FR" dirty="0"/>
          </a:p>
        </p:txBody>
      </p:sp>
      <p:sp>
        <p:nvSpPr>
          <p:cNvPr id="5" name="Footer Placeholder 4"/>
          <p:cNvSpPr>
            <a:spLocks noGrp="1"/>
          </p:cNvSpPr>
          <p:nvPr>
            <p:ph type="ftr" sz="quarter" idx="3"/>
          </p:nvPr>
        </p:nvSpPr>
        <p:spPr>
          <a:xfrm>
            <a:off x="1577837" y="6306258"/>
            <a:ext cx="3958259" cy="365125"/>
          </a:xfrm>
          <a:prstGeom prst="rect">
            <a:avLst/>
          </a:prstGeom>
        </p:spPr>
        <p:txBody>
          <a:bodyPr vert="horz" lIns="91440" tIns="45720" rIns="91440" bIns="45720" rtlCol="0" anchor="ctr"/>
          <a:lstStyle>
            <a:lvl1pPr algn="ctr">
              <a:defRPr sz="1200">
                <a:solidFill>
                  <a:schemeClr val="tx1"/>
                </a:solidFill>
              </a:defRPr>
            </a:lvl1pPr>
          </a:lstStyle>
          <a:p>
            <a:pPr algn="l"/>
            <a:r>
              <a:rPr lang="fr-FR" dirty="0"/>
              <a:t>Titre de la présentation</a:t>
            </a:r>
          </a:p>
        </p:txBody>
      </p:sp>
      <p:sp>
        <p:nvSpPr>
          <p:cNvPr id="6" name="Slide Number Placeholder 5"/>
          <p:cNvSpPr>
            <a:spLocks noGrp="1"/>
          </p:cNvSpPr>
          <p:nvPr>
            <p:ph type="sldNum" sz="quarter" idx="4"/>
          </p:nvPr>
        </p:nvSpPr>
        <p:spPr>
          <a:xfrm>
            <a:off x="628650" y="6306258"/>
            <a:ext cx="2057400" cy="365125"/>
          </a:xfrm>
          <a:prstGeom prst="rect">
            <a:avLst/>
          </a:prstGeom>
        </p:spPr>
        <p:txBody>
          <a:bodyPr vert="horz" lIns="91440" tIns="45720" rIns="91440" bIns="45720" rtlCol="0" anchor="ctr"/>
          <a:lstStyle>
            <a:lvl1pPr algn="r">
              <a:defRPr sz="1200">
                <a:solidFill>
                  <a:schemeClr val="tx1"/>
                </a:solidFill>
              </a:defRPr>
            </a:lvl1pPr>
          </a:lstStyle>
          <a:p>
            <a:pPr algn="l"/>
            <a:fld id="{A0B0FBA5-3649-4193-81EC-FC1C61F9B58C}" type="slidenum">
              <a:rPr lang="fr-FR" smtClean="0"/>
              <a:pPr algn="l"/>
              <a:t>‹N°›</a:t>
            </a:fld>
            <a:endParaRPr lang="fr-FR" dirty="0"/>
          </a:p>
        </p:txBody>
      </p:sp>
      <p:pic>
        <p:nvPicPr>
          <p:cNvPr id="9" name="Image 6">
            <a:extLst>
              <a:ext uri="{FF2B5EF4-FFF2-40B4-BE49-F238E27FC236}">
                <a16:creationId xmlns:a16="http://schemas.microsoft.com/office/drawing/2014/main" id="{8508DA88-D542-4B4A-8988-A2E7D72ED18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6200000">
            <a:off x="4459654" y="2173654"/>
            <a:ext cx="224692" cy="9144000"/>
          </a:xfrm>
          <a:prstGeom prst="rect">
            <a:avLst/>
          </a:prstGeom>
        </p:spPr>
      </p:pic>
      <p:pic>
        <p:nvPicPr>
          <p:cNvPr id="10" name="Image 7">
            <a:extLst>
              <a:ext uri="{FF2B5EF4-FFF2-40B4-BE49-F238E27FC236}">
                <a16:creationId xmlns:a16="http://schemas.microsoft.com/office/drawing/2014/main" id="{47493A00-037F-F243-A4D2-7BA52BE7859E}"/>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732832" y="6141906"/>
            <a:ext cx="1279285" cy="453080"/>
          </a:xfrm>
          <a:prstGeom prst="rect">
            <a:avLst/>
          </a:prstGeom>
        </p:spPr>
      </p:pic>
    </p:spTree>
    <p:extLst>
      <p:ext uri="{BB962C8B-B14F-4D97-AF65-F5344CB8AC3E}">
        <p14:creationId xmlns:p14="http://schemas.microsoft.com/office/powerpoint/2010/main" val="2242941789"/>
      </p:ext>
    </p:extLst>
  </p:cSld>
  <p:clrMap bg1="lt1" tx1="dk1" bg2="lt2" tx2="dk2" accent1="accent1" accent2="accent2" accent3="accent3" accent4="accent4" accent5="accent5" accent6="accent6" hlink="hlink" folHlink="folHlink"/>
  <p:sldLayoutIdLst>
    <p:sldLayoutId id="2147483673" r:id="rId1"/>
    <p:sldLayoutId id="2147483676" r:id="rId2"/>
    <p:sldLayoutId id="2147483677" r:id="rId3"/>
    <p:sldLayoutId id="2147483678" r:id="rId4"/>
    <p:sldLayoutId id="2147483679" r:id="rId5"/>
    <p:sldLayoutId id="2147483674" r:id="rId6"/>
    <p:sldLayoutId id="2147483675" r:id="rId7"/>
    <p:sldLayoutId id="2147483680" r:id="rId8"/>
  </p:sldLayoutIdLst>
  <p:hf sldNum="0" hdr="0" ftr="0" dt="0"/>
  <p:txStyles>
    <p:titleStyle>
      <a:lvl1pPr algn="l" defTabSz="914400" rtl="0" eaLnBrk="1" latinLnBrk="0" hangingPunct="1">
        <a:lnSpc>
          <a:spcPct val="90000"/>
        </a:lnSpc>
        <a:spcBef>
          <a:spcPct val="0"/>
        </a:spcBef>
        <a:buNone/>
        <a:defRPr sz="34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g"/><Relationship Id="rId1" Type="http://schemas.openxmlformats.org/officeDocument/2006/relationships/slideLayout" Target="../slideLayouts/slideLayout4.xml"/><Relationship Id="rId4" Type="http://schemas.openxmlformats.org/officeDocument/2006/relationships/image" Target="../media/image118.jpeg"/></Relationships>
</file>

<file path=ppt/slides/_rels/slide11.xml.rels><?xml version="1.0" encoding="UTF-8" standalone="yes"?>
<Relationships xmlns="http://schemas.openxmlformats.org/package/2006/relationships"><Relationship Id="rId8" Type="http://schemas.openxmlformats.org/officeDocument/2006/relationships/image" Target="../media/image122.svg"/><Relationship Id="rId13" Type="http://schemas.openxmlformats.org/officeDocument/2006/relationships/image" Target="../media/image125.png"/><Relationship Id="rId18" Type="http://schemas.openxmlformats.org/officeDocument/2006/relationships/image" Target="../media/image128.svg"/><Relationship Id="rId26" Type="http://schemas.openxmlformats.org/officeDocument/2006/relationships/image" Target="../media/image38.svg"/><Relationship Id="rId3" Type="http://schemas.openxmlformats.org/officeDocument/2006/relationships/image" Target="../media/image6.svg"/><Relationship Id="rId21" Type="http://schemas.openxmlformats.org/officeDocument/2006/relationships/slide" Target="slide11.xml"/><Relationship Id="rId7" Type="http://schemas.openxmlformats.org/officeDocument/2006/relationships/image" Target="../media/image121.png"/><Relationship Id="rId12" Type="http://schemas.openxmlformats.org/officeDocument/2006/relationships/image" Target="../media/image124.svg"/><Relationship Id="rId17" Type="http://schemas.openxmlformats.org/officeDocument/2006/relationships/image" Target="../media/image127.png"/><Relationship Id="rId25" Type="http://schemas.openxmlformats.org/officeDocument/2006/relationships/image" Target="../media/image37.png"/><Relationship Id="rId2" Type="http://schemas.openxmlformats.org/officeDocument/2006/relationships/image" Target="../media/image5.png"/><Relationship Id="rId16" Type="http://schemas.openxmlformats.org/officeDocument/2006/relationships/image" Target="../media/image22.svg"/><Relationship Id="rId20" Type="http://schemas.openxmlformats.org/officeDocument/2006/relationships/image" Target="../media/image130.svg"/><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image" Target="../media/image123.png"/><Relationship Id="rId24" Type="http://schemas.openxmlformats.org/officeDocument/2006/relationships/image" Target="../media/image131.png"/><Relationship Id="rId5" Type="http://schemas.openxmlformats.org/officeDocument/2006/relationships/image" Target="../media/image119.png"/><Relationship Id="rId15" Type="http://schemas.openxmlformats.org/officeDocument/2006/relationships/image" Target="../media/image21.png"/><Relationship Id="rId23" Type="http://schemas.openxmlformats.org/officeDocument/2006/relationships/image" Target="../media/image92.svg"/><Relationship Id="rId10" Type="http://schemas.openxmlformats.org/officeDocument/2006/relationships/image" Target="../media/image103.svg"/><Relationship Id="rId19" Type="http://schemas.openxmlformats.org/officeDocument/2006/relationships/image" Target="../media/image129.png"/><Relationship Id="rId4" Type="http://schemas.openxmlformats.org/officeDocument/2006/relationships/hyperlink" Target="mailto:cvec.etudiant@universite-apris-saclay.fr" TargetMode="External"/><Relationship Id="rId9" Type="http://schemas.openxmlformats.org/officeDocument/2006/relationships/image" Target="../media/image102.png"/><Relationship Id="rId14" Type="http://schemas.openxmlformats.org/officeDocument/2006/relationships/image" Target="../media/image126.svg"/><Relationship Id="rId22" Type="http://schemas.openxmlformats.org/officeDocument/2006/relationships/image" Target="../media/image91.png"/></Relationships>
</file>

<file path=ppt/slides/_rels/slide12.xml.rels><?xml version="1.0" encoding="UTF-8" standalone="yes"?>
<Relationships xmlns="http://schemas.openxmlformats.org/package/2006/relationships"><Relationship Id="rId8" Type="http://schemas.openxmlformats.org/officeDocument/2006/relationships/image" Target="../media/image103.svg"/><Relationship Id="rId13" Type="http://schemas.openxmlformats.org/officeDocument/2006/relationships/slide" Target="slide2.xml"/><Relationship Id="rId3" Type="http://schemas.openxmlformats.org/officeDocument/2006/relationships/image" Target="../media/image8.svg"/><Relationship Id="rId7" Type="http://schemas.openxmlformats.org/officeDocument/2006/relationships/image" Target="../media/image102.png"/><Relationship Id="rId12" Type="http://schemas.openxmlformats.org/officeDocument/2006/relationships/image" Target="../media/image13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hyperlink" Target="http://www.universite-paris-saclay.fr/" TargetMode="External"/><Relationship Id="rId11" Type="http://schemas.openxmlformats.org/officeDocument/2006/relationships/image" Target="../media/image134.png"/><Relationship Id="rId5" Type="http://schemas.openxmlformats.org/officeDocument/2006/relationships/image" Target="../media/image90.svg"/><Relationship Id="rId15" Type="http://schemas.openxmlformats.org/officeDocument/2006/relationships/image" Target="../media/image92.svg"/><Relationship Id="rId10" Type="http://schemas.openxmlformats.org/officeDocument/2006/relationships/image" Target="../media/image133.svg"/><Relationship Id="rId4" Type="http://schemas.openxmlformats.org/officeDocument/2006/relationships/image" Target="../media/image89.png"/><Relationship Id="rId9" Type="http://schemas.openxmlformats.org/officeDocument/2006/relationships/image" Target="../media/image132.png"/><Relationship Id="rId14" Type="http://schemas.openxmlformats.org/officeDocument/2006/relationships/image" Target="../media/image91.png"/></Relationships>
</file>

<file path=ppt/slides/_rels/slide13.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image" Target="../media/image140.svg"/><Relationship Id="rId18" Type="http://schemas.openxmlformats.org/officeDocument/2006/relationships/image" Target="../media/image145.png"/><Relationship Id="rId3" Type="http://schemas.openxmlformats.org/officeDocument/2006/relationships/image" Target="../media/image11.png"/><Relationship Id="rId21" Type="http://schemas.openxmlformats.org/officeDocument/2006/relationships/image" Target="../media/image91.png"/><Relationship Id="rId7" Type="http://schemas.openxmlformats.org/officeDocument/2006/relationships/image" Target="../media/image120.svg"/><Relationship Id="rId12" Type="http://schemas.openxmlformats.org/officeDocument/2006/relationships/image" Target="../media/image139.png"/><Relationship Id="rId17" Type="http://schemas.openxmlformats.org/officeDocument/2006/relationships/image" Target="../media/image144.svg"/><Relationship Id="rId2" Type="http://schemas.openxmlformats.org/officeDocument/2006/relationships/image" Target="../media/image136.jpeg"/><Relationship Id="rId16" Type="http://schemas.openxmlformats.org/officeDocument/2006/relationships/image" Target="../media/image143.png"/><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138.svg"/><Relationship Id="rId5" Type="http://schemas.openxmlformats.org/officeDocument/2006/relationships/hyperlink" Target="http://www.izly.fr/" TargetMode="External"/><Relationship Id="rId15" Type="http://schemas.openxmlformats.org/officeDocument/2006/relationships/image" Target="../media/image142.svg"/><Relationship Id="rId10" Type="http://schemas.openxmlformats.org/officeDocument/2006/relationships/image" Target="../media/image137.png"/><Relationship Id="rId19" Type="http://schemas.openxmlformats.org/officeDocument/2006/relationships/image" Target="../media/image146.svg"/><Relationship Id="rId4" Type="http://schemas.openxmlformats.org/officeDocument/2006/relationships/image" Target="../media/image12.svg"/><Relationship Id="rId9" Type="http://schemas.openxmlformats.org/officeDocument/2006/relationships/image" Target="../media/image122.svg"/><Relationship Id="rId14" Type="http://schemas.openxmlformats.org/officeDocument/2006/relationships/image" Target="../media/image141.png"/><Relationship Id="rId22" Type="http://schemas.openxmlformats.org/officeDocument/2006/relationships/image" Target="../media/image92.svg"/></Relationships>
</file>

<file path=ppt/slides/_rels/slide14.xml.rels><?xml version="1.0" encoding="UTF-8" standalone="yes"?>
<Relationships xmlns="http://schemas.openxmlformats.org/package/2006/relationships"><Relationship Id="rId8" Type="http://schemas.openxmlformats.org/officeDocument/2006/relationships/image" Target="../media/image126.svg"/><Relationship Id="rId13" Type="http://schemas.openxmlformats.org/officeDocument/2006/relationships/image" Target="../media/image149.png"/><Relationship Id="rId3" Type="http://schemas.openxmlformats.org/officeDocument/2006/relationships/image" Target="../media/image90.svg"/><Relationship Id="rId7" Type="http://schemas.openxmlformats.org/officeDocument/2006/relationships/image" Target="../media/image125.png"/><Relationship Id="rId12" Type="http://schemas.openxmlformats.org/officeDocument/2006/relationships/image" Target="../media/image142.svg"/><Relationship Id="rId17" Type="http://schemas.openxmlformats.org/officeDocument/2006/relationships/image" Target="../media/image92.svg"/><Relationship Id="rId2" Type="http://schemas.openxmlformats.org/officeDocument/2006/relationships/image" Target="../media/image89.png"/><Relationship Id="rId16"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103.svg"/><Relationship Id="rId11" Type="http://schemas.openxmlformats.org/officeDocument/2006/relationships/image" Target="../media/image141.png"/><Relationship Id="rId5" Type="http://schemas.openxmlformats.org/officeDocument/2006/relationships/image" Target="../media/image102.png"/><Relationship Id="rId15" Type="http://schemas.openxmlformats.org/officeDocument/2006/relationships/slide" Target="slide2.xml"/><Relationship Id="rId10" Type="http://schemas.openxmlformats.org/officeDocument/2006/relationships/image" Target="../media/image148.svg"/><Relationship Id="rId4" Type="http://schemas.openxmlformats.org/officeDocument/2006/relationships/hyperlink" Target="mailto:direction.daji@universite-paris-saclay.fr" TargetMode="External"/><Relationship Id="rId9" Type="http://schemas.openxmlformats.org/officeDocument/2006/relationships/image" Target="../media/image147.png"/><Relationship Id="rId14" Type="http://schemas.openxmlformats.org/officeDocument/2006/relationships/image" Target="../media/image150.svg"/></Relationships>
</file>

<file path=ppt/slides/_rels/slide15.xml.rels><?xml version="1.0" encoding="UTF-8" standalone="yes"?>
<Relationships xmlns="http://schemas.openxmlformats.org/package/2006/relationships"><Relationship Id="rId8" Type="http://schemas.openxmlformats.org/officeDocument/2006/relationships/image" Target="../media/image94.svg"/><Relationship Id="rId13" Type="http://schemas.openxmlformats.org/officeDocument/2006/relationships/slide" Target="slide2.xml"/><Relationship Id="rId3" Type="http://schemas.openxmlformats.org/officeDocument/2006/relationships/image" Target="../media/image152.jpeg"/><Relationship Id="rId7" Type="http://schemas.openxmlformats.org/officeDocument/2006/relationships/image" Target="../media/image93.png"/><Relationship Id="rId12" Type="http://schemas.openxmlformats.org/officeDocument/2006/relationships/image" Target="../media/image154.svg"/><Relationship Id="rId17" Type="http://schemas.openxmlformats.org/officeDocument/2006/relationships/image" Target="../media/image156.jpeg"/><Relationship Id="rId2" Type="http://schemas.openxmlformats.org/officeDocument/2006/relationships/image" Target="../media/image151.jpeg"/><Relationship Id="rId16" Type="http://schemas.openxmlformats.org/officeDocument/2006/relationships/image" Target="../media/image155.png"/><Relationship Id="rId1" Type="http://schemas.openxmlformats.org/officeDocument/2006/relationships/slideLayout" Target="../slideLayouts/slideLayout7.xml"/><Relationship Id="rId6" Type="http://schemas.openxmlformats.org/officeDocument/2006/relationships/image" Target="../media/image103.svg"/><Relationship Id="rId11" Type="http://schemas.openxmlformats.org/officeDocument/2006/relationships/image" Target="../media/image153.png"/><Relationship Id="rId5" Type="http://schemas.openxmlformats.org/officeDocument/2006/relationships/image" Target="../media/image102.png"/><Relationship Id="rId15" Type="http://schemas.openxmlformats.org/officeDocument/2006/relationships/image" Target="../media/image92.svg"/><Relationship Id="rId10" Type="http://schemas.openxmlformats.org/officeDocument/2006/relationships/image" Target="../media/image96.svg"/><Relationship Id="rId4" Type="http://schemas.openxmlformats.org/officeDocument/2006/relationships/hyperlink" Target="mailto:direction.communication@universite-paris-saclay.fr" TargetMode="External"/><Relationship Id="rId9" Type="http://schemas.openxmlformats.org/officeDocument/2006/relationships/image" Target="../media/image95.png"/><Relationship Id="rId14" Type="http://schemas.openxmlformats.org/officeDocument/2006/relationships/image" Target="../media/image91.png"/></Relationships>
</file>

<file path=ppt/slides/_rels/slide16.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159.svg"/><Relationship Id="rId13" Type="http://schemas.openxmlformats.org/officeDocument/2006/relationships/image" Target="../media/image162.png"/><Relationship Id="rId18" Type="http://schemas.openxmlformats.org/officeDocument/2006/relationships/image" Target="../media/image91.png"/><Relationship Id="rId3" Type="http://schemas.openxmlformats.org/officeDocument/2006/relationships/image" Target="../media/image102.png"/><Relationship Id="rId7" Type="http://schemas.openxmlformats.org/officeDocument/2006/relationships/image" Target="../media/image158.png"/><Relationship Id="rId12" Type="http://schemas.openxmlformats.org/officeDocument/2006/relationships/image" Target="../media/image161.svg"/><Relationship Id="rId17" Type="http://schemas.openxmlformats.org/officeDocument/2006/relationships/slide" Target="slide2.xml"/><Relationship Id="rId2" Type="http://schemas.openxmlformats.org/officeDocument/2006/relationships/hyperlink" Target="mailto:accueil.oip@universite-paris-saclay.fr" TargetMode="External"/><Relationship Id="rId16" Type="http://schemas.openxmlformats.org/officeDocument/2006/relationships/image" Target="../media/image165.svg"/><Relationship Id="rId1" Type="http://schemas.openxmlformats.org/officeDocument/2006/relationships/slideLayout" Target="../slideLayouts/slideLayout7.xml"/><Relationship Id="rId6" Type="http://schemas.openxmlformats.org/officeDocument/2006/relationships/image" Target="../media/image96.svg"/><Relationship Id="rId11" Type="http://schemas.openxmlformats.org/officeDocument/2006/relationships/image" Target="../media/image160.png"/><Relationship Id="rId5" Type="http://schemas.openxmlformats.org/officeDocument/2006/relationships/image" Target="../media/image95.png"/><Relationship Id="rId15" Type="http://schemas.openxmlformats.org/officeDocument/2006/relationships/image" Target="../media/image164.png"/><Relationship Id="rId10" Type="http://schemas.openxmlformats.org/officeDocument/2006/relationships/image" Target="../media/image16.svg"/><Relationship Id="rId19" Type="http://schemas.openxmlformats.org/officeDocument/2006/relationships/image" Target="../media/image92.svg"/><Relationship Id="rId4" Type="http://schemas.openxmlformats.org/officeDocument/2006/relationships/image" Target="../media/image103.svg"/><Relationship Id="rId9" Type="http://schemas.openxmlformats.org/officeDocument/2006/relationships/image" Target="../media/image15.png"/><Relationship Id="rId14" Type="http://schemas.openxmlformats.org/officeDocument/2006/relationships/image" Target="../media/image163.svg"/></Relationships>
</file>

<file path=ppt/slides/_rels/slide18.xml.rels><?xml version="1.0" encoding="UTF-8" standalone="yes"?>
<Relationships xmlns="http://schemas.openxmlformats.org/package/2006/relationships"><Relationship Id="rId8" Type="http://schemas.openxmlformats.org/officeDocument/2006/relationships/image" Target="../media/image78.svg"/><Relationship Id="rId13" Type="http://schemas.openxmlformats.org/officeDocument/2006/relationships/image" Target="../media/image141.png"/><Relationship Id="rId18" Type="http://schemas.openxmlformats.org/officeDocument/2006/relationships/image" Target="../media/image166.png"/><Relationship Id="rId3" Type="http://schemas.openxmlformats.org/officeDocument/2006/relationships/image" Target="../media/image102.png"/><Relationship Id="rId21" Type="http://schemas.openxmlformats.org/officeDocument/2006/relationships/image" Target="../media/image91.png"/><Relationship Id="rId7" Type="http://schemas.openxmlformats.org/officeDocument/2006/relationships/image" Target="../media/image77.png"/><Relationship Id="rId12" Type="http://schemas.openxmlformats.org/officeDocument/2006/relationships/image" Target="../media/image124.svg"/><Relationship Id="rId17" Type="http://schemas.openxmlformats.org/officeDocument/2006/relationships/image" Target="../media/image150.svg"/><Relationship Id="rId2" Type="http://schemas.openxmlformats.org/officeDocument/2006/relationships/hyperlink" Target="mailto:insertion.professionnelle@universite-paris-saclay.fr" TargetMode="External"/><Relationship Id="rId16" Type="http://schemas.openxmlformats.org/officeDocument/2006/relationships/image" Target="../media/image149.png"/><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image" Target="../media/image123.png"/><Relationship Id="rId24" Type="http://schemas.openxmlformats.org/officeDocument/2006/relationships/image" Target="../media/image16.svg"/><Relationship Id="rId5" Type="http://schemas.openxmlformats.org/officeDocument/2006/relationships/image" Target="../media/image119.png"/><Relationship Id="rId15" Type="http://schemas.openxmlformats.org/officeDocument/2006/relationships/hyperlink" Target="https://universite-paris-saclay.jobteaser.com/" TargetMode="External"/><Relationship Id="rId23" Type="http://schemas.openxmlformats.org/officeDocument/2006/relationships/image" Target="../media/image15.png"/><Relationship Id="rId10" Type="http://schemas.openxmlformats.org/officeDocument/2006/relationships/image" Target="../media/image18.svg"/><Relationship Id="rId19" Type="http://schemas.openxmlformats.org/officeDocument/2006/relationships/image" Target="../media/image167.svg"/><Relationship Id="rId4" Type="http://schemas.openxmlformats.org/officeDocument/2006/relationships/image" Target="../media/image103.svg"/><Relationship Id="rId9" Type="http://schemas.openxmlformats.org/officeDocument/2006/relationships/image" Target="../media/image17.png"/><Relationship Id="rId14" Type="http://schemas.openxmlformats.org/officeDocument/2006/relationships/image" Target="../media/image142.svg"/><Relationship Id="rId22" Type="http://schemas.openxmlformats.org/officeDocument/2006/relationships/image" Target="../media/image92.svg"/></Relationships>
</file>

<file path=ppt/slides/_rels/slide1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hyperlink" Target="https://universite-paris-saclay.jobteaser.com/" TargetMode="External"/><Relationship Id="rId7" Type="http://schemas.openxmlformats.org/officeDocument/2006/relationships/slide" Target="slide1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mailto:insertion.professionnelle@universite-paris-saclay.fr" TargetMode="External"/><Relationship Id="rId11" Type="http://schemas.openxmlformats.org/officeDocument/2006/relationships/image" Target="../media/image103.svg"/><Relationship Id="rId5" Type="http://schemas.microsoft.com/office/2007/relationships/hdphoto" Target="../media/hdphoto1.wdp"/><Relationship Id="rId10" Type="http://schemas.openxmlformats.org/officeDocument/2006/relationships/image" Target="../media/image102.png"/><Relationship Id="rId4" Type="http://schemas.openxmlformats.org/officeDocument/2006/relationships/image" Target="../media/image168.png"/><Relationship Id="rId9" Type="http://schemas.openxmlformats.org/officeDocument/2006/relationships/image" Target="../media/image92.svg"/></Relationships>
</file>

<file path=ppt/slides/_rels/slide2.xml.rels><?xml version="1.0" encoding="UTF-8" standalone="yes"?>
<Relationships xmlns="http://schemas.openxmlformats.org/package/2006/relationships"><Relationship Id="rId26" Type="http://schemas.openxmlformats.org/officeDocument/2006/relationships/image" Target="../media/image7.png"/><Relationship Id="rId21" Type="http://schemas.openxmlformats.org/officeDocument/2006/relationships/slide" Target="slide36.xml"/><Relationship Id="rId42" Type="http://schemas.openxmlformats.org/officeDocument/2006/relationships/image" Target="../media/image18.svg"/><Relationship Id="rId47" Type="http://schemas.openxmlformats.org/officeDocument/2006/relationships/image" Target="../media/image23.png"/><Relationship Id="rId63" Type="http://schemas.openxmlformats.org/officeDocument/2006/relationships/image" Target="../media/image39.png"/><Relationship Id="rId68" Type="http://schemas.openxmlformats.org/officeDocument/2006/relationships/image" Target="../media/image44.svg"/><Relationship Id="rId84" Type="http://schemas.openxmlformats.org/officeDocument/2006/relationships/image" Target="../media/image60.svg"/><Relationship Id="rId89" Type="http://schemas.openxmlformats.org/officeDocument/2006/relationships/image" Target="../media/image65.png"/><Relationship Id="rId16" Type="http://schemas.openxmlformats.org/officeDocument/2006/relationships/slide" Target="slide30.xml"/><Relationship Id="rId107" Type="http://schemas.openxmlformats.org/officeDocument/2006/relationships/slide" Target="slide6.xml"/><Relationship Id="rId11" Type="http://schemas.openxmlformats.org/officeDocument/2006/relationships/slide" Target="slide20.xml"/><Relationship Id="rId32" Type="http://schemas.openxmlformats.org/officeDocument/2006/relationships/slide" Target="slide38.xml"/><Relationship Id="rId37" Type="http://schemas.openxmlformats.org/officeDocument/2006/relationships/image" Target="../media/image13.png"/><Relationship Id="rId53" Type="http://schemas.openxmlformats.org/officeDocument/2006/relationships/image" Target="../media/image29.png"/><Relationship Id="rId58" Type="http://schemas.openxmlformats.org/officeDocument/2006/relationships/image" Target="../media/image34.svg"/><Relationship Id="rId74" Type="http://schemas.openxmlformats.org/officeDocument/2006/relationships/image" Target="../media/image50.svg"/><Relationship Id="rId79" Type="http://schemas.openxmlformats.org/officeDocument/2006/relationships/image" Target="../media/image55.png"/><Relationship Id="rId102" Type="http://schemas.openxmlformats.org/officeDocument/2006/relationships/image" Target="../media/image75.png"/><Relationship Id="rId5" Type="http://schemas.openxmlformats.org/officeDocument/2006/relationships/slide" Target="slide11.xml"/><Relationship Id="rId90" Type="http://schemas.openxmlformats.org/officeDocument/2006/relationships/image" Target="../media/image66.svg"/><Relationship Id="rId95" Type="http://schemas.openxmlformats.org/officeDocument/2006/relationships/image" Target="../media/image71.png"/><Relationship Id="rId22" Type="http://schemas.openxmlformats.org/officeDocument/2006/relationships/slide" Target="slide40.xml"/><Relationship Id="rId27" Type="http://schemas.openxmlformats.org/officeDocument/2006/relationships/image" Target="../media/image8.svg"/><Relationship Id="rId43" Type="http://schemas.openxmlformats.org/officeDocument/2006/relationships/image" Target="../media/image19.png"/><Relationship Id="rId48" Type="http://schemas.openxmlformats.org/officeDocument/2006/relationships/image" Target="../media/image24.svg"/><Relationship Id="rId64" Type="http://schemas.openxmlformats.org/officeDocument/2006/relationships/image" Target="../media/image40.svg"/><Relationship Id="rId69" Type="http://schemas.openxmlformats.org/officeDocument/2006/relationships/image" Target="../media/image45.png"/><Relationship Id="rId80" Type="http://schemas.openxmlformats.org/officeDocument/2006/relationships/image" Target="../media/image56.svg"/><Relationship Id="rId85" Type="http://schemas.openxmlformats.org/officeDocument/2006/relationships/image" Target="../media/image61.png"/><Relationship Id="rId12" Type="http://schemas.openxmlformats.org/officeDocument/2006/relationships/slide" Target="slide23.xml"/><Relationship Id="rId17" Type="http://schemas.openxmlformats.org/officeDocument/2006/relationships/slide" Target="slide31.xml"/><Relationship Id="rId33" Type="http://schemas.openxmlformats.org/officeDocument/2006/relationships/slide" Target="slide13.xml"/><Relationship Id="rId38" Type="http://schemas.openxmlformats.org/officeDocument/2006/relationships/image" Target="../media/image14.svg"/><Relationship Id="rId59" Type="http://schemas.openxmlformats.org/officeDocument/2006/relationships/image" Target="../media/image35.png"/><Relationship Id="rId103" Type="http://schemas.openxmlformats.org/officeDocument/2006/relationships/image" Target="../media/image76.svg"/><Relationship Id="rId108" Type="http://schemas.openxmlformats.org/officeDocument/2006/relationships/image" Target="../media/image79.png"/><Relationship Id="rId54" Type="http://schemas.openxmlformats.org/officeDocument/2006/relationships/image" Target="../media/image30.svg"/><Relationship Id="rId70" Type="http://schemas.openxmlformats.org/officeDocument/2006/relationships/image" Target="../media/image46.svg"/><Relationship Id="rId75" Type="http://schemas.openxmlformats.org/officeDocument/2006/relationships/image" Target="../media/image51.png"/><Relationship Id="rId91" Type="http://schemas.openxmlformats.org/officeDocument/2006/relationships/image" Target="../media/image67.png"/><Relationship Id="rId96" Type="http://schemas.openxmlformats.org/officeDocument/2006/relationships/slide" Target="slide22.xml"/><Relationship Id="rId1" Type="http://schemas.openxmlformats.org/officeDocument/2006/relationships/slideLayout" Target="../slideLayouts/slideLayout4.xml"/><Relationship Id="rId6" Type="http://schemas.openxmlformats.org/officeDocument/2006/relationships/slide" Target="slide12.xml"/><Relationship Id="rId15" Type="http://schemas.openxmlformats.org/officeDocument/2006/relationships/slide" Target="slide29.xml"/><Relationship Id="rId23" Type="http://schemas.openxmlformats.org/officeDocument/2006/relationships/slide" Target="slide42.xml"/><Relationship Id="rId28" Type="http://schemas.openxmlformats.org/officeDocument/2006/relationships/image" Target="../media/image9.png"/><Relationship Id="rId36" Type="http://schemas.openxmlformats.org/officeDocument/2006/relationships/image" Target="../media/image12.svg"/><Relationship Id="rId49" Type="http://schemas.openxmlformats.org/officeDocument/2006/relationships/image" Target="../media/image25.png"/><Relationship Id="rId57" Type="http://schemas.openxmlformats.org/officeDocument/2006/relationships/image" Target="../media/image33.png"/><Relationship Id="rId106" Type="http://schemas.openxmlformats.org/officeDocument/2006/relationships/image" Target="../media/image78.svg"/><Relationship Id="rId10" Type="http://schemas.openxmlformats.org/officeDocument/2006/relationships/slide" Target="slide18.xml"/><Relationship Id="rId31" Type="http://schemas.openxmlformats.org/officeDocument/2006/relationships/slide" Target="slide32.xml"/><Relationship Id="rId44" Type="http://schemas.openxmlformats.org/officeDocument/2006/relationships/image" Target="../media/image20.svg"/><Relationship Id="rId52" Type="http://schemas.openxmlformats.org/officeDocument/2006/relationships/image" Target="../media/image28.svg"/><Relationship Id="rId60" Type="http://schemas.openxmlformats.org/officeDocument/2006/relationships/image" Target="../media/image36.svg"/><Relationship Id="rId65" Type="http://schemas.openxmlformats.org/officeDocument/2006/relationships/image" Target="../media/image41.png"/><Relationship Id="rId73" Type="http://schemas.openxmlformats.org/officeDocument/2006/relationships/image" Target="../media/image49.png"/><Relationship Id="rId78" Type="http://schemas.openxmlformats.org/officeDocument/2006/relationships/image" Target="../media/image54.svg"/><Relationship Id="rId81" Type="http://schemas.openxmlformats.org/officeDocument/2006/relationships/image" Target="../media/image57.png"/><Relationship Id="rId86" Type="http://schemas.openxmlformats.org/officeDocument/2006/relationships/image" Target="../media/image62.svg"/><Relationship Id="rId94" Type="http://schemas.openxmlformats.org/officeDocument/2006/relationships/image" Target="../media/image70.svg"/><Relationship Id="rId99" Type="http://schemas.openxmlformats.org/officeDocument/2006/relationships/image" Target="../media/image73.png"/><Relationship Id="rId101" Type="http://schemas.openxmlformats.org/officeDocument/2006/relationships/slide" Target="slide39.xml"/><Relationship Id="rId4" Type="http://schemas.openxmlformats.org/officeDocument/2006/relationships/slide" Target="slide7.xml"/><Relationship Id="rId9" Type="http://schemas.openxmlformats.org/officeDocument/2006/relationships/slide" Target="slide17.xml"/><Relationship Id="rId13" Type="http://schemas.openxmlformats.org/officeDocument/2006/relationships/slide" Target="slide26.xml"/><Relationship Id="rId18" Type="http://schemas.openxmlformats.org/officeDocument/2006/relationships/slide" Target="slide33.xml"/><Relationship Id="rId39" Type="http://schemas.openxmlformats.org/officeDocument/2006/relationships/image" Target="../media/image15.png"/><Relationship Id="rId109" Type="http://schemas.openxmlformats.org/officeDocument/2006/relationships/image" Target="../media/image80.svg"/><Relationship Id="rId34" Type="http://schemas.openxmlformats.org/officeDocument/2006/relationships/slide" Target="slide41.xml"/><Relationship Id="rId50" Type="http://schemas.openxmlformats.org/officeDocument/2006/relationships/image" Target="../media/image26.svg"/><Relationship Id="rId55" Type="http://schemas.openxmlformats.org/officeDocument/2006/relationships/image" Target="../media/image31.png"/><Relationship Id="rId76" Type="http://schemas.openxmlformats.org/officeDocument/2006/relationships/image" Target="../media/image52.svg"/><Relationship Id="rId97" Type="http://schemas.openxmlformats.org/officeDocument/2006/relationships/image" Target="../media/image72.png"/><Relationship Id="rId104" Type="http://schemas.openxmlformats.org/officeDocument/2006/relationships/slide" Target="slide25.xml"/><Relationship Id="rId7" Type="http://schemas.openxmlformats.org/officeDocument/2006/relationships/slide" Target="slide14.xml"/><Relationship Id="rId71" Type="http://schemas.openxmlformats.org/officeDocument/2006/relationships/image" Target="../media/image47.png"/><Relationship Id="rId92" Type="http://schemas.openxmlformats.org/officeDocument/2006/relationships/image" Target="../media/image68.svg"/><Relationship Id="rId2" Type="http://schemas.openxmlformats.org/officeDocument/2006/relationships/slide" Target="slide4.xml"/><Relationship Id="rId29" Type="http://schemas.openxmlformats.org/officeDocument/2006/relationships/image" Target="../media/image10.svg"/><Relationship Id="rId24" Type="http://schemas.openxmlformats.org/officeDocument/2006/relationships/image" Target="../media/image5.png"/><Relationship Id="rId40" Type="http://schemas.openxmlformats.org/officeDocument/2006/relationships/image" Target="../media/image16.svg"/><Relationship Id="rId45" Type="http://schemas.openxmlformats.org/officeDocument/2006/relationships/image" Target="../media/image21.png"/><Relationship Id="rId66" Type="http://schemas.openxmlformats.org/officeDocument/2006/relationships/image" Target="../media/image42.svg"/><Relationship Id="rId87" Type="http://schemas.openxmlformats.org/officeDocument/2006/relationships/image" Target="../media/image63.png"/><Relationship Id="rId110" Type="http://schemas.openxmlformats.org/officeDocument/2006/relationships/image" Target="../media/image81.png"/><Relationship Id="rId61" Type="http://schemas.openxmlformats.org/officeDocument/2006/relationships/image" Target="../media/image37.png"/><Relationship Id="rId82" Type="http://schemas.openxmlformats.org/officeDocument/2006/relationships/image" Target="../media/image58.svg"/><Relationship Id="rId19" Type="http://schemas.openxmlformats.org/officeDocument/2006/relationships/slide" Target="slide34.xml"/><Relationship Id="rId14" Type="http://schemas.openxmlformats.org/officeDocument/2006/relationships/slide" Target="slide28.xml"/><Relationship Id="rId30" Type="http://schemas.openxmlformats.org/officeDocument/2006/relationships/slide" Target="slide37.xml"/><Relationship Id="rId35" Type="http://schemas.openxmlformats.org/officeDocument/2006/relationships/image" Target="../media/image11.png"/><Relationship Id="rId56" Type="http://schemas.openxmlformats.org/officeDocument/2006/relationships/image" Target="../media/image32.svg"/><Relationship Id="rId77" Type="http://schemas.openxmlformats.org/officeDocument/2006/relationships/image" Target="../media/image53.png"/><Relationship Id="rId100" Type="http://schemas.openxmlformats.org/officeDocument/2006/relationships/image" Target="../media/image74.svg"/><Relationship Id="rId105" Type="http://schemas.openxmlformats.org/officeDocument/2006/relationships/image" Target="../media/image77.png"/><Relationship Id="rId8" Type="http://schemas.openxmlformats.org/officeDocument/2006/relationships/slide" Target="slide15.xml"/><Relationship Id="rId51" Type="http://schemas.openxmlformats.org/officeDocument/2006/relationships/image" Target="../media/image27.png"/><Relationship Id="rId72" Type="http://schemas.openxmlformats.org/officeDocument/2006/relationships/image" Target="../media/image48.svg"/><Relationship Id="rId93" Type="http://schemas.openxmlformats.org/officeDocument/2006/relationships/image" Target="../media/image69.png"/><Relationship Id="rId98" Type="http://schemas.openxmlformats.org/officeDocument/2006/relationships/slide" Target="slide10.xml"/><Relationship Id="rId3" Type="http://schemas.openxmlformats.org/officeDocument/2006/relationships/slide" Target="slide5.xml"/><Relationship Id="rId25" Type="http://schemas.openxmlformats.org/officeDocument/2006/relationships/image" Target="../media/image6.svg"/><Relationship Id="rId46" Type="http://schemas.openxmlformats.org/officeDocument/2006/relationships/image" Target="../media/image22.svg"/><Relationship Id="rId67" Type="http://schemas.openxmlformats.org/officeDocument/2006/relationships/image" Target="../media/image43.png"/><Relationship Id="rId20" Type="http://schemas.openxmlformats.org/officeDocument/2006/relationships/slide" Target="slide35.xml"/><Relationship Id="rId41" Type="http://schemas.openxmlformats.org/officeDocument/2006/relationships/image" Target="../media/image17.png"/><Relationship Id="rId62" Type="http://schemas.openxmlformats.org/officeDocument/2006/relationships/image" Target="../media/image38.svg"/><Relationship Id="rId83" Type="http://schemas.openxmlformats.org/officeDocument/2006/relationships/image" Target="../media/image59.png"/><Relationship Id="rId88" Type="http://schemas.openxmlformats.org/officeDocument/2006/relationships/image" Target="../media/image64.svg"/><Relationship Id="rId111" Type="http://schemas.openxmlformats.org/officeDocument/2006/relationships/image" Target="../media/image82.svg"/></Relationships>
</file>

<file path=ppt/slides/_rels/slide20.xml.rels><?xml version="1.0" encoding="UTF-8" standalone="yes"?>
<Relationships xmlns="http://schemas.openxmlformats.org/package/2006/relationships"><Relationship Id="rId8" Type="http://schemas.openxmlformats.org/officeDocument/2006/relationships/image" Target="../media/image122.svg"/><Relationship Id="rId13" Type="http://schemas.openxmlformats.org/officeDocument/2006/relationships/image" Target="../media/image149.png"/><Relationship Id="rId18" Type="http://schemas.openxmlformats.org/officeDocument/2006/relationships/image" Target="../media/image78.svg"/><Relationship Id="rId3" Type="http://schemas.openxmlformats.org/officeDocument/2006/relationships/image" Target="../media/image102.png"/><Relationship Id="rId21" Type="http://schemas.openxmlformats.org/officeDocument/2006/relationships/image" Target="../media/image92.svg"/><Relationship Id="rId7" Type="http://schemas.openxmlformats.org/officeDocument/2006/relationships/image" Target="../media/image121.png"/><Relationship Id="rId12" Type="http://schemas.openxmlformats.org/officeDocument/2006/relationships/image" Target="../media/image18.svg"/><Relationship Id="rId17" Type="http://schemas.openxmlformats.org/officeDocument/2006/relationships/image" Target="../media/image77.png"/><Relationship Id="rId2" Type="http://schemas.openxmlformats.org/officeDocument/2006/relationships/hyperlink" Target="mailto:entrepreneuriat@universite-paris-saclay.fr" TargetMode="External"/><Relationship Id="rId16" Type="http://schemas.openxmlformats.org/officeDocument/2006/relationships/image" Target="../media/image66.svg"/><Relationship Id="rId20"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0.svg"/><Relationship Id="rId11" Type="http://schemas.openxmlformats.org/officeDocument/2006/relationships/image" Target="../media/image17.png"/><Relationship Id="rId5" Type="http://schemas.openxmlformats.org/officeDocument/2006/relationships/image" Target="../media/image89.png"/><Relationship Id="rId15" Type="http://schemas.openxmlformats.org/officeDocument/2006/relationships/image" Target="../media/image65.png"/><Relationship Id="rId10" Type="http://schemas.openxmlformats.org/officeDocument/2006/relationships/image" Target="../media/image20.svg"/><Relationship Id="rId19" Type="http://schemas.openxmlformats.org/officeDocument/2006/relationships/slide" Target="slide11.xml"/><Relationship Id="rId4" Type="http://schemas.openxmlformats.org/officeDocument/2006/relationships/image" Target="../media/image103.svg"/><Relationship Id="rId9" Type="http://schemas.openxmlformats.org/officeDocument/2006/relationships/image" Target="../media/image19.png"/><Relationship Id="rId14" Type="http://schemas.openxmlformats.org/officeDocument/2006/relationships/image" Target="../media/image150.svg"/></Relationships>
</file>

<file path=ppt/slides/_rels/slide21.xml.rels><?xml version="1.0" encoding="UTF-8" standalone="yes"?>
<Relationships xmlns="http://schemas.openxmlformats.org/package/2006/relationships"><Relationship Id="rId8" Type="http://schemas.openxmlformats.org/officeDocument/2006/relationships/image" Target="../media/image124.svg"/><Relationship Id="rId13" Type="http://schemas.openxmlformats.org/officeDocument/2006/relationships/slide" Target="slide11.xml"/><Relationship Id="rId18" Type="http://schemas.openxmlformats.org/officeDocument/2006/relationships/image" Target="../media/image130.svg"/><Relationship Id="rId3" Type="http://schemas.openxmlformats.org/officeDocument/2006/relationships/image" Target="../media/image102.png"/><Relationship Id="rId7" Type="http://schemas.openxmlformats.org/officeDocument/2006/relationships/image" Target="../media/image123.png"/><Relationship Id="rId12" Type="http://schemas.openxmlformats.org/officeDocument/2006/relationships/image" Target="../media/image22.svg"/><Relationship Id="rId17" Type="http://schemas.openxmlformats.org/officeDocument/2006/relationships/image" Target="../media/image129.png"/><Relationship Id="rId2" Type="http://schemas.openxmlformats.org/officeDocument/2006/relationships/hyperlink" Target="mailto:vie.etudiante@universite-paris-saclay.fr" TargetMode="External"/><Relationship Id="rId16" Type="http://schemas.openxmlformats.org/officeDocument/2006/relationships/hyperlink" Target="mailto:tutorat.vie-etudiante@universite-paris-saclay.fr" TargetMode="Externa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image" Target="../media/image21.png"/><Relationship Id="rId5" Type="http://schemas.openxmlformats.org/officeDocument/2006/relationships/image" Target="../media/image119.png"/><Relationship Id="rId15" Type="http://schemas.openxmlformats.org/officeDocument/2006/relationships/image" Target="../media/image92.svg"/><Relationship Id="rId10" Type="http://schemas.openxmlformats.org/officeDocument/2006/relationships/image" Target="../media/image18.svg"/><Relationship Id="rId4" Type="http://schemas.openxmlformats.org/officeDocument/2006/relationships/image" Target="../media/image103.svg"/><Relationship Id="rId9" Type="http://schemas.openxmlformats.org/officeDocument/2006/relationships/image" Target="../media/image17.png"/><Relationship Id="rId14" Type="http://schemas.openxmlformats.org/officeDocument/2006/relationships/image" Target="../media/image91.png"/></Relationships>
</file>

<file path=ppt/slides/_rels/slide22.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21.png"/><Relationship Id="rId18" Type="http://schemas.openxmlformats.org/officeDocument/2006/relationships/image" Target="../media/image47.png"/><Relationship Id="rId3" Type="http://schemas.openxmlformats.org/officeDocument/2006/relationships/image" Target="../media/image102.png"/><Relationship Id="rId21" Type="http://schemas.openxmlformats.org/officeDocument/2006/relationships/slide" Target="slide2.xml"/><Relationship Id="rId7" Type="http://schemas.openxmlformats.org/officeDocument/2006/relationships/image" Target="../media/image171.png"/><Relationship Id="rId12" Type="http://schemas.openxmlformats.org/officeDocument/2006/relationships/image" Target="../media/image18.svg"/><Relationship Id="rId17" Type="http://schemas.openxmlformats.org/officeDocument/2006/relationships/image" Target="../media/image66.svg"/><Relationship Id="rId2" Type="http://schemas.openxmlformats.org/officeDocument/2006/relationships/hyperlink" Target="mailto:securite.prevention@universite-paris-saclay.fr" TargetMode="External"/><Relationship Id="rId16" Type="http://schemas.openxmlformats.org/officeDocument/2006/relationships/image" Target="../media/image65.png"/><Relationship Id="rId20"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17.png"/><Relationship Id="rId5" Type="http://schemas.openxmlformats.org/officeDocument/2006/relationships/image" Target="../media/image169.png"/><Relationship Id="rId15" Type="http://schemas.openxmlformats.org/officeDocument/2006/relationships/image" Target="../media/image173.png"/><Relationship Id="rId23" Type="http://schemas.openxmlformats.org/officeDocument/2006/relationships/image" Target="../media/image92.svg"/><Relationship Id="rId10" Type="http://schemas.openxmlformats.org/officeDocument/2006/relationships/image" Target="../media/image150.svg"/><Relationship Id="rId19" Type="http://schemas.openxmlformats.org/officeDocument/2006/relationships/image" Target="../media/image48.svg"/><Relationship Id="rId4" Type="http://schemas.openxmlformats.org/officeDocument/2006/relationships/image" Target="../media/image103.svg"/><Relationship Id="rId9" Type="http://schemas.openxmlformats.org/officeDocument/2006/relationships/image" Target="../media/image149.png"/><Relationship Id="rId14" Type="http://schemas.openxmlformats.org/officeDocument/2006/relationships/image" Target="../media/image22.svg"/><Relationship Id="rId22" Type="http://schemas.openxmlformats.org/officeDocument/2006/relationships/image" Target="../media/image91.png"/></Relationships>
</file>

<file path=ppt/slides/_rels/slide23.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171.png"/><Relationship Id="rId12" Type="http://schemas.openxmlformats.org/officeDocument/2006/relationships/image" Target="../media/image91.png"/><Relationship Id="rId2" Type="http://schemas.openxmlformats.org/officeDocument/2006/relationships/hyperlink" Target="mailto:outgoing.international@universite-paris-saclay.fr" TargetMode="Externa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slide" Target="slide2.xml"/><Relationship Id="rId5" Type="http://schemas.openxmlformats.org/officeDocument/2006/relationships/image" Target="../media/image169.png"/><Relationship Id="rId15" Type="http://schemas.openxmlformats.org/officeDocument/2006/relationships/image" Target="../media/image175.svg"/><Relationship Id="rId10" Type="http://schemas.openxmlformats.org/officeDocument/2006/relationships/image" Target="../media/image74.svg"/><Relationship Id="rId4" Type="http://schemas.openxmlformats.org/officeDocument/2006/relationships/image" Target="../media/image103.svg"/><Relationship Id="rId9" Type="http://schemas.openxmlformats.org/officeDocument/2006/relationships/image" Target="../media/image73.png"/><Relationship Id="rId14" Type="http://schemas.openxmlformats.org/officeDocument/2006/relationships/image" Target="../media/image174.png"/></Relationships>
</file>

<file path=ppt/slides/_rels/slide24.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23.png"/><Relationship Id="rId3" Type="http://schemas.openxmlformats.org/officeDocument/2006/relationships/image" Target="../media/image102.png"/><Relationship Id="rId7" Type="http://schemas.openxmlformats.org/officeDocument/2006/relationships/image" Target="../media/image171.png"/><Relationship Id="rId12" Type="http://schemas.openxmlformats.org/officeDocument/2006/relationships/image" Target="../media/image88.svg"/><Relationship Id="rId2" Type="http://schemas.openxmlformats.org/officeDocument/2006/relationships/hyperlink" Target="mailto:International.welcomedesl@universite-paris-saclay.fr" TargetMode="Externa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91.png"/><Relationship Id="rId5" Type="http://schemas.openxmlformats.org/officeDocument/2006/relationships/image" Target="../media/image169.png"/><Relationship Id="rId10" Type="http://schemas.openxmlformats.org/officeDocument/2006/relationships/slide" Target="slide2.xml"/><Relationship Id="rId4" Type="http://schemas.openxmlformats.org/officeDocument/2006/relationships/image" Target="../media/image103.svg"/><Relationship Id="rId9" Type="http://schemas.openxmlformats.org/officeDocument/2006/relationships/slide" Target="slide4.xml"/><Relationship Id="rId14" Type="http://schemas.openxmlformats.org/officeDocument/2006/relationships/image" Target="../media/image24.svg"/></Relationships>
</file>

<file path=ppt/slides/_rels/slide25.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slide" Target="slide2.xml"/><Relationship Id="rId3" Type="http://schemas.openxmlformats.org/officeDocument/2006/relationships/hyperlink" Target="mailto:outgoing.international@universite-paris-saclay.fr" TargetMode="External"/><Relationship Id="rId7" Type="http://schemas.openxmlformats.org/officeDocument/2006/relationships/image" Target="../media/image170.svg"/><Relationship Id="rId12" Type="http://schemas.openxmlformats.org/officeDocument/2006/relationships/slide" Target="slide1.xml"/><Relationship Id="rId17" Type="http://schemas.openxmlformats.org/officeDocument/2006/relationships/image" Target="../media/image24.svg"/><Relationship Id="rId2" Type="http://schemas.openxmlformats.org/officeDocument/2006/relationships/hyperlink" Target="https://www.eugloh.eu/" TargetMode="External"/><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69.png"/><Relationship Id="rId11" Type="http://schemas.openxmlformats.org/officeDocument/2006/relationships/image" Target="../media/image74.svg"/><Relationship Id="rId5" Type="http://schemas.openxmlformats.org/officeDocument/2006/relationships/image" Target="../media/image103.svg"/><Relationship Id="rId15" Type="http://schemas.openxmlformats.org/officeDocument/2006/relationships/image" Target="../media/image76.svg"/><Relationship Id="rId10" Type="http://schemas.openxmlformats.org/officeDocument/2006/relationships/image" Target="../media/image73.png"/><Relationship Id="rId4" Type="http://schemas.openxmlformats.org/officeDocument/2006/relationships/image" Target="../media/image102.png"/><Relationship Id="rId9" Type="http://schemas.openxmlformats.org/officeDocument/2006/relationships/image" Target="../media/image172.svg"/><Relationship Id="rId14" Type="http://schemas.openxmlformats.org/officeDocument/2006/relationships/image" Target="../media/image91.png"/></Relationships>
</file>

<file path=ppt/slides/_rels/slide26.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23.png"/><Relationship Id="rId12" Type="http://schemas.openxmlformats.org/officeDocument/2006/relationships/image" Target="../media/image91.png"/><Relationship Id="rId2" Type="http://schemas.openxmlformats.org/officeDocument/2006/relationships/hyperlink" Target="mailto:events.lang-intercul@universite-paris-saclay.fr" TargetMode="External"/><Relationship Id="rId1" Type="http://schemas.openxmlformats.org/officeDocument/2006/relationships/slideLayout" Target="../slideLayouts/slideLayout7.xml"/><Relationship Id="rId6" Type="http://schemas.openxmlformats.org/officeDocument/2006/relationships/image" Target="../media/image90.svg"/><Relationship Id="rId11" Type="http://schemas.openxmlformats.org/officeDocument/2006/relationships/slide" Target="slide2.xml"/><Relationship Id="rId5" Type="http://schemas.openxmlformats.org/officeDocument/2006/relationships/image" Target="../media/image89.png"/><Relationship Id="rId10" Type="http://schemas.openxmlformats.org/officeDocument/2006/relationships/image" Target="../media/image175.svg"/><Relationship Id="rId4" Type="http://schemas.openxmlformats.org/officeDocument/2006/relationships/image" Target="../media/image103.svg"/><Relationship Id="rId9" Type="http://schemas.openxmlformats.org/officeDocument/2006/relationships/image" Target="../media/image174.png"/></Relationships>
</file>

<file path=ppt/slides/_rels/slide27.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image" Target="../media/image176.png"/><Relationship Id="rId1" Type="http://schemas.openxmlformats.org/officeDocument/2006/relationships/slideLayout" Target="../slideLayouts/slideLayout4.xml"/><Relationship Id="rId5" Type="http://schemas.openxmlformats.org/officeDocument/2006/relationships/image" Target="../media/image179.jpg"/><Relationship Id="rId4" Type="http://schemas.openxmlformats.org/officeDocument/2006/relationships/image" Target="../media/image178.jpg"/></Relationships>
</file>

<file path=ppt/slides/_rels/slide2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91.png"/><Relationship Id="rId3" Type="http://schemas.openxmlformats.org/officeDocument/2006/relationships/hyperlink" Target="mailto:vie.etudiante@universite-paris-saclay.fr" TargetMode="External"/><Relationship Id="rId7" Type="http://schemas.openxmlformats.org/officeDocument/2006/relationships/image" Target="../media/image120.svg"/><Relationship Id="rId12" Type="http://schemas.openxmlformats.org/officeDocument/2006/relationships/slide" Target="slide11.xml"/><Relationship Id="rId2" Type="http://schemas.openxmlformats.org/officeDocument/2006/relationships/hyperlink" Target="https://www.universite-paris-saclay.fr/vie-de-campus/restauration" TargetMode="External"/><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181.svg"/><Relationship Id="rId5" Type="http://schemas.openxmlformats.org/officeDocument/2006/relationships/image" Target="../media/image103.svg"/><Relationship Id="rId10" Type="http://schemas.openxmlformats.org/officeDocument/2006/relationships/image" Target="../media/image180.png"/><Relationship Id="rId4" Type="http://schemas.openxmlformats.org/officeDocument/2006/relationships/image" Target="../media/image102.png"/><Relationship Id="rId9" Type="http://schemas.openxmlformats.org/officeDocument/2006/relationships/image" Target="../media/image26.svg"/><Relationship Id="rId14" Type="http://schemas.openxmlformats.org/officeDocument/2006/relationships/image" Target="../media/image92.svg"/></Relationships>
</file>

<file path=ppt/slides/_rels/slide29.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27.png"/><Relationship Id="rId12" Type="http://schemas.openxmlformats.org/officeDocument/2006/relationships/image" Target="../media/image91.png"/><Relationship Id="rId2" Type="http://schemas.openxmlformats.org/officeDocument/2006/relationships/hyperlink" Target="mailto:logement.etudiant@universite-paris-saclay.fr" TargetMode="External"/><Relationship Id="rId16" Type="http://schemas.openxmlformats.org/officeDocument/2006/relationships/hyperlink" Target="https://www.universite-paris-saclay.fr/vie-de-campus/logement" TargetMode="Externa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slide" Target="slide11.xml"/><Relationship Id="rId5" Type="http://schemas.openxmlformats.org/officeDocument/2006/relationships/image" Target="../media/image119.png"/><Relationship Id="rId15" Type="http://schemas.openxmlformats.org/officeDocument/2006/relationships/hyperlink" Target="https://casa.universite-paris-saclay.fr/en/" TargetMode="External"/><Relationship Id="rId10" Type="http://schemas.openxmlformats.org/officeDocument/2006/relationships/image" Target="../media/image183.svg"/><Relationship Id="rId4" Type="http://schemas.openxmlformats.org/officeDocument/2006/relationships/image" Target="../media/image103.svg"/><Relationship Id="rId9" Type="http://schemas.openxmlformats.org/officeDocument/2006/relationships/image" Target="../media/image182.png"/><Relationship Id="rId14" Type="http://schemas.openxmlformats.org/officeDocument/2006/relationships/image" Target="../media/image184.png"/></Relationships>
</file>

<file path=ppt/slides/_rels/slide3.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31.png"/><Relationship Id="rId18" Type="http://schemas.openxmlformats.org/officeDocument/2006/relationships/image" Target="../media/image36.svg"/><Relationship Id="rId3" Type="http://schemas.openxmlformats.org/officeDocument/2006/relationships/image" Target="../media/image102.png"/><Relationship Id="rId21" Type="http://schemas.openxmlformats.org/officeDocument/2006/relationships/image" Target="../media/image185.jpeg"/><Relationship Id="rId7" Type="http://schemas.openxmlformats.org/officeDocument/2006/relationships/image" Target="../media/image171.png"/><Relationship Id="rId12" Type="http://schemas.openxmlformats.org/officeDocument/2006/relationships/image" Target="../media/image30.svg"/><Relationship Id="rId17" Type="http://schemas.openxmlformats.org/officeDocument/2006/relationships/image" Target="../media/image35.png"/><Relationship Id="rId25" Type="http://schemas.openxmlformats.org/officeDocument/2006/relationships/image" Target="../media/image187.svg"/><Relationship Id="rId2" Type="http://schemas.openxmlformats.org/officeDocument/2006/relationships/hyperlink" Target="mailto:aides.etudiant@universite-paris-saclay.fr" TargetMode="External"/><Relationship Id="rId16" Type="http://schemas.openxmlformats.org/officeDocument/2006/relationships/image" Target="../media/image34.svg"/><Relationship Id="rId20"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29.png"/><Relationship Id="rId24" Type="http://schemas.openxmlformats.org/officeDocument/2006/relationships/image" Target="../media/image186.png"/><Relationship Id="rId5" Type="http://schemas.openxmlformats.org/officeDocument/2006/relationships/image" Target="../media/image169.png"/><Relationship Id="rId15" Type="http://schemas.openxmlformats.org/officeDocument/2006/relationships/image" Target="../media/image33.png"/><Relationship Id="rId23" Type="http://schemas.openxmlformats.org/officeDocument/2006/relationships/image" Target="../media/image92.svg"/><Relationship Id="rId10" Type="http://schemas.openxmlformats.org/officeDocument/2006/relationships/image" Target="../media/image122.svg"/><Relationship Id="rId19" Type="http://schemas.openxmlformats.org/officeDocument/2006/relationships/hyperlink" Target="https://mesrdv.etudiant.gouv.fr/" TargetMode="External"/><Relationship Id="rId4" Type="http://schemas.openxmlformats.org/officeDocument/2006/relationships/image" Target="../media/image103.svg"/><Relationship Id="rId9" Type="http://schemas.openxmlformats.org/officeDocument/2006/relationships/image" Target="../media/image121.png"/><Relationship Id="rId14" Type="http://schemas.openxmlformats.org/officeDocument/2006/relationships/image" Target="../media/image32.svg"/><Relationship Id="rId22" Type="http://schemas.openxmlformats.org/officeDocument/2006/relationships/image" Target="../media/image91.png"/></Relationships>
</file>

<file path=ppt/slides/_rels/slide31.xml.rels><?xml version="1.0" encoding="UTF-8" standalone="yes"?>
<Relationships xmlns="http://schemas.openxmlformats.org/package/2006/relationships"><Relationship Id="rId8" Type="http://schemas.openxmlformats.org/officeDocument/2006/relationships/image" Target="../media/image190.png"/><Relationship Id="rId13" Type="http://schemas.openxmlformats.org/officeDocument/2006/relationships/image" Target="../media/image91.png"/><Relationship Id="rId3" Type="http://schemas.openxmlformats.org/officeDocument/2006/relationships/image" Target="../media/image90.svg"/><Relationship Id="rId7" Type="http://schemas.openxmlformats.org/officeDocument/2006/relationships/image" Target="../media/image189.svg"/><Relationship Id="rId12" Type="http://schemas.openxmlformats.org/officeDocument/2006/relationships/slide" Target="slide2.xml"/><Relationship Id="rId17" Type="http://schemas.openxmlformats.org/officeDocument/2006/relationships/image" Target="../media/image193.jpeg"/><Relationship Id="rId2" Type="http://schemas.openxmlformats.org/officeDocument/2006/relationships/image" Target="../media/image89.png"/><Relationship Id="rId16" Type="http://schemas.openxmlformats.org/officeDocument/2006/relationships/image" Target="../media/image192.jpeg"/><Relationship Id="rId1" Type="http://schemas.openxmlformats.org/officeDocument/2006/relationships/slideLayout" Target="../slideLayouts/slideLayout7.xml"/><Relationship Id="rId6" Type="http://schemas.openxmlformats.org/officeDocument/2006/relationships/image" Target="../media/image188.png"/><Relationship Id="rId11" Type="http://schemas.openxmlformats.org/officeDocument/2006/relationships/image" Target="../media/image36.svg"/><Relationship Id="rId5" Type="http://schemas.openxmlformats.org/officeDocument/2006/relationships/image" Target="../media/image124.svg"/><Relationship Id="rId15" Type="http://schemas.openxmlformats.org/officeDocument/2006/relationships/hyperlink" Target="https://adonis.universite-paris-saclay.fr/adonis/annonce/compte/perte_mdp/" TargetMode="External"/><Relationship Id="rId10" Type="http://schemas.openxmlformats.org/officeDocument/2006/relationships/image" Target="../media/image35.png"/><Relationship Id="rId4" Type="http://schemas.openxmlformats.org/officeDocument/2006/relationships/image" Target="../media/image123.png"/><Relationship Id="rId9" Type="http://schemas.openxmlformats.org/officeDocument/2006/relationships/image" Target="../media/image191.svg"/><Relationship Id="rId14" Type="http://schemas.openxmlformats.org/officeDocument/2006/relationships/image" Target="../media/image92.svg"/></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svg"/><Relationship Id="rId18" Type="http://schemas.openxmlformats.org/officeDocument/2006/relationships/image" Target="../media/image92.svg"/><Relationship Id="rId3" Type="http://schemas.openxmlformats.org/officeDocument/2006/relationships/hyperlink" Target="mailto:service.suaps@universite-paris-saclay.fr" TargetMode="External"/><Relationship Id="rId7" Type="http://schemas.openxmlformats.org/officeDocument/2006/relationships/image" Target="../media/image120.svg"/><Relationship Id="rId12" Type="http://schemas.openxmlformats.org/officeDocument/2006/relationships/image" Target="../media/image39.png"/><Relationship Id="rId17" Type="http://schemas.openxmlformats.org/officeDocument/2006/relationships/image" Target="../media/image91.png"/><Relationship Id="rId2" Type="http://schemas.openxmlformats.org/officeDocument/2006/relationships/hyperlink" Target="https://sports.universite-paris-saclay.fr/" TargetMode="External"/><Relationship Id="rId16"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195.svg"/><Relationship Id="rId5" Type="http://schemas.openxmlformats.org/officeDocument/2006/relationships/image" Target="../media/image103.svg"/><Relationship Id="rId15" Type="http://schemas.openxmlformats.org/officeDocument/2006/relationships/image" Target="../media/image197.svg"/><Relationship Id="rId10" Type="http://schemas.openxmlformats.org/officeDocument/2006/relationships/image" Target="../media/image194.png"/><Relationship Id="rId4" Type="http://schemas.openxmlformats.org/officeDocument/2006/relationships/image" Target="../media/image102.png"/><Relationship Id="rId9" Type="http://schemas.openxmlformats.org/officeDocument/2006/relationships/image" Target="../media/image38.svg"/><Relationship Id="rId14" Type="http://schemas.openxmlformats.org/officeDocument/2006/relationships/image" Target="../media/image196.png"/></Relationships>
</file>

<file path=ppt/slides/_rels/slide3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199.svg"/><Relationship Id="rId18" Type="http://schemas.openxmlformats.org/officeDocument/2006/relationships/slide" Target="slide2.xml"/><Relationship Id="rId3" Type="http://schemas.openxmlformats.org/officeDocument/2006/relationships/hyperlink" Target="mailto:arts.culture@universite-paris-saclay.fr" TargetMode="External"/><Relationship Id="rId7" Type="http://schemas.openxmlformats.org/officeDocument/2006/relationships/image" Target="../media/image120.svg"/><Relationship Id="rId12" Type="http://schemas.openxmlformats.org/officeDocument/2006/relationships/image" Target="../media/image198.png"/><Relationship Id="rId17" Type="http://schemas.openxmlformats.org/officeDocument/2006/relationships/image" Target="../media/image46.svg"/><Relationship Id="rId2" Type="http://schemas.openxmlformats.org/officeDocument/2006/relationships/hyperlink" Target="http://www.sciencesociete.universite-paris-saclay.fr/" TargetMode="External"/><Relationship Id="rId16" Type="http://schemas.openxmlformats.org/officeDocument/2006/relationships/image" Target="../media/image45.png"/><Relationship Id="rId20" Type="http://schemas.openxmlformats.org/officeDocument/2006/relationships/image" Target="../media/image92.svg"/><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44.svg"/><Relationship Id="rId5" Type="http://schemas.openxmlformats.org/officeDocument/2006/relationships/image" Target="../media/image103.svg"/><Relationship Id="rId15" Type="http://schemas.openxmlformats.org/officeDocument/2006/relationships/image" Target="../media/image201.svg"/><Relationship Id="rId10" Type="http://schemas.openxmlformats.org/officeDocument/2006/relationships/image" Target="../media/image43.png"/><Relationship Id="rId19" Type="http://schemas.openxmlformats.org/officeDocument/2006/relationships/image" Target="../media/image91.png"/><Relationship Id="rId4" Type="http://schemas.openxmlformats.org/officeDocument/2006/relationships/image" Target="../media/image102.png"/><Relationship Id="rId9" Type="http://schemas.openxmlformats.org/officeDocument/2006/relationships/image" Target="../media/image42.svg"/><Relationship Id="rId14" Type="http://schemas.openxmlformats.org/officeDocument/2006/relationships/image" Target="../media/image200.png"/></Relationships>
</file>

<file path=ppt/slides/_rels/slide34.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slide" Target="slide11.xml"/><Relationship Id="rId3" Type="http://schemas.openxmlformats.org/officeDocument/2006/relationships/image" Target="../media/image102.png"/><Relationship Id="rId7" Type="http://schemas.openxmlformats.org/officeDocument/2006/relationships/image" Target="../media/image171.png"/><Relationship Id="rId12" Type="http://schemas.openxmlformats.org/officeDocument/2006/relationships/image" Target="../media/image203.svg"/><Relationship Id="rId2" Type="http://schemas.openxmlformats.org/officeDocument/2006/relationships/hyperlink" Target="mailto:associations.etudiantes@universite-paris-saclay.fr" TargetMode="External"/><Relationship Id="rId16" Type="http://schemas.openxmlformats.org/officeDocument/2006/relationships/image" Target="../media/image204.jpeg"/><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202.png"/><Relationship Id="rId5" Type="http://schemas.openxmlformats.org/officeDocument/2006/relationships/image" Target="../media/image169.png"/><Relationship Id="rId15" Type="http://schemas.openxmlformats.org/officeDocument/2006/relationships/image" Target="../media/image92.svg"/><Relationship Id="rId10" Type="http://schemas.openxmlformats.org/officeDocument/2006/relationships/image" Target="../media/image48.svg"/><Relationship Id="rId4" Type="http://schemas.openxmlformats.org/officeDocument/2006/relationships/image" Target="../media/image103.svg"/><Relationship Id="rId9" Type="http://schemas.openxmlformats.org/officeDocument/2006/relationships/image" Target="../media/image47.png"/><Relationship Id="rId14" Type="http://schemas.openxmlformats.org/officeDocument/2006/relationships/image" Target="../media/image91.png"/></Relationships>
</file>

<file path=ppt/slides/_rels/slide35.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49.png"/><Relationship Id="rId12" Type="http://schemas.openxmlformats.org/officeDocument/2006/relationships/image" Target="../media/image91.png"/><Relationship Id="rId2" Type="http://schemas.openxmlformats.org/officeDocument/2006/relationships/hyperlink" Target="mailto:bib.univ@universite-paris-saclay.fr" TargetMode="Externa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slide" Target="slide2.xml"/><Relationship Id="rId5" Type="http://schemas.openxmlformats.org/officeDocument/2006/relationships/image" Target="../media/image119.png"/><Relationship Id="rId10" Type="http://schemas.openxmlformats.org/officeDocument/2006/relationships/image" Target="../media/image206.svg"/><Relationship Id="rId4" Type="http://schemas.openxmlformats.org/officeDocument/2006/relationships/image" Target="../media/image103.svg"/><Relationship Id="rId9" Type="http://schemas.openxmlformats.org/officeDocument/2006/relationships/image" Target="../media/image205.png"/></Relationships>
</file>

<file path=ppt/slides/_rels/slide36.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208.svg"/><Relationship Id="rId18" Type="http://schemas.openxmlformats.org/officeDocument/2006/relationships/image" Target="../media/image211.png"/><Relationship Id="rId3" Type="http://schemas.openxmlformats.org/officeDocument/2006/relationships/image" Target="../media/image102.png"/><Relationship Id="rId21" Type="http://schemas.openxmlformats.org/officeDocument/2006/relationships/image" Target="../media/image91.png"/><Relationship Id="rId7" Type="http://schemas.openxmlformats.org/officeDocument/2006/relationships/image" Target="../media/image171.png"/><Relationship Id="rId12" Type="http://schemas.openxmlformats.org/officeDocument/2006/relationships/image" Target="../media/image207.png"/><Relationship Id="rId17" Type="http://schemas.openxmlformats.org/officeDocument/2006/relationships/image" Target="../media/image210.svg"/><Relationship Id="rId2" Type="http://schemas.openxmlformats.org/officeDocument/2006/relationships/hyperlink" Target="mailto:info@designspot.fr" TargetMode="External"/><Relationship Id="rId16" Type="http://schemas.openxmlformats.org/officeDocument/2006/relationships/image" Target="../media/image209.png"/><Relationship Id="rId20"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hyperlink" Target="https://www.designspot.fr/" TargetMode="External"/><Relationship Id="rId5" Type="http://schemas.openxmlformats.org/officeDocument/2006/relationships/image" Target="../media/image169.png"/><Relationship Id="rId15" Type="http://schemas.openxmlformats.org/officeDocument/2006/relationships/image" Target="../media/image66.svg"/><Relationship Id="rId10" Type="http://schemas.openxmlformats.org/officeDocument/2006/relationships/image" Target="../media/image122.svg"/><Relationship Id="rId19" Type="http://schemas.openxmlformats.org/officeDocument/2006/relationships/image" Target="../media/image212.svg"/><Relationship Id="rId4" Type="http://schemas.openxmlformats.org/officeDocument/2006/relationships/image" Target="../media/image103.svg"/><Relationship Id="rId9" Type="http://schemas.openxmlformats.org/officeDocument/2006/relationships/image" Target="../media/image121.png"/><Relationship Id="rId14" Type="http://schemas.openxmlformats.org/officeDocument/2006/relationships/image" Target="../media/image65.png"/><Relationship Id="rId22" Type="http://schemas.openxmlformats.org/officeDocument/2006/relationships/image" Target="../media/image92.svg"/></Relationships>
</file>

<file path=ppt/slides/_rels/slide37.xml.rels><?xml version="1.0" encoding="UTF-8" standalone="yes"?>
<Relationships xmlns="http://schemas.openxmlformats.org/package/2006/relationships"><Relationship Id="rId8" Type="http://schemas.openxmlformats.org/officeDocument/2006/relationships/image" Target="../media/image213.png"/><Relationship Id="rId13" Type="http://schemas.openxmlformats.org/officeDocument/2006/relationships/image" Target="../media/image56.svg"/><Relationship Id="rId3" Type="http://schemas.openxmlformats.org/officeDocument/2006/relationships/hyperlink" Target="mailto:sarah.boratav@universite-paris-saclay.fr" TargetMode="External"/><Relationship Id="rId7" Type="http://schemas.openxmlformats.org/officeDocument/2006/relationships/image" Target="../media/image103.svg"/><Relationship Id="rId12" Type="http://schemas.openxmlformats.org/officeDocument/2006/relationships/image" Target="../media/image55.png"/><Relationship Id="rId2" Type="http://schemas.openxmlformats.org/officeDocument/2006/relationships/hyperlink" Target="mailto:harcelements@universite-paris-saclay.fr" TargetMode="External"/><Relationship Id="rId16" Type="http://schemas.openxmlformats.org/officeDocument/2006/relationships/image" Target="../media/image92.svg"/><Relationship Id="rId1" Type="http://schemas.openxmlformats.org/officeDocument/2006/relationships/slideLayout" Target="../slideLayouts/slideLayout7.xml"/><Relationship Id="rId6" Type="http://schemas.openxmlformats.org/officeDocument/2006/relationships/image" Target="../media/image102.png"/><Relationship Id="rId11" Type="http://schemas.openxmlformats.org/officeDocument/2006/relationships/image" Target="../media/image216.svg"/><Relationship Id="rId5" Type="http://schemas.openxmlformats.org/officeDocument/2006/relationships/image" Target="../media/image120.svg"/><Relationship Id="rId15" Type="http://schemas.openxmlformats.org/officeDocument/2006/relationships/image" Target="../media/image91.png"/><Relationship Id="rId10" Type="http://schemas.openxmlformats.org/officeDocument/2006/relationships/image" Target="../media/image215.png"/><Relationship Id="rId4" Type="http://schemas.openxmlformats.org/officeDocument/2006/relationships/image" Target="../media/image119.png"/><Relationship Id="rId9" Type="http://schemas.openxmlformats.org/officeDocument/2006/relationships/image" Target="../media/image214.svg"/><Relationship Id="rId14" Type="http://schemas.openxmlformats.org/officeDocument/2006/relationships/slide" Target="slide2.xml"/></Relationships>
</file>

<file path=ppt/slides/_rels/slide38.xml.rels><?xml version="1.0" encoding="UTF-8" standalone="yes"?>
<Relationships xmlns="http://schemas.openxmlformats.org/package/2006/relationships"><Relationship Id="rId8" Type="http://schemas.openxmlformats.org/officeDocument/2006/relationships/image" Target="../media/image90.svg"/><Relationship Id="rId13" Type="http://schemas.openxmlformats.org/officeDocument/2006/relationships/image" Target="../media/image219.png"/><Relationship Id="rId18" Type="http://schemas.openxmlformats.org/officeDocument/2006/relationships/image" Target="../media/image91.png"/><Relationship Id="rId3" Type="http://schemas.openxmlformats.org/officeDocument/2006/relationships/image" Target="../media/image102.png"/><Relationship Id="rId7" Type="http://schemas.openxmlformats.org/officeDocument/2006/relationships/image" Target="../media/image89.png"/><Relationship Id="rId12" Type="http://schemas.openxmlformats.org/officeDocument/2006/relationships/image" Target="../media/image167.svg"/><Relationship Id="rId17" Type="http://schemas.openxmlformats.org/officeDocument/2006/relationships/slide" Target="slide2.xml"/><Relationship Id="rId2" Type="http://schemas.openxmlformats.org/officeDocument/2006/relationships/hyperlink" Target="mailto:egalite.diversite@universite-paris-saclay.fr" TargetMode="External"/><Relationship Id="rId16" Type="http://schemas.openxmlformats.org/officeDocument/2006/relationships/image" Target="../media/image222.svg"/><Relationship Id="rId1" Type="http://schemas.openxmlformats.org/officeDocument/2006/relationships/slideLayout" Target="../slideLayouts/slideLayout7.xml"/><Relationship Id="rId6" Type="http://schemas.openxmlformats.org/officeDocument/2006/relationships/image" Target="../media/image218.svg"/><Relationship Id="rId11" Type="http://schemas.openxmlformats.org/officeDocument/2006/relationships/image" Target="../media/image166.png"/><Relationship Id="rId5" Type="http://schemas.openxmlformats.org/officeDocument/2006/relationships/image" Target="../media/image217.png"/><Relationship Id="rId15" Type="http://schemas.openxmlformats.org/officeDocument/2006/relationships/image" Target="../media/image221.png"/><Relationship Id="rId10" Type="http://schemas.openxmlformats.org/officeDocument/2006/relationships/image" Target="../media/image48.svg"/><Relationship Id="rId19" Type="http://schemas.openxmlformats.org/officeDocument/2006/relationships/image" Target="../media/image92.svg"/><Relationship Id="rId4" Type="http://schemas.openxmlformats.org/officeDocument/2006/relationships/image" Target="../media/image103.svg"/><Relationship Id="rId9" Type="http://schemas.openxmlformats.org/officeDocument/2006/relationships/image" Target="../media/image47.png"/><Relationship Id="rId14" Type="http://schemas.openxmlformats.org/officeDocument/2006/relationships/image" Target="../media/image220.svg"/></Relationships>
</file>

<file path=ppt/slides/_rels/slide39.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103.svg"/><Relationship Id="rId7" Type="http://schemas.openxmlformats.org/officeDocument/2006/relationships/image" Target="../media/image75.png"/><Relationship Id="rId2"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svg"/><Relationship Id="rId5" Type="http://schemas.openxmlformats.org/officeDocument/2006/relationships/image" Target="../media/image91.png"/><Relationship Id="rId10" Type="http://schemas.openxmlformats.org/officeDocument/2006/relationships/image" Target="../media/image82.svg"/><Relationship Id="rId4" Type="http://schemas.openxmlformats.org/officeDocument/2006/relationships/slide" Target="slide2.xml"/><Relationship Id="rId9" Type="http://schemas.openxmlformats.org/officeDocument/2006/relationships/image" Target="../media/image81.png"/></Relationships>
</file>

<file path=ppt/slides/_rels/slide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slide" Target="slide4.xml"/><Relationship Id="rId7" Type="http://schemas.openxmlformats.org/officeDocument/2006/relationships/image" Target="../media/image88.svg"/><Relationship Id="rId12" Type="http://schemas.openxmlformats.org/officeDocument/2006/relationships/image" Target="../media/image92.sv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87.png"/><Relationship Id="rId11" Type="http://schemas.openxmlformats.org/officeDocument/2006/relationships/image" Target="../media/image91.png"/><Relationship Id="rId5" Type="http://schemas.openxmlformats.org/officeDocument/2006/relationships/image" Target="../media/image86.svg"/><Relationship Id="rId10" Type="http://schemas.openxmlformats.org/officeDocument/2006/relationships/slide" Target="slide2.xml"/><Relationship Id="rId4" Type="http://schemas.openxmlformats.org/officeDocument/2006/relationships/image" Target="../media/image85.png"/><Relationship Id="rId9" Type="http://schemas.openxmlformats.org/officeDocument/2006/relationships/image" Target="../media/image90.svg"/></Relationships>
</file>

<file path=ppt/slides/_rels/slide40.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51.png"/><Relationship Id="rId12" Type="http://schemas.openxmlformats.org/officeDocument/2006/relationships/image" Target="../media/image91.png"/><Relationship Id="rId2" Type="http://schemas.openxmlformats.org/officeDocument/2006/relationships/hyperlink" Target="mailto:handicap.etudiant@universite-paris-saclay.fr" TargetMode="Externa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slide" Target="slide2.xml"/><Relationship Id="rId5" Type="http://schemas.openxmlformats.org/officeDocument/2006/relationships/image" Target="../media/image119.png"/><Relationship Id="rId10" Type="http://schemas.openxmlformats.org/officeDocument/2006/relationships/image" Target="../media/image224.svg"/><Relationship Id="rId4" Type="http://schemas.openxmlformats.org/officeDocument/2006/relationships/image" Target="../media/image103.svg"/><Relationship Id="rId9" Type="http://schemas.openxmlformats.org/officeDocument/2006/relationships/image" Target="../media/image223.png"/></Relationships>
</file>

<file path=ppt/slides/_rels/slide41.xml.rels><?xml version="1.0" encoding="UTF-8" standalone="yes"?>
<Relationships xmlns="http://schemas.openxmlformats.org/package/2006/relationships"><Relationship Id="rId8" Type="http://schemas.openxmlformats.org/officeDocument/2006/relationships/image" Target="../media/image172.svg"/><Relationship Id="rId13" Type="http://schemas.openxmlformats.org/officeDocument/2006/relationships/image" Target="../media/image149.png"/><Relationship Id="rId18" Type="http://schemas.openxmlformats.org/officeDocument/2006/relationships/image" Target="../media/image91.png"/><Relationship Id="rId3" Type="http://schemas.openxmlformats.org/officeDocument/2006/relationships/image" Target="../media/image102.png"/><Relationship Id="rId7" Type="http://schemas.openxmlformats.org/officeDocument/2006/relationships/image" Target="../media/image171.png"/><Relationship Id="rId12" Type="http://schemas.openxmlformats.org/officeDocument/2006/relationships/image" Target="../media/image60.svg"/><Relationship Id="rId17" Type="http://schemas.openxmlformats.org/officeDocument/2006/relationships/slide" Target="slide2.xml"/><Relationship Id="rId2" Type="http://schemas.openxmlformats.org/officeDocument/2006/relationships/hyperlink" Target="mailto:securite.prevention@universite-paris-saclay.fr" TargetMode="External"/><Relationship Id="rId16" Type="http://schemas.openxmlformats.org/officeDocument/2006/relationships/image" Target="../media/image226.svg"/><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59.png"/><Relationship Id="rId5" Type="http://schemas.openxmlformats.org/officeDocument/2006/relationships/image" Target="../media/image169.png"/><Relationship Id="rId15" Type="http://schemas.openxmlformats.org/officeDocument/2006/relationships/image" Target="../media/image225.png"/><Relationship Id="rId10" Type="http://schemas.openxmlformats.org/officeDocument/2006/relationships/image" Target="../media/image58.svg"/><Relationship Id="rId19" Type="http://schemas.openxmlformats.org/officeDocument/2006/relationships/image" Target="../media/image92.svg"/><Relationship Id="rId4" Type="http://schemas.openxmlformats.org/officeDocument/2006/relationships/image" Target="../media/image103.svg"/><Relationship Id="rId9" Type="http://schemas.openxmlformats.org/officeDocument/2006/relationships/image" Target="../media/image57.png"/><Relationship Id="rId14" Type="http://schemas.openxmlformats.org/officeDocument/2006/relationships/image" Target="../media/image150.svg"/></Relationships>
</file>

<file path=ppt/slides/_rels/slide42.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92.svg"/><Relationship Id="rId3" Type="http://schemas.openxmlformats.org/officeDocument/2006/relationships/image" Target="../media/image102.png"/><Relationship Id="rId7" Type="http://schemas.openxmlformats.org/officeDocument/2006/relationships/image" Target="../media/image53.png"/><Relationship Id="rId12" Type="http://schemas.openxmlformats.org/officeDocument/2006/relationships/image" Target="../media/image91.png"/><Relationship Id="rId2" Type="http://schemas.openxmlformats.org/officeDocument/2006/relationships/hyperlink" Target="mailto:sante-etudiants@universite-paris-saclay.fr" TargetMode="External"/><Relationship Id="rId1" Type="http://schemas.openxmlformats.org/officeDocument/2006/relationships/slideLayout" Target="../slideLayouts/slideLayout7.xml"/><Relationship Id="rId6" Type="http://schemas.openxmlformats.org/officeDocument/2006/relationships/image" Target="../media/image120.svg"/><Relationship Id="rId11" Type="http://schemas.openxmlformats.org/officeDocument/2006/relationships/slide" Target="slide2.xml"/><Relationship Id="rId5" Type="http://schemas.openxmlformats.org/officeDocument/2006/relationships/image" Target="../media/image119.png"/><Relationship Id="rId10" Type="http://schemas.openxmlformats.org/officeDocument/2006/relationships/image" Target="../media/image228.svg"/><Relationship Id="rId4" Type="http://schemas.openxmlformats.org/officeDocument/2006/relationships/image" Target="../media/image103.svg"/><Relationship Id="rId9" Type="http://schemas.openxmlformats.org/officeDocument/2006/relationships/image" Target="../media/image227.png"/></Relationships>
</file>

<file path=ppt/slides/_rels/slide43.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64.svg"/><Relationship Id="rId3" Type="http://schemas.openxmlformats.org/officeDocument/2006/relationships/image" Target="../media/image94.svg"/><Relationship Id="rId7" Type="http://schemas.openxmlformats.org/officeDocument/2006/relationships/image" Target="../media/image98.svg"/><Relationship Id="rId12" Type="http://schemas.openxmlformats.org/officeDocument/2006/relationships/image" Target="../media/image63.png"/><Relationship Id="rId17" Type="http://schemas.openxmlformats.org/officeDocument/2006/relationships/image" Target="../media/image101.jpeg"/><Relationship Id="rId2" Type="http://schemas.openxmlformats.org/officeDocument/2006/relationships/image" Target="../media/image93.png"/><Relationship Id="rId16" Type="http://schemas.openxmlformats.org/officeDocument/2006/relationships/image" Target="../media/image92.svg"/><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62.svg"/><Relationship Id="rId5" Type="http://schemas.openxmlformats.org/officeDocument/2006/relationships/image" Target="../media/image96.svg"/><Relationship Id="rId15" Type="http://schemas.openxmlformats.org/officeDocument/2006/relationships/image" Target="../media/image91.png"/><Relationship Id="rId10" Type="http://schemas.openxmlformats.org/officeDocument/2006/relationships/image" Target="../media/image61.png"/><Relationship Id="rId4" Type="http://schemas.openxmlformats.org/officeDocument/2006/relationships/image" Target="../media/image95.png"/><Relationship Id="rId9" Type="http://schemas.openxmlformats.org/officeDocument/2006/relationships/image" Target="../media/image100.svg"/><Relationship Id="rId14"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92.svg"/><Relationship Id="rId3" Type="http://schemas.openxmlformats.org/officeDocument/2006/relationships/image" Target="../media/image90.svg"/><Relationship Id="rId7" Type="http://schemas.openxmlformats.org/officeDocument/2006/relationships/image" Target="../media/image79.png"/><Relationship Id="rId12" Type="http://schemas.openxmlformats.org/officeDocument/2006/relationships/image" Target="../media/image91.png"/><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103.svg"/><Relationship Id="rId11" Type="http://schemas.openxmlformats.org/officeDocument/2006/relationships/slide" Target="slide2.xml"/><Relationship Id="rId5" Type="http://schemas.openxmlformats.org/officeDocument/2006/relationships/image" Target="../media/image102.png"/><Relationship Id="rId10" Type="http://schemas.openxmlformats.org/officeDocument/2006/relationships/image" Target="../media/image14.svg"/><Relationship Id="rId4" Type="http://schemas.openxmlformats.org/officeDocument/2006/relationships/hyperlink" Target="mailto:vp.etudiant@universite-paris-saclay.fr" TargetMode="External"/><Relationship Id="rId9" Type="http://schemas.openxmlformats.org/officeDocument/2006/relationships/image" Target="../media/image13.png"/><Relationship Id="rId14" Type="http://schemas.openxmlformats.org/officeDocument/2006/relationships/image" Target="../media/image104.jpeg"/></Relationships>
</file>

<file path=ppt/slides/_rels/slide7.xml.rels><?xml version="1.0" encoding="UTF-8" standalone="yes"?>
<Relationships xmlns="http://schemas.openxmlformats.org/package/2006/relationships"><Relationship Id="rId8" Type="http://schemas.openxmlformats.org/officeDocument/2006/relationships/image" Target="../media/image106.svg"/><Relationship Id="rId3" Type="http://schemas.openxmlformats.org/officeDocument/2006/relationships/image" Target="../media/image89.png"/><Relationship Id="rId7" Type="http://schemas.openxmlformats.org/officeDocument/2006/relationships/image" Target="../media/image105.png"/><Relationship Id="rId12" Type="http://schemas.openxmlformats.org/officeDocument/2006/relationships/image" Target="../media/image92.sv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91.png"/><Relationship Id="rId5" Type="http://schemas.openxmlformats.org/officeDocument/2006/relationships/image" Target="../media/image13.png"/><Relationship Id="rId10" Type="http://schemas.openxmlformats.org/officeDocument/2006/relationships/image" Target="../media/image108.svg"/><Relationship Id="rId4" Type="http://schemas.openxmlformats.org/officeDocument/2006/relationships/image" Target="../media/image90.svg"/><Relationship Id="rId9" Type="http://schemas.openxmlformats.org/officeDocument/2006/relationships/image" Target="../media/image107.png"/></Relationships>
</file>

<file path=ppt/slides/_rels/slide8.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hyperlink" Target="mailto:com.ecole-1cycle@universite-paris-saclay.fr" TargetMode="External"/><Relationship Id="rId7" Type="http://schemas.openxmlformats.org/officeDocument/2006/relationships/image" Target="../media/image112.png"/><Relationship Id="rId2"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image" Target="../media/image111.png"/><Relationship Id="rId11" Type="http://schemas.openxmlformats.org/officeDocument/2006/relationships/image" Target="../media/image92.svg"/><Relationship Id="rId5" Type="http://schemas.openxmlformats.org/officeDocument/2006/relationships/image" Target="../media/image110.png"/><Relationship Id="rId10" Type="http://schemas.openxmlformats.org/officeDocument/2006/relationships/image" Target="../media/image91.png"/><Relationship Id="rId4" Type="http://schemas.openxmlformats.org/officeDocument/2006/relationships/image" Target="../media/image109.png"/><Relationship Id="rId9" Type="http://schemas.openxmlformats.org/officeDocument/2006/relationships/image" Target="../media/image114.png"/></Relationships>
</file>

<file path=ppt/slides/_rels/slide9.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115.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92.svg"/><Relationship Id="rId5" Type="http://schemas.openxmlformats.org/officeDocument/2006/relationships/image" Target="../media/image91.png"/><Relationship Id="rId4" Type="http://schemas.openxmlformats.org/officeDocument/2006/relationships/image" Target="../media/image9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86F00-5537-9147-8C8C-6310EAD5E541}"/>
              </a:ext>
            </a:extLst>
          </p:cNvPr>
          <p:cNvSpPr>
            <a:spLocks noGrp="1"/>
          </p:cNvSpPr>
          <p:nvPr>
            <p:ph type="ctrTitle"/>
          </p:nvPr>
        </p:nvSpPr>
        <p:spPr>
          <a:xfrm>
            <a:off x="272128" y="2467154"/>
            <a:ext cx="8305342" cy="2665563"/>
          </a:xfrm>
        </p:spPr>
        <p:txBody>
          <a:bodyPr>
            <a:normAutofit/>
          </a:bodyPr>
          <a:lstStyle/>
          <a:p>
            <a:r>
              <a:rPr lang="en-GB" sz="4400"/>
              <a:t>Welcome to Université</a:t>
            </a:r>
            <a:br>
              <a:rPr lang="en-GB" sz="4400"/>
            </a:br>
            <a:r>
              <a:rPr lang="en-GB" sz="4400"/>
              <a:t>Paris-Saclay</a:t>
            </a:r>
          </a:p>
        </p:txBody>
      </p:sp>
      <p:sp>
        <p:nvSpPr>
          <p:cNvPr id="3" name="Subtitle 2">
            <a:extLst>
              <a:ext uri="{FF2B5EF4-FFF2-40B4-BE49-F238E27FC236}">
                <a16:creationId xmlns:a16="http://schemas.microsoft.com/office/drawing/2014/main" id="{BB8D9F51-B9DA-4E4C-A2E3-826B759FB16E}"/>
              </a:ext>
            </a:extLst>
          </p:cNvPr>
          <p:cNvSpPr>
            <a:spLocks noGrp="1"/>
          </p:cNvSpPr>
          <p:nvPr>
            <p:ph type="subTitle" idx="1"/>
          </p:nvPr>
        </p:nvSpPr>
        <p:spPr/>
        <p:txBody>
          <a:bodyPr>
            <a:normAutofit/>
          </a:bodyPr>
          <a:lstStyle/>
          <a:p>
            <a:r>
              <a:rPr lang="en-GB" sz="1400" dirty="0"/>
              <a:t>July 2023</a:t>
            </a:r>
          </a:p>
        </p:txBody>
      </p:sp>
    </p:spTree>
    <p:extLst>
      <p:ext uri="{BB962C8B-B14F-4D97-AF65-F5344CB8AC3E}">
        <p14:creationId xmlns:p14="http://schemas.microsoft.com/office/powerpoint/2010/main" val="3664998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46349"/>
            <a:ext cx="3533948" cy="2274726"/>
          </a:xfrm>
          <a:prstGeom prst="rect">
            <a:avLst/>
          </a:prstGeom>
        </p:spPr>
      </p:pic>
      <p:sp>
        <p:nvSpPr>
          <p:cNvPr id="2" name="Titre 1"/>
          <p:cNvSpPr>
            <a:spLocks noGrp="1"/>
          </p:cNvSpPr>
          <p:nvPr>
            <p:ph type="ctrTitle"/>
          </p:nvPr>
        </p:nvSpPr>
        <p:spPr>
          <a:xfrm>
            <a:off x="4346411" y="1461759"/>
            <a:ext cx="3309731" cy="3252160"/>
          </a:xfrm>
        </p:spPr>
        <p:txBody>
          <a:bodyPr/>
          <a:lstStyle/>
          <a:p>
            <a:r>
              <a:rPr lang="en-GB"/>
              <a:t>Becoming a student at Université Paris-Saclay</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3520363" cy="2144085"/>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999441"/>
            <a:ext cx="3520363" cy="2346908"/>
          </a:xfrm>
          <a:prstGeom prst="rect">
            <a:avLst/>
          </a:prstGeom>
        </p:spPr>
      </p:pic>
    </p:spTree>
    <p:extLst>
      <p:ext uri="{BB962C8B-B14F-4D97-AF65-F5344CB8AC3E}">
        <p14:creationId xmlns:p14="http://schemas.microsoft.com/office/powerpoint/2010/main" val="509681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1092" y="262140"/>
            <a:ext cx="4301816" cy="1383576"/>
          </a:xfrm>
        </p:spPr>
        <p:txBody>
          <a:bodyPr>
            <a:noAutofit/>
          </a:bodyPr>
          <a:lstStyle/>
          <a:p>
            <a:pPr algn="ctr"/>
            <a:r>
              <a:rPr lang="fr-FR" sz="3600" b="0" dirty="0">
                <a:solidFill>
                  <a:srgbClr val="EE7326"/>
                </a:solidFill>
                <a:latin typeface="Open Sans Light" panose="020B0306030504020204" pitchFamily="34" charset="0"/>
                <a:ea typeface="Open Sans Light" panose="020B0306030504020204" pitchFamily="34" charset="0"/>
                <a:cs typeface="Open Sans Light" panose="020B0306030504020204" pitchFamily="34" charset="0"/>
              </a:rPr>
              <a:t>What is the</a:t>
            </a:r>
            <a:br>
              <a:rPr lang="fr-FR" sz="3600" b="0" dirty="0">
                <a:solidFill>
                  <a:srgbClr val="EE7326"/>
                </a:solidFill>
                <a:latin typeface="Open Sans Light" panose="020B0306030504020204" pitchFamily="34" charset="0"/>
                <a:ea typeface="Open Sans Light" panose="020B0306030504020204" pitchFamily="34" charset="0"/>
                <a:cs typeface="Open Sans Light" panose="020B0306030504020204" pitchFamily="34" charset="0"/>
              </a:rPr>
            </a:br>
            <a:r>
              <a:rPr lang="fr-FR" sz="3600" b="0" dirty="0">
                <a:solidFill>
                  <a:srgbClr val="EE7326"/>
                </a:solidFill>
                <a:latin typeface="Open Sans Light" panose="020B0306030504020204" pitchFamily="34" charset="0"/>
                <a:ea typeface="Open Sans Light" panose="020B0306030504020204" pitchFamily="34" charset="0"/>
                <a:cs typeface="Open Sans Light" panose="020B0306030504020204" pitchFamily="34" charset="0"/>
              </a:rPr>
              <a:t> </a:t>
            </a:r>
            <a:r>
              <a:rPr lang="fr-FR" sz="3600" dirty="0">
                <a:solidFill>
                  <a:srgbClr val="EE7326"/>
                </a:solidFill>
                <a:latin typeface="Open Sans Extrabold" panose="020B0906030804020204" pitchFamily="34" charset="0"/>
                <a:ea typeface="Open Sans Extrabold" panose="020B0906030804020204" pitchFamily="34" charset="0"/>
                <a:cs typeface="Open Sans Extrabold" panose="020B0906030804020204" pitchFamily="34" charset="0"/>
              </a:rPr>
              <a:t>CVEC</a:t>
            </a:r>
            <a:r>
              <a:rPr lang="fr-FR" sz="3600" dirty="0">
                <a:solidFill>
                  <a:srgbClr val="EE7326"/>
                </a:solidFill>
                <a:latin typeface="Open Sans Light" panose="020B0306030504020204" pitchFamily="34" charset="0"/>
                <a:ea typeface="Open Sans Light" panose="020B0306030504020204" pitchFamily="34" charset="0"/>
                <a:cs typeface="Open Sans Light" panose="020B0306030504020204" pitchFamily="34" charset="0"/>
              </a:rPr>
              <a:t>?</a:t>
            </a:r>
          </a:p>
        </p:txBody>
      </p:sp>
      <p:pic>
        <p:nvPicPr>
          <p:cNvPr id="6" name="Graphic 5">
            <a:extLst>
              <a:ext uri="{FF2B5EF4-FFF2-40B4-BE49-F238E27FC236}">
                <a16:creationId xmlns:a16="http://schemas.microsoft.com/office/drawing/2014/main" id="{88A57240-5C9E-4852-A37B-18B6E52666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03854" y="2756301"/>
            <a:ext cx="853560" cy="874379"/>
          </a:xfrm>
          <a:prstGeom prst="rect">
            <a:avLst/>
          </a:prstGeom>
        </p:spPr>
      </p:pic>
      <p:sp>
        <p:nvSpPr>
          <p:cNvPr id="9" name="TextBox 8">
            <a:extLst>
              <a:ext uri="{FF2B5EF4-FFF2-40B4-BE49-F238E27FC236}">
                <a16:creationId xmlns:a16="http://schemas.microsoft.com/office/drawing/2014/main" id="{6E7A8DA2-0DAC-438C-B1B7-C1FD176C6DDE}"/>
              </a:ext>
            </a:extLst>
          </p:cNvPr>
          <p:cNvSpPr txBox="1"/>
          <p:nvPr/>
        </p:nvSpPr>
        <p:spPr>
          <a:xfrm>
            <a:off x="2280156" y="5985808"/>
            <a:ext cx="4572000" cy="430887"/>
          </a:xfrm>
          <a:prstGeom prst="rect">
            <a:avLst/>
          </a:prstGeom>
          <a:noFill/>
        </p:spPr>
        <p:txBody>
          <a:bodyPr wrap="square">
            <a:spAutoFit/>
          </a:bodyPr>
          <a:lstStyle/>
          <a:p>
            <a:pPr algn="ctr"/>
            <a:r>
              <a:rPr lang="en-GB" sz="1100" dirty="0">
                <a:solidFill>
                  <a:srgbClr val="63003C"/>
                </a:solidFill>
              </a:rPr>
              <a:t>Contact: Department for Student Life and Equal Opportunities,</a:t>
            </a:r>
          </a:p>
          <a:p>
            <a:pPr algn="ctr"/>
            <a:r>
              <a:rPr lang="en-GB" sz="1100" dirty="0">
                <a:solidFill>
                  <a:srgbClr val="63003C"/>
                </a:solidFill>
                <a:hlinkClick r:id="rId4"/>
              </a:rPr>
              <a:t>cvec.etudiant@universite-paris-saclay.fr</a:t>
            </a:r>
            <a:r>
              <a:rPr lang="en-GB" sz="1100" dirty="0">
                <a:solidFill>
                  <a:srgbClr val="63003C"/>
                </a:solidFill>
              </a:rPr>
              <a:t> </a:t>
            </a:r>
          </a:p>
        </p:txBody>
      </p:sp>
      <p:pic>
        <p:nvPicPr>
          <p:cNvPr id="11" name="Graphic 10">
            <a:extLst>
              <a:ext uri="{FF2B5EF4-FFF2-40B4-BE49-F238E27FC236}">
                <a16:creationId xmlns:a16="http://schemas.microsoft.com/office/drawing/2014/main" id="{261429DF-D4DE-4BE0-8427-C1D6AF6F24A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24435" y="334745"/>
            <a:ext cx="2283437" cy="1276350"/>
          </a:xfrm>
          <a:prstGeom prst="rect">
            <a:avLst/>
          </a:prstGeom>
        </p:spPr>
      </p:pic>
      <p:sp>
        <p:nvSpPr>
          <p:cNvPr id="15" name="TextBox 14">
            <a:extLst>
              <a:ext uri="{FF2B5EF4-FFF2-40B4-BE49-F238E27FC236}">
                <a16:creationId xmlns:a16="http://schemas.microsoft.com/office/drawing/2014/main" id="{FA77FFAA-44DF-4659-94DC-9B1C4D56F9C5}"/>
              </a:ext>
            </a:extLst>
          </p:cNvPr>
          <p:cNvSpPr txBox="1"/>
          <p:nvPr/>
        </p:nvSpPr>
        <p:spPr>
          <a:xfrm>
            <a:off x="455759" y="4706691"/>
            <a:ext cx="1660262" cy="600164"/>
          </a:xfrm>
          <a:prstGeom prst="rect">
            <a:avLst/>
          </a:prstGeom>
          <a:noFill/>
        </p:spPr>
        <p:txBody>
          <a:bodyPr wrap="square">
            <a:spAutoFit/>
          </a:bodyPr>
          <a:lstStyle/>
          <a:p>
            <a:r>
              <a:rPr lang="en-GB" sz="1100" dirty="0">
                <a:solidFill>
                  <a:srgbClr val="7B878F"/>
                </a:solidFill>
              </a:rPr>
              <a:t>Access care services more easily across campuses</a:t>
            </a:r>
          </a:p>
        </p:txBody>
      </p:sp>
      <p:sp>
        <p:nvSpPr>
          <p:cNvPr id="17" name="TextBox 16">
            <a:extLst>
              <a:ext uri="{FF2B5EF4-FFF2-40B4-BE49-F238E27FC236}">
                <a16:creationId xmlns:a16="http://schemas.microsoft.com/office/drawing/2014/main" id="{537AE78B-A63A-47FA-80C4-580BA5E8F4D6}"/>
              </a:ext>
            </a:extLst>
          </p:cNvPr>
          <p:cNvSpPr txBox="1"/>
          <p:nvPr/>
        </p:nvSpPr>
        <p:spPr>
          <a:xfrm>
            <a:off x="7056710" y="5188611"/>
            <a:ext cx="1404047" cy="430887"/>
          </a:xfrm>
          <a:prstGeom prst="rect">
            <a:avLst/>
          </a:prstGeom>
          <a:noFill/>
        </p:spPr>
        <p:txBody>
          <a:bodyPr wrap="square">
            <a:spAutoFit/>
          </a:bodyPr>
          <a:lstStyle/>
          <a:p>
            <a:r>
              <a:rPr lang="en-GB" sz="1100" dirty="0">
                <a:solidFill>
                  <a:srgbClr val="303F48"/>
                </a:solidFill>
              </a:rPr>
              <a:t>Support student initiatives </a:t>
            </a:r>
          </a:p>
        </p:txBody>
      </p:sp>
      <p:sp>
        <p:nvSpPr>
          <p:cNvPr id="19" name="TextBox 18">
            <a:extLst>
              <a:ext uri="{FF2B5EF4-FFF2-40B4-BE49-F238E27FC236}">
                <a16:creationId xmlns:a16="http://schemas.microsoft.com/office/drawing/2014/main" id="{E29729BC-8789-4D53-A329-DA58CB1EB2D8}"/>
              </a:ext>
            </a:extLst>
          </p:cNvPr>
          <p:cNvSpPr txBox="1"/>
          <p:nvPr/>
        </p:nvSpPr>
        <p:spPr>
          <a:xfrm>
            <a:off x="4918821" y="4675062"/>
            <a:ext cx="1461846" cy="600164"/>
          </a:xfrm>
          <a:prstGeom prst="rect">
            <a:avLst/>
          </a:prstGeom>
          <a:noFill/>
        </p:spPr>
        <p:txBody>
          <a:bodyPr wrap="square">
            <a:spAutoFit/>
          </a:bodyPr>
          <a:lstStyle/>
          <a:p>
            <a:r>
              <a:rPr lang="en-GB" sz="1100" dirty="0">
                <a:solidFill>
                  <a:srgbClr val="C71247"/>
                </a:solidFill>
              </a:rPr>
              <a:t>Improve how students are welcomed</a:t>
            </a:r>
          </a:p>
        </p:txBody>
      </p:sp>
      <p:sp>
        <p:nvSpPr>
          <p:cNvPr id="21" name="TextBox 20">
            <a:extLst>
              <a:ext uri="{FF2B5EF4-FFF2-40B4-BE49-F238E27FC236}">
                <a16:creationId xmlns:a16="http://schemas.microsoft.com/office/drawing/2014/main" id="{5C0BE119-D6CA-47D7-B856-5B7CE033F0C2}"/>
              </a:ext>
            </a:extLst>
          </p:cNvPr>
          <p:cNvSpPr txBox="1"/>
          <p:nvPr/>
        </p:nvSpPr>
        <p:spPr>
          <a:xfrm>
            <a:off x="2667741" y="4655817"/>
            <a:ext cx="1579306" cy="430887"/>
          </a:xfrm>
          <a:prstGeom prst="rect">
            <a:avLst/>
          </a:prstGeom>
          <a:noFill/>
        </p:spPr>
        <p:txBody>
          <a:bodyPr wrap="square">
            <a:spAutoFit/>
          </a:bodyPr>
          <a:lstStyle/>
          <a:p>
            <a:r>
              <a:rPr lang="en-GB" sz="1100" dirty="0">
                <a:solidFill>
                  <a:srgbClr val="EE7322"/>
                </a:solidFill>
              </a:rPr>
              <a:t>Encourage welfare support</a:t>
            </a:r>
          </a:p>
        </p:txBody>
      </p:sp>
      <p:pic>
        <p:nvPicPr>
          <p:cNvPr id="22" name="Graphic 21">
            <a:extLst>
              <a:ext uri="{FF2B5EF4-FFF2-40B4-BE49-F238E27FC236}">
                <a16:creationId xmlns:a16="http://schemas.microsoft.com/office/drawing/2014/main" id="{9CAD4C47-B176-4970-AE8F-53D6710730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10612" y="1600505"/>
            <a:ext cx="3711087" cy="1276350"/>
          </a:xfrm>
          <a:prstGeom prst="rect">
            <a:avLst/>
          </a:prstGeom>
        </p:spPr>
      </p:pic>
      <p:pic>
        <p:nvPicPr>
          <p:cNvPr id="23" name="Graphic 22">
            <a:extLst>
              <a:ext uri="{FF2B5EF4-FFF2-40B4-BE49-F238E27FC236}">
                <a16:creationId xmlns:a16="http://schemas.microsoft.com/office/drawing/2014/main" id="{588B69B7-7052-4329-9111-037EA05734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55656" y="3911206"/>
            <a:ext cx="2744474" cy="359553"/>
          </a:xfrm>
          <a:prstGeom prst="rect">
            <a:avLst/>
          </a:prstGeom>
        </p:spPr>
      </p:pic>
      <p:sp>
        <p:nvSpPr>
          <p:cNvPr id="24" name="TextBox 23">
            <a:extLst>
              <a:ext uri="{FF2B5EF4-FFF2-40B4-BE49-F238E27FC236}">
                <a16:creationId xmlns:a16="http://schemas.microsoft.com/office/drawing/2014/main" id="{646F3E6C-6631-4A43-BA4D-00ED2BF485DF}"/>
              </a:ext>
            </a:extLst>
          </p:cNvPr>
          <p:cNvSpPr txBox="1"/>
          <p:nvPr/>
        </p:nvSpPr>
        <p:spPr>
          <a:xfrm>
            <a:off x="3255654" y="3926092"/>
            <a:ext cx="2744465" cy="369332"/>
          </a:xfrm>
          <a:prstGeom prst="rect">
            <a:avLst/>
          </a:prstGeom>
          <a:noFill/>
        </p:spPr>
        <p:txBody>
          <a:bodyPr wrap="square">
            <a:spAutoFit/>
          </a:bodyPr>
          <a:lstStyle/>
          <a:p>
            <a:pPr algn="ctr"/>
            <a:r>
              <a:rPr lang="fr-FR" sz="1800" b="1" dirty="0">
                <a:solidFill>
                  <a:srgbClr val="FFFFFF"/>
                </a:solidFill>
              </a:rPr>
              <a:t>The </a:t>
            </a:r>
            <a:r>
              <a:rPr lang="en-GB" sz="1800" b="1" dirty="0">
                <a:solidFill>
                  <a:srgbClr val="FFFFFF"/>
                </a:solidFill>
              </a:rPr>
              <a:t>advantages</a:t>
            </a:r>
            <a:r>
              <a:rPr lang="fr-FR" sz="1800" dirty="0">
                <a:solidFill>
                  <a:srgbClr val="FFFFFF"/>
                </a:solidFill>
              </a:rPr>
              <a:t>:</a:t>
            </a:r>
          </a:p>
        </p:txBody>
      </p:sp>
      <p:pic>
        <p:nvPicPr>
          <p:cNvPr id="25" name="Graphic 24">
            <a:extLst>
              <a:ext uri="{FF2B5EF4-FFF2-40B4-BE49-F238E27FC236}">
                <a16:creationId xmlns:a16="http://schemas.microsoft.com/office/drawing/2014/main" id="{759800DF-9A0A-41D8-A183-D20A32CF54F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423890" y="5733664"/>
            <a:ext cx="284532" cy="180568"/>
          </a:xfrm>
          <a:prstGeom prst="rect">
            <a:avLst/>
          </a:prstGeom>
        </p:spPr>
      </p:pic>
      <p:cxnSp>
        <p:nvCxnSpPr>
          <p:cNvPr id="26" name="Straight Connector 25">
            <a:extLst>
              <a:ext uri="{FF2B5EF4-FFF2-40B4-BE49-F238E27FC236}">
                <a16:creationId xmlns:a16="http://schemas.microsoft.com/office/drawing/2014/main" id="{6AE4951E-B39F-43FD-AD2F-486BCE051D56}"/>
              </a:ext>
            </a:extLst>
          </p:cNvPr>
          <p:cNvCxnSpPr>
            <a:cxnSpLocks/>
          </p:cNvCxnSpPr>
          <p:nvPr/>
        </p:nvCxnSpPr>
        <p:spPr>
          <a:xfrm>
            <a:off x="2581414"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EA467D8-D1CE-47C3-AA64-7317E5518E39}"/>
              </a:ext>
            </a:extLst>
          </p:cNvPr>
          <p:cNvCxnSpPr>
            <a:cxnSpLocks/>
          </p:cNvCxnSpPr>
          <p:nvPr/>
        </p:nvCxnSpPr>
        <p:spPr>
          <a:xfrm>
            <a:off x="4726748"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7DBDA46-5DD0-48CF-936A-B616C1B79DB7}"/>
              </a:ext>
            </a:extLst>
          </p:cNvPr>
          <p:cNvCxnSpPr>
            <a:cxnSpLocks/>
          </p:cNvCxnSpPr>
          <p:nvPr/>
        </p:nvCxnSpPr>
        <p:spPr>
          <a:xfrm>
            <a:off x="6860365" y="4551874"/>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FC22CF5-D1B1-4D67-BEAA-4B91755C18E8}"/>
              </a:ext>
            </a:extLst>
          </p:cNvPr>
          <p:cNvSpPr txBox="1"/>
          <p:nvPr/>
        </p:nvSpPr>
        <p:spPr>
          <a:xfrm>
            <a:off x="4022007" y="2860501"/>
            <a:ext cx="2399691" cy="769441"/>
          </a:xfrm>
          <a:prstGeom prst="rect">
            <a:avLst/>
          </a:prstGeom>
          <a:noFill/>
        </p:spPr>
        <p:txBody>
          <a:bodyPr wrap="square">
            <a:spAutoFit/>
          </a:bodyPr>
          <a:lstStyle/>
          <a:p>
            <a:r>
              <a:rPr lang="en-GB" sz="1100" dirty="0">
                <a:solidFill>
                  <a:srgbClr val="303F48"/>
                </a:solidFill>
              </a:rPr>
              <a:t>All students in full-time academic programmes in France must pay the CVEC before they enrol at university</a:t>
            </a:r>
          </a:p>
        </p:txBody>
      </p:sp>
      <p:pic>
        <p:nvPicPr>
          <p:cNvPr id="32" name="Graphic 31">
            <a:extLst>
              <a:ext uri="{FF2B5EF4-FFF2-40B4-BE49-F238E27FC236}">
                <a16:creationId xmlns:a16="http://schemas.microsoft.com/office/drawing/2014/main" id="{78FAB64E-40B0-47C8-A328-0A6B65196FD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751642" y="2000671"/>
            <a:ext cx="3629025" cy="584774"/>
          </a:xfrm>
          <a:prstGeom prst="rect">
            <a:avLst/>
          </a:prstGeom>
        </p:spPr>
      </p:pic>
      <p:sp>
        <p:nvSpPr>
          <p:cNvPr id="33" name="ZoneTexte 4">
            <a:extLst>
              <a:ext uri="{FF2B5EF4-FFF2-40B4-BE49-F238E27FC236}">
                <a16:creationId xmlns:a16="http://schemas.microsoft.com/office/drawing/2014/main" id="{DBCD169F-D5DA-4D04-A375-A09E327D3B70}"/>
              </a:ext>
            </a:extLst>
          </p:cNvPr>
          <p:cNvSpPr txBox="1"/>
          <p:nvPr/>
        </p:nvSpPr>
        <p:spPr>
          <a:xfrm>
            <a:off x="3114407" y="2016910"/>
            <a:ext cx="2903494" cy="584775"/>
          </a:xfrm>
          <a:prstGeom prst="rect">
            <a:avLst/>
          </a:prstGeom>
          <a:noFill/>
        </p:spPr>
        <p:txBody>
          <a:bodyPr wrap="square" rtlCol="0">
            <a:spAutoFit/>
          </a:bodyPr>
          <a:lstStyle/>
          <a:p>
            <a:pPr algn="ctr"/>
            <a:r>
              <a:rPr lang="en-GB" sz="1600" b="1" dirty="0">
                <a:solidFill>
                  <a:srgbClr val="FFFFFF"/>
                </a:solidFill>
              </a:rPr>
              <a:t>CVEC</a:t>
            </a:r>
            <a:r>
              <a:rPr lang="fr-FR" sz="1600" b="1" dirty="0">
                <a:solidFill>
                  <a:srgbClr val="FFFFFF"/>
                </a:solidFill>
              </a:rPr>
              <a:t>: the </a:t>
            </a:r>
            <a:r>
              <a:rPr lang="en-US" sz="1600" b="1" dirty="0">
                <a:solidFill>
                  <a:srgbClr val="FFFFFF"/>
                </a:solidFill>
              </a:rPr>
              <a:t>Student Life and Campus Contribution</a:t>
            </a:r>
            <a:endParaRPr lang="fr-FR" sz="1600" b="1" dirty="0">
              <a:solidFill>
                <a:srgbClr val="FFFFFF"/>
              </a:solidFill>
            </a:endParaRPr>
          </a:p>
        </p:txBody>
      </p:sp>
      <p:pic>
        <p:nvPicPr>
          <p:cNvPr id="35" name="Graphic 34">
            <a:extLst>
              <a:ext uri="{FF2B5EF4-FFF2-40B4-BE49-F238E27FC236}">
                <a16:creationId xmlns:a16="http://schemas.microsoft.com/office/drawing/2014/main" id="{A1BFDF34-6D92-465C-91E8-74EBFAD20C4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048177" y="4821643"/>
            <a:ext cx="377520" cy="370260"/>
          </a:xfrm>
          <a:prstGeom prst="rect">
            <a:avLst/>
          </a:prstGeom>
        </p:spPr>
      </p:pic>
      <p:pic>
        <p:nvPicPr>
          <p:cNvPr id="36" name="Graphic 35">
            <a:extLst>
              <a:ext uri="{FF2B5EF4-FFF2-40B4-BE49-F238E27FC236}">
                <a16:creationId xmlns:a16="http://schemas.microsoft.com/office/drawing/2014/main" id="{6B437D0E-F190-4317-B17B-3268AD6C258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064745" y="4706691"/>
            <a:ext cx="391725" cy="479526"/>
          </a:xfrm>
          <a:prstGeom prst="rect">
            <a:avLst/>
          </a:prstGeom>
        </p:spPr>
      </p:pic>
      <p:pic>
        <p:nvPicPr>
          <p:cNvPr id="38" name="Graphic 37">
            <a:extLst>
              <a:ext uri="{FF2B5EF4-FFF2-40B4-BE49-F238E27FC236}">
                <a16:creationId xmlns:a16="http://schemas.microsoft.com/office/drawing/2014/main" id="{DF1454AF-E5BA-42D3-8C08-8F93A375756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14393" y="4835194"/>
            <a:ext cx="685800" cy="457200"/>
          </a:xfrm>
          <a:prstGeom prst="rect">
            <a:avLst/>
          </a:prstGeom>
        </p:spPr>
      </p:pic>
      <p:pic>
        <p:nvPicPr>
          <p:cNvPr id="39" name="Graphic 38">
            <a:extLst>
              <a:ext uri="{FF2B5EF4-FFF2-40B4-BE49-F238E27FC236}">
                <a16:creationId xmlns:a16="http://schemas.microsoft.com/office/drawing/2014/main" id="{87AABD19-9681-4025-B7A3-A70FD4CC754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069913" y="4842749"/>
            <a:ext cx="526919" cy="318925"/>
          </a:xfrm>
          <a:prstGeom prst="rect">
            <a:avLst/>
          </a:prstGeom>
        </p:spPr>
      </p:pic>
      <p:sp>
        <p:nvSpPr>
          <p:cNvPr id="30" name="Oval 29">
            <a:hlinkClick r:id="rId21" action="ppaction://hlinksldjump"/>
            <a:extLst>
              <a:ext uri="{FF2B5EF4-FFF2-40B4-BE49-F238E27FC236}">
                <a16:creationId xmlns:a16="http://schemas.microsoft.com/office/drawing/2014/main" id="{58902F29-A7FD-42E9-94BB-9FDFAB2E04F0}"/>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FFFFFF"/>
              </a:solidFill>
            </a:endParaRPr>
          </a:p>
        </p:txBody>
      </p:sp>
      <p:pic>
        <p:nvPicPr>
          <p:cNvPr id="34" name="Graphic 33">
            <a:hlinkClick r:id="rId21" action="ppaction://hlinksldjump"/>
            <a:extLst>
              <a:ext uri="{FF2B5EF4-FFF2-40B4-BE49-F238E27FC236}">
                <a16:creationId xmlns:a16="http://schemas.microsoft.com/office/drawing/2014/main" id="{396BBAC6-CDB9-426A-A21C-A016FF383BE2}"/>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12638" y="6353433"/>
            <a:ext cx="63021" cy="110287"/>
          </a:xfrm>
          <a:prstGeom prst="rect">
            <a:avLst/>
          </a:prstGeom>
        </p:spPr>
      </p:pic>
      <p:cxnSp>
        <p:nvCxnSpPr>
          <p:cNvPr id="27" name="Straight Connector 25">
            <a:extLst>
              <a:ext uri="{FF2B5EF4-FFF2-40B4-BE49-F238E27FC236}">
                <a16:creationId xmlns:a16="http://schemas.microsoft.com/office/drawing/2014/main" id="{01C94D7E-C6F7-411A-9E4C-B81BB0196AD4}"/>
              </a:ext>
            </a:extLst>
          </p:cNvPr>
          <p:cNvCxnSpPr>
            <a:cxnSpLocks/>
          </p:cNvCxnSpPr>
          <p:nvPr/>
        </p:nvCxnSpPr>
        <p:spPr>
          <a:xfrm>
            <a:off x="2581414" y="373620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37" name="Straight Connector 25">
            <a:extLst>
              <a:ext uri="{FF2B5EF4-FFF2-40B4-BE49-F238E27FC236}">
                <a16:creationId xmlns:a16="http://schemas.microsoft.com/office/drawing/2014/main" id="{0BAC0C3D-AD67-48EF-A619-D90425506A5C}"/>
              </a:ext>
            </a:extLst>
          </p:cNvPr>
          <p:cNvCxnSpPr>
            <a:cxnSpLocks/>
          </p:cNvCxnSpPr>
          <p:nvPr/>
        </p:nvCxnSpPr>
        <p:spPr>
          <a:xfrm>
            <a:off x="6860365" y="373620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40" name="TextBox 14">
            <a:extLst>
              <a:ext uri="{FF2B5EF4-FFF2-40B4-BE49-F238E27FC236}">
                <a16:creationId xmlns:a16="http://schemas.microsoft.com/office/drawing/2014/main" id="{6C8B9BAA-3886-443E-8D74-D52144EC735D}"/>
              </a:ext>
            </a:extLst>
          </p:cNvPr>
          <p:cNvSpPr txBox="1"/>
          <p:nvPr/>
        </p:nvSpPr>
        <p:spPr>
          <a:xfrm>
            <a:off x="451645" y="3898864"/>
            <a:ext cx="1455529" cy="430887"/>
          </a:xfrm>
          <a:prstGeom prst="rect">
            <a:avLst/>
          </a:prstGeom>
          <a:noFill/>
        </p:spPr>
        <p:txBody>
          <a:bodyPr wrap="square">
            <a:spAutoFit/>
          </a:bodyPr>
          <a:lstStyle/>
          <a:p>
            <a:r>
              <a:rPr lang="en-GB" sz="1100" dirty="0">
                <a:solidFill>
                  <a:srgbClr val="7B878F"/>
                </a:solidFill>
              </a:rPr>
              <a:t>Develop sports on campus</a:t>
            </a:r>
          </a:p>
        </p:txBody>
      </p:sp>
      <p:sp>
        <p:nvSpPr>
          <p:cNvPr id="41" name="TextBox 14">
            <a:extLst>
              <a:ext uri="{FF2B5EF4-FFF2-40B4-BE49-F238E27FC236}">
                <a16:creationId xmlns:a16="http://schemas.microsoft.com/office/drawing/2014/main" id="{DC49667E-7A37-4BCA-BDCB-20182E665E42}"/>
              </a:ext>
            </a:extLst>
          </p:cNvPr>
          <p:cNvSpPr txBox="1"/>
          <p:nvPr/>
        </p:nvSpPr>
        <p:spPr>
          <a:xfrm>
            <a:off x="7000942" y="3878342"/>
            <a:ext cx="1063804" cy="430887"/>
          </a:xfrm>
          <a:prstGeom prst="rect">
            <a:avLst/>
          </a:prstGeom>
          <a:noFill/>
        </p:spPr>
        <p:txBody>
          <a:bodyPr wrap="square">
            <a:spAutoFit/>
          </a:bodyPr>
          <a:lstStyle/>
          <a:p>
            <a:r>
              <a:rPr lang="en-GB" sz="1100" dirty="0">
                <a:solidFill>
                  <a:srgbClr val="7B878F"/>
                </a:solidFill>
              </a:rPr>
              <a:t>Boost art and culture</a:t>
            </a:r>
          </a:p>
        </p:txBody>
      </p:sp>
      <p:pic>
        <p:nvPicPr>
          <p:cNvPr id="4" name="Image 3">
            <a:extLst>
              <a:ext uri="{FF2B5EF4-FFF2-40B4-BE49-F238E27FC236}">
                <a16:creationId xmlns:a16="http://schemas.microsoft.com/office/drawing/2014/main" id="{B21D5BFC-4AD2-4858-8B51-DAE70E2CE26C}"/>
              </a:ext>
            </a:extLst>
          </p:cNvPr>
          <p:cNvPicPr>
            <a:picLocks noChangeAspect="1"/>
          </p:cNvPicPr>
          <p:nvPr/>
        </p:nvPicPr>
        <p:blipFill>
          <a:blip r:embed="rId24"/>
          <a:stretch>
            <a:fillRect/>
          </a:stretch>
        </p:blipFill>
        <p:spPr>
          <a:xfrm>
            <a:off x="7986465" y="3997260"/>
            <a:ext cx="463336" cy="408467"/>
          </a:xfrm>
          <a:prstGeom prst="rect">
            <a:avLst/>
          </a:prstGeom>
        </p:spPr>
      </p:pic>
      <p:pic>
        <p:nvPicPr>
          <p:cNvPr id="42" name="Graphic 8">
            <a:extLst>
              <a:ext uri="{FF2B5EF4-FFF2-40B4-BE49-F238E27FC236}">
                <a16:creationId xmlns:a16="http://schemas.microsoft.com/office/drawing/2014/main" id="{7D286407-1441-4A18-ACFE-D9C2E1BDF16C}"/>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863363" y="3953198"/>
            <a:ext cx="533166" cy="406786"/>
          </a:xfrm>
          <a:prstGeom prst="rect">
            <a:avLst/>
          </a:prstGeom>
        </p:spPr>
      </p:pic>
    </p:spTree>
    <p:extLst>
      <p:ext uri="{BB962C8B-B14F-4D97-AF65-F5344CB8AC3E}">
        <p14:creationId xmlns:p14="http://schemas.microsoft.com/office/powerpoint/2010/main" val="2969217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32927" y="446830"/>
            <a:ext cx="5651631" cy="690562"/>
          </a:xfrm>
        </p:spPr>
        <p:txBody>
          <a:bodyPr>
            <a:normAutofit fontScale="90000"/>
          </a:bodyPr>
          <a:lstStyle/>
          <a:p>
            <a:pPr algn="ctr"/>
            <a:r>
              <a:rPr lang="en-GB" dirty="0">
                <a:solidFill>
                  <a:srgbClr val="69043B"/>
                </a:solidFill>
                <a:latin typeface="Open Sans Extrabold" panose="020B0906030804020204" pitchFamily="34" charset="0"/>
                <a:ea typeface="Open Sans Extrabold" panose="020B0906030804020204" pitchFamily="34" charset="0"/>
                <a:cs typeface="Open Sans Extrabold" panose="020B0906030804020204" pitchFamily="34" charset="0"/>
              </a:rPr>
              <a:t>Key events </a:t>
            </a:r>
            <a:r>
              <a:rPr lang="en-GB" dirty="0">
                <a:solidFill>
                  <a:srgbClr val="69043B"/>
                </a:solidFill>
                <a:latin typeface="Open Sans Light" panose="020B0306030504020204" pitchFamily="34" charset="0"/>
                <a:ea typeface="Open Sans Light" panose="020B0306030504020204" pitchFamily="34" charset="0"/>
                <a:cs typeface="Open Sans Light" panose="020B0306030504020204" pitchFamily="34" charset="0"/>
              </a:rPr>
              <a:t>at the start of the academic year</a:t>
            </a:r>
          </a:p>
        </p:txBody>
      </p:sp>
      <p:sp>
        <p:nvSpPr>
          <p:cNvPr id="5" name="ZoneTexte 4"/>
          <p:cNvSpPr txBox="1"/>
          <p:nvPr/>
        </p:nvSpPr>
        <p:spPr>
          <a:xfrm>
            <a:off x="3201343" y="4472994"/>
            <a:ext cx="4241448" cy="677108"/>
          </a:xfrm>
          <a:prstGeom prst="rect">
            <a:avLst/>
          </a:prstGeom>
          <a:noFill/>
        </p:spPr>
        <p:txBody>
          <a:bodyPr wrap="square" rtlCol="0">
            <a:spAutoFit/>
          </a:bodyPr>
          <a:lstStyle/>
          <a:p>
            <a:r>
              <a:rPr lang="en-GB" sz="1600" b="1" dirty="0">
                <a:solidFill>
                  <a:srgbClr val="EE7326"/>
                </a:solidFill>
              </a:rPr>
              <a:t>Opening events of the academic year : </a:t>
            </a:r>
          </a:p>
          <a:p>
            <a:r>
              <a:rPr lang="en-GB" sz="1100" dirty="0">
                <a:solidFill>
                  <a:srgbClr val="7B878F"/>
                </a:solidFill>
              </a:rPr>
              <a:t>pre-entry meeting, opening rally, welcome lectures, opening festival </a:t>
            </a:r>
            <a:r>
              <a:rPr lang="en-GB" sz="1100" i="1" dirty="0">
                <a:solidFill>
                  <a:srgbClr val="7B878F"/>
                </a:solidFill>
              </a:rPr>
              <a:t>(please refer to your faculty or institution)</a:t>
            </a:r>
          </a:p>
        </p:txBody>
      </p:sp>
      <p:pic>
        <p:nvPicPr>
          <p:cNvPr id="7" name="Graphic 6">
            <a:extLst>
              <a:ext uri="{FF2B5EF4-FFF2-40B4-BE49-F238E27FC236}">
                <a16:creationId xmlns:a16="http://schemas.microsoft.com/office/drawing/2014/main" id="{780D2572-CCD7-4CE3-923E-DA08C030DA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8888433">
            <a:off x="2487263" y="4431326"/>
            <a:ext cx="641269" cy="834243"/>
          </a:xfrm>
          <a:prstGeom prst="rect">
            <a:avLst/>
          </a:prstGeom>
        </p:spPr>
      </p:pic>
      <p:pic>
        <p:nvPicPr>
          <p:cNvPr id="9" name="Graphic 8">
            <a:extLst>
              <a:ext uri="{FF2B5EF4-FFF2-40B4-BE49-F238E27FC236}">
                <a16:creationId xmlns:a16="http://schemas.microsoft.com/office/drawing/2014/main" id="{EB92D627-096A-4BA3-8904-5325548B85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81374" y="1348606"/>
            <a:ext cx="2381250" cy="19050"/>
          </a:xfrm>
          <a:prstGeom prst="rect">
            <a:avLst/>
          </a:prstGeom>
        </p:spPr>
      </p:pic>
      <p:sp>
        <p:nvSpPr>
          <p:cNvPr id="10" name="TextBox 9">
            <a:extLst>
              <a:ext uri="{FF2B5EF4-FFF2-40B4-BE49-F238E27FC236}">
                <a16:creationId xmlns:a16="http://schemas.microsoft.com/office/drawing/2014/main" id="{959EAF34-B49F-490F-A67D-1D595A6298AF}"/>
              </a:ext>
            </a:extLst>
          </p:cNvPr>
          <p:cNvSpPr txBox="1"/>
          <p:nvPr/>
        </p:nvSpPr>
        <p:spPr>
          <a:xfrm>
            <a:off x="2285998" y="5990144"/>
            <a:ext cx="4572000" cy="261610"/>
          </a:xfrm>
          <a:prstGeom prst="rect">
            <a:avLst/>
          </a:prstGeom>
          <a:noFill/>
        </p:spPr>
        <p:txBody>
          <a:bodyPr wrap="square">
            <a:spAutoFit/>
          </a:bodyPr>
          <a:lstStyle/>
          <a:p>
            <a:pPr algn="ctr"/>
            <a:r>
              <a:rPr lang="en-GB" sz="1100" b="1">
                <a:solidFill>
                  <a:srgbClr val="69043B"/>
                </a:solidFill>
                <a:latin typeface="Open Sans Light" panose="020B0306030504020204" pitchFamily="34" charset="0"/>
                <a:ea typeface="Open Sans Light" panose="020B0306030504020204" pitchFamily="34" charset="0"/>
                <a:cs typeface="Open Sans Light" panose="020B0306030504020204" pitchFamily="34" charset="0"/>
              </a:rPr>
              <a:t>Further information is available at: </a:t>
            </a:r>
            <a:r>
              <a:rPr lang="en-GB" sz="1100" b="1">
                <a:solidFill>
                  <a:srgbClr val="69043B"/>
                </a:solidFill>
                <a:latin typeface="Open Sans Light" panose="020B0306030504020204" pitchFamily="34" charset="0"/>
                <a:ea typeface="Open Sans Light" panose="020B0306030504020204" pitchFamily="34" charset="0"/>
                <a:cs typeface="Open Sans Light" panose="020B0306030504020204" pitchFamily="34" charset="0"/>
                <a:hlinkClick r:id="rId6">
                  <a:extLst>
                    <a:ext uri="{A12FA001-AC4F-418D-AE19-62706E023703}">
                      <ahyp:hlinkClr xmlns:ahyp="http://schemas.microsoft.com/office/drawing/2018/hyperlinkcolor" val="tx"/>
                    </a:ext>
                  </a:extLst>
                </a:hlinkClick>
              </a:rPr>
              <a:t>www.universite-paris-saclay.fr</a:t>
            </a:r>
            <a:r>
              <a:rPr lang="en-GB" sz="1100" b="1">
                <a:solidFill>
                  <a:srgbClr val="69043B"/>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1" name="Straight Connector 10">
            <a:extLst>
              <a:ext uri="{FF2B5EF4-FFF2-40B4-BE49-F238E27FC236}">
                <a16:creationId xmlns:a16="http://schemas.microsoft.com/office/drawing/2014/main" id="{37D93B55-25BC-439E-AB71-BAFCD9A5E634}"/>
              </a:ext>
            </a:extLst>
          </p:cNvPr>
          <p:cNvCxnSpPr>
            <a:cxnSpLocks/>
          </p:cNvCxnSpPr>
          <p:nvPr/>
        </p:nvCxnSpPr>
        <p:spPr>
          <a:xfrm>
            <a:off x="3038616" y="2731714"/>
            <a:ext cx="0" cy="42765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F9694F3-1994-430D-BBA6-0DF05BDC2F51}"/>
              </a:ext>
            </a:extLst>
          </p:cNvPr>
          <p:cNvCxnSpPr>
            <a:cxnSpLocks/>
          </p:cNvCxnSpPr>
          <p:nvPr/>
        </p:nvCxnSpPr>
        <p:spPr>
          <a:xfrm flipH="1">
            <a:off x="3038616" y="2731714"/>
            <a:ext cx="2957738"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0DC81A4-264A-4A5B-8879-862A3D0393A1}"/>
              </a:ext>
            </a:extLst>
          </p:cNvPr>
          <p:cNvSpPr txBox="1"/>
          <p:nvPr/>
        </p:nvSpPr>
        <p:spPr>
          <a:xfrm>
            <a:off x="1676404" y="3240538"/>
            <a:ext cx="1471236" cy="600164"/>
          </a:xfrm>
          <a:prstGeom prst="rect">
            <a:avLst/>
          </a:prstGeom>
          <a:noFill/>
        </p:spPr>
        <p:txBody>
          <a:bodyPr wrap="square">
            <a:spAutoFit/>
          </a:bodyPr>
          <a:lstStyle/>
          <a:p>
            <a:pPr algn="r"/>
            <a:r>
              <a:rPr lang="en-GB" sz="110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Stage 1: </a:t>
            </a:r>
          </a:p>
          <a:p>
            <a:pPr algn="r"/>
            <a:r>
              <a:rPr lang="en-GB" sz="1100">
                <a:solidFill>
                  <a:srgbClr val="303F48"/>
                </a:solidFill>
              </a:rPr>
              <a:t>administrative registration</a:t>
            </a:r>
          </a:p>
        </p:txBody>
      </p:sp>
      <p:sp>
        <p:nvSpPr>
          <p:cNvPr id="18" name="TextBox 17">
            <a:extLst>
              <a:ext uri="{FF2B5EF4-FFF2-40B4-BE49-F238E27FC236}">
                <a16:creationId xmlns:a16="http://schemas.microsoft.com/office/drawing/2014/main" id="{7C00363A-01C6-490B-B6CE-5BA4EFBF9CC2}"/>
              </a:ext>
            </a:extLst>
          </p:cNvPr>
          <p:cNvSpPr txBox="1"/>
          <p:nvPr/>
        </p:nvSpPr>
        <p:spPr>
          <a:xfrm>
            <a:off x="5908431" y="3213354"/>
            <a:ext cx="1131271" cy="600164"/>
          </a:xfrm>
          <a:prstGeom prst="rect">
            <a:avLst/>
          </a:prstGeom>
          <a:noFill/>
        </p:spPr>
        <p:txBody>
          <a:bodyPr wrap="square">
            <a:spAutoFit/>
          </a:bodyPr>
          <a:lstStyle/>
          <a:p>
            <a:r>
              <a:rPr lang="en-GB" sz="110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Stage 2: </a:t>
            </a:r>
          </a:p>
          <a:p>
            <a:r>
              <a:rPr lang="en-GB" sz="1100">
                <a:solidFill>
                  <a:srgbClr val="303F48"/>
                </a:solidFill>
              </a:rPr>
              <a:t>course registration</a:t>
            </a:r>
          </a:p>
        </p:txBody>
      </p:sp>
      <p:sp>
        <p:nvSpPr>
          <p:cNvPr id="20" name="TextBox 19">
            <a:extLst>
              <a:ext uri="{FF2B5EF4-FFF2-40B4-BE49-F238E27FC236}">
                <a16:creationId xmlns:a16="http://schemas.microsoft.com/office/drawing/2014/main" id="{80B7B10A-5956-41D1-BC06-3216F23DE59F}"/>
              </a:ext>
            </a:extLst>
          </p:cNvPr>
          <p:cNvSpPr txBox="1"/>
          <p:nvPr/>
        </p:nvSpPr>
        <p:spPr>
          <a:xfrm>
            <a:off x="3381373" y="1741689"/>
            <a:ext cx="2440585" cy="877163"/>
          </a:xfrm>
          <a:prstGeom prst="rect">
            <a:avLst/>
          </a:prstGeom>
          <a:noFill/>
        </p:spPr>
        <p:txBody>
          <a:bodyPr wrap="square">
            <a:spAutoFit/>
          </a:bodyPr>
          <a:lstStyle/>
          <a:p>
            <a:r>
              <a:rPr lang="en-GB" sz="1800" b="1" dirty="0">
                <a:solidFill>
                  <a:srgbClr val="C90F55"/>
                </a:solidFill>
              </a:rPr>
              <a:t>Your registration: </a:t>
            </a:r>
          </a:p>
          <a:p>
            <a:r>
              <a:rPr lang="en-GB" sz="1100" dirty="0">
                <a:solidFill>
                  <a:srgbClr val="7B878F"/>
                </a:solidFill>
              </a:rPr>
              <a:t>compulsory for access to teaching, the registration schedule is defined by the university.</a:t>
            </a:r>
          </a:p>
        </p:txBody>
      </p:sp>
      <p:cxnSp>
        <p:nvCxnSpPr>
          <p:cNvPr id="23" name="Straight Connector 22">
            <a:extLst>
              <a:ext uri="{FF2B5EF4-FFF2-40B4-BE49-F238E27FC236}">
                <a16:creationId xmlns:a16="http://schemas.microsoft.com/office/drawing/2014/main" id="{6D0292AB-FCE7-4B27-A069-393780B747BE}"/>
              </a:ext>
            </a:extLst>
          </p:cNvPr>
          <p:cNvCxnSpPr>
            <a:cxnSpLocks/>
          </p:cNvCxnSpPr>
          <p:nvPr/>
        </p:nvCxnSpPr>
        <p:spPr>
          <a:xfrm>
            <a:off x="5996354" y="2731714"/>
            <a:ext cx="0" cy="42765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4" name="Graphic 23">
            <a:extLst>
              <a:ext uri="{FF2B5EF4-FFF2-40B4-BE49-F238E27FC236}">
                <a16:creationId xmlns:a16="http://schemas.microsoft.com/office/drawing/2014/main" id="{3EFBE22A-65EE-4F03-A15E-77EDFCF637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23890" y="5733664"/>
            <a:ext cx="284532" cy="180568"/>
          </a:xfrm>
          <a:prstGeom prst="rect">
            <a:avLst/>
          </a:prstGeom>
        </p:spPr>
      </p:pic>
      <p:pic>
        <p:nvPicPr>
          <p:cNvPr id="26" name="Graphic 25">
            <a:extLst>
              <a:ext uri="{FF2B5EF4-FFF2-40B4-BE49-F238E27FC236}">
                <a16:creationId xmlns:a16="http://schemas.microsoft.com/office/drawing/2014/main" id="{E3A0B963-6EC7-403E-9C6E-6D7A946E49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235570" y="3289157"/>
            <a:ext cx="392722" cy="490903"/>
          </a:xfrm>
          <a:prstGeom prst="rect">
            <a:avLst/>
          </a:prstGeom>
        </p:spPr>
      </p:pic>
      <p:pic>
        <p:nvPicPr>
          <p:cNvPr id="27" name="Graphic 26">
            <a:extLst>
              <a:ext uri="{FF2B5EF4-FFF2-40B4-BE49-F238E27FC236}">
                <a16:creationId xmlns:a16="http://schemas.microsoft.com/office/drawing/2014/main" id="{2CEBDD97-5A3D-4F47-8851-1B0574CCE9F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110897" y="3214865"/>
            <a:ext cx="809625" cy="542925"/>
          </a:xfrm>
          <a:prstGeom prst="rect">
            <a:avLst/>
          </a:prstGeom>
        </p:spPr>
      </p:pic>
      <p:sp>
        <p:nvSpPr>
          <p:cNvPr id="19" name="Oval 18">
            <a:hlinkClick r:id="rId13" action="ppaction://hlinksldjump"/>
            <a:extLst>
              <a:ext uri="{FF2B5EF4-FFF2-40B4-BE49-F238E27FC236}">
                <a16:creationId xmlns:a16="http://schemas.microsoft.com/office/drawing/2014/main" id="{3FC72368-5D86-4411-B9D9-2413D0B2509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1" name="Graphic 20">
            <a:hlinkClick r:id="rId13" action="ppaction://hlinksldjump"/>
            <a:extLst>
              <a:ext uri="{FF2B5EF4-FFF2-40B4-BE49-F238E27FC236}">
                <a16:creationId xmlns:a16="http://schemas.microsoft.com/office/drawing/2014/main" id="{5805E995-BBD7-4145-AE23-E295240F5CC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1335916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81250" y="622814"/>
            <a:ext cx="4381500" cy="690562"/>
          </a:xfrm>
        </p:spPr>
        <p:txBody>
          <a:bodyPr>
            <a:noAutofit/>
          </a:bodyPr>
          <a:lstStyle/>
          <a:p>
            <a:pPr algn="ctr"/>
            <a:r>
              <a:rPr lang="en-GB" sz="3600" dirty="0">
                <a:solidFill>
                  <a:srgbClr val="ED6C08"/>
                </a:solidFill>
                <a:latin typeface="Open Sans Extrabold" panose="020B0906030804020204" pitchFamily="34" charset="0"/>
                <a:ea typeface="Open Sans Extrabold" panose="020B0906030804020204" pitchFamily="34" charset="0"/>
                <a:cs typeface="Open Sans Extrabold" panose="020B0906030804020204" pitchFamily="34" charset="0"/>
              </a:rPr>
              <a:t>Student card</a:t>
            </a:r>
            <a:endParaRPr lang="en-GB" sz="3600"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3080" y="1874196"/>
            <a:ext cx="2264228" cy="1512152"/>
          </a:xfrm>
          <a:prstGeom prst="rect">
            <a:avLst/>
          </a:prstGeom>
        </p:spPr>
      </p:pic>
      <p:sp>
        <p:nvSpPr>
          <p:cNvPr id="8" name="ZoneTexte 4">
            <a:extLst>
              <a:ext uri="{FF2B5EF4-FFF2-40B4-BE49-F238E27FC236}">
                <a16:creationId xmlns:a16="http://schemas.microsoft.com/office/drawing/2014/main" id="{3B773258-5BBE-4A22-8239-A5E31D616832}"/>
              </a:ext>
            </a:extLst>
          </p:cNvPr>
          <p:cNvSpPr txBox="1"/>
          <p:nvPr/>
        </p:nvSpPr>
        <p:spPr>
          <a:xfrm>
            <a:off x="4638811" y="2053111"/>
            <a:ext cx="2810859" cy="954107"/>
          </a:xfrm>
          <a:prstGeom prst="rect">
            <a:avLst/>
          </a:prstGeom>
          <a:noFill/>
        </p:spPr>
        <p:txBody>
          <a:bodyPr wrap="square" rtlCol="0">
            <a:spAutoFit/>
          </a:bodyPr>
          <a:lstStyle/>
          <a:p>
            <a:r>
              <a:rPr lang="en-GB" sz="1400" dirty="0">
                <a:solidFill>
                  <a:srgbClr val="6A6A6A"/>
                </a:solidFill>
              </a:rPr>
              <a:t>Your student card is a </a:t>
            </a:r>
            <a:r>
              <a:rPr lang="en-GB" sz="1400" b="1" dirty="0">
                <a:solidFill>
                  <a:srgbClr val="6A6A6A"/>
                </a:solidFill>
              </a:rPr>
              <a:t>multi-service</a:t>
            </a:r>
            <a:r>
              <a:rPr lang="en-GB" sz="1400" dirty="0">
                <a:solidFill>
                  <a:srgbClr val="6A6A6A"/>
                </a:solidFill>
              </a:rPr>
              <a:t> card which serves as </a:t>
            </a:r>
            <a:r>
              <a:rPr lang="en-GB" sz="1400" b="1" dirty="0">
                <a:solidFill>
                  <a:srgbClr val="6A6A6A"/>
                </a:solidFill>
              </a:rPr>
              <a:t>ID </a:t>
            </a:r>
            <a:r>
              <a:rPr lang="en-GB" sz="1400" dirty="0">
                <a:solidFill>
                  <a:srgbClr val="6A6A6A"/>
                </a:solidFill>
              </a:rPr>
              <a:t>as well as an </a:t>
            </a:r>
            <a:r>
              <a:rPr lang="en-GB" sz="1400" b="1" dirty="0">
                <a:solidFill>
                  <a:srgbClr val="6A6A6A"/>
                </a:solidFill>
              </a:rPr>
              <a:t>IZLY electronic wallet</a:t>
            </a:r>
            <a:r>
              <a:rPr lang="en-GB" sz="1400" dirty="0">
                <a:solidFill>
                  <a:srgbClr val="6A6A6A"/>
                </a:solidFill>
              </a:rPr>
              <a:t>.</a:t>
            </a:r>
          </a:p>
        </p:txBody>
      </p:sp>
      <p:pic>
        <p:nvPicPr>
          <p:cNvPr id="4" name="Graphic 3">
            <a:extLst>
              <a:ext uri="{FF2B5EF4-FFF2-40B4-BE49-F238E27FC236}">
                <a16:creationId xmlns:a16="http://schemas.microsoft.com/office/drawing/2014/main" id="{29D0EF92-2BAF-43B4-B7AB-CD8C57411F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95775" y="5717896"/>
            <a:ext cx="552450" cy="723900"/>
          </a:xfrm>
          <a:prstGeom prst="rect">
            <a:avLst/>
          </a:prstGeom>
        </p:spPr>
      </p:pic>
      <p:sp>
        <p:nvSpPr>
          <p:cNvPr id="11" name="TextBox 10">
            <a:extLst>
              <a:ext uri="{FF2B5EF4-FFF2-40B4-BE49-F238E27FC236}">
                <a16:creationId xmlns:a16="http://schemas.microsoft.com/office/drawing/2014/main" id="{85743F5F-B119-4089-AD21-B1C3E4F62402}"/>
              </a:ext>
            </a:extLst>
          </p:cNvPr>
          <p:cNvSpPr txBox="1"/>
          <p:nvPr/>
        </p:nvSpPr>
        <p:spPr>
          <a:xfrm>
            <a:off x="2286000" y="5287009"/>
            <a:ext cx="4572000" cy="261610"/>
          </a:xfrm>
          <a:prstGeom prst="rect">
            <a:avLst/>
          </a:prstGeom>
          <a:noFill/>
        </p:spPr>
        <p:txBody>
          <a:bodyPr wrap="square">
            <a:spAutoFit/>
          </a:bodyPr>
          <a:lstStyle/>
          <a:p>
            <a:pPr algn="ctr"/>
            <a:r>
              <a:rPr lang="en-GB" sz="1100" dirty="0">
                <a:solidFill>
                  <a:srgbClr val="6A6A6A"/>
                </a:solidFill>
              </a:rPr>
              <a:t>To top-up your card, go to the IZLY website: </a:t>
            </a:r>
            <a:r>
              <a:rPr lang="en-GB" sz="1100" dirty="0">
                <a:solidFill>
                  <a:srgbClr val="ED6C08"/>
                </a:solidFill>
                <a:hlinkClick r:id="rId5">
                  <a:extLst>
                    <a:ext uri="{A12FA001-AC4F-418D-AE19-62706E023703}">
                      <ahyp:hlinkClr xmlns:ahyp="http://schemas.microsoft.com/office/drawing/2018/hyperlinkcolor" val="tx"/>
                    </a:ext>
                  </a:extLst>
                </a:hlinkClick>
              </a:rPr>
              <a:t>www.izly.fr</a:t>
            </a:r>
            <a:r>
              <a:rPr lang="en-GB" sz="1100" dirty="0">
                <a:solidFill>
                  <a:srgbClr val="ED6C08"/>
                </a:solidFill>
              </a:rPr>
              <a:t> </a:t>
            </a:r>
          </a:p>
        </p:txBody>
      </p:sp>
      <p:pic>
        <p:nvPicPr>
          <p:cNvPr id="12" name="Graphic 11">
            <a:extLst>
              <a:ext uri="{FF2B5EF4-FFF2-40B4-BE49-F238E27FC236}">
                <a16:creationId xmlns:a16="http://schemas.microsoft.com/office/drawing/2014/main" id="{85241ECD-C887-4B75-B942-F85D216CA7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30280" y="297790"/>
            <a:ext cx="2283437" cy="1276350"/>
          </a:xfrm>
          <a:prstGeom prst="rect">
            <a:avLst/>
          </a:prstGeom>
        </p:spPr>
      </p:pic>
      <p:pic>
        <p:nvPicPr>
          <p:cNvPr id="13" name="Graphic 12">
            <a:extLst>
              <a:ext uri="{FF2B5EF4-FFF2-40B4-BE49-F238E27FC236}">
                <a16:creationId xmlns:a16="http://schemas.microsoft.com/office/drawing/2014/main" id="{C728E08D-9136-451E-B6E0-648C8CE9742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16453" y="1588391"/>
            <a:ext cx="3711087" cy="1276350"/>
          </a:xfrm>
          <a:prstGeom prst="rect">
            <a:avLst/>
          </a:prstGeom>
        </p:spPr>
      </p:pic>
      <p:sp>
        <p:nvSpPr>
          <p:cNvPr id="14" name="TextBox 13">
            <a:extLst>
              <a:ext uri="{FF2B5EF4-FFF2-40B4-BE49-F238E27FC236}">
                <a16:creationId xmlns:a16="http://schemas.microsoft.com/office/drawing/2014/main" id="{A9D9BA93-0750-4A7F-94BD-13BE72A7D443}"/>
              </a:ext>
            </a:extLst>
          </p:cNvPr>
          <p:cNvSpPr txBox="1"/>
          <p:nvPr/>
        </p:nvSpPr>
        <p:spPr>
          <a:xfrm>
            <a:off x="593294" y="4501984"/>
            <a:ext cx="2006472" cy="430887"/>
          </a:xfrm>
          <a:prstGeom prst="rect">
            <a:avLst/>
          </a:prstGeom>
          <a:noFill/>
        </p:spPr>
        <p:txBody>
          <a:bodyPr wrap="square">
            <a:spAutoFit/>
          </a:bodyPr>
          <a:lstStyle/>
          <a:p>
            <a:r>
              <a:rPr lang="en-GB" sz="1100" dirty="0">
                <a:solidFill>
                  <a:srgbClr val="7B878F"/>
                </a:solidFill>
              </a:rPr>
              <a:t>Eat at</a:t>
            </a:r>
            <a:r>
              <a:rPr lang="en-GB" sz="1100" dirty="0">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en-GB" sz="1100" dirty="0" err="1">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Crous</a:t>
            </a:r>
            <a:r>
              <a:rPr lang="en-GB" sz="1100" dirty="0">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 university restaurants</a:t>
            </a:r>
          </a:p>
        </p:txBody>
      </p:sp>
      <p:sp>
        <p:nvSpPr>
          <p:cNvPr id="15" name="TextBox 14">
            <a:extLst>
              <a:ext uri="{FF2B5EF4-FFF2-40B4-BE49-F238E27FC236}">
                <a16:creationId xmlns:a16="http://schemas.microsoft.com/office/drawing/2014/main" id="{6322A8F6-D588-4EE4-BFBC-34EB0D508535}"/>
              </a:ext>
            </a:extLst>
          </p:cNvPr>
          <p:cNvSpPr txBox="1"/>
          <p:nvPr/>
        </p:nvSpPr>
        <p:spPr>
          <a:xfrm>
            <a:off x="6858712" y="4372255"/>
            <a:ext cx="1404047" cy="430887"/>
          </a:xfrm>
          <a:prstGeom prst="rect">
            <a:avLst/>
          </a:prstGeom>
          <a:noFill/>
        </p:spPr>
        <p:txBody>
          <a:bodyPr wrap="square">
            <a:spAutoFit/>
          </a:bodyPr>
          <a:lstStyle/>
          <a:p>
            <a:r>
              <a:rPr lang="en-GB" sz="1100" dirty="0">
                <a:solidFill>
                  <a:srgbClr val="303F48"/>
                </a:solidFill>
              </a:rPr>
              <a:t>Pay for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printing and photocopying</a:t>
            </a:r>
            <a:endParaRPr lang="en-GB" sz="1100" dirty="0">
              <a:solidFill>
                <a:srgbClr val="303F48"/>
              </a:solidFill>
            </a:endParaRPr>
          </a:p>
        </p:txBody>
      </p:sp>
      <p:sp>
        <p:nvSpPr>
          <p:cNvPr id="16" name="TextBox 15">
            <a:extLst>
              <a:ext uri="{FF2B5EF4-FFF2-40B4-BE49-F238E27FC236}">
                <a16:creationId xmlns:a16="http://schemas.microsoft.com/office/drawing/2014/main" id="{ED7912EE-C8EF-467F-9B6D-0836A54CB285}"/>
              </a:ext>
            </a:extLst>
          </p:cNvPr>
          <p:cNvSpPr txBox="1"/>
          <p:nvPr/>
        </p:nvSpPr>
        <p:spPr>
          <a:xfrm>
            <a:off x="4792465" y="4391500"/>
            <a:ext cx="1843927" cy="600164"/>
          </a:xfrm>
          <a:prstGeom prst="rect">
            <a:avLst/>
          </a:prstGeom>
          <a:noFill/>
        </p:spPr>
        <p:txBody>
          <a:bodyPr wrap="square">
            <a:spAutoFit/>
          </a:bodyPr>
          <a:lstStyle/>
          <a:p>
            <a:r>
              <a:rPr lang="en-GB" sz="1100" dirty="0">
                <a:solidFill>
                  <a:srgbClr val="C71247"/>
                </a:solidFill>
                <a:ea typeface="Open Sans Light" panose="020B0306030504020204" pitchFamily="34" charset="0"/>
                <a:cs typeface="Open Sans Light" panose="020B0306030504020204" pitchFamily="34" charset="0"/>
              </a:rPr>
              <a:t>Enjoy</a:t>
            </a:r>
            <a:r>
              <a:rPr lang="en-GB" sz="1100" dirty="0">
                <a:solidFill>
                  <a:srgbClr val="C71247"/>
                </a:solidFill>
                <a:latin typeface="Open Sans Extrabold" panose="020B0906030804020204" pitchFamily="34" charset="0"/>
                <a:ea typeface="Open Sans Extrabold" panose="020B0906030804020204" pitchFamily="34" charset="0"/>
                <a:cs typeface="Open Sans Extrabold" panose="020B0906030804020204" pitchFamily="34" charset="0"/>
              </a:rPr>
              <a:t> student discounts </a:t>
            </a:r>
            <a:r>
              <a:rPr lang="en-GB" sz="1100" dirty="0">
                <a:solidFill>
                  <a:srgbClr val="C71247"/>
                </a:solidFill>
                <a:ea typeface="Open Sans Light" panose="020B0306030504020204" pitchFamily="34" charset="0"/>
                <a:cs typeface="Open Sans Light" panose="020B0306030504020204" pitchFamily="34" charset="0"/>
              </a:rPr>
              <a:t>(transport, museums, etc.)</a:t>
            </a:r>
          </a:p>
        </p:txBody>
      </p:sp>
      <p:sp>
        <p:nvSpPr>
          <p:cNvPr id="17" name="TextBox 16">
            <a:extLst>
              <a:ext uri="{FF2B5EF4-FFF2-40B4-BE49-F238E27FC236}">
                <a16:creationId xmlns:a16="http://schemas.microsoft.com/office/drawing/2014/main" id="{4204CEEB-EB36-442E-8D09-7BCA9F9D0847}"/>
              </a:ext>
            </a:extLst>
          </p:cNvPr>
          <p:cNvSpPr txBox="1"/>
          <p:nvPr/>
        </p:nvSpPr>
        <p:spPr>
          <a:xfrm>
            <a:off x="2810794" y="4372255"/>
            <a:ext cx="1579306" cy="430887"/>
          </a:xfrm>
          <a:prstGeom prst="rect">
            <a:avLst/>
          </a:prstGeom>
          <a:noFill/>
        </p:spPr>
        <p:txBody>
          <a:bodyPr wrap="square">
            <a:spAutoFit/>
          </a:bodyPr>
          <a:lstStyle/>
          <a:p>
            <a:r>
              <a:rPr lang="en-GB" sz="1100" dirty="0">
                <a:solidFill>
                  <a:srgbClr val="EE7322"/>
                </a:solidFill>
              </a:rPr>
              <a:t>Borrow books</a:t>
            </a:r>
            <a:r>
              <a:rPr lang="en-GB" sz="1100" dirty="0">
                <a:solidFill>
                  <a:srgbClr val="EE7322"/>
                </a:solidFill>
                <a:latin typeface="Open Sans Extrabold" panose="020B0906030804020204" pitchFamily="34" charset="0"/>
                <a:ea typeface="Open Sans Extrabold" panose="020B0906030804020204" pitchFamily="34" charset="0"/>
                <a:cs typeface="Open Sans Extrabold" panose="020B0906030804020204" pitchFamily="34" charset="0"/>
              </a:rPr>
              <a:t> from the libraries</a:t>
            </a:r>
          </a:p>
        </p:txBody>
      </p:sp>
      <p:cxnSp>
        <p:nvCxnSpPr>
          <p:cNvPr id="18" name="Straight Connector 17">
            <a:extLst>
              <a:ext uri="{FF2B5EF4-FFF2-40B4-BE49-F238E27FC236}">
                <a16:creationId xmlns:a16="http://schemas.microsoft.com/office/drawing/2014/main" id="{108045D1-524F-4C10-A4A5-868983EA76EE}"/>
              </a:ext>
            </a:extLst>
          </p:cNvPr>
          <p:cNvCxnSpPr>
            <a:cxnSpLocks/>
          </p:cNvCxnSpPr>
          <p:nvPr/>
        </p:nvCxnSpPr>
        <p:spPr>
          <a:xfrm>
            <a:off x="2724467"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364DE01-542F-4BF1-8ABB-174E9797DE9E}"/>
              </a:ext>
            </a:extLst>
          </p:cNvPr>
          <p:cNvCxnSpPr>
            <a:cxnSpLocks/>
          </p:cNvCxnSpPr>
          <p:nvPr/>
        </p:nvCxnSpPr>
        <p:spPr>
          <a:xfrm>
            <a:off x="4647285"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AF31482-2642-4FF3-952C-835F7E8DBDA0}"/>
              </a:ext>
            </a:extLst>
          </p:cNvPr>
          <p:cNvCxnSpPr>
            <a:cxnSpLocks/>
          </p:cNvCxnSpPr>
          <p:nvPr/>
        </p:nvCxnSpPr>
        <p:spPr>
          <a:xfrm>
            <a:off x="6734010" y="426831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5" name="Graphic 24">
            <a:extLst>
              <a:ext uri="{FF2B5EF4-FFF2-40B4-BE49-F238E27FC236}">
                <a16:creationId xmlns:a16="http://schemas.microsoft.com/office/drawing/2014/main" id="{1D9CB86D-6C65-4D5D-B937-692BE1F80C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00447" y="3597362"/>
            <a:ext cx="1943100" cy="390525"/>
          </a:xfrm>
          <a:prstGeom prst="rect">
            <a:avLst/>
          </a:prstGeom>
        </p:spPr>
      </p:pic>
      <p:sp>
        <p:nvSpPr>
          <p:cNvPr id="26" name="TextBox 25">
            <a:extLst>
              <a:ext uri="{FF2B5EF4-FFF2-40B4-BE49-F238E27FC236}">
                <a16:creationId xmlns:a16="http://schemas.microsoft.com/office/drawing/2014/main" id="{5076C3DC-60D3-42F0-BB8D-141F574C17C4}"/>
              </a:ext>
            </a:extLst>
          </p:cNvPr>
          <p:cNvSpPr txBox="1"/>
          <p:nvPr/>
        </p:nvSpPr>
        <p:spPr>
          <a:xfrm>
            <a:off x="3622405" y="3608520"/>
            <a:ext cx="1921142" cy="369332"/>
          </a:xfrm>
          <a:prstGeom prst="rect">
            <a:avLst/>
          </a:prstGeom>
          <a:noFill/>
        </p:spPr>
        <p:txBody>
          <a:bodyPr wrap="square">
            <a:spAutoFit/>
          </a:bodyPr>
          <a:lstStyle/>
          <a:p>
            <a:pPr algn="ctr"/>
            <a:r>
              <a:rPr lang="en-GB" sz="1800" b="1" dirty="0">
                <a:solidFill>
                  <a:srgbClr val="FFFFFF"/>
                </a:solidFill>
              </a:rPr>
              <a:t>Its benefits</a:t>
            </a:r>
            <a:r>
              <a:rPr lang="en-GB" sz="1800" dirty="0">
                <a:solidFill>
                  <a:srgbClr val="FFFFFF"/>
                </a:solidFill>
              </a:rPr>
              <a:t>:</a:t>
            </a:r>
          </a:p>
        </p:txBody>
      </p:sp>
      <p:pic>
        <p:nvPicPr>
          <p:cNvPr id="5" name="Graphic 4">
            <a:extLst>
              <a:ext uri="{FF2B5EF4-FFF2-40B4-BE49-F238E27FC236}">
                <a16:creationId xmlns:a16="http://schemas.microsoft.com/office/drawing/2014/main" id="{F7851A5E-5B81-4270-9179-A127BDFB1B3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98231" y="2825277"/>
            <a:ext cx="423863" cy="314479"/>
          </a:xfrm>
          <a:prstGeom prst="rect">
            <a:avLst/>
          </a:prstGeom>
        </p:spPr>
      </p:pic>
      <p:pic>
        <p:nvPicPr>
          <p:cNvPr id="6" name="Graphic 5">
            <a:extLst>
              <a:ext uri="{FF2B5EF4-FFF2-40B4-BE49-F238E27FC236}">
                <a16:creationId xmlns:a16="http://schemas.microsoft.com/office/drawing/2014/main" id="{BFB8A1E0-71F8-4F4A-AA0B-D631E7BDCF5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333023" y="4207153"/>
            <a:ext cx="189033" cy="220539"/>
          </a:xfrm>
          <a:prstGeom prst="rect">
            <a:avLst/>
          </a:prstGeom>
        </p:spPr>
      </p:pic>
      <p:pic>
        <p:nvPicPr>
          <p:cNvPr id="7" name="Graphic 6">
            <a:extLst>
              <a:ext uri="{FF2B5EF4-FFF2-40B4-BE49-F238E27FC236}">
                <a16:creationId xmlns:a16="http://schemas.microsoft.com/office/drawing/2014/main" id="{95B47D7D-DF2D-4984-9BD3-74A49C072F4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170440" y="4466496"/>
            <a:ext cx="349504" cy="452767"/>
          </a:xfrm>
          <a:prstGeom prst="rect">
            <a:avLst/>
          </a:prstGeom>
        </p:spPr>
      </p:pic>
      <p:pic>
        <p:nvPicPr>
          <p:cNvPr id="9" name="Graphic 8">
            <a:extLst>
              <a:ext uri="{FF2B5EF4-FFF2-40B4-BE49-F238E27FC236}">
                <a16:creationId xmlns:a16="http://schemas.microsoft.com/office/drawing/2014/main" id="{E39799F8-63FF-415B-8359-092AF0BF27B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063452" y="4799974"/>
            <a:ext cx="411215" cy="344890"/>
          </a:xfrm>
          <a:prstGeom prst="rect">
            <a:avLst/>
          </a:prstGeom>
        </p:spPr>
      </p:pic>
      <p:pic>
        <p:nvPicPr>
          <p:cNvPr id="10" name="Graphic 9">
            <a:extLst>
              <a:ext uri="{FF2B5EF4-FFF2-40B4-BE49-F238E27FC236}">
                <a16:creationId xmlns:a16="http://schemas.microsoft.com/office/drawing/2014/main" id="{277A666C-4435-46F0-A6CA-9712CAB25F8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990469" y="4193514"/>
            <a:ext cx="385221" cy="385221"/>
          </a:xfrm>
          <a:prstGeom prst="rect">
            <a:avLst/>
          </a:prstGeom>
        </p:spPr>
      </p:pic>
      <p:sp>
        <p:nvSpPr>
          <p:cNvPr id="24" name="Oval 23">
            <a:hlinkClick r:id="rId20" action="ppaction://hlinksldjump"/>
            <a:extLst>
              <a:ext uri="{FF2B5EF4-FFF2-40B4-BE49-F238E27FC236}">
                <a16:creationId xmlns:a16="http://schemas.microsoft.com/office/drawing/2014/main" id="{1BF2A486-A393-4019-8FB9-E92CBB52D4DF}"/>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7" name="Graphic 26">
            <a:hlinkClick r:id="rId20" action="ppaction://hlinksldjump"/>
            <a:extLst>
              <a:ext uri="{FF2B5EF4-FFF2-40B4-BE49-F238E27FC236}">
                <a16:creationId xmlns:a16="http://schemas.microsoft.com/office/drawing/2014/main" id="{D4F49C45-2B4A-4FFC-9F28-E66500AAC409}"/>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2383587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500" y="321802"/>
            <a:ext cx="8801100" cy="690562"/>
          </a:xfrm>
        </p:spPr>
        <p:txBody>
          <a:bodyPr>
            <a:normAutofit/>
          </a:bodyPr>
          <a:lstStyle/>
          <a:p>
            <a:pPr algn="ctr"/>
            <a:r>
              <a:rPr lang="en-GB" dirty="0">
                <a:solidFill>
                  <a:srgbClr val="C71247"/>
                </a:solidFill>
                <a:latin typeface="Open Sans Light" panose="020B0306030504020204" pitchFamily="34" charset="0"/>
                <a:ea typeface="Open Sans Light" panose="020B0306030504020204" pitchFamily="34" charset="0"/>
                <a:cs typeface="Open Sans Light" panose="020B0306030504020204" pitchFamily="34" charset="0"/>
              </a:rPr>
              <a:t>Rights and obligations</a:t>
            </a:r>
          </a:p>
        </p:txBody>
      </p:sp>
      <p:sp>
        <p:nvSpPr>
          <p:cNvPr id="4" name="ZoneTexte 3"/>
          <p:cNvSpPr txBox="1"/>
          <p:nvPr/>
        </p:nvSpPr>
        <p:spPr>
          <a:xfrm>
            <a:off x="3478232" y="1846559"/>
            <a:ext cx="2957738" cy="2970044"/>
          </a:xfrm>
          <a:prstGeom prst="rect">
            <a:avLst/>
          </a:prstGeom>
          <a:noFill/>
        </p:spPr>
        <p:txBody>
          <a:bodyPr wrap="square" rtlCol="0">
            <a:spAutoFit/>
          </a:bodyPr>
          <a:lstStyle/>
          <a:p>
            <a:r>
              <a:rPr lang="en-GB" sz="1100" dirty="0">
                <a:solidFill>
                  <a:srgbClr val="69043B"/>
                </a:solidFill>
              </a:rPr>
              <a:t>Your </a:t>
            </a:r>
            <a:r>
              <a:rPr lang="en-GB" sz="1100" b="1" dirty="0">
                <a:solidFill>
                  <a:srgbClr val="69043B"/>
                </a:solidFill>
              </a:rPr>
              <a:t>rights </a:t>
            </a:r>
            <a:r>
              <a:rPr lang="en-GB" sz="1100" dirty="0">
                <a:solidFill>
                  <a:srgbClr val="69043B"/>
                </a:solidFill>
              </a:rPr>
              <a:t>: the right to social and medical protection, respect for individuals and property, freedom of expression, etc. </a:t>
            </a:r>
          </a:p>
          <a:p>
            <a:endParaRPr lang="fr-FR" sz="1100" dirty="0">
              <a:solidFill>
                <a:srgbClr val="303F48"/>
              </a:solidFill>
            </a:endParaRPr>
          </a:p>
          <a:p>
            <a:endParaRPr lang="fr-FR" sz="1100" dirty="0">
              <a:solidFill>
                <a:srgbClr val="303F48"/>
              </a:solidFill>
            </a:endParaRPr>
          </a:p>
          <a:p>
            <a:endParaRPr lang="fr-FR" sz="1100" dirty="0">
              <a:solidFill>
                <a:srgbClr val="303F48"/>
              </a:solidFill>
            </a:endParaRPr>
          </a:p>
          <a:p>
            <a:r>
              <a:rPr lang="en-GB" sz="1100" dirty="0">
                <a:solidFill>
                  <a:srgbClr val="7B878F"/>
                </a:solidFill>
              </a:rPr>
              <a:t>You must comply with a certain number of </a:t>
            </a:r>
            <a:r>
              <a:rPr lang="en-GB" sz="1100" b="1" dirty="0">
                <a:solidFill>
                  <a:srgbClr val="7B878F"/>
                </a:solidFill>
              </a:rPr>
              <a:t>obligations</a:t>
            </a:r>
            <a:r>
              <a:rPr lang="en-GB" sz="1100" dirty="0">
                <a:solidFill>
                  <a:srgbClr val="7B878F"/>
                </a:solidFill>
              </a:rPr>
              <a:t>: tolerance and respect for others, compliance with regulations, respect for premises, property, no smoking and/or vaping in all premises, etc.</a:t>
            </a:r>
          </a:p>
          <a:p>
            <a:endParaRPr lang="fr-FR" sz="1100" dirty="0">
              <a:solidFill>
                <a:srgbClr val="303F48"/>
              </a:solidFill>
            </a:endParaRPr>
          </a:p>
          <a:p>
            <a:endParaRPr lang="fr-FR" sz="1100" dirty="0">
              <a:solidFill>
                <a:srgbClr val="303F48"/>
              </a:solidFill>
            </a:endParaRPr>
          </a:p>
          <a:p>
            <a:endParaRPr lang="fr-FR" sz="1100" dirty="0">
              <a:solidFill>
                <a:srgbClr val="303F48"/>
              </a:solidFill>
            </a:endParaRPr>
          </a:p>
          <a:p>
            <a:r>
              <a:rPr lang="en-GB" sz="1100" dirty="0">
                <a:solidFill>
                  <a:srgbClr val="303F48"/>
                </a:solidFill>
              </a:rPr>
              <a:t>You can read the </a:t>
            </a:r>
            <a:r>
              <a:rPr lang="en-GB" sz="1100" b="1" dirty="0">
                <a:solidFill>
                  <a:srgbClr val="303F48"/>
                </a:solidFill>
              </a:rPr>
              <a:t>examination charter, the IT charter, and information on the disciplinary section and anti-plagiarism.</a:t>
            </a:r>
          </a:p>
        </p:txBody>
      </p:sp>
      <p:pic>
        <p:nvPicPr>
          <p:cNvPr id="6" name="Graphic 5">
            <a:extLst>
              <a:ext uri="{FF2B5EF4-FFF2-40B4-BE49-F238E27FC236}">
                <a16:creationId xmlns:a16="http://schemas.microsoft.com/office/drawing/2014/main" id="{8799A15C-6C65-4F5F-B46D-3E41ABA1E6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81374" y="1184754"/>
            <a:ext cx="2381250" cy="19050"/>
          </a:xfrm>
          <a:prstGeom prst="rect">
            <a:avLst/>
          </a:prstGeom>
        </p:spPr>
      </p:pic>
      <p:sp>
        <p:nvSpPr>
          <p:cNvPr id="7" name="TextBox 6">
            <a:extLst>
              <a:ext uri="{FF2B5EF4-FFF2-40B4-BE49-F238E27FC236}">
                <a16:creationId xmlns:a16="http://schemas.microsoft.com/office/drawing/2014/main" id="{5D479753-0C11-40DC-B9EC-0922FBCA54A4}"/>
              </a:ext>
            </a:extLst>
          </p:cNvPr>
          <p:cNvSpPr txBox="1"/>
          <p:nvPr/>
        </p:nvSpPr>
        <p:spPr>
          <a:xfrm>
            <a:off x="2280156" y="5985808"/>
            <a:ext cx="4572000" cy="430887"/>
          </a:xfrm>
          <a:prstGeom prst="rect">
            <a:avLst/>
          </a:prstGeom>
          <a:noFill/>
        </p:spPr>
        <p:txBody>
          <a:bodyPr wrap="square">
            <a:spAutoFit/>
          </a:bodyPr>
          <a:lstStyle/>
          <a:p>
            <a:pPr algn="ctr"/>
            <a:r>
              <a:rPr lang="en-GB" sz="1100"/>
              <a:t>Contact: Legal Affairs Department </a:t>
            </a:r>
          </a:p>
          <a:p>
            <a:pPr algn="ctr"/>
            <a:r>
              <a:rPr lang="en-GB" sz="1100">
                <a:hlinkClick r:id="rId4"/>
              </a:rPr>
              <a:t>direction.daji@universite-paris-saclay.fr</a:t>
            </a:r>
            <a:r>
              <a:rPr lang="en-GB" sz="1100"/>
              <a:t> </a:t>
            </a:r>
          </a:p>
        </p:txBody>
      </p:sp>
      <p:pic>
        <p:nvPicPr>
          <p:cNvPr id="8" name="Graphic 7">
            <a:extLst>
              <a:ext uri="{FF2B5EF4-FFF2-40B4-BE49-F238E27FC236}">
                <a16:creationId xmlns:a16="http://schemas.microsoft.com/office/drawing/2014/main" id="{907F4744-39B3-42BF-9F6A-3CA1B1F6A2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23890" y="5733664"/>
            <a:ext cx="284532" cy="180568"/>
          </a:xfrm>
          <a:prstGeom prst="rect">
            <a:avLst/>
          </a:prstGeom>
        </p:spPr>
      </p:pic>
      <p:cxnSp>
        <p:nvCxnSpPr>
          <p:cNvPr id="9" name="Straight Connector 8">
            <a:extLst>
              <a:ext uri="{FF2B5EF4-FFF2-40B4-BE49-F238E27FC236}">
                <a16:creationId xmlns:a16="http://schemas.microsoft.com/office/drawing/2014/main" id="{613016BB-5050-4E13-B9DC-7F40908B23E3}"/>
              </a:ext>
            </a:extLst>
          </p:cNvPr>
          <p:cNvCxnSpPr>
            <a:cxnSpLocks/>
          </p:cNvCxnSpPr>
          <p:nvPr/>
        </p:nvCxnSpPr>
        <p:spPr>
          <a:xfrm flipH="1">
            <a:off x="3552091" y="2790331"/>
            <a:ext cx="2772506"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99AD06-E481-48AA-8D60-E4416A66F66B}"/>
              </a:ext>
            </a:extLst>
          </p:cNvPr>
          <p:cNvCxnSpPr>
            <a:cxnSpLocks/>
          </p:cNvCxnSpPr>
          <p:nvPr/>
        </p:nvCxnSpPr>
        <p:spPr>
          <a:xfrm flipH="1">
            <a:off x="3552091" y="4156070"/>
            <a:ext cx="2813540"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10BFAEA9-CFEB-4859-B6E5-B67341B7C0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82412" y="1996219"/>
            <a:ext cx="495300" cy="485775"/>
          </a:xfrm>
          <a:prstGeom prst="rect">
            <a:avLst/>
          </a:prstGeom>
        </p:spPr>
      </p:pic>
      <p:pic>
        <p:nvPicPr>
          <p:cNvPr id="5" name="Graphic 4">
            <a:extLst>
              <a:ext uri="{FF2B5EF4-FFF2-40B4-BE49-F238E27FC236}">
                <a16:creationId xmlns:a16="http://schemas.microsoft.com/office/drawing/2014/main" id="{F9341A5F-F7DC-4BAA-B986-3456F7AF2FD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52515" y="4654473"/>
            <a:ext cx="325197" cy="430886"/>
          </a:xfrm>
          <a:prstGeom prst="rect">
            <a:avLst/>
          </a:prstGeom>
        </p:spPr>
      </p:pic>
      <p:pic>
        <p:nvPicPr>
          <p:cNvPr id="11" name="Graphic 10">
            <a:extLst>
              <a:ext uri="{FF2B5EF4-FFF2-40B4-BE49-F238E27FC236}">
                <a16:creationId xmlns:a16="http://schemas.microsoft.com/office/drawing/2014/main" id="{D5E709D6-E8CD-4E86-A053-92826EA578D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114958" y="4376007"/>
            <a:ext cx="192308" cy="249126"/>
          </a:xfrm>
          <a:prstGeom prst="rect">
            <a:avLst/>
          </a:prstGeom>
        </p:spPr>
      </p:pic>
      <p:pic>
        <p:nvPicPr>
          <p:cNvPr id="12" name="Graphic 11">
            <a:extLst>
              <a:ext uri="{FF2B5EF4-FFF2-40B4-BE49-F238E27FC236}">
                <a16:creationId xmlns:a16="http://schemas.microsoft.com/office/drawing/2014/main" id="{0BDD6A16-05D6-4049-BA3B-DDC6FE64CD2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769973" y="3307197"/>
            <a:ext cx="655464" cy="388615"/>
          </a:xfrm>
          <a:prstGeom prst="rect">
            <a:avLst/>
          </a:prstGeom>
        </p:spPr>
      </p:pic>
      <p:sp>
        <p:nvSpPr>
          <p:cNvPr id="15" name="Oval 14">
            <a:hlinkClick r:id="rId15" action="ppaction://hlinksldjump"/>
            <a:extLst>
              <a:ext uri="{FF2B5EF4-FFF2-40B4-BE49-F238E27FC236}">
                <a16:creationId xmlns:a16="http://schemas.microsoft.com/office/drawing/2014/main" id="{3E33BAA7-F6DA-487A-97ED-A8EB95C479BB}"/>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6" name="Graphic 15">
            <a:hlinkClick r:id="rId15" action="ppaction://hlinksldjump"/>
            <a:extLst>
              <a:ext uri="{FF2B5EF4-FFF2-40B4-BE49-F238E27FC236}">
                <a16:creationId xmlns:a16="http://schemas.microsoft.com/office/drawing/2014/main" id="{8EBB9C96-31AD-4C7C-A65C-78115E63F33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820873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80136" y="634239"/>
            <a:ext cx="4972040" cy="690562"/>
          </a:xfrm>
        </p:spPr>
        <p:txBody>
          <a:bodyPr>
            <a:normAutofit fontScale="90000"/>
          </a:bodyPr>
          <a:lstStyle/>
          <a:p>
            <a:pPr algn="ctr"/>
            <a:r>
              <a:rPr lang="en-GB" dirty="0">
                <a:solidFill>
                  <a:srgbClr val="62003C"/>
                </a:solidFill>
              </a:rPr>
              <a:t>Promoting your projects</a:t>
            </a:r>
            <a:endParaRPr lang="en-GB" dirty="0">
              <a:solidFill>
                <a:srgbClr val="62003C"/>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ZoneTexte 4"/>
          <p:cNvSpPr txBox="1"/>
          <p:nvPr/>
        </p:nvSpPr>
        <p:spPr>
          <a:xfrm>
            <a:off x="4278923" y="2007547"/>
            <a:ext cx="3068523" cy="830997"/>
          </a:xfrm>
          <a:prstGeom prst="rect">
            <a:avLst/>
          </a:prstGeom>
          <a:noFill/>
        </p:spPr>
        <p:txBody>
          <a:bodyPr wrap="square" rtlCol="0">
            <a:spAutoFit/>
          </a:bodyPr>
          <a:lstStyle/>
          <a:p>
            <a:r>
              <a:rPr lang="en-GB" sz="1300" dirty="0">
                <a:solidFill>
                  <a:srgbClr val="EE7322"/>
                </a:solidFill>
                <a:latin typeface="Open Sans Extrabold" panose="020B0906030804020204" pitchFamily="34" charset="0"/>
                <a:ea typeface="Open Sans Extrabold" panose="020B0906030804020204" pitchFamily="34" charset="0"/>
                <a:cs typeface="Open Sans Extrabold" panose="020B0906030804020204" pitchFamily="34" charset="0"/>
              </a:rPr>
              <a:t>You would like advice to promote a project, become a brand ambassador, </a:t>
            </a:r>
            <a:r>
              <a:rPr lang="en-GB" sz="1100" dirty="0">
                <a:solidFill>
                  <a:srgbClr val="EE7322"/>
                </a:solidFill>
              </a:rPr>
              <a:t>organise an event, design and produce communication tools?</a:t>
            </a: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8507" y="3361534"/>
            <a:ext cx="1451810" cy="2146852"/>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8352" y="3513475"/>
            <a:ext cx="1359260" cy="1696013"/>
          </a:xfrm>
          <a:prstGeom prst="rect">
            <a:avLst/>
          </a:prstGeom>
        </p:spPr>
      </p:pic>
      <p:sp>
        <p:nvSpPr>
          <p:cNvPr id="9" name="TextBox 8">
            <a:extLst>
              <a:ext uri="{FF2B5EF4-FFF2-40B4-BE49-F238E27FC236}">
                <a16:creationId xmlns:a16="http://schemas.microsoft.com/office/drawing/2014/main" id="{C839FDFB-5061-4F70-B082-8EBD3D978ACC}"/>
              </a:ext>
            </a:extLst>
          </p:cNvPr>
          <p:cNvSpPr txBox="1"/>
          <p:nvPr/>
        </p:nvSpPr>
        <p:spPr>
          <a:xfrm>
            <a:off x="2280156" y="5985808"/>
            <a:ext cx="4572000" cy="430887"/>
          </a:xfrm>
          <a:prstGeom prst="rect">
            <a:avLst/>
          </a:prstGeom>
          <a:noFill/>
        </p:spPr>
        <p:txBody>
          <a:bodyPr wrap="square">
            <a:spAutoFit/>
          </a:bodyPr>
          <a:lstStyle/>
          <a:p>
            <a:pPr algn="ctr"/>
            <a:r>
              <a:rPr lang="en-GB" sz="1100" dirty="0"/>
              <a:t>Contact: Brand and Communication Department, </a:t>
            </a:r>
            <a:r>
              <a:rPr lang="en-GB" sz="1100" dirty="0">
                <a:hlinkClick r:id="rId4"/>
              </a:rPr>
              <a:t>direction.communication@universite-paris-saclay.fr</a:t>
            </a:r>
            <a:r>
              <a:rPr lang="en-GB" sz="1100" dirty="0"/>
              <a:t> </a:t>
            </a:r>
          </a:p>
        </p:txBody>
      </p:sp>
      <p:pic>
        <p:nvPicPr>
          <p:cNvPr id="10" name="Graphic 9">
            <a:extLst>
              <a:ext uri="{FF2B5EF4-FFF2-40B4-BE49-F238E27FC236}">
                <a16:creationId xmlns:a16="http://schemas.microsoft.com/office/drawing/2014/main" id="{07EED733-488A-42C7-AF5E-EE0106F65C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670B815A-60E5-47F8-A499-38987F1BFAB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09950" y="1522951"/>
            <a:ext cx="2362200" cy="28575"/>
          </a:xfrm>
          <a:prstGeom prst="rect">
            <a:avLst/>
          </a:prstGeom>
        </p:spPr>
      </p:pic>
      <p:pic>
        <p:nvPicPr>
          <p:cNvPr id="11" name="Graphic 10">
            <a:extLst>
              <a:ext uri="{FF2B5EF4-FFF2-40B4-BE49-F238E27FC236}">
                <a16:creationId xmlns:a16="http://schemas.microsoft.com/office/drawing/2014/main" id="{10C3F0B0-423B-47C8-A882-6E00547B561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28066" y="412730"/>
            <a:ext cx="5524500" cy="28575"/>
          </a:xfrm>
          <a:prstGeom prst="rect">
            <a:avLst/>
          </a:prstGeom>
        </p:spPr>
      </p:pic>
      <p:cxnSp>
        <p:nvCxnSpPr>
          <p:cNvPr id="12" name="Straight Connector 11">
            <a:extLst>
              <a:ext uri="{FF2B5EF4-FFF2-40B4-BE49-F238E27FC236}">
                <a16:creationId xmlns:a16="http://schemas.microsoft.com/office/drawing/2014/main" id="{6BAD8A88-B066-4B67-BB6D-8100D1A74B7E}"/>
              </a:ext>
            </a:extLst>
          </p:cNvPr>
          <p:cNvCxnSpPr>
            <a:cxnSpLocks/>
          </p:cNvCxnSpPr>
          <p:nvPr/>
        </p:nvCxnSpPr>
        <p:spPr>
          <a:xfrm>
            <a:off x="4110732" y="2051538"/>
            <a:ext cx="0" cy="9964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5" name="Graphic 14">
            <a:extLst>
              <a:ext uri="{FF2B5EF4-FFF2-40B4-BE49-F238E27FC236}">
                <a16:creationId xmlns:a16="http://schemas.microsoft.com/office/drawing/2014/main" id="{EB7AB142-3A4E-401C-BB8A-5BDAA323F40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52717" y="2051538"/>
            <a:ext cx="1712251" cy="998096"/>
          </a:xfrm>
          <a:prstGeom prst="rect">
            <a:avLst/>
          </a:prstGeom>
        </p:spPr>
      </p:pic>
      <p:sp>
        <p:nvSpPr>
          <p:cNvPr id="16" name="Oval 15">
            <a:hlinkClick r:id="rId13" action="ppaction://hlinksldjump"/>
            <a:extLst>
              <a:ext uri="{FF2B5EF4-FFF2-40B4-BE49-F238E27FC236}">
                <a16:creationId xmlns:a16="http://schemas.microsoft.com/office/drawing/2014/main" id="{5C05EE06-4194-475F-B3A7-54A66D0C5CA6}"/>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7" name="Graphic 16">
            <a:hlinkClick r:id="rId13" action="ppaction://hlinksldjump"/>
            <a:extLst>
              <a:ext uri="{FF2B5EF4-FFF2-40B4-BE49-F238E27FC236}">
                <a16:creationId xmlns:a16="http://schemas.microsoft.com/office/drawing/2014/main" id="{EA241BAB-0016-4ADF-BF6F-F9B5F3FECB7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2638" y="6353433"/>
            <a:ext cx="63021" cy="110287"/>
          </a:xfrm>
          <a:prstGeom prst="rect">
            <a:avLst/>
          </a:prstGeom>
        </p:spPr>
      </p:pic>
      <p:pic>
        <p:nvPicPr>
          <p:cNvPr id="18" name="Image 1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428829" y="3334318"/>
            <a:ext cx="1537598" cy="2174068"/>
          </a:xfrm>
          <a:prstGeom prst="rect">
            <a:avLst/>
          </a:prstGeom>
        </p:spPr>
      </p:pic>
      <p:pic>
        <p:nvPicPr>
          <p:cNvPr id="19" name="Image 1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83713" y="3510520"/>
            <a:ext cx="1524027" cy="1997866"/>
          </a:xfrm>
          <a:prstGeom prst="rect">
            <a:avLst/>
          </a:prstGeom>
        </p:spPr>
      </p:pic>
    </p:spTree>
    <p:extLst>
      <p:ext uri="{BB962C8B-B14F-4D97-AF65-F5344CB8AC3E}">
        <p14:creationId xmlns:p14="http://schemas.microsoft.com/office/powerpoint/2010/main" val="3511758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en-GB" dirty="0"/>
              <a:t>Succeeding in your studies and preparing for the future</a:t>
            </a:r>
          </a:p>
        </p:txBody>
      </p:sp>
      <p:pic>
        <p:nvPicPr>
          <p:cNvPr id="16" name="Espace réservé pour une image  1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8218" r="2821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7293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06367" y="274914"/>
            <a:ext cx="8004109" cy="690562"/>
          </a:xfrm>
        </p:spPr>
        <p:txBody>
          <a:bodyPr>
            <a:normAutofit fontScale="90000"/>
          </a:bodyPr>
          <a:lstStyle/>
          <a:p>
            <a:pPr algn="ctr"/>
            <a:r>
              <a:rPr lang="en-GB" dirty="0"/>
              <a:t>Choosing a path of studies and </a:t>
            </a:r>
            <a:r>
              <a:rPr lang="en-GB" dirty="0">
                <a:latin typeface="Open Sans Light" panose="020B0306030504020204" pitchFamily="34" charset="0"/>
                <a:ea typeface="Open Sans Light" panose="020B0306030504020204" pitchFamily="34" charset="0"/>
                <a:cs typeface="Open Sans Light" panose="020B0306030504020204" pitchFamily="34" charset="0"/>
              </a:rPr>
              <a:t>developing a research project</a:t>
            </a:r>
          </a:p>
        </p:txBody>
      </p:sp>
      <p:sp>
        <p:nvSpPr>
          <p:cNvPr id="5" name="ZoneTexte 4"/>
          <p:cNvSpPr txBox="1"/>
          <p:nvPr/>
        </p:nvSpPr>
        <p:spPr>
          <a:xfrm>
            <a:off x="3953359" y="1971852"/>
            <a:ext cx="2666935" cy="738664"/>
          </a:xfrm>
          <a:prstGeom prst="rect">
            <a:avLst/>
          </a:prstGeom>
          <a:noFill/>
        </p:spPr>
        <p:txBody>
          <a:bodyPr wrap="square" rtlCol="0">
            <a:spAutoFit/>
          </a:bodyPr>
          <a:lstStyle/>
          <a:p>
            <a:r>
              <a:rPr lang="en-GB" sz="1400" dirty="0"/>
              <a:t>Theme-based </a:t>
            </a:r>
            <a:r>
              <a:rPr lang="en-GB" sz="1400" b="1" dirty="0"/>
              <a:t>individual and group discussions</a:t>
            </a:r>
            <a:r>
              <a:rPr lang="en-GB" sz="1400" dirty="0"/>
              <a:t> are available:</a:t>
            </a:r>
          </a:p>
        </p:txBody>
      </p:sp>
      <p:sp>
        <p:nvSpPr>
          <p:cNvPr id="4" name="TextBox 3">
            <a:extLst>
              <a:ext uri="{FF2B5EF4-FFF2-40B4-BE49-F238E27FC236}">
                <a16:creationId xmlns:a16="http://schemas.microsoft.com/office/drawing/2014/main" id="{23C92BC9-8297-44CC-BD46-6BE6A451FE18}"/>
              </a:ext>
            </a:extLst>
          </p:cNvPr>
          <p:cNvSpPr txBox="1"/>
          <p:nvPr/>
        </p:nvSpPr>
        <p:spPr>
          <a:xfrm>
            <a:off x="2280156" y="5985808"/>
            <a:ext cx="4572000" cy="430887"/>
          </a:xfrm>
          <a:prstGeom prst="rect">
            <a:avLst/>
          </a:prstGeom>
          <a:noFill/>
        </p:spPr>
        <p:txBody>
          <a:bodyPr wrap="square">
            <a:spAutoFit/>
          </a:bodyPr>
          <a:lstStyle/>
          <a:p>
            <a:pPr algn="ctr"/>
            <a:r>
              <a:rPr lang="en-GB" sz="1100"/>
              <a:t>Contact: Department of Training and Success</a:t>
            </a:r>
          </a:p>
          <a:p>
            <a:pPr algn="ctr"/>
            <a:r>
              <a:rPr lang="en-GB" sz="1100">
                <a:hlinkClick r:id="rId2"/>
              </a:rPr>
              <a:t>accueil.oip@universite-paris-saclay.fr</a:t>
            </a:r>
            <a:r>
              <a:rPr lang="en-GB" sz="1100"/>
              <a:t> </a:t>
            </a:r>
          </a:p>
        </p:txBody>
      </p:sp>
      <p:pic>
        <p:nvPicPr>
          <p:cNvPr id="6" name="Graphic 5">
            <a:extLst>
              <a:ext uri="{FF2B5EF4-FFF2-40B4-BE49-F238E27FC236}">
                <a16:creationId xmlns:a16="http://schemas.microsoft.com/office/drawing/2014/main" id="{15F3F345-E637-44B9-A0E7-664F983C69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cxnSp>
        <p:nvCxnSpPr>
          <p:cNvPr id="7" name="Straight Connector 6">
            <a:extLst>
              <a:ext uri="{FF2B5EF4-FFF2-40B4-BE49-F238E27FC236}">
                <a16:creationId xmlns:a16="http://schemas.microsoft.com/office/drawing/2014/main" id="{512905F1-CEC0-420C-84D2-3ECC97989B54}"/>
              </a:ext>
            </a:extLst>
          </p:cNvPr>
          <p:cNvCxnSpPr>
            <a:cxnSpLocks/>
          </p:cNvCxnSpPr>
          <p:nvPr/>
        </p:nvCxnSpPr>
        <p:spPr>
          <a:xfrm>
            <a:off x="1368687"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58251AE-FA97-41D7-9DE3-80ACF49A98F9}"/>
              </a:ext>
            </a:extLst>
          </p:cNvPr>
          <p:cNvCxnSpPr>
            <a:cxnSpLocks/>
          </p:cNvCxnSpPr>
          <p:nvPr/>
        </p:nvCxnSpPr>
        <p:spPr>
          <a:xfrm>
            <a:off x="2960987" y="326048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965711B-1089-4CAB-AB92-068076717080}"/>
              </a:ext>
            </a:extLst>
          </p:cNvPr>
          <p:cNvCxnSpPr>
            <a:cxnSpLocks/>
          </p:cNvCxnSpPr>
          <p:nvPr/>
        </p:nvCxnSpPr>
        <p:spPr>
          <a:xfrm>
            <a:off x="5070619"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02D13A82-929E-4CA0-9A32-22BBD1FC3C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28066" y="1484730"/>
            <a:ext cx="5524500" cy="28575"/>
          </a:xfrm>
          <a:prstGeom prst="rect">
            <a:avLst/>
          </a:prstGeom>
        </p:spPr>
      </p:pic>
      <p:sp>
        <p:nvSpPr>
          <p:cNvPr id="11" name="TextBox 10">
            <a:extLst>
              <a:ext uri="{FF2B5EF4-FFF2-40B4-BE49-F238E27FC236}">
                <a16:creationId xmlns:a16="http://schemas.microsoft.com/office/drawing/2014/main" id="{349E9E12-C02D-4CB9-BCFA-6C129D7E6625}"/>
              </a:ext>
            </a:extLst>
          </p:cNvPr>
          <p:cNvSpPr txBox="1"/>
          <p:nvPr/>
        </p:nvSpPr>
        <p:spPr>
          <a:xfrm>
            <a:off x="1241576" y="4124142"/>
            <a:ext cx="1267159" cy="430887"/>
          </a:xfrm>
          <a:prstGeom prst="rect">
            <a:avLst/>
          </a:prstGeom>
          <a:noFill/>
        </p:spPr>
        <p:txBody>
          <a:bodyPr wrap="square">
            <a:spAutoFit/>
          </a:bodyPr>
          <a:lstStyle/>
          <a:p>
            <a:r>
              <a:rPr lang="en-GB" sz="1100" dirty="0">
                <a:solidFill>
                  <a:srgbClr val="7B878F"/>
                </a:solidFill>
              </a:rPr>
              <a:t>Reflection on your </a:t>
            </a:r>
            <a:r>
              <a:rPr lang="en-GB" sz="1100" dirty="0">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studies</a:t>
            </a:r>
            <a:r>
              <a:rPr lang="en-GB" sz="1100" b="1" dirty="0">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 </a:t>
            </a:r>
          </a:p>
        </p:txBody>
      </p:sp>
      <p:sp>
        <p:nvSpPr>
          <p:cNvPr id="13" name="TextBox 12">
            <a:extLst>
              <a:ext uri="{FF2B5EF4-FFF2-40B4-BE49-F238E27FC236}">
                <a16:creationId xmlns:a16="http://schemas.microsoft.com/office/drawing/2014/main" id="{377EE03E-E18D-4254-9BE6-12E1AFF333DA}"/>
              </a:ext>
            </a:extLst>
          </p:cNvPr>
          <p:cNvSpPr txBox="1"/>
          <p:nvPr/>
        </p:nvSpPr>
        <p:spPr>
          <a:xfrm>
            <a:off x="2860453" y="4112960"/>
            <a:ext cx="1981891" cy="600164"/>
          </a:xfrm>
          <a:prstGeom prst="rect">
            <a:avLst/>
          </a:prstGeom>
          <a:noFill/>
        </p:spPr>
        <p:txBody>
          <a:bodyPr wrap="square">
            <a:spAutoFit/>
          </a:bodyPr>
          <a:lstStyle/>
          <a:p>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Support</a:t>
            </a:r>
            <a:r>
              <a:rPr lang="en-GB" sz="1100" dirty="0">
                <a:solidFill>
                  <a:srgbClr val="303F48"/>
                </a:solidFill>
              </a:rPr>
              <a:t> to help you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choose or change paths </a:t>
            </a:r>
            <a:r>
              <a:rPr lang="en-GB" sz="1100" dirty="0">
                <a:solidFill>
                  <a:srgbClr val="303F48"/>
                </a:solidFill>
              </a:rPr>
              <a:t>throughout the university year.</a:t>
            </a:r>
          </a:p>
        </p:txBody>
      </p:sp>
      <p:sp>
        <p:nvSpPr>
          <p:cNvPr id="15" name="TextBox 14">
            <a:extLst>
              <a:ext uri="{FF2B5EF4-FFF2-40B4-BE49-F238E27FC236}">
                <a16:creationId xmlns:a16="http://schemas.microsoft.com/office/drawing/2014/main" id="{970B16B5-3739-49D3-A4E8-2D577501414A}"/>
              </a:ext>
            </a:extLst>
          </p:cNvPr>
          <p:cNvSpPr txBox="1"/>
          <p:nvPr/>
        </p:nvSpPr>
        <p:spPr>
          <a:xfrm>
            <a:off x="4976486" y="4112960"/>
            <a:ext cx="1272842" cy="769441"/>
          </a:xfrm>
          <a:prstGeom prst="rect">
            <a:avLst/>
          </a:prstGeom>
          <a:noFill/>
        </p:spPr>
        <p:txBody>
          <a:bodyPr wrap="square">
            <a:spAutoFit/>
          </a:bodyPr>
          <a:lstStyle/>
          <a:p>
            <a:r>
              <a:rPr lang="en-GB" sz="1100" dirty="0">
                <a:solidFill>
                  <a:srgbClr val="C6671E"/>
                </a:solidFill>
                <a:latin typeface="Open Sans Extrabold" panose="020B0906030804020204" pitchFamily="34" charset="0"/>
                <a:ea typeface="Open Sans Extrabold" panose="020B0906030804020204" pitchFamily="34" charset="0"/>
                <a:cs typeface="Open Sans Extrabold" panose="020B0906030804020204" pitchFamily="34" charset="0"/>
              </a:rPr>
              <a:t>Development</a:t>
            </a:r>
            <a:r>
              <a:rPr lang="en-GB" sz="1100" dirty="0">
                <a:solidFill>
                  <a:srgbClr val="C6671E"/>
                </a:solidFill>
              </a:rPr>
              <a:t> of your </a:t>
            </a:r>
            <a:r>
              <a:rPr lang="en-GB" sz="1100" dirty="0">
                <a:solidFill>
                  <a:srgbClr val="C6671E"/>
                </a:solidFill>
                <a:latin typeface="Open Sans Extrabold" panose="020B0906030804020204" pitchFamily="34" charset="0"/>
                <a:ea typeface="Open Sans Extrabold" panose="020B0906030804020204" pitchFamily="34" charset="0"/>
                <a:cs typeface="Open Sans Extrabold" panose="020B0906030804020204" pitchFamily="34" charset="0"/>
              </a:rPr>
              <a:t>personal project </a:t>
            </a:r>
            <a:r>
              <a:rPr lang="en-GB" sz="1100" dirty="0">
                <a:solidFill>
                  <a:srgbClr val="C6671E"/>
                </a:solidFill>
              </a:rPr>
              <a:t>and </a:t>
            </a:r>
            <a:r>
              <a:rPr lang="en-GB" sz="1100" dirty="0">
                <a:solidFill>
                  <a:srgbClr val="C6671E"/>
                </a:solidFill>
                <a:latin typeface="Open Sans Extrabold" panose="020B0906030804020204" pitchFamily="34" charset="0"/>
                <a:ea typeface="Open Sans Extrabold" panose="020B0906030804020204" pitchFamily="34" charset="0"/>
                <a:cs typeface="Open Sans Extrabold" panose="020B0906030804020204" pitchFamily="34" charset="0"/>
              </a:rPr>
              <a:t>research project</a:t>
            </a:r>
          </a:p>
        </p:txBody>
      </p:sp>
      <p:sp>
        <p:nvSpPr>
          <p:cNvPr id="17" name="TextBox 16">
            <a:extLst>
              <a:ext uri="{FF2B5EF4-FFF2-40B4-BE49-F238E27FC236}">
                <a16:creationId xmlns:a16="http://schemas.microsoft.com/office/drawing/2014/main" id="{A040769A-2B55-4B50-82EF-23AEF74B509A}"/>
              </a:ext>
            </a:extLst>
          </p:cNvPr>
          <p:cNvSpPr txBox="1"/>
          <p:nvPr/>
        </p:nvSpPr>
        <p:spPr>
          <a:xfrm>
            <a:off x="6831657" y="4112960"/>
            <a:ext cx="1474142" cy="769441"/>
          </a:xfrm>
          <a:prstGeom prst="rect">
            <a:avLst/>
          </a:prstGeom>
          <a:noFill/>
        </p:spPr>
        <p:txBody>
          <a:bodyPr wrap="square">
            <a:spAutoFit/>
          </a:bodyPr>
          <a:lstStyle/>
          <a:p>
            <a:r>
              <a:rPr lang="en-GB" sz="1100">
                <a:solidFill>
                  <a:srgbClr val="E7382A"/>
                </a:solidFill>
              </a:rPr>
              <a:t>Application </a:t>
            </a:r>
            <a:r>
              <a:rPr lang="en-GB" sz="1100">
                <a:solidFill>
                  <a:srgbClr val="E7382A"/>
                </a:solidFill>
                <a:latin typeface="Open Sans Extrabold" panose="020B0906030804020204" pitchFamily="34" charset="0"/>
                <a:ea typeface="Open Sans Extrabold" panose="020B0906030804020204" pitchFamily="34" charset="0"/>
                <a:cs typeface="Open Sans Extrabold" panose="020B0906030804020204" pitchFamily="34" charset="0"/>
              </a:rPr>
              <a:t>procedure</a:t>
            </a:r>
            <a:r>
              <a:rPr lang="en-GB" sz="1100">
                <a:solidFill>
                  <a:srgbClr val="E7382A"/>
                </a:solidFill>
              </a:rPr>
              <a:t> in </a:t>
            </a:r>
            <a:r>
              <a:rPr lang="en-GB" sz="1100">
                <a:solidFill>
                  <a:srgbClr val="E7382A"/>
                </a:solidFill>
                <a:latin typeface="Open Sans Extrabold" panose="020B0906030804020204" pitchFamily="34" charset="0"/>
                <a:ea typeface="Open Sans Extrabold" panose="020B0906030804020204" pitchFamily="34" charset="0"/>
                <a:cs typeface="Open Sans Extrabold" panose="020B0906030804020204" pitchFamily="34" charset="0"/>
              </a:rPr>
              <a:t>higher education</a:t>
            </a:r>
          </a:p>
        </p:txBody>
      </p:sp>
      <p:cxnSp>
        <p:nvCxnSpPr>
          <p:cNvPr id="23" name="Straight Connector 22">
            <a:extLst>
              <a:ext uri="{FF2B5EF4-FFF2-40B4-BE49-F238E27FC236}">
                <a16:creationId xmlns:a16="http://schemas.microsoft.com/office/drawing/2014/main" id="{418DAB87-6789-438B-8E8B-91C0DFEE0B88}"/>
              </a:ext>
            </a:extLst>
          </p:cNvPr>
          <p:cNvCxnSpPr>
            <a:cxnSpLocks/>
          </p:cNvCxnSpPr>
          <p:nvPr/>
        </p:nvCxnSpPr>
        <p:spPr>
          <a:xfrm flipH="1">
            <a:off x="1368688" y="3259606"/>
            <a:ext cx="5572294"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8306717-7FAA-4708-915E-591751FEAC00}"/>
              </a:ext>
            </a:extLst>
          </p:cNvPr>
          <p:cNvCxnSpPr>
            <a:cxnSpLocks/>
          </p:cNvCxnSpPr>
          <p:nvPr/>
        </p:nvCxnSpPr>
        <p:spPr>
          <a:xfrm>
            <a:off x="6940982" y="325960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2" name="Graphic 31">
            <a:extLst>
              <a:ext uri="{FF2B5EF4-FFF2-40B4-BE49-F238E27FC236}">
                <a16:creationId xmlns:a16="http://schemas.microsoft.com/office/drawing/2014/main" id="{38B91F64-5248-429E-9DE1-8FBE89E59B9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34518" y="3632402"/>
            <a:ext cx="533572" cy="426858"/>
          </a:xfrm>
          <a:prstGeom prst="rect">
            <a:avLst/>
          </a:prstGeom>
        </p:spPr>
      </p:pic>
      <p:pic>
        <p:nvPicPr>
          <p:cNvPr id="33" name="Graphic 32">
            <a:extLst>
              <a:ext uri="{FF2B5EF4-FFF2-40B4-BE49-F238E27FC236}">
                <a16:creationId xmlns:a16="http://schemas.microsoft.com/office/drawing/2014/main" id="{433D3793-4CD5-4EA4-B80D-F0262AF936F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01705" y="3814895"/>
            <a:ext cx="495246" cy="488730"/>
          </a:xfrm>
          <a:prstGeom prst="rect">
            <a:avLst/>
          </a:prstGeom>
        </p:spPr>
      </p:pic>
      <p:pic>
        <p:nvPicPr>
          <p:cNvPr id="34" name="Graphic 33">
            <a:extLst>
              <a:ext uri="{FF2B5EF4-FFF2-40B4-BE49-F238E27FC236}">
                <a16:creationId xmlns:a16="http://schemas.microsoft.com/office/drawing/2014/main" id="{9D0A673F-5835-432C-BA9A-090B7DB04BE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14972" y="4000126"/>
            <a:ext cx="360567" cy="330520"/>
          </a:xfrm>
          <a:prstGeom prst="rect">
            <a:avLst/>
          </a:prstGeom>
        </p:spPr>
      </p:pic>
      <p:pic>
        <p:nvPicPr>
          <p:cNvPr id="35" name="Graphic 34">
            <a:extLst>
              <a:ext uri="{FF2B5EF4-FFF2-40B4-BE49-F238E27FC236}">
                <a16:creationId xmlns:a16="http://schemas.microsoft.com/office/drawing/2014/main" id="{F2552497-5621-4339-8A51-B96C511445C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089319" y="3729950"/>
            <a:ext cx="515395" cy="374833"/>
          </a:xfrm>
          <a:prstGeom prst="rect">
            <a:avLst/>
          </a:prstGeom>
        </p:spPr>
      </p:pic>
      <p:cxnSp>
        <p:nvCxnSpPr>
          <p:cNvPr id="36" name="Straight Connector 35">
            <a:extLst>
              <a:ext uri="{FF2B5EF4-FFF2-40B4-BE49-F238E27FC236}">
                <a16:creationId xmlns:a16="http://schemas.microsoft.com/office/drawing/2014/main" id="{ADD00FD6-37C4-4FBC-9869-707689F96075}"/>
              </a:ext>
            </a:extLst>
          </p:cNvPr>
          <p:cNvCxnSpPr>
            <a:cxnSpLocks/>
          </p:cNvCxnSpPr>
          <p:nvPr/>
        </p:nvCxnSpPr>
        <p:spPr>
          <a:xfrm>
            <a:off x="3834147" y="2092557"/>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7" name="Graphic 36">
            <a:extLst>
              <a:ext uri="{FF2B5EF4-FFF2-40B4-BE49-F238E27FC236}">
                <a16:creationId xmlns:a16="http://schemas.microsoft.com/office/drawing/2014/main" id="{76E3493F-5C8C-428C-AC7A-25B9F317D98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860453" y="2127137"/>
            <a:ext cx="688863" cy="700740"/>
          </a:xfrm>
          <a:prstGeom prst="rect">
            <a:avLst/>
          </a:prstGeom>
        </p:spPr>
      </p:pic>
      <p:sp>
        <p:nvSpPr>
          <p:cNvPr id="24" name="Oval 23">
            <a:hlinkClick r:id="rId17" action="ppaction://hlinksldjump"/>
            <a:extLst>
              <a:ext uri="{FF2B5EF4-FFF2-40B4-BE49-F238E27FC236}">
                <a16:creationId xmlns:a16="http://schemas.microsoft.com/office/drawing/2014/main" id="{F9AB4CE0-2E18-4456-AF8E-BE39E19E543C}"/>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5" name="Graphic 24">
            <a:hlinkClick r:id="rId17" action="ppaction://hlinksldjump"/>
            <a:extLst>
              <a:ext uri="{FF2B5EF4-FFF2-40B4-BE49-F238E27FC236}">
                <a16:creationId xmlns:a16="http://schemas.microsoft.com/office/drawing/2014/main" id="{57938DD9-EF0F-461A-81A6-6431F32EB25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833128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83152" y="598042"/>
            <a:ext cx="5366000" cy="690562"/>
          </a:xfrm>
        </p:spPr>
        <p:txBody>
          <a:bodyPr>
            <a:normAutofit/>
          </a:bodyPr>
          <a:lstStyle/>
          <a:p>
            <a:pPr algn="ctr"/>
            <a:r>
              <a:rPr lang="en-GB" dirty="0">
                <a:solidFill>
                  <a:srgbClr val="61003B"/>
                </a:solidFill>
                <a:latin typeface="Open Sans Light" panose="020B0306030504020204" pitchFamily="34" charset="0"/>
                <a:ea typeface="Open Sans Light" panose="020B0306030504020204" pitchFamily="34" charset="0"/>
                <a:cs typeface="Open Sans Light" panose="020B0306030504020204" pitchFamily="34" charset="0"/>
              </a:rPr>
              <a:t>Work placements and jobs</a:t>
            </a:r>
          </a:p>
        </p:txBody>
      </p:sp>
      <p:sp>
        <p:nvSpPr>
          <p:cNvPr id="5" name="ZoneTexte 4"/>
          <p:cNvSpPr txBox="1"/>
          <p:nvPr/>
        </p:nvSpPr>
        <p:spPr>
          <a:xfrm>
            <a:off x="3791836" y="4161157"/>
            <a:ext cx="3117847" cy="461665"/>
          </a:xfrm>
          <a:prstGeom prst="rect">
            <a:avLst/>
          </a:prstGeom>
          <a:noFill/>
        </p:spPr>
        <p:txBody>
          <a:bodyPr wrap="square" rtlCol="0">
            <a:spAutoFit/>
          </a:bodyPr>
          <a:lstStyle/>
          <a:p>
            <a:r>
              <a:rPr lang="en-GB" sz="1200" dirty="0">
                <a:solidFill>
                  <a:srgbClr val="EE7322"/>
                </a:solidFill>
              </a:rPr>
              <a:t>You can also </a:t>
            </a:r>
            <a:r>
              <a:rPr lang="en-GB" sz="1200" b="1" dirty="0">
                <a:solidFill>
                  <a:srgbClr val="EE7322"/>
                </a:solidFill>
              </a:rPr>
              <a:t>meet with partner companies and the graduate network.</a:t>
            </a:r>
          </a:p>
        </p:txBody>
      </p:sp>
      <p:sp>
        <p:nvSpPr>
          <p:cNvPr id="4" name="TextBox 3">
            <a:extLst>
              <a:ext uri="{FF2B5EF4-FFF2-40B4-BE49-F238E27FC236}">
                <a16:creationId xmlns:a16="http://schemas.microsoft.com/office/drawing/2014/main" id="{6543CC51-4B73-450E-99D6-D62AD0FAA0B7}"/>
              </a:ext>
            </a:extLst>
          </p:cNvPr>
          <p:cNvSpPr txBox="1"/>
          <p:nvPr/>
        </p:nvSpPr>
        <p:spPr>
          <a:xfrm>
            <a:off x="2280156" y="5985808"/>
            <a:ext cx="4572000" cy="430887"/>
          </a:xfrm>
          <a:prstGeom prst="rect">
            <a:avLst/>
          </a:prstGeom>
          <a:noFill/>
        </p:spPr>
        <p:txBody>
          <a:bodyPr wrap="square">
            <a:spAutoFit/>
          </a:bodyPr>
          <a:lstStyle/>
          <a:p>
            <a:pPr algn="ctr"/>
            <a:r>
              <a:rPr lang="en-GB" sz="1100" dirty="0"/>
              <a:t>Contact : Department of Training and Success</a:t>
            </a:r>
          </a:p>
          <a:p>
            <a:pPr algn="ctr"/>
            <a:r>
              <a:rPr lang="en-GB" sz="1100" dirty="0">
                <a:hlinkClick r:id="rId2"/>
              </a:rPr>
              <a:t>insertion.professionnelle@universite-paris-saclay.fr</a:t>
            </a:r>
            <a:r>
              <a:rPr lang="en-GB" sz="1100" dirty="0"/>
              <a:t> </a:t>
            </a:r>
          </a:p>
        </p:txBody>
      </p:sp>
      <p:pic>
        <p:nvPicPr>
          <p:cNvPr id="6" name="Graphic 5">
            <a:extLst>
              <a:ext uri="{FF2B5EF4-FFF2-40B4-BE49-F238E27FC236}">
                <a16:creationId xmlns:a16="http://schemas.microsoft.com/office/drawing/2014/main" id="{1EE56224-19AB-4EB8-A000-2A63A9731C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86" y="5796622"/>
            <a:ext cx="284532" cy="180568"/>
          </a:xfrm>
          <a:prstGeom prst="rect">
            <a:avLst/>
          </a:prstGeom>
        </p:spPr>
      </p:pic>
      <p:pic>
        <p:nvPicPr>
          <p:cNvPr id="7" name="Graphic 6">
            <a:extLst>
              <a:ext uri="{FF2B5EF4-FFF2-40B4-BE49-F238E27FC236}">
                <a16:creationId xmlns:a16="http://schemas.microsoft.com/office/drawing/2014/main" id="{900B3394-539B-4018-A605-4CE823241D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30280" y="297790"/>
            <a:ext cx="2283437" cy="1276350"/>
          </a:xfrm>
          <a:prstGeom prst="rect">
            <a:avLst/>
          </a:prstGeom>
        </p:spPr>
      </p:pic>
      <p:pic>
        <p:nvPicPr>
          <p:cNvPr id="8" name="Graphic 7">
            <a:extLst>
              <a:ext uri="{FF2B5EF4-FFF2-40B4-BE49-F238E27FC236}">
                <a16:creationId xmlns:a16="http://schemas.microsoft.com/office/drawing/2014/main" id="{02EEADB9-DAC1-4269-A49B-9775EE72ED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10612" y="1600505"/>
            <a:ext cx="3711087" cy="1276350"/>
          </a:xfrm>
          <a:prstGeom prst="rect">
            <a:avLst/>
          </a:prstGeom>
        </p:spPr>
      </p:pic>
      <p:pic>
        <p:nvPicPr>
          <p:cNvPr id="3" name="Graphic 2">
            <a:extLst>
              <a:ext uri="{FF2B5EF4-FFF2-40B4-BE49-F238E27FC236}">
                <a16:creationId xmlns:a16="http://schemas.microsoft.com/office/drawing/2014/main" id="{95AECF5C-D336-4156-A9AA-94411043189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389908">
            <a:off x="4336285" y="4868746"/>
            <a:ext cx="459736" cy="416827"/>
          </a:xfrm>
          <a:prstGeom prst="rect">
            <a:avLst/>
          </a:prstGeom>
        </p:spPr>
      </p:pic>
      <p:pic>
        <p:nvPicPr>
          <p:cNvPr id="10" name="Graphic 9">
            <a:extLst>
              <a:ext uri="{FF2B5EF4-FFF2-40B4-BE49-F238E27FC236}">
                <a16:creationId xmlns:a16="http://schemas.microsoft.com/office/drawing/2014/main" id="{F7DF3367-88D8-4929-984C-76F7F61E668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63438" y="3196565"/>
            <a:ext cx="392391" cy="351327"/>
          </a:xfrm>
          <a:prstGeom prst="rect">
            <a:avLst/>
          </a:prstGeom>
        </p:spPr>
      </p:pic>
      <p:pic>
        <p:nvPicPr>
          <p:cNvPr id="11" name="Graphic 10">
            <a:extLst>
              <a:ext uri="{FF2B5EF4-FFF2-40B4-BE49-F238E27FC236}">
                <a16:creationId xmlns:a16="http://schemas.microsoft.com/office/drawing/2014/main" id="{D7DF2C77-D31A-49DA-90AF-C858B00B8F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751642" y="2000671"/>
            <a:ext cx="3629025" cy="584774"/>
          </a:xfrm>
          <a:prstGeom prst="rect">
            <a:avLst/>
          </a:prstGeom>
        </p:spPr>
      </p:pic>
      <p:sp>
        <p:nvSpPr>
          <p:cNvPr id="13" name="TextBox 12">
            <a:extLst>
              <a:ext uri="{FF2B5EF4-FFF2-40B4-BE49-F238E27FC236}">
                <a16:creationId xmlns:a16="http://schemas.microsoft.com/office/drawing/2014/main" id="{C023AD9A-2C42-453B-8184-9832239456F0}"/>
              </a:ext>
            </a:extLst>
          </p:cNvPr>
          <p:cNvSpPr txBox="1"/>
          <p:nvPr/>
        </p:nvSpPr>
        <p:spPr>
          <a:xfrm>
            <a:off x="3017251" y="2038868"/>
            <a:ext cx="3097805" cy="523220"/>
          </a:xfrm>
          <a:prstGeom prst="rect">
            <a:avLst/>
          </a:prstGeom>
          <a:noFill/>
        </p:spPr>
        <p:txBody>
          <a:bodyPr wrap="square">
            <a:spAutoFit/>
          </a:bodyPr>
          <a:lstStyle/>
          <a:p>
            <a:pPr algn="ctr"/>
            <a:r>
              <a:rPr lang="en-GB" sz="1400" b="1">
                <a:solidFill>
                  <a:srgbClr val="FFFFFF"/>
                </a:solidFill>
              </a:rPr>
              <a:t>Group and individual workshops </a:t>
            </a:r>
            <a:r>
              <a:rPr lang="en-GB" sz="1400">
                <a:solidFill>
                  <a:srgbClr val="FFFFFF"/>
                </a:solidFill>
              </a:rPr>
              <a:t>are available:</a:t>
            </a:r>
          </a:p>
        </p:txBody>
      </p:sp>
      <p:cxnSp>
        <p:nvCxnSpPr>
          <p:cNvPr id="14" name="Straight Connector 13">
            <a:extLst>
              <a:ext uri="{FF2B5EF4-FFF2-40B4-BE49-F238E27FC236}">
                <a16:creationId xmlns:a16="http://schemas.microsoft.com/office/drawing/2014/main" id="{2D824916-AA93-4EAE-BEDA-8359C3BCABBD}"/>
              </a:ext>
            </a:extLst>
          </p:cNvPr>
          <p:cNvCxnSpPr>
            <a:cxnSpLocks/>
          </p:cNvCxnSpPr>
          <p:nvPr/>
        </p:nvCxnSpPr>
        <p:spPr>
          <a:xfrm>
            <a:off x="2710612" y="3065166"/>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403EA32-F411-4794-8B9C-6ECE76867948}"/>
              </a:ext>
            </a:extLst>
          </p:cNvPr>
          <p:cNvSpPr txBox="1"/>
          <p:nvPr/>
        </p:nvSpPr>
        <p:spPr>
          <a:xfrm>
            <a:off x="1458919" y="3090140"/>
            <a:ext cx="1304152" cy="769441"/>
          </a:xfrm>
          <a:prstGeom prst="rect">
            <a:avLst/>
          </a:prstGeom>
          <a:noFill/>
        </p:spPr>
        <p:txBody>
          <a:bodyPr wrap="square">
            <a:spAutoFit/>
          </a:bodyPr>
          <a:lstStyle/>
          <a:p>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Improve your</a:t>
            </a:r>
            <a:r>
              <a:rPr lang="en-GB" sz="1100" dirty="0">
                <a:solidFill>
                  <a:srgbClr val="303F48"/>
                </a:solidFill>
              </a:rPr>
              <a:t>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application</a:t>
            </a:r>
            <a:r>
              <a:rPr lang="en-GB" sz="1100" dirty="0">
                <a:solidFill>
                  <a:srgbClr val="303F48"/>
                </a:solidFill>
              </a:rPr>
              <a:t> (CV and Letter of Application)</a:t>
            </a:r>
          </a:p>
        </p:txBody>
      </p:sp>
      <p:sp>
        <p:nvSpPr>
          <p:cNvPr id="18" name="TextBox 17">
            <a:extLst>
              <a:ext uri="{FF2B5EF4-FFF2-40B4-BE49-F238E27FC236}">
                <a16:creationId xmlns:a16="http://schemas.microsoft.com/office/drawing/2014/main" id="{8B492589-D270-4DB9-BE24-32841920B625}"/>
              </a:ext>
            </a:extLst>
          </p:cNvPr>
          <p:cNvSpPr txBox="1"/>
          <p:nvPr/>
        </p:nvSpPr>
        <p:spPr>
          <a:xfrm>
            <a:off x="2930451" y="3173422"/>
            <a:ext cx="1234176" cy="430887"/>
          </a:xfrm>
          <a:prstGeom prst="rect">
            <a:avLst/>
          </a:prstGeom>
          <a:noFill/>
        </p:spPr>
        <p:txBody>
          <a:bodyPr wrap="square">
            <a:spAutoFit/>
          </a:bodyPr>
          <a:lstStyle/>
          <a:p>
            <a:r>
              <a:rPr lang="en-GB" sz="1100" dirty="0">
                <a:solidFill>
                  <a:srgbClr val="303F48"/>
                </a:solidFill>
              </a:rPr>
              <a:t>Prepare your </a:t>
            </a:r>
          </a:p>
          <a:p>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job interview </a:t>
            </a:r>
          </a:p>
        </p:txBody>
      </p:sp>
      <p:sp>
        <p:nvSpPr>
          <p:cNvPr id="20" name="TextBox 19">
            <a:extLst>
              <a:ext uri="{FF2B5EF4-FFF2-40B4-BE49-F238E27FC236}">
                <a16:creationId xmlns:a16="http://schemas.microsoft.com/office/drawing/2014/main" id="{03CDB82B-E15A-4E2A-8C80-FAFEDF918073}"/>
              </a:ext>
            </a:extLst>
          </p:cNvPr>
          <p:cNvSpPr txBox="1"/>
          <p:nvPr/>
        </p:nvSpPr>
        <p:spPr>
          <a:xfrm>
            <a:off x="4756200" y="3196565"/>
            <a:ext cx="1568311" cy="430887"/>
          </a:xfrm>
          <a:prstGeom prst="rect">
            <a:avLst/>
          </a:prstGeom>
          <a:noFill/>
        </p:spPr>
        <p:txBody>
          <a:bodyPr wrap="square">
            <a:spAutoFit/>
          </a:bodyPr>
          <a:lstStyle/>
          <a:p>
            <a:r>
              <a:rPr lang="en-GB" sz="1100" dirty="0">
                <a:solidFill>
                  <a:srgbClr val="303F48"/>
                </a:solidFill>
              </a:rPr>
              <a:t>Work on your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personal branding</a:t>
            </a:r>
          </a:p>
        </p:txBody>
      </p:sp>
      <p:cxnSp>
        <p:nvCxnSpPr>
          <p:cNvPr id="21" name="Straight Connector 20">
            <a:extLst>
              <a:ext uri="{FF2B5EF4-FFF2-40B4-BE49-F238E27FC236}">
                <a16:creationId xmlns:a16="http://schemas.microsoft.com/office/drawing/2014/main" id="{94136158-24AE-49CB-958F-F2050BEF0E89}"/>
              </a:ext>
            </a:extLst>
          </p:cNvPr>
          <p:cNvCxnSpPr>
            <a:cxnSpLocks/>
          </p:cNvCxnSpPr>
          <p:nvPr/>
        </p:nvCxnSpPr>
        <p:spPr>
          <a:xfrm>
            <a:off x="4567201" y="304174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3" name="Graphic 22">
            <a:extLst>
              <a:ext uri="{FF2B5EF4-FFF2-40B4-BE49-F238E27FC236}">
                <a16:creationId xmlns:a16="http://schemas.microsoft.com/office/drawing/2014/main" id="{DB864559-A981-4CFC-AE6E-DEA8AF996AB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40673" y="3235572"/>
            <a:ext cx="289874" cy="375518"/>
          </a:xfrm>
          <a:prstGeom prst="rect">
            <a:avLst/>
          </a:prstGeom>
        </p:spPr>
      </p:pic>
      <p:sp>
        <p:nvSpPr>
          <p:cNvPr id="25" name="TextBox 24">
            <a:extLst>
              <a:ext uri="{FF2B5EF4-FFF2-40B4-BE49-F238E27FC236}">
                <a16:creationId xmlns:a16="http://schemas.microsoft.com/office/drawing/2014/main" id="{570B54A1-32BB-422E-8F7C-5E96EE07D42D}"/>
              </a:ext>
            </a:extLst>
          </p:cNvPr>
          <p:cNvSpPr txBox="1"/>
          <p:nvPr/>
        </p:nvSpPr>
        <p:spPr>
          <a:xfrm>
            <a:off x="2736569" y="5250346"/>
            <a:ext cx="3808184" cy="600164"/>
          </a:xfrm>
          <a:prstGeom prst="rect">
            <a:avLst/>
          </a:prstGeom>
          <a:noFill/>
        </p:spPr>
        <p:txBody>
          <a:bodyPr wrap="square">
            <a:spAutoFit/>
          </a:bodyPr>
          <a:lstStyle/>
          <a:p>
            <a:pPr algn="ctr"/>
            <a:r>
              <a:rPr lang="en-GB" sz="1100" dirty="0"/>
              <a:t>Sign up at the </a:t>
            </a:r>
            <a:r>
              <a:rPr lang="en-GB" sz="1100" b="1" i="1" dirty="0"/>
              <a:t>Career </a:t>
            </a:r>
            <a:r>
              <a:rPr lang="en-GB" sz="1100" b="1" i="1" dirty="0" err="1"/>
              <a:t>Center</a:t>
            </a:r>
            <a:r>
              <a:rPr lang="en-GB" sz="1100" dirty="0"/>
              <a:t>.</a:t>
            </a:r>
          </a:p>
          <a:p>
            <a:pPr algn="ctr"/>
            <a:r>
              <a:rPr lang="en-GB" sz="1100" b="1" dirty="0">
                <a:hlinkClick r:id="rId15"/>
              </a:rPr>
              <a:t>https://universite-paris-saclay.jobteaser.com</a:t>
            </a:r>
            <a:r>
              <a:rPr lang="en-GB" sz="1100" b="1" dirty="0"/>
              <a:t>  </a:t>
            </a:r>
          </a:p>
          <a:p>
            <a:pPr algn="ctr"/>
            <a:r>
              <a:rPr lang="en-GB" sz="1100" b="1" dirty="0"/>
              <a:t> </a:t>
            </a:r>
          </a:p>
        </p:txBody>
      </p:sp>
      <p:pic>
        <p:nvPicPr>
          <p:cNvPr id="26" name="Graphic 25">
            <a:extLst>
              <a:ext uri="{FF2B5EF4-FFF2-40B4-BE49-F238E27FC236}">
                <a16:creationId xmlns:a16="http://schemas.microsoft.com/office/drawing/2014/main" id="{44CAA18A-C786-4C89-8CDD-23880848277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017251" y="4282829"/>
            <a:ext cx="655464" cy="388615"/>
          </a:xfrm>
          <a:prstGeom prst="rect">
            <a:avLst/>
          </a:prstGeom>
        </p:spPr>
      </p:pic>
      <p:cxnSp>
        <p:nvCxnSpPr>
          <p:cNvPr id="27" name="Straight Connector 26">
            <a:extLst>
              <a:ext uri="{FF2B5EF4-FFF2-40B4-BE49-F238E27FC236}">
                <a16:creationId xmlns:a16="http://schemas.microsoft.com/office/drawing/2014/main" id="{F753B5A9-DBDF-4F3A-B189-92192A456A09}"/>
              </a:ext>
            </a:extLst>
          </p:cNvPr>
          <p:cNvCxnSpPr>
            <a:cxnSpLocks/>
          </p:cNvCxnSpPr>
          <p:nvPr/>
        </p:nvCxnSpPr>
        <p:spPr>
          <a:xfrm flipH="1">
            <a:off x="1785853" y="3986261"/>
            <a:ext cx="5572294"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8" name="Graphic 27">
            <a:extLst>
              <a:ext uri="{FF2B5EF4-FFF2-40B4-BE49-F238E27FC236}">
                <a16:creationId xmlns:a16="http://schemas.microsoft.com/office/drawing/2014/main" id="{A9414722-3965-4B45-864B-8F717C56B3F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15056" y="3196565"/>
            <a:ext cx="322033" cy="373266"/>
          </a:xfrm>
          <a:prstGeom prst="rect">
            <a:avLst/>
          </a:prstGeom>
        </p:spPr>
      </p:pic>
      <p:sp>
        <p:nvSpPr>
          <p:cNvPr id="24" name="Oval 23">
            <a:hlinkClick r:id="rId20" action="ppaction://hlinksldjump"/>
            <a:extLst>
              <a:ext uri="{FF2B5EF4-FFF2-40B4-BE49-F238E27FC236}">
                <a16:creationId xmlns:a16="http://schemas.microsoft.com/office/drawing/2014/main" id="{A2180B08-193F-48D1-A5FE-EB200078D8A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9" name="Graphic 28">
            <a:hlinkClick r:id="rId20" action="ppaction://hlinksldjump"/>
            <a:extLst>
              <a:ext uri="{FF2B5EF4-FFF2-40B4-BE49-F238E27FC236}">
                <a16:creationId xmlns:a16="http://schemas.microsoft.com/office/drawing/2014/main" id="{9389D919-43D1-4C51-884F-807B37FCDE3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12638" y="6353433"/>
            <a:ext cx="63021" cy="110287"/>
          </a:xfrm>
          <a:prstGeom prst="rect">
            <a:avLst/>
          </a:prstGeom>
        </p:spPr>
      </p:pic>
      <p:cxnSp>
        <p:nvCxnSpPr>
          <p:cNvPr id="30" name="Straight Connector 20">
            <a:extLst>
              <a:ext uri="{FF2B5EF4-FFF2-40B4-BE49-F238E27FC236}">
                <a16:creationId xmlns:a16="http://schemas.microsoft.com/office/drawing/2014/main" id="{38E738B6-9888-44AE-9A20-A464A305C4C3}"/>
              </a:ext>
            </a:extLst>
          </p:cNvPr>
          <p:cNvCxnSpPr>
            <a:cxnSpLocks/>
          </p:cNvCxnSpPr>
          <p:nvPr/>
        </p:nvCxnSpPr>
        <p:spPr>
          <a:xfrm>
            <a:off x="6644196" y="301293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1" name="Graphic 32">
            <a:extLst>
              <a:ext uri="{FF2B5EF4-FFF2-40B4-BE49-F238E27FC236}">
                <a16:creationId xmlns:a16="http://schemas.microsoft.com/office/drawing/2014/main" id="{A66E1B03-E99F-4BE9-B9AC-A19FF42CE5DD}"/>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433365" y="3168542"/>
            <a:ext cx="413484" cy="408044"/>
          </a:xfrm>
          <a:prstGeom prst="rect">
            <a:avLst/>
          </a:prstGeom>
        </p:spPr>
      </p:pic>
      <p:sp>
        <p:nvSpPr>
          <p:cNvPr id="32" name="TextBox 19">
            <a:extLst>
              <a:ext uri="{FF2B5EF4-FFF2-40B4-BE49-F238E27FC236}">
                <a16:creationId xmlns:a16="http://schemas.microsoft.com/office/drawing/2014/main" id="{5E0BC460-EC72-4B3C-8EC3-4C46076D60D5}"/>
              </a:ext>
            </a:extLst>
          </p:cNvPr>
          <p:cNvSpPr txBox="1"/>
          <p:nvPr/>
        </p:nvSpPr>
        <p:spPr>
          <a:xfrm>
            <a:off x="6682651" y="3193982"/>
            <a:ext cx="1618645" cy="430887"/>
          </a:xfrm>
          <a:prstGeom prst="rect">
            <a:avLst/>
          </a:prstGeom>
          <a:noFill/>
        </p:spPr>
        <p:txBody>
          <a:bodyPr wrap="square">
            <a:spAutoFit/>
          </a:bodyPr>
          <a:lstStyle/>
          <a:p>
            <a:r>
              <a:rPr lang="fr-FR" sz="1100" dirty="0" err="1">
                <a:solidFill>
                  <a:srgbClr val="303F48"/>
                </a:solidFill>
              </a:rPr>
              <a:t>Reflect</a:t>
            </a:r>
            <a:r>
              <a:rPr lang="fr-FR" sz="1100" dirty="0">
                <a:solidFill>
                  <a:srgbClr val="303F48"/>
                </a:solidFill>
              </a:rPr>
              <a:t> and </a:t>
            </a:r>
            <a:r>
              <a:rPr lang="fr-FR" sz="1100" dirty="0" err="1">
                <a:solidFill>
                  <a:srgbClr val="303F48"/>
                </a:solidFill>
              </a:rPr>
              <a:t>build</a:t>
            </a:r>
            <a:r>
              <a:rPr lang="fr-FR" sz="1100" dirty="0">
                <a:solidFill>
                  <a:srgbClr val="303F48"/>
                </a:solidFill>
              </a:rPr>
              <a:t> </a:t>
            </a:r>
            <a:r>
              <a:rPr lang="fr-FR" sz="1100" dirty="0" err="1">
                <a:solidFill>
                  <a:srgbClr val="303F48"/>
                </a:solidFill>
              </a:rPr>
              <a:t>your</a:t>
            </a:r>
            <a:r>
              <a:rPr lang="fr-FR" sz="1100" dirty="0">
                <a:solidFill>
                  <a:srgbClr val="303F48"/>
                </a:solidFill>
              </a:rPr>
              <a:t> </a:t>
            </a:r>
            <a:r>
              <a:rPr lang="fr-FR" sz="1100" dirty="0" err="1">
                <a:solidFill>
                  <a:srgbClr val="303F48"/>
                </a:solidFill>
              </a:rPr>
              <a:t>professionnal</a:t>
            </a:r>
            <a:r>
              <a:rPr lang="fr-FR" sz="1100" dirty="0">
                <a:solidFill>
                  <a:srgbClr val="303F48"/>
                </a:solidFill>
              </a:rPr>
              <a:t> </a:t>
            </a:r>
            <a:r>
              <a:rPr lang="fr-FR" sz="1100" dirty="0" err="1">
                <a:solidFill>
                  <a:srgbClr val="303F48"/>
                </a:solidFill>
              </a:rPr>
              <a:t>project</a:t>
            </a:r>
            <a:endParaRPr lang="fr-FR" sz="1100" b="1" i="1" dirty="0">
              <a:solidFill>
                <a:srgbClr val="303F48"/>
              </a:solidFill>
            </a:endParaRPr>
          </a:p>
        </p:txBody>
      </p:sp>
    </p:spTree>
    <p:extLst>
      <p:ext uri="{BB962C8B-B14F-4D97-AF65-F5344CB8AC3E}">
        <p14:creationId xmlns:p14="http://schemas.microsoft.com/office/powerpoint/2010/main" val="3715139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3">
            <a:extLst>
              <a:ext uri="{FF2B5EF4-FFF2-40B4-BE49-F238E27FC236}">
                <a16:creationId xmlns:a16="http://schemas.microsoft.com/office/drawing/2014/main" id="{A3E67F18-259B-4D4E-9ED9-D8F41972717F}"/>
              </a:ext>
            </a:extLst>
          </p:cNvPr>
          <p:cNvSpPr txBox="1"/>
          <p:nvPr/>
        </p:nvSpPr>
        <p:spPr>
          <a:xfrm>
            <a:off x="573932" y="2665008"/>
            <a:ext cx="3692666" cy="461665"/>
          </a:xfrm>
          <a:prstGeom prst="rect">
            <a:avLst/>
          </a:prstGeom>
          <a:noFill/>
        </p:spPr>
        <p:txBody>
          <a:bodyPr wrap="square">
            <a:spAutoFit/>
          </a:bodyPr>
          <a:lstStyle/>
          <a:p>
            <a:pPr algn="r"/>
            <a:r>
              <a:rPr lang="en-GB" sz="1200" b="1" dirty="0">
                <a:latin typeface="Open Sans" panose="020B0606030504020204" pitchFamily="34" charset="0"/>
                <a:ea typeface="Open Sans" panose="020B0606030504020204" pitchFamily="34" charset="0"/>
                <a:cs typeface="Open Sans" panose="020B0606030504020204" pitchFamily="34" charset="0"/>
              </a:rPr>
              <a:t>Go to</a:t>
            </a:r>
          </a:p>
          <a:p>
            <a:pPr algn="r"/>
            <a:r>
              <a:rPr lang="en-GB" sz="1200" b="1" dirty="0">
                <a:latin typeface="Open Sans" panose="020B0606030504020204" pitchFamily="34" charset="0"/>
                <a:ea typeface="Open Sans" panose="020B0606030504020204" pitchFamily="34" charset="0"/>
                <a:cs typeface="Open Sans" panose="020B0606030504020204" pitchFamily="34" charset="0"/>
                <a:hlinkClick r:id="rId3"/>
              </a:rPr>
              <a:t>https://universite-paris-saclay.jobteaser.com</a:t>
            </a:r>
            <a:endParaRPr lang="en-GB" sz="12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4">
            <a:extLst>
              <a:ext uri="{FF2B5EF4-FFF2-40B4-BE49-F238E27FC236}">
                <a16:creationId xmlns:a16="http://schemas.microsoft.com/office/drawing/2014/main" id="{08BC6627-FC6F-44A1-9DC5-F378FA7E48BB}"/>
              </a:ext>
            </a:extLst>
          </p:cNvPr>
          <p:cNvSpPr txBox="1"/>
          <p:nvPr/>
        </p:nvSpPr>
        <p:spPr>
          <a:xfrm>
            <a:off x="4925036" y="3842056"/>
            <a:ext cx="3019287" cy="646331"/>
          </a:xfrm>
          <a:prstGeom prst="rect">
            <a:avLst/>
          </a:prstGeom>
          <a:noFill/>
        </p:spPr>
        <p:txBody>
          <a:bodyPr wrap="square">
            <a:spAutoFit/>
          </a:bodyPr>
          <a:lstStyle/>
          <a:p>
            <a:r>
              <a:rPr lang="en-GB" sz="1200" b="1" dirty="0">
                <a:solidFill>
                  <a:srgbClr val="303F48"/>
                </a:solidFill>
                <a:latin typeface="Open Sans" panose="020B0606030504020204" pitchFamily="34" charset="0"/>
                <a:ea typeface="Open Sans" panose="020B0606030504020204" pitchFamily="34" charset="0"/>
                <a:cs typeface="Open Sans" panose="020B0606030504020204" pitchFamily="34" charset="0"/>
              </a:rPr>
              <a:t>Explore the Careers space: job offers, careers information, job dating, CV workshops…</a:t>
            </a:r>
          </a:p>
        </p:txBody>
      </p:sp>
      <p:pic>
        <p:nvPicPr>
          <p:cNvPr id="33" name="Graphic 7">
            <a:extLst>
              <a:ext uri="{FF2B5EF4-FFF2-40B4-BE49-F238E27FC236}">
                <a16:creationId xmlns:a16="http://schemas.microsoft.com/office/drawing/2014/main" id="{02EEADB9-DAC1-4269-A49B-9775EE72EDC8}"/>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2710609" y="1568211"/>
            <a:ext cx="3711087" cy="1276350"/>
          </a:xfrm>
          <a:prstGeom prst="rect">
            <a:avLst/>
          </a:prstGeom>
        </p:spPr>
      </p:pic>
      <p:sp>
        <p:nvSpPr>
          <p:cNvPr id="12" name="TextBox 15">
            <a:extLst>
              <a:ext uri="{FF2B5EF4-FFF2-40B4-BE49-F238E27FC236}">
                <a16:creationId xmlns:a16="http://schemas.microsoft.com/office/drawing/2014/main" id="{FDF74FDF-9152-4196-819B-63C0D102069D}"/>
              </a:ext>
            </a:extLst>
          </p:cNvPr>
          <p:cNvSpPr txBox="1"/>
          <p:nvPr/>
        </p:nvSpPr>
        <p:spPr>
          <a:xfrm>
            <a:off x="807400" y="3842056"/>
            <a:ext cx="3459198" cy="646331"/>
          </a:xfrm>
          <a:prstGeom prst="rect">
            <a:avLst/>
          </a:prstGeom>
          <a:noFill/>
        </p:spPr>
        <p:txBody>
          <a:bodyPr wrap="square">
            <a:spAutoFit/>
          </a:bodyPr>
          <a:lstStyle/>
          <a:p>
            <a:pPr algn="r"/>
            <a:r>
              <a:rPr lang="en-GB" sz="1200" b="1" dirty="0">
                <a:solidFill>
                  <a:srgbClr val="C71247"/>
                </a:solidFill>
                <a:latin typeface="Open Sans" panose="020B0606030504020204" pitchFamily="34" charset="0"/>
                <a:ea typeface="Open Sans" panose="020B0606030504020204" pitchFamily="34" charset="0"/>
                <a:cs typeface="Open Sans" panose="020B0606030504020204" pitchFamily="34" charset="0"/>
              </a:rPr>
              <a:t>Set up your profile by filling out your personal information, academic institution, search criteria and your CV</a:t>
            </a:r>
          </a:p>
        </p:txBody>
      </p:sp>
      <p:sp>
        <p:nvSpPr>
          <p:cNvPr id="13" name="TextBox 16">
            <a:extLst>
              <a:ext uri="{FF2B5EF4-FFF2-40B4-BE49-F238E27FC236}">
                <a16:creationId xmlns:a16="http://schemas.microsoft.com/office/drawing/2014/main" id="{3613D878-C23F-4908-977E-8E49C13E1742}"/>
              </a:ext>
            </a:extLst>
          </p:cNvPr>
          <p:cNvSpPr txBox="1"/>
          <p:nvPr/>
        </p:nvSpPr>
        <p:spPr>
          <a:xfrm>
            <a:off x="4925035" y="2665008"/>
            <a:ext cx="3094833" cy="830997"/>
          </a:xfrm>
          <a:prstGeom prst="rect">
            <a:avLst/>
          </a:prstGeom>
          <a:noFill/>
        </p:spPr>
        <p:txBody>
          <a:bodyPr wrap="square">
            <a:spAutoFit/>
          </a:bodyPr>
          <a:lstStyle/>
          <a:p>
            <a:r>
              <a:rPr lang="en-GB" sz="1200" b="1" dirty="0">
                <a:solidFill>
                  <a:srgbClr val="EE7322"/>
                </a:solidFill>
                <a:latin typeface="Open Sans" panose="020B0606030504020204" pitchFamily="34" charset="0"/>
                <a:ea typeface="Open Sans" panose="020B0606030504020204" pitchFamily="34" charset="0"/>
                <a:cs typeface="Open Sans" panose="020B0606030504020204" pitchFamily="34" charset="0"/>
              </a:rPr>
              <a:t>Sign up with your university email address</a:t>
            </a:r>
          </a:p>
          <a:p>
            <a:r>
              <a:rPr lang="en-GB" sz="1200" dirty="0">
                <a:solidFill>
                  <a:srgbClr val="EE7322"/>
                </a:solidFill>
                <a:latin typeface="Open Sans" panose="020B0606030504020204" pitchFamily="34" charset="0"/>
                <a:ea typeface="Open Sans" panose="020B0606030504020204" pitchFamily="34" charset="0"/>
                <a:cs typeface="Open Sans" panose="020B0606030504020204" pitchFamily="34" charset="0"/>
              </a:rPr>
              <a:t>(firstname.surname@universite-paris-saclay.fr)</a:t>
            </a:r>
          </a:p>
        </p:txBody>
      </p:sp>
      <p:cxnSp>
        <p:nvCxnSpPr>
          <p:cNvPr id="14" name="Straight Connector 17">
            <a:extLst>
              <a:ext uri="{FF2B5EF4-FFF2-40B4-BE49-F238E27FC236}">
                <a16:creationId xmlns:a16="http://schemas.microsoft.com/office/drawing/2014/main" id="{A3961456-5A14-4BEC-805A-78497BCA3498}"/>
              </a:ext>
            </a:extLst>
          </p:cNvPr>
          <p:cNvCxnSpPr>
            <a:cxnSpLocks/>
          </p:cNvCxnSpPr>
          <p:nvPr/>
        </p:nvCxnSpPr>
        <p:spPr>
          <a:xfrm>
            <a:off x="4603286" y="3771879"/>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5" name="Straight Connector 18">
            <a:extLst>
              <a:ext uri="{FF2B5EF4-FFF2-40B4-BE49-F238E27FC236}">
                <a16:creationId xmlns:a16="http://schemas.microsoft.com/office/drawing/2014/main" id="{B5B9659D-E51B-4E08-B91D-159D54FD8A3F}"/>
              </a:ext>
            </a:extLst>
          </p:cNvPr>
          <p:cNvCxnSpPr>
            <a:cxnSpLocks/>
          </p:cNvCxnSpPr>
          <p:nvPr/>
        </p:nvCxnSpPr>
        <p:spPr>
          <a:xfrm>
            <a:off x="4598439" y="2591472"/>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grpSp>
        <p:nvGrpSpPr>
          <p:cNvPr id="19" name="Groupe 18"/>
          <p:cNvGrpSpPr/>
          <p:nvPr/>
        </p:nvGrpSpPr>
        <p:grpSpPr>
          <a:xfrm>
            <a:off x="4262222" y="2687486"/>
            <a:ext cx="240257" cy="261610"/>
            <a:chOff x="4079340" y="3283105"/>
            <a:chExt cx="240257" cy="261610"/>
          </a:xfrm>
        </p:grpSpPr>
        <p:sp>
          <p:nvSpPr>
            <p:cNvPr id="17" name="TextBox 13">
              <a:extLst>
                <a:ext uri="{FF2B5EF4-FFF2-40B4-BE49-F238E27FC236}">
                  <a16:creationId xmlns:a16="http://schemas.microsoft.com/office/drawing/2014/main" id="{A3E67F18-259B-4D4E-9ED9-D8F41972717F}"/>
                </a:ext>
              </a:extLst>
            </p:cNvPr>
            <p:cNvSpPr txBox="1"/>
            <p:nvPr/>
          </p:nvSpPr>
          <p:spPr>
            <a:xfrm>
              <a:off x="4079340" y="3283105"/>
              <a:ext cx="227279" cy="261610"/>
            </a:xfrm>
            <a:prstGeom prst="rect">
              <a:avLst/>
            </a:prstGeom>
            <a:noFill/>
          </p:spPr>
          <p:txBody>
            <a:bodyPr wrap="square">
              <a:spAutoFit/>
            </a:bodyPr>
            <a:lstStyle/>
            <a:p>
              <a:pPr algn="r"/>
              <a:r>
                <a:rPr lang="en-GB" sz="1100" b="1" dirty="0">
                  <a:solidFill>
                    <a:srgbClr val="C90F55"/>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18" name="Ellipse 17"/>
            <p:cNvSpPr/>
            <p:nvPr/>
          </p:nvSpPr>
          <p:spPr>
            <a:xfrm>
              <a:off x="4095967" y="3295462"/>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e 19"/>
          <p:cNvGrpSpPr/>
          <p:nvPr/>
        </p:nvGrpSpPr>
        <p:grpSpPr>
          <a:xfrm>
            <a:off x="4678784" y="2687943"/>
            <a:ext cx="240257" cy="261610"/>
            <a:chOff x="4079340" y="3283105"/>
            <a:chExt cx="240257" cy="261610"/>
          </a:xfrm>
        </p:grpSpPr>
        <p:sp>
          <p:nvSpPr>
            <p:cNvPr id="21" name="TextBox 13">
              <a:extLst>
                <a:ext uri="{FF2B5EF4-FFF2-40B4-BE49-F238E27FC236}">
                  <a16:creationId xmlns:a16="http://schemas.microsoft.com/office/drawing/2014/main" id="{A3E67F18-259B-4D4E-9ED9-D8F41972717F}"/>
                </a:ext>
              </a:extLst>
            </p:cNvPr>
            <p:cNvSpPr txBox="1"/>
            <p:nvPr/>
          </p:nvSpPr>
          <p:spPr>
            <a:xfrm>
              <a:off x="4079340" y="3283105"/>
              <a:ext cx="227279" cy="261610"/>
            </a:xfrm>
            <a:prstGeom prst="rect">
              <a:avLst/>
            </a:prstGeom>
            <a:noFill/>
          </p:spPr>
          <p:txBody>
            <a:bodyPr wrap="square">
              <a:spAutoFit/>
            </a:bodyPr>
            <a:lstStyle/>
            <a:p>
              <a:pPr algn="r"/>
              <a:r>
                <a:rPr lang="en-GB" sz="1100" b="1" dirty="0">
                  <a:solidFill>
                    <a:srgbClr val="C90F55"/>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2" name="Ellipse 21"/>
            <p:cNvSpPr/>
            <p:nvPr/>
          </p:nvSpPr>
          <p:spPr>
            <a:xfrm>
              <a:off x="4095967" y="3295462"/>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3" name="Groupe 22"/>
          <p:cNvGrpSpPr/>
          <p:nvPr/>
        </p:nvGrpSpPr>
        <p:grpSpPr>
          <a:xfrm>
            <a:off x="4262222" y="3850369"/>
            <a:ext cx="240257" cy="261610"/>
            <a:chOff x="4079340" y="3283105"/>
            <a:chExt cx="240257" cy="261610"/>
          </a:xfrm>
        </p:grpSpPr>
        <p:sp>
          <p:nvSpPr>
            <p:cNvPr id="24" name="TextBox 13">
              <a:extLst>
                <a:ext uri="{FF2B5EF4-FFF2-40B4-BE49-F238E27FC236}">
                  <a16:creationId xmlns:a16="http://schemas.microsoft.com/office/drawing/2014/main" id="{A3E67F18-259B-4D4E-9ED9-D8F41972717F}"/>
                </a:ext>
              </a:extLst>
            </p:cNvPr>
            <p:cNvSpPr txBox="1"/>
            <p:nvPr/>
          </p:nvSpPr>
          <p:spPr>
            <a:xfrm>
              <a:off x="4079340" y="3283105"/>
              <a:ext cx="227279" cy="261610"/>
            </a:xfrm>
            <a:prstGeom prst="rect">
              <a:avLst/>
            </a:prstGeom>
            <a:noFill/>
          </p:spPr>
          <p:txBody>
            <a:bodyPr wrap="square">
              <a:spAutoFit/>
            </a:bodyPr>
            <a:lstStyle/>
            <a:p>
              <a:pPr algn="r"/>
              <a:r>
                <a:rPr lang="en-GB" sz="1100" b="1" dirty="0">
                  <a:solidFill>
                    <a:srgbClr val="C90F55"/>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25" name="Ellipse 24"/>
            <p:cNvSpPr/>
            <p:nvPr/>
          </p:nvSpPr>
          <p:spPr>
            <a:xfrm>
              <a:off x="4095967" y="3295462"/>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6" name="Groupe 25"/>
          <p:cNvGrpSpPr/>
          <p:nvPr/>
        </p:nvGrpSpPr>
        <p:grpSpPr>
          <a:xfrm>
            <a:off x="4696445" y="3850369"/>
            <a:ext cx="240257" cy="261610"/>
            <a:chOff x="4079340" y="3283105"/>
            <a:chExt cx="240257" cy="261610"/>
          </a:xfrm>
        </p:grpSpPr>
        <p:sp>
          <p:nvSpPr>
            <p:cNvPr id="27" name="TextBox 13">
              <a:extLst>
                <a:ext uri="{FF2B5EF4-FFF2-40B4-BE49-F238E27FC236}">
                  <a16:creationId xmlns:a16="http://schemas.microsoft.com/office/drawing/2014/main" id="{A3E67F18-259B-4D4E-9ED9-D8F41972717F}"/>
                </a:ext>
              </a:extLst>
            </p:cNvPr>
            <p:cNvSpPr txBox="1"/>
            <p:nvPr/>
          </p:nvSpPr>
          <p:spPr>
            <a:xfrm>
              <a:off x="4079340" y="3283105"/>
              <a:ext cx="227279" cy="261610"/>
            </a:xfrm>
            <a:prstGeom prst="rect">
              <a:avLst/>
            </a:prstGeom>
            <a:noFill/>
          </p:spPr>
          <p:txBody>
            <a:bodyPr wrap="square">
              <a:spAutoFit/>
            </a:bodyPr>
            <a:lstStyle/>
            <a:p>
              <a:pPr algn="r"/>
              <a:r>
                <a:rPr lang="en-GB" sz="1100" b="1" dirty="0">
                  <a:solidFill>
                    <a:srgbClr val="C90F55"/>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28" name="Ellipse 27"/>
            <p:cNvSpPr/>
            <p:nvPr/>
          </p:nvSpPr>
          <p:spPr>
            <a:xfrm>
              <a:off x="4095967" y="3295462"/>
              <a:ext cx="223630" cy="212512"/>
            </a:xfrm>
            <a:prstGeom prst="ellipse">
              <a:avLst/>
            </a:prstGeom>
            <a:noFill/>
            <a:ln>
              <a:solidFill>
                <a:srgbClr val="C9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34" name="Titre 1"/>
          <p:cNvSpPr>
            <a:spLocks noGrp="1"/>
          </p:cNvSpPr>
          <p:nvPr>
            <p:ph type="title"/>
          </p:nvPr>
        </p:nvSpPr>
        <p:spPr>
          <a:xfrm>
            <a:off x="807400" y="682768"/>
            <a:ext cx="7581269" cy="690562"/>
          </a:xfrm>
        </p:spPr>
        <p:txBody>
          <a:bodyPr>
            <a:normAutofit fontScale="90000"/>
          </a:bodyPr>
          <a:lstStyle/>
          <a:p>
            <a:pPr algn="ctr"/>
            <a:r>
              <a:rPr lang="en-GB" b="0" dirty="0">
                <a:solidFill>
                  <a:srgbClr val="61003B"/>
                </a:solidFill>
                <a:latin typeface="Open Sans" panose="020B0606030504020204" pitchFamily="34" charset="0"/>
                <a:ea typeface="Open Sans" panose="020B0606030504020204" pitchFamily="34" charset="0"/>
                <a:cs typeface="Open Sans" panose="020B0606030504020204" pitchFamily="34" charset="0"/>
              </a:rPr>
              <a:t>How can I sign up to the </a:t>
            </a:r>
            <a:br>
              <a:rPr lang="en-GB" b="0" dirty="0">
                <a:solidFill>
                  <a:srgbClr val="61003B"/>
                </a:solidFill>
                <a:latin typeface="Open Sans" panose="020B0606030504020204" pitchFamily="34" charset="0"/>
                <a:ea typeface="Open Sans" panose="020B0606030504020204" pitchFamily="34" charset="0"/>
                <a:cs typeface="Open Sans" panose="020B0606030504020204" pitchFamily="34" charset="0"/>
              </a:rPr>
            </a:br>
            <a:r>
              <a:rPr lang="en-GB" dirty="0">
                <a:solidFill>
                  <a:srgbClr val="61003B"/>
                </a:solidFill>
                <a:latin typeface="Open Sans" panose="020B0606030504020204" pitchFamily="34" charset="0"/>
                <a:ea typeface="Open Sans" panose="020B0606030504020204" pitchFamily="34" charset="0"/>
                <a:cs typeface="Open Sans" panose="020B0606030504020204" pitchFamily="34" charset="0"/>
              </a:rPr>
              <a:t>Careers</a:t>
            </a:r>
            <a:r>
              <a:rPr lang="en-GB" b="0" dirty="0">
                <a:solidFill>
                  <a:srgbClr val="61003B"/>
                </a:solidFill>
                <a:latin typeface="Open Sans" panose="020B0606030504020204" pitchFamily="34" charset="0"/>
                <a:ea typeface="Open Sans" panose="020B0606030504020204" pitchFamily="34" charset="0"/>
                <a:cs typeface="Open Sans" panose="020B0606030504020204" pitchFamily="34" charset="0"/>
              </a:rPr>
              <a:t> </a:t>
            </a:r>
            <a:r>
              <a:rPr lang="en-GB" dirty="0">
                <a:solidFill>
                  <a:srgbClr val="61003B"/>
                </a:solidFill>
                <a:latin typeface="Open Sans" panose="020B0606030504020204" pitchFamily="34" charset="0"/>
                <a:ea typeface="Open Sans" panose="020B0606030504020204" pitchFamily="34" charset="0"/>
                <a:cs typeface="Open Sans" panose="020B0606030504020204" pitchFamily="34" charset="0"/>
              </a:rPr>
              <a:t>space?</a:t>
            </a:r>
          </a:p>
        </p:txBody>
      </p:sp>
      <p:sp>
        <p:nvSpPr>
          <p:cNvPr id="29" name="TextBox 3">
            <a:extLst>
              <a:ext uri="{FF2B5EF4-FFF2-40B4-BE49-F238E27FC236}">
                <a16:creationId xmlns:a16="http://schemas.microsoft.com/office/drawing/2014/main" id="{6543CC51-4B73-450E-99D6-D62AD0FAA0B7}"/>
              </a:ext>
            </a:extLst>
          </p:cNvPr>
          <p:cNvSpPr txBox="1"/>
          <p:nvPr/>
        </p:nvSpPr>
        <p:spPr>
          <a:xfrm>
            <a:off x="2280156" y="5985808"/>
            <a:ext cx="4572000" cy="430887"/>
          </a:xfrm>
          <a:prstGeom prst="rect">
            <a:avLst/>
          </a:prstGeom>
          <a:noFill/>
        </p:spPr>
        <p:txBody>
          <a:bodyPr wrap="square">
            <a:spAutoFit/>
          </a:bodyPr>
          <a:lstStyle/>
          <a:p>
            <a:pPr algn="ctr"/>
            <a:r>
              <a:rPr lang="en-GB" sz="1100" dirty="0"/>
              <a:t>Contact: Department for Education and Success,</a:t>
            </a:r>
          </a:p>
          <a:p>
            <a:pPr algn="ctr"/>
            <a:r>
              <a:rPr lang="en-GB" sz="1100" dirty="0">
                <a:hlinkClick r:id="rId6"/>
              </a:rPr>
              <a:t>insertion.professionnelle@universite-paris-saclay.fr</a:t>
            </a:r>
            <a:r>
              <a:rPr lang="en-GB" sz="1100" dirty="0"/>
              <a:t> </a:t>
            </a:r>
          </a:p>
        </p:txBody>
      </p:sp>
      <p:sp>
        <p:nvSpPr>
          <p:cNvPr id="30" name="Oval 23">
            <a:hlinkClick r:id="" action="ppaction://noaction"/>
            <a:extLst>
              <a:ext uri="{FF2B5EF4-FFF2-40B4-BE49-F238E27FC236}">
                <a16:creationId xmlns:a16="http://schemas.microsoft.com/office/drawing/2014/main" id="{A2180B08-193F-48D1-A5FE-EB200078D8A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pic>
        <p:nvPicPr>
          <p:cNvPr id="31" name="Graphic 28">
            <a:hlinkClick r:id="rId7" action="ppaction://hlinksldjump"/>
            <a:extLst>
              <a:ext uri="{FF2B5EF4-FFF2-40B4-BE49-F238E27FC236}">
                <a16:creationId xmlns:a16="http://schemas.microsoft.com/office/drawing/2014/main" id="{9389D919-43D1-4C51-884F-807B37FCDE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2638" y="6353433"/>
            <a:ext cx="63021" cy="110287"/>
          </a:xfrm>
          <a:prstGeom prst="rect">
            <a:avLst/>
          </a:prstGeom>
        </p:spPr>
      </p:pic>
      <p:pic>
        <p:nvPicPr>
          <p:cNvPr id="35" name="Graphic 5">
            <a:extLst>
              <a:ext uri="{FF2B5EF4-FFF2-40B4-BE49-F238E27FC236}">
                <a16:creationId xmlns:a16="http://schemas.microsoft.com/office/drawing/2014/main" id="{15F3F345-E637-44B9-A0E7-664F983C69A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423890" y="5733664"/>
            <a:ext cx="284532" cy="180568"/>
          </a:xfrm>
          <a:prstGeom prst="rect">
            <a:avLst/>
          </a:prstGeom>
        </p:spPr>
      </p:pic>
    </p:spTree>
    <p:extLst>
      <p:ext uri="{BB962C8B-B14F-4D97-AF65-F5344CB8AC3E}">
        <p14:creationId xmlns:p14="http://schemas.microsoft.com/office/powerpoint/2010/main" val="2925660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hlinkClick r:id="rId2" action="ppaction://hlinksldjump"/>
            <a:extLst>
              <a:ext uri="{FF2B5EF4-FFF2-40B4-BE49-F238E27FC236}">
                <a16:creationId xmlns:a16="http://schemas.microsoft.com/office/drawing/2014/main" id="{3F5BBEB7-EACF-4631-8D2E-955F778A8F97}"/>
              </a:ext>
            </a:extLst>
          </p:cNvPr>
          <p:cNvSpPr/>
          <p:nvPr/>
        </p:nvSpPr>
        <p:spPr>
          <a:xfrm>
            <a:off x="580291" y="18436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61003B"/>
              </a:solidFill>
            </a:endParaRPr>
          </a:p>
        </p:txBody>
      </p:sp>
      <p:sp>
        <p:nvSpPr>
          <p:cNvPr id="6" name="Oval 5">
            <a:hlinkClick r:id="rId3" action="ppaction://hlinksldjump"/>
            <a:extLst>
              <a:ext uri="{FF2B5EF4-FFF2-40B4-BE49-F238E27FC236}">
                <a16:creationId xmlns:a16="http://schemas.microsoft.com/office/drawing/2014/main" id="{A9F8C371-570C-400F-907F-B4F52C0E385B}"/>
              </a:ext>
            </a:extLst>
          </p:cNvPr>
          <p:cNvSpPr/>
          <p:nvPr/>
        </p:nvSpPr>
        <p:spPr>
          <a:xfrm>
            <a:off x="1739533" y="20145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6671E"/>
              </a:solidFill>
            </a:endParaRPr>
          </a:p>
        </p:txBody>
      </p:sp>
      <p:sp>
        <p:nvSpPr>
          <p:cNvPr id="7" name="Oval 6">
            <a:hlinkClick r:id="rId4" action="ppaction://hlinksldjump"/>
            <a:extLst>
              <a:ext uri="{FF2B5EF4-FFF2-40B4-BE49-F238E27FC236}">
                <a16:creationId xmlns:a16="http://schemas.microsoft.com/office/drawing/2014/main" id="{E0B00C77-93D0-4516-BB1B-EF1C968118E2}"/>
              </a:ext>
            </a:extLst>
          </p:cNvPr>
          <p:cNvSpPr/>
          <p:nvPr/>
        </p:nvSpPr>
        <p:spPr>
          <a:xfrm>
            <a:off x="4132381" y="18436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6671E"/>
              </a:solidFill>
            </a:endParaRPr>
          </a:p>
        </p:txBody>
      </p:sp>
      <p:sp>
        <p:nvSpPr>
          <p:cNvPr id="8" name="Oval 7">
            <a:hlinkClick r:id="rId5" action="ppaction://hlinksldjump"/>
            <a:extLst>
              <a:ext uri="{FF2B5EF4-FFF2-40B4-BE49-F238E27FC236}">
                <a16:creationId xmlns:a16="http://schemas.microsoft.com/office/drawing/2014/main" id="{3E5400D4-564F-420B-9AA7-3826AE50B743}"/>
              </a:ext>
            </a:extLst>
          </p:cNvPr>
          <p:cNvSpPr/>
          <p:nvPr/>
        </p:nvSpPr>
        <p:spPr>
          <a:xfrm>
            <a:off x="7684471" y="14734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6671E"/>
              </a:solidFill>
            </a:endParaRPr>
          </a:p>
        </p:txBody>
      </p:sp>
      <p:sp>
        <p:nvSpPr>
          <p:cNvPr id="9" name="Oval 8">
            <a:hlinkClick r:id="rId6" action="ppaction://hlinksldjump"/>
            <a:extLst>
              <a:ext uri="{FF2B5EF4-FFF2-40B4-BE49-F238E27FC236}">
                <a16:creationId xmlns:a16="http://schemas.microsoft.com/office/drawing/2014/main" id="{65092E3C-B1E6-4B54-8C83-5B3352A2EF57}"/>
              </a:ext>
            </a:extLst>
          </p:cNvPr>
          <p:cNvSpPr/>
          <p:nvPr/>
        </p:nvSpPr>
        <p:spPr>
          <a:xfrm>
            <a:off x="5342131" y="21442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6671E"/>
              </a:solidFill>
            </a:endParaRPr>
          </a:p>
        </p:txBody>
      </p:sp>
      <p:sp>
        <p:nvSpPr>
          <p:cNvPr id="10" name="Oval 9">
            <a:hlinkClick r:id="rId7" action="ppaction://hlinksldjump"/>
            <a:extLst>
              <a:ext uri="{FF2B5EF4-FFF2-40B4-BE49-F238E27FC236}">
                <a16:creationId xmlns:a16="http://schemas.microsoft.com/office/drawing/2014/main" id="{40150233-F73C-42AE-A6CC-F13DE72339F6}"/>
              </a:ext>
            </a:extLst>
          </p:cNvPr>
          <p:cNvSpPr/>
          <p:nvPr/>
        </p:nvSpPr>
        <p:spPr>
          <a:xfrm>
            <a:off x="580291" y="141665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Oval 10">
            <a:hlinkClick r:id="rId8" action="ppaction://hlinksldjump"/>
            <a:extLst>
              <a:ext uri="{FF2B5EF4-FFF2-40B4-BE49-F238E27FC236}">
                <a16:creationId xmlns:a16="http://schemas.microsoft.com/office/drawing/2014/main" id="{815FF42F-DA63-460E-95E7-C0B6B00156A6}"/>
              </a:ext>
            </a:extLst>
          </p:cNvPr>
          <p:cNvSpPr/>
          <p:nvPr/>
        </p:nvSpPr>
        <p:spPr>
          <a:xfrm>
            <a:off x="1764321" y="141665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Oval 11">
            <a:hlinkClick r:id="rId9" action="ppaction://hlinksldjump"/>
            <a:extLst>
              <a:ext uri="{FF2B5EF4-FFF2-40B4-BE49-F238E27FC236}">
                <a16:creationId xmlns:a16="http://schemas.microsoft.com/office/drawing/2014/main" id="{53876A9B-CA15-4EB4-B655-16A2471B8CD6}"/>
              </a:ext>
            </a:extLst>
          </p:cNvPr>
          <p:cNvSpPr/>
          <p:nvPr/>
        </p:nvSpPr>
        <p:spPr>
          <a:xfrm>
            <a:off x="2948351" y="141665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val 12">
            <a:hlinkClick r:id="rId10" action="ppaction://hlinksldjump"/>
            <a:extLst>
              <a:ext uri="{FF2B5EF4-FFF2-40B4-BE49-F238E27FC236}">
                <a16:creationId xmlns:a16="http://schemas.microsoft.com/office/drawing/2014/main" id="{040F4684-0FF1-421E-830F-E8716F524553}"/>
              </a:ext>
            </a:extLst>
          </p:cNvPr>
          <p:cNvSpPr/>
          <p:nvPr/>
        </p:nvSpPr>
        <p:spPr>
          <a:xfrm>
            <a:off x="4132381" y="141665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Oval 13">
            <a:hlinkClick r:id="rId11" action="ppaction://hlinksldjump"/>
            <a:extLst>
              <a:ext uri="{FF2B5EF4-FFF2-40B4-BE49-F238E27FC236}">
                <a16:creationId xmlns:a16="http://schemas.microsoft.com/office/drawing/2014/main" id="{F5215AF9-3C5F-4DB8-95DD-1722375484BA}"/>
              </a:ext>
            </a:extLst>
          </p:cNvPr>
          <p:cNvSpPr/>
          <p:nvPr/>
        </p:nvSpPr>
        <p:spPr>
          <a:xfrm>
            <a:off x="5342131" y="144814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Oval 14">
            <a:hlinkClick r:id="rId10" action="ppaction://hlinksldjump"/>
            <a:extLst>
              <a:ext uri="{FF2B5EF4-FFF2-40B4-BE49-F238E27FC236}">
                <a16:creationId xmlns:a16="http://schemas.microsoft.com/office/drawing/2014/main" id="{098AA753-92BA-46CB-815B-F4830ED6284D}"/>
              </a:ext>
            </a:extLst>
          </p:cNvPr>
          <p:cNvSpPr/>
          <p:nvPr/>
        </p:nvSpPr>
        <p:spPr>
          <a:xfrm>
            <a:off x="6500441" y="144115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Oval 15">
            <a:hlinkClick r:id="rId12" action="ppaction://hlinksldjump"/>
            <a:extLst>
              <a:ext uri="{FF2B5EF4-FFF2-40B4-BE49-F238E27FC236}">
                <a16:creationId xmlns:a16="http://schemas.microsoft.com/office/drawing/2014/main" id="{91C3A356-FA52-44F9-9013-2A7302BD842E}"/>
              </a:ext>
            </a:extLst>
          </p:cNvPr>
          <p:cNvSpPr/>
          <p:nvPr/>
        </p:nvSpPr>
        <p:spPr>
          <a:xfrm>
            <a:off x="1732449" y="2840584"/>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Oval 16">
            <a:hlinkClick r:id="rId13" action="ppaction://hlinksldjump"/>
            <a:extLst>
              <a:ext uri="{FF2B5EF4-FFF2-40B4-BE49-F238E27FC236}">
                <a16:creationId xmlns:a16="http://schemas.microsoft.com/office/drawing/2014/main" id="{D35A674F-3CCA-47F9-8FFF-E455FB3DBD03}"/>
              </a:ext>
            </a:extLst>
          </p:cNvPr>
          <p:cNvSpPr/>
          <p:nvPr/>
        </p:nvSpPr>
        <p:spPr>
          <a:xfrm>
            <a:off x="4124309" y="2841171"/>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Oval 17">
            <a:hlinkClick r:id="rId14" action="ppaction://hlinksldjump"/>
            <a:extLst>
              <a:ext uri="{FF2B5EF4-FFF2-40B4-BE49-F238E27FC236}">
                <a16:creationId xmlns:a16="http://schemas.microsoft.com/office/drawing/2014/main" id="{C4F16A65-21E7-4CA2-A9AF-0EFC4198DEF9}"/>
              </a:ext>
            </a:extLst>
          </p:cNvPr>
          <p:cNvSpPr/>
          <p:nvPr/>
        </p:nvSpPr>
        <p:spPr>
          <a:xfrm>
            <a:off x="5353507" y="285886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Oval 18">
            <a:hlinkClick r:id="rId15" action="ppaction://hlinksldjump"/>
            <a:extLst>
              <a:ext uri="{FF2B5EF4-FFF2-40B4-BE49-F238E27FC236}">
                <a16:creationId xmlns:a16="http://schemas.microsoft.com/office/drawing/2014/main" id="{801F998E-D402-45C1-98FD-38B8E1CA5ACF}"/>
              </a:ext>
            </a:extLst>
          </p:cNvPr>
          <p:cNvSpPr/>
          <p:nvPr/>
        </p:nvSpPr>
        <p:spPr>
          <a:xfrm>
            <a:off x="6561442" y="2859348"/>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Oval 19">
            <a:hlinkClick r:id="rId16" action="ppaction://hlinksldjump"/>
            <a:extLst>
              <a:ext uri="{FF2B5EF4-FFF2-40B4-BE49-F238E27FC236}">
                <a16:creationId xmlns:a16="http://schemas.microsoft.com/office/drawing/2014/main" id="{1503C27B-871F-48C6-846A-C4616FB144A3}"/>
              </a:ext>
            </a:extLst>
          </p:cNvPr>
          <p:cNvSpPr/>
          <p:nvPr/>
        </p:nvSpPr>
        <p:spPr>
          <a:xfrm>
            <a:off x="7719296" y="2847662"/>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 20">
            <a:hlinkClick r:id="rId17" action="ppaction://hlinksldjump"/>
            <a:extLst>
              <a:ext uri="{FF2B5EF4-FFF2-40B4-BE49-F238E27FC236}">
                <a16:creationId xmlns:a16="http://schemas.microsoft.com/office/drawing/2014/main" id="{95839371-729E-4CD4-BAAA-BC24BABA29D7}"/>
              </a:ext>
            </a:extLst>
          </p:cNvPr>
          <p:cNvSpPr/>
          <p:nvPr/>
        </p:nvSpPr>
        <p:spPr>
          <a:xfrm>
            <a:off x="565646" y="418275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Oval 21">
            <a:hlinkClick r:id="rId18" action="ppaction://hlinksldjump"/>
            <a:extLst>
              <a:ext uri="{FF2B5EF4-FFF2-40B4-BE49-F238E27FC236}">
                <a16:creationId xmlns:a16="http://schemas.microsoft.com/office/drawing/2014/main" id="{41EDA55A-37F4-4E4B-9617-C66B565CED25}"/>
              </a:ext>
            </a:extLst>
          </p:cNvPr>
          <p:cNvSpPr/>
          <p:nvPr/>
        </p:nvSpPr>
        <p:spPr>
          <a:xfrm>
            <a:off x="4108109" y="420144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val 22">
            <a:hlinkClick r:id="rId19" action="ppaction://hlinksldjump"/>
            <a:extLst>
              <a:ext uri="{FF2B5EF4-FFF2-40B4-BE49-F238E27FC236}">
                <a16:creationId xmlns:a16="http://schemas.microsoft.com/office/drawing/2014/main" id="{9AA17CDA-28D1-4296-B8A2-878C39633E41}"/>
              </a:ext>
            </a:extLst>
          </p:cNvPr>
          <p:cNvSpPr/>
          <p:nvPr/>
        </p:nvSpPr>
        <p:spPr>
          <a:xfrm>
            <a:off x="5342131" y="4209012"/>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Oval 23">
            <a:hlinkClick r:id="rId20" action="ppaction://hlinksldjump"/>
            <a:extLst>
              <a:ext uri="{FF2B5EF4-FFF2-40B4-BE49-F238E27FC236}">
                <a16:creationId xmlns:a16="http://schemas.microsoft.com/office/drawing/2014/main" id="{3CD3977C-F5D1-4D57-867D-A61E68B94DF0}"/>
              </a:ext>
            </a:extLst>
          </p:cNvPr>
          <p:cNvSpPr/>
          <p:nvPr/>
        </p:nvSpPr>
        <p:spPr>
          <a:xfrm>
            <a:off x="6561442" y="415504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Oval 24">
            <a:hlinkClick r:id="rId21" action="ppaction://hlinksldjump"/>
            <a:extLst>
              <a:ext uri="{FF2B5EF4-FFF2-40B4-BE49-F238E27FC236}">
                <a16:creationId xmlns:a16="http://schemas.microsoft.com/office/drawing/2014/main" id="{21A878A0-705E-4D96-B391-231C91C028C7}"/>
              </a:ext>
            </a:extLst>
          </p:cNvPr>
          <p:cNvSpPr/>
          <p:nvPr/>
        </p:nvSpPr>
        <p:spPr>
          <a:xfrm>
            <a:off x="1711148" y="4148206"/>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Oval 25">
            <a:hlinkClick r:id="rId22" action="ppaction://hlinksldjump"/>
            <a:extLst>
              <a:ext uri="{FF2B5EF4-FFF2-40B4-BE49-F238E27FC236}">
                <a16:creationId xmlns:a16="http://schemas.microsoft.com/office/drawing/2014/main" id="{693C42FB-180B-4203-8478-D2D5F62247F9}"/>
              </a:ext>
            </a:extLst>
          </p:cNvPr>
          <p:cNvSpPr/>
          <p:nvPr/>
        </p:nvSpPr>
        <p:spPr>
          <a:xfrm>
            <a:off x="7719296" y="4134764"/>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Oval 26">
            <a:hlinkClick r:id="rId23" action="ppaction://hlinksldjump"/>
            <a:extLst>
              <a:ext uri="{FF2B5EF4-FFF2-40B4-BE49-F238E27FC236}">
                <a16:creationId xmlns:a16="http://schemas.microsoft.com/office/drawing/2014/main" id="{B167612D-D422-4552-9FC1-195238818E15}"/>
              </a:ext>
            </a:extLst>
          </p:cNvPr>
          <p:cNvSpPr/>
          <p:nvPr/>
        </p:nvSpPr>
        <p:spPr>
          <a:xfrm>
            <a:off x="580291" y="5400928"/>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8" name="Graphic 27">
            <a:hlinkClick r:id="rId5" action="ppaction://hlinksldjump"/>
            <a:extLst>
              <a:ext uri="{FF2B5EF4-FFF2-40B4-BE49-F238E27FC236}">
                <a16:creationId xmlns:a16="http://schemas.microsoft.com/office/drawing/2014/main" id="{A4B30C95-55B9-4CB7-B6F6-84DD560840B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878965" y="344747"/>
            <a:ext cx="605184" cy="619945"/>
          </a:xfrm>
          <a:prstGeom prst="rect">
            <a:avLst/>
          </a:prstGeom>
        </p:spPr>
      </p:pic>
      <p:sp>
        <p:nvSpPr>
          <p:cNvPr id="30" name="TextBox 29">
            <a:extLst>
              <a:ext uri="{FF2B5EF4-FFF2-40B4-BE49-F238E27FC236}">
                <a16:creationId xmlns:a16="http://schemas.microsoft.com/office/drawing/2014/main" id="{68247838-C2AD-4DD3-B1D6-3595D051C8AE}"/>
              </a:ext>
            </a:extLst>
          </p:cNvPr>
          <p:cNvSpPr txBox="1"/>
          <p:nvPr/>
        </p:nvSpPr>
        <p:spPr>
          <a:xfrm>
            <a:off x="7473905" y="1075798"/>
            <a:ext cx="1581651"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CVEC (Student &amp; Campus Life Contribution)</a:t>
            </a:r>
          </a:p>
        </p:txBody>
      </p:sp>
      <p:pic>
        <p:nvPicPr>
          <p:cNvPr id="31" name="Graphic 30">
            <a:hlinkClick r:id="rId6" action="ppaction://hlinksldjump"/>
            <a:extLst>
              <a:ext uri="{FF2B5EF4-FFF2-40B4-BE49-F238E27FC236}">
                <a16:creationId xmlns:a16="http://schemas.microsoft.com/office/drawing/2014/main" id="{91F65B78-A171-4415-A5B0-3ADC041F2DD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rot="20413482">
            <a:off x="5646047" y="426235"/>
            <a:ext cx="391092" cy="508781"/>
          </a:xfrm>
          <a:prstGeom prst="rect">
            <a:avLst/>
          </a:prstGeom>
        </p:spPr>
      </p:pic>
      <p:pic>
        <p:nvPicPr>
          <p:cNvPr id="33" name="Graphic 32">
            <a:hlinkClick r:id="rId2" action="ppaction://hlinksldjump"/>
            <a:extLst>
              <a:ext uri="{FF2B5EF4-FFF2-40B4-BE49-F238E27FC236}">
                <a16:creationId xmlns:a16="http://schemas.microsoft.com/office/drawing/2014/main" id="{7C62B9BD-B88D-443B-B4E1-85E834897162}"/>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781232" y="418822"/>
            <a:ext cx="550214" cy="435586"/>
          </a:xfrm>
          <a:prstGeom prst="rect">
            <a:avLst/>
          </a:prstGeom>
        </p:spPr>
      </p:pic>
      <p:sp>
        <p:nvSpPr>
          <p:cNvPr id="34" name="Oval 33">
            <a:hlinkClick r:id="rId30" action="ppaction://hlinksldjump"/>
            <a:extLst>
              <a:ext uri="{FF2B5EF4-FFF2-40B4-BE49-F238E27FC236}">
                <a16:creationId xmlns:a16="http://schemas.microsoft.com/office/drawing/2014/main" id="{45CE3F48-D3CA-4527-B452-570FA9799A51}"/>
              </a:ext>
            </a:extLst>
          </p:cNvPr>
          <p:cNvSpPr/>
          <p:nvPr/>
        </p:nvSpPr>
        <p:spPr>
          <a:xfrm>
            <a:off x="2847577" y="541877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Oval 34">
            <a:hlinkClick r:id="rId31" action="ppaction://hlinksldjump"/>
            <a:extLst>
              <a:ext uri="{FF2B5EF4-FFF2-40B4-BE49-F238E27FC236}">
                <a16:creationId xmlns:a16="http://schemas.microsoft.com/office/drawing/2014/main" id="{4035616B-F3B0-4AB7-92A5-264D4078DFA9}"/>
              </a:ext>
            </a:extLst>
          </p:cNvPr>
          <p:cNvSpPr/>
          <p:nvPr/>
        </p:nvSpPr>
        <p:spPr>
          <a:xfrm>
            <a:off x="2934198" y="4182759"/>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Oval 35">
            <a:hlinkClick r:id="rId32" action="ppaction://hlinksldjump"/>
            <a:extLst>
              <a:ext uri="{FF2B5EF4-FFF2-40B4-BE49-F238E27FC236}">
                <a16:creationId xmlns:a16="http://schemas.microsoft.com/office/drawing/2014/main" id="{72437CC5-E25A-44D5-8062-DB2010B3A712}"/>
              </a:ext>
            </a:extLst>
          </p:cNvPr>
          <p:cNvSpPr/>
          <p:nvPr/>
        </p:nvSpPr>
        <p:spPr>
          <a:xfrm>
            <a:off x="7684471" y="1416655"/>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Oval 36">
            <a:hlinkClick r:id="rId33" action="ppaction://hlinksldjump"/>
            <a:extLst>
              <a:ext uri="{FF2B5EF4-FFF2-40B4-BE49-F238E27FC236}">
                <a16:creationId xmlns:a16="http://schemas.microsoft.com/office/drawing/2014/main" id="{01B8F1B8-F853-49BA-83FB-21DEB98665FA}"/>
              </a:ext>
            </a:extLst>
          </p:cNvPr>
          <p:cNvSpPr/>
          <p:nvPr/>
        </p:nvSpPr>
        <p:spPr>
          <a:xfrm>
            <a:off x="6509895" y="213626"/>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Oval 38">
            <a:hlinkClick r:id="rId34" action="ppaction://hlinksldjump"/>
            <a:extLst>
              <a:ext uri="{FF2B5EF4-FFF2-40B4-BE49-F238E27FC236}">
                <a16:creationId xmlns:a16="http://schemas.microsoft.com/office/drawing/2014/main" id="{AA064D5E-2CB2-40CC-8F58-DB3787969300}"/>
              </a:ext>
            </a:extLst>
          </p:cNvPr>
          <p:cNvSpPr/>
          <p:nvPr/>
        </p:nvSpPr>
        <p:spPr>
          <a:xfrm>
            <a:off x="1699639" y="5404313"/>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0" name="Graphic 39">
            <a:hlinkClick r:id="rId33" action="ppaction://hlinksldjump"/>
            <a:extLst>
              <a:ext uri="{FF2B5EF4-FFF2-40B4-BE49-F238E27FC236}">
                <a16:creationId xmlns:a16="http://schemas.microsoft.com/office/drawing/2014/main" id="{7FEB3D5A-93E8-44F1-BC4D-72D192A04048}"/>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6817457" y="467473"/>
            <a:ext cx="346167" cy="453598"/>
          </a:xfrm>
          <a:prstGeom prst="rect">
            <a:avLst/>
          </a:prstGeom>
        </p:spPr>
      </p:pic>
      <p:pic>
        <p:nvPicPr>
          <p:cNvPr id="41" name="Graphic 40">
            <a:hlinkClick r:id="rId4" action="ppaction://hlinksldjump"/>
            <a:extLst>
              <a:ext uri="{FF2B5EF4-FFF2-40B4-BE49-F238E27FC236}">
                <a16:creationId xmlns:a16="http://schemas.microsoft.com/office/drawing/2014/main" id="{4A62DE8E-23A1-4000-993F-41F00DF00F2D}"/>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4442404" y="391574"/>
            <a:ext cx="341246" cy="480846"/>
          </a:xfrm>
          <a:prstGeom prst="rect">
            <a:avLst/>
          </a:prstGeom>
        </p:spPr>
      </p:pic>
      <p:pic>
        <p:nvPicPr>
          <p:cNvPr id="42" name="Graphic 41">
            <a:hlinkClick r:id="rId9" action="ppaction://hlinksldjump"/>
            <a:extLst>
              <a:ext uri="{FF2B5EF4-FFF2-40B4-BE49-F238E27FC236}">
                <a16:creationId xmlns:a16="http://schemas.microsoft.com/office/drawing/2014/main" id="{31CC2A14-0AFF-4C7D-BB22-D8396BA9F51C}"/>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3181374" y="1652936"/>
            <a:ext cx="495246" cy="488730"/>
          </a:xfrm>
          <a:prstGeom prst="rect">
            <a:avLst/>
          </a:prstGeom>
        </p:spPr>
      </p:pic>
      <p:pic>
        <p:nvPicPr>
          <p:cNvPr id="43" name="Graphic 42">
            <a:hlinkClick r:id="rId10" action="ppaction://hlinksldjump"/>
            <a:extLst>
              <a:ext uri="{FF2B5EF4-FFF2-40B4-BE49-F238E27FC236}">
                <a16:creationId xmlns:a16="http://schemas.microsoft.com/office/drawing/2014/main" id="{7F9EBE7A-4918-4AE8-A057-EEFF3FCE55B1}"/>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4416831" y="1721637"/>
            <a:ext cx="392391" cy="351327"/>
          </a:xfrm>
          <a:prstGeom prst="rect">
            <a:avLst/>
          </a:prstGeom>
        </p:spPr>
      </p:pic>
      <p:pic>
        <p:nvPicPr>
          <p:cNvPr id="44" name="Graphic 43">
            <a:hlinkClick r:id="rId11" action="ppaction://hlinksldjump"/>
            <a:extLst>
              <a:ext uri="{FF2B5EF4-FFF2-40B4-BE49-F238E27FC236}">
                <a16:creationId xmlns:a16="http://schemas.microsoft.com/office/drawing/2014/main" id="{711F7D75-7087-4B10-8FC1-B435359D37D3}"/>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5643072" y="1622972"/>
            <a:ext cx="307969" cy="549606"/>
          </a:xfrm>
          <a:prstGeom prst="rect">
            <a:avLst/>
          </a:prstGeom>
        </p:spPr>
      </p:pic>
      <p:grpSp>
        <p:nvGrpSpPr>
          <p:cNvPr id="109" name="Group 108">
            <a:extLst>
              <a:ext uri="{FF2B5EF4-FFF2-40B4-BE49-F238E27FC236}">
                <a16:creationId xmlns:a16="http://schemas.microsoft.com/office/drawing/2014/main" id="{FC3C3DEF-1AFB-43CD-A3F5-E407856B2E0C}"/>
              </a:ext>
            </a:extLst>
          </p:cNvPr>
          <p:cNvGrpSpPr/>
          <p:nvPr/>
        </p:nvGrpSpPr>
        <p:grpSpPr>
          <a:xfrm>
            <a:off x="6676072" y="1709913"/>
            <a:ext cx="641319" cy="327672"/>
            <a:chOff x="6676072" y="1709913"/>
            <a:chExt cx="641319" cy="327672"/>
          </a:xfrm>
        </p:grpSpPr>
        <p:pic>
          <p:nvPicPr>
            <p:cNvPr id="45" name="Graphic 44">
              <a:hlinkClick r:id="rId10" action="ppaction://hlinksldjump"/>
              <a:extLst>
                <a:ext uri="{FF2B5EF4-FFF2-40B4-BE49-F238E27FC236}">
                  <a16:creationId xmlns:a16="http://schemas.microsoft.com/office/drawing/2014/main" id="{220F11E0-EE17-496E-BFCC-8220EA7A02F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flipH="1">
              <a:off x="6996169" y="1749979"/>
              <a:ext cx="321222" cy="287606"/>
            </a:xfrm>
            <a:prstGeom prst="rect">
              <a:avLst/>
            </a:prstGeom>
          </p:spPr>
        </p:pic>
        <p:pic>
          <p:nvPicPr>
            <p:cNvPr id="46" name="Graphic 45">
              <a:hlinkClick r:id="rId10" action="ppaction://hlinksldjump"/>
              <a:extLst>
                <a:ext uri="{FF2B5EF4-FFF2-40B4-BE49-F238E27FC236}">
                  <a16:creationId xmlns:a16="http://schemas.microsoft.com/office/drawing/2014/main" id="{F2992C45-5A36-467C-AB95-3C3712D01C31}"/>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flipH="1">
              <a:off x="6676072" y="1709913"/>
              <a:ext cx="266071" cy="325707"/>
            </a:xfrm>
            <a:prstGeom prst="rect">
              <a:avLst/>
            </a:prstGeom>
          </p:spPr>
        </p:pic>
      </p:grpSp>
      <p:pic>
        <p:nvPicPr>
          <p:cNvPr id="48" name="Graphic 47">
            <a:hlinkClick r:id="rId13" action="ppaction://hlinksldjump"/>
            <a:extLst>
              <a:ext uri="{FF2B5EF4-FFF2-40B4-BE49-F238E27FC236}">
                <a16:creationId xmlns:a16="http://schemas.microsoft.com/office/drawing/2014/main" id="{5DB7BB56-36B3-4956-B474-B80BE4705302}"/>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rot="20018378">
            <a:off x="4362105" y="3053803"/>
            <a:ext cx="485700" cy="555085"/>
          </a:xfrm>
          <a:prstGeom prst="rect">
            <a:avLst/>
          </a:prstGeom>
        </p:spPr>
      </p:pic>
      <p:pic>
        <p:nvPicPr>
          <p:cNvPr id="49" name="Graphic 48">
            <a:hlinkClick r:id="rId14" action="ppaction://hlinksldjump"/>
            <a:extLst>
              <a:ext uri="{FF2B5EF4-FFF2-40B4-BE49-F238E27FC236}">
                <a16:creationId xmlns:a16="http://schemas.microsoft.com/office/drawing/2014/main" id="{A8C19570-FC20-4CA2-AC33-8ACE372F92AF}"/>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659412" y="3092898"/>
            <a:ext cx="404943" cy="439163"/>
          </a:xfrm>
          <a:prstGeom prst="rect">
            <a:avLst/>
          </a:prstGeom>
        </p:spPr>
      </p:pic>
      <p:pic>
        <p:nvPicPr>
          <p:cNvPr id="50" name="Graphic 49">
            <a:hlinkClick r:id="rId15" action="ppaction://hlinksldjump"/>
            <a:extLst>
              <a:ext uri="{FF2B5EF4-FFF2-40B4-BE49-F238E27FC236}">
                <a16:creationId xmlns:a16="http://schemas.microsoft.com/office/drawing/2014/main" id="{0199561A-F068-4391-AC2E-7FA3B3327525}"/>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a:off x="6829463" y="3004674"/>
            <a:ext cx="458909" cy="615610"/>
          </a:xfrm>
          <a:prstGeom prst="rect">
            <a:avLst/>
          </a:prstGeom>
        </p:spPr>
      </p:pic>
      <p:pic>
        <p:nvPicPr>
          <p:cNvPr id="51" name="Graphic 50">
            <a:hlinkClick r:id="rId16" action="ppaction://hlinksldjump"/>
            <a:extLst>
              <a:ext uri="{FF2B5EF4-FFF2-40B4-BE49-F238E27FC236}">
                <a16:creationId xmlns:a16="http://schemas.microsoft.com/office/drawing/2014/main" id="{2E337E67-00AF-4A2B-A13A-D8014A1C42BB}"/>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rot="20204402">
            <a:off x="7820816" y="3057261"/>
            <a:ext cx="342433" cy="338622"/>
          </a:xfrm>
          <a:prstGeom prst="rect">
            <a:avLst/>
          </a:prstGeom>
        </p:spPr>
      </p:pic>
      <p:pic>
        <p:nvPicPr>
          <p:cNvPr id="52" name="Graphic 51">
            <a:hlinkClick r:id="rId16" action="ppaction://hlinksldjump"/>
            <a:extLst>
              <a:ext uri="{FF2B5EF4-FFF2-40B4-BE49-F238E27FC236}">
                <a16:creationId xmlns:a16="http://schemas.microsoft.com/office/drawing/2014/main" id="{F1A4A1D3-ED2F-4153-8C28-3EED1D727AA5}"/>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8099146" y="3412169"/>
            <a:ext cx="239784" cy="239784"/>
          </a:xfrm>
          <a:prstGeom prst="rect">
            <a:avLst/>
          </a:prstGeom>
        </p:spPr>
      </p:pic>
      <p:pic>
        <p:nvPicPr>
          <p:cNvPr id="53" name="Graphic 52">
            <a:hlinkClick r:id="rId16" action="ppaction://hlinksldjump"/>
            <a:extLst>
              <a:ext uri="{FF2B5EF4-FFF2-40B4-BE49-F238E27FC236}">
                <a16:creationId xmlns:a16="http://schemas.microsoft.com/office/drawing/2014/main" id="{47324ABE-5000-4F5B-9085-ED73F6BF93AA}"/>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8241257" y="3066792"/>
            <a:ext cx="193885" cy="193885"/>
          </a:xfrm>
          <a:prstGeom prst="rect">
            <a:avLst/>
          </a:prstGeom>
        </p:spPr>
      </p:pic>
      <p:pic>
        <p:nvPicPr>
          <p:cNvPr id="54" name="Graphic 53">
            <a:hlinkClick r:id="rId17" action="ppaction://hlinksldjump"/>
            <a:extLst>
              <a:ext uri="{FF2B5EF4-FFF2-40B4-BE49-F238E27FC236}">
                <a16:creationId xmlns:a16="http://schemas.microsoft.com/office/drawing/2014/main" id="{8190773A-590B-4717-A17E-42F0CB9B5EDD}"/>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737087" y="4494730"/>
            <a:ext cx="572292" cy="337351"/>
          </a:xfrm>
          <a:prstGeom prst="rect">
            <a:avLst/>
          </a:prstGeom>
        </p:spPr>
      </p:pic>
      <p:pic>
        <p:nvPicPr>
          <p:cNvPr id="55" name="Graphic 54">
            <a:hlinkClick r:id="rId31" action="ppaction://hlinksldjump"/>
            <a:extLst>
              <a:ext uri="{FF2B5EF4-FFF2-40B4-BE49-F238E27FC236}">
                <a16:creationId xmlns:a16="http://schemas.microsoft.com/office/drawing/2014/main" id="{F4E37736-8777-4EC5-B6A5-CB1E57B4149C}"/>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3179397" y="4645794"/>
            <a:ext cx="488326" cy="372574"/>
          </a:xfrm>
          <a:prstGeom prst="rect">
            <a:avLst/>
          </a:prstGeom>
        </p:spPr>
      </p:pic>
      <p:pic>
        <p:nvPicPr>
          <p:cNvPr id="56" name="Graphic 55">
            <a:hlinkClick r:id="rId31" action="ppaction://hlinksldjump"/>
            <a:extLst>
              <a:ext uri="{FF2B5EF4-FFF2-40B4-BE49-F238E27FC236}">
                <a16:creationId xmlns:a16="http://schemas.microsoft.com/office/drawing/2014/main" id="{5FED05FF-002C-47C9-802C-1DD48D0F61C1}"/>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3181374" y="4347128"/>
            <a:ext cx="323504" cy="323504"/>
          </a:xfrm>
          <a:prstGeom prst="rect">
            <a:avLst/>
          </a:prstGeom>
        </p:spPr>
      </p:pic>
      <p:pic>
        <p:nvPicPr>
          <p:cNvPr id="57" name="Graphic 56">
            <a:hlinkClick r:id="rId18" action="ppaction://hlinksldjump"/>
            <a:extLst>
              <a:ext uri="{FF2B5EF4-FFF2-40B4-BE49-F238E27FC236}">
                <a16:creationId xmlns:a16="http://schemas.microsoft.com/office/drawing/2014/main" id="{5AC5E78C-8A44-429A-B040-76E1FDE267B5}"/>
              </a:ext>
            </a:extLst>
          </p:cNvPr>
          <p:cNvPicPr>
            <a:picLocks noChangeAspect="1"/>
          </p:cNvPicPr>
          <p:nvPr/>
        </p:nvPicPr>
        <p:blipFill>
          <a:blip r:embed="rId65">
            <a:extLst>
              <a:ext uri="{96DAC541-7B7A-43D3-8B79-37D633B846F1}">
                <asvg:svgBlip xmlns:asvg="http://schemas.microsoft.com/office/drawing/2016/SVG/main" r:embed="rId66"/>
              </a:ext>
            </a:extLst>
          </a:blip>
          <a:stretch>
            <a:fillRect/>
          </a:stretch>
        </p:blipFill>
        <p:spPr>
          <a:xfrm rot="1507906">
            <a:off x="4196627" y="4566754"/>
            <a:ext cx="382517" cy="283590"/>
          </a:xfrm>
          <a:prstGeom prst="rect">
            <a:avLst/>
          </a:prstGeom>
        </p:spPr>
      </p:pic>
      <p:pic>
        <p:nvPicPr>
          <p:cNvPr id="58" name="Graphic 57">
            <a:hlinkClick r:id="rId18" action="ppaction://hlinksldjump"/>
            <a:extLst>
              <a:ext uri="{FF2B5EF4-FFF2-40B4-BE49-F238E27FC236}">
                <a16:creationId xmlns:a16="http://schemas.microsoft.com/office/drawing/2014/main" id="{D9F0C9DD-45F4-4323-B629-C86240FF06A9}"/>
              </a:ext>
            </a:extLst>
          </p:cNvPr>
          <p:cNvPicPr>
            <a:picLocks noChangeAspect="1"/>
          </p:cNvPicPr>
          <p:nvPr/>
        </p:nvPicPr>
        <p:blipFill>
          <a:blip r:embed="rId67">
            <a:extLst>
              <a:ext uri="{96DAC541-7B7A-43D3-8B79-37D633B846F1}">
                <asvg:svgBlip xmlns:asvg="http://schemas.microsoft.com/office/drawing/2016/SVG/main" r:embed="rId68"/>
              </a:ext>
            </a:extLst>
          </a:blip>
          <a:stretch>
            <a:fillRect/>
          </a:stretch>
        </p:blipFill>
        <p:spPr>
          <a:xfrm>
            <a:off x="4553097" y="4591878"/>
            <a:ext cx="382517" cy="406424"/>
          </a:xfrm>
          <a:prstGeom prst="rect">
            <a:avLst/>
          </a:prstGeom>
        </p:spPr>
      </p:pic>
      <p:pic>
        <p:nvPicPr>
          <p:cNvPr id="59" name="Graphic 58">
            <a:hlinkClick r:id="rId18" action="ppaction://hlinksldjump"/>
            <a:extLst>
              <a:ext uri="{FF2B5EF4-FFF2-40B4-BE49-F238E27FC236}">
                <a16:creationId xmlns:a16="http://schemas.microsoft.com/office/drawing/2014/main" id="{9884708B-EE09-48F3-A1AC-4DAA08692622}"/>
              </a:ext>
            </a:extLst>
          </p:cNvPr>
          <p:cNvPicPr>
            <a:picLocks noChangeAspect="1"/>
          </p:cNvPicPr>
          <p:nvPr/>
        </p:nvPicPr>
        <p:blipFill>
          <a:blip r:embed="rId69">
            <a:extLst>
              <a:ext uri="{96DAC541-7B7A-43D3-8B79-37D633B846F1}">
                <asvg:svgBlip xmlns:asvg="http://schemas.microsoft.com/office/drawing/2016/SVG/main" r:embed="rId70"/>
              </a:ext>
            </a:extLst>
          </a:blip>
          <a:stretch>
            <a:fillRect/>
          </a:stretch>
        </p:blipFill>
        <p:spPr>
          <a:xfrm rot="2406598">
            <a:off x="4522608" y="4250750"/>
            <a:ext cx="239379" cy="336370"/>
          </a:xfrm>
          <a:prstGeom prst="rect">
            <a:avLst/>
          </a:prstGeom>
        </p:spPr>
      </p:pic>
      <p:pic>
        <p:nvPicPr>
          <p:cNvPr id="60" name="Graphic 59">
            <a:hlinkClick r:id="rId19" action="ppaction://hlinksldjump"/>
            <a:extLst>
              <a:ext uri="{FF2B5EF4-FFF2-40B4-BE49-F238E27FC236}">
                <a16:creationId xmlns:a16="http://schemas.microsoft.com/office/drawing/2014/main" id="{F886E568-EC39-4908-81B5-A38B1A5D38ED}"/>
              </a:ext>
            </a:extLst>
          </p:cNvPr>
          <p:cNvPicPr>
            <a:picLocks noChangeAspect="1"/>
          </p:cNvPicPr>
          <p:nvPr/>
        </p:nvPicPr>
        <p:blipFill>
          <a:blip r:embed="rId71">
            <a:extLst>
              <a:ext uri="{96DAC541-7B7A-43D3-8B79-37D633B846F1}">
                <asvg:svgBlip xmlns:asvg="http://schemas.microsoft.com/office/drawing/2016/SVG/main" r:embed="rId72"/>
              </a:ext>
            </a:extLst>
          </a:blip>
          <a:stretch>
            <a:fillRect/>
          </a:stretch>
        </p:blipFill>
        <p:spPr>
          <a:xfrm>
            <a:off x="5554610" y="4438082"/>
            <a:ext cx="542617" cy="465100"/>
          </a:xfrm>
          <a:prstGeom prst="rect">
            <a:avLst/>
          </a:prstGeom>
        </p:spPr>
      </p:pic>
      <p:pic>
        <p:nvPicPr>
          <p:cNvPr id="61" name="Graphic 60">
            <a:hlinkClick r:id="rId20" action="ppaction://hlinksldjump"/>
            <a:extLst>
              <a:ext uri="{FF2B5EF4-FFF2-40B4-BE49-F238E27FC236}">
                <a16:creationId xmlns:a16="http://schemas.microsoft.com/office/drawing/2014/main" id="{A646483C-8D9D-4B1A-9C16-039488C7F69D}"/>
              </a:ext>
            </a:extLst>
          </p:cNvPr>
          <p:cNvPicPr>
            <a:picLocks noChangeAspect="1"/>
          </p:cNvPicPr>
          <p:nvPr/>
        </p:nvPicPr>
        <p:blipFill>
          <a:blip r:embed="rId73">
            <a:extLst>
              <a:ext uri="{96DAC541-7B7A-43D3-8B79-37D633B846F1}">
                <asvg:svgBlip xmlns:asvg="http://schemas.microsoft.com/office/drawing/2016/SVG/main" r:embed="rId74"/>
              </a:ext>
            </a:extLst>
          </a:blip>
          <a:stretch>
            <a:fillRect/>
          </a:stretch>
        </p:blipFill>
        <p:spPr>
          <a:xfrm>
            <a:off x="6743891" y="4407767"/>
            <a:ext cx="626625" cy="433817"/>
          </a:xfrm>
          <a:prstGeom prst="rect">
            <a:avLst/>
          </a:prstGeom>
        </p:spPr>
      </p:pic>
      <p:pic>
        <p:nvPicPr>
          <p:cNvPr id="62" name="Graphic 61">
            <a:hlinkClick r:id="rId22" action="ppaction://hlinksldjump"/>
            <a:extLst>
              <a:ext uri="{FF2B5EF4-FFF2-40B4-BE49-F238E27FC236}">
                <a16:creationId xmlns:a16="http://schemas.microsoft.com/office/drawing/2014/main" id="{200AE39C-063F-4DBC-85E6-ACFE24561C92}"/>
              </a:ext>
            </a:extLst>
          </p:cNvPr>
          <p:cNvPicPr>
            <a:picLocks noChangeAspect="1"/>
          </p:cNvPicPr>
          <p:nvPr/>
        </p:nvPicPr>
        <p:blipFill>
          <a:blip r:embed="rId75">
            <a:extLst>
              <a:ext uri="{96DAC541-7B7A-43D3-8B79-37D633B846F1}">
                <asvg:svgBlip xmlns:asvg="http://schemas.microsoft.com/office/drawing/2016/SVG/main" r:embed="rId76"/>
              </a:ext>
            </a:extLst>
          </a:blip>
          <a:stretch>
            <a:fillRect/>
          </a:stretch>
        </p:blipFill>
        <p:spPr>
          <a:xfrm>
            <a:off x="7985132" y="4332896"/>
            <a:ext cx="418644" cy="661017"/>
          </a:xfrm>
          <a:prstGeom prst="rect">
            <a:avLst/>
          </a:prstGeom>
        </p:spPr>
      </p:pic>
      <p:pic>
        <p:nvPicPr>
          <p:cNvPr id="63" name="Graphic 62">
            <a:hlinkClick r:id="rId23" action="ppaction://hlinksldjump"/>
            <a:extLst>
              <a:ext uri="{FF2B5EF4-FFF2-40B4-BE49-F238E27FC236}">
                <a16:creationId xmlns:a16="http://schemas.microsoft.com/office/drawing/2014/main" id="{3EF287AB-B725-42EC-B9E0-CA1BC2AE7F48}"/>
              </a:ext>
            </a:extLst>
          </p:cNvPr>
          <p:cNvPicPr>
            <a:picLocks noChangeAspect="1"/>
          </p:cNvPicPr>
          <p:nvPr/>
        </p:nvPicPr>
        <p:blipFill>
          <a:blip r:embed="rId77">
            <a:extLst>
              <a:ext uri="{96DAC541-7B7A-43D3-8B79-37D633B846F1}">
                <asvg:svgBlip xmlns:asvg="http://schemas.microsoft.com/office/drawing/2016/SVG/main" r:embed="rId78"/>
              </a:ext>
            </a:extLst>
          </a:blip>
          <a:stretch>
            <a:fillRect/>
          </a:stretch>
        </p:blipFill>
        <p:spPr>
          <a:xfrm>
            <a:off x="876208" y="5559549"/>
            <a:ext cx="393098" cy="612620"/>
          </a:xfrm>
          <a:prstGeom prst="rect">
            <a:avLst/>
          </a:prstGeom>
        </p:spPr>
      </p:pic>
      <p:pic>
        <p:nvPicPr>
          <p:cNvPr id="64" name="Graphic 63">
            <a:hlinkClick r:id="rId30" action="ppaction://hlinksldjump"/>
            <a:extLst>
              <a:ext uri="{FF2B5EF4-FFF2-40B4-BE49-F238E27FC236}">
                <a16:creationId xmlns:a16="http://schemas.microsoft.com/office/drawing/2014/main" id="{8F293BAD-B75E-4EEB-BD5A-C63CD7ECD986}"/>
              </a:ext>
            </a:extLst>
          </p:cNvPr>
          <p:cNvPicPr>
            <a:picLocks noChangeAspect="1"/>
          </p:cNvPicPr>
          <p:nvPr/>
        </p:nvPicPr>
        <p:blipFill>
          <a:blip r:embed="rId79">
            <a:extLst>
              <a:ext uri="{96DAC541-7B7A-43D3-8B79-37D633B846F1}">
                <asvg:svgBlip xmlns:asvg="http://schemas.microsoft.com/office/drawing/2016/SVG/main" r:embed="rId80"/>
              </a:ext>
            </a:extLst>
          </a:blip>
          <a:stretch>
            <a:fillRect/>
          </a:stretch>
        </p:blipFill>
        <p:spPr>
          <a:xfrm>
            <a:off x="3181872" y="5601605"/>
            <a:ext cx="467819" cy="499106"/>
          </a:xfrm>
          <a:prstGeom prst="rect">
            <a:avLst/>
          </a:prstGeom>
        </p:spPr>
      </p:pic>
      <p:pic>
        <p:nvPicPr>
          <p:cNvPr id="65" name="Graphic 64">
            <a:hlinkClick r:id="rId34" action="ppaction://hlinksldjump"/>
            <a:extLst>
              <a:ext uri="{FF2B5EF4-FFF2-40B4-BE49-F238E27FC236}">
                <a16:creationId xmlns:a16="http://schemas.microsoft.com/office/drawing/2014/main" id="{25C818F4-E6EE-4905-A663-0AF675A4A649}"/>
              </a:ext>
            </a:extLst>
          </p:cNvPr>
          <p:cNvPicPr>
            <a:picLocks noChangeAspect="1"/>
          </p:cNvPicPr>
          <p:nvPr/>
        </p:nvPicPr>
        <p:blipFill>
          <a:blip r:embed="rId81">
            <a:extLst>
              <a:ext uri="{96DAC541-7B7A-43D3-8B79-37D633B846F1}">
                <asvg:svgBlip xmlns:asvg="http://schemas.microsoft.com/office/drawing/2016/SVG/main" r:embed="rId82"/>
              </a:ext>
            </a:extLst>
          </a:blip>
          <a:stretch>
            <a:fillRect/>
          </a:stretch>
        </p:blipFill>
        <p:spPr>
          <a:xfrm>
            <a:off x="1878515" y="5610381"/>
            <a:ext cx="292219" cy="246381"/>
          </a:xfrm>
          <a:prstGeom prst="rect">
            <a:avLst/>
          </a:prstGeom>
        </p:spPr>
      </p:pic>
      <p:pic>
        <p:nvPicPr>
          <p:cNvPr id="66" name="Graphic 65">
            <a:hlinkClick r:id="rId34" action="ppaction://hlinksldjump"/>
            <a:extLst>
              <a:ext uri="{FF2B5EF4-FFF2-40B4-BE49-F238E27FC236}">
                <a16:creationId xmlns:a16="http://schemas.microsoft.com/office/drawing/2014/main" id="{A29156B5-5C19-4B46-B6F3-96CC820E5965}"/>
              </a:ext>
            </a:extLst>
          </p:cNvPr>
          <p:cNvPicPr>
            <a:picLocks noChangeAspect="1"/>
          </p:cNvPicPr>
          <p:nvPr/>
        </p:nvPicPr>
        <p:blipFill>
          <a:blip r:embed="rId83">
            <a:extLst>
              <a:ext uri="{96DAC541-7B7A-43D3-8B79-37D633B846F1}">
                <asvg:svgBlip xmlns:asvg="http://schemas.microsoft.com/office/drawing/2016/SVG/main" r:embed="rId84"/>
              </a:ext>
            </a:extLst>
          </a:blip>
          <a:stretch>
            <a:fillRect/>
          </a:stretch>
        </p:blipFill>
        <p:spPr>
          <a:xfrm>
            <a:off x="2134516" y="5899421"/>
            <a:ext cx="243986" cy="252119"/>
          </a:xfrm>
          <a:prstGeom prst="rect">
            <a:avLst/>
          </a:prstGeom>
        </p:spPr>
      </p:pic>
      <p:pic>
        <p:nvPicPr>
          <p:cNvPr id="67" name="Graphic 66">
            <a:hlinkClick r:id="rId3" action="ppaction://hlinksldjump"/>
            <a:extLst>
              <a:ext uri="{FF2B5EF4-FFF2-40B4-BE49-F238E27FC236}">
                <a16:creationId xmlns:a16="http://schemas.microsoft.com/office/drawing/2014/main" id="{E1128710-06B6-457C-9EBF-EF0F6F46E269}"/>
              </a:ext>
            </a:extLst>
          </p:cNvPr>
          <p:cNvPicPr>
            <a:picLocks noChangeAspect="1"/>
          </p:cNvPicPr>
          <p:nvPr/>
        </p:nvPicPr>
        <p:blipFill>
          <a:blip r:embed="rId85">
            <a:extLst>
              <a:ext uri="{96DAC541-7B7A-43D3-8B79-37D633B846F1}">
                <asvg:svgBlip xmlns:asvg="http://schemas.microsoft.com/office/drawing/2016/SVG/main" r:embed="rId86"/>
              </a:ext>
            </a:extLst>
          </a:blip>
          <a:stretch>
            <a:fillRect/>
          </a:stretch>
        </p:blipFill>
        <p:spPr>
          <a:xfrm>
            <a:off x="1902337" y="486963"/>
            <a:ext cx="608940" cy="342529"/>
          </a:xfrm>
          <a:prstGeom prst="rect">
            <a:avLst/>
          </a:prstGeom>
        </p:spPr>
      </p:pic>
      <p:pic>
        <p:nvPicPr>
          <p:cNvPr id="68" name="Graphic 67">
            <a:hlinkClick r:id="rId32" action="ppaction://hlinksldjump"/>
            <a:extLst>
              <a:ext uri="{FF2B5EF4-FFF2-40B4-BE49-F238E27FC236}">
                <a16:creationId xmlns:a16="http://schemas.microsoft.com/office/drawing/2014/main" id="{ADF48395-180B-4B98-9C06-F58AB2DA7C6D}"/>
              </a:ext>
            </a:extLst>
          </p:cNvPr>
          <p:cNvPicPr>
            <a:picLocks noChangeAspect="1"/>
          </p:cNvPicPr>
          <p:nvPr/>
        </p:nvPicPr>
        <p:blipFill>
          <a:blip r:embed="rId87">
            <a:extLst>
              <a:ext uri="{96DAC541-7B7A-43D3-8B79-37D633B846F1}">
                <asvg:svgBlip xmlns:asvg="http://schemas.microsoft.com/office/drawing/2016/SVG/main" r:embed="rId88"/>
              </a:ext>
            </a:extLst>
          </a:blip>
          <a:stretch>
            <a:fillRect/>
          </a:stretch>
        </p:blipFill>
        <p:spPr>
          <a:xfrm>
            <a:off x="7923578" y="1721637"/>
            <a:ext cx="483075" cy="351327"/>
          </a:xfrm>
          <a:prstGeom prst="rect">
            <a:avLst/>
          </a:prstGeom>
        </p:spPr>
      </p:pic>
      <p:pic>
        <p:nvPicPr>
          <p:cNvPr id="69" name="Graphic 68">
            <a:hlinkClick r:id="rId21" action="ppaction://hlinksldjump"/>
            <a:extLst>
              <a:ext uri="{FF2B5EF4-FFF2-40B4-BE49-F238E27FC236}">
                <a16:creationId xmlns:a16="http://schemas.microsoft.com/office/drawing/2014/main" id="{B2AA60D0-9509-48AE-88D2-C6441933962E}"/>
              </a:ext>
            </a:extLst>
          </p:cNvPr>
          <p:cNvPicPr>
            <a:picLocks noChangeAspect="1"/>
          </p:cNvPicPr>
          <p:nvPr/>
        </p:nvPicPr>
        <p:blipFill>
          <a:blip r:embed="rId89">
            <a:extLst>
              <a:ext uri="{96DAC541-7B7A-43D3-8B79-37D633B846F1}">
                <asvg:svgBlip xmlns:asvg="http://schemas.microsoft.com/office/drawing/2016/SVG/main" r:embed="rId90"/>
              </a:ext>
            </a:extLst>
          </a:blip>
          <a:stretch>
            <a:fillRect/>
          </a:stretch>
        </p:blipFill>
        <p:spPr>
          <a:xfrm>
            <a:off x="1948444" y="4375189"/>
            <a:ext cx="454236" cy="480443"/>
          </a:xfrm>
          <a:prstGeom prst="rect">
            <a:avLst/>
          </a:prstGeom>
        </p:spPr>
      </p:pic>
      <p:sp>
        <p:nvSpPr>
          <p:cNvPr id="70" name="TextBox 69">
            <a:extLst>
              <a:ext uri="{FF2B5EF4-FFF2-40B4-BE49-F238E27FC236}">
                <a16:creationId xmlns:a16="http://schemas.microsoft.com/office/drawing/2014/main" id="{35C3288B-A553-46C7-B5D4-0D662D1F198B}"/>
              </a:ext>
            </a:extLst>
          </p:cNvPr>
          <p:cNvSpPr txBox="1"/>
          <p:nvPr/>
        </p:nvSpPr>
        <p:spPr>
          <a:xfrm>
            <a:off x="5115771" y="1127267"/>
            <a:ext cx="1486882"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Start of the academic year</a:t>
            </a:r>
          </a:p>
        </p:txBody>
      </p:sp>
      <p:sp>
        <p:nvSpPr>
          <p:cNvPr id="71" name="TextBox 70">
            <a:extLst>
              <a:ext uri="{FF2B5EF4-FFF2-40B4-BE49-F238E27FC236}">
                <a16:creationId xmlns:a16="http://schemas.microsoft.com/office/drawing/2014/main" id="{CA0AA005-A347-4AE7-BCC3-0A6151570710}"/>
              </a:ext>
            </a:extLst>
          </p:cNvPr>
          <p:cNvSpPr txBox="1"/>
          <p:nvPr/>
        </p:nvSpPr>
        <p:spPr>
          <a:xfrm>
            <a:off x="6365259" y="1174996"/>
            <a:ext cx="1284761"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Student card</a:t>
            </a:r>
          </a:p>
        </p:txBody>
      </p:sp>
      <p:sp>
        <p:nvSpPr>
          <p:cNvPr id="73" name="TextBox 72">
            <a:extLst>
              <a:ext uri="{FF2B5EF4-FFF2-40B4-BE49-F238E27FC236}">
                <a16:creationId xmlns:a16="http://schemas.microsoft.com/office/drawing/2014/main" id="{ED59F5EB-4EFD-4DA7-974D-561500CBAC67}"/>
              </a:ext>
            </a:extLst>
          </p:cNvPr>
          <p:cNvSpPr txBox="1"/>
          <p:nvPr/>
        </p:nvSpPr>
        <p:spPr>
          <a:xfrm>
            <a:off x="1601851" y="1136878"/>
            <a:ext cx="1111223"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Governance</a:t>
            </a:r>
          </a:p>
        </p:txBody>
      </p:sp>
      <p:sp>
        <p:nvSpPr>
          <p:cNvPr id="74" name="TextBox 73">
            <a:extLst>
              <a:ext uri="{FF2B5EF4-FFF2-40B4-BE49-F238E27FC236}">
                <a16:creationId xmlns:a16="http://schemas.microsoft.com/office/drawing/2014/main" id="{9F15C575-B467-41F6-B158-03A51770EFCC}"/>
              </a:ext>
            </a:extLst>
          </p:cNvPr>
          <p:cNvSpPr txBox="1"/>
          <p:nvPr/>
        </p:nvSpPr>
        <p:spPr>
          <a:xfrm>
            <a:off x="2660931" y="1136878"/>
            <a:ext cx="145880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Elected students</a:t>
            </a:r>
          </a:p>
        </p:txBody>
      </p:sp>
      <p:sp>
        <p:nvSpPr>
          <p:cNvPr id="75" name="TextBox 74">
            <a:extLst>
              <a:ext uri="{FF2B5EF4-FFF2-40B4-BE49-F238E27FC236}">
                <a16:creationId xmlns:a16="http://schemas.microsoft.com/office/drawing/2014/main" id="{0133EBFB-D0B2-41BB-AE68-2FDA116D7EF1}"/>
              </a:ext>
            </a:extLst>
          </p:cNvPr>
          <p:cNvSpPr txBox="1"/>
          <p:nvPr/>
        </p:nvSpPr>
        <p:spPr>
          <a:xfrm>
            <a:off x="622152" y="1155227"/>
            <a:ext cx="886668" cy="230832"/>
          </a:xfrm>
          <a:prstGeom prst="rect">
            <a:avLst/>
          </a:prstGeom>
          <a:noFill/>
        </p:spPr>
        <p:txBody>
          <a:bodyPr wrap="square">
            <a:spAutoFit/>
          </a:bodyPr>
          <a:lstStyle/>
          <a:p>
            <a:pPr algn="ctr"/>
            <a:r>
              <a:rPr lang="en-GB" sz="90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Welcome</a:t>
            </a:r>
          </a:p>
        </p:txBody>
      </p:sp>
      <p:sp>
        <p:nvSpPr>
          <p:cNvPr id="76" name="TextBox 75">
            <a:extLst>
              <a:ext uri="{FF2B5EF4-FFF2-40B4-BE49-F238E27FC236}">
                <a16:creationId xmlns:a16="http://schemas.microsoft.com/office/drawing/2014/main" id="{856A02F4-5CE9-4D9D-9A2D-749C06C5E48E}"/>
              </a:ext>
            </a:extLst>
          </p:cNvPr>
          <p:cNvSpPr txBox="1"/>
          <p:nvPr/>
        </p:nvSpPr>
        <p:spPr>
          <a:xfrm>
            <a:off x="5171350" y="2404584"/>
            <a:ext cx="1236416" cy="369332"/>
          </a:xfrm>
          <a:prstGeom prst="rect">
            <a:avLst/>
          </a:prstGeom>
          <a:noFill/>
        </p:spPr>
        <p:txBody>
          <a:bodyPr wrap="square">
            <a:spAutoFit/>
          </a:bodyPr>
          <a:lstStyle/>
          <a:p>
            <a:pPr algn="ctr"/>
            <a:r>
              <a:rPr lang="en-GB" sz="90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Student entrepreneur</a:t>
            </a:r>
          </a:p>
        </p:txBody>
      </p:sp>
      <p:sp>
        <p:nvSpPr>
          <p:cNvPr id="78" name="TextBox 77">
            <a:extLst>
              <a:ext uri="{FF2B5EF4-FFF2-40B4-BE49-F238E27FC236}">
                <a16:creationId xmlns:a16="http://schemas.microsoft.com/office/drawing/2014/main" id="{1BA0E33F-E8CD-4C98-A16C-7ECA5CE877A2}"/>
              </a:ext>
            </a:extLst>
          </p:cNvPr>
          <p:cNvSpPr txBox="1"/>
          <p:nvPr/>
        </p:nvSpPr>
        <p:spPr>
          <a:xfrm>
            <a:off x="1482410" y="3820159"/>
            <a:ext cx="1565104"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International</a:t>
            </a:r>
          </a:p>
        </p:txBody>
      </p:sp>
      <p:sp>
        <p:nvSpPr>
          <p:cNvPr id="79" name="TextBox 78">
            <a:extLst>
              <a:ext uri="{FF2B5EF4-FFF2-40B4-BE49-F238E27FC236}">
                <a16:creationId xmlns:a16="http://schemas.microsoft.com/office/drawing/2014/main" id="{678F60B3-1035-45AD-A7E7-CD81ED8921C2}"/>
              </a:ext>
            </a:extLst>
          </p:cNvPr>
          <p:cNvSpPr txBox="1"/>
          <p:nvPr/>
        </p:nvSpPr>
        <p:spPr>
          <a:xfrm>
            <a:off x="1663357" y="2411281"/>
            <a:ext cx="1171830" cy="230832"/>
          </a:xfrm>
          <a:prstGeom prst="rect">
            <a:avLst/>
          </a:prstGeom>
          <a:noFill/>
        </p:spPr>
        <p:txBody>
          <a:bodyPr wrap="square">
            <a:spAutoFit/>
          </a:bodyPr>
          <a:lstStyle/>
          <a:p>
            <a:pPr algn="ctr"/>
            <a:r>
              <a:rPr lang="en-GB" sz="90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Communication</a:t>
            </a:r>
          </a:p>
        </p:txBody>
      </p:sp>
      <p:sp>
        <p:nvSpPr>
          <p:cNvPr id="80" name="TextBox 79">
            <a:extLst>
              <a:ext uri="{FF2B5EF4-FFF2-40B4-BE49-F238E27FC236}">
                <a16:creationId xmlns:a16="http://schemas.microsoft.com/office/drawing/2014/main" id="{C1EBB7D6-52DB-45A0-9E61-40DDD5D211B7}"/>
              </a:ext>
            </a:extLst>
          </p:cNvPr>
          <p:cNvSpPr txBox="1"/>
          <p:nvPr/>
        </p:nvSpPr>
        <p:spPr>
          <a:xfrm>
            <a:off x="2901255" y="2410240"/>
            <a:ext cx="1055477"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Guidance and Study Project</a:t>
            </a:r>
          </a:p>
        </p:txBody>
      </p:sp>
      <p:sp>
        <p:nvSpPr>
          <p:cNvPr id="81" name="TextBox 80">
            <a:extLst>
              <a:ext uri="{FF2B5EF4-FFF2-40B4-BE49-F238E27FC236}">
                <a16:creationId xmlns:a16="http://schemas.microsoft.com/office/drawing/2014/main" id="{C9E11669-8A60-4B7B-AFE4-DF9194266D3D}"/>
              </a:ext>
            </a:extLst>
          </p:cNvPr>
          <p:cNvSpPr txBox="1"/>
          <p:nvPr/>
        </p:nvSpPr>
        <p:spPr>
          <a:xfrm>
            <a:off x="4120559" y="2410240"/>
            <a:ext cx="1113290"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Work placements, jobs</a:t>
            </a:r>
          </a:p>
        </p:txBody>
      </p:sp>
      <p:sp>
        <p:nvSpPr>
          <p:cNvPr id="82" name="TextBox 81">
            <a:extLst>
              <a:ext uri="{FF2B5EF4-FFF2-40B4-BE49-F238E27FC236}">
                <a16:creationId xmlns:a16="http://schemas.microsoft.com/office/drawing/2014/main" id="{9912B0C8-4EB8-4D46-83D9-7BA9222B00B0}"/>
              </a:ext>
            </a:extLst>
          </p:cNvPr>
          <p:cNvSpPr txBox="1"/>
          <p:nvPr/>
        </p:nvSpPr>
        <p:spPr>
          <a:xfrm>
            <a:off x="412919" y="2410909"/>
            <a:ext cx="1296035"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Rights and duties</a:t>
            </a:r>
          </a:p>
        </p:txBody>
      </p:sp>
      <p:sp>
        <p:nvSpPr>
          <p:cNvPr id="90" name="TextBox 89">
            <a:extLst>
              <a:ext uri="{FF2B5EF4-FFF2-40B4-BE49-F238E27FC236}">
                <a16:creationId xmlns:a16="http://schemas.microsoft.com/office/drawing/2014/main" id="{F5E35F04-238D-4B97-8D85-FE6F316EAFD9}"/>
              </a:ext>
            </a:extLst>
          </p:cNvPr>
          <p:cNvSpPr txBox="1"/>
          <p:nvPr/>
        </p:nvSpPr>
        <p:spPr>
          <a:xfrm>
            <a:off x="7839591" y="5190217"/>
            <a:ext cx="753207"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Disability</a:t>
            </a:r>
          </a:p>
        </p:txBody>
      </p:sp>
      <p:sp>
        <p:nvSpPr>
          <p:cNvPr id="91" name="TextBox 90">
            <a:extLst>
              <a:ext uri="{FF2B5EF4-FFF2-40B4-BE49-F238E27FC236}">
                <a16:creationId xmlns:a16="http://schemas.microsoft.com/office/drawing/2014/main" id="{758CA0E5-D178-44F8-AD3A-3B0029206557}"/>
              </a:ext>
            </a:extLst>
          </p:cNvPr>
          <p:cNvSpPr txBox="1"/>
          <p:nvPr/>
        </p:nvSpPr>
        <p:spPr>
          <a:xfrm>
            <a:off x="646629" y="6337915"/>
            <a:ext cx="753207"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Health</a:t>
            </a:r>
          </a:p>
        </p:txBody>
      </p:sp>
      <p:sp>
        <p:nvSpPr>
          <p:cNvPr id="92" name="TextBox 91">
            <a:extLst>
              <a:ext uri="{FF2B5EF4-FFF2-40B4-BE49-F238E27FC236}">
                <a16:creationId xmlns:a16="http://schemas.microsoft.com/office/drawing/2014/main" id="{2B2C95C2-470E-4510-A121-0ECA5D5AE69E}"/>
              </a:ext>
            </a:extLst>
          </p:cNvPr>
          <p:cNvSpPr txBox="1"/>
          <p:nvPr/>
        </p:nvSpPr>
        <p:spPr>
          <a:xfrm>
            <a:off x="2787788" y="6316551"/>
            <a:ext cx="1145877"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Equality and diversity</a:t>
            </a:r>
          </a:p>
        </p:txBody>
      </p:sp>
      <p:sp>
        <p:nvSpPr>
          <p:cNvPr id="93" name="TextBox 92">
            <a:extLst>
              <a:ext uri="{FF2B5EF4-FFF2-40B4-BE49-F238E27FC236}">
                <a16:creationId xmlns:a16="http://schemas.microsoft.com/office/drawing/2014/main" id="{7A8306EF-31A7-4DFC-8A11-3739EC828C96}"/>
              </a:ext>
            </a:extLst>
          </p:cNvPr>
          <p:cNvSpPr txBox="1"/>
          <p:nvPr/>
        </p:nvSpPr>
        <p:spPr>
          <a:xfrm>
            <a:off x="5383438" y="5137115"/>
            <a:ext cx="901429"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Student associations</a:t>
            </a:r>
          </a:p>
        </p:txBody>
      </p:sp>
      <p:sp>
        <p:nvSpPr>
          <p:cNvPr id="94" name="TextBox 93">
            <a:extLst>
              <a:ext uri="{FF2B5EF4-FFF2-40B4-BE49-F238E27FC236}">
                <a16:creationId xmlns:a16="http://schemas.microsoft.com/office/drawing/2014/main" id="{BB824C11-CD96-4A37-BF26-DFEF02E23F55}"/>
              </a:ext>
            </a:extLst>
          </p:cNvPr>
          <p:cNvSpPr txBox="1"/>
          <p:nvPr/>
        </p:nvSpPr>
        <p:spPr>
          <a:xfrm>
            <a:off x="6468182" y="5206365"/>
            <a:ext cx="1147812"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Libraries</a:t>
            </a:r>
          </a:p>
        </p:txBody>
      </p:sp>
      <p:sp>
        <p:nvSpPr>
          <p:cNvPr id="95" name="TextBox 94">
            <a:extLst>
              <a:ext uri="{FF2B5EF4-FFF2-40B4-BE49-F238E27FC236}">
                <a16:creationId xmlns:a16="http://schemas.microsoft.com/office/drawing/2014/main" id="{08CDAAA3-C224-46C8-8EE1-7996BFE3D049}"/>
              </a:ext>
            </a:extLst>
          </p:cNvPr>
          <p:cNvSpPr txBox="1"/>
          <p:nvPr/>
        </p:nvSpPr>
        <p:spPr>
          <a:xfrm>
            <a:off x="1789109" y="5144051"/>
            <a:ext cx="91171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Design Spot</a:t>
            </a:r>
          </a:p>
        </p:txBody>
      </p:sp>
      <p:sp>
        <p:nvSpPr>
          <p:cNvPr id="96" name="TextBox 95">
            <a:extLst>
              <a:ext uri="{FF2B5EF4-FFF2-40B4-BE49-F238E27FC236}">
                <a16:creationId xmlns:a16="http://schemas.microsoft.com/office/drawing/2014/main" id="{6578F2AE-BE43-4C92-A16C-D8DF7E91934C}"/>
              </a:ext>
            </a:extLst>
          </p:cNvPr>
          <p:cNvSpPr txBox="1"/>
          <p:nvPr/>
        </p:nvSpPr>
        <p:spPr>
          <a:xfrm>
            <a:off x="4228351" y="5206365"/>
            <a:ext cx="753207"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Culture</a:t>
            </a:r>
          </a:p>
        </p:txBody>
      </p:sp>
      <p:sp>
        <p:nvSpPr>
          <p:cNvPr id="97" name="TextBox 96">
            <a:extLst>
              <a:ext uri="{FF2B5EF4-FFF2-40B4-BE49-F238E27FC236}">
                <a16:creationId xmlns:a16="http://schemas.microsoft.com/office/drawing/2014/main" id="{34BA211D-337F-4675-ACBC-3F7D8F76A958}"/>
              </a:ext>
            </a:extLst>
          </p:cNvPr>
          <p:cNvSpPr txBox="1"/>
          <p:nvPr/>
        </p:nvSpPr>
        <p:spPr>
          <a:xfrm>
            <a:off x="1159416" y="6314474"/>
            <a:ext cx="2041738"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Safety and risk</a:t>
            </a:r>
            <a:b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b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prevention</a:t>
            </a:r>
          </a:p>
        </p:txBody>
      </p:sp>
      <p:sp>
        <p:nvSpPr>
          <p:cNvPr id="98" name="TextBox 97">
            <a:extLst>
              <a:ext uri="{FF2B5EF4-FFF2-40B4-BE49-F238E27FC236}">
                <a16:creationId xmlns:a16="http://schemas.microsoft.com/office/drawing/2014/main" id="{9C2244BF-C279-4068-B575-76D3AC252DEE}"/>
              </a:ext>
            </a:extLst>
          </p:cNvPr>
          <p:cNvSpPr txBox="1"/>
          <p:nvPr/>
        </p:nvSpPr>
        <p:spPr>
          <a:xfrm>
            <a:off x="7563349" y="2408051"/>
            <a:ext cx="123641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Student tutors</a:t>
            </a:r>
          </a:p>
        </p:txBody>
      </p:sp>
      <p:sp>
        <p:nvSpPr>
          <p:cNvPr id="99" name="TextBox 98">
            <a:extLst>
              <a:ext uri="{FF2B5EF4-FFF2-40B4-BE49-F238E27FC236}">
                <a16:creationId xmlns:a16="http://schemas.microsoft.com/office/drawing/2014/main" id="{D469B3CA-400A-4C2A-8626-598C78AC037D}"/>
              </a:ext>
            </a:extLst>
          </p:cNvPr>
          <p:cNvSpPr txBox="1"/>
          <p:nvPr/>
        </p:nvSpPr>
        <p:spPr>
          <a:xfrm>
            <a:off x="6389432" y="2442289"/>
            <a:ext cx="123641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Student jobs</a:t>
            </a:r>
          </a:p>
        </p:txBody>
      </p:sp>
      <p:sp>
        <p:nvSpPr>
          <p:cNvPr id="100" name="TextBox 99">
            <a:extLst>
              <a:ext uri="{FF2B5EF4-FFF2-40B4-BE49-F238E27FC236}">
                <a16:creationId xmlns:a16="http://schemas.microsoft.com/office/drawing/2014/main" id="{2265EC8E-20AE-4D6A-84A5-01174F692742}"/>
              </a:ext>
            </a:extLst>
          </p:cNvPr>
          <p:cNvSpPr txBox="1"/>
          <p:nvPr/>
        </p:nvSpPr>
        <p:spPr>
          <a:xfrm>
            <a:off x="4049963" y="3832115"/>
            <a:ext cx="1236416"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Foreign languages</a:t>
            </a:r>
          </a:p>
        </p:txBody>
      </p:sp>
      <p:sp>
        <p:nvSpPr>
          <p:cNvPr id="101" name="TextBox 100">
            <a:extLst>
              <a:ext uri="{FF2B5EF4-FFF2-40B4-BE49-F238E27FC236}">
                <a16:creationId xmlns:a16="http://schemas.microsoft.com/office/drawing/2014/main" id="{F6EDB1EA-93D8-474A-946C-EC61A57B1012}"/>
              </a:ext>
            </a:extLst>
          </p:cNvPr>
          <p:cNvSpPr txBox="1"/>
          <p:nvPr/>
        </p:nvSpPr>
        <p:spPr>
          <a:xfrm>
            <a:off x="5356558" y="3832115"/>
            <a:ext cx="1055477"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Catering</a:t>
            </a:r>
          </a:p>
        </p:txBody>
      </p:sp>
      <p:sp>
        <p:nvSpPr>
          <p:cNvPr id="102" name="TextBox 101">
            <a:extLst>
              <a:ext uri="{FF2B5EF4-FFF2-40B4-BE49-F238E27FC236}">
                <a16:creationId xmlns:a16="http://schemas.microsoft.com/office/drawing/2014/main" id="{C44A0587-3491-4404-9443-97D8F8E23AEB}"/>
              </a:ext>
            </a:extLst>
          </p:cNvPr>
          <p:cNvSpPr txBox="1"/>
          <p:nvPr/>
        </p:nvSpPr>
        <p:spPr>
          <a:xfrm>
            <a:off x="6553056" y="3834476"/>
            <a:ext cx="1072792"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Accommodation</a:t>
            </a:r>
          </a:p>
        </p:txBody>
      </p:sp>
      <p:sp>
        <p:nvSpPr>
          <p:cNvPr id="103" name="TextBox 102">
            <a:extLst>
              <a:ext uri="{FF2B5EF4-FFF2-40B4-BE49-F238E27FC236}">
                <a16:creationId xmlns:a16="http://schemas.microsoft.com/office/drawing/2014/main" id="{3C1E324F-8F70-460A-9179-EFC04CF52A85}"/>
              </a:ext>
            </a:extLst>
          </p:cNvPr>
          <p:cNvSpPr txBox="1"/>
          <p:nvPr/>
        </p:nvSpPr>
        <p:spPr>
          <a:xfrm>
            <a:off x="7684471" y="3836686"/>
            <a:ext cx="1055477"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Scholarships</a:t>
            </a:r>
          </a:p>
        </p:txBody>
      </p:sp>
      <p:sp>
        <p:nvSpPr>
          <p:cNvPr id="104" name="TextBox 103">
            <a:extLst>
              <a:ext uri="{FF2B5EF4-FFF2-40B4-BE49-F238E27FC236}">
                <a16:creationId xmlns:a16="http://schemas.microsoft.com/office/drawing/2014/main" id="{5402F219-4988-45DB-AA25-8471CB2F0F5B}"/>
              </a:ext>
            </a:extLst>
          </p:cNvPr>
          <p:cNvSpPr txBox="1"/>
          <p:nvPr/>
        </p:nvSpPr>
        <p:spPr>
          <a:xfrm>
            <a:off x="580291" y="5106113"/>
            <a:ext cx="984933"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Digital services</a:t>
            </a:r>
          </a:p>
        </p:txBody>
      </p:sp>
      <p:sp>
        <p:nvSpPr>
          <p:cNvPr id="105" name="TextBox 104">
            <a:extLst>
              <a:ext uri="{FF2B5EF4-FFF2-40B4-BE49-F238E27FC236}">
                <a16:creationId xmlns:a16="http://schemas.microsoft.com/office/drawing/2014/main" id="{97015EED-88F2-4F19-BB57-2A319886C5E8}"/>
              </a:ext>
            </a:extLst>
          </p:cNvPr>
          <p:cNvSpPr txBox="1"/>
          <p:nvPr/>
        </p:nvSpPr>
        <p:spPr>
          <a:xfrm>
            <a:off x="2948351" y="5156635"/>
            <a:ext cx="984933"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Sport</a:t>
            </a:r>
          </a:p>
        </p:txBody>
      </p:sp>
      <p:pic>
        <p:nvPicPr>
          <p:cNvPr id="106" name="Graphic 105">
            <a:hlinkClick r:id="rId8" action="ppaction://hlinksldjump"/>
            <a:extLst>
              <a:ext uri="{FF2B5EF4-FFF2-40B4-BE49-F238E27FC236}">
                <a16:creationId xmlns:a16="http://schemas.microsoft.com/office/drawing/2014/main" id="{6EC795D4-AA19-4222-A98E-FFB84AC07381}"/>
              </a:ext>
            </a:extLst>
          </p:cNvPr>
          <p:cNvPicPr>
            <a:picLocks noChangeAspect="1"/>
          </p:cNvPicPr>
          <p:nvPr/>
        </p:nvPicPr>
        <p:blipFill>
          <a:blip r:embed="rId91">
            <a:extLst>
              <a:ext uri="{96DAC541-7B7A-43D3-8B79-37D633B846F1}">
                <asvg:svgBlip xmlns:asvg="http://schemas.microsoft.com/office/drawing/2016/SVG/main" r:embed="rId92"/>
              </a:ext>
            </a:extLst>
          </a:blip>
          <a:stretch>
            <a:fillRect/>
          </a:stretch>
        </p:blipFill>
        <p:spPr>
          <a:xfrm>
            <a:off x="2035507" y="1667252"/>
            <a:ext cx="458909" cy="453694"/>
          </a:xfrm>
          <a:prstGeom prst="rect">
            <a:avLst/>
          </a:prstGeom>
        </p:spPr>
      </p:pic>
      <p:pic>
        <p:nvPicPr>
          <p:cNvPr id="107" name="Graphic 106">
            <a:hlinkClick r:id="rId7" action="ppaction://hlinksldjump"/>
            <a:extLst>
              <a:ext uri="{FF2B5EF4-FFF2-40B4-BE49-F238E27FC236}">
                <a16:creationId xmlns:a16="http://schemas.microsoft.com/office/drawing/2014/main" id="{F6E0EAD9-99E0-41C8-8363-EB034EFC5C02}"/>
              </a:ext>
            </a:extLst>
          </p:cNvPr>
          <p:cNvPicPr>
            <a:picLocks noChangeAspect="1"/>
          </p:cNvPicPr>
          <p:nvPr/>
        </p:nvPicPr>
        <p:blipFill>
          <a:blip r:embed="rId93">
            <a:extLst>
              <a:ext uri="{96DAC541-7B7A-43D3-8B79-37D633B846F1}">
                <asvg:svgBlip xmlns:asvg="http://schemas.microsoft.com/office/drawing/2016/SVG/main" r:embed="rId94"/>
              </a:ext>
            </a:extLst>
          </a:blip>
          <a:stretch>
            <a:fillRect/>
          </a:stretch>
        </p:blipFill>
        <p:spPr>
          <a:xfrm>
            <a:off x="751409" y="1627532"/>
            <a:ext cx="621600" cy="535137"/>
          </a:xfrm>
          <a:prstGeom prst="rect">
            <a:avLst/>
          </a:prstGeom>
        </p:spPr>
      </p:pic>
      <p:pic>
        <p:nvPicPr>
          <p:cNvPr id="110" name="Image 109"/>
          <p:cNvPicPr>
            <a:picLocks noChangeAspect="1"/>
          </p:cNvPicPr>
          <p:nvPr/>
        </p:nvPicPr>
        <p:blipFill>
          <a:blip r:embed="rId95"/>
          <a:stretch>
            <a:fillRect/>
          </a:stretch>
        </p:blipFill>
        <p:spPr>
          <a:xfrm>
            <a:off x="551493" y="2833509"/>
            <a:ext cx="975445" cy="975445"/>
          </a:xfrm>
          <a:prstGeom prst="rect">
            <a:avLst/>
          </a:prstGeom>
        </p:spPr>
      </p:pic>
      <p:pic>
        <p:nvPicPr>
          <p:cNvPr id="111" name="Image 110">
            <a:hlinkClick r:id="rId96" action="ppaction://hlinksldjump"/>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693437" y="3080542"/>
            <a:ext cx="659593" cy="471138"/>
          </a:xfrm>
          <a:prstGeom prst="rect">
            <a:avLst/>
          </a:prstGeom>
        </p:spPr>
      </p:pic>
      <p:sp>
        <p:nvSpPr>
          <p:cNvPr id="113" name="TextBox 96">
            <a:extLst>
              <a:ext uri="{FF2B5EF4-FFF2-40B4-BE49-F238E27FC236}">
                <a16:creationId xmlns:a16="http://schemas.microsoft.com/office/drawing/2014/main" id="{34BA211D-337F-4675-ACBC-3F7D8F76A958}"/>
              </a:ext>
            </a:extLst>
          </p:cNvPr>
          <p:cNvSpPr txBox="1"/>
          <p:nvPr/>
        </p:nvSpPr>
        <p:spPr>
          <a:xfrm>
            <a:off x="-9222" y="3794247"/>
            <a:ext cx="2096874" cy="3693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Graduate</a:t>
            </a:r>
          </a:p>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network</a:t>
            </a:r>
          </a:p>
        </p:txBody>
      </p:sp>
      <p:pic>
        <p:nvPicPr>
          <p:cNvPr id="114" name="Image 113">
            <a:hlinkClick r:id="rId98" action="ppaction://hlinksldjump"/>
          </p:cNvPr>
          <p:cNvPicPr>
            <a:picLocks noChangeAspect="1"/>
          </p:cNvPicPr>
          <p:nvPr/>
        </p:nvPicPr>
        <p:blipFill>
          <a:blip r:embed="rId95"/>
          <a:stretch>
            <a:fillRect/>
          </a:stretch>
        </p:blipFill>
        <p:spPr>
          <a:xfrm>
            <a:off x="2934198" y="2833509"/>
            <a:ext cx="975445" cy="975445"/>
          </a:xfrm>
          <a:prstGeom prst="rect">
            <a:avLst/>
          </a:prstGeom>
        </p:spPr>
      </p:pic>
      <p:pic>
        <p:nvPicPr>
          <p:cNvPr id="115" name="Graphic 8">
            <a:hlinkClick r:id="rId12" action="ppaction://hlinksldjump"/>
            <a:extLst>
              <a:ext uri="{FF2B5EF4-FFF2-40B4-BE49-F238E27FC236}">
                <a16:creationId xmlns:a16="http://schemas.microsoft.com/office/drawing/2014/main" id="{8D6FF827-EF8F-42E4-8474-B8665726A51D}"/>
              </a:ext>
            </a:extLst>
          </p:cNvPr>
          <p:cNvPicPr>
            <a:picLocks noChangeAspect="1"/>
          </p:cNvPicPr>
          <p:nvPr/>
        </p:nvPicPr>
        <p:blipFill>
          <a:blip r:embed="rId99">
            <a:extLst>
              <a:ext uri="{96DAC541-7B7A-43D3-8B79-37D633B846F1}">
                <asvg:svgBlip xmlns:asvg="http://schemas.microsoft.com/office/drawing/2016/SVG/main" r:embed="rId100"/>
              </a:ext>
            </a:extLst>
          </a:blip>
          <a:stretch>
            <a:fillRect/>
          </a:stretch>
        </p:blipFill>
        <p:spPr>
          <a:xfrm rot="2452348">
            <a:off x="1940893" y="3041414"/>
            <a:ext cx="584038" cy="549392"/>
          </a:xfrm>
          <a:prstGeom prst="rect">
            <a:avLst/>
          </a:prstGeom>
        </p:spPr>
      </p:pic>
      <p:sp>
        <p:nvSpPr>
          <p:cNvPr id="117" name="TextBox 96">
            <a:extLst>
              <a:ext uri="{FF2B5EF4-FFF2-40B4-BE49-F238E27FC236}">
                <a16:creationId xmlns:a16="http://schemas.microsoft.com/office/drawing/2014/main" id="{34BA211D-337F-4675-ACBC-3F7D8F76A958}"/>
              </a:ext>
            </a:extLst>
          </p:cNvPr>
          <p:cNvSpPr txBox="1"/>
          <p:nvPr/>
        </p:nvSpPr>
        <p:spPr>
          <a:xfrm>
            <a:off x="2494416" y="3834476"/>
            <a:ext cx="179183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EUGLOH</a:t>
            </a:r>
          </a:p>
        </p:txBody>
      </p:sp>
      <p:sp>
        <p:nvSpPr>
          <p:cNvPr id="119" name="Oval 23">
            <a:hlinkClick r:id="rId20" action="ppaction://hlinksldjump"/>
            <a:extLst>
              <a:ext uri="{FF2B5EF4-FFF2-40B4-BE49-F238E27FC236}">
                <a16:creationId xmlns:a16="http://schemas.microsoft.com/office/drawing/2014/main" id="{3CD3977C-F5D1-4D57-867D-A61E68B94DF0}"/>
              </a:ext>
            </a:extLst>
          </p:cNvPr>
          <p:cNvSpPr/>
          <p:nvPr/>
        </p:nvSpPr>
        <p:spPr>
          <a:xfrm>
            <a:off x="4100416" y="5428100"/>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0" name="TextBox 96">
            <a:extLst>
              <a:ext uri="{FF2B5EF4-FFF2-40B4-BE49-F238E27FC236}">
                <a16:creationId xmlns:a16="http://schemas.microsoft.com/office/drawing/2014/main" id="{34BA211D-337F-4675-ACBC-3F7D8F76A958}"/>
              </a:ext>
            </a:extLst>
          </p:cNvPr>
          <p:cNvSpPr txBox="1"/>
          <p:nvPr/>
        </p:nvSpPr>
        <p:spPr>
          <a:xfrm>
            <a:off x="3954703" y="6316551"/>
            <a:ext cx="1395737" cy="369332"/>
          </a:xfrm>
          <a:prstGeom prst="rect">
            <a:avLst/>
          </a:prstGeom>
          <a:noFill/>
        </p:spPr>
        <p:txBody>
          <a:bodyPr wrap="square">
            <a:spAutoFit/>
          </a:bodyPr>
          <a:lstStyle/>
          <a:p>
            <a:pPr algn="ctr"/>
            <a:r>
              <a:rPr lang="en-GB" altLang="fr-FR"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Sustainable Development</a:t>
            </a:r>
            <a:endParaRPr lang="fr-FR"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122" name="Graphic 118">
            <a:hlinkClick r:id="rId101" action="ppaction://hlinksldjump"/>
            <a:extLst>
              <a:ext uri="{FF2B5EF4-FFF2-40B4-BE49-F238E27FC236}">
                <a16:creationId xmlns:a16="http://schemas.microsoft.com/office/drawing/2014/main" id="{095069E4-141A-44A4-8A92-B3F394DE7B5C}"/>
              </a:ext>
            </a:extLst>
          </p:cNvPr>
          <p:cNvPicPr>
            <a:picLocks noChangeAspect="1"/>
          </p:cNvPicPr>
          <p:nvPr/>
        </p:nvPicPr>
        <p:blipFill>
          <a:blip r:embed="rId102">
            <a:extLst>
              <a:ext uri="{96DAC541-7B7A-43D3-8B79-37D633B846F1}">
                <asvg:svgBlip xmlns:asvg="http://schemas.microsoft.com/office/drawing/2016/SVG/main" r:embed="rId103"/>
              </a:ext>
            </a:extLst>
          </a:blip>
          <a:stretch>
            <a:fillRect/>
          </a:stretch>
        </p:blipFill>
        <p:spPr>
          <a:xfrm>
            <a:off x="4251485" y="5562186"/>
            <a:ext cx="405381" cy="324305"/>
          </a:xfrm>
          <a:prstGeom prst="rect">
            <a:avLst/>
          </a:prstGeom>
        </p:spPr>
      </p:pic>
      <p:pic>
        <p:nvPicPr>
          <p:cNvPr id="124" name="Graphic 31">
            <a:hlinkClick r:id="rId104" action="ppaction://hlinksldjump"/>
            <a:extLst>
              <a:ext uri="{FF2B5EF4-FFF2-40B4-BE49-F238E27FC236}">
                <a16:creationId xmlns:a16="http://schemas.microsoft.com/office/drawing/2014/main" id="{C2C19F56-D84D-4EF3-BC90-3F856E709F22}"/>
              </a:ext>
            </a:extLst>
          </p:cNvPr>
          <p:cNvPicPr>
            <a:picLocks noChangeAspect="1"/>
          </p:cNvPicPr>
          <p:nvPr/>
        </p:nvPicPr>
        <p:blipFill>
          <a:blip r:embed="rId105">
            <a:extLst>
              <a:ext uri="{96DAC541-7B7A-43D3-8B79-37D633B846F1}">
                <asvg:svgBlip xmlns:asvg="http://schemas.microsoft.com/office/drawing/2016/SVG/main" r:embed="rId106"/>
              </a:ext>
            </a:extLst>
          </a:blip>
          <a:stretch>
            <a:fillRect/>
          </a:stretch>
        </p:blipFill>
        <p:spPr>
          <a:xfrm rot="18071411">
            <a:off x="3185864" y="3099796"/>
            <a:ext cx="477164" cy="432628"/>
          </a:xfrm>
          <a:prstGeom prst="rect">
            <a:avLst/>
          </a:prstGeom>
        </p:spPr>
      </p:pic>
      <p:sp>
        <p:nvSpPr>
          <p:cNvPr id="123" name="Oval 5">
            <a:hlinkClick r:id="rId107" action="ppaction://hlinksldjump"/>
            <a:extLst>
              <a:ext uri="{FF2B5EF4-FFF2-40B4-BE49-F238E27FC236}">
                <a16:creationId xmlns:a16="http://schemas.microsoft.com/office/drawing/2014/main" id="{07D20A2A-80D6-4B33-968D-509B14B9FA60}"/>
              </a:ext>
            </a:extLst>
          </p:cNvPr>
          <p:cNvSpPr/>
          <p:nvPr/>
        </p:nvSpPr>
        <p:spPr>
          <a:xfrm>
            <a:off x="2967058" y="216717"/>
            <a:ext cx="961292" cy="961292"/>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C6671E"/>
              </a:solidFill>
            </a:endParaRPr>
          </a:p>
        </p:txBody>
      </p:sp>
      <p:pic>
        <p:nvPicPr>
          <p:cNvPr id="125" name="Graphic 35">
            <a:hlinkClick r:id="rId107" action="ppaction://hlinksldjump"/>
            <a:extLst>
              <a:ext uri="{FF2B5EF4-FFF2-40B4-BE49-F238E27FC236}">
                <a16:creationId xmlns:a16="http://schemas.microsoft.com/office/drawing/2014/main" id="{FFF90A42-9D8D-4A11-8F21-7AB1A8653DBE}"/>
              </a:ext>
            </a:extLst>
          </p:cNvPr>
          <p:cNvPicPr>
            <a:picLocks noChangeAspect="1"/>
          </p:cNvPicPr>
          <p:nvPr/>
        </p:nvPicPr>
        <p:blipFill>
          <a:blip r:embed="rId108">
            <a:extLst>
              <a:ext uri="{96DAC541-7B7A-43D3-8B79-37D633B846F1}">
                <asvg:svgBlip xmlns:asvg="http://schemas.microsoft.com/office/drawing/2016/SVG/main" r:embed="rId109"/>
              </a:ext>
            </a:extLst>
          </a:blip>
          <a:stretch>
            <a:fillRect/>
          </a:stretch>
        </p:blipFill>
        <p:spPr>
          <a:xfrm>
            <a:off x="3185257" y="397956"/>
            <a:ext cx="547793" cy="538958"/>
          </a:xfrm>
          <a:prstGeom prst="rect">
            <a:avLst/>
          </a:prstGeom>
        </p:spPr>
      </p:pic>
      <p:sp>
        <p:nvSpPr>
          <p:cNvPr id="127" name="TextBox 73">
            <a:extLst>
              <a:ext uri="{FF2B5EF4-FFF2-40B4-BE49-F238E27FC236}">
                <a16:creationId xmlns:a16="http://schemas.microsoft.com/office/drawing/2014/main" id="{67C1C288-6FC9-48C3-99EC-C56397E305C9}"/>
              </a:ext>
            </a:extLst>
          </p:cNvPr>
          <p:cNvSpPr txBox="1"/>
          <p:nvPr/>
        </p:nvSpPr>
        <p:spPr>
          <a:xfrm>
            <a:off x="3859824" y="1166872"/>
            <a:ext cx="1458806" cy="230832"/>
          </a:xfrm>
          <a:prstGeom prst="rect">
            <a:avLst/>
          </a:prstGeom>
          <a:noFill/>
        </p:spPr>
        <p:txBody>
          <a:bodyPr wrap="square">
            <a:spAutoFit/>
          </a:bodyPr>
          <a:lstStyle/>
          <a:p>
            <a:pPr algn="ctr"/>
            <a:r>
              <a:rPr lang="en-GB" sz="9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Education</a:t>
            </a:r>
          </a:p>
        </p:txBody>
      </p:sp>
      <p:pic>
        <p:nvPicPr>
          <p:cNvPr id="128" name="Graphic 117">
            <a:hlinkClick r:id="rId101" action="ppaction://hlinksldjump"/>
            <a:extLst>
              <a:ext uri="{FF2B5EF4-FFF2-40B4-BE49-F238E27FC236}">
                <a16:creationId xmlns:a16="http://schemas.microsoft.com/office/drawing/2014/main" id="{C497A41E-5AC8-45B2-B73C-28646CBEF53C}"/>
              </a:ext>
            </a:extLst>
          </p:cNvPr>
          <p:cNvPicPr>
            <a:picLocks noChangeAspect="1"/>
          </p:cNvPicPr>
          <p:nvPr/>
        </p:nvPicPr>
        <p:blipFill>
          <a:blip r:embed="rId110">
            <a:extLst>
              <a:ext uri="{96DAC541-7B7A-43D3-8B79-37D633B846F1}">
                <asvg:svgBlip xmlns:asvg="http://schemas.microsoft.com/office/drawing/2016/SVG/main" r:embed="rId111"/>
              </a:ext>
            </a:extLst>
          </a:blip>
          <a:stretch>
            <a:fillRect/>
          </a:stretch>
        </p:blipFill>
        <p:spPr>
          <a:xfrm rot="1469720">
            <a:off x="4530071" y="5773708"/>
            <a:ext cx="399534" cy="497880"/>
          </a:xfrm>
          <a:prstGeom prst="rect">
            <a:avLst/>
          </a:prstGeom>
        </p:spPr>
      </p:pic>
    </p:spTree>
    <p:extLst>
      <p:ext uri="{BB962C8B-B14F-4D97-AF65-F5344CB8AC3E}">
        <p14:creationId xmlns:p14="http://schemas.microsoft.com/office/powerpoint/2010/main" val="1625767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3772" y="509100"/>
            <a:ext cx="5829300" cy="690562"/>
          </a:xfrm>
        </p:spPr>
        <p:txBody>
          <a:bodyPr>
            <a:normAutofit fontScale="90000"/>
          </a:bodyPr>
          <a:lstStyle/>
          <a:p>
            <a:pPr algn="ctr"/>
            <a:b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How can I become a </a:t>
            </a:r>
            <a:b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C90F55"/>
                </a:solidFill>
              </a:rPr>
              <a:t>student entrepreneur</a:t>
            </a: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7" name="TextBox 6">
            <a:extLst>
              <a:ext uri="{FF2B5EF4-FFF2-40B4-BE49-F238E27FC236}">
                <a16:creationId xmlns:a16="http://schemas.microsoft.com/office/drawing/2014/main" id="{C65D9F8B-EE2A-463E-A927-6E6E026FE151}"/>
              </a:ext>
            </a:extLst>
          </p:cNvPr>
          <p:cNvSpPr txBox="1"/>
          <p:nvPr/>
        </p:nvSpPr>
        <p:spPr>
          <a:xfrm>
            <a:off x="2280156" y="5985808"/>
            <a:ext cx="4572000" cy="430887"/>
          </a:xfrm>
          <a:prstGeom prst="rect">
            <a:avLst/>
          </a:prstGeom>
          <a:noFill/>
        </p:spPr>
        <p:txBody>
          <a:bodyPr wrap="square">
            <a:spAutoFit/>
          </a:bodyPr>
          <a:lstStyle/>
          <a:p>
            <a:pPr algn="ctr"/>
            <a:r>
              <a:rPr lang="en-GB" sz="1100" dirty="0"/>
              <a:t>Contact: Department for Education and Success </a:t>
            </a:r>
            <a:r>
              <a:rPr lang="en-GB" sz="1100" dirty="0">
                <a:hlinkClick r:id="rId2"/>
              </a:rPr>
              <a:t>entrepreneuriat@universite-paris-saclay.fr</a:t>
            </a:r>
            <a:r>
              <a:rPr lang="en-GB" sz="1100" dirty="0"/>
              <a:t> </a:t>
            </a:r>
          </a:p>
        </p:txBody>
      </p:sp>
      <p:pic>
        <p:nvPicPr>
          <p:cNvPr id="8" name="Graphic 7">
            <a:extLst>
              <a:ext uri="{FF2B5EF4-FFF2-40B4-BE49-F238E27FC236}">
                <a16:creationId xmlns:a16="http://schemas.microsoft.com/office/drawing/2014/main" id="{BDBA5BBA-DE86-47C0-8FA5-3FA6D1DD87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9" name="Graphic 8">
            <a:extLst>
              <a:ext uri="{FF2B5EF4-FFF2-40B4-BE49-F238E27FC236}">
                <a16:creationId xmlns:a16="http://schemas.microsoft.com/office/drawing/2014/main" id="{F25A4D02-1E53-410D-A938-C7B61D5F9EB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81375" y="1650088"/>
            <a:ext cx="2381250" cy="19050"/>
          </a:xfrm>
          <a:prstGeom prst="rect">
            <a:avLst/>
          </a:prstGeom>
        </p:spPr>
      </p:pic>
      <p:pic>
        <p:nvPicPr>
          <p:cNvPr id="12" name="Graphic 11">
            <a:extLst>
              <a:ext uri="{FF2B5EF4-FFF2-40B4-BE49-F238E27FC236}">
                <a16:creationId xmlns:a16="http://schemas.microsoft.com/office/drawing/2014/main" id="{21BF1DAA-8AD8-40BD-86AD-2290ABAB5AD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63763" y="2100400"/>
            <a:ext cx="2398862" cy="646331"/>
          </a:xfrm>
          <a:prstGeom prst="rect">
            <a:avLst/>
          </a:prstGeom>
        </p:spPr>
      </p:pic>
      <p:sp>
        <p:nvSpPr>
          <p:cNvPr id="13" name="TextBox 12">
            <a:extLst>
              <a:ext uri="{FF2B5EF4-FFF2-40B4-BE49-F238E27FC236}">
                <a16:creationId xmlns:a16="http://schemas.microsoft.com/office/drawing/2014/main" id="{23CEAA59-1514-4183-B985-CA0C9DE470DA}"/>
              </a:ext>
            </a:extLst>
          </p:cNvPr>
          <p:cNvSpPr txBox="1"/>
          <p:nvPr/>
        </p:nvSpPr>
        <p:spPr>
          <a:xfrm>
            <a:off x="3613426" y="2192732"/>
            <a:ext cx="1899536" cy="461665"/>
          </a:xfrm>
          <a:prstGeom prst="rect">
            <a:avLst/>
          </a:prstGeom>
          <a:noFill/>
        </p:spPr>
        <p:txBody>
          <a:bodyPr wrap="square">
            <a:spAutoFit/>
          </a:bodyPr>
          <a:lstStyle/>
          <a:p>
            <a:pPr algn="ctr"/>
            <a:r>
              <a:rPr lang="en-GB" sz="1200" dirty="0">
                <a:solidFill>
                  <a:srgbClr val="FFFFFF"/>
                </a:solidFill>
              </a:rPr>
              <a:t>Various </a:t>
            </a:r>
            <a:r>
              <a:rPr lang="en-GB" sz="1200" b="1" dirty="0">
                <a:solidFill>
                  <a:srgbClr val="FFFFFF"/>
                </a:solidFill>
              </a:rPr>
              <a:t>initiatives </a:t>
            </a:r>
            <a:r>
              <a:rPr lang="en-GB" sz="1200" dirty="0">
                <a:solidFill>
                  <a:srgbClr val="FFFFFF"/>
                </a:solidFill>
              </a:rPr>
              <a:t>are on offer for you:</a:t>
            </a:r>
          </a:p>
        </p:txBody>
      </p:sp>
      <p:cxnSp>
        <p:nvCxnSpPr>
          <p:cNvPr id="25" name="Straight Connector 24">
            <a:extLst>
              <a:ext uri="{FF2B5EF4-FFF2-40B4-BE49-F238E27FC236}">
                <a16:creationId xmlns:a16="http://schemas.microsoft.com/office/drawing/2014/main" id="{E846CF71-3A2D-4018-BA1D-B464C187BB85}"/>
              </a:ext>
            </a:extLst>
          </p:cNvPr>
          <p:cNvCxnSpPr>
            <a:cxnSpLocks/>
          </p:cNvCxnSpPr>
          <p:nvPr/>
        </p:nvCxnSpPr>
        <p:spPr>
          <a:xfrm flipH="1">
            <a:off x="1229972" y="4292912"/>
            <a:ext cx="6771993"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grpSp>
        <p:nvGrpSpPr>
          <p:cNvPr id="6" name="Groupe 5"/>
          <p:cNvGrpSpPr/>
          <p:nvPr/>
        </p:nvGrpSpPr>
        <p:grpSpPr>
          <a:xfrm>
            <a:off x="2225821" y="4432863"/>
            <a:ext cx="4692359" cy="976204"/>
            <a:chOff x="3854875" y="4768423"/>
            <a:chExt cx="4692359" cy="976204"/>
          </a:xfrm>
        </p:grpSpPr>
        <p:sp>
          <p:nvSpPr>
            <p:cNvPr id="5" name="ZoneTexte 4"/>
            <p:cNvSpPr txBox="1"/>
            <p:nvPr/>
          </p:nvSpPr>
          <p:spPr>
            <a:xfrm>
              <a:off x="4375885" y="4790520"/>
              <a:ext cx="4171349" cy="954107"/>
            </a:xfrm>
            <a:prstGeom prst="rect">
              <a:avLst/>
            </a:prstGeom>
            <a:noFill/>
          </p:spPr>
          <p:txBody>
            <a:bodyPr wrap="square" rtlCol="0">
              <a:spAutoFit/>
            </a:bodyPr>
            <a:lstStyle/>
            <a:p>
              <a:r>
                <a:rPr lang="en-GB" sz="1400" dirty="0"/>
                <a:t>The </a:t>
              </a:r>
              <a:r>
                <a:rPr lang="en-GB" sz="1400" b="1" dirty="0"/>
                <a:t>Pépite PEIPS network </a:t>
              </a:r>
              <a:r>
                <a:rPr lang="en-GB" sz="1400" dirty="0"/>
                <a:t>can help you combine your studies with starting a business: a degree and a special student entrepreneur status (D2E, SNEE).</a:t>
              </a:r>
              <a:endParaRPr lang="en-GB" sz="1400" b="1" dirty="0"/>
            </a:p>
          </p:txBody>
        </p:sp>
        <p:pic>
          <p:nvPicPr>
            <p:cNvPr id="28" name="Graphic 27">
              <a:extLst>
                <a:ext uri="{FF2B5EF4-FFF2-40B4-BE49-F238E27FC236}">
                  <a16:creationId xmlns:a16="http://schemas.microsoft.com/office/drawing/2014/main" id="{C951D56D-D964-4712-BB71-3A8ABB8C85D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54875" y="4768423"/>
              <a:ext cx="414942" cy="740512"/>
            </a:xfrm>
            <a:prstGeom prst="rect">
              <a:avLst/>
            </a:prstGeom>
          </p:spPr>
        </p:pic>
      </p:grpSp>
      <p:grpSp>
        <p:nvGrpSpPr>
          <p:cNvPr id="4" name="Groupe 3"/>
          <p:cNvGrpSpPr/>
          <p:nvPr/>
        </p:nvGrpSpPr>
        <p:grpSpPr>
          <a:xfrm>
            <a:off x="345805" y="3038522"/>
            <a:ext cx="8452390" cy="788719"/>
            <a:chOff x="1211374" y="3182901"/>
            <a:chExt cx="8452390" cy="788719"/>
          </a:xfrm>
        </p:grpSpPr>
        <p:sp>
          <p:nvSpPr>
            <p:cNvPr id="14" name="TextBox 13">
              <a:extLst>
                <a:ext uri="{FF2B5EF4-FFF2-40B4-BE49-F238E27FC236}">
                  <a16:creationId xmlns:a16="http://schemas.microsoft.com/office/drawing/2014/main" id="{A3E67F18-259B-4D4E-9ED9-D8F41972717F}"/>
                </a:ext>
              </a:extLst>
            </p:cNvPr>
            <p:cNvSpPr txBox="1"/>
            <p:nvPr/>
          </p:nvSpPr>
          <p:spPr>
            <a:xfrm>
              <a:off x="1211374" y="3464088"/>
              <a:ext cx="1575812" cy="430887"/>
            </a:xfrm>
            <a:prstGeom prst="rect">
              <a:avLst/>
            </a:prstGeom>
            <a:noFill/>
          </p:spPr>
          <p:txBody>
            <a:bodyPr wrap="square">
              <a:spAutoFit/>
            </a:bodyPr>
            <a:lstStyle/>
            <a:p>
              <a:r>
                <a:rPr lang="en-GB" sz="1100" dirty="0">
                  <a:solidFill>
                    <a:srgbClr val="7B878F"/>
                  </a:solidFill>
                  <a:latin typeface="Open Sans Extrabold" panose="020B0906030804020204" pitchFamily="34" charset="0"/>
                  <a:ea typeface="Open Sans Extrabold" panose="020B0906030804020204" pitchFamily="34" charset="0"/>
                  <a:cs typeface="Open Sans Extrabold" panose="020B0906030804020204" pitchFamily="34" charset="0"/>
                </a:rPr>
                <a:t>Discover entrepreneurship</a:t>
              </a:r>
            </a:p>
          </p:txBody>
        </p:sp>
        <p:sp>
          <p:nvSpPr>
            <p:cNvPr id="15" name="TextBox 14">
              <a:extLst>
                <a:ext uri="{FF2B5EF4-FFF2-40B4-BE49-F238E27FC236}">
                  <a16:creationId xmlns:a16="http://schemas.microsoft.com/office/drawing/2014/main" id="{08BC6627-FC6F-44A1-9DC5-F378FA7E48BB}"/>
                </a:ext>
              </a:extLst>
            </p:cNvPr>
            <p:cNvSpPr txBox="1"/>
            <p:nvPr/>
          </p:nvSpPr>
          <p:spPr>
            <a:xfrm>
              <a:off x="6436270" y="3317284"/>
              <a:ext cx="3227494" cy="600164"/>
            </a:xfrm>
            <a:prstGeom prst="rect">
              <a:avLst/>
            </a:prstGeom>
            <a:noFill/>
          </p:spPr>
          <p:txBody>
            <a:bodyPr wrap="square">
              <a:spAutoFit/>
            </a:bodyPr>
            <a:lstStyle/>
            <a:p>
              <a:r>
                <a:rPr lang="en-GB" sz="1100" dirty="0">
                  <a:solidFill>
                    <a:srgbClr val="303F48"/>
                  </a:solidFill>
                </a:rPr>
                <a:t>Learn about</a:t>
              </a:r>
            </a:p>
            <a:p>
              <a:r>
                <a:rPr lang="en-GB" sz="1100" dirty="0">
                  <a:solidFill>
                    <a:srgbClr val="303F48"/>
                  </a:solidFill>
                </a:rPr>
                <a:t>how to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start a business</a:t>
              </a:r>
            </a:p>
            <a:p>
              <a:r>
                <a:rPr lang="en-GB" sz="1100" dirty="0">
                  <a:solidFill>
                    <a:srgbClr val="303F48"/>
                  </a:solidFill>
                </a:rPr>
                <a:t>(4 degrees linked to entrepreneurship)</a:t>
              </a:r>
            </a:p>
          </p:txBody>
        </p:sp>
        <p:sp>
          <p:nvSpPr>
            <p:cNvPr id="16" name="TextBox 15">
              <a:extLst>
                <a:ext uri="{FF2B5EF4-FFF2-40B4-BE49-F238E27FC236}">
                  <a16:creationId xmlns:a16="http://schemas.microsoft.com/office/drawing/2014/main" id="{FDF74FDF-9152-4196-819B-63C0D102069D}"/>
                </a:ext>
              </a:extLst>
            </p:cNvPr>
            <p:cNvSpPr txBox="1"/>
            <p:nvPr/>
          </p:nvSpPr>
          <p:spPr>
            <a:xfrm>
              <a:off x="4238035" y="3303399"/>
              <a:ext cx="1569853" cy="600164"/>
            </a:xfrm>
            <a:prstGeom prst="rect">
              <a:avLst/>
            </a:prstGeom>
            <a:noFill/>
          </p:spPr>
          <p:txBody>
            <a:bodyPr wrap="square">
              <a:spAutoFit/>
            </a:bodyPr>
            <a:lstStyle/>
            <a:p>
              <a:r>
                <a:rPr lang="en-GB" sz="1100" dirty="0">
                  <a:solidFill>
                    <a:srgbClr val="C71247"/>
                  </a:solidFill>
                  <a:latin typeface="Open Sans Extrabold" panose="020B0906030804020204" pitchFamily="34" charset="0"/>
                  <a:ea typeface="Open Sans Extrabold" panose="020B0906030804020204" pitchFamily="34" charset="0"/>
                  <a:cs typeface="Open Sans Extrabold" panose="020B0906030804020204" pitchFamily="34" charset="0"/>
                </a:rPr>
                <a:t>Get support to carry out your project</a:t>
              </a:r>
            </a:p>
          </p:txBody>
        </p:sp>
        <p:sp>
          <p:nvSpPr>
            <p:cNvPr id="17" name="TextBox 16">
              <a:extLst>
                <a:ext uri="{FF2B5EF4-FFF2-40B4-BE49-F238E27FC236}">
                  <a16:creationId xmlns:a16="http://schemas.microsoft.com/office/drawing/2014/main" id="{3613D878-C23F-4908-977E-8E49C13E1742}"/>
                </a:ext>
              </a:extLst>
            </p:cNvPr>
            <p:cNvSpPr txBox="1"/>
            <p:nvPr/>
          </p:nvSpPr>
          <p:spPr>
            <a:xfrm>
              <a:off x="2843508" y="3332598"/>
              <a:ext cx="870904" cy="430887"/>
            </a:xfrm>
            <a:prstGeom prst="rect">
              <a:avLst/>
            </a:prstGeom>
            <a:noFill/>
          </p:spPr>
          <p:txBody>
            <a:bodyPr wrap="square">
              <a:spAutoFit/>
            </a:bodyPr>
            <a:lstStyle/>
            <a:p>
              <a:r>
                <a:rPr lang="en-GB" sz="1100" dirty="0">
                  <a:solidFill>
                    <a:srgbClr val="EE7322"/>
                  </a:solidFill>
                  <a:latin typeface="Open Sans Extrabold" panose="020B0906030804020204" pitchFamily="34" charset="0"/>
                  <a:ea typeface="Open Sans Extrabold" panose="020B0906030804020204" pitchFamily="34" charset="0"/>
                  <a:cs typeface="Open Sans Extrabold" panose="020B0906030804020204" pitchFamily="34" charset="0"/>
                </a:rPr>
                <a:t>Develop an idea</a:t>
              </a:r>
            </a:p>
          </p:txBody>
        </p:sp>
        <p:cxnSp>
          <p:nvCxnSpPr>
            <p:cNvPr id="18" name="Straight Connector 17">
              <a:extLst>
                <a:ext uri="{FF2B5EF4-FFF2-40B4-BE49-F238E27FC236}">
                  <a16:creationId xmlns:a16="http://schemas.microsoft.com/office/drawing/2014/main" id="{A3961456-5A14-4BEC-805A-78497BCA3498}"/>
                </a:ext>
              </a:extLst>
            </p:cNvPr>
            <p:cNvCxnSpPr>
              <a:cxnSpLocks/>
            </p:cNvCxnSpPr>
            <p:nvPr/>
          </p:nvCxnSpPr>
          <p:spPr>
            <a:xfrm>
              <a:off x="2736827" y="323110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5B9659D-E51B-4E08-B91D-159D54FD8A3F}"/>
                </a:ext>
              </a:extLst>
            </p:cNvPr>
            <p:cNvCxnSpPr>
              <a:cxnSpLocks/>
            </p:cNvCxnSpPr>
            <p:nvPr/>
          </p:nvCxnSpPr>
          <p:spPr>
            <a:xfrm>
              <a:off x="4149054" y="323110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E417090-0E3B-446D-BC50-33E4E3864259}"/>
                </a:ext>
              </a:extLst>
            </p:cNvPr>
            <p:cNvCxnSpPr>
              <a:cxnSpLocks/>
            </p:cNvCxnSpPr>
            <p:nvPr/>
          </p:nvCxnSpPr>
          <p:spPr>
            <a:xfrm>
              <a:off x="6346798" y="318290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9" name="Graphic 28">
              <a:extLst>
                <a:ext uri="{FF2B5EF4-FFF2-40B4-BE49-F238E27FC236}">
                  <a16:creationId xmlns:a16="http://schemas.microsoft.com/office/drawing/2014/main" id="{BB666F64-D1B8-4150-90E7-5526CB3E146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30280" y="3381570"/>
              <a:ext cx="292118" cy="261548"/>
            </a:xfrm>
            <a:prstGeom prst="rect">
              <a:avLst/>
            </a:prstGeom>
          </p:spPr>
        </p:pic>
        <p:pic>
          <p:nvPicPr>
            <p:cNvPr id="30" name="Graphic 29">
              <a:extLst>
                <a:ext uri="{FF2B5EF4-FFF2-40B4-BE49-F238E27FC236}">
                  <a16:creationId xmlns:a16="http://schemas.microsoft.com/office/drawing/2014/main" id="{BB871831-F066-4661-B31E-B6B9F0F9B7B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804638" y="3384928"/>
              <a:ext cx="435410" cy="258148"/>
            </a:xfrm>
            <a:prstGeom prst="rect">
              <a:avLst/>
            </a:prstGeom>
          </p:spPr>
        </p:pic>
        <p:pic>
          <p:nvPicPr>
            <p:cNvPr id="31" name="Graphic 30">
              <a:extLst>
                <a:ext uri="{FF2B5EF4-FFF2-40B4-BE49-F238E27FC236}">
                  <a16:creationId xmlns:a16="http://schemas.microsoft.com/office/drawing/2014/main" id="{14EE94F5-B2D7-48AF-89C4-0CD2341A4D7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571554" y="3253732"/>
              <a:ext cx="387718" cy="410087"/>
            </a:xfrm>
            <a:prstGeom prst="rect">
              <a:avLst/>
            </a:prstGeom>
          </p:spPr>
        </p:pic>
        <p:pic>
          <p:nvPicPr>
            <p:cNvPr id="32" name="Graphic 31">
              <a:extLst>
                <a:ext uri="{FF2B5EF4-FFF2-40B4-BE49-F238E27FC236}">
                  <a16:creationId xmlns:a16="http://schemas.microsoft.com/office/drawing/2014/main" id="{C2C19F56-D84D-4EF3-BC90-3F856E709F2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20389908">
              <a:off x="8182180" y="3366457"/>
              <a:ext cx="340080" cy="308339"/>
            </a:xfrm>
            <a:prstGeom prst="rect">
              <a:avLst/>
            </a:prstGeom>
          </p:spPr>
        </p:pic>
      </p:grpSp>
      <p:sp>
        <p:nvSpPr>
          <p:cNvPr id="24" name="Oval 23">
            <a:hlinkClick r:id="" action="ppaction://noaction"/>
            <a:extLst>
              <a:ext uri="{FF2B5EF4-FFF2-40B4-BE49-F238E27FC236}">
                <a16:creationId xmlns:a16="http://schemas.microsoft.com/office/drawing/2014/main" id="{D7FB320D-3A8E-4A0F-BA29-28000E8B5795}"/>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pic>
        <p:nvPicPr>
          <p:cNvPr id="26" name="Graphic 25">
            <a:hlinkClick r:id="rId19" action="ppaction://hlinksldjump"/>
            <a:extLst>
              <a:ext uri="{FF2B5EF4-FFF2-40B4-BE49-F238E27FC236}">
                <a16:creationId xmlns:a16="http://schemas.microsoft.com/office/drawing/2014/main" id="{0D2D4FE9-A7F4-4367-9C88-22ED09E3A63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769622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759317"/>
            <a:ext cx="8682441" cy="690562"/>
          </a:xfrm>
        </p:spPr>
        <p:txBody>
          <a:bodyPr>
            <a:normAutofit fontScale="90000"/>
          </a:bodyPr>
          <a:lstStyle/>
          <a:p>
            <a:pPr algn="ctr"/>
            <a:r>
              <a:rPr lang="en-GB" dirty="0">
                <a:solidFill>
                  <a:srgbClr val="ED6C08"/>
                </a:solidFill>
              </a:rPr>
              <a:t>How can I find a student job? </a:t>
            </a:r>
            <a:br>
              <a:rPr lang="en-GB" dirty="0">
                <a:solidFill>
                  <a:srgbClr val="ED6C08"/>
                </a:solidFill>
              </a:rPr>
            </a:br>
            <a: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t>How can I become a tutor or </a:t>
            </a:r>
            <a:b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t>do a civic service? </a:t>
            </a:r>
            <a:b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br>
            <a:endPar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ZoneTexte 4"/>
          <p:cNvSpPr txBox="1"/>
          <p:nvPr/>
        </p:nvSpPr>
        <p:spPr>
          <a:xfrm>
            <a:off x="1628449" y="1880761"/>
            <a:ext cx="6846383" cy="523220"/>
          </a:xfrm>
          <a:prstGeom prst="rect">
            <a:avLst/>
          </a:prstGeom>
          <a:noFill/>
        </p:spPr>
        <p:txBody>
          <a:bodyPr wrap="square" rtlCol="0">
            <a:spAutoFit/>
          </a:bodyPr>
          <a:lstStyle/>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Getting a student job at university is a way of gaining professional experience and financing your studies.</a:t>
            </a:r>
          </a:p>
        </p:txBody>
      </p:sp>
      <p:sp>
        <p:nvSpPr>
          <p:cNvPr id="4" name="TextBox 3">
            <a:extLst>
              <a:ext uri="{FF2B5EF4-FFF2-40B4-BE49-F238E27FC236}">
                <a16:creationId xmlns:a16="http://schemas.microsoft.com/office/drawing/2014/main" id="{E68E3121-E988-47CF-913F-76E952C50BD3}"/>
              </a:ext>
            </a:extLst>
          </p:cNvPr>
          <p:cNvSpPr txBox="1"/>
          <p:nvPr/>
        </p:nvSpPr>
        <p:spPr>
          <a:xfrm>
            <a:off x="5798427" y="2678297"/>
            <a:ext cx="3451555" cy="261610"/>
          </a:xfrm>
          <a:prstGeom prst="rect">
            <a:avLst/>
          </a:prstGeom>
          <a:noFill/>
        </p:spPr>
        <p:txBody>
          <a:bodyPr wrap="square">
            <a:spAutoFit/>
          </a:bodyPr>
          <a:lstStyle/>
          <a:p>
            <a:pPr algn="ctr"/>
            <a:r>
              <a:rPr lang="en-GB" sz="1100" dirty="0"/>
              <a:t>Contact: </a:t>
            </a:r>
            <a:r>
              <a:rPr lang="en-GB" sz="1100" dirty="0">
                <a:hlinkClick r:id="rId2"/>
              </a:rPr>
              <a:t>Job.etudiant@universite-paris-saclay.fr</a:t>
            </a:r>
            <a:r>
              <a:rPr lang="en-GB" sz="1100" dirty="0"/>
              <a:t> </a:t>
            </a:r>
          </a:p>
        </p:txBody>
      </p:sp>
      <p:pic>
        <p:nvPicPr>
          <p:cNvPr id="6" name="Graphic 5">
            <a:extLst>
              <a:ext uri="{FF2B5EF4-FFF2-40B4-BE49-F238E27FC236}">
                <a16:creationId xmlns:a16="http://schemas.microsoft.com/office/drawing/2014/main" id="{F1A46CA8-4978-4B07-9FF8-9C83C9F591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13895" y="2718818"/>
            <a:ext cx="284532" cy="180568"/>
          </a:xfrm>
          <a:prstGeom prst="rect">
            <a:avLst/>
          </a:prstGeom>
        </p:spPr>
      </p:pic>
      <p:cxnSp>
        <p:nvCxnSpPr>
          <p:cNvPr id="8" name="Straight Connector 7">
            <a:extLst>
              <a:ext uri="{FF2B5EF4-FFF2-40B4-BE49-F238E27FC236}">
                <a16:creationId xmlns:a16="http://schemas.microsoft.com/office/drawing/2014/main" id="{C09D2C22-145E-41FE-BA2F-37268FFC57F7}"/>
              </a:ext>
            </a:extLst>
          </p:cNvPr>
          <p:cNvCxnSpPr>
            <a:cxnSpLocks/>
          </p:cNvCxnSpPr>
          <p:nvPr/>
        </p:nvCxnSpPr>
        <p:spPr>
          <a:xfrm>
            <a:off x="1451796" y="1880761"/>
            <a:ext cx="0" cy="1309305"/>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287F93B1-B870-4207-9B34-CF59A118A78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30458" y="102984"/>
            <a:ext cx="2283437" cy="1276350"/>
          </a:xfrm>
          <a:prstGeom prst="rect">
            <a:avLst/>
          </a:prstGeom>
        </p:spPr>
      </p:pic>
      <p:pic>
        <p:nvPicPr>
          <p:cNvPr id="11" name="Graphic 10">
            <a:extLst>
              <a:ext uri="{FF2B5EF4-FFF2-40B4-BE49-F238E27FC236}">
                <a16:creationId xmlns:a16="http://schemas.microsoft.com/office/drawing/2014/main" id="{871F00C4-1991-49ED-859F-AD156705BA4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68344" y="1665959"/>
            <a:ext cx="3711087" cy="225574"/>
          </a:xfrm>
          <a:prstGeom prst="rect">
            <a:avLst/>
          </a:prstGeom>
        </p:spPr>
      </p:pic>
      <p:pic>
        <p:nvPicPr>
          <p:cNvPr id="12" name="Graphic 11">
            <a:extLst>
              <a:ext uri="{FF2B5EF4-FFF2-40B4-BE49-F238E27FC236}">
                <a16:creationId xmlns:a16="http://schemas.microsoft.com/office/drawing/2014/main" id="{43F482E6-8ECF-43DB-BFD2-8B0F51CC1D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723013" y="2605292"/>
            <a:ext cx="3629025" cy="584774"/>
          </a:xfrm>
          <a:prstGeom prst="rect">
            <a:avLst/>
          </a:prstGeom>
        </p:spPr>
      </p:pic>
      <p:sp>
        <p:nvSpPr>
          <p:cNvPr id="14" name="TextBox 13">
            <a:extLst>
              <a:ext uri="{FF2B5EF4-FFF2-40B4-BE49-F238E27FC236}">
                <a16:creationId xmlns:a16="http://schemas.microsoft.com/office/drawing/2014/main" id="{DEA932A1-C7A4-49E6-A51D-C3DDA43A13F4}"/>
              </a:ext>
            </a:extLst>
          </p:cNvPr>
          <p:cNvSpPr txBox="1"/>
          <p:nvPr/>
        </p:nvSpPr>
        <p:spPr>
          <a:xfrm>
            <a:off x="1931008" y="2666846"/>
            <a:ext cx="3042137" cy="523220"/>
          </a:xfrm>
          <a:prstGeom prst="rect">
            <a:avLst/>
          </a:prstGeom>
          <a:noFill/>
        </p:spPr>
        <p:txBody>
          <a:bodyPr wrap="square">
            <a:spAutoFit/>
          </a:bodyPr>
          <a:lstStyle/>
          <a:p>
            <a:pPr algn="ctr"/>
            <a:r>
              <a:rPr lang="en-GB" sz="1400" dirty="0">
                <a:solidFill>
                  <a:srgbClr val="FFFFFF"/>
                </a:solidFill>
              </a:rPr>
              <a:t>Sign up on the university’s online Careers space</a:t>
            </a:r>
            <a:r>
              <a:rPr lang="en-GB" sz="1400" b="1" dirty="0">
                <a:solidFill>
                  <a:srgbClr val="FFFFFF"/>
                </a:solidFill>
              </a:rPr>
              <a:t> </a:t>
            </a:r>
          </a:p>
        </p:txBody>
      </p:sp>
      <p:pic>
        <p:nvPicPr>
          <p:cNvPr id="13" name="Graphic 12">
            <a:extLst>
              <a:ext uri="{FF2B5EF4-FFF2-40B4-BE49-F238E27FC236}">
                <a16:creationId xmlns:a16="http://schemas.microsoft.com/office/drawing/2014/main" id="{3F546A91-EEAD-4EC3-A1B2-E000C466738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166" y="2250093"/>
            <a:ext cx="570191" cy="510521"/>
          </a:xfrm>
          <a:prstGeom prst="rect">
            <a:avLst/>
          </a:prstGeom>
        </p:spPr>
      </p:pic>
      <p:pic>
        <p:nvPicPr>
          <p:cNvPr id="15" name="Graphic 14">
            <a:extLst>
              <a:ext uri="{FF2B5EF4-FFF2-40B4-BE49-F238E27FC236}">
                <a16:creationId xmlns:a16="http://schemas.microsoft.com/office/drawing/2014/main" id="{A486AE0D-3314-4081-9A87-B194DAE6B7E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326475" y="3691493"/>
            <a:ext cx="391725" cy="479526"/>
          </a:xfrm>
          <a:prstGeom prst="rect">
            <a:avLst/>
          </a:prstGeom>
        </p:spPr>
      </p:pic>
      <p:sp>
        <p:nvSpPr>
          <p:cNvPr id="17" name="Oval 16">
            <a:hlinkClick r:id="rId13" action="ppaction://hlinksldjump"/>
            <a:extLst>
              <a:ext uri="{FF2B5EF4-FFF2-40B4-BE49-F238E27FC236}">
                <a16:creationId xmlns:a16="http://schemas.microsoft.com/office/drawing/2014/main" id="{5928E3C5-E10E-401A-9CF9-1D3E16EA2955}"/>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pic>
        <p:nvPicPr>
          <p:cNvPr id="18" name="Graphic 17">
            <a:hlinkClick r:id="rId13" action="ppaction://hlinksldjump"/>
            <a:extLst>
              <a:ext uri="{FF2B5EF4-FFF2-40B4-BE49-F238E27FC236}">
                <a16:creationId xmlns:a16="http://schemas.microsoft.com/office/drawing/2014/main" id="{E2513407-18D2-4D12-8BEE-2450AF260A2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2638" y="6353433"/>
            <a:ext cx="63021" cy="110287"/>
          </a:xfrm>
          <a:prstGeom prst="rect">
            <a:avLst/>
          </a:prstGeom>
        </p:spPr>
      </p:pic>
      <p:cxnSp>
        <p:nvCxnSpPr>
          <p:cNvPr id="16" name="Straight Connector 7">
            <a:extLst>
              <a:ext uri="{FF2B5EF4-FFF2-40B4-BE49-F238E27FC236}">
                <a16:creationId xmlns:a16="http://schemas.microsoft.com/office/drawing/2014/main" id="{CDA25E41-AB57-4F04-A286-B455AFAC9B49}"/>
              </a:ext>
            </a:extLst>
          </p:cNvPr>
          <p:cNvCxnSpPr>
            <a:cxnSpLocks/>
          </p:cNvCxnSpPr>
          <p:nvPr/>
        </p:nvCxnSpPr>
        <p:spPr>
          <a:xfrm>
            <a:off x="1931008" y="3606651"/>
            <a:ext cx="0" cy="744936"/>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CE86EA3F-0A33-4C91-A348-CFEBF760A29B}"/>
              </a:ext>
            </a:extLst>
          </p:cNvPr>
          <p:cNvSpPr txBox="1"/>
          <p:nvPr/>
        </p:nvSpPr>
        <p:spPr>
          <a:xfrm>
            <a:off x="1982575" y="3565881"/>
            <a:ext cx="6392144" cy="523220"/>
          </a:xfrm>
          <a:prstGeom prst="rect">
            <a:avLst/>
          </a:prstGeom>
          <a:noFill/>
        </p:spPr>
        <p:txBody>
          <a:bodyPr wrap="square" rtlCol="0">
            <a:spAutoFit/>
          </a:bodyPr>
          <a:lstStyle/>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Student tutoring (volunteering or paid) is also a way for you to develop your skills and enhance your CV. </a:t>
            </a:r>
          </a:p>
        </p:txBody>
      </p:sp>
      <p:pic>
        <p:nvPicPr>
          <p:cNvPr id="24" name="Graphic 5">
            <a:extLst>
              <a:ext uri="{FF2B5EF4-FFF2-40B4-BE49-F238E27FC236}">
                <a16:creationId xmlns:a16="http://schemas.microsoft.com/office/drawing/2014/main" id="{E22CB79C-CC77-433F-AC09-78126BDD1E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72093" y="4171019"/>
            <a:ext cx="284532" cy="180568"/>
          </a:xfrm>
          <a:prstGeom prst="rect">
            <a:avLst/>
          </a:prstGeom>
        </p:spPr>
      </p:pic>
      <p:sp>
        <p:nvSpPr>
          <p:cNvPr id="25" name="TextBox 3">
            <a:extLst>
              <a:ext uri="{FF2B5EF4-FFF2-40B4-BE49-F238E27FC236}">
                <a16:creationId xmlns:a16="http://schemas.microsoft.com/office/drawing/2014/main" id="{2B88308C-2410-41FA-9DC5-A8F755626C87}"/>
              </a:ext>
            </a:extLst>
          </p:cNvPr>
          <p:cNvSpPr txBox="1"/>
          <p:nvPr/>
        </p:nvSpPr>
        <p:spPr>
          <a:xfrm>
            <a:off x="2356625" y="4130498"/>
            <a:ext cx="4209636" cy="261610"/>
          </a:xfrm>
          <a:prstGeom prst="rect">
            <a:avLst/>
          </a:prstGeom>
          <a:noFill/>
        </p:spPr>
        <p:txBody>
          <a:bodyPr wrap="square">
            <a:spAutoFit/>
          </a:bodyPr>
          <a:lstStyle/>
          <a:p>
            <a:pPr algn="ctr"/>
            <a:r>
              <a:rPr lang="en-GB" sz="1100" dirty="0"/>
              <a:t>Contact: </a:t>
            </a:r>
            <a:r>
              <a:rPr lang="en-GB" sz="1100" dirty="0">
                <a:hlinkClick r:id="rId16"/>
              </a:rPr>
              <a:t>tutorat.vie-etudiante@universite-paris-saclay.fr </a:t>
            </a:r>
            <a:endParaRPr lang="en-GB" sz="1100" dirty="0"/>
          </a:p>
        </p:txBody>
      </p:sp>
      <p:pic>
        <p:nvPicPr>
          <p:cNvPr id="26" name="Graphic 38">
            <a:extLst>
              <a:ext uri="{FF2B5EF4-FFF2-40B4-BE49-F238E27FC236}">
                <a16:creationId xmlns:a16="http://schemas.microsoft.com/office/drawing/2014/main" id="{9727F9CA-A30F-4463-950D-72CD5BAF543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12438" y="5016922"/>
            <a:ext cx="614037" cy="371654"/>
          </a:xfrm>
          <a:prstGeom prst="rect">
            <a:avLst/>
          </a:prstGeom>
        </p:spPr>
      </p:pic>
      <p:cxnSp>
        <p:nvCxnSpPr>
          <p:cNvPr id="27" name="Straight Connector 7">
            <a:extLst>
              <a:ext uri="{FF2B5EF4-FFF2-40B4-BE49-F238E27FC236}">
                <a16:creationId xmlns:a16="http://schemas.microsoft.com/office/drawing/2014/main" id="{B1E900DD-F345-4651-B007-74BB4E891D3A}"/>
              </a:ext>
            </a:extLst>
          </p:cNvPr>
          <p:cNvCxnSpPr>
            <a:cxnSpLocks/>
          </p:cNvCxnSpPr>
          <p:nvPr/>
        </p:nvCxnSpPr>
        <p:spPr>
          <a:xfrm>
            <a:off x="1451796" y="4830281"/>
            <a:ext cx="0" cy="101317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41E783BD-C185-4BB9-A0AA-A3656E12C77D}"/>
              </a:ext>
            </a:extLst>
          </p:cNvPr>
          <p:cNvSpPr txBox="1"/>
          <p:nvPr/>
        </p:nvSpPr>
        <p:spPr>
          <a:xfrm>
            <a:off x="1556210" y="4806302"/>
            <a:ext cx="6392144" cy="738664"/>
          </a:xfrm>
          <a:prstGeom prst="rect">
            <a:avLst/>
          </a:prstGeom>
          <a:noFill/>
        </p:spPr>
        <p:txBody>
          <a:bodyPr wrap="square" rtlCol="0">
            <a:spAutoFit/>
          </a:bodyPr>
          <a:lstStyle/>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The civic service programme (paid) gives you the chance to take part in a mission of public interest. It can be an interesting option if you have a light schedule.</a:t>
            </a:r>
          </a:p>
        </p:txBody>
      </p:sp>
      <p:pic>
        <p:nvPicPr>
          <p:cNvPr id="30" name="Graphic 5">
            <a:extLst>
              <a:ext uri="{FF2B5EF4-FFF2-40B4-BE49-F238E27FC236}">
                <a16:creationId xmlns:a16="http://schemas.microsoft.com/office/drawing/2014/main" id="{50273F6F-EFB7-456F-8BB8-B7EF1A639C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25052" y="5606687"/>
            <a:ext cx="284532" cy="180568"/>
          </a:xfrm>
          <a:prstGeom prst="rect">
            <a:avLst/>
          </a:prstGeom>
        </p:spPr>
      </p:pic>
      <p:sp>
        <p:nvSpPr>
          <p:cNvPr id="31" name="TextBox 3">
            <a:extLst>
              <a:ext uri="{FF2B5EF4-FFF2-40B4-BE49-F238E27FC236}">
                <a16:creationId xmlns:a16="http://schemas.microsoft.com/office/drawing/2014/main" id="{A74D5250-AB1C-4306-B25B-30A84EB6D32A}"/>
              </a:ext>
            </a:extLst>
          </p:cNvPr>
          <p:cNvSpPr txBox="1"/>
          <p:nvPr/>
        </p:nvSpPr>
        <p:spPr>
          <a:xfrm>
            <a:off x="1931008" y="5571811"/>
            <a:ext cx="4260783" cy="261610"/>
          </a:xfrm>
          <a:prstGeom prst="rect">
            <a:avLst/>
          </a:prstGeom>
          <a:noFill/>
        </p:spPr>
        <p:txBody>
          <a:bodyPr wrap="square">
            <a:spAutoFit/>
          </a:bodyPr>
          <a:lstStyle/>
          <a:p>
            <a:pPr algn="ctr"/>
            <a:r>
              <a:rPr lang="en-GB" sz="1100" dirty="0"/>
              <a:t>Contact: </a:t>
            </a:r>
            <a:r>
              <a:rPr lang="en-GB" sz="1100" dirty="0">
                <a:hlinkClick r:id="rId16"/>
              </a:rPr>
              <a:t>service.civique@universite-paris-saclay.fr </a:t>
            </a:r>
            <a:endParaRPr lang="en-GB" sz="1100" dirty="0"/>
          </a:p>
        </p:txBody>
      </p:sp>
    </p:spTree>
    <p:extLst>
      <p:ext uri="{BB962C8B-B14F-4D97-AF65-F5344CB8AC3E}">
        <p14:creationId xmlns:p14="http://schemas.microsoft.com/office/powerpoint/2010/main" val="4179708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64682" y="629155"/>
            <a:ext cx="4602948" cy="690562"/>
          </a:xfrm>
        </p:spPr>
        <p:txBody>
          <a:bodyPr>
            <a:normAutofit fontScale="90000"/>
          </a:bodyPr>
          <a:lstStyle/>
          <a:p>
            <a:pPr algn="ctr"/>
            <a:r>
              <a:rPr lang="en-GB" b="0">
                <a:solidFill>
                  <a:srgbClr val="BA0067"/>
                </a:solidFill>
              </a:rPr>
              <a:t>How do I join</a:t>
            </a:r>
            <a:br>
              <a:rPr lang="en-GB">
                <a:solidFill>
                  <a:srgbClr val="BA0067"/>
                </a:solidFill>
              </a:rPr>
            </a:br>
            <a:r>
              <a:rPr lang="en-GB">
                <a:solidFill>
                  <a:srgbClr val="BA0067"/>
                </a:solidFill>
              </a:rPr>
              <a:t>the alumni network?</a:t>
            </a:r>
          </a:p>
        </p:txBody>
      </p:sp>
      <p:sp>
        <p:nvSpPr>
          <p:cNvPr id="5" name="ZoneTexte 4"/>
          <p:cNvSpPr txBox="1"/>
          <p:nvPr/>
        </p:nvSpPr>
        <p:spPr>
          <a:xfrm>
            <a:off x="2327088" y="2179705"/>
            <a:ext cx="4397897" cy="1292662"/>
          </a:xfrm>
          <a:prstGeom prst="rect">
            <a:avLst/>
          </a:prstGeom>
          <a:noFill/>
        </p:spPr>
        <p:txBody>
          <a:bodyPr wrap="square" rtlCol="0">
            <a:spAutoFit/>
          </a:bodyPr>
          <a:lstStyle/>
          <a:p>
            <a:r>
              <a:rPr lang="en-GB" sz="1400">
                <a:solidFill>
                  <a:srgbClr val="63003C"/>
                </a:solidFill>
                <a:latin typeface="open sans extrabold" panose="020B0906030804020204" pitchFamily="34" charset="0"/>
              </a:rPr>
              <a:t>The alumni network brings graduates together but is also open to students. It is your first professional network and you already have access. We maintain contact after your graduation. </a:t>
            </a:r>
          </a:p>
          <a:p>
            <a:r>
              <a:rPr lang="en-GB" sz="1100">
                <a:solidFill>
                  <a:srgbClr val="7B878F"/>
                </a:solidFill>
              </a:rPr>
              <a:t>The network is there to help you choose your career path and find your first job. </a:t>
            </a:r>
          </a:p>
        </p:txBody>
      </p:sp>
      <p:sp>
        <p:nvSpPr>
          <p:cNvPr id="4" name="TextBox 3">
            <a:extLst>
              <a:ext uri="{FF2B5EF4-FFF2-40B4-BE49-F238E27FC236}">
                <a16:creationId xmlns:a16="http://schemas.microsoft.com/office/drawing/2014/main" id="{DE3B425E-D0F0-4CCF-B38F-703F1718E0CD}"/>
              </a:ext>
            </a:extLst>
          </p:cNvPr>
          <p:cNvSpPr txBox="1"/>
          <p:nvPr/>
        </p:nvSpPr>
        <p:spPr>
          <a:xfrm>
            <a:off x="2280153" y="5784514"/>
            <a:ext cx="4572000" cy="430887"/>
          </a:xfrm>
          <a:prstGeom prst="rect">
            <a:avLst/>
          </a:prstGeom>
          <a:noFill/>
        </p:spPr>
        <p:txBody>
          <a:bodyPr wrap="square">
            <a:spAutoFit/>
          </a:bodyPr>
          <a:lstStyle/>
          <a:p>
            <a:pPr algn="ctr"/>
            <a:r>
              <a:rPr lang="en-GB" sz="1100"/>
              <a:t>Contact: Department of Training and Success</a:t>
            </a:r>
          </a:p>
          <a:p>
            <a:pPr algn="ctr"/>
            <a:r>
              <a:rPr lang="en-GB" sz="1100">
                <a:hlinkClick r:id="rId2"/>
              </a:rPr>
              <a:t>alumni.upsaclay@universite-paris-saclay.fr</a:t>
            </a:r>
            <a:r>
              <a:rPr lang="en-GB" sz="1100"/>
              <a:t> </a:t>
            </a:r>
          </a:p>
        </p:txBody>
      </p:sp>
      <p:pic>
        <p:nvPicPr>
          <p:cNvPr id="6" name="Graphic 5">
            <a:extLst>
              <a:ext uri="{FF2B5EF4-FFF2-40B4-BE49-F238E27FC236}">
                <a16:creationId xmlns:a16="http://schemas.microsoft.com/office/drawing/2014/main" id="{DED80743-5BB1-4F4A-9B69-C3E1794C17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96523" y="5538473"/>
            <a:ext cx="284532" cy="180568"/>
          </a:xfrm>
          <a:prstGeom prst="rect">
            <a:avLst/>
          </a:prstGeom>
        </p:spPr>
      </p:pic>
      <p:pic>
        <p:nvPicPr>
          <p:cNvPr id="7" name="Graphic 6">
            <a:extLst>
              <a:ext uri="{FF2B5EF4-FFF2-40B4-BE49-F238E27FC236}">
                <a16:creationId xmlns:a16="http://schemas.microsoft.com/office/drawing/2014/main" id="{ECCF2B45-AD78-49FB-B70C-516D51FB66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469258"/>
            <a:ext cx="2686050" cy="28575"/>
          </a:xfrm>
          <a:prstGeom prst="rect">
            <a:avLst/>
          </a:prstGeom>
        </p:spPr>
      </p:pic>
      <p:pic>
        <p:nvPicPr>
          <p:cNvPr id="8" name="Graphic 7">
            <a:extLst>
              <a:ext uri="{FF2B5EF4-FFF2-40B4-BE49-F238E27FC236}">
                <a16:creationId xmlns:a16="http://schemas.microsoft.com/office/drawing/2014/main" id="{7C04468D-6774-43F6-AE6E-5E47C48117B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3" y="321706"/>
            <a:ext cx="5029200" cy="28575"/>
          </a:xfrm>
          <a:prstGeom prst="rect">
            <a:avLst/>
          </a:prstGeom>
        </p:spPr>
      </p:pic>
      <p:sp>
        <p:nvSpPr>
          <p:cNvPr id="9" name="TextBox 8">
            <a:extLst>
              <a:ext uri="{FF2B5EF4-FFF2-40B4-BE49-F238E27FC236}">
                <a16:creationId xmlns:a16="http://schemas.microsoft.com/office/drawing/2014/main" id="{81228037-FCBB-4EFC-9AB7-E78C12F111E6}"/>
              </a:ext>
            </a:extLst>
          </p:cNvPr>
          <p:cNvSpPr txBox="1"/>
          <p:nvPr/>
        </p:nvSpPr>
        <p:spPr>
          <a:xfrm>
            <a:off x="307218" y="4326770"/>
            <a:ext cx="1855979" cy="769441"/>
          </a:xfrm>
          <a:prstGeom prst="rect">
            <a:avLst/>
          </a:prstGeom>
          <a:noFill/>
        </p:spPr>
        <p:txBody>
          <a:bodyPr wrap="square">
            <a:spAutoFit/>
          </a:bodyPr>
          <a:lstStyle/>
          <a:p>
            <a:r>
              <a:rPr lang="en-GB" sz="1100">
                <a:solidFill>
                  <a:schemeClr val="accent6">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Choose the right training in the light of graduate feedback.</a:t>
            </a:r>
          </a:p>
        </p:txBody>
      </p:sp>
      <p:sp>
        <p:nvSpPr>
          <p:cNvPr id="11" name="TextBox 10">
            <a:extLst>
              <a:ext uri="{FF2B5EF4-FFF2-40B4-BE49-F238E27FC236}">
                <a16:creationId xmlns:a16="http://schemas.microsoft.com/office/drawing/2014/main" id="{84E22EFA-27C0-4844-BFF0-B9A889B7BA0F}"/>
              </a:ext>
            </a:extLst>
          </p:cNvPr>
          <p:cNvSpPr txBox="1"/>
          <p:nvPr/>
        </p:nvSpPr>
        <p:spPr>
          <a:xfrm>
            <a:off x="2279641" y="4318678"/>
            <a:ext cx="1992917" cy="1107996"/>
          </a:xfrm>
          <a:prstGeom prst="rect">
            <a:avLst/>
          </a:prstGeom>
          <a:noFill/>
        </p:spPr>
        <p:txBody>
          <a:bodyPr wrap="square">
            <a:spAutoFit/>
          </a:bodyPr>
          <a:lstStyle/>
          <a:p>
            <a:r>
              <a:rPr lang="en-GB" sz="1100">
                <a:solidFill>
                  <a:srgbClr val="ED6C08"/>
                </a:solidFill>
                <a:latin typeface="Open Sans Extrabold" panose="020B0906030804020204" pitchFamily="34" charset="0"/>
                <a:ea typeface="Open Sans Extrabold" panose="020B0906030804020204" pitchFamily="34" charset="0"/>
                <a:cs typeface="Open Sans Extrabold" panose="020B0906030804020204" pitchFamily="34" charset="0"/>
              </a:rPr>
              <a:t>Take inspiration from the diversity of occupations, professions and careers of graduates who followed the same training.</a:t>
            </a:r>
          </a:p>
        </p:txBody>
      </p:sp>
      <p:cxnSp>
        <p:nvCxnSpPr>
          <p:cNvPr id="12" name="Straight Connector 11">
            <a:extLst>
              <a:ext uri="{FF2B5EF4-FFF2-40B4-BE49-F238E27FC236}">
                <a16:creationId xmlns:a16="http://schemas.microsoft.com/office/drawing/2014/main" id="{CE4E5654-ACCC-4927-86D1-22818ED951B1}"/>
              </a:ext>
            </a:extLst>
          </p:cNvPr>
          <p:cNvCxnSpPr>
            <a:cxnSpLocks/>
          </p:cNvCxnSpPr>
          <p:nvPr/>
        </p:nvCxnSpPr>
        <p:spPr>
          <a:xfrm>
            <a:off x="2165956" y="4296010"/>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FD686A5-35CA-4FFC-8365-14028EB591D1}"/>
              </a:ext>
            </a:extLst>
          </p:cNvPr>
          <p:cNvCxnSpPr>
            <a:cxnSpLocks/>
          </p:cNvCxnSpPr>
          <p:nvPr/>
        </p:nvCxnSpPr>
        <p:spPr>
          <a:xfrm flipH="1">
            <a:off x="2311486" y="3606377"/>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938D18AC-1107-4D09-ACED-2A7128D12C7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54143" y="3791928"/>
            <a:ext cx="768091" cy="455390"/>
          </a:xfrm>
          <a:prstGeom prst="rect">
            <a:avLst/>
          </a:prstGeom>
        </p:spPr>
      </p:pic>
      <p:pic>
        <p:nvPicPr>
          <p:cNvPr id="21" name="Graphic 12">
            <a:extLst>
              <a:ext uri="{FF2B5EF4-FFF2-40B4-BE49-F238E27FC236}">
                <a16:creationId xmlns:a16="http://schemas.microsoft.com/office/drawing/2014/main" id="{3F546A91-EEAD-4EC3-A1B2-E000C466738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28232" y="3785489"/>
            <a:ext cx="570191" cy="510521"/>
          </a:xfrm>
          <a:prstGeom prst="rect">
            <a:avLst/>
          </a:prstGeom>
        </p:spPr>
      </p:pic>
      <p:pic>
        <p:nvPicPr>
          <p:cNvPr id="22" name="Graphic 14">
            <a:extLst>
              <a:ext uri="{FF2B5EF4-FFF2-40B4-BE49-F238E27FC236}">
                <a16:creationId xmlns:a16="http://schemas.microsoft.com/office/drawing/2014/main" id="{A486AE0D-3314-4081-9A87-B194DAE6B7E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946479" y="2277862"/>
            <a:ext cx="365007" cy="446819"/>
          </a:xfrm>
          <a:prstGeom prst="rect">
            <a:avLst/>
          </a:prstGeom>
        </p:spPr>
      </p:pic>
      <p:sp>
        <p:nvSpPr>
          <p:cNvPr id="3" name="Rectangle 2"/>
          <p:cNvSpPr/>
          <p:nvPr/>
        </p:nvSpPr>
        <p:spPr>
          <a:xfrm>
            <a:off x="4526037" y="4296010"/>
            <a:ext cx="2151529" cy="1065676"/>
          </a:xfrm>
          <a:prstGeom prst="rect">
            <a:avLst/>
          </a:prstGeom>
        </p:spPr>
        <p:txBody>
          <a:bodyPr wrap="square">
            <a:spAutoFit/>
          </a:bodyPr>
          <a:lstStyle/>
          <a:p>
            <a:pPr>
              <a:lnSpc>
                <a:spcPct val="115000"/>
              </a:lnSpc>
            </a:pPr>
            <a:r>
              <a:rPr lang="en-GB" sz="1100">
                <a:solidFill>
                  <a:schemeClr val="accent6">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Make your occupational integration a success by taking advice from graduates who are now in employment and possibly even recruiting.</a:t>
            </a:r>
          </a:p>
        </p:txBody>
      </p:sp>
      <p:sp>
        <p:nvSpPr>
          <p:cNvPr id="26" name="Rectangle 25"/>
          <p:cNvSpPr/>
          <p:nvPr/>
        </p:nvSpPr>
        <p:spPr>
          <a:xfrm>
            <a:off x="7011622" y="4296010"/>
            <a:ext cx="2026024" cy="676339"/>
          </a:xfrm>
          <a:prstGeom prst="rect">
            <a:avLst/>
          </a:prstGeom>
        </p:spPr>
        <p:txBody>
          <a:bodyPr wrap="square">
            <a:spAutoFit/>
          </a:bodyPr>
          <a:lstStyle/>
          <a:p>
            <a:pPr>
              <a:lnSpc>
                <a:spcPct val="115000"/>
              </a:lnSpc>
            </a:pPr>
            <a:r>
              <a:rPr lang="en-GB" sz="1100">
                <a:solidFill>
                  <a:srgbClr val="ED6C08"/>
                </a:solidFill>
                <a:latin typeface="Open Sans Extrabold" panose="020B0906030804020204" pitchFamily="34" charset="0"/>
                <a:ea typeface="Open Sans Extrabold" panose="020B0906030804020204" pitchFamily="34" charset="0"/>
                <a:cs typeface="Open Sans Extrabold" panose="020B0906030804020204" pitchFamily="34" charset="0"/>
              </a:rPr>
              <a:t>A community where students and graduates come together. </a:t>
            </a:r>
          </a:p>
        </p:txBody>
      </p:sp>
      <p:cxnSp>
        <p:nvCxnSpPr>
          <p:cNvPr id="27" name="Straight Connector 11">
            <a:extLst>
              <a:ext uri="{FF2B5EF4-FFF2-40B4-BE49-F238E27FC236}">
                <a16:creationId xmlns:a16="http://schemas.microsoft.com/office/drawing/2014/main" id="{CE4E5654-ACCC-4927-86D1-22818ED951B1}"/>
              </a:ext>
            </a:extLst>
          </p:cNvPr>
          <p:cNvCxnSpPr>
            <a:cxnSpLocks/>
          </p:cNvCxnSpPr>
          <p:nvPr/>
        </p:nvCxnSpPr>
        <p:spPr>
          <a:xfrm>
            <a:off x="4423890" y="435569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8" name="Straight Connector 11">
            <a:extLst>
              <a:ext uri="{FF2B5EF4-FFF2-40B4-BE49-F238E27FC236}">
                <a16:creationId xmlns:a16="http://schemas.microsoft.com/office/drawing/2014/main" id="{CE4E5654-ACCC-4927-86D1-22818ED951B1}"/>
              </a:ext>
            </a:extLst>
          </p:cNvPr>
          <p:cNvCxnSpPr>
            <a:cxnSpLocks/>
          </p:cNvCxnSpPr>
          <p:nvPr/>
        </p:nvCxnSpPr>
        <p:spPr>
          <a:xfrm>
            <a:off x="6759678" y="4363647"/>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0" name="Image 29"/>
          <p:cNvPicPr>
            <a:picLocks noChangeAspect="1"/>
          </p:cNvPicPr>
          <p:nvPr/>
        </p:nvPicPr>
        <p:blipFill rotWithShape="1">
          <a:blip r:embed="rId15" cstate="print">
            <a:extLst>
              <a:ext uri="{28A0092B-C50C-407E-A947-70E740481C1C}">
                <a14:useLocalDpi xmlns:a14="http://schemas.microsoft.com/office/drawing/2010/main" val="0"/>
              </a:ext>
            </a:extLst>
          </a:blip>
          <a:srcRect l="15071" t="50709" r="10913" b="34134"/>
          <a:stretch/>
        </p:blipFill>
        <p:spPr>
          <a:xfrm>
            <a:off x="2765587" y="6112610"/>
            <a:ext cx="349023" cy="358995"/>
          </a:xfrm>
          <a:prstGeom prst="rect">
            <a:avLst/>
          </a:prstGeom>
        </p:spPr>
      </p:pic>
      <p:sp>
        <p:nvSpPr>
          <p:cNvPr id="31" name="TextBox 3">
            <a:extLst>
              <a:ext uri="{FF2B5EF4-FFF2-40B4-BE49-F238E27FC236}">
                <a16:creationId xmlns:a16="http://schemas.microsoft.com/office/drawing/2014/main" id="{DE3B425E-D0F0-4CCF-B38F-703F1718E0CD}"/>
              </a:ext>
            </a:extLst>
          </p:cNvPr>
          <p:cNvSpPr txBox="1"/>
          <p:nvPr/>
        </p:nvSpPr>
        <p:spPr>
          <a:xfrm>
            <a:off x="2240036" y="6161303"/>
            <a:ext cx="4572000" cy="261610"/>
          </a:xfrm>
          <a:prstGeom prst="rect">
            <a:avLst/>
          </a:prstGeom>
          <a:noFill/>
        </p:spPr>
        <p:txBody>
          <a:bodyPr wrap="square">
            <a:spAutoFit/>
          </a:bodyPr>
          <a:lstStyle/>
          <a:p>
            <a:pPr algn="ctr"/>
            <a:r>
              <a:rPr lang="en-GB" sz="1100"/>
              <a:t>LinkedIn: Université Paris-Saclay Alumni</a:t>
            </a:r>
          </a:p>
        </p:txBody>
      </p:sp>
      <p:pic>
        <p:nvPicPr>
          <p:cNvPr id="32" name="Graphic 68">
            <a:hlinkClick r:id="" action="ppaction://noaction"/>
            <a:extLst>
              <a:ext uri="{FF2B5EF4-FFF2-40B4-BE49-F238E27FC236}">
                <a16:creationId xmlns:a16="http://schemas.microsoft.com/office/drawing/2014/main" id="{B2AA60D0-9509-48AE-88D2-C6441933962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804792" y="3738283"/>
            <a:ext cx="454236" cy="480443"/>
          </a:xfrm>
          <a:prstGeom prst="rect">
            <a:avLst/>
          </a:prstGeom>
        </p:spPr>
      </p:pic>
      <p:pic>
        <p:nvPicPr>
          <p:cNvPr id="33" name="Graphic 59">
            <a:hlinkClick r:id="" action="ppaction://noaction"/>
            <a:extLst>
              <a:ext uri="{FF2B5EF4-FFF2-40B4-BE49-F238E27FC236}">
                <a16:creationId xmlns:a16="http://schemas.microsoft.com/office/drawing/2014/main" id="{F886E568-EC39-4908-81B5-A38B1A5D38E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553652" y="3782218"/>
            <a:ext cx="542617" cy="465100"/>
          </a:xfrm>
          <a:prstGeom prst="rect">
            <a:avLst/>
          </a:prstGeom>
        </p:spPr>
      </p:pic>
      <p:sp>
        <p:nvSpPr>
          <p:cNvPr id="23" name="Oval 18">
            <a:hlinkClick r:id="rId20" action="ppaction://hlinksldjump"/>
            <a:extLst>
              <a:ext uri="{FF2B5EF4-FFF2-40B4-BE49-F238E27FC236}">
                <a16:creationId xmlns:a16="http://schemas.microsoft.com/office/drawing/2014/main" id="{E99319E8-2DC2-47C0-9EF2-E018C799C965}"/>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4" name="Graphic 19">
            <a:hlinkClick r:id="rId21" action="ppaction://hlinksldjump"/>
            <a:extLst>
              <a:ext uri="{FF2B5EF4-FFF2-40B4-BE49-F238E27FC236}">
                <a16:creationId xmlns:a16="http://schemas.microsoft.com/office/drawing/2014/main" id="{12569D70-870E-4687-87BB-C969908FF8E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14658482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3490" y="629114"/>
            <a:ext cx="3965331" cy="690562"/>
          </a:xfrm>
        </p:spPr>
        <p:txBody>
          <a:bodyPr>
            <a:normAutofit/>
          </a:bodyPr>
          <a:lstStyle/>
          <a:p>
            <a:pPr algn="ctr"/>
            <a:r>
              <a:rPr lang="en-GB" dirty="0">
                <a:solidFill>
                  <a:srgbClr val="C90F55"/>
                </a:solidFill>
              </a:rPr>
              <a:t>S</a:t>
            </a: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tudying abroad</a:t>
            </a:r>
          </a:p>
        </p:txBody>
      </p:sp>
      <p:sp>
        <p:nvSpPr>
          <p:cNvPr id="5" name="ZoneTexte 4"/>
          <p:cNvSpPr txBox="1"/>
          <p:nvPr/>
        </p:nvSpPr>
        <p:spPr>
          <a:xfrm>
            <a:off x="3133545" y="2261650"/>
            <a:ext cx="2962483" cy="3139321"/>
          </a:xfrm>
          <a:prstGeom prst="rect">
            <a:avLst/>
          </a:prstGeom>
          <a:noFill/>
        </p:spPr>
        <p:txBody>
          <a:bodyPr wrap="square" rtlCol="0">
            <a:spAutoFit/>
          </a:bodyPr>
          <a:lstStyle/>
          <a:p>
            <a:r>
              <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The University works with over 300 universities across the World!</a:t>
            </a:r>
          </a:p>
          <a:p>
            <a:endPar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endPar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There are many travel opportunities available, </a:t>
            </a:r>
          </a:p>
          <a:p>
            <a:r>
              <a:rPr lang="en-GB" dirty="0">
                <a:solidFill>
                  <a:srgbClr val="303F48"/>
                </a:solidFill>
              </a:rPr>
              <a:t>whether for a </a:t>
            </a:r>
            <a:r>
              <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work placement</a:t>
            </a:r>
            <a:r>
              <a:rPr lang="en-GB" dirty="0">
                <a:solidFill>
                  <a:srgbClr val="303F48"/>
                </a:solidFill>
              </a:rPr>
              <a:t> or </a:t>
            </a:r>
            <a:r>
              <a:rPr lang="en-GB"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studies abroad</a:t>
            </a:r>
            <a:r>
              <a:rPr lang="en-GB" dirty="0">
                <a:solidFill>
                  <a:srgbClr val="303F48"/>
                </a:solidFill>
              </a:rPr>
              <a:t>, at all levels of study.</a:t>
            </a:r>
          </a:p>
        </p:txBody>
      </p:sp>
      <p:sp>
        <p:nvSpPr>
          <p:cNvPr id="4" name="TextBox 3">
            <a:extLst>
              <a:ext uri="{FF2B5EF4-FFF2-40B4-BE49-F238E27FC236}">
                <a16:creationId xmlns:a16="http://schemas.microsoft.com/office/drawing/2014/main" id="{4C4EC686-5574-42F1-AF29-9AF40161AAE1}"/>
              </a:ext>
            </a:extLst>
          </p:cNvPr>
          <p:cNvSpPr txBox="1"/>
          <p:nvPr/>
        </p:nvSpPr>
        <p:spPr>
          <a:xfrm>
            <a:off x="2280156" y="5985808"/>
            <a:ext cx="4572000" cy="430887"/>
          </a:xfrm>
          <a:prstGeom prst="rect">
            <a:avLst/>
          </a:prstGeom>
          <a:noFill/>
        </p:spPr>
        <p:txBody>
          <a:bodyPr wrap="square">
            <a:spAutoFit/>
          </a:bodyPr>
          <a:lstStyle/>
          <a:p>
            <a:pPr algn="ctr"/>
            <a:r>
              <a:rPr lang="en-GB" sz="1100" dirty="0"/>
              <a:t>Contact: The Department for International Relations</a:t>
            </a:r>
          </a:p>
          <a:p>
            <a:pPr algn="ctr"/>
            <a:r>
              <a:rPr lang="en-GB" sz="1100" dirty="0">
                <a:hlinkClick r:id="rId2"/>
              </a:rPr>
              <a:t>outgoing.international@universite-paris-saclay.fr</a:t>
            </a:r>
          </a:p>
        </p:txBody>
      </p:sp>
      <p:pic>
        <p:nvPicPr>
          <p:cNvPr id="6" name="Graphic 5">
            <a:extLst>
              <a:ext uri="{FF2B5EF4-FFF2-40B4-BE49-F238E27FC236}">
                <a16:creationId xmlns:a16="http://schemas.microsoft.com/office/drawing/2014/main" id="{76FAB5D2-F290-4A77-A5DA-84C3E8A0CB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3" name="Graphic 2">
            <a:extLst>
              <a:ext uri="{FF2B5EF4-FFF2-40B4-BE49-F238E27FC236}">
                <a16:creationId xmlns:a16="http://schemas.microsoft.com/office/drawing/2014/main" id="{5F9C4851-A687-4FF2-BFCE-E4C19C44F82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586824"/>
            <a:ext cx="2686050" cy="28575"/>
          </a:xfrm>
          <a:prstGeom prst="rect">
            <a:avLst/>
          </a:prstGeom>
        </p:spPr>
      </p:pic>
      <p:pic>
        <p:nvPicPr>
          <p:cNvPr id="7" name="Graphic 6">
            <a:extLst>
              <a:ext uri="{FF2B5EF4-FFF2-40B4-BE49-F238E27FC236}">
                <a16:creationId xmlns:a16="http://schemas.microsoft.com/office/drawing/2014/main" id="{E77413F2-8DC5-4150-8C8B-43E56C4C6FC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4" y="318878"/>
            <a:ext cx="5029200" cy="28575"/>
          </a:xfrm>
          <a:prstGeom prst="rect">
            <a:avLst/>
          </a:prstGeom>
        </p:spPr>
      </p:pic>
      <p:pic>
        <p:nvPicPr>
          <p:cNvPr id="9" name="Graphic 8">
            <a:extLst>
              <a:ext uri="{FF2B5EF4-FFF2-40B4-BE49-F238E27FC236}">
                <a16:creationId xmlns:a16="http://schemas.microsoft.com/office/drawing/2014/main" id="{8D6FF827-EF8F-42E4-8474-B8665726A51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869593">
            <a:off x="6210445" y="4552569"/>
            <a:ext cx="1123950" cy="1057275"/>
          </a:xfrm>
          <a:prstGeom prst="rect">
            <a:avLst/>
          </a:prstGeom>
        </p:spPr>
      </p:pic>
      <p:sp>
        <p:nvSpPr>
          <p:cNvPr id="11" name="Oval 10">
            <a:hlinkClick r:id="rId11" action="ppaction://hlinksldjump"/>
            <a:extLst>
              <a:ext uri="{FF2B5EF4-FFF2-40B4-BE49-F238E27FC236}">
                <a16:creationId xmlns:a16="http://schemas.microsoft.com/office/drawing/2014/main" id="{872152F4-B950-4483-AA2A-981C75BD9DD4}"/>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2" name="Graphic 11">
            <a:hlinkClick r:id="rId11" action="ppaction://hlinksldjump"/>
            <a:extLst>
              <a:ext uri="{FF2B5EF4-FFF2-40B4-BE49-F238E27FC236}">
                <a16:creationId xmlns:a16="http://schemas.microsoft.com/office/drawing/2014/main" id="{4375004C-E290-4036-973F-AE793595728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pic>
        <p:nvPicPr>
          <p:cNvPr id="13" name="Graphic 10">
            <a:extLst>
              <a:ext uri="{FF2B5EF4-FFF2-40B4-BE49-F238E27FC236}">
                <a16:creationId xmlns:a16="http://schemas.microsoft.com/office/drawing/2014/main" id="{33DBC84B-3142-4752-B7AB-56067CF1BD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917304">
            <a:off x="2051554" y="1866457"/>
            <a:ext cx="847725" cy="1476375"/>
          </a:xfrm>
          <a:prstGeom prst="rect">
            <a:avLst/>
          </a:prstGeom>
        </p:spPr>
      </p:pic>
    </p:spTree>
    <p:extLst>
      <p:ext uri="{BB962C8B-B14F-4D97-AF65-F5344CB8AC3E}">
        <p14:creationId xmlns:p14="http://schemas.microsoft.com/office/powerpoint/2010/main" val="4057873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47258" y="645740"/>
            <a:ext cx="7722327" cy="690562"/>
          </a:xfrm>
        </p:spPr>
        <p:txBody>
          <a:bodyPr>
            <a:normAutofit fontScale="90000"/>
          </a:bodyPr>
          <a:lstStyle/>
          <a:p>
            <a:pPr algn="ct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What support is available to help you get settled in France? </a:t>
            </a:r>
            <a:endParaRPr lang="fr-FR"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ZoneTexte 4"/>
          <p:cNvSpPr txBox="1"/>
          <p:nvPr/>
        </p:nvSpPr>
        <p:spPr>
          <a:xfrm>
            <a:off x="2119745" y="2066318"/>
            <a:ext cx="4641273" cy="2246769"/>
          </a:xfrm>
          <a:prstGeom prst="rect">
            <a:avLst/>
          </a:prstGeom>
          <a:noFill/>
        </p:spPr>
        <p:txBody>
          <a:bodyPr wrap="square" rtlCol="0">
            <a:spAutoFit/>
          </a:bodyPr>
          <a:lstStyle/>
          <a:p>
            <a:pPr>
              <a:spcBef>
                <a:spcPct val="0"/>
              </a:spcBef>
            </a:pPr>
            <a:r>
              <a:rPr lang="en-GB" altLang="fr-FR" sz="2000" dirty="0">
                <a:solidFill>
                  <a:srgbClr val="303F48"/>
                </a:solidFill>
                <a:latin typeface="Open Sans Extrabold"/>
                <a:ea typeface="Open Sans Extrabold"/>
                <a:cs typeface="Open Sans Extrabold"/>
              </a:rPr>
              <a:t>Are you an international student coming to </a:t>
            </a:r>
            <a:r>
              <a:rPr lang="en-GB" altLang="fr-FR" sz="2000" dirty="0" err="1">
                <a:solidFill>
                  <a:srgbClr val="303F48"/>
                </a:solidFill>
                <a:latin typeface="Open Sans Extrabold"/>
                <a:ea typeface="Open Sans Extrabold"/>
                <a:cs typeface="Open Sans Extrabold"/>
              </a:rPr>
              <a:t>Université</a:t>
            </a:r>
            <a:r>
              <a:rPr lang="en-GB" altLang="fr-FR" sz="2000" dirty="0">
                <a:solidFill>
                  <a:srgbClr val="303F48"/>
                </a:solidFill>
                <a:latin typeface="Open Sans Extrabold"/>
                <a:ea typeface="Open Sans Extrabold"/>
                <a:cs typeface="Open Sans Extrabold"/>
              </a:rPr>
              <a:t> Paris-</a:t>
            </a:r>
            <a:r>
              <a:rPr lang="en-GB" altLang="fr-FR" sz="2000" dirty="0" err="1">
                <a:solidFill>
                  <a:srgbClr val="303F48"/>
                </a:solidFill>
                <a:latin typeface="Open Sans Extrabold"/>
                <a:ea typeface="Open Sans Extrabold"/>
                <a:cs typeface="Open Sans Extrabold"/>
              </a:rPr>
              <a:t>Saclay</a:t>
            </a:r>
            <a:r>
              <a:rPr lang="en-GB" altLang="fr-FR" sz="2000" dirty="0">
                <a:solidFill>
                  <a:srgbClr val="303F48"/>
                </a:solidFill>
                <a:latin typeface="Open Sans Extrabold"/>
                <a:ea typeface="Open Sans Extrabold"/>
                <a:cs typeface="Open Sans Extrabold"/>
              </a:rPr>
              <a:t>?</a:t>
            </a:r>
          </a:p>
          <a:p>
            <a:endParaRPr lang="fr-FR" sz="20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spcBef>
                <a:spcPct val="0"/>
              </a:spcBef>
            </a:pPr>
            <a:r>
              <a:rPr lang="en-GB" altLang="fr-FR" sz="1600" dirty="0">
                <a:solidFill>
                  <a:srgbClr val="303F48"/>
                </a:solidFill>
              </a:rPr>
              <a:t>The International Welcome Office offers support for international students to help them get settled and integrate smoothly in France: administrative procedures, the GATE welcome desk, the Buddy Programme…</a:t>
            </a:r>
          </a:p>
        </p:txBody>
      </p:sp>
      <p:sp>
        <p:nvSpPr>
          <p:cNvPr id="4" name="TextBox 3">
            <a:extLst>
              <a:ext uri="{FF2B5EF4-FFF2-40B4-BE49-F238E27FC236}">
                <a16:creationId xmlns:a16="http://schemas.microsoft.com/office/drawing/2014/main" id="{4C4EC686-5574-42F1-AF29-9AF40161AAE1}"/>
              </a:ext>
            </a:extLst>
          </p:cNvPr>
          <p:cNvSpPr txBox="1"/>
          <p:nvPr/>
        </p:nvSpPr>
        <p:spPr>
          <a:xfrm>
            <a:off x="2280154" y="5977689"/>
            <a:ext cx="4572000" cy="430887"/>
          </a:xfrm>
          <a:prstGeom prst="rect">
            <a:avLst/>
          </a:prstGeom>
          <a:noFill/>
        </p:spPr>
        <p:txBody>
          <a:bodyPr wrap="square">
            <a:spAutoFit/>
          </a:bodyPr>
          <a:lstStyle/>
          <a:p>
            <a:pPr algn="ctr"/>
            <a:r>
              <a:rPr lang="fr-FR" sz="1100" dirty="0"/>
              <a:t>Contact : </a:t>
            </a:r>
            <a:r>
              <a:rPr lang="en-GB" sz="1100" dirty="0"/>
              <a:t>The Department for International Relations</a:t>
            </a:r>
            <a:r>
              <a:rPr lang="fr-FR" sz="1100" dirty="0"/>
              <a:t>,</a:t>
            </a:r>
          </a:p>
          <a:p>
            <a:pPr algn="ctr"/>
            <a:r>
              <a:rPr lang="fr-FR" sz="1100" dirty="0">
                <a:hlinkClick r:id="rId2"/>
              </a:rPr>
              <a:t>International.welcomedesk@universite-paris-saclay.fr</a:t>
            </a:r>
            <a:endParaRPr lang="fr-FR" sz="1100" dirty="0"/>
          </a:p>
        </p:txBody>
      </p:sp>
      <p:pic>
        <p:nvPicPr>
          <p:cNvPr id="6" name="Graphic 5">
            <a:extLst>
              <a:ext uri="{FF2B5EF4-FFF2-40B4-BE49-F238E27FC236}">
                <a16:creationId xmlns:a16="http://schemas.microsoft.com/office/drawing/2014/main" id="{76FAB5D2-F290-4A77-A5DA-84C3E8A0CB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3" name="Graphic 2">
            <a:extLst>
              <a:ext uri="{FF2B5EF4-FFF2-40B4-BE49-F238E27FC236}">
                <a16:creationId xmlns:a16="http://schemas.microsoft.com/office/drawing/2014/main" id="{5F9C4851-A687-4FF2-BFCE-E4C19C44F82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586824"/>
            <a:ext cx="2686050" cy="28575"/>
          </a:xfrm>
          <a:prstGeom prst="rect">
            <a:avLst/>
          </a:prstGeom>
        </p:spPr>
      </p:pic>
      <p:pic>
        <p:nvPicPr>
          <p:cNvPr id="7" name="Graphic 6">
            <a:extLst>
              <a:ext uri="{FF2B5EF4-FFF2-40B4-BE49-F238E27FC236}">
                <a16:creationId xmlns:a16="http://schemas.microsoft.com/office/drawing/2014/main" id="{E77413F2-8DC5-4150-8C8B-43E56C4C6FC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4" y="318878"/>
            <a:ext cx="5029200" cy="28575"/>
          </a:xfrm>
          <a:prstGeom prst="rect">
            <a:avLst/>
          </a:prstGeom>
        </p:spPr>
      </p:pic>
      <p:sp>
        <p:nvSpPr>
          <p:cNvPr id="11" name="Oval 10">
            <a:hlinkClick r:id="rId9" action="ppaction://hlinksldjump"/>
            <a:extLst>
              <a:ext uri="{FF2B5EF4-FFF2-40B4-BE49-F238E27FC236}">
                <a16:creationId xmlns:a16="http://schemas.microsoft.com/office/drawing/2014/main" id="{872152F4-B950-4483-AA2A-981C75BD9DD4}"/>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2" name="Graphic 11">
            <a:hlinkClick r:id="rId10" action="ppaction://hlinksldjump"/>
            <a:extLst>
              <a:ext uri="{FF2B5EF4-FFF2-40B4-BE49-F238E27FC236}">
                <a16:creationId xmlns:a16="http://schemas.microsoft.com/office/drawing/2014/main" id="{4375004C-E290-4036-973F-AE793595728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2638" y="6353433"/>
            <a:ext cx="63021" cy="110287"/>
          </a:xfrm>
          <a:prstGeom prst="rect">
            <a:avLst/>
          </a:prstGeom>
        </p:spPr>
      </p:pic>
      <p:pic>
        <p:nvPicPr>
          <p:cNvPr id="13" name="Graphic 3">
            <a:extLst>
              <a:ext uri="{FF2B5EF4-FFF2-40B4-BE49-F238E27FC236}">
                <a16:creationId xmlns:a16="http://schemas.microsoft.com/office/drawing/2014/main" id="{43D1D9F2-D5BD-4F72-A5D8-C3726141A0B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20018378">
            <a:off x="6213299" y="1691133"/>
            <a:ext cx="1095437" cy="1251927"/>
          </a:xfrm>
          <a:prstGeom prst="rect">
            <a:avLst/>
          </a:prstGeom>
        </p:spPr>
      </p:pic>
    </p:spTree>
    <p:extLst>
      <p:ext uri="{BB962C8B-B14F-4D97-AF65-F5344CB8AC3E}">
        <p14:creationId xmlns:p14="http://schemas.microsoft.com/office/powerpoint/2010/main" val="3267870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46206" y="629114"/>
            <a:ext cx="7116416" cy="690562"/>
          </a:xfrm>
        </p:spPr>
        <p:txBody>
          <a:bodyPr>
            <a:normAutofit fontScale="90000"/>
          </a:bodyPr>
          <a:lstStyle/>
          <a:p>
            <a:pPr algn="ctr"/>
            <a:r>
              <a:rPr lang="en-GB">
                <a:solidFill>
                  <a:srgbClr val="C90F55"/>
                </a:solidFill>
              </a:rPr>
              <a:t>How do I become a</a:t>
            </a:r>
            <a:br>
              <a:rPr lang="en-GB">
                <a:solidFill>
                  <a:srgbClr val="C90F55"/>
                </a:solidFill>
              </a:rPr>
            </a:br>
            <a:r>
              <a:rPr lang="en-GB">
                <a:solidFill>
                  <a:srgbClr val="C90F55"/>
                </a:solidFill>
              </a:rPr>
              <a:t>European student ambassador?</a:t>
            </a:r>
          </a:p>
        </p:txBody>
      </p:sp>
      <p:sp>
        <p:nvSpPr>
          <p:cNvPr id="5" name="ZoneTexte 4"/>
          <p:cNvSpPr txBox="1"/>
          <p:nvPr/>
        </p:nvSpPr>
        <p:spPr>
          <a:xfrm>
            <a:off x="1615083" y="1941535"/>
            <a:ext cx="6447539" cy="3724096"/>
          </a:xfrm>
          <a:prstGeom prst="rect">
            <a:avLst/>
          </a:prstGeom>
          <a:noFill/>
        </p:spPr>
        <p:txBody>
          <a:bodyPr wrap="square" rtlCol="0">
            <a:spAutoFit/>
          </a:bodyPr>
          <a:lstStyle/>
          <a:p>
            <a:r>
              <a:rPr lang="en-GB" sz="20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Take part in actions led by our European University - EUGLOH “European University Alliance for Global Health”</a:t>
            </a:r>
          </a:p>
          <a:p>
            <a:endParaRPr lang="fr-FR" sz="20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endParaRPr lang="fr-FR"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EUGLOH is an alliance of 5 European universities located in France, Germany, Portugal, Hungary and Sweden – </a:t>
            </a:r>
          </a:p>
          <a:p>
            <a:pPr algn="ctr"/>
            <a:r>
              <a:rPr lang="en-GB" sz="1400" dirty="0">
                <a:solidFill>
                  <a:srgbClr val="303F48"/>
                </a:solidFill>
                <a:latin typeface="Open Sans Extrabold" panose="020B0906030804020204" pitchFamily="34" charset="0"/>
                <a:hlinkClick r:id="rId2"/>
              </a:rPr>
              <a:t>https://www.eugloh.eu</a:t>
            </a:r>
            <a:r>
              <a:rPr lang="en-GB" sz="1400" dirty="0">
                <a:solidFill>
                  <a:srgbClr val="303F48"/>
                </a:solidFill>
                <a:latin typeface="Open Sans Extrabold" panose="020B0906030804020204" pitchFamily="34" charset="0"/>
              </a:rPr>
              <a:t> </a:t>
            </a:r>
          </a:p>
          <a:p>
            <a:endParaRPr lang="fr-FR"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EUGLOH provides a unique opportunity to share your new training experiences, campus life and encounters, with the students and professors of 5 universities, whether or not you actually travel (online participation).</a:t>
            </a:r>
          </a:p>
          <a:p>
            <a:endParaRPr lang="fr-FR" sz="1400" dirty="0">
              <a:solidFill>
                <a:srgbClr val="303F48"/>
              </a:solidFill>
              <a:latin typeface="Open Sans Extrabold" panose="020B0906030804020204" pitchFamily="34" charset="0"/>
            </a:endParaRPr>
          </a:p>
          <a:p>
            <a:r>
              <a:rPr lang="en-GB" sz="1400" dirty="0">
                <a:solidFill>
                  <a:srgbClr val="303F48"/>
                </a:solidFill>
                <a:latin typeface="Open Sans Extrabold" panose="020B0906030804020204" pitchFamily="34" charset="0"/>
              </a:rPr>
              <a:t>		</a:t>
            </a:r>
            <a:r>
              <a:rPr lang="en-GB" sz="1600" dirty="0">
                <a:solidFill>
                  <a:srgbClr val="303F48"/>
                </a:solidFill>
                <a:latin typeface="Open Sans Extrabold" panose="020B0906030804020204" pitchFamily="34" charset="0"/>
              </a:rPr>
              <a:t>Join the EUGLOH adventure!</a:t>
            </a:r>
          </a:p>
          <a:p>
            <a:r>
              <a:rPr lang="en-GB" sz="1400" dirty="0">
                <a:solidFill>
                  <a:srgbClr val="303F48"/>
                </a:solidFill>
              </a:rPr>
              <a:t> </a:t>
            </a:r>
          </a:p>
        </p:txBody>
      </p:sp>
      <p:sp>
        <p:nvSpPr>
          <p:cNvPr id="4" name="TextBox 3">
            <a:extLst>
              <a:ext uri="{FF2B5EF4-FFF2-40B4-BE49-F238E27FC236}">
                <a16:creationId xmlns:a16="http://schemas.microsoft.com/office/drawing/2014/main" id="{4C4EC686-5574-42F1-AF29-9AF40161AAE1}"/>
              </a:ext>
            </a:extLst>
          </p:cNvPr>
          <p:cNvSpPr txBox="1"/>
          <p:nvPr/>
        </p:nvSpPr>
        <p:spPr>
          <a:xfrm>
            <a:off x="2620072" y="5940500"/>
            <a:ext cx="4572000" cy="523220"/>
          </a:xfrm>
          <a:prstGeom prst="rect">
            <a:avLst/>
          </a:prstGeom>
          <a:noFill/>
        </p:spPr>
        <p:txBody>
          <a:bodyPr wrap="square">
            <a:spAutoFit/>
          </a:bodyPr>
          <a:lstStyle/>
          <a:p>
            <a:pPr algn="ctr"/>
            <a:r>
              <a:rPr lang="en-GB" sz="1400"/>
              <a:t>Contact: The Department for International Relations</a:t>
            </a:r>
          </a:p>
          <a:p>
            <a:pPr algn="ctr"/>
            <a:r>
              <a:rPr lang="en-GB" sz="1400">
                <a:hlinkClick r:id="rId3"/>
              </a:rPr>
              <a:t>eugloh@universite-paris-saclay.fr</a:t>
            </a:r>
          </a:p>
        </p:txBody>
      </p:sp>
      <p:pic>
        <p:nvPicPr>
          <p:cNvPr id="6" name="Graphic 5">
            <a:extLst>
              <a:ext uri="{FF2B5EF4-FFF2-40B4-BE49-F238E27FC236}">
                <a16:creationId xmlns:a16="http://schemas.microsoft.com/office/drawing/2014/main" id="{76FAB5D2-F290-4A77-A5DA-84C3E8A0CB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4320" y="5790791"/>
            <a:ext cx="284532" cy="180568"/>
          </a:xfrm>
          <a:prstGeom prst="rect">
            <a:avLst/>
          </a:prstGeom>
        </p:spPr>
      </p:pic>
      <p:pic>
        <p:nvPicPr>
          <p:cNvPr id="3" name="Graphic 2">
            <a:extLst>
              <a:ext uri="{FF2B5EF4-FFF2-40B4-BE49-F238E27FC236}">
                <a16:creationId xmlns:a16="http://schemas.microsoft.com/office/drawing/2014/main" id="{5F9C4851-A687-4FF2-BFCE-E4C19C44F8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23129" y="1586824"/>
            <a:ext cx="2686050" cy="28575"/>
          </a:xfrm>
          <a:prstGeom prst="rect">
            <a:avLst/>
          </a:prstGeom>
        </p:spPr>
      </p:pic>
      <p:pic>
        <p:nvPicPr>
          <p:cNvPr id="7" name="Graphic 6">
            <a:extLst>
              <a:ext uri="{FF2B5EF4-FFF2-40B4-BE49-F238E27FC236}">
                <a16:creationId xmlns:a16="http://schemas.microsoft.com/office/drawing/2014/main" id="{E77413F2-8DC5-4150-8C8B-43E56C4C6FC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51554" y="318878"/>
            <a:ext cx="5029200" cy="28575"/>
          </a:xfrm>
          <a:prstGeom prst="rect">
            <a:avLst/>
          </a:prstGeom>
        </p:spPr>
      </p:pic>
      <p:pic>
        <p:nvPicPr>
          <p:cNvPr id="9" name="Graphic 8">
            <a:extLst>
              <a:ext uri="{FF2B5EF4-FFF2-40B4-BE49-F238E27FC236}">
                <a16:creationId xmlns:a16="http://schemas.microsoft.com/office/drawing/2014/main" id="{8D6FF827-EF8F-42E4-8474-B8665726A51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2061523">
            <a:off x="7567830" y="2310110"/>
            <a:ext cx="1337771" cy="1258412"/>
          </a:xfrm>
          <a:prstGeom prst="rect">
            <a:avLst/>
          </a:prstGeom>
        </p:spPr>
      </p:pic>
      <p:sp>
        <p:nvSpPr>
          <p:cNvPr id="11" name="Oval 10">
            <a:hlinkClick r:id="rId12" action="ppaction://hlinksldjump"/>
            <a:extLst>
              <a:ext uri="{FF2B5EF4-FFF2-40B4-BE49-F238E27FC236}">
                <a16:creationId xmlns:a16="http://schemas.microsoft.com/office/drawing/2014/main" id="{872152F4-B950-4483-AA2A-981C75BD9DD4}"/>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2" name="Graphic 11">
            <a:hlinkClick r:id="rId13" action="ppaction://hlinksldjump"/>
            <a:extLst>
              <a:ext uri="{FF2B5EF4-FFF2-40B4-BE49-F238E27FC236}">
                <a16:creationId xmlns:a16="http://schemas.microsoft.com/office/drawing/2014/main" id="{4375004C-E290-4036-973F-AE793595728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2638" y="6353433"/>
            <a:ext cx="63021" cy="110287"/>
          </a:xfrm>
          <a:prstGeom prst="rect">
            <a:avLst/>
          </a:prstGeom>
        </p:spPr>
      </p:pic>
      <p:pic>
        <p:nvPicPr>
          <p:cNvPr id="13" name="Graphic 3">
            <a:extLst>
              <a:ext uri="{FF2B5EF4-FFF2-40B4-BE49-F238E27FC236}">
                <a16:creationId xmlns:a16="http://schemas.microsoft.com/office/drawing/2014/main" id="{43D1D9F2-D5BD-4F72-A5D8-C3726141A0B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20018378">
            <a:off x="720675" y="1749968"/>
            <a:ext cx="711308" cy="812923"/>
          </a:xfrm>
          <a:prstGeom prst="rect">
            <a:avLst/>
          </a:prstGeom>
        </p:spPr>
      </p:pic>
    </p:spTree>
    <p:extLst>
      <p:ext uri="{BB962C8B-B14F-4D97-AF65-F5344CB8AC3E}">
        <p14:creationId xmlns:p14="http://schemas.microsoft.com/office/powerpoint/2010/main" val="1082568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9012" y="511644"/>
            <a:ext cx="4094285" cy="690562"/>
          </a:xfrm>
        </p:spPr>
        <p:txBody>
          <a:bodyPr>
            <a:normAutofit fontScale="90000"/>
          </a:bodyPr>
          <a:lstStyle/>
          <a:p>
            <a:pPr algn="ctr"/>
            <a:r>
              <a:rPr lang="en-GB" dirty="0">
                <a:solidFill>
                  <a:srgbClr val="61003B"/>
                </a:solidFill>
              </a:rPr>
              <a:t>Learning</a:t>
            </a:r>
            <a:br>
              <a:rPr lang="en-GB" dirty="0">
                <a:solidFill>
                  <a:srgbClr val="61003B"/>
                </a:solidFill>
              </a:rPr>
            </a:br>
            <a:r>
              <a:rPr lang="en-GB" dirty="0">
                <a:solidFill>
                  <a:srgbClr val="61003B"/>
                </a:solidFill>
                <a:latin typeface="Open Sans Light" panose="020B0306030504020204" pitchFamily="34" charset="0"/>
                <a:ea typeface="Open Sans Light" panose="020B0306030504020204" pitchFamily="34" charset="0"/>
                <a:cs typeface="Open Sans Light" panose="020B0306030504020204" pitchFamily="34" charset="0"/>
              </a:rPr>
              <a:t>a foreign language</a:t>
            </a:r>
          </a:p>
        </p:txBody>
      </p:sp>
      <p:sp>
        <p:nvSpPr>
          <p:cNvPr id="5" name="ZoneTexte 4"/>
          <p:cNvSpPr txBox="1"/>
          <p:nvPr/>
        </p:nvSpPr>
        <p:spPr>
          <a:xfrm>
            <a:off x="4498023" y="2966918"/>
            <a:ext cx="2390025" cy="938719"/>
          </a:xfrm>
          <a:prstGeom prst="rect">
            <a:avLst/>
          </a:prstGeom>
          <a:noFill/>
        </p:spPr>
        <p:txBody>
          <a:bodyPr wrap="square" rtlCol="0">
            <a:spAutoFit/>
          </a:bodyPr>
          <a:lstStyle/>
          <a:p>
            <a:r>
              <a:rPr lang="en-GB" sz="1100">
                <a:solidFill>
                  <a:srgbClr val="303F48"/>
                </a:solidFill>
              </a:rPr>
              <a:t>Find out more from the </a:t>
            </a:r>
            <a:r>
              <a:rPr lang="en-GB" sz="1100" b="1">
                <a:solidFill>
                  <a:srgbClr val="303F48"/>
                </a:solidFill>
              </a:rPr>
              <a:t>Paris-Saclay Centre of Languages</a:t>
            </a:r>
            <a:r>
              <a:rPr lang="en-GB" sz="1100">
                <a:solidFill>
                  <a:srgbClr val="303F48"/>
                </a:solidFill>
              </a:rPr>
              <a:t> or from the Language Department at your faculty or educational institution.</a:t>
            </a:r>
          </a:p>
        </p:txBody>
      </p:sp>
      <p:sp>
        <p:nvSpPr>
          <p:cNvPr id="7" name="TextBox 6">
            <a:extLst>
              <a:ext uri="{FF2B5EF4-FFF2-40B4-BE49-F238E27FC236}">
                <a16:creationId xmlns:a16="http://schemas.microsoft.com/office/drawing/2014/main" id="{3B24D5CF-9759-4D9C-AA56-72D258DE82AB}"/>
              </a:ext>
            </a:extLst>
          </p:cNvPr>
          <p:cNvSpPr txBox="1"/>
          <p:nvPr/>
        </p:nvSpPr>
        <p:spPr>
          <a:xfrm>
            <a:off x="2280156" y="5985808"/>
            <a:ext cx="4572000" cy="430887"/>
          </a:xfrm>
          <a:prstGeom prst="rect">
            <a:avLst/>
          </a:prstGeom>
          <a:noFill/>
        </p:spPr>
        <p:txBody>
          <a:bodyPr wrap="square">
            <a:spAutoFit/>
          </a:bodyPr>
          <a:lstStyle/>
          <a:p>
            <a:pPr algn="ctr"/>
            <a:r>
              <a:rPr lang="en-GB" sz="1100" dirty="0"/>
              <a:t>Contact: Paris-</a:t>
            </a:r>
            <a:r>
              <a:rPr lang="en-GB" sz="1100" dirty="0" err="1"/>
              <a:t>Saclay</a:t>
            </a:r>
            <a:r>
              <a:rPr lang="en-GB" sz="1100" dirty="0"/>
              <a:t> Centre of Languages </a:t>
            </a:r>
          </a:p>
          <a:p>
            <a:pPr algn="ctr"/>
            <a:r>
              <a:rPr lang="fr-FR" sz="1100" dirty="0">
                <a:hlinkClick r:id="rId2"/>
              </a:rPr>
              <a:t>events.lang-intercul@universite-paris-saclay.fr</a:t>
            </a:r>
            <a:r>
              <a:rPr lang="fr-FR" sz="1100" dirty="0"/>
              <a:t> </a:t>
            </a:r>
            <a:endParaRPr lang="fr-FR" sz="1100" b="1" dirty="0"/>
          </a:p>
        </p:txBody>
      </p:sp>
      <p:pic>
        <p:nvPicPr>
          <p:cNvPr id="8" name="Graphic 7">
            <a:extLst>
              <a:ext uri="{FF2B5EF4-FFF2-40B4-BE49-F238E27FC236}">
                <a16:creationId xmlns:a16="http://schemas.microsoft.com/office/drawing/2014/main" id="{3E615DAB-8424-41C1-BF77-76D08DE339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6" name="Graphic 5">
            <a:extLst>
              <a:ext uri="{FF2B5EF4-FFF2-40B4-BE49-F238E27FC236}">
                <a16:creationId xmlns:a16="http://schemas.microsoft.com/office/drawing/2014/main" id="{77AD2AD9-127A-4E93-89DE-7BFEF0EE7E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81375" y="1534569"/>
            <a:ext cx="2381250" cy="19050"/>
          </a:xfrm>
          <a:prstGeom prst="rect">
            <a:avLst/>
          </a:prstGeom>
        </p:spPr>
      </p:pic>
      <p:sp>
        <p:nvSpPr>
          <p:cNvPr id="9" name="TextBox 8">
            <a:extLst>
              <a:ext uri="{FF2B5EF4-FFF2-40B4-BE49-F238E27FC236}">
                <a16:creationId xmlns:a16="http://schemas.microsoft.com/office/drawing/2014/main" id="{E087FF88-B51A-437B-A7A7-936C23E82082}"/>
              </a:ext>
            </a:extLst>
          </p:cNvPr>
          <p:cNvSpPr txBox="1"/>
          <p:nvPr/>
        </p:nvSpPr>
        <p:spPr>
          <a:xfrm>
            <a:off x="1881572" y="2990549"/>
            <a:ext cx="1840523" cy="600164"/>
          </a:xfrm>
          <a:prstGeom prst="rect">
            <a:avLst/>
          </a:prstGeom>
          <a:noFill/>
        </p:spPr>
        <p:txBody>
          <a:bodyPr wrap="square">
            <a:spAutoFit/>
          </a:bodyPr>
          <a:lstStyle/>
          <a:p>
            <a:r>
              <a:rPr lang="en-GB" sz="1100" dirty="0">
                <a:solidFill>
                  <a:srgbClr val="7B878F"/>
                </a:solidFill>
              </a:rPr>
              <a:t>You can study one or more of </a:t>
            </a:r>
            <a:r>
              <a:rPr lang="en-GB" sz="1100" b="1" dirty="0">
                <a:solidFill>
                  <a:srgbClr val="7B878F"/>
                </a:solidFill>
              </a:rPr>
              <a:t>the 14 foreign languages taught.</a:t>
            </a:r>
          </a:p>
        </p:txBody>
      </p:sp>
      <p:cxnSp>
        <p:nvCxnSpPr>
          <p:cNvPr id="10" name="Straight Connector 9">
            <a:extLst>
              <a:ext uri="{FF2B5EF4-FFF2-40B4-BE49-F238E27FC236}">
                <a16:creationId xmlns:a16="http://schemas.microsoft.com/office/drawing/2014/main" id="{B5DD641F-235B-4DEC-88A2-75A62C31AF55}"/>
              </a:ext>
            </a:extLst>
          </p:cNvPr>
          <p:cNvCxnSpPr>
            <a:cxnSpLocks/>
          </p:cNvCxnSpPr>
          <p:nvPr/>
        </p:nvCxnSpPr>
        <p:spPr>
          <a:xfrm>
            <a:off x="4173416" y="2966918"/>
            <a:ext cx="0" cy="917758"/>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43D1D9F2-D5BD-4F72-A5D8-C3726141A0B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018378">
            <a:off x="1300259" y="2260270"/>
            <a:ext cx="711308" cy="812923"/>
          </a:xfrm>
          <a:prstGeom prst="rect">
            <a:avLst/>
          </a:prstGeom>
        </p:spPr>
      </p:pic>
      <p:pic>
        <p:nvPicPr>
          <p:cNvPr id="11" name="Graphic 10">
            <a:extLst>
              <a:ext uri="{FF2B5EF4-FFF2-40B4-BE49-F238E27FC236}">
                <a16:creationId xmlns:a16="http://schemas.microsoft.com/office/drawing/2014/main" id="{33DBC84B-3142-4752-B7AB-56067CF1BD9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12678" y="2450657"/>
            <a:ext cx="847725" cy="1476375"/>
          </a:xfrm>
          <a:prstGeom prst="rect">
            <a:avLst/>
          </a:prstGeom>
        </p:spPr>
      </p:pic>
      <p:sp>
        <p:nvSpPr>
          <p:cNvPr id="13" name="Oval 12">
            <a:hlinkClick r:id="rId11" action="ppaction://hlinksldjump"/>
            <a:extLst>
              <a:ext uri="{FF2B5EF4-FFF2-40B4-BE49-F238E27FC236}">
                <a16:creationId xmlns:a16="http://schemas.microsoft.com/office/drawing/2014/main" id="{9BD31799-1CF2-40F6-BBF5-D78EB38CAF70}"/>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4" name="Graphic 13">
            <a:hlinkClick r:id="rId11" action="ppaction://hlinksldjump"/>
            <a:extLst>
              <a:ext uri="{FF2B5EF4-FFF2-40B4-BE49-F238E27FC236}">
                <a16:creationId xmlns:a16="http://schemas.microsoft.com/office/drawing/2014/main" id="{B7FB38A4-C3B5-4E3D-8B39-B1CC46E9EB3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3973910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rotWithShape="1">
          <a:blip r:embed="rId2"/>
          <a:srcRect l="7949" r="1449"/>
          <a:stretch/>
        </p:blipFill>
        <p:spPr>
          <a:xfrm>
            <a:off x="-8019" y="3087754"/>
            <a:ext cx="5098434" cy="2178088"/>
          </a:xfrm>
          <a:prstGeom prst="rect">
            <a:avLst/>
          </a:prstGeom>
        </p:spPr>
      </p:pic>
      <p:pic>
        <p:nvPicPr>
          <p:cNvPr id="6" name="Image 5"/>
          <p:cNvPicPr>
            <a:picLocks noChangeAspect="1"/>
          </p:cNvPicPr>
          <p:nvPr/>
        </p:nvPicPr>
        <p:blipFill rotWithShape="1">
          <a:blip r:embed="rId3">
            <a:extLst>
              <a:ext uri="{28A0092B-C50C-407E-A947-70E740481C1C}">
                <a14:useLocalDpi xmlns:a14="http://schemas.microsoft.com/office/drawing/2010/main" val="0"/>
              </a:ext>
            </a:extLst>
          </a:blip>
          <a:srcRect t="-1" b="31174"/>
          <a:stretch/>
        </p:blipFill>
        <p:spPr>
          <a:xfrm>
            <a:off x="-13" y="1707907"/>
            <a:ext cx="5090441" cy="1764148"/>
          </a:xfrm>
          <a:prstGeom prst="rect">
            <a:avLst/>
          </a:prstGeom>
        </p:spPr>
      </p:pic>
      <p:sp>
        <p:nvSpPr>
          <p:cNvPr id="2" name="Titre 1"/>
          <p:cNvSpPr>
            <a:spLocks noGrp="1"/>
          </p:cNvSpPr>
          <p:nvPr>
            <p:ph type="ctrTitle"/>
          </p:nvPr>
        </p:nvSpPr>
        <p:spPr/>
        <p:txBody>
          <a:bodyPr/>
          <a:lstStyle/>
          <a:p>
            <a:r>
              <a:rPr lang="en-GB" dirty="0"/>
              <a:t>Life at Université Paris-Saclay</a:t>
            </a:r>
          </a:p>
        </p:txBody>
      </p:sp>
      <p:pic>
        <p:nvPicPr>
          <p:cNvPr id="4" name="Image 3"/>
          <p:cNvPicPr>
            <a:picLocks noChangeAspect="1"/>
          </p:cNvPicPr>
          <p:nvPr/>
        </p:nvPicPr>
        <p:blipFill rotWithShape="1">
          <a:blip r:embed="rId4">
            <a:extLst>
              <a:ext uri="{28A0092B-C50C-407E-A947-70E740481C1C}">
                <a14:useLocalDpi xmlns:a14="http://schemas.microsoft.com/office/drawing/2010/main" val="0"/>
              </a:ext>
            </a:extLst>
          </a:blip>
          <a:srcRect t="19581" b="29934"/>
          <a:stretch/>
        </p:blipFill>
        <p:spPr>
          <a:xfrm>
            <a:off x="0" y="5008314"/>
            <a:ext cx="5107596" cy="1637375"/>
          </a:xfrm>
          <a:prstGeom prst="rect">
            <a:avLst/>
          </a:prstGeom>
        </p:spPr>
      </p:pic>
      <p:pic>
        <p:nvPicPr>
          <p:cNvPr id="3" name="Image 2"/>
          <p:cNvPicPr>
            <a:picLocks noChangeAspect="1"/>
          </p:cNvPicPr>
          <p:nvPr/>
        </p:nvPicPr>
        <p:blipFill rotWithShape="1">
          <a:blip r:embed="rId5">
            <a:extLst>
              <a:ext uri="{28A0092B-C50C-407E-A947-70E740481C1C}">
                <a14:useLocalDpi xmlns:a14="http://schemas.microsoft.com/office/drawing/2010/main" val="0"/>
              </a:ext>
            </a:extLst>
          </a:blip>
          <a:srcRect t="10135" r="6567" b="25660"/>
          <a:stretch/>
        </p:blipFill>
        <p:spPr>
          <a:xfrm>
            <a:off x="0" y="0"/>
            <a:ext cx="5090415" cy="1754909"/>
          </a:xfrm>
          <a:prstGeom prst="rect">
            <a:avLst/>
          </a:prstGeom>
        </p:spPr>
      </p:pic>
    </p:spTree>
    <p:extLst>
      <p:ext uri="{BB962C8B-B14F-4D97-AF65-F5344CB8AC3E}">
        <p14:creationId xmlns:p14="http://schemas.microsoft.com/office/powerpoint/2010/main" val="380398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1283" y="629156"/>
            <a:ext cx="4709746" cy="690562"/>
          </a:xfrm>
        </p:spPr>
        <p:txBody>
          <a:bodyPr>
            <a:normAutofit/>
          </a:bodyPr>
          <a:lstStyle/>
          <a:p>
            <a:pPr algn="ctr"/>
            <a:r>
              <a:rPr lang="en-GB" dirty="0">
                <a:solidFill>
                  <a:srgbClr val="C6671E"/>
                </a:solidFill>
              </a:rPr>
              <a:t>Where can I eat?</a:t>
            </a:r>
          </a:p>
        </p:txBody>
      </p:sp>
      <p:sp>
        <p:nvSpPr>
          <p:cNvPr id="5" name="ZoneTexte 4"/>
          <p:cNvSpPr txBox="1"/>
          <p:nvPr/>
        </p:nvSpPr>
        <p:spPr>
          <a:xfrm>
            <a:off x="2791574" y="2837155"/>
            <a:ext cx="3549162" cy="3077766"/>
          </a:xfrm>
          <a:prstGeom prst="rect">
            <a:avLst/>
          </a:prstGeom>
          <a:noFill/>
        </p:spPr>
        <p:txBody>
          <a:bodyPr wrap="square" rtlCol="0">
            <a:spAutoFit/>
          </a:bodyPr>
          <a:lstStyle/>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At Paris-Saclay, there are over 40 university restaurants managed by the regional student welfare centres, the CROUS (</a:t>
            </a:r>
            <a:r>
              <a:rPr lang="en-GB" sz="1400" i="1" dirty="0">
                <a:latin typeface="Open Sans Extrabold" panose="020B0906030804020204" pitchFamily="34" charset="0"/>
                <a:ea typeface="Open Sans Extrabold" panose="020B0906030804020204" pitchFamily="34" charset="0"/>
                <a:cs typeface="Open Sans Extrabold" panose="020B0906030804020204" pitchFamily="34" charset="0"/>
              </a:rPr>
              <a:t>Centres Régionaux des Œuvres Universitaires et Scolaires</a:t>
            </a:r>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a:t>
            </a:r>
          </a:p>
          <a:p>
            <a:endParaRPr lang="en-GB" sz="1100" dirty="0"/>
          </a:p>
          <a:p>
            <a:r>
              <a:rPr lang="en-GB" sz="1100" dirty="0"/>
              <a:t>The Resto U provides a </a:t>
            </a:r>
            <a:r>
              <a:rPr lang="en-GB" sz="1100" b="1" dirty="0"/>
              <a:t>full course meal at an interesting price</a:t>
            </a:r>
            <a:r>
              <a:rPr lang="en-GB" sz="1100" dirty="0"/>
              <a:t>. Other types of catering are also available. </a:t>
            </a:r>
          </a:p>
          <a:p>
            <a:endParaRPr lang="en-GB" sz="1100" dirty="0"/>
          </a:p>
          <a:p>
            <a:endParaRPr lang="en-GB" sz="1100" dirty="0"/>
          </a:p>
          <a:p>
            <a:endParaRPr lang="en-GB" sz="1100" dirty="0"/>
          </a:p>
          <a:p>
            <a:r>
              <a:rPr lang="en-GB" sz="1100" dirty="0">
                <a:solidFill>
                  <a:srgbClr val="303F48"/>
                </a:solidFill>
              </a:rPr>
              <a:t>More information: </a:t>
            </a:r>
            <a:r>
              <a:rPr lang="en-GB" sz="1100" dirty="0">
                <a:solidFill>
                  <a:srgbClr val="303F48"/>
                </a:solidFill>
                <a:hlinkClick r:id="rId2"/>
              </a:rPr>
              <a:t>https://www.universite-paris-saclay.fr/vie-de-campus/restauration</a:t>
            </a:r>
            <a:r>
              <a:rPr lang="en-GB" sz="1100" dirty="0">
                <a:solidFill>
                  <a:srgbClr val="303F48"/>
                </a:solidFill>
              </a:rPr>
              <a:t> </a:t>
            </a:r>
            <a:endParaRPr lang="en-GB" sz="1100" dirty="0"/>
          </a:p>
          <a:p>
            <a:endParaRPr lang="en-GB" sz="1100" dirty="0"/>
          </a:p>
        </p:txBody>
      </p:sp>
      <p:sp>
        <p:nvSpPr>
          <p:cNvPr id="4" name="TextBox 3">
            <a:extLst>
              <a:ext uri="{FF2B5EF4-FFF2-40B4-BE49-F238E27FC236}">
                <a16:creationId xmlns:a16="http://schemas.microsoft.com/office/drawing/2014/main" id="{3990B19D-3998-47A6-90C7-FBB9336A1655}"/>
              </a:ext>
            </a:extLst>
          </p:cNvPr>
          <p:cNvSpPr txBox="1"/>
          <p:nvPr/>
        </p:nvSpPr>
        <p:spPr>
          <a:xfrm>
            <a:off x="2280156" y="5985808"/>
            <a:ext cx="4572000" cy="430887"/>
          </a:xfrm>
          <a:prstGeom prst="rect">
            <a:avLst/>
          </a:prstGeom>
          <a:noFill/>
        </p:spPr>
        <p:txBody>
          <a:bodyPr wrap="square">
            <a:spAutoFit/>
          </a:bodyPr>
          <a:lstStyle/>
          <a:p>
            <a:pPr algn="ctr"/>
            <a:r>
              <a:rPr lang="en-GB" sz="1100" dirty="0"/>
              <a:t>Contact: Department for Student Life and Equal Opportunities</a:t>
            </a:r>
          </a:p>
          <a:p>
            <a:pPr algn="ctr"/>
            <a:r>
              <a:rPr lang="en-GB" sz="1100" dirty="0">
                <a:hlinkClick r:id="rId3"/>
              </a:rPr>
              <a:t>vie.etudiante@universite-paris-saclay.fr</a:t>
            </a:r>
            <a:endParaRPr lang="en-GB" sz="1100" b="1" dirty="0"/>
          </a:p>
        </p:txBody>
      </p:sp>
      <p:pic>
        <p:nvPicPr>
          <p:cNvPr id="6" name="Graphic 5">
            <a:extLst>
              <a:ext uri="{FF2B5EF4-FFF2-40B4-BE49-F238E27FC236}">
                <a16:creationId xmlns:a16="http://schemas.microsoft.com/office/drawing/2014/main" id="{47764EFC-882F-4ABA-825A-0EC18240A3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1CD703A4-0150-4AA6-B176-F942BA369D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30280" y="543715"/>
            <a:ext cx="2283437" cy="1276350"/>
          </a:xfrm>
          <a:prstGeom prst="rect">
            <a:avLst/>
          </a:prstGeom>
        </p:spPr>
      </p:pic>
      <p:pic>
        <p:nvPicPr>
          <p:cNvPr id="8" name="Graphic 7">
            <a:extLst>
              <a:ext uri="{FF2B5EF4-FFF2-40B4-BE49-F238E27FC236}">
                <a16:creationId xmlns:a16="http://schemas.microsoft.com/office/drawing/2014/main" id="{9CA0DB32-8C6E-4BA7-B28F-90207387FE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10612" y="1432064"/>
            <a:ext cx="3711087" cy="1276350"/>
          </a:xfrm>
          <a:prstGeom prst="rect">
            <a:avLst/>
          </a:prstGeom>
        </p:spPr>
      </p:pic>
      <p:pic>
        <p:nvPicPr>
          <p:cNvPr id="3" name="Graphic 2">
            <a:extLst>
              <a:ext uri="{FF2B5EF4-FFF2-40B4-BE49-F238E27FC236}">
                <a16:creationId xmlns:a16="http://schemas.microsoft.com/office/drawing/2014/main" id="{EFA27D6A-F9F4-4D57-8DDD-C3B213E74C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45424" y="2197620"/>
            <a:ext cx="676275" cy="733425"/>
          </a:xfrm>
          <a:prstGeom prst="rect">
            <a:avLst/>
          </a:prstGeom>
        </p:spPr>
      </p:pic>
      <p:pic>
        <p:nvPicPr>
          <p:cNvPr id="9" name="Graphic 8">
            <a:extLst>
              <a:ext uri="{FF2B5EF4-FFF2-40B4-BE49-F238E27FC236}">
                <a16:creationId xmlns:a16="http://schemas.microsoft.com/office/drawing/2014/main" id="{9F92AB3E-EF4B-466F-9018-A2E45094D9F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726936" y="3808948"/>
            <a:ext cx="968693" cy="538163"/>
          </a:xfrm>
          <a:prstGeom prst="rect">
            <a:avLst/>
          </a:prstGeom>
        </p:spPr>
      </p:pic>
      <p:sp>
        <p:nvSpPr>
          <p:cNvPr id="11" name="Oval 10">
            <a:hlinkClick r:id="rId12" action="ppaction://hlinksldjump"/>
            <a:extLst>
              <a:ext uri="{FF2B5EF4-FFF2-40B4-BE49-F238E27FC236}">
                <a16:creationId xmlns:a16="http://schemas.microsoft.com/office/drawing/2014/main" id="{CACC3BA3-783D-475C-B359-660335CAA407}"/>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pic>
        <p:nvPicPr>
          <p:cNvPr id="12" name="Graphic 11">
            <a:hlinkClick r:id="rId12" action="ppaction://hlinksldjump"/>
            <a:extLst>
              <a:ext uri="{FF2B5EF4-FFF2-40B4-BE49-F238E27FC236}">
                <a16:creationId xmlns:a16="http://schemas.microsoft.com/office/drawing/2014/main" id="{019F53DC-1F0E-4CEF-9A48-ED8D7EE64A7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861827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03014" y="331342"/>
            <a:ext cx="3526281" cy="690562"/>
          </a:xfrm>
        </p:spPr>
        <p:txBody>
          <a:bodyPr>
            <a:normAutofit fontScale="90000"/>
          </a:bodyPr>
          <a:lstStyle/>
          <a:p>
            <a:pPr algn="ctr"/>
            <a:r>
              <a:rPr lang="en-GB" dirty="0">
                <a:solidFill>
                  <a:srgbClr val="ED6C08"/>
                </a:solidFill>
              </a:rPr>
              <a:t>Where can I find accommodation ?</a:t>
            </a:r>
          </a:p>
        </p:txBody>
      </p:sp>
      <p:sp>
        <p:nvSpPr>
          <p:cNvPr id="5" name="ZoneTexte 4"/>
          <p:cNvSpPr txBox="1"/>
          <p:nvPr/>
        </p:nvSpPr>
        <p:spPr>
          <a:xfrm>
            <a:off x="2280156" y="2208587"/>
            <a:ext cx="4572000" cy="692497"/>
          </a:xfrm>
          <a:prstGeom prst="rect">
            <a:avLst/>
          </a:prstGeom>
          <a:noFill/>
        </p:spPr>
        <p:txBody>
          <a:bodyPr wrap="square" rtlCol="0">
            <a:spAutoFit/>
          </a:bodyPr>
          <a:lstStyle/>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Are you looking for somewhere to live? </a:t>
            </a:r>
          </a:p>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Several solutions are available to help you! </a:t>
            </a:r>
          </a:p>
          <a:p>
            <a:endParaRPr lang="en-GB" sz="1100" dirty="0">
              <a:solidFill>
                <a:srgbClr val="303F48"/>
              </a:solidFill>
            </a:endParaRPr>
          </a:p>
        </p:txBody>
      </p:sp>
      <p:sp>
        <p:nvSpPr>
          <p:cNvPr id="4" name="TextBox 3">
            <a:extLst>
              <a:ext uri="{FF2B5EF4-FFF2-40B4-BE49-F238E27FC236}">
                <a16:creationId xmlns:a16="http://schemas.microsoft.com/office/drawing/2014/main" id="{E17AE0AF-187D-4962-AC28-E26DA5A47F9F}"/>
              </a:ext>
            </a:extLst>
          </p:cNvPr>
          <p:cNvSpPr txBox="1"/>
          <p:nvPr/>
        </p:nvSpPr>
        <p:spPr>
          <a:xfrm>
            <a:off x="2280156" y="5985808"/>
            <a:ext cx="4572000" cy="430887"/>
          </a:xfrm>
          <a:prstGeom prst="rect">
            <a:avLst/>
          </a:prstGeom>
          <a:noFill/>
        </p:spPr>
        <p:txBody>
          <a:bodyPr wrap="square">
            <a:spAutoFit/>
          </a:bodyPr>
          <a:lstStyle/>
          <a:p>
            <a:pPr algn="ctr"/>
            <a:r>
              <a:rPr lang="en-GB" sz="1100" dirty="0"/>
              <a:t>Contact: Department for Student Life and Equal Opportunities </a:t>
            </a:r>
            <a:r>
              <a:rPr lang="en-GB" sz="1100" dirty="0">
                <a:hlinkClick r:id="rId2"/>
              </a:rPr>
              <a:t>logement.etudiant@universite-paris-saclay.fr</a:t>
            </a:r>
            <a:endParaRPr lang="en-GB" sz="1100" b="1" dirty="0"/>
          </a:p>
        </p:txBody>
      </p:sp>
      <p:pic>
        <p:nvPicPr>
          <p:cNvPr id="6" name="Graphic 5">
            <a:extLst>
              <a:ext uri="{FF2B5EF4-FFF2-40B4-BE49-F238E27FC236}">
                <a16:creationId xmlns:a16="http://schemas.microsoft.com/office/drawing/2014/main" id="{B183A27F-A59E-4031-81DF-4BEF52E061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652DF005-FC11-40A3-ACB1-C3FFB459CF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30280" y="1129578"/>
            <a:ext cx="2283437" cy="1276350"/>
          </a:xfrm>
          <a:prstGeom prst="rect">
            <a:avLst/>
          </a:prstGeom>
        </p:spPr>
      </p:pic>
      <p:pic>
        <p:nvPicPr>
          <p:cNvPr id="3" name="Graphic 2">
            <a:extLst>
              <a:ext uri="{FF2B5EF4-FFF2-40B4-BE49-F238E27FC236}">
                <a16:creationId xmlns:a16="http://schemas.microsoft.com/office/drawing/2014/main" id="{E64B1223-84A3-44E7-ABA4-039F602AF38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6283" y="1101828"/>
            <a:ext cx="781050" cy="1047750"/>
          </a:xfrm>
          <a:prstGeom prst="rect">
            <a:avLst/>
          </a:prstGeom>
        </p:spPr>
      </p:pic>
      <p:pic>
        <p:nvPicPr>
          <p:cNvPr id="8" name="Graphic 7">
            <a:extLst>
              <a:ext uri="{FF2B5EF4-FFF2-40B4-BE49-F238E27FC236}">
                <a16:creationId xmlns:a16="http://schemas.microsoft.com/office/drawing/2014/main" id="{685B9652-1BC0-4062-83E2-70AA926FEFD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47040" y="2208587"/>
            <a:ext cx="495625" cy="1044351"/>
          </a:xfrm>
          <a:prstGeom prst="rect">
            <a:avLst/>
          </a:prstGeom>
        </p:spPr>
      </p:pic>
      <p:sp>
        <p:nvSpPr>
          <p:cNvPr id="10" name="Oval 9">
            <a:hlinkClick r:id="rId11" action="ppaction://hlinksldjump"/>
            <a:extLst>
              <a:ext uri="{FF2B5EF4-FFF2-40B4-BE49-F238E27FC236}">
                <a16:creationId xmlns:a16="http://schemas.microsoft.com/office/drawing/2014/main" id="{90B31C34-6546-4D9C-89AF-9926AB41D2AC}"/>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pic>
        <p:nvPicPr>
          <p:cNvPr id="11" name="Graphic 10">
            <a:hlinkClick r:id="rId11" action="ppaction://hlinksldjump"/>
            <a:extLst>
              <a:ext uri="{FF2B5EF4-FFF2-40B4-BE49-F238E27FC236}">
                <a16:creationId xmlns:a16="http://schemas.microsoft.com/office/drawing/2014/main" id="{3CCC121E-DC4A-4BD9-A976-ED6CC1AFC7E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pic>
        <p:nvPicPr>
          <p:cNvPr id="12" name="Image 11">
            <a:extLst>
              <a:ext uri="{FF2B5EF4-FFF2-40B4-BE49-F238E27FC236}">
                <a16:creationId xmlns:a16="http://schemas.microsoft.com/office/drawing/2014/main" id="{8C477E9E-2021-4FD9-B622-B00AEE4E036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95670" y="2851642"/>
            <a:ext cx="3140971" cy="576073"/>
          </a:xfrm>
          <a:prstGeom prst="rect">
            <a:avLst/>
          </a:prstGeom>
        </p:spPr>
      </p:pic>
      <p:sp>
        <p:nvSpPr>
          <p:cNvPr id="9" name="Rectangle 8">
            <a:extLst>
              <a:ext uri="{FF2B5EF4-FFF2-40B4-BE49-F238E27FC236}">
                <a16:creationId xmlns:a16="http://schemas.microsoft.com/office/drawing/2014/main" id="{171A3A12-693D-4381-8A0D-1AC40BD8C72A}"/>
              </a:ext>
            </a:extLst>
          </p:cNvPr>
          <p:cNvSpPr/>
          <p:nvPr/>
        </p:nvSpPr>
        <p:spPr>
          <a:xfrm>
            <a:off x="2280155" y="3735292"/>
            <a:ext cx="4572000" cy="1754326"/>
          </a:xfrm>
          <a:prstGeom prst="rect">
            <a:avLst/>
          </a:prstGeom>
        </p:spPr>
        <p:txBody>
          <a:bodyPr wrap="square">
            <a:spAutoFit/>
          </a:bodyPr>
          <a:lstStyle/>
          <a:p>
            <a:r>
              <a:rPr lang="en-GB" sz="1200" b="1" dirty="0">
                <a:solidFill>
                  <a:srgbClr val="303F48"/>
                </a:solidFill>
              </a:rPr>
              <a:t>Use the new Université Paris-Saclay housing platform, CASA, to find accommodation among the offers published by the university’s partners: </a:t>
            </a:r>
            <a:r>
              <a:rPr lang="en-GB" sz="1200" b="1" dirty="0">
                <a:solidFill>
                  <a:srgbClr val="303F48"/>
                </a:solidFill>
                <a:hlinkClick r:id="rId15"/>
              </a:rPr>
              <a:t>https://casa.universite-paris-saclay.fr/en/</a:t>
            </a:r>
            <a:endParaRPr lang="en-GB" sz="1200" b="1" dirty="0">
              <a:solidFill>
                <a:srgbClr val="303F48"/>
              </a:solidFill>
            </a:endParaRPr>
          </a:p>
          <a:p>
            <a:endParaRPr lang="en-GB" sz="1200" dirty="0">
              <a:solidFill>
                <a:srgbClr val="303F48"/>
              </a:solidFill>
            </a:endParaRPr>
          </a:p>
          <a:p>
            <a:endParaRPr lang="en-GB" sz="1200" dirty="0">
              <a:solidFill>
                <a:srgbClr val="303F48"/>
              </a:solidFill>
            </a:endParaRPr>
          </a:p>
          <a:p>
            <a:r>
              <a:rPr lang="en-GB" sz="1200" dirty="0">
                <a:solidFill>
                  <a:srgbClr val="303F48"/>
                </a:solidFill>
              </a:rPr>
              <a:t>More information: </a:t>
            </a:r>
            <a:r>
              <a:rPr lang="en-GB" sz="1200" dirty="0">
                <a:solidFill>
                  <a:srgbClr val="303F48"/>
                </a:solidFill>
                <a:hlinkClick r:id="rId16"/>
              </a:rPr>
              <a:t>https://www.universite-paris-saclay.fr/vie-de-campus/logement</a:t>
            </a:r>
            <a:r>
              <a:rPr lang="en-GB" sz="1200" dirty="0">
                <a:solidFill>
                  <a:srgbClr val="303F48"/>
                </a:solidFill>
              </a:rPr>
              <a:t> </a:t>
            </a:r>
          </a:p>
          <a:p>
            <a:r>
              <a:rPr lang="en-GB" sz="1200" dirty="0">
                <a:solidFill>
                  <a:srgbClr val="303F48"/>
                </a:solidFill>
              </a:rPr>
              <a:t> </a:t>
            </a:r>
          </a:p>
        </p:txBody>
      </p:sp>
    </p:spTree>
    <p:extLst>
      <p:ext uri="{BB962C8B-B14F-4D97-AF65-F5344CB8AC3E}">
        <p14:creationId xmlns:p14="http://schemas.microsoft.com/office/powerpoint/2010/main" val="917561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267738" y="1360159"/>
            <a:ext cx="3440034" cy="3252160"/>
          </a:xfrm>
        </p:spPr>
        <p:txBody>
          <a:bodyPr/>
          <a:lstStyle/>
          <a:p>
            <a:r>
              <a:rPr lang="en-GB" dirty="0"/>
              <a:t>An Introduction to </a:t>
            </a:r>
            <a:r>
              <a:rPr lang="en-GB" dirty="0" err="1"/>
              <a:t>Université</a:t>
            </a:r>
            <a:r>
              <a:rPr lang="en-GB" dirty="0"/>
              <a:t> Paris-</a:t>
            </a:r>
            <a:r>
              <a:rPr lang="en-GB" dirty="0" err="1"/>
              <a:t>Saclay</a:t>
            </a:r>
            <a:endParaRPr lang="en-GB" dirty="0"/>
          </a:p>
        </p:txBody>
      </p:sp>
      <p:pic>
        <p:nvPicPr>
          <p:cNvPr id="4" name="Espace réservé pour une image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 r="33"/>
          <a:stretch>
            <a:fillRect/>
          </a:stretch>
        </p:blipFill>
        <p:spPr/>
      </p:pic>
    </p:spTree>
    <p:extLst>
      <p:ext uri="{BB962C8B-B14F-4D97-AF65-F5344CB8AC3E}">
        <p14:creationId xmlns:p14="http://schemas.microsoft.com/office/powerpoint/2010/main" val="2831570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56079" y="637299"/>
            <a:ext cx="6198577" cy="690562"/>
          </a:xfrm>
        </p:spPr>
        <p:txBody>
          <a:bodyPr>
            <a:normAutofit fontScale="90000"/>
          </a:bodyPr>
          <a:lstStyle/>
          <a:p>
            <a:pPr algn="ctr"/>
            <a:b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C90F55"/>
                </a:solidFill>
              </a:rPr>
              <a:t>How</a:t>
            </a: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 can I access </a:t>
            </a:r>
            <a:b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C90F55"/>
                </a:solidFill>
                <a:latin typeface="Open Sans Light" panose="020B0306030504020204" pitchFamily="34" charset="0"/>
                <a:ea typeface="Open Sans Light" panose="020B0306030504020204" pitchFamily="34" charset="0"/>
                <a:cs typeface="Open Sans Light" panose="020B0306030504020204" pitchFamily="34" charset="0"/>
              </a:rPr>
              <a:t>student grants and aids?</a:t>
            </a:r>
          </a:p>
        </p:txBody>
      </p:sp>
      <p:sp>
        <p:nvSpPr>
          <p:cNvPr id="5" name="ZoneTexte 4"/>
          <p:cNvSpPr txBox="1"/>
          <p:nvPr/>
        </p:nvSpPr>
        <p:spPr>
          <a:xfrm>
            <a:off x="2616769" y="3131325"/>
            <a:ext cx="3912577" cy="600164"/>
          </a:xfrm>
          <a:prstGeom prst="rect">
            <a:avLst/>
          </a:prstGeom>
          <a:noFill/>
        </p:spPr>
        <p:txBody>
          <a:bodyPr wrap="square" rtlCol="0">
            <a:spAutoFit/>
          </a:bodyPr>
          <a:lstStyle/>
          <a:p>
            <a:pPr algn="ctr"/>
            <a:r>
              <a:rPr lang="en-GB" sz="1100" b="1" dirty="0"/>
              <a:t>Study grants, welfare grants, financial support to buy a laptop or tablet, laptop loans, housing benefits, international mobility aids…</a:t>
            </a:r>
          </a:p>
        </p:txBody>
      </p:sp>
      <p:sp>
        <p:nvSpPr>
          <p:cNvPr id="4" name="TextBox 3">
            <a:extLst>
              <a:ext uri="{FF2B5EF4-FFF2-40B4-BE49-F238E27FC236}">
                <a16:creationId xmlns:a16="http://schemas.microsoft.com/office/drawing/2014/main" id="{91027C9E-05DF-44AA-90D3-7A5E20CB6A85}"/>
              </a:ext>
            </a:extLst>
          </p:cNvPr>
          <p:cNvSpPr txBox="1"/>
          <p:nvPr/>
        </p:nvSpPr>
        <p:spPr>
          <a:xfrm>
            <a:off x="2280156" y="5985808"/>
            <a:ext cx="4800598" cy="430887"/>
          </a:xfrm>
          <a:prstGeom prst="rect">
            <a:avLst/>
          </a:prstGeom>
          <a:noFill/>
        </p:spPr>
        <p:txBody>
          <a:bodyPr wrap="square">
            <a:spAutoFit/>
          </a:bodyPr>
          <a:lstStyle/>
          <a:p>
            <a:pPr algn="ctr"/>
            <a:r>
              <a:rPr lang="fr-FR" sz="1100" dirty="0"/>
              <a:t>Contact: </a:t>
            </a:r>
            <a:r>
              <a:rPr lang="en-GB" sz="1100" dirty="0"/>
              <a:t>Department for Student Life and Equal Opportunities</a:t>
            </a:r>
            <a:r>
              <a:rPr lang="fr-FR" sz="1100" dirty="0"/>
              <a:t>,</a:t>
            </a:r>
          </a:p>
          <a:p>
            <a:pPr algn="ctr"/>
            <a:r>
              <a:rPr lang="fr-FR" sz="1100" dirty="0">
                <a:hlinkClick r:id="rId2"/>
              </a:rPr>
              <a:t>aides.etudiant@universite-paris-saclay.fr</a:t>
            </a:r>
            <a:r>
              <a:rPr lang="fr-FR" sz="1100" dirty="0"/>
              <a:t>   </a:t>
            </a:r>
            <a:endParaRPr lang="fr-FR" sz="1100" b="1" dirty="0"/>
          </a:p>
        </p:txBody>
      </p:sp>
      <p:pic>
        <p:nvPicPr>
          <p:cNvPr id="6" name="Graphic 5">
            <a:extLst>
              <a:ext uri="{FF2B5EF4-FFF2-40B4-BE49-F238E27FC236}">
                <a16:creationId xmlns:a16="http://schemas.microsoft.com/office/drawing/2014/main" id="{0CE5F745-E296-4C93-A83D-DA64FD562E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19B56B22-59DD-4AB0-86EE-02AE479751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7" y="1874449"/>
            <a:ext cx="2686050" cy="28575"/>
          </a:xfrm>
          <a:prstGeom prst="rect">
            <a:avLst/>
          </a:prstGeom>
        </p:spPr>
      </p:pic>
      <p:pic>
        <p:nvPicPr>
          <p:cNvPr id="8" name="Graphic 7">
            <a:extLst>
              <a:ext uri="{FF2B5EF4-FFF2-40B4-BE49-F238E27FC236}">
                <a16:creationId xmlns:a16="http://schemas.microsoft.com/office/drawing/2014/main" id="{04A99CBE-9F39-4315-AC5A-61A4F55DA1D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4" y="318878"/>
            <a:ext cx="5029200" cy="28575"/>
          </a:xfrm>
          <a:prstGeom prst="rect">
            <a:avLst/>
          </a:prstGeom>
        </p:spPr>
      </p:pic>
      <p:pic>
        <p:nvPicPr>
          <p:cNvPr id="9" name="Graphic 8">
            <a:extLst>
              <a:ext uri="{FF2B5EF4-FFF2-40B4-BE49-F238E27FC236}">
                <a16:creationId xmlns:a16="http://schemas.microsoft.com/office/drawing/2014/main" id="{A235C0A7-51F9-4585-BFE2-2AD36F91DC5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95586" y="2131191"/>
            <a:ext cx="3141132" cy="739060"/>
          </a:xfrm>
          <a:prstGeom prst="rect">
            <a:avLst/>
          </a:prstGeom>
        </p:spPr>
      </p:pic>
      <p:sp>
        <p:nvSpPr>
          <p:cNvPr id="10" name="TextBox 9">
            <a:extLst>
              <a:ext uri="{FF2B5EF4-FFF2-40B4-BE49-F238E27FC236}">
                <a16:creationId xmlns:a16="http://schemas.microsoft.com/office/drawing/2014/main" id="{86AED6E2-C62F-41AB-9DD3-05C56F5DC359}"/>
              </a:ext>
            </a:extLst>
          </p:cNvPr>
          <p:cNvSpPr txBox="1"/>
          <p:nvPr/>
        </p:nvSpPr>
        <p:spPr>
          <a:xfrm>
            <a:off x="3282461" y="2212669"/>
            <a:ext cx="2579077" cy="784830"/>
          </a:xfrm>
          <a:prstGeom prst="rect">
            <a:avLst/>
          </a:prstGeom>
          <a:noFill/>
        </p:spPr>
        <p:txBody>
          <a:bodyPr wrap="square">
            <a:spAutoFit/>
          </a:bodyPr>
          <a:lstStyle/>
          <a:p>
            <a:pPr algn="ctr"/>
            <a:r>
              <a:rPr lang="en-GB" sz="12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You may be entitled to various aids and grants  </a:t>
            </a:r>
            <a:r>
              <a:rPr lang="en-GB" sz="105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(subject to conditions)</a:t>
            </a:r>
          </a:p>
          <a:p>
            <a:pPr algn="ctr"/>
            <a:endParaRPr lang="en-GB" sz="105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11" name="Graphic 10">
            <a:extLst>
              <a:ext uri="{FF2B5EF4-FFF2-40B4-BE49-F238E27FC236}">
                <a16:creationId xmlns:a16="http://schemas.microsoft.com/office/drawing/2014/main" id="{6BB87C61-D84F-4700-BA17-AC734505EFC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204402">
            <a:off x="2068256" y="2818387"/>
            <a:ext cx="411407" cy="411407"/>
          </a:xfrm>
          <a:prstGeom prst="rect">
            <a:avLst/>
          </a:prstGeom>
        </p:spPr>
      </p:pic>
      <p:pic>
        <p:nvPicPr>
          <p:cNvPr id="12" name="Graphic 11">
            <a:extLst>
              <a:ext uri="{FF2B5EF4-FFF2-40B4-BE49-F238E27FC236}">
                <a16:creationId xmlns:a16="http://schemas.microsoft.com/office/drawing/2014/main" id="{6E2EE506-8CD2-46BD-B7D1-E221A7B60E2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294018" y="3311506"/>
            <a:ext cx="322751" cy="322751"/>
          </a:xfrm>
          <a:prstGeom prst="rect">
            <a:avLst/>
          </a:prstGeom>
        </p:spPr>
      </p:pic>
      <p:pic>
        <p:nvPicPr>
          <p:cNvPr id="13" name="Graphic 12">
            <a:extLst>
              <a:ext uri="{FF2B5EF4-FFF2-40B4-BE49-F238E27FC236}">
                <a16:creationId xmlns:a16="http://schemas.microsoft.com/office/drawing/2014/main" id="{73825A25-FBAC-4D7B-B02D-2EB260B084C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579888" y="2803614"/>
            <a:ext cx="193885" cy="193885"/>
          </a:xfrm>
          <a:prstGeom prst="rect">
            <a:avLst/>
          </a:prstGeom>
        </p:spPr>
      </p:pic>
      <p:pic>
        <p:nvPicPr>
          <p:cNvPr id="14" name="Graphic 13">
            <a:extLst>
              <a:ext uri="{FF2B5EF4-FFF2-40B4-BE49-F238E27FC236}">
                <a16:creationId xmlns:a16="http://schemas.microsoft.com/office/drawing/2014/main" id="{88FA6D8F-8B4A-4F79-BD36-6C56355495C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540283" y="4382030"/>
            <a:ext cx="904875" cy="533400"/>
          </a:xfrm>
          <a:prstGeom prst="rect">
            <a:avLst/>
          </a:prstGeom>
        </p:spPr>
      </p:pic>
      <p:sp>
        <p:nvSpPr>
          <p:cNvPr id="16" name="TextBox 15">
            <a:extLst>
              <a:ext uri="{FF2B5EF4-FFF2-40B4-BE49-F238E27FC236}">
                <a16:creationId xmlns:a16="http://schemas.microsoft.com/office/drawing/2014/main" id="{2D364E3A-B484-48E1-867A-2F321A3352B2}"/>
              </a:ext>
            </a:extLst>
          </p:cNvPr>
          <p:cNvSpPr txBox="1"/>
          <p:nvPr/>
        </p:nvSpPr>
        <p:spPr>
          <a:xfrm>
            <a:off x="4806625" y="4382030"/>
            <a:ext cx="2825624" cy="938719"/>
          </a:xfrm>
          <a:prstGeom prst="rect">
            <a:avLst/>
          </a:prstGeom>
          <a:noFill/>
        </p:spPr>
        <p:txBody>
          <a:bodyPr wrap="square">
            <a:spAutoFit/>
          </a:bodyPr>
          <a:lstStyle/>
          <a:p>
            <a:r>
              <a:rPr lang="en-GB" sz="1100" dirty="0"/>
              <a:t>Don’t forget about the CROUS welfare service which can also help you with your administrative requests. </a:t>
            </a:r>
          </a:p>
          <a:p>
            <a:r>
              <a:rPr lang="en-GB" sz="1100" dirty="0"/>
              <a:t>Book an appointment at:</a:t>
            </a:r>
          </a:p>
          <a:p>
            <a:r>
              <a:rPr lang="en-GB" sz="1100" dirty="0">
                <a:hlinkClick r:id="rId19"/>
              </a:rPr>
              <a:t>https://mesrdv.etudiant.gouv.fr</a:t>
            </a:r>
            <a:r>
              <a:rPr lang="en-GB" sz="1100" dirty="0"/>
              <a:t> </a:t>
            </a:r>
          </a:p>
        </p:txBody>
      </p:sp>
      <p:pic>
        <p:nvPicPr>
          <p:cNvPr id="17" name="Graphic 16">
            <a:extLst>
              <a:ext uri="{FF2B5EF4-FFF2-40B4-BE49-F238E27FC236}">
                <a16:creationId xmlns:a16="http://schemas.microsoft.com/office/drawing/2014/main" id="{80FB8083-3FD2-43FA-85DB-DD290DFD839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204402">
            <a:off x="7612934" y="4044410"/>
            <a:ext cx="243299" cy="243299"/>
          </a:xfrm>
          <a:prstGeom prst="rect">
            <a:avLst/>
          </a:prstGeom>
        </p:spPr>
      </p:pic>
      <p:pic>
        <p:nvPicPr>
          <p:cNvPr id="18" name="Graphic 17">
            <a:extLst>
              <a:ext uri="{FF2B5EF4-FFF2-40B4-BE49-F238E27FC236}">
                <a16:creationId xmlns:a16="http://schemas.microsoft.com/office/drawing/2014/main" id="{3C87E3DD-C61E-48FD-9F7F-2E41EFA233A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310641" y="4155489"/>
            <a:ext cx="193885" cy="193885"/>
          </a:xfrm>
          <a:prstGeom prst="rect">
            <a:avLst/>
          </a:prstGeom>
        </p:spPr>
      </p:pic>
      <p:sp>
        <p:nvSpPr>
          <p:cNvPr id="20" name="Oval 19">
            <a:hlinkClick r:id="rId20" action="ppaction://hlinksldjump"/>
            <a:extLst>
              <a:ext uri="{FF2B5EF4-FFF2-40B4-BE49-F238E27FC236}">
                <a16:creationId xmlns:a16="http://schemas.microsoft.com/office/drawing/2014/main" id="{52C95E66-1038-413A-BC68-299A0F87F0EE}"/>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FFFFFF"/>
              </a:solidFill>
            </a:endParaRPr>
          </a:p>
        </p:txBody>
      </p:sp>
      <p:pic>
        <p:nvPicPr>
          <p:cNvPr id="22" name="Image 21">
            <a:extLst>
              <a:ext uri="{FF2B5EF4-FFF2-40B4-BE49-F238E27FC236}">
                <a16:creationId xmlns:a16="http://schemas.microsoft.com/office/drawing/2014/main" id="{68341929-5BB5-41A3-8389-EFE7CB8E2981}"/>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41099" y="4851389"/>
            <a:ext cx="1058389" cy="1058389"/>
          </a:xfrm>
          <a:prstGeom prst="rect">
            <a:avLst/>
          </a:prstGeom>
        </p:spPr>
      </p:pic>
      <p:pic>
        <p:nvPicPr>
          <p:cNvPr id="21" name="Graphic 20">
            <a:hlinkClick r:id="rId20" action="ppaction://hlinksldjump"/>
            <a:extLst>
              <a:ext uri="{FF2B5EF4-FFF2-40B4-BE49-F238E27FC236}">
                <a16:creationId xmlns:a16="http://schemas.microsoft.com/office/drawing/2014/main" id="{E29ABD1C-BA58-49CD-BD4C-8ADDFD7E178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12638" y="6353433"/>
            <a:ext cx="63021" cy="110287"/>
          </a:xfrm>
          <a:prstGeom prst="rect">
            <a:avLst/>
          </a:prstGeom>
        </p:spPr>
      </p:pic>
      <p:sp>
        <p:nvSpPr>
          <p:cNvPr id="3" name="ZoneTexte 2">
            <a:extLst>
              <a:ext uri="{FF2B5EF4-FFF2-40B4-BE49-F238E27FC236}">
                <a16:creationId xmlns:a16="http://schemas.microsoft.com/office/drawing/2014/main" id="{D276E1BE-6AD1-49A1-8029-2FEA6E46CF2B}"/>
              </a:ext>
            </a:extLst>
          </p:cNvPr>
          <p:cNvSpPr txBox="1"/>
          <p:nvPr/>
        </p:nvSpPr>
        <p:spPr>
          <a:xfrm>
            <a:off x="698841" y="4382030"/>
            <a:ext cx="3638535" cy="646331"/>
          </a:xfrm>
          <a:prstGeom prst="rect">
            <a:avLst/>
          </a:prstGeom>
          <a:noFill/>
        </p:spPr>
        <p:txBody>
          <a:bodyPr wrap="square" rtlCol="0">
            <a:spAutoFit/>
          </a:bodyPr>
          <a:lstStyle/>
          <a:p>
            <a:r>
              <a:rPr lang="en-GB" sz="1200" b="1" dirty="0"/>
              <a:t>Spotlight on: </a:t>
            </a:r>
            <a:r>
              <a:rPr lang="en-GB" sz="1200" b="1" i="1" dirty="0"/>
              <a:t>Klaro</a:t>
            </a:r>
            <a:endParaRPr lang="en-GB" sz="1200" b="1" dirty="0"/>
          </a:p>
          <a:p>
            <a:r>
              <a:rPr lang="en-GB" sz="1200" dirty="0"/>
              <a:t>A partner platform to the university which offers over 1,600 benefits depending on your situation:</a:t>
            </a:r>
          </a:p>
        </p:txBody>
      </p:sp>
      <p:pic>
        <p:nvPicPr>
          <p:cNvPr id="25" name="Graphic 24">
            <a:extLst>
              <a:ext uri="{FF2B5EF4-FFF2-40B4-BE49-F238E27FC236}">
                <a16:creationId xmlns:a16="http://schemas.microsoft.com/office/drawing/2014/main" id="{D1D1EB65-C327-5F6C-C812-43C87BDAB42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540283" y="4905"/>
            <a:ext cx="2172247" cy="1055091"/>
          </a:xfrm>
          <a:prstGeom prst="rect">
            <a:avLst/>
          </a:prstGeom>
        </p:spPr>
      </p:pic>
      <p:pic>
        <p:nvPicPr>
          <p:cNvPr id="26" name="Graphic 25">
            <a:extLst>
              <a:ext uri="{FF2B5EF4-FFF2-40B4-BE49-F238E27FC236}">
                <a16:creationId xmlns:a16="http://schemas.microsoft.com/office/drawing/2014/main" id="{FF94D677-D891-B928-39BE-0162D215739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rot="10800000">
            <a:off x="1434384" y="5064618"/>
            <a:ext cx="1160070" cy="563462"/>
          </a:xfrm>
          <a:prstGeom prst="rect">
            <a:avLst/>
          </a:prstGeom>
        </p:spPr>
      </p:pic>
    </p:spTree>
    <p:extLst>
      <p:ext uri="{BB962C8B-B14F-4D97-AF65-F5344CB8AC3E}">
        <p14:creationId xmlns:p14="http://schemas.microsoft.com/office/powerpoint/2010/main" val="27691460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00350" y="576952"/>
            <a:ext cx="3543300" cy="690562"/>
          </a:xfrm>
        </p:spPr>
        <p:txBody>
          <a:bodyPr>
            <a:normAutofit fontScale="90000"/>
          </a:bodyPr>
          <a:lstStyle/>
          <a:p>
            <a:pPr algn="ctr"/>
            <a:r>
              <a:rPr lang="en-GB" dirty="0">
                <a:solidFill>
                  <a:srgbClr val="62003C"/>
                </a:solidFill>
              </a:rPr>
              <a:t>C</a:t>
            </a:r>
            <a:r>
              <a:rPr lang="en-GB" dirty="0">
                <a:solidFill>
                  <a:srgbClr val="62003C"/>
                </a:solidFill>
                <a:latin typeface="Open Sans Light" panose="020B0306030504020204" pitchFamily="34" charset="0"/>
                <a:ea typeface="Open Sans Light" panose="020B0306030504020204" pitchFamily="34" charset="0"/>
                <a:cs typeface="Open Sans Light" panose="020B0306030504020204" pitchFamily="34" charset="0"/>
              </a:rPr>
              <a:t>onnecting online</a:t>
            </a:r>
          </a:p>
        </p:txBody>
      </p:sp>
      <p:pic>
        <p:nvPicPr>
          <p:cNvPr id="4" name="Graphic 3">
            <a:extLst>
              <a:ext uri="{FF2B5EF4-FFF2-40B4-BE49-F238E27FC236}">
                <a16:creationId xmlns:a16="http://schemas.microsoft.com/office/drawing/2014/main" id="{4C5B0635-6B9A-4D15-A0FD-5B691CE452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81375" y="1534569"/>
            <a:ext cx="2381250" cy="19050"/>
          </a:xfrm>
          <a:prstGeom prst="rect">
            <a:avLst/>
          </a:prstGeom>
        </p:spPr>
      </p:pic>
      <p:pic>
        <p:nvPicPr>
          <p:cNvPr id="6" name="Graphic 5">
            <a:extLst>
              <a:ext uri="{FF2B5EF4-FFF2-40B4-BE49-F238E27FC236}">
                <a16:creationId xmlns:a16="http://schemas.microsoft.com/office/drawing/2014/main" id="{95936E7E-77D2-46B3-8A09-D766571B47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57487" y="1917313"/>
            <a:ext cx="3629025" cy="584774"/>
          </a:xfrm>
          <a:prstGeom prst="rect">
            <a:avLst/>
          </a:prstGeom>
        </p:spPr>
      </p:pic>
      <p:sp>
        <p:nvSpPr>
          <p:cNvPr id="7" name="TextBox 6">
            <a:extLst>
              <a:ext uri="{FF2B5EF4-FFF2-40B4-BE49-F238E27FC236}">
                <a16:creationId xmlns:a16="http://schemas.microsoft.com/office/drawing/2014/main" id="{D82E13E1-462E-4B9C-A8C1-AB3D4E33BC9D}"/>
              </a:ext>
            </a:extLst>
          </p:cNvPr>
          <p:cNvSpPr txBox="1"/>
          <p:nvPr/>
        </p:nvSpPr>
        <p:spPr>
          <a:xfrm>
            <a:off x="2942490" y="1973596"/>
            <a:ext cx="3259016" cy="461665"/>
          </a:xfrm>
          <a:prstGeom prst="rect">
            <a:avLst/>
          </a:prstGeom>
          <a:noFill/>
        </p:spPr>
        <p:txBody>
          <a:bodyPr wrap="square">
            <a:spAutoFit/>
          </a:bodyPr>
          <a:lstStyle/>
          <a:p>
            <a:pPr algn="ctr"/>
            <a:r>
              <a:rPr lang="en-GB" sz="120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Several digital services are available to you.</a:t>
            </a:r>
          </a:p>
        </p:txBody>
      </p:sp>
      <p:cxnSp>
        <p:nvCxnSpPr>
          <p:cNvPr id="8" name="Straight Connector 7">
            <a:extLst>
              <a:ext uri="{FF2B5EF4-FFF2-40B4-BE49-F238E27FC236}">
                <a16:creationId xmlns:a16="http://schemas.microsoft.com/office/drawing/2014/main" id="{D23D2081-D4E0-41C6-ABBF-595222DAF3D0}"/>
              </a:ext>
            </a:extLst>
          </p:cNvPr>
          <p:cNvCxnSpPr>
            <a:cxnSpLocks/>
          </p:cNvCxnSpPr>
          <p:nvPr/>
        </p:nvCxnSpPr>
        <p:spPr>
          <a:xfrm>
            <a:off x="3804558" y="4717428"/>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83545DA-665A-4668-8F4D-CA1CE2A72217}"/>
              </a:ext>
            </a:extLst>
          </p:cNvPr>
          <p:cNvCxnSpPr>
            <a:cxnSpLocks/>
          </p:cNvCxnSpPr>
          <p:nvPr/>
        </p:nvCxnSpPr>
        <p:spPr>
          <a:xfrm flipH="1">
            <a:off x="2732460" y="4047890"/>
            <a:ext cx="3679073"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B40C5F1-6ADA-473B-A68E-5AA6B9409E1E}"/>
              </a:ext>
            </a:extLst>
          </p:cNvPr>
          <p:cNvSpPr txBox="1"/>
          <p:nvPr/>
        </p:nvSpPr>
        <p:spPr>
          <a:xfrm>
            <a:off x="2181917" y="4247786"/>
            <a:ext cx="4572000" cy="261610"/>
          </a:xfrm>
          <a:prstGeom prst="rect">
            <a:avLst/>
          </a:prstGeom>
          <a:noFill/>
        </p:spPr>
        <p:txBody>
          <a:bodyPr wrap="square">
            <a:spAutoFit/>
          </a:bodyPr>
          <a:lstStyle/>
          <a:p>
            <a:pPr algn="ct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As soon as you register at the university:</a:t>
            </a:r>
          </a:p>
        </p:txBody>
      </p:sp>
      <p:pic>
        <p:nvPicPr>
          <p:cNvPr id="22" name="Graphic 21">
            <a:extLst>
              <a:ext uri="{FF2B5EF4-FFF2-40B4-BE49-F238E27FC236}">
                <a16:creationId xmlns:a16="http://schemas.microsoft.com/office/drawing/2014/main" id="{09E1E87D-E4AE-4D45-AB27-D5A9C3D49B3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420178">
            <a:off x="1989510" y="2979714"/>
            <a:ext cx="742950" cy="590550"/>
          </a:xfrm>
          <a:prstGeom prst="rect">
            <a:avLst/>
          </a:prstGeom>
        </p:spPr>
      </p:pic>
      <p:pic>
        <p:nvPicPr>
          <p:cNvPr id="23" name="Graphic 22">
            <a:extLst>
              <a:ext uri="{FF2B5EF4-FFF2-40B4-BE49-F238E27FC236}">
                <a16:creationId xmlns:a16="http://schemas.microsoft.com/office/drawing/2014/main" id="{71AB0696-2526-4B50-914E-BF19D286646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41891" y="4829332"/>
            <a:ext cx="396210" cy="549581"/>
          </a:xfrm>
          <a:prstGeom prst="rect">
            <a:avLst/>
          </a:prstGeom>
        </p:spPr>
      </p:pic>
      <p:pic>
        <p:nvPicPr>
          <p:cNvPr id="24" name="Graphic 23">
            <a:extLst>
              <a:ext uri="{FF2B5EF4-FFF2-40B4-BE49-F238E27FC236}">
                <a16:creationId xmlns:a16="http://schemas.microsoft.com/office/drawing/2014/main" id="{6064A8ED-CE7A-428B-98BE-222FD93AADB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19816" y="4820988"/>
            <a:ext cx="904875" cy="533400"/>
          </a:xfrm>
          <a:prstGeom prst="rect">
            <a:avLst/>
          </a:prstGeom>
        </p:spPr>
      </p:pic>
      <p:pic>
        <p:nvPicPr>
          <p:cNvPr id="25" name="Graphic 24">
            <a:extLst>
              <a:ext uri="{FF2B5EF4-FFF2-40B4-BE49-F238E27FC236}">
                <a16:creationId xmlns:a16="http://schemas.microsoft.com/office/drawing/2014/main" id="{F84396B6-87ED-4E45-AE83-5A0A75CE2BB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968029">
            <a:off x="6190141" y="3448246"/>
            <a:ext cx="307015" cy="244038"/>
          </a:xfrm>
          <a:prstGeom prst="rect">
            <a:avLst/>
          </a:prstGeom>
        </p:spPr>
      </p:pic>
      <p:sp>
        <p:nvSpPr>
          <p:cNvPr id="18" name="Oval 17">
            <a:hlinkClick r:id="rId12" action="ppaction://hlinksldjump"/>
            <a:extLst>
              <a:ext uri="{FF2B5EF4-FFF2-40B4-BE49-F238E27FC236}">
                <a16:creationId xmlns:a16="http://schemas.microsoft.com/office/drawing/2014/main" id="{E02282F6-1B39-4BEE-B02B-535A1E68E10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9" name="Graphic 18">
            <a:hlinkClick r:id="rId12" action="ppaction://hlinksldjump"/>
            <a:extLst>
              <a:ext uri="{FF2B5EF4-FFF2-40B4-BE49-F238E27FC236}">
                <a16:creationId xmlns:a16="http://schemas.microsoft.com/office/drawing/2014/main" id="{0FC5EC5A-0A9A-4526-B9D2-DDAF2A42B80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12638" y="6353433"/>
            <a:ext cx="63021" cy="110287"/>
          </a:xfrm>
          <a:prstGeom prst="rect">
            <a:avLst/>
          </a:prstGeom>
        </p:spPr>
      </p:pic>
      <p:sp>
        <p:nvSpPr>
          <p:cNvPr id="3" name="Rectangle 1">
            <a:extLst>
              <a:ext uri="{FF2B5EF4-FFF2-40B4-BE49-F238E27FC236}">
                <a16:creationId xmlns:a16="http://schemas.microsoft.com/office/drawing/2014/main" id="{76DB0059-F365-4004-AD3B-C852F0E01A75}"/>
              </a:ext>
            </a:extLst>
          </p:cNvPr>
          <p:cNvSpPr>
            <a:spLocks noChangeArrowheads="1"/>
          </p:cNvSpPr>
          <p:nvPr/>
        </p:nvSpPr>
        <p:spPr bwMode="auto">
          <a:xfrm>
            <a:off x="2862254" y="2739999"/>
            <a:ext cx="3286262"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1" i="0" u="none" strike="noStrike" cap="none" normalizeH="0" baseline="0" dirty="0">
                <a:ln>
                  <a:noFill/>
                </a:ln>
                <a:solidFill>
                  <a:srgbClr val="3B1937"/>
                </a:solidFill>
                <a:effectLst/>
                <a:latin typeface="+mj-lt"/>
              </a:rPr>
              <a:t>Collaborative messaging, wifi, Adonis directory, multi-service </a:t>
            </a:r>
            <a:r>
              <a:rPr kumimoji="0" lang="fr-FR" altLang="fr-FR" sz="1100" b="1" i="0" u="none" strike="noStrike" cap="none" normalizeH="0" baseline="0" dirty="0" err="1">
                <a:ln>
                  <a:noFill/>
                </a:ln>
                <a:solidFill>
                  <a:srgbClr val="3B1937"/>
                </a:solidFill>
                <a:effectLst/>
                <a:latin typeface="+mj-lt"/>
              </a:rPr>
              <a:t>student</a:t>
            </a:r>
            <a:r>
              <a:rPr kumimoji="0" lang="fr-FR" altLang="fr-FR" sz="1100" b="1" i="0" u="none" strike="noStrike" cap="none" normalizeH="0" baseline="0" dirty="0">
                <a:ln>
                  <a:noFill/>
                </a:ln>
                <a:solidFill>
                  <a:srgbClr val="3B1937"/>
                </a:solidFill>
                <a:effectLst/>
                <a:latin typeface="+mj-lt"/>
              </a:rPr>
              <a:t> </a:t>
            </a:r>
            <a:r>
              <a:rPr kumimoji="0" lang="fr-FR" altLang="fr-FR" sz="1100" b="1" i="0" u="none" strike="noStrike" cap="none" normalizeH="0" baseline="0" dirty="0" err="1">
                <a:ln>
                  <a:noFill/>
                </a:ln>
                <a:solidFill>
                  <a:srgbClr val="3B1937"/>
                </a:solidFill>
                <a:effectLst/>
                <a:latin typeface="+mj-lt"/>
              </a:rPr>
              <a:t>card</a:t>
            </a:r>
            <a:r>
              <a:rPr kumimoji="0" lang="fr-FR" altLang="fr-FR" sz="1100" b="1" i="0" u="none" strike="noStrike" cap="none" normalizeH="0" baseline="0" dirty="0">
                <a:ln>
                  <a:noFill/>
                </a:ln>
                <a:solidFill>
                  <a:srgbClr val="3B1937"/>
                </a:solidFill>
                <a:effectLst/>
                <a:latin typeface="+mj-lt"/>
              </a:rPr>
              <a:t>, Microsoft Office 365 suite </a:t>
            </a:r>
            <a:r>
              <a:rPr kumimoji="0" lang="fr-FR" altLang="fr-FR" sz="1100" b="1" i="0" u="none" strike="noStrike" cap="none" normalizeH="0" baseline="0" dirty="0" err="1">
                <a:ln>
                  <a:noFill/>
                </a:ln>
                <a:solidFill>
                  <a:srgbClr val="3B1937"/>
                </a:solidFill>
                <a:effectLst/>
                <a:latin typeface="+mj-lt"/>
              </a:rPr>
              <a:t>with</a:t>
            </a:r>
            <a:r>
              <a:rPr kumimoji="0" lang="fr-FR" altLang="fr-FR" sz="1100" b="1" i="0" u="none" strike="noStrike" cap="none" normalizeH="0" baseline="0" dirty="0">
                <a:ln>
                  <a:noFill/>
                </a:ln>
                <a:solidFill>
                  <a:srgbClr val="3B1937"/>
                </a:solidFill>
                <a:effectLst/>
                <a:latin typeface="+mj-lt"/>
              </a:rPr>
              <a:t> 1 TB of online </a:t>
            </a:r>
            <a:r>
              <a:rPr kumimoji="0" lang="fr-FR" altLang="fr-FR" sz="1100" b="1" i="0" u="none" strike="noStrike" cap="none" normalizeH="0" baseline="0" dirty="0" err="1">
                <a:ln>
                  <a:noFill/>
                </a:ln>
                <a:solidFill>
                  <a:srgbClr val="3B1937"/>
                </a:solidFill>
                <a:effectLst/>
                <a:latin typeface="+mj-lt"/>
              </a:rPr>
              <a:t>storage</a:t>
            </a:r>
            <a:r>
              <a:rPr kumimoji="0" lang="fr-FR" altLang="fr-FR" sz="1100" b="1" i="0" u="none" strike="noStrike" cap="none" normalizeH="0" baseline="0" dirty="0">
                <a:ln>
                  <a:noFill/>
                </a:ln>
                <a:solidFill>
                  <a:srgbClr val="3B1937"/>
                </a:solidFill>
                <a:effectLst/>
                <a:latin typeface="+mj-lt"/>
              </a:rPr>
              <a:t> (OneDrive), collaborative </a:t>
            </a:r>
            <a:r>
              <a:rPr kumimoji="0" lang="fr-FR" altLang="fr-FR" sz="1100" b="1" i="0" u="none" strike="noStrike" cap="none" normalizeH="0" baseline="0" dirty="0" err="1">
                <a:ln>
                  <a:noFill/>
                </a:ln>
                <a:solidFill>
                  <a:srgbClr val="3B1937"/>
                </a:solidFill>
                <a:effectLst/>
                <a:latin typeface="+mj-lt"/>
              </a:rPr>
              <a:t>tool</a:t>
            </a:r>
            <a:r>
              <a:rPr kumimoji="0" lang="fr-FR" altLang="fr-FR" sz="1100" b="1" i="0" u="none" strike="noStrike" cap="none" normalizeH="0" baseline="0" dirty="0">
                <a:ln>
                  <a:noFill/>
                </a:ln>
                <a:solidFill>
                  <a:srgbClr val="3B1937"/>
                </a:solidFill>
                <a:effectLst/>
                <a:latin typeface="+mj-lt"/>
              </a:rPr>
              <a:t> (Teams), </a:t>
            </a:r>
            <a:r>
              <a:rPr kumimoji="0" lang="fr-FR" altLang="fr-FR" sz="1100" b="1" i="0" u="none" strike="noStrike" cap="none" normalizeH="0" baseline="0" dirty="0" err="1">
                <a:ln>
                  <a:noFill/>
                </a:ln>
                <a:solidFill>
                  <a:srgbClr val="3B1937"/>
                </a:solidFill>
                <a:effectLst/>
                <a:latin typeface="+mj-lt"/>
              </a:rPr>
              <a:t>rooms</a:t>
            </a:r>
            <a:r>
              <a:rPr kumimoji="0" lang="fr-FR" altLang="fr-FR" sz="1100" b="1" i="0" u="none" strike="noStrike" cap="none" normalizeH="0" baseline="0" dirty="0">
                <a:ln>
                  <a:noFill/>
                </a:ln>
                <a:solidFill>
                  <a:srgbClr val="3B1937"/>
                </a:solidFill>
                <a:effectLst/>
                <a:latin typeface="+mj-lt"/>
              </a:rPr>
              <a:t> </a:t>
            </a:r>
            <a:r>
              <a:rPr kumimoji="0" lang="fr-FR" altLang="fr-FR" sz="1100" b="1" i="0" u="none" strike="noStrike" cap="none" normalizeH="0" baseline="0" dirty="0" err="1">
                <a:ln>
                  <a:noFill/>
                </a:ln>
                <a:solidFill>
                  <a:srgbClr val="3B1937"/>
                </a:solidFill>
                <a:effectLst/>
                <a:latin typeface="+mj-lt"/>
              </a:rPr>
              <a:t>educational</a:t>
            </a:r>
            <a:r>
              <a:rPr kumimoji="0" lang="fr-FR" altLang="fr-FR" sz="1100" b="1" i="0" u="none" strike="noStrike" cap="none" normalizeH="0" baseline="0" dirty="0">
                <a:ln>
                  <a:noFill/>
                </a:ln>
                <a:solidFill>
                  <a:srgbClr val="3B1937"/>
                </a:solidFill>
                <a:effectLst/>
                <a:latin typeface="+mj-lt"/>
              </a:rPr>
              <a:t> IT, </a:t>
            </a:r>
            <a:r>
              <a:rPr kumimoji="0" lang="fr-FR" altLang="fr-FR" sz="1100" b="1" i="0" u="none" strike="noStrike" cap="none" normalizeH="0" baseline="0" dirty="0" err="1">
                <a:ln>
                  <a:noFill/>
                </a:ln>
                <a:solidFill>
                  <a:srgbClr val="3B1937"/>
                </a:solidFill>
                <a:effectLst/>
                <a:latin typeface="+mj-lt"/>
              </a:rPr>
              <a:t>University</a:t>
            </a:r>
            <a:r>
              <a:rPr kumimoji="0" lang="fr-FR" altLang="fr-FR" sz="1100" b="1" i="0" u="none" strike="noStrike" cap="none" normalizeH="0" baseline="0" dirty="0">
                <a:ln>
                  <a:noFill/>
                </a:ln>
                <a:solidFill>
                  <a:srgbClr val="3B1937"/>
                </a:solidFill>
                <a:effectLst/>
                <a:latin typeface="+mj-lt"/>
              </a:rPr>
              <a:t> </a:t>
            </a:r>
            <a:r>
              <a:rPr kumimoji="0" lang="fr-FR" altLang="fr-FR" sz="1100" b="1" i="0" u="none" strike="noStrike" cap="none" normalizeH="0" baseline="0" dirty="0" err="1">
                <a:ln>
                  <a:noFill/>
                </a:ln>
                <a:solidFill>
                  <a:srgbClr val="3B1937"/>
                </a:solidFill>
                <a:effectLst/>
                <a:latin typeface="+mj-lt"/>
              </a:rPr>
              <a:t>libraries</a:t>
            </a:r>
            <a:r>
              <a:rPr kumimoji="0" lang="fr-FR" altLang="fr-FR" sz="1100" b="1" i="0" u="none" strike="noStrike" cap="none" normalizeH="0" baseline="0" dirty="0">
                <a:ln>
                  <a:noFill/>
                </a:ln>
                <a:solidFill>
                  <a:srgbClr val="3B1937"/>
                </a:solidFill>
                <a:effectLst/>
                <a:latin typeface="+mj-lt"/>
              </a:rPr>
              <a:t>, </a:t>
            </a:r>
            <a:r>
              <a:rPr kumimoji="0" lang="fr-FR" altLang="fr-FR" sz="1100" b="1" i="0" u="none" strike="noStrike" cap="none" normalizeH="0" baseline="0" dirty="0" err="1">
                <a:ln>
                  <a:noFill/>
                </a:ln>
                <a:solidFill>
                  <a:srgbClr val="3B1937"/>
                </a:solidFill>
                <a:effectLst/>
                <a:latin typeface="+mj-lt"/>
              </a:rPr>
              <a:t>eCampus</a:t>
            </a:r>
            <a:r>
              <a:rPr kumimoji="0" lang="fr-FR" altLang="fr-FR" sz="1100" b="1" i="0" u="none" strike="noStrike" cap="none" normalizeH="0" baseline="0" dirty="0">
                <a:ln>
                  <a:noFill/>
                </a:ln>
                <a:solidFill>
                  <a:srgbClr val="3B1937"/>
                </a:solidFill>
                <a:effectLst/>
                <a:latin typeface="+mj-lt"/>
              </a:rPr>
              <a:t> </a:t>
            </a:r>
            <a:r>
              <a:rPr kumimoji="0" lang="fr-FR" altLang="fr-FR" sz="1100" b="1" i="0" u="none" strike="noStrike" cap="none" normalizeH="0" baseline="0" dirty="0" err="1">
                <a:ln>
                  <a:noFill/>
                </a:ln>
                <a:solidFill>
                  <a:srgbClr val="3B1937"/>
                </a:solidFill>
                <a:effectLst/>
                <a:latin typeface="+mj-lt"/>
              </a:rPr>
              <a:t>educational</a:t>
            </a:r>
            <a:r>
              <a:rPr kumimoji="0" lang="fr-FR" altLang="fr-FR" sz="1100" b="1" i="0" u="none" strike="noStrike" cap="none" normalizeH="0" baseline="0" dirty="0">
                <a:ln>
                  <a:noFill/>
                </a:ln>
                <a:solidFill>
                  <a:srgbClr val="3B1937"/>
                </a:solidFill>
                <a:effectLst/>
                <a:latin typeface="+mj-lt"/>
              </a:rPr>
              <a:t> platform, etc. </a:t>
            </a:r>
          </a:p>
        </p:txBody>
      </p:sp>
      <p:sp>
        <p:nvSpPr>
          <p:cNvPr id="11" name="Rectangle 3">
            <a:extLst>
              <a:ext uri="{FF2B5EF4-FFF2-40B4-BE49-F238E27FC236}">
                <a16:creationId xmlns:a16="http://schemas.microsoft.com/office/drawing/2014/main" id="{4C7952B6-5E6D-4CA9-93F2-E3047AC2A9EC}"/>
              </a:ext>
            </a:extLst>
          </p:cNvPr>
          <p:cNvSpPr>
            <a:spLocks noChangeArrowheads="1"/>
          </p:cNvSpPr>
          <p:nvPr/>
        </p:nvSpPr>
        <p:spPr bwMode="auto">
          <a:xfrm>
            <a:off x="2177353" y="5886979"/>
            <a:ext cx="525963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1" i="0" u="none" strike="noStrike" cap="none" normalizeH="0" baseline="0" dirty="0" err="1">
                <a:ln>
                  <a:noFill/>
                </a:ln>
                <a:solidFill>
                  <a:srgbClr val="EE7322"/>
                </a:solidFill>
                <a:effectLst/>
                <a:latin typeface="+mj-lt"/>
              </a:rPr>
              <a:t>Lost</a:t>
            </a:r>
            <a:r>
              <a:rPr kumimoji="0" lang="fr-FR" altLang="fr-FR" sz="1100" b="1" i="0" u="none" strike="noStrike" cap="none" normalizeH="0" baseline="0" dirty="0">
                <a:ln>
                  <a:noFill/>
                </a:ln>
                <a:solidFill>
                  <a:srgbClr val="EE7322"/>
                </a:solidFill>
                <a:effectLst/>
                <a:latin typeface="+mj-lt"/>
              </a:rPr>
              <a:t> </a:t>
            </a:r>
            <a:r>
              <a:rPr kumimoji="0" lang="fr-FR" altLang="fr-FR" sz="1100" b="1" i="0" u="none" strike="noStrike" cap="none" normalizeH="0" baseline="0" dirty="0" err="1">
                <a:ln>
                  <a:noFill/>
                </a:ln>
                <a:solidFill>
                  <a:srgbClr val="EE7322"/>
                </a:solidFill>
                <a:effectLst/>
                <a:latin typeface="+mj-lt"/>
              </a:rPr>
              <a:t>password</a:t>
            </a:r>
            <a:r>
              <a:rPr kumimoji="0" lang="fr-FR" altLang="fr-FR" sz="1100" b="0" i="0" u="none" strike="noStrike" cap="none" normalizeH="0" baseline="0" dirty="0">
                <a:ln>
                  <a:noFill/>
                </a:ln>
                <a:solidFill>
                  <a:schemeClr val="tx1"/>
                </a:solidFill>
                <a:effectLst/>
                <a:latin typeface="+mj-l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chemeClr val="tx1"/>
                </a:solidFill>
                <a:effectLst/>
                <a:latin typeface="+mj-lt"/>
                <a:hlinkClick r:id="rId15"/>
              </a:rPr>
              <a:t>https://adonis.universite-paris-saclay.fr/adonis/annonce/compte/perte_mdp/</a:t>
            </a:r>
            <a:r>
              <a:rPr kumimoji="0" lang="fr-FR" altLang="fr-FR" sz="1100" b="0" i="0" u="none" strike="noStrike" cap="none" normalizeH="0" baseline="0" dirty="0">
                <a:ln>
                  <a:noFill/>
                </a:ln>
                <a:solidFill>
                  <a:schemeClr val="tx1"/>
                </a:solidFill>
                <a:effectLst/>
                <a:latin typeface="+mj-lt"/>
              </a:rPr>
              <a:t>  </a:t>
            </a:r>
          </a:p>
        </p:txBody>
      </p:sp>
      <p:sp>
        <p:nvSpPr>
          <p:cNvPr id="20" name="TextBox 15">
            <a:extLst>
              <a:ext uri="{FF2B5EF4-FFF2-40B4-BE49-F238E27FC236}">
                <a16:creationId xmlns:a16="http://schemas.microsoft.com/office/drawing/2014/main" id="{7B04C2C2-D44A-408F-A28A-FD3340854D4E}"/>
              </a:ext>
            </a:extLst>
          </p:cNvPr>
          <p:cNvSpPr txBox="1"/>
          <p:nvPr/>
        </p:nvSpPr>
        <p:spPr>
          <a:xfrm>
            <a:off x="1997480" y="4584771"/>
            <a:ext cx="1824185" cy="261610"/>
          </a:xfrm>
          <a:prstGeom prst="rect">
            <a:avLst/>
          </a:prstGeom>
          <a:noFill/>
        </p:spPr>
        <p:txBody>
          <a:bodyPr wrap="square">
            <a:spAutoFit/>
          </a:bodyPr>
          <a:lstStyle/>
          <a:p>
            <a:r>
              <a:rPr lang="fr-FR" sz="1100" b="1" dirty="0">
                <a:solidFill>
                  <a:srgbClr val="C6671E"/>
                </a:solidFill>
              </a:rPr>
              <a:t>Activa </a:t>
            </a:r>
            <a:r>
              <a:rPr lang="fr-FR" sz="1100" b="1" dirty="0" err="1">
                <a:solidFill>
                  <a:srgbClr val="C6671E"/>
                </a:solidFill>
              </a:rPr>
              <a:t>your</a:t>
            </a:r>
            <a:r>
              <a:rPr lang="fr-FR" sz="1100" b="1" dirty="0">
                <a:solidFill>
                  <a:srgbClr val="C6671E"/>
                </a:solidFill>
              </a:rPr>
              <a:t> IT </a:t>
            </a:r>
            <a:r>
              <a:rPr lang="fr-FR" sz="1100" b="1" dirty="0" err="1">
                <a:solidFill>
                  <a:srgbClr val="C6671E"/>
                </a:solidFill>
              </a:rPr>
              <a:t>account</a:t>
            </a:r>
            <a:endParaRPr lang="fr-FR" sz="1100" b="1" dirty="0">
              <a:solidFill>
                <a:srgbClr val="C6671E"/>
              </a:solidFill>
            </a:endParaRPr>
          </a:p>
        </p:txBody>
      </p:sp>
      <p:pic>
        <p:nvPicPr>
          <p:cNvPr id="21" name="Image 20">
            <a:extLst>
              <a:ext uri="{FF2B5EF4-FFF2-40B4-BE49-F238E27FC236}">
                <a16:creationId xmlns:a16="http://schemas.microsoft.com/office/drawing/2014/main" id="{07EE83B2-98F6-4958-9C93-19F4B873BE5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396223" y="4993173"/>
            <a:ext cx="854480" cy="854480"/>
          </a:xfrm>
          <a:prstGeom prst="rect">
            <a:avLst/>
          </a:prstGeom>
        </p:spPr>
      </p:pic>
      <p:sp>
        <p:nvSpPr>
          <p:cNvPr id="26" name="TextBox 13">
            <a:extLst>
              <a:ext uri="{FF2B5EF4-FFF2-40B4-BE49-F238E27FC236}">
                <a16:creationId xmlns:a16="http://schemas.microsoft.com/office/drawing/2014/main" id="{BD775C61-3C2F-4BED-BCD9-4B7CCB12FF9B}"/>
              </a:ext>
            </a:extLst>
          </p:cNvPr>
          <p:cNvSpPr txBox="1"/>
          <p:nvPr/>
        </p:nvSpPr>
        <p:spPr>
          <a:xfrm>
            <a:off x="4166850" y="4584770"/>
            <a:ext cx="2452966" cy="430887"/>
          </a:xfrm>
          <a:prstGeom prst="rect">
            <a:avLst/>
          </a:prstGeom>
          <a:noFill/>
        </p:spPr>
        <p:txBody>
          <a:bodyPr wrap="square">
            <a:spAutoFit/>
          </a:bodyPr>
          <a:lstStyle/>
          <a:p>
            <a:r>
              <a:rPr lang="fr-FR" sz="1100" b="1" dirty="0">
                <a:solidFill>
                  <a:srgbClr val="E7382A"/>
                </a:solidFill>
              </a:rPr>
              <a:t>Assistance accessible once the </a:t>
            </a:r>
            <a:r>
              <a:rPr lang="fr-FR" sz="1100" b="1" dirty="0" err="1">
                <a:solidFill>
                  <a:srgbClr val="E7382A"/>
                </a:solidFill>
              </a:rPr>
              <a:t>account</a:t>
            </a:r>
            <a:r>
              <a:rPr lang="fr-FR" sz="1100" b="1" dirty="0">
                <a:solidFill>
                  <a:srgbClr val="E7382A"/>
                </a:solidFill>
              </a:rPr>
              <a:t> </a:t>
            </a:r>
            <a:r>
              <a:rPr lang="fr-FR" sz="1100" b="1" dirty="0" err="1">
                <a:solidFill>
                  <a:srgbClr val="E7382A"/>
                </a:solidFill>
              </a:rPr>
              <a:t>is</a:t>
            </a:r>
            <a:r>
              <a:rPr lang="fr-FR" sz="1100" b="1" dirty="0">
                <a:solidFill>
                  <a:srgbClr val="E7382A"/>
                </a:solidFill>
              </a:rPr>
              <a:t> </a:t>
            </a:r>
            <a:r>
              <a:rPr lang="fr-FR" sz="1100" b="1" dirty="0" err="1">
                <a:solidFill>
                  <a:srgbClr val="E7382A"/>
                </a:solidFill>
              </a:rPr>
              <a:t>activated</a:t>
            </a:r>
            <a:r>
              <a:rPr lang="fr-FR" sz="1100" b="1" dirty="0">
                <a:solidFill>
                  <a:srgbClr val="E7382A"/>
                </a:solidFill>
              </a:rPr>
              <a:t> :</a:t>
            </a:r>
          </a:p>
        </p:txBody>
      </p:sp>
      <p:pic>
        <p:nvPicPr>
          <p:cNvPr id="27" name="Image 26">
            <a:extLst>
              <a:ext uri="{FF2B5EF4-FFF2-40B4-BE49-F238E27FC236}">
                <a16:creationId xmlns:a16="http://schemas.microsoft.com/office/drawing/2014/main" id="{79B5CA66-0298-4993-A93B-B76A7CD1A0C9}"/>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45742" y="4989526"/>
            <a:ext cx="872456" cy="872456"/>
          </a:xfrm>
          <a:prstGeom prst="rect">
            <a:avLst/>
          </a:prstGeom>
          <a:ln>
            <a:noFill/>
          </a:ln>
        </p:spPr>
      </p:pic>
    </p:spTree>
    <p:extLst>
      <p:ext uri="{BB962C8B-B14F-4D97-AF65-F5344CB8AC3E}">
        <p14:creationId xmlns:p14="http://schemas.microsoft.com/office/powerpoint/2010/main" val="13842209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5295" y="646556"/>
            <a:ext cx="4441722" cy="690562"/>
          </a:xfrm>
        </p:spPr>
        <p:txBody>
          <a:bodyPr>
            <a:normAutofit/>
          </a:bodyPr>
          <a:lstStyle/>
          <a:p>
            <a:pPr algn="ctr"/>
            <a:r>
              <a:rPr lang="en-GB" dirty="0">
                <a:solidFill>
                  <a:srgbClr val="C6671E"/>
                </a:solidFill>
                <a:latin typeface="Open Sans Light" panose="020B0306030504020204" pitchFamily="34" charset="0"/>
                <a:ea typeface="Open Sans Light" panose="020B0306030504020204" pitchFamily="34" charset="0"/>
                <a:cs typeface="Open Sans Light" panose="020B0306030504020204" pitchFamily="34" charset="0"/>
              </a:rPr>
              <a:t>Sports</a:t>
            </a:r>
          </a:p>
        </p:txBody>
      </p:sp>
      <p:sp>
        <p:nvSpPr>
          <p:cNvPr id="5" name="ZoneTexte 4"/>
          <p:cNvSpPr txBox="1"/>
          <p:nvPr/>
        </p:nvSpPr>
        <p:spPr>
          <a:xfrm>
            <a:off x="2438007" y="2991538"/>
            <a:ext cx="3983691" cy="1415772"/>
          </a:xfrm>
          <a:prstGeom prst="rect">
            <a:avLst/>
          </a:prstGeom>
          <a:noFill/>
        </p:spPr>
        <p:txBody>
          <a:bodyPr wrap="square" rtlCol="0">
            <a:spAutoFit/>
          </a:bodyPr>
          <a:lstStyle/>
          <a:p>
            <a:endParaRPr lang="fr-FR" sz="1400" dirty="0"/>
          </a:p>
          <a:p>
            <a:r>
              <a:rPr lang="en-GB" sz="1400">
                <a:latin typeface="Open Sans Extrabold" panose="020B0906030804020204" pitchFamily="34" charset="0"/>
                <a:ea typeface="Open Sans Extrabold" panose="020B0906030804020204" pitchFamily="34" charset="0"/>
                <a:cs typeface="Open Sans Extrabold" panose="020B0906030804020204" pitchFamily="34" charset="0"/>
              </a:rPr>
              <a:t>Over </a:t>
            </a:r>
            <a:r>
              <a:rPr lang="en-GB" sz="1400" b="1">
                <a:latin typeface="Open Sans Extrabold" panose="020B0906030804020204" pitchFamily="34" charset="0"/>
                <a:ea typeface="Open Sans Extrabold" panose="020B0906030804020204" pitchFamily="34" charset="0"/>
                <a:cs typeface="Open Sans Extrabold" panose="020B0906030804020204" pitchFamily="34" charset="0"/>
              </a:rPr>
              <a:t>80 sports activities </a:t>
            </a:r>
          </a:p>
          <a:p>
            <a:r>
              <a:rPr lang="en-GB" sz="1400">
                <a:latin typeface="Open Sans Extrabold" panose="020B0906030804020204" pitchFamily="34" charset="0"/>
                <a:ea typeface="Open Sans Extrabold" panose="020B0906030804020204" pitchFamily="34" charset="0"/>
                <a:cs typeface="Open Sans Extrabold" panose="020B0906030804020204" pitchFamily="34" charset="0"/>
              </a:rPr>
              <a:t>are available to you</a:t>
            </a:r>
            <a:r>
              <a:rPr lang="en-GB" sz="1100">
                <a:latin typeface="Open Sans Extrabold" panose="020B0906030804020204" pitchFamily="34" charset="0"/>
                <a:ea typeface="Open Sans Extrabold" panose="020B0906030804020204" pitchFamily="34" charset="0"/>
                <a:cs typeface="Open Sans Extrabold" panose="020B0906030804020204" pitchFamily="34" charset="0"/>
              </a:rPr>
              <a:t>.</a:t>
            </a:r>
          </a:p>
          <a:p>
            <a:endParaRPr lang="fr-FR" sz="1100" dirty="0"/>
          </a:p>
          <a:p>
            <a:r>
              <a:rPr lang="en-GB" sz="1100"/>
              <a:t>To find out about all the sports activities and how to sign up, please go to the </a:t>
            </a:r>
            <a:r>
              <a:rPr lang="en-GB" sz="1100" b="1"/>
              <a:t>Sport portal: </a:t>
            </a:r>
            <a:r>
              <a:rPr lang="en-GB" sz="1100" b="1">
                <a:hlinkClick r:id="rId2"/>
              </a:rPr>
              <a:t>https://sports.universite-paris-saclay.fr/ </a:t>
            </a:r>
          </a:p>
        </p:txBody>
      </p:sp>
      <p:sp>
        <p:nvSpPr>
          <p:cNvPr id="4" name="TextBox 3">
            <a:extLst>
              <a:ext uri="{FF2B5EF4-FFF2-40B4-BE49-F238E27FC236}">
                <a16:creationId xmlns:a16="http://schemas.microsoft.com/office/drawing/2014/main" id="{F8CDAADC-7458-4658-8412-1595AD2CE3F6}"/>
              </a:ext>
            </a:extLst>
          </p:cNvPr>
          <p:cNvSpPr txBox="1"/>
          <p:nvPr/>
        </p:nvSpPr>
        <p:spPr>
          <a:xfrm>
            <a:off x="2280156" y="5985808"/>
            <a:ext cx="4572000" cy="430887"/>
          </a:xfrm>
          <a:prstGeom prst="rect">
            <a:avLst/>
          </a:prstGeom>
          <a:noFill/>
        </p:spPr>
        <p:txBody>
          <a:bodyPr wrap="square">
            <a:spAutoFit/>
          </a:bodyPr>
          <a:lstStyle/>
          <a:p>
            <a:pPr algn="ctr"/>
            <a:r>
              <a:rPr lang="en-GB" sz="1100" dirty="0"/>
              <a:t>Contact: university Department of Physical and Sports Activities</a:t>
            </a:r>
          </a:p>
          <a:p>
            <a:pPr algn="ctr"/>
            <a:r>
              <a:rPr lang="en-GB" sz="1100" dirty="0">
                <a:hlinkClick r:id="rId3"/>
              </a:rPr>
              <a:t>service.suaps@universite-paris-saclay.fr</a:t>
            </a:r>
          </a:p>
        </p:txBody>
      </p:sp>
      <p:pic>
        <p:nvPicPr>
          <p:cNvPr id="6" name="Graphic 5">
            <a:extLst>
              <a:ext uri="{FF2B5EF4-FFF2-40B4-BE49-F238E27FC236}">
                <a16:creationId xmlns:a16="http://schemas.microsoft.com/office/drawing/2014/main" id="{D3964AC4-4B52-49A6-8C2C-17287BB89E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57432D28-0A58-4ED5-991B-096043089A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30280" y="322660"/>
            <a:ext cx="2283437" cy="1276350"/>
          </a:xfrm>
          <a:prstGeom prst="rect">
            <a:avLst/>
          </a:prstGeom>
        </p:spPr>
      </p:pic>
      <p:pic>
        <p:nvPicPr>
          <p:cNvPr id="8" name="Graphic 7">
            <a:extLst>
              <a:ext uri="{FF2B5EF4-FFF2-40B4-BE49-F238E27FC236}">
                <a16:creationId xmlns:a16="http://schemas.microsoft.com/office/drawing/2014/main" id="{992BB459-2F24-4EF9-AEF0-9C0F6C8454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10612" y="1599010"/>
            <a:ext cx="3711087" cy="1276350"/>
          </a:xfrm>
          <a:prstGeom prst="rect">
            <a:avLst/>
          </a:prstGeom>
        </p:spPr>
      </p:pic>
      <p:pic>
        <p:nvPicPr>
          <p:cNvPr id="9" name="Graphic 8">
            <a:extLst>
              <a:ext uri="{FF2B5EF4-FFF2-40B4-BE49-F238E27FC236}">
                <a16:creationId xmlns:a16="http://schemas.microsoft.com/office/drawing/2014/main" id="{7D286407-1441-4A18-ACFE-D9C2E1BDF16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985" y="2194506"/>
            <a:ext cx="1285875" cy="981075"/>
          </a:xfrm>
          <a:prstGeom prst="rect">
            <a:avLst/>
          </a:prstGeom>
        </p:spPr>
      </p:pic>
      <p:pic>
        <p:nvPicPr>
          <p:cNvPr id="3" name="Graphic 2">
            <a:extLst>
              <a:ext uri="{FF2B5EF4-FFF2-40B4-BE49-F238E27FC236}">
                <a16:creationId xmlns:a16="http://schemas.microsoft.com/office/drawing/2014/main" id="{BC147976-6AE7-4392-A0F1-68E4915BDD4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539092" y="4398307"/>
            <a:ext cx="428625" cy="285750"/>
          </a:xfrm>
          <a:prstGeom prst="rect">
            <a:avLst/>
          </a:prstGeom>
        </p:spPr>
      </p:pic>
      <p:pic>
        <p:nvPicPr>
          <p:cNvPr id="11" name="Graphic 10">
            <a:extLst>
              <a:ext uri="{FF2B5EF4-FFF2-40B4-BE49-F238E27FC236}">
                <a16:creationId xmlns:a16="http://schemas.microsoft.com/office/drawing/2014/main" id="{B7E7D1D1-FCB0-468C-9B24-D9354D7D9FD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753404" y="2929651"/>
            <a:ext cx="707981" cy="707981"/>
          </a:xfrm>
          <a:prstGeom prst="rect">
            <a:avLst/>
          </a:prstGeom>
        </p:spPr>
      </p:pic>
      <p:pic>
        <p:nvPicPr>
          <p:cNvPr id="12" name="Graphic 11">
            <a:extLst>
              <a:ext uri="{FF2B5EF4-FFF2-40B4-BE49-F238E27FC236}">
                <a16:creationId xmlns:a16="http://schemas.microsoft.com/office/drawing/2014/main" id="{48B3DD08-7C44-40D3-99D2-17040AC137B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066505" y="4541182"/>
            <a:ext cx="472587" cy="472587"/>
          </a:xfrm>
          <a:prstGeom prst="rect">
            <a:avLst/>
          </a:prstGeom>
        </p:spPr>
      </p:pic>
      <p:sp>
        <p:nvSpPr>
          <p:cNvPr id="14" name="Oval 13">
            <a:hlinkClick r:id="rId16" action="ppaction://hlinksldjump"/>
            <a:extLst>
              <a:ext uri="{FF2B5EF4-FFF2-40B4-BE49-F238E27FC236}">
                <a16:creationId xmlns:a16="http://schemas.microsoft.com/office/drawing/2014/main" id="{124C25CA-4B00-47D5-A6E2-5A10AF09C83E}"/>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5" name="Graphic 14">
            <a:hlinkClick r:id="rId16" action="ppaction://hlinksldjump"/>
            <a:extLst>
              <a:ext uri="{FF2B5EF4-FFF2-40B4-BE49-F238E27FC236}">
                <a16:creationId xmlns:a16="http://schemas.microsoft.com/office/drawing/2014/main" id="{E223FE50-3EC1-4D05-BB73-F5ED01B46F6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12494389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41298" y="682459"/>
            <a:ext cx="5049715" cy="690562"/>
          </a:xfrm>
        </p:spPr>
        <p:txBody>
          <a:bodyPr>
            <a:normAutofit/>
          </a:bodyPr>
          <a:lstStyle/>
          <a:p>
            <a:pPr algn="ctr"/>
            <a: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t>Cultural activities</a:t>
            </a:r>
          </a:p>
        </p:txBody>
      </p:sp>
      <p:sp>
        <p:nvSpPr>
          <p:cNvPr id="5" name="ZoneTexte 4"/>
          <p:cNvSpPr txBox="1"/>
          <p:nvPr/>
        </p:nvSpPr>
        <p:spPr>
          <a:xfrm>
            <a:off x="2553433" y="2659047"/>
            <a:ext cx="3819850" cy="2308324"/>
          </a:xfrm>
          <a:prstGeom prst="rect">
            <a:avLst/>
          </a:prstGeom>
          <a:noFill/>
        </p:spPr>
        <p:txBody>
          <a:bodyPr wrap="square" rtlCol="0">
            <a:spAutoFit/>
          </a:bodyPr>
          <a:lstStyle/>
          <a:p>
            <a:endParaRPr lang="fr-FR" sz="1100" dirty="0"/>
          </a:p>
          <a:p>
            <a:endParaRPr lang="fr-FR" sz="1100" dirty="0"/>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A wide range of creative and cultural workshops are available. </a:t>
            </a:r>
          </a:p>
          <a:p>
            <a:endParaRPr lang="fr-FR" sz="1100" dirty="0"/>
          </a:p>
          <a:p>
            <a:r>
              <a:rPr lang="en-GB" sz="1100" dirty="0"/>
              <a:t>You can pursue them </a:t>
            </a:r>
            <a:r>
              <a:rPr lang="en-GB" sz="1100" b="1" dirty="0"/>
              <a:t>as bonus points or as course components.</a:t>
            </a:r>
          </a:p>
          <a:p>
            <a:endParaRPr lang="fr-FR" sz="1100" b="1" dirty="0"/>
          </a:p>
          <a:p>
            <a:endParaRPr lang="fr-FR" sz="1400" dirty="0"/>
          </a:p>
          <a:p>
            <a:r>
              <a:rPr lang="en-GB" sz="1200" dirty="0"/>
              <a:t>You can also find out about the </a:t>
            </a:r>
            <a:r>
              <a:rPr lang="en-GB" sz="1200" b="1" dirty="0"/>
              <a:t>Sciences and Society activities at Université Paris-Saclay: </a:t>
            </a:r>
          </a:p>
          <a:p>
            <a:r>
              <a:rPr lang="en-GB" sz="1200" dirty="0">
                <a:hlinkClick r:id="rId2"/>
              </a:rPr>
              <a:t>www.sciencesociete.universite-paris-saclay.fr/</a:t>
            </a:r>
            <a:r>
              <a:rPr lang="en-GB" sz="1200" dirty="0"/>
              <a:t>  </a:t>
            </a:r>
          </a:p>
        </p:txBody>
      </p:sp>
      <p:sp>
        <p:nvSpPr>
          <p:cNvPr id="4" name="TextBox 3">
            <a:extLst>
              <a:ext uri="{FF2B5EF4-FFF2-40B4-BE49-F238E27FC236}">
                <a16:creationId xmlns:a16="http://schemas.microsoft.com/office/drawing/2014/main" id="{6A4D3A1D-DD1F-4CC6-802C-22BB89AD6B9E}"/>
              </a:ext>
            </a:extLst>
          </p:cNvPr>
          <p:cNvSpPr txBox="1"/>
          <p:nvPr/>
        </p:nvSpPr>
        <p:spPr>
          <a:xfrm>
            <a:off x="2280156" y="5985808"/>
            <a:ext cx="4572000" cy="430887"/>
          </a:xfrm>
          <a:prstGeom prst="rect">
            <a:avLst/>
          </a:prstGeom>
          <a:noFill/>
        </p:spPr>
        <p:txBody>
          <a:bodyPr wrap="square">
            <a:spAutoFit/>
          </a:bodyPr>
          <a:lstStyle/>
          <a:p>
            <a:pPr algn="ctr"/>
            <a:r>
              <a:rPr lang="en-GB" sz="1100" dirty="0"/>
              <a:t>Contact: La </a:t>
            </a:r>
            <a:r>
              <a:rPr lang="en-GB" sz="1100" dirty="0" err="1"/>
              <a:t>Diagonale</a:t>
            </a:r>
            <a:r>
              <a:rPr lang="en-GB" sz="1100" dirty="0"/>
              <a:t> Paris-</a:t>
            </a:r>
            <a:r>
              <a:rPr lang="en-GB" sz="1100" dirty="0" err="1"/>
              <a:t>Saclay</a:t>
            </a:r>
            <a:r>
              <a:rPr lang="en-GB" sz="1100" dirty="0"/>
              <a:t>,</a:t>
            </a:r>
          </a:p>
          <a:p>
            <a:pPr algn="ctr"/>
            <a:r>
              <a:rPr lang="en-GB" sz="1100" dirty="0">
                <a:hlinkClick r:id="rId3"/>
              </a:rPr>
              <a:t>la-diagonale@universite-paris-saclay.fr</a:t>
            </a:r>
          </a:p>
        </p:txBody>
      </p:sp>
      <p:pic>
        <p:nvPicPr>
          <p:cNvPr id="6" name="Graphic 5">
            <a:extLst>
              <a:ext uri="{FF2B5EF4-FFF2-40B4-BE49-F238E27FC236}">
                <a16:creationId xmlns:a16="http://schemas.microsoft.com/office/drawing/2014/main" id="{73C04671-1941-42E5-B256-3E8AC636D63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03BAFE72-DCCA-4496-A476-879C2C223E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67353" y="1661768"/>
            <a:ext cx="3956538" cy="1276350"/>
          </a:xfrm>
          <a:prstGeom prst="rect">
            <a:avLst/>
          </a:prstGeom>
        </p:spPr>
      </p:pic>
      <p:pic>
        <p:nvPicPr>
          <p:cNvPr id="3" name="Graphic 2">
            <a:extLst>
              <a:ext uri="{FF2B5EF4-FFF2-40B4-BE49-F238E27FC236}">
                <a16:creationId xmlns:a16="http://schemas.microsoft.com/office/drawing/2014/main" id="{233CF020-6065-484E-8E0E-41711D955C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73282" y="4081376"/>
            <a:ext cx="552450" cy="409575"/>
          </a:xfrm>
          <a:prstGeom prst="rect">
            <a:avLst/>
          </a:prstGeom>
        </p:spPr>
      </p:pic>
      <p:pic>
        <p:nvPicPr>
          <p:cNvPr id="8" name="Graphic 7">
            <a:extLst>
              <a:ext uri="{FF2B5EF4-FFF2-40B4-BE49-F238E27FC236}">
                <a16:creationId xmlns:a16="http://schemas.microsoft.com/office/drawing/2014/main" id="{90A58BD8-8228-4F02-8EA8-5BFFF6375F5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894488" y="3969193"/>
            <a:ext cx="457200" cy="485775"/>
          </a:xfrm>
          <a:prstGeom prst="rect">
            <a:avLst/>
          </a:prstGeom>
        </p:spPr>
      </p:pic>
      <p:pic>
        <p:nvPicPr>
          <p:cNvPr id="9" name="Graphic 8">
            <a:extLst>
              <a:ext uri="{FF2B5EF4-FFF2-40B4-BE49-F238E27FC236}">
                <a16:creationId xmlns:a16="http://schemas.microsoft.com/office/drawing/2014/main" id="{CF884DF9-3870-4498-8194-7C3FB76A2D7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095336" y="2400395"/>
            <a:ext cx="524608" cy="537723"/>
          </a:xfrm>
          <a:prstGeom prst="rect">
            <a:avLst/>
          </a:prstGeom>
        </p:spPr>
      </p:pic>
      <p:pic>
        <p:nvPicPr>
          <p:cNvPr id="10" name="Graphic 9">
            <a:extLst>
              <a:ext uri="{FF2B5EF4-FFF2-40B4-BE49-F238E27FC236}">
                <a16:creationId xmlns:a16="http://schemas.microsoft.com/office/drawing/2014/main" id="{7D5D82F8-6AC1-49C9-9D6C-7C8A114F97E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690842" y="3209925"/>
            <a:ext cx="514350" cy="438150"/>
          </a:xfrm>
          <a:prstGeom prst="rect">
            <a:avLst/>
          </a:prstGeom>
        </p:spPr>
      </p:pic>
      <p:pic>
        <p:nvPicPr>
          <p:cNvPr id="11" name="Graphic 10">
            <a:extLst>
              <a:ext uri="{FF2B5EF4-FFF2-40B4-BE49-F238E27FC236}">
                <a16:creationId xmlns:a16="http://schemas.microsoft.com/office/drawing/2014/main" id="{D9B2A1A6-BF56-4DE5-A226-E19D460112E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733093" y="3526891"/>
            <a:ext cx="238125" cy="533400"/>
          </a:xfrm>
          <a:prstGeom prst="rect">
            <a:avLst/>
          </a:prstGeom>
        </p:spPr>
      </p:pic>
      <p:sp>
        <p:nvSpPr>
          <p:cNvPr id="13" name="Oval 12">
            <a:hlinkClick r:id="rId18" action="ppaction://hlinksldjump"/>
            <a:extLst>
              <a:ext uri="{FF2B5EF4-FFF2-40B4-BE49-F238E27FC236}">
                <a16:creationId xmlns:a16="http://schemas.microsoft.com/office/drawing/2014/main" id="{456E3B9D-F20C-4AB1-8042-BCC5D8E62AEB}"/>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4" name="Graphic 13">
            <a:hlinkClick r:id="rId18" action="ppaction://hlinksldjump"/>
            <a:extLst>
              <a:ext uri="{FF2B5EF4-FFF2-40B4-BE49-F238E27FC236}">
                <a16:creationId xmlns:a16="http://schemas.microsoft.com/office/drawing/2014/main" id="{BC77FCF7-95C8-4552-918F-05686C9299F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197585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6561" y="533727"/>
            <a:ext cx="5550877" cy="690562"/>
          </a:xfrm>
        </p:spPr>
        <p:txBody>
          <a:bodyPr>
            <a:normAutofit fontScale="90000"/>
          </a:bodyPr>
          <a:lstStyle/>
          <a:p>
            <a:pPr algn="ctr"/>
            <a:br>
              <a:rPr lang="en-GB" dirty="0">
                <a:solidFill>
                  <a:srgbClr val="BA0067"/>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BA0067"/>
                </a:solidFill>
              </a:rPr>
              <a:t>How can I join </a:t>
            </a:r>
            <a:r>
              <a:rPr lang="en-GB" dirty="0">
                <a:solidFill>
                  <a:srgbClr val="BA0067"/>
                </a:solidFill>
                <a:latin typeface="Open Sans Light" panose="020B0306030504020204" pitchFamily="34" charset="0"/>
                <a:ea typeface="Open Sans Light" panose="020B0306030504020204" pitchFamily="34" charset="0"/>
                <a:cs typeface="Open Sans Light" panose="020B0306030504020204" pitchFamily="34" charset="0"/>
              </a:rPr>
              <a:t>a </a:t>
            </a:r>
            <a:br>
              <a:rPr lang="en-GB" dirty="0">
                <a:solidFill>
                  <a:srgbClr val="BA0067"/>
                </a:solidFill>
                <a:latin typeface="Open Sans Light" panose="020B0306030504020204" pitchFamily="34" charset="0"/>
                <a:ea typeface="Open Sans Light" panose="020B0306030504020204" pitchFamily="34" charset="0"/>
                <a:cs typeface="Open Sans Light" panose="020B0306030504020204" pitchFamily="34" charset="0"/>
              </a:rPr>
            </a:br>
            <a:r>
              <a:rPr lang="en-GB" dirty="0">
                <a:solidFill>
                  <a:srgbClr val="BA0067"/>
                </a:solidFill>
                <a:latin typeface="Open Sans Light" panose="020B0306030504020204" pitchFamily="34" charset="0"/>
                <a:ea typeface="Open Sans Light" panose="020B0306030504020204" pitchFamily="34" charset="0"/>
                <a:cs typeface="Open Sans Light" panose="020B0306030504020204" pitchFamily="34" charset="0"/>
              </a:rPr>
              <a:t>student association?</a:t>
            </a:r>
          </a:p>
        </p:txBody>
      </p:sp>
      <p:sp>
        <p:nvSpPr>
          <p:cNvPr id="5" name="ZoneTexte 4"/>
          <p:cNvSpPr txBox="1"/>
          <p:nvPr/>
        </p:nvSpPr>
        <p:spPr>
          <a:xfrm>
            <a:off x="554962" y="2282532"/>
            <a:ext cx="2951284" cy="2462213"/>
          </a:xfrm>
          <a:prstGeom prst="rect">
            <a:avLst/>
          </a:prstGeom>
          <a:noFill/>
        </p:spPr>
        <p:txBody>
          <a:bodyPr wrap="square" rtlCol="0">
            <a:spAutoFit/>
          </a:bodyPr>
          <a:lstStyle/>
          <a:p>
            <a:endParaRPr lang="en-GB" sz="1100" dirty="0"/>
          </a:p>
          <a:p>
            <a:r>
              <a:rPr lang="en-GB" sz="1400" dirty="0">
                <a:latin typeface="Open Sans Light" panose="020B0306030504020204" pitchFamily="34" charset="0"/>
                <a:ea typeface="Open Sans Light" panose="020B0306030504020204" pitchFamily="34" charset="0"/>
                <a:cs typeface="Open Sans Light" panose="020B0306030504020204" pitchFamily="34" charset="0"/>
              </a:rPr>
              <a:t>With over </a:t>
            </a:r>
            <a:r>
              <a:rPr lang="en-GB" sz="3200" dirty="0">
                <a:solidFill>
                  <a:srgbClr val="EE7322"/>
                </a:solidFill>
                <a:latin typeface="Open Sans Extrabold" panose="020B0906030804020204" pitchFamily="34" charset="0"/>
                <a:ea typeface="Open Sans Extrabold" panose="020B0906030804020204" pitchFamily="34" charset="0"/>
                <a:cs typeface="Open Sans Extrabold" panose="020B0906030804020204" pitchFamily="34" charset="0"/>
              </a:rPr>
              <a:t>600</a:t>
            </a:r>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student associations, </a:t>
            </a:r>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Université Paris-Saclay provides a rich and dynamic associative community. </a:t>
            </a:r>
          </a:p>
          <a:p>
            <a:endParaRPr lang="en-GB" sz="1100" dirty="0"/>
          </a:p>
          <a:p>
            <a:r>
              <a:rPr lang="en-GB" sz="1100" dirty="0"/>
              <a:t>Join in! </a:t>
            </a:r>
          </a:p>
          <a:p>
            <a:r>
              <a:rPr lang="en-GB" sz="1100" dirty="0"/>
              <a:t>To find out more about the </a:t>
            </a:r>
          </a:p>
          <a:p>
            <a:r>
              <a:rPr lang="en-GB" sz="1100" dirty="0"/>
              <a:t>university’s student associations, </a:t>
            </a:r>
          </a:p>
          <a:p>
            <a:r>
              <a:rPr lang="en-GB" sz="1100" dirty="0">
                <a:latin typeface="Open Sans Extrabold" panose="020B0906030804020204" pitchFamily="34" charset="0"/>
                <a:ea typeface="Open Sans Extrabold" panose="020B0906030804020204" pitchFamily="34" charset="0"/>
                <a:cs typeface="Open Sans Extrabold" panose="020B0906030804020204" pitchFamily="34" charset="0"/>
              </a:rPr>
              <a:t>go to the university’s website.</a:t>
            </a:r>
          </a:p>
        </p:txBody>
      </p:sp>
      <p:sp>
        <p:nvSpPr>
          <p:cNvPr id="4" name="TextBox 3">
            <a:extLst>
              <a:ext uri="{FF2B5EF4-FFF2-40B4-BE49-F238E27FC236}">
                <a16:creationId xmlns:a16="http://schemas.microsoft.com/office/drawing/2014/main" id="{35A57BDA-C16D-4242-972E-3F77600BA845}"/>
              </a:ext>
            </a:extLst>
          </p:cNvPr>
          <p:cNvSpPr txBox="1"/>
          <p:nvPr/>
        </p:nvSpPr>
        <p:spPr>
          <a:xfrm>
            <a:off x="2280156" y="5985808"/>
            <a:ext cx="4572000" cy="430887"/>
          </a:xfrm>
          <a:prstGeom prst="rect">
            <a:avLst/>
          </a:prstGeom>
          <a:noFill/>
        </p:spPr>
        <p:txBody>
          <a:bodyPr wrap="square">
            <a:spAutoFit/>
          </a:bodyPr>
          <a:lstStyle/>
          <a:p>
            <a:pPr algn="ctr"/>
            <a:r>
              <a:rPr lang="fr-FR" sz="1100" dirty="0"/>
              <a:t>Contact: </a:t>
            </a:r>
            <a:r>
              <a:rPr lang="en-GB" sz="1100" dirty="0"/>
              <a:t>Department for Student Life and Equal Opportunities</a:t>
            </a:r>
            <a:r>
              <a:rPr lang="fr-FR" sz="1100" dirty="0"/>
              <a:t>,</a:t>
            </a:r>
          </a:p>
          <a:p>
            <a:pPr algn="ctr"/>
            <a:r>
              <a:rPr lang="fr-FR" sz="1100" dirty="0">
                <a:hlinkClick r:id="rId2"/>
              </a:rPr>
              <a:t>associations.etudiantes@universite-paris-saclay.fr</a:t>
            </a:r>
            <a:r>
              <a:rPr lang="fr-FR" sz="1100" dirty="0"/>
              <a:t> </a:t>
            </a:r>
            <a:endParaRPr lang="fr-FR" sz="1100" b="1" dirty="0"/>
          </a:p>
        </p:txBody>
      </p:sp>
      <p:pic>
        <p:nvPicPr>
          <p:cNvPr id="6" name="Graphic 5">
            <a:extLst>
              <a:ext uri="{FF2B5EF4-FFF2-40B4-BE49-F238E27FC236}">
                <a16:creationId xmlns:a16="http://schemas.microsoft.com/office/drawing/2014/main" id="{B845DA93-5074-46EE-91F6-9A9D108999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9614978C-B078-468F-8859-50EF60A92D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586824"/>
            <a:ext cx="2686050" cy="28575"/>
          </a:xfrm>
          <a:prstGeom prst="rect">
            <a:avLst/>
          </a:prstGeom>
        </p:spPr>
      </p:pic>
      <p:pic>
        <p:nvPicPr>
          <p:cNvPr id="8" name="Graphic 7">
            <a:extLst>
              <a:ext uri="{FF2B5EF4-FFF2-40B4-BE49-F238E27FC236}">
                <a16:creationId xmlns:a16="http://schemas.microsoft.com/office/drawing/2014/main" id="{A1894DFB-EC93-45DB-B48A-7D4CF36371C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3" y="321706"/>
            <a:ext cx="5029200" cy="28575"/>
          </a:xfrm>
          <a:prstGeom prst="rect">
            <a:avLst/>
          </a:prstGeom>
        </p:spPr>
      </p:pic>
      <p:pic>
        <p:nvPicPr>
          <p:cNvPr id="9" name="Graphic 8">
            <a:extLst>
              <a:ext uri="{FF2B5EF4-FFF2-40B4-BE49-F238E27FC236}">
                <a16:creationId xmlns:a16="http://schemas.microsoft.com/office/drawing/2014/main" id="{F05A585E-6365-4C5C-A44A-B269A3C2282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37459" y="3692769"/>
            <a:ext cx="984856" cy="844162"/>
          </a:xfrm>
          <a:prstGeom prst="rect">
            <a:avLst/>
          </a:prstGeom>
        </p:spPr>
      </p:pic>
      <p:pic>
        <p:nvPicPr>
          <p:cNvPr id="3" name="Graphic 2">
            <a:extLst>
              <a:ext uri="{FF2B5EF4-FFF2-40B4-BE49-F238E27FC236}">
                <a16:creationId xmlns:a16="http://schemas.microsoft.com/office/drawing/2014/main" id="{B166062B-82B6-4A23-A5DE-8B4C774660D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76650" y="2750290"/>
            <a:ext cx="507756" cy="403218"/>
          </a:xfrm>
          <a:prstGeom prst="rect">
            <a:avLst/>
          </a:prstGeom>
        </p:spPr>
      </p:pic>
      <p:sp>
        <p:nvSpPr>
          <p:cNvPr id="11" name="Oval 10">
            <a:hlinkClick r:id="rId13" action="ppaction://hlinksldjump"/>
            <a:extLst>
              <a:ext uri="{FF2B5EF4-FFF2-40B4-BE49-F238E27FC236}">
                <a16:creationId xmlns:a16="http://schemas.microsoft.com/office/drawing/2014/main" id="{F70E42F9-B883-4B5B-9E2E-2E5ADCD172FB}"/>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FFFFFF"/>
              </a:solidFill>
            </a:endParaRPr>
          </a:p>
        </p:txBody>
      </p:sp>
      <p:pic>
        <p:nvPicPr>
          <p:cNvPr id="12" name="Graphic 11">
            <a:hlinkClick r:id="rId13" action="ppaction://hlinksldjump"/>
            <a:extLst>
              <a:ext uri="{FF2B5EF4-FFF2-40B4-BE49-F238E27FC236}">
                <a16:creationId xmlns:a16="http://schemas.microsoft.com/office/drawing/2014/main" id="{FD9FB6CB-40C9-4C19-A142-DC3A05B0ACF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2638" y="6353433"/>
            <a:ext cx="63021" cy="110287"/>
          </a:xfrm>
          <a:prstGeom prst="rect">
            <a:avLst/>
          </a:prstGeom>
        </p:spPr>
      </p:pic>
      <p:cxnSp>
        <p:nvCxnSpPr>
          <p:cNvPr id="13" name="Connecteur droit 12">
            <a:extLst>
              <a:ext uri="{FF2B5EF4-FFF2-40B4-BE49-F238E27FC236}">
                <a16:creationId xmlns:a16="http://schemas.microsoft.com/office/drawing/2014/main" id="{39A3CFEC-D672-414F-B01E-99C59C34BBB5}"/>
              </a:ext>
            </a:extLst>
          </p:cNvPr>
          <p:cNvCxnSpPr/>
          <p:nvPr/>
        </p:nvCxnSpPr>
        <p:spPr>
          <a:xfrm>
            <a:off x="4572000" y="2470245"/>
            <a:ext cx="0" cy="193798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802FE883-7A91-46D3-A5E6-2CEADB8BD9C4}"/>
              </a:ext>
            </a:extLst>
          </p:cNvPr>
          <p:cNvSpPr txBox="1"/>
          <p:nvPr/>
        </p:nvSpPr>
        <p:spPr>
          <a:xfrm>
            <a:off x="5486403" y="2193757"/>
            <a:ext cx="3497798" cy="738664"/>
          </a:xfrm>
          <a:prstGeom prst="rect">
            <a:avLst/>
          </a:prstGeom>
          <a:noFill/>
        </p:spPr>
        <p:txBody>
          <a:bodyPr wrap="square" rtlCol="0">
            <a:spAutoFit/>
          </a:bodyPr>
          <a:lstStyle/>
          <a:p>
            <a:endParaRPr lang="en-GB" sz="1400" b="1" dirty="0">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sz="1400" b="1" dirty="0">
                <a:latin typeface="Open Sans Extrabold" panose="020B0906030804020204" pitchFamily="34" charset="0"/>
                <a:ea typeface="Open Sans Extrabold" panose="020B0906030804020204" pitchFamily="34" charset="0"/>
                <a:cs typeface="Open Sans Extrabold" panose="020B0906030804020204" pitchFamily="34" charset="0"/>
              </a:rPr>
              <a:t>Do you have an idea for an association?</a:t>
            </a:r>
          </a:p>
        </p:txBody>
      </p:sp>
      <p:pic>
        <p:nvPicPr>
          <p:cNvPr id="15" name="Image 14">
            <a:extLst>
              <a:ext uri="{FF2B5EF4-FFF2-40B4-BE49-F238E27FC236}">
                <a16:creationId xmlns:a16="http://schemas.microsoft.com/office/drawing/2014/main" id="{1CB8C031-59C4-4E95-955B-8CA3E50B4FC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523816" y="3025740"/>
            <a:ext cx="2993456" cy="1091470"/>
          </a:xfrm>
          <a:prstGeom prst="rect">
            <a:avLst/>
          </a:prstGeom>
        </p:spPr>
      </p:pic>
      <p:sp>
        <p:nvSpPr>
          <p:cNvPr id="16" name="ZoneTexte 15">
            <a:extLst>
              <a:ext uri="{FF2B5EF4-FFF2-40B4-BE49-F238E27FC236}">
                <a16:creationId xmlns:a16="http://schemas.microsoft.com/office/drawing/2014/main" id="{995B41EA-D096-4306-96BE-4592C78EF177}"/>
              </a:ext>
            </a:extLst>
          </p:cNvPr>
          <p:cNvSpPr txBox="1"/>
          <p:nvPr/>
        </p:nvSpPr>
        <p:spPr>
          <a:xfrm>
            <a:off x="5486403" y="3905042"/>
            <a:ext cx="3102627" cy="1600438"/>
          </a:xfrm>
          <a:prstGeom prst="rect">
            <a:avLst/>
          </a:prstGeom>
          <a:noFill/>
        </p:spPr>
        <p:txBody>
          <a:bodyPr wrap="square" rtlCol="0">
            <a:spAutoFit/>
          </a:bodyPr>
          <a:lstStyle/>
          <a:p>
            <a:endParaRPr lang="en-GB" sz="1400" dirty="0">
              <a:latin typeface="Open Sans Light" panose="020B0306030504020204" pitchFamily="34" charset="0"/>
              <a:ea typeface="Open Sans Light" panose="020B0306030504020204" pitchFamily="34" charset="0"/>
              <a:cs typeface="Open Sans Light" panose="020B0306030504020204" pitchFamily="34" charset="0"/>
            </a:endParaRPr>
          </a:p>
          <a:p>
            <a:r>
              <a:rPr lang="en-GB" sz="1400" dirty="0">
                <a:latin typeface="Open Sans Light" panose="020B0306030504020204" pitchFamily="34" charset="0"/>
                <a:ea typeface="Open Sans Light" panose="020B0306030504020204" pitchFamily="34" charset="0"/>
                <a:cs typeface="Open Sans Light" panose="020B0306030504020204" pitchFamily="34" charset="0"/>
              </a:rPr>
              <a:t>Calls for projects, solidarity and development funds for student initiatives…</a:t>
            </a:r>
          </a:p>
          <a:p>
            <a:r>
              <a:rPr lang="en-GB" sz="1400" dirty="0">
                <a:latin typeface="Open Sans Light" panose="020B0306030504020204" pitchFamily="34" charset="0"/>
                <a:ea typeface="Open Sans Light" panose="020B0306030504020204" pitchFamily="34" charset="0"/>
                <a:cs typeface="Open Sans Light" panose="020B0306030504020204" pitchFamily="34" charset="0"/>
              </a:rPr>
              <a:t>The university is by your side and provides financial support for its associations.</a:t>
            </a:r>
          </a:p>
        </p:txBody>
      </p:sp>
    </p:spTree>
    <p:extLst>
      <p:ext uri="{BB962C8B-B14F-4D97-AF65-F5344CB8AC3E}">
        <p14:creationId xmlns:p14="http://schemas.microsoft.com/office/powerpoint/2010/main" val="18082025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26569" y="598487"/>
            <a:ext cx="5879174" cy="690562"/>
          </a:xfrm>
        </p:spPr>
        <p:txBody>
          <a:bodyPr>
            <a:normAutofit/>
          </a:bodyPr>
          <a:lstStyle/>
          <a:p>
            <a:pPr algn="ctr"/>
            <a:r>
              <a:rPr lang="en-GB" dirty="0">
                <a:solidFill>
                  <a:srgbClr val="61003B"/>
                </a:solidFill>
              </a:rPr>
              <a:t>Enhancing </a:t>
            </a:r>
            <a:r>
              <a:rPr lang="en-GB" dirty="0">
                <a:solidFill>
                  <a:srgbClr val="61003B"/>
                </a:solidFill>
                <a:latin typeface="Open Sans Light" panose="020B0306030504020204" pitchFamily="34" charset="0"/>
                <a:ea typeface="Open Sans Light" panose="020B0306030504020204" pitchFamily="34" charset="0"/>
                <a:cs typeface="Open Sans Light" panose="020B0306030504020204" pitchFamily="34" charset="0"/>
              </a:rPr>
              <a:t>research skills</a:t>
            </a:r>
          </a:p>
        </p:txBody>
      </p:sp>
      <p:sp>
        <p:nvSpPr>
          <p:cNvPr id="5" name="ZoneTexte 4"/>
          <p:cNvSpPr txBox="1"/>
          <p:nvPr/>
        </p:nvSpPr>
        <p:spPr>
          <a:xfrm>
            <a:off x="2709513" y="2604143"/>
            <a:ext cx="3713285" cy="1923604"/>
          </a:xfrm>
          <a:prstGeom prst="rect">
            <a:avLst/>
          </a:prstGeom>
          <a:noFill/>
        </p:spPr>
        <p:txBody>
          <a:bodyPr wrap="square" rtlCol="0">
            <a:spAutoFit/>
          </a:bodyPr>
          <a:lstStyle/>
          <a:p>
            <a:endParaRPr lang="fr-FR" sz="1100" dirty="0"/>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The university libraries are dedicated spaces to work in peace and quiet and to enhance your research skills.</a:t>
            </a:r>
          </a:p>
          <a:p>
            <a:endParaRPr lang="fr-FR" sz="1100" dirty="0"/>
          </a:p>
          <a:p>
            <a:r>
              <a:rPr lang="en-GB" sz="1100" dirty="0"/>
              <a:t>You have access to </a:t>
            </a:r>
            <a:r>
              <a:rPr lang="en-GB" sz="1100" dirty="0">
                <a:latin typeface="Open Sans Extrabold" panose="020B0906030804020204" pitchFamily="34" charset="0"/>
                <a:ea typeface="Open Sans Extrabold" panose="020B0906030804020204" pitchFamily="34" charset="0"/>
                <a:cs typeface="Open Sans Extrabold" panose="020B0906030804020204" pitchFamily="34" charset="0"/>
              </a:rPr>
              <a:t>millions of documents</a:t>
            </a:r>
            <a:r>
              <a:rPr lang="en-GB" sz="1100" dirty="0"/>
              <a:t> and numerous services on site or online.</a:t>
            </a:r>
          </a:p>
          <a:p>
            <a:endParaRPr lang="fr-FR" sz="1100" dirty="0"/>
          </a:p>
          <a:p>
            <a:r>
              <a:rPr lang="en-GB" sz="1100" dirty="0"/>
              <a:t>Find out about </a:t>
            </a:r>
            <a:r>
              <a:rPr lang="en-GB" sz="1100" b="1" dirty="0">
                <a:latin typeface="Open Sans Extrabold" panose="020B0906030804020204" pitchFamily="34" charset="0"/>
                <a:ea typeface="Open Sans Extrabold" panose="020B0906030804020204" pitchFamily="34" charset="0"/>
                <a:cs typeface="Open Sans Extrabold" panose="020B0906030804020204" pitchFamily="34" charset="0"/>
              </a:rPr>
              <a:t>the FOCUS tool</a:t>
            </a:r>
            <a:r>
              <a:rPr lang="en-GB" sz="1100" dirty="0"/>
              <a:t>, which gives you access to all digital and paper documents.</a:t>
            </a:r>
          </a:p>
        </p:txBody>
      </p:sp>
      <p:sp>
        <p:nvSpPr>
          <p:cNvPr id="4" name="TextBox 3">
            <a:extLst>
              <a:ext uri="{FF2B5EF4-FFF2-40B4-BE49-F238E27FC236}">
                <a16:creationId xmlns:a16="http://schemas.microsoft.com/office/drawing/2014/main" id="{FF4BB490-DAC2-42FC-B530-F2A0620123E6}"/>
              </a:ext>
            </a:extLst>
          </p:cNvPr>
          <p:cNvSpPr txBox="1"/>
          <p:nvPr/>
        </p:nvSpPr>
        <p:spPr>
          <a:xfrm>
            <a:off x="2280156" y="5985808"/>
            <a:ext cx="4572000" cy="430887"/>
          </a:xfrm>
          <a:prstGeom prst="rect">
            <a:avLst/>
          </a:prstGeom>
          <a:noFill/>
        </p:spPr>
        <p:txBody>
          <a:bodyPr wrap="square">
            <a:spAutoFit/>
          </a:bodyPr>
          <a:lstStyle/>
          <a:p>
            <a:pPr algn="ctr"/>
            <a:r>
              <a:rPr lang="en-GB" sz="1100"/>
              <a:t>Contact: Department in charge of Libraries</a:t>
            </a:r>
          </a:p>
          <a:p>
            <a:pPr algn="ctr"/>
            <a:r>
              <a:rPr lang="en-GB" sz="1100">
                <a:hlinkClick r:id="rId2"/>
              </a:rPr>
              <a:t>bib.univ@universite-paris-saclay.fr</a:t>
            </a:r>
            <a:r>
              <a:rPr lang="en-GB" sz="1100"/>
              <a:t> </a:t>
            </a:r>
          </a:p>
        </p:txBody>
      </p:sp>
      <p:pic>
        <p:nvPicPr>
          <p:cNvPr id="6" name="Graphic 5">
            <a:extLst>
              <a:ext uri="{FF2B5EF4-FFF2-40B4-BE49-F238E27FC236}">
                <a16:creationId xmlns:a16="http://schemas.microsoft.com/office/drawing/2014/main" id="{C4AF98BA-C0DE-451C-A8D7-03128B573F1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5B0CBFE8-A1FC-447B-943F-B715274986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67354" y="1470760"/>
            <a:ext cx="3956538" cy="1276350"/>
          </a:xfrm>
          <a:prstGeom prst="rect">
            <a:avLst/>
          </a:prstGeom>
        </p:spPr>
      </p:pic>
      <p:pic>
        <p:nvPicPr>
          <p:cNvPr id="9" name="Graphic 8">
            <a:extLst>
              <a:ext uri="{FF2B5EF4-FFF2-40B4-BE49-F238E27FC236}">
                <a16:creationId xmlns:a16="http://schemas.microsoft.com/office/drawing/2014/main" id="{8F1430DE-D86F-4DEE-BBE0-7279D9B11BE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5007" y="3692769"/>
            <a:ext cx="1099254" cy="761022"/>
          </a:xfrm>
          <a:prstGeom prst="rect">
            <a:avLst/>
          </a:prstGeom>
        </p:spPr>
      </p:pic>
      <p:pic>
        <p:nvPicPr>
          <p:cNvPr id="10" name="Graphic 9">
            <a:extLst>
              <a:ext uri="{FF2B5EF4-FFF2-40B4-BE49-F238E27FC236}">
                <a16:creationId xmlns:a16="http://schemas.microsoft.com/office/drawing/2014/main" id="{FFF176DC-4BCE-47B0-840E-E851B72833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22798" y="3264551"/>
            <a:ext cx="1050948" cy="943708"/>
          </a:xfrm>
          <a:prstGeom prst="rect">
            <a:avLst/>
          </a:prstGeom>
        </p:spPr>
      </p:pic>
      <p:sp>
        <p:nvSpPr>
          <p:cNvPr id="12" name="Oval 11">
            <a:hlinkClick r:id="rId11" action="ppaction://hlinksldjump"/>
            <a:extLst>
              <a:ext uri="{FF2B5EF4-FFF2-40B4-BE49-F238E27FC236}">
                <a16:creationId xmlns:a16="http://schemas.microsoft.com/office/drawing/2014/main" id="{9DF2790F-152E-4C46-8963-9E93B74B2B4A}"/>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3" name="Graphic 12">
            <a:hlinkClick r:id="rId11" action="ppaction://hlinksldjump"/>
            <a:extLst>
              <a:ext uri="{FF2B5EF4-FFF2-40B4-BE49-F238E27FC236}">
                <a16:creationId xmlns:a16="http://schemas.microsoft.com/office/drawing/2014/main" id="{DFFCACE6-15B4-4D3F-A6D8-62B8DB9286A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2915728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874BA7-1CFF-4851-AB00-05CA842F64B2}"/>
              </a:ext>
            </a:extLst>
          </p:cNvPr>
          <p:cNvSpPr txBox="1"/>
          <p:nvPr/>
        </p:nvSpPr>
        <p:spPr>
          <a:xfrm>
            <a:off x="2280156" y="3969547"/>
            <a:ext cx="4170157" cy="938719"/>
          </a:xfrm>
          <a:prstGeom prst="rect">
            <a:avLst/>
          </a:prstGeom>
          <a:noFill/>
        </p:spPr>
        <p:txBody>
          <a:bodyPr wrap="square">
            <a:spAutoFit/>
          </a:bodyPr>
          <a:lstStyle/>
          <a:p>
            <a:pPr eaLnBrk="1" fontAlgn="auto" hangingPunct="1">
              <a:spcBef>
                <a:spcPts val="0"/>
              </a:spcBef>
              <a:spcAft>
                <a:spcPts val="0"/>
              </a:spcAft>
              <a:defRPr/>
            </a:pPr>
            <a:r>
              <a:rPr lang="en-GB" sz="1100" b="1" dirty="0">
                <a:solidFill>
                  <a:srgbClr val="63003C"/>
                </a:solidFill>
                <a:latin typeface="Open Sans"/>
                <a:ea typeface="+mn-ea"/>
                <a:cs typeface="Helvetica" panose="020B0604020202020204" pitchFamily="34" charset="0"/>
              </a:rPr>
              <a:t>Design &amp; Science Award</a:t>
            </a:r>
            <a:r>
              <a:rPr lang="en-GB" sz="1100" dirty="0">
                <a:solidFill>
                  <a:srgbClr val="63003C"/>
                </a:solidFill>
                <a:latin typeface="Open Sans"/>
                <a:ea typeface="+mn-ea"/>
                <a:cs typeface="Helvetica" panose="020B0604020202020204" pitchFamily="34" charset="0"/>
              </a:rPr>
              <a:t>: </a:t>
            </a:r>
          </a:p>
          <a:p>
            <a:pPr eaLnBrk="1" fontAlgn="auto" hangingPunct="1">
              <a:spcBef>
                <a:spcPts val="0"/>
              </a:spcBef>
              <a:spcAft>
                <a:spcPts val="0"/>
              </a:spcAft>
              <a:defRPr/>
            </a:pPr>
            <a:r>
              <a:rPr lang="en-GB" sz="1100" dirty="0">
                <a:solidFill>
                  <a:srgbClr val="63003C"/>
                </a:solidFill>
                <a:latin typeface="Open Sans"/>
                <a:ea typeface="+mn-ea"/>
                <a:cs typeface="Helvetica" panose="020B0604020202020204" pitchFamily="34" charset="0"/>
              </a:rPr>
              <a:t>a multidisciplinary educational programme which is unique in France. A semester to develop an innovative project as a team focused on a key area in society </a:t>
            </a:r>
          </a:p>
          <a:p>
            <a:pPr eaLnBrk="1" fontAlgn="auto" hangingPunct="1">
              <a:spcBef>
                <a:spcPts val="0"/>
              </a:spcBef>
              <a:spcAft>
                <a:spcPts val="0"/>
              </a:spcAft>
              <a:defRPr/>
            </a:pPr>
            <a:endParaRPr lang="fr-FR" sz="1100" dirty="0">
              <a:solidFill>
                <a:srgbClr val="63003C"/>
              </a:solidFill>
              <a:latin typeface="Open Sans"/>
              <a:ea typeface="+mn-ea"/>
              <a:cs typeface="Helvetica" panose="020B0604020202020204" pitchFamily="34" charset="0"/>
            </a:endParaRPr>
          </a:p>
        </p:txBody>
      </p:sp>
      <p:sp>
        <p:nvSpPr>
          <p:cNvPr id="8" name="TextBox 7">
            <a:extLst>
              <a:ext uri="{FF2B5EF4-FFF2-40B4-BE49-F238E27FC236}">
                <a16:creationId xmlns:a16="http://schemas.microsoft.com/office/drawing/2014/main" id="{1256F573-3CF2-4E0D-8ACA-2480BDF302D8}"/>
              </a:ext>
            </a:extLst>
          </p:cNvPr>
          <p:cNvSpPr txBox="1"/>
          <p:nvPr/>
        </p:nvSpPr>
        <p:spPr>
          <a:xfrm>
            <a:off x="2280156" y="5985808"/>
            <a:ext cx="4572000" cy="430887"/>
          </a:xfrm>
          <a:prstGeom prst="rect">
            <a:avLst/>
          </a:prstGeom>
          <a:noFill/>
        </p:spPr>
        <p:txBody>
          <a:bodyPr wrap="square">
            <a:spAutoFit/>
          </a:bodyPr>
          <a:lstStyle/>
          <a:p>
            <a:pPr algn="ctr" eaLnBrk="1" fontAlgn="auto" hangingPunct="1">
              <a:spcBef>
                <a:spcPts val="0"/>
              </a:spcBef>
              <a:spcAft>
                <a:spcPts val="0"/>
              </a:spcAft>
              <a:defRPr/>
            </a:pPr>
            <a:r>
              <a:rPr lang="en-GB" sz="1100">
                <a:solidFill>
                  <a:srgbClr val="63003C"/>
                </a:solidFill>
                <a:latin typeface="Open Sans"/>
                <a:ea typeface="+mn-ea"/>
                <a:cs typeface="Helvetica" panose="020B0604020202020204" pitchFamily="34" charset="0"/>
              </a:rPr>
              <a:t>Contact: Design Spot </a:t>
            </a:r>
          </a:p>
          <a:p>
            <a:pPr algn="ctr" eaLnBrk="1" fontAlgn="auto" hangingPunct="1">
              <a:spcBef>
                <a:spcPts val="0"/>
              </a:spcBef>
              <a:spcAft>
                <a:spcPts val="0"/>
              </a:spcAft>
              <a:defRPr/>
            </a:pPr>
            <a:r>
              <a:rPr lang="en-GB" sz="1100">
                <a:solidFill>
                  <a:srgbClr val="63003C"/>
                </a:solidFill>
                <a:latin typeface="Open Sans"/>
                <a:ea typeface="+mn-ea"/>
                <a:cs typeface="Helvetica" panose="020B0604020202020204" pitchFamily="34" charset="0"/>
                <a:hlinkClick r:id="rId2"/>
              </a:rPr>
              <a:t>info@designspot.fr</a:t>
            </a:r>
            <a:r>
              <a:rPr lang="en-GB" sz="1100">
                <a:solidFill>
                  <a:srgbClr val="63003C"/>
                </a:solidFill>
                <a:latin typeface="Open Sans"/>
                <a:ea typeface="+mn-ea"/>
                <a:cs typeface="Helvetica" panose="020B0604020202020204" pitchFamily="34" charset="0"/>
              </a:rPr>
              <a:t>  </a:t>
            </a:r>
          </a:p>
        </p:txBody>
      </p:sp>
      <p:pic>
        <p:nvPicPr>
          <p:cNvPr id="9" name="Graphic 8">
            <a:extLst>
              <a:ext uri="{FF2B5EF4-FFF2-40B4-BE49-F238E27FC236}">
                <a16:creationId xmlns:a16="http://schemas.microsoft.com/office/drawing/2014/main" id="{56C7EBC8-10E7-4039-89F5-9D65CCEA05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sp>
        <p:nvSpPr>
          <p:cNvPr id="10" name="Titre 1">
            <a:extLst>
              <a:ext uri="{FF2B5EF4-FFF2-40B4-BE49-F238E27FC236}">
                <a16:creationId xmlns:a16="http://schemas.microsoft.com/office/drawing/2014/main" id="{9B925F12-3A9E-45D5-80CE-9214E997542A}"/>
              </a:ext>
            </a:extLst>
          </p:cNvPr>
          <p:cNvSpPr>
            <a:spLocks noGrp="1"/>
          </p:cNvSpPr>
          <p:nvPr>
            <p:ph type="title"/>
          </p:nvPr>
        </p:nvSpPr>
        <p:spPr>
          <a:xfrm>
            <a:off x="1466867" y="441305"/>
            <a:ext cx="6198577" cy="690562"/>
          </a:xfrm>
        </p:spPr>
        <p:txBody>
          <a:bodyPr>
            <a:normAutofit/>
          </a:bodyPr>
          <a:lstStyle/>
          <a:p>
            <a:pPr algn="ctr"/>
            <a:r>
              <a:rPr lang="en-GB" sz="3100" dirty="0">
                <a:solidFill>
                  <a:srgbClr val="61003B"/>
                </a:solidFill>
              </a:rPr>
              <a:t>The Design Spot</a:t>
            </a:r>
          </a:p>
        </p:txBody>
      </p:sp>
      <p:pic>
        <p:nvPicPr>
          <p:cNvPr id="11" name="Graphic 10">
            <a:extLst>
              <a:ext uri="{FF2B5EF4-FFF2-40B4-BE49-F238E27FC236}">
                <a16:creationId xmlns:a16="http://schemas.microsoft.com/office/drawing/2014/main" id="{CCD9F09F-F592-4061-961C-EFE42C7B90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153367"/>
            <a:ext cx="2686050" cy="28575"/>
          </a:xfrm>
          <a:prstGeom prst="rect">
            <a:avLst/>
          </a:prstGeom>
        </p:spPr>
      </p:pic>
      <p:pic>
        <p:nvPicPr>
          <p:cNvPr id="12" name="Graphic 11">
            <a:extLst>
              <a:ext uri="{FF2B5EF4-FFF2-40B4-BE49-F238E27FC236}">
                <a16:creationId xmlns:a16="http://schemas.microsoft.com/office/drawing/2014/main" id="{94EC24C7-D440-41EB-BB18-6E8CB91CA96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4" y="318878"/>
            <a:ext cx="5029200" cy="28575"/>
          </a:xfrm>
          <a:prstGeom prst="rect">
            <a:avLst/>
          </a:prstGeom>
        </p:spPr>
      </p:pic>
      <p:pic>
        <p:nvPicPr>
          <p:cNvPr id="13" name="Graphic 12">
            <a:extLst>
              <a:ext uri="{FF2B5EF4-FFF2-40B4-BE49-F238E27FC236}">
                <a16:creationId xmlns:a16="http://schemas.microsoft.com/office/drawing/2014/main" id="{44F8E1DF-BE2C-4E4B-A77C-097A37B033E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32907" y="1539593"/>
            <a:ext cx="4466492" cy="835649"/>
          </a:xfrm>
          <a:prstGeom prst="rect">
            <a:avLst/>
          </a:prstGeom>
        </p:spPr>
      </p:pic>
      <p:sp>
        <p:nvSpPr>
          <p:cNvPr id="14" name="TextBox 13">
            <a:extLst>
              <a:ext uri="{FF2B5EF4-FFF2-40B4-BE49-F238E27FC236}">
                <a16:creationId xmlns:a16="http://schemas.microsoft.com/office/drawing/2014/main" id="{33B1A61F-B893-4053-8B50-9B9CF4EBAB77}"/>
              </a:ext>
            </a:extLst>
          </p:cNvPr>
          <p:cNvSpPr txBox="1"/>
          <p:nvPr/>
        </p:nvSpPr>
        <p:spPr>
          <a:xfrm>
            <a:off x="2778017" y="1589668"/>
            <a:ext cx="3576272" cy="307777"/>
          </a:xfrm>
          <a:prstGeom prst="rect">
            <a:avLst/>
          </a:prstGeom>
          <a:noFill/>
        </p:spPr>
        <p:txBody>
          <a:bodyPr wrap="square">
            <a:spAutoFit/>
          </a:bodyPr>
          <a:lstStyle/>
          <a:p>
            <a:pPr algn="ctr" eaLnBrk="1" fontAlgn="auto" hangingPunct="1">
              <a:spcBef>
                <a:spcPts val="0"/>
              </a:spcBef>
              <a:spcAft>
                <a:spcPts val="0"/>
              </a:spcAft>
              <a:defRPr/>
            </a:pPr>
            <a:r>
              <a:rPr lang="en-GB" sz="1400" b="1" dirty="0">
                <a:solidFill>
                  <a:srgbClr val="FFFFFF"/>
                </a:solidFill>
                <a:latin typeface="Open Sans"/>
                <a:ea typeface="+mn-ea"/>
                <a:cs typeface="Helvetica" panose="020B0604020202020204" pitchFamily="34" charset="0"/>
              </a:rPr>
              <a:t>The design centre on the Saclay plateau</a:t>
            </a:r>
          </a:p>
        </p:txBody>
      </p:sp>
      <p:cxnSp>
        <p:nvCxnSpPr>
          <p:cNvPr id="15" name="Straight Connector 14">
            <a:extLst>
              <a:ext uri="{FF2B5EF4-FFF2-40B4-BE49-F238E27FC236}">
                <a16:creationId xmlns:a16="http://schemas.microsoft.com/office/drawing/2014/main" id="{167E00F8-62A6-4237-B133-32157841A0E6}"/>
              </a:ext>
            </a:extLst>
          </p:cNvPr>
          <p:cNvCxnSpPr>
            <a:cxnSpLocks/>
          </p:cNvCxnSpPr>
          <p:nvPr/>
        </p:nvCxnSpPr>
        <p:spPr>
          <a:xfrm>
            <a:off x="4727849" y="2754773"/>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38BD08F-9433-4F55-B243-05231D91A963}"/>
              </a:ext>
            </a:extLst>
          </p:cNvPr>
          <p:cNvSpPr txBox="1"/>
          <p:nvPr/>
        </p:nvSpPr>
        <p:spPr>
          <a:xfrm>
            <a:off x="2888961" y="2920792"/>
            <a:ext cx="1717409" cy="430887"/>
          </a:xfrm>
          <a:prstGeom prst="rect">
            <a:avLst/>
          </a:prstGeom>
          <a:noFill/>
        </p:spPr>
        <p:txBody>
          <a:bodyPr wrap="square">
            <a:spAutoFit/>
          </a:bodyPr>
          <a:lstStyle/>
          <a:p>
            <a:pPr eaLnBrk="1" fontAlgn="auto" hangingPunct="1">
              <a:spcBef>
                <a:spcPts val="0"/>
              </a:spcBef>
              <a:spcAft>
                <a:spcPts val="0"/>
              </a:spcAft>
              <a:defRPr/>
            </a:pPr>
            <a:r>
              <a:rPr lang="en-GB" sz="1100" b="1">
                <a:solidFill>
                  <a:srgbClr val="63003C"/>
                </a:solidFill>
                <a:latin typeface="Open Sans"/>
                <a:ea typeface="+mn-ea"/>
                <a:cs typeface="Helvetica" panose="020B0604020202020204" pitchFamily="34" charset="0"/>
              </a:rPr>
              <a:t>Short training courses, workshops and webinars</a:t>
            </a:r>
          </a:p>
        </p:txBody>
      </p:sp>
      <p:sp>
        <p:nvSpPr>
          <p:cNvPr id="18" name="TextBox 17">
            <a:extLst>
              <a:ext uri="{FF2B5EF4-FFF2-40B4-BE49-F238E27FC236}">
                <a16:creationId xmlns:a16="http://schemas.microsoft.com/office/drawing/2014/main" id="{80947116-22C8-416C-B381-B3EABBACB183}"/>
              </a:ext>
            </a:extLst>
          </p:cNvPr>
          <p:cNvSpPr txBox="1"/>
          <p:nvPr/>
        </p:nvSpPr>
        <p:spPr>
          <a:xfrm>
            <a:off x="4886390" y="2849151"/>
            <a:ext cx="1467899" cy="600164"/>
          </a:xfrm>
          <a:prstGeom prst="rect">
            <a:avLst/>
          </a:prstGeom>
          <a:noFill/>
        </p:spPr>
        <p:txBody>
          <a:bodyPr wrap="square">
            <a:spAutoFit/>
          </a:bodyPr>
          <a:lstStyle/>
          <a:p>
            <a:pPr eaLnBrk="1" fontAlgn="auto" hangingPunct="1">
              <a:spcBef>
                <a:spcPts val="0"/>
              </a:spcBef>
              <a:spcAft>
                <a:spcPts val="0"/>
              </a:spcAft>
              <a:defRPr/>
            </a:pPr>
            <a:r>
              <a:rPr lang="en-GB" sz="1100" b="1">
                <a:solidFill>
                  <a:srgbClr val="63003C"/>
                </a:solidFill>
                <a:latin typeface="Open Sans"/>
                <a:ea typeface="+mn-ea"/>
                <a:cs typeface="Helvetica" panose="020B0604020202020204" pitchFamily="34" charset="0"/>
              </a:rPr>
              <a:t>Advice and support </a:t>
            </a:r>
          </a:p>
          <a:p>
            <a:pPr eaLnBrk="1" fontAlgn="auto" hangingPunct="1">
              <a:spcBef>
                <a:spcPts val="0"/>
              </a:spcBef>
              <a:spcAft>
                <a:spcPts val="0"/>
              </a:spcAft>
              <a:defRPr/>
            </a:pPr>
            <a:r>
              <a:rPr lang="en-GB" sz="1100">
                <a:solidFill>
                  <a:srgbClr val="63003C"/>
                </a:solidFill>
                <a:latin typeface="Open Sans"/>
                <a:ea typeface="+mn-ea"/>
                <a:cs typeface="Helvetica" panose="020B0604020202020204" pitchFamily="34" charset="0"/>
              </a:rPr>
              <a:t>for student entrepreneurs</a:t>
            </a:r>
          </a:p>
        </p:txBody>
      </p:sp>
      <p:sp>
        <p:nvSpPr>
          <p:cNvPr id="19" name="TextBox 18">
            <a:extLst>
              <a:ext uri="{FF2B5EF4-FFF2-40B4-BE49-F238E27FC236}">
                <a16:creationId xmlns:a16="http://schemas.microsoft.com/office/drawing/2014/main" id="{B8B73CCD-6725-4E14-9E74-C562D6F66B5E}"/>
              </a:ext>
            </a:extLst>
          </p:cNvPr>
          <p:cNvSpPr txBox="1"/>
          <p:nvPr/>
        </p:nvSpPr>
        <p:spPr>
          <a:xfrm>
            <a:off x="2144806" y="5306509"/>
            <a:ext cx="4572000" cy="307777"/>
          </a:xfrm>
          <a:prstGeom prst="rect">
            <a:avLst/>
          </a:prstGeom>
          <a:noFill/>
        </p:spPr>
        <p:txBody>
          <a:bodyPr wrap="square">
            <a:spAutoFit/>
          </a:bodyPr>
          <a:lstStyle/>
          <a:p>
            <a:pPr algn="ctr" eaLnBrk="1" fontAlgn="auto" hangingPunct="1">
              <a:spcBef>
                <a:spcPts val="0"/>
              </a:spcBef>
              <a:spcAft>
                <a:spcPts val="0"/>
              </a:spcAft>
              <a:defRPr/>
            </a:pPr>
            <a:r>
              <a:rPr lang="en-GB" sz="1400" b="1">
                <a:solidFill>
                  <a:srgbClr val="EE7322"/>
                </a:solidFill>
                <a:latin typeface="Open Sans"/>
                <a:ea typeface="Helvetica" panose="020B0604020202020204" pitchFamily="34" charset="0"/>
                <a:cs typeface="Helvetica" panose="020B0604020202020204" pitchFamily="34" charset="0"/>
                <a:hlinkClick r:id="rId11">
                  <a:extLst>
                    <a:ext uri="{A12FA001-AC4F-418D-AE19-62706E023703}">
                      <ahyp:hlinkClr xmlns:ahyp="http://schemas.microsoft.com/office/drawing/2018/hyperlinkcolor" val="tx"/>
                    </a:ext>
                  </a:extLst>
                </a:hlinkClick>
              </a:rPr>
              <a:t>www.designspot.fr</a:t>
            </a:r>
          </a:p>
        </p:txBody>
      </p:sp>
      <p:pic>
        <p:nvPicPr>
          <p:cNvPr id="7" name="Graphic 6">
            <a:extLst>
              <a:ext uri="{FF2B5EF4-FFF2-40B4-BE49-F238E27FC236}">
                <a16:creationId xmlns:a16="http://schemas.microsoft.com/office/drawing/2014/main" id="{36614B5A-A632-41A7-8372-D8CE1B52523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393367" y="2981223"/>
            <a:ext cx="495300" cy="504825"/>
          </a:xfrm>
          <a:prstGeom prst="rect">
            <a:avLst/>
          </a:prstGeom>
        </p:spPr>
      </p:pic>
      <p:pic>
        <p:nvPicPr>
          <p:cNvPr id="20" name="Graphic 19">
            <a:extLst>
              <a:ext uri="{FF2B5EF4-FFF2-40B4-BE49-F238E27FC236}">
                <a16:creationId xmlns:a16="http://schemas.microsoft.com/office/drawing/2014/main" id="{87EC73E3-887E-476B-9107-E6DCDFA8C70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197938" y="3039228"/>
            <a:ext cx="387718" cy="410087"/>
          </a:xfrm>
          <a:prstGeom prst="rect">
            <a:avLst/>
          </a:prstGeom>
        </p:spPr>
      </p:pic>
      <p:cxnSp>
        <p:nvCxnSpPr>
          <p:cNvPr id="21" name="Straight Connector 20">
            <a:extLst>
              <a:ext uri="{FF2B5EF4-FFF2-40B4-BE49-F238E27FC236}">
                <a16:creationId xmlns:a16="http://schemas.microsoft.com/office/drawing/2014/main" id="{680552BF-DC7A-460A-8174-23C7A9CC96EC}"/>
              </a:ext>
            </a:extLst>
          </p:cNvPr>
          <p:cNvCxnSpPr>
            <a:cxnSpLocks/>
          </p:cNvCxnSpPr>
          <p:nvPr/>
        </p:nvCxnSpPr>
        <p:spPr>
          <a:xfrm flipH="1">
            <a:off x="2393367" y="3760675"/>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5" name="Graphic 24">
            <a:extLst>
              <a:ext uri="{FF2B5EF4-FFF2-40B4-BE49-F238E27FC236}">
                <a16:creationId xmlns:a16="http://schemas.microsoft.com/office/drawing/2014/main" id="{1D51A944-68CB-4AF9-BBF7-44D79DE8121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397042" y="3969547"/>
            <a:ext cx="304800" cy="523875"/>
          </a:xfrm>
          <a:prstGeom prst="rect">
            <a:avLst/>
          </a:prstGeom>
        </p:spPr>
      </p:pic>
      <p:pic>
        <p:nvPicPr>
          <p:cNvPr id="27" name="Graphic 26">
            <a:extLst>
              <a:ext uri="{FF2B5EF4-FFF2-40B4-BE49-F238E27FC236}">
                <a16:creationId xmlns:a16="http://schemas.microsoft.com/office/drawing/2014/main" id="{359134D6-D9EE-4C83-B4C8-A7651DAE9B2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33719" y="4602480"/>
            <a:ext cx="441140" cy="441140"/>
          </a:xfrm>
          <a:prstGeom prst="rect">
            <a:avLst/>
          </a:prstGeom>
        </p:spPr>
      </p:pic>
      <p:sp>
        <p:nvSpPr>
          <p:cNvPr id="23" name="Oval 22">
            <a:hlinkClick r:id="rId20" action="ppaction://hlinksldjump"/>
            <a:extLst>
              <a:ext uri="{FF2B5EF4-FFF2-40B4-BE49-F238E27FC236}">
                <a16:creationId xmlns:a16="http://schemas.microsoft.com/office/drawing/2014/main" id="{24B8D469-84EF-4C2D-B63F-D5003F25992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4" name="Graphic 23">
            <a:hlinkClick r:id="rId20" action="ppaction://hlinksldjump"/>
            <a:extLst>
              <a:ext uri="{FF2B5EF4-FFF2-40B4-BE49-F238E27FC236}">
                <a16:creationId xmlns:a16="http://schemas.microsoft.com/office/drawing/2014/main" id="{01BE5009-EFDB-4E7C-BF18-2E69652B49F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30661998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6490" y="650262"/>
            <a:ext cx="8651019" cy="690562"/>
          </a:xfrm>
        </p:spPr>
        <p:txBody>
          <a:bodyPr>
            <a:normAutofit/>
          </a:bodyPr>
          <a:lstStyle/>
          <a:p>
            <a:pPr algn="ctr"/>
            <a:r>
              <a:rPr lang="en-GB" dirty="0">
                <a:solidFill>
                  <a:srgbClr val="62003C"/>
                </a:solidFill>
                <a:latin typeface="Open Sans" panose="020B0606030504020204" pitchFamily="34" charset="0"/>
                <a:ea typeface="Open Sans" panose="020B0606030504020204" pitchFamily="34" charset="0"/>
                <a:cs typeface="Open Sans" panose="020B0606030504020204" pitchFamily="34" charset="0"/>
              </a:rPr>
              <a:t>Discrimination and harassment issues</a:t>
            </a:r>
          </a:p>
        </p:txBody>
      </p:sp>
      <p:sp>
        <p:nvSpPr>
          <p:cNvPr id="5" name="ZoneTexte 4"/>
          <p:cNvSpPr txBox="1"/>
          <p:nvPr/>
        </p:nvSpPr>
        <p:spPr>
          <a:xfrm>
            <a:off x="2615916" y="3020200"/>
            <a:ext cx="4058194" cy="1554272"/>
          </a:xfrm>
          <a:prstGeom prst="rect">
            <a:avLst/>
          </a:prstGeom>
          <a:noFill/>
        </p:spPr>
        <p:txBody>
          <a:bodyPr wrap="square" rtlCol="0">
            <a:spAutoFit/>
          </a:bodyPr>
          <a:lstStyle/>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If you are a witness to or victim of discrimination or harassment, please contact the watch and counselling </a:t>
            </a:r>
            <a:r>
              <a:rPr lang="en-GB" sz="1400" b="1"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unit</a:t>
            </a:r>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a:t>
            </a:r>
          </a:p>
          <a:p>
            <a:endParaRPr lang="fr-FR"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GB" sz="14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  </a:t>
            </a:r>
          </a:p>
          <a:p>
            <a:r>
              <a:rPr lang="en-GB" sz="1400" b="1" u="sng" dirty="0">
                <a:solidFill>
                  <a:srgbClr val="303F48"/>
                </a:solidFill>
                <a:hlinkClick r:id="rId2">
                  <a:extLst>
                    <a:ext uri="{A12FA001-AC4F-418D-AE19-62706E023703}">
                      <ahyp:hlinkClr xmlns:ahyp="http://schemas.microsoft.com/office/drawing/2018/hyperlinkcolor" val="tx"/>
                    </a:ext>
                  </a:extLst>
                </a:hlinkClick>
              </a:rPr>
              <a:t>harcelements@universite-paris-saclay.fr</a:t>
            </a:r>
            <a:r>
              <a:rPr lang="en-GB" sz="1400" b="1" dirty="0">
                <a:solidFill>
                  <a:srgbClr val="303F48"/>
                </a:solidFill>
              </a:rPr>
              <a:t> </a:t>
            </a:r>
          </a:p>
          <a:p>
            <a:endParaRPr lang="fr-FR" sz="1100" dirty="0">
              <a:solidFill>
                <a:srgbClr val="303F48"/>
              </a:solidFill>
            </a:endParaRPr>
          </a:p>
        </p:txBody>
      </p:sp>
      <p:sp>
        <p:nvSpPr>
          <p:cNvPr id="3" name="ZoneTexte 2"/>
          <p:cNvSpPr txBox="1"/>
          <p:nvPr/>
        </p:nvSpPr>
        <p:spPr>
          <a:xfrm>
            <a:off x="2364835" y="4847580"/>
            <a:ext cx="4629450" cy="954107"/>
          </a:xfrm>
          <a:prstGeom prst="rect">
            <a:avLst/>
          </a:prstGeom>
          <a:noFill/>
        </p:spPr>
        <p:txBody>
          <a:bodyPr wrap="square" rtlCol="0">
            <a:spAutoFit/>
          </a:bodyPr>
          <a:lstStyle/>
          <a:p>
            <a:pPr algn="ctr"/>
            <a:r>
              <a:rPr lang="en-GB" sz="1400" b="1" dirty="0"/>
              <a:t>The equality-diversity task force</a:t>
            </a:r>
            <a:r>
              <a:rPr lang="en-GB" sz="1400" dirty="0"/>
              <a:t> is also available : </a:t>
            </a:r>
          </a:p>
          <a:p>
            <a:pPr algn="ctr"/>
            <a:r>
              <a:rPr lang="en-GB" sz="1400" b="1" u="sng" dirty="0">
                <a:hlinkClick r:id="rId3"/>
              </a:rPr>
              <a:t>egalite.diversite@universite-paris-saclay.fr</a:t>
            </a:r>
          </a:p>
          <a:p>
            <a:pPr algn="ctr"/>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Several awareness-raising initiatives take place the year through.</a:t>
            </a:r>
          </a:p>
        </p:txBody>
      </p:sp>
      <p:pic>
        <p:nvPicPr>
          <p:cNvPr id="6" name="Graphic 5">
            <a:extLst>
              <a:ext uri="{FF2B5EF4-FFF2-40B4-BE49-F238E27FC236}">
                <a16:creationId xmlns:a16="http://schemas.microsoft.com/office/drawing/2014/main" id="{98C99B58-9D92-4C81-BB6E-E0F931A3C2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30280" y="322660"/>
            <a:ext cx="2283437" cy="1276350"/>
          </a:xfrm>
          <a:prstGeom prst="rect">
            <a:avLst/>
          </a:prstGeom>
        </p:spPr>
      </p:pic>
      <p:pic>
        <p:nvPicPr>
          <p:cNvPr id="7" name="Graphic 6">
            <a:extLst>
              <a:ext uri="{FF2B5EF4-FFF2-40B4-BE49-F238E27FC236}">
                <a16:creationId xmlns:a16="http://schemas.microsoft.com/office/drawing/2014/main" id="{D038D00B-F772-40C1-976B-C05E2F7833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05447" y="1753127"/>
            <a:ext cx="3711087" cy="1276350"/>
          </a:xfrm>
          <a:prstGeom prst="rect">
            <a:avLst/>
          </a:prstGeom>
        </p:spPr>
      </p:pic>
      <p:pic>
        <p:nvPicPr>
          <p:cNvPr id="8" name="Graphic 7">
            <a:extLst>
              <a:ext uri="{FF2B5EF4-FFF2-40B4-BE49-F238E27FC236}">
                <a16:creationId xmlns:a16="http://schemas.microsoft.com/office/drawing/2014/main" id="{48007E93-A7F3-4A34-BBF2-CF2100E7A45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87466" y="3822931"/>
            <a:ext cx="284532" cy="180568"/>
          </a:xfrm>
          <a:prstGeom prst="rect">
            <a:avLst/>
          </a:prstGeom>
        </p:spPr>
      </p:pic>
      <p:pic>
        <p:nvPicPr>
          <p:cNvPr id="9" name="Graphic 8">
            <a:extLst>
              <a:ext uri="{FF2B5EF4-FFF2-40B4-BE49-F238E27FC236}">
                <a16:creationId xmlns:a16="http://schemas.microsoft.com/office/drawing/2014/main" id="{D375F06A-FF41-439E-A9DB-54BA13FDC63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364835" y="2416984"/>
            <a:ext cx="548717" cy="341509"/>
          </a:xfrm>
          <a:prstGeom prst="rect">
            <a:avLst/>
          </a:prstGeom>
        </p:spPr>
      </p:pic>
      <p:pic>
        <p:nvPicPr>
          <p:cNvPr id="10" name="Graphic 9">
            <a:extLst>
              <a:ext uri="{FF2B5EF4-FFF2-40B4-BE49-F238E27FC236}">
                <a16:creationId xmlns:a16="http://schemas.microsoft.com/office/drawing/2014/main" id="{3D8B8A36-4F62-43A3-8E42-90409EC260C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701836" y="4942898"/>
            <a:ext cx="528615" cy="563968"/>
          </a:xfrm>
          <a:prstGeom prst="rect">
            <a:avLst/>
          </a:prstGeom>
        </p:spPr>
      </p:pic>
      <p:pic>
        <p:nvPicPr>
          <p:cNvPr id="11" name="Graphic 10">
            <a:extLst>
              <a:ext uri="{FF2B5EF4-FFF2-40B4-BE49-F238E27FC236}">
                <a16:creationId xmlns:a16="http://schemas.microsoft.com/office/drawing/2014/main" id="{94B14AC1-7E31-49E7-B0F4-79BDF624AC5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121369" y="4874326"/>
            <a:ext cx="529014" cy="564394"/>
          </a:xfrm>
          <a:prstGeom prst="rect">
            <a:avLst/>
          </a:prstGeom>
        </p:spPr>
      </p:pic>
      <p:sp>
        <p:nvSpPr>
          <p:cNvPr id="13" name="Oval 12">
            <a:hlinkClick r:id="rId14" action="ppaction://hlinksldjump"/>
            <a:extLst>
              <a:ext uri="{FF2B5EF4-FFF2-40B4-BE49-F238E27FC236}">
                <a16:creationId xmlns:a16="http://schemas.microsoft.com/office/drawing/2014/main" id="{9878C16C-CB91-49C5-A8DC-20FE0DC6FD9F}"/>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4" name="Graphic 13">
            <a:hlinkClick r:id="rId14" action="ppaction://hlinksldjump"/>
            <a:extLst>
              <a:ext uri="{FF2B5EF4-FFF2-40B4-BE49-F238E27FC236}">
                <a16:creationId xmlns:a16="http://schemas.microsoft.com/office/drawing/2014/main" id="{A42AA99B-F56D-41C8-B97D-0C8A59075EF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38564674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1553" y="619918"/>
            <a:ext cx="8456023" cy="690562"/>
          </a:xfrm>
        </p:spPr>
        <p:txBody>
          <a:bodyPr>
            <a:normAutofit fontScale="90000"/>
          </a:bodyPr>
          <a:lstStyle/>
          <a:p>
            <a:pPr algn="ctr"/>
            <a:r>
              <a:rPr lang="fr-FR" dirty="0">
                <a:solidFill>
                  <a:srgbClr val="61013C"/>
                </a:solidFill>
              </a:rPr>
              <a:t>How to </a:t>
            </a:r>
            <a:r>
              <a:rPr lang="fr-FR" dirty="0" err="1">
                <a:solidFill>
                  <a:srgbClr val="61013C"/>
                </a:solidFill>
              </a:rPr>
              <a:t>become</a:t>
            </a:r>
            <a:r>
              <a:rPr lang="fr-FR" dirty="0">
                <a:solidFill>
                  <a:srgbClr val="61013C"/>
                </a:solidFill>
              </a:rPr>
              <a:t> a</a:t>
            </a:r>
            <a:br>
              <a:rPr lang="fr-FR" dirty="0">
                <a:solidFill>
                  <a:srgbClr val="61013C"/>
                </a:solidFill>
                <a:latin typeface="Open Sans Light" panose="020B0306030504020204" pitchFamily="34" charset="0"/>
                <a:ea typeface="Open Sans Light" panose="020B0306030504020204" pitchFamily="34" charset="0"/>
                <a:cs typeface="Open Sans Light" panose="020B0306030504020204" pitchFamily="34" charset="0"/>
              </a:rPr>
            </a:br>
            <a:r>
              <a:rPr lang="fr-FR" dirty="0">
                <a:solidFill>
                  <a:srgbClr val="61013C"/>
                </a:solidFill>
                <a:latin typeface="Open Sans Light" panose="020B0306030504020204" pitchFamily="34" charset="0"/>
                <a:ea typeface="Open Sans Light" panose="020B0306030504020204" pitchFamily="34" charset="0"/>
                <a:cs typeface="Open Sans Light" panose="020B0306030504020204" pitchFamily="34" charset="0"/>
              </a:rPr>
              <a:t>« Cordées de la réussite » </a:t>
            </a:r>
            <a:r>
              <a:rPr lang="fr-FR" dirty="0" err="1">
                <a:solidFill>
                  <a:srgbClr val="61013C"/>
                </a:solidFill>
                <a:latin typeface="Open Sans Light" panose="020B0306030504020204" pitchFamily="34" charset="0"/>
                <a:ea typeface="Open Sans Light" panose="020B0306030504020204" pitchFamily="34" charset="0"/>
                <a:cs typeface="Open Sans Light" panose="020B0306030504020204" pitchFamily="34" charset="0"/>
              </a:rPr>
              <a:t>tutor</a:t>
            </a:r>
            <a:r>
              <a:rPr lang="fr-FR" dirty="0">
                <a:solidFill>
                  <a:srgbClr val="61013C"/>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4" name="TextBox 3">
            <a:extLst>
              <a:ext uri="{FF2B5EF4-FFF2-40B4-BE49-F238E27FC236}">
                <a16:creationId xmlns:a16="http://schemas.microsoft.com/office/drawing/2014/main" id="{680B35EB-7659-4E79-B6E3-15A1AE63857D}"/>
              </a:ext>
            </a:extLst>
          </p:cNvPr>
          <p:cNvSpPr txBox="1"/>
          <p:nvPr/>
        </p:nvSpPr>
        <p:spPr>
          <a:xfrm>
            <a:off x="2280156" y="5779797"/>
            <a:ext cx="4572000" cy="430887"/>
          </a:xfrm>
          <a:prstGeom prst="rect">
            <a:avLst/>
          </a:prstGeom>
          <a:noFill/>
        </p:spPr>
        <p:txBody>
          <a:bodyPr wrap="square">
            <a:spAutoFit/>
          </a:bodyPr>
          <a:lstStyle/>
          <a:p>
            <a:pPr algn="ctr"/>
            <a:r>
              <a:rPr lang="fr-FR" sz="1100" dirty="0"/>
              <a:t>Contact : </a:t>
            </a:r>
            <a:r>
              <a:rPr lang="en-GB" sz="1100" dirty="0"/>
              <a:t>The equality-diversity task force </a:t>
            </a:r>
            <a:endParaRPr lang="fr-FR" sz="1100" dirty="0"/>
          </a:p>
          <a:p>
            <a:pPr algn="ctr"/>
            <a:r>
              <a:rPr lang="fr-FR" sz="1100" dirty="0">
                <a:hlinkClick r:id="rId2"/>
              </a:rPr>
              <a:t>egalite.diversite@universite-paris-saclay.fr</a:t>
            </a:r>
            <a:r>
              <a:rPr lang="fr-FR" sz="1100" dirty="0"/>
              <a:t> </a:t>
            </a:r>
          </a:p>
        </p:txBody>
      </p:sp>
      <p:pic>
        <p:nvPicPr>
          <p:cNvPr id="6" name="Graphic 5">
            <a:extLst>
              <a:ext uri="{FF2B5EF4-FFF2-40B4-BE49-F238E27FC236}">
                <a16:creationId xmlns:a16="http://schemas.microsoft.com/office/drawing/2014/main" id="{8E520220-C27F-42F0-9704-24E4F1A92B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527653"/>
            <a:ext cx="284532" cy="180568"/>
          </a:xfrm>
          <a:prstGeom prst="rect">
            <a:avLst/>
          </a:prstGeom>
        </p:spPr>
      </p:pic>
      <p:pic>
        <p:nvPicPr>
          <p:cNvPr id="7" name="Graphic 6">
            <a:extLst>
              <a:ext uri="{FF2B5EF4-FFF2-40B4-BE49-F238E27FC236}">
                <a16:creationId xmlns:a16="http://schemas.microsoft.com/office/drawing/2014/main" id="{518F5D27-5012-4BBC-A338-E78B441B00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91591" y="1970205"/>
            <a:ext cx="5214121" cy="917759"/>
          </a:xfrm>
          <a:prstGeom prst="rect">
            <a:avLst/>
          </a:prstGeom>
        </p:spPr>
      </p:pic>
      <p:cxnSp>
        <p:nvCxnSpPr>
          <p:cNvPr id="11" name="Straight Connector 10">
            <a:extLst>
              <a:ext uri="{FF2B5EF4-FFF2-40B4-BE49-F238E27FC236}">
                <a16:creationId xmlns:a16="http://schemas.microsoft.com/office/drawing/2014/main" id="{47460E17-96D4-4DBA-B146-A77ED31CA52B}"/>
              </a:ext>
            </a:extLst>
          </p:cNvPr>
          <p:cNvCxnSpPr>
            <a:cxnSpLocks/>
          </p:cNvCxnSpPr>
          <p:nvPr/>
        </p:nvCxnSpPr>
        <p:spPr>
          <a:xfrm>
            <a:off x="4357931" y="3566639"/>
            <a:ext cx="0" cy="917758"/>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2" name="Graphic 11">
            <a:extLst>
              <a:ext uri="{FF2B5EF4-FFF2-40B4-BE49-F238E27FC236}">
                <a16:creationId xmlns:a16="http://schemas.microsoft.com/office/drawing/2014/main" id="{AA2659DD-8E10-4023-9C7E-A2F4337885A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64749" y="1659260"/>
            <a:ext cx="2381250" cy="19050"/>
          </a:xfrm>
          <a:prstGeom prst="rect">
            <a:avLst/>
          </a:prstGeom>
        </p:spPr>
      </p:pic>
      <p:pic>
        <p:nvPicPr>
          <p:cNvPr id="3" name="Graphic 2">
            <a:extLst>
              <a:ext uri="{FF2B5EF4-FFF2-40B4-BE49-F238E27FC236}">
                <a16:creationId xmlns:a16="http://schemas.microsoft.com/office/drawing/2014/main" id="{83DB49CF-8784-4864-93D8-E4B6CE7303E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17438" y="3640568"/>
            <a:ext cx="984467" cy="843829"/>
          </a:xfrm>
          <a:prstGeom prst="rect">
            <a:avLst/>
          </a:prstGeom>
        </p:spPr>
      </p:pic>
      <p:pic>
        <p:nvPicPr>
          <p:cNvPr id="13" name="Graphic 12">
            <a:extLst>
              <a:ext uri="{FF2B5EF4-FFF2-40B4-BE49-F238E27FC236}">
                <a16:creationId xmlns:a16="http://schemas.microsoft.com/office/drawing/2014/main" id="{6DC22084-C8D4-4277-85F6-C5AF2B79A0F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68233" y="3847534"/>
            <a:ext cx="423358" cy="490711"/>
          </a:xfrm>
          <a:prstGeom prst="rect">
            <a:avLst/>
          </a:prstGeom>
        </p:spPr>
      </p:pic>
      <p:pic>
        <p:nvPicPr>
          <p:cNvPr id="9" name="Graphic 8">
            <a:extLst>
              <a:ext uri="{FF2B5EF4-FFF2-40B4-BE49-F238E27FC236}">
                <a16:creationId xmlns:a16="http://schemas.microsoft.com/office/drawing/2014/main" id="{CCE01721-B484-4DB0-BAD3-68AD8ABDC9A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363385" y="3585546"/>
            <a:ext cx="219075" cy="457200"/>
          </a:xfrm>
          <a:prstGeom prst="rect">
            <a:avLst/>
          </a:prstGeom>
        </p:spPr>
      </p:pic>
      <p:pic>
        <p:nvPicPr>
          <p:cNvPr id="16" name="Graphic 15">
            <a:extLst>
              <a:ext uri="{FF2B5EF4-FFF2-40B4-BE49-F238E27FC236}">
                <a16:creationId xmlns:a16="http://schemas.microsoft.com/office/drawing/2014/main" id="{398D9EB4-5F10-4216-80BB-8B86416D284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706902" y="3259340"/>
            <a:ext cx="219075" cy="457200"/>
          </a:xfrm>
          <a:prstGeom prst="rect">
            <a:avLst/>
          </a:prstGeom>
        </p:spPr>
      </p:pic>
      <p:sp>
        <p:nvSpPr>
          <p:cNvPr id="17" name="Oval 16">
            <a:hlinkClick r:id="rId17" action="ppaction://hlinksldjump"/>
            <a:extLst>
              <a:ext uri="{FF2B5EF4-FFF2-40B4-BE49-F238E27FC236}">
                <a16:creationId xmlns:a16="http://schemas.microsoft.com/office/drawing/2014/main" id="{00A5BCA3-1AEB-4945-AE31-40ED33F4557D}"/>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8" name="Graphic 17">
            <a:hlinkClick r:id="rId17" action="ppaction://hlinksldjump"/>
            <a:extLst>
              <a:ext uri="{FF2B5EF4-FFF2-40B4-BE49-F238E27FC236}">
                <a16:creationId xmlns:a16="http://schemas.microsoft.com/office/drawing/2014/main" id="{BEF98755-DE92-4441-A28E-53E21E9BC7A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12638" y="6353433"/>
            <a:ext cx="63021" cy="110287"/>
          </a:xfrm>
          <a:prstGeom prst="rect">
            <a:avLst/>
          </a:prstGeom>
        </p:spPr>
      </p:pic>
      <p:sp>
        <p:nvSpPr>
          <p:cNvPr id="14" name="Rectangle 1">
            <a:extLst>
              <a:ext uri="{FF2B5EF4-FFF2-40B4-BE49-F238E27FC236}">
                <a16:creationId xmlns:a16="http://schemas.microsoft.com/office/drawing/2014/main" id="{D44E4C39-7A4C-4DF4-8F3E-7A520C27349F}"/>
              </a:ext>
            </a:extLst>
          </p:cNvPr>
          <p:cNvSpPr>
            <a:spLocks noChangeArrowheads="1"/>
          </p:cNvSpPr>
          <p:nvPr/>
        </p:nvSpPr>
        <p:spPr bwMode="auto">
          <a:xfrm>
            <a:off x="2351898" y="2097766"/>
            <a:ext cx="449350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bg1"/>
                </a:solidFill>
                <a:effectLst/>
              </a:rPr>
              <a:t>Are </a:t>
            </a:r>
            <a:r>
              <a:rPr kumimoji="0" lang="fr-FR" altLang="fr-FR" sz="1600" b="1" i="0" u="none" strike="noStrike" cap="none" normalizeH="0" baseline="0" dirty="0" err="1">
                <a:ln>
                  <a:noFill/>
                </a:ln>
                <a:solidFill>
                  <a:schemeClr val="bg1"/>
                </a:solidFill>
                <a:effectLst/>
              </a:rPr>
              <a:t>you</a:t>
            </a:r>
            <a:r>
              <a:rPr kumimoji="0" lang="fr-FR" altLang="fr-FR" sz="1600" b="1" i="0" u="none" strike="noStrike" cap="none" normalizeH="0" baseline="0" dirty="0">
                <a:ln>
                  <a:noFill/>
                </a:ln>
                <a:solidFill>
                  <a:schemeClr val="bg1"/>
                </a:solidFill>
                <a:effectLst/>
              </a:rPr>
              <a:t> an "</a:t>
            </a:r>
            <a:r>
              <a:rPr kumimoji="0" lang="fr-FR" altLang="fr-FR" sz="1600" b="1" i="0" u="none" strike="noStrike" cap="none" normalizeH="0" baseline="0" dirty="0" err="1">
                <a:ln>
                  <a:noFill/>
                </a:ln>
                <a:solidFill>
                  <a:schemeClr val="bg1"/>
                </a:solidFill>
                <a:effectLst/>
              </a:rPr>
              <a:t>experienced</a:t>
            </a:r>
            <a:r>
              <a:rPr kumimoji="0" lang="fr-FR" altLang="fr-FR" sz="1600" b="1" i="0" u="none" strike="noStrike" cap="none" normalizeH="0" baseline="0" dirty="0">
                <a:ln>
                  <a:noFill/>
                </a:ln>
                <a:solidFill>
                  <a:schemeClr val="bg1"/>
                </a:solidFill>
                <a:effectLst/>
              </a:rPr>
              <a:t>" </a:t>
            </a:r>
            <a:r>
              <a:rPr kumimoji="0" lang="fr-FR" altLang="fr-FR" sz="1600" b="1" i="0" u="none" strike="noStrike" cap="none" normalizeH="0" baseline="0" dirty="0" err="1">
                <a:ln>
                  <a:noFill/>
                </a:ln>
                <a:solidFill>
                  <a:schemeClr val="bg1"/>
                </a:solidFill>
                <a:effectLst/>
              </a:rPr>
              <a:t>student</a:t>
            </a:r>
            <a:r>
              <a:rPr kumimoji="0" lang="fr-FR" altLang="fr-FR" sz="1600" b="1" i="0" u="none" strike="noStrike" cap="none" normalizeH="0" baseline="0" dirty="0">
                <a:ln>
                  <a:noFill/>
                </a:ln>
                <a:solidFill>
                  <a:schemeClr val="bg1"/>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bg1"/>
                </a:solidFill>
                <a:effectLst/>
              </a:rPr>
              <a:t>Do </a:t>
            </a:r>
            <a:r>
              <a:rPr kumimoji="0" lang="fr-FR" altLang="fr-FR" sz="1600" b="1" i="0" u="none" strike="noStrike" cap="none" normalizeH="0" baseline="0" dirty="0" err="1">
                <a:ln>
                  <a:noFill/>
                </a:ln>
                <a:solidFill>
                  <a:schemeClr val="bg1"/>
                </a:solidFill>
                <a:effectLst/>
              </a:rPr>
              <a:t>you</a:t>
            </a:r>
            <a:r>
              <a:rPr kumimoji="0" lang="fr-FR" altLang="fr-FR" sz="1600" b="1" i="0" u="none" strike="noStrike" cap="none" normalizeH="0" baseline="0" dirty="0">
                <a:ln>
                  <a:noFill/>
                </a:ln>
                <a:solidFill>
                  <a:schemeClr val="bg1"/>
                </a:solidFill>
                <a:effectLst/>
              </a:rPr>
              <a:t> </a:t>
            </a:r>
            <a:r>
              <a:rPr kumimoji="0" lang="fr-FR" altLang="fr-FR" sz="1600" b="1" i="0" u="none" strike="noStrike" cap="none" normalizeH="0" baseline="0" dirty="0" err="1">
                <a:ln>
                  <a:noFill/>
                </a:ln>
                <a:solidFill>
                  <a:schemeClr val="bg1"/>
                </a:solidFill>
                <a:effectLst/>
              </a:rPr>
              <a:t>want</a:t>
            </a:r>
            <a:r>
              <a:rPr kumimoji="0" lang="fr-FR" altLang="fr-FR" sz="1600" b="1" i="0" u="none" strike="noStrike" cap="none" normalizeH="0" baseline="0" dirty="0">
                <a:ln>
                  <a:noFill/>
                </a:ln>
                <a:solidFill>
                  <a:schemeClr val="bg1"/>
                </a:solidFill>
                <a:effectLst/>
              </a:rPr>
              <a:t> to </a:t>
            </a:r>
            <a:r>
              <a:rPr kumimoji="0" lang="fr-FR" altLang="fr-FR" sz="1600" b="1" i="0" u="none" strike="noStrike" cap="none" normalizeH="0" baseline="0" dirty="0" err="1">
                <a:ln>
                  <a:noFill/>
                </a:ln>
                <a:solidFill>
                  <a:schemeClr val="bg1"/>
                </a:solidFill>
                <a:effectLst/>
              </a:rPr>
              <a:t>act</a:t>
            </a:r>
            <a:r>
              <a:rPr kumimoji="0" lang="fr-FR" altLang="fr-FR" sz="1600" b="1" i="0" u="none" strike="noStrike" cap="none" normalizeH="0" baseline="0" dirty="0">
                <a:ln>
                  <a:noFill/>
                </a:ln>
                <a:solidFill>
                  <a:schemeClr val="bg1"/>
                </a:solidFill>
                <a:effectLst/>
              </a:rPr>
              <a:t> for </a:t>
            </a:r>
            <a:r>
              <a:rPr kumimoji="0" lang="fr-FR" altLang="fr-FR" sz="1600" b="1" i="0" u="none" strike="noStrike" cap="none" normalizeH="0" baseline="0" dirty="0" err="1">
                <a:ln>
                  <a:noFill/>
                </a:ln>
                <a:solidFill>
                  <a:schemeClr val="bg1"/>
                </a:solidFill>
                <a:effectLst/>
              </a:rPr>
              <a:t>equal</a:t>
            </a:r>
            <a:r>
              <a:rPr kumimoji="0" lang="fr-FR" altLang="fr-FR" sz="1600" b="1" i="0" u="none" strike="noStrike" cap="none" normalizeH="0" baseline="0" dirty="0">
                <a:ln>
                  <a:noFill/>
                </a:ln>
                <a:solidFill>
                  <a:schemeClr val="bg1"/>
                </a:solidFill>
                <a:effectLst/>
              </a:rPr>
              <a:t> </a:t>
            </a:r>
            <a:r>
              <a:rPr kumimoji="0" lang="fr-FR" altLang="fr-FR" sz="1600" b="1" i="0" u="none" strike="noStrike" cap="none" normalizeH="0" baseline="0" dirty="0" err="1">
                <a:ln>
                  <a:noFill/>
                </a:ln>
                <a:solidFill>
                  <a:schemeClr val="bg1"/>
                </a:solidFill>
                <a:effectLst/>
              </a:rPr>
              <a:t>opportunities</a:t>
            </a:r>
            <a:r>
              <a:rPr kumimoji="0" lang="fr-FR" altLang="fr-FR" sz="1600" b="1" i="0" u="none" strike="noStrike" cap="none" normalizeH="0" baseline="0" dirty="0">
                <a:ln>
                  <a:noFill/>
                </a:ln>
                <a:solidFill>
                  <a:schemeClr val="bg1"/>
                </a:solidFill>
                <a:effectLs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5" name="Rectangle 2">
            <a:extLst>
              <a:ext uri="{FF2B5EF4-FFF2-40B4-BE49-F238E27FC236}">
                <a16:creationId xmlns:a16="http://schemas.microsoft.com/office/drawing/2014/main" id="{74E05DEB-6D84-4F35-84A1-56AA3ADD5D86}"/>
              </a:ext>
            </a:extLst>
          </p:cNvPr>
          <p:cNvSpPr>
            <a:spLocks noChangeArrowheads="1"/>
          </p:cNvSpPr>
          <p:nvPr/>
        </p:nvSpPr>
        <p:spPr bwMode="auto">
          <a:xfrm>
            <a:off x="2196439" y="3660543"/>
            <a:ext cx="1822227"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dirty="0" err="1">
                <a:ln>
                  <a:noFill/>
                </a:ln>
                <a:solidFill>
                  <a:schemeClr val="tx1"/>
                </a:solidFill>
                <a:effectLst/>
              </a:rPr>
              <a:t>Mobilize</a:t>
            </a:r>
            <a:r>
              <a:rPr kumimoji="0" lang="fr-FR" altLang="fr-FR" sz="1200" b="1" i="0" u="none" strike="noStrike" cap="none" normalizeH="0" baseline="0" dirty="0">
                <a:ln>
                  <a:noFill/>
                </a:ln>
                <a:solidFill>
                  <a:schemeClr val="tx1"/>
                </a:solidFill>
                <a:effectLst/>
              </a:rPr>
              <a:t> by </a:t>
            </a:r>
            <a:r>
              <a:rPr kumimoji="0" lang="fr-FR" altLang="fr-FR" sz="1200" b="1" i="0" u="none" strike="noStrike" cap="none" normalizeH="0" baseline="0" dirty="0" err="1">
                <a:ln>
                  <a:noFill/>
                </a:ln>
                <a:solidFill>
                  <a:schemeClr val="tx1"/>
                </a:solidFill>
                <a:effectLst/>
              </a:rPr>
              <a:t>helping</a:t>
            </a:r>
            <a:r>
              <a:rPr kumimoji="0" lang="fr-FR" altLang="fr-FR" sz="1200" b="1" i="0" u="none" strike="noStrike" cap="none" normalizeH="0" baseline="0" dirty="0">
                <a:ln>
                  <a:noFill/>
                </a:ln>
                <a:solidFill>
                  <a:schemeClr val="tx1"/>
                </a:solidFill>
                <a:effectLst/>
              </a:rPr>
              <a:t> the </a:t>
            </a:r>
            <a:r>
              <a:rPr kumimoji="0" lang="fr-FR" altLang="fr-FR" sz="1200" b="1" i="0" u="none" strike="noStrike" cap="none" normalizeH="0" baseline="0" dirty="0" err="1">
                <a:ln>
                  <a:noFill/>
                </a:ln>
                <a:solidFill>
                  <a:schemeClr val="tx1"/>
                </a:solidFill>
                <a:effectLst/>
              </a:rPr>
              <a:t>youngest</a:t>
            </a:r>
            <a:r>
              <a:rPr kumimoji="0" lang="fr-FR" altLang="fr-FR" sz="1200" b="1" i="0" u="none" strike="noStrike" cap="none" normalizeH="0" baseline="0" dirty="0">
                <a:ln>
                  <a:noFill/>
                </a:ln>
                <a:solidFill>
                  <a:schemeClr val="tx1"/>
                </a:solidFill>
                <a:effectLst/>
              </a:rPr>
              <a:t> to </a:t>
            </a:r>
            <a:r>
              <a:rPr kumimoji="0" lang="fr-FR" altLang="fr-FR" sz="1200" b="1" i="0" u="none" strike="noStrike" cap="none" normalizeH="0" baseline="0" dirty="0" err="1">
                <a:ln>
                  <a:noFill/>
                </a:ln>
                <a:solidFill>
                  <a:schemeClr val="tx1"/>
                </a:solidFill>
                <a:effectLst/>
              </a:rPr>
              <a:t>progress</a:t>
            </a:r>
            <a:r>
              <a:rPr kumimoji="0" lang="fr-FR" altLang="fr-FR" sz="1200" b="1" i="0" u="none" strike="noStrike" cap="none" normalizeH="0" baseline="0" dirty="0">
                <a:ln>
                  <a:noFill/>
                </a:ln>
                <a:solidFill>
                  <a:schemeClr val="tx1"/>
                </a:solidFill>
                <a:effectLst/>
              </a:rPr>
              <a:t> in </a:t>
            </a:r>
            <a:r>
              <a:rPr kumimoji="0" lang="fr-FR" altLang="fr-FR" sz="1200" b="1" i="0" u="none" strike="noStrike" cap="none" normalizeH="0" baseline="0" dirty="0" err="1">
                <a:ln>
                  <a:noFill/>
                </a:ln>
                <a:solidFill>
                  <a:schemeClr val="tx1"/>
                </a:solidFill>
                <a:effectLst/>
              </a:rPr>
              <a:t>their</a:t>
            </a:r>
            <a:r>
              <a:rPr kumimoji="0" lang="fr-FR" altLang="fr-FR" sz="1200" b="1" i="0" u="none" strike="noStrike" cap="none" normalizeH="0" baseline="0" dirty="0">
                <a:ln>
                  <a:noFill/>
                </a:ln>
                <a:solidFill>
                  <a:schemeClr val="tx1"/>
                </a:solidFill>
                <a:effectLst/>
              </a:rPr>
              <a:t> </a:t>
            </a:r>
            <a:r>
              <a:rPr kumimoji="0" lang="fr-FR" altLang="fr-FR" sz="1200" b="1" i="0" u="none" strike="noStrike" cap="none" normalizeH="0" baseline="0" dirty="0" err="1">
                <a:ln>
                  <a:noFill/>
                </a:ln>
                <a:solidFill>
                  <a:schemeClr val="tx1"/>
                </a:solidFill>
                <a:effectLst/>
              </a:rPr>
              <a:t>university</a:t>
            </a:r>
            <a:r>
              <a:rPr kumimoji="0" lang="fr-FR" altLang="fr-FR" sz="1200" b="1" i="0" u="none" strike="noStrike" cap="none" normalizeH="0" baseline="0" dirty="0">
                <a:ln>
                  <a:noFill/>
                </a:ln>
                <a:solidFill>
                  <a:schemeClr val="tx1"/>
                </a:solidFill>
                <a:effectLst/>
              </a:rPr>
              <a:t> training</a:t>
            </a:r>
            <a:r>
              <a:rPr kumimoji="0" lang="fr-FR" altLang="fr-FR" sz="1000" b="0" i="0" u="none" strike="noStrike" cap="none" normalizeH="0" baseline="0" dirty="0">
                <a:ln>
                  <a:noFill/>
                </a:ln>
                <a:solidFill>
                  <a:schemeClr val="tx1"/>
                </a:solidFill>
                <a:effectLst/>
                <a:latin typeface="Arial Unicode MS"/>
              </a:rPr>
              <a:t>.</a:t>
            </a:r>
            <a:endParaRPr kumimoji="0" lang="fr-FR" altLang="fr-FR"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9" name="Rectangle 3">
            <a:extLst>
              <a:ext uri="{FF2B5EF4-FFF2-40B4-BE49-F238E27FC236}">
                <a16:creationId xmlns:a16="http://schemas.microsoft.com/office/drawing/2014/main" id="{66973DA4-3E44-4C4C-920A-C7B5344C4BC2}"/>
              </a:ext>
            </a:extLst>
          </p:cNvPr>
          <p:cNvSpPr>
            <a:spLocks noChangeArrowheads="1"/>
          </p:cNvSpPr>
          <p:nvPr/>
        </p:nvSpPr>
        <p:spPr bwMode="auto">
          <a:xfrm>
            <a:off x="4598651" y="3648165"/>
            <a:ext cx="2143189"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1" i="0" u="none" strike="noStrike" cap="none" normalizeH="0" baseline="0" dirty="0" err="1">
                <a:ln>
                  <a:noFill/>
                </a:ln>
                <a:solidFill>
                  <a:srgbClr val="EE7322"/>
                </a:solidFill>
                <a:effectLst/>
              </a:rPr>
              <a:t>Participate</a:t>
            </a:r>
            <a:r>
              <a:rPr kumimoji="0" lang="fr-FR" altLang="fr-FR" sz="1100" b="1" i="0" u="none" strike="noStrike" cap="none" normalizeH="0" baseline="0" dirty="0">
                <a:ln>
                  <a:noFill/>
                </a:ln>
                <a:solidFill>
                  <a:srgbClr val="EE7322"/>
                </a:solidFill>
                <a:effectLst/>
              </a:rPr>
              <a:t> in the "Cordées de la Réussite" </a:t>
            </a:r>
            <a:r>
              <a:rPr kumimoji="0" lang="fr-FR" altLang="fr-FR" sz="1100" b="1" i="0" u="none" strike="noStrike" cap="none" normalizeH="0" baseline="0" dirty="0" err="1">
                <a:ln>
                  <a:noFill/>
                </a:ln>
                <a:solidFill>
                  <a:srgbClr val="EE7322"/>
                </a:solidFill>
                <a:effectLst/>
              </a:rPr>
              <a:t>scheme</a:t>
            </a:r>
            <a:r>
              <a:rPr kumimoji="0" lang="fr-FR" altLang="fr-FR" sz="1100" b="1" i="0" u="none" strike="noStrike" cap="none" normalizeH="0" baseline="0" dirty="0">
                <a:ln>
                  <a:noFill/>
                </a:ln>
                <a:solidFill>
                  <a:srgbClr val="EE7322"/>
                </a:solidFill>
                <a:effectLst/>
              </a:rPr>
              <a:t> by </a:t>
            </a:r>
            <a:r>
              <a:rPr kumimoji="0" lang="fr-FR" altLang="fr-FR" sz="1100" b="1" i="0" u="none" strike="noStrike" cap="none" normalizeH="0" baseline="0" dirty="0" err="1">
                <a:ln>
                  <a:noFill/>
                </a:ln>
                <a:solidFill>
                  <a:srgbClr val="EE7322"/>
                </a:solidFill>
                <a:effectLst/>
              </a:rPr>
              <a:t>becoming</a:t>
            </a:r>
            <a:r>
              <a:rPr kumimoji="0" lang="fr-FR" altLang="fr-FR" sz="1100" b="1" i="0" u="none" strike="noStrike" cap="none" normalizeH="0" baseline="0" dirty="0">
                <a:ln>
                  <a:noFill/>
                </a:ln>
                <a:solidFill>
                  <a:srgbClr val="EE7322"/>
                </a:solidFill>
                <a:effectLst/>
              </a:rPr>
              <a:t> a </a:t>
            </a:r>
            <a:r>
              <a:rPr kumimoji="0" lang="fr-FR" altLang="fr-FR" sz="1100" b="1" i="0" u="none" strike="noStrike" cap="none" normalizeH="0" baseline="0" dirty="0" err="1">
                <a:ln>
                  <a:noFill/>
                </a:ln>
                <a:solidFill>
                  <a:srgbClr val="EE7322"/>
                </a:solidFill>
                <a:effectLst/>
              </a:rPr>
              <a:t>tutor</a:t>
            </a:r>
            <a:r>
              <a:rPr kumimoji="0" lang="fr-FR" altLang="fr-FR" sz="1100" b="1" i="0" u="none" strike="noStrike" cap="none" normalizeH="0" baseline="0" dirty="0">
                <a:ln>
                  <a:noFill/>
                </a:ln>
                <a:solidFill>
                  <a:srgbClr val="EE7322"/>
                </a:solidFill>
                <a:effectLst/>
              </a:rPr>
              <a:t> for </a:t>
            </a:r>
            <a:r>
              <a:rPr kumimoji="0" lang="fr-FR" altLang="fr-FR" sz="1100" b="1" i="0" u="none" strike="noStrike" cap="none" normalizeH="0" baseline="0" dirty="0" err="1">
                <a:ln>
                  <a:noFill/>
                </a:ln>
                <a:solidFill>
                  <a:srgbClr val="EE7322"/>
                </a:solidFill>
                <a:effectLst/>
              </a:rPr>
              <a:t>students</a:t>
            </a:r>
            <a:r>
              <a:rPr kumimoji="0" lang="fr-FR" altLang="fr-FR" sz="1100" b="1" i="0" u="none" strike="noStrike" cap="none" normalizeH="0" baseline="0" dirty="0">
                <a:ln>
                  <a:noFill/>
                </a:ln>
                <a:solidFill>
                  <a:srgbClr val="EE7322"/>
                </a:solidFill>
                <a:effectLst/>
              </a:rPr>
              <a:t> in middle and high </a:t>
            </a:r>
            <a:r>
              <a:rPr kumimoji="0" lang="fr-FR" altLang="fr-FR" sz="1100" b="1" i="0" u="none" strike="noStrike" cap="none" normalizeH="0" baseline="0" dirty="0" err="1">
                <a:ln>
                  <a:noFill/>
                </a:ln>
                <a:solidFill>
                  <a:srgbClr val="EE7322"/>
                </a:solidFill>
                <a:effectLst/>
              </a:rPr>
              <a:t>schools</a:t>
            </a:r>
            <a:r>
              <a:rPr kumimoji="0" lang="fr-FR" altLang="fr-FR" sz="1100" b="1" i="0" u="none" strike="noStrike" cap="none" normalizeH="0" baseline="0" dirty="0">
                <a:ln>
                  <a:noFill/>
                </a:ln>
                <a:solidFill>
                  <a:srgbClr val="EE7322"/>
                </a:solidFill>
                <a:effectLst/>
              </a:rPr>
              <a:t> in </a:t>
            </a:r>
            <a:r>
              <a:rPr kumimoji="0" lang="fr-FR" altLang="fr-FR" sz="1100" b="1" i="0" u="none" strike="noStrike" cap="none" normalizeH="0" baseline="0" dirty="0" err="1">
                <a:ln>
                  <a:noFill/>
                </a:ln>
                <a:solidFill>
                  <a:srgbClr val="EE7322"/>
                </a:solidFill>
                <a:effectLst/>
              </a:rPr>
              <a:t>priority</a:t>
            </a:r>
            <a:r>
              <a:rPr kumimoji="0" lang="fr-FR" altLang="fr-FR" sz="1100" b="1" i="0" u="none" strike="noStrike" cap="none" normalizeH="0" baseline="0" dirty="0">
                <a:ln>
                  <a:noFill/>
                </a:ln>
                <a:solidFill>
                  <a:srgbClr val="EE7322"/>
                </a:solidFill>
                <a:effectLst/>
              </a:rPr>
              <a:t> </a:t>
            </a:r>
            <a:r>
              <a:rPr kumimoji="0" lang="fr-FR" altLang="fr-FR" sz="1100" b="1" i="0" u="none" strike="noStrike" cap="none" normalizeH="0" baseline="0" dirty="0" err="1">
                <a:ln>
                  <a:noFill/>
                </a:ln>
                <a:solidFill>
                  <a:srgbClr val="EE7322"/>
                </a:solidFill>
                <a:effectLst/>
              </a:rPr>
              <a:t>neighborhoods</a:t>
            </a:r>
            <a:r>
              <a:rPr kumimoji="0" lang="fr-FR" altLang="fr-FR" sz="1100" b="1" i="0" u="none" strike="noStrike" cap="none" normalizeH="0" baseline="0" dirty="0">
                <a:ln>
                  <a:noFill/>
                </a:ln>
                <a:solidFill>
                  <a:srgbClr val="EE7322"/>
                </a:solidFill>
                <a:effectLst/>
              </a:rPr>
              <a:t> </a:t>
            </a:r>
          </a:p>
        </p:txBody>
      </p:sp>
    </p:spTree>
    <p:extLst>
      <p:ext uri="{BB962C8B-B14F-4D97-AF65-F5344CB8AC3E}">
        <p14:creationId xmlns:p14="http://schemas.microsoft.com/office/powerpoint/2010/main" val="31967965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6490" y="650262"/>
            <a:ext cx="8651019" cy="690562"/>
          </a:xfrm>
        </p:spPr>
        <p:txBody>
          <a:bodyPr>
            <a:normAutofit fontScale="90000"/>
          </a:bodyPr>
          <a:lstStyle/>
          <a:p>
            <a:pPr algn="ctr"/>
            <a:r>
              <a:rPr lang="en-GB" dirty="0">
                <a:solidFill>
                  <a:srgbClr val="62003C"/>
                </a:solidFill>
                <a:ea typeface="Open Sans" panose="020B0606030504020204" pitchFamily="34" charset="0"/>
                <a:cs typeface="Open Sans" panose="020B0606030504020204" pitchFamily="34" charset="0"/>
              </a:rPr>
              <a:t>How can you get involved in sustainable development?</a:t>
            </a:r>
            <a:endParaRPr lang="fr-FR" b="0" dirty="0">
              <a:solidFill>
                <a:srgbClr val="62003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ZoneTexte 4"/>
          <p:cNvSpPr txBox="1"/>
          <p:nvPr/>
        </p:nvSpPr>
        <p:spPr>
          <a:xfrm>
            <a:off x="1690256" y="2290782"/>
            <a:ext cx="5514108" cy="4062651"/>
          </a:xfrm>
          <a:prstGeom prst="rect">
            <a:avLst/>
          </a:prstGeom>
          <a:noFill/>
        </p:spPr>
        <p:txBody>
          <a:bodyPr wrap="square" rtlCol="0">
            <a:spAutoFit/>
          </a:bodyPr>
          <a:lstStyle/>
          <a:p>
            <a:pPr>
              <a:spcBef>
                <a:spcPct val="0"/>
              </a:spcBef>
            </a:pPr>
            <a:r>
              <a:rPr lang="en-GB" altLang="fr-FR" sz="1400" dirty="0">
                <a:solidFill>
                  <a:srgbClr val="303F48"/>
                </a:solidFill>
                <a:latin typeface="Open Sans Extrabold"/>
                <a:ea typeface="Open Sans Extrabold"/>
                <a:cs typeface="Open Sans Extrabold"/>
              </a:rPr>
              <a:t>Would you like to get involved in some of the University’s sustainable development initiatives? </a:t>
            </a:r>
          </a:p>
          <a:p>
            <a:pPr>
              <a:spcBef>
                <a:spcPct val="0"/>
              </a:spcBef>
            </a:pPr>
            <a:r>
              <a:rPr lang="en-GB" altLang="fr-FR" sz="1400" dirty="0">
                <a:solidFill>
                  <a:srgbClr val="303F48"/>
                </a:solidFill>
                <a:latin typeface="Open Sans Extrabold"/>
                <a:ea typeface="Open Sans Extrabold"/>
                <a:cs typeface="Open Sans Extrabold"/>
              </a:rPr>
              <a:t>You can!</a:t>
            </a:r>
          </a:p>
          <a:p>
            <a:endParaRPr lang="fr-FR" sz="1400" dirty="0">
              <a:solidFill>
                <a:srgbClr val="303F48"/>
              </a:solidFill>
              <a:latin typeface="Open Sans Extrabold" panose="020B0906030804020204" pitchFamily="34" charset="0"/>
            </a:endParaRPr>
          </a:p>
          <a:p>
            <a:pPr>
              <a:spcBef>
                <a:spcPct val="0"/>
              </a:spcBef>
            </a:pPr>
            <a:r>
              <a:rPr lang="en-GB" altLang="fr-FR" sz="1400" dirty="0" err="1">
                <a:solidFill>
                  <a:srgbClr val="303F48"/>
                </a:solidFill>
              </a:rPr>
              <a:t>Université</a:t>
            </a:r>
            <a:r>
              <a:rPr lang="en-GB" altLang="fr-FR" sz="1400" dirty="0">
                <a:solidFill>
                  <a:srgbClr val="303F48"/>
                </a:solidFill>
              </a:rPr>
              <a:t> Paris-</a:t>
            </a:r>
            <a:r>
              <a:rPr lang="en-GB" altLang="fr-FR" sz="1400" dirty="0" err="1">
                <a:solidFill>
                  <a:srgbClr val="303F48"/>
                </a:solidFill>
              </a:rPr>
              <a:t>Saclay</a:t>
            </a:r>
            <a:r>
              <a:rPr lang="en-GB" altLang="fr-FR" sz="1400" dirty="0">
                <a:solidFill>
                  <a:srgbClr val="303F48"/>
                </a:solidFill>
              </a:rPr>
              <a:t> organises a wide range of awareness initiatives throughout the year that you can take part in: themed webinars, the Sustainable Development Week, alternative mobility days, the University’s Sustainable Development participatory approach…</a:t>
            </a:r>
            <a:endParaRPr lang="en-GB" altLang="fr-FR" sz="1100"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endParaRPr lang="fr-FR" sz="1100" u="sng" dirty="0">
              <a:solidFill>
                <a:srgbClr val="303F48"/>
              </a:solidFill>
            </a:endParaRPr>
          </a:p>
          <a:p>
            <a:pPr algn="ctr"/>
            <a:r>
              <a:rPr lang="fr-FR" sz="1100" dirty="0">
                <a:solidFill>
                  <a:srgbClr val="303F48"/>
                </a:solidFill>
              </a:rPr>
              <a:t>Contact : </a:t>
            </a:r>
            <a:r>
              <a:rPr lang="en-GB" altLang="fr-FR" sz="1100" dirty="0">
                <a:solidFill>
                  <a:srgbClr val="303F48"/>
                </a:solidFill>
              </a:rPr>
              <a:t>the Sustainable Development Office</a:t>
            </a:r>
            <a:endParaRPr lang="fr-FR" sz="1100" dirty="0">
              <a:solidFill>
                <a:srgbClr val="303F48"/>
              </a:solidFill>
            </a:endParaRPr>
          </a:p>
          <a:p>
            <a:pPr algn="ctr"/>
            <a:r>
              <a:rPr lang="fr-FR" sz="1100" u="sng" dirty="0">
                <a:solidFill>
                  <a:srgbClr val="303F48"/>
                </a:solidFill>
              </a:rPr>
              <a:t>developpement.soutenable@universite-paris-saclay.fr</a:t>
            </a:r>
            <a:r>
              <a:rPr lang="fr-FR" sz="1100" dirty="0">
                <a:solidFill>
                  <a:srgbClr val="303F48"/>
                </a:solidFill>
              </a:rPr>
              <a:t> </a:t>
            </a:r>
          </a:p>
          <a:p>
            <a:endParaRPr lang="fr-FR" sz="1100" dirty="0">
              <a:solidFill>
                <a:srgbClr val="303F48"/>
              </a:solidFill>
            </a:endParaRPr>
          </a:p>
        </p:txBody>
      </p:sp>
      <p:pic>
        <p:nvPicPr>
          <p:cNvPr id="8" name="Graphic 7">
            <a:extLst>
              <a:ext uri="{FF2B5EF4-FFF2-40B4-BE49-F238E27FC236}">
                <a16:creationId xmlns:a16="http://schemas.microsoft.com/office/drawing/2014/main" id="{48007E93-A7F3-4A34-BBF2-CF2100E7A4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15167" y="5363826"/>
            <a:ext cx="489528" cy="310661"/>
          </a:xfrm>
          <a:prstGeom prst="rect">
            <a:avLst/>
          </a:prstGeom>
        </p:spPr>
      </p:pic>
      <p:sp>
        <p:nvSpPr>
          <p:cNvPr id="13" name="Oval 12">
            <a:hlinkClick r:id="rId4" action="ppaction://hlinksldjump"/>
            <a:extLst>
              <a:ext uri="{FF2B5EF4-FFF2-40B4-BE49-F238E27FC236}">
                <a16:creationId xmlns:a16="http://schemas.microsoft.com/office/drawing/2014/main" id="{9878C16C-CB91-49C5-A8DC-20FE0DC6FD9F}"/>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4" name="Graphic 13">
            <a:hlinkClick r:id="rId4" action="ppaction://hlinksldjump"/>
            <a:extLst>
              <a:ext uri="{FF2B5EF4-FFF2-40B4-BE49-F238E27FC236}">
                <a16:creationId xmlns:a16="http://schemas.microsoft.com/office/drawing/2014/main" id="{A42AA99B-F56D-41C8-B97D-0C8A59075E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638" y="6353433"/>
            <a:ext cx="63021" cy="110287"/>
          </a:xfrm>
          <a:prstGeom prst="rect">
            <a:avLst/>
          </a:prstGeom>
        </p:spPr>
      </p:pic>
      <p:pic>
        <p:nvPicPr>
          <p:cNvPr id="20" name="Graphic 19">
            <a:extLst>
              <a:ext uri="{FF2B5EF4-FFF2-40B4-BE49-F238E27FC236}">
                <a16:creationId xmlns:a16="http://schemas.microsoft.com/office/drawing/2014/main" id="{E5215426-264C-45FD-8A1F-FA699D9F62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7815" y="2397291"/>
            <a:ext cx="690195" cy="552156"/>
          </a:xfrm>
          <a:prstGeom prst="rect">
            <a:avLst/>
          </a:prstGeom>
        </p:spPr>
      </p:pic>
      <p:pic>
        <p:nvPicPr>
          <p:cNvPr id="11" name="Graphic 17">
            <a:extLst>
              <a:ext uri="{FF2B5EF4-FFF2-40B4-BE49-F238E27FC236}">
                <a16:creationId xmlns:a16="http://schemas.microsoft.com/office/drawing/2014/main" id="{851EB0A2-007C-426E-9358-48D7FB5303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81226" y="3660374"/>
            <a:ext cx="854686" cy="1065070"/>
          </a:xfrm>
          <a:prstGeom prst="rect">
            <a:avLst/>
          </a:prstGeom>
        </p:spPr>
      </p:pic>
    </p:spTree>
    <p:extLst>
      <p:ext uri="{BB962C8B-B14F-4D97-AF65-F5344CB8AC3E}">
        <p14:creationId xmlns:p14="http://schemas.microsoft.com/office/powerpoint/2010/main" val="2873416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5021" y="185737"/>
            <a:ext cx="7900601" cy="599354"/>
          </a:xfrm>
        </p:spPr>
        <p:txBody>
          <a:bodyPr>
            <a:normAutofit/>
          </a:bodyPr>
          <a:lstStyle/>
          <a:p>
            <a:pPr algn="ctr"/>
            <a:r>
              <a:rPr lang="en-GB"/>
              <a:t>All about Université Paris-Saclay</a:t>
            </a:r>
          </a:p>
        </p:txBody>
      </p:sp>
      <p:pic>
        <p:nvPicPr>
          <p:cNvPr id="6" name="Image 5">
            <a:extLst>
              <a:ext uri="{FF2B5EF4-FFF2-40B4-BE49-F238E27FC236}">
                <a16:creationId xmlns:a16="http://schemas.microsoft.com/office/drawing/2014/main" id="{BBFFF1E2-7350-4FB5-A753-0104E90507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756" y="793480"/>
            <a:ext cx="7306866" cy="5646214"/>
          </a:xfrm>
          <a:prstGeom prst="rect">
            <a:avLst/>
          </a:prstGeom>
        </p:spPr>
      </p:pic>
      <p:sp>
        <p:nvSpPr>
          <p:cNvPr id="7" name="Oval 6">
            <a:hlinkClick r:id="rId3" action="ppaction://hlinksldjump"/>
            <a:extLst>
              <a:ext uri="{FF2B5EF4-FFF2-40B4-BE49-F238E27FC236}">
                <a16:creationId xmlns:a16="http://schemas.microsoft.com/office/drawing/2014/main" id="{F1575778-2397-4A9F-89F4-CE2860F5E6B0}"/>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sp>
        <p:nvSpPr>
          <p:cNvPr id="8" name="Rectangle 7">
            <a:extLst>
              <a:ext uri="{FF2B5EF4-FFF2-40B4-BE49-F238E27FC236}">
                <a16:creationId xmlns:a16="http://schemas.microsoft.com/office/drawing/2014/main" id="{0B567694-2F70-42B9-B5D8-2530D31902C6}"/>
              </a:ext>
            </a:extLst>
          </p:cNvPr>
          <p:cNvSpPr/>
          <p:nvPr/>
        </p:nvSpPr>
        <p:spPr>
          <a:xfrm>
            <a:off x="4102217" y="872455"/>
            <a:ext cx="1177742" cy="5620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 8">
            <a:extLst>
              <a:ext uri="{FF2B5EF4-FFF2-40B4-BE49-F238E27FC236}">
                <a16:creationId xmlns:a16="http://schemas.microsoft.com/office/drawing/2014/main" id="{7F2EDEBD-6BCE-4294-A8BE-3AE49D11E20A}"/>
              </a:ext>
            </a:extLst>
          </p:cNvPr>
          <p:cNvGrpSpPr/>
          <p:nvPr/>
        </p:nvGrpSpPr>
        <p:grpSpPr>
          <a:xfrm>
            <a:off x="1586346" y="660777"/>
            <a:ext cx="6850628" cy="3734832"/>
            <a:chOff x="1586346" y="660777"/>
            <a:chExt cx="6850628" cy="3734832"/>
          </a:xfrm>
        </p:grpSpPr>
        <p:sp>
          <p:nvSpPr>
            <p:cNvPr id="14" name="ZoneTexte 7">
              <a:extLst>
                <a:ext uri="{FF2B5EF4-FFF2-40B4-BE49-F238E27FC236}">
                  <a16:creationId xmlns:a16="http://schemas.microsoft.com/office/drawing/2014/main" id="{A68553CE-865C-4545-BB26-A91B728F8183}"/>
                </a:ext>
              </a:extLst>
            </p:cNvPr>
            <p:cNvSpPr txBox="1"/>
            <p:nvPr/>
          </p:nvSpPr>
          <p:spPr>
            <a:xfrm>
              <a:off x="1586346" y="1815879"/>
              <a:ext cx="578014" cy="461665"/>
            </a:xfrm>
            <a:prstGeom prst="rect">
              <a:avLst/>
            </a:prstGeom>
            <a:solidFill>
              <a:schemeClr val="bg1"/>
            </a:solidFill>
          </p:spPr>
          <p:txBody>
            <a:bodyPr wrap="square" rtlCol="0">
              <a:spAutoFit/>
            </a:bodyPr>
            <a:lstStyle/>
            <a:p>
              <a:pPr algn="ctr"/>
              <a:r>
                <a:rPr lang="en-GB" sz="2400" dirty="0">
                  <a:solidFill>
                    <a:srgbClr val="7B878F"/>
                  </a:solidFill>
                </a:rPr>
                <a:t>10</a:t>
              </a:r>
            </a:p>
          </p:txBody>
        </p:sp>
        <p:sp>
          <p:nvSpPr>
            <p:cNvPr id="18" name="ZoneTexte 7">
              <a:extLst>
                <a:ext uri="{FF2B5EF4-FFF2-40B4-BE49-F238E27FC236}">
                  <a16:creationId xmlns:a16="http://schemas.microsoft.com/office/drawing/2014/main" id="{63F21660-C21E-4DCF-810D-474E400873D7}"/>
                </a:ext>
              </a:extLst>
            </p:cNvPr>
            <p:cNvSpPr txBox="1"/>
            <p:nvPr/>
          </p:nvSpPr>
          <p:spPr>
            <a:xfrm>
              <a:off x="6820250" y="2358328"/>
              <a:ext cx="1616724" cy="430887"/>
            </a:xfrm>
            <a:prstGeom prst="rect">
              <a:avLst/>
            </a:prstGeom>
            <a:solidFill>
              <a:schemeClr val="bg1"/>
            </a:solidFill>
            <a:ln>
              <a:solidFill>
                <a:schemeClr val="bg1"/>
              </a:solidFill>
            </a:ln>
          </p:spPr>
          <p:txBody>
            <a:bodyPr wrap="square" rtlCol="0">
              <a:spAutoFit/>
            </a:bodyPr>
            <a:lstStyle/>
            <a:p>
              <a:pPr algn="ctr"/>
              <a:r>
                <a:rPr lang="en-GB" sz="1100" b="1" dirty="0">
                  <a:solidFill>
                    <a:srgbClr val="E61E5C"/>
                  </a:solidFill>
                </a:rPr>
                <a:t>Member-associated</a:t>
              </a:r>
            </a:p>
            <a:p>
              <a:pPr algn="ctr"/>
              <a:r>
                <a:rPr lang="en-GB" sz="1100" b="1" dirty="0">
                  <a:solidFill>
                    <a:srgbClr val="E61E5C"/>
                  </a:solidFill>
                </a:rPr>
                <a:t>universities</a:t>
              </a:r>
            </a:p>
          </p:txBody>
        </p:sp>
        <p:sp>
          <p:nvSpPr>
            <p:cNvPr id="21" name="ZoneTexte 7">
              <a:extLst>
                <a:ext uri="{FF2B5EF4-FFF2-40B4-BE49-F238E27FC236}">
                  <a16:creationId xmlns:a16="http://schemas.microsoft.com/office/drawing/2014/main" id="{0D1CA68B-9D26-475B-9071-2F41B38B35C3}"/>
                </a:ext>
              </a:extLst>
            </p:cNvPr>
            <p:cNvSpPr txBox="1"/>
            <p:nvPr/>
          </p:nvSpPr>
          <p:spPr>
            <a:xfrm>
              <a:off x="6063007" y="1360403"/>
              <a:ext cx="966974" cy="600164"/>
            </a:xfrm>
            <a:prstGeom prst="rect">
              <a:avLst/>
            </a:prstGeom>
            <a:solidFill>
              <a:schemeClr val="bg1"/>
            </a:solidFill>
            <a:ln>
              <a:solidFill>
                <a:schemeClr val="bg1"/>
              </a:solidFill>
            </a:ln>
          </p:spPr>
          <p:txBody>
            <a:bodyPr wrap="square" rtlCol="0">
              <a:spAutoFit/>
            </a:bodyPr>
            <a:lstStyle/>
            <a:p>
              <a:pPr algn="ctr"/>
              <a:r>
                <a:rPr lang="en-GB" sz="1100" b="1" dirty="0">
                  <a:solidFill>
                    <a:srgbClr val="7B878F"/>
                  </a:solidFill>
                </a:rPr>
                <a:t>National</a:t>
              </a:r>
            </a:p>
            <a:p>
              <a:pPr algn="ctr"/>
              <a:r>
                <a:rPr lang="en-GB" sz="1100" b="1" dirty="0">
                  <a:solidFill>
                    <a:srgbClr val="7B878F"/>
                  </a:solidFill>
                </a:rPr>
                <a:t>research </a:t>
              </a:r>
            </a:p>
            <a:p>
              <a:pPr algn="ctr"/>
              <a:r>
                <a:rPr lang="en-GB" sz="1100" b="1" dirty="0">
                  <a:solidFill>
                    <a:srgbClr val="7B878F"/>
                  </a:solidFill>
                </a:rPr>
                <a:t>bodies</a:t>
              </a:r>
            </a:p>
          </p:txBody>
        </p:sp>
        <p:sp>
          <p:nvSpPr>
            <p:cNvPr id="23" name="ZoneTexte 7">
              <a:extLst>
                <a:ext uri="{FF2B5EF4-FFF2-40B4-BE49-F238E27FC236}">
                  <a16:creationId xmlns:a16="http://schemas.microsoft.com/office/drawing/2014/main" id="{3662E7E6-946D-4834-9B63-AD00423DE2AA}"/>
                </a:ext>
              </a:extLst>
            </p:cNvPr>
            <p:cNvSpPr txBox="1"/>
            <p:nvPr/>
          </p:nvSpPr>
          <p:spPr>
            <a:xfrm>
              <a:off x="1930843" y="3409661"/>
              <a:ext cx="834508" cy="338554"/>
            </a:xfrm>
            <a:prstGeom prst="rect">
              <a:avLst/>
            </a:prstGeom>
            <a:solidFill>
              <a:schemeClr val="bg1"/>
            </a:solidFill>
          </p:spPr>
          <p:txBody>
            <a:bodyPr wrap="square" rtlCol="0">
              <a:spAutoFit/>
            </a:bodyPr>
            <a:lstStyle/>
            <a:p>
              <a:pPr algn="ctr"/>
              <a:r>
                <a:rPr lang="en-GB" sz="800" b="1">
                  <a:solidFill>
                    <a:srgbClr val="303F48"/>
                  </a:solidFill>
                  <a:latin typeface="+mj-lt"/>
                </a:rPr>
                <a:t>FACULTY OF</a:t>
              </a:r>
            </a:p>
            <a:p>
              <a:pPr algn="ctr"/>
              <a:r>
                <a:rPr lang="en-GB" sz="800" b="1">
                  <a:solidFill>
                    <a:srgbClr val="303F48"/>
                  </a:solidFill>
                  <a:latin typeface="+mj-lt"/>
                </a:rPr>
                <a:t>MEDICINE</a:t>
              </a:r>
            </a:p>
          </p:txBody>
        </p:sp>
        <p:sp>
          <p:nvSpPr>
            <p:cNvPr id="24" name="ZoneTexte 7">
              <a:extLst>
                <a:ext uri="{FF2B5EF4-FFF2-40B4-BE49-F238E27FC236}">
                  <a16:creationId xmlns:a16="http://schemas.microsoft.com/office/drawing/2014/main" id="{C2D241F7-B594-4791-8F0A-1B516C667CF4}"/>
                </a:ext>
              </a:extLst>
            </p:cNvPr>
            <p:cNvSpPr txBox="1"/>
            <p:nvPr/>
          </p:nvSpPr>
          <p:spPr>
            <a:xfrm>
              <a:off x="2936967" y="3421286"/>
              <a:ext cx="834508" cy="338554"/>
            </a:xfrm>
            <a:prstGeom prst="rect">
              <a:avLst/>
            </a:prstGeom>
            <a:solidFill>
              <a:schemeClr val="bg1"/>
            </a:solidFill>
          </p:spPr>
          <p:txBody>
            <a:bodyPr wrap="square" rtlCol="0">
              <a:spAutoFit/>
            </a:bodyPr>
            <a:lstStyle/>
            <a:p>
              <a:pPr algn="ctr"/>
              <a:r>
                <a:rPr lang="en-GB" sz="800" b="1" dirty="0">
                  <a:solidFill>
                    <a:srgbClr val="303F48"/>
                  </a:solidFill>
                  <a:latin typeface="+mj-lt"/>
                </a:rPr>
                <a:t>FACULTY OF</a:t>
              </a:r>
            </a:p>
            <a:p>
              <a:pPr algn="ctr"/>
              <a:r>
                <a:rPr lang="en-GB" sz="800" b="1" dirty="0">
                  <a:solidFill>
                    <a:srgbClr val="303F48"/>
                  </a:solidFill>
                  <a:latin typeface="+mj-lt"/>
                </a:rPr>
                <a:t>PHARMACY</a:t>
              </a:r>
            </a:p>
          </p:txBody>
        </p:sp>
        <p:sp>
          <p:nvSpPr>
            <p:cNvPr id="25" name="ZoneTexte 7">
              <a:extLst>
                <a:ext uri="{FF2B5EF4-FFF2-40B4-BE49-F238E27FC236}">
                  <a16:creationId xmlns:a16="http://schemas.microsoft.com/office/drawing/2014/main" id="{07B2C912-710E-4E69-87EF-92F1D9563E7A}"/>
                </a:ext>
              </a:extLst>
            </p:cNvPr>
            <p:cNvSpPr txBox="1"/>
            <p:nvPr/>
          </p:nvSpPr>
          <p:spPr>
            <a:xfrm>
              <a:off x="3912465" y="3421286"/>
              <a:ext cx="885712" cy="338554"/>
            </a:xfrm>
            <a:prstGeom prst="rect">
              <a:avLst/>
            </a:prstGeom>
            <a:solidFill>
              <a:schemeClr val="bg1"/>
            </a:solidFill>
          </p:spPr>
          <p:txBody>
            <a:bodyPr wrap="square" rtlCol="0">
              <a:spAutoFit/>
            </a:bodyPr>
            <a:lstStyle/>
            <a:p>
              <a:pPr algn="ctr"/>
              <a:r>
                <a:rPr lang="en-GB" sz="800" b="1" dirty="0">
                  <a:solidFill>
                    <a:srgbClr val="303F48"/>
                  </a:solidFill>
                  <a:latin typeface="+mj-lt"/>
                </a:rPr>
                <a:t>FACULTY OF </a:t>
              </a:r>
            </a:p>
            <a:p>
              <a:pPr algn="ctr"/>
              <a:r>
                <a:rPr lang="en-GB" sz="800" b="1" dirty="0">
                  <a:solidFill>
                    <a:srgbClr val="303F48"/>
                  </a:solidFill>
                  <a:latin typeface="+mj-lt"/>
                </a:rPr>
                <a:t>SCIENCE</a:t>
              </a:r>
            </a:p>
          </p:txBody>
        </p:sp>
        <p:sp>
          <p:nvSpPr>
            <p:cNvPr id="26" name="ZoneTexte 7">
              <a:extLst>
                <a:ext uri="{FF2B5EF4-FFF2-40B4-BE49-F238E27FC236}">
                  <a16:creationId xmlns:a16="http://schemas.microsoft.com/office/drawing/2014/main" id="{005BF7D4-5C53-43D9-A7D5-DE0EA6F8BB08}"/>
                </a:ext>
              </a:extLst>
            </p:cNvPr>
            <p:cNvSpPr txBox="1"/>
            <p:nvPr/>
          </p:nvSpPr>
          <p:spPr>
            <a:xfrm>
              <a:off x="4999670" y="3429049"/>
              <a:ext cx="885712" cy="461665"/>
            </a:xfrm>
            <a:prstGeom prst="rect">
              <a:avLst/>
            </a:prstGeom>
            <a:solidFill>
              <a:schemeClr val="bg1"/>
            </a:solidFill>
          </p:spPr>
          <p:txBody>
            <a:bodyPr wrap="square" rtlCol="0">
              <a:spAutoFit/>
            </a:bodyPr>
            <a:lstStyle/>
            <a:p>
              <a:pPr algn="ctr"/>
              <a:r>
                <a:rPr lang="en-GB" sz="800" b="1" dirty="0">
                  <a:solidFill>
                    <a:srgbClr val="303F48"/>
                  </a:solidFill>
                  <a:latin typeface="+mj-lt"/>
                </a:rPr>
                <a:t>FACULTY OF </a:t>
              </a:r>
            </a:p>
            <a:p>
              <a:pPr algn="ctr"/>
              <a:r>
                <a:rPr lang="en-GB" sz="800" b="1" dirty="0">
                  <a:solidFill>
                    <a:srgbClr val="303F48"/>
                  </a:solidFill>
                  <a:latin typeface="+mj-lt"/>
                </a:rPr>
                <a:t>SPORTS SCIENCE</a:t>
              </a:r>
            </a:p>
          </p:txBody>
        </p:sp>
        <p:sp>
          <p:nvSpPr>
            <p:cNvPr id="27" name="ZoneTexte 7">
              <a:extLst>
                <a:ext uri="{FF2B5EF4-FFF2-40B4-BE49-F238E27FC236}">
                  <a16:creationId xmlns:a16="http://schemas.microsoft.com/office/drawing/2014/main" id="{F53A8044-757F-47E0-A5A0-D66C83BFE0C8}"/>
                </a:ext>
              </a:extLst>
            </p:cNvPr>
            <p:cNvSpPr txBox="1"/>
            <p:nvPr/>
          </p:nvSpPr>
          <p:spPr>
            <a:xfrm>
              <a:off x="6233404" y="3473176"/>
              <a:ext cx="979753" cy="338554"/>
            </a:xfrm>
            <a:prstGeom prst="rect">
              <a:avLst/>
            </a:prstGeom>
            <a:solidFill>
              <a:schemeClr val="bg1"/>
            </a:solidFill>
          </p:spPr>
          <p:txBody>
            <a:bodyPr wrap="square" rtlCol="0">
              <a:spAutoFit/>
            </a:bodyPr>
            <a:lstStyle/>
            <a:p>
              <a:pPr algn="ctr"/>
              <a:r>
                <a:rPr lang="en-GB" sz="800" b="1" dirty="0">
                  <a:solidFill>
                    <a:srgbClr val="303F48"/>
                  </a:solidFill>
                  <a:latin typeface="+mj-lt"/>
                </a:rPr>
                <a:t>JEAN MONNET </a:t>
              </a:r>
            </a:p>
            <a:p>
              <a:pPr algn="ctr"/>
              <a:r>
                <a:rPr lang="en-GB" sz="800" b="1" dirty="0">
                  <a:solidFill>
                    <a:srgbClr val="303F48"/>
                  </a:solidFill>
                  <a:latin typeface="+mj-lt"/>
                </a:rPr>
                <a:t>FACULTY</a:t>
              </a:r>
            </a:p>
          </p:txBody>
        </p:sp>
        <p:sp>
          <p:nvSpPr>
            <p:cNvPr id="28" name="ZoneTexte 7">
              <a:extLst>
                <a:ext uri="{FF2B5EF4-FFF2-40B4-BE49-F238E27FC236}">
                  <a16:creationId xmlns:a16="http://schemas.microsoft.com/office/drawing/2014/main" id="{10A4A31A-1D03-4B2E-BF38-C15581C57956}"/>
                </a:ext>
              </a:extLst>
            </p:cNvPr>
            <p:cNvSpPr txBox="1"/>
            <p:nvPr/>
          </p:nvSpPr>
          <p:spPr>
            <a:xfrm>
              <a:off x="6233403" y="3933944"/>
              <a:ext cx="1140198" cy="461665"/>
            </a:xfrm>
            <a:prstGeom prst="rect">
              <a:avLst/>
            </a:prstGeom>
            <a:solidFill>
              <a:schemeClr val="bg1"/>
            </a:solidFill>
          </p:spPr>
          <p:txBody>
            <a:bodyPr wrap="square" rtlCol="0">
              <a:spAutoFit/>
            </a:bodyPr>
            <a:lstStyle/>
            <a:p>
              <a:pPr algn="ctr"/>
              <a:r>
                <a:rPr lang="en-GB" sz="800" b="1" dirty="0">
                  <a:solidFill>
                    <a:srgbClr val="303F48"/>
                  </a:solidFill>
                  <a:latin typeface="+mj-lt"/>
                </a:rPr>
                <a:t>OBSERVATORY</a:t>
              </a:r>
            </a:p>
            <a:p>
              <a:pPr algn="ctr"/>
              <a:r>
                <a:rPr lang="en-GB" sz="800" b="1" dirty="0">
                  <a:solidFill>
                    <a:srgbClr val="303F48"/>
                  </a:solidFill>
                  <a:latin typeface="+mj-lt"/>
                </a:rPr>
                <a:t>OF THE SCIENCES</a:t>
              </a:r>
            </a:p>
            <a:p>
              <a:pPr algn="ctr"/>
              <a:r>
                <a:rPr lang="en-GB" sz="800" b="1" dirty="0">
                  <a:solidFill>
                    <a:srgbClr val="303F48"/>
                  </a:solidFill>
                  <a:latin typeface="+mj-lt"/>
                </a:rPr>
                <a:t>OF THE UNIVERSE</a:t>
              </a:r>
            </a:p>
          </p:txBody>
        </p:sp>
        <p:sp>
          <p:nvSpPr>
            <p:cNvPr id="29" name="ZoneTexte 7">
              <a:extLst>
                <a:ext uri="{FF2B5EF4-FFF2-40B4-BE49-F238E27FC236}">
                  <a16:creationId xmlns:a16="http://schemas.microsoft.com/office/drawing/2014/main" id="{5B230D24-1C4D-4735-BC77-9384D0532B68}"/>
                </a:ext>
              </a:extLst>
            </p:cNvPr>
            <p:cNvSpPr txBox="1"/>
            <p:nvPr/>
          </p:nvSpPr>
          <p:spPr>
            <a:xfrm>
              <a:off x="3974532" y="3930224"/>
              <a:ext cx="979753" cy="215444"/>
            </a:xfrm>
            <a:prstGeom prst="rect">
              <a:avLst/>
            </a:prstGeom>
            <a:solidFill>
              <a:schemeClr val="bg1"/>
            </a:solidFill>
          </p:spPr>
          <p:txBody>
            <a:bodyPr wrap="square" rtlCol="0">
              <a:spAutoFit/>
            </a:bodyPr>
            <a:lstStyle/>
            <a:p>
              <a:pPr algn="ctr"/>
              <a:r>
                <a:rPr lang="en-GB" sz="800" b="1" dirty="0">
                  <a:solidFill>
                    <a:srgbClr val="303F48"/>
                  </a:solidFill>
                  <a:latin typeface="+mj-lt"/>
                </a:rPr>
                <a:t>ORSAY UIT</a:t>
              </a:r>
            </a:p>
          </p:txBody>
        </p:sp>
        <p:sp>
          <p:nvSpPr>
            <p:cNvPr id="30" name="ZoneTexte 7">
              <a:extLst>
                <a:ext uri="{FF2B5EF4-FFF2-40B4-BE49-F238E27FC236}">
                  <a16:creationId xmlns:a16="http://schemas.microsoft.com/office/drawing/2014/main" id="{34A4B58F-CAD7-4FDA-9C85-FB9722D30A01}"/>
                </a:ext>
              </a:extLst>
            </p:cNvPr>
            <p:cNvSpPr txBox="1"/>
            <p:nvPr/>
          </p:nvSpPr>
          <p:spPr>
            <a:xfrm>
              <a:off x="2925930" y="3930224"/>
              <a:ext cx="979753" cy="215444"/>
            </a:xfrm>
            <a:prstGeom prst="rect">
              <a:avLst/>
            </a:prstGeom>
            <a:solidFill>
              <a:schemeClr val="bg1"/>
            </a:solidFill>
          </p:spPr>
          <p:txBody>
            <a:bodyPr wrap="square" rtlCol="0">
              <a:spAutoFit/>
            </a:bodyPr>
            <a:lstStyle/>
            <a:p>
              <a:pPr algn="ctr"/>
              <a:r>
                <a:rPr lang="en-GB" sz="800" b="1" dirty="0">
                  <a:solidFill>
                    <a:srgbClr val="303F48"/>
                  </a:solidFill>
                  <a:latin typeface="+mj-lt"/>
                </a:rPr>
                <a:t>SCEAUX UIT</a:t>
              </a:r>
            </a:p>
          </p:txBody>
        </p:sp>
        <p:sp>
          <p:nvSpPr>
            <p:cNvPr id="31" name="ZoneTexte 7">
              <a:extLst>
                <a:ext uri="{FF2B5EF4-FFF2-40B4-BE49-F238E27FC236}">
                  <a16:creationId xmlns:a16="http://schemas.microsoft.com/office/drawing/2014/main" id="{EDF3F840-ADD1-474D-9574-FB8A734A907F}"/>
                </a:ext>
              </a:extLst>
            </p:cNvPr>
            <p:cNvSpPr txBox="1"/>
            <p:nvPr/>
          </p:nvSpPr>
          <p:spPr>
            <a:xfrm>
              <a:off x="1953110" y="3940052"/>
              <a:ext cx="979753" cy="215444"/>
            </a:xfrm>
            <a:prstGeom prst="rect">
              <a:avLst/>
            </a:prstGeom>
            <a:solidFill>
              <a:schemeClr val="bg1"/>
            </a:solidFill>
          </p:spPr>
          <p:txBody>
            <a:bodyPr wrap="square" rtlCol="0">
              <a:spAutoFit/>
            </a:bodyPr>
            <a:lstStyle/>
            <a:p>
              <a:pPr algn="ctr"/>
              <a:r>
                <a:rPr lang="en-GB" sz="800" b="1" dirty="0">
                  <a:solidFill>
                    <a:srgbClr val="303F48"/>
                  </a:solidFill>
                  <a:latin typeface="+mj-lt"/>
                </a:rPr>
                <a:t>CACHAN UIT</a:t>
              </a:r>
            </a:p>
          </p:txBody>
        </p:sp>
        <p:sp>
          <p:nvSpPr>
            <p:cNvPr id="13" name="ZoneTexte 7">
              <a:extLst>
                <a:ext uri="{FF2B5EF4-FFF2-40B4-BE49-F238E27FC236}">
                  <a16:creationId xmlns:a16="http://schemas.microsoft.com/office/drawing/2014/main" id="{F425AB16-5466-4635-AB5E-E1D0535A0AA8}"/>
                </a:ext>
              </a:extLst>
            </p:cNvPr>
            <p:cNvSpPr txBox="1"/>
            <p:nvPr/>
          </p:nvSpPr>
          <p:spPr>
            <a:xfrm>
              <a:off x="2073969" y="1846657"/>
              <a:ext cx="885577" cy="430887"/>
            </a:xfrm>
            <a:prstGeom prst="rect">
              <a:avLst/>
            </a:prstGeom>
            <a:solidFill>
              <a:schemeClr val="bg1"/>
            </a:solidFill>
          </p:spPr>
          <p:txBody>
            <a:bodyPr wrap="square" rtlCol="0">
              <a:spAutoFit/>
            </a:bodyPr>
            <a:lstStyle/>
            <a:p>
              <a:pPr algn="ctr"/>
              <a:r>
                <a:rPr lang="en-GB" sz="1100" b="1" dirty="0">
                  <a:solidFill>
                    <a:srgbClr val="62003C"/>
                  </a:solidFill>
                </a:rPr>
                <a:t>Academic faculties</a:t>
              </a:r>
            </a:p>
          </p:txBody>
        </p:sp>
        <p:pic>
          <p:nvPicPr>
            <p:cNvPr id="11" name="Graphic 10">
              <a:extLst>
                <a:ext uri="{FF2B5EF4-FFF2-40B4-BE49-F238E27FC236}">
                  <a16:creationId xmlns:a16="http://schemas.microsoft.com/office/drawing/2014/main" id="{C624CB83-046F-4F96-96C1-4B2E74C51A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46842" y="807126"/>
              <a:ext cx="785415" cy="198904"/>
            </a:xfrm>
            <a:prstGeom prst="rect">
              <a:avLst/>
            </a:prstGeom>
          </p:spPr>
        </p:pic>
        <p:sp>
          <p:nvSpPr>
            <p:cNvPr id="15" name="ZoneTexte 7">
              <a:extLst>
                <a:ext uri="{FF2B5EF4-FFF2-40B4-BE49-F238E27FC236}">
                  <a16:creationId xmlns:a16="http://schemas.microsoft.com/office/drawing/2014/main" id="{A66B9548-9B50-4F55-9D21-9AC9C694A7EE}"/>
                </a:ext>
              </a:extLst>
            </p:cNvPr>
            <p:cNvSpPr txBox="1"/>
            <p:nvPr/>
          </p:nvSpPr>
          <p:spPr>
            <a:xfrm>
              <a:off x="4048015" y="660777"/>
              <a:ext cx="410165" cy="461665"/>
            </a:xfrm>
            <a:prstGeom prst="rect">
              <a:avLst/>
            </a:prstGeom>
            <a:noFill/>
          </p:spPr>
          <p:txBody>
            <a:bodyPr wrap="square" rtlCol="0">
              <a:spAutoFit/>
            </a:bodyPr>
            <a:lstStyle/>
            <a:p>
              <a:pPr algn="ctr"/>
              <a:r>
                <a:rPr lang="en-GB" sz="2400">
                  <a:solidFill>
                    <a:srgbClr val="3B1937"/>
                  </a:solidFill>
                </a:rPr>
                <a:t>4</a:t>
              </a:r>
            </a:p>
          </p:txBody>
        </p:sp>
        <p:sp>
          <p:nvSpPr>
            <p:cNvPr id="16" name="ZoneTexte 7">
              <a:extLst>
                <a:ext uri="{FF2B5EF4-FFF2-40B4-BE49-F238E27FC236}">
                  <a16:creationId xmlns:a16="http://schemas.microsoft.com/office/drawing/2014/main" id="{FF20695F-817A-49E4-B4DB-D808636183BD}"/>
                </a:ext>
              </a:extLst>
            </p:cNvPr>
            <p:cNvSpPr txBox="1"/>
            <p:nvPr/>
          </p:nvSpPr>
          <p:spPr>
            <a:xfrm>
              <a:off x="4151459" y="975022"/>
              <a:ext cx="1466850" cy="430887"/>
            </a:xfrm>
            <a:prstGeom prst="rect">
              <a:avLst/>
            </a:prstGeom>
            <a:noFill/>
          </p:spPr>
          <p:txBody>
            <a:bodyPr wrap="square" rtlCol="0">
              <a:spAutoFit/>
            </a:bodyPr>
            <a:lstStyle/>
            <a:p>
              <a:pPr algn="ctr"/>
              <a:r>
                <a:rPr lang="en-GB" sz="1100" b="1" dirty="0">
                  <a:solidFill>
                    <a:srgbClr val="D44F4A"/>
                  </a:solidFill>
                </a:rPr>
                <a:t>Component</a:t>
              </a:r>
            </a:p>
            <a:p>
              <a:pPr algn="ctr"/>
              <a:r>
                <a:rPr lang="en-GB" sz="1100" b="1" dirty="0">
                  <a:solidFill>
                    <a:srgbClr val="D44F4A"/>
                  </a:solidFill>
                </a:rPr>
                <a:t>institutions</a:t>
              </a:r>
            </a:p>
          </p:txBody>
        </p:sp>
        <p:pic>
          <p:nvPicPr>
            <p:cNvPr id="12" name="Graphic 11">
              <a:extLst>
                <a:ext uri="{FF2B5EF4-FFF2-40B4-BE49-F238E27FC236}">
                  <a16:creationId xmlns:a16="http://schemas.microsoft.com/office/drawing/2014/main" id="{11E07BF1-F2F0-4FCA-97CA-FC41B8BBD9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37373" y="1501554"/>
              <a:ext cx="228600" cy="314325"/>
            </a:xfrm>
            <a:prstGeom prst="rect">
              <a:avLst/>
            </a:prstGeom>
          </p:spPr>
        </p:pic>
      </p:grpSp>
      <p:pic>
        <p:nvPicPr>
          <p:cNvPr id="3" name="Graphic 2">
            <a:extLst>
              <a:ext uri="{FF2B5EF4-FFF2-40B4-BE49-F238E27FC236}">
                <a16:creationId xmlns:a16="http://schemas.microsoft.com/office/drawing/2014/main" id="{7F77E964-6233-4554-A396-D52D22F788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93466" y="714308"/>
            <a:ext cx="2381250" cy="19050"/>
          </a:xfrm>
          <a:prstGeom prst="rect">
            <a:avLst/>
          </a:prstGeom>
        </p:spPr>
      </p:pic>
      <p:pic>
        <p:nvPicPr>
          <p:cNvPr id="32" name="Graphic 28">
            <a:hlinkClick r:id="rId10" action="ppaction://hlinksldjump"/>
            <a:extLst>
              <a:ext uri="{FF2B5EF4-FFF2-40B4-BE49-F238E27FC236}">
                <a16:creationId xmlns:a16="http://schemas.microsoft.com/office/drawing/2014/main" id="{E0F37C7B-D592-4734-AF51-0D15FD54C6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39444111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02888" y="690749"/>
            <a:ext cx="7872761" cy="690562"/>
          </a:xfrm>
        </p:spPr>
        <p:txBody>
          <a:bodyPr>
            <a:normAutofit fontScale="90000"/>
          </a:bodyPr>
          <a:lstStyle/>
          <a:p>
            <a:pPr algn="ctr"/>
            <a:r>
              <a:rPr lang="en-GB" dirty="0">
                <a:solidFill>
                  <a:srgbClr val="C6671E"/>
                </a:solidFill>
              </a:rPr>
              <a:t>Support for students with special needs</a:t>
            </a:r>
            <a:endParaRPr lang="en-GB" dirty="0">
              <a:solidFill>
                <a:srgbClr val="C6671E"/>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ZoneTexte 4"/>
          <p:cNvSpPr txBox="1"/>
          <p:nvPr/>
        </p:nvSpPr>
        <p:spPr>
          <a:xfrm>
            <a:off x="2622138" y="2630090"/>
            <a:ext cx="3888033" cy="1631216"/>
          </a:xfrm>
          <a:prstGeom prst="rect">
            <a:avLst/>
          </a:prstGeom>
          <a:noFill/>
        </p:spPr>
        <p:txBody>
          <a:bodyPr wrap="square" rtlCol="0">
            <a:spAutoFit/>
          </a:bodyPr>
          <a:lstStyle/>
          <a:p>
            <a:endParaRPr lang="fr-FR" sz="1100" dirty="0"/>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The university offers adapted support so that you can pursue your studies in the best possible conditions: organisation of studies, exams and work placements, etc.</a:t>
            </a:r>
          </a:p>
          <a:p>
            <a:endParaRPr lang="fr-FR" sz="1100" dirty="0"/>
          </a:p>
          <a:p>
            <a:r>
              <a:rPr lang="en-GB" sz="1100" dirty="0"/>
              <a:t>Contact the Disability and Studies Department or your disability advisors in your faculty or institution. </a:t>
            </a:r>
          </a:p>
        </p:txBody>
      </p:sp>
      <p:sp>
        <p:nvSpPr>
          <p:cNvPr id="4" name="TextBox 3">
            <a:extLst>
              <a:ext uri="{FF2B5EF4-FFF2-40B4-BE49-F238E27FC236}">
                <a16:creationId xmlns:a16="http://schemas.microsoft.com/office/drawing/2014/main" id="{E5C5F619-E3D0-4AA7-9A42-D68DC247FA79}"/>
              </a:ext>
            </a:extLst>
          </p:cNvPr>
          <p:cNvSpPr txBox="1"/>
          <p:nvPr/>
        </p:nvSpPr>
        <p:spPr>
          <a:xfrm>
            <a:off x="2280156" y="5985808"/>
            <a:ext cx="4572000" cy="430887"/>
          </a:xfrm>
          <a:prstGeom prst="rect">
            <a:avLst/>
          </a:prstGeom>
          <a:noFill/>
        </p:spPr>
        <p:txBody>
          <a:bodyPr wrap="square">
            <a:spAutoFit/>
          </a:bodyPr>
          <a:lstStyle/>
          <a:p>
            <a:pPr algn="ctr"/>
            <a:r>
              <a:rPr lang="en-GB" sz="1100"/>
              <a:t>Contact: Student Life and Equal Opportunities Department,</a:t>
            </a:r>
          </a:p>
          <a:p>
            <a:pPr algn="ctr"/>
            <a:r>
              <a:rPr lang="en-GB" sz="1100">
                <a:hlinkClick r:id="rId2"/>
              </a:rPr>
              <a:t>handicap.etudiant@universite-paris-saclay.fr</a:t>
            </a:r>
            <a:r>
              <a:rPr lang="en-GB" sz="1100"/>
              <a:t> </a:t>
            </a:r>
          </a:p>
        </p:txBody>
      </p:sp>
      <p:pic>
        <p:nvPicPr>
          <p:cNvPr id="6" name="Graphic 5">
            <a:extLst>
              <a:ext uri="{FF2B5EF4-FFF2-40B4-BE49-F238E27FC236}">
                <a16:creationId xmlns:a16="http://schemas.microsoft.com/office/drawing/2014/main" id="{1AD289A7-B713-45C5-B8F5-680D1F03EA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6C42B811-36B4-43E0-8EAE-D6B667BC8D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30280" y="322660"/>
            <a:ext cx="2283437" cy="1276350"/>
          </a:xfrm>
          <a:prstGeom prst="rect">
            <a:avLst/>
          </a:prstGeom>
        </p:spPr>
      </p:pic>
      <p:pic>
        <p:nvPicPr>
          <p:cNvPr id="8" name="Graphic 7">
            <a:extLst>
              <a:ext uri="{FF2B5EF4-FFF2-40B4-BE49-F238E27FC236}">
                <a16:creationId xmlns:a16="http://schemas.microsoft.com/office/drawing/2014/main" id="{43BB81CB-8EF1-47FD-BD86-CD92525F9D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10612" y="1599010"/>
            <a:ext cx="3711087" cy="1276350"/>
          </a:xfrm>
          <a:prstGeom prst="rect">
            <a:avLst/>
          </a:prstGeom>
        </p:spPr>
      </p:pic>
      <p:pic>
        <p:nvPicPr>
          <p:cNvPr id="3" name="Graphic 2">
            <a:extLst>
              <a:ext uri="{FF2B5EF4-FFF2-40B4-BE49-F238E27FC236}">
                <a16:creationId xmlns:a16="http://schemas.microsoft.com/office/drawing/2014/main" id="{F352CD04-974A-45F4-B81A-48B1F0090A7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77525" y="3176954"/>
            <a:ext cx="811691" cy="1281617"/>
          </a:xfrm>
          <a:prstGeom prst="rect">
            <a:avLst/>
          </a:prstGeom>
        </p:spPr>
      </p:pic>
      <p:pic>
        <p:nvPicPr>
          <p:cNvPr id="9" name="Graphic 8">
            <a:extLst>
              <a:ext uri="{FF2B5EF4-FFF2-40B4-BE49-F238E27FC236}">
                <a16:creationId xmlns:a16="http://schemas.microsoft.com/office/drawing/2014/main" id="{4F5B19EA-4848-4E0E-94AD-6319DB47A20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441785" y="2980633"/>
            <a:ext cx="1019242" cy="702926"/>
          </a:xfrm>
          <a:prstGeom prst="rect">
            <a:avLst/>
          </a:prstGeom>
        </p:spPr>
      </p:pic>
      <p:sp>
        <p:nvSpPr>
          <p:cNvPr id="11" name="Oval 10">
            <a:hlinkClick r:id="rId11" action="ppaction://hlinksldjump"/>
            <a:extLst>
              <a:ext uri="{FF2B5EF4-FFF2-40B4-BE49-F238E27FC236}">
                <a16:creationId xmlns:a16="http://schemas.microsoft.com/office/drawing/2014/main" id="{E8FF430A-1CBB-4C63-8635-B9AA4AE9C090}"/>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2" name="Graphic 11">
            <a:hlinkClick r:id="rId11" action="ppaction://hlinksldjump"/>
            <a:extLst>
              <a:ext uri="{FF2B5EF4-FFF2-40B4-BE49-F238E27FC236}">
                <a16:creationId xmlns:a16="http://schemas.microsoft.com/office/drawing/2014/main" id="{C063FCFB-1D98-46A0-9D7E-788C0C93AEF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6945873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64682" y="629155"/>
            <a:ext cx="4602948" cy="690562"/>
          </a:xfrm>
        </p:spPr>
        <p:txBody>
          <a:bodyPr>
            <a:normAutofit fontScale="90000"/>
          </a:bodyPr>
          <a:lstStyle/>
          <a:p>
            <a:pPr algn="ctr"/>
            <a:r>
              <a:rPr lang="en-GB">
                <a:solidFill>
                  <a:srgbClr val="BA0067"/>
                </a:solidFill>
              </a:rPr>
              <a:t>Safety and</a:t>
            </a:r>
            <a:br>
              <a:rPr lang="en-GB">
                <a:solidFill>
                  <a:srgbClr val="BA0067"/>
                </a:solidFill>
              </a:rPr>
            </a:br>
            <a:r>
              <a:rPr lang="en-GB">
                <a:solidFill>
                  <a:srgbClr val="BA0067"/>
                </a:solidFill>
                <a:latin typeface="Open Sans Light" panose="020B0306030504020204" pitchFamily="34" charset="0"/>
                <a:ea typeface="Open Sans Light" panose="020B0306030504020204" pitchFamily="34" charset="0"/>
                <a:cs typeface="Open Sans Light" panose="020B0306030504020204" pitchFamily="34" charset="0"/>
              </a:rPr>
              <a:t>risk prevention</a:t>
            </a:r>
          </a:p>
        </p:txBody>
      </p:sp>
      <p:sp>
        <p:nvSpPr>
          <p:cNvPr id="5" name="ZoneTexte 4"/>
          <p:cNvSpPr txBox="1"/>
          <p:nvPr/>
        </p:nvSpPr>
        <p:spPr>
          <a:xfrm>
            <a:off x="2342872" y="2137951"/>
            <a:ext cx="4397897" cy="1292662"/>
          </a:xfrm>
          <a:prstGeom prst="rect">
            <a:avLst/>
          </a:prstGeom>
          <a:noFill/>
        </p:spPr>
        <p:txBody>
          <a:bodyPr wrap="square" rtlCol="0">
            <a:spAutoFit/>
          </a:bodyPr>
          <a:lstStyle/>
          <a:p>
            <a:pPr algn="l" rtl="0"/>
            <a:r>
              <a:rPr lang="en-GB" sz="1400" b="0" i="0" dirty="0">
                <a:solidFill>
                  <a:srgbClr val="63003C"/>
                </a:solidFill>
                <a:latin typeface="open sans extrabold" panose="020B0906030804020204" pitchFamily="34" charset="0"/>
              </a:rPr>
              <a:t>For all matters relating to occupational health and safety, the improvement of working conditions, the prevention of occupational risks and environmental protection: </a:t>
            </a:r>
          </a:p>
          <a:p>
            <a:pPr algn="l" rtl="0"/>
            <a:r>
              <a:rPr lang="en-GB" sz="1100" dirty="0">
                <a:solidFill>
                  <a:srgbClr val="7B878F"/>
                </a:solidFill>
              </a:rPr>
              <a:t>rules and regulations re available on the university’s portal (for special events, </a:t>
            </a:r>
            <a:r>
              <a:rPr lang="en-GB" sz="1100" dirty="0" err="1">
                <a:solidFill>
                  <a:srgbClr val="7B878F"/>
                </a:solidFill>
              </a:rPr>
              <a:t>CoVid</a:t>
            </a:r>
            <a:r>
              <a:rPr lang="en-GB" sz="1100" dirty="0">
                <a:solidFill>
                  <a:srgbClr val="7B878F"/>
                </a:solidFill>
              </a:rPr>
              <a:t> health measures, etc.).</a:t>
            </a:r>
          </a:p>
        </p:txBody>
      </p:sp>
      <p:sp>
        <p:nvSpPr>
          <p:cNvPr id="4" name="TextBox 3">
            <a:extLst>
              <a:ext uri="{FF2B5EF4-FFF2-40B4-BE49-F238E27FC236}">
                <a16:creationId xmlns:a16="http://schemas.microsoft.com/office/drawing/2014/main" id="{DE3B425E-D0F0-4CCF-B38F-703F1718E0CD}"/>
              </a:ext>
            </a:extLst>
          </p:cNvPr>
          <p:cNvSpPr txBox="1"/>
          <p:nvPr/>
        </p:nvSpPr>
        <p:spPr>
          <a:xfrm>
            <a:off x="2280156" y="5985808"/>
            <a:ext cx="4572000" cy="430887"/>
          </a:xfrm>
          <a:prstGeom prst="rect">
            <a:avLst/>
          </a:prstGeom>
          <a:noFill/>
        </p:spPr>
        <p:txBody>
          <a:bodyPr wrap="square">
            <a:spAutoFit/>
          </a:bodyPr>
          <a:lstStyle/>
          <a:p>
            <a:pPr algn="ctr"/>
            <a:r>
              <a:rPr lang="en-GB" sz="1100"/>
              <a:t>Contact: Safety and Risk Prevention Department,</a:t>
            </a:r>
          </a:p>
          <a:p>
            <a:pPr algn="ctr"/>
            <a:r>
              <a:rPr lang="en-GB" sz="1100">
                <a:hlinkClick r:id="rId2"/>
              </a:rPr>
              <a:t>securite.prevention@universite-paris-saclay.fr</a:t>
            </a:r>
            <a:r>
              <a:rPr lang="en-GB" sz="1100"/>
              <a:t> </a:t>
            </a:r>
          </a:p>
        </p:txBody>
      </p:sp>
      <p:pic>
        <p:nvPicPr>
          <p:cNvPr id="6" name="Graphic 5">
            <a:extLst>
              <a:ext uri="{FF2B5EF4-FFF2-40B4-BE49-F238E27FC236}">
                <a16:creationId xmlns:a16="http://schemas.microsoft.com/office/drawing/2014/main" id="{DED80743-5BB1-4F4A-9B69-C3E1794C17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733664"/>
            <a:ext cx="284532" cy="180568"/>
          </a:xfrm>
          <a:prstGeom prst="rect">
            <a:avLst/>
          </a:prstGeom>
        </p:spPr>
      </p:pic>
      <p:pic>
        <p:nvPicPr>
          <p:cNvPr id="7" name="Graphic 6">
            <a:extLst>
              <a:ext uri="{FF2B5EF4-FFF2-40B4-BE49-F238E27FC236}">
                <a16:creationId xmlns:a16="http://schemas.microsoft.com/office/drawing/2014/main" id="{ECCF2B45-AD78-49FB-B70C-516D51FB66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23129" y="1586824"/>
            <a:ext cx="2686050" cy="28575"/>
          </a:xfrm>
          <a:prstGeom prst="rect">
            <a:avLst/>
          </a:prstGeom>
        </p:spPr>
      </p:pic>
      <p:pic>
        <p:nvPicPr>
          <p:cNvPr id="8" name="Graphic 7">
            <a:extLst>
              <a:ext uri="{FF2B5EF4-FFF2-40B4-BE49-F238E27FC236}">
                <a16:creationId xmlns:a16="http://schemas.microsoft.com/office/drawing/2014/main" id="{7C04468D-6774-43F6-AE6E-5E47C48117B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51553" y="321706"/>
            <a:ext cx="5029200" cy="28575"/>
          </a:xfrm>
          <a:prstGeom prst="rect">
            <a:avLst/>
          </a:prstGeom>
        </p:spPr>
      </p:pic>
      <p:sp>
        <p:nvSpPr>
          <p:cNvPr id="9" name="TextBox 8">
            <a:extLst>
              <a:ext uri="{FF2B5EF4-FFF2-40B4-BE49-F238E27FC236}">
                <a16:creationId xmlns:a16="http://schemas.microsoft.com/office/drawing/2014/main" id="{81228037-FCBB-4EFC-9AB7-E78C12F111E6}"/>
              </a:ext>
            </a:extLst>
          </p:cNvPr>
          <p:cNvSpPr txBox="1"/>
          <p:nvPr/>
        </p:nvSpPr>
        <p:spPr>
          <a:xfrm>
            <a:off x="1801621" y="4365074"/>
            <a:ext cx="3127933" cy="600164"/>
          </a:xfrm>
          <a:prstGeom prst="rect">
            <a:avLst/>
          </a:prstGeom>
          <a:noFill/>
        </p:spPr>
        <p:txBody>
          <a:bodyPr wrap="square">
            <a:spAutoFit/>
          </a:bodyPr>
          <a:lstStyle/>
          <a:p>
            <a:pPr algn="l" rtl="0"/>
            <a:r>
              <a:rPr lang="en-GB" sz="1100" dirty="0">
                <a:solidFill>
                  <a:srgbClr val="ED6C08"/>
                </a:solidFill>
                <a:latin typeface="Open Sans Extrabold" panose="020B0906030804020204" pitchFamily="34" charset="0"/>
                <a:ea typeface="Open Sans Extrabold" panose="020B0906030804020204" pitchFamily="34" charset="0"/>
                <a:cs typeface="Open Sans Extrabold" panose="020B0906030804020204" pitchFamily="34" charset="0"/>
              </a:rPr>
              <a:t>The Central Safety and Risk Prevention Service </a:t>
            </a:r>
            <a:r>
              <a:rPr lang="en-GB" sz="1100" dirty="0">
                <a:solidFill>
                  <a:srgbClr val="ED6C08"/>
                </a:solidFill>
              </a:rPr>
              <a:t>can</a:t>
            </a:r>
            <a:r>
              <a:rPr lang="en-GB" sz="1100" b="1" dirty="0">
                <a:solidFill>
                  <a:srgbClr val="ED6C08"/>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en-GB" sz="1100" dirty="0">
                <a:solidFill>
                  <a:srgbClr val="ED6C08"/>
                </a:solidFill>
              </a:rPr>
              <a:t>also give you advice on placements outside Europe.</a:t>
            </a:r>
          </a:p>
        </p:txBody>
      </p:sp>
      <p:sp>
        <p:nvSpPr>
          <p:cNvPr id="11" name="TextBox 10">
            <a:extLst>
              <a:ext uri="{FF2B5EF4-FFF2-40B4-BE49-F238E27FC236}">
                <a16:creationId xmlns:a16="http://schemas.microsoft.com/office/drawing/2014/main" id="{84E22EFA-27C0-4844-BFF0-B9A889B7BA0F}"/>
              </a:ext>
            </a:extLst>
          </p:cNvPr>
          <p:cNvSpPr txBox="1"/>
          <p:nvPr/>
        </p:nvSpPr>
        <p:spPr>
          <a:xfrm>
            <a:off x="5222632" y="4368225"/>
            <a:ext cx="1992917" cy="600164"/>
          </a:xfrm>
          <a:prstGeom prst="rect">
            <a:avLst/>
          </a:prstGeom>
          <a:noFill/>
        </p:spPr>
        <p:txBody>
          <a:bodyPr wrap="square">
            <a:spAutoFit/>
          </a:bodyPr>
          <a:lstStyle/>
          <a:p>
            <a:pPr algn="l" rtl="0"/>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Safety officers </a:t>
            </a:r>
            <a:r>
              <a:rPr lang="en-GB" sz="1100" dirty="0">
                <a:solidFill>
                  <a:srgbClr val="303F48"/>
                </a:solidFill>
              </a:rPr>
              <a:t>are there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to listen to you </a:t>
            </a:r>
            <a:r>
              <a:rPr lang="en-GB" sz="1100" dirty="0">
                <a:solidFill>
                  <a:srgbClr val="303F48"/>
                </a:solidFill>
              </a:rPr>
              <a:t>and </a:t>
            </a:r>
            <a:r>
              <a:rPr lang="en-GB" sz="1100" dirty="0">
                <a:solidFill>
                  <a:srgbClr val="303F48"/>
                </a:solidFill>
                <a:latin typeface="Open Sans Extrabold" panose="020B0906030804020204" pitchFamily="34" charset="0"/>
                <a:ea typeface="Open Sans Extrabold" panose="020B0906030804020204" pitchFamily="34" charset="0"/>
                <a:cs typeface="Open Sans Extrabold" panose="020B0906030804020204" pitchFamily="34" charset="0"/>
              </a:rPr>
              <a:t>give you advice</a:t>
            </a:r>
            <a:r>
              <a:rPr lang="en-GB" sz="1100" dirty="0">
                <a:solidFill>
                  <a:srgbClr val="303F48"/>
                </a:solidFill>
              </a:rPr>
              <a:t>!</a:t>
            </a:r>
          </a:p>
        </p:txBody>
      </p:sp>
      <p:cxnSp>
        <p:nvCxnSpPr>
          <p:cNvPr id="12" name="Straight Connector 11">
            <a:extLst>
              <a:ext uri="{FF2B5EF4-FFF2-40B4-BE49-F238E27FC236}">
                <a16:creationId xmlns:a16="http://schemas.microsoft.com/office/drawing/2014/main" id="{CE4E5654-ACCC-4927-86D1-22818ED951B1}"/>
              </a:ext>
            </a:extLst>
          </p:cNvPr>
          <p:cNvCxnSpPr>
            <a:cxnSpLocks/>
          </p:cNvCxnSpPr>
          <p:nvPr/>
        </p:nvCxnSpPr>
        <p:spPr>
          <a:xfrm>
            <a:off x="4991618" y="4308781"/>
            <a:ext cx="0" cy="74052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FD686A5-35CA-4FFC-8365-14028EB591D1}"/>
              </a:ext>
            </a:extLst>
          </p:cNvPr>
          <p:cNvCxnSpPr>
            <a:cxnSpLocks/>
          </p:cNvCxnSpPr>
          <p:nvPr/>
        </p:nvCxnSpPr>
        <p:spPr>
          <a:xfrm flipH="1">
            <a:off x="2393367" y="3995960"/>
            <a:ext cx="4265341"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4" name="Graphic 13">
            <a:extLst>
              <a:ext uri="{FF2B5EF4-FFF2-40B4-BE49-F238E27FC236}">
                <a16:creationId xmlns:a16="http://schemas.microsoft.com/office/drawing/2014/main" id="{85E563C1-A9F8-433B-8AC2-39D4DDB8E39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8665" y="2454239"/>
            <a:ext cx="485775" cy="409575"/>
          </a:xfrm>
          <a:prstGeom prst="rect">
            <a:avLst/>
          </a:prstGeom>
        </p:spPr>
      </p:pic>
      <p:pic>
        <p:nvPicPr>
          <p:cNvPr id="15" name="Graphic 14">
            <a:extLst>
              <a:ext uri="{FF2B5EF4-FFF2-40B4-BE49-F238E27FC236}">
                <a16:creationId xmlns:a16="http://schemas.microsoft.com/office/drawing/2014/main" id="{6FCB3A49-81BB-4ADF-861D-6379B12A39C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62760" y="3080460"/>
            <a:ext cx="396363" cy="409575"/>
          </a:xfrm>
          <a:prstGeom prst="rect">
            <a:avLst/>
          </a:prstGeom>
        </p:spPr>
      </p:pic>
      <p:pic>
        <p:nvPicPr>
          <p:cNvPr id="16" name="Graphic 15">
            <a:extLst>
              <a:ext uri="{FF2B5EF4-FFF2-40B4-BE49-F238E27FC236}">
                <a16:creationId xmlns:a16="http://schemas.microsoft.com/office/drawing/2014/main" id="{938D18AC-1107-4D09-ACED-2A7128D12C7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7720" y="4554911"/>
            <a:ext cx="655464" cy="388615"/>
          </a:xfrm>
          <a:prstGeom prst="rect">
            <a:avLst/>
          </a:prstGeom>
        </p:spPr>
      </p:pic>
      <p:pic>
        <p:nvPicPr>
          <p:cNvPr id="17" name="Graphic 16">
            <a:extLst>
              <a:ext uri="{FF2B5EF4-FFF2-40B4-BE49-F238E27FC236}">
                <a16:creationId xmlns:a16="http://schemas.microsoft.com/office/drawing/2014/main" id="{5141DC57-3D7E-446A-8B2B-24489EDCC91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215549" y="4439706"/>
            <a:ext cx="300038" cy="457201"/>
          </a:xfrm>
          <a:prstGeom prst="rect">
            <a:avLst/>
          </a:prstGeom>
        </p:spPr>
      </p:pic>
      <p:sp>
        <p:nvSpPr>
          <p:cNvPr id="19" name="Oval 18">
            <a:hlinkClick r:id="rId17" action="ppaction://hlinksldjump"/>
            <a:extLst>
              <a:ext uri="{FF2B5EF4-FFF2-40B4-BE49-F238E27FC236}">
                <a16:creationId xmlns:a16="http://schemas.microsoft.com/office/drawing/2014/main" id="{E99319E8-2DC2-47C0-9EF2-E018C799C965}"/>
              </a:ext>
            </a:extLst>
          </p:cNvPr>
          <p:cNvSpPr/>
          <p:nvPr/>
        </p:nvSpPr>
        <p:spPr>
          <a:xfrm>
            <a:off x="132779" y="6305326"/>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0" name="Graphic 19">
            <a:hlinkClick r:id="rId17" action="ppaction://hlinksldjump"/>
            <a:extLst>
              <a:ext uri="{FF2B5EF4-FFF2-40B4-BE49-F238E27FC236}">
                <a16:creationId xmlns:a16="http://schemas.microsoft.com/office/drawing/2014/main" id="{12569D70-870E-4687-87BB-C969908FF8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12638" y="6353433"/>
            <a:ext cx="63021" cy="110287"/>
          </a:xfrm>
          <a:prstGeom prst="rect">
            <a:avLst/>
          </a:prstGeom>
        </p:spPr>
      </p:pic>
    </p:spTree>
    <p:extLst>
      <p:ext uri="{BB962C8B-B14F-4D97-AF65-F5344CB8AC3E}">
        <p14:creationId xmlns:p14="http://schemas.microsoft.com/office/powerpoint/2010/main" val="7859138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11213" y="245332"/>
            <a:ext cx="3845220" cy="690562"/>
          </a:xfrm>
        </p:spPr>
        <p:txBody>
          <a:bodyPr>
            <a:normAutofit/>
          </a:bodyPr>
          <a:lstStyle/>
          <a:p>
            <a:pPr algn="ctr"/>
            <a:r>
              <a:rPr lang="en-GB" dirty="0">
                <a:solidFill>
                  <a:srgbClr val="ED6C08"/>
                </a:solidFill>
              </a:rPr>
              <a:t>M</a:t>
            </a:r>
            <a:r>
              <a:rPr lang="en-GB" dirty="0">
                <a:solidFill>
                  <a:srgbClr val="ED6C08"/>
                </a:solidFill>
                <a:latin typeface="Open Sans Light" panose="020B0306030504020204" pitchFamily="34" charset="0"/>
                <a:ea typeface="Open Sans Light" panose="020B0306030504020204" pitchFamily="34" charset="0"/>
                <a:cs typeface="Open Sans Light" panose="020B0306030504020204" pitchFamily="34" charset="0"/>
              </a:rPr>
              <a:t>edical assistance</a:t>
            </a:r>
          </a:p>
        </p:txBody>
      </p:sp>
      <p:sp>
        <p:nvSpPr>
          <p:cNvPr id="5" name="ZoneTexte 4"/>
          <p:cNvSpPr txBox="1"/>
          <p:nvPr/>
        </p:nvSpPr>
        <p:spPr>
          <a:xfrm>
            <a:off x="2756075" y="2478369"/>
            <a:ext cx="3620162" cy="2015936"/>
          </a:xfrm>
          <a:prstGeom prst="rect">
            <a:avLst/>
          </a:prstGeom>
          <a:noFill/>
        </p:spPr>
        <p:txBody>
          <a:bodyPr wrap="square" rtlCol="0">
            <a:spAutoFit/>
          </a:bodyPr>
          <a:lstStyle/>
          <a:p>
            <a:endParaRPr lang="fr-FR" sz="1100" dirty="0"/>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Advice, medical consultations, sessions with psychologists, dieticians, tobacco addiction specialists, etc. </a:t>
            </a:r>
          </a:p>
          <a:p>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These consultations by appointment are </a:t>
            </a:r>
            <a:r>
              <a:rPr lang="en-GB" sz="1400" b="1" dirty="0">
                <a:latin typeface="Open Sans Extrabold" panose="020B0906030804020204" pitchFamily="34" charset="0"/>
                <a:ea typeface="Open Sans Extrabold" panose="020B0906030804020204" pitchFamily="34" charset="0"/>
                <a:cs typeface="Open Sans Extrabold" panose="020B0906030804020204" pitchFamily="34" charset="0"/>
              </a:rPr>
              <a:t>free of charge</a:t>
            </a:r>
            <a:r>
              <a:rPr lang="en-GB" sz="1400" dirty="0">
                <a:latin typeface="Open Sans Extrabold" panose="020B0906030804020204" pitchFamily="34" charset="0"/>
                <a:ea typeface="Open Sans Extrabold" panose="020B0906030804020204" pitchFamily="34" charset="0"/>
                <a:cs typeface="Open Sans Extrabold" panose="020B0906030804020204" pitchFamily="34" charset="0"/>
              </a:rPr>
              <a:t>.</a:t>
            </a:r>
          </a:p>
          <a:p>
            <a:endParaRPr lang="fr-FR" sz="1100" dirty="0"/>
          </a:p>
          <a:p>
            <a:r>
              <a:rPr lang="en-GB" sz="1100" dirty="0"/>
              <a:t>Community prevention events and health promotion actions are implemented throughout the year.</a:t>
            </a:r>
          </a:p>
          <a:p>
            <a:endParaRPr lang="fr-FR" sz="1100" dirty="0"/>
          </a:p>
        </p:txBody>
      </p:sp>
      <p:sp>
        <p:nvSpPr>
          <p:cNvPr id="4" name="TextBox 3">
            <a:extLst>
              <a:ext uri="{FF2B5EF4-FFF2-40B4-BE49-F238E27FC236}">
                <a16:creationId xmlns:a16="http://schemas.microsoft.com/office/drawing/2014/main" id="{301C8DDA-F0CB-4035-8BD5-502898B505D9}"/>
              </a:ext>
            </a:extLst>
          </p:cNvPr>
          <p:cNvSpPr txBox="1"/>
          <p:nvPr/>
        </p:nvSpPr>
        <p:spPr>
          <a:xfrm>
            <a:off x="2280156" y="5850992"/>
            <a:ext cx="4572000" cy="600164"/>
          </a:xfrm>
          <a:prstGeom prst="rect">
            <a:avLst/>
          </a:prstGeom>
          <a:noFill/>
        </p:spPr>
        <p:txBody>
          <a:bodyPr wrap="square">
            <a:spAutoFit/>
          </a:bodyPr>
          <a:lstStyle/>
          <a:p>
            <a:pPr algn="ctr"/>
            <a:r>
              <a:rPr lang="en-GB" sz="1100" dirty="0"/>
              <a:t>Contact: university Department of Preventive Medicine and Health Promotion,</a:t>
            </a:r>
          </a:p>
          <a:p>
            <a:pPr algn="ctr"/>
            <a:r>
              <a:rPr lang="en-GB" sz="1100" dirty="0">
                <a:hlinkClick r:id="rId2"/>
              </a:rPr>
              <a:t>sante-etudiants@universite-paris-saclay.fr</a:t>
            </a:r>
            <a:r>
              <a:rPr lang="en-GB" sz="1100" dirty="0"/>
              <a:t> </a:t>
            </a:r>
          </a:p>
        </p:txBody>
      </p:sp>
      <p:pic>
        <p:nvPicPr>
          <p:cNvPr id="6" name="Graphic 5">
            <a:extLst>
              <a:ext uri="{FF2B5EF4-FFF2-40B4-BE49-F238E27FC236}">
                <a16:creationId xmlns:a16="http://schemas.microsoft.com/office/drawing/2014/main" id="{ADDAF680-57E0-4383-B185-15C04FE148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3890" y="5598848"/>
            <a:ext cx="284532" cy="180568"/>
          </a:xfrm>
          <a:prstGeom prst="rect">
            <a:avLst/>
          </a:prstGeom>
        </p:spPr>
      </p:pic>
      <p:pic>
        <p:nvPicPr>
          <p:cNvPr id="7" name="Graphic 6">
            <a:extLst>
              <a:ext uri="{FF2B5EF4-FFF2-40B4-BE49-F238E27FC236}">
                <a16:creationId xmlns:a16="http://schemas.microsoft.com/office/drawing/2014/main" id="{BBEB253F-72C8-4756-BC36-AE3CDF149D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74402" y="934615"/>
            <a:ext cx="1518138" cy="569677"/>
          </a:xfrm>
          <a:prstGeom prst="rect">
            <a:avLst/>
          </a:prstGeom>
        </p:spPr>
      </p:pic>
      <p:pic>
        <p:nvPicPr>
          <p:cNvPr id="3" name="Graphic 2">
            <a:extLst>
              <a:ext uri="{FF2B5EF4-FFF2-40B4-BE49-F238E27FC236}">
                <a16:creationId xmlns:a16="http://schemas.microsoft.com/office/drawing/2014/main" id="{9604A757-9FE6-4AB1-BF53-B2F4E6E4069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33025" y="2904226"/>
            <a:ext cx="855663" cy="1333500"/>
          </a:xfrm>
          <a:prstGeom prst="rect">
            <a:avLst/>
          </a:prstGeom>
        </p:spPr>
      </p:pic>
      <p:pic>
        <p:nvPicPr>
          <p:cNvPr id="8" name="Graphic 7">
            <a:extLst>
              <a:ext uri="{FF2B5EF4-FFF2-40B4-BE49-F238E27FC236}">
                <a16:creationId xmlns:a16="http://schemas.microsoft.com/office/drawing/2014/main" id="{F6C8BC34-C412-45A9-A83B-4F46F483D6A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88569" y="2319416"/>
            <a:ext cx="467824" cy="567059"/>
          </a:xfrm>
          <a:prstGeom prst="rect">
            <a:avLst/>
          </a:prstGeom>
        </p:spPr>
      </p:pic>
      <p:sp>
        <p:nvSpPr>
          <p:cNvPr id="10" name="Oval 9">
            <a:hlinkClick r:id="rId11" action="ppaction://hlinksldjump"/>
            <a:extLst>
              <a:ext uri="{FF2B5EF4-FFF2-40B4-BE49-F238E27FC236}">
                <a16:creationId xmlns:a16="http://schemas.microsoft.com/office/drawing/2014/main" id="{A41846F7-1EE4-4D41-B2DC-8E16FE87D793}"/>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1" name="Graphic 10">
            <a:hlinkClick r:id="rId11" action="ppaction://hlinksldjump"/>
            <a:extLst>
              <a:ext uri="{FF2B5EF4-FFF2-40B4-BE49-F238E27FC236}">
                <a16:creationId xmlns:a16="http://schemas.microsoft.com/office/drawing/2014/main" id="{677BBF7D-0281-4984-A52D-B52D5B30D4A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sp>
        <p:nvSpPr>
          <p:cNvPr id="9" name="Rectangle 1">
            <a:extLst>
              <a:ext uri="{FF2B5EF4-FFF2-40B4-BE49-F238E27FC236}">
                <a16:creationId xmlns:a16="http://schemas.microsoft.com/office/drawing/2014/main" id="{73642496-D2F3-4515-A9CC-F1530F1ABD7B}"/>
              </a:ext>
            </a:extLst>
          </p:cNvPr>
          <p:cNvSpPr>
            <a:spLocks noChangeArrowheads="1"/>
          </p:cNvSpPr>
          <p:nvPr/>
        </p:nvSpPr>
        <p:spPr bwMode="auto">
          <a:xfrm>
            <a:off x="2110217" y="1037972"/>
            <a:ext cx="48465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1" i="0" u="none" strike="noStrike" cap="none" normalizeH="0" baseline="0" dirty="0" err="1">
                <a:ln>
                  <a:noFill/>
                </a:ln>
                <a:solidFill>
                  <a:schemeClr val="tx1"/>
                </a:solidFill>
                <a:effectLst/>
                <a:latin typeface="+mj-lt"/>
              </a:rPr>
              <a:t>Health</a:t>
            </a:r>
            <a:r>
              <a:rPr kumimoji="0" lang="fr-FR" altLang="fr-FR" b="1" i="0" u="none" strike="noStrike" cap="none" normalizeH="0" baseline="0" dirty="0">
                <a:ln>
                  <a:noFill/>
                </a:ln>
                <a:solidFill>
                  <a:schemeClr val="tx1"/>
                </a:solidFill>
                <a:effectLst/>
                <a:latin typeface="+mj-lt"/>
              </a:rPr>
              <a:t> </a:t>
            </a:r>
            <a:r>
              <a:rPr kumimoji="0" lang="fr-FR" altLang="fr-FR" b="1" i="0" u="none" strike="noStrike" cap="none" normalizeH="0" baseline="0" dirty="0" err="1">
                <a:ln>
                  <a:noFill/>
                </a:ln>
                <a:solidFill>
                  <a:schemeClr val="tx1"/>
                </a:solidFill>
                <a:effectLst/>
                <a:latin typeface="+mj-lt"/>
              </a:rPr>
              <a:t>is</a:t>
            </a:r>
            <a:r>
              <a:rPr kumimoji="0" lang="fr-FR" altLang="fr-FR" b="1" i="0" u="none" strike="noStrike" cap="none" normalizeH="0" baseline="0" dirty="0">
                <a:ln>
                  <a:noFill/>
                </a:ln>
                <a:solidFill>
                  <a:schemeClr val="tx1"/>
                </a:solidFill>
                <a:effectLst/>
                <a:latin typeface="+mj-lt"/>
              </a:rPr>
              <a:t> a </a:t>
            </a:r>
            <a:r>
              <a:rPr kumimoji="0" lang="fr-FR" altLang="fr-FR" b="1" i="0" u="none" strike="noStrike" cap="none" normalizeH="0" baseline="0" dirty="0" err="1">
                <a:ln>
                  <a:noFill/>
                </a:ln>
                <a:solidFill>
                  <a:schemeClr val="tx1"/>
                </a:solidFill>
                <a:effectLst/>
                <a:latin typeface="+mj-lt"/>
              </a:rPr>
              <a:t>resource</a:t>
            </a:r>
            <a:r>
              <a:rPr kumimoji="0" lang="fr-FR" altLang="fr-FR" b="1" i="0" u="none" strike="noStrike" cap="none" normalizeH="0" baseline="0" dirty="0">
                <a:ln>
                  <a:noFill/>
                </a:ln>
                <a:solidFill>
                  <a:schemeClr val="tx1"/>
                </a:solidFill>
                <a:effectLst/>
                <a:latin typeface="+mj-lt"/>
              </a:rPr>
              <a:t> of </a:t>
            </a:r>
            <a:r>
              <a:rPr kumimoji="0" lang="fr-FR" altLang="fr-FR" b="1" i="0" u="none" strike="noStrike" cap="none" normalizeH="0" baseline="0" dirty="0" err="1">
                <a:ln>
                  <a:noFill/>
                </a:ln>
                <a:solidFill>
                  <a:schemeClr val="tx1"/>
                </a:solidFill>
                <a:effectLst/>
                <a:latin typeface="+mj-lt"/>
              </a:rPr>
              <a:t>daily</a:t>
            </a:r>
            <a:r>
              <a:rPr kumimoji="0" lang="fr-FR" altLang="fr-FR" b="1" i="0" u="none" strike="noStrike" cap="none" normalizeH="0" baseline="0" dirty="0">
                <a:ln>
                  <a:noFill/>
                </a:ln>
                <a:solidFill>
                  <a:schemeClr val="tx1"/>
                </a:solidFill>
                <a:effectLst/>
                <a:latin typeface="+mj-lt"/>
              </a:rPr>
              <a:t> life. Preserve </a:t>
            </a:r>
            <a:r>
              <a:rPr kumimoji="0" lang="fr-FR" altLang="fr-FR" b="1" i="0" u="none" strike="noStrike" cap="none" normalizeH="0" baseline="0" dirty="0" err="1">
                <a:ln>
                  <a:noFill/>
                </a:ln>
                <a:solidFill>
                  <a:schemeClr val="tx1"/>
                </a:solidFill>
                <a:effectLst/>
                <a:latin typeface="+mj-lt"/>
              </a:rPr>
              <a:t>it!</a:t>
            </a:r>
            <a:endParaRPr kumimoji="0" lang="fr-FR" altLang="fr-FR" b="1"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2" name="Rectangle 2">
            <a:extLst>
              <a:ext uri="{FF2B5EF4-FFF2-40B4-BE49-F238E27FC236}">
                <a16:creationId xmlns:a16="http://schemas.microsoft.com/office/drawing/2014/main" id="{315DEC0E-BD21-4925-A2D4-6A93E4DCABA7}"/>
              </a:ext>
            </a:extLst>
          </p:cNvPr>
          <p:cNvSpPr>
            <a:spLocks noChangeArrowheads="1"/>
          </p:cNvSpPr>
          <p:nvPr/>
        </p:nvSpPr>
        <p:spPr bwMode="auto">
          <a:xfrm>
            <a:off x="1852010" y="1586326"/>
            <a:ext cx="571282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a:ln>
                  <a:noFill/>
                </a:ln>
                <a:solidFill>
                  <a:schemeClr val="tx1"/>
                </a:solidFill>
                <a:effectLst/>
                <a:latin typeface="Arial Unicode MS"/>
              </a:rPr>
              <a:t>PREVENTION - DETECTION - ORIENTATION</a:t>
            </a:r>
            <a:r>
              <a:rPr kumimoji="0" lang="fr-FR" altLang="fr-FR" sz="2000" b="1" i="0" u="none" strike="noStrike" cap="none" normalizeH="0" baseline="0" dirty="0">
                <a:ln>
                  <a:noFill/>
                </a:ln>
                <a:solidFill>
                  <a:schemeClr val="tx1"/>
                </a:solidFill>
                <a:effectLst/>
              </a:rPr>
              <a:t> </a:t>
            </a:r>
            <a:endParaRPr kumimoji="0" lang="fr-FR" altLang="fr-FR" sz="2000" b="1" i="0" u="none" strike="noStrike" cap="none" normalizeH="0" baseline="0" dirty="0">
              <a:ln>
                <a:noFill/>
              </a:ln>
              <a:solidFill>
                <a:schemeClr val="tx1"/>
              </a:solidFill>
              <a:effectLst/>
              <a:latin typeface="Arial" panose="020B0604020202020204" pitchFamily="34" charset="0"/>
            </a:endParaRPr>
          </a:p>
        </p:txBody>
      </p:sp>
      <p:sp>
        <p:nvSpPr>
          <p:cNvPr id="13" name="Rectangle 3">
            <a:extLst>
              <a:ext uri="{FF2B5EF4-FFF2-40B4-BE49-F238E27FC236}">
                <a16:creationId xmlns:a16="http://schemas.microsoft.com/office/drawing/2014/main" id="{1124B7C2-8695-4B85-9947-50FFD670C18B}"/>
              </a:ext>
            </a:extLst>
          </p:cNvPr>
          <p:cNvSpPr>
            <a:spLocks noChangeArrowheads="1"/>
          </p:cNvSpPr>
          <p:nvPr/>
        </p:nvSpPr>
        <p:spPr bwMode="auto">
          <a:xfrm>
            <a:off x="1436777" y="4605474"/>
            <a:ext cx="6684885"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1" i="0" u="none" strike="noStrike" cap="none" normalizeH="0" baseline="0" dirty="0" err="1">
                <a:ln>
                  <a:noFill/>
                </a:ln>
                <a:solidFill>
                  <a:srgbClr val="EE7322"/>
                </a:solidFill>
                <a:effectLst/>
              </a:rPr>
              <a:t>Nightline</a:t>
            </a:r>
            <a:r>
              <a:rPr kumimoji="0" lang="fr-FR" altLang="fr-FR" sz="1100" b="0" i="0" u="none" strike="noStrike" cap="none" normalizeH="0" baseline="0" dirty="0">
                <a:ln>
                  <a:noFill/>
                </a:ln>
                <a:solidFill>
                  <a:srgbClr val="EE7322"/>
                </a:solidFill>
                <a:effectLst/>
              </a:rPr>
              <a:t>: night </a:t>
            </a:r>
            <a:r>
              <a:rPr kumimoji="0" lang="fr-FR" altLang="fr-FR" sz="1100" b="0" i="0" u="none" strike="noStrike" cap="none" normalizeH="0" baseline="0" dirty="0" err="1">
                <a:ln>
                  <a:noFill/>
                </a:ln>
                <a:solidFill>
                  <a:srgbClr val="EE7322"/>
                </a:solidFill>
                <a:effectLst/>
              </a:rPr>
              <a:t>listening</a:t>
            </a:r>
            <a:r>
              <a:rPr kumimoji="0" lang="fr-FR" altLang="fr-FR" sz="1100" b="0" i="0" u="none" strike="noStrike" cap="none" normalizeH="0" baseline="0" dirty="0">
                <a:ln>
                  <a:noFill/>
                </a:ln>
                <a:solidFill>
                  <a:srgbClr val="EE7322"/>
                </a:solidFill>
                <a:effectLst/>
              </a:rPr>
              <a:t> service for </a:t>
            </a:r>
            <a:r>
              <a:rPr kumimoji="0" lang="fr-FR" altLang="fr-FR" sz="1100" b="0" i="0" u="none" strike="noStrike" cap="none" normalizeH="0" baseline="0" dirty="0" err="1">
                <a:ln>
                  <a:noFill/>
                </a:ln>
                <a:solidFill>
                  <a:srgbClr val="EE7322"/>
                </a:solidFill>
                <a:effectLst/>
              </a:rPr>
              <a:t>students</a:t>
            </a:r>
            <a:r>
              <a:rPr kumimoji="0" lang="fr-FR" altLang="fr-FR" sz="1100" b="0" i="0" u="none" strike="noStrike" cap="none" normalizeH="0" baseline="0" dirty="0">
                <a:ln>
                  <a:noFill/>
                </a:ln>
                <a:solidFill>
                  <a:srgbClr val="EE7322"/>
                </a:solidFill>
                <a:effectLst/>
              </a:rPr>
              <a:t> by </a:t>
            </a:r>
            <a:r>
              <a:rPr kumimoji="0" lang="fr-FR" altLang="fr-FR" sz="1100" b="0" i="0" u="none" strike="noStrike" cap="none" normalizeH="0" baseline="0" dirty="0" err="1">
                <a:ln>
                  <a:noFill/>
                </a:ln>
                <a:solidFill>
                  <a:srgbClr val="EE7322"/>
                </a:solidFill>
                <a:effectLst/>
              </a:rPr>
              <a:t>University</a:t>
            </a:r>
            <a:r>
              <a:rPr kumimoji="0" lang="fr-FR" altLang="fr-FR" sz="1100" b="0" i="0" u="none" strike="noStrike" cap="none" normalizeH="0" baseline="0" dirty="0">
                <a:ln>
                  <a:noFill/>
                </a:ln>
                <a:solidFill>
                  <a:srgbClr val="EE7322"/>
                </a:solidFill>
                <a:effectLst/>
              </a:rPr>
              <a:t> </a:t>
            </a:r>
            <a:r>
              <a:rPr kumimoji="0" lang="fr-FR" altLang="fr-FR" sz="1100" b="0" i="0" u="none" strike="noStrike" cap="none" normalizeH="0" baseline="0" dirty="0" err="1">
                <a:ln>
                  <a:noFill/>
                </a:ln>
                <a:solidFill>
                  <a:srgbClr val="EE7322"/>
                </a:solidFill>
                <a:effectLst/>
              </a:rPr>
              <a:t>students</a:t>
            </a:r>
            <a:r>
              <a:rPr kumimoji="0" lang="fr-FR" altLang="fr-FR" sz="1100" b="0" i="0" u="none" strike="noStrike" cap="none" normalizeH="0" baseline="0" dirty="0">
                <a:ln>
                  <a:noFill/>
                </a:ln>
                <a:solidFill>
                  <a:srgbClr val="EE7322"/>
                </a:solidFill>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rgbClr val="EE7322"/>
                </a:solidFill>
                <a:effectLst/>
              </a:rPr>
              <a:t>Anonymous, free. Open </a:t>
            </a:r>
            <a:r>
              <a:rPr kumimoji="0" lang="fr-FR" altLang="fr-FR" sz="1100" b="0" i="0" u="none" strike="noStrike" cap="none" normalizeH="0" baseline="0" dirty="0" err="1">
                <a:ln>
                  <a:noFill/>
                </a:ln>
                <a:solidFill>
                  <a:srgbClr val="EE7322"/>
                </a:solidFill>
                <a:effectLst/>
              </a:rPr>
              <a:t>every</a:t>
            </a:r>
            <a:r>
              <a:rPr kumimoji="0" lang="fr-FR" altLang="fr-FR" sz="1100" b="0" i="0" u="none" strike="noStrike" cap="none" normalizeH="0" baseline="0" dirty="0">
                <a:ln>
                  <a:noFill/>
                </a:ln>
                <a:solidFill>
                  <a:srgbClr val="EE7322"/>
                </a:solidFill>
                <a:effectLst/>
              </a:rPr>
              <a:t> </a:t>
            </a:r>
            <a:r>
              <a:rPr kumimoji="0" lang="fr-FR" altLang="fr-FR" sz="1100" b="0" i="0" u="none" strike="noStrike" cap="none" normalizeH="0" baseline="0" dirty="0" err="1">
                <a:ln>
                  <a:noFill/>
                </a:ln>
                <a:solidFill>
                  <a:srgbClr val="EE7322"/>
                </a:solidFill>
                <a:effectLst/>
              </a:rPr>
              <a:t>day</a:t>
            </a:r>
            <a:r>
              <a:rPr kumimoji="0" lang="fr-FR" altLang="fr-FR" sz="1100" b="0" i="0" u="none" strike="noStrike" cap="none" normalizeH="0" baseline="0" dirty="0">
                <a:ln>
                  <a:noFill/>
                </a:ln>
                <a:solidFill>
                  <a:srgbClr val="EE7322"/>
                </a:solidFill>
                <a:effectLst/>
              </a:rPr>
              <a:t> </a:t>
            </a:r>
            <a:r>
              <a:rPr kumimoji="0" lang="fr-FR" altLang="fr-FR" sz="1100" b="0" i="0" u="none" strike="noStrike" cap="none" normalizeH="0" baseline="0" dirty="0" err="1">
                <a:ln>
                  <a:noFill/>
                </a:ln>
                <a:solidFill>
                  <a:srgbClr val="EE7322"/>
                </a:solidFill>
                <a:effectLst/>
              </a:rPr>
              <a:t>from</a:t>
            </a:r>
            <a:r>
              <a:rPr kumimoji="0" lang="fr-FR" altLang="fr-FR" sz="1100" b="0" i="0" u="none" strike="noStrike" cap="none" normalizeH="0" baseline="0" dirty="0">
                <a:ln>
                  <a:noFill/>
                </a:ln>
                <a:solidFill>
                  <a:srgbClr val="EE7322"/>
                </a:solidFill>
                <a:effectLst/>
              </a:rPr>
              <a:t> 9 p.m. to 2:30 </a:t>
            </a:r>
            <a:r>
              <a:rPr kumimoji="0" lang="fr-FR" altLang="fr-FR" sz="1100" b="0" i="0" u="none" strike="noStrike" cap="none" normalizeH="0" baseline="0" dirty="0" err="1">
                <a:ln>
                  <a:noFill/>
                </a:ln>
                <a:solidFill>
                  <a:srgbClr val="EE7322"/>
                </a:solidFill>
                <a:effectLst/>
              </a:rPr>
              <a:t>a.m</a:t>
            </a:r>
            <a:r>
              <a:rPr kumimoji="0" lang="fr-FR" altLang="fr-FR" sz="1100" b="0" i="0" u="none" strike="noStrike" cap="none" normalizeH="0" baseline="0" dirty="0">
                <a:ln>
                  <a:noFill/>
                </a:ln>
                <a:solidFill>
                  <a:srgbClr val="EE7322"/>
                </a:solidFill>
                <a:effectLst/>
              </a:rPr>
              <a:t>., </a:t>
            </a:r>
            <a:r>
              <a:rPr kumimoji="0" lang="fr-FR" altLang="fr-FR" sz="1100" b="0" i="0" u="none" strike="noStrike" cap="none" normalizeH="0" baseline="0" dirty="0" err="1">
                <a:ln>
                  <a:noFill/>
                </a:ln>
                <a:solidFill>
                  <a:srgbClr val="EE7322"/>
                </a:solidFill>
                <a:effectLst/>
              </a:rPr>
              <a:t>reachable</a:t>
            </a:r>
            <a:r>
              <a:rPr kumimoji="0" lang="fr-FR" altLang="fr-FR" sz="1100" b="0" i="0" u="none" strike="noStrike" cap="none" normalizeH="0" baseline="0" dirty="0">
                <a:ln>
                  <a:noFill/>
                </a:ln>
                <a:solidFill>
                  <a:srgbClr val="EE7322"/>
                </a:solidFill>
                <a:effectLst/>
              </a:rPr>
              <a:t> by phone or chat /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rgbClr val="EE7322"/>
                </a:solidFill>
                <a:effectLst/>
              </a:rPr>
              <a:t>Tel: FR: 01 85 40 20 10 – EN: 01 85 40 20 00. </a:t>
            </a:r>
          </a:p>
        </p:txBody>
      </p:sp>
    </p:spTree>
    <p:extLst>
      <p:ext uri="{BB962C8B-B14F-4D97-AF65-F5344CB8AC3E}">
        <p14:creationId xmlns:p14="http://schemas.microsoft.com/office/powerpoint/2010/main" val="32869616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5434642" y="2280189"/>
            <a:ext cx="3614467" cy="1325563"/>
          </a:xfrm>
        </p:spPr>
        <p:txBody>
          <a:bodyPr>
            <a:normAutofit/>
          </a:bodyPr>
          <a:lstStyle/>
          <a:p>
            <a:r>
              <a:rPr lang="en-GB" sz="3600"/>
              <a:t>FOLLOW US</a:t>
            </a:r>
          </a:p>
        </p:txBody>
      </p:sp>
      <p:sp>
        <p:nvSpPr>
          <p:cNvPr id="17" name="ZoneTexte 16"/>
          <p:cNvSpPr txBox="1"/>
          <p:nvPr/>
        </p:nvSpPr>
        <p:spPr>
          <a:xfrm>
            <a:off x="1388853" y="577970"/>
            <a:ext cx="3845092" cy="369332"/>
          </a:xfrm>
          <a:prstGeom prst="rect">
            <a:avLst/>
          </a:prstGeom>
          <a:noFill/>
        </p:spPr>
        <p:txBody>
          <a:bodyPr wrap="none" rtlCol="0">
            <a:spAutoFit/>
          </a:bodyPr>
          <a:lstStyle/>
          <a:p>
            <a:r>
              <a:rPr lang="en-GB" b="1" dirty="0"/>
              <a:t>www.universite-paris-saclay.fr/</a:t>
            </a:r>
          </a:p>
        </p:txBody>
      </p:sp>
      <p:sp>
        <p:nvSpPr>
          <p:cNvPr id="18" name="ZoneTexte 17"/>
          <p:cNvSpPr txBox="1"/>
          <p:nvPr/>
        </p:nvSpPr>
        <p:spPr>
          <a:xfrm>
            <a:off x="1388853" y="1629696"/>
            <a:ext cx="1659429" cy="369332"/>
          </a:xfrm>
          <a:prstGeom prst="rect">
            <a:avLst/>
          </a:prstGeom>
          <a:noFill/>
        </p:spPr>
        <p:txBody>
          <a:bodyPr wrap="none" rtlCol="0">
            <a:spAutoFit/>
          </a:bodyPr>
          <a:lstStyle/>
          <a:p>
            <a:r>
              <a:rPr lang="en-GB" b="1"/>
              <a:t>UParisSaclay</a:t>
            </a:r>
          </a:p>
        </p:txBody>
      </p:sp>
      <p:sp>
        <p:nvSpPr>
          <p:cNvPr id="19" name="ZoneTexte 18"/>
          <p:cNvSpPr txBox="1"/>
          <p:nvPr/>
        </p:nvSpPr>
        <p:spPr>
          <a:xfrm>
            <a:off x="1388853" y="2664170"/>
            <a:ext cx="2220480" cy="369332"/>
          </a:xfrm>
          <a:prstGeom prst="rect">
            <a:avLst/>
          </a:prstGeom>
          <a:noFill/>
        </p:spPr>
        <p:txBody>
          <a:bodyPr wrap="none" rtlCol="0">
            <a:spAutoFit/>
          </a:bodyPr>
          <a:lstStyle/>
          <a:p>
            <a:r>
              <a:rPr lang="en-GB"/>
              <a:t>@</a:t>
            </a:r>
            <a:r>
              <a:rPr lang="en-GB" b="1"/>
              <a:t>UnivParisSaclay</a:t>
            </a:r>
          </a:p>
        </p:txBody>
      </p:sp>
      <p:sp>
        <p:nvSpPr>
          <p:cNvPr id="20" name="ZoneTexte 19"/>
          <p:cNvSpPr txBox="1"/>
          <p:nvPr/>
        </p:nvSpPr>
        <p:spPr>
          <a:xfrm>
            <a:off x="1388853" y="3605752"/>
            <a:ext cx="2810385" cy="369332"/>
          </a:xfrm>
          <a:prstGeom prst="rect">
            <a:avLst/>
          </a:prstGeom>
          <a:noFill/>
        </p:spPr>
        <p:txBody>
          <a:bodyPr wrap="none" rtlCol="0">
            <a:spAutoFit/>
          </a:bodyPr>
          <a:lstStyle/>
          <a:p>
            <a:r>
              <a:rPr lang="en-GB" b="1"/>
              <a:t>Université Paris-Saclay</a:t>
            </a:r>
          </a:p>
        </p:txBody>
      </p:sp>
      <p:sp>
        <p:nvSpPr>
          <p:cNvPr id="21" name="ZoneTexte 20"/>
          <p:cNvSpPr txBox="1"/>
          <p:nvPr/>
        </p:nvSpPr>
        <p:spPr>
          <a:xfrm>
            <a:off x="1388853" y="5691952"/>
            <a:ext cx="2866490" cy="369332"/>
          </a:xfrm>
          <a:prstGeom prst="rect">
            <a:avLst/>
          </a:prstGeom>
          <a:noFill/>
        </p:spPr>
        <p:txBody>
          <a:bodyPr wrap="none" rtlCol="0">
            <a:spAutoFit/>
          </a:bodyPr>
          <a:lstStyle/>
          <a:p>
            <a:r>
              <a:rPr lang="en-GB" b="1"/>
              <a:t>Universite_Paris_Saclay</a:t>
            </a:r>
          </a:p>
        </p:txBody>
      </p:sp>
      <p:sp>
        <p:nvSpPr>
          <p:cNvPr id="22" name="ZoneTexte 21"/>
          <p:cNvSpPr txBox="1"/>
          <p:nvPr/>
        </p:nvSpPr>
        <p:spPr>
          <a:xfrm>
            <a:off x="1388853" y="4635171"/>
            <a:ext cx="2810385" cy="369332"/>
          </a:xfrm>
          <a:prstGeom prst="rect">
            <a:avLst/>
          </a:prstGeom>
          <a:noFill/>
        </p:spPr>
        <p:txBody>
          <a:bodyPr wrap="none" rtlCol="0">
            <a:spAutoFit/>
          </a:bodyPr>
          <a:lstStyle/>
          <a:p>
            <a:r>
              <a:rPr lang="en-GB" b="1"/>
              <a:t>Université Paris-Saclay</a:t>
            </a:r>
          </a:p>
        </p:txBody>
      </p:sp>
      <p:pic>
        <p:nvPicPr>
          <p:cNvPr id="24" name="Imag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449" y="210674"/>
            <a:ext cx="1235404" cy="6205019"/>
          </a:xfrm>
          <a:prstGeom prst="rect">
            <a:avLst/>
          </a:prstGeom>
        </p:spPr>
      </p:pic>
    </p:spTree>
    <p:extLst>
      <p:ext uri="{BB962C8B-B14F-4D97-AF65-F5344CB8AC3E}">
        <p14:creationId xmlns:p14="http://schemas.microsoft.com/office/powerpoint/2010/main" val="853359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31960" y="542424"/>
            <a:ext cx="6880079" cy="991553"/>
          </a:xfrm>
        </p:spPr>
        <p:txBody>
          <a:bodyPr>
            <a:noAutofit/>
          </a:bodyPr>
          <a:lstStyle/>
          <a:p>
            <a:pPr algn="ctr"/>
            <a:r>
              <a:rPr lang="en-GB" sz="3600" dirty="0">
                <a:solidFill>
                  <a:srgbClr val="69043B"/>
                </a:solidFill>
                <a:latin typeface="Open Sans Extrabold" panose="020B0906030804020204" pitchFamily="34" charset="0"/>
                <a:ea typeface="Open Sans Extrabold" panose="020B0906030804020204" pitchFamily="34" charset="0"/>
                <a:cs typeface="Open Sans Extrabold" panose="020B0906030804020204" pitchFamily="34" charset="0"/>
              </a:rPr>
              <a:t>Governance</a:t>
            </a:r>
            <a:endParaRPr lang="en-GB" sz="3600" dirty="0">
              <a:solidFill>
                <a:srgbClr val="69043B"/>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ZoneTexte 4"/>
          <p:cNvSpPr txBox="1"/>
          <p:nvPr/>
        </p:nvSpPr>
        <p:spPr>
          <a:xfrm>
            <a:off x="5899210" y="4735371"/>
            <a:ext cx="2340746" cy="738664"/>
          </a:xfrm>
          <a:prstGeom prst="rect">
            <a:avLst/>
          </a:prstGeom>
          <a:noFill/>
        </p:spPr>
        <p:txBody>
          <a:bodyPr wrap="square" rtlCol="0">
            <a:spAutoFit/>
          </a:bodyPr>
          <a:lstStyle/>
          <a:p>
            <a:pPr algn="ctr"/>
            <a:r>
              <a:rPr lang="en-GB" sz="1400" b="1" dirty="0">
                <a:solidFill>
                  <a:srgbClr val="C96515"/>
                </a:solidFill>
                <a:latin typeface="Open Sans Extrabold" panose="020B0906030804020204" pitchFamily="34" charset="0"/>
                <a:ea typeface="Open Sans Extrabold" panose="020B0906030804020204" pitchFamily="34" charset="0"/>
                <a:cs typeface="Open Sans Extrabold" panose="020B0906030804020204" pitchFamily="34" charset="0"/>
              </a:rPr>
              <a:t>Estelle </a:t>
            </a:r>
            <a:r>
              <a:rPr lang="en-GB" sz="1400" b="1" dirty="0" err="1">
                <a:solidFill>
                  <a:srgbClr val="C96515"/>
                </a:solidFill>
                <a:latin typeface="Open Sans Extrabold" panose="020B0906030804020204" pitchFamily="34" charset="0"/>
                <a:ea typeface="Open Sans Extrabold" panose="020B0906030804020204" pitchFamily="34" charset="0"/>
                <a:cs typeface="Open Sans Extrabold" panose="020B0906030804020204" pitchFamily="34" charset="0"/>
              </a:rPr>
              <a:t>Iacona</a:t>
            </a:r>
            <a:r>
              <a:rPr lang="en-GB" sz="1400" b="1" dirty="0">
                <a:solidFill>
                  <a:srgbClr val="C96515"/>
                </a:solidFill>
                <a:latin typeface="Open Sans Extrabold" panose="020B0906030804020204" pitchFamily="34" charset="0"/>
                <a:ea typeface="Open Sans Extrabold" panose="020B0906030804020204" pitchFamily="34" charset="0"/>
                <a:cs typeface="Open Sans Extrabold" panose="020B0906030804020204" pitchFamily="34" charset="0"/>
              </a:rPr>
              <a:t>, </a:t>
            </a:r>
          </a:p>
          <a:p>
            <a:pPr algn="ctr"/>
            <a:r>
              <a:rPr lang="en-GB" sz="1400" b="1" dirty="0">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rPr>
              <a:t>the President of </a:t>
            </a:r>
          </a:p>
          <a:p>
            <a:pPr algn="ctr"/>
            <a:r>
              <a:rPr lang="en-GB" sz="1400" b="1" dirty="0" err="1">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rPr>
              <a:t>Université</a:t>
            </a:r>
            <a:r>
              <a:rPr lang="en-GB" sz="1400" b="1" dirty="0">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rPr>
              <a:t> Paris-</a:t>
            </a:r>
            <a:r>
              <a:rPr lang="en-GB" sz="1400" b="1" dirty="0" err="1">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rPr>
              <a:t>Saclay</a:t>
            </a:r>
            <a:endParaRPr lang="en-GB" sz="1400" b="1" dirty="0">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ZoneTexte 8"/>
          <p:cNvSpPr txBox="1"/>
          <p:nvPr/>
        </p:nvSpPr>
        <p:spPr>
          <a:xfrm>
            <a:off x="498508" y="4246486"/>
            <a:ext cx="1842772" cy="1154162"/>
          </a:xfrm>
          <a:prstGeom prst="rect">
            <a:avLst/>
          </a:prstGeom>
          <a:noFill/>
        </p:spPr>
        <p:txBody>
          <a:bodyPr wrap="square" rtlCol="0">
            <a:spAutoFit/>
          </a:bodyPr>
          <a:lstStyle/>
          <a:p>
            <a:r>
              <a:rPr lang="en-GB" b="1" dirty="0">
                <a:solidFill>
                  <a:srgbClr val="EE7326"/>
                </a:solidFill>
              </a:rPr>
              <a:t>Academic </a:t>
            </a:r>
          </a:p>
          <a:p>
            <a:r>
              <a:rPr lang="en-GB" b="1" dirty="0">
                <a:solidFill>
                  <a:srgbClr val="EE7326"/>
                </a:solidFill>
              </a:rPr>
              <a:t>Board</a:t>
            </a:r>
          </a:p>
          <a:p>
            <a:r>
              <a:rPr lang="en-GB" sz="1100" dirty="0">
                <a:solidFill>
                  <a:srgbClr val="6A6A6A"/>
                </a:solidFill>
              </a:rPr>
              <a:t>An advisory body which </a:t>
            </a:r>
          </a:p>
          <a:p>
            <a:r>
              <a:rPr lang="en-GB" sz="1100" dirty="0">
                <a:solidFill>
                  <a:srgbClr val="6A6A6A"/>
                </a:solidFill>
              </a:rPr>
              <a:t>Includes two committees:  </a:t>
            </a:r>
          </a:p>
        </p:txBody>
      </p:sp>
      <p:sp>
        <p:nvSpPr>
          <p:cNvPr id="10" name="ZoneTexte 7">
            <a:extLst>
              <a:ext uri="{FF2B5EF4-FFF2-40B4-BE49-F238E27FC236}">
                <a16:creationId xmlns:a16="http://schemas.microsoft.com/office/drawing/2014/main" id="{2C8102E9-F65F-46F4-B317-8F7848EF6527}"/>
              </a:ext>
            </a:extLst>
          </p:cNvPr>
          <p:cNvSpPr txBox="1"/>
          <p:nvPr/>
        </p:nvSpPr>
        <p:spPr>
          <a:xfrm>
            <a:off x="904044" y="2571941"/>
            <a:ext cx="2267054" cy="1154162"/>
          </a:xfrm>
          <a:prstGeom prst="rect">
            <a:avLst/>
          </a:prstGeom>
          <a:noFill/>
        </p:spPr>
        <p:txBody>
          <a:bodyPr wrap="square" rtlCol="0">
            <a:spAutoFit/>
          </a:bodyPr>
          <a:lstStyle/>
          <a:p>
            <a:r>
              <a:rPr lang="en-GB" b="1" dirty="0">
                <a:solidFill>
                  <a:srgbClr val="E61E5C"/>
                </a:solidFill>
              </a:rPr>
              <a:t>Board </a:t>
            </a:r>
          </a:p>
          <a:p>
            <a:r>
              <a:rPr lang="en-GB" b="1" dirty="0">
                <a:solidFill>
                  <a:srgbClr val="E61E5C"/>
                </a:solidFill>
              </a:rPr>
              <a:t>of Directors</a:t>
            </a:r>
          </a:p>
          <a:p>
            <a:r>
              <a:rPr lang="en-GB" sz="1100" dirty="0">
                <a:solidFill>
                  <a:srgbClr val="303F48"/>
                </a:solidFill>
              </a:rPr>
              <a:t>The university’s </a:t>
            </a:r>
          </a:p>
          <a:p>
            <a:r>
              <a:rPr lang="en-GB" sz="1100" dirty="0">
                <a:solidFill>
                  <a:srgbClr val="303F48"/>
                </a:solidFill>
              </a:rPr>
              <a:t>governing body sets out </a:t>
            </a:r>
          </a:p>
          <a:p>
            <a:r>
              <a:rPr lang="en-GB" sz="1100" dirty="0">
                <a:solidFill>
                  <a:srgbClr val="303F48"/>
                </a:solidFill>
              </a:rPr>
              <a:t>the institution’s policy</a:t>
            </a:r>
          </a:p>
        </p:txBody>
      </p:sp>
      <p:cxnSp>
        <p:nvCxnSpPr>
          <p:cNvPr id="8" name="Straight Connector 7">
            <a:extLst>
              <a:ext uri="{FF2B5EF4-FFF2-40B4-BE49-F238E27FC236}">
                <a16:creationId xmlns:a16="http://schemas.microsoft.com/office/drawing/2014/main" id="{68CF946F-ED02-49B0-8533-9454FB37E156}"/>
              </a:ext>
            </a:extLst>
          </p:cNvPr>
          <p:cNvCxnSpPr>
            <a:cxnSpLocks/>
          </p:cNvCxnSpPr>
          <p:nvPr/>
        </p:nvCxnSpPr>
        <p:spPr>
          <a:xfrm>
            <a:off x="2868629" y="4299569"/>
            <a:ext cx="0" cy="1047996"/>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sp>
        <p:nvSpPr>
          <p:cNvPr id="13" name="ZoneTexte 8">
            <a:extLst>
              <a:ext uri="{FF2B5EF4-FFF2-40B4-BE49-F238E27FC236}">
                <a16:creationId xmlns:a16="http://schemas.microsoft.com/office/drawing/2014/main" id="{933D667E-C128-479E-AC37-602A1A637522}"/>
              </a:ext>
            </a:extLst>
          </p:cNvPr>
          <p:cNvSpPr txBox="1"/>
          <p:nvPr/>
        </p:nvSpPr>
        <p:spPr>
          <a:xfrm>
            <a:off x="3272471" y="3999487"/>
            <a:ext cx="1659638" cy="600164"/>
          </a:xfrm>
          <a:prstGeom prst="rect">
            <a:avLst/>
          </a:prstGeom>
          <a:noFill/>
        </p:spPr>
        <p:txBody>
          <a:bodyPr wrap="square" rtlCol="0">
            <a:spAutoFit/>
          </a:bodyPr>
          <a:lstStyle/>
          <a:p>
            <a:r>
              <a:rPr lang="en-GB" sz="1100" dirty="0">
                <a:solidFill>
                  <a:srgbClr val="3D0F2A"/>
                </a:solidFill>
              </a:rPr>
              <a:t>A Committee for </a:t>
            </a:r>
            <a:r>
              <a:rPr lang="en-GB" sz="1100" dirty="0">
                <a:solidFill>
                  <a:srgbClr val="3D0F2A"/>
                </a:solidFill>
                <a:latin typeface="Open Sans Extrabold" panose="020B0906030804020204" pitchFamily="34" charset="0"/>
                <a:ea typeface="Open Sans Extrabold" panose="020B0906030804020204" pitchFamily="34" charset="0"/>
                <a:cs typeface="Open Sans Extrabold" panose="020B0906030804020204" pitchFamily="34" charset="0"/>
              </a:rPr>
              <a:t>Education</a:t>
            </a:r>
            <a:r>
              <a:rPr lang="en-GB" sz="1100" dirty="0">
                <a:solidFill>
                  <a:srgbClr val="3D0F2A"/>
                </a:solidFill>
              </a:rPr>
              <a:t> and </a:t>
            </a:r>
            <a:r>
              <a:rPr lang="en-GB" sz="1100" dirty="0">
                <a:solidFill>
                  <a:srgbClr val="3D0F2A"/>
                </a:solidFill>
                <a:latin typeface="Open Sans Extrabold" panose="020B0906030804020204" pitchFamily="34" charset="0"/>
                <a:ea typeface="Open Sans Extrabold" panose="020B0906030804020204" pitchFamily="34" charset="0"/>
                <a:cs typeface="Open Sans Extrabold" panose="020B0906030804020204" pitchFamily="34" charset="0"/>
              </a:rPr>
              <a:t>university Life</a:t>
            </a:r>
          </a:p>
        </p:txBody>
      </p:sp>
      <p:sp>
        <p:nvSpPr>
          <p:cNvPr id="14" name="ZoneTexte 8">
            <a:extLst>
              <a:ext uri="{FF2B5EF4-FFF2-40B4-BE49-F238E27FC236}">
                <a16:creationId xmlns:a16="http://schemas.microsoft.com/office/drawing/2014/main" id="{6046C94F-8A34-4710-A67C-4AF72F486C01}"/>
              </a:ext>
            </a:extLst>
          </p:cNvPr>
          <p:cNvSpPr txBox="1"/>
          <p:nvPr/>
        </p:nvSpPr>
        <p:spPr>
          <a:xfrm>
            <a:off x="3272471" y="5132121"/>
            <a:ext cx="1659638" cy="430887"/>
          </a:xfrm>
          <a:prstGeom prst="rect">
            <a:avLst/>
          </a:prstGeom>
          <a:noFill/>
        </p:spPr>
        <p:txBody>
          <a:bodyPr wrap="square" rtlCol="0">
            <a:spAutoFit/>
          </a:bodyPr>
          <a:lstStyle/>
          <a:p>
            <a:r>
              <a:rPr lang="en-GB" sz="1100">
                <a:solidFill>
                  <a:srgbClr val="EE7322"/>
                </a:solidFill>
              </a:rPr>
              <a:t>A Committee </a:t>
            </a:r>
          </a:p>
          <a:p>
            <a:r>
              <a:rPr lang="en-GB" sz="1100">
                <a:solidFill>
                  <a:srgbClr val="EE7322"/>
                </a:solidFill>
              </a:rPr>
              <a:t>for </a:t>
            </a:r>
            <a:r>
              <a:rPr lang="en-GB" sz="1100">
                <a:solidFill>
                  <a:srgbClr val="EE7322"/>
                </a:solidFill>
                <a:latin typeface="Open Sans Extrabold" panose="020B0906030804020204" pitchFamily="34" charset="0"/>
                <a:ea typeface="Open Sans Extrabold" panose="020B0906030804020204" pitchFamily="34" charset="0"/>
                <a:cs typeface="Open Sans Extrabold" panose="020B0906030804020204" pitchFamily="34" charset="0"/>
              </a:rPr>
              <a:t>Research</a:t>
            </a:r>
          </a:p>
        </p:txBody>
      </p:sp>
      <p:cxnSp>
        <p:nvCxnSpPr>
          <p:cNvPr id="16" name="Straight Connector 15">
            <a:extLst>
              <a:ext uri="{FF2B5EF4-FFF2-40B4-BE49-F238E27FC236}">
                <a16:creationId xmlns:a16="http://schemas.microsoft.com/office/drawing/2014/main" id="{16451C0F-DF83-4E59-B61E-F0215739B790}"/>
              </a:ext>
            </a:extLst>
          </p:cNvPr>
          <p:cNvCxnSpPr>
            <a:cxnSpLocks/>
          </p:cNvCxnSpPr>
          <p:nvPr/>
        </p:nvCxnSpPr>
        <p:spPr>
          <a:xfrm flipH="1">
            <a:off x="2868629" y="5347565"/>
            <a:ext cx="302469"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BA40655-1CBA-402B-A36D-BE4EA240A804}"/>
              </a:ext>
            </a:extLst>
          </p:cNvPr>
          <p:cNvCxnSpPr>
            <a:cxnSpLocks/>
          </p:cNvCxnSpPr>
          <p:nvPr/>
        </p:nvCxnSpPr>
        <p:spPr>
          <a:xfrm flipH="1">
            <a:off x="2868629" y="4299569"/>
            <a:ext cx="302469"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A11ECE1-693C-49AE-B313-793BFC16F515}"/>
              </a:ext>
            </a:extLst>
          </p:cNvPr>
          <p:cNvCxnSpPr>
            <a:cxnSpLocks/>
          </p:cNvCxnSpPr>
          <p:nvPr/>
        </p:nvCxnSpPr>
        <p:spPr>
          <a:xfrm flipH="1">
            <a:off x="998793" y="3958631"/>
            <a:ext cx="1984730"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22" name="Graphic 21">
            <a:extLst>
              <a:ext uri="{FF2B5EF4-FFF2-40B4-BE49-F238E27FC236}">
                <a16:creationId xmlns:a16="http://schemas.microsoft.com/office/drawing/2014/main" id="{3765FCCF-8D4C-4E7F-A118-E13A509C7F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90899" y="1697445"/>
            <a:ext cx="2362200" cy="28575"/>
          </a:xfrm>
          <a:prstGeom prst="rect">
            <a:avLst/>
          </a:prstGeom>
        </p:spPr>
      </p:pic>
      <p:pic>
        <p:nvPicPr>
          <p:cNvPr id="23" name="Graphic 22">
            <a:extLst>
              <a:ext uri="{FF2B5EF4-FFF2-40B4-BE49-F238E27FC236}">
                <a16:creationId xmlns:a16="http://schemas.microsoft.com/office/drawing/2014/main" id="{8615F422-BC89-4DF8-BC77-7E3FDB2B70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9750" y="313706"/>
            <a:ext cx="5524500" cy="28575"/>
          </a:xfrm>
          <a:prstGeom prst="rect">
            <a:avLst/>
          </a:prstGeom>
        </p:spPr>
      </p:pic>
      <p:pic>
        <p:nvPicPr>
          <p:cNvPr id="26" name="Graphic 25">
            <a:extLst>
              <a:ext uri="{FF2B5EF4-FFF2-40B4-BE49-F238E27FC236}">
                <a16:creationId xmlns:a16="http://schemas.microsoft.com/office/drawing/2014/main" id="{4B097C68-016B-43E9-873A-9404F249F1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325410">
            <a:off x="2219452" y="4299569"/>
            <a:ext cx="415723" cy="258423"/>
          </a:xfrm>
          <a:prstGeom prst="rect">
            <a:avLst/>
          </a:prstGeom>
        </p:spPr>
      </p:pic>
      <p:pic>
        <p:nvPicPr>
          <p:cNvPr id="27" name="Graphic 26">
            <a:extLst>
              <a:ext uri="{FF2B5EF4-FFF2-40B4-BE49-F238E27FC236}">
                <a16:creationId xmlns:a16="http://schemas.microsoft.com/office/drawing/2014/main" id="{0FCB5AEC-2A7A-4B17-B0F5-2AB05C0E00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556240" y="4988169"/>
            <a:ext cx="378628" cy="513251"/>
          </a:xfrm>
          <a:prstGeom prst="rect">
            <a:avLst/>
          </a:prstGeom>
        </p:spPr>
      </p:pic>
      <p:pic>
        <p:nvPicPr>
          <p:cNvPr id="28" name="Graphic 27">
            <a:extLst>
              <a:ext uri="{FF2B5EF4-FFF2-40B4-BE49-F238E27FC236}">
                <a16:creationId xmlns:a16="http://schemas.microsoft.com/office/drawing/2014/main" id="{B09E5426-83F6-4160-9904-6F2EA4EE66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300244" y="2509492"/>
            <a:ext cx="608940" cy="342529"/>
          </a:xfrm>
          <a:prstGeom prst="rect">
            <a:avLst/>
          </a:prstGeom>
        </p:spPr>
      </p:pic>
      <p:pic>
        <p:nvPicPr>
          <p:cNvPr id="30" name="Graphic 29">
            <a:extLst>
              <a:ext uri="{FF2B5EF4-FFF2-40B4-BE49-F238E27FC236}">
                <a16:creationId xmlns:a16="http://schemas.microsoft.com/office/drawing/2014/main" id="{4184A704-9542-46E1-890F-0C5B069E328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571999" y="4036341"/>
            <a:ext cx="722344" cy="525341"/>
          </a:xfrm>
          <a:prstGeom prst="rect">
            <a:avLst/>
          </a:prstGeom>
        </p:spPr>
      </p:pic>
      <p:sp>
        <p:nvSpPr>
          <p:cNvPr id="25" name="Oval 24">
            <a:hlinkClick r:id="rId14" action="ppaction://hlinksldjump"/>
            <a:extLst>
              <a:ext uri="{FF2B5EF4-FFF2-40B4-BE49-F238E27FC236}">
                <a16:creationId xmlns:a16="http://schemas.microsoft.com/office/drawing/2014/main" id="{532FFBA3-A9D7-4EA5-A173-B5290EC90BEE}"/>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29" name="Graphic 28">
            <a:hlinkClick r:id="rId14" action="ppaction://hlinksldjump"/>
            <a:extLst>
              <a:ext uri="{FF2B5EF4-FFF2-40B4-BE49-F238E27FC236}">
                <a16:creationId xmlns:a16="http://schemas.microsoft.com/office/drawing/2014/main" id="{32FB8368-9C80-486E-BDF2-D60B2D5740E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2638" y="6353433"/>
            <a:ext cx="63021" cy="110287"/>
          </a:xfrm>
          <a:prstGeom prst="rect">
            <a:avLst/>
          </a:prstGeom>
        </p:spPr>
      </p:pic>
      <p:sp>
        <p:nvSpPr>
          <p:cNvPr id="21" name="Oval 14">
            <a:extLst>
              <a:ext uri="{FF2B5EF4-FFF2-40B4-BE49-F238E27FC236}">
                <a16:creationId xmlns:a16="http://schemas.microsoft.com/office/drawing/2014/main" id="{CAA398C6-ACEB-43B8-AE96-5A93522BD69A}"/>
              </a:ext>
            </a:extLst>
          </p:cNvPr>
          <p:cNvSpPr/>
          <p:nvPr/>
        </p:nvSpPr>
        <p:spPr>
          <a:xfrm>
            <a:off x="6039786" y="2567083"/>
            <a:ext cx="2059594" cy="2059594"/>
          </a:xfrm>
          <a:prstGeom prst="ellipse">
            <a:avLst/>
          </a:prstGeom>
          <a:blipFill dpi="0" rotWithShape="1">
            <a:blip r:embed="rId17">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fr-FR" dirty="0"/>
          </a:p>
        </p:txBody>
      </p:sp>
    </p:spTree>
    <p:extLst>
      <p:ext uri="{BB962C8B-B14F-4D97-AF65-F5344CB8AC3E}">
        <p14:creationId xmlns:p14="http://schemas.microsoft.com/office/powerpoint/2010/main" val="2896711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5659" y="290237"/>
            <a:ext cx="8671117" cy="690562"/>
          </a:xfrm>
        </p:spPr>
        <p:txBody>
          <a:bodyPr>
            <a:noAutofit/>
          </a:bodyPr>
          <a:lstStyle/>
          <a:p>
            <a:pPr algn="ctr"/>
            <a:r>
              <a:rPr lang="en-GB" sz="3600" dirty="0">
                <a:solidFill>
                  <a:srgbClr val="C71247"/>
                </a:solidFill>
              </a:rPr>
              <a:t>S</a:t>
            </a:r>
            <a:r>
              <a:rPr lang="en-GB" sz="3600" dirty="0">
                <a:solidFill>
                  <a:srgbClr val="C71247"/>
                </a:solidFill>
                <a:latin typeface="Open Sans Light" panose="020B0306030504020204" pitchFamily="34" charset="0"/>
                <a:ea typeface="Open Sans Light" panose="020B0306030504020204" pitchFamily="34" charset="0"/>
                <a:cs typeface="Open Sans Light" panose="020B0306030504020204" pitchFamily="34" charset="0"/>
              </a:rPr>
              <a:t>tudent representatives</a:t>
            </a:r>
          </a:p>
        </p:txBody>
      </p:sp>
      <p:pic>
        <p:nvPicPr>
          <p:cNvPr id="11" name="Graphic 10">
            <a:extLst>
              <a:ext uri="{FF2B5EF4-FFF2-40B4-BE49-F238E27FC236}">
                <a16:creationId xmlns:a16="http://schemas.microsoft.com/office/drawing/2014/main" id="{C6324E83-9FB7-4A5B-A6F9-77B0B56EAA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81375" y="1458895"/>
            <a:ext cx="2381250" cy="19050"/>
          </a:xfrm>
          <a:prstGeom prst="rect">
            <a:avLst/>
          </a:prstGeom>
        </p:spPr>
      </p:pic>
      <p:sp>
        <p:nvSpPr>
          <p:cNvPr id="29" name="ZoneTexte 3">
            <a:extLst>
              <a:ext uri="{FF2B5EF4-FFF2-40B4-BE49-F238E27FC236}">
                <a16:creationId xmlns:a16="http://schemas.microsoft.com/office/drawing/2014/main" id="{AC83C50E-185C-446F-AC4D-CF7937C51E79}"/>
              </a:ext>
            </a:extLst>
          </p:cNvPr>
          <p:cNvSpPr txBox="1"/>
          <p:nvPr/>
        </p:nvSpPr>
        <p:spPr>
          <a:xfrm>
            <a:off x="1418677" y="1891151"/>
            <a:ext cx="2529323" cy="830997"/>
          </a:xfrm>
          <a:prstGeom prst="rect">
            <a:avLst/>
          </a:prstGeom>
          <a:noFill/>
        </p:spPr>
        <p:txBody>
          <a:bodyPr wrap="square" rtlCol="0">
            <a:spAutoFit/>
          </a:bodyPr>
          <a:lstStyle/>
          <a:p>
            <a:r>
              <a:rPr lang="en-GB" sz="1600" b="1" dirty="0">
                <a:solidFill>
                  <a:srgbClr val="69043B"/>
                </a:solidFill>
                <a:latin typeface="Open Sans SemiBold" panose="020B0706030804020204" pitchFamily="34" charset="0"/>
                <a:ea typeface="Open Sans SemiBold" panose="020B0706030804020204" pitchFamily="34" charset="0"/>
                <a:cs typeface="Open Sans SemiBold" panose="020B0706030804020204" pitchFamily="34" charset="0"/>
              </a:rPr>
              <a:t>Do not hesitate to contact </a:t>
            </a:r>
          </a:p>
          <a:p>
            <a:r>
              <a:rPr lang="en-GB" sz="1600" b="1" dirty="0">
                <a:solidFill>
                  <a:srgbClr val="69043B"/>
                </a:solidFill>
                <a:latin typeface="Open Sans SemiBold" panose="020B0706030804020204" pitchFamily="34" charset="0"/>
                <a:ea typeface="Open Sans SemiBold" panose="020B0706030804020204" pitchFamily="34" charset="0"/>
                <a:cs typeface="Open Sans SemiBold" panose="020B0706030804020204" pitchFamily="34" charset="0"/>
              </a:rPr>
              <a:t>your </a:t>
            </a:r>
            <a:r>
              <a:rPr lang="en-GB" sz="1600" b="1" dirty="0">
                <a:solidFill>
                  <a:srgbClr val="69043B"/>
                </a:solidFill>
                <a:latin typeface="Open Sans Extrabold" panose="020B0906030804020204" pitchFamily="34" charset="0"/>
                <a:ea typeface="Open Sans Extrabold" panose="020B0906030804020204" pitchFamily="34" charset="0"/>
                <a:cs typeface="Open Sans Extrabold" panose="020B0906030804020204" pitchFamily="34" charset="0"/>
              </a:rPr>
              <a:t>student representatives.</a:t>
            </a:r>
          </a:p>
        </p:txBody>
      </p:sp>
      <p:sp>
        <p:nvSpPr>
          <p:cNvPr id="30" name="TextBox 29">
            <a:extLst>
              <a:ext uri="{FF2B5EF4-FFF2-40B4-BE49-F238E27FC236}">
                <a16:creationId xmlns:a16="http://schemas.microsoft.com/office/drawing/2014/main" id="{B0BA02FA-7BDC-4128-A784-C8AEABB653FB}"/>
              </a:ext>
            </a:extLst>
          </p:cNvPr>
          <p:cNvSpPr txBox="1"/>
          <p:nvPr/>
        </p:nvSpPr>
        <p:spPr>
          <a:xfrm>
            <a:off x="5442535" y="5294495"/>
            <a:ext cx="2688050" cy="430887"/>
          </a:xfrm>
          <a:prstGeom prst="rect">
            <a:avLst/>
          </a:prstGeom>
          <a:noFill/>
        </p:spPr>
        <p:txBody>
          <a:bodyPr wrap="square">
            <a:spAutoFit/>
          </a:bodyPr>
          <a:lstStyle/>
          <a:p>
            <a:pPr algn="ctr"/>
            <a:r>
              <a:rPr lang="en-GB" sz="1100"/>
              <a:t>Contact: Student Vice-President, </a:t>
            </a:r>
          </a:p>
          <a:p>
            <a:r>
              <a:rPr lang="en-GB" sz="1100">
                <a:hlinkClick r:id="rId4"/>
              </a:rPr>
              <a:t>vp.etudiant@universite-paris-saclay.fr</a:t>
            </a:r>
            <a:r>
              <a:rPr lang="en-GB" sz="1100"/>
              <a:t> </a:t>
            </a:r>
          </a:p>
        </p:txBody>
      </p:sp>
      <p:sp>
        <p:nvSpPr>
          <p:cNvPr id="31" name="ZoneTexte 8">
            <a:extLst>
              <a:ext uri="{FF2B5EF4-FFF2-40B4-BE49-F238E27FC236}">
                <a16:creationId xmlns:a16="http://schemas.microsoft.com/office/drawing/2014/main" id="{0B2EA8D3-D0FA-457B-95C3-E3011FA84A2F}"/>
              </a:ext>
            </a:extLst>
          </p:cNvPr>
          <p:cNvSpPr txBox="1"/>
          <p:nvPr/>
        </p:nvSpPr>
        <p:spPr>
          <a:xfrm>
            <a:off x="1418677" y="4908150"/>
            <a:ext cx="2547915" cy="1431161"/>
          </a:xfrm>
          <a:prstGeom prst="rect">
            <a:avLst/>
          </a:prstGeom>
          <a:noFill/>
        </p:spPr>
        <p:txBody>
          <a:bodyPr wrap="square" rtlCol="0">
            <a:spAutoFit/>
          </a:bodyPr>
          <a:lstStyle/>
          <a:p>
            <a:r>
              <a:rPr lang="en-GB" b="1" dirty="0">
                <a:solidFill>
                  <a:srgbClr val="EE7326"/>
                </a:solidFill>
              </a:rPr>
              <a:t>Vote every </a:t>
            </a:r>
          </a:p>
          <a:p>
            <a:r>
              <a:rPr lang="en-GB" b="1" dirty="0">
                <a:solidFill>
                  <a:srgbClr val="EE7326"/>
                </a:solidFill>
              </a:rPr>
              <a:t>two years for your representatives</a:t>
            </a:r>
          </a:p>
          <a:p>
            <a:r>
              <a:rPr lang="en-GB" sz="1100" dirty="0">
                <a:solidFill>
                  <a:srgbClr val="303F48"/>
                </a:solidFill>
              </a:rPr>
              <a:t>In the central councils of the university and of your faculty or institution.</a:t>
            </a:r>
          </a:p>
        </p:txBody>
      </p:sp>
      <p:sp>
        <p:nvSpPr>
          <p:cNvPr id="32" name="ZoneTexte 7">
            <a:extLst>
              <a:ext uri="{FF2B5EF4-FFF2-40B4-BE49-F238E27FC236}">
                <a16:creationId xmlns:a16="http://schemas.microsoft.com/office/drawing/2014/main" id="{995B4D8F-4DA1-45D3-AF8F-546A69D649F6}"/>
              </a:ext>
            </a:extLst>
          </p:cNvPr>
          <p:cNvSpPr txBox="1"/>
          <p:nvPr/>
        </p:nvSpPr>
        <p:spPr>
          <a:xfrm>
            <a:off x="1437270" y="3011292"/>
            <a:ext cx="2126369" cy="1431161"/>
          </a:xfrm>
          <a:prstGeom prst="rect">
            <a:avLst/>
          </a:prstGeom>
          <a:noFill/>
        </p:spPr>
        <p:txBody>
          <a:bodyPr wrap="square" rtlCol="0">
            <a:spAutoFit/>
          </a:bodyPr>
          <a:lstStyle/>
          <a:p>
            <a:r>
              <a:rPr lang="en-GB" b="1" dirty="0">
                <a:solidFill>
                  <a:srgbClr val="E61E5C"/>
                </a:solidFill>
              </a:rPr>
              <a:t>Become an active member of your university</a:t>
            </a:r>
          </a:p>
          <a:p>
            <a:r>
              <a:rPr lang="en-GB" sz="1100" dirty="0">
                <a:solidFill>
                  <a:srgbClr val="303F48"/>
                </a:solidFill>
              </a:rPr>
              <a:t>By participating in forums and standing as a candidate in student elections.</a:t>
            </a:r>
          </a:p>
        </p:txBody>
      </p:sp>
      <p:cxnSp>
        <p:nvCxnSpPr>
          <p:cNvPr id="33" name="Straight Connector 32">
            <a:extLst>
              <a:ext uri="{FF2B5EF4-FFF2-40B4-BE49-F238E27FC236}">
                <a16:creationId xmlns:a16="http://schemas.microsoft.com/office/drawing/2014/main" id="{D7DB1706-56AB-4C7A-9F0F-114A17776D22}"/>
              </a:ext>
            </a:extLst>
          </p:cNvPr>
          <p:cNvCxnSpPr>
            <a:cxnSpLocks/>
          </p:cNvCxnSpPr>
          <p:nvPr/>
        </p:nvCxnSpPr>
        <p:spPr>
          <a:xfrm flipH="1">
            <a:off x="1517795" y="4805759"/>
            <a:ext cx="2823936"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6607CC-2F3C-4AD0-BE2E-A066C3358A29}"/>
              </a:ext>
            </a:extLst>
          </p:cNvPr>
          <p:cNvCxnSpPr>
            <a:cxnSpLocks/>
          </p:cNvCxnSpPr>
          <p:nvPr/>
        </p:nvCxnSpPr>
        <p:spPr>
          <a:xfrm flipH="1">
            <a:off x="1517794" y="2950446"/>
            <a:ext cx="2383315"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35" name="Graphic 34">
            <a:extLst>
              <a:ext uri="{FF2B5EF4-FFF2-40B4-BE49-F238E27FC236}">
                <a16:creationId xmlns:a16="http://schemas.microsoft.com/office/drawing/2014/main" id="{EC3EC9AE-93F5-4B68-A87C-B87FA9E0924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47999" y="5063059"/>
            <a:ext cx="284532" cy="180568"/>
          </a:xfrm>
          <a:prstGeom prst="rect">
            <a:avLst/>
          </a:prstGeom>
        </p:spPr>
      </p:pic>
      <p:pic>
        <p:nvPicPr>
          <p:cNvPr id="36" name="Graphic 35">
            <a:extLst>
              <a:ext uri="{FF2B5EF4-FFF2-40B4-BE49-F238E27FC236}">
                <a16:creationId xmlns:a16="http://schemas.microsoft.com/office/drawing/2014/main" id="{6A0C4C85-4332-48C2-AB04-D4636FF2291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30630" y="5184091"/>
            <a:ext cx="711101" cy="699632"/>
          </a:xfrm>
          <a:prstGeom prst="rect">
            <a:avLst/>
          </a:prstGeom>
        </p:spPr>
      </p:pic>
      <p:pic>
        <p:nvPicPr>
          <p:cNvPr id="37" name="Graphic 36">
            <a:extLst>
              <a:ext uri="{FF2B5EF4-FFF2-40B4-BE49-F238E27FC236}">
                <a16:creationId xmlns:a16="http://schemas.microsoft.com/office/drawing/2014/main" id="{D5786DDA-C0F1-4D3A-9C52-86833B93EE9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87084" y="3610508"/>
            <a:ext cx="536331" cy="755739"/>
          </a:xfrm>
          <a:prstGeom prst="rect">
            <a:avLst/>
          </a:prstGeom>
        </p:spPr>
      </p:pic>
      <p:sp>
        <p:nvSpPr>
          <p:cNvPr id="38" name="ZoneTexte 4">
            <a:extLst>
              <a:ext uri="{FF2B5EF4-FFF2-40B4-BE49-F238E27FC236}">
                <a16:creationId xmlns:a16="http://schemas.microsoft.com/office/drawing/2014/main" id="{FD023FEC-BE25-41C5-BDEE-00DDBEEC3DDF}"/>
              </a:ext>
            </a:extLst>
          </p:cNvPr>
          <p:cNvSpPr txBox="1"/>
          <p:nvPr/>
        </p:nvSpPr>
        <p:spPr>
          <a:xfrm>
            <a:off x="5616187" y="4358867"/>
            <a:ext cx="2340746" cy="523220"/>
          </a:xfrm>
          <a:prstGeom prst="rect">
            <a:avLst/>
          </a:prstGeom>
          <a:noFill/>
        </p:spPr>
        <p:txBody>
          <a:bodyPr wrap="square" rtlCol="0">
            <a:spAutoFit/>
          </a:bodyPr>
          <a:lstStyle/>
          <a:p>
            <a:pPr algn="ctr"/>
            <a:r>
              <a:rPr lang="en-GB" sz="1400" b="1" dirty="0">
                <a:solidFill>
                  <a:srgbClr val="C96515"/>
                </a:solidFill>
                <a:latin typeface="Open Sans Extrabold" panose="020B0906030804020204" pitchFamily="34" charset="0"/>
                <a:ea typeface="Open Sans Extrabold" panose="020B0906030804020204" pitchFamily="34" charset="0"/>
                <a:cs typeface="Open Sans Extrabold" panose="020B0906030804020204" pitchFamily="34" charset="0"/>
              </a:rPr>
              <a:t>Elise Dubois, </a:t>
            </a:r>
          </a:p>
          <a:p>
            <a:pPr algn="ctr"/>
            <a:r>
              <a:rPr lang="en-GB" sz="1400" b="1" dirty="0">
                <a:solidFill>
                  <a:srgbClr val="C96515"/>
                </a:solidFill>
                <a:latin typeface="Open Sans Light" panose="020B0306030504020204" pitchFamily="34" charset="0"/>
                <a:ea typeface="Open Sans Light" panose="020B0306030504020204" pitchFamily="34" charset="0"/>
                <a:cs typeface="Open Sans Light" panose="020B0306030504020204" pitchFamily="34" charset="0"/>
              </a:rPr>
              <a:t>Student Vice-President</a:t>
            </a:r>
          </a:p>
        </p:txBody>
      </p:sp>
      <p:sp>
        <p:nvSpPr>
          <p:cNvPr id="16" name="Oval 15">
            <a:hlinkClick r:id="rId11" action="ppaction://hlinksldjump"/>
            <a:extLst>
              <a:ext uri="{FF2B5EF4-FFF2-40B4-BE49-F238E27FC236}">
                <a16:creationId xmlns:a16="http://schemas.microsoft.com/office/drawing/2014/main" id="{BC2A0BFC-A9B3-4935-85EE-706D88891E3D}"/>
              </a:ext>
            </a:extLst>
          </p:cNvPr>
          <p:cNvSpPr/>
          <p:nvPr/>
        </p:nvSpPr>
        <p:spPr>
          <a:xfrm>
            <a:off x="132984" y="6294300"/>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pic>
        <p:nvPicPr>
          <p:cNvPr id="17" name="Graphic 16">
            <a:hlinkClick r:id="rId11" action="ppaction://hlinksldjump"/>
            <a:extLst>
              <a:ext uri="{FF2B5EF4-FFF2-40B4-BE49-F238E27FC236}">
                <a16:creationId xmlns:a16="http://schemas.microsoft.com/office/drawing/2014/main" id="{14CF8D10-AA19-4C3A-A092-D89C32E0FC8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2638" y="6353433"/>
            <a:ext cx="63021" cy="110287"/>
          </a:xfrm>
          <a:prstGeom prst="rect">
            <a:avLst/>
          </a:prstGeom>
        </p:spPr>
      </p:pic>
      <p:pic>
        <p:nvPicPr>
          <p:cNvPr id="18" name="Picture 8">
            <a:extLst>
              <a:ext uri="{FF2B5EF4-FFF2-40B4-BE49-F238E27FC236}">
                <a16:creationId xmlns:a16="http://schemas.microsoft.com/office/drawing/2014/main" id="{6FF090B8-2B71-4455-BE4B-FC7DCADA910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53812" y="2408663"/>
            <a:ext cx="1752918" cy="1950204"/>
          </a:xfrm>
          <a:prstGeom prst="ellipse">
            <a:avLst/>
          </a:prstGeom>
          <a:ln w="63500" cap="rnd">
            <a:noFill/>
          </a:ln>
          <a:effectLst/>
        </p:spPr>
      </p:pic>
    </p:spTree>
    <p:extLst>
      <p:ext uri="{BB962C8B-B14F-4D97-AF65-F5344CB8AC3E}">
        <p14:creationId xmlns:p14="http://schemas.microsoft.com/office/powerpoint/2010/main" val="392399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5">
            <a:hlinkClick r:id="rId2" action="ppaction://hlinksldjump"/>
            <a:extLst>
              <a:ext uri="{FF2B5EF4-FFF2-40B4-BE49-F238E27FC236}">
                <a16:creationId xmlns:a16="http://schemas.microsoft.com/office/drawing/2014/main" id="{9FC7B69A-E2F5-48D6-A2E5-650A778DD2A0}"/>
              </a:ext>
            </a:extLst>
          </p:cNvPr>
          <p:cNvSpPr/>
          <p:nvPr/>
        </p:nvSpPr>
        <p:spPr>
          <a:xfrm>
            <a:off x="158953" y="6377515"/>
            <a:ext cx="222738" cy="163605"/>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sp>
        <p:nvSpPr>
          <p:cNvPr id="2" name="Titre 1"/>
          <p:cNvSpPr>
            <a:spLocks noGrp="1"/>
          </p:cNvSpPr>
          <p:nvPr>
            <p:ph type="title"/>
          </p:nvPr>
        </p:nvSpPr>
        <p:spPr>
          <a:xfrm>
            <a:off x="649002" y="388771"/>
            <a:ext cx="7632848" cy="562074"/>
          </a:xfrm>
        </p:spPr>
        <p:txBody>
          <a:bodyPr>
            <a:noAutofit/>
          </a:bodyPr>
          <a:lstStyle/>
          <a:p>
            <a:pPr algn="ctr"/>
            <a:r>
              <a:rPr lang="fr-FR" sz="3600" dirty="0" err="1"/>
              <a:t>What</a:t>
            </a:r>
            <a:r>
              <a:rPr lang="fr-FR" sz="3600" dirty="0"/>
              <a:t> </a:t>
            </a:r>
            <a:r>
              <a:rPr lang="fr-FR" sz="3600" dirty="0" err="1"/>
              <a:t>education</a:t>
            </a:r>
            <a:r>
              <a:rPr lang="fr-FR" sz="3600" dirty="0"/>
              <a:t> </a:t>
            </a:r>
            <a:r>
              <a:rPr lang="fr-FR" sz="3600" dirty="0" err="1"/>
              <a:t>is</a:t>
            </a:r>
            <a:r>
              <a:rPr lang="fr-FR" sz="3600" dirty="0"/>
              <a:t> </a:t>
            </a:r>
            <a:r>
              <a:rPr lang="fr-FR" sz="3600" dirty="0" err="1"/>
              <a:t>offered</a:t>
            </a:r>
            <a:r>
              <a:rPr lang="fr-FR" sz="3600" dirty="0"/>
              <a:t> ?</a:t>
            </a:r>
          </a:p>
        </p:txBody>
      </p:sp>
      <p:pic>
        <p:nvPicPr>
          <p:cNvPr id="5" name="Graphic 10">
            <a:extLst>
              <a:ext uri="{FF2B5EF4-FFF2-40B4-BE49-F238E27FC236}">
                <a16:creationId xmlns:a16="http://schemas.microsoft.com/office/drawing/2014/main" id="{6192BE08-5F6A-488A-AD20-7F3B821E19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93343" y="1062277"/>
            <a:ext cx="2381250" cy="19050"/>
          </a:xfrm>
          <a:prstGeom prst="rect">
            <a:avLst/>
          </a:prstGeom>
        </p:spPr>
      </p:pic>
      <p:sp>
        <p:nvSpPr>
          <p:cNvPr id="6" name="ZoneTexte 3">
            <a:extLst>
              <a:ext uri="{FF2B5EF4-FFF2-40B4-BE49-F238E27FC236}">
                <a16:creationId xmlns:a16="http://schemas.microsoft.com/office/drawing/2014/main" id="{5B61B97E-C008-46F4-8C00-8E21432A303D}"/>
              </a:ext>
            </a:extLst>
          </p:cNvPr>
          <p:cNvSpPr txBox="1"/>
          <p:nvPr/>
        </p:nvSpPr>
        <p:spPr>
          <a:xfrm>
            <a:off x="270322" y="1639358"/>
            <a:ext cx="3068228" cy="338554"/>
          </a:xfrm>
          <a:prstGeom prst="rect">
            <a:avLst/>
          </a:prstGeom>
          <a:noFill/>
        </p:spPr>
        <p:txBody>
          <a:bodyPr wrap="square" rtlCol="0">
            <a:spAutoFit/>
          </a:bodyPr>
          <a:lstStyle/>
          <a:p>
            <a:r>
              <a:rPr lang="fr-FR" sz="1600" b="1" dirty="0">
                <a:solidFill>
                  <a:srgbClr val="69043B"/>
                </a:solidFill>
                <a:latin typeface="Open Sans SemiBold" panose="020B0706030804020204" pitchFamily="34" charset="0"/>
                <a:ea typeface="Open Sans SemiBold" panose="020B0706030804020204" pitchFamily="34" charset="0"/>
                <a:cs typeface="Open Sans SemiBold" panose="020B0706030804020204" pitchFamily="34" charset="0"/>
              </a:rPr>
              <a:t>An innovative first cycle</a:t>
            </a:r>
            <a:endParaRPr lang="fr-FR" sz="1600" dirty="0">
              <a:solidFill>
                <a:srgbClr val="69043B"/>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7" name="Graphic 36">
            <a:extLst>
              <a:ext uri="{FF2B5EF4-FFF2-40B4-BE49-F238E27FC236}">
                <a16:creationId xmlns:a16="http://schemas.microsoft.com/office/drawing/2014/main" id="{BE9936A9-F9CA-4609-8BB5-47FB0021F1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093343" y="1507436"/>
            <a:ext cx="536331" cy="755739"/>
          </a:xfrm>
          <a:prstGeom prst="rect">
            <a:avLst/>
          </a:prstGeom>
        </p:spPr>
      </p:pic>
      <p:sp>
        <p:nvSpPr>
          <p:cNvPr id="3" name="ZoneTexte 2">
            <a:extLst>
              <a:ext uri="{FF2B5EF4-FFF2-40B4-BE49-F238E27FC236}">
                <a16:creationId xmlns:a16="http://schemas.microsoft.com/office/drawing/2014/main" id="{68C73C09-EEAF-47F8-98D1-1B0EE9E83F4F}"/>
              </a:ext>
            </a:extLst>
          </p:cNvPr>
          <p:cNvSpPr txBox="1"/>
          <p:nvPr/>
        </p:nvSpPr>
        <p:spPr>
          <a:xfrm>
            <a:off x="3629674" y="1062277"/>
            <a:ext cx="5514326" cy="2585323"/>
          </a:xfrm>
          <a:prstGeom prst="rect">
            <a:avLst/>
          </a:prstGeom>
          <a:noFill/>
        </p:spPr>
        <p:txBody>
          <a:bodyPr wrap="square" rtlCol="0">
            <a:spAutoFit/>
          </a:bodyPr>
          <a:lstStyle/>
          <a:p>
            <a:r>
              <a:rPr lang="fr-FR" b="1" dirty="0"/>
              <a:t>24, 000 </a:t>
            </a:r>
            <a:r>
              <a:rPr lang="fr-FR" b="1" dirty="0" err="1">
                <a:solidFill>
                  <a:schemeClr val="bg2">
                    <a:lumMod val="75000"/>
                  </a:schemeClr>
                </a:solidFill>
              </a:rPr>
              <a:t>undergraduates</a:t>
            </a:r>
            <a:endParaRPr lang="fr-FR" dirty="0"/>
          </a:p>
          <a:p>
            <a:r>
              <a:rPr lang="fr-FR" b="1" dirty="0">
                <a:solidFill>
                  <a:schemeClr val="accent5"/>
                </a:solidFill>
              </a:rPr>
              <a:t>14</a:t>
            </a:r>
            <a:r>
              <a:rPr lang="fr-FR" dirty="0"/>
              <a:t> </a:t>
            </a:r>
            <a:r>
              <a:rPr lang="fr-FR" dirty="0" err="1">
                <a:solidFill>
                  <a:schemeClr val="bg2">
                    <a:lumMod val="75000"/>
                  </a:schemeClr>
                </a:solidFill>
              </a:rPr>
              <a:t>undergraduate</a:t>
            </a:r>
            <a:r>
              <a:rPr lang="fr-FR" dirty="0">
                <a:solidFill>
                  <a:schemeClr val="bg2">
                    <a:lumMod val="75000"/>
                  </a:schemeClr>
                </a:solidFill>
              </a:rPr>
              <a:t> joint </a:t>
            </a:r>
            <a:r>
              <a:rPr lang="fr-FR" dirty="0" err="1">
                <a:solidFill>
                  <a:schemeClr val="bg2">
                    <a:lumMod val="75000"/>
                  </a:schemeClr>
                </a:solidFill>
              </a:rPr>
              <a:t>Degrees</a:t>
            </a:r>
            <a:endParaRPr lang="fr-FR" dirty="0">
              <a:solidFill>
                <a:schemeClr val="bg2">
                  <a:lumMod val="75000"/>
                </a:schemeClr>
              </a:solidFill>
            </a:endParaRPr>
          </a:p>
          <a:p>
            <a:r>
              <a:rPr lang="fr-FR" dirty="0">
                <a:solidFill>
                  <a:srgbClr val="E7382A"/>
                </a:solidFill>
              </a:rPr>
              <a:t>17</a:t>
            </a:r>
            <a:r>
              <a:rPr lang="fr-FR" dirty="0"/>
              <a:t> </a:t>
            </a:r>
            <a:r>
              <a:rPr lang="fr-FR" dirty="0" err="1">
                <a:solidFill>
                  <a:schemeClr val="bg2">
                    <a:lumMod val="75000"/>
                  </a:schemeClr>
                </a:solidFill>
              </a:rPr>
              <a:t>undergraduate</a:t>
            </a:r>
            <a:r>
              <a:rPr lang="fr-FR" dirty="0">
                <a:solidFill>
                  <a:schemeClr val="bg2">
                    <a:lumMod val="75000"/>
                  </a:schemeClr>
                </a:solidFill>
              </a:rPr>
              <a:t> </a:t>
            </a:r>
            <a:r>
              <a:rPr lang="fr-FR" dirty="0" err="1">
                <a:solidFill>
                  <a:schemeClr val="bg2">
                    <a:lumMod val="75000"/>
                  </a:schemeClr>
                </a:solidFill>
              </a:rPr>
              <a:t>Degrees</a:t>
            </a:r>
            <a:endParaRPr lang="fr-FR" dirty="0">
              <a:solidFill>
                <a:schemeClr val="bg2">
                  <a:lumMod val="75000"/>
                </a:schemeClr>
              </a:solidFill>
            </a:endParaRPr>
          </a:p>
          <a:p>
            <a:r>
              <a:rPr lang="fr-FR" dirty="0">
                <a:solidFill>
                  <a:srgbClr val="E7382A"/>
                </a:solidFill>
              </a:rPr>
              <a:t>2</a:t>
            </a:r>
            <a:r>
              <a:rPr lang="fr-FR" dirty="0"/>
              <a:t> </a:t>
            </a:r>
            <a:r>
              <a:rPr lang="fr-FR" dirty="0">
                <a:solidFill>
                  <a:schemeClr val="bg2">
                    <a:lumMod val="75000"/>
                  </a:schemeClr>
                </a:solidFill>
              </a:rPr>
              <a:t>DEUST (Scientific and </a:t>
            </a:r>
            <a:r>
              <a:rPr lang="fr-FR" dirty="0" err="1">
                <a:solidFill>
                  <a:schemeClr val="bg2">
                    <a:lumMod val="75000"/>
                  </a:schemeClr>
                </a:solidFill>
              </a:rPr>
              <a:t>Technical</a:t>
            </a:r>
            <a:r>
              <a:rPr lang="fr-FR" dirty="0">
                <a:solidFill>
                  <a:schemeClr val="bg2">
                    <a:lumMod val="75000"/>
                  </a:schemeClr>
                </a:solidFill>
              </a:rPr>
              <a:t> </a:t>
            </a:r>
            <a:r>
              <a:rPr lang="fr-FR" dirty="0" err="1">
                <a:solidFill>
                  <a:schemeClr val="bg2">
                    <a:lumMod val="75000"/>
                  </a:schemeClr>
                </a:solidFill>
              </a:rPr>
              <a:t>University</a:t>
            </a:r>
            <a:r>
              <a:rPr lang="fr-FR" dirty="0">
                <a:solidFill>
                  <a:schemeClr val="bg2">
                    <a:lumMod val="75000"/>
                  </a:schemeClr>
                </a:solidFill>
              </a:rPr>
              <a:t> </a:t>
            </a:r>
            <a:r>
              <a:rPr lang="fr-FR" dirty="0" err="1">
                <a:solidFill>
                  <a:schemeClr val="bg2">
                    <a:lumMod val="75000"/>
                  </a:schemeClr>
                </a:solidFill>
              </a:rPr>
              <a:t>Diploma</a:t>
            </a:r>
            <a:r>
              <a:rPr lang="fr-FR" dirty="0">
                <a:solidFill>
                  <a:schemeClr val="bg2">
                    <a:lumMod val="75000"/>
                  </a:schemeClr>
                </a:solidFill>
              </a:rPr>
              <a:t>)</a:t>
            </a:r>
          </a:p>
          <a:p>
            <a:r>
              <a:rPr lang="fr-FR" dirty="0">
                <a:solidFill>
                  <a:srgbClr val="E7382A"/>
                </a:solidFill>
              </a:rPr>
              <a:t>7</a:t>
            </a:r>
            <a:r>
              <a:rPr lang="fr-FR" dirty="0"/>
              <a:t> </a:t>
            </a:r>
            <a:r>
              <a:rPr lang="fr-FR" dirty="0">
                <a:solidFill>
                  <a:schemeClr val="bg2">
                    <a:lumMod val="75000"/>
                  </a:schemeClr>
                </a:solidFill>
              </a:rPr>
              <a:t>B.U.T (</a:t>
            </a:r>
            <a:r>
              <a:rPr lang="fr-FR" dirty="0" err="1">
                <a:solidFill>
                  <a:schemeClr val="bg2">
                    <a:lumMod val="75000"/>
                  </a:schemeClr>
                </a:solidFill>
              </a:rPr>
              <a:t>University</a:t>
            </a:r>
            <a:r>
              <a:rPr lang="fr-FR" dirty="0">
                <a:solidFill>
                  <a:schemeClr val="bg2">
                    <a:lumMod val="75000"/>
                  </a:schemeClr>
                </a:solidFill>
              </a:rPr>
              <a:t> </a:t>
            </a:r>
            <a:r>
              <a:rPr lang="fr-FR" dirty="0" err="1">
                <a:solidFill>
                  <a:schemeClr val="bg2">
                    <a:lumMod val="75000"/>
                  </a:schemeClr>
                </a:solidFill>
              </a:rPr>
              <a:t>Undergraduate</a:t>
            </a:r>
            <a:r>
              <a:rPr lang="fr-FR" dirty="0">
                <a:solidFill>
                  <a:schemeClr val="bg2">
                    <a:lumMod val="75000"/>
                  </a:schemeClr>
                </a:solidFill>
              </a:rPr>
              <a:t> </a:t>
            </a:r>
            <a:r>
              <a:rPr lang="fr-FR" dirty="0" err="1">
                <a:solidFill>
                  <a:schemeClr val="bg2">
                    <a:lumMod val="75000"/>
                  </a:schemeClr>
                </a:solidFill>
              </a:rPr>
              <a:t>Degree</a:t>
            </a:r>
            <a:r>
              <a:rPr lang="fr-FR" dirty="0">
                <a:solidFill>
                  <a:schemeClr val="bg2">
                    <a:lumMod val="75000"/>
                  </a:schemeClr>
                </a:solidFill>
              </a:rPr>
              <a:t> in </a:t>
            </a:r>
            <a:r>
              <a:rPr lang="fr-FR" dirty="0" err="1">
                <a:solidFill>
                  <a:schemeClr val="bg2">
                    <a:lumMod val="75000"/>
                  </a:schemeClr>
                </a:solidFill>
              </a:rPr>
              <a:t>Technology</a:t>
            </a:r>
            <a:endParaRPr lang="fr-FR" dirty="0">
              <a:solidFill>
                <a:schemeClr val="bg2">
                  <a:lumMod val="75000"/>
                </a:schemeClr>
              </a:solidFill>
            </a:endParaRPr>
          </a:p>
          <a:p>
            <a:r>
              <a:rPr lang="fr-FR" dirty="0" err="1">
                <a:solidFill>
                  <a:schemeClr val="bg2">
                    <a:lumMod val="75000"/>
                  </a:schemeClr>
                </a:solidFill>
              </a:rPr>
              <a:t>Preparation</a:t>
            </a:r>
            <a:r>
              <a:rPr lang="fr-FR" dirty="0">
                <a:solidFill>
                  <a:schemeClr val="bg2">
                    <a:lumMod val="75000"/>
                  </a:schemeClr>
                </a:solidFill>
              </a:rPr>
              <a:t> for </a:t>
            </a:r>
            <a:r>
              <a:rPr lang="fr-FR" dirty="0" err="1">
                <a:solidFill>
                  <a:schemeClr val="bg2">
                    <a:lumMod val="75000"/>
                  </a:schemeClr>
                </a:solidFill>
              </a:rPr>
              <a:t>health</a:t>
            </a:r>
            <a:r>
              <a:rPr lang="fr-FR" dirty="0">
                <a:solidFill>
                  <a:schemeClr val="bg2">
                    <a:lumMod val="75000"/>
                  </a:schemeClr>
                </a:solidFill>
              </a:rPr>
              <a:t> </a:t>
            </a:r>
            <a:r>
              <a:rPr lang="fr-FR" dirty="0" err="1">
                <a:solidFill>
                  <a:schemeClr val="bg2">
                    <a:lumMod val="75000"/>
                  </a:schemeClr>
                </a:solidFill>
              </a:rPr>
              <a:t>studies</a:t>
            </a:r>
            <a:endParaRPr lang="fr-FR" dirty="0">
              <a:solidFill>
                <a:schemeClr val="bg2">
                  <a:lumMod val="75000"/>
                </a:schemeClr>
              </a:solidFill>
            </a:endParaRPr>
          </a:p>
          <a:p>
            <a:r>
              <a:rPr lang="fr-FR" dirty="0">
                <a:solidFill>
                  <a:srgbClr val="E7382A"/>
                </a:solidFill>
              </a:rPr>
              <a:t>36</a:t>
            </a:r>
            <a:r>
              <a:rPr lang="fr-FR" dirty="0"/>
              <a:t> </a:t>
            </a:r>
            <a:r>
              <a:rPr lang="fr-FR" dirty="0" err="1">
                <a:solidFill>
                  <a:schemeClr val="bg2">
                    <a:lumMod val="75000"/>
                  </a:schemeClr>
                </a:solidFill>
              </a:rPr>
              <a:t>vocational</a:t>
            </a:r>
            <a:r>
              <a:rPr lang="fr-FR" dirty="0">
                <a:solidFill>
                  <a:schemeClr val="bg2">
                    <a:lumMod val="75000"/>
                  </a:schemeClr>
                </a:solidFill>
              </a:rPr>
              <a:t> </a:t>
            </a:r>
            <a:r>
              <a:rPr lang="fr-FR" dirty="0" err="1">
                <a:solidFill>
                  <a:schemeClr val="bg2">
                    <a:lumMod val="75000"/>
                  </a:schemeClr>
                </a:solidFill>
              </a:rPr>
              <a:t>Undergraduate</a:t>
            </a:r>
            <a:r>
              <a:rPr lang="fr-FR" dirty="0">
                <a:solidFill>
                  <a:schemeClr val="bg2">
                    <a:lumMod val="75000"/>
                  </a:schemeClr>
                </a:solidFill>
              </a:rPr>
              <a:t> </a:t>
            </a:r>
            <a:r>
              <a:rPr lang="fr-FR" dirty="0" err="1">
                <a:solidFill>
                  <a:schemeClr val="bg2">
                    <a:lumMod val="75000"/>
                  </a:schemeClr>
                </a:solidFill>
              </a:rPr>
              <a:t>Degrees</a:t>
            </a:r>
            <a:endParaRPr lang="fr-FR" dirty="0">
              <a:solidFill>
                <a:schemeClr val="bg2">
                  <a:lumMod val="75000"/>
                </a:schemeClr>
              </a:solidFill>
            </a:endParaRPr>
          </a:p>
        </p:txBody>
      </p:sp>
      <p:sp>
        <p:nvSpPr>
          <p:cNvPr id="9" name="Titre 1">
            <a:extLst>
              <a:ext uri="{FF2B5EF4-FFF2-40B4-BE49-F238E27FC236}">
                <a16:creationId xmlns:a16="http://schemas.microsoft.com/office/drawing/2014/main" id="{8DA0F440-0696-43C9-965B-82D4BBFA4BC0}"/>
              </a:ext>
            </a:extLst>
          </p:cNvPr>
          <p:cNvSpPr txBox="1">
            <a:spLocks/>
          </p:cNvSpPr>
          <p:nvPr/>
        </p:nvSpPr>
        <p:spPr>
          <a:xfrm>
            <a:off x="270322" y="3511255"/>
            <a:ext cx="7632848" cy="562074"/>
          </a:xfrm>
          <a:prstGeom prst="rect">
            <a:avLst/>
          </a:prstGeom>
          <a:no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lang="fr-FR" sz="3400" b="1" kern="1200" dirty="0">
                <a:solidFill>
                  <a:schemeClr val="tx2"/>
                </a:solidFill>
                <a:latin typeface="+mj-lt"/>
                <a:ea typeface="+mj-ea"/>
                <a:cs typeface="+mj-cs"/>
              </a:defRPr>
            </a:lvl1pPr>
          </a:lstStyle>
          <a:p>
            <a:r>
              <a:rPr lang="fr-FR" sz="1600" dirty="0">
                <a:solidFill>
                  <a:schemeClr val="tx1"/>
                </a:solidFill>
                <a:latin typeface="Open Sans SemiBold" panose="020B0706030804020204"/>
              </a:rPr>
              <a:t>A </a:t>
            </a:r>
            <a:r>
              <a:rPr lang="fr-FR" sz="1600" dirty="0" err="1">
                <a:solidFill>
                  <a:schemeClr val="tx1"/>
                </a:solidFill>
                <a:latin typeface="Open Sans SemiBold" panose="020B0706030804020204"/>
              </a:rPr>
              <a:t>master’s</a:t>
            </a:r>
            <a:r>
              <a:rPr lang="fr-FR" sz="1600" dirty="0">
                <a:solidFill>
                  <a:schemeClr val="tx1"/>
                </a:solidFill>
                <a:latin typeface="Open Sans SemiBold" panose="020B0706030804020204"/>
              </a:rPr>
              <a:t> program </a:t>
            </a:r>
            <a:r>
              <a:rPr lang="fr-FR" sz="1600" dirty="0" err="1">
                <a:solidFill>
                  <a:schemeClr val="tx1"/>
                </a:solidFill>
                <a:latin typeface="Open Sans SemiBold" panose="020B0706030804020204"/>
              </a:rPr>
              <a:t>strongly</a:t>
            </a:r>
            <a:r>
              <a:rPr lang="fr-FR" sz="1600" dirty="0">
                <a:solidFill>
                  <a:schemeClr val="tx1"/>
                </a:solidFill>
                <a:latin typeface="Open Sans SemiBold" panose="020B0706030804020204"/>
              </a:rPr>
              <a:t> </a:t>
            </a:r>
            <a:r>
              <a:rPr lang="fr-FR" sz="1600" dirty="0" err="1">
                <a:solidFill>
                  <a:schemeClr val="tx1"/>
                </a:solidFill>
                <a:latin typeface="Open Sans SemiBold" panose="020B0706030804020204"/>
              </a:rPr>
              <a:t>backed</a:t>
            </a:r>
            <a:r>
              <a:rPr lang="fr-FR" sz="1600" dirty="0">
                <a:solidFill>
                  <a:schemeClr val="tx1"/>
                </a:solidFill>
                <a:latin typeface="Open Sans SemiBold" panose="020B0706030804020204"/>
              </a:rPr>
              <a:t> by </a:t>
            </a:r>
            <a:r>
              <a:rPr lang="fr-FR" sz="1600" dirty="0" err="1">
                <a:solidFill>
                  <a:schemeClr val="tx1"/>
                </a:solidFill>
                <a:latin typeface="Open Sans SemiBold" panose="020B0706030804020204"/>
              </a:rPr>
              <a:t>research</a:t>
            </a:r>
            <a:endParaRPr lang="fr-FR" sz="1600" dirty="0">
              <a:solidFill>
                <a:schemeClr val="tx1"/>
              </a:solidFill>
              <a:latin typeface="Open Sans SemiBold" panose="020B0706030804020204"/>
            </a:endParaRPr>
          </a:p>
        </p:txBody>
      </p:sp>
      <p:pic>
        <p:nvPicPr>
          <p:cNvPr id="10" name="Graphic 36">
            <a:extLst>
              <a:ext uri="{FF2B5EF4-FFF2-40B4-BE49-F238E27FC236}">
                <a16:creationId xmlns:a16="http://schemas.microsoft.com/office/drawing/2014/main" id="{713BBBFF-0715-4F83-8D02-8C243F413B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68105" y="4176556"/>
            <a:ext cx="536331" cy="755739"/>
          </a:xfrm>
          <a:prstGeom prst="rect">
            <a:avLst/>
          </a:prstGeom>
        </p:spPr>
      </p:pic>
      <p:sp>
        <p:nvSpPr>
          <p:cNvPr id="11" name="ZoneTexte 10">
            <a:extLst>
              <a:ext uri="{FF2B5EF4-FFF2-40B4-BE49-F238E27FC236}">
                <a16:creationId xmlns:a16="http://schemas.microsoft.com/office/drawing/2014/main" id="{0284BDE0-52CA-47A7-8A68-4F681A39470F}"/>
              </a:ext>
            </a:extLst>
          </p:cNvPr>
          <p:cNvSpPr txBox="1"/>
          <p:nvPr/>
        </p:nvSpPr>
        <p:spPr>
          <a:xfrm>
            <a:off x="1851146" y="4067476"/>
            <a:ext cx="5878286" cy="923330"/>
          </a:xfrm>
          <a:prstGeom prst="rect">
            <a:avLst/>
          </a:prstGeom>
          <a:noFill/>
        </p:spPr>
        <p:txBody>
          <a:bodyPr wrap="square" rtlCol="0">
            <a:spAutoFit/>
          </a:bodyPr>
          <a:lstStyle/>
          <a:p>
            <a:r>
              <a:rPr lang="fr-FR" b="1" dirty="0"/>
              <a:t>12, 000</a:t>
            </a:r>
            <a:r>
              <a:rPr lang="fr-FR" dirty="0"/>
              <a:t> </a:t>
            </a:r>
            <a:r>
              <a:rPr lang="fr-FR" dirty="0" err="1">
                <a:solidFill>
                  <a:srgbClr val="7B878F"/>
                </a:solidFill>
              </a:rPr>
              <a:t>master’s</a:t>
            </a:r>
            <a:r>
              <a:rPr lang="fr-FR" dirty="0">
                <a:solidFill>
                  <a:srgbClr val="7B878F"/>
                </a:solidFill>
              </a:rPr>
              <a:t> </a:t>
            </a:r>
            <a:r>
              <a:rPr lang="fr-FR" dirty="0" err="1">
                <a:solidFill>
                  <a:srgbClr val="7B878F"/>
                </a:solidFill>
              </a:rPr>
              <a:t>students</a:t>
            </a:r>
            <a:endParaRPr lang="fr-FR" dirty="0">
              <a:solidFill>
                <a:srgbClr val="7B878F"/>
              </a:solidFill>
            </a:endParaRPr>
          </a:p>
          <a:p>
            <a:r>
              <a:rPr lang="fr-FR" b="1" dirty="0">
                <a:solidFill>
                  <a:srgbClr val="0070C0"/>
                </a:solidFill>
              </a:rPr>
              <a:t>67</a:t>
            </a:r>
            <a:r>
              <a:rPr lang="fr-FR" dirty="0"/>
              <a:t> </a:t>
            </a:r>
            <a:r>
              <a:rPr lang="fr-FR" dirty="0" err="1">
                <a:solidFill>
                  <a:srgbClr val="7B878F"/>
                </a:solidFill>
              </a:rPr>
              <a:t>Master’s</a:t>
            </a:r>
            <a:r>
              <a:rPr lang="fr-FR" dirty="0">
                <a:solidFill>
                  <a:srgbClr val="7B878F"/>
                </a:solidFill>
              </a:rPr>
              <a:t> </a:t>
            </a:r>
            <a:r>
              <a:rPr lang="fr-FR" dirty="0" err="1">
                <a:solidFill>
                  <a:srgbClr val="7B878F"/>
                </a:solidFill>
              </a:rPr>
              <a:t>Degrees</a:t>
            </a:r>
            <a:endParaRPr lang="fr-FR" dirty="0">
              <a:solidFill>
                <a:srgbClr val="7B878F"/>
              </a:solidFill>
            </a:endParaRPr>
          </a:p>
          <a:p>
            <a:r>
              <a:rPr lang="fr-FR" b="1" dirty="0">
                <a:solidFill>
                  <a:srgbClr val="E7382A"/>
                </a:solidFill>
              </a:rPr>
              <a:t>18</a:t>
            </a:r>
            <a:r>
              <a:rPr lang="fr-FR" dirty="0"/>
              <a:t> </a:t>
            </a:r>
            <a:r>
              <a:rPr lang="fr-FR" dirty="0" err="1">
                <a:solidFill>
                  <a:srgbClr val="7B878F"/>
                </a:solidFill>
              </a:rPr>
              <a:t>Graduate</a:t>
            </a:r>
            <a:r>
              <a:rPr lang="fr-FR" dirty="0">
                <a:solidFill>
                  <a:srgbClr val="7B878F"/>
                </a:solidFill>
              </a:rPr>
              <a:t> </a:t>
            </a:r>
            <a:r>
              <a:rPr lang="fr-FR" dirty="0" err="1">
                <a:solidFill>
                  <a:srgbClr val="7B878F"/>
                </a:solidFill>
              </a:rPr>
              <a:t>Schools</a:t>
            </a:r>
            <a:r>
              <a:rPr lang="fr-FR" dirty="0">
                <a:solidFill>
                  <a:srgbClr val="7B878F"/>
                </a:solidFill>
              </a:rPr>
              <a:t> and Institute</a:t>
            </a:r>
          </a:p>
        </p:txBody>
      </p:sp>
      <p:sp>
        <p:nvSpPr>
          <p:cNvPr id="12" name="Titre 1">
            <a:extLst>
              <a:ext uri="{FF2B5EF4-FFF2-40B4-BE49-F238E27FC236}">
                <a16:creationId xmlns:a16="http://schemas.microsoft.com/office/drawing/2014/main" id="{F1922F01-42AD-4AE2-A36E-92F3D940EB2D}"/>
              </a:ext>
            </a:extLst>
          </p:cNvPr>
          <p:cNvSpPr txBox="1">
            <a:spLocks/>
          </p:cNvSpPr>
          <p:nvPr/>
        </p:nvSpPr>
        <p:spPr>
          <a:xfrm>
            <a:off x="270322" y="5218642"/>
            <a:ext cx="7632848" cy="562074"/>
          </a:xfrm>
          <a:prstGeom prst="rect">
            <a:avLst/>
          </a:prstGeom>
          <a:no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lang="fr-FR" sz="3400" b="1" kern="1200" dirty="0">
                <a:solidFill>
                  <a:schemeClr val="tx2"/>
                </a:solidFill>
                <a:latin typeface="+mj-lt"/>
                <a:ea typeface="+mj-ea"/>
                <a:cs typeface="+mj-cs"/>
              </a:defRPr>
            </a:lvl1pPr>
          </a:lstStyle>
          <a:p>
            <a:r>
              <a:rPr lang="fr-FR" sz="1600" dirty="0">
                <a:solidFill>
                  <a:schemeClr val="tx1"/>
                </a:solidFill>
                <a:latin typeface="Open Sans SemiBold" panose="020B0706030804020204"/>
              </a:rPr>
              <a:t>A key </a:t>
            </a:r>
            <a:r>
              <a:rPr lang="fr-FR" sz="1600" dirty="0" err="1">
                <a:solidFill>
                  <a:schemeClr val="tx1"/>
                </a:solidFill>
                <a:latin typeface="Open Sans SemiBold" panose="020B0706030804020204"/>
              </a:rPr>
              <a:t>degree</a:t>
            </a:r>
            <a:r>
              <a:rPr lang="fr-FR" sz="1600" dirty="0">
                <a:solidFill>
                  <a:schemeClr val="tx1"/>
                </a:solidFill>
                <a:latin typeface="Open Sans SemiBold" panose="020B0706030804020204"/>
              </a:rPr>
              <a:t>, the </a:t>
            </a:r>
            <a:r>
              <a:rPr lang="fr-FR" sz="1600" dirty="0" err="1">
                <a:solidFill>
                  <a:schemeClr val="tx1"/>
                </a:solidFill>
                <a:latin typeface="Open Sans SemiBold" panose="020B0706030804020204"/>
              </a:rPr>
              <a:t>Phds</a:t>
            </a:r>
            <a:endParaRPr lang="fr-FR" sz="1600" dirty="0">
              <a:solidFill>
                <a:schemeClr val="tx1"/>
              </a:solidFill>
              <a:latin typeface="Open Sans SemiBold" panose="020B0706030804020204"/>
            </a:endParaRPr>
          </a:p>
        </p:txBody>
      </p:sp>
      <p:pic>
        <p:nvPicPr>
          <p:cNvPr id="13" name="Graphic 36">
            <a:extLst>
              <a:ext uri="{FF2B5EF4-FFF2-40B4-BE49-F238E27FC236}">
                <a16:creationId xmlns:a16="http://schemas.microsoft.com/office/drawing/2014/main" id="{F19748CA-B899-41B3-90A8-01DD7F201B3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39899" y="5604251"/>
            <a:ext cx="536331" cy="755739"/>
          </a:xfrm>
          <a:prstGeom prst="rect">
            <a:avLst/>
          </a:prstGeom>
        </p:spPr>
      </p:pic>
      <p:sp>
        <p:nvSpPr>
          <p:cNvPr id="14" name="ZoneTexte 13">
            <a:extLst>
              <a:ext uri="{FF2B5EF4-FFF2-40B4-BE49-F238E27FC236}">
                <a16:creationId xmlns:a16="http://schemas.microsoft.com/office/drawing/2014/main" id="{24B0185A-243E-4A8F-B83A-BB95AC67D5CA}"/>
              </a:ext>
            </a:extLst>
          </p:cNvPr>
          <p:cNvSpPr txBox="1"/>
          <p:nvPr/>
        </p:nvSpPr>
        <p:spPr>
          <a:xfrm>
            <a:off x="4086745" y="5542580"/>
            <a:ext cx="4195105" cy="1200329"/>
          </a:xfrm>
          <a:prstGeom prst="rect">
            <a:avLst/>
          </a:prstGeom>
          <a:noFill/>
        </p:spPr>
        <p:txBody>
          <a:bodyPr wrap="square" rtlCol="0">
            <a:spAutoFit/>
          </a:bodyPr>
          <a:lstStyle/>
          <a:p>
            <a:r>
              <a:rPr lang="fr-FR" dirty="0"/>
              <a:t>4, 600 </a:t>
            </a:r>
            <a:r>
              <a:rPr lang="fr-FR" dirty="0">
                <a:solidFill>
                  <a:srgbClr val="7B878F"/>
                </a:solidFill>
              </a:rPr>
              <a:t>PhD </a:t>
            </a:r>
            <a:r>
              <a:rPr lang="fr-FR" dirty="0" err="1">
                <a:solidFill>
                  <a:srgbClr val="7B878F"/>
                </a:solidFill>
              </a:rPr>
              <a:t>students</a:t>
            </a:r>
            <a:endParaRPr lang="fr-FR" dirty="0">
              <a:solidFill>
                <a:srgbClr val="7B878F"/>
              </a:solidFill>
            </a:endParaRPr>
          </a:p>
          <a:p>
            <a:r>
              <a:rPr lang="fr-FR" dirty="0">
                <a:solidFill>
                  <a:srgbClr val="0070C0"/>
                </a:solidFill>
              </a:rPr>
              <a:t>21</a:t>
            </a:r>
            <a:r>
              <a:rPr lang="fr-FR" dirty="0"/>
              <a:t> </a:t>
            </a:r>
            <a:r>
              <a:rPr lang="fr-FR" dirty="0">
                <a:solidFill>
                  <a:srgbClr val="7B878F"/>
                </a:solidFill>
              </a:rPr>
              <a:t>doctoral </a:t>
            </a:r>
            <a:r>
              <a:rPr lang="fr-FR" dirty="0" err="1">
                <a:solidFill>
                  <a:srgbClr val="7B878F"/>
                </a:solidFill>
              </a:rPr>
              <a:t>schools</a:t>
            </a:r>
            <a:endParaRPr lang="fr-FR" dirty="0">
              <a:solidFill>
                <a:srgbClr val="7B878F"/>
              </a:solidFill>
            </a:endParaRPr>
          </a:p>
          <a:p>
            <a:r>
              <a:rPr lang="fr-FR" b="1" dirty="0">
                <a:solidFill>
                  <a:srgbClr val="E7382A"/>
                </a:solidFill>
              </a:rPr>
              <a:t>18</a:t>
            </a:r>
            <a:r>
              <a:rPr lang="fr-FR" dirty="0"/>
              <a:t> </a:t>
            </a:r>
            <a:r>
              <a:rPr lang="fr-FR" dirty="0" err="1">
                <a:solidFill>
                  <a:srgbClr val="7B878F"/>
                </a:solidFill>
              </a:rPr>
              <a:t>Graduate</a:t>
            </a:r>
            <a:r>
              <a:rPr lang="fr-FR" dirty="0">
                <a:solidFill>
                  <a:srgbClr val="7B878F"/>
                </a:solidFill>
              </a:rPr>
              <a:t> </a:t>
            </a:r>
            <a:r>
              <a:rPr lang="fr-FR" dirty="0" err="1">
                <a:solidFill>
                  <a:srgbClr val="7B878F"/>
                </a:solidFill>
              </a:rPr>
              <a:t>Schools</a:t>
            </a:r>
            <a:r>
              <a:rPr lang="fr-FR" dirty="0">
                <a:solidFill>
                  <a:srgbClr val="7B878F"/>
                </a:solidFill>
              </a:rPr>
              <a:t> and Institute</a:t>
            </a:r>
          </a:p>
          <a:p>
            <a:endParaRPr lang="fr-FR" dirty="0"/>
          </a:p>
        </p:txBody>
      </p:sp>
      <p:pic>
        <p:nvPicPr>
          <p:cNvPr id="19" name="Graphic 16">
            <a:hlinkClick r:id="rId2" action="ppaction://hlinksldjump"/>
            <a:extLst>
              <a:ext uri="{FF2B5EF4-FFF2-40B4-BE49-F238E27FC236}">
                <a16:creationId xmlns:a16="http://schemas.microsoft.com/office/drawing/2014/main" id="{DFA16D11-5710-4E50-BEE0-93419AE2941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218891" y="6388956"/>
            <a:ext cx="93488" cy="163605"/>
          </a:xfrm>
          <a:prstGeom prst="rect">
            <a:avLst/>
          </a:prstGeom>
        </p:spPr>
      </p:pic>
    </p:spTree>
    <p:extLst>
      <p:ext uri="{BB962C8B-B14F-4D97-AF65-F5344CB8AC3E}">
        <p14:creationId xmlns:p14="http://schemas.microsoft.com/office/powerpoint/2010/main" val="3856393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15">
            <a:hlinkClick r:id="rId2" action="ppaction://hlinksldjump"/>
            <a:extLst>
              <a:ext uri="{FF2B5EF4-FFF2-40B4-BE49-F238E27FC236}">
                <a16:creationId xmlns:a16="http://schemas.microsoft.com/office/drawing/2014/main" id="{0A273866-65EF-41C2-AC27-CFE5943E360C}"/>
              </a:ext>
            </a:extLst>
          </p:cNvPr>
          <p:cNvSpPr/>
          <p:nvPr/>
        </p:nvSpPr>
        <p:spPr>
          <a:xfrm>
            <a:off x="516161" y="6352351"/>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FF"/>
              </a:solidFill>
            </a:endParaRPr>
          </a:p>
        </p:txBody>
      </p:sp>
      <p:sp>
        <p:nvSpPr>
          <p:cNvPr id="2" name="Titre 1">
            <a:extLst>
              <a:ext uri="{FF2B5EF4-FFF2-40B4-BE49-F238E27FC236}">
                <a16:creationId xmlns:a16="http://schemas.microsoft.com/office/drawing/2014/main" id="{C75E44E5-E6FF-41CA-ABA4-2C9B3A6695CC}"/>
              </a:ext>
            </a:extLst>
          </p:cNvPr>
          <p:cNvSpPr>
            <a:spLocks noGrp="1"/>
          </p:cNvSpPr>
          <p:nvPr>
            <p:ph type="title"/>
          </p:nvPr>
        </p:nvSpPr>
        <p:spPr>
          <a:xfrm>
            <a:off x="1276350" y="366713"/>
            <a:ext cx="6591300" cy="1549400"/>
          </a:xfrm>
        </p:spPr>
        <p:txBody>
          <a:bodyPr rtlCol="0">
            <a:normAutofit/>
          </a:bodyPr>
          <a:lstStyle/>
          <a:p>
            <a:pPr algn="ctr" eaLnBrk="1" fontAlgn="auto" hangingPunct="1">
              <a:spcAft>
                <a:spcPts val="0"/>
              </a:spcAft>
              <a:defRPr/>
            </a:pPr>
            <a:r>
              <a:rPr lang="en-GB" sz="3200" dirty="0">
                <a:solidFill>
                  <a:srgbClr val="ED6C08"/>
                </a:solidFill>
              </a:rPr>
              <a:t>What are the advantages of studying </a:t>
            </a:r>
            <a:r>
              <a:rPr lang="en-GB" sz="3200" b="0" dirty="0">
                <a:solidFill>
                  <a:srgbClr val="ED6C08"/>
                </a:solidFill>
              </a:rPr>
              <a:t>at the Paris-Saclay Undergraduate School?</a:t>
            </a:r>
          </a:p>
        </p:txBody>
      </p:sp>
      <p:sp>
        <p:nvSpPr>
          <p:cNvPr id="10243" name="ZoneTexte 4">
            <a:extLst>
              <a:ext uri="{FF2B5EF4-FFF2-40B4-BE49-F238E27FC236}">
                <a16:creationId xmlns:a16="http://schemas.microsoft.com/office/drawing/2014/main" id="{87185319-D9ED-4246-BFAD-A916856F386B}"/>
              </a:ext>
            </a:extLst>
          </p:cNvPr>
          <p:cNvSpPr txBox="1">
            <a:spLocks noChangeArrowheads="1"/>
          </p:cNvSpPr>
          <p:nvPr/>
        </p:nvSpPr>
        <p:spPr bwMode="auto">
          <a:xfrm>
            <a:off x="1768475" y="2378703"/>
            <a:ext cx="27320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ea typeface="Arial Unicode MS" pitchFamily="34" charset="-128"/>
              </a:defRPr>
            </a:lvl1pPr>
            <a:lvl2pPr marL="742950" indent="-285750">
              <a:lnSpc>
                <a:spcPct val="90000"/>
              </a:lnSpc>
              <a:spcBef>
                <a:spcPts val="500"/>
              </a:spcBef>
              <a:buFont typeface="Arial" panose="020B0604020202020204" pitchFamily="34" charset="0"/>
              <a:buChar char="•"/>
              <a:defRPr sz="2400">
                <a:solidFill>
                  <a:schemeClr val="tx2"/>
                </a:solidFill>
                <a:latin typeface="Open Sans" panose="020B0606030504020204" pitchFamily="34" charset="0"/>
                <a:ea typeface="Arial Unicode MS" pitchFamily="34" charset="-128"/>
              </a:defRPr>
            </a:lvl2pPr>
            <a:lvl3pPr marL="1143000" indent="-228600">
              <a:lnSpc>
                <a:spcPct val="90000"/>
              </a:lnSpc>
              <a:spcBef>
                <a:spcPts val="500"/>
              </a:spcBef>
              <a:buFont typeface="Arial" panose="020B0604020202020204" pitchFamily="34" charset="0"/>
              <a:buChar char="•"/>
              <a:defRPr sz="2000">
                <a:solidFill>
                  <a:schemeClr val="tx2"/>
                </a:solidFill>
                <a:latin typeface="Open Sans" panose="020B0606030504020204" pitchFamily="34" charset="0"/>
                <a:ea typeface="Arial Unicode MS" pitchFamily="34" charset="-128"/>
              </a:defRPr>
            </a:lvl3pPr>
            <a:lvl4pPr marL="16002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4pPr>
            <a:lvl5pPr marL="20574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9pPr>
          </a:lstStyle>
          <a:p>
            <a:pPr eaLnBrk="1" hangingPunct="1">
              <a:lnSpc>
                <a:spcPct val="100000"/>
              </a:lnSpc>
              <a:spcBef>
                <a:spcPct val="0"/>
              </a:spcBef>
              <a:buFontTx/>
              <a:buNone/>
            </a:pPr>
            <a:r>
              <a:rPr lang="en-GB" altLang="fr-FR" sz="1100" b="1" dirty="0">
                <a:solidFill>
                  <a:srgbClr val="7B878F"/>
                </a:solidFill>
                <a:cs typeface="Open Sans" panose="020B0606030504020204" pitchFamily="34" charset="0"/>
              </a:rPr>
              <a:t>Receive support to develop your personal study and professional projects </a:t>
            </a:r>
            <a:r>
              <a:rPr lang="en-GB" altLang="fr-FR" sz="1100" dirty="0">
                <a:solidFill>
                  <a:srgbClr val="7B878F"/>
                </a:solidFill>
                <a:cs typeface="Open Sans" panose="020B0606030504020204" pitchFamily="34" charset="0"/>
              </a:rPr>
              <a:t>and get the degree which best meets your expectations </a:t>
            </a:r>
          </a:p>
        </p:txBody>
      </p:sp>
      <p:sp>
        <p:nvSpPr>
          <p:cNvPr id="10244" name="TextBox 3">
            <a:extLst>
              <a:ext uri="{FF2B5EF4-FFF2-40B4-BE49-F238E27FC236}">
                <a16:creationId xmlns:a16="http://schemas.microsoft.com/office/drawing/2014/main" id="{05849570-B1A2-4129-B918-DDD7EA81B931}"/>
              </a:ext>
            </a:extLst>
          </p:cNvPr>
          <p:cNvSpPr txBox="1">
            <a:spLocks noChangeArrowheads="1"/>
          </p:cNvSpPr>
          <p:nvPr/>
        </p:nvSpPr>
        <p:spPr bwMode="auto">
          <a:xfrm>
            <a:off x="2278063" y="6186495"/>
            <a:ext cx="45720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ea typeface="Arial Unicode MS" pitchFamily="34" charset="-128"/>
              </a:defRPr>
            </a:lvl1pPr>
            <a:lvl2pPr marL="742950" indent="-285750">
              <a:lnSpc>
                <a:spcPct val="90000"/>
              </a:lnSpc>
              <a:spcBef>
                <a:spcPts val="500"/>
              </a:spcBef>
              <a:buFont typeface="Arial" panose="020B0604020202020204" pitchFamily="34" charset="0"/>
              <a:buChar char="•"/>
              <a:defRPr sz="2400">
                <a:solidFill>
                  <a:schemeClr val="tx2"/>
                </a:solidFill>
                <a:latin typeface="Open Sans" panose="020B0606030504020204" pitchFamily="34" charset="0"/>
                <a:ea typeface="Arial Unicode MS" pitchFamily="34" charset="-128"/>
              </a:defRPr>
            </a:lvl2pPr>
            <a:lvl3pPr marL="1143000" indent="-228600">
              <a:lnSpc>
                <a:spcPct val="90000"/>
              </a:lnSpc>
              <a:spcBef>
                <a:spcPts val="500"/>
              </a:spcBef>
              <a:buFont typeface="Arial" panose="020B0604020202020204" pitchFamily="34" charset="0"/>
              <a:buChar char="•"/>
              <a:defRPr sz="2000">
                <a:solidFill>
                  <a:schemeClr val="tx2"/>
                </a:solidFill>
                <a:latin typeface="Open Sans" panose="020B0606030504020204" pitchFamily="34" charset="0"/>
                <a:ea typeface="Arial Unicode MS" pitchFamily="34" charset="-128"/>
              </a:defRPr>
            </a:lvl3pPr>
            <a:lvl4pPr marL="16002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4pPr>
            <a:lvl5pPr marL="20574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9pPr>
          </a:lstStyle>
          <a:p>
            <a:pPr algn="ctr" eaLnBrk="1" hangingPunct="1">
              <a:lnSpc>
                <a:spcPct val="100000"/>
              </a:lnSpc>
              <a:spcBef>
                <a:spcPct val="0"/>
              </a:spcBef>
              <a:buFontTx/>
              <a:buNone/>
            </a:pPr>
            <a:r>
              <a:rPr lang="en-GB" altLang="fr-FR" sz="1100" dirty="0">
                <a:solidFill>
                  <a:srgbClr val="63003C"/>
                </a:solidFill>
              </a:rPr>
              <a:t>Contact: Paris-Saclay Undergraduate School,</a:t>
            </a:r>
          </a:p>
          <a:p>
            <a:pPr algn="ctr" eaLnBrk="1" hangingPunct="1">
              <a:lnSpc>
                <a:spcPct val="100000"/>
              </a:lnSpc>
              <a:spcBef>
                <a:spcPct val="0"/>
              </a:spcBef>
              <a:buFontTx/>
              <a:buNone/>
            </a:pPr>
            <a:r>
              <a:rPr lang="en-GB" altLang="fr-FR" sz="1100" dirty="0">
                <a:solidFill>
                  <a:srgbClr val="63003C"/>
                </a:solidFill>
                <a:hlinkClick r:id="rId3"/>
              </a:rPr>
              <a:t>com.ecole-1cycle@universite-paris-saclay.fr</a:t>
            </a:r>
            <a:r>
              <a:rPr lang="en-GB" altLang="fr-FR" sz="1100" dirty="0">
                <a:solidFill>
                  <a:srgbClr val="63003C"/>
                </a:solidFill>
              </a:rPr>
              <a:t> </a:t>
            </a:r>
            <a:endParaRPr lang="en-GB" altLang="fr-FR" sz="1100" b="1" dirty="0">
              <a:solidFill>
                <a:srgbClr val="63003C"/>
              </a:solidFill>
            </a:endParaRPr>
          </a:p>
        </p:txBody>
      </p:sp>
      <p:pic>
        <p:nvPicPr>
          <p:cNvPr id="10245" name="Graphic 5">
            <a:extLst>
              <a:ext uri="{FF2B5EF4-FFF2-40B4-BE49-F238E27FC236}">
                <a16:creationId xmlns:a16="http://schemas.microsoft.com/office/drawing/2014/main" id="{7B6E3FAE-FA53-475D-B324-D12FBB84AB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24363" y="5934082"/>
            <a:ext cx="284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Graphic 6">
            <a:extLst>
              <a:ext uri="{FF2B5EF4-FFF2-40B4-BE49-F238E27FC236}">
                <a16:creationId xmlns:a16="http://schemas.microsoft.com/office/drawing/2014/main" id="{6C7C08A9-C419-4FDF-BA14-F76ECE7087B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22650" y="1987550"/>
            <a:ext cx="22828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TextBox 13">
            <a:extLst>
              <a:ext uri="{FF2B5EF4-FFF2-40B4-BE49-F238E27FC236}">
                <a16:creationId xmlns:a16="http://schemas.microsoft.com/office/drawing/2014/main" id="{03435C2A-4A91-4DEA-8232-02F780227649}"/>
              </a:ext>
            </a:extLst>
          </p:cNvPr>
          <p:cNvSpPr txBox="1">
            <a:spLocks noChangeArrowheads="1"/>
          </p:cNvSpPr>
          <p:nvPr/>
        </p:nvSpPr>
        <p:spPr bwMode="auto">
          <a:xfrm>
            <a:off x="4675188" y="3821741"/>
            <a:ext cx="26654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ea typeface="Arial Unicode MS" pitchFamily="34" charset="-128"/>
              </a:defRPr>
            </a:lvl1pPr>
            <a:lvl2pPr marL="742950" indent="-285750">
              <a:lnSpc>
                <a:spcPct val="90000"/>
              </a:lnSpc>
              <a:spcBef>
                <a:spcPts val="500"/>
              </a:spcBef>
              <a:buFont typeface="Arial" panose="020B0604020202020204" pitchFamily="34" charset="0"/>
              <a:buChar char="•"/>
              <a:defRPr sz="2400">
                <a:solidFill>
                  <a:schemeClr val="tx2"/>
                </a:solidFill>
                <a:latin typeface="Open Sans" panose="020B0606030504020204" pitchFamily="34" charset="0"/>
                <a:ea typeface="Arial Unicode MS" pitchFamily="34" charset="-128"/>
              </a:defRPr>
            </a:lvl2pPr>
            <a:lvl3pPr marL="1143000" indent="-228600">
              <a:lnSpc>
                <a:spcPct val="90000"/>
              </a:lnSpc>
              <a:spcBef>
                <a:spcPts val="500"/>
              </a:spcBef>
              <a:buFont typeface="Arial" panose="020B0604020202020204" pitchFamily="34" charset="0"/>
              <a:buChar char="•"/>
              <a:defRPr sz="2000">
                <a:solidFill>
                  <a:schemeClr val="tx2"/>
                </a:solidFill>
                <a:latin typeface="Open Sans" panose="020B0606030504020204" pitchFamily="34" charset="0"/>
                <a:ea typeface="Arial Unicode MS" pitchFamily="34" charset="-128"/>
              </a:defRPr>
            </a:lvl3pPr>
            <a:lvl4pPr marL="16002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4pPr>
            <a:lvl5pPr marL="20574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9pPr>
          </a:lstStyle>
          <a:p>
            <a:pPr eaLnBrk="1" hangingPunct="1">
              <a:lnSpc>
                <a:spcPct val="100000"/>
              </a:lnSpc>
              <a:spcBef>
                <a:spcPct val="0"/>
              </a:spcBef>
              <a:buFontTx/>
              <a:buNone/>
            </a:pPr>
            <a:r>
              <a:rPr lang="en-GB" altLang="fr-FR" sz="1100" b="1" dirty="0">
                <a:solidFill>
                  <a:srgbClr val="303F48"/>
                </a:solidFill>
              </a:rPr>
              <a:t>Contribute to the decisions which impact undergraduates by becoming a student representative </a:t>
            </a:r>
            <a:r>
              <a:rPr lang="en-GB" altLang="fr-FR" sz="1100" dirty="0">
                <a:solidFill>
                  <a:srgbClr val="303F48"/>
                </a:solidFill>
              </a:rPr>
              <a:t>on the Paris-Saclay Undergraduate School Council</a:t>
            </a:r>
          </a:p>
        </p:txBody>
      </p:sp>
      <p:sp>
        <p:nvSpPr>
          <p:cNvPr id="10249" name="TextBox 15">
            <a:extLst>
              <a:ext uri="{FF2B5EF4-FFF2-40B4-BE49-F238E27FC236}">
                <a16:creationId xmlns:a16="http://schemas.microsoft.com/office/drawing/2014/main" id="{CAA932B9-3379-46EA-82E3-16E2C30CDEB7}"/>
              </a:ext>
            </a:extLst>
          </p:cNvPr>
          <p:cNvSpPr txBox="1">
            <a:spLocks noChangeArrowheads="1"/>
          </p:cNvSpPr>
          <p:nvPr/>
        </p:nvSpPr>
        <p:spPr bwMode="auto">
          <a:xfrm>
            <a:off x="1773238" y="3816978"/>
            <a:ext cx="2663825"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ea typeface="Arial Unicode MS" pitchFamily="34" charset="-128"/>
              </a:defRPr>
            </a:lvl1pPr>
            <a:lvl2pPr marL="742950" indent="-285750">
              <a:lnSpc>
                <a:spcPct val="90000"/>
              </a:lnSpc>
              <a:spcBef>
                <a:spcPts val="500"/>
              </a:spcBef>
              <a:buFont typeface="Arial" panose="020B0604020202020204" pitchFamily="34" charset="0"/>
              <a:buChar char="•"/>
              <a:defRPr sz="2400">
                <a:solidFill>
                  <a:schemeClr val="tx2"/>
                </a:solidFill>
                <a:latin typeface="Open Sans" panose="020B0606030504020204" pitchFamily="34" charset="0"/>
                <a:ea typeface="Arial Unicode MS" pitchFamily="34" charset="-128"/>
              </a:defRPr>
            </a:lvl2pPr>
            <a:lvl3pPr marL="1143000" indent="-228600">
              <a:lnSpc>
                <a:spcPct val="90000"/>
              </a:lnSpc>
              <a:spcBef>
                <a:spcPts val="500"/>
              </a:spcBef>
              <a:buFont typeface="Arial" panose="020B0604020202020204" pitchFamily="34" charset="0"/>
              <a:buChar char="•"/>
              <a:defRPr sz="2000">
                <a:solidFill>
                  <a:schemeClr val="tx2"/>
                </a:solidFill>
                <a:latin typeface="Open Sans" panose="020B0606030504020204" pitchFamily="34" charset="0"/>
                <a:ea typeface="Arial Unicode MS" pitchFamily="34" charset="-128"/>
              </a:defRPr>
            </a:lvl3pPr>
            <a:lvl4pPr marL="16002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4pPr>
            <a:lvl5pPr marL="20574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9pPr>
          </a:lstStyle>
          <a:p>
            <a:pPr eaLnBrk="1" hangingPunct="1">
              <a:lnSpc>
                <a:spcPct val="100000"/>
              </a:lnSpc>
              <a:spcBef>
                <a:spcPct val="0"/>
              </a:spcBef>
              <a:buFontTx/>
              <a:buNone/>
            </a:pPr>
            <a:r>
              <a:rPr lang="en-GB" altLang="fr-FR" sz="1100" b="1" dirty="0">
                <a:solidFill>
                  <a:srgbClr val="C71247"/>
                </a:solidFill>
                <a:cs typeface="Open Sans" panose="020B0606030504020204" pitchFamily="34" charset="0"/>
              </a:rPr>
              <a:t>Gain access to tailored support</a:t>
            </a:r>
            <a:r>
              <a:rPr lang="en-GB" altLang="fr-FR" sz="1100" dirty="0">
                <a:solidFill>
                  <a:srgbClr val="C71247"/>
                </a:solidFill>
                <a:cs typeface="Open Sans" panose="020B0606030504020204" pitchFamily="34" charset="0"/>
              </a:rPr>
              <a:t>, active learning methods, opportunities in the socio-economic world and internationally to help you to succeed in your studies  </a:t>
            </a:r>
          </a:p>
        </p:txBody>
      </p:sp>
      <p:sp>
        <p:nvSpPr>
          <p:cNvPr id="10250" name="TextBox 17">
            <a:extLst>
              <a:ext uri="{FF2B5EF4-FFF2-40B4-BE49-F238E27FC236}">
                <a16:creationId xmlns:a16="http://schemas.microsoft.com/office/drawing/2014/main" id="{3E8D4D6C-1FB2-4CC9-AEEB-9E2C967A0806}"/>
              </a:ext>
            </a:extLst>
          </p:cNvPr>
          <p:cNvSpPr txBox="1">
            <a:spLocks noChangeArrowheads="1"/>
          </p:cNvSpPr>
          <p:nvPr/>
        </p:nvSpPr>
        <p:spPr bwMode="auto">
          <a:xfrm>
            <a:off x="4673600" y="2372353"/>
            <a:ext cx="31257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Open Sans" panose="020B0606030504020204" pitchFamily="34" charset="0"/>
                <a:ea typeface="Arial Unicode MS" pitchFamily="34" charset="-128"/>
              </a:defRPr>
            </a:lvl1pPr>
            <a:lvl2pPr marL="742950" indent="-285750">
              <a:lnSpc>
                <a:spcPct val="90000"/>
              </a:lnSpc>
              <a:spcBef>
                <a:spcPts val="500"/>
              </a:spcBef>
              <a:buFont typeface="Arial" panose="020B0604020202020204" pitchFamily="34" charset="0"/>
              <a:buChar char="•"/>
              <a:defRPr sz="2400">
                <a:solidFill>
                  <a:schemeClr val="tx2"/>
                </a:solidFill>
                <a:latin typeface="Open Sans" panose="020B0606030504020204" pitchFamily="34" charset="0"/>
                <a:ea typeface="Arial Unicode MS" pitchFamily="34" charset="-128"/>
              </a:defRPr>
            </a:lvl2pPr>
            <a:lvl3pPr marL="1143000" indent="-228600">
              <a:lnSpc>
                <a:spcPct val="90000"/>
              </a:lnSpc>
              <a:spcBef>
                <a:spcPts val="500"/>
              </a:spcBef>
              <a:buFont typeface="Arial" panose="020B0604020202020204" pitchFamily="34" charset="0"/>
              <a:buChar char="•"/>
              <a:defRPr sz="2000">
                <a:solidFill>
                  <a:schemeClr val="tx2"/>
                </a:solidFill>
                <a:latin typeface="Open Sans" panose="020B0606030504020204" pitchFamily="34" charset="0"/>
                <a:ea typeface="Arial Unicode MS" pitchFamily="34" charset="-128"/>
              </a:defRPr>
            </a:lvl3pPr>
            <a:lvl4pPr marL="16002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4pPr>
            <a:lvl5pPr marL="2057400" indent="-228600">
              <a:lnSpc>
                <a:spcPct val="90000"/>
              </a:lnSpc>
              <a:spcBef>
                <a:spcPts val="500"/>
              </a:spcBef>
              <a:buFont typeface="Arial" panose="020B0604020202020204" pitchFamily="34" charset="0"/>
              <a:buChar char="•"/>
              <a:defRPr>
                <a:solidFill>
                  <a:schemeClr val="tx2"/>
                </a:solidFill>
                <a:latin typeface="Open Sans" panose="020B0606030504020204" pitchFamily="34" charset="0"/>
                <a:ea typeface="Arial Unicode MS"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2"/>
                </a:solidFill>
                <a:latin typeface="Open Sans" panose="020B0606030504020204" pitchFamily="34" charset="0"/>
                <a:ea typeface="Arial Unicode MS" pitchFamily="34" charset="-128"/>
              </a:defRPr>
            </a:lvl9pPr>
          </a:lstStyle>
          <a:p>
            <a:pPr eaLnBrk="1" hangingPunct="1">
              <a:lnSpc>
                <a:spcPct val="100000"/>
              </a:lnSpc>
              <a:spcBef>
                <a:spcPct val="0"/>
              </a:spcBef>
              <a:buFontTx/>
              <a:buNone/>
            </a:pPr>
            <a:r>
              <a:rPr lang="en-GB" altLang="fr-FR" sz="1100" b="1" dirty="0">
                <a:solidFill>
                  <a:srgbClr val="EE7322"/>
                </a:solidFill>
                <a:cs typeface="Open Sans" panose="020B0606030504020204" pitchFamily="34" charset="0"/>
              </a:rPr>
              <a:t>Follow programmes which also prepare you as a global citizen </a:t>
            </a:r>
            <a:r>
              <a:rPr lang="en-GB" altLang="fr-FR" sz="1100" dirty="0">
                <a:solidFill>
                  <a:srgbClr val="EE7322"/>
                </a:solidFill>
                <a:cs typeface="Open Sans" panose="020B0606030504020204" pitchFamily="34" charset="0"/>
              </a:rPr>
              <a:t>thanks to online courses (Ecological transition, critical thinking, circular economy…)</a:t>
            </a:r>
          </a:p>
        </p:txBody>
      </p:sp>
      <p:cxnSp>
        <p:nvCxnSpPr>
          <p:cNvPr id="19" name="Straight Connector 18">
            <a:extLst>
              <a:ext uri="{FF2B5EF4-FFF2-40B4-BE49-F238E27FC236}">
                <a16:creationId xmlns:a16="http://schemas.microsoft.com/office/drawing/2014/main" id="{87B6F9B5-1754-49C6-A256-1D83630263CF}"/>
              </a:ext>
            </a:extLst>
          </p:cNvPr>
          <p:cNvCxnSpPr>
            <a:cxnSpLocks/>
          </p:cNvCxnSpPr>
          <p:nvPr/>
        </p:nvCxnSpPr>
        <p:spPr>
          <a:xfrm>
            <a:off x="4562475" y="2399341"/>
            <a:ext cx="0" cy="8429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4E86789-B50C-48D9-9167-006FF0AE31C7}"/>
              </a:ext>
            </a:extLst>
          </p:cNvPr>
          <p:cNvCxnSpPr>
            <a:cxnSpLocks/>
          </p:cNvCxnSpPr>
          <p:nvPr/>
        </p:nvCxnSpPr>
        <p:spPr>
          <a:xfrm>
            <a:off x="4562475" y="3805866"/>
            <a:ext cx="0" cy="741362"/>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3E41D9A-0E22-4D8F-A17C-15885F03523A}"/>
              </a:ext>
            </a:extLst>
          </p:cNvPr>
          <p:cNvCxnSpPr>
            <a:cxnSpLocks/>
          </p:cNvCxnSpPr>
          <p:nvPr/>
        </p:nvCxnSpPr>
        <p:spPr>
          <a:xfrm flipH="1">
            <a:off x="1149350" y="3518528"/>
            <a:ext cx="6770688" cy="0"/>
          </a:xfrm>
          <a:prstGeom prst="line">
            <a:avLst/>
          </a:prstGeom>
          <a:ln>
            <a:solidFill>
              <a:srgbClr val="7B878F"/>
            </a:solidFill>
          </a:ln>
        </p:spPr>
        <p:style>
          <a:lnRef idx="1">
            <a:schemeClr val="accent1"/>
          </a:lnRef>
          <a:fillRef idx="0">
            <a:schemeClr val="accent1"/>
          </a:fillRef>
          <a:effectRef idx="0">
            <a:schemeClr val="accent1"/>
          </a:effectRef>
          <a:fontRef idx="minor">
            <a:schemeClr val="tx1"/>
          </a:fontRef>
        </p:style>
      </p:cxnSp>
      <p:pic>
        <p:nvPicPr>
          <p:cNvPr id="10254" name="Graphic 14">
            <a:extLst>
              <a:ext uri="{FF2B5EF4-FFF2-40B4-BE49-F238E27FC236}">
                <a16:creationId xmlns:a16="http://schemas.microsoft.com/office/drawing/2014/main" id="{D8A78CD9-1BEA-4ED0-A9D4-00F8D832E70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1100" y="2499353"/>
            <a:ext cx="536575"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5" name="Graphic 25">
            <a:extLst>
              <a:ext uri="{FF2B5EF4-FFF2-40B4-BE49-F238E27FC236}">
                <a16:creationId xmlns:a16="http://schemas.microsoft.com/office/drawing/2014/main" id="{EE1A3E4B-90A1-48B5-B210-1714AF8C5BB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53325" y="2800978"/>
            <a:ext cx="331788"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6" name="Graphic 27">
            <a:extLst>
              <a:ext uri="{FF2B5EF4-FFF2-40B4-BE49-F238E27FC236}">
                <a16:creationId xmlns:a16="http://schemas.microsoft.com/office/drawing/2014/main" id="{1889EAA6-D1DF-4CBF-8D4D-F4155BAE77C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103313" y="3983666"/>
            <a:ext cx="614362"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Graphic 29">
            <a:extLst>
              <a:ext uri="{FF2B5EF4-FFF2-40B4-BE49-F238E27FC236}">
                <a16:creationId xmlns:a16="http://schemas.microsoft.com/office/drawing/2014/main" id="{DC6315B3-0CF2-4091-BF35-A46C2BF6B76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235825" y="3723316"/>
            <a:ext cx="79533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Graphic 16">
            <a:hlinkClick r:id="rId2" action="ppaction://hlinksldjump"/>
            <a:extLst>
              <a:ext uri="{FF2B5EF4-FFF2-40B4-BE49-F238E27FC236}">
                <a16:creationId xmlns:a16="http://schemas.microsoft.com/office/drawing/2014/main" id="{6DA424EF-BFBA-416A-B50A-D43CC58BD92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6019" y="6406424"/>
            <a:ext cx="63021" cy="11028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15">
            <a:hlinkClick r:id="rId2" action="ppaction://hlinksldjump"/>
            <a:extLst>
              <a:ext uri="{FF2B5EF4-FFF2-40B4-BE49-F238E27FC236}">
                <a16:creationId xmlns:a16="http://schemas.microsoft.com/office/drawing/2014/main" id="{1EFA1DCF-BC35-4707-9214-ED2AD2BB3164}"/>
              </a:ext>
            </a:extLst>
          </p:cNvPr>
          <p:cNvSpPr/>
          <p:nvPr/>
        </p:nvSpPr>
        <p:spPr>
          <a:xfrm>
            <a:off x="156566" y="6365482"/>
            <a:ext cx="222738" cy="222738"/>
          </a:xfrm>
          <a:prstGeom prst="ellipse">
            <a:avLst/>
          </a:prstGeom>
          <a:solidFill>
            <a:srgbClr val="D6DCD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FFFF"/>
              </a:solidFill>
            </a:endParaRPr>
          </a:p>
        </p:txBody>
      </p:sp>
      <p:sp>
        <p:nvSpPr>
          <p:cNvPr id="2" name="Titre 1"/>
          <p:cNvSpPr>
            <a:spLocks noGrp="1"/>
          </p:cNvSpPr>
          <p:nvPr>
            <p:ph type="title"/>
          </p:nvPr>
        </p:nvSpPr>
        <p:spPr>
          <a:xfrm>
            <a:off x="-209006" y="267186"/>
            <a:ext cx="9204960" cy="562074"/>
          </a:xfrm>
        </p:spPr>
        <p:txBody>
          <a:bodyPr>
            <a:noAutofit/>
          </a:bodyPr>
          <a:lstStyle/>
          <a:p>
            <a:pPr algn="ctr"/>
            <a:r>
              <a:rPr lang="fr-FR" sz="3200" dirty="0" err="1"/>
              <a:t>What</a:t>
            </a:r>
            <a:r>
              <a:rPr lang="fr-FR" sz="3200" dirty="0"/>
              <a:t> are </a:t>
            </a:r>
            <a:r>
              <a:rPr lang="fr-FR" sz="3200" dirty="0" err="1"/>
              <a:t>Graduate</a:t>
            </a:r>
            <a:r>
              <a:rPr lang="fr-FR" sz="3200" dirty="0"/>
              <a:t> </a:t>
            </a:r>
            <a:r>
              <a:rPr lang="fr-FR" sz="3200" dirty="0" err="1"/>
              <a:t>Schools</a:t>
            </a:r>
            <a:r>
              <a:rPr lang="fr-FR" sz="3200" dirty="0"/>
              <a:t> and Institute ?</a:t>
            </a:r>
          </a:p>
        </p:txBody>
      </p:sp>
      <p:pic>
        <p:nvPicPr>
          <p:cNvPr id="24" name="Graphic 10">
            <a:extLst>
              <a:ext uri="{FF2B5EF4-FFF2-40B4-BE49-F238E27FC236}">
                <a16:creationId xmlns:a16="http://schemas.microsoft.com/office/drawing/2014/main" id="{818EBFB4-EF2F-4254-9790-6DB2EE6EF12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99611" y="890459"/>
            <a:ext cx="2381250" cy="19050"/>
          </a:xfrm>
          <a:prstGeom prst="rect">
            <a:avLst/>
          </a:prstGeom>
        </p:spPr>
      </p:pic>
      <p:pic>
        <p:nvPicPr>
          <p:cNvPr id="26" name="Graphic 16">
            <a:hlinkClick r:id="rId2" action="ppaction://hlinksldjump"/>
            <a:extLst>
              <a:ext uri="{FF2B5EF4-FFF2-40B4-BE49-F238E27FC236}">
                <a16:creationId xmlns:a16="http://schemas.microsoft.com/office/drawing/2014/main" id="{41C4F3B5-F08A-43B3-A8B0-09286BD17D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7463" y="6421707"/>
            <a:ext cx="63021" cy="110287"/>
          </a:xfrm>
          <a:prstGeom prst="rect">
            <a:avLst/>
          </a:prstGeom>
        </p:spPr>
      </p:pic>
      <p:pic>
        <p:nvPicPr>
          <p:cNvPr id="27" name="Image 26">
            <a:extLst>
              <a:ext uri="{FF2B5EF4-FFF2-40B4-BE49-F238E27FC236}">
                <a16:creationId xmlns:a16="http://schemas.microsoft.com/office/drawing/2014/main" id="{DD6CCE52-1C9A-4A25-ACB7-3E42828E41F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084" b="11482"/>
          <a:stretch/>
        </p:blipFill>
        <p:spPr>
          <a:xfrm>
            <a:off x="429390" y="970708"/>
            <a:ext cx="8285220" cy="5244515"/>
          </a:xfrm>
          <a:prstGeom prst="rect">
            <a:avLst/>
          </a:prstGeom>
        </p:spPr>
      </p:pic>
    </p:spTree>
    <p:extLst>
      <p:ext uri="{BB962C8B-B14F-4D97-AF65-F5344CB8AC3E}">
        <p14:creationId xmlns:p14="http://schemas.microsoft.com/office/powerpoint/2010/main" val="2074936942"/>
      </p:ext>
    </p:extLst>
  </p:cSld>
  <p:clrMapOvr>
    <a:masterClrMapping/>
  </p:clrMapOvr>
</p:sld>
</file>

<file path=ppt/theme/theme1.xml><?xml version="1.0" encoding="utf-8"?>
<a:theme xmlns:a="http://schemas.openxmlformats.org/drawingml/2006/main" name="1_UPSACLAY">
  <a:themeElements>
    <a:clrScheme name="UPSACLAY 1">
      <a:dk1>
        <a:srgbClr val="63003C"/>
      </a:dk1>
      <a:lt1>
        <a:srgbClr val="FFFFFF"/>
      </a:lt1>
      <a:dk2>
        <a:srgbClr val="303E48"/>
      </a:dk2>
      <a:lt2>
        <a:srgbClr val="BDC4BC"/>
      </a:lt2>
      <a:accent1>
        <a:srgbClr val="DA5200"/>
      </a:accent1>
      <a:accent2>
        <a:srgbClr val="006996"/>
      </a:accent2>
      <a:accent3>
        <a:srgbClr val="FFFFFF"/>
      </a:accent3>
      <a:accent4>
        <a:srgbClr val="86B700"/>
      </a:accent4>
      <a:accent5>
        <a:srgbClr val="464595"/>
      </a:accent5>
      <a:accent6>
        <a:srgbClr val="80143C"/>
      </a:accent6>
      <a:hlink>
        <a:srgbClr val="63003C"/>
      </a:hlink>
      <a:folHlink>
        <a:srgbClr val="B8ACD7"/>
      </a:folHlink>
    </a:clrScheme>
    <a:fontScheme name="Université Paris-Saclay">
      <a:majorFont>
        <a:latin typeface="Open Sans"/>
        <a:ea typeface=""/>
        <a:cs typeface="Arial Unicode MS"/>
      </a:majorFont>
      <a:minorFont>
        <a:latin typeface="Open Sans"/>
        <a:ea typeface=""/>
        <a:cs typeface="Arial Unicode MS"/>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 refaire" id="{94AEBCF8-AF65-4DB5-B259-1F3F1BE73777}" vid="{6FB0EB57-A501-4BEC-859A-9BC2B4F2B6C4}"/>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A1FFE8D7BFD549AC69451E543A18E9" ma:contentTypeVersion="1" ma:contentTypeDescription="Crée un document." ma:contentTypeScope="" ma:versionID="53a954ba9ea4b9fea799e859160803b6">
  <xsd:schema xmlns:xsd="http://www.w3.org/2001/XMLSchema" xmlns:xs="http://www.w3.org/2001/XMLSchema" xmlns:p="http://schemas.microsoft.com/office/2006/metadata/properties" xmlns:ns1="http://schemas.microsoft.com/sharepoint/v3" targetNamespace="http://schemas.microsoft.com/office/2006/metadata/properties" ma:root="true" ma:fieldsID="8a4dfea3d4d26da285504cd0f8559703"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hidden="true" ma:internalName="PublishingStartDate">
      <xsd:simpleType>
        <xsd:restriction base="dms:Unknown"/>
      </xsd:simpleType>
    </xsd:element>
    <xsd:element name="PublishingExpirationDate" ma:index="9" nillable="true" ma:displayName="Date de fin de planification" ma:description="La colonne de site Date de fin de planification est créée par la fonctionnalité de publication. Elle permet de spécifier les date et heure auxquelles cette page n'apparaîtra plus aux visiteurs du site."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Libell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AFB91A-9A73-41AD-9016-D7946DA3343D}">
  <ds:schemaRefs>
    <ds:schemaRef ds:uri="http://purl.org/dc/elements/1.1/"/>
    <ds:schemaRef ds:uri="http://purl.org/dc/dcmitype/"/>
    <ds:schemaRef ds:uri="http://schemas.microsoft.com/office/2006/documentManagement/types"/>
    <ds:schemaRef ds:uri="http://purl.org/dc/terms/"/>
    <ds:schemaRef ds:uri="http://schemas.microsoft.com/sharepoint/v3"/>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6F38FADD-9661-4EA7-9327-90F5BA6717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19B317-D8EE-46C7-863A-1F88FCC49D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11250</TotalTime>
  <Words>2989</Words>
  <Application>Microsoft Office PowerPoint</Application>
  <PresentationFormat>Affichage à l'écran (4:3)</PresentationFormat>
  <Paragraphs>419</Paragraphs>
  <Slides>43</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43</vt:i4>
      </vt:variant>
    </vt:vector>
  </HeadingPairs>
  <TitlesOfParts>
    <vt:vector size="53" baseType="lpstr">
      <vt:lpstr>Arial</vt:lpstr>
      <vt:lpstr>Arial Unicode MS</vt:lpstr>
      <vt:lpstr>Calibri</vt:lpstr>
      <vt:lpstr>Helvetica</vt:lpstr>
      <vt:lpstr>Open Sans</vt:lpstr>
      <vt:lpstr>open sans extrabold</vt:lpstr>
      <vt:lpstr>open sans extrabold</vt:lpstr>
      <vt:lpstr>Open Sans Light</vt:lpstr>
      <vt:lpstr>Open Sans SemiBold</vt:lpstr>
      <vt:lpstr>1_UPSACLAY</vt:lpstr>
      <vt:lpstr>Welcome to Université Paris-Saclay</vt:lpstr>
      <vt:lpstr>Présentation PowerPoint</vt:lpstr>
      <vt:lpstr>An Introduction to Université Paris-Saclay</vt:lpstr>
      <vt:lpstr>All about Université Paris-Saclay</vt:lpstr>
      <vt:lpstr>Governance</vt:lpstr>
      <vt:lpstr>Student representatives</vt:lpstr>
      <vt:lpstr>What education is offered ?</vt:lpstr>
      <vt:lpstr>What are the advantages of studying at the Paris-Saclay Undergraduate School?</vt:lpstr>
      <vt:lpstr>What are Graduate Schools and Institute ?</vt:lpstr>
      <vt:lpstr>Becoming a student at Université Paris-Saclay</vt:lpstr>
      <vt:lpstr>What is the  CVEC?</vt:lpstr>
      <vt:lpstr>Key events at the start of the academic year</vt:lpstr>
      <vt:lpstr>Student card</vt:lpstr>
      <vt:lpstr>Rights and obligations</vt:lpstr>
      <vt:lpstr>Promoting your projects</vt:lpstr>
      <vt:lpstr>Succeeding in your studies and preparing for the future</vt:lpstr>
      <vt:lpstr>Choosing a path of studies and developing a research project</vt:lpstr>
      <vt:lpstr>Work placements and jobs</vt:lpstr>
      <vt:lpstr>How can I sign up to the  Careers space?</vt:lpstr>
      <vt:lpstr> How can I become a  student entrepreneur?</vt:lpstr>
      <vt:lpstr>How can I find a student job?  How can I become a tutor or  do a civic service?  </vt:lpstr>
      <vt:lpstr>How do I join the alumni network?</vt:lpstr>
      <vt:lpstr>Studying abroad</vt:lpstr>
      <vt:lpstr>What support is available to help you get settled in France? </vt:lpstr>
      <vt:lpstr>How do I become a European student ambassador?</vt:lpstr>
      <vt:lpstr>Learning a foreign language</vt:lpstr>
      <vt:lpstr>Life at Université Paris-Saclay</vt:lpstr>
      <vt:lpstr>Where can I eat?</vt:lpstr>
      <vt:lpstr>Where can I find accommodation ?</vt:lpstr>
      <vt:lpstr> How can I access  student grants and aids?</vt:lpstr>
      <vt:lpstr>Connecting online</vt:lpstr>
      <vt:lpstr>Sports</vt:lpstr>
      <vt:lpstr>Cultural activities</vt:lpstr>
      <vt:lpstr> How can I join a  student association?</vt:lpstr>
      <vt:lpstr>Enhancing research skills</vt:lpstr>
      <vt:lpstr>The Design Spot</vt:lpstr>
      <vt:lpstr>Discrimination and harassment issues</vt:lpstr>
      <vt:lpstr>How to become a « Cordées de la réussite » tutor ?</vt:lpstr>
      <vt:lpstr>How can you get involved in sustainable development?</vt:lpstr>
      <vt:lpstr>Support for students with special needs</vt:lpstr>
      <vt:lpstr>Safety and risk prevention</vt:lpstr>
      <vt:lpstr>Medical assistance</vt:lpstr>
      <vt:lpstr>FOLLOW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Virginie Paris</dc:creator>
  <cp:lastModifiedBy>Laurie Dauphin</cp:lastModifiedBy>
  <cp:revision>500</cp:revision>
  <cp:lastPrinted>2020-09-01T14:58:49Z</cp:lastPrinted>
  <dcterms:created xsi:type="dcterms:W3CDTF">2020-02-07T10:36:28Z</dcterms:created>
  <dcterms:modified xsi:type="dcterms:W3CDTF">2023-07-17T07:57:53Z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0x01010069A1FFE8D7BFD549AC69451E543A18E9</vt:lpwstr>
  </property>
</Properties>
</file>