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86" r:id="rId2"/>
    <p:sldId id="292" r:id="rId3"/>
    <p:sldId id="288" r:id="rId4"/>
    <p:sldId id="293" r:id="rId5"/>
    <p:sldId id="294" r:id="rId6"/>
    <p:sldId id="296" r:id="rId7"/>
    <p:sldId id="323" r:id="rId8"/>
    <p:sldId id="297" r:id="rId9"/>
  </p:sldIdLst>
  <p:sldSz cx="9144000" cy="6858000" type="screen4x3"/>
  <p:notesSz cx="9926638" cy="679767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40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640A0E0-C832-4079-B44B-0BFCD94553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0759929-5C4F-4113-9825-D0633495B2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338" y="1"/>
            <a:ext cx="4303711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34260169-A2E4-497B-BFE2-8CF0D9955E1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363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70DA5B2F-4425-4887-A195-9753BA278B0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338" y="6456363"/>
            <a:ext cx="4303711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0A142B-7885-4E9D-B76E-ACD2C087F5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2C585D4-6F82-4C97-ABE0-3C2F1010CE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B4A1ABE-0261-46EF-AD5F-73FC7AC0D66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1"/>
            <a:ext cx="4303711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EEECDA8-34F4-4988-A245-90AF5E65351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AC5A87F-D769-407C-9669-1558547638C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6" y="3228976"/>
            <a:ext cx="7939088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24062FF8-BD5F-488D-BB61-B59AC16575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363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6B12EC5C-8C9E-418B-8BBA-716C95652D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56363"/>
            <a:ext cx="4303711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6365A7B-CA58-46D1-BD06-5D35936AD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>
            <a:extLst>
              <a:ext uri="{FF2B5EF4-FFF2-40B4-BE49-F238E27FC236}">
                <a16:creationId xmlns:a16="http://schemas.microsoft.com/office/drawing/2014/main" id="{B01F075A-0A75-4A69-A03F-48E8A0BB14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Espace réservé des commentaires 2">
            <a:extLst>
              <a:ext uri="{FF2B5EF4-FFF2-40B4-BE49-F238E27FC236}">
                <a16:creationId xmlns:a16="http://schemas.microsoft.com/office/drawing/2014/main" id="{D89778E5-6FE1-4E94-9DC5-B54E35C3A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Espace réservé du numéro de diapositive 3">
            <a:extLst>
              <a:ext uri="{FF2B5EF4-FFF2-40B4-BE49-F238E27FC236}">
                <a16:creationId xmlns:a16="http://schemas.microsoft.com/office/drawing/2014/main" id="{17BD6AF4-104B-4EB3-AF36-BFDCF906D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EA1971-CE35-4442-B9EF-F0A4203A755D}" type="slidenum">
              <a:rPr lang="fr-FR" altLang="en-US" smtClean="0"/>
              <a:pPr>
                <a:spcBef>
                  <a:spcPct val="0"/>
                </a:spcBef>
              </a:pPr>
              <a:t>1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3F5DFB55-1DCE-4910-B796-AF6961BE98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2FD36A4D-0204-409B-A953-5C7822FFC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B68270CE-96F3-457A-AE23-5AA0A1285D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44F3C1-48E1-4260-870B-25F623737A0E}" type="slidenum">
              <a:rPr lang="fr-FR" altLang="en-US" smtClean="0"/>
              <a:pPr>
                <a:spcBef>
                  <a:spcPct val="0"/>
                </a:spcBef>
              </a:pPr>
              <a:t>2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>
            <a:extLst>
              <a:ext uri="{FF2B5EF4-FFF2-40B4-BE49-F238E27FC236}">
                <a16:creationId xmlns:a16="http://schemas.microsoft.com/office/drawing/2014/main" id="{B296AE75-90D2-4D8C-B1E8-230E47D2BD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Espace réservé des commentaires 2">
            <a:extLst>
              <a:ext uri="{FF2B5EF4-FFF2-40B4-BE49-F238E27FC236}">
                <a16:creationId xmlns:a16="http://schemas.microsoft.com/office/drawing/2014/main" id="{7C913D15-3B97-4C2D-8F0B-90C25ADFE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4" name="Espace réservé du numéro de diapositive 3">
            <a:extLst>
              <a:ext uri="{FF2B5EF4-FFF2-40B4-BE49-F238E27FC236}">
                <a16:creationId xmlns:a16="http://schemas.microsoft.com/office/drawing/2014/main" id="{2393890B-6B25-48BA-8397-5F24B8FA31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95F41-AE67-4171-B1E2-1D6F3BF47E0F}" type="slidenum">
              <a:rPr lang="fr-FR" altLang="en-US" smtClean="0"/>
              <a:pPr>
                <a:spcBef>
                  <a:spcPct val="0"/>
                </a:spcBef>
              </a:pPr>
              <a:t>3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>
            <a:extLst>
              <a:ext uri="{FF2B5EF4-FFF2-40B4-BE49-F238E27FC236}">
                <a16:creationId xmlns:a16="http://schemas.microsoft.com/office/drawing/2014/main" id="{7A2C157E-402D-4390-B17A-A0C6F11C76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Espace réservé des commentaires 2">
            <a:extLst>
              <a:ext uri="{FF2B5EF4-FFF2-40B4-BE49-F238E27FC236}">
                <a16:creationId xmlns:a16="http://schemas.microsoft.com/office/drawing/2014/main" id="{B3789CED-08A4-4F7F-AEB1-F5C71D516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Espace réservé du numéro de diapositive 3">
            <a:extLst>
              <a:ext uri="{FF2B5EF4-FFF2-40B4-BE49-F238E27FC236}">
                <a16:creationId xmlns:a16="http://schemas.microsoft.com/office/drawing/2014/main" id="{F1DBE16E-0275-467E-900A-4F7FDBE7C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B40F44-DCA8-4F9A-A92D-5E5AACDAAEA3}" type="slidenum">
              <a:rPr lang="fr-FR" altLang="en-US" smtClean="0"/>
              <a:pPr>
                <a:spcBef>
                  <a:spcPct val="0"/>
                </a:spcBef>
              </a:pPr>
              <a:t>4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E41AB92E-5F09-4278-947D-B134FB7726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B11720AC-EBE8-4987-A717-27B36614C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6BB01FC2-F763-49E9-A98F-5B9A30B854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E26C57-851C-4E61-8B02-26695AA14E6C}" type="slidenum">
              <a:rPr lang="fr-FR" altLang="en-US" smtClean="0"/>
              <a:pPr>
                <a:spcBef>
                  <a:spcPct val="0"/>
                </a:spcBef>
              </a:pPr>
              <a:t>5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>
            <a:extLst>
              <a:ext uri="{FF2B5EF4-FFF2-40B4-BE49-F238E27FC236}">
                <a16:creationId xmlns:a16="http://schemas.microsoft.com/office/drawing/2014/main" id="{B9E684F4-79DF-4706-BE2B-94AA3BCE38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Espace réservé des commentaires 2">
            <a:extLst>
              <a:ext uri="{FF2B5EF4-FFF2-40B4-BE49-F238E27FC236}">
                <a16:creationId xmlns:a16="http://schemas.microsoft.com/office/drawing/2014/main" id="{49652881-5EA8-49FC-980C-B73BBBE71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Espace réservé du numéro de diapositive 3">
            <a:extLst>
              <a:ext uri="{FF2B5EF4-FFF2-40B4-BE49-F238E27FC236}">
                <a16:creationId xmlns:a16="http://schemas.microsoft.com/office/drawing/2014/main" id="{847DC9F5-F58E-4920-8CED-8B7BC21900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CAEE5A-6952-4F4B-AF7E-7950153BBD9B}" type="slidenum">
              <a:rPr lang="fr-FR" altLang="en-US" smtClean="0"/>
              <a:pPr>
                <a:spcBef>
                  <a:spcPct val="0"/>
                </a:spcBef>
              </a:pPr>
              <a:t>6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C47E4A92-6A52-49BC-B712-162F4B3461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E83C7E4E-7D35-4331-ABFB-C0E864431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8E180D8B-BEEA-475A-8586-E75975873E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26DCFC-B207-440A-8595-679BE446AC33}" type="slidenum">
              <a:rPr lang="fr-FR" altLang="en-US" smtClean="0"/>
              <a:pPr>
                <a:spcBef>
                  <a:spcPct val="0"/>
                </a:spcBef>
              </a:pPr>
              <a:t>7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>
            <a:extLst>
              <a:ext uri="{FF2B5EF4-FFF2-40B4-BE49-F238E27FC236}">
                <a16:creationId xmlns:a16="http://schemas.microsoft.com/office/drawing/2014/main" id="{3D7884A5-B154-4567-9FD9-F9CE9CDDA2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>
            <a:extLst>
              <a:ext uri="{FF2B5EF4-FFF2-40B4-BE49-F238E27FC236}">
                <a16:creationId xmlns:a16="http://schemas.microsoft.com/office/drawing/2014/main" id="{87593EA7-1AF9-4553-9723-DA5E14C26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8" name="Espace réservé du numéro de diapositive 3">
            <a:extLst>
              <a:ext uri="{FF2B5EF4-FFF2-40B4-BE49-F238E27FC236}">
                <a16:creationId xmlns:a16="http://schemas.microsoft.com/office/drawing/2014/main" id="{C86C5307-FAB4-4A1A-A1D0-686ABB9818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8D40B6-C20D-4CF0-8467-C5F490DA8FE7}" type="slidenum">
              <a:rPr lang="fr-FR" altLang="en-US" smtClean="0"/>
              <a:pPr>
                <a:spcBef>
                  <a:spcPct val="0"/>
                </a:spcBef>
              </a:pPr>
              <a:t>8</a:t>
            </a:fld>
            <a:endParaRPr lang="fr-F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7A83B92-3340-481B-8E19-A23821EE5D7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3A9B0FC-0FE2-4797-9D26-13BBDCF78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7B57ED5C-603D-48E9-A23F-22401019761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4F6877A1-D1D2-4223-B966-E24CD957588E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3A161ED2-37E5-4EB8-B343-1C81F6C221FE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F0A389D3-67A2-4BF5-B6FA-F8DBCC1A35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1718B734-D022-4EBB-B87D-9459A3B704B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0CED335B-3868-4C64-8F5E-67BC5577C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C63AEA7E-A223-4F04-AD08-13F1E9E1B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327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BA2B13BB-3BFB-49DA-9A44-2DC6AB168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930E23C-54D3-43D2-8E54-D38017385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82555E15-87EC-4DE6-9C37-87C866C384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8E4EB-0FD9-48E8-B408-31384A1888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38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C841FA5-2F3D-49C6-BA46-A70CF2EA9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B426FDC-2B6D-49B6-8269-CAA20318A3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634BCB6-BCA6-40CB-803F-23CDAED31D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C07C8-8857-44F6-AE67-C553101614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94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B7BD97B-A314-4D92-8349-4300D0AC7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2322416-DDC2-498A-860D-5B2764EDEE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932DE0C-9C2D-4D75-86A2-6C04E93E0D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3ED5B-FF77-4535-BC46-C8D3F1475D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516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14D5418-249A-452E-AD4F-DF7C6D8C83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32877E4-008C-4F03-ADFC-F12D81833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DE40990-B9EA-4F67-9F9E-C490B8829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B011F-2D74-43A1-B848-7C8B083A55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579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C82CCA1-3B1B-4897-B3FE-07EAB25A93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238F4AC-DE79-4A18-8718-0CA6EB641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F97E1D0-6650-4522-A60C-F2F4EA7E33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7A8F1-003E-42EC-B832-5011A7BAA5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219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BFC07B0-D765-4555-83EC-F9B499F0C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A2890D3-B053-47D6-86C7-203E3FCDE6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2150ECCD-16C5-4F0A-A4A1-244048BAAC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BD40C-C0D3-45D4-8E44-9C41DB5D4B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503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755F698-00C0-4F51-95B6-62BE336685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2D11926-40CF-4F3C-8125-C1C4049660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23542E1D-1D10-4A97-9C5D-552E7B8DA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6F53A-9096-42DC-AABC-021A378679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362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1B32648-2C7C-47AD-89EF-419CB8AD38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C684522-1F35-41B0-86A5-D883B8B178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2B65FE05-D1F9-447A-9020-1FE043E84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1BED7-1C3D-4760-8CE2-0C363A9F48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54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2D53774-F8C0-4C42-9FB7-AE6C39FB8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3A8C6A9-F62A-4DA3-A5DC-3FF08B754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AD753B4-DE6E-4357-9315-808656956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F796A-653A-4E67-AFAC-5FD4F4A878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36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7221492-4471-4991-8FF9-D0C7DB75AD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E584917-0E3B-473F-927C-E4E4E45C83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16B67FE-6C83-4D23-8B61-738DA30F4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CC4FE-D688-4F06-8DFD-E1EC53227E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74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7B4C3AA-8BD6-40CC-B722-276D8E0C9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78EEB8C-4318-4FAB-BF9B-0C25C949F0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7F94940-DA66-4AAB-8F09-F5AE6F3F64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03086-01C7-46EA-9981-23D14F9AC9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50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5BF3010-CB30-4BEB-A7A5-EEAE621C2B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60E9E11A-9CDB-43EE-8182-FB0C2C8DC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8397394-5966-4910-AD15-E25AC7063E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73D4-A45A-4BB5-B161-E6B22CA893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370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E391FF9-DE63-43AF-88AD-A169D5710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5295D680-5592-4D5C-AE69-E1B917B33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40D7183-1E40-4EC4-B757-C7C797C51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9A377-64D5-4FC2-90FE-2B6C54E465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78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5CB80803-BC8F-401A-82AB-F5C50F21AB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04F827C1-C1A8-4FED-9081-8EF8CFE326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946C67D-08FE-4FCF-8537-74E7106F52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63B08-011F-4BF5-AA2B-351CBB5E5F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95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E950240-D6BC-4C86-9957-6C8BB147B3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DE97E32-F4D5-48B8-B365-F570730E3C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27B2510-2419-40A1-9AB6-F437F9891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2374F-E28E-4ABA-9840-A71CC63E6B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06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9FB78E5-D397-43BC-A2DD-31979D7AD1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280C62C-DE0E-4277-94A2-BF40D08ECA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6AB6EFE-8517-45BE-A656-BA5FCC9082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AFE-A336-4FD7-87C1-66BCD65D68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89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3A490238-2776-469E-BACF-159B62AC165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>
              <a:extLst>
                <a:ext uri="{FF2B5EF4-FFF2-40B4-BE49-F238E27FC236}">
                  <a16:creationId xmlns:a16="http://schemas.microsoft.com/office/drawing/2014/main" id="{2A003244-4E29-49C0-968B-D1C5974A3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>
              <a:extLst>
                <a:ext uri="{FF2B5EF4-FFF2-40B4-BE49-F238E27FC236}">
                  <a16:creationId xmlns:a16="http://schemas.microsoft.com/office/drawing/2014/main" id="{96F61928-A138-4BF4-A296-51A8923627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>
                <a:extLst>
                  <a:ext uri="{FF2B5EF4-FFF2-40B4-BE49-F238E27FC236}">
                    <a16:creationId xmlns:a16="http://schemas.microsoft.com/office/drawing/2014/main" id="{76116322-0678-4583-81B4-BA2073E6F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>
                <a:extLst>
                  <a:ext uri="{FF2B5EF4-FFF2-40B4-BE49-F238E27FC236}">
                    <a16:creationId xmlns:a16="http://schemas.microsoft.com/office/drawing/2014/main" id="{051F85FE-C6EF-4429-A6FE-64345C300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D54CCAC7-29E1-49D2-82ED-F5D0392341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7E28AD1-8D70-4A2E-A5E9-732380DA9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87587B29-F9FE-4388-8E48-4856511F9B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0559ECFF-0D8B-41E0-99CC-56C0445DE1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5" name="Rectangle 11">
            <a:extLst>
              <a:ext uri="{FF2B5EF4-FFF2-40B4-BE49-F238E27FC236}">
                <a16:creationId xmlns:a16="http://schemas.microsoft.com/office/drawing/2014/main" id="{B919F575-AAD4-4E40-97E9-8B7C8F71DC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68E615F4-499D-47EB-86FD-C8BDD83E1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F30D4272-D96D-495F-A2A9-2AA55F5C6F8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8952AE-0DAF-4803-8BBD-C625F45F8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z="3800"/>
              <a:t>2 Références relatives et absolues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E16C31C-620A-4CF5-90AD-5BA4E6EDC7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3268663"/>
          </a:xfrm>
        </p:spPr>
        <p:txBody>
          <a:bodyPr/>
          <a:lstStyle/>
          <a:p>
            <a:pPr eaLnBrk="1" hangingPunct="1"/>
            <a:r>
              <a:rPr lang="fr-FR" altLang="en-US" sz="2000"/>
              <a:t>Il existe deux types de références:</a:t>
            </a:r>
          </a:p>
          <a:p>
            <a:pPr lvl="1" eaLnBrk="1" hangingPunct="1"/>
            <a:r>
              <a:rPr lang="fr-FR" altLang="en-US" sz="2000"/>
              <a:t>Relatives (sans $, par exemple A1)</a:t>
            </a:r>
          </a:p>
          <a:p>
            <a:pPr lvl="1" eaLnBrk="1" hangingPunct="1"/>
            <a:r>
              <a:rPr lang="fr-FR" altLang="en-US" sz="2000"/>
              <a:t>Absolues (avec $, par exemple $A$1)</a:t>
            </a:r>
          </a:p>
          <a:p>
            <a:pPr eaLnBrk="1" hangingPunct="1"/>
            <a:r>
              <a:rPr lang="fr-FR" altLang="en-US" sz="2000"/>
              <a:t>Il y a deux façons de décrire la somme qu’on veut mettre en E2:</a:t>
            </a:r>
          </a:p>
          <a:p>
            <a:pPr lvl="1" eaLnBrk="1" hangingPunct="1"/>
            <a:r>
              <a:rPr lang="fr-FR" altLang="en-US" sz="2000"/>
              <a:t>Réaliser la somme des trois cellules à gauche (relatif)</a:t>
            </a:r>
          </a:p>
          <a:p>
            <a:pPr lvl="1" eaLnBrk="1" hangingPunct="1"/>
            <a:r>
              <a:rPr lang="fr-FR" altLang="en-US" sz="2000"/>
              <a:t>Réaliser la somme des cellules de B2 à D2 (absolu)</a:t>
            </a:r>
          </a:p>
        </p:txBody>
      </p:sp>
      <p:graphicFrame>
        <p:nvGraphicFramePr>
          <p:cNvPr id="67773" name="Group 189">
            <a:extLst>
              <a:ext uri="{FF2B5EF4-FFF2-40B4-BE49-F238E27FC236}">
                <a16:creationId xmlns:a16="http://schemas.microsoft.com/office/drawing/2014/main" id="{5ED4DEDD-7022-436C-BDEC-DCB76FBAC00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5216922"/>
              </p:ext>
            </p:extLst>
          </p:nvPr>
        </p:nvGraphicFramePr>
        <p:xfrm>
          <a:off x="0" y="5035550"/>
          <a:ext cx="9144000" cy="1828800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E12BEA6-A2E9-4225-AF88-04F9D9683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Références relatives et absolues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E2D55D-9550-4B40-88C0-17D5F90633B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412875"/>
            <a:ext cx="7772400" cy="3268663"/>
          </a:xfrm>
        </p:spPr>
        <p:txBody>
          <a:bodyPr/>
          <a:lstStyle/>
          <a:p>
            <a:pPr eaLnBrk="1" hangingPunct="1"/>
            <a:r>
              <a:rPr lang="fr-FR" altLang="en-US" sz="2000"/>
              <a:t>Une référence relative est relative à la cellule active.</a:t>
            </a:r>
          </a:p>
          <a:p>
            <a:pPr lvl="1" eaLnBrk="1" hangingPunct="1"/>
            <a:r>
              <a:rPr lang="fr-FR" altLang="en-US" sz="2000"/>
              <a:t>Les références sont changées lorsqu’une formule est copiée.</a:t>
            </a:r>
          </a:p>
          <a:p>
            <a:pPr lvl="1" eaLnBrk="1" hangingPunct="1"/>
            <a:r>
              <a:rPr lang="fr-FR" altLang="en-US" sz="2000"/>
              <a:t>Écrire « =SOMME(B2:D2) » en E2 signifie « = somme des trois cellules à gauche »</a:t>
            </a:r>
          </a:p>
          <a:p>
            <a:pPr lvl="1" eaLnBrk="1" hangingPunct="1"/>
            <a:r>
              <a:rPr lang="fr-FR" altLang="en-US" sz="2000"/>
              <a:t>Copié en E3, la signification reste la même</a:t>
            </a:r>
          </a:p>
          <a:p>
            <a:pPr lvl="1" eaLnBrk="1" hangingPunct="1"/>
            <a:r>
              <a:rPr lang="fr-FR" altLang="en-US" sz="2000"/>
              <a:t>La formule devient donc: =SOMME(B3:D3)</a:t>
            </a:r>
          </a:p>
        </p:txBody>
      </p:sp>
      <p:graphicFrame>
        <p:nvGraphicFramePr>
          <p:cNvPr id="97327" name="Group 47">
            <a:extLst>
              <a:ext uri="{FF2B5EF4-FFF2-40B4-BE49-F238E27FC236}">
                <a16:creationId xmlns:a16="http://schemas.microsoft.com/office/drawing/2014/main" id="{35783392-3387-4468-A7E0-152503260FE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4212235"/>
              </p:ext>
            </p:extLst>
          </p:nvPr>
        </p:nvGraphicFramePr>
        <p:xfrm>
          <a:off x="0" y="3903663"/>
          <a:ext cx="9144000" cy="2959099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71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4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=SOMME(B2:D2)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=SOMME(B3:D3)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1700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09" name="Line 49">
            <a:extLst>
              <a:ext uri="{FF2B5EF4-FFF2-40B4-BE49-F238E27FC236}">
                <a16:creationId xmlns:a16="http://schemas.microsoft.com/office/drawing/2014/main" id="{BA34F150-0C43-49B5-B2DE-6720D10741D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0150" y="5805488"/>
            <a:ext cx="0" cy="5762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210" name="Rectangle 50">
            <a:extLst>
              <a:ext uri="{FF2B5EF4-FFF2-40B4-BE49-F238E27FC236}">
                <a16:creationId xmlns:a16="http://schemas.microsoft.com/office/drawing/2014/main" id="{957946FE-7FF7-4CF5-92F4-220EEB078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5013325"/>
            <a:ext cx="2771775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FFB380C-E627-4E1C-AA23-F6BE22627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Références relatives et absolues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35527B9-4F97-4FA0-9FB7-745A9B240B3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2692400"/>
          </a:xfrm>
        </p:spPr>
        <p:txBody>
          <a:bodyPr/>
          <a:lstStyle/>
          <a:p>
            <a:pPr eaLnBrk="1" hangingPunct="1"/>
            <a:r>
              <a:rPr lang="fr-FR" altLang="en-US" sz="2000"/>
              <a:t>Une référence absolue est fixe.</a:t>
            </a:r>
          </a:p>
          <a:p>
            <a:pPr lvl="1" eaLnBrk="1" hangingPunct="1"/>
            <a:r>
              <a:rPr lang="fr-FR" altLang="en-US" sz="2000"/>
              <a:t>Les références ne changent pas lorsque la cellule est copiée</a:t>
            </a:r>
          </a:p>
          <a:p>
            <a:pPr lvl="1" eaLnBrk="1" hangingPunct="1"/>
            <a:r>
              <a:rPr lang="fr-FR" altLang="en-US" sz="2000"/>
              <a:t>Écrire « =SOMME($B$2:$D$2) » en E2 signifie « = somme des cellules entre B2 et D2 »</a:t>
            </a:r>
          </a:p>
          <a:p>
            <a:pPr lvl="1" eaLnBrk="1" hangingPunct="1"/>
            <a:r>
              <a:rPr lang="fr-FR" altLang="en-US" sz="2000"/>
              <a:t>Copié en E3, la signification reste la même</a:t>
            </a:r>
          </a:p>
          <a:p>
            <a:pPr lvl="1" eaLnBrk="1" hangingPunct="1"/>
            <a:r>
              <a:rPr lang="fr-FR" altLang="en-US" sz="2000"/>
              <a:t>La formule reste donc: =SOMME($B$2:$D$2)</a:t>
            </a:r>
          </a:p>
        </p:txBody>
      </p:sp>
      <p:sp>
        <p:nvSpPr>
          <p:cNvPr id="9220" name="Rectangle 30">
            <a:extLst>
              <a:ext uri="{FF2B5EF4-FFF2-40B4-BE49-F238E27FC236}">
                <a16:creationId xmlns:a16="http://schemas.microsoft.com/office/drawing/2014/main" id="{223ACC6F-6284-4ACA-842A-1E8EADBA8B3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GB" altLang="en-US" sz="2400"/>
          </a:p>
        </p:txBody>
      </p:sp>
      <p:graphicFrame>
        <p:nvGraphicFramePr>
          <p:cNvPr id="73804" name="Group 76">
            <a:extLst>
              <a:ext uri="{FF2B5EF4-FFF2-40B4-BE49-F238E27FC236}">
                <a16:creationId xmlns:a16="http://schemas.microsoft.com/office/drawing/2014/main" id="{4E7159F0-AF24-4835-B663-E0F214F54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400842"/>
              </p:ext>
            </p:extLst>
          </p:nvPr>
        </p:nvGraphicFramePr>
        <p:xfrm>
          <a:off x="0" y="4119563"/>
          <a:ext cx="9144000" cy="2911476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2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T1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T2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T3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=SOMME($B$2:$D$2)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=SOMME($B$2:$D$2)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58" name="Line 77">
            <a:extLst>
              <a:ext uri="{FF2B5EF4-FFF2-40B4-BE49-F238E27FC236}">
                <a16:creationId xmlns:a16="http://schemas.microsoft.com/office/drawing/2014/main" id="{E0732D01-3924-4192-BB62-9F0F26202B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0150" y="5805488"/>
            <a:ext cx="0" cy="5762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259" name="Rectangle 78">
            <a:extLst>
              <a:ext uri="{FF2B5EF4-FFF2-40B4-BE49-F238E27FC236}">
                <a16:creationId xmlns:a16="http://schemas.microsoft.com/office/drawing/2014/main" id="{E84BA83D-BE2A-4C70-89DD-2F7726CC1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157788"/>
            <a:ext cx="3492500" cy="863600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61AD4B8-FC44-47E2-970C-1DF35226EE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Références relatives et absolues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737CE55-3511-40FB-AD60-1468E67A1F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600200"/>
            <a:ext cx="8532812" cy="4530725"/>
          </a:xfrm>
        </p:spPr>
        <p:txBody>
          <a:bodyPr/>
          <a:lstStyle/>
          <a:p>
            <a:pPr eaLnBrk="1" hangingPunct="1"/>
            <a:r>
              <a:rPr lang="fr-FR" altLang="en-US" sz="2100"/>
              <a:t>Le $ empêche le changement de valeur</a:t>
            </a:r>
          </a:p>
          <a:p>
            <a:pPr eaLnBrk="1" hangingPunct="1"/>
            <a:r>
              <a:rPr lang="fr-FR" altLang="en-US" sz="2100"/>
              <a:t>Sans $, la copie d’une formule entraîne le décalage des références</a:t>
            </a:r>
          </a:p>
          <a:p>
            <a:pPr eaLnBrk="1" hangingPunct="1"/>
            <a:r>
              <a:rPr lang="fr-FR" altLang="en-US" sz="2100"/>
              <a:t>Un $ devant un no de ligne fige la ligne</a:t>
            </a:r>
          </a:p>
          <a:p>
            <a:pPr eaLnBrk="1" hangingPunct="1"/>
            <a:endParaRPr lang="fr-FR" altLang="en-US" sz="2100"/>
          </a:p>
        </p:txBody>
      </p:sp>
      <p:graphicFrame>
        <p:nvGraphicFramePr>
          <p:cNvPr id="99422" name="Group 94">
            <a:extLst>
              <a:ext uri="{FF2B5EF4-FFF2-40B4-BE49-F238E27FC236}">
                <a16:creationId xmlns:a16="http://schemas.microsoft.com/office/drawing/2014/main" id="{7EFC7CE5-1510-42BC-8848-63511F27EF5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130331"/>
              </p:ext>
            </p:extLst>
          </p:nvPr>
        </p:nvGraphicFramePr>
        <p:xfrm>
          <a:off x="611188" y="2827338"/>
          <a:ext cx="8135937" cy="4041774"/>
        </p:xfrm>
        <a:graphic>
          <a:graphicData uri="http://schemas.openxmlformats.org/drawingml/2006/table">
            <a:tbl>
              <a:tblPr/>
              <a:tblGrid>
                <a:gridCol w="113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haut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(haut)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(haut)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milieu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(milieu)</a:t>
                      </a:r>
                      <a:endParaRPr kumimoji="0" lang="fr-FR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(haut)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(bas)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(haut)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fond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(fond)</a:t>
                      </a:r>
                      <a:endParaRPr kumimoji="0" 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(haut)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300" name="Line 67">
            <a:extLst>
              <a:ext uri="{FF2B5EF4-FFF2-40B4-BE49-F238E27FC236}">
                <a16:creationId xmlns:a16="http://schemas.microsoft.com/office/drawing/2014/main" id="{FC738AC0-558B-46A2-8EA7-C50AB2DC27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2363" y="3933825"/>
            <a:ext cx="0" cy="2519363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301" name="Rectangle 69">
            <a:extLst>
              <a:ext uri="{FF2B5EF4-FFF2-40B4-BE49-F238E27FC236}">
                <a16:creationId xmlns:a16="http://schemas.microsoft.com/office/drawing/2014/main" id="{2378A937-35B5-487F-B2B8-7426146F0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284538"/>
            <a:ext cx="1873250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302" name="Rectangle 71">
            <a:extLst>
              <a:ext uri="{FF2B5EF4-FFF2-40B4-BE49-F238E27FC236}">
                <a16:creationId xmlns:a16="http://schemas.microsoft.com/office/drawing/2014/main" id="{8F2DBEA5-4A48-41E3-8CBC-911976B3D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3284538"/>
            <a:ext cx="1873250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303" name="Line 72">
            <a:extLst>
              <a:ext uri="{FF2B5EF4-FFF2-40B4-BE49-F238E27FC236}">
                <a16:creationId xmlns:a16="http://schemas.microsoft.com/office/drawing/2014/main" id="{2CBF56B6-508F-4E61-943E-DDD64CE67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3933825"/>
            <a:ext cx="0" cy="2519363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 useBgFill="1">
        <p:nvSpPr>
          <p:cNvPr id="99423" name="Rectangle 95">
            <a:extLst>
              <a:ext uri="{FF2B5EF4-FFF2-40B4-BE49-F238E27FC236}">
                <a16:creationId xmlns:a16="http://schemas.microsoft.com/office/drawing/2014/main" id="{66990F85-D28B-4FD6-A71B-F9166D953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627" y="4278312"/>
            <a:ext cx="5257800" cy="3048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99424" name="Rectangle 96">
            <a:extLst>
              <a:ext uri="{FF2B5EF4-FFF2-40B4-BE49-F238E27FC236}">
                <a16:creationId xmlns:a16="http://schemas.microsoft.com/office/drawing/2014/main" id="{56FD78EE-1C56-4134-ACFD-84DC8A51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4221163"/>
            <a:ext cx="2819400" cy="3048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9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423" grpId="0" animBg="1"/>
      <p:bldP spid="994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7A8AA70-028B-42D7-86C6-4B49991FB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Références relatives et absolues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D6CE330-6F98-47E8-A713-FCDF009EA9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600200"/>
            <a:ext cx="8532812" cy="4530725"/>
          </a:xfrm>
        </p:spPr>
        <p:txBody>
          <a:bodyPr/>
          <a:lstStyle/>
          <a:p>
            <a:pPr eaLnBrk="1" hangingPunct="1"/>
            <a:r>
              <a:rPr lang="fr-FR" altLang="en-US" sz="2100"/>
              <a:t>Un $ devant un nom de colonne fige la colonne</a:t>
            </a:r>
          </a:p>
          <a:p>
            <a:pPr eaLnBrk="1" hangingPunct="1"/>
            <a:endParaRPr lang="fr-FR" altLang="en-US" sz="2100"/>
          </a:p>
        </p:txBody>
      </p:sp>
      <p:graphicFrame>
        <p:nvGraphicFramePr>
          <p:cNvPr id="102441" name="Group 41">
            <a:extLst>
              <a:ext uri="{FF2B5EF4-FFF2-40B4-BE49-F238E27FC236}">
                <a16:creationId xmlns:a16="http://schemas.microsoft.com/office/drawing/2014/main" id="{1BEB0245-BB00-4934-94F1-985325A6341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39750" y="3860800"/>
          <a:ext cx="8135938" cy="2706688"/>
        </p:xfrm>
        <a:graphic>
          <a:graphicData uri="http://schemas.openxmlformats.org/drawingml/2006/table">
            <a:tbl>
              <a:tblPr/>
              <a:tblGrid>
                <a:gridCol w="1133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gauche</a:t>
                      </a:r>
                      <a:endParaRPr kumimoji="0" lang="fr-FR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milieu</a:t>
                      </a:r>
                      <a:endParaRPr kumimoji="0" lang="fr-FR" sz="2400" b="1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droite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(gauche)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(milieu)</a:t>
                      </a:r>
                      <a:endParaRPr kumimoji="0" lang="fr-FR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=C1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(droite)</a:t>
                      </a:r>
                      <a:endParaRPr kumimoji="0" lang="fr-FR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(gauche)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(gauche)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(gauche)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43" name="Line 36">
            <a:extLst>
              <a:ext uri="{FF2B5EF4-FFF2-40B4-BE49-F238E27FC236}">
                <a16:creationId xmlns:a16="http://schemas.microsoft.com/office/drawing/2014/main" id="{CAB6A4AD-6DA8-4F7A-97B5-7C32B70A9C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7675" y="5157788"/>
            <a:ext cx="3313113" cy="15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344" name="Rectangle 37">
            <a:extLst>
              <a:ext uri="{FF2B5EF4-FFF2-40B4-BE49-F238E27FC236}">
                <a16:creationId xmlns:a16="http://schemas.microsoft.com/office/drawing/2014/main" id="{40B5BDBF-5F61-482A-9D1A-EED0D7370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724400"/>
            <a:ext cx="1295400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45" name="Rectangle 38">
            <a:extLst>
              <a:ext uri="{FF2B5EF4-FFF2-40B4-BE49-F238E27FC236}">
                <a16:creationId xmlns:a16="http://schemas.microsoft.com/office/drawing/2014/main" id="{7A80072F-83F3-4395-850C-118FF256F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589588"/>
            <a:ext cx="1295400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46" name="Line 42">
            <a:extLst>
              <a:ext uri="{FF2B5EF4-FFF2-40B4-BE49-F238E27FC236}">
                <a16:creationId xmlns:a16="http://schemas.microsoft.com/office/drawing/2014/main" id="{FE425EBE-8A4D-4B36-98BC-CE8628139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7675" y="6165850"/>
            <a:ext cx="3313113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 useBgFill="1">
        <p:nvSpPr>
          <p:cNvPr id="102443" name="Rectangle 43">
            <a:extLst>
              <a:ext uri="{FF2B5EF4-FFF2-40B4-BE49-F238E27FC236}">
                <a16:creationId xmlns:a16="http://schemas.microsoft.com/office/drawing/2014/main" id="{D9335A5E-16CA-48C7-BE4A-5592C51A2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800600"/>
            <a:ext cx="5257800" cy="16764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02444" name="Rectangle 44">
            <a:extLst>
              <a:ext uri="{FF2B5EF4-FFF2-40B4-BE49-F238E27FC236}">
                <a16:creationId xmlns:a16="http://schemas.microsoft.com/office/drawing/2014/main" id="{CBB9DA6B-D43C-4748-8ED7-A66BB964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715000"/>
            <a:ext cx="5257800" cy="762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02445" name="Rectangle 45">
            <a:extLst>
              <a:ext uri="{FF2B5EF4-FFF2-40B4-BE49-F238E27FC236}">
                <a16:creationId xmlns:a16="http://schemas.microsoft.com/office/drawing/2014/main" id="{3FDD1414-AA28-4B1E-897C-A9C386E5E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19600"/>
            <a:ext cx="457200" cy="1600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2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3" grpId="0" animBg="1"/>
      <p:bldP spid="1024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94E968D-050D-4999-97EF-FC4305358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Exemple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A2762FA-5D49-4A97-9A2B-32AF8937B9B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600200"/>
            <a:ext cx="8532812" cy="4530725"/>
          </a:xfrm>
        </p:spPr>
        <p:txBody>
          <a:bodyPr/>
          <a:lstStyle/>
          <a:p>
            <a:pPr eaLnBrk="1" hangingPunct="1"/>
            <a:endParaRPr lang="en-GB" altLang="en-US" sz="2100"/>
          </a:p>
        </p:txBody>
      </p:sp>
      <p:graphicFrame>
        <p:nvGraphicFramePr>
          <p:cNvPr id="104544" name="Group 96">
            <a:extLst>
              <a:ext uri="{FF2B5EF4-FFF2-40B4-BE49-F238E27FC236}">
                <a16:creationId xmlns:a16="http://schemas.microsoft.com/office/drawing/2014/main" id="{D75DCF3A-A49E-4AF8-BC99-3BC029B9BEF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45676383"/>
              </p:ext>
            </p:extLst>
          </p:nvPr>
        </p:nvGraphicFramePr>
        <p:xfrm>
          <a:off x="0" y="-26988"/>
          <a:ext cx="9144000" cy="6884988"/>
        </p:xfrm>
        <a:graphic>
          <a:graphicData uri="http://schemas.openxmlformats.org/drawingml/2006/table">
            <a:tbl>
              <a:tblPr/>
              <a:tblGrid>
                <a:gridCol w="738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2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2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fr-FR" sz="2400" b="1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(2)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(3)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(4)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(2)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=A$1 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(2) </a:t>
                      </a:r>
                      <a:endParaRPr kumimoji="0" lang="fr-FR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(3)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=$A2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(3) </a:t>
                      </a:r>
                      <a:endParaRPr kumimoji="0" 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415" name="Line 31">
            <a:extLst>
              <a:ext uri="{FF2B5EF4-FFF2-40B4-BE49-F238E27FC236}">
                <a16:creationId xmlns:a16="http://schemas.microsoft.com/office/drawing/2014/main" id="{CEBDC28C-1A23-4E44-8BB4-5815C073EA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04025" y="1268413"/>
            <a:ext cx="720725" cy="15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16" name="Rectangle 32">
            <a:extLst>
              <a:ext uri="{FF2B5EF4-FFF2-40B4-BE49-F238E27FC236}">
                <a16:creationId xmlns:a16="http://schemas.microsoft.com/office/drawing/2014/main" id="{77B98B6D-6197-4CBE-A558-FD846043D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620713"/>
            <a:ext cx="1871663" cy="9366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417" name="Line 84">
            <a:extLst>
              <a:ext uri="{FF2B5EF4-FFF2-40B4-BE49-F238E27FC236}">
                <a16:creationId xmlns:a16="http://schemas.microsoft.com/office/drawing/2014/main" id="{4E59E539-7892-4886-8C3A-F07D1818D6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4025" y="1414463"/>
            <a:ext cx="647700" cy="5746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18" name="Line 85">
            <a:extLst>
              <a:ext uri="{FF2B5EF4-FFF2-40B4-BE49-F238E27FC236}">
                <a16:creationId xmlns:a16="http://schemas.microsoft.com/office/drawing/2014/main" id="{3D305E17-4757-4AD5-9A98-B63C120282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88125" y="1484313"/>
            <a:ext cx="71438" cy="431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19" name="Line 97">
            <a:extLst>
              <a:ext uri="{FF2B5EF4-FFF2-40B4-BE49-F238E27FC236}">
                <a16:creationId xmlns:a16="http://schemas.microsoft.com/office/drawing/2014/main" id="{263192FF-2F10-4899-8373-A92A56D16B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3" y="4365625"/>
            <a:ext cx="720725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0" name="Rectangle 98">
            <a:extLst>
              <a:ext uri="{FF2B5EF4-FFF2-40B4-BE49-F238E27FC236}">
                <a16:creationId xmlns:a16="http://schemas.microsoft.com/office/drawing/2014/main" id="{C653C868-659A-4485-AE87-5B776D80F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005263"/>
            <a:ext cx="1079500" cy="13684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421" name="Line 99">
            <a:extLst>
              <a:ext uri="{FF2B5EF4-FFF2-40B4-BE49-F238E27FC236}">
                <a16:creationId xmlns:a16="http://schemas.microsoft.com/office/drawing/2014/main" id="{2ABEF278-54D9-491F-B863-877439290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4868863"/>
            <a:ext cx="647700" cy="5746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2" name="Line 100">
            <a:extLst>
              <a:ext uri="{FF2B5EF4-FFF2-40B4-BE49-F238E27FC236}">
                <a16:creationId xmlns:a16="http://schemas.microsoft.com/office/drawing/2014/main" id="{06BDDEE0-5B7C-4298-83E1-7DA21EC0C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157788"/>
            <a:ext cx="71437" cy="5746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3" name="Line 101">
            <a:extLst>
              <a:ext uri="{FF2B5EF4-FFF2-40B4-BE49-F238E27FC236}">
                <a16:creationId xmlns:a16="http://schemas.microsoft.com/office/drawing/2014/main" id="{C84E219B-8892-49F4-ADEE-564E361F07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77050" y="4365625"/>
            <a:ext cx="720725" cy="15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4" name="Rectangle 102">
            <a:extLst>
              <a:ext uri="{FF2B5EF4-FFF2-40B4-BE49-F238E27FC236}">
                <a16:creationId xmlns:a16="http://schemas.microsoft.com/office/drawing/2014/main" id="{48E45811-40E3-4432-BAC5-ED3685BEA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005263"/>
            <a:ext cx="1871662" cy="1368425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425" name="Line 103">
            <a:extLst>
              <a:ext uri="{FF2B5EF4-FFF2-40B4-BE49-F238E27FC236}">
                <a16:creationId xmlns:a16="http://schemas.microsoft.com/office/drawing/2014/main" id="{8CCA6F87-302D-48A9-9C9E-C71698554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5463" y="4799013"/>
            <a:ext cx="647700" cy="5746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426" name="Line 104">
            <a:extLst>
              <a:ext uri="{FF2B5EF4-FFF2-40B4-BE49-F238E27FC236}">
                <a16:creationId xmlns:a16="http://schemas.microsoft.com/office/drawing/2014/main" id="{5BCA7DDD-EC64-446A-A24E-3A444CAD8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1000" y="4868863"/>
            <a:ext cx="1588" cy="8651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 useBgFill="1">
        <p:nvSpPr>
          <p:cNvPr id="15427" name="Rectangle 105">
            <a:extLst>
              <a:ext uri="{FF2B5EF4-FFF2-40B4-BE49-F238E27FC236}">
                <a16:creationId xmlns:a16="http://schemas.microsoft.com/office/drawing/2014/main" id="{77695F84-E08B-4BE3-A357-DB85042AE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200" y="4000500"/>
            <a:ext cx="1524000" cy="28194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28" name="Rectangle 106">
            <a:extLst>
              <a:ext uri="{FF2B5EF4-FFF2-40B4-BE49-F238E27FC236}">
                <a16:creationId xmlns:a16="http://schemas.microsoft.com/office/drawing/2014/main" id="{F61C7153-7023-46E4-A878-007CF6FDB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525" y="5428205"/>
            <a:ext cx="3810000" cy="1371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29" name="Rectangle 107">
            <a:extLst>
              <a:ext uri="{FF2B5EF4-FFF2-40B4-BE49-F238E27FC236}">
                <a16:creationId xmlns:a16="http://schemas.microsoft.com/office/drawing/2014/main" id="{3F0C9C79-95AD-43BE-A3B4-521140D63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124200"/>
            <a:ext cx="457200" cy="5334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30" name="Rectangle 108">
            <a:extLst>
              <a:ext uri="{FF2B5EF4-FFF2-40B4-BE49-F238E27FC236}">
                <a16:creationId xmlns:a16="http://schemas.microsoft.com/office/drawing/2014/main" id="{25F37D08-3FE4-4801-B8D1-F88EB56F4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5454570"/>
            <a:ext cx="990600" cy="1371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31" name="Rectangle 109">
            <a:extLst>
              <a:ext uri="{FF2B5EF4-FFF2-40B4-BE49-F238E27FC236}">
                <a16:creationId xmlns:a16="http://schemas.microsoft.com/office/drawing/2014/main" id="{A8067C71-5636-476C-85F6-AB7A8DC6C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3998411"/>
            <a:ext cx="1905000" cy="1371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32" name="Rectangle 122">
            <a:extLst>
              <a:ext uri="{FF2B5EF4-FFF2-40B4-BE49-F238E27FC236}">
                <a16:creationId xmlns:a16="http://schemas.microsoft.com/office/drawing/2014/main" id="{779F9230-8A41-44D2-877F-4A6EF8D72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0825" y="1616076"/>
            <a:ext cx="3810000" cy="1143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5433" name="Rectangle 123">
            <a:extLst>
              <a:ext uri="{FF2B5EF4-FFF2-40B4-BE49-F238E27FC236}">
                <a16:creationId xmlns:a16="http://schemas.microsoft.com/office/drawing/2014/main" id="{D6D6BC8C-AD7F-4CA3-9922-3E2F2D581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705644"/>
            <a:ext cx="1905000" cy="838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5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7" grpId="0" animBg="1"/>
      <p:bldP spid="15428" grpId="0" animBg="1"/>
      <p:bldP spid="15430" grpId="0" animBg="1"/>
      <p:bldP spid="15431" grpId="0" animBg="1"/>
      <p:bldP spid="15432" grpId="0" animBg="1"/>
      <p:bldP spid="154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DBE7A80-908C-4C3F-A015-6DA52A241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z="2400"/>
              <a:t>Enregistrer la facture suivante: 2 produits vendus, 1 ordinateur à 1000€ HT et 1 écran à 100€ HT. Le taux de TVA est de 19,6%. Calculer le montant TTC</a:t>
            </a:r>
          </a:p>
        </p:txBody>
      </p:sp>
      <p:graphicFrame>
        <p:nvGraphicFramePr>
          <p:cNvPr id="200767" name="Group 63">
            <a:extLst>
              <a:ext uri="{FF2B5EF4-FFF2-40B4-BE49-F238E27FC236}">
                <a16:creationId xmlns:a16="http://schemas.microsoft.com/office/drawing/2014/main" id="{34E7F4AD-9033-4347-8F50-6409F513EF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226658"/>
              </p:ext>
            </p:extLst>
          </p:nvPr>
        </p:nvGraphicFramePr>
        <p:xfrm>
          <a:off x="0" y="2809875"/>
          <a:ext cx="9144000" cy="4059576"/>
        </p:xfrm>
        <a:graphic>
          <a:graphicData uri="http://schemas.openxmlformats.org/drawingml/2006/table">
            <a:tbl>
              <a:tblPr/>
              <a:tblGrid>
                <a:gridCol w="1268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1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8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35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TVA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Prix HT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Prix TTC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Ordinateur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1000€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=B3*(1+$B$1)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(1200 €)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Écran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100€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=B4*(1+$B$1)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(120 €)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=SOMME(C3:C4)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(1340 €)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592" name="Rectangle 41">
            <a:extLst>
              <a:ext uri="{FF2B5EF4-FFF2-40B4-BE49-F238E27FC236}">
                <a16:creationId xmlns:a16="http://schemas.microsoft.com/office/drawing/2014/main" id="{5298A781-5D3D-486D-A78B-5CD60914AEE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772400" cy="1323975"/>
          </a:xfrm>
        </p:spPr>
        <p:txBody>
          <a:bodyPr/>
          <a:lstStyle/>
          <a:p>
            <a:pPr eaLnBrk="1" hangingPunct="1"/>
            <a:r>
              <a:rPr lang="fr-FR" altLang="en-US" sz="2400"/>
              <a:t>Quelle formule utiliser en C3 pour pouvoir la copier?</a:t>
            </a:r>
          </a:p>
          <a:p>
            <a:pPr eaLnBrk="1" hangingPunct="1"/>
            <a:r>
              <a:rPr lang="fr-FR" altLang="en-US" sz="2400"/>
              <a:t>Le prix doit toujours être multiplié par le taux de TVA, dont B1 est fixe: $B$1</a:t>
            </a:r>
          </a:p>
        </p:txBody>
      </p:sp>
      <p:sp>
        <p:nvSpPr>
          <p:cNvPr id="23593" name="Rectangle 61">
            <a:extLst>
              <a:ext uri="{FF2B5EF4-FFF2-40B4-BE49-F238E27FC236}">
                <a16:creationId xmlns:a16="http://schemas.microsoft.com/office/drawing/2014/main" id="{E2A4E415-450A-4CD4-B1E2-B25BAA44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525" y="4221163"/>
            <a:ext cx="2879725" cy="865187"/>
          </a:xfrm>
          <a:prstGeom prst="rect">
            <a:avLst/>
          </a:prstGeom>
          <a:noFill/>
          <a:ln w="76200">
            <a:solidFill>
              <a:schemeClr val="accent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594" name="Line 62">
            <a:extLst>
              <a:ext uri="{FF2B5EF4-FFF2-40B4-BE49-F238E27FC236}">
                <a16:creationId xmlns:a16="http://schemas.microsoft.com/office/drawing/2014/main" id="{FB3A4105-E158-4DE9-914A-F9013C0A11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2450" y="4797425"/>
            <a:ext cx="0" cy="7207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 useBgFill="1">
        <p:nvSpPr>
          <p:cNvPr id="200768" name="Rectangle 64">
            <a:extLst>
              <a:ext uri="{FF2B5EF4-FFF2-40B4-BE49-F238E27FC236}">
                <a16:creationId xmlns:a16="http://schemas.microsoft.com/office/drawing/2014/main" id="{226209EB-860C-460B-8FAE-6DBD9FA6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2818" y="4234740"/>
            <a:ext cx="2819400" cy="2667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200770" name="Rectangle 66">
            <a:extLst>
              <a:ext uri="{FF2B5EF4-FFF2-40B4-BE49-F238E27FC236}">
                <a16:creationId xmlns:a16="http://schemas.microsoft.com/office/drawing/2014/main" id="{EFC8CDE8-A274-45FF-B19B-314F80B27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019800"/>
            <a:ext cx="457200" cy="838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0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79B70A0-D9A7-45A7-8675-8A3F93296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z="2400"/>
              <a:t>Un producteurs vend deux vins dans deux magasins. Les prix de ventes sont de 25€ et 20€. Les coûts de transport de 10€ et 12€. Calculer le bénéfice de chaque vin dans chaque magasin.</a:t>
            </a:r>
          </a:p>
        </p:txBody>
      </p:sp>
      <p:graphicFrame>
        <p:nvGraphicFramePr>
          <p:cNvPr id="105543" name="Group 71">
            <a:extLst>
              <a:ext uri="{FF2B5EF4-FFF2-40B4-BE49-F238E27FC236}">
                <a16:creationId xmlns:a16="http://schemas.microsoft.com/office/drawing/2014/main" id="{E1A7364B-E241-4F74-913B-FE67843961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3338513"/>
          <a:ext cx="9144000" cy="3529294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5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11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1" marB="456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91" marB="456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vin1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vin2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8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91" marB="456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\vente</a:t>
                      </a:r>
                      <a:b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transport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25 €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20 €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91" marB="456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mag1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10€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=C$2-$B3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(15 €)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=D$2-$B3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(10 €)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91" marB="4569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mag2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12€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=C$2-$B4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(13 €)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=D$2-$B4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(8 €)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5544" name="Rectangle 72">
            <a:extLst>
              <a:ext uri="{FF2B5EF4-FFF2-40B4-BE49-F238E27FC236}">
                <a16:creationId xmlns:a16="http://schemas.microsoft.com/office/drawing/2014/main" id="{32E72D9C-33FB-412F-9386-27F5D47ECBB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772400" cy="1900238"/>
          </a:xfrm>
        </p:spPr>
        <p:txBody>
          <a:bodyPr/>
          <a:lstStyle/>
          <a:p>
            <a:pPr eaLnBrk="1" hangingPunct="1"/>
            <a:r>
              <a:rPr lang="fr-FR" altLang="en-US" sz="2000"/>
              <a:t>Quelle formule utiliser en C3 pour pouvoir la copier?</a:t>
            </a:r>
          </a:p>
          <a:p>
            <a:pPr eaLnBrk="1" hangingPunct="1"/>
            <a:r>
              <a:rPr lang="fr-FR" altLang="en-US" sz="2000"/>
              <a:t>Départ : =C2-B3</a:t>
            </a:r>
          </a:p>
          <a:p>
            <a:pPr eaLnBrk="1" hangingPunct="1"/>
            <a:r>
              <a:rPr lang="fr-FR" altLang="en-US" sz="2000"/>
              <a:t>Le prix de vente est toujours ligne 2: on fige le 2, C$2</a:t>
            </a:r>
          </a:p>
          <a:p>
            <a:pPr eaLnBrk="1" hangingPunct="1"/>
            <a:r>
              <a:rPr lang="fr-FR" altLang="en-US" sz="2000"/>
              <a:t>Le coût de transport est toujours colonne B, on fige la B, $B3</a:t>
            </a:r>
          </a:p>
        </p:txBody>
      </p:sp>
      <p:sp useBgFill="1">
        <p:nvSpPr>
          <p:cNvPr id="105545" name="Rectangle 73">
            <a:extLst>
              <a:ext uri="{FF2B5EF4-FFF2-40B4-BE49-F238E27FC236}">
                <a16:creationId xmlns:a16="http://schemas.microsoft.com/office/drawing/2014/main" id="{FE1A93A9-365F-4CF2-90E2-9F9317DA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0" y="5103813"/>
            <a:ext cx="4800600" cy="1752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 useBgFill="1">
        <p:nvSpPr>
          <p:cNvPr id="105547" name="Rectangle 75">
            <a:extLst>
              <a:ext uri="{FF2B5EF4-FFF2-40B4-BE49-F238E27FC236}">
                <a16:creationId xmlns:a16="http://schemas.microsoft.com/office/drawing/2014/main" id="{6285A60B-2CF7-4804-AD27-9750E2534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05400"/>
            <a:ext cx="457200" cy="762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5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44" grpId="0" build="p" autoUpdateAnimBg="0"/>
      <p:bldP spid="105545" grpId="0" animBg="1"/>
    </p:bldLst>
  </p:timing>
</p:sld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14815</TotalTime>
  <Words>838</Words>
  <Application>Microsoft Office PowerPoint</Application>
  <PresentationFormat>Affichage à l'écran (4:3)</PresentationFormat>
  <Paragraphs>244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Couches</vt:lpstr>
      <vt:lpstr>2 Références relatives et absolues</vt:lpstr>
      <vt:lpstr>Références relatives et absolues</vt:lpstr>
      <vt:lpstr>Références relatives et absolues</vt:lpstr>
      <vt:lpstr>Références relatives et absolues</vt:lpstr>
      <vt:lpstr>Références relatives et absolues</vt:lpstr>
      <vt:lpstr>Exemple</vt:lpstr>
      <vt:lpstr>Enregistrer la facture suivante: 2 produits vendus, 1 ordinateur à 1000€ HT et 1 écran à 100€ HT. Le taux de TVA est de 19,6%. Calculer le montant TTC</vt:lpstr>
      <vt:lpstr>Un producteurs vend deux vins dans deux magasins. Les prix de ventes sont de 25€ et 20€. Les coûts de transport de 10€ et 12€. Calculer le bénéfice de chaque vin dans chaque magasin.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Philippe</dc:creator>
  <cp:lastModifiedBy>Philippe Caillou</cp:lastModifiedBy>
  <cp:revision>46</cp:revision>
  <cp:lastPrinted>2019-02-06T13:37:09Z</cp:lastPrinted>
  <dcterms:created xsi:type="dcterms:W3CDTF">2005-08-19T15:46:52Z</dcterms:created>
  <dcterms:modified xsi:type="dcterms:W3CDTF">2022-02-02T16:19:40Z</dcterms:modified>
</cp:coreProperties>
</file>