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00" r:id="rId2"/>
  </p:sldMasterIdLst>
  <p:notesMasterIdLst>
    <p:notesMasterId r:id="rId9"/>
  </p:notesMasterIdLst>
  <p:handoutMasterIdLst>
    <p:handoutMasterId r:id="rId10"/>
  </p:handoutMasterIdLst>
  <p:sldIdLst>
    <p:sldId id="265" r:id="rId3"/>
    <p:sldId id="267" r:id="rId4"/>
    <p:sldId id="376" r:id="rId5"/>
    <p:sldId id="344" r:id="rId6"/>
    <p:sldId id="377" r:id="rId7"/>
    <p:sldId id="26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3597B-AF16-051D-3784-74DDF70CF54C}" name="Alice Picoche" initials="AP" userId="S::alice.picoche@agrosupdijon.fr::7b0af790-48a0-4a3f-a674-13790d2c07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044"/>
    <a:srgbClr val="AB522E"/>
    <a:srgbClr val="FF3300"/>
    <a:srgbClr val="DD9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110" Type="http://schemas.microsoft.com/office/2018/10/relationships/authors" Target="author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0DEA392-8105-4CB8-806A-D71178417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19B51D-3418-49F0-94C7-AD52C8327D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988F1-7D73-4FAA-9A59-8B2339DB0F96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66352D-68C3-4F1F-9CBF-7AC9EDD803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03B073-CAAB-4998-9DE2-B6ECDB872E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57BCD-8A73-47A4-A6DF-D3A105CF67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22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C338F-D19E-4FC2-89E3-4468ECF35E31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2C58D-DB58-403E-9267-DA3524054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00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4EEFE10-EA0C-4885-9AFF-FBBFD3FE41D3}"/>
              </a:ext>
            </a:extLst>
          </p:cNvPr>
          <p:cNvSpPr txBox="1">
            <a:spLocks/>
          </p:cNvSpPr>
          <p:nvPr userDrawn="1"/>
        </p:nvSpPr>
        <p:spPr>
          <a:xfrm>
            <a:off x="938142" y="745927"/>
            <a:ext cx="10312563" cy="1056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Présentation du projet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05CE466-92F0-41E8-AC4C-0304EBD74516}"/>
              </a:ext>
            </a:extLst>
          </p:cNvPr>
          <p:cNvSpPr txBox="1">
            <a:spLocks/>
          </p:cNvSpPr>
          <p:nvPr userDrawn="1"/>
        </p:nvSpPr>
        <p:spPr>
          <a:xfrm>
            <a:off x="938144" y="1701388"/>
            <a:ext cx="10312562" cy="25943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Le séminaire de lancement du projet Hercule 4.0 s’est tenu les 4 et 5 janvier à Dijon et a réuni près d’une cinquantaine de personnes. Il visait trois objectifs : </a:t>
            </a:r>
          </a:p>
          <a:p>
            <a:pPr marL="4743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initier une dynamique de travail collective avec une organisation efficace pour les 3 ans du projet ; </a:t>
            </a:r>
          </a:p>
          <a:p>
            <a:pPr marL="4743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favoriser l’appropriation du projet, au sein de chacune des écoles, par la compréhension de ses différents axes et travaux ; </a:t>
            </a:r>
          </a:p>
          <a:p>
            <a:pPr marL="4743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fr-FR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m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5466479D-B0B2-4085-AB54-DCB27E2BBCBD}"/>
              </a:ext>
            </a:extLst>
          </p:cNvPr>
          <p:cNvSpPr txBox="1">
            <a:spLocks/>
          </p:cNvSpPr>
          <p:nvPr userDrawn="1"/>
        </p:nvSpPr>
        <p:spPr>
          <a:xfrm>
            <a:off x="988807" y="3110202"/>
            <a:ext cx="10269473" cy="1056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Titre de niveau 3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69A08E18-A625-42D0-A863-2103D2E86107}"/>
              </a:ext>
            </a:extLst>
          </p:cNvPr>
          <p:cNvSpPr txBox="1">
            <a:spLocks/>
          </p:cNvSpPr>
          <p:nvPr userDrawn="1"/>
        </p:nvSpPr>
        <p:spPr>
          <a:xfrm>
            <a:off x="933719" y="3933825"/>
            <a:ext cx="10269473" cy="1638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Lorem ipsum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dolor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. Duis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imperdiet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arcu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vel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egestas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lacus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commodo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gravida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. Nunc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fermentum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quam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eget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convallis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. Sed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ullamcorper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pulvinar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facilisis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dictum,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eros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tellus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dapibus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diam, vitae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elementum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dui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nec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augue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r-FR" sz="2000" dirty="0">
              <a:latin typeface="Source Sans Pro" panose="020B0503030403020204" pitchFamily="34" charset="0"/>
            </a:endParaRP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4380626F-789B-4A86-9DFC-13AF5E8EC7E9}"/>
              </a:ext>
            </a:extLst>
          </p:cNvPr>
          <p:cNvSpPr txBox="1">
            <a:spLocks/>
          </p:cNvSpPr>
          <p:nvPr userDrawn="1"/>
        </p:nvSpPr>
        <p:spPr>
          <a:xfrm>
            <a:off x="940158" y="1457325"/>
            <a:ext cx="10263034" cy="1638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Lorem ipsum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dolor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sit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consectetur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. Duis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imperdiet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arcu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vel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egestas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lacus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commodo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gravida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. Nunc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fermentum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quam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eget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convallis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. Sed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ullamcorper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pulvinar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facilisis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dictum,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eros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tellus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dapibus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diam, vitae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elementum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dui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odio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 nec </a:t>
            </a:r>
            <a:r>
              <a:rPr lang="fr-FR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augue</a:t>
            </a:r>
            <a:r>
              <a:rPr lang="fr-FR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fr-FR" sz="2000" dirty="0">
              <a:latin typeface="Source Sans Pro" panose="020B0503030403020204" pitchFamily="34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7F5C74E5-BA75-4833-A9BB-A969190CDFE7}"/>
              </a:ext>
            </a:extLst>
          </p:cNvPr>
          <p:cNvSpPr txBox="1">
            <a:spLocks/>
          </p:cNvSpPr>
          <p:nvPr userDrawn="1"/>
        </p:nvSpPr>
        <p:spPr>
          <a:xfrm>
            <a:off x="988808" y="638175"/>
            <a:ext cx="10261898" cy="1056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Titre de niveau 2</a:t>
            </a:r>
          </a:p>
        </p:txBody>
      </p:sp>
    </p:spTree>
    <p:extLst>
      <p:ext uri="{BB962C8B-B14F-4D97-AF65-F5344CB8AC3E}">
        <p14:creationId xmlns:p14="http://schemas.microsoft.com/office/powerpoint/2010/main" val="248012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943D574-920E-49FF-A18F-94E1A709B7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965" y="914400"/>
            <a:ext cx="4792805" cy="474617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DE1743C-E915-498D-8951-B726997CF4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9967" y="924622"/>
            <a:ext cx="4723533" cy="4735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14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94E33-F6A1-4860-BB0B-C87B6733EA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42963" y="971551"/>
            <a:ext cx="10147551" cy="4697729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1017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59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B5087-8345-4E96-8C98-E8856756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020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fr-FR" dirty="0">
              <a:latin typeface="CocoSharp-Bold" panose="01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7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49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35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vmlDrawing" Target="../drawings/vmlDrawing2.vml"/><Relationship Id="rId4" Type="http://schemas.openxmlformats.org/officeDocument/2006/relationships/theme" Target="../theme/theme2.xml"/><Relationship Id="rId9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7B7B6158-DDF7-49A3-8B29-5601C04F74B9}"/>
              </a:ext>
            </a:extLst>
          </p:cNvPr>
          <p:cNvSpPr txBox="1">
            <a:spLocks/>
          </p:cNvSpPr>
          <p:nvPr userDrawn="1"/>
        </p:nvSpPr>
        <p:spPr>
          <a:xfrm>
            <a:off x="0" y="6469108"/>
            <a:ext cx="938142" cy="29270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2806025-0FF5-4A80-A775-BCE31FE7EEB9}" type="slidenum">
              <a:rPr lang="fr-FR" smtClean="0">
                <a:solidFill>
                  <a:schemeClr val="accent6">
                    <a:lumMod val="50000"/>
                  </a:schemeClr>
                </a:solidFill>
              </a:rPr>
              <a:pPr algn="r"/>
              <a:t>‹N°›</a:t>
            </a:fld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 I 101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B606C1-BD75-4D0D-840C-EB54A2968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19" y="5827060"/>
            <a:ext cx="10872423" cy="942918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61877E9E-D0EE-40BF-8220-68C19C2B2044}"/>
              </a:ext>
            </a:extLst>
          </p:cNvPr>
          <p:cNvGrpSpPr/>
          <p:nvPr userDrawn="1"/>
        </p:nvGrpSpPr>
        <p:grpSpPr>
          <a:xfrm>
            <a:off x="440509" y="290959"/>
            <a:ext cx="1754336" cy="332865"/>
            <a:chOff x="617390" y="271153"/>
            <a:chExt cx="1754336" cy="332865"/>
          </a:xfrm>
        </p:grpSpPr>
        <p:graphicFrame>
          <p:nvGraphicFramePr>
            <p:cNvPr id="6" name="Objet 5">
              <a:extLst>
                <a:ext uri="{FF2B5EF4-FFF2-40B4-BE49-F238E27FC236}">
                  <a16:creationId xmlns:a16="http://schemas.microsoft.com/office/drawing/2014/main" id="{72828279-5824-40DF-99EF-DEE6D11075D8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238642467"/>
                </p:ext>
              </p:extLst>
            </p:nvPr>
          </p:nvGraphicFramePr>
          <p:xfrm>
            <a:off x="617390" y="271153"/>
            <a:ext cx="548300" cy="332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" name="Acrobat Document" r:id="rId9" imgW="5737754" imgH="3482309" progId="Acrobat.Document.DC">
                    <p:embed/>
                  </p:oleObj>
                </mc:Choice>
                <mc:Fallback>
                  <p:oleObj name="Acrobat Document" r:id="rId9" imgW="5737754" imgH="3482309" progId="Acrobat.Document.DC">
                    <p:embed/>
                    <p:pic>
                      <p:nvPicPr>
                        <p:cNvPr id="7" name="Objet 6">
                          <a:extLst>
                            <a:ext uri="{FF2B5EF4-FFF2-40B4-BE49-F238E27FC236}">
                              <a16:creationId xmlns:a16="http://schemas.microsoft.com/office/drawing/2014/main" id="{A8B71905-A31E-4295-8EE2-E222B38A8D7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7390" y="271153"/>
                          <a:ext cx="548300" cy="3328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72B2B91B-E1B5-4F9A-BC0D-8587637D21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19844" y="271153"/>
              <a:ext cx="1151882" cy="310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79" r:id="rId3"/>
    <p:sldLayoutId id="2147483683" r:id="rId4"/>
    <p:sldLayoutId id="214748370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coSharp-Bold" panose="01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3A6377B-F0D8-4136-9769-86DE7F00833B}"/>
              </a:ext>
            </a:extLst>
          </p:cNvPr>
          <p:cNvGrpSpPr/>
          <p:nvPr userDrawn="1"/>
        </p:nvGrpSpPr>
        <p:grpSpPr>
          <a:xfrm>
            <a:off x="3756025" y="1896372"/>
            <a:ext cx="4823502" cy="881753"/>
            <a:chOff x="3979587" y="1391547"/>
            <a:chExt cx="4823502" cy="881753"/>
          </a:xfrm>
        </p:grpSpPr>
        <p:graphicFrame>
          <p:nvGraphicFramePr>
            <p:cNvPr id="12" name="Objet 11">
              <a:extLst>
                <a:ext uri="{FF2B5EF4-FFF2-40B4-BE49-F238E27FC236}">
                  <a16:creationId xmlns:a16="http://schemas.microsoft.com/office/drawing/2014/main" id="{A2FA0504-CE9C-4A55-B610-8FEC7E067B34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459050724"/>
                </p:ext>
              </p:extLst>
            </p:nvPr>
          </p:nvGraphicFramePr>
          <p:xfrm>
            <a:off x="3979587" y="1392238"/>
            <a:ext cx="1450975" cy="881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1" name="Acrobat Document" r:id="rId6" imgW="5737754" imgH="3482309" progId="Acrobat.Document.DC">
                    <p:embed/>
                  </p:oleObj>
                </mc:Choice>
                <mc:Fallback>
                  <p:oleObj name="Acrobat Document" r:id="rId6" imgW="5737754" imgH="3482309" progId="Acrobat.Document.DC">
                    <p:embed/>
                    <p:pic>
                      <p:nvPicPr>
                        <p:cNvPr id="17" name="Objet 16">
                          <a:extLst>
                            <a:ext uri="{FF2B5EF4-FFF2-40B4-BE49-F238E27FC236}">
                              <a16:creationId xmlns:a16="http://schemas.microsoft.com/office/drawing/2014/main" id="{B57317D0-91C0-4805-AD1E-1F825A6201B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79587" y="1392238"/>
                          <a:ext cx="1450975" cy="8810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2347254F-6FFD-48A0-9F8A-F48EBA8D8D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34669" y="1391547"/>
              <a:ext cx="3268420" cy="88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047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0C041A7-E996-4E7F-B9C1-91C7AA55B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4227"/>
            <a:ext cx="10515600" cy="1325563"/>
          </a:xfrm>
          <a:noFill/>
        </p:spPr>
        <p:txBody>
          <a:bodyPr/>
          <a:lstStyle/>
          <a:p>
            <a:r>
              <a:rPr lang="fr-FR" sz="2800" dirty="0">
                <a:solidFill>
                  <a:srgbClr val="1C504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AMI </a:t>
            </a:r>
            <a:r>
              <a:rPr lang="fr-FR" sz="2800" dirty="0" err="1">
                <a:solidFill>
                  <a:srgbClr val="1C504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DemoES</a:t>
            </a:r>
            <a:br>
              <a:rPr lang="fr-FR" sz="2800" dirty="0">
                <a:solidFill>
                  <a:srgbClr val="1C504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fr-FR" sz="2800" dirty="0">
                <a:solidFill>
                  <a:srgbClr val="1C504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 Démonstrateurs numériques dans l’enseignement  supérieur » de France 2030</a:t>
            </a:r>
            <a:r>
              <a:rPr lang="fr-FR" sz="3600" dirty="0">
                <a:solidFill>
                  <a:srgbClr val="1C504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br>
              <a:rPr lang="fr-FR" sz="3600" dirty="0">
                <a:solidFill>
                  <a:srgbClr val="1C504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fr-FR" b="1" i="1" dirty="0">
                <a:solidFill>
                  <a:srgbClr val="1C5044"/>
                </a:solidFill>
              </a:rPr>
            </a:br>
            <a:br>
              <a:rPr lang="fr-FR" b="1" i="1" dirty="0">
                <a:solidFill>
                  <a:srgbClr val="1C5044"/>
                </a:solidFill>
              </a:rPr>
            </a:br>
            <a:b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4D7D45-4851-C882-E33A-2A392E17F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5802153"/>
            <a:ext cx="107632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6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18754E2-5C33-4B9A-A148-3549EB63AA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9429" y="1163435"/>
            <a:ext cx="10713142" cy="4605770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Présentation générale</a:t>
            </a:r>
          </a:p>
          <a:p>
            <a:pPr marL="0" indent="0">
              <a:buNone/>
            </a:pPr>
            <a:endParaRPr lang="fr-FR" sz="1800" dirty="0"/>
          </a:p>
          <a:p>
            <a:pPr>
              <a:spcBef>
                <a:spcPts val="1200"/>
              </a:spcBef>
            </a:pPr>
            <a:r>
              <a:rPr lang="fr-FR" sz="1600" dirty="0"/>
              <a:t>Projet de l’Alliance </a:t>
            </a:r>
            <a:r>
              <a:rPr lang="fr-FR" sz="1600" dirty="0" err="1"/>
              <a:t>Agreenium</a:t>
            </a:r>
            <a:r>
              <a:rPr lang="fr-FR" sz="1600" dirty="0"/>
              <a:t>, porté par IAD qui vise à </a:t>
            </a:r>
            <a:r>
              <a:rPr lang="fr-FR" sz="1600" b="1" dirty="0"/>
              <a:t>identifier et à définir la place  que peuvent occuper le numérique et son usage dans les formations  de l’enseignement supérieur agricole</a:t>
            </a:r>
            <a:r>
              <a:rPr lang="fr-FR" sz="1600" dirty="0"/>
              <a:t>. </a:t>
            </a:r>
          </a:p>
          <a:p>
            <a:pPr>
              <a:spcBef>
                <a:spcPts val="1200"/>
              </a:spcBef>
            </a:pPr>
            <a:r>
              <a:rPr lang="fr-FR" sz="1600" b="1" dirty="0"/>
              <a:t>12 travaux repartis en 23 actions sur :</a:t>
            </a:r>
            <a:endParaRPr lang="fr-FR" sz="1600" dirty="0"/>
          </a:p>
          <a:p>
            <a:pPr marL="542925"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fr-FR" sz="1600" dirty="0"/>
              <a:t>l'organisation et la structuration d’un schéma stratégique en matière de numérique pour la pédagogie</a:t>
            </a:r>
          </a:p>
          <a:p>
            <a:pPr marL="542925"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fr-FR" sz="1600" dirty="0"/>
              <a:t>les pratiques et l'accompagnement  pédagogiques </a:t>
            </a:r>
          </a:p>
          <a:p>
            <a:pPr marL="542925"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fr-FR" sz="1600" dirty="0"/>
              <a:t>les équipements et les outils numériques</a:t>
            </a:r>
          </a:p>
          <a:p>
            <a:pPr>
              <a:spcBef>
                <a:spcPts val="1200"/>
              </a:spcBef>
            </a:pPr>
            <a:r>
              <a:rPr lang="fr-FR" sz="1600" b="1" dirty="0"/>
              <a:t>4 ans entre 2ème semestre 2021 et fin 2025</a:t>
            </a:r>
            <a:r>
              <a:rPr lang="fr-FR" sz="1600" dirty="0"/>
              <a:t>. </a:t>
            </a:r>
          </a:p>
          <a:p>
            <a:pPr>
              <a:spcBef>
                <a:spcPts val="1200"/>
              </a:spcBef>
            </a:pPr>
            <a:r>
              <a:rPr lang="fr-FR" sz="1600" dirty="0"/>
              <a:t>7 millions€ dont </a:t>
            </a:r>
            <a:r>
              <a:rPr lang="fr-FR" sz="1600" b="1" dirty="0">
                <a:solidFill>
                  <a:srgbClr val="00B050"/>
                </a:solidFill>
              </a:rPr>
              <a:t>641,409€ attribués à AgroParisTech</a:t>
            </a:r>
            <a:r>
              <a:rPr lang="fr-FR" sz="1800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417360-DE50-4AF6-A9A0-E6B933215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56" y="3429000"/>
            <a:ext cx="5398164" cy="19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1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82535" y="47969"/>
            <a:ext cx="7476234" cy="45898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fr-FR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12 travaux, 23 actions, 12 référents AgroParisTech</a:t>
            </a:r>
          </a:p>
        </p:txBody>
      </p:sp>
      <p:sp>
        <p:nvSpPr>
          <p:cNvPr id="7" name="Ellipse 6"/>
          <p:cNvSpPr/>
          <p:nvPr/>
        </p:nvSpPr>
        <p:spPr>
          <a:xfrm>
            <a:off x="4025096" y="2029099"/>
            <a:ext cx="3083893" cy="28009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260841" y="788895"/>
            <a:ext cx="2308802" cy="8882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283228" y="5374254"/>
            <a:ext cx="2890160" cy="13568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8236153" y="2612799"/>
            <a:ext cx="2750462" cy="228924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086957" y="2323168"/>
            <a:ext cx="2506589" cy="23187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4177067" y="3425131"/>
            <a:ext cx="2643832" cy="1001225"/>
            <a:chOff x="1606403" y="3211875"/>
            <a:chExt cx="2808519" cy="1074199"/>
          </a:xfrm>
        </p:grpSpPr>
        <p:sp>
          <p:nvSpPr>
            <p:cNvPr id="13" name="ZoneTexte 12"/>
            <p:cNvSpPr txBox="1"/>
            <p:nvPr/>
          </p:nvSpPr>
          <p:spPr>
            <a:xfrm>
              <a:off x="1606403" y="3211875"/>
              <a:ext cx="2717048" cy="4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4</a:t>
              </a:r>
              <a:r>
                <a:rPr lang="fr-FR" sz="1200" dirty="0"/>
                <a:t> Accompagnement des étudiants à l'usage raisonné du numérique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081781" y="3790761"/>
              <a:ext cx="2333141" cy="4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5</a:t>
              </a:r>
              <a:r>
                <a:rPr lang="fr-FR" sz="1200" dirty="0"/>
                <a:t> Evolution et amélioration des pratiques des enseignants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4819407" y="905001"/>
            <a:ext cx="1547666" cy="43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1</a:t>
            </a:r>
            <a:r>
              <a:rPr lang="fr-FR" sz="1200" dirty="0"/>
              <a:t> Stratégie numérique des établissements 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4397658" y="5706646"/>
            <a:ext cx="2845988" cy="957897"/>
            <a:chOff x="8552219" y="2251325"/>
            <a:chExt cx="2743926" cy="932448"/>
          </a:xfrm>
        </p:grpSpPr>
        <p:sp>
          <p:nvSpPr>
            <p:cNvPr id="20" name="ZoneTexte 19"/>
            <p:cNvSpPr txBox="1"/>
            <p:nvPr/>
          </p:nvSpPr>
          <p:spPr>
            <a:xfrm>
              <a:off x="8552219" y="2251325"/>
              <a:ext cx="2743926" cy="4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11</a:t>
              </a:r>
              <a:r>
                <a:rPr lang="fr-FR" sz="1200" dirty="0"/>
                <a:t> Dispositif de recherche-action pour le suivi et l’analyse globale du projet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9076333" y="2688458"/>
              <a:ext cx="2152073" cy="495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12</a:t>
              </a:r>
              <a:r>
                <a:rPr lang="fr-FR" sz="1200" dirty="0"/>
                <a:t> Outils et actions de démonstration 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476543" y="2380027"/>
            <a:ext cx="2754286" cy="1060429"/>
            <a:chOff x="949122" y="2059194"/>
            <a:chExt cx="2831890" cy="915023"/>
          </a:xfrm>
        </p:grpSpPr>
        <p:sp>
          <p:nvSpPr>
            <p:cNvPr id="24" name="ZoneTexte 23"/>
            <p:cNvSpPr txBox="1"/>
            <p:nvPr/>
          </p:nvSpPr>
          <p:spPr>
            <a:xfrm>
              <a:off x="949122" y="2059194"/>
              <a:ext cx="2152074" cy="495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2</a:t>
              </a:r>
              <a:r>
                <a:rPr lang="fr-FR" sz="1200" dirty="0"/>
                <a:t> Place du numérique dans la formation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165782" y="2478903"/>
              <a:ext cx="2615230" cy="495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3</a:t>
              </a:r>
              <a:r>
                <a:rPr lang="fr-FR" sz="1200" dirty="0"/>
                <a:t> Nouveaux processus d’évaluation</a:t>
              </a:r>
            </a:p>
            <a:p>
              <a:r>
                <a:rPr lang="fr-FR" sz="1200" dirty="0"/>
                <a:t>des étudiants 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262500" y="2923545"/>
            <a:ext cx="2552275" cy="1187910"/>
            <a:chOff x="4210309" y="2124611"/>
            <a:chExt cx="2711258" cy="1274490"/>
          </a:xfrm>
        </p:grpSpPr>
        <p:sp>
          <p:nvSpPr>
            <p:cNvPr id="28" name="ZoneTexte 27"/>
            <p:cNvSpPr txBox="1"/>
            <p:nvPr/>
          </p:nvSpPr>
          <p:spPr>
            <a:xfrm>
              <a:off x="4286143" y="2903788"/>
              <a:ext cx="2152072" cy="4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7</a:t>
              </a:r>
              <a:r>
                <a:rPr lang="fr-FR" sz="1200" dirty="0"/>
                <a:t> Formation aux usages du  numériques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210309" y="2124611"/>
              <a:ext cx="2711258" cy="69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6</a:t>
              </a:r>
              <a:r>
                <a:rPr lang="fr-FR" sz="1200" dirty="0"/>
                <a:t> Equipes d’accompagnement des enseignants pour l’usage du numérique </a:t>
              </a: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8402837" y="2957826"/>
            <a:ext cx="2583779" cy="1574925"/>
            <a:chOff x="7481990" y="2822987"/>
            <a:chExt cx="2744724" cy="1689713"/>
          </a:xfrm>
        </p:grpSpPr>
        <p:sp>
          <p:nvSpPr>
            <p:cNvPr id="32" name="ZoneTexte 31"/>
            <p:cNvSpPr txBox="1"/>
            <p:nvPr/>
          </p:nvSpPr>
          <p:spPr>
            <a:xfrm>
              <a:off x="8074642" y="2822987"/>
              <a:ext cx="2152072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8 </a:t>
              </a:r>
              <a:r>
                <a:rPr lang="fr-FR" sz="1200" dirty="0"/>
                <a:t>Equipements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481990" y="3225166"/>
              <a:ext cx="2722377" cy="495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9</a:t>
              </a:r>
              <a:r>
                <a:rPr lang="fr-FR" sz="1200" dirty="0"/>
                <a:t> Accès aux Ressources pédagogiques par les plateformes et outils</a:t>
              </a:r>
              <a:endParaRPr lang="fr-FR" sz="1200" dirty="0">
                <a:solidFill>
                  <a:srgbClr val="7030A0"/>
                </a:solidFill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496439" y="3819261"/>
              <a:ext cx="2716454" cy="69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10 </a:t>
              </a:r>
              <a:r>
                <a:rPr lang="fr-FR" sz="1200" dirty="0"/>
                <a:t>Organisation pour  l’installation</a:t>
              </a:r>
              <a:r>
                <a:rPr lang="fr-FR" sz="1200" dirty="0">
                  <a:solidFill>
                    <a:srgbClr val="7030A0"/>
                  </a:solidFill>
                </a:rPr>
                <a:t>      </a:t>
              </a:r>
            </a:p>
            <a:p>
              <a:r>
                <a:rPr lang="fr-FR" sz="1200" dirty="0">
                  <a:solidFill>
                    <a:srgbClr val="7030A0"/>
                  </a:solidFill>
                </a:rPr>
                <a:t>  </a:t>
              </a:r>
              <a:r>
                <a:rPr lang="fr-FR" sz="1200" dirty="0"/>
                <a:t>et la maintenance des équipements </a:t>
              </a:r>
            </a:p>
            <a:p>
              <a:r>
                <a:rPr lang="fr-FR" sz="1200" dirty="0"/>
                <a:t>       et l’</a:t>
              </a:r>
              <a:r>
                <a:rPr lang="fr-FR" sz="1200" dirty="0" err="1"/>
                <a:t>actualisaton</a:t>
              </a:r>
              <a:r>
                <a:rPr lang="fr-FR" sz="1200" dirty="0"/>
                <a:t> des  contenus</a:t>
              </a:r>
            </a:p>
          </p:txBody>
        </p:sp>
      </p:grpSp>
      <p:cxnSp>
        <p:nvCxnSpPr>
          <p:cNvPr id="4" name="Connecteur : en arc 3">
            <a:extLst>
              <a:ext uri="{FF2B5EF4-FFF2-40B4-BE49-F238E27FC236}">
                <a16:creationId xmlns:a16="http://schemas.microsoft.com/office/drawing/2014/main" id="{35BA743F-EB3F-493C-8C9A-1CABD47518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8590" y="2401509"/>
            <a:ext cx="828122" cy="67144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 : en arc 51">
            <a:extLst>
              <a:ext uri="{FF2B5EF4-FFF2-40B4-BE49-F238E27FC236}">
                <a16:creationId xmlns:a16="http://schemas.microsoft.com/office/drawing/2014/main" id="{C874C6BE-1800-46E9-AB5A-C102FC962F90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541226" y="5961062"/>
            <a:ext cx="856432" cy="21454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 : en arc 52">
            <a:extLst>
              <a:ext uri="{FF2B5EF4-FFF2-40B4-BE49-F238E27FC236}">
                <a16:creationId xmlns:a16="http://schemas.microsoft.com/office/drawing/2014/main" id="{87186607-A68D-4F4D-971E-0B0644E55DA4}"/>
              </a:ext>
            </a:extLst>
          </p:cNvPr>
          <p:cNvCxnSpPr>
            <a:cxnSpLocks/>
          </p:cNvCxnSpPr>
          <p:nvPr/>
        </p:nvCxnSpPr>
        <p:spPr>
          <a:xfrm flipV="1">
            <a:off x="6608771" y="859085"/>
            <a:ext cx="820729" cy="274591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 : en arc 54">
            <a:extLst>
              <a:ext uri="{FF2B5EF4-FFF2-40B4-BE49-F238E27FC236}">
                <a16:creationId xmlns:a16="http://schemas.microsoft.com/office/drawing/2014/main" id="{8324F121-43B9-47DB-874F-28B8A3F90939}"/>
              </a:ext>
            </a:extLst>
          </p:cNvPr>
          <p:cNvCxnSpPr>
            <a:cxnSpLocks/>
          </p:cNvCxnSpPr>
          <p:nvPr/>
        </p:nvCxnSpPr>
        <p:spPr>
          <a:xfrm flipV="1">
            <a:off x="9896232" y="2460799"/>
            <a:ext cx="948911" cy="752373"/>
          </a:xfrm>
          <a:prstGeom prst="curvedConnector3">
            <a:avLst>
              <a:gd name="adj1" fmla="val 50001"/>
            </a:avLst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 : en arc 87">
            <a:extLst>
              <a:ext uri="{FF2B5EF4-FFF2-40B4-BE49-F238E27FC236}">
                <a16:creationId xmlns:a16="http://schemas.microsoft.com/office/drawing/2014/main" id="{B2960529-96F2-440A-BF5D-D12001271355}"/>
              </a:ext>
            </a:extLst>
          </p:cNvPr>
          <p:cNvCxnSpPr>
            <a:cxnSpLocks/>
          </p:cNvCxnSpPr>
          <p:nvPr/>
        </p:nvCxnSpPr>
        <p:spPr>
          <a:xfrm>
            <a:off x="2663272" y="1280621"/>
            <a:ext cx="1797617" cy="1353314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 : en arc 120">
            <a:extLst>
              <a:ext uri="{FF2B5EF4-FFF2-40B4-BE49-F238E27FC236}">
                <a16:creationId xmlns:a16="http://schemas.microsoft.com/office/drawing/2014/main" id="{D66D915E-57D8-47F4-9CA8-DD577C3B9939}"/>
              </a:ext>
            </a:extLst>
          </p:cNvPr>
          <p:cNvCxnSpPr>
            <a:cxnSpLocks/>
          </p:cNvCxnSpPr>
          <p:nvPr/>
        </p:nvCxnSpPr>
        <p:spPr>
          <a:xfrm>
            <a:off x="9896232" y="4603946"/>
            <a:ext cx="878558" cy="519461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 : en arc 159">
            <a:extLst>
              <a:ext uri="{FF2B5EF4-FFF2-40B4-BE49-F238E27FC236}">
                <a16:creationId xmlns:a16="http://schemas.microsoft.com/office/drawing/2014/main" id="{ED76842A-0D48-40D2-995D-EDC86026D4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76722" y="3494677"/>
            <a:ext cx="662199" cy="768338"/>
          </a:xfrm>
          <a:prstGeom prst="curvedConnector2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404881E-9511-44EF-B865-85F70585E50A}"/>
              </a:ext>
            </a:extLst>
          </p:cNvPr>
          <p:cNvSpPr/>
          <p:nvPr/>
        </p:nvSpPr>
        <p:spPr>
          <a:xfrm>
            <a:off x="7557906" y="690055"/>
            <a:ext cx="2021763" cy="4251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Samantha </a:t>
            </a:r>
            <a:r>
              <a:rPr lang="fr-FR" sz="1200" b="1" dirty="0" err="1">
                <a:solidFill>
                  <a:schemeClr val="tx1"/>
                </a:solidFill>
              </a:rPr>
              <a:t>Pagliaro</a:t>
            </a:r>
            <a:r>
              <a:rPr lang="fr-FR" sz="1200" b="1" dirty="0">
                <a:solidFill>
                  <a:schemeClr val="tx1"/>
                </a:solidFill>
              </a:rPr>
              <a:t> et Romuald </a:t>
            </a:r>
            <a:r>
              <a:rPr lang="fr-FR" sz="1200" b="1" dirty="0" err="1">
                <a:solidFill>
                  <a:schemeClr val="tx1"/>
                </a:solidFill>
              </a:rPr>
              <a:t>Lorthioir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C4D9D58-66A7-4547-BC19-0FE97DC3B16D}"/>
              </a:ext>
            </a:extLst>
          </p:cNvPr>
          <p:cNvSpPr/>
          <p:nvPr/>
        </p:nvSpPr>
        <p:spPr>
          <a:xfrm>
            <a:off x="7079928" y="1635409"/>
            <a:ext cx="2750461" cy="6707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Katia </a:t>
            </a:r>
            <a:r>
              <a:rPr lang="fr-FR" sz="1200" b="1" dirty="0" err="1">
                <a:solidFill>
                  <a:schemeClr val="tx1"/>
                </a:solidFill>
              </a:rPr>
              <a:t>Lucchi</a:t>
            </a:r>
            <a:r>
              <a:rPr lang="fr-FR" sz="1200" b="1" dirty="0">
                <a:solidFill>
                  <a:schemeClr val="tx1"/>
                </a:solidFill>
              </a:rPr>
              <a:t>, Agnès </a:t>
            </a:r>
            <a:r>
              <a:rPr lang="fr-FR" sz="1200" b="1" dirty="0" err="1">
                <a:solidFill>
                  <a:schemeClr val="tx1"/>
                </a:solidFill>
              </a:rPr>
              <a:t>Marsset-Baglieri</a:t>
            </a:r>
            <a:r>
              <a:rPr lang="fr-FR" sz="1200" b="1" dirty="0">
                <a:solidFill>
                  <a:schemeClr val="tx1"/>
                </a:solidFill>
              </a:rPr>
              <a:t>, Anne Richard et Samantha </a:t>
            </a:r>
            <a:r>
              <a:rPr lang="fr-FR" sz="1200" b="1" dirty="0" err="1">
                <a:solidFill>
                  <a:schemeClr val="tx1"/>
                </a:solidFill>
              </a:rPr>
              <a:t>Pagliaro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74ACAF7-8295-4587-BB6F-C0E65D4C0230}"/>
              </a:ext>
            </a:extLst>
          </p:cNvPr>
          <p:cNvSpPr/>
          <p:nvPr/>
        </p:nvSpPr>
        <p:spPr>
          <a:xfrm>
            <a:off x="10443410" y="1934638"/>
            <a:ext cx="1700463" cy="4251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Jean-François Lacoste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A66AA47-0FC9-4DA8-8780-E5F05CF22CC2}"/>
              </a:ext>
            </a:extLst>
          </p:cNvPr>
          <p:cNvSpPr/>
          <p:nvPr/>
        </p:nvSpPr>
        <p:spPr>
          <a:xfrm>
            <a:off x="9962722" y="5161713"/>
            <a:ext cx="2021763" cy="4251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Romuald </a:t>
            </a:r>
            <a:r>
              <a:rPr lang="fr-FR" sz="1200" b="1" dirty="0" err="1">
                <a:solidFill>
                  <a:schemeClr val="tx1"/>
                </a:solidFill>
              </a:rPr>
              <a:t>Lorthioir</a:t>
            </a:r>
            <a:r>
              <a:rPr lang="fr-FR" sz="1200" b="1" dirty="0">
                <a:solidFill>
                  <a:schemeClr val="tx1"/>
                </a:solidFill>
              </a:rPr>
              <a:t> (pilote 10.1)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18C278F-3115-440F-8439-DBFBABAFE906}"/>
              </a:ext>
            </a:extLst>
          </p:cNvPr>
          <p:cNvSpPr/>
          <p:nvPr/>
        </p:nvSpPr>
        <p:spPr>
          <a:xfrm>
            <a:off x="6767618" y="4343693"/>
            <a:ext cx="1632817" cy="452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Olivier Topin et 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</a:rPr>
              <a:t>David </a:t>
            </a:r>
            <a:r>
              <a:rPr lang="fr-FR" sz="1200" b="1" dirty="0" err="1">
                <a:solidFill>
                  <a:schemeClr val="tx1"/>
                </a:solidFill>
              </a:rPr>
              <a:t>Gasparotto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98A93D4-BD45-4F9A-B1A4-F57B16B7E8AC}"/>
              </a:ext>
            </a:extLst>
          </p:cNvPr>
          <p:cNvSpPr/>
          <p:nvPr/>
        </p:nvSpPr>
        <p:spPr>
          <a:xfrm>
            <a:off x="7553445" y="6215477"/>
            <a:ext cx="1606598" cy="4251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Samantha </a:t>
            </a:r>
            <a:r>
              <a:rPr lang="fr-FR" sz="1200" b="1" dirty="0" err="1">
                <a:solidFill>
                  <a:schemeClr val="tx1"/>
                </a:solidFill>
              </a:rPr>
              <a:t>Pagliaro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BA38E71-E573-4854-B9E1-4881EE1E4629}"/>
              </a:ext>
            </a:extLst>
          </p:cNvPr>
          <p:cNvSpPr/>
          <p:nvPr/>
        </p:nvSpPr>
        <p:spPr>
          <a:xfrm>
            <a:off x="1148462" y="6002880"/>
            <a:ext cx="2021763" cy="4251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Valérie Camel et Samantha </a:t>
            </a:r>
            <a:r>
              <a:rPr lang="fr-FR" sz="1200" b="1" dirty="0" err="1">
                <a:solidFill>
                  <a:schemeClr val="tx1"/>
                </a:solidFill>
              </a:rPr>
              <a:t>Pagliaro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C207204-BAFF-41D5-9B29-2A672CCA4FF3}"/>
              </a:ext>
            </a:extLst>
          </p:cNvPr>
          <p:cNvSpPr/>
          <p:nvPr/>
        </p:nvSpPr>
        <p:spPr>
          <a:xfrm>
            <a:off x="184926" y="1823314"/>
            <a:ext cx="2021763" cy="4251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Marie </a:t>
            </a:r>
            <a:r>
              <a:rPr lang="fr-FR" sz="1200" b="1" dirty="0" err="1">
                <a:solidFill>
                  <a:schemeClr val="tx1"/>
                </a:solidFill>
              </a:rPr>
              <a:t>Debacq</a:t>
            </a:r>
            <a:r>
              <a:rPr lang="fr-FR" sz="1200" b="1" dirty="0">
                <a:solidFill>
                  <a:schemeClr val="tx1"/>
                </a:solidFill>
              </a:rPr>
              <a:t> et Samantha </a:t>
            </a:r>
            <a:r>
              <a:rPr lang="fr-FR" sz="1200" b="1" dirty="0" err="1">
                <a:solidFill>
                  <a:schemeClr val="tx1"/>
                </a:solidFill>
              </a:rPr>
              <a:t>Pagliaro</a:t>
            </a:r>
            <a:r>
              <a:rPr lang="fr-FR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EA70AB3-B762-4D91-AC04-F8F5702F383C}"/>
              </a:ext>
            </a:extLst>
          </p:cNvPr>
          <p:cNvSpPr/>
          <p:nvPr/>
        </p:nvSpPr>
        <p:spPr>
          <a:xfrm>
            <a:off x="6837597" y="5194573"/>
            <a:ext cx="2021763" cy="4251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Bruno Ferry et Valérie Camel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EF956E6-15D8-4FBF-9A1E-1FB68F147DA6}"/>
              </a:ext>
            </a:extLst>
          </p:cNvPr>
          <p:cNvSpPr/>
          <p:nvPr/>
        </p:nvSpPr>
        <p:spPr>
          <a:xfrm>
            <a:off x="876169" y="767836"/>
            <a:ext cx="2021763" cy="4251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Samantha </a:t>
            </a:r>
            <a:r>
              <a:rPr lang="fr-FR" sz="1200" b="1" dirty="0" err="1">
                <a:solidFill>
                  <a:schemeClr val="tx1"/>
                </a:solidFill>
              </a:rPr>
              <a:t>Pagliaro</a:t>
            </a:r>
            <a:r>
              <a:rPr lang="fr-FR" sz="1200" b="1" dirty="0">
                <a:solidFill>
                  <a:schemeClr val="tx1"/>
                </a:solidFill>
              </a:rPr>
              <a:t> et Benjamin </a:t>
            </a:r>
            <a:r>
              <a:rPr lang="fr-FR" sz="1200" b="1" dirty="0" err="1">
                <a:solidFill>
                  <a:schemeClr val="tx1"/>
                </a:solidFill>
              </a:rPr>
              <a:t>Baatard</a:t>
            </a:r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223" name="Connecteur : en arc 222">
            <a:extLst>
              <a:ext uri="{FF2B5EF4-FFF2-40B4-BE49-F238E27FC236}">
                <a16:creationId xmlns:a16="http://schemas.microsoft.com/office/drawing/2014/main" id="{BDF9DEDC-C3E0-42EE-84F7-1FBC8E08B08E}"/>
              </a:ext>
            </a:extLst>
          </p:cNvPr>
          <p:cNvCxnSpPr>
            <a:cxnSpLocks/>
          </p:cNvCxnSpPr>
          <p:nvPr/>
        </p:nvCxnSpPr>
        <p:spPr>
          <a:xfrm>
            <a:off x="2242485" y="3934644"/>
            <a:ext cx="847457" cy="631746"/>
          </a:xfrm>
          <a:prstGeom prst="curvedConnector3">
            <a:avLst>
              <a:gd name="adj1" fmla="val 51893"/>
            </a:avLst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 : en arc 237">
            <a:extLst>
              <a:ext uri="{FF2B5EF4-FFF2-40B4-BE49-F238E27FC236}">
                <a16:creationId xmlns:a16="http://schemas.microsoft.com/office/drawing/2014/main" id="{9AEA499A-0903-4A72-A041-2D0DB8910775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00950" y="2075779"/>
            <a:ext cx="662199" cy="768338"/>
          </a:xfrm>
          <a:prstGeom prst="curvedConnector2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 : en arc 238">
            <a:extLst>
              <a:ext uri="{FF2B5EF4-FFF2-40B4-BE49-F238E27FC236}">
                <a16:creationId xmlns:a16="http://schemas.microsoft.com/office/drawing/2014/main" id="{939647DB-0572-40CD-8793-47A1FEA1F7E5}"/>
              </a:ext>
            </a:extLst>
          </p:cNvPr>
          <p:cNvCxnSpPr>
            <a:cxnSpLocks/>
            <a:stCxn id="204" idx="1"/>
          </p:cNvCxnSpPr>
          <p:nvPr/>
        </p:nvCxnSpPr>
        <p:spPr>
          <a:xfrm rot="10800000">
            <a:off x="5856289" y="4382884"/>
            <a:ext cx="981309" cy="1024287"/>
          </a:xfrm>
          <a:prstGeom prst="curvedConnector2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cteur : en arc 242">
            <a:extLst>
              <a:ext uri="{FF2B5EF4-FFF2-40B4-BE49-F238E27FC236}">
                <a16:creationId xmlns:a16="http://schemas.microsoft.com/office/drawing/2014/main" id="{9A424AE1-4D20-42FE-9751-AD3635999EB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52817" y="6447267"/>
            <a:ext cx="1351960" cy="1644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ctangle 253">
            <a:extLst>
              <a:ext uri="{FF2B5EF4-FFF2-40B4-BE49-F238E27FC236}">
                <a16:creationId xmlns:a16="http://schemas.microsoft.com/office/drawing/2014/main" id="{E38BE7BF-D2F1-49F8-B8C6-3E99E49DBBBE}"/>
              </a:ext>
            </a:extLst>
          </p:cNvPr>
          <p:cNvSpPr/>
          <p:nvPr/>
        </p:nvSpPr>
        <p:spPr>
          <a:xfrm>
            <a:off x="2897932" y="4651079"/>
            <a:ext cx="1606598" cy="4251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Valérie Camel et Samantha </a:t>
            </a:r>
            <a:r>
              <a:rPr lang="fr-FR" sz="1200" b="1" dirty="0" err="1">
                <a:solidFill>
                  <a:schemeClr val="tx1"/>
                </a:solidFill>
              </a:rPr>
              <a:t>Pagliaro</a:t>
            </a:r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257" name="Connecteur : en arc 256">
            <a:extLst>
              <a:ext uri="{FF2B5EF4-FFF2-40B4-BE49-F238E27FC236}">
                <a16:creationId xmlns:a16="http://schemas.microsoft.com/office/drawing/2014/main" id="{F54F38A5-7B58-4B72-ABF7-4077FFB7395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29446" y="3927124"/>
            <a:ext cx="662199" cy="768338"/>
          </a:xfrm>
          <a:prstGeom prst="curvedConnector2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1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25FD479-CDA6-4A89-A0B8-AFFBE39D40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42963" y="781051"/>
            <a:ext cx="10147551" cy="4697729"/>
          </a:xfrm>
        </p:spPr>
        <p:txBody>
          <a:bodyPr/>
          <a:lstStyle/>
          <a:p>
            <a:pPr marL="0" lvl="1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86BD7C-671C-4D92-84E5-FE84F04D81CA}"/>
              </a:ext>
            </a:extLst>
          </p:cNvPr>
          <p:cNvSpPr/>
          <p:nvPr/>
        </p:nvSpPr>
        <p:spPr>
          <a:xfrm>
            <a:off x="738433" y="1379220"/>
            <a:ext cx="10696280" cy="433965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1200"/>
              </a:spcBef>
            </a:pPr>
            <a:r>
              <a:rPr lang="fr-FR" dirty="0">
                <a:solidFill>
                  <a:srgbClr val="00B050"/>
                </a:solidFill>
              </a:rPr>
              <a:t>Quelques éléments à retenir </a:t>
            </a:r>
          </a:p>
          <a:p>
            <a:pPr>
              <a:spcBef>
                <a:spcPts val="1200"/>
              </a:spcBef>
            </a:pPr>
            <a:endParaRPr lang="fr-FR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AgroParisTech présent sur la quasi-totalité des travaux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Un comité local (11 référents dont EC, IE, IR) réunit 5 fois.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Des points au Copil Innovation et transformation pédagogique </a:t>
            </a:r>
          </a:p>
          <a:p>
            <a:pPr marL="28575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3 Recrutements en cours</a:t>
            </a:r>
            <a:r>
              <a:rPr lang="en-US" dirty="0"/>
              <a:t>​ (</a:t>
            </a:r>
            <a:r>
              <a:rPr lang="en-US" dirty="0" err="1"/>
              <a:t>chef.fe</a:t>
            </a:r>
            <a:r>
              <a:rPr lang="en-US" dirty="0"/>
              <a:t> de </a:t>
            </a:r>
            <a:r>
              <a:rPr lang="en-US" dirty="0" err="1"/>
              <a:t>projet</a:t>
            </a:r>
            <a:r>
              <a:rPr lang="en-US" dirty="0"/>
              <a:t>, </a:t>
            </a:r>
            <a:r>
              <a:rPr lang="en-US" dirty="0" err="1"/>
              <a:t>chargé.e</a:t>
            </a:r>
            <a:r>
              <a:rPr lang="en-US" dirty="0"/>
              <a:t> de mission APC, </a:t>
            </a:r>
            <a:r>
              <a:rPr lang="en-US" dirty="0" err="1"/>
              <a:t>cartographie</a:t>
            </a:r>
            <a:r>
              <a:rPr lang="en-US" dirty="0"/>
              <a:t> SI)  </a:t>
            </a:r>
          </a:p>
          <a:p>
            <a:pPr marL="28575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Possibilité de valorisation des EC </a:t>
            </a:r>
            <a:r>
              <a:rPr lang="en-US" dirty="0"/>
              <a:t>​par des HEC (</a:t>
            </a:r>
            <a:r>
              <a:rPr lang="en-US" dirty="0" err="1"/>
              <a:t>referent.e</a:t>
            </a:r>
            <a:r>
              <a:rPr lang="en-US" dirty="0"/>
              <a:t> et production </a:t>
            </a:r>
            <a:r>
              <a:rPr lang="en-US" dirty="0" err="1"/>
              <a:t>ressources</a:t>
            </a:r>
            <a:r>
              <a:rPr lang="en-US" dirty="0"/>
              <a:t>)</a:t>
            </a:r>
          </a:p>
          <a:p>
            <a:pPr marL="28575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Soutien</a:t>
            </a:r>
            <a:r>
              <a:rPr lang="en-US" dirty="0"/>
              <a:t> sur des </a:t>
            </a:r>
            <a:r>
              <a:rPr lang="en-US" dirty="0" err="1"/>
              <a:t>projets</a:t>
            </a:r>
            <a:r>
              <a:rPr lang="en-US" dirty="0"/>
              <a:t> </a:t>
            </a:r>
            <a:r>
              <a:rPr lang="en-US" dirty="0" err="1"/>
              <a:t>pédagogiques</a:t>
            </a:r>
            <a:r>
              <a:rPr lang="en-US" dirty="0"/>
              <a:t> </a:t>
            </a:r>
            <a:r>
              <a:rPr lang="en-US" dirty="0" err="1"/>
              <a:t>innovants</a:t>
            </a:r>
            <a:r>
              <a:rPr lang="en-US" dirty="0"/>
              <a:t> (ex. </a:t>
            </a:r>
            <a:r>
              <a:rPr lang="en-US" dirty="0" err="1"/>
              <a:t>Rémédiation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statistiques</a:t>
            </a:r>
            <a:r>
              <a:rPr lang="en-US" dirty="0"/>
              <a:t>, </a:t>
            </a:r>
            <a:r>
              <a:rPr lang="en-US" dirty="0" err="1"/>
              <a:t>enseignement</a:t>
            </a:r>
            <a:r>
              <a:rPr lang="en-US" dirty="0"/>
              <a:t> bimodal </a:t>
            </a:r>
            <a:r>
              <a:rPr lang="en-US" dirty="0" err="1"/>
              <a:t>simultané</a:t>
            </a:r>
            <a:r>
              <a:rPr lang="en-US" dirty="0"/>
              <a:t>, creation d’un </a:t>
            </a:r>
            <a:r>
              <a:rPr lang="en-US" dirty="0" err="1"/>
              <a:t>Mooc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Génie</a:t>
            </a:r>
            <a:r>
              <a:rPr lang="en-US" dirty="0"/>
              <a:t> des proceeds </a:t>
            </a:r>
            <a:r>
              <a:rPr lang="en-US" dirty="0" err="1"/>
              <a:t>alimentaires</a:t>
            </a:r>
            <a:r>
              <a:rPr lang="en-US" dirty="0"/>
              <a:t> …)</a:t>
            </a:r>
          </a:p>
          <a:p>
            <a:pPr>
              <a:spcBef>
                <a:spcPts val="600"/>
              </a:spcBef>
            </a:pPr>
            <a:endParaRPr lang="en-US" b="1" dirty="0">
              <a:solidFill>
                <a:srgbClr val="00B050"/>
              </a:solidFill>
              <a:cs typeface="Calibri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</a:pPr>
            <a:r>
              <a:rPr lang="en-US" b="1" dirty="0">
                <a:solidFill>
                  <a:srgbClr val="00B050"/>
                </a:solidFill>
                <a:cs typeface="Calibri"/>
              </a:rPr>
              <a:t>Pour </a:t>
            </a:r>
            <a:r>
              <a:rPr lang="en-US" b="1" dirty="0" err="1">
                <a:solidFill>
                  <a:srgbClr val="00B050"/>
                </a:solidFill>
                <a:cs typeface="Calibri"/>
              </a:rPr>
              <a:t>toute</a:t>
            </a:r>
            <a:r>
              <a:rPr lang="en-US" b="1" dirty="0">
                <a:solidFill>
                  <a:srgbClr val="00B050"/>
                </a:solidFill>
                <a:cs typeface="Calibri"/>
              </a:rPr>
              <a:t> question, proposition de </a:t>
            </a:r>
            <a:r>
              <a:rPr lang="en-US" b="1" dirty="0" err="1">
                <a:solidFill>
                  <a:srgbClr val="00B050"/>
                </a:solidFill>
                <a:cs typeface="Calibri"/>
              </a:rPr>
              <a:t>projet</a:t>
            </a:r>
            <a:r>
              <a:rPr lang="en-US" b="1" dirty="0">
                <a:solidFill>
                  <a:srgbClr val="00B050"/>
                </a:solidFill>
                <a:cs typeface="Calibri"/>
              </a:rPr>
              <a:t>, </a:t>
            </a:r>
            <a:r>
              <a:rPr lang="en-US" b="1" dirty="0" err="1">
                <a:solidFill>
                  <a:srgbClr val="00B050"/>
                </a:solidFill>
                <a:cs typeface="Calibri"/>
              </a:rPr>
              <a:t>demande</a:t>
            </a:r>
            <a:r>
              <a:rPr lang="en-US" b="1" dirty="0">
                <a:solidFill>
                  <a:srgbClr val="00B050"/>
                </a:solidFill>
                <a:cs typeface="Calibri"/>
              </a:rPr>
              <a:t> de </a:t>
            </a:r>
            <a:r>
              <a:rPr lang="en-US" b="1" dirty="0" err="1">
                <a:solidFill>
                  <a:srgbClr val="00B050"/>
                </a:solidFill>
                <a:cs typeface="Calibri"/>
              </a:rPr>
              <a:t>soutien</a:t>
            </a:r>
            <a:r>
              <a:rPr lang="en-US" b="1" dirty="0">
                <a:solidFill>
                  <a:srgbClr val="00B050"/>
                </a:solidFill>
                <a:cs typeface="Calibri"/>
              </a:rPr>
              <a:t> : hercule-copil@agroparistech.fr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>
              <a:spcBef>
                <a:spcPts val="1200"/>
              </a:spcBef>
            </a:pP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32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0C041A7-E996-4E7F-B9C1-91C7AA55B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69" y="3748996"/>
            <a:ext cx="10515600" cy="669071"/>
          </a:xfrm>
          <a:noFill/>
        </p:spPr>
        <p:txBody>
          <a:bodyPr anchor="t"/>
          <a:lstStyle/>
          <a:p>
            <a:r>
              <a:rPr lang="fr-FR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Merci de votre attention</a:t>
            </a:r>
            <a:br>
              <a:rPr lang="fr-FR" sz="2800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fr-FR" sz="2800" dirty="0">
                <a:solidFill>
                  <a:srgbClr val="000000"/>
                </a:solidFill>
                <a:latin typeface="Segoe UI Semibold"/>
                <a:cs typeface="Segoe UI Semibold"/>
              </a:rPr>
            </a:br>
            <a:br>
              <a:rPr lang="fr-FR" sz="2800" dirty="0">
                <a:solidFill>
                  <a:srgbClr val="000000"/>
                </a:solidFill>
                <a:latin typeface="Segoe UI Semibold"/>
                <a:cs typeface="Segoe UI Semibold"/>
              </a:rPr>
            </a:br>
            <a:br>
              <a:rPr lang="fr-FR" sz="2800" dirty="0">
                <a:solidFill>
                  <a:srgbClr val="000000"/>
                </a:solidFill>
                <a:latin typeface="Segoe UI Semibold"/>
                <a:cs typeface="Segoe UI Semibold"/>
              </a:rPr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4D7D45-4851-C882-E33A-2A392E17F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5802153"/>
            <a:ext cx="107632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sz="quarter" idx="10"/>
          </p:nvPr>
        </p:nvSpPr>
        <p:spPr bwMode="auto">
          <a:xfrm>
            <a:off x="2473002" y="247210"/>
            <a:ext cx="7728015" cy="3723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b="1">
                <a:solidFill>
                  <a:srgbClr val="AB522E"/>
                </a:solidFill>
                <a:latin typeface="Segoe UI Semibold"/>
                <a:cs typeface="Segoe UI Semibold"/>
              </a:rPr>
              <a:t>Architecture du projet par travail </a:t>
            </a:r>
            <a:endParaRPr lang="fr-FR" i="1">
              <a:solidFill>
                <a:srgbClr val="AB522E"/>
              </a:solidFill>
              <a:latin typeface="Segoe UI Semibold"/>
              <a:cs typeface="Segoe UI Semibold"/>
            </a:endParaRPr>
          </a:p>
          <a:p>
            <a:pPr>
              <a:defRPr/>
            </a:pPr>
            <a:endParaRPr lang="fr-FR" sz="4400"/>
          </a:p>
        </p:txBody>
      </p:sp>
      <p:graphicFrame>
        <p:nvGraphicFramePr>
          <p:cNvPr id="5" name="Tableau 2"/>
          <p:cNvGraphicFramePr>
            <a:graphicFrameLocks noGrp="1"/>
          </p:cNvGraphicFramePr>
          <p:nvPr/>
        </p:nvGraphicFramePr>
        <p:xfrm>
          <a:off x="913251" y="896301"/>
          <a:ext cx="10365498" cy="4901621"/>
        </p:xfrm>
        <a:graphic>
          <a:graphicData uri="http://schemas.openxmlformats.org/drawingml/2006/table">
            <a:tbl>
              <a:tblPr firstRow="1" bandRow="1"/>
              <a:tblGrid>
                <a:gridCol w="235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3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85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>
                        <a:latin typeface=" segoe ui semibold"/>
                      </a:endParaRPr>
                    </a:p>
                  </a:txBody>
                  <a:tcPr>
                    <a:lnL w="12700" algn="ctr">
                      <a:solidFill>
                        <a:srgbClr val="1C5044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1C5044"/>
                      </a:solidFill>
                    </a:lnT>
                    <a:lnB w="12700" algn="ctr">
                      <a:solidFill>
                        <a:srgbClr val="1C5044"/>
                      </a:solidFill>
                    </a:lnB>
                    <a:solidFill>
                      <a:srgbClr val="1C504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>
                          <a:latin typeface=" segoe ui semibold"/>
                        </a:rPr>
                        <a:t>N° travail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rgbClr val="1C5044"/>
                      </a:solidFill>
                    </a:lnT>
                    <a:lnB w="12700" algn="ctr">
                      <a:solidFill>
                        <a:srgbClr val="1C5044"/>
                      </a:solidFill>
                    </a:lnB>
                    <a:solidFill>
                      <a:srgbClr val="1C504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>
                          <a:latin typeface=" segoe ui semibold"/>
                        </a:rPr>
                        <a:t>Intitulé travail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2700" algn="ctr">
                      <a:solidFill>
                        <a:srgbClr val="1C5044"/>
                      </a:solidFill>
                    </a:lnT>
                    <a:lnB w="12700" algn="ctr">
                      <a:solidFill>
                        <a:srgbClr val="1C5044"/>
                      </a:solidFill>
                    </a:lnB>
                    <a:solidFill>
                      <a:srgbClr val="1C5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88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1C5044"/>
                          </a:solidFill>
                          <a:latin typeface=" segoe ui semibold"/>
                          <a:cs typeface="Segoe UI"/>
                        </a:rPr>
                        <a:t>Pilotage</a:t>
                      </a:r>
                      <a:endParaRPr>
                        <a:solidFill>
                          <a:srgbClr val="1C5044"/>
                        </a:solidFill>
                      </a:endParaRPr>
                    </a:p>
                  </a:txBody>
                  <a:tcPr>
                    <a:lnL w="12700" algn="ctr">
                      <a:solidFill>
                        <a:srgbClr val="1C5044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latin typeface=" segoe ui semibold"/>
                          <a:cs typeface="Segoe UI"/>
                        </a:rPr>
                        <a:t>Travail 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Suivi politique et organisationnel, administratif et financier du projet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270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81">
                <a:tc>
                  <a:txBody>
                    <a:bodyPr/>
                    <a:lstStyle/>
                    <a:p>
                      <a:pPr marL="228600" indent="-228600">
                        <a:buAutoNum type="alphaUcParenR"/>
                        <a:defRPr/>
                      </a:pPr>
                      <a:r>
                        <a:rPr lang="fr-FR" sz="1200">
                          <a:solidFill>
                            <a:srgbClr val="1C5044"/>
                          </a:solidFill>
                          <a:latin typeface=" segoe ui semibold"/>
                          <a:cs typeface="Segoe UI"/>
                        </a:rPr>
                        <a:t>Affermir la place</a:t>
                      </a:r>
                      <a:endParaRPr>
                        <a:solidFill>
                          <a:srgbClr val="1C5044"/>
                        </a:solidFill>
                      </a:endParaRPr>
                    </a:p>
                    <a:p>
                      <a:pPr marL="0" indent="0">
                        <a:buNone/>
                        <a:defRPr/>
                      </a:pPr>
                      <a:r>
                        <a:rPr lang="fr-FR" sz="1200">
                          <a:solidFill>
                            <a:srgbClr val="1C5044"/>
                          </a:solidFill>
                          <a:latin typeface=" segoe ui semibold"/>
                          <a:cs typeface="Segoe UI"/>
                        </a:rPr>
                        <a:t>du numérique</a:t>
                      </a:r>
                      <a:endParaRPr>
                        <a:solidFill>
                          <a:srgbClr val="1C5044"/>
                        </a:solidFill>
                      </a:endParaRPr>
                    </a:p>
                  </a:txBody>
                  <a:tcPr>
                    <a:lnL w="12700" algn="ctr">
                      <a:solidFill>
                        <a:srgbClr val="1C5044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>
                          <a:latin typeface=" segoe ui semibold"/>
                          <a:cs typeface="Segoe UI"/>
                        </a:rPr>
                        <a:t>Travail 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Autodiagnostic et élaboration d’un schéma directeur numérique adapté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888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1C5044"/>
                          </a:solidFill>
                          <a:latin typeface=" segoe ui semibold"/>
                          <a:cs typeface="Segoe UI"/>
                        </a:rPr>
                        <a:t>B) Enseigner et apprendre</a:t>
                      </a:r>
                      <a:br>
                        <a:rPr lang="fr-FR" sz="1200">
                          <a:solidFill>
                            <a:srgbClr val="1C5044"/>
                          </a:solidFill>
                          <a:latin typeface=" segoe ui semibold"/>
                          <a:cs typeface="Segoe UI"/>
                        </a:rPr>
                      </a:br>
                      <a:r>
                        <a:rPr lang="fr-FR" sz="1200">
                          <a:solidFill>
                            <a:srgbClr val="1C5044"/>
                          </a:solidFill>
                          <a:latin typeface=" segoe ui semibold"/>
                          <a:cs typeface="Segoe UI"/>
                        </a:rPr>
                        <a:t>autrement</a:t>
                      </a:r>
                      <a:endParaRPr/>
                    </a:p>
                  </a:txBody>
                  <a:tcPr>
                    <a:lnL w="12700" algn="ctr">
                      <a:solidFill>
                        <a:srgbClr val="1C5044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>
                          <a:latin typeface=" segoe ui semibold"/>
                          <a:cs typeface="Segoe UI"/>
                        </a:rPr>
                        <a:t>Travail 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Place du numérique dans la formation et la transformation des cursus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88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fr-FR" sz="1200">
                        <a:solidFill>
                          <a:schemeClr val="tx2"/>
                        </a:solidFill>
                        <a:latin typeface=" segoe ui semibold"/>
                        <a:cs typeface="Segoe UI"/>
                      </a:endParaRPr>
                    </a:p>
                  </a:txBody>
                  <a:tcPr>
                    <a:lnL w="381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>
                          <a:latin typeface=" segoe ui semibold"/>
                          <a:cs typeface="Segoe UI"/>
                        </a:rPr>
                        <a:t>Travail 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Changement dans le processus d’évaluation des étudiants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81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1C5044"/>
                          </a:solidFill>
                          <a:latin typeface=" segoe ui semibold"/>
                          <a:cs typeface="Segoe UI"/>
                        </a:rPr>
                        <a:t>C) Vivre ses activités autrement</a:t>
                      </a:r>
                      <a:endParaRPr>
                        <a:solidFill>
                          <a:srgbClr val="1C5044"/>
                        </a:solidFill>
                      </a:endParaRPr>
                    </a:p>
                  </a:txBody>
                  <a:tcPr>
                    <a:lnL w="12700" algn="ctr">
                      <a:solidFill>
                        <a:srgbClr val="1C5044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>
                          <a:latin typeface=" segoe ui semibold"/>
                          <a:cs typeface="Segoe UI"/>
                        </a:rPr>
                        <a:t>Travail 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Définition et mise en place d’un accompagnement des étudiants à l’usage raisonné des outils numériques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88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fr-FR" sz="1200">
                        <a:solidFill>
                          <a:schemeClr val="tx2"/>
                        </a:solidFill>
                        <a:latin typeface=" segoe ui semibold"/>
                        <a:cs typeface="Segoe UI"/>
                      </a:endParaRPr>
                    </a:p>
                  </a:txBody>
                  <a:tcPr>
                    <a:lnL w="381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>
                          <a:latin typeface=" segoe ui semibold"/>
                          <a:cs typeface="Segoe UI"/>
                        </a:rPr>
                        <a:t>Travail 5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Évolution et amélioration des pratiques numériques des enseignants-chercheurs et enseignants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481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1C5044"/>
                          </a:solidFill>
                          <a:latin typeface=" segoe ui semibold"/>
                          <a:cs typeface="Segoe UI"/>
                        </a:rPr>
                        <a:t>D) Accompagner les personnes</a:t>
                      </a:r>
                      <a:br>
                        <a:rPr lang="fr-FR" sz="1200">
                          <a:solidFill>
                            <a:srgbClr val="1C5044"/>
                          </a:solidFill>
                          <a:latin typeface=" segoe ui semibold"/>
                          <a:cs typeface="Segoe UI"/>
                        </a:rPr>
                      </a:br>
                      <a:r>
                        <a:rPr lang="fr-FR" sz="1200">
                          <a:solidFill>
                            <a:srgbClr val="1C5044"/>
                          </a:solidFill>
                          <a:latin typeface=" segoe ui semibold"/>
                          <a:cs typeface="Segoe UI"/>
                        </a:rPr>
                        <a:t>aux transformations</a:t>
                      </a:r>
                      <a:endParaRPr>
                        <a:solidFill>
                          <a:srgbClr val="1C5044"/>
                        </a:solidFill>
                      </a:endParaRPr>
                    </a:p>
                  </a:txBody>
                  <a:tcPr>
                    <a:lnL w="12700" algn="ctr">
                      <a:solidFill>
                        <a:srgbClr val="1C5044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>
                          <a:latin typeface=" segoe ui semibold"/>
                          <a:cs typeface="Segoe UI"/>
                        </a:rPr>
                        <a:t>Travail 6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Renforcement des équipes d’appui et d’accompagnement pédagogique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des enseignants-chercheurs et enseignants pour l’usage du numérique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88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fr-FR" sz="1200">
                        <a:solidFill>
                          <a:schemeClr val="tx2"/>
                        </a:solidFill>
                        <a:latin typeface=" segoe ui semibold"/>
                        <a:cs typeface="Segoe UI"/>
                      </a:endParaRPr>
                    </a:p>
                  </a:txBody>
                  <a:tcPr>
                    <a:lnL w="381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>
                          <a:latin typeface=" segoe ui semibold"/>
                          <a:cs typeface="Segoe UI"/>
                        </a:rPr>
                        <a:t>Travail 7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Formation des personnels et des étudiants aux usages du numérique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888"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1C5044"/>
                          </a:solidFill>
                          <a:latin typeface=" segoe ui semibold"/>
                          <a:cs typeface="Segoe UI"/>
                        </a:rPr>
                        <a:t>E) S’outiller autrement</a:t>
                      </a:r>
                      <a:endParaRPr>
                        <a:solidFill>
                          <a:srgbClr val="1C5044"/>
                        </a:solidFill>
                      </a:endParaRPr>
                    </a:p>
                  </a:txBody>
                  <a:tcPr>
                    <a:lnL w="12700" algn="ctr">
                      <a:solidFill>
                        <a:srgbClr val="1C5044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>
                          <a:latin typeface=" segoe ui semibold"/>
                          <a:cs typeface="Segoe UI"/>
                        </a:rPr>
                        <a:t>Travail 8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Équipements innovants et généralisation des possibilités de connexion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48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fr-FR" sz="1200">
                        <a:solidFill>
                          <a:schemeClr val="tx2"/>
                        </a:solidFill>
                        <a:latin typeface=" segoe ui semibold"/>
                        <a:cs typeface="Segoe UI"/>
                      </a:endParaRPr>
                    </a:p>
                  </a:txBody>
                  <a:tcPr>
                    <a:lnL w="381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>
                          <a:latin typeface=" segoe ui semibold"/>
                          <a:cs typeface="Segoe UI"/>
                        </a:rPr>
                        <a:t>Travail 9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Constitution et mise à disposition de ressources pédagogiques numériques par le biais de plateformes et d’outils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48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fr-FR" sz="1200">
                        <a:solidFill>
                          <a:schemeClr val="tx2"/>
                        </a:solidFill>
                        <a:latin typeface=" segoe ui semibold"/>
                        <a:cs typeface="Segoe UI"/>
                      </a:endParaRPr>
                    </a:p>
                  </a:txBody>
                  <a:tcPr>
                    <a:lnL w="381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>
                          <a:latin typeface=" segoe ui semibold"/>
                          <a:cs typeface="Segoe UI"/>
                        </a:rPr>
                        <a:t>Travail 10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Création organisationnelle pour une bonne installation et maintenance des équipements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et une actualisation des contenus numériques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905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889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1C5044"/>
                          </a:solidFill>
                          <a:latin typeface=" segoe ui semibold"/>
                          <a:cs typeface="Segoe UI"/>
                        </a:rPr>
                        <a:t>F) Savoir montrer et démontrer</a:t>
                      </a:r>
                      <a:endParaRPr>
                        <a:solidFill>
                          <a:srgbClr val="1C5044"/>
                        </a:solidFill>
                      </a:endParaRPr>
                    </a:p>
                  </a:txBody>
                  <a:tcPr>
                    <a:lnL w="12700" algn="ctr">
                      <a:solidFill>
                        <a:srgbClr val="1C5044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270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>
                          <a:latin typeface=" segoe ui semibold"/>
                          <a:cs typeface="Segoe UI"/>
                        </a:rPr>
                        <a:t>Travail 11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Dispositif de recherche pour le suivi et l’analyse globale du projet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9050" algn="ctr">
                      <a:solidFill>
                        <a:srgbClr val="1C5044"/>
                      </a:solidFill>
                    </a:lnT>
                    <a:lnB w="127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62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fr-FR" sz="1200">
                        <a:latin typeface=" segoe ui semibold"/>
                        <a:cs typeface="Segoe UI"/>
                      </a:endParaRPr>
                    </a:p>
                  </a:txBody>
                  <a:tcPr>
                    <a:lnL w="381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38100" algn="ctr">
                      <a:solidFill>
                        <a:schemeClr val="tx2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200">
                          <a:latin typeface=" segoe ui semibold"/>
                          <a:cs typeface="Segoe UI"/>
                        </a:rPr>
                        <a:t>Travail 12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chemeClr val="tx2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sz="1200">
                          <a:solidFill>
                            <a:srgbClr val="AB522E"/>
                          </a:solidFill>
                          <a:latin typeface="Segoe UI"/>
                          <a:cs typeface="Segoe UI"/>
                        </a:rPr>
                        <a:t>Outils et actions de démonstration, d’essaimage et de diffusion</a:t>
                      </a:r>
                      <a:endParaRPr>
                        <a:solidFill>
                          <a:srgbClr val="AB522E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2"/>
                      </a:solidFill>
                    </a:lnL>
                    <a:lnR w="12700" algn="ctr">
                      <a:solidFill>
                        <a:srgbClr val="1C5044"/>
                      </a:solidFill>
                    </a:lnR>
                    <a:lnT w="12700" algn="ctr">
                      <a:solidFill>
                        <a:schemeClr val="tx2"/>
                      </a:solidFill>
                    </a:lnT>
                    <a:lnB w="12700" algn="ctr">
                      <a:solidFill>
                        <a:srgbClr val="1C5044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Hercule">
      <a:dk1>
        <a:sysClr val="windowText" lastClr="000000"/>
      </a:dk1>
      <a:lt1>
        <a:sysClr val="window" lastClr="FFFFFF"/>
      </a:lt1>
      <a:dk2>
        <a:srgbClr val="1C5044"/>
      </a:dk2>
      <a:lt2>
        <a:srgbClr val="397A65"/>
      </a:lt2>
      <a:accent1>
        <a:srgbClr val="AB522E"/>
      </a:accent1>
      <a:accent2>
        <a:srgbClr val="ED7D31"/>
      </a:accent2>
      <a:accent3>
        <a:srgbClr val="D6693F"/>
      </a:accent3>
      <a:accent4>
        <a:srgbClr val="FFC000"/>
      </a:accent4>
      <a:accent5>
        <a:srgbClr val="DD9936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5647</TotalTime>
  <Words>614</Words>
  <Application>Microsoft Office PowerPoint</Application>
  <PresentationFormat>Grand écran</PresentationFormat>
  <Paragraphs>88</Paragraphs>
  <Slides>6</Slides>
  <Notes>0</Notes>
  <HiddenSlides>1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8" baseType="lpstr">
      <vt:lpstr> segoe ui semibold</vt:lpstr>
      <vt:lpstr>Arial</vt:lpstr>
      <vt:lpstr>Calibri</vt:lpstr>
      <vt:lpstr>Calibri Light</vt:lpstr>
      <vt:lpstr>CocoSharp-Bold</vt:lpstr>
      <vt:lpstr>Segoe UI</vt:lpstr>
      <vt:lpstr>Segoe UI Semibold</vt:lpstr>
      <vt:lpstr>Source Sans Pro</vt:lpstr>
      <vt:lpstr>Wingdings</vt:lpstr>
      <vt:lpstr>Conception personnalisée</vt:lpstr>
      <vt:lpstr>1_Conception personnalisée</vt:lpstr>
      <vt:lpstr>Acrobat Document</vt:lpstr>
      <vt:lpstr>AMI DemoES « Démonstrateurs numériques dans l’enseignement  supérieur » de France 2030.    </vt:lpstr>
      <vt:lpstr>Présentation PowerPoint</vt:lpstr>
      <vt:lpstr>Présentation PowerPoint</vt:lpstr>
      <vt:lpstr>Présentation PowerPoint</vt:lpstr>
      <vt:lpstr>Merci de votre attention  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projet</dc:title>
  <dc:creator>Marion Chaudat</dc:creator>
  <cp:lastModifiedBy>PAGLIARO</cp:lastModifiedBy>
  <cp:revision>668</cp:revision>
  <dcterms:created xsi:type="dcterms:W3CDTF">2022-01-27T11:00:07Z</dcterms:created>
  <dcterms:modified xsi:type="dcterms:W3CDTF">2023-07-06T08:22:32Z</dcterms:modified>
</cp:coreProperties>
</file>