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  <p:sldId id="258" r:id="rId6"/>
    <p:sldId id="275" r:id="rId7"/>
    <p:sldId id="276" r:id="rId8"/>
    <p:sldId id="277" r:id="rId9"/>
    <p:sldId id="278" r:id="rId10"/>
    <p:sldId id="273" r:id="rId11"/>
    <p:sldId id="279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6C4D75-6880-437F-B9AC-49324637E83F}" v="1" dt="2022-11-15T15:10:41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BERKORN Laure IDRS" userId="8570dbd0-132f-4d6f-b426-41730b3fc4c5" providerId="ADAL" clId="{FA6C4D75-6880-437F-B9AC-49324637E83F}"/>
    <pc:docChg chg="modSld">
      <pc:chgData name="HABERKORN Laure IDRS" userId="8570dbd0-132f-4d6f-b426-41730b3fc4c5" providerId="ADAL" clId="{FA6C4D75-6880-437F-B9AC-49324637E83F}" dt="2022-11-15T15:17:39.603" v="4" actId="20577"/>
      <pc:docMkLst>
        <pc:docMk/>
      </pc:docMkLst>
      <pc:sldChg chg="addSp modSp">
        <pc:chgData name="HABERKORN Laure IDRS" userId="8570dbd0-132f-4d6f-b426-41730b3fc4c5" providerId="ADAL" clId="{FA6C4D75-6880-437F-B9AC-49324637E83F}" dt="2022-11-15T15:10:45.878" v="1" actId="1076"/>
        <pc:sldMkLst>
          <pc:docMk/>
          <pc:sldMk cId="3245388353" sldId="258"/>
        </pc:sldMkLst>
        <pc:picChg chg="add mod">
          <ac:chgData name="HABERKORN Laure IDRS" userId="8570dbd0-132f-4d6f-b426-41730b3fc4c5" providerId="ADAL" clId="{FA6C4D75-6880-437F-B9AC-49324637E83F}" dt="2022-11-15T15:10:45.878" v="1" actId="1076"/>
          <ac:picMkLst>
            <pc:docMk/>
            <pc:sldMk cId="3245388353" sldId="258"/>
            <ac:picMk id="20" creationId="{FCE0E359-FEA7-49CB-A0EA-210AC904055D}"/>
          </ac:picMkLst>
        </pc:picChg>
      </pc:sldChg>
      <pc:sldChg chg="modSp">
        <pc:chgData name="HABERKORN Laure IDRS" userId="8570dbd0-132f-4d6f-b426-41730b3fc4c5" providerId="ADAL" clId="{FA6C4D75-6880-437F-B9AC-49324637E83F}" dt="2022-11-15T15:17:39.603" v="4" actId="20577"/>
        <pc:sldMkLst>
          <pc:docMk/>
          <pc:sldMk cId="1393956252" sldId="273"/>
        </pc:sldMkLst>
        <pc:spChg chg="mod">
          <ac:chgData name="HABERKORN Laure IDRS" userId="8570dbd0-132f-4d6f-b426-41730b3fc4c5" providerId="ADAL" clId="{FA6C4D75-6880-437F-B9AC-49324637E83F}" dt="2022-11-15T15:17:39.603" v="4" actId="20577"/>
          <ac:spMkLst>
            <pc:docMk/>
            <pc:sldMk cId="1393956252" sldId="273"/>
            <ac:spMk id="24" creationId="{BD464F09-986E-D2FA-76AB-5FE0F30E25D7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Relationship Id="rId14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30556D-E1DD-4693-BB83-0CF745151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1B5E21-872B-4FE9-81A8-6254C1E7B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E92D23-7FC9-4B65-86D1-B5BAF0D8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284BBF-288D-452C-B08D-5DE811FA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0A7897-6E8D-4290-BFD3-D5773890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27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FA79C-865B-43C6-8663-B08169B94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36209C-660E-4955-BEA4-2BEF0A05E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2C1BB2-4CCC-45AC-AEF2-C038301EE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9FB926-1818-45D8-9FF6-44C225C4B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60303D-9EF6-4F24-8085-07DB29084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34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92A6A67-E09D-4D7C-874A-F381A4B2DC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BDE7E0-7396-435F-BE95-408CB31E2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723920-A47B-4FBC-AB0E-4D5F25659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A491F5-3143-4440-B52A-CE522461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111913-19EE-4009-8394-B423BB9E2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91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C03A6-332B-4A0E-9506-C8D843253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FB18E6-CB28-46BE-8AFE-0A3B10198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F81613-7B3E-4BA2-BB0B-A7858CAEE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D86729-6D5E-4619-9421-0A94DB5B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BCB7E-B82B-410A-83F5-96BB6E832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50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F5DA22-3260-4C48-9250-C96679B96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548367-48CB-48BF-85A7-6294E2C8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513CCB-C8C1-4900-AA1B-1F1AC16C9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0AE3B2-7D59-4C8A-9E20-9F3C4A69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94BFD5-7BC3-455A-8CE8-EA6C984A9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6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0E6A50-372C-49C2-84C1-8B6BD146F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DCFA62-C569-4BE5-9F52-1304CED25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3E89BF-1006-4CF9-B43A-A898EEC48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B6200C-0BC9-4ED9-95F8-BB1073244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DE8588-5282-460A-82EF-C36493FF6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E9B065-A3C1-4FA1-A001-84EED7B4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8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5961A-8840-4A6C-A533-0D40B7FD7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38DE51-C46F-400D-8F6A-F2687F6DC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E4A180-6B84-42AA-A14E-8C1D80CA6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9DAC6CB-753D-47B0-8509-CC05CC0080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4672211-6BA0-4FB7-B480-7604035972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5BC818-06C3-46AE-AD09-B2E6C8A1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7CA1528-EFCF-4283-9BD0-2676F56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8890B5-A554-497E-AACF-B4A13316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36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8AD47-13F7-45F0-80B5-1AC4D9623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D2FC1A-14CB-4F14-9ABA-E170C0AC6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F09D64-9F17-495B-A206-297CC910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0128D6-CF12-42FA-80B4-5D7D4993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BD87EA3-C534-40B5-8C48-2CC8938F9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FC3F23D-0FB4-41DC-A8D8-D2AB6870E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F884F7-65C8-4FD0-A5D5-810125772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92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D5692D-A9E0-4A98-9986-D58B53C6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A91052-4C51-4F3A-A53F-C4DFE977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E039B1-ACD6-4A35-86C2-9C24084D1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BAEEF5-380E-442A-97D4-D6555377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640A64-219A-4EB2-BAD9-721A4D1D3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19B42E-CA17-4015-8E6A-B1C4EC58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21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0EFA82-BFD0-4CBF-8352-CD6E0BCC1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DBEBB4-E7C6-4EC4-9257-A263600373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E5B39B-FC48-458C-B571-726CDA798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C1D55D-01C4-48EF-9272-411338B9F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E76593-6F6B-4EB7-9360-2F7B16698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68EC7B-23B2-42BF-B41A-8B903637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01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B6739A-87E0-43CF-9E95-62D0EFD6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1B7601-5A2D-4FF8-AECF-05E04BEE9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F29B51-278F-48F4-BF55-60CE7113F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42A4C-B31F-4563-91F5-0711D848E667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FC4182-C6B7-4B6B-ACC7-5334379D7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6365ED-88CD-4C24-BF0D-E5D665F9E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A53AC-660A-4C5A-8DC9-F12B3807DF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64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e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15.png"/><Relationship Id="rId21" Type="http://schemas.openxmlformats.org/officeDocument/2006/relationships/image" Target="../media/image9.emf"/><Relationship Id="rId7" Type="http://schemas.openxmlformats.org/officeDocument/2006/relationships/image" Target="../media/image2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emf"/><Relationship Id="rId25" Type="http://schemas.openxmlformats.org/officeDocument/2006/relationships/image" Target="../media/image11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3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24" Type="http://schemas.openxmlformats.org/officeDocument/2006/relationships/oleObject" Target="../embeddings/oleObject11.bin"/><Relationship Id="rId32" Type="http://schemas.openxmlformats.org/officeDocument/2006/relationships/image" Target="../media/image16.png"/><Relationship Id="rId5" Type="http://schemas.openxmlformats.org/officeDocument/2006/relationships/image" Target="../media/image1.emf"/><Relationship Id="rId15" Type="http://schemas.openxmlformats.org/officeDocument/2006/relationships/image" Target="../media/image6.emf"/><Relationship Id="rId23" Type="http://schemas.openxmlformats.org/officeDocument/2006/relationships/image" Target="../media/image10.e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emf"/><Relationship Id="rId31" Type="http://schemas.openxmlformats.org/officeDocument/2006/relationships/image" Target="../media/image14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e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10398F3-0DF8-4A3F-8170-90FF502E65A4}"/>
              </a:ext>
            </a:extLst>
          </p:cNvPr>
          <p:cNvSpPr txBox="1"/>
          <p:nvPr/>
        </p:nvSpPr>
        <p:spPr>
          <a:xfrm>
            <a:off x="3204755" y="2690336"/>
            <a:ext cx="60263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Contrôle Continu CHIMIE HETEROCYCLIQUE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M2, Université Aix-Marseille, 2022-2023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589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94" b="7613"/>
          <a:stretch>
            <a:fillRect/>
          </a:stretch>
        </p:blipFill>
        <p:spPr bwMode="auto">
          <a:xfrm>
            <a:off x="2552701" y="968376"/>
            <a:ext cx="7883525" cy="573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075" name="Objet 11"/>
          <p:cNvGraphicFramePr>
            <a:graphicFrameLocks noChangeAspect="1"/>
          </p:cNvGraphicFramePr>
          <p:nvPr/>
        </p:nvGraphicFramePr>
        <p:xfrm>
          <a:off x="9863139" y="1857376"/>
          <a:ext cx="5048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MDLDrawObject Class" r:id="rId4" imgW="504789" imgH="485880" progId="MDLDrawOLE.MDLDrawObject.1">
                  <p:embed/>
                </p:oleObj>
              </mc:Choice>
              <mc:Fallback>
                <p:oleObj name="MDLDrawObject Class" r:id="rId4" imgW="504789" imgH="485880" progId="MDLDrawOLE.MDLDrawObject.1">
                  <p:embed/>
                  <p:pic>
                    <p:nvPicPr>
                      <p:cNvPr id="3075" name="Obje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3139" y="1857376"/>
                        <a:ext cx="5048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t 12"/>
          <p:cNvGraphicFramePr>
            <a:graphicFrameLocks noChangeAspect="1"/>
          </p:cNvGraphicFramePr>
          <p:nvPr/>
        </p:nvGraphicFramePr>
        <p:xfrm>
          <a:off x="7035800" y="2071689"/>
          <a:ext cx="7239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MDLDrawObject Class" r:id="rId6" imgW="723981" imgH="809531" progId="MDLDrawOLE.MDLDrawObject.1">
                  <p:embed/>
                </p:oleObj>
              </mc:Choice>
              <mc:Fallback>
                <p:oleObj name="MDLDrawObject Class" r:id="rId6" imgW="723981" imgH="809531" progId="MDLDrawOLE.MDLDrawObject.1">
                  <p:embed/>
                  <p:pic>
                    <p:nvPicPr>
                      <p:cNvPr id="3076" name="Obje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2071689"/>
                        <a:ext cx="7239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t 13"/>
          <p:cNvGraphicFramePr>
            <a:graphicFrameLocks noChangeAspect="1"/>
          </p:cNvGraphicFramePr>
          <p:nvPr/>
        </p:nvGraphicFramePr>
        <p:xfrm>
          <a:off x="7607300" y="2603500"/>
          <a:ext cx="6858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MDLDrawObject Class" r:id="rId8" imgW="685920" imgH="666736" progId="MDLDrawOLE.MDLDrawObject.1">
                  <p:embed/>
                </p:oleObj>
              </mc:Choice>
              <mc:Fallback>
                <p:oleObj name="MDLDrawObject Class" r:id="rId8" imgW="685920" imgH="666736" progId="MDLDrawOLE.MDLDrawObject.1">
                  <p:embed/>
                  <p:pic>
                    <p:nvPicPr>
                      <p:cNvPr id="3077" name="Obje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2603500"/>
                        <a:ext cx="6858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t 14"/>
          <p:cNvGraphicFramePr>
            <a:graphicFrameLocks noChangeAspect="1"/>
          </p:cNvGraphicFramePr>
          <p:nvPr/>
        </p:nvGraphicFramePr>
        <p:xfrm>
          <a:off x="6986589" y="3062289"/>
          <a:ext cx="6953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MDLDrawObject Class" r:id="rId10" imgW="695368" imgH="809531" progId="MDLDrawOLE.MDLDrawObject.1">
                  <p:embed/>
                </p:oleObj>
              </mc:Choice>
              <mc:Fallback>
                <p:oleObj name="MDLDrawObject Class" r:id="rId10" imgW="695368" imgH="809531" progId="MDLDrawOLE.MDLDrawObject.1">
                  <p:embed/>
                  <p:pic>
                    <p:nvPicPr>
                      <p:cNvPr id="3078" name="Obje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9" y="3062289"/>
                        <a:ext cx="69532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t 15"/>
          <p:cNvGraphicFramePr>
            <a:graphicFrameLocks noChangeAspect="1"/>
          </p:cNvGraphicFramePr>
          <p:nvPr/>
        </p:nvGraphicFramePr>
        <p:xfrm>
          <a:off x="6086475" y="1154114"/>
          <a:ext cx="7239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MDLDrawObject Class" r:id="rId12" imgW="723981" imgH="809531" progId="MDLDrawOLE.MDLDrawObject.1">
                  <p:embed/>
                </p:oleObj>
              </mc:Choice>
              <mc:Fallback>
                <p:oleObj name="MDLDrawObject Class" r:id="rId12" imgW="723981" imgH="809531" progId="MDLDrawOLE.MDLDrawObject.1">
                  <p:embed/>
                  <p:pic>
                    <p:nvPicPr>
                      <p:cNvPr id="3079" name="Obje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475" y="1154114"/>
                        <a:ext cx="7239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t 16"/>
          <p:cNvGraphicFramePr>
            <a:graphicFrameLocks noChangeAspect="1"/>
          </p:cNvGraphicFramePr>
          <p:nvPr/>
        </p:nvGraphicFramePr>
        <p:xfrm>
          <a:off x="1631951" y="4271964"/>
          <a:ext cx="11525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MDLDrawObject Class" r:id="rId14" imgW="1152648" imgH="866757" progId="MDLDrawOLE.MDLDrawObject.1">
                  <p:embed/>
                </p:oleObj>
              </mc:Choice>
              <mc:Fallback>
                <p:oleObj name="MDLDrawObject Class" r:id="rId14" imgW="1152648" imgH="866757" progId="MDLDrawOLE.MDLDrawObject.1">
                  <p:embed/>
                  <p:pic>
                    <p:nvPicPr>
                      <p:cNvPr id="3080" name="Obje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1" y="4271964"/>
                        <a:ext cx="115252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t 17"/>
          <p:cNvGraphicFramePr>
            <a:graphicFrameLocks noChangeAspect="1"/>
          </p:cNvGraphicFramePr>
          <p:nvPr/>
        </p:nvGraphicFramePr>
        <p:xfrm>
          <a:off x="2736851" y="5353051"/>
          <a:ext cx="714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MDLDrawObject Class" r:id="rId16" imgW="714264" imgH="942878" progId="MDLDrawOLE.MDLDrawObject.1">
                  <p:embed/>
                </p:oleObj>
              </mc:Choice>
              <mc:Fallback>
                <p:oleObj name="MDLDrawObject Class" r:id="rId16" imgW="714264" imgH="942878" progId="MDLDrawOLE.MDLDrawObject.1">
                  <p:embed/>
                  <p:pic>
                    <p:nvPicPr>
                      <p:cNvPr id="3081" name="Obje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1" y="5353051"/>
                        <a:ext cx="714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t 18"/>
          <p:cNvGraphicFramePr>
            <a:graphicFrameLocks noChangeAspect="1"/>
          </p:cNvGraphicFramePr>
          <p:nvPr/>
        </p:nvGraphicFramePr>
        <p:xfrm>
          <a:off x="4186239" y="1968500"/>
          <a:ext cx="7905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MDLDrawObject Class" r:id="rId18" imgW="790657" imgH="666736" progId="MDLDrawOLE.MDLDrawObject.1">
                  <p:embed/>
                </p:oleObj>
              </mc:Choice>
              <mc:Fallback>
                <p:oleObj name="MDLDrawObject Class" r:id="rId18" imgW="790657" imgH="666736" progId="MDLDrawOLE.MDLDrawObject.1">
                  <p:embed/>
                  <p:pic>
                    <p:nvPicPr>
                      <p:cNvPr id="3082" name="Obje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9" y="1968500"/>
                        <a:ext cx="790575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t 19"/>
          <p:cNvGraphicFramePr>
            <a:graphicFrameLocks noChangeAspect="1"/>
          </p:cNvGraphicFramePr>
          <p:nvPr/>
        </p:nvGraphicFramePr>
        <p:xfrm>
          <a:off x="5726114" y="2562225"/>
          <a:ext cx="6953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MDLDrawObject Class" r:id="rId20" imgW="695368" imgH="666736" progId="MDLDrawOLE.MDLDrawObject.1">
                  <p:embed/>
                </p:oleObj>
              </mc:Choice>
              <mc:Fallback>
                <p:oleObj name="MDLDrawObject Class" r:id="rId20" imgW="695368" imgH="666736" progId="MDLDrawOLE.MDLDrawObject.1">
                  <p:embed/>
                  <p:pic>
                    <p:nvPicPr>
                      <p:cNvPr id="3083" name="Obje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114" y="2562225"/>
                        <a:ext cx="695325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t 20"/>
          <p:cNvGraphicFramePr>
            <a:graphicFrameLocks noChangeAspect="1"/>
          </p:cNvGraphicFramePr>
          <p:nvPr/>
        </p:nvGraphicFramePr>
        <p:xfrm>
          <a:off x="9134475" y="1657350"/>
          <a:ext cx="685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MDLDrawObject Class" r:id="rId22" imgW="685920" imgH="685901" progId="MDLDrawOLE.MDLDrawObject.1">
                  <p:embed/>
                </p:oleObj>
              </mc:Choice>
              <mc:Fallback>
                <p:oleObj name="MDLDrawObject Class" r:id="rId22" imgW="685920" imgH="685901" progId="MDLDrawOLE.MDLDrawObject.1">
                  <p:embed/>
                  <p:pic>
                    <p:nvPicPr>
                      <p:cNvPr id="3084" name="Obje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4475" y="1657350"/>
                        <a:ext cx="685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t 21"/>
          <p:cNvGraphicFramePr>
            <a:graphicFrameLocks noChangeAspect="1"/>
          </p:cNvGraphicFramePr>
          <p:nvPr/>
        </p:nvGraphicFramePr>
        <p:xfrm>
          <a:off x="5108576" y="3022601"/>
          <a:ext cx="6953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MDLDrawObject Class" r:id="rId24" imgW="695368" imgH="790635" progId="MDLDrawOLE.MDLDrawObject.1">
                  <p:embed/>
                </p:oleObj>
              </mc:Choice>
              <mc:Fallback>
                <p:oleObj name="MDLDrawObject Class" r:id="rId24" imgW="695368" imgH="790635" progId="MDLDrawOLE.MDLDrawObject.1">
                  <p:embed/>
                  <p:pic>
                    <p:nvPicPr>
                      <p:cNvPr id="3085" name="Obje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576" y="3022601"/>
                        <a:ext cx="69532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t 22"/>
          <p:cNvGraphicFramePr>
            <a:graphicFrameLocks noChangeAspect="1"/>
          </p:cNvGraphicFramePr>
          <p:nvPr/>
        </p:nvGraphicFramePr>
        <p:xfrm>
          <a:off x="3568700" y="3819525"/>
          <a:ext cx="7048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MDLDrawObject Class" r:id="rId26" imgW="704816" imgH="666736" progId="MDLDrawOLE.MDLDrawObject.1">
                  <p:embed/>
                </p:oleObj>
              </mc:Choice>
              <mc:Fallback>
                <p:oleObj name="MDLDrawObject Class" r:id="rId26" imgW="704816" imgH="666736" progId="MDLDrawOLE.MDLDrawObject.1">
                  <p:embed/>
                  <p:pic>
                    <p:nvPicPr>
                      <p:cNvPr id="3086" name="Obje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819525"/>
                        <a:ext cx="7048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t 23"/>
          <p:cNvGraphicFramePr>
            <a:graphicFrameLocks noChangeAspect="1"/>
          </p:cNvGraphicFramePr>
          <p:nvPr/>
        </p:nvGraphicFramePr>
        <p:xfrm>
          <a:off x="4757739" y="1322389"/>
          <a:ext cx="12096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MDLDrawObject Class" r:id="rId28" imgW="1209605" imgH="809531" progId="MDLDrawOLE.MDLDrawObject.1">
                  <p:embed/>
                </p:oleObj>
              </mc:Choice>
              <mc:Fallback>
                <p:oleObj name="MDLDrawObject Class" r:id="rId28" imgW="1209605" imgH="809531" progId="MDLDrawOLE.MDLDrawObject.1">
                  <p:embed/>
                  <p:pic>
                    <p:nvPicPr>
                      <p:cNvPr id="3087" name="Obje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9" y="1322389"/>
                        <a:ext cx="120967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Connecteur droit 24"/>
          <p:cNvCxnSpPr/>
          <p:nvPr/>
        </p:nvCxnSpPr>
        <p:spPr>
          <a:xfrm>
            <a:off x="5910263" y="1885950"/>
            <a:ext cx="863600" cy="7191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9" name="Objet 25"/>
          <p:cNvGraphicFramePr>
            <a:graphicFrameLocks noChangeAspect="1"/>
          </p:cNvGraphicFramePr>
          <p:nvPr/>
        </p:nvGraphicFramePr>
        <p:xfrm>
          <a:off x="9161464" y="274639"/>
          <a:ext cx="71437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MDLDrawObject Class" r:id="rId30" imgW="714264" imgH="923983" progId="MDLDrawOLE.MDLDrawObject.1">
                  <p:embed/>
                </p:oleObj>
              </mc:Choice>
              <mc:Fallback>
                <p:oleObj name="MDLDrawObject Class" r:id="rId30" imgW="714264" imgH="923983" progId="MDLDrawOLE.MDLDrawObject.1">
                  <p:embed/>
                  <p:pic>
                    <p:nvPicPr>
                      <p:cNvPr id="3089" name="Obje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1464" y="274639"/>
                        <a:ext cx="714375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Connecteur droit 26"/>
          <p:cNvCxnSpPr/>
          <p:nvPr/>
        </p:nvCxnSpPr>
        <p:spPr>
          <a:xfrm flipH="1">
            <a:off x="8585201" y="736601"/>
            <a:ext cx="576263" cy="3032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ZoneTexte 24"/>
          <p:cNvSpPr txBox="1">
            <a:spLocks noChangeArrowheads="1"/>
          </p:cNvSpPr>
          <p:nvPr/>
        </p:nvSpPr>
        <p:spPr bwMode="auto">
          <a:xfrm>
            <a:off x="226219" y="323761"/>
            <a:ext cx="74333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ct val="80000"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  <a:cs typeface="+mn-cs"/>
              </a:rPr>
              <a:t>Nomenclature : indiquez les noms triviaux des hétérocycles suivants </a:t>
            </a:r>
            <a:r>
              <a:rPr lang="fr-FR" sz="1600" dirty="0">
                <a:solidFill>
                  <a:prstClr val="black"/>
                </a:solidFill>
              </a:rPr>
              <a:t>(</a:t>
            </a:r>
            <a:r>
              <a:rPr lang="fr-FR" b="1" dirty="0">
                <a:solidFill>
                  <a:srgbClr val="4472C4"/>
                </a:solidFill>
                <a:latin typeface="Calibri" panose="020F0502020204030204"/>
                <a:cs typeface="+mn-cs"/>
              </a:rPr>
              <a:t>3 pts</a:t>
            </a:r>
            <a:r>
              <a:rPr lang="fr-FR" sz="1600" dirty="0">
                <a:solidFill>
                  <a:prstClr val="black"/>
                </a:solidFill>
              </a:rPr>
              <a:t>)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FCE0E359-FEA7-49CB-A0EA-210AC904055D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757739" y="3635374"/>
            <a:ext cx="451654" cy="57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38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5D8DF04-5ACA-75B2-F71A-E7304A0C6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430" y="159695"/>
            <a:ext cx="10253141" cy="641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53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16444BD-326C-B96A-355E-0023D6CEB0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701"/>
          <a:stretch/>
        </p:blipFill>
        <p:spPr>
          <a:xfrm>
            <a:off x="117051" y="333493"/>
            <a:ext cx="6372225" cy="194749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4398C5C-81C9-54F4-7B5F-C487E2A62463}"/>
              </a:ext>
            </a:extLst>
          </p:cNvPr>
          <p:cNvSpPr txBox="1"/>
          <p:nvPr/>
        </p:nvSpPr>
        <p:spPr>
          <a:xfrm>
            <a:off x="297352" y="2558906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B461F2E-0FDA-B650-0593-B45247A2D56B}"/>
              </a:ext>
            </a:extLst>
          </p:cNvPr>
          <p:cNvSpPr txBox="1"/>
          <p:nvPr/>
        </p:nvSpPr>
        <p:spPr>
          <a:xfrm>
            <a:off x="297352" y="3498016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9E3AE5C-B3CD-C9B8-6DAF-7F38FE7639CA}"/>
              </a:ext>
            </a:extLst>
          </p:cNvPr>
          <p:cNvSpPr txBox="1"/>
          <p:nvPr/>
        </p:nvSpPr>
        <p:spPr>
          <a:xfrm>
            <a:off x="297352" y="4447410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B395DFE-2A7B-1169-8C00-F81F7C5769F7}"/>
              </a:ext>
            </a:extLst>
          </p:cNvPr>
          <p:cNvSpPr txBox="1"/>
          <p:nvPr/>
        </p:nvSpPr>
        <p:spPr>
          <a:xfrm>
            <a:off x="664931" y="3498016"/>
            <a:ext cx="8723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Indiquez le type de transformation observée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Proposez des réactifs permettant de faire la transformation voulue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539D81E-8FBC-C9E2-1B84-1993E0C0E131}"/>
              </a:ext>
            </a:extLst>
          </p:cNvPr>
          <p:cNvCxnSpPr>
            <a:cxnSpLocks/>
          </p:cNvCxnSpPr>
          <p:nvPr/>
        </p:nvCxnSpPr>
        <p:spPr>
          <a:xfrm>
            <a:off x="5459904" y="3785565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CCE127B-99F1-28D6-2EC8-ED2B974E29E0}"/>
              </a:ext>
            </a:extLst>
          </p:cNvPr>
          <p:cNvCxnSpPr>
            <a:cxnSpLocks/>
          </p:cNvCxnSpPr>
          <p:nvPr/>
        </p:nvCxnSpPr>
        <p:spPr>
          <a:xfrm>
            <a:off x="7275814" y="4332818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AF3C7AC-7DDE-E758-3509-E016DD47D764}"/>
              </a:ext>
            </a:extLst>
          </p:cNvPr>
          <p:cNvSpPr/>
          <p:nvPr/>
        </p:nvSpPr>
        <p:spPr>
          <a:xfrm>
            <a:off x="664931" y="2584528"/>
            <a:ext cx="67485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Indiquez le type de transformation observée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6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Proposez des réactifs permettant de faire la transformation voulue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8D1D0AC-749D-CB6A-7885-1AE61D4AA6A6}"/>
              </a:ext>
            </a:extLst>
          </p:cNvPr>
          <p:cNvCxnSpPr>
            <a:cxnSpLocks/>
          </p:cNvCxnSpPr>
          <p:nvPr/>
        </p:nvCxnSpPr>
        <p:spPr>
          <a:xfrm>
            <a:off x="5459904" y="2931791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04E5118E-3282-B268-DFD7-2CF49097329C}"/>
              </a:ext>
            </a:extLst>
          </p:cNvPr>
          <p:cNvSpPr/>
          <p:nvPr/>
        </p:nvSpPr>
        <p:spPr>
          <a:xfrm>
            <a:off x="664931" y="4447410"/>
            <a:ext cx="50674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Indiquez le type de transformation observée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6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Quel est le produit secondaire de cette réaction  (</a:t>
            </a:r>
            <a:r>
              <a:rPr lang="fr-FR" sz="1600" b="1" dirty="0">
                <a:solidFill>
                  <a:srgbClr val="4472C4"/>
                </a:solidFill>
                <a:latin typeface="Calibri" panose="020F0502020204030204"/>
              </a:rPr>
              <a:t>1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819F5A5F-53E3-CF40-B14F-CC404C433563}"/>
              </a:ext>
            </a:extLst>
          </p:cNvPr>
          <p:cNvCxnSpPr>
            <a:cxnSpLocks/>
          </p:cNvCxnSpPr>
          <p:nvPr/>
        </p:nvCxnSpPr>
        <p:spPr>
          <a:xfrm>
            <a:off x="5459904" y="4794673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C41C925-8852-971B-C68E-C5C47CC6C81D}"/>
              </a:ext>
            </a:extLst>
          </p:cNvPr>
          <p:cNvSpPr/>
          <p:nvPr/>
        </p:nvSpPr>
        <p:spPr>
          <a:xfrm>
            <a:off x="117051" y="102336"/>
            <a:ext cx="6497394" cy="23584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016B7B3C-CFFA-6A3F-A923-C7A0DDAA9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60" y="141067"/>
            <a:ext cx="3009900" cy="266700"/>
          </a:xfrm>
          <a:prstGeom prst="rect">
            <a:avLst/>
          </a:prstGeom>
        </p:spPr>
      </p:pic>
      <p:pic>
        <p:nvPicPr>
          <p:cNvPr id="22" name="CXN Picture 21" descr="ChemAxon{ee9ec7e6-b2a7-4e90-a083-73f3fbc45bcc} MRV|eAHtWDuM48YZHnl9duDYxsa+wgnghJBdXAAvJVGPfVirW61069uDdLvYvbsNrrkbkSNpciSHHlLSyil8pYEAbgO4chfjigApUiXFwXGXxikSwI82QIoUBly4Mux/SEoiKVGrOwmp+O+S8/jn//7HvH6qfPXc0KU+4TZl5m46J2fTEjFVplGzs5seUFNjA3sjpxSV9NVKWYWxMN60d9Ndx7F2MpnBYCCrXWLgc2bKKjPSHn/n3KahMYO8zHgno2Szucxvmo1TV2aDmraDTZWAlE13bLezwVTsuMbEqMgYmPepmfGGZwze99DuKVnxn5XPbS09cakGvCqISm2qE6nNuIEdqa9kZfjPviV1iEk4dogmtYbQnZNzWxCDygvl5nWCtUq56Sp75/ZhpWxYnFmSiQ2ym7Zxn4gm4Q4ldlrSsINvDS3ggPadFmM6wSZYgfUe9Dm8R9KVcsZFCANhg5qsqlJtn5lajemMQ+SvmbilE20Z2J7DwFGqnhCsinAuD2kTZ4X2gXk3e0aLCDiBEMWipkM6hI+xsjFAbdY5AA8ZvwigVLooVAdsUcfaWLfneXY8Xhl3qE0BcclINbFlQZyWB7t2d0GMeR4a1gpAWrDcG8TsON0oisZ6LrYPkivIhQsxVmAQDIGDj1zjnPHlAz0D7dC8Q8lg2aV1OjRaTPch8/UlTOQdznrWClaozkxyjCm3q7CTalhXV4JlN6i51ISqXcw75Iw63Rrl6pJLnumtznjkG22XYvVSjnXqDE97lsW487Qnm5htm743ZXdkf2TlfHEzV1C2xu9i7HbR3VvmjGoX7jpFjjNLbLpTC6twHl1oWXY7X8yWCuN3bg7mdWx3F8XN5beCtB0DO6Cc3OpS9YFJ7Kk7etrYUpg24+5BuCoeLA4b6zPW9ROs0d7FEHETyompuRfoeKzwuM2BGSMB2Zx5RrTOBN3Q9Lh1zBiHNBByI7FoTp1hwCYM59pgcbmq0+zpEDYCS3+y8Lsw43DXxqx+cyhWxUQjnC1xE/KAOGq3ag73FxTowzn8BMPFRjxg5tRGNtpupw9Q5RTrG8eN6uHNjVzc5vFMPTQsnarUuT4JBYHAxOkfn4kruOWEm7aKlwRp2Q3cIvoK7FFFRunm75PFpVoP5kxcDXNYGK5qKk7ZsRg1a11MzbmRf0phobdBO9jUjjjsuBnydpcNjkx9KK6bOmlTk4qke64tKwTkDdah6ng6fAgWe0VZxHKoRurUtnQ89NJvXyi/oRNH7NLZku/BMt3HNtGqsCkO4fg5n3FeP0Xa5WfMwxVkI25YV5TG+UeLOO3E5+BCCWtW3loMbZF7OP7wD4DdwlRfnWkC7clNywQ+lDPetzN8Q9eZ2jPg1Jfc1JU4J+/sQ0a/80bWpfSoW5yuoj9yhkpuruFLZXfqoM7/5h42qO1MWpJGVeeEtMEP72xzqKOTUatSFiXms92piA/+csYbAraPMANVT1lT/JJAYdgpLBgVOiApJGpPJxJUDutwlYqrXngEYcRD1zfRjXMSViScl3BBwkUJlyS8mZaITkRgPHNq0k2p5v8dpSXxkwZxTsm7EBMp8JeWzhVIzUpyrrSdlZSCvJUv5iflqH9TLmaVzUnp9aelIQhvKDlZUUqKJCrb224lLxfzbqUg57PhntGY3LZc2iopYr7HDlbKYnoCVYlqkNbkvFmF2bAV3/m0xMQpB94IADE0KKCEBUSo5gvkwwIisGMBZZZAISwgpmG+hmJYQEzafA2lKadL8zVsTglsztKQCYQ4M1pvYoNF12JmvNVg22VUQ68gJCKzOcuMpVAR+rR3v4p8SsHz7e+scRtF2oJv/7kR4n/Ybe4F+f84emkvyA+2Bf8/5Q9D/CCl3HdjP9S3trYW5Afbgl6MyG9FMK9M4cdTKoIn6LUp+YdXg/x6hA/PegjgflT+zRC7sPd6iF+etmk9yA/iCcpP2RemZ9YffxXkB9sz5VOp2DDN8n+aH6bo/DwTtS/C/zV6FAf/VPO3HuFH6SL+k+pP+Ak/4Sf8hJ/wE37C/3/yR/QJuhLKkb9/AX134xcVdJw68Dr+9TNpQaiEEkoooYRm0Gd+ebb2yh/RJfTw87uvSvPG/xetp1IwonDda18+8cr/+T8ytB79KTRenPeKX16aB/wYobdefPNK5Yubjz774ZfyJfT8+K74g/np2bM3rL1PLg+rv/+of3skMtIdostff//ze/+s/uW1D+5af+vPVTmPUpHy+YeefZ9/+dfHj74p7F6K8G/bhIsnKP8D0LL8Pb99pjmutz997LVfitg7al9DBmohgjQkoVPEUA9xpEIbRXBe9nFeieCM2keA8luQU5EDSHWo2VDniCILehjiEzx3JaxN2i6+4i+sVyP4o3YTYcDoA54Juhpgt9DCQEcPPCDQ64Tw8j7ejQjejXFZRXfguQcoVXQLngNAFX1H6ATtAG4XUA3Qp4JmHWXQOdoY92JoMdC54dZHdrXhrQP/bbBNhRqGGNhoF+KCYQRGMvAZvA9hrAV2OxBxB6QJ8IxIPHK+/c9G7B+1m2DlncD49//u9T8XGf/ceHwd/KuBp+F5eBmen6DF86yEEppFYl1++3oFfYO8fHtU3kf//lWwRMf+ffFx9FfRhBJKKKEnox8B ChemAxon{cd1961c1-eff3-458b-ba40-f653e17d3e8b} RS|emf:w49,h62,transbg,chiral_off,scale18.0,atsiz0.35714,atomFont:Arial-PLAIN-10,bondw0.093506,bondl14.40,wireThickness0.066667,stickThickness0.1,ballRadius0.5,boldbondw2.00,bondHashSpacing0.14,marginSize7.00,cpk,cv_inChain,valenceErrorVisible,amap,downwedge_mdl,wireframe,H_hetero,anybond_auto,aprop,coordBondStyle_arrow,coordBondStyleAtMulticenter_hashed ChemAxon{ccffc44d-479c-4db6-934c-35904fc84a58} Version|21.15.101.167 ChemAxon{b8a0ac25-c63f-4b71-ae35-34444e368ecf} Renderer|Marvin 21.15.101.32">
            <a:extLst>
              <a:ext uri="{FF2B5EF4-FFF2-40B4-BE49-F238E27FC236}">
                <a16:creationId xmlns:a16="http://schemas.microsoft.com/office/drawing/2014/main" id="{2423240C-EC01-81F0-789E-ECAC921004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52" y="783800"/>
            <a:ext cx="605115" cy="772684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E5F4FB38-2789-07D0-84EB-3DF4822C0206}"/>
              </a:ext>
            </a:extLst>
          </p:cNvPr>
          <p:cNvSpPr txBox="1"/>
          <p:nvPr/>
        </p:nvSpPr>
        <p:spPr>
          <a:xfrm>
            <a:off x="997621" y="1593963"/>
            <a:ext cx="28886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483D1CC-7F0C-EBF6-4ECB-7F89DEE84695}"/>
              </a:ext>
            </a:extLst>
          </p:cNvPr>
          <p:cNvSpPr txBox="1"/>
          <p:nvPr/>
        </p:nvSpPr>
        <p:spPr>
          <a:xfrm>
            <a:off x="2642888" y="1584566"/>
            <a:ext cx="28886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A658660-663A-8045-AB46-0BEE549CD4BD}"/>
              </a:ext>
            </a:extLst>
          </p:cNvPr>
          <p:cNvSpPr txBox="1"/>
          <p:nvPr/>
        </p:nvSpPr>
        <p:spPr>
          <a:xfrm>
            <a:off x="4662475" y="1585225"/>
            <a:ext cx="28886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75DA0B5-787F-9DB4-974A-B2743DFE5B6C}"/>
              </a:ext>
            </a:extLst>
          </p:cNvPr>
          <p:cNvSpPr txBox="1"/>
          <p:nvPr/>
        </p:nvSpPr>
        <p:spPr>
          <a:xfrm>
            <a:off x="2673711" y="1001574"/>
            <a:ext cx="40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1B49BF9-F279-8367-E14B-CE8219317980}"/>
              </a:ext>
            </a:extLst>
          </p:cNvPr>
          <p:cNvSpPr txBox="1"/>
          <p:nvPr/>
        </p:nvSpPr>
        <p:spPr>
          <a:xfrm>
            <a:off x="1086000" y="491130"/>
            <a:ext cx="40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B1F6430-834A-4906-E5F8-8CD671524A8D}"/>
              </a:ext>
            </a:extLst>
          </p:cNvPr>
          <p:cNvCxnSpPr>
            <a:cxnSpLocks/>
          </p:cNvCxnSpPr>
          <p:nvPr/>
        </p:nvCxnSpPr>
        <p:spPr>
          <a:xfrm>
            <a:off x="7445118" y="3339760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703A176A-1427-C7C3-F6A6-58014867F95B}"/>
              </a:ext>
            </a:extLst>
          </p:cNvPr>
          <p:cNvSpPr/>
          <p:nvPr/>
        </p:nvSpPr>
        <p:spPr>
          <a:xfrm>
            <a:off x="5732344" y="4880070"/>
            <a:ext cx="2138333" cy="18755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34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16444BD-326C-B96A-355E-0023D6CEB0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701"/>
          <a:stretch/>
        </p:blipFill>
        <p:spPr>
          <a:xfrm>
            <a:off x="117051" y="333493"/>
            <a:ext cx="6372225" cy="194749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4398C5C-81C9-54F4-7B5F-C487E2A62463}"/>
              </a:ext>
            </a:extLst>
          </p:cNvPr>
          <p:cNvSpPr txBox="1"/>
          <p:nvPr/>
        </p:nvSpPr>
        <p:spPr>
          <a:xfrm>
            <a:off x="297352" y="2558906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F3C7AC-7DDE-E758-3509-E016DD47D764}"/>
              </a:ext>
            </a:extLst>
          </p:cNvPr>
          <p:cNvSpPr/>
          <p:nvPr/>
        </p:nvSpPr>
        <p:spPr>
          <a:xfrm>
            <a:off x="664931" y="2584528"/>
            <a:ext cx="50371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Proposez une synthèse du composé </a:t>
            </a: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encadré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1.5 points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C41C925-8852-971B-C68E-C5C47CC6C81D}"/>
              </a:ext>
            </a:extLst>
          </p:cNvPr>
          <p:cNvSpPr/>
          <p:nvPr/>
        </p:nvSpPr>
        <p:spPr>
          <a:xfrm>
            <a:off x="117051" y="102336"/>
            <a:ext cx="6497394" cy="23584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016B7B3C-CFFA-6A3F-A923-C7A0DDAA9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60" y="141067"/>
            <a:ext cx="3009900" cy="2667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E528E94-C795-AF81-3452-E1D6BF95D14D}"/>
              </a:ext>
            </a:extLst>
          </p:cNvPr>
          <p:cNvSpPr/>
          <p:nvPr/>
        </p:nvSpPr>
        <p:spPr>
          <a:xfrm>
            <a:off x="4219740" y="333493"/>
            <a:ext cx="865008" cy="110220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6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B156592-9820-EF31-57C9-E822E2C0C9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848" b="1701"/>
          <a:stretch/>
        </p:blipFill>
        <p:spPr>
          <a:xfrm>
            <a:off x="178338" y="407767"/>
            <a:ext cx="1156700" cy="19474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D24617E-8D55-29B6-DDDE-A042D836AF90}"/>
              </a:ext>
            </a:extLst>
          </p:cNvPr>
          <p:cNvSpPr/>
          <p:nvPr/>
        </p:nvSpPr>
        <p:spPr>
          <a:xfrm>
            <a:off x="117051" y="102336"/>
            <a:ext cx="6497394" cy="23584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10A3D0C-4D80-9ABC-03C5-841B31A62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60" y="141067"/>
            <a:ext cx="3009900" cy="2667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1EE6842-600E-E5DA-DC8F-A59BC1D4AB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9419" t="4965" b="10613"/>
          <a:stretch/>
        </p:blipFill>
        <p:spPr>
          <a:xfrm>
            <a:off x="2196269" y="376357"/>
            <a:ext cx="1287477" cy="201031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F0C6757-6C8C-7F08-EC95-729CBBBDCF6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803" r="57748" b="4070"/>
          <a:stretch/>
        </p:blipFill>
        <p:spPr>
          <a:xfrm>
            <a:off x="4537537" y="190887"/>
            <a:ext cx="1778861" cy="224138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273B499-E3A1-2675-1666-1CA524AC001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267" r="30142" b="15578"/>
          <a:stretch/>
        </p:blipFill>
        <p:spPr>
          <a:xfrm>
            <a:off x="3398547" y="190887"/>
            <a:ext cx="1119499" cy="201031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023A10B-24B0-BE59-ABEA-C6A551F8F1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5" t="51320" r="76066" b="36171"/>
          <a:stretch/>
        </p:blipFill>
        <p:spPr>
          <a:xfrm>
            <a:off x="1276265" y="1381512"/>
            <a:ext cx="828943" cy="24782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B5D94DF-921C-7CCA-DDB4-1163A12B90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5" t="51320" r="76066" b="36171"/>
          <a:stretch/>
        </p:blipFill>
        <p:spPr>
          <a:xfrm>
            <a:off x="3596170" y="1388634"/>
            <a:ext cx="828943" cy="247828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B4528B6F-556C-32CD-9CF8-F20981698855}"/>
              </a:ext>
            </a:extLst>
          </p:cNvPr>
          <p:cNvSpPr txBox="1"/>
          <p:nvPr/>
        </p:nvSpPr>
        <p:spPr>
          <a:xfrm>
            <a:off x="1508425" y="1638737"/>
            <a:ext cx="28886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51D0FDD-7249-DF1E-EAC0-27EAA0824BFC}"/>
              </a:ext>
            </a:extLst>
          </p:cNvPr>
          <p:cNvSpPr txBox="1"/>
          <p:nvPr/>
        </p:nvSpPr>
        <p:spPr>
          <a:xfrm>
            <a:off x="3813865" y="1638737"/>
            <a:ext cx="28886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3683538-FC67-258F-71C7-64F08E4B6D12}"/>
              </a:ext>
            </a:extLst>
          </p:cNvPr>
          <p:cNvSpPr txBox="1"/>
          <p:nvPr/>
        </p:nvSpPr>
        <p:spPr>
          <a:xfrm>
            <a:off x="297352" y="2558906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5C12703-F2AE-34B7-BD1B-9E9A5884287E}"/>
              </a:ext>
            </a:extLst>
          </p:cNvPr>
          <p:cNvSpPr txBox="1"/>
          <p:nvPr/>
        </p:nvSpPr>
        <p:spPr>
          <a:xfrm>
            <a:off x="297352" y="3498016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9189DBA-6677-2EDC-04B0-6C352149CA45}"/>
              </a:ext>
            </a:extLst>
          </p:cNvPr>
          <p:cNvSpPr txBox="1"/>
          <p:nvPr/>
        </p:nvSpPr>
        <p:spPr>
          <a:xfrm>
            <a:off x="664931" y="3498016"/>
            <a:ext cx="8723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Indiquez le type de transformation observée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Proposez des réactifs permettant de faire la transformation voulue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85F48C98-7F9F-78DD-0764-DEEFC71916A8}"/>
              </a:ext>
            </a:extLst>
          </p:cNvPr>
          <p:cNvCxnSpPr>
            <a:cxnSpLocks/>
          </p:cNvCxnSpPr>
          <p:nvPr/>
        </p:nvCxnSpPr>
        <p:spPr>
          <a:xfrm>
            <a:off x="5459904" y="3785565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B2DFF443-176D-D69E-828A-9D42F3C655B7}"/>
              </a:ext>
            </a:extLst>
          </p:cNvPr>
          <p:cNvCxnSpPr>
            <a:cxnSpLocks/>
          </p:cNvCxnSpPr>
          <p:nvPr/>
        </p:nvCxnSpPr>
        <p:spPr>
          <a:xfrm>
            <a:off x="7275814" y="4332818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37CAF73-B00B-DA21-2634-68D7EE376D74}"/>
              </a:ext>
            </a:extLst>
          </p:cNvPr>
          <p:cNvSpPr/>
          <p:nvPr/>
        </p:nvSpPr>
        <p:spPr>
          <a:xfrm>
            <a:off x="664931" y="2584528"/>
            <a:ext cx="67485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Indiquez le type de transformation observée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6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Proposez des réactifs permettant de faire la transformation voulue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 point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5FA728F-CCD3-E119-6EC1-01C82B68BA96}"/>
              </a:ext>
            </a:extLst>
          </p:cNvPr>
          <p:cNvCxnSpPr>
            <a:cxnSpLocks/>
          </p:cNvCxnSpPr>
          <p:nvPr/>
        </p:nvCxnSpPr>
        <p:spPr>
          <a:xfrm>
            <a:off x="5459904" y="2931791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EB5FDC-0F78-894C-B065-0082F7D244AF}"/>
              </a:ext>
            </a:extLst>
          </p:cNvPr>
          <p:cNvCxnSpPr>
            <a:cxnSpLocks/>
          </p:cNvCxnSpPr>
          <p:nvPr/>
        </p:nvCxnSpPr>
        <p:spPr>
          <a:xfrm>
            <a:off x="7445118" y="3339760"/>
            <a:ext cx="3970428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2CDEFADA-D81D-F808-02AC-380315D2F533}"/>
              </a:ext>
            </a:extLst>
          </p:cNvPr>
          <p:cNvSpPr txBox="1"/>
          <p:nvPr/>
        </p:nvSpPr>
        <p:spPr>
          <a:xfrm>
            <a:off x="1482057" y="970544"/>
            <a:ext cx="40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29E189E-8A45-B9FF-89C3-349A9174449F}"/>
              </a:ext>
            </a:extLst>
          </p:cNvPr>
          <p:cNvSpPr txBox="1"/>
          <p:nvPr/>
        </p:nvSpPr>
        <p:spPr>
          <a:xfrm>
            <a:off x="3811000" y="2036631"/>
            <a:ext cx="40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341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>
            <a:extLst>
              <a:ext uri="{FF2B5EF4-FFF2-40B4-BE49-F238E27FC236}">
                <a16:creationId xmlns:a16="http://schemas.microsoft.com/office/drawing/2014/main" id="{919D1372-EBA4-5BD6-B99C-15BFBA70F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987" y="118110"/>
            <a:ext cx="9801225" cy="5200650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96FC97A-01FF-2195-C1EF-1A74B04A8A5D}"/>
              </a:ext>
            </a:extLst>
          </p:cNvPr>
          <p:cNvSpPr txBox="1"/>
          <p:nvPr/>
        </p:nvSpPr>
        <p:spPr>
          <a:xfrm>
            <a:off x="153267" y="5477559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D464F09-986E-D2FA-76AB-5FE0F30E25D7}"/>
              </a:ext>
            </a:extLst>
          </p:cNvPr>
          <p:cNvSpPr txBox="1"/>
          <p:nvPr/>
        </p:nvSpPr>
        <p:spPr>
          <a:xfrm>
            <a:off x="536666" y="5492947"/>
            <a:ext cx="727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Nommez les 3 hétérocycles présents dans la molécule GB1211 (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point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E9D3A89F-1F88-9B29-6812-6D5C6BB242B7}"/>
              </a:ext>
            </a:extLst>
          </p:cNvPr>
          <p:cNvCxnSpPr>
            <a:cxnSpLocks/>
          </p:cNvCxnSpPr>
          <p:nvPr/>
        </p:nvCxnSpPr>
        <p:spPr>
          <a:xfrm>
            <a:off x="640553" y="6242215"/>
            <a:ext cx="10076433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95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5920047-C9B0-6B50-BFE1-DCE37EA673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8"/>
          <a:stretch/>
        </p:blipFill>
        <p:spPr>
          <a:xfrm>
            <a:off x="819150" y="881062"/>
            <a:ext cx="2205037" cy="157162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99829F-D536-4D11-250F-7E6B48AE942A}"/>
              </a:ext>
            </a:extLst>
          </p:cNvPr>
          <p:cNvSpPr txBox="1"/>
          <p:nvPr/>
        </p:nvSpPr>
        <p:spPr>
          <a:xfrm>
            <a:off x="297352" y="2558906"/>
            <a:ext cx="28886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CBC56C-6AC3-6363-DDAE-7868709CAA21}"/>
              </a:ext>
            </a:extLst>
          </p:cNvPr>
          <p:cNvSpPr/>
          <p:nvPr/>
        </p:nvSpPr>
        <p:spPr>
          <a:xfrm>
            <a:off x="664931" y="2584528"/>
            <a:ext cx="54752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Proposez une synthèse de l’hétérocyclique </a:t>
            </a: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encadré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points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71CB50-9077-13AC-1959-7C73FA7DD24C}"/>
              </a:ext>
            </a:extLst>
          </p:cNvPr>
          <p:cNvSpPr/>
          <p:nvPr/>
        </p:nvSpPr>
        <p:spPr>
          <a:xfrm>
            <a:off x="117051" y="102336"/>
            <a:ext cx="6497394" cy="23584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1A79902-7C36-0984-9216-ADE7DB6AD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60" y="141067"/>
            <a:ext cx="3009900" cy="2667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D2127D2-2139-7ADB-1CDC-295092CF2364}"/>
              </a:ext>
            </a:extLst>
          </p:cNvPr>
          <p:cNvSpPr/>
          <p:nvPr/>
        </p:nvSpPr>
        <p:spPr>
          <a:xfrm>
            <a:off x="1343025" y="1482329"/>
            <a:ext cx="466725" cy="51792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758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665F689-8095-4027-8A67-B41F70A4FBE9}"/>
              </a:ext>
            </a:extLst>
          </p:cNvPr>
          <p:cNvSpPr txBox="1"/>
          <p:nvPr/>
        </p:nvSpPr>
        <p:spPr>
          <a:xfrm>
            <a:off x="183275" y="30192"/>
            <a:ext cx="84248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  <a:defRPr/>
            </a:pPr>
            <a:r>
              <a:rPr lang="fr-FR" sz="2000" b="1" cap="small" dirty="0">
                <a:solidFill>
                  <a:srgbClr val="4F81BD"/>
                </a:solidFill>
                <a:latin typeface="Calibri"/>
              </a:rPr>
              <a:t>synthèse du </a:t>
            </a:r>
            <a:r>
              <a:rPr lang="fr-FR" sz="2000" b="1" cap="small" dirty="0" err="1">
                <a:solidFill>
                  <a:srgbClr val="4F81BD"/>
                </a:solidFill>
                <a:latin typeface="Calibri"/>
              </a:rPr>
              <a:t>Tadalafil</a:t>
            </a:r>
            <a:r>
              <a:rPr lang="fr-FR" sz="2000" b="1" cap="small" dirty="0">
                <a:solidFill>
                  <a:srgbClr val="4F81BD"/>
                </a:solidFill>
                <a:latin typeface="Calibri"/>
              </a:rPr>
              <a:t> (4 points) </a:t>
            </a:r>
          </a:p>
        </p:txBody>
      </p:sp>
      <p:graphicFrame>
        <p:nvGraphicFramePr>
          <p:cNvPr id="19459" name="Objet 2">
            <a:extLst>
              <a:ext uri="{FF2B5EF4-FFF2-40B4-BE49-F238E27FC236}">
                <a16:creationId xmlns:a16="http://schemas.microsoft.com/office/drawing/2014/main" id="{569B8420-761C-49D6-2386-BF3E0BE297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000828"/>
              </p:ext>
            </p:extLst>
          </p:nvPr>
        </p:nvGraphicFramePr>
        <p:xfrm>
          <a:off x="189918" y="939800"/>
          <a:ext cx="6354762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MDLDrawObject Class" r:id="rId3" imgW="5295970" imgH="1314577" progId="MDLDrawOLE.MDLDrawObject.1">
                  <p:embed/>
                </p:oleObj>
              </mc:Choice>
              <mc:Fallback>
                <p:oleObj name="MDLDrawObject Class" r:id="rId3" imgW="5295970" imgH="1314577" progId="MDLDrawOLE.MDLDrawObject.1">
                  <p:embed/>
                  <p:pic>
                    <p:nvPicPr>
                      <p:cNvPr id="19459" name="Objet 2">
                        <a:extLst>
                          <a:ext uri="{FF2B5EF4-FFF2-40B4-BE49-F238E27FC236}">
                            <a16:creationId xmlns:a16="http://schemas.microsoft.com/office/drawing/2014/main" id="{569B8420-761C-49D6-2386-BF3E0BE297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18" y="939800"/>
                        <a:ext cx="6354762" cy="157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7D9A597A-83AC-A7DF-2D50-5137BC1ED9F2}"/>
              </a:ext>
            </a:extLst>
          </p:cNvPr>
          <p:cNvSpPr txBox="1"/>
          <p:nvPr/>
        </p:nvSpPr>
        <p:spPr>
          <a:xfrm>
            <a:off x="189919" y="476250"/>
            <a:ext cx="820578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i="1" dirty="0">
                <a:solidFill>
                  <a:srgbClr val="ED1F42"/>
                </a:solidFill>
                <a:latin typeface="Calibri"/>
              </a:rPr>
              <a:t>Proposer un mécanisme pour la réaction suivante 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D0C2B6-FDC1-1ADE-6FB7-2D9ADA3A7504}"/>
              </a:ext>
            </a:extLst>
          </p:cNvPr>
          <p:cNvSpPr/>
          <p:nvPr/>
        </p:nvSpPr>
        <p:spPr>
          <a:xfrm>
            <a:off x="128186" y="422275"/>
            <a:ext cx="11921383" cy="6381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C036010-3D80-6ABE-FD37-06C5D22D17E7}"/>
              </a:ext>
            </a:extLst>
          </p:cNvPr>
          <p:cNvSpPr txBox="1"/>
          <p:nvPr/>
        </p:nvSpPr>
        <p:spPr>
          <a:xfrm>
            <a:off x="160338" y="6383708"/>
            <a:ext cx="32289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i="1" dirty="0">
                <a:solidFill>
                  <a:srgbClr val="ED1F42"/>
                </a:solidFill>
                <a:latin typeface="Calibri"/>
              </a:rPr>
              <a:t>Bonus : nom de la réaction 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075b4f-7d9f-4b27-9021-d5e418434c8e">
      <Terms xmlns="http://schemas.microsoft.com/office/infopath/2007/PartnerControls"/>
    </lcf76f155ced4ddcb4097134ff3c332f>
    <TaxCatchAll xmlns="df76344d-c577-4ac6-b4b2-cb6e5d422b4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66B8A780817746B6C5D07D1F5FC4CA" ma:contentTypeVersion="17" ma:contentTypeDescription="Create a new document." ma:contentTypeScope="" ma:versionID="e1f5b8947581e3bb5180e27827c96835">
  <xsd:schema xmlns:xsd="http://www.w3.org/2001/XMLSchema" xmlns:xs="http://www.w3.org/2001/XMLSchema" xmlns:p="http://schemas.microsoft.com/office/2006/metadata/properties" xmlns:ns2="00075b4f-7d9f-4b27-9021-d5e418434c8e" xmlns:ns3="df76344d-c577-4ac6-b4b2-cb6e5d422b44" targetNamespace="http://schemas.microsoft.com/office/2006/metadata/properties" ma:root="true" ma:fieldsID="d71529cf4d1b044bf4e393caecff2d11" ns2:_="" ns3:_="">
    <xsd:import namespace="00075b4f-7d9f-4b27-9021-d5e418434c8e"/>
    <xsd:import namespace="df76344d-c577-4ac6-b4b2-cb6e5d422b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075b4f-7d9f-4b27-9021-d5e418434c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a06dc81-7351-40b9-acc0-3b5a169b4e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76344d-c577-4ac6-b4b2-cb6e5d422b4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8296d71-8d4a-4a3f-ba2d-4fefddd9caeb}" ma:internalName="TaxCatchAll" ma:showField="CatchAllData" ma:web="df76344d-c577-4ac6-b4b2-cb6e5d422b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F988B0-B1F7-4ECD-9A9A-DE6E7D25AAA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5C86C8A-025C-4C4D-B731-3B6B2AA23B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566969-5629-4628-98DA-1699FED5217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Grand écran</PresentationFormat>
  <Paragraphs>42</Paragraphs>
  <Slides>9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MDLDrawObject Class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HABERKORN Laure IDRS</dc:creator>
  <cp:lastModifiedBy>HABERKORN Laure IDRS</cp:lastModifiedBy>
  <cp:revision>7</cp:revision>
  <dcterms:created xsi:type="dcterms:W3CDTF">2022-01-03T16:53:27Z</dcterms:created>
  <dcterms:modified xsi:type="dcterms:W3CDTF">2022-11-15T15:17:47Z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0x0101000866B8A780817746B6C5D07D1F5FC4CA</vt:lpwstr>
  </property>
  <property fmtid="{D5CDD505-2E9C-101B-9397-08002B2CF9AE}" pid="3" name="MediaServiceImageTags">
    <vt:lpwstr/>
  </property>
</Properties>
</file>