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4"/>
  </p:notesMasterIdLst>
  <p:sldIdLst>
    <p:sldId id="266" r:id="rId5"/>
    <p:sldId id="269" r:id="rId6"/>
    <p:sldId id="270" r:id="rId7"/>
    <p:sldId id="271" r:id="rId8"/>
    <p:sldId id="272" r:id="rId9"/>
    <p:sldId id="275" r:id="rId10"/>
    <p:sldId id="274" r:id="rId11"/>
    <p:sldId id="273" r:id="rId12"/>
    <p:sldId id="264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0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07A44-ACB3-49FA-BFDD-E508664716F1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477D0-182A-42F5-9A8C-08B75B362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83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8305342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5528D86-D103-DD4C-9FC4-7D5D789A7C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667"/>
            <a:ext cx="5060127" cy="2274214"/>
          </a:xfrm>
          <a:prstGeom prst="rect">
            <a:avLst/>
          </a:prstGeom>
        </p:spPr>
      </p:pic>
      <p:pic>
        <p:nvPicPr>
          <p:cNvPr id="6" name="Image 4">
            <a:extLst>
              <a:ext uri="{FF2B5EF4-FFF2-40B4-BE49-F238E27FC236}">
                <a16:creationId xmlns:a16="http://schemas.microsoft.com/office/drawing/2014/main" id="{4644E84E-EF66-2B41-A976-69EF3658DA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15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8305342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8" name="Picture 7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B7B52807-DA9F-0143-86B1-7DB821DCC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8986"/>
            <a:ext cx="5060133" cy="2274215"/>
          </a:xfrm>
          <a:prstGeom prst="rect">
            <a:avLst/>
          </a:prstGeom>
        </p:spPr>
      </p:pic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8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1360159"/>
            <a:ext cx="8305342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480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7738" y="1360159"/>
            <a:ext cx="3309731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059363" cy="66325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58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2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65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883" y="1825625"/>
            <a:ext cx="3614468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60B01FE-025F-8749-84F2-207CBD08A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059363" cy="6632575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CE14387A-F4E1-1347-8FF0-507E94272C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3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3"/>
            <a:ext cx="7632849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719304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467545" y="1556793"/>
            <a:ext cx="4104456" cy="4406462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FDE980C-7B70-AF40-9C52-BF3DA44CA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40358" y="1563081"/>
            <a:ext cx="3836098" cy="44003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223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8034" y="6321449"/>
            <a:ext cx="12792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7837" y="6306258"/>
            <a:ext cx="39582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fr-FR" dirty="0"/>
              <a:t>Titre de la présentation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63062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8508DA88-D542-4B4A-8988-A2E7D72ED18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941" y="5860432"/>
            <a:ext cx="942324" cy="76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4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  <p:sldLayoutId id="2147483678" r:id="rId4"/>
    <p:sldLayoutId id="2147483679" r:id="rId5"/>
    <p:sldLayoutId id="2147483674" r:id="rId6"/>
    <p:sldLayoutId id="2147483675" r:id="rId7"/>
    <p:sldLayoutId id="2147483680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tralesupelec.fr/fr/bibliotheques?tab=bib-base-de-donnees" TargetMode="External"/><Relationship Id="rId2" Type="http://schemas.openxmlformats.org/officeDocument/2006/relationships/hyperlink" Target="https://www.universite-paris-saclay.f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s-paris-saclay.fr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6F00-5537-9147-8C8C-6310EAD5E5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ressources en ligne des bibliothèques de l’Université Paris-Saclay</a:t>
            </a: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D9F51-B9DA-4E4C-A2E3-826B759FB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Janvier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2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Introduction aux ressources en ligne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dirty="0" smtClean="0"/>
              <a:t>Les bibliothèques donnent accès à différents types de ressources en ligne</a:t>
            </a:r>
          </a:p>
          <a:p>
            <a:endParaRPr lang="fr-FR" sz="2000" dirty="0" smtClean="0"/>
          </a:p>
          <a:p>
            <a:r>
              <a:rPr lang="fr-FR" sz="2000" dirty="0" smtClean="0"/>
              <a:t>Accessibles à la fois dans vos établissements et depuis chez vous</a:t>
            </a:r>
          </a:p>
          <a:p>
            <a:endParaRPr lang="fr-FR" sz="2000" dirty="0" smtClean="0"/>
          </a:p>
          <a:p>
            <a:r>
              <a:rPr lang="fr-FR" sz="2000" dirty="0" smtClean="0"/>
              <a:t>24h sur 24 (même en période de fermeture)</a:t>
            </a:r>
          </a:p>
          <a:p>
            <a:endParaRPr lang="fr-FR" sz="2000" dirty="0" smtClean="0"/>
          </a:p>
          <a:p>
            <a:r>
              <a:rPr lang="fr-FR" sz="2000" dirty="0" smtClean="0"/>
              <a:t>Certaines </a:t>
            </a:r>
            <a:r>
              <a:rPr lang="fr-FR" sz="2000" dirty="0" smtClean="0"/>
              <a:t>sont libres </a:t>
            </a:r>
            <a:r>
              <a:rPr lang="fr-FR" sz="2000" dirty="0" smtClean="0"/>
              <a:t>d’accès</a:t>
            </a:r>
          </a:p>
          <a:p>
            <a:endParaRPr lang="fr-FR" sz="2000" dirty="0" smtClean="0"/>
          </a:p>
          <a:p>
            <a:r>
              <a:rPr lang="fr-FR" sz="2000" dirty="0" smtClean="0"/>
              <a:t>Les autres dépendent des abonnements de vos bibliothèques et demandent une identification.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9680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100" dirty="0"/>
              <a:t>Premier accès : </a:t>
            </a:r>
            <a:r>
              <a:rPr lang="fr-FR" sz="3100" dirty="0" smtClean="0"/>
              <a:t>Focus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Outil de recherche unique des bibliothèques de l’Université Paris-Saclay https://focus.universite-paris-saclay.fr</a:t>
            </a:r>
          </a:p>
          <a:p>
            <a:endParaRPr lang="fr-FR" dirty="0"/>
          </a:p>
          <a:p>
            <a:r>
              <a:rPr lang="fr-FR" dirty="0"/>
              <a:t>Tout type de documents dans l’ensemble des bibliothèques du réseau</a:t>
            </a:r>
          </a:p>
          <a:p>
            <a:endParaRPr lang="fr-FR" dirty="0"/>
          </a:p>
          <a:p>
            <a:r>
              <a:rPr lang="fr-FR" dirty="0"/>
              <a:t>Lien direct vers les documents en ligne (si votre établissement y a accès)</a:t>
            </a:r>
          </a:p>
          <a:p>
            <a:endParaRPr lang="fr-FR" dirty="0"/>
          </a:p>
          <a:p>
            <a:r>
              <a:rPr lang="fr-FR" dirty="0"/>
              <a:t>Barre de recherche Focus sur le site de chaque bibliothèque</a:t>
            </a:r>
          </a:p>
          <a:p>
            <a:endParaRPr lang="fr-FR" dirty="0"/>
          </a:p>
          <a:p>
            <a:r>
              <a:rPr lang="fr-FR" dirty="0"/>
              <a:t>Vidéo « Focus, comment accéder à des documents ? » https://</a:t>
            </a:r>
            <a:r>
              <a:rPr lang="fr-FR" dirty="0" smtClean="0"/>
              <a:t>www.youtube.com/watch?v=6z9JoRqLua0</a:t>
            </a:r>
          </a:p>
        </p:txBody>
      </p:sp>
    </p:spTree>
    <p:extLst>
      <p:ext uri="{BB962C8B-B14F-4D97-AF65-F5344CB8AC3E}">
        <p14:creationId xmlns:p14="http://schemas.microsoft.com/office/powerpoint/2010/main" val="309324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Deuxième </a:t>
            </a:r>
            <a:r>
              <a:rPr lang="fr-FR" dirty="0"/>
              <a:t>accès : </a:t>
            </a:r>
            <a:r>
              <a:rPr lang="fr-FR" dirty="0" smtClean="0"/>
              <a:t>bases de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3"/>
            <a:ext cx="7845183" cy="4366930"/>
          </a:xfrm>
        </p:spPr>
        <p:txBody>
          <a:bodyPr>
            <a:normAutofit/>
          </a:bodyPr>
          <a:lstStyle/>
          <a:p>
            <a:r>
              <a:rPr lang="fr-FR" sz="2000" dirty="0"/>
              <a:t>Présentation des bases de données sur le site de chaque établissement</a:t>
            </a:r>
          </a:p>
          <a:p>
            <a:endParaRPr lang="fr-FR" sz="2000" dirty="0"/>
          </a:p>
          <a:p>
            <a:r>
              <a:rPr lang="fr-FR" sz="2000" dirty="0"/>
              <a:t>Différents contenus </a:t>
            </a:r>
            <a:r>
              <a:rPr lang="fr-FR" sz="2000" dirty="0" smtClean="0"/>
              <a:t>:	- texte intégral (articles, revues, livres)</a:t>
            </a:r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		- références bibliographiques</a:t>
            </a:r>
          </a:p>
          <a:p>
            <a:pPr marL="0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		- autres (images, annuaires, …)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Certaines sont libres d’accès, d’autres sont payantes</a:t>
            </a:r>
          </a:p>
          <a:p>
            <a:endParaRPr lang="fr-FR" sz="2000" dirty="0"/>
          </a:p>
          <a:p>
            <a:r>
              <a:rPr lang="fr-FR" sz="2000" dirty="0"/>
              <a:t>Les ressources comprises dans l’abonnement peuvent varier (année en cours, archives, certaines thématiques, embargos)</a:t>
            </a:r>
          </a:p>
        </p:txBody>
      </p:sp>
    </p:spTree>
    <p:extLst>
      <p:ext uri="{BB962C8B-B14F-4D97-AF65-F5344CB8AC3E}">
        <p14:creationId xmlns:p14="http://schemas.microsoft.com/office/powerpoint/2010/main" val="242890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100" dirty="0" smtClean="0"/>
              <a:t>Les pages des bibliothèques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06286"/>
            <a:ext cx="7845183" cy="4617437"/>
          </a:xfrm>
        </p:spPr>
        <p:txBody>
          <a:bodyPr>
            <a:normAutofit fontScale="85000" lnSpcReduction="10000"/>
          </a:bodyPr>
          <a:lstStyle/>
          <a:p>
            <a:r>
              <a:rPr lang="fr-FR" sz="2000" dirty="0"/>
              <a:t>Les pages des bibliothèques classent les bases de données par </a:t>
            </a:r>
            <a:r>
              <a:rPr lang="fr-FR" sz="2000" dirty="0" smtClean="0"/>
              <a:t>discipline</a:t>
            </a:r>
          </a:p>
          <a:p>
            <a:endParaRPr lang="fr-FR" sz="2000" dirty="0"/>
          </a:p>
          <a:p>
            <a:r>
              <a:rPr lang="fr-FR" sz="2000" dirty="0"/>
              <a:t>Permettent de s’identifier comme membre de </a:t>
            </a:r>
            <a:r>
              <a:rPr lang="fr-FR" sz="2000" dirty="0" smtClean="0"/>
              <a:t>l’établissement</a:t>
            </a:r>
          </a:p>
          <a:p>
            <a:endParaRPr lang="fr-FR" sz="2000" dirty="0"/>
          </a:p>
          <a:p>
            <a:r>
              <a:rPr lang="fr-FR" sz="2000" dirty="0"/>
              <a:t>Certaines ressources disposent de fiches explicatives</a:t>
            </a:r>
          </a:p>
          <a:p>
            <a:endParaRPr lang="fr-FR" sz="2000" dirty="0"/>
          </a:p>
          <a:p>
            <a:r>
              <a:rPr lang="fr-FR" sz="2000" dirty="0">
                <a:hlinkClick r:id="rId2"/>
              </a:rPr>
              <a:t>Bibliothèques de l’Université Paris-Saclay </a:t>
            </a:r>
            <a:r>
              <a:rPr lang="fr-FR" sz="2000" dirty="0"/>
              <a:t>: https://www.bibliotheques.universite-paris-saclay.fr/explorer-les-ressources/ressources-24/24</a:t>
            </a:r>
          </a:p>
          <a:p>
            <a:endParaRPr lang="fr-FR" sz="2000" dirty="0"/>
          </a:p>
          <a:p>
            <a:r>
              <a:rPr lang="fr-FR" sz="2000" dirty="0">
                <a:hlinkClick r:id="rId3"/>
              </a:rPr>
              <a:t>Bibliothèques de </a:t>
            </a:r>
            <a:r>
              <a:rPr lang="fr-FR" sz="2000" dirty="0" err="1">
                <a:hlinkClick r:id="rId3"/>
              </a:rPr>
              <a:t>CentraleSupélec</a:t>
            </a:r>
            <a:r>
              <a:rPr lang="fr-FR" sz="2000" dirty="0">
                <a:hlinkClick r:id="rId3"/>
              </a:rPr>
              <a:t> </a:t>
            </a:r>
            <a:r>
              <a:rPr lang="fr-FR" sz="2000" dirty="0"/>
              <a:t>: https://www.centralesupelec.fr/fr/bibliotheques?tab=bib-base-de-donnees</a:t>
            </a:r>
          </a:p>
          <a:p>
            <a:endParaRPr lang="fr-FR" sz="2000" dirty="0"/>
          </a:p>
          <a:p>
            <a:r>
              <a:rPr lang="fr-FR" sz="2000" dirty="0">
                <a:hlinkClick r:id="rId4"/>
              </a:rPr>
              <a:t>Bibliothèques de l’ENS Paris-Saclay </a:t>
            </a:r>
            <a:r>
              <a:rPr lang="fr-FR" sz="2000" dirty="0"/>
              <a:t>: https://ens-paris-saclay.fr/bibliotheque/ressources-documentaires</a:t>
            </a:r>
          </a:p>
        </p:txBody>
      </p:sp>
    </p:spTree>
    <p:extLst>
      <p:ext uri="{BB962C8B-B14F-4D97-AF65-F5344CB8AC3E}">
        <p14:creationId xmlns:p14="http://schemas.microsoft.com/office/powerpoint/2010/main" val="17474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6847656" cy="562074"/>
          </a:xfrm>
        </p:spPr>
        <p:txBody>
          <a:bodyPr>
            <a:normAutofit/>
          </a:bodyPr>
          <a:lstStyle/>
          <a:p>
            <a:r>
              <a:rPr lang="fr-FR" sz="3100" dirty="0" smtClean="0"/>
              <a:t>Quelques bases </a:t>
            </a:r>
            <a:r>
              <a:rPr lang="fr-FR" sz="3100" dirty="0" smtClean="0"/>
              <a:t>à connaître…</a:t>
            </a:r>
            <a:endParaRPr lang="fr-FR" sz="31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35" y="1505086"/>
            <a:ext cx="7592392" cy="4365625"/>
          </a:xfrm>
        </p:spPr>
      </p:pic>
    </p:spTree>
    <p:extLst>
      <p:ext uri="{BB962C8B-B14F-4D97-AF65-F5344CB8AC3E}">
        <p14:creationId xmlns:p14="http://schemas.microsoft.com/office/powerpoint/2010/main" val="403636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100" dirty="0" smtClean="0"/>
              <a:t>Encore bien d’autres ressources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3"/>
            <a:ext cx="7845183" cy="4366930"/>
          </a:xfrm>
        </p:spPr>
        <p:txBody>
          <a:bodyPr>
            <a:normAutofit/>
          </a:bodyPr>
          <a:lstStyle/>
          <a:p>
            <a:r>
              <a:rPr lang="fr-FR" sz="2000" dirty="0"/>
              <a:t>Les thèses</a:t>
            </a:r>
          </a:p>
          <a:p>
            <a:endParaRPr lang="fr-FR" sz="2000" dirty="0"/>
          </a:p>
          <a:p>
            <a:r>
              <a:rPr lang="fr-FR" sz="2000" dirty="0"/>
              <a:t>L’archive ouverte pluridisciplinaire HAL</a:t>
            </a:r>
          </a:p>
          <a:p>
            <a:endParaRPr lang="fr-FR" sz="2000" dirty="0"/>
          </a:p>
          <a:p>
            <a:r>
              <a:rPr lang="fr-FR" sz="2000" dirty="0"/>
              <a:t>Yvette, bibliothèque numérique patrimoniale</a:t>
            </a:r>
          </a:p>
          <a:p>
            <a:endParaRPr lang="fr-FR" sz="2000" dirty="0"/>
          </a:p>
          <a:p>
            <a:r>
              <a:rPr lang="fr-FR" sz="2000" dirty="0"/>
              <a:t>Et d’autres à venir…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5163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problème d’accès à une ressource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3"/>
            <a:ext cx="7845183" cy="4366930"/>
          </a:xfrm>
        </p:spPr>
        <p:txBody>
          <a:bodyPr>
            <a:normAutofit/>
          </a:bodyPr>
          <a:lstStyle/>
          <a:p>
            <a:r>
              <a:rPr lang="fr-FR" sz="2000" dirty="0"/>
              <a:t>Renseignez vous auprès de votre bibliothèque</a:t>
            </a:r>
          </a:p>
          <a:p>
            <a:endParaRPr lang="fr-FR" sz="2000" dirty="0"/>
          </a:p>
          <a:p>
            <a:r>
              <a:rPr lang="fr-FR" sz="2000" dirty="0"/>
              <a:t>S’il s’agit d’une de ses ressources temporairement indisponible, la bibliothèque cherchera à corriger le problème</a:t>
            </a:r>
          </a:p>
          <a:p>
            <a:endParaRPr lang="fr-FR" sz="2000" dirty="0"/>
          </a:p>
          <a:p>
            <a:r>
              <a:rPr lang="fr-FR" sz="2000" dirty="0"/>
              <a:t>S’il s’agit d’une ressource à laquelle elle n’est pas abonnée, elle vous conseillera, et vous orientera soit vers un établissement abonné, soit vers le service du prêt entre bibliothèques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6629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10" name="Espace réservé du texte 3"/>
          <p:cNvSpPr txBox="1">
            <a:spLocks/>
          </p:cNvSpPr>
          <p:nvPr/>
        </p:nvSpPr>
        <p:spPr>
          <a:xfrm>
            <a:off x="385311" y="1637331"/>
            <a:ext cx="4264327" cy="3902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Corps de texte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686" y="2174712"/>
            <a:ext cx="3838756" cy="256631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F1B497-7E0F-E340-BF41-64E0C9F60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3600" dirty="0" smtClean="0"/>
          </a:p>
          <a:p>
            <a:pPr marL="0" indent="0">
              <a:buNone/>
            </a:pPr>
            <a:r>
              <a:rPr lang="fr-FR" sz="3600" dirty="0" smtClean="0"/>
              <a:t>Pour </a:t>
            </a:r>
            <a:r>
              <a:rPr lang="fr-FR" sz="3600" dirty="0"/>
              <a:t>d’autres précisions, </a:t>
            </a:r>
            <a:br>
              <a:rPr lang="fr-FR" sz="3600" dirty="0"/>
            </a:br>
            <a:r>
              <a:rPr lang="fr-FR" sz="3600" dirty="0"/>
              <a:t>ou démonstrations, </a:t>
            </a:r>
            <a:br>
              <a:rPr lang="fr-FR" sz="3600" dirty="0"/>
            </a:br>
            <a:r>
              <a:rPr lang="fr-FR" sz="3600" dirty="0"/>
              <a:t>adressez vous à </a:t>
            </a:r>
            <a:br>
              <a:rPr lang="fr-FR" sz="3600" dirty="0"/>
            </a:br>
            <a:r>
              <a:rPr lang="fr-FR" sz="3600" dirty="0"/>
              <a:t>vos bibliothèques.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91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UPSACLAY">
  <a:themeElements>
    <a:clrScheme name="UPSACLAY 1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 refaire" id="{94AEBCF8-AF65-4DB5-B259-1F3F1BE73777}" vid="{6FB0EB57-A501-4BEC-859A-9BC2B4F2B6C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5375287F7B842B1714C41EEC5F404" ma:contentTypeVersion="3" ma:contentTypeDescription="Crée un document." ma:contentTypeScope="" ma:versionID="49e4d68a6e63967bb26c92ac82a42af8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64e9bf36bc789e2afd72475ca03152d8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8" nillable="true" ma:displayName="Format" ma:description="Type de support, format de fichier ou dimensions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 ma:index="10" ma:displayName="Commentaires"/>
        <xsd:element name="keywords" minOccurs="0" maxOccurs="1" type="xsd:string"/>
        <xsd:element ref="dc:language" minOccurs="0" maxOccurs="1"/>
        <xsd:element name="category" minOccurs="0" maxOccurs="1" type="xsd:string" ma:index="9" ma:displayName="Type de document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ormat xmlns="http://schemas.microsoft.com/sharepoint/v3/fields">pptx</_Format>
  </documentManagement>
</p:properties>
</file>

<file path=customXml/itemProps1.xml><?xml version="1.0" encoding="utf-8"?>
<ds:datastoreItem xmlns:ds="http://schemas.openxmlformats.org/officeDocument/2006/customXml" ds:itemID="{EE9A3ABA-6CEC-449E-BF94-1CE979A85E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38075D-E6C5-4D4A-93BC-F83EFFE1F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42B15C-F6AA-4D0C-9141-F43E3B6B1088}">
  <ds:schemaRefs>
    <ds:schemaRef ds:uri="http://schemas.openxmlformats.org/package/2006/metadata/core-properties"/>
    <ds:schemaRef ds:uri="http://purl.org/dc/dcmitype/"/>
    <ds:schemaRef ds:uri="http://schemas.microsoft.com/sharepoint/v3/fields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8640</TotalTime>
  <Words>282</Words>
  <Application>Microsoft Office PowerPoint</Application>
  <PresentationFormat>Affichage à l'écran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Calibri</vt:lpstr>
      <vt:lpstr>Open Sans</vt:lpstr>
      <vt:lpstr>1_UPSACLAY</vt:lpstr>
      <vt:lpstr>Les ressources en ligne des bibliothèques de l’Université Paris-Saclay</vt:lpstr>
      <vt:lpstr>Introduction aux ressources en ligne</vt:lpstr>
      <vt:lpstr>Premier accès : Focus</vt:lpstr>
      <vt:lpstr>Deuxième accès : bases de données</vt:lpstr>
      <vt:lpstr>Les pages des bibliothèques</vt:lpstr>
      <vt:lpstr>Quelques bases à connaître…</vt:lpstr>
      <vt:lpstr>Encore bien d’autres ressources</vt:lpstr>
      <vt:lpstr>Un problème d’accès à une ressource 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Virginie Paris</dc:creator>
  <dc:description>Modèle de présentation PowerPoint au format 4/3e</dc:description>
  <cp:lastModifiedBy>David DELTON</cp:lastModifiedBy>
  <cp:revision>48</cp:revision>
  <dcterms:created xsi:type="dcterms:W3CDTF">2020-02-07T10:36:28Z</dcterms:created>
  <dcterms:modified xsi:type="dcterms:W3CDTF">2021-01-13T15:57:00Z</dcterms:modified>
  <cp:category>Présentation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0x01010014A5375287F7B842B1714C41EEC5F404</vt:lpwstr>
  </property>
</Properties>
</file>