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75" r:id="rId4"/>
    <p:sldId id="276" r:id="rId5"/>
    <p:sldId id="278" r:id="rId6"/>
    <p:sldId id="263" r:id="rId7"/>
    <p:sldId id="264" r:id="rId8"/>
    <p:sldId id="266" r:id="rId9"/>
    <p:sldId id="265" r:id="rId10"/>
    <p:sldId id="268" r:id="rId11"/>
    <p:sldId id="277" r:id="rId12"/>
    <p:sldId id="267" r:id="rId13"/>
    <p:sldId id="269" r:id="rId14"/>
    <p:sldId id="270" r:id="rId15"/>
    <p:sldId id="271" r:id="rId16"/>
    <p:sldId id="291" r:id="rId17"/>
    <p:sldId id="288" r:id="rId18"/>
    <p:sldId id="292" r:id="rId19"/>
    <p:sldId id="289" r:id="rId20"/>
    <p:sldId id="297" r:id="rId21"/>
    <p:sldId id="298" r:id="rId22"/>
    <p:sldId id="299" r:id="rId23"/>
    <p:sldId id="305" r:id="rId24"/>
    <p:sldId id="303" r:id="rId25"/>
    <p:sldId id="304" r:id="rId26"/>
    <p:sldId id="307" r:id="rId27"/>
    <p:sldId id="306" r:id="rId28"/>
    <p:sldId id="308" r:id="rId29"/>
    <p:sldId id="309" r:id="rId30"/>
    <p:sldId id="310" r:id="rId31"/>
    <p:sldId id="301" r:id="rId32"/>
    <p:sldId id="316" r:id="rId3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06" autoAdjust="0"/>
    <p:restoredTop sz="94660"/>
  </p:normalViewPr>
  <p:slideViewPr>
    <p:cSldViewPr snapToGrid="0">
      <p:cViewPr varScale="1">
        <p:scale>
          <a:sx n="64" d="100"/>
          <a:sy n="64" d="100"/>
        </p:scale>
        <p:origin x="5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g"/>
          <inkml:channel name="T" type="integer" max="2.14748E9" units="dev"/>
        </inkml:traceFormat>
        <inkml:channelProperties>
          <inkml:channelProperty channel="X" name="resolution" value="1462.8125" units="1/cm"/>
          <inkml:channelProperty channel="Y" name="resolution" value="2213.98657" units="1/cm"/>
          <inkml:channelProperty channel="F" name="resolution" value="22.75278" units="1/deg"/>
          <inkml:channelProperty channel="T" name="resolution" value="1" units="1/dev"/>
        </inkml:channelProperties>
      </inkml:inkSource>
      <inkml:timestamp xml:id="ts0" timeString="2020-11-13T13:58:05.656"/>
    </inkml:context>
    <inkml:brush xml:id="br0">
      <inkml:brushProperty name="width" value="0.10583" units="cm"/>
      <inkml:brushProperty name="height" value="0.10583" units="cm"/>
      <inkml:brushProperty name="fitToCurve" value="1"/>
    </inkml:brush>
  </inkml:definitions>
  <inkml:trace contextRef="#ctx0" brushRef="#br0">-4206 664 593 0,'0'0'219'15,"0"0"-183"-15,0 0-35 0,0 0 35 0,0 0-14 16,0 0-22-16,0 0-52 0,0 0-29 16,0 0-59-16,0 0-102 0,-4 0-87 15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4128-D574-409F-90C5-EDD46ACB4F80}" type="datetimeFigureOut">
              <a:rPr lang="fr-FR" smtClean="0"/>
              <a:t>23/10/2023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A8C9-BB07-4E62-A638-9B311A7090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9527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4128-D574-409F-90C5-EDD46ACB4F80}" type="datetimeFigureOut">
              <a:rPr lang="fr-FR" smtClean="0"/>
              <a:t>23/10/2023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A8C9-BB07-4E62-A638-9B311A7090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580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4128-D574-409F-90C5-EDD46ACB4F80}" type="datetimeFigureOut">
              <a:rPr lang="fr-FR" smtClean="0"/>
              <a:t>23/10/2023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A8C9-BB07-4E62-A638-9B311A7090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9817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4128-D574-409F-90C5-EDD46ACB4F80}" type="datetimeFigureOut">
              <a:rPr lang="fr-FR" smtClean="0"/>
              <a:t>23/10/2023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A8C9-BB07-4E62-A638-9B311A7090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9972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4128-D574-409F-90C5-EDD46ACB4F80}" type="datetimeFigureOut">
              <a:rPr lang="fr-FR" smtClean="0"/>
              <a:t>23/10/2023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A8C9-BB07-4E62-A638-9B311A7090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043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4128-D574-409F-90C5-EDD46ACB4F80}" type="datetimeFigureOut">
              <a:rPr lang="fr-FR" smtClean="0"/>
              <a:t>23/10/2023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A8C9-BB07-4E62-A638-9B311A7090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2943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4128-D574-409F-90C5-EDD46ACB4F80}" type="datetimeFigureOut">
              <a:rPr lang="fr-FR" smtClean="0"/>
              <a:t>23/10/2023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A8C9-BB07-4E62-A638-9B311A7090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3270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4128-D574-409F-90C5-EDD46ACB4F80}" type="datetimeFigureOut">
              <a:rPr lang="fr-FR" smtClean="0"/>
              <a:t>23/10/2023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A8C9-BB07-4E62-A638-9B311A7090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27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4128-D574-409F-90C5-EDD46ACB4F80}" type="datetimeFigureOut">
              <a:rPr lang="fr-FR" smtClean="0"/>
              <a:t>23/10/2023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A8C9-BB07-4E62-A638-9B311A7090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540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4128-D574-409F-90C5-EDD46ACB4F80}" type="datetimeFigureOut">
              <a:rPr lang="fr-FR" smtClean="0"/>
              <a:t>23/10/2023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A8C9-BB07-4E62-A638-9B311A7090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3621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4128-D574-409F-90C5-EDD46ACB4F80}" type="datetimeFigureOut">
              <a:rPr lang="fr-FR" smtClean="0"/>
              <a:t>23/10/2023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A8C9-BB07-4E62-A638-9B311A7090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0564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D4128-D574-409F-90C5-EDD46ACB4F80}" type="datetimeFigureOut">
              <a:rPr lang="fr-FR" smtClean="0"/>
              <a:t>23/10/2023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8A8C9-BB07-4E62-A638-9B311A7090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8140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22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47.emf"/><Relationship Id="rId4" Type="http://schemas.openxmlformats.org/officeDocument/2006/relationships/customXml" Target="../ink/ink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88958" y="3657599"/>
            <a:ext cx="3609474" cy="8783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2971800" y="2261936"/>
            <a:ext cx="1443789" cy="1395663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vers le haut 5"/>
          <p:cNvSpPr/>
          <p:nvPr/>
        </p:nvSpPr>
        <p:spPr>
          <a:xfrm>
            <a:off x="3609473" y="2358188"/>
            <a:ext cx="168442" cy="129941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3702384" y="2422178"/>
            <a:ext cx="505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4103556" y="525285"/>
            <a:ext cx="3816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Contact et frottement 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2797341" y="1659812"/>
            <a:ext cx="1961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Action de 2 sur 1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985210" y="4096752"/>
            <a:ext cx="276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979819" y="2775101"/>
            <a:ext cx="276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6653463" y="2730620"/>
            <a:ext cx="3212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Poids </a:t>
            </a:r>
          </a:p>
          <a:p>
            <a:pPr algn="ctr"/>
            <a:r>
              <a:rPr lang="fr-FR" dirty="0"/>
              <a:t> + Réaction de 2 sur 1 = 0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13" name="Flèche vers le haut 12"/>
          <p:cNvSpPr/>
          <p:nvPr/>
        </p:nvSpPr>
        <p:spPr>
          <a:xfrm flipV="1">
            <a:off x="3646236" y="2907906"/>
            <a:ext cx="215900" cy="1104900"/>
          </a:xfrm>
          <a:prstGeom prst="up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3850893" y="3705725"/>
            <a:ext cx="505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</a:t>
            </a:r>
          </a:p>
        </p:txBody>
      </p:sp>
      <p:sp>
        <p:nvSpPr>
          <p:cNvPr id="15" name="Flèche vers le haut 14"/>
          <p:cNvSpPr/>
          <p:nvPr/>
        </p:nvSpPr>
        <p:spPr>
          <a:xfrm flipV="1">
            <a:off x="8085104" y="3926379"/>
            <a:ext cx="215900" cy="1104900"/>
          </a:xfrm>
          <a:prstGeom prst="up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vers le haut 15"/>
          <p:cNvSpPr/>
          <p:nvPr/>
        </p:nvSpPr>
        <p:spPr>
          <a:xfrm>
            <a:off x="8305682" y="3926379"/>
            <a:ext cx="203318" cy="107941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EAD80BE9-80CF-4068-A17F-9A48DB082221}"/>
              </a:ext>
            </a:extLst>
          </p:cNvPr>
          <p:cNvSpPr txBox="1"/>
          <p:nvPr/>
        </p:nvSpPr>
        <p:spPr>
          <a:xfrm>
            <a:off x="9067800" y="-26918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1060008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/>
          <p:cNvSpPr txBox="1"/>
          <p:nvPr/>
        </p:nvSpPr>
        <p:spPr>
          <a:xfrm>
            <a:off x="4103556" y="525285"/>
            <a:ext cx="3816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Contact et frottement 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3735294" y="1965511"/>
            <a:ext cx="2312893" cy="1671915"/>
            <a:chOff x="3735294" y="1965511"/>
            <a:chExt cx="2312893" cy="1671915"/>
          </a:xfrm>
        </p:grpSpPr>
        <p:sp>
          <p:nvSpPr>
            <p:cNvPr id="14" name="Ellipse 13"/>
            <p:cNvSpPr/>
            <p:nvPr/>
          </p:nvSpPr>
          <p:spPr>
            <a:xfrm>
              <a:off x="3735294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Ellipse 37"/>
            <p:cNvSpPr/>
            <p:nvPr/>
          </p:nvSpPr>
          <p:spPr>
            <a:xfrm>
              <a:off x="4192492" y="197447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Ellipse 39"/>
            <p:cNvSpPr/>
            <p:nvPr/>
          </p:nvSpPr>
          <p:spPr>
            <a:xfrm>
              <a:off x="3748734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Ellipse 40"/>
            <p:cNvSpPr/>
            <p:nvPr/>
          </p:nvSpPr>
          <p:spPr>
            <a:xfrm>
              <a:off x="4205932" y="231961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Ellipse 41"/>
            <p:cNvSpPr/>
            <p:nvPr/>
          </p:nvSpPr>
          <p:spPr>
            <a:xfrm>
              <a:off x="3748734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Ellipse 42"/>
            <p:cNvSpPr/>
            <p:nvPr/>
          </p:nvSpPr>
          <p:spPr>
            <a:xfrm>
              <a:off x="4205932" y="2749922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Ellipse 43"/>
            <p:cNvSpPr/>
            <p:nvPr/>
          </p:nvSpPr>
          <p:spPr>
            <a:xfrm>
              <a:off x="3748734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Ellipse 44"/>
            <p:cNvSpPr/>
            <p:nvPr/>
          </p:nvSpPr>
          <p:spPr>
            <a:xfrm>
              <a:off x="4205932" y="316678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Ellipse 45"/>
            <p:cNvSpPr/>
            <p:nvPr/>
          </p:nvSpPr>
          <p:spPr>
            <a:xfrm>
              <a:off x="3748734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Ellipse 46"/>
            <p:cNvSpPr/>
            <p:nvPr/>
          </p:nvSpPr>
          <p:spPr>
            <a:xfrm>
              <a:off x="4205932" y="3511920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9" name="Ellipse 48"/>
            <p:cNvSpPr/>
            <p:nvPr/>
          </p:nvSpPr>
          <p:spPr>
            <a:xfrm>
              <a:off x="4799856" y="197447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/>
            <p:cNvSpPr/>
            <p:nvPr/>
          </p:nvSpPr>
          <p:spPr>
            <a:xfrm>
              <a:off x="4813296" y="231961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" name="Ellipse 50"/>
            <p:cNvSpPr/>
            <p:nvPr/>
          </p:nvSpPr>
          <p:spPr>
            <a:xfrm>
              <a:off x="4813296" y="2749922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Ellipse 51"/>
            <p:cNvSpPr/>
            <p:nvPr/>
          </p:nvSpPr>
          <p:spPr>
            <a:xfrm>
              <a:off x="4813296" y="316678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Ellipse 52"/>
            <p:cNvSpPr/>
            <p:nvPr/>
          </p:nvSpPr>
          <p:spPr>
            <a:xfrm>
              <a:off x="4813296" y="3511920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5" name="Ellipse 54"/>
            <p:cNvSpPr/>
            <p:nvPr/>
          </p:nvSpPr>
          <p:spPr>
            <a:xfrm>
              <a:off x="5387416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/>
            <p:cNvSpPr/>
            <p:nvPr/>
          </p:nvSpPr>
          <p:spPr>
            <a:xfrm>
              <a:off x="5400856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Ellipse 56"/>
            <p:cNvSpPr/>
            <p:nvPr/>
          </p:nvSpPr>
          <p:spPr>
            <a:xfrm>
              <a:off x="5400856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8" name="Ellipse 57"/>
            <p:cNvSpPr/>
            <p:nvPr/>
          </p:nvSpPr>
          <p:spPr>
            <a:xfrm>
              <a:off x="5400856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9" name="Ellipse 58"/>
            <p:cNvSpPr/>
            <p:nvPr/>
          </p:nvSpPr>
          <p:spPr>
            <a:xfrm>
              <a:off x="5400856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Ellipse 60"/>
            <p:cNvSpPr/>
            <p:nvPr/>
          </p:nvSpPr>
          <p:spPr>
            <a:xfrm>
              <a:off x="5891312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2" name="Ellipse 61"/>
            <p:cNvSpPr/>
            <p:nvPr/>
          </p:nvSpPr>
          <p:spPr>
            <a:xfrm>
              <a:off x="5904752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3" name="Ellipse 62"/>
            <p:cNvSpPr/>
            <p:nvPr/>
          </p:nvSpPr>
          <p:spPr>
            <a:xfrm>
              <a:off x="5904752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4" name="Ellipse 63"/>
            <p:cNvSpPr/>
            <p:nvPr/>
          </p:nvSpPr>
          <p:spPr>
            <a:xfrm>
              <a:off x="5904752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5" name="Ellipse 64"/>
            <p:cNvSpPr/>
            <p:nvPr/>
          </p:nvSpPr>
          <p:spPr>
            <a:xfrm>
              <a:off x="5904752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" name="Groupe 3"/>
          <p:cNvGrpSpPr/>
          <p:nvPr/>
        </p:nvGrpSpPr>
        <p:grpSpPr>
          <a:xfrm>
            <a:off x="3735294" y="3958669"/>
            <a:ext cx="2327052" cy="1701031"/>
            <a:chOff x="3735294" y="3958669"/>
            <a:chExt cx="2327052" cy="1701031"/>
          </a:xfrm>
        </p:grpSpPr>
        <p:sp>
          <p:nvSpPr>
            <p:cNvPr id="67" name="Ellipse 66"/>
            <p:cNvSpPr/>
            <p:nvPr/>
          </p:nvSpPr>
          <p:spPr>
            <a:xfrm>
              <a:off x="3748733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6" name="Ellipse 75"/>
            <p:cNvSpPr/>
            <p:nvPr/>
          </p:nvSpPr>
          <p:spPr>
            <a:xfrm>
              <a:off x="4105084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7" name="Ellipse 76"/>
            <p:cNvSpPr/>
            <p:nvPr/>
          </p:nvSpPr>
          <p:spPr>
            <a:xfrm>
              <a:off x="4602620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8" name="Ellipse 77"/>
            <p:cNvSpPr/>
            <p:nvPr/>
          </p:nvSpPr>
          <p:spPr>
            <a:xfrm>
              <a:off x="5079998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9" name="Ellipse 78"/>
            <p:cNvSpPr/>
            <p:nvPr/>
          </p:nvSpPr>
          <p:spPr>
            <a:xfrm>
              <a:off x="5907719" y="397136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0" name="Ellipse 79"/>
            <p:cNvSpPr/>
            <p:nvPr/>
          </p:nvSpPr>
          <p:spPr>
            <a:xfrm>
              <a:off x="5577532" y="395866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1" name="Ellipse 80"/>
            <p:cNvSpPr/>
            <p:nvPr/>
          </p:nvSpPr>
          <p:spPr>
            <a:xfrm>
              <a:off x="4588423" y="43523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2" name="Ellipse 81"/>
            <p:cNvSpPr/>
            <p:nvPr/>
          </p:nvSpPr>
          <p:spPr>
            <a:xfrm>
              <a:off x="3748732" y="4339670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3" name="Ellipse 82"/>
            <p:cNvSpPr/>
            <p:nvPr/>
          </p:nvSpPr>
          <p:spPr>
            <a:xfrm>
              <a:off x="5083732" y="437927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4" name="Ellipse 83"/>
            <p:cNvSpPr/>
            <p:nvPr/>
          </p:nvSpPr>
          <p:spPr>
            <a:xfrm>
              <a:off x="5907719" y="43523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5" name="Ellipse 84"/>
            <p:cNvSpPr/>
            <p:nvPr/>
          </p:nvSpPr>
          <p:spPr>
            <a:xfrm>
              <a:off x="5563332" y="436805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6" name="Ellipse 85"/>
            <p:cNvSpPr/>
            <p:nvPr/>
          </p:nvSpPr>
          <p:spPr>
            <a:xfrm>
              <a:off x="4104327" y="4339670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7" name="Ellipse 86"/>
            <p:cNvSpPr/>
            <p:nvPr/>
          </p:nvSpPr>
          <p:spPr>
            <a:xfrm>
              <a:off x="3735294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8" name="Ellipse 87"/>
            <p:cNvSpPr/>
            <p:nvPr/>
          </p:nvSpPr>
          <p:spPr>
            <a:xfrm>
              <a:off x="4091645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9" name="Ellipse 88"/>
            <p:cNvSpPr/>
            <p:nvPr/>
          </p:nvSpPr>
          <p:spPr>
            <a:xfrm>
              <a:off x="4589181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0" name="Ellipse 89"/>
            <p:cNvSpPr/>
            <p:nvPr/>
          </p:nvSpPr>
          <p:spPr>
            <a:xfrm>
              <a:off x="5066559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Ellipse 90"/>
            <p:cNvSpPr/>
            <p:nvPr/>
          </p:nvSpPr>
          <p:spPr>
            <a:xfrm>
              <a:off x="5894280" y="465640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2" name="Ellipse 91"/>
            <p:cNvSpPr/>
            <p:nvPr/>
          </p:nvSpPr>
          <p:spPr>
            <a:xfrm>
              <a:off x="5564093" y="4643711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Ellipse 92"/>
            <p:cNvSpPr/>
            <p:nvPr/>
          </p:nvSpPr>
          <p:spPr>
            <a:xfrm>
              <a:off x="3748732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4" name="Ellipse 93"/>
            <p:cNvSpPr/>
            <p:nvPr/>
          </p:nvSpPr>
          <p:spPr>
            <a:xfrm>
              <a:off x="4105083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5" name="Ellipse 94"/>
            <p:cNvSpPr/>
            <p:nvPr/>
          </p:nvSpPr>
          <p:spPr>
            <a:xfrm>
              <a:off x="4602619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6" name="Ellipse 95"/>
            <p:cNvSpPr/>
            <p:nvPr/>
          </p:nvSpPr>
          <p:spPr>
            <a:xfrm>
              <a:off x="5079997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7" name="Ellipse 96"/>
            <p:cNvSpPr/>
            <p:nvPr/>
          </p:nvSpPr>
          <p:spPr>
            <a:xfrm>
              <a:off x="5907718" y="501426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8" name="Ellipse 97"/>
            <p:cNvSpPr/>
            <p:nvPr/>
          </p:nvSpPr>
          <p:spPr>
            <a:xfrm>
              <a:off x="5577531" y="500156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5" name="Ellipse 104"/>
            <p:cNvSpPr/>
            <p:nvPr/>
          </p:nvSpPr>
          <p:spPr>
            <a:xfrm>
              <a:off x="3748732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6" name="Ellipse 105"/>
            <p:cNvSpPr/>
            <p:nvPr/>
          </p:nvSpPr>
          <p:spPr>
            <a:xfrm>
              <a:off x="4105083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7" name="Ellipse 106"/>
            <p:cNvSpPr/>
            <p:nvPr/>
          </p:nvSpPr>
          <p:spPr>
            <a:xfrm>
              <a:off x="4602619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8" name="Ellipse 107"/>
            <p:cNvSpPr/>
            <p:nvPr/>
          </p:nvSpPr>
          <p:spPr>
            <a:xfrm>
              <a:off x="5079997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9" name="Ellipse 108"/>
            <p:cNvSpPr/>
            <p:nvPr/>
          </p:nvSpPr>
          <p:spPr>
            <a:xfrm>
              <a:off x="5907718" y="530486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0" name="Ellipse 109"/>
            <p:cNvSpPr/>
            <p:nvPr/>
          </p:nvSpPr>
          <p:spPr>
            <a:xfrm>
              <a:off x="5577531" y="529216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1" name="Ellipse 110"/>
            <p:cNvSpPr/>
            <p:nvPr/>
          </p:nvSpPr>
          <p:spPr>
            <a:xfrm>
              <a:off x="3759925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2" name="Ellipse 111"/>
            <p:cNvSpPr/>
            <p:nvPr/>
          </p:nvSpPr>
          <p:spPr>
            <a:xfrm>
              <a:off x="4116276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3" name="Ellipse 112"/>
            <p:cNvSpPr/>
            <p:nvPr/>
          </p:nvSpPr>
          <p:spPr>
            <a:xfrm>
              <a:off x="4613812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4" name="Ellipse 113"/>
            <p:cNvSpPr/>
            <p:nvPr/>
          </p:nvSpPr>
          <p:spPr>
            <a:xfrm>
              <a:off x="5091190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5" name="Ellipse 114"/>
            <p:cNvSpPr/>
            <p:nvPr/>
          </p:nvSpPr>
          <p:spPr>
            <a:xfrm>
              <a:off x="5918911" y="5533442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6" name="Ellipse 115"/>
            <p:cNvSpPr/>
            <p:nvPr/>
          </p:nvSpPr>
          <p:spPr>
            <a:xfrm>
              <a:off x="5588724" y="5520746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ZoneTexte 14"/>
          <p:cNvSpPr txBox="1"/>
          <p:nvPr/>
        </p:nvSpPr>
        <p:spPr>
          <a:xfrm>
            <a:off x="6515100" y="2377888"/>
            <a:ext cx="1003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Solide 1</a:t>
            </a:r>
          </a:p>
        </p:txBody>
      </p:sp>
      <p:sp>
        <p:nvSpPr>
          <p:cNvPr id="117" name="ZoneTexte 116"/>
          <p:cNvSpPr txBox="1"/>
          <p:nvPr/>
        </p:nvSpPr>
        <p:spPr>
          <a:xfrm>
            <a:off x="6515100" y="4504779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Solide 2</a:t>
            </a:r>
          </a:p>
        </p:txBody>
      </p:sp>
      <p:cxnSp>
        <p:nvCxnSpPr>
          <p:cNvPr id="5" name="Connecteur droit 4"/>
          <p:cNvCxnSpPr/>
          <p:nvPr/>
        </p:nvCxnSpPr>
        <p:spPr>
          <a:xfrm flipV="1">
            <a:off x="3117109" y="3643412"/>
            <a:ext cx="3898900" cy="8966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flipV="1">
            <a:off x="3117109" y="3935480"/>
            <a:ext cx="3898900" cy="8966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2402545" y="3611723"/>
            <a:ext cx="602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Symbol" panose="05050102010706020507" pitchFamily="18" charset="2"/>
              </a:rPr>
              <a:t>D</a:t>
            </a:r>
            <a:r>
              <a:rPr lang="fr-FR" dirty="0"/>
              <a:t> u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645400" y="2875428"/>
            <a:ext cx="3848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Définition de 2 interfaces </a:t>
            </a:r>
          </a:p>
          <a:p>
            <a:r>
              <a:rPr lang="fr-FR" dirty="0"/>
              <a:t>Une pour le solide 1</a:t>
            </a:r>
          </a:p>
          <a:p>
            <a:r>
              <a:rPr lang="fr-FR" dirty="0"/>
              <a:t>Une pour le solide 2</a:t>
            </a:r>
          </a:p>
        </p:txBody>
      </p:sp>
      <p:pic>
        <p:nvPicPr>
          <p:cNvPr id="73" name="Image 7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75" name="ZoneTexte 74">
            <a:extLst>
              <a:ext uri="{FF2B5EF4-FFF2-40B4-BE49-F238E27FC236}">
                <a16:creationId xmlns:a16="http://schemas.microsoft.com/office/drawing/2014/main" id="{545D19C7-C1D2-4DDB-8E17-1552F2E10D8F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2247615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/>
          <p:cNvSpPr txBox="1"/>
          <p:nvPr/>
        </p:nvSpPr>
        <p:spPr>
          <a:xfrm>
            <a:off x="4103556" y="525285"/>
            <a:ext cx="3816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Contact et frottement 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3735294" y="1965511"/>
            <a:ext cx="2312893" cy="1671915"/>
            <a:chOff x="3735294" y="1965511"/>
            <a:chExt cx="2312893" cy="1671915"/>
          </a:xfrm>
        </p:grpSpPr>
        <p:sp>
          <p:nvSpPr>
            <p:cNvPr id="14" name="Ellipse 13"/>
            <p:cNvSpPr/>
            <p:nvPr/>
          </p:nvSpPr>
          <p:spPr>
            <a:xfrm>
              <a:off x="3735294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Ellipse 37"/>
            <p:cNvSpPr/>
            <p:nvPr/>
          </p:nvSpPr>
          <p:spPr>
            <a:xfrm>
              <a:off x="4192492" y="197447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Ellipse 39"/>
            <p:cNvSpPr/>
            <p:nvPr/>
          </p:nvSpPr>
          <p:spPr>
            <a:xfrm>
              <a:off x="3748734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Ellipse 40"/>
            <p:cNvSpPr/>
            <p:nvPr/>
          </p:nvSpPr>
          <p:spPr>
            <a:xfrm>
              <a:off x="4205932" y="231961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Ellipse 41"/>
            <p:cNvSpPr/>
            <p:nvPr/>
          </p:nvSpPr>
          <p:spPr>
            <a:xfrm>
              <a:off x="3748734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Ellipse 42"/>
            <p:cNvSpPr/>
            <p:nvPr/>
          </p:nvSpPr>
          <p:spPr>
            <a:xfrm>
              <a:off x="4205932" y="2749922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Ellipse 43"/>
            <p:cNvSpPr/>
            <p:nvPr/>
          </p:nvSpPr>
          <p:spPr>
            <a:xfrm>
              <a:off x="3748734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Ellipse 44"/>
            <p:cNvSpPr/>
            <p:nvPr/>
          </p:nvSpPr>
          <p:spPr>
            <a:xfrm>
              <a:off x="4205932" y="316678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Ellipse 45"/>
            <p:cNvSpPr/>
            <p:nvPr/>
          </p:nvSpPr>
          <p:spPr>
            <a:xfrm>
              <a:off x="3748734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Ellipse 46"/>
            <p:cNvSpPr/>
            <p:nvPr/>
          </p:nvSpPr>
          <p:spPr>
            <a:xfrm>
              <a:off x="4205932" y="3511920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9" name="Ellipse 48"/>
            <p:cNvSpPr/>
            <p:nvPr/>
          </p:nvSpPr>
          <p:spPr>
            <a:xfrm>
              <a:off x="4799856" y="197447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/>
            <p:cNvSpPr/>
            <p:nvPr/>
          </p:nvSpPr>
          <p:spPr>
            <a:xfrm>
              <a:off x="4813296" y="231961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" name="Ellipse 50"/>
            <p:cNvSpPr/>
            <p:nvPr/>
          </p:nvSpPr>
          <p:spPr>
            <a:xfrm>
              <a:off x="4813296" y="2749922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Ellipse 51"/>
            <p:cNvSpPr/>
            <p:nvPr/>
          </p:nvSpPr>
          <p:spPr>
            <a:xfrm>
              <a:off x="4813296" y="316678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Ellipse 52"/>
            <p:cNvSpPr/>
            <p:nvPr/>
          </p:nvSpPr>
          <p:spPr>
            <a:xfrm>
              <a:off x="4813296" y="3511920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5" name="Ellipse 54"/>
            <p:cNvSpPr/>
            <p:nvPr/>
          </p:nvSpPr>
          <p:spPr>
            <a:xfrm>
              <a:off x="5387416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/>
            <p:cNvSpPr/>
            <p:nvPr/>
          </p:nvSpPr>
          <p:spPr>
            <a:xfrm>
              <a:off x="5400856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Ellipse 56"/>
            <p:cNvSpPr/>
            <p:nvPr/>
          </p:nvSpPr>
          <p:spPr>
            <a:xfrm>
              <a:off x="5400856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8" name="Ellipse 57"/>
            <p:cNvSpPr/>
            <p:nvPr/>
          </p:nvSpPr>
          <p:spPr>
            <a:xfrm>
              <a:off x="5400856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9" name="Ellipse 58"/>
            <p:cNvSpPr/>
            <p:nvPr/>
          </p:nvSpPr>
          <p:spPr>
            <a:xfrm>
              <a:off x="5400856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Ellipse 60"/>
            <p:cNvSpPr/>
            <p:nvPr/>
          </p:nvSpPr>
          <p:spPr>
            <a:xfrm>
              <a:off x="5891312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2" name="Ellipse 61"/>
            <p:cNvSpPr/>
            <p:nvPr/>
          </p:nvSpPr>
          <p:spPr>
            <a:xfrm>
              <a:off x="5904752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3" name="Ellipse 62"/>
            <p:cNvSpPr/>
            <p:nvPr/>
          </p:nvSpPr>
          <p:spPr>
            <a:xfrm>
              <a:off x="5904752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4" name="Ellipse 63"/>
            <p:cNvSpPr/>
            <p:nvPr/>
          </p:nvSpPr>
          <p:spPr>
            <a:xfrm>
              <a:off x="5904752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5" name="Ellipse 64"/>
            <p:cNvSpPr/>
            <p:nvPr/>
          </p:nvSpPr>
          <p:spPr>
            <a:xfrm>
              <a:off x="5904752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" name="Groupe 3"/>
          <p:cNvGrpSpPr/>
          <p:nvPr/>
        </p:nvGrpSpPr>
        <p:grpSpPr>
          <a:xfrm>
            <a:off x="3735294" y="3958669"/>
            <a:ext cx="2327052" cy="1701031"/>
            <a:chOff x="3735294" y="3958669"/>
            <a:chExt cx="2327052" cy="1701031"/>
          </a:xfrm>
        </p:grpSpPr>
        <p:sp>
          <p:nvSpPr>
            <p:cNvPr id="67" name="Ellipse 66"/>
            <p:cNvSpPr/>
            <p:nvPr/>
          </p:nvSpPr>
          <p:spPr>
            <a:xfrm>
              <a:off x="3748733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6" name="Ellipse 75"/>
            <p:cNvSpPr/>
            <p:nvPr/>
          </p:nvSpPr>
          <p:spPr>
            <a:xfrm>
              <a:off x="4105084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7" name="Ellipse 76"/>
            <p:cNvSpPr/>
            <p:nvPr/>
          </p:nvSpPr>
          <p:spPr>
            <a:xfrm>
              <a:off x="4602620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8" name="Ellipse 77"/>
            <p:cNvSpPr/>
            <p:nvPr/>
          </p:nvSpPr>
          <p:spPr>
            <a:xfrm>
              <a:off x="5079998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9" name="Ellipse 78"/>
            <p:cNvSpPr/>
            <p:nvPr/>
          </p:nvSpPr>
          <p:spPr>
            <a:xfrm>
              <a:off x="5907719" y="397136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0" name="Ellipse 79"/>
            <p:cNvSpPr/>
            <p:nvPr/>
          </p:nvSpPr>
          <p:spPr>
            <a:xfrm>
              <a:off x="5577532" y="395866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1" name="Ellipse 80"/>
            <p:cNvSpPr/>
            <p:nvPr/>
          </p:nvSpPr>
          <p:spPr>
            <a:xfrm>
              <a:off x="4588423" y="43523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2" name="Ellipse 81"/>
            <p:cNvSpPr/>
            <p:nvPr/>
          </p:nvSpPr>
          <p:spPr>
            <a:xfrm>
              <a:off x="3748732" y="4339670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3" name="Ellipse 82"/>
            <p:cNvSpPr/>
            <p:nvPr/>
          </p:nvSpPr>
          <p:spPr>
            <a:xfrm>
              <a:off x="5083732" y="437927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4" name="Ellipse 83"/>
            <p:cNvSpPr/>
            <p:nvPr/>
          </p:nvSpPr>
          <p:spPr>
            <a:xfrm>
              <a:off x="5907719" y="43523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5" name="Ellipse 84"/>
            <p:cNvSpPr/>
            <p:nvPr/>
          </p:nvSpPr>
          <p:spPr>
            <a:xfrm>
              <a:off x="5563332" y="436805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6" name="Ellipse 85"/>
            <p:cNvSpPr/>
            <p:nvPr/>
          </p:nvSpPr>
          <p:spPr>
            <a:xfrm>
              <a:off x="4104327" y="4339670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7" name="Ellipse 86"/>
            <p:cNvSpPr/>
            <p:nvPr/>
          </p:nvSpPr>
          <p:spPr>
            <a:xfrm>
              <a:off x="3735294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8" name="Ellipse 87"/>
            <p:cNvSpPr/>
            <p:nvPr/>
          </p:nvSpPr>
          <p:spPr>
            <a:xfrm>
              <a:off x="4091645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9" name="Ellipse 88"/>
            <p:cNvSpPr/>
            <p:nvPr/>
          </p:nvSpPr>
          <p:spPr>
            <a:xfrm>
              <a:off x="4589181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0" name="Ellipse 89"/>
            <p:cNvSpPr/>
            <p:nvPr/>
          </p:nvSpPr>
          <p:spPr>
            <a:xfrm>
              <a:off x="5066559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Ellipse 90"/>
            <p:cNvSpPr/>
            <p:nvPr/>
          </p:nvSpPr>
          <p:spPr>
            <a:xfrm>
              <a:off x="5894280" y="465640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2" name="Ellipse 91"/>
            <p:cNvSpPr/>
            <p:nvPr/>
          </p:nvSpPr>
          <p:spPr>
            <a:xfrm>
              <a:off x="5564093" y="4643711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Ellipse 92"/>
            <p:cNvSpPr/>
            <p:nvPr/>
          </p:nvSpPr>
          <p:spPr>
            <a:xfrm>
              <a:off x="3748732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4" name="Ellipse 93"/>
            <p:cNvSpPr/>
            <p:nvPr/>
          </p:nvSpPr>
          <p:spPr>
            <a:xfrm>
              <a:off x="4105083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5" name="Ellipse 94"/>
            <p:cNvSpPr/>
            <p:nvPr/>
          </p:nvSpPr>
          <p:spPr>
            <a:xfrm>
              <a:off x="4602619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6" name="Ellipse 95"/>
            <p:cNvSpPr/>
            <p:nvPr/>
          </p:nvSpPr>
          <p:spPr>
            <a:xfrm>
              <a:off x="5079997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7" name="Ellipse 96"/>
            <p:cNvSpPr/>
            <p:nvPr/>
          </p:nvSpPr>
          <p:spPr>
            <a:xfrm>
              <a:off x="5907718" y="501426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8" name="Ellipse 97"/>
            <p:cNvSpPr/>
            <p:nvPr/>
          </p:nvSpPr>
          <p:spPr>
            <a:xfrm>
              <a:off x="5577531" y="500156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5" name="Ellipse 104"/>
            <p:cNvSpPr/>
            <p:nvPr/>
          </p:nvSpPr>
          <p:spPr>
            <a:xfrm>
              <a:off x="3748732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6" name="Ellipse 105"/>
            <p:cNvSpPr/>
            <p:nvPr/>
          </p:nvSpPr>
          <p:spPr>
            <a:xfrm>
              <a:off x="4105083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7" name="Ellipse 106"/>
            <p:cNvSpPr/>
            <p:nvPr/>
          </p:nvSpPr>
          <p:spPr>
            <a:xfrm>
              <a:off x="4602619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8" name="Ellipse 107"/>
            <p:cNvSpPr/>
            <p:nvPr/>
          </p:nvSpPr>
          <p:spPr>
            <a:xfrm>
              <a:off x="5079997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9" name="Ellipse 108"/>
            <p:cNvSpPr/>
            <p:nvPr/>
          </p:nvSpPr>
          <p:spPr>
            <a:xfrm>
              <a:off x="5907718" y="530486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0" name="Ellipse 109"/>
            <p:cNvSpPr/>
            <p:nvPr/>
          </p:nvSpPr>
          <p:spPr>
            <a:xfrm>
              <a:off x="5577531" y="529216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1" name="Ellipse 110"/>
            <p:cNvSpPr/>
            <p:nvPr/>
          </p:nvSpPr>
          <p:spPr>
            <a:xfrm>
              <a:off x="3759925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2" name="Ellipse 111"/>
            <p:cNvSpPr/>
            <p:nvPr/>
          </p:nvSpPr>
          <p:spPr>
            <a:xfrm>
              <a:off x="4116276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3" name="Ellipse 112"/>
            <p:cNvSpPr/>
            <p:nvPr/>
          </p:nvSpPr>
          <p:spPr>
            <a:xfrm>
              <a:off x="4613812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4" name="Ellipse 113"/>
            <p:cNvSpPr/>
            <p:nvPr/>
          </p:nvSpPr>
          <p:spPr>
            <a:xfrm>
              <a:off x="5091190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5" name="Ellipse 114"/>
            <p:cNvSpPr/>
            <p:nvPr/>
          </p:nvSpPr>
          <p:spPr>
            <a:xfrm>
              <a:off x="5918911" y="5533442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6" name="Ellipse 115"/>
            <p:cNvSpPr/>
            <p:nvPr/>
          </p:nvSpPr>
          <p:spPr>
            <a:xfrm>
              <a:off x="5588724" y="5520746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ZoneTexte 14"/>
          <p:cNvSpPr txBox="1"/>
          <p:nvPr/>
        </p:nvSpPr>
        <p:spPr>
          <a:xfrm>
            <a:off x="6515100" y="2377888"/>
            <a:ext cx="1003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Solide 1</a:t>
            </a:r>
          </a:p>
        </p:txBody>
      </p:sp>
      <p:sp>
        <p:nvSpPr>
          <p:cNvPr id="117" name="ZoneTexte 116"/>
          <p:cNvSpPr txBox="1"/>
          <p:nvPr/>
        </p:nvSpPr>
        <p:spPr>
          <a:xfrm>
            <a:off x="6515100" y="4504779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Solide 2</a:t>
            </a:r>
          </a:p>
        </p:txBody>
      </p:sp>
      <p:cxnSp>
        <p:nvCxnSpPr>
          <p:cNvPr id="5" name="Connecteur droit 4"/>
          <p:cNvCxnSpPr/>
          <p:nvPr/>
        </p:nvCxnSpPr>
        <p:spPr>
          <a:xfrm flipV="1">
            <a:off x="3117109" y="3643412"/>
            <a:ext cx="3898900" cy="8966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flipV="1">
            <a:off x="3117109" y="3935480"/>
            <a:ext cx="3898900" cy="8966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2402545" y="3611723"/>
            <a:ext cx="52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Symbol" panose="05050102010706020507" pitchFamily="18" charset="2"/>
              </a:rPr>
              <a:t>D</a:t>
            </a:r>
            <a:r>
              <a:rPr lang="fr-FR" dirty="0"/>
              <a:t> u</a:t>
            </a:r>
          </a:p>
        </p:txBody>
      </p:sp>
      <p:pic>
        <p:nvPicPr>
          <p:cNvPr id="72" name="Image 7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74" name="ZoneTexte 73">
            <a:extLst>
              <a:ext uri="{FF2B5EF4-FFF2-40B4-BE49-F238E27FC236}">
                <a16:creationId xmlns:a16="http://schemas.microsoft.com/office/drawing/2014/main" id="{4F1E4E41-DFC3-4F53-BB7A-DE7E9F9500A1}"/>
              </a:ext>
            </a:extLst>
          </p:cNvPr>
          <p:cNvSpPr txBox="1"/>
          <p:nvPr/>
        </p:nvSpPr>
        <p:spPr>
          <a:xfrm>
            <a:off x="9067800" y="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600861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/>
          <p:cNvSpPr txBox="1"/>
          <p:nvPr/>
        </p:nvSpPr>
        <p:spPr>
          <a:xfrm>
            <a:off x="4103556" y="525285"/>
            <a:ext cx="3816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Contact et frottement 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3735294" y="2245289"/>
            <a:ext cx="2312893" cy="1671915"/>
            <a:chOff x="3735294" y="1965511"/>
            <a:chExt cx="2312893" cy="1671915"/>
          </a:xfrm>
        </p:grpSpPr>
        <p:sp>
          <p:nvSpPr>
            <p:cNvPr id="14" name="Ellipse 13"/>
            <p:cNvSpPr/>
            <p:nvPr/>
          </p:nvSpPr>
          <p:spPr>
            <a:xfrm>
              <a:off x="3735294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Ellipse 37"/>
            <p:cNvSpPr/>
            <p:nvPr/>
          </p:nvSpPr>
          <p:spPr>
            <a:xfrm>
              <a:off x="4192492" y="197447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Ellipse 39"/>
            <p:cNvSpPr/>
            <p:nvPr/>
          </p:nvSpPr>
          <p:spPr>
            <a:xfrm>
              <a:off x="3748734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Ellipse 40"/>
            <p:cNvSpPr/>
            <p:nvPr/>
          </p:nvSpPr>
          <p:spPr>
            <a:xfrm>
              <a:off x="4205932" y="231961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Ellipse 41"/>
            <p:cNvSpPr/>
            <p:nvPr/>
          </p:nvSpPr>
          <p:spPr>
            <a:xfrm>
              <a:off x="3748734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Ellipse 42"/>
            <p:cNvSpPr/>
            <p:nvPr/>
          </p:nvSpPr>
          <p:spPr>
            <a:xfrm>
              <a:off x="4205932" y="2749922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Ellipse 43"/>
            <p:cNvSpPr/>
            <p:nvPr/>
          </p:nvSpPr>
          <p:spPr>
            <a:xfrm>
              <a:off x="3748734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Ellipse 44"/>
            <p:cNvSpPr/>
            <p:nvPr/>
          </p:nvSpPr>
          <p:spPr>
            <a:xfrm>
              <a:off x="4205932" y="316678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Ellipse 45"/>
            <p:cNvSpPr/>
            <p:nvPr/>
          </p:nvSpPr>
          <p:spPr>
            <a:xfrm>
              <a:off x="3748734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Ellipse 46"/>
            <p:cNvSpPr/>
            <p:nvPr/>
          </p:nvSpPr>
          <p:spPr>
            <a:xfrm>
              <a:off x="4205932" y="3511920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9" name="Ellipse 48"/>
            <p:cNvSpPr/>
            <p:nvPr/>
          </p:nvSpPr>
          <p:spPr>
            <a:xfrm>
              <a:off x="4799856" y="197447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/>
            <p:cNvSpPr/>
            <p:nvPr/>
          </p:nvSpPr>
          <p:spPr>
            <a:xfrm>
              <a:off x="4813296" y="231961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" name="Ellipse 50"/>
            <p:cNvSpPr/>
            <p:nvPr/>
          </p:nvSpPr>
          <p:spPr>
            <a:xfrm>
              <a:off x="4813296" y="2749922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Ellipse 51"/>
            <p:cNvSpPr/>
            <p:nvPr/>
          </p:nvSpPr>
          <p:spPr>
            <a:xfrm>
              <a:off x="4813296" y="316678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Ellipse 52"/>
            <p:cNvSpPr/>
            <p:nvPr/>
          </p:nvSpPr>
          <p:spPr>
            <a:xfrm>
              <a:off x="4813296" y="3511920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5" name="Ellipse 54"/>
            <p:cNvSpPr/>
            <p:nvPr/>
          </p:nvSpPr>
          <p:spPr>
            <a:xfrm>
              <a:off x="5387416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/>
            <p:cNvSpPr/>
            <p:nvPr/>
          </p:nvSpPr>
          <p:spPr>
            <a:xfrm>
              <a:off x="5400856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Ellipse 56"/>
            <p:cNvSpPr/>
            <p:nvPr/>
          </p:nvSpPr>
          <p:spPr>
            <a:xfrm>
              <a:off x="5400856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8" name="Ellipse 57"/>
            <p:cNvSpPr/>
            <p:nvPr/>
          </p:nvSpPr>
          <p:spPr>
            <a:xfrm>
              <a:off x="5400856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9" name="Ellipse 58"/>
            <p:cNvSpPr/>
            <p:nvPr/>
          </p:nvSpPr>
          <p:spPr>
            <a:xfrm>
              <a:off x="5400856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Ellipse 60"/>
            <p:cNvSpPr/>
            <p:nvPr/>
          </p:nvSpPr>
          <p:spPr>
            <a:xfrm>
              <a:off x="5891312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2" name="Ellipse 61"/>
            <p:cNvSpPr/>
            <p:nvPr/>
          </p:nvSpPr>
          <p:spPr>
            <a:xfrm>
              <a:off x="5904752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3" name="Ellipse 62"/>
            <p:cNvSpPr/>
            <p:nvPr/>
          </p:nvSpPr>
          <p:spPr>
            <a:xfrm>
              <a:off x="5904752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4" name="Ellipse 63"/>
            <p:cNvSpPr/>
            <p:nvPr/>
          </p:nvSpPr>
          <p:spPr>
            <a:xfrm>
              <a:off x="5904752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5" name="Ellipse 64"/>
            <p:cNvSpPr/>
            <p:nvPr/>
          </p:nvSpPr>
          <p:spPr>
            <a:xfrm>
              <a:off x="5904752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" name="Groupe 3"/>
          <p:cNvGrpSpPr/>
          <p:nvPr/>
        </p:nvGrpSpPr>
        <p:grpSpPr>
          <a:xfrm>
            <a:off x="3735294" y="3958669"/>
            <a:ext cx="2327052" cy="1701031"/>
            <a:chOff x="3735294" y="3958669"/>
            <a:chExt cx="2327052" cy="1701031"/>
          </a:xfrm>
        </p:grpSpPr>
        <p:sp>
          <p:nvSpPr>
            <p:cNvPr id="67" name="Ellipse 66"/>
            <p:cNvSpPr/>
            <p:nvPr/>
          </p:nvSpPr>
          <p:spPr>
            <a:xfrm>
              <a:off x="3748733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6" name="Ellipse 75"/>
            <p:cNvSpPr/>
            <p:nvPr/>
          </p:nvSpPr>
          <p:spPr>
            <a:xfrm>
              <a:off x="4105084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7" name="Ellipse 76"/>
            <p:cNvSpPr/>
            <p:nvPr/>
          </p:nvSpPr>
          <p:spPr>
            <a:xfrm>
              <a:off x="4602620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8" name="Ellipse 77"/>
            <p:cNvSpPr/>
            <p:nvPr/>
          </p:nvSpPr>
          <p:spPr>
            <a:xfrm>
              <a:off x="5079998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9" name="Ellipse 78"/>
            <p:cNvSpPr/>
            <p:nvPr/>
          </p:nvSpPr>
          <p:spPr>
            <a:xfrm>
              <a:off x="5907719" y="397136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0" name="Ellipse 79"/>
            <p:cNvSpPr/>
            <p:nvPr/>
          </p:nvSpPr>
          <p:spPr>
            <a:xfrm>
              <a:off x="5577532" y="395866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1" name="Ellipse 80"/>
            <p:cNvSpPr/>
            <p:nvPr/>
          </p:nvSpPr>
          <p:spPr>
            <a:xfrm>
              <a:off x="4588423" y="43523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2" name="Ellipse 81"/>
            <p:cNvSpPr/>
            <p:nvPr/>
          </p:nvSpPr>
          <p:spPr>
            <a:xfrm>
              <a:off x="3748732" y="4339670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3" name="Ellipse 82"/>
            <p:cNvSpPr/>
            <p:nvPr/>
          </p:nvSpPr>
          <p:spPr>
            <a:xfrm>
              <a:off x="5083732" y="437927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4" name="Ellipse 83"/>
            <p:cNvSpPr/>
            <p:nvPr/>
          </p:nvSpPr>
          <p:spPr>
            <a:xfrm>
              <a:off x="5907719" y="43523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5" name="Ellipse 84"/>
            <p:cNvSpPr/>
            <p:nvPr/>
          </p:nvSpPr>
          <p:spPr>
            <a:xfrm>
              <a:off x="5563332" y="436805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6" name="Ellipse 85"/>
            <p:cNvSpPr/>
            <p:nvPr/>
          </p:nvSpPr>
          <p:spPr>
            <a:xfrm>
              <a:off x="4104327" y="4339670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7" name="Ellipse 86"/>
            <p:cNvSpPr/>
            <p:nvPr/>
          </p:nvSpPr>
          <p:spPr>
            <a:xfrm>
              <a:off x="3735294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8" name="Ellipse 87"/>
            <p:cNvSpPr/>
            <p:nvPr/>
          </p:nvSpPr>
          <p:spPr>
            <a:xfrm>
              <a:off x="4091645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9" name="Ellipse 88"/>
            <p:cNvSpPr/>
            <p:nvPr/>
          </p:nvSpPr>
          <p:spPr>
            <a:xfrm>
              <a:off x="4589181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0" name="Ellipse 89"/>
            <p:cNvSpPr/>
            <p:nvPr/>
          </p:nvSpPr>
          <p:spPr>
            <a:xfrm>
              <a:off x="5066559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Ellipse 90"/>
            <p:cNvSpPr/>
            <p:nvPr/>
          </p:nvSpPr>
          <p:spPr>
            <a:xfrm>
              <a:off x="5894280" y="465640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2" name="Ellipse 91"/>
            <p:cNvSpPr/>
            <p:nvPr/>
          </p:nvSpPr>
          <p:spPr>
            <a:xfrm>
              <a:off x="5564093" y="4643711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Ellipse 92"/>
            <p:cNvSpPr/>
            <p:nvPr/>
          </p:nvSpPr>
          <p:spPr>
            <a:xfrm>
              <a:off x="3748732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4" name="Ellipse 93"/>
            <p:cNvSpPr/>
            <p:nvPr/>
          </p:nvSpPr>
          <p:spPr>
            <a:xfrm>
              <a:off x="4105083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5" name="Ellipse 94"/>
            <p:cNvSpPr/>
            <p:nvPr/>
          </p:nvSpPr>
          <p:spPr>
            <a:xfrm>
              <a:off x="4602619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6" name="Ellipse 95"/>
            <p:cNvSpPr/>
            <p:nvPr/>
          </p:nvSpPr>
          <p:spPr>
            <a:xfrm>
              <a:off x="5079997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7" name="Ellipse 96"/>
            <p:cNvSpPr/>
            <p:nvPr/>
          </p:nvSpPr>
          <p:spPr>
            <a:xfrm>
              <a:off x="5907718" y="501426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8" name="Ellipse 97"/>
            <p:cNvSpPr/>
            <p:nvPr/>
          </p:nvSpPr>
          <p:spPr>
            <a:xfrm>
              <a:off x="5577531" y="500156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5" name="Ellipse 104"/>
            <p:cNvSpPr/>
            <p:nvPr/>
          </p:nvSpPr>
          <p:spPr>
            <a:xfrm>
              <a:off x="3748732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6" name="Ellipse 105"/>
            <p:cNvSpPr/>
            <p:nvPr/>
          </p:nvSpPr>
          <p:spPr>
            <a:xfrm>
              <a:off x="4105083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7" name="Ellipse 106"/>
            <p:cNvSpPr/>
            <p:nvPr/>
          </p:nvSpPr>
          <p:spPr>
            <a:xfrm>
              <a:off x="4602619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8" name="Ellipse 107"/>
            <p:cNvSpPr/>
            <p:nvPr/>
          </p:nvSpPr>
          <p:spPr>
            <a:xfrm>
              <a:off x="5079997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9" name="Ellipse 108"/>
            <p:cNvSpPr/>
            <p:nvPr/>
          </p:nvSpPr>
          <p:spPr>
            <a:xfrm>
              <a:off x="5907718" y="530486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0" name="Ellipse 109"/>
            <p:cNvSpPr/>
            <p:nvPr/>
          </p:nvSpPr>
          <p:spPr>
            <a:xfrm>
              <a:off x="5577531" y="529216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1" name="Ellipse 110"/>
            <p:cNvSpPr/>
            <p:nvPr/>
          </p:nvSpPr>
          <p:spPr>
            <a:xfrm>
              <a:off x="3759925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2" name="Ellipse 111"/>
            <p:cNvSpPr/>
            <p:nvPr/>
          </p:nvSpPr>
          <p:spPr>
            <a:xfrm>
              <a:off x="4116276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3" name="Ellipse 112"/>
            <p:cNvSpPr/>
            <p:nvPr/>
          </p:nvSpPr>
          <p:spPr>
            <a:xfrm>
              <a:off x="4613812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4" name="Ellipse 113"/>
            <p:cNvSpPr/>
            <p:nvPr/>
          </p:nvSpPr>
          <p:spPr>
            <a:xfrm>
              <a:off x="5091190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5" name="Ellipse 114"/>
            <p:cNvSpPr/>
            <p:nvPr/>
          </p:nvSpPr>
          <p:spPr>
            <a:xfrm>
              <a:off x="5918911" y="5533442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6" name="Ellipse 115"/>
            <p:cNvSpPr/>
            <p:nvPr/>
          </p:nvSpPr>
          <p:spPr>
            <a:xfrm>
              <a:off x="5588724" y="5520746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ZoneTexte 14"/>
          <p:cNvSpPr txBox="1"/>
          <p:nvPr/>
        </p:nvSpPr>
        <p:spPr>
          <a:xfrm>
            <a:off x="6515100" y="2377888"/>
            <a:ext cx="1003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Solide 1</a:t>
            </a:r>
          </a:p>
        </p:txBody>
      </p:sp>
      <p:sp>
        <p:nvSpPr>
          <p:cNvPr id="117" name="ZoneTexte 116"/>
          <p:cNvSpPr txBox="1"/>
          <p:nvPr/>
        </p:nvSpPr>
        <p:spPr>
          <a:xfrm>
            <a:off x="6515100" y="4504779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Solide 2</a:t>
            </a:r>
          </a:p>
        </p:txBody>
      </p:sp>
      <p:cxnSp>
        <p:nvCxnSpPr>
          <p:cNvPr id="5" name="Connecteur droit 4"/>
          <p:cNvCxnSpPr/>
          <p:nvPr/>
        </p:nvCxnSpPr>
        <p:spPr>
          <a:xfrm flipV="1">
            <a:off x="3117109" y="3923190"/>
            <a:ext cx="3898900" cy="8966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flipV="1">
            <a:off x="3117109" y="3935480"/>
            <a:ext cx="3898900" cy="8966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ZoneTexte 70"/>
          <p:cNvSpPr txBox="1"/>
          <p:nvPr/>
        </p:nvSpPr>
        <p:spPr>
          <a:xfrm>
            <a:off x="2402545" y="3611723"/>
            <a:ext cx="52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Symbol" panose="05050102010706020507" pitchFamily="18" charset="2"/>
              </a:rPr>
              <a:t>D</a:t>
            </a:r>
            <a:r>
              <a:rPr lang="fr-FR" dirty="0"/>
              <a:t> u</a:t>
            </a:r>
          </a:p>
        </p:txBody>
      </p:sp>
      <p:pic>
        <p:nvPicPr>
          <p:cNvPr id="72" name="Image 7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74" name="ZoneTexte 73">
            <a:extLst>
              <a:ext uri="{FF2B5EF4-FFF2-40B4-BE49-F238E27FC236}">
                <a16:creationId xmlns:a16="http://schemas.microsoft.com/office/drawing/2014/main" id="{7901495D-3D2C-46CB-ADD4-2CC4F5B9038A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3350777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/>
          <p:cNvSpPr txBox="1"/>
          <p:nvPr/>
        </p:nvSpPr>
        <p:spPr>
          <a:xfrm>
            <a:off x="4103556" y="525285"/>
            <a:ext cx="3816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Contact et frottement 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3735294" y="2245289"/>
            <a:ext cx="2312893" cy="1671915"/>
            <a:chOff x="3735294" y="1965511"/>
            <a:chExt cx="2312893" cy="1671915"/>
          </a:xfrm>
        </p:grpSpPr>
        <p:sp>
          <p:nvSpPr>
            <p:cNvPr id="14" name="Ellipse 13"/>
            <p:cNvSpPr/>
            <p:nvPr/>
          </p:nvSpPr>
          <p:spPr>
            <a:xfrm>
              <a:off x="3735294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Ellipse 37"/>
            <p:cNvSpPr/>
            <p:nvPr/>
          </p:nvSpPr>
          <p:spPr>
            <a:xfrm>
              <a:off x="4192492" y="197447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Ellipse 39"/>
            <p:cNvSpPr/>
            <p:nvPr/>
          </p:nvSpPr>
          <p:spPr>
            <a:xfrm>
              <a:off x="3748734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Ellipse 40"/>
            <p:cNvSpPr/>
            <p:nvPr/>
          </p:nvSpPr>
          <p:spPr>
            <a:xfrm>
              <a:off x="4205932" y="231961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Ellipse 41"/>
            <p:cNvSpPr/>
            <p:nvPr/>
          </p:nvSpPr>
          <p:spPr>
            <a:xfrm>
              <a:off x="3748734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Ellipse 42"/>
            <p:cNvSpPr/>
            <p:nvPr/>
          </p:nvSpPr>
          <p:spPr>
            <a:xfrm>
              <a:off x="4205932" y="2749922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Ellipse 43"/>
            <p:cNvSpPr/>
            <p:nvPr/>
          </p:nvSpPr>
          <p:spPr>
            <a:xfrm>
              <a:off x="3748734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Ellipse 44"/>
            <p:cNvSpPr/>
            <p:nvPr/>
          </p:nvSpPr>
          <p:spPr>
            <a:xfrm>
              <a:off x="4205932" y="316678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Ellipse 45"/>
            <p:cNvSpPr/>
            <p:nvPr/>
          </p:nvSpPr>
          <p:spPr>
            <a:xfrm>
              <a:off x="3748734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Ellipse 46"/>
            <p:cNvSpPr/>
            <p:nvPr/>
          </p:nvSpPr>
          <p:spPr>
            <a:xfrm>
              <a:off x="4205932" y="3511920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9" name="Ellipse 48"/>
            <p:cNvSpPr/>
            <p:nvPr/>
          </p:nvSpPr>
          <p:spPr>
            <a:xfrm>
              <a:off x="4799856" y="197447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/>
            <p:cNvSpPr/>
            <p:nvPr/>
          </p:nvSpPr>
          <p:spPr>
            <a:xfrm>
              <a:off x="4813296" y="231961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" name="Ellipse 50"/>
            <p:cNvSpPr/>
            <p:nvPr/>
          </p:nvSpPr>
          <p:spPr>
            <a:xfrm>
              <a:off x="4813296" y="2749922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Ellipse 51"/>
            <p:cNvSpPr/>
            <p:nvPr/>
          </p:nvSpPr>
          <p:spPr>
            <a:xfrm>
              <a:off x="4813296" y="316678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Ellipse 52"/>
            <p:cNvSpPr/>
            <p:nvPr/>
          </p:nvSpPr>
          <p:spPr>
            <a:xfrm>
              <a:off x="4813296" y="3511920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5" name="Ellipse 54"/>
            <p:cNvSpPr/>
            <p:nvPr/>
          </p:nvSpPr>
          <p:spPr>
            <a:xfrm>
              <a:off x="5387416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/>
            <p:cNvSpPr/>
            <p:nvPr/>
          </p:nvSpPr>
          <p:spPr>
            <a:xfrm>
              <a:off x="5400856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Ellipse 56"/>
            <p:cNvSpPr/>
            <p:nvPr/>
          </p:nvSpPr>
          <p:spPr>
            <a:xfrm>
              <a:off x="5400856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8" name="Ellipse 57"/>
            <p:cNvSpPr/>
            <p:nvPr/>
          </p:nvSpPr>
          <p:spPr>
            <a:xfrm>
              <a:off x="5400856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9" name="Ellipse 58"/>
            <p:cNvSpPr/>
            <p:nvPr/>
          </p:nvSpPr>
          <p:spPr>
            <a:xfrm>
              <a:off x="5400856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Ellipse 60"/>
            <p:cNvSpPr/>
            <p:nvPr/>
          </p:nvSpPr>
          <p:spPr>
            <a:xfrm>
              <a:off x="5891312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2" name="Ellipse 61"/>
            <p:cNvSpPr/>
            <p:nvPr/>
          </p:nvSpPr>
          <p:spPr>
            <a:xfrm>
              <a:off x="5904752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3" name="Ellipse 62"/>
            <p:cNvSpPr/>
            <p:nvPr/>
          </p:nvSpPr>
          <p:spPr>
            <a:xfrm>
              <a:off x="5904752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4" name="Ellipse 63"/>
            <p:cNvSpPr/>
            <p:nvPr/>
          </p:nvSpPr>
          <p:spPr>
            <a:xfrm>
              <a:off x="5904752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5" name="Ellipse 64"/>
            <p:cNvSpPr/>
            <p:nvPr/>
          </p:nvSpPr>
          <p:spPr>
            <a:xfrm>
              <a:off x="5904752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" name="Groupe 3"/>
          <p:cNvGrpSpPr/>
          <p:nvPr/>
        </p:nvGrpSpPr>
        <p:grpSpPr>
          <a:xfrm>
            <a:off x="3735294" y="3958669"/>
            <a:ext cx="2327052" cy="1701031"/>
            <a:chOff x="3735294" y="3958669"/>
            <a:chExt cx="2327052" cy="1701031"/>
          </a:xfrm>
        </p:grpSpPr>
        <p:sp>
          <p:nvSpPr>
            <p:cNvPr id="67" name="Ellipse 66"/>
            <p:cNvSpPr/>
            <p:nvPr/>
          </p:nvSpPr>
          <p:spPr>
            <a:xfrm>
              <a:off x="3748733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6" name="Ellipse 75"/>
            <p:cNvSpPr/>
            <p:nvPr/>
          </p:nvSpPr>
          <p:spPr>
            <a:xfrm>
              <a:off x="4105084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7" name="Ellipse 76"/>
            <p:cNvSpPr/>
            <p:nvPr/>
          </p:nvSpPr>
          <p:spPr>
            <a:xfrm>
              <a:off x="4602620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8" name="Ellipse 77"/>
            <p:cNvSpPr/>
            <p:nvPr/>
          </p:nvSpPr>
          <p:spPr>
            <a:xfrm>
              <a:off x="5079998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9" name="Ellipse 78"/>
            <p:cNvSpPr/>
            <p:nvPr/>
          </p:nvSpPr>
          <p:spPr>
            <a:xfrm>
              <a:off x="5907719" y="397136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0" name="Ellipse 79"/>
            <p:cNvSpPr/>
            <p:nvPr/>
          </p:nvSpPr>
          <p:spPr>
            <a:xfrm>
              <a:off x="5577532" y="395866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1" name="Ellipse 80"/>
            <p:cNvSpPr/>
            <p:nvPr/>
          </p:nvSpPr>
          <p:spPr>
            <a:xfrm>
              <a:off x="4588423" y="43523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2" name="Ellipse 81"/>
            <p:cNvSpPr/>
            <p:nvPr/>
          </p:nvSpPr>
          <p:spPr>
            <a:xfrm>
              <a:off x="3748732" y="4339670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3" name="Ellipse 82"/>
            <p:cNvSpPr/>
            <p:nvPr/>
          </p:nvSpPr>
          <p:spPr>
            <a:xfrm>
              <a:off x="5083732" y="437927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4" name="Ellipse 83"/>
            <p:cNvSpPr/>
            <p:nvPr/>
          </p:nvSpPr>
          <p:spPr>
            <a:xfrm>
              <a:off x="5907719" y="43523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5" name="Ellipse 84"/>
            <p:cNvSpPr/>
            <p:nvPr/>
          </p:nvSpPr>
          <p:spPr>
            <a:xfrm>
              <a:off x="5563332" y="436805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6" name="Ellipse 85"/>
            <p:cNvSpPr/>
            <p:nvPr/>
          </p:nvSpPr>
          <p:spPr>
            <a:xfrm>
              <a:off x="4104327" y="4339670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7" name="Ellipse 86"/>
            <p:cNvSpPr/>
            <p:nvPr/>
          </p:nvSpPr>
          <p:spPr>
            <a:xfrm>
              <a:off x="3735294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8" name="Ellipse 87"/>
            <p:cNvSpPr/>
            <p:nvPr/>
          </p:nvSpPr>
          <p:spPr>
            <a:xfrm>
              <a:off x="4091645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9" name="Ellipse 88"/>
            <p:cNvSpPr/>
            <p:nvPr/>
          </p:nvSpPr>
          <p:spPr>
            <a:xfrm>
              <a:off x="4589181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0" name="Ellipse 89"/>
            <p:cNvSpPr/>
            <p:nvPr/>
          </p:nvSpPr>
          <p:spPr>
            <a:xfrm>
              <a:off x="5066559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Ellipse 90"/>
            <p:cNvSpPr/>
            <p:nvPr/>
          </p:nvSpPr>
          <p:spPr>
            <a:xfrm>
              <a:off x="5894280" y="465640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2" name="Ellipse 91"/>
            <p:cNvSpPr/>
            <p:nvPr/>
          </p:nvSpPr>
          <p:spPr>
            <a:xfrm>
              <a:off x="5564093" y="4643711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Ellipse 92"/>
            <p:cNvSpPr/>
            <p:nvPr/>
          </p:nvSpPr>
          <p:spPr>
            <a:xfrm>
              <a:off x="3748732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4" name="Ellipse 93"/>
            <p:cNvSpPr/>
            <p:nvPr/>
          </p:nvSpPr>
          <p:spPr>
            <a:xfrm>
              <a:off x="4105083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5" name="Ellipse 94"/>
            <p:cNvSpPr/>
            <p:nvPr/>
          </p:nvSpPr>
          <p:spPr>
            <a:xfrm>
              <a:off x="4602619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6" name="Ellipse 95"/>
            <p:cNvSpPr/>
            <p:nvPr/>
          </p:nvSpPr>
          <p:spPr>
            <a:xfrm>
              <a:off x="5079997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7" name="Ellipse 96"/>
            <p:cNvSpPr/>
            <p:nvPr/>
          </p:nvSpPr>
          <p:spPr>
            <a:xfrm>
              <a:off x="5907718" y="501426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8" name="Ellipse 97"/>
            <p:cNvSpPr/>
            <p:nvPr/>
          </p:nvSpPr>
          <p:spPr>
            <a:xfrm>
              <a:off x="5577531" y="500156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5" name="Ellipse 104"/>
            <p:cNvSpPr/>
            <p:nvPr/>
          </p:nvSpPr>
          <p:spPr>
            <a:xfrm>
              <a:off x="3748732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6" name="Ellipse 105"/>
            <p:cNvSpPr/>
            <p:nvPr/>
          </p:nvSpPr>
          <p:spPr>
            <a:xfrm>
              <a:off x="4105083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7" name="Ellipse 106"/>
            <p:cNvSpPr/>
            <p:nvPr/>
          </p:nvSpPr>
          <p:spPr>
            <a:xfrm>
              <a:off x="4602619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8" name="Ellipse 107"/>
            <p:cNvSpPr/>
            <p:nvPr/>
          </p:nvSpPr>
          <p:spPr>
            <a:xfrm>
              <a:off x="5079997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9" name="Ellipse 108"/>
            <p:cNvSpPr/>
            <p:nvPr/>
          </p:nvSpPr>
          <p:spPr>
            <a:xfrm>
              <a:off x="5907718" y="530486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0" name="Ellipse 109"/>
            <p:cNvSpPr/>
            <p:nvPr/>
          </p:nvSpPr>
          <p:spPr>
            <a:xfrm>
              <a:off x="5577531" y="529216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1" name="Ellipse 110"/>
            <p:cNvSpPr/>
            <p:nvPr/>
          </p:nvSpPr>
          <p:spPr>
            <a:xfrm>
              <a:off x="3759925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2" name="Ellipse 111"/>
            <p:cNvSpPr/>
            <p:nvPr/>
          </p:nvSpPr>
          <p:spPr>
            <a:xfrm>
              <a:off x="4116276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3" name="Ellipse 112"/>
            <p:cNvSpPr/>
            <p:nvPr/>
          </p:nvSpPr>
          <p:spPr>
            <a:xfrm>
              <a:off x="4613812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4" name="Ellipse 113"/>
            <p:cNvSpPr/>
            <p:nvPr/>
          </p:nvSpPr>
          <p:spPr>
            <a:xfrm>
              <a:off x="5091190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5" name="Ellipse 114"/>
            <p:cNvSpPr/>
            <p:nvPr/>
          </p:nvSpPr>
          <p:spPr>
            <a:xfrm>
              <a:off x="5918911" y="5533442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6" name="Ellipse 115"/>
            <p:cNvSpPr/>
            <p:nvPr/>
          </p:nvSpPr>
          <p:spPr>
            <a:xfrm>
              <a:off x="5588724" y="5520746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ZoneTexte 14"/>
          <p:cNvSpPr txBox="1"/>
          <p:nvPr/>
        </p:nvSpPr>
        <p:spPr>
          <a:xfrm>
            <a:off x="6515100" y="2377888"/>
            <a:ext cx="1003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Solide 1</a:t>
            </a:r>
          </a:p>
        </p:txBody>
      </p:sp>
      <p:sp>
        <p:nvSpPr>
          <p:cNvPr id="117" name="ZoneTexte 116"/>
          <p:cNvSpPr txBox="1"/>
          <p:nvPr/>
        </p:nvSpPr>
        <p:spPr>
          <a:xfrm>
            <a:off x="6515100" y="4504779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Solide 2</a:t>
            </a:r>
          </a:p>
        </p:txBody>
      </p:sp>
      <p:cxnSp>
        <p:nvCxnSpPr>
          <p:cNvPr id="5" name="Connecteur droit 4"/>
          <p:cNvCxnSpPr/>
          <p:nvPr/>
        </p:nvCxnSpPr>
        <p:spPr>
          <a:xfrm flipV="1">
            <a:off x="3117109" y="3923190"/>
            <a:ext cx="3898900" cy="8966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flipV="1">
            <a:off x="3117109" y="3935480"/>
            <a:ext cx="3898900" cy="8966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8280400" y="4643711"/>
            <a:ext cx="2641600" cy="1269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avec flèche 71"/>
          <p:cNvCxnSpPr/>
          <p:nvPr/>
        </p:nvCxnSpPr>
        <p:spPr>
          <a:xfrm flipV="1">
            <a:off x="8970678" y="2686340"/>
            <a:ext cx="0" cy="209557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ZoneTexte 74"/>
          <p:cNvSpPr txBox="1"/>
          <p:nvPr/>
        </p:nvSpPr>
        <p:spPr>
          <a:xfrm>
            <a:off x="2402545" y="3611723"/>
            <a:ext cx="579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Symbol" panose="05050102010706020507" pitchFamily="18" charset="2"/>
              </a:rPr>
              <a:t>D</a:t>
            </a:r>
            <a:r>
              <a:rPr lang="fr-FR" dirty="0"/>
              <a:t> u</a:t>
            </a:r>
          </a:p>
        </p:txBody>
      </p:sp>
      <p:sp>
        <p:nvSpPr>
          <p:cNvPr id="99" name="ZoneTexte 98"/>
          <p:cNvSpPr txBox="1"/>
          <p:nvPr/>
        </p:nvSpPr>
        <p:spPr>
          <a:xfrm>
            <a:off x="10851783" y="4321730"/>
            <a:ext cx="61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Symbol" panose="05050102010706020507" pitchFamily="18" charset="2"/>
              </a:rPr>
              <a:t>D</a:t>
            </a:r>
            <a:r>
              <a:rPr lang="fr-FR" dirty="0"/>
              <a:t> u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657678" y="2317008"/>
            <a:ext cx="1624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 effort normal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8933333" y="4642959"/>
            <a:ext cx="1783982" cy="134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droit 101"/>
          <p:cNvCxnSpPr/>
          <p:nvPr/>
        </p:nvCxnSpPr>
        <p:spPr>
          <a:xfrm flipV="1">
            <a:off x="8970678" y="2935130"/>
            <a:ext cx="0" cy="177133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ZoneTexte 103"/>
          <p:cNvSpPr txBox="1"/>
          <p:nvPr/>
        </p:nvSpPr>
        <p:spPr>
          <a:xfrm>
            <a:off x="9735622" y="4194607"/>
            <a:ext cx="962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Symbol" panose="05050102010706020507" pitchFamily="18" charset="2"/>
              </a:rPr>
              <a:t>D</a:t>
            </a:r>
            <a:r>
              <a:rPr lang="fr-FR" dirty="0"/>
              <a:t> U &gt; 0</a:t>
            </a:r>
          </a:p>
        </p:txBody>
      </p:sp>
      <p:sp>
        <p:nvSpPr>
          <p:cNvPr id="118" name="ZoneTexte 117"/>
          <p:cNvSpPr txBox="1"/>
          <p:nvPr/>
        </p:nvSpPr>
        <p:spPr>
          <a:xfrm>
            <a:off x="9008433" y="3202736"/>
            <a:ext cx="962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Symbol" panose="05050102010706020507" pitchFamily="18" charset="2"/>
              </a:rPr>
              <a:t>D</a:t>
            </a:r>
            <a:r>
              <a:rPr lang="fr-FR" dirty="0"/>
              <a:t> U = 0</a:t>
            </a:r>
          </a:p>
        </p:txBody>
      </p:sp>
      <p:pic>
        <p:nvPicPr>
          <p:cNvPr id="119" name="Image 1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100" name="ZoneTexte 99">
            <a:extLst>
              <a:ext uri="{FF2B5EF4-FFF2-40B4-BE49-F238E27FC236}">
                <a16:creationId xmlns:a16="http://schemas.microsoft.com/office/drawing/2014/main" id="{C1ED8BB6-B6F6-46D4-8F75-AC3801FC6FE4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1186495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/>
          <p:cNvSpPr txBox="1"/>
          <p:nvPr/>
        </p:nvSpPr>
        <p:spPr>
          <a:xfrm>
            <a:off x="4103556" y="525285"/>
            <a:ext cx="3816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Contact et frottement 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3735294" y="2245289"/>
            <a:ext cx="2312893" cy="1671915"/>
            <a:chOff x="3735294" y="1965511"/>
            <a:chExt cx="2312893" cy="1671915"/>
          </a:xfrm>
        </p:grpSpPr>
        <p:sp>
          <p:nvSpPr>
            <p:cNvPr id="14" name="Ellipse 13"/>
            <p:cNvSpPr/>
            <p:nvPr/>
          </p:nvSpPr>
          <p:spPr>
            <a:xfrm>
              <a:off x="3735294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Ellipse 37"/>
            <p:cNvSpPr/>
            <p:nvPr/>
          </p:nvSpPr>
          <p:spPr>
            <a:xfrm>
              <a:off x="4192492" y="197447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Ellipse 39"/>
            <p:cNvSpPr/>
            <p:nvPr/>
          </p:nvSpPr>
          <p:spPr>
            <a:xfrm>
              <a:off x="3748734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Ellipse 40"/>
            <p:cNvSpPr/>
            <p:nvPr/>
          </p:nvSpPr>
          <p:spPr>
            <a:xfrm>
              <a:off x="4205932" y="231961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Ellipse 41"/>
            <p:cNvSpPr/>
            <p:nvPr/>
          </p:nvSpPr>
          <p:spPr>
            <a:xfrm>
              <a:off x="3748734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Ellipse 42"/>
            <p:cNvSpPr/>
            <p:nvPr/>
          </p:nvSpPr>
          <p:spPr>
            <a:xfrm>
              <a:off x="4205932" y="2749922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Ellipse 43"/>
            <p:cNvSpPr/>
            <p:nvPr/>
          </p:nvSpPr>
          <p:spPr>
            <a:xfrm>
              <a:off x="3748734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Ellipse 44"/>
            <p:cNvSpPr/>
            <p:nvPr/>
          </p:nvSpPr>
          <p:spPr>
            <a:xfrm>
              <a:off x="4205932" y="316678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Ellipse 45"/>
            <p:cNvSpPr/>
            <p:nvPr/>
          </p:nvSpPr>
          <p:spPr>
            <a:xfrm>
              <a:off x="3748734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Ellipse 46"/>
            <p:cNvSpPr/>
            <p:nvPr/>
          </p:nvSpPr>
          <p:spPr>
            <a:xfrm>
              <a:off x="4205932" y="3511920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9" name="Ellipse 48"/>
            <p:cNvSpPr/>
            <p:nvPr/>
          </p:nvSpPr>
          <p:spPr>
            <a:xfrm>
              <a:off x="4799856" y="197447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/>
            <p:cNvSpPr/>
            <p:nvPr/>
          </p:nvSpPr>
          <p:spPr>
            <a:xfrm>
              <a:off x="4813296" y="231961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" name="Ellipse 50"/>
            <p:cNvSpPr/>
            <p:nvPr/>
          </p:nvSpPr>
          <p:spPr>
            <a:xfrm>
              <a:off x="4813296" y="2749922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Ellipse 51"/>
            <p:cNvSpPr/>
            <p:nvPr/>
          </p:nvSpPr>
          <p:spPr>
            <a:xfrm>
              <a:off x="4813296" y="316678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Ellipse 52"/>
            <p:cNvSpPr/>
            <p:nvPr/>
          </p:nvSpPr>
          <p:spPr>
            <a:xfrm>
              <a:off x="4813296" y="3511920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5" name="Ellipse 54"/>
            <p:cNvSpPr/>
            <p:nvPr/>
          </p:nvSpPr>
          <p:spPr>
            <a:xfrm>
              <a:off x="5387416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/>
            <p:cNvSpPr/>
            <p:nvPr/>
          </p:nvSpPr>
          <p:spPr>
            <a:xfrm>
              <a:off x="5400856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Ellipse 56"/>
            <p:cNvSpPr/>
            <p:nvPr/>
          </p:nvSpPr>
          <p:spPr>
            <a:xfrm>
              <a:off x="5400856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8" name="Ellipse 57"/>
            <p:cNvSpPr/>
            <p:nvPr/>
          </p:nvSpPr>
          <p:spPr>
            <a:xfrm>
              <a:off x="5400856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9" name="Ellipse 58"/>
            <p:cNvSpPr/>
            <p:nvPr/>
          </p:nvSpPr>
          <p:spPr>
            <a:xfrm>
              <a:off x="5400856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Ellipse 60"/>
            <p:cNvSpPr/>
            <p:nvPr/>
          </p:nvSpPr>
          <p:spPr>
            <a:xfrm>
              <a:off x="5891312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2" name="Ellipse 61"/>
            <p:cNvSpPr/>
            <p:nvPr/>
          </p:nvSpPr>
          <p:spPr>
            <a:xfrm>
              <a:off x="5904752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3" name="Ellipse 62"/>
            <p:cNvSpPr/>
            <p:nvPr/>
          </p:nvSpPr>
          <p:spPr>
            <a:xfrm>
              <a:off x="5904752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4" name="Ellipse 63"/>
            <p:cNvSpPr/>
            <p:nvPr/>
          </p:nvSpPr>
          <p:spPr>
            <a:xfrm>
              <a:off x="5904752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5" name="Ellipse 64"/>
            <p:cNvSpPr/>
            <p:nvPr/>
          </p:nvSpPr>
          <p:spPr>
            <a:xfrm>
              <a:off x="5904752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" name="Groupe 3"/>
          <p:cNvGrpSpPr/>
          <p:nvPr/>
        </p:nvGrpSpPr>
        <p:grpSpPr>
          <a:xfrm>
            <a:off x="3735294" y="3958669"/>
            <a:ext cx="2327052" cy="1701031"/>
            <a:chOff x="3735294" y="3958669"/>
            <a:chExt cx="2327052" cy="1701031"/>
          </a:xfrm>
        </p:grpSpPr>
        <p:sp>
          <p:nvSpPr>
            <p:cNvPr id="67" name="Ellipse 66"/>
            <p:cNvSpPr/>
            <p:nvPr/>
          </p:nvSpPr>
          <p:spPr>
            <a:xfrm>
              <a:off x="3748733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6" name="Ellipse 75"/>
            <p:cNvSpPr/>
            <p:nvPr/>
          </p:nvSpPr>
          <p:spPr>
            <a:xfrm>
              <a:off x="4105084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7" name="Ellipse 76"/>
            <p:cNvSpPr/>
            <p:nvPr/>
          </p:nvSpPr>
          <p:spPr>
            <a:xfrm>
              <a:off x="4602620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8" name="Ellipse 77"/>
            <p:cNvSpPr/>
            <p:nvPr/>
          </p:nvSpPr>
          <p:spPr>
            <a:xfrm>
              <a:off x="5079998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9" name="Ellipse 78"/>
            <p:cNvSpPr/>
            <p:nvPr/>
          </p:nvSpPr>
          <p:spPr>
            <a:xfrm>
              <a:off x="5907719" y="397136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0" name="Ellipse 79"/>
            <p:cNvSpPr/>
            <p:nvPr/>
          </p:nvSpPr>
          <p:spPr>
            <a:xfrm>
              <a:off x="5577532" y="395866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1" name="Ellipse 80"/>
            <p:cNvSpPr/>
            <p:nvPr/>
          </p:nvSpPr>
          <p:spPr>
            <a:xfrm>
              <a:off x="4588423" y="43523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2" name="Ellipse 81"/>
            <p:cNvSpPr/>
            <p:nvPr/>
          </p:nvSpPr>
          <p:spPr>
            <a:xfrm>
              <a:off x="3748732" y="4339670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3" name="Ellipse 82"/>
            <p:cNvSpPr/>
            <p:nvPr/>
          </p:nvSpPr>
          <p:spPr>
            <a:xfrm>
              <a:off x="5083732" y="437927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4" name="Ellipse 83"/>
            <p:cNvSpPr/>
            <p:nvPr/>
          </p:nvSpPr>
          <p:spPr>
            <a:xfrm>
              <a:off x="5907719" y="43523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5" name="Ellipse 84"/>
            <p:cNvSpPr/>
            <p:nvPr/>
          </p:nvSpPr>
          <p:spPr>
            <a:xfrm>
              <a:off x="5563332" y="436805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6" name="Ellipse 85"/>
            <p:cNvSpPr/>
            <p:nvPr/>
          </p:nvSpPr>
          <p:spPr>
            <a:xfrm>
              <a:off x="4104327" y="4339670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7" name="Ellipse 86"/>
            <p:cNvSpPr/>
            <p:nvPr/>
          </p:nvSpPr>
          <p:spPr>
            <a:xfrm>
              <a:off x="3735294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8" name="Ellipse 87"/>
            <p:cNvSpPr/>
            <p:nvPr/>
          </p:nvSpPr>
          <p:spPr>
            <a:xfrm>
              <a:off x="4091645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9" name="Ellipse 88"/>
            <p:cNvSpPr/>
            <p:nvPr/>
          </p:nvSpPr>
          <p:spPr>
            <a:xfrm>
              <a:off x="4589181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0" name="Ellipse 89"/>
            <p:cNvSpPr/>
            <p:nvPr/>
          </p:nvSpPr>
          <p:spPr>
            <a:xfrm>
              <a:off x="5066559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Ellipse 90"/>
            <p:cNvSpPr/>
            <p:nvPr/>
          </p:nvSpPr>
          <p:spPr>
            <a:xfrm>
              <a:off x="5894280" y="465640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2" name="Ellipse 91"/>
            <p:cNvSpPr/>
            <p:nvPr/>
          </p:nvSpPr>
          <p:spPr>
            <a:xfrm>
              <a:off x="5564093" y="4643711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Ellipse 92"/>
            <p:cNvSpPr/>
            <p:nvPr/>
          </p:nvSpPr>
          <p:spPr>
            <a:xfrm>
              <a:off x="3748732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4" name="Ellipse 93"/>
            <p:cNvSpPr/>
            <p:nvPr/>
          </p:nvSpPr>
          <p:spPr>
            <a:xfrm>
              <a:off x="4105083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5" name="Ellipse 94"/>
            <p:cNvSpPr/>
            <p:nvPr/>
          </p:nvSpPr>
          <p:spPr>
            <a:xfrm>
              <a:off x="4602619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6" name="Ellipse 95"/>
            <p:cNvSpPr/>
            <p:nvPr/>
          </p:nvSpPr>
          <p:spPr>
            <a:xfrm>
              <a:off x="5079997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7" name="Ellipse 96"/>
            <p:cNvSpPr/>
            <p:nvPr/>
          </p:nvSpPr>
          <p:spPr>
            <a:xfrm>
              <a:off x="5907718" y="501426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8" name="Ellipse 97"/>
            <p:cNvSpPr/>
            <p:nvPr/>
          </p:nvSpPr>
          <p:spPr>
            <a:xfrm>
              <a:off x="5577531" y="500156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5" name="Ellipse 104"/>
            <p:cNvSpPr/>
            <p:nvPr/>
          </p:nvSpPr>
          <p:spPr>
            <a:xfrm>
              <a:off x="3748732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6" name="Ellipse 105"/>
            <p:cNvSpPr/>
            <p:nvPr/>
          </p:nvSpPr>
          <p:spPr>
            <a:xfrm>
              <a:off x="4105083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7" name="Ellipse 106"/>
            <p:cNvSpPr/>
            <p:nvPr/>
          </p:nvSpPr>
          <p:spPr>
            <a:xfrm>
              <a:off x="4602619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8" name="Ellipse 107"/>
            <p:cNvSpPr/>
            <p:nvPr/>
          </p:nvSpPr>
          <p:spPr>
            <a:xfrm>
              <a:off x="5079997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9" name="Ellipse 108"/>
            <p:cNvSpPr/>
            <p:nvPr/>
          </p:nvSpPr>
          <p:spPr>
            <a:xfrm>
              <a:off x="5907718" y="530486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0" name="Ellipse 109"/>
            <p:cNvSpPr/>
            <p:nvPr/>
          </p:nvSpPr>
          <p:spPr>
            <a:xfrm>
              <a:off x="5577531" y="529216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1" name="Ellipse 110"/>
            <p:cNvSpPr/>
            <p:nvPr/>
          </p:nvSpPr>
          <p:spPr>
            <a:xfrm>
              <a:off x="3759925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2" name="Ellipse 111"/>
            <p:cNvSpPr/>
            <p:nvPr/>
          </p:nvSpPr>
          <p:spPr>
            <a:xfrm>
              <a:off x="4116276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3" name="Ellipse 112"/>
            <p:cNvSpPr/>
            <p:nvPr/>
          </p:nvSpPr>
          <p:spPr>
            <a:xfrm>
              <a:off x="4613812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4" name="Ellipse 113"/>
            <p:cNvSpPr/>
            <p:nvPr/>
          </p:nvSpPr>
          <p:spPr>
            <a:xfrm>
              <a:off x="5091190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5" name="Ellipse 114"/>
            <p:cNvSpPr/>
            <p:nvPr/>
          </p:nvSpPr>
          <p:spPr>
            <a:xfrm>
              <a:off x="5918911" y="5533442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6" name="Ellipse 115"/>
            <p:cNvSpPr/>
            <p:nvPr/>
          </p:nvSpPr>
          <p:spPr>
            <a:xfrm>
              <a:off x="5588724" y="5520746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ZoneTexte 14"/>
          <p:cNvSpPr txBox="1"/>
          <p:nvPr/>
        </p:nvSpPr>
        <p:spPr>
          <a:xfrm>
            <a:off x="6515100" y="2377888"/>
            <a:ext cx="1003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Solide 1</a:t>
            </a:r>
          </a:p>
        </p:txBody>
      </p:sp>
      <p:sp>
        <p:nvSpPr>
          <p:cNvPr id="117" name="ZoneTexte 116"/>
          <p:cNvSpPr txBox="1"/>
          <p:nvPr/>
        </p:nvSpPr>
        <p:spPr>
          <a:xfrm>
            <a:off x="6515100" y="4504779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Solide 2</a:t>
            </a:r>
          </a:p>
        </p:txBody>
      </p:sp>
      <p:cxnSp>
        <p:nvCxnSpPr>
          <p:cNvPr id="5" name="Connecteur droit 4"/>
          <p:cNvCxnSpPr/>
          <p:nvPr/>
        </p:nvCxnSpPr>
        <p:spPr>
          <a:xfrm flipV="1">
            <a:off x="3117109" y="3923190"/>
            <a:ext cx="3898900" cy="8966"/>
          </a:xfrm>
          <a:prstGeom prst="line">
            <a:avLst/>
          </a:prstGeom>
          <a:ln w="254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flipV="1">
            <a:off x="3117109" y="3935480"/>
            <a:ext cx="3898900" cy="8966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8280400" y="4643711"/>
            <a:ext cx="2641600" cy="1269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ZoneTexte 74"/>
          <p:cNvSpPr txBox="1"/>
          <p:nvPr/>
        </p:nvSpPr>
        <p:spPr>
          <a:xfrm>
            <a:off x="2402545" y="3611723"/>
            <a:ext cx="52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Symbol" panose="05050102010706020507" pitchFamily="18" charset="2"/>
              </a:rPr>
              <a:t>D</a:t>
            </a:r>
            <a:r>
              <a:rPr lang="fr-FR" dirty="0"/>
              <a:t> u</a:t>
            </a:r>
          </a:p>
        </p:txBody>
      </p:sp>
      <p:sp>
        <p:nvSpPr>
          <p:cNvPr id="99" name="ZoneTexte 98"/>
          <p:cNvSpPr txBox="1"/>
          <p:nvPr/>
        </p:nvSpPr>
        <p:spPr>
          <a:xfrm>
            <a:off x="10851784" y="4321730"/>
            <a:ext cx="590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Symbol" panose="05050102010706020507" pitchFamily="18" charset="2"/>
              </a:rPr>
              <a:t>D</a:t>
            </a:r>
            <a:r>
              <a:rPr lang="fr-FR" dirty="0"/>
              <a:t> u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657678" y="2317008"/>
            <a:ext cx="432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8933333" y="4642959"/>
            <a:ext cx="1783982" cy="134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droit 101"/>
          <p:cNvCxnSpPr/>
          <p:nvPr/>
        </p:nvCxnSpPr>
        <p:spPr>
          <a:xfrm flipH="1" flipV="1">
            <a:off x="8801100" y="2870200"/>
            <a:ext cx="169578" cy="180716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7723464" y="1447800"/>
            <a:ext cx="41002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En cas de problème de convergence, on peut autoriser une pénétration des deux maillages et définir une rigidité de contact</a:t>
            </a:r>
          </a:p>
        </p:txBody>
      </p:sp>
      <p:sp>
        <p:nvSpPr>
          <p:cNvPr id="100" name="ZoneTexte 99"/>
          <p:cNvSpPr txBox="1"/>
          <p:nvPr/>
        </p:nvSpPr>
        <p:spPr>
          <a:xfrm>
            <a:off x="9008433" y="3202736"/>
            <a:ext cx="962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Symbol" panose="05050102010706020507" pitchFamily="18" charset="2"/>
              </a:rPr>
              <a:t>D</a:t>
            </a:r>
            <a:r>
              <a:rPr lang="fr-FR" dirty="0"/>
              <a:t> U = 0</a:t>
            </a:r>
          </a:p>
        </p:txBody>
      </p:sp>
      <p:sp>
        <p:nvSpPr>
          <p:cNvPr id="101" name="ZoneTexte 100"/>
          <p:cNvSpPr txBox="1"/>
          <p:nvPr/>
        </p:nvSpPr>
        <p:spPr>
          <a:xfrm>
            <a:off x="9735622" y="4194607"/>
            <a:ext cx="962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Symbol" panose="05050102010706020507" pitchFamily="18" charset="2"/>
              </a:rPr>
              <a:t>D</a:t>
            </a:r>
            <a:r>
              <a:rPr lang="fr-FR" dirty="0"/>
              <a:t> U &gt; 0</a:t>
            </a:r>
          </a:p>
        </p:txBody>
      </p:sp>
      <p:sp>
        <p:nvSpPr>
          <p:cNvPr id="103" name="ZoneTexte 102"/>
          <p:cNvSpPr txBox="1"/>
          <p:nvPr/>
        </p:nvSpPr>
        <p:spPr>
          <a:xfrm>
            <a:off x="7989439" y="3427057"/>
            <a:ext cx="962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Symbol" panose="05050102010706020507" pitchFamily="18" charset="2"/>
              </a:rPr>
              <a:t>D</a:t>
            </a:r>
            <a:r>
              <a:rPr lang="fr-FR" dirty="0"/>
              <a:t> U &lt; 0</a:t>
            </a:r>
          </a:p>
        </p:txBody>
      </p:sp>
      <p:sp>
        <p:nvSpPr>
          <p:cNvPr id="104" name="ZoneTexte 103"/>
          <p:cNvSpPr txBox="1"/>
          <p:nvPr/>
        </p:nvSpPr>
        <p:spPr>
          <a:xfrm>
            <a:off x="8657678" y="2317008"/>
            <a:ext cx="1624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 effort normal</a:t>
            </a:r>
          </a:p>
        </p:txBody>
      </p:sp>
      <p:cxnSp>
        <p:nvCxnSpPr>
          <p:cNvPr id="118" name="Connecteur droit avec flèche 117"/>
          <p:cNvCxnSpPr/>
          <p:nvPr/>
        </p:nvCxnSpPr>
        <p:spPr>
          <a:xfrm flipV="1">
            <a:off x="8970678" y="2686340"/>
            <a:ext cx="0" cy="209557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9" name="Image 1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121" name="ZoneTexte 120">
            <a:extLst>
              <a:ext uri="{FF2B5EF4-FFF2-40B4-BE49-F238E27FC236}">
                <a16:creationId xmlns:a16="http://schemas.microsoft.com/office/drawing/2014/main" id="{BF3287FE-88C8-493C-890F-D021663A4AE2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1190926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103556" y="525285"/>
            <a:ext cx="3816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Contact et frottement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341437" y="2222500"/>
            <a:ext cx="9982200" cy="4247317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dirty="0"/>
              <a:t>Quelle est la définition du coefficient de frottement </a:t>
            </a:r>
          </a:p>
          <a:p>
            <a:endParaRPr lang="fr-FR" sz="2800" dirty="0"/>
          </a:p>
          <a:p>
            <a:r>
              <a:rPr lang="fr-FR" sz="2800" dirty="0"/>
              <a:t>Connaitre la valeur de 3 coefficients de frottement </a:t>
            </a:r>
          </a:p>
          <a:p>
            <a:endParaRPr lang="fr-FR" sz="2800" dirty="0"/>
          </a:p>
          <a:p>
            <a:r>
              <a:rPr lang="fr-FR" sz="2800" dirty="0"/>
              <a:t>Comment définir l’interface entre deux solides ?</a:t>
            </a:r>
          </a:p>
          <a:p>
            <a:r>
              <a:rPr lang="fr-FR" sz="2800" dirty="0"/>
              <a:t>	- avant ou après le maillage ? </a:t>
            </a:r>
          </a:p>
          <a:p>
            <a:r>
              <a:rPr lang="fr-FR" sz="2800" dirty="0"/>
              <a:t>	- paramètres / options (+ significations)</a:t>
            </a:r>
          </a:p>
          <a:p>
            <a:r>
              <a:rPr lang="fr-FR" sz="2800" dirty="0"/>
              <a:t> 	</a:t>
            </a:r>
          </a:p>
          <a:p>
            <a:r>
              <a:rPr lang="fr-FR" sz="2800" dirty="0"/>
              <a:t>Quels sont les outils pour analyser les contacts (résultats) ? </a:t>
            </a:r>
          </a:p>
          <a:p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973137" y="1397614"/>
            <a:ext cx="5084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00B0F0"/>
                </a:solidFill>
              </a:rPr>
              <a:t>Que faut-il retenir ?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55A8A70-A276-4A5D-B9DA-2781A5690924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8680592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87655" y="781050"/>
            <a:ext cx="5750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Comportement non linéaire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207150" y="2210734"/>
            <a:ext cx="17257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K U = F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282" y="3267041"/>
            <a:ext cx="2553504" cy="253999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15215" y="1588225"/>
            <a:ext cx="4944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800" dirty="0"/>
              <a:t>RAPPEL : Comportement linéaire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02B5829-A6F5-4DEC-B05E-35775B0FDDFB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33825613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87655" y="781050"/>
            <a:ext cx="5750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Comportement non linéaire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207150" y="2210734"/>
            <a:ext cx="17257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K U = F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282" y="3267041"/>
            <a:ext cx="2553504" cy="2539994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3187656" y="2831856"/>
            <a:ext cx="7379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u="sng" dirty="0"/>
              <a:t>La rigidité K est constante</a:t>
            </a:r>
          </a:p>
        </p:txBody>
      </p:sp>
      <p:sp>
        <p:nvSpPr>
          <p:cNvPr id="2" name="Rectangle 1"/>
          <p:cNvSpPr/>
          <p:nvPr/>
        </p:nvSpPr>
        <p:spPr>
          <a:xfrm>
            <a:off x="715215" y="1588225"/>
            <a:ext cx="4944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800" dirty="0"/>
              <a:t>RAPPEL : Comportement linéaire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187655" y="2210734"/>
            <a:ext cx="7379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u="sng" dirty="0"/>
              <a:t>Le chargement n’évolue pas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1CDB32B-D2D6-4614-8F9B-A301948A2D53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893525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87655" y="781050"/>
            <a:ext cx="5750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Comportement non linéaire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207150" y="2210734"/>
            <a:ext cx="17257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K U = F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282" y="3267041"/>
            <a:ext cx="2553504" cy="2539994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3187656" y="2831856"/>
            <a:ext cx="7379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u="sng" dirty="0"/>
              <a:t>La rigidité K est constante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7291187" y="3283703"/>
                <a:ext cx="3503053" cy="8066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2800" b="0" i="0" smtClean="0"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lang="fr-FR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𝐸𝑆</m:t>
                          </m:r>
                        </m:num>
                        <m:den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  <m:d>
                        <m:dPr>
                          <m:ctrlPr>
                            <a:rPr lang="fr-FR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800" dirty="0"/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1187" y="3283703"/>
                <a:ext cx="3503053" cy="80663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ZoneTexte 11"/>
          <p:cNvSpPr txBox="1"/>
          <p:nvPr/>
        </p:nvSpPr>
        <p:spPr>
          <a:xfrm>
            <a:off x="3543265" y="3530767"/>
            <a:ext cx="4443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Pour une barre déformable</a:t>
            </a:r>
          </a:p>
        </p:txBody>
      </p:sp>
      <p:sp>
        <p:nvSpPr>
          <p:cNvPr id="2" name="Rectangle 1"/>
          <p:cNvSpPr/>
          <p:nvPr/>
        </p:nvSpPr>
        <p:spPr>
          <a:xfrm>
            <a:off x="715215" y="1588225"/>
            <a:ext cx="4944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800" dirty="0"/>
              <a:t>RAPPEL : Comportement linéaire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187655" y="2210734"/>
            <a:ext cx="7379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u="sng" dirty="0"/>
              <a:t>Le chargement n’évolue pas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2EB2CA1-C5B9-448D-9D4C-2C7532B47A4A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1882598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87655" y="781050"/>
            <a:ext cx="5750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Comportement non linéaire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207150" y="2210734"/>
            <a:ext cx="17257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K U = F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282" y="3267041"/>
            <a:ext cx="2553504" cy="2539994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3187656" y="2831856"/>
            <a:ext cx="7379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u="sng" dirty="0"/>
              <a:t>La rigidité K est constante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7291187" y="3283703"/>
                <a:ext cx="3503053" cy="8066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2800" b="0" i="0" smtClean="0"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lang="fr-FR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𝐸𝑆</m:t>
                          </m:r>
                        </m:num>
                        <m:den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  <m:d>
                        <m:dPr>
                          <m:ctrlPr>
                            <a:rPr lang="fr-FR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800" dirty="0"/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1187" y="3283703"/>
                <a:ext cx="3503053" cy="80663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ZoneTexte 11"/>
          <p:cNvSpPr txBox="1"/>
          <p:nvPr/>
        </p:nvSpPr>
        <p:spPr>
          <a:xfrm>
            <a:off x="3543265" y="3530767"/>
            <a:ext cx="4443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Pour une barre déformable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27813" y="4324375"/>
            <a:ext cx="71864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/>
              <a:t>- Loi de comportement linéaire</a:t>
            </a:r>
          </a:p>
          <a:p>
            <a:r>
              <a:rPr lang="fr-FR" sz="2800" dirty="0"/>
              <a:t>- Les évolutions de géométrie sont négligeables </a:t>
            </a:r>
          </a:p>
        </p:txBody>
      </p:sp>
      <p:sp>
        <p:nvSpPr>
          <p:cNvPr id="2" name="Rectangle 1"/>
          <p:cNvSpPr/>
          <p:nvPr/>
        </p:nvSpPr>
        <p:spPr>
          <a:xfrm>
            <a:off x="715215" y="1588225"/>
            <a:ext cx="4944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800" dirty="0"/>
              <a:t>RAPPEL : Comportement linéaire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187655" y="2210734"/>
            <a:ext cx="7379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u="sng" dirty="0"/>
              <a:t>Le chargement n’évolue pas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D85AEA0-DE7A-498D-BA0A-2548F50ABFB0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1767207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88958" y="3657599"/>
            <a:ext cx="3609474" cy="8783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2971800" y="2261936"/>
            <a:ext cx="1443789" cy="1395663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4103556" y="525285"/>
            <a:ext cx="3816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Contact et frottement 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2797341" y="1659812"/>
            <a:ext cx="1961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Action de 2 sur 1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985210" y="4096752"/>
            <a:ext cx="276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979819" y="2775101"/>
            <a:ext cx="276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24" name="Flèche droite 23"/>
          <p:cNvSpPr/>
          <p:nvPr/>
        </p:nvSpPr>
        <p:spPr>
          <a:xfrm rot="17641830">
            <a:off x="3289775" y="2939440"/>
            <a:ext cx="1379762" cy="2384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ZoneTexte 26"/>
          <p:cNvSpPr txBox="1"/>
          <p:nvPr/>
        </p:nvSpPr>
        <p:spPr>
          <a:xfrm>
            <a:off x="4226305" y="2116482"/>
            <a:ext cx="505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6653463" y="2730620"/>
            <a:ext cx="3212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Poids 1 </a:t>
            </a:r>
          </a:p>
          <a:p>
            <a:pPr algn="ctr"/>
            <a:r>
              <a:rPr lang="fr-FR" dirty="0"/>
              <a:t>+ Force sur 1</a:t>
            </a:r>
          </a:p>
          <a:p>
            <a:pPr algn="ctr"/>
            <a:r>
              <a:rPr lang="fr-FR" dirty="0"/>
              <a:t> + Réaction de 2 sur 1 = 0</a:t>
            </a:r>
          </a:p>
        </p:txBody>
      </p:sp>
      <p:sp>
        <p:nvSpPr>
          <p:cNvPr id="2" name="Flèche droite 1"/>
          <p:cNvSpPr/>
          <p:nvPr/>
        </p:nvSpPr>
        <p:spPr>
          <a:xfrm rot="10800000">
            <a:off x="4430046" y="2712581"/>
            <a:ext cx="866273" cy="4943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ZoneTexte 30"/>
          <p:cNvSpPr txBox="1"/>
          <p:nvPr/>
        </p:nvSpPr>
        <p:spPr>
          <a:xfrm>
            <a:off x="4815852" y="2447224"/>
            <a:ext cx="505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11780" y="2029144"/>
            <a:ext cx="26793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/>
              <a:t>Si les corps ne glissent pas</a:t>
            </a: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6" name="Flèche vers le haut 5"/>
          <p:cNvSpPr/>
          <p:nvPr/>
        </p:nvSpPr>
        <p:spPr>
          <a:xfrm flipV="1">
            <a:off x="3636631" y="2907906"/>
            <a:ext cx="215900" cy="1104900"/>
          </a:xfrm>
          <a:prstGeom prst="up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 vers le haut 20"/>
          <p:cNvSpPr/>
          <p:nvPr/>
        </p:nvSpPr>
        <p:spPr>
          <a:xfrm flipV="1">
            <a:off x="7316902" y="4247568"/>
            <a:ext cx="149975" cy="1231082"/>
          </a:xfrm>
          <a:prstGeom prst="up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lèche droite 21"/>
          <p:cNvSpPr/>
          <p:nvPr/>
        </p:nvSpPr>
        <p:spPr>
          <a:xfrm rot="17641830">
            <a:off x="7230126" y="4743903"/>
            <a:ext cx="1379762" cy="2384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Flèche droite 22"/>
          <p:cNvSpPr/>
          <p:nvPr/>
        </p:nvSpPr>
        <p:spPr>
          <a:xfrm rot="10800000">
            <a:off x="7316902" y="3849566"/>
            <a:ext cx="866273" cy="4943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C48A6B4-A266-4F15-A6C7-5C8BCE38E570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17936495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87655" y="781050"/>
            <a:ext cx="5750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Comportement non linéaire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207150" y="2210734"/>
            <a:ext cx="17257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K U = F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282" y="3267041"/>
            <a:ext cx="2553504" cy="2539994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3187656" y="2831856"/>
            <a:ext cx="7379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u="sng" dirty="0"/>
              <a:t>La rigidité K est constante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7291187" y="3283703"/>
                <a:ext cx="3503053" cy="8066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2800" b="0" i="0" smtClean="0"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lang="fr-FR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𝐸𝑆</m:t>
                          </m:r>
                        </m:num>
                        <m:den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  <m:d>
                        <m:dPr>
                          <m:ctrlPr>
                            <a:rPr lang="fr-FR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800" dirty="0"/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1187" y="3283703"/>
                <a:ext cx="3503053" cy="80663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ZoneTexte 11"/>
          <p:cNvSpPr txBox="1"/>
          <p:nvPr/>
        </p:nvSpPr>
        <p:spPr>
          <a:xfrm>
            <a:off x="3543265" y="3530767"/>
            <a:ext cx="4443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Pour une barre déformable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27813" y="4324375"/>
            <a:ext cx="71864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/>
              <a:t>- Loi de comportement linéaire</a:t>
            </a:r>
          </a:p>
          <a:p>
            <a:r>
              <a:rPr lang="fr-FR" sz="2800" dirty="0"/>
              <a:t>- Les évolutions de géométrie sont négligeables </a:t>
            </a:r>
          </a:p>
        </p:txBody>
      </p:sp>
      <p:sp>
        <p:nvSpPr>
          <p:cNvPr id="2" name="Rectangle 1"/>
          <p:cNvSpPr/>
          <p:nvPr/>
        </p:nvSpPr>
        <p:spPr>
          <a:xfrm>
            <a:off x="715215" y="1588225"/>
            <a:ext cx="4944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800" dirty="0"/>
              <a:t>RAPPEL : Comportement linéaire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187655" y="2210734"/>
            <a:ext cx="7379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u="sng" dirty="0"/>
              <a:t>Le chargement n’évolue pas</a:t>
            </a:r>
          </a:p>
        </p:txBody>
      </p:sp>
      <p:sp>
        <p:nvSpPr>
          <p:cNvPr id="5" name="Rectangle 4"/>
          <p:cNvSpPr/>
          <p:nvPr/>
        </p:nvSpPr>
        <p:spPr>
          <a:xfrm>
            <a:off x="7291187" y="197980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70076" y="4031050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046363" y="457392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717DCCE-2C54-4A09-B225-89901DC87BF1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31317263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87655" y="781050"/>
            <a:ext cx="5750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Comportement non linéaire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207150" y="2210734"/>
            <a:ext cx="17257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K U = F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282" y="3267041"/>
            <a:ext cx="2553504" cy="2539994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3187656" y="2831856"/>
            <a:ext cx="7379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u="sng" dirty="0"/>
              <a:t>La rigidité K est constante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7291187" y="3283703"/>
                <a:ext cx="3503053" cy="8066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2800" b="0" i="0" smtClean="0"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lang="fr-FR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𝐸𝑆</m:t>
                          </m:r>
                        </m:num>
                        <m:den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  <m:d>
                        <m:dPr>
                          <m:ctrlPr>
                            <a:rPr lang="fr-FR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800" dirty="0"/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1187" y="3283703"/>
                <a:ext cx="3503053" cy="80663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ZoneTexte 11"/>
          <p:cNvSpPr txBox="1"/>
          <p:nvPr/>
        </p:nvSpPr>
        <p:spPr>
          <a:xfrm>
            <a:off x="3543265" y="3530767"/>
            <a:ext cx="4443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Pour une barre déformable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27813" y="4324375"/>
            <a:ext cx="71864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/>
              <a:t>- Loi de comportement linéaire</a:t>
            </a:r>
          </a:p>
          <a:p>
            <a:r>
              <a:rPr lang="fr-FR" sz="2800" dirty="0"/>
              <a:t>- Les évolutions de géométrie sont négligeables </a:t>
            </a:r>
          </a:p>
        </p:txBody>
      </p:sp>
      <p:sp>
        <p:nvSpPr>
          <p:cNvPr id="2" name="Rectangle 1"/>
          <p:cNvSpPr/>
          <p:nvPr/>
        </p:nvSpPr>
        <p:spPr>
          <a:xfrm>
            <a:off x="715215" y="1588225"/>
            <a:ext cx="4944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800" dirty="0"/>
              <a:t>RAPPEL : Comportement linéaire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187655" y="2210734"/>
            <a:ext cx="7379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u="sng" dirty="0"/>
              <a:t>Le chargement n’évolue pas</a:t>
            </a:r>
          </a:p>
        </p:txBody>
      </p:sp>
      <p:sp>
        <p:nvSpPr>
          <p:cNvPr id="5" name="Rectangle 4"/>
          <p:cNvSpPr/>
          <p:nvPr/>
        </p:nvSpPr>
        <p:spPr>
          <a:xfrm>
            <a:off x="7291187" y="197980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70076" y="4031050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046363" y="457392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FDEA866-0645-4E50-B087-7FE10409DF7C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30862252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87655" y="781050"/>
            <a:ext cx="5750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Comportement non linéaire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Le chargement : contact 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2176530" y="2751038"/>
            <a:ext cx="7012368" cy="3122563"/>
            <a:chOff x="1501024" y="2863475"/>
            <a:chExt cx="9040155" cy="3414411"/>
          </a:xfrm>
        </p:grpSpPr>
        <p:grpSp>
          <p:nvGrpSpPr>
            <p:cNvPr id="8" name="Groupe 7"/>
            <p:cNvGrpSpPr/>
            <p:nvPr/>
          </p:nvGrpSpPr>
          <p:grpSpPr>
            <a:xfrm>
              <a:off x="2833773" y="2863475"/>
              <a:ext cx="2312893" cy="1671915"/>
              <a:chOff x="3735294" y="1965511"/>
              <a:chExt cx="2312893" cy="1671915"/>
            </a:xfrm>
          </p:grpSpPr>
          <p:sp>
            <p:nvSpPr>
              <p:cNvPr id="10" name="Ellipse 9"/>
              <p:cNvSpPr/>
              <p:nvPr/>
            </p:nvSpPr>
            <p:spPr>
              <a:xfrm>
                <a:off x="3735294" y="1965511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11" name="Ellipse 10"/>
              <p:cNvSpPr/>
              <p:nvPr/>
            </p:nvSpPr>
            <p:spPr>
              <a:xfrm>
                <a:off x="4192492" y="1974477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12" name="Ellipse 11"/>
              <p:cNvSpPr/>
              <p:nvPr/>
            </p:nvSpPr>
            <p:spPr>
              <a:xfrm>
                <a:off x="3748734" y="2310651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13" name="Ellipse 12"/>
              <p:cNvSpPr/>
              <p:nvPr/>
            </p:nvSpPr>
            <p:spPr>
              <a:xfrm>
                <a:off x="4205932" y="2319617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14" name="Ellipse 13"/>
              <p:cNvSpPr/>
              <p:nvPr/>
            </p:nvSpPr>
            <p:spPr>
              <a:xfrm>
                <a:off x="3748734" y="2740956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16" name="Ellipse 15"/>
              <p:cNvSpPr/>
              <p:nvPr/>
            </p:nvSpPr>
            <p:spPr>
              <a:xfrm>
                <a:off x="4205932" y="2749922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17" name="Ellipse 16"/>
              <p:cNvSpPr/>
              <p:nvPr/>
            </p:nvSpPr>
            <p:spPr>
              <a:xfrm>
                <a:off x="3748734" y="3157818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18" name="Ellipse 17"/>
              <p:cNvSpPr/>
              <p:nvPr/>
            </p:nvSpPr>
            <p:spPr>
              <a:xfrm>
                <a:off x="4205932" y="3166784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19" name="Ellipse 18"/>
              <p:cNvSpPr/>
              <p:nvPr/>
            </p:nvSpPr>
            <p:spPr>
              <a:xfrm>
                <a:off x="3748734" y="3502954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20" name="Ellipse 19"/>
              <p:cNvSpPr/>
              <p:nvPr/>
            </p:nvSpPr>
            <p:spPr>
              <a:xfrm>
                <a:off x="4205932" y="3511920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21" name="Ellipse 20"/>
              <p:cNvSpPr/>
              <p:nvPr/>
            </p:nvSpPr>
            <p:spPr>
              <a:xfrm>
                <a:off x="4799856" y="1974477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22" name="Ellipse 21"/>
              <p:cNvSpPr/>
              <p:nvPr/>
            </p:nvSpPr>
            <p:spPr>
              <a:xfrm>
                <a:off x="4813296" y="2319617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23" name="Ellipse 22"/>
              <p:cNvSpPr/>
              <p:nvPr/>
            </p:nvSpPr>
            <p:spPr>
              <a:xfrm>
                <a:off x="4813296" y="2749922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24" name="Ellipse 23"/>
              <p:cNvSpPr/>
              <p:nvPr/>
            </p:nvSpPr>
            <p:spPr>
              <a:xfrm>
                <a:off x="4813296" y="3166784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25" name="Ellipse 24"/>
              <p:cNvSpPr/>
              <p:nvPr/>
            </p:nvSpPr>
            <p:spPr>
              <a:xfrm>
                <a:off x="4813296" y="3511920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26" name="Ellipse 25"/>
              <p:cNvSpPr/>
              <p:nvPr/>
            </p:nvSpPr>
            <p:spPr>
              <a:xfrm>
                <a:off x="5387416" y="1965511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27" name="Ellipse 26"/>
              <p:cNvSpPr/>
              <p:nvPr/>
            </p:nvSpPr>
            <p:spPr>
              <a:xfrm>
                <a:off x="5400856" y="2310651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28" name="Ellipse 27"/>
              <p:cNvSpPr/>
              <p:nvPr/>
            </p:nvSpPr>
            <p:spPr>
              <a:xfrm>
                <a:off x="5400856" y="2740956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29" name="Ellipse 28"/>
              <p:cNvSpPr/>
              <p:nvPr/>
            </p:nvSpPr>
            <p:spPr>
              <a:xfrm>
                <a:off x="5400856" y="3157818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30" name="Ellipse 29"/>
              <p:cNvSpPr/>
              <p:nvPr/>
            </p:nvSpPr>
            <p:spPr>
              <a:xfrm>
                <a:off x="5400856" y="3502954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31" name="Ellipse 30"/>
              <p:cNvSpPr/>
              <p:nvPr/>
            </p:nvSpPr>
            <p:spPr>
              <a:xfrm>
                <a:off x="5891312" y="1965511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32" name="Ellipse 31"/>
              <p:cNvSpPr/>
              <p:nvPr/>
            </p:nvSpPr>
            <p:spPr>
              <a:xfrm>
                <a:off x="5904752" y="2310651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33" name="Ellipse 32"/>
              <p:cNvSpPr/>
              <p:nvPr/>
            </p:nvSpPr>
            <p:spPr>
              <a:xfrm>
                <a:off x="5904752" y="2740956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34" name="Ellipse 33"/>
              <p:cNvSpPr/>
              <p:nvPr/>
            </p:nvSpPr>
            <p:spPr>
              <a:xfrm>
                <a:off x="5904752" y="3157818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35" name="Ellipse 34"/>
              <p:cNvSpPr/>
              <p:nvPr/>
            </p:nvSpPr>
            <p:spPr>
              <a:xfrm>
                <a:off x="5904752" y="3502954"/>
                <a:ext cx="143435" cy="125506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</p:grpSp>
        <p:grpSp>
          <p:nvGrpSpPr>
            <p:cNvPr id="36" name="Groupe 35"/>
            <p:cNvGrpSpPr/>
            <p:nvPr/>
          </p:nvGrpSpPr>
          <p:grpSpPr>
            <a:xfrm>
              <a:off x="2833773" y="4576855"/>
              <a:ext cx="2327052" cy="1701031"/>
              <a:chOff x="3735294" y="3958669"/>
              <a:chExt cx="2327052" cy="1701031"/>
            </a:xfrm>
          </p:grpSpPr>
          <p:sp>
            <p:nvSpPr>
              <p:cNvPr id="37" name="Ellipse 36"/>
              <p:cNvSpPr/>
              <p:nvPr/>
            </p:nvSpPr>
            <p:spPr>
              <a:xfrm>
                <a:off x="3748733" y="3972117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38" name="Ellipse 37"/>
              <p:cNvSpPr/>
              <p:nvPr/>
            </p:nvSpPr>
            <p:spPr>
              <a:xfrm>
                <a:off x="4105084" y="3972117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39" name="Ellipse 38"/>
              <p:cNvSpPr/>
              <p:nvPr/>
            </p:nvSpPr>
            <p:spPr>
              <a:xfrm>
                <a:off x="4602620" y="3972117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40" name="Ellipse 39"/>
              <p:cNvSpPr/>
              <p:nvPr/>
            </p:nvSpPr>
            <p:spPr>
              <a:xfrm>
                <a:off x="5079998" y="3972117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41" name="Ellipse 40"/>
              <p:cNvSpPr/>
              <p:nvPr/>
            </p:nvSpPr>
            <p:spPr>
              <a:xfrm>
                <a:off x="5907719" y="3971365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42" name="Ellipse 41"/>
              <p:cNvSpPr/>
              <p:nvPr/>
            </p:nvSpPr>
            <p:spPr>
              <a:xfrm>
                <a:off x="5577532" y="3958669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43" name="Ellipse 42"/>
              <p:cNvSpPr/>
              <p:nvPr/>
            </p:nvSpPr>
            <p:spPr>
              <a:xfrm>
                <a:off x="4588423" y="4352359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44" name="Ellipse 43"/>
              <p:cNvSpPr/>
              <p:nvPr/>
            </p:nvSpPr>
            <p:spPr>
              <a:xfrm>
                <a:off x="3748732" y="4339670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45" name="Ellipse 44"/>
              <p:cNvSpPr/>
              <p:nvPr/>
            </p:nvSpPr>
            <p:spPr>
              <a:xfrm>
                <a:off x="5083732" y="4379273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46" name="Ellipse 45"/>
              <p:cNvSpPr/>
              <p:nvPr/>
            </p:nvSpPr>
            <p:spPr>
              <a:xfrm>
                <a:off x="5907719" y="4352359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47" name="Ellipse 46"/>
              <p:cNvSpPr/>
              <p:nvPr/>
            </p:nvSpPr>
            <p:spPr>
              <a:xfrm>
                <a:off x="5563332" y="4368055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48" name="Ellipse 47"/>
              <p:cNvSpPr/>
              <p:nvPr/>
            </p:nvSpPr>
            <p:spPr>
              <a:xfrm>
                <a:off x="4104327" y="4339670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49" name="Ellipse 48"/>
              <p:cNvSpPr/>
              <p:nvPr/>
            </p:nvSpPr>
            <p:spPr>
              <a:xfrm>
                <a:off x="3735294" y="4657159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50" name="Ellipse 49"/>
              <p:cNvSpPr/>
              <p:nvPr/>
            </p:nvSpPr>
            <p:spPr>
              <a:xfrm>
                <a:off x="4091645" y="4657159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51" name="Ellipse 50"/>
              <p:cNvSpPr/>
              <p:nvPr/>
            </p:nvSpPr>
            <p:spPr>
              <a:xfrm>
                <a:off x="4589181" y="4657159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52" name="Ellipse 51"/>
              <p:cNvSpPr/>
              <p:nvPr/>
            </p:nvSpPr>
            <p:spPr>
              <a:xfrm>
                <a:off x="5066559" y="4657159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53" name="Ellipse 52"/>
              <p:cNvSpPr/>
              <p:nvPr/>
            </p:nvSpPr>
            <p:spPr>
              <a:xfrm>
                <a:off x="5894280" y="4656407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54" name="Ellipse 53"/>
              <p:cNvSpPr/>
              <p:nvPr/>
            </p:nvSpPr>
            <p:spPr>
              <a:xfrm>
                <a:off x="5564093" y="4643711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55" name="Ellipse 54"/>
              <p:cNvSpPr/>
              <p:nvPr/>
            </p:nvSpPr>
            <p:spPr>
              <a:xfrm>
                <a:off x="3748732" y="5015015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56" name="Ellipse 55"/>
              <p:cNvSpPr/>
              <p:nvPr/>
            </p:nvSpPr>
            <p:spPr>
              <a:xfrm>
                <a:off x="4105083" y="5015015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57" name="Ellipse 56"/>
              <p:cNvSpPr/>
              <p:nvPr/>
            </p:nvSpPr>
            <p:spPr>
              <a:xfrm>
                <a:off x="4602619" y="5015015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58" name="Ellipse 57"/>
              <p:cNvSpPr/>
              <p:nvPr/>
            </p:nvSpPr>
            <p:spPr>
              <a:xfrm>
                <a:off x="5079997" y="5015015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59" name="Ellipse 58"/>
              <p:cNvSpPr/>
              <p:nvPr/>
            </p:nvSpPr>
            <p:spPr>
              <a:xfrm>
                <a:off x="5907718" y="5014263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60" name="Ellipse 59"/>
              <p:cNvSpPr/>
              <p:nvPr/>
            </p:nvSpPr>
            <p:spPr>
              <a:xfrm>
                <a:off x="5577531" y="5001567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61" name="Ellipse 60"/>
              <p:cNvSpPr/>
              <p:nvPr/>
            </p:nvSpPr>
            <p:spPr>
              <a:xfrm>
                <a:off x="3748732" y="5305615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62" name="Ellipse 61"/>
              <p:cNvSpPr/>
              <p:nvPr/>
            </p:nvSpPr>
            <p:spPr>
              <a:xfrm>
                <a:off x="4105083" y="5305615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63" name="Ellipse 62"/>
              <p:cNvSpPr/>
              <p:nvPr/>
            </p:nvSpPr>
            <p:spPr>
              <a:xfrm>
                <a:off x="4602619" y="5305615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64" name="Ellipse 63"/>
              <p:cNvSpPr/>
              <p:nvPr/>
            </p:nvSpPr>
            <p:spPr>
              <a:xfrm>
                <a:off x="5079997" y="5305615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65" name="Ellipse 64"/>
              <p:cNvSpPr/>
              <p:nvPr/>
            </p:nvSpPr>
            <p:spPr>
              <a:xfrm>
                <a:off x="5907718" y="5304863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66" name="Ellipse 65"/>
              <p:cNvSpPr/>
              <p:nvPr/>
            </p:nvSpPr>
            <p:spPr>
              <a:xfrm>
                <a:off x="5577531" y="5292167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67" name="Ellipse 66"/>
              <p:cNvSpPr/>
              <p:nvPr/>
            </p:nvSpPr>
            <p:spPr>
              <a:xfrm>
                <a:off x="3759925" y="5534194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68" name="Ellipse 67"/>
              <p:cNvSpPr/>
              <p:nvPr/>
            </p:nvSpPr>
            <p:spPr>
              <a:xfrm>
                <a:off x="4116276" y="5534194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69" name="Ellipse 68"/>
              <p:cNvSpPr/>
              <p:nvPr/>
            </p:nvSpPr>
            <p:spPr>
              <a:xfrm>
                <a:off x="4613812" y="5534194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70" name="Ellipse 69"/>
              <p:cNvSpPr/>
              <p:nvPr/>
            </p:nvSpPr>
            <p:spPr>
              <a:xfrm>
                <a:off x="5091190" y="5534194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71" name="Ellipse 70"/>
              <p:cNvSpPr/>
              <p:nvPr/>
            </p:nvSpPr>
            <p:spPr>
              <a:xfrm>
                <a:off x="5918911" y="5533442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  <p:sp>
            <p:nvSpPr>
              <p:cNvPr id="72" name="Ellipse 71"/>
              <p:cNvSpPr/>
              <p:nvPr/>
            </p:nvSpPr>
            <p:spPr>
              <a:xfrm>
                <a:off x="5588724" y="5520746"/>
                <a:ext cx="143435" cy="12550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00"/>
              </a:p>
            </p:txBody>
          </p:sp>
        </p:grpSp>
        <p:sp>
          <p:nvSpPr>
            <p:cNvPr id="73" name="ZoneTexte 72"/>
            <p:cNvSpPr txBox="1"/>
            <p:nvPr/>
          </p:nvSpPr>
          <p:spPr>
            <a:xfrm>
              <a:off x="5613579" y="2996074"/>
              <a:ext cx="1003298" cy="6817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/>
                <a:t>Solide 1</a:t>
              </a:r>
            </a:p>
          </p:txBody>
        </p:sp>
        <p:sp>
          <p:nvSpPr>
            <p:cNvPr id="74" name="ZoneTexte 73"/>
            <p:cNvSpPr txBox="1"/>
            <p:nvPr/>
          </p:nvSpPr>
          <p:spPr>
            <a:xfrm>
              <a:off x="5613579" y="5122965"/>
              <a:ext cx="1130299" cy="401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/>
                <a:t>Solide 2</a:t>
              </a:r>
            </a:p>
          </p:txBody>
        </p:sp>
        <p:cxnSp>
          <p:nvCxnSpPr>
            <p:cNvPr id="75" name="Connecteur droit 74"/>
            <p:cNvCxnSpPr/>
            <p:nvPr/>
          </p:nvCxnSpPr>
          <p:spPr>
            <a:xfrm flipV="1">
              <a:off x="2215588" y="4541376"/>
              <a:ext cx="3898900" cy="8966"/>
            </a:xfrm>
            <a:prstGeom prst="line">
              <a:avLst/>
            </a:prstGeom>
            <a:ln w="254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6" name="Connecteur droit 75"/>
            <p:cNvCxnSpPr/>
            <p:nvPr/>
          </p:nvCxnSpPr>
          <p:spPr>
            <a:xfrm flipV="1">
              <a:off x="2215588" y="4553666"/>
              <a:ext cx="3898900" cy="8966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onnecteur droit avec flèche 76"/>
            <p:cNvCxnSpPr/>
            <p:nvPr/>
          </p:nvCxnSpPr>
          <p:spPr>
            <a:xfrm>
              <a:off x="7378879" y="5261897"/>
              <a:ext cx="2641600" cy="12696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ZoneTexte 77"/>
            <p:cNvSpPr txBox="1"/>
            <p:nvPr/>
          </p:nvSpPr>
          <p:spPr>
            <a:xfrm>
              <a:off x="1501024" y="4229909"/>
              <a:ext cx="882260" cy="336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latin typeface="Symbol" panose="05050102010706020507" pitchFamily="18" charset="2"/>
                </a:rPr>
                <a:t>D</a:t>
              </a:r>
              <a:r>
                <a:rPr lang="fr-FR" sz="1400" dirty="0"/>
                <a:t> u</a:t>
              </a:r>
            </a:p>
          </p:txBody>
        </p:sp>
        <p:sp>
          <p:nvSpPr>
            <p:cNvPr id="79" name="ZoneTexte 78"/>
            <p:cNvSpPr txBox="1"/>
            <p:nvPr/>
          </p:nvSpPr>
          <p:spPr>
            <a:xfrm>
              <a:off x="9950264" y="4939917"/>
              <a:ext cx="590915" cy="6817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latin typeface="Symbol" panose="05050102010706020507" pitchFamily="18" charset="2"/>
                </a:rPr>
                <a:t>D</a:t>
              </a:r>
              <a:r>
                <a:rPr lang="fr-FR" sz="1400" dirty="0"/>
                <a:t> u</a:t>
              </a:r>
            </a:p>
          </p:txBody>
        </p:sp>
        <p:sp>
          <p:nvSpPr>
            <p:cNvPr id="80" name="ZoneTexte 79"/>
            <p:cNvSpPr txBox="1"/>
            <p:nvPr/>
          </p:nvSpPr>
          <p:spPr>
            <a:xfrm>
              <a:off x="7756158" y="2935193"/>
              <a:ext cx="432531" cy="401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/>
                <a:t>N</a:t>
              </a:r>
            </a:p>
          </p:txBody>
        </p:sp>
        <p:cxnSp>
          <p:nvCxnSpPr>
            <p:cNvPr id="81" name="Connecteur droit 80"/>
            <p:cNvCxnSpPr/>
            <p:nvPr/>
          </p:nvCxnSpPr>
          <p:spPr>
            <a:xfrm>
              <a:off x="8031812" y="5261145"/>
              <a:ext cx="1783982" cy="134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onnecteur droit 81"/>
            <p:cNvCxnSpPr/>
            <p:nvPr/>
          </p:nvCxnSpPr>
          <p:spPr>
            <a:xfrm flipH="1" flipV="1">
              <a:off x="7899579" y="3488386"/>
              <a:ext cx="169578" cy="180716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ZoneTexte 82"/>
            <p:cNvSpPr txBox="1"/>
            <p:nvPr/>
          </p:nvSpPr>
          <p:spPr>
            <a:xfrm>
              <a:off x="8106912" y="3820923"/>
              <a:ext cx="962945" cy="6817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latin typeface="Symbol" panose="05050102010706020507" pitchFamily="18" charset="2"/>
                </a:rPr>
                <a:t>D</a:t>
              </a:r>
              <a:r>
                <a:rPr lang="fr-FR" sz="1400" dirty="0"/>
                <a:t> U = 0</a:t>
              </a:r>
            </a:p>
          </p:txBody>
        </p:sp>
        <p:sp>
          <p:nvSpPr>
            <p:cNvPr id="84" name="ZoneTexte 83"/>
            <p:cNvSpPr txBox="1"/>
            <p:nvPr/>
          </p:nvSpPr>
          <p:spPr>
            <a:xfrm>
              <a:off x="8834101" y="4812794"/>
              <a:ext cx="962945" cy="6817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latin typeface="Symbol" panose="05050102010706020507" pitchFamily="18" charset="2"/>
                </a:rPr>
                <a:t>D</a:t>
              </a:r>
              <a:r>
                <a:rPr lang="fr-FR" sz="1400" dirty="0"/>
                <a:t> U &gt; 0</a:t>
              </a:r>
            </a:p>
          </p:txBody>
        </p:sp>
        <p:sp>
          <p:nvSpPr>
            <p:cNvPr id="85" name="ZoneTexte 84"/>
            <p:cNvSpPr txBox="1"/>
            <p:nvPr/>
          </p:nvSpPr>
          <p:spPr>
            <a:xfrm>
              <a:off x="7087919" y="4045243"/>
              <a:ext cx="962945" cy="6817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latin typeface="Symbol" panose="05050102010706020507" pitchFamily="18" charset="2"/>
                </a:rPr>
                <a:t>D</a:t>
              </a:r>
              <a:r>
                <a:rPr lang="fr-FR" sz="1400" dirty="0"/>
                <a:t> U &lt; 0</a:t>
              </a:r>
            </a:p>
          </p:txBody>
        </p:sp>
        <p:sp>
          <p:nvSpPr>
            <p:cNvPr id="86" name="ZoneTexte 85"/>
            <p:cNvSpPr txBox="1"/>
            <p:nvPr/>
          </p:nvSpPr>
          <p:spPr>
            <a:xfrm>
              <a:off x="8106501" y="2935193"/>
              <a:ext cx="1624092" cy="6817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/>
                <a:t>N effort normal</a:t>
              </a:r>
            </a:p>
          </p:txBody>
        </p:sp>
        <p:cxnSp>
          <p:nvCxnSpPr>
            <p:cNvPr id="87" name="Connecteur droit avec flèche 86"/>
            <p:cNvCxnSpPr/>
            <p:nvPr/>
          </p:nvCxnSpPr>
          <p:spPr>
            <a:xfrm flipV="1">
              <a:off x="8069157" y="3304526"/>
              <a:ext cx="0" cy="209557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ZoneTexte 87">
            <a:extLst>
              <a:ext uri="{FF2B5EF4-FFF2-40B4-BE49-F238E27FC236}">
                <a16:creationId xmlns:a16="http://schemas.microsoft.com/office/drawing/2014/main" id="{27AE2BA3-F2F1-4B86-94F4-6AF2413DD41E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33359046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87655" y="781050"/>
            <a:ext cx="5750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Comportement non linéaire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75552" y="1304270"/>
            <a:ext cx="4824206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/>
              <a:t>Loi de comportement </a:t>
            </a:r>
            <a:r>
              <a:rPr lang="fr-FR" sz="2800" dirty="0">
                <a:latin typeface="Symbol" panose="05050102010706020507" pitchFamily="18" charset="2"/>
              </a:rPr>
              <a:t>s</a:t>
            </a:r>
            <a:r>
              <a:rPr lang="fr-FR" sz="2800" dirty="0"/>
              <a:t> = f(</a:t>
            </a:r>
            <a:r>
              <a:rPr lang="fr-FR" sz="2800" dirty="0">
                <a:latin typeface="Symbol" panose="05050102010706020507" pitchFamily="18" charset="2"/>
              </a:rPr>
              <a:t>e</a:t>
            </a:r>
            <a:r>
              <a:rPr lang="fr-FR" sz="2800" dirty="0"/>
              <a:t>)</a:t>
            </a:r>
          </a:p>
          <a:p>
            <a:endParaRPr lang="fr-FR" sz="2800" dirty="0"/>
          </a:p>
          <a:p>
            <a:r>
              <a:rPr lang="fr-FR" sz="2800" dirty="0"/>
              <a:t>Comportement </a:t>
            </a:r>
            <a:r>
              <a:rPr lang="fr-FR" sz="2800" dirty="0" err="1"/>
              <a:t>élasto</a:t>
            </a:r>
            <a:r>
              <a:rPr lang="fr-FR" sz="2800" dirty="0"/>
              <a:t>-plastique</a:t>
            </a:r>
          </a:p>
        </p:txBody>
      </p:sp>
      <p:pic>
        <p:nvPicPr>
          <p:cNvPr id="8" name="Image 7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1277" y="3512701"/>
            <a:ext cx="4276396" cy="3049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2" name="ZoneTexte 1"/>
          <p:cNvSpPr txBox="1"/>
          <p:nvPr/>
        </p:nvSpPr>
        <p:spPr>
          <a:xfrm>
            <a:off x="1436598" y="3150937"/>
            <a:ext cx="4626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Comportement en traction d’un acier 304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2B37A46-8D9C-4DAA-AAC7-87907DDFE500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21717349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87655" y="781050"/>
            <a:ext cx="5750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Comportement non linéaire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pic>
        <p:nvPicPr>
          <p:cNvPr id="8" name="Image 7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1277" y="3512701"/>
            <a:ext cx="4276396" cy="3049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2" name="ZoneTexte 1"/>
          <p:cNvSpPr txBox="1"/>
          <p:nvPr/>
        </p:nvSpPr>
        <p:spPr>
          <a:xfrm>
            <a:off x="1436598" y="3150937"/>
            <a:ext cx="4626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Comportement en traction d’un acier 304</a:t>
            </a:r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1909523" y="4833257"/>
            <a:ext cx="98891" cy="1083792"/>
          </a:xfrm>
          <a:prstGeom prst="line">
            <a:avLst/>
          </a:prstGeom>
          <a:ln w="635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V="1">
            <a:off x="2030185" y="3271234"/>
            <a:ext cx="3662277" cy="1545484"/>
          </a:xfrm>
          <a:prstGeom prst="line">
            <a:avLst/>
          </a:prstGeom>
          <a:ln w="508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6445401" y="2707710"/>
            <a:ext cx="518054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Loi de comportement bilinéaire</a:t>
            </a:r>
          </a:p>
          <a:p>
            <a:endParaRPr lang="fr-FR" sz="2000" dirty="0"/>
          </a:p>
          <a:p>
            <a:r>
              <a:rPr lang="fr-FR" sz="2000" dirty="0"/>
              <a:t>Comportement élastique : </a:t>
            </a:r>
          </a:p>
          <a:p>
            <a:r>
              <a:rPr lang="fr-FR" sz="2000" dirty="0"/>
              <a:t>	Module de Young 	E</a:t>
            </a:r>
          </a:p>
          <a:p>
            <a:r>
              <a:rPr lang="fr-FR" sz="2000" dirty="0"/>
              <a:t>	Coefficient de Poisson	</a:t>
            </a:r>
            <a:r>
              <a:rPr lang="fr-FR" sz="2000" dirty="0">
                <a:latin typeface="Symbol" panose="05050102010706020507" pitchFamily="18" charset="2"/>
              </a:rPr>
              <a:t>n</a:t>
            </a:r>
            <a:r>
              <a:rPr lang="fr-FR" sz="2000" dirty="0"/>
              <a:t> </a:t>
            </a:r>
          </a:p>
          <a:p>
            <a:endParaRPr lang="fr-FR" sz="2000" dirty="0"/>
          </a:p>
          <a:p>
            <a:r>
              <a:rPr lang="fr-FR" sz="2000" dirty="0"/>
              <a:t>Comportement Plastique : </a:t>
            </a:r>
          </a:p>
          <a:p>
            <a:r>
              <a:rPr lang="fr-FR" sz="2000" dirty="0"/>
              <a:t>	Limite d’élasticité		</a:t>
            </a:r>
            <a:r>
              <a:rPr lang="fr-FR" sz="2000" dirty="0">
                <a:latin typeface="Symbol" panose="05050102010706020507" pitchFamily="18" charset="2"/>
              </a:rPr>
              <a:t>s</a:t>
            </a:r>
            <a:r>
              <a:rPr lang="fr-FR" sz="2000" baseline="-25000" dirty="0">
                <a:latin typeface="Symbol" panose="05050102010706020507" pitchFamily="18" charset="2"/>
              </a:rPr>
              <a:t>o</a:t>
            </a:r>
          </a:p>
          <a:p>
            <a:r>
              <a:rPr lang="fr-FR" sz="2000" dirty="0"/>
              <a:t>	Module tangent 		K</a:t>
            </a:r>
            <a:r>
              <a:rPr lang="fr-FR" dirty="0"/>
              <a:t>’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5552" y="1304270"/>
            <a:ext cx="4824206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/>
              <a:t>Loi de comportement </a:t>
            </a:r>
            <a:r>
              <a:rPr lang="fr-FR" sz="2800" dirty="0">
                <a:latin typeface="Symbol" panose="05050102010706020507" pitchFamily="18" charset="2"/>
              </a:rPr>
              <a:t>s</a:t>
            </a:r>
            <a:r>
              <a:rPr lang="fr-FR" sz="2800" dirty="0"/>
              <a:t> = f(</a:t>
            </a:r>
            <a:r>
              <a:rPr lang="fr-FR" sz="2800" dirty="0">
                <a:latin typeface="Symbol" panose="05050102010706020507" pitchFamily="18" charset="2"/>
              </a:rPr>
              <a:t>e</a:t>
            </a:r>
            <a:r>
              <a:rPr lang="fr-FR" sz="2800" dirty="0"/>
              <a:t>)</a:t>
            </a:r>
          </a:p>
          <a:p>
            <a:endParaRPr lang="fr-FR" sz="2800" dirty="0"/>
          </a:p>
          <a:p>
            <a:r>
              <a:rPr lang="fr-FR" sz="2800" dirty="0"/>
              <a:t>Comportement </a:t>
            </a:r>
            <a:r>
              <a:rPr lang="fr-FR" sz="2800" dirty="0" err="1"/>
              <a:t>élasto</a:t>
            </a:r>
            <a:r>
              <a:rPr lang="fr-FR" sz="2800" dirty="0"/>
              <a:t>-plastique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3DA8516-0996-4BBD-8FD6-E9BE7020332E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27028627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denis.solas@universite-paris-saclay.fr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6B561-ADD1-4DCC-BF14-156A84D21674}" type="slidenum">
              <a:rPr lang="en-US" smtClean="0"/>
              <a:t>25</a:t>
            </a:fld>
            <a:endParaRPr lang="en-US"/>
          </a:p>
        </p:txBody>
      </p:sp>
      <p:pic>
        <p:nvPicPr>
          <p:cNvPr id="7" name="Imag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69000" y="1913133"/>
            <a:ext cx="5969000" cy="403482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pic>
        <p:nvPicPr>
          <p:cNvPr id="8" name="Image 7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383" y="1913133"/>
            <a:ext cx="5413091" cy="4034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77" name="Encre 176"/>
              <p14:cNvContentPartPr/>
              <p14:nvPr/>
            </p14:nvContentPartPr>
            <p14:xfrm>
              <a:off x="9041220" y="3190590"/>
              <a:ext cx="1800" cy="360"/>
            </p14:xfrm>
          </p:contentPart>
        </mc:Choice>
        <mc:Fallback xmlns="">
          <p:pic>
            <p:nvPicPr>
              <p:cNvPr id="177" name="Encre 176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034740" y="3182670"/>
                <a:ext cx="16200" cy="1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1904382" y="879606"/>
                <a:ext cx="3802380" cy="829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sz="320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𝜎</m:t>
                    </m:r>
                    <m:r>
                      <a:rPr lang="fr-FR" sz="320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3200" i="1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3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𝐹</m:t>
                        </m:r>
                      </m:num>
                      <m:den>
                        <m:r>
                          <a:rPr lang="fr-FR" sz="3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𝑆</m:t>
                        </m:r>
                      </m:den>
                    </m:f>
                    <m:r>
                      <a:rPr lang="fr-FR" sz="32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3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𝐹</m:t>
                        </m:r>
                      </m:num>
                      <m:den>
                        <m:r>
                          <a:rPr lang="fr-FR" sz="3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𝑆𝑜</m:t>
                        </m:r>
                      </m:den>
                    </m:f>
                    <m:d>
                      <m:dPr>
                        <m:ctrlPr>
                          <a:rPr lang="en-US" sz="3200" i="1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3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1+</m:t>
                        </m:r>
                        <m:f>
                          <m:fPr>
                            <m:ctrlPr>
                              <a:rPr lang="en-US" sz="32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3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∆</m:t>
                            </m:r>
                            <m:r>
                              <a:rPr lang="fr-FR" sz="3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𝐿</m:t>
                            </m:r>
                          </m:num>
                          <m:den>
                            <m:r>
                              <a:rPr lang="fr-FR" sz="3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𝐿𝑜</m:t>
                            </m:r>
                          </m:den>
                        </m:f>
                      </m:e>
                    </m:d>
                  </m:oMath>
                </a14:m>
                <a:r>
                  <a:rPr lang="fr-FR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4382" y="879606"/>
                <a:ext cx="3802380" cy="82933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5969000" y="816491"/>
                <a:ext cx="4450085" cy="1074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𝜀</m:t>
                      </m:r>
                      <m:r>
                        <a:rPr lang="en-US" sz="2800" i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𝐿𝑜</m:t>
                          </m:r>
                        </m:sub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𝐿</m:t>
                          </m:r>
                        </m:sup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𝑑𝐿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den>
                          </m:f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i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0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f>
                                    <m:f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800" i="0">
                                          <a:latin typeface="Cambria Math" panose="02040503050406030204" pitchFamily="18" charset="0"/>
                                        </a:rPr>
                                        <m:t>∆</m:t>
                                      </m:r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num>
                                    <m:den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𝐿𝑜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9000" y="816491"/>
                <a:ext cx="4450085" cy="107420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ZoneTexte 8">
            <a:extLst>
              <a:ext uri="{FF2B5EF4-FFF2-40B4-BE49-F238E27FC236}">
                <a16:creationId xmlns:a16="http://schemas.microsoft.com/office/drawing/2014/main" id="{571BF6DB-71FF-4E6B-9909-A9C6614A70D6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39840067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87655" y="781050"/>
            <a:ext cx="5750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Comportement non linéaire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775552" y="1304270"/>
            <a:ext cx="4824206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/>
              <a:t>Loi de comportement </a:t>
            </a:r>
            <a:r>
              <a:rPr lang="fr-FR" sz="2800" dirty="0">
                <a:latin typeface="Symbol" panose="05050102010706020507" pitchFamily="18" charset="2"/>
              </a:rPr>
              <a:t>s</a:t>
            </a:r>
            <a:r>
              <a:rPr lang="fr-FR" sz="2800" dirty="0"/>
              <a:t> = f(</a:t>
            </a:r>
            <a:r>
              <a:rPr lang="fr-FR" sz="2800" dirty="0">
                <a:latin typeface="Symbol" panose="05050102010706020507" pitchFamily="18" charset="2"/>
              </a:rPr>
              <a:t>e</a:t>
            </a:r>
            <a:r>
              <a:rPr lang="fr-FR" sz="2800" dirty="0"/>
              <a:t>)</a:t>
            </a:r>
          </a:p>
          <a:p>
            <a:endParaRPr lang="fr-FR" sz="2800" dirty="0"/>
          </a:p>
          <a:p>
            <a:r>
              <a:rPr lang="fr-FR" sz="2800" dirty="0"/>
              <a:t>Comportement </a:t>
            </a:r>
            <a:r>
              <a:rPr lang="fr-FR" sz="2800" dirty="0" err="1"/>
              <a:t>élasto</a:t>
            </a:r>
            <a:r>
              <a:rPr lang="fr-FR" sz="2800" dirty="0"/>
              <a:t>-plastique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306" y="3212486"/>
            <a:ext cx="10410543" cy="2959716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71036B7A-7505-4F20-929D-3F60EDF63769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38955611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87655" y="781050"/>
            <a:ext cx="5750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Comportement non linéaire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au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19911791"/>
                  </p:ext>
                </p:extLst>
              </p:nvPr>
            </p:nvGraphicFramePr>
            <p:xfrm>
              <a:off x="2405196" y="2823398"/>
              <a:ext cx="7315200" cy="37211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3653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12157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25709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69807">
                    <a:tc>
                      <a:txBody>
                        <a:bodyPr/>
                        <a:lstStyle/>
                        <a:p>
                          <a:r>
                            <a:rPr lang="fr-FR" dirty="0"/>
                            <a:t>Loi d’écrouissage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/>
                            <a:t>Remarque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6980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800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Loi de </a:t>
                          </a:r>
                          <a:r>
                            <a:rPr lang="fr-FR" sz="1800" kern="1200" dirty="0" err="1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Hollomon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fr-F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𝜀</m:t>
                                        </m:r>
                                      </m:e>
                                      <m:sub>
                                        <m:r>
                                          <a:rPr lang="fr-FR" b="0" i="1" smtClean="0">
                                            <a:latin typeface="Cambria Math" panose="02040503050406030204" pitchFamily="18" charset="0"/>
                                          </a:rPr>
                                          <m:t>𝑝</m:t>
                                        </m:r>
                                      </m:sub>
                                    </m:s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fr-FR" dirty="0"/>
                                      <m:t> </m:t>
                                    </m:r>
                                  </m:e>
                                  <m:sup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fr-FR" dirty="0"/>
                        </a:p>
                        <a:p>
                          <a:pPr algn="ctr"/>
                          <a:r>
                            <a:rPr lang="fr-FR" dirty="0"/>
                            <a:t>n exposant d’écrouissage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1800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La limite d’élasticité doit être faible devant l’écrouissage</a:t>
                          </a:r>
                          <a:endParaRPr lang="fr-F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6980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800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Loi de Swift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fr-F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𝜀</m:t>
                                        </m:r>
                                      </m:e>
                                      <m:sub>
                                        <m:r>
                                          <a:rPr lang="fr-FR" b="0" i="1" smtClean="0">
                                            <a:latin typeface="Cambria Math" panose="02040503050406030204" pitchFamily="18" charset="0"/>
                                          </a:rPr>
                                          <m:t>𝑜</m:t>
                                        </m:r>
                                      </m:sub>
                                    </m:s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+ </m:t>
                                    </m:r>
                                    <m:sSub>
                                      <m:sSubPr>
                                        <m:ctrlPr>
                                          <a:rPr lang="fr-F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𝜀</m:t>
                                        </m:r>
                                      </m:e>
                                      <m:sub>
                                        <m:r>
                                          <a:rPr lang="fr-FR" b="0" i="1" smtClean="0">
                                            <a:latin typeface="Cambria Math" panose="02040503050406030204" pitchFamily="18" charset="0"/>
                                          </a:rPr>
                                          <m:t>𝑝</m:t>
                                        </m:r>
                                      </m:sub>
                                    </m:s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fr-FR" dirty="0"/>
                                      <m:t> </m:t>
                                    </m:r>
                                  </m:e>
                                  <m:sup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fr-FR" dirty="0"/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fr-FR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𝜀</m:t>
                                      </m:r>
                                    </m:e>
                                    <m:sub>
                                      <m:r>
                                        <a:rPr lang="fr-FR" b="0" i="1" smtClean="0"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m:rPr>
                                      <m:nor/>
                                    </m:rPr>
                                    <a:rPr lang="fr-FR" dirty="0"/>
                                    <m:t> </m:t>
                                  </m:r>
                                </m:e>
                                <m:sup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r>
                            <a:rPr lang="fr-FR" dirty="0"/>
                            <a:t> limite d’élasticité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6980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800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Loi de </a:t>
                          </a:r>
                          <a:r>
                            <a:rPr lang="fr-FR" sz="1800" kern="1200" dirty="0" err="1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Ludwik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𝑜</m:t>
                                    </m:r>
                                  </m:sub>
                                </m:sSub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fr-F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b="0" i="1" smtClean="0"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fr-FR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𝜀</m:t>
                                        </m:r>
                                      </m:e>
                                      <m:sub>
                                        <m:r>
                                          <a:rPr lang="fr-FR" b="0" i="1" smtClean="0">
                                            <a:latin typeface="Cambria Math" panose="02040503050406030204" pitchFamily="18" charset="0"/>
                                          </a:rPr>
                                          <m:t>𝑝</m:t>
                                        </m:r>
                                      </m:sub>
                                    </m:s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fr-FR" dirty="0"/>
                                      <m:t> </m:t>
                                    </m:r>
                                  </m:e>
                                  <m:sup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fr-FR" dirty="0"/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oMath>
                          </a14:m>
                          <a:r>
                            <a:rPr lang="fr-FR" dirty="0"/>
                            <a:t> limite d’élasticité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1800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Fort écrouissage à faible déformation</a:t>
                          </a:r>
                          <a:endParaRPr lang="fr-F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6980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800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Loi de Voce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sub>
                                </m:sSub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(1 −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  <m:func>
                                  <m:funcPr>
                                    <m:ctrlP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fr-FR" b="0" i="0" smtClean="0">
                                        <a:latin typeface="Cambria Math" panose="02040503050406030204" pitchFamily="18" charset="0"/>
                                      </a:rPr>
                                      <m:t>exp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fr-F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fr-FR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𝛽𝜀</m:t>
                                        </m:r>
                                      </m:e>
                                    </m:d>
                                  </m:e>
                                </m:func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oMath>
                          </a14:m>
                          <a:r>
                            <a:rPr lang="fr-FR" dirty="0"/>
                            <a:t> contrainte de saturation </a:t>
                          </a:r>
                        </a:p>
                        <a:p>
                          <a:pPr algn="ctr"/>
                          <a:r>
                            <a:rPr lang="fr-FR" b="0" dirty="0">
                              <a:ea typeface="Cambria Math" panose="02040503050406030204" pitchFamily="18" charset="0"/>
                            </a:rPr>
                            <a:t>0</a:t>
                          </a:r>
                          <a14:m>
                            <m:oMath xmlns:m="http://schemas.openxmlformats.org/officeDocument/2006/math">
                              <m:r>
                                <a:rPr lang="fr-FR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oMath>
                          </a14:m>
                          <a:r>
                            <a:rPr lang="fr-FR" dirty="0"/>
                            <a:t> &lt; 1   et  </a:t>
                          </a:r>
                          <a14:m>
                            <m:oMath xmlns:m="http://schemas.openxmlformats.org/officeDocument/2006/math"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oMath>
                          </a14:m>
                          <a:r>
                            <a:rPr lang="fr-FR" dirty="0"/>
                            <a:t> &lt; 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/>
                            <a:t> 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au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19911791"/>
                  </p:ext>
                </p:extLst>
              </p:nvPr>
            </p:nvGraphicFramePr>
            <p:xfrm>
              <a:off x="2405196" y="2823398"/>
              <a:ext cx="7315200" cy="374290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36530"/>
                    <a:gridCol w="3121572"/>
                    <a:gridCol w="2257098"/>
                  </a:tblGrid>
                  <a:tr h="569807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Loi d’écrouissage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Remarque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914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Loi de </a:t>
                          </a:r>
                          <a:r>
                            <a:rPr lang="fr-FR" sz="1800" kern="1200" dirty="0" err="1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Hollomon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2305" t="-66000" r="-73242" b="-25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fr-FR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La limite d’élasticité doit être faible devant l’écrouissage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6736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Loi de Swift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2305" t="-224324" r="-73242" b="-2477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/>
                    </a:tc>
                  </a:tr>
                  <a:tr h="67062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Loi de </a:t>
                          </a:r>
                          <a:r>
                            <a:rPr lang="fr-FR" sz="1800" kern="1200" dirty="0" err="1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Ludwik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2305" t="-327273" r="-73242" b="-1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fr-FR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Fort écrouissage à faible déformation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914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80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Loi de Voce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2305" t="-313333" r="-73242" b="-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  </a:t>
                          </a:r>
                          <a:endParaRPr lang="fr-FR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12" name="Rectangle 11"/>
          <p:cNvSpPr/>
          <p:nvPr/>
        </p:nvSpPr>
        <p:spPr>
          <a:xfrm>
            <a:off x="775552" y="1304270"/>
            <a:ext cx="4824206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/>
              <a:t>Loi de comportement </a:t>
            </a:r>
            <a:r>
              <a:rPr lang="fr-FR" sz="2800" dirty="0">
                <a:latin typeface="Symbol" panose="05050102010706020507" pitchFamily="18" charset="2"/>
              </a:rPr>
              <a:t>s</a:t>
            </a:r>
            <a:r>
              <a:rPr lang="fr-FR" sz="2800" dirty="0"/>
              <a:t> = f(</a:t>
            </a:r>
            <a:r>
              <a:rPr lang="fr-FR" sz="2800" dirty="0">
                <a:latin typeface="Symbol" panose="05050102010706020507" pitchFamily="18" charset="2"/>
              </a:rPr>
              <a:t>e</a:t>
            </a:r>
            <a:r>
              <a:rPr lang="fr-FR" sz="2800" dirty="0"/>
              <a:t>)</a:t>
            </a:r>
          </a:p>
          <a:p>
            <a:endParaRPr lang="fr-FR" sz="2800" dirty="0"/>
          </a:p>
          <a:p>
            <a:r>
              <a:rPr lang="fr-FR" sz="2800" dirty="0"/>
              <a:t>Comportement </a:t>
            </a:r>
            <a:r>
              <a:rPr lang="fr-FR" sz="2800" dirty="0" err="1"/>
              <a:t>élasto</a:t>
            </a:r>
            <a:r>
              <a:rPr lang="fr-FR" sz="2800" dirty="0"/>
              <a:t>-plastique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C06FFF0-DFC4-4771-8E95-1F079CDD83EF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10026550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87655" y="781050"/>
            <a:ext cx="5750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Comportement non linéaire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775552" y="1304270"/>
            <a:ext cx="1081773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/>
              <a:t>Loi de comportement </a:t>
            </a:r>
            <a:r>
              <a:rPr lang="fr-FR" sz="2800" dirty="0">
                <a:latin typeface="Symbol" panose="05050102010706020507" pitchFamily="18" charset="2"/>
              </a:rPr>
              <a:t>s</a:t>
            </a:r>
            <a:r>
              <a:rPr lang="fr-FR" sz="2800" dirty="0"/>
              <a:t> = f(</a:t>
            </a:r>
            <a:r>
              <a:rPr lang="fr-FR" sz="2800" dirty="0">
                <a:latin typeface="Symbol" panose="05050102010706020507" pitchFamily="18" charset="2"/>
              </a:rPr>
              <a:t>e</a:t>
            </a:r>
            <a:r>
              <a:rPr lang="fr-FR" sz="2800" dirty="0"/>
              <a:t>)</a:t>
            </a:r>
          </a:p>
          <a:p>
            <a:endParaRPr lang="fr-FR" sz="2800" dirty="0"/>
          </a:p>
          <a:p>
            <a:r>
              <a:rPr lang="fr-FR" sz="2800" dirty="0"/>
              <a:t>	Ecrouissage isotrope			Ecrouissage Cinématique			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349" r="52381"/>
          <a:stretch/>
        </p:blipFill>
        <p:spPr>
          <a:xfrm>
            <a:off x="6937169" y="2636223"/>
            <a:ext cx="4329545" cy="4034678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646" b="49279"/>
          <a:stretch/>
        </p:blipFill>
        <p:spPr>
          <a:xfrm>
            <a:off x="1926658" y="2869585"/>
            <a:ext cx="3772014" cy="3536328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A2DA91F-0854-41D2-9131-FD8377E260A5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30664327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87655" y="781050"/>
            <a:ext cx="5750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Comportement non linéaire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87132" y="1511589"/>
            <a:ext cx="1081773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/>
              <a:t>Les évolutions de la géométrie</a:t>
            </a:r>
          </a:p>
          <a:p>
            <a:endParaRPr lang="fr-FR" sz="2800" dirty="0"/>
          </a:p>
          <a:p>
            <a:r>
              <a:rPr lang="fr-FR" sz="2800" dirty="0"/>
              <a:t>		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1896478" y="5124533"/>
                <a:ext cx="3503053" cy="8799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2800" smtClean="0"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lang="fr-FR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  <m:sSub>
                            <m:sSubPr>
                              <m:ctrlPr>
                                <a:rPr lang="fr-F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8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fr-FR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F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800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fr-FR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fr-FR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800" dirty="0"/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6478" y="5124533"/>
                <a:ext cx="3503053" cy="87992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ylindre 2"/>
          <p:cNvSpPr/>
          <p:nvPr/>
        </p:nvSpPr>
        <p:spPr>
          <a:xfrm>
            <a:off x="3048236" y="2902224"/>
            <a:ext cx="572445" cy="128155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Cylindre 12"/>
          <p:cNvSpPr/>
          <p:nvPr/>
        </p:nvSpPr>
        <p:spPr>
          <a:xfrm>
            <a:off x="7969202" y="2085320"/>
            <a:ext cx="263189" cy="2400764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vers le haut 5"/>
          <p:cNvSpPr/>
          <p:nvPr/>
        </p:nvSpPr>
        <p:spPr>
          <a:xfrm>
            <a:off x="7969204" y="1556101"/>
            <a:ext cx="237387" cy="33390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vers le haut 14"/>
          <p:cNvSpPr/>
          <p:nvPr/>
        </p:nvSpPr>
        <p:spPr>
          <a:xfrm flipV="1">
            <a:off x="7969204" y="4568151"/>
            <a:ext cx="237387" cy="32772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8313349" y="1510023"/>
                <a:ext cx="3609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F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3349" y="1510023"/>
                <a:ext cx="360996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8313349" y="4526546"/>
                <a:ext cx="3609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F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3349" y="4526546"/>
                <a:ext cx="360996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3020910" y="2244804"/>
                <a:ext cx="66781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32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fr-FR" sz="32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fr-FR" sz="32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0910" y="2244804"/>
                <a:ext cx="667811" cy="58477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2327925" y="3252064"/>
                <a:ext cx="68582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3200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fr-FR" sz="32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fr-FR" sz="32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7925" y="3252064"/>
                <a:ext cx="685829" cy="58477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7465539" y="1925521"/>
                <a:ext cx="50366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3200" i="1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fr-FR" sz="32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539" y="1925521"/>
                <a:ext cx="503663" cy="58477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7437831" y="3398511"/>
                <a:ext cx="50404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3200" i="1">
                          <a:latin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fr-FR" sz="3200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7831" y="3398511"/>
                <a:ext cx="504049" cy="58477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6480864" y="5197823"/>
                <a:ext cx="3503053" cy="8066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2800" smtClean="0"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lang="fr-FR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fr-FR" sz="2800" i="1">
                              <a:latin typeface="Cambria Math" panose="02040503050406030204" pitchFamily="18" charset="0"/>
                            </a:rPr>
                            <m:t>𝑆</m:t>
                          </m:r>
                        </m:num>
                        <m:den>
                          <m:r>
                            <a:rPr lang="fr-FR" sz="2800" i="1"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  <m:d>
                        <m:dPr>
                          <m:ctrlPr>
                            <a:rPr lang="fr-FR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800" dirty="0"/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0864" y="5197823"/>
                <a:ext cx="3503053" cy="806631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9325227" y="3021382"/>
                <a:ext cx="1941193" cy="5216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𝐸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fr-FR" dirty="0"/>
                  <a:t> 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𝐸𝑆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</m:oMath>
                </a14:m>
                <a:r>
                  <a:rPr lang="fr-FR" dirty="0"/>
                  <a:t> </a:t>
                </a: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5227" y="3021382"/>
                <a:ext cx="1941193" cy="521618"/>
              </a:xfrm>
              <a:prstGeom prst="rect">
                <a:avLst/>
              </a:prstGeom>
              <a:blipFill rotWithShape="0">
                <a:blip r:embed="rId11"/>
                <a:stretch>
                  <a:fillRect b="-11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ZoneTexte 22">
            <a:extLst>
              <a:ext uri="{FF2B5EF4-FFF2-40B4-BE49-F238E27FC236}">
                <a16:creationId xmlns:a16="http://schemas.microsoft.com/office/drawing/2014/main" id="{B34AA146-84C6-4EAB-A1CA-66EA42ECBD12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3645262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88958" y="3657599"/>
            <a:ext cx="3609474" cy="8783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2971800" y="2261936"/>
            <a:ext cx="1443789" cy="1395663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4103556" y="525285"/>
            <a:ext cx="3816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Contact et frottement 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2797341" y="1659812"/>
            <a:ext cx="1961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Action de 2 sur 1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985210" y="4096752"/>
            <a:ext cx="276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979819" y="2775101"/>
            <a:ext cx="276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4226305" y="2116482"/>
            <a:ext cx="505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4265193" y="3351208"/>
            <a:ext cx="505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3462301" y="1949468"/>
            <a:ext cx="505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</a:t>
            </a:r>
          </a:p>
        </p:txBody>
      </p:sp>
      <p:sp>
        <p:nvSpPr>
          <p:cNvPr id="23" name="Flèche vers le haut 22"/>
          <p:cNvSpPr/>
          <p:nvPr/>
        </p:nvSpPr>
        <p:spPr>
          <a:xfrm flipV="1">
            <a:off x="3671849" y="2905509"/>
            <a:ext cx="149975" cy="1231082"/>
          </a:xfrm>
          <a:prstGeom prst="up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droite 13"/>
          <p:cNvSpPr/>
          <p:nvPr/>
        </p:nvSpPr>
        <p:spPr>
          <a:xfrm rot="10800000">
            <a:off x="4430046" y="2712581"/>
            <a:ext cx="866273" cy="4943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6011780" y="2029144"/>
            <a:ext cx="5115759" cy="16004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/>
              <a:t>Si les corps ne glissent pas</a:t>
            </a:r>
            <a:r>
              <a:rPr lang="fr-FR" dirty="0"/>
              <a:t>, R peut s’incliner</a:t>
            </a:r>
          </a:p>
          <a:p>
            <a:r>
              <a:rPr lang="fr-FR" dirty="0"/>
              <a:t> jusqu’à un angle critique noté </a:t>
            </a:r>
            <a:r>
              <a:rPr lang="fr-FR" sz="3200" dirty="0">
                <a:latin typeface="Symbol" panose="05050102010706020507" pitchFamily="18" charset="2"/>
              </a:rPr>
              <a:t>j</a:t>
            </a:r>
            <a:r>
              <a:rPr lang="fr-FR" baseline="-25000" dirty="0"/>
              <a:t>0</a:t>
            </a:r>
          </a:p>
          <a:p>
            <a:endParaRPr lang="fr-FR" baseline="-25000" dirty="0"/>
          </a:p>
          <a:p>
            <a:r>
              <a:rPr lang="fr-FR" dirty="0"/>
              <a:t>Le domaine ainsi délimité prend la forme d’un cône </a:t>
            </a:r>
          </a:p>
          <a:p>
            <a:r>
              <a:rPr lang="fr-FR" dirty="0"/>
              <a:t>appelé « cône de frottement d’adhérence »</a:t>
            </a:r>
            <a:endParaRPr lang="fr-FR" baseline="-25000" dirty="0"/>
          </a:p>
        </p:txBody>
      </p:sp>
      <p:sp>
        <p:nvSpPr>
          <p:cNvPr id="16" name="ZoneTexte 15"/>
          <p:cNvSpPr txBox="1"/>
          <p:nvPr/>
        </p:nvSpPr>
        <p:spPr>
          <a:xfrm>
            <a:off x="4815852" y="2447224"/>
            <a:ext cx="505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</a:t>
            </a:r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24" name="Flèche droite 23"/>
          <p:cNvSpPr/>
          <p:nvPr/>
        </p:nvSpPr>
        <p:spPr>
          <a:xfrm rot="17641830">
            <a:off x="3289775" y="2939440"/>
            <a:ext cx="1379762" cy="2384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lèche droite 25"/>
          <p:cNvSpPr/>
          <p:nvPr/>
        </p:nvSpPr>
        <p:spPr>
          <a:xfrm>
            <a:off x="3654019" y="3584001"/>
            <a:ext cx="611174" cy="15327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lèche vers le haut 24"/>
          <p:cNvSpPr/>
          <p:nvPr/>
        </p:nvSpPr>
        <p:spPr>
          <a:xfrm>
            <a:off x="3595865" y="2380845"/>
            <a:ext cx="151969" cy="1251284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Flèche vers le haut 29"/>
          <p:cNvSpPr/>
          <p:nvPr/>
        </p:nvSpPr>
        <p:spPr>
          <a:xfrm flipV="1">
            <a:off x="7316902" y="4247568"/>
            <a:ext cx="149975" cy="1231082"/>
          </a:xfrm>
          <a:prstGeom prst="up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Flèche droite 30"/>
          <p:cNvSpPr/>
          <p:nvPr/>
        </p:nvSpPr>
        <p:spPr>
          <a:xfrm rot="17641830">
            <a:off x="7230126" y="4743903"/>
            <a:ext cx="1379762" cy="2384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Flèche droite 31"/>
          <p:cNvSpPr/>
          <p:nvPr/>
        </p:nvSpPr>
        <p:spPr>
          <a:xfrm rot="10800000">
            <a:off x="7316902" y="3849566"/>
            <a:ext cx="866273" cy="4943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A241D690-EF32-437E-81CA-0711D29E9083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26515174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87655" y="781050"/>
            <a:ext cx="5750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Comportement non linéaire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87132" y="1511589"/>
            <a:ext cx="1081773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/>
              <a:t>Les évolutions de la géométrie</a:t>
            </a:r>
          </a:p>
          <a:p>
            <a:endParaRPr lang="fr-FR" sz="2800" dirty="0"/>
          </a:p>
          <a:p>
            <a:r>
              <a:rPr lang="fr-FR" sz="2800" dirty="0"/>
              <a:t>		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7476569" y="2896584"/>
                <a:ext cx="916317" cy="855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fr-FR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3200" i="1">
                            <a:latin typeface="Cambria Math" panose="02040503050406030204" pitchFamily="18" charset="0"/>
                          </a:rPr>
                          <m:t>𝐸</m:t>
                        </m:r>
                        <m:sSub>
                          <m:sSubPr>
                            <m:ctrlPr>
                              <a:rPr lang="fr-FR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3200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fr-FR" sz="32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r-FR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32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fr-FR" sz="32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fr-FR" sz="3200" dirty="0"/>
                  <a:t> </a:t>
                </a: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6569" y="2896584"/>
                <a:ext cx="916317" cy="85568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7476570" y="4147109"/>
                <a:ext cx="655060" cy="7918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fr-FR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3200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fr-FR" sz="32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num>
                      <m:den>
                        <m:r>
                          <a:rPr lang="fr-FR" sz="32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</m:oMath>
                </a14:m>
                <a:r>
                  <a:rPr lang="fr-FR" sz="3200" dirty="0"/>
                  <a:t> </a:t>
                </a: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6570" y="4147109"/>
                <a:ext cx="655060" cy="7918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ZoneTexte 1"/>
          <p:cNvSpPr txBox="1"/>
          <p:nvPr/>
        </p:nvSpPr>
        <p:spPr>
          <a:xfrm>
            <a:off x="5648506" y="3103903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Small </a:t>
            </a:r>
            <a:r>
              <a:rPr lang="fr-FR" dirty="0" err="1"/>
              <a:t>deflections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5648506" y="4417875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Large </a:t>
            </a:r>
            <a:r>
              <a:rPr lang="fr-FR" dirty="0" err="1"/>
              <a:t>deflections</a:t>
            </a: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>
            <a:off x="8201204" y="4351185"/>
            <a:ext cx="3571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 =&gt;  Prise en compte des évolutions de la forme des éléments</a:t>
            </a:r>
          </a:p>
        </p:txBody>
      </p:sp>
      <p:sp>
        <p:nvSpPr>
          <p:cNvPr id="11" name="Cylindre 10"/>
          <p:cNvSpPr/>
          <p:nvPr/>
        </p:nvSpPr>
        <p:spPr>
          <a:xfrm>
            <a:off x="3187655" y="3375436"/>
            <a:ext cx="572445" cy="128155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160329" y="2718016"/>
                <a:ext cx="66781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32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fr-FR" sz="32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fr-FR" sz="32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0329" y="2718016"/>
                <a:ext cx="667811" cy="58477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2467344" y="3725276"/>
                <a:ext cx="68582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3200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fr-FR" sz="32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fr-FR" sz="32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7344" y="3725276"/>
                <a:ext cx="685829" cy="58477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ZoneTexte 14">
            <a:extLst>
              <a:ext uri="{FF2B5EF4-FFF2-40B4-BE49-F238E27FC236}">
                <a16:creationId xmlns:a16="http://schemas.microsoft.com/office/drawing/2014/main" id="{2C2CCBFB-BFF6-4528-A2C4-725CB1E73FE5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30178104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87655" y="781050"/>
            <a:ext cx="5750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Lois de comportement non-linéaires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pic>
        <p:nvPicPr>
          <p:cNvPr id="15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09737" y="2274517"/>
            <a:ext cx="5061398" cy="228185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67442" y="1665514"/>
            <a:ext cx="7413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Résolution des problèmes non linéaires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332786" y="4857601"/>
            <a:ext cx="17097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Méthode </a:t>
            </a:r>
          </a:p>
          <a:p>
            <a:pPr algn="ctr"/>
            <a:r>
              <a:rPr lang="fr-FR" sz="2800" dirty="0"/>
              <a:t>directe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3798155" y="4642156"/>
            <a:ext cx="29729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Méthode </a:t>
            </a:r>
          </a:p>
          <a:p>
            <a:pPr algn="ctr"/>
            <a:r>
              <a:rPr lang="fr-FR" sz="2800" dirty="0"/>
              <a:t>itérative</a:t>
            </a:r>
          </a:p>
          <a:p>
            <a:pPr algn="ctr"/>
            <a:r>
              <a:rPr lang="fr-FR" sz="2800" dirty="0"/>
              <a:t>+ incrémentale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E578B83-8A1F-4A03-80A6-002D4E5A9552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21724226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93961" y="695839"/>
            <a:ext cx="5679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Lois de comportement non linéaire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439409" y="2222500"/>
            <a:ext cx="9982200" cy="3970318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dirty="0"/>
              <a:t>Comportement linéaire / comportement non linéaire</a:t>
            </a:r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r>
              <a:rPr lang="fr-FR" sz="2800" dirty="0"/>
              <a:t>Les différentes lois de plasticité </a:t>
            </a:r>
          </a:p>
          <a:p>
            <a:r>
              <a:rPr lang="fr-FR" sz="2800" dirty="0"/>
              <a:t>	</a:t>
            </a:r>
            <a:r>
              <a:rPr lang="fr-FR" sz="2800" dirty="0" err="1"/>
              <a:t>Elastoplastique</a:t>
            </a:r>
            <a:r>
              <a:rPr lang="fr-FR" sz="2800" dirty="0"/>
              <a:t> 	</a:t>
            </a:r>
          </a:p>
          <a:p>
            <a:r>
              <a:rPr lang="fr-FR" sz="2800" dirty="0"/>
              <a:t>	Viscoplastique</a:t>
            </a:r>
          </a:p>
          <a:p>
            <a:r>
              <a:rPr lang="fr-FR" sz="2800" dirty="0"/>
              <a:t>La résolution des problèmes non linéaires :  méthode incrémentale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973137" y="1397614"/>
            <a:ext cx="5084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00B0F0"/>
                </a:solidFill>
              </a:rPr>
              <a:t>Que faut-il retenir ?</a:t>
            </a:r>
          </a:p>
        </p:txBody>
      </p:sp>
      <p:pic>
        <p:nvPicPr>
          <p:cNvPr id="8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02141" y="2749941"/>
            <a:ext cx="3009124" cy="1356619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07C8F4B7-03C5-48DE-A41C-6195DB2C3266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3858306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88958" y="3657599"/>
            <a:ext cx="3609474" cy="8783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2971800" y="2261936"/>
            <a:ext cx="1443789" cy="1395663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4103556" y="525285"/>
            <a:ext cx="3816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Contact et frottement 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2797341" y="1659812"/>
            <a:ext cx="1961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Action de 2 sur 1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985210" y="4096752"/>
            <a:ext cx="276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979819" y="2775101"/>
            <a:ext cx="276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24" name="Flèche droite 23"/>
          <p:cNvSpPr/>
          <p:nvPr/>
        </p:nvSpPr>
        <p:spPr>
          <a:xfrm rot="17641830">
            <a:off x="3289775" y="2939440"/>
            <a:ext cx="1379762" cy="2384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lèche vers le haut 24"/>
          <p:cNvSpPr/>
          <p:nvPr/>
        </p:nvSpPr>
        <p:spPr>
          <a:xfrm>
            <a:off x="3595865" y="2380845"/>
            <a:ext cx="151969" cy="1251284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lèche droite 25"/>
          <p:cNvSpPr/>
          <p:nvPr/>
        </p:nvSpPr>
        <p:spPr>
          <a:xfrm>
            <a:off x="3654019" y="3584001"/>
            <a:ext cx="611174" cy="15327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ZoneTexte 26"/>
          <p:cNvSpPr txBox="1"/>
          <p:nvPr/>
        </p:nvSpPr>
        <p:spPr>
          <a:xfrm>
            <a:off x="4226305" y="2116482"/>
            <a:ext cx="505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4265193" y="3351208"/>
            <a:ext cx="505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3462301" y="1949468"/>
            <a:ext cx="505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</a:t>
            </a:r>
          </a:p>
        </p:txBody>
      </p:sp>
      <p:sp>
        <p:nvSpPr>
          <p:cNvPr id="14" name="Flèche droite 13"/>
          <p:cNvSpPr/>
          <p:nvPr/>
        </p:nvSpPr>
        <p:spPr>
          <a:xfrm rot="10800000">
            <a:off x="4430046" y="2712581"/>
            <a:ext cx="866273" cy="4943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6011780" y="2029144"/>
            <a:ext cx="5283178" cy="31393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/>
              <a:t>Si la vitesse relative entre les corps devient non nulle</a:t>
            </a:r>
            <a:r>
              <a:rPr lang="fr-FR" dirty="0"/>
              <a:t>,</a:t>
            </a:r>
          </a:p>
          <a:p>
            <a:r>
              <a:rPr lang="fr-FR" dirty="0"/>
              <a:t> alors la réaction on prend une inclinaison fixe </a:t>
            </a:r>
          </a:p>
          <a:p>
            <a:r>
              <a:rPr lang="fr-FR" dirty="0"/>
              <a:t>(cône de frottement)</a:t>
            </a:r>
          </a:p>
          <a:p>
            <a:endParaRPr lang="fr-FR" dirty="0"/>
          </a:p>
          <a:p>
            <a:r>
              <a:rPr lang="fr-FR" dirty="0"/>
              <a:t>T = N tan(</a:t>
            </a:r>
            <a:r>
              <a:rPr lang="fr-FR" dirty="0">
                <a:latin typeface="Symbol" panose="05050102010706020507" pitchFamily="18" charset="2"/>
              </a:rPr>
              <a:t>j) 	</a:t>
            </a:r>
          </a:p>
          <a:p>
            <a:endParaRPr lang="fr-FR" dirty="0">
              <a:latin typeface="Symbol" panose="05050102010706020507" pitchFamily="18" charset="2"/>
            </a:endParaRPr>
          </a:p>
          <a:p>
            <a:r>
              <a:rPr lang="fr-FR" dirty="0"/>
              <a:t>Coefficient de frottement : f = tan(</a:t>
            </a:r>
            <a:r>
              <a:rPr lang="fr-FR" dirty="0">
                <a:latin typeface="Symbol" panose="05050102010706020507" pitchFamily="18" charset="2"/>
              </a:rPr>
              <a:t>j)</a:t>
            </a:r>
          </a:p>
          <a:p>
            <a:endParaRPr lang="fr-FR" dirty="0">
              <a:latin typeface="Symbol" panose="05050102010706020507" pitchFamily="18" charset="2"/>
            </a:endParaRPr>
          </a:p>
          <a:p>
            <a:endParaRPr lang="fr-FR" dirty="0">
              <a:latin typeface="Symbol" panose="05050102010706020507" pitchFamily="18" charset="2"/>
            </a:endParaRPr>
          </a:p>
          <a:p>
            <a:r>
              <a:rPr lang="fr-FR" dirty="0">
                <a:latin typeface="Symbol" panose="05050102010706020507" pitchFamily="18" charset="2"/>
              </a:rPr>
              <a:t>	</a:t>
            </a:r>
            <a:endParaRPr lang="fr-FR" dirty="0"/>
          </a:p>
          <a:p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4815852" y="2447224"/>
            <a:ext cx="505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</a:t>
            </a:r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17B609BD-5154-43ED-BAF0-B47B0D00FC4D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1633024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/>
          <p:cNvSpPr txBox="1"/>
          <p:nvPr/>
        </p:nvSpPr>
        <p:spPr>
          <a:xfrm>
            <a:off x="4103556" y="525285"/>
            <a:ext cx="3816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Contact et frottement </a:t>
            </a:r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965200" y="1892300"/>
            <a:ext cx="9791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Rechercher la valeur de quelques coefficients de frottement : 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9585234-7A2F-4DD1-B3CB-44FDB50FD851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875407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/>
          <p:cNvSpPr txBox="1"/>
          <p:nvPr/>
        </p:nvSpPr>
        <p:spPr>
          <a:xfrm>
            <a:off x="4103556" y="525285"/>
            <a:ext cx="3816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Contact et frottement </a:t>
            </a:r>
          </a:p>
        </p:txBody>
      </p:sp>
      <p:sp>
        <p:nvSpPr>
          <p:cNvPr id="2" name="Rectangle 1"/>
          <p:cNvSpPr/>
          <p:nvPr/>
        </p:nvSpPr>
        <p:spPr>
          <a:xfrm>
            <a:off x="3807012" y="2037229"/>
            <a:ext cx="2169459" cy="1541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3807008" y="4027395"/>
            <a:ext cx="2169459" cy="15419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/>
          <p:cNvCxnSpPr/>
          <p:nvPr/>
        </p:nvCxnSpPr>
        <p:spPr>
          <a:xfrm>
            <a:off x="3807012" y="2377888"/>
            <a:ext cx="216945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3807011" y="2808194"/>
            <a:ext cx="216945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3807010" y="3211606"/>
            <a:ext cx="216945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3807009" y="4421842"/>
            <a:ext cx="2169459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3807008" y="4726642"/>
            <a:ext cx="2169459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3807008" y="5067300"/>
            <a:ext cx="2169459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3807008" y="5372100"/>
            <a:ext cx="2169459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H="1">
            <a:off x="4255247" y="2059641"/>
            <a:ext cx="8963" cy="149710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flipH="1">
            <a:off x="4882774" y="2055160"/>
            <a:ext cx="8963" cy="149710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flipH="1">
            <a:off x="5434101" y="2050677"/>
            <a:ext cx="8963" cy="149710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 flipH="1">
            <a:off x="4161110" y="4049808"/>
            <a:ext cx="8963" cy="149710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 flipH="1">
            <a:off x="4654169" y="4045324"/>
            <a:ext cx="8963" cy="149710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 flipH="1">
            <a:off x="5147228" y="4045323"/>
            <a:ext cx="8963" cy="149710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flipH="1">
            <a:off x="5640287" y="4027395"/>
            <a:ext cx="8963" cy="149710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3735294" y="1965511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>
            <a:off x="4192492" y="1974477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39"/>
          <p:cNvSpPr/>
          <p:nvPr/>
        </p:nvSpPr>
        <p:spPr>
          <a:xfrm>
            <a:off x="3748734" y="2310651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4205932" y="2319617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llipse 41"/>
          <p:cNvSpPr/>
          <p:nvPr/>
        </p:nvSpPr>
        <p:spPr>
          <a:xfrm>
            <a:off x="3748734" y="2740956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/>
          <p:cNvSpPr/>
          <p:nvPr/>
        </p:nvSpPr>
        <p:spPr>
          <a:xfrm>
            <a:off x="4205932" y="2749922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Ellipse 43"/>
          <p:cNvSpPr/>
          <p:nvPr/>
        </p:nvSpPr>
        <p:spPr>
          <a:xfrm>
            <a:off x="3748734" y="3157818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llipse 44"/>
          <p:cNvSpPr/>
          <p:nvPr/>
        </p:nvSpPr>
        <p:spPr>
          <a:xfrm>
            <a:off x="4205932" y="3166784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Ellipse 45"/>
          <p:cNvSpPr/>
          <p:nvPr/>
        </p:nvSpPr>
        <p:spPr>
          <a:xfrm>
            <a:off x="3748734" y="3502954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Ellipse 46"/>
          <p:cNvSpPr/>
          <p:nvPr/>
        </p:nvSpPr>
        <p:spPr>
          <a:xfrm>
            <a:off x="4205932" y="3511920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llipse 48"/>
          <p:cNvSpPr/>
          <p:nvPr/>
        </p:nvSpPr>
        <p:spPr>
          <a:xfrm>
            <a:off x="4799856" y="1974477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4813296" y="2319617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Ellipse 50"/>
          <p:cNvSpPr/>
          <p:nvPr/>
        </p:nvSpPr>
        <p:spPr>
          <a:xfrm>
            <a:off x="4813296" y="2749922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Ellipse 51"/>
          <p:cNvSpPr/>
          <p:nvPr/>
        </p:nvSpPr>
        <p:spPr>
          <a:xfrm>
            <a:off x="4813296" y="3166784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Ellipse 52"/>
          <p:cNvSpPr/>
          <p:nvPr/>
        </p:nvSpPr>
        <p:spPr>
          <a:xfrm>
            <a:off x="4813296" y="3511920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Ellipse 54"/>
          <p:cNvSpPr/>
          <p:nvPr/>
        </p:nvSpPr>
        <p:spPr>
          <a:xfrm>
            <a:off x="5387416" y="1965511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Ellipse 55"/>
          <p:cNvSpPr/>
          <p:nvPr/>
        </p:nvSpPr>
        <p:spPr>
          <a:xfrm>
            <a:off x="5400856" y="2310651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Ellipse 56"/>
          <p:cNvSpPr/>
          <p:nvPr/>
        </p:nvSpPr>
        <p:spPr>
          <a:xfrm>
            <a:off x="5400856" y="2740956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Ellipse 57"/>
          <p:cNvSpPr/>
          <p:nvPr/>
        </p:nvSpPr>
        <p:spPr>
          <a:xfrm>
            <a:off x="5400856" y="3157818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Ellipse 58"/>
          <p:cNvSpPr/>
          <p:nvPr/>
        </p:nvSpPr>
        <p:spPr>
          <a:xfrm>
            <a:off x="5400856" y="3502954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0" name="Connecteur droit 59"/>
          <p:cNvCxnSpPr/>
          <p:nvPr/>
        </p:nvCxnSpPr>
        <p:spPr>
          <a:xfrm flipH="1">
            <a:off x="5954067" y="2050675"/>
            <a:ext cx="8963" cy="149710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Ellipse 60"/>
          <p:cNvSpPr/>
          <p:nvPr/>
        </p:nvSpPr>
        <p:spPr>
          <a:xfrm>
            <a:off x="5891312" y="1965511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Ellipse 61"/>
          <p:cNvSpPr/>
          <p:nvPr/>
        </p:nvSpPr>
        <p:spPr>
          <a:xfrm>
            <a:off x="5904752" y="2310651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Ellipse 62"/>
          <p:cNvSpPr/>
          <p:nvPr/>
        </p:nvSpPr>
        <p:spPr>
          <a:xfrm>
            <a:off x="5904752" y="2740956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Ellipse 63"/>
          <p:cNvSpPr/>
          <p:nvPr/>
        </p:nvSpPr>
        <p:spPr>
          <a:xfrm>
            <a:off x="5904752" y="3157818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Ellipse 64"/>
          <p:cNvSpPr/>
          <p:nvPr/>
        </p:nvSpPr>
        <p:spPr>
          <a:xfrm>
            <a:off x="5904752" y="3502954"/>
            <a:ext cx="143435" cy="1255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Ellipse 66"/>
          <p:cNvSpPr/>
          <p:nvPr/>
        </p:nvSpPr>
        <p:spPr>
          <a:xfrm>
            <a:off x="3748733" y="3972117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Ellipse 75"/>
          <p:cNvSpPr/>
          <p:nvPr/>
        </p:nvSpPr>
        <p:spPr>
          <a:xfrm>
            <a:off x="4105084" y="3972117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Ellipse 76"/>
          <p:cNvSpPr/>
          <p:nvPr/>
        </p:nvSpPr>
        <p:spPr>
          <a:xfrm>
            <a:off x="4602620" y="3972117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Ellipse 77"/>
          <p:cNvSpPr/>
          <p:nvPr/>
        </p:nvSpPr>
        <p:spPr>
          <a:xfrm>
            <a:off x="5079998" y="3972117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Ellipse 78"/>
          <p:cNvSpPr/>
          <p:nvPr/>
        </p:nvSpPr>
        <p:spPr>
          <a:xfrm>
            <a:off x="5907719" y="3971365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Ellipse 79"/>
          <p:cNvSpPr/>
          <p:nvPr/>
        </p:nvSpPr>
        <p:spPr>
          <a:xfrm>
            <a:off x="5577532" y="3958669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Ellipse 80"/>
          <p:cNvSpPr/>
          <p:nvPr/>
        </p:nvSpPr>
        <p:spPr>
          <a:xfrm>
            <a:off x="4588423" y="4352359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Ellipse 81"/>
          <p:cNvSpPr/>
          <p:nvPr/>
        </p:nvSpPr>
        <p:spPr>
          <a:xfrm>
            <a:off x="3748732" y="4339670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3" name="Ellipse 82"/>
          <p:cNvSpPr/>
          <p:nvPr/>
        </p:nvSpPr>
        <p:spPr>
          <a:xfrm>
            <a:off x="5083732" y="4379273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4" name="Ellipse 83"/>
          <p:cNvSpPr/>
          <p:nvPr/>
        </p:nvSpPr>
        <p:spPr>
          <a:xfrm>
            <a:off x="5907719" y="4352359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5" name="Ellipse 84"/>
          <p:cNvSpPr/>
          <p:nvPr/>
        </p:nvSpPr>
        <p:spPr>
          <a:xfrm>
            <a:off x="5563332" y="4368055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6" name="Ellipse 85"/>
          <p:cNvSpPr/>
          <p:nvPr/>
        </p:nvSpPr>
        <p:spPr>
          <a:xfrm>
            <a:off x="4104327" y="4339670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7" name="Ellipse 86"/>
          <p:cNvSpPr/>
          <p:nvPr/>
        </p:nvSpPr>
        <p:spPr>
          <a:xfrm>
            <a:off x="3735294" y="4657159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8" name="Ellipse 87"/>
          <p:cNvSpPr/>
          <p:nvPr/>
        </p:nvSpPr>
        <p:spPr>
          <a:xfrm>
            <a:off x="4091645" y="4657159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9" name="Ellipse 88"/>
          <p:cNvSpPr/>
          <p:nvPr/>
        </p:nvSpPr>
        <p:spPr>
          <a:xfrm>
            <a:off x="4589181" y="4657159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0" name="Ellipse 89"/>
          <p:cNvSpPr/>
          <p:nvPr/>
        </p:nvSpPr>
        <p:spPr>
          <a:xfrm>
            <a:off x="5066559" y="4657159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1" name="Ellipse 90"/>
          <p:cNvSpPr/>
          <p:nvPr/>
        </p:nvSpPr>
        <p:spPr>
          <a:xfrm>
            <a:off x="5894280" y="4656407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Ellipse 91"/>
          <p:cNvSpPr/>
          <p:nvPr/>
        </p:nvSpPr>
        <p:spPr>
          <a:xfrm>
            <a:off x="5564093" y="4643711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Ellipse 92"/>
          <p:cNvSpPr/>
          <p:nvPr/>
        </p:nvSpPr>
        <p:spPr>
          <a:xfrm>
            <a:off x="3748732" y="5015015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4" name="Ellipse 93"/>
          <p:cNvSpPr/>
          <p:nvPr/>
        </p:nvSpPr>
        <p:spPr>
          <a:xfrm>
            <a:off x="4105083" y="5015015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Ellipse 94"/>
          <p:cNvSpPr/>
          <p:nvPr/>
        </p:nvSpPr>
        <p:spPr>
          <a:xfrm>
            <a:off x="4602619" y="5015015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6" name="Ellipse 95"/>
          <p:cNvSpPr/>
          <p:nvPr/>
        </p:nvSpPr>
        <p:spPr>
          <a:xfrm>
            <a:off x="5079997" y="5015015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Ellipse 96"/>
          <p:cNvSpPr/>
          <p:nvPr/>
        </p:nvSpPr>
        <p:spPr>
          <a:xfrm>
            <a:off x="5907718" y="5014263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8" name="Ellipse 97"/>
          <p:cNvSpPr/>
          <p:nvPr/>
        </p:nvSpPr>
        <p:spPr>
          <a:xfrm>
            <a:off x="5577531" y="5001567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5" name="Ellipse 104"/>
          <p:cNvSpPr/>
          <p:nvPr/>
        </p:nvSpPr>
        <p:spPr>
          <a:xfrm>
            <a:off x="3748732" y="5305615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6" name="Ellipse 105"/>
          <p:cNvSpPr/>
          <p:nvPr/>
        </p:nvSpPr>
        <p:spPr>
          <a:xfrm>
            <a:off x="4105083" y="5305615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7" name="Ellipse 106"/>
          <p:cNvSpPr/>
          <p:nvPr/>
        </p:nvSpPr>
        <p:spPr>
          <a:xfrm>
            <a:off x="4602619" y="5305615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8" name="Ellipse 107"/>
          <p:cNvSpPr/>
          <p:nvPr/>
        </p:nvSpPr>
        <p:spPr>
          <a:xfrm>
            <a:off x="5079997" y="5305615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9" name="Ellipse 108"/>
          <p:cNvSpPr/>
          <p:nvPr/>
        </p:nvSpPr>
        <p:spPr>
          <a:xfrm>
            <a:off x="5907718" y="5304863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0" name="Ellipse 109"/>
          <p:cNvSpPr/>
          <p:nvPr/>
        </p:nvSpPr>
        <p:spPr>
          <a:xfrm>
            <a:off x="5577531" y="5292167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1" name="Ellipse 110"/>
          <p:cNvSpPr/>
          <p:nvPr/>
        </p:nvSpPr>
        <p:spPr>
          <a:xfrm>
            <a:off x="3759925" y="5534194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2" name="Ellipse 111"/>
          <p:cNvSpPr/>
          <p:nvPr/>
        </p:nvSpPr>
        <p:spPr>
          <a:xfrm>
            <a:off x="4116276" y="5534194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3" name="Ellipse 112"/>
          <p:cNvSpPr/>
          <p:nvPr/>
        </p:nvSpPr>
        <p:spPr>
          <a:xfrm>
            <a:off x="4613812" y="5534194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4" name="Ellipse 113"/>
          <p:cNvSpPr/>
          <p:nvPr/>
        </p:nvSpPr>
        <p:spPr>
          <a:xfrm>
            <a:off x="5091190" y="5534194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5" name="Ellipse 114"/>
          <p:cNvSpPr/>
          <p:nvPr/>
        </p:nvSpPr>
        <p:spPr>
          <a:xfrm>
            <a:off x="5918911" y="5533442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6" name="Ellipse 115"/>
          <p:cNvSpPr/>
          <p:nvPr/>
        </p:nvSpPr>
        <p:spPr>
          <a:xfrm>
            <a:off x="5588724" y="5520746"/>
            <a:ext cx="143435" cy="12550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6515100" y="2377888"/>
            <a:ext cx="1003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Solide 1</a:t>
            </a:r>
          </a:p>
        </p:txBody>
      </p:sp>
      <p:sp>
        <p:nvSpPr>
          <p:cNvPr id="117" name="ZoneTexte 116"/>
          <p:cNvSpPr txBox="1"/>
          <p:nvPr/>
        </p:nvSpPr>
        <p:spPr>
          <a:xfrm>
            <a:off x="6515100" y="4504779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Solide 2</a:t>
            </a:r>
          </a:p>
        </p:txBody>
      </p:sp>
      <p:pic>
        <p:nvPicPr>
          <p:cNvPr id="118" name="Image 1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99" name="ZoneTexte 98">
            <a:extLst>
              <a:ext uri="{FF2B5EF4-FFF2-40B4-BE49-F238E27FC236}">
                <a16:creationId xmlns:a16="http://schemas.microsoft.com/office/drawing/2014/main" id="{7987DB45-43B2-48D8-80B3-A767DC71CE9D}"/>
              </a:ext>
            </a:extLst>
          </p:cNvPr>
          <p:cNvSpPr txBox="1"/>
          <p:nvPr/>
        </p:nvSpPr>
        <p:spPr>
          <a:xfrm>
            <a:off x="9067800" y="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4258326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/>
          <p:cNvSpPr txBox="1"/>
          <p:nvPr/>
        </p:nvSpPr>
        <p:spPr>
          <a:xfrm>
            <a:off x="4103556" y="525285"/>
            <a:ext cx="3816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Contact et frottement 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3735294" y="1965511"/>
            <a:ext cx="2312893" cy="1671915"/>
            <a:chOff x="3735294" y="1965511"/>
            <a:chExt cx="2312893" cy="1671915"/>
          </a:xfrm>
        </p:grpSpPr>
        <p:sp>
          <p:nvSpPr>
            <p:cNvPr id="14" name="Ellipse 13"/>
            <p:cNvSpPr/>
            <p:nvPr/>
          </p:nvSpPr>
          <p:spPr>
            <a:xfrm>
              <a:off x="3735294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Ellipse 37"/>
            <p:cNvSpPr/>
            <p:nvPr/>
          </p:nvSpPr>
          <p:spPr>
            <a:xfrm>
              <a:off x="4192492" y="197447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Ellipse 39"/>
            <p:cNvSpPr/>
            <p:nvPr/>
          </p:nvSpPr>
          <p:spPr>
            <a:xfrm>
              <a:off x="3748734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Ellipse 40"/>
            <p:cNvSpPr/>
            <p:nvPr/>
          </p:nvSpPr>
          <p:spPr>
            <a:xfrm>
              <a:off x="4205932" y="231961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Ellipse 41"/>
            <p:cNvSpPr/>
            <p:nvPr/>
          </p:nvSpPr>
          <p:spPr>
            <a:xfrm>
              <a:off x="3748734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Ellipse 42"/>
            <p:cNvSpPr/>
            <p:nvPr/>
          </p:nvSpPr>
          <p:spPr>
            <a:xfrm>
              <a:off x="4205932" y="2749922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Ellipse 43"/>
            <p:cNvSpPr/>
            <p:nvPr/>
          </p:nvSpPr>
          <p:spPr>
            <a:xfrm>
              <a:off x="3748734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Ellipse 44"/>
            <p:cNvSpPr/>
            <p:nvPr/>
          </p:nvSpPr>
          <p:spPr>
            <a:xfrm>
              <a:off x="4205932" y="316678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Ellipse 45"/>
            <p:cNvSpPr/>
            <p:nvPr/>
          </p:nvSpPr>
          <p:spPr>
            <a:xfrm>
              <a:off x="3748734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Ellipse 46"/>
            <p:cNvSpPr/>
            <p:nvPr/>
          </p:nvSpPr>
          <p:spPr>
            <a:xfrm>
              <a:off x="4205932" y="3511920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9" name="Ellipse 48"/>
            <p:cNvSpPr/>
            <p:nvPr/>
          </p:nvSpPr>
          <p:spPr>
            <a:xfrm>
              <a:off x="4799856" y="197447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/>
            <p:cNvSpPr/>
            <p:nvPr/>
          </p:nvSpPr>
          <p:spPr>
            <a:xfrm>
              <a:off x="4813296" y="231961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" name="Ellipse 50"/>
            <p:cNvSpPr/>
            <p:nvPr/>
          </p:nvSpPr>
          <p:spPr>
            <a:xfrm>
              <a:off x="4813296" y="2749922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Ellipse 51"/>
            <p:cNvSpPr/>
            <p:nvPr/>
          </p:nvSpPr>
          <p:spPr>
            <a:xfrm>
              <a:off x="4813296" y="316678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Ellipse 52"/>
            <p:cNvSpPr/>
            <p:nvPr/>
          </p:nvSpPr>
          <p:spPr>
            <a:xfrm>
              <a:off x="4813296" y="3511920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5" name="Ellipse 54"/>
            <p:cNvSpPr/>
            <p:nvPr/>
          </p:nvSpPr>
          <p:spPr>
            <a:xfrm>
              <a:off x="5387416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/>
            <p:cNvSpPr/>
            <p:nvPr/>
          </p:nvSpPr>
          <p:spPr>
            <a:xfrm>
              <a:off x="5400856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Ellipse 56"/>
            <p:cNvSpPr/>
            <p:nvPr/>
          </p:nvSpPr>
          <p:spPr>
            <a:xfrm>
              <a:off x="5400856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8" name="Ellipse 57"/>
            <p:cNvSpPr/>
            <p:nvPr/>
          </p:nvSpPr>
          <p:spPr>
            <a:xfrm>
              <a:off x="5400856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9" name="Ellipse 58"/>
            <p:cNvSpPr/>
            <p:nvPr/>
          </p:nvSpPr>
          <p:spPr>
            <a:xfrm>
              <a:off x="5400856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Ellipse 60"/>
            <p:cNvSpPr/>
            <p:nvPr/>
          </p:nvSpPr>
          <p:spPr>
            <a:xfrm>
              <a:off x="5891312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2" name="Ellipse 61"/>
            <p:cNvSpPr/>
            <p:nvPr/>
          </p:nvSpPr>
          <p:spPr>
            <a:xfrm>
              <a:off x="5904752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3" name="Ellipse 62"/>
            <p:cNvSpPr/>
            <p:nvPr/>
          </p:nvSpPr>
          <p:spPr>
            <a:xfrm>
              <a:off x="5904752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4" name="Ellipse 63"/>
            <p:cNvSpPr/>
            <p:nvPr/>
          </p:nvSpPr>
          <p:spPr>
            <a:xfrm>
              <a:off x="5904752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5" name="Ellipse 64"/>
            <p:cNvSpPr/>
            <p:nvPr/>
          </p:nvSpPr>
          <p:spPr>
            <a:xfrm>
              <a:off x="5904752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" name="Groupe 3"/>
          <p:cNvGrpSpPr/>
          <p:nvPr/>
        </p:nvGrpSpPr>
        <p:grpSpPr>
          <a:xfrm>
            <a:off x="3735294" y="3958669"/>
            <a:ext cx="2327052" cy="1701031"/>
            <a:chOff x="3735294" y="3958669"/>
            <a:chExt cx="2327052" cy="1701031"/>
          </a:xfrm>
        </p:grpSpPr>
        <p:sp>
          <p:nvSpPr>
            <p:cNvPr id="67" name="Ellipse 66"/>
            <p:cNvSpPr/>
            <p:nvPr/>
          </p:nvSpPr>
          <p:spPr>
            <a:xfrm>
              <a:off x="3748733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6" name="Ellipse 75"/>
            <p:cNvSpPr/>
            <p:nvPr/>
          </p:nvSpPr>
          <p:spPr>
            <a:xfrm>
              <a:off x="4105084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7" name="Ellipse 76"/>
            <p:cNvSpPr/>
            <p:nvPr/>
          </p:nvSpPr>
          <p:spPr>
            <a:xfrm>
              <a:off x="4602620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8" name="Ellipse 77"/>
            <p:cNvSpPr/>
            <p:nvPr/>
          </p:nvSpPr>
          <p:spPr>
            <a:xfrm>
              <a:off x="5079998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9" name="Ellipse 78"/>
            <p:cNvSpPr/>
            <p:nvPr/>
          </p:nvSpPr>
          <p:spPr>
            <a:xfrm>
              <a:off x="5907719" y="397136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0" name="Ellipse 79"/>
            <p:cNvSpPr/>
            <p:nvPr/>
          </p:nvSpPr>
          <p:spPr>
            <a:xfrm>
              <a:off x="5577532" y="395866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1" name="Ellipse 80"/>
            <p:cNvSpPr/>
            <p:nvPr/>
          </p:nvSpPr>
          <p:spPr>
            <a:xfrm>
              <a:off x="4588423" y="43523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2" name="Ellipse 81"/>
            <p:cNvSpPr/>
            <p:nvPr/>
          </p:nvSpPr>
          <p:spPr>
            <a:xfrm>
              <a:off x="3748732" y="4339670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3" name="Ellipse 82"/>
            <p:cNvSpPr/>
            <p:nvPr/>
          </p:nvSpPr>
          <p:spPr>
            <a:xfrm>
              <a:off x="5083732" y="437927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4" name="Ellipse 83"/>
            <p:cNvSpPr/>
            <p:nvPr/>
          </p:nvSpPr>
          <p:spPr>
            <a:xfrm>
              <a:off x="5907719" y="43523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5" name="Ellipse 84"/>
            <p:cNvSpPr/>
            <p:nvPr/>
          </p:nvSpPr>
          <p:spPr>
            <a:xfrm>
              <a:off x="5563332" y="436805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6" name="Ellipse 85"/>
            <p:cNvSpPr/>
            <p:nvPr/>
          </p:nvSpPr>
          <p:spPr>
            <a:xfrm>
              <a:off x="4104327" y="4339670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7" name="Ellipse 86"/>
            <p:cNvSpPr/>
            <p:nvPr/>
          </p:nvSpPr>
          <p:spPr>
            <a:xfrm>
              <a:off x="3735294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8" name="Ellipse 87"/>
            <p:cNvSpPr/>
            <p:nvPr/>
          </p:nvSpPr>
          <p:spPr>
            <a:xfrm>
              <a:off x="4091645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9" name="Ellipse 88"/>
            <p:cNvSpPr/>
            <p:nvPr/>
          </p:nvSpPr>
          <p:spPr>
            <a:xfrm>
              <a:off x="4589181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0" name="Ellipse 89"/>
            <p:cNvSpPr/>
            <p:nvPr/>
          </p:nvSpPr>
          <p:spPr>
            <a:xfrm>
              <a:off x="5066559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Ellipse 90"/>
            <p:cNvSpPr/>
            <p:nvPr/>
          </p:nvSpPr>
          <p:spPr>
            <a:xfrm>
              <a:off x="5894280" y="465640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2" name="Ellipse 91"/>
            <p:cNvSpPr/>
            <p:nvPr/>
          </p:nvSpPr>
          <p:spPr>
            <a:xfrm>
              <a:off x="5564093" y="4643711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Ellipse 92"/>
            <p:cNvSpPr/>
            <p:nvPr/>
          </p:nvSpPr>
          <p:spPr>
            <a:xfrm>
              <a:off x="3748732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4" name="Ellipse 93"/>
            <p:cNvSpPr/>
            <p:nvPr/>
          </p:nvSpPr>
          <p:spPr>
            <a:xfrm>
              <a:off x="4105083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5" name="Ellipse 94"/>
            <p:cNvSpPr/>
            <p:nvPr/>
          </p:nvSpPr>
          <p:spPr>
            <a:xfrm>
              <a:off x="4602619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6" name="Ellipse 95"/>
            <p:cNvSpPr/>
            <p:nvPr/>
          </p:nvSpPr>
          <p:spPr>
            <a:xfrm>
              <a:off x="5079997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7" name="Ellipse 96"/>
            <p:cNvSpPr/>
            <p:nvPr/>
          </p:nvSpPr>
          <p:spPr>
            <a:xfrm>
              <a:off x="5907718" y="501426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8" name="Ellipse 97"/>
            <p:cNvSpPr/>
            <p:nvPr/>
          </p:nvSpPr>
          <p:spPr>
            <a:xfrm>
              <a:off x="5577531" y="500156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5" name="Ellipse 104"/>
            <p:cNvSpPr/>
            <p:nvPr/>
          </p:nvSpPr>
          <p:spPr>
            <a:xfrm>
              <a:off x="3748732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6" name="Ellipse 105"/>
            <p:cNvSpPr/>
            <p:nvPr/>
          </p:nvSpPr>
          <p:spPr>
            <a:xfrm>
              <a:off x="4105083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7" name="Ellipse 106"/>
            <p:cNvSpPr/>
            <p:nvPr/>
          </p:nvSpPr>
          <p:spPr>
            <a:xfrm>
              <a:off x="4602619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8" name="Ellipse 107"/>
            <p:cNvSpPr/>
            <p:nvPr/>
          </p:nvSpPr>
          <p:spPr>
            <a:xfrm>
              <a:off x="5079997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9" name="Ellipse 108"/>
            <p:cNvSpPr/>
            <p:nvPr/>
          </p:nvSpPr>
          <p:spPr>
            <a:xfrm>
              <a:off x="5907718" y="530486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0" name="Ellipse 109"/>
            <p:cNvSpPr/>
            <p:nvPr/>
          </p:nvSpPr>
          <p:spPr>
            <a:xfrm>
              <a:off x="5577531" y="529216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1" name="Ellipse 110"/>
            <p:cNvSpPr/>
            <p:nvPr/>
          </p:nvSpPr>
          <p:spPr>
            <a:xfrm>
              <a:off x="3759925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2" name="Ellipse 111"/>
            <p:cNvSpPr/>
            <p:nvPr/>
          </p:nvSpPr>
          <p:spPr>
            <a:xfrm>
              <a:off x="4116276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3" name="Ellipse 112"/>
            <p:cNvSpPr/>
            <p:nvPr/>
          </p:nvSpPr>
          <p:spPr>
            <a:xfrm>
              <a:off x="4613812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4" name="Ellipse 113"/>
            <p:cNvSpPr/>
            <p:nvPr/>
          </p:nvSpPr>
          <p:spPr>
            <a:xfrm>
              <a:off x="5091190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5" name="Ellipse 114"/>
            <p:cNvSpPr/>
            <p:nvPr/>
          </p:nvSpPr>
          <p:spPr>
            <a:xfrm>
              <a:off x="5918911" y="5533442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6" name="Ellipse 115"/>
            <p:cNvSpPr/>
            <p:nvPr/>
          </p:nvSpPr>
          <p:spPr>
            <a:xfrm>
              <a:off x="5588724" y="5520746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ZoneTexte 14"/>
          <p:cNvSpPr txBox="1"/>
          <p:nvPr/>
        </p:nvSpPr>
        <p:spPr>
          <a:xfrm>
            <a:off x="6515100" y="2377888"/>
            <a:ext cx="1003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Solide 1</a:t>
            </a:r>
          </a:p>
        </p:txBody>
      </p:sp>
      <p:sp>
        <p:nvSpPr>
          <p:cNvPr id="117" name="ZoneTexte 116"/>
          <p:cNvSpPr txBox="1"/>
          <p:nvPr/>
        </p:nvSpPr>
        <p:spPr>
          <a:xfrm>
            <a:off x="6515100" y="4504779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Solide 2</a:t>
            </a:r>
          </a:p>
        </p:txBody>
      </p:sp>
      <p:pic>
        <p:nvPicPr>
          <p:cNvPr id="99" name="Image 9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70" name="ZoneTexte 69">
            <a:extLst>
              <a:ext uri="{FF2B5EF4-FFF2-40B4-BE49-F238E27FC236}">
                <a16:creationId xmlns:a16="http://schemas.microsoft.com/office/drawing/2014/main" id="{A25CC9E6-0899-4E66-9560-1CEEF5613754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1835679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/>
          <p:cNvSpPr txBox="1"/>
          <p:nvPr/>
        </p:nvSpPr>
        <p:spPr>
          <a:xfrm>
            <a:off x="4103556" y="525285"/>
            <a:ext cx="3816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Contact et frottement 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3606018" y="2961337"/>
            <a:ext cx="2312893" cy="1671915"/>
            <a:chOff x="3735294" y="1965511"/>
            <a:chExt cx="2312893" cy="1671915"/>
          </a:xfrm>
        </p:grpSpPr>
        <p:sp>
          <p:nvSpPr>
            <p:cNvPr id="14" name="Ellipse 13"/>
            <p:cNvSpPr/>
            <p:nvPr/>
          </p:nvSpPr>
          <p:spPr>
            <a:xfrm>
              <a:off x="3735294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Ellipse 37"/>
            <p:cNvSpPr/>
            <p:nvPr/>
          </p:nvSpPr>
          <p:spPr>
            <a:xfrm>
              <a:off x="4192492" y="197447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Ellipse 39"/>
            <p:cNvSpPr/>
            <p:nvPr/>
          </p:nvSpPr>
          <p:spPr>
            <a:xfrm>
              <a:off x="3748734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Ellipse 40"/>
            <p:cNvSpPr/>
            <p:nvPr/>
          </p:nvSpPr>
          <p:spPr>
            <a:xfrm>
              <a:off x="4205932" y="231961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Ellipse 41"/>
            <p:cNvSpPr/>
            <p:nvPr/>
          </p:nvSpPr>
          <p:spPr>
            <a:xfrm>
              <a:off x="3748734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Ellipse 42"/>
            <p:cNvSpPr/>
            <p:nvPr/>
          </p:nvSpPr>
          <p:spPr>
            <a:xfrm>
              <a:off x="4205932" y="2749922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Ellipse 43"/>
            <p:cNvSpPr/>
            <p:nvPr/>
          </p:nvSpPr>
          <p:spPr>
            <a:xfrm>
              <a:off x="3748734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Ellipse 44"/>
            <p:cNvSpPr/>
            <p:nvPr/>
          </p:nvSpPr>
          <p:spPr>
            <a:xfrm>
              <a:off x="4205932" y="316678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Ellipse 45"/>
            <p:cNvSpPr/>
            <p:nvPr/>
          </p:nvSpPr>
          <p:spPr>
            <a:xfrm>
              <a:off x="3748734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Ellipse 46"/>
            <p:cNvSpPr/>
            <p:nvPr/>
          </p:nvSpPr>
          <p:spPr>
            <a:xfrm>
              <a:off x="4205932" y="3511920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9" name="Ellipse 48"/>
            <p:cNvSpPr/>
            <p:nvPr/>
          </p:nvSpPr>
          <p:spPr>
            <a:xfrm>
              <a:off x="4799856" y="197447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/>
            <p:cNvSpPr/>
            <p:nvPr/>
          </p:nvSpPr>
          <p:spPr>
            <a:xfrm>
              <a:off x="4813296" y="231961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" name="Ellipse 50"/>
            <p:cNvSpPr/>
            <p:nvPr/>
          </p:nvSpPr>
          <p:spPr>
            <a:xfrm>
              <a:off x="4813296" y="2749922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Ellipse 51"/>
            <p:cNvSpPr/>
            <p:nvPr/>
          </p:nvSpPr>
          <p:spPr>
            <a:xfrm>
              <a:off x="4813296" y="316678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Ellipse 52"/>
            <p:cNvSpPr/>
            <p:nvPr/>
          </p:nvSpPr>
          <p:spPr>
            <a:xfrm>
              <a:off x="4813296" y="3511920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5" name="Ellipse 54"/>
            <p:cNvSpPr/>
            <p:nvPr/>
          </p:nvSpPr>
          <p:spPr>
            <a:xfrm>
              <a:off x="5387416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/>
            <p:cNvSpPr/>
            <p:nvPr/>
          </p:nvSpPr>
          <p:spPr>
            <a:xfrm>
              <a:off x="5400856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Ellipse 56"/>
            <p:cNvSpPr/>
            <p:nvPr/>
          </p:nvSpPr>
          <p:spPr>
            <a:xfrm>
              <a:off x="5400856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8" name="Ellipse 57"/>
            <p:cNvSpPr/>
            <p:nvPr/>
          </p:nvSpPr>
          <p:spPr>
            <a:xfrm>
              <a:off x="5400856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9" name="Ellipse 58"/>
            <p:cNvSpPr/>
            <p:nvPr/>
          </p:nvSpPr>
          <p:spPr>
            <a:xfrm>
              <a:off x="5400856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Ellipse 60"/>
            <p:cNvSpPr/>
            <p:nvPr/>
          </p:nvSpPr>
          <p:spPr>
            <a:xfrm>
              <a:off x="5891312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2" name="Ellipse 61"/>
            <p:cNvSpPr/>
            <p:nvPr/>
          </p:nvSpPr>
          <p:spPr>
            <a:xfrm>
              <a:off x="5904752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3" name="Ellipse 62"/>
            <p:cNvSpPr/>
            <p:nvPr/>
          </p:nvSpPr>
          <p:spPr>
            <a:xfrm>
              <a:off x="5904752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4" name="Ellipse 63"/>
            <p:cNvSpPr/>
            <p:nvPr/>
          </p:nvSpPr>
          <p:spPr>
            <a:xfrm>
              <a:off x="5904752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5" name="Ellipse 64"/>
            <p:cNvSpPr/>
            <p:nvPr/>
          </p:nvSpPr>
          <p:spPr>
            <a:xfrm>
              <a:off x="5904752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" name="Groupe 3"/>
          <p:cNvGrpSpPr/>
          <p:nvPr/>
        </p:nvGrpSpPr>
        <p:grpSpPr>
          <a:xfrm>
            <a:off x="3735294" y="3958669"/>
            <a:ext cx="2327052" cy="1701031"/>
            <a:chOff x="3735294" y="3958669"/>
            <a:chExt cx="2327052" cy="1701031"/>
          </a:xfrm>
        </p:grpSpPr>
        <p:sp>
          <p:nvSpPr>
            <p:cNvPr id="67" name="Ellipse 66"/>
            <p:cNvSpPr/>
            <p:nvPr/>
          </p:nvSpPr>
          <p:spPr>
            <a:xfrm>
              <a:off x="3748733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6" name="Ellipse 75"/>
            <p:cNvSpPr/>
            <p:nvPr/>
          </p:nvSpPr>
          <p:spPr>
            <a:xfrm>
              <a:off x="4105084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7" name="Ellipse 76"/>
            <p:cNvSpPr/>
            <p:nvPr/>
          </p:nvSpPr>
          <p:spPr>
            <a:xfrm>
              <a:off x="4602620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8" name="Ellipse 77"/>
            <p:cNvSpPr/>
            <p:nvPr/>
          </p:nvSpPr>
          <p:spPr>
            <a:xfrm>
              <a:off x="5079998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9" name="Ellipse 78"/>
            <p:cNvSpPr/>
            <p:nvPr/>
          </p:nvSpPr>
          <p:spPr>
            <a:xfrm>
              <a:off x="5907719" y="397136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0" name="Ellipse 79"/>
            <p:cNvSpPr/>
            <p:nvPr/>
          </p:nvSpPr>
          <p:spPr>
            <a:xfrm>
              <a:off x="5577532" y="395866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1" name="Ellipse 80"/>
            <p:cNvSpPr/>
            <p:nvPr/>
          </p:nvSpPr>
          <p:spPr>
            <a:xfrm>
              <a:off x="4588423" y="43523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2" name="Ellipse 81"/>
            <p:cNvSpPr/>
            <p:nvPr/>
          </p:nvSpPr>
          <p:spPr>
            <a:xfrm>
              <a:off x="3748732" y="4339670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3" name="Ellipse 82"/>
            <p:cNvSpPr/>
            <p:nvPr/>
          </p:nvSpPr>
          <p:spPr>
            <a:xfrm>
              <a:off x="5083732" y="437927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4" name="Ellipse 83"/>
            <p:cNvSpPr/>
            <p:nvPr/>
          </p:nvSpPr>
          <p:spPr>
            <a:xfrm>
              <a:off x="5907719" y="43523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5" name="Ellipse 84"/>
            <p:cNvSpPr/>
            <p:nvPr/>
          </p:nvSpPr>
          <p:spPr>
            <a:xfrm>
              <a:off x="5563332" y="436805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6" name="Ellipse 85"/>
            <p:cNvSpPr/>
            <p:nvPr/>
          </p:nvSpPr>
          <p:spPr>
            <a:xfrm>
              <a:off x="4104327" y="4339670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7" name="Ellipse 86"/>
            <p:cNvSpPr/>
            <p:nvPr/>
          </p:nvSpPr>
          <p:spPr>
            <a:xfrm>
              <a:off x="3735294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8" name="Ellipse 87"/>
            <p:cNvSpPr/>
            <p:nvPr/>
          </p:nvSpPr>
          <p:spPr>
            <a:xfrm>
              <a:off x="4091645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9" name="Ellipse 88"/>
            <p:cNvSpPr/>
            <p:nvPr/>
          </p:nvSpPr>
          <p:spPr>
            <a:xfrm>
              <a:off x="4589181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0" name="Ellipse 89"/>
            <p:cNvSpPr/>
            <p:nvPr/>
          </p:nvSpPr>
          <p:spPr>
            <a:xfrm>
              <a:off x="5066559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Ellipse 90"/>
            <p:cNvSpPr/>
            <p:nvPr/>
          </p:nvSpPr>
          <p:spPr>
            <a:xfrm>
              <a:off x="5894280" y="465640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2" name="Ellipse 91"/>
            <p:cNvSpPr/>
            <p:nvPr/>
          </p:nvSpPr>
          <p:spPr>
            <a:xfrm>
              <a:off x="5564093" y="4643711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Ellipse 92"/>
            <p:cNvSpPr/>
            <p:nvPr/>
          </p:nvSpPr>
          <p:spPr>
            <a:xfrm>
              <a:off x="3748732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4" name="Ellipse 93"/>
            <p:cNvSpPr/>
            <p:nvPr/>
          </p:nvSpPr>
          <p:spPr>
            <a:xfrm>
              <a:off x="4105083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5" name="Ellipse 94"/>
            <p:cNvSpPr/>
            <p:nvPr/>
          </p:nvSpPr>
          <p:spPr>
            <a:xfrm>
              <a:off x="4602619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6" name="Ellipse 95"/>
            <p:cNvSpPr/>
            <p:nvPr/>
          </p:nvSpPr>
          <p:spPr>
            <a:xfrm>
              <a:off x="5079997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7" name="Ellipse 96"/>
            <p:cNvSpPr/>
            <p:nvPr/>
          </p:nvSpPr>
          <p:spPr>
            <a:xfrm>
              <a:off x="5907718" y="501426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8" name="Ellipse 97"/>
            <p:cNvSpPr/>
            <p:nvPr/>
          </p:nvSpPr>
          <p:spPr>
            <a:xfrm>
              <a:off x="5577531" y="500156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5" name="Ellipse 104"/>
            <p:cNvSpPr/>
            <p:nvPr/>
          </p:nvSpPr>
          <p:spPr>
            <a:xfrm>
              <a:off x="3748732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6" name="Ellipse 105"/>
            <p:cNvSpPr/>
            <p:nvPr/>
          </p:nvSpPr>
          <p:spPr>
            <a:xfrm>
              <a:off x="4105083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7" name="Ellipse 106"/>
            <p:cNvSpPr/>
            <p:nvPr/>
          </p:nvSpPr>
          <p:spPr>
            <a:xfrm>
              <a:off x="4602619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8" name="Ellipse 107"/>
            <p:cNvSpPr/>
            <p:nvPr/>
          </p:nvSpPr>
          <p:spPr>
            <a:xfrm>
              <a:off x="5079997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9" name="Ellipse 108"/>
            <p:cNvSpPr/>
            <p:nvPr/>
          </p:nvSpPr>
          <p:spPr>
            <a:xfrm>
              <a:off x="5907718" y="530486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0" name="Ellipse 109"/>
            <p:cNvSpPr/>
            <p:nvPr/>
          </p:nvSpPr>
          <p:spPr>
            <a:xfrm>
              <a:off x="5577531" y="529216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1" name="Ellipse 110"/>
            <p:cNvSpPr/>
            <p:nvPr/>
          </p:nvSpPr>
          <p:spPr>
            <a:xfrm>
              <a:off x="3759925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2" name="Ellipse 111"/>
            <p:cNvSpPr/>
            <p:nvPr/>
          </p:nvSpPr>
          <p:spPr>
            <a:xfrm>
              <a:off x="4116276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3" name="Ellipse 112"/>
            <p:cNvSpPr/>
            <p:nvPr/>
          </p:nvSpPr>
          <p:spPr>
            <a:xfrm>
              <a:off x="4613812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4" name="Ellipse 113"/>
            <p:cNvSpPr/>
            <p:nvPr/>
          </p:nvSpPr>
          <p:spPr>
            <a:xfrm>
              <a:off x="5091190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5" name="Ellipse 114"/>
            <p:cNvSpPr/>
            <p:nvPr/>
          </p:nvSpPr>
          <p:spPr>
            <a:xfrm>
              <a:off x="5918911" y="5533442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6" name="Ellipse 115"/>
            <p:cNvSpPr/>
            <p:nvPr/>
          </p:nvSpPr>
          <p:spPr>
            <a:xfrm>
              <a:off x="5588724" y="5520746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ZoneTexte 14"/>
          <p:cNvSpPr txBox="1"/>
          <p:nvPr/>
        </p:nvSpPr>
        <p:spPr>
          <a:xfrm>
            <a:off x="6515100" y="2377888"/>
            <a:ext cx="1003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Solide 1</a:t>
            </a:r>
          </a:p>
        </p:txBody>
      </p:sp>
      <p:sp>
        <p:nvSpPr>
          <p:cNvPr id="117" name="ZoneTexte 116"/>
          <p:cNvSpPr txBox="1"/>
          <p:nvPr/>
        </p:nvSpPr>
        <p:spPr>
          <a:xfrm>
            <a:off x="6515100" y="4504779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Solide 2</a:t>
            </a:r>
          </a:p>
        </p:txBody>
      </p:sp>
      <p:pic>
        <p:nvPicPr>
          <p:cNvPr id="70" name="Image 6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72" name="ZoneTexte 71">
            <a:extLst>
              <a:ext uri="{FF2B5EF4-FFF2-40B4-BE49-F238E27FC236}">
                <a16:creationId xmlns:a16="http://schemas.microsoft.com/office/drawing/2014/main" id="{9B461101-B745-4413-A76B-125605DF6F60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318312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/>
          <p:cNvSpPr txBox="1"/>
          <p:nvPr/>
        </p:nvSpPr>
        <p:spPr>
          <a:xfrm>
            <a:off x="4103556" y="525285"/>
            <a:ext cx="3816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Contact et frottement 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3606018" y="2961337"/>
            <a:ext cx="2312893" cy="1671915"/>
            <a:chOff x="3735294" y="1965511"/>
            <a:chExt cx="2312893" cy="1671915"/>
          </a:xfrm>
        </p:grpSpPr>
        <p:sp>
          <p:nvSpPr>
            <p:cNvPr id="14" name="Ellipse 13"/>
            <p:cNvSpPr/>
            <p:nvPr/>
          </p:nvSpPr>
          <p:spPr>
            <a:xfrm>
              <a:off x="3735294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Ellipse 37"/>
            <p:cNvSpPr/>
            <p:nvPr/>
          </p:nvSpPr>
          <p:spPr>
            <a:xfrm>
              <a:off x="4192492" y="197447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Ellipse 39"/>
            <p:cNvSpPr/>
            <p:nvPr/>
          </p:nvSpPr>
          <p:spPr>
            <a:xfrm>
              <a:off x="3748734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Ellipse 40"/>
            <p:cNvSpPr/>
            <p:nvPr/>
          </p:nvSpPr>
          <p:spPr>
            <a:xfrm>
              <a:off x="4205932" y="231961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Ellipse 41"/>
            <p:cNvSpPr/>
            <p:nvPr/>
          </p:nvSpPr>
          <p:spPr>
            <a:xfrm>
              <a:off x="3748734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Ellipse 42"/>
            <p:cNvSpPr/>
            <p:nvPr/>
          </p:nvSpPr>
          <p:spPr>
            <a:xfrm>
              <a:off x="4205932" y="2749922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Ellipse 43"/>
            <p:cNvSpPr/>
            <p:nvPr/>
          </p:nvSpPr>
          <p:spPr>
            <a:xfrm>
              <a:off x="3748734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Ellipse 44"/>
            <p:cNvSpPr/>
            <p:nvPr/>
          </p:nvSpPr>
          <p:spPr>
            <a:xfrm>
              <a:off x="4205932" y="316678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Ellipse 45"/>
            <p:cNvSpPr/>
            <p:nvPr/>
          </p:nvSpPr>
          <p:spPr>
            <a:xfrm>
              <a:off x="3748734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Ellipse 46"/>
            <p:cNvSpPr/>
            <p:nvPr/>
          </p:nvSpPr>
          <p:spPr>
            <a:xfrm>
              <a:off x="4205932" y="3511920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9" name="Ellipse 48"/>
            <p:cNvSpPr/>
            <p:nvPr/>
          </p:nvSpPr>
          <p:spPr>
            <a:xfrm>
              <a:off x="4799856" y="197447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/>
            <p:cNvSpPr/>
            <p:nvPr/>
          </p:nvSpPr>
          <p:spPr>
            <a:xfrm>
              <a:off x="4813296" y="2319617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" name="Ellipse 50"/>
            <p:cNvSpPr/>
            <p:nvPr/>
          </p:nvSpPr>
          <p:spPr>
            <a:xfrm>
              <a:off x="4813296" y="2749922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Ellipse 51"/>
            <p:cNvSpPr/>
            <p:nvPr/>
          </p:nvSpPr>
          <p:spPr>
            <a:xfrm>
              <a:off x="4813296" y="316678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Ellipse 52"/>
            <p:cNvSpPr/>
            <p:nvPr/>
          </p:nvSpPr>
          <p:spPr>
            <a:xfrm>
              <a:off x="4813296" y="3511920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5" name="Ellipse 54"/>
            <p:cNvSpPr/>
            <p:nvPr/>
          </p:nvSpPr>
          <p:spPr>
            <a:xfrm>
              <a:off x="5387416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Ellipse 55"/>
            <p:cNvSpPr/>
            <p:nvPr/>
          </p:nvSpPr>
          <p:spPr>
            <a:xfrm>
              <a:off x="5400856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Ellipse 56"/>
            <p:cNvSpPr/>
            <p:nvPr/>
          </p:nvSpPr>
          <p:spPr>
            <a:xfrm>
              <a:off x="5400856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8" name="Ellipse 57"/>
            <p:cNvSpPr/>
            <p:nvPr/>
          </p:nvSpPr>
          <p:spPr>
            <a:xfrm>
              <a:off x="5400856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9" name="Ellipse 58"/>
            <p:cNvSpPr/>
            <p:nvPr/>
          </p:nvSpPr>
          <p:spPr>
            <a:xfrm>
              <a:off x="5400856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Ellipse 60"/>
            <p:cNvSpPr/>
            <p:nvPr/>
          </p:nvSpPr>
          <p:spPr>
            <a:xfrm>
              <a:off x="5891312" y="196551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2" name="Ellipse 61"/>
            <p:cNvSpPr/>
            <p:nvPr/>
          </p:nvSpPr>
          <p:spPr>
            <a:xfrm>
              <a:off x="5904752" y="2310651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3" name="Ellipse 62"/>
            <p:cNvSpPr/>
            <p:nvPr/>
          </p:nvSpPr>
          <p:spPr>
            <a:xfrm>
              <a:off x="5904752" y="2740956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4" name="Ellipse 63"/>
            <p:cNvSpPr/>
            <p:nvPr/>
          </p:nvSpPr>
          <p:spPr>
            <a:xfrm>
              <a:off x="5904752" y="3157818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5" name="Ellipse 64"/>
            <p:cNvSpPr/>
            <p:nvPr/>
          </p:nvSpPr>
          <p:spPr>
            <a:xfrm>
              <a:off x="5904752" y="3502954"/>
              <a:ext cx="143435" cy="12550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" name="Groupe 3"/>
          <p:cNvGrpSpPr/>
          <p:nvPr/>
        </p:nvGrpSpPr>
        <p:grpSpPr>
          <a:xfrm>
            <a:off x="3735294" y="3958669"/>
            <a:ext cx="2327052" cy="1701031"/>
            <a:chOff x="3735294" y="3958669"/>
            <a:chExt cx="2327052" cy="1701031"/>
          </a:xfrm>
        </p:grpSpPr>
        <p:sp>
          <p:nvSpPr>
            <p:cNvPr id="67" name="Ellipse 66"/>
            <p:cNvSpPr/>
            <p:nvPr/>
          </p:nvSpPr>
          <p:spPr>
            <a:xfrm>
              <a:off x="3748733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6" name="Ellipse 75"/>
            <p:cNvSpPr/>
            <p:nvPr/>
          </p:nvSpPr>
          <p:spPr>
            <a:xfrm>
              <a:off x="4105084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7" name="Ellipse 76"/>
            <p:cNvSpPr/>
            <p:nvPr/>
          </p:nvSpPr>
          <p:spPr>
            <a:xfrm>
              <a:off x="4602620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8" name="Ellipse 77"/>
            <p:cNvSpPr/>
            <p:nvPr/>
          </p:nvSpPr>
          <p:spPr>
            <a:xfrm>
              <a:off x="5079998" y="397211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9" name="Ellipse 78"/>
            <p:cNvSpPr/>
            <p:nvPr/>
          </p:nvSpPr>
          <p:spPr>
            <a:xfrm>
              <a:off x="5907719" y="397136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0" name="Ellipse 79"/>
            <p:cNvSpPr/>
            <p:nvPr/>
          </p:nvSpPr>
          <p:spPr>
            <a:xfrm>
              <a:off x="5577532" y="395866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1" name="Ellipse 80"/>
            <p:cNvSpPr/>
            <p:nvPr/>
          </p:nvSpPr>
          <p:spPr>
            <a:xfrm>
              <a:off x="4588423" y="43523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2" name="Ellipse 81"/>
            <p:cNvSpPr/>
            <p:nvPr/>
          </p:nvSpPr>
          <p:spPr>
            <a:xfrm>
              <a:off x="3748732" y="4339670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3" name="Ellipse 82"/>
            <p:cNvSpPr/>
            <p:nvPr/>
          </p:nvSpPr>
          <p:spPr>
            <a:xfrm>
              <a:off x="5083732" y="437927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4" name="Ellipse 83"/>
            <p:cNvSpPr/>
            <p:nvPr/>
          </p:nvSpPr>
          <p:spPr>
            <a:xfrm>
              <a:off x="5907719" y="43523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5" name="Ellipse 84"/>
            <p:cNvSpPr/>
            <p:nvPr/>
          </p:nvSpPr>
          <p:spPr>
            <a:xfrm>
              <a:off x="5563332" y="436805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6" name="Ellipse 85"/>
            <p:cNvSpPr/>
            <p:nvPr/>
          </p:nvSpPr>
          <p:spPr>
            <a:xfrm>
              <a:off x="4104327" y="4339670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7" name="Ellipse 86"/>
            <p:cNvSpPr/>
            <p:nvPr/>
          </p:nvSpPr>
          <p:spPr>
            <a:xfrm>
              <a:off x="3735294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8" name="Ellipse 87"/>
            <p:cNvSpPr/>
            <p:nvPr/>
          </p:nvSpPr>
          <p:spPr>
            <a:xfrm>
              <a:off x="4091645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9" name="Ellipse 88"/>
            <p:cNvSpPr/>
            <p:nvPr/>
          </p:nvSpPr>
          <p:spPr>
            <a:xfrm>
              <a:off x="4589181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0" name="Ellipse 89"/>
            <p:cNvSpPr/>
            <p:nvPr/>
          </p:nvSpPr>
          <p:spPr>
            <a:xfrm>
              <a:off x="5066559" y="4657159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Ellipse 90"/>
            <p:cNvSpPr/>
            <p:nvPr/>
          </p:nvSpPr>
          <p:spPr>
            <a:xfrm>
              <a:off x="5894280" y="465640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2" name="Ellipse 91"/>
            <p:cNvSpPr/>
            <p:nvPr/>
          </p:nvSpPr>
          <p:spPr>
            <a:xfrm>
              <a:off x="5564093" y="4643711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3" name="Ellipse 92"/>
            <p:cNvSpPr/>
            <p:nvPr/>
          </p:nvSpPr>
          <p:spPr>
            <a:xfrm>
              <a:off x="3748732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4" name="Ellipse 93"/>
            <p:cNvSpPr/>
            <p:nvPr/>
          </p:nvSpPr>
          <p:spPr>
            <a:xfrm>
              <a:off x="4105083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5" name="Ellipse 94"/>
            <p:cNvSpPr/>
            <p:nvPr/>
          </p:nvSpPr>
          <p:spPr>
            <a:xfrm>
              <a:off x="4602619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6" name="Ellipse 95"/>
            <p:cNvSpPr/>
            <p:nvPr/>
          </p:nvSpPr>
          <p:spPr>
            <a:xfrm>
              <a:off x="5079997" y="50150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7" name="Ellipse 96"/>
            <p:cNvSpPr/>
            <p:nvPr/>
          </p:nvSpPr>
          <p:spPr>
            <a:xfrm>
              <a:off x="5907718" y="501426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8" name="Ellipse 97"/>
            <p:cNvSpPr/>
            <p:nvPr/>
          </p:nvSpPr>
          <p:spPr>
            <a:xfrm>
              <a:off x="5577531" y="500156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5" name="Ellipse 104"/>
            <p:cNvSpPr/>
            <p:nvPr/>
          </p:nvSpPr>
          <p:spPr>
            <a:xfrm>
              <a:off x="3748732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6" name="Ellipse 105"/>
            <p:cNvSpPr/>
            <p:nvPr/>
          </p:nvSpPr>
          <p:spPr>
            <a:xfrm>
              <a:off x="4105083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7" name="Ellipse 106"/>
            <p:cNvSpPr/>
            <p:nvPr/>
          </p:nvSpPr>
          <p:spPr>
            <a:xfrm>
              <a:off x="4602619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8" name="Ellipse 107"/>
            <p:cNvSpPr/>
            <p:nvPr/>
          </p:nvSpPr>
          <p:spPr>
            <a:xfrm>
              <a:off x="5079997" y="5305615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9" name="Ellipse 108"/>
            <p:cNvSpPr/>
            <p:nvPr/>
          </p:nvSpPr>
          <p:spPr>
            <a:xfrm>
              <a:off x="5907718" y="5304863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0" name="Ellipse 109"/>
            <p:cNvSpPr/>
            <p:nvPr/>
          </p:nvSpPr>
          <p:spPr>
            <a:xfrm>
              <a:off x="5577531" y="5292167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1" name="Ellipse 110"/>
            <p:cNvSpPr/>
            <p:nvPr/>
          </p:nvSpPr>
          <p:spPr>
            <a:xfrm>
              <a:off x="3759925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2" name="Ellipse 111"/>
            <p:cNvSpPr/>
            <p:nvPr/>
          </p:nvSpPr>
          <p:spPr>
            <a:xfrm>
              <a:off x="4116276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3" name="Ellipse 112"/>
            <p:cNvSpPr/>
            <p:nvPr/>
          </p:nvSpPr>
          <p:spPr>
            <a:xfrm>
              <a:off x="4613812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4" name="Ellipse 113"/>
            <p:cNvSpPr/>
            <p:nvPr/>
          </p:nvSpPr>
          <p:spPr>
            <a:xfrm>
              <a:off x="5091190" y="5534194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5" name="Ellipse 114"/>
            <p:cNvSpPr/>
            <p:nvPr/>
          </p:nvSpPr>
          <p:spPr>
            <a:xfrm>
              <a:off x="5918911" y="5533442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6" name="Ellipse 115"/>
            <p:cNvSpPr/>
            <p:nvPr/>
          </p:nvSpPr>
          <p:spPr>
            <a:xfrm>
              <a:off x="5588724" y="5520746"/>
              <a:ext cx="143435" cy="125506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ZoneTexte 14"/>
          <p:cNvSpPr txBox="1"/>
          <p:nvPr/>
        </p:nvSpPr>
        <p:spPr>
          <a:xfrm>
            <a:off x="6515100" y="2377888"/>
            <a:ext cx="1003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Solide 1</a:t>
            </a:r>
          </a:p>
        </p:txBody>
      </p:sp>
      <p:sp>
        <p:nvSpPr>
          <p:cNvPr id="117" name="ZoneTexte 116"/>
          <p:cNvSpPr txBox="1"/>
          <p:nvPr/>
        </p:nvSpPr>
        <p:spPr>
          <a:xfrm>
            <a:off x="6515100" y="4504779"/>
            <a:ext cx="113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Solide 2</a:t>
            </a:r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3557538" y="2417107"/>
            <a:ext cx="2718870" cy="3616512"/>
          </a:xfrm>
          <a:prstGeom prst="line">
            <a:avLst/>
          </a:prstGeom>
          <a:ln w="1143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/>
          <p:cNvCxnSpPr/>
          <p:nvPr/>
        </p:nvCxnSpPr>
        <p:spPr>
          <a:xfrm>
            <a:off x="3233258" y="2457521"/>
            <a:ext cx="3043150" cy="3661190"/>
          </a:xfrm>
          <a:prstGeom prst="line">
            <a:avLst/>
          </a:prstGeom>
          <a:ln w="1143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" name="Image 7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19475" cy="781050"/>
          </a:xfrm>
          <a:prstGeom prst="rect">
            <a:avLst/>
          </a:prstGeom>
        </p:spPr>
      </p:pic>
      <p:sp>
        <p:nvSpPr>
          <p:cNvPr id="73" name="ZoneTexte 72">
            <a:extLst>
              <a:ext uri="{FF2B5EF4-FFF2-40B4-BE49-F238E27FC236}">
                <a16:creationId xmlns:a16="http://schemas.microsoft.com/office/drawing/2014/main" id="{38731C9B-9E45-4759-A8CB-ACFC451B95B0}"/>
              </a:ext>
            </a:extLst>
          </p:cNvPr>
          <p:cNvSpPr txBox="1"/>
          <p:nvPr/>
        </p:nvSpPr>
        <p:spPr>
          <a:xfrm>
            <a:off x="9067800" y="9525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ET5-MTX 2023-2024</a:t>
            </a:r>
          </a:p>
        </p:txBody>
      </p:sp>
    </p:spTree>
    <p:extLst>
      <p:ext uri="{BB962C8B-B14F-4D97-AF65-F5344CB8AC3E}">
        <p14:creationId xmlns:p14="http://schemas.microsoft.com/office/powerpoint/2010/main" val="16705534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979</Words>
  <Application>Microsoft Office PowerPoint</Application>
  <PresentationFormat>Grand écran</PresentationFormat>
  <Paragraphs>294</Paragraphs>
  <Slides>32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39" baseType="lpstr">
      <vt:lpstr>Arial</vt:lpstr>
      <vt:lpstr>Calibri</vt:lpstr>
      <vt:lpstr>Calibri Light</vt:lpstr>
      <vt:lpstr>Cambria Math</vt:lpstr>
      <vt:lpstr>Symbol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denis.solas</dc:creator>
  <cp:lastModifiedBy> </cp:lastModifiedBy>
  <cp:revision>37</cp:revision>
  <dcterms:created xsi:type="dcterms:W3CDTF">2021-09-21T07:42:52Z</dcterms:created>
  <dcterms:modified xsi:type="dcterms:W3CDTF">2023-10-23T11:29:21Z</dcterms:modified>
</cp:coreProperties>
</file>