
<file path=[Content_Types].xml><?xml version="1.0" encoding="utf-8"?>
<Types xmlns="http://schemas.openxmlformats.org/package/2006/content-types">
  <Default Extension="jpg" ContentType="image/jpeg"/>
  <Default Extension="wmf" ContentType="image/x-wmf"/>
  <Default Extension="png" ContentType="image/png"/>
  <Default Extension="xml" ContentType="application/xml"/>
  <Default Extension="jpeg" ContentType="image/jpeg"/>
  <Default Extension="rels" ContentType="application/vnd.openxmlformats-package.relationships+xml"/>
  <Default Extension="bin" ContentType="application/vnd.openxmlformats-officedocument.oleObject"/>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slides/slide1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4.xml" ContentType="application/vnd.openxmlformats-officedocument.presentationml.notesSlide+xml"/>
  <Override PartName="/ppt/slideLayouts/slideLayout3.xml" ContentType="application/vnd.openxmlformats-officedocument.presentationml.slideLayout+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notesSlides/notesSlide12.xml" ContentType="application/vnd.openxmlformats-officedocument.presentationml.notesSlide+xml"/>
  <Override PartName="/ppt/slideLayouts/slideLayout1.xml" ContentType="application/vnd.openxmlformats-officedocument.presentationml.slideLayout+xml"/>
  <Override PartName="/ppt/slides/slide12.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notesSlides/notesSlide9.xml" ContentType="application/vnd.openxmlformats-officedocument.presentationml.notesSlide+xml"/>
  <Override PartName="/ppt/theme/theme1.xml" ContentType="application/vnd.openxmlformats-officedocument.theme+xml"/>
  <Override PartName="/ppt/slides/slide13.xml" ContentType="application/vnd.openxmlformats-officedocument.presentationml.slide+xml"/>
  <Override PartName="/ppt/slides/slide14.xml" ContentType="application/vnd.openxmlformats-officedocument.presentationml.slide+xml"/>
  <Override PartName="/docProps/app.xml" ContentType="application/vnd.openxmlformats-officedocument.extended-properties+xml"/>
  <Override PartName="/ppt/slides/slide1.xml" ContentType="application/vnd.openxmlformats-officedocument.presentationml.slide+xml"/>
  <Override PartName="/ppt/tableStyles.xml" ContentType="application/vnd.openxmlformats-officedocument.presentationml.tableStyles+xml"/>
  <Override PartName="/ppt/notesSlides/notesSlide2.xml" ContentType="application/vnd.openxmlformats-officedocument.presentationml.notesSlide+xml"/>
  <Override PartName="/ppt/viewProps.xml" ContentType="application/vnd.openxmlformats-officedocument.presentationml.viewProps+xml"/>
  <Override PartName="/ppt/slideMasters/slideMaster1.xml" ContentType="application/vnd.openxmlformats-officedocument.presentationml.slideMaster+xml"/>
  <Override PartName="/ppt/presProps.xml" ContentType="application/vnd.openxmlformats-officedocument.presentationml.presProps+xml"/>
  <Override PartName="/ppt/slides/slide8.xml" ContentType="application/vnd.openxmlformats-officedocument.presentationml.slide+xml"/>
  <Override PartName="/ppt/notesSlides/notesSlide3.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11.xml" ContentType="application/vnd.openxmlformats-officedocument.presentationml.slide+xml"/>
  <Override PartName="/ppt/theme/theme2.xml" ContentType="application/vnd.openxmlformats-officedocument.theme+xml"/>
  <Override PartName="/ppt/slides/slide5.xml" ContentType="application/vnd.openxmlformats-officedocument.presentationml.slide+xml"/>
  <Override PartName="/ppt/notesSlides/notesSlide5.xml" ContentType="application/vnd.openxmlformats-officedocument.presentationml.notesSlide+xml"/>
  <Override PartName="/ppt/presentation.xml" ContentType="application/vnd.openxmlformats-officedocument.presentationml.presentation.main+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aveSubsetFonts="1">
  <p:sldMasterIdLst>
    <p:sldMasterId id="2147483648" r:id="rId1"/>
  </p:sldMasterIdLst>
  <p:notesMasterIdLst>
    <p:notesMasterId r:id="rId20"/>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36" y="-90"/>
      </p:cViewPr>
      <p:guideLst>
        <p:guide pos="2160"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theme" Target="theme/theme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notesMaster" Target="notesMasters/notesMaster1.xml"/><Relationship Id="rId21" Type="http://schemas.openxmlformats.org/officeDocument/2006/relationships/presProps" Target="presProps.xml" /><Relationship Id="rId22" Type="http://schemas.openxmlformats.org/officeDocument/2006/relationships/tableStyles" Target="tableStyles.xml" /><Relationship Id="rId23" Type="http://schemas.openxmlformats.org/officeDocument/2006/relationships/viewProps" Target="viewProps.xml" /></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Ref idx="1001">
        <a:schemeClr val="bg1"/>
      </p:bgRef>
    </p:bg>
    <p:spTree>
      <p:nvGrpSpPr>
        <p:cNvPr id="1" name="" hidden="0"/>
        <p:cNvGrpSpPr/>
        <p:nvPr isPhoto="0" userDrawn="0"/>
      </p:nvGrpSpPr>
      <p:grpSpPr bwMode="auto">
        <a:xfrm>
          <a:off x="0" y="0"/>
          <a:ext cx="0" cy="0"/>
          <a:chOff x="0" y="0"/>
          <a:chExt cx="0" cy="0"/>
        </a:xfrm>
      </p:grpSpPr>
      <p:sp>
        <p:nvSpPr>
          <p:cNvPr id="4" name="Espace réservé de l'en-tête 1" hidden="0"/>
          <p:cNvSpPr>
            <a:spLocks noGrp="1"/>
          </p:cNvSpPr>
          <p:nvPr isPhoto="0" userDrawn="0">
            <p:ph type="hdr" sz="quarter" hasCustomPrompt="0"/>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en-GB"/>
          </a:p>
        </p:txBody>
      </p:sp>
      <p:sp>
        <p:nvSpPr>
          <p:cNvPr id="5" name="Espace réservé de la date 2" hidden="0"/>
          <p:cNvSpPr>
            <a:spLocks noGrp="1"/>
          </p:cNvSpPr>
          <p:nvPr isPhoto="0" userDrawn="0">
            <p:ph type="dt" idx="1" hasCustomPrompt="0"/>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96B144FD-FBA7-4B8B-BB86-8B2F67178929}" type="datetimeFigureOut">
              <a:rPr lang="en-GB"/>
              <a:t/>
            </a:fld>
            <a:endParaRPr lang="en-GB"/>
          </a:p>
        </p:txBody>
      </p:sp>
      <p:sp>
        <p:nvSpPr>
          <p:cNvPr id="6" name="Espace réservé de l'image des diapositives 3" hidden="0"/>
          <p:cNvSpPr>
            <a:spLocks noChangeAspect="1" noGrp="1" noRot="1"/>
          </p:cNvSpPr>
          <p:nvPr isPhoto="0" userDrawn="0">
            <p:ph type="sldImg" idx="2" hasCustomPrompt="0"/>
          </p:nvPr>
        </p:nvSpPr>
        <p:spPr bwMode="auto">
          <a:xfrm>
            <a:off x="1371600" y="1143000"/>
            <a:ext cx="4114800" cy="3086100"/>
          </a:xfrm>
          <a:prstGeom prst="rect">
            <a:avLst/>
          </a:prstGeom>
          <a:noFill/>
          <a:ln w="12700">
            <a:solidFill>
              <a:prstClr val="black"/>
            </a:solidFill>
          </a:ln>
        </p:spPr>
        <p:txBody>
          <a:bodyPr vert="horz" lIns="91440" tIns="45720" rIns="91440" bIns="45720" rtlCol="0" anchor="ctr"/>
          <a:lstStyle/>
          <a:p>
            <a:pPr>
              <a:defRPr/>
            </a:pPr>
            <a:endParaRPr lang="en-GB"/>
          </a:p>
        </p:txBody>
      </p:sp>
      <p:sp>
        <p:nvSpPr>
          <p:cNvPr id="7" name="Espace réservé des commentaires 4" hidden="0"/>
          <p:cNvSpPr>
            <a:spLocks noGrp="1"/>
          </p:cNvSpPr>
          <p:nvPr isPhoto="0" userDrawn="0">
            <p:ph type="body" sz="quarter" idx="3" hasCustomPrompt="0"/>
          </p:nvPr>
        </p:nvSpPr>
        <p:spPr bwMode="auto">
          <a:xfrm>
            <a:off x="685800" y="4400550"/>
            <a:ext cx="5486400" cy="3600450"/>
          </a:xfrm>
          <a:prstGeom prst="rect">
            <a:avLst/>
          </a:prstGeom>
        </p:spPr>
        <p:txBody>
          <a:bodyPr vert="horz" lIns="91440" tIns="45720" rIns="91440" bIns="45720" rtlCol="0"/>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GB"/>
          </a:p>
        </p:txBody>
      </p:sp>
      <p:sp>
        <p:nvSpPr>
          <p:cNvPr id="8" name="Espace réservé du pied de page 5" hidden="0"/>
          <p:cNvSpPr>
            <a:spLocks noGrp="1"/>
          </p:cNvSpPr>
          <p:nvPr isPhoto="0" userDrawn="0">
            <p:ph type="ftr" sz="quarter" idx="4" hasCustomPrompt="0"/>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en-GB"/>
          </a:p>
        </p:txBody>
      </p:sp>
      <p:sp>
        <p:nvSpPr>
          <p:cNvPr id="9" name="Espace réservé du numéro de diapositive 6" hidden="0"/>
          <p:cNvSpPr>
            <a:spLocks noGrp="1"/>
          </p:cNvSpPr>
          <p:nvPr isPhoto="0" userDrawn="0">
            <p:ph type="sldNum" sz="quarter" idx="5" hasCustomPrompt="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584DB7F5-8ECC-47A0-BF46-A62C48F73941}" type="slidenum">
              <a:rPr lang="en-GB"/>
              <a:t/>
            </a:fld>
            <a:endParaRPr lang="en-GB"/>
          </a:p>
        </p:txBody>
      </p:sp>
    </p:spTree>
  </p:cSld>
  <p:clrMap accent1="accent1" accent2="accent2" accent3="accent3" accent4="accent4" accent5="accent5" accent6="accent6" bg1="lt1" bg2="lt2" folHlink="folHlink" hlink="hlink" tx1="dk1" tx2="dk2"/>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L’appellation « Web of Science » peut porter à confusion</a:t>
            </a:r>
            <a:r>
              <a:rPr lang="fr-FR"/>
              <a:t> car, un peu comme </a:t>
            </a:r>
            <a:r>
              <a:rPr lang="fr-FR"/>
              <a:t>facebook</a:t>
            </a:r>
            <a:r>
              <a:rPr lang="fr-FR"/>
              <a:t>, il regroupe sous un même nom plusieurs types d’entités et de services : le groupe Web of Science désigne l’ensemble des produits de </a:t>
            </a:r>
            <a:r>
              <a:rPr lang="fr-FR"/>
              <a:t>Clarivate</a:t>
            </a:r>
            <a:r>
              <a:rPr lang="fr-FR"/>
              <a:t> </a:t>
            </a:r>
            <a:r>
              <a:rPr lang="fr-FR"/>
              <a:t>Analytics</a:t>
            </a:r>
            <a:r>
              <a:rPr lang="fr-FR"/>
              <a:t> qui concernent l’information scientifique et technique, la bibliographie et la </a:t>
            </a:r>
            <a:r>
              <a:rPr lang="fr-FR"/>
              <a:t>scientométrie</a:t>
            </a:r>
            <a:r>
              <a:rPr lang="fr-FR"/>
              <a:t>.</a:t>
            </a:r>
            <a:endParaRPr/>
          </a:p>
          <a:p>
            <a:pPr>
              <a:defRPr/>
            </a:pPr>
            <a:r>
              <a:rPr lang="fr-FR"/>
              <a:t>« Web of Science » est le nom de la plateforme phare de ce groupe, plateforme qui regroupe plusieurs moteurs de recherche utilisant comme base de donnée principale la « Web of Science </a:t>
            </a:r>
            <a:r>
              <a:rPr lang="fr-FR"/>
              <a:t>Core</a:t>
            </a:r>
            <a:r>
              <a:rPr lang="fr-FR"/>
              <a:t> Collection ». Je parlerai de cette plateforme, et non des autres services du groupe (</a:t>
            </a:r>
            <a:r>
              <a:rPr lang="fr-FR"/>
              <a:t>InCites</a:t>
            </a:r>
            <a:r>
              <a:rPr lang="fr-FR"/>
              <a:t>, Essential Science </a:t>
            </a:r>
            <a:r>
              <a:rPr lang="fr-FR"/>
              <a:t>Indicators</a:t>
            </a:r>
            <a:r>
              <a:rPr lang="fr-FR"/>
              <a:t> etc.)</a:t>
            </a:r>
            <a:endParaRPr/>
          </a:p>
          <a:p>
            <a:pPr>
              <a:defRPr/>
            </a:pPr>
            <a:r>
              <a:rPr lang="fr-FR"/>
              <a:t>Nous verrons par la suite ce qu’impliquent toutes ces ressources dans les fonctionnalités de recherche.</a:t>
            </a:r>
            <a:endParaRPr/>
          </a:p>
          <a:p>
            <a:pPr>
              <a:defRPr/>
            </a:pPr>
            <a:r>
              <a:rPr lang="fr-FR"/>
              <a:t>Pour bien comprendre Web of Science et comment il a été construit, il faut repartir à l’origine des bases de données bibliographiques.</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marL="0" marR="0" lvl="0" indent="0" algn="l" defTabSz="914400">
              <a:lnSpc>
                <a:spcPct val="100000"/>
              </a:lnSpc>
              <a:spcBef>
                <a:spcPts val="0"/>
              </a:spcBef>
              <a:spcAft>
                <a:spcPts val="0"/>
              </a:spcAft>
              <a:buClrTx/>
              <a:buSzTx/>
              <a:buFontTx/>
              <a:buNone/>
              <a:defRPr/>
            </a:pPr>
            <a:r>
              <a:rPr lang="fr-FR" sz="1200">
                <a:solidFill>
                  <a:schemeClr val="tx1"/>
                </a:solidFill>
                <a:latin typeface="+mn-lt"/>
                <a:ea typeface="+mn-ea"/>
                <a:cs typeface="+mn-cs"/>
              </a:rPr>
              <a:t>Le reste des requêtes de la recherche avancée se fait grâce aux digrammes désignant les champs, qui sont explicités à côté du formulaire de recherche avancée, et dont certains sont rendus plus faciles à utiliser par des index. L’usage des parenthèses et des guillemets est toujours possible.</a:t>
            </a:r>
            <a:endParaRPr/>
          </a:p>
          <a:p>
            <a:pPr marL="0" marR="0" lvl="0" indent="0" algn="l" defTabSz="914400">
              <a:lnSpc>
                <a:spcPct val="100000"/>
              </a:lnSpc>
              <a:spcBef>
                <a:spcPts val="0"/>
              </a:spcBef>
              <a:spcAft>
                <a:spcPts val="0"/>
              </a:spcAft>
              <a:buClrTx/>
              <a:buSzTx/>
              <a:buFontTx/>
              <a:buNone/>
              <a:defRPr/>
            </a:pPr>
            <a:r>
              <a:rPr lang="fr-FR" sz="1200">
                <a:solidFill>
                  <a:schemeClr val="tx1"/>
                </a:solidFill>
                <a:latin typeface="+mn-lt"/>
                <a:ea typeface="+mn-ea"/>
                <a:cs typeface="+mn-cs"/>
              </a:rPr>
              <a:t>Les</a:t>
            </a:r>
            <a:r>
              <a:rPr lang="fr-FR" sz="1200">
                <a:solidFill>
                  <a:schemeClr val="tx1"/>
                </a:solidFill>
                <a:latin typeface="+mn-lt"/>
                <a:ea typeface="+mn-ea"/>
                <a:cs typeface="+mn-cs"/>
              </a:rPr>
              <a:t> requêtes, quelle que soit l’interface utilisée pour les formuler, sont conservées dans l’historique accessible depuis l’onglet de recherche avancée, et leurs résultats constituent des « sets » que l’on peut combiner (en les liant par AND ou OR) pour créer des requêtes complexes plus facilement.</a:t>
            </a:r>
            <a:endParaRPr/>
          </a:p>
          <a:p>
            <a:pPr marL="0" marR="0" lvl="0" indent="0" algn="l" defTabSz="914400">
              <a:lnSpc>
                <a:spcPct val="100000"/>
              </a:lnSpc>
              <a:spcBef>
                <a:spcPts val="0"/>
              </a:spcBef>
              <a:spcAft>
                <a:spcPts val="0"/>
              </a:spcAft>
              <a:buClrTx/>
              <a:buSzTx/>
              <a:buFontTx/>
              <a:buNone/>
              <a:defRPr/>
            </a:pPr>
            <a:endParaRPr lang="fr-FR" sz="1200">
              <a:solidFill>
                <a:schemeClr val="tx1"/>
              </a:solidFill>
              <a:latin typeface="+mn-lt"/>
              <a:ea typeface="+mn-ea"/>
              <a:cs typeface="+mn-cs"/>
            </a:endParaRPr>
          </a:p>
          <a:p>
            <a:pPr>
              <a:defRPr/>
            </a:pP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Web of Science, parce que la plateforme est fondée sur l’utilisation des réseaux de citations pour mieux trouver les publications pertinentes,</a:t>
            </a:r>
            <a:r>
              <a:rPr lang="fr-FR"/>
              <a:t> est connu pour être à l’origine de l’Impact Factor des journaux, et de la liste annuelle des </a:t>
            </a:r>
            <a:r>
              <a:rPr lang="fr-FR"/>
              <a:t>Highly</a:t>
            </a:r>
            <a:r>
              <a:rPr lang="fr-FR"/>
              <a:t> </a:t>
            </a:r>
            <a:r>
              <a:rPr lang="fr-FR"/>
              <a:t>Cited</a:t>
            </a:r>
            <a:r>
              <a:rPr lang="fr-FR"/>
              <a:t> </a:t>
            </a:r>
            <a:r>
              <a:rPr lang="fr-FR"/>
              <a:t>Researchers</a:t>
            </a:r>
            <a:r>
              <a:rPr lang="fr-FR"/>
              <a:t>. Cependant au-delà des intérêts de la citation en bibliométrie, cette logique apporte quelques avantages pour des recherches bibliographiques.</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Une des spécificités de</a:t>
            </a:r>
            <a:r>
              <a:rPr lang="fr-FR"/>
              <a:t> </a:t>
            </a:r>
            <a:r>
              <a:rPr lang="fr-FR"/>
              <a:t>WoS</a:t>
            </a:r>
            <a:r>
              <a:rPr lang="fr-FR"/>
              <a:t> étant l’indexation en domaines scientifiques, chaque revue, chaque conférence et chaque livre se voit attribuer un ou des domaines, qui serviront à les classer. Mais à cause de la complexité de la plateforme, deux types de classifications peuvent être utilisées dans la recherche : les « </a:t>
            </a:r>
            <a:r>
              <a:rPr lang="fr-FR"/>
              <a:t>Research</a:t>
            </a:r>
            <a:r>
              <a:rPr lang="fr-FR"/>
              <a:t> Areas » et les « </a:t>
            </a:r>
            <a:r>
              <a:rPr lang="fr-FR"/>
              <a:t>WoS</a:t>
            </a:r>
            <a:r>
              <a:rPr lang="fr-FR"/>
              <a:t> </a:t>
            </a:r>
            <a:r>
              <a:rPr lang="fr-FR"/>
              <a:t>Categories</a:t>
            </a:r>
            <a:r>
              <a:rPr lang="fr-FR"/>
              <a:t> ». Pour des recherches bibliographiques, il est souvent préférable d’utiliser les catégories, plus précises et simples à comprendre, sauf si l’on recherche des documents spécifiques, hors de la </a:t>
            </a:r>
            <a:r>
              <a:rPr lang="fr-FR"/>
              <a:t>Core</a:t>
            </a:r>
            <a:r>
              <a:rPr lang="fr-FR"/>
              <a:t> Collection.</a:t>
            </a:r>
            <a:endParaRPr/>
          </a:p>
          <a:p>
            <a:pPr>
              <a:defRPr/>
            </a:pPr>
            <a:r>
              <a:rPr lang="fr-FR"/>
              <a:t>Dans ce cas, les catégories </a:t>
            </a:r>
            <a:r>
              <a:rPr lang="fr-FR"/>
              <a:t>WoS</a:t>
            </a:r>
            <a:r>
              <a:rPr lang="fr-FR"/>
              <a:t> peuvent de toute façon être liées chacune à une « </a:t>
            </a:r>
            <a:r>
              <a:rPr lang="fr-FR"/>
              <a:t>Research</a:t>
            </a:r>
            <a:r>
              <a:rPr lang="fr-FR"/>
              <a:t> Area », moins précise mais plus normalisée. Les </a:t>
            </a:r>
            <a:r>
              <a:rPr lang="fr-FR"/>
              <a:t>Research</a:t>
            </a:r>
            <a:r>
              <a:rPr lang="fr-FR"/>
              <a:t> Areas présentent aussi l’avantage d’être regroupées en catégories larges qui explicitent la manière dont la classification est construite (les Classifications à plusieurs niveaux semblent être devenues la norme en sciences de l’information).</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Tous</a:t>
            </a:r>
            <a:r>
              <a:rPr lang="fr-FR"/>
              <a:t> les résultats de recherches de documents peuvent être analysés grâce à la fonction « analyse </a:t>
            </a:r>
            <a:r>
              <a:rPr lang="fr-FR"/>
              <a:t>results</a:t>
            </a:r>
            <a:r>
              <a:rPr lang="fr-FR"/>
              <a:t> », qui est non seulement un moyen de visualiser de manière plus agréable les facettes habituelles des bases de données (et disponibles sur Web of Science), mais une manière très efficace de rebondir vers des résultats pertinents en suivant un raisonnement logique (déterminer l’année clé des publications sur un sujet, voir à quoi les publications de cette année font référence ou quels sont leurs mots-clés en raffinant la recherche, puis ré-étendre la recherche à partir de ces mots-clés.</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Le rapport de citation a probablement été conçu</a:t>
            </a:r>
            <a:r>
              <a:rPr lang="fr-FR"/>
              <a:t> pour que les chercheurs puissent aisément évaluer leur travail, mais il a un intérêt pour la recherche bibliographique : il permet de construire des corpus cohérents et non astreints aux logiques d’indexations créées par des humains. En effet, Eugene Garfield se fondait sur l’idée que des publications citées de nombreuses fois étaient souvent citées dans des domaines de recherche considérés comme éloignés du leur (il prend pour exemple le réseau des publications citant un des articles connus d’Albert Einstein et datant de 1906).</a:t>
            </a:r>
            <a:endParaRPr/>
          </a:p>
          <a:p>
            <a:pPr>
              <a:defRPr/>
            </a:pPr>
            <a:r>
              <a:rPr lang="fr-FR"/>
              <a:t>Ainsi, construire une recherche en se fondant sur les publications citant une publication phare de son sujet permet souvent d’élargir ses horizons de recherche facilement sur </a:t>
            </a:r>
            <a:r>
              <a:rPr lang="fr-FR"/>
              <a:t>WoS</a:t>
            </a:r>
            <a:r>
              <a:rPr lang="fr-FR"/>
              <a:t>.</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marL="0" marR="0" lvl="0" indent="0" algn="l" defTabSz="914400">
              <a:lnSpc>
                <a:spcPct val="100000"/>
              </a:lnSpc>
              <a:spcBef>
                <a:spcPts val="0"/>
              </a:spcBef>
              <a:spcAft>
                <a:spcPts val="0"/>
              </a:spcAft>
              <a:buClrTx/>
              <a:buSzTx/>
              <a:buFontTx/>
              <a:buNone/>
              <a:defRPr/>
            </a:pPr>
            <a:r>
              <a:rPr lang="fr-FR" sz="1200">
                <a:solidFill>
                  <a:schemeClr val="tx1"/>
                </a:solidFill>
                <a:latin typeface="+mn-lt"/>
                <a:ea typeface="+mn-ea"/>
                <a:cs typeface="+mn-cs"/>
              </a:rPr>
              <a:t>A l’origine du Web of Science, </a:t>
            </a:r>
            <a:r>
              <a:rPr lang="fr-FR" sz="1200">
                <a:solidFill>
                  <a:schemeClr val="tx1"/>
                </a:solidFill>
                <a:latin typeface="+mn-lt"/>
                <a:ea typeface="+mn-ea"/>
                <a:cs typeface="+mn-cs"/>
              </a:rPr>
              <a:t>il</a:t>
            </a:r>
            <a:r>
              <a:rPr lang="fr-FR" sz="1200">
                <a:solidFill>
                  <a:schemeClr val="tx1"/>
                </a:solidFill>
                <a:latin typeface="+mn-lt"/>
                <a:ea typeface="+mn-ea"/>
                <a:cs typeface="+mn-cs"/>
              </a:rPr>
              <a:t> y a eu peu après la fin de la deuxième guerre </a:t>
            </a:r>
            <a:r>
              <a:rPr lang="fr-FR" sz="1200">
                <a:solidFill>
                  <a:schemeClr val="tx1"/>
                </a:solidFill>
                <a:latin typeface="+mn-lt"/>
                <a:ea typeface="+mn-ea"/>
                <a:cs typeface="+mn-cs"/>
              </a:rPr>
              <a:t>mondiale</a:t>
            </a:r>
            <a:r>
              <a:rPr lang="fr-FR" sz="1200">
                <a:solidFill>
                  <a:schemeClr val="tx1"/>
                </a:solidFill>
                <a:latin typeface="+mn-lt"/>
                <a:ea typeface="+mn-ea"/>
                <a:cs typeface="+mn-cs"/>
              </a:rPr>
              <a:t>le</a:t>
            </a:r>
            <a:r>
              <a:rPr lang="fr-FR" sz="1200">
                <a:solidFill>
                  <a:schemeClr val="tx1"/>
                </a:solidFill>
                <a:latin typeface="+mn-lt"/>
                <a:ea typeface="+mn-ea"/>
                <a:cs typeface="+mn-cs"/>
              </a:rPr>
              <a:t> </a:t>
            </a:r>
            <a:r>
              <a:rPr lang="fr-FR" sz="1200">
                <a:solidFill>
                  <a:schemeClr val="tx1"/>
                </a:solidFill>
                <a:latin typeface="+mn-lt"/>
                <a:ea typeface="+mn-ea"/>
                <a:cs typeface="+mn-cs"/>
              </a:rPr>
              <a:t>projet de la National Library of </a:t>
            </a:r>
            <a:r>
              <a:rPr lang="fr-FR" sz="1200">
                <a:solidFill>
                  <a:schemeClr val="tx1"/>
                </a:solidFill>
                <a:latin typeface="+mn-lt"/>
                <a:ea typeface="+mn-ea"/>
                <a:cs typeface="+mn-cs"/>
              </a:rPr>
              <a:t>Medicine</a:t>
            </a:r>
            <a:r>
              <a:rPr lang="fr-FR" sz="1200">
                <a:solidFill>
                  <a:schemeClr val="tx1"/>
                </a:solidFill>
                <a:latin typeface="+mn-lt"/>
                <a:ea typeface="+mn-ea"/>
                <a:cs typeface="+mn-cs"/>
              </a:rPr>
              <a:t> américaine (toujours elle) : le </a:t>
            </a:r>
            <a:r>
              <a:rPr lang="fr-FR" sz="1200" i="1">
                <a:solidFill>
                  <a:schemeClr val="tx1"/>
                </a:solidFill>
                <a:latin typeface="+mn-lt"/>
                <a:ea typeface="+mn-ea"/>
                <a:cs typeface="+mn-cs"/>
              </a:rPr>
              <a:t>Welch</a:t>
            </a:r>
            <a:r>
              <a:rPr lang="fr-FR" sz="1200" i="1">
                <a:solidFill>
                  <a:schemeClr val="tx1"/>
                </a:solidFill>
                <a:latin typeface="+mn-lt"/>
                <a:ea typeface="+mn-ea"/>
                <a:cs typeface="+mn-cs"/>
              </a:rPr>
              <a:t> </a:t>
            </a:r>
            <a:r>
              <a:rPr lang="fr-FR" sz="1200" i="1">
                <a:solidFill>
                  <a:schemeClr val="tx1"/>
                </a:solidFill>
                <a:latin typeface="+mn-lt"/>
                <a:ea typeface="+mn-ea"/>
                <a:cs typeface="+mn-cs"/>
              </a:rPr>
              <a:t>Medical</a:t>
            </a:r>
            <a:r>
              <a:rPr lang="fr-FR" sz="1200" i="1">
                <a:solidFill>
                  <a:schemeClr val="tx1"/>
                </a:solidFill>
                <a:latin typeface="+mn-lt"/>
                <a:ea typeface="+mn-ea"/>
                <a:cs typeface="+mn-cs"/>
              </a:rPr>
              <a:t> Library </a:t>
            </a:r>
            <a:r>
              <a:rPr lang="fr-FR" sz="1200" i="1">
                <a:solidFill>
                  <a:schemeClr val="tx1"/>
                </a:solidFill>
                <a:latin typeface="+mn-lt"/>
                <a:ea typeface="+mn-ea"/>
                <a:cs typeface="+mn-cs"/>
              </a:rPr>
              <a:t>Indexing</a:t>
            </a:r>
            <a:r>
              <a:rPr lang="fr-FR" sz="1200" i="1">
                <a:solidFill>
                  <a:schemeClr val="tx1"/>
                </a:solidFill>
                <a:latin typeface="+mn-lt"/>
                <a:ea typeface="+mn-ea"/>
                <a:cs typeface="+mn-cs"/>
              </a:rPr>
              <a:t> </a:t>
            </a:r>
            <a:r>
              <a:rPr lang="fr-FR" sz="1200" i="1">
                <a:solidFill>
                  <a:schemeClr val="tx1"/>
                </a:solidFill>
                <a:latin typeface="+mn-lt"/>
                <a:ea typeface="+mn-ea"/>
                <a:cs typeface="+mn-cs"/>
              </a:rPr>
              <a:t>project</a:t>
            </a:r>
            <a:r>
              <a:rPr lang="fr-FR" sz="1200">
                <a:solidFill>
                  <a:schemeClr val="tx1"/>
                </a:solidFill>
                <a:latin typeface="+mn-lt"/>
                <a:ea typeface="+mn-ea"/>
                <a:cs typeface="+mn-cs"/>
              </a:rPr>
              <a:t>, au milieu des années 50. L’idée est de comprendre en quoi l’automatisation peut aider à indexer et trouver efficacement la littérature scientifique en médecine.</a:t>
            </a:r>
            <a:endParaRPr/>
          </a:p>
          <a:p>
            <a:pPr marL="0" marR="0" lvl="0" indent="0" algn="l" defTabSz="914400">
              <a:lnSpc>
                <a:spcPct val="100000"/>
              </a:lnSpc>
              <a:spcBef>
                <a:spcPts val="0"/>
              </a:spcBef>
              <a:spcAft>
                <a:spcPts val="0"/>
              </a:spcAft>
              <a:buClrTx/>
              <a:buSzTx/>
              <a:buFontTx/>
              <a:buNone/>
              <a:defRPr/>
            </a:pPr>
            <a:r>
              <a:rPr lang="fr-FR" sz="1200">
                <a:solidFill>
                  <a:schemeClr val="tx1"/>
                </a:solidFill>
                <a:latin typeface="+mn-lt"/>
                <a:ea typeface="+mn-ea"/>
                <a:cs typeface="+mn-cs"/>
              </a:rPr>
              <a:t>Le problème qu’on essaie alors de régler est le délai entre la publication d’un article et son indexation par sujets (forcément manuelle). Ce problème reste toujours d’actualité, par certains aspects, mais beaucoup de découvertes ont été faites grâce au projet.</a:t>
            </a:r>
            <a:endParaRPr/>
          </a:p>
          <a:p>
            <a:pPr>
              <a:defRPr/>
            </a:pP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a:xfrm>
            <a:off x="1371600" y="1143000"/>
            <a:ext cx="4114800" cy="3086100"/>
          </a:xfrm>
        </p:spPr>
      </p:sp>
      <p:sp>
        <p:nvSpPr>
          <p:cNvPr id="5" name="Espace réservé des commentaires 2" hidden="0"/>
          <p:cNvSpPr>
            <a:spLocks noGrp="1"/>
          </p:cNvSpPr>
          <p:nvPr isPhoto="0" userDrawn="0">
            <p:ph type="body" idx="1" hasCustomPrompt="0"/>
          </p:nvPr>
        </p:nvSpPr>
        <p:spPr bwMode="auto"/>
        <p:txBody>
          <a:bodyPr/>
          <a:lstStyle/>
          <a:p>
            <a:pPr>
              <a:defRPr/>
            </a:pPr>
            <a:r>
              <a:rPr lang="fr-FR" sz="1200">
                <a:solidFill>
                  <a:schemeClr val="tx1"/>
                </a:solidFill>
                <a:latin typeface="+mn-lt"/>
                <a:ea typeface="+mn-ea"/>
                <a:cs typeface="+mn-cs"/>
              </a:rPr>
              <a:t>Le Dr. Eugene Garfield, chargé de la mission, montre alors l’intérêt de lier les publications entre elles par les citations.  </a:t>
            </a:r>
            <a:endParaRPr/>
          </a:p>
          <a:p>
            <a:pPr>
              <a:defRPr/>
            </a:pPr>
            <a:r>
              <a:rPr lang="fr-FR" sz="1200">
                <a:solidFill>
                  <a:schemeClr val="tx1"/>
                </a:solidFill>
                <a:latin typeface="+mn-lt"/>
                <a:ea typeface="+mn-ea"/>
                <a:cs typeface="+mn-cs"/>
              </a:rPr>
              <a:t>Au début des années 60, il fonde une compagnie, l’Institute for Scientific Information (ISI, directement à l’origine du Web of Science) qui produit en 1964 un premier « Science Citation Index », l’origine de toute la bibliométrie que nous connaissons.</a:t>
            </a:r>
            <a:endParaRPr/>
          </a:p>
          <a:p>
            <a:pPr marL="0" marR="0" lvl="0" indent="0" algn="l" defTabSz="914400">
              <a:lnSpc>
                <a:spcPct val="100000"/>
              </a:lnSpc>
              <a:spcBef>
                <a:spcPts val="0"/>
              </a:spcBef>
              <a:spcAft>
                <a:spcPts val="0"/>
              </a:spcAft>
              <a:buClrTx/>
              <a:buSzTx/>
              <a:buFontTx/>
              <a:buNone/>
              <a:defRPr/>
            </a:pPr>
            <a:r>
              <a:rPr lang="fr-FR" sz="1200">
                <a:solidFill>
                  <a:schemeClr val="tx1"/>
                </a:solidFill>
                <a:latin typeface="+mn-lt"/>
                <a:ea typeface="+mn-ea"/>
                <a:cs typeface="+mn-cs"/>
              </a:rPr>
              <a:t>Vu le succès du projet, la base de publications utilisée s’élargit avec les années, racheté par l’entreprise d’information Thomson, puis par le fonds d’investissement </a:t>
            </a:r>
            <a:r>
              <a:rPr lang="fr-FR" sz="1200">
                <a:solidFill>
                  <a:schemeClr val="tx1"/>
                </a:solidFill>
                <a:latin typeface="+mn-lt"/>
                <a:ea typeface="+mn-ea"/>
                <a:cs typeface="+mn-cs"/>
              </a:rPr>
              <a:t>Clarivate</a:t>
            </a:r>
            <a:r>
              <a:rPr lang="fr-FR" sz="1200">
                <a:solidFill>
                  <a:schemeClr val="tx1"/>
                </a:solidFill>
                <a:latin typeface="+mn-lt"/>
                <a:ea typeface="+mn-ea"/>
                <a:cs typeface="+mn-cs"/>
              </a:rPr>
              <a:t> </a:t>
            </a:r>
            <a:r>
              <a:rPr lang="fr-FR" sz="1200">
                <a:solidFill>
                  <a:schemeClr val="tx1"/>
                </a:solidFill>
                <a:latin typeface="+mn-lt"/>
                <a:ea typeface="+mn-ea"/>
                <a:cs typeface="+mn-cs"/>
              </a:rPr>
              <a:t>Analytics</a:t>
            </a:r>
            <a:r>
              <a:rPr lang="fr-FR" sz="1200">
                <a:solidFill>
                  <a:schemeClr val="tx1"/>
                </a:solidFill>
                <a:latin typeface="+mn-lt"/>
                <a:ea typeface="+mn-ea"/>
                <a:cs typeface="+mn-cs"/>
              </a:rPr>
              <a:t>. Mais l’idée que l’utilisation des citations est le meilleur moyen de repérer efficacement la bonne information reste l’une des grandes lignes directrices de Web of Science aujourd’hui, comme nous verrons dans les fonctionnalités</a:t>
            </a:r>
            <a:r>
              <a:rPr lang="fr-FR" sz="1200">
                <a:solidFill>
                  <a:schemeClr val="tx1"/>
                </a:solidFill>
                <a:latin typeface="+mn-lt"/>
                <a:ea typeface="+mn-ea"/>
                <a:cs typeface="+mn-cs"/>
              </a:rPr>
              <a:t> de recherche de documents</a:t>
            </a:r>
            <a:r>
              <a:rPr lang="fr-FR" sz="1200">
                <a:solidFill>
                  <a:schemeClr val="tx1"/>
                </a:solidFill>
                <a:latin typeface="+mn-lt"/>
                <a:ea typeface="+mn-ea"/>
                <a:cs typeface="+mn-cs"/>
              </a:rPr>
              <a:t>.</a:t>
            </a:r>
            <a:endParaRPr lang="fr-FR" sz="1200">
              <a:solidFill>
                <a:schemeClr val="tx1"/>
              </a:solidFill>
              <a:latin typeface="+mn-lt"/>
              <a:ea typeface="+mn-ea"/>
              <a:cs typeface="+mn-cs"/>
            </a:endParaRPr>
          </a:p>
          <a:p>
            <a:pPr marL="0" marR="0" lvl="0" indent="0" algn="l" defTabSz="914400">
              <a:lnSpc>
                <a:spcPct val="100000"/>
              </a:lnSpc>
              <a:spcBef>
                <a:spcPts val="0"/>
              </a:spcBef>
              <a:spcAft>
                <a:spcPts val="0"/>
              </a:spcAft>
              <a:buClrTx/>
              <a:buSzTx/>
              <a:buFontTx/>
              <a:buNone/>
              <a:defRPr/>
            </a:pPr>
            <a:r>
              <a:rPr lang="fr-FR" sz="1200">
                <a:solidFill>
                  <a:schemeClr val="tx1"/>
                </a:solidFill>
                <a:latin typeface="+mn-lt"/>
                <a:ea typeface="+mn-ea"/>
                <a:cs typeface="+mn-cs"/>
              </a:rPr>
              <a:t>Le Web of Science n’a pas de concurrence</a:t>
            </a:r>
            <a:r>
              <a:rPr lang="fr-FR" sz="1200">
                <a:solidFill>
                  <a:schemeClr val="tx1"/>
                </a:solidFill>
                <a:latin typeface="+mn-lt"/>
                <a:ea typeface="+mn-ea"/>
                <a:cs typeface="+mn-cs"/>
              </a:rPr>
              <a:t> dans le domaine de l’indexation des citations avant 2004 (Création de </a:t>
            </a:r>
            <a:r>
              <a:rPr lang="fr-FR" sz="1200">
                <a:solidFill>
                  <a:schemeClr val="tx1"/>
                </a:solidFill>
                <a:latin typeface="+mn-lt"/>
                <a:ea typeface="+mn-ea"/>
                <a:cs typeface="+mn-cs"/>
              </a:rPr>
              <a:t>Scopus</a:t>
            </a:r>
            <a:r>
              <a:rPr lang="fr-FR" sz="1200">
                <a:solidFill>
                  <a:schemeClr val="tx1"/>
                </a:solidFill>
                <a:latin typeface="+mn-lt"/>
                <a:ea typeface="+mn-ea"/>
                <a:cs typeface="+mn-cs"/>
              </a:rPr>
              <a:t> par l’éditeur Elsevier). Il devient donc la référence de toute la vague d’évaluation de la science du début des années 2000, par exemple le classement de </a:t>
            </a:r>
            <a:r>
              <a:rPr lang="fr-FR" sz="1200">
                <a:solidFill>
                  <a:schemeClr val="tx1"/>
                </a:solidFill>
                <a:latin typeface="+mn-lt"/>
                <a:ea typeface="+mn-ea"/>
                <a:cs typeface="+mn-cs"/>
              </a:rPr>
              <a:t>Shanghaï</a:t>
            </a:r>
            <a:r>
              <a:rPr lang="fr-FR" sz="1200">
                <a:solidFill>
                  <a:schemeClr val="tx1"/>
                </a:solidFill>
                <a:latin typeface="+mn-lt"/>
                <a:ea typeface="+mn-ea"/>
                <a:cs typeface="+mn-cs"/>
              </a:rPr>
              <a:t>.</a:t>
            </a:r>
            <a:endParaRPr lang="fr-FR" sz="1200">
              <a:solidFill>
                <a:schemeClr val="tx1"/>
              </a:solidFill>
              <a:latin typeface="+mn-lt"/>
              <a:ea typeface="+mn-ea"/>
              <a:cs typeface="+mn-cs"/>
            </a:endParaRPr>
          </a:p>
          <a:p>
            <a:pPr>
              <a:defRPr/>
            </a:pPr>
            <a:endParaRPr lang="en-US"/>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Les particularités de Web of Science sont désormais moins claires que dans ses premières années, étant donné que plusieurs projets similaires ou concurrents existent (</a:t>
            </a:r>
            <a:r>
              <a:rPr lang="fr-FR"/>
              <a:t>Scopus</a:t>
            </a:r>
            <a:r>
              <a:rPr lang="fr-FR"/>
              <a:t>, mais aussi Google </a:t>
            </a:r>
            <a:r>
              <a:rPr lang="fr-FR"/>
              <a:t>Scholar</a:t>
            </a:r>
            <a:r>
              <a:rPr lang="fr-FR"/>
              <a:t> ou Dimensions, chacun ayant des spécificités). Il reste une référence parce</a:t>
            </a:r>
            <a:r>
              <a:rPr lang="fr-FR"/>
              <a:t> que : c’est l’acteur historique du domaine, il n’est pas lié à un éditeur, les revues couvertes par sa « </a:t>
            </a:r>
            <a:r>
              <a:rPr lang="fr-FR"/>
              <a:t>Core</a:t>
            </a:r>
            <a:r>
              <a:rPr lang="fr-FR"/>
              <a:t> Collection » font l’objet d’un choix très rigoureux (vérification par des éditeurs spécialisés dans leur domaine thématique du processus de Peer-</a:t>
            </a:r>
            <a:r>
              <a:rPr lang="fr-FR"/>
              <a:t>review</a:t>
            </a:r>
            <a:r>
              <a:rPr lang="fr-FR"/>
              <a:t>, de l’impact et de l’ancienneté des revues), et il continue de déléguer le travail d’indexation et de vérification à des humains, alors que ce travail est désormais la plupart du temps automatisé.</a:t>
            </a:r>
            <a:endParaRPr/>
          </a:p>
          <a:p>
            <a:pPr>
              <a:defRPr/>
            </a:pPr>
            <a:r>
              <a:rPr lang="fr-FR"/>
              <a:t>On continue d’appeler Web of Science une base de données, mais la base de données d’origine, la Web of Science </a:t>
            </a:r>
            <a:r>
              <a:rPr lang="fr-FR"/>
              <a:t>Core</a:t>
            </a:r>
            <a:r>
              <a:rPr lang="fr-FR"/>
              <a:t> Collection, n’est pas la seule base interrogée par le Web of Science, comme pour </a:t>
            </a:r>
            <a:r>
              <a:rPr lang="fr-FR"/>
              <a:t>Medline</a:t>
            </a:r>
            <a:r>
              <a:rPr lang="fr-FR"/>
              <a:t> pour </a:t>
            </a:r>
            <a:r>
              <a:rPr lang="fr-FR"/>
              <a:t>Pubmed</a:t>
            </a:r>
            <a:r>
              <a:rPr lang="fr-FR"/>
              <a:t> par exemple.</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Même cette </a:t>
            </a:r>
            <a:r>
              <a:rPr lang="fr-FR"/>
              <a:t>Core</a:t>
            </a:r>
            <a:r>
              <a:rPr lang="fr-FR"/>
              <a:t> collection n’est pas une </a:t>
            </a:r>
            <a:r>
              <a:rPr lang="fr-FR"/>
              <a:t>simple </a:t>
            </a:r>
            <a:r>
              <a:rPr lang="fr-FR"/>
              <a:t>base de données mais l’assemblage</a:t>
            </a:r>
            <a:r>
              <a:rPr lang="fr-FR"/>
              <a:t> de plusieurs :</a:t>
            </a:r>
            <a:endParaRPr lang="fr-FR"/>
          </a:p>
          <a:p>
            <a:pPr>
              <a:defRPr/>
            </a:pPr>
            <a:r>
              <a:rPr lang="fr-FR"/>
              <a:t>C’est d’abord un</a:t>
            </a:r>
            <a:r>
              <a:rPr lang="fr-FR"/>
              <a:t> élargissement du premier « SCI », Science Citation Index, spécifiquement pour prendre en compte les domaines disciplinaires que le premier SCI n’avait pas : les sciences humaines et sociales (avec les SSCI, AHCI et BKCI), mais aussi les sciences techniques (avec le CPCI), qui ont des modes de publications différents des sciences médicales (la base du projet du Dr. Garfield).</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Ce</a:t>
            </a:r>
            <a:r>
              <a:rPr lang="fr-FR"/>
              <a:t> qu’on appelle la « Plateforme Web of Science », plus large que la Web of Science </a:t>
            </a:r>
            <a:r>
              <a:rPr lang="fr-FR"/>
              <a:t>Core</a:t>
            </a:r>
            <a:r>
              <a:rPr lang="fr-FR"/>
              <a:t> Collection, comprend des données issues de diverses bases spécifiques à des thématiques (MEDLINE ou BIOSIS) ou des pays (Russie, Corée et Chine, connus pour produire une quantité non négligeable de publications en langue vernaculaire</a:t>
            </a:r>
            <a:r>
              <a:rPr lang="fr-FR"/>
              <a:t>). Ces données restent issues de corpus sélectionnés, mais il est toujours possible de restreindre ses recherches à la </a:t>
            </a:r>
            <a:r>
              <a:rPr lang="fr-FR"/>
              <a:t>Core</a:t>
            </a:r>
            <a:r>
              <a:rPr lang="fr-FR"/>
              <a:t> Collection pour n’avoir des résultats issus que de journaux reconnus internationalement.</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La plateforme Web of Science s’utilise pour</a:t>
            </a:r>
            <a:r>
              <a:rPr lang="fr-FR"/>
              <a:t> la recherche bibliographique comme la plupart des bases de données bibliographiques modernes, avec plusieurs points d’entrée et pour les experts un mode de recherche avancée permettant de créer des requêtes plus complexes grâce à un langage logique et des opérateurs booléens.</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La fonction « </a:t>
            </a:r>
            <a:r>
              <a:rPr lang="fr-FR"/>
              <a:t>Author</a:t>
            </a:r>
            <a:r>
              <a:rPr lang="fr-FR"/>
              <a:t> </a:t>
            </a:r>
            <a:r>
              <a:rPr lang="fr-FR"/>
              <a:t>Search</a:t>
            </a:r>
            <a:r>
              <a:rPr lang="fr-FR"/>
              <a:t> » a pour but d’essayer de fournir des informations unifiées sur des profils d’auteurs, ou bien vérifiés par leur propriétaire, ou bien créés par des algorithmes</a:t>
            </a:r>
            <a:r>
              <a:rPr lang="fr-FR"/>
              <a:t>.</a:t>
            </a:r>
            <a:endParaRPr/>
          </a:p>
          <a:p>
            <a:pPr>
              <a:defRPr/>
            </a:pPr>
            <a:r>
              <a:rPr lang="fr-FR"/>
              <a:t>La « </a:t>
            </a:r>
            <a:r>
              <a:rPr lang="fr-FR"/>
              <a:t>cited</a:t>
            </a:r>
            <a:r>
              <a:rPr lang="fr-FR"/>
              <a:t> </a:t>
            </a:r>
            <a:r>
              <a:rPr lang="fr-FR"/>
              <a:t>reference</a:t>
            </a:r>
            <a:r>
              <a:rPr lang="fr-FR"/>
              <a:t> </a:t>
            </a:r>
            <a:r>
              <a:rPr lang="fr-FR"/>
              <a:t>Search</a:t>
            </a:r>
            <a:r>
              <a:rPr lang="fr-FR"/>
              <a:t> » est une fonctionnalité spécifique à Web of Science, pratique lors de recherches bibliographiques dont on sait un auteur clé, par exemple. Nous en prendrons un exemple tout à l’heure.</a:t>
            </a:r>
            <a:endParaRPr lang="fr-FR"/>
          </a:p>
          <a:p>
            <a:pPr>
              <a:defRPr/>
            </a:pPr>
            <a:r>
              <a:rPr lang="fr-FR"/>
              <a:t>La Structure </a:t>
            </a:r>
            <a:r>
              <a:rPr lang="fr-FR"/>
              <a:t>Search</a:t>
            </a:r>
            <a:r>
              <a:rPr lang="fr-FR"/>
              <a:t> permet de chercher directement des structures moléculaires grâce à un </a:t>
            </a:r>
            <a:r>
              <a:rPr lang="fr-FR"/>
              <a:t>outil </a:t>
            </a:r>
            <a:r>
              <a:rPr lang="fr-FR"/>
              <a:t>de schématisation de molécules.</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4" name="Espace réservé de l'image des diapositives 1" hidden="0"/>
          <p:cNvSpPr>
            <a:spLocks noChangeAspect="1" noGrp="1" noRot="1"/>
          </p:cNvSpPr>
          <p:nvPr isPhoto="0" userDrawn="0">
            <p:ph type="sldImg" hasCustomPrompt="0"/>
          </p:nvPr>
        </p:nvSpPr>
        <p:spPr bwMode="auto"/>
      </p:sp>
      <p:sp>
        <p:nvSpPr>
          <p:cNvPr id="5" name="Espace réservé des notes 2" hidden="0"/>
          <p:cNvSpPr>
            <a:spLocks noGrp="1"/>
          </p:cNvSpPr>
          <p:nvPr isPhoto="0" userDrawn="0">
            <p:ph type="body" idx="1" hasCustomPrompt="0"/>
          </p:nvPr>
        </p:nvSpPr>
        <p:spPr bwMode="auto"/>
        <p:txBody>
          <a:bodyPr/>
          <a:lstStyle/>
          <a:p>
            <a:pPr>
              <a:defRPr/>
            </a:pPr>
            <a:r>
              <a:rPr lang="fr-FR"/>
              <a:t>Les opérateurs booléens classiques (NOT AND et OR) sont complétés par NEAR et SAME :</a:t>
            </a:r>
            <a:endParaRPr/>
          </a:p>
          <a:p>
            <a:pPr>
              <a:defRPr/>
            </a:pPr>
            <a:r>
              <a:rPr lang="fr-FR"/>
              <a:t>NEAR</a:t>
            </a:r>
            <a:r>
              <a:rPr lang="fr-FR"/>
              <a:t> est l’opérateur permettant de chercher des termes à </a:t>
            </a:r>
            <a:r>
              <a:rPr lang="fr-FR"/>
              <a:t>proxuimité</a:t>
            </a:r>
            <a:r>
              <a:rPr lang="fr-FR"/>
              <a:t> dans </a:t>
            </a:r>
            <a:r>
              <a:rPr lang="fr-FR"/>
              <a:t>WoS</a:t>
            </a:r>
            <a:r>
              <a:rPr lang="fr-FR"/>
              <a:t>, il cherche le terme qui le précède ET le terme qui le suit (comme l’opérateur AND) avec pour condition supplémentaire que ces deux mots soient proches l’un de l’autre (la distance maximale en nombre de mots est choisie par le chiffre après le slash : (</a:t>
            </a:r>
            <a:r>
              <a:rPr lang="fr-FR"/>
              <a:t>artificial</a:t>
            </a:r>
            <a:r>
              <a:rPr lang="fr-FR"/>
              <a:t> NEAR/2 intelligence) trouvera « </a:t>
            </a:r>
            <a:r>
              <a:rPr lang="fr-FR"/>
              <a:t>artificial</a:t>
            </a:r>
            <a:r>
              <a:rPr lang="fr-FR"/>
              <a:t> </a:t>
            </a:r>
            <a:r>
              <a:rPr lang="fr-FR"/>
              <a:t>algorithm</a:t>
            </a:r>
            <a:r>
              <a:rPr lang="fr-FR"/>
              <a:t> </a:t>
            </a:r>
            <a:r>
              <a:rPr lang="fr-FR"/>
              <a:t>imitating</a:t>
            </a:r>
            <a:r>
              <a:rPr lang="fr-FR"/>
              <a:t> intelligence » mais pas « </a:t>
            </a:r>
            <a:r>
              <a:rPr lang="fr-FR"/>
              <a:t>artificial</a:t>
            </a:r>
            <a:r>
              <a:rPr lang="fr-FR"/>
              <a:t> </a:t>
            </a:r>
            <a:r>
              <a:rPr lang="fr-FR"/>
              <a:t>algorithm</a:t>
            </a:r>
            <a:r>
              <a:rPr lang="fr-FR"/>
              <a:t> </a:t>
            </a:r>
            <a:r>
              <a:rPr lang="fr-FR"/>
              <a:t>built</a:t>
            </a:r>
            <a:r>
              <a:rPr lang="fr-FR"/>
              <a:t> </a:t>
            </a:r>
            <a:r>
              <a:rPr lang="fr-FR"/>
              <a:t>with</a:t>
            </a:r>
            <a:r>
              <a:rPr lang="fr-FR"/>
              <a:t> intelligence ».</a:t>
            </a:r>
            <a:endParaRPr/>
          </a:p>
          <a:p>
            <a:pPr>
              <a:defRPr/>
            </a:pPr>
            <a:r>
              <a:rPr lang="fr-FR"/>
              <a:t>SAME</a:t>
            </a:r>
            <a:r>
              <a:rPr lang="fr-FR"/>
              <a:t> est un opérateur de proximité élargi : il cherche le terme qui le précède et le terme qui le suit (comme AND et NEAR/) mais avec pour condition que les deux termes soient dans la même ligne de métadonnée, en fonction du champ spécifié (fonctionne par exemple dans la recherche par signature d’auteur).</a:t>
            </a:r>
            <a:endParaRPr lang="fr-FR"/>
          </a:p>
        </p:txBody>
      </p:sp>
      <p:sp>
        <p:nvSpPr>
          <p:cNvPr id="6" name="Espace réservé du numéro de diapositive 3" hidden="0"/>
          <p:cNvSpPr>
            <a:spLocks noGrp="1"/>
          </p:cNvSpPr>
          <p:nvPr isPhoto="0" userDrawn="0">
            <p:ph type="sldNum" sz="quarter" idx="10" hasCustomPrompt="0"/>
          </p:nvPr>
        </p:nvSpPr>
        <p:spPr bwMode="auto"/>
        <p:txBody>
          <a:bodyPr/>
          <a:lstStyle/>
          <a:p>
            <a:pPr>
              <a:defRPr/>
            </a:pPr>
            <a:fld id="{584DB7F5-8ECC-47A0-BF46-A62C48F73941}" type="slidenum">
              <a:rPr lang="en-GB"/>
              <a:t/>
            </a:fld>
            <a:endParaRPr lang="en-GB"/>
          </a:p>
        </p:txBody>
      </p:sp>
    </p:spTree>
  </p:cSld>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itle" userDrawn="1">
  <p:cSld name="Diapositive de titre">
    <p:spTree>
      <p:nvGrpSpPr>
        <p:cNvPr id="1" name="" hidden="0"/>
        <p:cNvGrpSpPr/>
        <p:nvPr isPhoto="0" userDrawn="0"/>
      </p:nvGrpSpPr>
      <p:grpSpPr bwMode="auto">
        <a:xfrm>
          <a:off x="0" y="0"/>
          <a:ext cx="0" cy="0"/>
          <a:chOff x="0" y="0"/>
          <a:chExt cx="0" cy="0"/>
        </a:xfrm>
      </p:grpSpPr>
      <p:sp>
        <p:nvSpPr>
          <p:cNvPr id="4" name="Rectangle 6" hidden="0"/>
          <p:cNvSpPr/>
          <p:nvPr isPhoto="0" userDrawn="1"/>
        </p:nvSpPr>
        <p:spPr bwMode="auto">
          <a:xfrm>
            <a:off x="0" y="0"/>
            <a:ext cx="9144000"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defRPr/>
            </a:pPr>
            <a:endParaRPr lang="fr-FR" sz="1350">
              <a:solidFill>
                <a:srgbClr val="FFFFFF"/>
              </a:solidFill>
            </a:endParaRPr>
          </a:p>
        </p:txBody>
      </p:sp>
      <p:sp>
        <p:nvSpPr>
          <p:cNvPr id="5" name="Title 1" hidden="0"/>
          <p:cNvSpPr>
            <a:spLocks noGrp="1"/>
          </p:cNvSpPr>
          <p:nvPr isPhoto="0" userDrawn="0">
            <p:ph type="ctrTitle" hasCustomPrompt="0"/>
          </p:nvPr>
        </p:nvSpPr>
        <p:spPr bwMode="auto">
          <a:xfrm>
            <a:off x="272130" y="2165229"/>
            <a:ext cx="4787999" cy="3252160"/>
          </a:xfrm>
        </p:spPr>
        <p:txBody>
          <a:bodyPr anchor="b">
            <a:normAutofit/>
          </a:bodyPr>
          <a:lstStyle>
            <a:lvl1pPr algn="l">
              <a:defRPr sz="6000">
                <a:solidFill>
                  <a:schemeClr val="bg1"/>
                </a:solidFill>
              </a:defRPr>
            </a:lvl1pPr>
          </a:lstStyle>
          <a:p>
            <a:pPr>
              <a:defRPr/>
            </a:pPr>
            <a:r>
              <a:rPr lang="fr-FR"/>
              <a:t>Modifiez le style du titre</a:t>
            </a:r>
            <a:endParaRPr lang="en-US"/>
          </a:p>
        </p:txBody>
      </p:sp>
      <p:sp>
        <p:nvSpPr>
          <p:cNvPr id="6" name="Subtitle 2" hidden="0"/>
          <p:cNvSpPr>
            <a:spLocks noGrp="1"/>
          </p:cNvSpPr>
          <p:nvPr isPhoto="0" userDrawn="0">
            <p:ph type="subTitle" idx="1" hasCustomPrompt="0"/>
          </p:nvPr>
        </p:nvSpPr>
        <p:spPr bwMode="auto">
          <a:xfrm>
            <a:off x="272130" y="5529532"/>
            <a:ext cx="4787999" cy="746185"/>
          </a:xfrm>
        </p:spPr>
        <p:txBody>
          <a:bodyPr anchor="b">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Modifier le style des sous-titres du masque</a:t>
            </a:r>
            <a:endParaRPr lang="en-US"/>
          </a:p>
        </p:txBody>
      </p:sp>
      <p:pic>
        <p:nvPicPr>
          <p:cNvPr id="7" name="Image 9" hidden="0"/>
          <p:cNvPicPr>
            <a:picLocks noChangeAspect="1"/>
          </p:cNvPicPr>
          <p:nvPr isPhoto="0" userDrawn="1"/>
        </p:nvPicPr>
        <p:blipFill>
          <a:blip r:embed="rId2"/>
          <a:stretch/>
        </p:blipFill>
        <p:spPr bwMode="auto">
          <a:xfrm>
            <a:off x="272127" y="188640"/>
            <a:ext cx="4788000" cy="1619672"/>
          </a:xfrm>
          <a:prstGeom prst="rect">
            <a:avLst/>
          </a:prstGeom>
        </p:spPr>
      </p:pic>
      <p:pic>
        <p:nvPicPr>
          <p:cNvPr id="8" name="Picture 13" hidden="0"/>
          <p:cNvPicPr>
            <a:picLocks noChangeAspect="1" noChangeArrowheads="1"/>
          </p:cNvPicPr>
          <p:nvPr isPhoto="0" userDrawn="1"/>
        </p:nvPicPr>
        <p:blipFill>
          <a:blip r:embed="rId3"/>
          <a:stretch/>
        </p:blipFill>
        <p:spPr bwMode="auto">
          <a:xfrm>
            <a:off x="6770160" y="4412319"/>
            <a:ext cx="2088000" cy="245431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obj" userDrawn="1">
  <p:cSld name="Titre et contenu">
    <p:spTree>
      <p:nvGrpSpPr>
        <p:cNvPr id="1" name="" hidden="0"/>
        <p:cNvGrpSpPr/>
        <p:nvPr isPhoto="0" userDrawn="0"/>
      </p:nvGrpSpPr>
      <p:grpSpPr bwMode="auto">
        <a:xfrm>
          <a:off x="0" y="0"/>
          <a:ext cx="0" cy="0"/>
          <a:chOff x="0" y="0"/>
          <a:chExt cx="0" cy="0"/>
        </a:xfrm>
      </p:grpSpPr>
      <p:sp>
        <p:nvSpPr>
          <p:cNvPr id="4" name="Rectangle 6" hidden="0"/>
          <p:cNvSpPr/>
          <p:nvPr isPhoto="0" userDrawn="1"/>
        </p:nvSpPr>
        <p:spPr bwMode="auto">
          <a:xfrm>
            <a:off x="1" y="0"/>
            <a:ext cx="5305244"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noAutofit/>
          </a:bodyPr>
          <a:lstStyle/>
          <a:p>
            <a:pPr algn="ctr">
              <a:defRPr/>
            </a:pPr>
            <a:endParaRPr lang="fr-FR" sz="1350">
              <a:solidFill>
                <a:srgbClr val="FFFFFF"/>
              </a:solidFill>
            </a:endParaRPr>
          </a:p>
        </p:txBody>
      </p:sp>
      <p:sp>
        <p:nvSpPr>
          <p:cNvPr id="5" name="Title 1" hidden="0"/>
          <p:cNvSpPr>
            <a:spLocks noGrp="1"/>
          </p:cNvSpPr>
          <p:nvPr isPhoto="0" userDrawn="0">
            <p:ph type="title" hasCustomPrompt="0"/>
          </p:nvPr>
        </p:nvSpPr>
        <p:spPr bwMode="auto">
          <a:xfrm>
            <a:off x="5382885" y="365129"/>
            <a:ext cx="3614467" cy="1325563"/>
          </a:xfrm>
        </p:spPr>
        <p:txBody>
          <a:bodyPr anchor="b">
            <a:normAutofit/>
          </a:bodyPr>
          <a:lstStyle>
            <a:lvl1pPr>
              <a:defRPr sz="2800"/>
            </a:lvl1pPr>
          </a:lstStyle>
          <a:p>
            <a:pPr>
              <a:defRPr/>
            </a:pPr>
            <a:r>
              <a:rPr lang="fr-FR"/>
              <a:t>Modifiez le style du titre</a:t>
            </a:r>
            <a:endParaRPr lang="en-US"/>
          </a:p>
        </p:txBody>
      </p:sp>
      <p:sp>
        <p:nvSpPr>
          <p:cNvPr id="6" name="Content Placeholder 2" hidden="0"/>
          <p:cNvSpPr>
            <a:spLocks noGrp="1"/>
          </p:cNvSpPr>
          <p:nvPr isPhoto="0" userDrawn="0">
            <p:ph idx="1" hasCustomPrompt="0"/>
          </p:nvPr>
        </p:nvSpPr>
        <p:spPr bwMode="auto">
          <a:xfrm>
            <a:off x="5382883" y="1825625"/>
            <a:ext cx="3614468" cy="4351338"/>
          </a:xfrm>
        </p:spPr>
        <p:txBody>
          <a:bodyPr>
            <a:normAutofit/>
          </a:bodyPr>
          <a:lstStyle>
            <a:lvl1pPr>
              <a:defRPr sz="2400"/>
            </a:lvl1pPr>
            <a:lvl2pPr>
              <a:defRPr sz="2000"/>
            </a:lvl2pPr>
            <a:lvl3pPr>
              <a:defRPr sz="1800"/>
            </a:lvl3pPr>
            <a:lvl4pPr>
              <a:defRPr sz="1600"/>
            </a:lvl4pPr>
            <a:lvl5pPr>
              <a:defRPr sz="1600"/>
            </a:lvl5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pic>
        <p:nvPicPr>
          <p:cNvPr id="7" name="Image 3" hidden="0"/>
          <p:cNvPicPr>
            <a:picLocks noChangeAspect="1"/>
          </p:cNvPicPr>
          <p:nvPr isPhoto="0" userDrawn="1"/>
        </p:nvPicPr>
        <p:blipFill>
          <a:blip r:embed="rId2"/>
          <a:stretch/>
        </p:blipFill>
        <p:spPr bwMode="auto">
          <a:xfrm>
            <a:off x="7421500" y="6202845"/>
            <a:ext cx="1440000" cy="48711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userDrawn="1">
  <p:cSld name="Contenu filet prune">
    <p:spTree>
      <p:nvGrpSpPr>
        <p:cNvPr id="1" name="" hidden="0"/>
        <p:cNvGrpSpPr/>
        <p:nvPr isPhoto="0" userDrawn="0"/>
      </p:nvGrpSpPr>
      <p:grpSpPr bwMode="auto">
        <a:xfrm>
          <a:off x="0" y="0"/>
          <a:ext cx="0" cy="0"/>
          <a:chOff x="0" y="0"/>
          <a:chExt cx="0" cy="0"/>
        </a:xfrm>
      </p:grpSpPr>
      <p:pic>
        <p:nvPicPr>
          <p:cNvPr id="4" name="Image 12" hidden="0"/>
          <p:cNvPicPr>
            <a:picLocks noChangeAspect="1"/>
          </p:cNvPicPr>
          <p:nvPr isPhoto="0" userDrawn="1"/>
        </p:nvPicPr>
        <p:blipFill>
          <a:blip r:embed="rId2"/>
          <a:stretch/>
        </p:blipFill>
        <p:spPr bwMode="auto">
          <a:xfrm>
            <a:off x="7854035" y="39096"/>
            <a:ext cx="1368000" cy="1368000"/>
          </a:xfrm>
          <a:prstGeom prst="rect">
            <a:avLst/>
          </a:prstGeom>
        </p:spPr>
      </p:pic>
      <p:sp>
        <p:nvSpPr>
          <p:cNvPr id="5" name="Titre 1" hidden="0"/>
          <p:cNvSpPr>
            <a:spLocks noGrp="1"/>
          </p:cNvSpPr>
          <p:nvPr isPhoto="0" userDrawn="0">
            <p:ph type="title" hasCustomPrompt="0"/>
          </p:nvPr>
        </p:nvSpPr>
        <p:spPr bwMode="auto">
          <a:xfrm>
            <a:off x="467545" y="274638"/>
            <a:ext cx="7632848" cy="562074"/>
          </a:xfrm>
          <a:prstGeom prst="rect">
            <a:avLst/>
          </a:prstGeom>
          <a:noFill/>
        </p:spPr>
        <p:txBody>
          <a:bodyPr>
            <a:normAutofit/>
          </a:bodyPr>
          <a:lstStyle>
            <a:lvl1pPr>
              <a:defRPr lang="fr-FR" sz="2800"/>
            </a:lvl1pPr>
          </a:lstStyle>
          <a:p>
            <a:pPr>
              <a:defRPr/>
            </a:pPr>
            <a:r>
              <a:rPr lang="fr-FR"/>
              <a:t>Modifiez le style du titre</a:t>
            </a:r>
            <a:endParaRPr lang="fr-FR"/>
          </a:p>
        </p:txBody>
      </p:sp>
      <p:sp>
        <p:nvSpPr>
          <p:cNvPr id="6" name="Espace réservé du pied de page 4" hidden="0"/>
          <p:cNvSpPr>
            <a:spLocks noGrp="1"/>
          </p:cNvSpPr>
          <p:nvPr isPhoto="0" userDrawn="0">
            <p:ph type="ftr" sz="quarter" idx="11" hasCustomPrompt="0"/>
          </p:nvPr>
        </p:nvSpPr>
        <p:spPr bwMode="auto">
          <a:xfrm>
            <a:off x="1691682" y="6356354"/>
            <a:ext cx="5112568" cy="365125"/>
          </a:xfrm>
          <a:prstGeom prst="rect">
            <a:avLst/>
          </a:prstGeom>
        </p:spPr>
        <p:txBody>
          <a:bodyPr/>
          <a:lstStyle>
            <a:lvl1pPr>
              <a:defRPr lang="fr-FR" sz="1000">
                <a:solidFill>
                  <a:schemeClr val="tx1"/>
                </a:solidFill>
              </a:defRPr>
            </a:lvl1pPr>
          </a:lstStyle>
          <a:p>
            <a:pPr>
              <a:defRPr/>
            </a:pPr>
            <a:r>
              <a:rPr>
                <a:solidFill>
                  <a:srgbClr val="63003C"/>
                </a:solidFill>
              </a:rPr>
              <a:t>PARIS-SACLAY LE FUTUR EN CHANTIER(S)   29 Novembre 2014 </a:t>
            </a:r>
            <a:endParaRPr>
              <a:solidFill>
                <a:srgbClr val="63003C"/>
              </a:solidFill>
            </a:endParaRPr>
          </a:p>
        </p:txBody>
      </p:sp>
      <p:sp>
        <p:nvSpPr>
          <p:cNvPr id="7" name="Espace réservé du numéro de diapositive 5" hidden="0"/>
          <p:cNvSpPr>
            <a:spLocks noGrp="1"/>
          </p:cNvSpPr>
          <p:nvPr isPhoto="0" userDrawn="0">
            <p:ph type="sldNum" sz="quarter" idx="12" hasCustomPrompt="0"/>
          </p:nvPr>
        </p:nvSpPr>
        <p:spPr bwMode="auto">
          <a:xfrm>
            <a:off x="467544" y="6356354"/>
            <a:ext cx="1080120" cy="365125"/>
          </a:xfrm>
          <a:prstGeom prst="rect">
            <a:avLst/>
          </a:prstGeom>
        </p:spPr>
        <p:txBody>
          <a:bodyPr/>
          <a:lstStyle>
            <a:lvl1pPr>
              <a:defRPr lang="fr-FR" sz="1000">
                <a:solidFill>
                  <a:schemeClr val="tx1"/>
                </a:solidFill>
              </a:defRPr>
            </a:lvl1pPr>
          </a:lstStyle>
          <a:p>
            <a:pPr>
              <a:defRPr/>
            </a:pPr>
            <a:fld id="{641C90A5-C474-45C2-8719-E69FDD0C6A55}" type="slidenum">
              <a:rPr>
                <a:solidFill>
                  <a:srgbClr val="63003C"/>
                </a:solidFill>
              </a:rPr>
              <a:t/>
            </a:fld>
            <a:endParaRPr>
              <a:solidFill>
                <a:srgbClr val="63003C"/>
              </a:solidFill>
            </a:endParaRPr>
          </a:p>
        </p:txBody>
      </p:sp>
      <p:sp>
        <p:nvSpPr>
          <p:cNvPr id="8" name="Espace réservé du contenu 2" hidden="0"/>
          <p:cNvSpPr>
            <a:spLocks noGrp="1"/>
          </p:cNvSpPr>
          <p:nvPr isPhoto="0" userDrawn="0">
            <p:ph idx="1" hasCustomPrompt="0"/>
          </p:nvPr>
        </p:nvSpPr>
        <p:spPr bwMode="auto">
          <a:xfrm>
            <a:off x="467546" y="1556795"/>
            <a:ext cx="7632849" cy="4569371"/>
          </a:xfrm>
          <a:prstGeom prst="rect">
            <a:avLst/>
          </a:prstGeom>
          <a:solidFill>
            <a:schemeClr val="accent3"/>
          </a:solidFill>
        </p:spPr>
        <p:txBody>
          <a:bodyPr>
            <a:normAutofit/>
          </a:bodyPr>
          <a:lstStyle>
            <a:lvl1pPr>
              <a:defRPr sz="2800"/>
            </a:lvl1pPr>
            <a:lvl2pPr>
              <a:defRPr sz="2400"/>
            </a:lvl2pPr>
            <a:lvl3pPr marL="1143000" indent="-228600">
              <a:buFont typeface="Open Sans"/>
              <a:buChar char="»"/>
              <a:defRPr sz="2000"/>
            </a:lvl3pPr>
            <a:lvl4pPr>
              <a:defRPr sz="1800"/>
            </a:lvl4pPr>
            <a:lvl5pPr>
              <a:defRPr sz="1800"/>
            </a:lvl5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fr-FR"/>
          </a:p>
        </p:txBody>
      </p:sp>
      <p:cxnSp>
        <p:nvCxnSpPr>
          <p:cNvPr id="9" name="Connecteur droit 19" hidden="0"/>
          <p:cNvCxnSpPr>
            <a:cxnSpLocks/>
          </p:cNvCxnSpPr>
          <p:nvPr isPhoto="0" userDrawn="1"/>
        </p:nvCxnSpPr>
        <p:spPr bwMode="auto">
          <a:xfrm flipV="1">
            <a:off x="0" y="1407096"/>
            <a:ext cx="9144000" cy="5680"/>
          </a:xfrm>
          <a:prstGeom prst="line">
            <a:avLst/>
          </a:prstGeom>
          <a:ln w="5715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0" name="Connecteur droit 20" hidden="0"/>
          <p:cNvCxnSpPr>
            <a:cxnSpLocks/>
          </p:cNvCxnSpPr>
          <p:nvPr isPhoto="0" userDrawn="1"/>
        </p:nvCxnSpPr>
        <p:spPr bwMode="auto">
          <a:xfrm>
            <a:off x="1" y="6309320"/>
            <a:ext cx="68042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21" hidden="0"/>
          <p:cNvPicPr>
            <a:picLocks noChangeAspect="1"/>
          </p:cNvPicPr>
          <p:nvPr isPhoto="0" userDrawn="1"/>
        </p:nvPicPr>
        <p:blipFill>
          <a:blip r:embed="rId3"/>
          <a:stretch/>
        </p:blipFill>
        <p:spPr bwMode="auto">
          <a:xfrm>
            <a:off x="7421750" y="6243046"/>
            <a:ext cx="1260000" cy="55774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obj" userDrawn="1">
  <p:cSld name="Deux contenus">
    <p:spTree>
      <p:nvGrpSpPr>
        <p:cNvPr id="1" name="" hidden="0"/>
        <p:cNvGrpSpPr/>
        <p:nvPr isPhoto="0" userDrawn="0"/>
      </p:nvGrpSpPr>
      <p:grpSpPr bwMode="auto">
        <a:xfrm>
          <a:off x="0" y="0"/>
          <a:ext cx="0" cy="0"/>
          <a:chOff x="0" y="0"/>
          <a:chExt cx="0" cy="0"/>
        </a:xfrm>
      </p:grpSpPr>
      <p:sp>
        <p:nvSpPr>
          <p:cNvPr id="4" name="Holder 2" hidden="0"/>
          <p:cNvSpPr>
            <a:spLocks noGrp="1"/>
          </p:cNvSpPr>
          <p:nvPr isPhoto="0" userDrawn="0">
            <p:ph type="title" hasCustomPrompt="0"/>
          </p:nvPr>
        </p:nvSpPr>
        <p:spPr bwMode="auto"/>
        <p:txBody>
          <a:bodyPr lIns="0" tIns="0" rIns="0" bIns="0"/>
          <a:lstStyle>
            <a:lvl1pPr>
              <a:defRPr sz="1350" b="1" i="0">
                <a:solidFill>
                  <a:schemeClr val="bg1"/>
                </a:solidFill>
                <a:latin typeface="Open Sans"/>
                <a:cs typeface="Open Sans"/>
              </a:defRPr>
            </a:lvl1pPr>
          </a:lstStyle>
          <a:p>
            <a:pPr>
              <a:defRPr/>
            </a:pPr>
            <a:r>
              <a:rPr lang="fr-FR"/>
              <a:t>Modifiez le style du titre</a:t>
            </a:r>
            <a:endParaRPr/>
          </a:p>
        </p:txBody>
      </p:sp>
      <p:sp>
        <p:nvSpPr>
          <p:cNvPr id="5" name="Holder 3" hidden="0"/>
          <p:cNvSpPr>
            <a:spLocks noGrp="1"/>
          </p:cNvSpPr>
          <p:nvPr isPhoto="0" userDrawn="0">
            <p:ph sz="half" idx="2" hasCustomPrompt="0"/>
          </p:nvPr>
        </p:nvSpPr>
        <p:spPr bwMode="auto">
          <a:xfrm>
            <a:off x="457200" y="1577342"/>
            <a:ext cx="3977640" cy="775597"/>
          </a:xfrm>
          <a:prstGeom prst="rect">
            <a:avLst/>
          </a:prstGeom>
        </p:spPr>
        <p:txBody>
          <a:bodyPr wrap="square" lIns="0" tIns="0" rIns="0" bIns="0">
            <a:spAutoFit/>
          </a:bodyPr>
          <a:lstStyle>
            <a:lvl1pPr>
              <a:defRPr/>
            </a:lvl1pPr>
          </a:lstStyle>
          <a:p>
            <a:pPr lvl="0">
              <a:defRPr/>
            </a:pPr>
            <a:r>
              <a:rPr lang="fr-FR"/>
              <a:t>Modifier les styles du texte du masque</a:t>
            </a:r>
            <a:endParaRPr/>
          </a:p>
        </p:txBody>
      </p:sp>
      <p:sp>
        <p:nvSpPr>
          <p:cNvPr id="6" name="Holder 4" hidden="0"/>
          <p:cNvSpPr>
            <a:spLocks noGrp="1"/>
          </p:cNvSpPr>
          <p:nvPr isPhoto="0" userDrawn="0">
            <p:ph sz="half" idx="3" hasCustomPrompt="0"/>
          </p:nvPr>
        </p:nvSpPr>
        <p:spPr bwMode="auto">
          <a:xfrm>
            <a:off x="4709160" y="1577342"/>
            <a:ext cx="3977640" cy="775597"/>
          </a:xfrm>
          <a:prstGeom prst="rect">
            <a:avLst/>
          </a:prstGeom>
        </p:spPr>
        <p:txBody>
          <a:bodyPr wrap="square" lIns="0" tIns="0" rIns="0" bIns="0">
            <a:spAutoFit/>
          </a:bodyPr>
          <a:lstStyle>
            <a:lvl1pPr>
              <a:defRPr/>
            </a:lvl1pPr>
          </a:lstStyle>
          <a:p>
            <a:pPr lvl="0">
              <a:defRPr/>
            </a:pPr>
            <a:r>
              <a:rPr lang="fr-FR"/>
              <a:t>Modifier les styles du texte du masque</a:t>
            </a:r>
            <a:endParaRPr/>
          </a:p>
        </p:txBody>
      </p:sp>
      <p:sp>
        <p:nvSpPr>
          <p:cNvPr id="7" name="Holder 5" hidden="0"/>
          <p:cNvSpPr>
            <a:spLocks noGrp="1"/>
          </p:cNvSpPr>
          <p:nvPr isPhoto="0" userDrawn="0">
            <p:ph type="ftr" sz="quarter" idx="5" hasCustomPrompt="0"/>
          </p:nvPr>
        </p:nvSpPr>
        <p:spPr bwMode="auto"/>
        <p:txBody>
          <a:bodyPr lIns="0" tIns="0" rIns="0" bIns="0"/>
          <a:lstStyle>
            <a:lvl1pPr algn="ctr">
              <a:defRPr>
                <a:solidFill>
                  <a:schemeClr val="tx1">
                    <a:tint val="75000"/>
                  </a:schemeClr>
                </a:solidFill>
              </a:defRPr>
            </a:lvl1pPr>
          </a:lstStyle>
          <a:p>
            <a:pPr>
              <a:defRPr/>
            </a:pPr>
            <a:endParaRPr>
              <a:solidFill>
                <a:srgbClr val="63003C">
                  <a:tint val="75000"/>
                </a:srgbClr>
              </a:solidFill>
            </a:endParaRPr>
          </a:p>
        </p:txBody>
      </p:sp>
      <p:sp>
        <p:nvSpPr>
          <p:cNvPr id="8" name="Holder 6" hidden="0"/>
          <p:cNvSpPr>
            <a:spLocks noGrp="1"/>
          </p:cNvSpPr>
          <p:nvPr isPhoto="0" userDrawn="0">
            <p:ph type="dt" sz="half" idx="6" hasCustomPrompt="0"/>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solidFill>
                  <a:srgbClr val="63003C">
                    <a:tint val="75000"/>
                  </a:srgbClr>
                </a:solidFill>
              </a:rPr>
              <a:t/>
            </a:fld>
            <a:endParaRPr lang="en-US">
              <a:solidFill>
                <a:srgbClr val="63003C">
                  <a:tint val="75000"/>
                </a:srgbClr>
              </a:solidFill>
            </a:endParaRPr>
          </a:p>
        </p:txBody>
      </p:sp>
      <p:sp>
        <p:nvSpPr>
          <p:cNvPr id="9" name="Holder 7" hidden="0"/>
          <p:cNvSpPr>
            <a:spLocks noGrp="1"/>
          </p:cNvSpPr>
          <p:nvPr isPhoto="0" userDrawn="0">
            <p:ph type="sldNum" sz="quarter" idx="7" hasCustomPrompt="0"/>
          </p:nvPr>
        </p:nvSpPr>
        <p:spPr bwMode="auto"/>
        <p:txBody>
          <a:bodyPr lIns="0" tIns="0" rIns="0" bIns="0"/>
          <a:lstStyle>
            <a:lvl1pPr algn="r">
              <a:defRPr>
                <a:solidFill>
                  <a:schemeClr val="tx1">
                    <a:tint val="75000"/>
                  </a:schemeClr>
                </a:solidFill>
              </a:defRPr>
            </a:lvl1pPr>
          </a:lstStyle>
          <a:p>
            <a:pPr>
              <a:defRPr/>
            </a:pPr>
            <a:fld id="{B6F15528-21DE-4FAA-801E-634DDDAF4B2B}" type="slidenum">
              <a:rPr>
                <a:solidFill>
                  <a:srgbClr val="63003C">
                    <a:tint val="75000"/>
                  </a:srgbClr>
                </a:solidFill>
              </a:rPr>
              <a:t/>
            </a:fld>
            <a:endParaRPr>
              <a:solidFill>
                <a:srgbClr val="63003C">
                  <a:tint val="75000"/>
                </a:srgbClr>
              </a:solidFill>
            </a:endParaRPr>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0">
  <p:cSld name="">
    <p:bg>
      <p:bgRef idx="1001">
        <a:schemeClr val="bg1"/>
      </p:bgRef>
    </p:bg>
    <p:spTree>
      <p:nvGrpSpPr>
        <p:cNvPr id="1" name="" hidden="0"/>
        <p:cNvGrpSpPr/>
        <p:nvPr isPhoto="0" userDrawn="0"/>
      </p:nvGrpSpPr>
      <p:grpSpPr bwMode="auto">
        <a:xfrm>
          <a:off x="0" y="0"/>
          <a:ext cx="0" cy="0"/>
          <a:chOff x="0" y="0"/>
          <a:chExt cx="0" cy="0"/>
        </a:xfrm>
      </p:grpSpPr>
      <p:sp>
        <p:nvSpPr>
          <p:cNvPr id="4" name="Title Placeholder 1" hidden="0"/>
          <p:cNvSpPr>
            <a:spLocks noGrp="1"/>
          </p:cNvSpPr>
          <p:nvPr isPhoto="0" userDrawn="0">
            <p:ph type="title" hasCustomPrompt="0"/>
          </p:nvPr>
        </p:nvSpPr>
        <p:spPr bwMode="auto">
          <a:xfrm>
            <a:off x="628650" y="365129"/>
            <a:ext cx="7886700" cy="1325563"/>
          </a:xfrm>
          <a:prstGeom prst="rect">
            <a:avLst/>
          </a:prstGeom>
        </p:spPr>
        <p:txBody>
          <a:bodyPr vert="horz" lIns="91440" tIns="45720" rIns="91440" bIns="45720" rtlCol="0" anchor="ctr">
            <a:normAutofit/>
          </a:bodyPr>
          <a:lstStyle/>
          <a:p>
            <a:pPr>
              <a:defRPr/>
            </a:pPr>
            <a:r>
              <a:rPr lang="fr-FR"/>
              <a:t>Modifiez le style du titre</a:t>
            </a:r>
            <a:endParaRPr lang="en-US"/>
          </a:p>
        </p:txBody>
      </p:sp>
      <p:sp>
        <p:nvSpPr>
          <p:cNvPr id="5" name="Text Placeholder 2" hidden="0"/>
          <p:cNvSpPr>
            <a:spLocks noGrp="1"/>
          </p:cNvSpPr>
          <p:nvPr isPhoto="0" userDrawn="0">
            <p:ph type="body" idx="1" hasCustomPrompt="0"/>
          </p:nvPr>
        </p:nvSpPr>
        <p:spPr bwMode="auto">
          <a:xfrm>
            <a:off x="628650" y="1825625"/>
            <a:ext cx="7886700" cy="4351338"/>
          </a:xfrm>
          <a:prstGeom prst="rect">
            <a:avLst/>
          </a:prstGeom>
        </p:spPr>
        <p:txBody>
          <a:bodyPr vert="horz" lIns="91440" tIns="45720" rIns="91440" bIns="45720" rtlCol="0">
            <a:normAutofit/>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hidden="0"/>
          <p:cNvSpPr>
            <a:spLocks noGrp="1"/>
          </p:cNvSpPr>
          <p:nvPr isPhoto="0" userDrawn="0">
            <p:ph type="dt" sz="half" idx="2" hasCustomPrompt="0"/>
          </p:nvPr>
        </p:nvSpPr>
        <p:spPr bwMode="auto">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2046173-2B5A-4462-9100-69D7613B339B}" type="datetimeFigureOut">
              <a:rPr lang="fr-FR">
                <a:solidFill>
                  <a:srgbClr val="63003C">
                    <a:tint val="75000"/>
                  </a:srgbClr>
                </a:solidFill>
              </a:rPr>
              <a:t/>
            </a:fld>
            <a:endParaRPr lang="fr-FR">
              <a:solidFill>
                <a:srgbClr val="63003C">
                  <a:tint val="75000"/>
                </a:srgbClr>
              </a:solidFill>
            </a:endParaRPr>
          </a:p>
        </p:txBody>
      </p:sp>
      <p:sp>
        <p:nvSpPr>
          <p:cNvPr id="7" name="Footer Placeholder 4" hidden="0"/>
          <p:cNvSpPr>
            <a:spLocks noGrp="1"/>
          </p:cNvSpPr>
          <p:nvPr isPhoto="0" userDrawn="0">
            <p:ph type="ftr" sz="quarter" idx="3" hasCustomPrompt="0"/>
          </p:nvPr>
        </p:nvSpPr>
        <p:spPr bwMode="auto">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solidFill>
                <a:srgbClr val="63003C">
                  <a:tint val="75000"/>
                </a:srgbClr>
              </a:solidFill>
            </a:endParaRPr>
          </a:p>
        </p:txBody>
      </p:sp>
      <p:sp>
        <p:nvSpPr>
          <p:cNvPr id="8" name="Slide Number Placeholder 5" hidden="0"/>
          <p:cNvSpPr>
            <a:spLocks noGrp="1"/>
          </p:cNvSpPr>
          <p:nvPr isPhoto="0" userDrawn="0">
            <p:ph type="sldNum" sz="quarter" idx="4" hasCustomPrompt="0"/>
          </p:nvPr>
        </p:nvSpPr>
        <p:spPr bwMode="auto">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0B0FBA5-3649-4193-81EC-FC1C61F9B58C}" type="slidenum">
              <a:rPr lang="fr-FR">
                <a:solidFill>
                  <a:srgbClr val="63003C">
                    <a:tint val="75000"/>
                  </a:srgbClr>
                </a:solidFill>
              </a:rPr>
              <a:t/>
            </a:fld>
            <a:endParaRPr lang="fr-FR">
              <a:solidFill>
                <a:srgbClr val="63003C">
                  <a:tint val="75000"/>
                </a:srgbClr>
              </a:solidFill>
            </a:endParaRPr>
          </a:p>
        </p:txBody>
      </p:sp>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Lst>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2">
              <a:lumMod val="75000"/>
              <a:lumOff val="25000"/>
            </a:schemeClr>
          </a:solidFill>
          <a:latin typeface="+mn-lt"/>
          <a:ea typeface="+mn-ea"/>
          <a:cs typeface="+mn-cs"/>
        </a:defRPr>
      </a:lvl2pPr>
      <a:lvl3pPr marL="1143000" indent="-228600" algn="l" defTabSz="914400">
        <a:lnSpc>
          <a:spcPct val="90000"/>
        </a:lnSpc>
        <a:spcBef>
          <a:spcPts val="500"/>
        </a:spcBef>
        <a:buFont typeface="Arial"/>
        <a:buChar char="•"/>
        <a:defRPr sz="2000">
          <a:solidFill>
            <a:schemeClr val="tx2">
              <a:lumMod val="75000"/>
              <a:lumOff val="25000"/>
            </a:schemeClr>
          </a:solidFill>
          <a:latin typeface="+mn-lt"/>
          <a:ea typeface="+mn-ea"/>
          <a:cs typeface="+mn-cs"/>
        </a:defRPr>
      </a:lvl3pPr>
      <a:lvl4pPr marL="1600200" indent="-228600" algn="l" defTabSz="914400">
        <a:lnSpc>
          <a:spcPct val="90000"/>
        </a:lnSpc>
        <a:spcBef>
          <a:spcPts val="500"/>
        </a:spcBef>
        <a:buFont typeface="Arial"/>
        <a:buChar char="•"/>
        <a:defRPr sz="1800">
          <a:solidFill>
            <a:schemeClr val="tx2">
              <a:lumMod val="75000"/>
              <a:lumOff val="25000"/>
            </a:schemeClr>
          </a:solidFill>
          <a:latin typeface="+mn-lt"/>
          <a:ea typeface="+mn-ea"/>
          <a:cs typeface="+mn-cs"/>
        </a:defRPr>
      </a:lvl4pPr>
      <a:lvl5pPr marL="2057400" indent="-228600" algn="l" defTabSz="914400">
        <a:lnSpc>
          <a:spcPct val="90000"/>
        </a:lnSpc>
        <a:spcBef>
          <a:spcPts val="500"/>
        </a:spcBef>
        <a:buFont typeface="Arial"/>
        <a:buChar char="•"/>
        <a:defRPr sz="1800">
          <a:solidFill>
            <a:schemeClr val="tx2">
              <a:lumMod val="75000"/>
              <a:lumOff val="25000"/>
            </a:schemeClr>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0.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6.png"/><Relationship Id="rId4" Type="http://schemas.openxmlformats.org/officeDocument/2006/relationships/image" Target="../media/image10.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0.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0.png"/><Relationship Id="rId4" Type="http://schemas.openxmlformats.org/officeDocument/2006/relationships/image" Target="../media/image17.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0.png"/><Relationship Id="rId4" Type="http://schemas.openxmlformats.org/officeDocument/2006/relationships/image" Target="../media/image18.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0.png"/><Relationship Id="rId3" Type="http://schemas.openxmlformats.org/officeDocument/2006/relationships/hyperlink" Target="http://garfield.library.upenn.edu/ci/chapter1.PDF" TargetMode="External"/><Relationship Id="rId4" Type="http://schemas.openxmlformats.org/officeDocument/2006/relationships/hyperlink" Target="https://clarivate.com/webofsciencegroup/essays/history-of-citation-indexing/"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8.jpg"/><Relationship Id="rId5" Type="http://schemas.openxmlformats.org/officeDocument/2006/relationships/image" Target="../media/image9.png"/><Relationship Id="rId6" Type="http://schemas.openxmlformats.org/officeDocument/2006/relationships/image" Target="../media/image10.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0.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0.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0.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1.png"/><Relationship Id="rId4" Type="http://schemas.openxmlformats.org/officeDocument/2006/relationships/image" Target="../media/image10.png"/><Relationship Id="rId5" Type="http://schemas.openxmlformats.org/officeDocument/2006/relationships/image" Target="../media/image12.png"/><Relationship Id="rId6" Type="http://schemas.openxmlformats.org/officeDocument/2006/relationships/image" Target="../media/image13.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0.png"/><Relationship Id="rId4" Type="http://schemas.openxmlformats.org/officeDocument/2006/relationships/image" Target="../media/image14.png"/><Relationship Id="rId5"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3" hidden="0"/>
          <p:cNvSpPr>
            <a:spLocks noGrp="1"/>
          </p:cNvSpPr>
          <p:nvPr isPhoto="0" userDrawn="0">
            <p:ph type="ctrTitle" hasCustomPrompt="0"/>
          </p:nvPr>
        </p:nvSpPr>
        <p:spPr bwMode="auto">
          <a:xfrm>
            <a:off x="-556229" y="2297309"/>
            <a:ext cx="10074503" cy="1411662"/>
          </a:xfrm>
        </p:spPr>
        <p:txBody>
          <a:bodyPr/>
          <a:lstStyle/>
          <a:p>
            <a:pPr algn="ctr">
              <a:defRPr/>
            </a:pPr>
            <a:r>
              <a:rPr lang="en-US"/>
              <a:t>Web of Science</a:t>
            </a:r>
            <a:endParaRPr lang="en-US"/>
          </a:p>
        </p:txBody>
      </p:sp>
      <p:sp>
        <p:nvSpPr>
          <p:cNvPr id="5" name="Sous-titre 4" hidden="0"/>
          <p:cNvSpPr>
            <a:spLocks noGrp="1"/>
          </p:cNvSpPr>
          <p:nvPr isPhoto="0" userDrawn="0">
            <p:ph type="subTitle" idx="1" hasCustomPrompt="0"/>
          </p:nvPr>
        </p:nvSpPr>
        <p:spPr bwMode="auto"/>
        <p:txBody>
          <a:bodyPr/>
          <a:lstStyle/>
          <a:p>
            <a:pPr>
              <a:defRPr/>
            </a:pPr>
            <a:r>
              <a:rPr lang="en-US"/>
              <a:t>Formation flash, 31/03/2020</a:t>
            </a:r>
            <a:endParaRPr lang="en-US"/>
          </a:p>
        </p:txBody>
      </p:sp>
      <p:pic>
        <p:nvPicPr>
          <p:cNvPr id="6" name="Image 1" hidden="0"/>
          <p:cNvPicPr>
            <a:picLocks noChangeAspect="1"/>
          </p:cNvPicPr>
          <p:nvPr isPhoto="0" userDrawn="0"/>
        </p:nvPicPr>
        <p:blipFill>
          <a:blip r:embed="rId2"/>
          <a:stretch/>
        </p:blipFill>
        <p:spPr bwMode="auto">
          <a:xfrm>
            <a:off x="0" y="-1"/>
            <a:ext cx="5082859" cy="2297309"/>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p:txBody>
          <a:bodyPr/>
          <a:lstStyle/>
          <a:p>
            <a:pPr>
              <a:defRPr/>
            </a:pPr>
            <a:r>
              <a:rPr lang="fr-FR"/>
              <a:t>Opérateurs </a:t>
            </a:r>
            <a:r>
              <a:rPr lang="fr-FR"/>
              <a:t>et ordre d’application</a:t>
            </a:r>
            <a:endParaRPr lang="fr-FR"/>
          </a:p>
        </p:txBody>
      </p:sp>
      <p:sp>
        <p:nvSpPr>
          <p:cNvPr id="5" name="Espace réservé du contenu 2" hidden="0"/>
          <p:cNvSpPr>
            <a:spLocks noGrp="1"/>
          </p:cNvSpPr>
          <p:nvPr isPhoto="0" userDrawn="0">
            <p:ph idx="1" hasCustomPrompt="0"/>
          </p:nvPr>
        </p:nvSpPr>
        <p:spPr bwMode="auto">
          <a:xfrm>
            <a:off x="467545" y="2337633"/>
            <a:ext cx="2357847" cy="2542592"/>
          </a:xfrm>
        </p:spPr>
        <p:txBody>
          <a:bodyPr/>
          <a:lstStyle/>
          <a:p>
            <a:pPr marL="514350" indent="-514350">
              <a:buFont typeface="+mj-lt"/>
              <a:buAutoNum type="arabicPeriod"/>
              <a:defRPr/>
            </a:pPr>
            <a:r>
              <a:rPr lang="en-US"/>
              <a:t>NEAR/x</a:t>
            </a:r>
            <a:endParaRPr/>
          </a:p>
          <a:p>
            <a:pPr marL="514350" indent="-514350">
              <a:buFont typeface="+mj-lt"/>
              <a:buAutoNum type="arabicPeriod"/>
              <a:defRPr/>
            </a:pPr>
            <a:r>
              <a:rPr lang="en-US"/>
              <a:t>SAME</a:t>
            </a:r>
            <a:endParaRPr/>
          </a:p>
          <a:p>
            <a:pPr marL="514350" indent="-514350">
              <a:buFont typeface="+mj-lt"/>
              <a:buAutoNum type="arabicPeriod"/>
              <a:defRPr/>
            </a:pPr>
            <a:r>
              <a:rPr lang="en-US"/>
              <a:t>NOT</a:t>
            </a:r>
            <a:endParaRPr/>
          </a:p>
          <a:p>
            <a:pPr marL="514350" indent="-514350">
              <a:buFont typeface="+mj-lt"/>
              <a:buAutoNum type="arabicPeriod"/>
              <a:defRPr/>
            </a:pPr>
            <a:r>
              <a:rPr lang="en-US"/>
              <a:t>AND</a:t>
            </a:r>
            <a:endParaRPr/>
          </a:p>
          <a:p>
            <a:pPr marL="514350" indent="-514350">
              <a:buFont typeface="+mj-lt"/>
              <a:buAutoNum type="arabicPeriod"/>
              <a:defRPr/>
            </a:pPr>
            <a:r>
              <a:rPr lang="en-US"/>
              <a:t>OR</a:t>
            </a:r>
            <a:endParaRPr/>
          </a:p>
          <a:p>
            <a:pPr>
              <a:defRPr/>
            </a:pPr>
            <a:endParaRPr lang="fr-FR"/>
          </a:p>
        </p:txBody>
      </p:sp>
      <p:pic>
        <p:nvPicPr>
          <p:cNvPr id="6" name="Image 3" hidden="0"/>
          <p:cNvPicPr>
            <a:picLocks noChangeAspect="1"/>
          </p:cNvPicPr>
          <p:nvPr isPhoto="0" userDrawn="0"/>
        </p:nvPicPr>
        <p:blipFill>
          <a:blip r:embed="rId3"/>
          <a:stretch/>
        </p:blipFill>
        <p:spPr bwMode="auto">
          <a:xfrm>
            <a:off x="6883284" y="5835597"/>
            <a:ext cx="2260716" cy="102240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p:txBody>
          <a:bodyPr/>
          <a:lstStyle/>
          <a:p>
            <a:pPr>
              <a:defRPr/>
            </a:pPr>
            <a:r>
              <a:rPr lang="fr-FR"/>
              <a:t>Exemple de requête</a:t>
            </a:r>
            <a:endParaRPr lang="fr-FR"/>
          </a:p>
        </p:txBody>
      </p:sp>
      <p:pic>
        <p:nvPicPr>
          <p:cNvPr id="5" name="Espace réservé du contenu 4" hidden="0"/>
          <p:cNvPicPr>
            <a:picLocks noChangeAspect="1" noGrp="1"/>
          </p:cNvPicPr>
          <p:nvPr isPhoto="0" userDrawn="0">
            <p:ph idx="1" hasCustomPrompt="0"/>
          </p:nvPr>
        </p:nvPicPr>
        <p:blipFill>
          <a:blip r:embed="rId3"/>
          <a:stretch/>
        </p:blipFill>
        <p:spPr bwMode="auto">
          <a:xfrm flipH="0" flipV="0">
            <a:off x="280148" y="2809169"/>
            <a:ext cx="9144000" cy="2196124"/>
          </a:xfrm>
          <a:prstGeom prst="rect">
            <a:avLst/>
          </a:prstGeom>
        </p:spPr>
      </p:pic>
      <p:pic>
        <p:nvPicPr>
          <p:cNvPr id="6" name="Image 3" hidden="0"/>
          <p:cNvPicPr>
            <a:picLocks noChangeAspect="1"/>
          </p:cNvPicPr>
          <p:nvPr isPhoto="0" userDrawn="0"/>
        </p:nvPicPr>
        <p:blipFill>
          <a:blip r:embed="rId4"/>
          <a:stretch/>
        </p:blipFill>
        <p:spPr bwMode="auto">
          <a:xfrm>
            <a:off x="6883284" y="5835597"/>
            <a:ext cx="2260716" cy="102240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a:xfrm>
            <a:off x="440870" y="2643654"/>
            <a:ext cx="4242662" cy="924560"/>
          </a:xfrm>
        </p:spPr>
        <p:txBody>
          <a:bodyPr/>
          <a:lstStyle/>
          <a:p>
            <a:pPr algn="ctr">
              <a:defRPr/>
            </a:pPr>
            <a:r>
              <a:rPr lang="fr-FR">
                <a:solidFill>
                  <a:schemeClr val="bg1"/>
                </a:solidFill>
              </a:rPr>
              <a:t>Quelques fonctionnalités</a:t>
            </a:r>
            <a:endParaRPr lang="fr-FR">
              <a:solidFill>
                <a:schemeClr val="bg1"/>
              </a:solidFill>
            </a:endParaRPr>
          </a:p>
        </p:txBody>
      </p:sp>
      <p:pic>
        <p:nvPicPr>
          <p:cNvPr id="5" name="Image 2" hidden="0"/>
          <p:cNvPicPr>
            <a:picLocks noChangeAspect="1"/>
          </p:cNvPicPr>
          <p:nvPr isPhoto="0" userDrawn="0"/>
        </p:nvPicPr>
        <p:blipFill>
          <a:blip r:embed="rId3"/>
          <a:stretch/>
        </p:blipFill>
        <p:spPr bwMode="auto">
          <a:xfrm>
            <a:off x="6883284" y="5835597"/>
            <a:ext cx="2260716" cy="102240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p:txBody>
          <a:bodyPr/>
          <a:lstStyle/>
          <a:p>
            <a:pPr>
              <a:defRPr/>
            </a:pPr>
            <a:r>
              <a:rPr lang="fr-FR"/>
              <a:t>Research</a:t>
            </a:r>
            <a:r>
              <a:rPr lang="fr-FR"/>
              <a:t> Areas et </a:t>
            </a:r>
            <a:r>
              <a:rPr lang="fr-FR"/>
              <a:t>WoS</a:t>
            </a:r>
            <a:r>
              <a:rPr lang="fr-FR"/>
              <a:t> </a:t>
            </a:r>
            <a:r>
              <a:rPr lang="fr-FR"/>
              <a:t>Categories</a:t>
            </a:r>
            <a:endParaRPr lang="fr-FR"/>
          </a:p>
        </p:txBody>
      </p:sp>
      <p:pic>
        <p:nvPicPr>
          <p:cNvPr id="5" name="Image 3" hidden="0"/>
          <p:cNvPicPr>
            <a:picLocks noChangeAspect="1"/>
          </p:cNvPicPr>
          <p:nvPr isPhoto="0" userDrawn="0"/>
        </p:nvPicPr>
        <p:blipFill>
          <a:blip r:embed="rId3"/>
          <a:stretch/>
        </p:blipFill>
        <p:spPr bwMode="auto">
          <a:xfrm>
            <a:off x="6883284" y="5835597"/>
            <a:ext cx="2260716" cy="1022403"/>
          </a:xfrm>
          <a:prstGeom prst="rect">
            <a:avLst/>
          </a:prstGeom>
        </p:spPr>
      </p:pic>
      <p:grpSp>
        <p:nvGrpSpPr>
          <p:cNvPr id="6" name="Espace réservé du contenu 6" hidden="0"/>
          <p:cNvGrpSpPr/>
          <p:nvPr isPhoto="0" userDrawn="0"/>
        </p:nvGrpSpPr>
        <p:grpSpPr bwMode="auto">
          <a:xfrm>
            <a:off x="468313" y="1557337"/>
            <a:ext cx="7632700" cy="4568825"/>
            <a:chOff x="0" y="0"/>
            <a:chExt cx="7632700" cy="4568825"/>
          </a:xfrm>
        </p:grpSpPr>
        <p:sp>
          <p:nvSpPr>
            <p:cNvPr id="7" name="" hidden="0"/>
            <p:cNvSpPr/>
            <p:nvPr isPhoto="0" userDrawn="0"/>
          </p:nvSpPr>
          <p:spPr bwMode="auto">
            <a:xfrm>
              <a:off x="535" y="786778"/>
              <a:ext cx="3722745" cy="4379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sp>
        <p:sp>
          <p:nvSpPr>
            <p:cNvPr id="8" name="" hidden="0"/>
            <p:cNvSpPr/>
            <p:nvPr isPhoto="0" userDrawn="0"/>
          </p:nvSpPr>
          <p:spPr bwMode="auto">
            <a:xfrm>
              <a:off x="535" y="951262"/>
              <a:ext cx="273486" cy="273486"/>
            </a:xfrm>
            <a:prstGeom prst="rect">
              <a:avLst/>
            </a:prstGeom>
            <a:solidFill>
              <a:schemeClr val="tx1">
                <a:alpha val="90000"/>
              </a:schemeClr>
            </a:solidFill>
            <a:ln w="12700" cap="flat" cmpd="sng" algn="ctr">
              <a:solidFill>
                <a:schemeClr val="dk2">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9" name="" hidden="0"/>
            <p:cNvSpPr/>
            <p:nvPr isPhoto="0" userDrawn="0"/>
          </p:nvSpPr>
          <p:spPr bwMode="auto">
            <a:xfrm>
              <a:off x="535" y="0"/>
              <a:ext cx="3722745" cy="786778"/>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74295" tIns="49530" rIns="74295" bIns="49530" numCol="1" spcCol="1270" anchor="ctr" anchorCtr="0">
              <a:noAutofit/>
            </a:bodyPr>
            <a:lstStyle/>
            <a:p>
              <a:pPr lvl="0" algn="l" defTabSz="1733550">
                <a:lnSpc>
                  <a:spcPct val="90000"/>
                </a:lnSpc>
                <a:spcBef>
                  <a:spcPts val="0"/>
                </a:spcBef>
                <a:spcAft>
                  <a:spcPts val="0"/>
                </a:spcAft>
                <a:defRPr/>
              </a:pPr>
              <a:r>
                <a:rPr lang="fr-FR" sz="3900"/>
                <a:t>Research</a:t>
              </a:r>
              <a:r>
                <a:rPr lang="fr-FR" sz="3900"/>
                <a:t> Areas</a:t>
              </a:r>
              <a:endParaRPr lang="fr-FR" sz="3900"/>
            </a:p>
          </p:txBody>
        </p:sp>
        <p:sp>
          <p:nvSpPr>
            <p:cNvPr id="10" name="" hidden="0"/>
            <p:cNvSpPr/>
            <p:nvPr isPhoto="0" userDrawn="0"/>
          </p:nvSpPr>
          <p:spPr bwMode="auto">
            <a:xfrm>
              <a:off x="535" y="1588750"/>
              <a:ext cx="273479" cy="273479"/>
            </a:xfrm>
            <a:prstGeom prst="re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11" name="" hidden="0"/>
            <p:cNvSpPr/>
            <p:nvPr isPhoto="0" userDrawn="0"/>
          </p:nvSpPr>
          <p:spPr bwMode="auto">
            <a:xfrm>
              <a:off x="261128" y="1406749"/>
              <a:ext cx="3462153" cy="637481"/>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106680" tIns="106680" rIns="106680" bIns="106680" numCol="1" spcCol="1270" anchor="ctr" anchorCtr="0">
              <a:noAutofit/>
            </a:bodyPr>
            <a:lstStyle/>
            <a:p>
              <a:pPr lvl="0" algn="l" defTabSz="666750">
                <a:lnSpc>
                  <a:spcPct val="90000"/>
                </a:lnSpc>
                <a:spcBef>
                  <a:spcPts val="0"/>
                </a:spcBef>
                <a:spcAft>
                  <a:spcPts val="0"/>
                </a:spcAft>
                <a:defRPr/>
              </a:pPr>
              <a:r>
                <a:rPr lang="fr-FR" sz="1500"/>
                <a:t>Toutes les BDD</a:t>
              </a:r>
              <a:endParaRPr lang="fr-FR" sz="1500"/>
            </a:p>
          </p:txBody>
        </p:sp>
        <p:sp>
          <p:nvSpPr>
            <p:cNvPr id="12" name="" hidden="0"/>
            <p:cNvSpPr/>
            <p:nvPr isPhoto="0" userDrawn="0"/>
          </p:nvSpPr>
          <p:spPr bwMode="auto">
            <a:xfrm>
              <a:off x="535" y="2226232"/>
              <a:ext cx="273479" cy="273479"/>
            </a:xfrm>
            <a:prstGeom prst="re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13" name="" hidden="0"/>
            <p:cNvSpPr/>
            <p:nvPr isPhoto="0" userDrawn="0"/>
          </p:nvSpPr>
          <p:spPr bwMode="auto">
            <a:xfrm>
              <a:off x="261128" y="2044231"/>
              <a:ext cx="3462153" cy="637481"/>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106680" tIns="106680" rIns="106680" bIns="106680" numCol="1" spcCol="1270" anchor="ctr" anchorCtr="0">
              <a:noAutofit/>
            </a:bodyPr>
            <a:lstStyle/>
            <a:p>
              <a:pPr lvl="0" algn="l" defTabSz="666750">
                <a:lnSpc>
                  <a:spcPct val="90000"/>
                </a:lnSpc>
                <a:spcBef>
                  <a:spcPts val="0"/>
                </a:spcBef>
                <a:spcAft>
                  <a:spcPts val="0"/>
                </a:spcAft>
                <a:defRPr/>
              </a:pPr>
              <a:r>
                <a:rPr lang="fr-FR" sz="1500"/>
                <a:t>5 catégories larges</a:t>
              </a:r>
              <a:endParaRPr lang="fr-FR" sz="1500"/>
            </a:p>
          </p:txBody>
        </p:sp>
        <p:sp>
          <p:nvSpPr>
            <p:cNvPr id="14" name="" hidden="0"/>
            <p:cNvSpPr/>
            <p:nvPr isPhoto="0" userDrawn="0"/>
          </p:nvSpPr>
          <p:spPr bwMode="auto">
            <a:xfrm>
              <a:off x="535" y="2863713"/>
              <a:ext cx="273479" cy="273479"/>
            </a:xfrm>
            <a:prstGeom prst="re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15" name="" hidden="0"/>
            <p:cNvSpPr/>
            <p:nvPr isPhoto="0" userDrawn="0"/>
          </p:nvSpPr>
          <p:spPr bwMode="auto">
            <a:xfrm>
              <a:off x="261128" y="2681712"/>
              <a:ext cx="3462153" cy="637481"/>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106680" tIns="106680" rIns="106680" bIns="106680" numCol="1" spcCol="1270" anchor="ctr" anchorCtr="0">
              <a:noAutofit/>
            </a:bodyPr>
            <a:lstStyle/>
            <a:p>
              <a:pPr lvl="0" algn="l" defTabSz="666750">
                <a:lnSpc>
                  <a:spcPct val="90000"/>
                </a:lnSpc>
                <a:spcBef>
                  <a:spcPts val="0"/>
                </a:spcBef>
                <a:spcAft>
                  <a:spcPts val="0"/>
                </a:spcAft>
                <a:defRPr/>
              </a:pPr>
              <a:r>
                <a:rPr lang="fr-FR" sz="1500"/>
                <a:t>153 thématiques</a:t>
              </a:r>
              <a:endParaRPr lang="fr-FR" sz="1500"/>
            </a:p>
          </p:txBody>
        </p:sp>
        <p:sp>
          <p:nvSpPr>
            <p:cNvPr id="16" name="" hidden="0"/>
            <p:cNvSpPr/>
            <p:nvPr isPhoto="0" userDrawn="0"/>
          </p:nvSpPr>
          <p:spPr bwMode="auto">
            <a:xfrm>
              <a:off x="3909418" y="786778"/>
              <a:ext cx="3722745" cy="43797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sp>
        <p:sp>
          <p:nvSpPr>
            <p:cNvPr id="17" name="" hidden="0"/>
            <p:cNvSpPr/>
            <p:nvPr isPhoto="0" userDrawn="0"/>
          </p:nvSpPr>
          <p:spPr bwMode="auto">
            <a:xfrm>
              <a:off x="3909418" y="951262"/>
              <a:ext cx="273486" cy="273486"/>
            </a:xfrm>
            <a:prstGeom prst="rect">
              <a:avLst/>
            </a:prstGeom>
            <a:solidFill>
              <a:schemeClr val="tx1">
                <a:alpha val="90000"/>
              </a:schemeClr>
            </a:solidFill>
            <a:ln w="12700" cap="flat" cmpd="sng" algn="ctr">
              <a:solidFill>
                <a:schemeClr val="dk2">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18" name="" hidden="0"/>
            <p:cNvSpPr/>
            <p:nvPr isPhoto="0" userDrawn="0"/>
          </p:nvSpPr>
          <p:spPr bwMode="auto">
            <a:xfrm>
              <a:off x="3909418" y="0"/>
              <a:ext cx="3722745" cy="786778"/>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74295" tIns="49530" rIns="74295" bIns="49530" numCol="1" spcCol="1270" anchor="ctr" anchorCtr="0">
              <a:noAutofit/>
            </a:bodyPr>
            <a:lstStyle/>
            <a:p>
              <a:pPr lvl="0" algn="l" defTabSz="1733550">
                <a:lnSpc>
                  <a:spcPct val="90000"/>
                </a:lnSpc>
                <a:spcBef>
                  <a:spcPts val="0"/>
                </a:spcBef>
                <a:spcAft>
                  <a:spcPts val="0"/>
                </a:spcAft>
                <a:defRPr/>
              </a:pPr>
              <a:r>
                <a:rPr lang="fr-FR" sz="3900"/>
                <a:t>Categories</a:t>
              </a:r>
              <a:endParaRPr lang="fr-FR" sz="3900"/>
            </a:p>
          </p:txBody>
        </p:sp>
        <p:sp>
          <p:nvSpPr>
            <p:cNvPr id="19" name="" hidden="0"/>
            <p:cNvSpPr/>
            <p:nvPr isPhoto="0" userDrawn="0"/>
          </p:nvSpPr>
          <p:spPr bwMode="auto">
            <a:xfrm>
              <a:off x="3909418" y="1588750"/>
              <a:ext cx="273479" cy="273479"/>
            </a:xfrm>
            <a:prstGeom prst="re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20" name="" hidden="0"/>
            <p:cNvSpPr/>
            <p:nvPr isPhoto="0" userDrawn="0"/>
          </p:nvSpPr>
          <p:spPr bwMode="auto">
            <a:xfrm>
              <a:off x="4170010" y="1406749"/>
              <a:ext cx="3462153" cy="637481"/>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106680" tIns="106680" rIns="106680" bIns="106680" numCol="1" spcCol="1270" anchor="ctr" anchorCtr="0">
              <a:noAutofit/>
            </a:bodyPr>
            <a:lstStyle/>
            <a:p>
              <a:pPr lvl="0" algn="l" defTabSz="666750">
                <a:lnSpc>
                  <a:spcPct val="90000"/>
                </a:lnSpc>
                <a:spcBef>
                  <a:spcPts val="0"/>
                </a:spcBef>
                <a:spcAft>
                  <a:spcPts val="0"/>
                </a:spcAft>
                <a:defRPr/>
              </a:pPr>
              <a:r>
                <a:rPr lang="fr-FR" sz="1500"/>
                <a:t>Core</a:t>
              </a:r>
              <a:r>
                <a:rPr lang="fr-FR" sz="1500"/>
                <a:t> collection uniquement</a:t>
              </a:r>
              <a:endParaRPr lang="fr-FR" sz="1500"/>
            </a:p>
          </p:txBody>
        </p:sp>
        <p:sp>
          <p:nvSpPr>
            <p:cNvPr id="21" name="" hidden="0"/>
            <p:cNvSpPr/>
            <p:nvPr isPhoto="0" userDrawn="0"/>
          </p:nvSpPr>
          <p:spPr bwMode="auto">
            <a:xfrm>
              <a:off x="3909418" y="2226232"/>
              <a:ext cx="273479" cy="273479"/>
            </a:xfrm>
            <a:prstGeom prst="re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22" name="" hidden="0"/>
            <p:cNvSpPr/>
            <p:nvPr isPhoto="0" userDrawn="0"/>
          </p:nvSpPr>
          <p:spPr bwMode="auto">
            <a:xfrm>
              <a:off x="4170010" y="2044231"/>
              <a:ext cx="3462153" cy="637481"/>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106680" tIns="106680" rIns="106680" bIns="106680" numCol="1" spcCol="1270" anchor="ctr" anchorCtr="0">
              <a:noAutofit/>
            </a:bodyPr>
            <a:lstStyle/>
            <a:p>
              <a:pPr lvl="0" algn="l" defTabSz="666750">
                <a:lnSpc>
                  <a:spcPct val="90000"/>
                </a:lnSpc>
                <a:spcBef>
                  <a:spcPts val="0"/>
                </a:spcBef>
                <a:spcAft>
                  <a:spcPts val="0"/>
                </a:spcAft>
                <a:defRPr/>
              </a:pPr>
              <a:r>
                <a:rPr lang="fr-FR" sz="1500"/>
                <a:t>254 catégories</a:t>
              </a:r>
              <a:endParaRPr lang="fr-FR" sz="1500"/>
            </a:p>
          </p:txBody>
        </p:sp>
        <p:sp>
          <p:nvSpPr>
            <p:cNvPr id="23" name="" hidden="0"/>
            <p:cNvSpPr/>
            <p:nvPr isPhoto="0" userDrawn="0"/>
          </p:nvSpPr>
          <p:spPr bwMode="auto">
            <a:xfrm>
              <a:off x="3909418" y="2863713"/>
              <a:ext cx="273479" cy="273479"/>
            </a:xfrm>
            <a:prstGeom prst="re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24" name="" hidden="0"/>
            <p:cNvSpPr/>
            <p:nvPr isPhoto="0" userDrawn="0"/>
          </p:nvSpPr>
          <p:spPr bwMode="auto">
            <a:xfrm>
              <a:off x="4170010" y="2681712"/>
              <a:ext cx="3462153" cy="637481"/>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106680" tIns="106680" rIns="106680" bIns="106680" numCol="1" spcCol="1270" anchor="ctr" anchorCtr="0">
              <a:noAutofit/>
            </a:bodyPr>
            <a:lstStyle/>
            <a:p>
              <a:pPr lvl="0" algn="l" defTabSz="666750">
                <a:lnSpc>
                  <a:spcPct val="90000"/>
                </a:lnSpc>
                <a:spcBef>
                  <a:spcPts val="0"/>
                </a:spcBef>
                <a:spcAft>
                  <a:spcPts val="0"/>
                </a:spcAft>
                <a:defRPr/>
              </a:pPr>
              <a:r>
                <a:rPr lang="fr-FR" sz="1500"/>
                <a:t>Chaque catégorie est liée à une RA</a:t>
              </a:r>
              <a:endParaRPr lang="fr-FR" sz="1500"/>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p:txBody>
          <a:bodyPr/>
          <a:lstStyle/>
          <a:p>
            <a:pPr>
              <a:defRPr/>
            </a:pPr>
            <a:r>
              <a:rPr lang="fr-FR"/>
              <a:t>Analyse des résultats d’une recherche</a:t>
            </a:r>
            <a:endParaRPr lang="fr-FR"/>
          </a:p>
        </p:txBody>
      </p:sp>
      <p:pic>
        <p:nvPicPr>
          <p:cNvPr id="5" name="Image 3" hidden="0"/>
          <p:cNvPicPr>
            <a:picLocks noChangeAspect="1"/>
          </p:cNvPicPr>
          <p:nvPr isPhoto="0" userDrawn="0"/>
        </p:nvPicPr>
        <p:blipFill>
          <a:blip r:embed="rId3"/>
          <a:stretch/>
        </p:blipFill>
        <p:spPr bwMode="auto">
          <a:xfrm>
            <a:off x="6883284" y="5835597"/>
            <a:ext cx="2260716" cy="1022403"/>
          </a:xfrm>
          <a:prstGeom prst="rect">
            <a:avLst/>
          </a:prstGeom>
        </p:spPr>
      </p:pic>
      <p:pic>
        <p:nvPicPr>
          <p:cNvPr id="6" name="Espace réservé du contenu 4" hidden="0"/>
          <p:cNvPicPr>
            <a:picLocks noChangeAspect="1" noGrp="1"/>
          </p:cNvPicPr>
          <p:nvPr isPhoto="0" userDrawn="0">
            <p:ph idx="1" hasCustomPrompt="0"/>
          </p:nvPr>
        </p:nvPicPr>
        <p:blipFill>
          <a:blip r:embed="rId4"/>
          <a:stretch/>
        </p:blipFill>
        <p:spPr bwMode="auto">
          <a:xfrm>
            <a:off x="683014" y="1557337"/>
            <a:ext cx="7203297" cy="456882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p:txBody>
          <a:bodyPr/>
          <a:lstStyle/>
          <a:p>
            <a:pPr>
              <a:defRPr/>
            </a:pPr>
            <a:r>
              <a:rPr lang="fr-FR"/>
              <a:t>Rapport de citation</a:t>
            </a:r>
            <a:endParaRPr lang="fr-FR"/>
          </a:p>
        </p:txBody>
      </p:sp>
      <p:pic>
        <p:nvPicPr>
          <p:cNvPr id="5" name="Image 3" hidden="0"/>
          <p:cNvPicPr>
            <a:picLocks noChangeAspect="1"/>
          </p:cNvPicPr>
          <p:nvPr isPhoto="0" userDrawn="0"/>
        </p:nvPicPr>
        <p:blipFill>
          <a:blip r:embed="rId3"/>
          <a:stretch/>
        </p:blipFill>
        <p:spPr bwMode="auto">
          <a:xfrm>
            <a:off x="6883284" y="5835597"/>
            <a:ext cx="2260716" cy="1022403"/>
          </a:xfrm>
          <a:prstGeom prst="rect">
            <a:avLst/>
          </a:prstGeom>
        </p:spPr>
      </p:pic>
      <p:pic>
        <p:nvPicPr>
          <p:cNvPr id="6" name="Image 5" hidden="0"/>
          <p:cNvPicPr>
            <a:picLocks noChangeAspect="1"/>
          </p:cNvPicPr>
          <p:nvPr isPhoto="0" userDrawn="0"/>
        </p:nvPicPr>
        <p:blipFill>
          <a:blip r:embed="rId4"/>
          <a:stretch/>
        </p:blipFill>
        <p:spPr bwMode="auto">
          <a:xfrm>
            <a:off x="467545" y="1554267"/>
            <a:ext cx="7632848" cy="4588496"/>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p:txBody>
          <a:bodyPr/>
          <a:lstStyle/>
          <a:p>
            <a:pPr>
              <a:defRPr/>
            </a:pPr>
            <a:r>
              <a:rPr lang="fr-FR"/>
              <a:t>Références</a:t>
            </a:r>
            <a:endParaRPr lang="fr-FR"/>
          </a:p>
        </p:txBody>
      </p:sp>
      <p:pic>
        <p:nvPicPr>
          <p:cNvPr id="5" name="Image 3" hidden="0"/>
          <p:cNvPicPr>
            <a:picLocks noChangeAspect="1"/>
          </p:cNvPicPr>
          <p:nvPr isPhoto="0" userDrawn="0"/>
        </p:nvPicPr>
        <p:blipFill>
          <a:blip r:embed="rId2"/>
          <a:stretch/>
        </p:blipFill>
        <p:spPr bwMode="auto">
          <a:xfrm>
            <a:off x="6883284" y="5835597"/>
            <a:ext cx="2260716" cy="1022403"/>
          </a:xfrm>
          <a:prstGeom prst="rect">
            <a:avLst/>
          </a:prstGeom>
        </p:spPr>
      </p:pic>
      <p:sp>
        <p:nvSpPr>
          <p:cNvPr id="6" name="ZoneTexte 2" hidden="0"/>
          <p:cNvSpPr>
            <a:spLocks noAdjustHandles="0" noChangeArrowheads="0"/>
          </p:cNvSpPr>
          <p:nvPr isPhoto="0" userDrawn="0"/>
        </p:nvSpPr>
        <p:spPr bwMode="auto">
          <a:xfrm>
            <a:off x="467545" y="2702103"/>
            <a:ext cx="7967538" cy="1754326"/>
          </a:xfrm>
          <a:prstGeom prst="rect">
            <a:avLst/>
          </a:prstGeom>
          <a:noFill/>
        </p:spPr>
        <p:txBody>
          <a:bodyPr wrap="square" rtlCol="0">
            <a:spAutoFit/>
          </a:bodyPr>
          <a:lstStyle/>
          <a:p>
            <a:pPr marL="285750" indent="-285750">
              <a:buFont typeface="Arial"/>
              <a:buChar char="•"/>
              <a:defRPr/>
            </a:pPr>
            <a:r>
              <a:rPr lang="en-US"/>
              <a:t>Garfield, Garfield, Eugene. Citation indexing: Its theory and application in science, technology, and humanities. New York: Wiley, 1979, P. </a:t>
            </a:r>
            <a:r>
              <a:rPr lang="en-US"/>
              <a:t>1</a:t>
            </a:r>
            <a:endParaRPr/>
          </a:p>
          <a:p>
            <a:pPr>
              <a:defRPr/>
            </a:pPr>
            <a:r>
              <a:rPr lang="fr-FR" u="sng">
                <a:hlinkClick r:id="rId3" tooltip="http://garfield.library.upenn.edu/ci/chapter1.PDF"/>
              </a:rPr>
              <a:t>http://</a:t>
            </a:r>
            <a:r>
              <a:rPr lang="fr-FR" u="sng">
                <a:hlinkClick r:id="rId3" tooltip="http://garfield.library.upenn.edu/ci/chapter1.PDF"/>
              </a:rPr>
              <a:t>garfield.library.upenn.edu/ci/chapter1.PDF</a:t>
            </a:r>
            <a:endParaRPr lang="fr-FR"/>
          </a:p>
          <a:p>
            <a:pPr marL="285750" indent="-285750">
              <a:buFont typeface="Arial"/>
              <a:buChar char="•"/>
              <a:defRPr/>
            </a:pPr>
            <a:r>
              <a:rPr lang="fr-FR"/>
              <a:t>ISI. </a:t>
            </a:r>
            <a:r>
              <a:rPr lang="fr-FR"/>
              <a:t>History</a:t>
            </a:r>
            <a:r>
              <a:rPr lang="fr-FR"/>
              <a:t> of Citation </a:t>
            </a:r>
            <a:r>
              <a:rPr lang="fr-FR"/>
              <a:t>Indexing</a:t>
            </a:r>
            <a:r>
              <a:rPr lang="fr-FR"/>
              <a:t>.</a:t>
            </a:r>
            <a:endParaRPr/>
          </a:p>
          <a:p>
            <a:pPr>
              <a:defRPr/>
            </a:pPr>
            <a:r>
              <a:rPr lang="fr-FR" u="sng">
                <a:hlinkClick r:id="rId4" tooltip="https://clarivate.com/webofsciencegroup/essays/history-of-citation-indexing/"/>
              </a:rPr>
              <a:t>https://clarivate.com/webofsciencegroup/essays/history-of-citation-indexing</a:t>
            </a:r>
            <a:r>
              <a:rPr lang="fr-FR" u="sng">
                <a:hlinkClick r:id="rId4" tooltip="https://clarivate.com/webofsciencegroup/essays/history-of-citation-indexing/"/>
              </a:rPr>
              <a:t>/</a:t>
            </a:r>
            <a:endParaRPr lang="fr-F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a:xfrm>
            <a:off x="5382885" y="365130"/>
            <a:ext cx="3614467" cy="641738"/>
          </a:xfrm>
        </p:spPr>
        <p:txBody>
          <a:bodyPr/>
          <a:lstStyle/>
          <a:p>
            <a:pPr algn="ctr">
              <a:defRPr/>
            </a:pPr>
            <a:r>
              <a:rPr lang="fr-FR"/>
              <a:t>Plan</a:t>
            </a:r>
            <a:endParaRPr lang="fr-FR"/>
          </a:p>
        </p:txBody>
      </p:sp>
      <p:sp>
        <p:nvSpPr>
          <p:cNvPr id="5" name="Espace réservé du contenu 2" hidden="0"/>
          <p:cNvSpPr>
            <a:spLocks noGrp="1"/>
          </p:cNvSpPr>
          <p:nvPr isPhoto="0" userDrawn="0">
            <p:ph idx="1" hasCustomPrompt="0"/>
          </p:nvPr>
        </p:nvSpPr>
        <p:spPr bwMode="auto">
          <a:xfrm>
            <a:off x="5382884" y="2041383"/>
            <a:ext cx="3614468" cy="2058006"/>
          </a:xfrm>
        </p:spPr>
        <p:txBody>
          <a:bodyPr/>
          <a:lstStyle/>
          <a:p>
            <a:pPr marL="457200" indent="-457200">
              <a:buFont typeface="+mj-lt"/>
              <a:buAutoNum type="arabicPeriod"/>
              <a:defRPr/>
            </a:pPr>
            <a:r>
              <a:rPr lang="fr-FR"/>
              <a:t>Origine et historique</a:t>
            </a:r>
            <a:endParaRPr/>
          </a:p>
          <a:p>
            <a:pPr marL="457200" indent="-457200">
              <a:buFont typeface="+mj-lt"/>
              <a:buAutoNum type="arabicPeriod"/>
              <a:defRPr/>
            </a:pPr>
            <a:r>
              <a:rPr lang="fr-FR"/>
              <a:t>Utilisation</a:t>
            </a:r>
            <a:endParaRPr/>
          </a:p>
          <a:p>
            <a:pPr marL="457200" indent="-457200">
              <a:buFont typeface="+mj-lt"/>
              <a:buAutoNum type="arabicPeriod"/>
              <a:defRPr/>
            </a:pPr>
            <a:r>
              <a:rPr lang="fr-FR"/>
              <a:t>Fonctionnalités utiles</a:t>
            </a:r>
            <a:endParaRPr lang="fr-FR"/>
          </a:p>
        </p:txBody>
      </p:sp>
      <p:grpSp>
        <p:nvGrpSpPr>
          <p:cNvPr id="6" name="Groupe 8" hidden="0"/>
          <p:cNvGrpSpPr/>
          <p:nvPr isPhoto="0" userDrawn="0"/>
        </p:nvGrpSpPr>
        <p:grpSpPr bwMode="auto">
          <a:xfrm>
            <a:off x="344182" y="3765875"/>
            <a:ext cx="4243227" cy="2106202"/>
            <a:chOff x="493159" y="893852"/>
            <a:chExt cx="4243227" cy="2106202"/>
          </a:xfrm>
        </p:grpSpPr>
        <p:sp>
          <p:nvSpPr>
            <p:cNvPr id="7" name="Rectangle à coins arrondis 6" hidden="0"/>
            <p:cNvSpPr/>
            <p:nvPr isPhoto="0" userDrawn="0"/>
          </p:nvSpPr>
          <p:spPr bwMode="auto">
            <a:xfrm>
              <a:off x="493159" y="893852"/>
              <a:ext cx="4243227" cy="2106202"/>
            </a:xfrm>
            <a:prstGeom prst="roundRect">
              <a:avLst>
                <a:gd name="adj"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algn="ctr">
                <a:defRPr/>
              </a:pPr>
              <a:endParaRPr lang="fr-FR"/>
            </a:p>
          </p:txBody>
        </p:sp>
        <p:pic>
          <p:nvPicPr>
            <p:cNvPr id="8" name="Image 7" hidden="0"/>
            <p:cNvPicPr>
              <a:picLocks noChangeAspect="1"/>
            </p:cNvPicPr>
            <p:nvPr isPhoto="0" userDrawn="0"/>
          </p:nvPicPr>
          <p:blipFill>
            <a:blip r:embed="rId3"/>
            <a:stretch/>
          </p:blipFill>
          <p:spPr bwMode="auto">
            <a:xfrm>
              <a:off x="1211103" y="1229239"/>
              <a:ext cx="2807340" cy="1435427"/>
            </a:xfrm>
            <a:prstGeom prst="rect">
              <a:avLst/>
            </a:prstGeom>
          </p:spPr>
          <p:style>
            <a:lnRef idx="2">
              <a:schemeClr val="accent3"/>
            </a:lnRef>
            <a:fillRef idx="1">
              <a:schemeClr val="lt1"/>
            </a:fillRef>
            <a:effectRef idx="0">
              <a:schemeClr val="accent3"/>
            </a:effectRef>
            <a:fontRef idx="minor">
              <a:schemeClr val="dk1"/>
            </a:fontRef>
          </p:style>
        </p:pic>
      </p:grpSp>
      <p:grpSp>
        <p:nvGrpSpPr>
          <p:cNvPr id="9" name="Groupe 12" hidden="0"/>
          <p:cNvGrpSpPr/>
          <p:nvPr isPhoto="0" userDrawn="0"/>
        </p:nvGrpSpPr>
        <p:grpSpPr bwMode="auto">
          <a:xfrm>
            <a:off x="344183" y="806897"/>
            <a:ext cx="4243227" cy="1234486"/>
            <a:chOff x="308225" y="3070386"/>
            <a:chExt cx="4243227" cy="1234486"/>
          </a:xfrm>
        </p:grpSpPr>
        <p:sp>
          <p:nvSpPr>
            <p:cNvPr id="10" name="Rectangle à coins arrondis 11" hidden="0"/>
            <p:cNvSpPr/>
            <p:nvPr isPhoto="0" userDrawn="0"/>
          </p:nvSpPr>
          <p:spPr bwMode="auto">
            <a:xfrm>
              <a:off x="308225" y="3070386"/>
              <a:ext cx="4243227" cy="1234486"/>
            </a:xfrm>
            <a:prstGeom prst="roundRect">
              <a:avLst>
                <a:gd name="adj"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algn="ctr">
                <a:defRPr/>
              </a:pPr>
              <a:endParaRPr lang="fr-FR"/>
            </a:p>
          </p:txBody>
        </p:sp>
        <p:pic>
          <p:nvPicPr>
            <p:cNvPr id="11" name="Image 10" hidden="0"/>
            <p:cNvPicPr>
              <a:picLocks noChangeAspect="1"/>
            </p:cNvPicPr>
            <p:nvPr isPhoto="0" userDrawn="0"/>
          </p:nvPicPr>
          <p:blipFill>
            <a:blip r:embed="rId4"/>
            <a:stretch/>
          </p:blipFill>
          <p:spPr bwMode="auto">
            <a:xfrm>
              <a:off x="556907" y="3235994"/>
              <a:ext cx="2001360" cy="903269"/>
            </a:xfrm>
            <a:prstGeom prst="rect">
              <a:avLst/>
            </a:prstGeom>
          </p:spPr>
          <p:style>
            <a:lnRef idx="2">
              <a:schemeClr val="accent3"/>
            </a:lnRef>
            <a:fillRef idx="1">
              <a:schemeClr val="lt1"/>
            </a:fillRef>
            <a:effectRef idx="0">
              <a:schemeClr val="accent3"/>
            </a:effectRef>
            <a:fontRef idx="minor">
              <a:schemeClr val="dk1"/>
            </a:fontRef>
          </p:style>
        </p:pic>
        <p:pic>
          <p:nvPicPr>
            <p:cNvPr id="12" name="Image 9" hidden="0"/>
            <p:cNvPicPr>
              <a:picLocks noChangeAspect="1"/>
            </p:cNvPicPr>
            <p:nvPr isPhoto="0" userDrawn="0"/>
          </p:nvPicPr>
          <p:blipFill>
            <a:blip r:embed="rId5"/>
            <a:stretch/>
          </p:blipFill>
          <p:spPr bwMode="auto">
            <a:xfrm>
              <a:off x="2558268" y="3235994"/>
              <a:ext cx="1778311" cy="903269"/>
            </a:xfrm>
            <a:prstGeom prst="rect">
              <a:avLst/>
            </a:prstGeom>
          </p:spPr>
          <p:style>
            <a:lnRef idx="2">
              <a:schemeClr val="accent3"/>
            </a:lnRef>
            <a:fillRef idx="1">
              <a:schemeClr val="lt1"/>
            </a:fillRef>
            <a:effectRef idx="0">
              <a:schemeClr val="accent3"/>
            </a:effectRef>
            <a:fontRef idx="minor">
              <a:schemeClr val="dk1"/>
            </a:fontRef>
          </p:style>
        </p:pic>
      </p:grpSp>
      <p:pic>
        <p:nvPicPr>
          <p:cNvPr id="13" name="Image 13" hidden="0"/>
          <p:cNvPicPr>
            <a:picLocks noChangeAspect="1"/>
          </p:cNvPicPr>
          <p:nvPr isPhoto="0" userDrawn="0"/>
        </p:nvPicPr>
        <p:blipFill>
          <a:blip r:embed="rId6"/>
          <a:stretch/>
        </p:blipFill>
        <p:spPr bwMode="auto">
          <a:xfrm>
            <a:off x="6883284" y="5835597"/>
            <a:ext cx="2260716" cy="102240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a:xfrm>
            <a:off x="440870" y="2643654"/>
            <a:ext cx="4242662" cy="924560"/>
          </a:xfrm>
        </p:spPr>
        <p:txBody>
          <a:bodyPr/>
          <a:lstStyle/>
          <a:p>
            <a:pPr algn="ctr">
              <a:defRPr/>
            </a:pPr>
            <a:r>
              <a:rPr lang="fr-FR">
                <a:solidFill>
                  <a:schemeClr val="bg1"/>
                </a:solidFill>
              </a:rPr>
              <a:t>Origines et historique du Web of Science</a:t>
            </a:r>
            <a:endParaRPr lang="fr-FR">
              <a:solidFill>
                <a:schemeClr val="bg1"/>
              </a:solidFill>
            </a:endParaRPr>
          </a:p>
        </p:txBody>
      </p:sp>
      <p:pic>
        <p:nvPicPr>
          <p:cNvPr id="5" name="Image 2" hidden="0"/>
          <p:cNvPicPr>
            <a:picLocks noChangeAspect="1"/>
          </p:cNvPicPr>
          <p:nvPr isPhoto="0" userDrawn="0"/>
        </p:nvPicPr>
        <p:blipFill>
          <a:blip r:embed="rId3"/>
          <a:stretch/>
        </p:blipFill>
        <p:spPr bwMode="auto">
          <a:xfrm>
            <a:off x="6883284" y="5835597"/>
            <a:ext cx="2260716" cy="102240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2" hidden="0"/>
          <p:cNvSpPr>
            <a:spLocks noGrp="1"/>
          </p:cNvSpPr>
          <p:nvPr isPhoto="0" userDrawn="0">
            <p:ph type="title" hasCustomPrompt="0"/>
          </p:nvPr>
        </p:nvSpPr>
        <p:spPr bwMode="auto">
          <a:xfrm>
            <a:off x="467545" y="447716"/>
            <a:ext cx="7632848" cy="562074"/>
          </a:xfrm>
        </p:spPr>
        <p:txBody>
          <a:bodyPr/>
          <a:lstStyle/>
          <a:p>
            <a:pPr>
              <a:defRPr/>
            </a:pPr>
            <a:r>
              <a:rPr lang="en-US"/>
              <a:t>Chronologie</a:t>
            </a:r>
            <a:endParaRPr lang="en-US"/>
          </a:p>
        </p:txBody>
      </p:sp>
      <p:grpSp>
        <p:nvGrpSpPr>
          <p:cNvPr id="5" name="Diagramme 4" hidden="0"/>
          <p:cNvGrpSpPr/>
          <p:nvPr isPhoto="0" userDrawn="0"/>
        </p:nvGrpSpPr>
        <p:grpSpPr bwMode="auto">
          <a:xfrm>
            <a:off x="-973761" y="1609347"/>
            <a:ext cx="11741077" cy="4647861"/>
            <a:chOff x="0" y="0"/>
            <a:chExt cx="11741077" cy="4647861"/>
          </a:xfrm>
        </p:grpSpPr>
      </p:grpSp>
      <p:grpSp>
        <p:nvGrpSpPr>
          <p:cNvPr id="6" name="Diagramme 1" hidden="0"/>
          <p:cNvGrpSpPr/>
          <p:nvPr isPhoto="0" userDrawn="0"/>
        </p:nvGrpSpPr>
        <p:grpSpPr bwMode="auto">
          <a:xfrm>
            <a:off x="1524000" y="1397000"/>
            <a:ext cx="6096000" cy="4064000"/>
            <a:chOff x="0" y="0"/>
            <a:chExt cx="6096000" cy="4064000"/>
          </a:xfrm>
        </p:grpSpPr>
        <p:sp>
          <p:nvSpPr>
            <p:cNvPr id="7" name="" hidden="0"/>
            <p:cNvSpPr/>
            <p:nvPr isPhoto="0" userDrawn="0"/>
          </p:nvSpPr>
          <p:spPr bwMode="auto">
            <a:xfrm>
              <a:off x="0" y="1219199"/>
              <a:ext cx="6096000" cy="1625600"/>
            </a:xfrm>
            <a:prstGeom prst="notchedRightArrow">
              <a:avLst>
                <a:gd name="adj1" fmla="val 50000"/>
                <a:gd name="adj2" fmla="val 50000"/>
              </a:avLst>
            </a:prstGeom>
            <a:solidFill>
              <a:schemeClr val="dk1">
                <a:tint val="40000"/>
                <a:hueOff val="0"/>
                <a:satOff val="0"/>
                <a:lumOff val="0"/>
                <a:alphaOff val="0"/>
              </a:schemeClr>
            </a:solidFill>
            <a:ln>
              <a:noFill/>
            </a:ln>
          </p:spPr>
          <p:style>
            <a:lnRef idx="0">
              <a:srgbClr val="000000"/>
            </a:lnRef>
            <a:fillRef idx="1">
              <a:srgbClr val="000000"/>
            </a:fillRef>
            <a:effectRef idx="0">
              <a:srgbClr val="000000"/>
            </a:effectRef>
            <a:fontRef idx="minor"/>
          </p:style>
        </p:sp>
        <p:sp>
          <p:nvSpPr>
            <p:cNvPr id="8" name="" hidden="0"/>
            <p:cNvSpPr/>
            <p:nvPr isPhoto="0" userDrawn="0"/>
          </p:nvSpPr>
          <p:spPr bwMode="auto">
            <a:xfrm>
              <a:off x="2035" y="0"/>
              <a:ext cx="1531214" cy="1625600"/>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99568" tIns="99568" rIns="99568" bIns="99568" numCol="1" spcCol="1270" anchor="b" anchorCtr="0">
              <a:noAutofit/>
            </a:bodyPr>
            <a:lstStyle/>
            <a:p>
              <a:pPr lvl="0" algn="ctr" defTabSz="622300">
                <a:lnSpc>
                  <a:spcPct val="90000"/>
                </a:lnSpc>
                <a:spcBef>
                  <a:spcPts val="0"/>
                </a:spcBef>
                <a:spcAft>
                  <a:spcPts val="0"/>
                </a:spcAft>
                <a:defRPr/>
              </a:pPr>
              <a:r>
                <a:rPr lang="fr-FR" sz="1400"/>
                <a:t>~1955 :  Eugene Garfield, </a:t>
              </a:r>
              <a:endParaRPr/>
            </a:p>
            <a:p>
              <a:pPr lvl="0" algn="ctr" defTabSz="622300">
                <a:lnSpc>
                  <a:spcPct val="90000"/>
                </a:lnSpc>
                <a:spcBef>
                  <a:spcPts val="0"/>
                </a:spcBef>
                <a:spcAft>
                  <a:spcPts val="0"/>
                </a:spcAft>
                <a:defRPr/>
              </a:pPr>
              <a:r>
                <a:rPr lang="fr-FR" sz="1400"/>
                <a:t>« </a:t>
              </a:r>
              <a:r>
                <a:rPr lang="fr-FR" sz="1400"/>
                <a:t>Welch</a:t>
              </a:r>
              <a:r>
                <a:rPr lang="fr-FR" sz="1400"/>
                <a:t> </a:t>
              </a:r>
              <a:r>
                <a:rPr lang="fr-FR" sz="1400"/>
                <a:t>Medical</a:t>
              </a:r>
              <a:r>
                <a:rPr lang="fr-FR" sz="1400"/>
                <a:t> Library </a:t>
              </a:r>
              <a:r>
                <a:rPr lang="fr-FR" sz="1400"/>
                <a:t>Indexing</a:t>
              </a:r>
              <a:r>
                <a:rPr lang="fr-FR" sz="1400"/>
                <a:t> </a:t>
              </a:r>
              <a:r>
                <a:rPr lang="fr-FR" sz="1400"/>
                <a:t>project</a:t>
              </a:r>
              <a:r>
                <a:rPr lang="fr-FR" sz="1400"/>
                <a:t> »</a:t>
              </a:r>
              <a:endParaRPr lang="fr-FR" sz="1400"/>
            </a:p>
          </p:txBody>
        </p:sp>
        <p:sp>
          <p:nvSpPr>
            <p:cNvPr id="9" name="" hidden="0"/>
            <p:cNvSpPr/>
            <p:nvPr isPhoto="0" userDrawn="0"/>
          </p:nvSpPr>
          <p:spPr bwMode="auto">
            <a:xfrm>
              <a:off x="564442" y="1828800"/>
              <a:ext cx="406400" cy="406400"/>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sp>
        <p:sp>
          <p:nvSpPr>
            <p:cNvPr id="10" name="" hidden="0"/>
            <p:cNvSpPr/>
            <p:nvPr isPhoto="0" userDrawn="0"/>
          </p:nvSpPr>
          <p:spPr bwMode="auto">
            <a:xfrm>
              <a:off x="1581671" y="2438399"/>
              <a:ext cx="1501949" cy="1625600"/>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99568" tIns="99568" rIns="99568" bIns="99568" numCol="1" spcCol="1270" anchor="t" anchorCtr="0">
              <a:noAutofit/>
            </a:bodyPr>
            <a:lstStyle/>
            <a:p>
              <a:pPr lvl="0" algn="ctr" defTabSz="622300">
                <a:lnSpc>
                  <a:spcPct val="90000"/>
                </a:lnSpc>
                <a:spcBef>
                  <a:spcPts val="0"/>
                </a:spcBef>
                <a:spcAft>
                  <a:spcPts val="0"/>
                </a:spcAft>
                <a:defRPr/>
              </a:pPr>
              <a:r>
                <a:rPr lang="fr-FR" sz="1400"/>
                <a:t>1962 : Institute for Scientific Information</a:t>
              </a:r>
              <a:endParaRPr lang="fr-FR" sz="1400"/>
            </a:p>
          </p:txBody>
        </p:sp>
        <p:sp>
          <p:nvSpPr>
            <p:cNvPr id="11" name="" hidden="0"/>
            <p:cNvSpPr/>
            <p:nvPr isPhoto="0" userDrawn="0"/>
          </p:nvSpPr>
          <p:spPr bwMode="auto">
            <a:xfrm>
              <a:off x="2129446" y="1828800"/>
              <a:ext cx="406400" cy="406400"/>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sp>
        <p:sp>
          <p:nvSpPr>
            <p:cNvPr id="12" name="" hidden="0"/>
            <p:cNvSpPr/>
            <p:nvPr isPhoto="0" userDrawn="0"/>
          </p:nvSpPr>
          <p:spPr bwMode="auto">
            <a:xfrm>
              <a:off x="3132041" y="0"/>
              <a:ext cx="1335476" cy="1625600"/>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99568" tIns="99568" rIns="99568" bIns="99568" numCol="1" spcCol="1270" anchor="b" anchorCtr="0">
              <a:noAutofit/>
            </a:bodyPr>
            <a:lstStyle/>
            <a:p>
              <a:pPr lvl="0" algn="ctr" defTabSz="622300">
                <a:lnSpc>
                  <a:spcPct val="90000"/>
                </a:lnSpc>
                <a:spcBef>
                  <a:spcPts val="0"/>
                </a:spcBef>
                <a:spcAft>
                  <a:spcPts val="0"/>
                </a:spcAft>
                <a:defRPr/>
              </a:pPr>
              <a:r>
                <a:rPr lang="fr-FR" sz="1400"/>
                <a:t>1992 : rachat par Thomson (puis Thomson Reuters en 2007)</a:t>
              </a:r>
              <a:endParaRPr lang="fr-FR" sz="1400"/>
            </a:p>
          </p:txBody>
        </p:sp>
        <p:sp>
          <p:nvSpPr>
            <p:cNvPr id="13" name="" hidden="0"/>
            <p:cNvSpPr/>
            <p:nvPr isPhoto="0" userDrawn="0"/>
          </p:nvSpPr>
          <p:spPr bwMode="auto">
            <a:xfrm>
              <a:off x="3596580" y="1828800"/>
              <a:ext cx="406400" cy="406400"/>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sp>
        <p:sp>
          <p:nvSpPr>
            <p:cNvPr id="14" name="" hidden="0"/>
            <p:cNvSpPr/>
            <p:nvPr isPhoto="0" userDrawn="0"/>
          </p:nvSpPr>
          <p:spPr bwMode="auto">
            <a:xfrm>
              <a:off x="4515939" y="2438399"/>
              <a:ext cx="968424" cy="1625600"/>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99568" tIns="99568" rIns="99568" bIns="99568" numCol="1" spcCol="1270" anchor="t" anchorCtr="0">
              <a:noAutofit/>
            </a:bodyPr>
            <a:lstStyle/>
            <a:p>
              <a:pPr lvl="0" algn="ctr" defTabSz="622300">
                <a:lnSpc>
                  <a:spcPct val="90000"/>
                </a:lnSpc>
                <a:spcBef>
                  <a:spcPts val="0"/>
                </a:spcBef>
                <a:spcAft>
                  <a:spcPts val="0"/>
                </a:spcAft>
                <a:defRPr/>
              </a:pPr>
              <a:r>
                <a:rPr lang="fr-FR" sz="1400"/>
                <a:t>2016 : </a:t>
              </a:r>
              <a:endParaRPr/>
            </a:p>
            <a:p>
              <a:pPr lvl="0" algn="ctr" defTabSz="622300">
                <a:lnSpc>
                  <a:spcPct val="90000"/>
                </a:lnSpc>
                <a:spcBef>
                  <a:spcPts val="0"/>
                </a:spcBef>
                <a:spcAft>
                  <a:spcPts val="0"/>
                </a:spcAft>
                <a:defRPr/>
              </a:pPr>
              <a:r>
                <a:rPr lang="fr-FR" sz="1400"/>
                <a:t>Clarivate</a:t>
              </a:r>
              <a:r>
                <a:rPr lang="fr-FR" sz="1400"/>
                <a:t> </a:t>
              </a:r>
              <a:r>
                <a:rPr lang="fr-FR" sz="1400"/>
                <a:t>Analytics</a:t>
              </a:r>
              <a:endParaRPr lang="fr-FR" sz="1400"/>
            </a:p>
          </p:txBody>
        </p:sp>
        <p:sp>
          <p:nvSpPr>
            <p:cNvPr id="15" name="" hidden="0"/>
            <p:cNvSpPr/>
            <p:nvPr isPhoto="0" userDrawn="0"/>
          </p:nvSpPr>
          <p:spPr bwMode="auto">
            <a:xfrm>
              <a:off x="4796952" y="1828800"/>
              <a:ext cx="406400" cy="406400"/>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sp>
      </p:grpSp>
      <p:pic>
        <p:nvPicPr>
          <p:cNvPr id="16" name="Image 5" hidden="0"/>
          <p:cNvPicPr>
            <a:picLocks noChangeAspect="1"/>
          </p:cNvPicPr>
          <p:nvPr isPhoto="0" userDrawn="0"/>
        </p:nvPicPr>
        <p:blipFill>
          <a:blip r:embed="rId3"/>
          <a:stretch/>
        </p:blipFill>
        <p:spPr bwMode="auto">
          <a:xfrm>
            <a:off x="6911174" y="5848210"/>
            <a:ext cx="2232826" cy="100979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p:txBody>
          <a:bodyPr/>
          <a:lstStyle/>
          <a:p>
            <a:pPr>
              <a:defRPr/>
            </a:pPr>
            <a:r>
              <a:rPr lang="fr-FR"/>
              <a:t>Web of Science maintenant</a:t>
            </a:r>
            <a:endParaRPr lang="fr-FR"/>
          </a:p>
        </p:txBody>
      </p:sp>
      <p:sp>
        <p:nvSpPr>
          <p:cNvPr id="5" name="Espace réservé du contenu 2" hidden="0"/>
          <p:cNvSpPr>
            <a:spLocks noGrp="1"/>
          </p:cNvSpPr>
          <p:nvPr isPhoto="0" userDrawn="0">
            <p:ph idx="1" hasCustomPrompt="0"/>
          </p:nvPr>
        </p:nvSpPr>
        <p:spPr bwMode="auto">
          <a:xfrm>
            <a:off x="467545" y="2892437"/>
            <a:ext cx="7632849" cy="1546000"/>
          </a:xfrm>
        </p:spPr>
        <p:txBody>
          <a:bodyPr/>
          <a:lstStyle/>
          <a:p>
            <a:pPr>
              <a:defRPr/>
            </a:pPr>
            <a:r>
              <a:rPr lang="fr-FR"/>
              <a:t>34 000 revues choisies</a:t>
            </a:r>
            <a:endParaRPr/>
          </a:p>
          <a:p>
            <a:pPr>
              <a:defRPr/>
            </a:pPr>
            <a:r>
              <a:rPr lang="fr-FR"/>
              <a:t>161 millions de fiches bibliographiques</a:t>
            </a:r>
            <a:endParaRPr/>
          </a:p>
          <a:p>
            <a:pPr>
              <a:defRPr/>
            </a:pPr>
            <a:r>
              <a:rPr lang="fr-FR"/>
              <a:t>1,7 milliard de citations référencées</a:t>
            </a:r>
            <a:endParaRPr/>
          </a:p>
          <a:p>
            <a:pPr>
              <a:defRPr/>
            </a:pPr>
            <a:endParaRPr lang="fr-FR"/>
          </a:p>
        </p:txBody>
      </p:sp>
      <p:pic>
        <p:nvPicPr>
          <p:cNvPr id="6" name="Image 3" hidden="0"/>
          <p:cNvPicPr>
            <a:picLocks noChangeAspect="1"/>
          </p:cNvPicPr>
          <p:nvPr isPhoto="0" userDrawn="0"/>
        </p:nvPicPr>
        <p:blipFill>
          <a:blip r:embed="rId3"/>
          <a:stretch/>
        </p:blipFill>
        <p:spPr bwMode="auto">
          <a:xfrm>
            <a:off x="6883284" y="5835597"/>
            <a:ext cx="2260716" cy="102240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pic>
        <p:nvPicPr>
          <p:cNvPr id="4" name="Image 3" hidden="0"/>
          <p:cNvPicPr>
            <a:picLocks noChangeAspect="1"/>
          </p:cNvPicPr>
          <p:nvPr isPhoto="0" userDrawn="0"/>
        </p:nvPicPr>
        <p:blipFill>
          <a:blip r:embed="rId3"/>
          <a:stretch/>
        </p:blipFill>
        <p:spPr bwMode="auto">
          <a:xfrm>
            <a:off x="6883284" y="5835597"/>
            <a:ext cx="2260716" cy="1022403"/>
          </a:xfrm>
          <a:prstGeom prst="rect">
            <a:avLst/>
          </a:prstGeom>
        </p:spPr>
      </p:pic>
      <p:sp>
        <p:nvSpPr>
          <p:cNvPr id="5" name="Titre 1" hidden="0"/>
          <p:cNvSpPr>
            <a:spLocks noGrp="1"/>
          </p:cNvSpPr>
          <p:nvPr isPhoto="0" userDrawn="0">
            <p:ph type="title" hasCustomPrompt="0"/>
          </p:nvPr>
        </p:nvSpPr>
        <p:spPr bwMode="auto"/>
        <p:txBody>
          <a:bodyPr/>
          <a:lstStyle/>
          <a:p>
            <a:pPr>
              <a:defRPr/>
            </a:pPr>
            <a:r>
              <a:rPr lang="fr-FR"/>
              <a:t>La Web of Science </a:t>
            </a:r>
            <a:r>
              <a:rPr lang="fr-FR"/>
              <a:t>Core</a:t>
            </a:r>
            <a:r>
              <a:rPr lang="fr-FR"/>
              <a:t> Collection</a:t>
            </a:r>
            <a:endParaRPr lang="fr-FR"/>
          </a:p>
        </p:txBody>
      </p:sp>
      <p:grpSp>
        <p:nvGrpSpPr>
          <p:cNvPr id="6" name="Espace réservé du contenu 4" hidden="0"/>
          <p:cNvGrpSpPr/>
          <p:nvPr isPhoto="0" userDrawn="0"/>
        </p:nvGrpSpPr>
        <p:grpSpPr bwMode="auto">
          <a:xfrm>
            <a:off x="468313" y="1557337"/>
            <a:ext cx="7632700" cy="4568825"/>
            <a:chOff x="0" y="0"/>
            <a:chExt cx="7632700" cy="4568825"/>
          </a:xfrm>
        </p:grpSpPr>
        <p:sp>
          <p:nvSpPr>
            <p:cNvPr id="7" name="" hidden="0"/>
            <p:cNvSpPr/>
            <p:nvPr isPhoto="0" userDrawn="0"/>
          </p:nvSpPr>
          <p:spPr bwMode="auto">
            <a:xfrm>
              <a:off x="0" y="0"/>
              <a:ext cx="7632700" cy="70272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txBody>
            <a:bodyPr spcFirstLastPara="0" vert="horz" wrap="square" lIns="64770" tIns="64770" rIns="64770" bIns="64770" numCol="1" spcCol="1270" anchor="t" anchorCtr="0">
              <a:noAutofit/>
            </a:bodyPr>
            <a:lstStyle/>
            <a:p>
              <a:pPr lvl="0" algn="l" defTabSz="755650">
                <a:lnSpc>
                  <a:spcPct val="90000"/>
                </a:lnSpc>
                <a:spcBef>
                  <a:spcPts val="0"/>
                </a:spcBef>
                <a:spcAft>
                  <a:spcPts val="0"/>
                </a:spcAft>
                <a:defRPr/>
              </a:pPr>
              <a:r>
                <a:rPr lang="fr-FR" sz="1700"/>
                <a:t>Science Citation Index </a:t>
              </a:r>
              <a:r>
                <a:rPr lang="fr-FR" sz="1700"/>
                <a:t>Expanded</a:t>
              </a:r>
              <a:endParaRPr lang="fr-FR" sz="1700"/>
            </a:p>
            <a:p>
              <a:pPr marL="114300" lvl="1" indent="-114300" algn="l" defTabSz="577849">
                <a:lnSpc>
                  <a:spcPct val="90000"/>
                </a:lnSpc>
                <a:spcBef>
                  <a:spcPts val="0"/>
                </a:spcBef>
                <a:spcAft>
                  <a:spcPts val="0"/>
                </a:spcAft>
                <a:buChar char="••"/>
                <a:defRPr/>
              </a:pPr>
              <a:r>
                <a:rPr lang="fr-FR" sz="1300"/>
                <a:t>9200 revues</a:t>
              </a:r>
              <a:endParaRPr lang="fr-FR" sz="1300"/>
            </a:p>
          </p:txBody>
        </p:sp>
        <p:sp>
          <p:nvSpPr>
            <p:cNvPr id="8" name="" hidden="0"/>
            <p:cNvSpPr/>
            <p:nvPr isPhoto="0" userDrawn="0"/>
          </p:nvSpPr>
          <p:spPr bwMode="auto">
            <a:xfrm>
              <a:off x="70272" y="70272"/>
              <a:ext cx="1526540" cy="562179"/>
            </a:xfrm>
            <a:prstGeom prst="roundRect">
              <a:avLst>
                <a:gd name="adj" fmla="val 10000"/>
              </a:avLst>
            </a:prstGeom>
            <a:solidFill>
              <a:schemeClr val="tx1"/>
            </a:solidFill>
            <a:ln w="12700" cap="flat" cmpd="sng" algn="ctr">
              <a:solidFill>
                <a:schemeClr val="dk1">
                  <a:shade val="50000"/>
                </a:schemeClr>
              </a:solidFill>
              <a:prstDash val="solid"/>
              <a:miter lim="800000"/>
            </a:ln>
          </p:spPr>
          <p:style>
            <a:lnRef idx="2">
              <a:schemeClr val="dk1">
                <a:shade val="50000"/>
              </a:schemeClr>
            </a:lnRef>
            <a:fillRef idx="1">
              <a:schemeClr val="dk1"/>
            </a:fillRef>
            <a:effectRef idx="0">
              <a:schemeClr val="dk1"/>
            </a:effectRef>
            <a:fontRef idx="minor">
              <a:schemeClr val="lt1"/>
            </a:fontRef>
          </p:style>
        </p:sp>
        <p:sp>
          <p:nvSpPr>
            <p:cNvPr id="9" name="" hidden="0"/>
            <p:cNvSpPr/>
            <p:nvPr isPhoto="0" userDrawn="0"/>
          </p:nvSpPr>
          <p:spPr bwMode="auto">
            <a:xfrm>
              <a:off x="0" y="772997"/>
              <a:ext cx="7632700" cy="70272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txBody>
            <a:bodyPr spcFirstLastPara="0" vert="horz" wrap="square" lIns="64770" tIns="64770" rIns="64770" bIns="64770" numCol="1" spcCol="1270" anchor="t" anchorCtr="0">
              <a:noAutofit/>
            </a:bodyPr>
            <a:lstStyle/>
            <a:p>
              <a:pPr lvl="0" algn="l" defTabSz="755650">
                <a:lnSpc>
                  <a:spcPct val="90000"/>
                </a:lnSpc>
                <a:spcBef>
                  <a:spcPts val="0"/>
                </a:spcBef>
                <a:spcAft>
                  <a:spcPts val="0"/>
                </a:spcAft>
                <a:defRPr/>
              </a:pPr>
              <a:r>
                <a:rPr lang="fr-FR" sz="1700"/>
                <a:t>Social Sciences Citation Index</a:t>
              </a:r>
              <a:endParaRPr lang="fr-FR" sz="1700"/>
            </a:p>
            <a:p>
              <a:pPr marL="114300" lvl="1" indent="-114300" algn="l" defTabSz="577849">
                <a:lnSpc>
                  <a:spcPct val="90000"/>
                </a:lnSpc>
                <a:spcBef>
                  <a:spcPts val="0"/>
                </a:spcBef>
                <a:spcAft>
                  <a:spcPts val="0"/>
                </a:spcAft>
                <a:buChar char="••"/>
                <a:defRPr/>
              </a:pPr>
              <a:r>
                <a:rPr lang="fr-FR" sz="1300"/>
                <a:t>3400 revues</a:t>
              </a:r>
              <a:endParaRPr lang="fr-FR" sz="1300"/>
            </a:p>
          </p:txBody>
        </p:sp>
        <p:sp>
          <p:nvSpPr>
            <p:cNvPr id="10" name="" hidden="0"/>
            <p:cNvSpPr/>
            <p:nvPr isPhoto="0" userDrawn="0"/>
          </p:nvSpPr>
          <p:spPr bwMode="auto">
            <a:xfrm>
              <a:off x="70272" y="843269"/>
              <a:ext cx="1526540" cy="562179"/>
            </a:xfrm>
            <a:prstGeom prst="roundRect">
              <a:avLst>
                <a:gd name="adj" fmla="val 10000"/>
              </a:avLst>
            </a:prstGeom>
            <a:solidFill>
              <a:schemeClr val="tx1"/>
            </a:solidFill>
            <a:ln w="12700"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sp>
        <p:sp>
          <p:nvSpPr>
            <p:cNvPr id="11" name="" hidden="0"/>
            <p:cNvSpPr/>
            <p:nvPr isPhoto="0" userDrawn="0"/>
          </p:nvSpPr>
          <p:spPr bwMode="auto">
            <a:xfrm>
              <a:off x="0" y="1545994"/>
              <a:ext cx="7632700" cy="70272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txBody>
            <a:bodyPr spcFirstLastPara="0" vert="horz" wrap="square" lIns="64770" tIns="64770" rIns="64770" bIns="64770" numCol="1" spcCol="1270" anchor="t" anchorCtr="0">
              <a:noAutofit/>
            </a:bodyPr>
            <a:lstStyle/>
            <a:p>
              <a:pPr lvl="0" algn="l" defTabSz="755650">
                <a:lnSpc>
                  <a:spcPct val="90000"/>
                </a:lnSpc>
                <a:spcBef>
                  <a:spcPts val="0"/>
                </a:spcBef>
                <a:spcAft>
                  <a:spcPts val="0"/>
                </a:spcAft>
                <a:defRPr/>
              </a:pPr>
              <a:r>
                <a:rPr lang="fr-FR" sz="1700"/>
                <a:t>Arts and </a:t>
              </a:r>
              <a:r>
                <a:rPr lang="fr-FR" sz="1700"/>
                <a:t>Humanities</a:t>
              </a:r>
              <a:r>
                <a:rPr lang="fr-FR" sz="1700"/>
                <a:t> Citation Index</a:t>
              </a:r>
              <a:endParaRPr lang="fr-FR" sz="1700"/>
            </a:p>
            <a:p>
              <a:pPr marL="114300" lvl="1" indent="-114300" algn="l" defTabSz="577849">
                <a:lnSpc>
                  <a:spcPct val="90000"/>
                </a:lnSpc>
                <a:spcBef>
                  <a:spcPts val="0"/>
                </a:spcBef>
                <a:spcAft>
                  <a:spcPts val="0"/>
                </a:spcAft>
                <a:buChar char="••"/>
                <a:defRPr/>
              </a:pPr>
              <a:r>
                <a:rPr lang="fr-FR" sz="1300"/>
                <a:t>1800 revues</a:t>
              </a:r>
              <a:endParaRPr lang="fr-FR" sz="1300"/>
            </a:p>
          </p:txBody>
        </p:sp>
        <p:sp>
          <p:nvSpPr>
            <p:cNvPr id="12" name="" hidden="0"/>
            <p:cNvSpPr/>
            <p:nvPr isPhoto="0" userDrawn="0"/>
          </p:nvSpPr>
          <p:spPr bwMode="auto">
            <a:xfrm>
              <a:off x="70272" y="1616266"/>
              <a:ext cx="1526540" cy="562179"/>
            </a:xfrm>
            <a:prstGeom prst="roundRect">
              <a:avLst>
                <a:gd name="adj" fmla="val 10000"/>
              </a:avLst>
            </a:prstGeom>
            <a:solidFill>
              <a:schemeClr val="tx1"/>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13" name="" hidden="0"/>
            <p:cNvSpPr/>
            <p:nvPr isPhoto="0" userDrawn="0"/>
          </p:nvSpPr>
          <p:spPr bwMode="auto">
            <a:xfrm>
              <a:off x="0" y="2318991"/>
              <a:ext cx="7632700" cy="70272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txBody>
            <a:bodyPr spcFirstLastPara="0" vert="horz" wrap="square" lIns="64770" tIns="64770" rIns="64770" bIns="64770" numCol="1" spcCol="1270" anchor="t" anchorCtr="0">
              <a:noAutofit/>
            </a:bodyPr>
            <a:lstStyle/>
            <a:p>
              <a:pPr lvl="0" algn="l" defTabSz="755650">
                <a:lnSpc>
                  <a:spcPct val="90000"/>
                </a:lnSpc>
                <a:spcBef>
                  <a:spcPts val="0"/>
                </a:spcBef>
                <a:spcAft>
                  <a:spcPts val="0"/>
                </a:spcAft>
                <a:defRPr/>
              </a:pPr>
              <a:r>
                <a:rPr lang="fr-FR" sz="1700"/>
                <a:t>Emerging</a:t>
              </a:r>
              <a:r>
                <a:rPr lang="fr-FR" sz="1700"/>
                <a:t> Sources Citation Index</a:t>
              </a:r>
              <a:endParaRPr lang="fr-FR" sz="1700"/>
            </a:p>
            <a:p>
              <a:pPr marL="114300" lvl="1" indent="-114300" algn="l" defTabSz="577849">
                <a:lnSpc>
                  <a:spcPct val="90000"/>
                </a:lnSpc>
                <a:spcBef>
                  <a:spcPts val="0"/>
                </a:spcBef>
                <a:spcAft>
                  <a:spcPts val="0"/>
                </a:spcAft>
                <a:buChar char="••"/>
                <a:defRPr/>
              </a:pPr>
              <a:r>
                <a:rPr lang="fr-FR" sz="1300"/>
                <a:t>7800 revues</a:t>
              </a:r>
              <a:endParaRPr lang="fr-FR" sz="1300"/>
            </a:p>
          </p:txBody>
        </p:sp>
        <p:sp>
          <p:nvSpPr>
            <p:cNvPr id="14" name="" hidden="0"/>
            <p:cNvSpPr/>
            <p:nvPr isPhoto="0" userDrawn="0"/>
          </p:nvSpPr>
          <p:spPr bwMode="auto">
            <a:xfrm>
              <a:off x="70272" y="2389263"/>
              <a:ext cx="1526540" cy="562179"/>
            </a:xfrm>
            <a:prstGeom prst="roundRect">
              <a:avLst>
                <a:gd name="adj" fmla="val 10000"/>
              </a:avLst>
            </a:prstGeom>
            <a:solidFill>
              <a:schemeClr val="tx1"/>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15" name="" hidden="0"/>
            <p:cNvSpPr/>
            <p:nvPr isPhoto="0" userDrawn="0"/>
          </p:nvSpPr>
          <p:spPr bwMode="auto">
            <a:xfrm>
              <a:off x="0" y="3091988"/>
              <a:ext cx="7632700" cy="70272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txBody>
            <a:bodyPr spcFirstLastPara="0" vert="horz" wrap="square" lIns="64770" tIns="64770" rIns="64770" bIns="64770" numCol="1" spcCol="1270" anchor="t" anchorCtr="0">
              <a:noAutofit/>
            </a:bodyPr>
            <a:lstStyle/>
            <a:p>
              <a:pPr lvl="0" algn="l" defTabSz="755650">
                <a:lnSpc>
                  <a:spcPct val="90000"/>
                </a:lnSpc>
                <a:spcBef>
                  <a:spcPts val="0"/>
                </a:spcBef>
                <a:spcAft>
                  <a:spcPts val="0"/>
                </a:spcAft>
                <a:defRPr/>
              </a:pPr>
              <a:r>
                <a:rPr lang="fr-FR" sz="1700"/>
                <a:t>Books Citation Index</a:t>
              </a:r>
              <a:endParaRPr lang="fr-FR" sz="1700"/>
            </a:p>
            <a:p>
              <a:pPr marL="114300" lvl="1" indent="-114300" algn="l" defTabSz="577849">
                <a:lnSpc>
                  <a:spcPct val="90000"/>
                </a:lnSpc>
                <a:spcBef>
                  <a:spcPts val="0"/>
                </a:spcBef>
                <a:spcAft>
                  <a:spcPts val="0"/>
                </a:spcAft>
                <a:buChar char="••"/>
                <a:defRPr/>
              </a:pPr>
              <a:r>
                <a:rPr lang="fr-FR" sz="1300"/>
                <a:t>104 500 ouvrages</a:t>
              </a:r>
              <a:endParaRPr lang="fr-FR" sz="1300"/>
            </a:p>
          </p:txBody>
        </p:sp>
        <p:sp>
          <p:nvSpPr>
            <p:cNvPr id="16" name="" hidden="0"/>
            <p:cNvSpPr/>
            <p:nvPr isPhoto="0" userDrawn="0"/>
          </p:nvSpPr>
          <p:spPr bwMode="auto">
            <a:xfrm>
              <a:off x="70272" y="3162260"/>
              <a:ext cx="1526540" cy="562179"/>
            </a:xfrm>
            <a:prstGeom prst="roundRect">
              <a:avLst>
                <a:gd name="adj" fmla="val 10000"/>
              </a:avLst>
            </a:prstGeom>
            <a:solidFill>
              <a:schemeClr val="tx1"/>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sp>
          <p:nvSpPr>
            <p:cNvPr id="17" name="" hidden="0"/>
            <p:cNvSpPr/>
            <p:nvPr isPhoto="0" userDrawn="0"/>
          </p:nvSpPr>
          <p:spPr bwMode="auto">
            <a:xfrm>
              <a:off x="0" y="3864985"/>
              <a:ext cx="7632700" cy="70272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a:schemeClr val="lt1"/>
            </a:fontRef>
          </p:style>
          <p:txBody>
            <a:bodyPr spcFirstLastPara="0" vert="horz" wrap="square" lIns="64770" tIns="64770" rIns="64770" bIns="64770" numCol="1" spcCol="1270" anchor="t" anchorCtr="0">
              <a:noAutofit/>
            </a:bodyPr>
            <a:lstStyle/>
            <a:p>
              <a:pPr lvl="0" algn="l" defTabSz="755650">
                <a:lnSpc>
                  <a:spcPct val="90000"/>
                </a:lnSpc>
                <a:spcBef>
                  <a:spcPts val="0"/>
                </a:spcBef>
                <a:spcAft>
                  <a:spcPts val="0"/>
                </a:spcAft>
                <a:defRPr/>
              </a:pPr>
              <a:r>
                <a:rPr lang="fr-FR" sz="1700"/>
                <a:t>Conference</a:t>
              </a:r>
              <a:r>
                <a:rPr lang="fr-FR" sz="1700"/>
                <a:t> </a:t>
              </a:r>
              <a:r>
                <a:rPr lang="fr-FR" sz="1700"/>
                <a:t>Proceedings</a:t>
              </a:r>
              <a:r>
                <a:rPr lang="fr-FR" sz="1700"/>
                <a:t> Citation Index</a:t>
              </a:r>
              <a:endParaRPr lang="fr-FR" sz="1700"/>
            </a:p>
            <a:p>
              <a:pPr marL="114300" lvl="1" indent="-114300" algn="l" defTabSz="577849">
                <a:lnSpc>
                  <a:spcPct val="90000"/>
                </a:lnSpc>
                <a:spcBef>
                  <a:spcPts val="0"/>
                </a:spcBef>
                <a:spcAft>
                  <a:spcPts val="0"/>
                </a:spcAft>
                <a:buChar char="••"/>
                <a:defRPr/>
              </a:pPr>
              <a:r>
                <a:rPr lang="fr-FR" sz="1300"/>
                <a:t>1800 revues</a:t>
              </a:r>
              <a:endParaRPr lang="fr-FR" sz="1300"/>
            </a:p>
          </p:txBody>
        </p:sp>
        <p:sp>
          <p:nvSpPr>
            <p:cNvPr id="18" name="" hidden="0"/>
            <p:cNvSpPr/>
            <p:nvPr isPhoto="0" userDrawn="0"/>
          </p:nvSpPr>
          <p:spPr bwMode="auto">
            <a:xfrm>
              <a:off x="70272" y="3935257"/>
              <a:ext cx="1526540" cy="562179"/>
            </a:xfrm>
            <a:prstGeom prst="roundRect">
              <a:avLst>
                <a:gd name="adj" fmla="val 10000"/>
              </a:avLst>
            </a:prstGeom>
            <a:solidFill>
              <a:schemeClr val="tx1"/>
            </a:solidFill>
            <a:ln w="12700" cap="flat" cmpd="sng" algn="ctr">
              <a:solidFill>
                <a:schemeClr val="dk1">
                  <a:shade val="80000"/>
                  <a:hueOff val="0"/>
                  <a:satOff val="0"/>
                  <a:lumOff val="0"/>
                  <a:alphaOff val="0"/>
                </a:schemeClr>
              </a:solidFill>
              <a:prstDash val="solid"/>
              <a:miter lim="800000"/>
            </a:ln>
          </p:spPr>
          <p:style>
            <a:lnRef idx="2">
              <a:srgbClr val="000000"/>
            </a:lnRef>
            <a:fillRef idx="1">
              <a:srgbClr val="000000"/>
            </a:fillRef>
            <a:effectRef idx="0">
              <a:srgbClr val="000000"/>
            </a:effectRef>
            <a:fontRef idx="minor"/>
          </p:style>
        </p:sp>
      </p:grpSp>
      <p:sp>
        <p:nvSpPr>
          <p:cNvPr id="19" name="ZoneTexte 5" hidden="0"/>
          <p:cNvSpPr>
            <a:spLocks noAdjustHandles="0" noChangeArrowheads="0"/>
          </p:cNvSpPr>
          <p:nvPr isPhoto="0" userDrawn="0"/>
        </p:nvSpPr>
        <p:spPr bwMode="auto">
          <a:xfrm>
            <a:off x="1058237" y="1726597"/>
            <a:ext cx="739740" cy="369332"/>
          </a:xfrm>
          <a:prstGeom prst="rect">
            <a:avLst/>
          </a:prstGeom>
          <a:noFill/>
        </p:spPr>
        <p:txBody>
          <a:bodyPr wrap="square" rtlCol="0">
            <a:spAutoFit/>
          </a:bodyPr>
          <a:lstStyle/>
          <a:p>
            <a:pPr>
              <a:defRPr/>
            </a:pPr>
            <a:r>
              <a:rPr lang="fr-FR">
                <a:solidFill>
                  <a:schemeClr val="bg1"/>
                </a:solidFill>
              </a:rPr>
              <a:t>SCIE</a:t>
            </a:r>
            <a:endParaRPr lang="fr-FR">
              <a:solidFill>
                <a:schemeClr val="bg1"/>
              </a:solidFill>
            </a:endParaRPr>
          </a:p>
        </p:txBody>
      </p:sp>
      <p:sp>
        <p:nvSpPr>
          <p:cNvPr id="20" name="ZoneTexte 6" hidden="0"/>
          <p:cNvSpPr>
            <a:spLocks noAdjustHandles="0" noChangeArrowheads="0"/>
          </p:cNvSpPr>
          <p:nvPr isPhoto="0" userDrawn="0"/>
        </p:nvSpPr>
        <p:spPr bwMode="auto">
          <a:xfrm>
            <a:off x="1058237" y="2539691"/>
            <a:ext cx="739740" cy="369332"/>
          </a:xfrm>
          <a:prstGeom prst="rect">
            <a:avLst/>
          </a:prstGeom>
          <a:noFill/>
        </p:spPr>
        <p:txBody>
          <a:bodyPr wrap="square" rtlCol="0">
            <a:spAutoFit/>
          </a:bodyPr>
          <a:lstStyle/>
          <a:p>
            <a:pPr>
              <a:defRPr/>
            </a:pPr>
            <a:r>
              <a:rPr lang="fr-FR">
                <a:solidFill>
                  <a:schemeClr val="bg1"/>
                </a:solidFill>
              </a:rPr>
              <a:t>SSCI</a:t>
            </a:r>
            <a:endParaRPr lang="fr-FR">
              <a:solidFill>
                <a:schemeClr val="bg1"/>
              </a:solidFill>
            </a:endParaRPr>
          </a:p>
        </p:txBody>
      </p:sp>
      <p:sp>
        <p:nvSpPr>
          <p:cNvPr id="21" name="ZoneTexte 7" hidden="0"/>
          <p:cNvSpPr>
            <a:spLocks noAdjustHandles="0" noChangeArrowheads="0"/>
          </p:cNvSpPr>
          <p:nvPr isPhoto="0" userDrawn="0"/>
        </p:nvSpPr>
        <p:spPr bwMode="auto">
          <a:xfrm>
            <a:off x="1058237" y="3313636"/>
            <a:ext cx="739740" cy="369332"/>
          </a:xfrm>
          <a:prstGeom prst="rect">
            <a:avLst/>
          </a:prstGeom>
          <a:noFill/>
        </p:spPr>
        <p:txBody>
          <a:bodyPr wrap="square" rtlCol="0">
            <a:spAutoFit/>
          </a:bodyPr>
          <a:lstStyle/>
          <a:p>
            <a:pPr>
              <a:defRPr/>
            </a:pPr>
            <a:r>
              <a:rPr lang="fr-FR">
                <a:solidFill>
                  <a:schemeClr val="bg1"/>
                </a:solidFill>
              </a:rPr>
              <a:t>AHCI</a:t>
            </a:r>
            <a:endParaRPr lang="fr-FR">
              <a:solidFill>
                <a:schemeClr val="bg1"/>
              </a:solidFill>
            </a:endParaRPr>
          </a:p>
        </p:txBody>
      </p:sp>
      <p:sp>
        <p:nvSpPr>
          <p:cNvPr id="22" name="ZoneTexte 8" hidden="0"/>
          <p:cNvSpPr>
            <a:spLocks noAdjustHandles="0" noChangeArrowheads="0"/>
          </p:cNvSpPr>
          <p:nvPr isPhoto="0" userDrawn="0"/>
        </p:nvSpPr>
        <p:spPr bwMode="auto">
          <a:xfrm>
            <a:off x="1058237" y="4084640"/>
            <a:ext cx="739740" cy="369332"/>
          </a:xfrm>
          <a:prstGeom prst="rect">
            <a:avLst/>
          </a:prstGeom>
          <a:noFill/>
        </p:spPr>
        <p:txBody>
          <a:bodyPr wrap="square" rtlCol="0">
            <a:spAutoFit/>
          </a:bodyPr>
          <a:lstStyle/>
          <a:p>
            <a:pPr>
              <a:defRPr/>
            </a:pPr>
            <a:r>
              <a:rPr lang="fr-FR">
                <a:solidFill>
                  <a:schemeClr val="bg1"/>
                </a:solidFill>
              </a:rPr>
              <a:t>ESCI</a:t>
            </a:r>
            <a:endParaRPr lang="fr-FR">
              <a:solidFill>
                <a:schemeClr val="bg1"/>
              </a:solidFill>
            </a:endParaRPr>
          </a:p>
        </p:txBody>
      </p:sp>
      <p:sp>
        <p:nvSpPr>
          <p:cNvPr id="23" name="ZoneTexte 9" hidden="0"/>
          <p:cNvSpPr>
            <a:spLocks noAdjustHandles="0" noChangeArrowheads="0"/>
          </p:cNvSpPr>
          <p:nvPr isPhoto="0" userDrawn="0"/>
        </p:nvSpPr>
        <p:spPr bwMode="auto">
          <a:xfrm>
            <a:off x="1058237" y="4880116"/>
            <a:ext cx="739740" cy="369332"/>
          </a:xfrm>
          <a:prstGeom prst="rect">
            <a:avLst/>
          </a:prstGeom>
          <a:noFill/>
        </p:spPr>
        <p:txBody>
          <a:bodyPr wrap="square" rtlCol="0">
            <a:spAutoFit/>
          </a:bodyPr>
          <a:lstStyle/>
          <a:p>
            <a:pPr>
              <a:defRPr/>
            </a:pPr>
            <a:r>
              <a:rPr lang="fr-FR">
                <a:solidFill>
                  <a:schemeClr val="bg1"/>
                </a:solidFill>
              </a:rPr>
              <a:t>BKCI</a:t>
            </a:r>
            <a:endParaRPr lang="fr-FR">
              <a:solidFill>
                <a:schemeClr val="bg1"/>
              </a:solidFill>
            </a:endParaRPr>
          </a:p>
        </p:txBody>
      </p:sp>
      <p:sp>
        <p:nvSpPr>
          <p:cNvPr id="24" name="ZoneTexte 10" hidden="0"/>
          <p:cNvSpPr>
            <a:spLocks noAdjustHandles="0" noChangeArrowheads="0"/>
          </p:cNvSpPr>
          <p:nvPr isPhoto="0" userDrawn="0"/>
        </p:nvSpPr>
        <p:spPr bwMode="auto">
          <a:xfrm>
            <a:off x="1058237" y="5601758"/>
            <a:ext cx="739740" cy="369332"/>
          </a:xfrm>
          <a:prstGeom prst="rect">
            <a:avLst/>
          </a:prstGeom>
          <a:noFill/>
        </p:spPr>
        <p:txBody>
          <a:bodyPr wrap="square" rtlCol="0">
            <a:spAutoFit/>
          </a:bodyPr>
          <a:lstStyle/>
          <a:p>
            <a:pPr>
              <a:defRPr/>
            </a:pPr>
            <a:r>
              <a:rPr lang="fr-FR">
                <a:solidFill>
                  <a:schemeClr val="bg1"/>
                </a:solidFill>
              </a:rPr>
              <a:t>CPCI</a:t>
            </a:r>
            <a:endParaRPr lang="fr-FR">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p:txBody>
          <a:bodyPr/>
          <a:lstStyle/>
          <a:p>
            <a:pPr>
              <a:defRPr/>
            </a:pPr>
            <a:r>
              <a:rPr lang="fr-FR"/>
              <a:t>La Web of Science Platform</a:t>
            </a:r>
            <a:endParaRPr lang="fr-FR"/>
          </a:p>
        </p:txBody>
      </p:sp>
      <p:pic>
        <p:nvPicPr>
          <p:cNvPr id="5" name="Espace réservé du contenu 6" hidden="0"/>
          <p:cNvPicPr>
            <a:picLocks noChangeAspect="1" noGrp="1"/>
          </p:cNvPicPr>
          <p:nvPr isPhoto="0" userDrawn="0">
            <p:ph idx="1" hasCustomPrompt="0"/>
          </p:nvPr>
        </p:nvPicPr>
        <p:blipFill>
          <a:blip r:embed="rId3"/>
          <a:stretch/>
        </p:blipFill>
        <p:spPr bwMode="auto">
          <a:xfrm>
            <a:off x="467545" y="2376103"/>
            <a:ext cx="8460550" cy="439591"/>
          </a:xfrm>
          <a:prstGeom prst="rect">
            <a:avLst/>
          </a:prstGeom>
        </p:spPr>
      </p:pic>
      <p:pic>
        <p:nvPicPr>
          <p:cNvPr id="6" name="Image 3" hidden="0"/>
          <p:cNvPicPr>
            <a:picLocks noChangeAspect="1"/>
          </p:cNvPicPr>
          <p:nvPr isPhoto="0" userDrawn="0"/>
        </p:nvPicPr>
        <p:blipFill>
          <a:blip r:embed="rId4"/>
          <a:stretch/>
        </p:blipFill>
        <p:spPr bwMode="auto">
          <a:xfrm>
            <a:off x="6883284" y="5835597"/>
            <a:ext cx="2260716" cy="1022403"/>
          </a:xfrm>
          <a:prstGeom prst="rect">
            <a:avLst/>
          </a:prstGeom>
        </p:spPr>
      </p:pic>
      <p:pic>
        <p:nvPicPr>
          <p:cNvPr id="7" name="Image 8" hidden="0"/>
          <p:cNvPicPr>
            <a:picLocks noChangeAspect="1"/>
          </p:cNvPicPr>
          <p:nvPr isPhoto="0" userDrawn="0"/>
        </p:nvPicPr>
        <p:blipFill>
          <a:blip r:embed="rId5"/>
          <a:stretch/>
        </p:blipFill>
        <p:spPr bwMode="auto">
          <a:xfrm>
            <a:off x="467546" y="3076491"/>
            <a:ext cx="8460550" cy="436508"/>
          </a:xfrm>
          <a:prstGeom prst="rect">
            <a:avLst/>
          </a:prstGeom>
        </p:spPr>
      </p:pic>
      <p:pic>
        <p:nvPicPr>
          <p:cNvPr id="8" name="Image 9" hidden="0"/>
          <p:cNvPicPr>
            <a:picLocks noChangeAspect="1"/>
          </p:cNvPicPr>
          <p:nvPr isPhoto="0" userDrawn="0"/>
        </p:nvPicPr>
        <p:blipFill>
          <a:blip r:embed="rId6"/>
          <a:stretch/>
        </p:blipFill>
        <p:spPr bwMode="auto">
          <a:xfrm>
            <a:off x="467545" y="3767990"/>
            <a:ext cx="7073539" cy="459069"/>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a:xfrm>
            <a:off x="440870" y="2643654"/>
            <a:ext cx="4242662" cy="924560"/>
          </a:xfrm>
        </p:spPr>
        <p:txBody>
          <a:bodyPr/>
          <a:lstStyle/>
          <a:p>
            <a:pPr algn="ctr">
              <a:defRPr/>
            </a:pPr>
            <a:r>
              <a:rPr lang="fr-FR">
                <a:solidFill>
                  <a:schemeClr val="bg1"/>
                </a:solidFill>
              </a:rPr>
              <a:t>Utilisation de la base de données</a:t>
            </a:r>
            <a:endParaRPr lang="fr-FR">
              <a:solidFill>
                <a:schemeClr val="bg1"/>
              </a:solidFill>
            </a:endParaRPr>
          </a:p>
        </p:txBody>
      </p:sp>
      <p:pic>
        <p:nvPicPr>
          <p:cNvPr id="5" name="Image 2" hidden="0"/>
          <p:cNvPicPr>
            <a:picLocks noChangeAspect="1"/>
          </p:cNvPicPr>
          <p:nvPr isPhoto="0" userDrawn="0"/>
        </p:nvPicPr>
        <p:blipFill>
          <a:blip r:embed="rId3"/>
          <a:stretch/>
        </p:blipFill>
        <p:spPr bwMode="auto">
          <a:xfrm>
            <a:off x="6883284" y="5835597"/>
            <a:ext cx="2260716" cy="102240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re 1" hidden="0"/>
          <p:cNvSpPr>
            <a:spLocks noGrp="1"/>
          </p:cNvSpPr>
          <p:nvPr isPhoto="0" userDrawn="0">
            <p:ph type="title" hasCustomPrompt="0"/>
          </p:nvPr>
        </p:nvSpPr>
        <p:spPr bwMode="auto"/>
        <p:txBody>
          <a:bodyPr/>
          <a:lstStyle/>
          <a:p>
            <a:pPr>
              <a:defRPr/>
            </a:pPr>
            <a:r>
              <a:rPr lang="fr-FR"/>
              <a:t>Recherche</a:t>
            </a:r>
            <a:endParaRPr lang="fr-FR"/>
          </a:p>
        </p:txBody>
      </p:sp>
      <p:pic>
        <p:nvPicPr>
          <p:cNvPr id="5" name="Image 3" hidden="0"/>
          <p:cNvPicPr>
            <a:picLocks noChangeAspect="1"/>
          </p:cNvPicPr>
          <p:nvPr isPhoto="0" userDrawn="0"/>
        </p:nvPicPr>
        <p:blipFill>
          <a:blip r:embed="rId3"/>
          <a:stretch/>
        </p:blipFill>
        <p:spPr bwMode="auto">
          <a:xfrm>
            <a:off x="6883284" y="5835597"/>
            <a:ext cx="2260716" cy="1022403"/>
          </a:xfrm>
          <a:prstGeom prst="rect">
            <a:avLst/>
          </a:prstGeom>
        </p:spPr>
      </p:pic>
      <p:pic>
        <p:nvPicPr>
          <p:cNvPr id="6" name="Espace réservé du contenu 5" hidden="0"/>
          <p:cNvPicPr>
            <a:picLocks noChangeAspect="1" noGrp="1"/>
          </p:cNvPicPr>
          <p:nvPr isPhoto="0" userDrawn="0">
            <p:ph idx="1" hasCustomPrompt="0"/>
          </p:nvPr>
        </p:nvPicPr>
        <p:blipFill>
          <a:blip r:embed="rId4"/>
          <a:stretch/>
        </p:blipFill>
        <p:spPr bwMode="auto">
          <a:xfrm>
            <a:off x="34231" y="2058647"/>
            <a:ext cx="9051580" cy="3082942"/>
          </a:xfrm>
          <a:prstGeom prst="rect">
            <a:avLst/>
          </a:prstGeom>
        </p:spPr>
      </p:pic>
      <p:pic>
        <p:nvPicPr>
          <p:cNvPr id="7" name="Image 6" hidden="0"/>
          <p:cNvPicPr>
            <a:picLocks noChangeAspect="1"/>
          </p:cNvPicPr>
          <p:nvPr isPhoto="0" userDrawn="0"/>
        </p:nvPicPr>
        <p:blipFill>
          <a:blip r:embed="rId5"/>
          <a:stretch/>
        </p:blipFill>
        <p:spPr bwMode="auto">
          <a:xfrm>
            <a:off x="34231" y="1577293"/>
            <a:ext cx="6877050" cy="33337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_rels/theme2.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1_Thème Office">
  <a:themeElements>
    <a:clrScheme name="UPSaclay">
      <a:dk1>
        <a:srgbClr val="63003C"/>
      </a:dk1>
      <a:lt1>
        <a:srgbClr val="FFFFFF"/>
      </a:lt1>
      <a:dk2>
        <a:srgbClr val="000000"/>
      </a:dk2>
      <a:lt2>
        <a:srgbClr val="BDC4BC"/>
      </a:lt2>
      <a:accent1>
        <a:srgbClr val="DA5200"/>
      </a:accent1>
      <a:accent2>
        <a:srgbClr val="006996"/>
      </a:accent2>
      <a:accent3>
        <a:srgbClr val="FFFFFF"/>
      </a:accent3>
      <a:accent4>
        <a:srgbClr val="86B700"/>
      </a:accent4>
      <a:accent5>
        <a:srgbClr val="464595"/>
      </a:accent5>
      <a:accent6>
        <a:srgbClr val="80143C"/>
      </a:accent6>
      <a:hlink>
        <a:srgbClr val="63003C"/>
      </a:hlink>
      <a:folHlink>
        <a:srgbClr val="B8ACD7"/>
      </a:folHlink>
    </a:clrScheme>
    <a:fontScheme name="Université Paris-Saclay">
      <a:majorFont>
        <a:latin typeface="Open Sans"/>
        <a:ea typeface="Arial"/>
        <a:cs typeface="Arial Unicode MS"/>
      </a:majorFont>
      <a:minorFont>
        <a:latin typeface="Open Sans"/>
        <a:ea typeface="Arial"/>
        <a:cs typeface="Arial Unicode MS"/>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heme>
</file>

<file path=ppt/theme/theme2.xml><?xml version="1.0" encoding="utf-8"?>
<a:theme xmlns:a="http://schemas.openxmlformats.org/drawingml/2006/main" xmlns:r="http://schemas.openxmlformats.org/officeDocument/2006/relationships" xmlns:p="http://schemas.openxmlformats.org/presentation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UPSaclay</Template>
  <TotalTime>0</TotalTime>
  <Words>0</Words>
  <Application>ONLYOFFICE/5.5.1.76</Application>
  <DocSecurity>0</DocSecurity>
  <PresentationFormat>Affichage à l'écran (4:3)</PresentationFormat>
  <Paragraphs>0</Paragraphs>
  <Slides>16</Slides>
  <Notes>16</Notes>
  <HiddenSlides>0</HiddenSlides>
  <MMClips>2</MMClips>
  <ScaleCrop>0</ScaleCrop>
  <HeadingPairs>
    <vt:vector size="4" baseType="variant">
      <vt:variant>
        <vt:lpstr>Theme</vt:lpstr>
      </vt:variant>
      <vt:variant>
        <vt:i4>1</vt:i4>
      </vt:variant>
      <vt:variant>
        <vt:lpstr>Slide Titles</vt:lpstr>
      </vt:variant>
      <vt:variant>
        <vt:i4>16</vt:i4>
      </vt:variant>
    </vt:vector>
  </HeadingPairs>
  <TitlesOfParts>
    <vt:vector size="17" baseType="lpstr">
      <vt:lpstr>Theme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Manager/>
  <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of Science</dc:title>
  <dc:subject/>
  <dc:creator>Henri Bretel</dc:creator>
  <cp:keywords/>
  <dc:description/>
  <dc:identifier/>
  <dc:language/>
  <cp:lastModifiedBy>Anonymous</cp:lastModifiedBy>
  <cp:revision>18</cp:revision>
  <dcterms:created xsi:type="dcterms:W3CDTF">2020-03-27T13:14:58Z</dcterms:created>
  <dcterms:modified xsi:type="dcterms:W3CDTF">2020-05-04T07:41:23Z</dcterms:modified>
  <cp:category/>
  <cp:contentStatus/>
  <cp:version/>
</cp:coreProperties>
</file>