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1" r:id="rId5"/>
    <p:sldId id="261" r:id="rId6"/>
    <p:sldId id="262" r:id="rId7"/>
    <p:sldId id="264" r:id="rId8"/>
    <p:sldId id="265" r:id="rId9"/>
    <p:sldId id="269" r:id="rId10"/>
    <p:sldId id="274" r:id="rId11"/>
    <p:sldId id="268" r:id="rId12"/>
    <p:sldId id="275" r:id="rId13"/>
    <p:sldId id="267" r:id="rId14"/>
    <p:sldId id="276"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F0FB2-7133-42F4-95C9-5F58F97852A5}" v="40" dt="2022-02-07T18:04:47.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0556D-E1DD-4693-BB83-0CF74515117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551B5E21-872B-4FE9-81A8-6254C1E7B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A5E92D23-7FC9-4B65-86D1-B5BAF0D8E86E}"/>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9D284BBF-288D-452C-B08D-5DE811FADAA5}"/>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40A7897-6E8D-4290-BFD3-D5773890DD74}"/>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283127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FA79C-865B-43C6-8663-B08169B94CB9}"/>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336209C-660E-4955-BEA4-2BEF0A05EB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12C1BB2-4CCC-45AC-AEF2-C038301EE41E}"/>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109FB926-1818-45D8-9FF6-44C225C4B01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460303D-9EF6-4F24-8085-07DB29084ECC}"/>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251934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92A6A67-E09D-4D7C-874A-F381A4B2DC7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69BDE7E0-7396-435F-BE95-408CB31E2F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D4723920-A47B-4FBC-AB0E-4D5F256596F9}"/>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63A491F5-3143-4440-B52A-CE522461B23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A111913-19EE-4009-8394-B423BB9E2669}"/>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221691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C03A6-332B-4A0E-9506-C8D843253F1B}"/>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4CFB18E6-CB28-46BE-8AFE-0A3B101987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BF81613-7B3E-4BA2-BB0B-A7858CAEE05A}"/>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83D86729-6D5E-4619-9421-0A94DB5BA0B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F4BCB7E-B82B-410A-83F5-96BB6E832956}"/>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421650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5DA22-3260-4C48-9250-C96679B9606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39548367-48CB-48BF-85A7-6294E2C8F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513CCB-C8C1-4900-AA1B-1F1AC16C9D79}"/>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EF0AE3B2-7D59-4C8A-9E20-9F3C4A69837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4994BFD5-7BC3-455A-8CE8-EA6C984A9D09}"/>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417886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E6A50-372C-49C2-84C1-8B6BD146FE70}"/>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EDCFA62-C569-4BE5-9F52-1304CED251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E63E89BF-1006-4CF9-B43A-A898EEC481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93B6200C-0BC9-4ED9-95F8-BB1073244DEC}"/>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6" name="Espace réservé du pied de page 5">
            <a:extLst>
              <a:ext uri="{FF2B5EF4-FFF2-40B4-BE49-F238E27FC236}">
                <a16:creationId xmlns:a16="http://schemas.microsoft.com/office/drawing/2014/main" id="{5EDE8588-5282-460A-82EF-C36493FF61A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FE9B065-A3C1-4FA1-A001-84EED7B4B1F5}"/>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235388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5961A-8840-4A6C-A533-0D40B7FD7D6B}"/>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4338DE51-C46F-400D-8F6A-F2687F6DC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4E4A180-6B84-42AA-A14E-8C1D80CA607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9DAC6CB-753D-47B0-8509-CC05CC008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672211-6BA0-4FB7-B480-7604035972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535BC818-06C3-46AE-AD09-B2E6C8A19E10}"/>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8" name="Espace réservé du pied de page 7">
            <a:extLst>
              <a:ext uri="{FF2B5EF4-FFF2-40B4-BE49-F238E27FC236}">
                <a16:creationId xmlns:a16="http://schemas.microsoft.com/office/drawing/2014/main" id="{87CA1528-EFCF-4283-9BD0-2676F56D56AD}"/>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D28890B5-A554-497E-AACF-B4A133168BF6}"/>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258136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8AD47-13F7-45F0-80B5-1AC4D962394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E7D2FC1A-14CB-4F14-9ABA-E170C0AC62E0}"/>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4" name="Espace réservé du pied de page 3">
            <a:extLst>
              <a:ext uri="{FF2B5EF4-FFF2-40B4-BE49-F238E27FC236}">
                <a16:creationId xmlns:a16="http://schemas.microsoft.com/office/drawing/2014/main" id="{18F09D64-9F17-495B-A206-297CC910F309}"/>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BC0128D6-CF12-42FA-80B4-5D7D4993A07F}"/>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1702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D87EA3-C534-40B5-8C48-2CC8938F90B6}"/>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3" name="Espace réservé du pied de page 2">
            <a:extLst>
              <a:ext uri="{FF2B5EF4-FFF2-40B4-BE49-F238E27FC236}">
                <a16:creationId xmlns:a16="http://schemas.microsoft.com/office/drawing/2014/main" id="{7FC3F23D-0FB4-41DC-A8D8-D2AB6870EDF7}"/>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83F884F7-65C8-4FD0-A5D5-8101257721F7}"/>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424892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5692D-A9E0-4A98-9986-D58B53C633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6BA91052-4C51-4F3A-A53F-C4DFE9776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6AE039B1-ACD6-4A35-86C2-9C24084D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BAEEF5-380E-442A-97D4-D6555377FAC8}"/>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6" name="Espace réservé du pied de page 5">
            <a:extLst>
              <a:ext uri="{FF2B5EF4-FFF2-40B4-BE49-F238E27FC236}">
                <a16:creationId xmlns:a16="http://schemas.microsoft.com/office/drawing/2014/main" id="{46640A64-219A-4EB2-BAD9-721A4D1D3C7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119B42E-CA17-4015-8E6A-B1C4EC580F1C}"/>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307221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EFA82-BFD0-4CBF-8352-CD6E0BCC1B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A4DBEBB4-E7C6-4EC4-9257-A26360037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23E5B39B-FC48-458C-B571-726CDA798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C1D55D-01C4-48EF-9272-411338B9F156}"/>
              </a:ext>
            </a:extLst>
          </p:cNvPr>
          <p:cNvSpPr>
            <a:spLocks noGrp="1"/>
          </p:cNvSpPr>
          <p:nvPr>
            <p:ph type="dt" sz="half" idx="10"/>
          </p:nvPr>
        </p:nvSpPr>
        <p:spPr/>
        <p:txBody>
          <a:bodyPr/>
          <a:lstStyle/>
          <a:p>
            <a:fld id="{6D142A4C-B31F-4563-91F5-0711D848E667}" type="datetimeFigureOut">
              <a:rPr lang="en-GB" smtClean="0"/>
              <a:t>26/11/2023</a:t>
            </a:fld>
            <a:endParaRPr lang="en-GB"/>
          </a:p>
        </p:txBody>
      </p:sp>
      <p:sp>
        <p:nvSpPr>
          <p:cNvPr id="6" name="Espace réservé du pied de page 5">
            <a:extLst>
              <a:ext uri="{FF2B5EF4-FFF2-40B4-BE49-F238E27FC236}">
                <a16:creationId xmlns:a16="http://schemas.microsoft.com/office/drawing/2014/main" id="{79E76593-6F6B-4EB7-9360-2F7B16698EA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F968EC7B-23B2-42BF-B41A-8B903637BE10}"/>
              </a:ext>
            </a:extLst>
          </p:cNvPr>
          <p:cNvSpPr>
            <a:spLocks noGrp="1"/>
          </p:cNvSpPr>
          <p:nvPr>
            <p:ph type="sldNum" sz="quarter" idx="12"/>
          </p:nvPr>
        </p:nvSpPr>
        <p:spPr/>
        <p:txBody>
          <a:bodyPr/>
          <a:lstStyle/>
          <a:p>
            <a:fld id="{E54A53AC-660A-4C5A-8DC9-F12B3807DF42}" type="slidenum">
              <a:rPr lang="en-GB" smtClean="0"/>
              <a:t>‹N°›</a:t>
            </a:fld>
            <a:endParaRPr lang="en-GB"/>
          </a:p>
        </p:txBody>
      </p:sp>
    </p:spTree>
    <p:extLst>
      <p:ext uri="{BB962C8B-B14F-4D97-AF65-F5344CB8AC3E}">
        <p14:creationId xmlns:p14="http://schemas.microsoft.com/office/powerpoint/2010/main" val="417401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B6739A-87E0-43CF-9E95-62D0EFD6A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8B1B7601-5A2D-4FF8-AECF-05E04BEE9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FF29B51-278F-48F4-BF55-60CE7113F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42A4C-B31F-4563-91F5-0711D848E667}" type="datetimeFigureOut">
              <a:rPr lang="en-GB" smtClean="0"/>
              <a:t>26/11/2023</a:t>
            </a:fld>
            <a:endParaRPr lang="en-GB"/>
          </a:p>
        </p:txBody>
      </p:sp>
      <p:sp>
        <p:nvSpPr>
          <p:cNvPr id="5" name="Espace réservé du pied de page 4">
            <a:extLst>
              <a:ext uri="{FF2B5EF4-FFF2-40B4-BE49-F238E27FC236}">
                <a16:creationId xmlns:a16="http://schemas.microsoft.com/office/drawing/2014/main" id="{C5FC4182-C6B7-4B6B-ACC7-5334379D7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E6365ED-88CD-4C24-BF0D-E5D665F9E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A53AC-660A-4C5A-8DC9-F12B3807DF42}" type="slidenum">
              <a:rPr lang="en-GB" smtClean="0"/>
              <a:t>‹N°›</a:t>
            </a:fld>
            <a:endParaRPr lang="en-GB"/>
          </a:p>
        </p:txBody>
      </p:sp>
    </p:spTree>
    <p:extLst>
      <p:ext uri="{BB962C8B-B14F-4D97-AF65-F5344CB8AC3E}">
        <p14:creationId xmlns:p14="http://schemas.microsoft.com/office/powerpoint/2010/main" val="297164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 Id="rId1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0398F3-0DF8-4A3F-8170-90FF502E65A4}"/>
              </a:ext>
            </a:extLst>
          </p:cNvPr>
          <p:cNvSpPr txBox="1"/>
          <p:nvPr/>
        </p:nvSpPr>
        <p:spPr>
          <a:xfrm>
            <a:off x="3204755" y="2690336"/>
            <a:ext cx="60263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Contrôle Continu CHIMIE HETEROCYCLIQUE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M2, Université Aix-Marseille, 2021-2022</a:t>
            </a:r>
            <a:endPar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CD1E450-7FAA-4519-B5E2-6BA6BB102F6E}"/>
              </a:ext>
            </a:extLst>
          </p:cNvPr>
          <p:cNvSpPr txBox="1"/>
          <p:nvPr/>
        </p:nvSpPr>
        <p:spPr>
          <a:xfrm>
            <a:off x="8146473" y="5902036"/>
            <a:ext cx="3428439" cy="369332"/>
          </a:xfrm>
          <a:prstGeom prst="rect">
            <a:avLst/>
          </a:prstGeom>
          <a:noFill/>
        </p:spPr>
        <p:txBody>
          <a:bodyPr wrap="none" rtlCol="0">
            <a:spAutoFit/>
          </a:bodyPr>
          <a:lstStyle/>
          <a:p>
            <a:r>
              <a:rPr lang="fr-FR" dirty="0"/>
              <a:t>Olivier Mirguet &amp; Laure </a:t>
            </a:r>
            <a:r>
              <a:rPr lang="fr-FR" dirty="0" err="1"/>
              <a:t>Haberkorn</a:t>
            </a:r>
            <a:endParaRPr lang="en-GB" dirty="0"/>
          </a:p>
        </p:txBody>
      </p:sp>
    </p:spTree>
    <p:extLst>
      <p:ext uri="{BB962C8B-B14F-4D97-AF65-F5344CB8AC3E}">
        <p14:creationId xmlns:p14="http://schemas.microsoft.com/office/powerpoint/2010/main" val="91589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46485F12-F741-42DE-8AB0-B14D7E7AB1C2}"/>
              </a:ext>
            </a:extLst>
          </p:cNvPr>
          <p:cNvGrpSpPr/>
          <p:nvPr/>
        </p:nvGrpSpPr>
        <p:grpSpPr>
          <a:xfrm>
            <a:off x="341062" y="235527"/>
            <a:ext cx="7971665" cy="3455891"/>
            <a:chOff x="341062" y="235527"/>
            <a:chExt cx="7971665" cy="3455891"/>
          </a:xfrm>
        </p:grpSpPr>
        <p:sp>
          <p:nvSpPr>
            <p:cNvPr id="17" name="Rectangle 16">
              <a:extLst>
                <a:ext uri="{FF2B5EF4-FFF2-40B4-BE49-F238E27FC236}">
                  <a16:creationId xmlns:a16="http://schemas.microsoft.com/office/drawing/2014/main" id="{02E548C5-9037-4743-AFD7-CDB61B494AE5}"/>
                </a:ext>
              </a:extLst>
            </p:cNvPr>
            <p:cNvSpPr/>
            <p:nvPr/>
          </p:nvSpPr>
          <p:spPr>
            <a:xfrm>
              <a:off x="341062" y="235527"/>
              <a:ext cx="7971665" cy="34558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76DAAD9B-6A6A-4A77-984A-E22352778569}"/>
                </a:ext>
              </a:extLst>
            </p:cNvPr>
            <p:cNvPicPr>
              <a:picLocks noChangeAspect="1"/>
            </p:cNvPicPr>
            <p:nvPr/>
          </p:nvPicPr>
          <p:blipFill>
            <a:blip r:embed="rId3"/>
            <a:stretch>
              <a:fillRect/>
            </a:stretch>
          </p:blipFill>
          <p:spPr>
            <a:xfrm>
              <a:off x="609635" y="364294"/>
              <a:ext cx="7318213" cy="3064706"/>
            </a:xfrm>
            <a:prstGeom prst="rect">
              <a:avLst/>
            </a:prstGeom>
          </p:spPr>
        </p:pic>
        <p:sp>
          <p:nvSpPr>
            <p:cNvPr id="3" name="ZoneTexte 2">
              <a:extLst>
                <a:ext uri="{FF2B5EF4-FFF2-40B4-BE49-F238E27FC236}">
                  <a16:creationId xmlns:a16="http://schemas.microsoft.com/office/drawing/2014/main" id="{54DBF94A-D010-4104-916A-C9ED718FBA59}"/>
                </a:ext>
              </a:extLst>
            </p:cNvPr>
            <p:cNvSpPr txBox="1"/>
            <p:nvPr/>
          </p:nvSpPr>
          <p:spPr>
            <a:xfrm>
              <a:off x="2882605" y="1558093"/>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366AF685-93AC-472D-B80C-B5777F6A8EFF}"/>
                </a:ext>
              </a:extLst>
            </p:cNvPr>
            <p:cNvSpPr txBox="1"/>
            <p:nvPr/>
          </p:nvSpPr>
          <p:spPr>
            <a:xfrm>
              <a:off x="2124824" y="3090446"/>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387ACE26-3A98-4DC2-991B-C1034844E121}"/>
                </a:ext>
              </a:extLst>
            </p:cNvPr>
            <p:cNvSpPr txBox="1"/>
            <p:nvPr/>
          </p:nvSpPr>
          <p:spPr>
            <a:xfrm>
              <a:off x="3853253" y="3090446"/>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5EDF1181-CFA6-43CF-B04B-FE7B5BAFD8AD}"/>
                </a:ext>
              </a:extLst>
            </p:cNvPr>
            <p:cNvSpPr txBox="1"/>
            <p:nvPr/>
          </p:nvSpPr>
          <p:spPr>
            <a:xfrm>
              <a:off x="5581682" y="3090446"/>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4</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sp>
        <p:nvSpPr>
          <p:cNvPr id="8" name="ZoneTexte 7">
            <a:extLst>
              <a:ext uri="{FF2B5EF4-FFF2-40B4-BE49-F238E27FC236}">
                <a16:creationId xmlns:a16="http://schemas.microsoft.com/office/drawing/2014/main" id="{AC8880F6-2641-41AE-9B49-FAEC14C838E5}"/>
              </a:ext>
            </a:extLst>
          </p:cNvPr>
          <p:cNvSpPr txBox="1"/>
          <p:nvPr/>
        </p:nvSpPr>
        <p:spPr>
          <a:xfrm>
            <a:off x="609635" y="3845221"/>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C6FAA61C-A88F-4F4E-A4FE-59A5CEC633AB}"/>
              </a:ext>
            </a:extLst>
          </p:cNvPr>
          <p:cNvSpPr txBox="1"/>
          <p:nvPr/>
        </p:nvSpPr>
        <p:spPr>
          <a:xfrm>
            <a:off x="898496" y="3843836"/>
            <a:ext cx="10413937"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réaction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une méthode de synthèse du noyau hétérocyclique suivant en détaillant le mécanisme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 points</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Objet 12">
            <a:extLst>
              <a:ext uri="{FF2B5EF4-FFF2-40B4-BE49-F238E27FC236}">
                <a16:creationId xmlns:a16="http://schemas.microsoft.com/office/drawing/2014/main" id="{3437C4F1-6717-45A5-ACC4-C15D47B8EB4B}"/>
              </a:ext>
            </a:extLst>
          </p:cNvPr>
          <p:cNvGraphicFramePr>
            <a:graphicFrameLocks noChangeAspect="1"/>
          </p:cNvGraphicFramePr>
          <p:nvPr/>
        </p:nvGraphicFramePr>
        <p:xfrm>
          <a:off x="995771" y="4874295"/>
          <a:ext cx="1504977" cy="910907"/>
        </p:xfrm>
        <a:graphic>
          <a:graphicData uri="http://schemas.openxmlformats.org/presentationml/2006/ole">
            <mc:AlternateContent xmlns:mc="http://schemas.openxmlformats.org/markup-compatibility/2006">
              <mc:Choice xmlns:v="urn:schemas-microsoft-com:vml" Requires="v">
                <p:oleObj spid="_x0000_s3075" name="MDLDrawObject Class" r:id="rId4" imgW="964993" imgH="583969" progId="MDLDrawOLE.MDLDrawObject.1">
                  <p:embed/>
                </p:oleObj>
              </mc:Choice>
              <mc:Fallback>
                <p:oleObj name="MDLDrawObject Class" r:id="rId4" imgW="964993" imgH="583969" progId="MDLDrawOLE.MDLDrawObject.1">
                  <p:embed/>
                  <p:pic>
                    <p:nvPicPr>
                      <p:cNvPr id="13" name="Objet 12">
                        <a:extLst>
                          <a:ext uri="{FF2B5EF4-FFF2-40B4-BE49-F238E27FC236}">
                            <a16:creationId xmlns:a16="http://schemas.microsoft.com/office/drawing/2014/main" id="{3437C4F1-6717-45A5-ACC4-C15D47B8EB4B}"/>
                          </a:ext>
                        </a:extLst>
                      </p:cNvPr>
                      <p:cNvPicPr/>
                      <p:nvPr/>
                    </p:nvPicPr>
                    <p:blipFill>
                      <a:blip r:embed="rId5"/>
                      <a:stretch>
                        <a:fillRect/>
                      </a:stretch>
                    </p:blipFill>
                    <p:spPr>
                      <a:xfrm>
                        <a:off x="995771" y="4874295"/>
                        <a:ext cx="1504977" cy="910907"/>
                      </a:xfrm>
                      <a:prstGeom prst="rect">
                        <a:avLst/>
                      </a:prstGeom>
                      <a:ln>
                        <a:solidFill>
                          <a:schemeClr val="accent1"/>
                        </a:solidFill>
                      </a:ln>
                    </p:spPr>
                  </p:pic>
                </p:oleObj>
              </mc:Fallback>
            </mc:AlternateContent>
          </a:graphicData>
        </a:graphic>
      </p:graphicFrame>
      <p:cxnSp>
        <p:nvCxnSpPr>
          <p:cNvPr id="14" name="Connecteur droit 13">
            <a:extLst>
              <a:ext uri="{FF2B5EF4-FFF2-40B4-BE49-F238E27FC236}">
                <a16:creationId xmlns:a16="http://schemas.microsoft.com/office/drawing/2014/main" id="{43875468-7E85-47F1-ACB1-4AD43CED9834}"/>
              </a:ext>
            </a:extLst>
          </p:cNvPr>
          <p:cNvCxnSpPr>
            <a:cxnSpLocks/>
          </p:cNvCxnSpPr>
          <p:nvPr/>
        </p:nvCxnSpPr>
        <p:spPr>
          <a:xfrm>
            <a:off x="4342299" y="4183775"/>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4013AD6-00C2-4DE1-B3F6-03796113D067}"/>
              </a:ext>
            </a:extLst>
          </p:cNvPr>
          <p:cNvCxnSpPr/>
          <p:nvPr/>
        </p:nvCxnSpPr>
        <p:spPr>
          <a:xfrm>
            <a:off x="149474" y="5365549"/>
            <a:ext cx="521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69BA862-B77A-459F-8979-73630306D23A}"/>
              </a:ext>
            </a:extLst>
          </p:cNvPr>
          <p:cNvCxnSpPr/>
          <p:nvPr/>
        </p:nvCxnSpPr>
        <p:spPr>
          <a:xfrm>
            <a:off x="301874" y="5517949"/>
            <a:ext cx="521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B1D8397C-C9BD-483B-94A7-CD12A51E5705}"/>
              </a:ext>
            </a:extLst>
          </p:cNvPr>
          <p:cNvSpPr txBox="1"/>
          <p:nvPr/>
        </p:nvSpPr>
        <p:spPr>
          <a:xfrm>
            <a:off x="4342298" y="3820185"/>
            <a:ext cx="3920689" cy="646331"/>
          </a:xfrm>
          <a:prstGeom prst="rect">
            <a:avLst/>
          </a:prstGeom>
          <a:noFill/>
        </p:spPr>
        <p:txBody>
          <a:bodyPr wrap="none" rtlCol="0">
            <a:spAutoFit/>
          </a:bodyPr>
          <a:lstStyle/>
          <a:p>
            <a:r>
              <a:rPr lang="fr-FR" dirty="0" err="1"/>
              <a:t>Déprotection</a:t>
            </a:r>
            <a:r>
              <a:rPr lang="fr-FR" dirty="0"/>
              <a:t> de l’amine en milieu acide</a:t>
            </a:r>
          </a:p>
          <a:p>
            <a:r>
              <a:rPr lang="fr-FR" dirty="0"/>
              <a:t>HFIP = </a:t>
            </a:r>
            <a:r>
              <a:rPr lang="fr-FR" dirty="0" err="1"/>
              <a:t>hexafluoroisopropanol</a:t>
            </a:r>
            <a:endParaRPr lang="en-GB" dirty="0"/>
          </a:p>
        </p:txBody>
      </p:sp>
      <p:sp>
        <p:nvSpPr>
          <p:cNvPr id="18" name="ZoneTexte 17">
            <a:extLst>
              <a:ext uri="{FF2B5EF4-FFF2-40B4-BE49-F238E27FC236}">
                <a16:creationId xmlns:a16="http://schemas.microsoft.com/office/drawing/2014/main" id="{1B3FA1BE-A09E-4BD6-81DD-2803E3D2AA38}"/>
              </a:ext>
            </a:extLst>
          </p:cNvPr>
          <p:cNvSpPr txBox="1"/>
          <p:nvPr/>
        </p:nvSpPr>
        <p:spPr>
          <a:xfrm>
            <a:off x="3962400" y="5557520"/>
            <a:ext cx="5017399" cy="923330"/>
          </a:xfrm>
          <a:prstGeom prst="rect">
            <a:avLst/>
          </a:prstGeom>
          <a:noFill/>
        </p:spPr>
        <p:txBody>
          <a:bodyPr wrap="none" rtlCol="0">
            <a:spAutoFit/>
          </a:bodyPr>
          <a:lstStyle/>
          <a:p>
            <a:r>
              <a:rPr lang="fr-FR" dirty="0"/>
              <a:t>Mécanisme décrit dans le cours (voir slide suivante)</a:t>
            </a:r>
          </a:p>
          <a:p>
            <a:r>
              <a:rPr lang="fr-FR" dirty="0">
                <a:sym typeface="Wingdings" panose="05000000000000000000" pitchFamily="2" charset="2"/>
              </a:rPr>
              <a:t> </a:t>
            </a:r>
            <a:r>
              <a:rPr lang="fr-FR" dirty="0"/>
              <a:t>Formation des </a:t>
            </a:r>
            <a:r>
              <a:rPr lang="fr-FR" dirty="0" err="1"/>
              <a:t>benzothiazoles</a:t>
            </a:r>
            <a:r>
              <a:rPr lang="fr-FR" dirty="0"/>
              <a:t> </a:t>
            </a:r>
          </a:p>
          <a:p>
            <a:pPr marL="285750" indent="-285750">
              <a:buFontTx/>
              <a:buChar char="-"/>
            </a:pPr>
            <a:endParaRPr lang="en-GB" dirty="0"/>
          </a:p>
        </p:txBody>
      </p:sp>
    </p:spTree>
    <p:extLst>
      <p:ext uri="{BB962C8B-B14F-4D97-AF65-F5344CB8AC3E}">
        <p14:creationId xmlns:p14="http://schemas.microsoft.com/office/powerpoint/2010/main" val="178844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7FB4292-A4F5-4D2F-A217-D4D5133D094D}"/>
              </a:ext>
            </a:extLst>
          </p:cNvPr>
          <p:cNvSpPr txBox="1"/>
          <p:nvPr/>
        </p:nvSpPr>
        <p:spPr>
          <a:xfrm>
            <a:off x="1134986" y="752472"/>
            <a:ext cx="2013115" cy="1569660"/>
          </a:xfrm>
          <a:prstGeom prst="rect">
            <a:avLst/>
          </a:prstGeom>
          <a:noFill/>
        </p:spPr>
        <p:txBody>
          <a:bodyPr wrap="none" rtlCol="0">
            <a:spAutoFit/>
          </a:bodyPr>
          <a:lstStyle/>
          <a:p>
            <a:r>
              <a:rPr lang="fr-FR" sz="2400" b="1" dirty="0"/>
              <a:t>Stratégie 4+1 :</a:t>
            </a:r>
          </a:p>
          <a:p>
            <a:endParaRPr lang="fr-FR" sz="2400" b="1" dirty="0"/>
          </a:p>
          <a:p>
            <a:endParaRPr lang="fr-FR" sz="2400" b="1" dirty="0"/>
          </a:p>
          <a:p>
            <a:endParaRPr lang="en-GB" sz="2400" b="1" dirty="0"/>
          </a:p>
        </p:txBody>
      </p:sp>
      <p:pic>
        <p:nvPicPr>
          <p:cNvPr id="3" name="Image 2">
            <a:extLst>
              <a:ext uri="{FF2B5EF4-FFF2-40B4-BE49-F238E27FC236}">
                <a16:creationId xmlns:a16="http://schemas.microsoft.com/office/drawing/2014/main" id="{246AA624-C41F-4F5C-B982-A4F6869413D8}"/>
              </a:ext>
            </a:extLst>
          </p:cNvPr>
          <p:cNvPicPr>
            <a:picLocks noChangeAspect="1"/>
          </p:cNvPicPr>
          <p:nvPr/>
        </p:nvPicPr>
        <p:blipFill rotWithShape="1">
          <a:blip r:embed="rId2"/>
          <a:srcRect b="22598"/>
          <a:stretch/>
        </p:blipFill>
        <p:spPr>
          <a:xfrm>
            <a:off x="1874914" y="1537302"/>
            <a:ext cx="9182100" cy="2204381"/>
          </a:xfrm>
          <a:prstGeom prst="rect">
            <a:avLst/>
          </a:prstGeom>
        </p:spPr>
      </p:pic>
      <p:sp>
        <p:nvSpPr>
          <p:cNvPr id="4" name="ZoneTexte 3">
            <a:extLst>
              <a:ext uri="{FF2B5EF4-FFF2-40B4-BE49-F238E27FC236}">
                <a16:creationId xmlns:a16="http://schemas.microsoft.com/office/drawing/2014/main" id="{2A8DB67F-8DCE-41C4-9BEC-2C60F9205104}"/>
              </a:ext>
            </a:extLst>
          </p:cNvPr>
          <p:cNvSpPr txBox="1"/>
          <p:nvPr/>
        </p:nvSpPr>
        <p:spPr>
          <a:xfrm>
            <a:off x="1874914" y="4436364"/>
            <a:ext cx="8644931" cy="646331"/>
          </a:xfrm>
          <a:prstGeom prst="rect">
            <a:avLst/>
          </a:prstGeom>
          <a:noFill/>
        </p:spPr>
        <p:txBody>
          <a:bodyPr wrap="none" rtlCol="0">
            <a:spAutoFit/>
          </a:bodyPr>
          <a:lstStyle/>
          <a:p>
            <a:r>
              <a:rPr lang="fr-FR" dirty="0"/>
              <a:t>RQ : tout mécanisme qui s’en approche et qui fait sens mérite à notre avis quelques points</a:t>
            </a:r>
          </a:p>
          <a:p>
            <a:r>
              <a:rPr lang="fr-FR" dirty="0"/>
              <a:t>	À toi de voir… </a:t>
            </a:r>
            <a:endParaRPr lang="en-GB" dirty="0"/>
          </a:p>
        </p:txBody>
      </p:sp>
    </p:spTree>
    <p:extLst>
      <p:ext uri="{BB962C8B-B14F-4D97-AF65-F5344CB8AC3E}">
        <p14:creationId xmlns:p14="http://schemas.microsoft.com/office/powerpoint/2010/main" val="82881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EA8D8B-0530-488F-B8A9-A609D8486D98}"/>
              </a:ext>
            </a:extLst>
          </p:cNvPr>
          <p:cNvSpPr/>
          <p:nvPr/>
        </p:nvSpPr>
        <p:spPr>
          <a:xfrm>
            <a:off x="473283" y="300848"/>
            <a:ext cx="10641875"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Le </a:t>
            </a:r>
            <a:r>
              <a:rPr kumimoji="0" lang="fr-FR" sz="14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MOLNUPIRAVIR</a:t>
            </a:r>
            <a:r>
              <a:rPr kumimoji="0" lang="fr-FR" sz="1400" b="1" i="0" u="none" strike="noStrike" kern="1200" cap="none" spc="0" normalizeH="0" baseline="30000" noProof="0" dirty="0">
                <a:ln>
                  <a:noFill/>
                </a:ln>
                <a:solidFill>
                  <a:srgbClr val="202122"/>
                </a:solidFill>
                <a:effectLst/>
                <a:uLnTx/>
                <a:uFillTx/>
                <a:latin typeface="Arial" panose="020B0604020202020204" pitchFamily="34" charset="0"/>
                <a:ea typeface="+mn-ea"/>
                <a:cs typeface="+mn-cs"/>
              </a:rPr>
              <a:t>®</a:t>
            </a:r>
            <a:r>
              <a:rPr kumimoji="0" lang="fr-FR" sz="1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aussi appelé MK-4482 ou Lagevrio,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est un antiviral expérimental à large spectre, initialement destiné à soigner la grippe et l'hépatite C. Il a montré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vitro</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et chez l'animal une certaine efficacité contre divers coronavirus dont le virus SARS-CoV-2 responsable de la pandémie de Covid-19.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Merck demande une autorisation d'utilisation d'urgence à la FDA pour un traitement précoce des sujets à risque. </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Avant même que les résultats des essais cliniques soient publiés, il est autorisé au Royaume-Uni en novembre 2021 pour les personnes à risque atteintes de Covid-19 dans des formes légères à modérées, au tout début de la maladie.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 19 novembre 2021, l'Agence européenne des médicaments autorise son utilisation pour les mêmes indications, en prévention des formes graves. En France, la Haute Autorité de Santé estime le 10 décembre 2021 que l'efficacité estimée de 30% contre les formes graves est insuffisante comparée à celle de 80% du Ronapreve et donne un avis défavorable au Lagevrio.</a:t>
            </a:r>
          </a:p>
        </p:txBody>
      </p:sp>
      <p:grpSp>
        <p:nvGrpSpPr>
          <p:cNvPr id="11" name="Groupe 10">
            <a:extLst>
              <a:ext uri="{FF2B5EF4-FFF2-40B4-BE49-F238E27FC236}">
                <a16:creationId xmlns:a16="http://schemas.microsoft.com/office/drawing/2014/main" id="{25F4E760-4182-444D-95E2-D8F533648989}"/>
              </a:ext>
            </a:extLst>
          </p:cNvPr>
          <p:cNvGrpSpPr/>
          <p:nvPr/>
        </p:nvGrpSpPr>
        <p:grpSpPr>
          <a:xfrm>
            <a:off x="2318684" y="2116730"/>
            <a:ext cx="6233134" cy="4716075"/>
            <a:chOff x="2318684" y="2116730"/>
            <a:chExt cx="6233134" cy="4716075"/>
          </a:xfrm>
        </p:grpSpPr>
        <p:pic>
          <p:nvPicPr>
            <p:cNvPr id="2" name="Image 1">
              <a:extLst>
                <a:ext uri="{FF2B5EF4-FFF2-40B4-BE49-F238E27FC236}">
                  <a16:creationId xmlns:a16="http://schemas.microsoft.com/office/drawing/2014/main" id="{13834AF6-53A0-47A4-9477-DCFB1AA4EA93}"/>
                </a:ext>
              </a:extLst>
            </p:cNvPr>
            <p:cNvPicPr>
              <a:picLocks noChangeAspect="1"/>
            </p:cNvPicPr>
            <p:nvPr/>
          </p:nvPicPr>
          <p:blipFill>
            <a:blip r:embed="rId2"/>
            <a:stretch>
              <a:fillRect/>
            </a:stretch>
          </p:blipFill>
          <p:spPr>
            <a:xfrm>
              <a:off x="2318684" y="2116730"/>
              <a:ext cx="6233134" cy="4716075"/>
            </a:xfrm>
            <a:prstGeom prst="rect">
              <a:avLst/>
            </a:prstGeom>
          </p:spPr>
        </p:pic>
        <p:sp>
          <p:nvSpPr>
            <p:cNvPr id="3" name="ZoneTexte 2">
              <a:extLst>
                <a:ext uri="{FF2B5EF4-FFF2-40B4-BE49-F238E27FC236}">
                  <a16:creationId xmlns:a16="http://schemas.microsoft.com/office/drawing/2014/main" id="{79030A3E-B3AA-42EB-941A-CB73E54EE5FD}"/>
                </a:ext>
              </a:extLst>
            </p:cNvPr>
            <p:cNvSpPr txBox="1"/>
            <p:nvPr/>
          </p:nvSpPr>
          <p:spPr>
            <a:xfrm>
              <a:off x="4566684" y="3493135"/>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A5614A94-00AF-41F6-9987-0E9D70762D18}"/>
                </a:ext>
              </a:extLst>
            </p:cNvPr>
            <p:cNvSpPr txBox="1"/>
            <p:nvPr/>
          </p:nvSpPr>
          <p:spPr>
            <a:xfrm>
              <a:off x="7529640" y="3597639"/>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35770DD7-9178-40D0-8412-ABAA9F71E909}"/>
                </a:ext>
              </a:extLst>
            </p:cNvPr>
            <p:cNvSpPr txBox="1"/>
            <p:nvPr/>
          </p:nvSpPr>
          <p:spPr>
            <a:xfrm>
              <a:off x="4711115" y="4837479"/>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F9349F09-0923-4137-A799-CC4361AFA750}"/>
                </a:ext>
              </a:extLst>
            </p:cNvPr>
            <p:cNvSpPr txBox="1"/>
            <p:nvPr/>
          </p:nvSpPr>
          <p:spPr>
            <a:xfrm>
              <a:off x="7674071" y="4769438"/>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4</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9B1F0AA-56DA-489C-9B4E-3842D858671B}"/>
                </a:ext>
              </a:extLst>
            </p:cNvPr>
            <p:cNvSpPr txBox="1"/>
            <p:nvPr/>
          </p:nvSpPr>
          <p:spPr>
            <a:xfrm>
              <a:off x="5290820" y="6057772"/>
              <a:ext cx="288862" cy="338554"/>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5</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816DDBB-43EE-4AFC-AAA9-49DEF7CC7E4C}"/>
                </a:ext>
              </a:extLst>
            </p:cNvPr>
            <p:cNvSpPr/>
            <p:nvPr/>
          </p:nvSpPr>
          <p:spPr>
            <a:xfrm>
              <a:off x="4392377" y="4026090"/>
              <a:ext cx="957545" cy="74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a:extLst>
                <a:ext uri="{FF2B5EF4-FFF2-40B4-BE49-F238E27FC236}">
                  <a16:creationId xmlns:a16="http://schemas.microsoft.com/office/drawing/2014/main" id="{38088E61-2AC6-4A32-9747-B02E52DFD2E2}"/>
                </a:ext>
              </a:extLst>
            </p:cNvPr>
            <p:cNvPicPr>
              <a:picLocks noChangeAspect="1"/>
            </p:cNvPicPr>
            <p:nvPr/>
          </p:nvPicPr>
          <p:blipFill>
            <a:blip r:embed="rId3"/>
            <a:stretch>
              <a:fillRect/>
            </a:stretch>
          </p:blipFill>
          <p:spPr>
            <a:xfrm>
              <a:off x="4323760" y="4122545"/>
              <a:ext cx="1063571" cy="704443"/>
            </a:xfrm>
            <a:prstGeom prst="rect">
              <a:avLst/>
            </a:prstGeom>
          </p:spPr>
        </p:pic>
      </p:grpSp>
    </p:spTree>
    <p:extLst>
      <p:ext uri="{BB962C8B-B14F-4D97-AF65-F5344CB8AC3E}">
        <p14:creationId xmlns:p14="http://schemas.microsoft.com/office/powerpoint/2010/main" val="239718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258686-CCED-4DB0-A771-0AB3F0C5C275}"/>
              </a:ext>
            </a:extLst>
          </p:cNvPr>
          <p:cNvSpPr txBox="1"/>
          <p:nvPr/>
        </p:nvSpPr>
        <p:spPr>
          <a:xfrm>
            <a:off x="800967" y="1972359"/>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65B8B069-7F61-4558-B58D-7551966458D0}"/>
              </a:ext>
            </a:extLst>
          </p:cNvPr>
          <p:cNvSpPr txBox="1"/>
          <p:nvPr/>
        </p:nvSpPr>
        <p:spPr>
          <a:xfrm>
            <a:off x="1184366" y="1987747"/>
            <a:ext cx="76411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Nommez les 3 hétérocycles principaux présents dans la molécule B (</a:t>
            </a: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1.5 points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Connecteur droit 6">
            <a:extLst>
              <a:ext uri="{FF2B5EF4-FFF2-40B4-BE49-F238E27FC236}">
                <a16:creationId xmlns:a16="http://schemas.microsoft.com/office/drawing/2014/main" id="{E925171F-0C5A-4FFB-AED7-5C6FCCB99770}"/>
              </a:ext>
            </a:extLst>
          </p:cNvPr>
          <p:cNvCxnSpPr>
            <a:cxnSpLocks/>
          </p:cNvCxnSpPr>
          <p:nvPr/>
        </p:nvCxnSpPr>
        <p:spPr>
          <a:xfrm>
            <a:off x="1288253" y="2737015"/>
            <a:ext cx="1007643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BDEEEB9-A0F9-4B59-9E95-AF6767BEEF30}"/>
              </a:ext>
            </a:extLst>
          </p:cNvPr>
          <p:cNvSpPr txBox="1"/>
          <p:nvPr/>
        </p:nvSpPr>
        <p:spPr>
          <a:xfrm>
            <a:off x="1184366" y="3078841"/>
            <a:ext cx="74769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Détaillez le mécanisme permettant la transformation de A vers B (</a:t>
            </a: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1.5 points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e 18">
            <a:extLst>
              <a:ext uri="{FF2B5EF4-FFF2-40B4-BE49-F238E27FC236}">
                <a16:creationId xmlns:a16="http://schemas.microsoft.com/office/drawing/2014/main" id="{CF67FCBD-67E4-4D5E-AD0C-637C71EC3BBF}"/>
              </a:ext>
            </a:extLst>
          </p:cNvPr>
          <p:cNvGrpSpPr/>
          <p:nvPr/>
        </p:nvGrpSpPr>
        <p:grpSpPr>
          <a:xfrm>
            <a:off x="3428702" y="267218"/>
            <a:ext cx="4629719" cy="1378703"/>
            <a:chOff x="3428702" y="267218"/>
            <a:chExt cx="4629719" cy="1378703"/>
          </a:xfrm>
        </p:grpSpPr>
        <p:pic>
          <p:nvPicPr>
            <p:cNvPr id="2" name="Image 1">
              <a:extLst>
                <a:ext uri="{FF2B5EF4-FFF2-40B4-BE49-F238E27FC236}">
                  <a16:creationId xmlns:a16="http://schemas.microsoft.com/office/drawing/2014/main" id="{5AA60DA5-3802-4028-A162-577235225382}"/>
                </a:ext>
              </a:extLst>
            </p:cNvPr>
            <p:cNvPicPr>
              <a:picLocks noChangeAspect="1"/>
            </p:cNvPicPr>
            <p:nvPr/>
          </p:nvPicPr>
          <p:blipFill>
            <a:blip r:embed="rId2"/>
            <a:stretch>
              <a:fillRect/>
            </a:stretch>
          </p:blipFill>
          <p:spPr>
            <a:xfrm>
              <a:off x="3428702" y="267218"/>
              <a:ext cx="4629719" cy="1378703"/>
            </a:xfrm>
            <a:prstGeom prst="rect">
              <a:avLst/>
            </a:prstGeom>
          </p:spPr>
        </p:pic>
        <p:sp>
          <p:nvSpPr>
            <p:cNvPr id="5" name="ZoneTexte 4">
              <a:extLst>
                <a:ext uri="{FF2B5EF4-FFF2-40B4-BE49-F238E27FC236}">
                  <a16:creationId xmlns:a16="http://schemas.microsoft.com/office/drawing/2014/main" id="{2C5A6DF8-2739-415B-AF04-DAAD939B7393}"/>
                </a:ext>
              </a:extLst>
            </p:cNvPr>
            <p:cNvSpPr txBox="1"/>
            <p:nvPr/>
          </p:nvSpPr>
          <p:spPr>
            <a:xfrm>
              <a:off x="4171406" y="1280160"/>
              <a:ext cx="26642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20CE2C1A-8B30-44A5-9D18-183433E3864D}"/>
                </a:ext>
              </a:extLst>
            </p:cNvPr>
            <p:cNvSpPr txBox="1"/>
            <p:nvPr/>
          </p:nvSpPr>
          <p:spPr>
            <a:xfrm>
              <a:off x="6827520" y="1280160"/>
              <a:ext cx="2616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EC30816-4343-4F38-8AA0-96E983F0567F}"/>
                </a:ext>
              </a:extLst>
            </p:cNvPr>
            <p:cNvSpPr/>
            <p:nvPr/>
          </p:nvSpPr>
          <p:spPr>
            <a:xfrm>
              <a:off x="5090160" y="406400"/>
              <a:ext cx="1005840" cy="629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6BEC342-E285-47D0-921D-CB7A81FEE816}"/>
                </a:ext>
              </a:extLst>
            </p:cNvPr>
            <p:cNvSpPr/>
            <p:nvPr/>
          </p:nvSpPr>
          <p:spPr>
            <a:xfrm>
              <a:off x="5180530" y="894080"/>
              <a:ext cx="844821" cy="250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age 9">
              <a:extLst>
                <a:ext uri="{FF2B5EF4-FFF2-40B4-BE49-F238E27FC236}">
                  <a16:creationId xmlns:a16="http://schemas.microsoft.com/office/drawing/2014/main" id="{F8C10951-8E75-48D6-86F1-9A3133C0FBF2}"/>
                </a:ext>
              </a:extLst>
            </p:cNvPr>
            <p:cNvPicPr>
              <a:picLocks noChangeAspect="1"/>
            </p:cNvPicPr>
            <p:nvPr/>
          </p:nvPicPr>
          <p:blipFill rotWithShape="1">
            <a:blip r:embed="rId2"/>
            <a:srcRect l="40276" t="12305" r="43265" b="61166"/>
            <a:stretch/>
          </p:blipFill>
          <p:spPr>
            <a:xfrm>
              <a:off x="5202690" y="751843"/>
              <a:ext cx="762000" cy="365760"/>
            </a:xfrm>
            <a:prstGeom prst="rect">
              <a:avLst/>
            </a:prstGeom>
          </p:spPr>
        </p:pic>
        <p:pic>
          <p:nvPicPr>
            <p:cNvPr id="13" name="Image 12">
              <a:extLst>
                <a:ext uri="{FF2B5EF4-FFF2-40B4-BE49-F238E27FC236}">
                  <a16:creationId xmlns:a16="http://schemas.microsoft.com/office/drawing/2014/main" id="{47DA4553-D2E3-492A-8AD9-9DC88001FF2C}"/>
                </a:ext>
              </a:extLst>
            </p:cNvPr>
            <p:cNvPicPr>
              <a:picLocks noChangeAspect="1"/>
            </p:cNvPicPr>
            <p:nvPr/>
          </p:nvPicPr>
          <p:blipFill rotWithShape="1">
            <a:blip r:embed="rId2"/>
            <a:srcRect l="40322" t="43991" r="43265" b="43113"/>
            <a:stretch/>
          </p:blipFill>
          <p:spPr>
            <a:xfrm>
              <a:off x="5202690" y="484940"/>
              <a:ext cx="759906" cy="177800"/>
            </a:xfrm>
            <a:prstGeom prst="rect">
              <a:avLst/>
            </a:prstGeom>
          </p:spPr>
        </p:pic>
        <p:sp>
          <p:nvSpPr>
            <p:cNvPr id="14" name="Rectangle 13">
              <a:extLst>
                <a:ext uri="{FF2B5EF4-FFF2-40B4-BE49-F238E27FC236}">
                  <a16:creationId xmlns:a16="http://schemas.microsoft.com/office/drawing/2014/main" id="{0BC0202F-145D-4102-8764-CDA0D07F8830}"/>
                </a:ext>
              </a:extLst>
            </p:cNvPr>
            <p:cNvSpPr/>
            <p:nvPr/>
          </p:nvSpPr>
          <p:spPr>
            <a:xfrm>
              <a:off x="5180530" y="545904"/>
              <a:ext cx="45719" cy="99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5F38627-99BA-4880-9E9C-CD741F88D3EF}"/>
                </a:ext>
              </a:extLst>
            </p:cNvPr>
            <p:cNvSpPr/>
            <p:nvPr/>
          </p:nvSpPr>
          <p:spPr>
            <a:xfrm>
              <a:off x="5185681" y="769394"/>
              <a:ext cx="45719" cy="99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 15">
              <a:extLst>
                <a:ext uri="{FF2B5EF4-FFF2-40B4-BE49-F238E27FC236}">
                  <a16:creationId xmlns:a16="http://schemas.microsoft.com/office/drawing/2014/main" id="{E57D917D-4DA1-47B3-AAC2-A973D02E93F6}"/>
                </a:ext>
              </a:extLst>
            </p:cNvPr>
            <p:cNvPicPr>
              <a:picLocks noChangeAspect="1"/>
            </p:cNvPicPr>
            <p:nvPr/>
          </p:nvPicPr>
          <p:blipFill rotWithShape="1">
            <a:blip r:embed="rId2"/>
            <a:srcRect l="40784" t="55929" r="43265" b="34638"/>
            <a:stretch/>
          </p:blipFill>
          <p:spPr>
            <a:xfrm>
              <a:off x="5226174" y="1005162"/>
              <a:ext cx="738516" cy="130058"/>
            </a:xfrm>
            <a:prstGeom prst="rect">
              <a:avLst/>
            </a:prstGeom>
          </p:spPr>
        </p:pic>
        <p:cxnSp>
          <p:nvCxnSpPr>
            <p:cNvPr id="18" name="Connecteur droit avec flèche 17">
              <a:extLst>
                <a:ext uri="{FF2B5EF4-FFF2-40B4-BE49-F238E27FC236}">
                  <a16:creationId xmlns:a16="http://schemas.microsoft.com/office/drawing/2014/main" id="{5F3F1959-97AB-4E79-934F-554AF3CC447D}"/>
                </a:ext>
              </a:extLst>
            </p:cNvPr>
            <p:cNvCxnSpPr>
              <a:cxnSpLocks/>
            </p:cNvCxnSpPr>
            <p:nvPr/>
          </p:nvCxnSpPr>
          <p:spPr>
            <a:xfrm>
              <a:off x="5090160" y="695960"/>
              <a:ext cx="1005840" cy="0"/>
            </a:xfrm>
            <a:prstGeom prst="straightConnector1">
              <a:avLst/>
            </a:prstGeom>
            <a:ln w="9525" cap="flat" cmpd="sng" algn="ctr">
              <a:solidFill>
                <a:schemeClr val="dk1"/>
              </a:solidFill>
              <a:prstDash val="solid"/>
              <a:round/>
              <a:headEnd type="none" w="med" len="med"/>
              <a:tailEnd type="arrow" w="sm" len="sm"/>
            </a:ln>
          </p:spPr>
          <p:style>
            <a:lnRef idx="0">
              <a:scrgbClr r="0" g="0" b="0"/>
            </a:lnRef>
            <a:fillRef idx="0">
              <a:scrgbClr r="0" g="0" b="0"/>
            </a:fillRef>
            <a:effectRef idx="0">
              <a:scrgbClr r="0" g="0" b="0"/>
            </a:effectRef>
            <a:fontRef idx="minor">
              <a:schemeClr val="tx1"/>
            </a:fontRef>
          </p:style>
        </p:cxnSp>
      </p:grpSp>
      <p:sp>
        <p:nvSpPr>
          <p:cNvPr id="12" name="ZoneTexte 11">
            <a:extLst>
              <a:ext uri="{FF2B5EF4-FFF2-40B4-BE49-F238E27FC236}">
                <a16:creationId xmlns:a16="http://schemas.microsoft.com/office/drawing/2014/main" id="{B15EE97E-5D4B-4B78-BFAD-7DB045E363D7}"/>
              </a:ext>
            </a:extLst>
          </p:cNvPr>
          <p:cNvSpPr txBox="1"/>
          <p:nvPr/>
        </p:nvSpPr>
        <p:spPr>
          <a:xfrm>
            <a:off x="1397876" y="2334559"/>
            <a:ext cx="7427684" cy="369332"/>
          </a:xfrm>
          <a:prstGeom prst="rect">
            <a:avLst/>
          </a:prstGeom>
          <a:noFill/>
        </p:spPr>
        <p:txBody>
          <a:bodyPr wrap="square" rtlCol="0">
            <a:spAutoFit/>
          </a:bodyPr>
          <a:lstStyle/>
          <a:p>
            <a:r>
              <a:rPr lang="fr-FR" dirty="0"/>
              <a:t>Triazole + </a:t>
            </a:r>
            <a:r>
              <a:rPr lang="fr-FR" dirty="0" err="1"/>
              <a:t>Tétrahydrofurane</a:t>
            </a:r>
            <a:r>
              <a:rPr lang="fr-FR" dirty="0"/>
              <a:t> + Pyrimidin-2-one (+ </a:t>
            </a:r>
            <a:r>
              <a:rPr lang="fr-FR" dirty="0" err="1"/>
              <a:t>Dioxolane</a:t>
            </a:r>
            <a:r>
              <a:rPr lang="fr-FR" dirty="0"/>
              <a:t>) </a:t>
            </a:r>
            <a:endParaRPr lang="en-GB" dirty="0"/>
          </a:p>
        </p:txBody>
      </p:sp>
      <p:pic>
        <p:nvPicPr>
          <p:cNvPr id="7170" name="Picture 2">
            <a:extLst>
              <a:ext uri="{FF2B5EF4-FFF2-40B4-BE49-F238E27FC236}">
                <a16:creationId xmlns:a16="http://schemas.microsoft.com/office/drawing/2014/main" id="{9A795ADC-9A3A-4935-8D3F-8309BC82F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29" y="3518388"/>
            <a:ext cx="4486275" cy="20574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74B28F40-70B8-49FC-A7D8-50E8BAEB3705}"/>
              </a:ext>
            </a:extLst>
          </p:cNvPr>
          <p:cNvSpPr txBox="1"/>
          <p:nvPr/>
        </p:nvSpPr>
        <p:spPr>
          <a:xfrm>
            <a:off x="5734372" y="4120985"/>
            <a:ext cx="5630314" cy="923330"/>
          </a:xfrm>
          <a:prstGeom prst="rect">
            <a:avLst/>
          </a:prstGeom>
          <a:noFill/>
        </p:spPr>
        <p:txBody>
          <a:bodyPr wrap="square" rtlCol="0">
            <a:spAutoFit/>
          </a:bodyPr>
          <a:lstStyle/>
          <a:p>
            <a:r>
              <a:rPr lang="fr-FR" dirty="0"/>
              <a:t>1- formation de la </a:t>
            </a:r>
            <a:r>
              <a:rPr lang="fr-FR" dirty="0" err="1"/>
              <a:t>chlorimine</a:t>
            </a:r>
            <a:r>
              <a:rPr lang="fr-FR" dirty="0"/>
              <a:t> (mécanisme de formation du sel de </a:t>
            </a:r>
            <a:r>
              <a:rPr lang="fr-FR" dirty="0" err="1"/>
              <a:t>vilsmeier</a:t>
            </a:r>
            <a:r>
              <a:rPr lang="fr-FR" dirty="0"/>
              <a:t> vu en cours)</a:t>
            </a:r>
          </a:p>
          <a:p>
            <a:r>
              <a:rPr lang="fr-FR" dirty="0"/>
              <a:t>2- substitution avec le triazole</a:t>
            </a:r>
            <a:endParaRPr lang="en-GB" dirty="0"/>
          </a:p>
        </p:txBody>
      </p:sp>
      <p:sp>
        <p:nvSpPr>
          <p:cNvPr id="21" name="ZoneTexte 20">
            <a:extLst>
              <a:ext uri="{FF2B5EF4-FFF2-40B4-BE49-F238E27FC236}">
                <a16:creationId xmlns:a16="http://schemas.microsoft.com/office/drawing/2014/main" id="{EFC5D31C-63F7-424B-BBF6-054CCB7D0346}"/>
              </a:ext>
            </a:extLst>
          </p:cNvPr>
          <p:cNvSpPr txBox="1"/>
          <p:nvPr/>
        </p:nvSpPr>
        <p:spPr>
          <a:xfrm>
            <a:off x="2410942" y="6049894"/>
            <a:ext cx="8644931" cy="646331"/>
          </a:xfrm>
          <a:prstGeom prst="rect">
            <a:avLst/>
          </a:prstGeom>
          <a:noFill/>
        </p:spPr>
        <p:txBody>
          <a:bodyPr wrap="none" rtlCol="0">
            <a:spAutoFit/>
          </a:bodyPr>
          <a:lstStyle/>
          <a:p>
            <a:r>
              <a:rPr lang="fr-FR" dirty="0"/>
              <a:t>RQ : tout mécanisme qui s’en approche et qui fait sens mérite à notre avis quelques points</a:t>
            </a:r>
          </a:p>
          <a:p>
            <a:r>
              <a:rPr lang="fr-FR" dirty="0"/>
              <a:t>	À toi de voir… </a:t>
            </a:r>
            <a:endParaRPr lang="en-GB" dirty="0"/>
          </a:p>
        </p:txBody>
      </p:sp>
    </p:spTree>
    <p:extLst>
      <p:ext uri="{BB962C8B-B14F-4D97-AF65-F5344CB8AC3E}">
        <p14:creationId xmlns:p14="http://schemas.microsoft.com/office/powerpoint/2010/main" val="13939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4C809B-C651-47F3-A32A-61D621A7EAC5}"/>
              </a:ext>
            </a:extLst>
          </p:cNvPr>
          <p:cNvPicPr>
            <a:picLocks noChangeAspect="1"/>
          </p:cNvPicPr>
          <p:nvPr/>
        </p:nvPicPr>
        <p:blipFill>
          <a:blip r:embed="rId2"/>
          <a:stretch>
            <a:fillRect/>
          </a:stretch>
        </p:blipFill>
        <p:spPr>
          <a:xfrm>
            <a:off x="919374" y="2795587"/>
            <a:ext cx="5804715" cy="3425045"/>
          </a:xfrm>
          <a:prstGeom prst="rect">
            <a:avLst/>
          </a:prstGeom>
        </p:spPr>
      </p:pic>
      <p:pic>
        <p:nvPicPr>
          <p:cNvPr id="3" name="Image 2">
            <a:extLst>
              <a:ext uri="{FF2B5EF4-FFF2-40B4-BE49-F238E27FC236}">
                <a16:creationId xmlns:a16="http://schemas.microsoft.com/office/drawing/2014/main" id="{B34D98BC-B852-40C3-923D-00C60ED9357F}"/>
              </a:ext>
            </a:extLst>
          </p:cNvPr>
          <p:cNvPicPr>
            <a:picLocks noChangeAspect="1"/>
          </p:cNvPicPr>
          <p:nvPr/>
        </p:nvPicPr>
        <p:blipFill rotWithShape="1">
          <a:blip r:embed="rId3"/>
          <a:srcRect b="40115"/>
          <a:stretch/>
        </p:blipFill>
        <p:spPr>
          <a:xfrm>
            <a:off x="284907" y="288838"/>
            <a:ext cx="8045863" cy="2000336"/>
          </a:xfrm>
          <a:prstGeom prst="rect">
            <a:avLst/>
          </a:prstGeom>
        </p:spPr>
      </p:pic>
      <p:pic>
        <p:nvPicPr>
          <p:cNvPr id="4" name="Image 3">
            <a:extLst>
              <a:ext uri="{FF2B5EF4-FFF2-40B4-BE49-F238E27FC236}">
                <a16:creationId xmlns:a16="http://schemas.microsoft.com/office/drawing/2014/main" id="{076B3FF1-3907-4AD3-90A0-05FCBF267831}"/>
              </a:ext>
            </a:extLst>
          </p:cNvPr>
          <p:cNvPicPr>
            <a:picLocks noChangeAspect="1"/>
          </p:cNvPicPr>
          <p:nvPr/>
        </p:nvPicPr>
        <p:blipFill rotWithShape="1">
          <a:blip r:embed="rId3"/>
          <a:srcRect l="5677" t="89085" r="53536" b="877"/>
          <a:stretch/>
        </p:blipFill>
        <p:spPr>
          <a:xfrm>
            <a:off x="888894" y="2370192"/>
            <a:ext cx="3281680" cy="335279"/>
          </a:xfrm>
          <a:prstGeom prst="rect">
            <a:avLst/>
          </a:prstGeom>
        </p:spPr>
      </p:pic>
      <p:pic>
        <p:nvPicPr>
          <p:cNvPr id="5" name="Image 4">
            <a:extLst>
              <a:ext uri="{FF2B5EF4-FFF2-40B4-BE49-F238E27FC236}">
                <a16:creationId xmlns:a16="http://schemas.microsoft.com/office/drawing/2014/main" id="{5753EAD3-73B4-4FED-B790-3BDBC8D56FCB}"/>
              </a:ext>
            </a:extLst>
          </p:cNvPr>
          <p:cNvPicPr>
            <a:picLocks noChangeAspect="1"/>
          </p:cNvPicPr>
          <p:nvPr/>
        </p:nvPicPr>
        <p:blipFill rotWithShape="1">
          <a:blip r:embed="rId4"/>
          <a:srcRect l="65061" t="11831" b="15675"/>
          <a:stretch/>
        </p:blipFill>
        <p:spPr>
          <a:xfrm>
            <a:off x="8436057" y="612808"/>
            <a:ext cx="3013726" cy="2875580"/>
          </a:xfrm>
          <a:prstGeom prst="rect">
            <a:avLst/>
          </a:prstGeom>
          <a:ln w="28575">
            <a:solidFill>
              <a:schemeClr val="accent1"/>
            </a:solidFill>
          </a:ln>
        </p:spPr>
      </p:pic>
      <p:sp>
        <p:nvSpPr>
          <p:cNvPr id="6" name="ZoneTexte 5">
            <a:extLst>
              <a:ext uri="{FF2B5EF4-FFF2-40B4-BE49-F238E27FC236}">
                <a16:creationId xmlns:a16="http://schemas.microsoft.com/office/drawing/2014/main" id="{AC622D44-772C-4208-BA0D-41D7C8BC24E6}"/>
              </a:ext>
            </a:extLst>
          </p:cNvPr>
          <p:cNvSpPr txBox="1"/>
          <p:nvPr/>
        </p:nvSpPr>
        <p:spPr>
          <a:xfrm>
            <a:off x="8436057" y="3488388"/>
            <a:ext cx="2696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PAXLOVID® (PF-07321332)</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89CC6623-A0CD-4B54-9C30-842882FD395B}"/>
              </a:ext>
            </a:extLst>
          </p:cNvPr>
          <p:cNvPicPr>
            <a:picLocks noChangeAspect="1"/>
          </p:cNvPicPr>
          <p:nvPr/>
        </p:nvPicPr>
        <p:blipFill>
          <a:blip r:embed="rId5"/>
          <a:stretch>
            <a:fillRect/>
          </a:stretch>
        </p:blipFill>
        <p:spPr>
          <a:xfrm>
            <a:off x="7097002" y="4019757"/>
            <a:ext cx="4526970" cy="2275461"/>
          </a:xfrm>
          <a:prstGeom prst="rect">
            <a:avLst/>
          </a:prstGeom>
        </p:spPr>
      </p:pic>
      <p:sp>
        <p:nvSpPr>
          <p:cNvPr id="8" name="Rectangle 7">
            <a:extLst>
              <a:ext uri="{FF2B5EF4-FFF2-40B4-BE49-F238E27FC236}">
                <a16:creationId xmlns:a16="http://schemas.microsoft.com/office/drawing/2014/main" id="{43A0CA0B-2DEF-4753-8E83-95262C204446}"/>
              </a:ext>
            </a:extLst>
          </p:cNvPr>
          <p:cNvSpPr/>
          <p:nvPr/>
        </p:nvSpPr>
        <p:spPr>
          <a:xfrm>
            <a:off x="7309880" y="6311556"/>
            <a:ext cx="526607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SARS-CoV-2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Mpro</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–bound crystal structure of clinical candidate PF-07321332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(F)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 reversible covalent Cys145 adduct is formed with the nitrile substituent</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6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7FEBCBA-882E-42D9-ACFD-F253E99929E8}"/>
              </a:ext>
            </a:extLst>
          </p:cNvPr>
          <p:cNvPicPr>
            <a:picLocks noChangeAspect="1"/>
          </p:cNvPicPr>
          <p:nvPr/>
        </p:nvPicPr>
        <p:blipFill>
          <a:blip r:embed="rId2"/>
          <a:stretch>
            <a:fillRect/>
          </a:stretch>
        </p:blipFill>
        <p:spPr>
          <a:xfrm>
            <a:off x="647087" y="662628"/>
            <a:ext cx="5960724" cy="6001218"/>
          </a:xfrm>
          <a:prstGeom prst="rect">
            <a:avLst/>
          </a:prstGeom>
        </p:spPr>
      </p:pic>
      <p:sp>
        <p:nvSpPr>
          <p:cNvPr id="3" name="Rectangle 2">
            <a:extLst>
              <a:ext uri="{FF2B5EF4-FFF2-40B4-BE49-F238E27FC236}">
                <a16:creationId xmlns:a16="http://schemas.microsoft.com/office/drawing/2014/main" id="{ADE1A692-E0C8-4676-9BB2-BE3255DCD40C}"/>
              </a:ext>
            </a:extLst>
          </p:cNvPr>
          <p:cNvSpPr/>
          <p:nvPr/>
        </p:nvSpPr>
        <p:spPr>
          <a:xfrm>
            <a:off x="6982077" y="4424816"/>
            <a:ext cx="501378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Faced with a choice between compounds </a:t>
            </a:r>
            <a:r>
              <a:rPr kumimoji="0" lang="en-GB"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 </a:t>
            </a:r>
            <a:r>
              <a:rPr kumimoji="0" lang="en-GB"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a:t>
            </a:r>
            <a:r>
              <a:rPr kumimoji="0" lang="en-GB"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a:t>
            </a:r>
            <a:r>
              <a:rPr kumimoji="0" lang="en-GB"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GB" sz="16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the nitrile </a:t>
            </a:r>
            <a:r>
              <a:rPr kumimoji="0" lang="en-GB" sz="16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6 </a:t>
            </a:r>
            <a:r>
              <a:rPr kumimoji="0" lang="en-GB" sz="16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was selected as the clinical candidate (referred to as PF-07321332) based on ease of synthetic scale-up, enhanced solubility that allowed for a simple formulation vehicle in support of pre-clinical toxicology, and reduced propensity for epimerization at the P1 stereocenter. </a:t>
            </a:r>
            <a:endParaRPr kumimoji="0" lang="en-GB" sz="16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71FBDDA0-4D09-4836-AE92-B3F9FA7CE1CF}"/>
              </a:ext>
            </a:extLst>
          </p:cNvPr>
          <p:cNvPicPr>
            <a:picLocks noChangeAspect="1"/>
          </p:cNvPicPr>
          <p:nvPr/>
        </p:nvPicPr>
        <p:blipFill>
          <a:blip r:embed="rId3"/>
          <a:stretch>
            <a:fillRect/>
          </a:stretch>
        </p:blipFill>
        <p:spPr>
          <a:xfrm>
            <a:off x="6982077" y="2184401"/>
            <a:ext cx="2415352" cy="1972980"/>
          </a:xfrm>
          <a:prstGeom prst="rect">
            <a:avLst/>
          </a:prstGeom>
        </p:spPr>
      </p:pic>
      <p:pic>
        <p:nvPicPr>
          <p:cNvPr id="5" name="Image 4">
            <a:extLst>
              <a:ext uri="{FF2B5EF4-FFF2-40B4-BE49-F238E27FC236}">
                <a16:creationId xmlns:a16="http://schemas.microsoft.com/office/drawing/2014/main" id="{CA470D72-5525-4F52-9F42-D35243E21B57}"/>
              </a:ext>
            </a:extLst>
          </p:cNvPr>
          <p:cNvPicPr>
            <a:picLocks noChangeAspect="1"/>
          </p:cNvPicPr>
          <p:nvPr/>
        </p:nvPicPr>
        <p:blipFill>
          <a:blip r:embed="rId4"/>
          <a:stretch>
            <a:fillRect/>
          </a:stretch>
        </p:blipFill>
        <p:spPr>
          <a:xfrm>
            <a:off x="9517777" y="2226013"/>
            <a:ext cx="2026065" cy="1972980"/>
          </a:xfrm>
          <a:prstGeom prst="rect">
            <a:avLst/>
          </a:prstGeom>
        </p:spPr>
      </p:pic>
      <p:sp>
        <p:nvSpPr>
          <p:cNvPr id="6" name="Rectangle 5">
            <a:extLst>
              <a:ext uri="{FF2B5EF4-FFF2-40B4-BE49-F238E27FC236}">
                <a16:creationId xmlns:a16="http://schemas.microsoft.com/office/drawing/2014/main" id="{FA68FF78-26AC-4345-8DB3-DF6071F5E4F9}"/>
              </a:ext>
            </a:extLst>
          </p:cNvPr>
          <p:cNvSpPr/>
          <p:nvPr/>
        </p:nvSpPr>
        <p:spPr>
          <a:xfrm>
            <a:off x="455063" y="245972"/>
            <a:ext cx="68161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4472C4"/>
                </a:solidFill>
                <a:effectLst/>
                <a:uLnTx/>
                <a:uFillTx/>
                <a:latin typeface="AdvTTd7835f12"/>
                <a:ea typeface="+mn-ea"/>
                <a:cs typeface="+mn-cs"/>
              </a:rPr>
              <a:t>Réf. : Owen </a:t>
            </a:r>
            <a:r>
              <a:rPr kumimoji="0" lang="fr-FR" b="0" i="1" u="none" strike="noStrike" kern="1200" cap="none" spc="0" normalizeH="0" baseline="0" noProof="0" dirty="0">
                <a:ln>
                  <a:noFill/>
                </a:ln>
                <a:solidFill>
                  <a:srgbClr val="4472C4"/>
                </a:solidFill>
                <a:effectLst/>
                <a:uLnTx/>
                <a:uFillTx/>
                <a:latin typeface="AdvTT0b7bb6fa.I"/>
                <a:ea typeface="+mn-ea"/>
                <a:cs typeface="+mn-cs"/>
              </a:rPr>
              <a:t>et al</a:t>
            </a:r>
            <a:r>
              <a:rPr kumimoji="0" lang="fr-FR" b="0" i="1" u="none" strike="noStrike" kern="1200" cap="none" spc="0" normalizeH="0" baseline="0" noProof="0" dirty="0">
                <a:ln>
                  <a:noFill/>
                </a:ln>
                <a:solidFill>
                  <a:srgbClr val="4472C4"/>
                </a:solidFill>
                <a:effectLst/>
                <a:uLnTx/>
                <a:uFillTx/>
                <a:latin typeface="AdvTTd7835f12"/>
                <a:ea typeface="+mn-ea"/>
                <a:cs typeface="+mn-cs"/>
              </a:rPr>
              <a:t>.</a:t>
            </a:r>
            <a:r>
              <a:rPr kumimoji="0" lang="fr-FR" b="0" i="0" u="none" strike="noStrike" kern="1200" cap="none" spc="0" normalizeH="0" baseline="0" noProof="0" dirty="0">
                <a:ln>
                  <a:noFill/>
                </a:ln>
                <a:solidFill>
                  <a:srgbClr val="4472C4"/>
                </a:solidFill>
                <a:effectLst/>
                <a:uLnTx/>
                <a:uFillTx/>
                <a:latin typeface="AdvTTd7835f12"/>
                <a:ea typeface="+mn-ea"/>
                <a:cs typeface="+mn-cs"/>
              </a:rPr>
              <a:t>, </a:t>
            </a:r>
            <a:r>
              <a:rPr kumimoji="0" lang="fr-FR" b="0" i="1" u="none" strike="noStrike" kern="1200" cap="none" spc="0" normalizeH="0" baseline="0" noProof="0" dirty="0">
                <a:ln>
                  <a:noFill/>
                </a:ln>
                <a:solidFill>
                  <a:srgbClr val="4472C4"/>
                </a:solidFill>
                <a:effectLst/>
                <a:uLnTx/>
                <a:uFillTx/>
                <a:latin typeface="AdvTT0b7bb6fa.I"/>
                <a:ea typeface="+mn-ea"/>
                <a:cs typeface="+mn-cs"/>
              </a:rPr>
              <a:t>Science</a:t>
            </a:r>
            <a:r>
              <a:rPr kumimoji="0" lang="fr-FR" b="0" i="0" u="none" strike="noStrike" kern="1200" cap="none" spc="0" normalizeH="0" baseline="0" noProof="0" dirty="0">
                <a:ln>
                  <a:noFill/>
                </a:ln>
                <a:solidFill>
                  <a:srgbClr val="4472C4"/>
                </a:solidFill>
                <a:effectLst/>
                <a:uLnTx/>
                <a:uFillTx/>
                <a:latin typeface="AdvTT0b7bb6fa.I"/>
                <a:ea typeface="+mn-ea"/>
                <a:cs typeface="+mn-cs"/>
              </a:rPr>
              <a:t> </a:t>
            </a:r>
            <a:r>
              <a:rPr kumimoji="0" lang="fr-FR" b="1" i="0" u="none" strike="noStrike" kern="1200" cap="none" spc="0" normalizeH="0" baseline="0" noProof="0" dirty="0">
                <a:ln>
                  <a:noFill/>
                </a:ln>
                <a:solidFill>
                  <a:srgbClr val="4472C4"/>
                </a:solidFill>
                <a:effectLst/>
                <a:uLnTx/>
                <a:uFillTx/>
                <a:latin typeface="AdvTT82e34213.B"/>
                <a:ea typeface="+mn-ea"/>
                <a:cs typeface="+mn-cs"/>
              </a:rPr>
              <a:t>374</a:t>
            </a:r>
            <a:r>
              <a:rPr kumimoji="0" lang="fr-FR" b="0" i="0" u="none" strike="noStrike" kern="1200" cap="none" spc="0" normalizeH="0" baseline="0" noProof="0" dirty="0">
                <a:ln>
                  <a:noFill/>
                </a:ln>
                <a:solidFill>
                  <a:srgbClr val="4472C4"/>
                </a:solidFill>
                <a:effectLst/>
                <a:uLnTx/>
                <a:uFillTx/>
                <a:latin typeface="AdvTTd7835f12"/>
                <a:ea typeface="+mn-ea"/>
                <a:cs typeface="+mn-cs"/>
              </a:rPr>
              <a:t>, 1586</a:t>
            </a:r>
            <a:r>
              <a:rPr kumimoji="0" lang="fr-FR" b="0" i="0" u="none" strike="noStrike" kern="1200" cap="none" spc="0" normalizeH="0" baseline="0" noProof="0" dirty="0">
                <a:ln>
                  <a:noFill/>
                </a:ln>
                <a:solidFill>
                  <a:srgbClr val="4472C4"/>
                </a:solidFill>
                <a:effectLst/>
                <a:uLnTx/>
                <a:uFillTx/>
                <a:latin typeface="AdvTTd7835f12+20"/>
                <a:ea typeface="+mn-ea"/>
                <a:cs typeface="+mn-cs"/>
              </a:rPr>
              <a:t>–</a:t>
            </a:r>
            <a:r>
              <a:rPr kumimoji="0" lang="fr-FR" b="0" i="0" u="none" strike="noStrike" kern="1200" cap="none" spc="0" normalizeH="0" baseline="0" noProof="0" dirty="0">
                <a:ln>
                  <a:noFill/>
                </a:ln>
                <a:solidFill>
                  <a:srgbClr val="4472C4"/>
                </a:solidFill>
                <a:effectLst/>
                <a:uLnTx/>
                <a:uFillTx/>
                <a:latin typeface="AdvTTd7835f12"/>
                <a:ea typeface="+mn-ea"/>
                <a:cs typeface="+mn-cs"/>
              </a:rPr>
              <a:t>1593 (2021)</a:t>
            </a:r>
            <a:endParaRPr kumimoji="0" lang="en-GB" sz="4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FB67E97-B33C-4C72-927E-0D81E3EF5439}"/>
              </a:ext>
            </a:extLst>
          </p:cNvPr>
          <p:cNvSpPr txBox="1"/>
          <p:nvPr/>
        </p:nvSpPr>
        <p:spPr>
          <a:xfrm>
            <a:off x="6829677" y="863524"/>
            <a:ext cx="48746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SAR (Structure-Activity Relationship)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towards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discovery</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of PF-07321332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5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62764A-7ECA-4523-AA92-E624E557D386}"/>
              </a:ext>
            </a:extLst>
          </p:cNvPr>
          <p:cNvSpPr txBox="1"/>
          <p:nvPr/>
        </p:nvSpPr>
        <p:spPr>
          <a:xfrm>
            <a:off x="289841" y="382846"/>
            <a:ext cx="451835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Nommez les hétérocycles suivants (</a:t>
            </a: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3 points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aphicFrame>
        <p:nvGraphicFramePr>
          <p:cNvPr id="3" name="Objet 2">
            <a:extLst>
              <a:ext uri="{FF2B5EF4-FFF2-40B4-BE49-F238E27FC236}">
                <a16:creationId xmlns:a16="http://schemas.microsoft.com/office/drawing/2014/main" id="{29638DF4-4275-4CEF-87AB-2F35B2CF2727}"/>
              </a:ext>
            </a:extLst>
          </p:cNvPr>
          <p:cNvGraphicFramePr>
            <a:graphicFrameLocks noChangeAspect="1"/>
          </p:cNvGraphicFramePr>
          <p:nvPr/>
        </p:nvGraphicFramePr>
        <p:xfrm>
          <a:off x="609600" y="1331721"/>
          <a:ext cx="865463" cy="1019587"/>
        </p:xfrm>
        <a:graphic>
          <a:graphicData uri="http://schemas.openxmlformats.org/presentationml/2006/ole">
            <mc:AlternateContent xmlns:mc="http://schemas.openxmlformats.org/markup-compatibility/2006">
              <mc:Choice xmlns:v="urn:schemas-microsoft-com:vml" Requires="v">
                <p:oleObj spid="_x0000_s1032" name="MDLDrawObject Class" r:id="rId3" imgW="463213" imgH="545731" progId="MDLDrawOLE.MDLDrawObject.1">
                  <p:embed/>
                </p:oleObj>
              </mc:Choice>
              <mc:Fallback>
                <p:oleObj name="MDLDrawObject Class" r:id="rId3" imgW="463213" imgH="545731" progId="MDLDrawOLE.MDLDrawObject.1">
                  <p:embed/>
                  <p:pic>
                    <p:nvPicPr>
                      <p:cNvPr id="3" name="Objet 2">
                        <a:extLst>
                          <a:ext uri="{FF2B5EF4-FFF2-40B4-BE49-F238E27FC236}">
                            <a16:creationId xmlns:a16="http://schemas.microsoft.com/office/drawing/2014/main" id="{29638DF4-4275-4CEF-87AB-2F35B2CF2727}"/>
                          </a:ext>
                        </a:extLst>
                      </p:cNvPr>
                      <p:cNvPicPr/>
                      <p:nvPr/>
                    </p:nvPicPr>
                    <p:blipFill>
                      <a:blip r:embed="rId4"/>
                      <a:stretch>
                        <a:fillRect/>
                      </a:stretch>
                    </p:blipFill>
                    <p:spPr>
                      <a:xfrm>
                        <a:off x="609600" y="1331721"/>
                        <a:ext cx="865463" cy="1019587"/>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A6D58FDB-7380-4885-83AA-CAE34DF418BD}"/>
              </a:ext>
            </a:extLst>
          </p:cNvPr>
          <p:cNvGraphicFramePr>
            <a:graphicFrameLocks noChangeAspect="1"/>
          </p:cNvGraphicFramePr>
          <p:nvPr/>
        </p:nvGraphicFramePr>
        <p:xfrm>
          <a:off x="3380612" y="1331721"/>
          <a:ext cx="1209277" cy="1019586"/>
        </p:xfrm>
        <a:graphic>
          <a:graphicData uri="http://schemas.openxmlformats.org/presentationml/2006/ole">
            <mc:AlternateContent xmlns:mc="http://schemas.openxmlformats.org/markup-compatibility/2006">
              <mc:Choice xmlns:v="urn:schemas-microsoft-com:vml" Requires="v">
                <p:oleObj spid="_x0000_s1033" name="MDLDrawObject Class" r:id="rId5" imgW="647337" imgH="545731" progId="MDLDrawOLE.MDLDrawObject.1">
                  <p:embed/>
                </p:oleObj>
              </mc:Choice>
              <mc:Fallback>
                <p:oleObj name="MDLDrawObject Class" r:id="rId5" imgW="647337" imgH="545731" progId="MDLDrawOLE.MDLDrawObject.1">
                  <p:embed/>
                  <p:pic>
                    <p:nvPicPr>
                      <p:cNvPr id="4" name="Objet 3">
                        <a:extLst>
                          <a:ext uri="{FF2B5EF4-FFF2-40B4-BE49-F238E27FC236}">
                            <a16:creationId xmlns:a16="http://schemas.microsoft.com/office/drawing/2014/main" id="{A6D58FDB-7380-4885-83AA-CAE34DF418BD}"/>
                          </a:ext>
                        </a:extLst>
                      </p:cNvPr>
                      <p:cNvPicPr/>
                      <p:nvPr/>
                    </p:nvPicPr>
                    <p:blipFill>
                      <a:blip r:embed="rId6"/>
                      <a:stretch>
                        <a:fillRect/>
                      </a:stretch>
                    </p:blipFill>
                    <p:spPr>
                      <a:xfrm>
                        <a:off x="3380612" y="1331721"/>
                        <a:ext cx="1209277" cy="1019586"/>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E0138205-9CDF-4CA2-89CC-3A73A3B3577A}"/>
              </a:ext>
            </a:extLst>
          </p:cNvPr>
          <p:cNvGraphicFramePr>
            <a:graphicFrameLocks noChangeAspect="1"/>
          </p:cNvGraphicFramePr>
          <p:nvPr/>
        </p:nvGraphicFramePr>
        <p:xfrm>
          <a:off x="6495438" y="1402855"/>
          <a:ext cx="877319" cy="877319"/>
        </p:xfrm>
        <a:graphic>
          <a:graphicData uri="http://schemas.openxmlformats.org/presentationml/2006/ole">
            <mc:AlternateContent xmlns:mc="http://schemas.openxmlformats.org/markup-compatibility/2006">
              <mc:Choice xmlns:v="urn:schemas-microsoft-com:vml" Requires="v">
                <p:oleObj spid="_x0000_s1034" name="MDLDrawObject Class" r:id="rId7" imgW="469848" imgH="469669" progId="MDLDrawOLE.MDLDrawObject.1">
                  <p:embed/>
                </p:oleObj>
              </mc:Choice>
              <mc:Fallback>
                <p:oleObj name="MDLDrawObject Class" r:id="rId7" imgW="469848" imgH="469669" progId="MDLDrawOLE.MDLDrawObject.1">
                  <p:embed/>
                  <p:pic>
                    <p:nvPicPr>
                      <p:cNvPr id="5" name="Objet 4">
                        <a:extLst>
                          <a:ext uri="{FF2B5EF4-FFF2-40B4-BE49-F238E27FC236}">
                            <a16:creationId xmlns:a16="http://schemas.microsoft.com/office/drawing/2014/main" id="{E0138205-9CDF-4CA2-89CC-3A73A3B3577A}"/>
                          </a:ext>
                        </a:extLst>
                      </p:cNvPr>
                      <p:cNvPicPr/>
                      <p:nvPr/>
                    </p:nvPicPr>
                    <p:blipFill>
                      <a:blip r:embed="rId8"/>
                      <a:stretch>
                        <a:fillRect/>
                      </a:stretch>
                    </p:blipFill>
                    <p:spPr>
                      <a:xfrm>
                        <a:off x="6495438" y="1402855"/>
                        <a:ext cx="877319" cy="877319"/>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1FF91A24-AA63-4ECB-BD62-0587B808ACA6}"/>
              </a:ext>
            </a:extLst>
          </p:cNvPr>
          <p:cNvGraphicFramePr>
            <a:graphicFrameLocks noChangeAspect="1"/>
          </p:cNvGraphicFramePr>
          <p:nvPr>
            <p:extLst>
              <p:ext uri="{D42A27DB-BD31-4B8C-83A1-F6EECF244321}">
                <p14:modId xmlns:p14="http://schemas.microsoft.com/office/powerpoint/2010/main" val="4266274706"/>
              </p:ext>
            </p:extLst>
          </p:nvPr>
        </p:nvGraphicFramePr>
        <p:xfrm>
          <a:off x="9409113" y="1298575"/>
          <a:ext cx="1801812" cy="1087438"/>
        </p:xfrm>
        <a:graphic>
          <a:graphicData uri="http://schemas.openxmlformats.org/presentationml/2006/ole">
            <mc:AlternateContent xmlns:mc="http://schemas.openxmlformats.org/markup-compatibility/2006">
              <mc:Choice xmlns:v="urn:schemas-microsoft-com:vml" Requires="v">
                <p:oleObj spid="_x0000_s1035" name="MDLDrawObject Class" r:id="rId9" imgW="964993" imgH="583969" progId="MDLDrawOLE.MDLDrawObject.1">
                  <p:embed/>
                </p:oleObj>
              </mc:Choice>
              <mc:Fallback>
                <p:oleObj name="MDLDrawObject Class" r:id="rId9" imgW="964993" imgH="583969" progId="MDLDrawOLE.MDLDrawObject.1">
                  <p:embed/>
                  <p:pic>
                    <p:nvPicPr>
                      <p:cNvPr id="6" name="Objet 5">
                        <a:extLst>
                          <a:ext uri="{FF2B5EF4-FFF2-40B4-BE49-F238E27FC236}">
                            <a16:creationId xmlns:a16="http://schemas.microsoft.com/office/drawing/2014/main" id="{1FF91A24-AA63-4ECB-BD62-0587B808ACA6}"/>
                          </a:ext>
                        </a:extLst>
                      </p:cNvPr>
                      <p:cNvPicPr/>
                      <p:nvPr/>
                    </p:nvPicPr>
                    <p:blipFill>
                      <a:blip r:embed="rId10"/>
                      <a:stretch>
                        <a:fillRect/>
                      </a:stretch>
                    </p:blipFill>
                    <p:spPr>
                      <a:xfrm>
                        <a:off x="9409113" y="1298575"/>
                        <a:ext cx="1801812" cy="1087438"/>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21AD6BB7-7211-40D7-9B60-AD407F5513AD}"/>
              </a:ext>
            </a:extLst>
          </p:cNvPr>
          <p:cNvGraphicFramePr>
            <a:graphicFrameLocks noChangeAspect="1"/>
          </p:cNvGraphicFramePr>
          <p:nvPr/>
        </p:nvGraphicFramePr>
        <p:xfrm>
          <a:off x="1975367" y="3658502"/>
          <a:ext cx="877319" cy="1019587"/>
        </p:xfrm>
        <a:graphic>
          <a:graphicData uri="http://schemas.openxmlformats.org/presentationml/2006/ole">
            <mc:AlternateContent xmlns:mc="http://schemas.openxmlformats.org/markup-compatibility/2006">
              <mc:Choice xmlns:v="urn:schemas-microsoft-com:vml" Requires="v">
                <p:oleObj spid="_x0000_s1036" name="MDLDrawObject Class" r:id="rId11" imgW="469848" imgH="545731" progId="MDLDrawOLE.MDLDrawObject.1">
                  <p:embed/>
                </p:oleObj>
              </mc:Choice>
              <mc:Fallback>
                <p:oleObj name="MDLDrawObject Class" r:id="rId11" imgW="469848" imgH="545731" progId="MDLDrawOLE.MDLDrawObject.1">
                  <p:embed/>
                  <p:pic>
                    <p:nvPicPr>
                      <p:cNvPr id="7" name="Objet 6">
                        <a:extLst>
                          <a:ext uri="{FF2B5EF4-FFF2-40B4-BE49-F238E27FC236}">
                            <a16:creationId xmlns:a16="http://schemas.microsoft.com/office/drawing/2014/main" id="{21AD6BB7-7211-40D7-9B60-AD407F5513AD}"/>
                          </a:ext>
                        </a:extLst>
                      </p:cNvPr>
                      <p:cNvPicPr/>
                      <p:nvPr/>
                    </p:nvPicPr>
                    <p:blipFill>
                      <a:blip r:embed="rId12"/>
                      <a:stretch>
                        <a:fillRect/>
                      </a:stretch>
                    </p:blipFill>
                    <p:spPr>
                      <a:xfrm>
                        <a:off x="1975367" y="3658502"/>
                        <a:ext cx="877319" cy="1019587"/>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61196EB1-4676-479A-ACA2-7A7AC0DBDFDC}"/>
              </a:ext>
            </a:extLst>
          </p:cNvPr>
          <p:cNvGraphicFramePr>
            <a:graphicFrameLocks noChangeAspect="1"/>
          </p:cNvGraphicFramePr>
          <p:nvPr/>
        </p:nvGraphicFramePr>
        <p:xfrm>
          <a:off x="4872729" y="3366246"/>
          <a:ext cx="1622709" cy="1400900"/>
        </p:xfrm>
        <a:graphic>
          <a:graphicData uri="http://schemas.openxmlformats.org/presentationml/2006/ole">
            <mc:AlternateContent xmlns:mc="http://schemas.openxmlformats.org/markup-compatibility/2006">
              <mc:Choice xmlns:v="urn:schemas-microsoft-com:vml" Requires="v">
                <p:oleObj spid="_x0000_s1037" name="MDLDrawObject Class" r:id="rId13" imgW="882469" imgH="761861" progId="MDLDrawOLE.MDLDrawObject.1">
                  <p:embed/>
                </p:oleObj>
              </mc:Choice>
              <mc:Fallback>
                <p:oleObj name="MDLDrawObject Class" r:id="rId13" imgW="882469" imgH="761861" progId="MDLDrawOLE.MDLDrawObject.1">
                  <p:embed/>
                  <p:pic>
                    <p:nvPicPr>
                      <p:cNvPr id="9" name="Objet 8">
                        <a:extLst>
                          <a:ext uri="{FF2B5EF4-FFF2-40B4-BE49-F238E27FC236}">
                            <a16:creationId xmlns:a16="http://schemas.microsoft.com/office/drawing/2014/main" id="{61196EB1-4676-479A-ACA2-7A7AC0DBDFDC}"/>
                          </a:ext>
                        </a:extLst>
                      </p:cNvPr>
                      <p:cNvPicPr/>
                      <p:nvPr/>
                    </p:nvPicPr>
                    <p:blipFill>
                      <a:blip r:embed="rId14"/>
                      <a:stretch>
                        <a:fillRect/>
                      </a:stretch>
                    </p:blipFill>
                    <p:spPr>
                      <a:xfrm>
                        <a:off x="4872729" y="3366246"/>
                        <a:ext cx="1622709" cy="1400900"/>
                      </a:xfrm>
                      <a:prstGeom prst="rect">
                        <a:avLst/>
                      </a:prstGeom>
                    </p:spPr>
                  </p:pic>
                </p:oleObj>
              </mc:Fallback>
            </mc:AlternateContent>
          </a:graphicData>
        </a:graphic>
      </p:graphicFrame>
      <p:cxnSp>
        <p:nvCxnSpPr>
          <p:cNvPr id="11" name="Connecteur droit 10">
            <a:extLst>
              <a:ext uri="{FF2B5EF4-FFF2-40B4-BE49-F238E27FC236}">
                <a16:creationId xmlns:a16="http://schemas.microsoft.com/office/drawing/2014/main" id="{7BA2049A-37BE-497C-A7BB-850B95A9D2B8}"/>
              </a:ext>
            </a:extLst>
          </p:cNvPr>
          <p:cNvCxnSpPr/>
          <p:nvPr/>
        </p:nvCxnSpPr>
        <p:spPr>
          <a:xfrm>
            <a:off x="416560" y="2966720"/>
            <a:ext cx="2286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DF1FA59-68A6-494C-8F03-0BAFC6360975}"/>
              </a:ext>
            </a:extLst>
          </p:cNvPr>
          <p:cNvCxnSpPr/>
          <p:nvPr/>
        </p:nvCxnSpPr>
        <p:spPr>
          <a:xfrm>
            <a:off x="3114655" y="2966720"/>
            <a:ext cx="2286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218D2C5-EB3F-4192-94B4-538CE7386CF9}"/>
              </a:ext>
            </a:extLst>
          </p:cNvPr>
          <p:cNvCxnSpPr/>
          <p:nvPr/>
        </p:nvCxnSpPr>
        <p:spPr>
          <a:xfrm>
            <a:off x="5923280" y="2966720"/>
            <a:ext cx="2286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E19D5D0-C60A-43F5-964A-500EA5A6BE14}"/>
              </a:ext>
            </a:extLst>
          </p:cNvPr>
          <p:cNvCxnSpPr>
            <a:cxnSpLocks/>
          </p:cNvCxnSpPr>
          <p:nvPr/>
        </p:nvCxnSpPr>
        <p:spPr>
          <a:xfrm>
            <a:off x="8849360" y="2966720"/>
            <a:ext cx="296672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2798A33-8C4A-4246-97E4-32E55098EFD3}"/>
              </a:ext>
            </a:extLst>
          </p:cNvPr>
          <p:cNvCxnSpPr/>
          <p:nvPr/>
        </p:nvCxnSpPr>
        <p:spPr>
          <a:xfrm>
            <a:off x="1635760" y="5262880"/>
            <a:ext cx="2286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6CE415D-EC77-4406-A561-13695B171729}"/>
              </a:ext>
            </a:extLst>
          </p:cNvPr>
          <p:cNvCxnSpPr>
            <a:cxnSpLocks/>
          </p:cNvCxnSpPr>
          <p:nvPr/>
        </p:nvCxnSpPr>
        <p:spPr>
          <a:xfrm>
            <a:off x="4561840" y="5262880"/>
            <a:ext cx="296672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45DA8ED-AE12-4FF0-B0C7-12B551BB33E0}"/>
              </a:ext>
            </a:extLst>
          </p:cNvPr>
          <p:cNvSpPr txBox="1"/>
          <p:nvPr/>
        </p:nvSpPr>
        <p:spPr>
          <a:xfrm>
            <a:off x="769652" y="2566767"/>
            <a:ext cx="1205715" cy="369332"/>
          </a:xfrm>
          <a:prstGeom prst="rect">
            <a:avLst/>
          </a:prstGeom>
          <a:noFill/>
        </p:spPr>
        <p:txBody>
          <a:bodyPr wrap="none" rtlCol="0">
            <a:spAutoFit/>
          </a:bodyPr>
          <a:lstStyle/>
          <a:p>
            <a:r>
              <a:rPr lang="fr-FR" dirty="0" err="1"/>
              <a:t>pyrrolidine</a:t>
            </a:r>
            <a:endParaRPr lang="en-GB" dirty="0"/>
          </a:p>
        </p:txBody>
      </p:sp>
      <p:sp>
        <p:nvSpPr>
          <p:cNvPr id="18" name="ZoneTexte 17">
            <a:extLst>
              <a:ext uri="{FF2B5EF4-FFF2-40B4-BE49-F238E27FC236}">
                <a16:creationId xmlns:a16="http://schemas.microsoft.com/office/drawing/2014/main" id="{B1370191-0953-4A3B-8823-5B2FBB8BEAB9}"/>
              </a:ext>
            </a:extLst>
          </p:cNvPr>
          <p:cNvSpPr txBox="1"/>
          <p:nvPr/>
        </p:nvSpPr>
        <p:spPr>
          <a:xfrm>
            <a:off x="3512852" y="2538532"/>
            <a:ext cx="1636923" cy="369332"/>
          </a:xfrm>
          <a:prstGeom prst="rect">
            <a:avLst/>
          </a:prstGeom>
          <a:noFill/>
        </p:spPr>
        <p:txBody>
          <a:bodyPr wrap="none" rtlCol="0">
            <a:spAutoFit/>
          </a:bodyPr>
          <a:lstStyle/>
          <a:p>
            <a:r>
              <a:rPr lang="fr-FR" dirty="0"/>
              <a:t>2-pyrrolidinone</a:t>
            </a:r>
            <a:endParaRPr lang="en-GB" dirty="0"/>
          </a:p>
        </p:txBody>
      </p:sp>
      <p:sp>
        <p:nvSpPr>
          <p:cNvPr id="19" name="ZoneTexte 18">
            <a:extLst>
              <a:ext uri="{FF2B5EF4-FFF2-40B4-BE49-F238E27FC236}">
                <a16:creationId xmlns:a16="http://schemas.microsoft.com/office/drawing/2014/main" id="{E13D3214-58D0-4C97-92AD-61F41D3F6F53}"/>
              </a:ext>
            </a:extLst>
          </p:cNvPr>
          <p:cNvSpPr txBox="1"/>
          <p:nvPr/>
        </p:nvSpPr>
        <p:spPr>
          <a:xfrm>
            <a:off x="6449363" y="2538532"/>
            <a:ext cx="923394" cy="369332"/>
          </a:xfrm>
          <a:prstGeom prst="rect">
            <a:avLst/>
          </a:prstGeom>
          <a:noFill/>
        </p:spPr>
        <p:txBody>
          <a:bodyPr wrap="none" rtlCol="0">
            <a:spAutoFit/>
          </a:bodyPr>
          <a:lstStyle/>
          <a:p>
            <a:r>
              <a:rPr lang="fr-FR" dirty="0"/>
              <a:t>thiazole</a:t>
            </a:r>
            <a:endParaRPr lang="en-GB" dirty="0"/>
          </a:p>
        </p:txBody>
      </p:sp>
      <p:sp>
        <p:nvSpPr>
          <p:cNvPr id="20" name="ZoneTexte 19">
            <a:extLst>
              <a:ext uri="{FF2B5EF4-FFF2-40B4-BE49-F238E27FC236}">
                <a16:creationId xmlns:a16="http://schemas.microsoft.com/office/drawing/2014/main" id="{EAACA121-B775-4010-9DF1-24790C29D31F}"/>
              </a:ext>
            </a:extLst>
          </p:cNvPr>
          <p:cNvSpPr txBox="1"/>
          <p:nvPr/>
        </p:nvSpPr>
        <p:spPr>
          <a:xfrm>
            <a:off x="9019843" y="2491700"/>
            <a:ext cx="2381165" cy="369332"/>
          </a:xfrm>
          <a:prstGeom prst="rect">
            <a:avLst/>
          </a:prstGeom>
          <a:noFill/>
        </p:spPr>
        <p:txBody>
          <a:bodyPr wrap="none" rtlCol="0">
            <a:spAutoFit/>
          </a:bodyPr>
          <a:lstStyle/>
          <a:p>
            <a:r>
              <a:rPr lang="fr-FR" dirty="0"/>
              <a:t>2-méthyl </a:t>
            </a:r>
            <a:r>
              <a:rPr lang="fr-FR" dirty="0" err="1"/>
              <a:t>benzothiazole</a:t>
            </a:r>
            <a:endParaRPr lang="en-GB" dirty="0"/>
          </a:p>
        </p:txBody>
      </p:sp>
      <p:sp>
        <p:nvSpPr>
          <p:cNvPr id="10" name="ZoneTexte 9">
            <a:extLst>
              <a:ext uri="{FF2B5EF4-FFF2-40B4-BE49-F238E27FC236}">
                <a16:creationId xmlns:a16="http://schemas.microsoft.com/office/drawing/2014/main" id="{F678A386-E606-4633-8A2B-E572D0E075AF}"/>
              </a:ext>
            </a:extLst>
          </p:cNvPr>
          <p:cNvSpPr txBox="1"/>
          <p:nvPr/>
        </p:nvSpPr>
        <p:spPr>
          <a:xfrm>
            <a:off x="2216612" y="4787924"/>
            <a:ext cx="856260" cy="369332"/>
          </a:xfrm>
          <a:prstGeom prst="rect">
            <a:avLst/>
          </a:prstGeom>
          <a:noFill/>
        </p:spPr>
        <p:txBody>
          <a:bodyPr wrap="none" rtlCol="0">
            <a:spAutoFit/>
          </a:bodyPr>
          <a:lstStyle/>
          <a:p>
            <a:r>
              <a:rPr lang="fr-FR" dirty="0"/>
              <a:t>pyrrole</a:t>
            </a:r>
            <a:endParaRPr lang="en-GB" dirty="0"/>
          </a:p>
        </p:txBody>
      </p:sp>
      <p:sp>
        <p:nvSpPr>
          <p:cNvPr id="21" name="ZoneTexte 20">
            <a:extLst>
              <a:ext uri="{FF2B5EF4-FFF2-40B4-BE49-F238E27FC236}">
                <a16:creationId xmlns:a16="http://schemas.microsoft.com/office/drawing/2014/main" id="{F2E7F686-02F7-45D2-ADAB-6FF8FE414FFB}"/>
              </a:ext>
            </a:extLst>
          </p:cNvPr>
          <p:cNvSpPr txBox="1"/>
          <p:nvPr/>
        </p:nvSpPr>
        <p:spPr>
          <a:xfrm>
            <a:off x="4872729" y="4830347"/>
            <a:ext cx="1830053" cy="369332"/>
          </a:xfrm>
          <a:prstGeom prst="rect">
            <a:avLst/>
          </a:prstGeom>
          <a:noFill/>
        </p:spPr>
        <p:txBody>
          <a:bodyPr wrap="none" rtlCol="0">
            <a:spAutoFit/>
          </a:bodyPr>
          <a:lstStyle/>
          <a:p>
            <a:r>
              <a:rPr lang="fr-FR" dirty="0"/>
              <a:t>4-méthoxy indole</a:t>
            </a:r>
            <a:endParaRPr lang="en-GB" dirty="0"/>
          </a:p>
        </p:txBody>
      </p:sp>
    </p:spTree>
    <p:extLst>
      <p:ext uri="{BB962C8B-B14F-4D97-AF65-F5344CB8AC3E}">
        <p14:creationId xmlns:p14="http://schemas.microsoft.com/office/powerpoint/2010/main" val="11333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347221D8-38AC-4682-BB36-275DBC861E16}"/>
              </a:ext>
            </a:extLst>
          </p:cNvPr>
          <p:cNvSpPr txBox="1"/>
          <p:nvPr/>
        </p:nvSpPr>
        <p:spPr>
          <a:xfrm>
            <a:off x="1147097" y="3729226"/>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5F46BA16-D981-4C1A-B07C-02549C2FAFBD}"/>
              </a:ext>
            </a:extLst>
          </p:cNvPr>
          <p:cNvSpPr txBox="1"/>
          <p:nvPr/>
        </p:nvSpPr>
        <p:spPr>
          <a:xfrm>
            <a:off x="1147097" y="4309410"/>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7" name="ZoneTexte 26">
            <a:extLst>
              <a:ext uri="{FF2B5EF4-FFF2-40B4-BE49-F238E27FC236}">
                <a16:creationId xmlns:a16="http://schemas.microsoft.com/office/drawing/2014/main" id="{B035EE4F-B7D2-44DC-B2D8-0AAE351CA041}"/>
              </a:ext>
            </a:extLst>
          </p:cNvPr>
          <p:cNvSpPr txBox="1"/>
          <p:nvPr/>
        </p:nvSpPr>
        <p:spPr>
          <a:xfrm>
            <a:off x="1147097" y="5369900"/>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8" name="ZoneTexte 27">
            <a:extLst>
              <a:ext uri="{FF2B5EF4-FFF2-40B4-BE49-F238E27FC236}">
                <a16:creationId xmlns:a16="http://schemas.microsoft.com/office/drawing/2014/main" id="{9133F99C-BC96-43FD-9AA3-A0813CABE59E}"/>
              </a:ext>
            </a:extLst>
          </p:cNvPr>
          <p:cNvSpPr txBox="1"/>
          <p:nvPr/>
        </p:nvSpPr>
        <p:spPr>
          <a:xfrm>
            <a:off x="1151675" y="5921688"/>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4</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67403DC4-D196-4181-B45D-3C8FB335464F}"/>
              </a:ext>
            </a:extLst>
          </p:cNvPr>
          <p:cNvSpPr txBox="1"/>
          <p:nvPr/>
        </p:nvSpPr>
        <p:spPr>
          <a:xfrm>
            <a:off x="1514676" y="4309410"/>
            <a:ext cx="872337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des réactifs permettant de faire la transformation voulue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Connecteur droit 29">
            <a:extLst>
              <a:ext uri="{FF2B5EF4-FFF2-40B4-BE49-F238E27FC236}">
                <a16:creationId xmlns:a16="http://schemas.microsoft.com/office/drawing/2014/main" id="{0C3CA711-5778-456D-95F1-2637B55C5732}"/>
              </a:ext>
            </a:extLst>
          </p:cNvPr>
          <p:cNvCxnSpPr>
            <a:cxnSpLocks/>
          </p:cNvCxnSpPr>
          <p:nvPr/>
        </p:nvCxnSpPr>
        <p:spPr>
          <a:xfrm>
            <a:off x="6309649" y="4596959"/>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20C3CEE-4733-4914-8BAD-08271E958B1E}"/>
              </a:ext>
            </a:extLst>
          </p:cNvPr>
          <p:cNvCxnSpPr>
            <a:cxnSpLocks/>
          </p:cNvCxnSpPr>
          <p:nvPr/>
        </p:nvCxnSpPr>
        <p:spPr>
          <a:xfrm>
            <a:off x="8125559" y="5144212"/>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2716E870-AAFF-411C-947D-71B11D82401D}"/>
              </a:ext>
            </a:extLst>
          </p:cNvPr>
          <p:cNvSpPr txBox="1"/>
          <p:nvPr/>
        </p:nvSpPr>
        <p:spPr>
          <a:xfrm>
            <a:off x="1514676" y="5908509"/>
            <a:ext cx="872337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des réactifs permettant de faire la transformation voulue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Connecteur droit 32">
            <a:extLst>
              <a:ext uri="{FF2B5EF4-FFF2-40B4-BE49-F238E27FC236}">
                <a16:creationId xmlns:a16="http://schemas.microsoft.com/office/drawing/2014/main" id="{24026C0E-6565-41A9-81A7-D06D8A14B954}"/>
              </a:ext>
            </a:extLst>
          </p:cNvPr>
          <p:cNvCxnSpPr>
            <a:cxnSpLocks/>
          </p:cNvCxnSpPr>
          <p:nvPr/>
        </p:nvCxnSpPr>
        <p:spPr>
          <a:xfrm>
            <a:off x="6314227" y="6209237"/>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297FA7E0-CBA4-42D4-BFE5-83015931B09E}"/>
              </a:ext>
            </a:extLst>
          </p:cNvPr>
          <p:cNvCxnSpPr>
            <a:cxnSpLocks/>
          </p:cNvCxnSpPr>
          <p:nvPr/>
        </p:nvCxnSpPr>
        <p:spPr>
          <a:xfrm>
            <a:off x="8125559" y="6702951"/>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BC26049-DC6C-4BAA-BCCB-C771D0957053}"/>
              </a:ext>
            </a:extLst>
          </p:cNvPr>
          <p:cNvSpPr/>
          <p:nvPr/>
        </p:nvSpPr>
        <p:spPr>
          <a:xfrm>
            <a:off x="1514676" y="3754848"/>
            <a:ext cx="495545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cxnSp>
        <p:nvCxnSpPr>
          <p:cNvPr id="36" name="Connecteur droit 35">
            <a:extLst>
              <a:ext uri="{FF2B5EF4-FFF2-40B4-BE49-F238E27FC236}">
                <a16:creationId xmlns:a16="http://schemas.microsoft.com/office/drawing/2014/main" id="{29F91FA8-54DA-442D-B182-98F6046FDCD9}"/>
              </a:ext>
            </a:extLst>
          </p:cNvPr>
          <p:cNvCxnSpPr>
            <a:cxnSpLocks/>
          </p:cNvCxnSpPr>
          <p:nvPr/>
        </p:nvCxnSpPr>
        <p:spPr>
          <a:xfrm>
            <a:off x="6309649" y="4102111"/>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7D33DD1-5682-4A31-9FF9-0AA089BACBAE}"/>
              </a:ext>
            </a:extLst>
          </p:cNvPr>
          <p:cNvSpPr/>
          <p:nvPr/>
        </p:nvSpPr>
        <p:spPr>
          <a:xfrm>
            <a:off x="1514676" y="5369900"/>
            <a:ext cx="495545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cxnSp>
        <p:nvCxnSpPr>
          <p:cNvPr id="38" name="Connecteur droit 37">
            <a:extLst>
              <a:ext uri="{FF2B5EF4-FFF2-40B4-BE49-F238E27FC236}">
                <a16:creationId xmlns:a16="http://schemas.microsoft.com/office/drawing/2014/main" id="{64CD91DD-F308-49D1-839F-F49D0A35750F}"/>
              </a:ext>
            </a:extLst>
          </p:cNvPr>
          <p:cNvCxnSpPr>
            <a:cxnSpLocks/>
          </p:cNvCxnSpPr>
          <p:nvPr/>
        </p:nvCxnSpPr>
        <p:spPr>
          <a:xfrm>
            <a:off x="6309649" y="5717163"/>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E92FC76C-EE29-4C10-BBF6-DD2603FC1F6E}"/>
              </a:ext>
            </a:extLst>
          </p:cNvPr>
          <p:cNvGrpSpPr/>
          <p:nvPr/>
        </p:nvGrpSpPr>
        <p:grpSpPr>
          <a:xfrm>
            <a:off x="897606" y="198223"/>
            <a:ext cx="7626442" cy="3381012"/>
            <a:chOff x="897606" y="198223"/>
            <a:chExt cx="7626442" cy="3381012"/>
          </a:xfrm>
        </p:grpSpPr>
        <p:pic>
          <p:nvPicPr>
            <p:cNvPr id="2" name="Image 1">
              <a:extLst>
                <a:ext uri="{FF2B5EF4-FFF2-40B4-BE49-F238E27FC236}">
                  <a16:creationId xmlns:a16="http://schemas.microsoft.com/office/drawing/2014/main" id="{F7F35972-BB86-4BAD-B7F9-73F693BB6F71}"/>
                </a:ext>
              </a:extLst>
            </p:cNvPr>
            <p:cNvPicPr>
              <a:picLocks noChangeAspect="1"/>
            </p:cNvPicPr>
            <p:nvPr/>
          </p:nvPicPr>
          <p:blipFill rotWithShape="1">
            <a:blip r:embed="rId2"/>
            <a:srcRect b="35150"/>
            <a:stretch/>
          </p:blipFill>
          <p:spPr>
            <a:xfrm>
              <a:off x="1056064" y="198223"/>
              <a:ext cx="7467984" cy="3381012"/>
            </a:xfrm>
            <a:prstGeom prst="rect">
              <a:avLst/>
            </a:prstGeom>
          </p:spPr>
        </p:pic>
        <p:sp>
          <p:nvSpPr>
            <p:cNvPr id="5" name="Rectangle 4">
              <a:extLst>
                <a:ext uri="{FF2B5EF4-FFF2-40B4-BE49-F238E27FC236}">
                  <a16:creationId xmlns:a16="http://schemas.microsoft.com/office/drawing/2014/main" id="{3BC251B3-F24F-4F90-8BFF-DAB264C42AB6}"/>
                </a:ext>
              </a:extLst>
            </p:cNvPr>
            <p:cNvSpPr/>
            <p:nvPr/>
          </p:nvSpPr>
          <p:spPr>
            <a:xfrm>
              <a:off x="6648631" y="768226"/>
              <a:ext cx="1387011" cy="976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D80A44A3-4945-4FC8-BC2B-5FDC6AF4E40F}"/>
                </a:ext>
              </a:extLst>
            </p:cNvPr>
            <p:cNvSpPr txBox="1"/>
            <p:nvPr/>
          </p:nvSpPr>
          <p:spPr>
            <a:xfrm>
              <a:off x="3016187" y="1356405"/>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EB3EE227-7C5F-4712-96D7-515657288A2C}"/>
                </a:ext>
              </a:extLst>
            </p:cNvPr>
            <p:cNvSpPr txBox="1"/>
            <p:nvPr/>
          </p:nvSpPr>
          <p:spPr>
            <a:xfrm>
              <a:off x="4681566" y="1356405"/>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9E4BCF14-0CA8-47ED-8FF7-266EA68C7180}"/>
                </a:ext>
              </a:extLst>
            </p:cNvPr>
            <p:cNvSpPr txBox="1"/>
            <p:nvPr/>
          </p:nvSpPr>
          <p:spPr>
            <a:xfrm>
              <a:off x="2715819" y="3014791"/>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C2075268-F53A-470F-9635-996AB53FD1A6}"/>
                </a:ext>
              </a:extLst>
            </p:cNvPr>
            <p:cNvSpPr txBox="1"/>
            <p:nvPr/>
          </p:nvSpPr>
          <p:spPr>
            <a:xfrm>
              <a:off x="4854047" y="3014791"/>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4</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6EEFB82B-427B-4FC7-83B8-4006C3BCC92D}"/>
                </a:ext>
              </a:extLst>
            </p:cNvPr>
            <p:cNvSpPr txBox="1"/>
            <p:nvPr/>
          </p:nvSpPr>
          <p:spPr>
            <a:xfrm>
              <a:off x="6620812" y="3024058"/>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5</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DA02DB0-FF6C-4571-AFB8-65D9E81087C9}"/>
                </a:ext>
              </a:extLst>
            </p:cNvPr>
            <p:cNvSpPr/>
            <p:nvPr/>
          </p:nvSpPr>
          <p:spPr>
            <a:xfrm>
              <a:off x="4681566" y="768226"/>
              <a:ext cx="288862" cy="18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654B225-B16C-4A10-8451-FAAC71CDAF36}"/>
                </a:ext>
              </a:extLst>
            </p:cNvPr>
            <p:cNvSpPr/>
            <p:nvPr/>
          </p:nvSpPr>
          <p:spPr>
            <a:xfrm>
              <a:off x="4728047" y="812716"/>
              <a:ext cx="288862" cy="18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1269CB5-9A49-4BAB-97C3-3F5BA7CCDC4C}"/>
                </a:ext>
              </a:extLst>
            </p:cNvPr>
            <p:cNvSpPr/>
            <p:nvPr/>
          </p:nvSpPr>
          <p:spPr>
            <a:xfrm>
              <a:off x="4768961" y="2506148"/>
              <a:ext cx="288862" cy="18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CAE2292-66C8-46BA-97A9-3F26D7B43D26}"/>
                </a:ext>
              </a:extLst>
            </p:cNvPr>
            <p:cNvSpPr/>
            <p:nvPr/>
          </p:nvSpPr>
          <p:spPr>
            <a:xfrm>
              <a:off x="4830553" y="2350697"/>
              <a:ext cx="288862" cy="18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CFC5E7E-D8FF-489D-84BC-55738F1DE394}"/>
                </a:ext>
              </a:extLst>
            </p:cNvPr>
            <p:cNvSpPr/>
            <p:nvPr/>
          </p:nvSpPr>
          <p:spPr>
            <a:xfrm>
              <a:off x="4905632" y="2475440"/>
              <a:ext cx="288862" cy="18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DB6EC69B-91C3-4124-9162-51130A2BC747}"/>
                </a:ext>
              </a:extLst>
            </p:cNvPr>
            <p:cNvSpPr txBox="1"/>
            <p:nvPr/>
          </p:nvSpPr>
          <p:spPr>
            <a:xfrm>
              <a:off x="4671994" y="700667"/>
              <a:ext cx="400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1775CCD0-78E1-4672-AD61-94A1041A28B6}"/>
                </a:ext>
              </a:extLst>
            </p:cNvPr>
            <p:cNvSpPr txBox="1"/>
            <p:nvPr/>
          </p:nvSpPr>
          <p:spPr>
            <a:xfrm>
              <a:off x="4793527" y="2354100"/>
              <a:ext cx="400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ABE7F6D-0439-43A6-868A-221F9FEC1755}"/>
                </a:ext>
              </a:extLst>
            </p:cNvPr>
            <p:cNvSpPr/>
            <p:nvPr/>
          </p:nvSpPr>
          <p:spPr>
            <a:xfrm>
              <a:off x="897606" y="198223"/>
              <a:ext cx="7467984" cy="33810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ZoneTexte 39">
            <a:extLst>
              <a:ext uri="{FF2B5EF4-FFF2-40B4-BE49-F238E27FC236}">
                <a16:creationId xmlns:a16="http://schemas.microsoft.com/office/drawing/2014/main" id="{B140EDBA-2F30-4883-B48D-9762F4043FB1}"/>
              </a:ext>
            </a:extLst>
          </p:cNvPr>
          <p:cNvSpPr txBox="1"/>
          <p:nvPr/>
        </p:nvSpPr>
        <p:spPr>
          <a:xfrm>
            <a:off x="6337113" y="3724070"/>
            <a:ext cx="3937745" cy="369332"/>
          </a:xfrm>
          <a:prstGeom prst="rect">
            <a:avLst/>
          </a:prstGeom>
          <a:noFill/>
        </p:spPr>
        <p:txBody>
          <a:bodyPr wrap="none" rtlCol="0">
            <a:spAutoFit/>
          </a:bodyPr>
          <a:lstStyle/>
          <a:p>
            <a:r>
              <a:rPr lang="fr-FR" dirty="0"/>
              <a:t>Formation d’un amide (</a:t>
            </a:r>
            <a:r>
              <a:rPr lang="fr-FR" dirty="0" err="1"/>
              <a:t>transamidation</a:t>
            </a:r>
            <a:r>
              <a:rPr lang="fr-FR" dirty="0"/>
              <a:t>) </a:t>
            </a:r>
            <a:endParaRPr lang="en-GB" dirty="0"/>
          </a:p>
        </p:txBody>
      </p:sp>
      <p:sp>
        <p:nvSpPr>
          <p:cNvPr id="41" name="ZoneTexte 40">
            <a:extLst>
              <a:ext uri="{FF2B5EF4-FFF2-40B4-BE49-F238E27FC236}">
                <a16:creationId xmlns:a16="http://schemas.microsoft.com/office/drawing/2014/main" id="{F590D0B8-4153-495E-9D68-2D6816E4FD80}"/>
              </a:ext>
            </a:extLst>
          </p:cNvPr>
          <p:cNvSpPr txBox="1"/>
          <p:nvPr/>
        </p:nvSpPr>
        <p:spPr>
          <a:xfrm>
            <a:off x="6470135" y="4242770"/>
            <a:ext cx="2587953" cy="369332"/>
          </a:xfrm>
          <a:prstGeom prst="rect">
            <a:avLst/>
          </a:prstGeom>
          <a:noFill/>
        </p:spPr>
        <p:txBody>
          <a:bodyPr wrap="none" rtlCol="0">
            <a:spAutoFit/>
          </a:bodyPr>
          <a:lstStyle/>
          <a:p>
            <a:r>
              <a:rPr lang="fr-FR" dirty="0" err="1"/>
              <a:t>Déprotection</a:t>
            </a:r>
            <a:r>
              <a:rPr lang="fr-FR" dirty="0"/>
              <a:t> amide 1aire</a:t>
            </a:r>
            <a:endParaRPr lang="en-GB" dirty="0"/>
          </a:p>
        </p:txBody>
      </p:sp>
      <p:sp>
        <p:nvSpPr>
          <p:cNvPr id="42" name="ZoneTexte 41">
            <a:extLst>
              <a:ext uri="{FF2B5EF4-FFF2-40B4-BE49-F238E27FC236}">
                <a16:creationId xmlns:a16="http://schemas.microsoft.com/office/drawing/2014/main" id="{82A8E88A-B10F-4EDA-AA9E-16C01E2F9D12}"/>
              </a:ext>
            </a:extLst>
          </p:cNvPr>
          <p:cNvSpPr txBox="1"/>
          <p:nvPr/>
        </p:nvSpPr>
        <p:spPr>
          <a:xfrm>
            <a:off x="8095918" y="4788305"/>
            <a:ext cx="1192827" cy="369332"/>
          </a:xfrm>
          <a:prstGeom prst="rect">
            <a:avLst/>
          </a:prstGeom>
          <a:noFill/>
        </p:spPr>
        <p:txBody>
          <a:bodyPr wrap="none" rtlCol="0">
            <a:spAutoFit/>
          </a:bodyPr>
          <a:lstStyle/>
          <a:p>
            <a:r>
              <a:rPr lang="fr-FR" dirty="0" err="1"/>
              <a:t>HCl</a:t>
            </a:r>
            <a:r>
              <a:rPr lang="fr-FR" dirty="0"/>
              <a:t> ou TFA</a:t>
            </a:r>
          </a:p>
        </p:txBody>
      </p:sp>
      <p:sp>
        <p:nvSpPr>
          <p:cNvPr id="43" name="ZoneTexte 42">
            <a:extLst>
              <a:ext uri="{FF2B5EF4-FFF2-40B4-BE49-F238E27FC236}">
                <a16:creationId xmlns:a16="http://schemas.microsoft.com/office/drawing/2014/main" id="{657D1A08-690E-4308-A960-5E1FD7669D1E}"/>
              </a:ext>
            </a:extLst>
          </p:cNvPr>
          <p:cNvSpPr txBox="1"/>
          <p:nvPr/>
        </p:nvSpPr>
        <p:spPr>
          <a:xfrm>
            <a:off x="6337113" y="5339122"/>
            <a:ext cx="4372736" cy="369332"/>
          </a:xfrm>
          <a:prstGeom prst="rect">
            <a:avLst/>
          </a:prstGeom>
          <a:noFill/>
        </p:spPr>
        <p:txBody>
          <a:bodyPr wrap="none" rtlCol="0">
            <a:spAutoFit/>
          </a:bodyPr>
          <a:lstStyle/>
          <a:p>
            <a:r>
              <a:rPr lang="fr-FR" dirty="0"/>
              <a:t>Couplage peptidique / formation d’un amide</a:t>
            </a:r>
            <a:endParaRPr lang="en-GB" dirty="0"/>
          </a:p>
        </p:txBody>
      </p:sp>
      <p:sp>
        <p:nvSpPr>
          <p:cNvPr id="44" name="ZoneTexte 43">
            <a:extLst>
              <a:ext uri="{FF2B5EF4-FFF2-40B4-BE49-F238E27FC236}">
                <a16:creationId xmlns:a16="http://schemas.microsoft.com/office/drawing/2014/main" id="{2C5DCDE0-AD3C-451B-ABF0-956C76ECE414}"/>
              </a:ext>
            </a:extLst>
          </p:cNvPr>
          <p:cNvSpPr txBox="1"/>
          <p:nvPr/>
        </p:nvSpPr>
        <p:spPr>
          <a:xfrm>
            <a:off x="6347366" y="5897588"/>
            <a:ext cx="1573636" cy="369332"/>
          </a:xfrm>
          <a:prstGeom prst="rect">
            <a:avLst/>
          </a:prstGeom>
          <a:noFill/>
        </p:spPr>
        <p:txBody>
          <a:bodyPr wrap="none" rtlCol="0">
            <a:spAutoFit/>
          </a:bodyPr>
          <a:lstStyle/>
          <a:p>
            <a:r>
              <a:rPr lang="fr-FR" dirty="0"/>
              <a:t>Saponification </a:t>
            </a:r>
            <a:endParaRPr lang="en-GB" dirty="0"/>
          </a:p>
        </p:txBody>
      </p:sp>
      <p:sp>
        <p:nvSpPr>
          <p:cNvPr id="45" name="ZoneTexte 44">
            <a:extLst>
              <a:ext uri="{FF2B5EF4-FFF2-40B4-BE49-F238E27FC236}">
                <a16:creationId xmlns:a16="http://schemas.microsoft.com/office/drawing/2014/main" id="{2619BE22-0356-41BC-AA38-39B4273424AB}"/>
              </a:ext>
            </a:extLst>
          </p:cNvPr>
          <p:cNvSpPr txBox="1"/>
          <p:nvPr/>
        </p:nvSpPr>
        <p:spPr>
          <a:xfrm>
            <a:off x="8135812" y="6333536"/>
            <a:ext cx="1537600" cy="369332"/>
          </a:xfrm>
          <a:prstGeom prst="rect">
            <a:avLst/>
          </a:prstGeom>
          <a:noFill/>
        </p:spPr>
        <p:txBody>
          <a:bodyPr wrap="none" rtlCol="0">
            <a:spAutoFit/>
          </a:bodyPr>
          <a:lstStyle/>
          <a:p>
            <a:r>
              <a:rPr lang="fr-FR" dirty="0" err="1"/>
              <a:t>NaOH</a:t>
            </a:r>
            <a:r>
              <a:rPr lang="fr-FR" dirty="0"/>
              <a:t> ou </a:t>
            </a:r>
            <a:r>
              <a:rPr lang="fr-FR" dirty="0" err="1"/>
              <a:t>LiOH</a:t>
            </a:r>
            <a:endParaRPr lang="en-GB" dirty="0"/>
          </a:p>
        </p:txBody>
      </p:sp>
    </p:spTree>
    <p:extLst>
      <p:ext uri="{BB962C8B-B14F-4D97-AF65-F5344CB8AC3E}">
        <p14:creationId xmlns:p14="http://schemas.microsoft.com/office/powerpoint/2010/main" val="389521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7B6E1461-FE1D-46C0-8999-E6876ACCF3B6}"/>
              </a:ext>
            </a:extLst>
          </p:cNvPr>
          <p:cNvSpPr txBox="1"/>
          <p:nvPr/>
        </p:nvSpPr>
        <p:spPr>
          <a:xfrm>
            <a:off x="875456" y="3540492"/>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6</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8" name="ZoneTexte 27">
            <a:extLst>
              <a:ext uri="{FF2B5EF4-FFF2-40B4-BE49-F238E27FC236}">
                <a16:creationId xmlns:a16="http://schemas.microsoft.com/office/drawing/2014/main" id="{DEE8F7D2-8038-46F6-B759-BB564E8E5893}"/>
              </a:ext>
            </a:extLst>
          </p:cNvPr>
          <p:cNvSpPr txBox="1"/>
          <p:nvPr/>
        </p:nvSpPr>
        <p:spPr>
          <a:xfrm>
            <a:off x="1302278" y="3562116"/>
            <a:ext cx="87233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cxnSp>
        <p:nvCxnSpPr>
          <p:cNvPr id="29" name="Connecteur droit 28">
            <a:extLst>
              <a:ext uri="{FF2B5EF4-FFF2-40B4-BE49-F238E27FC236}">
                <a16:creationId xmlns:a16="http://schemas.microsoft.com/office/drawing/2014/main" id="{33BBD03B-D4D7-4AA4-BF59-4F745A0F2A3E}"/>
              </a:ext>
            </a:extLst>
          </p:cNvPr>
          <p:cNvCxnSpPr>
            <a:cxnSpLocks/>
          </p:cNvCxnSpPr>
          <p:nvPr/>
        </p:nvCxnSpPr>
        <p:spPr>
          <a:xfrm>
            <a:off x="6096000" y="3879046"/>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D445D325-B70C-4B21-9E92-4ADF994839A0}"/>
              </a:ext>
            </a:extLst>
          </p:cNvPr>
          <p:cNvGrpSpPr/>
          <p:nvPr/>
        </p:nvGrpSpPr>
        <p:grpSpPr>
          <a:xfrm>
            <a:off x="574891" y="198223"/>
            <a:ext cx="11172972" cy="3140890"/>
            <a:chOff x="574891" y="198223"/>
            <a:chExt cx="11172972" cy="3140890"/>
          </a:xfrm>
        </p:grpSpPr>
        <p:pic>
          <p:nvPicPr>
            <p:cNvPr id="25" name="Image 24">
              <a:extLst>
                <a:ext uri="{FF2B5EF4-FFF2-40B4-BE49-F238E27FC236}">
                  <a16:creationId xmlns:a16="http://schemas.microsoft.com/office/drawing/2014/main" id="{19F108F9-76FF-4702-AB95-1383EC84D512}"/>
                </a:ext>
              </a:extLst>
            </p:cNvPr>
            <p:cNvPicPr>
              <a:picLocks noChangeAspect="1"/>
            </p:cNvPicPr>
            <p:nvPr/>
          </p:nvPicPr>
          <p:blipFill rotWithShape="1">
            <a:blip r:embed="rId2"/>
            <a:srcRect t="66522" b="2917"/>
            <a:stretch/>
          </p:blipFill>
          <p:spPr>
            <a:xfrm>
              <a:off x="1305417" y="1030515"/>
              <a:ext cx="7467984" cy="1593288"/>
            </a:xfrm>
            <a:prstGeom prst="rect">
              <a:avLst/>
            </a:prstGeom>
          </p:spPr>
        </p:pic>
        <p:pic>
          <p:nvPicPr>
            <p:cNvPr id="2" name="Image 1">
              <a:extLst>
                <a:ext uri="{FF2B5EF4-FFF2-40B4-BE49-F238E27FC236}">
                  <a16:creationId xmlns:a16="http://schemas.microsoft.com/office/drawing/2014/main" id="{F7F35972-BB86-4BAD-B7F9-73F693BB6F71}"/>
                </a:ext>
              </a:extLst>
            </p:cNvPr>
            <p:cNvPicPr>
              <a:picLocks noChangeAspect="1"/>
            </p:cNvPicPr>
            <p:nvPr/>
          </p:nvPicPr>
          <p:blipFill rotWithShape="1">
            <a:blip r:embed="rId2"/>
            <a:srcRect b="93802"/>
            <a:stretch/>
          </p:blipFill>
          <p:spPr>
            <a:xfrm>
              <a:off x="875456" y="281111"/>
              <a:ext cx="7467984" cy="323134"/>
            </a:xfrm>
            <a:prstGeom prst="rect">
              <a:avLst/>
            </a:prstGeom>
          </p:spPr>
        </p:pic>
        <p:pic>
          <p:nvPicPr>
            <p:cNvPr id="3" name="Image 2">
              <a:extLst>
                <a:ext uri="{FF2B5EF4-FFF2-40B4-BE49-F238E27FC236}">
                  <a16:creationId xmlns:a16="http://schemas.microsoft.com/office/drawing/2014/main" id="{E00466F1-AA03-42A3-B2CC-DE342E7678A0}"/>
                </a:ext>
              </a:extLst>
            </p:cNvPr>
            <p:cNvPicPr>
              <a:picLocks noChangeAspect="1"/>
            </p:cNvPicPr>
            <p:nvPr/>
          </p:nvPicPr>
          <p:blipFill rotWithShape="1">
            <a:blip r:embed="rId3"/>
            <a:srcRect l="43398" t="9781"/>
            <a:stretch/>
          </p:blipFill>
          <p:spPr>
            <a:xfrm>
              <a:off x="8828036" y="814177"/>
              <a:ext cx="2497848" cy="1830888"/>
            </a:xfrm>
            <a:prstGeom prst="rect">
              <a:avLst/>
            </a:prstGeom>
          </p:spPr>
        </p:pic>
        <p:pic>
          <p:nvPicPr>
            <p:cNvPr id="4" name="Image 3">
              <a:extLst>
                <a:ext uri="{FF2B5EF4-FFF2-40B4-BE49-F238E27FC236}">
                  <a16:creationId xmlns:a16="http://schemas.microsoft.com/office/drawing/2014/main" id="{762ED1AA-18F0-4672-979C-C794C7C9F238}"/>
                </a:ext>
              </a:extLst>
            </p:cNvPr>
            <p:cNvPicPr>
              <a:picLocks noChangeAspect="1"/>
            </p:cNvPicPr>
            <p:nvPr/>
          </p:nvPicPr>
          <p:blipFill>
            <a:blip r:embed="rId4"/>
            <a:stretch>
              <a:fillRect/>
            </a:stretch>
          </p:blipFill>
          <p:spPr>
            <a:xfrm>
              <a:off x="5915205" y="2526262"/>
              <a:ext cx="1130517" cy="812851"/>
            </a:xfrm>
            <a:prstGeom prst="rect">
              <a:avLst/>
            </a:prstGeom>
          </p:spPr>
        </p:pic>
        <p:pic>
          <p:nvPicPr>
            <p:cNvPr id="6" name="Image 5">
              <a:extLst>
                <a:ext uri="{FF2B5EF4-FFF2-40B4-BE49-F238E27FC236}">
                  <a16:creationId xmlns:a16="http://schemas.microsoft.com/office/drawing/2014/main" id="{7217BA85-ACFE-4844-8182-E98C68398B2C}"/>
                </a:ext>
              </a:extLst>
            </p:cNvPr>
            <p:cNvPicPr>
              <a:picLocks noChangeAspect="1"/>
            </p:cNvPicPr>
            <p:nvPr/>
          </p:nvPicPr>
          <p:blipFill rotWithShape="1">
            <a:blip r:embed="rId3"/>
            <a:srcRect l="-324" t="1084" r="61012" b="89089"/>
            <a:stretch/>
          </p:blipFill>
          <p:spPr>
            <a:xfrm>
              <a:off x="9410248" y="2645065"/>
              <a:ext cx="1915636" cy="220209"/>
            </a:xfrm>
            <a:prstGeom prst="rect">
              <a:avLst/>
            </a:prstGeom>
          </p:spPr>
        </p:pic>
        <p:sp>
          <p:nvSpPr>
            <p:cNvPr id="13" name="ZoneTexte 12">
              <a:extLst>
                <a:ext uri="{FF2B5EF4-FFF2-40B4-BE49-F238E27FC236}">
                  <a16:creationId xmlns:a16="http://schemas.microsoft.com/office/drawing/2014/main" id="{701C5C78-4D65-4AE2-B368-B55CFE6433A5}"/>
                </a:ext>
              </a:extLst>
            </p:cNvPr>
            <p:cNvSpPr txBox="1"/>
            <p:nvPr/>
          </p:nvSpPr>
          <p:spPr>
            <a:xfrm>
              <a:off x="1990057" y="2094687"/>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6</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22B1AFA7-CD8B-4802-9750-BE893577F21F}"/>
                </a:ext>
              </a:extLst>
            </p:cNvPr>
            <p:cNvSpPr txBox="1"/>
            <p:nvPr/>
          </p:nvSpPr>
          <p:spPr>
            <a:xfrm>
              <a:off x="3843268" y="2094687"/>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7</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7AEE0A78-7C53-4A1A-9664-DB3AD4CCE940}"/>
                </a:ext>
              </a:extLst>
            </p:cNvPr>
            <p:cNvSpPr txBox="1"/>
            <p:nvPr/>
          </p:nvSpPr>
          <p:spPr>
            <a:xfrm>
              <a:off x="6329621" y="2094687"/>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8</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90C84D2C-1F2C-41B5-BD58-B2DFEAB4D2F5}"/>
                </a:ext>
              </a:extLst>
            </p:cNvPr>
            <p:cNvSpPr txBox="1"/>
            <p:nvPr/>
          </p:nvSpPr>
          <p:spPr>
            <a:xfrm>
              <a:off x="9121386" y="2645065"/>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9</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24" name="Image 23">
              <a:extLst>
                <a:ext uri="{FF2B5EF4-FFF2-40B4-BE49-F238E27FC236}">
                  <a16:creationId xmlns:a16="http://schemas.microsoft.com/office/drawing/2014/main" id="{6661477A-E120-4C6B-8874-AC3595B501F0}"/>
                </a:ext>
              </a:extLst>
            </p:cNvPr>
            <p:cNvPicPr>
              <a:picLocks noChangeAspect="1"/>
            </p:cNvPicPr>
            <p:nvPr/>
          </p:nvPicPr>
          <p:blipFill rotWithShape="1">
            <a:blip r:embed="rId3"/>
            <a:srcRect l="39650" t="1084" r="23189" b="89089"/>
            <a:stretch/>
          </p:blipFill>
          <p:spPr>
            <a:xfrm>
              <a:off x="9463512" y="2831877"/>
              <a:ext cx="1810823" cy="220209"/>
            </a:xfrm>
            <a:prstGeom prst="rect">
              <a:avLst/>
            </a:prstGeom>
          </p:spPr>
        </p:pic>
        <p:pic>
          <p:nvPicPr>
            <p:cNvPr id="26" name="Image 25">
              <a:extLst>
                <a:ext uri="{FF2B5EF4-FFF2-40B4-BE49-F238E27FC236}">
                  <a16:creationId xmlns:a16="http://schemas.microsoft.com/office/drawing/2014/main" id="{51FE86A8-FBC0-4889-9C76-65A0833E055D}"/>
                </a:ext>
              </a:extLst>
            </p:cNvPr>
            <p:cNvPicPr>
              <a:picLocks noChangeAspect="1"/>
            </p:cNvPicPr>
            <p:nvPr/>
          </p:nvPicPr>
          <p:blipFill>
            <a:blip r:embed="rId5"/>
            <a:stretch>
              <a:fillRect/>
            </a:stretch>
          </p:blipFill>
          <p:spPr>
            <a:xfrm>
              <a:off x="574891" y="1242773"/>
              <a:ext cx="1070886" cy="1283489"/>
            </a:xfrm>
            <a:prstGeom prst="rect">
              <a:avLst/>
            </a:prstGeom>
          </p:spPr>
        </p:pic>
        <p:sp>
          <p:nvSpPr>
            <p:cNvPr id="30" name="Rectangle 29">
              <a:extLst>
                <a:ext uri="{FF2B5EF4-FFF2-40B4-BE49-F238E27FC236}">
                  <a16:creationId xmlns:a16="http://schemas.microsoft.com/office/drawing/2014/main" id="{A1B4F6DB-C51E-4F5F-B694-25415141E6CA}"/>
                </a:ext>
              </a:extLst>
            </p:cNvPr>
            <p:cNvSpPr/>
            <p:nvPr/>
          </p:nvSpPr>
          <p:spPr>
            <a:xfrm>
              <a:off x="574891" y="198223"/>
              <a:ext cx="11172972" cy="31408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ZoneTexte 30">
            <a:extLst>
              <a:ext uri="{FF2B5EF4-FFF2-40B4-BE49-F238E27FC236}">
                <a16:creationId xmlns:a16="http://schemas.microsoft.com/office/drawing/2014/main" id="{2C4770CC-8E0A-4C28-9A78-CE5475DAB7F2}"/>
              </a:ext>
            </a:extLst>
          </p:cNvPr>
          <p:cNvSpPr txBox="1"/>
          <p:nvPr/>
        </p:nvSpPr>
        <p:spPr>
          <a:xfrm>
            <a:off x="875456" y="4120547"/>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8</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2" name="ZoneTexte 31">
            <a:extLst>
              <a:ext uri="{FF2B5EF4-FFF2-40B4-BE49-F238E27FC236}">
                <a16:creationId xmlns:a16="http://schemas.microsoft.com/office/drawing/2014/main" id="{6279AE44-8B99-4319-B833-AF6E5CD16C84}"/>
              </a:ext>
            </a:extLst>
          </p:cNvPr>
          <p:cNvSpPr txBox="1"/>
          <p:nvPr/>
        </p:nvSpPr>
        <p:spPr>
          <a:xfrm>
            <a:off x="1302278" y="4115523"/>
            <a:ext cx="87233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dans la 1</a:t>
            </a:r>
            <a:r>
              <a:rPr kumimoji="0" lang="fr-FR" sz="1600" b="0" i="0" u="none" strike="noStrike" kern="1200" cap="none" spc="0" normalizeH="0" baseline="30000" noProof="0" dirty="0">
                <a:ln>
                  <a:noFill/>
                </a:ln>
                <a:solidFill>
                  <a:prstClr val="black"/>
                </a:solidFill>
                <a:effectLst/>
                <a:uLnTx/>
                <a:uFillTx/>
                <a:latin typeface="Calibri" panose="020F0502020204030204"/>
                <a:ea typeface="+mn-ea"/>
                <a:cs typeface="+mn-cs"/>
              </a:rPr>
              <a:t>ère</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étape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cxnSp>
        <p:nvCxnSpPr>
          <p:cNvPr id="33" name="Connecteur droit 32">
            <a:extLst>
              <a:ext uri="{FF2B5EF4-FFF2-40B4-BE49-F238E27FC236}">
                <a16:creationId xmlns:a16="http://schemas.microsoft.com/office/drawing/2014/main" id="{1194EC2F-D285-4346-8FBA-64A4F36C1A26}"/>
              </a:ext>
            </a:extLst>
          </p:cNvPr>
          <p:cNvCxnSpPr>
            <a:cxnSpLocks/>
          </p:cNvCxnSpPr>
          <p:nvPr/>
        </p:nvCxnSpPr>
        <p:spPr>
          <a:xfrm>
            <a:off x="7545977" y="4454077"/>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0385D837-E8D7-4036-B422-1714A71042A6}"/>
              </a:ext>
            </a:extLst>
          </p:cNvPr>
          <p:cNvSpPr txBox="1"/>
          <p:nvPr/>
        </p:nvSpPr>
        <p:spPr>
          <a:xfrm>
            <a:off x="1302278" y="4500243"/>
            <a:ext cx="105326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Cette réaction peut aussi se faire en présence de POCl</a:t>
            </a:r>
            <a:r>
              <a:rPr kumimoji="0" lang="fr-FR" sz="16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base (voir dernière étape de la synthèse du composé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un mécanisme expliquant la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2.5 points</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2" name="ZoneTexte 21">
            <a:extLst>
              <a:ext uri="{FF2B5EF4-FFF2-40B4-BE49-F238E27FC236}">
                <a16:creationId xmlns:a16="http://schemas.microsoft.com/office/drawing/2014/main" id="{A34B8094-7FBA-462F-BB60-3B6AA6007A37}"/>
              </a:ext>
            </a:extLst>
          </p:cNvPr>
          <p:cNvSpPr txBox="1"/>
          <p:nvPr/>
        </p:nvSpPr>
        <p:spPr>
          <a:xfrm>
            <a:off x="6140483" y="3509714"/>
            <a:ext cx="4372736" cy="369332"/>
          </a:xfrm>
          <a:prstGeom prst="rect">
            <a:avLst/>
          </a:prstGeom>
          <a:noFill/>
        </p:spPr>
        <p:txBody>
          <a:bodyPr wrap="none" rtlCol="0">
            <a:spAutoFit/>
          </a:bodyPr>
          <a:lstStyle/>
          <a:p>
            <a:r>
              <a:rPr lang="fr-FR" dirty="0"/>
              <a:t>Couplage peptidique / formation d’un amide</a:t>
            </a:r>
            <a:endParaRPr lang="en-GB" dirty="0"/>
          </a:p>
        </p:txBody>
      </p:sp>
      <p:sp>
        <p:nvSpPr>
          <p:cNvPr id="23" name="ZoneTexte 22">
            <a:extLst>
              <a:ext uri="{FF2B5EF4-FFF2-40B4-BE49-F238E27FC236}">
                <a16:creationId xmlns:a16="http://schemas.microsoft.com/office/drawing/2014/main" id="{DC966304-31A1-436D-8584-356CED43BAD6}"/>
              </a:ext>
            </a:extLst>
          </p:cNvPr>
          <p:cNvSpPr txBox="1"/>
          <p:nvPr/>
        </p:nvSpPr>
        <p:spPr>
          <a:xfrm>
            <a:off x="7545977" y="4084745"/>
            <a:ext cx="3872791" cy="369332"/>
          </a:xfrm>
          <a:prstGeom prst="rect">
            <a:avLst/>
          </a:prstGeom>
          <a:noFill/>
        </p:spPr>
        <p:txBody>
          <a:bodyPr wrap="none" rtlCol="0">
            <a:spAutoFit/>
          </a:bodyPr>
          <a:lstStyle/>
          <a:p>
            <a:r>
              <a:rPr lang="fr-FR" dirty="0"/>
              <a:t> Déshydratation / formation d’un nitrile</a:t>
            </a:r>
            <a:endParaRPr lang="en-GB" dirty="0"/>
          </a:p>
        </p:txBody>
      </p:sp>
      <p:sp>
        <p:nvSpPr>
          <p:cNvPr id="35" name="ZoneTexte 34">
            <a:extLst>
              <a:ext uri="{FF2B5EF4-FFF2-40B4-BE49-F238E27FC236}">
                <a16:creationId xmlns:a16="http://schemas.microsoft.com/office/drawing/2014/main" id="{0CBDE0C5-19CD-4A11-BAC9-C18EFE06C9F5}"/>
              </a:ext>
            </a:extLst>
          </p:cNvPr>
          <p:cNvSpPr txBox="1"/>
          <p:nvPr/>
        </p:nvSpPr>
        <p:spPr>
          <a:xfrm>
            <a:off x="4900610" y="5384375"/>
            <a:ext cx="1918602" cy="369332"/>
          </a:xfrm>
          <a:prstGeom prst="rect">
            <a:avLst/>
          </a:prstGeom>
          <a:noFill/>
        </p:spPr>
        <p:txBody>
          <a:bodyPr wrap="none" rtlCol="0">
            <a:spAutoFit/>
          </a:bodyPr>
          <a:lstStyle/>
          <a:p>
            <a:r>
              <a:rPr lang="fr-FR" dirty="0"/>
              <a:t> voir slide suivante</a:t>
            </a:r>
            <a:endParaRPr lang="en-GB" dirty="0"/>
          </a:p>
        </p:txBody>
      </p:sp>
    </p:spTree>
    <p:extLst>
      <p:ext uri="{BB962C8B-B14F-4D97-AF65-F5344CB8AC3E}">
        <p14:creationId xmlns:p14="http://schemas.microsoft.com/office/powerpoint/2010/main" val="327498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ide Dehydration Mechanism by SOCl2, POCl3, and P2O5 - Chemistry Steps">
            <a:extLst>
              <a:ext uri="{FF2B5EF4-FFF2-40B4-BE49-F238E27FC236}">
                <a16:creationId xmlns:a16="http://schemas.microsoft.com/office/drawing/2014/main" id="{1BDE1955-C3BE-4A4A-90AF-0DC53088A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488" y="711689"/>
            <a:ext cx="6837308" cy="543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0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6F9CA73-B891-4D12-B6F5-893C839F4D5D}"/>
              </a:ext>
            </a:extLst>
          </p:cNvPr>
          <p:cNvSpPr txBox="1"/>
          <p:nvPr/>
        </p:nvSpPr>
        <p:spPr>
          <a:xfrm>
            <a:off x="346832" y="4058643"/>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7" name="Groupe 6">
            <a:extLst>
              <a:ext uri="{FF2B5EF4-FFF2-40B4-BE49-F238E27FC236}">
                <a16:creationId xmlns:a16="http://schemas.microsoft.com/office/drawing/2014/main" id="{3AB1518E-C29E-4DCE-91E6-2F93C404080F}"/>
              </a:ext>
            </a:extLst>
          </p:cNvPr>
          <p:cNvGrpSpPr/>
          <p:nvPr/>
        </p:nvGrpSpPr>
        <p:grpSpPr>
          <a:xfrm>
            <a:off x="341062" y="123089"/>
            <a:ext cx="7971665" cy="3717652"/>
            <a:chOff x="341062" y="123089"/>
            <a:chExt cx="7971665" cy="3717652"/>
          </a:xfrm>
        </p:grpSpPr>
        <p:sp>
          <p:nvSpPr>
            <p:cNvPr id="21" name="Rectangle 20">
              <a:extLst>
                <a:ext uri="{FF2B5EF4-FFF2-40B4-BE49-F238E27FC236}">
                  <a16:creationId xmlns:a16="http://schemas.microsoft.com/office/drawing/2014/main" id="{71EB5368-8B1B-4E8B-8677-23E23E5396ED}"/>
                </a:ext>
              </a:extLst>
            </p:cNvPr>
            <p:cNvSpPr/>
            <p:nvPr/>
          </p:nvSpPr>
          <p:spPr>
            <a:xfrm>
              <a:off x="341062" y="123089"/>
              <a:ext cx="7971665" cy="37176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2A924BE4-4B19-4B05-86C1-296383378657}"/>
                </a:ext>
              </a:extLst>
            </p:cNvPr>
            <p:cNvPicPr>
              <a:picLocks noChangeAspect="1"/>
            </p:cNvPicPr>
            <p:nvPr/>
          </p:nvPicPr>
          <p:blipFill>
            <a:blip r:embed="rId3"/>
            <a:stretch>
              <a:fillRect/>
            </a:stretch>
          </p:blipFill>
          <p:spPr>
            <a:xfrm>
              <a:off x="621132" y="153864"/>
              <a:ext cx="7127333" cy="3408037"/>
            </a:xfrm>
            <a:prstGeom prst="rect">
              <a:avLst/>
            </a:prstGeom>
          </p:spPr>
        </p:pic>
        <p:sp>
          <p:nvSpPr>
            <p:cNvPr id="3" name="ZoneTexte 2">
              <a:extLst>
                <a:ext uri="{FF2B5EF4-FFF2-40B4-BE49-F238E27FC236}">
                  <a16:creationId xmlns:a16="http://schemas.microsoft.com/office/drawing/2014/main" id="{D8F81665-AE0E-4315-838B-8D422999C683}"/>
                </a:ext>
              </a:extLst>
            </p:cNvPr>
            <p:cNvSpPr txBox="1"/>
            <p:nvPr/>
          </p:nvSpPr>
          <p:spPr>
            <a:xfrm>
              <a:off x="2703222" y="1632561"/>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1</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10E8E7D1-2DAD-413D-B571-BFE370985A01}"/>
                </a:ext>
              </a:extLst>
            </p:cNvPr>
            <p:cNvSpPr txBox="1"/>
            <p:nvPr/>
          </p:nvSpPr>
          <p:spPr>
            <a:xfrm>
              <a:off x="5145841" y="1632561"/>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2</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88EFD5FB-BF1F-4ED6-85B2-561AF15029F7}"/>
                </a:ext>
              </a:extLst>
            </p:cNvPr>
            <p:cNvSpPr txBox="1"/>
            <p:nvPr/>
          </p:nvSpPr>
          <p:spPr>
            <a:xfrm>
              <a:off x="1826782" y="3223347"/>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28CE4509-C54E-4855-A6BB-3C991B0C56A7}"/>
                </a:ext>
              </a:extLst>
            </p:cNvPr>
            <p:cNvSpPr txBox="1"/>
            <p:nvPr/>
          </p:nvSpPr>
          <p:spPr>
            <a:xfrm>
              <a:off x="4787623" y="3392624"/>
              <a:ext cx="28886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4</a:t>
              </a: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704B0C-B942-417A-A873-23CE44DC80FF}"/>
                </a:ext>
              </a:extLst>
            </p:cNvPr>
            <p:cNvSpPr/>
            <p:nvPr/>
          </p:nvSpPr>
          <p:spPr>
            <a:xfrm>
              <a:off x="4676081" y="970580"/>
              <a:ext cx="1060704" cy="155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A59E3BA0-77AB-41A4-8A63-B2FD22407E6D}"/>
                </a:ext>
              </a:extLst>
            </p:cNvPr>
            <p:cNvSpPr txBox="1"/>
            <p:nvPr/>
          </p:nvSpPr>
          <p:spPr>
            <a:xfrm>
              <a:off x="5060838" y="886498"/>
              <a:ext cx="400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sp>
        <p:nvSpPr>
          <p:cNvPr id="13" name="ZoneTexte 12">
            <a:extLst>
              <a:ext uri="{FF2B5EF4-FFF2-40B4-BE49-F238E27FC236}">
                <a16:creationId xmlns:a16="http://schemas.microsoft.com/office/drawing/2014/main" id="{6B199295-1733-4715-B530-E1377030E4BC}"/>
              </a:ext>
            </a:extLst>
          </p:cNvPr>
          <p:cNvSpPr txBox="1"/>
          <p:nvPr/>
        </p:nvSpPr>
        <p:spPr>
          <a:xfrm>
            <a:off x="687113" y="4187203"/>
            <a:ext cx="99684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Indiquez le type de transformation observée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des réactifs permettant de faire la transformation voulue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0.5 point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Proposez une méthode de synthèse du noyau hétérocyclique suivant en détaillant le mécanisme (</a:t>
            </a:r>
            <a:r>
              <a:rPr kumimoji="0" lang="fr-FR" sz="1600" b="1" i="0" u="none" strike="noStrike" kern="1200" cap="none" spc="0" normalizeH="0" baseline="0" noProof="0" dirty="0">
                <a:ln>
                  <a:noFill/>
                </a:ln>
                <a:solidFill>
                  <a:srgbClr val="4472C4"/>
                </a:solidFill>
                <a:effectLst/>
                <a:uLnTx/>
                <a:uFillTx/>
                <a:latin typeface="Calibri" panose="020F0502020204030204"/>
                <a:ea typeface="+mn-ea"/>
                <a:cs typeface="+mn-cs"/>
              </a:rPr>
              <a:t>3 points</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Objet 13">
            <a:extLst>
              <a:ext uri="{FF2B5EF4-FFF2-40B4-BE49-F238E27FC236}">
                <a16:creationId xmlns:a16="http://schemas.microsoft.com/office/drawing/2014/main" id="{137891DE-4245-46F6-BC04-D5EA8AB32041}"/>
              </a:ext>
            </a:extLst>
          </p:cNvPr>
          <p:cNvGraphicFramePr>
            <a:graphicFrameLocks noChangeAspect="1"/>
          </p:cNvGraphicFramePr>
          <p:nvPr>
            <p:extLst>
              <p:ext uri="{D42A27DB-BD31-4B8C-83A1-F6EECF244321}">
                <p14:modId xmlns:p14="http://schemas.microsoft.com/office/powerpoint/2010/main" val="2334548480"/>
              </p:ext>
            </p:extLst>
          </p:nvPr>
        </p:nvGraphicFramePr>
        <p:xfrm>
          <a:off x="1368725" y="5408930"/>
          <a:ext cx="1493837" cy="1139825"/>
        </p:xfrm>
        <a:graphic>
          <a:graphicData uri="http://schemas.openxmlformats.org/presentationml/2006/ole">
            <mc:AlternateContent xmlns:mc="http://schemas.openxmlformats.org/markup-compatibility/2006">
              <mc:Choice xmlns:v="urn:schemas-microsoft-com:vml" Requires="v">
                <p:oleObj spid="_x0000_s2051" name="MDLDrawObject Class" r:id="rId4" imgW="1155337" imgH="882396" progId="MDLDrawOLE.MDLDrawObject.1">
                  <p:embed/>
                </p:oleObj>
              </mc:Choice>
              <mc:Fallback>
                <p:oleObj name="MDLDrawObject Class" r:id="rId4" imgW="1155337" imgH="882396" progId="MDLDrawOLE.MDLDrawObject.1">
                  <p:embed/>
                  <p:pic>
                    <p:nvPicPr>
                      <p:cNvPr id="14" name="Objet 13">
                        <a:extLst>
                          <a:ext uri="{FF2B5EF4-FFF2-40B4-BE49-F238E27FC236}">
                            <a16:creationId xmlns:a16="http://schemas.microsoft.com/office/drawing/2014/main" id="{137891DE-4245-46F6-BC04-D5EA8AB32041}"/>
                          </a:ext>
                        </a:extLst>
                      </p:cNvPr>
                      <p:cNvPicPr/>
                      <p:nvPr/>
                    </p:nvPicPr>
                    <p:blipFill>
                      <a:blip r:embed="rId5"/>
                      <a:stretch>
                        <a:fillRect/>
                      </a:stretch>
                    </p:blipFill>
                    <p:spPr>
                      <a:xfrm>
                        <a:off x="1368725" y="5408930"/>
                        <a:ext cx="1493837" cy="1139825"/>
                      </a:xfrm>
                      <a:prstGeom prst="rect">
                        <a:avLst/>
                      </a:prstGeom>
                      <a:ln>
                        <a:solidFill>
                          <a:schemeClr val="accent1"/>
                        </a:solidFill>
                      </a:ln>
                    </p:spPr>
                  </p:pic>
                </p:oleObj>
              </mc:Fallback>
            </mc:AlternateContent>
          </a:graphicData>
        </a:graphic>
      </p:graphicFrame>
      <p:cxnSp>
        <p:nvCxnSpPr>
          <p:cNvPr id="15" name="Connecteur droit 14">
            <a:extLst>
              <a:ext uri="{FF2B5EF4-FFF2-40B4-BE49-F238E27FC236}">
                <a16:creationId xmlns:a16="http://schemas.microsoft.com/office/drawing/2014/main" id="{2A3DAD51-E216-4B7D-B833-87446FC2C5E3}"/>
              </a:ext>
            </a:extLst>
          </p:cNvPr>
          <p:cNvCxnSpPr>
            <a:cxnSpLocks/>
          </p:cNvCxnSpPr>
          <p:nvPr/>
        </p:nvCxnSpPr>
        <p:spPr>
          <a:xfrm>
            <a:off x="5486122" y="4464153"/>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B4A1E59-A83B-4819-A03F-097759306092}"/>
              </a:ext>
            </a:extLst>
          </p:cNvPr>
          <p:cNvCxnSpPr>
            <a:cxnSpLocks/>
          </p:cNvCxnSpPr>
          <p:nvPr/>
        </p:nvCxnSpPr>
        <p:spPr>
          <a:xfrm>
            <a:off x="7347995" y="4760034"/>
            <a:ext cx="39704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24EE403-3CC1-467A-9824-ED2C12D2A8AB}"/>
              </a:ext>
            </a:extLst>
          </p:cNvPr>
          <p:cNvCxnSpPr/>
          <p:nvPr/>
        </p:nvCxnSpPr>
        <p:spPr>
          <a:xfrm>
            <a:off x="580796" y="5840930"/>
            <a:ext cx="521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0DB42CC-03DB-4888-A0B3-C76A54BA7B7C}"/>
              </a:ext>
            </a:extLst>
          </p:cNvPr>
          <p:cNvCxnSpPr/>
          <p:nvPr/>
        </p:nvCxnSpPr>
        <p:spPr>
          <a:xfrm>
            <a:off x="733196" y="5993330"/>
            <a:ext cx="521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14F512-319D-436C-88B9-083CF6774E04}"/>
              </a:ext>
            </a:extLst>
          </p:cNvPr>
          <p:cNvSpPr/>
          <p:nvPr/>
        </p:nvSpPr>
        <p:spPr>
          <a:xfrm>
            <a:off x="7229547" y="4410583"/>
            <a:ext cx="4556843" cy="646331"/>
          </a:xfrm>
          <a:prstGeom prst="rect">
            <a:avLst/>
          </a:prstGeom>
        </p:spPr>
        <p:txBody>
          <a:bodyPr wrap="square">
            <a:spAutoFit/>
          </a:bodyPr>
          <a:lstStyle/>
          <a:p>
            <a:pPr lvl="0">
              <a:defRPr/>
            </a:pPr>
            <a:r>
              <a:rPr lang="fr-FR" dirty="0">
                <a:solidFill>
                  <a:prstClr val="black"/>
                </a:solidFill>
              </a:rPr>
              <a:t> réactif de couplage (HATU ou DCI-</a:t>
            </a:r>
            <a:r>
              <a:rPr lang="fr-FR" dirty="0" err="1">
                <a:solidFill>
                  <a:prstClr val="black"/>
                </a:solidFill>
              </a:rPr>
              <a:t>HOBt</a:t>
            </a:r>
            <a:r>
              <a:rPr lang="fr-FR" dirty="0">
                <a:solidFill>
                  <a:prstClr val="black"/>
                </a:solidFill>
              </a:rPr>
              <a:t> ou tout autre réactif de couplage)</a:t>
            </a:r>
          </a:p>
        </p:txBody>
      </p:sp>
      <p:sp>
        <p:nvSpPr>
          <p:cNvPr id="10" name="ZoneTexte 9">
            <a:extLst>
              <a:ext uri="{FF2B5EF4-FFF2-40B4-BE49-F238E27FC236}">
                <a16:creationId xmlns:a16="http://schemas.microsoft.com/office/drawing/2014/main" id="{DC339A19-69BC-48E0-8AC7-B10B50712864}"/>
              </a:ext>
            </a:extLst>
          </p:cNvPr>
          <p:cNvSpPr txBox="1"/>
          <p:nvPr/>
        </p:nvSpPr>
        <p:spPr>
          <a:xfrm>
            <a:off x="5434703" y="4141201"/>
            <a:ext cx="2134174" cy="369332"/>
          </a:xfrm>
          <a:prstGeom prst="rect">
            <a:avLst/>
          </a:prstGeom>
          <a:noFill/>
        </p:spPr>
        <p:txBody>
          <a:bodyPr wrap="none" rtlCol="0">
            <a:spAutoFit/>
          </a:bodyPr>
          <a:lstStyle/>
          <a:p>
            <a:r>
              <a:rPr lang="fr-FR" dirty="0"/>
              <a:t>Couplage peptidique</a:t>
            </a:r>
            <a:endParaRPr lang="en-GB" dirty="0"/>
          </a:p>
        </p:txBody>
      </p:sp>
      <p:sp>
        <p:nvSpPr>
          <p:cNvPr id="16" name="ZoneTexte 15">
            <a:extLst>
              <a:ext uri="{FF2B5EF4-FFF2-40B4-BE49-F238E27FC236}">
                <a16:creationId xmlns:a16="http://schemas.microsoft.com/office/drawing/2014/main" id="{A011DFF8-C8D2-4658-A533-508B58130CFD}"/>
              </a:ext>
            </a:extLst>
          </p:cNvPr>
          <p:cNvSpPr txBox="1"/>
          <p:nvPr/>
        </p:nvSpPr>
        <p:spPr>
          <a:xfrm>
            <a:off x="3962400" y="5557520"/>
            <a:ext cx="5017399" cy="923330"/>
          </a:xfrm>
          <a:prstGeom prst="rect">
            <a:avLst/>
          </a:prstGeom>
          <a:noFill/>
        </p:spPr>
        <p:txBody>
          <a:bodyPr wrap="none" rtlCol="0">
            <a:spAutoFit/>
          </a:bodyPr>
          <a:lstStyle/>
          <a:p>
            <a:r>
              <a:rPr lang="fr-FR" dirty="0"/>
              <a:t>Mécanisme décrit dans le cours (voir slide suivante)</a:t>
            </a:r>
          </a:p>
          <a:p>
            <a:r>
              <a:rPr lang="fr-FR" dirty="0">
                <a:sym typeface="Wingdings" panose="05000000000000000000" pitchFamily="2" charset="2"/>
              </a:rPr>
              <a:t> </a:t>
            </a:r>
            <a:r>
              <a:rPr lang="fr-FR" dirty="0"/>
              <a:t>Formation des indoles selon Fischer</a:t>
            </a:r>
          </a:p>
          <a:p>
            <a:pPr marL="285750" indent="-285750">
              <a:buFontTx/>
              <a:buChar char="-"/>
            </a:pPr>
            <a:endParaRPr lang="en-GB" dirty="0"/>
          </a:p>
        </p:txBody>
      </p:sp>
    </p:spTree>
    <p:extLst>
      <p:ext uri="{BB962C8B-B14F-4D97-AF65-F5344CB8AC3E}">
        <p14:creationId xmlns:p14="http://schemas.microsoft.com/office/powerpoint/2010/main" val="289276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31CD1C-A092-4F1C-9258-0DB372C2428B}"/>
              </a:ext>
            </a:extLst>
          </p:cNvPr>
          <p:cNvPicPr>
            <a:picLocks noChangeAspect="1"/>
          </p:cNvPicPr>
          <p:nvPr/>
        </p:nvPicPr>
        <p:blipFill>
          <a:blip r:embed="rId2"/>
          <a:stretch>
            <a:fillRect/>
          </a:stretch>
        </p:blipFill>
        <p:spPr>
          <a:xfrm>
            <a:off x="1639197" y="566742"/>
            <a:ext cx="8763918" cy="2862258"/>
          </a:xfrm>
          <a:prstGeom prst="rect">
            <a:avLst/>
          </a:prstGeom>
        </p:spPr>
      </p:pic>
      <p:sp>
        <p:nvSpPr>
          <p:cNvPr id="3" name="ZoneTexte 2">
            <a:extLst>
              <a:ext uri="{FF2B5EF4-FFF2-40B4-BE49-F238E27FC236}">
                <a16:creationId xmlns:a16="http://schemas.microsoft.com/office/drawing/2014/main" id="{7CC996E2-9008-496D-880F-25A70AB83791}"/>
              </a:ext>
            </a:extLst>
          </p:cNvPr>
          <p:cNvSpPr txBox="1"/>
          <p:nvPr/>
        </p:nvSpPr>
        <p:spPr>
          <a:xfrm>
            <a:off x="1639197" y="4439920"/>
            <a:ext cx="8644931" cy="646331"/>
          </a:xfrm>
          <a:prstGeom prst="rect">
            <a:avLst/>
          </a:prstGeom>
          <a:noFill/>
        </p:spPr>
        <p:txBody>
          <a:bodyPr wrap="none" rtlCol="0">
            <a:spAutoFit/>
          </a:bodyPr>
          <a:lstStyle/>
          <a:p>
            <a:r>
              <a:rPr lang="fr-FR" dirty="0"/>
              <a:t>RQ : tout mécanisme qui s’en approche et qui fait sens mérite à notre avis quelques points</a:t>
            </a:r>
          </a:p>
          <a:p>
            <a:r>
              <a:rPr lang="fr-FR" dirty="0"/>
              <a:t>	À toi de voir… </a:t>
            </a:r>
            <a:endParaRPr lang="en-GB" dirty="0"/>
          </a:p>
        </p:txBody>
      </p:sp>
    </p:spTree>
    <p:extLst>
      <p:ext uri="{BB962C8B-B14F-4D97-AF65-F5344CB8AC3E}">
        <p14:creationId xmlns:p14="http://schemas.microsoft.com/office/powerpoint/2010/main" val="10992848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075b4f-7d9f-4b27-9021-d5e418434c8e">
      <Terms xmlns="http://schemas.microsoft.com/office/infopath/2007/PartnerControls"/>
    </lcf76f155ced4ddcb4097134ff3c332f>
    <TaxCatchAll xmlns="df76344d-c577-4ac6-b4b2-cb6e5d422b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66B8A780817746B6C5D07D1F5FC4CA" ma:contentTypeVersion="17" ma:contentTypeDescription="Create a new document." ma:contentTypeScope="" ma:versionID="e1f5b8947581e3bb5180e27827c96835">
  <xsd:schema xmlns:xsd="http://www.w3.org/2001/XMLSchema" xmlns:xs="http://www.w3.org/2001/XMLSchema" xmlns:p="http://schemas.microsoft.com/office/2006/metadata/properties" xmlns:ns2="00075b4f-7d9f-4b27-9021-d5e418434c8e" xmlns:ns3="df76344d-c577-4ac6-b4b2-cb6e5d422b44" targetNamespace="http://schemas.microsoft.com/office/2006/metadata/properties" ma:root="true" ma:fieldsID="d71529cf4d1b044bf4e393caecff2d11" ns2:_="" ns3:_="">
    <xsd:import namespace="00075b4f-7d9f-4b27-9021-d5e418434c8e"/>
    <xsd:import namespace="df76344d-c577-4ac6-b4b2-cb6e5d422b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75b4f-7d9f-4b27-9021-d5e418434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06dc81-7351-40b9-acc0-3b5a169b4e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6344d-c577-4ac6-b4b2-cb6e5d422b4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96d71-8d4a-4a3f-ba2d-4fefddd9caeb}" ma:internalName="TaxCatchAll" ma:showField="CatchAllData" ma:web="df76344d-c577-4ac6-b4b2-cb6e5d422b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988B0-B1F7-4ECD-9A9A-DE6E7D25AAA1}">
  <ds:schemaRefs>
    <ds:schemaRef ds:uri="http://schemas.microsoft.com/office/2006/metadata/properties"/>
    <ds:schemaRef ds:uri="http://schemas.microsoft.com/office/infopath/2007/PartnerControls"/>
    <ds:schemaRef ds:uri="00075b4f-7d9f-4b27-9021-d5e418434c8e"/>
    <ds:schemaRef ds:uri="df76344d-c577-4ac6-b4b2-cb6e5d422b44"/>
  </ds:schemaRefs>
</ds:datastoreItem>
</file>

<file path=customXml/itemProps2.xml><?xml version="1.0" encoding="utf-8"?>
<ds:datastoreItem xmlns:ds="http://schemas.openxmlformats.org/officeDocument/2006/customXml" ds:itemID="{7ADBDC34-A710-47F2-9866-A90AAC235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075b4f-7d9f-4b27-9021-d5e418434c8e"/>
    <ds:schemaRef ds:uri="df76344d-c577-4ac6-b4b2-cb6e5d422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C86C8A-025C-4C4D-B731-3B6B2AA23B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789</Words>
  <Application>Microsoft Office PowerPoint</Application>
  <PresentationFormat>Grand écran</PresentationFormat>
  <Paragraphs>108</Paragraphs>
  <Slides>13</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3" baseType="lpstr">
      <vt:lpstr>AdvTT0b7bb6fa.I</vt:lpstr>
      <vt:lpstr>AdvTT82e34213.B</vt:lpstr>
      <vt:lpstr>AdvTTd7835f12</vt:lpstr>
      <vt:lpstr>AdvTTd7835f12+20</vt:lpstr>
      <vt:lpstr>Arial</vt:lpstr>
      <vt:lpstr>Calibri</vt:lpstr>
      <vt:lpstr>Calibri Light</vt:lpstr>
      <vt:lpstr>Times New Roman</vt:lpstr>
      <vt:lpstr>Thème Office</vt:lpstr>
      <vt:lpstr>MDLDrawObject Class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HABERKORN Laure IDRS</dc:creator>
  <cp:lastModifiedBy>HABERKORN Laure IDRS</cp:lastModifiedBy>
  <cp:revision>1</cp:revision>
  <dcterms:created xsi:type="dcterms:W3CDTF">2022-01-03T16:53:27Z</dcterms:created>
  <dcterms:modified xsi:type="dcterms:W3CDTF">2023-11-26T18:35:30Z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0x0101000866B8A780817746B6C5D07D1F5FC4CA</vt:lpwstr>
  </property>
</Properties>
</file>