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7" r:id="rId3"/>
    <p:sldId id="291" r:id="rId4"/>
    <p:sldId id="312" r:id="rId5"/>
    <p:sldId id="313" r:id="rId6"/>
    <p:sldId id="292" r:id="rId7"/>
    <p:sldId id="295" r:id="rId8"/>
    <p:sldId id="314" r:id="rId9"/>
    <p:sldId id="315" r:id="rId10"/>
    <p:sldId id="284" r:id="rId11"/>
    <p:sldId id="316" r:id="rId12"/>
    <p:sldId id="317" r:id="rId13"/>
    <p:sldId id="298" r:id="rId14"/>
    <p:sldId id="324" r:id="rId15"/>
    <p:sldId id="318" r:id="rId16"/>
    <p:sldId id="297" r:id="rId17"/>
    <p:sldId id="299" r:id="rId18"/>
    <p:sldId id="301" r:id="rId19"/>
    <p:sldId id="302" r:id="rId20"/>
    <p:sldId id="319" r:id="rId21"/>
    <p:sldId id="304" r:id="rId22"/>
    <p:sldId id="323" r:id="rId23"/>
    <p:sldId id="322" r:id="rId24"/>
    <p:sldId id="309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EB7308"/>
    <a:srgbClr val="700038"/>
    <a:srgbClr val="747A58"/>
    <a:srgbClr val="326AA7"/>
    <a:srgbClr val="B9DADD"/>
    <a:srgbClr val="42B8C9"/>
    <a:srgbClr val="B9DBDD"/>
    <a:srgbClr val="2C4459"/>
    <a:srgbClr val="CA5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86B65-F03E-499A-9770-B2D3FE96ED98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51C3-B123-4DFF-A57A-8AB14DAFD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84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2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9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36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98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8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78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9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5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5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2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55D8-1C61-4796-B7DC-26070AF2BE03}" type="datetimeFigureOut">
              <a:rPr lang="fr-FR" smtClean="0"/>
              <a:t>12/09/2022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E000A-E584-4428-9E10-8032D2235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6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4C3B2F4F-848D-473D-A917-3DC3B2378CC3}"/>
              </a:ext>
            </a:extLst>
          </p:cNvPr>
          <p:cNvSpPr/>
          <p:nvPr/>
        </p:nvSpPr>
        <p:spPr>
          <a:xfrm>
            <a:off x="0" y="4942413"/>
            <a:ext cx="3427027" cy="1914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B9DF406-89E3-4E2B-B209-92083F1D155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07689" y="1863942"/>
            <a:ext cx="5562600" cy="161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fr-FR" altLang="fr-FR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bibliographiques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F1D82FD-ABD1-4692-9001-9883030C8181}"/>
              </a:ext>
            </a:extLst>
          </p:cNvPr>
          <p:cNvSpPr txBox="1">
            <a:spLocks/>
          </p:cNvSpPr>
          <p:nvPr/>
        </p:nvSpPr>
        <p:spPr bwMode="auto">
          <a:xfrm>
            <a:off x="6270289" y="472947"/>
            <a:ext cx="131373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CE8C8D-4FA3-47B0-8C55-6A4866E3B240}"/>
              </a:ext>
            </a:extLst>
          </p:cNvPr>
          <p:cNvSpPr/>
          <p:nvPr/>
        </p:nvSpPr>
        <p:spPr>
          <a:xfrm>
            <a:off x="6203549" y="5242319"/>
            <a:ext cx="2959770" cy="1615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B4726EF-1806-4FCD-85F5-DFDE7849D1D9}"/>
              </a:ext>
            </a:extLst>
          </p:cNvPr>
          <p:cNvSpPr txBox="1">
            <a:spLocks/>
          </p:cNvSpPr>
          <p:nvPr/>
        </p:nvSpPr>
        <p:spPr bwMode="auto">
          <a:xfrm>
            <a:off x="6153326" y="5896048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15A91A08-6A6B-4A7D-A8A9-E717C6816DD7}"/>
              </a:ext>
            </a:extLst>
          </p:cNvPr>
          <p:cNvSpPr txBox="1">
            <a:spLocks/>
          </p:cNvSpPr>
          <p:nvPr/>
        </p:nvSpPr>
        <p:spPr bwMode="auto">
          <a:xfrm>
            <a:off x="6153326" y="5557874"/>
            <a:ext cx="103717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53A8E3-D81E-4049-BA47-F221C53113F3}"/>
              </a:ext>
            </a:extLst>
          </p:cNvPr>
          <p:cNvSpPr/>
          <p:nvPr/>
        </p:nvSpPr>
        <p:spPr>
          <a:xfrm>
            <a:off x="2797788" y="-7106"/>
            <a:ext cx="3427027" cy="1303338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0669BC-0CC5-400F-B82D-EF75E64D44E1}"/>
              </a:ext>
            </a:extLst>
          </p:cNvPr>
          <p:cNvSpPr txBox="1">
            <a:spLocks/>
          </p:cNvSpPr>
          <p:nvPr/>
        </p:nvSpPr>
        <p:spPr bwMode="auto">
          <a:xfrm>
            <a:off x="2914454" y="214878"/>
            <a:ext cx="3251171" cy="8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UE 911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8" y="5135526"/>
            <a:ext cx="3427027" cy="1722474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797788" y="5975991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A66F501-3FE3-43A9-8D5A-F8F34EE62DE8}"/>
              </a:ext>
            </a:extLst>
          </p:cNvPr>
          <p:cNvSpPr txBox="1">
            <a:spLocks/>
          </p:cNvSpPr>
          <p:nvPr/>
        </p:nvSpPr>
        <p:spPr bwMode="auto">
          <a:xfrm>
            <a:off x="2889387" y="5557874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F10F7B2-9F6F-4DA0-B35F-F4C1E3C17D14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2D65C93-DC2C-4980-A1D8-0D1F5FEAAF93}"/>
              </a:ext>
            </a:extLst>
          </p:cNvPr>
          <p:cNvGrpSpPr/>
          <p:nvPr/>
        </p:nvGrpSpPr>
        <p:grpSpPr>
          <a:xfrm rot="20282809">
            <a:off x="6472635" y="1617884"/>
            <a:ext cx="2218529" cy="1777146"/>
            <a:chOff x="1094259" y="2568377"/>
            <a:chExt cx="1538834" cy="1232679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F4446289-C883-4A40-876C-5A04C071DE3E}"/>
                </a:ext>
              </a:extLst>
            </p:cNvPr>
            <p:cNvSpPr/>
            <p:nvPr/>
          </p:nvSpPr>
          <p:spPr>
            <a:xfrm>
              <a:off x="1094259" y="2568377"/>
              <a:ext cx="1538834" cy="1232679"/>
            </a:xfrm>
            <a:prstGeom prst="roundRect">
              <a:avLst/>
            </a:prstGeom>
            <a:solidFill>
              <a:srgbClr val="B1B7B6"/>
            </a:solidFill>
            <a:ln w="38100"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A2C571EF-71F8-4FD8-9F1D-1ECC05F7C1B9}"/>
                </a:ext>
              </a:extLst>
            </p:cNvPr>
            <p:cNvSpPr/>
            <p:nvPr/>
          </p:nvSpPr>
          <p:spPr>
            <a:xfrm>
              <a:off x="1198538" y="3151727"/>
              <a:ext cx="1330277" cy="65978"/>
            </a:xfrm>
            <a:prstGeom prst="roundRect">
              <a:avLst>
                <a:gd name="adj" fmla="val 50000"/>
              </a:avLst>
            </a:prstGeom>
            <a:solidFill>
              <a:srgbClr val="9897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B1BCB08-FCB9-4AFE-9495-0C38CD5BBDF2}"/>
                </a:ext>
              </a:extLst>
            </p:cNvPr>
            <p:cNvGrpSpPr/>
            <p:nvPr/>
          </p:nvGrpSpPr>
          <p:grpSpPr>
            <a:xfrm flipH="1">
              <a:off x="1253802" y="2832673"/>
              <a:ext cx="557018" cy="201162"/>
              <a:chOff x="2111627" y="3314701"/>
              <a:chExt cx="5627830" cy="2032437"/>
            </a:xfrm>
          </p:grpSpPr>
          <p:sp>
            <p:nvSpPr>
              <p:cNvPr id="62" name="Organigramme : Délai 61">
                <a:extLst>
                  <a:ext uri="{FF2B5EF4-FFF2-40B4-BE49-F238E27FC236}">
                    <a16:creationId xmlns:a16="http://schemas.microsoft.com/office/drawing/2014/main" id="{960E552A-9C7E-42BF-A5E9-7E3AAD5712D7}"/>
                  </a:ext>
                </a:extLst>
              </p:cNvPr>
              <p:cNvSpPr/>
              <p:nvPr/>
            </p:nvSpPr>
            <p:spPr>
              <a:xfrm>
                <a:off x="5649126" y="3314702"/>
                <a:ext cx="2090331" cy="2026545"/>
              </a:xfrm>
              <a:prstGeom prst="flowChartDelay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0C34607-565A-4ACE-985F-7508A1CB63E9}"/>
                  </a:ext>
                </a:extLst>
              </p:cNvPr>
              <p:cNvSpPr/>
              <p:nvPr/>
            </p:nvSpPr>
            <p:spPr>
              <a:xfrm rot="5400000">
                <a:off x="4368573" y="3842915"/>
                <a:ext cx="2026545" cy="970117"/>
              </a:xfrm>
              <a:prstGeom prst="rect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EC1605B6-245E-4312-8BBD-24ECC057810A}"/>
                  </a:ext>
                </a:extLst>
              </p:cNvPr>
              <p:cNvGrpSpPr/>
              <p:nvPr/>
            </p:nvGrpSpPr>
            <p:grpSpPr>
              <a:xfrm rot="5400000">
                <a:off x="5805994" y="2640908"/>
                <a:ext cx="614803" cy="243321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71" name="Organigramme : Délai 70">
                  <a:extLst>
                    <a:ext uri="{FF2B5EF4-FFF2-40B4-BE49-F238E27FC236}">
                      <a16:creationId xmlns:a16="http://schemas.microsoft.com/office/drawing/2014/main" id="{77B16802-68AD-4AD2-8EBF-20CE49D92385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54C886A-9543-4A6B-869F-84740B87A2B1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F6D99E5A-1F19-4C04-A7DD-4C8EC0E6B8A6}"/>
                  </a:ext>
                </a:extLst>
              </p:cNvPr>
              <p:cNvSpPr/>
              <p:nvPr/>
            </p:nvSpPr>
            <p:spPr>
              <a:xfrm rot="5400000">
                <a:off x="3437121" y="4050798"/>
                <a:ext cx="2011003" cy="554350"/>
              </a:xfrm>
              <a:prstGeom prst="ellipse">
                <a:avLst/>
              </a:prstGeom>
              <a:solidFill>
                <a:srgbClr val="3E00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Organigramme : Délai 65">
                <a:extLst>
                  <a:ext uri="{FF2B5EF4-FFF2-40B4-BE49-F238E27FC236}">
                    <a16:creationId xmlns:a16="http://schemas.microsoft.com/office/drawing/2014/main" id="{7A992941-B20D-49B1-BAB3-F7FEF5070E62}"/>
                  </a:ext>
                </a:extLst>
              </p:cNvPr>
              <p:cNvSpPr/>
              <p:nvPr/>
            </p:nvSpPr>
            <p:spPr>
              <a:xfrm flipH="1">
                <a:off x="2111627" y="3320593"/>
                <a:ext cx="2090331" cy="2026545"/>
              </a:xfrm>
              <a:prstGeom prst="flowChartDelay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736DAA9-E8F9-4882-A6D3-2D092376C4EE}"/>
                  </a:ext>
                </a:extLst>
              </p:cNvPr>
              <p:cNvSpPr/>
              <p:nvPr/>
            </p:nvSpPr>
            <p:spPr>
              <a:xfrm rot="16200000" flipH="1">
                <a:off x="3436269" y="3868505"/>
                <a:ext cx="2026545" cy="930722"/>
              </a:xfrm>
              <a:prstGeom prst="rect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3C1D2793-3D66-483C-875E-13267C81E28E}"/>
                  </a:ext>
                </a:extLst>
              </p:cNvPr>
              <p:cNvGrpSpPr/>
              <p:nvPr/>
            </p:nvGrpSpPr>
            <p:grpSpPr>
              <a:xfrm rot="16200000" flipH="1">
                <a:off x="3401532" y="2675552"/>
                <a:ext cx="614806" cy="237570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69" name="Organigramme : Délai 68">
                  <a:extLst>
                    <a:ext uri="{FF2B5EF4-FFF2-40B4-BE49-F238E27FC236}">
                      <a16:creationId xmlns:a16="http://schemas.microsoft.com/office/drawing/2014/main" id="{6B4D6752-FC58-4453-B7E9-2C9CC41D154A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9210C60-EAC2-4A01-8BFB-08A14DA3D13A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5DA3DCB-EC91-47E4-A9BA-3AE31ED7EF63}"/>
                </a:ext>
              </a:extLst>
            </p:cNvPr>
            <p:cNvGrpSpPr/>
            <p:nvPr/>
          </p:nvGrpSpPr>
          <p:grpSpPr>
            <a:xfrm flipH="1">
              <a:off x="1253802" y="3335598"/>
              <a:ext cx="557018" cy="201162"/>
              <a:chOff x="2111627" y="3314701"/>
              <a:chExt cx="5627830" cy="2032437"/>
            </a:xfrm>
          </p:grpSpPr>
          <p:sp>
            <p:nvSpPr>
              <p:cNvPr id="51" name="Organigramme : Délai 50">
                <a:extLst>
                  <a:ext uri="{FF2B5EF4-FFF2-40B4-BE49-F238E27FC236}">
                    <a16:creationId xmlns:a16="http://schemas.microsoft.com/office/drawing/2014/main" id="{2FB58BF9-6D4E-4EE5-A5B5-EC707E276DE4}"/>
                  </a:ext>
                </a:extLst>
              </p:cNvPr>
              <p:cNvSpPr/>
              <p:nvPr/>
            </p:nvSpPr>
            <p:spPr>
              <a:xfrm>
                <a:off x="5649126" y="3314702"/>
                <a:ext cx="2090331" cy="2026545"/>
              </a:xfrm>
              <a:prstGeom prst="flowChartDelay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D971750-5ED3-4FC2-8B20-6FCFB8804CA7}"/>
                  </a:ext>
                </a:extLst>
              </p:cNvPr>
              <p:cNvSpPr/>
              <p:nvPr/>
            </p:nvSpPr>
            <p:spPr>
              <a:xfrm rot="5400000">
                <a:off x="4368573" y="3842915"/>
                <a:ext cx="2026545" cy="970117"/>
              </a:xfrm>
              <a:prstGeom prst="rect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BA8EE8E4-0783-4E2C-8E17-C6369D5881DF}"/>
                  </a:ext>
                </a:extLst>
              </p:cNvPr>
              <p:cNvGrpSpPr/>
              <p:nvPr/>
            </p:nvGrpSpPr>
            <p:grpSpPr>
              <a:xfrm rot="5400000">
                <a:off x="5805994" y="2640908"/>
                <a:ext cx="614803" cy="243321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60" name="Organigramme : Délai 59">
                  <a:extLst>
                    <a:ext uri="{FF2B5EF4-FFF2-40B4-BE49-F238E27FC236}">
                      <a16:creationId xmlns:a16="http://schemas.microsoft.com/office/drawing/2014/main" id="{DE90E563-2CCB-433B-A4C9-629A27B19181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1BFFC74A-1FA6-44BC-A0B6-F04754BC68C1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E21D1C7B-71BD-48C4-A544-D9A0BE765202}"/>
                  </a:ext>
                </a:extLst>
              </p:cNvPr>
              <p:cNvSpPr/>
              <p:nvPr/>
            </p:nvSpPr>
            <p:spPr>
              <a:xfrm rot="5400000">
                <a:off x="3437121" y="4050798"/>
                <a:ext cx="2011003" cy="554350"/>
              </a:xfrm>
              <a:prstGeom prst="ellipse">
                <a:avLst/>
              </a:prstGeom>
              <a:solidFill>
                <a:srgbClr val="3E00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Organigramme : Délai 54">
                <a:extLst>
                  <a:ext uri="{FF2B5EF4-FFF2-40B4-BE49-F238E27FC236}">
                    <a16:creationId xmlns:a16="http://schemas.microsoft.com/office/drawing/2014/main" id="{97622BF3-77D8-4365-8912-1D39A8A2568A}"/>
                  </a:ext>
                </a:extLst>
              </p:cNvPr>
              <p:cNvSpPr/>
              <p:nvPr/>
            </p:nvSpPr>
            <p:spPr>
              <a:xfrm flipH="1">
                <a:off x="2111627" y="3320593"/>
                <a:ext cx="2090331" cy="2026545"/>
              </a:xfrm>
              <a:prstGeom prst="flowChartDelay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D20E714-F991-4E94-98A0-990D35A3AB6F}"/>
                  </a:ext>
                </a:extLst>
              </p:cNvPr>
              <p:cNvSpPr/>
              <p:nvPr/>
            </p:nvSpPr>
            <p:spPr>
              <a:xfrm rot="16200000" flipH="1">
                <a:off x="3436269" y="3868505"/>
                <a:ext cx="2026545" cy="930722"/>
              </a:xfrm>
              <a:prstGeom prst="rect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F9828047-5C06-48B3-8095-E6FB68479259}"/>
                  </a:ext>
                </a:extLst>
              </p:cNvPr>
              <p:cNvGrpSpPr/>
              <p:nvPr/>
            </p:nvGrpSpPr>
            <p:grpSpPr>
              <a:xfrm rot="16200000" flipH="1">
                <a:off x="3401532" y="2675552"/>
                <a:ext cx="614806" cy="237570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58" name="Organigramme : Délai 57">
                  <a:extLst>
                    <a:ext uri="{FF2B5EF4-FFF2-40B4-BE49-F238E27FC236}">
                      <a16:creationId xmlns:a16="http://schemas.microsoft.com/office/drawing/2014/main" id="{50C1C437-5788-4AB7-ADC8-1196129F2845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0993EB6-CDF4-471E-B333-D52AD4154217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F3E50364-6526-49D3-BF76-62E00FB6A07B}"/>
                </a:ext>
              </a:extLst>
            </p:cNvPr>
            <p:cNvGrpSpPr/>
            <p:nvPr/>
          </p:nvGrpSpPr>
          <p:grpSpPr>
            <a:xfrm flipH="1">
              <a:off x="1923012" y="2832672"/>
              <a:ext cx="557018" cy="201162"/>
              <a:chOff x="2111627" y="3314701"/>
              <a:chExt cx="5627830" cy="2032437"/>
            </a:xfrm>
          </p:grpSpPr>
          <p:sp>
            <p:nvSpPr>
              <p:cNvPr id="40" name="Organigramme : Délai 39">
                <a:extLst>
                  <a:ext uri="{FF2B5EF4-FFF2-40B4-BE49-F238E27FC236}">
                    <a16:creationId xmlns:a16="http://schemas.microsoft.com/office/drawing/2014/main" id="{0272335A-6DFC-4282-870B-0F7FEED5CD49}"/>
                  </a:ext>
                </a:extLst>
              </p:cNvPr>
              <p:cNvSpPr/>
              <p:nvPr/>
            </p:nvSpPr>
            <p:spPr>
              <a:xfrm>
                <a:off x="5649126" y="3314702"/>
                <a:ext cx="2090331" cy="2026545"/>
              </a:xfrm>
              <a:prstGeom prst="flowChartDelay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98976DC-3E96-419E-B02F-E61CCC604D7B}"/>
                  </a:ext>
                </a:extLst>
              </p:cNvPr>
              <p:cNvSpPr/>
              <p:nvPr/>
            </p:nvSpPr>
            <p:spPr>
              <a:xfrm rot="5400000">
                <a:off x="4368573" y="3842915"/>
                <a:ext cx="2026545" cy="970117"/>
              </a:xfrm>
              <a:prstGeom prst="rect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28AFD84E-9EED-4320-A19C-235D0684DE3F}"/>
                  </a:ext>
                </a:extLst>
              </p:cNvPr>
              <p:cNvGrpSpPr/>
              <p:nvPr/>
            </p:nvGrpSpPr>
            <p:grpSpPr>
              <a:xfrm rot="5400000">
                <a:off x="5805994" y="2640908"/>
                <a:ext cx="614803" cy="243321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49" name="Organigramme : Délai 48">
                  <a:extLst>
                    <a:ext uri="{FF2B5EF4-FFF2-40B4-BE49-F238E27FC236}">
                      <a16:creationId xmlns:a16="http://schemas.microsoft.com/office/drawing/2014/main" id="{B0A9C36C-BEA8-47ED-8F21-61EF8DA3EA43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268BBBC-E0AA-4220-AF68-5C608D78D788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82CB1BFA-3B80-4916-962F-A4B32B87EA87}"/>
                  </a:ext>
                </a:extLst>
              </p:cNvPr>
              <p:cNvSpPr/>
              <p:nvPr/>
            </p:nvSpPr>
            <p:spPr>
              <a:xfrm rot="5400000">
                <a:off x="3437121" y="4050798"/>
                <a:ext cx="2011003" cy="554350"/>
              </a:xfrm>
              <a:prstGeom prst="ellipse">
                <a:avLst/>
              </a:prstGeom>
              <a:solidFill>
                <a:srgbClr val="3E00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Organigramme : Délai 43">
                <a:extLst>
                  <a:ext uri="{FF2B5EF4-FFF2-40B4-BE49-F238E27FC236}">
                    <a16:creationId xmlns:a16="http://schemas.microsoft.com/office/drawing/2014/main" id="{2487A2F8-AA10-4B54-9FDE-EC3E8EA08206}"/>
                  </a:ext>
                </a:extLst>
              </p:cNvPr>
              <p:cNvSpPr/>
              <p:nvPr/>
            </p:nvSpPr>
            <p:spPr>
              <a:xfrm flipH="1">
                <a:off x="2111627" y="3320593"/>
                <a:ext cx="2090331" cy="2026545"/>
              </a:xfrm>
              <a:prstGeom prst="flowChartDelay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E3D010C-94ED-4C8D-B07C-1A8CE2C65BAE}"/>
                  </a:ext>
                </a:extLst>
              </p:cNvPr>
              <p:cNvSpPr/>
              <p:nvPr/>
            </p:nvSpPr>
            <p:spPr>
              <a:xfrm rot="16200000" flipH="1">
                <a:off x="3436269" y="3868505"/>
                <a:ext cx="2026545" cy="930722"/>
              </a:xfrm>
              <a:prstGeom prst="rect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009F1501-A347-4DEF-9264-D8A9DD8C98B2}"/>
                  </a:ext>
                </a:extLst>
              </p:cNvPr>
              <p:cNvGrpSpPr/>
              <p:nvPr/>
            </p:nvGrpSpPr>
            <p:grpSpPr>
              <a:xfrm rot="16200000" flipH="1">
                <a:off x="3401532" y="2675552"/>
                <a:ext cx="614806" cy="237570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47" name="Organigramme : Délai 46">
                  <a:extLst>
                    <a:ext uri="{FF2B5EF4-FFF2-40B4-BE49-F238E27FC236}">
                      <a16:creationId xmlns:a16="http://schemas.microsoft.com/office/drawing/2014/main" id="{208B69BE-3579-4127-BCB7-4C9190F9CA99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D9F1BB3-F0A4-400C-824C-1BF9A2B6648A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37EEB9D2-F586-4048-8D68-4CEB5594455B}"/>
                </a:ext>
              </a:extLst>
            </p:cNvPr>
            <p:cNvGrpSpPr/>
            <p:nvPr/>
          </p:nvGrpSpPr>
          <p:grpSpPr>
            <a:xfrm flipH="1">
              <a:off x="1923012" y="3335597"/>
              <a:ext cx="557018" cy="201162"/>
              <a:chOff x="2111627" y="3314701"/>
              <a:chExt cx="5627830" cy="2032437"/>
            </a:xfrm>
          </p:grpSpPr>
          <p:sp>
            <p:nvSpPr>
              <p:cNvPr id="29" name="Organigramme : Délai 28">
                <a:extLst>
                  <a:ext uri="{FF2B5EF4-FFF2-40B4-BE49-F238E27FC236}">
                    <a16:creationId xmlns:a16="http://schemas.microsoft.com/office/drawing/2014/main" id="{2348F9AC-24D6-4448-852A-EACAF6708D9A}"/>
                  </a:ext>
                </a:extLst>
              </p:cNvPr>
              <p:cNvSpPr/>
              <p:nvPr/>
            </p:nvSpPr>
            <p:spPr>
              <a:xfrm>
                <a:off x="5649126" y="3314702"/>
                <a:ext cx="2090331" cy="2026545"/>
              </a:xfrm>
              <a:prstGeom prst="flowChartDelay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E3C9D72-9090-4788-9325-187A7BB19A6A}"/>
                  </a:ext>
                </a:extLst>
              </p:cNvPr>
              <p:cNvSpPr/>
              <p:nvPr/>
            </p:nvSpPr>
            <p:spPr>
              <a:xfrm rot="5400000">
                <a:off x="4368573" y="3842915"/>
                <a:ext cx="2026545" cy="970117"/>
              </a:xfrm>
              <a:prstGeom prst="rect">
                <a:avLst/>
              </a:prstGeom>
              <a:solidFill>
                <a:srgbClr val="5F0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006B917A-0DAA-48E9-A708-603813AA72F7}"/>
                  </a:ext>
                </a:extLst>
              </p:cNvPr>
              <p:cNvGrpSpPr/>
              <p:nvPr/>
            </p:nvGrpSpPr>
            <p:grpSpPr>
              <a:xfrm rot="5400000">
                <a:off x="5805994" y="2640908"/>
                <a:ext cx="614803" cy="243321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38" name="Organigramme : Délai 37">
                  <a:extLst>
                    <a:ext uri="{FF2B5EF4-FFF2-40B4-BE49-F238E27FC236}">
                      <a16:creationId xmlns:a16="http://schemas.microsoft.com/office/drawing/2014/main" id="{9EB4B612-BBE7-452C-B161-BF677F33B96F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56E9925-66D1-4387-A3A8-B9618ACE9FA2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47641686-052F-4293-B7CC-9E851BB9CAB3}"/>
                  </a:ext>
                </a:extLst>
              </p:cNvPr>
              <p:cNvSpPr/>
              <p:nvPr/>
            </p:nvSpPr>
            <p:spPr>
              <a:xfrm rot="5400000">
                <a:off x="3437121" y="4050798"/>
                <a:ext cx="2011003" cy="554350"/>
              </a:xfrm>
              <a:prstGeom prst="ellipse">
                <a:avLst/>
              </a:prstGeom>
              <a:solidFill>
                <a:srgbClr val="3E00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Organigramme : Délai 32">
                <a:extLst>
                  <a:ext uri="{FF2B5EF4-FFF2-40B4-BE49-F238E27FC236}">
                    <a16:creationId xmlns:a16="http://schemas.microsoft.com/office/drawing/2014/main" id="{7136E313-7790-4A4B-8608-72E1A40B24C3}"/>
                  </a:ext>
                </a:extLst>
              </p:cNvPr>
              <p:cNvSpPr/>
              <p:nvPr/>
            </p:nvSpPr>
            <p:spPr>
              <a:xfrm flipH="1">
                <a:off x="2111627" y="3320593"/>
                <a:ext cx="2090331" cy="2026545"/>
              </a:xfrm>
              <a:prstGeom prst="flowChartDelay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B21D569-07BF-45BE-B066-1515359D35FC}"/>
                  </a:ext>
                </a:extLst>
              </p:cNvPr>
              <p:cNvSpPr/>
              <p:nvPr/>
            </p:nvSpPr>
            <p:spPr>
              <a:xfrm rot="16200000" flipH="1">
                <a:off x="3436269" y="3868505"/>
                <a:ext cx="2026545" cy="930722"/>
              </a:xfrm>
              <a:prstGeom prst="rect">
                <a:avLst/>
              </a:prstGeom>
              <a:solidFill>
                <a:srgbClr val="D7D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4A75B1CF-7D96-4D37-94FC-8167CA904225}"/>
                  </a:ext>
                </a:extLst>
              </p:cNvPr>
              <p:cNvGrpSpPr/>
              <p:nvPr/>
            </p:nvGrpSpPr>
            <p:grpSpPr>
              <a:xfrm rot="16200000" flipH="1">
                <a:off x="3401532" y="2675552"/>
                <a:ext cx="614806" cy="2375708"/>
                <a:chOff x="5203450" y="377192"/>
                <a:chExt cx="388712" cy="1511929"/>
              </a:xfrm>
              <a:solidFill>
                <a:schemeClr val="bg1">
                  <a:lumMod val="65000"/>
                  <a:alpha val="55000"/>
                </a:schemeClr>
              </a:solidFill>
            </p:grpSpPr>
            <p:sp>
              <p:nvSpPr>
                <p:cNvPr id="36" name="Organigramme : Délai 35">
                  <a:extLst>
                    <a:ext uri="{FF2B5EF4-FFF2-40B4-BE49-F238E27FC236}">
                      <a16:creationId xmlns:a16="http://schemas.microsoft.com/office/drawing/2014/main" id="{4F249B3B-1C4B-42F0-93E0-691742D92677}"/>
                    </a:ext>
                  </a:extLst>
                </p:cNvPr>
                <p:cNvSpPr/>
                <p:nvPr/>
              </p:nvSpPr>
              <p:spPr>
                <a:xfrm rot="16200000">
                  <a:off x="5137308" y="443334"/>
                  <a:ext cx="520996" cy="388712"/>
                </a:xfrm>
                <a:prstGeom prst="flowChartDelay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C6EFF85-4E8E-43B4-8F5C-9645C3615FFA}"/>
                    </a:ext>
                  </a:extLst>
                </p:cNvPr>
                <p:cNvSpPr/>
                <p:nvPr/>
              </p:nvSpPr>
              <p:spPr>
                <a:xfrm>
                  <a:off x="5203452" y="898183"/>
                  <a:ext cx="388710" cy="99093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pic>
        <p:nvPicPr>
          <p:cNvPr id="75" name="Image 74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7020E4FA-1524-4760-B549-7CABB598A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5496858"/>
            <a:ext cx="2345759" cy="130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4B6C7E-477B-4C11-AAC1-DC1B43A20317}"/>
              </a:ext>
            </a:extLst>
          </p:cNvPr>
          <p:cNvSpPr/>
          <p:nvPr/>
        </p:nvSpPr>
        <p:spPr>
          <a:xfrm>
            <a:off x="0" y="3638504"/>
            <a:ext cx="9144000" cy="191453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A5AE2-5B31-4F0B-B2DA-E2EAEE7C2DDA}"/>
              </a:ext>
            </a:extLst>
          </p:cNvPr>
          <p:cNvSpPr/>
          <p:nvPr/>
        </p:nvSpPr>
        <p:spPr>
          <a:xfrm>
            <a:off x="208827" y="3574662"/>
            <a:ext cx="87895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fr-FR" sz="2600" b="1" i="1" dirty="0">
                <a:solidFill>
                  <a:srgbClr val="42B8C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Direction en charge des bibliothèques - Bibliothèque de Pharmacie - Services au public</a:t>
            </a:r>
          </a:p>
          <a:p>
            <a:pPr algn="r">
              <a:defRPr/>
            </a:pPr>
            <a:r>
              <a:rPr lang="en-US" sz="1400" b="1" dirty="0">
                <a:solidFill>
                  <a:srgbClr val="42B8C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Frédéric VEILLEROT – </a:t>
            </a:r>
            <a:r>
              <a:rPr lang="en-US" sz="14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frederic.veillerot@u-psud.fr</a:t>
            </a:r>
          </a:p>
          <a:p>
            <a:pPr algn="r">
              <a:defRPr/>
            </a:pPr>
            <a:r>
              <a:rPr lang="en-US" sz="1400" b="1" dirty="0">
                <a:solidFill>
                  <a:srgbClr val="42B8C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Laurent EVANNO (MCU) – </a:t>
            </a:r>
            <a:r>
              <a:rPr lang="en-US" sz="1400" b="1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sz="14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aurent.evanno.veillerot@u-psud.fr</a:t>
            </a:r>
            <a:endParaRPr lang="en-US" sz="1400" i="1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1400" i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9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E6247A80-E510-4D7B-B31F-E1B2DBDDEF47}"/>
              </a:ext>
            </a:extLst>
          </p:cNvPr>
          <p:cNvSpPr/>
          <p:nvPr/>
        </p:nvSpPr>
        <p:spPr>
          <a:xfrm>
            <a:off x="249603" y="2723644"/>
            <a:ext cx="1638000" cy="1638000"/>
          </a:xfrm>
          <a:prstGeom prst="ellipse">
            <a:avLst/>
          </a:prstGeom>
          <a:solidFill>
            <a:srgbClr val="B9D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9A4C6F9B-1879-464B-BCF8-0A44638A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1" y="2966664"/>
            <a:ext cx="1638000" cy="1638000"/>
          </a:xfrm>
          <a:prstGeom prst="rect">
            <a:avLst/>
          </a:prstGeom>
        </p:spPr>
      </p:pic>
      <p:sp>
        <p:nvSpPr>
          <p:cNvPr id="56" name="ZoneTexte 18">
            <a:extLst>
              <a:ext uri="{FF2B5EF4-FFF2-40B4-BE49-F238E27FC236}">
                <a16:creationId xmlns:a16="http://schemas.microsoft.com/office/drawing/2014/main" id="{6983BA4E-16A9-4A18-A27E-888F518ED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9" y="1560348"/>
            <a:ext cx="226810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mot clef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pertinent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Limiter les résultats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0B67E-F37B-1F4B-5C08-4A582199D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561" y="1864662"/>
            <a:ext cx="6667880" cy="4390905"/>
          </a:xfrm>
          <a:prstGeom prst="rect">
            <a:avLst/>
          </a:prstGeom>
          <a:ln w="25400">
            <a:solidFill>
              <a:srgbClr val="222A35"/>
            </a:solidFill>
          </a:ln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FB85B66-10F3-98D8-B6EE-AF60CAB1FBD9}"/>
              </a:ext>
            </a:extLst>
          </p:cNvPr>
          <p:cNvSpPr/>
          <p:nvPr/>
        </p:nvSpPr>
        <p:spPr>
          <a:xfrm>
            <a:off x="3752073" y="3081868"/>
            <a:ext cx="1315686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8B1E8BE-BC52-30AF-3134-B4E0E2BD3130}"/>
              </a:ext>
            </a:extLst>
          </p:cNvPr>
          <p:cNvSpPr/>
          <p:nvPr/>
        </p:nvSpPr>
        <p:spPr>
          <a:xfrm>
            <a:off x="6688772" y="3064218"/>
            <a:ext cx="1315686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2ED374F-3B82-1F0A-EA22-4B4B47429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605" y="3472370"/>
            <a:ext cx="2562225" cy="18764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449A27-70D2-99A3-E829-A41D2C496285}"/>
              </a:ext>
            </a:extLst>
          </p:cNvPr>
          <p:cNvSpPr/>
          <p:nvPr/>
        </p:nvSpPr>
        <p:spPr>
          <a:xfrm>
            <a:off x="461094" y="5620919"/>
            <a:ext cx="3424623" cy="717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sp>
        <p:nvSpPr>
          <p:cNvPr id="16" name="ZoneTexte 18">
            <a:extLst>
              <a:ext uri="{FF2B5EF4-FFF2-40B4-BE49-F238E27FC236}">
                <a16:creationId xmlns:a16="http://schemas.microsoft.com/office/drawing/2014/main" id="{0D12328D-826B-F094-ACD5-45CD7CFD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94" y="5692189"/>
            <a:ext cx="34246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algn="just">
              <a:spcBef>
                <a:spcPct val="0"/>
              </a:spcBef>
            </a:pPr>
            <a:r>
              <a:rPr lang="fr-FR" altLang="fr-FR" sz="16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Grouper par document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Trier par date de publication</a:t>
            </a:r>
          </a:p>
        </p:txBody>
      </p:sp>
    </p:spTree>
    <p:extLst>
      <p:ext uri="{BB962C8B-B14F-4D97-AF65-F5344CB8AC3E}">
        <p14:creationId xmlns:p14="http://schemas.microsoft.com/office/powerpoint/2010/main" val="2924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E6247A80-E510-4D7B-B31F-E1B2DBDDEF47}"/>
              </a:ext>
            </a:extLst>
          </p:cNvPr>
          <p:cNvSpPr/>
          <p:nvPr/>
        </p:nvSpPr>
        <p:spPr>
          <a:xfrm>
            <a:off x="249603" y="2723644"/>
            <a:ext cx="1638000" cy="1638000"/>
          </a:xfrm>
          <a:prstGeom prst="ellipse">
            <a:avLst/>
          </a:prstGeom>
          <a:solidFill>
            <a:srgbClr val="B9D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9A4C6F9B-1879-464B-BCF8-0A44638A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1" y="2966664"/>
            <a:ext cx="1638000" cy="1638000"/>
          </a:xfrm>
          <a:prstGeom prst="rect">
            <a:avLst/>
          </a:prstGeom>
        </p:spPr>
      </p:pic>
      <p:sp>
        <p:nvSpPr>
          <p:cNvPr id="56" name="ZoneTexte 18">
            <a:extLst>
              <a:ext uri="{FF2B5EF4-FFF2-40B4-BE49-F238E27FC236}">
                <a16:creationId xmlns:a16="http://schemas.microsoft.com/office/drawing/2014/main" id="{6983BA4E-16A9-4A18-A27E-888F518ED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9" y="1560348"/>
            <a:ext cx="226810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mot clef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pertinent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Limiter les résultats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0B67E-F37B-1F4B-5C08-4A582199D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820" y="1772640"/>
            <a:ext cx="6807621" cy="4482927"/>
          </a:xfrm>
          <a:prstGeom prst="rect">
            <a:avLst/>
          </a:prstGeom>
          <a:ln w="25400">
            <a:solidFill>
              <a:srgbClr val="222A35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DE7F18-D47A-FDA7-12C1-659EEB5A9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91" y="2134049"/>
            <a:ext cx="8429625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ZoneTexte 18">
            <a:extLst>
              <a:ext uri="{FF2B5EF4-FFF2-40B4-BE49-F238E27FC236}">
                <a16:creationId xmlns:a16="http://schemas.microsoft.com/office/drawing/2014/main" id="{7931FCC6-A2CD-B9FC-D633-2E823E80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48" y="3657747"/>
            <a:ext cx="3296093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un / des article(s), visualisation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substances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réactions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84B5765-8D98-1826-AFCC-B37CD74BF1DB}"/>
              </a:ext>
            </a:extLst>
          </p:cNvPr>
          <p:cNvSpPr/>
          <p:nvPr/>
        </p:nvSpPr>
        <p:spPr>
          <a:xfrm>
            <a:off x="3373117" y="5101367"/>
            <a:ext cx="2961582" cy="386236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3">
            <a:extLst>
              <a:ext uri="{FF2B5EF4-FFF2-40B4-BE49-F238E27FC236}">
                <a16:creationId xmlns:a16="http://schemas.microsoft.com/office/drawing/2014/main" id="{DF01B56E-C49F-6218-0DC8-167C34AE3278}"/>
              </a:ext>
            </a:extLst>
          </p:cNvPr>
          <p:cNvSpPr/>
          <p:nvPr/>
        </p:nvSpPr>
        <p:spPr>
          <a:xfrm flipH="1">
            <a:off x="1451188" y="5189627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9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E6247A80-E510-4D7B-B31F-E1B2DBDDEF47}"/>
              </a:ext>
            </a:extLst>
          </p:cNvPr>
          <p:cNvSpPr/>
          <p:nvPr/>
        </p:nvSpPr>
        <p:spPr>
          <a:xfrm>
            <a:off x="249603" y="2723644"/>
            <a:ext cx="1638000" cy="1638000"/>
          </a:xfrm>
          <a:prstGeom prst="ellipse">
            <a:avLst/>
          </a:prstGeom>
          <a:solidFill>
            <a:srgbClr val="B9D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9A4C6F9B-1879-464B-BCF8-0A44638A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1" y="2966664"/>
            <a:ext cx="1638000" cy="1638000"/>
          </a:xfrm>
          <a:prstGeom prst="rect">
            <a:avLst/>
          </a:prstGeom>
        </p:spPr>
      </p:pic>
      <p:sp>
        <p:nvSpPr>
          <p:cNvPr id="56" name="ZoneTexte 18">
            <a:extLst>
              <a:ext uri="{FF2B5EF4-FFF2-40B4-BE49-F238E27FC236}">
                <a16:creationId xmlns:a16="http://schemas.microsoft.com/office/drawing/2014/main" id="{6983BA4E-16A9-4A18-A27E-888F518ED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59" y="1560348"/>
            <a:ext cx="226810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mot clef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pertinent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Limiter les résultats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30B67E-F37B-1F4B-5C08-4A582199D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820" y="1772640"/>
            <a:ext cx="6807621" cy="4482927"/>
          </a:xfrm>
          <a:prstGeom prst="rect">
            <a:avLst/>
          </a:prstGeom>
          <a:ln w="25400">
            <a:solidFill>
              <a:srgbClr val="222A35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DE7F18-D47A-FDA7-12C1-659EEB5A9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" y="2208357"/>
            <a:ext cx="8429625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BA92FF5-A074-D417-641F-16A4C8158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91" y="5178761"/>
            <a:ext cx="2695575" cy="1333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ZoneTexte 18">
            <a:extLst>
              <a:ext uri="{FF2B5EF4-FFF2-40B4-BE49-F238E27FC236}">
                <a16:creationId xmlns:a16="http://schemas.microsoft.com/office/drawing/2014/main" id="{E7BC0B07-2E40-F34B-A5DB-37522CE2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976" y="5983620"/>
            <a:ext cx="3296093" cy="86177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fr-FR" altLang="fr-FR" sz="18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d’une pop-up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Récupération de l’article</a:t>
            </a:r>
          </a:p>
        </p:txBody>
      </p:sp>
      <p:sp>
        <p:nvSpPr>
          <p:cNvPr id="15" name="Flèche droite 13">
            <a:extLst>
              <a:ext uri="{FF2B5EF4-FFF2-40B4-BE49-F238E27FC236}">
                <a16:creationId xmlns:a16="http://schemas.microsoft.com/office/drawing/2014/main" id="{DF01B56E-C49F-6218-0DC8-167C34AE3278}"/>
              </a:ext>
            </a:extLst>
          </p:cNvPr>
          <p:cNvSpPr/>
          <p:nvPr/>
        </p:nvSpPr>
        <p:spPr>
          <a:xfrm flipH="1">
            <a:off x="1134904" y="5938260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78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279BB6-09AF-FA1D-1231-1AB3A6468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" y="2395595"/>
            <a:ext cx="9144000" cy="3811281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6D55F631-FED1-427F-B95F-37EAD148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16" y="1718487"/>
            <a:ext cx="3619761" cy="13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substance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IUPAC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usuel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 CAS</a:t>
            </a:r>
          </a:p>
        </p:txBody>
      </p:sp>
      <p:sp>
        <p:nvSpPr>
          <p:cNvPr id="21" name="ZoneTexte 18">
            <a:extLst>
              <a:ext uri="{FF2B5EF4-FFF2-40B4-BE49-F238E27FC236}">
                <a16:creationId xmlns:a16="http://schemas.microsoft.com/office/drawing/2014/main" id="{B3EF8C39-FA0C-4F51-BB95-D42EB23A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045" y="5276997"/>
            <a:ext cx="36147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aux données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expérimentales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 mentionnant la molécule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70B8A1-E226-25A5-988E-1450A86C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633" y="1824894"/>
            <a:ext cx="2876550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lèche droite 13">
            <a:extLst>
              <a:ext uri="{FF2B5EF4-FFF2-40B4-BE49-F238E27FC236}">
                <a16:creationId xmlns:a16="http://schemas.microsoft.com/office/drawing/2014/main" id="{F17B5E43-6817-98E1-6480-BB21069628EE}"/>
              </a:ext>
            </a:extLst>
          </p:cNvPr>
          <p:cNvSpPr/>
          <p:nvPr/>
        </p:nvSpPr>
        <p:spPr>
          <a:xfrm rot="16200000" flipH="1">
            <a:off x="8311791" y="3162571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3">
            <a:extLst>
              <a:ext uri="{FF2B5EF4-FFF2-40B4-BE49-F238E27FC236}">
                <a16:creationId xmlns:a16="http://schemas.microsoft.com/office/drawing/2014/main" id="{C73C7AF0-D84E-F897-1528-F1F2DE5FA335}"/>
              </a:ext>
            </a:extLst>
          </p:cNvPr>
          <p:cNvSpPr/>
          <p:nvPr/>
        </p:nvSpPr>
        <p:spPr>
          <a:xfrm rot="16200000" flipH="1">
            <a:off x="4650990" y="1882989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1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21" name="ZoneTexte 18">
            <a:extLst>
              <a:ext uri="{FF2B5EF4-FFF2-40B4-BE49-F238E27FC236}">
                <a16:creationId xmlns:a16="http://schemas.microsoft.com/office/drawing/2014/main" id="{B3EF8C39-FA0C-4F51-BB95-D42EB23A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045" y="5276997"/>
            <a:ext cx="36147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aux données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expérimentales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 mentionnant la molécule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EF1887-20D9-955F-8D43-693D2E145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15" y="1585072"/>
            <a:ext cx="6598701" cy="35670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F1E9FD-843F-994D-26A1-858AFF98F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13" y="3629468"/>
            <a:ext cx="8397596" cy="2864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60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6D55F631-FED1-427F-B95F-37EAD148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16" y="1718487"/>
            <a:ext cx="3619761" cy="135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substance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IUPAC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usuel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 CAS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6AC0DC-D8E0-E899-F8F3-A63BDF23A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77" y="1428589"/>
            <a:ext cx="8302779" cy="52174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009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8B78FE-DD7A-D745-107D-EF4D7E20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" y="2567873"/>
            <a:ext cx="9144000" cy="394059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25" name="ZoneTexte 18">
            <a:extLst>
              <a:ext uri="{FF2B5EF4-FFF2-40B4-BE49-F238E27FC236}">
                <a16:creationId xmlns:a16="http://schemas.microsoft.com/office/drawing/2014/main" id="{F50F57E6-87D1-47DF-BFDA-F67D7DCE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16" y="1718487"/>
            <a:ext cx="50721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structure chimique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Molécule entière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structure</a:t>
            </a:r>
          </a:p>
        </p:txBody>
      </p:sp>
      <p:sp>
        <p:nvSpPr>
          <p:cNvPr id="32" name="ZoneTexte 18">
            <a:extLst>
              <a:ext uri="{FF2B5EF4-FFF2-40B4-BE49-F238E27FC236}">
                <a16:creationId xmlns:a16="http://schemas.microsoft.com/office/drawing/2014/main" id="{30E6090C-5380-4F59-967C-C1DC54F4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0125" y="5415248"/>
            <a:ext cx="30612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de dessin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Utilisable pour les recherches par réaction et structure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97670E1-C95B-DE5B-9035-4B7EE8CA10CD}"/>
              </a:ext>
            </a:extLst>
          </p:cNvPr>
          <p:cNvSpPr/>
          <p:nvPr/>
        </p:nvSpPr>
        <p:spPr>
          <a:xfrm>
            <a:off x="7491469" y="3757371"/>
            <a:ext cx="826265" cy="386236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CEA06B-6CD1-0162-5E5C-EF8CAF237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85" y="1946394"/>
            <a:ext cx="7303430" cy="417900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9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5A1CBD-E964-189A-54F9-A82C206D8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80" y="2793427"/>
            <a:ext cx="7342705" cy="399603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25" name="ZoneTexte 18">
            <a:extLst>
              <a:ext uri="{FF2B5EF4-FFF2-40B4-BE49-F238E27FC236}">
                <a16:creationId xmlns:a16="http://schemas.microsoft.com/office/drawing/2014/main" id="{F50F57E6-87D1-47DF-BFDA-F67D7DCE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3" y="1870583"/>
            <a:ext cx="432420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une recherche en dessinant toute la molécule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 de résultats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précise et spécifique</a:t>
            </a:r>
            <a:endParaRPr lang="fr-FR" altLang="fr-FR" sz="160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5971611-AF4F-482B-B485-FAF8E00C6D39}"/>
              </a:ext>
            </a:extLst>
          </p:cNvPr>
          <p:cNvGrpSpPr/>
          <p:nvPr/>
        </p:nvGrpSpPr>
        <p:grpSpPr>
          <a:xfrm>
            <a:off x="210241" y="3411137"/>
            <a:ext cx="2202402" cy="1413817"/>
            <a:chOff x="3360349" y="2985366"/>
            <a:chExt cx="2551627" cy="1638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5ED9DA70-6C20-4A3A-B32D-51990EC7EB52}"/>
                </a:ext>
              </a:extLst>
            </p:cNvPr>
            <p:cNvSpPr/>
            <p:nvPr/>
          </p:nvSpPr>
          <p:spPr>
            <a:xfrm>
              <a:off x="4060807" y="2985366"/>
              <a:ext cx="1638000" cy="1638000"/>
            </a:xfrm>
            <a:prstGeom prst="ellipse">
              <a:avLst/>
            </a:prstGeom>
            <a:solidFill>
              <a:srgbClr val="B9D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BEE4C80F-A80A-42A6-8B99-AA16469B4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3360349" y="2985393"/>
              <a:ext cx="1630171" cy="1637946"/>
            </a:xfrm>
            <a:prstGeom prst="ellipse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50BC0ACF-B3E4-49FB-9072-CC2CBD7F3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3976" y="2985366"/>
              <a:ext cx="1638000" cy="1638000"/>
            </a:xfrm>
            <a:prstGeom prst="rect">
              <a:avLst/>
            </a:prstGeom>
          </p:spPr>
        </p:pic>
      </p:grpSp>
      <p:sp>
        <p:nvSpPr>
          <p:cNvPr id="23" name="Flèche droite 13">
            <a:extLst>
              <a:ext uri="{FF2B5EF4-FFF2-40B4-BE49-F238E27FC236}">
                <a16:creationId xmlns:a16="http://schemas.microsoft.com/office/drawing/2014/main" id="{EC395D7F-1218-4DB4-8C3B-BAFDEBD1DAF8}"/>
              </a:ext>
            </a:extLst>
          </p:cNvPr>
          <p:cNvSpPr/>
          <p:nvPr/>
        </p:nvSpPr>
        <p:spPr>
          <a:xfrm flipH="1">
            <a:off x="3365488" y="3379057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32405A-DA58-C6A9-588F-671C5BD11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725" y="1661005"/>
            <a:ext cx="3816764" cy="218394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D0AC96-9CD7-42BE-B4CC-5EF583383DE5}"/>
              </a:ext>
            </a:extLst>
          </p:cNvPr>
          <p:cNvSpPr/>
          <p:nvPr/>
        </p:nvSpPr>
        <p:spPr>
          <a:xfrm>
            <a:off x="3913132" y="3281366"/>
            <a:ext cx="1413817" cy="409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18">
            <a:extLst>
              <a:ext uri="{FF2B5EF4-FFF2-40B4-BE49-F238E27FC236}">
                <a16:creationId xmlns:a16="http://schemas.microsoft.com/office/drawing/2014/main" id="{E8F3BA85-B85D-42C3-B92F-A71CB101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364" y="3304425"/>
            <a:ext cx="133557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résultats</a:t>
            </a:r>
          </a:p>
        </p:txBody>
      </p:sp>
    </p:spTree>
    <p:extLst>
      <p:ext uri="{BB962C8B-B14F-4D97-AF65-F5344CB8AC3E}">
        <p14:creationId xmlns:p14="http://schemas.microsoft.com/office/powerpoint/2010/main" val="11164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CFA6A5-6C51-6E2A-6FEB-ED65D735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0" y="2456499"/>
            <a:ext cx="7853990" cy="403709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25" name="ZoneTexte 18">
            <a:extLst>
              <a:ext uri="{FF2B5EF4-FFF2-40B4-BE49-F238E27FC236}">
                <a16:creationId xmlns:a16="http://schemas.microsoft.com/office/drawing/2014/main" id="{F50F57E6-87D1-47DF-BFDA-F67D7DCE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3" y="1870583"/>
            <a:ext cx="4324205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une recherche en dessinant une partie de la molécule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de résultats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d’informations générales</a:t>
            </a:r>
            <a:endParaRPr lang="fr-FR" altLang="fr-FR" sz="160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3">
            <a:extLst>
              <a:ext uri="{FF2B5EF4-FFF2-40B4-BE49-F238E27FC236}">
                <a16:creationId xmlns:a16="http://schemas.microsoft.com/office/drawing/2014/main" id="{B125FF25-A917-4AA0-89EB-4236BE4B714F}"/>
              </a:ext>
            </a:extLst>
          </p:cNvPr>
          <p:cNvSpPr/>
          <p:nvPr/>
        </p:nvSpPr>
        <p:spPr>
          <a:xfrm flipH="1">
            <a:off x="3001396" y="3133876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7D9786-2A4E-692D-B9C5-C2D97D59B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011" y="887756"/>
            <a:ext cx="4469223" cy="25412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A4C26C-74E6-48C6-87C0-8C17C922F38F}"/>
              </a:ext>
            </a:extLst>
          </p:cNvPr>
          <p:cNvSpPr/>
          <p:nvPr/>
        </p:nvSpPr>
        <p:spPr>
          <a:xfrm>
            <a:off x="3509729" y="3046236"/>
            <a:ext cx="1679391" cy="409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C6D237D5-AB4B-4698-B02B-7D36D687B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456" y="3081871"/>
            <a:ext cx="148763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résultats</a:t>
            </a:r>
          </a:p>
        </p:txBody>
      </p:sp>
    </p:spTree>
    <p:extLst>
      <p:ext uri="{BB962C8B-B14F-4D97-AF65-F5344CB8AC3E}">
        <p14:creationId xmlns:p14="http://schemas.microsoft.com/office/powerpoint/2010/main" val="392094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571478-B055-1398-4135-47375100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0" y="1702534"/>
            <a:ext cx="8703325" cy="3521911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25" name="ZoneTexte 18">
            <a:extLst>
              <a:ext uri="{FF2B5EF4-FFF2-40B4-BE49-F238E27FC236}">
                <a16:creationId xmlns:a16="http://schemas.microsoft.com/office/drawing/2014/main" id="{F50F57E6-87D1-47DF-BFDA-F67D7DCE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18" y="5110821"/>
            <a:ext cx="36548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similarité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l’accès à des molécules analogues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Degré de similarité au choix selon le nombre de résultats</a:t>
            </a:r>
            <a:endParaRPr lang="fr-FR" altLang="fr-FR" sz="160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AE9460-1410-4E48-A59C-7A91DAADD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34AAE16-A9C9-425D-B2FC-5AB12D353975}"/>
              </a:ext>
            </a:extLst>
          </p:cNvPr>
          <p:cNvGrpSpPr/>
          <p:nvPr/>
        </p:nvGrpSpPr>
        <p:grpSpPr>
          <a:xfrm>
            <a:off x="5446261" y="5088671"/>
            <a:ext cx="2202402" cy="1413817"/>
            <a:chOff x="3360349" y="2985366"/>
            <a:chExt cx="2551627" cy="1638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A4982C2-5821-4964-BC1F-2F3889405219}"/>
                </a:ext>
              </a:extLst>
            </p:cNvPr>
            <p:cNvSpPr/>
            <p:nvPr/>
          </p:nvSpPr>
          <p:spPr>
            <a:xfrm>
              <a:off x="4060807" y="2985366"/>
              <a:ext cx="1638000" cy="1638000"/>
            </a:xfrm>
            <a:prstGeom prst="ellipse">
              <a:avLst/>
            </a:prstGeom>
            <a:solidFill>
              <a:srgbClr val="B9D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D8C68DF-B798-4011-B6C3-BFEB6B7C9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3360349" y="2985393"/>
              <a:ext cx="1630171" cy="1637946"/>
            </a:xfrm>
            <a:prstGeom prst="ellipse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2B906CE-5451-43E9-A186-847AEAAE1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3976" y="2985366"/>
              <a:ext cx="1638000" cy="1638000"/>
            </a:xfrm>
            <a:prstGeom prst="rect">
              <a:avLst/>
            </a:prstGeom>
          </p:spPr>
        </p:pic>
      </p:grpSp>
      <p:sp>
        <p:nvSpPr>
          <p:cNvPr id="5" name="Flèche droite 13">
            <a:extLst>
              <a:ext uri="{FF2B5EF4-FFF2-40B4-BE49-F238E27FC236}">
                <a16:creationId xmlns:a16="http://schemas.microsoft.com/office/drawing/2014/main" id="{8EC2D970-6CE8-C903-2101-B459B648F6F4}"/>
              </a:ext>
            </a:extLst>
          </p:cNvPr>
          <p:cNvSpPr/>
          <p:nvPr/>
        </p:nvSpPr>
        <p:spPr>
          <a:xfrm rot="10800000" flipH="1">
            <a:off x="99152" y="2971576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797A82-274F-190C-3F96-3F0FAE8D7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85" y="1946394"/>
            <a:ext cx="7303430" cy="417900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sp>
        <p:nvSpPr>
          <p:cNvPr id="10" name="Flèche droite 13">
            <a:extLst>
              <a:ext uri="{FF2B5EF4-FFF2-40B4-BE49-F238E27FC236}">
                <a16:creationId xmlns:a16="http://schemas.microsoft.com/office/drawing/2014/main" id="{5E89AA18-313D-D534-4C52-4C95DF905B9E}"/>
              </a:ext>
            </a:extLst>
          </p:cNvPr>
          <p:cNvSpPr/>
          <p:nvPr/>
        </p:nvSpPr>
        <p:spPr>
          <a:xfrm rot="16200000" flipH="1">
            <a:off x="8370279" y="2470631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6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074659" y="54599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3F97F3-429D-44DF-BE94-D9C18CE45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26" y="1562898"/>
            <a:ext cx="2781506" cy="5003806"/>
          </a:xfrm>
          <a:prstGeom prst="rect">
            <a:avLst/>
          </a:prstGeom>
          <a:ln w="25400">
            <a:solidFill>
              <a:srgbClr val="222A35"/>
            </a:solidFill>
          </a:ln>
        </p:spPr>
      </p:pic>
      <p:sp>
        <p:nvSpPr>
          <p:cNvPr id="36" name="ZoneTexte 18">
            <a:extLst>
              <a:ext uri="{FF2B5EF4-FFF2-40B4-BE49-F238E27FC236}">
                <a16:creationId xmlns:a16="http://schemas.microsoft.com/office/drawing/2014/main" id="{DF0723EA-56E4-4D00-B457-A5B4A55A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68" y="1750995"/>
            <a:ext cx="5385181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SciFinderN</a:t>
            </a: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créer un compte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900" b="1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 pérenne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le mail </a:t>
            </a:r>
            <a:r>
              <a:rPr lang="fr-FR" altLang="fr-FR" sz="2000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@Universite-Paris-Saclay.fr ou @u-psud.fr si ça coince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toute recherche bibliographique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Indispensable en stage (M1, M2, thèse …)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F5209D4-2E4F-469D-B305-A5D05EDAA82D}"/>
              </a:ext>
            </a:extLst>
          </p:cNvPr>
          <p:cNvGrpSpPr/>
          <p:nvPr/>
        </p:nvGrpSpPr>
        <p:grpSpPr>
          <a:xfrm>
            <a:off x="1395752" y="4003942"/>
            <a:ext cx="3275320" cy="2674725"/>
            <a:chOff x="5868680" y="3393010"/>
            <a:chExt cx="3275320" cy="2674725"/>
          </a:xfrm>
        </p:grpSpPr>
        <p:pic>
          <p:nvPicPr>
            <p:cNvPr id="38" name="Image 37" descr="Une image contenant objet, horloge, table&#10;&#10;Description générée automatiquement">
              <a:extLst>
                <a:ext uri="{FF2B5EF4-FFF2-40B4-BE49-F238E27FC236}">
                  <a16:creationId xmlns:a16="http://schemas.microsoft.com/office/drawing/2014/main" id="{C7C6EAC0-8647-4F88-9146-7091F730A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663" y="3393010"/>
              <a:ext cx="2243337" cy="2243337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5A0D6AB7-9D5A-4082-BBAB-0DFC4AAB8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5868680" y="3597601"/>
              <a:ext cx="1824070" cy="1832770"/>
            </a:xfrm>
            <a:prstGeom prst="ellipse">
              <a:avLst/>
            </a:prstGeom>
          </p:spPr>
        </p:pic>
        <p:pic>
          <p:nvPicPr>
            <p:cNvPr id="43" name="Image 4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78270CDD-2C58-462A-BCC0-1E5DCC6E4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62" y="4838078"/>
              <a:ext cx="1789182" cy="1229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1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25" name="ZoneTexte 18">
            <a:extLst>
              <a:ext uri="{FF2B5EF4-FFF2-40B4-BE49-F238E27FC236}">
                <a16:creationId xmlns:a16="http://schemas.microsoft.com/office/drawing/2014/main" id="{F50F57E6-87D1-47DF-BFDA-F67D7DCE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18" y="5110821"/>
            <a:ext cx="36548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similarité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l’accès à des molécules analogues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8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Degré de similarité au choix selon le nombre de résultats</a:t>
            </a:r>
            <a:endParaRPr lang="fr-FR" altLang="fr-FR" sz="160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AE9460-1410-4E48-A59C-7A91DAADD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34AAE16-A9C9-425D-B2FC-5AB12D353975}"/>
              </a:ext>
            </a:extLst>
          </p:cNvPr>
          <p:cNvGrpSpPr/>
          <p:nvPr/>
        </p:nvGrpSpPr>
        <p:grpSpPr>
          <a:xfrm>
            <a:off x="5446261" y="5088671"/>
            <a:ext cx="2202402" cy="1413817"/>
            <a:chOff x="3360349" y="2985366"/>
            <a:chExt cx="2551627" cy="1638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DA4982C2-5821-4964-BC1F-2F3889405219}"/>
                </a:ext>
              </a:extLst>
            </p:cNvPr>
            <p:cNvSpPr/>
            <p:nvPr/>
          </p:nvSpPr>
          <p:spPr>
            <a:xfrm>
              <a:off x="4060807" y="2985366"/>
              <a:ext cx="1638000" cy="1638000"/>
            </a:xfrm>
            <a:prstGeom prst="ellipse">
              <a:avLst/>
            </a:prstGeom>
            <a:solidFill>
              <a:srgbClr val="B9D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D8C68DF-B798-4011-B6C3-BFEB6B7C9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3360349" y="2985393"/>
              <a:ext cx="1630171" cy="1637946"/>
            </a:xfrm>
            <a:prstGeom prst="ellipse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2B906CE-5451-43E9-A186-847AEAAE1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3976" y="2985366"/>
              <a:ext cx="1638000" cy="1638000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C7DBB92A-972B-91A2-6FD1-F23FD0754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00" y="1198118"/>
            <a:ext cx="4519027" cy="38905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2E28CF-79EF-AEED-7C0F-7FE999926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26" y="931106"/>
            <a:ext cx="8615190" cy="41686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Flèche droite 13">
            <a:extLst>
              <a:ext uri="{FF2B5EF4-FFF2-40B4-BE49-F238E27FC236}">
                <a16:creationId xmlns:a16="http://schemas.microsoft.com/office/drawing/2014/main" id="{04726782-58CF-A4DD-6C61-AFB78C827A3B}"/>
              </a:ext>
            </a:extLst>
          </p:cNvPr>
          <p:cNvSpPr/>
          <p:nvPr/>
        </p:nvSpPr>
        <p:spPr>
          <a:xfrm flipH="1">
            <a:off x="1942645" y="2647736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1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6D55F631-FED1-427F-B95F-37EAD148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16" y="1718487"/>
            <a:ext cx="36197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réaction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« </a:t>
            </a:r>
            <a:r>
              <a:rPr lang="fr-FR" altLang="fr-FR" sz="1600" i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telle-quelle</a:t>
            </a: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des substrats similaires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DC9B20-6DC5-1A7E-66B0-6A5E378E2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49" y="2808864"/>
            <a:ext cx="8320478" cy="3585697"/>
          </a:xfrm>
          <a:prstGeom prst="rect">
            <a:avLst/>
          </a:prstGeom>
        </p:spPr>
      </p:pic>
      <p:sp>
        <p:nvSpPr>
          <p:cNvPr id="5" name="Flèche droite 13">
            <a:extLst>
              <a:ext uri="{FF2B5EF4-FFF2-40B4-BE49-F238E27FC236}">
                <a16:creationId xmlns:a16="http://schemas.microsoft.com/office/drawing/2014/main" id="{2D565CC0-1F9D-4B2B-3119-A29B76A70BFC}"/>
              </a:ext>
            </a:extLst>
          </p:cNvPr>
          <p:cNvSpPr/>
          <p:nvPr/>
        </p:nvSpPr>
        <p:spPr>
          <a:xfrm flipH="1">
            <a:off x="1847176" y="4326723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FD32E23-144C-0400-9C73-0867D9977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44" y="1419878"/>
            <a:ext cx="7994307" cy="45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6D55F631-FED1-427F-B95F-37EAD148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16" y="1718487"/>
            <a:ext cx="36197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réaction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« </a:t>
            </a:r>
            <a:r>
              <a:rPr lang="fr-FR" altLang="fr-FR" sz="1600" i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telle-quelle</a:t>
            </a: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des substrats similaires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07D4E4-1110-0204-31FD-41F77B563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10" y="950914"/>
            <a:ext cx="8482988" cy="5407540"/>
          </a:xfrm>
          <a:prstGeom prst="rect">
            <a:avLst/>
          </a:prstGeom>
        </p:spPr>
      </p:pic>
      <p:sp>
        <p:nvSpPr>
          <p:cNvPr id="5" name="Flèche droite 13">
            <a:extLst>
              <a:ext uri="{FF2B5EF4-FFF2-40B4-BE49-F238E27FC236}">
                <a16:creationId xmlns:a16="http://schemas.microsoft.com/office/drawing/2014/main" id="{2D565CC0-1F9D-4B2B-3119-A29B76A70BFC}"/>
              </a:ext>
            </a:extLst>
          </p:cNvPr>
          <p:cNvSpPr/>
          <p:nvPr/>
        </p:nvSpPr>
        <p:spPr>
          <a:xfrm flipH="1">
            <a:off x="2984086" y="2511174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2786FF-0740-A1DE-EC8F-16CF00FC612C}"/>
              </a:ext>
            </a:extLst>
          </p:cNvPr>
          <p:cNvGrpSpPr/>
          <p:nvPr/>
        </p:nvGrpSpPr>
        <p:grpSpPr>
          <a:xfrm>
            <a:off x="6739712" y="1642689"/>
            <a:ext cx="2202402" cy="1413817"/>
            <a:chOff x="3360349" y="2985366"/>
            <a:chExt cx="2551627" cy="1638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D1E3C8D-2093-84DE-C97B-38B4CFA88158}"/>
                </a:ext>
              </a:extLst>
            </p:cNvPr>
            <p:cNvSpPr/>
            <p:nvPr/>
          </p:nvSpPr>
          <p:spPr>
            <a:xfrm>
              <a:off x="4060807" y="2985366"/>
              <a:ext cx="1638000" cy="1638000"/>
            </a:xfrm>
            <a:prstGeom prst="ellipse">
              <a:avLst/>
            </a:prstGeom>
            <a:solidFill>
              <a:srgbClr val="B9D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B70B313-730C-BA5B-12D0-5B88E4605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3360349" y="2985393"/>
              <a:ext cx="1630171" cy="1637946"/>
            </a:xfrm>
            <a:prstGeom prst="ellipse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823F794-D7FC-B4D6-E946-824CDC56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3976" y="2985366"/>
              <a:ext cx="1638000" cy="163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44611-0FD5-71E8-1702-20DA972FE8E4}"/>
              </a:ext>
            </a:extLst>
          </p:cNvPr>
          <p:cNvSpPr/>
          <p:nvPr/>
        </p:nvSpPr>
        <p:spPr>
          <a:xfrm>
            <a:off x="5725989" y="5871450"/>
            <a:ext cx="3190901" cy="761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BC2FCB39-C6EE-A70D-7A13-33B5847E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89" y="5907086"/>
            <a:ext cx="3190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recherche d’un fragment donne plus de résultats</a:t>
            </a:r>
          </a:p>
        </p:txBody>
      </p:sp>
    </p:spTree>
    <p:extLst>
      <p:ext uri="{BB962C8B-B14F-4D97-AF65-F5344CB8AC3E}">
        <p14:creationId xmlns:p14="http://schemas.microsoft.com/office/powerpoint/2010/main" val="217070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6D55F631-FED1-427F-B95F-37EAD148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16" y="1718487"/>
            <a:ext cx="36197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réaction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« </a:t>
            </a:r>
            <a:r>
              <a:rPr lang="fr-FR" altLang="fr-FR" sz="1600" i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telle-quelle</a:t>
            </a: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des substrats similaires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DC9B20-6DC5-1A7E-66B0-6A5E378E2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49" y="2808864"/>
            <a:ext cx="8320478" cy="35856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AA5041-FFB6-05D8-CBAF-34E363392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28" y="1716995"/>
            <a:ext cx="6816051" cy="3813815"/>
          </a:xfrm>
          <a:prstGeom prst="rect">
            <a:avLst/>
          </a:prstGeom>
        </p:spPr>
      </p:pic>
      <p:sp>
        <p:nvSpPr>
          <p:cNvPr id="5" name="Flèche droite 13">
            <a:extLst>
              <a:ext uri="{FF2B5EF4-FFF2-40B4-BE49-F238E27FC236}">
                <a16:creationId xmlns:a16="http://schemas.microsoft.com/office/drawing/2014/main" id="{2D565CC0-1F9D-4B2B-3119-A29B76A70BFC}"/>
              </a:ext>
            </a:extLst>
          </p:cNvPr>
          <p:cNvSpPr/>
          <p:nvPr/>
        </p:nvSpPr>
        <p:spPr>
          <a:xfrm flipH="1">
            <a:off x="1847176" y="4326723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17" name="ZoneTexte 18">
            <a:extLst>
              <a:ext uri="{FF2B5EF4-FFF2-40B4-BE49-F238E27FC236}">
                <a16:creationId xmlns:a16="http://schemas.microsoft.com/office/drawing/2014/main" id="{6D55F631-FED1-427F-B95F-37EAD148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16" y="1580258"/>
            <a:ext cx="6062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aux articles via les résultats de </a:t>
            </a:r>
            <a:r>
              <a:rPr lang="fr-FR" altLang="fr-FR" sz="18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SciFinderN</a:t>
            </a: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112204-BBC6-48F4-AC4B-1089073B7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28" y="2487928"/>
            <a:ext cx="5720589" cy="452142"/>
          </a:xfrm>
          <a:prstGeom prst="rect">
            <a:avLst/>
          </a:prstGeom>
          <a:ln w="34925">
            <a:solidFill>
              <a:srgbClr val="000000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B8C0586-7691-4FBE-9366-C10E56739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28" y="2940748"/>
            <a:ext cx="7943874" cy="1639091"/>
          </a:xfrm>
          <a:prstGeom prst="rect">
            <a:avLst/>
          </a:prstGeom>
          <a:ln w="34925">
            <a:solidFill>
              <a:srgbClr val="000000"/>
            </a:solidFill>
          </a:ln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7090809-BD9A-ED65-B51B-605C671AF3AB}"/>
              </a:ext>
            </a:extLst>
          </p:cNvPr>
          <p:cNvGrpSpPr/>
          <p:nvPr/>
        </p:nvGrpSpPr>
        <p:grpSpPr>
          <a:xfrm>
            <a:off x="3214314" y="5022927"/>
            <a:ext cx="2202402" cy="1413817"/>
            <a:chOff x="3360349" y="2985366"/>
            <a:chExt cx="2551627" cy="1638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B99C385-3046-8598-AE79-BEC1ECEF1E5F}"/>
                </a:ext>
              </a:extLst>
            </p:cNvPr>
            <p:cNvSpPr/>
            <p:nvPr/>
          </p:nvSpPr>
          <p:spPr>
            <a:xfrm>
              <a:off x="4060807" y="2985366"/>
              <a:ext cx="1638000" cy="1638000"/>
            </a:xfrm>
            <a:prstGeom prst="ellipse">
              <a:avLst/>
            </a:prstGeom>
            <a:solidFill>
              <a:srgbClr val="B9D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425230C-5887-D654-8E67-A7D14560C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3360349" y="2985393"/>
              <a:ext cx="1630171" cy="1637946"/>
            </a:xfrm>
            <a:prstGeom prst="ellipse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38E920B-1E71-2B59-1A3C-CD8A1E22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3976" y="2985366"/>
              <a:ext cx="1638000" cy="163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47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074659" y="54599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3F97F3-429D-44DF-BE94-D9C18CE45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26" y="1562898"/>
            <a:ext cx="2781506" cy="5003806"/>
          </a:xfrm>
          <a:prstGeom prst="rect">
            <a:avLst/>
          </a:prstGeom>
          <a:ln w="25400">
            <a:solidFill>
              <a:srgbClr val="222A35"/>
            </a:solidFill>
          </a:ln>
        </p:spPr>
      </p:pic>
      <p:sp>
        <p:nvSpPr>
          <p:cNvPr id="36" name="ZoneTexte 18">
            <a:extLst>
              <a:ext uri="{FF2B5EF4-FFF2-40B4-BE49-F238E27FC236}">
                <a16:creationId xmlns:a16="http://schemas.microsoft.com/office/drawing/2014/main" id="{DF0723EA-56E4-4D00-B457-A5B4A55A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68" y="1921118"/>
            <a:ext cx="538518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altLang="fr-FR" sz="2400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 d’autres fonctionnalités…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Indispensable en stage (M1, M2, thèse …)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F5209D4-2E4F-469D-B305-A5D05EDAA82D}"/>
              </a:ext>
            </a:extLst>
          </p:cNvPr>
          <p:cNvGrpSpPr/>
          <p:nvPr/>
        </p:nvGrpSpPr>
        <p:grpSpPr>
          <a:xfrm>
            <a:off x="1395752" y="3882755"/>
            <a:ext cx="3275320" cy="2674725"/>
            <a:chOff x="5868680" y="3393010"/>
            <a:chExt cx="3275320" cy="2674725"/>
          </a:xfrm>
        </p:grpSpPr>
        <p:pic>
          <p:nvPicPr>
            <p:cNvPr id="38" name="Image 37" descr="Une image contenant objet, horloge, table&#10;&#10;Description générée automatiquement">
              <a:extLst>
                <a:ext uri="{FF2B5EF4-FFF2-40B4-BE49-F238E27FC236}">
                  <a16:creationId xmlns:a16="http://schemas.microsoft.com/office/drawing/2014/main" id="{C7C6EAC0-8647-4F88-9146-7091F730A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663" y="3393010"/>
              <a:ext cx="2243337" cy="2243337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5A0D6AB7-9D5A-4082-BBAB-0DFC4AAB8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5868680" y="3597601"/>
              <a:ext cx="1824070" cy="1832770"/>
            </a:xfrm>
            <a:prstGeom prst="ellipse">
              <a:avLst/>
            </a:prstGeom>
          </p:spPr>
        </p:pic>
        <p:pic>
          <p:nvPicPr>
            <p:cNvPr id="43" name="Image 4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78270CDD-2C58-462A-BCC0-1E5DCC6E4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62" y="4838078"/>
              <a:ext cx="1789182" cy="1229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40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6FADE1D5-6016-40C8-ADBE-FB3CFAB87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2"/>
          <a:stretch/>
        </p:blipFill>
        <p:spPr>
          <a:xfrm>
            <a:off x="0" y="5197399"/>
            <a:ext cx="5367846" cy="145042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074659" y="54599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18">
            <a:extLst>
              <a:ext uri="{FF2B5EF4-FFF2-40B4-BE49-F238E27FC236}">
                <a16:creationId xmlns:a16="http://schemas.microsoft.com/office/drawing/2014/main" id="{6237BC0F-80B4-4881-A7CE-B50D9B27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05" y="1941697"/>
            <a:ext cx="88624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 de données scientifique pour les chimistes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thématique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auteur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747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molécule </a:t>
            </a: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(nom, CAS, structure)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747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réactions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0DEFD3-A31A-4C4C-BFD4-088C7C90671E}"/>
              </a:ext>
            </a:extLst>
          </p:cNvPr>
          <p:cNvGrpSpPr/>
          <p:nvPr/>
        </p:nvGrpSpPr>
        <p:grpSpPr>
          <a:xfrm>
            <a:off x="5613492" y="3885251"/>
            <a:ext cx="3275320" cy="2674725"/>
            <a:chOff x="5868680" y="3393010"/>
            <a:chExt cx="3275320" cy="2674725"/>
          </a:xfrm>
        </p:grpSpPr>
        <p:pic>
          <p:nvPicPr>
            <p:cNvPr id="13" name="Image 12" descr="Une image contenant objet, horloge, table&#10;&#10;Description générée automatiquement">
              <a:extLst>
                <a:ext uri="{FF2B5EF4-FFF2-40B4-BE49-F238E27FC236}">
                  <a16:creationId xmlns:a16="http://schemas.microsoft.com/office/drawing/2014/main" id="{F5C4712C-6A07-47B4-B540-04D27D50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663" y="3393010"/>
              <a:ext cx="2243337" cy="2243337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EB6EDD9F-5F1A-4986-A8AE-A9EA15537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5868680" y="3597601"/>
              <a:ext cx="1824070" cy="1832770"/>
            </a:xfrm>
            <a:prstGeom prst="ellipse">
              <a:avLst/>
            </a:prstGeom>
          </p:spPr>
        </p:pic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226A8CAF-886F-4EC9-804F-BCC7E0DE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62" y="4838078"/>
              <a:ext cx="1789182" cy="122965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9E7E8D6-CAB4-4124-8A0A-B856DB33F14E}"/>
              </a:ext>
            </a:extLst>
          </p:cNvPr>
          <p:cNvSpPr/>
          <p:nvPr/>
        </p:nvSpPr>
        <p:spPr>
          <a:xfrm>
            <a:off x="389569" y="4170736"/>
            <a:ext cx="4781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 de recherche : </a:t>
            </a:r>
            <a:r>
              <a:rPr lang="fr-FR" altLang="fr-FR" b="1" dirty="0" err="1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 Saclay</a:t>
            </a:r>
          </a:p>
          <a:p>
            <a:pPr marL="285750" indent="-285750" algn="just">
              <a:spcBef>
                <a:spcPct val="0"/>
              </a:spcBef>
            </a:pPr>
            <a:endParaRPr lang="fr-FR" altLang="fr-FR" b="1" dirty="0">
              <a:solidFill>
                <a:srgbClr val="700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https://www.bibliotheques.universite-paris-saclay.fr/scifinder-n</a:t>
            </a:r>
          </a:p>
        </p:txBody>
      </p:sp>
    </p:spTree>
    <p:extLst>
      <p:ext uri="{BB962C8B-B14F-4D97-AF65-F5344CB8AC3E}">
        <p14:creationId xmlns:p14="http://schemas.microsoft.com/office/powerpoint/2010/main" val="365487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6FADE1D5-6016-40C8-ADBE-FB3CFAB87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2"/>
          <a:stretch/>
        </p:blipFill>
        <p:spPr>
          <a:xfrm>
            <a:off x="0" y="5197399"/>
            <a:ext cx="5367846" cy="145042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074659" y="54599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18">
            <a:extLst>
              <a:ext uri="{FF2B5EF4-FFF2-40B4-BE49-F238E27FC236}">
                <a16:creationId xmlns:a16="http://schemas.microsoft.com/office/drawing/2014/main" id="{6237BC0F-80B4-4881-A7CE-B50D9B27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05" y="1941697"/>
            <a:ext cx="88624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 de données scientifique pour les chimistes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thématique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auteur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747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molécule </a:t>
            </a: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(nom, CAS, structure)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747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réactions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0DEFD3-A31A-4C4C-BFD4-088C7C90671E}"/>
              </a:ext>
            </a:extLst>
          </p:cNvPr>
          <p:cNvGrpSpPr/>
          <p:nvPr/>
        </p:nvGrpSpPr>
        <p:grpSpPr>
          <a:xfrm>
            <a:off x="5613492" y="3885251"/>
            <a:ext cx="3275320" cy="2674725"/>
            <a:chOff x="5868680" y="3393010"/>
            <a:chExt cx="3275320" cy="2674725"/>
          </a:xfrm>
        </p:grpSpPr>
        <p:pic>
          <p:nvPicPr>
            <p:cNvPr id="13" name="Image 12" descr="Une image contenant objet, horloge, table&#10;&#10;Description générée automatiquement">
              <a:extLst>
                <a:ext uri="{FF2B5EF4-FFF2-40B4-BE49-F238E27FC236}">
                  <a16:creationId xmlns:a16="http://schemas.microsoft.com/office/drawing/2014/main" id="{F5C4712C-6A07-47B4-B540-04D27D50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663" y="3393010"/>
              <a:ext cx="2243337" cy="2243337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EB6EDD9F-5F1A-4986-A8AE-A9EA15537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5868680" y="3597601"/>
              <a:ext cx="1824070" cy="1832770"/>
            </a:xfrm>
            <a:prstGeom prst="ellipse">
              <a:avLst/>
            </a:prstGeom>
          </p:spPr>
        </p:pic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226A8CAF-886F-4EC9-804F-BCC7E0DE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62" y="4838078"/>
              <a:ext cx="1789182" cy="122965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9E7E8D6-CAB4-4124-8A0A-B856DB33F14E}"/>
              </a:ext>
            </a:extLst>
          </p:cNvPr>
          <p:cNvSpPr/>
          <p:nvPr/>
        </p:nvSpPr>
        <p:spPr>
          <a:xfrm>
            <a:off x="389569" y="4170736"/>
            <a:ext cx="4781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 de recherche : </a:t>
            </a:r>
            <a:r>
              <a:rPr lang="fr-FR" altLang="fr-FR" b="1" dirty="0" err="1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 Saclay</a:t>
            </a:r>
          </a:p>
          <a:p>
            <a:pPr marL="285750" indent="-285750" algn="just">
              <a:spcBef>
                <a:spcPct val="0"/>
              </a:spcBef>
            </a:pPr>
            <a:endParaRPr lang="fr-FR" altLang="fr-FR" b="1" dirty="0">
              <a:solidFill>
                <a:srgbClr val="700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https://www.bibliotheques.universite-paris-saclay.fr/scifinder-n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9EFE42-35CE-9172-3D1D-84E5E01BC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98" y="1759886"/>
            <a:ext cx="7744858" cy="42507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sp>
        <p:nvSpPr>
          <p:cNvPr id="8" name="Flèche droite 13">
            <a:extLst>
              <a:ext uri="{FF2B5EF4-FFF2-40B4-BE49-F238E27FC236}">
                <a16:creationId xmlns:a16="http://schemas.microsoft.com/office/drawing/2014/main" id="{41E0875B-5C9C-454C-26AE-6765FF12417F}"/>
              </a:ext>
            </a:extLst>
          </p:cNvPr>
          <p:cNvSpPr/>
          <p:nvPr/>
        </p:nvSpPr>
        <p:spPr>
          <a:xfrm rot="16200000" flipH="1">
            <a:off x="1283305" y="4709197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24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6FADE1D5-6016-40C8-ADBE-FB3CFAB87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2"/>
          <a:stretch/>
        </p:blipFill>
        <p:spPr>
          <a:xfrm>
            <a:off x="0" y="5197399"/>
            <a:ext cx="5367846" cy="145042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074659" y="54599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18">
            <a:extLst>
              <a:ext uri="{FF2B5EF4-FFF2-40B4-BE49-F238E27FC236}">
                <a16:creationId xmlns:a16="http://schemas.microsoft.com/office/drawing/2014/main" id="{6237BC0F-80B4-4881-A7CE-B50D9B27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05" y="1941697"/>
            <a:ext cx="88624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 de données scientifique pour les chimistes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thématique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auteur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747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molécule </a:t>
            </a:r>
            <a:r>
              <a:rPr lang="fr-FR" altLang="fr-FR" sz="20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(nom, CAS, structure)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2000" b="1" dirty="0">
                <a:solidFill>
                  <a:srgbClr val="747A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réactions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0DEFD3-A31A-4C4C-BFD4-088C7C90671E}"/>
              </a:ext>
            </a:extLst>
          </p:cNvPr>
          <p:cNvGrpSpPr/>
          <p:nvPr/>
        </p:nvGrpSpPr>
        <p:grpSpPr>
          <a:xfrm>
            <a:off x="5613492" y="3885251"/>
            <a:ext cx="3275320" cy="2674725"/>
            <a:chOff x="5868680" y="3393010"/>
            <a:chExt cx="3275320" cy="2674725"/>
          </a:xfrm>
        </p:grpSpPr>
        <p:pic>
          <p:nvPicPr>
            <p:cNvPr id="13" name="Image 12" descr="Une image contenant objet, horloge, table&#10;&#10;Description générée automatiquement">
              <a:extLst>
                <a:ext uri="{FF2B5EF4-FFF2-40B4-BE49-F238E27FC236}">
                  <a16:creationId xmlns:a16="http://schemas.microsoft.com/office/drawing/2014/main" id="{F5C4712C-6A07-47B4-B540-04D27D50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663" y="3393010"/>
              <a:ext cx="2243337" cy="2243337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EB6EDD9F-5F1A-4986-A8AE-A9EA15537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" r="4452" b="24840"/>
            <a:stretch/>
          </p:blipFill>
          <p:spPr>
            <a:xfrm>
              <a:off x="5868680" y="3597601"/>
              <a:ext cx="1824070" cy="1832770"/>
            </a:xfrm>
            <a:prstGeom prst="ellipse">
              <a:avLst/>
            </a:prstGeom>
          </p:spPr>
        </p:pic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226A8CAF-886F-4EC9-804F-BCC7E0DE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62" y="4838078"/>
              <a:ext cx="1789182" cy="122965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9E7E8D6-CAB4-4124-8A0A-B856DB33F14E}"/>
              </a:ext>
            </a:extLst>
          </p:cNvPr>
          <p:cNvSpPr/>
          <p:nvPr/>
        </p:nvSpPr>
        <p:spPr>
          <a:xfrm>
            <a:off x="389569" y="4170736"/>
            <a:ext cx="4781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 de recherche : </a:t>
            </a:r>
            <a:r>
              <a:rPr lang="fr-FR" altLang="fr-FR" b="1" dirty="0" err="1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 Saclay</a:t>
            </a:r>
          </a:p>
          <a:p>
            <a:pPr marL="285750" indent="-285750" algn="just">
              <a:spcBef>
                <a:spcPct val="0"/>
              </a:spcBef>
            </a:pPr>
            <a:endParaRPr lang="fr-FR" altLang="fr-FR" b="1" dirty="0">
              <a:solidFill>
                <a:srgbClr val="700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https://www.bibliotheques.universite-paris-saclay.fr/scifinder-n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52AFBB-6010-FDE3-B47C-D23006E66A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73" y="210175"/>
            <a:ext cx="5524500" cy="248602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8" name="Flèche droite 13">
            <a:extLst>
              <a:ext uri="{FF2B5EF4-FFF2-40B4-BE49-F238E27FC236}">
                <a16:creationId xmlns:a16="http://schemas.microsoft.com/office/drawing/2014/main" id="{41E0875B-5C9C-454C-26AE-6765FF12417F}"/>
              </a:ext>
            </a:extLst>
          </p:cNvPr>
          <p:cNvSpPr/>
          <p:nvPr/>
        </p:nvSpPr>
        <p:spPr>
          <a:xfrm rot="16200000" flipH="1">
            <a:off x="2741521" y="1658884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6501EA-ED59-B037-055D-C6DFD85B38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944" y="2551531"/>
            <a:ext cx="4011145" cy="3928441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5" name="Flèche droite 13">
            <a:extLst>
              <a:ext uri="{FF2B5EF4-FFF2-40B4-BE49-F238E27FC236}">
                <a16:creationId xmlns:a16="http://schemas.microsoft.com/office/drawing/2014/main" id="{D4A07D13-27AB-6600-8F9D-E2531FFACBBB}"/>
              </a:ext>
            </a:extLst>
          </p:cNvPr>
          <p:cNvSpPr/>
          <p:nvPr/>
        </p:nvSpPr>
        <p:spPr>
          <a:xfrm rot="16200000" flipH="1">
            <a:off x="2283003" y="5613817"/>
            <a:ext cx="439003" cy="274989"/>
          </a:xfrm>
          <a:prstGeom prst="rightArrow">
            <a:avLst/>
          </a:prstGeom>
          <a:solidFill>
            <a:srgbClr val="EB73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3AC417D-A59F-A3DC-3598-CCA2BEA3E2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1266" y="564347"/>
            <a:ext cx="3302512" cy="5941073"/>
          </a:xfrm>
          <a:prstGeom prst="rect">
            <a:avLst/>
          </a:prstGeom>
          <a:ln w="50800">
            <a:solidFill>
              <a:srgbClr val="222A35"/>
            </a:solidFill>
          </a:ln>
        </p:spPr>
      </p:pic>
    </p:spTree>
    <p:extLst>
      <p:ext uri="{BB962C8B-B14F-4D97-AF65-F5344CB8AC3E}">
        <p14:creationId xmlns:p14="http://schemas.microsoft.com/office/powerpoint/2010/main" val="6745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074659" y="54599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18">
            <a:extLst>
              <a:ext uri="{FF2B5EF4-FFF2-40B4-BE49-F238E27FC236}">
                <a16:creationId xmlns:a16="http://schemas.microsoft.com/office/drawing/2014/main" id="{6237BC0F-80B4-4881-A7CE-B50D9B27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73" y="1835531"/>
            <a:ext cx="87364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err="1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SciFinderN</a:t>
            </a: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accessible depuis la bibliothèque ou hors de l’Université </a:t>
            </a:r>
            <a:r>
              <a:rPr lang="fr-FR" altLang="fr-FR" sz="2400" i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portail numérique des bibliothèques de </a:t>
            </a:r>
            <a:b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Paris-Saclay (proxy)</a:t>
            </a:r>
            <a:endParaRPr lang="fr-FR" altLang="fr-FR" sz="2400" b="1" dirty="0">
              <a:solidFill>
                <a:srgbClr val="222A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0DEFD3-A31A-4C4C-BFD4-088C7C90671E}"/>
              </a:ext>
            </a:extLst>
          </p:cNvPr>
          <p:cNvGrpSpPr/>
          <p:nvPr/>
        </p:nvGrpSpPr>
        <p:grpSpPr>
          <a:xfrm>
            <a:off x="7136131" y="4296809"/>
            <a:ext cx="1822841" cy="2055692"/>
            <a:chOff x="6900663" y="3393010"/>
            <a:chExt cx="2243337" cy="2529902"/>
          </a:xfrm>
        </p:grpSpPr>
        <p:pic>
          <p:nvPicPr>
            <p:cNvPr id="13" name="Image 12" descr="Une image contenant objet, horloge, table&#10;&#10;Description générée automatiquement">
              <a:extLst>
                <a:ext uri="{FF2B5EF4-FFF2-40B4-BE49-F238E27FC236}">
                  <a16:creationId xmlns:a16="http://schemas.microsoft.com/office/drawing/2014/main" id="{F5C4712C-6A07-47B4-B540-04D27D504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663" y="3393010"/>
              <a:ext cx="2243337" cy="2243337"/>
            </a:xfrm>
            <a:prstGeom prst="rect">
              <a:avLst/>
            </a:prstGeom>
          </p:spPr>
        </p:pic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226A8CAF-886F-4EC9-804F-BCC7E0DE6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090" y="4693255"/>
              <a:ext cx="1789182" cy="122965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1FB597F-B468-45DC-A6FF-4FE84D63C7D9}"/>
              </a:ext>
            </a:extLst>
          </p:cNvPr>
          <p:cNvSpPr/>
          <p:nvPr/>
        </p:nvSpPr>
        <p:spPr>
          <a:xfrm>
            <a:off x="264371" y="3928631"/>
            <a:ext cx="7196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 de recherche : </a:t>
            </a:r>
            <a:r>
              <a:rPr lang="fr-FR" altLang="fr-FR" b="1" dirty="0" err="1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Scifinder</a:t>
            </a: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Paris Saclay</a:t>
            </a:r>
          </a:p>
          <a:p>
            <a:pPr marL="285750" indent="-285750" algn="just">
              <a:spcBef>
                <a:spcPct val="0"/>
              </a:spcBef>
            </a:pPr>
            <a:endParaRPr lang="fr-FR" altLang="fr-FR" b="1" dirty="0">
              <a:solidFill>
                <a:srgbClr val="700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fr-FR" altLang="fr-FR" b="1" dirty="0">
                <a:solidFill>
                  <a:srgbClr val="700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https://www.bibliotheques.universite-paris-saclay.fr/scifinder-n</a:t>
            </a:r>
          </a:p>
          <a:p>
            <a:pPr marL="285750" indent="-285750" algn="just">
              <a:spcBef>
                <a:spcPct val="0"/>
              </a:spcBef>
            </a:pPr>
            <a:endParaRPr lang="fr-FR" altLang="fr-FR" b="1" dirty="0">
              <a:solidFill>
                <a:srgbClr val="700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EA72F0-D3A4-4B60-9372-01C6ADD1970F}"/>
              </a:ext>
            </a:extLst>
          </p:cNvPr>
          <p:cNvSpPr/>
          <p:nvPr/>
        </p:nvSpPr>
        <p:spPr>
          <a:xfrm>
            <a:off x="264372" y="3537485"/>
            <a:ext cx="87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Depuis le site de la bibliothèque pour y accéder 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 le compte Paris-Saclay 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F9A3EC-7EF9-4479-8C4F-DCDB3FD85395}"/>
              </a:ext>
            </a:extLst>
          </p:cNvPr>
          <p:cNvSpPr/>
          <p:nvPr/>
        </p:nvSpPr>
        <p:spPr>
          <a:xfrm>
            <a:off x="264371" y="5256220"/>
            <a:ext cx="4307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Ou directement avec un« proxy » :</a:t>
            </a:r>
          </a:p>
        </p:txBody>
      </p:sp>
    </p:spTree>
    <p:extLst>
      <p:ext uri="{BB962C8B-B14F-4D97-AF65-F5344CB8AC3E}">
        <p14:creationId xmlns:p14="http://schemas.microsoft.com/office/powerpoint/2010/main" val="151289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1DC836-B89E-812D-A3DC-C1756F77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8" y="2198872"/>
            <a:ext cx="8777700" cy="324797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42" name="ZoneTexte 18">
            <a:extLst>
              <a:ext uri="{FF2B5EF4-FFF2-40B4-BE49-F238E27FC236}">
                <a16:creationId xmlns:a16="http://schemas.microsoft.com/office/drawing/2014/main" id="{46698E82-7285-481B-8EB7-66260377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0" y="1503105"/>
            <a:ext cx="3504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de recherche :</a:t>
            </a:r>
            <a:endParaRPr lang="fr-FR" altLang="fr-FR" sz="2400" b="1" dirty="0">
              <a:solidFill>
                <a:srgbClr val="747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6D71F40-C185-093C-CD66-1946F706CE0D}"/>
              </a:ext>
            </a:extLst>
          </p:cNvPr>
          <p:cNvSpPr/>
          <p:nvPr/>
        </p:nvSpPr>
        <p:spPr>
          <a:xfrm>
            <a:off x="210241" y="3777601"/>
            <a:ext cx="1093580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24C65E3-3C12-1E74-72C9-D001C4F41009}"/>
              </a:ext>
            </a:extLst>
          </p:cNvPr>
          <p:cNvSpPr/>
          <p:nvPr/>
        </p:nvSpPr>
        <p:spPr>
          <a:xfrm>
            <a:off x="210241" y="3457509"/>
            <a:ext cx="1093580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357B731-8A69-B3E5-7A5F-708EDB3DB12C}"/>
              </a:ext>
            </a:extLst>
          </p:cNvPr>
          <p:cNvSpPr/>
          <p:nvPr/>
        </p:nvSpPr>
        <p:spPr>
          <a:xfrm>
            <a:off x="2145617" y="3428401"/>
            <a:ext cx="1897574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1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FD2AE1-4F98-1823-E48B-7693B336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" y="2122393"/>
            <a:ext cx="9161699" cy="396264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42" name="ZoneTexte 18">
            <a:extLst>
              <a:ext uri="{FF2B5EF4-FFF2-40B4-BE49-F238E27FC236}">
                <a16:creationId xmlns:a16="http://schemas.microsoft.com/office/drawing/2014/main" id="{46698E82-7285-481B-8EB7-66260377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0" y="1503105"/>
            <a:ext cx="3504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de recherche :</a:t>
            </a:r>
            <a:endParaRPr lang="fr-FR" altLang="fr-FR" sz="2400" b="1" dirty="0">
              <a:solidFill>
                <a:srgbClr val="747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37D5B56-E018-468E-2EC9-CEF08532759C}"/>
              </a:ext>
            </a:extLst>
          </p:cNvPr>
          <p:cNvSpPr/>
          <p:nvPr/>
        </p:nvSpPr>
        <p:spPr>
          <a:xfrm>
            <a:off x="2854367" y="3821742"/>
            <a:ext cx="1093580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48E150-CE3D-3720-0EE4-C46277278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227" y="2773027"/>
            <a:ext cx="2886075" cy="3790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6D71F40-C185-093C-CD66-1946F706CE0D}"/>
              </a:ext>
            </a:extLst>
          </p:cNvPr>
          <p:cNvSpPr/>
          <p:nvPr/>
        </p:nvSpPr>
        <p:spPr>
          <a:xfrm>
            <a:off x="120348" y="3429000"/>
            <a:ext cx="1093580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24C65E3-3C12-1E74-72C9-D001C4F41009}"/>
              </a:ext>
            </a:extLst>
          </p:cNvPr>
          <p:cNvSpPr/>
          <p:nvPr/>
        </p:nvSpPr>
        <p:spPr>
          <a:xfrm>
            <a:off x="120348" y="3755836"/>
            <a:ext cx="1093580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8">
            <a:extLst>
              <a:ext uri="{FF2B5EF4-FFF2-40B4-BE49-F238E27FC236}">
                <a16:creationId xmlns:a16="http://schemas.microsoft.com/office/drawing/2014/main" id="{340DF2F4-C430-DF2E-440D-CBDD840F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531" y="5462871"/>
            <a:ext cx="32960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de filtre :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</a:p>
          <a:p>
            <a:pPr marL="285750" indent="-285750" algn="just">
              <a:spcBef>
                <a:spcPct val="0"/>
              </a:spcBef>
            </a:pPr>
            <a:r>
              <a:rPr lang="fr-FR" altLang="fr-FR" sz="1600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5645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51DC836-B89E-812D-A3DC-C1756F77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8" y="1945481"/>
            <a:ext cx="8777700" cy="3247972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2E8C97C-4934-48A1-96CF-CA7430847886}"/>
              </a:ext>
            </a:extLst>
          </p:cNvPr>
          <p:cNvSpPr/>
          <p:nvPr/>
        </p:nvSpPr>
        <p:spPr>
          <a:xfrm>
            <a:off x="-3938" y="-11851"/>
            <a:ext cx="3427027" cy="1303338"/>
          </a:xfrm>
          <a:prstGeom prst="rect">
            <a:avLst/>
          </a:prstGeom>
          <a:solidFill>
            <a:srgbClr val="7000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Image 77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A6D2FAD9-3DF7-44A4-9918-8C395DBA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3" y="-12914"/>
            <a:ext cx="2345759" cy="13032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8FB563-DA03-4BEA-AF8C-3BA7FBC7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1" y="-15781"/>
            <a:ext cx="2585133" cy="1303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F4AA0F-F540-4BD2-A9C5-2BF0EFD5233E}"/>
              </a:ext>
            </a:extLst>
          </p:cNvPr>
          <p:cNvSpPr/>
          <p:nvPr/>
        </p:nvSpPr>
        <p:spPr>
          <a:xfrm>
            <a:off x="6153326" y="-7106"/>
            <a:ext cx="2990674" cy="130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924F-A87E-445C-8CFF-4F6924C7154B}"/>
              </a:ext>
            </a:extLst>
          </p:cNvPr>
          <p:cNvSpPr/>
          <p:nvPr/>
        </p:nvSpPr>
        <p:spPr>
          <a:xfrm>
            <a:off x="2797789" y="-15781"/>
            <a:ext cx="3274156" cy="1373718"/>
          </a:xfrm>
          <a:prstGeom prst="rect">
            <a:avLst/>
          </a:prstGeom>
          <a:solidFill>
            <a:srgbClr val="EB7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1278B1-4616-4897-BF7A-6C584686F875}"/>
              </a:ext>
            </a:extLst>
          </p:cNvPr>
          <p:cNvSpPr/>
          <p:nvPr/>
        </p:nvSpPr>
        <p:spPr>
          <a:xfrm>
            <a:off x="-3939" y="6673833"/>
            <a:ext cx="9161699" cy="19829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55E93850-45A3-4FC0-8E98-FC095F57EEB8}"/>
              </a:ext>
            </a:extLst>
          </p:cNvPr>
          <p:cNvSpPr txBox="1">
            <a:spLocks/>
          </p:cNvSpPr>
          <p:nvPr/>
        </p:nvSpPr>
        <p:spPr bwMode="auto">
          <a:xfrm>
            <a:off x="6071945" y="419603"/>
            <a:ext cx="2959770" cy="84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Sciences du médicament et des autres produits de santé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3C613235-065B-457A-90BB-601C4B225572}"/>
              </a:ext>
            </a:extLst>
          </p:cNvPr>
          <p:cNvSpPr txBox="1">
            <a:spLocks/>
          </p:cNvSpPr>
          <p:nvPr/>
        </p:nvSpPr>
        <p:spPr bwMode="auto">
          <a:xfrm>
            <a:off x="6071945" y="81429"/>
            <a:ext cx="13355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Master 1</a:t>
            </a: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E65ECC2C-BD2D-46B7-B457-57F72E38A40D}"/>
              </a:ext>
            </a:extLst>
          </p:cNvPr>
          <p:cNvSpPr txBox="1">
            <a:spLocks/>
          </p:cNvSpPr>
          <p:nvPr/>
        </p:nvSpPr>
        <p:spPr bwMode="auto">
          <a:xfrm>
            <a:off x="2808006" y="81429"/>
            <a:ext cx="23631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37D82-B5FF-4ABE-8D22-7FD12EF1BCF0}"/>
              </a:ext>
            </a:extLst>
          </p:cNvPr>
          <p:cNvSpPr/>
          <p:nvPr/>
        </p:nvSpPr>
        <p:spPr>
          <a:xfrm>
            <a:off x="0" y="1283626"/>
            <a:ext cx="9144000" cy="184167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E8BA4B9-6E1D-48B8-A998-6F45F87D9540}"/>
              </a:ext>
            </a:extLst>
          </p:cNvPr>
          <p:cNvSpPr txBox="1">
            <a:spLocks/>
          </p:cNvSpPr>
          <p:nvPr/>
        </p:nvSpPr>
        <p:spPr bwMode="auto">
          <a:xfrm>
            <a:off x="2854367" y="499546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and Drug Sciences </a:t>
            </a:r>
          </a:p>
        </p:txBody>
      </p:sp>
      <p:sp>
        <p:nvSpPr>
          <p:cNvPr id="42" name="ZoneTexte 18">
            <a:extLst>
              <a:ext uri="{FF2B5EF4-FFF2-40B4-BE49-F238E27FC236}">
                <a16:creationId xmlns:a16="http://schemas.microsoft.com/office/drawing/2014/main" id="{46698E82-7285-481B-8EB7-66260377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0" y="1503105"/>
            <a:ext cx="3504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222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de recherche :</a:t>
            </a:r>
            <a:endParaRPr lang="fr-FR" altLang="fr-FR" sz="2400" b="1" dirty="0">
              <a:solidFill>
                <a:srgbClr val="747A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6D71F40-C185-093C-CD66-1946F706CE0D}"/>
              </a:ext>
            </a:extLst>
          </p:cNvPr>
          <p:cNvSpPr/>
          <p:nvPr/>
        </p:nvSpPr>
        <p:spPr>
          <a:xfrm>
            <a:off x="210241" y="3524210"/>
            <a:ext cx="1093580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24C65E3-3C12-1E74-72C9-D001C4F41009}"/>
              </a:ext>
            </a:extLst>
          </p:cNvPr>
          <p:cNvSpPr/>
          <p:nvPr/>
        </p:nvSpPr>
        <p:spPr>
          <a:xfrm>
            <a:off x="210241" y="3204118"/>
            <a:ext cx="1093580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357B731-8A69-B3E5-7A5F-708EDB3DB12C}"/>
              </a:ext>
            </a:extLst>
          </p:cNvPr>
          <p:cNvSpPr/>
          <p:nvPr/>
        </p:nvSpPr>
        <p:spPr>
          <a:xfrm>
            <a:off x="2145617" y="3175010"/>
            <a:ext cx="1897574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2F542C-7B28-6EB4-0C96-AB77EB753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0" y="5294826"/>
            <a:ext cx="9144000" cy="1163359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E70D68A-84C0-2F4D-C7F1-89A08C19D281}"/>
              </a:ext>
            </a:extLst>
          </p:cNvPr>
          <p:cNvSpPr/>
          <p:nvPr/>
        </p:nvSpPr>
        <p:spPr>
          <a:xfrm>
            <a:off x="2138934" y="6118529"/>
            <a:ext cx="1897574" cy="320092"/>
          </a:xfrm>
          <a:prstGeom prst="roundRect">
            <a:avLst/>
          </a:prstGeom>
          <a:noFill/>
          <a:ln w="63500">
            <a:solidFill>
              <a:srgbClr val="EB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9059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5232</TotalTime>
  <Words>992</Words>
  <Application>Microsoft Office PowerPoint</Application>
  <PresentationFormat>Affichage à l'écran (4:3)</PresentationFormat>
  <Paragraphs>223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Thème Office</vt:lpstr>
      <vt:lpstr>Ressources bibliographiques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Chimie Pharmaceutique</dc:title>
  <dc:creator>Laurent</dc:creator>
  <cp:lastModifiedBy>Laurent Evanno</cp:lastModifiedBy>
  <cp:revision>239</cp:revision>
  <dcterms:created xsi:type="dcterms:W3CDTF">2020-09-02T20:21:18Z</dcterms:created>
  <dcterms:modified xsi:type="dcterms:W3CDTF">2022-09-12T20:50:48Z</dcterms:modified>
</cp:coreProperties>
</file>