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17" r:id="rId2"/>
    <p:sldId id="322" r:id="rId3"/>
    <p:sldId id="326" r:id="rId4"/>
    <p:sldId id="334" r:id="rId5"/>
    <p:sldId id="332" r:id="rId6"/>
    <p:sldId id="333" r:id="rId7"/>
  </p:sldIdLst>
  <p:sldSz cx="12188825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howGuides="1">
      <p:cViewPr varScale="1">
        <p:scale>
          <a:sx n="45" d="100"/>
          <a:sy n="45" d="100"/>
        </p:scale>
        <p:origin x="43" y="562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0"/>
    </p:cViewPr>
  </p:sorterViewPr>
  <p:notesViewPr>
    <p:cSldViewPr showGuides="1">
      <p:cViewPr varScale="1">
        <p:scale>
          <a:sx n="65" d="100"/>
          <a:sy n="65" d="100"/>
        </p:scale>
        <p:origin x="3082" y="3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A761C43-90B0-443C-86EC-3C0DD5DA01AA}" type="datetime1">
              <a:rPr lang="fr-FR" smtClean="0"/>
              <a:t>01/10/2023</a:t>
            </a:fld>
            <a:endParaRPr lang="fr-FR"/>
          </a:p>
        </p:txBody>
      </p:sp>
      <p:sp>
        <p:nvSpPr>
          <p:cNvPr id="4" name="Espace réservé du pied de page 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r>
              <a:rPr lang="fr-FR" smtClean="0"/>
              <a:t>B. FILIPPI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F69C82B5-293F-43D8-BDBA-2AB8C5A97E24}" type="datetime1">
              <a:rPr lang="fr-FR" noProof="0" smtClean="0"/>
              <a:t>01/10/2023</a:t>
            </a:fld>
            <a:endParaRPr lang="fr-FR" noProof="0"/>
          </a:p>
        </p:txBody>
      </p:sp>
      <p:sp>
        <p:nvSpPr>
          <p:cNvPr id="4" name="Espace réservé de l’image des diapositives 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dirty="0"/>
              <a:t>Modifier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 smtClean="0"/>
              <a:t>B. FILIPPI</a:t>
            </a:r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fr-FR" smtClean="0"/>
              <a:pPr rtl="0"/>
              <a:t>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 smtClean="0"/>
              <a:t>B. FILIPPI</a:t>
            </a:r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667138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fr-FR" noProof="0" smtClean="0"/>
              <a:pPr rtl="0"/>
              <a:t>2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 smtClean="0"/>
              <a:t>B. FILIPPI</a:t>
            </a:r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595069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fr-FR" noProof="0" smtClean="0"/>
              <a:pPr rtl="0"/>
              <a:t>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 smtClean="0"/>
              <a:t>B. FILIPPI</a:t>
            </a:r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483028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fr-FR" noProof="0" smtClean="0"/>
              <a:pPr rtl="0"/>
              <a:t>4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 smtClean="0"/>
              <a:t>B. FILIPPI</a:t>
            </a:r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4268173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fr-FR" noProof="0" smtClean="0"/>
              <a:pPr rtl="0"/>
              <a:t>5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 smtClean="0"/>
              <a:t>B. FILIPPI</a:t>
            </a:r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152277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fr-FR" noProof="0" smtClean="0"/>
              <a:pPr rtl="0"/>
              <a:t>6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 smtClean="0"/>
              <a:t>B. FILIPPI</a:t>
            </a:r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409102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 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9" name="Rectangle 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10" name="Rectangle 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11" name="Rectangle 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12" name="Rectangle 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cxnSp>
        <p:nvCxnSpPr>
          <p:cNvPr id="13" name="Connecteur droit 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 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cxnSp>
        <p:nvCxnSpPr>
          <p:cNvPr id="15" name="Connecteur droit 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 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 1"/>
          <p:cNvSpPr>
            <a:spLocks noGrp="1"/>
          </p:cNvSpPr>
          <p:nvPr>
            <p:ph type="ctrTitle" hasCustomPrompt="1"/>
          </p:nvPr>
        </p:nvSpPr>
        <p:spPr>
          <a:xfrm>
            <a:off x="2428669" y="1600200"/>
            <a:ext cx="8329031" cy="2680127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fr-FR" noProof="0" dirty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Sous-titre 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r-FR" noProof="0" smtClean="0"/>
              <a:t>Modifiez le style des sous-titres du masque</a:t>
            </a:r>
            <a:endParaRPr lang="fr-FR" noProof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B. filippi</a:t>
            </a:r>
            <a:endParaRPr lang="fr-FR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pic>
        <p:nvPicPr>
          <p:cNvPr id="18" name="Shape 56" descr="logo-reduit.png"/>
          <p:cNvPicPr preferRelativeResize="0"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62" y="5877273"/>
            <a:ext cx="1011983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sp>
        <p:nvSpPr>
          <p:cNvPr id="8" name="Rectangle 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sp>
        <p:nvSpPr>
          <p:cNvPr id="9" name="Rectangle 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 rtl="0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rtl="0"/>
            <a:r>
              <a:rPr lang="fr-FR" noProof="0" dirty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’image 2" descr="Espace réservé vide pour ajouter une image. Cliquez sur l’espace réservé et sélectionnez l’image à ajouter"/>
          <p:cNvSpPr>
            <a:spLocks noGrp="1"/>
          </p:cNvSpPr>
          <p:nvPr>
            <p:ph type="pic" idx="1" hasCustomPrompt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B. filippi</a:t>
            </a:r>
            <a:endParaRPr lang="fr-FR" dirty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cxnSp>
        <p:nvCxnSpPr>
          <p:cNvPr id="10" name="Connecteur droit 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fr-FR" noProof="0" dirty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noProof="0" dirty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fr-FR" smtClean="0"/>
              <a:t>B. filippi</a:t>
            </a:r>
            <a:endParaRPr lang="fr-FR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B. filippi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rtl="0"/>
            <a:fld id="{7DC1BBB0-96F0-4077-A278-0F3FB5C104D3}" type="slidenum">
              <a:rPr lang="fr-FR" noProof="0" smtClean="0"/>
              <a:pPr/>
              <a:t>‹N°›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>
          <a:xfrm>
            <a:off x="1593436" y="6354763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B. FILIPPI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8593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fr-FR" noProof="0" dirty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noProof="0" dirty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fr-FR" smtClean="0"/>
              <a:t>B. filippi</a:t>
            </a:r>
            <a:endParaRPr lang="fr-FR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 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20" name="Rectangle 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24" name="Rectangle 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21" name="Rectangle 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cxnSp>
        <p:nvCxnSpPr>
          <p:cNvPr id="22" name="Connecteur droit 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 15"/>
          <p:cNvSpPr/>
          <p:nvPr userDrawn="1"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cxnSp>
        <p:nvCxnSpPr>
          <p:cNvPr id="23" name="Connecteur droit 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 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27" name="Rectangle 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28" name="Rectangle 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29" name="Rectangle 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30" name="Rectangle 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cxnSp>
        <p:nvCxnSpPr>
          <p:cNvPr id="31" name="Connecteur droit 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 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cxnSp>
        <p:nvCxnSpPr>
          <p:cNvPr id="33" name="Connecteur droit 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 1"/>
          <p:cNvSpPr>
            <a:spLocks noGrp="1"/>
          </p:cNvSpPr>
          <p:nvPr>
            <p:ph type="title" hasCustomPrompt="1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</a:bodyPr>
          <a:lstStyle>
            <a:lvl1pPr algn="l" rtl="0">
              <a:defRPr sz="5400" b="0" cap="none" baseline="0"/>
            </a:lvl1pPr>
          </a:lstStyle>
          <a:p>
            <a:pPr rtl="0"/>
            <a:r>
              <a:rPr lang="fr-FR" noProof="0" dirty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B. filippi</a:t>
            </a:r>
            <a:endParaRPr lang="fr-FR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pic>
        <p:nvPicPr>
          <p:cNvPr id="25" name="Shape 56" descr="logo-reduit.png"/>
          <p:cNvPicPr preferRelativeResize="0"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83" y="5877272"/>
            <a:ext cx="919984" cy="720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fr-FR" noProof="0" dirty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noProof="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noProof="0" dirty="0"/>
          </a:p>
        </p:txBody>
      </p:sp>
      <p:sp>
        <p:nvSpPr>
          <p:cNvPr id="5" name="Espace réservé de la date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fr-FR" smtClean="0"/>
              <a:t>B. filippi</a:t>
            </a:r>
            <a:endParaRPr lang="fr-FR" dirty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fr-FR" noProof="0" dirty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noProof="0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noProof="0" dirty="0"/>
          </a:p>
        </p:txBody>
      </p:sp>
      <p:sp>
        <p:nvSpPr>
          <p:cNvPr id="7" name="Espace réservé de la date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fr-FR" smtClean="0"/>
              <a:t>B. filippi</a:t>
            </a:r>
            <a:endParaRPr lang="fr-FR" dirty="0"/>
          </a:p>
        </p:txBody>
      </p:sp>
      <p:sp>
        <p:nvSpPr>
          <p:cNvPr id="9" name="Espace réservé du numéro de diapositive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fr-FR" noProof="0" dirty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fr-FR" smtClean="0"/>
              <a:t>B. filippi</a:t>
            </a:r>
            <a:endParaRPr lang="fr-FR" dirty="0"/>
          </a:p>
        </p:txBody>
      </p:sp>
      <p:sp>
        <p:nvSpPr>
          <p:cNvPr id="5" name="Espace réservé du numéro de diapositive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sp>
        <p:nvSpPr>
          <p:cNvPr id="6" name="Rectangle 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cxnSp>
        <p:nvCxnSpPr>
          <p:cNvPr id="7" name="Connecteur droit 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 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sp>
        <p:nvSpPr>
          <p:cNvPr id="9" name="Rectangle 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sp>
        <p:nvSpPr>
          <p:cNvPr id="2" name="Espace réservé de la date 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fr-FR" smtClean="0"/>
              <a:t>B. filippi</a:t>
            </a:r>
            <a:endParaRPr lang="fr-FR" dirty="0"/>
          </a:p>
        </p:txBody>
      </p:sp>
      <p:sp>
        <p:nvSpPr>
          <p:cNvPr id="4" name="Espace réservé du numéro de diapositive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DC1BBB0-96F0-4077-A278-0F3FB5C104D3}" type="slidenum">
              <a:rPr lang="fr-FR" noProof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 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sp>
        <p:nvSpPr>
          <p:cNvPr id="9" name="Rectangle 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cxnSp>
        <p:nvCxnSpPr>
          <p:cNvPr id="10" name="Connecteur droit 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 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sp>
        <p:nvSpPr>
          <p:cNvPr id="2" name="Titre 1"/>
          <p:cNvSpPr>
            <a:spLocks noGrp="1"/>
          </p:cNvSpPr>
          <p:nvPr>
            <p:ph type="title" hasCustomPrompt="1"/>
          </p:nvPr>
        </p:nvSpPr>
        <p:spPr bwMode="white"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 rtl="0">
              <a:defRPr sz="2800" b="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 dirty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fr-FR" smtClean="0"/>
              <a:t>B. filippi</a:t>
            </a:r>
            <a:endParaRPr lang="fr-FR" dirty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sp>
        <p:nvSpPr>
          <p:cNvPr id="8" name="Rectangle 7"/>
          <p:cNvSpPr/>
          <p:nvPr/>
        </p:nvSpPr>
        <p:spPr bwMode="ltGray">
          <a:xfrm>
            <a:off x="617143" y="2211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 dirty="0"/>
          </a:p>
        </p:txBody>
      </p:sp>
      <p:sp>
        <p:nvSpPr>
          <p:cNvPr id="9" name="Rectangle 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cxnSp>
        <p:nvCxnSpPr>
          <p:cNvPr id="14" name="Connecteur droit 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 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 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r-FR" noProof="0" dirty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texte 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2"/>
          </p:nvPr>
        </p:nvSpPr>
        <p:spPr>
          <a:xfrm>
            <a:off x="940678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B. filippi</a:t>
            </a:r>
            <a:endParaRPr lang="fr-FR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fr-FR" noProof="0" smtClean="0"/>
              <a:pPr/>
              <a:t>‹N°›</a:t>
            </a:fld>
            <a:endParaRPr lang="fr-FR" noProof="0"/>
          </a:p>
        </p:txBody>
      </p:sp>
      <p:pic>
        <p:nvPicPr>
          <p:cNvPr id="17" name="Shape 56" descr="logo-reduit.png"/>
          <p:cNvPicPr preferRelativeResize="0"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91" y="796001"/>
            <a:ext cx="588385" cy="460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4037013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Béatrice FILIPPI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9138351" cy="2680127"/>
          </a:xfrm>
        </p:spPr>
        <p:txBody>
          <a:bodyPr rtlCol="0"/>
          <a:lstStyle/>
          <a:p>
            <a:pPr rtl="0"/>
            <a:r>
              <a:rPr lang="fr-FR" sz="4000" dirty="0" smtClean="0">
                <a:latin typeface="+mn-lt"/>
              </a:rPr>
              <a:t>La certification</a:t>
            </a:r>
            <a:endParaRPr lang="fr-FR" sz="4000" dirty="0">
              <a:latin typeface="+mn-lt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8748" y="332656"/>
            <a:ext cx="2520280" cy="1996943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fr-FR" noProof="0" smtClean="0"/>
              <a:pPr rtl="0"/>
              <a:t>1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85536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Pourquoi passer la certification </a:t>
            </a:r>
            <a:r>
              <a:rPr lang="fr-FR" u="sng" dirty="0" err="1"/>
              <a:t>P</a:t>
            </a:r>
            <a:r>
              <a:rPr lang="fr-FR" u="sng" dirty="0" err="1" smtClean="0"/>
              <a:t>ix</a:t>
            </a:r>
            <a:r>
              <a:rPr lang="fr-FR" u="sng" dirty="0" smtClean="0"/>
              <a:t> </a:t>
            </a:r>
            <a:r>
              <a:rPr lang="fr-FR" u="sng" dirty="0" smtClean="0"/>
              <a:t>?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93436" y="1766343"/>
            <a:ext cx="9782801" cy="4572000"/>
          </a:xfrm>
        </p:spPr>
        <p:txBody>
          <a:bodyPr/>
          <a:lstStyle/>
          <a:p>
            <a:r>
              <a:rPr lang="fr-FR" dirty="0" smtClean="0"/>
              <a:t>Développer ses compétences numériques </a:t>
            </a:r>
          </a:p>
          <a:p>
            <a:pPr lvl="1"/>
            <a:r>
              <a:rPr lang="fr-FR" dirty="0" err="1" smtClean="0"/>
              <a:t>Cybersécurité</a:t>
            </a:r>
            <a:endParaRPr lang="fr-FR" dirty="0" smtClean="0"/>
          </a:p>
          <a:p>
            <a:pPr lvl="1"/>
            <a:r>
              <a:rPr lang="fr-FR" dirty="0" smtClean="0"/>
              <a:t>Travail collaboratif</a:t>
            </a:r>
          </a:p>
          <a:p>
            <a:pPr lvl="1"/>
            <a:r>
              <a:rPr lang="fr-FR" dirty="0" smtClean="0"/>
              <a:t>Bureautique</a:t>
            </a:r>
          </a:p>
          <a:p>
            <a:pPr lvl="1"/>
            <a:r>
              <a:rPr lang="fr-FR" dirty="0" smtClean="0"/>
              <a:t>Numérique responsable</a:t>
            </a:r>
          </a:p>
          <a:p>
            <a:r>
              <a:rPr lang="fr-FR" dirty="0" smtClean="0"/>
              <a:t>Une bonne intégration pour les écoles d’ingénieurs</a:t>
            </a:r>
          </a:p>
          <a:p>
            <a:r>
              <a:rPr lang="fr-FR" dirty="0" smtClean="0"/>
              <a:t>Une certification reconnue par les entreprises</a:t>
            </a:r>
          </a:p>
          <a:p>
            <a:r>
              <a:rPr lang="fr-FR" dirty="0" smtClean="0"/>
              <a:t>Un atout sur un cv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fr-FR" noProof="0" smtClean="0"/>
              <a:t>2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99996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Pour passer l</a:t>
            </a:r>
            <a:r>
              <a:rPr lang="fr-FR" u="sng" dirty="0" smtClean="0"/>
              <a:t>a </a:t>
            </a:r>
            <a:r>
              <a:rPr lang="fr-FR" u="sng" dirty="0" smtClean="0"/>
              <a:t>certification :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93436" y="1792309"/>
            <a:ext cx="9782801" cy="4572000"/>
          </a:xfrm>
        </p:spPr>
        <p:txBody>
          <a:bodyPr>
            <a:normAutofit/>
          </a:bodyPr>
          <a:lstStyle/>
          <a:p>
            <a:r>
              <a:rPr lang="fr-FR" dirty="0" smtClean="0"/>
              <a:t>Au moins 5 compétences de niveau minimum 1,</a:t>
            </a:r>
          </a:p>
          <a:p>
            <a:r>
              <a:rPr lang="fr-FR" dirty="0" smtClean="0"/>
              <a:t>Certification dans les locaux de l’IUT,</a:t>
            </a:r>
          </a:p>
          <a:p>
            <a:r>
              <a:rPr lang="fr-FR" dirty="0" smtClean="0"/>
              <a:t>Maximum 1h30,</a:t>
            </a:r>
          </a:p>
          <a:p>
            <a:r>
              <a:rPr lang="fr-FR" dirty="0" smtClean="0"/>
              <a:t>3 questions par compétences.</a:t>
            </a:r>
          </a:p>
          <a:p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fr-FR" noProof="0" smtClean="0"/>
              <a:t>3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16560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L</a:t>
            </a:r>
            <a:r>
              <a:rPr lang="fr-FR" u="sng" dirty="0" smtClean="0"/>
              <a:t>a certification PIX permet :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dirty="0" smtClean="0"/>
              <a:t>D’obtenir un nombre de </a:t>
            </a:r>
            <a:r>
              <a:rPr lang="fr-FR" dirty="0" err="1" smtClean="0"/>
              <a:t>Pix</a:t>
            </a:r>
            <a:r>
              <a:rPr lang="fr-FR" dirty="0" smtClean="0"/>
              <a:t> sur l’ensembles des compétences,</a:t>
            </a:r>
          </a:p>
          <a:p>
            <a:endParaRPr lang="fr-FR" dirty="0" smtClean="0"/>
          </a:p>
          <a:p>
            <a:r>
              <a:rPr lang="fr-FR" dirty="0" smtClean="0"/>
              <a:t>D’obtenir son niveau pour chaque </a:t>
            </a:r>
            <a:r>
              <a:rPr lang="fr-FR" dirty="0" smtClean="0"/>
              <a:t>compétence travaillée.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fr-FR" noProof="0" smtClean="0"/>
              <a:t>4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92167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Résultats de la certification :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Chaque compétence peut être :</a:t>
            </a:r>
          </a:p>
          <a:p>
            <a:pPr lvl="1"/>
            <a:r>
              <a:rPr lang="fr-FR" dirty="0" smtClean="0"/>
              <a:t>Validée au niveau atteint lors de l’entrainement,</a:t>
            </a:r>
            <a:endParaRPr lang="fr-FR" dirty="0"/>
          </a:p>
          <a:p>
            <a:pPr lvl="1"/>
            <a:r>
              <a:rPr lang="fr-FR" dirty="0" smtClean="0"/>
              <a:t>Validée au niveau immédiatement inférieure,</a:t>
            </a:r>
          </a:p>
          <a:p>
            <a:pPr lvl="1"/>
            <a:r>
              <a:rPr lang="fr-FR" dirty="0" smtClean="0"/>
              <a:t>Invalidée.</a:t>
            </a:r>
          </a:p>
          <a:p>
            <a:pPr marL="365760" lvl="1" indent="0">
              <a:buNone/>
            </a:pPr>
            <a:endParaRPr lang="fr-FR" dirty="0"/>
          </a:p>
          <a:p>
            <a:r>
              <a:rPr lang="fr-FR" dirty="0" smtClean="0"/>
              <a:t>En cas d’échec à la moitié des questions, la certification est invalidée.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fr-FR" noProof="0" smtClean="0"/>
              <a:t>5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098740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Résultats de la certification :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Chaque candidat reçoit un tableau détaillant les résultats obtenus pour chaque compétence :</a:t>
            </a:r>
          </a:p>
          <a:p>
            <a:r>
              <a:rPr lang="fr-FR" b="1" dirty="0" smtClean="0"/>
              <a:t>Lorsqu’une </a:t>
            </a:r>
            <a:r>
              <a:rPr lang="fr-FR" b="1" dirty="0"/>
              <a:t>case contient "0"</a:t>
            </a:r>
            <a:r>
              <a:rPr lang="fr-FR" dirty="0"/>
              <a:t>, c’est que la compétence n’est pas validée, et qu'aucun niveau ne peut être certifié. </a:t>
            </a:r>
            <a:endParaRPr lang="fr-FR" dirty="0"/>
          </a:p>
          <a:p>
            <a:r>
              <a:rPr lang="fr-FR" b="1" dirty="0" smtClean="0"/>
              <a:t>Lorsqu'une </a:t>
            </a:r>
            <a:r>
              <a:rPr lang="fr-FR" b="1" dirty="0"/>
              <a:t>case contient "-", </a:t>
            </a:r>
            <a:r>
              <a:rPr lang="fr-FR" dirty="0"/>
              <a:t>c'est que la compétence n'a pas été évaluée lors du test de certification. </a:t>
            </a:r>
            <a:r>
              <a:rPr lang="fr-FR" dirty="0" smtClean="0"/>
              <a:t>(Le candidat n’avait pas un minimum de 1 au test d’entrainement.)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fr-FR" noProof="0" smtClean="0"/>
              <a:t>6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200822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thématiques 16 x 9">
  <a:themeElements>
    <a:clrScheme name="Personnalisé 9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E9943A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9067_TF02787947.potx" id="{0FDA475E-9A45-48CF-9C1D-C27318078FA3}" vid="{DF07EB73-A761-4761-AC95-CBCEE74D05CF}"/>
    </a:ext>
  </a:extLst>
</a:theme>
</file>

<file path=ppt/theme/theme2.xml><?xml version="1.0" encoding="utf-8"?>
<a:theme xmlns:a="http://schemas.openxmlformats.org/drawingml/2006/main" name="Thème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2806</TotalTime>
  <Words>229</Words>
  <Application>Microsoft Office PowerPoint</Application>
  <PresentationFormat>Personnalisé</PresentationFormat>
  <Paragraphs>51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Euphemia</vt:lpstr>
      <vt:lpstr>Mathématiques 16 x 9</vt:lpstr>
      <vt:lpstr>La certification</vt:lpstr>
      <vt:lpstr>Pourquoi passer la certification Pix ?</vt:lpstr>
      <vt:lpstr>Pour passer la certification :</vt:lpstr>
      <vt:lpstr>La certification PIX permet :</vt:lpstr>
      <vt:lpstr>Résultats de la certification :</vt:lpstr>
      <vt:lpstr>Résultats de la certification :</vt:lpstr>
    </vt:vector>
  </TitlesOfParts>
  <Company>IUT-EVRY.FR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PIX</dc:title>
  <dc:creator>b.filippi@iut.univ-evry.fr</dc:creator>
  <cp:lastModifiedBy>FILIPPI Béatrice</cp:lastModifiedBy>
  <cp:revision>74</cp:revision>
  <dcterms:created xsi:type="dcterms:W3CDTF">2019-11-19T06:48:50Z</dcterms:created>
  <dcterms:modified xsi:type="dcterms:W3CDTF">2023-10-01T17:58:19Z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