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21" r:id="rId2"/>
    <p:sldId id="710" r:id="rId3"/>
    <p:sldId id="697" r:id="rId4"/>
    <p:sldId id="713" r:id="rId5"/>
    <p:sldId id="714" r:id="rId6"/>
    <p:sldId id="715" r:id="rId7"/>
    <p:sldId id="712" r:id="rId8"/>
    <p:sldId id="717" r:id="rId9"/>
    <p:sldId id="705" r:id="rId10"/>
    <p:sldId id="706" r:id="rId11"/>
    <p:sldId id="708" r:id="rId12"/>
    <p:sldId id="707" r:id="rId13"/>
    <p:sldId id="709"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86" d="100"/>
          <a:sy n="86" d="100"/>
        </p:scale>
        <p:origin x="4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V1">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srcRect l="15683" r="9286"/>
          <a:stretch/>
        </p:blipFill>
        <p:spPr>
          <a:xfrm>
            <a:off x="3" y="0"/>
            <a:ext cx="12191998" cy="6858000"/>
          </a:xfrm>
          <a:prstGeom prst="rect">
            <a:avLst/>
          </a:prstGeom>
        </p:spPr>
      </p:pic>
      <p:pic>
        <p:nvPicPr>
          <p:cNvPr id="11" name="Image 10">
            <a:extLst>
              <a:ext uri="{FF2B5EF4-FFF2-40B4-BE49-F238E27FC236}">
                <a16:creationId xmlns:a16="http://schemas.microsoft.com/office/drawing/2014/main" id="{FC45448E-DCBF-B34C-B33C-A5F6139EA7D2}"/>
              </a:ext>
            </a:extLst>
          </p:cNvPr>
          <p:cNvPicPr>
            <a:picLocks noChangeAspect="1"/>
          </p:cNvPicPr>
          <p:nvPr userDrawn="1"/>
        </p:nvPicPr>
        <p:blipFill>
          <a:blip r:embed="rId3"/>
          <a:srcRect/>
          <a:stretch/>
        </p:blipFill>
        <p:spPr>
          <a:xfrm>
            <a:off x="529077" y="5725889"/>
            <a:ext cx="3031758" cy="629975"/>
          </a:xfrm>
          <a:prstGeom prst="rect">
            <a:avLst/>
          </a:prstGeom>
        </p:spPr>
      </p:pic>
    </p:spTree>
    <p:extLst>
      <p:ext uri="{BB962C8B-B14F-4D97-AF65-F5344CB8AC3E}">
        <p14:creationId xmlns:p14="http://schemas.microsoft.com/office/powerpoint/2010/main" val="135227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conclusion V1">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ECC97921-2371-2F42-946A-F7A68B10FCB0}"/>
              </a:ext>
            </a:extLst>
          </p:cNvPr>
          <p:cNvPicPr>
            <a:picLocks noChangeAspect="1"/>
          </p:cNvPicPr>
          <p:nvPr userDrawn="1"/>
        </p:nvPicPr>
        <p:blipFill rotWithShape="1">
          <a:blip r:embed="rId2"/>
          <a:srcRect l="15683" r="9286"/>
          <a:stretch/>
        </p:blipFill>
        <p:spPr>
          <a:xfrm>
            <a:off x="3" y="0"/>
            <a:ext cx="12191998" cy="6858000"/>
          </a:xfrm>
          <a:prstGeom prst="rect">
            <a:avLst/>
          </a:prstGeom>
        </p:spPr>
      </p:pic>
      <p:pic>
        <p:nvPicPr>
          <p:cNvPr id="8" name="Image 7">
            <a:extLst>
              <a:ext uri="{FF2B5EF4-FFF2-40B4-BE49-F238E27FC236}">
                <a16:creationId xmlns:a16="http://schemas.microsoft.com/office/drawing/2014/main" id="{F5C740F9-A84A-D543-A872-B278B6773A9D}"/>
              </a:ext>
            </a:extLst>
          </p:cNvPr>
          <p:cNvPicPr>
            <a:picLocks noChangeAspect="1"/>
          </p:cNvPicPr>
          <p:nvPr userDrawn="1"/>
        </p:nvPicPr>
        <p:blipFill>
          <a:blip r:embed="rId3"/>
          <a:srcRect/>
          <a:stretch/>
        </p:blipFill>
        <p:spPr>
          <a:xfrm>
            <a:off x="573308" y="3002384"/>
            <a:ext cx="3231895" cy="671561"/>
          </a:xfrm>
          <a:prstGeom prst="rect">
            <a:avLst/>
          </a:prstGeom>
        </p:spPr>
      </p:pic>
    </p:spTree>
    <p:extLst>
      <p:ext uri="{BB962C8B-B14F-4D97-AF65-F5344CB8AC3E}">
        <p14:creationId xmlns:p14="http://schemas.microsoft.com/office/powerpoint/2010/main" val="305114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 - sombre">
    <p:spTree>
      <p:nvGrpSpPr>
        <p:cNvPr id="1" name=""/>
        <p:cNvGrpSpPr/>
        <p:nvPr/>
      </p:nvGrpSpPr>
      <p:grpSpPr>
        <a:xfrm>
          <a:off x="0" y="0"/>
          <a:ext cx="0" cy="0"/>
          <a:chOff x="0" y="0"/>
          <a:chExt cx="0" cy="0"/>
        </a:xfrm>
      </p:grpSpPr>
      <p:sp>
        <p:nvSpPr>
          <p:cNvPr id="13" name="Rectangle 12"/>
          <p:cNvSpPr/>
          <p:nvPr userDrawn="1"/>
        </p:nvSpPr>
        <p:spPr>
          <a:xfrm>
            <a:off x="1" y="2536"/>
            <a:ext cx="12351301" cy="698237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Date Placeholder 3"/>
          <p:cNvSpPr txBox="1">
            <a:spLocks/>
          </p:cNvSpPr>
          <p:nvPr userDrawn="1"/>
        </p:nvSpPr>
        <p:spPr>
          <a:xfrm>
            <a:off x="481759" y="409823"/>
            <a:ext cx="333851" cy="331932"/>
          </a:xfrm>
          <a:prstGeom prst="rect">
            <a:avLst/>
          </a:prstGeom>
        </p:spPr>
        <p:txBody>
          <a:bodyPr vert="horz" lIns="0" tIns="45720" rIns="0" bIns="45720" rtlCol="0" anchor="ctr"/>
          <a:lstStyle>
            <a:defPPr>
              <a:defRPr lang="en-US"/>
            </a:defPPr>
            <a:lvl1pPr marL="0" algn="l" defTabSz="457200" rtl="0" eaLnBrk="1" latinLnBrk="0" hangingPunct="1">
              <a:defRPr sz="9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3911B44-135E-E74E-B707-A637F30953DF}" type="slidenum">
              <a:rPr sz="900">
                <a:solidFill>
                  <a:schemeClr val="bg1"/>
                </a:solidFill>
              </a:rPr>
              <a:pPr algn="l"/>
              <a:t>‹N°›</a:t>
            </a:fld>
            <a:endParaRPr lang="en-US" sz="700" dirty="0">
              <a:solidFill>
                <a:schemeClr val="bg1"/>
              </a:solidFill>
            </a:endParaRPr>
          </a:p>
        </p:txBody>
      </p:sp>
      <p:sp>
        <p:nvSpPr>
          <p:cNvPr id="8" name="Date Placeholder 3"/>
          <p:cNvSpPr txBox="1">
            <a:spLocks/>
          </p:cNvSpPr>
          <p:nvPr userDrawn="1"/>
        </p:nvSpPr>
        <p:spPr>
          <a:xfrm>
            <a:off x="5947603" y="385356"/>
            <a:ext cx="1601989" cy="365125"/>
          </a:xfrm>
          <a:prstGeom prst="rect">
            <a:avLst/>
          </a:prstGeom>
          <a:ln>
            <a:noFill/>
          </a:ln>
        </p:spPr>
        <p:txBody>
          <a:bodyPr vert="horz" lIns="0" tIns="45720" rIns="91440" bIns="45720" rtlCol="0" anchor="ctr"/>
          <a:lstStyle>
            <a:defPPr>
              <a:defRPr lang="en-US"/>
            </a:defPPr>
            <a:lvl1pPr marL="0" algn="l" defTabSz="457200" rtl="0" eaLnBrk="1" latinLnBrk="0" hangingPunct="1">
              <a:defRPr sz="9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900" dirty="0">
                <a:solidFill>
                  <a:schemeClr val="bg1"/>
                </a:solidFill>
              </a:rPr>
              <a:t>2 mars 2021</a:t>
            </a:r>
            <a:endParaRPr lang="en-US" sz="900" dirty="0">
              <a:solidFill>
                <a:schemeClr val="bg1"/>
              </a:solidFill>
            </a:endParaRPr>
          </a:p>
        </p:txBody>
      </p:sp>
      <p:sp>
        <p:nvSpPr>
          <p:cNvPr id="9" name="TextBox 8"/>
          <p:cNvSpPr txBox="1"/>
          <p:nvPr userDrawn="1"/>
        </p:nvSpPr>
        <p:spPr>
          <a:xfrm>
            <a:off x="5612472" y="409821"/>
            <a:ext cx="288340" cy="230832"/>
          </a:xfrm>
          <a:prstGeom prst="rect">
            <a:avLst/>
          </a:prstGeom>
          <a:noFill/>
        </p:spPr>
        <p:txBody>
          <a:bodyPr wrap="square" rtlCol="0">
            <a:spAutoFit/>
          </a:bodyPr>
          <a:lstStyle/>
          <a:p>
            <a:r>
              <a:rPr lang="hr-HR" sz="900">
                <a:solidFill>
                  <a:schemeClr val="bg1"/>
                </a:solidFill>
                <a:latin typeface="Arial"/>
                <a:cs typeface="Arial"/>
              </a:rPr>
              <a:t>|</a:t>
            </a:r>
            <a:endParaRPr lang="en-US" sz="900" dirty="0">
              <a:solidFill>
                <a:schemeClr val="bg1"/>
              </a:solidFill>
              <a:latin typeface="Arial"/>
              <a:cs typeface="Arial"/>
            </a:endParaRPr>
          </a:p>
        </p:txBody>
      </p:sp>
      <p:pic>
        <p:nvPicPr>
          <p:cNvPr id="11" name="Image 10">
            <a:extLst>
              <a:ext uri="{FF2B5EF4-FFF2-40B4-BE49-F238E27FC236}">
                <a16:creationId xmlns:a16="http://schemas.microsoft.com/office/drawing/2014/main" id="{6F174296-03E1-474D-B730-2B3E7AECB077}"/>
              </a:ext>
            </a:extLst>
          </p:cNvPr>
          <p:cNvPicPr>
            <a:picLocks noChangeAspect="1"/>
          </p:cNvPicPr>
          <p:nvPr userDrawn="1"/>
        </p:nvPicPr>
        <p:blipFill>
          <a:blip r:embed="rId2"/>
          <a:srcRect/>
          <a:stretch/>
        </p:blipFill>
        <p:spPr>
          <a:xfrm>
            <a:off x="9355494" y="318637"/>
            <a:ext cx="2354748" cy="489297"/>
          </a:xfrm>
          <a:prstGeom prst="rect">
            <a:avLst/>
          </a:prstGeom>
        </p:spPr>
      </p:pic>
      <p:sp>
        <p:nvSpPr>
          <p:cNvPr id="10" name="Titre 1">
            <a:extLst>
              <a:ext uri="{FF2B5EF4-FFF2-40B4-BE49-F238E27FC236}">
                <a16:creationId xmlns:a16="http://schemas.microsoft.com/office/drawing/2014/main" id="{D28599C5-FFB9-654F-8C50-C89D333D431F}"/>
              </a:ext>
            </a:extLst>
          </p:cNvPr>
          <p:cNvSpPr>
            <a:spLocks noGrp="1"/>
          </p:cNvSpPr>
          <p:nvPr>
            <p:ph type="ctrTitle"/>
          </p:nvPr>
        </p:nvSpPr>
        <p:spPr>
          <a:xfrm>
            <a:off x="-1" y="1964266"/>
            <a:ext cx="12351301" cy="1079500"/>
          </a:xfrm>
          <a:prstGeom prst="rect">
            <a:avLst/>
          </a:prstGeom>
        </p:spPr>
        <p:txBody>
          <a:bodyPr anchor="ctr">
            <a:normAutofit/>
          </a:bodyPr>
          <a:lstStyle>
            <a:lvl1pPr algn="ctr">
              <a:defRPr sz="3733" b="1">
                <a:solidFill>
                  <a:srgbClr val="00B57B"/>
                </a:solidFill>
              </a:defRPr>
            </a:lvl1pPr>
          </a:lstStyle>
          <a:p>
            <a:r>
              <a:rPr lang="fr-FR" dirty="0"/>
              <a:t>Modifiez le style du titre</a:t>
            </a:r>
          </a:p>
        </p:txBody>
      </p:sp>
      <p:sp>
        <p:nvSpPr>
          <p:cNvPr id="12" name="Sous-titre 2">
            <a:extLst>
              <a:ext uri="{FF2B5EF4-FFF2-40B4-BE49-F238E27FC236}">
                <a16:creationId xmlns:a16="http://schemas.microsoft.com/office/drawing/2014/main" id="{A56FA309-89A8-2847-92C2-687F1BF16462}"/>
              </a:ext>
            </a:extLst>
          </p:cNvPr>
          <p:cNvSpPr>
            <a:spLocks noGrp="1"/>
          </p:cNvSpPr>
          <p:nvPr>
            <p:ph type="subTitle" idx="1"/>
          </p:nvPr>
        </p:nvSpPr>
        <p:spPr>
          <a:xfrm>
            <a:off x="1524000" y="3309057"/>
            <a:ext cx="9144000" cy="1680633"/>
          </a:xfrm>
          <a:prstGeom prst="rect">
            <a:avLst/>
          </a:prstGeom>
        </p:spPr>
        <p:txBody>
          <a:bodyPr>
            <a:normAutofit/>
          </a:bodyPr>
          <a:lstStyle>
            <a:lvl1pPr marL="0" indent="0" algn="l">
              <a:buNone/>
              <a:defRPr sz="26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fr-FR" dirty="0"/>
              <a:t>Modifiez le style des sous-titres du masque</a:t>
            </a:r>
          </a:p>
        </p:txBody>
      </p:sp>
      <p:sp>
        <p:nvSpPr>
          <p:cNvPr id="14" name="Date Placeholder 3">
            <a:extLst>
              <a:ext uri="{FF2B5EF4-FFF2-40B4-BE49-F238E27FC236}">
                <a16:creationId xmlns:a16="http://schemas.microsoft.com/office/drawing/2014/main" id="{B0089F9A-2D02-244F-801C-AC9F9B5B85B9}"/>
              </a:ext>
            </a:extLst>
          </p:cNvPr>
          <p:cNvSpPr txBox="1">
            <a:spLocks/>
          </p:cNvSpPr>
          <p:nvPr userDrawn="1"/>
        </p:nvSpPr>
        <p:spPr>
          <a:xfrm>
            <a:off x="801189" y="409823"/>
            <a:ext cx="4785266" cy="331932"/>
          </a:xfrm>
          <a:prstGeom prst="rect">
            <a:avLst/>
          </a:prstGeom>
        </p:spPr>
        <p:txBody>
          <a:bodyPr vert="horz" lIns="0" tIns="45720" rIns="0" bIns="45720" rtlCol="0" anchor="ctr"/>
          <a:lstStyle>
            <a:defPPr>
              <a:defRPr lang="en-US"/>
            </a:defPPr>
            <a:lvl1pPr marL="0" algn="l" defTabSz="457200" rtl="0" eaLnBrk="1" latinLnBrk="0" hangingPunct="1">
              <a:defRPr sz="9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900" b="1" i="0" dirty="0">
                <a:solidFill>
                  <a:schemeClr val="bg1"/>
                </a:solidFill>
                <a:latin typeface="Arial"/>
                <a:cs typeface="Arial"/>
              </a:rPr>
              <a:t>Conseil d’Administration – </a:t>
            </a:r>
            <a:r>
              <a:rPr lang="fr-FR" sz="900" b="0" i="0" baseline="0" dirty="0">
                <a:solidFill>
                  <a:schemeClr val="bg1"/>
                </a:solidFill>
                <a:latin typeface="Arial"/>
                <a:cs typeface="Arial"/>
              </a:rPr>
              <a:t>Présentation d’AgroParisTech</a:t>
            </a:r>
            <a:endParaRPr lang="en-US" sz="700" b="0" i="0" dirty="0">
              <a:solidFill>
                <a:schemeClr val="bg1"/>
              </a:solidFill>
              <a:latin typeface="Arial"/>
              <a:cs typeface="Arial"/>
            </a:endParaRPr>
          </a:p>
        </p:txBody>
      </p:sp>
    </p:spTree>
    <p:extLst>
      <p:ext uri="{BB962C8B-B14F-4D97-AF65-F5344CB8AC3E}">
        <p14:creationId xmlns:p14="http://schemas.microsoft.com/office/powerpoint/2010/main" val="1976313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 - vert">
    <p:spTree>
      <p:nvGrpSpPr>
        <p:cNvPr id="1" name=""/>
        <p:cNvGrpSpPr/>
        <p:nvPr/>
      </p:nvGrpSpPr>
      <p:grpSpPr>
        <a:xfrm>
          <a:off x="0" y="0"/>
          <a:ext cx="0" cy="0"/>
          <a:chOff x="0" y="0"/>
          <a:chExt cx="0" cy="0"/>
        </a:xfrm>
      </p:grpSpPr>
      <p:sp>
        <p:nvSpPr>
          <p:cNvPr id="13" name="Rectangle 12"/>
          <p:cNvSpPr/>
          <p:nvPr userDrawn="1"/>
        </p:nvSpPr>
        <p:spPr>
          <a:xfrm>
            <a:off x="1" y="2536"/>
            <a:ext cx="12351301" cy="698237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Date Placeholder 3"/>
          <p:cNvSpPr txBox="1">
            <a:spLocks/>
          </p:cNvSpPr>
          <p:nvPr userDrawn="1"/>
        </p:nvSpPr>
        <p:spPr>
          <a:xfrm>
            <a:off x="481759" y="409823"/>
            <a:ext cx="333851" cy="331932"/>
          </a:xfrm>
          <a:prstGeom prst="rect">
            <a:avLst/>
          </a:prstGeom>
        </p:spPr>
        <p:txBody>
          <a:bodyPr vert="horz" lIns="0" tIns="45720" rIns="0" bIns="45720" rtlCol="0" anchor="ctr"/>
          <a:lstStyle>
            <a:defPPr>
              <a:defRPr lang="en-US"/>
            </a:defPPr>
            <a:lvl1pPr marL="0" algn="l" defTabSz="457200" rtl="0" eaLnBrk="1" latinLnBrk="0" hangingPunct="1">
              <a:defRPr sz="9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3911B44-135E-E74E-B707-A637F30953DF}" type="slidenum">
              <a:rPr sz="900">
                <a:solidFill>
                  <a:schemeClr val="bg1"/>
                </a:solidFill>
              </a:rPr>
              <a:pPr algn="l"/>
              <a:t>‹N°›</a:t>
            </a:fld>
            <a:endParaRPr lang="en-US" sz="700" dirty="0">
              <a:solidFill>
                <a:schemeClr val="bg1"/>
              </a:solidFill>
            </a:endParaRPr>
          </a:p>
        </p:txBody>
      </p:sp>
      <p:sp>
        <p:nvSpPr>
          <p:cNvPr id="8" name="Date Placeholder 3"/>
          <p:cNvSpPr txBox="1">
            <a:spLocks/>
          </p:cNvSpPr>
          <p:nvPr userDrawn="1"/>
        </p:nvSpPr>
        <p:spPr>
          <a:xfrm>
            <a:off x="5947603" y="385356"/>
            <a:ext cx="1601989" cy="365125"/>
          </a:xfrm>
          <a:prstGeom prst="rect">
            <a:avLst/>
          </a:prstGeom>
          <a:ln>
            <a:noFill/>
          </a:ln>
        </p:spPr>
        <p:txBody>
          <a:bodyPr vert="horz" lIns="0" tIns="45720" rIns="91440" bIns="45720" rtlCol="0" anchor="ctr"/>
          <a:lstStyle>
            <a:defPPr>
              <a:defRPr lang="en-US"/>
            </a:defPPr>
            <a:lvl1pPr marL="0" algn="l" defTabSz="457200" rtl="0" eaLnBrk="1" latinLnBrk="0" hangingPunct="1">
              <a:defRPr sz="9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F40E289-9BA7-4148-96BA-29465DD193D5}" type="datetime4">
              <a:rPr lang="fr-FR" sz="900" smtClean="0">
                <a:solidFill>
                  <a:schemeClr val="bg1"/>
                </a:solidFill>
              </a:rPr>
              <a:t>3 juillet 2023</a:t>
            </a:fld>
            <a:endParaRPr lang="en-US" sz="900" dirty="0">
              <a:solidFill>
                <a:schemeClr val="bg1"/>
              </a:solidFill>
            </a:endParaRPr>
          </a:p>
        </p:txBody>
      </p:sp>
      <p:sp>
        <p:nvSpPr>
          <p:cNvPr id="9" name="TextBox 8"/>
          <p:cNvSpPr txBox="1"/>
          <p:nvPr userDrawn="1"/>
        </p:nvSpPr>
        <p:spPr>
          <a:xfrm>
            <a:off x="5612472" y="409821"/>
            <a:ext cx="288340" cy="230832"/>
          </a:xfrm>
          <a:prstGeom prst="rect">
            <a:avLst/>
          </a:prstGeom>
          <a:noFill/>
        </p:spPr>
        <p:txBody>
          <a:bodyPr wrap="square" rtlCol="0">
            <a:spAutoFit/>
          </a:bodyPr>
          <a:lstStyle/>
          <a:p>
            <a:r>
              <a:rPr lang="hr-HR" sz="900">
                <a:solidFill>
                  <a:schemeClr val="bg1"/>
                </a:solidFill>
                <a:latin typeface="Arial"/>
                <a:cs typeface="Arial"/>
              </a:rPr>
              <a:t>|</a:t>
            </a:r>
            <a:endParaRPr lang="en-US" sz="900" dirty="0">
              <a:solidFill>
                <a:schemeClr val="bg1"/>
              </a:solidFill>
              <a:latin typeface="Arial"/>
              <a:cs typeface="Arial"/>
            </a:endParaRPr>
          </a:p>
        </p:txBody>
      </p:sp>
      <p:pic>
        <p:nvPicPr>
          <p:cNvPr id="11" name="Image 10">
            <a:extLst>
              <a:ext uri="{FF2B5EF4-FFF2-40B4-BE49-F238E27FC236}">
                <a16:creationId xmlns:a16="http://schemas.microsoft.com/office/drawing/2014/main" id="{6F174296-03E1-474D-B730-2B3E7AECB077}"/>
              </a:ext>
            </a:extLst>
          </p:cNvPr>
          <p:cNvPicPr>
            <a:picLocks noChangeAspect="1"/>
          </p:cNvPicPr>
          <p:nvPr userDrawn="1"/>
        </p:nvPicPr>
        <p:blipFill>
          <a:blip r:embed="rId2"/>
          <a:srcRect/>
          <a:stretch/>
        </p:blipFill>
        <p:spPr>
          <a:xfrm>
            <a:off x="9355494" y="318637"/>
            <a:ext cx="2354748" cy="489297"/>
          </a:xfrm>
          <a:prstGeom prst="rect">
            <a:avLst/>
          </a:prstGeom>
        </p:spPr>
      </p:pic>
      <p:sp>
        <p:nvSpPr>
          <p:cNvPr id="14" name="Date Placeholder 3">
            <a:extLst>
              <a:ext uri="{FF2B5EF4-FFF2-40B4-BE49-F238E27FC236}">
                <a16:creationId xmlns:a16="http://schemas.microsoft.com/office/drawing/2014/main" id="{B0089F9A-2D02-244F-801C-AC9F9B5B85B9}"/>
              </a:ext>
            </a:extLst>
          </p:cNvPr>
          <p:cNvSpPr txBox="1">
            <a:spLocks/>
          </p:cNvSpPr>
          <p:nvPr userDrawn="1"/>
        </p:nvSpPr>
        <p:spPr>
          <a:xfrm>
            <a:off x="801189" y="409823"/>
            <a:ext cx="4785266" cy="331932"/>
          </a:xfrm>
          <a:prstGeom prst="rect">
            <a:avLst/>
          </a:prstGeom>
        </p:spPr>
        <p:txBody>
          <a:bodyPr vert="horz" lIns="0" tIns="45720" rIns="0" bIns="45720" rtlCol="0" anchor="ctr"/>
          <a:lstStyle>
            <a:defPPr>
              <a:defRPr lang="en-US"/>
            </a:defPPr>
            <a:lvl1pPr marL="0" algn="l" defTabSz="457200" rtl="0" eaLnBrk="1" latinLnBrk="0" hangingPunct="1">
              <a:defRPr sz="9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900" b="1" i="0" dirty="0">
                <a:solidFill>
                  <a:schemeClr val="bg1"/>
                </a:solidFill>
                <a:latin typeface="Arial"/>
                <a:cs typeface="Arial"/>
              </a:rPr>
              <a:t>Département – Auteur – </a:t>
            </a:r>
            <a:r>
              <a:rPr lang="fr-FR" sz="900" b="0" i="0" baseline="0" dirty="0">
                <a:solidFill>
                  <a:schemeClr val="bg1"/>
                </a:solidFill>
                <a:latin typeface="Arial"/>
                <a:cs typeface="Arial"/>
              </a:rPr>
              <a:t>Titre du document</a:t>
            </a:r>
            <a:endParaRPr lang="en-US" sz="700" b="0" i="0" dirty="0">
              <a:solidFill>
                <a:schemeClr val="bg1"/>
              </a:solidFill>
              <a:latin typeface="Arial"/>
              <a:cs typeface="Arial"/>
            </a:endParaRPr>
          </a:p>
        </p:txBody>
      </p:sp>
      <p:sp>
        <p:nvSpPr>
          <p:cNvPr id="15" name="Titre 1">
            <a:extLst>
              <a:ext uri="{FF2B5EF4-FFF2-40B4-BE49-F238E27FC236}">
                <a16:creationId xmlns:a16="http://schemas.microsoft.com/office/drawing/2014/main" id="{E344808C-1452-4C46-B682-2C0E18E63957}"/>
              </a:ext>
            </a:extLst>
          </p:cNvPr>
          <p:cNvSpPr>
            <a:spLocks noGrp="1"/>
          </p:cNvSpPr>
          <p:nvPr>
            <p:ph type="title"/>
          </p:nvPr>
        </p:nvSpPr>
        <p:spPr>
          <a:xfrm>
            <a:off x="838202" y="961771"/>
            <a:ext cx="10515600" cy="940736"/>
          </a:xfrm>
          <a:prstGeom prst="rect">
            <a:avLst/>
          </a:prstGeom>
        </p:spPr>
        <p:txBody>
          <a:bodyPr/>
          <a:lstStyle/>
          <a:p>
            <a:r>
              <a:rPr lang="fr-FR" dirty="0"/>
              <a:t>Modifiez le style du titre</a:t>
            </a:r>
          </a:p>
        </p:txBody>
      </p:sp>
      <p:sp>
        <p:nvSpPr>
          <p:cNvPr id="16" name="Espace réservé du contenu 2">
            <a:extLst>
              <a:ext uri="{FF2B5EF4-FFF2-40B4-BE49-F238E27FC236}">
                <a16:creationId xmlns:a16="http://schemas.microsoft.com/office/drawing/2014/main" id="{F11B1C7B-61F1-2744-A556-66DCFFC2BA89}"/>
              </a:ext>
            </a:extLst>
          </p:cNvPr>
          <p:cNvSpPr>
            <a:spLocks noGrp="1"/>
          </p:cNvSpPr>
          <p:nvPr>
            <p:ph idx="1"/>
          </p:nvPr>
        </p:nvSpPr>
        <p:spPr>
          <a:xfrm>
            <a:off x="838202" y="2056343"/>
            <a:ext cx="10515600" cy="4349749"/>
          </a:xfrm>
          <a:prstGeom prst="rect">
            <a:avLst/>
          </a:prstGeo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643205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C8F4C0-9937-3146-AE84-103B3B383E77}"/>
              </a:ext>
            </a:extLst>
          </p:cNvPr>
          <p:cNvSpPr>
            <a:spLocks noGrp="1"/>
          </p:cNvSpPr>
          <p:nvPr>
            <p:ph type="title"/>
          </p:nvPr>
        </p:nvSpPr>
        <p:spPr>
          <a:xfrm>
            <a:off x="838202" y="961771"/>
            <a:ext cx="10515600" cy="940736"/>
          </a:xfrm>
          <a:prstGeom prst="rect">
            <a:avLst/>
          </a:prstGeom>
        </p:spPr>
        <p:txBody>
          <a:bodyPr/>
          <a:lstStyle/>
          <a:p>
            <a:r>
              <a:rPr lang="fr-FR" dirty="0"/>
              <a:t>Modifiez le style du titre</a:t>
            </a:r>
          </a:p>
        </p:txBody>
      </p:sp>
      <p:sp>
        <p:nvSpPr>
          <p:cNvPr id="3" name="Espace réservé du contenu 2">
            <a:extLst>
              <a:ext uri="{FF2B5EF4-FFF2-40B4-BE49-F238E27FC236}">
                <a16:creationId xmlns:a16="http://schemas.microsoft.com/office/drawing/2014/main" id="{E99418CD-FB1C-0D4D-86F2-58F621BF2E8D}"/>
              </a:ext>
            </a:extLst>
          </p:cNvPr>
          <p:cNvSpPr>
            <a:spLocks noGrp="1"/>
          </p:cNvSpPr>
          <p:nvPr>
            <p:ph idx="1"/>
          </p:nvPr>
        </p:nvSpPr>
        <p:spPr>
          <a:xfrm>
            <a:off x="838202" y="2056343"/>
            <a:ext cx="10515600" cy="4349749"/>
          </a:xfrm>
          <a:prstGeom prst="rect">
            <a:avLst/>
          </a:prstGeom>
        </p:spPr>
        <p:txBody>
          <a:bodyPr/>
          <a:lstStyle/>
          <a:p>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29111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3521" y="2497429"/>
            <a:ext cx="4840087" cy="4072711"/>
          </a:xfrm>
          <a:prstGeom prst="rect">
            <a:avLst/>
          </a:prstGeom>
        </p:spPr>
        <p:txBody>
          <a:bodyPr/>
          <a:lstStyle>
            <a:lvl1pPr>
              <a:defRPr sz="2133"/>
            </a:lvl1pPr>
            <a:lvl2pPr>
              <a:defRPr sz="1933"/>
            </a:lvl2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6295675" y="2497429"/>
            <a:ext cx="4759067" cy="4072711"/>
          </a:xfrm>
          <a:prstGeom prst="rect">
            <a:avLst/>
          </a:prstGeom>
        </p:spPr>
        <p:txBody>
          <a:bodyPr/>
          <a:lstStyle>
            <a:lvl1pPr>
              <a:defRPr sz="2133"/>
            </a:lvl1pPr>
            <a:lvl2pPr>
              <a:defRPr sz="1933"/>
            </a:lvl2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Title 1">
            <a:extLst>
              <a:ext uri="{FF2B5EF4-FFF2-40B4-BE49-F238E27FC236}">
                <a16:creationId xmlns:a16="http://schemas.microsoft.com/office/drawing/2014/main" id="{A049260C-DFCE-4742-A383-0E8E40516B43}"/>
              </a:ext>
            </a:extLst>
          </p:cNvPr>
          <p:cNvSpPr>
            <a:spLocks noGrp="1"/>
          </p:cNvSpPr>
          <p:nvPr>
            <p:ph type="title"/>
          </p:nvPr>
        </p:nvSpPr>
        <p:spPr>
          <a:xfrm>
            <a:off x="838401" y="960000"/>
            <a:ext cx="10216343" cy="888251"/>
          </a:xfrm>
          <a:prstGeom prst="rect">
            <a:avLst/>
          </a:prstGeom>
        </p:spPr>
        <p:txBody>
          <a:bodyPr anchor="ctr" anchorCtr="0">
            <a:normAutofit/>
          </a:bodyPr>
          <a:lstStyle>
            <a:lvl1pPr>
              <a:defRPr sz="3000"/>
            </a:lvl1pPr>
          </a:lstStyle>
          <a:p>
            <a:r>
              <a:rPr lang="fr-FR" dirty="0"/>
              <a:t>Modifiez le style du titre</a:t>
            </a:r>
            <a:endParaRPr lang="en-US" dirty="0"/>
          </a:p>
        </p:txBody>
      </p:sp>
      <p:sp>
        <p:nvSpPr>
          <p:cNvPr id="9" name="Subtitle 2">
            <a:extLst>
              <a:ext uri="{FF2B5EF4-FFF2-40B4-BE49-F238E27FC236}">
                <a16:creationId xmlns:a16="http://schemas.microsoft.com/office/drawing/2014/main" id="{481FB95A-986F-409A-BA0C-DB98244D370D}"/>
              </a:ext>
            </a:extLst>
          </p:cNvPr>
          <p:cNvSpPr>
            <a:spLocks noGrp="1"/>
          </p:cNvSpPr>
          <p:nvPr>
            <p:ph type="subTitle" idx="10"/>
          </p:nvPr>
        </p:nvSpPr>
        <p:spPr>
          <a:xfrm>
            <a:off x="833520" y="1848251"/>
            <a:ext cx="10221223" cy="423395"/>
          </a:xfrm>
          <a:prstGeom prst="rect">
            <a:avLst/>
          </a:prstGeom>
        </p:spPr>
        <p:txBody>
          <a:bodyPr>
            <a:normAutofit/>
          </a:bodyPr>
          <a:lstStyle>
            <a:lvl1pPr marL="0" indent="0" algn="l">
              <a:buNone/>
              <a:defRPr sz="2000" b="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1646542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280317" y="2469596"/>
            <a:ext cx="4351625" cy="1017160"/>
          </a:xfrm>
          <a:prstGeom prst="rect">
            <a:avLst/>
          </a:prstGeom>
        </p:spPr>
        <p:txBody>
          <a:bodyPr anchor="ctr">
            <a:noAutofit/>
          </a:bodyPr>
          <a:lstStyle>
            <a:lvl1pPr marL="0" indent="0">
              <a:buNone/>
              <a:defRPr sz="2133"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dirty="0"/>
              <a:t>Cliquez pour modifier les styles du texte du masque</a:t>
            </a:r>
          </a:p>
        </p:txBody>
      </p:sp>
      <p:sp>
        <p:nvSpPr>
          <p:cNvPr id="5" name="Text Placeholder 4"/>
          <p:cNvSpPr>
            <a:spLocks noGrp="1"/>
          </p:cNvSpPr>
          <p:nvPr>
            <p:ph type="body" sz="quarter" idx="3" hasCustomPrompt="1"/>
          </p:nvPr>
        </p:nvSpPr>
        <p:spPr>
          <a:xfrm>
            <a:off x="6262129" y="2469596"/>
            <a:ext cx="4351625" cy="1017160"/>
          </a:xfrm>
          <a:prstGeom prst="rect">
            <a:avLst/>
          </a:prstGeom>
        </p:spPr>
        <p:txBody>
          <a:bodyPr anchor="ctr">
            <a:noAutofit/>
          </a:bodyPr>
          <a:lstStyle>
            <a:lvl1pPr marL="0" indent="0">
              <a:buNone/>
              <a:defRPr sz="2133"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dirty="0"/>
              <a:t>Cliquez pour modifier les styles du texte du masque</a:t>
            </a:r>
          </a:p>
        </p:txBody>
      </p:sp>
      <p:sp>
        <p:nvSpPr>
          <p:cNvPr id="6" name="Content Placeholder 5"/>
          <p:cNvSpPr>
            <a:spLocks noGrp="1"/>
          </p:cNvSpPr>
          <p:nvPr>
            <p:ph sz="quarter" idx="4" hasCustomPrompt="1"/>
          </p:nvPr>
        </p:nvSpPr>
        <p:spPr>
          <a:xfrm>
            <a:off x="6272794" y="3490073"/>
            <a:ext cx="4351625" cy="3018041"/>
          </a:xfrm>
          <a:prstGeom prst="rect">
            <a:avLst/>
          </a:prstGeom>
        </p:spPr>
        <p:txBody>
          <a:bodyPr/>
          <a:lstStyle>
            <a:lvl1pPr>
              <a:defRPr sz="2133"/>
            </a:lvl1pPr>
            <a:lvl2pPr>
              <a:defRPr sz="1933"/>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Content Placeholder 5">
            <a:extLst>
              <a:ext uri="{FF2B5EF4-FFF2-40B4-BE49-F238E27FC236}">
                <a16:creationId xmlns:a16="http://schemas.microsoft.com/office/drawing/2014/main" id="{D6E7B9A4-FF3B-434B-BE17-BF358F2EA287}"/>
              </a:ext>
            </a:extLst>
          </p:cNvPr>
          <p:cNvSpPr>
            <a:spLocks noGrp="1"/>
          </p:cNvSpPr>
          <p:nvPr>
            <p:ph sz="quarter" idx="11" hasCustomPrompt="1"/>
          </p:nvPr>
        </p:nvSpPr>
        <p:spPr>
          <a:xfrm>
            <a:off x="1280319" y="3490073"/>
            <a:ext cx="4351625" cy="3018041"/>
          </a:xfrm>
          <a:prstGeom prst="rect">
            <a:avLst/>
          </a:prstGeom>
        </p:spPr>
        <p:txBody>
          <a:bodyPr/>
          <a:lstStyle>
            <a:lvl1pPr>
              <a:defRPr sz="2133"/>
            </a:lvl1pPr>
            <a:lvl2pPr>
              <a:defRPr sz="1933"/>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Title 1">
            <a:extLst>
              <a:ext uri="{FF2B5EF4-FFF2-40B4-BE49-F238E27FC236}">
                <a16:creationId xmlns:a16="http://schemas.microsoft.com/office/drawing/2014/main" id="{0581B3B1-0960-964D-B667-151AA4BFFD29}"/>
              </a:ext>
            </a:extLst>
          </p:cNvPr>
          <p:cNvSpPr>
            <a:spLocks noGrp="1"/>
          </p:cNvSpPr>
          <p:nvPr>
            <p:ph type="title"/>
          </p:nvPr>
        </p:nvSpPr>
        <p:spPr>
          <a:xfrm>
            <a:off x="838401" y="960000"/>
            <a:ext cx="10216343" cy="888251"/>
          </a:xfrm>
          <a:prstGeom prst="rect">
            <a:avLst/>
          </a:prstGeom>
        </p:spPr>
        <p:txBody>
          <a:bodyPr anchor="ctr" anchorCtr="0">
            <a:normAutofit/>
          </a:bodyPr>
          <a:lstStyle>
            <a:lvl1pPr>
              <a:defRPr sz="3000"/>
            </a:lvl1pPr>
          </a:lstStyle>
          <a:p>
            <a:r>
              <a:rPr lang="fr-FR" dirty="0"/>
              <a:t>Modifiez le style du titre</a:t>
            </a:r>
            <a:endParaRPr lang="en-US" dirty="0"/>
          </a:p>
        </p:txBody>
      </p:sp>
      <p:sp>
        <p:nvSpPr>
          <p:cNvPr id="12" name="Subtitle 2">
            <a:extLst>
              <a:ext uri="{FF2B5EF4-FFF2-40B4-BE49-F238E27FC236}">
                <a16:creationId xmlns:a16="http://schemas.microsoft.com/office/drawing/2014/main" id="{B0D60DFF-136D-4349-9797-D1F83E417646}"/>
              </a:ext>
            </a:extLst>
          </p:cNvPr>
          <p:cNvSpPr>
            <a:spLocks noGrp="1"/>
          </p:cNvSpPr>
          <p:nvPr>
            <p:ph type="subTitle" idx="10"/>
          </p:nvPr>
        </p:nvSpPr>
        <p:spPr>
          <a:xfrm>
            <a:off x="833520" y="1848251"/>
            <a:ext cx="10221223" cy="423395"/>
          </a:xfrm>
          <a:prstGeom prst="rect">
            <a:avLst/>
          </a:prstGeom>
        </p:spPr>
        <p:txBody>
          <a:bodyPr>
            <a:normAutofit/>
          </a:bodyPr>
          <a:lstStyle>
            <a:lvl1pPr marL="0" indent="0" algn="l">
              <a:buNone/>
              <a:defRPr sz="2000" b="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2021111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8400" y="960001"/>
            <a:ext cx="3496533" cy="910244"/>
          </a:xfrm>
          <a:prstGeom prst="rect">
            <a:avLst/>
          </a:prstGeom>
        </p:spPr>
        <p:txBody>
          <a:bodyPr anchor="ctr" anchorCtr="0">
            <a:noAutofit/>
          </a:bodyPr>
          <a:lstStyle>
            <a:lvl1pPr>
              <a:defRPr sz="3000"/>
            </a:lvl1pPr>
          </a:lstStyle>
          <a:p>
            <a:r>
              <a:rPr lang="fr-FR" dirty="0"/>
              <a:t>Modifiez le style du titre</a:t>
            </a:r>
            <a:endParaRPr lang="en-US" dirty="0"/>
          </a:p>
        </p:txBody>
      </p:sp>
      <p:sp>
        <p:nvSpPr>
          <p:cNvPr id="3" name="Content Placeholder 2"/>
          <p:cNvSpPr>
            <a:spLocks noGrp="1"/>
          </p:cNvSpPr>
          <p:nvPr>
            <p:ph idx="1"/>
          </p:nvPr>
        </p:nvSpPr>
        <p:spPr>
          <a:xfrm>
            <a:off x="4921958" y="960001"/>
            <a:ext cx="6231465" cy="5062452"/>
          </a:xfrm>
          <a:prstGeom prst="rect">
            <a:avLst/>
          </a:prstGeom>
        </p:spPr>
        <p:txBody>
          <a:bodyPr/>
          <a:lstStyle>
            <a:lvl1pPr>
              <a:defRPr sz="2133"/>
            </a:lvl1pPr>
            <a:lvl2pPr>
              <a:defRPr sz="1933"/>
            </a:lvl2pPr>
            <a:lvl3pPr>
              <a:defRPr sz="1800"/>
            </a:lvl3pPr>
            <a:lvl4pPr>
              <a:defRPr sz="1600"/>
            </a:lvl4pPr>
            <a:lvl5pPr>
              <a:defRPr sz="16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Subtitle 2">
            <a:extLst>
              <a:ext uri="{FF2B5EF4-FFF2-40B4-BE49-F238E27FC236}">
                <a16:creationId xmlns:a16="http://schemas.microsoft.com/office/drawing/2014/main" id="{1A161D90-8CEB-43C5-B5C5-E16450DD9099}"/>
              </a:ext>
            </a:extLst>
          </p:cNvPr>
          <p:cNvSpPr>
            <a:spLocks noGrp="1"/>
          </p:cNvSpPr>
          <p:nvPr>
            <p:ph type="subTitle" idx="10"/>
          </p:nvPr>
        </p:nvSpPr>
        <p:spPr>
          <a:xfrm>
            <a:off x="838400" y="1870243"/>
            <a:ext cx="3496533" cy="110143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
        <p:nvSpPr>
          <p:cNvPr id="9" name="Text Placeholder 2">
            <a:extLst>
              <a:ext uri="{FF2B5EF4-FFF2-40B4-BE49-F238E27FC236}">
                <a16:creationId xmlns:a16="http://schemas.microsoft.com/office/drawing/2014/main" id="{4B498EB6-14FF-4794-BB07-42C86721F093}"/>
              </a:ext>
            </a:extLst>
          </p:cNvPr>
          <p:cNvSpPr>
            <a:spLocks noGrp="1"/>
          </p:cNvSpPr>
          <p:nvPr>
            <p:ph type="body" idx="11"/>
          </p:nvPr>
        </p:nvSpPr>
        <p:spPr>
          <a:xfrm>
            <a:off x="838400" y="2971681"/>
            <a:ext cx="3496533" cy="3050772"/>
          </a:xfrm>
          <a:prstGeom prst="rect">
            <a:avLst/>
          </a:prstGeom>
        </p:spPr>
        <p:txBody>
          <a:bodyPr>
            <a:normAutofit/>
          </a:bodyPr>
          <a:lstStyle>
            <a:lvl1pPr marL="0" indent="0">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251750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_light">
    <p:spTree>
      <p:nvGrpSpPr>
        <p:cNvPr id="1" name=""/>
        <p:cNvGrpSpPr/>
        <p:nvPr/>
      </p:nvGrpSpPr>
      <p:grpSpPr>
        <a:xfrm>
          <a:off x="0" y="0"/>
          <a:ext cx="0" cy="0"/>
          <a:chOff x="0" y="0"/>
          <a:chExt cx="0" cy="0"/>
        </a:xfrm>
      </p:grpSpPr>
      <p:sp>
        <p:nvSpPr>
          <p:cNvPr id="15" name="Date Placeholder 3"/>
          <p:cNvSpPr txBox="1">
            <a:spLocks/>
          </p:cNvSpPr>
          <p:nvPr userDrawn="1"/>
        </p:nvSpPr>
        <p:spPr>
          <a:xfrm>
            <a:off x="481761" y="409823"/>
            <a:ext cx="333851" cy="299216"/>
          </a:xfrm>
          <a:prstGeom prst="rect">
            <a:avLst/>
          </a:prstGeom>
        </p:spPr>
        <p:txBody>
          <a:bodyPr vert="horz" lIns="0" tIns="34291" rIns="0" bIns="34291" rtlCol="0" anchor="ctr"/>
          <a:lstStyle>
            <a:defPPr>
              <a:defRPr lang="en-US"/>
            </a:defPPr>
            <a:lvl1pPr marL="0" algn="l" defTabSz="457200" rtl="0" eaLnBrk="1" latinLnBrk="0" hangingPunct="1">
              <a:defRPr sz="9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sz="525" dirty="0"/>
          </a:p>
        </p:txBody>
      </p:sp>
      <p:pic>
        <p:nvPicPr>
          <p:cNvPr id="8" name="Image 7">
            <a:extLst>
              <a:ext uri="{FF2B5EF4-FFF2-40B4-BE49-F238E27FC236}">
                <a16:creationId xmlns:a16="http://schemas.microsoft.com/office/drawing/2014/main" id="{16998B1A-0A6E-A24B-BBC2-8418AD586ABD}"/>
              </a:ext>
            </a:extLst>
          </p:cNvPr>
          <p:cNvPicPr>
            <a:picLocks noChangeAspect="1"/>
          </p:cNvPicPr>
          <p:nvPr userDrawn="1"/>
        </p:nvPicPr>
        <p:blipFill>
          <a:blip r:embed="rId2"/>
          <a:srcRect/>
          <a:stretch/>
        </p:blipFill>
        <p:spPr>
          <a:xfrm>
            <a:off x="9355494" y="318637"/>
            <a:ext cx="2354748" cy="489299"/>
          </a:xfrm>
          <a:prstGeom prst="rect">
            <a:avLst/>
          </a:prstGeom>
        </p:spPr>
      </p:pic>
    </p:spTree>
    <p:extLst>
      <p:ext uri="{BB962C8B-B14F-4D97-AF65-F5344CB8AC3E}">
        <p14:creationId xmlns:p14="http://schemas.microsoft.com/office/powerpoint/2010/main" val="345793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F3AD1AD-B667-1C44-B5B8-A22962CFEDD8}"/>
              </a:ext>
            </a:extLst>
          </p:cNvPr>
          <p:cNvSpPr>
            <a:spLocks noGrp="1"/>
          </p:cNvSpPr>
          <p:nvPr>
            <p:ph type="title"/>
          </p:nvPr>
        </p:nvSpPr>
        <p:spPr>
          <a:xfrm>
            <a:off x="838202" y="961771"/>
            <a:ext cx="10375429" cy="940736"/>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3FD7CD75-BD6B-E945-9C38-5073B6234CA4}"/>
              </a:ext>
            </a:extLst>
          </p:cNvPr>
          <p:cNvSpPr>
            <a:spLocks noGrp="1"/>
          </p:cNvSpPr>
          <p:nvPr>
            <p:ph type="body" idx="1"/>
          </p:nvPr>
        </p:nvSpPr>
        <p:spPr>
          <a:xfrm>
            <a:off x="838202" y="2056343"/>
            <a:ext cx="10375429" cy="4349749"/>
          </a:xfrm>
          <a:prstGeom prst="rect">
            <a:avLst/>
          </a:prstGeom>
        </p:spPr>
        <p:txBody>
          <a:bodyPr vert="horz" lIns="91440" tIns="45720" rIns="91440" bIns="45720" rtlCol="0">
            <a:normAutofit/>
          </a:bodyPr>
          <a:lstStyle/>
          <a:p>
            <a:r>
              <a:rPr lang="fr-FR" dirty="0"/>
              <a:t>Cliquez pour modifier les styles de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Date Placeholder 3">
            <a:extLst>
              <a:ext uri="{FF2B5EF4-FFF2-40B4-BE49-F238E27FC236}">
                <a16:creationId xmlns:a16="http://schemas.microsoft.com/office/drawing/2014/main" id="{89A18292-DCDF-1849-A3DF-B4D8C9BB83F9}"/>
              </a:ext>
            </a:extLst>
          </p:cNvPr>
          <p:cNvSpPr txBox="1">
            <a:spLocks/>
          </p:cNvSpPr>
          <p:nvPr userDrawn="1"/>
        </p:nvSpPr>
        <p:spPr>
          <a:xfrm>
            <a:off x="801189" y="409823"/>
            <a:ext cx="4785266" cy="331932"/>
          </a:xfrm>
          <a:prstGeom prst="rect">
            <a:avLst/>
          </a:prstGeom>
        </p:spPr>
        <p:txBody>
          <a:bodyPr vert="horz" lIns="0" tIns="45720" rIns="0" bIns="45720" rtlCol="0" anchor="ctr"/>
          <a:lstStyle>
            <a:defPPr>
              <a:defRPr lang="en-US"/>
            </a:defPPr>
            <a:lvl1pPr marL="0" algn="l" defTabSz="457200" rtl="0" eaLnBrk="1" latinLnBrk="0" hangingPunct="1">
              <a:defRPr sz="9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en-US" sz="700" b="0" i="0" baseline="0" dirty="0">
              <a:latin typeface="Arial"/>
              <a:cs typeface="Arial"/>
            </a:endParaRPr>
          </a:p>
        </p:txBody>
      </p:sp>
      <p:sp>
        <p:nvSpPr>
          <p:cNvPr id="6" name="Date Placeholder 3">
            <a:extLst>
              <a:ext uri="{FF2B5EF4-FFF2-40B4-BE49-F238E27FC236}">
                <a16:creationId xmlns:a16="http://schemas.microsoft.com/office/drawing/2014/main" id="{BCA94930-6F0E-9447-A2C1-8F6BAAECAD21}"/>
              </a:ext>
            </a:extLst>
          </p:cNvPr>
          <p:cNvSpPr txBox="1">
            <a:spLocks/>
          </p:cNvSpPr>
          <p:nvPr userDrawn="1"/>
        </p:nvSpPr>
        <p:spPr>
          <a:xfrm>
            <a:off x="5947603" y="385356"/>
            <a:ext cx="1601989" cy="365125"/>
          </a:xfrm>
          <a:prstGeom prst="rect">
            <a:avLst/>
          </a:prstGeom>
          <a:ln>
            <a:solidFill>
              <a:schemeClr val="bg1"/>
            </a:solidFill>
          </a:ln>
        </p:spPr>
        <p:txBody>
          <a:bodyPr vert="horz" lIns="0" tIns="45720" rIns="91440" bIns="45720" rtlCol="0" anchor="ctr"/>
          <a:lstStyle>
            <a:defPPr>
              <a:defRPr lang="en-US"/>
            </a:defPPr>
            <a:lvl1pPr marL="0" algn="l" defTabSz="457200" rtl="0" eaLnBrk="1" latinLnBrk="0" hangingPunct="1">
              <a:defRPr sz="900" kern="1200">
                <a:solidFill>
                  <a:srgbClr val="000000"/>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dirty="0"/>
          </a:p>
        </p:txBody>
      </p:sp>
    </p:spTree>
    <p:extLst>
      <p:ext uri="{BB962C8B-B14F-4D97-AF65-F5344CB8AC3E}">
        <p14:creationId xmlns:p14="http://schemas.microsoft.com/office/powerpoint/2010/main" val="3834554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p:txStyles>
    <p:titleStyle>
      <a:lvl1pPr algn="l" defTabSz="457189" rtl="0" eaLnBrk="1" latinLnBrk="0" hangingPunct="1">
        <a:spcBef>
          <a:spcPct val="0"/>
        </a:spcBef>
        <a:buNone/>
        <a:defRPr sz="3200" b="1" kern="1200">
          <a:solidFill>
            <a:srgbClr val="00B57B"/>
          </a:solidFill>
          <a:latin typeface="Arial" panose="020B0604020202020204" pitchFamily="34" charset="0"/>
          <a:ea typeface="+mj-ea"/>
          <a:cs typeface="Arial" panose="020B0604020202020204" pitchFamily="34" charset="0"/>
        </a:defRPr>
      </a:lvl1pPr>
    </p:titleStyle>
    <p:bodyStyle>
      <a:lvl1pPr marL="342891" indent="-342891" algn="l" defTabSz="457189" rtl="0" eaLnBrk="1" latinLnBrk="0" hangingPunct="1">
        <a:spcBef>
          <a:spcPct val="20000"/>
        </a:spcBef>
        <a:buFont typeface="Arial"/>
        <a:buChar char="•"/>
        <a:defRPr sz="2133" kern="1200">
          <a:solidFill>
            <a:srgbClr val="00B57B"/>
          </a:solidFill>
          <a:latin typeface="Arial" panose="020B0604020202020204" pitchFamily="34" charset="0"/>
          <a:ea typeface="+mn-ea"/>
          <a:cs typeface="Arial" panose="020B0604020202020204" pitchFamily="34" charset="0"/>
        </a:defRPr>
      </a:lvl1pPr>
      <a:lvl2pPr marL="914377" indent="-457189" algn="l" defTabSz="457189" rtl="0" eaLnBrk="1" latinLnBrk="0" hangingPunct="1">
        <a:spcBef>
          <a:spcPct val="20000"/>
        </a:spcBef>
        <a:buFont typeface="Arial" panose="020B0604020202020204" pitchFamily="34" charset="0"/>
        <a:buChar char="•"/>
        <a:defRPr sz="1933" kern="1200">
          <a:solidFill>
            <a:schemeClr val="tx1"/>
          </a:solidFill>
          <a:latin typeface="Arial" panose="020B0604020202020204" pitchFamily="34" charset="0"/>
          <a:ea typeface="+mn-ea"/>
          <a:cs typeface="Arial" panose="020B0604020202020204" pitchFamily="34" charset="0"/>
        </a:defRPr>
      </a:lvl2pPr>
      <a:lvl3pPr marL="1142971" indent="-228594" algn="l" defTabSz="457189"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457189"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457189"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0229" y="2429890"/>
            <a:ext cx="8256297" cy="2335960"/>
          </a:xfrm>
          <a:prstGeom prst="rect">
            <a:avLst/>
          </a:prstGeom>
          <a:noFill/>
        </p:spPr>
        <p:txBody>
          <a:bodyPr wrap="square" rtlCol="0">
            <a:spAutoFit/>
          </a:bodyPr>
          <a:lstStyle/>
          <a:p>
            <a:pPr algn="ctr" defTabSz="609585">
              <a:lnSpc>
                <a:spcPct val="200000"/>
              </a:lnSpc>
            </a:pPr>
            <a:r>
              <a:rPr lang="it-IT" sz="2800" dirty="0">
                <a:solidFill>
                  <a:srgbClr val="00B57B"/>
                </a:solidFill>
                <a:latin typeface="Arial"/>
                <a:cs typeface="Arial"/>
              </a:rPr>
              <a:t>Point d’étape de la réforme du Cursus Ingénieur</a:t>
            </a:r>
          </a:p>
          <a:p>
            <a:pPr algn="ctr" defTabSz="609585">
              <a:lnSpc>
                <a:spcPct val="200000"/>
              </a:lnSpc>
            </a:pPr>
            <a:r>
              <a:rPr lang="it-IT" sz="2800" dirty="0">
                <a:solidFill>
                  <a:srgbClr val="005556"/>
                </a:solidFill>
                <a:latin typeface="Arial"/>
                <a:cs typeface="Arial"/>
              </a:rPr>
              <a:t>03/07/23</a:t>
            </a:r>
          </a:p>
          <a:p>
            <a:pPr algn="ctr" defTabSz="609585">
              <a:lnSpc>
                <a:spcPct val="200000"/>
              </a:lnSpc>
            </a:pPr>
            <a:endParaRPr lang="it-IT" sz="2000" dirty="0">
              <a:solidFill>
                <a:srgbClr val="00B57B"/>
              </a:solidFill>
              <a:latin typeface="Arial"/>
              <a:cs typeface="Arial"/>
            </a:endParaRPr>
          </a:p>
        </p:txBody>
      </p:sp>
    </p:spTree>
    <p:extLst>
      <p:ext uri="{BB962C8B-B14F-4D97-AF65-F5344CB8AC3E}">
        <p14:creationId xmlns:p14="http://schemas.microsoft.com/office/powerpoint/2010/main" val="87504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5350C7-69D7-46B3-BE45-978C924A692A}"/>
              </a:ext>
            </a:extLst>
          </p:cNvPr>
          <p:cNvSpPr>
            <a:spLocks noGrp="1"/>
          </p:cNvSpPr>
          <p:nvPr>
            <p:ph type="title"/>
          </p:nvPr>
        </p:nvSpPr>
        <p:spPr>
          <a:xfrm>
            <a:off x="838198" y="349212"/>
            <a:ext cx="10515600" cy="940736"/>
          </a:xfrm>
        </p:spPr>
        <p:txBody>
          <a:bodyPr>
            <a:normAutofit fontScale="90000"/>
          </a:bodyPr>
          <a:lstStyle/>
          <a:p>
            <a:r>
              <a:rPr lang="fr-FR" dirty="0"/>
              <a:t>Composition du Groupe d’Orientation et de Préfiguration</a:t>
            </a:r>
          </a:p>
        </p:txBody>
      </p:sp>
      <p:graphicFrame>
        <p:nvGraphicFramePr>
          <p:cNvPr id="6" name="Espace réservé du contenu 3">
            <a:extLst>
              <a:ext uri="{FF2B5EF4-FFF2-40B4-BE49-F238E27FC236}">
                <a16:creationId xmlns:a16="http://schemas.microsoft.com/office/drawing/2014/main" id="{FB2E5E5F-377F-48DF-A979-E185C05BE994}"/>
              </a:ext>
            </a:extLst>
          </p:cNvPr>
          <p:cNvGraphicFramePr>
            <a:graphicFrameLocks noGrp="1"/>
          </p:cNvGraphicFramePr>
          <p:nvPr>
            <p:ph idx="1"/>
            <p:extLst>
              <p:ext uri="{D42A27DB-BD31-4B8C-83A1-F6EECF244321}">
                <p14:modId xmlns:p14="http://schemas.microsoft.com/office/powerpoint/2010/main" val="1288901905"/>
              </p:ext>
            </p:extLst>
          </p:nvPr>
        </p:nvGraphicFramePr>
        <p:xfrm>
          <a:off x="838198" y="1289948"/>
          <a:ext cx="10515600" cy="51612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4239224679"/>
                    </a:ext>
                  </a:extLst>
                </a:gridCol>
                <a:gridCol w="5257800">
                  <a:extLst>
                    <a:ext uri="{9D8B030D-6E8A-4147-A177-3AD203B41FA5}">
                      <a16:colId xmlns:a16="http://schemas.microsoft.com/office/drawing/2014/main" val="4178225585"/>
                    </a:ext>
                  </a:extLst>
                </a:gridCol>
              </a:tblGrid>
              <a:tr h="370840">
                <a:tc>
                  <a:txBody>
                    <a:bodyPr/>
                    <a:lstStyle/>
                    <a:p>
                      <a:r>
                        <a:rPr lang="fr-FR" dirty="0"/>
                        <a:t>Représentation</a:t>
                      </a:r>
                    </a:p>
                  </a:txBody>
                  <a:tcPr/>
                </a:tc>
                <a:tc>
                  <a:txBody>
                    <a:bodyPr/>
                    <a:lstStyle/>
                    <a:p>
                      <a:r>
                        <a:rPr lang="fr-FR" dirty="0"/>
                        <a:t>Nom</a:t>
                      </a:r>
                    </a:p>
                  </a:txBody>
                  <a:tcPr/>
                </a:tc>
                <a:extLst>
                  <a:ext uri="{0D108BD9-81ED-4DB2-BD59-A6C34878D82A}">
                    <a16:rowId xmlns:a16="http://schemas.microsoft.com/office/drawing/2014/main" val="798381390"/>
                  </a:ext>
                </a:extLst>
              </a:tr>
              <a:tr h="370840">
                <a:tc>
                  <a:txBody>
                    <a:bodyPr/>
                    <a:lstStyle/>
                    <a:p>
                      <a:r>
                        <a:rPr lang="fr-FR" dirty="0"/>
                        <a:t>MMIP</a:t>
                      </a:r>
                    </a:p>
                  </a:txBody>
                  <a:tcPr/>
                </a:tc>
                <a:tc>
                  <a:txBody>
                    <a:bodyPr/>
                    <a:lstStyle/>
                    <a:p>
                      <a:r>
                        <a:rPr lang="fr-FR" sz="1800" b="0" i="0" kern="1200" dirty="0">
                          <a:solidFill>
                            <a:schemeClr val="dk1"/>
                          </a:solidFill>
                          <a:effectLst/>
                          <a:latin typeface="+mn-lt"/>
                          <a:ea typeface="+mn-ea"/>
                          <a:cs typeface="+mn-cs"/>
                        </a:rPr>
                        <a:t>Titulaire Christophe </a:t>
                      </a:r>
                      <a:r>
                        <a:rPr lang="fr-FR" sz="1800" b="0" i="0" kern="1200" dirty="0" err="1">
                          <a:solidFill>
                            <a:schemeClr val="dk1"/>
                          </a:solidFill>
                          <a:effectLst/>
                          <a:latin typeface="+mn-lt"/>
                          <a:ea typeface="+mn-ea"/>
                          <a:cs typeface="+mn-cs"/>
                        </a:rPr>
                        <a:t>Doursat</a:t>
                      </a:r>
                      <a:r>
                        <a:rPr lang="fr-FR" sz="1800" b="0" i="0" kern="1200" dirty="0">
                          <a:solidFill>
                            <a:schemeClr val="dk1"/>
                          </a:solidFill>
                          <a:effectLst/>
                          <a:latin typeface="+mn-lt"/>
                          <a:ea typeface="+mn-ea"/>
                          <a:cs typeface="+mn-cs"/>
                        </a:rPr>
                        <a:t> / Suppléant : Emmanuel </a:t>
                      </a:r>
                      <a:r>
                        <a:rPr lang="fr-FR" sz="1800" b="0" i="0" kern="1200" dirty="0" err="1">
                          <a:solidFill>
                            <a:schemeClr val="dk1"/>
                          </a:solidFill>
                          <a:effectLst/>
                          <a:latin typeface="+mn-lt"/>
                          <a:ea typeface="+mn-ea"/>
                          <a:cs typeface="+mn-cs"/>
                        </a:rPr>
                        <a:t>Bernuau</a:t>
                      </a:r>
                      <a:endParaRPr lang="fr-FR" dirty="0"/>
                    </a:p>
                  </a:txBody>
                  <a:tcPr/>
                </a:tc>
                <a:extLst>
                  <a:ext uri="{0D108BD9-81ED-4DB2-BD59-A6C34878D82A}">
                    <a16:rowId xmlns:a16="http://schemas.microsoft.com/office/drawing/2014/main" val="778084538"/>
                  </a:ext>
                </a:extLst>
              </a:tr>
              <a:tr h="370840">
                <a:tc>
                  <a:txBody>
                    <a:bodyPr/>
                    <a:lstStyle/>
                    <a:p>
                      <a:r>
                        <a:rPr lang="fr-FR" dirty="0"/>
                        <a:t>SPAB</a:t>
                      </a:r>
                    </a:p>
                  </a:txBody>
                  <a:tcPr/>
                </a:tc>
                <a:tc>
                  <a:txBody>
                    <a:bodyPr/>
                    <a:lstStyle/>
                    <a:p>
                      <a:r>
                        <a:rPr lang="fr-FR" sz="1800" b="0" i="0" kern="1200" dirty="0">
                          <a:solidFill>
                            <a:schemeClr val="dk1"/>
                          </a:solidFill>
                          <a:effectLst/>
                          <a:latin typeface="+mn-lt"/>
                          <a:ea typeface="+mn-ea"/>
                          <a:cs typeface="+mn-cs"/>
                        </a:rPr>
                        <a:t>Sandra </a:t>
                      </a:r>
                      <a:r>
                        <a:rPr lang="fr-FR" sz="1800" b="0" i="0" kern="1200" dirty="0" err="1">
                          <a:solidFill>
                            <a:schemeClr val="dk1"/>
                          </a:solidFill>
                          <a:effectLst/>
                          <a:latin typeface="+mn-lt"/>
                          <a:ea typeface="+mn-ea"/>
                          <a:cs typeface="+mn-cs"/>
                        </a:rPr>
                        <a:t>Helinck</a:t>
                      </a:r>
                      <a:r>
                        <a:rPr lang="fr-FR" sz="1800" b="0" i="0" kern="1200" dirty="0">
                          <a:solidFill>
                            <a:schemeClr val="dk1"/>
                          </a:solidFill>
                          <a:effectLst/>
                          <a:latin typeface="+mn-lt"/>
                          <a:ea typeface="+mn-ea"/>
                          <a:cs typeface="+mn-cs"/>
                        </a:rPr>
                        <a:t>, Marine Masson et Sophie </a:t>
                      </a:r>
                      <a:r>
                        <a:rPr lang="fr-FR" sz="1800" b="0" i="0" kern="1200" dirty="0" err="1">
                          <a:solidFill>
                            <a:schemeClr val="dk1"/>
                          </a:solidFill>
                          <a:effectLst/>
                          <a:latin typeface="+mn-lt"/>
                          <a:ea typeface="+mn-ea"/>
                          <a:cs typeface="+mn-cs"/>
                        </a:rPr>
                        <a:t>Landaud</a:t>
                      </a:r>
                      <a:endParaRPr lang="fr-FR" dirty="0"/>
                    </a:p>
                  </a:txBody>
                  <a:tcPr/>
                </a:tc>
                <a:extLst>
                  <a:ext uri="{0D108BD9-81ED-4DB2-BD59-A6C34878D82A}">
                    <a16:rowId xmlns:a16="http://schemas.microsoft.com/office/drawing/2014/main" val="1519196975"/>
                  </a:ext>
                </a:extLst>
              </a:tr>
              <a:tr h="370840">
                <a:tc>
                  <a:txBody>
                    <a:bodyPr/>
                    <a:lstStyle/>
                    <a:p>
                      <a:r>
                        <a:rPr lang="fr-FR" dirty="0"/>
                        <a:t>SESG</a:t>
                      </a:r>
                    </a:p>
                  </a:txBody>
                  <a:tcPr/>
                </a:tc>
                <a:tc>
                  <a:txBody>
                    <a:bodyPr/>
                    <a:lstStyle/>
                    <a:p>
                      <a:r>
                        <a:rPr lang="fr-FR" sz="1800" b="0" i="0" kern="1200" dirty="0">
                          <a:solidFill>
                            <a:schemeClr val="dk1"/>
                          </a:solidFill>
                          <a:effectLst/>
                          <a:latin typeface="+mn-lt"/>
                          <a:ea typeface="+mn-ea"/>
                          <a:cs typeface="+mn-cs"/>
                        </a:rPr>
                        <a:t>Caroline ORSET / Olivier DUCOURTIEUX</a:t>
                      </a:r>
                    </a:p>
                  </a:txBody>
                  <a:tcPr/>
                </a:tc>
                <a:extLst>
                  <a:ext uri="{0D108BD9-81ED-4DB2-BD59-A6C34878D82A}">
                    <a16:rowId xmlns:a16="http://schemas.microsoft.com/office/drawing/2014/main" val="3132251088"/>
                  </a:ext>
                </a:extLst>
              </a:tr>
              <a:tr h="370840">
                <a:tc>
                  <a:txBody>
                    <a:bodyPr/>
                    <a:lstStyle/>
                    <a:p>
                      <a:r>
                        <a:rPr lang="fr-FR" dirty="0"/>
                        <a:t>SVS</a:t>
                      </a:r>
                    </a:p>
                  </a:txBody>
                  <a:tcPr/>
                </a:tc>
                <a:tc>
                  <a:txBody>
                    <a:bodyPr/>
                    <a:lstStyle/>
                    <a:p>
                      <a:r>
                        <a:rPr lang="fr-FR" sz="1800" b="0" i="0" kern="1200" dirty="0">
                          <a:solidFill>
                            <a:schemeClr val="dk1"/>
                          </a:solidFill>
                          <a:effectLst/>
                          <a:latin typeface="+mn-lt"/>
                          <a:ea typeface="+mn-ea"/>
                          <a:cs typeface="+mn-cs"/>
                        </a:rPr>
                        <a:t>Thierry </a:t>
                      </a:r>
                      <a:r>
                        <a:rPr lang="fr-FR" sz="1800" b="0" i="0" kern="1200" dirty="0" err="1">
                          <a:solidFill>
                            <a:schemeClr val="dk1"/>
                          </a:solidFill>
                          <a:effectLst/>
                          <a:latin typeface="+mn-lt"/>
                          <a:ea typeface="+mn-ea"/>
                          <a:cs typeface="+mn-cs"/>
                        </a:rPr>
                        <a:t>Spataro</a:t>
                      </a:r>
                      <a:r>
                        <a:rPr lang="fr-FR" sz="1800" b="0" i="0" kern="1200" dirty="0">
                          <a:solidFill>
                            <a:schemeClr val="dk1"/>
                          </a:solidFill>
                          <a:effectLst/>
                          <a:latin typeface="+mn-lt"/>
                          <a:ea typeface="+mn-ea"/>
                          <a:cs typeface="+mn-cs"/>
                        </a:rPr>
                        <a:t> (titulaire)/ Aurélie </a:t>
                      </a:r>
                      <a:r>
                        <a:rPr lang="fr-FR" sz="1800" b="0" i="0" kern="1200" dirty="0" err="1">
                          <a:solidFill>
                            <a:schemeClr val="dk1"/>
                          </a:solidFill>
                          <a:effectLst/>
                          <a:latin typeface="+mn-lt"/>
                          <a:ea typeface="+mn-ea"/>
                          <a:cs typeface="+mn-cs"/>
                        </a:rPr>
                        <a:t>Baliarda</a:t>
                      </a:r>
                      <a:r>
                        <a:rPr lang="fr-FR" sz="1800" b="0" i="0" kern="1200" dirty="0">
                          <a:solidFill>
                            <a:schemeClr val="dk1"/>
                          </a:solidFill>
                          <a:effectLst/>
                          <a:latin typeface="+mn-lt"/>
                          <a:ea typeface="+mn-ea"/>
                          <a:cs typeface="+mn-cs"/>
                        </a:rPr>
                        <a:t> (suppléante)</a:t>
                      </a:r>
                      <a:endParaRPr lang="fr-FR" dirty="0"/>
                    </a:p>
                  </a:txBody>
                  <a:tcPr/>
                </a:tc>
                <a:extLst>
                  <a:ext uri="{0D108BD9-81ED-4DB2-BD59-A6C34878D82A}">
                    <a16:rowId xmlns:a16="http://schemas.microsoft.com/office/drawing/2014/main" val="1704633575"/>
                  </a:ext>
                </a:extLst>
              </a:tr>
              <a:tr h="370840">
                <a:tc>
                  <a:txBody>
                    <a:bodyPr/>
                    <a:lstStyle/>
                    <a:p>
                      <a:r>
                        <a:rPr lang="fr-FR" dirty="0"/>
                        <a:t>SIAFEE</a:t>
                      </a:r>
                    </a:p>
                  </a:txBody>
                  <a:tcPr/>
                </a:tc>
                <a:tc>
                  <a:txBody>
                    <a:bodyPr/>
                    <a:lstStyle/>
                    <a:p>
                      <a:r>
                        <a:rPr lang="fr-FR" sz="1800" b="0" i="0" kern="1200" dirty="0">
                          <a:solidFill>
                            <a:schemeClr val="dk1"/>
                          </a:solidFill>
                          <a:effectLst/>
                          <a:latin typeface="+mn-lt"/>
                          <a:ea typeface="+mn-ea"/>
                          <a:cs typeface="+mn-cs"/>
                        </a:rPr>
                        <a:t>Safia </a:t>
                      </a:r>
                      <a:r>
                        <a:rPr lang="fr-FR" sz="1800" b="0" i="0" kern="1200" dirty="0" err="1">
                          <a:solidFill>
                            <a:schemeClr val="dk1"/>
                          </a:solidFill>
                          <a:effectLst/>
                          <a:latin typeface="+mn-lt"/>
                          <a:ea typeface="+mn-ea"/>
                          <a:cs typeface="+mn-cs"/>
                        </a:rPr>
                        <a:t>Médiène</a:t>
                      </a:r>
                      <a:endParaRPr lang="fr-FR" sz="1800" b="0" i="0" kern="1200" dirty="0">
                        <a:solidFill>
                          <a:schemeClr val="dk1"/>
                        </a:solidFill>
                        <a:effectLst/>
                        <a:latin typeface="+mn-lt"/>
                        <a:ea typeface="+mn-ea"/>
                        <a:cs typeface="+mn-cs"/>
                      </a:endParaRPr>
                    </a:p>
                    <a:p>
                      <a:r>
                        <a:rPr lang="fr-FR" sz="1800" b="0" i="0" kern="1200" dirty="0">
                          <a:solidFill>
                            <a:schemeClr val="dk1"/>
                          </a:solidFill>
                          <a:effectLst/>
                          <a:latin typeface="+mn-lt"/>
                          <a:ea typeface="+mn-ea"/>
                          <a:cs typeface="+mn-cs"/>
                        </a:rPr>
                        <a:t>David Montagne</a:t>
                      </a:r>
                    </a:p>
                    <a:p>
                      <a:r>
                        <a:rPr lang="fr-FR" sz="1800" b="0" i="0" kern="1200" dirty="0">
                          <a:solidFill>
                            <a:schemeClr val="dk1"/>
                          </a:solidFill>
                          <a:effectLst/>
                          <a:latin typeface="+mn-lt"/>
                          <a:ea typeface="+mn-ea"/>
                          <a:cs typeface="+mn-cs"/>
                        </a:rPr>
                        <a:t>Paulina Pinto</a:t>
                      </a:r>
                    </a:p>
                  </a:txBody>
                  <a:tcPr/>
                </a:tc>
                <a:extLst>
                  <a:ext uri="{0D108BD9-81ED-4DB2-BD59-A6C34878D82A}">
                    <a16:rowId xmlns:a16="http://schemas.microsoft.com/office/drawing/2014/main" val="810192014"/>
                  </a:ext>
                </a:extLst>
              </a:tr>
              <a:tr h="370840">
                <a:tc>
                  <a:txBody>
                    <a:bodyPr/>
                    <a:lstStyle/>
                    <a:p>
                      <a:r>
                        <a:rPr lang="fr-FR" dirty="0"/>
                        <a:t>Alumni </a:t>
                      </a:r>
                    </a:p>
                  </a:txBody>
                  <a:tcPr/>
                </a:tc>
                <a:tc>
                  <a:txBody>
                    <a:bodyPr/>
                    <a:lstStyle/>
                    <a:p>
                      <a:r>
                        <a:rPr lang="fr-FR" dirty="0"/>
                        <a:t>Point de contact : Marlène </a:t>
                      </a:r>
                      <a:r>
                        <a:rPr lang="fr-FR" dirty="0" err="1"/>
                        <a:t>Stickel</a:t>
                      </a:r>
                      <a:endParaRPr lang="fr-FR" dirty="0"/>
                    </a:p>
                  </a:txBody>
                  <a:tcPr/>
                </a:tc>
                <a:extLst>
                  <a:ext uri="{0D108BD9-81ED-4DB2-BD59-A6C34878D82A}">
                    <a16:rowId xmlns:a16="http://schemas.microsoft.com/office/drawing/2014/main" val="413745656"/>
                  </a:ext>
                </a:extLst>
              </a:tr>
              <a:tr h="370840">
                <a:tc>
                  <a:txBody>
                    <a:bodyPr/>
                    <a:lstStyle/>
                    <a:p>
                      <a:r>
                        <a:rPr lang="fr-FR" dirty="0"/>
                        <a:t>Etudiant</a:t>
                      </a:r>
                    </a:p>
                  </a:txBody>
                  <a:tcPr/>
                </a:tc>
                <a:tc>
                  <a:txBody>
                    <a:bodyPr/>
                    <a:lstStyle/>
                    <a:p>
                      <a:r>
                        <a:rPr lang="fr-FR" dirty="0"/>
                        <a:t>Point de contact : Daphnée Séailles</a:t>
                      </a:r>
                    </a:p>
                  </a:txBody>
                  <a:tcPr/>
                </a:tc>
                <a:extLst>
                  <a:ext uri="{0D108BD9-81ED-4DB2-BD59-A6C34878D82A}">
                    <a16:rowId xmlns:a16="http://schemas.microsoft.com/office/drawing/2014/main" val="1195611337"/>
                  </a:ext>
                </a:extLst>
              </a:tr>
              <a:tr h="370840">
                <a:tc>
                  <a:txBody>
                    <a:bodyPr/>
                    <a:lstStyle/>
                    <a:p>
                      <a:r>
                        <a:rPr lang="fr-FR" dirty="0"/>
                        <a:t>Direction de la Formation</a:t>
                      </a:r>
                    </a:p>
                  </a:txBody>
                  <a:tcPr/>
                </a:tc>
                <a:tc>
                  <a:txBody>
                    <a:bodyPr/>
                    <a:lstStyle/>
                    <a:p>
                      <a:r>
                        <a:rPr lang="fr-FR" dirty="0"/>
                        <a:t>Frédéric Ferré, Félix Guéguen</a:t>
                      </a:r>
                    </a:p>
                  </a:txBody>
                  <a:tcPr/>
                </a:tc>
                <a:extLst>
                  <a:ext uri="{0D108BD9-81ED-4DB2-BD59-A6C34878D82A}">
                    <a16:rowId xmlns:a16="http://schemas.microsoft.com/office/drawing/2014/main" val="283339646"/>
                  </a:ext>
                </a:extLst>
              </a:tr>
              <a:tr h="370840">
                <a:tc>
                  <a:txBody>
                    <a:bodyPr/>
                    <a:lstStyle/>
                    <a:p>
                      <a:r>
                        <a:rPr lang="fr-FR" dirty="0"/>
                        <a:t>DGAAA</a:t>
                      </a:r>
                    </a:p>
                  </a:txBody>
                  <a:tcPr/>
                </a:tc>
                <a:tc>
                  <a:txBody>
                    <a:bodyPr/>
                    <a:lstStyle/>
                    <a:p>
                      <a:r>
                        <a:rPr lang="fr-FR" dirty="0"/>
                        <a:t>Etienne Verrier</a:t>
                      </a:r>
                    </a:p>
                  </a:txBody>
                  <a:tcPr/>
                </a:tc>
                <a:extLst>
                  <a:ext uri="{0D108BD9-81ED-4DB2-BD59-A6C34878D82A}">
                    <a16:rowId xmlns:a16="http://schemas.microsoft.com/office/drawing/2014/main" val="70283299"/>
                  </a:ext>
                </a:extLst>
              </a:tr>
              <a:tr h="370840">
                <a:tc>
                  <a:txBody>
                    <a:bodyPr/>
                    <a:lstStyle/>
                    <a:p>
                      <a:r>
                        <a:rPr lang="fr-FR" dirty="0" err="1"/>
                        <a:t>Co-animation</a:t>
                      </a:r>
                      <a:endParaRPr lang="fr-FR" dirty="0"/>
                    </a:p>
                  </a:txBody>
                  <a:tcPr/>
                </a:tc>
                <a:tc>
                  <a:txBody>
                    <a:bodyPr/>
                    <a:lstStyle/>
                    <a:p>
                      <a:r>
                        <a:rPr lang="fr-FR" dirty="0"/>
                        <a:t>Mathieu </a:t>
                      </a:r>
                      <a:r>
                        <a:rPr lang="fr-FR" dirty="0" err="1"/>
                        <a:t>Cladière</a:t>
                      </a:r>
                      <a:r>
                        <a:rPr lang="fr-FR" dirty="0"/>
                        <a:t> et Emilie </a:t>
                      </a:r>
                      <a:r>
                        <a:rPr lang="fr-FR" dirty="0" err="1"/>
                        <a:t>Lebrasseur</a:t>
                      </a:r>
                      <a:endParaRPr lang="fr-FR" dirty="0"/>
                    </a:p>
                  </a:txBody>
                  <a:tcPr/>
                </a:tc>
                <a:extLst>
                  <a:ext uri="{0D108BD9-81ED-4DB2-BD59-A6C34878D82A}">
                    <a16:rowId xmlns:a16="http://schemas.microsoft.com/office/drawing/2014/main" val="2131353742"/>
                  </a:ext>
                </a:extLst>
              </a:tr>
            </a:tbl>
          </a:graphicData>
        </a:graphic>
      </p:graphicFrame>
    </p:spTree>
    <p:extLst>
      <p:ext uri="{BB962C8B-B14F-4D97-AF65-F5344CB8AC3E}">
        <p14:creationId xmlns:p14="http://schemas.microsoft.com/office/powerpoint/2010/main" val="1387980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070B0AE-4A02-4B70-A67B-CC17F3413925}"/>
              </a:ext>
            </a:extLst>
          </p:cNvPr>
          <p:cNvSpPr>
            <a:spLocks noGrp="1"/>
          </p:cNvSpPr>
          <p:nvPr>
            <p:ph idx="1"/>
          </p:nvPr>
        </p:nvSpPr>
        <p:spPr>
          <a:xfrm>
            <a:off x="727968" y="1597981"/>
            <a:ext cx="10625833" cy="4808112"/>
          </a:xfrm>
        </p:spPr>
        <p:txBody>
          <a:bodyPr>
            <a:normAutofit fontScale="70000" lnSpcReduction="20000"/>
          </a:bodyPr>
          <a:lstStyle/>
          <a:p>
            <a:pPr fontAlgn="base"/>
            <a:r>
              <a:rPr lang="fr-FR" sz="4000" dirty="0"/>
              <a:t>Le lancement d’un groupe de travail état des lieux et diagnostic</a:t>
            </a:r>
          </a:p>
          <a:p>
            <a:pPr fontAlgn="base"/>
            <a:endParaRPr lang="fr-FR" dirty="0"/>
          </a:p>
          <a:p>
            <a:pPr lvl="1" fontAlgn="base"/>
            <a:r>
              <a:rPr lang="fr-FR" sz="2700" dirty="0">
                <a:solidFill>
                  <a:schemeClr val="tx2"/>
                </a:solidFill>
              </a:rPr>
              <a:t>Objectif </a:t>
            </a:r>
            <a:r>
              <a:rPr lang="fr-FR" sz="2700" dirty="0">
                <a:solidFill>
                  <a:schemeClr val="accent2"/>
                </a:solidFill>
              </a:rPr>
              <a:t>: donner les moyens à tous d’avoir une vue d’ensemble actualisée du cursus ingénieur AgroParisTech aujourd’hui pour identifier plus précisément les éléments à conserver et les éléments à modifier.</a:t>
            </a:r>
            <a:r>
              <a:rPr lang="en-US" sz="2700" dirty="0">
                <a:solidFill>
                  <a:schemeClr val="accent2"/>
                </a:solidFill>
              </a:rPr>
              <a:t>​</a:t>
            </a:r>
          </a:p>
          <a:p>
            <a:pPr lvl="1" fontAlgn="base"/>
            <a:r>
              <a:rPr lang="fr-FR" sz="2700" dirty="0">
                <a:solidFill>
                  <a:schemeClr val="tx2"/>
                </a:solidFill>
              </a:rPr>
              <a:t>Questions à traiter :</a:t>
            </a:r>
            <a:r>
              <a:rPr lang="en-US" sz="2700" dirty="0">
                <a:solidFill>
                  <a:schemeClr val="tx2"/>
                </a:solidFill>
              </a:rPr>
              <a:t>​</a:t>
            </a:r>
          </a:p>
          <a:p>
            <a:pPr lvl="1" fontAlgn="base"/>
            <a:r>
              <a:rPr lang="fr-FR" sz="2700" dirty="0">
                <a:solidFill>
                  <a:schemeClr val="accent2"/>
                </a:solidFill>
              </a:rPr>
              <a:t>combien d’heures de cours aujourd’hui dispensée auprès de nos ingénieurs et sous quel format ?</a:t>
            </a:r>
            <a:r>
              <a:rPr lang="en-US" sz="2700" dirty="0">
                <a:solidFill>
                  <a:schemeClr val="accent2"/>
                </a:solidFill>
              </a:rPr>
              <a:t>​</a:t>
            </a:r>
          </a:p>
          <a:p>
            <a:pPr lvl="1" fontAlgn="base"/>
            <a:r>
              <a:rPr lang="fr-FR" sz="2700" dirty="0">
                <a:solidFill>
                  <a:schemeClr val="accent2"/>
                </a:solidFill>
              </a:rPr>
              <a:t>Quelle est la charge d’enseignement des enseignants chercheurs sur l’ensemble des formations dispensées (ingé, master et autres) ? </a:t>
            </a:r>
            <a:r>
              <a:rPr lang="en-US" sz="2700" dirty="0">
                <a:solidFill>
                  <a:schemeClr val="accent2"/>
                </a:solidFill>
              </a:rPr>
              <a:t>​</a:t>
            </a:r>
          </a:p>
          <a:p>
            <a:pPr lvl="1" fontAlgn="base"/>
            <a:r>
              <a:rPr lang="fr-FR" sz="2700" dirty="0">
                <a:solidFill>
                  <a:schemeClr val="accent2"/>
                </a:solidFill>
              </a:rPr>
              <a:t>quels contenus aujourd’hui ? </a:t>
            </a:r>
            <a:r>
              <a:rPr lang="en-US" sz="2700" dirty="0">
                <a:solidFill>
                  <a:schemeClr val="accent2"/>
                </a:solidFill>
              </a:rPr>
              <a:t>​</a:t>
            </a:r>
          </a:p>
          <a:p>
            <a:pPr lvl="1" fontAlgn="base"/>
            <a:r>
              <a:rPr lang="fr-FR" sz="2700" dirty="0">
                <a:solidFill>
                  <a:schemeClr val="accent2"/>
                </a:solidFill>
              </a:rPr>
              <a:t>quelles approches pédagogiques aujourd’hui ?</a:t>
            </a:r>
            <a:r>
              <a:rPr lang="en-US" sz="2700" dirty="0">
                <a:solidFill>
                  <a:schemeClr val="accent2"/>
                </a:solidFill>
              </a:rPr>
              <a:t>​</a:t>
            </a:r>
          </a:p>
          <a:p>
            <a:pPr lvl="1" fontAlgn="base"/>
            <a:r>
              <a:rPr lang="fr-FR" sz="2700" dirty="0">
                <a:solidFill>
                  <a:schemeClr val="accent2"/>
                </a:solidFill>
              </a:rPr>
              <a:t>quels sont les profils des étudiants entrants ? Quel est leur bagage académique ?  </a:t>
            </a:r>
            <a:r>
              <a:rPr lang="en-US" sz="2700" dirty="0">
                <a:solidFill>
                  <a:schemeClr val="accent2"/>
                </a:solidFill>
              </a:rPr>
              <a:t>​</a:t>
            </a:r>
          </a:p>
          <a:p>
            <a:pPr lvl="1" fontAlgn="base"/>
            <a:r>
              <a:rPr lang="fr-FR" sz="2700" dirty="0">
                <a:solidFill>
                  <a:schemeClr val="accent2"/>
                </a:solidFill>
              </a:rPr>
              <a:t>quelle insertion de nos diplômés ?</a:t>
            </a:r>
            <a:r>
              <a:rPr lang="en-US" sz="2700" dirty="0">
                <a:solidFill>
                  <a:schemeClr val="accent2"/>
                </a:solidFill>
              </a:rPr>
              <a:t>​</a:t>
            </a:r>
          </a:p>
          <a:p>
            <a:pPr lvl="1" fontAlgn="base"/>
            <a:r>
              <a:rPr lang="fr-FR" sz="2700" dirty="0">
                <a:solidFill>
                  <a:schemeClr val="accent2"/>
                </a:solidFill>
              </a:rPr>
              <a:t>quelle mobilité internationale ?</a:t>
            </a:r>
            <a:r>
              <a:rPr lang="en-US" sz="2700" dirty="0">
                <a:solidFill>
                  <a:schemeClr val="accent2"/>
                </a:solidFill>
              </a:rPr>
              <a:t>​</a:t>
            </a:r>
          </a:p>
          <a:p>
            <a:pPr lvl="1" fontAlgn="base"/>
            <a:r>
              <a:rPr lang="fr-FR" sz="2700" dirty="0">
                <a:solidFill>
                  <a:schemeClr val="accent2"/>
                </a:solidFill>
              </a:rPr>
              <a:t>Où en sommes-nous vis-à-vis des exigences CTI/HCERES ?</a:t>
            </a:r>
            <a:r>
              <a:rPr lang="en-US" sz="2700" dirty="0">
                <a:solidFill>
                  <a:schemeClr val="accent2"/>
                </a:solidFill>
              </a:rPr>
              <a:t>​</a:t>
            </a:r>
          </a:p>
          <a:p>
            <a:pPr fontAlgn="base"/>
            <a:endParaRPr lang="en-US" sz="2900" dirty="0">
              <a:solidFill>
                <a:schemeClr val="accent2"/>
              </a:solidFill>
            </a:endParaRPr>
          </a:p>
          <a:p>
            <a:endParaRPr lang="fr-FR" sz="1900" dirty="0"/>
          </a:p>
          <a:p>
            <a:endParaRPr lang="fr-FR" sz="1900" dirty="0"/>
          </a:p>
          <a:p>
            <a:endParaRPr lang="fr-FR" sz="1900" dirty="0"/>
          </a:p>
          <a:p>
            <a:endParaRPr lang="fr-FR" dirty="0"/>
          </a:p>
        </p:txBody>
      </p:sp>
      <p:sp>
        <p:nvSpPr>
          <p:cNvPr id="6" name="Title 1">
            <a:extLst>
              <a:ext uri="{FF2B5EF4-FFF2-40B4-BE49-F238E27FC236}">
                <a16:creationId xmlns:a16="http://schemas.microsoft.com/office/drawing/2014/main" id="{1F82F5E3-1C05-40DC-8010-752495F01645}"/>
              </a:ext>
            </a:extLst>
          </p:cNvPr>
          <p:cNvSpPr txBox="1">
            <a:spLocks/>
          </p:cNvSpPr>
          <p:nvPr/>
        </p:nvSpPr>
        <p:spPr>
          <a:xfrm>
            <a:off x="621438" y="310882"/>
            <a:ext cx="11327906" cy="940736"/>
          </a:xfrm>
          <a:prstGeom prst="rect">
            <a:avLst/>
          </a:prstGeom>
        </p:spPr>
        <p:txBody>
          <a:bodyPr vert="horz" lIns="91440" tIns="45720" rIns="91440" bIns="45720" rtlCol="0" anchor="ctr">
            <a:normAutofit fontScale="90000" lnSpcReduction="10000"/>
          </a:bodyPr>
          <a:lstStyle>
            <a:lvl1pPr algn="l" defTabSz="457189" rtl="0" eaLnBrk="1" latinLnBrk="0" hangingPunct="1">
              <a:spcBef>
                <a:spcPct val="0"/>
              </a:spcBef>
              <a:buNone/>
              <a:defRPr sz="3200" b="1" kern="1200">
                <a:solidFill>
                  <a:srgbClr val="00B57B"/>
                </a:solidFill>
                <a:latin typeface="Arial" panose="020B0604020202020204" pitchFamily="34" charset="0"/>
                <a:ea typeface="+mj-ea"/>
                <a:cs typeface="Arial" panose="020B0604020202020204" pitchFamily="34" charset="0"/>
              </a:defRPr>
            </a:lvl1pPr>
          </a:lstStyle>
          <a:p>
            <a:r>
              <a:rPr lang="fr-FR" dirty="0"/>
              <a:t>Depuis, le CE et le CEVE se sont prononcés favorablement pour</a:t>
            </a:r>
            <a:endParaRPr lang="en-ES" dirty="0"/>
          </a:p>
        </p:txBody>
      </p:sp>
    </p:spTree>
    <p:extLst>
      <p:ext uri="{BB962C8B-B14F-4D97-AF65-F5344CB8AC3E}">
        <p14:creationId xmlns:p14="http://schemas.microsoft.com/office/powerpoint/2010/main" val="1219306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9BE6B8-9FD0-4883-81E4-59C3E99215CF}"/>
              </a:ext>
            </a:extLst>
          </p:cNvPr>
          <p:cNvSpPr>
            <a:spLocks noGrp="1"/>
          </p:cNvSpPr>
          <p:nvPr>
            <p:ph type="title"/>
          </p:nvPr>
        </p:nvSpPr>
        <p:spPr/>
        <p:txBody>
          <a:bodyPr>
            <a:normAutofit fontScale="90000"/>
          </a:bodyPr>
          <a:lstStyle/>
          <a:p>
            <a:r>
              <a:rPr lang="fr-FR" dirty="0"/>
              <a:t>Composition du groupe de travail état des lieux, diagnostic</a:t>
            </a:r>
          </a:p>
        </p:txBody>
      </p:sp>
      <p:graphicFrame>
        <p:nvGraphicFramePr>
          <p:cNvPr id="4" name="Espace réservé du contenu 3">
            <a:extLst>
              <a:ext uri="{FF2B5EF4-FFF2-40B4-BE49-F238E27FC236}">
                <a16:creationId xmlns:a16="http://schemas.microsoft.com/office/drawing/2014/main" id="{80241211-2012-43FA-81EB-08D1F1F0FD9F}"/>
              </a:ext>
            </a:extLst>
          </p:cNvPr>
          <p:cNvGraphicFramePr>
            <a:graphicFrameLocks noGrp="1"/>
          </p:cNvGraphicFramePr>
          <p:nvPr>
            <p:ph idx="1"/>
            <p:extLst>
              <p:ext uri="{D42A27DB-BD31-4B8C-83A1-F6EECF244321}">
                <p14:modId xmlns:p14="http://schemas.microsoft.com/office/powerpoint/2010/main" val="4178006467"/>
              </p:ext>
            </p:extLst>
          </p:nvPr>
        </p:nvGraphicFramePr>
        <p:xfrm>
          <a:off x="905522" y="2135712"/>
          <a:ext cx="10093171" cy="3337560"/>
        </p:xfrm>
        <a:graphic>
          <a:graphicData uri="http://schemas.openxmlformats.org/drawingml/2006/table">
            <a:tbl>
              <a:tblPr firstRow="1" bandRow="1">
                <a:tableStyleId>{5C22544A-7EE6-4342-B048-85BDC9FD1C3A}</a:tableStyleId>
              </a:tblPr>
              <a:tblGrid>
                <a:gridCol w="4835371">
                  <a:extLst>
                    <a:ext uri="{9D8B030D-6E8A-4147-A177-3AD203B41FA5}">
                      <a16:colId xmlns:a16="http://schemas.microsoft.com/office/drawing/2014/main" val="4239224679"/>
                    </a:ext>
                  </a:extLst>
                </a:gridCol>
                <a:gridCol w="5257800">
                  <a:extLst>
                    <a:ext uri="{9D8B030D-6E8A-4147-A177-3AD203B41FA5}">
                      <a16:colId xmlns:a16="http://schemas.microsoft.com/office/drawing/2014/main" val="4178225585"/>
                    </a:ext>
                  </a:extLst>
                </a:gridCol>
              </a:tblGrid>
              <a:tr h="370840">
                <a:tc>
                  <a:txBody>
                    <a:bodyPr/>
                    <a:lstStyle/>
                    <a:p>
                      <a:r>
                        <a:rPr lang="fr-FR" dirty="0"/>
                        <a:t>Représentation</a:t>
                      </a:r>
                    </a:p>
                  </a:txBody>
                  <a:tcPr/>
                </a:tc>
                <a:tc>
                  <a:txBody>
                    <a:bodyPr/>
                    <a:lstStyle/>
                    <a:p>
                      <a:r>
                        <a:rPr lang="fr-FR" dirty="0"/>
                        <a:t>Nom</a:t>
                      </a:r>
                    </a:p>
                  </a:txBody>
                  <a:tcPr/>
                </a:tc>
                <a:extLst>
                  <a:ext uri="{0D108BD9-81ED-4DB2-BD59-A6C34878D82A}">
                    <a16:rowId xmlns:a16="http://schemas.microsoft.com/office/drawing/2014/main" val="798381390"/>
                  </a:ext>
                </a:extLst>
              </a:tr>
              <a:tr h="370840">
                <a:tc>
                  <a:txBody>
                    <a:bodyPr/>
                    <a:lstStyle/>
                    <a:p>
                      <a:r>
                        <a:rPr lang="fr-FR" dirty="0"/>
                        <a:t>MMIP</a:t>
                      </a:r>
                    </a:p>
                  </a:txBody>
                  <a:tcPr/>
                </a:tc>
                <a:tc>
                  <a:txBody>
                    <a:bodyPr/>
                    <a:lstStyle/>
                    <a:p>
                      <a:r>
                        <a:rPr lang="fr-FR" sz="1800" b="0" i="0" kern="1200" dirty="0">
                          <a:solidFill>
                            <a:schemeClr val="dk1"/>
                          </a:solidFill>
                          <a:effectLst/>
                          <a:latin typeface="+mn-lt"/>
                          <a:ea typeface="+mn-ea"/>
                          <a:cs typeface="+mn-cs"/>
                        </a:rPr>
                        <a:t>Céline Lévy-Leduc et Liliana </a:t>
                      </a:r>
                      <a:r>
                        <a:rPr lang="fr-FR" sz="1800" b="0" i="0" kern="1200" dirty="0" err="1">
                          <a:solidFill>
                            <a:schemeClr val="dk1"/>
                          </a:solidFill>
                          <a:effectLst/>
                          <a:latin typeface="+mn-lt"/>
                          <a:ea typeface="+mn-ea"/>
                          <a:cs typeface="+mn-cs"/>
                        </a:rPr>
                        <a:t>Ibanescu</a:t>
                      </a:r>
                      <a:endParaRPr lang="fr-FR" dirty="0"/>
                    </a:p>
                  </a:txBody>
                  <a:tcPr/>
                </a:tc>
                <a:extLst>
                  <a:ext uri="{0D108BD9-81ED-4DB2-BD59-A6C34878D82A}">
                    <a16:rowId xmlns:a16="http://schemas.microsoft.com/office/drawing/2014/main" val="778084538"/>
                  </a:ext>
                </a:extLst>
              </a:tr>
              <a:tr h="370840">
                <a:tc>
                  <a:txBody>
                    <a:bodyPr/>
                    <a:lstStyle/>
                    <a:p>
                      <a:r>
                        <a:rPr lang="fr-FR" dirty="0"/>
                        <a:t>SPAB</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fr-FR" dirty="0"/>
                        <a:t>Murielle </a:t>
                      </a:r>
                      <a:r>
                        <a:rPr lang="fr-FR" dirty="0" err="1"/>
                        <a:t>Hayert</a:t>
                      </a:r>
                      <a:r>
                        <a:rPr lang="fr-FR" dirty="0"/>
                        <a:t> et Catherine </a:t>
                      </a:r>
                      <a:r>
                        <a:rPr lang="fr-FR" dirty="0" err="1"/>
                        <a:t>Béal</a:t>
                      </a:r>
                      <a:endParaRPr lang="fr-FR" dirty="0"/>
                    </a:p>
                  </a:txBody>
                  <a:tcPr/>
                </a:tc>
                <a:extLst>
                  <a:ext uri="{0D108BD9-81ED-4DB2-BD59-A6C34878D82A}">
                    <a16:rowId xmlns:a16="http://schemas.microsoft.com/office/drawing/2014/main" val="1519196975"/>
                  </a:ext>
                </a:extLst>
              </a:tr>
              <a:tr h="370840">
                <a:tc>
                  <a:txBody>
                    <a:bodyPr/>
                    <a:lstStyle/>
                    <a:p>
                      <a:r>
                        <a:rPr lang="fr-FR" dirty="0"/>
                        <a:t>SESG</a:t>
                      </a:r>
                    </a:p>
                  </a:txBody>
                  <a:tcPr/>
                </a:tc>
                <a:tc>
                  <a:txBody>
                    <a:bodyPr/>
                    <a:lstStyle/>
                    <a:p>
                      <a:r>
                        <a:rPr lang="fr-FR" sz="1800" b="0" i="0" kern="1200" dirty="0">
                          <a:solidFill>
                            <a:schemeClr val="dk1"/>
                          </a:solidFill>
                          <a:effectLst/>
                          <a:latin typeface="+mn-lt"/>
                          <a:ea typeface="+mn-ea"/>
                          <a:cs typeface="+mn-cs"/>
                        </a:rPr>
                        <a:t>Gwenola </a:t>
                      </a:r>
                      <a:r>
                        <a:rPr lang="fr-FR" sz="1800" b="0" i="0" kern="1200" dirty="0" err="1">
                          <a:solidFill>
                            <a:schemeClr val="dk1"/>
                          </a:solidFill>
                          <a:effectLst/>
                          <a:latin typeface="+mn-lt"/>
                          <a:ea typeface="+mn-ea"/>
                          <a:cs typeface="+mn-cs"/>
                        </a:rPr>
                        <a:t>Yannou</a:t>
                      </a:r>
                      <a:r>
                        <a:rPr lang="fr-FR" sz="1800" b="0" i="0" kern="1200" dirty="0">
                          <a:solidFill>
                            <a:schemeClr val="dk1"/>
                          </a:solidFill>
                          <a:effectLst/>
                          <a:latin typeface="+mn-lt"/>
                          <a:ea typeface="+mn-ea"/>
                          <a:cs typeface="+mn-cs"/>
                        </a:rPr>
                        <a:t> Le Bris et Helen </a:t>
                      </a:r>
                      <a:r>
                        <a:rPr lang="fr-FR" sz="1800" b="0" i="0" kern="1200" dirty="0" err="1">
                          <a:solidFill>
                            <a:schemeClr val="dk1"/>
                          </a:solidFill>
                          <a:effectLst/>
                          <a:latin typeface="+mn-lt"/>
                          <a:ea typeface="+mn-ea"/>
                          <a:cs typeface="+mn-cs"/>
                        </a:rPr>
                        <a:t>Micheaux</a:t>
                      </a:r>
                      <a:endParaRPr lang="fr-FR" dirty="0"/>
                    </a:p>
                  </a:txBody>
                  <a:tcPr/>
                </a:tc>
                <a:extLst>
                  <a:ext uri="{0D108BD9-81ED-4DB2-BD59-A6C34878D82A}">
                    <a16:rowId xmlns:a16="http://schemas.microsoft.com/office/drawing/2014/main" val="3132251088"/>
                  </a:ext>
                </a:extLst>
              </a:tr>
              <a:tr h="370840">
                <a:tc>
                  <a:txBody>
                    <a:bodyPr/>
                    <a:lstStyle/>
                    <a:p>
                      <a:r>
                        <a:rPr lang="fr-FR" dirty="0"/>
                        <a:t>SVS</a:t>
                      </a:r>
                    </a:p>
                  </a:txBody>
                  <a:tcPr/>
                </a:tc>
                <a:tc>
                  <a:txBody>
                    <a:bodyPr/>
                    <a:lstStyle/>
                    <a:p>
                      <a:r>
                        <a:rPr lang="fr-FR" sz="1800" b="0" i="0" kern="1200" dirty="0">
                          <a:solidFill>
                            <a:schemeClr val="dk1"/>
                          </a:solidFill>
                          <a:effectLst/>
                          <a:latin typeface="+mn-lt"/>
                          <a:ea typeface="+mn-ea"/>
                          <a:cs typeface="+mn-cs"/>
                        </a:rPr>
                        <a:t>Yann </a:t>
                      </a:r>
                      <a:r>
                        <a:rPr lang="fr-FR" sz="1800" b="0" i="0" kern="1200" dirty="0" err="1">
                          <a:solidFill>
                            <a:schemeClr val="dk1"/>
                          </a:solidFill>
                          <a:effectLst/>
                          <a:latin typeface="+mn-lt"/>
                          <a:ea typeface="+mn-ea"/>
                          <a:cs typeface="+mn-cs"/>
                        </a:rPr>
                        <a:t>Gohon</a:t>
                      </a:r>
                      <a:r>
                        <a:rPr lang="fr-FR" sz="1800" b="0" i="0" kern="1200" dirty="0">
                          <a:solidFill>
                            <a:schemeClr val="dk1"/>
                          </a:solidFill>
                          <a:effectLst/>
                          <a:latin typeface="+mn-lt"/>
                          <a:ea typeface="+mn-ea"/>
                          <a:cs typeface="+mn-cs"/>
                        </a:rPr>
                        <a:t> et Sabine d’Andrea</a:t>
                      </a:r>
                      <a:endParaRPr lang="fr-FR" dirty="0"/>
                    </a:p>
                  </a:txBody>
                  <a:tcPr/>
                </a:tc>
                <a:extLst>
                  <a:ext uri="{0D108BD9-81ED-4DB2-BD59-A6C34878D82A}">
                    <a16:rowId xmlns:a16="http://schemas.microsoft.com/office/drawing/2014/main" val="1704633575"/>
                  </a:ext>
                </a:extLst>
              </a:tr>
              <a:tr h="370840">
                <a:tc>
                  <a:txBody>
                    <a:bodyPr/>
                    <a:lstStyle/>
                    <a:p>
                      <a:r>
                        <a:rPr lang="fr-FR" dirty="0"/>
                        <a:t>SIAFEE</a:t>
                      </a:r>
                    </a:p>
                  </a:txBody>
                  <a:tcPr/>
                </a:tc>
                <a:tc>
                  <a:txBody>
                    <a:bodyPr/>
                    <a:lstStyle/>
                    <a:p>
                      <a:r>
                        <a:rPr lang="fr-FR" sz="1800" b="0" i="0" kern="1200" dirty="0" err="1">
                          <a:solidFill>
                            <a:schemeClr val="dk1"/>
                          </a:solidFill>
                          <a:effectLst/>
                          <a:latin typeface="+mn-lt"/>
                          <a:ea typeface="+mn-ea"/>
                          <a:cs typeface="+mn-cs"/>
                        </a:rPr>
                        <a:t>Marieke</a:t>
                      </a:r>
                      <a:r>
                        <a:rPr lang="fr-FR" sz="1800" b="0" i="0" kern="1200" dirty="0">
                          <a:solidFill>
                            <a:schemeClr val="dk1"/>
                          </a:solidFill>
                          <a:effectLst/>
                          <a:latin typeface="+mn-lt"/>
                          <a:ea typeface="+mn-ea"/>
                          <a:cs typeface="+mn-cs"/>
                        </a:rPr>
                        <a:t> </a:t>
                      </a:r>
                      <a:r>
                        <a:rPr lang="fr-FR" sz="1800" b="0" i="0" kern="1200" dirty="0" err="1">
                          <a:solidFill>
                            <a:schemeClr val="dk1"/>
                          </a:solidFill>
                          <a:effectLst/>
                          <a:latin typeface="+mn-lt"/>
                          <a:ea typeface="+mn-ea"/>
                          <a:cs typeface="+mn-cs"/>
                        </a:rPr>
                        <a:t>Blondet</a:t>
                      </a:r>
                      <a:r>
                        <a:rPr lang="fr-FR" sz="1800" b="0" i="0" kern="1200" dirty="0">
                          <a:solidFill>
                            <a:schemeClr val="dk1"/>
                          </a:solidFill>
                          <a:effectLst/>
                          <a:latin typeface="+mn-lt"/>
                          <a:ea typeface="+mn-ea"/>
                          <a:cs typeface="+mn-cs"/>
                        </a:rPr>
                        <a:t> et Jean Roger-Estrade</a:t>
                      </a:r>
                    </a:p>
                  </a:txBody>
                  <a:tcPr/>
                </a:tc>
                <a:extLst>
                  <a:ext uri="{0D108BD9-81ED-4DB2-BD59-A6C34878D82A}">
                    <a16:rowId xmlns:a16="http://schemas.microsoft.com/office/drawing/2014/main" val="810192014"/>
                  </a:ext>
                </a:extLst>
              </a:tr>
              <a:tr h="370840">
                <a:tc>
                  <a:txBody>
                    <a:bodyPr/>
                    <a:lstStyle/>
                    <a:p>
                      <a:r>
                        <a:rPr lang="fr-FR" dirty="0"/>
                        <a:t>Alumni</a:t>
                      </a:r>
                    </a:p>
                  </a:txBody>
                  <a:tcPr/>
                </a:tc>
                <a:tc>
                  <a:txBody>
                    <a:bodyPr/>
                    <a:lstStyle/>
                    <a:p>
                      <a:r>
                        <a:rPr lang="fr-FR" dirty="0"/>
                        <a:t>Point de contact : Marlène </a:t>
                      </a:r>
                      <a:r>
                        <a:rPr lang="fr-FR" dirty="0" err="1"/>
                        <a:t>Stickel</a:t>
                      </a:r>
                      <a:endParaRPr lang="fr-FR" dirty="0"/>
                    </a:p>
                  </a:txBody>
                  <a:tcPr/>
                </a:tc>
                <a:extLst>
                  <a:ext uri="{0D108BD9-81ED-4DB2-BD59-A6C34878D82A}">
                    <a16:rowId xmlns:a16="http://schemas.microsoft.com/office/drawing/2014/main" val="413745656"/>
                  </a:ext>
                </a:extLst>
              </a:tr>
              <a:tr h="370840">
                <a:tc>
                  <a:txBody>
                    <a:bodyPr/>
                    <a:lstStyle/>
                    <a:p>
                      <a:r>
                        <a:rPr lang="fr-FR" dirty="0"/>
                        <a:t>Etudiants</a:t>
                      </a:r>
                    </a:p>
                  </a:txBody>
                  <a:tcPr/>
                </a:tc>
                <a:tc>
                  <a:txBody>
                    <a:bodyPr/>
                    <a:lstStyle/>
                    <a:p>
                      <a:r>
                        <a:rPr lang="fr-FR" dirty="0"/>
                        <a:t>Point de contact : Daphnée Séailles</a:t>
                      </a:r>
                    </a:p>
                  </a:txBody>
                  <a:tcPr/>
                </a:tc>
                <a:extLst>
                  <a:ext uri="{0D108BD9-81ED-4DB2-BD59-A6C34878D82A}">
                    <a16:rowId xmlns:a16="http://schemas.microsoft.com/office/drawing/2014/main" val="283339646"/>
                  </a:ext>
                </a:extLst>
              </a:tr>
              <a:tr h="370840">
                <a:tc>
                  <a:txBody>
                    <a:bodyPr/>
                    <a:lstStyle/>
                    <a:p>
                      <a:r>
                        <a:rPr lang="fr-FR" dirty="0"/>
                        <a:t>Directions support</a:t>
                      </a:r>
                    </a:p>
                  </a:txBody>
                  <a:tcPr/>
                </a:tc>
                <a:tc>
                  <a:txBody>
                    <a:bodyPr/>
                    <a:lstStyle/>
                    <a:p>
                      <a:r>
                        <a:rPr lang="fr-FR" dirty="0"/>
                        <a:t>A consolider</a:t>
                      </a:r>
                    </a:p>
                  </a:txBody>
                  <a:tcPr/>
                </a:tc>
                <a:extLst>
                  <a:ext uri="{0D108BD9-81ED-4DB2-BD59-A6C34878D82A}">
                    <a16:rowId xmlns:a16="http://schemas.microsoft.com/office/drawing/2014/main" val="372169643"/>
                  </a:ext>
                </a:extLst>
              </a:tr>
            </a:tbl>
          </a:graphicData>
        </a:graphic>
      </p:graphicFrame>
    </p:spTree>
    <p:extLst>
      <p:ext uri="{BB962C8B-B14F-4D97-AF65-F5344CB8AC3E}">
        <p14:creationId xmlns:p14="http://schemas.microsoft.com/office/powerpoint/2010/main" val="3201810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38FD1D3-F6A8-4450-8C07-ADFFBF9254E2}"/>
              </a:ext>
            </a:extLst>
          </p:cNvPr>
          <p:cNvSpPr>
            <a:spLocks noGrp="1"/>
          </p:cNvSpPr>
          <p:nvPr>
            <p:ph idx="1"/>
          </p:nvPr>
        </p:nvSpPr>
        <p:spPr/>
        <p:txBody>
          <a:bodyPr/>
          <a:lstStyle/>
          <a:p>
            <a:r>
              <a:rPr lang="fr-FR" sz="2000" dirty="0"/>
              <a:t>Poursuivre avec l’ensemble de la communauté via un deuxième séminaire : </a:t>
            </a:r>
          </a:p>
          <a:p>
            <a:pPr marL="0" indent="0">
              <a:buNone/>
            </a:pPr>
            <a:r>
              <a:rPr lang="fr-FR" sz="2000" dirty="0"/>
              <a:t>l</a:t>
            </a:r>
            <a:r>
              <a:rPr lang="fr-FR" sz="2000" dirty="0">
                <a:sym typeface="Wingdings" panose="05000000000000000000" pitchFamily="2" charset="2"/>
              </a:rPr>
              <a:t>undi </a:t>
            </a:r>
            <a:r>
              <a:rPr lang="fr-FR" sz="2000" dirty="0"/>
              <a:t>10 juillet 2023 14h-17h30</a:t>
            </a:r>
          </a:p>
          <a:p>
            <a:pPr marL="0" indent="0">
              <a:buNone/>
            </a:pPr>
            <a:endParaRPr lang="fr-FR" sz="2000" dirty="0"/>
          </a:p>
          <a:p>
            <a:r>
              <a:rPr lang="fr-FR" sz="2000" dirty="0">
                <a:solidFill>
                  <a:schemeClr val="accent2"/>
                </a:solidFill>
              </a:rPr>
              <a:t>Ordre du jour en cours de consolidation</a:t>
            </a:r>
          </a:p>
          <a:p>
            <a:pPr lvl="1"/>
            <a:r>
              <a:rPr lang="fr-FR" sz="2000" dirty="0">
                <a:solidFill>
                  <a:schemeClr val="accent2"/>
                </a:solidFill>
              </a:rPr>
              <a:t>Où en sommes nous ? </a:t>
            </a:r>
          </a:p>
          <a:p>
            <a:pPr lvl="1"/>
            <a:r>
              <a:rPr lang="fr-FR" sz="2000" dirty="0">
                <a:solidFill>
                  <a:schemeClr val="accent2"/>
                </a:solidFill>
              </a:rPr>
              <a:t>Restitution du rapport fourni par les étudiants en février 2023</a:t>
            </a:r>
          </a:p>
          <a:p>
            <a:pPr lvl="1"/>
            <a:r>
              <a:rPr lang="fr-FR" sz="2000" dirty="0">
                <a:solidFill>
                  <a:schemeClr val="accent2"/>
                </a:solidFill>
              </a:rPr>
              <a:t>Ateliers pour préparer l’état des lieux et le diagnostic</a:t>
            </a:r>
          </a:p>
          <a:p>
            <a:pPr lvl="1"/>
            <a:endParaRPr lang="fr-FR" sz="2000" dirty="0">
              <a:solidFill>
                <a:schemeClr val="accent2"/>
              </a:solidFill>
            </a:endParaRPr>
          </a:p>
          <a:p>
            <a:pPr marL="457188" lvl="1" indent="0">
              <a:buNone/>
            </a:pPr>
            <a:r>
              <a:rPr lang="fr-FR" sz="2000" dirty="0">
                <a:solidFill>
                  <a:schemeClr val="accent2"/>
                </a:solidFill>
                <a:sym typeface="Wingdings" panose="05000000000000000000" pitchFamily="2" charset="2"/>
              </a:rPr>
              <a:t> inscrivez-vous !</a:t>
            </a:r>
            <a:endParaRPr lang="fr-FR" sz="2000" dirty="0">
              <a:solidFill>
                <a:schemeClr val="accent2"/>
              </a:solidFill>
            </a:endParaRPr>
          </a:p>
          <a:p>
            <a:endParaRPr lang="fr-FR" dirty="0"/>
          </a:p>
        </p:txBody>
      </p:sp>
      <p:sp>
        <p:nvSpPr>
          <p:cNvPr id="6" name="Title 1">
            <a:extLst>
              <a:ext uri="{FF2B5EF4-FFF2-40B4-BE49-F238E27FC236}">
                <a16:creationId xmlns:a16="http://schemas.microsoft.com/office/drawing/2014/main" id="{D545C2CD-577B-4E51-9DCD-0D9FFD5FA150}"/>
              </a:ext>
            </a:extLst>
          </p:cNvPr>
          <p:cNvSpPr txBox="1">
            <a:spLocks/>
          </p:cNvSpPr>
          <p:nvPr/>
        </p:nvSpPr>
        <p:spPr>
          <a:xfrm>
            <a:off x="541537" y="754766"/>
            <a:ext cx="10955045" cy="940736"/>
          </a:xfrm>
          <a:prstGeom prst="rect">
            <a:avLst/>
          </a:prstGeom>
        </p:spPr>
        <p:txBody>
          <a:bodyPr vert="horz" lIns="91440" tIns="45720" rIns="91440" bIns="45720" rtlCol="0" anchor="ctr">
            <a:normAutofit fontScale="90000" lnSpcReduction="10000"/>
          </a:bodyPr>
          <a:lstStyle>
            <a:lvl1pPr algn="l" defTabSz="457189" rtl="0" eaLnBrk="1" latinLnBrk="0" hangingPunct="1">
              <a:spcBef>
                <a:spcPct val="0"/>
              </a:spcBef>
              <a:buNone/>
              <a:defRPr sz="3200" b="1" kern="1200">
                <a:solidFill>
                  <a:srgbClr val="00B57B"/>
                </a:solidFill>
                <a:latin typeface="Arial" panose="020B0604020202020204" pitchFamily="34" charset="0"/>
                <a:ea typeface="+mj-ea"/>
                <a:cs typeface="Arial" panose="020B0604020202020204" pitchFamily="34" charset="0"/>
              </a:defRPr>
            </a:lvl1pPr>
          </a:lstStyle>
          <a:p>
            <a:r>
              <a:rPr lang="fr-FR" dirty="0"/>
              <a:t>Depuis, le CE et le CEVE se sont prononcés favorablement pour</a:t>
            </a:r>
            <a:endParaRPr lang="en-ES" dirty="0"/>
          </a:p>
        </p:txBody>
      </p:sp>
    </p:spTree>
    <p:extLst>
      <p:ext uri="{BB962C8B-B14F-4D97-AF65-F5344CB8AC3E}">
        <p14:creationId xmlns:p14="http://schemas.microsoft.com/office/powerpoint/2010/main" val="704495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40075-AC23-8BE8-80A2-7656D6C88143}"/>
              </a:ext>
            </a:extLst>
          </p:cNvPr>
          <p:cNvSpPr>
            <a:spLocks noGrp="1"/>
          </p:cNvSpPr>
          <p:nvPr>
            <p:ph type="title"/>
          </p:nvPr>
        </p:nvSpPr>
        <p:spPr>
          <a:xfrm>
            <a:off x="621438" y="452387"/>
            <a:ext cx="10573304" cy="940736"/>
          </a:xfrm>
        </p:spPr>
        <p:txBody>
          <a:bodyPr>
            <a:normAutofit/>
          </a:bodyPr>
          <a:lstStyle/>
          <a:p>
            <a:r>
              <a:rPr lang="fr-FR" dirty="0"/>
              <a:t>Lancement du projet lors du séminaire du 03 avril 23</a:t>
            </a:r>
            <a:endParaRPr lang="en-ES" dirty="0"/>
          </a:p>
        </p:txBody>
      </p:sp>
      <p:sp>
        <p:nvSpPr>
          <p:cNvPr id="3" name="Content Placeholder 2">
            <a:extLst>
              <a:ext uri="{FF2B5EF4-FFF2-40B4-BE49-F238E27FC236}">
                <a16:creationId xmlns:a16="http://schemas.microsoft.com/office/drawing/2014/main" id="{97B71528-BB73-3112-7D77-87BDF68ABF76}"/>
              </a:ext>
            </a:extLst>
          </p:cNvPr>
          <p:cNvSpPr>
            <a:spLocks noGrp="1"/>
          </p:cNvSpPr>
          <p:nvPr>
            <p:ph idx="1"/>
          </p:nvPr>
        </p:nvSpPr>
        <p:spPr>
          <a:xfrm>
            <a:off x="621438" y="1393124"/>
            <a:ext cx="10573304" cy="5012969"/>
          </a:xfrm>
        </p:spPr>
        <p:txBody>
          <a:bodyPr>
            <a:normAutofit lnSpcReduction="10000"/>
          </a:bodyPr>
          <a:lstStyle/>
          <a:p>
            <a:pPr algn="just" fontAlgn="base">
              <a:spcBef>
                <a:spcPts val="0"/>
              </a:spcBef>
              <a:buFont typeface="Arial" panose="020B0604020202020204" pitchFamily="34" charset="0"/>
              <a:buChar char="•"/>
            </a:pPr>
            <a:r>
              <a:rPr lang="fr-FR" sz="1600" dirty="0">
                <a:solidFill>
                  <a:schemeClr val="accent2"/>
                </a:solidFill>
              </a:rPr>
              <a:t>Le point de départ du séminaire se trouve dans un constat largement partagé :</a:t>
            </a:r>
          </a:p>
          <a:p>
            <a:pPr marL="990575" lvl="1" indent="-380990" algn="just" fontAlgn="base">
              <a:spcBef>
                <a:spcPts val="0"/>
              </a:spcBef>
            </a:pPr>
            <a:r>
              <a:rPr lang="fr-FR" sz="1467" dirty="0">
                <a:solidFill>
                  <a:schemeClr val="accent2"/>
                </a:solidFill>
              </a:rPr>
              <a:t>la nécessité de donner une cohérence d’ensemble à la formation (« un fil rouge »), dans sa diversité, qui articule plus clairement les compétences développées au cours du cursus aux grands enjeux de transition et attentes sociétales</a:t>
            </a:r>
          </a:p>
          <a:p>
            <a:pPr marL="990575" lvl="1" indent="-380990" algn="just" fontAlgn="base">
              <a:spcBef>
                <a:spcPts val="0"/>
              </a:spcBef>
            </a:pPr>
            <a:r>
              <a:rPr lang="fr-FR" sz="1467" dirty="0">
                <a:solidFill>
                  <a:schemeClr val="accent2"/>
                </a:solidFill>
              </a:rPr>
              <a:t>le besoin de repenser une pédagogie recentrée autour des compétences et mieux l’adapter à des étudiants plus nombreux et plus divers, dont les prérequis sont différents</a:t>
            </a:r>
          </a:p>
          <a:p>
            <a:pPr marL="990575" lvl="1" indent="-380990" algn="just" fontAlgn="base">
              <a:spcBef>
                <a:spcPts val="0"/>
              </a:spcBef>
            </a:pPr>
            <a:r>
              <a:rPr lang="fr-FR" sz="1467" dirty="0">
                <a:solidFill>
                  <a:schemeClr val="accent2"/>
                </a:solidFill>
              </a:rPr>
              <a:t>l’appétence pour des approches de pédagogie actives qui développent l’autonomie, le travail d’équipe et l’approche systémique</a:t>
            </a:r>
          </a:p>
          <a:p>
            <a:pPr marL="990575" lvl="1" indent="-380990" algn="just" fontAlgn="base">
              <a:spcBef>
                <a:spcPts val="0"/>
              </a:spcBef>
            </a:pPr>
            <a:r>
              <a:rPr lang="fr-FR" sz="1467" dirty="0">
                <a:solidFill>
                  <a:schemeClr val="accent2"/>
                </a:solidFill>
              </a:rPr>
              <a:t>le besoin de diminuer les volumes horaires et de diminuer le temps d’enseignement en face à face</a:t>
            </a:r>
          </a:p>
          <a:p>
            <a:pPr marL="609585" lvl="1" indent="0" algn="just" fontAlgn="base">
              <a:spcBef>
                <a:spcPts val="0"/>
              </a:spcBef>
              <a:buNone/>
            </a:pPr>
            <a:endParaRPr lang="fr-FR" sz="1467" dirty="0">
              <a:solidFill>
                <a:schemeClr val="accent2"/>
              </a:solidFill>
            </a:endParaRPr>
          </a:p>
          <a:p>
            <a:pPr algn="just" fontAlgn="base">
              <a:spcBef>
                <a:spcPts val="0"/>
              </a:spcBef>
              <a:buFont typeface="Arial" panose="020B0604020202020204" pitchFamily="34" charset="0"/>
              <a:buChar char="•"/>
            </a:pPr>
            <a:r>
              <a:rPr lang="fr-FR" sz="1600" dirty="0">
                <a:solidFill>
                  <a:schemeClr val="accent2"/>
                </a:solidFill>
              </a:rPr>
              <a:t>En lien avec le Contrat d’Objectif et de Performance (COP), AgroParisTech lance le chantier de la réforme du cursus ingénieur (objectif 2.1 « former au meilleur niveau des ingénieurs scientifiques et cadres dirigeants pour répondre aux enjeux de l’agriculture, agro alimentaire, santé, environnement et des territoires »).</a:t>
            </a:r>
          </a:p>
          <a:p>
            <a:pPr algn="just" fontAlgn="base">
              <a:spcBef>
                <a:spcPts val="0"/>
              </a:spcBef>
              <a:buFont typeface="Arial" panose="020B0604020202020204" pitchFamily="34" charset="0"/>
              <a:buChar char="•"/>
            </a:pPr>
            <a:endParaRPr lang="fr-FR" sz="1600" dirty="0">
              <a:solidFill>
                <a:schemeClr val="accent2"/>
              </a:solidFill>
            </a:endParaRPr>
          </a:p>
          <a:p>
            <a:pPr algn="just" fontAlgn="base">
              <a:spcBef>
                <a:spcPts val="0"/>
              </a:spcBef>
              <a:buFont typeface="Arial" panose="020B0604020202020204" pitchFamily="34" charset="0"/>
              <a:buChar char="•"/>
            </a:pPr>
            <a:r>
              <a:rPr lang="fr-FR" sz="1600" dirty="0">
                <a:solidFill>
                  <a:schemeClr val="accent2"/>
                </a:solidFill>
              </a:rPr>
              <a:t>En lien avec les évaluations CTI et HCERES qui seront menées sur l’année 2024-2025, qui nous imposent de répondre aux nouveaux critères de ces référentiels</a:t>
            </a:r>
          </a:p>
          <a:p>
            <a:pPr marL="0" indent="0" algn="just" fontAlgn="base">
              <a:spcBef>
                <a:spcPts val="0"/>
              </a:spcBef>
              <a:buNone/>
            </a:pPr>
            <a:endParaRPr lang="fr-FR" sz="1600" dirty="0">
              <a:solidFill>
                <a:schemeClr val="accent2"/>
              </a:solidFill>
            </a:endParaRPr>
          </a:p>
          <a:p>
            <a:pPr algn="just" fontAlgn="base">
              <a:spcBef>
                <a:spcPts val="0"/>
              </a:spcBef>
              <a:buFont typeface="Arial" panose="020B0604020202020204" pitchFamily="34" charset="0"/>
              <a:buChar char="•"/>
            </a:pPr>
            <a:r>
              <a:rPr lang="fr-FR" sz="1600" dirty="0">
                <a:solidFill>
                  <a:schemeClr val="accent2"/>
                </a:solidFill>
              </a:rPr>
              <a:t>Lancement du séminaire acté aux CE et CEVE fin 2022</a:t>
            </a:r>
          </a:p>
          <a:p>
            <a:pPr marL="0" indent="0" algn="just" fontAlgn="base">
              <a:spcBef>
                <a:spcPts val="0"/>
              </a:spcBef>
              <a:buNone/>
            </a:pPr>
            <a:endParaRPr lang="fr-FR" sz="1600" dirty="0">
              <a:solidFill>
                <a:schemeClr val="accent2"/>
              </a:solidFill>
            </a:endParaRPr>
          </a:p>
          <a:p>
            <a:pPr algn="just" fontAlgn="base">
              <a:spcBef>
                <a:spcPts val="0"/>
              </a:spcBef>
              <a:buFont typeface="Arial" panose="020B0604020202020204" pitchFamily="34" charset="0"/>
              <a:buChar char="•"/>
            </a:pPr>
            <a:r>
              <a:rPr lang="fr-FR" sz="1600" dirty="0">
                <a:solidFill>
                  <a:schemeClr val="accent2"/>
                </a:solidFill>
              </a:rPr>
              <a:t>Le séminaire de travail du 3 avril 2023 a réuni </a:t>
            </a:r>
            <a:r>
              <a:rPr lang="fr-FR" sz="1600" b="1" dirty="0">
                <a:solidFill>
                  <a:schemeClr val="accent2"/>
                </a:solidFill>
              </a:rPr>
              <a:t>168 personnes</a:t>
            </a:r>
            <a:r>
              <a:rPr lang="fr-FR" sz="1600" dirty="0">
                <a:solidFill>
                  <a:schemeClr val="accent2"/>
                </a:solidFill>
              </a:rPr>
              <a:t> (enseignants, personnels, </a:t>
            </a:r>
            <a:r>
              <a:rPr lang="fr-FR" sz="1600" dirty="0" err="1">
                <a:solidFill>
                  <a:schemeClr val="accent2"/>
                </a:solidFill>
              </a:rPr>
              <a:t>alumni</a:t>
            </a:r>
            <a:r>
              <a:rPr lang="fr-FR" sz="1600" dirty="0">
                <a:solidFill>
                  <a:schemeClr val="accent2"/>
                </a:solidFill>
              </a:rPr>
              <a:t> et étudiants) pour travailler sur le projet de réforme du cycle ingénieur.</a:t>
            </a:r>
          </a:p>
          <a:p>
            <a:pPr marL="609585" lvl="1" indent="0" algn="just" fontAlgn="base">
              <a:spcBef>
                <a:spcPts val="0"/>
              </a:spcBef>
              <a:buNone/>
            </a:pPr>
            <a:endParaRPr lang="fr-FR" sz="1467" dirty="0">
              <a:solidFill>
                <a:schemeClr val="accent2"/>
              </a:solidFill>
            </a:endParaRPr>
          </a:p>
        </p:txBody>
      </p:sp>
    </p:spTree>
    <p:extLst>
      <p:ext uri="{BB962C8B-B14F-4D97-AF65-F5344CB8AC3E}">
        <p14:creationId xmlns:p14="http://schemas.microsoft.com/office/powerpoint/2010/main" val="3659656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2AE7A4C-FDB8-E9D8-FC19-AECDBA1E7F20}"/>
              </a:ext>
            </a:extLst>
          </p:cNvPr>
          <p:cNvSpPr>
            <a:spLocks noGrp="1"/>
          </p:cNvSpPr>
          <p:nvPr>
            <p:ph idx="1"/>
          </p:nvPr>
        </p:nvSpPr>
        <p:spPr>
          <a:xfrm>
            <a:off x="745724" y="1393124"/>
            <a:ext cx="10298097" cy="4712328"/>
          </a:xfrm>
        </p:spPr>
        <p:txBody>
          <a:bodyPr>
            <a:normAutofit fontScale="92500" lnSpcReduction="20000"/>
          </a:bodyPr>
          <a:lstStyle/>
          <a:p>
            <a:pPr fontAlgn="base"/>
            <a:r>
              <a:rPr lang="fr-FR" dirty="0">
                <a:solidFill>
                  <a:schemeClr val="tx2"/>
                </a:solidFill>
              </a:rPr>
              <a:t>S’appuyant</a:t>
            </a:r>
            <a:r>
              <a:rPr lang="fr-FR" dirty="0">
                <a:solidFill>
                  <a:schemeClr val="accent2"/>
                </a:solidFill>
              </a:rPr>
              <a:t> sur les résultats d’une </a:t>
            </a:r>
            <a:r>
              <a:rPr lang="fr-FR" dirty="0">
                <a:solidFill>
                  <a:schemeClr val="tx2"/>
                </a:solidFill>
              </a:rPr>
              <a:t>enquête préalable auprès de la communauté </a:t>
            </a:r>
            <a:r>
              <a:rPr lang="fr-FR" dirty="0">
                <a:solidFill>
                  <a:schemeClr val="accent2"/>
                </a:solidFill>
              </a:rPr>
              <a:t>ainsi que de la </a:t>
            </a:r>
            <a:r>
              <a:rPr lang="fr-FR" dirty="0">
                <a:solidFill>
                  <a:schemeClr val="tx2"/>
                </a:solidFill>
              </a:rPr>
              <a:t>réflexion menée par les étudiants</a:t>
            </a:r>
            <a:r>
              <a:rPr lang="fr-FR" dirty="0">
                <a:solidFill>
                  <a:schemeClr val="accent2"/>
                </a:solidFill>
              </a:rPr>
              <a:t>, le séminaire a proposé :</a:t>
            </a:r>
          </a:p>
          <a:p>
            <a:pPr lvl="1" fontAlgn="base"/>
            <a:r>
              <a:rPr lang="fr-FR" sz="2133" dirty="0">
                <a:solidFill>
                  <a:schemeClr val="accent2"/>
                </a:solidFill>
              </a:rPr>
              <a:t>un temps de restitution de la consultation préalable </a:t>
            </a:r>
          </a:p>
          <a:p>
            <a:pPr lvl="1" fontAlgn="base"/>
            <a:r>
              <a:rPr lang="fr-FR" sz="2133" dirty="0">
                <a:solidFill>
                  <a:schemeClr val="accent2"/>
                </a:solidFill>
              </a:rPr>
              <a:t>un temps de partage de cas d’études par d’autres écoles d’ingénieurs</a:t>
            </a:r>
          </a:p>
          <a:p>
            <a:pPr lvl="1" fontAlgn="base"/>
            <a:r>
              <a:rPr lang="fr-FR" sz="2133" dirty="0">
                <a:solidFill>
                  <a:schemeClr val="accent2"/>
                </a:solidFill>
              </a:rPr>
              <a:t>un travail en ateliers, qui demandait aux participants de dégager des enjeux prioritaires, ainsi que des actions faciles à mettre en œuvre.</a:t>
            </a:r>
            <a:endParaRPr lang="fr-FR" dirty="0">
              <a:solidFill>
                <a:schemeClr val="accent2"/>
              </a:solidFill>
            </a:endParaRPr>
          </a:p>
          <a:p>
            <a:pPr algn="just"/>
            <a:endParaRPr lang="fr-FR" dirty="0">
              <a:solidFill>
                <a:schemeClr val="accent2"/>
              </a:solidFill>
            </a:endParaRPr>
          </a:p>
          <a:p>
            <a:pPr algn="just">
              <a:buFont typeface="Wingdings" panose="05000000000000000000" pitchFamily="2" charset="2"/>
              <a:buChar char="è"/>
            </a:pPr>
            <a:r>
              <a:rPr lang="fr-FR" dirty="0">
                <a:solidFill>
                  <a:schemeClr val="accent2"/>
                </a:solidFill>
              </a:rPr>
              <a:t>Une première étape </a:t>
            </a:r>
            <a:r>
              <a:rPr lang="fr-FR" dirty="0">
                <a:solidFill>
                  <a:schemeClr val="tx2"/>
                </a:solidFill>
              </a:rPr>
              <a:t>indispensable de lancement </a:t>
            </a:r>
            <a:r>
              <a:rPr lang="fr-FR" dirty="0">
                <a:solidFill>
                  <a:schemeClr val="accent2"/>
                </a:solidFill>
              </a:rPr>
              <a:t>de la réflexion</a:t>
            </a:r>
          </a:p>
          <a:p>
            <a:pPr algn="just">
              <a:buFont typeface="Wingdings" panose="05000000000000000000" pitchFamily="2" charset="2"/>
              <a:buChar char="è"/>
            </a:pPr>
            <a:r>
              <a:rPr lang="fr-FR" dirty="0">
                <a:solidFill>
                  <a:schemeClr val="accent2"/>
                </a:solidFill>
              </a:rPr>
              <a:t>Une </a:t>
            </a:r>
            <a:r>
              <a:rPr lang="fr-FR" dirty="0">
                <a:solidFill>
                  <a:schemeClr val="tx2"/>
                </a:solidFill>
              </a:rPr>
              <a:t>matinée intéressante mais perfectible</a:t>
            </a:r>
          </a:p>
          <a:p>
            <a:pPr algn="just">
              <a:buFont typeface="Wingdings" panose="05000000000000000000" pitchFamily="2" charset="2"/>
              <a:buChar char="è"/>
            </a:pPr>
            <a:r>
              <a:rPr lang="fr-FR" dirty="0">
                <a:solidFill>
                  <a:schemeClr val="accent2"/>
                </a:solidFill>
              </a:rPr>
              <a:t>Un </a:t>
            </a:r>
            <a:r>
              <a:rPr lang="fr-FR" dirty="0">
                <a:solidFill>
                  <a:schemeClr val="tx2"/>
                </a:solidFill>
              </a:rPr>
              <a:t>temps collectif très apprécié </a:t>
            </a:r>
            <a:r>
              <a:rPr lang="fr-FR" dirty="0">
                <a:solidFill>
                  <a:schemeClr val="accent2"/>
                </a:solidFill>
              </a:rPr>
              <a:t>réunissant enseignant-chercheurs, étudiants et personnels administratifs</a:t>
            </a:r>
          </a:p>
          <a:p>
            <a:pPr algn="just">
              <a:buFont typeface="Wingdings" panose="05000000000000000000" pitchFamily="2" charset="2"/>
              <a:buChar char="è"/>
            </a:pPr>
            <a:r>
              <a:rPr lang="fr-FR" dirty="0">
                <a:solidFill>
                  <a:schemeClr val="accent2"/>
                </a:solidFill>
              </a:rPr>
              <a:t>Des </a:t>
            </a:r>
            <a:r>
              <a:rPr lang="fr-FR" dirty="0">
                <a:solidFill>
                  <a:schemeClr val="tx2"/>
                </a:solidFill>
              </a:rPr>
              <a:t>résultats et des contenus au rendez-vous</a:t>
            </a:r>
            <a:r>
              <a:rPr lang="fr-FR" dirty="0">
                <a:solidFill>
                  <a:schemeClr val="accent2"/>
                </a:solidFill>
              </a:rPr>
              <a:t>, notamment lors des ateliers : une volonté partagée de s’engager collectivement dans ce chantier de réforme, beaucoup de propositions relativement concrètes, préparées en amont, avec des niveaux et des ambitions différents, et un diagnostic relativement convergent sur les grandes lignes</a:t>
            </a:r>
          </a:p>
          <a:p>
            <a:pPr algn="just">
              <a:buFont typeface="Wingdings" panose="05000000000000000000" pitchFamily="2" charset="2"/>
              <a:buChar char="è"/>
            </a:pPr>
            <a:r>
              <a:rPr lang="fr-FR" dirty="0">
                <a:solidFill>
                  <a:schemeClr val="tx2"/>
                </a:solidFill>
              </a:rPr>
              <a:t>Trois composantes importantes identifiées </a:t>
            </a:r>
            <a:r>
              <a:rPr lang="fr-FR" dirty="0">
                <a:solidFill>
                  <a:schemeClr val="accent2"/>
                </a:solidFill>
              </a:rPr>
              <a:t>pour poursuivre la réflexion</a:t>
            </a:r>
          </a:p>
          <a:p>
            <a:pPr lvl="1" algn="just"/>
            <a:endParaRPr lang="fr-FR" sz="533" dirty="0"/>
          </a:p>
        </p:txBody>
      </p:sp>
      <p:sp>
        <p:nvSpPr>
          <p:cNvPr id="6" name="Title 1">
            <a:extLst>
              <a:ext uri="{FF2B5EF4-FFF2-40B4-BE49-F238E27FC236}">
                <a16:creationId xmlns:a16="http://schemas.microsoft.com/office/drawing/2014/main" id="{F218684F-47A7-453D-9A6C-0BB653E4EE37}"/>
              </a:ext>
            </a:extLst>
          </p:cNvPr>
          <p:cNvSpPr txBox="1">
            <a:spLocks/>
          </p:cNvSpPr>
          <p:nvPr/>
        </p:nvSpPr>
        <p:spPr>
          <a:xfrm>
            <a:off x="621438" y="452387"/>
            <a:ext cx="10573304" cy="940736"/>
          </a:xfrm>
          <a:prstGeom prst="rect">
            <a:avLst/>
          </a:prstGeom>
        </p:spPr>
        <p:txBody>
          <a:bodyPr vert="horz" lIns="91440" tIns="45720" rIns="91440" bIns="45720" rtlCol="0" anchor="ctr">
            <a:normAutofit/>
          </a:bodyPr>
          <a:lstStyle>
            <a:lvl1pPr algn="l" defTabSz="457189" rtl="0" eaLnBrk="1" latinLnBrk="0" hangingPunct="1">
              <a:spcBef>
                <a:spcPct val="0"/>
              </a:spcBef>
              <a:buNone/>
              <a:defRPr sz="3200" b="1" kern="1200">
                <a:solidFill>
                  <a:srgbClr val="00B57B"/>
                </a:solidFill>
                <a:latin typeface="Arial" panose="020B0604020202020204" pitchFamily="34" charset="0"/>
                <a:ea typeface="+mj-ea"/>
                <a:cs typeface="Arial" panose="020B0604020202020204" pitchFamily="34" charset="0"/>
              </a:defRPr>
            </a:lvl1pPr>
          </a:lstStyle>
          <a:p>
            <a:r>
              <a:rPr lang="fr-FR"/>
              <a:t>Lancement du projet lors du séminaire du 03/04/23</a:t>
            </a:r>
            <a:endParaRPr lang="en-ES" dirty="0"/>
          </a:p>
        </p:txBody>
      </p:sp>
    </p:spTree>
    <p:extLst>
      <p:ext uri="{BB962C8B-B14F-4D97-AF65-F5344CB8AC3E}">
        <p14:creationId xmlns:p14="http://schemas.microsoft.com/office/powerpoint/2010/main" val="3202988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7100F4-14D6-4492-84A5-135D7657A146}"/>
              </a:ext>
            </a:extLst>
          </p:cNvPr>
          <p:cNvSpPr/>
          <p:nvPr/>
        </p:nvSpPr>
        <p:spPr>
          <a:xfrm>
            <a:off x="1775640" y="446165"/>
            <a:ext cx="8398541" cy="995016"/>
          </a:xfrm>
          <a:prstGeom prst="rect">
            <a:avLst/>
          </a:prstGeom>
        </p:spPr>
        <p:txBody>
          <a:bodyPr wrap="square">
            <a:spAutoFit/>
          </a:bodyPr>
          <a:lstStyle/>
          <a:p>
            <a:r>
              <a:rPr lang="fr-FR" sz="2933" b="1" dirty="0">
                <a:solidFill>
                  <a:srgbClr val="00B57B"/>
                </a:solidFill>
                <a:latin typeface="Arial" panose="020B0604020202020204" pitchFamily="34" charset="0"/>
                <a:ea typeface="+mj-ea"/>
                <a:cs typeface="Arial" panose="020B0604020202020204" pitchFamily="34" charset="0"/>
              </a:rPr>
              <a:t>Atelier 1 - Compétences et identité de l’ingénieur AgroParisTech</a:t>
            </a:r>
          </a:p>
        </p:txBody>
      </p:sp>
      <p:sp>
        <p:nvSpPr>
          <p:cNvPr id="6" name="Rectangle 5">
            <a:extLst>
              <a:ext uri="{FF2B5EF4-FFF2-40B4-BE49-F238E27FC236}">
                <a16:creationId xmlns:a16="http://schemas.microsoft.com/office/drawing/2014/main" id="{FE36C11C-F394-44C8-A4E5-A9EA08FC914F}"/>
              </a:ext>
            </a:extLst>
          </p:cNvPr>
          <p:cNvSpPr/>
          <p:nvPr/>
        </p:nvSpPr>
        <p:spPr>
          <a:xfrm>
            <a:off x="1775641" y="1875514"/>
            <a:ext cx="4320359" cy="4604979"/>
          </a:xfrm>
          <a:prstGeom prst="rect">
            <a:avLst/>
          </a:prstGeom>
          <a:ln>
            <a:solidFill>
              <a:schemeClr val="tx2"/>
            </a:solidFill>
          </a:ln>
        </p:spPr>
        <p:txBody>
          <a:bodyPr wrap="square">
            <a:spAutoFit/>
          </a:bodyPr>
          <a:lstStyle/>
          <a:p>
            <a:pPr algn="just"/>
            <a:r>
              <a:rPr lang="fr-FR" sz="1333" b="1" u="sng" dirty="0">
                <a:solidFill>
                  <a:srgbClr val="666666"/>
                </a:solidFill>
                <a:latin typeface="Arial" panose="020B0604020202020204" pitchFamily="34" charset="0"/>
                <a:cs typeface="Arial" panose="020B0604020202020204" pitchFamily="34" charset="0"/>
              </a:rPr>
              <a:t>Enjeux prioritaires :</a:t>
            </a:r>
            <a:endParaRPr lang="fr-FR" sz="1333" dirty="0">
              <a:latin typeface="Arial" panose="020B0604020202020204" pitchFamily="34" charset="0"/>
              <a:cs typeface="Arial" panose="020B0604020202020204" pitchFamily="34" charset="0"/>
            </a:endParaRPr>
          </a:p>
          <a:p>
            <a:pPr algn="just" fontAlgn="base">
              <a:buFont typeface="Arial" panose="020B0604020202020204" pitchFamily="34" charset="0"/>
              <a:buChar char="•"/>
            </a:pPr>
            <a:r>
              <a:rPr lang="fr-FR" sz="1333" dirty="0">
                <a:solidFill>
                  <a:srgbClr val="666666"/>
                </a:solidFill>
                <a:latin typeface="Arial" panose="020B0604020202020204" pitchFamily="34" charset="0"/>
                <a:cs typeface="Arial" panose="020B0604020202020204" pitchFamily="34" charset="0"/>
              </a:rPr>
              <a:t>Établir plusieurs </a:t>
            </a:r>
            <a:r>
              <a:rPr lang="fr-FR" sz="1333" b="1" dirty="0">
                <a:solidFill>
                  <a:srgbClr val="666666"/>
                </a:solidFill>
                <a:latin typeface="Arial" panose="020B0604020202020204" pitchFamily="34" charset="0"/>
                <a:cs typeface="Arial" panose="020B0604020202020204" pitchFamily="34" charset="0"/>
              </a:rPr>
              <a:t>diagnostics internes </a:t>
            </a:r>
            <a:r>
              <a:rPr lang="fr-FR" sz="1333" dirty="0">
                <a:solidFill>
                  <a:srgbClr val="666666"/>
                </a:solidFill>
                <a:latin typeface="Arial" panose="020B0604020202020204" pitchFamily="34" charset="0"/>
                <a:cs typeface="Arial" panose="020B0604020202020204" pitchFamily="34" charset="0"/>
              </a:rPr>
              <a:t>:</a:t>
            </a:r>
          </a:p>
          <a:p>
            <a:pPr marL="990575" lvl="1" indent="-380990" algn="just" fontAlgn="base">
              <a:buFont typeface="Arial" panose="020B0604020202020204" pitchFamily="34" charset="0"/>
              <a:buChar char="•"/>
            </a:pPr>
            <a:r>
              <a:rPr lang="fr-FR" sz="1333" dirty="0">
                <a:solidFill>
                  <a:srgbClr val="666666"/>
                </a:solidFill>
                <a:latin typeface="Arial" panose="020B0604020202020204" pitchFamily="34" charset="0"/>
                <a:cs typeface="Arial" panose="020B0604020202020204" pitchFamily="34" charset="0"/>
              </a:rPr>
              <a:t>sur les enseignements dispensés (modules, proportion cours/TD et stages) ;</a:t>
            </a:r>
          </a:p>
          <a:p>
            <a:pPr marL="990575" lvl="1" indent="-380990" algn="just" fontAlgn="base">
              <a:buFont typeface="Arial" panose="020B0604020202020204" pitchFamily="34" charset="0"/>
              <a:buChar char="•"/>
            </a:pPr>
            <a:r>
              <a:rPr lang="fr-FR" sz="1333" dirty="0">
                <a:solidFill>
                  <a:srgbClr val="666666"/>
                </a:solidFill>
                <a:latin typeface="Arial" panose="020B0604020202020204" pitchFamily="34" charset="0"/>
                <a:cs typeface="Arial" panose="020B0604020202020204" pitchFamily="34" charset="0"/>
              </a:rPr>
              <a:t>sur les recrutements d’enseignants et les programmes de formations associés ; </a:t>
            </a:r>
          </a:p>
          <a:p>
            <a:pPr marL="990575" lvl="1" indent="-380990" algn="just" fontAlgn="base">
              <a:buFont typeface="Arial" panose="020B0604020202020204" pitchFamily="34" charset="0"/>
              <a:buChar char="•"/>
            </a:pPr>
            <a:r>
              <a:rPr lang="fr-FR" sz="1333" dirty="0">
                <a:solidFill>
                  <a:srgbClr val="666666"/>
                </a:solidFill>
                <a:latin typeface="Arial" panose="020B0604020202020204" pitchFamily="34" charset="0"/>
                <a:cs typeface="Arial" panose="020B0604020202020204" pitchFamily="34" charset="0"/>
              </a:rPr>
              <a:t>sur l’insertion des étudiants et les compétences attendues par le marché du travail.</a:t>
            </a:r>
          </a:p>
          <a:p>
            <a:pPr algn="just" fontAlgn="base">
              <a:buFont typeface="Arial" panose="020B0604020202020204" pitchFamily="34" charset="0"/>
              <a:buChar char="•"/>
            </a:pPr>
            <a:r>
              <a:rPr lang="fr-FR" sz="1333" dirty="0">
                <a:solidFill>
                  <a:srgbClr val="666666"/>
                </a:solidFill>
                <a:latin typeface="Arial" panose="020B0604020202020204" pitchFamily="34" charset="0"/>
                <a:cs typeface="Arial" panose="020B0604020202020204" pitchFamily="34" charset="0"/>
              </a:rPr>
              <a:t>Les </a:t>
            </a:r>
            <a:r>
              <a:rPr lang="fr-FR" sz="1333" b="1" dirty="0">
                <a:solidFill>
                  <a:srgbClr val="666666"/>
                </a:solidFill>
                <a:latin typeface="Arial" panose="020B0604020202020204" pitchFamily="34" charset="0"/>
                <a:cs typeface="Arial" panose="020B0604020202020204" pitchFamily="34" charset="0"/>
              </a:rPr>
              <a:t>compétences</a:t>
            </a:r>
            <a:r>
              <a:rPr lang="fr-FR" sz="1333" dirty="0">
                <a:solidFill>
                  <a:srgbClr val="666666"/>
                </a:solidFill>
                <a:latin typeface="Arial" panose="020B0604020202020204" pitchFamily="34" charset="0"/>
                <a:cs typeface="Arial" panose="020B0604020202020204" pitchFamily="34" charset="0"/>
              </a:rPr>
              <a:t> suivantes sont à renforcer :</a:t>
            </a:r>
          </a:p>
          <a:p>
            <a:pPr marL="990575" lvl="1" indent="-380990" algn="just" fontAlgn="base">
              <a:buFont typeface="Arial" panose="020B0604020202020204" pitchFamily="34" charset="0"/>
              <a:buChar char="•"/>
            </a:pPr>
            <a:r>
              <a:rPr lang="fr-FR" sz="1333" dirty="0">
                <a:solidFill>
                  <a:srgbClr val="666666"/>
                </a:solidFill>
                <a:latin typeface="Arial" panose="020B0604020202020204" pitchFamily="34" charset="0"/>
                <a:cs typeface="Arial" panose="020B0604020202020204" pitchFamily="34" charset="0"/>
              </a:rPr>
              <a:t>prise en compte de l’incertitude et du risque ;</a:t>
            </a:r>
          </a:p>
          <a:p>
            <a:pPr marL="990575" lvl="1" indent="-380990" algn="just" fontAlgn="base">
              <a:buFont typeface="Arial" panose="020B0604020202020204" pitchFamily="34" charset="0"/>
              <a:buChar char="•"/>
            </a:pPr>
            <a:r>
              <a:rPr lang="fr-FR" sz="1333" dirty="0">
                <a:solidFill>
                  <a:srgbClr val="666666"/>
                </a:solidFill>
                <a:latin typeface="Arial" panose="020B0604020202020204" pitchFamily="34" charset="0"/>
                <a:cs typeface="Arial" panose="020B0604020202020204" pitchFamily="34" charset="0"/>
              </a:rPr>
              <a:t>comprendre les dynamiques des transitions ;</a:t>
            </a:r>
          </a:p>
          <a:p>
            <a:pPr marL="990575" lvl="1" indent="-380990" algn="just" fontAlgn="base">
              <a:buFont typeface="Arial" panose="020B0604020202020204" pitchFamily="34" charset="0"/>
              <a:buChar char="•"/>
            </a:pPr>
            <a:r>
              <a:rPr lang="fr-FR" sz="1333" dirty="0">
                <a:solidFill>
                  <a:srgbClr val="666666"/>
                </a:solidFill>
                <a:latin typeface="Arial" panose="020B0604020202020204" pitchFamily="34" charset="0"/>
                <a:cs typeface="Arial" panose="020B0604020202020204" pitchFamily="34" charset="0"/>
              </a:rPr>
              <a:t>approche systémique et transdisciplinarité ;</a:t>
            </a:r>
          </a:p>
          <a:p>
            <a:pPr marL="990575" lvl="1" indent="-380990" algn="just" fontAlgn="base">
              <a:buFont typeface="Arial" panose="020B0604020202020204" pitchFamily="34" charset="0"/>
              <a:buChar char="•"/>
            </a:pPr>
            <a:r>
              <a:rPr lang="fr-FR" sz="1333" dirty="0">
                <a:solidFill>
                  <a:srgbClr val="666666"/>
                </a:solidFill>
                <a:latin typeface="Arial" panose="020B0604020202020204" pitchFamily="34" charset="0"/>
                <a:cs typeface="Arial" panose="020B0604020202020204" pitchFamily="34" charset="0"/>
              </a:rPr>
              <a:t>lien au terrain.</a:t>
            </a:r>
          </a:p>
          <a:p>
            <a:pPr algn="just" fontAlgn="base">
              <a:spcAft>
                <a:spcPts val="2133"/>
              </a:spcAft>
              <a:buFont typeface="Arial" panose="020B0604020202020204" pitchFamily="34" charset="0"/>
              <a:buChar char="•"/>
            </a:pPr>
            <a:r>
              <a:rPr lang="fr-FR" sz="1333" b="1" dirty="0">
                <a:solidFill>
                  <a:srgbClr val="666666"/>
                </a:solidFill>
                <a:latin typeface="Arial" panose="020B0604020202020204" pitchFamily="34" charset="0"/>
                <a:cs typeface="Arial" panose="020B0604020202020204" pitchFamily="34" charset="0"/>
              </a:rPr>
              <a:t>Formuler un nouveau projet pédagogique et le rendre visible</a:t>
            </a:r>
            <a:r>
              <a:rPr lang="fr-FR" sz="1333" dirty="0">
                <a:solidFill>
                  <a:srgbClr val="666666"/>
                </a:solidFill>
                <a:latin typeface="Arial" panose="020B0604020202020204" pitchFamily="34" charset="0"/>
                <a:cs typeface="Arial" panose="020B0604020202020204" pitchFamily="34" charset="0"/>
              </a:rPr>
              <a:t>, en particulier pour apporter de la visibilité sur l’identité de l’ingénieur AgroParisTech au service des transitions.</a:t>
            </a:r>
          </a:p>
        </p:txBody>
      </p:sp>
      <p:sp>
        <p:nvSpPr>
          <p:cNvPr id="7" name="Rectangle 6">
            <a:extLst>
              <a:ext uri="{FF2B5EF4-FFF2-40B4-BE49-F238E27FC236}">
                <a16:creationId xmlns:a16="http://schemas.microsoft.com/office/drawing/2014/main" id="{B016B3A8-D1F5-422F-BB8F-9B953CC3D146}"/>
              </a:ext>
            </a:extLst>
          </p:cNvPr>
          <p:cNvSpPr/>
          <p:nvPr/>
        </p:nvSpPr>
        <p:spPr>
          <a:xfrm>
            <a:off x="6211185" y="1892050"/>
            <a:ext cx="4320359" cy="3704604"/>
          </a:xfrm>
          <a:prstGeom prst="rect">
            <a:avLst/>
          </a:prstGeom>
          <a:ln>
            <a:solidFill>
              <a:schemeClr val="tx2"/>
            </a:solidFill>
          </a:ln>
        </p:spPr>
        <p:txBody>
          <a:bodyPr wrap="square">
            <a:spAutoFit/>
          </a:bodyPr>
          <a:lstStyle/>
          <a:p>
            <a:r>
              <a:rPr lang="fr-FR" sz="1467" b="1" u="sng" dirty="0">
                <a:solidFill>
                  <a:srgbClr val="666666"/>
                </a:solidFill>
                <a:latin typeface="Arial" panose="020B0604020202020204" pitchFamily="34" charset="0"/>
                <a:cs typeface="Arial" panose="020B0604020202020204" pitchFamily="34" charset="0"/>
              </a:rPr>
              <a:t>Actions réalisables à brève échéance : </a:t>
            </a:r>
            <a:endParaRPr lang="fr-FR" sz="2400" dirty="0">
              <a:latin typeface="Arial" panose="020B0604020202020204" pitchFamily="34" charset="0"/>
              <a:cs typeface="Arial" panose="020B0604020202020204" pitchFamily="34" charset="0"/>
            </a:endParaRPr>
          </a:p>
          <a:p>
            <a:pPr fontAlgn="base">
              <a:buFont typeface="Arial" panose="020B0604020202020204" pitchFamily="34" charset="0"/>
              <a:buChar char="•"/>
            </a:pPr>
            <a:r>
              <a:rPr lang="fr-FR" sz="1467" dirty="0">
                <a:solidFill>
                  <a:srgbClr val="666666"/>
                </a:solidFill>
                <a:latin typeface="Arial" panose="020B0604020202020204" pitchFamily="34" charset="0"/>
                <a:cs typeface="Arial" panose="020B0604020202020204" pitchFamily="34" charset="0"/>
              </a:rPr>
              <a:t>Identifier et partager le travail déjà fait sur les compétences.</a:t>
            </a:r>
          </a:p>
          <a:p>
            <a:pPr fontAlgn="base">
              <a:buFont typeface="Arial" panose="020B0604020202020204" pitchFamily="34" charset="0"/>
              <a:buChar char="•"/>
            </a:pPr>
            <a:r>
              <a:rPr lang="fr-FR" sz="1467" dirty="0">
                <a:solidFill>
                  <a:srgbClr val="666666"/>
                </a:solidFill>
                <a:latin typeface="Arial" panose="020B0604020202020204" pitchFamily="34" charset="0"/>
                <a:cs typeface="Arial" panose="020B0604020202020204" pitchFamily="34" charset="0"/>
              </a:rPr>
              <a:t>Donner un plus grand rôle au stage 1A : contribue à améliorer les compétences de transdisciplinarité et la connaissance du terrain. </a:t>
            </a:r>
          </a:p>
          <a:p>
            <a:pPr fontAlgn="base">
              <a:buFont typeface="Arial" panose="020B0604020202020204" pitchFamily="34" charset="0"/>
              <a:buChar char="•"/>
            </a:pPr>
            <a:r>
              <a:rPr lang="fr-FR" sz="1467" dirty="0">
                <a:solidFill>
                  <a:srgbClr val="666666"/>
                </a:solidFill>
                <a:latin typeface="Arial" panose="020B0604020202020204" pitchFamily="34" charset="0"/>
                <a:cs typeface="Arial" panose="020B0604020202020204" pitchFamily="34" charset="0"/>
              </a:rPr>
              <a:t>Mieux utiliser le projet 1A et développer davantage le projet de 2A.</a:t>
            </a:r>
          </a:p>
          <a:p>
            <a:pPr fontAlgn="base">
              <a:buFont typeface="Arial" panose="020B0604020202020204" pitchFamily="34" charset="0"/>
              <a:buChar char="•"/>
            </a:pPr>
            <a:r>
              <a:rPr lang="fr-FR" sz="1467" dirty="0">
                <a:solidFill>
                  <a:srgbClr val="666666"/>
                </a:solidFill>
                <a:latin typeface="Arial" panose="020B0604020202020204" pitchFamily="34" charset="0"/>
                <a:cs typeface="Arial" panose="020B0604020202020204" pitchFamily="34" charset="0"/>
              </a:rPr>
              <a:t>Aborder les enjeux sociaux, technologiques et économiques plus tôt dans le cursus.</a:t>
            </a:r>
          </a:p>
          <a:p>
            <a:pPr fontAlgn="base">
              <a:buFont typeface="Arial" panose="020B0604020202020204" pitchFamily="34" charset="0"/>
              <a:buChar char="•"/>
            </a:pPr>
            <a:r>
              <a:rPr lang="fr-FR" sz="1467" dirty="0">
                <a:solidFill>
                  <a:srgbClr val="666666"/>
                </a:solidFill>
                <a:latin typeface="Arial" panose="020B0604020202020204" pitchFamily="34" charset="0"/>
                <a:cs typeface="Arial" panose="020B0604020202020204" pitchFamily="34" charset="0"/>
              </a:rPr>
              <a:t>Réviser les modalités d’évaluation de l’acquisition des compétences et recourir plus systématiquement à l’auto-évaluation.</a:t>
            </a:r>
          </a:p>
          <a:p>
            <a:pPr fontAlgn="base">
              <a:spcAft>
                <a:spcPts val="2133"/>
              </a:spcAft>
              <a:buFont typeface="Arial" panose="020B0604020202020204" pitchFamily="34" charset="0"/>
              <a:buChar char="•"/>
            </a:pPr>
            <a:r>
              <a:rPr lang="fr-FR" sz="1467" dirty="0">
                <a:solidFill>
                  <a:srgbClr val="666666"/>
                </a:solidFill>
                <a:latin typeface="Arial" panose="020B0604020202020204" pitchFamily="34" charset="0"/>
                <a:cs typeface="Arial" panose="020B0604020202020204" pitchFamily="34" charset="0"/>
              </a:rPr>
              <a:t>Proposer plus d’UE à choix pendant la 1A et réfléchir à un séquencement des UE plus progressif</a:t>
            </a:r>
          </a:p>
        </p:txBody>
      </p:sp>
    </p:spTree>
    <p:extLst>
      <p:ext uri="{BB962C8B-B14F-4D97-AF65-F5344CB8AC3E}">
        <p14:creationId xmlns:p14="http://schemas.microsoft.com/office/powerpoint/2010/main" val="4130168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CCA8B5-15B0-43A7-8FA7-9DA16CA6FB6A}"/>
              </a:ext>
            </a:extLst>
          </p:cNvPr>
          <p:cNvSpPr/>
          <p:nvPr/>
        </p:nvSpPr>
        <p:spPr>
          <a:xfrm>
            <a:off x="2152650" y="451909"/>
            <a:ext cx="7688372" cy="1897699"/>
          </a:xfrm>
          <a:prstGeom prst="rect">
            <a:avLst/>
          </a:prstGeom>
        </p:spPr>
        <p:txBody>
          <a:bodyPr wrap="square">
            <a:spAutoFit/>
          </a:bodyPr>
          <a:lstStyle/>
          <a:p>
            <a:r>
              <a:rPr lang="fr-FR" sz="2933" b="1" dirty="0">
                <a:solidFill>
                  <a:srgbClr val="00B57B"/>
                </a:solidFill>
                <a:latin typeface="Arial" panose="020B0604020202020204" pitchFamily="34" charset="0"/>
                <a:ea typeface="+mj-ea"/>
                <a:cs typeface="Arial" panose="020B0604020202020204" pitchFamily="34" charset="0"/>
              </a:rPr>
              <a:t>Atelier 2 - Diversité étudiante et effectifs en hausse</a:t>
            </a:r>
          </a:p>
          <a:p>
            <a:br>
              <a:rPr lang="fr-FR" sz="2933" b="1" dirty="0">
                <a:solidFill>
                  <a:srgbClr val="00B57B"/>
                </a:solidFill>
                <a:latin typeface="Arial" panose="020B0604020202020204" pitchFamily="34" charset="0"/>
                <a:ea typeface="+mj-ea"/>
                <a:cs typeface="Arial" panose="020B0604020202020204" pitchFamily="34" charset="0"/>
              </a:rPr>
            </a:br>
            <a:endParaRPr lang="fr-FR" sz="2933" b="1" dirty="0">
              <a:solidFill>
                <a:srgbClr val="00B57B"/>
              </a:solidFill>
              <a:latin typeface="Arial" panose="020B0604020202020204" pitchFamily="34" charset="0"/>
              <a:ea typeface="+mj-ea"/>
              <a:cs typeface="Arial" panose="020B0604020202020204" pitchFamily="34" charset="0"/>
            </a:endParaRPr>
          </a:p>
        </p:txBody>
      </p:sp>
      <p:sp>
        <p:nvSpPr>
          <p:cNvPr id="6" name="Rectangle 5">
            <a:extLst>
              <a:ext uri="{FF2B5EF4-FFF2-40B4-BE49-F238E27FC236}">
                <a16:creationId xmlns:a16="http://schemas.microsoft.com/office/drawing/2014/main" id="{F8D28990-D9FC-4CCB-B1C9-8F049551A32D}"/>
              </a:ext>
            </a:extLst>
          </p:cNvPr>
          <p:cNvSpPr/>
          <p:nvPr/>
        </p:nvSpPr>
        <p:spPr>
          <a:xfrm>
            <a:off x="6333460" y="1483211"/>
            <a:ext cx="4172685" cy="4156138"/>
          </a:xfrm>
          <a:prstGeom prst="rect">
            <a:avLst/>
          </a:prstGeom>
          <a:ln>
            <a:solidFill>
              <a:schemeClr val="tx2"/>
            </a:solidFill>
          </a:ln>
        </p:spPr>
        <p:txBody>
          <a:bodyPr wrap="square">
            <a:spAutoFit/>
          </a:bodyPr>
          <a:lstStyle/>
          <a:p>
            <a:r>
              <a:rPr lang="fr-FR" sz="1467" b="1" u="sng" dirty="0">
                <a:solidFill>
                  <a:srgbClr val="666666"/>
                </a:solidFill>
                <a:latin typeface="Arial" panose="020B0604020202020204" pitchFamily="34" charset="0"/>
                <a:cs typeface="Arial" panose="020B0604020202020204" pitchFamily="34" charset="0"/>
              </a:rPr>
              <a:t>Actions réalisables à brève échéance : </a:t>
            </a:r>
            <a:endParaRPr lang="fr-FR" sz="2400" dirty="0">
              <a:latin typeface="Arial" panose="020B0604020202020204" pitchFamily="34" charset="0"/>
              <a:cs typeface="Arial" panose="020B0604020202020204" pitchFamily="34" charset="0"/>
            </a:endParaRPr>
          </a:p>
          <a:p>
            <a:pPr fontAlgn="base">
              <a:buFont typeface="Arial" panose="020B0604020202020204" pitchFamily="34" charset="0"/>
              <a:buChar char="•"/>
            </a:pPr>
            <a:r>
              <a:rPr lang="fr-FR" sz="1467" dirty="0">
                <a:solidFill>
                  <a:srgbClr val="666666"/>
                </a:solidFill>
                <a:latin typeface="Arial" panose="020B0604020202020204" pitchFamily="34" charset="0"/>
                <a:cs typeface="Arial" panose="020B0604020202020204" pitchFamily="34" charset="0"/>
              </a:rPr>
              <a:t>Former systématiquement les enseignants à l’interculturel et aux enjeux de l’accueil des besoins particuliers. </a:t>
            </a:r>
          </a:p>
          <a:p>
            <a:pPr fontAlgn="base">
              <a:buFont typeface="Arial" panose="020B0604020202020204" pitchFamily="34" charset="0"/>
              <a:buChar char="•"/>
            </a:pPr>
            <a:r>
              <a:rPr lang="fr-FR" sz="1467" dirty="0">
                <a:solidFill>
                  <a:srgbClr val="666666"/>
                </a:solidFill>
                <a:latin typeface="Arial" panose="020B0604020202020204" pitchFamily="34" charset="0"/>
                <a:cs typeface="Arial" panose="020B0604020202020204" pitchFamily="34" charset="0"/>
              </a:rPr>
              <a:t>Informer les enseignants en amont sur les profils étudiants (parcours précédents, situations spécifiques) pour leur permettre d’anticiper et d’adapter leurs approches.</a:t>
            </a:r>
          </a:p>
          <a:p>
            <a:pPr fontAlgn="base">
              <a:buFont typeface="Arial" panose="020B0604020202020204" pitchFamily="34" charset="0"/>
              <a:buChar char="•"/>
            </a:pPr>
            <a:r>
              <a:rPr lang="fr-FR" sz="1467" dirty="0">
                <a:solidFill>
                  <a:srgbClr val="666666"/>
                </a:solidFill>
                <a:latin typeface="Arial" panose="020B0604020202020204" pitchFamily="34" charset="0"/>
                <a:cs typeface="Arial" panose="020B0604020202020204" pitchFamily="34" charset="0"/>
              </a:rPr>
              <a:t>Créer des MOOC pour les enjeux de mise à niveau.</a:t>
            </a:r>
          </a:p>
          <a:p>
            <a:pPr fontAlgn="base">
              <a:buFont typeface="Arial" panose="020B0604020202020204" pitchFamily="34" charset="0"/>
              <a:buChar char="•"/>
            </a:pPr>
            <a:r>
              <a:rPr lang="fr-FR" sz="1467" dirty="0">
                <a:solidFill>
                  <a:srgbClr val="666666"/>
                </a:solidFill>
                <a:latin typeface="Arial" panose="020B0604020202020204" pitchFamily="34" charset="0"/>
                <a:cs typeface="Arial" panose="020B0604020202020204" pitchFamily="34" charset="0"/>
              </a:rPr>
              <a:t>Mettre à disposition des étudiants, dès la rentrée, les supports de cours, listes de livres et ressources, emploi du temps.</a:t>
            </a:r>
          </a:p>
          <a:p>
            <a:pPr fontAlgn="base">
              <a:buFont typeface="Arial" panose="020B0604020202020204" pitchFamily="34" charset="0"/>
              <a:buChar char="•"/>
            </a:pPr>
            <a:r>
              <a:rPr lang="fr-FR" sz="1467" dirty="0">
                <a:solidFill>
                  <a:srgbClr val="666666"/>
                </a:solidFill>
                <a:latin typeface="Arial" panose="020B0604020202020204" pitchFamily="34" charset="0"/>
                <a:cs typeface="Arial" panose="020B0604020202020204" pitchFamily="34" charset="0"/>
              </a:rPr>
              <a:t>Soutenir les démarches de tutorat et de parrainage entre élèves et mieux les coordonner avec les équipes enseignantes.</a:t>
            </a:r>
          </a:p>
          <a:p>
            <a:pPr fontAlgn="base">
              <a:spcAft>
                <a:spcPts val="2133"/>
              </a:spcAft>
              <a:buFont typeface="Arial" panose="020B0604020202020204" pitchFamily="34" charset="0"/>
              <a:buChar char="•"/>
            </a:pPr>
            <a:r>
              <a:rPr lang="fr-FR" sz="1467" dirty="0">
                <a:solidFill>
                  <a:srgbClr val="666666"/>
                </a:solidFill>
                <a:latin typeface="Arial" panose="020B0604020202020204" pitchFamily="34" charset="0"/>
                <a:cs typeface="Arial" panose="020B0604020202020204" pitchFamily="34" charset="0"/>
              </a:rPr>
              <a:t>Organiser des journées portes ouvertes à destination des collégiens, lycéens, etc.</a:t>
            </a:r>
          </a:p>
        </p:txBody>
      </p:sp>
      <p:sp>
        <p:nvSpPr>
          <p:cNvPr id="7" name="Rectangle 6">
            <a:extLst>
              <a:ext uri="{FF2B5EF4-FFF2-40B4-BE49-F238E27FC236}">
                <a16:creationId xmlns:a16="http://schemas.microsoft.com/office/drawing/2014/main" id="{2954CA6F-749E-452E-BD67-7B425990197E}"/>
              </a:ext>
            </a:extLst>
          </p:cNvPr>
          <p:cNvSpPr/>
          <p:nvPr/>
        </p:nvSpPr>
        <p:spPr>
          <a:xfrm>
            <a:off x="1685855" y="1483211"/>
            <a:ext cx="4572000" cy="3930371"/>
          </a:xfrm>
          <a:prstGeom prst="rect">
            <a:avLst/>
          </a:prstGeom>
          <a:ln>
            <a:solidFill>
              <a:schemeClr val="tx2"/>
            </a:solidFill>
          </a:ln>
        </p:spPr>
        <p:txBody>
          <a:bodyPr>
            <a:spAutoFit/>
          </a:bodyPr>
          <a:lstStyle/>
          <a:p>
            <a:pPr algn="just"/>
            <a:r>
              <a:rPr lang="fr-FR" sz="1467" b="1" u="sng" dirty="0">
                <a:solidFill>
                  <a:srgbClr val="666666"/>
                </a:solidFill>
                <a:latin typeface="Arial" panose="020B0604020202020204" pitchFamily="34" charset="0"/>
                <a:cs typeface="Arial" panose="020B0604020202020204" pitchFamily="34" charset="0"/>
              </a:rPr>
              <a:t>Enjeux prioritaires :</a:t>
            </a:r>
            <a:endParaRPr lang="fr-FR" sz="2400" dirty="0">
              <a:latin typeface="Arial" panose="020B0604020202020204" pitchFamily="34" charset="0"/>
              <a:cs typeface="Arial" panose="020B0604020202020204" pitchFamily="34" charset="0"/>
            </a:endParaRPr>
          </a:p>
          <a:p>
            <a:pPr algn="just" fontAlgn="base">
              <a:buFont typeface="Arial" panose="020B0604020202020204" pitchFamily="34" charset="0"/>
              <a:buChar char="•"/>
            </a:pPr>
            <a:r>
              <a:rPr lang="fr-FR" sz="1467" dirty="0">
                <a:solidFill>
                  <a:srgbClr val="666666"/>
                </a:solidFill>
                <a:latin typeface="Arial" panose="020B0604020202020204" pitchFamily="34" charset="0"/>
                <a:cs typeface="Arial" panose="020B0604020202020204" pitchFamily="34" charset="0"/>
              </a:rPr>
              <a:t>Établir </a:t>
            </a:r>
            <a:r>
              <a:rPr lang="fr-FR" sz="1467" b="1" dirty="0">
                <a:solidFill>
                  <a:srgbClr val="666666"/>
                </a:solidFill>
                <a:latin typeface="Arial" panose="020B0604020202020204" pitchFamily="34" charset="0"/>
                <a:cs typeface="Arial" panose="020B0604020202020204" pitchFamily="34" charset="0"/>
              </a:rPr>
              <a:t>une photographie à date du cursus AgroParisTech</a:t>
            </a:r>
            <a:r>
              <a:rPr lang="fr-FR" sz="1467" dirty="0">
                <a:solidFill>
                  <a:srgbClr val="666666"/>
                </a:solidFill>
                <a:latin typeface="Arial" panose="020B0604020202020204" pitchFamily="34" charset="0"/>
                <a:cs typeface="Arial" panose="020B0604020202020204" pitchFamily="34" charset="0"/>
              </a:rPr>
              <a:t> qui permette de décrire la cohérence et le sens de l’ensemble : un travail doit être mené pour donner à voir la cohérence de l’ensemble du cursus et le renforcer le cas échéant</a:t>
            </a:r>
          </a:p>
          <a:p>
            <a:pPr algn="just" fontAlgn="base">
              <a:buFont typeface="Arial" panose="020B0604020202020204" pitchFamily="34" charset="0"/>
              <a:buChar char="•"/>
            </a:pPr>
            <a:r>
              <a:rPr lang="fr-FR" sz="1467" b="1" dirty="0">
                <a:solidFill>
                  <a:srgbClr val="666666"/>
                </a:solidFill>
                <a:latin typeface="Arial" panose="020B0604020202020204" pitchFamily="34" charset="0"/>
                <a:cs typeface="Arial" panose="020B0604020202020204" pitchFamily="34" charset="0"/>
              </a:rPr>
              <a:t>Tenir compte de la diversité des étudiants et la valoriser</a:t>
            </a:r>
            <a:r>
              <a:rPr lang="fr-FR" sz="1467" dirty="0">
                <a:solidFill>
                  <a:srgbClr val="666666"/>
                </a:solidFill>
                <a:latin typeface="Arial" panose="020B0604020202020204" pitchFamily="34" charset="0"/>
                <a:cs typeface="Arial" panose="020B0604020202020204" pitchFamily="34" charset="0"/>
              </a:rPr>
              <a:t> : les étudiants diffèrent par leur parcours de formation préalable antérieur, leur origine socio-culturelle et géographique, leur statut (ex. apprentis, internationaux) - il est important d’apprendre à ne plus raisonner en fonction d’un « étudiant-type », qui n’existe pas, mais en considérant la diversité comme une donnée de base.</a:t>
            </a:r>
          </a:p>
          <a:p>
            <a:pPr algn="just" fontAlgn="base">
              <a:buFont typeface="Arial" panose="020B0604020202020204" pitchFamily="34" charset="0"/>
              <a:buChar char="•"/>
            </a:pPr>
            <a:r>
              <a:rPr lang="fr-FR" sz="1467" b="1" dirty="0">
                <a:solidFill>
                  <a:srgbClr val="666666"/>
                </a:solidFill>
                <a:latin typeface="Arial" panose="020B0604020202020204" pitchFamily="34" charset="0"/>
                <a:cs typeface="Arial" panose="020B0604020202020204" pitchFamily="34" charset="0"/>
              </a:rPr>
              <a:t>Allonger les temps de mise à niveau</a:t>
            </a:r>
            <a:r>
              <a:rPr lang="fr-FR" sz="1467" dirty="0">
                <a:solidFill>
                  <a:srgbClr val="666666"/>
                </a:solidFill>
                <a:latin typeface="Arial" panose="020B0604020202020204" pitchFamily="34" charset="0"/>
                <a:cs typeface="Arial" panose="020B0604020202020204" pitchFamily="34" charset="0"/>
              </a:rPr>
              <a:t> en début de cursus (trop courte) et diversifier les approches.</a:t>
            </a:r>
          </a:p>
          <a:p>
            <a:pPr algn="just" fontAlgn="base">
              <a:spcAft>
                <a:spcPts val="2133"/>
              </a:spcAft>
              <a:buFont typeface="Arial" panose="020B0604020202020204" pitchFamily="34" charset="0"/>
              <a:buChar char="•"/>
            </a:pPr>
            <a:r>
              <a:rPr lang="fr-FR" sz="1467" b="1" dirty="0">
                <a:solidFill>
                  <a:srgbClr val="666666"/>
                </a:solidFill>
                <a:latin typeface="Arial" panose="020B0604020202020204" pitchFamily="34" charset="0"/>
                <a:cs typeface="Arial" panose="020B0604020202020204" pitchFamily="34" charset="0"/>
              </a:rPr>
              <a:t>Revoir le premier semestre de la formation</a:t>
            </a:r>
            <a:r>
              <a:rPr lang="fr-FR" sz="1467" dirty="0">
                <a:solidFill>
                  <a:srgbClr val="666666"/>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08086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4D1B43-97FB-4C8F-835C-C0535999DEE9}"/>
              </a:ext>
            </a:extLst>
          </p:cNvPr>
          <p:cNvSpPr/>
          <p:nvPr/>
        </p:nvSpPr>
        <p:spPr>
          <a:xfrm>
            <a:off x="2152650" y="477262"/>
            <a:ext cx="6554233" cy="1282339"/>
          </a:xfrm>
          <a:prstGeom prst="rect">
            <a:avLst/>
          </a:prstGeom>
        </p:spPr>
        <p:txBody>
          <a:bodyPr wrap="square">
            <a:spAutoFit/>
          </a:bodyPr>
          <a:lstStyle/>
          <a:p>
            <a:r>
              <a:rPr lang="fr-FR" sz="2933" b="1" dirty="0">
                <a:solidFill>
                  <a:srgbClr val="00B57B"/>
                </a:solidFill>
                <a:latin typeface="Arial" panose="020B0604020202020204" pitchFamily="34" charset="0"/>
                <a:ea typeface="+mj-ea"/>
                <a:cs typeface="Arial" panose="020B0604020202020204" pitchFamily="34" charset="0"/>
              </a:rPr>
              <a:t>Atelier</a:t>
            </a:r>
            <a:r>
              <a:rPr lang="fr-FR" sz="2400" b="1" dirty="0">
                <a:solidFill>
                  <a:srgbClr val="00B57B"/>
                </a:solidFill>
                <a:latin typeface="DM Sans"/>
              </a:rPr>
              <a:t> </a:t>
            </a:r>
            <a:r>
              <a:rPr lang="fr-FR" sz="2933" b="1" dirty="0">
                <a:solidFill>
                  <a:srgbClr val="00B57B"/>
                </a:solidFill>
                <a:latin typeface="Arial" panose="020B0604020202020204" pitchFamily="34" charset="0"/>
                <a:ea typeface="+mj-ea"/>
                <a:cs typeface="Arial" panose="020B0604020202020204" pitchFamily="34" charset="0"/>
              </a:rPr>
              <a:t>3 - Manières d’enseigner</a:t>
            </a:r>
          </a:p>
          <a:p>
            <a:br>
              <a:rPr lang="fr-FR" sz="2400" dirty="0"/>
            </a:br>
            <a:endParaRPr lang="fr-FR" sz="2400" dirty="0"/>
          </a:p>
        </p:txBody>
      </p:sp>
      <p:sp>
        <p:nvSpPr>
          <p:cNvPr id="5" name="Rectangle 4">
            <a:extLst>
              <a:ext uri="{FF2B5EF4-FFF2-40B4-BE49-F238E27FC236}">
                <a16:creationId xmlns:a16="http://schemas.microsoft.com/office/drawing/2014/main" id="{003FD73E-3BCC-4CA9-BB43-970078D18C49}"/>
              </a:ext>
            </a:extLst>
          </p:cNvPr>
          <p:cNvSpPr/>
          <p:nvPr/>
        </p:nvSpPr>
        <p:spPr>
          <a:xfrm>
            <a:off x="1800447" y="1448974"/>
            <a:ext cx="4572000" cy="4381905"/>
          </a:xfrm>
          <a:prstGeom prst="rect">
            <a:avLst/>
          </a:prstGeom>
          <a:ln>
            <a:solidFill>
              <a:schemeClr val="tx2"/>
            </a:solidFill>
          </a:ln>
        </p:spPr>
        <p:txBody>
          <a:bodyPr>
            <a:spAutoFit/>
          </a:bodyPr>
          <a:lstStyle/>
          <a:p>
            <a:pPr algn="just"/>
            <a:r>
              <a:rPr lang="fr-FR" sz="1467" b="1" u="sng" dirty="0">
                <a:solidFill>
                  <a:srgbClr val="666666"/>
                </a:solidFill>
                <a:latin typeface="Arial" panose="020B0604020202020204" pitchFamily="34" charset="0"/>
                <a:cs typeface="Arial" panose="020B0604020202020204" pitchFamily="34" charset="0"/>
              </a:rPr>
              <a:t>Enjeux prioritaires :</a:t>
            </a:r>
            <a:endParaRPr lang="fr-FR" sz="2400" dirty="0">
              <a:latin typeface="Arial" panose="020B0604020202020204" pitchFamily="34" charset="0"/>
              <a:cs typeface="Arial" panose="020B0604020202020204" pitchFamily="34" charset="0"/>
            </a:endParaRPr>
          </a:p>
          <a:p>
            <a:pPr algn="just" fontAlgn="base">
              <a:buFont typeface="Arial" panose="020B0604020202020204" pitchFamily="34" charset="0"/>
              <a:buChar char="•"/>
            </a:pPr>
            <a:r>
              <a:rPr lang="fr-FR" sz="1467" b="1" dirty="0">
                <a:solidFill>
                  <a:srgbClr val="666666"/>
                </a:solidFill>
                <a:latin typeface="Arial" panose="020B0604020202020204" pitchFamily="34" charset="0"/>
                <a:cs typeface="Arial" panose="020B0604020202020204" pitchFamily="34" charset="0"/>
              </a:rPr>
              <a:t>Réaliser un diagnostic de la première année</a:t>
            </a:r>
            <a:r>
              <a:rPr lang="fr-FR" sz="1467" dirty="0">
                <a:solidFill>
                  <a:srgbClr val="666666"/>
                </a:solidFill>
                <a:latin typeface="Arial" panose="020B0604020202020204" pitchFamily="34" charset="0"/>
                <a:cs typeface="Arial" panose="020B0604020202020204" pitchFamily="34" charset="0"/>
              </a:rPr>
              <a:t> en termes de :</a:t>
            </a:r>
          </a:p>
          <a:p>
            <a:pPr marL="990575" lvl="1" indent="-380990" algn="just" fontAlgn="base">
              <a:buFont typeface="Arial" panose="020B0604020202020204" pitchFamily="34" charset="0"/>
              <a:buChar char="•"/>
            </a:pPr>
            <a:r>
              <a:rPr lang="fr-FR" sz="1467" dirty="0">
                <a:solidFill>
                  <a:srgbClr val="666666"/>
                </a:solidFill>
                <a:latin typeface="Arial" panose="020B0604020202020204" pitchFamily="34" charset="0"/>
                <a:cs typeface="Arial" panose="020B0604020202020204" pitchFamily="34" charset="0"/>
              </a:rPr>
              <a:t>distribution entre CM/TD/TP/ temps d’étude personnel ;</a:t>
            </a:r>
          </a:p>
          <a:p>
            <a:pPr marL="990575" lvl="1" indent="-380990" algn="just" fontAlgn="base">
              <a:buFont typeface="Arial" panose="020B0604020202020204" pitchFamily="34" charset="0"/>
              <a:buChar char="•"/>
            </a:pPr>
            <a:r>
              <a:rPr lang="fr-FR" sz="1467" dirty="0">
                <a:solidFill>
                  <a:srgbClr val="666666"/>
                </a:solidFill>
                <a:latin typeface="Arial" panose="020B0604020202020204" pitchFamily="34" charset="0"/>
                <a:cs typeface="Arial" panose="020B0604020202020204" pitchFamily="34" charset="0"/>
              </a:rPr>
              <a:t>répartition des cours « type prépa » et agro. </a:t>
            </a:r>
          </a:p>
          <a:p>
            <a:pPr algn="just" fontAlgn="base">
              <a:buFont typeface="Arial" panose="020B0604020202020204" pitchFamily="34" charset="0"/>
              <a:buChar char="•"/>
            </a:pPr>
            <a:r>
              <a:rPr lang="fr-FR" sz="1467" b="1" dirty="0">
                <a:solidFill>
                  <a:srgbClr val="666666"/>
                </a:solidFill>
                <a:latin typeface="Arial" panose="020B0604020202020204" pitchFamily="34" charset="0"/>
                <a:cs typeface="Arial" panose="020B0604020202020204" pitchFamily="34" charset="0"/>
              </a:rPr>
              <a:t>Construire un fil rouge sur la 1A </a:t>
            </a:r>
            <a:r>
              <a:rPr lang="fr-FR" sz="1467" dirty="0">
                <a:solidFill>
                  <a:srgbClr val="666666"/>
                </a:solidFill>
                <a:latin typeface="Arial" panose="020B0604020202020204" pitchFamily="34" charset="0"/>
                <a:cs typeface="Arial" panose="020B0604020202020204" pitchFamily="34" charset="0"/>
              </a:rPr>
              <a:t>qui donne sens à l’ensemble des cours, les articule, et convoque l’interdisciplinarité.</a:t>
            </a:r>
          </a:p>
          <a:p>
            <a:pPr algn="just" fontAlgn="base">
              <a:buFont typeface="Arial" panose="020B0604020202020204" pitchFamily="34" charset="0"/>
              <a:buChar char="•"/>
            </a:pPr>
            <a:r>
              <a:rPr lang="fr-FR" sz="1467" b="1" dirty="0">
                <a:solidFill>
                  <a:srgbClr val="666666"/>
                </a:solidFill>
                <a:latin typeface="Arial" panose="020B0604020202020204" pitchFamily="34" charset="0"/>
                <a:cs typeface="Arial" panose="020B0604020202020204" pitchFamily="34" charset="0"/>
              </a:rPr>
              <a:t>Sensibiliser et accompagner les enseignants en matière d’approches pédagogiques</a:t>
            </a:r>
            <a:r>
              <a:rPr lang="fr-FR" sz="1467" dirty="0">
                <a:solidFill>
                  <a:srgbClr val="666666"/>
                </a:solidFill>
                <a:latin typeface="Arial" panose="020B0604020202020204" pitchFamily="34" charset="0"/>
                <a:cs typeface="Arial" panose="020B0604020202020204" pitchFamily="34" charset="0"/>
              </a:rPr>
              <a:t> et de rapport étudiant-enseignant.</a:t>
            </a:r>
          </a:p>
          <a:p>
            <a:pPr algn="just" fontAlgn="base">
              <a:buFont typeface="Arial" panose="020B0604020202020204" pitchFamily="34" charset="0"/>
              <a:buChar char="•"/>
            </a:pPr>
            <a:r>
              <a:rPr lang="fr-FR" sz="1467" b="1" dirty="0">
                <a:solidFill>
                  <a:srgbClr val="666666"/>
                </a:solidFill>
                <a:latin typeface="Arial" panose="020B0604020202020204" pitchFamily="34" charset="0"/>
                <a:cs typeface="Arial" panose="020B0604020202020204" pitchFamily="34" charset="0"/>
              </a:rPr>
              <a:t>Questionner et améliorer l’évaluation</a:t>
            </a:r>
            <a:r>
              <a:rPr lang="fr-FR" sz="1467" dirty="0">
                <a:solidFill>
                  <a:srgbClr val="666666"/>
                </a:solidFill>
                <a:latin typeface="Arial" panose="020B0604020202020204" pitchFamily="34" charset="0"/>
                <a:cs typeface="Arial" panose="020B0604020202020204" pitchFamily="34" charset="0"/>
              </a:rPr>
              <a:t> des compétences d’apprentissage.</a:t>
            </a:r>
          </a:p>
          <a:p>
            <a:pPr algn="just" fontAlgn="base">
              <a:buFont typeface="Arial" panose="020B0604020202020204" pitchFamily="34" charset="0"/>
              <a:buChar char="•"/>
            </a:pPr>
            <a:r>
              <a:rPr lang="fr-FR" sz="1467" b="1" dirty="0">
                <a:solidFill>
                  <a:srgbClr val="666666"/>
                </a:solidFill>
                <a:latin typeface="Arial" panose="020B0604020202020204" pitchFamily="34" charset="0"/>
                <a:cs typeface="Arial" panose="020B0604020202020204" pitchFamily="34" charset="0"/>
              </a:rPr>
              <a:t>Établir des espaces de discussion</a:t>
            </a:r>
            <a:r>
              <a:rPr lang="fr-FR" sz="1467" dirty="0">
                <a:solidFill>
                  <a:srgbClr val="666666"/>
                </a:solidFill>
                <a:latin typeface="Arial" panose="020B0604020202020204" pitchFamily="34" charset="0"/>
                <a:cs typeface="Arial" panose="020B0604020202020204" pitchFamily="34" charset="0"/>
              </a:rPr>
              <a:t> plus larges à l’échelle de la formation.</a:t>
            </a:r>
          </a:p>
          <a:p>
            <a:pPr algn="just" fontAlgn="base">
              <a:spcAft>
                <a:spcPts val="2133"/>
              </a:spcAft>
              <a:buFont typeface="Arial" panose="020B0604020202020204" pitchFamily="34" charset="0"/>
              <a:buChar char="•"/>
            </a:pPr>
            <a:r>
              <a:rPr lang="fr-FR" sz="1467" b="1" dirty="0">
                <a:solidFill>
                  <a:srgbClr val="666666"/>
                </a:solidFill>
                <a:latin typeface="Arial" panose="020B0604020202020204" pitchFamily="34" charset="0"/>
                <a:cs typeface="Arial" panose="020B0604020202020204" pitchFamily="34" charset="0"/>
              </a:rPr>
              <a:t>Donner plus de place au terrain</a:t>
            </a:r>
            <a:r>
              <a:rPr lang="fr-FR" sz="1467" dirty="0">
                <a:solidFill>
                  <a:srgbClr val="666666"/>
                </a:solidFill>
                <a:latin typeface="Arial" panose="020B0604020202020204" pitchFamily="34" charset="0"/>
                <a:cs typeface="Arial" panose="020B0604020202020204" pitchFamily="34" charset="0"/>
              </a:rPr>
              <a:t> dans la pédagogie, en soignant la cohérence d’ensemble.</a:t>
            </a:r>
          </a:p>
        </p:txBody>
      </p:sp>
      <p:sp>
        <p:nvSpPr>
          <p:cNvPr id="6" name="Rectangle 5">
            <a:extLst>
              <a:ext uri="{FF2B5EF4-FFF2-40B4-BE49-F238E27FC236}">
                <a16:creationId xmlns:a16="http://schemas.microsoft.com/office/drawing/2014/main" id="{65167EA1-0AA0-4740-9B43-DB61FBA07DF1}"/>
              </a:ext>
            </a:extLst>
          </p:cNvPr>
          <p:cNvSpPr/>
          <p:nvPr/>
        </p:nvSpPr>
        <p:spPr>
          <a:xfrm>
            <a:off x="6448053" y="1448974"/>
            <a:ext cx="4139609" cy="2801536"/>
          </a:xfrm>
          <a:prstGeom prst="rect">
            <a:avLst/>
          </a:prstGeom>
          <a:ln>
            <a:solidFill>
              <a:schemeClr val="tx2"/>
            </a:solidFill>
          </a:ln>
        </p:spPr>
        <p:txBody>
          <a:bodyPr wrap="square">
            <a:spAutoFit/>
          </a:bodyPr>
          <a:lstStyle/>
          <a:p>
            <a:r>
              <a:rPr lang="fr-FR" sz="1467" b="1" u="sng" dirty="0">
                <a:solidFill>
                  <a:srgbClr val="666666"/>
                </a:solidFill>
                <a:latin typeface="Arial" panose="020B0604020202020204" pitchFamily="34" charset="0"/>
                <a:cs typeface="Arial" panose="020B0604020202020204" pitchFamily="34" charset="0"/>
              </a:rPr>
              <a:t>Actions réalisables à brève échéance : </a:t>
            </a:r>
          </a:p>
          <a:p>
            <a:pPr fontAlgn="base">
              <a:buFont typeface="Arial" panose="020B0604020202020204" pitchFamily="34" charset="0"/>
              <a:buChar char="•"/>
            </a:pPr>
            <a:r>
              <a:rPr lang="fr-FR" sz="1467" dirty="0">
                <a:solidFill>
                  <a:srgbClr val="666666"/>
                </a:solidFill>
                <a:latin typeface="Arial" panose="020B0604020202020204" pitchFamily="34" charset="0"/>
                <a:cs typeface="Arial" panose="020B0604020202020204" pitchFamily="34" charset="0"/>
              </a:rPr>
              <a:t>Développer des </a:t>
            </a:r>
            <a:r>
              <a:rPr lang="fr-FR" sz="1467" dirty="0" err="1">
                <a:solidFill>
                  <a:srgbClr val="666666"/>
                </a:solidFill>
                <a:latin typeface="Arial" panose="020B0604020202020204" pitchFamily="34" charset="0"/>
                <a:cs typeface="Arial" panose="020B0604020202020204" pitchFamily="34" charset="0"/>
              </a:rPr>
              <a:t>mini-formations</a:t>
            </a:r>
            <a:r>
              <a:rPr lang="fr-FR" sz="1467" dirty="0">
                <a:solidFill>
                  <a:srgbClr val="666666"/>
                </a:solidFill>
                <a:latin typeface="Arial" panose="020B0604020202020204" pitchFamily="34" charset="0"/>
                <a:cs typeface="Arial" panose="020B0604020202020204" pitchFamily="34" charset="0"/>
              </a:rPr>
              <a:t> pour les enseignants sur le rapport étudiant-enseignant. </a:t>
            </a:r>
          </a:p>
          <a:p>
            <a:pPr fontAlgn="base">
              <a:buFont typeface="Arial" panose="020B0604020202020204" pitchFamily="34" charset="0"/>
              <a:buChar char="•"/>
            </a:pPr>
            <a:r>
              <a:rPr lang="fr-FR" sz="1467" dirty="0">
                <a:solidFill>
                  <a:srgbClr val="666666"/>
                </a:solidFill>
                <a:latin typeface="Arial" panose="020B0604020202020204" pitchFamily="34" charset="0"/>
                <a:cs typeface="Arial" panose="020B0604020202020204" pitchFamily="34" charset="0"/>
              </a:rPr>
              <a:t>Créer une cartographie des compétences / cours (voir TU Delft) pour éviter les redites. </a:t>
            </a:r>
          </a:p>
          <a:p>
            <a:pPr fontAlgn="base">
              <a:buFont typeface="Arial" panose="020B0604020202020204" pitchFamily="34" charset="0"/>
              <a:buChar char="•"/>
            </a:pPr>
            <a:r>
              <a:rPr lang="fr-FR" sz="1467" dirty="0">
                <a:solidFill>
                  <a:srgbClr val="666666"/>
                </a:solidFill>
                <a:latin typeface="Arial" panose="020B0604020202020204" pitchFamily="34" charset="0"/>
                <a:cs typeface="Arial" panose="020B0604020202020204" pitchFamily="34" charset="0"/>
              </a:rPr>
              <a:t>Offrir davantage de de cours à la carte (UC à choix).</a:t>
            </a:r>
          </a:p>
          <a:p>
            <a:pPr fontAlgn="base">
              <a:buFont typeface="Arial" panose="020B0604020202020204" pitchFamily="34" charset="0"/>
              <a:buChar char="•"/>
            </a:pPr>
            <a:r>
              <a:rPr lang="fr-FR" sz="1467" dirty="0">
                <a:solidFill>
                  <a:srgbClr val="666666"/>
                </a:solidFill>
                <a:latin typeface="Arial" panose="020B0604020202020204" pitchFamily="34" charset="0"/>
                <a:cs typeface="Arial" panose="020B0604020202020204" pitchFamily="34" charset="0"/>
              </a:rPr>
              <a:t>Améliorer les supports d’apprentissage (par exemple, en s’appuyant à la fois sur les diapos et sur des textes de cours « co-écrits »).</a:t>
            </a:r>
          </a:p>
          <a:p>
            <a:pPr fontAlgn="base">
              <a:spcAft>
                <a:spcPts val="2133"/>
              </a:spcAft>
              <a:buFont typeface="Arial" panose="020B0604020202020204" pitchFamily="34" charset="0"/>
              <a:buChar char="•"/>
            </a:pPr>
            <a:r>
              <a:rPr lang="fr-FR" sz="1467" dirty="0">
                <a:solidFill>
                  <a:srgbClr val="666666"/>
                </a:solidFill>
                <a:latin typeface="Arial" panose="020B0604020202020204" pitchFamily="34" charset="0"/>
                <a:cs typeface="Arial" panose="020B0604020202020204" pitchFamily="34" charset="0"/>
              </a:rPr>
              <a:t>Développer l’évaluation de l’enseignement par les étudiants.</a:t>
            </a:r>
          </a:p>
        </p:txBody>
      </p:sp>
    </p:spTree>
    <p:extLst>
      <p:ext uri="{BB962C8B-B14F-4D97-AF65-F5344CB8AC3E}">
        <p14:creationId xmlns:p14="http://schemas.microsoft.com/office/powerpoint/2010/main" val="3531538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A31524-A8D8-4C54-8608-59E03CF6A448}"/>
              </a:ext>
            </a:extLst>
          </p:cNvPr>
          <p:cNvSpPr>
            <a:spLocks noGrp="1"/>
          </p:cNvSpPr>
          <p:nvPr>
            <p:ph type="title"/>
          </p:nvPr>
        </p:nvSpPr>
        <p:spPr>
          <a:xfrm>
            <a:off x="1925825" y="189863"/>
            <a:ext cx="7886700" cy="940736"/>
          </a:xfrm>
        </p:spPr>
        <p:txBody>
          <a:bodyPr/>
          <a:lstStyle/>
          <a:p>
            <a:r>
              <a:rPr lang="fr-FR" dirty="0"/>
              <a:t>Remarques transversales </a:t>
            </a:r>
          </a:p>
        </p:txBody>
      </p:sp>
      <p:sp>
        <p:nvSpPr>
          <p:cNvPr id="3" name="Espace réservé du contenu 2">
            <a:extLst>
              <a:ext uri="{FF2B5EF4-FFF2-40B4-BE49-F238E27FC236}">
                <a16:creationId xmlns:a16="http://schemas.microsoft.com/office/drawing/2014/main" id="{2577E281-C6B1-49EB-910E-094C91BD8A57}"/>
              </a:ext>
            </a:extLst>
          </p:cNvPr>
          <p:cNvSpPr>
            <a:spLocks noGrp="1"/>
          </p:cNvSpPr>
          <p:nvPr>
            <p:ph idx="1"/>
          </p:nvPr>
        </p:nvSpPr>
        <p:spPr>
          <a:xfrm>
            <a:off x="479394" y="997007"/>
            <a:ext cx="10821880" cy="5751124"/>
          </a:xfrm>
        </p:spPr>
        <p:txBody>
          <a:bodyPr>
            <a:normAutofit fontScale="77500" lnSpcReduction="20000"/>
          </a:bodyPr>
          <a:lstStyle/>
          <a:p>
            <a:pPr fontAlgn="base"/>
            <a:r>
              <a:rPr lang="fr-FR" dirty="0">
                <a:solidFill>
                  <a:schemeClr val="accent1"/>
                </a:solidFill>
              </a:rPr>
              <a:t>le besoin d’identifier suffisamment tôt dans la démarche de travail les critères posés par la CTI</a:t>
            </a:r>
          </a:p>
          <a:p>
            <a:pPr marL="0" indent="0" fontAlgn="base">
              <a:buNone/>
            </a:pPr>
            <a:endParaRPr lang="fr-FR" dirty="0">
              <a:solidFill>
                <a:schemeClr val="accent2"/>
              </a:solidFill>
            </a:endParaRPr>
          </a:p>
          <a:p>
            <a:pPr fontAlgn="base"/>
            <a:r>
              <a:rPr lang="fr-FR" dirty="0">
                <a:solidFill>
                  <a:schemeClr val="accent1"/>
                </a:solidFill>
              </a:rPr>
              <a:t>le besoin partagé d’établir et de partager un état des lieux de la formation et d’en dégager un diagnostic : </a:t>
            </a:r>
          </a:p>
          <a:p>
            <a:pPr marL="0" indent="0" fontAlgn="base">
              <a:buNone/>
            </a:pPr>
            <a:r>
              <a:rPr lang="fr-FR" dirty="0">
                <a:solidFill>
                  <a:schemeClr val="accent2"/>
                </a:solidFill>
              </a:rPr>
              <a:t>L’objectif de cet état des lieux est de donner les moyens à tous d’avoir une vue d’ensemble actualisée du cursus ingénieur AgroParisTech aujourd’hui pour identifier plus précisément les éléments à conserver et les éléments à modifier.</a:t>
            </a:r>
          </a:p>
          <a:p>
            <a:pPr marL="0" indent="0" fontAlgn="base">
              <a:buNone/>
            </a:pPr>
            <a:r>
              <a:rPr lang="fr-FR" dirty="0">
                <a:solidFill>
                  <a:schemeClr val="accent2"/>
                </a:solidFill>
              </a:rPr>
              <a:t> L’établissement de cet état des lieux doit mobiliser les départements mais également permettre une logique transversale aux départements. Cette remontée d’information doit nourrir à la fois la démarche de réforme du cursus ingénieur et la démarche CTI.</a:t>
            </a:r>
          </a:p>
          <a:p>
            <a:pPr lvl="1" fontAlgn="base"/>
            <a:r>
              <a:rPr lang="fr-FR" sz="2133" dirty="0">
                <a:solidFill>
                  <a:schemeClr val="accent2"/>
                </a:solidFill>
              </a:rPr>
              <a:t>combien d’heures de cours aujourd’hui et sous quel format ?</a:t>
            </a:r>
          </a:p>
          <a:p>
            <a:pPr lvl="1" fontAlgn="base"/>
            <a:r>
              <a:rPr lang="fr-FR" sz="2133" dirty="0">
                <a:solidFill>
                  <a:schemeClr val="accent2"/>
                </a:solidFill>
              </a:rPr>
              <a:t>quels contenus aujourd’hui ? </a:t>
            </a:r>
          </a:p>
          <a:p>
            <a:pPr lvl="1" fontAlgn="base"/>
            <a:r>
              <a:rPr lang="fr-FR" sz="2133" dirty="0">
                <a:solidFill>
                  <a:schemeClr val="accent2"/>
                </a:solidFill>
              </a:rPr>
              <a:t>quelles approches pédagogiques aujourd’hui ?</a:t>
            </a:r>
          </a:p>
          <a:p>
            <a:pPr lvl="1" fontAlgn="base"/>
            <a:r>
              <a:rPr lang="fr-FR" sz="2133" dirty="0">
                <a:solidFill>
                  <a:schemeClr val="accent2"/>
                </a:solidFill>
              </a:rPr>
              <a:t>quels sont les profils des étudiants entrants ? Quel est leur bagage académique ?  </a:t>
            </a:r>
          </a:p>
          <a:p>
            <a:pPr lvl="1" fontAlgn="base"/>
            <a:r>
              <a:rPr lang="fr-FR" sz="2133" dirty="0">
                <a:solidFill>
                  <a:schemeClr val="accent2"/>
                </a:solidFill>
              </a:rPr>
              <a:t>quelle insertion de nos diplômés ?</a:t>
            </a:r>
          </a:p>
          <a:p>
            <a:pPr lvl="1" fontAlgn="base"/>
            <a:r>
              <a:rPr lang="fr-FR" sz="2133" dirty="0">
                <a:solidFill>
                  <a:schemeClr val="accent2"/>
                </a:solidFill>
              </a:rPr>
              <a:t>quelle mobilité internationale ?</a:t>
            </a:r>
          </a:p>
          <a:p>
            <a:pPr marL="457189" lvl="1" indent="0" fontAlgn="base">
              <a:buNone/>
            </a:pPr>
            <a:endParaRPr lang="fr-FR" sz="2133" dirty="0">
              <a:solidFill>
                <a:schemeClr val="accent2"/>
              </a:solidFill>
            </a:endParaRPr>
          </a:p>
          <a:p>
            <a:pPr fontAlgn="base"/>
            <a:r>
              <a:rPr lang="fr-FR" dirty="0">
                <a:solidFill>
                  <a:schemeClr val="accent1"/>
                </a:solidFill>
              </a:rPr>
              <a:t>l’opportunité d’expliciter la vision de la formation à AgroParisTech : </a:t>
            </a:r>
          </a:p>
          <a:p>
            <a:pPr marL="0" indent="0" fontAlgn="base">
              <a:buNone/>
            </a:pPr>
            <a:r>
              <a:rPr lang="fr-FR" dirty="0">
                <a:solidFill>
                  <a:schemeClr val="accent2"/>
                </a:solidFill>
              </a:rPr>
              <a:t>quel est notre projet de formation ? quels sont les éléments différenciants de notre formation d’ingénieur ?</a:t>
            </a:r>
          </a:p>
          <a:p>
            <a:pPr lvl="1" fontAlgn="base"/>
            <a:r>
              <a:rPr lang="fr-FR" sz="2133" dirty="0">
                <a:solidFill>
                  <a:schemeClr val="accent2"/>
                </a:solidFill>
              </a:rPr>
              <a:t>cela pourrait prendre la forme d’un document bref (4 pages), qui exposerait les grands principes et valeurs de la formation AgroParisTech, et qui pourrait former le socle à la fois de la communication (site web, flyers, etc.) et des différents documents de stratégie formation (</a:t>
            </a:r>
            <a:r>
              <a:rPr lang="fr-FR" sz="2133" dirty="0" err="1">
                <a:solidFill>
                  <a:schemeClr val="accent2"/>
                </a:solidFill>
              </a:rPr>
              <a:t>Hcéres</a:t>
            </a:r>
            <a:r>
              <a:rPr lang="fr-FR" sz="2133" dirty="0">
                <a:solidFill>
                  <a:schemeClr val="accent2"/>
                </a:solidFill>
              </a:rPr>
              <a:t>, CTI, etc.)</a:t>
            </a:r>
          </a:p>
          <a:p>
            <a:pPr lvl="1" fontAlgn="base"/>
            <a:r>
              <a:rPr lang="fr-FR" sz="2133" dirty="0">
                <a:solidFill>
                  <a:schemeClr val="accent2"/>
                </a:solidFill>
              </a:rPr>
              <a:t>ce document pourrait se nourrir des plans stratégiques des départements, des CAP, de la stratégie recherche, de nos enquêtes insertion, le projet de fiche RNCP</a:t>
            </a:r>
          </a:p>
        </p:txBody>
      </p:sp>
      <p:sp>
        <p:nvSpPr>
          <p:cNvPr id="4" name="Rectangle 3">
            <a:extLst>
              <a:ext uri="{FF2B5EF4-FFF2-40B4-BE49-F238E27FC236}">
                <a16:creationId xmlns:a16="http://schemas.microsoft.com/office/drawing/2014/main" id="{EB036E3A-1479-4B45-857A-E1F218F2A1C8}"/>
              </a:ext>
            </a:extLst>
          </p:cNvPr>
          <p:cNvSpPr/>
          <p:nvPr/>
        </p:nvSpPr>
        <p:spPr>
          <a:xfrm>
            <a:off x="5937623" y="3182780"/>
            <a:ext cx="253596" cy="461665"/>
          </a:xfrm>
          <a:prstGeom prst="rect">
            <a:avLst/>
          </a:prstGeom>
        </p:spPr>
        <p:txBody>
          <a:bodyPr wrap="none">
            <a:spAutoFit/>
          </a:bodyPr>
          <a:lstStyle/>
          <a:p>
            <a:r>
              <a:rPr lang="fr-FR" sz="2400" dirty="0"/>
              <a:t> </a:t>
            </a:r>
          </a:p>
        </p:txBody>
      </p:sp>
      <p:pic>
        <p:nvPicPr>
          <p:cNvPr id="5" name="Image 4">
            <a:extLst>
              <a:ext uri="{FF2B5EF4-FFF2-40B4-BE49-F238E27FC236}">
                <a16:creationId xmlns:a16="http://schemas.microsoft.com/office/drawing/2014/main" id="{FA492718-58C8-4272-8666-0A468EBD3B59}"/>
              </a:ext>
            </a:extLst>
          </p:cNvPr>
          <p:cNvPicPr>
            <a:picLocks noChangeAspect="1"/>
          </p:cNvPicPr>
          <p:nvPr/>
        </p:nvPicPr>
        <p:blipFill>
          <a:blip r:embed="rId2"/>
          <a:stretch>
            <a:fillRect/>
          </a:stretch>
        </p:blipFill>
        <p:spPr>
          <a:xfrm>
            <a:off x="9920982" y="3201792"/>
            <a:ext cx="1048859" cy="1048859"/>
          </a:xfrm>
          <a:prstGeom prst="rect">
            <a:avLst/>
          </a:prstGeom>
        </p:spPr>
      </p:pic>
      <p:pic>
        <p:nvPicPr>
          <p:cNvPr id="6" name="Image 5">
            <a:extLst>
              <a:ext uri="{FF2B5EF4-FFF2-40B4-BE49-F238E27FC236}">
                <a16:creationId xmlns:a16="http://schemas.microsoft.com/office/drawing/2014/main" id="{7644A576-1980-451B-AC7E-A13FD3F1EAD2}"/>
              </a:ext>
            </a:extLst>
          </p:cNvPr>
          <p:cNvPicPr>
            <a:picLocks noChangeAspect="1"/>
          </p:cNvPicPr>
          <p:nvPr/>
        </p:nvPicPr>
        <p:blipFill rotWithShape="1">
          <a:blip r:embed="rId3"/>
          <a:srcRect l="58399" t="20322" r="3048" b="8438"/>
          <a:stretch/>
        </p:blipFill>
        <p:spPr>
          <a:xfrm>
            <a:off x="11083489" y="5160841"/>
            <a:ext cx="880652" cy="915361"/>
          </a:xfrm>
          <a:prstGeom prst="rect">
            <a:avLst/>
          </a:prstGeom>
        </p:spPr>
      </p:pic>
    </p:spTree>
    <p:extLst>
      <p:ext uri="{BB962C8B-B14F-4D97-AF65-F5344CB8AC3E}">
        <p14:creationId xmlns:p14="http://schemas.microsoft.com/office/powerpoint/2010/main" val="1907217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CEAD480-5DDD-4C52-9933-BE66163B2E35}"/>
              </a:ext>
            </a:extLst>
          </p:cNvPr>
          <p:cNvSpPr>
            <a:spLocks noGrp="1"/>
          </p:cNvSpPr>
          <p:nvPr>
            <p:ph idx="1"/>
          </p:nvPr>
        </p:nvSpPr>
        <p:spPr>
          <a:xfrm>
            <a:off x="763481" y="1077442"/>
            <a:ext cx="9809824" cy="5474277"/>
          </a:xfrm>
        </p:spPr>
        <p:txBody>
          <a:bodyPr>
            <a:normAutofit lnSpcReduction="10000"/>
          </a:bodyPr>
          <a:lstStyle/>
          <a:p>
            <a:r>
              <a:rPr lang="fr-FR" dirty="0"/>
              <a:t>Le besoin de disposer d’une feuille de route</a:t>
            </a:r>
          </a:p>
          <a:p>
            <a:pPr marL="0" indent="0" algn="just">
              <a:buNone/>
            </a:pPr>
            <a:r>
              <a:rPr lang="fr-FR" dirty="0">
                <a:solidFill>
                  <a:schemeClr val="accent2"/>
                </a:solidFill>
              </a:rPr>
              <a:t>En exploitant les résultats des ateliers ainsi que la consultation préalable, </a:t>
            </a:r>
          </a:p>
          <a:p>
            <a:pPr algn="just"/>
            <a:r>
              <a:rPr lang="fr-FR" dirty="0">
                <a:solidFill>
                  <a:schemeClr val="accent2"/>
                </a:solidFill>
              </a:rPr>
              <a:t>Identifier les </a:t>
            </a:r>
            <a:r>
              <a:rPr lang="fr-FR" dirty="0">
                <a:solidFill>
                  <a:schemeClr val="accent1"/>
                </a:solidFill>
              </a:rPr>
              <a:t>actions</a:t>
            </a:r>
            <a:r>
              <a:rPr lang="fr-FR" dirty="0">
                <a:solidFill>
                  <a:schemeClr val="accent2"/>
                </a:solidFill>
              </a:rPr>
              <a:t> </a:t>
            </a:r>
            <a:r>
              <a:rPr lang="fr-FR" dirty="0">
                <a:solidFill>
                  <a:schemeClr val="tx2"/>
                </a:solidFill>
              </a:rPr>
              <a:t>prioritaires à mener</a:t>
            </a:r>
            <a:r>
              <a:rPr lang="fr-FR" dirty="0">
                <a:solidFill>
                  <a:schemeClr val="accent2"/>
                </a:solidFill>
              </a:rPr>
              <a:t>, </a:t>
            </a:r>
          </a:p>
          <a:p>
            <a:pPr algn="just"/>
            <a:r>
              <a:rPr lang="fr-FR" dirty="0">
                <a:solidFill>
                  <a:schemeClr val="accent2"/>
                </a:solidFill>
              </a:rPr>
              <a:t>Identifier les </a:t>
            </a:r>
            <a:r>
              <a:rPr lang="fr-FR" dirty="0">
                <a:solidFill>
                  <a:schemeClr val="accent1"/>
                </a:solidFill>
              </a:rPr>
              <a:t>actions faciles à réaliser</a:t>
            </a:r>
            <a:r>
              <a:rPr lang="fr-FR" dirty="0">
                <a:solidFill>
                  <a:schemeClr val="accent2"/>
                </a:solidFill>
              </a:rPr>
              <a:t>, </a:t>
            </a:r>
          </a:p>
          <a:p>
            <a:pPr algn="just"/>
            <a:r>
              <a:rPr lang="fr-FR" dirty="0">
                <a:solidFill>
                  <a:schemeClr val="accent2"/>
                </a:solidFill>
              </a:rPr>
              <a:t>Identifier quelle </a:t>
            </a:r>
            <a:r>
              <a:rPr lang="fr-FR" dirty="0">
                <a:solidFill>
                  <a:schemeClr val="tx2"/>
                </a:solidFill>
              </a:rPr>
              <a:t>organisation nécessaire </a:t>
            </a:r>
            <a:r>
              <a:rPr lang="fr-FR" dirty="0">
                <a:solidFill>
                  <a:schemeClr val="accent2"/>
                </a:solidFill>
              </a:rPr>
              <a:t>pour mener ces actions.</a:t>
            </a:r>
          </a:p>
          <a:p>
            <a:pPr marL="0" indent="0" algn="just">
              <a:buNone/>
            </a:pPr>
            <a:endParaRPr lang="fr-FR" dirty="0">
              <a:solidFill>
                <a:schemeClr val="accent2"/>
              </a:solidFill>
            </a:endParaRPr>
          </a:p>
          <a:p>
            <a:pPr algn="just"/>
            <a:r>
              <a:rPr lang="fr-FR" dirty="0">
                <a:solidFill>
                  <a:schemeClr val="tx2"/>
                </a:solidFill>
              </a:rPr>
              <a:t>Quelques actions structurantes émergent </a:t>
            </a:r>
            <a:r>
              <a:rPr lang="fr-FR" dirty="0">
                <a:solidFill>
                  <a:schemeClr val="accent2"/>
                </a:solidFill>
              </a:rPr>
              <a:t>dès maintenant :</a:t>
            </a:r>
          </a:p>
          <a:p>
            <a:pPr lvl="1" algn="just"/>
            <a:r>
              <a:rPr lang="fr-FR" dirty="0">
                <a:solidFill>
                  <a:schemeClr val="accent2"/>
                </a:solidFill>
              </a:rPr>
              <a:t>fil rouge pour dessiner une cohérence des parcours, au service du projet pédagogique, tout en évitant les redondances</a:t>
            </a:r>
          </a:p>
          <a:p>
            <a:pPr lvl="1" algn="just"/>
            <a:r>
              <a:rPr lang="fr-FR" sz="1867" dirty="0">
                <a:solidFill>
                  <a:schemeClr val="accent2"/>
                </a:solidFill>
              </a:rPr>
              <a:t>le besoin de repenser une pédagogie recentrée autour des compétences et mieux l’adapter à des étudiants plus nombreux et plus divers, dont les prérequis sont différents</a:t>
            </a:r>
          </a:p>
          <a:p>
            <a:pPr lvl="1" algn="just"/>
            <a:r>
              <a:rPr lang="fr-FR" sz="1867" dirty="0">
                <a:solidFill>
                  <a:schemeClr val="accent2"/>
                </a:solidFill>
              </a:rPr>
              <a:t>l’appétence pour des approches de pédagogie actives qui développent l’autonomie, le travail d’équipe et l’approche systémique</a:t>
            </a:r>
          </a:p>
          <a:p>
            <a:pPr lvl="1" algn="just"/>
            <a:r>
              <a:rPr lang="fr-FR" sz="1867" dirty="0">
                <a:solidFill>
                  <a:schemeClr val="accent2"/>
                </a:solidFill>
              </a:rPr>
              <a:t>le besoin de diminuer les volumes horaires et de diminuer le temps d’enseignement en face à face au profit d’approches plus actives pour les étudiants</a:t>
            </a:r>
          </a:p>
          <a:p>
            <a:endParaRPr lang="fr-FR" dirty="0"/>
          </a:p>
        </p:txBody>
      </p:sp>
      <p:sp>
        <p:nvSpPr>
          <p:cNvPr id="4" name="Titre 1">
            <a:extLst>
              <a:ext uri="{FF2B5EF4-FFF2-40B4-BE49-F238E27FC236}">
                <a16:creationId xmlns:a16="http://schemas.microsoft.com/office/drawing/2014/main" id="{4C945B26-EAE8-4D6B-9961-E5DF589682AA}"/>
              </a:ext>
            </a:extLst>
          </p:cNvPr>
          <p:cNvSpPr>
            <a:spLocks noGrp="1"/>
          </p:cNvSpPr>
          <p:nvPr>
            <p:ph type="title"/>
          </p:nvPr>
        </p:nvSpPr>
        <p:spPr>
          <a:xfrm>
            <a:off x="1925825" y="189863"/>
            <a:ext cx="7886700" cy="940736"/>
          </a:xfrm>
        </p:spPr>
        <p:txBody>
          <a:bodyPr/>
          <a:lstStyle/>
          <a:p>
            <a:r>
              <a:rPr lang="fr-FR" dirty="0"/>
              <a:t>Remarques transversales </a:t>
            </a:r>
          </a:p>
        </p:txBody>
      </p:sp>
      <p:pic>
        <p:nvPicPr>
          <p:cNvPr id="5" name="Image 4">
            <a:extLst>
              <a:ext uri="{FF2B5EF4-FFF2-40B4-BE49-F238E27FC236}">
                <a16:creationId xmlns:a16="http://schemas.microsoft.com/office/drawing/2014/main" id="{E5287554-06A2-4B5A-AF90-5B765616D330}"/>
              </a:ext>
            </a:extLst>
          </p:cNvPr>
          <p:cNvPicPr>
            <a:picLocks noChangeAspect="1"/>
          </p:cNvPicPr>
          <p:nvPr/>
        </p:nvPicPr>
        <p:blipFill>
          <a:blip r:embed="rId2"/>
          <a:stretch>
            <a:fillRect/>
          </a:stretch>
        </p:blipFill>
        <p:spPr>
          <a:xfrm>
            <a:off x="9337099" y="1692598"/>
            <a:ext cx="1330901" cy="1330901"/>
          </a:xfrm>
          <a:prstGeom prst="rect">
            <a:avLst/>
          </a:prstGeom>
        </p:spPr>
      </p:pic>
    </p:spTree>
    <p:extLst>
      <p:ext uri="{BB962C8B-B14F-4D97-AF65-F5344CB8AC3E}">
        <p14:creationId xmlns:p14="http://schemas.microsoft.com/office/powerpoint/2010/main" val="2041908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40075-AC23-8BE8-80A2-7656D6C88143}"/>
              </a:ext>
            </a:extLst>
          </p:cNvPr>
          <p:cNvSpPr>
            <a:spLocks noGrp="1"/>
          </p:cNvSpPr>
          <p:nvPr>
            <p:ph type="title"/>
          </p:nvPr>
        </p:nvSpPr>
        <p:spPr>
          <a:xfrm>
            <a:off x="994299" y="310882"/>
            <a:ext cx="9835164" cy="940736"/>
          </a:xfrm>
        </p:spPr>
        <p:txBody>
          <a:bodyPr>
            <a:normAutofit fontScale="90000"/>
          </a:bodyPr>
          <a:lstStyle/>
          <a:p>
            <a:r>
              <a:rPr lang="fr-FR" dirty="0"/>
              <a:t>Depuis, le CE et le CEVE se sont prononcés favorablement pour</a:t>
            </a:r>
            <a:endParaRPr lang="en-ES" dirty="0"/>
          </a:p>
        </p:txBody>
      </p:sp>
      <p:sp>
        <p:nvSpPr>
          <p:cNvPr id="6" name="Espace réservé du contenu 2">
            <a:extLst>
              <a:ext uri="{FF2B5EF4-FFF2-40B4-BE49-F238E27FC236}">
                <a16:creationId xmlns:a16="http://schemas.microsoft.com/office/drawing/2014/main" id="{9E61FACE-2EBA-4D0C-AAC1-598C73B7BEE9}"/>
              </a:ext>
            </a:extLst>
          </p:cNvPr>
          <p:cNvSpPr>
            <a:spLocks noGrp="1"/>
          </p:cNvSpPr>
          <p:nvPr>
            <p:ph idx="1"/>
          </p:nvPr>
        </p:nvSpPr>
        <p:spPr>
          <a:xfrm>
            <a:off x="598281" y="1339483"/>
            <a:ext cx="10515600" cy="5207635"/>
          </a:xfrm>
        </p:spPr>
        <p:txBody>
          <a:bodyPr>
            <a:normAutofit/>
          </a:bodyPr>
          <a:lstStyle/>
          <a:p>
            <a:endParaRPr lang="fr-FR" sz="1900" dirty="0"/>
          </a:p>
          <a:p>
            <a:r>
              <a:rPr lang="fr-FR" sz="1900" dirty="0"/>
              <a:t>La constitution d’un Groupe d’Orientation et de Préfiguration (GOP) :</a:t>
            </a:r>
          </a:p>
          <a:p>
            <a:pPr lvl="1"/>
            <a:r>
              <a:rPr lang="fr-FR" sz="1600" dirty="0">
                <a:solidFill>
                  <a:schemeClr val="accent2"/>
                </a:solidFill>
              </a:rPr>
              <a:t> composé de 5 binômes d’EC titulaire et suppléant (représentant les 5 départements), 2 binômes d’étudiants titulaire et suppléant, 1 binôme </a:t>
            </a:r>
            <a:r>
              <a:rPr lang="fr-FR" sz="1600" dirty="0" err="1">
                <a:solidFill>
                  <a:schemeClr val="accent2"/>
                </a:solidFill>
              </a:rPr>
              <a:t>d’alumni</a:t>
            </a:r>
            <a:r>
              <a:rPr lang="fr-FR" sz="1600" dirty="0">
                <a:solidFill>
                  <a:schemeClr val="accent2"/>
                </a:solidFill>
              </a:rPr>
              <a:t> titulaire et suppléant, le </a:t>
            </a:r>
            <a:r>
              <a:rPr lang="fr-FR" sz="1600" dirty="0" err="1">
                <a:solidFill>
                  <a:schemeClr val="accent2"/>
                </a:solidFill>
              </a:rPr>
              <a:t>DGaaa</a:t>
            </a:r>
            <a:r>
              <a:rPr lang="fr-FR" sz="1600" dirty="0">
                <a:solidFill>
                  <a:schemeClr val="accent2"/>
                </a:solidFill>
              </a:rPr>
              <a:t>, la DF (</a:t>
            </a:r>
            <a:r>
              <a:rPr lang="fr-FR" sz="1600" dirty="0" err="1">
                <a:solidFill>
                  <a:schemeClr val="accent2"/>
                </a:solidFill>
              </a:rPr>
              <a:t>FF+chargé</a:t>
            </a:r>
            <a:r>
              <a:rPr lang="fr-FR" sz="1600" dirty="0">
                <a:solidFill>
                  <a:schemeClr val="accent2"/>
                </a:solidFill>
              </a:rPr>
              <a:t> de mission en cours de recrutement) </a:t>
            </a:r>
            <a:r>
              <a:rPr lang="fr-FR" sz="1600" dirty="0" err="1">
                <a:solidFill>
                  <a:schemeClr val="accent2"/>
                </a:solidFill>
              </a:rPr>
              <a:t>co-animé</a:t>
            </a:r>
            <a:r>
              <a:rPr lang="fr-FR" sz="1600" dirty="0">
                <a:solidFill>
                  <a:schemeClr val="accent2"/>
                </a:solidFill>
              </a:rPr>
              <a:t> par 1 EC et la directrice de la formation</a:t>
            </a:r>
          </a:p>
          <a:p>
            <a:pPr lvl="1"/>
            <a:r>
              <a:rPr lang="fr-FR" sz="1600" dirty="0">
                <a:solidFill>
                  <a:schemeClr val="tx2"/>
                </a:solidFill>
              </a:rPr>
              <a:t>Mission</a:t>
            </a:r>
            <a:r>
              <a:rPr lang="fr-FR" sz="1600" dirty="0">
                <a:solidFill>
                  <a:schemeClr val="accent2"/>
                </a:solidFill>
              </a:rPr>
              <a:t> :action – préparation – opération avec l’appui de groupe de travail/de séminaires mis en place et mobilisés au fur et à mesure</a:t>
            </a:r>
          </a:p>
          <a:p>
            <a:pPr lvl="1"/>
            <a:r>
              <a:rPr lang="fr-FR" sz="1600" dirty="0">
                <a:solidFill>
                  <a:schemeClr val="accent2"/>
                </a:solidFill>
              </a:rPr>
              <a:t>Dans l’immédiat il prépare </a:t>
            </a:r>
            <a:r>
              <a:rPr lang="fr-FR" sz="1600" dirty="0">
                <a:solidFill>
                  <a:schemeClr val="tx2"/>
                </a:solidFill>
              </a:rPr>
              <a:t>le séminaire à venir </a:t>
            </a:r>
            <a:r>
              <a:rPr lang="fr-FR" sz="1600" dirty="0">
                <a:solidFill>
                  <a:schemeClr val="accent2"/>
                </a:solidFill>
              </a:rPr>
              <a:t>et </a:t>
            </a:r>
            <a:r>
              <a:rPr lang="fr-FR" sz="1600" dirty="0">
                <a:solidFill>
                  <a:schemeClr val="tx2"/>
                </a:solidFill>
              </a:rPr>
              <a:t>les lignes directrices du projet </a:t>
            </a:r>
            <a:r>
              <a:rPr lang="fr-FR" sz="1600" dirty="0">
                <a:solidFill>
                  <a:schemeClr val="accent2"/>
                </a:solidFill>
              </a:rPr>
              <a:t>:</a:t>
            </a:r>
          </a:p>
          <a:p>
            <a:pPr lvl="2">
              <a:buFontTx/>
              <a:buChar char="-"/>
            </a:pPr>
            <a:r>
              <a:rPr lang="fr-FR" sz="1600" dirty="0">
                <a:solidFill>
                  <a:schemeClr val="accent2"/>
                </a:solidFill>
              </a:rPr>
              <a:t>Objectifs du projet</a:t>
            </a:r>
          </a:p>
          <a:p>
            <a:pPr lvl="2">
              <a:buFontTx/>
              <a:buChar char="-"/>
            </a:pPr>
            <a:r>
              <a:rPr lang="fr-FR" sz="1600" dirty="0">
                <a:solidFill>
                  <a:schemeClr val="accent2"/>
                </a:solidFill>
              </a:rPr>
              <a:t>Périmètre du projet</a:t>
            </a:r>
          </a:p>
          <a:p>
            <a:pPr lvl="2">
              <a:buFontTx/>
              <a:buChar char="-"/>
            </a:pPr>
            <a:r>
              <a:rPr lang="fr-FR" sz="1600" dirty="0">
                <a:solidFill>
                  <a:schemeClr val="accent2"/>
                </a:solidFill>
              </a:rPr>
              <a:t>Phases et chronologie du projet</a:t>
            </a:r>
          </a:p>
          <a:p>
            <a:pPr lvl="2">
              <a:buFontTx/>
              <a:buChar char="-"/>
            </a:pPr>
            <a:r>
              <a:rPr lang="fr-FR" sz="1600" dirty="0">
                <a:solidFill>
                  <a:schemeClr val="accent2"/>
                </a:solidFill>
              </a:rPr>
              <a:t>Les différents acteurs et instances impliqués et leur rôle respectif</a:t>
            </a:r>
          </a:p>
          <a:p>
            <a:pPr lvl="2">
              <a:buFontTx/>
              <a:buChar char="-"/>
            </a:pPr>
            <a:r>
              <a:rPr lang="fr-FR" sz="1600" dirty="0">
                <a:solidFill>
                  <a:schemeClr val="accent2"/>
                </a:solidFill>
              </a:rPr>
              <a:t>Principes, méthodes de travail et d’échange</a:t>
            </a:r>
          </a:p>
          <a:p>
            <a:pPr lvl="2">
              <a:buFontTx/>
              <a:buChar char="-"/>
            </a:pPr>
            <a:endParaRPr lang="fr-FR" sz="1600" dirty="0">
              <a:solidFill>
                <a:schemeClr val="accent2"/>
              </a:solidFill>
            </a:endParaRPr>
          </a:p>
          <a:p>
            <a:pPr marL="0" indent="0">
              <a:buNone/>
            </a:pPr>
            <a:endParaRPr lang="fr-FR" sz="1900" dirty="0"/>
          </a:p>
          <a:p>
            <a:pPr marL="0" indent="0">
              <a:buNone/>
            </a:pPr>
            <a:endParaRPr lang="fr-FR" sz="1900" dirty="0"/>
          </a:p>
          <a:p>
            <a:pPr>
              <a:buFontTx/>
              <a:buChar char="-"/>
            </a:pPr>
            <a:endParaRPr lang="fr-FR" dirty="0"/>
          </a:p>
          <a:p>
            <a:pPr>
              <a:buFontTx/>
              <a:buChar char="-"/>
            </a:pPr>
            <a:endParaRPr lang="fr-FR" dirty="0"/>
          </a:p>
          <a:p>
            <a:pPr marL="0" indent="0">
              <a:buNone/>
            </a:pPr>
            <a:endParaRPr lang="fr-FR" dirty="0"/>
          </a:p>
        </p:txBody>
      </p:sp>
    </p:spTree>
    <p:extLst>
      <p:ext uri="{BB962C8B-B14F-4D97-AF65-F5344CB8AC3E}">
        <p14:creationId xmlns:p14="http://schemas.microsoft.com/office/powerpoint/2010/main" val="1490465405"/>
      </p:ext>
    </p:extLst>
  </p:cSld>
  <p:clrMapOvr>
    <a:masterClrMapping/>
  </p:clrMapOvr>
</p:sld>
</file>

<file path=ppt/theme/theme1.xml><?xml version="1.0" encoding="utf-8"?>
<a:theme xmlns:a="http://schemas.openxmlformats.org/drawingml/2006/main" name="Office Theme">
  <a:themeElements>
    <a:clrScheme name="AgroParisTech PPT couleurs">
      <a:dk1>
        <a:sysClr val="windowText" lastClr="000000"/>
      </a:dk1>
      <a:lt1>
        <a:sysClr val="window" lastClr="FFFFFF"/>
      </a:lt1>
      <a:dk2>
        <a:srgbClr val="00B57B"/>
      </a:dk2>
      <a:lt2>
        <a:srgbClr val="E0F6EF"/>
      </a:lt2>
      <a:accent1>
        <a:srgbClr val="00B57B"/>
      </a:accent1>
      <a:accent2>
        <a:srgbClr val="005556"/>
      </a:accent2>
      <a:accent3>
        <a:srgbClr val="43BFED"/>
      </a:accent3>
      <a:accent4>
        <a:srgbClr val="FF814E"/>
      </a:accent4>
      <a:accent5>
        <a:srgbClr val="D8AE77"/>
      </a:accent5>
      <a:accent6>
        <a:srgbClr val="B870D5"/>
      </a:accent6>
      <a:hlink>
        <a:srgbClr val="00B57B"/>
      </a:hlink>
      <a:folHlink>
        <a:srgbClr val="00B5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926</TotalTime>
  <Words>2052</Words>
  <Application>Microsoft Office PowerPoint</Application>
  <PresentationFormat>Grand écran</PresentationFormat>
  <Paragraphs>192</Paragraphs>
  <Slides>13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Arial</vt:lpstr>
      <vt:lpstr>Calibri</vt:lpstr>
      <vt:lpstr>DM Sans</vt:lpstr>
      <vt:lpstr>Wingdings</vt:lpstr>
      <vt:lpstr>Office Theme</vt:lpstr>
      <vt:lpstr>Présentation PowerPoint</vt:lpstr>
      <vt:lpstr>Lancement du projet lors du séminaire du 03 avril 23</vt:lpstr>
      <vt:lpstr>Présentation PowerPoint</vt:lpstr>
      <vt:lpstr>Présentation PowerPoint</vt:lpstr>
      <vt:lpstr>Présentation PowerPoint</vt:lpstr>
      <vt:lpstr>Présentation PowerPoint</vt:lpstr>
      <vt:lpstr>Remarques transversales </vt:lpstr>
      <vt:lpstr>Remarques transversales </vt:lpstr>
      <vt:lpstr>Depuis, le CE et le CEVE se sont prononcés favorablement pour</vt:lpstr>
      <vt:lpstr>Composition du Groupe d’Orientation et de Préfiguration</vt:lpstr>
      <vt:lpstr>Présentation PowerPoint</vt:lpstr>
      <vt:lpstr>Composition du groupe de travail état des lieux, diagnostic</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LEBRASSEUR</dc:creator>
  <cp:lastModifiedBy>LEBRASSEUR</cp:lastModifiedBy>
  <cp:revision>33</cp:revision>
  <dcterms:created xsi:type="dcterms:W3CDTF">2023-05-17T09:49:55Z</dcterms:created>
  <dcterms:modified xsi:type="dcterms:W3CDTF">2023-07-03T20:19:41Z</dcterms:modified>
</cp:coreProperties>
</file>