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39.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7.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32.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slides/slide37.xml" ContentType="application/vnd.openxmlformats-officedocument.presentationml.slide+xml"/>
  <Override PartName="/ppt/notesSlides/notesSlide31.xml" ContentType="application/vnd.openxmlformats-officedocument.presentationml.notesSlide+xml"/>
  <Override PartName="/ppt/notesSlides/notesSlide8.xml" ContentType="application/vnd.openxmlformats-officedocument.presentationml.notesSlide+xml"/>
  <Override PartName="/ppt/notesSlides/notesSlide28.xml" ContentType="application/vnd.openxmlformats-officedocument.presentationml.notesSlide+xml"/>
  <Override PartName="/ppt/slides/slide36.xml" ContentType="application/vnd.openxmlformats-officedocument.presentationml.slide+xml"/>
  <Override PartName="/ppt/slides/slide35.xml" ContentType="application/vnd.openxmlformats-officedocument.presentationml.slide+xml"/>
  <Override PartName="/ppt/notesSlides/notesSlide12.xml" ContentType="application/vnd.openxmlformats-officedocument.presentationml.notesSlide+xml"/>
  <Override PartName="/ppt/slides/slide34.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slides/slide29.xml" ContentType="application/vnd.openxmlformats-officedocument.presentationml.slide+xml"/>
  <Override PartName="/ppt/notesSlides/notesSlide14.xml" ContentType="application/vnd.openxmlformats-officedocument.presentationml.notes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17.xml" ContentType="application/vnd.openxmlformats-officedocument.presentationml.slide+xml"/>
  <Override PartName="/ppt/slides/slide13.xml" ContentType="application/vnd.openxmlformats-officedocument.presentationml.slide+xml"/>
  <Override PartName="/ppt/notesSlides/notesSlide26.xml" ContentType="application/vnd.openxmlformats-officedocument.presentationml.notesSlide+xml"/>
  <Override PartName="/ppt/slides/slide20.xml" ContentType="application/vnd.openxmlformats-officedocument.presentationml.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0.xml" ContentType="application/vnd.openxmlformats-officedocument.presentationml.slide+xml"/>
  <Override PartName="/ppt/notesSlides/notesSlide15.xml" ContentType="application/vnd.openxmlformats-officedocument.presentationml.notesSlide+xml"/>
  <Override PartName="/ppt/slides/slide33.xml" ContentType="application/vnd.openxmlformats-officedocument.presentationml.slide+xml"/>
  <Override PartName="/ppt/slides/slide8.xml" ContentType="application/vnd.openxmlformats-officedocument.presentationml.slide+xml"/>
  <Override PartName="/ppt/notesSlides/notesSlide35.xml" ContentType="application/vnd.openxmlformats-officedocument.presentationml.notesSlide+xml"/>
  <Override PartName="/ppt/slides/slide7.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1.xml" ContentType="application/vnd.openxmlformats-officedocument.presentationml.slide+xml"/>
  <Override PartName="/ppt/slides/slide9.xml" ContentType="application/vnd.openxmlformats-officedocument.presentationml.slide+xml"/>
  <Override PartName="/ppt/slideLayouts/slideLayout2.xml" ContentType="application/vnd.openxmlformats-officedocument.presentationml.slideLayout+xml"/>
  <Override PartName="/ppt/notesSlides/notesSlide38.xml" ContentType="application/vnd.openxmlformats-officedocument.presentationml.notesSlide+xml"/>
  <Override PartName="/ppt/slides/slide5.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4.xml" ContentType="application/vnd.openxmlformats-officedocument.presentationml.slide+xml"/>
  <Override PartName="/ppt/notesSlides/notesSlide23.xml" ContentType="application/vnd.openxmlformats-officedocument.presentationml.notesSlide+xml"/>
  <Override PartName="/ppt/theme/theme2.xml" ContentType="application/vnd.openxmlformats-officedocument.theme+xml"/>
  <Override PartName="/ppt/tableStyles.xml" ContentType="application/vnd.openxmlformats-officedocument.presentationml.tableStyles+xml"/>
  <Override PartName="/ppt/slides/slide39.xml" ContentType="application/vnd.openxmlformats-officedocument.presentationml.slide+xml"/>
  <Override PartName="/ppt/viewProps.xml" ContentType="application/vnd.openxmlformats-officedocument.presentationml.viewProps+xml"/>
  <Override PartName="/ppt/slides/slide2.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theme/theme1.xml" ContentType="application/vnd.openxmlformats-officedocument.theme+xml"/>
  <Override PartName="/ppt/slides/slide28.xml" ContentType="application/vnd.openxmlformats-officedocument.presentationml.slide+xml"/>
  <Override PartName="/ppt/slides/slide18.xml" ContentType="application/vnd.openxmlformats-officedocument.presentationml.slide+xml"/>
  <Override PartName="/ppt/notesSlides/notesSlide3.xml" ContentType="application/vnd.openxmlformats-officedocument.presentationml.notesSlide+xml"/>
  <Override PartName="/ppt/presProps.xml" ContentType="application/vnd.openxmlformats-officedocument.presentationml.presProps+xml"/>
  <Override PartName="/ppt/slides/slide38.xml" ContentType="application/vnd.openxmlformats-officedocument.presentationml.slide+xml"/>
  <Override PartName="/ppt/presentation.xml" ContentType="application/vnd.openxmlformats-officedocument.presentationml.presentation.main+xml"/>
  <Override PartName="/docProps/core.xml" ContentType="application/vnd.openxmlformats-package.core-properties+xml"/>
  <Override PartName="/docProps/app.xml" ContentType="application/vnd.openxmlformats-officedocument.extended-properti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notesMasterIdLst>
    <p:notesMasterId r:id="rId4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9144000" cy="6858000" type="screen4x3"/>
  <p:notesSz cx="6858000" cy="9144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notesMaster" Target="notesMasters/notesMaster1.xml"/><Relationship Id="rId44" Type="http://schemas.openxmlformats.org/officeDocument/2006/relationships/presProps" Target="presProps.xml" /><Relationship Id="rId45" Type="http://schemas.openxmlformats.org/officeDocument/2006/relationships/tableStyles" Target="tableStyles.xml" /><Relationship Id="rId46"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hidden="0"/>
        <p:cNvGrpSpPr/>
        <p:nvPr isPhoto="0" userDrawn="0"/>
      </p:nvGrpSpPr>
      <p:grpSpPr bwMode="auto">
        <a:xfrm>
          <a:off x="0" y="0"/>
          <a:ext cx="0" cy="0"/>
          <a:chOff x="0" y="0"/>
          <a:chExt cx="0" cy="0"/>
        </a:xfrm>
      </p:grpSpPr>
      <p:sp>
        <p:nvSpPr>
          <p:cNvPr id="4" name="Espace réservé de l'en-tête 1" hidden="0"/>
          <p:cNvSpPr>
            <a:spLocks noGrp="1"/>
          </p:cNvSpPr>
          <p:nvPr isPhoto="0" userDrawn="0">
            <p:ph type="hdr" sz="quarter" hasCustomPrompt="0"/>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hidden="0"/>
          <p:cNvSpPr>
            <a:spLocks noGrp="1"/>
          </p:cNvSpPr>
          <p:nvPr isPhoto="0" userDrawn="0">
            <p:ph type="dt" idx="1" hasCustomPrompt="0"/>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4B68357C-A69B-4208-9F49-EA5CF3129C38}" type="datetimeFigureOut">
              <a:rPr lang="fr-FR"/>
              <a:t/>
            </a:fld>
            <a:endParaRPr lang="fr-FR"/>
          </a:p>
        </p:txBody>
      </p:sp>
      <p:sp>
        <p:nvSpPr>
          <p:cNvPr id="6" name="Espace réservé de l'image des diapositives 3" hidden="0"/>
          <p:cNvSpPr>
            <a:spLocks noChangeAspect="1" noGrp="1" noRot="1"/>
          </p:cNvSpPr>
          <p:nvPr isPhoto="0" userDrawn="0">
            <p:ph type="sldImg" idx="2" hasCustomPrompt="0"/>
          </p:nvPr>
        </p:nvSpPr>
        <p:spPr bwMode="auto">
          <a:xfrm>
            <a:off x="1371600" y="1143000"/>
            <a:ext cx="41148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notes 4" hidden="0"/>
          <p:cNvSpPr>
            <a:spLocks noGrp="1"/>
          </p:cNvSpPr>
          <p:nvPr isPhoto="0" userDrawn="0">
            <p:ph type="body" sz="quarter" idx="3" hasCustomPrompt="0"/>
          </p:nvPr>
        </p:nvSpPr>
        <p:spPr bwMode="auto">
          <a:xfrm>
            <a:off x="685800" y="4400550"/>
            <a:ext cx="5486400" cy="3600450"/>
          </a:xfrm>
          <a:prstGeom prst="rect">
            <a:avLst/>
          </a:prstGeom>
        </p:spPr>
        <p:txBody>
          <a:bodyPr vert="horz" lIns="91440" tIns="45720" rIns="91440" bIns="45720"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fr-FR"/>
          </a:p>
        </p:txBody>
      </p:sp>
      <p:sp>
        <p:nvSpPr>
          <p:cNvPr id="8" name="Espace réservé du pied de page 5" hidden="0"/>
          <p:cNvSpPr>
            <a:spLocks noGrp="1"/>
          </p:cNvSpPr>
          <p:nvPr isPhoto="0" userDrawn="0">
            <p:ph type="ftr" sz="quarter" idx="4" hasCustomPrompt="0"/>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hidden="0"/>
          <p:cNvSpPr>
            <a:spLocks noGrp="1"/>
          </p:cNvSpPr>
          <p:nvPr isPhoto="0" userDrawn="0">
            <p:ph type="sldNum" sz="quarter" idx="5" hasCustomPrompt="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26CC2373-96FF-4656-83BC-C9B103692024}" type="slidenum">
              <a:rPr lang="fr-FR"/>
              <a:t/>
            </a:fld>
            <a:endParaRPr lang="fr-FR"/>
          </a:p>
        </p:txBody>
      </p:sp>
    </p:spTree>
  </p:cSld>
  <p:clrMap accent1="accent1" accent2="accent2" accent3="accent3" accent4="accent4" accent5="accent5" accent6="accent6" bg1="lt1" bg2="lt2" folHlink="folHlink" hlink="hlink" tx1="dk1" tx2="dk2"/>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Bienvenue dans cette présentation de l’outil de découverte de l’Université Paris-Saclay : FOCUS. </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 qui vous permet d’ajouter</a:t>
            </a:r>
            <a:r>
              <a:rPr lang="fr-FR"/>
              <a:t> plusieurs termes de recherche, de préciser le type de document, sa langue et son année de publication.</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Voici une recherche simple sur le </a:t>
            </a:r>
            <a:r>
              <a:rPr lang="fr-FR"/>
              <a:t>learning</a:t>
            </a:r>
            <a:r>
              <a:rPr lang="fr-FR"/>
              <a:t> center.</a:t>
            </a:r>
            <a:endParaRPr/>
          </a:p>
          <a:p>
            <a:pPr>
              <a:defRPr/>
            </a:pPr>
            <a:r>
              <a:rPr lang="fr-FR" sz="1200">
                <a:solidFill>
                  <a:schemeClr val="tx1"/>
                </a:solidFill>
                <a:latin typeface="+mn-lt"/>
                <a:ea typeface="+mn-ea"/>
                <a:cs typeface="+mn-cs"/>
              </a:rPr>
              <a:t>Les résultats sont présentés de façon simple et claire. </a:t>
            </a:r>
            <a:endParaRPr/>
          </a:p>
          <a:p>
            <a:pPr>
              <a:defRPr/>
            </a:pPr>
            <a:r>
              <a:rPr lang="fr-FR" sz="1200">
                <a:solidFill>
                  <a:schemeClr val="tx1"/>
                </a:solidFill>
                <a:latin typeface="+mn-lt"/>
                <a:ea typeface="+mn-ea"/>
                <a:cs typeface="+mn-cs"/>
              </a:rPr>
              <a:t>Sont affichés le type de document…</a:t>
            </a:r>
            <a:endParaRPr lang="fr-FR" sz="1200">
              <a:solidFill>
                <a:schemeClr val="tx1"/>
              </a:solidFill>
              <a:latin typeface="+mn-lt"/>
              <a:ea typeface="+mn-ea"/>
              <a:cs typeface="+mn-cs"/>
            </a:endParaRP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…Titre…</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…Auteur(s)…</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…Source…</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…Disponibilité </a:t>
            </a:r>
            <a:endParaRP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Vous pouvez faire défiler</a:t>
            </a:r>
            <a:r>
              <a:rPr lang="fr-FR"/>
              <a:t> les </a:t>
            </a:r>
            <a:r>
              <a:rPr lang="fr-FR"/>
              <a:t>résultats...</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a:t>
            </a:r>
            <a:r>
              <a:rPr lang="fr-FR"/>
              <a:t>et </a:t>
            </a:r>
            <a:r>
              <a:rPr lang="fr-FR"/>
              <a:t>afficher les pages suivantes.</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Par défaut, les résultats sont triés par pertinence. </a:t>
            </a:r>
            <a:endParaRPr/>
          </a:p>
          <a:p>
            <a:pPr>
              <a:defRPr/>
            </a:pPr>
            <a:r>
              <a:rPr lang="fr-FR"/>
              <a:t>Mais il est possible de changer de méthode de tri.</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Les</a:t>
            </a:r>
            <a:r>
              <a:rPr lang="fr-FR"/>
              <a:t> résultats de recherche seront alors présentés selon le critère sélectionné : par date (avec un classement chronologique ou </a:t>
            </a:r>
            <a:r>
              <a:rPr lang="fr-FR"/>
              <a:t>antéchronologique</a:t>
            </a:r>
            <a:r>
              <a:rPr lang="fr-FR"/>
              <a:t>), par auteur ou par titre.</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Nous</a:t>
            </a:r>
            <a:r>
              <a:rPr lang="fr-FR"/>
              <a:t> verrons comment accéder à l’outil de découverte Focus.</a:t>
            </a:r>
            <a:endParaRPr/>
          </a:p>
          <a:p>
            <a:pPr>
              <a:defRPr/>
            </a:pPr>
            <a:r>
              <a:rPr lang="fr-FR"/>
              <a:t>Une présentation de sa page d’accueil sera suivie de celle d’une page de résultats de recherche.</a:t>
            </a:r>
            <a:endParaRPr/>
          </a:p>
          <a:p>
            <a:pPr>
              <a:defRPr/>
            </a:pPr>
            <a:r>
              <a:rPr lang="fr-FR"/>
              <a:t>Enfin l’affichage des notices précèdera l’accès aux ressources en ligne.</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Le véritable contrôle des résultats s’assure grâce à cette section. </a:t>
            </a:r>
            <a:endParaRPr/>
          </a:p>
          <a:p>
            <a:pPr>
              <a:defRPr/>
            </a:pPr>
            <a:r>
              <a:rPr lang="fr-FR"/>
              <a:t>Elle permet </a:t>
            </a:r>
            <a:r>
              <a:rPr lang="fr-FR"/>
              <a:t>de les filtrer de </a:t>
            </a:r>
            <a:r>
              <a:rPr lang="fr-FR"/>
              <a:t>manière très fine, selon tous ces critères. </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Ces « facettes », selon l’endroit où l’on clique, permettent d’inclure ou exclure un ou plusieurs critères de tri. </a:t>
            </a:r>
            <a:endParaRPr/>
          </a:p>
          <a:p>
            <a:pPr>
              <a:defRPr/>
            </a:pPr>
            <a:r>
              <a:rPr lang="fr-FR"/>
              <a:t>Prenons un exemple… </a:t>
            </a:r>
            <a:endParaRPr/>
          </a:p>
          <a:p>
            <a:pPr>
              <a:defRPr/>
            </a:pPr>
            <a:r>
              <a:rPr lang="fr-FR"/>
              <a:t>Je veux des documents de tous types, SAUF les comptes</a:t>
            </a:r>
            <a:r>
              <a:rPr lang="fr-FR"/>
              <a:t> </a:t>
            </a:r>
            <a:r>
              <a:rPr lang="fr-FR"/>
              <a:t>rendus… </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 publiés entre 2010 et 2020… </a:t>
            </a:r>
            <a:endParaRPr/>
          </a:p>
          <a:p>
            <a:pPr>
              <a:defRPr/>
            </a:pPr>
            <a:r>
              <a:rPr lang="fr-FR"/>
              <a:t>… en français et anglais uniquement. </a:t>
            </a:r>
            <a:endParaRPr/>
          </a:p>
          <a:p>
            <a:pPr marL="0" marR="0" lvl="0" indent="0" algn="l" defTabSz="914400">
              <a:lnSpc>
                <a:spcPct val="100000"/>
              </a:lnSpc>
              <a:spcBef>
                <a:spcPts val="0"/>
              </a:spcBef>
              <a:spcAft>
                <a:spcPts val="0"/>
              </a:spcAft>
              <a:buClrTx/>
              <a:buSzTx/>
              <a:buFontTx/>
              <a:buNone/>
              <a:defRPr/>
            </a:pPr>
            <a:r>
              <a:rPr lang="fr-FR" sz="1200">
                <a:solidFill>
                  <a:schemeClr val="tx1"/>
                </a:solidFill>
                <a:latin typeface="+mn-lt"/>
                <a:ea typeface="+mn-ea"/>
                <a:cs typeface="+mn-cs"/>
              </a:rPr>
              <a:t>Cliquez </a:t>
            </a:r>
            <a:r>
              <a:rPr lang="fr-FR" sz="1200">
                <a:solidFill>
                  <a:schemeClr val="tx1"/>
                </a:solidFill>
                <a:latin typeface="+mn-lt"/>
                <a:ea typeface="+mn-ea"/>
                <a:cs typeface="+mn-cs"/>
              </a:rPr>
              <a:t>alors sur </a:t>
            </a:r>
            <a:r>
              <a:rPr lang="fr-FR" sz="1200">
                <a:solidFill>
                  <a:schemeClr val="tx1"/>
                </a:solidFill>
                <a:latin typeface="+mn-lt"/>
                <a:ea typeface="+mn-ea"/>
                <a:cs typeface="+mn-cs"/>
              </a:rPr>
              <a:t>Appliquer les filtres.</a:t>
            </a:r>
            <a:endParaRP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Pour élargir</a:t>
            </a:r>
            <a:r>
              <a:rPr lang="fr-FR"/>
              <a:t> la recherche aux collections des autres établissements de l’Université Paris-Saclay, cliquez le lien sous Etendre la recherche.</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Votre recherche est effectuée dans toutes les bibliothèques Paris-Saclay.</a:t>
            </a:r>
            <a:endParaRP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Vous pourrez alors avoir accès à d’autres documents comme ces thèses en ligne par exemple</a:t>
            </a:r>
            <a:r>
              <a:rPr lang="fr-FR"/>
              <a:t>.</a:t>
            </a:r>
            <a:endParaRPr/>
          </a:p>
          <a:p>
            <a:pPr>
              <a:defRPr/>
            </a:pPr>
            <a:r>
              <a:rPr lang="fr-FR"/>
              <a:t>Un simple clic sur le titre ouvre le détail de la notice. </a:t>
            </a:r>
            <a:endParaRPr/>
          </a:p>
          <a:p>
            <a:pPr>
              <a:defRPr/>
            </a:pPr>
            <a:r>
              <a:rPr lang="fr-FR"/>
              <a:t>Son contenu varie en fonction du type de document.</a:t>
            </a:r>
            <a:endParaRPr/>
          </a:p>
          <a:p>
            <a:pPr>
              <a:defRPr/>
            </a:pP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La </a:t>
            </a:r>
            <a:r>
              <a:rPr lang="fr-FR"/>
              <a:t>notice d’un document électronique contient des liens vers la ressource en ligne.</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La croix</a:t>
            </a:r>
            <a:r>
              <a:rPr lang="fr-FR"/>
              <a:t> permet de fermer la notice. Les flèches de passer d’une notice à la suivante.</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La notice d’un document physique affiche : sa disponibilité, des liens vers le catalogue de la bibliothèque…</a:t>
            </a:r>
            <a:endParaRPr/>
          </a:p>
          <a:p>
            <a:pPr>
              <a:defRPr/>
            </a:pP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 et des liens vers les catalogues des autres bibliothèques de l’UP Saclay qui possèdent ce document.</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Voici la vue de la</a:t>
            </a:r>
            <a:r>
              <a:rPr lang="fr-FR"/>
              <a:t> composante </a:t>
            </a:r>
            <a:r>
              <a:rPr lang="fr-FR"/>
              <a:t>Université</a:t>
            </a:r>
            <a:r>
              <a:rPr lang="fr-FR"/>
              <a:t> Paris-Saclay.</a:t>
            </a:r>
            <a:r>
              <a:rPr lang="fr-FR"/>
              <a:t> Elle permet de trouver des documents, tous supports confondus, au sein des collections de notre université uniquement. </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Vous pouvez récupérer les références du document qui vous intéresse en utilisant des outils de gestion</a:t>
            </a:r>
            <a:r>
              <a:rPr lang="fr-FR"/>
              <a:t> des références, par exemple.</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Ces fonctionnalités sont </a:t>
            </a:r>
            <a:r>
              <a:rPr lang="fr-FR"/>
              <a:t>également accessibles </a:t>
            </a:r>
            <a:r>
              <a:rPr lang="fr-FR"/>
              <a:t>directement sur la liste</a:t>
            </a:r>
            <a:r>
              <a:rPr lang="fr-FR"/>
              <a:t> de résultats.</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Pour conserver les résultats qui vous intéressent, un clic sur la punaise suffit.</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Ces références sont accessibles dans votre espace personnel à la rubrique</a:t>
            </a:r>
            <a:r>
              <a:rPr lang="fr-FR"/>
              <a:t> Notices </a:t>
            </a:r>
            <a:r>
              <a:rPr lang="fr-FR"/>
              <a:t>enregistrées pendant votre connexion à Focus.</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sz="1200">
                <a:solidFill>
                  <a:schemeClr val="tx1"/>
                </a:solidFill>
                <a:latin typeface="+mn-lt"/>
                <a:ea typeface="+mn-ea"/>
                <a:cs typeface="+mn-cs"/>
              </a:rPr>
              <a:t>Les notices épinglées s’y trouvent ainsi que les recherches effectuées. Mais attention, elles ne sont pas conservées après déconnexion de votre compte lecteur. Pour cela, vous pouvez tout sélectionner et l’enregistrer avec un outil de gestion des références ou vous l’envoyer sur votre messagerie. </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Sur la page d’accueil de Focus,</a:t>
            </a:r>
            <a:r>
              <a:rPr lang="fr-FR"/>
              <a:t> des liens vous propose de chercher directement parmi les collections accessibles en ligne. Vous y trouverez </a:t>
            </a:r>
            <a:r>
              <a:rPr lang="fr-FR"/>
              <a:t>ebooks</a:t>
            </a:r>
            <a:r>
              <a:rPr lang="fr-FR"/>
              <a:t> et revues électroniques.</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La recherche de revues</a:t>
            </a:r>
            <a:r>
              <a:rPr lang="fr-FR"/>
              <a:t> électroniques peut être mener par sujet ou par fournisseur. Vous pouvez parcourir les titres classés par ordre alphabétique.</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marL="0" marR="0" lvl="0" indent="0" algn="l" defTabSz="914400">
              <a:lnSpc>
                <a:spcPct val="100000"/>
              </a:lnSpc>
              <a:spcBef>
                <a:spcPts val="0"/>
              </a:spcBef>
              <a:spcAft>
                <a:spcPts val="0"/>
              </a:spcAft>
              <a:buClrTx/>
              <a:buSzTx/>
              <a:buFontTx/>
              <a:buNone/>
              <a:defRPr/>
            </a:pPr>
            <a:r>
              <a:rPr lang="fr-FR"/>
              <a:t>La recherche d’</a:t>
            </a:r>
            <a:r>
              <a:rPr lang="fr-FR"/>
              <a:t>ebooks</a:t>
            </a:r>
            <a:r>
              <a:rPr lang="fr-FR"/>
              <a:t> peut être faite par titre, nom d’auteur ou fournisseur.</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Les </a:t>
            </a:r>
            <a:r>
              <a:rPr lang="fr-FR"/>
              <a:t>ebooks</a:t>
            </a:r>
            <a:r>
              <a:rPr lang="fr-FR"/>
              <a:t> proposés sont consultables en ligne. Si vous rencontrez un problème d’accès, contactez-nous à l’adresse indiquée.</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Bonnes recherches dans Focus.</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Un lien dans la fenêtre de recherche simple vous permet d’accéder à votre compte lecteur.</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Pour accéder à l’ensemble des collections de l’Université Paris-Saclay, ou à l’une de ses composantes, il faut choisir l’un de ces liens. </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Vous pouvez également cliquer les logos des établissements au bas de la page.</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sz="1200">
                <a:solidFill>
                  <a:schemeClr val="tx1"/>
                </a:solidFill>
                <a:latin typeface="+mn-lt"/>
                <a:ea typeface="+mn-ea"/>
                <a:cs typeface="+mn-cs"/>
              </a:rPr>
              <a:t>Utilisez Focus en vous identifiant. Cela vous permettra de profiter des fonctionnalités de l’outil de découverte.</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FOCUS permet une recherche simple</a:t>
            </a:r>
            <a:r>
              <a:rPr lang="fr-FR"/>
              <a:t>…</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Espace réservé de l'image des diapositives 1" hidden="0"/>
          <p:cNvSpPr>
            <a:spLocks noChangeAspect="1" noGrp="1" noRot="1"/>
          </p:cNvSpPr>
          <p:nvPr isPhoto="0" userDrawn="0">
            <p:ph type="sldImg" hasCustomPrompt="0"/>
          </p:nvPr>
        </p:nvSpPr>
        <p:spPr bwMode="auto"/>
      </p:sp>
      <p:sp>
        <p:nvSpPr>
          <p:cNvPr id="5" name="Espace réservé des notes 2" hidden="0"/>
          <p:cNvSpPr>
            <a:spLocks noGrp="1"/>
          </p:cNvSpPr>
          <p:nvPr isPhoto="0" userDrawn="0">
            <p:ph type="body" idx="1" hasCustomPrompt="0"/>
          </p:nvPr>
        </p:nvSpPr>
        <p:spPr bwMode="auto"/>
        <p:txBody>
          <a:bodyPr/>
          <a:lstStyle/>
          <a:p>
            <a:pPr>
              <a:defRPr/>
            </a:pPr>
            <a:r>
              <a:rPr lang="fr-FR"/>
              <a:t>… </a:t>
            </a:r>
            <a:r>
              <a:rPr lang="fr-FR"/>
              <a:t>et </a:t>
            </a:r>
            <a:r>
              <a:rPr lang="fr-FR"/>
              <a:t>une recherche</a:t>
            </a:r>
            <a:r>
              <a:rPr lang="fr-FR"/>
              <a:t> </a:t>
            </a:r>
            <a:r>
              <a:rPr lang="fr-FR"/>
              <a:t>avancée…</a:t>
            </a:r>
            <a:endParaRPr lang="fr-FR"/>
          </a:p>
        </p:txBody>
      </p:sp>
      <p:sp>
        <p:nvSpPr>
          <p:cNvPr id="6" name="Espace réservé du numéro de diapositive 3" hidden="0"/>
          <p:cNvSpPr>
            <a:spLocks noGrp="1"/>
          </p:cNvSpPr>
          <p:nvPr isPhoto="0" userDrawn="0">
            <p:ph type="sldNum" sz="quarter" idx="10" hasCustomPrompt="0"/>
          </p:nvPr>
        </p:nvSpPr>
        <p:spPr bwMode="auto"/>
        <p:txBody>
          <a:bodyPr/>
          <a:lstStyle/>
          <a:p>
            <a:pPr>
              <a:defRPr/>
            </a:pPr>
            <a:fld id="{26CC2373-96FF-4656-83BC-C9B103692024}" type="slidenum">
              <a:rPr lang="fr-FR"/>
              <a:t/>
            </a:fld>
            <a:endParaRPr lang="fr-F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Diapositive de titre">
    <p:spTree>
      <p:nvGrpSpPr>
        <p:cNvPr id="1" name="" hidden="0"/>
        <p:cNvGrpSpPr/>
        <p:nvPr isPhoto="0" userDrawn="0"/>
      </p:nvGrpSpPr>
      <p:grpSpPr bwMode="auto">
        <a:xfrm>
          <a:off x="0" y="0"/>
          <a:ext cx="0" cy="0"/>
          <a:chOff x="0" y="0"/>
          <a:chExt cx="0" cy="0"/>
        </a:xfrm>
      </p:grpSpPr>
      <p:sp>
        <p:nvSpPr>
          <p:cNvPr id="4" name="Rectangle 6" hidden="0"/>
          <p:cNvSpPr/>
          <p:nvPr isPhoto="0" userDrawn="1"/>
        </p:nvSpPr>
        <p:spPr bwMode="auto">
          <a:xfrm>
            <a:off x="0" y="0"/>
            <a:ext cx="9144000" cy="6858000"/>
          </a:xfrm>
          <a:prstGeom prst="rect">
            <a:avLst/>
          </a:prstGeom>
          <a:solidFill>
            <a:srgbClr val="63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defRPr/>
            </a:pPr>
            <a:endParaRPr lang="fr-FR" sz="1350">
              <a:solidFill>
                <a:srgbClr val="FFFFFF"/>
              </a:solidFill>
            </a:endParaRPr>
          </a:p>
        </p:txBody>
      </p:sp>
      <p:sp>
        <p:nvSpPr>
          <p:cNvPr id="5" name="Title 1" hidden="0"/>
          <p:cNvSpPr>
            <a:spLocks noGrp="1"/>
          </p:cNvSpPr>
          <p:nvPr isPhoto="0" userDrawn="0">
            <p:ph type="ctrTitle" hasCustomPrompt="0"/>
          </p:nvPr>
        </p:nvSpPr>
        <p:spPr bwMode="auto">
          <a:xfrm>
            <a:off x="272128" y="2165229"/>
            <a:ext cx="4787999" cy="3252160"/>
          </a:xfrm>
        </p:spPr>
        <p:txBody>
          <a:bodyPr anchor="b">
            <a:normAutofit/>
          </a:bodyPr>
          <a:lstStyle>
            <a:lvl1pPr algn="l">
              <a:defRPr sz="6000">
                <a:solidFill>
                  <a:schemeClr val="bg1"/>
                </a:solidFill>
              </a:defRPr>
            </a:lvl1pPr>
          </a:lstStyle>
          <a:p>
            <a:pPr>
              <a:defRPr/>
            </a:pPr>
            <a:r>
              <a:rPr lang="fr-FR"/>
              <a:t>Modifiez le style du titre</a:t>
            </a:r>
            <a:endParaRPr lang="en-US"/>
          </a:p>
        </p:txBody>
      </p:sp>
      <p:sp>
        <p:nvSpPr>
          <p:cNvPr id="6" name="Subtitle 2" hidden="0"/>
          <p:cNvSpPr>
            <a:spLocks noGrp="1"/>
          </p:cNvSpPr>
          <p:nvPr isPhoto="0" userDrawn="0">
            <p:ph type="subTitle" idx="1" hasCustomPrompt="0"/>
          </p:nvPr>
        </p:nvSpPr>
        <p:spPr bwMode="auto">
          <a:xfrm>
            <a:off x="272128" y="5529528"/>
            <a:ext cx="4787999" cy="746185"/>
          </a:xfrm>
        </p:spPr>
        <p:txBody>
          <a:bodyPr anchor="b">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lang="en-US"/>
          </a:p>
        </p:txBody>
      </p:sp>
      <p:pic>
        <p:nvPicPr>
          <p:cNvPr id="7" name="Image 9" hidden="0"/>
          <p:cNvPicPr>
            <a:picLocks noChangeAspect="1"/>
          </p:cNvPicPr>
          <p:nvPr isPhoto="0" userDrawn="1"/>
        </p:nvPicPr>
        <p:blipFill>
          <a:blip r:embed="rId2"/>
          <a:stretch/>
        </p:blipFill>
        <p:spPr bwMode="auto">
          <a:xfrm>
            <a:off x="-74316" y="-243408"/>
            <a:ext cx="4646316" cy="208823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re et contenu">
    <p:spTree>
      <p:nvGrpSpPr>
        <p:cNvPr id="1" name="" hidden="0"/>
        <p:cNvGrpSpPr/>
        <p:nvPr isPhoto="0" userDrawn="0"/>
      </p:nvGrpSpPr>
      <p:grpSpPr bwMode="auto">
        <a:xfrm>
          <a:off x="0" y="0"/>
          <a:ext cx="0" cy="0"/>
          <a:chOff x="0" y="0"/>
          <a:chExt cx="0" cy="0"/>
        </a:xfrm>
      </p:grpSpPr>
      <p:sp>
        <p:nvSpPr>
          <p:cNvPr id="4" name="Rectangle 6" hidden="0"/>
          <p:cNvSpPr/>
          <p:nvPr isPhoto="0" userDrawn="1"/>
        </p:nvSpPr>
        <p:spPr bwMode="auto">
          <a:xfrm>
            <a:off x="0" y="0"/>
            <a:ext cx="5305244" cy="6858000"/>
          </a:xfrm>
          <a:prstGeom prst="rect">
            <a:avLst/>
          </a:prstGeom>
          <a:solidFill>
            <a:srgbClr val="630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noAutofit/>
          </a:bodyPr>
          <a:lstStyle/>
          <a:p>
            <a:pPr algn="ctr">
              <a:defRPr/>
            </a:pPr>
            <a:endParaRPr lang="fr-FR" sz="1350">
              <a:solidFill>
                <a:srgbClr val="FFFFFF"/>
              </a:solidFill>
            </a:endParaRPr>
          </a:p>
        </p:txBody>
      </p:sp>
      <p:sp>
        <p:nvSpPr>
          <p:cNvPr id="5" name="Title 1" hidden="0"/>
          <p:cNvSpPr>
            <a:spLocks noGrp="1"/>
          </p:cNvSpPr>
          <p:nvPr isPhoto="0" userDrawn="0">
            <p:ph type="title" hasCustomPrompt="0"/>
          </p:nvPr>
        </p:nvSpPr>
        <p:spPr bwMode="auto">
          <a:xfrm>
            <a:off x="5382883" y="365126"/>
            <a:ext cx="3614467" cy="1325563"/>
          </a:xfrm>
        </p:spPr>
        <p:txBody>
          <a:bodyPr anchor="b">
            <a:normAutofit/>
          </a:bodyPr>
          <a:lstStyle>
            <a:lvl1pPr>
              <a:defRPr sz="2800"/>
            </a:lvl1pPr>
          </a:lstStyle>
          <a:p>
            <a:pPr>
              <a:defRPr/>
            </a:pPr>
            <a:r>
              <a:rPr lang="fr-FR"/>
              <a:t>Modifiez le style du titre</a:t>
            </a:r>
            <a:endParaRPr lang="en-US"/>
          </a:p>
        </p:txBody>
      </p:sp>
      <p:sp>
        <p:nvSpPr>
          <p:cNvPr id="6" name="Content Placeholder 2" hidden="0"/>
          <p:cNvSpPr>
            <a:spLocks noGrp="1"/>
          </p:cNvSpPr>
          <p:nvPr isPhoto="0" userDrawn="0">
            <p:ph idx="1" hasCustomPrompt="0"/>
          </p:nvPr>
        </p:nvSpPr>
        <p:spPr bwMode="auto">
          <a:xfrm>
            <a:off x="5382883" y="1825625"/>
            <a:ext cx="3614468" cy="4351338"/>
          </a:xfrm>
        </p:spPr>
        <p:txBody>
          <a:bodyPr>
            <a:normAutofit/>
          </a:bodyPr>
          <a:lstStyle>
            <a:lvl1pPr>
              <a:defRPr sz="2400"/>
            </a:lvl1pPr>
            <a:lvl2pPr>
              <a:defRPr sz="2000"/>
            </a:lvl2pPr>
            <a:lvl3pPr>
              <a:defRPr sz="1800"/>
            </a:lvl3pPr>
            <a:lvl4pPr>
              <a:defRPr sz="1600"/>
            </a:lvl4pPr>
            <a:lvl5pPr>
              <a:defRPr sz="1600"/>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pic>
        <p:nvPicPr>
          <p:cNvPr id="7" name="Image 3" hidden="0"/>
          <p:cNvPicPr>
            <a:picLocks noChangeAspect="1"/>
          </p:cNvPicPr>
          <p:nvPr isPhoto="0" userDrawn="1"/>
        </p:nvPicPr>
        <p:blipFill>
          <a:blip r:embed="rId2"/>
          <a:stretch/>
        </p:blipFill>
        <p:spPr bwMode="auto">
          <a:xfrm>
            <a:off x="7849251" y="6176963"/>
            <a:ext cx="1229884" cy="5551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userDrawn="1">
  <p:cSld name="1_Titre et contenu">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a:xfrm>
            <a:off x="5382883" y="365126"/>
            <a:ext cx="3631721" cy="5837715"/>
          </a:xfrm>
        </p:spPr>
        <p:txBody>
          <a:bodyPr>
            <a:normAutofit/>
          </a:bodyPr>
          <a:lstStyle>
            <a:lvl1pPr>
              <a:defRPr sz="4000"/>
            </a:lvl1pPr>
          </a:lstStyle>
          <a:p>
            <a:pPr>
              <a:defRPr/>
            </a:pPr>
            <a:r>
              <a:rPr lang="fr-FR"/>
              <a:t>Modifiez le style du titre</a:t>
            </a:r>
            <a:endParaRPr lang="fr-FR"/>
          </a:p>
        </p:txBody>
      </p:sp>
      <p:sp>
        <p:nvSpPr>
          <p:cNvPr id="5" name="Rectangle 6" hidden="0"/>
          <p:cNvSpPr/>
          <p:nvPr isPhoto="0" userDrawn="1"/>
        </p:nvSpPr>
        <p:spPr bwMode="auto">
          <a:xfrm>
            <a:off x="0" y="0"/>
            <a:ext cx="5305246" cy="6858000"/>
          </a:xfrm>
          <a:prstGeom prst="rect">
            <a:avLst/>
          </a:prstGeom>
          <a:solidFill>
            <a:srgbClr val="630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noAutofit/>
          </a:bodyPr>
          <a:lstStyle/>
          <a:p>
            <a:pPr algn="ctr">
              <a:defRPr/>
            </a:pPr>
            <a:endParaRPr lang="fr-FR" sz="1350">
              <a:solidFill>
                <a:srgbClr val="FFFFFF"/>
              </a:solidFill>
            </a:endParaRPr>
          </a:p>
        </p:txBody>
      </p:sp>
      <p:pic>
        <p:nvPicPr>
          <p:cNvPr id="6" name="Image 4" hidden="0"/>
          <p:cNvPicPr>
            <a:picLocks noChangeAspect="1"/>
          </p:cNvPicPr>
          <p:nvPr isPhoto="0" userDrawn="1"/>
        </p:nvPicPr>
        <p:blipFill>
          <a:blip r:embed="rId2"/>
          <a:stretch/>
        </p:blipFill>
        <p:spPr bwMode="auto">
          <a:xfrm>
            <a:off x="7657551" y="6245403"/>
            <a:ext cx="1357053" cy="61259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userDrawn="1">
  <p:cSld name="Diapo contenu numéro">
    <p:spTree>
      <p:nvGrpSpPr>
        <p:cNvPr id="1" name="" hidden="0"/>
        <p:cNvGrpSpPr/>
        <p:nvPr isPhoto="0" userDrawn="0"/>
      </p:nvGrpSpPr>
      <p:grpSpPr bwMode="auto">
        <a:xfrm>
          <a:off x="0" y="0"/>
          <a:ext cx="0" cy="0"/>
          <a:chOff x="0" y="0"/>
          <a:chExt cx="0" cy="0"/>
        </a:xfrm>
      </p:grpSpPr>
      <p:sp>
        <p:nvSpPr>
          <p:cNvPr id="4" name="Rectangle 19" hidden="0"/>
          <p:cNvSpPr/>
          <p:nvPr isPhoto="0" userDrawn="1"/>
        </p:nvSpPr>
        <p:spPr bwMode="auto">
          <a:xfrm>
            <a:off x="0" y="0"/>
            <a:ext cx="9144000" cy="1268760"/>
          </a:xfrm>
          <a:prstGeom prst="rect">
            <a:avLst/>
          </a:prstGeom>
          <a:solidFill>
            <a:srgbClr val="630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FFFFFF"/>
              </a:solidFill>
            </a:endParaRPr>
          </a:p>
        </p:txBody>
      </p:sp>
      <p:sp>
        <p:nvSpPr>
          <p:cNvPr id="5" name="Titre 1" hidden="0"/>
          <p:cNvSpPr>
            <a:spLocks noGrp="1"/>
          </p:cNvSpPr>
          <p:nvPr isPhoto="0" userDrawn="0">
            <p:ph type="title" hasCustomPrompt="0"/>
          </p:nvPr>
        </p:nvSpPr>
        <p:spPr bwMode="auto">
          <a:xfrm>
            <a:off x="467544" y="274638"/>
            <a:ext cx="7632848" cy="562074"/>
          </a:xfrm>
        </p:spPr>
        <p:txBody>
          <a:bodyPr>
            <a:normAutofit/>
          </a:bodyPr>
          <a:lstStyle>
            <a:lvl1pPr>
              <a:defRPr sz="2800">
                <a:solidFill>
                  <a:schemeClr val="bg1"/>
                </a:solidFill>
              </a:defRPr>
            </a:lvl1pPr>
          </a:lstStyle>
          <a:p>
            <a:pPr>
              <a:defRPr/>
            </a:pPr>
            <a:r>
              <a:rPr lang="fr-FR"/>
              <a:t>Modifiez le style du titre</a:t>
            </a:r>
            <a:endParaRPr lang="fr-FR"/>
          </a:p>
        </p:txBody>
      </p:sp>
      <p:sp>
        <p:nvSpPr>
          <p:cNvPr id="6" name="Espace réservé du numéro de diapositive 5" hidden="0"/>
          <p:cNvSpPr>
            <a:spLocks noGrp="1"/>
          </p:cNvSpPr>
          <p:nvPr isPhoto="0" userDrawn="0">
            <p:ph type="sldNum" sz="quarter" idx="12" hasCustomPrompt="0"/>
          </p:nvPr>
        </p:nvSpPr>
        <p:spPr bwMode="auto">
          <a:xfrm>
            <a:off x="467544" y="6356350"/>
            <a:ext cx="1080120" cy="365125"/>
          </a:xfrm>
          <a:prstGeom prst="rect">
            <a:avLst/>
          </a:prstGeom>
        </p:spPr>
        <p:txBody>
          <a:bodyPr/>
          <a:lstStyle>
            <a:lvl1pPr>
              <a:defRPr lang="fr-FR" sz="1000">
                <a:solidFill>
                  <a:schemeClr val="tx1"/>
                </a:solidFill>
              </a:defRPr>
            </a:lvl1pPr>
          </a:lstStyle>
          <a:p>
            <a:pPr>
              <a:defRPr/>
            </a:pPr>
            <a:fld id="{641C90A5-C474-45C2-8719-E69FDD0C6A55}" type="slidenum">
              <a:rPr>
                <a:solidFill>
                  <a:srgbClr val="63003C"/>
                </a:solidFill>
              </a:rPr>
              <a:t/>
            </a:fld>
            <a:endParaRPr>
              <a:solidFill>
                <a:srgbClr val="63003C"/>
              </a:solidFill>
            </a:endParaRPr>
          </a:p>
        </p:txBody>
      </p:sp>
      <p:sp>
        <p:nvSpPr>
          <p:cNvPr id="7" name="Espace réservé du contenu 2" hidden="0"/>
          <p:cNvSpPr>
            <a:spLocks noGrp="1"/>
          </p:cNvSpPr>
          <p:nvPr isPhoto="0" userDrawn="0">
            <p:ph idx="1" hasCustomPrompt="0"/>
          </p:nvPr>
        </p:nvSpPr>
        <p:spPr bwMode="gray">
          <a:xfrm>
            <a:off x="467544" y="1556792"/>
            <a:ext cx="7632848" cy="4641124"/>
          </a:xfrm>
        </p:spPr>
        <p:txBody>
          <a:bodyPr/>
          <a:lstStyle>
            <a:lvl1pPr marL="504000" indent="-504000">
              <a:spcBef>
                <a:spcPts val="1400"/>
              </a:spcBef>
              <a:spcAft>
                <a:spcPts val="0"/>
              </a:spcAft>
              <a:buClr>
                <a:srgbClr val="63003C"/>
              </a:buClr>
              <a:buSzPct val="150000"/>
              <a:buFont typeface="+mj-lt"/>
              <a:buAutoNum type="arabicPeriod"/>
              <a:defRPr/>
            </a:lvl1pPr>
            <a:lvl2pPr marL="504000">
              <a:buClr>
                <a:srgbClr val="63003C"/>
              </a:buClr>
              <a:defRPr/>
            </a:lvl2pPr>
            <a:lvl3pPr marL="504000">
              <a:buClr>
                <a:srgbClr val="63003C"/>
              </a:buClr>
              <a:defRPr/>
            </a:lvl3pPr>
            <a:lvl4pPr marL="684000">
              <a:buClr>
                <a:srgbClr val="63003C"/>
              </a:buClr>
              <a:defRPr/>
            </a:lvl4pPr>
            <a:lvl5pPr marL="684000" indent="0">
              <a:buClr>
                <a:srgbClr val="63003C"/>
              </a:buClr>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fr-FR"/>
          </a:p>
        </p:txBody>
      </p:sp>
      <p:pic>
        <p:nvPicPr>
          <p:cNvPr id="8" name="Image 15" hidden="0"/>
          <p:cNvPicPr>
            <a:picLocks noChangeAspect="1"/>
          </p:cNvPicPr>
          <p:nvPr isPhoto="0" userDrawn="1"/>
        </p:nvPicPr>
        <p:blipFill>
          <a:blip r:embed="rId2"/>
          <a:stretch/>
        </p:blipFill>
        <p:spPr bwMode="auto">
          <a:xfrm>
            <a:off x="7087748" y="6243046"/>
            <a:ext cx="1235536" cy="557742"/>
          </a:xfrm>
          <a:prstGeom prst="rect">
            <a:avLst/>
          </a:prstGeom>
        </p:spPr>
      </p:pic>
      <p:pic>
        <p:nvPicPr>
          <p:cNvPr id="9" name="Picture 13" hidden="0"/>
          <p:cNvPicPr>
            <a:picLocks noChangeAspect="1" noChangeArrowheads="1"/>
          </p:cNvPicPr>
          <p:nvPr isPhoto="0" userDrawn="1"/>
        </p:nvPicPr>
        <p:blipFill>
          <a:blip r:embed="rId3"/>
          <a:stretch/>
        </p:blipFill>
        <p:spPr bwMode="auto">
          <a:xfrm>
            <a:off x="8075734" y="1700808"/>
            <a:ext cx="918805" cy="1080000"/>
          </a:xfrm>
          <a:prstGeom prst="rect">
            <a:avLst/>
          </a:prstGeom>
          <a:noFill/>
          <a:ln>
            <a:noFill/>
          </a:ln>
        </p:spPr>
      </p:pic>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hidden="0"/>
        <p:cNvGrpSpPr/>
        <p:nvPr isPhoto="0" userDrawn="0"/>
      </p:nvGrpSpPr>
      <p:grpSpPr bwMode="auto">
        <a:xfrm>
          <a:off x="0" y="0"/>
          <a:ext cx="0" cy="0"/>
          <a:chOff x="0" y="0"/>
          <a:chExt cx="0" cy="0"/>
        </a:xfrm>
      </p:grpSpPr>
      <p:sp>
        <p:nvSpPr>
          <p:cNvPr id="4" name="Title Placeholder 1" hidden="0"/>
          <p:cNvSpPr>
            <a:spLocks noGrp="1"/>
          </p:cNvSpPr>
          <p:nvPr isPhoto="0" userDrawn="0">
            <p:ph type="title" hasCustomPrompt="0"/>
          </p:nvPr>
        </p:nvSpPr>
        <p:spPr bwMode="auto">
          <a:xfrm>
            <a:off x="628650" y="365126"/>
            <a:ext cx="7886700" cy="1325563"/>
          </a:xfrm>
          <a:prstGeom prst="rect">
            <a:avLst/>
          </a:prstGeom>
        </p:spPr>
        <p:txBody>
          <a:bodyPr vert="horz" lIns="91440" tIns="45720" rIns="91440" bIns="45720" rtlCol="0" anchor="ctr">
            <a:normAutofit/>
          </a:bodyPr>
          <a:lstStyle/>
          <a:p>
            <a:pPr>
              <a:defRPr/>
            </a:pPr>
            <a:r>
              <a:rPr lang="fr-FR"/>
              <a:t>Modifiez le style du titre</a:t>
            </a:r>
            <a:endParaRPr lang="en-US"/>
          </a:p>
        </p:txBody>
      </p:sp>
      <p:sp>
        <p:nvSpPr>
          <p:cNvPr id="5" name="Text Placeholder 2" hidden="0"/>
          <p:cNvSpPr>
            <a:spLocks noGrp="1"/>
          </p:cNvSpPr>
          <p:nvPr isPhoto="0" userDrawn="0">
            <p:ph type="body" idx="1" hasCustomPrompt="0"/>
          </p:nvPr>
        </p:nvSpPr>
        <p:spPr bwMode="auto">
          <a:xfrm>
            <a:off x="628650" y="1825625"/>
            <a:ext cx="7886700" cy="4351338"/>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hidden="0"/>
          <p:cNvSpPr>
            <a:spLocks noGrp="1"/>
          </p:cNvSpPr>
          <p:nvPr isPhoto="0" userDrawn="0">
            <p:ph type="dt" sz="half" idx="2" hasCustomPrompt="0"/>
          </p:nvPr>
        </p:nvSpPr>
        <p:spPr bwMode="auto">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2046173-2B5A-4462-9100-69D7613B339B}" type="datetimeFigureOut">
              <a:rPr lang="fr-FR">
                <a:solidFill>
                  <a:srgbClr val="63003C">
                    <a:tint val="75000"/>
                  </a:srgbClr>
                </a:solidFill>
              </a:rPr>
              <a:t/>
            </a:fld>
            <a:endParaRPr lang="fr-FR">
              <a:solidFill>
                <a:srgbClr val="63003C">
                  <a:tint val="75000"/>
                </a:srgbClr>
              </a:solidFill>
            </a:endParaRPr>
          </a:p>
        </p:txBody>
      </p:sp>
      <p:sp>
        <p:nvSpPr>
          <p:cNvPr id="7" name="Footer Placeholder 4" hidden="0"/>
          <p:cNvSpPr>
            <a:spLocks noGrp="1"/>
          </p:cNvSpPr>
          <p:nvPr isPhoto="0" userDrawn="0">
            <p:ph type="ftr" sz="quarter" idx="3" hasCustomPrompt="0"/>
          </p:nvPr>
        </p:nvSpPr>
        <p:spPr bwMode="auto">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solidFill>
                <a:srgbClr val="63003C">
                  <a:tint val="75000"/>
                </a:srgbClr>
              </a:solidFill>
            </a:endParaRPr>
          </a:p>
        </p:txBody>
      </p:sp>
      <p:sp>
        <p:nvSpPr>
          <p:cNvPr id="8" name="Slide Number Placeholder 5" hidden="0"/>
          <p:cNvSpPr>
            <a:spLocks noGrp="1"/>
          </p:cNvSpPr>
          <p:nvPr isPhoto="0" userDrawn="0">
            <p:ph type="sldNum" sz="quarter" idx="4" hasCustomPrompt="0"/>
          </p:nvPr>
        </p:nvSpPr>
        <p:spPr bwMode="auto">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0B0FBA5-3649-4193-81EC-FC1C61F9B58C}" type="slidenum">
              <a:rPr lang="fr-FR">
                <a:solidFill>
                  <a:srgbClr val="63003C">
                    <a:tint val="75000"/>
                  </a:srgbClr>
                </a:solidFill>
              </a:rPr>
              <a:t/>
            </a:fld>
            <a:endParaRPr lang="fr-FR">
              <a:solidFill>
                <a:srgbClr val="63003C">
                  <a:tint val="75000"/>
                </a:srgbClr>
              </a:solidFill>
            </a:endParaRPr>
          </a:p>
        </p:txBody>
      </p:sp>
    </p:spTree>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2">
              <a:lumMod val="75000"/>
              <a:lumOff val="25000"/>
            </a:schemeClr>
          </a:solidFill>
          <a:latin typeface="+mn-lt"/>
          <a:ea typeface="+mn-ea"/>
          <a:cs typeface="+mn-cs"/>
        </a:defRPr>
      </a:lvl2pPr>
      <a:lvl3pPr marL="1143000" indent="-228600" algn="l" defTabSz="914400">
        <a:lnSpc>
          <a:spcPct val="90000"/>
        </a:lnSpc>
        <a:spcBef>
          <a:spcPts val="500"/>
        </a:spcBef>
        <a:buFont typeface="Arial"/>
        <a:buChar char="•"/>
        <a:defRPr sz="2000">
          <a:solidFill>
            <a:schemeClr val="tx2">
              <a:lumMod val="75000"/>
              <a:lumOff val="25000"/>
            </a:schemeClr>
          </a:solidFill>
          <a:latin typeface="+mn-lt"/>
          <a:ea typeface="+mn-ea"/>
          <a:cs typeface="+mn-cs"/>
        </a:defRPr>
      </a:lvl3pPr>
      <a:lvl4pPr marL="1600200" indent="-228600" algn="l" defTabSz="914400">
        <a:lnSpc>
          <a:spcPct val="90000"/>
        </a:lnSpc>
        <a:spcBef>
          <a:spcPts val="500"/>
        </a:spcBef>
        <a:buFont typeface="Arial"/>
        <a:buChar char="•"/>
        <a:defRPr sz="1800">
          <a:solidFill>
            <a:schemeClr val="tx2">
              <a:lumMod val="75000"/>
              <a:lumOff val="25000"/>
            </a:schemeClr>
          </a:solidFill>
          <a:latin typeface="+mn-lt"/>
          <a:ea typeface="+mn-ea"/>
          <a:cs typeface="+mn-cs"/>
        </a:defRPr>
      </a:lvl4pPr>
      <a:lvl5pPr marL="2057400" indent="-228600" algn="l" defTabSz="914400">
        <a:lnSpc>
          <a:spcPct val="90000"/>
        </a:lnSpc>
        <a:spcBef>
          <a:spcPts val="500"/>
        </a:spcBef>
        <a:buFont typeface="Arial"/>
        <a:buChar char="•"/>
        <a:defRPr sz="1800">
          <a:solidFill>
            <a:schemeClr val="tx2">
              <a:lumMod val="75000"/>
              <a:lumOff val="25000"/>
            </a:schemeClr>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12.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9.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6.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27.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28.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ctrTitle" hasCustomPrompt="0"/>
          </p:nvPr>
        </p:nvSpPr>
        <p:spPr bwMode="auto">
          <a:xfrm>
            <a:off x="272128" y="2276872"/>
            <a:ext cx="8476336" cy="2592289"/>
          </a:xfrm>
        </p:spPr>
        <p:txBody>
          <a:bodyPr>
            <a:normAutofit/>
          </a:bodyPr>
          <a:lstStyle/>
          <a:p>
            <a:pPr>
              <a:defRPr/>
            </a:pPr>
            <a:r>
              <a:rPr lang="fr-FR"/>
              <a:t>Rechercher dans le catalogue Focus des bibliothèques </a:t>
            </a:r>
            <a:r>
              <a:rPr lang="fr-FR"/>
              <a:t>UPSaclay</a:t>
            </a:r>
            <a:endParaRPr lang="fr-FR"/>
          </a:p>
        </p:txBody>
      </p:sp>
      <p:sp>
        <p:nvSpPr>
          <p:cNvPr id="5" name="Sous-titre 2" hidden="0"/>
          <p:cNvSpPr>
            <a:spLocks noGrp="1"/>
          </p:cNvSpPr>
          <p:nvPr isPhoto="0" userDrawn="0">
            <p:ph type="subTitle" idx="1" hasCustomPrompt="0"/>
          </p:nvPr>
        </p:nvSpPr>
        <p:spPr bwMode="auto">
          <a:xfrm>
            <a:off x="292858" y="6143945"/>
            <a:ext cx="4787999" cy="746185"/>
          </a:xfrm>
        </p:spPr>
        <p:txBody>
          <a:bodyPr>
            <a:normAutofit lnSpcReduction="10000"/>
          </a:bodyPr>
          <a:lstStyle/>
          <a:p>
            <a:pPr algn="ctr">
              <a:defRPr/>
            </a:pPr>
            <a:r>
              <a:rPr lang="fr-FR">
                <a:solidFill>
                  <a:srgbClr val="F2F2F2"/>
                </a:solidFill>
                <a:latin typeface="Trebuchet MS"/>
              </a:rPr>
              <a:t>Service </a:t>
            </a:r>
            <a:r>
              <a:rPr lang="fr-FR">
                <a:solidFill>
                  <a:srgbClr val="F2F2F2"/>
                </a:solidFill>
                <a:latin typeface="Trebuchet MS"/>
              </a:rPr>
              <a:t>Commun de la Documentation</a:t>
            </a:r>
            <a:endParaRPr/>
          </a:p>
          <a:p>
            <a:pPr algn="ctr">
              <a:defRPr/>
            </a:pPr>
            <a:r>
              <a:rPr lang="fr-FR">
                <a:solidFill>
                  <a:srgbClr val="F2F2F2"/>
                </a:solidFill>
                <a:latin typeface="Trebuchet MS"/>
              </a:rPr>
              <a:t>Université </a:t>
            </a:r>
            <a:r>
              <a:rPr lang="fr-FR">
                <a:solidFill>
                  <a:srgbClr val="F2F2F2"/>
                </a:solidFill>
                <a:latin typeface="Trebuchet MS"/>
              </a:rPr>
              <a:t>Paris-Saclay </a:t>
            </a:r>
            <a:r>
              <a:rPr lang="fr-FR">
                <a:solidFill>
                  <a:srgbClr val="F2F2F2"/>
                </a:solidFill>
                <a:latin typeface="Trebuchet MS"/>
              </a:rPr>
              <a:t>- </a:t>
            </a:r>
            <a:r>
              <a:rPr lang="fr-FR">
                <a:solidFill>
                  <a:srgbClr val="F2F2F2"/>
                </a:solidFill>
                <a:latin typeface="Trebuchet MS"/>
              </a:rPr>
              <a:t>2020</a:t>
            </a:r>
            <a:endParaRPr lang="fr-FR">
              <a:solidFill>
                <a:srgbClr val="F2F2F2"/>
              </a:solidFill>
              <a:latin typeface="Trebuchet MS"/>
            </a:endParaRPr>
          </a:p>
          <a:p>
            <a:pP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a:xfrm>
            <a:off x="467544" y="274638"/>
            <a:ext cx="8208912" cy="562074"/>
          </a:xfrm>
        </p:spPr>
        <p:txBody>
          <a:bodyPr>
            <a:normAutofit fontScale="90000"/>
          </a:bodyPr>
          <a:lstStyle/>
          <a:p>
            <a:pPr>
              <a:defRPr/>
            </a:pPr>
            <a:r>
              <a:rPr lang="fr-FR"/>
              <a:t>Page d’accueil - Recherche simple / recherche avancée</a:t>
            </a:r>
            <a:endParaRPr/>
          </a:p>
        </p:txBody>
      </p:sp>
      <p:pic>
        <p:nvPicPr>
          <p:cNvPr id="5" name="Espace réservé du contenu 3" hidden="0"/>
          <p:cNvPicPr>
            <a:picLocks noGrp="1"/>
          </p:cNvPicPr>
          <p:nvPr isPhoto="0" userDrawn="0">
            <p:ph idx="1" hasCustomPrompt="0"/>
          </p:nvPr>
        </p:nvPicPr>
        <p:blipFill>
          <a:blip r:embed="rId3"/>
          <a:srcRect l="190" t="14157" r="1350" b="2320"/>
          <a:stretch/>
        </p:blipFill>
        <p:spPr bwMode="auto">
          <a:xfrm>
            <a:off x="468312" y="2157610"/>
            <a:ext cx="8208143" cy="3503637"/>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normAutofit/>
          </a:bodyPr>
          <a:lstStyle/>
          <a:p>
            <a:pPr>
              <a:defRPr/>
            </a:pPr>
            <a:r>
              <a:rPr lang="fr-FR"/>
              <a:t>Page de </a:t>
            </a:r>
            <a:r>
              <a:rPr lang="fr-FR"/>
              <a:t>résultats - Types </a:t>
            </a:r>
            <a:r>
              <a:rPr lang="fr-FR"/>
              <a:t>de </a:t>
            </a:r>
            <a:r>
              <a:rPr lang="fr-FR"/>
              <a:t>documents (1)</a:t>
            </a:r>
            <a:endParaRPr lang="fr-FR"/>
          </a:p>
        </p:txBody>
      </p:sp>
      <p:pic>
        <p:nvPicPr>
          <p:cNvPr id="5" name="Espace réservé du contenu 3" hidden="0"/>
          <p:cNvPicPr>
            <a:picLocks noGrp="1"/>
          </p:cNvPicPr>
          <p:nvPr isPhoto="0" userDrawn="0">
            <p:ph idx="1" hasCustomPrompt="0"/>
          </p:nvPr>
        </p:nvPicPr>
        <p:blipFill>
          <a:blip r:embed="rId3"/>
          <a:srcRect l="-9" t="9365" r="950" b="66"/>
          <a:stretch/>
        </p:blipFill>
        <p:spPr bwMode="auto">
          <a:xfrm>
            <a:off x="467545" y="2132857"/>
            <a:ext cx="7560840" cy="3888432"/>
          </a:xfrm>
          <a:prstGeom prst="rect">
            <a:avLst/>
          </a:prstGeom>
          <a:ln>
            <a:noFill/>
          </a:ln>
        </p:spPr>
      </p:pic>
      <p:sp>
        <p:nvSpPr>
          <p:cNvPr id="6" name="Rectangle à coins arrondis 2" hidden="0"/>
          <p:cNvSpPr/>
          <p:nvPr isPhoto="0" userDrawn="0"/>
        </p:nvSpPr>
        <p:spPr bwMode="auto">
          <a:xfrm>
            <a:off x="6444208" y="3933056"/>
            <a:ext cx="2520280" cy="1080120"/>
          </a:xfrm>
          <a:prstGeom prst="wedgeRoundRectCallout">
            <a:avLst>
              <a:gd name="adj1" fmla="val -74553"/>
              <a:gd name="adj2" fmla="val -212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Type </a:t>
            </a:r>
            <a:r>
              <a:rPr lang="fr-FR"/>
              <a:t>de </a:t>
            </a:r>
            <a:r>
              <a:rPr lang="fr-FR"/>
              <a:t>document</a:t>
            </a:r>
            <a:endParaRPr lang="fr-FR"/>
          </a:p>
        </p:txBody>
      </p:sp>
      <p:sp>
        <p:nvSpPr>
          <p:cNvPr id="7" name="Rectangle 4" hidden="0"/>
          <p:cNvSpPr/>
          <p:nvPr isPhoto="0" userDrawn="0"/>
        </p:nvSpPr>
        <p:spPr bwMode="auto">
          <a:xfrm>
            <a:off x="2555776" y="3933056"/>
            <a:ext cx="360040" cy="14401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Rectangle 5" hidden="0"/>
          <p:cNvSpPr/>
          <p:nvPr isPhoto="0" userDrawn="0"/>
        </p:nvSpPr>
        <p:spPr bwMode="auto">
          <a:xfrm>
            <a:off x="2555776" y="4581128"/>
            <a:ext cx="288032" cy="14401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Rectangle 6" hidden="0"/>
          <p:cNvSpPr/>
          <p:nvPr isPhoto="0" userDrawn="0"/>
        </p:nvSpPr>
        <p:spPr bwMode="auto">
          <a:xfrm>
            <a:off x="2555776" y="5229200"/>
            <a:ext cx="360040" cy="14401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normAutofit/>
          </a:bodyPr>
          <a:lstStyle/>
          <a:p>
            <a:pPr>
              <a:defRPr/>
            </a:pPr>
            <a:r>
              <a:rPr lang="fr-FR"/>
              <a:t>Page de </a:t>
            </a:r>
            <a:r>
              <a:rPr lang="fr-FR"/>
              <a:t>résultats - Types </a:t>
            </a:r>
            <a:r>
              <a:rPr lang="fr-FR"/>
              <a:t>de </a:t>
            </a:r>
            <a:r>
              <a:rPr lang="fr-FR"/>
              <a:t>documents (2)</a:t>
            </a:r>
            <a:endParaRPr lang="fr-FR"/>
          </a:p>
        </p:txBody>
      </p:sp>
      <p:pic>
        <p:nvPicPr>
          <p:cNvPr id="5" name="Espace réservé du contenu 3" hidden="0"/>
          <p:cNvPicPr>
            <a:picLocks noGrp="1"/>
          </p:cNvPicPr>
          <p:nvPr isPhoto="0" userDrawn="0">
            <p:ph idx="1" hasCustomPrompt="0"/>
          </p:nvPr>
        </p:nvPicPr>
        <p:blipFill>
          <a:blip r:embed="rId3"/>
          <a:srcRect l="-9" t="9365" r="950" b="66"/>
          <a:stretch/>
        </p:blipFill>
        <p:spPr bwMode="auto">
          <a:xfrm>
            <a:off x="467545" y="2132857"/>
            <a:ext cx="7560840" cy="3888432"/>
          </a:xfrm>
          <a:prstGeom prst="rect">
            <a:avLst/>
          </a:prstGeom>
          <a:ln>
            <a:noFill/>
          </a:ln>
        </p:spPr>
      </p:pic>
      <p:sp>
        <p:nvSpPr>
          <p:cNvPr id="6" name="Rectangle à coins arrondis 2" hidden="0"/>
          <p:cNvSpPr/>
          <p:nvPr isPhoto="0" userDrawn="0"/>
        </p:nvSpPr>
        <p:spPr bwMode="auto">
          <a:xfrm>
            <a:off x="6588224" y="4437112"/>
            <a:ext cx="2232248" cy="864096"/>
          </a:xfrm>
          <a:prstGeom prst="wedgeRoundRectCallout">
            <a:avLst>
              <a:gd name="adj1" fmla="val -78181"/>
              <a:gd name="adj2" fmla="val 150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Titre</a:t>
            </a:r>
            <a:endParaRPr/>
          </a:p>
        </p:txBody>
      </p:sp>
      <p:sp>
        <p:nvSpPr>
          <p:cNvPr id="7" name="Rectangle 4" hidden="0"/>
          <p:cNvSpPr/>
          <p:nvPr isPhoto="0" userDrawn="0"/>
        </p:nvSpPr>
        <p:spPr bwMode="auto">
          <a:xfrm>
            <a:off x="2555776" y="4005064"/>
            <a:ext cx="720080" cy="14401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Rectangle 5" hidden="0"/>
          <p:cNvSpPr/>
          <p:nvPr isPhoto="0" userDrawn="0"/>
        </p:nvSpPr>
        <p:spPr bwMode="auto">
          <a:xfrm>
            <a:off x="2555776" y="4653136"/>
            <a:ext cx="792087" cy="14401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Rectangle 6" hidden="0"/>
          <p:cNvSpPr/>
          <p:nvPr isPhoto="0" userDrawn="0"/>
        </p:nvSpPr>
        <p:spPr bwMode="auto">
          <a:xfrm>
            <a:off x="2555776" y="5301208"/>
            <a:ext cx="2160240" cy="14401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normAutofit/>
          </a:bodyPr>
          <a:lstStyle/>
          <a:p>
            <a:pPr>
              <a:defRPr/>
            </a:pPr>
            <a:r>
              <a:rPr lang="fr-FR"/>
              <a:t>Page de </a:t>
            </a:r>
            <a:r>
              <a:rPr lang="fr-FR"/>
              <a:t>résultats - Types </a:t>
            </a:r>
            <a:r>
              <a:rPr lang="fr-FR"/>
              <a:t>de </a:t>
            </a:r>
            <a:r>
              <a:rPr lang="fr-FR"/>
              <a:t>documents (3)</a:t>
            </a:r>
            <a:endParaRPr lang="fr-FR"/>
          </a:p>
        </p:txBody>
      </p:sp>
      <p:pic>
        <p:nvPicPr>
          <p:cNvPr id="5" name="Espace réservé du contenu 3" hidden="0"/>
          <p:cNvPicPr>
            <a:picLocks noGrp="1"/>
          </p:cNvPicPr>
          <p:nvPr isPhoto="0" userDrawn="0">
            <p:ph idx="1" hasCustomPrompt="0"/>
          </p:nvPr>
        </p:nvPicPr>
        <p:blipFill>
          <a:blip r:embed="rId3"/>
          <a:srcRect l="-9" t="9365" r="950" b="66"/>
          <a:stretch/>
        </p:blipFill>
        <p:spPr bwMode="auto">
          <a:xfrm>
            <a:off x="467545" y="2132857"/>
            <a:ext cx="7560840" cy="3888432"/>
          </a:xfrm>
          <a:prstGeom prst="rect">
            <a:avLst/>
          </a:prstGeom>
          <a:ln>
            <a:noFill/>
          </a:ln>
        </p:spPr>
      </p:pic>
      <p:sp>
        <p:nvSpPr>
          <p:cNvPr id="6" name="Rectangle à coins arrondis 2" hidden="0"/>
          <p:cNvSpPr/>
          <p:nvPr isPhoto="0" userDrawn="0"/>
        </p:nvSpPr>
        <p:spPr bwMode="auto">
          <a:xfrm>
            <a:off x="6588224" y="4293096"/>
            <a:ext cx="2160240" cy="864096"/>
          </a:xfrm>
          <a:prstGeom prst="wedgeRoundRectCallout">
            <a:avLst>
              <a:gd name="adj1" fmla="val -78181"/>
              <a:gd name="adj2" fmla="val 150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Auteur(s)</a:t>
            </a:r>
            <a:endParaRPr/>
          </a:p>
        </p:txBody>
      </p:sp>
      <p:sp>
        <p:nvSpPr>
          <p:cNvPr id="7" name="Rectangle 4" hidden="0"/>
          <p:cNvSpPr/>
          <p:nvPr isPhoto="0" userDrawn="0"/>
        </p:nvSpPr>
        <p:spPr bwMode="auto">
          <a:xfrm>
            <a:off x="2555776" y="4725144"/>
            <a:ext cx="3024336" cy="21602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Rectangle 5" hidden="0"/>
          <p:cNvSpPr/>
          <p:nvPr isPhoto="0" userDrawn="0"/>
        </p:nvSpPr>
        <p:spPr bwMode="auto">
          <a:xfrm flipV="1">
            <a:off x="2555776" y="5445223"/>
            <a:ext cx="1080120" cy="7200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normAutofit/>
          </a:bodyPr>
          <a:lstStyle/>
          <a:p>
            <a:pPr>
              <a:defRPr/>
            </a:pPr>
            <a:r>
              <a:rPr lang="fr-FR"/>
              <a:t>Page de </a:t>
            </a:r>
            <a:r>
              <a:rPr lang="fr-FR"/>
              <a:t>résultats - Types </a:t>
            </a:r>
            <a:r>
              <a:rPr lang="fr-FR"/>
              <a:t>de </a:t>
            </a:r>
            <a:r>
              <a:rPr lang="fr-FR"/>
              <a:t>documents (4)</a:t>
            </a:r>
            <a:endParaRPr lang="fr-FR"/>
          </a:p>
        </p:txBody>
      </p:sp>
      <p:pic>
        <p:nvPicPr>
          <p:cNvPr id="5" name="Espace réservé du contenu 3" hidden="0"/>
          <p:cNvPicPr>
            <a:picLocks noGrp="1"/>
          </p:cNvPicPr>
          <p:nvPr isPhoto="0" userDrawn="0">
            <p:ph idx="1" hasCustomPrompt="0"/>
          </p:nvPr>
        </p:nvPicPr>
        <p:blipFill>
          <a:blip r:embed="rId3"/>
          <a:srcRect l="-9" t="9365" r="950" b="66"/>
          <a:stretch/>
        </p:blipFill>
        <p:spPr bwMode="auto">
          <a:xfrm>
            <a:off x="467545" y="2132857"/>
            <a:ext cx="7560840" cy="3888432"/>
          </a:xfrm>
          <a:prstGeom prst="rect">
            <a:avLst/>
          </a:prstGeom>
          <a:ln>
            <a:noFill/>
          </a:ln>
        </p:spPr>
      </p:pic>
      <p:sp>
        <p:nvSpPr>
          <p:cNvPr id="6" name="Rectangle à coins arrondis 2" hidden="0"/>
          <p:cNvSpPr/>
          <p:nvPr isPhoto="0" userDrawn="0"/>
        </p:nvSpPr>
        <p:spPr bwMode="auto">
          <a:xfrm>
            <a:off x="6516216" y="4221088"/>
            <a:ext cx="2088232" cy="864096"/>
          </a:xfrm>
          <a:prstGeom prst="wedgeRoundRectCallout">
            <a:avLst>
              <a:gd name="adj1" fmla="val -78181"/>
              <a:gd name="adj2" fmla="val 150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Source</a:t>
            </a:r>
            <a:endParaRPr lang="fr-FR"/>
          </a:p>
        </p:txBody>
      </p:sp>
      <p:sp>
        <p:nvSpPr>
          <p:cNvPr id="7" name="Rectangle 4" hidden="0"/>
          <p:cNvSpPr/>
          <p:nvPr isPhoto="0" userDrawn="0"/>
        </p:nvSpPr>
        <p:spPr bwMode="auto">
          <a:xfrm>
            <a:off x="2555776" y="4149079"/>
            <a:ext cx="2232248" cy="7200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Rectangle 5" hidden="0"/>
          <p:cNvSpPr/>
          <p:nvPr isPhoto="0" userDrawn="0"/>
        </p:nvSpPr>
        <p:spPr bwMode="auto">
          <a:xfrm>
            <a:off x="2555776" y="4941168"/>
            <a:ext cx="2232248" cy="7200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Rectangle 6" hidden="0"/>
          <p:cNvSpPr/>
          <p:nvPr isPhoto="0" userDrawn="0"/>
        </p:nvSpPr>
        <p:spPr bwMode="auto">
          <a:xfrm>
            <a:off x="2555776" y="5517232"/>
            <a:ext cx="1944216" cy="7200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normAutofit/>
          </a:bodyPr>
          <a:lstStyle/>
          <a:p>
            <a:pPr>
              <a:defRPr/>
            </a:pPr>
            <a:r>
              <a:rPr lang="fr-FR"/>
              <a:t>Page de </a:t>
            </a:r>
            <a:r>
              <a:rPr lang="fr-FR"/>
              <a:t>résultats - Types </a:t>
            </a:r>
            <a:r>
              <a:rPr lang="fr-FR"/>
              <a:t>de </a:t>
            </a:r>
            <a:r>
              <a:rPr lang="fr-FR"/>
              <a:t>documents (5)</a:t>
            </a:r>
            <a:endParaRPr lang="fr-FR"/>
          </a:p>
        </p:txBody>
      </p:sp>
      <p:pic>
        <p:nvPicPr>
          <p:cNvPr id="5" name="Espace réservé du contenu 3" hidden="0"/>
          <p:cNvPicPr>
            <a:picLocks noGrp="1"/>
          </p:cNvPicPr>
          <p:nvPr isPhoto="0" userDrawn="0">
            <p:ph idx="1" hasCustomPrompt="0"/>
          </p:nvPr>
        </p:nvPicPr>
        <p:blipFill>
          <a:blip r:embed="rId3"/>
          <a:srcRect l="-9" t="9365" r="950" b="66"/>
          <a:stretch/>
        </p:blipFill>
        <p:spPr bwMode="auto">
          <a:xfrm>
            <a:off x="467545" y="2132857"/>
            <a:ext cx="7560840" cy="3888432"/>
          </a:xfrm>
          <a:prstGeom prst="rect">
            <a:avLst/>
          </a:prstGeom>
          <a:ln>
            <a:noFill/>
          </a:ln>
        </p:spPr>
      </p:pic>
      <p:sp>
        <p:nvSpPr>
          <p:cNvPr id="6" name="Rectangle à coins arrondis 2" hidden="0"/>
          <p:cNvSpPr/>
          <p:nvPr isPhoto="0" userDrawn="0"/>
        </p:nvSpPr>
        <p:spPr bwMode="auto">
          <a:xfrm>
            <a:off x="6372200" y="4293096"/>
            <a:ext cx="2232248" cy="808508"/>
          </a:xfrm>
          <a:prstGeom prst="wedgeRoundRectCallout">
            <a:avLst>
              <a:gd name="adj1" fmla="val -78181"/>
              <a:gd name="adj2" fmla="val 150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Disponibilité</a:t>
            </a:r>
            <a:r>
              <a:rPr lang="fr-FR"/>
              <a:t> </a:t>
            </a:r>
            <a:endParaRPr/>
          </a:p>
        </p:txBody>
      </p:sp>
      <p:sp>
        <p:nvSpPr>
          <p:cNvPr id="7" name="Rectangle 4" hidden="0"/>
          <p:cNvSpPr/>
          <p:nvPr isPhoto="0" userDrawn="0"/>
        </p:nvSpPr>
        <p:spPr bwMode="auto">
          <a:xfrm>
            <a:off x="2555776" y="4293096"/>
            <a:ext cx="792087" cy="21602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Rectangle 5" hidden="0"/>
          <p:cNvSpPr/>
          <p:nvPr isPhoto="0" userDrawn="0"/>
        </p:nvSpPr>
        <p:spPr bwMode="auto">
          <a:xfrm>
            <a:off x="2555776" y="5013176"/>
            <a:ext cx="1584175" cy="14401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normAutofit/>
          </a:bodyPr>
          <a:lstStyle/>
          <a:p>
            <a:pPr>
              <a:defRPr/>
            </a:pPr>
            <a:r>
              <a:rPr lang="fr-FR"/>
              <a:t>Page de </a:t>
            </a:r>
            <a:r>
              <a:rPr lang="fr-FR"/>
              <a:t>résultats - </a:t>
            </a:r>
            <a:r>
              <a:rPr lang="fr-FR"/>
              <a:t>Trier les résultats </a:t>
            </a:r>
            <a:r>
              <a:rPr lang="fr-FR"/>
              <a:t>(1)</a:t>
            </a:r>
            <a:endParaRPr lang="fr-FR"/>
          </a:p>
        </p:txBody>
      </p:sp>
      <p:pic>
        <p:nvPicPr>
          <p:cNvPr id="5" name="Espace réservé du contenu 3" hidden="0"/>
          <p:cNvPicPr>
            <a:picLocks noGrp="1"/>
          </p:cNvPicPr>
          <p:nvPr isPhoto="0" userDrawn="0">
            <p:ph idx="1" hasCustomPrompt="0"/>
          </p:nvPr>
        </p:nvPicPr>
        <p:blipFill>
          <a:blip r:embed="rId3"/>
          <a:srcRect l="-9" t="9365" r="950" b="66"/>
          <a:stretch/>
        </p:blipFill>
        <p:spPr bwMode="auto">
          <a:xfrm>
            <a:off x="467545" y="2132857"/>
            <a:ext cx="7560840" cy="3888432"/>
          </a:xfrm>
          <a:prstGeom prst="rect">
            <a:avLst/>
          </a:prstGeom>
          <a:ln>
            <a:noFill/>
          </a:ln>
        </p:spPr>
      </p:pic>
      <p:sp>
        <p:nvSpPr>
          <p:cNvPr id="6" name="Flèche vers le bas 7" hidden="0"/>
          <p:cNvSpPr/>
          <p:nvPr isPhoto="0" userDrawn="0"/>
        </p:nvSpPr>
        <p:spPr bwMode="auto">
          <a:xfrm rot="20074001">
            <a:off x="7359035" y="4578974"/>
            <a:ext cx="504056" cy="792087"/>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normAutofit/>
          </a:bodyPr>
          <a:lstStyle/>
          <a:p>
            <a:pPr>
              <a:defRPr/>
            </a:pPr>
            <a:r>
              <a:rPr lang="fr-FR"/>
              <a:t>Page de </a:t>
            </a:r>
            <a:r>
              <a:rPr lang="fr-FR"/>
              <a:t>résultats - </a:t>
            </a:r>
            <a:r>
              <a:rPr lang="fr-FR"/>
              <a:t>Trier les résultats </a:t>
            </a:r>
            <a:r>
              <a:rPr lang="fr-FR"/>
              <a:t>(2)</a:t>
            </a:r>
            <a:endParaRPr lang="fr-FR"/>
          </a:p>
        </p:txBody>
      </p:sp>
      <p:pic>
        <p:nvPicPr>
          <p:cNvPr id="5" name="Espace réservé du contenu 3" hidden="0"/>
          <p:cNvPicPr>
            <a:picLocks noGrp="1"/>
          </p:cNvPicPr>
          <p:nvPr isPhoto="0" userDrawn="0">
            <p:ph idx="1" hasCustomPrompt="0"/>
          </p:nvPr>
        </p:nvPicPr>
        <p:blipFill>
          <a:blip r:embed="rId3"/>
          <a:srcRect l="-9" t="9365" r="950" b="66"/>
          <a:stretch/>
        </p:blipFill>
        <p:spPr bwMode="auto">
          <a:xfrm>
            <a:off x="467545" y="2132857"/>
            <a:ext cx="7560840" cy="3888432"/>
          </a:xfrm>
          <a:prstGeom prst="rect">
            <a:avLst/>
          </a:prstGeom>
          <a:ln>
            <a:noFill/>
          </a:ln>
        </p:spPr>
      </p:pic>
      <p:sp>
        <p:nvSpPr>
          <p:cNvPr id="6" name="Flèche vers le bas 7" hidden="0"/>
          <p:cNvSpPr/>
          <p:nvPr isPhoto="0" userDrawn="0"/>
        </p:nvSpPr>
        <p:spPr bwMode="auto">
          <a:xfrm rot="20074001">
            <a:off x="7237940" y="4221618"/>
            <a:ext cx="504056" cy="792087"/>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7" name="Image 4" hidden="0"/>
          <p:cNvPicPr/>
          <p:nvPr isPhoto="0" userDrawn="0"/>
        </p:nvPicPr>
        <p:blipFill>
          <a:blip r:embed="rId4"/>
          <a:srcRect l="79932" t="76537" r="1213" b="4204"/>
          <a:stretch/>
        </p:blipFill>
        <p:spPr bwMode="auto">
          <a:xfrm>
            <a:off x="6353255" y="5042465"/>
            <a:ext cx="1675130" cy="96266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normAutofit/>
          </a:bodyPr>
          <a:lstStyle/>
          <a:p>
            <a:pPr>
              <a:defRPr/>
            </a:pPr>
            <a:r>
              <a:rPr lang="fr-FR"/>
              <a:t>Page de </a:t>
            </a:r>
            <a:r>
              <a:rPr lang="fr-FR"/>
              <a:t>résultats - </a:t>
            </a:r>
            <a:r>
              <a:rPr lang="fr-FR"/>
              <a:t>Trier les résultats  </a:t>
            </a:r>
            <a:r>
              <a:rPr lang="fr-FR"/>
              <a:t>(3)</a:t>
            </a:r>
            <a:endParaRPr lang="fr-FR"/>
          </a:p>
        </p:txBody>
      </p:sp>
      <p:pic>
        <p:nvPicPr>
          <p:cNvPr id="5" name="Espace réservé du contenu 3" hidden="0"/>
          <p:cNvPicPr>
            <a:picLocks noGrp="1"/>
          </p:cNvPicPr>
          <p:nvPr isPhoto="0" userDrawn="0">
            <p:ph idx="1" hasCustomPrompt="0"/>
          </p:nvPr>
        </p:nvPicPr>
        <p:blipFill>
          <a:blip r:embed="rId3"/>
          <a:srcRect l="-9" t="9365" r="950" b="66"/>
          <a:stretch/>
        </p:blipFill>
        <p:spPr bwMode="auto">
          <a:xfrm>
            <a:off x="467545" y="2132857"/>
            <a:ext cx="7560840" cy="3888432"/>
          </a:xfrm>
          <a:prstGeom prst="rect">
            <a:avLst/>
          </a:prstGeom>
          <a:ln>
            <a:noFill/>
          </a:ln>
        </p:spPr>
      </p:pic>
      <p:sp>
        <p:nvSpPr>
          <p:cNvPr id="6" name="Rectangle 2" hidden="0"/>
          <p:cNvSpPr/>
          <p:nvPr isPhoto="0" userDrawn="0"/>
        </p:nvSpPr>
        <p:spPr bwMode="auto">
          <a:xfrm>
            <a:off x="539552" y="2636912"/>
            <a:ext cx="864096" cy="21602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Rectangle à coins arrondis 4" hidden="0"/>
          <p:cNvSpPr/>
          <p:nvPr isPhoto="0" userDrawn="0"/>
        </p:nvSpPr>
        <p:spPr bwMode="auto">
          <a:xfrm>
            <a:off x="2051720" y="2883646"/>
            <a:ext cx="1944216" cy="1296144"/>
          </a:xfrm>
          <a:prstGeom prst="wedgeRoundRectCallout">
            <a:avLst>
              <a:gd name="adj1" fmla="val -77570"/>
              <a:gd name="adj2" fmla="val -541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Vous pouvez modifier le mode de tri</a:t>
            </a: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normAutofit/>
          </a:bodyPr>
          <a:lstStyle/>
          <a:p>
            <a:pPr>
              <a:defRPr/>
            </a:pPr>
            <a:r>
              <a:rPr lang="fr-FR"/>
              <a:t>Page de </a:t>
            </a:r>
            <a:r>
              <a:rPr lang="fr-FR"/>
              <a:t>résultats – Trier les résultats </a:t>
            </a:r>
            <a:r>
              <a:rPr lang="fr-FR"/>
              <a:t>(4)</a:t>
            </a:r>
            <a:endParaRPr lang="fr-FR"/>
          </a:p>
        </p:txBody>
      </p:sp>
      <p:pic>
        <p:nvPicPr>
          <p:cNvPr id="5" name="Espace réservé du contenu 6" hidden="0"/>
          <p:cNvPicPr>
            <a:picLocks noGrp="1"/>
          </p:cNvPicPr>
          <p:nvPr isPhoto="0" userDrawn="0">
            <p:ph idx="1" hasCustomPrompt="0"/>
          </p:nvPr>
        </p:nvPicPr>
        <p:blipFill>
          <a:blip r:embed="rId3"/>
          <a:srcRect l="714" t="9140" r="1599" b="4786"/>
          <a:stretch/>
        </p:blipFill>
        <p:spPr bwMode="auto">
          <a:xfrm>
            <a:off x="683568" y="1988840"/>
            <a:ext cx="7632700" cy="3782996"/>
          </a:xfrm>
          <a:prstGeom prst="rect">
            <a:avLst/>
          </a:prstGeom>
          <a:ln>
            <a:noFill/>
          </a:ln>
        </p:spPr>
      </p:pic>
      <p:sp>
        <p:nvSpPr>
          <p:cNvPr id="6" name="Rectangle à coins arrondis 7" hidden="0"/>
          <p:cNvSpPr/>
          <p:nvPr isPhoto="0" userDrawn="0"/>
        </p:nvSpPr>
        <p:spPr bwMode="auto">
          <a:xfrm>
            <a:off x="2555702" y="4581128"/>
            <a:ext cx="1944216" cy="1512168"/>
          </a:xfrm>
          <a:prstGeom prst="wedgeRoundRectCallout">
            <a:avLst>
              <a:gd name="adj1" fmla="val -80929"/>
              <a:gd name="adj2" fmla="val -702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Et </a:t>
            </a:r>
            <a:r>
              <a:rPr lang="fr-FR"/>
              <a:t>ainsi modifier la </a:t>
            </a:r>
            <a:r>
              <a:rPr lang="fr-FR"/>
              <a:t>présentation des résultats</a:t>
            </a: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a:xfrm>
            <a:off x="467544" y="500062"/>
            <a:ext cx="3614467" cy="1325563"/>
          </a:xfrm>
        </p:spPr>
        <p:txBody>
          <a:bodyPr>
            <a:normAutofit fontScale="90000"/>
          </a:bodyPr>
          <a:lstStyle/>
          <a:p>
            <a:pPr>
              <a:defRPr/>
            </a:pPr>
            <a:r>
              <a:rPr lang="fr-FR">
                <a:solidFill>
                  <a:schemeClr val="bg1"/>
                </a:solidFill>
              </a:rPr>
              <a:t>Rechercher dans le catalogue Focus des bibliothèques </a:t>
            </a:r>
            <a:r>
              <a:rPr lang="fr-FR">
                <a:solidFill>
                  <a:schemeClr val="bg1"/>
                </a:solidFill>
              </a:rPr>
              <a:t>UPSaclay</a:t>
            </a:r>
            <a:endParaRPr lang="fr-FR">
              <a:solidFill>
                <a:schemeClr val="bg1"/>
              </a:solidFill>
            </a:endParaRPr>
          </a:p>
        </p:txBody>
      </p:sp>
      <p:sp>
        <p:nvSpPr>
          <p:cNvPr id="5" name="Espace réservé du contenu 2" hidden="0"/>
          <p:cNvSpPr>
            <a:spLocks noGrp="1"/>
          </p:cNvSpPr>
          <p:nvPr isPhoto="0" userDrawn="0">
            <p:ph idx="1" hasCustomPrompt="0"/>
          </p:nvPr>
        </p:nvSpPr>
        <p:spPr bwMode="auto">
          <a:xfrm>
            <a:off x="5382883" y="188640"/>
            <a:ext cx="3614468" cy="5988323"/>
          </a:xfrm>
        </p:spPr>
        <p:txBody>
          <a:bodyPr>
            <a:normAutofit lnSpcReduction="10000"/>
          </a:bodyPr>
          <a:lstStyle/>
          <a:p>
            <a:pPr>
              <a:defRPr/>
            </a:pPr>
            <a:r>
              <a:rPr lang="fr-FR"/>
              <a:t>L’outil de découverte Focus</a:t>
            </a:r>
            <a:endParaRPr/>
          </a:p>
          <a:p>
            <a:pPr lvl="1">
              <a:defRPr/>
            </a:pPr>
            <a:r>
              <a:rPr lang="fr-FR"/>
              <a:t>Site des BU</a:t>
            </a:r>
            <a:endParaRPr/>
          </a:p>
          <a:p>
            <a:pPr>
              <a:defRPr/>
            </a:pPr>
            <a:r>
              <a:rPr lang="fr-FR"/>
              <a:t>Page d’accueil</a:t>
            </a:r>
            <a:endParaRPr/>
          </a:p>
          <a:p>
            <a:pPr lvl="1">
              <a:defRPr/>
            </a:pPr>
            <a:r>
              <a:rPr lang="fr-FR"/>
              <a:t>L</a:t>
            </a:r>
            <a:r>
              <a:rPr lang="fr-FR"/>
              <a:t>es vues</a:t>
            </a:r>
            <a:endParaRPr/>
          </a:p>
          <a:p>
            <a:pPr lvl="1">
              <a:defRPr/>
            </a:pPr>
            <a:r>
              <a:rPr lang="fr-FR"/>
              <a:t>Le compte-lecteur</a:t>
            </a:r>
            <a:endParaRPr/>
          </a:p>
          <a:p>
            <a:pPr lvl="1">
              <a:defRPr/>
            </a:pPr>
            <a:r>
              <a:rPr lang="fr-FR"/>
              <a:t>Recherche simple / recherche avancée</a:t>
            </a:r>
            <a:endParaRPr/>
          </a:p>
          <a:p>
            <a:pPr>
              <a:defRPr/>
            </a:pPr>
            <a:r>
              <a:rPr lang="fr-FR"/>
              <a:t>Page de </a:t>
            </a:r>
            <a:r>
              <a:rPr lang="fr-FR"/>
              <a:t>résultats</a:t>
            </a:r>
            <a:endParaRPr/>
          </a:p>
          <a:p>
            <a:pPr lvl="1">
              <a:defRPr/>
            </a:pPr>
            <a:r>
              <a:rPr lang="fr-FR"/>
              <a:t>Types de documents</a:t>
            </a:r>
            <a:endParaRPr/>
          </a:p>
          <a:p>
            <a:pPr lvl="1">
              <a:defRPr/>
            </a:pPr>
            <a:r>
              <a:rPr lang="fr-FR"/>
              <a:t>Trier les résultats</a:t>
            </a:r>
            <a:endParaRPr/>
          </a:p>
          <a:p>
            <a:pPr lvl="1">
              <a:defRPr/>
            </a:pPr>
            <a:r>
              <a:rPr lang="fr-FR"/>
              <a:t>Filtrer par facettes</a:t>
            </a:r>
            <a:endParaRPr/>
          </a:p>
          <a:p>
            <a:pPr lvl="1">
              <a:defRPr/>
            </a:pPr>
            <a:r>
              <a:rPr lang="fr-FR"/>
              <a:t>Elargir la recherche</a:t>
            </a:r>
            <a:endParaRPr/>
          </a:p>
          <a:p>
            <a:pPr>
              <a:defRPr/>
            </a:pPr>
            <a:r>
              <a:rPr lang="fr-FR"/>
              <a:t>Affichage de notice</a:t>
            </a:r>
            <a:endParaRPr/>
          </a:p>
          <a:p>
            <a:pPr lvl="1">
              <a:defRPr/>
            </a:pPr>
            <a:r>
              <a:rPr lang="fr-FR"/>
              <a:t>Document </a:t>
            </a:r>
            <a:r>
              <a:rPr lang="fr-FR"/>
              <a:t>en ligne</a:t>
            </a:r>
            <a:endParaRPr/>
          </a:p>
          <a:p>
            <a:pPr lvl="1">
              <a:defRPr/>
            </a:pPr>
            <a:r>
              <a:rPr lang="fr-FR"/>
              <a:t>Document sur site</a:t>
            </a:r>
            <a:endParaRPr/>
          </a:p>
          <a:p>
            <a:pPr lvl="1">
              <a:defRPr/>
            </a:pPr>
            <a:r>
              <a:rPr lang="fr-FR"/>
              <a:t>Références</a:t>
            </a:r>
            <a:endParaRPr/>
          </a:p>
          <a:p>
            <a:pPr>
              <a:defRPr/>
            </a:pPr>
            <a:r>
              <a:rPr lang="fr-FR"/>
              <a:t>Ressources en ligne</a:t>
            </a: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normAutofit/>
          </a:bodyPr>
          <a:lstStyle/>
          <a:p>
            <a:pPr>
              <a:defRPr/>
            </a:pPr>
            <a:r>
              <a:rPr lang="fr-FR"/>
              <a:t>Page de </a:t>
            </a:r>
            <a:r>
              <a:rPr lang="fr-FR"/>
              <a:t>résultats - Filtrer </a:t>
            </a:r>
            <a:r>
              <a:rPr lang="fr-FR"/>
              <a:t>par </a:t>
            </a:r>
            <a:r>
              <a:rPr lang="fr-FR"/>
              <a:t>facettes (1)</a:t>
            </a:r>
            <a:endParaRPr lang="fr-FR"/>
          </a:p>
        </p:txBody>
      </p:sp>
      <p:pic>
        <p:nvPicPr>
          <p:cNvPr id="5" name="Espace réservé du contenu 3" hidden="0"/>
          <p:cNvPicPr>
            <a:picLocks noGrp="1"/>
          </p:cNvPicPr>
          <p:nvPr isPhoto="0" userDrawn="0">
            <p:ph idx="1" hasCustomPrompt="0"/>
          </p:nvPr>
        </p:nvPicPr>
        <p:blipFill>
          <a:blip r:embed="rId3"/>
          <a:srcRect l="-9" t="9365" r="950" b="66"/>
          <a:stretch/>
        </p:blipFill>
        <p:spPr bwMode="auto">
          <a:xfrm>
            <a:off x="467545" y="2132857"/>
            <a:ext cx="7560840" cy="3888432"/>
          </a:xfrm>
          <a:prstGeom prst="rect">
            <a:avLst/>
          </a:prstGeom>
          <a:ln>
            <a:noFill/>
          </a:ln>
        </p:spPr>
      </p:pic>
      <p:sp>
        <p:nvSpPr>
          <p:cNvPr id="6" name="Rectangle 2" hidden="0"/>
          <p:cNvSpPr/>
          <p:nvPr isPhoto="0" userDrawn="0"/>
        </p:nvSpPr>
        <p:spPr bwMode="auto">
          <a:xfrm>
            <a:off x="539552" y="2348880"/>
            <a:ext cx="1296144" cy="36004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Rectangle à coins arrondis 4" hidden="0"/>
          <p:cNvSpPr/>
          <p:nvPr isPhoto="0" userDrawn="0"/>
        </p:nvSpPr>
        <p:spPr bwMode="auto">
          <a:xfrm>
            <a:off x="2339752" y="2979340"/>
            <a:ext cx="3456384" cy="864096"/>
          </a:xfrm>
          <a:prstGeom prst="wedgeRoundRectCallout">
            <a:avLst>
              <a:gd name="adj1" fmla="val -62259"/>
              <a:gd name="adj2" fmla="val -59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Utilisez les facettes pour filtrer les résultats</a:t>
            </a: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normAutofit/>
          </a:bodyPr>
          <a:lstStyle/>
          <a:p>
            <a:pPr>
              <a:defRPr/>
            </a:pPr>
            <a:r>
              <a:rPr lang="fr-FR"/>
              <a:t>Page de </a:t>
            </a:r>
            <a:r>
              <a:rPr lang="fr-FR"/>
              <a:t>résultats - Filtrer </a:t>
            </a:r>
            <a:r>
              <a:rPr lang="fr-FR"/>
              <a:t>par </a:t>
            </a:r>
            <a:r>
              <a:rPr lang="fr-FR"/>
              <a:t>facettes (2)</a:t>
            </a:r>
            <a:endParaRPr lang="fr-FR"/>
          </a:p>
        </p:txBody>
      </p:sp>
      <p:pic>
        <p:nvPicPr>
          <p:cNvPr id="5" name="Espace réservé du contenu 3" hidden="0"/>
          <p:cNvPicPr>
            <a:picLocks noGrp="1"/>
          </p:cNvPicPr>
          <p:nvPr isPhoto="0" userDrawn="0">
            <p:ph idx="1" hasCustomPrompt="0"/>
          </p:nvPr>
        </p:nvPicPr>
        <p:blipFill>
          <a:blip r:embed="rId3"/>
          <a:srcRect l="-9" t="9365" r="950" b="66"/>
          <a:stretch/>
        </p:blipFill>
        <p:spPr bwMode="auto">
          <a:xfrm>
            <a:off x="467545" y="2132857"/>
            <a:ext cx="7560840" cy="3888432"/>
          </a:xfrm>
          <a:prstGeom prst="rect">
            <a:avLst/>
          </a:prstGeom>
          <a:ln>
            <a:noFill/>
          </a:ln>
        </p:spPr>
      </p:pic>
      <p:sp>
        <p:nvSpPr>
          <p:cNvPr id="6" name="Rectangle 2" hidden="0"/>
          <p:cNvSpPr/>
          <p:nvPr isPhoto="0" userDrawn="0"/>
        </p:nvSpPr>
        <p:spPr bwMode="auto">
          <a:xfrm>
            <a:off x="539552" y="2636912"/>
            <a:ext cx="864096" cy="21602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Rectangle à coins arrondis 4" hidden="0"/>
          <p:cNvSpPr/>
          <p:nvPr isPhoto="0" userDrawn="0"/>
        </p:nvSpPr>
        <p:spPr bwMode="auto">
          <a:xfrm>
            <a:off x="2483768" y="3068960"/>
            <a:ext cx="1800200" cy="1728192"/>
          </a:xfrm>
          <a:prstGeom prst="wedgeRoundRectCallout">
            <a:avLst>
              <a:gd name="adj1" fmla="val -62414"/>
              <a:gd name="adj2" fmla="val 655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Inclure ou exclure certains critères</a:t>
            </a:r>
            <a:endParaRPr lang="fr-FR"/>
          </a:p>
        </p:txBody>
      </p:sp>
      <p:sp>
        <p:nvSpPr>
          <p:cNvPr id="8" name="Rectangle 5" hidden="0"/>
          <p:cNvSpPr/>
          <p:nvPr isPhoto="0" userDrawn="0"/>
        </p:nvSpPr>
        <p:spPr bwMode="auto">
          <a:xfrm>
            <a:off x="1043608" y="4797152"/>
            <a:ext cx="1080120" cy="43204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normAutofit/>
          </a:bodyPr>
          <a:lstStyle/>
          <a:p>
            <a:pPr>
              <a:defRPr/>
            </a:pPr>
            <a:r>
              <a:rPr lang="fr-FR"/>
              <a:t>Page de </a:t>
            </a:r>
            <a:r>
              <a:rPr lang="fr-FR"/>
              <a:t>résultats - Filtrer </a:t>
            </a:r>
            <a:r>
              <a:rPr lang="fr-FR"/>
              <a:t>par </a:t>
            </a:r>
            <a:r>
              <a:rPr lang="fr-FR"/>
              <a:t>facettes (3)</a:t>
            </a:r>
            <a:endParaRPr lang="fr-FR"/>
          </a:p>
        </p:txBody>
      </p:sp>
      <p:pic>
        <p:nvPicPr>
          <p:cNvPr id="5" name="Espace réservé du contenu 3" hidden="0"/>
          <p:cNvPicPr>
            <a:picLocks noGrp="1"/>
          </p:cNvPicPr>
          <p:nvPr isPhoto="0" userDrawn="0">
            <p:ph idx="1" hasCustomPrompt="0"/>
          </p:nvPr>
        </p:nvPicPr>
        <p:blipFill>
          <a:blip r:embed="rId3"/>
          <a:srcRect l="-9" t="9365" r="950" b="66"/>
          <a:stretch/>
        </p:blipFill>
        <p:spPr bwMode="auto">
          <a:xfrm>
            <a:off x="467545" y="2132857"/>
            <a:ext cx="7560840" cy="3888432"/>
          </a:xfrm>
          <a:prstGeom prst="rect">
            <a:avLst/>
          </a:prstGeom>
          <a:ln>
            <a:noFill/>
          </a:ln>
        </p:spPr>
      </p:pic>
      <p:sp>
        <p:nvSpPr>
          <p:cNvPr id="6" name="Rectangle à coins arrondis 2" hidden="0"/>
          <p:cNvSpPr/>
          <p:nvPr isPhoto="0" userDrawn="0"/>
        </p:nvSpPr>
        <p:spPr bwMode="auto">
          <a:xfrm>
            <a:off x="2267744" y="4725144"/>
            <a:ext cx="3672408" cy="936104"/>
          </a:xfrm>
          <a:prstGeom prst="wedgeRoundRectCallout">
            <a:avLst>
              <a:gd name="adj1" fmla="val -63101"/>
              <a:gd name="adj2" fmla="val 503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Sélectionnez puis cliquez sur « Appliquer les filtres »</a:t>
            </a:r>
            <a:endParaRPr lang="fr-FR"/>
          </a:p>
        </p:txBody>
      </p:sp>
      <p:sp>
        <p:nvSpPr>
          <p:cNvPr id="7" name="Rectangle 4" hidden="0"/>
          <p:cNvSpPr/>
          <p:nvPr isPhoto="0" userDrawn="0"/>
        </p:nvSpPr>
        <p:spPr bwMode="auto">
          <a:xfrm>
            <a:off x="611560" y="3212976"/>
            <a:ext cx="1008112" cy="36004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Rectangle 5" hidden="0"/>
          <p:cNvSpPr/>
          <p:nvPr isPhoto="0" userDrawn="0"/>
        </p:nvSpPr>
        <p:spPr bwMode="auto">
          <a:xfrm>
            <a:off x="539552" y="4653136"/>
            <a:ext cx="792087" cy="28803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Rectangle 6" hidden="0"/>
          <p:cNvSpPr/>
          <p:nvPr isPhoto="0" userDrawn="0"/>
        </p:nvSpPr>
        <p:spPr bwMode="auto">
          <a:xfrm>
            <a:off x="827584" y="5661248"/>
            <a:ext cx="936104" cy="36004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normAutofit/>
          </a:bodyPr>
          <a:lstStyle/>
          <a:p>
            <a:pPr>
              <a:defRPr/>
            </a:pPr>
            <a:r>
              <a:rPr lang="fr-FR"/>
              <a:t>Page de </a:t>
            </a:r>
            <a:r>
              <a:rPr lang="fr-FR"/>
              <a:t>résultats - Elargir </a:t>
            </a:r>
            <a:r>
              <a:rPr lang="fr-FR"/>
              <a:t>la </a:t>
            </a:r>
            <a:r>
              <a:rPr lang="fr-FR"/>
              <a:t>recherche (1)</a:t>
            </a:r>
            <a:endParaRPr lang="fr-FR"/>
          </a:p>
        </p:txBody>
      </p:sp>
      <p:pic>
        <p:nvPicPr>
          <p:cNvPr id="5" name="Espace réservé du contenu 3" hidden="0"/>
          <p:cNvPicPr>
            <a:picLocks noGrp="1"/>
          </p:cNvPicPr>
          <p:nvPr isPhoto="0" userDrawn="0">
            <p:ph idx="1" hasCustomPrompt="0"/>
          </p:nvPr>
        </p:nvPicPr>
        <p:blipFill>
          <a:blip r:embed="rId3"/>
          <a:srcRect l="-9" t="9365" r="950" b="66"/>
          <a:stretch/>
        </p:blipFill>
        <p:spPr bwMode="auto">
          <a:xfrm>
            <a:off x="467545" y="2132857"/>
            <a:ext cx="7560840" cy="3888432"/>
          </a:xfrm>
          <a:prstGeom prst="rect">
            <a:avLst/>
          </a:prstGeom>
          <a:ln>
            <a:noFill/>
          </a:ln>
        </p:spPr>
      </p:pic>
      <p:sp>
        <p:nvSpPr>
          <p:cNvPr id="6" name="Rectangle 2" hidden="0"/>
          <p:cNvSpPr/>
          <p:nvPr isPhoto="0" userDrawn="0"/>
        </p:nvSpPr>
        <p:spPr bwMode="auto">
          <a:xfrm>
            <a:off x="539552" y="3861048"/>
            <a:ext cx="1008112" cy="28803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Flèche droite 4" hidden="0"/>
          <p:cNvSpPr/>
          <p:nvPr isPhoto="0" userDrawn="0"/>
        </p:nvSpPr>
        <p:spPr bwMode="auto">
          <a:xfrm rot="11367253">
            <a:off x="1719828" y="3874816"/>
            <a:ext cx="1080120" cy="432048"/>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normAutofit/>
          </a:bodyPr>
          <a:lstStyle/>
          <a:p>
            <a:pPr>
              <a:defRPr/>
            </a:pPr>
            <a:r>
              <a:rPr lang="fr-FR"/>
              <a:t>Page de </a:t>
            </a:r>
            <a:r>
              <a:rPr lang="fr-FR"/>
              <a:t>résultats - Elargir </a:t>
            </a:r>
            <a:r>
              <a:rPr lang="fr-FR"/>
              <a:t>la </a:t>
            </a:r>
            <a:r>
              <a:rPr lang="fr-FR"/>
              <a:t>recherche (2)</a:t>
            </a:r>
            <a:endParaRPr lang="fr-FR"/>
          </a:p>
        </p:txBody>
      </p:sp>
      <p:pic>
        <p:nvPicPr>
          <p:cNvPr id="5" name="Espace réservé du contenu 3" hidden="0"/>
          <p:cNvPicPr>
            <a:picLocks noGrp="1"/>
          </p:cNvPicPr>
          <p:nvPr isPhoto="0" userDrawn="0">
            <p:ph idx="1" hasCustomPrompt="0"/>
          </p:nvPr>
        </p:nvPicPr>
        <p:blipFill>
          <a:blip r:embed="rId3"/>
          <a:srcRect l="-9" t="9365" r="950" b="66"/>
          <a:stretch/>
        </p:blipFill>
        <p:spPr bwMode="auto">
          <a:xfrm>
            <a:off x="467545" y="2132857"/>
            <a:ext cx="7560840" cy="3888432"/>
          </a:xfrm>
          <a:prstGeom prst="rect">
            <a:avLst/>
          </a:prstGeom>
          <a:ln>
            <a:noFill/>
          </a:ln>
        </p:spPr>
      </p:pic>
      <p:sp>
        <p:nvSpPr>
          <p:cNvPr id="6" name="Rectangle 2" hidden="0"/>
          <p:cNvSpPr/>
          <p:nvPr isPhoto="0" userDrawn="0"/>
        </p:nvSpPr>
        <p:spPr bwMode="auto">
          <a:xfrm>
            <a:off x="6228184" y="2132856"/>
            <a:ext cx="576064" cy="21602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Rectangle à coins arrondis 4" hidden="0"/>
          <p:cNvSpPr/>
          <p:nvPr isPhoto="0" userDrawn="0"/>
        </p:nvSpPr>
        <p:spPr bwMode="auto">
          <a:xfrm>
            <a:off x="6516216" y="2780928"/>
            <a:ext cx="1944217" cy="2232248"/>
          </a:xfrm>
          <a:prstGeom prst="wedgeRoundRectCallout">
            <a:avLst>
              <a:gd name="adj1" fmla="val -44013"/>
              <a:gd name="adj2" fmla="val -650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Votre recherche est effectuée dans toutes les bibliothèques Paris-Saclay</a:t>
            </a: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lstStyle/>
          <a:p>
            <a:pPr>
              <a:defRPr/>
            </a:pPr>
            <a:r>
              <a:rPr lang="fr-FR"/>
              <a:t>Page de résultats - Elargir la recherche </a:t>
            </a:r>
            <a:r>
              <a:rPr lang="fr-FR"/>
              <a:t>(3)</a:t>
            </a:r>
            <a:endParaRPr lang="fr-FR"/>
          </a:p>
        </p:txBody>
      </p:sp>
      <p:pic>
        <p:nvPicPr>
          <p:cNvPr id="5" name="Espace réservé du contenu 3" hidden="0"/>
          <p:cNvPicPr>
            <a:picLocks noGrp="1"/>
          </p:cNvPicPr>
          <p:nvPr isPhoto="0" userDrawn="0">
            <p:ph idx="1" hasCustomPrompt="0"/>
          </p:nvPr>
        </p:nvPicPr>
        <p:blipFill>
          <a:blip r:embed="rId3"/>
          <a:srcRect l="-9" t="9365" r="950" b="66"/>
          <a:stretch/>
        </p:blipFill>
        <p:spPr bwMode="auto">
          <a:xfrm>
            <a:off x="467545" y="2132857"/>
            <a:ext cx="7560840" cy="3888432"/>
          </a:xfrm>
          <a:prstGeom prst="rect">
            <a:avLst/>
          </a:prstGeom>
          <a:ln>
            <a:noFill/>
          </a:ln>
        </p:spPr>
      </p:pic>
      <p:sp>
        <p:nvSpPr>
          <p:cNvPr id="6" name="Rectangle à coins arrondis 2" hidden="0"/>
          <p:cNvSpPr/>
          <p:nvPr isPhoto="0" userDrawn="0"/>
        </p:nvSpPr>
        <p:spPr bwMode="auto">
          <a:xfrm>
            <a:off x="5220072" y="2996952"/>
            <a:ext cx="2376264" cy="2016224"/>
          </a:xfrm>
          <a:prstGeom prst="wedgeRoundRectCallout">
            <a:avLst>
              <a:gd name="adj1" fmla="val -61152"/>
              <a:gd name="adj2" fmla="val -237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Vous pourrez avoir accès à d’autres documents comme ces thèses en ligne</a:t>
            </a:r>
            <a:endParaRPr lang="fr-FR"/>
          </a:p>
        </p:txBody>
      </p:sp>
      <p:sp>
        <p:nvSpPr>
          <p:cNvPr id="7" name="Rectangle 4" hidden="0"/>
          <p:cNvSpPr/>
          <p:nvPr isPhoto="0" userDrawn="0"/>
        </p:nvSpPr>
        <p:spPr bwMode="auto">
          <a:xfrm>
            <a:off x="2555776" y="3140968"/>
            <a:ext cx="576064" cy="21602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Rectangle 6" hidden="0"/>
          <p:cNvSpPr/>
          <p:nvPr isPhoto="0" userDrawn="0"/>
        </p:nvSpPr>
        <p:spPr bwMode="auto">
          <a:xfrm>
            <a:off x="2555776" y="4293096"/>
            <a:ext cx="576064" cy="21602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Rectangle 8" hidden="0"/>
          <p:cNvSpPr/>
          <p:nvPr isPhoto="0" userDrawn="0"/>
        </p:nvSpPr>
        <p:spPr bwMode="auto">
          <a:xfrm>
            <a:off x="2517656" y="4988560"/>
            <a:ext cx="614184" cy="16863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Rectangle 9" hidden="0"/>
          <p:cNvSpPr/>
          <p:nvPr isPhoto="0" userDrawn="0"/>
        </p:nvSpPr>
        <p:spPr bwMode="auto">
          <a:xfrm>
            <a:off x="2517656" y="5636632"/>
            <a:ext cx="616704" cy="20028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lstStyle/>
          <a:p>
            <a:pPr>
              <a:defRPr/>
            </a:pPr>
            <a:r>
              <a:rPr lang="fr-FR"/>
              <a:t>Affichage de notice - Document en </a:t>
            </a:r>
            <a:r>
              <a:rPr lang="fr-FR"/>
              <a:t>ligne (1)</a:t>
            </a:r>
            <a:endParaRPr lang="fr-FR"/>
          </a:p>
        </p:txBody>
      </p:sp>
      <p:pic>
        <p:nvPicPr>
          <p:cNvPr id="5" name="Espace réservé du contenu 3" hidden="0"/>
          <p:cNvPicPr>
            <a:picLocks noChangeAspect="1" noGrp="1"/>
          </p:cNvPicPr>
          <p:nvPr isPhoto="0" userDrawn="0">
            <p:ph idx="1" hasCustomPrompt="0"/>
          </p:nvPr>
        </p:nvPicPr>
        <p:blipFill>
          <a:blip r:embed="rId3"/>
          <a:srcRect l="-10" t="9365" r="1894" b="5099"/>
          <a:stretch/>
        </p:blipFill>
        <p:spPr bwMode="auto">
          <a:xfrm>
            <a:off x="467545" y="2132857"/>
            <a:ext cx="7488832" cy="3672408"/>
          </a:xfrm>
          <a:prstGeom prst="rect">
            <a:avLst/>
          </a:prstGeom>
        </p:spPr>
      </p:pic>
      <p:sp>
        <p:nvSpPr>
          <p:cNvPr id="6" name="Rectangle 4" hidden="0"/>
          <p:cNvSpPr/>
          <p:nvPr isPhoto="0" userDrawn="0"/>
        </p:nvSpPr>
        <p:spPr bwMode="auto">
          <a:xfrm>
            <a:off x="2699792" y="2996952"/>
            <a:ext cx="864096" cy="79208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Flèche gauche 5" hidden="0"/>
          <p:cNvSpPr/>
          <p:nvPr isPhoto="0" userDrawn="0"/>
        </p:nvSpPr>
        <p:spPr bwMode="auto">
          <a:xfrm>
            <a:off x="4067944" y="3140968"/>
            <a:ext cx="1224136" cy="576064"/>
          </a:xfrm>
          <a:prstGeom prst="lef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lstStyle/>
          <a:p>
            <a:pPr>
              <a:defRPr/>
            </a:pPr>
            <a:r>
              <a:rPr lang="fr-FR"/>
              <a:t>Affichage de notice - Document en </a:t>
            </a:r>
            <a:r>
              <a:rPr lang="fr-FR"/>
              <a:t>ligne (2)</a:t>
            </a:r>
            <a:endParaRPr lang="fr-FR"/>
          </a:p>
        </p:txBody>
      </p:sp>
      <p:pic>
        <p:nvPicPr>
          <p:cNvPr id="5" name="Espace réservé du contenu 3" hidden="0"/>
          <p:cNvPicPr>
            <a:picLocks noChangeAspect="1" noGrp="1"/>
          </p:cNvPicPr>
          <p:nvPr isPhoto="0" userDrawn="0">
            <p:ph idx="1" hasCustomPrompt="0"/>
          </p:nvPr>
        </p:nvPicPr>
        <p:blipFill>
          <a:blip r:embed="rId3"/>
          <a:srcRect l="-10" t="9365" r="1894" b="5099"/>
          <a:stretch/>
        </p:blipFill>
        <p:spPr bwMode="auto">
          <a:xfrm>
            <a:off x="467545" y="2132857"/>
            <a:ext cx="7488832" cy="3672408"/>
          </a:xfrm>
          <a:prstGeom prst="rect">
            <a:avLst/>
          </a:prstGeom>
        </p:spPr>
      </p:pic>
      <p:sp>
        <p:nvSpPr>
          <p:cNvPr id="6" name="Rectangle 2" hidden="0"/>
          <p:cNvSpPr/>
          <p:nvPr isPhoto="0" userDrawn="0"/>
        </p:nvSpPr>
        <p:spPr bwMode="auto">
          <a:xfrm>
            <a:off x="971599" y="3717032"/>
            <a:ext cx="432048" cy="79208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Flèche gauche 6" hidden="0"/>
          <p:cNvSpPr/>
          <p:nvPr isPhoto="0" userDrawn="0"/>
        </p:nvSpPr>
        <p:spPr bwMode="auto">
          <a:xfrm>
            <a:off x="1547664" y="3825044"/>
            <a:ext cx="1008112" cy="576064"/>
          </a:xfrm>
          <a:prstGeom prst="lef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normAutofit/>
          </a:bodyPr>
          <a:lstStyle/>
          <a:p>
            <a:pPr>
              <a:defRPr/>
            </a:pPr>
            <a:r>
              <a:rPr lang="fr-FR"/>
              <a:t>Affichage de </a:t>
            </a:r>
            <a:r>
              <a:rPr lang="fr-FR"/>
              <a:t>notice - Document sur site (1)</a:t>
            </a:r>
            <a:endParaRPr lang="fr-FR"/>
          </a:p>
        </p:txBody>
      </p:sp>
      <p:pic>
        <p:nvPicPr>
          <p:cNvPr id="5" name="Espace réservé du contenu 3" hidden="0"/>
          <p:cNvPicPr>
            <a:picLocks noGrp="1"/>
          </p:cNvPicPr>
          <p:nvPr isPhoto="0" userDrawn="0">
            <p:ph idx="1" hasCustomPrompt="0"/>
          </p:nvPr>
        </p:nvPicPr>
        <p:blipFill>
          <a:blip r:embed="rId3"/>
          <a:srcRect l="933" t="9365" r="1894" b="66"/>
          <a:stretch/>
        </p:blipFill>
        <p:spPr bwMode="auto">
          <a:xfrm>
            <a:off x="539551" y="2132857"/>
            <a:ext cx="7416825" cy="3888432"/>
          </a:xfrm>
          <a:prstGeom prst="rect">
            <a:avLst/>
          </a:prstGeom>
          <a:ln>
            <a:noFill/>
          </a:ln>
        </p:spPr>
      </p:pic>
      <p:sp>
        <p:nvSpPr>
          <p:cNvPr id="6" name="Rectangle 2" hidden="0"/>
          <p:cNvSpPr/>
          <p:nvPr isPhoto="0" userDrawn="0"/>
        </p:nvSpPr>
        <p:spPr bwMode="auto">
          <a:xfrm>
            <a:off x="2843807" y="3429000"/>
            <a:ext cx="1008112" cy="28803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Rectangle 4" hidden="0"/>
          <p:cNvSpPr/>
          <p:nvPr isPhoto="0" userDrawn="0"/>
        </p:nvSpPr>
        <p:spPr bwMode="auto">
          <a:xfrm>
            <a:off x="2843807" y="2780928"/>
            <a:ext cx="1728192" cy="14401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Flèche gauche 5" hidden="0"/>
          <p:cNvSpPr/>
          <p:nvPr isPhoto="0" userDrawn="0"/>
        </p:nvSpPr>
        <p:spPr bwMode="auto">
          <a:xfrm>
            <a:off x="4839320" y="2636912"/>
            <a:ext cx="884808" cy="468052"/>
          </a:xfrm>
          <a:prstGeom prst="lef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Flèche gauche 6" hidden="0"/>
          <p:cNvSpPr/>
          <p:nvPr isPhoto="0" userDrawn="0"/>
        </p:nvSpPr>
        <p:spPr bwMode="auto">
          <a:xfrm>
            <a:off x="4082796" y="3330699"/>
            <a:ext cx="849244" cy="484632"/>
          </a:xfrm>
          <a:prstGeom prst="lef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normAutofit/>
          </a:bodyPr>
          <a:lstStyle/>
          <a:p>
            <a:pPr>
              <a:defRPr/>
            </a:pPr>
            <a:r>
              <a:rPr lang="fr-FR"/>
              <a:t>Affichage de notice - Document </a:t>
            </a:r>
            <a:r>
              <a:rPr lang="fr-FR"/>
              <a:t>sur site (2)</a:t>
            </a:r>
            <a:endParaRPr lang="fr-FR"/>
          </a:p>
        </p:txBody>
      </p:sp>
      <p:pic>
        <p:nvPicPr>
          <p:cNvPr id="5" name="Espace réservé du contenu 3" hidden="0"/>
          <p:cNvPicPr>
            <a:picLocks noGrp="1"/>
          </p:cNvPicPr>
          <p:nvPr isPhoto="0" userDrawn="0">
            <p:ph idx="1" hasCustomPrompt="0"/>
          </p:nvPr>
        </p:nvPicPr>
        <p:blipFill>
          <a:blip r:embed="rId3"/>
          <a:srcRect l="933" t="9365" r="2838" b="66"/>
          <a:stretch/>
        </p:blipFill>
        <p:spPr bwMode="auto">
          <a:xfrm>
            <a:off x="539552" y="2132857"/>
            <a:ext cx="7344816" cy="3888431"/>
          </a:xfrm>
          <a:prstGeom prst="rect">
            <a:avLst/>
          </a:prstGeom>
          <a:ln>
            <a:noFill/>
          </a:ln>
        </p:spPr>
      </p:pic>
      <p:sp>
        <p:nvSpPr>
          <p:cNvPr id="6" name="Rectangle 2" hidden="0"/>
          <p:cNvSpPr/>
          <p:nvPr isPhoto="0" userDrawn="0"/>
        </p:nvSpPr>
        <p:spPr bwMode="auto">
          <a:xfrm>
            <a:off x="2627784" y="4725144"/>
            <a:ext cx="1656184" cy="72008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Flèche gauche 4" hidden="0"/>
          <p:cNvSpPr/>
          <p:nvPr isPhoto="0" userDrawn="0"/>
        </p:nvSpPr>
        <p:spPr bwMode="auto">
          <a:xfrm>
            <a:off x="4572000" y="4941168"/>
            <a:ext cx="936104" cy="504056"/>
          </a:xfrm>
          <a:prstGeom prst="lef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normAutofit/>
          </a:bodyPr>
          <a:lstStyle/>
          <a:p>
            <a:pPr>
              <a:defRPr/>
            </a:pPr>
            <a:r>
              <a:rPr lang="fr-FR"/>
              <a:t>L’outil de découverte </a:t>
            </a:r>
            <a:r>
              <a:rPr lang="fr-FR"/>
              <a:t>Focus - Site </a:t>
            </a:r>
            <a:r>
              <a:rPr lang="fr-FR"/>
              <a:t>des BU</a:t>
            </a:r>
            <a:endParaRPr/>
          </a:p>
        </p:txBody>
      </p:sp>
      <p:pic>
        <p:nvPicPr>
          <p:cNvPr id="5" name="Espace réservé du contenu 4" hidden="0"/>
          <p:cNvPicPr>
            <a:picLocks noGrp="1"/>
          </p:cNvPicPr>
          <p:nvPr isPhoto="0" userDrawn="0">
            <p:ph idx="1" hasCustomPrompt="0"/>
          </p:nvPr>
        </p:nvPicPr>
        <p:blipFill>
          <a:blip r:embed="rId3"/>
          <a:srcRect l="-9" t="9365" r="950" b="66"/>
          <a:stretch/>
        </p:blipFill>
        <p:spPr bwMode="auto">
          <a:xfrm>
            <a:off x="467545" y="2132857"/>
            <a:ext cx="7560840" cy="3888432"/>
          </a:xfrm>
          <a:prstGeom prst="rect">
            <a:avLst/>
          </a:prstGeom>
          <a:ln>
            <a:noFill/>
          </a:ln>
        </p:spPr>
      </p:pic>
      <p:sp>
        <p:nvSpPr>
          <p:cNvPr id="6" name="Rectangle à coins arrondis 2" hidden="0"/>
          <p:cNvSpPr/>
          <p:nvPr isPhoto="0" userDrawn="0"/>
        </p:nvSpPr>
        <p:spPr bwMode="auto">
          <a:xfrm>
            <a:off x="4067944" y="1556792"/>
            <a:ext cx="4176464" cy="936104"/>
          </a:xfrm>
          <a:prstGeom prst="wedgeRoundRectCallout">
            <a:avLst>
              <a:gd name="adj1" fmla="val -40572"/>
              <a:gd name="adj2" fmla="val 1237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Accès à Focus </a:t>
            </a:r>
            <a:r>
              <a:rPr lang="fr-FR"/>
              <a:t>et</a:t>
            </a:r>
            <a:r>
              <a:rPr lang="fr-FR"/>
              <a:t> </a:t>
            </a:r>
            <a:r>
              <a:rPr lang="fr-FR"/>
              <a:t>recherche simple</a:t>
            </a: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lstStyle/>
          <a:p>
            <a:pPr>
              <a:defRPr/>
            </a:pPr>
            <a:r>
              <a:rPr lang="fr-FR"/>
              <a:t>Affichage de notice </a:t>
            </a:r>
            <a:r>
              <a:rPr lang="fr-FR"/>
              <a:t>– Références (1)</a:t>
            </a:r>
            <a:endParaRPr lang="fr-FR"/>
          </a:p>
        </p:txBody>
      </p:sp>
      <p:pic>
        <p:nvPicPr>
          <p:cNvPr id="5" name="Espace réservé du contenu 3" hidden="0"/>
          <p:cNvPicPr>
            <a:picLocks noGrp="1"/>
          </p:cNvPicPr>
          <p:nvPr isPhoto="0" userDrawn="0">
            <p:ph idx="1" hasCustomPrompt="0"/>
          </p:nvPr>
        </p:nvPicPr>
        <p:blipFill>
          <a:blip r:embed="rId3"/>
          <a:srcRect l="933" t="9365" r="2838" b="66"/>
          <a:stretch/>
        </p:blipFill>
        <p:spPr bwMode="auto">
          <a:xfrm>
            <a:off x="468313" y="1857038"/>
            <a:ext cx="7632700" cy="4040862"/>
          </a:xfrm>
          <a:prstGeom prst="rect">
            <a:avLst/>
          </a:prstGeom>
          <a:ln>
            <a:noFill/>
          </a:ln>
        </p:spPr>
      </p:pic>
      <p:sp>
        <p:nvSpPr>
          <p:cNvPr id="6" name="Rectangle 4" hidden="0"/>
          <p:cNvSpPr/>
          <p:nvPr isPhoto="0" userDrawn="0"/>
        </p:nvSpPr>
        <p:spPr bwMode="auto">
          <a:xfrm>
            <a:off x="2699792" y="3789040"/>
            <a:ext cx="3528392" cy="72008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Flèche gauche 5" hidden="0"/>
          <p:cNvSpPr/>
          <p:nvPr isPhoto="0" userDrawn="0"/>
        </p:nvSpPr>
        <p:spPr bwMode="auto">
          <a:xfrm>
            <a:off x="6444518" y="3969060"/>
            <a:ext cx="720080" cy="360040"/>
          </a:xfrm>
          <a:prstGeom prst="lef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lstStyle/>
          <a:p>
            <a:pPr>
              <a:defRPr/>
            </a:pPr>
            <a:r>
              <a:rPr lang="fr-FR"/>
              <a:t>Affichage de notice </a:t>
            </a:r>
            <a:r>
              <a:rPr lang="fr-FR"/>
              <a:t>– Références (2)</a:t>
            </a:r>
            <a:endParaRPr lang="fr-FR"/>
          </a:p>
        </p:txBody>
      </p:sp>
      <p:sp>
        <p:nvSpPr>
          <p:cNvPr id="5" name="Rectangle 4" hidden="0"/>
          <p:cNvSpPr/>
          <p:nvPr isPhoto="0" userDrawn="0"/>
        </p:nvSpPr>
        <p:spPr bwMode="auto">
          <a:xfrm>
            <a:off x="5292080" y="3717032"/>
            <a:ext cx="720080" cy="28803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Rectangle 5" hidden="0"/>
          <p:cNvSpPr/>
          <p:nvPr isPhoto="0" userDrawn="0"/>
        </p:nvSpPr>
        <p:spPr bwMode="auto">
          <a:xfrm>
            <a:off x="5292080" y="4365104"/>
            <a:ext cx="720080" cy="21602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Rectangle 6" hidden="0"/>
          <p:cNvSpPr/>
          <p:nvPr isPhoto="0" userDrawn="0"/>
        </p:nvSpPr>
        <p:spPr bwMode="auto">
          <a:xfrm>
            <a:off x="5292080" y="5013176"/>
            <a:ext cx="720080" cy="21602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8" name="Espace réservé du contenu 8" hidden="0"/>
          <p:cNvPicPr>
            <a:picLocks noGrp="1"/>
          </p:cNvPicPr>
          <p:nvPr isPhoto="0" userDrawn="0">
            <p:ph idx="1" hasCustomPrompt="0"/>
          </p:nvPr>
        </p:nvPicPr>
        <p:blipFill>
          <a:blip r:embed="rId3"/>
          <a:srcRect l="206" t="9018" r="1346" b="4320"/>
          <a:stretch/>
        </p:blipFill>
        <p:spPr bwMode="auto">
          <a:xfrm>
            <a:off x="468313" y="1987792"/>
            <a:ext cx="7632700" cy="3779353"/>
          </a:xfrm>
          <a:prstGeom prst="rect">
            <a:avLst/>
          </a:prstGeom>
          <a:ln>
            <a:noFill/>
          </a:ln>
        </p:spPr>
      </p:pic>
      <p:sp>
        <p:nvSpPr>
          <p:cNvPr id="9" name="Rectangle 9" hidden="0"/>
          <p:cNvSpPr/>
          <p:nvPr isPhoto="0" userDrawn="0"/>
        </p:nvSpPr>
        <p:spPr bwMode="auto">
          <a:xfrm>
            <a:off x="1907704" y="4005064"/>
            <a:ext cx="4176464" cy="108012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Rectangle 10" hidden="0"/>
          <p:cNvSpPr/>
          <p:nvPr isPhoto="0" userDrawn="0"/>
        </p:nvSpPr>
        <p:spPr bwMode="auto">
          <a:xfrm>
            <a:off x="5292080" y="2204864"/>
            <a:ext cx="720080" cy="21602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Rectangle 11" hidden="0"/>
          <p:cNvSpPr/>
          <p:nvPr isPhoto="0" userDrawn="0"/>
        </p:nvSpPr>
        <p:spPr bwMode="auto">
          <a:xfrm>
            <a:off x="5292080" y="2852936"/>
            <a:ext cx="720080" cy="14401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2" name="Rectangle 12" hidden="0"/>
          <p:cNvSpPr/>
          <p:nvPr isPhoto="0" userDrawn="0"/>
        </p:nvSpPr>
        <p:spPr bwMode="auto">
          <a:xfrm>
            <a:off x="5292080" y="3501008"/>
            <a:ext cx="720080" cy="14401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Rectangle 15" hidden="0"/>
          <p:cNvSpPr/>
          <p:nvPr isPhoto="0" userDrawn="0"/>
        </p:nvSpPr>
        <p:spPr bwMode="auto">
          <a:xfrm>
            <a:off x="5292080" y="5445224"/>
            <a:ext cx="720080" cy="14401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lstStyle/>
          <a:p>
            <a:pPr>
              <a:defRPr/>
            </a:pPr>
            <a:r>
              <a:rPr lang="fr-FR"/>
              <a:t>Affichage de notice </a:t>
            </a:r>
            <a:r>
              <a:rPr lang="fr-FR"/>
              <a:t>– Références (3)</a:t>
            </a:r>
            <a:endParaRPr lang="fr-FR"/>
          </a:p>
        </p:txBody>
      </p:sp>
      <p:pic>
        <p:nvPicPr>
          <p:cNvPr id="5" name="Espace réservé du contenu 3" hidden="0"/>
          <p:cNvPicPr>
            <a:picLocks noGrp="1"/>
          </p:cNvPicPr>
          <p:nvPr isPhoto="0" userDrawn="0">
            <p:ph idx="1" hasCustomPrompt="0"/>
          </p:nvPr>
        </p:nvPicPr>
        <p:blipFill>
          <a:blip r:embed="rId3"/>
          <a:srcRect l="138" t="8775" r="1137" b="4197"/>
          <a:stretch/>
        </p:blipFill>
        <p:spPr bwMode="auto">
          <a:xfrm>
            <a:off x="468313" y="1985114"/>
            <a:ext cx="7632700" cy="3784709"/>
          </a:xfrm>
          <a:prstGeom prst="rect">
            <a:avLst/>
          </a:prstGeom>
          <a:ln>
            <a:noFill/>
          </a:ln>
        </p:spPr>
      </p:pic>
      <p:sp>
        <p:nvSpPr>
          <p:cNvPr id="6" name="Rectangle 4" hidden="0"/>
          <p:cNvSpPr/>
          <p:nvPr isPhoto="0" userDrawn="0"/>
        </p:nvSpPr>
        <p:spPr bwMode="auto">
          <a:xfrm>
            <a:off x="5220072" y="2924944"/>
            <a:ext cx="864096" cy="28803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Rectangle 5" hidden="0"/>
          <p:cNvSpPr/>
          <p:nvPr isPhoto="0" userDrawn="0"/>
        </p:nvSpPr>
        <p:spPr bwMode="auto">
          <a:xfrm>
            <a:off x="5220072" y="4581128"/>
            <a:ext cx="864096" cy="28803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Flèche gauche 6" hidden="0"/>
          <p:cNvSpPr/>
          <p:nvPr isPhoto="0" userDrawn="0"/>
        </p:nvSpPr>
        <p:spPr bwMode="auto">
          <a:xfrm>
            <a:off x="6516216" y="2852936"/>
            <a:ext cx="792087" cy="432048"/>
          </a:xfrm>
          <a:prstGeom prst="lef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Flèche gauche 7" hidden="0"/>
          <p:cNvSpPr/>
          <p:nvPr isPhoto="0" userDrawn="0"/>
        </p:nvSpPr>
        <p:spPr bwMode="auto">
          <a:xfrm>
            <a:off x="6516216" y="4509120"/>
            <a:ext cx="792087" cy="432048"/>
          </a:xfrm>
          <a:prstGeom prst="lef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lstStyle/>
          <a:p>
            <a:pPr>
              <a:defRPr/>
            </a:pPr>
            <a:r>
              <a:rPr lang="fr-FR"/>
              <a:t>Affichage de notice </a:t>
            </a:r>
            <a:r>
              <a:rPr lang="fr-FR"/>
              <a:t>– Références (4)</a:t>
            </a:r>
            <a:endParaRPr lang="fr-FR"/>
          </a:p>
        </p:txBody>
      </p:sp>
      <p:pic>
        <p:nvPicPr>
          <p:cNvPr id="5" name="Espace réservé du contenu 3" hidden="0"/>
          <p:cNvPicPr>
            <a:picLocks noGrp="1"/>
          </p:cNvPicPr>
          <p:nvPr isPhoto="0" userDrawn="0">
            <p:ph idx="1" hasCustomPrompt="0"/>
          </p:nvPr>
        </p:nvPicPr>
        <p:blipFill>
          <a:blip r:embed="rId3"/>
          <a:srcRect l="71" t="9522" r="1240" b="724"/>
          <a:stretch/>
        </p:blipFill>
        <p:spPr bwMode="auto">
          <a:xfrm>
            <a:off x="468313" y="1925108"/>
            <a:ext cx="7632700" cy="3904722"/>
          </a:xfrm>
          <a:prstGeom prst="rect">
            <a:avLst/>
          </a:prstGeom>
          <a:ln>
            <a:noFill/>
          </a:ln>
        </p:spPr>
      </p:pic>
      <p:sp>
        <p:nvSpPr>
          <p:cNvPr id="6" name="Rectangle 4" hidden="0"/>
          <p:cNvSpPr/>
          <p:nvPr isPhoto="0" userDrawn="0"/>
        </p:nvSpPr>
        <p:spPr bwMode="auto">
          <a:xfrm>
            <a:off x="6804248" y="2708920"/>
            <a:ext cx="936104" cy="21602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Flèche droite 5" hidden="0"/>
          <p:cNvSpPr/>
          <p:nvPr isPhoto="0" userDrawn="0"/>
        </p:nvSpPr>
        <p:spPr bwMode="auto">
          <a:xfrm>
            <a:off x="6012159" y="2600908"/>
            <a:ext cx="648072" cy="432048"/>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lstStyle/>
          <a:p>
            <a:pPr>
              <a:defRPr/>
            </a:pPr>
            <a:r>
              <a:rPr lang="fr-FR"/>
              <a:t>Affichage de notice </a:t>
            </a:r>
            <a:r>
              <a:rPr lang="fr-FR"/>
              <a:t>– Références (5)</a:t>
            </a:r>
            <a:endParaRPr lang="fr-FR"/>
          </a:p>
        </p:txBody>
      </p:sp>
      <p:pic>
        <p:nvPicPr>
          <p:cNvPr id="5" name="Espace réservé du contenu 3" hidden="0"/>
          <p:cNvPicPr>
            <a:picLocks noGrp="1"/>
          </p:cNvPicPr>
          <p:nvPr isPhoto="0" userDrawn="0">
            <p:ph idx="1" hasCustomPrompt="0"/>
          </p:nvPr>
        </p:nvPicPr>
        <p:blipFill>
          <a:blip r:embed="rId3"/>
          <a:srcRect l="412" t="8898" r="1212" b="4325"/>
          <a:stretch/>
        </p:blipFill>
        <p:spPr bwMode="auto">
          <a:xfrm>
            <a:off x="468313" y="1983881"/>
            <a:ext cx="7632700" cy="3787176"/>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lstStyle/>
          <a:p>
            <a:pPr>
              <a:defRPr/>
            </a:pPr>
            <a:r>
              <a:rPr lang="fr-FR"/>
              <a:t>Ressources en </a:t>
            </a:r>
            <a:r>
              <a:rPr lang="fr-FR"/>
              <a:t>ligne (1)</a:t>
            </a:r>
            <a:endParaRPr lang="fr-FR"/>
          </a:p>
        </p:txBody>
      </p:sp>
      <p:pic>
        <p:nvPicPr>
          <p:cNvPr id="5" name="Espace réservé du contenu 3" hidden="0"/>
          <p:cNvPicPr>
            <a:picLocks noGrp="1"/>
          </p:cNvPicPr>
          <p:nvPr isPhoto="0" userDrawn="0">
            <p:ph idx="1" hasCustomPrompt="0"/>
          </p:nvPr>
        </p:nvPicPr>
        <p:blipFill>
          <a:blip r:embed="rId3"/>
          <a:srcRect l="144" t="9267" r="1456" b="1230"/>
          <a:stretch/>
        </p:blipFill>
        <p:spPr bwMode="auto">
          <a:xfrm>
            <a:off x="468313" y="1924891"/>
            <a:ext cx="7632700" cy="3905155"/>
          </a:xfrm>
          <a:prstGeom prst="rect">
            <a:avLst/>
          </a:prstGeom>
          <a:ln>
            <a:noFill/>
          </a:ln>
        </p:spPr>
      </p:pic>
      <p:sp>
        <p:nvSpPr>
          <p:cNvPr id="6" name="Rectangle 4" hidden="0"/>
          <p:cNvSpPr/>
          <p:nvPr isPhoto="0" userDrawn="0"/>
        </p:nvSpPr>
        <p:spPr bwMode="auto">
          <a:xfrm>
            <a:off x="4788024" y="1916832"/>
            <a:ext cx="1296144" cy="21602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Flèche vers le haut 5" hidden="0"/>
          <p:cNvSpPr/>
          <p:nvPr isPhoto="0" userDrawn="0"/>
        </p:nvSpPr>
        <p:spPr bwMode="auto">
          <a:xfrm>
            <a:off x="5292080" y="2204864"/>
            <a:ext cx="288032" cy="432048"/>
          </a:xfrm>
          <a:prstGeom prst="up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lstStyle/>
          <a:p>
            <a:pPr>
              <a:defRPr/>
            </a:pPr>
            <a:r>
              <a:rPr lang="fr-FR"/>
              <a:t>Ressources en </a:t>
            </a:r>
            <a:r>
              <a:rPr lang="fr-FR"/>
              <a:t>ligne (2)</a:t>
            </a:r>
            <a:endParaRPr lang="fr-FR"/>
          </a:p>
        </p:txBody>
      </p:sp>
      <p:pic>
        <p:nvPicPr>
          <p:cNvPr id="5" name="Espace réservé du contenu 3" hidden="0"/>
          <p:cNvPicPr>
            <a:picLocks noGrp="1"/>
          </p:cNvPicPr>
          <p:nvPr isPhoto="0" userDrawn="0">
            <p:ph idx="1" hasCustomPrompt="0"/>
          </p:nvPr>
        </p:nvPicPr>
        <p:blipFill>
          <a:blip r:embed="rId3"/>
          <a:srcRect l="-190" t="14157" r="1542" b="1603"/>
          <a:stretch/>
        </p:blipFill>
        <p:spPr bwMode="auto">
          <a:xfrm>
            <a:off x="468313" y="1988841"/>
            <a:ext cx="7632080" cy="3456384"/>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lstStyle/>
          <a:p>
            <a:pPr>
              <a:defRPr/>
            </a:pPr>
            <a:r>
              <a:rPr lang="fr-FR"/>
              <a:t>Ressources en </a:t>
            </a:r>
            <a:r>
              <a:rPr lang="fr-FR"/>
              <a:t>ligne (3)</a:t>
            </a:r>
            <a:endParaRPr lang="fr-FR"/>
          </a:p>
        </p:txBody>
      </p:sp>
      <p:pic>
        <p:nvPicPr>
          <p:cNvPr id="5" name="Espace réservé du contenu 3" hidden="0"/>
          <p:cNvPicPr>
            <a:picLocks noGrp="1"/>
          </p:cNvPicPr>
          <p:nvPr isPhoto="0" userDrawn="0">
            <p:ph idx="1" hasCustomPrompt="0"/>
          </p:nvPr>
        </p:nvPicPr>
        <p:blipFill>
          <a:blip r:embed="rId3"/>
          <a:srcRect l="-96" t="13978" r="1920" b="1251"/>
          <a:stretch/>
        </p:blipFill>
        <p:spPr bwMode="auto">
          <a:xfrm>
            <a:off x="468312" y="2126881"/>
            <a:ext cx="7632080" cy="3678382"/>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lstStyle/>
          <a:p>
            <a:pPr>
              <a:defRPr/>
            </a:pPr>
            <a:r>
              <a:rPr lang="fr-FR"/>
              <a:t>Ressources en </a:t>
            </a:r>
            <a:r>
              <a:rPr lang="fr-FR"/>
              <a:t>ligne (4)</a:t>
            </a:r>
            <a:endParaRPr lang="fr-FR"/>
          </a:p>
        </p:txBody>
      </p:sp>
      <p:pic>
        <p:nvPicPr>
          <p:cNvPr id="5" name="Espace réservé du contenu 3" hidden="0"/>
          <p:cNvPicPr>
            <a:picLocks noGrp="1"/>
          </p:cNvPicPr>
          <p:nvPr isPhoto="0" userDrawn="0">
            <p:ph idx="1" hasCustomPrompt="0"/>
          </p:nvPr>
        </p:nvPicPr>
        <p:blipFill>
          <a:blip r:embed="rId3"/>
          <a:srcRect l="381" t="15054" r="1262" b="1429"/>
          <a:stretch/>
        </p:blipFill>
        <p:spPr bwMode="auto">
          <a:xfrm>
            <a:off x="468313" y="2155930"/>
            <a:ext cx="7632700" cy="3443077"/>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3" hidden="0"/>
          <p:cNvSpPr>
            <a:spLocks noGrp="1"/>
          </p:cNvSpPr>
          <p:nvPr isPhoto="0" userDrawn="0">
            <p:ph type="ctrTitle" hasCustomPrompt="0"/>
          </p:nvPr>
        </p:nvSpPr>
        <p:spPr bwMode="auto">
          <a:xfrm>
            <a:off x="323528" y="2996952"/>
            <a:ext cx="7560840" cy="1628348"/>
          </a:xfrm>
        </p:spPr>
        <p:txBody>
          <a:bodyPr>
            <a:normAutofit/>
          </a:bodyPr>
          <a:lstStyle/>
          <a:p>
            <a:pPr>
              <a:defRPr/>
            </a:pPr>
            <a:r>
              <a:rPr lang="fr-FR" sz="2400">
                <a:solidFill>
                  <a:srgbClr val="F2F2F2"/>
                </a:solidFill>
                <a:latin typeface="Trebuchet MS"/>
              </a:rPr>
              <a:t>Nous contacter :</a:t>
            </a:r>
            <a:br>
              <a:rPr lang="fr-FR" sz="2400">
                <a:solidFill>
                  <a:srgbClr val="F2F2F2"/>
                </a:solidFill>
                <a:latin typeface="Trebuchet MS"/>
              </a:rPr>
            </a:br>
            <a:r>
              <a:rPr lang="fr-FR" sz="1800"/>
              <a:t>bu-</a:t>
            </a:r>
            <a:r>
              <a:rPr lang="fr-FR" sz="1800"/>
              <a:t>pharmacieformation.scd</a:t>
            </a:r>
            <a:r>
              <a:rPr lang="fr-FR" sz="1800"/>
              <a:t> @ universite-paris-saclay.fr</a:t>
            </a:r>
            <a:br>
              <a:rPr lang="fr-FR" sz="1800"/>
            </a:br>
            <a:r>
              <a:rPr lang="fr-FR" sz="1800"/>
              <a:t>bu-</a:t>
            </a:r>
            <a:r>
              <a:rPr lang="fr-FR" sz="1800"/>
              <a:t>medecineformation.scd</a:t>
            </a:r>
            <a:r>
              <a:rPr lang="fr-FR" sz="1800"/>
              <a:t> @ universite-paris-saclay.fr</a:t>
            </a:r>
            <a:br>
              <a:rPr lang="fr-FR" sz="1800"/>
            </a:br>
            <a:r>
              <a:rPr lang="fr-FR" sz="1800"/>
              <a:t>bu-</a:t>
            </a:r>
            <a:r>
              <a:rPr lang="fr-FR" sz="1800"/>
              <a:t>sciencesformation.scd</a:t>
            </a:r>
            <a:r>
              <a:rPr lang="fr-FR" sz="1800"/>
              <a:t> @ universite-paris-saclay.fr</a:t>
            </a:r>
            <a:br>
              <a:rPr lang="fr-FR" sz="1800"/>
            </a:br>
            <a:r>
              <a:rPr lang="fr-FR" sz="1800"/>
              <a:t>bu-</a:t>
            </a:r>
            <a:r>
              <a:rPr lang="fr-FR" sz="1800"/>
              <a:t>droitecogestionformation.scd</a:t>
            </a:r>
            <a:r>
              <a:rPr lang="fr-FR" sz="1800"/>
              <a:t> @ universite-paris-saclay.fr</a:t>
            </a:r>
            <a:endParaRPr lang="fr-FR" sz="1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normAutofit/>
          </a:bodyPr>
          <a:lstStyle/>
          <a:p>
            <a:pPr>
              <a:defRPr/>
            </a:pPr>
            <a:r>
              <a:rPr lang="fr-FR"/>
              <a:t>L’outil de découverte </a:t>
            </a:r>
            <a:r>
              <a:rPr lang="fr-FR"/>
              <a:t>Focus - Site </a:t>
            </a:r>
            <a:r>
              <a:rPr lang="fr-FR"/>
              <a:t>des BU</a:t>
            </a:r>
            <a:endParaRPr/>
          </a:p>
        </p:txBody>
      </p:sp>
      <p:pic>
        <p:nvPicPr>
          <p:cNvPr id="5" name="Espace réservé du contenu 4" hidden="0"/>
          <p:cNvPicPr>
            <a:picLocks noGrp="1"/>
          </p:cNvPicPr>
          <p:nvPr isPhoto="0" userDrawn="0">
            <p:ph idx="1" hasCustomPrompt="0"/>
          </p:nvPr>
        </p:nvPicPr>
        <p:blipFill>
          <a:blip r:embed="rId3"/>
          <a:srcRect l="-9" t="9365" r="950" b="66"/>
          <a:stretch/>
        </p:blipFill>
        <p:spPr bwMode="auto">
          <a:xfrm>
            <a:off x="467545" y="2132857"/>
            <a:ext cx="7560840" cy="3888432"/>
          </a:xfrm>
          <a:prstGeom prst="rect">
            <a:avLst/>
          </a:prstGeom>
          <a:ln>
            <a:noFill/>
          </a:ln>
        </p:spPr>
      </p:pic>
      <p:sp>
        <p:nvSpPr>
          <p:cNvPr id="6" name="Rectangle 3" hidden="0"/>
          <p:cNvSpPr/>
          <p:nvPr isPhoto="0" userDrawn="0"/>
        </p:nvSpPr>
        <p:spPr bwMode="auto">
          <a:xfrm>
            <a:off x="1763687" y="3717032"/>
            <a:ext cx="576064" cy="144016"/>
          </a:xfrm>
          <a:prstGeom prst="rect">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fr-FR"/>
          </a:p>
        </p:txBody>
      </p:sp>
      <p:sp>
        <p:nvSpPr>
          <p:cNvPr id="7" name="Rectangle à coins arrondis 6" hidden="0"/>
          <p:cNvSpPr/>
          <p:nvPr isPhoto="0" userDrawn="0"/>
        </p:nvSpPr>
        <p:spPr bwMode="auto">
          <a:xfrm>
            <a:off x="2339752" y="1988840"/>
            <a:ext cx="3888432" cy="1080119"/>
          </a:xfrm>
          <a:prstGeom prst="wedgeRoundRectCallout">
            <a:avLst>
              <a:gd name="adj1" fmla="val -47072"/>
              <a:gd name="adj2" fmla="val 1117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Accès au compte lecteur</a:t>
            </a: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normAutofit/>
          </a:bodyPr>
          <a:lstStyle/>
          <a:p>
            <a:pPr>
              <a:defRPr/>
            </a:pPr>
            <a:r>
              <a:rPr lang="fr-FR"/>
              <a:t>Page </a:t>
            </a:r>
            <a:r>
              <a:rPr lang="fr-FR"/>
              <a:t>d’accueil - Les </a:t>
            </a:r>
            <a:r>
              <a:rPr lang="fr-FR"/>
              <a:t>vues</a:t>
            </a:r>
            <a:endParaRPr/>
          </a:p>
        </p:txBody>
      </p:sp>
      <p:pic>
        <p:nvPicPr>
          <p:cNvPr id="5" name="Espace réservé du contenu 3" hidden="0"/>
          <p:cNvPicPr>
            <a:picLocks noGrp="1"/>
          </p:cNvPicPr>
          <p:nvPr isPhoto="0" userDrawn="0">
            <p:ph idx="1" hasCustomPrompt="0"/>
          </p:nvPr>
        </p:nvPicPr>
        <p:blipFill>
          <a:blip r:embed="rId3"/>
          <a:srcRect l="-9" t="9365" r="950" b="1745"/>
          <a:stretch/>
        </p:blipFill>
        <p:spPr bwMode="auto">
          <a:xfrm>
            <a:off x="467545" y="2132857"/>
            <a:ext cx="7560840" cy="3816424"/>
          </a:xfrm>
          <a:prstGeom prst="rect">
            <a:avLst/>
          </a:prstGeom>
          <a:ln>
            <a:noFill/>
          </a:ln>
        </p:spPr>
      </p:pic>
      <p:sp>
        <p:nvSpPr>
          <p:cNvPr id="6" name="Rectangle à coins arrondis 2" hidden="0"/>
          <p:cNvSpPr/>
          <p:nvPr isPhoto="0" userDrawn="0"/>
        </p:nvSpPr>
        <p:spPr bwMode="auto">
          <a:xfrm>
            <a:off x="4932040" y="3933056"/>
            <a:ext cx="1944216" cy="936104"/>
          </a:xfrm>
          <a:prstGeom prst="wedgeRoundRectCallout">
            <a:avLst>
              <a:gd name="adj1" fmla="val 41917"/>
              <a:gd name="adj2" fmla="val -1263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Choix des vues</a:t>
            </a: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normAutofit/>
          </a:bodyPr>
          <a:lstStyle/>
          <a:p>
            <a:pPr>
              <a:defRPr/>
            </a:pPr>
            <a:r>
              <a:rPr lang="fr-FR"/>
              <a:t>Page </a:t>
            </a:r>
            <a:r>
              <a:rPr lang="fr-FR"/>
              <a:t>d’accueil - Les </a:t>
            </a:r>
            <a:r>
              <a:rPr lang="fr-FR"/>
              <a:t>vues</a:t>
            </a:r>
            <a:endParaRPr/>
          </a:p>
        </p:txBody>
      </p:sp>
      <p:pic>
        <p:nvPicPr>
          <p:cNvPr id="5" name="Espace réservé du contenu 3" hidden="0"/>
          <p:cNvPicPr>
            <a:picLocks noGrp="1"/>
          </p:cNvPicPr>
          <p:nvPr isPhoto="0" userDrawn="0">
            <p:ph idx="1" hasCustomPrompt="0"/>
          </p:nvPr>
        </p:nvPicPr>
        <p:blipFill>
          <a:blip r:embed="rId3"/>
          <a:srcRect l="-10" t="9365" r="7" b="66"/>
          <a:stretch/>
        </p:blipFill>
        <p:spPr bwMode="auto">
          <a:xfrm>
            <a:off x="467545" y="2132857"/>
            <a:ext cx="7632848" cy="3888432"/>
          </a:xfrm>
          <a:prstGeom prst="rect">
            <a:avLst/>
          </a:prstGeom>
          <a:ln>
            <a:noFill/>
          </a:ln>
        </p:spPr>
      </p:pic>
      <p:sp>
        <p:nvSpPr>
          <p:cNvPr id="6" name="Rectangle à coins arrondis 2" hidden="0"/>
          <p:cNvSpPr/>
          <p:nvPr isPhoto="0" userDrawn="0"/>
        </p:nvSpPr>
        <p:spPr bwMode="auto">
          <a:xfrm>
            <a:off x="6300192" y="3356992"/>
            <a:ext cx="2448272" cy="1008112"/>
          </a:xfrm>
          <a:prstGeom prst="wedgeRoundRectCallout">
            <a:avLst>
              <a:gd name="adj1" fmla="val -56850"/>
              <a:gd name="adj2" fmla="val 1276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Choix des vues</a:t>
            </a: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p:txBody>
          <a:bodyPr>
            <a:normAutofit/>
          </a:bodyPr>
          <a:lstStyle/>
          <a:p>
            <a:pPr>
              <a:defRPr/>
            </a:pPr>
            <a:r>
              <a:rPr lang="fr-FR"/>
              <a:t>Page </a:t>
            </a:r>
            <a:r>
              <a:rPr lang="fr-FR"/>
              <a:t>d’accueil - Le </a:t>
            </a:r>
            <a:r>
              <a:rPr lang="fr-FR"/>
              <a:t>compte-lecteur</a:t>
            </a:r>
            <a:endParaRPr/>
          </a:p>
        </p:txBody>
      </p:sp>
      <p:pic>
        <p:nvPicPr>
          <p:cNvPr id="5" name="Espace réservé du contenu 3" hidden="0"/>
          <p:cNvPicPr>
            <a:picLocks noGrp="1"/>
          </p:cNvPicPr>
          <p:nvPr isPhoto="0" userDrawn="0">
            <p:ph idx="1" hasCustomPrompt="0"/>
          </p:nvPr>
        </p:nvPicPr>
        <p:blipFill>
          <a:blip r:embed="rId3"/>
          <a:srcRect l="-9" t="9365" r="950" b="66"/>
          <a:stretch/>
        </p:blipFill>
        <p:spPr bwMode="auto">
          <a:xfrm>
            <a:off x="467545" y="2132857"/>
            <a:ext cx="7560840" cy="3888432"/>
          </a:xfrm>
          <a:prstGeom prst="rect">
            <a:avLst/>
          </a:prstGeom>
          <a:ln>
            <a:noFill/>
          </a:ln>
        </p:spPr>
      </p:pic>
      <p:sp>
        <p:nvSpPr>
          <p:cNvPr id="6" name="Flèche vers le bas 4" hidden="0"/>
          <p:cNvSpPr/>
          <p:nvPr isPhoto="0" userDrawn="0"/>
        </p:nvSpPr>
        <p:spPr bwMode="auto">
          <a:xfrm>
            <a:off x="7308304" y="555675"/>
            <a:ext cx="792087" cy="1289149"/>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a:xfrm>
            <a:off x="467544" y="274638"/>
            <a:ext cx="8208912" cy="562074"/>
          </a:xfrm>
        </p:spPr>
        <p:txBody>
          <a:bodyPr>
            <a:normAutofit fontScale="90000"/>
          </a:bodyPr>
          <a:lstStyle/>
          <a:p>
            <a:pPr>
              <a:defRPr/>
            </a:pPr>
            <a:r>
              <a:rPr lang="fr-FR"/>
              <a:t>Page </a:t>
            </a:r>
            <a:r>
              <a:rPr lang="fr-FR"/>
              <a:t>d’accueil - Recherche </a:t>
            </a:r>
            <a:r>
              <a:rPr lang="fr-FR"/>
              <a:t>simple / recherche avancée</a:t>
            </a:r>
            <a:endParaRPr/>
          </a:p>
        </p:txBody>
      </p:sp>
      <p:pic>
        <p:nvPicPr>
          <p:cNvPr id="5" name="Espace réservé du contenu 3" hidden="0"/>
          <p:cNvPicPr>
            <a:picLocks noGrp="1"/>
          </p:cNvPicPr>
          <p:nvPr isPhoto="0" userDrawn="0">
            <p:ph idx="1" hasCustomPrompt="0"/>
          </p:nvPr>
        </p:nvPicPr>
        <p:blipFill>
          <a:blip r:embed="rId3"/>
          <a:srcRect l="-9" t="9365" r="950" b="66"/>
          <a:stretch/>
        </p:blipFill>
        <p:spPr bwMode="auto">
          <a:xfrm>
            <a:off x="467545" y="2132857"/>
            <a:ext cx="7560840" cy="3888432"/>
          </a:xfrm>
          <a:prstGeom prst="rect">
            <a:avLst/>
          </a:prstGeom>
          <a:ln>
            <a:noFill/>
          </a:ln>
        </p:spPr>
      </p:pic>
      <p:sp>
        <p:nvSpPr>
          <p:cNvPr id="6" name="Flèche droite 2" hidden="0"/>
          <p:cNvSpPr/>
          <p:nvPr isPhoto="0" userDrawn="0"/>
        </p:nvSpPr>
        <p:spPr bwMode="auto">
          <a:xfrm flipV="1">
            <a:off x="899592" y="2564904"/>
            <a:ext cx="1512168" cy="818377"/>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re 1" hidden="0"/>
          <p:cNvSpPr>
            <a:spLocks noGrp="1"/>
          </p:cNvSpPr>
          <p:nvPr isPhoto="0" userDrawn="0">
            <p:ph type="title" hasCustomPrompt="0"/>
          </p:nvPr>
        </p:nvSpPr>
        <p:spPr bwMode="auto">
          <a:xfrm>
            <a:off x="467544" y="274638"/>
            <a:ext cx="8208912" cy="562074"/>
          </a:xfrm>
        </p:spPr>
        <p:txBody>
          <a:bodyPr>
            <a:normAutofit fontScale="90000"/>
          </a:bodyPr>
          <a:lstStyle/>
          <a:p>
            <a:pPr>
              <a:defRPr/>
            </a:pPr>
            <a:r>
              <a:rPr lang="fr-FR"/>
              <a:t>Page </a:t>
            </a:r>
            <a:r>
              <a:rPr lang="fr-FR"/>
              <a:t>d’accueil - Recherche </a:t>
            </a:r>
            <a:r>
              <a:rPr lang="fr-FR"/>
              <a:t>simple / recherche avancée</a:t>
            </a:r>
            <a:endParaRPr/>
          </a:p>
        </p:txBody>
      </p:sp>
      <p:pic>
        <p:nvPicPr>
          <p:cNvPr id="5" name="Espace réservé du contenu 3" hidden="0"/>
          <p:cNvPicPr>
            <a:picLocks noGrp="1"/>
          </p:cNvPicPr>
          <p:nvPr isPhoto="0" userDrawn="0">
            <p:ph idx="1" hasCustomPrompt="0"/>
          </p:nvPr>
        </p:nvPicPr>
        <p:blipFill>
          <a:blip r:embed="rId3"/>
          <a:srcRect l="-9" t="9365" r="950" b="66"/>
          <a:stretch/>
        </p:blipFill>
        <p:spPr bwMode="auto">
          <a:xfrm>
            <a:off x="467545" y="2132857"/>
            <a:ext cx="7560840" cy="3888432"/>
          </a:xfrm>
          <a:prstGeom prst="rect">
            <a:avLst/>
          </a:prstGeom>
          <a:ln>
            <a:noFill/>
          </a:ln>
        </p:spPr>
      </p:pic>
      <p:sp>
        <p:nvSpPr>
          <p:cNvPr id="6" name="Flèche droite 4" hidden="0"/>
          <p:cNvSpPr/>
          <p:nvPr isPhoto="0" userDrawn="0"/>
        </p:nvSpPr>
        <p:spPr bwMode="auto">
          <a:xfrm rot="10800000" flipV="1">
            <a:off x="6084168" y="2560722"/>
            <a:ext cx="1512168" cy="818377"/>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1_Thème Office">
  <a:themeElements>
    <a:clrScheme name="UPSaclay">
      <a:dk1>
        <a:srgbClr val="63003C"/>
      </a:dk1>
      <a:lt1>
        <a:srgbClr val="FFFFFF"/>
      </a:lt1>
      <a:dk2>
        <a:srgbClr val="000000"/>
      </a:dk2>
      <a:lt2>
        <a:srgbClr val="BDC4BC"/>
      </a:lt2>
      <a:accent1>
        <a:srgbClr val="DA5200"/>
      </a:accent1>
      <a:accent2>
        <a:srgbClr val="006996"/>
      </a:accent2>
      <a:accent3>
        <a:srgbClr val="FFFFFF"/>
      </a:accent3>
      <a:accent4>
        <a:srgbClr val="86B700"/>
      </a:accent4>
      <a:accent5>
        <a:srgbClr val="464595"/>
      </a:accent5>
      <a:accent6>
        <a:srgbClr val="80143C"/>
      </a:accent6>
      <a:hlink>
        <a:srgbClr val="63003C"/>
      </a:hlink>
      <a:folHlink>
        <a:srgbClr val="B8ACD7"/>
      </a:folHlink>
    </a:clrScheme>
    <a:fontScheme name="Université Paris-Saclay">
      <a:majorFont>
        <a:latin typeface="Open Sans"/>
        <a:ea typeface="Arial"/>
        <a:cs typeface="Arial Unicode MS"/>
      </a:majorFont>
      <a:minorFont>
        <a:latin typeface="Open Sans"/>
        <a:ea typeface="Arial"/>
        <a:cs typeface="Arial Unicode MS"/>
      </a:minorFont>
    </a:fontScheme>
    <a:fmtScheme name="Thème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ONLYOFFICE/6.0.2.5</Application>
  <DocSecurity>0</DocSecurity>
  <PresentationFormat>Affichage à l'écran (4:3)</PresentationFormat>
  <Paragraphs>0</Paragraphs>
  <Slides>39</Slides>
  <Notes>39</Notes>
  <HiddenSlides>0</HiddenSlides>
  <MMClips>2</MMClips>
  <ScaleCrop>0</ScaleCrop>
  <HeadingPairs>
    <vt:vector size="4" baseType="variant">
      <vt:variant>
        <vt:lpstr>Theme</vt:lpstr>
      </vt:variant>
      <vt:variant>
        <vt:i4>1</vt:i4>
      </vt:variant>
      <vt:variant>
        <vt:lpstr>Slide Titles</vt:lpstr>
      </vt:variant>
      <vt:variant>
        <vt:i4>39</vt:i4>
      </vt:variant>
    </vt:vector>
  </HeadingPairs>
  <TitlesOfParts>
    <vt:vector size="40"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Manager/>
  <Company>Microsoft</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 université de rang mondial,  un territoire unique en Europe</dc:title>
  <dc:subject/>
  <dc:creator>PARIS Virginie</dc:creator>
  <cp:keywords/>
  <dc:description>Pour présentation sous charte Paris-Saclay 2019</dc:description>
  <dc:identifier/>
  <dc:language/>
  <cp:lastModifiedBy>Bean</cp:lastModifiedBy>
  <cp:revision>62</cp:revision>
  <dcterms:created xsi:type="dcterms:W3CDTF">2016-06-22T13:58:48Z</dcterms:created>
  <dcterms:modified xsi:type="dcterms:W3CDTF">2021-03-02T08:34:31Z</dcterms:modified>
  <cp:category>Modèle Powerpoint UPSaclay</cp:category>
  <cp:contentStatus/>
  <cp:version/>
</cp:coreProperties>
</file>